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24"/>
  </p:notesMasterIdLst>
  <p:sldIdLst>
    <p:sldId id="513" r:id="rId2"/>
    <p:sldId id="524" r:id="rId3"/>
    <p:sldId id="514" r:id="rId4"/>
    <p:sldId id="515" r:id="rId5"/>
    <p:sldId id="562" r:id="rId6"/>
    <p:sldId id="563" r:id="rId7"/>
    <p:sldId id="564" r:id="rId8"/>
    <p:sldId id="565" r:id="rId9"/>
    <p:sldId id="516" r:id="rId10"/>
    <p:sldId id="517" r:id="rId11"/>
    <p:sldId id="518" r:id="rId12"/>
    <p:sldId id="313" r:id="rId13"/>
    <p:sldId id="265" r:id="rId14"/>
    <p:sldId id="519" r:id="rId15"/>
    <p:sldId id="520" r:id="rId16"/>
    <p:sldId id="521" r:id="rId17"/>
    <p:sldId id="294" r:id="rId18"/>
    <p:sldId id="522" r:id="rId19"/>
    <p:sldId id="491" r:id="rId20"/>
    <p:sldId id="484" r:id="rId21"/>
    <p:sldId id="451" r:id="rId22"/>
    <p:sldId id="566" r:id="rId2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07C99AE-B9EB-49C2-8125-8B4531884098}" v="1" dt="2022-09-01T09:32:48.418"/>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20000" autoAdjust="0"/>
    <p:restoredTop sz="83604" autoAdjust="0"/>
  </p:normalViewPr>
  <p:slideViewPr>
    <p:cSldViewPr snapToGrid="0">
      <p:cViewPr varScale="1">
        <p:scale>
          <a:sx n="91" d="100"/>
          <a:sy n="91" d="100"/>
        </p:scale>
        <p:origin x="56" y="19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5/10/relationships/revisionInfo" Target="revisionInfo.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C791557C-377B-4220-8171-A129A30F7FEF}" type="datetimeFigureOut">
              <a:rPr lang="en-GB" smtClean="0"/>
              <a:t>01/02/2023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D88011F-BCA5-4C48-B6F2-05544B6BEADE}" type="slidenum">
              <a:rPr lang="en-GB" smtClean="0"/>
              <a:t>‹#›</a:t>
            </a:fld>
            <a:endParaRPr lang="en-GB"/>
          </a:p>
        </p:txBody>
      </p:sp>
    </p:spTree>
    <p:extLst>
      <p:ext uri="{BB962C8B-B14F-4D97-AF65-F5344CB8AC3E}">
        <p14:creationId xmlns:p14="http://schemas.microsoft.com/office/powerpoint/2010/main" val="58663658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27934116"/>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A23BA625-6FF3-4DAE-885F-4AB38D5525B6}"/>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A264D66-9E82-402D-8434-9FBCE62C2A48}" type="slidenum">
              <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a:t>
            </a:fld>
            <a:endPar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51203" name="Rectangle 2">
            <a:extLst>
              <a:ext uri="{FF2B5EF4-FFF2-40B4-BE49-F238E27FC236}">
                <a16:creationId xmlns:a16="http://schemas.microsoft.com/office/drawing/2014/main" id="{5A533E92-2FB9-421C-8329-878AD9BBAEEE}"/>
              </a:ext>
            </a:extLst>
          </p:cNvPr>
          <p:cNvSpPr>
            <a:spLocks noGrp="1" noRot="1" noChangeAspect="1" noChangeArrowheads="1" noTextEdit="1"/>
          </p:cNvSpPr>
          <p:nvPr>
            <p:ph type="sldImg"/>
          </p:nvPr>
        </p:nvSpPr>
        <p:spPr bwMode="auto">
          <a:xfrm>
            <a:off x="922338" y="747713"/>
            <a:ext cx="4956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1204" name="Rectangle 3">
            <a:extLst>
              <a:ext uri="{FF2B5EF4-FFF2-40B4-BE49-F238E27FC236}">
                <a16:creationId xmlns:a16="http://schemas.microsoft.com/office/drawing/2014/main" id="{CEDA2385-9EB5-4399-A8B6-D98D91044C95}"/>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B72BD40-9E01-4D52-9D60-29D4D513E06F}"/>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DFD242A6-5A2D-4CE5-926E-73B73A06A578}" type="slidenum">
              <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4</a:t>
            </a:fld>
            <a:endPar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53251" name="Rectangle 2">
            <a:extLst>
              <a:ext uri="{FF2B5EF4-FFF2-40B4-BE49-F238E27FC236}">
                <a16:creationId xmlns:a16="http://schemas.microsoft.com/office/drawing/2014/main" id="{29E70C6C-1E6E-4E9F-94AB-C52330325E58}"/>
              </a:ext>
            </a:extLst>
          </p:cNvPr>
          <p:cNvSpPr>
            <a:spLocks noGrp="1" noRot="1" noChangeAspect="1" noChangeArrowheads="1" noTextEdit="1"/>
          </p:cNvSpPr>
          <p:nvPr>
            <p:ph type="sldImg"/>
          </p:nvPr>
        </p:nvSpPr>
        <p:spPr bwMode="auto">
          <a:xfrm>
            <a:off x="922338" y="747713"/>
            <a:ext cx="4956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F7B4BC9C-B77A-4E09-89E1-1C8EF74BD46B}"/>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10675A25-8234-4898-8676-CCAD268BEC4A}"/>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6F8CCD54-E880-4E14-9799-DDCA187E9E58}" type="slidenum">
              <a:rPr lang="en-AU" altLang="en-US">
                <a:latin typeface="Calibri" panose="020F0502020204030204" pitchFamily="34" charset="0"/>
              </a:rPr>
              <a:pPr eaLnBrk="1" hangingPunct="1"/>
              <a:t>7</a:t>
            </a:fld>
            <a:endParaRPr lang="en-AU" altLang="en-US">
              <a:latin typeface="Calibri" panose="020F0502020204030204" pitchFamily="34" charset="0"/>
            </a:endParaRPr>
          </a:p>
        </p:txBody>
      </p:sp>
      <p:sp>
        <p:nvSpPr>
          <p:cNvPr id="52227" name="Rectangle 2">
            <a:extLst>
              <a:ext uri="{FF2B5EF4-FFF2-40B4-BE49-F238E27FC236}">
                <a16:creationId xmlns:a16="http://schemas.microsoft.com/office/drawing/2014/main" id="{EB2AFEF8-4A78-43CD-9B23-A45BAB2B45CD}"/>
              </a:ext>
            </a:extLst>
          </p:cNvPr>
          <p:cNvSpPr>
            <a:spLocks noGrp="1" noRot="1" noChangeAspect="1" noChangeArrowheads="1" noTextEdit="1"/>
          </p:cNvSpPr>
          <p:nvPr>
            <p:ph type="sldImg"/>
          </p:nvPr>
        </p:nvSpPr>
        <p:spPr bwMode="auto">
          <a:xfrm>
            <a:off x="1147763" y="688975"/>
            <a:ext cx="4565650" cy="34242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2228" name="Rectangle 3">
            <a:extLst>
              <a:ext uri="{FF2B5EF4-FFF2-40B4-BE49-F238E27FC236}">
                <a16:creationId xmlns:a16="http://schemas.microsoft.com/office/drawing/2014/main" id="{659B6869-3384-4A76-8671-DC591EAC80E5}"/>
              </a:ext>
            </a:extLst>
          </p:cNvPr>
          <p:cNvSpPr>
            <a:spLocks noGrp="1" noChangeArrowheads="1"/>
          </p:cNvSpPr>
          <p:nvPr>
            <p:ph type="body" idx="1"/>
          </p:nvPr>
        </p:nvSpPr>
        <p:spPr bwMode="auto">
          <a:xfrm>
            <a:off x="914400" y="4346575"/>
            <a:ext cx="5029200" cy="3848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56E5FA70-31CA-41A4-B25B-4183B269863A}"/>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fld id="{B104E40A-2A16-4EA0-8412-A8414728C55D}" type="slidenum">
              <a:rPr lang="en-AU" altLang="en-US">
                <a:latin typeface="Calibri" panose="020F0502020204030204" pitchFamily="34" charset="0"/>
              </a:rPr>
              <a:pPr eaLnBrk="1" hangingPunct="1"/>
              <a:t>8</a:t>
            </a:fld>
            <a:endParaRPr lang="en-AU" altLang="en-US">
              <a:latin typeface="Calibri" panose="020F0502020204030204" pitchFamily="34" charset="0"/>
            </a:endParaRPr>
          </a:p>
        </p:txBody>
      </p:sp>
      <p:sp>
        <p:nvSpPr>
          <p:cNvPr id="53251" name="Rectangle 2">
            <a:extLst>
              <a:ext uri="{FF2B5EF4-FFF2-40B4-BE49-F238E27FC236}">
                <a16:creationId xmlns:a16="http://schemas.microsoft.com/office/drawing/2014/main" id="{845C383F-AFDC-4A6B-9C89-36C475136A93}"/>
              </a:ext>
            </a:extLst>
          </p:cNvPr>
          <p:cNvSpPr>
            <a:spLocks noGrp="1" noRot="1" noChangeAspect="1" noChangeArrowheads="1" noTextEdit="1"/>
          </p:cNvSpPr>
          <p:nvPr>
            <p:ph type="sldImg"/>
          </p:nvPr>
        </p:nvSpPr>
        <p:spPr bwMode="auto">
          <a:xfrm>
            <a:off x="1147763" y="688975"/>
            <a:ext cx="4565650" cy="3424238"/>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3252" name="Rectangle 3">
            <a:extLst>
              <a:ext uri="{FF2B5EF4-FFF2-40B4-BE49-F238E27FC236}">
                <a16:creationId xmlns:a16="http://schemas.microsoft.com/office/drawing/2014/main" id="{3E1956D7-A60A-4A46-9D38-FAB3DF6259DE}"/>
              </a:ext>
            </a:extLst>
          </p:cNvPr>
          <p:cNvSpPr>
            <a:spLocks noGrp="1" noChangeArrowheads="1"/>
          </p:cNvSpPr>
          <p:nvPr>
            <p:ph type="body" idx="1"/>
          </p:nvPr>
        </p:nvSpPr>
        <p:spPr bwMode="auto">
          <a:xfrm>
            <a:off x="914400" y="4346575"/>
            <a:ext cx="5029200" cy="3848100"/>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endParaRPr lang="en-GB"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a:extLst>
              <a:ext uri="{FF2B5EF4-FFF2-40B4-BE49-F238E27FC236}">
                <a16:creationId xmlns:a16="http://schemas.microsoft.com/office/drawing/2014/main" id="{E619E704-0162-4ABC-AF8C-C10E3B733759}"/>
              </a:ext>
            </a:extLst>
          </p:cNvPr>
          <p:cNvSpPr>
            <a:spLocks noGrp="1" noChangeArrowheads="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7F616BBB-1064-4F35-A975-53A358FF1459}" type="slidenum">
              <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AU"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
        <p:nvSpPr>
          <p:cNvPr id="55299" name="Rectangle 2">
            <a:extLst>
              <a:ext uri="{FF2B5EF4-FFF2-40B4-BE49-F238E27FC236}">
                <a16:creationId xmlns:a16="http://schemas.microsoft.com/office/drawing/2014/main" id="{B6B78727-451D-4B1D-8804-9406BEA30BB1}"/>
              </a:ext>
            </a:extLst>
          </p:cNvPr>
          <p:cNvSpPr>
            <a:spLocks noGrp="1" noRot="1" noChangeAspect="1" noChangeArrowheads="1" noTextEdit="1"/>
          </p:cNvSpPr>
          <p:nvPr>
            <p:ph type="sldImg"/>
          </p:nvPr>
        </p:nvSpPr>
        <p:spPr bwMode="auto">
          <a:xfrm>
            <a:off x="96838" y="747713"/>
            <a:ext cx="6607175" cy="3717925"/>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55300" name="Rectangle 3">
            <a:extLst>
              <a:ext uri="{FF2B5EF4-FFF2-40B4-BE49-F238E27FC236}">
                <a16:creationId xmlns:a16="http://schemas.microsoft.com/office/drawing/2014/main" id="{F4DE2970-D52D-419E-8B08-04AAE74470F0}"/>
              </a:ext>
            </a:extLst>
          </p:cNvPr>
          <p:cNvSpPr>
            <a:spLocks noGrp="1" noChangeArrowheads="1"/>
          </p:cNvSpPr>
          <p:nvPr>
            <p:ph type="body" idx="1"/>
          </p:nvPr>
        </p:nvSpPr>
        <p:spPr bwMode="auto">
          <a:xfrm>
            <a:off x="906357" y="4719354"/>
            <a:ext cx="4984962" cy="417812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2542" tIns="46271" rIns="92542" bIns="46271" numCol="1" anchor="t" anchorCtr="0" compatLnSpc="1">
            <a:prstTxWarp prst="textNoShape">
              <a:avLst/>
            </a:prstTxWarp>
          </a:bodyPr>
          <a:lstStyle/>
          <a:p>
            <a:r>
              <a:rPr lang="en-GB" altLang="en-US" dirty="0"/>
              <a:t>Discuss the importance of </a:t>
            </a:r>
            <a:r>
              <a:rPr lang="en-AU" altLang="en-US" sz="1200" b="1" dirty="0"/>
              <a:t>strategic marketing planning and each phase of that as link budget it is fundamental to the events success - </a:t>
            </a:r>
          </a:p>
          <a:p>
            <a:r>
              <a:rPr lang="en-AU" altLang="en-US" sz="1200" b="1" dirty="0"/>
              <a:t>Pre event – social media to generate interest , establish demand,  sell tickets to generate budget </a:t>
            </a:r>
          </a:p>
          <a:p>
            <a:endParaRPr lang="en-GB" altLang="en-US"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AD88011F-BCA5-4C48-B6F2-05544B6BEADE}" type="slidenum">
              <a:rPr lang="en-GB" smtClean="0"/>
              <a:t>13</a:t>
            </a:fld>
            <a:endParaRPr lang="en-GB"/>
          </a:p>
        </p:txBody>
      </p:sp>
    </p:spTree>
    <p:extLst>
      <p:ext uri="{BB962C8B-B14F-4D97-AF65-F5344CB8AC3E}">
        <p14:creationId xmlns:p14="http://schemas.microsoft.com/office/powerpoint/2010/main" val="16323244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AU" altLang="en-US" sz="1200" dirty="0"/>
              <a:t>Event marketing research is key to </a:t>
            </a:r>
            <a:r>
              <a:rPr lang="en-AU" altLang="en-US" sz="1200" b="1" dirty="0"/>
              <a:t>Event satisfaction, service quality, repeat visits</a:t>
            </a:r>
            <a:endParaRPr lang="en-AU" altLang="en-US" sz="1200" dirty="0"/>
          </a:p>
          <a:p>
            <a:r>
              <a:rPr lang="en-AU" altLang="en-US" sz="1200" dirty="0"/>
              <a:t> lets explore why – </a:t>
            </a:r>
          </a:p>
          <a:p>
            <a:r>
              <a:rPr lang="en-AU" altLang="en-US" sz="1200" dirty="0"/>
              <a:t>Quality , generate attendees expectations even before the event</a:t>
            </a:r>
          </a:p>
          <a:p>
            <a:r>
              <a:rPr lang="en-AU" altLang="en-US" sz="1200" dirty="0"/>
              <a:t>Selling an intangible product  </a:t>
            </a:r>
          </a:p>
          <a:p>
            <a:r>
              <a:rPr lang="en-AU" altLang="en-US" sz="1200" dirty="0"/>
              <a:t>What is marketed must be delivered to ensure tat </a:t>
            </a:r>
            <a:r>
              <a:rPr lang="en-AU" altLang="en-US" sz="1200" dirty="0" err="1"/>
              <a:t>expecation</a:t>
            </a:r>
            <a:r>
              <a:rPr lang="en-AU" altLang="en-US" sz="1200" dirty="0"/>
              <a:t> and perception ae achieved. </a:t>
            </a:r>
          </a:p>
          <a:p>
            <a:endParaRPr lang="en-GB" dirty="0"/>
          </a:p>
        </p:txBody>
      </p:sp>
      <p:sp>
        <p:nvSpPr>
          <p:cNvPr id="4" name="Slide Number Placeholder 3"/>
          <p:cNvSpPr>
            <a:spLocks noGrp="1"/>
          </p:cNvSpPr>
          <p:nvPr>
            <p:ph type="sldNum" sz="quarter" idx="5"/>
          </p:nvPr>
        </p:nvSpPr>
        <p:spPr/>
        <p:txBody>
          <a:bodyPr/>
          <a:lstStyle/>
          <a:p>
            <a:fld id="{AD88011F-BCA5-4C48-B6F2-05544B6BEADE}" type="slidenum">
              <a:rPr lang="en-GB" smtClean="0"/>
              <a:t>15</a:t>
            </a:fld>
            <a:endParaRPr lang="en-GB"/>
          </a:p>
        </p:txBody>
      </p:sp>
    </p:spTree>
    <p:extLst>
      <p:ext uri="{BB962C8B-B14F-4D97-AF65-F5344CB8AC3E}">
        <p14:creationId xmlns:p14="http://schemas.microsoft.com/office/powerpoint/2010/main" val="410818400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Carried out during pre planning / feasibility phase </a:t>
            </a:r>
          </a:p>
          <a:p>
            <a:r>
              <a:rPr lang="en-GB" dirty="0"/>
              <a:t>BUT continues throughout as often the strategy will need changing/ amending depending on the macro/micro environment </a:t>
            </a:r>
          </a:p>
        </p:txBody>
      </p:sp>
      <p:sp>
        <p:nvSpPr>
          <p:cNvPr id="4" name="Slide Number Placeholder 3"/>
          <p:cNvSpPr>
            <a:spLocks noGrp="1"/>
          </p:cNvSpPr>
          <p:nvPr>
            <p:ph type="sldNum" sz="quarter" idx="5"/>
          </p:nvPr>
        </p:nvSpPr>
        <p:spPr/>
        <p:txBody>
          <a:bodyPr/>
          <a:lstStyle/>
          <a:p>
            <a:fld id="{AD88011F-BCA5-4C48-B6F2-05544B6BEADE}" type="slidenum">
              <a:rPr lang="en-GB" smtClean="0"/>
              <a:t>16</a:t>
            </a:fld>
            <a:endParaRPr lang="en-GB"/>
          </a:p>
        </p:txBody>
      </p:sp>
    </p:spTree>
    <p:extLst>
      <p:ext uri="{BB962C8B-B14F-4D97-AF65-F5344CB8AC3E}">
        <p14:creationId xmlns:p14="http://schemas.microsoft.com/office/powerpoint/2010/main" val="377709498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Slide Image Placeholder 1">
            <a:extLst>
              <a:ext uri="{FF2B5EF4-FFF2-40B4-BE49-F238E27FC236}">
                <a16:creationId xmlns:a16="http://schemas.microsoft.com/office/drawing/2014/main" id="{78FB0A57-C7D8-4736-A6C3-56D4B129BC4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58371" name="Notes Placeholder 2">
            <a:extLst>
              <a:ext uri="{FF2B5EF4-FFF2-40B4-BE49-F238E27FC236}">
                <a16:creationId xmlns:a16="http://schemas.microsoft.com/office/drawing/2014/main" id="{66E19161-778A-446B-94E0-39B828238FA1}"/>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dirty="0"/>
              <a:t>Marketing strategy – </a:t>
            </a:r>
            <a:r>
              <a:rPr lang="en-GB" altLang="en-US" dirty="0" err="1"/>
              <a:t>ie</a:t>
            </a:r>
            <a:r>
              <a:rPr lang="en-GB" altLang="en-US" dirty="0"/>
              <a:t>. Content and channel will depend on </a:t>
            </a:r>
          </a:p>
          <a:p>
            <a:pPr>
              <a:buClr>
                <a:schemeClr val="tx1"/>
              </a:buClr>
            </a:pPr>
            <a:r>
              <a:rPr lang="en-AU" altLang="en-US" sz="1200" dirty="0"/>
              <a:t>Geographic segmentation &amp; Demographic segmentation</a:t>
            </a:r>
          </a:p>
          <a:p>
            <a:endParaRPr lang="en-GB" altLang="en-US" dirty="0"/>
          </a:p>
        </p:txBody>
      </p:sp>
      <p:sp>
        <p:nvSpPr>
          <p:cNvPr id="4" name="Slide Number Placeholder 3">
            <a:extLst>
              <a:ext uri="{FF2B5EF4-FFF2-40B4-BE49-F238E27FC236}">
                <a16:creationId xmlns:a16="http://schemas.microsoft.com/office/drawing/2014/main" id="{E03D918D-EBDE-4724-B4A2-417CCE0E5A3E}"/>
              </a:ext>
            </a:extLst>
          </p:cNvPr>
          <p:cNvSpPr>
            <a:spLocks noGrp="1"/>
          </p:cNvSpPr>
          <p:nvPr>
            <p:ph type="sldNum" sz="quarter" idx="5"/>
          </p:nvPr>
        </p:nvSpPr>
        <p:spPr/>
        <p:txBody>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marL="0" marR="0" lvl="0" indent="0" algn="r" defTabSz="914400" rtl="0" eaLnBrk="1" fontAlgn="auto" latinLnBrk="0" hangingPunct="1">
              <a:lnSpc>
                <a:spcPct val="100000"/>
              </a:lnSpc>
              <a:spcBef>
                <a:spcPts val="0"/>
              </a:spcBef>
              <a:spcAft>
                <a:spcPts val="0"/>
              </a:spcAft>
              <a:buClrTx/>
              <a:buSzTx/>
              <a:buFontTx/>
              <a:buNone/>
              <a:tabLst/>
              <a:defRPr/>
            </a:pPr>
            <a:fld id="{85BD9832-06AD-47EC-AC48-7B8AF732F447}" type="slidenum">
              <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17</a:t>
            </a:fld>
            <a:endParaRPr kumimoji="0" lang="en-GB" altLang="en-US" sz="1200" b="0" i="0" u="none" strike="noStrike" kern="1200" cap="none" spc="0" normalizeH="0" baseline="0" noProof="0">
              <a:ln>
                <a:noFill/>
              </a:ln>
              <a:solidFill>
                <a:prstClr val="black"/>
              </a:solidFill>
              <a:effectLst/>
              <a:uLnTx/>
              <a:uFillTx/>
              <a:latin typeface="Calibri" panose="020F0502020204030204" pitchFamily="34" charset="0"/>
              <a:ea typeface="+mn-ea"/>
              <a:cs typeface="+mn-cs"/>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refer back to the objectives- a marketing objective ( as well as the marketing strategy ) helps the </a:t>
            </a:r>
            <a:r>
              <a:rPr lang="en-GB" dirty="0" err="1"/>
              <a:t>evnt</a:t>
            </a:r>
            <a:r>
              <a:rPr lang="en-GB" dirty="0"/>
              <a:t> planner to measure performance/ benchmark to see is objective is achieved or being achieved during the event planning &amp; delivery  process. </a:t>
            </a:r>
          </a:p>
        </p:txBody>
      </p:sp>
      <p:sp>
        <p:nvSpPr>
          <p:cNvPr id="4" name="Slide Number Placeholder 3"/>
          <p:cNvSpPr>
            <a:spLocks noGrp="1"/>
          </p:cNvSpPr>
          <p:nvPr>
            <p:ph type="sldNum" sz="quarter" idx="5"/>
          </p:nvPr>
        </p:nvSpPr>
        <p:spPr/>
        <p:txBody>
          <a:bodyPr/>
          <a:lstStyle/>
          <a:p>
            <a:fld id="{AD88011F-BCA5-4C48-B6F2-05544B6BEADE}" type="slidenum">
              <a:rPr lang="en-GB" smtClean="0"/>
              <a:t>18</a:t>
            </a:fld>
            <a:endParaRPr lang="en-GB"/>
          </a:p>
        </p:txBody>
      </p:sp>
    </p:spTree>
    <p:extLst>
      <p:ext uri="{BB962C8B-B14F-4D97-AF65-F5344CB8AC3E}">
        <p14:creationId xmlns:p14="http://schemas.microsoft.com/office/powerpoint/2010/main" val="2876283667"/>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Again – not only the Gannt chart but this is where the organisational chart comes into play!</a:t>
            </a:r>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19</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763738189"/>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9C59DE9-006E-48D1-97A4-CBF7150443F8}"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9297218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99C59DE9-006E-48D1-97A4-CBF7150443F8}" type="slidenum">
              <a:rPr lang="en-GB" smtClean="0"/>
              <a:t>22</a:t>
            </a:fld>
            <a:endParaRPr lang="en-GB"/>
          </a:p>
        </p:txBody>
      </p:sp>
    </p:spTree>
    <p:extLst>
      <p:ext uri="{BB962C8B-B14F-4D97-AF65-F5344CB8AC3E}">
        <p14:creationId xmlns:p14="http://schemas.microsoft.com/office/powerpoint/2010/main" val="3473976223"/>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9C64F3F4-CE19-49F8-9EF4-FF4EE52031C2}" type="datetimeFigureOut">
              <a:rPr lang="en-GB" smtClean="0"/>
              <a:t>01/02/2023</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92070568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388446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0386203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2211562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01/02/2023</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71105425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01/02/2023</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7297232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01/02/2023</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63599743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414451006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01/02/2023</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1126606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25370210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01/02/2023</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944143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01/02/2023</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1344944889"/>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7.xml"/><Relationship Id="rId1" Type="http://schemas.openxmlformats.org/officeDocument/2006/relationships/slideLayout" Target="../slideLayouts/slideLayout6.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7.jpeg"/><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41A99C69-DD87-4E62-BF15-EC945517C48E}"/>
              </a:ext>
            </a:extLst>
          </p:cNvPr>
          <p:cNvSpPr>
            <a:spLocks noGrp="1"/>
          </p:cNvSpPr>
          <p:nvPr>
            <p:ph type="ctrTitle"/>
          </p:nvPr>
        </p:nvSpPr>
        <p:spPr>
          <a:xfrm>
            <a:off x="2207568" y="1988841"/>
            <a:ext cx="7772400" cy="1470025"/>
          </a:xfrm>
        </p:spPr>
        <p:txBody>
          <a:bodyPr anchor="ctr">
            <a:normAutofit/>
          </a:bodyPr>
          <a:lstStyle/>
          <a:p>
            <a:r>
              <a:rPr lang="en-GB" dirty="0"/>
              <a:t>Event marketing </a:t>
            </a:r>
          </a:p>
        </p:txBody>
      </p:sp>
      <p:sp>
        <p:nvSpPr>
          <p:cNvPr id="10" name="Subtitle 2">
            <a:extLst>
              <a:ext uri="{FF2B5EF4-FFF2-40B4-BE49-F238E27FC236}">
                <a16:creationId xmlns:a16="http://schemas.microsoft.com/office/drawing/2014/main" id="{582887F0-19F9-4E3F-A32E-8A7971C9EE49}"/>
              </a:ext>
            </a:extLst>
          </p:cNvPr>
          <p:cNvSpPr>
            <a:spLocks noGrp="1"/>
          </p:cNvSpPr>
          <p:nvPr>
            <p:ph type="subTitle" idx="1"/>
          </p:nvPr>
        </p:nvSpPr>
        <p:spPr>
          <a:xfrm>
            <a:off x="2893368" y="3744615"/>
            <a:ext cx="6400800" cy="1752600"/>
          </a:xfrm>
        </p:spPr>
        <p:txBody>
          <a:bodyPr/>
          <a:lstStyle/>
          <a:p>
            <a:r>
              <a:rPr lang="en-US" dirty="0"/>
              <a:t>Strategic event marketing </a:t>
            </a:r>
          </a:p>
        </p:txBody>
      </p:sp>
    </p:spTree>
    <p:extLst>
      <p:ext uri="{BB962C8B-B14F-4D97-AF65-F5344CB8AC3E}">
        <p14:creationId xmlns:p14="http://schemas.microsoft.com/office/powerpoint/2010/main" val="332421452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534AAC-B395-4B96-95F2-EF504709F330}"/>
              </a:ext>
            </a:extLst>
          </p:cNvPr>
          <p:cNvSpPr>
            <a:spLocks noGrp="1"/>
          </p:cNvSpPr>
          <p:nvPr>
            <p:ph type="title"/>
          </p:nvPr>
        </p:nvSpPr>
        <p:spPr/>
        <p:txBody>
          <a:bodyPr/>
          <a:lstStyle/>
          <a:p>
            <a:r>
              <a:rPr lang="en-GB" dirty="0"/>
              <a:t>Session aim</a:t>
            </a:r>
          </a:p>
        </p:txBody>
      </p:sp>
      <p:sp>
        <p:nvSpPr>
          <p:cNvPr id="3" name="Content Placeholder 2">
            <a:extLst>
              <a:ext uri="{FF2B5EF4-FFF2-40B4-BE49-F238E27FC236}">
                <a16:creationId xmlns:a16="http://schemas.microsoft.com/office/drawing/2014/main" id="{00C7C76E-0C96-4058-940F-AD0A5718B183}"/>
              </a:ext>
            </a:extLst>
          </p:cNvPr>
          <p:cNvSpPr>
            <a:spLocks noGrp="1"/>
          </p:cNvSpPr>
          <p:nvPr>
            <p:ph idx="1"/>
          </p:nvPr>
        </p:nvSpPr>
        <p:spPr/>
        <p:txBody>
          <a:bodyPr/>
          <a:lstStyle/>
          <a:p>
            <a:r>
              <a:rPr lang="en-GB" dirty="0"/>
              <a:t>To examine the importance of strategic marketing for event planning </a:t>
            </a:r>
          </a:p>
        </p:txBody>
      </p:sp>
    </p:spTree>
    <p:extLst>
      <p:ext uri="{BB962C8B-B14F-4D97-AF65-F5344CB8AC3E}">
        <p14:creationId xmlns:p14="http://schemas.microsoft.com/office/powerpoint/2010/main" val="17308490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a:extLst>
              <a:ext uri="{FF2B5EF4-FFF2-40B4-BE49-F238E27FC236}">
                <a16:creationId xmlns:a16="http://schemas.microsoft.com/office/drawing/2014/main" id="{94FCE1D5-CD27-45EB-AAD3-C0CA6C45B4E6}"/>
              </a:ext>
            </a:extLst>
          </p:cNvPr>
          <p:cNvSpPr>
            <a:spLocks noGrp="1" noChangeArrowheads="1"/>
          </p:cNvSpPr>
          <p:nvPr>
            <p:ph type="title"/>
          </p:nvPr>
        </p:nvSpPr>
        <p:spPr>
          <a:xfrm>
            <a:off x="3936208" y="1107281"/>
            <a:ext cx="5399485" cy="857250"/>
          </a:xfrm>
          <a:noFill/>
        </p:spPr>
        <p:txBody>
          <a:bodyPr vert="horz" lIns="69056" tIns="34529" rIns="69056" bIns="34529" rtlCol="0" anchor="ctr">
            <a:normAutofit/>
          </a:bodyPr>
          <a:lstStyle/>
          <a:p>
            <a:r>
              <a:rPr lang="en-AU" altLang="en-US" sz="2700" b="1">
                <a:solidFill>
                  <a:srgbClr val="FF0000"/>
                </a:solidFill>
              </a:rPr>
              <a:t>What is marketing?</a:t>
            </a:r>
          </a:p>
        </p:txBody>
      </p:sp>
      <p:sp>
        <p:nvSpPr>
          <p:cNvPr id="23555" name="Rectangle 3">
            <a:extLst>
              <a:ext uri="{FF2B5EF4-FFF2-40B4-BE49-F238E27FC236}">
                <a16:creationId xmlns:a16="http://schemas.microsoft.com/office/drawing/2014/main" id="{AE127686-7293-4E9A-9919-0D0F65A9BA8A}"/>
              </a:ext>
            </a:extLst>
          </p:cNvPr>
          <p:cNvSpPr>
            <a:spLocks noGrp="1" noChangeArrowheads="1"/>
          </p:cNvSpPr>
          <p:nvPr>
            <p:ph type="body" idx="1"/>
          </p:nvPr>
        </p:nvSpPr>
        <p:spPr>
          <a:xfrm>
            <a:off x="2438401" y="2025256"/>
            <a:ext cx="7086601" cy="2544365"/>
          </a:xfrm>
          <a:noFill/>
        </p:spPr>
        <p:txBody>
          <a:bodyPr vert="horz" lIns="69056" tIns="34529" rIns="69056" bIns="34529" rtlCol="0">
            <a:normAutofit/>
          </a:bodyPr>
          <a:lstStyle/>
          <a:p>
            <a:pPr>
              <a:lnSpc>
                <a:spcPct val="80000"/>
              </a:lnSpc>
              <a:buClr>
                <a:schemeClr val="tx1"/>
              </a:buClr>
            </a:pPr>
            <a:r>
              <a:rPr lang="en-AU" altLang="en-US" sz="2025" i="1" dirty="0"/>
              <a:t>Marketing</a:t>
            </a:r>
            <a:r>
              <a:rPr lang="en-AU" altLang="en-US" sz="2025" dirty="0"/>
              <a:t> is concerned with satisfying consumer needs and wants by exchanging goods, services or ideas for something of value</a:t>
            </a:r>
          </a:p>
          <a:p>
            <a:pPr>
              <a:lnSpc>
                <a:spcPct val="80000"/>
              </a:lnSpc>
              <a:buClr>
                <a:schemeClr val="tx1"/>
              </a:buClr>
            </a:pPr>
            <a:r>
              <a:rPr lang="en-AU" altLang="en-US" sz="2025" i="1" dirty="0"/>
              <a:t>Event marketing</a:t>
            </a:r>
            <a:r>
              <a:rPr lang="en-AU" altLang="en-US" sz="2025" dirty="0"/>
              <a:t> is the process by which event managers and marketers gain an understanding of their potential consumers’ characteristics and needs in order to produce, price, promote and distribute an event experience that meets those needs, and the objectives of the event</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8" presetClass="entr" presetSubtype="16" fill="hold" nodeType="clickEffect">
                                  <p:stCondLst>
                                    <p:cond delay="0"/>
                                  </p:stCondLst>
                                  <p:childTnLst>
                                    <p:set>
                                      <p:cBhvr>
                                        <p:cTn id="6" dur="1" fill="hold">
                                          <p:stCondLst>
                                            <p:cond delay="0"/>
                                          </p:stCondLst>
                                        </p:cTn>
                                        <p:tgtEl>
                                          <p:spTgt spid="23555">
                                            <p:txEl>
                                              <p:pRg st="0" end="0"/>
                                            </p:txEl>
                                          </p:spTgt>
                                        </p:tgtEl>
                                        <p:attrNameLst>
                                          <p:attrName>style.visibility</p:attrName>
                                        </p:attrNameLst>
                                      </p:cBhvr>
                                      <p:to>
                                        <p:strVal val="visible"/>
                                      </p:to>
                                    </p:set>
                                    <p:animEffect transition="in" filter="diamond(in)">
                                      <p:cBhvr>
                                        <p:cTn id="7" dur="1000"/>
                                        <p:tgtEl>
                                          <p:spTgt spid="2355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8" presetClass="entr" presetSubtype="16" fill="hold" nodeType="clickEffect">
                                  <p:stCondLst>
                                    <p:cond delay="0"/>
                                  </p:stCondLst>
                                  <p:childTnLst>
                                    <p:set>
                                      <p:cBhvr>
                                        <p:cTn id="11" dur="1" fill="hold">
                                          <p:stCondLst>
                                            <p:cond delay="0"/>
                                          </p:stCondLst>
                                        </p:cTn>
                                        <p:tgtEl>
                                          <p:spTgt spid="23555">
                                            <p:txEl>
                                              <p:pRg st="1" end="1"/>
                                            </p:txEl>
                                          </p:spTgt>
                                        </p:tgtEl>
                                        <p:attrNameLst>
                                          <p:attrName>style.visibility</p:attrName>
                                        </p:attrNameLst>
                                      </p:cBhvr>
                                      <p:to>
                                        <p:strVal val="visible"/>
                                      </p:to>
                                    </p:set>
                                    <p:animEffect transition="in" filter="diamond(in)">
                                      <p:cBhvr>
                                        <p:cTn id="12" dur="1000"/>
                                        <p:tgtEl>
                                          <p:spTgt spid="23555">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9F4EBAF-8811-433E-8038-C327ED93E0B4}"/>
              </a:ext>
            </a:extLst>
          </p:cNvPr>
          <p:cNvSpPr>
            <a:spLocks noGrp="1" noChangeArrowheads="1"/>
          </p:cNvSpPr>
          <p:nvPr>
            <p:ph type="title"/>
          </p:nvPr>
        </p:nvSpPr>
        <p:spPr>
          <a:xfrm>
            <a:off x="4043362" y="998935"/>
            <a:ext cx="5481638" cy="857250"/>
          </a:xfrm>
          <a:noFill/>
        </p:spPr>
        <p:txBody>
          <a:bodyPr vert="horz" lIns="69056" tIns="34529" rIns="69056" bIns="34529" rtlCol="0" anchor="ctr">
            <a:normAutofit/>
          </a:bodyPr>
          <a:lstStyle/>
          <a:p>
            <a:r>
              <a:rPr lang="en-AU" altLang="en-US" sz="2700" b="1">
                <a:solidFill>
                  <a:srgbClr val="FF0000"/>
                </a:solidFill>
              </a:rPr>
              <a:t>What is marketing?</a:t>
            </a:r>
            <a:r>
              <a:rPr lang="en-AU" altLang="en-US" sz="2700">
                <a:solidFill>
                  <a:srgbClr val="336699"/>
                </a:solidFill>
              </a:rPr>
              <a:t> </a:t>
            </a:r>
          </a:p>
        </p:txBody>
      </p:sp>
      <p:sp>
        <p:nvSpPr>
          <p:cNvPr id="79875" name="Rectangle 3">
            <a:extLst>
              <a:ext uri="{FF2B5EF4-FFF2-40B4-BE49-F238E27FC236}">
                <a16:creationId xmlns:a16="http://schemas.microsoft.com/office/drawing/2014/main" id="{9D72BB18-94C3-40B6-973E-B3B7BD01C37B}"/>
              </a:ext>
            </a:extLst>
          </p:cNvPr>
          <p:cNvSpPr>
            <a:spLocks noGrp="1" noChangeArrowheads="1"/>
          </p:cNvSpPr>
          <p:nvPr>
            <p:ph type="body" idx="1"/>
          </p:nvPr>
        </p:nvSpPr>
        <p:spPr>
          <a:xfrm>
            <a:off x="2352676" y="1863331"/>
            <a:ext cx="7172325" cy="3573065"/>
          </a:xfrm>
          <a:noFill/>
        </p:spPr>
        <p:txBody>
          <a:bodyPr vert="horz" lIns="69056" tIns="34529" rIns="69056" bIns="34529" rtlCol="0">
            <a:normAutofit lnSpcReduction="10000"/>
          </a:bodyPr>
          <a:lstStyle/>
          <a:p>
            <a:pPr>
              <a:lnSpc>
                <a:spcPct val="80000"/>
              </a:lnSpc>
              <a:buClr>
                <a:schemeClr val="tx1"/>
              </a:buClr>
              <a:buFontTx/>
              <a:buNone/>
            </a:pPr>
            <a:r>
              <a:rPr lang="en-AU" altLang="en-US" b="1" dirty="0"/>
              <a:t>Events as ‘service experiences’</a:t>
            </a:r>
          </a:p>
          <a:p>
            <a:pPr>
              <a:lnSpc>
                <a:spcPct val="80000"/>
              </a:lnSpc>
              <a:buClr>
                <a:schemeClr val="tx1"/>
              </a:buClr>
            </a:pPr>
            <a:r>
              <a:rPr lang="en-AU" altLang="en-US" dirty="0"/>
              <a:t>The delivery and consumption of an event are </a:t>
            </a:r>
            <a:r>
              <a:rPr lang="en-AU" altLang="en-US" i="1" dirty="0"/>
              <a:t>inseparable</a:t>
            </a:r>
          </a:p>
          <a:p>
            <a:pPr>
              <a:lnSpc>
                <a:spcPct val="80000"/>
              </a:lnSpc>
              <a:buClr>
                <a:schemeClr val="tx1"/>
              </a:buClr>
            </a:pPr>
            <a:r>
              <a:rPr lang="en-AU" altLang="en-US" dirty="0"/>
              <a:t>Because of the immediacy of service consumption, event experiences can have </a:t>
            </a:r>
            <a:r>
              <a:rPr lang="en-AU" altLang="en-US" i="1" dirty="0"/>
              <a:t>variations in quality</a:t>
            </a:r>
            <a:r>
              <a:rPr lang="en-AU" altLang="en-US" dirty="0"/>
              <a:t> each time it is held</a:t>
            </a:r>
          </a:p>
          <a:p>
            <a:pPr>
              <a:lnSpc>
                <a:spcPct val="80000"/>
              </a:lnSpc>
              <a:buClr>
                <a:schemeClr val="tx1"/>
              </a:buClr>
            </a:pPr>
            <a:r>
              <a:rPr lang="en-AU" altLang="en-US" dirty="0"/>
              <a:t>Events are </a:t>
            </a:r>
            <a:r>
              <a:rPr lang="en-AU" altLang="en-US" i="1" dirty="0"/>
              <a:t>intangible</a:t>
            </a:r>
          </a:p>
          <a:p>
            <a:pPr>
              <a:lnSpc>
                <a:spcPct val="80000"/>
              </a:lnSpc>
              <a:buClr>
                <a:schemeClr val="tx1"/>
              </a:buClr>
            </a:pPr>
            <a:r>
              <a:rPr lang="en-AU" altLang="en-US" dirty="0"/>
              <a:t>The event experience is</a:t>
            </a:r>
            <a:r>
              <a:rPr lang="en-AU" altLang="en-US" i="1" dirty="0"/>
              <a:t> perishable</a:t>
            </a:r>
            <a:endParaRPr lang="en-AU" altLang="en-US" dirty="0"/>
          </a:p>
          <a:p>
            <a:pPr>
              <a:lnSpc>
                <a:spcPct val="80000"/>
              </a:lnSpc>
              <a:buFontTx/>
              <a:buNone/>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anim to="" calcmode="lin" valueType="num">
                                      <p:cBhvr>
                                        <p:cTn id="7" dur="1" fill="hold"/>
                                        <p:tgtEl>
                                          <p:spTgt spid="7987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79875">
                                            <p:txEl>
                                              <p:pRg st="1" end="1"/>
                                            </p:txEl>
                                          </p:spTgt>
                                        </p:tgtEl>
                                        <p:attrNameLst>
                                          <p:attrName>style.visibility</p:attrName>
                                        </p:attrNameLst>
                                      </p:cBhvr>
                                      <p:to>
                                        <p:strVal val="visible"/>
                                      </p:to>
                                    </p:set>
                                    <p:anim to="" calcmode="lin" valueType="num">
                                      <p:cBhvr>
                                        <p:cTn id="12" dur="1" fill="hold"/>
                                        <p:tgtEl>
                                          <p:spTgt spid="7987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79875">
                                            <p:txEl>
                                              <p:pRg st="2" end="2"/>
                                            </p:txEl>
                                          </p:spTgt>
                                        </p:tgtEl>
                                        <p:attrNameLst>
                                          <p:attrName>style.visibility</p:attrName>
                                        </p:attrNameLst>
                                      </p:cBhvr>
                                      <p:to>
                                        <p:strVal val="visible"/>
                                      </p:to>
                                    </p:set>
                                    <p:anim to="" calcmode="lin" valueType="num">
                                      <p:cBhvr>
                                        <p:cTn id="17" dur="1" fill="hold"/>
                                        <p:tgtEl>
                                          <p:spTgt spid="79875">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79875">
                                            <p:txEl>
                                              <p:pRg st="3" end="3"/>
                                            </p:txEl>
                                          </p:spTgt>
                                        </p:tgtEl>
                                        <p:attrNameLst>
                                          <p:attrName>style.visibility</p:attrName>
                                        </p:attrNameLst>
                                      </p:cBhvr>
                                      <p:to>
                                        <p:strVal val="visible"/>
                                      </p:to>
                                    </p:set>
                                    <p:anim to="" calcmode="lin" valueType="num">
                                      <p:cBhvr>
                                        <p:cTn id="22" dur="1" fill="hold"/>
                                        <p:tgtEl>
                                          <p:spTgt spid="79875">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79875">
                                            <p:txEl>
                                              <p:pRg st="4" end="4"/>
                                            </p:txEl>
                                          </p:spTgt>
                                        </p:tgtEl>
                                        <p:attrNameLst>
                                          <p:attrName>style.visibility</p:attrName>
                                        </p:attrNameLst>
                                      </p:cBhvr>
                                      <p:to>
                                        <p:strVal val="visible"/>
                                      </p:to>
                                    </p:set>
                                    <p:anim to="" calcmode="lin" valueType="num">
                                      <p:cBhvr>
                                        <p:cTn id="27" dur="1" fill="hold"/>
                                        <p:tgtEl>
                                          <p:spTgt spid="79875">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B7578DA8-1A06-4658-B208-14B457C48714}"/>
              </a:ext>
            </a:extLst>
          </p:cNvPr>
          <p:cNvSpPr>
            <a:spLocks noGrp="1" noChangeArrowheads="1"/>
          </p:cNvSpPr>
          <p:nvPr>
            <p:ph type="title"/>
          </p:nvPr>
        </p:nvSpPr>
        <p:spPr>
          <a:xfrm>
            <a:off x="2063553" y="260350"/>
            <a:ext cx="8386960" cy="1143000"/>
          </a:xfrm>
        </p:spPr>
        <p:txBody>
          <a:bodyPr>
            <a:normAutofit fontScale="90000"/>
          </a:bodyPr>
          <a:lstStyle/>
          <a:p>
            <a:r>
              <a:rPr lang="en-AU" altLang="en-US" sz="3600" b="1" dirty="0">
                <a:solidFill>
                  <a:srgbClr val="FF0000"/>
                </a:solidFill>
              </a:rPr>
              <a:t>Steps in the marketing </a:t>
            </a:r>
            <a:br>
              <a:rPr lang="en-AU" altLang="en-US" sz="3600" b="1" dirty="0">
                <a:solidFill>
                  <a:srgbClr val="FF0000"/>
                </a:solidFill>
              </a:rPr>
            </a:br>
            <a:r>
              <a:rPr lang="en-AU" altLang="en-US" sz="3600" b="1" dirty="0">
                <a:solidFill>
                  <a:srgbClr val="FF0000"/>
                </a:solidFill>
              </a:rPr>
              <a:t>planning process</a:t>
            </a:r>
          </a:p>
        </p:txBody>
      </p:sp>
      <p:sp>
        <p:nvSpPr>
          <p:cNvPr id="102403" name="Rectangle 3">
            <a:extLst>
              <a:ext uri="{FF2B5EF4-FFF2-40B4-BE49-F238E27FC236}">
                <a16:creationId xmlns:a16="http://schemas.microsoft.com/office/drawing/2014/main" id="{C9DE5AA1-028B-4D78-920C-D969D739470F}"/>
              </a:ext>
            </a:extLst>
          </p:cNvPr>
          <p:cNvSpPr>
            <a:spLocks noGrp="1" noChangeArrowheads="1"/>
          </p:cNvSpPr>
          <p:nvPr>
            <p:ph type="body" idx="1"/>
          </p:nvPr>
        </p:nvSpPr>
        <p:spPr>
          <a:xfrm>
            <a:off x="2063553" y="1772816"/>
            <a:ext cx="8280598" cy="4680372"/>
          </a:xfrm>
        </p:spPr>
        <p:txBody>
          <a:bodyPr/>
          <a:lstStyle/>
          <a:p>
            <a:pPr marL="354013" indent="-354013">
              <a:lnSpc>
                <a:spcPct val="80000"/>
              </a:lnSpc>
              <a:buClr>
                <a:schemeClr val="tx1"/>
              </a:buClr>
              <a:buNone/>
            </a:pPr>
            <a:r>
              <a:rPr lang="en-AU" altLang="en-US" sz="2500" b="1" dirty="0"/>
              <a:t>Selecting the event’s ‘services marketing’ mix </a:t>
            </a:r>
          </a:p>
          <a:p>
            <a:pPr marL="354013" indent="-354013">
              <a:lnSpc>
                <a:spcPct val="80000"/>
              </a:lnSpc>
              <a:buClr>
                <a:schemeClr val="tx1"/>
              </a:buClr>
            </a:pPr>
            <a:r>
              <a:rPr lang="en-US" altLang="en-US" sz="2500" dirty="0"/>
              <a:t>The </a:t>
            </a:r>
            <a:r>
              <a:rPr lang="en-US" altLang="en-US" sz="2500" b="1" i="1" dirty="0"/>
              <a:t>place</a:t>
            </a:r>
            <a:r>
              <a:rPr lang="en-US" altLang="en-US" sz="2500" dirty="0"/>
              <a:t> (where the event is held, and tickets are distributed); </a:t>
            </a:r>
            <a:r>
              <a:rPr lang="en-US" altLang="en-US" sz="2500" b="1" i="1" dirty="0"/>
              <a:t>physical setting</a:t>
            </a:r>
            <a:r>
              <a:rPr lang="en-US" altLang="en-US" sz="2500" dirty="0"/>
              <a:t> (venue layout to satisfy visitor needs) and </a:t>
            </a:r>
            <a:r>
              <a:rPr lang="en-US" altLang="en-US" sz="2500" b="1" i="1" dirty="0"/>
              <a:t>processes </a:t>
            </a:r>
            <a:r>
              <a:rPr lang="en-US" altLang="en-US" sz="2500" dirty="0"/>
              <a:t>(on-site queuing </a:t>
            </a:r>
            <a:r>
              <a:rPr lang="en-US" altLang="en-US" sz="2500" dirty="0" err="1"/>
              <a:t>etc</a:t>
            </a:r>
            <a:r>
              <a:rPr lang="en-US" altLang="en-US" sz="2500" dirty="0"/>
              <a:t>)</a:t>
            </a:r>
          </a:p>
          <a:p>
            <a:pPr marL="354013" indent="-354013">
              <a:lnSpc>
                <a:spcPct val="80000"/>
              </a:lnSpc>
              <a:buClr>
                <a:schemeClr val="tx1"/>
              </a:buClr>
            </a:pPr>
            <a:r>
              <a:rPr lang="en-US" altLang="en-US" sz="2500" b="1" i="1" dirty="0"/>
              <a:t>People</a:t>
            </a:r>
            <a:r>
              <a:rPr lang="en-US" altLang="en-US" sz="2500" dirty="0"/>
              <a:t> (cast, audience, hosts and guests) and </a:t>
            </a:r>
            <a:r>
              <a:rPr lang="en-US" altLang="en-US" sz="2500" b="1" i="1" dirty="0"/>
              <a:t>partnerships</a:t>
            </a:r>
            <a:r>
              <a:rPr lang="en-US" altLang="en-US" sz="2500" dirty="0"/>
              <a:t> (sponsors, media </a:t>
            </a:r>
            <a:r>
              <a:rPr lang="en-US" altLang="en-US" sz="2500" dirty="0" err="1"/>
              <a:t>etc</a:t>
            </a:r>
            <a:r>
              <a:rPr lang="en-US" altLang="en-US" sz="2500" dirty="0"/>
              <a:t>)</a:t>
            </a:r>
          </a:p>
          <a:p>
            <a:pPr marL="354013" indent="-354013">
              <a:lnSpc>
                <a:spcPct val="80000"/>
              </a:lnSpc>
              <a:buClr>
                <a:schemeClr val="tx1"/>
              </a:buClr>
            </a:pPr>
            <a:r>
              <a:rPr lang="en-US" altLang="en-US" sz="2500" b="1" i="1" dirty="0"/>
              <a:t>Price </a:t>
            </a:r>
            <a:r>
              <a:rPr lang="en-US" altLang="en-US" sz="2500" dirty="0"/>
              <a:t>(or exchange of value)</a:t>
            </a:r>
          </a:p>
          <a:p>
            <a:pPr marL="354013" indent="-354013">
              <a:lnSpc>
                <a:spcPct val="80000"/>
              </a:lnSpc>
              <a:buClr>
                <a:schemeClr val="tx1"/>
              </a:buClr>
            </a:pPr>
            <a:r>
              <a:rPr lang="en-US" altLang="en-US" sz="2500" b="1" i="1" dirty="0"/>
              <a:t>Integrated marketing communication</a:t>
            </a:r>
            <a:r>
              <a:rPr lang="en-US" altLang="en-US" sz="2500" dirty="0"/>
              <a:t> (the strategic mix of media and messages to address markets)</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02403">
                                            <p:txEl>
                                              <p:pRg st="0" end="0"/>
                                            </p:txEl>
                                          </p:spTgt>
                                        </p:tgtEl>
                                        <p:attrNameLst>
                                          <p:attrName>style.visibility</p:attrName>
                                        </p:attrNameLst>
                                      </p:cBhvr>
                                      <p:to>
                                        <p:strVal val="visible"/>
                                      </p:to>
                                    </p:set>
                                    <p:anim to="" calcmode="lin" valueType="num">
                                      <p:cBhvr>
                                        <p:cTn id="7" dur="1" fill="hold"/>
                                        <p:tgtEl>
                                          <p:spTgt spid="102403">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2403"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A3A81174-CF7D-4E02-9B75-71CB95D29443}"/>
              </a:ext>
            </a:extLst>
          </p:cNvPr>
          <p:cNvSpPr>
            <a:spLocks noGrp="1" noChangeArrowheads="1"/>
          </p:cNvSpPr>
          <p:nvPr>
            <p:ph type="title"/>
          </p:nvPr>
        </p:nvSpPr>
        <p:spPr>
          <a:xfrm>
            <a:off x="3287713" y="260350"/>
            <a:ext cx="7162800" cy="1143000"/>
          </a:xfrm>
        </p:spPr>
        <p:txBody>
          <a:bodyPr>
            <a:normAutofit fontScale="90000"/>
          </a:bodyPr>
          <a:lstStyle/>
          <a:p>
            <a:r>
              <a:rPr lang="en-AU" altLang="en-US" sz="3600" b="1">
                <a:solidFill>
                  <a:srgbClr val="FF0000"/>
                </a:solidFill>
              </a:rPr>
              <a:t>Planning event ‘product’ experiences</a:t>
            </a:r>
          </a:p>
        </p:txBody>
      </p:sp>
      <p:sp>
        <p:nvSpPr>
          <p:cNvPr id="30723" name="Rectangle 3">
            <a:extLst>
              <a:ext uri="{FF2B5EF4-FFF2-40B4-BE49-F238E27FC236}">
                <a16:creationId xmlns:a16="http://schemas.microsoft.com/office/drawing/2014/main" id="{90026BE8-B6AF-4A19-87CF-A28BE1936F38}"/>
              </a:ext>
            </a:extLst>
          </p:cNvPr>
          <p:cNvSpPr>
            <a:spLocks noGrp="1" noChangeArrowheads="1"/>
          </p:cNvSpPr>
          <p:nvPr>
            <p:ph type="body" idx="1"/>
          </p:nvPr>
        </p:nvSpPr>
        <p:spPr>
          <a:xfrm>
            <a:off x="1703513" y="1412875"/>
            <a:ext cx="8964488" cy="4895850"/>
          </a:xfrm>
        </p:spPr>
        <p:txBody>
          <a:bodyPr/>
          <a:lstStyle/>
          <a:p>
            <a:pPr marL="354013" indent="-354013">
              <a:spcBef>
                <a:spcPts val="300"/>
              </a:spcBef>
              <a:buClr>
                <a:schemeClr val="tx1"/>
              </a:buClr>
            </a:pPr>
            <a:r>
              <a:rPr lang="en-US" altLang="en-US" sz="2300" dirty="0"/>
              <a:t>Events contain three elements:</a:t>
            </a:r>
          </a:p>
          <a:p>
            <a:pPr marL="901700" lvl="1" indent="-368300">
              <a:spcBef>
                <a:spcPts val="300"/>
              </a:spcBef>
              <a:buClr>
                <a:schemeClr val="tx1"/>
              </a:buClr>
            </a:pPr>
            <a:r>
              <a:rPr lang="en-US" altLang="en-US" sz="2300" dirty="0"/>
              <a:t>The </a:t>
            </a:r>
            <a:r>
              <a:rPr lang="en-US" altLang="en-US" sz="2300" b="1" i="1" dirty="0"/>
              <a:t>core</a:t>
            </a:r>
            <a:r>
              <a:rPr lang="en-US" altLang="en-US" sz="2300" dirty="0"/>
              <a:t> service and benefits that the customer experiences</a:t>
            </a:r>
          </a:p>
          <a:p>
            <a:pPr marL="901700" lvl="1" indent="-368300">
              <a:spcBef>
                <a:spcPts val="300"/>
              </a:spcBef>
              <a:buClr>
                <a:schemeClr val="tx1"/>
              </a:buClr>
            </a:pPr>
            <a:r>
              <a:rPr lang="en-US" altLang="en-US" sz="2300" dirty="0"/>
              <a:t>The </a:t>
            </a:r>
            <a:r>
              <a:rPr lang="en-US" altLang="en-US" sz="2300" b="1" i="1" dirty="0"/>
              <a:t>tangible</a:t>
            </a:r>
            <a:r>
              <a:rPr lang="en-US" altLang="en-US" sz="2300" dirty="0"/>
              <a:t> ‘expected’ product (e.g. venue)</a:t>
            </a:r>
          </a:p>
          <a:p>
            <a:pPr marL="901700" lvl="1" indent="-368300">
              <a:spcBef>
                <a:spcPts val="300"/>
              </a:spcBef>
              <a:buClr>
                <a:schemeClr val="tx1"/>
              </a:buClr>
            </a:pPr>
            <a:r>
              <a:rPr lang="en-US" altLang="en-US" sz="2300" dirty="0"/>
              <a:t>The </a:t>
            </a:r>
            <a:r>
              <a:rPr lang="en-US" altLang="en-US" sz="2300" b="1" i="1" dirty="0"/>
              <a:t>augmented</a:t>
            </a:r>
            <a:r>
              <a:rPr lang="en-US" altLang="en-US" sz="2300" dirty="0"/>
              <a:t> product – what differentiates it from other events</a:t>
            </a:r>
          </a:p>
          <a:p>
            <a:pPr marL="354013" indent="-354013">
              <a:spcBef>
                <a:spcPts val="300"/>
              </a:spcBef>
              <a:buClr>
                <a:schemeClr val="tx1"/>
              </a:buClr>
            </a:pPr>
            <a:r>
              <a:rPr lang="en-US" altLang="en-US" sz="2300" dirty="0"/>
              <a:t>Interactions with people are also part of the product, so marketers need to:</a:t>
            </a:r>
          </a:p>
          <a:p>
            <a:pPr marL="901700" lvl="1" indent="-368300">
              <a:spcBef>
                <a:spcPts val="300"/>
              </a:spcBef>
              <a:buClr>
                <a:schemeClr val="tx1"/>
              </a:buClr>
            </a:pPr>
            <a:r>
              <a:rPr lang="en-US" altLang="en-US" sz="2300" dirty="0"/>
              <a:t>Ensure visitor segments within audience are compatible</a:t>
            </a:r>
          </a:p>
          <a:p>
            <a:pPr marL="901700" lvl="1" indent="-368300">
              <a:spcBef>
                <a:spcPts val="300"/>
              </a:spcBef>
              <a:buClr>
                <a:schemeClr val="tx1"/>
              </a:buClr>
            </a:pPr>
            <a:r>
              <a:rPr lang="en-US" altLang="en-US" sz="2300" dirty="0"/>
              <a:t>Ensure an ease of interaction at the event</a:t>
            </a:r>
          </a:p>
          <a:p>
            <a:pPr marL="901700" lvl="1" indent="-368300">
              <a:buClr>
                <a:schemeClr val="tx1"/>
              </a:buClr>
            </a:pPr>
            <a:endParaRPr lang="en-US" altLang="en-US" sz="2400" dirty="0"/>
          </a:p>
          <a:p>
            <a:pPr marL="901700" lvl="1" indent="-368300">
              <a:buClr>
                <a:schemeClr val="tx1"/>
              </a:buClr>
            </a:pPr>
            <a:endParaRPr lang="en-US" altLang="en-US" sz="2300" dirty="0"/>
          </a:p>
        </p:txBody>
      </p:sp>
    </p:spTree>
  </p:cSld>
  <p:clrMapOvr>
    <a:masterClrMapping/>
  </p:clrMapOvr>
  <p:transition>
    <p:wipe dir="r"/>
  </p:transition>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4954FCE-6AE3-4501-AFDF-7114901BFDC5}"/>
              </a:ext>
            </a:extLst>
          </p:cNvPr>
          <p:cNvSpPr>
            <a:spLocks noGrp="1" noChangeArrowheads="1"/>
          </p:cNvSpPr>
          <p:nvPr>
            <p:ph type="title"/>
          </p:nvPr>
        </p:nvSpPr>
        <p:spPr>
          <a:xfrm>
            <a:off x="3109913" y="116632"/>
            <a:ext cx="5972175" cy="1143000"/>
          </a:xfrm>
          <a:noFill/>
        </p:spPr>
        <p:txBody>
          <a:bodyPr vert="horz" lIns="92075" tIns="46038" rIns="92075" bIns="46038" rtlCol="0" anchor="ctr">
            <a:normAutofit/>
          </a:bodyPr>
          <a:lstStyle/>
          <a:p>
            <a:r>
              <a:rPr lang="en-AU" altLang="en-US" sz="3600" b="1" dirty="0">
                <a:solidFill>
                  <a:srgbClr val="FF0000"/>
                </a:solidFill>
              </a:rPr>
              <a:t>What is marketing?</a:t>
            </a:r>
          </a:p>
        </p:txBody>
      </p:sp>
      <p:sp>
        <p:nvSpPr>
          <p:cNvPr id="19459" name="Rectangle 3">
            <a:extLst>
              <a:ext uri="{FF2B5EF4-FFF2-40B4-BE49-F238E27FC236}">
                <a16:creationId xmlns:a16="http://schemas.microsoft.com/office/drawing/2014/main" id="{92F41007-A042-4434-986F-4EE398E5D462}"/>
              </a:ext>
            </a:extLst>
          </p:cNvPr>
          <p:cNvSpPr>
            <a:spLocks noGrp="1" noChangeArrowheads="1"/>
          </p:cNvSpPr>
          <p:nvPr>
            <p:ph type="body" idx="1"/>
          </p:nvPr>
        </p:nvSpPr>
        <p:spPr>
          <a:xfrm>
            <a:off x="1919536" y="1484314"/>
            <a:ext cx="8138864" cy="4764087"/>
          </a:xfrm>
          <a:noFill/>
        </p:spPr>
        <p:txBody>
          <a:bodyPr vert="horz" lIns="92075" tIns="46038" rIns="92075" bIns="46038" rtlCol="0">
            <a:normAutofit/>
          </a:bodyPr>
          <a:lstStyle/>
          <a:p>
            <a:pPr>
              <a:lnSpc>
                <a:spcPct val="80000"/>
              </a:lnSpc>
              <a:buClr>
                <a:schemeClr val="tx1"/>
              </a:buClr>
              <a:buFontTx/>
              <a:buNone/>
            </a:pPr>
            <a:r>
              <a:rPr lang="en-AU" altLang="en-US" sz="2700" b="1" dirty="0"/>
              <a:t>The need for marketing</a:t>
            </a:r>
          </a:p>
          <a:p>
            <a:pPr>
              <a:lnSpc>
                <a:spcPct val="80000"/>
              </a:lnSpc>
              <a:buClr>
                <a:schemeClr val="tx1"/>
              </a:buClr>
            </a:pPr>
            <a:r>
              <a:rPr lang="en-AU" altLang="en-US" sz="2700" dirty="0"/>
              <a:t>Marketing principles and techniques provide a framework for decision making</a:t>
            </a:r>
          </a:p>
          <a:p>
            <a:pPr>
              <a:lnSpc>
                <a:spcPct val="80000"/>
              </a:lnSpc>
              <a:buClr>
                <a:schemeClr val="tx1"/>
              </a:buClr>
            </a:pPr>
            <a:r>
              <a:rPr lang="en-AU" altLang="en-US" sz="2700" dirty="0"/>
              <a:t>Sponsoring bodies need reassurance that their sponsorship is linking their brand with their target markets</a:t>
            </a:r>
          </a:p>
          <a:p>
            <a:pPr>
              <a:lnSpc>
                <a:spcPct val="80000"/>
              </a:lnSpc>
              <a:buClr>
                <a:schemeClr val="tx1"/>
              </a:buClr>
            </a:pPr>
            <a:r>
              <a:rPr lang="en-AU" altLang="en-US" sz="2700" dirty="0"/>
              <a:t>All levels of government require a demonstration of marketing expertise before committing funding</a:t>
            </a:r>
          </a:p>
          <a:p>
            <a:pPr>
              <a:lnSpc>
                <a:spcPct val="80000"/>
              </a:lnSpc>
              <a:buClr>
                <a:schemeClr val="tx1"/>
              </a:buClr>
            </a:pPr>
            <a:r>
              <a:rPr lang="en-AU" altLang="en-US" sz="2700" dirty="0"/>
              <a:t>Events must compete against</a:t>
            </a:r>
            <a:r>
              <a:rPr lang="en-AU" altLang="en-US" sz="2800" dirty="0"/>
              <a:t> </a:t>
            </a:r>
            <a:r>
              <a:rPr lang="en-AU" altLang="en-US" sz="2700" dirty="0"/>
              <a:t>other leisure activities </a:t>
            </a:r>
          </a:p>
          <a:p>
            <a:pPr>
              <a:lnSpc>
                <a:spcPct val="80000"/>
              </a:lnSpc>
              <a:buFontTx/>
              <a:buNone/>
            </a:pPr>
            <a:endParaRPr lang="en-AU" altLang="en-US" sz="27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19459">
                                            <p:txEl>
                                              <p:pRg st="0" end="0"/>
                                            </p:txEl>
                                          </p:spTgt>
                                        </p:tgtEl>
                                        <p:attrNameLst>
                                          <p:attrName>style.visibility</p:attrName>
                                        </p:attrNameLst>
                                      </p:cBhvr>
                                      <p:to>
                                        <p:strVal val="visible"/>
                                      </p:to>
                                    </p:set>
                                    <p:anim to="" calcmode="lin" valueType="num">
                                      <p:cBhvr>
                                        <p:cTn id="7" dur="1" fill="hold"/>
                                        <p:tgtEl>
                                          <p:spTgt spid="19459">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19459">
                                            <p:txEl>
                                              <p:pRg st="1" end="1"/>
                                            </p:txEl>
                                          </p:spTgt>
                                        </p:tgtEl>
                                        <p:attrNameLst>
                                          <p:attrName>style.visibility</p:attrName>
                                        </p:attrNameLst>
                                      </p:cBhvr>
                                      <p:to>
                                        <p:strVal val="visible"/>
                                      </p:to>
                                    </p:set>
                                    <p:anim to="" calcmode="lin" valueType="num">
                                      <p:cBhvr>
                                        <p:cTn id="12" dur="1" fill="hold"/>
                                        <p:tgtEl>
                                          <p:spTgt spid="19459">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19459">
                                            <p:txEl>
                                              <p:pRg st="2" end="2"/>
                                            </p:txEl>
                                          </p:spTgt>
                                        </p:tgtEl>
                                        <p:attrNameLst>
                                          <p:attrName>style.visibility</p:attrName>
                                        </p:attrNameLst>
                                      </p:cBhvr>
                                      <p:to>
                                        <p:strVal val="visible"/>
                                      </p:to>
                                    </p:set>
                                    <p:anim to="" calcmode="lin" valueType="num">
                                      <p:cBhvr>
                                        <p:cTn id="17" dur="1" fill="hold"/>
                                        <p:tgtEl>
                                          <p:spTgt spid="19459">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19459">
                                            <p:txEl>
                                              <p:pRg st="3" end="3"/>
                                            </p:txEl>
                                          </p:spTgt>
                                        </p:tgtEl>
                                        <p:attrNameLst>
                                          <p:attrName>style.visibility</p:attrName>
                                        </p:attrNameLst>
                                      </p:cBhvr>
                                      <p:to>
                                        <p:strVal val="visible"/>
                                      </p:to>
                                    </p:set>
                                    <p:anim to="" calcmode="lin" valueType="num">
                                      <p:cBhvr>
                                        <p:cTn id="22" dur="1" fill="hold"/>
                                        <p:tgtEl>
                                          <p:spTgt spid="19459">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19459">
                                            <p:txEl>
                                              <p:pRg st="4" end="4"/>
                                            </p:txEl>
                                          </p:spTgt>
                                        </p:tgtEl>
                                        <p:attrNameLst>
                                          <p:attrName>style.visibility</p:attrName>
                                        </p:attrNameLst>
                                      </p:cBhvr>
                                      <p:to>
                                        <p:strVal val="visible"/>
                                      </p:to>
                                    </p:set>
                                    <p:anim to="" calcmode="lin" valueType="num">
                                      <p:cBhvr>
                                        <p:cTn id="27" dur="1" fill="hold"/>
                                        <p:tgtEl>
                                          <p:spTgt spid="19459">
                                            <p:txEl>
                                              <p:pRg st="4" end="4"/>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AA01B89B-A080-486B-AD8D-3750F4C8F905}"/>
              </a:ext>
            </a:extLst>
          </p:cNvPr>
          <p:cNvSpPr>
            <a:spLocks noGrp="1" noChangeArrowheads="1"/>
          </p:cNvSpPr>
          <p:nvPr>
            <p:ph type="title"/>
          </p:nvPr>
        </p:nvSpPr>
        <p:spPr>
          <a:xfrm>
            <a:off x="3359150" y="188913"/>
            <a:ext cx="7308850" cy="1143000"/>
          </a:xfrm>
          <a:noFill/>
        </p:spPr>
        <p:txBody>
          <a:bodyPr vert="horz" lIns="92075" tIns="46038" rIns="92075" bIns="46038" rtlCol="0" anchor="ctr">
            <a:normAutofit/>
          </a:bodyPr>
          <a:lstStyle/>
          <a:p>
            <a:r>
              <a:rPr lang="en-AU" altLang="en-US" sz="3600" b="1">
                <a:solidFill>
                  <a:srgbClr val="FF0000"/>
                </a:solidFill>
              </a:rPr>
              <a:t>What is marketing?</a:t>
            </a:r>
            <a:r>
              <a:rPr lang="en-AU" altLang="en-US" sz="3600">
                <a:solidFill>
                  <a:srgbClr val="336699"/>
                </a:solidFill>
              </a:rPr>
              <a:t> </a:t>
            </a:r>
          </a:p>
        </p:txBody>
      </p:sp>
      <p:sp>
        <p:nvSpPr>
          <p:cNvPr id="79875" name="Rectangle 3">
            <a:extLst>
              <a:ext uri="{FF2B5EF4-FFF2-40B4-BE49-F238E27FC236}">
                <a16:creationId xmlns:a16="http://schemas.microsoft.com/office/drawing/2014/main" id="{574406DC-E66C-48AD-A087-BFB565B6F06B}"/>
              </a:ext>
            </a:extLst>
          </p:cNvPr>
          <p:cNvSpPr>
            <a:spLocks noGrp="1" noChangeArrowheads="1"/>
          </p:cNvSpPr>
          <p:nvPr>
            <p:ph type="body" idx="1"/>
          </p:nvPr>
        </p:nvSpPr>
        <p:spPr>
          <a:xfrm>
            <a:off x="2207568" y="1341439"/>
            <a:ext cx="8460432" cy="4764087"/>
          </a:xfrm>
          <a:noFill/>
        </p:spPr>
        <p:txBody>
          <a:bodyPr vert="horz" lIns="92075" tIns="46038" rIns="92075" bIns="46038" rtlCol="0">
            <a:normAutofit/>
          </a:bodyPr>
          <a:lstStyle/>
          <a:p>
            <a:pPr>
              <a:lnSpc>
                <a:spcPct val="80000"/>
              </a:lnSpc>
              <a:buClr>
                <a:schemeClr val="tx1"/>
              </a:buClr>
              <a:buFontTx/>
              <a:buNone/>
            </a:pPr>
            <a:r>
              <a:rPr lang="en-AU" altLang="en-US" sz="2800" b="1" dirty="0"/>
              <a:t>Events as ‘service experiences’</a:t>
            </a:r>
          </a:p>
          <a:p>
            <a:pPr>
              <a:lnSpc>
                <a:spcPct val="80000"/>
              </a:lnSpc>
              <a:buClr>
                <a:schemeClr val="tx1"/>
              </a:buClr>
            </a:pPr>
            <a:r>
              <a:rPr lang="en-AU" altLang="en-US" sz="2800" dirty="0"/>
              <a:t>The delivery and consumption of an event are </a:t>
            </a:r>
            <a:r>
              <a:rPr lang="en-AU" altLang="en-US" sz="2800" i="1" dirty="0"/>
              <a:t>inseparable</a:t>
            </a:r>
          </a:p>
          <a:p>
            <a:pPr>
              <a:lnSpc>
                <a:spcPct val="80000"/>
              </a:lnSpc>
              <a:buClr>
                <a:schemeClr val="tx1"/>
              </a:buClr>
            </a:pPr>
            <a:r>
              <a:rPr lang="en-AU" altLang="en-US" sz="2800" dirty="0"/>
              <a:t>Because of the immediacy of service consumption, event experiences can have </a:t>
            </a:r>
            <a:r>
              <a:rPr lang="en-AU" altLang="en-US" sz="2800" i="1" dirty="0"/>
              <a:t>variations in quality</a:t>
            </a:r>
            <a:r>
              <a:rPr lang="en-AU" altLang="en-US" sz="2800" dirty="0"/>
              <a:t> each time it is held</a:t>
            </a:r>
          </a:p>
          <a:p>
            <a:pPr>
              <a:lnSpc>
                <a:spcPct val="80000"/>
              </a:lnSpc>
              <a:buClr>
                <a:schemeClr val="tx1"/>
              </a:buClr>
            </a:pPr>
            <a:r>
              <a:rPr lang="en-AU" altLang="en-US" sz="2800" dirty="0"/>
              <a:t>Events are </a:t>
            </a:r>
            <a:r>
              <a:rPr lang="en-AU" altLang="en-US" sz="2800" i="1" dirty="0"/>
              <a:t>intangible</a:t>
            </a:r>
          </a:p>
          <a:p>
            <a:pPr>
              <a:lnSpc>
                <a:spcPct val="80000"/>
              </a:lnSpc>
              <a:buClr>
                <a:schemeClr val="tx1"/>
              </a:buClr>
            </a:pPr>
            <a:r>
              <a:rPr lang="en-AU" altLang="en-US" sz="2800" dirty="0"/>
              <a:t>Events have</a:t>
            </a:r>
            <a:r>
              <a:rPr lang="en-AU" altLang="en-US" sz="2800" i="1" dirty="0"/>
              <a:t> credence qualities – </a:t>
            </a:r>
            <a:r>
              <a:rPr lang="en-AU" altLang="en-US" sz="2800" dirty="0"/>
              <a:t>characteristics that consumers aren’t able to understand or evaluate</a:t>
            </a:r>
          </a:p>
          <a:p>
            <a:pPr>
              <a:lnSpc>
                <a:spcPct val="80000"/>
              </a:lnSpc>
              <a:buClr>
                <a:schemeClr val="tx1"/>
              </a:buClr>
            </a:pPr>
            <a:r>
              <a:rPr lang="en-AU" altLang="en-US" sz="2800" dirty="0"/>
              <a:t>The event experience is</a:t>
            </a:r>
            <a:r>
              <a:rPr lang="en-AU" altLang="en-US" sz="2800" i="1" dirty="0"/>
              <a:t> perishable</a:t>
            </a:r>
            <a:endParaRPr lang="en-AU" altLang="en-US" sz="2800" dirty="0"/>
          </a:p>
          <a:p>
            <a:pPr>
              <a:lnSpc>
                <a:spcPct val="80000"/>
              </a:lnSpc>
              <a:buFontTx/>
              <a:buNone/>
            </a:pPr>
            <a:endParaRPr lang="en-AU" altLang="en-US" sz="2800"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79875">
                                            <p:txEl>
                                              <p:pRg st="0" end="0"/>
                                            </p:txEl>
                                          </p:spTgt>
                                        </p:tgtEl>
                                        <p:attrNameLst>
                                          <p:attrName>style.visibility</p:attrName>
                                        </p:attrNameLst>
                                      </p:cBhvr>
                                      <p:to>
                                        <p:strVal val="visible"/>
                                      </p:to>
                                    </p:set>
                                    <p:anim to="" calcmode="lin" valueType="num">
                                      <p:cBhvr>
                                        <p:cTn id="7" dur="1" fill="hold"/>
                                        <p:tgtEl>
                                          <p:spTgt spid="7987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79875">
                                            <p:txEl>
                                              <p:pRg st="1" end="1"/>
                                            </p:txEl>
                                          </p:spTgt>
                                        </p:tgtEl>
                                        <p:attrNameLst>
                                          <p:attrName>style.visibility</p:attrName>
                                        </p:attrNameLst>
                                      </p:cBhvr>
                                      <p:to>
                                        <p:strVal val="visible"/>
                                      </p:to>
                                    </p:set>
                                    <p:anim to="" calcmode="lin" valueType="num">
                                      <p:cBhvr>
                                        <p:cTn id="12" dur="1" fill="hold"/>
                                        <p:tgtEl>
                                          <p:spTgt spid="79875">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79875">
                                            <p:txEl>
                                              <p:pRg st="2" end="2"/>
                                            </p:txEl>
                                          </p:spTgt>
                                        </p:tgtEl>
                                        <p:attrNameLst>
                                          <p:attrName>style.visibility</p:attrName>
                                        </p:attrNameLst>
                                      </p:cBhvr>
                                      <p:to>
                                        <p:strVal val="visible"/>
                                      </p:to>
                                    </p:set>
                                    <p:anim to="" calcmode="lin" valueType="num">
                                      <p:cBhvr>
                                        <p:cTn id="17" dur="1" fill="hold"/>
                                        <p:tgtEl>
                                          <p:spTgt spid="79875">
                                            <p:txEl>
                                              <p:pRg st="2" end="2"/>
                                            </p:txEl>
                                          </p:spTgt>
                                        </p:tgtEl>
                                        <p:attrNameLst>
                                          <p:attrName/>
                                        </p:attrNameLst>
                                      </p:cBhvr>
                                    </p:anim>
                                  </p:childTnLst>
                                </p:cTn>
                              </p:par>
                            </p:childTnLst>
                          </p:cTn>
                        </p:par>
                      </p:childTnLst>
                    </p:cTn>
                  </p:par>
                  <p:par>
                    <p:cTn id="18" fill="hold" nodeType="clickPar">
                      <p:stCondLst>
                        <p:cond delay="indefinite"/>
                      </p:stCondLst>
                      <p:childTnLst>
                        <p:par>
                          <p:cTn id="19" fill="hold" nodeType="withGroup">
                            <p:stCondLst>
                              <p:cond delay="0"/>
                            </p:stCondLst>
                            <p:childTnLst>
                              <p:par>
                                <p:cTn id="20" presetID="24" presetClass="entr" presetSubtype="0" fill="hold" grpId="0" nodeType="clickEffect">
                                  <p:stCondLst>
                                    <p:cond delay="0"/>
                                  </p:stCondLst>
                                  <p:childTnLst>
                                    <p:set>
                                      <p:cBhvr>
                                        <p:cTn id="21" dur="1" fill="hold">
                                          <p:stCondLst>
                                            <p:cond delay="499"/>
                                          </p:stCondLst>
                                        </p:cTn>
                                        <p:tgtEl>
                                          <p:spTgt spid="79875">
                                            <p:txEl>
                                              <p:pRg st="3" end="3"/>
                                            </p:txEl>
                                          </p:spTgt>
                                        </p:tgtEl>
                                        <p:attrNameLst>
                                          <p:attrName>style.visibility</p:attrName>
                                        </p:attrNameLst>
                                      </p:cBhvr>
                                      <p:to>
                                        <p:strVal val="visible"/>
                                      </p:to>
                                    </p:set>
                                    <p:anim to="" calcmode="lin" valueType="num">
                                      <p:cBhvr>
                                        <p:cTn id="22" dur="1" fill="hold"/>
                                        <p:tgtEl>
                                          <p:spTgt spid="79875">
                                            <p:txEl>
                                              <p:pRg st="3" end="3"/>
                                            </p:txEl>
                                          </p:spTgt>
                                        </p:tgtEl>
                                        <p:attrNameLst>
                                          <p:attrName/>
                                        </p:attrNameLst>
                                      </p:cBhvr>
                                    </p:anim>
                                  </p:childTnLst>
                                </p:cTn>
                              </p:par>
                            </p:childTnLst>
                          </p:cTn>
                        </p:par>
                      </p:childTnLst>
                    </p:cTn>
                  </p:par>
                  <p:par>
                    <p:cTn id="23" fill="hold" nodeType="clickPar">
                      <p:stCondLst>
                        <p:cond delay="indefinite"/>
                      </p:stCondLst>
                      <p:childTnLst>
                        <p:par>
                          <p:cTn id="24" fill="hold" nodeType="withGroup">
                            <p:stCondLst>
                              <p:cond delay="0"/>
                            </p:stCondLst>
                            <p:childTnLst>
                              <p:par>
                                <p:cTn id="25" presetID="24" presetClass="entr" presetSubtype="0" fill="hold" grpId="0" nodeType="clickEffect">
                                  <p:stCondLst>
                                    <p:cond delay="0"/>
                                  </p:stCondLst>
                                  <p:childTnLst>
                                    <p:set>
                                      <p:cBhvr>
                                        <p:cTn id="26" dur="1" fill="hold">
                                          <p:stCondLst>
                                            <p:cond delay="499"/>
                                          </p:stCondLst>
                                        </p:cTn>
                                        <p:tgtEl>
                                          <p:spTgt spid="79875">
                                            <p:txEl>
                                              <p:pRg st="4" end="4"/>
                                            </p:txEl>
                                          </p:spTgt>
                                        </p:tgtEl>
                                        <p:attrNameLst>
                                          <p:attrName>style.visibility</p:attrName>
                                        </p:attrNameLst>
                                      </p:cBhvr>
                                      <p:to>
                                        <p:strVal val="visible"/>
                                      </p:to>
                                    </p:set>
                                    <p:anim to="" calcmode="lin" valueType="num">
                                      <p:cBhvr>
                                        <p:cTn id="27" dur="1" fill="hold"/>
                                        <p:tgtEl>
                                          <p:spTgt spid="79875">
                                            <p:txEl>
                                              <p:pRg st="4" end="4"/>
                                            </p:txEl>
                                          </p:spTgt>
                                        </p:tgtEl>
                                        <p:attrNameLst>
                                          <p:attrName/>
                                        </p:attrNameLst>
                                      </p:cBhvr>
                                    </p:anim>
                                  </p:childTnLst>
                                </p:cTn>
                              </p:par>
                            </p:childTnLst>
                          </p:cTn>
                        </p:par>
                      </p:childTnLst>
                    </p:cTn>
                  </p:par>
                  <p:par>
                    <p:cTn id="28" fill="hold" nodeType="clickPar">
                      <p:stCondLst>
                        <p:cond delay="indefinite"/>
                      </p:stCondLst>
                      <p:childTnLst>
                        <p:par>
                          <p:cTn id="29" fill="hold" nodeType="withGroup">
                            <p:stCondLst>
                              <p:cond delay="0"/>
                            </p:stCondLst>
                            <p:childTnLst>
                              <p:par>
                                <p:cTn id="30" presetID="24" presetClass="entr" presetSubtype="0" fill="hold" grpId="0" nodeType="clickEffect">
                                  <p:stCondLst>
                                    <p:cond delay="0"/>
                                  </p:stCondLst>
                                  <p:childTnLst>
                                    <p:set>
                                      <p:cBhvr>
                                        <p:cTn id="31" dur="1" fill="hold">
                                          <p:stCondLst>
                                            <p:cond delay="499"/>
                                          </p:stCondLst>
                                        </p:cTn>
                                        <p:tgtEl>
                                          <p:spTgt spid="79875">
                                            <p:txEl>
                                              <p:pRg st="5" end="5"/>
                                            </p:txEl>
                                          </p:spTgt>
                                        </p:tgtEl>
                                        <p:attrNameLst>
                                          <p:attrName>style.visibility</p:attrName>
                                        </p:attrNameLst>
                                      </p:cBhvr>
                                      <p:to>
                                        <p:strVal val="visible"/>
                                      </p:to>
                                    </p:set>
                                    <p:anim to="" calcmode="lin" valueType="num">
                                      <p:cBhvr>
                                        <p:cTn id="32" dur="1" fill="hold"/>
                                        <p:tgtEl>
                                          <p:spTgt spid="79875">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875" grpId="0" build="p" autoUpdateAnimBg="0"/>
    </p:bld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a:extLst>
              <a:ext uri="{FF2B5EF4-FFF2-40B4-BE49-F238E27FC236}">
                <a16:creationId xmlns:a16="http://schemas.microsoft.com/office/drawing/2014/main" id="{90623F4C-1543-41E9-8343-9383678CB325}"/>
              </a:ext>
            </a:extLst>
          </p:cNvPr>
          <p:cNvSpPr>
            <a:spLocks noGrp="1" noChangeArrowheads="1"/>
          </p:cNvSpPr>
          <p:nvPr>
            <p:ph type="title"/>
          </p:nvPr>
        </p:nvSpPr>
        <p:spPr>
          <a:xfrm>
            <a:off x="3503712" y="332656"/>
            <a:ext cx="5481638" cy="857250"/>
          </a:xfrm>
          <a:noFill/>
        </p:spPr>
        <p:txBody>
          <a:bodyPr vert="horz" lIns="69056" tIns="34529" rIns="69056" bIns="34529" rtlCol="0" anchor="ctr">
            <a:normAutofit/>
          </a:bodyPr>
          <a:lstStyle/>
          <a:p>
            <a:r>
              <a:rPr lang="en-AU" altLang="en-US" sz="3600" b="1" dirty="0"/>
              <a:t>Strategic marketing? </a:t>
            </a:r>
          </a:p>
        </p:txBody>
      </p:sp>
      <p:sp>
        <p:nvSpPr>
          <p:cNvPr id="83971" name="Rectangle 3">
            <a:extLst>
              <a:ext uri="{FF2B5EF4-FFF2-40B4-BE49-F238E27FC236}">
                <a16:creationId xmlns:a16="http://schemas.microsoft.com/office/drawing/2014/main" id="{0A4DFFA6-2550-476E-ADC9-CE3471C72AD4}"/>
              </a:ext>
            </a:extLst>
          </p:cNvPr>
          <p:cNvSpPr>
            <a:spLocks noGrp="1" noChangeArrowheads="1"/>
          </p:cNvSpPr>
          <p:nvPr>
            <p:ph type="body" idx="1"/>
          </p:nvPr>
        </p:nvSpPr>
        <p:spPr>
          <a:xfrm>
            <a:off x="2447926" y="1970487"/>
            <a:ext cx="7077075" cy="3573065"/>
          </a:xfrm>
          <a:noFill/>
        </p:spPr>
        <p:txBody>
          <a:bodyPr vert="horz" lIns="69056" tIns="34529" rIns="69056" bIns="34529" rtlCol="0">
            <a:normAutofit/>
          </a:bodyPr>
          <a:lstStyle/>
          <a:p>
            <a:pPr>
              <a:buClr>
                <a:schemeClr val="tx1"/>
              </a:buClr>
              <a:buFontTx/>
              <a:buNone/>
            </a:pPr>
            <a:r>
              <a:rPr lang="en-AU" altLang="en-US" sz="2025" b="1" dirty="0"/>
              <a:t>The role of strategic marketing planning</a:t>
            </a:r>
          </a:p>
          <a:p>
            <a:pPr>
              <a:buClr>
                <a:schemeClr val="tx1"/>
              </a:buClr>
            </a:pPr>
            <a:r>
              <a:rPr lang="en-AU" altLang="en-US" sz="2025" dirty="0"/>
              <a:t>Strategies are</a:t>
            </a:r>
          </a:p>
          <a:p>
            <a:pPr lvl="1">
              <a:buClr>
                <a:schemeClr val="tx1"/>
              </a:buClr>
            </a:pPr>
            <a:r>
              <a:rPr lang="en-AU" altLang="en-US" sz="2025" dirty="0"/>
              <a:t>Longer term rather than short term</a:t>
            </a:r>
          </a:p>
          <a:p>
            <a:pPr lvl="1">
              <a:buClr>
                <a:schemeClr val="tx1"/>
              </a:buClr>
            </a:pPr>
            <a:r>
              <a:rPr lang="en-AU" altLang="en-US" sz="2025" dirty="0"/>
              <a:t>Not another word for tactics</a:t>
            </a:r>
          </a:p>
          <a:p>
            <a:pPr lvl="1">
              <a:buClr>
                <a:schemeClr val="tx1"/>
              </a:buClr>
            </a:pPr>
            <a:r>
              <a:rPr lang="en-AU" altLang="en-US" sz="2025" dirty="0"/>
              <a:t>Based on careful analysis of internal resources and external environments</a:t>
            </a:r>
          </a:p>
          <a:p>
            <a:pPr lvl="1">
              <a:buClr>
                <a:schemeClr val="tx1"/>
              </a:buClr>
            </a:pPr>
            <a:r>
              <a:rPr lang="en-AU" altLang="en-US" sz="2025" dirty="0"/>
              <a:t>Essential to survival</a:t>
            </a:r>
          </a:p>
          <a:p>
            <a:pPr lvl="1">
              <a:buClr>
                <a:schemeClr val="tx1"/>
              </a:buClr>
            </a:pPr>
            <a:endParaRPr lang="en-AU" altLang="en-US" sz="2025" dirty="0"/>
          </a:p>
          <a:p>
            <a:pPr>
              <a:buFontTx/>
              <a:buNone/>
            </a:pPr>
            <a:endParaRPr lang="en-AU" altLang="en-US" sz="2025"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83971">
                                            <p:txEl>
                                              <p:pRg st="0" end="0"/>
                                            </p:txEl>
                                          </p:spTgt>
                                        </p:tgtEl>
                                        <p:attrNameLst>
                                          <p:attrName>style.visibility</p:attrName>
                                        </p:attrNameLst>
                                      </p:cBhvr>
                                      <p:to>
                                        <p:strVal val="visible"/>
                                      </p:to>
                                    </p:set>
                                    <p:anim to="" calcmode="lin" valueType="num">
                                      <p:cBhvr>
                                        <p:cTn id="7" dur="1" fill="hold"/>
                                        <p:tgtEl>
                                          <p:spTgt spid="8397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83971">
                                            <p:txEl>
                                              <p:pRg st="1" end="1"/>
                                            </p:txEl>
                                          </p:spTgt>
                                        </p:tgtEl>
                                        <p:attrNameLst>
                                          <p:attrName>style.visibility</p:attrName>
                                        </p:attrNameLst>
                                      </p:cBhvr>
                                      <p:to>
                                        <p:strVal val="visible"/>
                                      </p:to>
                                    </p:set>
                                    <p:anim to="" calcmode="lin" valueType="num">
                                      <p:cBhvr>
                                        <p:cTn id="12" dur="1" fill="hold"/>
                                        <p:tgtEl>
                                          <p:spTgt spid="8397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83971">
                                            <p:txEl>
                                              <p:pRg st="2" end="2"/>
                                            </p:txEl>
                                          </p:spTgt>
                                        </p:tgtEl>
                                        <p:attrNameLst>
                                          <p:attrName>style.visibility</p:attrName>
                                        </p:attrNameLst>
                                      </p:cBhvr>
                                      <p:to>
                                        <p:strVal val="visible"/>
                                      </p:to>
                                    </p:set>
                                    <p:anim to="" calcmode="lin" valueType="num">
                                      <p:cBhvr>
                                        <p:cTn id="15" dur="1" fill="hold"/>
                                        <p:tgtEl>
                                          <p:spTgt spid="83971">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83971">
                                            <p:txEl>
                                              <p:pRg st="3" end="3"/>
                                            </p:txEl>
                                          </p:spTgt>
                                        </p:tgtEl>
                                        <p:attrNameLst>
                                          <p:attrName>style.visibility</p:attrName>
                                        </p:attrNameLst>
                                      </p:cBhvr>
                                      <p:to>
                                        <p:strVal val="visible"/>
                                      </p:to>
                                    </p:set>
                                    <p:anim to="" calcmode="lin" valueType="num">
                                      <p:cBhvr>
                                        <p:cTn id="18" dur="1" fill="hold"/>
                                        <p:tgtEl>
                                          <p:spTgt spid="83971">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83971">
                                            <p:txEl>
                                              <p:pRg st="4" end="4"/>
                                            </p:txEl>
                                          </p:spTgt>
                                        </p:tgtEl>
                                        <p:attrNameLst>
                                          <p:attrName>style.visibility</p:attrName>
                                        </p:attrNameLst>
                                      </p:cBhvr>
                                      <p:to>
                                        <p:strVal val="visible"/>
                                      </p:to>
                                    </p:set>
                                    <p:anim to="" calcmode="lin" valueType="num">
                                      <p:cBhvr>
                                        <p:cTn id="21" dur="1" fill="hold"/>
                                        <p:tgtEl>
                                          <p:spTgt spid="83971">
                                            <p:txEl>
                                              <p:pRg st="4" end="4"/>
                                            </p:txEl>
                                          </p:spTgt>
                                        </p:tgtEl>
                                        <p:attrNameLst>
                                          <p:attrName/>
                                        </p:attrNameLst>
                                      </p:cBhvr>
                                    </p:anim>
                                  </p:childTnLst>
                                </p:cTn>
                              </p:par>
                              <p:par>
                                <p:cTn id="22" presetID="24" presetClass="entr" presetSubtype="0" fill="hold" grpId="0" nodeType="withEffect">
                                  <p:stCondLst>
                                    <p:cond delay="0"/>
                                  </p:stCondLst>
                                  <p:childTnLst>
                                    <p:set>
                                      <p:cBhvr>
                                        <p:cTn id="23" dur="1" fill="hold">
                                          <p:stCondLst>
                                            <p:cond delay="499"/>
                                          </p:stCondLst>
                                        </p:cTn>
                                        <p:tgtEl>
                                          <p:spTgt spid="83971">
                                            <p:txEl>
                                              <p:pRg st="5" end="5"/>
                                            </p:txEl>
                                          </p:spTgt>
                                        </p:tgtEl>
                                        <p:attrNameLst>
                                          <p:attrName>style.visibility</p:attrName>
                                        </p:attrNameLst>
                                      </p:cBhvr>
                                      <p:to>
                                        <p:strVal val="visible"/>
                                      </p:to>
                                    </p:set>
                                    <p:anim to="" calcmode="lin" valueType="num">
                                      <p:cBhvr>
                                        <p:cTn id="24" dur="1" fill="hold"/>
                                        <p:tgtEl>
                                          <p:spTgt spid="8397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3971"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FE7BD256-F864-49D2-BCDC-1A55032C558B}"/>
              </a:ext>
            </a:extLst>
          </p:cNvPr>
          <p:cNvSpPr>
            <a:spLocks noGrp="1"/>
          </p:cNvSpPr>
          <p:nvPr>
            <p:ph type="title"/>
          </p:nvPr>
        </p:nvSpPr>
        <p:spPr>
          <a:xfrm>
            <a:off x="1589722" y="692696"/>
            <a:ext cx="8229600" cy="1143000"/>
          </a:xfrm>
        </p:spPr>
        <p:txBody>
          <a:bodyPr>
            <a:normAutofit fontScale="90000"/>
          </a:bodyPr>
          <a:lstStyle/>
          <a:p>
            <a:r>
              <a:rPr lang="en-GB" dirty="0"/>
              <a:t>The role of strategic marketing planning </a:t>
            </a:r>
            <a:br>
              <a:rPr lang="en-GB" dirty="0"/>
            </a:br>
            <a:br>
              <a:rPr lang="en-GB" dirty="0"/>
            </a:br>
            <a:endParaRPr lang="en-GB" dirty="0"/>
          </a:p>
        </p:txBody>
      </p:sp>
      <p:pic>
        <p:nvPicPr>
          <p:cNvPr id="4" name="Content Placeholder 3">
            <a:extLst>
              <a:ext uri="{FF2B5EF4-FFF2-40B4-BE49-F238E27FC236}">
                <a16:creationId xmlns:a16="http://schemas.microsoft.com/office/drawing/2014/main" id="{880D90DC-12FF-4A01-9CD8-40BEBD78CBA8}"/>
              </a:ext>
            </a:extLst>
          </p:cNvPr>
          <p:cNvPicPr>
            <a:picLocks noGrp="1" noChangeAspect="1"/>
          </p:cNvPicPr>
          <p:nvPr>
            <p:ph sz="half" idx="2"/>
          </p:nvPr>
        </p:nvPicPr>
        <p:blipFill>
          <a:blip r:embed="rId2"/>
          <a:stretch>
            <a:fillRect/>
          </a:stretch>
        </p:blipFill>
        <p:spPr>
          <a:xfrm>
            <a:off x="4583833" y="1268761"/>
            <a:ext cx="5533955" cy="4637873"/>
          </a:xfrm>
          <a:prstGeom prst="rect">
            <a:avLst/>
          </a:prstGeom>
        </p:spPr>
      </p:pic>
      <p:pic>
        <p:nvPicPr>
          <p:cNvPr id="9" name="Picture 8">
            <a:extLst>
              <a:ext uri="{FF2B5EF4-FFF2-40B4-BE49-F238E27FC236}">
                <a16:creationId xmlns:a16="http://schemas.microsoft.com/office/drawing/2014/main" id="{6624E6B7-1045-4EF9-BD27-DB820E5546A0}"/>
              </a:ext>
            </a:extLst>
          </p:cNvPr>
          <p:cNvPicPr>
            <a:picLocks noChangeAspect="1"/>
          </p:cNvPicPr>
          <p:nvPr/>
        </p:nvPicPr>
        <p:blipFill>
          <a:blip r:embed="rId3"/>
          <a:stretch>
            <a:fillRect/>
          </a:stretch>
        </p:blipFill>
        <p:spPr>
          <a:xfrm>
            <a:off x="2614274" y="2692889"/>
            <a:ext cx="1906689" cy="443522"/>
          </a:xfrm>
          <a:prstGeom prst="rect">
            <a:avLst/>
          </a:prstGeom>
        </p:spPr>
      </p:pic>
    </p:spTree>
    <p:extLst>
      <p:ext uri="{BB962C8B-B14F-4D97-AF65-F5344CB8AC3E}">
        <p14:creationId xmlns:p14="http://schemas.microsoft.com/office/powerpoint/2010/main" val="306591574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45ED4BB7-A8C4-4A76-9E1E-EDBF0CC62294}"/>
              </a:ext>
            </a:extLst>
          </p:cNvPr>
          <p:cNvSpPr>
            <a:spLocks noGrp="1" noChangeArrowheads="1"/>
          </p:cNvSpPr>
          <p:nvPr>
            <p:ph type="title"/>
          </p:nvPr>
        </p:nvSpPr>
        <p:spPr>
          <a:xfrm>
            <a:off x="3719736" y="476672"/>
            <a:ext cx="5372100" cy="857250"/>
          </a:xfrm>
        </p:spPr>
        <p:txBody>
          <a:bodyPr>
            <a:normAutofit/>
          </a:bodyPr>
          <a:lstStyle/>
          <a:p>
            <a:r>
              <a:rPr lang="en-AU" altLang="en-US" sz="3200" b="1" dirty="0"/>
              <a:t>Event marketing research</a:t>
            </a:r>
          </a:p>
        </p:txBody>
      </p:sp>
      <p:sp>
        <p:nvSpPr>
          <p:cNvPr id="90115" name="Rectangle 3">
            <a:extLst>
              <a:ext uri="{FF2B5EF4-FFF2-40B4-BE49-F238E27FC236}">
                <a16:creationId xmlns:a16="http://schemas.microsoft.com/office/drawing/2014/main" id="{1A743D61-94E9-473E-B304-5F5853716423}"/>
              </a:ext>
            </a:extLst>
          </p:cNvPr>
          <p:cNvSpPr>
            <a:spLocks noGrp="1" noChangeArrowheads="1"/>
          </p:cNvSpPr>
          <p:nvPr>
            <p:ph type="body" idx="1"/>
          </p:nvPr>
        </p:nvSpPr>
        <p:spPr>
          <a:xfrm>
            <a:off x="2752727" y="2025253"/>
            <a:ext cx="6987779" cy="3242072"/>
          </a:xfrm>
        </p:spPr>
        <p:txBody>
          <a:bodyPr/>
          <a:lstStyle/>
          <a:p>
            <a:pPr>
              <a:buClr>
                <a:schemeClr val="tx1"/>
              </a:buClr>
              <a:buFontTx/>
              <a:buNone/>
            </a:pPr>
            <a:r>
              <a:rPr lang="en-AU" altLang="en-US" sz="2025" b="1" dirty="0"/>
              <a:t>Analysing event environments</a:t>
            </a:r>
          </a:p>
          <a:p>
            <a:pPr>
              <a:buClr>
                <a:schemeClr val="tx1"/>
              </a:buClr>
            </a:pPr>
            <a:r>
              <a:rPr lang="en-AU" altLang="en-US" sz="2025" dirty="0"/>
              <a:t>Marketing internal resource analysis</a:t>
            </a:r>
          </a:p>
          <a:p>
            <a:pPr lvl="1">
              <a:buClr>
                <a:schemeClr val="tx1"/>
              </a:buClr>
            </a:pPr>
            <a:r>
              <a:rPr lang="en-AU" altLang="en-US" sz="2025" dirty="0"/>
              <a:t>Human resources</a:t>
            </a:r>
          </a:p>
          <a:p>
            <a:pPr lvl="1">
              <a:buClr>
                <a:schemeClr val="tx1"/>
              </a:buClr>
            </a:pPr>
            <a:r>
              <a:rPr lang="en-AU" altLang="en-US" sz="2025" dirty="0"/>
              <a:t>Physical resources</a:t>
            </a:r>
          </a:p>
          <a:p>
            <a:pPr lvl="1">
              <a:buClr>
                <a:schemeClr val="tx1"/>
              </a:buClr>
            </a:pPr>
            <a:r>
              <a:rPr lang="en-AU" altLang="en-US" sz="2025" dirty="0"/>
              <a:t>Financial resources</a:t>
            </a:r>
          </a:p>
          <a:p>
            <a:pPr>
              <a:buClr>
                <a:schemeClr val="tx1"/>
              </a:buClr>
            </a:pPr>
            <a:r>
              <a:rPr lang="en-AU" altLang="en-US" sz="2025" dirty="0"/>
              <a:t>The SWOT analysis</a:t>
            </a:r>
          </a:p>
          <a:p>
            <a:pPr lvl="1">
              <a:buClr>
                <a:schemeClr val="tx1"/>
              </a:buClr>
            </a:pPr>
            <a:endParaRPr lang="en-AU" altLang="en-US" sz="2025"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0115">
                                            <p:txEl>
                                              <p:pRg st="0" end="0"/>
                                            </p:txEl>
                                          </p:spTgt>
                                        </p:tgtEl>
                                        <p:attrNameLst>
                                          <p:attrName>style.visibility</p:attrName>
                                        </p:attrNameLst>
                                      </p:cBhvr>
                                      <p:to>
                                        <p:strVal val="visible"/>
                                      </p:to>
                                    </p:set>
                                    <p:anim to="" calcmode="lin" valueType="num">
                                      <p:cBhvr>
                                        <p:cTn id="7" dur="1" fill="hold"/>
                                        <p:tgtEl>
                                          <p:spTgt spid="90115">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0115">
                                            <p:txEl>
                                              <p:pRg st="1" end="1"/>
                                            </p:txEl>
                                          </p:spTgt>
                                        </p:tgtEl>
                                        <p:attrNameLst>
                                          <p:attrName>style.visibility</p:attrName>
                                        </p:attrNameLst>
                                      </p:cBhvr>
                                      <p:to>
                                        <p:strVal val="visible"/>
                                      </p:to>
                                    </p:set>
                                    <p:anim to="" calcmode="lin" valueType="num">
                                      <p:cBhvr>
                                        <p:cTn id="12" dur="1" fill="hold"/>
                                        <p:tgtEl>
                                          <p:spTgt spid="90115">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0115">
                                            <p:txEl>
                                              <p:pRg st="2" end="2"/>
                                            </p:txEl>
                                          </p:spTgt>
                                        </p:tgtEl>
                                        <p:attrNameLst>
                                          <p:attrName>style.visibility</p:attrName>
                                        </p:attrNameLst>
                                      </p:cBhvr>
                                      <p:to>
                                        <p:strVal val="visible"/>
                                      </p:to>
                                    </p:set>
                                    <p:anim to="" calcmode="lin" valueType="num">
                                      <p:cBhvr>
                                        <p:cTn id="15" dur="1" fill="hold"/>
                                        <p:tgtEl>
                                          <p:spTgt spid="90115">
                                            <p:txEl>
                                              <p:pRg st="2" end="2"/>
                                            </p:txEl>
                                          </p:spTgt>
                                        </p:tgtEl>
                                        <p:attrNameLst>
                                          <p:attrName/>
                                        </p:attrNameLst>
                                      </p:cBhvr>
                                    </p:anim>
                                  </p:childTnLst>
                                </p:cTn>
                              </p:par>
                              <p:par>
                                <p:cTn id="16" presetID="24" presetClass="entr" presetSubtype="0" fill="hold" grpId="0" nodeType="withEffect">
                                  <p:stCondLst>
                                    <p:cond delay="0"/>
                                  </p:stCondLst>
                                  <p:childTnLst>
                                    <p:set>
                                      <p:cBhvr>
                                        <p:cTn id="17" dur="1" fill="hold">
                                          <p:stCondLst>
                                            <p:cond delay="499"/>
                                          </p:stCondLst>
                                        </p:cTn>
                                        <p:tgtEl>
                                          <p:spTgt spid="90115">
                                            <p:txEl>
                                              <p:pRg st="3" end="3"/>
                                            </p:txEl>
                                          </p:spTgt>
                                        </p:tgtEl>
                                        <p:attrNameLst>
                                          <p:attrName>style.visibility</p:attrName>
                                        </p:attrNameLst>
                                      </p:cBhvr>
                                      <p:to>
                                        <p:strVal val="visible"/>
                                      </p:to>
                                    </p:set>
                                    <p:anim to="" calcmode="lin" valueType="num">
                                      <p:cBhvr>
                                        <p:cTn id="18" dur="1" fill="hold"/>
                                        <p:tgtEl>
                                          <p:spTgt spid="90115">
                                            <p:txEl>
                                              <p:pRg st="3" end="3"/>
                                            </p:txEl>
                                          </p:spTgt>
                                        </p:tgtEl>
                                        <p:attrNameLst>
                                          <p:attrName/>
                                        </p:attrNameLst>
                                      </p:cBhvr>
                                    </p:anim>
                                  </p:childTnLst>
                                </p:cTn>
                              </p:par>
                              <p:par>
                                <p:cTn id="19" presetID="24" presetClass="entr" presetSubtype="0" fill="hold" grpId="0" nodeType="withEffect">
                                  <p:stCondLst>
                                    <p:cond delay="0"/>
                                  </p:stCondLst>
                                  <p:childTnLst>
                                    <p:set>
                                      <p:cBhvr>
                                        <p:cTn id="20" dur="1" fill="hold">
                                          <p:stCondLst>
                                            <p:cond delay="499"/>
                                          </p:stCondLst>
                                        </p:cTn>
                                        <p:tgtEl>
                                          <p:spTgt spid="90115">
                                            <p:txEl>
                                              <p:pRg st="4" end="4"/>
                                            </p:txEl>
                                          </p:spTgt>
                                        </p:tgtEl>
                                        <p:attrNameLst>
                                          <p:attrName>style.visibility</p:attrName>
                                        </p:attrNameLst>
                                      </p:cBhvr>
                                      <p:to>
                                        <p:strVal val="visible"/>
                                      </p:to>
                                    </p:set>
                                    <p:anim to="" calcmode="lin" valueType="num">
                                      <p:cBhvr>
                                        <p:cTn id="21" dur="1" fill="hold"/>
                                        <p:tgtEl>
                                          <p:spTgt spid="90115">
                                            <p:txEl>
                                              <p:pRg st="4" end="4"/>
                                            </p:txEl>
                                          </p:spTgt>
                                        </p:tgtEl>
                                        <p:attrNameLst>
                                          <p:attrName/>
                                        </p:attrNameLst>
                                      </p:cBhvr>
                                    </p:anim>
                                  </p:childTnLst>
                                </p:cTn>
                              </p:par>
                            </p:childTnLst>
                          </p:cTn>
                        </p:par>
                      </p:childTnLst>
                    </p:cTn>
                  </p:par>
                  <p:par>
                    <p:cTn id="22" fill="hold" nodeType="clickPar">
                      <p:stCondLst>
                        <p:cond delay="indefinite"/>
                      </p:stCondLst>
                      <p:childTnLst>
                        <p:par>
                          <p:cTn id="23" fill="hold" nodeType="withGroup">
                            <p:stCondLst>
                              <p:cond delay="0"/>
                            </p:stCondLst>
                            <p:childTnLst>
                              <p:par>
                                <p:cTn id="24" presetID="24" presetClass="entr" presetSubtype="0" fill="hold" grpId="0" nodeType="clickEffect">
                                  <p:stCondLst>
                                    <p:cond delay="0"/>
                                  </p:stCondLst>
                                  <p:childTnLst>
                                    <p:set>
                                      <p:cBhvr>
                                        <p:cTn id="25" dur="1" fill="hold">
                                          <p:stCondLst>
                                            <p:cond delay="499"/>
                                          </p:stCondLst>
                                        </p:cTn>
                                        <p:tgtEl>
                                          <p:spTgt spid="90115">
                                            <p:txEl>
                                              <p:pRg st="5" end="5"/>
                                            </p:txEl>
                                          </p:spTgt>
                                        </p:tgtEl>
                                        <p:attrNameLst>
                                          <p:attrName>style.visibility</p:attrName>
                                        </p:attrNameLst>
                                      </p:cBhvr>
                                      <p:to>
                                        <p:strVal val="visible"/>
                                      </p:to>
                                    </p:set>
                                    <p:anim to="" calcmode="lin" valueType="num">
                                      <p:cBhvr>
                                        <p:cTn id="26" dur="1" fill="hold"/>
                                        <p:tgtEl>
                                          <p:spTgt spid="90115">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0115" grpId="0" build="p" autoUpdateAnimBg="0"/>
    </p:bldLst>
  </p:timing>
</p:sld>
</file>

<file path=ppt/slides/slide1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4034" name="Rectangle 2">
            <a:extLst>
              <a:ext uri="{FF2B5EF4-FFF2-40B4-BE49-F238E27FC236}">
                <a16:creationId xmlns:a16="http://schemas.microsoft.com/office/drawing/2014/main" id="{22400147-2A05-452F-A60D-AD7DCFDB8FF3}"/>
              </a:ext>
            </a:extLst>
          </p:cNvPr>
          <p:cNvSpPr>
            <a:spLocks noGrp="1" noChangeArrowheads="1"/>
          </p:cNvSpPr>
          <p:nvPr>
            <p:ph type="title"/>
          </p:nvPr>
        </p:nvSpPr>
        <p:spPr>
          <a:xfrm>
            <a:off x="3359696" y="-57840"/>
            <a:ext cx="5372100" cy="857250"/>
          </a:xfrm>
        </p:spPr>
        <p:txBody>
          <a:bodyPr/>
          <a:lstStyle/>
          <a:p>
            <a:r>
              <a:rPr lang="en-AU" altLang="en-US" sz="2700" b="1">
                <a:solidFill>
                  <a:srgbClr val="FF0000"/>
                </a:solidFill>
              </a:rPr>
              <a:t>The marketing plan</a:t>
            </a:r>
          </a:p>
        </p:txBody>
      </p:sp>
      <p:pic>
        <p:nvPicPr>
          <p:cNvPr id="44035" name="Picture 14" descr="f11-11-9781856178181">
            <a:extLst>
              <a:ext uri="{FF2B5EF4-FFF2-40B4-BE49-F238E27FC236}">
                <a16:creationId xmlns:a16="http://schemas.microsoft.com/office/drawing/2014/main" id="{8BFEF7E6-DCA7-4A74-96CB-16DD76DCFE2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567608" y="799411"/>
            <a:ext cx="6048672" cy="48774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7" name="Title 3"/>
          <p:cNvSpPr>
            <a:spLocks/>
          </p:cNvSpPr>
          <p:nvPr/>
        </p:nvSpPr>
        <p:spPr bwMode="auto">
          <a:xfrm>
            <a:off x="3067052" y="5003194"/>
            <a:ext cx="5717381" cy="577081"/>
          </a:xfrm>
          <a:prstGeom prst="rect">
            <a:avLst/>
          </a:prstGeom>
          <a:noFill/>
          <a:ln w="9525">
            <a:noFill/>
            <a:miter lim="800000"/>
            <a:headEnd/>
            <a:tailEnd/>
          </a:ln>
        </p:spPr>
        <p:txBody>
          <a:bodyPr anchor="ctr">
            <a:spAutoFit/>
          </a:bodyPr>
          <a:lstStyle/>
          <a:p>
            <a:pPr marL="1072754" indent="-1072754" defTabSz="342900" eaLnBrk="0" hangingPunct="0">
              <a:tabLst>
                <a:tab pos="1072754" algn="l"/>
              </a:tabLst>
            </a:pPr>
            <a:r>
              <a:rPr lang="en-GB" b="1">
                <a:solidFill>
                  <a:prstClr val="black"/>
                </a:solidFill>
                <a:latin typeface="Calibri" pitchFamily="34" charset="0"/>
                <a:ea typeface="ＭＳ Ｐゴシック"/>
                <a:cs typeface="ＭＳ Ｐゴシック"/>
              </a:rPr>
              <a:t>Figure 7.1	</a:t>
            </a:r>
            <a:r>
              <a:rPr lang="en-GB">
                <a:solidFill>
                  <a:prstClr val="black"/>
                </a:solidFill>
                <a:latin typeface="Calibri" pitchFamily="34" charset="0"/>
                <a:ea typeface="ＭＳ Ｐゴシック"/>
                <a:cs typeface="ＭＳ Ｐゴシック"/>
              </a:rPr>
              <a:t>McDonald’s marketing planning process</a:t>
            </a:r>
            <a:br>
              <a:rPr lang="en-GB" sz="2100">
                <a:solidFill>
                  <a:prstClr val="black"/>
                </a:solidFill>
                <a:latin typeface="Calibri" pitchFamily="34" charset="0"/>
                <a:ea typeface="ＭＳ Ｐゴシック"/>
                <a:cs typeface="ＭＳ Ｐゴシック"/>
              </a:rPr>
            </a:br>
            <a:r>
              <a:rPr lang="en-US" sz="1350">
                <a:solidFill>
                  <a:prstClr val="black"/>
                </a:solidFill>
                <a:latin typeface="Calibri" pitchFamily="34" charset="0"/>
                <a:ea typeface="ＭＳ Ｐゴシック"/>
                <a:cs typeface="ＭＳ Ｐゴシック"/>
              </a:rPr>
              <a:t>Source: Adapted from McDonald and Wilson 2011</a:t>
            </a:r>
            <a:endParaRPr lang="en-GB" sz="1350">
              <a:solidFill>
                <a:prstClr val="black"/>
              </a:solidFill>
              <a:latin typeface="Calibri" pitchFamily="34" charset="0"/>
              <a:ea typeface="ＭＳ Ｐゴシック"/>
              <a:cs typeface="ＭＳ Ｐゴシック"/>
            </a:endParaRPr>
          </a:p>
        </p:txBody>
      </p:sp>
      <p:pic>
        <p:nvPicPr>
          <p:cNvPr id="14338" name="Picture 5" descr="Events fig 07"/>
          <p:cNvPicPr>
            <a:picLocks noChangeAspect="1" noChangeArrowheads="1"/>
          </p:cNvPicPr>
          <p:nvPr/>
        </p:nvPicPr>
        <p:blipFill>
          <a:blip r:embed="rId3"/>
          <a:srcRect t="4434"/>
          <a:stretch>
            <a:fillRect/>
          </a:stretch>
        </p:blipFill>
        <p:spPr bwMode="auto">
          <a:xfrm>
            <a:off x="3067050" y="1085850"/>
            <a:ext cx="6057900" cy="3835004"/>
          </a:xfrm>
          <a:prstGeom prst="rect">
            <a:avLst/>
          </a:prstGeom>
          <a:noFill/>
          <a:ln w="9525">
            <a:noFill/>
            <a:miter lim="800000"/>
            <a:headEnd/>
            <a:tailEnd/>
          </a:ln>
        </p:spPr>
      </p:pic>
    </p:spTree>
    <p:extLst>
      <p:ext uri="{BB962C8B-B14F-4D97-AF65-F5344CB8AC3E}">
        <p14:creationId xmlns:p14="http://schemas.microsoft.com/office/powerpoint/2010/main" val="136955378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4338" name="Rectangle 2">
            <a:extLst>
              <a:ext uri="{FF2B5EF4-FFF2-40B4-BE49-F238E27FC236}">
                <a16:creationId xmlns:a16="http://schemas.microsoft.com/office/drawing/2014/main" id="{8ED61FA9-36D3-4787-BD0C-39ADFDAC95EA}"/>
              </a:ext>
            </a:extLst>
          </p:cNvPr>
          <p:cNvSpPr>
            <a:spLocks noGrp="1" noChangeArrowheads="1"/>
          </p:cNvSpPr>
          <p:nvPr>
            <p:ph type="title"/>
          </p:nvPr>
        </p:nvSpPr>
        <p:spPr>
          <a:xfrm>
            <a:off x="3647728" y="764704"/>
            <a:ext cx="5245894" cy="857250"/>
          </a:xfrm>
        </p:spPr>
        <p:txBody>
          <a:bodyPr>
            <a:normAutofit fontScale="90000"/>
          </a:bodyPr>
          <a:lstStyle/>
          <a:p>
            <a:r>
              <a:rPr lang="en-AU" altLang="en-US" sz="3600" b="1" dirty="0"/>
              <a:t>Event marketing research</a:t>
            </a:r>
          </a:p>
        </p:txBody>
      </p:sp>
      <p:sp>
        <p:nvSpPr>
          <p:cNvPr id="25603" name="Rectangle 3">
            <a:extLst>
              <a:ext uri="{FF2B5EF4-FFF2-40B4-BE49-F238E27FC236}">
                <a16:creationId xmlns:a16="http://schemas.microsoft.com/office/drawing/2014/main" id="{20D5769C-3C8C-4C9C-BAF1-C09F36F742F9}"/>
              </a:ext>
            </a:extLst>
          </p:cNvPr>
          <p:cNvSpPr>
            <a:spLocks noGrp="1" noChangeArrowheads="1"/>
          </p:cNvSpPr>
          <p:nvPr>
            <p:ph type="body" idx="1"/>
          </p:nvPr>
        </p:nvSpPr>
        <p:spPr>
          <a:xfrm>
            <a:off x="2999657" y="1772816"/>
            <a:ext cx="6228879" cy="3656434"/>
          </a:xfrm>
        </p:spPr>
        <p:txBody>
          <a:bodyPr>
            <a:noAutofit/>
          </a:bodyPr>
          <a:lstStyle/>
          <a:p>
            <a:pPr>
              <a:buClr>
                <a:schemeClr val="tx1"/>
              </a:buClr>
            </a:pPr>
            <a:r>
              <a:rPr lang="en-AU" altLang="en-US" sz="2800" dirty="0"/>
              <a:t>Research is usually conducted at two levels:</a:t>
            </a:r>
          </a:p>
          <a:p>
            <a:pPr lvl="1">
              <a:buClr>
                <a:schemeClr val="tx1"/>
              </a:buClr>
            </a:pPr>
            <a:r>
              <a:rPr lang="en-AU" altLang="en-US" dirty="0"/>
              <a:t>Macro level – to understand external forces that may affect the event and its markets</a:t>
            </a:r>
          </a:p>
          <a:p>
            <a:pPr lvl="1">
              <a:buClr>
                <a:schemeClr val="tx1"/>
              </a:buClr>
            </a:pPr>
            <a:r>
              <a:rPr lang="en-AU" altLang="en-US" dirty="0"/>
              <a:t>Micro level – to gain insight into the event’s resources and strategic capability</a:t>
            </a: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25603">
                                            <p:txEl>
                                              <p:pRg st="0" end="0"/>
                                            </p:txEl>
                                          </p:spTgt>
                                        </p:tgtEl>
                                        <p:attrNameLst>
                                          <p:attrName>style.visibility</p:attrName>
                                        </p:attrNameLst>
                                      </p:cBhvr>
                                      <p:to>
                                        <p:strVal val="visible"/>
                                      </p:to>
                                    </p:set>
                                    <p:anim to="" calcmode="lin" valueType="num">
                                      <p:cBhvr>
                                        <p:cTn id="7" dur="1" fill="hold"/>
                                        <p:tgtEl>
                                          <p:spTgt spid="25603">
                                            <p:txEl>
                                              <p:pRg st="0" end="0"/>
                                            </p:txEl>
                                          </p:spTgt>
                                        </p:tgtEl>
                                        <p:attrNameLst>
                                          <p:attrName/>
                                        </p:attrNameLst>
                                      </p:cBhvr>
                                    </p:anim>
                                  </p:childTnLst>
                                </p:cTn>
                              </p:par>
                              <p:par>
                                <p:cTn id="8" presetID="24" presetClass="entr" presetSubtype="0" fill="hold" grpId="0" nodeType="withEffect">
                                  <p:stCondLst>
                                    <p:cond delay="0"/>
                                  </p:stCondLst>
                                  <p:childTnLst>
                                    <p:set>
                                      <p:cBhvr>
                                        <p:cTn id="9" dur="1" fill="hold">
                                          <p:stCondLst>
                                            <p:cond delay="499"/>
                                          </p:stCondLst>
                                        </p:cTn>
                                        <p:tgtEl>
                                          <p:spTgt spid="25603">
                                            <p:txEl>
                                              <p:pRg st="1" end="1"/>
                                            </p:txEl>
                                          </p:spTgt>
                                        </p:tgtEl>
                                        <p:attrNameLst>
                                          <p:attrName>style.visibility</p:attrName>
                                        </p:attrNameLst>
                                      </p:cBhvr>
                                      <p:to>
                                        <p:strVal val="visible"/>
                                      </p:to>
                                    </p:set>
                                    <p:anim to="" calcmode="lin" valueType="num">
                                      <p:cBhvr>
                                        <p:cTn id="10" dur="1" fill="hold"/>
                                        <p:tgtEl>
                                          <p:spTgt spid="25603">
                                            <p:txEl>
                                              <p:pRg st="1" end="1"/>
                                            </p:txEl>
                                          </p:spTgt>
                                        </p:tgtEl>
                                        <p:attrNameLst>
                                          <p:attrName/>
                                        </p:attrNameLst>
                                      </p:cBhvr>
                                    </p:anim>
                                  </p:childTnLst>
                                </p:cTn>
                              </p:par>
                              <p:par>
                                <p:cTn id="11" presetID="24" presetClass="entr" presetSubtype="0" fill="hold" grpId="0" nodeType="withEffect">
                                  <p:stCondLst>
                                    <p:cond delay="0"/>
                                  </p:stCondLst>
                                  <p:childTnLst>
                                    <p:set>
                                      <p:cBhvr>
                                        <p:cTn id="12" dur="1" fill="hold">
                                          <p:stCondLst>
                                            <p:cond delay="499"/>
                                          </p:stCondLst>
                                        </p:cTn>
                                        <p:tgtEl>
                                          <p:spTgt spid="25603">
                                            <p:txEl>
                                              <p:pRg st="2" end="2"/>
                                            </p:txEl>
                                          </p:spTgt>
                                        </p:tgtEl>
                                        <p:attrNameLst>
                                          <p:attrName>style.visibility</p:attrName>
                                        </p:attrNameLst>
                                      </p:cBhvr>
                                      <p:to>
                                        <p:strVal val="visible"/>
                                      </p:to>
                                    </p:set>
                                    <p:anim to="" calcmode="lin" valueType="num">
                                      <p:cBhvr>
                                        <p:cTn id="13" dur="1" fill="hold"/>
                                        <p:tgtEl>
                                          <p:spTgt spid="25603">
                                            <p:txEl>
                                              <p:pRg st="2" end="2"/>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8440F90B-5C80-4C13-A73B-40FEA1F13371}"/>
              </a:ext>
            </a:extLst>
          </p:cNvPr>
          <p:cNvSpPr>
            <a:spLocks noGrp="1" noChangeArrowheads="1"/>
          </p:cNvSpPr>
          <p:nvPr>
            <p:ph type="title"/>
          </p:nvPr>
        </p:nvSpPr>
        <p:spPr>
          <a:xfrm>
            <a:off x="3575720" y="347847"/>
            <a:ext cx="5372100" cy="648890"/>
          </a:xfrm>
        </p:spPr>
        <p:txBody>
          <a:bodyPr>
            <a:normAutofit/>
          </a:bodyPr>
          <a:lstStyle/>
          <a:p>
            <a:r>
              <a:rPr lang="en-AU" altLang="en-US" sz="2800" dirty="0"/>
              <a:t>Event marketing research</a:t>
            </a:r>
          </a:p>
        </p:txBody>
      </p:sp>
      <p:sp>
        <p:nvSpPr>
          <p:cNvPr id="94211" name="Rectangle 3">
            <a:extLst>
              <a:ext uri="{FF2B5EF4-FFF2-40B4-BE49-F238E27FC236}">
                <a16:creationId xmlns:a16="http://schemas.microsoft.com/office/drawing/2014/main" id="{0DEF58A2-6956-4724-914C-58E4B2D64FEF}"/>
              </a:ext>
            </a:extLst>
          </p:cNvPr>
          <p:cNvSpPr>
            <a:spLocks noGrp="1" noChangeArrowheads="1"/>
          </p:cNvSpPr>
          <p:nvPr>
            <p:ph type="body" idx="1"/>
          </p:nvPr>
        </p:nvSpPr>
        <p:spPr>
          <a:xfrm>
            <a:off x="4007769" y="996738"/>
            <a:ext cx="5426869" cy="648891"/>
          </a:xfrm>
        </p:spPr>
        <p:txBody>
          <a:bodyPr/>
          <a:lstStyle/>
          <a:p>
            <a:pPr>
              <a:buClr>
                <a:schemeClr val="tx1"/>
              </a:buClr>
              <a:buFontTx/>
              <a:buNone/>
            </a:pPr>
            <a:r>
              <a:rPr lang="en-AU" altLang="en-US" sz="1500" b="1" dirty="0"/>
              <a:t>Event satisfaction, service quality, repeat visits</a:t>
            </a:r>
            <a:endParaRPr lang="en-AU" altLang="en-US" sz="1500" dirty="0"/>
          </a:p>
          <a:p>
            <a:pPr lvl="1">
              <a:buClr>
                <a:schemeClr val="tx1"/>
              </a:buClr>
              <a:buFontTx/>
              <a:buNone/>
            </a:pPr>
            <a:endParaRPr lang="en-AU" altLang="en-US" sz="1500" dirty="0"/>
          </a:p>
          <a:p>
            <a:pPr>
              <a:buClr>
                <a:schemeClr val="tx1"/>
              </a:buClr>
            </a:pPr>
            <a:endParaRPr lang="en-AU" altLang="en-US" dirty="0"/>
          </a:p>
          <a:p>
            <a:pPr lvl="1">
              <a:buClr>
                <a:schemeClr val="tx1"/>
              </a:buClr>
            </a:pPr>
            <a:endParaRPr lang="en-AU" altLang="en-US" dirty="0"/>
          </a:p>
        </p:txBody>
      </p:sp>
      <p:pic>
        <p:nvPicPr>
          <p:cNvPr id="20484" name="Picture 15" descr="f11-06-9781856178181">
            <a:extLst>
              <a:ext uri="{FF2B5EF4-FFF2-40B4-BE49-F238E27FC236}">
                <a16:creationId xmlns:a16="http://schemas.microsoft.com/office/drawing/2014/main" id="{28F20252-6897-4F23-9162-59EAE4A992B0}"/>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503712" y="1296315"/>
            <a:ext cx="5184576" cy="389404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0485" name="Text Box 16">
            <a:extLst>
              <a:ext uri="{FF2B5EF4-FFF2-40B4-BE49-F238E27FC236}">
                <a16:creationId xmlns:a16="http://schemas.microsoft.com/office/drawing/2014/main" id="{132CDBB4-8E47-482F-98E1-D56526DB2385}"/>
              </a:ext>
            </a:extLst>
          </p:cNvPr>
          <p:cNvSpPr txBox="1">
            <a:spLocks noChangeArrowheads="1"/>
          </p:cNvSpPr>
          <p:nvPr/>
        </p:nvSpPr>
        <p:spPr bwMode="auto">
          <a:xfrm>
            <a:off x="5308104" y="5330349"/>
            <a:ext cx="5562600" cy="5309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a:solidFill>
                  <a:schemeClr val="tx1"/>
                </a:solidFill>
                <a:latin typeface="Arial" panose="020B0604020202020204" pitchFamily="34" charset="0"/>
              </a:defRPr>
            </a:lvl1pPr>
            <a:lvl2pPr marL="742950" indent="-285750" eaLnBrk="0" hangingPunct="0">
              <a:defRPr>
                <a:solidFill>
                  <a:schemeClr val="tx1"/>
                </a:solidFill>
                <a:latin typeface="Arial" panose="020B0604020202020204" pitchFamily="34" charset="0"/>
              </a:defRPr>
            </a:lvl2pPr>
            <a:lvl3pPr marL="1143000" indent="-228600" eaLnBrk="0" hangingPunct="0">
              <a:defRPr>
                <a:solidFill>
                  <a:schemeClr val="tx1"/>
                </a:solidFill>
                <a:latin typeface="Arial" panose="020B0604020202020204" pitchFamily="34" charset="0"/>
              </a:defRPr>
            </a:lvl3pPr>
            <a:lvl4pPr marL="1600200" indent="-228600" eaLnBrk="0" hangingPunct="0">
              <a:defRPr>
                <a:solidFill>
                  <a:schemeClr val="tx1"/>
                </a:solidFill>
                <a:latin typeface="Arial" panose="020B0604020202020204" pitchFamily="34" charset="0"/>
              </a:defRPr>
            </a:lvl4pPr>
            <a:lvl5pPr marL="2057400" indent="-228600" eaLnBrk="0" hangingPunct="0">
              <a:defRPr>
                <a:solidFill>
                  <a:schemeClr val="tx1"/>
                </a:solidFill>
                <a:latin typeface="Arial" panose="020B0604020202020204" pitchFamily="34" charset="0"/>
              </a:defRPr>
            </a:lvl5pPr>
            <a:lvl6pPr marL="2514600" indent="-228600" eaLnBrk="0" fontAlgn="base" hangingPunct="0">
              <a:spcBef>
                <a:spcPct val="0"/>
              </a:spcBef>
              <a:spcAft>
                <a:spcPct val="0"/>
              </a:spcAft>
              <a:defRPr>
                <a:solidFill>
                  <a:schemeClr val="tx1"/>
                </a:solidFill>
                <a:latin typeface="Arial" panose="020B0604020202020204" pitchFamily="34" charset="0"/>
              </a:defRPr>
            </a:lvl6pPr>
            <a:lvl7pPr marL="2971800" indent="-228600" eaLnBrk="0" fontAlgn="base" hangingPunct="0">
              <a:spcBef>
                <a:spcPct val="0"/>
              </a:spcBef>
              <a:spcAft>
                <a:spcPct val="0"/>
              </a:spcAft>
              <a:defRPr>
                <a:solidFill>
                  <a:schemeClr val="tx1"/>
                </a:solidFill>
                <a:latin typeface="Arial" panose="020B0604020202020204" pitchFamily="34" charset="0"/>
              </a:defRPr>
            </a:lvl7pPr>
            <a:lvl8pPr marL="3429000" indent="-228600" eaLnBrk="0" fontAlgn="base" hangingPunct="0">
              <a:spcBef>
                <a:spcPct val="0"/>
              </a:spcBef>
              <a:spcAft>
                <a:spcPct val="0"/>
              </a:spcAft>
              <a:defRPr>
                <a:solidFill>
                  <a:schemeClr val="tx1"/>
                </a:solidFill>
                <a:latin typeface="Arial" panose="020B0604020202020204" pitchFamily="34" charset="0"/>
              </a:defRPr>
            </a:lvl8pPr>
            <a:lvl9pPr marL="3886200" indent="-228600" eaLnBrk="0" fontAlgn="base" hangingPunct="0">
              <a:spcBef>
                <a:spcPct val="0"/>
              </a:spcBef>
              <a:spcAft>
                <a:spcPct val="0"/>
              </a:spcAft>
              <a:defRPr>
                <a:solidFill>
                  <a:schemeClr val="tx1"/>
                </a:solidFill>
                <a:latin typeface="Arial" panose="020B0604020202020204" pitchFamily="34" charset="0"/>
              </a:defRPr>
            </a:lvl9pPr>
          </a:lstStyle>
          <a:p>
            <a:pPr eaLnBrk="1" hangingPunct="1"/>
            <a:r>
              <a:rPr lang="en-US" altLang="en-US" sz="1050" b="1" dirty="0">
                <a:solidFill>
                  <a:prstClr val="black"/>
                </a:solidFill>
              </a:rPr>
              <a:t>Figure 11.6 </a:t>
            </a:r>
            <a:r>
              <a:rPr lang="en-US" altLang="en-US" sz="1050" dirty="0">
                <a:solidFill>
                  <a:prstClr val="black"/>
                </a:solidFill>
              </a:rPr>
              <a:t>Quality - the fit between customer expectations and perceptions</a:t>
            </a:r>
            <a:endParaRPr lang="en-US" altLang="en-US" sz="1050" b="1" dirty="0">
              <a:solidFill>
                <a:prstClr val="black"/>
              </a:solidFill>
            </a:endParaRPr>
          </a:p>
          <a:p>
            <a:pPr eaLnBrk="1" hangingPunct="1"/>
            <a:r>
              <a:rPr lang="en-US" altLang="en-US" sz="900" dirty="0">
                <a:solidFill>
                  <a:prstClr val="black"/>
                </a:solidFill>
              </a:rPr>
              <a:t>(Source: Marketing for Leisure and Tourism by Michael Morgan, Pearson Education Limited.</a:t>
            </a:r>
          </a:p>
          <a:p>
            <a:pPr eaLnBrk="1" hangingPunct="1"/>
            <a:r>
              <a:rPr lang="en-US" altLang="en-US" sz="900" dirty="0">
                <a:solidFill>
                  <a:prstClr val="black"/>
                </a:solidFill>
              </a:rPr>
              <a:t> Copyright  Pearson Hall Europe 1996)</a:t>
            </a:r>
            <a:endParaRPr lang="en-GB" altLang="en-US" sz="900" dirty="0">
              <a:solidFill>
                <a:prstClr val="black"/>
              </a:solidFill>
            </a:endParaRPr>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4211">
                                            <p:txEl>
                                              <p:pRg st="0" end="0"/>
                                            </p:txEl>
                                          </p:spTgt>
                                        </p:tgtEl>
                                        <p:attrNameLst>
                                          <p:attrName>style.visibility</p:attrName>
                                        </p:attrNameLst>
                                      </p:cBhvr>
                                      <p:to>
                                        <p:strVal val="visible"/>
                                      </p:to>
                                    </p:set>
                                    <p:anim to="" calcmode="lin" valueType="num">
                                      <p:cBhvr>
                                        <p:cTn id="7" dur="1" fill="hold"/>
                                        <p:tgtEl>
                                          <p:spTgt spid="94211">
                                            <p:txEl>
                                              <p:pRg st="0" end="0"/>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4211"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5FA35BCD-E23E-42EF-919C-1C75C1A65D94}"/>
              </a:ext>
            </a:extLst>
          </p:cNvPr>
          <p:cNvSpPr>
            <a:spLocks noGrp="1" noChangeArrowheads="1"/>
          </p:cNvSpPr>
          <p:nvPr>
            <p:ph type="title"/>
          </p:nvPr>
        </p:nvSpPr>
        <p:spPr>
          <a:xfrm>
            <a:off x="3561161" y="476672"/>
            <a:ext cx="5372100" cy="857250"/>
          </a:xfrm>
        </p:spPr>
        <p:txBody>
          <a:bodyPr>
            <a:normAutofit/>
          </a:bodyPr>
          <a:lstStyle/>
          <a:p>
            <a:r>
              <a:rPr lang="en-AU" altLang="en-US" sz="2800" dirty="0"/>
              <a:t>Event marketing research</a:t>
            </a:r>
          </a:p>
        </p:txBody>
      </p:sp>
      <p:pic>
        <p:nvPicPr>
          <p:cNvPr id="21507" name="Picture 5">
            <a:extLst>
              <a:ext uri="{FF2B5EF4-FFF2-40B4-BE49-F238E27FC236}">
                <a16:creationId xmlns:a16="http://schemas.microsoft.com/office/drawing/2014/main" id="{83ABF808-295B-4785-B18B-0C79B60005F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2999656" y="1189257"/>
            <a:ext cx="6336704" cy="447199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Tree>
  </p:cSld>
  <p:clrMapOvr>
    <a:masterClrMapping/>
  </p:clrMapOvr>
  <p:transition>
    <p:wipe dir="r"/>
  </p:transition>
</p:sld>
</file>

<file path=ppt/slides/slide1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3A4B7C93-9BC0-4A92-9554-6A1BC744CFA0}"/>
              </a:ext>
            </a:extLst>
          </p:cNvPr>
          <p:cNvSpPr>
            <a:spLocks noGrp="1" noChangeArrowheads="1"/>
          </p:cNvSpPr>
          <p:nvPr>
            <p:ph type="title"/>
          </p:nvPr>
        </p:nvSpPr>
        <p:spPr>
          <a:xfrm>
            <a:off x="2495600" y="298789"/>
            <a:ext cx="6696744" cy="857250"/>
          </a:xfrm>
        </p:spPr>
        <p:txBody>
          <a:bodyPr>
            <a:normAutofit fontScale="90000"/>
          </a:bodyPr>
          <a:lstStyle/>
          <a:p>
            <a:r>
              <a:rPr lang="en-AU" altLang="en-US" sz="2700" b="1" dirty="0"/>
              <a:t>Steps in the marketing </a:t>
            </a:r>
            <a:br>
              <a:rPr lang="en-AU" altLang="en-US" sz="2700" b="1" dirty="0"/>
            </a:br>
            <a:r>
              <a:rPr lang="en-AU" altLang="en-US" sz="2700" b="1" dirty="0"/>
              <a:t>planning process</a:t>
            </a:r>
          </a:p>
        </p:txBody>
      </p:sp>
      <p:sp>
        <p:nvSpPr>
          <p:cNvPr id="97283" name="Rectangle 3">
            <a:extLst>
              <a:ext uri="{FF2B5EF4-FFF2-40B4-BE49-F238E27FC236}">
                <a16:creationId xmlns:a16="http://schemas.microsoft.com/office/drawing/2014/main" id="{F2BF0DC4-5941-43CF-95CD-CF2DE62536BB}"/>
              </a:ext>
            </a:extLst>
          </p:cNvPr>
          <p:cNvSpPr>
            <a:spLocks noGrp="1" noChangeArrowheads="1"/>
          </p:cNvSpPr>
          <p:nvPr>
            <p:ph type="body" idx="1"/>
          </p:nvPr>
        </p:nvSpPr>
        <p:spPr>
          <a:xfrm>
            <a:off x="2711625" y="1628801"/>
            <a:ext cx="7028881" cy="3583757"/>
          </a:xfrm>
        </p:spPr>
        <p:txBody>
          <a:bodyPr/>
          <a:lstStyle/>
          <a:p>
            <a:pPr>
              <a:buClr>
                <a:schemeClr val="tx1"/>
              </a:buClr>
              <a:buFontTx/>
              <a:buNone/>
            </a:pPr>
            <a:r>
              <a:rPr lang="en-AU" altLang="en-US" sz="1725" b="1" dirty="0"/>
              <a:t>Segmenting and targeting the event </a:t>
            </a:r>
            <a:br>
              <a:rPr lang="en-AU" altLang="en-US" sz="1725" b="1" dirty="0"/>
            </a:br>
            <a:r>
              <a:rPr lang="en-AU" altLang="en-US" sz="1725" b="1" dirty="0"/>
              <a:t>market</a:t>
            </a:r>
          </a:p>
          <a:p>
            <a:pPr>
              <a:buClr>
                <a:schemeClr val="tx1"/>
              </a:buClr>
            </a:pPr>
            <a:r>
              <a:rPr lang="en-AU" altLang="en-US" sz="1725" dirty="0"/>
              <a:t>Geographic segmentation</a:t>
            </a:r>
          </a:p>
          <a:p>
            <a:pPr>
              <a:buClr>
                <a:schemeClr val="tx1"/>
              </a:buClr>
            </a:pPr>
            <a:r>
              <a:rPr lang="en-AU" altLang="en-US" sz="1725" dirty="0"/>
              <a:t>Demographic segmentation</a:t>
            </a:r>
          </a:p>
          <a:p>
            <a:pPr lvl="1">
              <a:buClr>
                <a:schemeClr val="tx1"/>
              </a:buClr>
            </a:pPr>
            <a:r>
              <a:rPr lang="en-AU" altLang="en-US" sz="1725" dirty="0"/>
              <a:t>Age</a:t>
            </a:r>
          </a:p>
          <a:p>
            <a:pPr lvl="1">
              <a:buClr>
                <a:schemeClr val="tx1"/>
              </a:buClr>
            </a:pPr>
            <a:r>
              <a:rPr lang="en-AU" altLang="en-US" sz="1725" dirty="0"/>
              <a:t>Gender</a:t>
            </a:r>
          </a:p>
          <a:p>
            <a:pPr lvl="1">
              <a:buClr>
                <a:schemeClr val="tx1"/>
              </a:buClr>
            </a:pPr>
            <a:r>
              <a:rPr lang="en-AU" altLang="en-US" sz="1725" dirty="0"/>
              <a:t>Occupation</a:t>
            </a:r>
          </a:p>
          <a:p>
            <a:pPr lvl="1">
              <a:buClr>
                <a:schemeClr val="tx1"/>
              </a:buClr>
            </a:pPr>
            <a:r>
              <a:rPr lang="en-AU" altLang="en-US" sz="1725" dirty="0"/>
              <a:t>Income</a:t>
            </a:r>
          </a:p>
          <a:p>
            <a:pPr lvl="1">
              <a:buClr>
                <a:schemeClr val="tx1"/>
              </a:buClr>
            </a:pPr>
            <a:r>
              <a:rPr lang="en-AU" altLang="en-US" sz="1725" dirty="0"/>
              <a:t>Education</a:t>
            </a:r>
          </a:p>
          <a:p>
            <a:pPr lvl="1">
              <a:buClr>
                <a:schemeClr val="tx1"/>
              </a:buClr>
            </a:pPr>
            <a:r>
              <a:rPr lang="en-AU" altLang="en-US" sz="1725" dirty="0"/>
              <a:t>Cultural group</a:t>
            </a:r>
          </a:p>
          <a:p>
            <a:pPr lvl="1">
              <a:buClr>
                <a:schemeClr val="tx1"/>
              </a:buClr>
            </a:pPr>
            <a:endParaRPr lang="en-AU" altLang="en-US" sz="1875" dirty="0"/>
          </a:p>
          <a:p>
            <a:pPr>
              <a:buClr>
                <a:schemeClr val="tx1"/>
              </a:buClr>
            </a:pPr>
            <a:endParaRPr lang="en-AU" altLang="en-US" dirty="0"/>
          </a:p>
          <a:p>
            <a:pPr lvl="1">
              <a:buClr>
                <a:schemeClr val="tx1"/>
              </a:buClr>
            </a:pPr>
            <a:endParaRPr lang="en-AU" altLang="en-US"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7283">
                                            <p:txEl>
                                              <p:pRg st="0" end="0"/>
                                            </p:txEl>
                                          </p:spTgt>
                                        </p:tgtEl>
                                        <p:attrNameLst>
                                          <p:attrName>style.visibility</p:attrName>
                                        </p:attrNameLst>
                                      </p:cBhvr>
                                      <p:to>
                                        <p:strVal val="visible"/>
                                      </p:to>
                                    </p:set>
                                    <p:anim to="" calcmode="lin" valueType="num">
                                      <p:cBhvr>
                                        <p:cTn id="7" dur="1" fill="hold"/>
                                        <p:tgtEl>
                                          <p:spTgt spid="97283">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7283">
                                            <p:txEl>
                                              <p:pRg st="1" end="1"/>
                                            </p:txEl>
                                          </p:spTgt>
                                        </p:tgtEl>
                                        <p:attrNameLst>
                                          <p:attrName>style.visibility</p:attrName>
                                        </p:attrNameLst>
                                      </p:cBhvr>
                                      <p:to>
                                        <p:strVal val="visible"/>
                                      </p:to>
                                    </p:set>
                                    <p:anim to="" calcmode="lin" valueType="num">
                                      <p:cBhvr>
                                        <p:cTn id="12" dur="1" fill="hold"/>
                                        <p:tgtEl>
                                          <p:spTgt spid="97283">
                                            <p:txEl>
                                              <p:pRg st="1" end="1"/>
                                            </p:txEl>
                                          </p:spTgt>
                                        </p:tgtEl>
                                        <p:attrNameLst>
                                          <p:attrName/>
                                        </p:attrNameLst>
                                      </p:cBhvr>
                                    </p:anim>
                                  </p:childTnLst>
                                </p:cTn>
                              </p:par>
                            </p:childTnLst>
                          </p:cTn>
                        </p:par>
                      </p:childTnLst>
                    </p:cTn>
                  </p:par>
                  <p:par>
                    <p:cTn id="13" fill="hold" nodeType="clickPar">
                      <p:stCondLst>
                        <p:cond delay="indefinite"/>
                      </p:stCondLst>
                      <p:childTnLst>
                        <p:par>
                          <p:cTn id="14" fill="hold" nodeType="withGroup">
                            <p:stCondLst>
                              <p:cond delay="0"/>
                            </p:stCondLst>
                            <p:childTnLst>
                              <p:par>
                                <p:cTn id="15" presetID="24" presetClass="entr" presetSubtype="0" fill="hold" grpId="0" nodeType="clickEffect">
                                  <p:stCondLst>
                                    <p:cond delay="0"/>
                                  </p:stCondLst>
                                  <p:childTnLst>
                                    <p:set>
                                      <p:cBhvr>
                                        <p:cTn id="16" dur="1" fill="hold">
                                          <p:stCondLst>
                                            <p:cond delay="499"/>
                                          </p:stCondLst>
                                        </p:cTn>
                                        <p:tgtEl>
                                          <p:spTgt spid="97283">
                                            <p:txEl>
                                              <p:pRg st="2" end="2"/>
                                            </p:txEl>
                                          </p:spTgt>
                                        </p:tgtEl>
                                        <p:attrNameLst>
                                          <p:attrName>style.visibility</p:attrName>
                                        </p:attrNameLst>
                                      </p:cBhvr>
                                      <p:to>
                                        <p:strVal val="visible"/>
                                      </p:to>
                                    </p:set>
                                    <p:anim to="" calcmode="lin" valueType="num">
                                      <p:cBhvr>
                                        <p:cTn id="17" dur="1" fill="hold"/>
                                        <p:tgtEl>
                                          <p:spTgt spid="97283">
                                            <p:txEl>
                                              <p:pRg st="2" end="2"/>
                                            </p:txEl>
                                          </p:spTgt>
                                        </p:tgtEl>
                                        <p:attrNameLst>
                                          <p:attrName/>
                                        </p:attrNameLst>
                                      </p:cBhvr>
                                    </p:anim>
                                  </p:childTnLst>
                                </p:cTn>
                              </p:par>
                              <p:par>
                                <p:cTn id="18" presetID="24" presetClass="entr" presetSubtype="0" fill="hold" grpId="0" nodeType="withEffect">
                                  <p:stCondLst>
                                    <p:cond delay="0"/>
                                  </p:stCondLst>
                                  <p:childTnLst>
                                    <p:set>
                                      <p:cBhvr>
                                        <p:cTn id="19" dur="1" fill="hold">
                                          <p:stCondLst>
                                            <p:cond delay="499"/>
                                          </p:stCondLst>
                                        </p:cTn>
                                        <p:tgtEl>
                                          <p:spTgt spid="97283">
                                            <p:txEl>
                                              <p:pRg st="3" end="3"/>
                                            </p:txEl>
                                          </p:spTgt>
                                        </p:tgtEl>
                                        <p:attrNameLst>
                                          <p:attrName>style.visibility</p:attrName>
                                        </p:attrNameLst>
                                      </p:cBhvr>
                                      <p:to>
                                        <p:strVal val="visible"/>
                                      </p:to>
                                    </p:set>
                                    <p:anim to="" calcmode="lin" valueType="num">
                                      <p:cBhvr>
                                        <p:cTn id="20" dur="1" fill="hold"/>
                                        <p:tgtEl>
                                          <p:spTgt spid="97283">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7283">
                                            <p:txEl>
                                              <p:pRg st="4" end="4"/>
                                            </p:txEl>
                                          </p:spTgt>
                                        </p:tgtEl>
                                        <p:attrNameLst>
                                          <p:attrName>style.visibility</p:attrName>
                                        </p:attrNameLst>
                                      </p:cBhvr>
                                      <p:to>
                                        <p:strVal val="visible"/>
                                      </p:to>
                                    </p:set>
                                    <p:anim to="" calcmode="lin" valueType="num">
                                      <p:cBhvr>
                                        <p:cTn id="23" dur="1" fill="hold"/>
                                        <p:tgtEl>
                                          <p:spTgt spid="97283">
                                            <p:txEl>
                                              <p:pRg st="4" end="4"/>
                                            </p:txEl>
                                          </p:spTgt>
                                        </p:tgtEl>
                                        <p:attrNameLst>
                                          <p:attrName/>
                                        </p:attrNameLst>
                                      </p:cBhvr>
                                    </p:anim>
                                  </p:childTnLst>
                                </p:cTn>
                              </p:par>
                              <p:par>
                                <p:cTn id="24" presetID="24" presetClass="entr" presetSubtype="0" fill="hold" grpId="0" nodeType="withEffect">
                                  <p:stCondLst>
                                    <p:cond delay="0"/>
                                  </p:stCondLst>
                                  <p:childTnLst>
                                    <p:set>
                                      <p:cBhvr>
                                        <p:cTn id="25" dur="1" fill="hold">
                                          <p:stCondLst>
                                            <p:cond delay="499"/>
                                          </p:stCondLst>
                                        </p:cTn>
                                        <p:tgtEl>
                                          <p:spTgt spid="97283">
                                            <p:txEl>
                                              <p:pRg st="5" end="5"/>
                                            </p:txEl>
                                          </p:spTgt>
                                        </p:tgtEl>
                                        <p:attrNameLst>
                                          <p:attrName>style.visibility</p:attrName>
                                        </p:attrNameLst>
                                      </p:cBhvr>
                                      <p:to>
                                        <p:strVal val="visible"/>
                                      </p:to>
                                    </p:set>
                                    <p:anim to="" calcmode="lin" valueType="num">
                                      <p:cBhvr>
                                        <p:cTn id="26" dur="1" fill="hold"/>
                                        <p:tgtEl>
                                          <p:spTgt spid="97283">
                                            <p:txEl>
                                              <p:pRg st="5" end="5"/>
                                            </p:txEl>
                                          </p:spTgt>
                                        </p:tgtEl>
                                        <p:attrNameLst>
                                          <p:attrName/>
                                        </p:attrNameLst>
                                      </p:cBhvr>
                                    </p:anim>
                                  </p:childTnLst>
                                </p:cTn>
                              </p:par>
                              <p:par>
                                <p:cTn id="27" presetID="24" presetClass="entr" presetSubtype="0" fill="hold" grpId="0" nodeType="withEffect">
                                  <p:stCondLst>
                                    <p:cond delay="0"/>
                                  </p:stCondLst>
                                  <p:childTnLst>
                                    <p:set>
                                      <p:cBhvr>
                                        <p:cTn id="28" dur="1" fill="hold">
                                          <p:stCondLst>
                                            <p:cond delay="499"/>
                                          </p:stCondLst>
                                        </p:cTn>
                                        <p:tgtEl>
                                          <p:spTgt spid="97283">
                                            <p:txEl>
                                              <p:pRg st="6" end="6"/>
                                            </p:txEl>
                                          </p:spTgt>
                                        </p:tgtEl>
                                        <p:attrNameLst>
                                          <p:attrName>style.visibility</p:attrName>
                                        </p:attrNameLst>
                                      </p:cBhvr>
                                      <p:to>
                                        <p:strVal val="visible"/>
                                      </p:to>
                                    </p:set>
                                    <p:anim to="" calcmode="lin" valueType="num">
                                      <p:cBhvr>
                                        <p:cTn id="29" dur="1" fill="hold"/>
                                        <p:tgtEl>
                                          <p:spTgt spid="97283">
                                            <p:txEl>
                                              <p:pRg st="6" end="6"/>
                                            </p:txEl>
                                          </p:spTgt>
                                        </p:tgtEl>
                                        <p:attrNameLst>
                                          <p:attrName/>
                                        </p:attrNameLst>
                                      </p:cBhvr>
                                    </p:anim>
                                  </p:childTnLst>
                                </p:cTn>
                              </p:par>
                              <p:par>
                                <p:cTn id="30" presetID="24" presetClass="entr" presetSubtype="0" fill="hold" grpId="0" nodeType="withEffect">
                                  <p:stCondLst>
                                    <p:cond delay="0"/>
                                  </p:stCondLst>
                                  <p:childTnLst>
                                    <p:set>
                                      <p:cBhvr>
                                        <p:cTn id="31" dur="1" fill="hold">
                                          <p:stCondLst>
                                            <p:cond delay="499"/>
                                          </p:stCondLst>
                                        </p:cTn>
                                        <p:tgtEl>
                                          <p:spTgt spid="97283">
                                            <p:txEl>
                                              <p:pRg st="7" end="7"/>
                                            </p:txEl>
                                          </p:spTgt>
                                        </p:tgtEl>
                                        <p:attrNameLst>
                                          <p:attrName>style.visibility</p:attrName>
                                        </p:attrNameLst>
                                      </p:cBhvr>
                                      <p:to>
                                        <p:strVal val="visible"/>
                                      </p:to>
                                    </p:set>
                                    <p:anim to="" calcmode="lin" valueType="num">
                                      <p:cBhvr>
                                        <p:cTn id="32" dur="1" fill="hold"/>
                                        <p:tgtEl>
                                          <p:spTgt spid="97283">
                                            <p:txEl>
                                              <p:pRg st="7" end="7"/>
                                            </p:txEl>
                                          </p:spTgt>
                                        </p:tgtEl>
                                        <p:attrNameLst>
                                          <p:attrName/>
                                        </p:attrNameLst>
                                      </p:cBhvr>
                                    </p:anim>
                                  </p:childTnLst>
                                </p:cTn>
                              </p:par>
                              <p:par>
                                <p:cTn id="33" presetID="24" presetClass="entr" presetSubtype="0" fill="hold" grpId="0" nodeType="withEffect">
                                  <p:stCondLst>
                                    <p:cond delay="0"/>
                                  </p:stCondLst>
                                  <p:childTnLst>
                                    <p:set>
                                      <p:cBhvr>
                                        <p:cTn id="34" dur="1" fill="hold">
                                          <p:stCondLst>
                                            <p:cond delay="499"/>
                                          </p:stCondLst>
                                        </p:cTn>
                                        <p:tgtEl>
                                          <p:spTgt spid="97283">
                                            <p:txEl>
                                              <p:pRg st="8" end="8"/>
                                            </p:txEl>
                                          </p:spTgt>
                                        </p:tgtEl>
                                        <p:attrNameLst>
                                          <p:attrName>style.visibility</p:attrName>
                                        </p:attrNameLst>
                                      </p:cBhvr>
                                      <p:to>
                                        <p:strVal val="visible"/>
                                      </p:to>
                                    </p:set>
                                    <p:anim to="" calcmode="lin" valueType="num">
                                      <p:cBhvr>
                                        <p:cTn id="35" dur="1" fill="hold"/>
                                        <p:tgtEl>
                                          <p:spTgt spid="97283">
                                            <p:txEl>
                                              <p:pRg st="8" end="8"/>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7283" grpId="0" build="p" autoUpdateAnimBg="0"/>
    </p:bld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6626" name="Rectangle 2">
            <a:extLst>
              <a:ext uri="{FF2B5EF4-FFF2-40B4-BE49-F238E27FC236}">
                <a16:creationId xmlns:a16="http://schemas.microsoft.com/office/drawing/2014/main" id="{BA1FFF43-ECC1-4987-AC66-C4DE1E45AE22}"/>
              </a:ext>
            </a:extLst>
          </p:cNvPr>
          <p:cNvSpPr>
            <a:spLocks noGrp="1" noChangeArrowheads="1"/>
          </p:cNvSpPr>
          <p:nvPr>
            <p:ph type="title"/>
          </p:nvPr>
        </p:nvSpPr>
        <p:spPr>
          <a:xfrm>
            <a:off x="3409950" y="620671"/>
            <a:ext cx="5372100" cy="857250"/>
          </a:xfrm>
        </p:spPr>
        <p:txBody>
          <a:bodyPr>
            <a:normAutofit fontScale="90000"/>
          </a:bodyPr>
          <a:lstStyle/>
          <a:p>
            <a:r>
              <a:rPr lang="en-AU" altLang="en-US" sz="2700" b="1" dirty="0"/>
              <a:t>Steps in the marketing </a:t>
            </a:r>
            <a:br>
              <a:rPr lang="en-AU" altLang="en-US" sz="2700" b="1" dirty="0"/>
            </a:br>
            <a:r>
              <a:rPr lang="en-AU" altLang="en-US" sz="2700" b="1" dirty="0"/>
              <a:t>planning process</a:t>
            </a:r>
          </a:p>
        </p:txBody>
      </p:sp>
      <p:sp>
        <p:nvSpPr>
          <p:cNvPr id="99331" name="Rectangle 3">
            <a:extLst>
              <a:ext uri="{FF2B5EF4-FFF2-40B4-BE49-F238E27FC236}">
                <a16:creationId xmlns:a16="http://schemas.microsoft.com/office/drawing/2014/main" id="{2415C31C-B866-4CCC-8703-8D0272F115F2}"/>
              </a:ext>
            </a:extLst>
          </p:cNvPr>
          <p:cNvSpPr>
            <a:spLocks noGrp="1" noChangeArrowheads="1"/>
          </p:cNvSpPr>
          <p:nvPr>
            <p:ph type="body" idx="1"/>
          </p:nvPr>
        </p:nvSpPr>
        <p:spPr>
          <a:xfrm>
            <a:off x="3171826" y="2132410"/>
            <a:ext cx="6623448" cy="3242072"/>
          </a:xfrm>
        </p:spPr>
        <p:txBody>
          <a:bodyPr/>
          <a:lstStyle/>
          <a:p>
            <a:pPr marL="265510" indent="-265510">
              <a:buClr>
                <a:schemeClr val="tx1"/>
              </a:buClr>
              <a:buNone/>
            </a:pPr>
            <a:r>
              <a:rPr lang="en-AU" altLang="en-US" sz="2025" b="1" dirty="0"/>
              <a:t>Developing event marketing objective/s </a:t>
            </a:r>
          </a:p>
          <a:p>
            <a:pPr marL="265510" indent="-265510">
              <a:buClr>
                <a:schemeClr val="tx1"/>
              </a:buClr>
            </a:pPr>
            <a:r>
              <a:rPr lang="en-AU" altLang="en-US" sz="2025" dirty="0"/>
              <a:t>Profit orientated</a:t>
            </a:r>
          </a:p>
          <a:p>
            <a:pPr marL="676275" lvl="1" indent="-276225">
              <a:buClr>
                <a:schemeClr val="tx1"/>
              </a:buClr>
            </a:pPr>
            <a:r>
              <a:rPr lang="en-AU" altLang="en-US" sz="2025" dirty="0"/>
              <a:t>Maximise ROI</a:t>
            </a:r>
          </a:p>
          <a:p>
            <a:pPr marL="265510" indent="-265510">
              <a:buClr>
                <a:schemeClr val="tx1"/>
              </a:buClr>
            </a:pPr>
            <a:r>
              <a:rPr lang="en-AU" altLang="en-US" sz="2025" dirty="0"/>
              <a:t>Market orientated</a:t>
            </a:r>
          </a:p>
          <a:p>
            <a:pPr marL="676275" lvl="1" indent="-276225">
              <a:buClr>
                <a:schemeClr val="tx1"/>
              </a:buClr>
            </a:pPr>
            <a:r>
              <a:rPr lang="en-AU" altLang="en-US" sz="2025" dirty="0"/>
              <a:t>Increase market share</a:t>
            </a:r>
          </a:p>
          <a:p>
            <a:pPr marL="265510" indent="-265510">
              <a:buClr>
                <a:schemeClr val="tx1"/>
              </a:buClr>
            </a:pPr>
            <a:r>
              <a:rPr lang="en-AU" altLang="en-US" sz="2025" dirty="0"/>
              <a:t>Must be measurable</a:t>
            </a:r>
          </a:p>
          <a:p>
            <a:pPr marL="265510" indent="-265510">
              <a:buClr>
                <a:schemeClr val="tx1"/>
              </a:buClr>
              <a:buNone/>
            </a:pPr>
            <a:endParaRPr lang="en-AU" altLang="en-US" sz="2025" dirty="0"/>
          </a:p>
        </p:txBody>
      </p:sp>
    </p:spTree>
  </p:cSld>
  <p:clrMapOvr>
    <a:masterClrMapping/>
  </p:clrMapOvr>
  <p:transition>
    <p:wipe dir="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4" presetClass="entr" presetSubtype="0" fill="hold" grpId="0" nodeType="clickEffect">
                                  <p:stCondLst>
                                    <p:cond delay="0"/>
                                  </p:stCondLst>
                                  <p:childTnLst>
                                    <p:set>
                                      <p:cBhvr>
                                        <p:cTn id="6" dur="1" fill="hold">
                                          <p:stCondLst>
                                            <p:cond delay="499"/>
                                          </p:stCondLst>
                                        </p:cTn>
                                        <p:tgtEl>
                                          <p:spTgt spid="99331">
                                            <p:txEl>
                                              <p:pRg st="0" end="0"/>
                                            </p:txEl>
                                          </p:spTgt>
                                        </p:tgtEl>
                                        <p:attrNameLst>
                                          <p:attrName>style.visibility</p:attrName>
                                        </p:attrNameLst>
                                      </p:cBhvr>
                                      <p:to>
                                        <p:strVal val="visible"/>
                                      </p:to>
                                    </p:set>
                                    <p:anim to="" calcmode="lin" valueType="num">
                                      <p:cBhvr>
                                        <p:cTn id="7" dur="1" fill="hold"/>
                                        <p:tgtEl>
                                          <p:spTgt spid="99331">
                                            <p:txEl>
                                              <p:pRg st="0" end="0"/>
                                            </p:txEl>
                                          </p:spTgt>
                                        </p:tgtEl>
                                        <p:attrNameLst>
                                          <p:attrName/>
                                        </p:attrNameLst>
                                      </p:cBhvr>
                                    </p:anim>
                                  </p:childTnLst>
                                </p:cTn>
                              </p:par>
                            </p:childTnLst>
                          </p:cTn>
                        </p:par>
                      </p:childTnLst>
                    </p:cTn>
                  </p:par>
                  <p:par>
                    <p:cTn id="8" fill="hold" nodeType="clickPar">
                      <p:stCondLst>
                        <p:cond delay="indefinite"/>
                      </p:stCondLst>
                      <p:childTnLst>
                        <p:par>
                          <p:cTn id="9" fill="hold" nodeType="withGroup">
                            <p:stCondLst>
                              <p:cond delay="0"/>
                            </p:stCondLst>
                            <p:childTnLst>
                              <p:par>
                                <p:cTn id="10" presetID="24" presetClass="entr" presetSubtype="0" fill="hold" grpId="0" nodeType="clickEffect">
                                  <p:stCondLst>
                                    <p:cond delay="0"/>
                                  </p:stCondLst>
                                  <p:childTnLst>
                                    <p:set>
                                      <p:cBhvr>
                                        <p:cTn id="11" dur="1" fill="hold">
                                          <p:stCondLst>
                                            <p:cond delay="499"/>
                                          </p:stCondLst>
                                        </p:cTn>
                                        <p:tgtEl>
                                          <p:spTgt spid="99331">
                                            <p:txEl>
                                              <p:pRg st="1" end="1"/>
                                            </p:txEl>
                                          </p:spTgt>
                                        </p:tgtEl>
                                        <p:attrNameLst>
                                          <p:attrName>style.visibility</p:attrName>
                                        </p:attrNameLst>
                                      </p:cBhvr>
                                      <p:to>
                                        <p:strVal val="visible"/>
                                      </p:to>
                                    </p:set>
                                    <p:anim to="" calcmode="lin" valueType="num">
                                      <p:cBhvr>
                                        <p:cTn id="12" dur="1" fill="hold"/>
                                        <p:tgtEl>
                                          <p:spTgt spid="99331">
                                            <p:txEl>
                                              <p:pRg st="1" end="1"/>
                                            </p:txEl>
                                          </p:spTgt>
                                        </p:tgtEl>
                                        <p:attrNameLst>
                                          <p:attrName/>
                                        </p:attrNameLst>
                                      </p:cBhvr>
                                    </p:anim>
                                  </p:childTnLst>
                                </p:cTn>
                              </p:par>
                              <p:par>
                                <p:cTn id="13" presetID="24" presetClass="entr" presetSubtype="0" fill="hold" grpId="0" nodeType="withEffect">
                                  <p:stCondLst>
                                    <p:cond delay="0"/>
                                  </p:stCondLst>
                                  <p:childTnLst>
                                    <p:set>
                                      <p:cBhvr>
                                        <p:cTn id="14" dur="1" fill="hold">
                                          <p:stCondLst>
                                            <p:cond delay="499"/>
                                          </p:stCondLst>
                                        </p:cTn>
                                        <p:tgtEl>
                                          <p:spTgt spid="99331">
                                            <p:txEl>
                                              <p:pRg st="2" end="2"/>
                                            </p:txEl>
                                          </p:spTgt>
                                        </p:tgtEl>
                                        <p:attrNameLst>
                                          <p:attrName>style.visibility</p:attrName>
                                        </p:attrNameLst>
                                      </p:cBhvr>
                                      <p:to>
                                        <p:strVal val="visible"/>
                                      </p:to>
                                    </p:set>
                                    <p:anim to="" calcmode="lin" valueType="num">
                                      <p:cBhvr>
                                        <p:cTn id="15" dur="1" fill="hold"/>
                                        <p:tgtEl>
                                          <p:spTgt spid="99331">
                                            <p:txEl>
                                              <p:pRg st="2" end="2"/>
                                            </p:txEl>
                                          </p:spTgt>
                                        </p:tgtEl>
                                        <p:attrNameLst>
                                          <p:attrName/>
                                        </p:attrNameLst>
                                      </p:cBhvr>
                                    </p:anim>
                                  </p:childTnLst>
                                </p:cTn>
                              </p:par>
                            </p:childTnLst>
                          </p:cTn>
                        </p:par>
                      </p:childTnLst>
                    </p:cTn>
                  </p:par>
                  <p:par>
                    <p:cTn id="16" fill="hold" nodeType="clickPar">
                      <p:stCondLst>
                        <p:cond delay="indefinite"/>
                      </p:stCondLst>
                      <p:childTnLst>
                        <p:par>
                          <p:cTn id="17" fill="hold" nodeType="withGroup">
                            <p:stCondLst>
                              <p:cond delay="0"/>
                            </p:stCondLst>
                            <p:childTnLst>
                              <p:par>
                                <p:cTn id="18" presetID="24" presetClass="entr" presetSubtype="0" fill="hold" grpId="0" nodeType="clickEffect">
                                  <p:stCondLst>
                                    <p:cond delay="0"/>
                                  </p:stCondLst>
                                  <p:childTnLst>
                                    <p:set>
                                      <p:cBhvr>
                                        <p:cTn id="19" dur="1" fill="hold">
                                          <p:stCondLst>
                                            <p:cond delay="499"/>
                                          </p:stCondLst>
                                        </p:cTn>
                                        <p:tgtEl>
                                          <p:spTgt spid="99331">
                                            <p:txEl>
                                              <p:pRg st="3" end="3"/>
                                            </p:txEl>
                                          </p:spTgt>
                                        </p:tgtEl>
                                        <p:attrNameLst>
                                          <p:attrName>style.visibility</p:attrName>
                                        </p:attrNameLst>
                                      </p:cBhvr>
                                      <p:to>
                                        <p:strVal val="visible"/>
                                      </p:to>
                                    </p:set>
                                    <p:anim to="" calcmode="lin" valueType="num">
                                      <p:cBhvr>
                                        <p:cTn id="20" dur="1" fill="hold"/>
                                        <p:tgtEl>
                                          <p:spTgt spid="99331">
                                            <p:txEl>
                                              <p:pRg st="3" end="3"/>
                                            </p:txEl>
                                          </p:spTgt>
                                        </p:tgtEl>
                                        <p:attrNameLst>
                                          <p:attrName/>
                                        </p:attrNameLst>
                                      </p:cBhvr>
                                    </p:anim>
                                  </p:childTnLst>
                                </p:cTn>
                              </p:par>
                              <p:par>
                                <p:cTn id="21" presetID="24" presetClass="entr" presetSubtype="0" fill="hold" grpId="0" nodeType="withEffect">
                                  <p:stCondLst>
                                    <p:cond delay="0"/>
                                  </p:stCondLst>
                                  <p:childTnLst>
                                    <p:set>
                                      <p:cBhvr>
                                        <p:cTn id="22" dur="1" fill="hold">
                                          <p:stCondLst>
                                            <p:cond delay="499"/>
                                          </p:stCondLst>
                                        </p:cTn>
                                        <p:tgtEl>
                                          <p:spTgt spid="99331">
                                            <p:txEl>
                                              <p:pRg st="4" end="4"/>
                                            </p:txEl>
                                          </p:spTgt>
                                        </p:tgtEl>
                                        <p:attrNameLst>
                                          <p:attrName>style.visibility</p:attrName>
                                        </p:attrNameLst>
                                      </p:cBhvr>
                                      <p:to>
                                        <p:strVal val="visible"/>
                                      </p:to>
                                    </p:set>
                                    <p:anim to="" calcmode="lin" valueType="num">
                                      <p:cBhvr>
                                        <p:cTn id="23" dur="1" fill="hold"/>
                                        <p:tgtEl>
                                          <p:spTgt spid="99331">
                                            <p:txEl>
                                              <p:pRg st="4" end="4"/>
                                            </p:txEl>
                                          </p:spTgt>
                                        </p:tgtEl>
                                        <p:attrNameLst>
                                          <p:attrName/>
                                        </p:attrNameLst>
                                      </p:cBhvr>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24" presetClass="entr" presetSubtype="0" fill="hold" grpId="0" nodeType="clickEffect">
                                  <p:stCondLst>
                                    <p:cond delay="0"/>
                                  </p:stCondLst>
                                  <p:childTnLst>
                                    <p:set>
                                      <p:cBhvr>
                                        <p:cTn id="27" dur="1" fill="hold">
                                          <p:stCondLst>
                                            <p:cond delay="499"/>
                                          </p:stCondLst>
                                        </p:cTn>
                                        <p:tgtEl>
                                          <p:spTgt spid="99331">
                                            <p:txEl>
                                              <p:pRg st="5" end="5"/>
                                            </p:txEl>
                                          </p:spTgt>
                                        </p:tgtEl>
                                        <p:attrNameLst>
                                          <p:attrName>style.visibility</p:attrName>
                                        </p:attrNameLst>
                                      </p:cBhvr>
                                      <p:to>
                                        <p:strVal val="visible"/>
                                      </p:to>
                                    </p:set>
                                    <p:anim to="" calcmode="lin" valueType="num">
                                      <p:cBhvr>
                                        <p:cTn id="28" dur="1" fill="hold"/>
                                        <p:tgtEl>
                                          <p:spTgt spid="99331">
                                            <p:txEl>
                                              <p:pRg st="5" end="5"/>
                                            </p:txEl>
                                          </p:spTgt>
                                        </p:tgtEl>
                                        <p:attrNameLst>
                                          <p:attrName/>
                                        </p:attrNameLst>
                                      </p:cBhvr>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9331"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09D460-0162-438A-A2DB-12BE8817952D}"/>
              </a:ext>
            </a:extLst>
          </p:cNvPr>
          <p:cNvSpPr>
            <a:spLocks noGrp="1"/>
          </p:cNvSpPr>
          <p:nvPr>
            <p:ph type="title"/>
          </p:nvPr>
        </p:nvSpPr>
        <p:spPr>
          <a:xfrm>
            <a:off x="1271464" y="25332"/>
            <a:ext cx="8229600" cy="1143000"/>
          </a:xfrm>
        </p:spPr>
        <p:txBody>
          <a:bodyPr/>
          <a:lstStyle/>
          <a:p>
            <a:r>
              <a:rPr lang="en-GB" dirty="0"/>
              <a:t>Devising a marketing plan</a:t>
            </a:r>
          </a:p>
        </p:txBody>
      </p:sp>
      <p:sp>
        <p:nvSpPr>
          <p:cNvPr id="3" name="Content Placeholder 2">
            <a:extLst>
              <a:ext uri="{FF2B5EF4-FFF2-40B4-BE49-F238E27FC236}">
                <a16:creationId xmlns:a16="http://schemas.microsoft.com/office/drawing/2014/main" id="{39246DD1-4169-43F0-9888-9306EF439FEA}"/>
              </a:ext>
            </a:extLst>
          </p:cNvPr>
          <p:cNvSpPr>
            <a:spLocks noGrp="1"/>
          </p:cNvSpPr>
          <p:nvPr>
            <p:ph idx="1"/>
          </p:nvPr>
        </p:nvSpPr>
        <p:spPr/>
        <p:txBody>
          <a:bodyPr>
            <a:normAutofit/>
          </a:bodyPr>
          <a:lstStyle/>
          <a:p>
            <a:pPr lvl="0"/>
            <a:r>
              <a:rPr lang="en-GB" dirty="0"/>
              <a:t>List all activities in the plan and for each, show the earliest start date</a:t>
            </a:r>
          </a:p>
          <a:p>
            <a:pPr lvl="0"/>
            <a:r>
              <a:rPr lang="en-GB" dirty="0"/>
              <a:t>Group each activity into a logical order based on when it should, or is most likely to occur</a:t>
            </a:r>
          </a:p>
          <a:p>
            <a:pPr lvl="0"/>
            <a:r>
              <a:rPr lang="en-GB" dirty="0"/>
              <a:t>Responsible person/team</a:t>
            </a:r>
          </a:p>
          <a:p>
            <a:pPr lvl="0"/>
            <a:r>
              <a:rPr lang="en-GB" dirty="0"/>
              <a:t>Estimate the time required to perform each activity. </a:t>
            </a:r>
          </a:p>
          <a:p>
            <a:pPr lvl="0"/>
            <a:r>
              <a:rPr lang="en-GB" dirty="0"/>
              <a:t>Draw up spreadsheet activity plan or Gantt chart</a:t>
            </a:r>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19</a:t>
            </a:fld>
            <a:endParaRPr lang="en-US">
              <a:solidFill>
                <a:prstClr val="black">
                  <a:tint val="75000"/>
                </a:prstClr>
              </a:solidFill>
              <a:latin typeface="Myriad Pro"/>
            </a:endParaRPr>
          </a:p>
        </p:txBody>
      </p:sp>
    </p:spTree>
    <p:extLst>
      <p:ext uri="{BB962C8B-B14F-4D97-AF65-F5344CB8AC3E}">
        <p14:creationId xmlns:p14="http://schemas.microsoft.com/office/powerpoint/2010/main" val="82511028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DF70C7-5532-4FDC-8639-75BA469A94F7}"/>
              </a:ext>
            </a:extLst>
          </p:cNvPr>
          <p:cNvSpPr>
            <a:spLocks noGrp="1"/>
          </p:cNvSpPr>
          <p:nvPr>
            <p:ph type="title"/>
          </p:nvPr>
        </p:nvSpPr>
        <p:spPr/>
        <p:txBody>
          <a:bodyPr/>
          <a:lstStyle/>
          <a:p>
            <a:r>
              <a:rPr lang="en-GB" dirty="0"/>
              <a:t>Marketing plan contents</a:t>
            </a:r>
          </a:p>
        </p:txBody>
      </p:sp>
      <p:sp>
        <p:nvSpPr>
          <p:cNvPr id="3" name="Content Placeholder 2">
            <a:extLst>
              <a:ext uri="{FF2B5EF4-FFF2-40B4-BE49-F238E27FC236}">
                <a16:creationId xmlns:a16="http://schemas.microsoft.com/office/drawing/2014/main" id="{D3D104EC-C84B-44B4-A873-FB820A575C4A}"/>
              </a:ext>
            </a:extLst>
          </p:cNvPr>
          <p:cNvSpPr>
            <a:spLocks noGrp="1"/>
          </p:cNvSpPr>
          <p:nvPr>
            <p:ph idx="1"/>
          </p:nvPr>
        </p:nvSpPr>
        <p:spPr/>
        <p:txBody>
          <a:bodyPr>
            <a:normAutofit/>
          </a:bodyPr>
          <a:lstStyle/>
          <a:p>
            <a:pPr lvl="0"/>
            <a:r>
              <a:rPr lang="en-GB" dirty="0"/>
              <a:t>A summary of the event</a:t>
            </a:r>
          </a:p>
          <a:p>
            <a:pPr lvl="0"/>
            <a:r>
              <a:rPr lang="en-GB" dirty="0"/>
              <a:t>An overall vision/mission statement</a:t>
            </a:r>
          </a:p>
          <a:p>
            <a:pPr lvl="0"/>
            <a:r>
              <a:rPr lang="en-GB" dirty="0"/>
              <a:t>Definition of target markets</a:t>
            </a:r>
          </a:p>
          <a:p>
            <a:pPr lvl="0"/>
            <a:r>
              <a:rPr lang="en-GB" dirty="0"/>
              <a:t>Objectives and key performance indicators (</a:t>
            </a:r>
            <a:r>
              <a:rPr lang="en-GB" dirty="0" err="1"/>
              <a:t>KPIs</a:t>
            </a:r>
            <a:r>
              <a:rPr lang="en-GB" dirty="0"/>
              <a:t>)</a:t>
            </a:r>
          </a:p>
          <a:p>
            <a:pPr lvl="0"/>
            <a:r>
              <a:rPr lang="en-GB" dirty="0"/>
              <a:t>Key strategies and initiatives</a:t>
            </a:r>
          </a:p>
          <a:p>
            <a:pPr lvl="0"/>
            <a:r>
              <a:rPr lang="en-GB" dirty="0"/>
              <a:t>Marketing, public relations and budgetary information</a:t>
            </a:r>
          </a:p>
          <a:p>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20</a:t>
            </a:fld>
            <a:endParaRPr lang="en-US">
              <a:solidFill>
                <a:prstClr val="black">
                  <a:tint val="75000"/>
                </a:prstClr>
              </a:solidFill>
              <a:latin typeface="Myriad Pro"/>
            </a:endParaRPr>
          </a:p>
        </p:txBody>
      </p:sp>
    </p:spTree>
    <p:extLst>
      <p:ext uri="{BB962C8B-B14F-4D97-AF65-F5344CB8AC3E}">
        <p14:creationId xmlns:p14="http://schemas.microsoft.com/office/powerpoint/2010/main" val="27780002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Learning Activity</a:t>
            </a:r>
          </a:p>
        </p:txBody>
      </p:sp>
      <p:sp>
        <p:nvSpPr>
          <p:cNvPr id="3" name="Content Placeholder 2"/>
          <p:cNvSpPr>
            <a:spLocks noGrp="1"/>
          </p:cNvSpPr>
          <p:nvPr>
            <p:ph idx="1"/>
          </p:nvPr>
        </p:nvSpPr>
        <p:spPr/>
        <p:txBody>
          <a:bodyPr>
            <a:normAutofit/>
          </a:bodyPr>
          <a:lstStyle/>
          <a:p>
            <a:pPr lvl="0"/>
            <a:endParaRPr lang="en-GB" dirty="0"/>
          </a:p>
          <a:p>
            <a:pPr lvl="0"/>
            <a:r>
              <a:rPr lang="en-GB" dirty="0"/>
              <a:t>Write a press release for your conference presentation. It should be 200 – 250 words long</a:t>
            </a:r>
          </a:p>
          <a:p>
            <a:pPr lvl="0"/>
            <a:endParaRPr lang="en-GB" dirty="0"/>
          </a:p>
          <a:p>
            <a:pPr lvl="0"/>
            <a:r>
              <a:rPr lang="en-GB" dirty="0"/>
              <a:t>Ensure that you consider Segment, Target, Position</a:t>
            </a:r>
          </a:p>
          <a:p>
            <a:pPr lvl="0"/>
            <a:endParaRPr lang="en-GB" dirty="0"/>
          </a:p>
        </p:txBody>
      </p:sp>
      <p:sp>
        <p:nvSpPr>
          <p:cNvPr id="6" name="Slide Number Placeholder 5"/>
          <p:cNvSpPr>
            <a:spLocks noGrp="1"/>
          </p:cNvSpPr>
          <p:nvPr>
            <p:ph type="sldNum" sz="quarter" idx="12"/>
          </p:nvPr>
        </p:nvSpPr>
        <p:spPr/>
        <p:txBody>
          <a:bodyPr/>
          <a:lstStyle/>
          <a:p>
            <a:fld id="{C439CF85-8457-400C-A4F9-DC61A400AE11}" type="slidenum">
              <a:rPr lang="en-US">
                <a:solidFill>
                  <a:prstClr val="black">
                    <a:tint val="75000"/>
                  </a:prstClr>
                </a:solidFill>
                <a:latin typeface="Myriad Pro"/>
              </a:rPr>
              <a:pPr/>
              <a:t>21</a:t>
            </a:fld>
            <a:endParaRPr lang="en-US">
              <a:solidFill>
                <a:prstClr val="black">
                  <a:tint val="75000"/>
                </a:prstClr>
              </a:solidFill>
              <a:latin typeface="Myriad Pro"/>
            </a:endParaRPr>
          </a:p>
        </p:txBody>
      </p:sp>
    </p:spTree>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DDCB81-AD62-4B57-9136-4E7C3CA13C82}"/>
              </a:ext>
            </a:extLst>
          </p:cNvPr>
          <p:cNvSpPr>
            <a:spLocks noGrp="1"/>
          </p:cNvSpPr>
          <p:nvPr>
            <p:ph type="title"/>
          </p:nvPr>
        </p:nvSpPr>
        <p:spPr/>
        <p:txBody>
          <a:bodyPr/>
          <a:lstStyle/>
          <a:p>
            <a:r>
              <a:rPr lang="en-GB"/>
              <a:t>References</a:t>
            </a:r>
            <a:endParaRPr lang="en-GB" dirty="0"/>
          </a:p>
        </p:txBody>
      </p:sp>
      <p:sp>
        <p:nvSpPr>
          <p:cNvPr id="3" name="Content Placeholder 2">
            <a:extLst>
              <a:ext uri="{FF2B5EF4-FFF2-40B4-BE49-F238E27FC236}">
                <a16:creationId xmlns:a16="http://schemas.microsoft.com/office/drawing/2014/main" id="{3C623588-533E-4882-ABBD-99C0F3AC3654}"/>
              </a:ext>
            </a:extLst>
          </p:cNvPr>
          <p:cNvSpPr>
            <a:spLocks noGrp="1"/>
          </p:cNvSpPr>
          <p:nvPr>
            <p:ph idx="1"/>
          </p:nvPr>
        </p:nvSpPr>
        <p:spPr/>
        <p:txBody>
          <a:bodyPr>
            <a:normAutofit/>
          </a:bodyPr>
          <a:lstStyle/>
          <a:p>
            <a:endParaRPr lang="en-ZA" dirty="0"/>
          </a:p>
          <a:p>
            <a:pPr>
              <a:defRPr/>
            </a:pPr>
            <a:r>
              <a:rPr lang="en-GB" dirty="0" err="1"/>
              <a:t>Bladen</a:t>
            </a:r>
            <a:r>
              <a:rPr lang="en-GB" dirty="0"/>
              <a:t>, C. et al </a:t>
            </a:r>
            <a:r>
              <a:rPr lang="en-GB"/>
              <a:t>(2022) </a:t>
            </a:r>
            <a:r>
              <a:rPr lang="en-GB" u="sng" dirty="0"/>
              <a:t>‘Events Management: An </a:t>
            </a:r>
            <a:r>
              <a:rPr lang="en-GB" dirty="0"/>
              <a:t>Introduction’ Abingdon: Routledge Seven</a:t>
            </a:r>
          </a:p>
          <a:p>
            <a:pPr>
              <a:defRPr/>
            </a:pPr>
            <a:r>
              <a:rPr lang="en-GB" dirty="0" err="1"/>
              <a:t>Bowdin</a:t>
            </a:r>
            <a:r>
              <a:rPr lang="en-GB" dirty="0"/>
              <a:t>, G., Allen, J., O’Toole, W., Harris, R. and McDonnell, I. (2011) </a:t>
            </a:r>
            <a:r>
              <a:rPr lang="en-GB" u="sng" dirty="0"/>
              <a:t>Events Management</a:t>
            </a:r>
            <a:r>
              <a:rPr lang="en-GB" dirty="0"/>
              <a:t>  Elsevier, Oxford – Chapter Eleven</a:t>
            </a:r>
          </a:p>
          <a:p>
            <a:endParaRPr lang="en-ZA" dirty="0"/>
          </a:p>
          <a:p>
            <a:endParaRPr lang="en-ZA" dirty="0"/>
          </a:p>
        </p:txBody>
      </p:sp>
      <p:sp>
        <p:nvSpPr>
          <p:cNvPr id="6" name="Slide Number Placeholder 5"/>
          <p:cNvSpPr>
            <a:spLocks noGrp="1"/>
          </p:cNvSpPr>
          <p:nvPr>
            <p:ph type="sldNum" sz="quarter" idx="12"/>
          </p:nvPr>
        </p:nvSpPr>
        <p:spPr/>
        <p:txBody>
          <a:bodyPr/>
          <a:lstStyle/>
          <a:p>
            <a:fld id="{C439CF85-8457-400C-A4F9-DC61A400AE11}" type="slidenum">
              <a:rPr lang="en-US" smtClean="0"/>
              <a:pPr/>
              <a:t>22</a:t>
            </a:fld>
            <a:endParaRPr lang="en-US"/>
          </a:p>
        </p:txBody>
      </p:sp>
    </p:spTree>
    <p:extLst>
      <p:ext uri="{BB962C8B-B14F-4D97-AF65-F5344CB8AC3E}">
        <p14:creationId xmlns:p14="http://schemas.microsoft.com/office/powerpoint/2010/main" val="1764500632"/>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1011</Words>
  <Application>Microsoft Office PowerPoint</Application>
  <PresentationFormat>Widescreen</PresentationFormat>
  <Paragraphs>139</Paragraphs>
  <Slides>22</Slides>
  <Notes>14</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22</vt:i4>
      </vt:variant>
    </vt:vector>
  </HeadingPairs>
  <TitlesOfParts>
    <vt:vector size="26" baseType="lpstr">
      <vt:lpstr>Myriad Pro</vt:lpstr>
      <vt:lpstr>Arial</vt:lpstr>
      <vt:lpstr>Calibri</vt:lpstr>
      <vt:lpstr>20140311PresentationUWTSDTemplate</vt:lpstr>
      <vt:lpstr>Event marketing </vt:lpstr>
      <vt:lpstr>Session aim</vt:lpstr>
      <vt:lpstr>What is marketing?</vt:lpstr>
      <vt:lpstr>What is marketing? </vt:lpstr>
      <vt:lpstr>Steps in the marketing  planning process</vt:lpstr>
      <vt:lpstr>Planning event ‘product’ experiences</vt:lpstr>
      <vt:lpstr>What is marketing?</vt:lpstr>
      <vt:lpstr>What is marketing? </vt:lpstr>
      <vt:lpstr>Strategic marketing? </vt:lpstr>
      <vt:lpstr>The role of strategic marketing planning   </vt:lpstr>
      <vt:lpstr>Event marketing research</vt:lpstr>
      <vt:lpstr>The marketing plan</vt:lpstr>
      <vt:lpstr>PowerPoint Presentation</vt:lpstr>
      <vt:lpstr>Event marketing research</vt:lpstr>
      <vt:lpstr>Event marketing research</vt:lpstr>
      <vt:lpstr>Event marketing research</vt:lpstr>
      <vt:lpstr>Steps in the marketing  planning process</vt:lpstr>
      <vt:lpstr>Steps in the marketing  planning process</vt:lpstr>
      <vt:lpstr>Devising a marketing plan</vt:lpstr>
      <vt:lpstr>Marketing plan contents</vt:lpstr>
      <vt:lpstr>Learning Activity</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Event marketing</dc:title>
  <dc:creator>Helen Evans (Institute of Management and Health)</dc:creator>
  <cp:lastModifiedBy>Helen Evans (Institute of Management and Health)</cp:lastModifiedBy>
  <cp:revision>4</cp:revision>
  <dcterms:created xsi:type="dcterms:W3CDTF">2022-09-01T09:07:43Z</dcterms:created>
  <dcterms:modified xsi:type="dcterms:W3CDTF">2023-02-01T13:31:08Z</dcterms:modified>
</cp:coreProperties>
</file>