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17"/>
  </p:notesMasterIdLst>
  <p:sldIdLst>
    <p:sldId id="256" r:id="rId2"/>
    <p:sldId id="257" r:id="rId3"/>
    <p:sldId id="266" r:id="rId4"/>
    <p:sldId id="267" r:id="rId5"/>
    <p:sldId id="269" r:id="rId6"/>
    <p:sldId id="270" r:id="rId7"/>
    <p:sldId id="258" r:id="rId8"/>
    <p:sldId id="259" r:id="rId9"/>
    <p:sldId id="272" r:id="rId10"/>
    <p:sldId id="271" r:id="rId11"/>
    <p:sldId id="273" r:id="rId12"/>
    <p:sldId id="260" r:id="rId13"/>
    <p:sldId id="261" r:id="rId14"/>
    <p:sldId id="274" r:id="rId15"/>
    <p:sldId id="265" r:id="rId16"/>
  </p:sldIdLst>
  <p:sldSz cx="18288000" cy="10287000"/>
  <p:notesSz cx="6858000" cy="9144000"/>
  <p:embeddedFontLst>
    <p:embeddedFont>
      <p:font typeface="Franklin Gothic Demi" panose="020B0703020102020204" pitchFamily="34" charset="0"/>
      <p:regular r:id="rId18"/>
      <p:italic r:id="rId19"/>
    </p:embeddedFont>
    <p:embeddedFont>
      <p:font typeface="Garet" panose="020B0604020202020204" charset="0"/>
      <p:regular r:id="rId20"/>
    </p:embeddedFont>
    <p:embeddedFont>
      <p:font typeface="Garet Bold" panose="020B0604020202020204" charset="0"/>
      <p:regular r:id="rId21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 varScale="1">
        <p:scale>
          <a:sx n="37" d="100"/>
          <a:sy n="37" d="100"/>
        </p:scale>
        <p:origin x="1060" y="3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6" Type="http://schemas.openxmlformats.org/officeDocument/2006/relationships/image" Target="../media/image23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2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13" Type="http://schemas.openxmlformats.org/officeDocument/2006/relationships/image" Target="../media/image46.pn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12" Type="http://schemas.openxmlformats.org/officeDocument/2006/relationships/image" Target="../media/image45.svg"/><Relationship Id="rId2" Type="http://schemas.openxmlformats.org/officeDocument/2006/relationships/image" Target="../media/image35.svg"/><Relationship Id="rId16" Type="http://schemas.openxmlformats.org/officeDocument/2006/relationships/image" Target="../media/image49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11" Type="http://schemas.openxmlformats.org/officeDocument/2006/relationships/image" Target="../media/image44.png"/><Relationship Id="rId5" Type="http://schemas.openxmlformats.org/officeDocument/2006/relationships/image" Target="../media/image38.png"/><Relationship Id="rId15" Type="http://schemas.openxmlformats.org/officeDocument/2006/relationships/image" Target="../media/image48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42.png"/><Relationship Id="rId14" Type="http://schemas.openxmlformats.org/officeDocument/2006/relationships/image" Target="../media/image4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svg"/><Relationship Id="rId13" Type="http://schemas.openxmlformats.org/officeDocument/2006/relationships/image" Target="../media/image20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12" Type="http://schemas.openxmlformats.org/officeDocument/2006/relationships/image" Target="../media/image19.svg"/><Relationship Id="rId2" Type="http://schemas.openxmlformats.org/officeDocument/2006/relationships/image" Target="../media/image9.svg"/><Relationship Id="rId16" Type="http://schemas.openxmlformats.org/officeDocument/2006/relationships/image" Target="../media/image23.svg"/><Relationship Id="rId1" Type="http://schemas.openxmlformats.org/officeDocument/2006/relationships/image" Target="../media/image8.png"/><Relationship Id="rId6" Type="http://schemas.openxmlformats.org/officeDocument/2006/relationships/image" Target="../media/image13.svg"/><Relationship Id="rId11" Type="http://schemas.openxmlformats.org/officeDocument/2006/relationships/image" Target="../media/image18.png"/><Relationship Id="rId5" Type="http://schemas.openxmlformats.org/officeDocument/2006/relationships/image" Target="../media/image12.png"/><Relationship Id="rId15" Type="http://schemas.openxmlformats.org/officeDocument/2006/relationships/image" Target="../media/image22.png"/><Relationship Id="rId10" Type="http://schemas.openxmlformats.org/officeDocument/2006/relationships/image" Target="../media/image17.svg"/><Relationship Id="rId4" Type="http://schemas.openxmlformats.org/officeDocument/2006/relationships/image" Target="../media/image11.svg"/><Relationship Id="rId9" Type="http://schemas.openxmlformats.org/officeDocument/2006/relationships/image" Target="../media/image16.png"/><Relationship Id="rId14" Type="http://schemas.openxmlformats.org/officeDocument/2006/relationships/image" Target="../media/image21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1.svg"/><Relationship Id="rId13" Type="http://schemas.openxmlformats.org/officeDocument/2006/relationships/image" Target="../media/image46.png"/><Relationship Id="rId3" Type="http://schemas.openxmlformats.org/officeDocument/2006/relationships/image" Target="../media/image36.png"/><Relationship Id="rId7" Type="http://schemas.openxmlformats.org/officeDocument/2006/relationships/image" Target="../media/image40.png"/><Relationship Id="rId12" Type="http://schemas.openxmlformats.org/officeDocument/2006/relationships/image" Target="../media/image45.svg"/><Relationship Id="rId2" Type="http://schemas.openxmlformats.org/officeDocument/2006/relationships/image" Target="../media/image35.svg"/><Relationship Id="rId16" Type="http://schemas.openxmlformats.org/officeDocument/2006/relationships/image" Target="../media/image49.svg"/><Relationship Id="rId1" Type="http://schemas.openxmlformats.org/officeDocument/2006/relationships/image" Target="../media/image34.png"/><Relationship Id="rId6" Type="http://schemas.openxmlformats.org/officeDocument/2006/relationships/image" Target="../media/image39.svg"/><Relationship Id="rId11" Type="http://schemas.openxmlformats.org/officeDocument/2006/relationships/image" Target="../media/image44.png"/><Relationship Id="rId5" Type="http://schemas.openxmlformats.org/officeDocument/2006/relationships/image" Target="../media/image38.png"/><Relationship Id="rId15" Type="http://schemas.openxmlformats.org/officeDocument/2006/relationships/image" Target="../media/image48.png"/><Relationship Id="rId10" Type="http://schemas.openxmlformats.org/officeDocument/2006/relationships/image" Target="../media/image43.svg"/><Relationship Id="rId4" Type="http://schemas.openxmlformats.org/officeDocument/2006/relationships/image" Target="../media/image37.svg"/><Relationship Id="rId9" Type="http://schemas.openxmlformats.org/officeDocument/2006/relationships/image" Target="../media/image42.png"/><Relationship Id="rId14" Type="http://schemas.openxmlformats.org/officeDocument/2006/relationships/image" Target="../media/image4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3686BFD-9728-499D-B876-03DB56045AE8}" type="doc">
      <dgm:prSet loTypeId="urn:microsoft.com/office/officeart/2018/2/layout/IconLabelList" loCatId="icon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E4F6AF6D-5E4B-4DAD-9D89-D18E8389C1B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Some carers can lack advanced spreadsheet skills – need training sessions for correct use</a:t>
          </a:r>
        </a:p>
      </dgm:t>
    </dgm:pt>
    <dgm:pt modelId="{AAD7FE1E-1A37-42EC-BCE3-34EDAE5185BA}" type="parTrans" cxnId="{D9AAB4CA-0035-40E7-97CB-901C3CCDD463}">
      <dgm:prSet/>
      <dgm:spPr/>
      <dgm:t>
        <a:bodyPr/>
        <a:lstStyle/>
        <a:p>
          <a:endParaRPr lang="en-US" sz="2000"/>
        </a:p>
      </dgm:t>
    </dgm:pt>
    <dgm:pt modelId="{2C887292-3ADE-471B-A63D-B4ACCD6DCBBB}" type="sibTrans" cxnId="{D9AAB4CA-0035-40E7-97CB-901C3CCDD463}">
      <dgm:prSet/>
      <dgm:spPr/>
      <dgm:t>
        <a:bodyPr/>
        <a:lstStyle/>
        <a:p>
          <a:endParaRPr lang="en-US" sz="2000"/>
        </a:p>
      </dgm:t>
    </dgm:pt>
    <dgm:pt modelId="{0233B05D-A208-4E2C-9A97-510C9A5156BC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Manual data entry still raises risk of input errors or incomplete records</a:t>
          </a:r>
        </a:p>
      </dgm:t>
    </dgm:pt>
    <dgm:pt modelId="{C1E66E3D-D677-4551-B62B-3A890BF8659C}" type="parTrans" cxnId="{6166EB8E-23C2-4955-AA96-E0ED4747AB10}">
      <dgm:prSet/>
      <dgm:spPr/>
      <dgm:t>
        <a:bodyPr/>
        <a:lstStyle/>
        <a:p>
          <a:endParaRPr lang="en-US" sz="2000"/>
        </a:p>
      </dgm:t>
    </dgm:pt>
    <dgm:pt modelId="{28C54710-5242-4ACB-9345-4219119CA039}" type="sibTrans" cxnId="{6166EB8E-23C2-4955-AA96-E0ED4747AB10}">
      <dgm:prSet/>
      <dgm:spPr/>
      <dgm:t>
        <a:bodyPr/>
        <a:lstStyle/>
        <a:p>
          <a:endParaRPr lang="en-US" sz="2000"/>
        </a:p>
      </dgm:t>
    </dgm:pt>
    <dgm:pt modelId="{B40FBC83-DAEE-4F07-ACE7-66D5C8649AD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/>
            <a:t>Large datasets can become difficult to handle without structured templates</a:t>
          </a:r>
        </a:p>
      </dgm:t>
    </dgm:pt>
    <dgm:pt modelId="{E8E44D84-8BAC-4D1B-B895-37BAD5810A3D}" type="parTrans" cxnId="{2EC2F49F-CAEF-4748-A6C4-78FC75B09A58}">
      <dgm:prSet/>
      <dgm:spPr/>
      <dgm:t>
        <a:bodyPr/>
        <a:lstStyle/>
        <a:p>
          <a:endParaRPr lang="en-US" sz="2000"/>
        </a:p>
      </dgm:t>
    </dgm:pt>
    <dgm:pt modelId="{29B6920E-1A8B-48F3-9515-748F5E1FCBC6}" type="sibTrans" cxnId="{2EC2F49F-CAEF-4748-A6C4-78FC75B09A58}">
      <dgm:prSet/>
      <dgm:spPr/>
      <dgm:t>
        <a:bodyPr/>
        <a:lstStyle/>
        <a:p>
          <a:endParaRPr lang="en-US" sz="2000"/>
        </a:p>
      </dgm:t>
    </dgm:pt>
    <dgm:pt modelId="{7964E588-5727-4170-9481-E40C303C4F7B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Excel is not a dedicated clinical system – integration with EHS can be limited</a:t>
          </a:r>
        </a:p>
      </dgm:t>
    </dgm:pt>
    <dgm:pt modelId="{498C7F6D-C46C-4C6F-A5C6-32684480500F}" type="parTrans" cxnId="{6DAD1A97-E3D9-4C03-99D1-66FA6D17BC61}">
      <dgm:prSet/>
      <dgm:spPr/>
      <dgm:t>
        <a:bodyPr/>
        <a:lstStyle/>
        <a:p>
          <a:endParaRPr lang="en-US" sz="2000"/>
        </a:p>
      </dgm:t>
    </dgm:pt>
    <dgm:pt modelId="{98B8B220-2B3C-4450-A667-9E6C79D00500}" type="sibTrans" cxnId="{6DAD1A97-E3D9-4C03-99D1-66FA6D17BC61}">
      <dgm:prSet/>
      <dgm:spPr/>
      <dgm:t>
        <a:bodyPr/>
        <a:lstStyle/>
        <a:p>
          <a:endParaRPr lang="en-US" sz="2000"/>
        </a:p>
      </dgm:t>
    </dgm:pt>
    <dgm:pt modelId="{91093A21-BD86-426A-A5F9-07C162365F11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/>
            <a:t>Data access should be carefully managed to prevent unauthorised access to sensitive patient information</a:t>
          </a:r>
        </a:p>
      </dgm:t>
    </dgm:pt>
    <dgm:pt modelId="{8E777610-4159-4161-87BD-D5DDB8F7C1D0}" type="parTrans" cxnId="{42E3600E-0E24-4955-BC80-7FCCC09F3440}">
      <dgm:prSet/>
      <dgm:spPr/>
      <dgm:t>
        <a:bodyPr/>
        <a:lstStyle/>
        <a:p>
          <a:endParaRPr lang="en-US" sz="2000"/>
        </a:p>
      </dgm:t>
    </dgm:pt>
    <dgm:pt modelId="{7269BF90-7A1E-4626-8BED-60526DC02C95}" type="sibTrans" cxnId="{42E3600E-0E24-4955-BC80-7FCCC09F3440}">
      <dgm:prSet/>
      <dgm:spPr/>
      <dgm:t>
        <a:bodyPr/>
        <a:lstStyle/>
        <a:p>
          <a:endParaRPr lang="en-US" sz="2000"/>
        </a:p>
      </dgm:t>
    </dgm:pt>
    <dgm:pt modelId="{C30F3CFA-D484-477B-A5A6-0C7514403A3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/>
            <a:t>Offline data entry in the field may require later synchronisation when internet access is available</a:t>
          </a:r>
        </a:p>
      </dgm:t>
    </dgm:pt>
    <dgm:pt modelId="{EBFA0C8B-373C-478D-8EE0-B42A6347EF59}" type="parTrans" cxnId="{E045B505-4D67-4CDF-A6AB-7BCE6C8CB5FE}">
      <dgm:prSet/>
      <dgm:spPr/>
      <dgm:t>
        <a:bodyPr/>
        <a:lstStyle/>
        <a:p>
          <a:endParaRPr lang="en-US" sz="2000"/>
        </a:p>
      </dgm:t>
    </dgm:pt>
    <dgm:pt modelId="{44C5ADAB-0031-4877-8B23-1832C91C097E}" type="sibTrans" cxnId="{E045B505-4D67-4CDF-A6AB-7BCE6C8CB5FE}">
      <dgm:prSet/>
      <dgm:spPr/>
      <dgm:t>
        <a:bodyPr/>
        <a:lstStyle/>
        <a:p>
          <a:endParaRPr lang="en-US" sz="2000"/>
        </a:p>
      </dgm:t>
    </dgm:pt>
    <dgm:pt modelId="{74E1B3E4-FF49-4477-9D68-5E2306B0119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/>
            <a:t>Over-reliance on spreadsheets without governance policies can lead to version control issues (Mukhtar</a:t>
          </a:r>
          <a:r>
            <a:rPr lang="en-US" sz="2000" i="1" dirty="0"/>
            <a:t> et al.</a:t>
          </a:r>
          <a:r>
            <a:rPr lang="en-US" sz="2000" dirty="0"/>
            <a:t>, 2022)</a:t>
          </a:r>
        </a:p>
      </dgm:t>
    </dgm:pt>
    <dgm:pt modelId="{BA13D266-5058-4B8C-85FC-3EC45500E274}" type="parTrans" cxnId="{96172B78-59C0-4A8B-963B-4D7D50D02B1B}">
      <dgm:prSet/>
      <dgm:spPr/>
      <dgm:t>
        <a:bodyPr/>
        <a:lstStyle/>
        <a:p>
          <a:endParaRPr lang="en-US" sz="2000"/>
        </a:p>
      </dgm:t>
    </dgm:pt>
    <dgm:pt modelId="{5F1B951E-79F0-4C51-8265-5EC7E306F8DB}" type="sibTrans" cxnId="{96172B78-59C0-4A8B-963B-4D7D50D02B1B}">
      <dgm:prSet/>
      <dgm:spPr/>
      <dgm:t>
        <a:bodyPr/>
        <a:lstStyle/>
        <a:p>
          <a:endParaRPr lang="en-US" sz="2000"/>
        </a:p>
      </dgm:t>
    </dgm:pt>
    <dgm:pt modelId="{58FB37A3-EACD-4BA8-9069-9590F57470F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2000" dirty="0" err="1"/>
            <a:t>Trenerry</a:t>
          </a:r>
          <a:r>
            <a:rPr lang="en-US" sz="2000" i="1" dirty="0"/>
            <a:t> et al. </a:t>
          </a:r>
          <a:r>
            <a:rPr lang="en-US" sz="2000" dirty="0"/>
            <a:t>(2021) suggest – organisations adopting digital tools combine technology with staff training/governance</a:t>
          </a:r>
        </a:p>
      </dgm:t>
    </dgm:pt>
    <dgm:pt modelId="{4FC29B19-E768-4F4B-A987-7B5B017491D4}" type="parTrans" cxnId="{3B90320E-32EB-49BE-BE63-CC19A1BBBA60}">
      <dgm:prSet/>
      <dgm:spPr/>
      <dgm:t>
        <a:bodyPr/>
        <a:lstStyle/>
        <a:p>
          <a:endParaRPr lang="en-US" sz="2000"/>
        </a:p>
      </dgm:t>
    </dgm:pt>
    <dgm:pt modelId="{F4B05F27-93E6-4F0A-9852-7F40337D2F8E}" type="sibTrans" cxnId="{3B90320E-32EB-49BE-BE63-CC19A1BBBA60}">
      <dgm:prSet/>
      <dgm:spPr/>
      <dgm:t>
        <a:bodyPr/>
        <a:lstStyle/>
        <a:p>
          <a:endParaRPr lang="en-US" sz="2000"/>
        </a:p>
      </dgm:t>
    </dgm:pt>
    <dgm:pt modelId="{2F4FEA9D-2EDA-4C0D-B7FD-EB8CDF2E532E}" type="pres">
      <dgm:prSet presAssocID="{F3686BFD-9728-499D-B876-03DB56045AE8}" presName="root" presStyleCnt="0">
        <dgm:presLayoutVars>
          <dgm:dir/>
          <dgm:resizeHandles val="exact"/>
        </dgm:presLayoutVars>
      </dgm:prSet>
      <dgm:spPr/>
    </dgm:pt>
    <dgm:pt modelId="{EBC0B27D-2E85-4452-BA18-918C236DE2C2}" type="pres">
      <dgm:prSet presAssocID="{E4F6AF6D-5E4B-4DAD-9D89-D18E8389C1BB}" presName="compNode" presStyleCnt="0"/>
      <dgm:spPr/>
    </dgm:pt>
    <dgm:pt modelId="{1CC91908-C90E-4775-8A97-ECD5B78129D2}" type="pres">
      <dgm:prSet presAssocID="{E4F6AF6D-5E4B-4DAD-9D89-D18E8389C1BB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ead with Gears"/>
        </a:ext>
      </dgm:extLst>
    </dgm:pt>
    <dgm:pt modelId="{508C6542-6F82-4508-8652-C9678242DF51}" type="pres">
      <dgm:prSet presAssocID="{E4F6AF6D-5E4B-4DAD-9D89-D18E8389C1BB}" presName="spaceRect" presStyleCnt="0"/>
      <dgm:spPr/>
    </dgm:pt>
    <dgm:pt modelId="{098E7528-C84D-4F75-90CB-A0B33346DA59}" type="pres">
      <dgm:prSet presAssocID="{E4F6AF6D-5E4B-4DAD-9D89-D18E8389C1BB}" presName="textRect" presStyleLbl="revTx" presStyleIdx="0" presStyleCnt="8">
        <dgm:presLayoutVars>
          <dgm:chMax val="1"/>
          <dgm:chPref val="1"/>
        </dgm:presLayoutVars>
      </dgm:prSet>
      <dgm:spPr/>
    </dgm:pt>
    <dgm:pt modelId="{A1D0FB61-CF2B-4DE3-959E-B0F0B481FAF4}" type="pres">
      <dgm:prSet presAssocID="{2C887292-3ADE-471B-A63D-B4ACCD6DCBBB}" presName="sibTrans" presStyleCnt="0"/>
      <dgm:spPr/>
    </dgm:pt>
    <dgm:pt modelId="{95441F56-C520-4AAE-9D15-3768461F3E2C}" type="pres">
      <dgm:prSet presAssocID="{0233B05D-A208-4E2C-9A97-510C9A5156BC}" presName="compNode" presStyleCnt="0"/>
      <dgm:spPr/>
    </dgm:pt>
    <dgm:pt modelId="{2630A314-F65C-48D8-9D2B-CFD00443F706}" type="pres">
      <dgm:prSet presAssocID="{0233B05D-A208-4E2C-9A97-510C9A5156BC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Warning"/>
        </a:ext>
      </dgm:extLst>
    </dgm:pt>
    <dgm:pt modelId="{251A3A18-FD48-4565-B31D-96F6CC530332}" type="pres">
      <dgm:prSet presAssocID="{0233B05D-A208-4E2C-9A97-510C9A5156BC}" presName="spaceRect" presStyleCnt="0"/>
      <dgm:spPr/>
    </dgm:pt>
    <dgm:pt modelId="{0E61A376-4643-4B69-8C6B-A615CFDAD47F}" type="pres">
      <dgm:prSet presAssocID="{0233B05D-A208-4E2C-9A97-510C9A5156BC}" presName="textRect" presStyleLbl="revTx" presStyleIdx="1" presStyleCnt="8">
        <dgm:presLayoutVars>
          <dgm:chMax val="1"/>
          <dgm:chPref val="1"/>
        </dgm:presLayoutVars>
      </dgm:prSet>
      <dgm:spPr/>
    </dgm:pt>
    <dgm:pt modelId="{64E83235-FF0A-403F-A4C5-727C6A3EA0E0}" type="pres">
      <dgm:prSet presAssocID="{28C54710-5242-4ACB-9345-4219119CA039}" presName="sibTrans" presStyleCnt="0"/>
      <dgm:spPr/>
    </dgm:pt>
    <dgm:pt modelId="{DC9012C7-7033-48B0-8A24-16F0383A79C5}" type="pres">
      <dgm:prSet presAssocID="{B40FBC83-DAEE-4F07-ACE7-66D5C8649AD9}" presName="compNode" presStyleCnt="0"/>
      <dgm:spPr/>
    </dgm:pt>
    <dgm:pt modelId="{575B599A-0583-4720-8E87-9EAC848F781B}" type="pres">
      <dgm:prSet presAssocID="{B40FBC83-DAEE-4F07-ACE7-66D5C8649AD9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604ABC94-3326-4F96-9F3D-DE726BDD698F}" type="pres">
      <dgm:prSet presAssocID="{B40FBC83-DAEE-4F07-ACE7-66D5C8649AD9}" presName="spaceRect" presStyleCnt="0"/>
      <dgm:spPr/>
    </dgm:pt>
    <dgm:pt modelId="{E0D257E9-2A54-4DF4-97B1-BE0CA691B112}" type="pres">
      <dgm:prSet presAssocID="{B40FBC83-DAEE-4F07-ACE7-66D5C8649AD9}" presName="textRect" presStyleLbl="revTx" presStyleIdx="2" presStyleCnt="8">
        <dgm:presLayoutVars>
          <dgm:chMax val="1"/>
          <dgm:chPref val="1"/>
        </dgm:presLayoutVars>
      </dgm:prSet>
      <dgm:spPr/>
    </dgm:pt>
    <dgm:pt modelId="{1723BA61-2E75-4927-BDC1-BCEE828419F6}" type="pres">
      <dgm:prSet presAssocID="{29B6920E-1A8B-48F3-9515-748F5E1FCBC6}" presName="sibTrans" presStyleCnt="0"/>
      <dgm:spPr/>
    </dgm:pt>
    <dgm:pt modelId="{2822BA1C-56C8-4C90-8324-AA501D795F46}" type="pres">
      <dgm:prSet presAssocID="{7964E588-5727-4170-9481-E40C303C4F7B}" presName="compNode" presStyleCnt="0"/>
      <dgm:spPr/>
    </dgm:pt>
    <dgm:pt modelId="{C80D272D-36C2-4BA1-AEC7-6F9742E279BF}" type="pres">
      <dgm:prSet presAssocID="{7964E588-5727-4170-9481-E40C303C4F7B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54678B27-1C2D-4491-9E67-F85FE130183B}" type="pres">
      <dgm:prSet presAssocID="{7964E588-5727-4170-9481-E40C303C4F7B}" presName="spaceRect" presStyleCnt="0"/>
      <dgm:spPr/>
    </dgm:pt>
    <dgm:pt modelId="{FAA18C7A-F2DD-4E8A-9113-57EAFB5DC224}" type="pres">
      <dgm:prSet presAssocID="{7964E588-5727-4170-9481-E40C303C4F7B}" presName="textRect" presStyleLbl="revTx" presStyleIdx="3" presStyleCnt="8">
        <dgm:presLayoutVars>
          <dgm:chMax val="1"/>
          <dgm:chPref val="1"/>
        </dgm:presLayoutVars>
      </dgm:prSet>
      <dgm:spPr/>
    </dgm:pt>
    <dgm:pt modelId="{B7DBEC32-74D6-4014-87EB-96CFB1F7E54C}" type="pres">
      <dgm:prSet presAssocID="{98B8B220-2B3C-4450-A667-9E6C79D00500}" presName="sibTrans" presStyleCnt="0"/>
      <dgm:spPr/>
    </dgm:pt>
    <dgm:pt modelId="{F21B8A83-C560-47EA-9D19-7BA0E2B9693C}" type="pres">
      <dgm:prSet presAssocID="{91093A21-BD86-426A-A5F9-07C162365F11}" presName="compNode" presStyleCnt="0"/>
      <dgm:spPr/>
    </dgm:pt>
    <dgm:pt modelId="{DE803B4D-5897-4C4B-85B4-81D9CF618345}" type="pres">
      <dgm:prSet presAssocID="{91093A21-BD86-426A-A5F9-07C162365F11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8321A1C0-9A7D-421E-82FC-F0FC188475B8}" type="pres">
      <dgm:prSet presAssocID="{91093A21-BD86-426A-A5F9-07C162365F11}" presName="spaceRect" presStyleCnt="0"/>
      <dgm:spPr/>
    </dgm:pt>
    <dgm:pt modelId="{24C44093-B45A-411E-81E2-1DAD8C0989D8}" type="pres">
      <dgm:prSet presAssocID="{91093A21-BD86-426A-A5F9-07C162365F11}" presName="textRect" presStyleLbl="revTx" presStyleIdx="4" presStyleCnt="8">
        <dgm:presLayoutVars>
          <dgm:chMax val="1"/>
          <dgm:chPref val="1"/>
        </dgm:presLayoutVars>
      </dgm:prSet>
      <dgm:spPr/>
    </dgm:pt>
    <dgm:pt modelId="{021C8E39-A485-4A36-88AE-35B29377748C}" type="pres">
      <dgm:prSet presAssocID="{7269BF90-7A1E-4626-8BED-60526DC02C95}" presName="sibTrans" presStyleCnt="0"/>
      <dgm:spPr/>
    </dgm:pt>
    <dgm:pt modelId="{C2273169-0E00-4F97-A13C-66B5FC46E487}" type="pres">
      <dgm:prSet presAssocID="{C30F3CFA-D484-477B-A5A6-0C7514403A37}" presName="compNode" presStyleCnt="0"/>
      <dgm:spPr/>
    </dgm:pt>
    <dgm:pt modelId="{83232935-D4CA-4567-A0DD-3E8D7569E5B3}" type="pres">
      <dgm:prSet presAssocID="{C30F3CFA-D484-477B-A5A6-0C7514403A37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Disconnected"/>
        </a:ext>
      </dgm:extLst>
    </dgm:pt>
    <dgm:pt modelId="{9B8D426A-6D3B-4400-9D2E-EFB174D11C94}" type="pres">
      <dgm:prSet presAssocID="{C30F3CFA-D484-477B-A5A6-0C7514403A37}" presName="spaceRect" presStyleCnt="0"/>
      <dgm:spPr/>
    </dgm:pt>
    <dgm:pt modelId="{D65144F5-2835-4C53-94F3-87C866A3AD4D}" type="pres">
      <dgm:prSet presAssocID="{C30F3CFA-D484-477B-A5A6-0C7514403A37}" presName="textRect" presStyleLbl="revTx" presStyleIdx="5" presStyleCnt="8">
        <dgm:presLayoutVars>
          <dgm:chMax val="1"/>
          <dgm:chPref val="1"/>
        </dgm:presLayoutVars>
      </dgm:prSet>
      <dgm:spPr/>
    </dgm:pt>
    <dgm:pt modelId="{43F3FAAE-7D93-404B-93D1-65140AAEA4E7}" type="pres">
      <dgm:prSet presAssocID="{44C5ADAB-0031-4877-8B23-1832C91C097E}" presName="sibTrans" presStyleCnt="0"/>
      <dgm:spPr/>
    </dgm:pt>
    <dgm:pt modelId="{C5E071FF-761A-4B4B-A2C0-AE3DDB781F98}" type="pres">
      <dgm:prSet presAssocID="{74E1B3E4-FF49-4477-9D68-5E2306B01194}" presName="compNode" presStyleCnt="0"/>
      <dgm:spPr/>
    </dgm:pt>
    <dgm:pt modelId="{7AE2F7D4-5540-4107-839C-CAA19C2FCDB0}" type="pres">
      <dgm:prSet presAssocID="{74E1B3E4-FF49-4477-9D68-5E2306B01194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DBA531AA-BD7F-4CBD-B013-E70763E3CE27}" type="pres">
      <dgm:prSet presAssocID="{74E1B3E4-FF49-4477-9D68-5E2306B01194}" presName="spaceRect" presStyleCnt="0"/>
      <dgm:spPr/>
    </dgm:pt>
    <dgm:pt modelId="{AAA5250A-8E37-4250-9CB1-D022DB2B1283}" type="pres">
      <dgm:prSet presAssocID="{74E1B3E4-FF49-4477-9D68-5E2306B01194}" presName="textRect" presStyleLbl="revTx" presStyleIdx="6" presStyleCnt="8">
        <dgm:presLayoutVars>
          <dgm:chMax val="1"/>
          <dgm:chPref val="1"/>
        </dgm:presLayoutVars>
      </dgm:prSet>
      <dgm:spPr/>
    </dgm:pt>
    <dgm:pt modelId="{7F36AF81-456C-4D3B-9550-DE9B48CA4641}" type="pres">
      <dgm:prSet presAssocID="{5F1B951E-79F0-4C51-8265-5EC7E306F8DB}" presName="sibTrans" presStyleCnt="0"/>
      <dgm:spPr/>
    </dgm:pt>
    <dgm:pt modelId="{FC81AD69-F78D-40A4-B280-EF594A7F9461}" type="pres">
      <dgm:prSet presAssocID="{58FB37A3-EACD-4BA8-9069-9590F57470FD}" presName="compNode" presStyleCnt="0"/>
      <dgm:spPr/>
    </dgm:pt>
    <dgm:pt modelId="{D73A0EE0-63F3-4B47-A0BD-0C8C9BD343CE}" type="pres">
      <dgm:prSet presAssocID="{58FB37A3-EACD-4BA8-9069-9590F57470FD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Robot"/>
        </a:ext>
      </dgm:extLst>
    </dgm:pt>
    <dgm:pt modelId="{F20095AF-89E9-4452-95AE-10231474EB8F}" type="pres">
      <dgm:prSet presAssocID="{58FB37A3-EACD-4BA8-9069-9590F57470FD}" presName="spaceRect" presStyleCnt="0"/>
      <dgm:spPr/>
    </dgm:pt>
    <dgm:pt modelId="{0154E75B-F660-41BD-ADE5-C60639037B46}" type="pres">
      <dgm:prSet presAssocID="{58FB37A3-EACD-4BA8-9069-9590F57470FD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E045B505-4D67-4CDF-A6AB-7BCE6C8CB5FE}" srcId="{F3686BFD-9728-499D-B876-03DB56045AE8}" destId="{C30F3CFA-D484-477B-A5A6-0C7514403A37}" srcOrd="5" destOrd="0" parTransId="{EBFA0C8B-373C-478D-8EE0-B42A6347EF59}" sibTransId="{44C5ADAB-0031-4877-8B23-1832C91C097E}"/>
    <dgm:cxn modelId="{3B90320E-32EB-49BE-BE63-CC19A1BBBA60}" srcId="{F3686BFD-9728-499D-B876-03DB56045AE8}" destId="{58FB37A3-EACD-4BA8-9069-9590F57470FD}" srcOrd="7" destOrd="0" parTransId="{4FC29B19-E768-4F4B-A987-7B5B017491D4}" sibTransId="{F4B05F27-93E6-4F0A-9852-7F40337D2F8E}"/>
    <dgm:cxn modelId="{42E3600E-0E24-4955-BC80-7FCCC09F3440}" srcId="{F3686BFD-9728-499D-B876-03DB56045AE8}" destId="{91093A21-BD86-426A-A5F9-07C162365F11}" srcOrd="4" destOrd="0" parTransId="{8E777610-4159-4161-87BD-D5DDB8F7C1D0}" sibTransId="{7269BF90-7A1E-4626-8BED-60526DC02C95}"/>
    <dgm:cxn modelId="{78352162-411E-4A91-89AD-948EC9FC41C6}" type="presOf" srcId="{B40FBC83-DAEE-4F07-ACE7-66D5C8649AD9}" destId="{E0D257E9-2A54-4DF4-97B1-BE0CA691B112}" srcOrd="0" destOrd="0" presId="urn:microsoft.com/office/officeart/2018/2/layout/IconLabelList"/>
    <dgm:cxn modelId="{CD219D45-6EC5-481F-88C9-5097412001DF}" type="presOf" srcId="{7964E588-5727-4170-9481-E40C303C4F7B}" destId="{FAA18C7A-F2DD-4E8A-9113-57EAFB5DC224}" srcOrd="0" destOrd="0" presId="urn:microsoft.com/office/officeart/2018/2/layout/IconLabelList"/>
    <dgm:cxn modelId="{190B7D6E-EABF-4E7A-9959-65412B0C2EF1}" type="presOf" srcId="{0233B05D-A208-4E2C-9A97-510C9A5156BC}" destId="{0E61A376-4643-4B69-8C6B-A615CFDAD47F}" srcOrd="0" destOrd="0" presId="urn:microsoft.com/office/officeart/2018/2/layout/IconLabelList"/>
    <dgm:cxn modelId="{D7A9906E-E7C8-491F-8897-B1B6977D3ADC}" type="presOf" srcId="{E4F6AF6D-5E4B-4DAD-9D89-D18E8389C1BB}" destId="{098E7528-C84D-4F75-90CB-A0B33346DA59}" srcOrd="0" destOrd="0" presId="urn:microsoft.com/office/officeart/2018/2/layout/IconLabelList"/>
    <dgm:cxn modelId="{96172B78-59C0-4A8B-963B-4D7D50D02B1B}" srcId="{F3686BFD-9728-499D-B876-03DB56045AE8}" destId="{74E1B3E4-FF49-4477-9D68-5E2306B01194}" srcOrd="6" destOrd="0" parTransId="{BA13D266-5058-4B8C-85FC-3EC45500E274}" sibTransId="{5F1B951E-79F0-4C51-8265-5EC7E306F8DB}"/>
    <dgm:cxn modelId="{6166EB8E-23C2-4955-AA96-E0ED4747AB10}" srcId="{F3686BFD-9728-499D-B876-03DB56045AE8}" destId="{0233B05D-A208-4E2C-9A97-510C9A5156BC}" srcOrd="1" destOrd="0" parTransId="{C1E66E3D-D677-4551-B62B-3A890BF8659C}" sibTransId="{28C54710-5242-4ACB-9345-4219119CA039}"/>
    <dgm:cxn modelId="{6DAD1A97-E3D9-4C03-99D1-66FA6D17BC61}" srcId="{F3686BFD-9728-499D-B876-03DB56045AE8}" destId="{7964E588-5727-4170-9481-E40C303C4F7B}" srcOrd="3" destOrd="0" parTransId="{498C7F6D-C46C-4C6F-A5C6-32684480500F}" sibTransId="{98B8B220-2B3C-4450-A667-9E6C79D00500}"/>
    <dgm:cxn modelId="{F81C379A-B48F-4457-BCDB-CBA304D51FA3}" type="presOf" srcId="{58FB37A3-EACD-4BA8-9069-9590F57470FD}" destId="{0154E75B-F660-41BD-ADE5-C60639037B46}" srcOrd="0" destOrd="0" presId="urn:microsoft.com/office/officeart/2018/2/layout/IconLabelList"/>
    <dgm:cxn modelId="{2EC2F49F-CAEF-4748-A6C4-78FC75B09A58}" srcId="{F3686BFD-9728-499D-B876-03DB56045AE8}" destId="{B40FBC83-DAEE-4F07-ACE7-66D5C8649AD9}" srcOrd="2" destOrd="0" parTransId="{E8E44D84-8BAC-4D1B-B895-37BAD5810A3D}" sibTransId="{29B6920E-1A8B-48F3-9515-748F5E1FCBC6}"/>
    <dgm:cxn modelId="{69DD54AA-28B6-49D5-91A9-A0FA29BB63CA}" type="presOf" srcId="{F3686BFD-9728-499D-B876-03DB56045AE8}" destId="{2F4FEA9D-2EDA-4C0D-B7FD-EB8CDF2E532E}" srcOrd="0" destOrd="0" presId="urn:microsoft.com/office/officeart/2018/2/layout/IconLabelList"/>
    <dgm:cxn modelId="{77A162BD-7921-4CB7-96C3-0350A6839596}" type="presOf" srcId="{91093A21-BD86-426A-A5F9-07C162365F11}" destId="{24C44093-B45A-411E-81E2-1DAD8C0989D8}" srcOrd="0" destOrd="0" presId="urn:microsoft.com/office/officeart/2018/2/layout/IconLabelList"/>
    <dgm:cxn modelId="{7FF09BBE-E424-42A0-A972-CEC3773D4E78}" type="presOf" srcId="{C30F3CFA-D484-477B-A5A6-0C7514403A37}" destId="{D65144F5-2835-4C53-94F3-87C866A3AD4D}" srcOrd="0" destOrd="0" presId="urn:microsoft.com/office/officeart/2018/2/layout/IconLabelList"/>
    <dgm:cxn modelId="{911E2DC9-66C2-43F8-82DB-B3C7CD06DF1E}" type="presOf" srcId="{74E1B3E4-FF49-4477-9D68-5E2306B01194}" destId="{AAA5250A-8E37-4250-9CB1-D022DB2B1283}" srcOrd="0" destOrd="0" presId="urn:microsoft.com/office/officeart/2018/2/layout/IconLabelList"/>
    <dgm:cxn modelId="{D9AAB4CA-0035-40E7-97CB-901C3CCDD463}" srcId="{F3686BFD-9728-499D-B876-03DB56045AE8}" destId="{E4F6AF6D-5E4B-4DAD-9D89-D18E8389C1BB}" srcOrd="0" destOrd="0" parTransId="{AAD7FE1E-1A37-42EC-BCE3-34EDAE5185BA}" sibTransId="{2C887292-3ADE-471B-A63D-B4ACCD6DCBBB}"/>
    <dgm:cxn modelId="{2C5EFF07-1C7C-4834-9408-B7BB1FBDE3B4}" type="presParOf" srcId="{2F4FEA9D-2EDA-4C0D-B7FD-EB8CDF2E532E}" destId="{EBC0B27D-2E85-4452-BA18-918C236DE2C2}" srcOrd="0" destOrd="0" presId="urn:microsoft.com/office/officeart/2018/2/layout/IconLabelList"/>
    <dgm:cxn modelId="{4526225E-B5F0-446B-9B7F-98AC09AD751E}" type="presParOf" srcId="{EBC0B27D-2E85-4452-BA18-918C236DE2C2}" destId="{1CC91908-C90E-4775-8A97-ECD5B78129D2}" srcOrd="0" destOrd="0" presId="urn:microsoft.com/office/officeart/2018/2/layout/IconLabelList"/>
    <dgm:cxn modelId="{6CEF1595-BB74-44D0-9DCC-28BD6BD01928}" type="presParOf" srcId="{EBC0B27D-2E85-4452-BA18-918C236DE2C2}" destId="{508C6542-6F82-4508-8652-C9678242DF51}" srcOrd="1" destOrd="0" presId="urn:microsoft.com/office/officeart/2018/2/layout/IconLabelList"/>
    <dgm:cxn modelId="{3F71DB03-B460-4798-B32B-2BEEAA7B189F}" type="presParOf" srcId="{EBC0B27D-2E85-4452-BA18-918C236DE2C2}" destId="{098E7528-C84D-4F75-90CB-A0B33346DA59}" srcOrd="2" destOrd="0" presId="urn:microsoft.com/office/officeart/2018/2/layout/IconLabelList"/>
    <dgm:cxn modelId="{DF658450-BF13-4B0E-8044-25786AD24C98}" type="presParOf" srcId="{2F4FEA9D-2EDA-4C0D-B7FD-EB8CDF2E532E}" destId="{A1D0FB61-CF2B-4DE3-959E-B0F0B481FAF4}" srcOrd="1" destOrd="0" presId="urn:microsoft.com/office/officeart/2018/2/layout/IconLabelList"/>
    <dgm:cxn modelId="{378F6054-275F-4746-B7FB-9C022DDE37A1}" type="presParOf" srcId="{2F4FEA9D-2EDA-4C0D-B7FD-EB8CDF2E532E}" destId="{95441F56-C520-4AAE-9D15-3768461F3E2C}" srcOrd="2" destOrd="0" presId="urn:microsoft.com/office/officeart/2018/2/layout/IconLabelList"/>
    <dgm:cxn modelId="{EFFB5D03-6E7D-4255-9BBE-EA28E00CBE12}" type="presParOf" srcId="{95441F56-C520-4AAE-9D15-3768461F3E2C}" destId="{2630A314-F65C-48D8-9D2B-CFD00443F706}" srcOrd="0" destOrd="0" presId="urn:microsoft.com/office/officeart/2018/2/layout/IconLabelList"/>
    <dgm:cxn modelId="{CC2FFEF3-818E-4EB1-B626-6807E65D8B4A}" type="presParOf" srcId="{95441F56-C520-4AAE-9D15-3768461F3E2C}" destId="{251A3A18-FD48-4565-B31D-96F6CC530332}" srcOrd="1" destOrd="0" presId="urn:microsoft.com/office/officeart/2018/2/layout/IconLabelList"/>
    <dgm:cxn modelId="{8E6BB6C4-BE36-42AF-93EE-4C82CAB7772A}" type="presParOf" srcId="{95441F56-C520-4AAE-9D15-3768461F3E2C}" destId="{0E61A376-4643-4B69-8C6B-A615CFDAD47F}" srcOrd="2" destOrd="0" presId="urn:microsoft.com/office/officeart/2018/2/layout/IconLabelList"/>
    <dgm:cxn modelId="{1FE4A82B-A35A-45FA-853D-CF9548CF1DC3}" type="presParOf" srcId="{2F4FEA9D-2EDA-4C0D-B7FD-EB8CDF2E532E}" destId="{64E83235-FF0A-403F-A4C5-727C6A3EA0E0}" srcOrd="3" destOrd="0" presId="urn:microsoft.com/office/officeart/2018/2/layout/IconLabelList"/>
    <dgm:cxn modelId="{E328090E-748F-480E-8949-FBA2F5AABCCA}" type="presParOf" srcId="{2F4FEA9D-2EDA-4C0D-B7FD-EB8CDF2E532E}" destId="{DC9012C7-7033-48B0-8A24-16F0383A79C5}" srcOrd="4" destOrd="0" presId="urn:microsoft.com/office/officeart/2018/2/layout/IconLabelList"/>
    <dgm:cxn modelId="{EAEB890E-AE95-43B1-BF7F-A3BCA4110EB1}" type="presParOf" srcId="{DC9012C7-7033-48B0-8A24-16F0383A79C5}" destId="{575B599A-0583-4720-8E87-9EAC848F781B}" srcOrd="0" destOrd="0" presId="urn:microsoft.com/office/officeart/2018/2/layout/IconLabelList"/>
    <dgm:cxn modelId="{3064626C-992F-4472-B928-33CB0D07F828}" type="presParOf" srcId="{DC9012C7-7033-48B0-8A24-16F0383A79C5}" destId="{604ABC94-3326-4F96-9F3D-DE726BDD698F}" srcOrd="1" destOrd="0" presId="urn:microsoft.com/office/officeart/2018/2/layout/IconLabelList"/>
    <dgm:cxn modelId="{A96DE9AA-F468-4460-A0BA-A4F247E877F1}" type="presParOf" srcId="{DC9012C7-7033-48B0-8A24-16F0383A79C5}" destId="{E0D257E9-2A54-4DF4-97B1-BE0CA691B112}" srcOrd="2" destOrd="0" presId="urn:microsoft.com/office/officeart/2018/2/layout/IconLabelList"/>
    <dgm:cxn modelId="{EC57EC49-22AE-47DC-BF55-99584B3D118A}" type="presParOf" srcId="{2F4FEA9D-2EDA-4C0D-B7FD-EB8CDF2E532E}" destId="{1723BA61-2E75-4927-BDC1-BCEE828419F6}" srcOrd="5" destOrd="0" presId="urn:microsoft.com/office/officeart/2018/2/layout/IconLabelList"/>
    <dgm:cxn modelId="{0020C2D1-89F7-4AF1-810F-CAB59EB8551A}" type="presParOf" srcId="{2F4FEA9D-2EDA-4C0D-B7FD-EB8CDF2E532E}" destId="{2822BA1C-56C8-4C90-8324-AA501D795F46}" srcOrd="6" destOrd="0" presId="urn:microsoft.com/office/officeart/2018/2/layout/IconLabelList"/>
    <dgm:cxn modelId="{BD44EF50-D8E1-4349-AC1D-FE48DA35112B}" type="presParOf" srcId="{2822BA1C-56C8-4C90-8324-AA501D795F46}" destId="{C80D272D-36C2-4BA1-AEC7-6F9742E279BF}" srcOrd="0" destOrd="0" presId="urn:microsoft.com/office/officeart/2018/2/layout/IconLabelList"/>
    <dgm:cxn modelId="{F9192229-11F8-4A39-A25C-2766306EB89E}" type="presParOf" srcId="{2822BA1C-56C8-4C90-8324-AA501D795F46}" destId="{54678B27-1C2D-4491-9E67-F85FE130183B}" srcOrd="1" destOrd="0" presId="urn:microsoft.com/office/officeart/2018/2/layout/IconLabelList"/>
    <dgm:cxn modelId="{4D57C689-19D6-4261-A751-B8D36FBDC48E}" type="presParOf" srcId="{2822BA1C-56C8-4C90-8324-AA501D795F46}" destId="{FAA18C7A-F2DD-4E8A-9113-57EAFB5DC224}" srcOrd="2" destOrd="0" presId="urn:microsoft.com/office/officeart/2018/2/layout/IconLabelList"/>
    <dgm:cxn modelId="{974FB1DE-7443-455A-BFDD-6F3B2233AFFD}" type="presParOf" srcId="{2F4FEA9D-2EDA-4C0D-B7FD-EB8CDF2E532E}" destId="{B7DBEC32-74D6-4014-87EB-96CFB1F7E54C}" srcOrd="7" destOrd="0" presId="urn:microsoft.com/office/officeart/2018/2/layout/IconLabelList"/>
    <dgm:cxn modelId="{D7C8A699-A9EE-40DF-AFD2-2250174294E4}" type="presParOf" srcId="{2F4FEA9D-2EDA-4C0D-B7FD-EB8CDF2E532E}" destId="{F21B8A83-C560-47EA-9D19-7BA0E2B9693C}" srcOrd="8" destOrd="0" presId="urn:microsoft.com/office/officeart/2018/2/layout/IconLabelList"/>
    <dgm:cxn modelId="{35FCDBFC-B7EA-47DE-ADB8-BF583BD9FBBE}" type="presParOf" srcId="{F21B8A83-C560-47EA-9D19-7BA0E2B9693C}" destId="{DE803B4D-5897-4C4B-85B4-81D9CF618345}" srcOrd="0" destOrd="0" presId="urn:microsoft.com/office/officeart/2018/2/layout/IconLabelList"/>
    <dgm:cxn modelId="{CA14B209-88CD-40F3-A9E8-A967D1BBF22B}" type="presParOf" srcId="{F21B8A83-C560-47EA-9D19-7BA0E2B9693C}" destId="{8321A1C0-9A7D-421E-82FC-F0FC188475B8}" srcOrd="1" destOrd="0" presId="urn:microsoft.com/office/officeart/2018/2/layout/IconLabelList"/>
    <dgm:cxn modelId="{0A9AB49C-F85A-4526-A8F0-BED2FF7694B9}" type="presParOf" srcId="{F21B8A83-C560-47EA-9D19-7BA0E2B9693C}" destId="{24C44093-B45A-411E-81E2-1DAD8C0989D8}" srcOrd="2" destOrd="0" presId="urn:microsoft.com/office/officeart/2018/2/layout/IconLabelList"/>
    <dgm:cxn modelId="{5569D7A1-8AD5-4605-A460-938FF340AAEA}" type="presParOf" srcId="{2F4FEA9D-2EDA-4C0D-B7FD-EB8CDF2E532E}" destId="{021C8E39-A485-4A36-88AE-35B29377748C}" srcOrd="9" destOrd="0" presId="urn:microsoft.com/office/officeart/2018/2/layout/IconLabelList"/>
    <dgm:cxn modelId="{41012275-9C4D-492F-92FF-CA5272099280}" type="presParOf" srcId="{2F4FEA9D-2EDA-4C0D-B7FD-EB8CDF2E532E}" destId="{C2273169-0E00-4F97-A13C-66B5FC46E487}" srcOrd="10" destOrd="0" presId="urn:microsoft.com/office/officeart/2018/2/layout/IconLabelList"/>
    <dgm:cxn modelId="{D8F4BBA5-4DF4-4F6D-A230-0C45678E55E6}" type="presParOf" srcId="{C2273169-0E00-4F97-A13C-66B5FC46E487}" destId="{83232935-D4CA-4567-A0DD-3E8D7569E5B3}" srcOrd="0" destOrd="0" presId="urn:microsoft.com/office/officeart/2018/2/layout/IconLabelList"/>
    <dgm:cxn modelId="{BD5C96E7-A4EA-4BCF-A2A3-6CDDA1FA9388}" type="presParOf" srcId="{C2273169-0E00-4F97-A13C-66B5FC46E487}" destId="{9B8D426A-6D3B-4400-9D2E-EFB174D11C94}" srcOrd="1" destOrd="0" presId="urn:microsoft.com/office/officeart/2018/2/layout/IconLabelList"/>
    <dgm:cxn modelId="{7E0DCFA5-5747-4C44-B3FC-0AFF38381829}" type="presParOf" srcId="{C2273169-0E00-4F97-A13C-66B5FC46E487}" destId="{D65144F5-2835-4C53-94F3-87C866A3AD4D}" srcOrd="2" destOrd="0" presId="urn:microsoft.com/office/officeart/2018/2/layout/IconLabelList"/>
    <dgm:cxn modelId="{324620D6-CC65-4A10-BE4C-615865559EE1}" type="presParOf" srcId="{2F4FEA9D-2EDA-4C0D-B7FD-EB8CDF2E532E}" destId="{43F3FAAE-7D93-404B-93D1-65140AAEA4E7}" srcOrd="11" destOrd="0" presId="urn:microsoft.com/office/officeart/2018/2/layout/IconLabelList"/>
    <dgm:cxn modelId="{268FC847-34B5-4653-93DA-B9A665BE5DE2}" type="presParOf" srcId="{2F4FEA9D-2EDA-4C0D-B7FD-EB8CDF2E532E}" destId="{C5E071FF-761A-4B4B-A2C0-AE3DDB781F98}" srcOrd="12" destOrd="0" presId="urn:microsoft.com/office/officeart/2018/2/layout/IconLabelList"/>
    <dgm:cxn modelId="{F9634595-22E2-4946-BA58-26D1852A7625}" type="presParOf" srcId="{C5E071FF-761A-4B4B-A2C0-AE3DDB781F98}" destId="{7AE2F7D4-5540-4107-839C-CAA19C2FCDB0}" srcOrd="0" destOrd="0" presId="urn:microsoft.com/office/officeart/2018/2/layout/IconLabelList"/>
    <dgm:cxn modelId="{7D517B06-B4BE-4D40-AB74-A4C06E037180}" type="presParOf" srcId="{C5E071FF-761A-4B4B-A2C0-AE3DDB781F98}" destId="{DBA531AA-BD7F-4CBD-B013-E70763E3CE27}" srcOrd="1" destOrd="0" presId="urn:microsoft.com/office/officeart/2018/2/layout/IconLabelList"/>
    <dgm:cxn modelId="{C7B0FFCA-41B6-4CE6-9125-2BEC7D014113}" type="presParOf" srcId="{C5E071FF-761A-4B4B-A2C0-AE3DDB781F98}" destId="{AAA5250A-8E37-4250-9CB1-D022DB2B1283}" srcOrd="2" destOrd="0" presId="urn:microsoft.com/office/officeart/2018/2/layout/IconLabelList"/>
    <dgm:cxn modelId="{E241FE15-85E6-48FC-8C29-02043A7B9377}" type="presParOf" srcId="{2F4FEA9D-2EDA-4C0D-B7FD-EB8CDF2E532E}" destId="{7F36AF81-456C-4D3B-9550-DE9B48CA4641}" srcOrd="13" destOrd="0" presId="urn:microsoft.com/office/officeart/2018/2/layout/IconLabelList"/>
    <dgm:cxn modelId="{B7A49F24-34BA-444E-A3A4-E7426D621B62}" type="presParOf" srcId="{2F4FEA9D-2EDA-4C0D-B7FD-EB8CDF2E532E}" destId="{FC81AD69-F78D-40A4-B280-EF594A7F9461}" srcOrd="14" destOrd="0" presId="urn:microsoft.com/office/officeart/2018/2/layout/IconLabelList"/>
    <dgm:cxn modelId="{FAEAF373-7560-414D-BD71-833DD75631EB}" type="presParOf" srcId="{FC81AD69-F78D-40A4-B280-EF594A7F9461}" destId="{D73A0EE0-63F3-4B47-A0BD-0C8C9BD343CE}" srcOrd="0" destOrd="0" presId="urn:microsoft.com/office/officeart/2018/2/layout/IconLabelList"/>
    <dgm:cxn modelId="{4AE12572-3053-47F2-A580-55E878E1E2F4}" type="presParOf" srcId="{FC81AD69-F78D-40A4-B280-EF594A7F9461}" destId="{F20095AF-89E9-4452-95AE-10231474EB8F}" srcOrd="1" destOrd="0" presId="urn:microsoft.com/office/officeart/2018/2/layout/IconLabelList"/>
    <dgm:cxn modelId="{24646BC6-7B76-4070-A9D7-DE6456506A66}" type="presParOf" srcId="{FC81AD69-F78D-40A4-B280-EF594A7F9461}" destId="{0154E75B-F660-41BD-ADE5-C60639037B46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8AA1723-DC73-42A5-96F1-1828CB68DA03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71D141FD-7D56-49BE-824D-EAA68EF3638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/>
            <a:t>Helps instant communication between field staff and office coordinators</a:t>
          </a:r>
        </a:p>
      </dgm:t>
    </dgm:pt>
    <dgm:pt modelId="{53B600C2-6AB8-4821-B809-35D3943664DC}" type="parTrans" cxnId="{D684474A-C31A-4D91-87CF-EE84F5CD0B4E}">
      <dgm:prSet/>
      <dgm:spPr/>
      <dgm:t>
        <a:bodyPr/>
        <a:lstStyle/>
        <a:p>
          <a:endParaRPr lang="en-US" sz="1800"/>
        </a:p>
      </dgm:t>
    </dgm:pt>
    <dgm:pt modelId="{7C653765-9FC1-450E-9646-54B9742B445F}" type="sibTrans" cxnId="{D684474A-C31A-4D91-87CF-EE84F5CD0B4E}">
      <dgm:prSet/>
      <dgm:spPr/>
      <dgm:t>
        <a:bodyPr/>
        <a:lstStyle/>
        <a:p>
          <a:pPr>
            <a:lnSpc>
              <a:spcPct val="100000"/>
            </a:lnSpc>
          </a:pPr>
          <a:endParaRPr lang="en-US" sz="1800"/>
        </a:p>
      </dgm:t>
    </dgm:pt>
    <dgm:pt modelId="{C386E4CC-9521-4732-9B1C-A8FBFFB49464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/>
            <a:t>Reduces reliance on fragmented communication methods like phone calls/emails</a:t>
          </a:r>
        </a:p>
      </dgm:t>
    </dgm:pt>
    <dgm:pt modelId="{1BA4D1E6-8298-45BB-86C0-7307B72FB778}" type="parTrans" cxnId="{DF8EE41A-F330-4421-B235-2766B4B670A3}">
      <dgm:prSet/>
      <dgm:spPr/>
      <dgm:t>
        <a:bodyPr/>
        <a:lstStyle/>
        <a:p>
          <a:endParaRPr lang="en-US" sz="1800"/>
        </a:p>
      </dgm:t>
    </dgm:pt>
    <dgm:pt modelId="{0CE05B1D-6205-4C99-989F-DD1A28D2DE16}" type="sibTrans" cxnId="{DF8EE41A-F330-4421-B235-2766B4B670A3}">
      <dgm:prSet/>
      <dgm:spPr/>
      <dgm:t>
        <a:bodyPr/>
        <a:lstStyle/>
        <a:p>
          <a:pPr>
            <a:lnSpc>
              <a:spcPct val="100000"/>
            </a:lnSpc>
          </a:pPr>
          <a:endParaRPr lang="en-US" sz="1800"/>
        </a:p>
      </dgm:t>
    </dgm:pt>
    <dgm:pt modelId="{4DEC509C-5777-4DCC-B3D4-B0B36A709DC2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/>
            <a:t>Better team collaboration and knowledge sharing across departments</a:t>
          </a:r>
        </a:p>
      </dgm:t>
    </dgm:pt>
    <dgm:pt modelId="{3194A95F-D2EC-4851-A43C-485065530175}" type="parTrans" cxnId="{EF3EE5E5-81FC-4CBC-A3A5-2DA83F1CD4A9}">
      <dgm:prSet/>
      <dgm:spPr/>
      <dgm:t>
        <a:bodyPr/>
        <a:lstStyle/>
        <a:p>
          <a:endParaRPr lang="en-US" sz="1800"/>
        </a:p>
      </dgm:t>
    </dgm:pt>
    <dgm:pt modelId="{89A2CC30-44ED-4291-80E3-FA2B9790E637}" type="sibTrans" cxnId="{EF3EE5E5-81FC-4CBC-A3A5-2DA83F1CD4A9}">
      <dgm:prSet/>
      <dgm:spPr/>
      <dgm:t>
        <a:bodyPr/>
        <a:lstStyle/>
        <a:p>
          <a:pPr>
            <a:lnSpc>
              <a:spcPct val="100000"/>
            </a:lnSpc>
          </a:pPr>
          <a:endParaRPr lang="en-US" sz="1800"/>
        </a:p>
      </dgm:t>
    </dgm:pt>
    <dgm:pt modelId="{9BAB9F98-5A7C-41C1-87D6-6B60F92ED82E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/>
            <a:t>Secure communication channels with built-in encryption and authentication features</a:t>
          </a:r>
        </a:p>
      </dgm:t>
    </dgm:pt>
    <dgm:pt modelId="{A0D3CBFC-58E2-4DD6-A1FE-4EBD425BE5FF}" type="parTrans" cxnId="{0F53B4C2-6AEF-45D7-B92E-742B5438435C}">
      <dgm:prSet/>
      <dgm:spPr/>
      <dgm:t>
        <a:bodyPr/>
        <a:lstStyle/>
        <a:p>
          <a:endParaRPr lang="en-US" sz="1800"/>
        </a:p>
      </dgm:t>
    </dgm:pt>
    <dgm:pt modelId="{55A90F2A-C8AE-4B79-AA4D-E6094E311070}" type="sibTrans" cxnId="{0F53B4C2-6AEF-45D7-B92E-742B5438435C}">
      <dgm:prSet/>
      <dgm:spPr/>
      <dgm:t>
        <a:bodyPr/>
        <a:lstStyle/>
        <a:p>
          <a:pPr>
            <a:lnSpc>
              <a:spcPct val="100000"/>
            </a:lnSpc>
          </a:pPr>
          <a:endParaRPr lang="en-US" sz="1800"/>
        </a:p>
      </dgm:t>
    </dgm:pt>
    <dgm:pt modelId="{9F5944B2-5575-41C6-96B6-7B9906515F29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/>
            <a:t>Virtual staff training and supervision sessions</a:t>
          </a:r>
        </a:p>
      </dgm:t>
    </dgm:pt>
    <dgm:pt modelId="{6143E20D-64F5-4A64-B835-AB5DC88DA4C1}" type="parTrans" cxnId="{1A000AFF-F377-46FC-A3C1-9F9C50B09838}">
      <dgm:prSet/>
      <dgm:spPr/>
      <dgm:t>
        <a:bodyPr/>
        <a:lstStyle/>
        <a:p>
          <a:endParaRPr lang="en-US" sz="1800"/>
        </a:p>
      </dgm:t>
    </dgm:pt>
    <dgm:pt modelId="{84BD7D39-8A03-471E-8C76-A1B4C13DC861}" type="sibTrans" cxnId="{1A000AFF-F377-46FC-A3C1-9F9C50B09838}">
      <dgm:prSet/>
      <dgm:spPr/>
      <dgm:t>
        <a:bodyPr/>
        <a:lstStyle/>
        <a:p>
          <a:pPr>
            <a:lnSpc>
              <a:spcPct val="100000"/>
            </a:lnSpc>
          </a:pPr>
          <a:endParaRPr lang="en-US" sz="1800"/>
        </a:p>
      </dgm:t>
    </dgm:pt>
    <dgm:pt modelId="{B564B8A3-CDCE-4E17-9E53-019BD30A106D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/>
            <a:t>Integration with other Microsoft tools like Excel scheduling sheets and shared care documents (Warren, 2022)</a:t>
          </a:r>
        </a:p>
      </dgm:t>
    </dgm:pt>
    <dgm:pt modelId="{7BA01514-2C42-4941-9AB3-C9F78FF0CFE9}" type="parTrans" cxnId="{2F6876AB-C0CB-423D-B2BD-F1DE91D32F30}">
      <dgm:prSet/>
      <dgm:spPr/>
      <dgm:t>
        <a:bodyPr/>
        <a:lstStyle/>
        <a:p>
          <a:endParaRPr lang="en-US" sz="1800"/>
        </a:p>
      </dgm:t>
    </dgm:pt>
    <dgm:pt modelId="{ACB6E791-5367-463D-A51D-0F07CE49EA82}" type="sibTrans" cxnId="{2F6876AB-C0CB-423D-B2BD-F1DE91D32F30}">
      <dgm:prSet/>
      <dgm:spPr/>
      <dgm:t>
        <a:bodyPr/>
        <a:lstStyle/>
        <a:p>
          <a:pPr>
            <a:lnSpc>
              <a:spcPct val="100000"/>
            </a:lnSpc>
          </a:pPr>
          <a:endParaRPr lang="en-US" sz="1800"/>
        </a:p>
      </dgm:t>
    </dgm:pt>
    <dgm:pt modelId="{C0084F9C-5D49-4A9F-97DE-5846CE1F11E7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/>
            <a:t>Enhances transparency because all team members can access conversation history and shared files</a:t>
          </a:r>
        </a:p>
      </dgm:t>
    </dgm:pt>
    <dgm:pt modelId="{45D53FDA-8E56-470E-8B3F-435D993AD774}" type="parTrans" cxnId="{2359AAA6-EA82-4149-83FF-A6B647012D36}">
      <dgm:prSet/>
      <dgm:spPr/>
      <dgm:t>
        <a:bodyPr/>
        <a:lstStyle/>
        <a:p>
          <a:endParaRPr lang="en-US" sz="1800"/>
        </a:p>
      </dgm:t>
    </dgm:pt>
    <dgm:pt modelId="{5B6613CF-F889-41F7-8015-95CC1144EF48}" type="sibTrans" cxnId="{2359AAA6-EA82-4149-83FF-A6B647012D36}">
      <dgm:prSet/>
      <dgm:spPr/>
      <dgm:t>
        <a:bodyPr/>
        <a:lstStyle/>
        <a:p>
          <a:pPr>
            <a:lnSpc>
              <a:spcPct val="100000"/>
            </a:lnSpc>
          </a:pPr>
          <a:endParaRPr lang="en-US" sz="1800"/>
        </a:p>
      </dgm:t>
    </dgm:pt>
    <dgm:pt modelId="{7001A037-D685-4C90-AC5D-786031558440}">
      <dgm:prSet custT="1"/>
      <dgm:spPr/>
      <dgm:t>
        <a:bodyPr/>
        <a:lstStyle/>
        <a:p>
          <a:pPr>
            <a:lnSpc>
              <a:spcPct val="100000"/>
            </a:lnSpc>
          </a:pPr>
          <a:r>
            <a:rPr lang="en-US" sz="1800" dirty="0"/>
            <a:t>Digital collaboration tools increase organisational agility and responsiveness </a:t>
          </a:r>
          <a:r>
            <a:rPr lang="en-US" sz="1800" b="0" i="0" u="none" baseline="0" dirty="0"/>
            <a:t>(Alao, Nwokocha and </a:t>
          </a:r>
          <a:r>
            <a:rPr lang="en-US" sz="1800" b="0" i="0" u="none" baseline="0" dirty="0" err="1"/>
            <a:t>Filani</a:t>
          </a:r>
          <a:r>
            <a:rPr lang="en-US" sz="1800" b="0" i="0" u="none" baseline="0" dirty="0"/>
            <a:t>, 2022)</a:t>
          </a:r>
        </a:p>
      </dgm:t>
    </dgm:pt>
    <dgm:pt modelId="{1A273148-80AA-4E5D-8AA6-83F547F7C40D}" type="parTrans" cxnId="{31ADCBCC-4011-40BD-93EA-08A79383C05F}">
      <dgm:prSet/>
      <dgm:spPr/>
      <dgm:t>
        <a:bodyPr/>
        <a:lstStyle/>
        <a:p>
          <a:endParaRPr lang="en-US" sz="1800"/>
        </a:p>
      </dgm:t>
    </dgm:pt>
    <dgm:pt modelId="{08F6A6B1-4B5A-44A2-9676-15483B98D5B0}" type="sibTrans" cxnId="{31ADCBCC-4011-40BD-93EA-08A79383C05F}">
      <dgm:prSet/>
      <dgm:spPr/>
      <dgm:t>
        <a:bodyPr/>
        <a:lstStyle/>
        <a:p>
          <a:endParaRPr lang="en-US" sz="1800"/>
        </a:p>
      </dgm:t>
    </dgm:pt>
    <dgm:pt modelId="{6B14ED4D-D914-4468-89C7-807C532A8FD5}" type="pres">
      <dgm:prSet presAssocID="{B8AA1723-DC73-42A5-96F1-1828CB68DA03}" presName="root" presStyleCnt="0">
        <dgm:presLayoutVars>
          <dgm:dir/>
          <dgm:resizeHandles val="exact"/>
        </dgm:presLayoutVars>
      </dgm:prSet>
      <dgm:spPr/>
    </dgm:pt>
    <dgm:pt modelId="{AC3715D1-7DBD-4B93-BACE-8E9F0FC25BC1}" type="pres">
      <dgm:prSet presAssocID="{B8AA1723-DC73-42A5-96F1-1828CB68DA03}" presName="container" presStyleCnt="0">
        <dgm:presLayoutVars>
          <dgm:dir/>
          <dgm:resizeHandles val="exact"/>
        </dgm:presLayoutVars>
      </dgm:prSet>
      <dgm:spPr/>
    </dgm:pt>
    <dgm:pt modelId="{560559C3-5204-4469-BEB5-92B8C0480D44}" type="pres">
      <dgm:prSet presAssocID="{71D141FD-7D56-49BE-824D-EAA68EF36389}" presName="compNode" presStyleCnt="0"/>
      <dgm:spPr/>
    </dgm:pt>
    <dgm:pt modelId="{5CE8D064-7551-458B-9F45-833CFCABFCDB}" type="pres">
      <dgm:prSet presAssocID="{71D141FD-7D56-49BE-824D-EAA68EF36389}" presName="iconBgRect" presStyleLbl="bgShp" presStyleIdx="0" presStyleCnt="8"/>
      <dgm:spPr/>
    </dgm:pt>
    <dgm:pt modelId="{DB1F260E-0CE2-462A-BCAA-1C5E29645AB1}" type="pres">
      <dgm:prSet presAssocID="{71D141FD-7D56-49BE-824D-EAA68EF36389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all center"/>
        </a:ext>
      </dgm:extLst>
    </dgm:pt>
    <dgm:pt modelId="{3BFDB077-32C5-4695-B2F1-FB9414CBBDBE}" type="pres">
      <dgm:prSet presAssocID="{71D141FD-7D56-49BE-824D-EAA68EF36389}" presName="spaceRect" presStyleCnt="0"/>
      <dgm:spPr/>
    </dgm:pt>
    <dgm:pt modelId="{70FEB7FB-FAC2-47D2-9FF8-5C47105329DB}" type="pres">
      <dgm:prSet presAssocID="{71D141FD-7D56-49BE-824D-EAA68EF36389}" presName="textRect" presStyleLbl="revTx" presStyleIdx="0" presStyleCnt="8">
        <dgm:presLayoutVars>
          <dgm:chMax val="1"/>
          <dgm:chPref val="1"/>
        </dgm:presLayoutVars>
      </dgm:prSet>
      <dgm:spPr/>
    </dgm:pt>
    <dgm:pt modelId="{5E6FAECA-26E4-4981-BAEB-8671522F428D}" type="pres">
      <dgm:prSet presAssocID="{7C653765-9FC1-450E-9646-54B9742B445F}" presName="sibTrans" presStyleLbl="sibTrans2D1" presStyleIdx="0" presStyleCnt="0"/>
      <dgm:spPr/>
    </dgm:pt>
    <dgm:pt modelId="{E0FA633A-DBF0-4455-A68B-FD5E9420D30B}" type="pres">
      <dgm:prSet presAssocID="{C386E4CC-9521-4732-9B1C-A8FBFFB49464}" presName="compNode" presStyleCnt="0"/>
      <dgm:spPr/>
    </dgm:pt>
    <dgm:pt modelId="{F179F0A9-D196-4DEB-868D-C98FAA6D9DB2}" type="pres">
      <dgm:prSet presAssocID="{C386E4CC-9521-4732-9B1C-A8FBFFB49464}" presName="iconBgRect" presStyleLbl="bgShp" presStyleIdx="1" presStyleCnt="8"/>
      <dgm:spPr/>
    </dgm:pt>
    <dgm:pt modelId="{755704C8-B67C-4AAA-AAA3-25095465B8F5}" type="pres">
      <dgm:prSet presAssocID="{C386E4CC-9521-4732-9B1C-A8FBFFB49464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CBA3E13D-B38C-4F88-A418-C0FBB92DA5F6}" type="pres">
      <dgm:prSet presAssocID="{C386E4CC-9521-4732-9B1C-A8FBFFB49464}" presName="spaceRect" presStyleCnt="0"/>
      <dgm:spPr/>
    </dgm:pt>
    <dgm:pt modelId="{6AB1A1A8-9982-47B6-AEF1-0880B18EE1B9}" type="pres">
      <dgm:prSet presAssocID="{C386E4CC-9521-4732-9B1C-A8FBFFB49464}" presName="textRect" presStyleLbl="revTx" presStyleIdx="1" presStyleCnt="8">
        <dgm:presLayoutVars>
          <dgm:chMax val="1"/>
          <dgm:chPref val="1"/>
        </dgm:presLayoutVars>
      </dgm:prSet>
      <dgm:spPr/>
    </dgm:pt>
    <dgm:pt modelId="{AF42BABF-4657-4356-A5D0-C48540A22425}" type="pres">
      <dgm:prSet presAssocID="{0CE05B1D-6205-4C99-989F-DD1A28D2DE16}" presName="sibTrans" presStyleLbl="sibTrans2D1" presStyleIdx="0" presStyleCnt="0"/>
      <dgm:spPr/>
    </dgm:pt>
    <dgm:pt modelId="{AFB04B85-B610-4D88-A0DF-879171690C8B}" type="pres">
      <dgm:prSet presAssocID="{4DEC509C-5777-4DCC-B3D4-B0B36A709DC2}" presName="compNode" presStyleCnt="0"/>
      <dgm:spPr/>
    </dgm:pt>
    <dgm:pt modelId="{C47BB6E2-3EDE-43A8-BDFC-213649150218}" type="pres">
      <dgm:prSet presAssocID="{4DEC509C-5777-4DCC-B3D4-B0B36A709DC2}" presName="iconBgRect" presStyleLbl="bgShp" presStyleIdx="2" presStyleCnt="8"/>
      <dgm:spPr/>
    </dgm:pt>
    <dgm:pt modelId="{870C64A4-C752-40BF-A17E-ED1FC1037A5B}" type="pres">
      <dgm:prSet presAssocID="{4DEC509C-5777-4DCC-B3D4-B0B36A709DC2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Users"/>
        </a:ext>
      </dgm:extLst>
    </dgm:pt>
    <dgm:pt modelId="{98B4F6A8-6D7E-4FA5-A428-158542A70B40}" type="pres">
      <dgm:prSet presAssocID="{4DEC509C-5777-4DCC-B3D4-B0B36A709DC2}" presName="spaceRect" presStyleCnt="0"/>
      <dgm:spPr/>
    </dgm:pt>
    <dgm:pt modelId="{14AB4347-617A-4B3F-A8DF-FC5A6766C9A0}" type="pres">
      <dgm:prSet presAssocID="{4DEC509C-5777-4DCC-B3D4-B0B36A709DC2}" presName="textRect" presStyleLbl="revTx" presStyleIdx="2" presStyleCnt="8">
        <dgm:presLayoutVars>
          <dgm:chMax val="1"/>
          <dgm:chPref val="1"/>
        </dgm:presLayoutVars>
      </dgm:prSet>
      <dgm:spPr/>
    </dgm:pt>
    <dgm:pt modelId="{A94E3BDF-954A-411D-8E89-C188A2A10D3F}" type="pres">
      <dgm:prSet presAssocID="{89A2CC30-44ED-4291-80E3-FA2B9790E637}" presName="sibTrans" presStyleLbl="sibTrans2D1" presStyleIdx="0" presStyleCnt="0"/>
      <dgm:spPr/>
    </dgm:pt>
    <dgm:pt modelId="{A45A3E28-1DDB-492A-97B9-AE69DB6599B1}" type="pres">
      <dgm:prSet presAssocID="{9BAB9F98-5A7C-41C1-87D6-6B60F92ED82E}" presName="compNode" presStyleCnt="0"/>
      <dgm:spPr/>
    </dgm:pt>
    <dgm:pt modelId="{E22DF207-94AC-4C0F-890F-16EC90778ECF}" type="pres">
      <dgm:prSet presAssocID="{9BAB9F98-5A7C-41C1-87D6-6B60F92ED82E}" presName="iconBgRect" presStyleLbl="bgShp" presStyleIdx="3" presStyleCnt="8"/>
      <dgm:spPr/>
    </dgm:pt>
    <dgm:pt modelId="{1974EE29-CF87-4AA4-BED7-F141993B8B98}" type="pres">
      <dgm:prSet presAssocID="{9BAB9F98-5A7C-41C1-87D6-6B60F92ED82E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E8B4B427-0F60-4655-9681-62029042212E}" type="pres">
      <dgm:prSet presAssocID="{9BAB9F98-5A7C-41C1-87D6-6B60F92ED82E}" presName="spaceRect" presStyleCnt="0"/>
      <dgm:spPr/>
    </dgm:pt>
    <dgm:pt modelId="{A3B90227-B869-40D2-AC77-A9E2E547D491}" type="pres">
      <dgm:prSet presAssocID="{9BAB9F98-5A7C-41C1-87D6-6B60F92ED82E}" presName="textRect" presStyleLbl="revTx" presStyleIdx="3" presStyleCnt="8">
        <dgm:presLayoutVars>
          <dgm:chMax val="1"/>
          <dgm:chPref val="1"/>
        </dgm:presLayoutVars>
      </dgm:prSet>
      <dgm:spPr/>
    </dgm:pt>
    <dgm:pt modelId="{FB6E2C31-3D60-455E-ADE7-5D9BE8CF0787}" type="pres">
      <dgm:prSet presAssocID="{55A90F2A-C8AE-4B79-AA4D-E6094E311070}" presName="sibTrans" presStyleLbl="sibTrans2D1" presStyleIdx="0" presStyleCnt="0"/>
      <dgm:spPr/>
    </dgm:pt>
    <dgm:pt modelId="{88CD43E6-3308-414A-9166-55666D2A1D46}" type="pres">
      <dgm:prSet presAssocID="{9F5944B2-5575-41C6-96B6-7B9906515F29}" presName="compNode" presStyleCnt="0"/>
      <dgm:spPr/>
    </dgm:pt>
    <dgm:pt modelId="{E65E1697-DCFF-4870-AD08-2361BA141E27}" type="pres">
      <dgm:prSet presAssocID="{9F5944B2-5575-41C6-96B6-7B9906515F29}" presName="iconBgRect" presStyleLbl="bgShp" presStyleIdx="4" presStyleCnt="8"/>
      <dgm:spPr/>
    </dgm:pt>
    <dgm:pt modelId="{4476574D-C914-401D-A8C2-AB998B9D5121}" type="pres">
      <dgm:prSet presAssocID="{9F5944B2-5575-41C6-96B6-7B9906515F29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eacher"/>
        </a:ext>
      </dgm:extLst>
    </dgm:pt>
    <dgm:pt modelId="{E80FDAD5-AEB5-48E6-965B-780A824A1585}" type="pres">
      <dgm:prSet presAssocID="{9F5944B2-5575-41C6-96B6-7B9906515F29}" presName="spaceRect" presStyleCnt="0"/>
      <dgm:spPr/>
    </dgm:pt>
    <dgm:pt modelId="{14FCC759-EA52-409E-9AFC-4F73DBFBA068}" type="pres">
      <dgm:prSet presAssocID="{9F5944B2-5575-41C6-96B6-7B9906515F29}" presName="textRect" presStyleLbl="revTx" presStyleIdx="4" presStyleCnt="8">
        <dgm:presLayoutVars>
          <dgm:chMax val="1"/>
          <dgm:chPref val="1"/>
        </dgm:presLayoutVars>
      </dgm:prSet>
      <dgm:spPr/>
    </dgm:pt>
    <dgm:pt modelId="{36321D1F-DB7C-404F-8C6C-F9340C3E1C14}" type="pres">
      <dgm:prSet presAssocID="{84BD7D39-8A03-471E-8C76-A1B4C13DC861}" presName="sibTrans" presStyleLbl="sibTrans2D1" presStyleIdx="0" presStyleCnt="0"/>
      <dgm:spPr/>
    </dgm:pt>
    <dgm:pt modelId="{B435E901-E81A-4B37-B207-790C63908D7A}" type="pres">
      <dgm:prSet presAssocID="{B564B8A3-CDCE-4E17-9E53-019BD30A106D}" presName="compNode" presStyleCnt="0"/>
      <dgm:spPr/>
    </dgm:pt>
    <dgm:pt modelId="{36085118-038C-4A75-B0BA-A9AFCFA3A616}" type="pres">
      <dgm:prSet presAssocID="{B564B8A3-CDCE-4E17-9E53-019BD30A106D}" presName="iconBgRect" presStyleLbl="bgShp" presStyleIdx="5" presStyleCnt="8"/>
      <dgm:spPr/>
    </dgm:pt>
    <dgm:pt modelId="{58F46DD0-7F18-4AF6-AE3D-4B6D42DD30AC}" type="pres">
      <dgm:prSet presAssocID="{B564B8A3-CDCE-4E17-9E53-019BD30A106D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eckmark"/>
        </a:ext>
      </dgm:extLst>
    </dgm:pt>
    <dgm:pt modelId="{38B5F693-A0F9-4D83-BC43-D35E7E3885D2}" type="pres">
      <dgm:prSet presAssocID="{B564B8A3-CDCE-4E17-9E53-019BD30A106D}" presName="spaceRect" presStyleCnt="0"/>
      <dgm:spPr/>
    </dgm:pt>
    <dgm:pt modelId="{7108460F-A076-4CB8-ADA1-1FEA703ABE7A}" type="pres">
      <dgm:prSet presAssocID="{B564B8A3-CDCE-4E17-9E53-019BD30A106D}" presName="textRect" presStyleLbl="revTx" presStyleIdx="5" presStyleCnt="8">
        <dgm:presLayoutVars>
          <dgm:chMax val="1"/>
          <dgm:chPref val="1"/>
        </dgm:presLayoutVars>
      </dgm:prSet>
      <dgm:spPr/>
    </dgm:pt>
    <dgm:pt modelId="{92877AEE-81DA-4393-973F-C4110A2CCECE}" type="pres">
      <dgm:prSet presAssocID="{ACB6E791-5367-463D-A51D-0F07CE49EA82}" presName="sibTrans" presStyleLbl="sibTrans2D1" presStyleIdx="0" presStyleCnt="0"/>
      <dgm:spPr/>
    </dgm:pt>
    <dgm:pt modelId="{77A4A813-9D6E-413B-A348-F0D9ADA5BAC0}" type="pres">
      <dgm:prSet presAssocID="{C0084F9C-5D49-4A9F-97DE-5846CE1F11E7}" presName="compNode" presStyleCnt="0"/>
      <dgm:spPr/>
    </dgm:pt>
    <dgm:pt modelId="{62C8693A-7F90-4F42-90F4-228E28CE38C1}" type="pres">
      <dgm:prSet presAssocID="{C0084F9C-5D49-4A9F-97DE-5846CE1F11E7}" presName="iconBgRect" presStyleLbl="bgShp" presStyleIdx="6" presStyleCnt="8"/>
      <dgm:spPr/>
    </dgm:pt>
    <dgm:pt modelId="{E17AF081-D6C4-426B-9600-03047EEC4BF9}" type="pres">
      <dgm:prSet presAssocID="{C0084F9C-5D49-4A9F-97DE-5846CE1F11E7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hat"/>
        </a:ext>
      </dgm:extLst>
    </dgm:pt>
    <dgm:pt modelId="{F8317E17-2660-4302-83B4-4D1F870C1783}" type="pres">
      <dgm:prSet presAssocID="{C0084F9C-5D49-4A9F-97DE-5846CE1F11E7}" presName="spaceRect" presStyleCnt="0"/>
      <dgm:spPr/>
    </dgm:pt>
    <dgm:pt modelId="{ED22C522-7733-48AE-8240-AE3096B85392}" type="pres">
      <dgm:prSet presAssocID="{C0084F9C-5D49-4A9F-97DE-5846CE1F11E7}" presName="textRect" presStyleLbl="revTx" presStyleIdx="6" presStyleCnt="8">
        <dgm:presLayoutVars>
          <dgm:chMax val="1"/>
          <dgm:chPref val="1"/>
        </dgm:presLayoutVars>
      </dgm:prSet>
      <dgm:spPr/>
    </dgm:pt>
    <dgm:pt modelId="{DFEFF93F-FFDD-4E4B-B307-A62BA17EF0FA}" type="pres">
      <dgm:prSet presAssocID="{5B6613CF-F889-41F7-8015-95CC1144EF48}" presName="sibTrans" presStyleLbl="sibTrans2D1" presStyleIdx="0" presStyleCnt="0"/>
      <dgm:spPr/>
    </dgm:pt>
    <dgm:pt modelId="{08AAE84D-C034-4113-82CA-4E338576D335}" type="pres">
      <dgm:prSet presAssocID="{7001A037-D685-4C90-AC5D-786031558440}" presName="compNode" presStyleCnt="0"/>
      <dgm:spPr/>
    </dgm:pt>
    <dgm:pt modelId="{D2574CC2-7C58-4DA0-AAE8-95D4B8405851}" type="pres">
      <dgm:prSet presAssocID="{7001A037-D685-4C90-AC5D-786031558440}" presName="iconBgRect" presStyleLbl="bgShp" presStyleIdx="7" presStyleCnt="8"/>
      <dgm:spPr/>
    </dgm:pt>
    <dgm:pt modelId="{B94B318F-5451-4C12-9F8F-955E79742F60}" type="pres">
      <dgm:prSet presAssocID="{7001A037-D685-4C90-AC5D-786031558440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ears"/>
        </a:ext>
      </dgm:extLst>
    </dgm:pt>
    <dgm:pt modelId="{2103823A-4A83-4D61-B19E-72B90F378B0F}" type="pres">
      <dgm:prSet presAssocID="{7001A037-D685-4C90-AC5D-786031558440}" presName="spaceRect" presStyleCnt="0"/>
      <dgm:spPr/>
    </dgm:pt>
    <dgm:pt modelId="{CD8B52CB-753F-437A-9D3D-587BFCEB56B5}" type="pres">
      <dgm:prSet presAssocID="{7001A037-D685-4C90-AC5D-786031558440}" presName="textRect" presStyleLbl="revTx" presStyleIdx="7" presStyleCnt="8">
        <dgm:presLayoutVars>
          <dgm:chMax val="1"/>
          <dgm:chPref val="1"/>
        </dgm:presLayoutVars>
      </dgm:prSet>
      <dgm:spPr/>
    </dgm:pt>
  </dgm:ptLst>
  <dgm:cxnLst>
    <dgm:cxn modelId="{62C02703-EA55-4572-BBD8-8B89C4B05E5F}" type="presOf" srcId="{4DEC509C-5777-4DCC-B3D4-B0B36A709DC2}" destId="{14AB4347-617A-4B3F-A8DF-FC5A6766C9A0}" srcOrd="0" destOrd="0" presId="urn:microsoft.com/office/officeart/2018/2/layout/IconCircleList"/>
    <dgm:cxn modelId="{7C45400C-03C1-4322-A0D4-6B2BF4C582A2}" type="presOf" srcId="{C0084F9C-5D49-4A9F-97DE-5846CE1F11E7}" destId="{ED22C522-7733-48AE-8240-AE3096B85392}" srcOrd="0" destOrd="0" presId="urn:microsoft.com/office/officeart/2018/2/layout/IconCircleList"/>
    <dgm:cxn modelId="{1B99A910-5B50-4EE1-9E3C-6BC5F449527D}" type="presOf" srcId="{C386E4CC-9521-4732-9B1C-A8FBFFB49464}" destId="{6AB1A1A8-9982-47B6-AEF1-0880B18EE1B9}" srcOrd="0" destOrd="0" presId="urn:microsoft.com/office/officeart/2018/2/layout/IconCircleList"/>
    <dgm:cxn modelId="{C0BAD813-62CF-4EE6-BD15-31AFCD435EBD}" type="presOf" srcId="{7001A037-D685-4C90-AC5D-786031558440}" destId="{CD8B52CB-753F-437A-9D3D-587BFCEB56B5}" srcOrd="0" destOrd="0" presId="urn:microsoft.com/office/officeart/2018/2/layout/IconCircleList"/>
    <dgm:cxn modelId="{5EBFF913-383C-4F45-BA32-3B411BFFD96E}" type="presOf" srcId="{9F5944B2-5575-41C6-96B6-7B9906515F29}" destId="{14FCC759-EA52-409E-9AFC-4F73DBFBA068}" srcOrd="0" destOrd="0" presId="urn:microsoft.com/office/officeart/2018/2/layout/IconCircleList"/>
    <dgm:cxn modelId="{DF8EE41A-F330-4421-B235-2766B4B670A3}" srcId="{B8AA1723-DC73-42A5-96F1-1828CB68DA03}" destId="{C386E4CC-9521-4732-9B1C-A8FBFFB49464}" srcOrd="1" destOrd="0" parTransId="{1BA4D1E6-8298-45BB-86C0-7307B72FB778}" sibTransId="{0CE05B1D-6205-4C99-989F-DD1A28D2DE16}"/>
    <dgm:cxn modelId="{69138935-05E1-48EB-B609-11BB4F49A976}" type="presOf" srcId="{ACB6E791-5367-463D-A51D-0F07CE49EA82}" destId="{92877AEE-81DA-4393-973F-C4110A2CCECE}" srcOrd="0" destOrd="0" presId="urn:microsoft.com/office/officeart/2018/2/layout/IconCircleList"/>
    <dgm:cxn modelId="{D684474A-C31A-4D91-87CF-EE84F5CD0B4E}" srcId="{B8AA1723-DC73-42A5-96F1-1828CB68DA03}" destId="{71D141FD-7D56-49BE-824D-EAA68EF36389}" srcOrd="0" destOrd="0" parTransId="{53B600C2-6AB8-4821-B809-35D3943664DC}" sibTransId="{7C653765-9FC1-450E-9646-54B9742B445F}"/>
    <dgm:cxn modelId="{5F5A824A-1E51-43D5-B78A-5AD3B04D8075}" type="presOf" srcId="{55A90F2A-C8AE-4B79-AA4D-E6094E311070}" destId="{FB6E2C31-3D60-455E-ADE7-5D9BE8CF0787}" srcOrd="0" destOrd="0" presId="urn:microsoft.com/office/officeart/2018/2/layout/IconCircleList"/>
    <dgm:cxn modelId="{F9E86E55-EF88-4842-98E7-149FB1D43EF0}" type="presOf" srcId="{71D141FD-7D56-49BE-824D-EAA68EF36389}" destId="{70FEB7FB-FAC2-47D2-9FF8-5C47105329DB}" srcOrd="0" destOrd="0" presId="urn:microsoft.com/office/officeart/2018/2/layout/IconCircleList"/>
    <dgm:cxn modelId="{580E2978-A626-4E78-9684-D51E9937E6B7}" type="presOf" srcId="{B8AA1723-DC73-42A5-96F1-1828CB68DA03}" destId="{6B14ED4D-D914-4468-89C7-807C532A8FD5}" srcOrd="0" destOrd="0" presId="urn:microsoft.com/office/officeart/2018/2/layout/IconCircleList"/>
    <dgm:cxn modelId="{509EF05A-E4F7-4013-8611-BD507C9446B0}" type="presOf" srcId="{7C653765-9FC1-450E-9646-54B9742B445F}" destId="{5E6FAECA-26E4-4981-BAEB-8671522F428D}" srcOrd="0" destOrd="0" presId="urn:microsoft.com/office/officeart/2018/2/layout/IconCircleList"/>
    <dgm:cxn modelId="{F278618B-9F25-4E78-B8DE-DBE65FA23947}" type="presOf" srcId="{5B6613CF-F889-41F7-8015-95CC1144EF48}" destId="{DFEFF93F-FFDD-4E4B-B307-A62BA17EF0FA}" srcOrd="0" destOrd="0" presId="urn:microsoft.com/office/officeart/2018/2/layout/IconCircleList"/>
    <dgm:cxn modelId="{515D2E9D-1737-4E9F-9CFE-3911EF0BFB80}" type="presOf" srcId="{0CE05B1D-6205-4C99-989F-DD1A28D2DE16}" destId="{AF42BABF-4657-4356-A5D0-C48540A22425}" srcOrd="0" destOrd="0" presId="urn:microsoft.com/office/officeart/2018/2/layout/IconCircleList"/>
    <dgm:cxn modelId="{2359AAA6-EA82-4149-83FF-A6B647012D36}" srcId="{B8AA1723-DC73-42A5-96F1-1828CB68DA03}" destId="{C0084F9C-5D49-4A9F-97DE-5846CE1F11E7}" srcOrd="6" destOrd="0" parTransId="{45D53FDA-8E56-470E-8B3F-435D993AD774}" sibTransId="{5B6613CF-F889-41F7-8015-95CC1144EF48}"/>
    <dgm:cxn modelId="{2F6876AB-C0CB-423D-B2BD-F1DE91D32F30}" srcId="{B8AA1723-DC73-42A5-96F1-1828CB68DA03}" destId="{B564B8A3-CDCE-4E17-9E53-019BD30A106D}" srcOrd="5" destOrd="0" parTransId="{7BA01514-2C42-4941-9AB3-C9F78FF0CFE9}" sibTransId="{ACB6E791-5367-463D-A51D-0F07CE49EA82}"/>
    <dgm:cxn modelId="{395F86B2-0153-47EC-BDC3-2766A15C7C7D}" type="presOf" srcId="{B564B8A3-CDCE-4E17-9E53-019BD30A106D}" destId="{7108460F-A076-4CB8-ADA1-1FEA703ABE7A}" srcOrd="0" destOrd="0" presId="urn:microsoft.com/office/officeart/2018/2/layout/IconCircleList"/>
    <dgm:cxn modelId="{69F08BB7-E86D-4455-A5D7-59A6B7E751BA}" type="presOf" srcId="{84BD7D39-8A03-471E-8C76-A1B4C13DC861}" destId="{36321D1F-DB7C-404F-8C6C-F9340C3E1C14}" srcOrd="0" destOrd="0" presId="urn:microsoft.com/office/officeart/2018/2/layout/IconCircleList"/>
    <dgm:cxn modelId="{0F53B4C2-6AEF-45D7-B92E-742B5438435C}" srcId="{B8AA1723-DC73-42A5-96F1-1828CB68DA03}" destId="{9BAB9F98-5A7C-41C1-87D6-6B60F92ED82E}" srcOrd="3" destOrd="0" parTransId="{A0D3CBFC-58E2-4DD6-A1FE-4EBD425BE5FF}" sibTransId="{55A90F2A-C8AE-4B79-AA4D-E6094E311070}"/>
    <dgm:cxn modelId="{A8BD44C8-2AEE-4A97-B963-213826FFF679}" type="presOf" srcId="{89A2CC30-44ED-4291-80E3-FA2B9790E637}" destId="{A94E3BDF-954A-411D-8E89-C188A2A10D3F}" srcOrd="0" destOrd="0" presId="urn:microsoft.com/office/officeart/2018/2/layout/IconCircleList"/>
    <dgm:cxn modelId="{31ADCBCC-4011-40BD-93EA-08A79383C05F}" srcId="{B8AA1723-DC73-42A5-96F1-1828CB68DA03}" destId="{7001A037-D685-4C90-AC5D-786031558440}" srcOrd="7" destOrd="0" parTransId="{1A273148-80AA-4E5D-8AA6-83F547F7C40D}" sibTransId="{08F6A6B1-4B5A-44A2-9676-15483B98D5B0}"/>
    <dgm:cxn modelId="{2DF7ECD6-365E-41DE-9035-67FFD78A4CD7}" type="presOf" srcId="{9BAB9F98-5A7C-41C1-87D6-6B60F92ED82E}" destId="{A3B90227-B869-40D2-AC77-A9E2E547D491}" srcOrd="0" destOrd="0" presId="urn:microsoft.com/office/officeart/2018/2/layout/IconCircleList"/>
    <dgm:cxn modelId="{EF3EE5E5-81FC-4CBC-A3A5-2DA83F1CD4A9}" srcId="{B8AA1723-DC73-42A5-96F1-1828CB68DA03}" destId="{4DEC509C-5777-4DCC-B3D4-B0B36A709DC2}" srcOrd="2" destOrd="0" parTransId="{3194A95F-D2EC-4851-A43C-485065530175}" sibTransId="{89A2CC30-44ED-4291-80E3-FA2B9790E637}"/>
    <dgm:cxn modelId="{1A000AFF-F377-46FC-A3C1-9F9C50B09838}" srcId="{B8AA1723-DC73-42A5-96F1-1828CB68DA03}" destId="{9F5944B2-5575-41C6-96B6-7B9906515F29}" srcOrd="4" destOrd="0" parTransId="{6143E20D-64F5-4A64-B835-AB5DC88DA4C1}" sibTransId="{84BD7D39-8A03-471E-8C76-A1B4C13DC861}"/>
    <dgm:cxn modelId="{8F8F2D7C-A4C6-4722-BACD-F876BA2EE083}" type="presParOf" srcId="{6B14ED4D-D914-4468-89C7-807C532A8FD5}" destId="{AC3715D1-7DBD-4B93-BACE-8E9F0FC25BC1}" srcOrd="0" destOrd="0" presId="urn:microsoft.com/office/officeart/2018/2/layout/IconCircleList"/>
    <dgm:cxn modelId="{82F3B29E-831C-4CA1-846E-C4299E82FE95}" type="presParOf" srcId="{AC3715D1-7DBD-4B93-BACE-8E9F0FC25BC1}" destId="{560559C3-5204-4469-BEB5-92B8C0480D44}" srcOrd="0" destOrd="0" presId="urn:microsoft.com/office/officeart/2018/2/layout/IconCircleList"/>
    <dgm:cxn modelId="{FED21BE7-5E39-43EC-831C-EE9BDB456E96}" type="presParOf" srcId="{560559C3-5204-4469-BEB5-92B8C0480D44}" destId="{5CE8D064-7551-458B-9F45-833CFCABFCDB}" srcOrd="0" destOrd="0" presId="urn:microsoft.com/office/officeart/2018/2/layout/IconCircleList"/>
    <dgm:cxn modelId="{99E57DC2-1651-47E9-AEF3-6933E2BF8DF0}" type="presParOf" srcId="{560559C3-5204-4469-BEB5-92B8C0480D44}" destId="{DB1F260E-0CE2-462A-BCAA-1C5E29645AB1}" srcOrd="1" destOrd="0" presId="urn:microsoft.com/office/officeart/2018/2/layout/IconCircleList"/>
    <dgm:cxn modelId="{DDB28A99-E19B-4BC1-A5BF-037DFDCD4F30}" type="presParOf" srcId="{560559C3-5204-4469-BEB5-92B8C0480D44}" destId="{3BFDB077-32C5-4695-B2F1-FB9414CBBDBE}" srcOrd="2" destOrd="0" presId="urn:microsoft.com/office/officeart/2018/2/layout/IconCircleList"/>
    <dgm:cxn modelId="{35768495-F737-480C-8F7F-A4DFA6DE2196}" type="presParOf" srcId="{560559C3-5204-4469-BEB5-92B8C0480D44}" destId="{70FEB7FB-FAC2-47D2-9FF8-5C47105329DB}" srcOrd="3" destOrd="0" presId="urn:microsoft.com/office/officeart/2018/2/layout/IconCircleList"/>
    <dgm:cxn modelId="{6BC6D83F-F344-46EE-BF6B-02F5A399C0E2}" type="presParOf" srcId="{AC3715D1-7DBD-4B93-BACE-8E9F0FC25BC1}" destId="{5E6FAECA-26E4-4981-BAEB-8671522F428D}" srcOrd="1" destOrd="0" presId="urn:microsoft.com/office/officeart/2018/2/layout/IconCircleList"/>
    <dgm:cxn modelId="{BDE40595-1EAF-4F0D-A742-3F7C8414F976}" type="presParOf" srcId="{AC3715D1-7DBD-4B93-BACE-8E9F0FC25BC1}" destId="{E0FA633A-DBF0-4455-A68B-FD5E9420D30B}" srcOrd="2" destOrd="0" presId="urn:microsoft.com/office/officeart/2018/2/layout/IconCircleList"/>
    <dgm:cxn modelId="{BA443CA2-5193-4831-B684-0D3FC8BCAB6A}" type="presParOf" srcId="{E0FA633A-DBF0-4455-A68B-FD5E9420D30B}" destId="{F179F0A9-D196-4DEB-868D-C98FAA6D9DB2}" srcOrd="0" destOrd="0" presId="urn:microsoft.com/office/officeart/2018/2/layout/IconCircleList"/>
    <dgm:cxn modelId="{16D2283E-FB12-4E61-A5B9-D637A577C318}" type="presParOf" srcId="{E0FA633A-DBF0-4455-A68B-FD5E9420D30B}" destId="{755704C8-B67C-4AAA-AAA3-25095465B8F5}" srcOrd="1" destOrd="0" presId="urn:microsoft.com/office/officeart/2018/2/layout/IconCircleList"/>
    <dgm:cxn modelId="{8831C3E0-AE51-4342-BB3C-EE9727117A99}" type="presParOf" srcId="{E0FA633A-DBF0-4455-A68B-FD5E9420D30B}" destId="{CBA3E13D-B38C-4F88-A418-C0FBB92DA5F6}" srcOrd="2" destOrd="0" presId="urn:microsoft.com/office/officeart/2018/2/layout/IconCircleList"/>
    <dgm:cxn modelId="{CC55A54C-F9F8-4B30-89AC-74DC69300310}" type="presParOf" srcId="{E0FA633A-DBF0-4455-A68B-FD5E9420D30B}" destId="{6AB1A1A8-9982-47B6-AEF1-0880B18EE1B9}" srcOrd="3" destOrd="0" presId="urn:microsoft.com/office/officeart/2018/2/layout/IconCircleList"/>
    <dgm:cxn modelId="{FEF9188A-CED5-4878-8349-F23C530AA5EB}" type="presParOf" srcId="{AC3715D1-7DBD-4B93-BACE-8E9F0FC25BC1}" destId="{AF42BABF-4657-4356-A5D0-C48540A22425}" srcOrd="3" destOrd="0" presId="urn:microsoft.com/office/officeart/2018/2/layout/IconCircleList"/>
    <dgm:cxn modelId="{0FC2F4DA-0B1D-4610-ABB6-AA2BAC21BF2B}" type="presParOf" srcId="{AC3715D1-7DBD-4B93-BACE-8E9F0FC25BC1}" destId="{AFB04B85-B610-4D88-A0DF-879171690C8B}" srcOrd="4" destOrd="0" presId="urn:microsoft.com/office/officeart/2018/2/layout/IconCircleList"/>
    <dgm:cxn modelId="{E93DA512-D2C4-41AA-B242-89CBA5E5985B}" type="presParOf" srcId="{AFB04B85-B610-4D88-A0DF-879171690C8B}" destId="{C47BB6E2-3EDE-43A8-BDFC-213649150218}" srcOrd="0" destOrd="0" presId="urn:microsoft.com/office/officeart/2018/2/layout/IconCircleList"/>
    <dgm:cxn modelId="{494BC8A6-5796-4822-9DB6-46DCBC23F33A}" type="presParOf" srcId="{AFB04B85-B610-4D88-A0DF-879171690C8B}" destId="{870C64A4-C752-40BF-A17E-ED1FC1037A5B}" srcOrd="1" destOrd="0" presId="urn:microsoft.com/office/officeart/2018/2/layout/IconCircleList"/>
    <dgm:cxn modelId="{FC330FEB-77C9-441B-A76A-6006244D1BF2}" type="presParOf" srcId="{AFB04B85-B610-4D88-A0DF-879171690C8B}" destId="{98B4F6A8-6D7E-4FA5-A428-158542A70B40}" srcOrd="2" destOrd="0" presId="urn:microsoft.com/office/officeart/2018/2/layout/IconCircleList"/>
    <dgm:cxn modelId="{C7F5C088-F811-4C70-A63C-3BCEE44CAEE3}" type="presParOf" srcId="{AFB04B85-B610-4D88-A0DF-879171690C8B}" destId="{14AB4347-617A-4B3F-A8DF-FC5A6766C9A0}" srcOrd="3" destOrd="0" presId="urn:microsoft.com/office/officeart/2018/2/layout/IconCircleList"/>
    <dgm:cxn modelId="{4AED15BD-FA5F-4188-BB19-B5FC40C77A38}" type="presParOf" srcId="{AC3715D1-7DBD-4B93-BACE-8E9F0FC25BC1}" destId="{A94E3BDF-954A-411D-8E89-C188A2A10D3F}" srcOrd="5" destOrd="0" presId="urn:microsoft.com/office/officeart/2018/2/layout/IconCircleList"/>
    <dgm:cxn modelId="{A45D59AA-556E-418E-B239-CB4CD854CF45}" type="presParOf" srcId="{AC3715D1-7DBD-4B93-BACE-8E9F0FC25BC1}" destId="{A45A3E28-1DDB-492A-97B9-AE69DB6599B1}" srcOrd="6" destOrd="0" presId="urn:microsoft.com/office/officeart/2018/2/layout/IconCircleList"/>
    <dgm:cxn modelId="{4A472A01-4D71-4152-B983-0F26FB3E3CDF}" type="presParOf" srcId="{A45A3E28-1DDB-492A-97B9-AE69DB6599B1}" destId="{E22DF207-94AC-4C0F-890F-16EC90778ECF}" srcOrd="0" destOrd="0" presId="urn:microsoft.com/office/officeart/2018/2/layout/IconCircleList"/>
    <dgm:cxn modelId="{35FA5B6C-D17C-4748-9C3F-B4ED62C268FA}" type="presParOf" srcId="{A45A3E28-1DDB-492A-97B9-AE69DB6599B1}" destId="{1974EE29-CF87-4AA4-BED7-F141993B8B98}" srcOrd="1" destOrd="0" presId="urn:microsoft.com/office/officeart/2018/2/layout/IconCircleList"/>
    <dgm:cxn modelId="{60BBF1E5-5CFD-43DF-9FA2-4C2868EDAE18}" type="presParOf" srcId="{A45A3E28-1DDB-492A-97B9-AE69DB6599B1}" destId="{E8B4B427-0F60-4655-9681-62029042212E}" srcOrd="2" destOrd="0" presId="urn:microsoft.com/office/officeart/2018/2/layout/IconCircleList"/>
    <dgm:cxn modelId="{92B3DBDF-FF55-4F13-9A6C-EF8AD5E69453}" type="presParOf" srcId="{A45A3E28-1DDB-492A-97B9-AE69DB6599B1}" destId="{A3B90227-B869-40D2-AC77-A9E2E547D491}" srcOrd="3" destOrd="0" presId="urn:microsoft.com/office/officeart/2018/2/layout/IconCircleList"/>
    <dgm:cxn modelId="{7935D8CC-9BFB-42BD-824E-9109138B4714}" type="presParOf" srcId="{AC3715D1-7DBD-4B93-BACE-8E9F0FC25BC1}" destId="{FB6E2C31-3D60-455E-ADE7-5D9BE8CF0787}" srcOrd="7" destOrd="0" presId="urn:microsoft.com/office/officeart/2018/2/layout/IconCircleList"/>
    <dgm:cxn modelId="{FD774D76-5486-463C-B0A5-12D7B6364925}" type="presParOf" srcId="{AC3715D1-7DBD-4B93-BACE-8E9F0FC25BC1}" destId="{88CD43E6-3308-414A-9166-55666D2A1D46}" srcOrd="8" destOrd="0" presId="urn:microsoft.com/office/officeart/2018/2/layout/IconCircleList"/>
    <dgm:cxn modelId="{158BE117-3F27-422B-95E1-AA2BBACC6BE4}" type="presParOf" srcId="{88CD43E6-3308-414A-9166-55666D2A1D46}" destId="{E65E1697-DCFF-4870-AD08-2361BA141E27}" srcOrd="0" destOrd="0" presId="urn:microsoft.com/office/officeart/2018/2/layout/IconCircleList"/>
    <dgm:cxn modelId="{C5E26DFF-FC64-4D35-B4E7-5F79629B51AC}" type="presParOf" srcId="{88CD43E6-3308-414A-9166-55666D2A1D46}" destId="{4476574D-C914-401D-A8C2-AB998B9D5121}" srcOrd="1" destOrd="0" presId="urn:microsoft.com/office/officeart/2018/2/layout/IconCircleList"/>
    <dgm:cxn modelId="{E528F423-CD83-4C14-A930-65AE752F2B06}" type="presParOf" srcId="{88CD43E6-3308-414A-9166-55666D2A1D46}" destId="{E80FDAD5-AEB5-48E6-965B-780A824A1585}" srcOrd="2" destOrd="0" presId="urn:microsoft.com/office/officeart/2018/2/layout/IconCircleList"/>
    <dgm:cxn modelId="{98E34178-9037-4E2C-993C-B90087645AE3}" type="presParOf" srcId="{88CD43E6-3308-414A-9166-55666D2A1D46}" destId="{14FCC759-EA52-409E-9AFC-4F73DBFBA068}" srcOrd="3" destOrd="0" presId="urn:microsoft.com/office/officeart/2018/2/layout/IconCircleList"/>
    <dgm:cxn modelId="{CD2B820A-8B70-4AB0-A0B7-D16CF26DCE87}" type="presParOf" srcId="{AC3715D1-7DBD-4B93-BACE-8E9F0FC25BC1}" destId="{36321D1F-DB7C-404F-8C6C-F9340C3E1C14}" srcOrd="9" destOrd="0" presId="urn:microsoft.com/office/officeart/2018/2/layout/IconCircleList"/>
    <dgm:cxn modelId="{6F0A49D5-2A95-4916-8517-287A0EF1A8D8}" type="presParOf" srcId="{AC3715D1-7DBD-4B93-BACE-8E9F0FC25BC1}" destId="{B435E901-E81A-4B37-B207-790C63908D7A}" srcOrd="10" destOrd="0" presId="urn:microsoft.com/office/officeart/2018/2/layout/IconCircleList"/>
    <dgm:cxn modelId="{CFE2965C-2AB4-410A-9C33-A5E21BC8F72E}" type="presParOf" srcId="{B435E901-E81A-4B37-B207-790C63908D7A}" destId="{36085118-038C-4A75-B0BA-A9AFCFA3A616}" srcOrd="0" destOrd="0" presId="urn:microsoft.com/office/officeart/2018/2/layout/IconCircleList"/>
    <dgm:cxn modelId="{7E4C245A-BA2D-42DC-947F-F950E226033B}" type="presParOf" srcId="{B435E901-E81A-4B37-B207-790C63908D7A}" destId="{58F46DD0-7F18-4AF6-AE3D-4B6D42DD30AC}" srcOrd="1" destOrd="0" presId="urn:microsoft.com/office/officeart/2018/2/layout/IconCircleList"/>
    <dgm:cxn modelId="{4C6AB3ED-0C34-452C-8E82-35E5E67227EF}" type="presParOf" srcId="{B435E901-E81A-4B37-B207-790C63908D7A}" destId="{38B5F693-A0F9-4D83-BC43-D35E7E3885D2}" srcOrd="2" destOrd="0" presId="urn:microsoft.com/office/officeart/2018/2/layout/IconCircleList"/>
    <dgm:cxn modelId="{A1D5EBAF-530C-47A5-B635-E915727539C0}" type="presParOf" srcId="{B435E901-E81A-4B37-B207-790C63908D7A}" destId="{7108460F-A076-4CB8-ADA1-1FEA703ABE7A}" srcOrd="3" destOrd="0" presId="urn:microsoft.com/office/officeart/2018/2/layout/IconCircleList"/>
    <dgm:cxn modelId="{5C9848C8-2D45-4DAB-92FE-C57B05B646C7}" type="presParOf" srcId="{AC3715D1-7DBD-4B93-BACE-8E9F0FC25BC1}" destId="{92877AEE-81DA-4393-973F-C4110A2CCECE}" srcOrd="11" destOrd="0" presId="urn:microsoft.com/office/officeart/2018/2/layout/IconCircleList"/>
    <dgm:cxn modelId="{17A63DD0-46B4-4289-916F-164D776F76F1}" type="presParOf" srcId="{AC3715D1-7DBD-4B93-BACE-8E9F0FC25BC1}" destId="{77A4A813-9D6E-413B-A348-F0D9ADA5BAC0}" srcOrd="12" destOrd="0" presId="urn:microsoft.com/office/officeart/2018/2/layout/IconCircleList"/>
    <dgm:cxn modelId="{1E29000A-3CFE-4294-8F07-D47DCC220055}" type="presParOf" srcId="{77A4A813-9D6E-413B-A348-F0D9ADA5BAC0}" destId="{62C8693A-7F90-4F42-90F4-228E28CE38C1}" srcOrd="0" destOrd="0" presId="urn:microsoft.com/office/officeart/2018/2/layout/IconCircleList"/>
    <dgm:cxn modelId="{DD62CA26-FC85-4BFD-8808-2A4542013CDD}" type="presParOf" srcId="{77A4A813-9D6E-413B-A348-F0D9ADA5BAC0}" destId="{E17AF081-D6C4-426B-9600-03047EEC4BF9}" srcOrd="1" destOrd="0" presId="urn:microsoft.com/office/officeart/2018/2/layout/IconCircleList"/>
    <dgm:cxn modelId="{06C9F048-01B3-4253-9607-3EDC43992EC4}" type="presParOf" srcId="{77A4A813-9D6E-413B-A348-F0D9ADA5BAC0}" destId="{F8317E17-2660-4302-83B4-4D1F870C1783}" srcOrd="2" destOrd="0" presId="urn:microsoft.com/office/officeart/2018/2/layout/IconCircleList"/>
    <dgm:cxn modelId="{B77F5197-E8CF-4662-B072-D22FEDE8A147}" type="presParOf" srcId="{77A4A813-9D6E-413B-A348-F0D9ADA5BAC0}" destId="{ED22C522-7733-48AE-8240-AE3096B85392}" srcOrd="3" destOrd="0" presId="urn:microsoft.com/office/officeart/2018/2/layout/IconCircleList"/>
    <dgm:cxn modelId="{53F8BDBB-B7C0-4781-8F0B-737FCADA40C1}" type="presParOf" srcId="{AC3715D1-7DBD-4B93-BACE-8E9F0FC25BC1}" destId="{DFEFF93F-FFDD-4E4B-B307-A62BA17EF0FA}" srcOrd="13" destOrd="0" presId="urn:microsoft.com/office/officeart/2018/2/layout/IconCircleList"/>
    <dgm:cxn modelId="{1264103B-91C8-4B35-A460-DAE89FB77EDD}" type="presParOf" srcId="{AC3715D1-7DBD-4B93-BACE-8E9F0FC25BC1}" destId="{08AAE84D-C034-4113-82CA-4E338576D335}" srcOrd="14" destOrd="0" presId="urn:microsoft.com/office/officeart/2018/2/layout/IconCircleList"/>
    <dgm:cxn modelId="{A9445191-6A8E-4AF6-BC17-9B0AD3CFFE89}" type="presParOf" srcId="{08AAE84D-C034-4113-82CA-4E338576D335}" destId="{D2574CC2-7C58-4DA0-AAE8-95D4B8405851}" srcOrd="0" destOrd="0" presId="urn:microsoft.com/office/officeart/2018/2/layout/IconCircleList"/>
    <dgm:cxn modelId="{6B4ACD9D-AA15-489C-90D8-507F564CE173}" type="presParOf" srcId="{08AAE84D-C034-4113-82CA-4E338576D335}" destId="{B94B318F-5451-4C12-9F8F-955E79742F60}" srcOrd="1" destOrd="0" presId="urn:microsoft.com/office/officeart/2018/2/layout/IconCircleList"/>
    <dgm:cxn modelId="{8E7FF101-AC4E-4B7D-8F3A-D8EF6017E5FA}" type="presParOf" srcId="{08AAE84D-C034-4113-82CA-4E338576D335}" destId="{2103823A-4A83-4D61-B19E-72B90F378B0F}" srcOrd="2" destOrd="0" presId="urn:microsoft.com/office/officeart/2018/2/layout/IconCircleList"/>
    <dgm:cxn modelId="{A22D16A3-B9F5-4065-A955-4E167319ABB3}" type="presParOf" srcId="{08AAE84D-C034-4113-82CA-4E338576D335}" destId="{CD8B52CB-753F-437A-9D3D-587BFCEB56B5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C91908-C90E-4775-8A97-ECD5B78129D2}">
      <dsp:nvSpPr>
        <dsp:cNvPr id="0" name=""/>
        <dsp:cNvSpPr/>
      </dsp:nvSpPr>
      <dsp:spPr>
        <a:xfrm>
          <a:off x="486607" y="1357616"/>
          <a:ext cx="795761" cy="79576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8E7528-C84D-4F75-90CB-A0B33346DA59}">
      <dsp:nvSpPr>
        <dsp:cNvPr id="0" name=""/>
        <dsp:cNvSpPr/>
      </dsp:nvSpPr>
      <dsp:spPr>
        <a:xfrm>
          <a:off x="308" y="2785464"/>
          <a:ext cx="1768359" cy="27851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Some carers can lack advanced spreadsheet skills – need training sessions for correct use</a:t>
          </a:r>
        </a:p>
      </dsp:txBody>
      <dsp:txXfrm>
        <a:off x="308" y="2785464"/>
        <a:ext cx="1768359" cy="2785166"/>
      </dsp:txXfrm>
    </dsp:sp>
    <dsp:sp modelId="{2630A314-F65C-48D8-9D2B-CFD00443F706}">
      <dsp:nvSpPr>
        <dsp:cNvPr id="0" name=""/>
        <dsp:cNvSpPr/>
      </dsp:nvSpPr>
      <dsp:spPr>
        <a:xfrm>
          <a:off x="2564429" y="1357616"/>
          <a:ext cx="795761" cy="79576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61A376-4643-4B69-8C6B-A615CFDAD47F}">
      <dsp:nvSpPr>
        <dsp:cNvPr id="0" name=""/>
        <dsp:cNvSpPr/>
      </dsp:nvSpPr>
      <dsp:spPr>
        <a:xfrm>
          <a:off x="2078130" y="2785464"/>
          <a:ext cx="1768359" cy="27851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Manual data entry still raises risk of input errors or incomplete records</a:t>
          </a:r>
        </a:p>
      </dsp:txBody>
      <dsp:txXfrm>
        <a:off x="2078130" y="2785464"/>
        <a:ext cx="1768359" cy="2785166"/>
      </dsp:txXfrm>
    </dsp:sp>
    <dsp:sp modelId="{575B599A-0583-4720-8E87-9EAC848F781B}">
      <dsp:nvSpPr>
        <dsp:cNvPr id="0" name=""/>
        <dsp:cNvSpPr/>
      </dsp:nvSpPr>
      <dsp:spPr>
        <a:xfrm>
          <a:off x="4642251" y="1357616"/>
          <a:ext cx="795761" cy="79576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D257E9-2A54-4DF4-97B1-BE0CA691B112}">
      <dsp:nvSpPr>
        <dsp:cNvPr id="0" name=""/>
        <dsp:cNvSpPr/>
      </dsp:nvSpPr>
      <dsp:spPr>
        <a:xfrm>
          <a:off x="4155952" y="2785464"/>
          <a:ext cx="1768359" cy="27851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Large datasets can become difficult to handle without structured templates</a:t>
          </a:r>
        </a:p>
      </dsp:txBody>
      <dsp:txXfrm>
        <a:off x="4155952" y="2785464"/>
        <a:ext cx="1768359" cy="2785166"/>
      </dsp:txXfrm>
    </dsp:sp>
    <dsp:sp modelId="{C80D272D-36C2-4BA1-AEC7-6F9742E279BF}">
      <dsp:nvSpPr>
        <dsp:cNvPr id="0" name=""/>
        <dsp:cNvSpPr/>
      </dsp:nvSpPr>
      <dsp:spPr>
        <a:xfrm>
          <a:off x="6720074" y="1357616"/>
          <a:ext cx="795761" cy="79576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A18C7A-F2DD-4E8A-9113-57EAFB5DC224}">
      <dsp:nvSpPr>
        <dsp:cNvPr id="0" name=""/>
        <dsp:cNvSpPr/>
      </dsp:nvSpPr>
      <dsp:spPr>
        <a:xfrm>
          <a:off x="6233775" y="2785464"/>
          <a:ext cx="1768359" cy="27851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Excel is not a dedicated clinical system – integration with EHS can be limited</a:t>
          </a:r>
        </a:p>
      </dsp:txBody>
      <dsp:txXfrm>
        <a:off x="6233775" y="2785464"/>
        <a:ext cx="1768359" cy="2785166"/>
      </dsp:txXfrm>
    </dsp:sp>
    <dsp:sp modelId="{DE803B4D-5897-4C4B-85B4-81D9CF618345}">
      <dsp:nvSpPr>
        <dsp:cNvPr id="0" name=""/>
        <dsp:cNvSpPr/>
      </dsp:nvSpPr>
      <dsp:spPr>
        <a:xfrm>
          <a:off x="8797896" y="1357616"/>
          <a:ext cx="795761" cy="79576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4C44093-B45A-411E-81E2-1DAD8C0989D8}">
      <dsp:nvSpPr>
        <dsp:cNvPr id="0" name=""/>
        <dsp:cNvSpPr/>
      </dsp:nvSpPr>
      <dsp:spPr>
        <a:xfrm>
          <a:off x="8311597" y="2785464"/>
          <a:ext cx="1768359" cy="27851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Data access should be carefully managed to prevent unauthorised access to sensitive patient information</a:t>
          </a:r>
        </a:p>
      </dsp:txBody>
      <dsp:txXfrm>
        <a:off x="8311597" y="2785464"/>
        <a:ext cx="1768359" cy="2785166"/>
      </dsp:txXfrm>
    </dsp:sp>
    <dsp:sp modelId="{83232935-D4CA-4567-A0DD-3E8D7569E5B3}">
      <dsp:nvSpPr>
        <dsp:cNvPr id="0" name=""/>
        <dsp:cNvSpPr/>
      </dsp:nvSpPr>
      <dsp:spPr>
        <a:xfrm>
          <a:off x="10875718" y="1357616"/>
          <a:ext cx="795761" cy="79576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65144F5-2835-4C53-94F3-87C866A3AD4D}">
      <dsp:nvSpPr>
        <dsp:cNvPr id="0" name=""/>
        <dsp:cNvSpPr/>
      </dsp:nvSpPr>
      <dsp:spPr>
        <a:xfrm>
          <a:off x="10389419" y="2785464"/>
          <a:ext cx="1768359" cy="27851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Offline data entry in the field may require later synchronisation when internet access is available</a:t>
          </a:r>
        </a:p>
      </dsp:txBody>
      <dsp:txXfrm>
        <a:off x="10389419" y="2785464"/>
        <a:ext cx="1768359" cy="2785166"/>
      </dsp:txXfrm>
    </dsp:sp>
    <dsp:sp modelId="{7AE2F7D4-5540-4107-839C-CAA19C2FCDB0}">
      <dsp:nvSpPr>
        <dsp:cNvPr id="0" name=""/>
        <dsp:cNvSpPr/>
      </dsp:nvSpPr>
      <dsp:spPr>
        <a:xfrm>
          <a:off x="12953540" y="1357616"/>
          <a:ext cx="795761" cy="79576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A5250A-8E37-4250-9CB1-D022DB2B1283}">
      <dsp:nvSpPr>
        <dsp:cNvPr id="0" name=""/>
        <dsp:cNvSpPr/>
      </dsp:nvSpPr>
      <dsp:spPr>
        <a:xfrm>
          <a:off x="12467241" y="2785464"/>
          <a:ext cx="1768359" cy="27851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Over-reliance on spreadsheets without governance policies can lead to version control issues (Mukhtar</a:t>
          </a:r>
          <a:r>
            <a:rPr lang="en-US" sz="2000" i="1" kern="1200" dirty="0"/>
            <a:t> et al.</a:t>
          </a:r>
          <a:r>
            <a:rPr lang="en-US" sz="2000" kern="1200" dirty="0"/>
            <a:t>, 2022)</a:t>
          </a:r>
        </a:p>
      </dsp:txBody>
      <dsp:txXfrm>
        <a:off x="12467241" y="2785464"/>
        <a:ext cx="1768359" cy="2785166"/>
      </dsp:txXfrm>
    </dsp:sp>
    <dsp:sp modelId="{D73A0EE0-63F3-4B47-A0BD-0C8C9BD343CE}">
      <dsp:nvSpPr>
        <dsp:cNvPr id="0" name=""/>
        <dsp:cNvSpPr/>
      </dsp:nvSpPr>
      <dsp:spPr>
        <a:xfrm>
          <a:off x="15031363" y="1357616"/>
          <a:ext cx="795761" cy="795761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154E75B-F660-41BD-ADE5-C60639037B46}">
      <dsp:nvSpPr>
        <dsp:cNvPr id="0" name=""/>
        <dsp:cNvSpPr/>
      </dsp:nvSpPr>
      <dsp:spPr>
        <a:xfrm>
          <a:off x="14545064" y="2785464"/>
          <a:ext cx="1768359" cy="278516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 err="1"/>
            <a:t>Trenerry</a:t>
          </a:r>
          <a:r>
            <a:rPr lang="en-US" sz="2000" i="1" kern="1200" dirty="0"/>
            <a:t> et al. </a:t>
          </a:r>
          <a:r>
            <a:rPr lang="en-US" sz="2000" kern="1200" dirty="0"/>
            <a:t>(2021) suggest – organisations adopting digital tools combine technology with staff training/governance</a:t>
          </a:r>
        </a:p>
      </dsp:txBody>
      <dsp:txXfrm>
        <a:off x="14545064" y="2785464"/>
        <a:ext cx="1768359" cy="278516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CE8D064-7551-458B-9F45-833CFCABFCDB}">
      <dsp:nvSpPr>
        <dsp:cNvPr id="0" name=""/>
        <dsp:cNvSpPr/>
      </dsp:nvSpPr>
      <dsp:spPr>
        <a:xfrm>
          <a:off x="1303049" y="18296"/>
          <a:ext cx="932468" cy="9324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B1F260E-0CE2-462A-BCAA-1C5E29645AB1}">
      <dsp:nvSpPr>
        <dsp:cNvPr id="0" name=""/>
        <dsp:cNvSpPr/>
      </dsp:nvSpPr>
      <dsp:spPr>
        <a:xfrm>
          <a:off x="1498868" y="214115"/>
          <a:ext cx="540831" cy="54083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0FEB7FB-FAC2-47D2-9FF8-5C47105329DB}">
      <dsp:nvSpPr>
        <dsp:cNvPr id="0" name=""/>
        <dsp:cNvSpPr/>
      </dsp:nvSpPr>
      <dsp:spPr>
        <a:xfrm>
          <a:off x="2435333" y="18296"/>
          <a:ext cx="2197961" cy="932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Helps instant communication between field staff and office coordinators</a:t>
          </a:r>
        </a:p>
      </dsp:txBody>
      <dsp:txXfrm>
        <a:off x="2435333" y="18296"/>
        <a:ext cx="2197961" cy="932468"/>
      </dsp:txXfrm>
    </dsp:sp>
    <dsp:sp modelId="{F179F0A9-D196-4DEB-868D-C98FAA6D9DB2}">
      <dsp:nvSpPr>
        <dsp:cNvPr id="0" name=""/>
        <dsp:cNvSpPr/>
      </dsp:nvSpPr>
      <dsp:spPr>
        <a:xfrm>
          <a:off x="5016273" y="18296"/>
          <a:ext cx="932468" cy="9324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5704C8-B67C-4AAA-AAA3-25095465B8F5}">
      <dsp:nvSpPr>
        <dsp:cNvPr id="0" name=""/>
        <dsp:cNvSpPr/>
      </dsp:nvSpPr>
      <dsp:spPr>
        <a:xfrm>
          <a:off x="5212091" y="214115"/>
          <a:ext cx="540831" cy="54083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B1A1A8-9982-47B6-AEF1-0880B18EE1B9}">
      <dsp:nvSpPr>
        <dsp:cNvPr id="0" name=""/>
        <dsp:cNvSpPr/>
      </dsp:nvSpPr>
      <dsp:spPr>
        <a:xfrm>
          <a:off x="6148556" y="18296"/>
          <a:ext cx="2197961" cy="932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Reduces reliance on fragmented communication methods like phone calls/emails</a:t>
          </a:r>
        </a:p>
      </dsp:txBody>
      <dsp:txXfrm>
        <a:off x="6148556" y="18296"/>
        <a:ext cx="2197961" cy="932468"/>
      </dsp:txXfrm>
    </dsp:sp>
    <dsp:sp modelId="{C47BB6E2-3EDE-43A8-BDFC-213649150218}">
      <dsp:nvSpPr>
        <dsp:cNvPr id="0" name=""/>
        <dsp:cNvSpPr/>
      </dsp:nvSpPr>
      <dsp:spPr>
        <a:xfrm>
          <a:off x="1303049" y="2257499"/>
          <a:ext cx="932468" cy="9324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0C64A4-C752-40BF-A17E-ED1FC1037A5B}">
      <dsp:nvSpPr>
        <dsp:cNvPr id="0" name=""/>
        <dsp:cNvSpPr/>
      </dsp:nvSpPr>
      <dsp:spPr>
        <a:xfrm>
          <a:off x="1498868" y="2453317"/>
          <a:ext cx="540831" cy="54083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AB4347-617A-4B3F-A8DF-FC5A6766C9A0}">
      <dsp:nvSpPr>
        <dsp:cNvPr id="0" name=""/>
        <dsp:cNvSpPr/>
      </dsp:nvSpPr>
      <dsp:spPr>
        <a:xfrm>
          <a:off x="2435333" y="2257499"/>
          <a:ext cx="2197961" cy="932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Better team collaboration and knowledge sharing across departments</a:t>
          </a:r>
        </a:p>
      </dsp:txBody>
      <dsp:txXfrm>
        <a:off x="2435333" y="2257499"/>
        <a:ext cx="2197961" cy="932468"/>
      </dsp:txXfrm>
    </dsp:sp>
    <dsp:sp modelId="{E22DF207-94AC-4C0F-890F-16EC90778ECF}">
      <dsp:nvSpPr>
        <dsp:cNvPr id="0" name=""/>
        <dsp:cNvSpPr/>
      </dsp:nvSpPr>
      <dsp:spPr>
        <a:xfrm>
          <a:off x="5016273" y="2257499"/>
          <a:ext cx="932468" cy="9324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974EE29-CF87-4AA4-BED7-F141993B8B98}">
      <dsp:nvSpPr>
        <dsp:cNvPr id="0" name=""/>
        <dsp:cNvSpPr/>
      </dsp:nvSpPr>
      <dsp:spPr>
        <a:xfrm>
          <a:off x="5212091" y="2453317"/>
          <a:ext cx="540831" cy="54083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B90227-B869-40D2-AC77-A9E2E547D491}">
      <dsp:nvSpPr>
        <dsp:cNvPr id="0" name=""/>
        <dsp:cNvSpPr/>
      </dsp:nvSpPr>
      <dsp:spPr>
        <a:xfrm>
          <a:off x="6148556" y="2257499"/>
          <a:ext cx="2197961" cy="932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Secure communication channels with built-in encryption and authentication features</a:t>
          </a:r>
        </a:p>
      </dsp:txBody>
      <dsp:txXfrm>
        <a:off x="6148556" y="2257499"/>
        <a:ext cx="2197961" cy="932468"/>
      </dsp:txXfrm>
    </dsp:sp>
    <dsp:sp modelId="{E65E1697-DCFF-4870-AD08-2361BA141E27}">
      <dsp:nvSpPr>
        <dsp:cNvPr id="0" name=""/>
        <dsp:cNvSpPr/>
      </dsp:nvSpPr>
      <dsp:spPr>
        <a:xfrm>
          <a:off x="1303049" y="4496701"/>
          <a:ext cx="932468" cy="9324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476574D-C914-401D-A8C2-AB998B9D5121}">
      <dsp:nvSpPr>
        <dsp:cNvPr id="0" name=""/>
        <dsp:cNvSpPr/>
      </dsp:nvSpPr>
      <dsp:spPr>
        <a:xfrm>
          <a:off x="1498868" y="4692520"/>
          <a:ext cx="540831" cy="54083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4FCC759-EA52-409E-9AFC-4F73DBFBA068}">
      <dsp:nvSpPr>
        <dsp:cNvPr id="0" name=""/>
        <dsp:cNvSpPr/>
      </dsp:nvSpPr>
      <dsp:spPr>
        <a:xfrm>
          <a:off x="2435333" y="4496701"/>
          <a:ext cx="2197961" cy="932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Virtual staff training and supervision sessions</a:t>
          </a:r>
        </a:p>
      </dsp:txBody>
      <dsp:txXfrm>
        <a:off x="2435333" y="4496701"/>
        <a:ext cx="2197961" cy="932468"/>
      </dsp:txXfrm>
    </dsp:sp>
    <dsp:sp modelId="{36085118-038C-4A75-B0BA-A9AFCFA3A616}">
      <dsp:nvSpPr>
        <dsp:cNvPr id="0" name=""/>
        <dsp:cNvSpPr/>
      </dsp:nvSpPr>
      <dsp:spPr>
        <a:xfrm>
          <a:off x="5016273" y="4496701"/>
          <a:ext cx="932468" cy="9324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8F46DD0-7F18-4AF6-AE3D-4B6D42DD30AC}">
      <dsp:nvSpPr>
        <dsp:cNvPr id="0" name=""/>
        <dsp:cNvSpPr/>
      </dsp:nvSpPr>
      <dsp:spPr>
        <a:xfrm>
          <a:off x="5212091" y="4692520"/>
          <a:ext cx="540831" cy="54083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108460F-A076-4CB8-ADA1-1FEA703ABE7A}">
      <dsp:nvSpPr>
        <dsp:cNvPr id="0" name=""/>
        <dsp:cNvSpPr/>
      </dsp:nvSpPr>
      <dsp:spPr>
        <a:xfrm>
          <a:off x="6148556" y="4496701"/>
          <a:ext cx="2197961" cy="932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Integration with other Microsoft tools like Excel scheduling sheets and shared care documents (Warren, 2022)</a:t>
          </a:r>
        </a:p>
      </dsp:txBody>
      <dsp:txXfrm>
        <a:off x="6148556" y="4496701"/>
        <a:ext cx="2197961" cy="932468"/>
      </dsp:txXfrm>
    </dsp:sp>
    <dsp:sp modelId="{62C8693A-7F90-4F42-90F4-228E28CE38C1}">
      <dsp:nvSpPr>
        <dsp:cNvPr id="0" name=""/>
        <dsp:cNvSpPr/>
      </dsp:nvSpPr>
      <dsp:spPr>
        <a:xfrm>
          <a:off x="1303049" y="6735904"/>
          <a:ext cx="932468" cy="9324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17AF081-D6C4-426B-9600-03047EEC4BF9}">
      <dsp:nvSpPr>
        <dsp:cNvPr id="0" name=""/>
        <dsp:cNvSpPr/>
      </dsp:nvSpPr>
      <dsp:spPr>
        <a:xfrm>
          <a:off x="1498868" y="6931722"/>
          <a:ext cx="540831" cy="540831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22C522-7733-48AE-8240-AE3096B85392}">
      <dsp:nvSpPr>
        <dsp:cNvPr id="0" name=""/>
        <dsp:cNvSpPr/>
      </dsp:nvSpPr>
      <dsp:spPr>
        <a:xfrm>
          <a:off x="2435333" y="6735904"/>
          <a:ext cx="2197961" cy="932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/>
            <a:t>Enhances transparency because all team members can access conversation history and shared files</a:t>
          </a:r>
        </a:p>
      </dsp:txBody>
      <dsp:txXfrm>
        <a:off x="2435333" y="6735904"/>
        <a:ext cx="2197961" cy="932468"/>
      </dsp:txXfrm>
    </dsp:sp>
    <dsp:sp modelId="{D2574CC2-7C58-4DA0-AAE8-95D4B8405851}">
      <dsp:nvSpPr>
        <dsp:cNvPr id="0" name=""/>
        <dsp:cNvSpPr/>
      </dsp:nvSpPr>
      <dsp:spPr>
        <a:xfrm>
          <a:off x="5016273" y="6735904"/>
          <a:ext cx="932468" cy="932468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94B318F-5451-4C12-9F8F-955E79742F60}">
      <dsp:nvSpPr>
        <dsp:cNvPr id="0" name=""/>
        <dsp:cNvSpPr/>
      </dsp:nvSpPr>
      <dsp:spPr>
        <a:xfrm>
          <a:off x="5212091" y="6931722"/>
          <a:ext cx="540831" cy="540831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8B52CB-753F-437A-9D3D-587BFCEB56B5}">
      <dsp:nvSpPr>
        <dsp:cNvPr id="0" name=""/>
        <dsp:cNvSpPr/>
      </dsp:nvSpPr>
      <dsp:spPr>
        <a:xfrm>
          <a:off x="6148556" y="6735904"/>
          <a:ext cx="2197961" cy="93246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8001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kern="1200" dirty="0"/>
            <a:t>Digital collaboration tools increase organisational agility and responsiveness </a:t>
          </a:r>
          <a:r>
            <a:rPr lang="en-US" sz="1800" b="0" i="0" u="none" kern="1200" baseline="0" dirty="0"/>
            <a:t>(Alao, Nwokocha and </a:t>
          </a:r>
          <a:r>
            <a:rPr lang="en-US" sz="1800" b="0" i="0" u="none" kern="1200" baseline="0" dirty="0" err="1"/>
            <a:t>Filani</a:t>
          </a:r>
          <a:r>
            <a:rPr lang="en-US" sz="1800" b="0" i="0" u="none" kern="1200" baseline="0" dirty="0"/>
            <a:t>, 2022)</a:t>
          </a:r>
        </a:p>
      </dsp:txBody>
      <dsp:txXfrm>
        <a:off x="6148556" y="6735904"/>
        <a:ext cx="2197961" cy="93246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023A043-08C1-402D-884C-32DF131623A1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83336EB-D7B6-4929-B189-712C7B2206B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409882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83336EB-D7B6-4929-B189-712C7B2206B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97238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sv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3.svg"/><Relationship Id="rId7" Type="http://schemas.openxmlformats.org/officeDocument/2006/relationships/diagramColors" Target="../diagrams/colors1.xm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7.svg"/><Relationship Id="rId5" Type="http://schemas.openxmlformats.org/officeDocument/2006/relationships/image" Target="../media/image26.png"/><Relationship Id="rId4" Type="http://schemas.openxmlformats.org/officeDocument/2006/relationships/image" Target="../media/image25.sv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1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2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30.svg"/><Relationship Id="rId7" Type="http://schemas.openxmlformats.org/officeDocument/2006/relationships/diagramQuickStyle" Target="../diagrams/quickStyle2.xml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33.png"/><Relationship Id="rId9" Type="http://schemas.microsoft.com/office/2007/relationships/diagramDrawing" Target="../diagrams/drawing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sv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0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sv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3.png"/><Relationship Id="rId5" Type="http://schemas.openxmlformats.org/officeDocument/2006/relationships/image" Target="../media/image27.svg"/><Relationship Id="rId4" Type="http://schemas.openxmlformats.org/officeDocument/2006/relationships/image" Target="../media/image26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0" y="0"/>
            <a:ext cx="18288000" cy="10287000"/>
          </a:xfrm>
          <a:custGeom>
            <a:avLst/>
            <a:gdLst/>
            <a:ahLst/>
            <a:cxnLst/>
            <a:rect l="l" t="t" r="r" b="b"/>
            <a:pathLst>
              <a:path w="18288000" h="10287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>
            <a:blip r:embed="rId2"/>
            <a:stretch>
              <a:fillRect t="-9333" b="-9333"/>
            </a:stretch>
          </a:blipFill>
        </p:spPr>
        <p:txBody>
          <a:bodyPr/>
          <a:lstStyle/>
          <a:p>
            <a:endParaRPr lang="en-US"/>
          </a:p>
        </p:txBody>
      </p:sp>
      <p:grpSp>
        <p:nvGrpSpPr>
          <p:cNvPr id="3" name="Group 3"/>
          <p:cNvGrpSpPr/>
          <p:nvPr/>
        </p:nvGrpSpPr>
        <p:grpSpPr>
          <a:xfrm>
            <a:off x="1844385" y="2694493"/>
            <a:ext cx="4428956" cy="2953253"/>
            <a:chOff x="0" y="0"/>
            <a:chExt cx="812800" cy="81280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812800" cy="812800"/>
            </a:xfrm>
            <a:custGeom>
              <a:avLst/>
              <a:gdLst/>
              <a:ahLst/>
              <a:cxnLst/>
              <a:rect l="l" t="t" r="r" b="b"/>
              <a:pathLst>
                <a:path w="812800" h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solidFill>
              <a:srgbClr val="5229FA"/>
            </a:solidFill>
          </p:spPr>
          <p:txBody>
            <a:bodyPr/>
            <a:lstStyle/>
            <a:p>
              <a:endParaRPr lang="en-US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</a:pPr>
              <a:endParaRPr/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1990581" y="3715925"/>
            <a:ext cx="13233302" cy="9233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sz="6000" b="1" dirty="0">
                <a:solidFill>
                  <a:srgbClr val="CDEE9F"/>
                </a:solidFill>
                <a:latin typeface="Garet Bold"/>
                <a:ea typeface="Garet Bold"/>
                <a:cs typeface="Garet Bold"/>
                <a:sym typeface="Garet Bold"/>
              </a:rPr>
              <a:t>Improving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799821" y="1626606"/>
            <a:ext cx="2238779" cy="3462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800"/>
              </a:lnSpc>
              <a:spcBef>
                <a:spcPct val="0"/>
              </a:spcBef>
            </a:pPr>
            <a:r>
              <a:rPr lang="en-US" sz="2000" b="1" dirty="0">
                <a:solidFill>
                  <a:srgbClr val="CDEE9F"/>
                </a:solidFill>
                <a:latin typeface="Garet Bold"/>
                <a:ea typeface="Garet Bold"/>
                <a:cs typeface="Garet Bold"/>
                <a:sym typeface="Garet Bold"/>
              </a:rPr>
              <a:t>LCHS4007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628191" y="1002632"/>
            <a:ext cx="5506625" cy="34624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Digital Skills and Research Methods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621645" y="8918575"/>
            <a:ext cx="5044711" cy="34624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Group Presentation </a:t>
            </a:r>
            <a:endParaRPr lang="en-US" sz="2000" dirty="0">
              <a:solidFill>
                <a:srgbClr val="FFFFFF"/>
              </a:solidFill>
              <a:latin typeface="Garet"/>
              <a:ea typeface="Garet"/>
              <a:cs typeface="Garet"/>
              <a:sym typeface="Garet"/>
            </a:endParaRPr>
          </a:p>
        </p:txBody>
      </p:sp>
      <p:sp>
        <p:nvSpPr>
          <p:cNvPr id="13" name="TextBox 7">
            <a:extLst>
              <a:ext uri="{FF2B5EF4-FFF2-40B4-BE49-F238E27FC236}">
                <a16:creationId xmlns:a16="http://schemas.microsoft.com/office/drawing/2014/main" id="{46A8AD7B-B3B2-2D95-0CAF-C00DE244CEC2}"/>
              </a:ext>
            </a:extLst>
          </p:cNvPr>
          <p:cNvSpPr txBox="1"/>
          <p:nvPr/>
        </p:nvSpPr>
        <p:spPr>
          <a:xfrm>
            <a:off x="6309436" y="3848377"/>
            <a:ext cx="11292764" cy="3693319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sz="6000" b="1" dirty="0">
                <a:solidFill>
                  <a:srgbClr val="CDEE9F"/>
                </a:solidFill>
                <a:latin typeface="Garet Bold"/>
                <a:ea typeface="Garet Bold"/>
                <a:cs typeface="Garet Bold"/>
                <a:sym typeface="Garet Bold"/>
              </a:rPr>
              <a:t>Care Coordination and Digital Safety at Greenfield Home Care Agency Using Microsoft 365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8"/>
          <p:cNvSpPr txBox="1"/>
          <p:nvPr/>
        </p:nvSpPr>
        <p:spPr>
          <a:xfrm>
            <a:off x="1143000" y="1275139"/>
            <a:ext cx="6188795" cy="10287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6000" b="1" dirty="0">
                <a:solidFill>
                  <a:srgbClr val="5229FA"/>
                </a:solidFill>
                <a:latin typeface="Garet Bold"/>
                <a:ea typeface="Garet Bold"/>
                <a:cs typeface="Garet Bold"/>
                <a:sym typeface="Garet Bold"/>
              </a:rPr>
              <a:t>Introduction</a:t>
            </a:r>
          </a:p>
        </p:txBody>
      </p:sp>
      <p:sp>
        <p:nvSpPr>
          <p:cNvPr id="9" name="Freeform 9"/>
          <p:cNvSpPr/>
          <p:nvPr/>
        </p:nvSpPr>
        <p:spPr>
          <a:xfrm>
            <a:off x="6672577" y="1333500"/>
            <a:ext cx="1318435" cy="1277683"/>
          </a:xfrm>
          <a:custGeom>
            <a:avLst/>
            <a:gdLst/>
            <a:ahLst/>
            <a:cxnLst/>
            <a:rect l="l" t="t" r="r" b="b"/>
            <a:pathLst>
              <a:path w="1318435" h="1277683">
                <a:moveTo>
                  <a:pt x="0" y="0"/>
                </a:moveTo>
                <a:lnTo>
                  <a:pt x="1318436" y="0"/>
                </a:lnTo>
                <a:lnTo>
                  <a:pt x="1318436" y="1277684"/>
                </a:lnTo>
                <a:lnTo>
                  <a:pt x="0" y="12776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TextBox 11"/>
          <p:cNvSpPr txBox="1"/>
          <p:nvPr/>
        </p:nvSpPr>
        <p:spPr>
          <a:xfrm>
            <a:off x="236100" y="3290350"/>
            <a:ext cx="8915957" cy="55015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Greenfield Home Care Agency supports older adults living independently in the community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Recently adopted Microsoft 365 to make communication, scheduling, and documentation better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Many staff are still developing trust in using digital tools effectively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Microsoft 365 applications can aid increase work efficiency, collaboration, and information management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endParaRPr lang="en-US" sz="2000" dirty="0">
              <a:solidFill>
                <a:srgbClr val="000000"/>
              </a:solidFill>
              <a:latin typeface="Garet"/>
              <a:ea typeface="Garet"/>
              <a:cs typeface="Garet"/>
              <a:sym typeface="Garet"/>
            </a:endParaRP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Wingdings" panose="05000000000000000000" pitchFamily="2" charset="2"/>
              <a:buChar char="q"/>
            </a:pPr>
            <a:r>
              <a:rPr lang="en-US" sz="2000" b="1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Aim of this presentation: </a:t>
            </a: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evaluate how key Microsoft 365 tools can enhance operational performance and digital safety at Greenfield.</a:t>
            </a:r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1F9E0A8-9B80-70D8-620F-4B435432A5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860015" y="1333500"/>
            <a:ext cx="8191885" cy="5704938"/>
          </a:xfrm>
          <a:prstGeom prst="rect">
            <a:avLst/>
          </a:prstGeom>
        </p:spPr>
      </p:pic>
      <p:sp>
        <p:nvSpPr>
          <p:cNvPr id="19" name="TextBox 18">
            <a:extLst>
              <a:ext uri="{FF2B5EF4-FFF2-40B4-BE49-F238E27FC236}">
                <a16:creationId xmlns:a16="http://schemas.microsoft.com/office/drawing/2014/main" id="{0BA6EA16-9677-545A-4577-102CA7E0C2C0}"/>
              </a:ext>
            </a:extLst>
          </p:cNvPr>
          <p:cNvSpPr txBox="1"/>
          <p:nvPr/>
        </p:nvSpPr>
        <p:spPr>
          <a:xfrm>
            <a:off x="9860015" y="7505700"/>
            <a:ext cx="8427985" cy="13042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lvl="0" algn="just">
              <a:lnSpc>
                <a:spcPct val="150000"/>
              </a:lnSpc>
              <a:spcBef>
                <a:spcPct val="0"/>
              </a:spcBef>
            </a:pPr>
            <a:r>
              <a:rPr lang="en-US" sz="18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Microsoft 365 and its key tools</a:t>
            </a:r>
          </a:p>
          <a:p>
            <a:pPr lvl="0" algn="just">
              <a:lnSpc>
                <a:spcPct val="150000"/>
              </a:lnSpc>
              <a:spcBef>
                <a:spcPct val="0"/>
              </a:spcBef>
            </a:pPr>
            <a:r>
              <a:rPr lang="en-US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Source: Microsoft (2026)</a:t>
            </a:r>
            <a:endParaRPr lang="en-US" sz="1800" dirty="0">
              <a:solidFill>
                <a:srgbClr val="000000"/>
              </a:solidFill>
              <a:latin typeface="Garet"/>
              <a:ea typeface="Garet"/>
              <a:cs typeface="Garet"/>
              <a:sym typeface="Garet"/>
            </a:endParaRPr>
          </a:p>
          <a:p>
            <a:pPr lvl="0" algn="just">
              <a:lnSpc>
                <a:spcPct val="150000"/>
              </a:lnSpc>
              <a:spcBef>
                <a:spcPct val="0"/>
              </a:spcBef>
            </a:pPr>
            <a:endParaRPr lang="en-US" sz="1800" dirty="0">
              <a:solidFill>
                <a:srgbClr val="000000"/>
              </a:solidFill>
              <a:latin typeface="Garet"/>
              <a:ea typeface="Garet"/>
              <a:cs typeface="Garet"/>
              <a:sym typeface="Garet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0112ABB-D2FF-8C03-8BF9-4DE49CE2CB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8">
            <a:extLst>
              <a:ext uri="{FF2B5EF4-FFF2-40B4-BE49-F238E27FC236}">
                <a16:creationId xmlns:a16="http://schemas.microsoft.com/office/drawing/2014/main" id="{B04263ED-2E24-7350-BBBC-CC2D20349C8F}"/>
              </a:ext>
            </a:extLst>
          </p:cNvPr>
          <p:cNvSpPr txBox="1"/>
          <p:nvPr/>
        </p:nvSpPr>
        <p:spPr>
          <a:xfrm>
            <a:off x="312518" y="717947"/>
            <a:ext cx="802445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sz="4000" b="1" dirty="0">
                <a:solidFill>
                  <a:srgbClr val="5229FA"/>
                </a:solidFill>
                <a:latin typeface="Garet Bold"/>
                <a:ea typeface="Garet Bold"/>
                <a:cs typeface="Garet Bold"/>
                <a:sym typeface="Garet Bold"/>
              </a:rPr>
              <a:t>Using Excel for Care Scheduling and Visit Planning</a:t>
            </a:r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E853BA15-644F-32F6-1B94-3EF109700EE3}"/>
              </a:ext>
            </a:extLst>
          </p:cNvPr>
          <p:cNvSpPr/>
          <p:nvPr/>
        </p:nvSpPr>
        <p:spPr>
          <a:xfrm>
            <a:off x="8604577" y="671370"/>
            <a:ext cx="1318435" cy="1277683"/>
          </a:xfrm>
          <a:custGeom>
            <a:avLst/>
            <a:gdLst/>
            <a:ahLst/>
            <a:cxnLst/>
            <a:rect l="l" t="t" r="r" b="b"/>
            <a:pathLst>
              <a:path w="1318435" h="1277683">
                <a:moveTo>
                  <a:pt x="0" y="0"/>
                </a:moveTo>
                <a:lnTo>
                  <a:pt x="1318436" y="0"/>
                </a:lnTo>
                <a:lnTo>
                  <a:pt x="1318436" y="1277684"/>
                </a:lnTo>
                <a:lnTo>
                  <a:pt x="0" y="12776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A1465E50-C84F-3B85-3B38-39B329CA45A6}"/>
              </a:ext>
            </a:extLst>
          </p:cNvPr>
          <p:cNvSpPr txBox="1"/>
          <p:nvPr/>
        </p:nvSpPr>
        <p:spPr>
          <a:xfrm>
            <a:off x="312518" y="2552700"/>
            <a:ext cx="9650548" cy="596317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Currently, Greenfield’s managing staff uses manual spreadsheets/email updates – duplicate entries/scheduling conflicts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Excel’s conditional formatting can automatically show missed visits, overlapping appointments/understaffed shifts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Shared Excel workbooks via Microsoft 365 cloud to enable real-time updates between office staff and care supervisors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Pivot tables help managers to assess workload distribution across carers and identify over-allocation risks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Excel formulas such as COUNTIF and VLOOKUP allow identifying patient-carer assignments and visit frequency (Murad, 2021)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Digital scheduling tools can reduce operational inefficiencies and increase coordination in healthcare organisations (Youn, Geismar and Pinedo, 2022)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BFFA84D-767D-677C-2912-5349DB46F38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363200" y="2771775"/>
            <a:ext cx="7612282" cy="4459902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B70F0CD-73FB-A5F5-21C1-7F70AD9EB93B}"/>
              </a:ext>
            </a:extLst>
          </p:cNvPr>
          <p:cNvSpPr txBox="1"/>
          <p:nvPr/>
        </p:nvSpPr>
        <p:spPr>
          <a:xfrm>
            <a:off x="11353800" y="7962900"/>
            <a:ext cx="51054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Example use of VLOOKUP with COUNTIF</a:t>
            </a:r>
          </a:p>
          <a:p>
            <a:r>
              <a:rPr lang="en-US" dirty="0"/>
              <a:t>Murad (2021)</a:t>
            </a:r>
          </a:p>
        </p:txBody>
      </p:sp>
    </p:spTree>
    <p:extLst>
      <p:ext uri="{BB962C8B-B14F-4D97-AF65-F5344CB8AC3E}">
        <p14:creationId xmlns:p14="http://schemas.microsoft.com/office/powerpoint/2010/main" val="301494600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BD625FF-5AB7-F7DB-2F55-6D64C5022BF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8">
            <a:extLst>
              <a:ext uri="{FF2B5EF4-FFF2-40B4-BE49-F238E27FC236}">
                <a16:creationId xmlns:a16="http://schemas.microsoft.com/office/drawing/2014/main" id="{134E48F0-7B97-413F-FB38-B0A7B6C7DAC2}"/>
              </a:ext>
            </a:extLst>
          </p:cNvPr>
          <p:cNvSpPr txBox="1"/>
          <p:nvPr/>
        </p:nvSpPr>
        <p:spPr>
          <a:xfrm>
            <a:off x="552053" y="647700"/>
            <a:ext cx="802445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sz="4000" b="1" dirty="0">
                <a:solidFill>
                  <a:srgbClr val="5229FA"/>
                </a:solidFill>
                <a:latin typeface="Garet Bold"/>
                <a:ea typeface="Garet Bold"/>
                <a:cs typeface="Garet Bold"/>
                <a:sym typeface="Garet Bold"/>
              </a:rPr>
              <a:t>Excel for Medication Logs and Care Monitoring</a:t>
            </a:r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B2FE62BF-83D1-3367-A136-F6FF621F4332}"/>
              </a:ext>
            </a:extLst>
          </p:cNvPr>
          <p:cNvSpPr/>
          <p:nvPr/>
        </p:nvSpPr>
        <p:spPr>
          <a:xfrm>
            <a:off x="9296400" y="556252"/>
            <a:ext cx="1318435" cy="1277683"/>
          </a:xfrm>
          <a:custGeom>
            <a:avLst/>
            <a:gdLst/>
            <a:ahLst/>
            <a:cxnLst/>
            <a:rect l="l" t="t" r="r" b="b"/>
            <a:pathLst>
              <a:path w="1318435" h="1277683">
                <a:moveTo>
                  <a:pt x="0" y="0"/>
                </a:moveTo>
                <a:lnTo>
                  <a:pt x="1318436" y="0"/>
                </a:lnTo>
                <a:lnTo>
                  <a:pt x="1318436" y="1277684"/>
                </a:lnTo>
                <a:lnTo>
                  <a:pt x="0" y="12776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 dirty="0"/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E90D539A-5D74-07DD-E1DB-B870DED8A9C1}"/>
              </a:ext>
            </a:extLst>
          </p:cNvPr>
          <p:cNvSpPr txBox="1"/>
          <p:nvPr/>
        </p:nvSpPr>
        <p:spPr>
          <a:xfrm>
            <a:off x="552053" y="2382583"/>
            <a:ext cx="9887347" cy="642483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Visiting carers often record medication administration in paper logs – delayed, misplaced/difficult to audit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Excel offers digital medication tracking sheets containing patient name, medication, dosage, time administered, and signature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Data validation rules ensure carers can only select approved medication names/dosage ranges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Timestamp features can aid supervisors track medication administration times across patients (Frolov, 2024)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Conditional alerts can underline missed medication entries or unusual dosage patterns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Supervisors can generate weekly medication compliance reports using pivot tables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Electronic documentation systems increase medication safety and alleviate transcription errors in healthcare (McCarthy</a:t>
            </a:r>
            <a:r>
              <a:rPr lang="en-US" sz="2000" i="1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 et al.</a:t>
            </a: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, 2019)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34AFF42-FF3A-A258-6DC4-F769065723F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820399" y="2857500"/>
            <a:ext cx="7364685" cy="57150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5B9EB586-FD2F-1C67-B2A4-3A7EB4686F8E}"/>
              </a:ext>
            </a:extLst>
          </p:cNvPr>
          <p:cNvSpPr txBox="1"/>
          <p:nvPr/>
        </p:nvSpPr>
        <p:spPr>
          <a:xfrm>
            <a:off x="11353800" y="9258300"/>
            <a:ext cx="51054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Timestamp use in Excel</a:t>
            </a:r>
          </a:p>
          <a:p>
            <a:r>
              <a:rPr lang="en-US" dirty="0"/>
              <a:t>Frolov (2024)</a:t>
            </a:r>
          </a:p>
        </p:txBody>
      </p:sp>
    </p:spTree>
    <p:extLst>
      <p:ext uri="{BB962C8B-B14F-4D97-AF65-F5344CB8AC3E}">
        <p14:creationId xmlns:p14="http://schemas.microsoft.com/office/powerpoint/2010/main" val="16119968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933FB4E-AC23-67EF-0247-8E4A6C5BFDE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8">
            <a:extLst>
              <a:ext uri="{FF2B5EF4-FFF2-40B4-BE49-F238E27FC236}">
                <a16:creationId xmlns:a16="http://schemas.microsoft.com/office/drawing/2014/main" id="{5DD5424C-D585-1562-5E17-65F99010985C}"/>
              </a:ext>
            </a:extLst>
          </p:cNvPr>
          <p:cNvSpPr txBox="1"/>
          <p:nvPr/>
        </p:nvSpPr>
        <p:spPr>
          <a:xfrm>
            <a:off x="312518" y="717947"/>
            <a:ext cx="802445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sz="4000" b="1" dirty="0">
                <a:solidFill>
                  <a:srgbClr val="5229FA"/>
                </a:solidFill>
                <a:latin typeface="Garet Bold"/>
                <a:ea typeface="Garet Bold"/>
                <a:cs typeface="Garet Bold"/>
                <a:sym typeface="Garet Bold"/>
              </a:rPr>
              <a:t>Benefits of Using Excel at Greenfield</a:t>
            </a:r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6A220AC2-5321-1F7D-00F1-6635215DA2E4}"/>
              </a:ext>
            </a:extLst>
          </p:cNvPr>
          <p:cNvSpPr/>
          <p:nvPr/>
        </p:nvSpPr>
        <p:spPr>
          <a:xfrm>
            <a:off x="8604577" y="671370"/>
            <a:ext cx="1318435" cy="1277683"/>
          </a:xfrm>
          <a:custGeom>
            <a:avLst/>
            <a:gdLst/>
            <a:ahLst/>
            <a:cxnLst/>
            <a:rect l="l" t="t" r="r" b="b"/>
            <a:pathLst>
              <a:path w="1318435" h="1277683">
                <a:moveTo>
                  <a:pt x="0" y="0"/>
                </a:moveTo>
                <a:lnTo>
                  <a:pt x="1318436" y="0"/>
                </a:lnTo>
                <a:lnTo>
                  <a:pt x="1318436" y="1277684"/>
                </a:lnTo>
                <a:lnTo>
                  <a:pt x="0" y="12776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1" name="TextBox 11">
            <a:extLst>
              <a:ext uri="{FF2B5EF4-FFF2-40B4-BE49-F238E27FC236}">
                <a16:creationId xmlns:a16="http://schemas.microsoft.com/office/drawing/2014/main" id="{3CA98E5A-1379-950B-538A-F1BB76B72649}"/>
              </a:ext>
            </a:extLst>
          </p:cNvPr>
          <p:cNvSpPr txBox="1"/>
          <p:nvPr/>
        </p:nvSpPr>
        <p:spPr>
          <a:xfrm>
            <a:off x="300486" y="1949053"/>
            <a:ext cx="8915957" cy="68865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Improves operational efficiency by automating scheduling calculations and reporting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Enables real-time updates – help coordinators to immediately adjust carers during emergencies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Supports data-driven workforce planning – aid managers analyse visits, patient needs, and workload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Raises the accuracy of medication and care records by validation rules and structured templates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Cloud-based Excel files enable simultaneous collaboration between multiple staff members (</a:t>
            </a:r>
            <a:r>
              <a:rPr lang="en-US" sz="2000" dirty="0" err="1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FasterCapital</a:t>
            </a: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, 2025)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Reduces paperwork and administrative delays in reporting 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Helps performance monitoring, i.e., tracking late visits or missed documentation entries.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As per </a:t>
            </a:r>
            <a:r>
              <a:rPr lang="en-US" sz="2000" dirty="0" err="1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Alshararl</a:t>
            </a:r>
            <a:r>
              <a:rPr lang="en-US" sz="2000" i="1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 et al. (</a:t>
            </a: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2025), digital healthcare documentation improves organisational productivity and care coordination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FCE98A65-CF9B-E742-E9C1-E1A26112AAB5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77755" y="2705100"/>
            <a:ext cx="8674150" cy="487680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A5BAC6E-928D-3AD7-C470-286E8BDD4246}"/>
              </a:ext>
            </a:extLst>
          </p:cNvPr>
          <p:cNvSpPr txBox="1"/>
          <p:nvPr/>
        </p:nvSpPr>
        <p:spPr>
          <a:xfrm>
            <a:off x="9898949" y="8014781"/>
            <a:ext cx="51054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5 key benefits of Cloud for Excel files</a:t>
            </a:r>
          </a:p>
          <a:p>
            <a:r>
              <a:rPr lang="en-US" dirty="0" err="1"/>
              <a:t>FasterCapital</a:t>
            </a:r>
            <a:r>
              <a:rPr lang="en-US" dirty="0"/>
              <a:t> (2025)</a:t>
            </a:r>
          </a:p>
        </p:txBody>
      </p:sp>
    </p:spTree>
    <p:extLst>
      <p:ext uri="{BB962C8B-B14F-4D97-AF65-F5344CB8AC3E}">
        <p14:creationId xmlns:p14="http://schemas.microsoft.com/office/powerpoint/2010/main" val="232738194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40BB46D-97FB-58F9-53E1-F13813A32FF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8">
            <a:extLst>
              <a:ext uri="{FF2B5EF4-FFF2-40B4-BE49-F238E27FC236}">
                <a16:creationId xmlns:a16="http://schemas.microsoft.com/office/drawing/2014/main" id="{3DCF1BC9-FC58-7446-DBB7-CAF79778D50D}"/>
              </a:ext>
            </a:extLst>
          </p:cNvPr>
          <p:cNvSpPr txBox="1"/>
          <p:nvPr/>
        </p:nvSpPr>
        <p:spPr>
          <a:xfrm>
            <a:off x="990600" y="1102769"/>
            <a:ext cx="8024450" cy="123110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/>
            <a:r>
              <a:rPr lang="en-US" sz="4000" b="1" dirty="0">
                <a:solidFill>
                  <a:srgbClr val="5229FA"/>
                </a:solidFill>
                <a:latin typeface="Garet Bold"/>
                <a:ea typeface="Garet Bold"/>
                <a:cs typeface="Garet Bold"/>
                <a:sym typeface="Garet Bold"/>
              </a:rPr>
              <a:t>Limitations and Challenges of Excel</a:t>
            </a:r>
          </a:p>
        </p:txBody>
      </p:sp>
      <p:sp>
        <p:nvSpPr>
          <p:cNvPr id="9" name="Freeform 9">
            <a:extLst>
              <a:ext uri="{FF2B5EF4-FFF2-40B4-BE49-F238E27FC236}">
                <a16:creationId xmlns:a16="http://schemas.microsoft.com/office/drawing/2014/main" id="{AFA06F09-6C05-FCEE-7A4E-F7F6E67380F6}"/>
              </a:ext>
            </a:extLst>
          </p:cNvPr>
          <p:cNvSpPr/>
          <p:nvPr/>
        </p:nvSpPr>
        <p:spPr>
          <a:xfrm>
            <a:off x="9448800" y="671370"/>
            <a:ext cx="1318435" cy="1277683"/>
          </a:xfrm>
          <a:custGeom>
            <a:avLst/>
            <a:gdLst/>
            <a:ahLst/>
            <a:cxnLst/>
            <a:rect l="l" t="t" r="r" b="b"/>
            <a:pathLst>
              <a:path w="1318435" h="1277683">
                <a:moveTo>
                  <a:pt x="0" y="0"/>
                </a:moveTo>
                <a:lnTo>
                  <a:pt x="1318436" y="0"/>
                </a:lnTo>
                <a:lnTo>
                  <a:pt x="1318436" y="1277684"/>
                </a:lnTo>
                <a:lnTo>
                  <a:pt x="0" y="127768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graphicFrame>
        <p:nvGraphicFramePr>
          <p:cNvPr id="13" name="TextBox 11">
            <a:extLst>
              <a:ext uri="{FF2B5EF4-FFF2-40B4-BE49-F238E27FC236}">
                <a16:creationId xmlns:a16="http://schemas.microsoft.com/office/drawing/2014/main" id="{F71D2C72-990F-85D8-B5A3-5E039DCE6D9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999976633"/>
              </p:ext>
            </p:extLst>
          </p:nvPr>
        </p:nvGraphicFramePr>
        <p:xfrm>
          <a:off x="1212268" y="2247900"/>
          <a:ext cx="16313732" cy="69282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23701803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22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" name="Rectangle 40">
            <a:extLst>
              <a:ext uri="{FF2B5EF4-FFF2-40B4-BE49-F238E27FC236}">
                <a16:creationId xmlns:a16="http://schemas.microsoft.com/office/drawing/2014/main" id="{50082D1F-65B1-DABA-1A3A-B5381F4ED7F9}"/>
              </a:ext>
            </a:extLst>
          </p:cNvPr>
          <p:cNvSpPr/>
          <p:nvPr/>
        </p:nvSpPr>
        <p:spPr>
          <a:xfrm>
            <a:off x="-12032" y="3238500"/>
            <a:ext cx="18300032" cy="3860124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Freeform 2"/>
          <p:cNvSpPr/>
          <p:nvPr/>
        </p:nvSpPr>
        <p:spPr>
          <a:xfrm>
            <a:off x="734348" y="688432"/>
            <a:ext cx="697761" cy="680536"/>
          </a:xfrm>
          <a:custGeom>
            <a:avLst/>
            <a:gdLst/>
            <a:ahLst/>
            <a:cxnLst/>
            <a:rect l="l" t="t" r="r" b="b"/>
            <a:pathLst>
              <a:path w="697761" h="680536">
                <a:moveTo>
                  <a:pt x="0" y="0"/>
                </a:moveTo>
                <a:lnTo>
                  <a:pt x="697762" y="0"/>
                </a:lnTo>
                <a:lnTo>
                  <a:pt x="697762" y="680536"/>
                </a:lnTo>
                <a:lnTo>
                  <a:pt x="0" y="680536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extLst>
                <a:ext uri="{96DAC541-7B7A-43D3-8B79-37D633B846F1}">
                  <asvg:svgBlip xmlns:asvg="http://schemas.microsoft.com/office/drawing/2016/SVG/main" r:embed="rId4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TextBox 9"/>
          <p:cNvSpPr txBox="1"/>
          <p:nvPr/>
        </p:nvSpPr>
        <p:spPr>
          <a:xfrm>
            <a:off x="1846666" y="7720740"/>
            <a:ext cx="4454912" cy="30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520"/>
              </a:lnSpc>
              <a:spcBef>
                <a:spcPct val="0"/>
              </a:spcBef>
            </a:pPr>
            <a:r>
              <a:rPr lang="en-US" sz="1800" dirty="0">
                <a:solidFill>
                  <a:srgbClr val="5229FA"/>
                </a:solidFill>
                <a:latin typeface="Garet"/>
                <a:ea typeface="Garet"/>
                <a:cs typeface="Garet"/>
                <a:sym typeface="Garet"/>
              </a:rPr>
              <a:t>Search Engine Optimization (SEO)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12040" y="7720740"/>
            <a:ext cx="4454912" cy="30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520"/>
              </a:lnSpc>
              <a:spcBef>
                <a:spcPct val="0"/>
              </a:spcBef>
            </a:pPr>
            <a:r>
              <a:rPr lang="en-US" sz="1800" dirty="0">
                <a:solidFill>
                  <a:srgbClr val="5229FA"/>
                </a:solidFill>
                <a:latin typeface="Garet"/>
                <a:ea typeface="Garet"/>
                <a:cs typeface="Garet"/>
                <a:sym typeface="Garet"/>
              </a:rPr>
              <a:t>Social Media Marketing (SMM)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1777414" y="8720380"/>
            <a:ext cx="4454912" cy="306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ts val="2520"/>
              </a:lnSpc>
              <a:spcBef>
                <a:spcPct val="0"/>
              </a:spcBef>
            </a:pPr>
            <a:r>
              <a:rPr lang="en-US" sz="1800">
                <a:solidFill>
                  <a:srgbClr val="5229FA"/>
                </a:solidFill>
                <a:latin typeface="Garet"/>
                <a:ea typeface="Garet"/>
                <a:cs typeface="Garet"/>
                <a:sym typeface="Garet"/>
              </a:rPr>
              <a:t>Affiliate Marketing</a:t>
            </a:r>
          </a:p>
        </p:txBody>
      </p:sp>
      <p:sp>
        <p:nvSpPr>
          <p:cNvPr id="27" name="Freeform 27"/>
          <p:cNvSpPr/>
          <p:nvPr/>
        </p:nvSpPr>
        <p:spPr>
          <a:xfrm>
            <a:off x="6022471" y="7649921"/>
            <a:ext cx="377523" cy="377523"/>
          </a:xfrm>
          <a:custGeom>
            <a:avLst/>
            <a:gdLst/>
            <a:ahLst/>
            <a:cxnLst/>
            <a:rect l="l" t="t" r="r" b="b"/>
            <a:pathLst>
              <a:path w="377523" h="377523">
                <a:moveTo>
                  <a:pt x="0" y="0"/>
                </a:moveTo>
                <a:lnTo>
                  <a:pt x="377523" y="0"/>
                </a:lnTo>
                <a:lnTo>
                  <a:pt x="377523" y="377524"/>
                </a:lnTo>
                <a:lnTo>
                  <a:pt x="0" y="3775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8" name="Freeform 28"/>
          <p:cNvSpPr/>
          <p:nvPr/>
        </p:nvSpPr>
        <p:spPr>
          <a:xfrm>
            <a:off x="6022471" y="8649561"/>
            <a:ext cx="377523" cy="377523"/>
          </a:xfrm>
          <a:custGeom>
            <a:avLst/>
            <a:gdLst/>
            <a:ahLst/>
            <a:cxnLst/>
            <a:rect l="l" t="t" r="r" b="b"/>
            <a:pathLst>
              <a:path w="377523" h="377523">
                <a:moveTo>
                  <a:pt x="0" y="0"/>
                </a:moveTo>
                <a:lnTo>
                  <a:pt x="377523" y="0"/>
                </a:lnTo>
                <a:lnTo>
                  <a:pt x="377523" y="377524"/>
                </a:lnTo>
                <a:lnTo>
                  <a:pt x="0" y="3775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9" name="Freeform 29"/>
          <p:cNvSpPr/>
          <p:nvPr/>
        </p:nvSpPr>
        <p:spPr>
          <a:xfrm>
            <a:off x="11078191" y="7649921"/>
            <a:ext cx="377523" cy="377523"/>
          </a:xfrm>
          <a:custGeom>
            <a:avLst/>
            <a:gdLst/>
            <a:ahLst/>
            <a:cxnLst/>
            <a:rect l="l" t="t" r="r" b="b"/>
            <a:pathLst>
              <a:path w="377523" h="377523">
                <a:moveTo>
                  <a:pt x="0" y="0"/>
                </a:moveTo>
                <a:lnTo>
                  <a:pt x="377523" y="0"/>
                </a:lnTo>
                <a:lnTo>
                  <a:pt x="377523" y="377524"/>
                </a:lnTo>
                <a:lnTo>
                  <a:pt x="0" y="3775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0" name="Freeform 30"/>
          <p:cNvSpPr/>
          <p:nvPr/>
        </p:nvSpPr>
        <p:spPr>
          <a:xfrm>
            <a:off x="11078191" y="8649561"/>
            <a:ext cx="377523" cy="377523"/>
          </a:xfrm>
          <a:custGeom>
            <a:avLst/>
            <a:gdLst/>
            <a:ahLst/>
            <a:cxnLst/>
            <a:rect l="l" t="t" r="r" b="b"/>
            <a:pathLst>
              <a:path w="377523" h="377523">
                <a:moveTo>
                  <a:pt x="0" y="0"/>
                </a:moveTo>
                <a:lnTo>
                  <a:pt x="377523" y="0"/>
                </a:lnTo>
                <a:lnTo>
                  <a:pt x="377523" y="377524"/>
                </a:lnTo>
                <a:lnTo>
                  <a:pt x="0" y="3775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1" name="Freeform 31"/>
          <p:cNvSpPr/>
          <p:nvPr/>
        </p:nvSpPr>
        <p:spPr>
          <a:xfrm>
            <a:off x="16043565" y="7649921"/>
            <a:ext cx="377523" cy="377523"/>
          </a:xfrm>
          <a:custGeom>
            <a:avLst/>
            <a:gdLst/>
            <a:ahLst/>
            <a:cxnLst/>
            <a:rect l="l" t="t" r="r" b="b"/>
            <a:pathLst>
              <a:path w="377523" h="377523">
                <a:moveTo>
                  <a:pt x="0" y="0"/>
                </a:moveTo>
                <a:lnTo>
                  <a:pt x="377524" y="0"/>
                </a:lnTo>
                <a:lnTo>
                  <a:pt x="377524" y="377524"/>
                </a:lnTo>
                <a:lnTo>
                  <a:pt x="0" y="3775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2" name="Freeform 32"/>
          <p:cNvSpPr/>
          <p:nvPr/>
        </p:nvSpPr>
        <p:spPr>
          <a:xfrm>
            <a:off x="16043565" y="8649561"/>
            <a:ext cx="377523" cy="377523"/>
          </a:xfrm>
          <a:custGeom>
            <a:avLst/>
            <a:gdLst/>
            <a:ahLst/>
            <a:cxnLst/>
            <a:rect l="l" t="t" r="r" b="b"/>
            <a:pathLst>
              <a:path w="377523" h="377523">
                <a:moveTo>
                  <a:pt x="0" y="0"/>
                </a:moveTo>
                <a:lnTo>
                  <a:pt x="377524" y="0"/>
                </a:lnTo>
                <a:lnTo>
                  <a:pt x="377524" y="377524"/>
                </a:lnTo>
                <a:lnTo>
                  <a:pt x="0" y="377524"/>
                </a:lnTo>
                <a:lnTo>
                  <a:pt x="0" y="0"/>
                </a:lnTo>
                <a:close/>
              </a:path>
            </a:pathLst>
          </a:custGeom>
          <a:blipFill>
            <a:blip r:embed="rId5">
              <a:extLst>
                <a:ext uri="{96DAC541-7B7A-43D3-8B79-37D633B846F1}">
                  <asvg:svgBlip xmlns:asvg="http://schemas.microsoft.com/office/drawing/2016/SVG/main" r:embed="rId6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5" name="TextBox 35"/>
          <p:cNvSpPr txBox="1"/>
          <p:nvPr/>
        </p:nvSpPr>
        <p:spPr>
          <a:xfrm>
            <a:off x="7250484" y="663401"/>
            <a:ext cx="2807916" cy="36548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800"/>
              </a:lnSpc>
              <a:spcBef>
                <a:spcPct val="0"/>
              </a:spcBef>
            </a:pPr>
            <a:r>
              <a:rPr lang="en-US" sz="2500" b="1" u="sng" dirty="0">
                <a:solidFill>
                  <a:srgbClr val="CDEE9F"/>
                </a:solidFill>
                <a:latin typeface="Garet Bold"/>
                <a:ea typeface="Garet Bold"/>
                <a:cs typeface="Garet Bold"/>
                <a:sym typeface="Garet Bold"/>
              </a:rPr>
              <a:t>Chosen tool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9453940" y="1181732"/>
            <a:ext cx="2661860" cy="36163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2800"/>
              </a:lnSpc>
              <a:spcBef>
                <a:spcPct val="0"/>
              </a:spcBef>
            </a:pPr>
            <a:r>
              <a:rPr lang="en-US" sz="2400" dirty="0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Microsoft Teams</a:t>
            </a:r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8C8391AF-84D3-7509-FFB5-B11FCE8CD2E9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057400" y="3032381"/>
            <a:ext cx="12420600" cy="4057546"/>
          </a:xfrm>
          <a:prstGeom prst="rect">
            <a:avLst/>
          </a:prstGeo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-213946" y="-1095131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/>
          <p:cNvSpPr/>
          <p:nvPr/>
        </p:nvSpPr>
        <p:spPr>
          <a:xfrm>
            <a:off x="6024685" y="-1095131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0" y="0"/>
                </a:lnTo>
                <a:lnTo>
                  <a:pt x="6238630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/>
          <p:cNvSpPr/>
          <p:nvPr/>
        </p:nvSpPr>
        <p:spPr>
          <a:xfrm>
            <a:off x="12263315" y="-1095131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/>
          <p:cNvSpPr/>
          <p:nvPr/>
        </p:nvSpPr>
        <p:spPr>
          <a:xfrm>
            <a:off x="-213946" y="5143500"/>
            <a:ext cx="6238631" cy="510540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/>
          <p:cNvSpPr/>
          <p:nvPr/>
        </p:nvSpPr>
        <p:spPr>
          <a:xfrm>
            <a:off x="6024685" y="5143500"/>
            <a:ext cx="6238631" cy="510540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0" y="0"/>
                </a:lnTo>
                <a:lnTo>
                  <a:pt x="6238630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/>
          <p:cNvSpPr/>
          <p:nvPr/>
        </p:nvSpPr>
        <p:spPr>
          <a:xfrm>
            <a:off x="10953894" y="7581901"/>
            <a:ext cx="6238631" cy="2705100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r>
              <a:rPr lang="en-US" dirty="0"/>
              <a:t>Image source: LGNSW (2019)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533400" y="498877"/>
            <a:ext cx="14314475" cy="96180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4000" b="1" dirty="0">
                <a:solidFill>
                  <a:srgbClr val="5229FA"/>
                </a:solidFill>
                <a:latin typeface="Garet Bold"/>
                <a:ea typeface="Garet Bold"/>
                <a:cs typeface="Garet Bold"/>
                <a:sym typeface="Garet Bold"/>
              </a:rPr>
              <a:t>Using Microsoft Teams for Staff Communication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85032" y="1930947"/>
            <a:ext cx="9801968" cy="688650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Greenfield staff work across multiple locations (office, community visits, and patient homes)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Coordination is difficult through phone calls and emails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Teams offers </a:t>
            </a:r>
            <a:r>
              <a:rPr lang="en-US" sz="2000" dirty="0" err="1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centralised</a:t>
            </a: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 communication channels (</a:t>
            </a:r>
            <a:r>
              <a:rPr lang="en-US" sz="2000" dirty="0" err="1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Ilag</a:t>
            </a: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, 2020) – coordinators, nurses, and carers can exchange updates instantly 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Dedicated Teams channels can be developed for care coordination and shift changes (LGNSW, 2019)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Mobile application help carers to send updates directly from patient homes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Supports instant messaging, video meetings, and document sharing – raising communication pace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Integration with Microsoft 365 aids staff to share care documents stored in OneDrive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Such digital collaboration can increase communication quality and reduce delays in healthcare teams (</a:t>
            </a:r>
            <a:r>
              <a:rPr lang="en-US" sz="2000" dirty="0" err="1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Šimec</a:t>
            </a: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, Krsnik and Erjavec, 2023)</a:t>
            </a:r>
          </a:p>
        </p:txBody>
      </p:sp>
      <p:pic>
        <p:nvPicPr>
          <p:cNvPr id="19" name="Picture 18">
            <a:extLst>
              <a:ext uri="{FF2B5EF4-FFF2-40B4-BE49-F238E27FC236}">
                <a16:creationId xmlns:a16="http://schemas.microsoft.com/office/drawing/2014/main" id="{26498383-5D5B-CE56-3ADE-3CD2990D341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591800" y="2171700"/>
            <a:ext cx="7696200" cy="5105400"/>
          </a:xfrm>
          <a:prstGeom prst="rect">
            <a:avLst/>
          </a:prstGeom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2F9EF00-6F7B-E9C7-1EB4-A1F2FDB075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DEEA2E79-450A-F5D5-D31D-49ACAC2D6175}"/>
              </a:ext>
            </a:extLst>
          </p:cNvPr>
          <p:cNvSpPr/>
          <p:nvPr/>
        </p:nvSpPr>
        <p:spPr>
          <a:xfrm>
            <a:off x="-213946" y="-1095131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7F79991F-671F-6565-434B-266154C22596}"/>
              </a:ext>
            </a:extLst>
          </p:cNvPr>
          <p:cNvSpPr/>
          <p:nvPr/>
        </p:nvSpPr>
        <p:spPr>
          <a:xfrm>
            <a:off x="6024685" y="-1095131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0" y="0"/>
                </a:lnTo>
                <a:lnTo>
                  <a:pt x="6238630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8A087F1B-B353-CDB0-A493-1B21E8DCCF1F}"/>
              </a:ext>
            </a:extLst>
          </p:cNvPr>
          <p:cNvSpPr/>
          <p:nvPr/>
        </p:nvSpPr>
        <p:spPr>
          <a:xfrm>
            <a:off x="12263315" y="-1095131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7DB6F3BF-D32F-E6A1-6D74-E621C018F1E4}"/>
              </a:ext>
            </a:extLst>
          </p:cNvPr>
          <p:cNvSpPr/>
          <p:nvPr/>
        </p:nvSpPr>
        <p:spPr>
          <a:xfrm>
            <a:off x="-213946" y="5143500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C85FEC58-9424-367B-E969-59D9F919743C}"/>
              </a:ext>
            </a:extLst>
          </p:cNvPr>
          <p:cNvSpPr/>
          <p:nvPr/>
        </p:nvSpPr>
        <p:spPr>
          <a:xfrm>
            <a:off x="6024685" y="5143500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0" y="0"/>
                </a:lnTo>
                <a:lnTo>
                  <a:pt x="6238630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B8E5ADBB-F3F2-821B-BF71-C2393CDA9980}"/>
              </a:ext>
            </a:extLst>
          </p:cNvPr>
          <p:cNvSpPr/>
          <p:nvPr/>
        </p:nvSpPr>
        <p:spPr>
          <a:xfrm>
            <a:off x="12263315" y="5143500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TextBox 16">
            <a:extLst>
              <a:ext uri="{FF2B5EF4-FFF2-40B4-BE49-F238E27FC236}">
                <a16:creationId xmlns:a16="http://schemas.microsoft.com/office/drawing/2014/main" id="{E86377A7-FEA9-7ADC-3C55-2809F48CAD4E}"/>
              </a:ext>
            </a:extLst>
          </p:cNvPr>
          <p:cNvSpPr txBox="1"/>
          <p:nvPr/>
        </p:nvSpPr>
        <p:spPr>
          <a:xfrm>
            <a:off x="533400" y="498877"/>
            <a:ext cx="14314475" cy="12311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/>
            <a:r>
              <a:rPr lang="en-US" sz="4000" b="1" dirty="0">
                <a:solidFill>
                  <a:srgbClr val="5229FA"/>
                </a:solidFill>
                <a:latin typeface="Garet Bold"/>
                <a:ea typeface="Garet Bold"/>
                <a:cs typeface="Garet Bold"/>
                <a:sym typeface="Garet Bold"/>
              </a:rPr>
              <a:t>Supporting Remote Collaboration and Care Coordination</a:t>
            </a:r>
          </a:p>
        </p:txBody>
      </p:sp>
      <p:sp>
        <p:nvSpPr>
          <p:cNvPr id="18" name="TextBox 18">
            <a:extLst>
              <a:ext uri="{FF2B5EF4-FFF2-40B4-BE49-F238E27FC236}">
                <a16:creationId xmlns:a16="http://schemas.microsoft.com/office/drawing/2014/main" id="{D07BF54D-D6F7-4B63-2B4B-837A3161DB79}"/>
              </a:ext>
            </a:extLst>
          </p:cNvPr>
          <p:cNvSpPr txBox="1"/>
          <p:nvPr/>
        </p:nvSpPr>
        <p:spPr>
          <a:xfrm>
            <a:off x="485032" y="1930947"/>
            <a:ext cx="9193724" cy="734816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Report urgent patient issues/care concerns immediately by Teams messaging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Virtual case consultations with carers during home visits when needed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Enables document sharing – carers access updated care plans during visits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Monitor communication channels to identify emerging patient risks/service delays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Integration with Outlook aids automated meeting scheduling for staff briefings (Ticltd, 2025)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Supports file versioning – staff access the latest care documentation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Mobile notifications ensure carers receive urgent updates about patient condition changes or shift adjustments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Digital collaboration platforms reinforce coordination and improve care delivery efficiency </a:t>
            </a:r>
            <a:r>
              <a:rPr lang="de-DE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(Chen, Lehmann and Malin, 2024)</a:t>
            </a:r>
            <a:endParaRPr lang="en-US" sz="2000" dirty="0">
              <a:solidFill>
                <a:srgbClr val="000000"/>
              </a:solidFill>
              <a:latin typeface="Garet"/>
              <a:ea typeface="Garet"/>
              <a:cs typeface="Garet"/>
              <a:sym typeface="Garet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083AB9B-C847-D76A-A089-B8C297E627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140040" y="2024184"/>
            <a:ext cx="8107974" cy="540531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4A2E101-E3D0-0398-BB41-506F1C9FB1CB}"/>
              </a:ext>
            </a:extLst>
          </p:cNvPr>
          <p:cNvSpPr txBox="1"/>
          <p:nvPr/>
        </p:nvSpPr>
        <p:spPr>
          <a:xfrm>
            <a:off x="10896600" y="7783948"/>
            <a:ext cx="935254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Image source: Ticltd (2025)</a:t>
            </a:r>
          </a:p>
        </p:txBody>
      </p:sp>
    </p:spTree>
    <p:extLst>
      <p:ext uri="{BB962C8B-B14F-4D97-AF65-F5344CB8AC3E}">
        <p14:creationId xmlns:p14="http://schemas.microsoft.com/office/powerpoint/2010/main" val="387650718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01997B-4C27-BA03-268E-1A77476A255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7D1DBDC4-14F5-A5BD-0A13-86E1391AABE7}"/>
              </a:ext>
            </a:extLst>
          </p:cNvPr>
          <p:cNvSpPr/>
          <p:nvPr/>
        </p:nvSpPr>
        <p:spPr>
          <a:xfrm>
            <a:off x="-213946" y="-1095131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258028F1-4779-C214-5C66-1C788F5362DC}"/>
              </a:ext>
            </a:extLst>
          </p:cNvPr>
          <p:cNvSpPr/>
          <p:nvPr/>
        </p:nvSpPr>
        <p:spPr>
          <a:xfrm>
            <a:off x="6024685" y="-1095131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0" y="0"/>
                </a:lnTo>
                <a:lnTo>
                  <a:pt x="6238630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5480033B-8515-900E-DBF2-77312B8F1C00}"/>
              </a:ext>
            </a:extLst>
          </p:cNvPr>
          <p:cNvSpPr/>
          <p:nvPr/>
        </p:nvSpPr>
        <p:spPr>
          <a:xfrm>
            <a:off x="12263315" y="-1095131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8DEC1659-8AD4-8DC6-2350-50C84200F01D}"/>
              </a:ext>
            </a:extLst>
          </p:cNvPr>
          <p:cNvSpPr/>
          <p:nvPr/>
        </p:nvSpPr>
        <p:spPr>
          <a:xfrm>
            <a:off x="-213946" y="5143500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5E1814CD-D72F-FCA3-08EA-EB2410DBCC35}"/>
              </a:ext>
            </a:extLst>
          </p:cNvPr>
          <p:cNvSpPr/>
          <p:nvPr/>
        </p:nvSpPr>
        <p:spPr>
          <a:xfrm>
            <a:off x="6024685" y="5143500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0" y="0"/>
                </a:lnTo>
                <a:lnTo>
                  <a:pt x="6238630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63DAD168-DF47-0798-7A85-0E725C6A75EE}"/>
              </a:ext>
            </a:extLst>
          </p:cNvPr>
          <p:cNvSpPr/>
          <p:nvPr/>
        </p:nvSpPr>
        <p:spPr>
          <a:xfrm>
            <a:off x="12263315" y="5143500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TextBox 16">
            <a:extLst>
              <a:ext uri="{FF2B5EF4-FFF2-40B4-BE49-F238E27FC236}">
                <a16:creationId xmlns:a16="http://schemas.microsoft.com/office/drawing/2014/main" id="{3AD4367D-D6AD-9928-2215-10A9A5F5BAC5}"/>
              </a:ext>
            </a:extLst>
          </p:cNvPr>
          <p:cNvSpPr txBox="1"/>
          <p:nvPr/>
        </p:nvSpPr>
        <p:spPr>
          <a:xfrm>
            <a:off x="533400" y="498877"/>
            <a:ext cx="14314475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/>
            <a:r>
              <a:rPr lang="en-US" sz="4000" b="1" dirty="0">
                <a:solidFill>
                  <a:srgbClr val="5229FA"/>
                </a:solidFill>
                <a:latin typeface="Garet Bold"/>
                <a:ea typeface="Garet Bold"/>
                <a:cs typeface="Garet Bold"/>
                <a:sym typeface="Garet Bold"/>
              </a:rPr>
              <a:t>Advantages of Microsoft Teams for Greenfield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C850FB9E-1117-969F-C9B5-BBA9DF7435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180095" y="2024184"/>
            <a:ext cx="8178734" cy="5429771"/>
          </a:xfrm>
          <a:prstGeom prst="rect">
            <a:avLst/>
          </a:prstGeom>
        </p:spPr>
      </p:pic>
      <p:graphicFrame>
        <p:nvGraphicFramePr>
          <p:cNvPr id="20" name="TextBox 18">
            <a:extLst>
              <a:ext uri="{FF2B5EF4-FFF2-40B4-BE49-F238E27FC236}">
                <a16:creationId xmlns:a16="http://schemas.microsoft.com/office/drawing/2014/main" id="{D580A77A-7357-9FC4-2474-BCA1C621151E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038054286"/>
              </p:ext>
            </p:extLst>
          </p:nvPr>
        </p:nvGraphicFramePr>
        <p:xfrm>
          <a:off x="-242020" y="1790700"/>
          <a:ext cx="9649568" cy="768667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1DAEBA02-82EA-0A92-9B18-6145A3E6D8B6}"/>
              </a:ext>
            </a:extLst>
          </p:cNvPr>
          <p:cNvSpPr txBox="1"/>
          <p:nvPr/>
        </p:nvSpPr>
        <p:spPr>
          <a:xfrm>
            <a:off x="10134800" y="8311634"/>
            <a:ext cx="935254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Use of Excel in a live MS Teams meeting</a:t>
            </a:r>
          </a:p>
          <a:p>
            <a:r>
              <a:rPr lang="en-US" dirty="0"/>
              <a:t>Image source: Warren (2022)</a:t>
            </a:r>
          </a:p>
        </p:txBody>
      </p:sp>
    </p:spTree>
    <p:extLst>
      <p:ext uri="{BB962C8B-B14F-4D97-AF65-F5344CB8AC3E}">
        <p14:creationId xmlns:p14="http://schemas.microsoft.com/office/powerpoint/2010/main" val="36392627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226A779-D30E-9512-B88F-F2C32D8B473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>
            <a:extLst>
              <a:ext uri="{FF2B5EF4-FFF2-40B4-BE49-F238E27FC236}">
                <a16:creationId xmlns:a16="http://schemas.microsoft.com/office/drawing/2014/main" id="{8B404680-D385-2EAC-4190-A0B368602941}"/>
              </a:ext>
            </a:extLst>
          </p:cNvPr>
          <p:cNvSpPr/>
          <p:nvPr/>
        </p:nvSpPr>
        <p:spPr>
          <a:xfrm>
            <a:off x="-213946" y="-1095131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3" name="Freeform 3">
            <a:extLst>
              <a:ext uri="{FF2B5EF4-FFF2-40B4-BE49-F238E27FC236}">
                <a16:creationId xmlns:a16="http://schemas.microsoft.com/office/drawing/2014/main" id="{60AB962D-F184-9033-CCAA-336670E849E6}"/>
              </a:ext>
            </a:extLst>
          </p:cNvPr>
          <p:cNvSpPr/>
          <p:nvPr/>
        </p:nvSpPr>
        <p:spPr>
          <a:xfrm>
            <a:off x="6024685" y="-1095131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0" y="0"/>
                </a:lnTo>
                <a:lnTo>
                  <a:pt x="6238630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4" name="Freeform 4">
            <a:extLst>
              <a:ext uri="{FF2B5EF4-FFF2-40B4-BE49-F238E27FC236}">
                <a16:creationId xmlns:a16="http://schemas.microsoft.com/office/drawing/2014/main" id="{B465B988-E125-CF5F-51FC-C7457146BAD3}"/>
              </a:ext>
            </a:extLst>
          </p:cNvPr>
          <p:cNvSpPr/>
          <p:nvPr/>
        </p:nvSpPr>
        <p:spPr>
          <a:xfrm>
            <a:off x="12263315" y="-1095131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5" name="Freeform 5">
            <a:extLst>
              <a:ext uri="{FF2B5EF4-FFF2-40B4-BE49-F238E27FC236}">
                <a16:creationId xmlns:a16="http://schemas.microsoft.com/office/drawing/2014/main" id="{5CDA5E5D-630A-7D06-C03C-209C7CFDBF13}"/>
              </a:ext>
            </a:extLst>
          </p:cNvPr>
          <p:cNvSpPr/>
          <p:nvPr/>
        </p:nvSpPr>
        <p:spPr>
          <a:xfrm>
            <a:off x="-213946" y="5143500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6" name="Freeform 6">
            <a:extLst>
              <a:ext uri="{FF2B5EF4-FFF2-40B4-BE49-F238E27FC236}">
                <a16:creationId xmlns:a16="http://schemas.microsoft.com/office/drawing/2014/main" id="{944D3F27-325F-3F9C-9E64-93DE0437110A}"/>
              </a:ext>
            </a:extLst>
          </p:cNvPr>
          <p:cNvSpPr/>
          <p:nvPr/>
        </p:nvSpPr>
        <p:spPr>
          <a:xfrm>
            <a:off x="5948484" y="3618192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0" y="0"/>
                </a:lnTo>
                <a:lnTo>
                  <a:pt x="6238630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7" name="Freeform 7">
            <a:extLst>
              <a:ext uri="{FF2B5EF4-FFF2-40B4-BE49-F238E27FC236}">
                <a16:creationId xmlns:a16="http://schemas.microsoft.com/office/drawing/2014/main" id="{8A084461-C33D-D0E0-6649-4CBB5ACB90E8}"/>
              </a:ext>
            </a:extLst>
          </p:cNvPr>
          <p:cNvSpPr/>
          <p:nvPr/>
        </p:nvSpPr>
        <p:spPr>
          <a:xfrm>
            <a:off x="12263315" y="5143500"/>
            <a:ext cx="6238631" cy="6238631"/>
          </a:xfrm>
          <a:custGeom>
            <a:avLst/>
            <a:gdLst/>
            <a:ahLst/>
            <a:cxnLst/>
            <a:rect l="l" t="t" r="r" b="b"/>
            <a:pathLst>
              <a:path w="6238631" h="6238631">
                <a:moveTo>
                  <a:pt x="0" y="0"/>
                </a:moveTo>
                <a:lnTo>
                  <a:pt x="6238631" y="0"/>
                </a:lnTo>
                <a:lnTo>
                  <a:pt x="6238631" y="6238631"/>
                </a:lnTo>
                <a:lnTo>
                  <a:pt x="0" y="6238631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24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16" name="TextBox 16">
            <a:extLst>
              <a:ext uri="{FF2B5EF4-FFF2-40B4-BE49-F238E27FC236}">
                <a16:creationId xmlns:a16="http://schemas.microsoft.com/office/drawing/2014/main" id="{E71BDB75-516C-22BF-A5E1-9B071F9EC045}"/>
              </a:ext>
            </a:extLst>
          </p:cNvPr>
          <p:cNvSpPr txBox="1"/>
          <p:nvPr/>
        </p:nvSpPr>
        <p:spPr>
          <a:xfrm>
            <a:off x="533400" y="498877"/>
            <a:ext cx="14314475" cy="615553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/>
            <a:r>
              <a:rPr lang="en-US" sz="4000" b="1" dirty="0">
                <a:solidFill>
                  <a:srgbClr val="5229FA"/>
                </a:solidFill>
                <a:latin typeface="Garet Bold"/>
                <a:ea typeface="Garet Bold"/>
                <a:cs typeface="Garet Bold"/>
                <a:sym typeface="Garet Bold"/>
              </a:rPr>
              <a:t>Challenges of Using Microsoft Teams</a:t>
            </a:r>
          </a:p>
        </p:txBody>
      </p:sp>
      <p:sp>
        <p:nvSpPr>
          <p:cNvPr id="18" name="TextBox 18">
            <a:extLst>
              <a:ext uri="{FF2B5EF4-FFF2-40B4-BE49-F238E27FC236}">
                <a16:creationId xmlns:a16="http://schemas.microsoft.com/office/drawing/2014/main" id="{7D4A41E1-1BEB-3953-8997-C32E15C630A0}"/>
              </a:ext>
            </a:extLst>
          </p:cNvPr>
          <p:cNvSpPr txBox="1"/>
          <p:nvPr/>
        </p:nvSpPr>
        <p:spPr>
          <a:xfrm>
            <a:off x="485032" y="1930947"/>
            <a:ext cx="8735168" cy="7809830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Some staff can experience digital fatigue/resistance to new communication platforms (Supriyadi</a:t>
            </a:r>
            <a:r>
              <a:rPr lang="en-US" sz="2000" i="1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 et al.</a:t>
            </a: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, 2025)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Field carers may have limited internet connectivity while visiting patients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Overuse of messaging channels can cause information overload (Cho, Lee and Kim, 2019) if communication guidelines are not defined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Sensitive patient information must be shared carefully to maintain data protection compliance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Staff require training to understand appropriate use of channels and secure file sharing practices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Organisations must implement clear communication protocols and data governance policies (Mahdi</a:t>
            </a:r>
            <a:r>
              <a:rPr lang="en-US" sz="2000" i="1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 et al.</a:t>
            </a: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, 2020)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Technology adoption depends on organisational culture and user readiness</a:t>
            </a:r>
          </a:p>
          <a:p>
            <a:pPr marL="285750" lvl="0" indent="-285750" algn="just">
              <a:lnSpc>
                <a:spcPct val="150000"/>
              </a:lnSpc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Successful digital collaboration needs leadership support and user training (Swart, Bond-Barnard and Chugh, 2022)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936FCA3D-B371-1366-B200-B590592ABC6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753600" y="2075072"/>
            <a:ext cx="8201772" cy="3754228"/>
          </a:xfrm>
          <a:prstGeom prst="rect">
            <a:avLst/>
          </a:prstGeom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FD70FB8-7C5C-A86E-6DE8-C25598377AF5}"/>
              </a:ext>
            </a:extLst>
          </p:cNvPr>
          <p:cNvSpPr txBox="1"/>
          <p:nvPr/>
        </p:nvSpPr>
        <p:spPr>
          <a:xfrm>
            <a:off x="10363200" y="6268788"/>
            <a:ext cx="9352546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/>
              <a:t>General causes of information load that Greenfield will have to consider  </a:t>
            </a:r>
          </a:p>
          <a:p>
            <a:r>
              <a:rPr lang="en-US" dirty="0"/>
              <a:t>Image source: Mahdi</a:t>
            </a:r>
            <a:r>
              <a:rPr lang="en-US" i="1" dirty="0"/>
              <a:t> et al. </a:t>
            </a:r>
            <a:r>
              <a:rPr lang="en-US" dirty="0"/>
              <a:t>(2020)</a:t>
            </a:r>
          </a:p>
        </p:txBody>
      </p:sp>
    </p:spTree>
    <p:extLst>
      <p:ext uri="{BB962C8B-B14F-4D97-AF65-F5344CB8AC3E}">
        <p14:creationId xmlns:p14="http://schemas.microsoft.com/office/powerpoint/2010/main" val="10130401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>
            <a:off x="734348" y="688432"/>
            <a:ext cx="697761" cy="680536"/>
          </a:xfrm>
          <a:custGeom>
            <a:avLst/>
            <a:gdLst/>
            <a:ahLst/>
            <a:cxnLst/>
            <a:rect l="l" t="t" r="r" b="b"/>
            <a:pathLst>
              <a:path w="697761" h="680536">
                <a:moveTo>
                  <a:pt x="0" y="0"/>
                </a:moveTo>
                <a:lnTo>
                  <a:pt x="697762" y="0"/>
                </a:lnTo>
                <a:lnTo>
                  <a:pt x="697762" y="680536"/>
                </a:lnTo>
                <a:lnTo>
                  <a:pt x="0" y="68053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9" name="Freeform 9"/>
          <p:cNvSpPr/>
          <p:nvPr/>
        </p:nvSpPr>
        <p:spPr>
          <a:xfrm>
            <a:off x="9753600" y="6896100"/>
            <a:ext cx="1032995" cy="889199"/>
          </a:xfrm>
          <a:custGeom>
            <a:avLst/>
            <a:gdLst/>
            <a:ahLst/>
            <a:cxnLst/>
            <a:rect l="l" t="t" r="r" b="b"/>
            <a:pathLst>
              <a:path w="377523" h="377523">
                <a:moveTo>
                  <a:pt x="0" y="0"/>
                </a:moveTo>
                <a:lnTo>
                  <a:pt x="377523" y="0"/>
                </a:lnTo>
                <a:lnTo>
                  <a:pt x="377523" y="377524"/>
                </a:lnTo>
                <a:lnTo>
                  <a:pt x="0" y="37752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US"/>
          </a:p>
        </p:txBody>
      </p:sp>
      <p:sp>
        <p:nvSpPr>
          <p:cNvPr id="25" name="TextBox 25"/>
          <p:cNvSpPr txBox="1"/>
          <p:nvPr/>
        </p:nvSpPr>
        <p:spPr>
          <a:xfrm>
            <a:off x="1579975" y="663575"/>
            <a:ext cx="3068225" cy="705321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l">
              <a:lnSpc>
                <a:spcPts val="2800"/>
              </a:lnSpc>
              <a:spcBef>
                <a:spcPct val="0"/>
              </a:spcBef>
            </a:pPr>
            <a:r>
              <a:rPr lang="en-US" sz="2000" dirty="0">
                <a:solidFill>
                  <a:srgbClr val="000000"/>
                </a:solidFill>
                <a:latin typeface="Garet"/>
                <a:ea typeface="Garet"/>
                <a:cs typeface="Garet"/>
                <a:sym typeface="Garet"/>
              </a:rPr>
              <a:t>Greenfield Home Care Agency 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1507731" y="4795321"/>
            <a:ext cx="6419851" cy="81047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just">
              <a:lnSpc>
                <a:spcPct val="150000"/>
              </a:lnSpc>
              <a:spcBef>
                <a:spcPct val="0"/>
              </a:spcBef>
            </a:pPr>
            <a:r>
              <a:rPr lang="en-US" sz="4000" b="1" spc="-150" dirty="0">
                <a:solidFill>
                  <a:srgbClr val="002060"/>
                </a:solidFill>
                <a:latin typeface="Franklin Gothic Demi" panose="020B0703020102020204" pitchFamily="34" charset="0"/>
                <a:ea typeface="Garet"/>
                <a:cs typeface="Garet"/>
                <a:sym typeface="Garet"/>
              </a:rPr>
              <a:t>DIGITAL SAFETY ACTION PLAN </a:t>
            </a:r>
          </a:p>
        </p:txBody>
      </p:sp>
      <p:pic>
        <p:nvPicPr>
          <p:cNvPr id="33" name="Picture 32">
            <a:extLst>
              <a:ext uri="{FF2B5EF4-FFF2-40B4-BE49-F238E27FC236}">
                <a16:creationId xmlns:a16="http://schemas.microsoft.com/office/drawing/2014/main" id="{C4163BEB-AC19-4431-DC84-55C58929DB91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908358" y="2501701"/>
            <a:ext cx="5715000" cy="3810000"/>
          </a:xfrm>
          <a:prstGeom prst="rect">
            <a:avLst/>
          </a:prstGeom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229FA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7"/>
          <p:cNvSpPr txBox="1"/>
          <p:nvPr/>
        </p:nvSpPr>
        <p:spPr>
          <a:xfrm>
            <a:off x="609600" y="876300"/>
            <a:ext cx="16992600" cy="9618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4000" b="1" dirty="0">
                <a:solidFill>
                  <a:srgbClr val="CDEE9F"/>
                </a:solidFill>
                <a:latin typeface="Garet Bold"/>
                <a:ea typeface="Garet Bold"/>
                <a:cs typeface="Garet Bold"/>
                <a:sym typeface="Garet Bold"/>
              </a:rPr>
              <a:t>Digital Safety Action Plan for Greenfield Home Care Agency</a:t>
            </a:r>
          </a:p>
        </p:txBody>
      </p:sp>
      <p:graphicFrame>
        <p:nvGraphicFramePr>
          <p:cNvPr id="15" name="Table 14">
            <a:extLst>
              <a:ext uri="{FF2B5EF4-FFF2-40B4-BE49-F238E27FC236}">
                <a16:creationId xmlns:a16="http://schemas.microsoft.com/office/drawing/2014/main" id="{031DE619-D03A-8E26-5C06-2D54C53F0C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09718467"/>
              </p:ext>
            </p:extLst>
          </p:nvPr>
        </p:nvGraphicFramePr>
        <p:xfrm>
          <a:off x="645695" y="2095500"/>
          <a:ext cx="16002000" cy="8003540"/>
        </p:xfrm>
        <a:graphic>
          <a:graphicData uri="http://schemas.openxmlformats.org/drawingml/2006/table">
            <a:tbl>
              <a:tblPr firstRow="1" firstCol="1" bandRow="1"/>
              <a:tblGrid>
                <a:gridCol w="2971800">
                  <a:extLst>
                    <a:ext uri="{9D8B030D-6E8A-4147-A177-3AD203B41FA5}">
                      <a16:colId xmlns:a16="http://schemas.microsoft.com/office/drawing/2014/main" val="1770770164"/>
                    </a:ext>
                  </a:extLst>
                </a:gridCol>
                <a:gridCol w="8574505">
                  <a:extLst>
                    <a:ext uri="{9D8B030D-6E8A-4147-A177-3AD203B41FA5}">
                      <a16:colId xmlns:a16="http://schemas.microsoft.com/office/drawing/2014/main" val="4095966521"/>
                    </a:ext>
                  </a:extLst>
                </a:gridCol>
                <a:gridCol w="4455695">
                  <a:extLst>
                    <a:ext uri="{9D8B030D-6E8A-4147-A177-3AD203B41FA5}">
                      <a16:colId xmlns:a16="http://schemas.microsoft.com/office/drawing/2014/main" val="673453773"/>
                    </a:ext>
                  </a:extLst>
                </a:gridCol>
              </a:tblGrid>
              <a:tr h="349238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GOAL</a:t>
                      </a:r>
                      <a:endParaRPr lang="en-US" sz="2000" kern="100" dirty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KEY ACTIONS</a:t>
                      </a:r>
                      <a:endParaRPr lang="en-US" sz="2000" kern="100" dirty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EXPECTED OUTCOME</a:t>
                      </a:r>
                      <a:endParaRPr lang="en-US" sz="2000" kern="100" dirty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707638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Secure Access</a:t>
                      </a:r>
                      <a:endParaRPr lang="en-US" sz="2000" kern="100" dirty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Enable multi-factor authentication (MFA) for all Microsoft 365 accounts </a:t>
                      </a:r>
                      <a:r>
                        <a:rPr lang="en-US" sz="2000" b="0" i="0" u="none" kern="100" baseline="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(</a:t>
                      </a:r>
                      <a:r>
                        <a:rPr lang="en-US" sz="2000" b="0" i="0" u="none" kern="100" baseline="0" dirty="0" err="1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Ometov</a:t>
                      </a:r>
                      <a:r>
                        <a:rPr lang="en-US" sz="2000" b="0" i="1" u="none" kern="100" baseline="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et al.</a:t>
                      </a:r>
                      <a:r>
                        <a:rPr lang="en-US" sz="2000" b="0" i="0" u="none" kern="100" baseline="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, 2018)</a:t>
                      </a:r>
                    </a:p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Require strong passwords</a:t>
                      </a:r>
                    </a:p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Limit system access based on staff roles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Avoiding </a:t>
                      </a:r>
                      <a:r>
                        <a:rPr lang="en-US" sz="2000" kern="100" dirty="0" err="1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unauthorised</a:t>
                      </a: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access to patient data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496718335"/>
                  </a:ext>
                </a:extLst>
              </a:tr>
              <a:tr h="499364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Email Awareness</a:t>
                      </a:r>
                      <a:endParaRPr lang="en-US" sz="2000" kern="100" dirty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Train staff to </a:t>
                      </a:r>
                      <a:r>
                        <a:rPr lang="en-US" sz="2000" kern="100" dirty="0" err="1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recognise</a:t>
                      </a: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phishing emails</a:t>
                      </a:r>
                    </a:p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Apply email filtering and spam protection</a:t>
                      </a:r>
                    </a:p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Require verification before opening attachments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 err="1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dReduce</a:t>
                      </a: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risk of cyberattacks and data breaches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52000141"/>
                  </a:ext>
                </a:extLst>
              </a:tr>
              <a:tr h="55626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Data Management</a:t>
                      </a:r>
                      <a:endParaRPr lang="en-US" sz="2000" kern="100" dirty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Store all care documentation in secure cloud storage (OneDrive/SharePoint)</a:t>
                      </a:r>
                    </a:p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Restrict file permissions</a:t>
                      </a:r>
                    </a:p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Conduct regular data backups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Safe storage and accessibility of patient records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39144700"/>
                  </a:ext>
                </a:extLst>
              </a:tr>
              <a:tr h="69088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Confidentiality &amp; Compliance</a:t>
                      </a:r>
                      <a:endParaRPr lang="en-US" sz="2000" kern="100" dirty="0">
                        <a:solidFill>
                          <a:schemeClr val="bg1"/>
                        </a:solidFill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Train staff on GDPR/Data Protection Act 2018 and patient confidentiality policies </a:t>
                      </a:r>
                      <a:r>
                        <a:rPr lang="en-US" sz="2000" b="0" i="0" u="none" kern="100" baseline="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(Davey</a:t>
                      </a:r>
                      <a:r>
                        <a:rPr lang="en-US" sz="2000" b="0" i="1" u="none" kern="100" baseline="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 et al.</a:t>
                      </a:r>
                      <a:r>
                        <a:rPr lang="en-US" sz="2000" b="0" i="0" u="none" kern="100" baseline="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, 2022)</a:t>
                      </a:r>
                    </a:p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Ensure encrypted communication</a:t>
                      </a:r>
                    </a:p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Audit data access regularly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indent="-342900">
                        <a:lnSpc>
                          <a:spcPct val="150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Compliance with healthcare data protection regulations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02049627"/>
                  </a:ext>
                </a:extLst>
              </a:tr>
            </a:tbl>
          </a:graphicData>
        </a:graphic>
      </p:graphicFrame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5229FA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3CDA0FA-422D-CB78-2594-48C7633DB1F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7">
            <a:extLst>
              <a:ext uri="{FF2B5EF4-FFF2-40B4-BE49-F238E27FC236}">
                <a16:creationId xmlns:a16="http://schemas.microsoft.com/office/drawing/2014/main" id="{79EBDF0B-015C-F068-2262-E763A73320C5}"/>
              </a:ext>
            </a:extLst>
          </p:cNvPr>
          <p:cNvSpPr txBox="1"/>
          <p:nvPr/>
        </p:nvSpPr>
        <p:spPr>
          <a:xfrm>
            <a:off x="609600" y="876300"/>
            <a:ext cx="16992600" cy="961802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l">
              <a:lnSpc>
                <a:spcPts val="8400"/>
              </a:lnSpc>
            </a:pPr>
            <a:r>
              <a:rPr lang="en-US" sz="4000" b="1" dirty="0">
                <a:solidFill>
                  <a:srgbClr val="CDEE9F"/>
                </a:solidFill>
                <a:latin typeface="Garet Bold"/>
                <a:ea typeface="Garet Bold"/>
                <a:cs typeface="Garet Bold"/>
                <a:sym typeface="Garet Bold"/>
              </a:rPr>
              <a:t>Implementation Checklist for Digital Safety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1FE92AE0-62DA-E3C3-BA1C-54D4DA0C28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9814469"/>
              </p:ext>
            </p:extLst>
          </p:nvPr>
        </p:nvGraphicFramePr>
        <p:xfrm>
          <a:off x="1143000" y="3116233"/>
          <a:ext cx="14249400" cy="4054534"/>
        </p:xfrm>
        <a:graphic>
          <a:graphicData uri="http://schemas.openxmlformats.org/drawingml/2006/table">
            <a:tbl>
              <a:tblPr firstRow="1" firstCol="1" bandRow="1"/>
              <a:tblGrid>
                <a:gridCol w="2971800">
                  <a:extLst>
                    <a:ext uri="{9D8B030D-6E8A-4147-A177-3AD203B41FA5}">
                      <a16:colId xmlns:a16="http://schemas.microsoft.com/office/drawing/2014/main" val="5798643"/>
                    </a:ext>
                  </a:extLst>
                </a:gridCol>
                <a:gridCol w="6527800">
                  <a:extLst>
                    <a:ext uri="{9D8B030D-6E8A-4147-A177-3AD203B41FA5}">
                      <a16:colId xmlns:a16="http://schemas.microsoft.com/office/drawing/2014/main" val="1954571991"/>
                    </a:ext>
                  </a:extLst>
                </a:gridCol>
                <a:gridCol w="4749800">
                  <a:extLst>
                    <a:ext uri="{9D8B030D-6E8A-4147-A177-3AD203B41FA5}">
                      <a16:colId xmlns:a16="http://schemas.microsoft.com/office/drawing/2014/main" val="2242723694"/>
                    </a:ext>
                  </a:extLst>
                </a:gridCol>
              </a:tblGrid>
              <a:tr h="334394"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SAFETY AREA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PRACTICAL STEPS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RESPONSIBLE STAFF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567495473"/>
                  </a:ext>
                </a:extLst>
              </a:tr>
              <a:tr h="999806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Secure Access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indent="-34290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Activate MFA and password policies for all accounts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indent="-34290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IT Administrator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48592002"/>
                  </a:ext>
                </a:extLst>
              </a:tr>
              <a:tr h="999806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Email Awareness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indent="-34290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Quarterly cybersecurity training and phishing simulations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indent="-34290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HR &amp; IT Team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32241033"/>
                  </a:ext>
                </a:extLst>
              </a:tr>
              <a:tr h="999806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Data Management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indent="-34290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Use encrypted cloud storage for all patient records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indent="-34290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Care Coordinators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39031463"/>
                  </a:ext>
                </a:extLst>
              </a:tr>
              <a:tr h="66710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2000" b="1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Confidentiality Compliance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chemeClr val="accent6">
                        <a:lumMod val="7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indent="-342900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Annual GDPR and data protection training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342900" marR="0" indent="-342900" algn="ctr">
                        <a:lnSpc>
                          <a:spcPct val="115000"/>
                        </a:lnSpc>
                        <a:spcAft>
                          <a:spcPts val="800"/>
                        </a:spcAft>
                        <a:buFont typeface="Arial" panose="020B0604020202020204" pitchFamily="34" charset="0"/>
                        <a:buChar char="•"/>
                      </a:pPr>
                      <a:r>
                        <a:rPr lang="en-US" sz="2000" kern="100" dirty="0">
                          <a:solidFill>
                            <a:schemeClr val="bg1"/>
                          </a:solidFill>
                          <a:effectLst/>
                          <a:latin typeface="Aptos" panose="020B0004020202020204" pitchFamily="34" charset="0"/>
                          <a:ea typeface="Aptos" panose="020B0004020202020204" pitchFamily="34" charset="0"/>
                          <a:cs typeface="Times New Roman" panose="02020603050405020304" pitchFamily="18" charset="0"/>
                        </a:rPr>
                        <a:t>Management Team</a:t>
                      </a:r>
                    </a:p>
                  </a:txBody>
                  <a:tcPr marL="9525" marR="9525" marT="9525" marB="952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8678303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26237246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-1219200" y="0"/>
            <a:ext cx="10686316" cy="205825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8154"/>
              </a:lnSpc>
            </a:pPr>
            <a:r>
              <a:rPr lang="en-US" sz="8000" b="1" dirty="0">
                <a:solidFill>
                  <a:schemeClr val="accent3">
                    <a:lumMod val="75000"/>
                  </a:schemeClr>
                </a:solidFill>
                <a:latin typeface="Garet Bold"/>
                <a:ea typeface="Garet Bold"/>
                <a:cs typeface="Garet Bold"/>
                <a:sym typeface="Garet Bold"/>
              </a:rPr>
              <a:t>References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03946" y="2505097"/>
            <a:ext cx="17426853" cy="715580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 err="1">
                <a:ea typeface="Garet"/>
                <a:cs typeface="Garet"/>
                <a:sym typeface="Garet"/>
              </a:rPr>
              <a:t>Alshararl</a:t>
            </a:r>
            <a:r>
              <a:rPr lang="en-US" sz="1500" dirty="0">
                <a:ea typeface="Garet"/>
                <a:cs typeface="Garet"/>
                <a:sym typeface="Garet"/>
              </a:rPr>
              <a:t>, F. A., </a:t>
            </a:r>
            <a:r>
              <a:rPr lang="en-US" sz="1500" dirty="0" err="1">
                <a:ea typeface="Garet"/>
                <a:cs typeface="Garet"/>
                <a:sym typeface="Garet"/>
              </a:rPr>
              <a:t>Alsharari</a:t>
            </a:r>
            <a:r>
              <a:rPr lang="en-US" sz="1500" dirty="0">
                <a:ea typeface="Garet"/>
                <a:cs typeface="Garet"/>
                <a:sym typeface="Garet"/>
              </a:rPr>
              <a:t>, L. H., </a:t>
            </a:r>
            <a:r>
              <a:rPr lang="en-US" sz="1500" dirty="0" err="1">
                <a:ea typeface="Garet"/>
                <a:cs typeface="Garet"/>
                <a:sym typeface="Garet"/>
              </a:rPr>
              <a:t>Alsharari</a:t>
            </a:r>
            <a:r>
              <a:rPr lang="en-US" sz="1500" dirty="0">
                <a:ea typeface="Garet"/>
                <a:cs typeface="Garet"/>
                <a:sym typeface="Garet"/>
              </a:rPr>
              <a:t>, A. S., </a:t>
            </a:r>
            <a:r>
              <a:rPr lang="en-US" sz="1500" dirty="0" err="1">
                <a:ea typeface="Garet"/>
                <a:cs typeface="Garet"/>
                <a:sym typeface="Garet"/>
              </a:rPr>
              <a:t>Alsharari</a:t>
            </a:r>
            <a:r>
              <a:rPr lang="en-US" sz="1500" dirty="0">
                <a:ea typeface="Garet"/>
                <a:cs typeface="Garet"/>
                <a:sym typeface="Garet"/>
              </a:rPr>
              <a:t>, M. F. H., </a:t>
            </a:r>
            <a:r>
              <a:rPr lang="en-US" sz="1500" dirty="0" err="1">
                <a:ea typeface="Garet"/>
                <a:cs typeface="Garet"/>
                <a:sym typeface="Garet"/>
              </a:rPr>
              <a:t>Alshararl</a:t>
            </a:r>
            <a:r>
              <a:rPr lang="en-US" sz="1500" dirty="0">
                <a:ea typeface="Garet"/>
                <a:cs typeface="Garet"/>
                <a:sym typeface="Garet"/>
              </a:rPr>
              <a:t>, M. S. M., </a:t>
            </a:r>
            <a:r>
              <a:rPr lang="en-US" sz="1500" dirty="0" err="1">
                <a:ea typeface="Garet"/>
                <a:cs typeface="Garet"/>
                <a:sym typeface="Garet"/>
              </a:rPr>
              <a:t>Alsudays</a:t>
            </a:r>
            <a:r>
              <a:rPr lang="en-US" sz="1500" dirty="0">
                <a:ea typeface="Garet"/>
                <a:cs typeface="Garet"/>
                <a:sym typeface="Garet"/>
              </a:rPr>
              <a:t>, A. S., </a:t>
            </a:r>
            <a:r>
              <a:rPr lang="en-US" sz="1500" dirty="0" err="1">
                <a:ea typeface="Garet"/>
                <a:cs typeface="Garet"/>
                <a:sym typeface="Garet"/>
              </a:rPr>
              <a:t>Almughamis</a:t>
            </a:r>
            <a:r>
              <a:rPr lang="en-US" sz="1500" dirty="0">
                <a:ea typeface="Garet"/>
                <a:cs typeface="Garet"/>
                <a:sym typeface="Garet"/>
              </a:rPr>
              <a:t>, F. K. S. and </a:t>
            </a:r>
            <a:r>
              <a:rPr lang="en-US" sz="1500" dirty="0" err="1">
                <a:ea typeface="Garet"/>
                <a:cs typeface="Garet"/>
                <a:sym typeface="Garet"/>
              </a:rPr>
              <a:t>Alsharari</a:t>
            </a:r>
            <a:r>
              <a:rPr lang="en-US" sz="1500" dirty="0">
                <a:ea typeface="Garet"/>
                <a:cs typeface="Garet"/>
                <a:sym typeface="Garet"/>
              </a:rPr>
              <a:t>, S. F. (2025) 'Integrating Health Information Systems and Administrative Processes to Improve Patient Care Efficiency: A Comprehensive Review', </a:t>
            </a:r>
            <a:r>
              <a:rPr lang="en-US" sz="1500" i="1" dirty="0">
                <a:ea typeface="Garet"/>
                <a:cs typeface="Garet"/>
                <a:sym typeface="Garet"/>
              </a:rPr>
              <a:t>Vascular and Endovascular Review,</a:t>
            </a:r>
            <a:r>
              <a:rPr lang="en-US" sz="1500" dirty="0">
                <a:ea typeface="Garet"/>
                <a:cs typeface="Garet"/>
                <a:sym typeface="Garet"/>
              </a:rPr>
              <a:t> 8(5s), pp. 112-120.</a:t>
            </a:r>
            <a:endParaRPr lang="en-US" sz="1500" i="1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a typeface="Garet"/>
                <a:cs typeface="Garet"/>
                <a:sym typeface="Garet"/>
              </a:rPr>
              <a:t>Alao, O. B., Nwokocha, G. C. and </a:t>
            </a:r>
            <a:r>
              <a:rPr lang="en-US" sz="1500" dirty="0" err="1">
                <a:ea typeface="Garet"/>
                <a:cs typeface="Garet"/>
                <a:sym typeface="Garet"/>
              </a:rPr>
              <a:t>Filani</a:t>
            </a:r>
            <a:r>
              <a:rPr lang="en-US" sz="1500" dirty="0">
                <a:ea typeface="Garet"/>
                <a:cs typeface="Garet"/>
                <a:sym typeface="Garet"/>
              </a:rPr>
              <a:t>, O. M. (2022) 'Enhancing supply chain agility through integrated digital platforms enabling collaboration between procurement', </a:t>
            </a:r>
            <a:r>
              <a:rPr lang="en-US" sz="1500" i="1" dirty="0">
                <a:ea typeface="Garet"/>
                <a:cs typeface="Garet"/>
                <a:sym typeface="Garet"/>
              </a:rPr>
              <a:t>Engineering, and Logistics,</a:t>
            </a:r>
            <a:r>
              <a:rPr lang="en-US" sz="1500" dirty="0">
                <a:ea typeface="Garet"/>
                <a:cs typeface="Garet"/>
                <a:sym typeface="Garet"/>
              </a:rPr>
              <a:t> 8(7), pp. 56-78.</a:t>
            </a:r>
            <a:endParaRPr lang="en-US" sz="1500" i="1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a typeface="Garet"/>
                <a:cs typeface="Garet"/>
                <a:sym typeface="Garet"/>
              </a:rPr>
              <a:t>Chen, Y., Lehmann, C. U. and Malin, B. (2024) 'Digital information ecosystems in modern care coordination and patient care pathways and the challenges and opportunities for AI solutions', </a:t>
            </a:r>
            <a:r>
              <a:rPr lang="en-US" sz="1500" i="1" dirty="0">
                <a:ea typeface="Garet"/>
                <a:cs typeface="Garet"/>
                <a:sym typeface="Garet"/>
              </a:rPr>
              <a:t>Journal of medical Internet research,</a:t>
            </a:r>
            <a:r>
              <a:rPr lang="en-US" sz="1500" dirty="0">
                <a:ea typeface="Garet"/>
                <a:cs typeface="Garet"/>
                <a:sym typeface="Garet"/>
              </a:rPr>
              <a:t> 26, pp. e60258.</a:t>
            </a:r>
            <a:endParaRPr lang="en-US" sz="1500" i="1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a typeface="Garet"/>
                <a:cs typeface="Garet"/>
                <a:sym typeface="Garet"/>
              </a:rPr>
              <a:t>Cho, J., Lee, H. E. and Kim, H. (2019) 'Effects of communication-oriented overload in mobile instant messaging on role stressors, burnout, and turnover intention in the workplace', </a:t>
            </a:r>
            <a:r>
              <a:rPr lang="en-US" sz="1500" i="1" dirty="0">
                <a:ea typeface="Garet"/>
                <a:cs typeface="Garet"/>
                <a:sym typeface="Garet"/>
              </a:rPr>
              <a:t>International Journal of Communication,</a:t>
            </a:r>
            <a:r>
              <a:rPr lang="en-US" sz="1500" dirty="0">
                <a:ea typeface="Garet"/>
                <a:cs typeface="Garet"/>
                <a:sym typeface="Garet"/>
              </a:rPr>
              <a:t> 13, pp. 21-21.</a:t>
            </a:r>
            <a:endParaRPr lang="en-US" sz="1500" i="1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a typeface="Garet"/>
                <a:cs typeface="Garet"/>
                <a:sym typeface="Garet"/>
              </a:rPr>
              <a:t>Davey, M. G., O’Donnell, J. P., Maher, E., McMenamin, C., </a:t>
            </a:r>
            <a:r>
              <a:rPr lang="en-US" sz="1500" dirty="0" err="1">
                <a:ea typeface="Garet"/>
                <a:cs typeface="Garet"/>
                <a:sym typeface="Garet"/>
              </a:rPr>
              <a:t>McAnena</a:t>
            </a:r>
            <a:r>
              <a:rPr lang="en-US" sz="1500" dirty="0">
                <a:ea typeface="Garet"/>
                <a:cs typeface="Garet"/>
                <a:sym typeface="Garet"/>
              </a:rPr>
              <a:t>, P. F., Kerin, M. J., Miller, N. and Lowery, A. J. (2022) 'General data protection regulations (2018) and clinical research: perspectives of patients and doctors in an Irish university teaching hospital', </a:t>
            </a:r>
            <a:r>
              <a:rPr lang="en-US" sz="1500" i="1" dirty="0">
                <a:ea typeface="Garet"/>
                <a:cs typeface="Garet"/>
                <a:sym typeface="Garet"/>
              </a:rPr>
              <a:t>Irish Journal of Medical Science (1971-),</a:t>
            </a:r>
            <a:r>
              <a:rPr lang="en-US" sz="1500" dirty="0">
                <a:ea typeface="Garet"/>
                <a:cs typeface="Garet"/>
                <a:sym typeface="Garet"/>
              </a:rPr>
              <a:t> 191(4), pp. 1513-1519.</a:t>
            </a:r>
            <a:endParaRPr lang="en-US" sz="1500" i="1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/>
              <a:t>Frolov, A. (2024) </a:t>
            </a:r>
            <a:r>
              <a:rPr lang="en-US" sz="1500" i="1" dirty="0"/>
              <a:t>How to insert current time in Excel: timestamp shortcut, NOW formula, VBA</a:t>
            </a:r>
            <a:r>
              <a:rPr lang="en-US" sz="1500" dirty="0"/>
              <a:t>, </a:t>
            </a:r>
            <a:r>
              <a:rPr lang="en-US" sz="1500" i="1" dirty="0"/>
              <a:t>ablebits.com</a:t>
            </a:r>
            <a:r>
              <a:rPr lang="en-US" sz="1500" dirty="0"/>
              <a:t>. Available at: https://www.ablebits.com/office-addins-blog/insert-current-time-excel/ (Accessed: 14 March 2026).</a:t>
            </a:r>
            <a:endParaRPr lang="en-US" sz="1500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 err="1">
                <a:ea typeface="Garet"/>
                <a:cs typeface="Garet"/>
                <a:sym typeface="Garet"/>
              </a:rPr>
              <a:t>Ilag</a:t>
            </a:r>
            <a:r>
              <a:rPr lang="en-US" sz="1500" dirty="0">
                <a:ea typeface="Garet"/>
                <a:cs typeface="Garet"/>
                <a:sym typeface="Garet"/>
              </a:rPr>
              <a:t>, B. N. (2020) </a:t>
            </a:r>
            <a:r>
              <a:rPr lang="en-US" sz="1500" i="1" dirty="0">
                <a:ea typeface="Garet"/>
                <a:cs typeface="Garet"/>
                <a:sym typeface="Garet"/>
              </a:rPr>
              <a:t>Understanding Microsoft Teams Administration.</a:t>
            </a:r>
            <a:r>
              <a:rPr lang="en-US" sz="1500" dirty="0">
                <a:ea typeface="Garet"/>
                <a:cs typeface="Garet"/>
                <a:sym typeface="Garet"/>
              </a:rPr>
              <a:t> Springer.</a:t>
            </a:r>
            <a:endParaRPr lang="en-US" sz="1500" i="1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/>
              <a:t>LGNSW (2019) </a:t>
            </a:r>
            <a:r>
              <a:rPr lang="en-US" sz="1500" i="1" dirty="0"/>
              <a:t>M365 Teams Collaboration</a:t>
            </a:r>
            <a:r>
              <a:rPr lang="en-US" sz="1500" dirty="0"/>
              <a:t>, </a:t>
            </a:r>
            <a:r>
              <a:rPr lang="en-US" sz="1500" i="1" dirty="0"/>
              <a:t>Lgnsw.org.au</a:t>
            </a:r>
            <a:r>
              <a:rPr lang="en-US" sz="1500" dirty="0"/>
              <a:t>. Available at: https://lgnsw.org.au/Public/Public/Events/Learning-and-Development/Courses/M365_Teams_Collaboration.aspx (Accessed: 14 March 2026).</a:t>
            </a: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/>
              <a:t>Microsoft (2026) </a:t>
            </a:r>
            <a:r>
              <a:rPr lang="en-US" sz="1500" i="1" dirty="0"/>
              <a:t>Microsoft 365 help &amp; learning - Microsoft Support</a:t>
            </a:r>
            <a:r>
              <a:rPr lang="en-US" sz="1500" dirty="0"/>
              <a:t>, </a:t>
            </a:r>
            <a:r>
              <a:rPr lang="en-US" sz="1500" i="1" dirty="0"/>
              <a:t>support.microsoft.com</a:t>
            </a:r>
            <a:r>
              <a:rPr lang="en-US" sz="1500" dirty="0"/>
              <a:t>. Available at: https://support.microsoft.com/en-us/microsoft-365 (Accessed: 14 March 2026).</a:t>
            </a: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/>
              <a:t>Murad, M.A.A. (2021) </a:t>
            </a:r>
            <a:r>
              <a:rPr lang="en-US" sz="1500" i="1" dirty="0"/>
              <a:t>How to Use VLOOKUP with COUNTIF (3 Easy Ways)</a:t>
            </a:r>
            <a:r>
              <a:rPr lang="en-US" sz="1500" dirty="0"/>
              <a:t>, </a:t>
            </a:r>
            <a:r>
              <a:rPr lang="en-US" sz="1500" i="1" dirty="0" err="1"/>
              <a:t>ExcelDemy</a:t>
            </a:r>
            <a:r>
              <a:rPr lang="en-US" sz="1500" dirty="0"/>
              <a:t>. Available at: https://www.exceldemy.com/vlookup-with-countif/ (Accessed: 14 March 2026).</a:t>
            </a:r>
            <a:endParaRPr lang="en-US" sz="1500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a typeface="Garet"/>
                <a:cs typeface="Garet"/>
                <a:sym typeface="Garet"/>
              </a:rPr>
              <a:t>Mahdi, M. N., Ahmad, A. R., Ismail, R., Subhi, M. A., Abdulrazzaq, M. M. and Qassim, Q. S. 'Information overload: the effects of large amounts of information'. </a:t>
            </a:r>
            <a:r>
              <a:rPr lang="en-US" sz="1500" i="1" dirty="0">
                <a:ea typeface="Garet"/>
                <a:cs typeface="Garet"/>
                <a:sym typeface="Garet"/>
              </a:rPr>
              <a:t>2020 1st. Information Technology To Enhance e-learning and Other Application (IT-ELA</a:t>
            </a:r>
            <a:r>
              <a:rPr lang="en-US" sz="1500" dirty="0">
                <a:ea typeface="Garet"/>
                <a:cs typeface="Garet"/>
                <a:sym typeface="Garet"/>
              </a:rPr>
              <a:t>: IEEE, 154-159.</a:t>
            </a:r>
            <a:endParaRPr lang="en-US" sz="1500" i="1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a typeface="Garet"/>
                <a:cs typeface="Garet"/>
                <a:sym typeface="Garet"/>
              </a:rPr>
              <a:t>McCarthy, B., Fitzgerald, S., O’Shea, M., Condon, C., Hartnett‐Collins, G., Clancy, M., Sheehy, A., </a:t>
            </a:r>
            <a:r>
              <a:rPr lang="en-US" sz="1500" dirty="0" err="1">
                <a:ea typeface="Garet"/>
                <a:cs typeface="Garet"/>
                <a:sym typeface="Garet"/>
              </a:rPr>
              <a:t>Denieffe</a:t>
            </a:r>
            <a:r>
              <a:rPr lang="en-US" sz="1500" dirty="0">
                <a:ea typeface="Garet"/>
                <a:cs typeface="Garet"/>
                <a:sym typeface="Garet"/>
              </a:rPr>
              <a:t>, S., Bergin, M. and Savage, E. (2019) 'Electronic nursing documentation interventions to promote or improve patient safety and quality care: A systematic review', </a:t>
            </a:r>
            <a:r>
              <a:rPr lang="en-US" sz="1500" i="1" dirty="0">
                <a:ea typeface="Garet"/>
                <a:cs typeface="Garet"/>
                <a:sym typeface="Garet"/>
              </a:rPr>
              <a:t>Journal of nursing management,</a:t>
            </a:r>
            <a:r>
              <a:rPr lang="en-US" sz="1500" dirty="0">
                <a:ea typeface="Garet"/>
                <a:cs typeface="Garet"/>
                <a:sym typeface="Garet"/>
              </a:rPr>
              <a:t> 27(3), pp. 491-501.</a:t>
            </a:r>
            <a:endParaRPr lang="en-US" sz="1500" i="1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a typeface="Garet"/>
                <a:cs typeface="Garet"/>
                <a:sym typeface="Garet"/>
              </a:rPr>
              <a:t>Mukhtar, A., Hofer, B., </a:t>
            </a:r>
            <a:r>
              <a:rPr lang="en-US" sz="1500" dirty="0" err="1">
                <a:ea typeface="Garet"/>
                <a:cs typeface="Garet"/>
                <a:sym typeface="Garet"/>
              </a:rPr>
              <a:t>Jannach</a:t>
            </a:r>
            <a:r>
              <a:rPr lang="en-US" sz="1500" dirty="0">
                <a:ea typeface="Garet"/>
                <a:cs typeface="Garet"/>
                <a:sym typeface="Garet"/>
              </a:rPr>
              <a:t>, D. and </a:t>
            </a:r>
            <a:r>
              <a:rPr lang="en-US" sz="1500" dirty="0" err="1">
                <a:ea typeface="Garet"/>
                <a:cs typeface="Garet"/>
                <a:sym typeface="Garet"/>
              </a:rPr>
              <a:t>Wotawa</a:t>
            </a:r>
            <a:r>
              <a:rPr lang="en-US" sz="1500" dirty="0">
                <a:ea typeface="Garet"/>
                <a:cs typeface="Garet"/>
                <a:sym typeface="Garet"/>
              </a:rPr>
              <a:t>, F. (2022) 'Spreadsheet debugging: The perils of tool over-reliance', </a:t>
            </a:r>
            <a:r>
              <a:rPr lang="en-US" sz="1500" i="1" dirty="0">
                <a:ea typeface="Garet"/>
                <a:cs typeface="Garet"/>
                <a:sym typeface="Garet"/>
              </a:rPr>
              <a:t>Journal of Systems and Software,</a:t>
            </a:r>
            <a:r>
              <a:rPr lang="en-US" sz="1500" dirty="0">
                <a:ea typeface="Garet"/>
                <a:cs typeface="Garet"/>
                <a:sym typeface="Garet"/>
              </a:rPr>
              <a:t> 184, pp. 111119.</a:t>
            </a: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 err="1">
                <a:ea typeface="Garet"/>
                <a:cs typeface="Garet"/>
                <a:sym typeface="Garet"/>
              </a:rPr>
              <a:t>Ometov</a:t>
            </a:r>
            <a:r>
              <a:rPr lang="en-US" sz="1500" dirty="0">
                <a:ea typeface="Garet"/>
                <a:cs typeface="Garet"/>
                <a:sym typeface="Garet"/>
              </a:rPr>
              <a:t>, A., </a:t>
            </a:r>
            <a:r>
              <a:rPr lang="en-US" sz="1500" dirty="0" err="1">
                <a:ea typeface="Garet"/>
                <a:cs typeface="Garet"/>
                <a:sym typeface="Garet"/>
              </a:rPr>
              <a:t>Bezzateev</a:t>
            </a:r>
            <a:r>
              <a:rPr lang="en-US" sz="1500" dirty="0">
                <a:ea typeface="Garet"/>
                <a:cs typeface="Garet"/>
                <a:sym typeface="Garet"/>
              </a:rPr>
              <a:t>, S., Mäkitalo, N., Andreev, S., Mikkonen, T. and </a:t>
            </a:r>
            <a:r>
              <a:rPr lang="en-US" sz="1500" dirty="0" err="1">
                <a:ea typeface="Garet"/>
                <a:cs typeface="Garet"/>
                <a:sym typeface="Garet"/>
              </a:rPr>
              <a:t>Koucheryavy</a:t>
            </a:r>
            <a:r>
              <a:rPr lang="en-US" sz="1500" dirty="0">
                <a:ea typeface="Garet"/>
                <a:cs typeface="Garet"/>
                <a:sym typeface="Garet"/>
              </a:rPr>
              <a:t>, Y. (2018) 'Multi-factor authentication: A survey', </a:t>
            </a:r>
            <a:r>
              <a:rPr lang="en-US" sz="1500" i="1" dirty="0">
                <a:ea typeface="Garet"/>
                <a:cs typeface="Garet"/>
                <a:sym typeface="Garet"/>
              </a:rPr>
              <a:t>Cryptography,</a:t>
            </a:r>
            <a:r>
              <a:rPr lang="en-US" sz="1500" dirty="0">
                <a:ea typeface="Garet"/>
                <a:cs typeface="Garet"/>
                <a:sym typeface="Garet"/>
              </a:rPr>
              <a:t> 2(1), pp. 1.</a:t>
            </a:r>
            <a:endParaRPr lang="en-US" sz="1500" i="1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 err="1">
                <a:ea typeface="Garet"/>
                <a:cs typeface="Garet"/>
                <a:sym typeface="Garet"/>
              </a:rPr>
              <a:t>Šimec</a:t>
            </a:r>
            <a:r>
              <a:rPr lang="en-US" sz="1500" dirty="0">
                <a:ea typeface="Garet"/>
                <a:cs typeface="Garet"/>
                <a:sym typeface="Garet"/>
              </a:rPr>
              <a:t>, M., Krsnik, S. and Erjavec, K. (2023) 'Health service quality and its relationship to team collaboration and communication during the COVID-19 pandemic', </a:t>
            </a:r>
            <a:r>
              <a:rPr lang="en-US" sz="1500" i="1" dirty="0">
                <a:ea typeface="Garet"/>
                <a:cs typeface="Garet"/>
                <a:sym typeface="Garet"/>
              </a:rPr>
              <a:t>Open Access Macedonian Journal of Medical Sciences,</a:t>
            </a:r>
            <a:r>
              <a:rPr lang="en-US" sz="1500" dirty="0">
                <a:ea typeface="Garet"/>
                <a:cs typeface="Garet"/>
                <a:sym typeface="Garet"/>
              </a:rPr>
              <a:t> 11(E), pp. 1-6.</a:t>
            </a:r>
            <a:endParaRPr lang="en-US" sz="1500" i="1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a typeface="Garet"/>
                <a:cs typeface="Garet"/>
                <a:sym typeface="Garet"/>
              </a:rPr>
              <a:t>Supriyadi, T., </a:t>
            </a:r>
            <a:r>
              <a:rPr lang="en-US" sz="1500" dirty="0" err="1">
                <a:ea typeface="Garet"/>
                <a:cs typeface="Garet"/>
                <a:sym typeface="Garet"/>
              </a:rPr>
              <a:t>Sulistiasih</a:t>
            </a:r>
            <a:r>
              <a:rPr lang="en-US" sz="1500" dirty="0">
                <a:ea typeface="Garet"/>
                <a:cs typeface="Garet"/>
                <a:sym typeface="Garet"/>
              </a:rPr>
              <a:t>, S., Rahmi, K., </a:t>
            </a:r>
            <a:r>
              <a:rPr lang="en-US" sz="1500" dirty="0" err="1">
                <a:ea typeface="Garet"/>
                <a:cs typeface="Garet"/>
                <a:sym typeface="Garet"/>
              </a:rPr>
              <a:t>Pramono</a:t>
            </a:r>
            <a:r>
              <a:rPr lang="en-US" sz="1500" dirty="0">
                <a:ea typeface="Garet"/>
                <a:cs typeface="Garet"/>
                <a:sym typeface="Garet"/>
              </a:rPr>
              <a:t>, B. and Fahrudin, A. (2025) 'The impact of digital fatigue on employee productivity and well-being: A scoping literature review', </a:t>
            </a:r>
            <a:r>
              <a:rPr lang="en-US" sz="1500" i="1" dirty="0">
                <a:ea typeface="Garet"/>
                <a:cs typeface="Garet"/>
                <a:sym typeface="Garet"/>
              </a:rPr>
              <a:t>Environment and Social Psychology,</a:t>
            </a:r>
            <a:r>
              <a:rPr lang="en-US" sz="1500" dirty="0">
                <a:ea typeface="Garet"/>
                <a:cs typeface="Garet"/>
                <a:sym typeface="Garet"/>
              </a:rPr>
              <a:t> 10(2), pp. 1-13.</a:t>
            </a:r>
            <a:endParaRPr lang="en-US" sz="1500" i="1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a typeface="Garet"/>
                <a:cs typeface="Garet"/>
                <a:sym typeface="Garet"/>
              </a:rPr>
              <a:t>Swart, K., Bond-Barnard, T. and Chugh, R. (2022) 'Challenges and critical success factors of digital communication, collaboration and knowledge sharing in project management virtual teams: a review', </a:t>
            </a:r>
            <a:r>
              <a:rPr lang="en-US" sz="1500" i="1" dirty="0">
                <a:ea typeface="Garet"/>
                <a:cs typeface="Garet"/>
                <a:sym typeface="Garet"/>
              </a:rPr>
              <a:t>International Journal of Information Systems and Project Management,</a:t>
            </a:r>
            <a:r>
              <a:rPr lang="en-US" sz="1500" dirty="0">
                <a:ea typeface="Garet"/>
                <a:cs typeface="Garet"/>
                <a:sym typeface="Garet"/>
              </a:rPr>
              <a:t> 10(4), pp. 84-103.</a:t>
            </a:r>
            <a:endParaRPr lang="en-US" sz="1500" i="1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/>
              <a:t>Ticltd, M. (2025) </a:t>
            </a:r>
            <a:r>
              <a:rPr lang="en-US" sz="1500" i="1" dirty="0"/>
              <a:t>Using Microsoft Teams and Outlook Together</a:t>
            </a:r>
            <a:r>
              <a:rPr lang="en-US" sz="1500" dirty="0"/>
              <a:t>, </a:t>
            </a:r>
            <a:r>
              <a:rPr lang="en-US" sz="1500" i="1" dirty="0"/>
              <a:t>Medium</a:t>
            </a:r>
            <a:r>
              <a:rPr lang="en-US" sz="1500" dirty="0"/>
              <a:t>. Available at: https://medium.com/@mimmahmud.ticltd/using-microsoft-teams-and-outlook-together-23527f1ec81e (Accessed: 14 March 2026).</a:t>
            </a: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/>
              <a:t>Warren, T. (2022) </a:t>
            </a:r>
            <a:r>
              <a:rPr lang="en-US" sz="1500" i="1" dirty="0"/>
              <a:t>Microsoft Teams will soon let you collaboratively edit Excel spreadsheets in meetings</a:t>
            </a:r>
            <a:r>
              <a:rPr lang="en-US" sz="1500" dirty="0"/>
              <a:t>, </a:t>
            </a:r>
            <a:r>
              <a:rPr lang="en-US" sz="1500" i="1" dirty="0"/>
              <a:t>The Verge</a:t>
            </a:r>
            <a:r>
              <a:rPr lang="en-US" sz="1500" dirty="0"/>
              <a:t>. Available at: https://www.theverge.com/2022/7/19/23268162/microsoft-teams-excel-live-collaborative-annotations-video-clip-features (Accessed: 14 March 2026).</a:t>
            </a:r>
            <a:endParaRPr lang="en-US" sz="1500" dirty="0">
              <a:ea typeface="Garet"/>
              <a:cs typeface="Garet"/>
              <a:sym typeface="Garet"/>
            </a:endParaRPr>
          </a:p>
          <a:p>
            <a:pPr marL="342900" lvl="0" indent="-342900">
              <a:spcBef>
                <a:spcPct val="0"/>
              </a:spcBef>
              <a:buFont typeface="Arial" panose="020B0604020202020204" pitchFamily="34" charset="0"/>
              <a:buChar char="•"/>
            </a:pPr>
            <a:r>
              <a:rPr lang="en-US" sz="1500" dirty="0">
                <a:ea typeface="Garet"/>
                <a:cs typeface="Garet"/>
                <a:sym typeface="Garet"/>
              </a:rPr>
              <a:t>Youn, S., Geismar, H. N. and Pinedo, M. (2022) 'Planning and scheduling in healthcare for better care coordination: Current understanding, trending topics, and future opportunities', </a:t>
            </a:r>
            <a:r>
              <a:rPr lang="en-US" sz="1500" i="1" dirty="0">
                <a:ea typeface="Garet"/>
                <a:cs typeface="Garet"/>
                <a:sym typeface="Garet"/>
              </a:rPr>
              <a:t>Production and Operations Management,</a:t>
            </a:r>
            <a:r>
              <a:rPr lang="en-US" sz="1500" dirty="0">
                <a:ea typeface="Garet"/>
                <a:cs typeface="Garet"/>
                <a:sym typeface="Garet"/>
              </a:rPr>
              <a:t> 31(12), pp. 4407-4423.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621645" y="8918575"/>
            <a:ext cx="5044711" cy="339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2800"/>
              </a:lnSpc>
              <a:spcBef>
                <a:spcPct val="0"/>
              </a:spcBef>
            </a:pPr>
            <a:r>
              <a:rPr lang="en-US" sz="2000">
                <a:solidFill>
                  <a:srgbClr val="FFFFFF"/>
                </a:solidFill>
                <a:latin typeface="Garet"/>
                <a:ea typeface="Garet"/>
                <a:cs typeface="Garet"/>
                <a:sym typeface="Garet"/>
              </a:rPr>
              <a:t>WWW.REALLYGREATSITE.COM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97</TotalTime>
  <Words>2354</Words>
  <Application>Microsoft Office PowerPoint</Application>
  <PresentationFormat>Custom</PresentationFormat>
  <Paragraphs>165</Paragraphs>
  <Slides>15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3" baseType="lpstr">
      <vt:lpstr>Garet</vt:lpstr>
      <vt:lpstr>Wingdings</vt:lpstr>
      <vt:lpstr>Franklin Gothic Demi</vt:lpstr>
      <vt:lpstr>Aptos</vt:lpstr>
      <vt:lpstr>Garet Bold</vt:lpstr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Purple and Yellow Neon Modern Simpl Grid Geometric Digital Marketing Presentation</dc:title>
  <dc:creator>Admin</dc:creator>
  <cp:lastModifiedBy>Sharon Asiimwe (2523565)</cp:lastModifiedBy>
  <cp:revision>8</cp:revision>
  <dcterms:created xsi:type="dcterms:W3CDTF">2006-08-16T00:00:00Z</dcterms:created>
  <dcterms:modified xsi:type="dcterms:W3CDTF">2026-03-15T22:09:41Z</dcterms:modified>
  <dc:identifier>DAHD7K1MYgs</dc:identifier>
</cp:coreProperties>
</file>