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4"/>
  </p:sldMasterIdLst>
  <p:notesMasterIdLst>
    <p:notesMasterId r:id="rId16"/>
  </p:notesMasterIdLst>
  <p:handoutMasterIdLst>
    <p:handoutMasterId r:id="rId17"/>
  </p:handoutMasterIdLst>
  <p:sldIdLst>
    <p:sldId id="273" r:id="rId5"/>
    <p:sldId id="276" r:id="rId6"/>
    <p:sldId id="284" r:id="rId7"/>
    <p:sldId id="292" r:id="rId8"/>
    <p:sldId id="277" r:id="rId9"/>
    <p:sldId id="283" r:id="rId10"/>
    <p:sldId id="286" r:id="rId11"/>
    <p:sldId id="285" r:id="rId12"/>
    <p:sldId id="293" r:id="rId13"/>
    <p:sldId id="279" r:id="rId14"/>
    <p:sldId id="281" r:id="rId15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 userDrawn="1">
          <p15:clr>
            <a:srgbClr val="A4A3A4"/>
          </p15:clr>
        </p15:guide>
        <p15:guide id="2" pos="210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31" autoAdjust="0"/>
    <p:restoredTop sz="74020" autoAdjust="0"/>
  </p:normalViewPr>
  <p:slideViewPr>
    <p:cSldViewPr snapToGrid="0" snapToObjects="1">
      <p:cViewPr varScale="1">
        <p:scale>
          <a:sx n="63" d="100"/>
          <a:sy n="63" d="100"/>
        </p:scale>
        <p:origin x="1253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3" d="100"/>
        <a:sy n="63" d="100"/>
      </p:scale>
      <p:origin x="0" y="0"/>
    </p:cViewPr>
  </p:sorterViewPr>
  <p:notesViewPr>
    <p:cSldViewPr snapToGrid="0" snapToObjects="1">
      <p:cViewPr varScale="1">
        <p:scale>
          <a:sx n="70" d="100"/>
          <a:sy n="70" d="100"/>
        </p:scale>
        <p:origin x="-2148" y="-90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29A39C-A173-BB47-8208-4BAD80424AF2}" type="datetimeFigureOut">
              <a:rPr lang="en-US" smtClean="0"/>
              <a:pPr/>
              <a:t>1/20/2021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11B99B-5F81-214F-88F9-2F5E66CC2BD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4758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B5531D-9E7D-CB4B-8169-292026D6F4FB}" type="datetimeFigureOut">
              <a:rPr lang="en-US" smtClean="0"/>
              <a:pPr/>
              <a:t>1/20/2021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5212" cy="3657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32960"/>
            <a:ext cx="5335270" cy="438912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B99D2A-B1C8-F442-8A00-A90C26B47DD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359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99D2A-B1C8-F442-8A00-A90C26B47DD5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495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99D2A-B1C8-F442-8A00-A90C26B47DD5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758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99D2A-B1C8-F442-8A00-A90C26B47DD5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9205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99D2A-B1C8-F442-8A00-A90C26B47DD5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3757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3DC8C53-A59E-4A2F-A1D4-270655F51D6E}" type="slidenum">
              <a:rPr lang="en-GB" smtClean="0"/>
              <a:pPr/>
              <a:t>5</a:t>
            </a:fld>
            <a:endParaRPr lang="en-GB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/>
              <a:t>Why should your</a:t>
            </a:r>
            <a:r>
              <a:rPr lang="en-GB" b="1" baseline="0" dirty="0"/>
              <a:t> slides be brief? Because p</a:t>
            </a:r>
            <a:r>
              <a:rPr lang="en-GB" b="1" dirty="0"/>
              <a:t>eople tend to read the slides </a:t>
            </a:r>
            <a:r>
              <a:rPr lang="en-GB" b="1" i="1" dirty="0"/>
              <a:t>before </a:t>
            </a:r>
            <a:r>
              <a:rPr lang="en-GB" b="1" dirty="0"/>
              <a:t>they listen to you. If you put up lots of info and talk, they will be conflicted about what to concentrate on. Help the audience by</a:t>
            </a:r>
            <a:r>
              <a:rPr lang="en-GB" b="1" baseline="0" dirty="0"/>
              <a:t> </a:t>
            </a:r>
            <a:r>
              <a:rPr lang="en-GB" b="1" dirty="0"/>
              <a:t>giving them some time to absorb the slide before</a:t>
            </a:r>
            <a:r>
              <a:rPr lang="en-GB" b="1" baseline="0" dirty="0"/>
              <a:t> going </a:t>
            </a:r>
            <a:r>
              <a:rPr lang="en-GB" b="1" dirty="0"/>
              <a:t>over the points. The points should be in brief – you can add to them as you go along.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1" dirty="0"/>
          </a:p>
          <a:p>
            <a:pPr eaLnBrk="1" hangingPunct="1"/>
            <a:r>
              <a:rPr lang="en-GB" dirty="0"/>
              <a:t>Dates, names refs etc should be accurate.</a:t>
            </a:r>
          </a:p>
          <a:p>
            <a:pPr eaLnBrk="1" hangingPunct="1"/>
            <a:r>
              <a:rPr lang="en-GB" dirty="0"/>
              <a:t>Each slide should deal with one concept or one idea, only the essential details as points should be included; cardinal sin of too much on one slide to be avoided</a:t>
            </a:r>
          </a:p>
          <a:p>
            <a:pPr eaLnBrk="1" hangingPunct="1"/>
            <a:r>
              <a:rPr lang="en-GB" dirty="0"/>
              <a:t>Visibly obvious and clear – try to avoid clutter or unnecessary info – this is a bit personal/subjective but try and keep the background simple</a:t>
            </a:r>
            <a:r>
              <a:rPr lang="en-GB" baseline="0" dirty="0"/>
              <a:t> and the font clear – Arial or Calibri are considered the best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020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99D2A-B1C8-F442-8A00-A90C26B47DD5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726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99D2A-B1C8-F442-8A00-A90C26B47DD5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3769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99D2A-B1C8-F442-8A00-A90C26B47DD5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9414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CDF6F91-CB5D-4518-93A4-566346F4584C}" type="slidenum">
              <a:rPr lang="en-GB" smtClean="0"/>
              <a:pPr/>
              <a:t>10</a:t>
            </a:fld>
            <a:endParaRPr lang="en-GB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GB" dirty="0"/>
              <a:t>Visibility</a:t>
            </a:r>
            <a:r>
              <a:rPr lang="en-GB" baseline="0" dirty="0"/>
              <a:t> - </a:t>
            </a:r>
            <a:r>
              <a:rPr lang="en-GB" dirty="0"/>
              <a:t>font size, contrast etc ; highlight the salient info if you want</a:t>
            </a:r>
          </a:p>
          <a:p>
            <a:pPr eaLnBrk="1" hangingPunct="1"/>
            <a:r>
              <a:rPr lang="en-GB" dirty="0"/>
              <a:t>Remember about visual impairments – colour blind for instance; remember contrast</a:t>
            </a:r>
          </a:p>
          <a:p>
            <a:pPr eaLnBrk="1" hangingPunct="1"/>
            <a:r>
              <a:rPr lang="en-GB" dirty="0"/>
              <a:t>Background should not be cluttered;</a:t>
            </a:r>
            <a:r>
              <a:rPr lang="en-GB" baseline="0" dirty="0"/>
              <a:t> </a:t>
            </a:r>
            <a:r>
              <a:rPr lang="en-GB" dirty="0"/>
              <a:t>consistency is good, use images to highlight the main idea or to bring in some humour.</a:t>
            </a:r>
          </a:p>
          <a:p>
            <a:pPr eaLnBrk="1" hangingPunct="1"/>
            <a:endParaRPr lang="en-GB" dirty="0"/>
          </a:p>
          <a:p>
            <a:pPr eaLnBrk="1" hangingPunct="1"/>
            <a:r>
              <a:rPr lang="en-GB" dirty="0"/>
              <a:t>Structure – quite like an essay = Title slide, intro slide, slide of topics (each</a:t>
            </a:r>
            <a:r>
              <a:rPr lang="en-GB" baseline="0" dirty="0"/>
              <a:t> one could be likened to a paragraph of an essay</a:t>
            </a:r>
            <a:r>
              <a:rPr lang="en-GB" dirty="0"/>
              <a:t>), concluding slide and refs’ slide as necessary.</a:t>
            </a:r>
          </a:p>
        </p:txBody>
      </p:sp>
    </p:spTree>
    <p:extLst>
      <p:ext uri="{BB962C8B-B14F-4D97-AF65-F5344CB8AC3E}">
        <p14:creationId xmlns:p14="http://schemas.microsoft.com/office/powerpoint/2010/main" val="23411879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15A4411-EA40-4C01-8279-AD0F5A609573}" type="slidenum">
              <a:rPr lang="en-GB" smtClean="0"/>
              <a:pPr/>
              <a:t>11</a:t>
            </a:fld>
            <a:endParaRPr lang="en-GB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21909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6483F-12F4-48FA-8B84-B31B64D0E5CA}" type="datetime1">
              <a:rPr lang="en-GB" smtClean="0"/>
              <a:pPr/>
              <a:t>20/01/2021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luci attala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718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185D4-9564-4A99-9528-CB74AC98381F}" type="datetime1">
              <a:rPr lang="en-GB" smtClean="0"/>
              <a:pPr/>
              <a:t>20/01/2021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luci attala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510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17C71-C2C3-4EFE-BFBE-C14403271FE6}" type="datetime1">
              <a:rPr lang="en-GB" smtClean="0"/>
              <a:pPr/>
              <a:t>20/01/2021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luci attala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977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960A3-7412-45E7-8ABA-854655338983}" type="datetime1">
              <a:rPr lang="en-GB" smtClean="0"/>
              <a:pPr/>
              <a:t>20/01/2021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luci attala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223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80C55-D826-40FE-AF2A-AAA151BB12C9}" type="datetime1">
              <a:rPr lang="en-GB" smtClean="0"/>
              <a:pPr/>
              <a:t>20/01/2021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luci attala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774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FB83E-5408-4304-A4E8-A148641EDD66}" type="datetime1">
              <a:rPr lang="en-GB" smtClean="0"/>
              <a:pPr/>
              <a:t>20/01/2021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luci attala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72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45B4A-C31F-441C-8A0F-C6479DB16E5E}" type="datetime1">
              <a:rPr lang="en-GB" smtClean="0"/>
              <a:pPr/>
              <a:t>20/01/2021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luci attala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985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A404C-EDDF-43D6-BFB4-E036203D1CC4}" type="datetime1">
              <a:rPr lang="en-GB" smtClean="0"/>
              <a:pPr/>
              <a:t>20/01/2021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luci attala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90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E8B24-3A23-4527-8703-51F78B09468F}" type="datetime1">
              <a:rPr lang="en-GB" smtClean="0"/>
              <a:pPr/>
              <a:t>20/01/2021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luci attala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557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81C92-14D9-486B-A375-28062B164F1A}" type="datetime1">
              <a:rPr lang="en-GB" smtClean="0"/>
              <a:pPr/>
              <a:t>20/01/2021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luci attala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557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AED19-788E-4233-A64D-5E3FD71715FA}" type="datetime1">
              <a:rPr lang="en-GB" smtClean="0"/>
              <a:pPr/>
              <a:t>20/01/2021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luci attala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75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EB3E78-C33C-4675-B914-8ED11B262BF7}" type="datetime1">
              <a:rPr lang="en-GB" smtClean="0"/>
              <a:pPr/>
              <a:t>20/01/2021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luci attala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56013-B943-42BA-886F-6F9D4EB85E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9116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support.microsoft.com/en-us/office/create-professional-slide-layouts-with-powerpoint-designer-53c77d7b-dc40-45c2-b684-81415eac0617" TargetMode="Externa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43000" y="2066682"/>
            <a:ext cx="6952488" cy="1975104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rgbClr val="FFC000"/>
                </a:solidFill>
              </a:rPr>
              <a:t>PowerPoint Presentations:</a:t>
            </a:r>
            <a:br>
              <a:rPr lang="en-GB" dirty="0">
                <a:solidFill>
                  <a:srgbClr val="FFC000"/>
                </a:solidFill>
              </a:rPr>
            </a:br>
            <a:r>
              <a:rPr lang="en-GB" dirty="0">
                <a:solidFill>
                  <a:srgbClr val="FFC000"/>
                </a:solidFill>
              </a:rPr>
              <a:t>Some ‘Dos’ and ‘Don’ts’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9916" y="5805604"/>
            <a:ext cx="2758440" cy="318753"/>
          </a:xfrm>
          <a:prstGeom prst="rect">
            <a:avLst/>
          </a:prstGeom>
        </p:spPr>
      </p:pic>
      <p:sp>
        <p:nvSpPr>
          <p:cNvPr id="4" name="Subtitle 3">
            <a:extLst>
              <a:ext uri="{FF2B5EF4-FFF2-40B4-BE49-F238E27FC236}">
                <a16:creationId xmlns:a16="http://schemas.microsoft.com/office/drawing/2014/main" id="{8E77CFF4-BDDA-476B-9426-62192BE5F1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5" name="Rectangle 74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42170" y="856180"/>
            <a:ext cx="3420438" cy="1128068"/>
          </a:xfrm>
        </p:spPr>
        <p:txBody>
          <a:bodyPr anchor="ctr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500"/>
              <a:t>PowerPoint</a:t>
            </a:r>
            <a:br>
              <a:rPr lang="en-US" sz="3500"/>
            </a:br>
            <a:r>
              <a:rPr lang="en-US" sz="3500"/>
              <a:t>g</a:t>
            </a:r>
            <a:r>
              <a:rPr lang="en-GB" sz="3500"/>
              <a:t>eneral principles</a:t>
            </a:r>
          </a:p>
        </p:txBody>
      </p:sp>
      <p:grpSp>
        <p:nvGrpSpPr>
          <p:cNvPr id="77" name="Group 76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266396" cy="673460"/>
            <a:chOff x="0" y="823811"/>
            <a:chExt cx="355196" cy="673460"/>
          </a:xfrm>
        </p:grpSpPr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1" name="Rectangle 80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98813" y="2090569"/>
            <a:ext cx="32232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443039" y="2330505"/>
            <a:ext cx="3419569" cy="3979585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GB" sz="1700"/>
              <a:t>To send a clear, informative message confidently</a:t>
            </a:r>
          </a:p>
          <a:p>
            <a:pPr eaLnBrk="1" hangingPunct="1"/>
            <a:r>
              <a:rPr lang="en-GB" sz="1700"/>
              <a:t>To engage your audience</a:t>
            </a:r>
          </a:p>
          <a:p>
            <a:pPr eaLnBrk="1" hangingPunct="1"/>
            <a:r>
              <a:rPr lang="en-GB" sz="1700"/>
              <a:t>To present info accurately and memorably 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23252" y="0"/>
            <a:ext cx="112074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64357" y="513853"/>
            <a:ext cx="4507025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268" name="Picture 5" descr="http://www.shakalaka.be/Portals/14/ZenStones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8062" r="-1" b="-1"/>
          <a:stretch/>
        </p:blipFill>
        <p:spPr bwMode="auto">
          <a:xfrm>
            <a:off x="4483341" y="799352"/>
            <a:ext cx="4069057" cy="5259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2" name="Rectangle 191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170" y="856180"/>
            <a:ext cx="3420438" cy="1128068"/>
          </a:xfrm>
        </p:spPr>
        <p:txBody>
          <a:bodyPr anchor="ctr">
            <a:normAutofit/>
          </a:bodyPr>
          <a:lstStyle/>
          <a:p>
            <a:r>
              <a:rPr lang="en-GB" sz="3500" dirty="0"/>
              <a:t>Presentation Basics</a:t>
            </a:r>
          </a:p>
        </p:txBody>
      </p:sp>
      <p:grpSp>
        <p:nvGrpSpPr>
          <p:cNvPr id="193" name="Group 192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266396" cy="673460"/>
            <a:chOff x="0" y="823811"/>
            <a:chExt cx="355196" cy="673460"/>
          </a:xfrm>
        </p:grpSpPr>
        <p:sp>
          <p:nvSpPr>
            <p:cNvPr id="194" name="Rectangle 193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6" name="Rectangle 195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98813" y="2090569"/>
            <a:ext cx="32232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039" y="2330505"/>
            <a:ext cx="3419569" cy="3979585"/>
          </a:xfrm>
        </p:spPr>
        <p:txBody>
          <a:bodyPr anchor="ctr">
            <a:normAutofit/>
          </a:bodyPr>
          <a:lstStyle/>
          <a:p>
            <a:r>
              <a:rPr lang="en-GB" sz="1700"/>
              <a:t>PowerPoint is a tool that y</a:t>
            </a:r>
            <a:r>
              <a:rPr lang="en-GB" sz="1700" i="1"/>
              <a:t> augments </a:t>
            </a:r>
            <a:r>
              <a:rPr lang="en-GB" sz="1700"/>
              <a:t>what you are talking about.</a:t>
            </a:r>
          </a:p>
          <a:p>
            <a:r>
              <a:rPr lang="en-GB" sz="1700"/>
              <a:t>The slides should not just be a verbatim version of notes that you read out.</a:t>
            </a: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23252" y="0"/>
            <a:ext cx="112074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64357" y="513853"/>
            <a:ext cx="4507025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0" name="Picture 6" descr="C:\Documents and Settings\sa025\Local Settings\Temporary Internet Files\Content.IE5\OWYOU7IG\MP900433170[1]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526"/>
          <a:stretch/>
        </p:blipFill>
        <p:spPr bwMode="auto">
          <a:xfrm flipH="1">
            <a:off x="4483341" y="799352"/>
            <a:ext cx="4069057" cy="5259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2" name="Rectangle 191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170" y="856180"/>
            <a:ext cx="3420438" cy="1128068"/>
          </a:xfrm>
        </p:spPr>
        <p:txBody>
          <a:bodyPr anchor="ctr">
            <a:normAutofit/>
          </a:bodyPr>
          <a:lstStyle/>
          <a:p>
            <a:r>
              <a:rPr lang="en-GB" sz="3500"/>
              <a:t>Presentation Basics</a:t>
            </a:r>
          </a:p>
        </p:txBody>
      </p:sp>
      <p:grpSp>
        <p:nvGrpSpPr>
          <p:cNvPr id="193" name="Group 192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266396" cy="673460"/>
            <a:chOff x="0" y="823811"/>
            <a:chExt cx="355196" cy="673460"/>
          </a:xfrm>
        </p:grpSpPr>
        <p:sp>
          <p:nvSpPr>
            <p:cNvPr id="194" name="Rectangle 193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6" name="Rectangle 195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98813" y="2090569"/>
            <a:ext cx="32232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039" y="2330505"/>
            <a:ext cx="3419569" cy="3979585"/>
          </a:xfrm>
        </p:spPr>
        <p:txBody>
          <a:bodyPr anchor="ctr">
            <a:normAutofit/>
          </a:bodyPr>
          <a:lstStyle/>
          <a:p>
            <a:r>
              <a:rPr lang="en-GB" sz="1700"/>
              <a:t>PowerPoint slides -</a:t>
            </a:r>
          </a:p>
          <a:p>
            <a:pPr lvl="1"/>
            <a:r>
              <a:rPr lang="en-GB" sz="1700"/>
              <a:t>add a visual dimension</a:t>
            </a:r>
          </a:p>
          <a:p>
            <a:pPr lvl="1"/>
            <a:r>
              <a:rPr lang="en-GB" sz="1700"/>
              <a:t>enable the audience to ‘see’ info</a:t>
            </a:r>
          </a:p>
          <a:p>
            <a:pPr lvl="1"/>
            <a:r>
              <a:rPr lang="en-GB" sz="1700"/>
              <a:t>provide  atmosphere/scene setting </a:t>
            </a:r>
          </a:p>
          <a:p>
            <a:pPr lvl="1"/>
            <a:r>
              <a:rPr lang="en-GB" sz="1700"/>
              <a:t>convey key information</a:t>
            </a:r>
            <a:endParaRPr lang="en-GB" sz="1700" dirty="0"/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23252" y="0"/>
            <a:ext cx="112074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64357" y="513853"/>
            <a:ext cx="4507025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0" name="Picture 6" descr="C:\Documents and Settings\sa025\Local Settings\Temporary Internet Files\Content.IE5\OWYOU7IG\MP900433170[1]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526"/>
          <a:stretch/>
        </p:blipFill>
        <p:spPr bwMode="auto">
          <a:xfrm flipH="1">
            <a:off x="4483341" y="799352"/>
            <a:ext cx="4069057" cy="52592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01635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2" name="Rectangle 191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42170" y="856180"/>
            <a:ext cx="3420438" cy="1128068"/>
          </a:xfrm>
        </p:spPr>
        <p:txBody>
          <a:bodyPr anchor="ctr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200" b="1" dirty="0"/>
              <a:t>ABC of PowerPoint presentations</a:t>
            </a:r>
          </a:p>
        </p:txBody>
      </p:sp>
      <p:grpSp>
        <p:nvGrpSpPr>
          <p:cNvPr id="193" name="Group 192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266396" cy="673460"/>
            <a:chOff x="0" y="823811"/>
            <a:chExt cx="355196" cy="673460"/>
          </a:xfrm>
        </p:grpSpPr>
        <p:sp>
          <p:nvSpPr>
            <p:cNvPr id="194" name="Rectangle 193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6" name="Rectangle 195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98813" y="2090569"/>
            <a:ext cx="32232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443039" y="2330505"/>
            <a:ext cx="3419569" cy="3979585"/>
          </a:xfrm>
        </p:spPr>
        <p:txBody>
          <a:bodyPr anchor="ctr">
            <a:normAutofit lnSpcReduction="10000"/>
          </a:bodyPr>
          <a:lstStyle/>
          <a:p>
            <a:pPr eaLnBrk="1" hangingPunct="1"/>
            <a:r>
              <a:rPr lang="en-GB" dirty="0">
                <a:solidFill>
                  <a:srgbClr val="FFFF00"/>
                </a:solidFill>
              </a:rPr>
              <a:t>Accuracy</a:t>
            </a:r>
          </a:p>
          <a:p>
            <a:pPr lvl="1" eaLnBrk="1" hangingPunct="1"/>
            <a:r>
              <a:rPr lang="en-GB" sz="2800" dirty="0"/>
              <a:t>Spelling, content etc</a:t>
            </a:r>
          </a:p>
          <a:p>
            <a:pPr eaLnBrk="1" hangingPunct="1"/>
            <a:r>
              <a:rPr lang="en-GB" dirty="0">
                <a:solidFill>
                  <a:srgbClr val="FFFF00"/>
                </a:solidFill>
              </a:rPr>
              <a:t>Brevity</a:t>
            </a:r>
          </a:p>
          <a:p>
            <a:pPr lvl="1" eaLnBrk="1" hangingPunct="1"/>
            <a:r>
              <a:rPr lang="en-GB" sz="2800" dirty="0"/>
              <a:t>Slides’ points should be brief - </a:t>
            </a:r>
            <a:r>
              <a:rPr lang="en-GB" sz="2800" b="1" i="1" dirty="0"/>
              <a:t> bare minimum</a:t>
            </a:r>
          </a:p>
          <a:p>
            <a:pPr eaLnBrk="1" hangingPunct="1"/>
            <a:r>
              <a:rPr lang="en-GB" dirty="0">
                <a:solidFill>
                  <a:srgbClr val="FFFF00"/>
                </a:solidFill>
              </a:rPr>
              <a:t>Clarity</a:t>
            </a:r>
          </a:p>
          <a:p>
            <a:pPr lvl="1" eaLnBrk="1" hangingPunct="1"/>
            <a:r>
              <a:rPr lang="en-GB" sz="2800" dirty="0"/>
              <a:t>Neat, simple, uncluttered </a:t>
            </a: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23252" y="0"/>
            <a:ext cx="112074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64357" y="513853"/>
            <a:ext cx="4507025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292" name="Picture 5" descr="http://www.chrishansonhypnotherapy.com/zenstones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8564" r="10049" b="-2"/>
          <a:stretch/>
        </p:blipFill>
        <p:spPr bwMode="auto">
          <a:xfrm>
            <a:off x="4483341" y="799352"/>
            <a:ext cx="4069057" cy="5259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2" name="Rectangle 191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170" y="856180"/>
            <a:ext cx="3420438" cy="1128068"/>
          </a:xfrm>
        </p:spPr>
        <p:txBody>
          <a:bodyPr anchor="ctr">
            <a:normAutofit/>
          </a:bodyPr>
          <a:lstStyle/>
          <a:p>
            <a:r>
              <a:rPr lang="en-GB" sz="3500" dirty="0">
                <a:solidFill>
                  <a:srgbClr val="FFFF00"/>
                </a:solidFill>
              </a:rPr>
              <a:t>Tips for slide design </a:t>
            </a:r>
          </a:p>
        </p:txBody>
      </p:sp>
      <p:grpSp>
        <p:nvGrpSpPr>
          <p:cNvPr id="193" name="Group 192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266396" cy="673460"/>
            <a:chOff x="0" y="823811"/>
            <a:chExt cx="355196" cy="673460"/>
          </a:xfrm>
        </p:grpSpPr>
        <p:sp>
          <p:nvSpPr>
            <p:cNvPr id="194" name="Rectangle 193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6" name="Rectangle 195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98813" y="2090569"/>
            <a:ext cx="32232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039" y="2330505"/>
            <a:ext cx="3419569" cy="3979585"/>
          </a:xfrm>
        </p:spPr>
        <p:txBody>
          <a:bodyPr anchor="ctr">
            <a:normAutofit fontScale="92500"/>
          </a:bodyPr>
          <a:lstStyle/>
          <a:p>
            <a:r>
              <a:rPr lang="en-GB" sz="2400" dirty="0"/>
              <a:t>Use consistent format </a:t>
            </a:r>
          </a:p>
          <a:p>
            <a:r>
              <a:rPr lang="en-GB" sz="2400" dirty="0"/>
              <a:t>Size and place text/images to maximise readability</a:t>
            </a:r>
          </a:p>
          <a:p>
            <a:r>
              <a:rPr lang="en-GB" sz="2400" dirty="0"/>
              <a:t>Limit text (except when using quotations to illustrate points) </a:t>
            </a:r>
          </a:p>
          <a:p>
            <a:r>
              <a:rPr lang="en-GB" sz="2400" dirty="0"/>
              <a:t>Make sure colour scheme and contrast is easily read </a:t>
            </a:r>
          </a:p>
          <a:p>
            <a:r>
              <a:rPr lang="en-GB" sz="2400" dirty="0"/>
              <a:t>Make sure font and its size is easily read</a:t>
            </a: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23252" y="0"/>
            <a:ext cx="112074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64357" y="513853"/>
            <a:ext cx="4507025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http://s0.geograph.org.uk/photos/44/87/448767_7f733fa0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206" r="14768" b="1"/>
          <a:stretch/>
        </p:blipFill>
        <p:spPr bwMode="auto">
          <a:xfrm>
            <a:off x="4483341" y="799352"/>
            <a:ext cx="4069057" cy="5259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Tips for </a:t>
            </a:r>
            <a:r>
              <a:rPr lang="en-GB" b="1" dirty="0">
                <a:solidFill>
                  <a:srgbClr val="FF0000"/>
                </a:solidFill>
              </a:rPr>
              <a:t>effective</a:t>
            </a:r>
            <a:r>
              <a:rPr lang="en-GB" dirty="0">
                <a:solidFill>
                  <a:srgbClr val="FF0000"/>
                </a:solidFill>
              </a:rPr>
              <a:t> slides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>
                    <a:lumMod val="75000"/>
                    <a:lumOff val="25000"/>
                  </a:schemeClr>
                </a:solidFill>
              </a:rPr>
              <a:t>Theme your slides; consistency = calming</a:t>
            </a:r>
          </a:p>
          <a:p>
            <a:r>
              <a:rPr lang="en-GB" sz="1400" dirty="0"/>
              <a:t>Amount of text : think T shirt</a:t>
            </a:r>
          </a:p>
          <a:p>
            <a:r>
              <a:rPr lang="en-GB" dirty="0">
                <a:solidFill>
                  <a:srgbClr val="FFFF00"/>
                </a:solidFill>
              </a:rPr>
              <a:t>Contrast colours background/text</a:t>
            </a:r>
          </a:p>
          <a:p>
            <a:r>
              <a:rPr lang="en-GB" dirty="0">
                <a:solidFill>
                  <a:schemeClr val="tx1">
                    <a:lumMod val="50000"/>
                  </a:schemeClr>
                </a:solidFill>
              </a:rPr>
              <a:t>S</a:t>
            </a:r>
            <a:r>
              <a:rPr lang="en-GB" sz="1400" dirty="0">
                <a:solidFill>
                  <a:schemeClr val="tx1">
                    <a:lumMod val="50000"/>
                  </a:schemeClr>
                </a:solidFill>
              </a:rPr>
              <a:t>ize</a:t>
            </a:r>
            <a:r>
              <a:rPr lang="en-GB" dirty="0">
                <a:solidFill>
                  <a:schemeClr val="tx1">
                    <a:lumMod val="50000"/>
                  </a:schemeClr>
                </a:solidFill>
              </a:rPr>
              <a:t> and </a:t>
            </a:r>
            <a:r>
              <a:rPr lang="en-GB" b="1" i="1" dirty="0">
                <a:solidFill>
                  <a:schemeClr val="tx1">
                    <a:lumMod val="50000"/>
                  </a:schemeClr>
                </a:solidFill>
                <a:latin typeface="Bauhaus 93" panose="04030905020B02020C02" pitchFamily="82" charset="0"/>
              </a:rPr>
              <a:t>clarity</a:t>
            </a:r>
            <a:r>
              <a:rPr lang="en-GB" dirty="0">
                <a:solidFill>
                  <a:schemeClr val="tx1">
                    <a:lumMod val="50000"/>
                  </a:schemeClr>
                </a:solidFill>
              </a:rPr>
              <a:t> of </a:t>
            </a:r>
            <a:r>
              <a:rPr lang="en-GB" dirty="0">
                <a:solidFill>
                  <a:schemeClr val="tx1">
                    <a:lumMod val="50000"/>
                  </a:schemeClr>
                </a:solidFill>
                <a:latin typeface="Algerian" panose="04020705040A02060702" pitchFamily="82" charset="0"/>
              </a:rPr>
              <a:t>font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6829" y="3566639"/>
            <a:ext cx="3718561" cy="2788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805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C000"/>
                </a:solidFill>
              </a:rPr>
              <a:t>Poor slides</a:t>
            </a:r>
          </a:p>
        </p:txBody>
      </p:sp>
      <p:pic>
        <p:nvPicPr>
          <p:cNvPr id="30725" name="Picture 5" descr="C:\Documents and Settings\sa025\Local Settings\Temporary Internet Files\Content.IE5\4RZFZ93F\MP900444322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1370" y="2307771"/>
            <a:ext cx="3635829" cy="3810000"/>
          </a:xfrm>
          <a:prstGeom prst="rect">
            <a:avLst/>
          </a:prstGeom>
          <a:noFill/>
        </p:spPr>
      </p:pic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en-GB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Background colour not  contrasted enough with text’s colour</a:t>
            </a:r>
          </a:p>
          <a:p>
            <a:r>
              <a:rPr lang="en-GB" sz="1100" dirty="0"/>
              <a:t>Text too small</a:t>
            </a:r>
          </a:p>
          <a:p>
            <a:r>
              <a:rPr lang="en-GB" sz="4000" dirty="0">
                <a:latin typeface="Blackadder ITC" pitchFamily="82" charset="0"/>
              </a:rPr>
              <a:t>Font too florid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Text written over the picture so that you can’t see it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5F41B-1A30-4D36-AEFE-54B5362FB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4370576"/>
            <a:ext cx="7886700" cy="1325563"/>
          </a:xfrm>
        </p:spPr>
        <p:txBody>
          <a:bodyPr>
            <a:normAutofit fontScale="90000"/>
          </a:bodyPr>
          <a:lstStyle/>
          <a:p>
            <a:r>
              <a:rPr lang="en-US" u="sng" dirty="0">
                <a:solidFill>
                  <a:srgbClr val="FFFF00"/>
                </a:solidFill>
              </a:rPr>
              <a:t>Tip:</a:t>
            </a:r>
            <a:br>
              <a:rPr lang="en-US" dirty="0">
                <a:solidFill>
                  <a:srgbClr val="FFFF00"/>
                </a:solidFill>
              </a:rPr>
            </a:br>
            <a:r>
              <a:rPr lang="en-US" dirty="0">
                <a:solidFill>
                  <a:srgbClr val="FFFF00"/>
                </a:solidFill>
              </a:rPr>
              <a:t>Use ‘Design Ideas’ function to help with layout</a:t>
            </a:r>
            <a:br>
              <a:rPr lang="en-US" u="sng" dirty="0"/>
            </a:br>
            <a:r>
              <a:rPr lang="en-US" sz="2000" u="sng" dirty="0">
                <a:hlinkClick r:id="rId2"/>
              </a:rPr>
              <a:t>https://support.microsoft.com/en-us/office/create-professional-slide-layouts-with-powerpoint-designer-53c77d7b-dc40-45c2-b684-81415eac0617</a:t>
            </a:r>
            <a:br>
              <a:rPr lang="en-US" u="sng" dirty="0"/>
            </a:br>
            <a:endParaRPr lang="en-GB" u="sng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A6808DE-8A56-4C6D-A353-2CBE3D4635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69156"/>
            <a:ext cx="4206430" cy="3440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7366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7" name="Rectangle 76">
            <a:extLst>
              <a:ext uri="{FF2B5EF4-FFF2-40B4-BE49-F238E27FC236}">
                <a16:creationId xmlns:a16="http://schemas.microsoft.com/office/drawing/2014/main" id="{FF81F8D5-515A-45DC-B296-30AB11F2C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90464369-70FA-42AF-948F-80664CA7BF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2146816"/>
          </a:xfrm>
          <a:prstGeom prst="rect">
            <a:avLst/>
          </a:prstGeom>
          <a:solidFill>
            <a:schemeClr val="bg1">
              <a:lumMod val="85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36234" y="349664"/>
            <a:ext cx="4384178" cy="1638377"/>
          </a:xfrm>
        </p:spPr>
        <p:txBody>
          <a:bodyPr anchor="b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200"/>
              <a:t>Making your PowerPoint 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440991" y="1988041"/>
            <a:ext cx="4378312" cy="3656302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GB" sz="1700" dirty="0"/>
              <a:t>Follow the ABC rule</a:t>
            </a:r>
          </a:p>
          <a:p>
            <a:pPr eaLnBrk="1" hangingPunct="1"/>
            <a:r>
              <a:rPr lang="en-GB" sz="1700" dirty="0"/>
              <a:t>Remember visibility – you are sending a message </a:t>
            </a:r>
          </a:p>
          <a:p>
            <a:pPr eaLnBrk="1" hangingPunct="1"/>
            <a:r>
              <a:rPr lang="en-GB" sz="1700" dirty="0"/>
              <a:t>Plan the sequence. There should be a</a:t>
            </a:r>
          </a:p>
          <a:p>
            <a:pPr lvl="1" eaLnBrk="1" hangingPunct="1"/>
            <a:r>
              <a:rPr lang="en-GB" sz="1700" dirty="0"/>
              <a:t>Title slide</a:t>
            </a:r>
          </a:p>
          <a:p>
            <a:pPr lvl="1" eaLnBrk="1" hangingPunct="1"/>
            <a:r>
              <a:rPr lang="en-GB" sz="1700" dirty="0"/>
              <a:t>Intro slide (like an essay)</a:t>
            </a:r>
          </a:p>
          <a:p>
            <a:pPr lvl="1" eaLnBrk="1" hangingPunct="1"/>
            <a:r>
              <a:rPr lang="en-GB" sz="1700" dirty="0"/>
              <a:t>Slides of topics (1 topic/1 slide)</a:t>
            </a:r>
          </a:p>
          <a:p>
            <a:pPr lvl="1" eaLnBrk="1" hangingPunct="1"/>
            <a:r>
              <a:rPr lang="en-GB" sz="1700" dirty="0"/>
              <a:t>Concluding slide (+ reference slide)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A6604B49-AD5C-4590-B051-06C8222E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4186644" y="1760836"/>
            <a:ext cx="524256" cy="889754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CC552A98-EF7D-4D42-AB69-066B786AB5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1585" y="399675"/>
            <a:ext cx="3485526" cy="58099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340" name="Picture 5" descr="http://www.ecotechjapan.com/images/stones-zen.jpg"/>
          <p:cNvPicPr>
            <a:picLocks noChangeAspect="1" noChangeArrowheads="1"/>
          </p:cNvPicPr>
          <p:nvPr/>
        </p:nvPicPr>
        <p:blipFill rotWithShape="1">
          <a:blip r:embed="rId3" cstate="print"/>
          <a:srcRect l="2900" r="-2" b="-2"/>
          <a:stretch/>
        </p:blipFill>
        <p:spPr bwMode="auto">
          <a:xfrm>
            <a:off x="5566029" y="627954"/>
            <a:ext cx="3176637" cy="5353373"/>
          </a:xfrm>
          <a:prstGeom prst="rect">
            <a:avLst/>
          </a:prstGeom>
          <a:noFill/>
        </p:spPr>
      </p:pic>
      <p:sp>
        <p:nvSpPr>
          <p:cNvPr id="85" name="Rectangle 84">
            <a:extLst>
              <a:ext uri="{FF2B5EF4-FFF2-40B4-BE49-F238E27FC236}">
                <a16:creationId xmlns:a16="http://schemas.microsoft.com/office/drawing/2014/main" id="{A648176E-454C-437C-B0FC-9B82FCF32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765107" y="6150940"/>
            <a:ext cx="524256" cy="11428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390" name="Rectangle 255">
            <a:extLst>
              <a:ext uri="{FF2B5EF4-FFF2-40B4-BE49-F238E27FC236}">
                <a16:creationId xmlns:a16="http://schemas.microsoft.com/office/drawing/2014/main" id="{117AB3D3-3C9C-4DED-809A-78734805B8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595246" y="386930"/>
            <a:ext cx="7549592" cy="1298448"/>
          </a:xfrm>
        </p:spPr>
        <p:txBody>
          <a:bodyPr anchor="b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200" dirty="0">
                <a:solidFill>
                  <a:srgbClr val="FFFF00"/>
                </a:solidFill>
              </a:rPr>
              <a:t>During the presentation</a:t>
            </a:r>
          </a:p>
        </p:txBody>
      </p:sp>
      <p:sp>
        <p:nvSpPr>
          <p:cNvPr id="16391" name="Rectangle 256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1" y="1998845"/>
            <a:ext cx="859094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92" name="Rectangle 257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8537521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595245" y="2599509"/>
            <a:ext cx="3398174" cy="3639450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GB" sz="2400" dirty="0"/>
              <a:t>Breathe</a:t>
            </a:r>
          </a:p>
          <a:p>
            <a:pPr eaLnBrk="1" hangingPunct="1"/>
            <a:r>
              <a:rPr lang="en-GB" sz="2400" dirty="0"/>
              <a:t>Take your time</a:t>
            </a:r>
          </a:p>
          <a:p>
            <a:pPr eaLnBrk="1" hangingPunct="1"/>
            <a:r>
              <a:rPr lang="en-GB" sz="2400" dirty="0"/>
              <a:t>Try not to </a:t>
            </a:r>
            <a:r>
              <a:rPr lang="en-GB" sz="2400" i="1" dirty="0"/>
              <a:t>just </a:t>
            </a:r>
            <a:r>
              <a:rPr lang="en-GB" sz="2400" dirty="0"/>
              <a:t>read from the slides</a:t>
            </a:r>
          </a:p>
          <a:p>
            <a:pPr eaLnBrk="1" hangingPunct="1"/>
            <a:r>
              <a:rPr lang="en-GB" sz="2400" dirty="0"/>
              <a:t>Try not to be monotone – vary vocal emphasis; try to use energy and enthusiasm</a:t>
            </a:r>
          </a:p>
          <a:p>
            <a:pPr eaLnBrk="1" hangingPunct="1"/>
            <a:endParaRPr lang="en-GB" sz="1700" dirty="0"/>
          </a:p>
          <a:p>
            <a:pPr eaLnBrk="1" hangingPunct="1"/>
            <a:endParaRPr lang="en-GB" sz="1700" dirty="0"/>
          </a:p>
        </p:txBody>
      </p:sp>
      <p:pic>
        <p:nvPicPr>
          <p:cNvPr id="16388" name="Picture 5" descr="http://www.fullcircleastrology.co.uk/content_images/2/Zen%20Stones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908" r="35813" b="2"/>
          <a:stretch/>
        </p:blipFill>
        <p:spPr bwMode="auto">
          <a:xfrm>
            <a:off x="4433649" y="2484255"/>
            <a:ext cx="3862707" cy="3714244"/>
          </a:xfrm>
          <a:prstGeom prst="rect">
            <a:avLst/>
          </a:prstGeom>
          <a:noFill/>
        </p:spPr>
      </p:pic>
      <p:sp>
        <p:nvSpPr>
          <p:cNvPr id="16393" name="Rectangle 258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323318" y="2332075"/>
            <a:ext cx="781700" cy="11428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7A323828CAF9489EB735D269CCCC9E" ma:contentTypeVersion="13" ma:contentTypeDescription="Create a new document." ma:contentTypeScope="" ma:versionID="7f11b34a410671f2f6a5ab58227bc3f0">
  <xsd:schema xmlns:xsd="http://www.w3.org/2001/XMLSchema" xmlns:xs="http://www.w3.org/2001/XMLSchema" xmlns:p="http://schemas.microsoft.com/office/2006/metadata/properties" xmlns:ns3="18e00798-69c8-4d73-a841-5247a1895ee0" xmlns:ns4="53eb33a0-f383-4069-9f53-0e79fd56955c" targetNamespace="http://schemas.microsoft.com/office/2006/metadata/properties" ma:root="true" ma:fieldsID="c27b843f18229e56049d961bc9af308b" ns3:_="" ns4:_="">
    <xsd:import namespace="18e00798-69c8-4d73-a841-5247a1895ee0"/>
    <xsd:import namespace="53eb33a0-f383-4069-9f53-0e79fd56955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e00798-69c8-4d73-a841-5247a1895ee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eb33a0-f383-4069-9f53-0e79fd56955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20B477E-7EAE-4AF0-B7AD-E35F0994079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8e00798-69c8-4d73-a841-5247a1895ee0"/>
    <ds:schemaRef ds:uri="53eb33a0-f383-4069-9f53-0e79fd5695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09B75BB-F920-490E-8200-9F0EC722195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299007F-ACB6-4845-9DC9-F2EF97F585C4}">
  <ds:schemaRefs>
    <ds:schemaRef ds:uri="http://schemas.microsoft.com/office/2006/metadata/properties"/>
    <ds:schemaRef ds:uri="http://purl.org/dc/terms/"/>
    <ds:schemaRef ds:uri="http://purl.org/dc/elements/1.1/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53eb33a0-f383-4069-9f53-0e79fd56955c"/>
    <ds:schemaRef ds:uri="18e00798-69c8-4d73-a841-5247a1895ee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577</Words>
  <Application>Microsoft Office PowerPoint</Application>
  <PresentationFormat>On-screen Show (4:3)</PresentationFormat>
  <Paragraphs>71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Algerian</vt:lpstr>
      <vt:lpstr>Arial</vt:lpstr>
      <vt:lpstr>Bauhaus 93</vt:lpstr>
      <vt:lpstr>Blackadder ITC</vt:lpstr>
      <vt:lpstr>Calibri</vt:lpstr>
      <vt:lpstr>Calibri Light</vt:lpstr>
      <vt:lpstr>Office Theme</vt:lpstr>
      <vt:lpstr>PowerPoint Presentations: Some ‘Dos’ and ‘Don’ts’</vt:lpstr>
      <vt:lpstr>PowerPoint general principles</vt:lpstr>
      <vt:lpstr>Presentation Basics</vt:lpstr>
      <vt:lpstr>Presentation Basics</vt:lpstr>
      <vt:lpstr>ABC of PowerPoint presentations</vt:lpstr>
      <vt:lpstr>Tips for slide design </vt:lpstr>
      <vt:lpstr>Tips for effective slides</vt:lpstr>
      <vt:lpstr>Poor slides</vt:lpstr>
      <vt:lpstr>Tip: Use ‘Design Ideas’ function to help with layout https://support.microsoft.com/en-us/office/create-professional-slide-layouts-with-powerpoint-designer-53c77d7b-dc40-45c2-b684-81415eac0617 </vt:lpstr>
      <vt:lpstr>Making your PowerPoint </vt:lpstr>
      <vt:lpstr>During the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Doing Presentations</dc:title>
  <dc:creator>Ros Coard</dc:creator>
  <cp:lastModifiedBy>Alexander</cp:lastModifiedBy>
  <cp:revision>9</cp:revision>
  <dcterms:created xsi:type="dcterms:W3CDTF">2020-10-03T19:25:44Z</dcterms:created>
  <dcterms:modified xsi:type="dcterms:W3CDTF">2021-01-20T16:25:57Z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0x0101000F7A323828CAF9489EB735D269CCCC9E</vt:lpwstr>
  </property>
</Properties>
</file>