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9"/>
  </p:notesMasterIdLst>
  <p:sldIdLst>
    <p:sldId id="256" r:id="rId2"/>
    <p:sldId id="257" r:id="rId3"/>
    <p:sldId id="259" r:id="rId4"/>
    <p:sldId id="272" r:id="rId5"/>
    <p:sldId id="271" r:id="rId6"/>
    <p:sldId id="275" r:id="rId7"/>
    <p:sldId id="262" r:id="rId8"/>
    <p:sldId id="273" r:id="rId9"/>
    <p:sldId id="258" r:id="rId10"/>
    <p:sldId id="287" r:id="rId11"/>
    <p:sldId id="293" r:id="rId12"/>
    <p:sldId id="266" r:id="rId13"/>
    <p:sldId id="286" r:id="rId14"/>
    <p:sldId id="296" r:id="rId15"/>
    <p:sldId id="269" r:id="rId16"/>
    <p:sldId id="278" r:id="rId17"/>
    <p:sldId id="297" r:id="rId18"/>
    <p:sldId id="288" r:id="rId19"/>
    <p:sldId id="295" r:id="rId20"/>
    <p:sldId id="289" r:id="rId21"/>
    <p:sldId id="290" r:id="rId22"/>
    <p:sldId id="291" r:id="rId23"/>
    <p:sldId id="292" r:id="rId24"/>
    <p:sldId id="282" r:id="rId25"/>
    <p:sldId id="298" r:id="rId26"/>
    <p:sldId id="299" r:id="rId27"/>
    <p:sldId id="300"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1793C-1EEE-4A86-B55B-4947EDAE9BF6}" v="4" dt="2024-11-06T23:40:28.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17" autoAdjust="0"/>
    <p:restoredTop sz="93447" autoAdjust="0"/>
  </p:normalViewPr>
  <p:slideViewPr>
    <p:cSldViewPr snapToGrid="0">
      <p:cViewPr>
        <p:scale>
          <a:sx n="68" d="100"/>
          <a:sy n="68" d="100"/>
        </p:scale>
        <p:origin x="732"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Alharthi" userId="b3f1fde62d10d4c7" providerId="LiveId" clId="{2611793C-1EEE-4A86-B55B-4947EDAE9BF6}"/>
    <pc:docChg chg="undo custSel addSld delSld modSld">
      <pc:chgData name="Zoe Alharthi" userId="b3f1fde62d10d4c7" providerId="LiveId" clId="{2611793C-1EEE-4A86-B55B-4947EDAE9BF6}" dt="2024-11-06T23:49:21.099" v="3165" actId="20577"/>
      <pc:docMkLst>
        <pc:docMk/>
      </pc:docMkLst>
      <pc:sldChg chg="modSp mod">
        <pc:chgData name="Zoe Alharthi" userId="b3f1fde62d10d4c7" providerId="LiveId" clId="{2611793C-1EEE-4A86-B55B-4947EDAE9BF6}" dt="2024-11-06T21:59:51.362" v="2798" actId="207"/>
        <pc:sldMkLst>
          <pc:docMk/>
          <pc:sldMk cId="2999224490" sldId="256"/>
        </pc:sldMkLst>
        <pc:spChg chg="mod">
          <ac:chgData name="Zoe Alharthi" userId="b3f1fde62d10d4c7" providerId="LiveId" clId="{2611793C-1EEE-4A86-B55B-4947EDAE9BF6}" dt="2024-11-06T20:37:18.089" v="2788" actId="255"/>
          <ac:spMkLst>
            <pc:docMk/>
            <pc:sldMk cId="2999224490" sldId="256"/>
            <ac:spMk id="2" creationId="{9A745397-D57C-A2CA-8EAF-4934F98CA314}"/>
          </ac:spMkLst>
        </pc:spChg>
        <pc:spChg chg="mod">
          <ac:chgData name="Zoe Alharthi" userId="b3f1fde62d10d4c7" providerId="LiveId" clId="{2611793C-1EEE-4A86-B55B-4947EDAE9BF6}" dt="2024-11-06T21:59:51.362" v="2798" actId="207"/>
          <ac:spMkLst>
            <pc:docMk/>
            <pc:sldMk cId="2999224490" sldId="256"/>
            <ac:spMk id="4" creationId="{34939A79-2FFE-5A56-21E4-FAA400522046}"/>
          </ac:spMkLst>
        </pc:spChg>
        <pc:picChg chg="mod">
          <ac:chgData name="Zoe Alharthi" userId="b3f1fde62d10d4c7" providerId="LiveId" clId="{2611793C-1EEE-4A86-B55B-4947EDAE9BF6}" dt="2024-11-06T21:59:28.377" v="2796" actId="1076"/>
          <ac:picMkLst>
            <pc:docMk/>
            <pc:sldMk cId="2999224490" sldId="256"/>
            <ac:picMk id="5" creationId="{8D554BDB-DCCA-B2AA-2902-CC9B4DC0088E}"/>
          </ac:picMkLst>
        </pc:picChg>
      </pc:sldChg>
      <pc:sldChg chg="modSp mod">
        <pc:chgData name="Zoe Alharthi" userId="b3f1fde62d10d4c7" providerId="LiveId" clId="{2611793C-1EEE-4A86-B55B-4947EDAE9BF6}" dt="2024-11-06T21:52:44.891" v="2790"/>
        <pc:sldMkLst>
          <pc:docMk/>
          <pc:sldMk cId="3187926050" sldId="257"/>
        </pc:sldMkLst>
        <pc:spChg chg="mod">
          <ac:chgData name="Zoe Alharthi" userId="b3f1fde62d10d4c7" providerId="LiveId" clId="{2611793C-1EEE-4A86-B55B-4947EDAE9BF6}" dt="2024-11-06T20:36:53.672" v="2787" actId="1076"/>
          <ac:spMkLst>
            <pc:docMk/>
            <pc:sldMk cId="3187926050" sldId="257"/>
            <ac:spMk id="2" creationId="{333AF6A7-DA5C-7F7F-C92A-2CF2EF1D327B}"/>
          </ac:spMkLst>
        </pc:spChg>
        <pc:spChg chg="mod">
          <ac:chgData name="Zoe Alharthi" userId="b3f1fde62d10d4c7" providerId="LiveId" clId="{2611793C-1EEE-4A86-B55B-4947EDAE9BF6}" dt="2024-11-06T21:52:44.891" v="2790"/>
          <ac:spMkLst>
            <pc:docMk/>
            <pc:sldMk cId="3187926050" sldId="257"/>
            <ac:spMk id="3" creationId="{41238984-032F-DCC2-9451-9F85A514B400}"/>
          </ac:spMkLst>
        </pc:spChg>
      </pc:sldChg>
      <pc:sldChg chg="delSp modSp mod">
        <pc:chgData name="Zoe Alharthi" userId="b3f1fde62d10d4c7" providerId="LiveId" clId="{2611793C-1EEE-4A86-B55B-4947EDAE9BF6}" dt="2024-11-06T22:57:50.426" v="2905" actId="478"/>
        <pc:sldMkLst>
          <pc:docMk/>
          <pc:sldMk cId="3421919939" sldId="258"/>
        </pc:sldMkLst>
        <pc:spChg chg="del">
          <ac:chgData name="Zoe Alharthi" userId="b3f1fde62d10d4c7" providerId="LiveId" clId="{2611793C-1EEE-4A86-B55B-4947EDAE9BF6}" dt="2024-11-06T22:57:50.426" v="2905" actId="478"/>
          <ac:spMkLst>
            <pc:docMk/>
            <pc:sldMk cId="3421919939" sldId="258"/>
            <ac:spMk id="4" creationId="{AEDEA372-3C3B-7821-ED31-575E897A4DA6}"/>
          </ac:spMkLst>
        </pc:spChg>
        <pc:spChg chg="mod">
          <ac:chgData name="Zoe Alharthi" userId="b3f1fde62d10d4c7" providerId="LiveId" clId="{2611793C-1EEE-4A86-B55B-4947EDAE9BF6}" dt="2024-11-06T22:57:44.145" v="2904"/>
          <ac:spMkLst>
            <pc:docMk/>
            <pc:sldMk cId="3421919939" sldId="258"/>
            <ac:spMk id="12" creationId="{414C6859-A668-92EE-2615-FC1380BBEC95}"/>
          </ac:spMkLst>
        </pc:spChg>
      </pc:sldChg>
      <pc:sldChg chg="addSp delSp modSp mod">
        <pc:chgData name="Zoe Alharthi" userId="b3f1fde62d10d4c7" providerId="LiveId" clId="{2611793C-1EEE-4A86-B55B-4947EDAE9BF6}" dt="2024-11-06T22:15:31.739" v="2849" actId="14100"/>
        <pc:sldMkLst>
          <pc:docMk/>
          <pc:sldMk cId="3536267208" sldId="259"/>
        </pc:sldMkLst>
        <pc:spChg chg="mod">
          <ac:chgData name="Zoe Alharthi" userId="b3f1fde62d10d4c7" providerId="LiveId" clId="{2611793C-1EEE-4A86-B55B-4947EDAE9BF6}" dt="2024-11-06T20:36:27.243" v="2785" actId="1076"/>
          <ac:spMkLst>
            <pc:docMk/>
            <pc:sldMk cId="3536267208" sldId="259"/>
            <ac:spMk id="2" creationId="{093CA1D8-5AC4-FE18-B91C-50CCC10E9B6A}"/>
          </ac:spMkLst>
        </pc:spChg>
        <pc:spChg chg="mod">
          <ac:chgData name="Zoe Alharthi" userId="b3f1fde62d10d4c7" providerId="LiveId" clId="{2611793C-1EEE-4A86-B55B-4947EDAE9BF6}" dt="2024-11-06T22:15:31.739" v="2849" actId="14100"/>
          <ac:spMkLst>
            <pc:docMk/>
            <pc:sldMk cId="3536267208" sldId="259"/>
            <ac:spMk id="3" creationId="{6FB33605-B81E-1F5D-D36D-3B6CE210B025}"/>
          </ac:spMkLst>
        </pc:spChg>
        <pc:spChg chg="add del">
          <ac:chgData name="Zoe Alharthi" userId="b3f1fde62d10d4c7" providerId="LiveId" clId="{2611793C-1EEE-4A86-B55B-4947EDAE9BF6}" dt="2024-11-06T22:08:46.385" v="2816" actId="22"/>
          <ac:spMkLst>
            <pc:docMk/>
            <pc:sldMk cId="3536267208" sldId="259"/>
            <ac:spMk id="7" creationId="{A54761AF-2340-2AA3-CF8B-710D794782D0}"/>
          </ac:spMkLst>
        </pc:spChg>
        <pc:spChg chg="mod">
          <ac:chgData name="Zoe Alharthi" userId="b3f1fde62d10d4c7" providerId="LiveId" clId="{2611793C-1EEE-4A86-B55B-4947EDAE9BF6}" dt="2024-11-06T22:14:20.962" v="2841" actId="1076"/>
          <ac:spMkLst>
            <pc:docMk/>
            <pc:sldMk cId="3536267208" sldId="259"/>
            <ac:spMk id="8" creationId="{34FC5487-7917-738B-B8EE-2EC97D7D7A01}"/>
          </ac:spMkLst>
        </pc:spChg>
        <pc:picChg chg="del">
          <ac:chgData name="Zoe Alharthi" userId="b3f1fde62d10d4c7" providerId="LiveId" clId="{2611793C-1EEE-4A86-B55B-4947EDAE9BF6}" dt="2024-11-06T22:08:19.976" v="2814" actId="478"/>
          <ac:picMkLst>
            <pc:docMk/>
            <pc:sldMk cId="3536267208" sldId="259"/>
            <ac:picMk id="5" creationId="{1BA8721F-79EE-14F3-B207-C629D3930654}"/>
          </ac:picMkLst>
        </pc:picChg>
        <pc:picChg chg="add mod">
          <ac:chgData name="Zoe Alharthi" userId="b3f1fde62d10d4c7" providerId="LiveId" clId="{2611793C-1EEE-4A86-B55B-4947EDAE9BF6}" dt="2024-11-06T22:15:22.248" v="2848" actId="14100"/>
          <ac:picMkLst>
            <pc:docMk/>
            <pc:sldMk cId="3536267208" sldId="259"/>
            <ac:picMk id="10" creationId="{49553EBB-326B-8ED9-8C36-8A6BD7959B11}"/>
          </ac:picMkLst>
        </pc:picChg>
      </pc:sldChg>
      <pc:sldChg chg="addSp modSp mod">
        <pc:chgData name="Zoe Alharthi" userId="b3f1fde62d10d4c7" providerId="LiveId" clId="{2611793C-1EEE-4A86-B55B-4947EDAE9BF6}" dt="2024-11-06T22:46:51.010" v="2899" actId="27636"/>
        <pc:sldMkLst>
          <pc:docMk/>
          <pc:sldMk cId="4021729158" sldId="262"/>
        </pc:sldMkLst>
        <pc:spChg chg="mod">
          <ac:chgData name="Zoe Alharthi" userId="b3f1fde62d10d4c7" providerId="LiveId" clId="{2611793C-1EEE-4A86-B55B-4947EDAE9BF6}" dt="2024-11-06T22:46:51.010" v="2899" actId="27636"/>
          <ac:spMkLst>
            <pc:docMk/>
            <pc:sldMk cId="4021729158" sldId="262"/>
            <ac:spMk id="3" creationId="{2BE50C37-B4A6-4244-7605-312F7379373B}"/>
          </ac:spMkLst>
        </pc:spChg>
        <pc:spChg chg="add mod">
          <ac:chgData name="Zoe Alharthi" userId="b3f1fde62d10d4c7" providerId="LiveId" clId="{2611793C-1EEE-4A86-B55B-4947EDAE9BF6}" dt="2024-11-06T20:34:55.651" v="2771" actId="1076"/>
          <ac:spMkLst>
            <pc:docMk/>
            <pc:sldMk cId="4021729158" sldId="262"/>
            <ac:spMk id="4" creationId="{A71388A3-CAFC-2794-1593-691418A10740}"/>
          </ac:spMkLst>
        </pc:spChg>
      </pc:sldChg>
      <pc:sldChg chg="modSp mod">
        <pc:chgData name="Zoe Alharthi" userId="b3f1fde62d10d4c7" providerId="LiveId" clId="{2611793C-1EEE-4A86-B55B-4947EDAE9BF6}" dt="2024-11-06T23:04:32.506" v="2928" actId="1076"/>
        <pc:sldMkLst>
          <pc:docMk/>
          <pc:sldMk cId="4180587529" sldId="266"/>
        </pc:sldMkLst>
        <pc:spChg chg="mod">
          <ac:chgData name="Zoe Alharthi" userId="b3f1fde62d10d4c7" providerId="LiveId" clId="{2611793C-1EEE-4A86-B55B-4947EDAE9BF6}" dt="2024-11-06T23:04:32.506" v="2928" actId="1076"/>
          <ac:spMkLst>
            <pc:docMk/>
            <pc:sldMk cId="4180587529" sldId="266"/>
            <ac:spMk id="7" creationId="{0CA9314E-13B4-B301-9E1E-869A71AC087D}"/>
          </ac:spMkLst>
        </pc:spChg>
        <pc:spChg chg="mod">
          <ac:chgData name="Zoe Alharthi" userId="b3f1fde62d10d4c7" providerId="LiveId" clId="{2611793C-1EEE-4A86-B55B-4947EDAE9BF6}" dt="2024-11-06T20:31:48.783" v="2757" actId="20577"/>
          <ac:spMkLst>
            <pc:docMk/>
            <pc:sldMk cId="4180587529" sldId="266"/>
            <ac:spMk id="8" creationId="{E54A3D29-6317-A1A8-D07D-26AC726EFEBD}"/>
          </ac:spMkLst>
        </pc:spChg>
      </pc:sldChg>
      <pc:sldChg chg="modSp mod">
        <pc:chgData name="Zoe Alharthi" userId="b3f1fde62d10d4c7" providerId="LiveId" clId="{2611793C-1EEE-4A86-B55B-4947EDAE9BF6}" dt="2024-11-06T20:30:42.691" v="2750" actId="1076"/>
        <pc:sldMkLst>
          <pc:docMk/>
          <pc:sldMk cId="3794802195" sldId="269"/>
        </pc:sldMkLst>
        <pc:spChg chg="mod">
          <ac:chgData name="Zoe Alharthi" userId="b3f1fde62d10d4c7" providerId="LiveId" clId="{2611793C-1EEE-4A86-B55B-4947EDAE9BF6}" dt="2024-11-06T20:30:42.691" v="2750" actId="1076"/>
          <ac:spMkLst>
            <pc:docMk/>
            <pc:sldMk cId="3794802195" sldId="269"/>
            <ac:spMk id="8" creationId="{DC6E0435-92DA-4480-67FD-971E5B7079DD}"/>
          </ac:spMkLst>
        </pc:spChg>
      </pc:sldChg>
      <pc:sldChg chg="modSp mod">
        <pc:chgData name="Zoe Alharthi" userId="b3f1fde62d10d4c7" providerId="LiveId" clId="{2611793C-1EEE-4A86-B55B-4947EDAE9BF6}" dt="2024-11-06T22:34:11.005" v="2872" actId="20577"/>
        <pc:sldMkLst>
          <pc:docMk/>
          <pc:sldMk cId="3093409131" sldId="271"/>
        </pc:sldMkLst>
        <pc:spChg chg="mod">
          <ac:chgData name="Zoe Alharthi" userId="b3f1fde62d10d4c7" providerId="LiveId" clId="{2611793C-1EEE-4A86-B55B-4947EDAE9BF6}" dt="2024-11-06T20:35:58.610" v="2781" actId="1076"/>
          <ac:spMkLst>
            <pc:docMk/>
            <pc:sldMk cId="3093409131" sldId="271"/>
            <ac:spMk id="2" creationId="{36DCDC1A-4B36-BBE2-C274-3D81E22C55E4}"/>
          </ac:spMkLst>
        </pc:spChg>
        <pc:spChg chg="mod">
          <ac:chgData name="Zoe Alharthi" userId="b3f1fde62d10d4c7" providerId="LiveId" clId="{2611793C-1EEE-4A86-B55B-4947EDAE9BF6}" dt="2024-11-06T22:34:11.005" v="2872" actId="20577"/>
          <ac:spMkLst>
            <pc:docMk/>
            <pc:sldMk cId="3093409131" sldId="271"/>
            <ac:spMk id="3" creationId="{7934C08B-51DF-F2B9-FD34-E53E01E5439D}"/>
          </ac:spMkLst>
        </pc:spChg>
      </pc:sldChg>
      <pc:sldChg chg="modSp mod">
        <pc:chgData name="Zoe Alharthi" userId="b3f1fde62d10d4c7" providerId="LiveId" clId="{2611793C-1EEE-4A86-B55B-4947EDAE9BF6}" dt="2024-11-06T22:20:27.702" v="2862" actId="1076"/>
        <pc:sldMkLst>
          <pc:docMk/>
          <pc:sldMk cId="2159049366" sldId="272"/>
        </pc:sldMkLst>
        <pc:spChg chg="mod">
          <ac:chgData name="Zoe Alharthi" userId="b3f1fde62d10d4c7" providerId="LiveId" clId="{2611793C-1EEE-4A86-B55B-4947EDAE9BF6}" dt="2024-11-06T22:20:17.469" v="2861" actId="20577"/>
          <ac:spMkLst>
            <pc:docMk/>
            <pc:sldMk cId="2159049366" sldId="272"/>
            <ac:spMk id="6" creationId="{F5865E7E-45EE-7574-26C1-619A5E136519}"/>
          </ac:spMkLst>
        </pc:spChg>
        <pc:spChg chg="mod">
          <ac:chgData name="Zoe Alharthi" userId="b3f1fde62d10d4c7" providerId="LiveId" clId="{2611793C-1EEE-4A86-B55B-4947EDAE9BF6}" dt="2024-11-06T22:20:27.702" v="2862" actId="1076"/>
          <ac:spMkLst>
            <pc:docMk/>
            <pc:sldMk cId="2159049366" sldId="272"/>
            <ac:spMk id="11" creationId="{53E959B5-95BB-0F9F-A02E-8F726E9037CB}"/>
          </ac:spMkLst>
        </pc:spChg>
        <pc:spChg chg="mod">
          <ac:chgData name="Zoe Alharthi" userId="b3f1fde62d10d4c7" providerId="LiveId" clId="{2611793C-1EEE-4A86-B55B-4947EDAE9BF6}" dt="2024-11-06T20:36:18.439" v="2784" actId="1076"/>
          <ac:spMkLst>
            <pc:docMk/>
            <pc:sldMk cId="2159049366" sldId="272"/>
            <ac:spMk id="12" creationId="{C8ED2BFE-FF45-944D-384B-84C380A87E9C}"/>
          </ac:spMkLst>
        </pc:spChg>
        <pc:picChg chg="mod">
          <ac:chgData name="Zoe Alharthi" userId="b3f1fde62d10d4c7" providerId="LiveId" clId="{2611793C-1EEE-4A86-B55B-4947EDAE9BF6}" dt="2024-11-06T22:15:47.119" v="2851" actId="1076"/>
          <ac:picMkLst>
            <pc:docMk/>
            <pc:sldMk cId="2159049366" sldId="272"/>
            <ac:picMk id="7" creationId="{AD6C8523-B318-09E2-4069-835589BF6982}"/>
          </ac:picMkLst>
        </pc:picChg>
      </pc:sldChg>
      <pc:sldChg chg="modSp mod">
        <pc:chgData name="Zoe Alharthi" userId="b3f1fde62d10d4c7" providerId="LiveId" clId="{2611793C-1EEE-4A86-B55B-4947EDAE9BF6}" dt="2024-11-06T22:47:17.440" v="2902" actId="33524"/>
        <pc:sldMkLst>
          <pc:docMk/>
          <pc:sldMk cId="2640090726" sldId="273"/>
        </pc:sldMkLst>
        <pc:spChg chg="mod">
          <ac:chgData name="Zoe Alharthi" userId="b3f1fde62d10d4c7" providerId="LiveId" clId="{2611793C-1EEE-4A86-B55B-4947EDAE9BF6}" dt="2024-11-06T20:33:46.731" v="2762" actId="1076"/>
          <ac:spMkLst>
            <pc:docMk/>
            <pc:sldMk cId="2640090726" sldId="273"/>
            <ac:spMk id="2" creationId="{A9B66788-7124-4932-74EC-3B9CB4600F1C}"/>
          </ac:spMkLst>
        </pc:spChg>
        <pc:spChg chg="mod">
          <ac:chgData name="Zoe Alharthi" userId="b3f1fde62d10d4c7" providerId="LiveId" clId="{2611793C-1EEE-4A86-B55B-4947EDAE9BF6}" dt="2024-11-06T22:47:17.440" v="2902" actId="33524"/>
          <ac:spMkLst>
            <pc:docMk/>
            <pc:sldMk cId="2640090726" sldId="273"/>
            <ac:spMk id="3" creationId="{457FFADD-B1A9-3347-9E63-4BAC42ACC7D7}"/>
          </ac:spMkLst>
        </pc:spChg>
      </pc:sldChg>
      <pc:sldChg chg="modSp mod">
        <pc:chgData name="Zoe Alharthi" userId="b3f1fde62d10d4c7" providerId="LiveId" clId="{2611793C-1EEE-4A86-B55B-4947EDAE9BF6}" dt="2024-11-06T22:44:01.639" v="2891" actId="20577"/>
        <pc:sldMkLst>
          <pc:docMk/>
          <pc:sldMk cId="3576223275" sldId="275"/>
        </pc:sldMkLst>
        <pc:spChg chg="mod">
          <ac:chgData name="Zoe Alharthi" userId="b3f1fde62d10d4c7" providerId="LiveId" clId="{2611793C-1EEE-4A86-B55B-4947EDAE9BF6}" dt="2024-11-06T22:44:01.639" v="2891" actId="20577"/>
          <ac:spMkLst>
            <pc:docMk/>
            <pc:sldMk cId="3576223275" sldId="275"/>
            <ac:spMk id="6" creationId="{6443507E-5FB7-2AE1-4493-0E2F16AB5965}"/>
          </ac:spMkLst>
        </pc:spChg>
        <pc:spChg chg="mod">
          <ac:chgData name="Zoe Alharthi" userId="b3f1fde62d10d4c7" providerId="LiveId" clId="{2611793C-1EEE-4A86-B55B-4947EDAE9BF6}" dt="2024-11-06T20:35:31.966" v="2779" actId="255"/>
          <ac:spMkLst>
            <pc:docMk/>
            <pc:sldMk cId="3576223275" sldId="275"/>
            <ac:spMk id="10" creationId="{E7444510-D728-C74A-5301-E613A19B21EC}"/>
          </ac:spMkLst>
        </pc:spChg>
      </pc:sldChg>
      <pc:sldChg chg="modSp mod">
        <pc:chgData name="Zoe Alharthi" userId="b3f1fde62d10d4c7" providerId="LiveId" clId="{2611793C-1EEE-4A86-B55B-4947EDAE9BF6}" dt="2024-11-06T23:11:22.418" v="2966" actId="1076"/>
        <pc:sldMkLst>
          <pc:docMk/>
          <pc:sldMk cId="1841075955" sldId="278"/>
        </pc:sldMkLst>
        <pc:spChg chg="mod">
          <ac:chgData name="Zoe Alharthi" userId="b3f1fde62d10d4c7" providerId="LiveId" clId="{2611793C-1EEE-4A86-B55B-4947EDAE9BF6}" dt="2024-11-06T23:11:22.418" v="2966" actId="1076"/>
          <ac:spMkLst>
            <pc:docMk/>
            <pc:sldMk cId="1841075955" sldId="278"/>
            <ac:spMk id="6" creationId="{BAF2F909-4AA3-283A-1AFD-A89BE64E4A72}"/>
          </ac:spMkLst>
        </pc:spChg>
      </pc:sldChg>
      <pc:sldChg chg="modSp mod">
        <pc:chgData name="Zoe Alharthi" userId="b3f1fde62d10d4c7" providerId="LiveId" clId="{2611793C-1EEE-4A86-B55B-4947EDAE9BF6}" dt="2024-11-06T23:43:22.509" v="3128"/>
        <pc:sldMkLst>
          <pc:docMk/>
          <pc:sldMk cId="3789251866" sldId="282"/>
        </pc:sldMkLst>
        <pc:spChg chg="mod">
          <ac:chgData name="Zoe Alharthi" userId="b3f1fde62d10d4c7" providerId="LiveId" clId="{2611793C-1EEE-4A86-B55B-4947EDAE9BF6}" dt="2024-11-06T23:43:22.509" v="3128"/>
          <ac:spMkLst>
            <pc:docMk/>
            <pc:sldMk cId="3789251866" sldId="282"/>
            <ac:spMk id="7" creationId="{EB980BF2-55ED-FE48-68AB-A1E1C70C01FF}"/>
          </ac:spMkLst>
        </pc:spChg>
      </pc:sldChg>
      <pc:sldChg chg="modSp mod">
        <pc:chgData name="Zoe Alharthi" userId="b3f1fde62d10d4c7" providerId="LiveId" clId="{2611793C-1EEE-4A86-B55B-4947EDAE9BF6}" dt="2024-11-06T23:07:50.608" v="2933" actId="20577"/>
        <pc:sldMkLst>
          <pc:docMk/>
          <pc:sldMk cId="345870880" sldId="286"/>
        </pc:sldMkLst>
        <pc:spChg chg="mod">
          <ac:chgData name="Zoe Alharthi" userId="b3f1fde62d10d4c7" providerId="LiveId" clId="{2611793C-1EEE-4A86-B55B-4947EDAE9BF6}" dt="2024-11-06T20:29:54.086" v="2747" actId="1076"/>
          <ac:spMkLst>
            <pc:docMk/>
            <pc:sldMk cId="345870880" sldId="286"/>
            <ac:spMk id="5" creationId="{83FDCA1D-E371-BB79-D771-22D202EE80AA}"/>
          </ac:spMkLst>
        </pc:spChg>
        <pc:spChg chg="mod">
          <ac:chgData name="Zoe Alharthi" userId="b3f1fde62d10d4c7" providerId="LiveId" clId="{2611793C-1EEE-4A86-B55B-4947EDAE9BF6}" dt="2024-11-06T23:07:50.608" v="2933" actId="20577"/>
          <ac:spMkLst>
            <pc:docMk/>
            <pc:sldMk cId="345870880" sldId="286"/>
            <ac:spMk id="7" creationId="{EB1C1501-64A4-2E4D-3D9A-C7E06019FD9E}"/>
          </ac:spMkLst>
        </pc:spChg>
      </pc:sldChg>
      <pc:sldChg chg="modSp mod">
        <pc:chgData name="Zoe Alharthi" userId="b3f1fde62d10d4c7" providerId="LiveId" clId="{2611793C-1EEE-4A86-B55B-4947EDAE9BF6}" dt="2024-11-06T23:00:05.843" v="2907"/>
        <pc:sldMkLst>
          <pc:docMk/>
          <pc:sldMk cId="1290591972" sldId="287"/>
        </pc:sldMkLst>
        <pc:spChg chg="mod">
          <ac:chgData name="Zoe Alharthi" userId="b3f1fde62d10d4c7" providerId="LiveId" clId="{2611793C-1EEE-4A86-B55B-4947EDAE9BF6}" dt="2024-11-06T23:00:05.843" v="2907"/>
          <ac:spMkLst>
            <pc:docMk/>
            <pc:sldMk cId="1290591972" sldId="287"/>
            <ac:spMk id="7" creationId="{D9AFED25-680E-C672-08AF-0D374B6DCB33}"/>
          </ac:spMkLst>
        </pc:spChg>
        <pc:spChg chg="mod">
          <ac:chgData name="Zoe Alharthi" userId="b3f1fde62d10d4c7" providerId="LiveId" clId="{2611793C-1EEE-4A86-B55B-4947EDAE9BF6}" dt="2024-11-06T20:32:11.780" v="2759" actId="1076"/>
          <ac:spMkLst>
            <pc:docMk/>
            <pc:sldMk cId="1290591972" sldId="287"/>
            <ac:spMk id="9" creationId="{1CC76358-F0CB-4CC7-FC62-C577ACFD5894}"/>
          </ac:spMkLst>
        </pc:spChg>
      </pc:sldChg>
      <pc:sldChg chg="delSp modSp mod">
        <pc:chgData name="Zoe Alharthi" userId="b3f1fde62d10d4c7" providerId="LiveId" clId="{2611793C-1EEE-4A86-B55B-4947EDAE9BF6}" dt="2024-11-06T23:28:05.993" v="3061" actId="1076"/>
        <pc:sldMkLst>
          <pc:docMk/>
          <pc:sldMk cId="1588266433" sldId="288"/>
        </pc:sldMkLst>
        <pc:spChg chg="del mod">
          <ac:chgData name="Zoe Alharthi" userId="b3f1fde62d10d4c7" providerId="LiveId" clId="{2611793C-1EEE-4A86-B55B-4947EDAE9BF6}" dt="2024-11-06T23:27:51.809" v="3059" actId="478"/>
          <ac:spMkLst>
            <pc:docMk/>
            <pc:sldMk cId="1588266433" sldId="288"/>
            <ac:spMk id="2" creationId="{97AB38C6-7B13-CD92-4F8D-7289004E358D}"/>
          </ac:spMkLst>
        </pc:spChg>
        <pc:spChg chg="mod">
          <ac:chgData name="Zoe Alharthi" userId="b3f1fde62d10d4c7" providerId="LiveId" clId="{2611793C-1EEE-4A86-B55B-4947EDAE9BF6}" dt="2024-11-06T20:30:28.330" v="2749" actId="255"/>
          <ac:spMkLst>
            <pc:docMk/>
            <pc:sldMk cId="1588266433" sldId="288"/>
            <ac:spMk id="5" creationId="{E3BDBDE4-FF66-0DC2-C88E-BEA159FC849E}"/>
          </ac:spMkLst>
        </pc:spChg>
        <pc:spChg chg="mod">
          <ac:chgData name="Zoe Alharthi" userId="b3f1fde62d10d4c7" providerId="LiveId" clId="{2611793C-1EEE-4A86-B55B-4947EDAE9BF6}" dt="2024-11-06T23:28:05.993" v="3061" actId="1076"/>
          <ac:spMkLst>
            <pc:docMk/>
            <pc:sldMk cId="1588266433" sldId="288"/>
            <ac:spMk id="7" creationId="{D556DF1A-1B39-5FE0-A14D-9290B08F27EF}"/>
          </ac:spMkLst>
        </pc:spChg>
      </pc:sldChg>
      <pc:sldChg chg="modSp mod">
        <pc:chgData name="Zoe Alharthi" userId="b3f1fde62d10d4c7" providerId="LiveId" clId="{2611793C-1EEE-4A86-B55B-4947EDAE9BF6}" dt="2024-11-06T23:35:29.137" v="3104" actId="207"/>
        <pc:sldMkLst>
          <pc:docMk/>
          <pc:sldMk cId="3652949404" sldId="289"/>
        </pc:sldMkLst>
        <pc:spChg chg="mod">
          <ac:chgData name="Zoe Alharthi" userId="b3f1fde62d10d4c7" providerId="LiveId" clId="{2611793C-1EEE-4A86-B55B-4947EDAE9BF6}" dt="2024-11-06T23:35:29.137" v="3104" actId="207"/>
          <ac:spMkLst>
            <pc:docMk/>
            <pc:sldMk cId="3652949404" sldId="289"/>
            <ac:spMk id="6" creationId="{1CB8315F-6EBD-290F-B218-09ED08A14826}"/>
          </ac:spMkLst>
        </pc:spChg>
        <pc:spChg chg="mod">
          <ac:chgData name="Zoe Alharthi" userId="b3f1fde62d10d4c7" providerId="LiveId" clId="{2611793C-1EEE-4A86-B55B-4947EDAE9BF6}" dt="2024-11-06T23:31:41.245" v="3080" actId="1076"/>
          <ac:spMkLst>
            <pc:docMk/>
            <pc:sldMk cId="3652949404" sldId="289"/>
            <ac:spMk id="7" creationId="{5B7A69AA-945D-2C11-9219-BCEBF3465217}"/>
          </ac:spMkLst>
        </pc:spChg>
      </pc:sldChg>
      <pc:sldChg chg="modSp mod">
        <pc:chgData name="Zoe Alharthi" userId="b3f1fde62d10d4c7" providerId="LiveId" clId="{2611793C-1EEE-4A86-B55B-4947EDAE9BF6}" dt="2024-11-06T23:40:45.186" v="3126"/>
        <pc:sldMkLst>
          <pc:docMk/>
          <pc:sldMk cId="992711738" sldId="290"/>
        </pc:sldMkLst>
        <pc:spChg chg="mod">
          <ac:chgData name="Zoe Alharthi" userId="b3f1fde62d10d4c7" providerId="LiveId" clId="{2611793C-1EEE-4A86-B55B-4947EDAE9BF6}" dt="2024-11-06T23:40:45.186" v="3126"/>
          <ac:spMkLst>
            <pc:docMk/>
            <pc:sldMk cId="992711738" sldId="290"/>
            <ac:spMk id="5" creationId="{B633AE03-871F-5E7F-9498-E4A894ABDC16}"/>
          </ac:spMkLst>
        </pc:spChg>
      </pc:sldChg>
      <pc:sldChg chg="modSp mod">
        <pc:chgData name="Zoe Alharthi" userId="b3f1fde62d10d4c7" providerId="LiveId" clId="{2611793C-1EEE-4A86-B55B-4947EDAE9BF6}" dt="2024-11-06T23:40:38.473" v="3125"/>
        <pc:sldMkLst>
          <pc:docMk/>
          <pc:sldMk cId="2765771581" sldId="291"/>
        </pc:sldMkLst>
        <pc:spChg chg="mod">
          <ac:chgData name="Zoe Alharthi" userId="b3f1fde62d10d4c7" providerId="LiveId" clId="{2611793C-1EEE-4A86-B55B-4947EDAE9BF6}" dt="2024-11-06T23:40:38.473" v="3125"/>
          <ac:spMkLst>
            <pc:docMk/>
            <pc:sldMk cId="2765771581" sldId="291"/>
            <ac:spMk id="6" creationId="{D345DD68-2918-33D9-DA17-9A87AD1CA5EC}"/>
          </ac:spMkLst>
        </pc:spChg>
      </pc:sldChg>
      <pc:sldChg chg="modSp mod">
        <pc:chgData name="Zoe Alharthi" userId="b3f1fde62d10d4c7" providerId="LiveId" clId="{2611793C-1EEE-4A86-B55B-4947EDAE9BF6}" dt="2024-11-06T23:40:18.114" v="3122" actId="1076"/>
        <pc:sldMkLst>
          <pc:docMk/>
          <pc:sldMk cId="476412964" sldId="292"/>
        </pc:sldMkLst>
        <pc:spChg chg="mod">
          <ac:chgData name="Zoe Alharthi" userId="b3f1fde62d10d4c7" providerId="LiveId" clId="{2611793C-1EEE-4A86-B55B-4947EDAE9BF6}" dt="2024-11-06T23:40:18.114" v="3122" actId="1076"/>
          <ac:spMkLst>
            <pc:docMk/>
            <pc:sldMk cId="476412964" sldId="292"/>
            <ac:spMk id="6" creationId="{74D70740-CBB7-4C04-7B46-1BF8D5DDFA51}"/>
          </ac:spMkLst>
        </pc:spChg>
      </pc:sldChg>
      <pc:sldChg chg="modSp mod">
        <pc:chgData name="Zoe Alharthi" userId="b3f1fde62d10d4c7" providerId="LiveId" clId="{2611793C-1EEE-4A86-B55B-4947EDAE9BF6}" dt="2024-11-06T23:00:24.547" v="2909"/>
        <pc:sldMkLst>
          <pc:docMk/>
          <pc:sldMk cId="690239734" sldId="293"/>
        </pc:sldMkLst>
        <pc:spChg chg="mod">
          <ac:chgData name="Zoe Alharthi" userId="b3f1fde62d10d4c7" providerId="LiveId" clId="{2611793C-1EEE-4A86-B55B-4947EDAE9BF6}" dt="2024-11-06T23:00:24.547" v="2909"/>
          <ac:spMkLst>
            <pc:docMk/>
            <pc:sldMk cId="690239734" sldId="293"/>
            <ac:spMk id="6" creationId="{AA45F48C-40F3-4747-0CC5-743EAB58BD0C}"/>
          </ac:spMkLst>
        </pc:spChg>
        <pc:spChg chg="mod">
          <ac:chgData name="Zoe Alharthi" userId="b3f1fde62d10d4c7" providerId="LiveId" clId="{2611793C-1EEE-4A86-B55B-4947EDAE9BF6}" dt="2024-11-06T20:31:36.762" v="2755" actId="1076"/>
          <ac:spMkLst>
            <pc:docMk/>
            <pc:sldMk cId="690239734" sldId="293"/>
            <ac:spMk id="7" creationId="{D9D9EEE3-7937-62ED-527C-8D20604A8F39}"/>
          </ac:spMkLst>
        </pc:spChg>
      </pc:sldChg>
      <pc:sldChg chg="modSp mod">
        <pc:chgData name="Zoe Alharthi" userId="b3f1fde62d10d4c7" providerId="LiveId" clId="{2611793C-1EEE-4A86-B55B-4947EDAE9BF6}" dt="2024-11-06T23:30:04.680" v="3072"/>
        <pc:sldMkLst>
          <pc:docMk/>
          <pc:sldMk cId="2256000933" sldId="295"/>
        </pc:sldMkLst>
        <pc:spChg chg="mod">
          <ac:chgData name="Zoe Alharthi" userId="b3f1fde62d10d4c7" providerId="LiveId" clId="{2611793C-1EEE-4A86-B55B-4947EDAE9BF6}" dt="2024-11-06T23:30:04.680" v="3072"/>
          <ac:spMkLst>
            <pc:docMk/>
            <pc:sldMk cId="2256000933" sldId="295"/>
            <ac:spMk id="6" creationId="{922719EC-82C2-0D8E-80B9-B404A634C722}"/>
          </ac:spMkLst>
        </pc:spChg>
      </pc:sldChg>
      <pc:sldChg chg="modSp mod">
        <pc:chgData name="Zoe Alharthi" userId="b3f1fde62d10d4c7" providerId="LiveId" clId="{2611793C-1EEE-4A86-B55B-4947EDAE9BF6}" dt="2024-11-06T23:08:08.464" v="2935"/>
        <pc:sldMkLst>
          <pc:docMk/>
          <pc:sldMk cId="1514392411" sldId="296"/>
        </pc:sldMkLst>
        <pc:spChg chg="mod">
          <ac:chgData name="Zoe Alharthi" userId="b3f1fde62d10d4c7" providerId="LiveId" clId="{2611793C-1EEE-4A86-B55B-4947EDAE9BF6}" dt="2024-11-06T23:08:08.464" v="2935"/>
          <ac:spMkLst>
            <pc:docMk/>
            <pc:sldMk cId="1514392411" sldId="296"/>
            <ac:spMk id="6" creationId="{4B350011-12F1-7A09-B3F8-272FBF051B29}"/>
          </ac:spMkLst>
        </pc:spChg>
      </pc:sldChg>
      <pc:sldChg chg="modSp mod">
        <pc:chgData name="Zoe Alharthi" userId="b3f1fde62d10d4c7" providerId="LiveId" clId="{2611793C-1EEE-4A86-B55B-4947EDAE9BF6}" dt="2024-11-06T23:13:12.585" v="2999" actId="20577"/>
        <pc:sldMkLst>
          <pc:docMk/>
          <pc:sldMk cId="1271818617" sldId="297"/>
        </pc:sldMkLst>
        <pc:spChg chg="mod">
          <ac:chgData name="Zoe Alharthi" userId="b3f1fde62d10d4c7" providerId="LiveId" clId="{2611793C-1EEE-4A86-B55B-4947EDAE9BF6}" dt="2024-11-06T23:13:12.585" v="2999" actId="20577"/>
          <ac:spMkLst>
            <pc:docMk/>
            <pc:sldMk cId="1271818617" sldId="297"/>
            <ac:spMk id="6" creationId="{6ACBABB8-033C-1165-1695-A28D43F397FE}"/>
          </ac:spMkLst>
        </pc:spChg>
      </pc:sldChg>
      <pc:sldChg chg="addSp modSp new mod">
        <pc:chgData name="Zoe Alharthi" userId="b3f1fde62d10d4c7" providerId="LiveId" clId="{2611793C-1EEE-4A86-B55B-4947EDAE9BF6}" dt="2024-11-06T23:48:40.552" v="3155" actId="21"/>
        <pc:sldMkLst>
          <pc:docMk/>
          <pc:sldMk cId="3702409588" sldId="298"/>
        </pc:sldMkLst>
        <pc:spChg chg="add mod">
          <ac:chgData name="Zoe Alharthi" userId="b3f1fde62d10d4c7" providerId="LiveId" clId="{2611793C-1EEE-4A86-B55B-4947EDAE9BF6}" dt="2024-11-06T20:17:01.159" v="2733" actId="2711"/>
          <ac:spMkLst>
            <pc:docMk/>
            <pc:sldMk cId="3702409588" sldId="298"/>
            <ac:spMk id="5" creationId="{6C822B27-4149-0385-3098-0E7D1D41E5EB}"/>
          </ac:spMkLst>
        </pc:spChg>
        <pc:spChg chg="add mod">
          <ac:chgData name="Zoe Alharthi" userId="b3f1fde62d10d4c7" providerId="LiveId" clId="{2611793C-1EEE-4A86-B55B-4947EDAE9BF6}" dt="2024-11-06T23:48:40.552" v="3155" actId="21"/>
          <ac:spMkLst>
            <pc:docMk/>
            <pc:sldMk cId="3702409588" sldId="298"/>
            <ac:spMk id="7" creationId="{04D9CFB5-705B-3CD4-6EDE-A4170FAE62C7}"/>
          </ac:spMkLst>
        </pc:spChg>
      </pc:sldChg>
      <pc:sldChg chg="new del">
        <pc:chgData name="Zoe Alharthi" userId="b3f1fde62d10d4c7" providerId="LiveId" clId="{2611793C-1EEE-4A86-B55B-4947EDAE9BF6}" dt="2024-11-06T23:15:09.891" v="3005" actId="680"/>
        <pc:sldMkLst>
          <pc:docMk/>
          <pc:sldMk cId="3479290886" sldId="299"/>
        </pc:sldMkLst>
      </pc:sldChg>
      <pc:sldChg chg="addSp delSp modSp new mod">
        <pc:chgData name="Zoe Alharthi" userId="b3f1fde62d10d4c7" providerId="LiveId" clId="{2611793C-1EEE-4A86-B55B-4947EDAE9BF6}" dt="2024-11-06T23:49:05.210" v="3160" actId="21"/>
        <pc:sldMkLst>
          <pc:docMk/>
          <pc:sldMk cId="4209062172" sldId="299"/>
        </pc:sldMkLst>
        <pc:spChg chg="del mod">
          <ac:chgData name="Zoe Alharthi" userId="b3f1fde62d10d4c7" providerId="LiveId" clId="{2611793C-1EEE-4A86-B55B-4947EDAE9BF6}" dt="2024-11-06T23:16:08.462" v="3016" actId="478"/>
          <ac:spMkLst>
            <pc:docMk/>
            <pc:sldMk cId="4209062172" sldId="299"/>
            <ac:spMk id="2" creationId="{812FA96A-109E-2800-954D-BF839469705D}"/>
          </ac:spMkLst>
        </pc:spChg>
        <pc:spChg chg="add mod">
          <ac:chgData name="Zoe Alharthi" userId="b3f1fde62d10d4c7" providerId="LiveId" clId="{2611793C-1EEE-4A86-B55B-4947EDAE9BF6}" dt="2024-11-06T23:49:05.210" v="3160" actId="21"/>
          <ac:spMkLst>
            <pc:docMk/>
            <pc:sldMk cId="4209062172" sldId="299"/>
            <ac:spMk id="6" creationId="{A889FB51-9764-9A15-E5B6-8585B43AD537}"/>
          </ac:spMkLst>
        </pc:spChg>
      </pc:sldChg>
      <pc:sldChg chg="addSp delSp modSp new mod">
        <pc:chgData name="Zoe Alharthi" userId="b3f1fde62d10d4c7" providerId="LiveId" clId="{2611793C-1EEE-4A86-B55B-4947EDAE9BF6}" dt="2024-11-06T23:49:21.099" v="3165" actId="20577"/>
        <pc:sldMkLst>
          <pc:docMk/>
          <pc:sldMk cId="526276134" sldId="300"/>
        </pc:sldMkLst>
        <pc:spChg chg="add mod">
          <ac:chgData name="Zoe Alharthi" userId="b3f1fde62d10d4c7" providerId="LiveId" clId="{2611793C-1EEE-4A86-B55B-4947EDAE9BF6}" dt="2024-11-06T23:49:21.099" v="3165" actId="20577"/>
          <ac:spMkLst>
            <pc:docMk/>
            <pc:sldMk cId="526276134" sldId="300"/>
            <ac:spMk id="6" creationId="{DEF6FAE7-08E6-3160-1974-B5673B1C0EEF}"/>
          </ac:spMkLst>
        </pc:spChg>
        <pc:spChg chg="add del mod">
          <ac:chgData name="Zoe Alharthi" userId="b3f1fde62d10d4c7" providerId="LiveId" clId="{2611793C-1EEE-4A86-B55B-4947EDAE9BF6}" dt="2024-11-06T23:48:01.047" v="3147" actId="478"/>
          <ac:spMkLst>
            <pc:docMk/>
            <pc:sldMk cId="526276134" sldId="300"/>
            <ac:spMk id="8" creationId="{F276651E-730D-210C-26EB-CC6EC5343D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4FB83-D2CA-46FD-BAC7-9966AD6047F3}"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303CA-2F99-448D-92E8-55A1E870DBF5}" type="slidenum">
              <a:rPr lang="en-GB" smtClean="0"/>
              <a:t>‹#›</a:t>
            </a:fld>
            <a:endParaRPr lang="en-GB"/>
          </a:p>
        </p:txBody>
      </p:sp>
    </p:spTree>
    <p:extLst>
      <p:ext uri="{BB962C8B-B14F-4D97-AF65-F5344CB8AC3E}">
        <p14:creationId xmlns:p14="http://schemas.microsoft.com/office/powerpoint/2010/main" val="1410839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1</a:t>
            </a:fld>
            <a:endParaRPr lang="en-GB"/>
          </a:p>
        </p:txBody>
      </p:sp>
    </p:spTree>
    <p:extLst>
      <p:ext uri="{BB962C8B-B14F-4D97-AF65-F5344CB8AC3E}">
        <p14:creationId xmlns:p14="http://schemas.microsoft.com/office/powerpoint/2010/main" val="115448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2</a:t>
            </a:fld>
            <a:endParaRPr lang="en-GB"/>
          </a:p>
        </p:txBody>
      </p:sp>
    </p:spTree>
    <p:extLst>
      <p:ext uri="{BB962C8B-B14F-4D97-AF65-F5344CB8AC3E}">
        <p14:creationId xmlns:p14="http://schemas.microsoft.com/office/powerpoint/2010/main" val="1223832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3</a:t>
            </a:fld>
            <a:endParaRPr lang="en-GB"/>
          </a:p>
        </p:txBody>
      </p:sp>
    </p:spTree>
    <p:extLst>
      <p:ext uri="{BB962C8B-B14F-4D97-AF65-F5344CB8AC3E}">
        <p14:creationId xmlns:p14="http://schemas.microsoft.com/office/powerpoint/2010/main" val="2887728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4</a:t>
            </a:fld>
            <a:endParaRPr lang="en-GB"/>
          </a:p>
        </p:txBody>
      </p:sp>
    </p:spTree>
    <p:extLst>
      <p:ext uri="{BB962C8B-B14F-4D97-AF65-F5344CB8AC3E}">
        <p14:creationId xmlns:p14="http://schemas.microsoft.com/office/powerpoint/2010/main" val="2508811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6</a:t>
            </a:fld>
            <a:endParaRPr lang="en-GB"/>
          </a:p>
        </p:txBody>
      </p:sp>
    </p:spTree>
    <p:extLst>
      <p:ext uri="{BB962C8B-B14F-4D97-AF65-F5344CB8AC3E}">
        <p14:creationId xmlns:p14="http://schemas.microsoft.com/office/powerpoint/2010/main" val="3094002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8</a:t>
            </a:fld>
            <a:endParaRPr lang="en-GB"/>
          </a:p>
        </p:txBody>
      </p:sp>
    </p:spTree>
    <p:extLst>
      <p:ext uri="{BB962C8B-B14F-4D97-AF65-F5344CB8AC3E}">
        <p14:creationId xmlns:p14="http://schemas.microsoft.com/office/powerpoint/2010/main" val="1275361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10</a:t>
            </a:fld>
            <a:endParaRPr lang="en-GB"/>
          </a:p>
        </p:txBody>
      </p:sp>
    </p:spTree>
    <p:extLst>
      <p:ext uri="{BB962C8B-B14F-4D97-AF65-F5344CB8AC3E}">
        <p14:creationId xmlns:p14="http://schemas.microsoft.com/office/powerpoint/2010/main" val="286869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8303CA-2F99-448D-92E8-55A1E870DBF5}" type="slidenum">
              <a:rPr lang="en-GB" smtClean="0"/>
              <a:t>21</a:t>
            </a:fld>
            <a:endParaRPr lang="en-GB"/>
          </a:p>
        </p:txBody>
      </p:sp>
    </p:spTree>
    <p:extLst>
      <p:ext uri="{BB962C8B-B14F-4D97-AF65-F5344CB8AC3E}">
        <p14:creationId xmlns:p14="http://schemas.microsoft.com/office/powerpoint/2010/main" val="314996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11/6/2024</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366684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11/6/2024</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10622755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11/6/2024</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162934439"/>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11/6/2024</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36625713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11/6/2024</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26740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11/6/2024</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494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11/6/2024</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884164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11/6/2024</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5818055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11/6/2024</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47888128"/>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11/6/2024</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0391291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11/6/2024</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0737890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11/6/2024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998693"/>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herapist.com/moods-and-emotions/anger/"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onlinelibrary.wiley.com/doi/epdf/10.1111/jftr.12402?saml_referrer="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counselling-directory.org.uk/memberarticles/attachment-theory-in-adult-relationships-and-self-esteem"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pmc.ncbi.nlm.nih.gov/articles/PMC7451314/#ref22"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pmc.ncbi.nlm.nih.gov/articles/PMC7451314/"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sciencedirect.com/topics/psychology/therapeutic-alliance"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iencedirect.com/topics/psychology/mental-health"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simplypsychology.org/what-is-gestalt-therapy.html"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psycnet.apa.org/doi/10.1037/14775-011"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lhouette of a child sitting on a floor">
            <a:extLst>
              <a:ext uri="{FF2B5EF4-FFF2-40B4-BE49-F238E27FC236}">
                <a16:creationId xmlns:a16="http://schemas.microsoft.com/office/drawing/2014/main" id="{8D554BDB-DCCA-B2AA-2902-CC9B4DC0088E}"/>
              </a:ext>
            </a:extLst>
          </p:cNvPr>
          <p:cNvPicPr>
            <a:picLocks noChangeAspect="1"/>
          </p:cNvPicPr>
          <p:nvPr/>
        </p:nvPicPr>
        <p:blipFill>
          <a:blip r:embed="rId3">
            <a:alphaModFix amt="70000"/>
          </a:blip>
          <a:stretch>
            <a:fillRect/>
          </a:stretch>
        </p:blipFill>
        <p:spPr>
          <a:xfrm>
            <a:off x="154644" y="250060"/>
            <a:ext cx="12200118" cy="685140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9A745397-D57C-A2CA-8EAF-4934F98CA314}"/>
              </a:ext>
            </a:extLst>
          </p:cNvPr>
          <p:cNvSpPr>
            <a:spLocks noGrp="1"/>
          </p:cNvSpPr>
          <p:nvPr>
            <p:ph type="ctrTitle"/>
          </p:nvPr>
        </p:nvSpPr>
        <p:spPr>
          <a:xfrm>
            <a:off x="1460422" y="728137"/>
            <a:ext cx="7595896" cy="4092673"/>
          </a:xfrm>
        </p:spPr>
        <p:txBody>
          <a:bodyPr>
            <a:noAutofit/>
          </a:bodyPr>
          <a:lstStyle/>
          <a:p>
            <a:pPr>
              <a:lnSpc>
                <a:spcPct val="90000"/>
              </a:lnSpc>
            </a:pPr>
            <a:r>
              <a:rPr lang="en-GB" sz="3600" b="1" dirty="0">
                <a:solidFill>
                  <a:schemeClr val="bg2">
                    <a:lumMod val="10000"/>
                  </a:schemeClr>
                </a:solidFill>
              </a:rPr>
              <a:t>the efficacy of Humanistic modalities in supporting a client's journey from experiencing an insecure relational attachment to achieving therapeutic change.</a:t>
            </a:r>
          </a:p>
        </p:txBody>
      </p:sp>
      <p:sp>
        <p:nvSpPr>
          <p:cNvPr id="3" name="Subtitle 2">
            <a:extLst>
              <a:ext uri="{FF2B5EF4-FFF2-40B4-BE49-F238E27FC236}">
                <a16:creationId xmlns:a16="http://schemas.microsoft.com/office/drawing/2014/main" id="{DE81CC64-3B51-3BFB-34CC-4882B2634FF7}"/>
              </a:ext>
            </a:extLst>
          </p:cNvPr>
          <p:cNvSpPr>
            <a:spLocks noGrp="1"/>
          </p:cNvSpPr>
          <p:nvPr>
            <p:ph type="subTitle" idx="1"/>
          </p:nvPr>
        </p:nvSpPr>
        <p:spPr>
          <a:xfrm>
            <a:off x="1587585" y="4687933"/>
            <a:ext cx="4121846" cy="685023"/>
          </a:xfrm>
        </p:spPr>
        <p:txBody>
          <a:bodyPr vert="horz" lIns="91440" tIns="45720" rIns="91440" bIns="45720" rtlCol="0" anchor="b">
            <a:noAutofit/>
          </a:bodyPr>
          <a:lstStyle/>
          <a:p>
            <a:pPr algn="l"/>
            <a:r>
              <a:rPr lang="en-GB" sz="2400" b="0" dirty="0">
                <a:solidFill>
                  <a:schemeClr val="bg2">
                    <a:lumMod val="10000"/>
                  </a:schemeClr>
                </a:solidFill>
                <a:latin typeface="+mj-lt"/>
              </a:rPr>
              <a:t>Zoe </a:t>
            </a:r>
            <a:r>
              <a:rPr lang="en-GB" sz="2400" b="0" dirty="0">
                <a:solidFill>
                  <a:schemeClr val="bg2">
                    <a:lumMod val="10000"/>
                  </a:schemeClr>
                </a:solidFill>
                <a:latin typeface="+mj-lt"/>
                <a:ea typeface="Calibri"/>
                <a:cs typeface="Calibri"/>
              </a:rPr>
              <a:t>Al</a:t>
            </a:r>
            <a:r>
              <a:rPr lang="en-GB" sz="2400" b="0" dirty="0">
                <a:solidFill>
                  <a:schemeClr val="bg2">
                    <a:lumMod val="10000"/>
                  </a:schemeClr>
                </a:solidFill>
                <a:latin typeface="+mj-lt"/>
              </a:rPr>
              <a:t>-Harthi</a:t>
            </a:r>
          </a:p>
          <a:p>
            <a:r>
              <a:rPr lang="en-GB" sz="2400" b="0" dirty="0">
                <a:solidFill>
                  <a:schemeClr val="bg2">
                    <a:lumMod val="10000"/>
                  </a:schemeClr>
                </a:solidFill>
                <a:latin typeface="+mj-lt"/>
              </a:rPr>
              <a:t>     2309879</a:t>
            </a:r>
          </a:p>
        </p:txBody>
      </p:sp>
      <p:sp>
        <p:nvSpPr>
          <p:cNvPr id="4" name="TextBox 3">
            <a:extLst>
              <a:ext uri="{FF2B5EF4-FFF2-40B4-BE49-F238E27FC236}">
                <a16:creationId xmlns:a16="http://schemas.microsoft.com/office/drawing/2014/main" id="{34939A79-2FFE-5A56-21E4-FAA400522046}"/>
              </a:ext>
            </a:extLst>
          </p:cNvPr>
          <p:cNvSpPr txBox="1"/>
          <p:nvPr/>
        </p:nvSpPr>
        <p:spPr>
          <a:xfrm>
            <a:off x="10361566" y="6423274"/>
            <a:ext cx="28651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schemeClr>
                </a:solidFill>
              </a:rPr>
              <a:t>(Cotterill, 2023)</a:t>
            </a:r>
            <a:endParaRPr lang="en-US" dirty="0">
              <a:solidFill>
                <a:schemeClr val="bg1">
                  <a:lumMod val="95000"/>
                </a:schemeClr>
              </a:solidFill>
            </a:endParaRPr>
          </a:p>
        </p:txBody>
      </p:sp>
    </p:spTree>
    <p:extLst>
      <p:ext uri="{BB962C8B-B14F-4D97-AF65-F5344CB8AC3E}">
        <p14:creationId xmlns:p14="http://schemas.microsoft.com/office/powerpoint/2010/main" val="2999224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F6A7-DA5C-7F7F-C92A-2CF2EF1D327B}"/>
              </a:ext>
            </a:extLst>
          </p:cNvPr>
          <p:cNvSpPr>
            <a:spLocks noGrp="1"/>
          </p:cNvSpPr>
          <p:nvPr>
            <p:ph type="title"/>
          </p:nvPr>
        </p:nvSpPr>
        <p:spPr>
          <a:xfrm>
            <a:off x="454126" y="95704"/>
            <a:ext cx="12202908" cy="1371030"/>
          </a:xfrm>
        </p:spPr>
        <p:txBody>
          <a:bodyPr>
            <a:normAutofit/>
          </a:bodyPr>
          <a:lstStyle/>
          <a:p>
            <a:r>
              <a:rPr lang="en-GB" sz="3200" dirty="0">
                <a:solidFill>
                  <a:schemeClr val="tx2">
                    <a:lumMod val="50000"/>
                    <a:lumOff val="50000"/>
                  </a:schemeClr>
                </a:solidFill>
              </a:rPr>
              <a:t>Initial </a:t>
            </a:r>
            <a:r>
              <a:rPr lang="en-GB" sz="3200" dirty="0">
                <a:solidFill>
                  <a:schemeClr val="accent6">
                    <a:lumMod val="75000"/>
                  </a:schemeClr>
                </a:solidFill>
              </a:rPr>
              <a:t>impact of </a:t>
            </a:r>
            <a:r>
              <a:rPr lang="en-GB" sz="3200" dirty="0">
                <a:solidFill>
                  <a:schemeClr val="tx2">
                    <a:lumMod val="50000"/>
                    <a:lumOff val="50000"/>
                  </a:schemeClr>
                </a:solidFill>
              </a:rPr>
              <a:t>secure/insecure </a:t>
            </a:r>
            <a:r>
              <a:rPr lang="en-GB" sz="3200" dirty="0">
                <a:solidFill>
                  <a:schemeClr val="accent6">
                    <a:lumMod val="75000"/>
                  </a:schemeClr>
                </a:solidFill>
              </a:rPr>
              <a:t>relational attachment</a:t>
            </a:r>
          </a:p>
        </p:txBody>
      </p:sp>
      <p:sp>
        <p:nvSpPr>
          <p:cNvPr id="3" name="Content Placeholder 2">
            <a:extLst>
              <a:ext uri="{FF2B5EF4-FFF2-40B4-BE49-F238E27FC236}">
                <a16:creationId xmlns:a16="http://schemas.microsoft.com/office/drawing/2014/main" id="{41238984-032F-DCC2-9451-9F85A514B400}"/>
              </a:ext>
            </a:extLst>
          </p:cNvPr>
          <p:cNvSpPr>
            <a:spLocks noGrp="1"/>
          </p:cNvSpPr>
          <p:nvPr>
            <p:ph idx="1"/>
          </p:nvPr>
        </p:nvSpPr>
        <p:spPr>
          <a:xfrm>
            <a:off x="213699" y="726722"/>
            <a:ext cx="8913127" cy="5107178"/>
          </a:xfrm>
        </p:spPr>
        <p:txBody>
          <a:bodyPr vert="horz" lIns="91440" tIns="45720" rIns="91440" bIns="45720" rtlCol="0" anchor="t">
            <a:noAutofit/>
          </a:bodyPr>
          <a:lstStyle/>
          <a:p>
            <a:pPr algn="just">
              <a:lnSpc>
                <a:spcPct val="150000"/>
              </a:lnSpc>
            </a:pPr>
            <a:r>
              <a:rPr lang="en-GB" dirty="0">
                <a:latin typeface="Arial" panose="020B0604020202020204" pitchFamily="34" charset="0"/>
                <a:ea typeface="Lato"/>
                <a:cs typeface="Arial" panose="020B0604020202020204" pitchFamily="34" charset="0"/>
              </a:rPr>
              <a:t>An infants basic needs include consistency, love, personal care, play and warmth. When they receive these, to them, their caregiver is a place of safety and securing giving them the confidence to discover and explore creating a happy child with a </a:t>
            </a:r>
            <a:r>
              <a:rPr lang="en-GB" b="1" dirty="0">
                <a:solidFill>
                  <a:schemeClr val="accent1">
                    <a:lumMod val="60000"/>
                    <a:lumOff val="40000"/>
                  </a:schemeClr>
                </a:solidFill>
                <a:latin typeface="Arial" panose="020B0604020202020204" pitchFamily="34" charset="0"/>
                <a:ea typeface="Lato"/>
                <a:cs typeface="Arial" panose="020B0604020202020204" pitchFamily="34" charset="0"/>
              </a:rPr>
              <a:t>secure</a:t>
            </a:r>
            <a:r>
              <a:rPr lang="en-GB" dirty="0">
                <a:latin typeface="Arial" panose="020B0604020202020204" pitchFamily="34" charset="0"/>
                <a:ea typeface="Lato"/>
                <a:cs typeface="Arial" panose="020B0604020202020204" pitchFamily="34" charset="0"/>
              </a:rPr>
              <a:t> attachment style.</a:t>
            </a:r>
          </a:p>
          <a:p>
            <a:pPr algn="just">
              <a:lnSpc>
                <a:spcPct val="150000"/>
              </a:lnSpc>
            </a:pPr>
            <a:r>
              <a:rPr lang="en-GB" dirty="0">
                <a:latin typeface="Arial" panose="020B0604020202020204" pitchFamily="34" charset="0"/>
                <a:ea typeface="Lato"/>
                <a:cs typeface="Arial" panose="020B0604020202020204" pitchFamily="34" charset="0"/>
              </a:rPr>
              <a:t>However, without these basic needs being met – lack of consistency, love or a stable home and the caregiver is volatile in their behaviours, the child will likely grow from childhood into adulthood with various insecure attachment styles such as; Anxious/fearful, disorganized and avoidant. More so, if they grow up in an unhinged, traumatic or abusive environment. </a:t>
            </a:r>
            <a:r>
              <a:rPr lang="en-GB" dirty="0"/>
              <a:t>(Jan, 2024)</a:t>
            </a:r>
            <a:endParaRPr lang="en-GB" sz="2400" dirty="0">
              <a:latin typeface="Arial" panose="020B0604020202020204" pitchFamily="34" charset="0"/>
              <a:ea typeface="Lato"/>
              <a:cs typeface="Arial" panose="020B0604020202020204" pitchFamily="34" charset="0"/>
            </a:endParaRPr>
          </a:p>
          <a:p>
            <a:pPr>
              <a:lnSpc>
                <a:spcPct val="150000"/>
              </a:lnSpc>
            </a:pPr>
            <a:endParaRPr lang="en-GB" dirty="0">
              <a:latin typeface="Arial" panose="020B0604020202020204" pitchFamily="34" charset="0"/>
              <a:ea typeface="Lato"/>
              <a:cs typeface="Arial" panose="020B0604020202020204" pitchFamily="34" charset="0"/>
            </a:endParaRPr>
          </a:p>
          <a:p>
            <a:endParaRPr lang="en-GB" dirty="0">
              <a:latin typeface="Lato"/>
              <a:ea typeface="Lato"/>
              <a:cs typeface="Lato"/>
            </a:endParaRPr>
          </a:p>
          <a:p>
            <a:pPr marL="0" indent="0">
              <a:buNone/>
            </a:pPr>
            <a:endParaRPr lang="en-GB" dirty="0">
              <a:latin typeface="Lato"/>
              <a:ea typeface="Lato"/>
              <a:cs typeface="Lato"/>
            </a:endParaRPr>
          </a:p>
        </p:txBody>
      </p:sp>
      <p:sp>
        <p:nvSpPr>
          <p:cNvPr id="5" name="Footer Placeholder 4">
            <a:extLst>
              <a:ext uri="{FF2B5EF4-FFF2-40B4-BE49-F238E27FC236}">
                <a16:creationId xmlns:a16="http://schemas.microsoft.com/office/drawing/2014/main" id="{CBEEADAF-F39B-463E-365B-E611CE69BA5A}"/>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95DE5214-CD48-C296-003F-AB0A9DA28B02}"/>
              </a:ext>
            </a:extLst>
          </p:cNvPr>
          <p:cNvSpPr>
            <a:spLocks noGrp="1"/>
          </p:cNvSpPr>
          <p:nvPr>
            <p:ph type="sldNum" sz="quarter" idx="12"/>
          </p:nvPr>
        </p:nvSpPr>
        <p:spPr/>
        <p:txBody>
          <a:bodyPr/>
          <a:lstStyle/>
          <a:p>
            <a:fld id="{70C12960-6E85-460F-B6E3-5B82CB31AF3D}" type="slidenum">
              <a:rPr lang="en-US" smtClean="0"/>
              <a:t>2</a:t>
            </a:fld>
            <a:endParaRPr lang="en-US" dirty="0"/>
          </a:p>
        </p:txBody>
      </p:sp>
      <p:pic>
        <p:nvPicPr>
          <p:cNvPr id="13" name="Picture 12" descr="A person and a child hugging&#10;&#10;Description automatically generated">
            <a:extLst>
              <a:ext uri="{FF2B5EF4-FFF2-40B4-BE49-F238E27FC236}">
                <a16:creationId xmlns:a16="http://schemas.microsoft.com/office/drawing/2014/main" id="{A7E80FC0-2B78-EAF6-C3B9-90B715287E9D}"/>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flipH="1">
            <a:off x="9126826" y="1033670"/>
            <a:ext cx="2979032" cy="3160644"/>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67B09DF1-71ED-5142-C564-9190CFF8DEAA}"/>
              </a:ext>
            </a:extLst>
          </p:cNvPr>
          <p:cNvSpPr txBox="1"/>
          <p:nvPr/>
        </p:nvSpPr>
        <p:spPr>
          <a:xfrm>
            <a:off x="10518926" y="4194314"/>
            <a:ext cx="4017870" cy="369332"/>
          </a:xfrm>
          <a:prstGeom prst="rect">
            <a:avLst/>
          </a:prstGeom>
          <a:noFill/>
        </p:spPr>
        <p:txBody>
          <a:bodyPr wrap="square">
            <a:spAutoFit/>
          </a:bodyPr>
          <a:lstStyle/>
          <a:p>
            <a:r>
              <a:rPr lang="en-GB" dirty="0"/>
              <a:t>(Felicity, 2024)</a:t>
            </a:r>
          </a:p>
        </p:txBody>
      </p:sp>
    </p:spTree>
    <p:extLst>
      <p:ext uri="{BB962C8B-B14F-4D97-AF65-F5344CB8AC3E}">
        <p14:creationId xmlns:p14="http://schemas.microsoft.com/office/powerpoint/2010/main" val="3187926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A1D8-5AC4-FE18-B91C-50CCC10E9B6A}"/>
              </a:ext>
            </a:extLst>
          </p:cNvPr>
          <p:cNvSpPr>
            <a:spLocks noGrp="1"/>
          </p:cNvSpPr>
          <p:nvPr>
            <p:ph type="title"/>
          </p:nvPr>
        </p:nvSpPr>
        <p:spPr>
          <a:xfrm>
            <a:off x="3860183" y="208127"/>
            <a:ext cx="8458437" cy="802759"/>
          </a:xfrm>
        </p:spPr>
        <p:txBody>
          <a:bodyPr>
            <a:normAutofit/>
          </a:bodyPr>
          <a:lstStyle/>
          <a:p>
            <a:r>
              <a:rPr lang="en-GB" sz="2800" b="1" dirty="0">
                <a:solidFill>
                  <a:schemeClr val="accent6">
                    <a:lumMod val="75000"/>
                  </a:schemeClr>
                </a:solidFill>
              </a:rPr>
              <a:t>Insecure ATTACHMENTs.</a:t>
            </a:r>
          </a:p>
        </p:txBody>
      </p:sp>
      <p:sp>
        <p:nvSpPr>
          <p:cNvPr id="3" name="Content Placeholder 2">
            <a:extLst>
              <a:ext uri="{FF2B5EF4-FFF2-40B4-BE49-F238E27FC236}">
                <a16:creationId xmlns:a16="http://schemas.microsoft.com/office/drawing/2014/main" id="{6FB33605-B81E-1F5D-D36D-3B6CE210B025}"/>
              </a:ext>
            </a:extLst>
          </p:cNvPr>
          <p:cNvSpPr>
            <a:spLocks noGrp="1"/>
          </p:cNvSpPr>
          <p:nvPr>
            <p:ph idx="1"/>
          </p:nvPr>
        </p:nvSpPr>
        <p:spPr>
          <a:xfrm>
            <a:off x="187330" y="1010886"/>
            <a:ext cx="5220678" cy="5496957"/>
          </a:xfrm>
        </p:spPr>
        <p:txBody>
          <a:bodyPr vert="horz" lIns="91440" tIns="45720" rIns="91440" bIns="45720" rtlCol="0" anchor="t">
            <a:noAutofit/>
          </a:bodyPr>
          <a:lstStyle/>
          <a:p>
            <a:pPr algn="just">
              <a:lnSpc>
                <a:spcPct val="170000"/>
              </a:lnSpc>
            </a:pPr>
            <a:r>
              <a:rPr lang="en-GB" dirty="0">
                <a:latin typeface="Arial" panose="020B0604020202020204" pitchFamily="34" charset="0"/>
                <a:cs typeface="Arial" panose="020B0604020202020204" pitchFamily="34" charset="0"/>
              </a:rPr>
              <a:t>Adult attachment styles are defined by various distinct differences that depends on how the individual behaves within their adult relationships, how they feel and also their beliefs and expectancies. This was categorised by researchers, and this is what we call adult attachment styles. (Fraley &amp; Roisman, 2019)</a:t>
            </a:r>
          </a:p>
          <a:p>
            <a:pPr algn="just">
              <a:lnSpc>
                <a:spcPct val="170000"/>
              </a:lnSpc>
            </a:pPr>
            <a:endParaRPr lang="en-GB" dirty="0">
              <a:latin typeface="Arial" panose="020B0604020202020204" pitchFamily="34" charset="0"/>
              <a:cs typeface="Arial" panose="020B0604020202020204" pitchFamily="34" charset="0"/>
            </a:endParaRPr>
          </a:p>
          <a:p>
            <a:pPr algn="just">
              <a:lnSpc>
                <a:spcPct val="170000"/>
              </a:lnSpc>
            </a:pPr>
            <a:endParaRPr lang="en-GB" sz="24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01792A80-89EA-2F21-246E-3190577F3D91}"/>
              </a:ext>
            </a:extLst>
          </p:cNvPr>
          <p:cNvSpPr>
            <a:spLocks noGrp="1"/>
          </p:cNvSpPr>
          <p:nvPr>
            <p:ph type="sldNum" sz="quarter" idx="12"/>
          </p:nvPr>
        </p:nvSpPr>
        <p:spPr/>
        <p:txBody>
          <a:bodyPr/>
          <a:lstStyle/>
          <a:p>
            <a:fld id="{E30AF5A0-43BB-4336-8627-9123B9144D80}" type="slidenum">
              <a:rPr lang="en-US" dirty="0"/>
              <a:t>3</a:t>
            </a:fld>
            <a:endParaRPr lang="en-US" dirty="0"/>
          </a:p>
        </p:txBody>
      </p:sp>
      <p:sp>
        <p:nvSpPr>
          <p:cNvPr id="8" name="TextBox 7">
            <a:extLst>
              <a:ext uri="{FF2B5EF4-FFF2-40B4-BE49-F238E27FC236}">
                <a16:creationId xmlns:a16="http://schemas.microsoft.com/office/drawing/2014/main" id="{34FC5487-7917-738B-B8EE-2EC97D7D7A01}"/>
              </a:ext>
            </a:extLst>
          </p:cNvPr>
          <p:cNvSpPr txBox="1"/>
          <p:nvPr/>
        </p:nvSpPr>
        <p:spPr>
          <a:xfrm>
            <a:off x="9629886" y="5225143"/>
            <a:ext cx="5377468" cy="338554"/>
          </a:xfrm>
          <a:prstGeom prst="rect">
            <a:avLst/>
          </a:prstGeom>
          <a:noFill/>
        </p:spPr>
        <p:txBody>
          <a:bodyPr wrap="square">
            <a:spAutoFit/>
          </a:bodyPr>
          <a:lstStyle/>
          <a:p>
            <a:r>
              <a:rPr lang="en-GB" sz="1600" dirty="0"/>
              <a:t>( Baruch, 2018)</a:t>
            </a:r>
          </a:p>
        </p:txBody>
      </p:sp>
      <p:pic>
        <p:nvPicPr>
          <p:cNvPr id="10" name="Picture 9" descr="A diagram of a four-way diagram">
            <a:extLst>
              <a:ext uri="{FF2B5EF4-FFF2-40B4-BE49-F238E27FC236}">
                <a16:creationId xmlns:a16="http://schemas.microsoft.com/office/drawing/2014/main" id="{49553EBB-326B-8ED9-8C36-8A6BD7959B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10886"/>
            <a:ext cx="5220678" cy="4214257"/>
          </a:xfrm>
          <a:prstGeom prst="rect">
            <a:avLst/>
          </a:prstGeom>
        </p:spPr>
      </p:pic>
    </p:spTree>
    <p:extLst>
      <p:ext uri="{BB962C8B-B14F-4D97-AF65-F5344CB8AC3E}">
        <p14:creationId xmlns:p14="http://schemas.microsoft.com/office/powerpoint/2010/main" val="3536267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8CF2553-77E1-0D18-96C7-EE8CF07B3C43}"/>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595805E-7455-BACC-24E6-7A4DDF097E43}"/>
              </a:ext>
            </a:extLst>
          </p:cNvPr>
          <p:cNvSpPr>
            <a:spLocks noGrp="1"/>
          </p:cNvSpPr>
          <p:nvPr>
            <p:ph type="sldNum" sz="quarter" idx="12"/>
          </p:nvPr>
        </p:nvSpPr>
        <p:spPr/>
        <p:txBody>
          <a:bodyPr/>
          <a:lstStyle/>
          <a:p>
            <a:fld id="{E30AF5A0-43BB-4336-8627-9123B9144D80}" type="slidenum">
              <a:rPr lang="en-US" smtClean="0"/>
              <a:t>4</a:t>
            </a:fld>
            <a:endParaRPr lang="en-US" dirty="0"/>
          </a:p>
        </p:txBody>
      </p:sp>
      <p:sp>
        <p:nvSpPr>
          <p:cNvPr id="6" name="TextBox 5">
            <a:extLst>
              <a:ext uri="{FF2B5EF4-FFF2-40B4-BE49-F238E27FC236}">
                <a16:creationId xmlns:a16="http://schemas.microsoft.com/office/drawing/2014/main" id="{F5865E7E-45EE-7574-26C1-619A5E136519}"/>
              </a:ext>
            </a:extLst>
          </p:cNvPr>
          <p:cNvSpPr txBox="1"/>
          <p:nvPr/>
        </p:nvSpPr>
        <p:spPr>
          <a:xfrm>
            <a:off x="343489" y="877888"/>
            <a:ext cx="8718804" cy="5196423"/>
          </a:xfrm>
          <a:prstGeom prst="rect">
            <a:avLst/>
          </a:prstGeom>
          <a:noFill/>
        </p:spPr>
        <p:txBody>
          <a:bodyPr wrap="square">
            <a:spAutoFit/>
          </a:bodyPr>
          <a:lstStyle/>
          <a:p>
            <a:pPr algn="just">
              <a:lnSpc>
                <a:spcPct val="150000"/>
              </a:lnSpc>
            </a:pPr>
            <a:r>
              <a:rPr lang="en-GB" sz="2000" dirty="0">
                <a:latin typeface="Arial" panose="020B0604020202020204" pitchFamily="34" charset="0"/>
                <a:ea typeface="Lato"/>
                <a:cs typeface="Arial" panose="020B0604020202020204" pitchFamily="34" charset="0"/>
              </a:rPr>
              <a:t>Growing children with disorganised attachment tend to be rather </a:t>
            </a:r>
            <a:r>
              <a:rPr lang="en-GB" sz="2000" dirty="0">
                <a:latin typeface="Arial" panose="020B0604020202020204" pitchFamily="34" charset="0"/>
                <a:ea typeface="Lato"/>
                <a:cs typeface="Arial" panose="020B0604020202020204" pitchFamily="34" charset="0"/>
                <a:hlinkClick r:id="rId3">
                  <a:extLst>
                    <a:ext uri="{A12FA001-AC4F-418D-AE19-62706E023703}">
                      <ahyp:hlinkClr xmlns:ahyp="http://schemas.microsoft.com/office/drawing/2018/hyperlinkcolor" val="tx"/>
                    </a:ext>
                  </a:extLst>
                </a:hlinkClick>
              </a:rPr>
              <a:t>aggressive</a:t>
            </a:r>
            <a:r>
              <a:rPr lang="en-GB" sz="2000" dirty="0">
                <a:latin typeface="Arial" panose="020B0604020202020204" pitchFamily="34" charset="0"/>
                <a:ea typeface="Lato"/>
                <a:cs typeface="Arial" panose="020B0604020202020204" pitchFamily="34" charset="0"/>
              </a:rPr>
              <a:t> or antagonistic and as an adult they can find relationships perplexing, scary, or volatile. Although they will long for intimacy, they’re not sure their loved ones will give them this in return for their own effort..</a:t>
            </a:r>
            <a:r>
              <a:rPr lang="en-GB" sz="2000" dirty="0">
                <a:latin typeface="Arial" panose="020B0604020202020204" pitchFamily="34" charset="0"/>
                <a:cs typeface="Arial" panose="020B0604020202020204" pitchFamily="34" charset="0"/>
                <a:hlinkClick r:id="rId4"/>
              </a:rPr>
              <a:t> </a:t>
            </a:r>
            <a:r>
              <a:rPr lang="en-GB" sz="2000" dirty="0">
                <a:latin typeface="Arial" panose="020B0604020202020204" pitchFamily="34" charset="0"/>
                <a:cs typeface="Arial" panose="020B0604020202020204" pitchFamily="34" charset="0"/>
              </a:rPr>
              <a:t>(Kim et al., 2021)</a:t>
            </a:r>
            <a:r>
              <a:rPr lang="en-GB" sz="2000" b="0" i="0" dirty="0">
                <a:solidFill>
                  <a:srgbClr val="484848"/>
                </a:solidFill>
                <a:effectLst/>
                <a:latin typeface="Arial" panose="020B0604020202020204" pitchFamily="34" charset="0"/>
                <a:cs typeface="Arial" panose="020B0604020202020204" pitchFamily="34" charset="0"/>
              </a:rPr>
              <a:t> </a:t>
            </a:r>
          </a:p>
          <a:p>
            <a:pPr>
              <a:lnSpc>
                <a:spcPct val="150000"/>
              </a:lnSpc>
            </a:pPr>
            <a:endParaRPr lang="en-GB" sz="2000" b="0" i="0" dirty="0">
              <a:solidFill>
                <a:srgbClr val="484848"/>
              </a:solidFill>
              <a:effectLst/>
              <a:latin typeface="Arial" panose="020B0604020202020204" pitchFamily="34" charset="0"/>
              <a:cs typeface="Arial" panose="020B0604020202020204" pitchFamily="34" charset="0"/>
            </a:endParaRPr>
          </a:p>
          <a:p>
            <a:pPr algn="just">
              <a:lnSpc>
                <a:spcPct val="150000"/>
              </a:lnSpc>
            </a:pPr>
            <a:r>
              <a:rPr lang="en-GB" sz="2000" b="0" i="0" dirty="0">
                <a:solidFill>
                  <a:srgbClr val="484848"/>
                </a:solidFill>
                <a:effectLst/>
                <a:latin typeface="Arial" panose="020B0604020202020204" pitchFamily="34" charset="0"/>
                <a:cs typeface="Arial" panose="020B0604020202020204" pitchFamily="34" charset="0"/>
              </a:rPr>
              <a:t>Those with disorganised attachment are also high risk for mental health concerns, such as addiction or misuse of substances, antisocial</a:t>
            </a:r>
            <a:r>
              <a:rPr lang="en-GB" sz="2000" dirty="0">
                <a:solidFill>
                  <a:srgbClr val="484848"/>
                </a:solidFill>
                <a:latin typeface="Arial" panose="020B0604020202020204" pitchFamily="34" charset="0"/>
                <a:cs typeface="Arial" panose="020B0604020202020204" pitchFamily="34" charset="0"/>
              </a:rPr>
              <a:t> and </a:t>
            </a:r>
            <a:r>
              <a:rPr lang="en-GB" sz="2000" b="0" i="0" dirty="0">
                <a:solidFill>
                  <a:srgbClr val="484848"/>
                </a:solidFill>
                <a:effectLst/>
                <a:latin typeface="Arial" panose="020B0604020202020204" pitchFamily="34" charset="0"/>
                <a:cs typeface="Arial" panose="020B0604020202020204" pitchFamily="34" charset="0"/>
              </a:rPr>
              <a:t>violent behaviours, and various types of abuse on their own offspring. There is also research demonstrating a link between this attachment style and Borderline personality disorder in adults.</a:t>
            </a:r>
            <a:r>
              <a:rPr lang="en-GB" sz="2000" dirty="0">
                <a:latin typeface="Arial" panose="020B0604020202020204" pitchFamily="34" charset="0"/>
                <a:cs typeface="Arial" panose="020B0604020202020204" pitchFamily="34" charset="0"/>
              </a:rPr>
              <a:t>  ( Sutton, 2024).</a:t>
            </a:r>
          </a:p>
        </p:txBody>
      </p:sp>
      <p:pic>
        <p:nvPicPr>
          <p:cNvPr id="7" name="Picture 6" descr="A person running with a tangled circle of tangled lines&#10;&#10;Description automatically generated">
            <a:extLst>
              <a:ext uri="{FF2B5EF4-FFF2-40B4-BE49-F238E27FC236}">
                <a16:creationId xmlns:a16="http://schemas.microsoft.com/office/drawing/2014/main" id="{AD6C8523-B318-09E2-4069-835589BF69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78656" y="1162053"/>
            <a:ext cx="2712649" cy="3910198"/>
          </a:xfrm>
          <a:prstGeom prst="rect">
            <a:avLst/>
          </a:prstGeom>
        </p:spPr>
      </p:pic>
      <p:sp>
        <p:nvSpPr>
          <p:cNvPr id="11" name="TextBox 10">
            <a:extLst>
              <a:ext uri="{FF2B5EF4-FFF2-40B4-BE49-F238E27FC236}">
                <a16:creationId xmlns:a16="http://schemas.microsoft.com/office/drawing/2014/main" id="{53E959B5-95BB-0F9F-A02E-8F726E9037CB}"/>
              </a:ext>
            </a:extLst>
          </p:cNvPr>
          <p:cNvSpPr txBox="1"/>
          <p:nvPr/>
        </p:nvSpPr>
        <p:spPr>
          <a:xfrm>
            <a:off x="10492187" y="5072251"/>
            <a:ext cx="2712648" cy="369332"/>
          </a:xfrm>
          <a:prstGeom prst="rect">
            <a:avLst/>
          </a:prstGeom>
          <a:noFill/>
        </p:spPr>
        <p:txBody>
          <a:bodyPr wrap="square">
            <a:spAutoFit/>
          </a:bodyPr>
          <a:lstStyle/>
          <a:p>
            <a:r>
              <a:rPr lang="en-GB" dirty="0"/>
              <a:t>( Sutton, 2024)</a:t>
            </a:r>
          </a:p>
        </p:txBody>
      </p:sp>
      <p:sp>
        <p:nvSpPr>
          <p:cNvPr id="12" name="TextBox 11">
            <a:extLst>
              <a:ext uri="{FF2B5EF4-FFF2-40B4-BE49-F238E27FC236}">
                <a16:creationId xmlns:a16="http://schemas.microsoft.com/office/drawing/2014/main" id="{C8ED2BFE-FF45-944D-384B-84C380A87E9C}"/>
              </a:ext>
            </a:extLst>
          </p:cNvPr>
          <p:cNvSpPr txBox="1"/>
          <p:nvPr/>
        </p:nvSpPr>
        <p:spPr>
          <a:xfrm>
            <a:off x="2985246" y="136525"/>
            <a:ext cx="5132302" cy="584775"/>
          </a:xfrm>
          <a:prstGeom prst="rect">
            <a:avLst/>
          </a:prstGeom>
          <a:noFill/>
        </p:spPr>
        <p:txBody>
          <a:bodyPr wrap="none" rtlCol="0">
            <a:spAutoFit/>
          </a:bodyPr>
          <a:lstStyle/>
          <a:p>
            <a:r>
              <a:rPr lang="en-GB" sz="3200" b="1" dirty="0">
                <a:solidFill>
                  <a:schemeClr val="accent6">
                    <a:lumMod val="75000"/>
                  </a:schemeClr>
                </a:solidFill>
                <a:latin typeface="Arial" panose="020B0604020202020204" pitchFamily="34" charset="0"/>
                <a:ea typeface="Lato"/>
                <a:cs typeface="Arial" panose="020B0604020202020204" pitchFamily="34" charset="0"/>
              </a:rPr>
              <a:t>Disorganised Attachment</a:t>
            </a:r>
            <a:endParaRPr lang="en-GB" sz="3200" dirty="0"/>
          </a:p>
        </p:txBody>
      </p:sp>
    </p:spTree>
    <p:extLst>
      <p:ext uri="{BB962C8B-B14F-4D97-AF65-F5344CB8AC3E}">
        <p14:creationId xmlns:p14="http://schemas.microsoft.com/office/powerpoint/2010/main" val="2159049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34C08B-51DF-F2B9-FD34-E53E01E5439D}"/>
              </a:ext>
            </a:extLst>
          </p:cNvPr>
          <p:cNvSpPr>
            <a:spLocks noGrp="1"/>
          </p:cNvSpPr>
          <p:nvPr>
            <p:ph idx="1"/>
          </p:nvPr>
        </p:nvSpPr>
        <p:spPr>
          <a:xfrm>
            <a:off x="458856" y="1087387"/>
            <a:ext cx="11274287" cy="6221186"/>
          </a:xfrm>
        </p:spPr>
        <p:txBody>
          <a:bodyPr>
            <a:noAutofit/>
          </a:bodyPr>
          <a:lstStyle/>
          <a:p>
            <a:pPr algn="just">
              <a:lnSpc>
                <a:spcPct val="150000"/>
              </a:lnSpc>
            </a:pPr>
            <a:r>
              <a:rPr lang="en-GB" b="1" dirty="0">
                <a:solidFill>
                  <a:schemeClr val="tx2">
                    <a:lumMod val="50000"/>
                    <a:lumOff val="50000"/>
                  </a:schemeClr>
                </a:solidFill>
                <a:latin typeface="Arial" panose="020B0604020202020204" pitchFamily="34" charset="0"/>
                <a:cs typeface="Arial" panose="020B0604020202020204" pitchFamily="34" charset="0"/>
              </a:rPr>
              <a:t>Avoidant attachment </a:t>
            </a:r>
            <a:r>
              <a:rPr lang="en-GB" dirty="0">
                <a:latin typeface="Arial" panose="020B0604020202020204" pitchFamily="34" charset="0"/>
                <a:cs typeface="Arial" panose="020B0604020202020204" pitchFamily="34" charset="0"/>
              </a:rPr>
              <a:t>– People with an avoidant attachment style find intimacy and closeness in relationships make them feel uneasy and due to this they don’t tend to seek out close relationships or co-dependency and prefer their own company and to depend only on themselves. - (</a:t>
            </a:r>
            <a:r>
              <a:rPr lang="en-GB" dirty="0"/>
              <a:t>Kim et al., 2021</a:t>
            </a:r>
            <a:r>
              <a:rPr lang="en-GB" dirty="0">
                <a:latin typeface="Arial" panose="020B0604020202020204" pitchFamily="34" charset="0"/>
                <a:cs typeface="Arial" panose="020B0604020202020204" pitchFamily="34" charset="0"/>
              </a:rPr>
              <a:t>)</a:t>
            </a:r>
          </a:p>
          <a:p>
            <a:pPr marL="0" indent="0" algn="just">
              <a:lnSpc>
                <a:spcPct val="150000"/>
              </a:lnSpc>
              <a:buNone/>
            </a:pPr>
            <a:endParaRPr lang="en-GB" dirty="0">
              <a:latin typeface="Arial" panose="020B0604020202020204" pitchFamily="34" charset="0"/>
              <a:cs typeface="Arial" panose="020B0604020202020204" pitchFamily="34" charset="0"/>
            </a:endParaRPr>
          </a:p>
          <a:p>
            <a:pPr algn="just">
              <a:lnSpc>
                <a:spcPct val="150000"/>
              </a:lnSpc>
            </a:pPr>
            <a:r>
              <a:rPr lang="en-GB" b="1" dirty="0">
                <a:solidFill>
                  <a:schemeClr val="tx2">
                    <a:lumMod val="50000"/>
                    <a:lumOff val="50000"/>
                  </a:schemeClr>
                </a:solidFill>
                <a:latin typeface="Arial" panose="020B0604020202020204" pitchFamily="34" charset="0"/>
                <a:cs typeface="Arial" panose="020B0604020202020204" pitchFamily="34" charset="0"/>
              </a:rPr>
              <a:t>Anxious attachment</a:t>
            </a:r>
            <a:r>
              <a:rPr lang="en-GB" dirty="0">
                <a:solidFill>
                  <a:schemeClr val="tx2">
                    <a:lumMod val="50000"/>
                    <a:lumOff val="50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a:t>
            </a:r>
            <a:r>
              <a:rPr lang="en-GB" b="0" i="0" dirty="0">
                <a:effectLst/>
                <a:latin typeface="Arial" panose="020B0604020202020204" pitchFamily="34" charset="0"/>
                <a:cs typeface="Arial" panose="020B0604020202020204" pitchFamily="34" charset="0"/>
              </a:rPr>
              <a:t>nxiously attached people tend to be jealous, psychologically abusive and the severity of their distrust has extremely negative effects on their relationship perceptions and behaviour, </a:t>
            </a:r>
            <a:r>
              <a:rPr lang="en-GB" b="0" i="0" dirty="0">
                <a:solidFill>
                  <a:schemeClr val="accent6">
                    <a:lumMod val="75000"/>
                  </a:schemeClr>
                </a:solidFill>
                <a:effectLst/>
                <a:latin typeface="Arial" panose="020B0604020202020204" pitchFamily="34" charset="0"/>
                <a:cs typeface="Arial" panose="020B0604020202020204" pitchFamily="34" charset="0"/>
              </a:rPr>
              <a:t>which </a:t>
            </a:r>
            <a:r>
              <a:rPr lang="en-GB" dirty="0">
                <a:solidFill>
                  <a:schemeClr val="accent6">
                    <a:lumMod val="75000"/>
                  </a:schemeClr>
                </a:solidFill>
                <a:latin typeface="Arial" panose="020B0604020202020204" pitchFamily="34" charset="0"/>
                <a:cs typeface="Arial" panose="020B0604020202020204" pitchFamily="34" charset="0"/>
              </a:rPr>
              <a:t>makes it extremely important to explore in therapy.</a:t>
            </a:r>
            <a:r>
              <a:rPr lang="en-GB" b="0" i="0" dirty="0">
                <a:solidFill>
                  <a:schemeClr val="accent6">
                    <a:lumMod val="75000"/>
                  </a:schemeClr>
                </a:solidFill>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They </a:t>
            </a:r>
            <a:r>
              <a:rPr lang="en-GB" b="0" i="0" dirty="0">
                <a:effectLst/>
                <a:latin typeface="Arial" panose="020B0604020202020204" pitchFamily="34" charset="0"/>
                <a:cs typeface="Arial" panose="020B0604020202020204" pitchFamily="34" charset="0"/>
              </a:rPr>
              <a:t>have an adverse view of themself and think they can't rely on others and have a severe fear of rejection. </a:t>
            </a:r>
            <a:r>
              <a:rPr lang="en-GB" dirty="0"/>
              <a:t>(Rodriguez et al., 2015).</a:t>
            </a: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36128D35-99F3-401D-3D25-62B48275A0A4}"/>
              </a:ext>
            </a:extLst>
          </p:cNvPr>
          <p:cNvSpPr>
            <a:spLocks noGrp="1"/>
          </p:cNvSpPr>
          <p:nvPr>
            <p:ph type="sldNum" sz="quarter" idx="12"/>
          </p:nvPr>
        </p:nvSpPr>
        <p:spPr/>
        <p:txBody>
          <a:bodyPr/>
          <a:lstStyle/>
          <a:p>
            <a:fld id="{E30AF5A0-43BB-4336-8627-9123B9144D80}" type="slidenum">
              <a:rPr lang="en-US" smtClean="0"/>
              <a:t>5</a:t>
            </a:fld>
            <a:endParaRPr lang="en-US" dirty="0"/>
          </a:p>
        </p:txBody>
      </p:sp>
      <p:sp>
        <p:nvSpPr>
          <p:cNvPr id="2" name="TextBox 1">
            <a:extLst>
              <a:ext uri="{FF2B5EF4-FFF2-40B4-BE49-F238E27FC236}">
                <a16:creationId xmlns:a16="http://schemas.microsoft.com/office/drawing/2014/main" id="{36DCDC1A-4B36-BBE2-C274-3D81E22C55E4}"/>
              </a:ext>
            </a:extLst>
          </p:cNvPr>
          <p:cNvSpPr txBox="1"/>
          <p:nvPr/>
        </p:nvSpPr>
        <p:spPr>
          <a:xfrm>
            <a:off x="1888435" y="89807"/>
            <a:ext cx="7752443" cy="584775"/>
          </a:xfrm>
          <a:prstGeom prst="rect">
            <a:avLst/>
          </a:prstGeom>
          <a:noFill/>
        </p:spPr>
        <p:txBody>
          <a:bodyPr wrap="none" rtlCol="0">
            <a:spAutoFit/>
          </a:bodyPr>
          <a:lstStyle/>
          <a:p>
            <a:r>
              <a:rPr lang="en-GB" sz="3200" b="1" dirty="0">
                <a:solidFill>
                  <a:schemeClr val="accent6">
                    <a:lumMod val="75000"/>
                  </a:schemeClr>
                </a:solidFill>
                <a:latin typeface="+mj-lt"/>
                <a:cs typeface="Arial" panose="020B0604020202020204" pitchFamily="34" charset="0"/>
              </a:rPr>
              <a:t>Avoidant attachment and Anxious attachment</a:t>
            </a:r>
            <a:endParaRPr lang="en-GB" sz="3200" dirty="0"/>
          </a:p>
        </p:txBody>
      </p:sp>
    </p:spTree>
    <p:extLst>
      <p:ext uri="{BB962C8B-B14F-4D97-AF65-F5344CB8AC3E}">
        <p14:creationId xmlns:p14="http://schemas.microsoft.com/office/powerpoint/2010/main" val="3093409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02CD4C4-F3B3-8700-811D-1778190C0D1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5ECAD0B-78B3-CEDD-2765-AD4F3468F6B3}"/>
              </a:ext>
            </a:extLst>
          </p:cNvPr>
          <p:cNvSpPr>
            <a:spLocks noGrp="1"/>
          </p:cNvSpPr>
          <p:nvPr>
            <p:ph type="sldNum" sz="quarter" idx="12"/>
          </p:nvPr>
        </p:nvSpPr>
        <p:spPr/>
        <p:txBody>
          <a:bodyPr/>
          <a:lstStyle/>
          <a:p>
            <a:fld id="{E30AF5A0-43BB-4336-8627-9123B9144D80}" type="slidenum">
              <a:rPr lang="en-US" smtClean="0"/>
              <a:t>6</a:t>
            </a:fld>
            <a:endParaRPr lang="en-US" dirty="0"/>
          </a:p>
        </p:txBody>
      </p:sp>
      <p:sp>
        <p:nvSpPr>
          <p:cNvPr id="6" name="TextBox 5">
            <a:extLst>
              <a:ext uri="{FF2B5EF4-FFF2-40B4-BE49-F238E27FC236}">
                <a16:creationId xmlns:a16="http://schemas.microsoft.com/office/drawing/2014/main" id="{6443507E-5FB7-2AE1-4493-0E2F16AB5965}"/>
              </a:ext>
            </a:extLst>
          </p:cNvPr>
          <p:cNvSpPr txBox="1"/>
          <p:nvPr/>
        </p:nvSpPr>
        <p:spPr>
          <a:xfrm>
            <a:off x="491977" y="757914"/>
            <a:ext cx="11518205" cy="6001643"/>
          </a:xfrm>
          <a:prstGeom prst="rect">
            <a:avLst/>
          </a:prstGeom>
          <a:noFill/>
        </p:spPr>
        <p:txBody>
          <a:bodyPr wrap="square">
            <a:spAutoFit/>
          </a:bodyPr>
          <a:lstStyle/>
          <a:p>
            <a:pPr algn="just" fontAlgn="base">
              <a:lnSpc>
                <a:spcPct val="150000"/>
              </a:lnSpc>
            </a:pP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Attachment </a:t>
            </a:r>
            <a:r>
              <a:rPr lang="en-GB" sz="2000" b="1" i="0" dirty="0">
                <a:solidFill>
                  <a:schemeClr val="accent5">
                    <a:lumMod val="75000"/>
                  </a:schemeClr>
                </a:solidFill>
                <a:effectLst/>
                <a:latin typeface="Arial" panose="020B0604020202020204" pitchFamily="34" charset="0"/>
                <a:cs typeface="Arial" panose="020B0604020202020204" pitchFamily="34" charset="0"/>
              </a:rPr>
              <a:t>disorders</a:t>
            </a: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 are an extreme form of attachment</a:t>
            </a:r>
            <a:r>
              <a:rPr lang="en-GB" sz="2000" b="1" i="0" dirty="0">
                <a:solidFill>
                  <a:schemeClr val="accent6">
                    <a:lumMod val="75000"/>
                  </a:schemeClr>
                </a:solidFill>
                <a:effectLst/>
                <a:latin typeface="Arial" panose="020B0604020202020204" pitchFamily="34" charset="0"/>
                <a:cs typeface="Arial" panose="020B0604020202020204" pitchFamily="34" charset="0"/>
              </a:rPr>
              <a:t> </a:t>
            </a:r>
            <a:r>
              <a:rPr lang="en-GB" sz="2000" b="1" i="0" dirty="0">
                <a:solidFill>
                  <a:schemeClr val="accent5">
                    <a:lumMod val="75000"/>
                  </a:schemeClr>
                </a:solidFill>
                <a:effectLst/>
                <a:latin typeface="Arial" panose="020B0604020202020204" pitchFamily="34" charset="0"/>
                <a:cs typeface="Arial" panose="020B0604020202020204" pitchFamily="34" charset="0"/>
              </a:rPr>
              <a:t>issue</a:t>
            </a:r>
            <a:r>
              <a:rPr lang="en-GB" sz="2000" b="1" i="0" dirty="0">
                <a:solidFill>
                  <a:schemeClr val="accent6">
                    <a:lumMod val="75000"/>
                  </a:schemeClr>
                </a:solidFill>
                <a:effectLst/>
                <a:latin typeface="Arial" panose="020B0604020202020204" pitchFamily="34" charset="0"/>
                <a:cs typeface="Arial" panose="020B0604020202020204" pitchFamily="34" charset="0"/>
              </a:rPr>
              <a:t> </a:t>
            </a:r>
            <a:r>
              <a:rPr lang="en-GB" sz="2000" b="1" i="0" dirty="0">
                <a:solidFill>
                  <a:schemeClr val="tx2">
                    <a:lumMod val="50000"/>
                    <a:lumOff val="50000"/>
                  </a:schemeClr>
                </a:solidFill>
                <a:effectLst/>
                <a:latin typeface="Arial" panose="020B0604020202020204" pitchFamily="34" charset="0"/>
                <a:cs typeface="Arial" panose="020B0604020202020204" pitchFamily="34" charset="0"/>
              </a:rPr>
              <a:t>that can severely influence an individuals’ capability to cope causing them issues from day to day.</a:t>
            </a:r>
            <a:endParaRPr lang="en-GB" sz="2000" i="0" dirty="0">
              <a:solidFill>
                <a:srgbClr val="333840"/>
              </a:solidFill>
              <a:effectLst/>
              <a:latin typeface="Arial" panose="020B0604020202020204" pitchFamily="34" charset="0"/>
              <a:cs typeface="Arial" panose="020B0604020202020204" pitchFamily="34" charset="0"/>
            </a:endParaRPr>
          </a:p>
          <a:p>
            <a:pPr algn="just" fontAlgn="base">
              <a:lnSpc>
                <a:spcPct val="150000"/>
              </a:lnSpc>
            </a:pPr>
            <a:r>
              <a:rPr lang="en-GB" sz="2000" dirty="0">
                <a:solidFill>
                  <a:srgbClr val="333840"/>
                </a:solidFill>
                <a:latin typeface="Arial" panose="020B0604020202020204" pitchFamily="34" charset="0"/>
                <a:cs typeface="Arial" panose="020B0604020202020204" pitchFamily="34" charset="0"/>
              </a:rPr>
              <a:t>Individuals that suffer with an attachment disorder can behave inappropriately in social situations or may even avoid social interactions wherever possible due to having no idea how to have a healthy relationship as they haven’t really experienced it while growing up. </a:t>
            </a:r>
            <a:r>
              <a:rPr lang="en-GB" sz="2000" dirty="0"/>
              <a:t>(Staff, 2024)</a:t>
            </a:r>
            <a:endParaRPr lang="en-GB" sz="2000" dirty="0">
              <a:latin typeface="Arial" panose="020B0604020202020204" pitchFamily="34" charset="0"/>
              <a:cs typeface="Arial" panose="020B0604020202020204" pitchFamily="34" charset="0"/>
            </a:endParaRPr>
          </a:p>
          <a:p>
            <a:pPr algn="just" fontAlgn="base">
              <a:lnSpc>
                <a:spcPct val="150000"/>
              </a:lnSpc>
            </a:pPr>
            <a:endParaRPr lang="en-GB" sz="2000" dirty="0">
              <a:latin typeface="Arial" panose="020B0604020202020204" pitchFamily="34" charset="0"/>
              <a:ea typeface="Lato"/>
              <a:cs typeface="Arial" panose="020B0604020202020204" pitchFamily="34" charset="0"/>
            </a:endParaRPr>
          </a:p>
          <a:p>
            <a:pPr algn="just" fontAlgn="base">
              <a:lnSpc>
                <a:spcPct val="150000"/>
              </a:lnSpc>
            </a:pPr>
            <a:r>
              <a:rPr lang="en-GB" sz="2000" dirty="0">
                <a:latin typeface="Arial" panose="020B0604020202020204" pitchFamily="34" charset="0"/>
                <a:ea typeface="Lato"/>
                <a:cs typeface="Arial" panose="020B0604020202020204" pitchFamily="34" charset="0"/>
              </a:rPr>
              <a:t>Fortunately, Attachment disorders are rare and those that do have one can see an improvement over time. There are therapies that may help the individuals with this disorder such as; </a:t>
            </a:r>
          </a:p>
          <a:p>
            <a:pPr algn="just" fontAlgn="base">
              <a:lnSpc>
                <a:spcPct val="150000"/>
              </a:lnSpc>
            </a:pPr>
            <a:r>
              <a:rPr lang="en-GB" sz="2000" dirty="0">
                <a:latin typeface="Arial" panose="020B0604020202020204" pitchFamily="34" charset="0"/>
                <a:ea typeface="Lato"/>
                <a:cs typeface="Arial" panose="020B0604020202020204" pitchFamily="34" charset="0"/>
              </a:rPr>
              <a:t>Attachment-based therapies, family therapy or individual therapy for both the sufferer and their caregiver. </a:t>
            </a:r>
            <a:r>
              <a:rPr lang="en-GB" sz="2000" dirty="0"/>
              <a:t>(Therapist.com, 2024)</a:t>
            </a:r>
            <a:endParaRPr lang="en-GB" sz="2000" dirty="0">
              <a:latin typeface="Arial" panose="020B0604020202020204" pitchFamily="34" charset="0"/>
              <a:cs typeface="Arial" panose="020B0604020202020204" pitchFamily="34" charset="0"/>
            </a:endParaRPr>
          </a:p>
          <a:p>
            <a:pPr algn="just" fontAlgn="base">
              <a:lnSpc>
                <a:spcPct val="150000"/>
              </a:lnSpc>
            </a:pPr>
            <a:endParaRPr lang="en-GB" sz="2400" b="0" i="0" dirty="0">
              <a:solidFill>
                <a:srgbClr val="333840"/>
              </a:solidFill>
              <a:effectLst/>
              <a:latin typeface="Arial" panose="020B0604020202020204" pitchFamily="34" charset="0"/>
              <a:cs typeface="Arial" panose="020B0604020202020204" pitchFamily="34" charset="0"/>
            </a:endParaRPr>
          </a:p>
          <a:p>
            <a:pPr algn="just" fontAlgn="base"/>
            <a:endParaRPr lang="en-GB" sz="2400" b="0" i="0" dirty="0">
              <a:solidFill>
                <a:srgbClr val="333840"/>
              </a:solidFill>
              <a:effectLst/>
              <a:latin typeface="Arial" panose="020B0604020202020204" pitchFamily="34" charset="0"/>
              <a:cs typeface="Arial" panose="020B0604020202020204" pitchFamily="34" charset="0"/>
            </a:endParaRPr>
          </a:p>
          <a:p>
            <a:pPr algn="just" fontAlgn="base"/>
            <a:endParaRPr lang="en-GB" sz="2400" b="0" i="0" dirty="0">
              <a:solidFill>
                <a:srgbClr val="333840"/>
              </a:solidFill>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7444510-D728-C74A-5301-E613A19B21EC}"/>
              </a:ext>
            </a:extLst>
          </p:cNvPr>
          <p:cNvSpPr txBox="1"/>
          <p:nvPr/>
        </p:nvSpPr>
        <p:spPr>
          <a:xfrm>
            <a:off x="3503492" y="50028"/>
            <a:ext cx="8506690" cy="707886"/>
          </a:xfrm>
          <a:prstGeom prst="rect">
            <a:avLst/>
          </a:prstGeom>
          <a:noFill/>
        </p:spPr>
        <p:txBody>
          <a:bodyPr wrap="square">
            <a:spAutoFit/>
          </a:bodyPr>
          <a:lstStyle/>
          <a:p>
            <a:pPr algn="l" fontAlgn="base"/>
            <a:r>
              <a:rPr lang="en-GB" sz="3200" b="1" i="0" dirty="0">
                <a:solidFill>
                  <a:schemeClr val="accent6">
                    <a:lumMod val="75000"/>
                  </a:schemeClr>
                </a:solidFill>
                <a:effectLst/>
                <a:latin typeface="+mj-lt"/>
                <a:cs typeface="Arial" panose="020B0604020202020204" pitchFamily="34" charset="0"/>
              </a:rPr>
              <a:t>Attachment</a:t>
            </a:r>
            <a:r>
              <a:rPr lang="en-GB" sz="4000" b="1" i="0" dirty="0">
                <a:solidFill>
                  <a:schemeClr val="accent6">
                    <a:lumMod val="75000"/>
                  </a:schemeClr>
                </a:solidFill>
                <a:effectLst/>
                <a:latin typeface="+mj-lt"/>
                <a:cs typeface="Arial" panose="020B0604020202020204" pitchFamily="34" charset="0"/>
              </a:rPr>
              <a:t> </a:t>
            </a:r>
            <a:r>
              <a:rPr lang="en-GB" sz="3200" b="1" i="0" dirty="0">
                <a:solidFill>
                  <a:schemeClr val="accent6">
                    <a:lumMod val="75000"/>
                  </a:schemeClr>
                </a:solidFill>
                <a:effectLst/>
                <a:latin typeface="+mj-lt"/>
                <a:cs typeface="Arial" panose="020B0604020202020204" pitchFamily="34" charset="0"/>
              </a:rPr>
              <a:t>Disorders</a:t>
            </a:r>
          </a:p>
        </p:txBody>
      </p:sp>
    </p:spTree>
    <p:extLst>
      <p:ext uri="{BB962C8B-B14F-4D97-AF65-F5344CB8AC3E}">
        <p14:creationId xmlns:p14="http://schemas.microsoft.com/office/powerpoint/2010/main" val="3576223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50C37-B4A6-4244-7605-312F7379373B}"/>
              </a:ext>
            </a:extLst>
          </p:cNvPr>
          <p:cNvSpPr>
            <a:spLocks noGrp="1"/>
          </p:cNvSpPr>
          <p:nvPr>
            <p:ph idx="1"/>
          </p:nvPr>
        </p:nvSpPr>
        <p:spPr>
          <a:xfrm>
            <a:off x="344557" y="790678"/>
            <a:ext cx="11088873" cy="5835409"/>
          </a:xfrm>
        </p:spPr>
        <p:txBody>
          <a:bodyPr vert="horz" lIns="91440" tIns="45720" rIns="91440" bIns="45720" rtlCol="0" anchor="t">
            <a:normAutofit fontScale="92500" lnSpcReduction="10000"/>
          </a:bodyPr>
          <a:lstStyle/>
          <a:p>
            <a:pPr marL="0" indent="0" algn="just">
              <a:lnSpc>
                <a:spcPct val="150000"/>
              </a:lnSpc>
              <a:buNone/>
            </a:pPr>
            <a:r>
              <a:rPr lang="en-GB" sz="2400" b="1" dirty="0">
                <a:solidFill>
                  <a:schemeClr val="accent6">
                    <a:lumMod val="75000"/>
                  </a:schemeClr>
                </a:solidFill>
                <a:latin typeface="Arial" panose="020B0604020202020204" pitchFamily="34" charset="0"/>
                <a:ea typeface="Lato"/>
                <a:cs typeface="Arial" panose="020B0604020202020204" pitchFamily="34" charset="0"/>
              </a:rPr>
              <a:t>Both recognized by the DSM-5.</a:t>
            </a:r>
            <a:endParaRPr lang="en-GB" sz="2200" b="1" dirty="0">
              <a:solidFill>
                <a:schemeClr val="accent6">
                  <a:lumMod val="75000"/>
                </a:schemeClr>
              </a:solidFill>
              <a:latin typeface="Arial" panose="020B0604020202020204" pitchFamily="34" charset="0"/>
              <a:ea typeface="Lato"/>
              <a:cs typeface="Arial" panose="020B0604020202020204" pitchFamily="34" charset="0"/>
            </a:endParaRPr>
          </a:p>
          <a:p>
            <a:pPr algn="just">
              <a:lnSpc>
                <a:spcPct val="150000"/>
              </a:lnSpc>
            </a:pPr>
            <a:r>
              <a:rPr lang="en-GB" sz="2400" b="1" dirty="0">
                <a:solidFill>
                  <a:schemeClr val="accent2">
                    <a:lumMod val="75000"/>
                  </a:schemeClr>
                </a:solidFill>
                <a:latin typeface="Arial" panose="020B0604020202020204" pitchFamily="34" charset="0"/>
                <a:ea typeface="Lato"/>
                <a:cs typeface="Arial" panose="020B0604020202020204" pitchFamily="34" charset="0"/>
              </a:rPr>
              <a:t>Reactive attachment disorder (RAD): </a:t>
            </a:r>
            <a:r>
              <a:rPr lang="en-GB" sz="2400" dirty="0">
                <a:latin typeface="Arial" panose="020B0604020202020204" pitchFamily="34" charset="0"/>
                <a:ea typeface="Lato"/>
                <a:cs typeface="Arial" panose="020B0604020202020204" pitchFamily="34" charset="0"/>
              </a:rPr>
              <a:t>Young people with this disorder will stay away from adults and find it hard to regulate their emotions and express any positive emotions the feel due their past traumas, neglect from caregivers and other forms of abuse. Only relying on themselves for comfort they may become aggressive when they’re held by someone else.</a:t>
            </a:r>
          </a:p>
          <a:p>
            <a:pPr marL="0" indent="0" algn="just">
              <a:lnSpc>
                <a:spcPct val="150000"/>
              </a:lnSpc>
              <a:buNone/>
            </a:pPr>
            <a:endParaRPr lang="en-GB" sz="2400" dirty="0">
              <a:solidFill>
                <a:schemeClr val="accent2">
                  <a:lumMod val="75000"/>
                </a:schemeClr>
              </a:solidFill>
              <a:latin typeface="Arial" panose="020B0604020202020204" pitchFamily="34" charset="0"/>
              <a:ea typeface="Lato"/>
              <a:cs typeface="Arial" panose="020B0604020202020204" pitchFamily="34" charset="0"/>
            </a:endParaRPr>
          </a:p>
          <a:p>
            <a:pPr algn="just">
              <a:lnSpc>
                <a:spcPct val="150000"/>
              </a:lnSpc>
            </a:pPr>
            <a:r>
              <a:rPr lang="en-GB" sz="2400" b="1" dirty="0">
                <a:solidFill>
                  <a:schemeClr val="accent2">
                    <a:lumMod val="75000"/>
                  </a:schemeClr>
                </a:solidFill>
                <a:latin typeface="Arial" panose="020B0604020202020204" pitchFamily="34" charset="0"/>
                <a:ea typeface="Lato"/>
                <a:cs typeface="Arial" panose="020B0604020202020204" pitchFamily="34" charset="0"/>
              </a:rPr>
              <a:t>Disinhibited social engagement disorder (DSED):</a:t>
            </a:r>
            <a:r>
              <a:rPr lang="en-GB" sz="2400" dirty="0">
                <a:solidFill>
                  <a:schemeClr val="accent2">
                    <a:lumMod val="75000"/>
                  </a:schemeClr>
                </a:solidFill>
                <a:latin typeface="Arial" panose="020B0604020202020204" pitchFamily="34" charset="0"/>
                <a:ea typeface="Lato"/>
                <a:cs typeface="Arial" panose="020B0604020202020204" pitchFamily="34" charset="0"/>
              </a:rPr>
              <a:t> </a:t>
            </a:r>
            <a:r>
              <a:rPr lang="en-GB" sz="2400" dirty="0">
                <a:latin typeface="Arial" panose="020B0604020202020204" pitchFamily="34" charset="0"/>
                <a:ea typeface="Lato"/>
                <a:cs typeface="Arial" panose="020B0604020202020204" pitchFamily="34" charset="0"/>
              </a:rPr>
              <a:t>Most children with DSED have been neglected throughout their life which makes them desperately look for comfort and love from ANY adult including people they don’t know, which can be extremely dangerous and put them in vulnerable positions. </a:t>
            </a:r>
            <a:r>
              <a:rPr lang="en-GB" sz="2000" dirty="0"/>
              <a:t>(Therapist.com, 2024)</a:t>
            </a:r>
            <a:endParaRPr lang="en-GB" sz="2000" dirty="0">
              <a:latin typeface="Arial" panose="020B0604020202020204" pitchFamily="34" charset="0"/>
              <a:cs typeface="Arial" panose="020B0604020202020204" pitchFamily="34" charset="0"/>
            </a:endParaRPr>
          </a:p>
          <a:p>
            <a:pPr algn="just">
              <a:lnSpc>
                <a:spcPct val="150000"/>
              </a:lnSpc>
            </a:pPr>
            <a:endParaRPr lang="en-GB" sz="2000" dirty="0">
              <a:latin typeface="Arial" panose="020B0604020202020204" pitchFamily="34" charset="0"/>
              <a:cs typeface="Arial" panose="020B0604020202020204" pitchFamily="34" charset="0"/>
            </a:endParaRPr>
          </a:p>
          <a:p>
            <a:endParaRPr lang="en-GB" sz="1800" b="1" dirty="0">
              <a:latin typeface="Lato"/>
              <a:ea typeface="Lato"/>
              <a:cs typeface="Lato"/>
            </a:endParaRPr>
          </a:p>
        </p:txBody>
      </p:sp>
      <p:sp>
        <p:nvSpPr>
          <p:cNvPr id="5" name="Footer Placeholder 4">
            <a:extLst>
              <a:ext uri="{FF2B5EF4-FFF2-40B4-BE49-F238E27FC236}">
                <a16:creationId xmlns:a16="http://schemas.microsoft.com/office/drawing/2014/main" id="{472C91DF-FC44-2E3E-8893-13209D8DF67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3BBAF82-6298-3E94-EC61-BE430D4F43F0}"/>
              </a:ext>
            </a:extLst>
          </p:cNvPr>
          <p:cNvSpPr>
            <a:spLocks noGrp="1"/>
          </p:cNvSpPr>
          <p:nvPr>
            <p:ph type="sldNum" sz="quarter" idx="12"/>
          </p:nvPr>
        </p:nvSpPr>
        <p:spPr/>
        <p:txBody>
          <a:bodyPr/>
          <a:lstStyle/>
          <a:p>
            <a:fld id="{E30AF5A0-43BB-4336-8627-9123B9144D80}" type="slidenum">
              <a:rPr lang="en-US" dirty="0"/>
              <a:t>7</a:t>
            </a:fld>
            <a:endParaRPr lang="en-US" dirty="0"/>
          </a:p>
        </p:txBody>
      </p:sp>
      <p:sp>
        <p:nvSpPr>
          <p:cNvPr id="4" name="TextBox 3">
            <a:extLst>
              <a:ext uri="{FF2B5EF4-FFF2-40B4-BE49-F238E27FC236}">
                <a16:creationId xmlns:a16="http://schemas.microsoft.com/office/drawing/2014/main" id="{A71388A3-CAFC-2794-1593-691418A10740}"/>
              </a:ext>
            </a:extLst>
          </p:cNvPr>
          <p:cNvSpPr txBox="1"/>
          <p:nvPr/>
        </p:nvSpPr>
        <p:spPr>
          <a:xfrm>
            <a:off x="2374107" y="110515"/>
            <a:ext cx="7443786" cy="584775"/>
          </a:xfrm>
          <a:prstGeom prst="rect">
            <a:avLst/>
          </a:prstGeom>
          <a:noFill/>
        </p:spPr>
        <p:txBody>
          <a:bodyPr wrap="square">
            <a:spAutoFit/>
          </a:bodyPr>
          <a:lstStyle/>
          <a:p>
            <a:r>
              <a:rPr lang="en-GB" sz="3200" b="1" dirty="0">
                <a:solidFill>
                  <a:schemeClr val="accent6">
                    <a:lumMod val="75000"/>
                  </a:schemeClr>
                </a:solidFill>
                <a:latin typeface="Arial" panose="020B0604020202020204" pitchFamily="34" charset="0"/>
                <a:ea typeface="Lato"/>
                <a:cs typeface="Arial" panose="020B0604020202020204" pitchFamily="34" charset="0"/>
              </a:rPr>
              <a:t>The TWO rare attachment disorders</a:t>
            </a:r>
            <a:endParaRPr lang="en-GB" sz="3200" dirty="0"/>
          </a:p>
        </p:txBody>
      </p:sp>
    </p:spTree>
    <p:extLst>
      <p:ext uri="{BB962C8B-B14F-4D97-AF65-F5344CB8AC3E}">
        <p14:creationId xmlns:p14="http://schemas.microsoft.com/office/powerpoint/2010/main" val="4021729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7FFADD-B1A9-3347-9E63-4BAC42ACC7D7}"/>
              </a:ext>
            </a:extLst>
          </p:cNvPr>
          <p:cNvSpPr>
            <a:spLocks noGrp="1"/>
          </p:cNvSpPr>
          <p:nvPr>
            <p:ph idx="1"/>
          </p:nvPr>
        </p:nvSpPr>
        <p:spPr>
          <a:xfrm>
            <a:off x="1023497" y="815310"/>
            <a:ext cx="9895515" cy="4134377"/>
          </a:xfrm>
        </p:spPr>
        <p:txBody>
          <a:bodyPr>
            <a:noAutofit/>
          </a:bodyPr>
          <a:lstStyle/>
          <a:p>
            <a:pPr marL="0" indent="0" algn="just">
              <a:lnSpc>
                <a:spcPct val="160000"/>
              </a:lnSpc>
              <a:buNone/>
            </a:pPr>
            <a:r>
              <a:rPr lang="en-GB" b="1" i="0" dirty="0">
                <a:solidFill>
                  <a:schemeClr val="accent6">
                    <a:lumMod val="75000"/>
                  </a:schemeClr>
                </a:solidFill>
                <a:effectLst/>
                <a:latin typeface="Arial" panose="020B0604020202020204" pitchFamily="34" charset="0"/>
                <a:cs typeface="Arial" panose="020B0604020202020204" pitchFamily="34" charset="0"/>
              </a:rPr>
              <a:t>Adverse Childhood Experiences </a:t>
            </a:r>
            <a:r>
              <a:rPr lang="en-GB" b="0" i="0" dirty="0">
                <a:solidFill>
                  <a:srgbClr val="333333"/>
                </a:solidFill>
                <a:effectLst/>
                <a:latin typeface="Arial" panose="020B0604020202020204" pitchFamily="34" charset="0"/>
                <a:cs typeface="Arial" panose="020B0604020202020204" pitchFamily="34" charset="0"/>
              </a:rPr>
              <a:t>such as being abused, mentally or physically, being neglected and even growing up in a</a:t>
            </a:r>
            <a:r>
              <a:rPr lang="en-GB" dirty="0">
                <a:solidFill>
                  <a:srgbClr val="333333"/>
                </a:solidFill>
                <a:latin typeface="Arial" panose="020B0604020202020204" pitchFamily="34" charset="0"/>
                <a:cs typeface="Arial" panose="020B0604020202020204" pitchFamily="34" charset="0"/>
              </a:rPr>
              <a:t>n </a:t>
            </a:r>
            <a:r>
              <a:rPr lang="en-GB" b="0" i="0" dirty="0">
                <a:solidFill>
                  <a:srgbClr val="333333"/>
                </a:solidFill>
                <a:effectLst/>
                <a:latin typeface="Arial" panose="020B0604020202020204" pitchFamily="34" charset="0"/>
                <a:cs typeface="Arial" panose="020B0604020202020204" pitchFamily="34" charset="0"/>
              </a:rPr>
              <a:t>unpredictable household causes a much higher risk of having severely damaging impacts on children. Its imperative that therapists  understand which therapeutic interventions are most likely to have positive outcomes for those who have experienced ACEs.</a:t>
            </a:r>
            <a:endParaRPr lang="en-GB" dirty="0">
              <a:solidFill>
                <a:srgbClr val="333333"/>
              </a:solidFill>
              <a:latin typeface="Arial" panose="020B0604020202020204" pitchFamily="34" charset="0"/>
              <a:cs typeface="Arial" panose="020B0604020202020204" pitchFamily="34" charset="0"/>
            </a:endParaRPr>
          </a:p>
          <a:p>
            <a:pPr marL="0" indent="0" algn="just">
              <a:lnSpc>
                <a:spcPct val="160000"/>
              </a:lnSpc>
              <a:buNone/>
            </a:pPr>
            <a:r>
              <a:rPr lang="en-GB" sz="2400" b="1" i="0" dirty="0">
                <a:solidFill>
                  <a:schemeClr val="accent6">
                    <a:lumMod val="75000"/>
                  </a:schemeClr>
                </a:solidFill>
                <a:effectLst/>
                <a:latin typeface="Arial" panose="020B0604020202020204" pitchFamily="34" charset="0"/>
                <a:cs typeface="Arial" panose="020B0604020202020204" pitchFamily="34" charset="0"/>
              </a:rPr>
              <a:t>ACEs</a:t>
            </a:r>
            <a:r>
              <a:rPr lang="en-GB" b="0" i="0" dirty="0">
                <a:solidFill>
                  <a:srgbClr val="333333"/>
                </a:solidFill>
                <a:effectLst/>
                <a:latin typeface="Arial" panose="020B0604020202020204" pitchFamily="34" charset="0"/>
                <a:cs typeface="Arial" panose="020B0604020202020204" pitchFamily="34" charset="0"/>
              </a:rPr>
              <a:t> include </a:t>
            </a:r>
            <a:r>
              <a:rPr lang="en-GB" b="1" i="0" dirty="0">
                <a:solidFill>
                  <a:schemeClr val="tx2">
                    <a:lumMod val="50000"/>
                    <a:lumOff val="50000"/>
                  </a:schemeClr>
                </a:solidFill>
                <a:effectLst/>
                <a:latin typeface="Arial" panose="020B0604020202020204" pitchFamily="34" charset="0"/>
                <a:cs typeface="Arial" panose="020B0604020202020204" pitchFamily="34" charset="0"/>
              </a:rPr>
              <a:t>Physical abuse, sexual abuse, emotional abuse,</a:t>
            </a:r>
            <a:r>
              <a:rPr lang="en-GB" b="1" dirty="0">
                <a:solidFill>
                  <a:schemeClr val="tx2">
                    <a:lumMod val="50000"/>
                    <a:lumOff val="50000"/>
                  </a:schemeClr>
                </a:solidFill>
                <a:latin typeface="Arial" panose="020B0604020202020204" pitchFamily="34" charset="0"/>
                <a:cs typeface="Arial" panose="020B0604020202020204" pitchFamily="34" charset="0"/>
              </a:rPr>
              <a:t> n</a:t>
            </a:r>
            <a:r>
              <a:rPr lang="en-GB" b="1" i="0" dirty="0">
                <a:solidFill>
                  <a:schemeClr val="tx2">
                    <a:lumMod val="50000"/>
                    <a:lumOff val="50000"/>
                  </a:schemeClr>
                </a:solidFill>
                <a:effectLst/>
                <a:latin typeface="Arial" panose="020B0604020202020204" pitchFamily="34" charset="0"/>
                <a:cs typeface="Arial" panose="020B0604020202020204" pitchFamily="34" charset="0"/>
              </a:rPr>
              <a:t>eglect</a:t>
            </a:r>
            <a:r>
              <a:rPr lang="en-GB" b="1" dirty="0">
                <a:solidFill>
                  <a:schemeClr val="tx2">
                    <a:lumMod val="50000"/>
                    <a:lumOff val="50000"/>
                  </a:schemeClr>
                </a:solidFill>
                <a:latin typeface="Arial" panose="020B0604020202020204" pitchFamily="34" charset="0"/>
                <a:cs typeface="Arial" panose="020B0604020202020204" pitchFamily="34" charset="0"/>
              </a:rPr>
              <a:t> or d</a:t>
            </a:r>
            <a:r>
              <a:rPr lang="en-GB" b="1" i="0" dirty="0">
                <a:solidFill>
                  <a:schemeClr val="tx2">
                    <a:lumMod val="50000"/>
                    <a:lumOff val="50000"/>
                  </a:schemeClr>
                </a:solidFill>
                <a:effectLst/>
                <a:latin typeface="Arial" panose="020B0604020202020204" pitchFamily="34" charset="0"/>
                <a:cs typeface="Arial" panose="020B0604020202020204" pitchFamily="34" charset="0"/>
              </a:rPr>
              <a:t>omestic violence, family breakdown, imprisonment, parental mental health and substance misuse triggering adversity at home.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Lorenc</a:t>
            </a:r>
            <a:r>
              <a:rPr lang="en-GB" dirty="0">
                <a:latin typeface="Arial" panose="020B0604020202020204" pitchFamily="34" charset="0"/>
                <a:cs typeface="Arial" panose="020B0604020202020204" pitchFamily="34" charset="0"/>
              </a:rPr>
              <a:t> et al., 2020)</a:t>
            </a:r>
          </a:p>
        </p:txBody>
      </p:sp>
      <p:sp>
        <p:nvSpPr>
          <p:cNvPr id="5" name="Footer Placeholder 4">
            <a:extLst>
              <a:ext uri="{FF2B5EF4-FFF2-40B4-BE49-F238E27FC236}">
                <a16:creationId xmlns:a16="http://schemas.microsoft.com/office/drawing/2014/main" id="{6F2C630D-A30F-8667-BF92-A9CFB9056C7B}"/>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86F758D7-AFAA-149E-D519-7DEFB04C1C97}"/>
              </a:ext>
            </a:extLst>
          </p:cNvPr>
          <p:cNvSpPr>
            <a:spLocks noGrp="1"/>
          </p:cNvSpPr>
          <p:nvPr>
            <p:ph type="sldNum" sz="quarter" idx="12"/>
          </p:nvPr>
        </p:nvSpPr>
        <p:spPr/>
        <p:txBody>
          <a:bodyPr/>
          <a:lstStyle/>
          <a:p>
            <a:fld id="{E30AF5A0-43BB-4336-8627-9123B9144D80}" type="slidenum">
              <a:rPr lang="en-US" smtClean="0"/>
              <a:t>8</a:t>
            </a:fld>
            <a:endParaRPr lang="en-US" dirty="0"/>
          </a:p>
        </p:txBody>
      </p:sp>
      <p:sp>
        <p:nvSpPr>
          <p:cNvPr id="2" name="TextBox 1">
            <a:extLst>
              <a:ext uri="{FF2B5EF4-FFF2-40B4-BE49-F238E27FC236}">
                <a16:creationId xmlns:a16="http://schemas.microsoft.com/office/drawing/2014/main" id="{A9B66788-7124-4932-74EC-3B9CB4600F1C}"/>
              </a:ext>
            </a:extLst>
          </p:cNvPr>
          <p:cNvSpPr txBox="1"/>
          <p:nvPr/>
        </p:nvSpPr>
        <p:spPr>
          <a:xfrm>
            <a:off x="2966196" y="0"/>
            <a:ext cx="5517857" cy="707886"/>
          </a:xfrm>
          <a:prstGeom prst="rect">
            <a:avLst/>
          </a:prstGeom>
          <a:noFill/>
        </p:spPr>
        <p:txBody>
          <a:bodyPr wrap="none" rtlCol="0">
            <a:spAutoFit/>
          </a:bodyPr>
          <a:lstStyle/>
          <a:p>
            <a:r>
              <a:rPr lang="en-GB" sz="3200" b="1" i="0" dirty="0">
                <a:solidFill>
                  <a:schemeClr val="accent6">
                    <a:lumMod val="75000"/>
                  </a:schemeClr>
                </a:solidFill>
                <a:effectLst/>
                <a:latin typeface="+mj-lt"/>
                <a:cs typeface="Arial" panose="020B0604020202020204" pitchFamily="34" charset="0"/>
              </a:rPr>
              <a:t>Adverse</a:t>
            </a:r>
            <a:r>
              <a:rPr lang="en-GB" sz="4000" b="1" i="0" dirty="0">
                <a:solidFill>
                  <a:schemeClr val="accent6">
                    <a:lumMod val="75000"/>
                  </a:schemeClr>
                </a:solidFill>
                <a:effectLst/>
                <a:latin typeface="+mj-lt"/>
                <a:cs typeface="Arial" panose="020B0604020202020204" pitchFamily="34" charset="0"/>
              </a:rPr>
              <a:t> </a:t>
            </a:r>
            <a:r>
              <a:rPr lang="en-GB" sz="3200" b="1" i="0" dirty="0">
                <a:solidFill>
                  <a:schemeClr val="accent6">
                    <a:lumMod val="75000"/>
                  </a:schemeClr>
                </a:solidFill>
                <a:effectLst/>
                <a:latin typeface="+mj-lt"/>
                <a:cs typeface="Arial" panose="020B0604020202020204" pitchFamily="34" charset="0"/>
              </a:rPr>
              <a:t>Childhood Experiences</a:t>
            </a:r>
            <a:endParaRPr lang="en-GB" sz="3200" dirty="0">
              <a:latin typeface="+mj-lt"/>
            </a:endParaRPr>
          </a:p>
        </p:txBody>
      </p:sp>
    </p:spTree>
    <p:extLst>
      <p:ext uri="{BB962C8B-B14F-4D97-AF65-F5344CB8AC3E}">
        <p14:creationId xmlns:p14="http://schemas.microsoft.com/office/powerpoint/2010/main" val="2640090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8AB30B-60DA-FF8D-A802-450D65FCE293}"/>
              </a:ext>
            </a:extLst>
          </p:cNvPr>
          <p:cNvSpPr>
            <a:spLocks noGrp="1"/>
          </p:cNvSpPr>
          <p:nvPr>
            <p:ph idx="1"/>
          </p:nvPr>
        </p:nvSpPr>
        <p:spPr>
          <a:xfrm>
            <a:off x="152400" y="924560"/>
            <a:ext cx="9927771" cy="5018261"/>
          </a:xfrm>
        </p:spPr>
        <p:txBody>
          <a:bodyPr vert="horz" lIns="91440" tIns="45720" rIns="91440" bIns="45720" rtlCol="0" anchor="t">
            <a:noAutofit/>
          </a:bodyPr>
          <a:lstStyle/>
          <a:p>
            <a:pPr>
              <a:lnSpc>
                <a:spcPct val="150000"/>
              </a:lnSpc>
            </a:pPr>
            <a:r>
              <a:rPr lang="en-GB" dirty="0">
                <a:latin typeface="Arial" panose="020B0604020202020204" pitchFamily="34" charset="0"/>
                <a:ea typeface="Lato"/>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latin typeface="Lato"/>
              <a:ea typeface="Lato"/>
              <a:cs typeface="Lato"/>
            </a:endParaRPr>
          </a:p>
          <a:p>
            <a:endParaRPr lang="en-GB" dirty="0"/>
          </a:p>
        </p:txBody>
      </p:sp>
      <p:sp>
        <p:nvSpPr>
          <p:cNvPr id="5" name="Footer Placeholder 4">
            <a:extLst>
              <a:ext uri="{FF2B5EF4-FFF2-40B4-BE49-F238E27FC236}">
                <a16:creationId xmlns:a16="http://schemas.microsoft.com/office/drawing/2014/main" id="{726E090B-F9B2-FB10-58FB-90FC86AD1B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C6D1A4E-8278-9016-22A4-C647089A6172}"/>
              </a:ext>
            </a:extLst>
          </p:cNvPr>
          <p:cNvSpPr>
            <a:spLocks noGrp="1"/>
          </p:cNvSpPr>
          <p:nvPr>
            <p:ph type="sldNum" sz="quarter" idx="12"/>
          </p:nvPr>
        </p:nvSpPr>
        <p:spPr/>
        <p:txBody>
          <a:bodyPr/>
          <a:lstStyle/>
          <a:p>
            <a:fld id="{E30AF5A0-43BB-4336-8627-9123B9144D80}" type="slidenum">
              <a:rPr lang="en-US" dirty="0"/>
              <a:t>9</a:t>
            </a:fld>
            <a:endParaRPr lang="en-US" dirty="0"/>
          </a:p>
        </p:txBody>
      </p:sp>
      <p:sp>
        <p:nvSpPr>
          <p:cNvPr id="12" name="TextBox 11">
            <a:extLst>
              <a:ext uri="{FF2B5EF4-FFF2-40B4-BE49-F238E27FC236}">
                <a16:creationId xmlns:a16="http://schemas.microsoft.com/office/drawing/2014/main" id="{414C6859-A668-92EE-2615-FC1380BBEC95}"/>
              </a:ext>
            </a:extLst>
          </p:cNvPr>
          <p:cNvSpPr txBox="1"/>
          <p:nvPr/>
        </p:nvSpPr>
        <p:spPr>
          <a:xfrm>
            <a:off x="638038" y="736976"/>
            <a:ext cx="10915923" cy="5616409"/>
          </a:xfrm>
          <a:prstGeom prst="rect">
            <a:avLst/>
          </a:prstGeom>
          <a:noFill/>
        </p:spPr>
        <p:txBody>
          <a:bodyPr wrap="square">
            <a:spAutoFit/>
          </a:bodyPr>
          <a:lstStyle/>
          <a:p>
            <a:pPr>
              <a:lnSpc>
                <a:spcPct val="170000"/>
              </a:lnSpc>
            </a:pPr>
            <a:r>
              <a:rPr lang="en-GB" sz="2000" dirty="0">
                <a:latin typeface="Arial" panose="020B0604020202020204" pitchFamily="34" charset="0"/>
                <a:cs typeface="Arial" panose="020B0604020202020204" pitchFamily="34" charset="0"/>
              </a:rPr>
              <a:t>As well as having problems in their relationships with loved ones, people with attachment issues also tend to gain other problems throughout their life into adulthood.</a:t>
            </a:r>
          </a:p>
          <a:p>
            <a:pPr>
              <a:lnSpc>
                <a:spcPct val="170000"/>
              </a:lnSpc>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Such as;</a:t>
            </a:r>
            <a:endParaRPr lang="en-GB" sz="2000" dirty="0">
              <a:solidFill>
                <a:schemeClr val="accent6">
                  <a:lumMod val="75000"/>
                </a:schemeClr>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Social anxiety,</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Depression,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Addiction,</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Suicidal ideation,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Eating disorders, </a:t>
            </a:r>
          </a:p>
          <a:p>
            <a:pPr marL="342900" indent="-342900">
              <a:lnSpc>
                <a:spcPct val="150000"/>
              </a:lnSpc>
              <a:buFont typeface="Arial" panose="020B0604020202020204" pitchFamily="34" charset="0"/>
              <a:buChar char="•"/>
            </a:pPr>
            <a:r>
              <a:rPr lang="en-GB" sz="2000" b="1" dirty="0">
                <a:solidFill>
                  <a:schemeClr val="accent6">
                    <a:lumMod val="75000"/>
                  </a:schemeClr>
                </a:solidFill>
                <a:latin typeface="Arial" panose="020B0604020202020204" pitchFamily="34" charset="0"/>
                <a:cs typeface="Arial" panose="020B0604020202020204" pitchFamily="34" charset="0"/>
              </a:rPr>
              <a:t>Many more physical and psychological troubles.</a:t>
            </a:r>
          </a:p>
          <a:p>
            <a:pPr>
              <a:lnSpc>
                <a:spcPct val="170000"/>
              </a:lnSpc>
            </a:pPr>
            <a:r>
              <a:rPr lang="en-GB" dirty="0"/>
              <a:t>(Kim et al., 2021)</a:t>
            </a:r>
            <a:endParaRPr lang="en-GB" dirty="0">
              <a:latin typeface="Arial" panose="020B0604020202020204" pitchFamily="34" charset="0"/>
              <a:cs typeface="Arial" panose="020B0604020202020204" pitchFamily="34" charset="0"/>
            </a:endParaRPr>
          </a:p>
          <a:p>
            <a:pPr>
              <a:lnSpc>
                <a:spcPct val="17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1919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6ECB4C-1F99-DB4B-2712-38DA00F3C06A}"/>
              </a:ext>
            </a:extLst>
          </p:cNvPr>
          <p:cNvSpPr>
            <a:spLocks noGrp="1"/>
          </p:cNvSpPr>
          <p:nvPr>
            <p:ph type="dt" sz="half" idx="10"/>
          </p:nvPr>
        </p:nvSpPr>
        <p:spPr/>
        <p:txBody>
          <a:bodyPr/>
          <a:lstStyle/>
          <a:p>
            <a:fld id="{84E40966-08C4-453A-8E27-69129D96DC67}" type="datetime1">
              <a:rPr lang="en-US" smtClean="0"/>
              <a:t>11/6/2024</a:t>
            </a:fld>
            <a:endParaRPr lang="en-US" dirty="0"/>
          </a:p>
        </p:txBody>
      </p:sp>
      <p:sp>
        <p:nvSpPr>
          <p:cNvPr id="3" name="Footer Placeholder 2">
            <a:extLst>
              <a:ext uri="{FF2B5EF4-FFF2-40B4-BE49-F238E27FC236}">
                <a16:creationId xmlns:a16="http://schemas.microsoft.com/office/drawing/2014/main" id="{21555A1D-3646-5660-E5E9-43207C617CBF}"/>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64DE3C1-129D-159F-C1B2-65E8E1104BBC}"/>
              </a:ext>
            </a:extLst>
          </p:cNvPr>
          <p:cNvSpPr>
            <a:spLocks noGrp="1"/>
          </p:cNvSpPr>
          <p:nvPr>
            <p:ph type="sldNum" sz="quarter" idx="12"/>
          </p:nvPr>
        </p:nvSpPr>
        <p:spPr/>
        <p:txBody>
          <a:bodyPr/>
          <a:lstStyle/>
          <a:p>
            <a:fld id="{E30AF5A0-43BB-4336-8627-9123B9144D80}" type="slidenum">
              <a:rPr lang="en-US" smtClean="0"/>
              <a:t>10</a:t>
            </a:fld>
            <a:endParaRPr lang="en-US" dirty="0"/>
          </a:p>
        </p:txBody>
      </p:sp>
      <p:sp>
        <p:nvSpPr>
          <p:cNvPr id="7" name="TextBox 6">
            <a:extLst>
              <a:ext uri="{FF2B5EF4-FFF2-40B4-BE49-F238E27FC236}">
                <a16:creationId xmlns:a16="http://schemas.microsoft.com/office/drawing/2014/main" id="{D9AFED25-680E-C672-08AF-0D374B6DCB33}"/>
              </a:ext>
            </a:extLst>
          </p:cNvPr>
          <p:cNvSpPr txBox="1"/>
          <p:nvPr/>
        </p:nvSpPr>
        <p:spPr>
          <a:xfrm>
            <a:off x="415446" y="707886"/>
            <a:ext cx="8208601" cy="6466514"/>
          </a:xfrm>
          <a:prstGeom prst="rect">
            <a:avLst/>
          </a:prstGeom>
          <a:noFill/>
        </p:spPr>
        <p:txBody>
          <a:bodyPr wrap="square">
            <a:spAutoFit/>
          </a:bodyPr>
          <a:lstStyle/>
          <a:p>
            <a:pPr algn="just">
              <a:lnSpc>
                <a:spcPct val="150000"/>
              </a:lnSpc>
            </a:pPr>
            <a:r>
              <a:rPr lang="en-GB" sz="2000" dirty="0">
                <a:solidFill>
                  <a:srgbClr val="5E5E5E"/>
                </a:solidFill>
                <a:latin typeface="Arial" panose="020B0604020202020204" pitchFamily="34" charset="0"/>
                <a:cs typeface="Arial" panose="020B0604020202020204" pitchFamily="34" charset="0"/>
              </a:rPr>
              <a:t>Many believe the most important </a:t>
            </a:r>
            <a:r>
              <a:rPr lang="en-GB" sz="2000" b="0" i="0" dirty="0">
                <a:solidFill>
                  <a:srgbClr val="5E5E5E"/>
                </a:solidFill>
                <a:effectLst/>
                <a:latin typeface="Arial" panose="020B0604020202020204" pitchFamily="34" charset="0"/>
                <a:cs typeface="Arial" panose="020B0604020202020204" pitchFamily="34" charset="0"/>
              </a:rPr>
              <a:t>part of therapy is the formation of the therapeutic relationship. It is </a:t>
            </a:r>
            <a:r>
              <a:rPr lang="en-GB" sz="2000" dirty="0">
                <a:solidFill>
                  <a:srgbClr val="5E5E5E"/>
                </a:solidFill>
                <a:latin typeface="Arial" panose="020B0604020202020204" pitchFamily="34" charset="0"/>
                <a:cs typeface="Arial" panose="020B0604020202020204" pitchFamily="34" charset="0"/>
              </a:rPr>
              <a:t>vital</a:t>
            </a:r>
            <a:r>
              <a:rPr lang="en-GB" sz="2000" b="0" i="0" dirty="0">
                <a:solidFill>
                  <a:srgbClr val="5E5E5E"/>
                </a:solidFill>
                <a:effectLst/>
                <a:latin typeface="Arial" panose="020B0604020202020204" pitchFamily="34" charset="0"/>
                <a:cs typeface="Arial" panose="020B0604020202020204" pitchFamily="34" charset="0"/>
              </a:rPr>
              <a:t> to healing the damage made by insecure attachment. </a:t>
            </a:r>
          </a:p>
          <a:p>
            <a:pPr algn="just">
              <a:lnSpc>
                <a:spcPct val="150000"/>
              </a:lnSpc>
            </a:pPr>
            <a:endParaRPr lang="en-GB" sz="2000" dirty="0">
              <a:solidFill>
                <a:srgbClr val="5E5E5E"/>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5E5E5E"/>
                </a:solidFill>
                <a:effectLst/>
                <a:latin typeface="Arial" panose="020B0604020202020204" pitchFamily="34" charset="0"/>
                <a:cs typeface="Arial" panose="020B0604020202020204" pitchFamily="34" charset="0"/>
              </a:rPr>
              <a:t>Within the therapeutic relationship, the consistency, empathy, care and unconditional positive regard the client receives from the therapist mirrors the sense of safety the client should have felt as a child from the caregiver. Giving the client the tools to learn to trust other people, become resilient with their emotions and lessen the fear of being rejected by a loved one allowing them to begin to hold healthy relationships. -</a:t>
            </a:r>
            <a:r>
              <a:rPr lang="en-GB" sz="2000" dirty="0"/>
              <a:t>(Hatton, 2024)</a:t>
            </a:r>
            <a:endParaRPr lang="en-GB" sz="2000" b="0" i="0" dirty="0">
              <a:solidFill>
                <a:srgbClr val="5E5E5E"/>
              </a:solidFill>
              <a:effectLst/>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lang="en-GB" sz="2000" b="0" i="0" dirty="0">
              <a:solidFill>
                <a:srgbClr val="5E5E5E"/>
              </a:solidFill>
              <a:effectLst/>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endParaRPr lang="en-GB" sz="2000" b="0" i="0" dirty="0">
              <a:solidFill>
                <a:srgbClr val="5E5E5E"/>
              </a:solidFill>
              <a:effectLst/>
              <a:latin typeface="Arial" panose="020B0604020202020204" pitchFamily="34" charset="0"/>
              <a:cs typeface="Arial" panose="020B0604020202020204" pitchFamily="34" charset="0"/>
            </a:endParaRPr>
          </a:p>
          <a:p>
            <a:pPr algn="l">
              <a:lnSpc>
                <a:spcPct val="150000"/>
              </a:lnSpc>
            </a:pPr>
            <a:endParaRPr lang="en-GB" b="0" i="0" dirty="0">
              <a:solidFill>
                <a:srgbClr val="5E5E5E"/>
              </a:solidFill>
              <a:effectLst/>
              <a:latin typeface="Figtree"/>
            </a:endParaRPr>
          </a:p>
        </p:txBody>
      </p:sp>
      <p:sp>
        <p:nvSpPr>
          <p:cNvPr id="9" name="TextBox 8">
            <a:extLst>
              <a:ext uri="{FF2B5EF4-FFF2-40B4-BE49-F238E27FC236}">
                <a16:creationId xmlns:a16="http://schemas.microsoft.com/office/drawing/2014/main" id="{1CC76358-F0CB-4CC7-FC62-C577ACFD5894}"/>
              </a:ext>
            </a:extLst>
          </p:cNvPr>
          <p:cNvSpPr txBox="1"/>
          <p:nvPr/>
        </p:nvSpPr>
        <p:spPr>
          <a:xfrm>
            <a:off x="1558540" y="136525"/>
            <a:ext cx="9074920" cy="584775"/>
          </a:xfrm>
          <a:prstGeom prst="rect">
            <a:avLst/>
          </a:prstGeom>
          <a:noFill/>
        </p:spPr>
        <p:txBody>
          <a:bodyPr wrap="none" rtlCol="0">
            <a:spAutoFit/>
          </a:bodyPr>
          <a:lstStyle/>
          <a:p>
            <a:r>
              <a:rPr lang="en-GB" sz="3200" b="1" dirty="0">
                <a:solidFill>
                  <a:schemeClr val="accent6">
                    <a:lumMod val="75000"/>
                  </a:schemeClr>
                </a:solidFill>
                <a:latin typeface="+mj-lt"/>
              </a:rPr>
              <a:t>How can the therapeutic alliance help make change?</a:t>
            </a:r>
          </a:p>
        </p:txBody>
      </p:sp>
    </p:spTree>
    <p:extLst>
      <p:ext uri="{BB962C8B-B14F-4D97-AF65-F5344CB8AC3E}">
        <p14:creationId xmlns:p14="http://schemas.microsoft.com/office/powerpoint/2010/main" val="1290591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DB330-A219-EBAC-7A7C-1AD8327118E3}"/>
              </a:ext>
            </a:extLst>
          </p:cNvPr>
          <p:cNvSpPr>
            <a:spLocks noGrp="1"/>
          </p:cNvSpPr>
          <p:nvPr>
            <p:ph type="dt" sz="half" idx="10"/>
          </p:nvPr>
        </p:nvSpPr>
        <p:spPr/>
        <p:txBody>
          <a:bodyPr/>
          <a:lstStyle/>
          <a:p>
            <a:fld id="{C24CD1C7-F7FF-4A41-BEDE-069A6D5C4F87}" type="datetime1">
              <a:rPr lang="en-US" smtClean="0"/>
              <a:t>11/6/2024</a:t>
            </a:fld>
            <a:endParaRPr lang="en-US" dirty="0"/>
          </a:p>
        </p:txBody>
      </p:sp>
      <p:sp>
        <p:nvSpPr>
          <p:cNvPr id="3" name="Footer Placeholder 2">
            <a:extLst>
              <a:ext uri="{FF2B5EF4-FFF2-40B4-BE49-F238E27FC236}">
                <a16:creationId xmlns:a16="http://schemas.microsoft.com/office/drawing/2014/main" id="{C22C9340-9810-D7BE-503E-0B4E68BD47DA}"/>
              </a:ext>
            </a:extLst>
          </p:cNvPr>
          <p:cNvSpPr>
            <a:spLocks noGrp="1"/>
          </p:cNvSpPr>
          <p:nvPr>
            <p:ph type="ftr" sz="quarter" idx="11"/>
          </p:nvPr>
        </p:nvSpPr>
        <p:spPr>
          <a:xfrm>
            <a:off x="-3740429" y="6447367"/>
            <a:ext cx="14476503" cy="403719"/>
          </a:xfrm>
        </p:spPr>
        <p:txBody>
          <a:bodyPr/>
          <a:lstStyle/>
          <a:p>
            <a:r>
              <a:rPr lang="en-US" dirty="0"/>
              <a:t>
              </a:t>
            </a:r>
          </a:p>
        </p:txBody>
      </p:sp>
      <p:sp>
        <p:nvSpPr>
          <p:cNvPr id="4" name="Slide Number Placeholder 3">
            <a:extLst>
              <a:ext uri="{FF2B5EF4-FFF2-40B4-BE49-F238E27FC236}">
                <a16:creationId xmlns:a16="http://schemas.microsoft.com/office/drawing/2014/main" id="{2D6A8F8C-1FA5-0317-DFB9-A1B59C73250E}"/>
              </a:ext>
            </a:extLst>
          </p:cNvPr>
          <p:cNvSpPr>
            <a:spLocks noGrp="1"/>
          </p:cNvSpPr>
          <p:nvPr>
            <p:ph type="sldNum" sz="quarter" idx="12"/>
          </p:nvPr>
        </p:nvSpPr>
        <p:spPr/>
        <p:txBody>
          <a:bodyPr/>
          <a:lstStyle/>
          <a:p>
            <a:fld id="{E30AF5A0-43BB-4336-8627-9123B9144D80}" type="slidenum">
              <a:rPr lang="en-US" smtClean="0"/>
              <a:t>11</a:t>
            </a:fld>
            <a:endParaRPr lang="en-US" dirty="0"/>
          </a:p>
        </p:txBody>
      </p:sp>
      <p:sp>
        <p:nvSpPr>
          <p:cNvPr id="6" name="TextBox 5">
            <a:extLst>
              <a:ext uri="{FF2B5EF4-FFF2-40B4-BE49-F238E27FC236}">
                <a16:creationId xmlns:a16="http://schemas.microsoft.com/office/drawing/2014/main" id="{AA45F48C-40F3-4747-0CC5-743EAB58BD0C}"/>
              </a:ext>
            </a:extLst>
          </p:cNvPr>
          <p:cNvSpPr txBox="1"/>
          <p:nvPr/>
        </p:nvSpPr>
        <p:spPr>
          <a:xfrm>
            <a:off x="509001" y="513250"/>
            <a:ext cx="11082365" cy="5519460"/>
          </a:xfrm>
          <a:prstGeom prst="rect">
            <a:avLst/>
          </a:prstGeom>
          <a:noFill/>
        </p:spPr>
        <p:txBody>
          <a:bodyPr wrap="square">
            <a:spAutoFit/>
          </a:bodyPr>
          <a:lstStyle/>
          <a:p>
            <a:endParaRPr lang="en-GB" sz="2000" dirty="0">
              <a:solidFill>
                <a:srgbClr val="5E5E5E"/>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Recognizing unhealthy patterns</a:t>
            </a:r>
            <a:r>
              <a:rPr lang="en-GB" sz="2000" b="1" i="0"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Bringing the clients awareness to their own attachment patterns </a:t>
            </a:r>
            <a:r>
              <a:rPr lang="en-GB" dirty="0">
                <a:latin typeface="Arial" panose="020B0604020202020204" pitchFamily="34" charset="0"/>
                <a:cs typeface="Arial" panose="020B0604020202020204" pitchFamily="34" charset="0"/>
              </a:rPr>
              <a:t>will give them the chance to begin to </a:t>
            </a:r>
            <a:r>
              <a:rPr lang="en-GB" b="0" i="0" dirty="0">
                <a:effectLst/>
                <a:latin typeface="Arial" panose="020B0604020202020204" pitchFamily="34" charset="0"/>
                <a:cs typeface="Arial" panose="020B0604020202020204" pitchFamily="34" charset="0"/>
              </a:rPr>
              <a:t>change their behaviours.</a:t>
            </a: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Assisting in emotion regulation:</a:t>
            </a:r>
            <a:r>
              <a:rPr lang="en-GB" sz="2000" b="0" i="0" dirty="0">
                <a:solidFill>
                  <a:schemeClr val="accent2">
                    <a:lumMod val="75000"/>
                  </a:schemeClr>
                </a:solidFill>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a:t>
            </a:r>
            <a:r>
              <a:rPr lang="en-GB" b="0" i="0" dirty="0">
                <a:effectLst/>
                <a:latin typeface="Arial" panose="020B0604020202020204" pitchFamily="34" charset="0"/>
                <a:cs typeface="Arial" panose="020B0604020202020204" pitchFamily="34" charset="0"/>
              </a:rPr>
              <a:t>earning ways to regulate their own emotions in times of stress helping them avoid overreacting or emotionally shutting down to avoid causing damage to their own relationships. </a:t>
            </a:r>
          </a:p>
          <a:p>
            <a:pPr marL="342900" indent="-342900">
              <a:lnSpc>
                <a:spcPct val="150000"/>
              </a:lnSpc>
              <a:buFont typeface="Arial" panose="020B0604020202020204" pitchFamily="34" charset="0"/>
              <a:buChar char="•"/>
            </a:pPr>
            <a:endParaRPr lang="en-GB" b="1" dirty="0">
              <a:solidFill>
                <a:srgbClr val="5E5E5E"/>
              </a:solidFill>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Reframing self-belief:</a:t>
            </a:r>
            <a:r>
              <a:rPr lang="en-GB" sz="2000"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Learning to challenge the negative core beliefs that were formed during childhood and replacing with positive helping to build their self-worth.</a:t>
            </a:r>
          </a:p>
          <a:p>
            <a:pPr marL="342900" indent="-342900" algn="l">
              <a:lnSpc>
                <a:spcPct val="150000"/>
              </a:lnSpc>
              <a:buFont typeface="Arial" panose="020B0604020202020204" pitchFamily="34" charset="0"/>
              <a:buChar char="•"/>
            </a:pPr>
            <a:endParaRPr lang="en-GB" b="0" i="0" dirty="0">
              <a:solidFill>
                <a:schemeClr val="accent6">
                  <a:lumMod val="75000"/>
                </a:schemeClr>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b="1" i="0" dirty="0">
                <a:solidFill>
                  <a:schemeClr val="accent2">
                    <a:lumMod val="75000"/>
                  </a:schemeClr>
                </a:solidFill>
                <a:effectLst/>
                <a:latin typeface="Arial" panose="020B0604020202020204" pitchFamily="34" charset="0"/>
                <a:cs typeface="Arial" panose="020B0604020202020204" pitchFamily="34" charset="0"/>
              </a:rPr>
              <a:t>Learning how to trust:</a:t>
            </a:r>
            <a:r>
              <a:rPr lang="en-GB" sz="2000" b="0" i="0" dirty="0">
                <a:solidFill>
                  <a:schemeClr val="accent2">
                    <a:lumMod val="75000"/>
                  </a:schemeClr>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The therapy room is a safe place for the client and </a:t>
            </a:r>
            <a:r>
              <a:rPr lang="en-GB" dirty="0">
                <a:latin typeface="Arial" panose="020B0604020202020204" pitchFamily="34" charset="0"/>
                <a:cs typeface="Arial" panose="020B0604020202020204" pitchFamily="34" charset="0"/>
              </a:rPr>
              <a:t>over</a:t>
            </a:r>
            <a:r>
              <a:rPr lang="en-GB" b="0" i="0" dirty="0">
                <a:effectLst/>
                <a:latin typeface="Arial" panose="020B0604020202020204" pitchFamily="34" charset="0"/>
                <a:cs typeface="Arial" panose="020B0604020202020204" pitchFamily="34" charset="0"/>
              </a:rPr>
              <a:t> time will help in rebuilding trust.</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GB" dirty="0"/>
              <a:t>(Hatton, 2024)</a:t>
            </a:r>
            <a:endParaRPr lang="en-GB" b="0" i="0" dirty="0">
              <a:solidFill>
                <a:srgbClr val="5E5E5E"/>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9D9EEE3-7937-62ED-527C-8D20604A8F39}"/>
              </a:ext>
            </a:extLst>
          </p:cNvPr>
          <p:cNvSpPr txBox="1"/>
          <p:nvPr/>
        </p:nvSpPr>
        <p:spPr>
          <a:xfrm>
            <a:off x="4043063" y="117404"/>
            <a:ext cx="4014240" cy="584775"/>
          </a:xfrm>
          <a:prstGeom prst="rect">
            <a:avLst/>
          </a:prstGeom>
          <a:noFill/>
        </p:spPr>
        <p:txBody>
          <a:bodyPr wrap="none" rtlCol="0">
            <a:spAutoFit/>
          </a:bodyPr>
          <a:lstStyle/>
          <a:p>
            <a:pPr algn="ctr"/>
            <a:r>
              <a:rPr lang="en-GB" sz="3200" b="1" i="0" dirty="0">
                <a:solidFill>
                  <a:schemeClr val="accent6">
                    <a:lumMod val="75000"/>
                  </a:schemeClr>
                </a:solidFill>
                <a:effectLst/>
                <a:latin typeface="+mj-lt"/>
                <a:cs typeface="Arial" panose="020B0604020202020204" pitchFamily="34" charset="0"/>
              </a:rPr>
              <a:t>How can therapy help?</a:t>
            </a:r>
          </a:p>
        </p:txBody>
      </p:sp>
    </p:spTree>
    <p:extLst>
      <p:ext uri="{BB962C8B-B14F-4D97-AF65-F5344CB8AC3E}">
        <p14:creationId xmlns:p14="http://schemas.microsoft.com/office/powerpoint/2010/main" val="69023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EAE7A3-5FC7-08B0-F0FA-071BC01AE022}"/>
              </a:ext>
            </a:extLst>
          </p:cNvPr>
          <p:cNvSpPr>
            <a:spLocks noGrp="1"/>
          </p:cNvSpPr>
          <p:nvPr>
            <p:ph type="dt" sz="half" idx="10"/>
          </p:nvPr>
        </p:nvSpPr>
        <p:spPr/>
        <p:txBody>
          <a:bodyPr/>
          <a:lstStyle/>
          <a:p>
            <a:fld id="{AE124699-481F-48D3-94B7-4BFD14CD5EDE}" type="datetime1">
              <a:rPr lang="en-US" smtClean="0"/>
              <a:t>11/6/2024</a:t>
            </a:fld>
            <a:endParaRPr lang="en-US" dirty="0"/>
          </a:p>
        </p:txBody>
      </p:sp>
      <p:sp>
        <p:nvSpPr>
          <p:cNvPr id="3" name="Footer Placeholder 2">
            <a:extLst>
              <a:ext uri="{FF2B5EF4-FFF2-40B4-BE49-F238E27FC236}">
                <a16:creationId xmlns:a16="http://schemas.microsoft.com/office/drawing/2014/main" id="{44EDA638-21FE-6532-FE90-0438238EF03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FD3546A8-CDD1-5D19-A364-86415FA90321}"/>
              </a:ext>
            </a:extLst>
          </p:cNvPr>
          <p:cNvSpPr>
            <a:spLocks noGrp="1"/>
          </p:cNvSpPr>
          <p:nvPr>
            <p:ph type="sldNum" sz="quarter" idx="12"/>
          </p:nvPr>
        </p:nvSpPr>
        <p:spPr/>
        <p:txBody>
          <a:bodyPr/>
          <a:lstStyle/>
          <a:p>
            <a:fld id="{E30AF5A0-43BB-4336-8627-9123B9144D80}" type="slidenum">
              <a:rPr lang="en-US" smtClean="0"/>
              <a:t>12</a:t>
            </a:fld>
            <a:endParaRPr lang="en-US" dirty="0"/>
          </a:p>
        </p:txBody>
      </p:sp>
      <p:sp>
        <p:nvSpPr>
          <p:cNvPr id="7" name="TextBox 6">
            <a:extLst>
              <a:ext uri="{FF2B5EF4-FFF2-40B4-BE49-F238E27FC236}">
                <a16:creationId xmlns:a16="http://schemas.microsoft.com/office/drawing/2014/main" id="{0CA9314E-13B4-B301-9E1E-869A71AC087D}"/>
              </a:ext>
            </a:extLst>
          </p:cNvPr>
          <p:cNvSpPr txBox="1"/>
          <p:nvPr/>
        </p:nvSpPr>
        <p:spPr>
          <a:xfrm>
            <a:off x="811117" y="1384417"/>
            <a:ext cx="10716723" cy="3477875"/>
          </a:xfrm>
          <a:prstGeom prst="rect">
            <a:avLst/>
          </a:prstGeom>
          <a:noFill/>
        </p:spPr>
        <p:txBody>
          <a:bodyPr wrap="square">
            <a:spAutoFit/>
          </a:bodyPr>
          <a:lstStyle/>
          <a:p>
            <a:pPr algn="l" fontAlgn="base"/>
            <a:r>
              <a:rPr lang="en-GB" sz="2000" b="0" i="0" dirty="0">
                <a:solidFill>
                  <a:srgbClr val="212121"/>
                </a:solidFill>
                <a:effectLst/>
                <a:latin typeface="Arial" panose="020B0604020202020204" pitchFamily="34" charset="0"/>
                <a:cs typeface="Arial" panose="020B0604020202020204" pitchFamily="34" charset="0"/>
              </a:rPr>
              <a:t>Research suggested that </a:t>
            </a:r>
            <a:r>
              <a:rPr lang="en-GB" sz="2000" dirty="0">
                <a:solidFill>
                  <a:srgbClr val="212121"/>
                </a:solidFill>
                <a:latin typeface="Arial" panose="020B0604020202020204" pitchFamily="34" charset="0"/>
                <a:cs typeface="Arial" panose="020B0604020202020204" pitchFamily="34" charset="0"/>
              </a:rPr>
              <a:t>H</a:t>
            </a:r>
            <a:r>
              <a:rPr lang="en-GB" sz="2000" b="0" i="0" dirty="0">
                <a:solidFill>
                  <a:srgbClr val="212121"/>
                </a:solidFill>
                <a:effectLst/>
                <a:latin typeface="Arial" panose="020B0604020202020204" pitchFamily="34" charset="0"/>
                <a:cs typeface="Arial" panose="020B0604020202020204" pitchFamily="34" charset="0"/>
              </a:rPr>
              <a:t>umanistic therapy can be an effective treatment approach when dealing with a range of disorders and other difficulties.</a:t>
            </a:r>
          </a:p>
          <a:p>
            <a:pPr algn="l" fontAlgn="base"/>
            <a:endParaRPr lang="en-GB" sz="2000" b="0" i="0" dirty="0">
              <a:solidFill>
                <a:srgbClr val="212121"/>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000" b="0" i="0" dirty="0">
                <a:solidFill>
                  <a:srgbClr val="212121"/>
                </a:solidFill>
                <a:effectLst/>
                <a:latin typeface="Arial" panose="020B0604020202020204" pitchFamily="34" charset="0"/>
                <a:cs typeface="Arial" panose="020B0604020202020204" pitchFamily="34" charset="0"/>
              </a:rPr>
              <a:t>A 2013 review of the research found that client-centred therapy was an effective approach in the treatment of depression, psychosis, relationship problems, and trauma.</a:t>
            </a:r>
            <a:r>
              <a:rPr lang="en-GB" sz="2000" dirty="0"/>
              <a:t> (Cherry, 2023)</a:t>
            </a:r>
            <a:endParaRPr lang="en-GB" sz="2000" dirty="0">
              <a:latin typeface="Arial" panose="020B0604020202020204" pitchFamily="34" charset="0"/>
              <a:cs typeface="Arial" panose="020B0604020202020204" pitchFamily="34" charset="0"/>
            </a:endParaRPr>
          </a:p>
          <a:p>
            <a:pPr algn="l" fontAlgn="base">
              <a:buFont typeface="Arial" panose="020B0604020202020204" pitchFamily="34" charset="0"/>
              <a:buChar char="•"/>
            </a:pPr>
            <a:endParaRPr lang="en-GB" sz="2000" b="0" i="0" dirty="0">
              <a:solidFill>
                <a:srgbClr val="212121"/>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000" b="0" i="0" dirty="0">
                <a:solidFill>
                  <a:srgbClr val="212121"/>
                </a:solidFill>
                <a:effectLst/>
                <a:latin typeface="Arial" panose="020B0604020202020204" pitchFamily="34" charset="0"/>
                <a:cs typeface="Arial" panose="020B0604020202020204" pitchFamily="34" charset="0"/>
              </a:rPr>
              <a:t>One benefit of humanistic therapy is that this approach can be a great source of empathy and support. Because therapists are trained to be non-judgemental and listen with understanding, the client may feel more comfortable opening up and sharing their feelings. Something that many people with an attachment issue or disorder may not have experienced growing up.</a:t>
            </a:r>
            <a:r>
              <a:rPr lang="en-GB" sz="2000" b="0" i="0" u="none" strike="noStrike" baseline="30000" dirty="0">
                <a:solidFill>
                  <a:srgbClr val="0000EE"/>
                </a:solidFill>
                <a:effectLst/>
                <a:latin typeface="Arial" panose="020B0604020202020204" pitchFamily="34" charset="0"/>
                <a:cs typeface="Arial" panose="020B0604020202020204" pitchFamily="34" charset="0"/>
              </a:rPr>
              <a:t> </a:t>
            </a:r>
            <a:r>
              <a:rPr lang="en-GB" sz="2000" dirty="0"/>
              <a:t>(Cherry, 2023)</a:t>
            </a:r>
            <a:endParaRPr lang="en-GB" sz="2000" b="0" i="0" dirty="0">
              <a:solidFill>
                <a:srgbClr val="21212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54A3D29-6317-A1A8-D07D-26AC726EFEBD}"/>
              </a:ext>
            </a:extLst>
          </p:cNvPr>
          <p:cNvSpPr txBox="1"/>
          <p:nvPr/>
        </p:nvSpPr>
        <p:spPr>
          <a:xfrm>
            <a:off x="2571434" y="136525"/>
            <a:ext cx="6681637" cy="584775"/>
          </a:xfrm>
          <a:prstGeom prst="rect">
            <a:avLst/>
          </a:prstGeom>
          <a:noFill/>
        </p:spPr>
        <p:txBody>
          <a:bodyPr wrap="none" rtlCol="0">
            <a:spAutoFit/>
          </a:bodyPr>
          <a:lstStyle/>
          <a:p>
            <a:pPr algn="ctr"/>
            <a:r>
              <a:rPr lang="en-GB" sz="3200" b="1" dirty="0">
                <a:solidFill>
                  <a:schemeClr val="accent6">
                    <a:lumMod val="75000"/>
                  </a:schemeClr>
                </a:solidFill>
                <a:latin typeface="+mj-lt"/>
              </a:rPr>
              <a:t>Humanistic Therapies used for change.</a:t>
            </a:r>
          </a:p>
        </p:txBody>
      </p:sp>
    </p:spTree>
    <p:extLst>
      <p:ext uri="{BB962C8B-B14F-4D97-AF65-F5344CB8AC3E}">
        <p14:creationId xmlns:p14="http://schemas.microsoft.com/office/powerpoint/2010/main" val="4180587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1792C-5458-D598-E50E-1FF060F3124A}"/>
              </a:ext>
            </a:extLst>
          </p:cNvPr>
          <p:cNvSpPr>
            <a:spLocks noGrp="1"/>
          </p:cNvSpPr>
          <p:nvPr>
            <p:ph type="dt" sz="half" idx="10"/>
          </p:nvPr>
        </p:nvSpPr>
        <p:spPr/>
        <p:txBody>
          <a:bodyPr/>
          <a:lstStyle/>
          <a:p>
            <a:fld id="{74CA5301-C020-4663-A40B-A1A74959739F}" type="datetime1">
              <a:rPr lang="en-US" smtClean="0"/>
              <a:t>11/6/2024</a:t>
            </a:fld>
            <a:endParaRPr lang="en-US" dirty="0"/>
          </a:p>
        </p:txBody>
      </p:sp>
      <p:sp>
        <p:nvSpPr>
          <p:cNvPr id="3" name="Footer Placeholder 2">
            <a:extLst>
              <a:ext uri="{FF2B5EF4-FFF2-40B4-BE49-F238E27FC236}">
                <a16:creationId xmlns:a16="http://schemas.microsoft.com/office/drawing/2014/main" id="{2E3EA76C-0CC9-477F-15FA-DB892BF8704E}"/>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DC791498-A490-9C2D-D45D-A0865B7A7097}"/>
              </a:ext>
            </a:extLst>
          </p:cNvPr>
          <p:cNvSpPr>
            <a:spLocks noGrp="1"/>
          </p:cNvSpPr>
          <p:nvPr>
            <p:ph type="sldNum" sz="quarter" idx="12"/>
          </p:nvPr>
        </p:nvSpPr>
        <p:spPr/>
        <p:txBody>
          <a:bodyPr/>
          <a:lstStyle/>
          <a:p>
            <a:fld id="{E30AF5A0-43BB-4336-8627-9123B9144D80}" type="slidenum">
              <a:rPr lang="en-US" smtClean="0"/>
              <a:t>13</a:t>
            </a:fld>
            <a:endParaRPr lang="en-US" dirty="0"/>
          </a:p>
        </p:txBody>
      </p:sp>
      <p:sp>
        <p:nvSpPr>
          <p:cNvPr id="5" name="TextBox 4">
            <a:extLst>
              <a:ext uri="{FF2B5EF4-FFF2-40B4-BE49-F238E27FC236}">
                <a16:creationId xmlns:a16="http://schemas.microsoft.com/office/drawing/2014/main" id="{83FDCA1D-E371-BB79-D771-22D202EE80AA}"/>
              </a:ext>
            </a:extLst>
          </p:cNvPr>
          <p:cNvSpPr txBox="1"/>
          <p:nvPr/>
        </p:nvSpPr>
        <p:spPr>
          <a:xfrm>
            <a:off x="0" y="136525"/>
            <a:ext cx="12192000" cy="584775"/>
          </a:xfrm>
          <a:prstGeom prst="rect">
            <a:avLst/>
          </a:prstGeom>
          <a:noFill/>
        </p:spPr>
        <p:txBody>
          <a:bodyPr wrap="square" rtlCol="0">
            <a:spAutoFit/>
          </a:bodyPr>
          <a:lstStyle/>
          <a:p>
            <a:pPr algn="ctr"/>
            <a:r>
              <a:rPr lang="en-GB" sz="3200" b="1" i="0" dirty="0">
                <a:solidFill>
                  <a:schemeClr val="accent6">
                    <a:lumMod val="75000"/>
                  </a:schemeClr>
                </a:solidFill>
                <a:effectLst/>
                <a:latin typeface="+mj-lt"/>
              </a:rPr>
              <a:t>Identifying attachment disorders within the session. </a:t>
            </a:r>
          </a:p>
        </p:txBody>
      </p:sp>
      <p:sp>
        <p:nvSpPr>
          <p:cNvPr id="7" name="TextBox 6">
            <a:extLst>
              <a:ext uri="{FF2B5EF4-FFF2-40B4-BE49-F238E27FC236}">
                <a16:creationId xmlns:a16="http://schemas.microsoft.com/office/drawing/2014/main" id="{EB1C1501-64A4-2E4D-3D9A-C7E06019FD9E}"/>
              </a:ext>
            </a:extLst>
          </p:cNvPr>
          <p:cNvSpPr txBox="1"/>
          <p:nvPr/>
        </p:nvSpPr>
        <p:spPr>
          <a:xfrm>
            <a:off x="715383" y="677823"/>
            <a:ext cx="10633935" cy="4144148"/>
          </a:xfrm>
          <a:prstGeom prst="rect">
            <a:avLst/>
          </a:prstGeom>
          <a:noFill/>
        </p:spPr>
        <p:txBody>
          <a:bodyPr wrap="square">
            <a:spAutoFit/>
          </a:bodyPr>
          <a:lstStyle/>
          <a:p>
            <a:pPr algn="just">
              <a:lnSpc>
                <a:spcPct val="150000"/>
              </a:lnSpc>
            </a:pPr>
            <a:endParaRPr lang="en-GB" dirty="0">
              <a:solidFill>
                <a:srgbClr val="1B1B1B"/>
              </a:solidFill>
              <a:latin typeface="Cambria" panose="02040503050406030204" pitchFamily="18" charset="0"/>
            </a:endParaRPr>
          </a:p>
          <a:p>
            <a:pPr algn="just">
              <a:lnSpc>
                <a:spcPct val="150000"/>
              </a:lnSpc>
            </a:pPr>
            <a:r>
              <a:rPr lang="en-GB" sz="2000" b="0" i="0" dirty="0">
                <a:solidFill>
                  <a:srgbClr val="1B1B1B"/>
                </a:solidFill>
                <a:effectLst/>
                <a:latin typeface="Arial" panose="020B0604020202020204" pitchFamily="34" charset="0"/>
                <a:cs typeface="Arial" panose="020B0604020202020204" pitchFamily="34" charset="0"/>
              </a:rPr>
              <a:t>Jeremy Holmes’ (</a:t>
            </a:r>
            <a:r>
              <a:rPr lang="en-GB" sz="2000" b="0"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2001</a:t>
            </a:r>
            <a:r>
              <a:rPr lang="en-GB" sz="2000" b="0" i="0" dirty="0">
                <a:effectLst/>
                <a:latin typeface="Arial" panose="020B0604020202020204" pitchFamily="34" charset="0"/>
                <a:cs typeface="Arial" panose="020B0604020202020204" pitchFamily="34" charset="0"/>
              </a:rPr>
              <a:t>) influential work, suggested that narrative inclinations find expression within the stories clients share </a:t>
            </a:r>
            <a:r>
              <a:rPr lang="en-GB" sz="2000" b="0" i="0" dirty="0">
                <a:solidFill>
                  <a:srgbClr val="1B1B1B"/>
                </a:solidFill>
                <a:effectLst/>
                <a:latin typeface="Arial" panose="020B0604020202020204" pitchFamily="34" charset="0"/>
                <a:cs typeface="Arial" panose="020B0604020202020204" pitchFamily="34" charset="0"/>
              </a:rPr>
              <a:t>within the therapy room. </a:t>
            </a:r>
            <a:endParaRPr lang="en-GB" sz="2000" dirty="0">
              <a:solidFill>
                <a:srgbClr val="1B1B1B"/>
              </a:solidFill>
              <a:latin typeface="Arial" panose="020B0604020202020204" pitchFamily="34" charset="0"/>
              <a:cs typeface="Arial" panose="020B0604020202020204" pitchFamily="34" charset="0"/>
            </a:endParaRPr>
          </a:p>
          <a:p>
            <a:pPr algn="just">
              <a:lnSpc>
                <a:spcPct val="150000"/>
              </a:lnSpc>
            </a:pPr>
            <a:endParaRPr lang="en-GB" sz="2000" dirty="0">
              <a:solidFill>
                <a:srgbClr val="1B1B1B"/>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1B1B1B"/>
                </a:solidFill>
                <a:effectLst/>
                <a:latin typeface="Arial" panose="020B0604020202020204" pitchFamily="34" charset="0"/>
                <a:cs typeface="Arial" panose="020B0604020202020204" pitchFamily="34" charset="0"/>
              </a:rPr>
              <a:t>Holmes also suggested the following…</a:t>
            </a:r>
          </a:p>
          <a:p>
            <a:pPr marL="285750" indent="-285750" algn="just">
              <a:lnSpc>
                <a:spcPct val="150000"/>
              </a:lnSpc>
              <a:buFont typeface="Arial" panose="020B0604020202020204" pitchFamily="34" charset="0"/>
              <a:buChar char="•"/>
            </a:pPr>
            <a:r>
              <a:rPr lang="en-GB" sz="2000" b="0" i="0" dirty="0">
                <a:solidFill>
                  <a:srgbClr val="1B1B1B"/>
                </a:solidFill>
                <a:effectLst/>
                <a:latin typeface="Arial" panose="020B0604020202020204" pitchFamily="34" charset="0"/>
                <a:cs typeface="Arial" panose="020B0604020202020204" pitchFamily="34" charset="0"/>
              </a:rPr>
              <a:t>That </a:t>
            </a:r>
            <a:r>
              <a:rPr lang="en-GB" sz="2000" b="1" i="0" dirty="0">
                <a:solidFill>
                  <a:schemeClr val="accent5">
                    <a:lumMod val="75000"/>
                  </a:schemeClr>
                </a:solidFill>
                <a:effectLst/>
                <a:latin typeface="Arial" panose="020B0604020202020204" pitchFamily="34" charset="0"/>
                <a:cs typeface="Arial" panose="020B0604020202020204" pitchFamily="34" charset="0"/>
              </a:rPr>
              <a:t>secure</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clients</a:t>
            </a:r>
            <a:r>
              <a:rPr lang="en-GB" sz="2000" b="0" i="0" dirty="0">
                <a:solidFill>
                  <a:srgbClr val="1B1B1B"/>
                </a:solidFill>
                <a:effectLst/>
                <a:latin typeface="Arial" panose="020B0604020202020204" pitchFamily="34" charset="0"/>
                <a:cs typeface="Arial" panose="020B0604020202020204" pitchFamily="34" charset="0"/>
              </a:rPr>
              <a:t> tend to be more rational and composed when speaking,</a:t>
            </a:r>
          </a:p>
          <a:p>
            <a:pPr marL="285750" indent="-285750" algn="just">
              <a:lnSpc>
                <a:spcPct val="150000"/>
              </a:lnSpc>
              <a:buFont typeface="Arial" panose="020B0604020202020204" pitchFamily="34" charset="0"/>
              <a:buChar char="•"/>
            </a:pPr>
            <a:r>
              <a:rPr lang="en-GB" sz="2000" dirty="0">
                <a:solidFill>
                  <a:srgbClr val="1B1B1B"/>
                </a:solidFill>
                <a:latin typeface="Arial" panose="020B0604020202020204" pitchFamily="34" charset="0"/>
                <a:cs typeface="Arial" panose="020B0604020202020204" pitchFamily="34" charset="0"/>
              </a:rPr>
              <a:t>That </a:t>
            </a:r>
            <a:r>
              <a:rPr lang="en-GB" sz="2000" b="1" dirty="0">
                <a:solidFill>
                  <a:schemeClr val="accent5">
                    <a:lumMod val="75000"/>
                  </a:schemeClr>
                </a:solidFill>
                <a:latin typeface="Arial" panose="020B0604020202020204" pitchFamily="34" charset="0"/>
                <a:cs typeface="Arial" panose="020B0604020202020204" pitchFamily="34" charset="0"/>
              </a:rPr>
              <a:t>avoidant</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cli</a:t>
            </a:r>
            <a:r>
              <a:rPr lang="en-GB" sz="2000" b="0" i="0" dirty="0">
                <a:solidFill>
                  <a:srgbClr val="1B1B1B"/>
                </a:solidFill>
                <a:effectLst/>
                <a:latin typeface="Arial" panose="020B0604020202020204" pitchFamily="34" charset="0"/>
                <a:cs typeface="Arial" panose="020B0604020202020204" pitchFamily="34" charset="0"/>
              </a:rPr>
              <a:t>ents are extremely concise and seem to lack emotion.</a:t>
            </a:r>
          </a:p>
          <a:p>
            <a:pPr marL="285750" indent="-285750" algn="just">
              <a:lnSpc>
                <a:spcPct val="150000"/>
              </a:lnSpc>
              <a:buFont typeface="Arial" panose="020B0604020202020204" pitchFamily="34" charset="0"/>
              <a:buChar char="•"/>
            </a:pPr>
            <a:r>
              <a:rPr lang="en-GB" sz="2000" dirty="0">
                <a:solidFill>
                  <a:srgbClr val="1B1B1B"/>
                </a:solidFill>
                <a:latin typeface="Arial" panose="020B0604020202020204" pitchFamily="34" charset="0"/>
                <a:cs typeface="Arial" panose="020B0604020202020204" pitchFamily="34" charset="0"/>
              </a:rPr>
              <a:t>That </a:t>
            </a:r>
            <a:r>
              <a:rPr lang="en-GB" sz="2000" b="1" dirty="0">
                <a:solidFill>
                  <a:schemeClr val="accent5">
                    <a:lumMod val="75000"/>
                  </a:schemeClr>
                </a:solidFill>
                <a:latin typeface="Arial" panose="020B0604020202020204" pitchFamily="34" charset="0"/>
                <a:cs typeface="Arial" panose="020B0604020202020204" pitchFamily="34" charset="0"/>
              </a:rPr>
              <a:t>anxious</a:t>
            </a:r>
            <a:r>
              <a:rPr lang="en-GB" sz="2000" b="0" i="0" dirty="0">
                <a:solidFill>
                  <a:srgbClr val="1B1B1B"/>
                </a:solidFill>
                <a:effectLst/>
                <a:latin typeface="Arial" panose="020B0604020202020204" pitchFamily="34" charset="0"/>
                <a:cs typeface="Arial" panose="020B0604020202020204" pitchFamily="34" charset="0"/>
              </a:rPr>
              <a:t> </a:t>
            </a:r>
            <a:r>
              <a:rPr lang="en-GB" sz="2000" dirty="0">
                <a:solidFill>
                  <a:srgbClr val="1B1B1B"/>
                </a:solidFill>
                <a:latin typeface="Arial" panose="020B0604020202020204" pitchFamily="34" charset="0"/>
                <a:cs typeface="Arial" panose="020B0604020202020204" pitchFamily="34" charset="0"/>
              </a:rPr>
              <a:t>cl</a:t>
            </a:r>
            <a:r>
              <a:rPr lang="en-GB" sz="2000" b="0" i="0" dirty="0">
                <a:solidFill>
                  <a:srgbClr val="1B1B1B"/>
                </a:solidFill>
                <a:effectLst/>
                <a:latin typeface="Arial" panose="020B0604020202020204" pitchFamily="34" charset="0"/>
                <a:cs typeface="Arial" panose="020B0604020202020204" pitchFamily="34" charset="0"/>
              </a:rPr>
              <a:t>ients are overwhelmed by their traumatic experiences and find it hard to be clear within the stories they tell. </a:t>
            </a:r>
            <a:r>
              <a:rPr lang="en-GB" sz="2000" dirty="0"/>
              <a:t>(Talia et al., 2019)</a:t>
            </a:r>
            <a:endParaRPr lang="en-GB" sz="2000" dirty="0">
              <a:solidFill>
                <a:srgbClr val="1B1B1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870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61AB64E-E1C4-E43B-5528-0E370EC025F3}"/>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850B506-D0D4-A99A-FFD5-31F80F14BBF3}"/>
              </a:ext>
            </a:extLst>
          </p:cNvPr>
          <p:cNvSpPr>
            <a:spLocks noGrp="1"/>
          </p:cNvSpPr>
          <p:nvPr>
            <p:ph type="sldNum" sz="quarter" idx="12"/>
          </p:nvPr>
        </p:nvSpPr>
        <p:spPr/>
        <p:txBody>
          <a:bodyPr/>
          <a:lstStyle/>
          <a:p>
            <a:fld id="{E30AF5A0-43BB-4336-8627-9123B9144D80}" type="slidenum">
              <a:rPr lang="en-US" smtClean="0"/>
              <a:t>14</a:t>
            </a:fld>
            <a:endParaRPr lang="en-US" dirty="0"/>
          </a:p>
        </p:txBody>
      </p:sp>
      <p:sp>
        <p:nvSpPr>
          <p:cNvPr id="6" name="TextBox 5">
            <a:extLst>
              <a:ext uri="{FF2B5EF4-FFF2-40B4-BE49-F238E27FC236}">
                <a16:creationId xmlns:a16="http://schemas.microsoft.com/office/drawing/2014/main" id="{4B350011-12F1-7A09-B3F8-272FBF051B29}"/>
              </a:ext>
            </a:extLst>
          </p:cNvPr>
          <p:cNvSpPr txBox="1"/>
          <p:nvPr/>
        </p:nvSpPr>
        <p:spPr>
          <a:xfrm>
            <a:off x="580914" y="773303"/>
            <a:ext cx="11010452" cy="5860002"/>
          </a:xfrm>
          <a:prstGeom prst="rect">
            <a:avLst/>
          </a:prstGeom>
          <a:noFill/>
        </p:spPr>
        <p:txBody>
          <a:bodyPr wrap="square">
            <a:spAutoFit/>
          </a:bodyPr>
          <a:lstStyle/>
          <a:p>
            <a:pPr>
              <a:lnSpc>
                <a:spcPct val="150000"/>
              </a:lnSpc>
            </a:pPr>
            <a:r>
              <a:rPr lang="en-GB" b="0" i="0" dirty="0">
                <a:solidFill>
                  <a:srgbClr val="1B1B1B"/>
                </a:solidFill>
                <a:effectLst/>
                <a:latin typeface="Arial" panose="020B0604020202020204" pitchFamily="34" charset="0"/>
                <a:cs typeface="Arial" panose="020B0604020202020204" pitchFamily="34" charset="0"/>
              </a:rPr>
              <a:t>Alessandro Talia (2014)</a:t>
            </a:r>
            <a:r>
              <a:rPr lang="en-GB" dirty="0">
                <a:solidFill>
                  <a:srgbClr val="1B1B1B"/>
                </a:solidFill>
                <a:latin typeface="Arial" panose="020B0604020202020204" pitchFamily="34" charset="0"/>
                <a:cs typeface="Arial" panose="020B0604020202020204" pitchFamily="34" charset="0"/>
              </a:rPr>
              <a:t>, is</a:t>
            </a:r>
            <a:r>
              <a:rPr lang="en-GB" b="0" i="0" dirty="0">
                <a:solidFill>
                  <a:srgbClr val="1B1B1B"/>
                </a:solidFill>
                <a:effectLst/>
                <a:latin typeface="Arial" panose="020B0604020202020204" pitchFamily="34" charset="0"/>
                <a:cs typeface="Arial" panose="020B0604020202020204" pitchFamily="34" charset="0"/>
              </a:rPr>
              <a:t> the author of the </a:t>
            </a:r>
            <a:r>
              <a:rPr lang="en-GB" b="0" i="0" dirty="0">
                <a:solidFill>
                  <a:srgbClr val="333333"/>
                </a:solidFill>
                <a:effectLst/>
                <a:latin typeface="Arial" panose="020B0604020202020204" pitchFamily="34" charset="0"/>
                <a:cs typeface="Arial" panose="020B0604020202020204" pitchFamily="34" charset="0"/>
              </a:rPr>
              <a:t>Patient Attachment Coding System (PACS). </a:t>
            </a:r>
            <a:r>
              <a:rPr lang="en-GB" dirty="0">
                <a:solidFill>
                  <a:srgbClr val="333333"/>
                </a:solidFill>
                <a:latin typeface="Arial" panose="020B0604020202020204" pitchFamily="34" charset="0"/>
                <a:cs typeface="Arial" panose="020B0604020202020204" pitchFamily="34" charset="0"/>
              </a:rPr>
              <a:t>Talia’s</a:t>
            </a:r>
            <a:r>
              <a:rPr lang="en-GB" b="0" i="0" dirty="0">
                <a:solidFill>
                  <a:srgbClr val="333333"/>
                </a:solidFill>
                <a:effectLst/>
                <a:latin typeface="Arial" panose="020B0604020202020204" pitchFamily="34" charset="0"/>
                <a:cs typeface="Arial" panose="020B0604020202020204" pitchFamily="34" charset="0"/>
              </a:rPr>
              <a:t> </a:t>
            </a:r>
            <a:r>
              <a:rPr lang="en-GB" b="0" i="0" dirty="0">
                <a:solidFill>
                  <a:srgbClr val="1B1B1B"/>
                </a:solidFill>
                <a:effectLst/>
                <a:latin typeface="Arial" panose="020B0604020202020204" pitchFamily="34" charset="0"/>
                <a:cs typeface="Arial" panose="020B0604020202020204" pitchFamily="34" charset="0"/>
              </a:rPr>
              <a:t>qualitative analysis of a small sample of </a:t>
            </a:r>
            <a:r>
              <a:rPr lang="en-GB" dirty="0">
                <a:solidFill>
                  <a:srgbClr val="1B1B1B"/>
                </a:solidFill>
                <a:latin typeface="Arial" panose="020B0604020202020204" pitchFamily="34" charset="0"/>
                <a:cs typeface="Arial" panose="020B0604020202020204" pitchFamily="34" charset="0"/>
              </a:rPr>
              <a:t>cli</a:t>
            </a:r>
            <a:r>
              <a:rPr lang="en-GB" b="0" i="0" dirty="0">
                <a:solidFill>
                  <a:srgbClr val="1B1B1B"/>
                </a:solidFill>
                <a:effectLst/>
                <a:latin typeface="Arial" panose="020B0604020202020204" pitchFamily="34" charset="0"/>
                <a:cs typeface="Arial" panose="020B0604020202020204" pitchFamily="34" charset="0"/>
              </a:rPr>
              <a:t>ents whose (AAI) </a:t>
            </a:r>
            <a:r>
              <a:rPr lang="en-GB" b="0" i="0" dirty="0">
                <a:solidFill>
                  <a:srgbClr val="333333"/>
                </a:solidFill>
                <a:effectLst/>
                <a:latin typeface="Arial" panose="020B0604020202020204" pitchFamily="34" charset="0"/>
                <a:cs typeface="Arial" panose="020B0604020202020204" pitchFamily="34" charset="0"/>
              </a:rPr>
              <a:t>Adult Attachment Interview </a:t>
            </a:r>
            <a:r>
              <a:rPr lang="en-GB" b="0" i="0" dirty="0">
                <a:solidFill>
                  <a:srgbClr val="1B1B1B"/>
                </a:solidFill>
                <a:effectLst/>
                <a:latin typeface="Arial" panose="020B0604020202020204" pitchFamily="34" charset="0"/>
                <a:cs typeface="Arial" panose="020B0604020202020204" pitchFamily="34" charset="0"/>
              </a:rPr>
              <a:t>classifications were taken previously, </a:t>
            </a:r>
            <a:r>
              <a:rPr lang="en-GB" dirty="0">
                <a:solidFill>
                  <a:srgbClr val="1B1B1B"/>
                </a:solidFill>
                <a:latin typeface="Arial" panose="020B0604020202020204" pitchFamily="34" charset="0"/>
                <a:cs typeface="Arial" panose="020B0604020202020204" pitchFamily="34" charset="0"/>
              </a:rPr>
              <a:t>indicated </a:t>
            </a:r>
            <a:r>
              <a:rPr lang="en-GB" b="0" i="0" dirty="0">
                <a:solidFill>
                  <a:srgbClr val="1B1B1B"/>
                </a:solidFill>
                <a:effectLst/>
                <a:latin typeface="Arial" panose="020B0604020202020204" pitchFamily="34" charset="0"/>
                <a:cs typeface="Arial" panose="020B0604020202020204" pitchFamily="34" charset="0"/>
              </a:rPr>
              <a:t>that clients of different attachment disorders could be figured out depending on how they used language and interacted at an interpersonal level within therapy.</a:t>
            </a:r>
          </a:p>
          <a:p>
            <a:pPr>
              <a:lnSpc>
                <a:spcPct val="150000"/>
              </a:lnSpc>
            </a:pPr>
            <a:endParaRPr lang="en-GB" b="0" i="0" dirty="0">
              <a:solidFill>
                <a:srgbClr val="1B1B1B"/>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S</a:t>
            </a:r>
            <a:r>
              <a:rPr lang="en-GB" b="1" i="0" dirty="0">
                <a:solidFill>
                  <a:schemeClr val="accent5">
                    <a:lumMod val="75000"/>
                  </a:schemeClr>
                </a:solidFill>
                <a:effectLst/>
                <a:latin typeface="Arial" panose="020B0604020202020204" pitchFamily="34" charset="0"/>
                <a:cs typeface="Arial" panose="020B0604020202020204" pitchFamily="34" charset="0"/>
              </a:rPr>
              <a:t>ecure</a:t>
            </a:r>
            <a:r>
              <a:rPr lang="en-GB" b="0" i="0" dirty="0">
                <a:solidFill>
                  <a:srgbClr val="1B1B1B"/>
                </a:solidFill>
                <a:effectLst/>
                <a:latin typeface="Arial" panose="020B0604020202020204" pitchFamily="34" charset="0"/>
                <a:cs typeface="Arial" panose="020B0604020202020204" pitchFamily="34" charset="0"/>
              </a:rPr>
              <a:t> clients on the AAI created a therapeutic connection easily with the therapist, spoke freely and easily engaged in a collaborative dialogue.</a:t>
            </a:r>
          </a:p>
          <a:p>
            <a:pPr marL="285750" indent="-285750">
              <a:lnSpc>
                <a:spcPct val="150000"/>
              </a:lnSpc>
              <a:buFont typeface="Arial" panose="020B0604020202020204" pitchFamily="34" charset="0"/>
              <a:buChar char="•"/>
            </a:pPr>
            <a:endParaRPr lang="en-GB" dirty="0">
              <a:solidFill>
                <a:srgbClr val="1B1B1B"/>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A</a:t>
            </a:r>
            <a:r>
              <a:rPr lang="en-GB" b="1" i="0" dirty="0">
                <a:solidFill>
                  <a:schemeClr val="accent5">
                    <a:lumMod val="75000"/>
                  </a:schemeClr>
                </a:solidFill>
                <a:effectLst/>
                <a:latin typeface="Arial" panose="020B0604020202020204" pitchFamily="34" charset="0"/>
                <a:cs typeface="Arial" panose="020B0604020202020204" pitchFamily="34" charset="0"/>
              </a:rPr>
              <a:t>voidant</a:t>
            </a:r>
            <a:r>
              <a:rPr lang="en-GB" b="0" i="0" dirty="0">
                <a:solidFill>
                  <a:srgbClr val="1B1B1B"/>
                </a:solidFill>
                <a:effectLst/>
                <a:latin typeface="Arial" panose="020B0604020202020204" pitchFamily="34" charset="0"/>
                <a:cs typeface="Arial" panose="020B0604020202020204" pitchFamily="34" charset="0"/>
              </a:rPr>
              <a:t> clients - seemed to be speaking to themselves rather than the therapist and didn’t seem like they wanted the therapist to be involved much keeping them at arms length with short answers. </a:t>
            </a:r>
          </a:p>
          <a:p>
            <a:pPr marL="285750" indent="-285750">
              <a:lnSpc>
                <a:spcPct val="150000"/>
              </a:lnSpc>
              <a:buFont typeface="Arial" panose="020B0604020202020204" pitchFamily="34" charset="0"/>
              <a:buChar char="•"/>
            </a:pPr>
            <a:endParaRPr lang="en-GB" b="0" i="0" dirty="0">
              <a:solidFill>
                <a:srgbClr val="1B1B1B"/>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accent5">
                    <a:lumMod val="75000"/>
                  </a:schemeClr>
                </a:solidFill>
                <a:latin typeface="Arial" panose="020B0604020202020204" pitchFamily="34" charset="0"/>
                <a:cs typeface="Arial" panose="020B0604020202020204" pitchFamily="34" charset="0"/>
              </a:rPr>
              <a:t>Anxious</a:t>
            </a:r>
            <a:r>
              <a:rPr lang="en-GB" dirty="0">
                <a:solidFill>
                  <a:srgbClr val="1B1B1B"/>
                </a:solidFill>
                <a:latin typeface="Arial" panose="020B0604020202020204" pitchFamily="34" charset="0"/>
                <a:cs typeface="Arial" panose="020B0604020202020204" pitchFamily="34" charset="0"/>
              </a:rPr>
              <a:t> clients - W</a:t>
            </a:r>
            <a:r>
              <a:rPr lang="en-GB" b="0" i="0" dirty="0">
                <a:solidFill>
                  <a:srgbClr val="1B1B1B"/>
                </a:solidFill>
                <a:effectLst/>
                <a:latin typeface="Arial" panose="020B0604020202020204" pitchFamily="34" charset="0"/>
                <a:cs typeface="Arial" panose="020B0604020202020204" pitchFamily="34" charset="0"/>
              </a:rPr>
              <a:t>anted constant and consistent validation for their own perspective on matters brought to the therapy room leaving little to no room for the therapist to contribute to the discussion.</a:t>
            </a:r>
            <a:r>
              <a:rPr lang="en-GB" dirty="0">
                <a:hlinkClick r:id="rId2"/>
              </a:rPr>
              <a:t> </a:t>
            </a:r>
            <a:r>
              <a:rPr lang="en-GB" dirty="0"/>
              <a:t>(Talia et al.,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4392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DB0490-925B-172D-4C20-C5E564329A8B}"/>
              </a:ext>
            </a:extLst>
          </p:cNvPr>
          <p:cNvSpPr>
            <a:spLocks noGrp="1"/>
          </p:cNvSpPr>
          <p:nvPr>
            <p:ph type="dt" sz="half" idx="10"/>
          </p:nvPr>
        </p:nvSpPr>
        <p:spPr/>
        <p:txBody>
          <a:bodyPr/>
          <a:lstStyle/>
          <a:p>
            <a:fld id="{DADC909F-6D8C-4E1A-BB9F-8A7694EFA3FF}" type="datetime1">
              <a:rPr lang="en-US" smtClean="0"/>
              <a:t>11/6/2024</a:t>
            </a:fld>
            <a:endParaRPr lang="en-US" dirty="0"/>
          </a:p>
        </p:txBody>
      </p:sp>
      <p:sp>
        <p:nvSpPr>
          <p:cNvPr id="4" name="Slide Number Placeholder 3">
            <a:extLst>
              <a:ext uri="{FF2B5EF4-FFF2-40B4-BE49-F238E27FC236}">
                <a16:creationId xmlns:a16="http://schemas.microsoft.com/office/drawing/2014/main" id="{6427DD3B-FB3A-F620-D55A-F5E80E8EC1E8}"/>
              </a:ext>
            </a:extLst>
          </p:cNvPr>
          <p:cNvSpPr>
            <a:spLocks noGrp="1"/>
          </p:cNvSpPr>
          <p:nvPr>
            <p:ph type="sldNum" sz="quarter" idx="12"/>
          </p:nvPr>
        </p:nvSpPr>
        <p:spPr/>
        <p:txBody>
          <a:bodyPr/>
          <a:lstStyle/>
          <a:p>
            <a:fld id="{E30AF5A0-43BB-4336-8627-9123B9144D80}" type="slidenum">
              <a:rPr lang="en-US" smtClean="0"/>
              <a:t>15</a:t>
            </a:fld>
            <a:endParaRPr lang="en-US" dirty="0"/>
          </a:p>
        </p:txBody>
      </p:sp>
      <p:sp>
        <p:nvSpPr>
          <p:cNvPr id="7" name="TextBox 6">
            <a:extLst>
              <a:ext uri="{FF2B5EF4-FFF2-40B4-BE49-F238E27FC236}">
                <a16:creationId xmlns:a16="http://schemas.microsoft.com/office/drawing/2014/main" id="{21619F75-E615-2A91-9D1B-32A67E8EF228}"/>
              </a:ext>
            </a:extLst>
          </p:cNvPr>
          <p:cNvSpPr txBox="1"/>
          <p:nvPr/>
        </p:nvSpPr>
        <p:spPr>
          <a:xfrm>
            <a:off x="409183" y="781143"/>
            <a:ext cx="8510699" cy="5575309"/>
          </a:xfrm>
          <a:prstGeom prst="rect">
            <a:avLst/>
          </a:prstGeom>
          <a:noFill/>
        </p:spPr>
        <p:txBody>
          <a:bodyPr wrap="square">
            <a:spAutoFit/>
          </a:bodyPr>
          <a:lstStyle/>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Emotionally focused therapy (EFT) . EFT comes from attachment theory and is a short-term, humanistic, experiential intervention for people suffering with complex trauma, depression, stress and anxiety helping them to bring self awareness and acceptance to their emotions.</a:t>
            </a:r>
          </a:p>
          <a:p>
            <a:pPr algn="just">
              <a:lnSpc>
                <a:spcPct val="150000"/>
              </a:lnSpc>
            </a:pPr>
            <a:endParaRPr lang="en-GB" sz="2000" dirty="0">
              <a:solidFill>
                <a:srgbClr val="1F1F1F"/>
              </a:solidFill>
              <a:latin typeface="Arial" panose="020B0604020202020204" pitchFamily="34" charset="0"/>
              <a:cs typeface="Arial" panose="020B0604020202020204" pitchFamily="34" charset="0"/>
            </a:endParaRPr>
          </a:p>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There are </a:t>
            </a:r>
            <a:r>
              <a:rPr lang="en-GB" sz="2000" dirty="0">
                <a:solidFill>
                  <a:srgbClr val="1F1F1F"/>
                </a:solidFill>
                <a:latin typeface="Arial" panose="020B0604020202020204" pitchFamily="34" charset="0"/>
                <a:cs typeface="Arial" panose="020B0604020202020204" pitchFamily="34" charset="0"/>
              </a:rPr>
              <a:t>several </a:t>
            </a:r>
            <a:r>
              <a:rPr lang="en-GB" sz="2000" b="0" i="0" dirty="0">
                <a:solidFill>
                  <a:srgbClr val="1F1F1F"/>
                </a:solidFill>
                <a:effectLst/>
                <a:latin typeface="Arial" panose="020B0604020202020204" pitchFamily="34" charset="0"/>
                <a:cs typeface="Arial" panose="020B0604020202020204" pitchFamily="34" charset="0"/>
              </a:rPr>
              <a:t>evidence-based practices that have been shown to suggest positive outcomes for troubled clients. </a:t>
            </a:r>
            <a:r>
              <a:rPr lang="en-GB" sz="2000" dirty="0">
                <a:solidFill>
                  <a:srgbClr val="1F1F1F"/>
                </a:solidFill>
                <a:latin typeface="Arial" panose="020B0604020202020204" pitchFamily="34" charset="0"/>
                <a:cs typeface="Arial" panose="020B0604020202020204" pitchFamily="34" charset="0"/>
              </a:rPr>
              <a:t>As an example, </a:t>
            </a:r>
            <a:r>
              <a:rPr lang="en-GB" sz="2000" b="0" i="0" dirty="0">
                <a:solidFill>
                  <a:srgbClr val="1F1F1F"/>
                </a:solidFill>
                <a:effectLst/>
                <a:latin typeface="Arial" panose="020B0604020202020204" pitchFamily="34" charset="0"/>
                <a:cs typeface="Arial" panose="020B0604020202020204" pitchFamily="34" charset="0"/>
              </a:rPr>
              <a:t>the stages that create EFT were derived from processes such as the </a:t>
            </a:r>
            <a:r>
              <a:rPr lang="en-GB" sz="2000" b="0" i="0" dirty="0">
                <a:solidFill>
                  <a:srgbClr val="1F1F1F"/>
                </a:solidFill>
                <a:effectLst/>
                <a:latin typeface="Arial" panose="020B0604020202020204" pitchFamily="34" charset="0"/>
                <a:cs typeface="Arial" panose="020B0604020202020204" pitchFamily="34" charset="0"/>
                <a:hlinkClick r:id="rId2" tooltip="Learn more about therapeutic alliance from ScienceDirect's AI-generated Topic Pages"/>
              </a:rPr>
              <a:t>therapeutic alliance</a:t>
            </a:r>
            <a:r>
              <a:rPr lang="en-GB" sz="2000" b="0" i="0" dirty="0">
                <a:solidFill>
                  <a:srgbClr val="1F1F1F"/>
                </a:solidFill>
                <a:effectLst/>
                <a:latin typeface="Arial" panose="020B0604020202020204" pitchFamily="34" charset="0"/>
                <a:cs typeface="Arial" panose="020B0604020202020204" pitchFamily="34" charset="0"/>
              </a:rPr>
              <a:t>, the depth of experiencing their emotions in-session and emotional “softening’s”</a:t>
            </a:r>
            <a:r>
              <a:rPr lang="en-GB" sz="2000" dirty="0">
                <a:solidFill>
                  <a:srgbClr val="1F1F1F"/>
                </a:solidFill>
                <a:latin typeface="Arial" panose="020B0604020202020204" pitchFamily="34" charset="0"/>
                <a:cs typeface="Arial" panose="020B0604020202020204" pitchFamily="34" charset="0"/>
              </a:rPr>
              <a:t> like</a:t>
            </a:r>
            <a:r>
              <a:rPr lang="en-GB" sz="2000" b="0" i="0" dirty="0">
                <a:solidFill>
                  <a:srgbClr val="1F1F1F"/>
                </a:solidFill>
                <a:effectLst/>
                <a:latin typeface="Arial" panose="020B0604020202020204" pitchFamily="34" charset="0"/>
                <a:cs typeface="Arial" panose="020B0604020202020204" pitchFamily="34" charset="0"/>
              </a:rPr>
              <a:t> ‘softening’ the way one client, usually critical, speaks to the other. </a:t>
            </a:r>
          </a:p>
          <a:p>
            <a:pPr algn="just">
              <a:lnSpc>
                <a:spcPct val="150000"/>
              </a:lnSpc>
            </a:pPr>
            <a:endParaRPr lang="en-GB" sz="2000" dirty="0">
              <a:solidFill>
                <a:srgbClr val="1F1F1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C6E0435-92DA-4480-67FD-971E5B7079DD}"/>
              </a:ext>
            </a:extLst>
          </p:cNvPr>
          <p:cNvSpPr txBox="1"/>
          <p:nvPr/>
        </p:nvSpPr>
        <p:spPr>
          <a:xfrm>
            <a:off x="2553633" y="65314"/>
            <a:ext cx="11373633" cy="584775"/>
          </a:xfrm>
          <a:prstGeom prst="rect">
            <a:avLst/>
          </a:prstGeom>
          <a:noFill/>
        </p:spPr>
        <p:txBody>
          <a:bodyPr wrap="square" rtlCol="0">
            <a:spAutoFit/>
          </a:bodyPr>
          <a:lstStyle/>
          <a:p>
            <a:r>
              <a:rPr lang="en-GB" sz="3200" b="1" i="0" dirty="0">
                <a:solidFill>
                  <a:schemeClr val="accent6">
                    <a:lumMod val="75000"/>
                  </a:schemeClr>
                </a:solidFill>
                <a:effectLst/>
                <a:latin typeface="+mj-lt"/>
              </a:rPr>
              <a:t>Emotionally Focused </a:t>
            </a:r>
            <a:r>
              <a:rPr lang="en-GB" sz="3200" b="1" dirty="0">
                <a:solidFill>
                  <a:schemeClr val="accent6">
                    <a:lumMod val="75000"/>
                  </a:schemeClr>
                </a:solidFill>
                <a:latin typeface="+mj-lt"/>
              </a:rPr>
              <a:t>I</a:t>
            </a:r>
            <a:r>
              <a:rPr lang="en-GB" sz="3200" b="1" i="0" dirty="0">
                <a:solidFill>
                  <a:schemeClr val="accent6">
                    <a:lumMod val="75000"/>
                  </a:schemeClr>
                </a:solidFill>
                <a:effectLst/>
                <a:latin typeface="+mj-lt"/>
              </a:rPr>
              <a:t>ndividual </a:t>
            </a:r>
            <a:r>
              <a:rPr lang="en-GB" sz="3200" b="1" dirty="0">
                <a:solidFill>
                  <a:schemeClr val="accent6">
                    <a:lumMod val="75000"/>
                  </a:schemeClr>
                </a:solidFill>
                <a:latin typeface="+mj-lt"/>
              </a:rPr>
              <a:t>T</a:t>
            </a:r>
            <a:r>
              <a:rPr lang="en-GB" sz="3200" b="1" i="0" dirty="0">
                <a:solidFill>
                  <a:schemeClr val="accent6">
                    <a:lumMod val="75000"/>
                  </a:schemeClr>
                </a:solidFill>
                <a:effectLst/>
                <a:latin typeface="+mj-lt"/>
              </a:rPr>
              <a:t>herapy</a:t>
            </a:r>
            <a:endParaRPr lang="en-GB" sz="3200" b="1" dirty="0">
              <a:solidFill>
                <a:schemeClr val="accent6">
                  <a:lumMod val="75000"/>
                </a:schemeClr>
              </a:solidFill>
              <a:latin typeface="+mj-lt"/>
            </a:endParaRPr>
          </a:p>
        </p:txBody>
      </p:sp>
    </p:spTree>
    <p:extLst>
      <p:ext uri="{BB962C8B-B14F-4D97-AF65-F5344CB8AC3E}">
        <p14:creationId xmlns:p14="http://schemas.microsoft.com/office/powerpoint/2010/main" val="3794802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276F2-69FC-177C-A514-A998971330EF}"/>
              </a:ext>
            </a:extLst>
          </p:cNvPr>
          <p:cNvSpPr>
            <a:spLocks noGrp="1"/>
          </p:cNvSpPr>
          <p:nvPr>
            <p:ph type="dt" sz="half" idx="10"/>
          </p:nvPr>
        </p:nvSpPr>
        <p:spPr/>
        <p:txBody>
          <a:bodyPr/>
          <a:lstStyle/>
          <a:p>
            <a:fld id="{0E0F2A78-18DD-47E0-9407-40875029AED0}" type="datetime1">
              <a:rPr lang="en-US" smtClean="0"/>
              <a:t>11/6/2024</a:t>
            </a:fld>
            <a:endParaRPr lang="en-US" dirty="0"/>
          </a:p>
        </p:txBody>
      </p:sp>
      <p:sp>
        <p:nvSpPr>
          <p:cNvPr id="3" name="Footer Placeholder 2">
            <a:extLst>
              <a:ext uri="{FF2B5EF4-FFF2-40B4-BE49-F238E27FC236}">
                <a16:creationId xmlns:a16="http://schemas.microsoft.com/office/drawing/2014/main" id="{1AA5FD59-B235-DCD2-2400-9B5B73E661D1}"/>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E7E0305A-3A4A-2A65-F34A-CF5ED8216955}"/>
              </a:ext>
            </a:extLst>
          </p:cNvPr>
          <p:cNvSpPr>
            <a:spLocks noGrp="1"/>
          </p:cNvSpPr>
          <p:nvPr>
            <p:ph type="sldNum" sz="quarter" idx="12"/>
          </p:nvPr>
        </p:nvSpPr>
        <p:spPr/>
        <p:txBody>
          <a:bodyPr/>
          <a:lstStyle/>
          <a:p>
            <a:fld id="{E30AF5A0-43BB-4336-8627-9123B9144D80}" type="slidenum">
              <a:rPr lang="en-US" smtClean="0"/>
              <a:t>16</a:t>
            </a:fld>
            <a:endParaRPr lang="en-US" dirty="0"/>
          </a:p>
        </p:txBody>
      </p:sp>
      <p:sp>
        <p:nvSpPr>
          <p:cNvPr id="6" name="TextBox 5">
            <a:extLst>
              <a:ext uri="{FF2B5EF4-FFF2-40B4-BE49-F238E27FC236}">
                <a16:creationId xmlns:a16="http://schemas.microsoft.com/office/drawing/2014/main" id="{BAF2F909-4AA3-283A-1AFD-A89BE64E4A72}"/>
              </a:ext>
            </a:extLst>
          </p:cNvPr>
          <p:cNvSpPr txBox="1"/>
          <p:nvPr/>
        </p:nvSpPr>
        <p:spPr>
          <a:xfrm>
            <a:off x="916129" y="1126417"/>
            <a:ext cx="10339060" cy="5537350"/>
          </a:xfrm>
          <a:prstGeom prst="rect">
            <a:avLst/>
          </a:prstGeom>
          <a:noFill/>
        </p:spPr>
        <p:txBody>
          <a:bodyPr wrap="square">
            <a:spAutoFit/>
          </a:bodyPr>
          <a:lstStyle/>
          <a:p>
            <a:pPr algn="just">
              <a:lnSpc>
                <a:spcPct val="150000"/>
              </a:lnSpc>
            </a:pPr>
            <a:r>
              <a:rPr lang="en-GB" sz="2000" b="0" i="0" dirty="0">
                <a:solidFill>
                  <a:srgbClr val="1F1F1F"/>
                </a:solidFill>
                <a:effectLst/>
                <a:latin typeface="Arial" panose="020B0604020202020204" pitchFamily="34" charset="0"/>
                <a:cs typeface="Arial" panose="020B0604020202020204" pitchFamily="34" charset="0"/>
              </a:rPr>
              <a:t>EFT has shown to contribute with the resolve of relationship breakdowns, assist change in the orientation of the attachment and the use of somatically-based interventions have also been shown to contribute to helpful development and change in the clients of EFT. </a:t>
            </a:r>
            <a:r>
              <a:rPr lang="en-GB" sz="2000" dirty="0">
                <a:latin typeface="Arial" panose="020B0604020202020204" pitchFamily="34" charset="0"/>
                <a:cs typeface="Arial" panose="020B0604020202020204" pitchFamily="34" charset="0"/>
              </a:rPr>
              <a:t>(Greenman et al., 2024)</a:t>
            </a:r>
          </a:p>
          <a:p>
            <a:pPr algn="just">
              <a:lnSpc>
                <a:spcPct val="150000"/>
              </a:lnSpc>
            </a:pPr>
            <a:endParaRPr lang="en-GB" sz="2000" dirty="0">
              <a:solidFill>
                <a:srgbClr val="1F1F1F"/>
              </a:solidFill>
              <a:effectLst/>
              <a:latin typeface="Arial" panose="020B0604020202020204" pitchFamily="34" charset="0"/>
              <a:cs typeface="Arial" panose="020B0604020202020204" pitchFamily="34" charset="0"/>
            </a:endParaRPr>
          </a:p>
          <a:p>
            <a:pPr algn="just">
              <a:lnSpc>
                <a:spcPct val="150000"/>
              </a:lnSpc>
            </a:pPr>
            <a:endParaRPr lang="en-GB" sz="2000" dirty="0">
              <a:solidFill>
                <a:srgbClr val="1F1F1F"/>
              </a:solidFill>
              <a:effectLst/>
              <a:latin typeface="Arial" panose="020B0604020202020204" pitchFamily="34" charset="0"/>
              <a:cs typeface="Arial" panose="020B0604020202020204" pitchFamily="34" charset="0"/>
            </a:endParaRPr>
          </a:p>
          <a:p>
            <a:pPr algn="just">
              <a:lnSpc>
                <a:spcPct val="150000"/>
              </a:lnSpc>
            </a:pPr>
            <a:r>
              <a:rPr lang="en-GB" sz="2000" dirty="0">
                <a:effectLst/>
                <a:latin typeface="Arial" panose="020B0604020202020204" pitchFamily="34" charset="0"/>
                <a:cs typeface="Arial" panose="020B0604020202020204" pitchFamily="34" charset="0"/>
              </a:rPr>
              <a:t>The intense feelings initiated by the breakdown, or the clients perceived breakdown of emotional ties, </a:t>
            </a:r>
            <a:r>
              <a:rPr lang="en-GB" sz="2000" dirty="0" err="1">
                <a:effectLst/>
                <a:latin typeface="Arial" panose="020B0604020202020204" pitchFamily="34" charset="0"/>
                <a:cs typeface="Arial" panose="020B0604020202020204" pitchFamily="34" charset="0"/>
              </a:rPr>
              <a:t>aswell</a:t>
            </a:r>
            <a:r>
              <a:rPr lang="en-GB" sz="2000" dirty="0">
                <a:effectLst/>
                <a:latin typeface="Arial" panose="020B0604020202020204" pitchFamily="34" charset="0"/>
                <a:cs typeface="Arial" panose="020B0604020202020204" pitchFamily="34" charset="0"/>
              </a:rPr>
              <a:t> as struggling to re-establish them, are suggested to be significant elements in the cause of the dysfunctional psyche. </a:t>
            </a:r>
            <a:r>
              <a:rPr lang="en-GB" sz="2000" dirty="0">
                <a:latin typeface="Arial" panose="020B0604020202020204" pitchFamily="34" charset="0"/>
                <a:cs typeface="Arial" panose="020B0604020202020204" pitchFamily="34" charset="0"/>
              </a:rPr>
              <a:t>(Greenman et al., 2024)</a:t>
            </a:r>
            <a:endParaRPr lang="en-GB" sz="2000" dirty="0">
              <a:effectLst/>
              <a:highlight>
                <a:srgbClr val="FFFF00"/>
              </a:highlight>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effectLst/>
                <a:latin typeface="Arial" panose="020B0604020202020204" pitchFamily="34" charset="0"/>
                <a:cs typeface="Arial" panose="020B0604020202020204" pitchFamily="34" charset="0"/>
              </a:rPr>
              <a:t> </a:t>
            </a:r>
            <a:br>
              <a:rPr lang="en-GB" dirty="0"/>
            </a:br>
            <a:endParaRPr lang="en-GB" dirty="0"/>
          </a:p>
        </p:txBody>
      </p:sp>
    </p:spTree>
    <p:extLst>
      <p:ext uri="{BB962C8B-B14F-4D97-AF65-F5344CB8AC3E}">
        <p14:creationId xmlns:p14="http://schemas.microsoft.com/office/powerpoint/2010/main" val="1841075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3CEBA9-A2EC-6699-B031-2BCD2179E58F}"/>
              </a:ext>
            </a:extLst>
          </p:cNvPr>
          <p:cNvSpPr>
            <a:spLocks noGrp="1"/>
          </p:cNvSpPr>
          <p:nvPr>
            <p:ph type="dt" sz="half" idx="10"/>
          </p:nvPr>
        </p:nvSpPr>
        <p:spPr/>
        <p:txBody>
          <a:bodyPr/>
          <a:lstStyle/>
          <a:p>
            <a:fld id="{A573FFF2-BEEA-4A1A-AB03-426DB2F05425}" type="datetime1">
              <a:rPr lang="en-US" smtClean="0"/>
              <a:t>11/6/2024</a:t>
            </a:fld>
            <a:endParaRPr lang="en-US" dirty="0"/>
          </a:p>
        </p:txBody>
      </p:sp>
      <p:sp>
        <p:nvSpPr>
          <p:cNvPr id="3" name="Footer Placeholder 2">
            <a:extLst>
              <a:ext uri="{FF2B5EF4-FFF2-40B4-BE49-F238E27FC236}">
                <a16:creationId xmlns:a16="http://schemas.microsoft.com/office/drawing/2014/main" id="{E151B8B2-85AA-8308-9A97-B4454D3256C2}"/>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2954912D-04A4-1B11-1BBA-79A55D23AF42}"/>
              </a:ext>
            </a:extLst>
          </p:cNvPr>
          <p:cNvSpPr>
            <a:spLocks noGrp="1"/>
          </p:cNvSpPr>
          <p:nvPr>
            <p:ph type="sldNum" sz="quarter" idx="12"/>
          </p:nvPr>
        </p:nvSpPr>
        <p:spPr/>
        <p:txBody>
          <a:bodyPr/>
          <a:lstStyle/>
          <a:p>
            <a:fld id="{E30AF5A0-43BB-4336-8627-9123B9144D80}" type="slidenum">
              <a:rPr lang="en-US" smtClean="0"/>
              <a:t>17</a:t>
            </a:fld>
            <a:endParaRPr lang="en-US" dirty="0"/>
          </a:p>
        </p:txBody>
      </p:sp>
      <p:sp>
        <p:nvSpPr>
          <p:cNvPr id="6" name="TextBox 5">
            <a:extLst>
              <a:ext uri="{FF2B5EF4-FFF2-40B4-BE49-F238E27FC236}">
                <a16:creationId xmlns:a16="http://schemas.microsoft.com/office/drawing/2014/main" id="{6ACBABB8-033C-1165-1695-A28D43F397FE}"/>
              </a:ext>
            </a:extLst>
          </p:cNvPr>
          <p:cNvSpPr txBox="1"/>
          <p:nvPr/>
        </p:nvSpPr>
        <p:spPr>
          <a:xfrm>
            <a:off x="763216" y="1216676"/>
            <a:ext cx="8983788" cy="3780522"/>
          </a:xfrm>
          <a:prstGeom prst="rect">
            <a:avLst/>
          </a:prstGeom>
          <a:noFill/>
        </p:spPr>
        <p:txBody>
          <a:bodyPr wrap="square">
            <a:spAutoFit/>
          </a:bodyPr>
          <a:lstStyle/>
          <a:p>
            <a:pPr>
              <a:lnSpc>
                <a:spcPct val="150000"/>
              </a:lnSpc>
            </a:pPr>
            <a:r>
              <a:rPr lang="en-GB" sz="1800" dirty="0">
                <a:effectLst/>
                <a:latin typeface="Arial" panose="020B0604020202020204" pitchFamily="34" charset="0"/>
                <a:cs typeface="Arial" panose="020B0604020202020204" pitchFamily="34" charset="0"/>
              </a:rPr>
              <a:t>Therefore, the leading principles of EFT are;</a:t>
            </a:r>
          </a:p>
          <a:p>
            <a:pPr>
              <a:lnSpc>
                <a:spcPct val="150000"/>
              </a:lnSpc>
            </a:pPr>
            <a:r>
              <a:rPr lang="en-GB" sz="1800" dirty="0">
                <a:effectLst/>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1800" dirty="0">
                <a:effectLst/>
                <a:latin typeface="Arial" panose="020B0604020202020204" pitchFamily="34" charset="0"/>
                <a:cs typeface="Arial" panose="020B0604020202020204" pitchFamily="34" charset="0"/>
              </a:rPr>
              <a:t>That having a secure emotional connection with important people in a person's life </a:t>
            </a:r>
            <a:r>
              <a:rPr lang="en-GB" dirty="0">
                <a:latin typeface="Arial" panose="020B0604020202020204" pitchFamily="34" charset="0"/>
                <a:cs typeface="Arial" panose="020B0604020202020204" pitchFamily="34" charset="0"/>
              </a:rPr>
              <a:t>is</a:t>
            </a:r>
            <a:r>
              <a:rPr lang="en-GB" sz="1800" dirty="0">
                <a:effectLst/>
                <a:latin typeface="Arial" panose="020B0604020202020204" pitchFamily="34" charset="0"/>
                <a:cs typeface="Arial" panose="020B0604020202020204" pitchFamily="34" charset="0"/>
              </a:rPr>
              <a:t> very i</a:t>
            </a:r>
            <a:r>
              <a:rPr lang="en-GB" sz="1800" dirty="0">
                <a:effectLst/>
                <a:latin typeface="Arial" panose="020B0604020202020204" pitchFamily="34" charset="0"/>
                <a:cs typeface="Arial" panose="020B0604020202020204" pitchFamily="34" charset="0"/>
                <a:hlinkClick r:id="rId2" tooltip="Learn more about psychological health from ScienceDirect's AI-generated Topic Pages">
                  <a:extLst>
                    <a:ext uri="{A12FA001-AC4F-418D-AE19-62706E023703}">
                      <ahyp:hlinkClr xmlns:ahyp="http://schemas.microsoft.com/office/drawing/2018/hyperlinkcolor" val="tx"/>
                    </a:ext>
                  </a:extLst>
                </a:hlinkClick>
              </a:rPr>
              <a:t>m</a:t>
            </a:r>
            <a:r>
              <a:rPr lang="en-GB" sz="1800" dirty="0">
                <a:effectLst/>
                <a:latin typeface="Arial" panose="020B0604020202020204" pitchFamily="34" charset="0"/>
                <a:cs typeface="Arial" panose="020B0604020202020204" pitchFamily="34" charset="0"/>
              </a:rPr>
              <a:t>portant for psychological health and assists personal growth</a:t>
            </a:r>
            <a:r>
              <a:rPr lang="en-GB" dirty="0">
                <a:latin typeface="Arial" panose="020B0604020202020204" pitchFamily="34" charset="0"/>
                <a:cs typeface="Arial" panose="020B0604020202020204" pitchFamily="34" charset="0"/>
              </a:rPr>
              <a:t>.</a:t>
            </a:r>
            <a:endParaRPr lang="en-GB" sz="1800" dirty="0">
              <a:effectLst/>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a:t>
            </a:r>
            <a:r>
              <a:rPr lang="en-GB" sz="1800" dirty="0">
                <a:effectLst/>
                <a:latin typeface="Arial" panose="020B0604020202020204" pitchFamily="34" charset="0"/>
                <a:cs typeface="Arial" panose="020B0604020202020204" pitchFamily="34" charset="0"/>
              </a:rPr>
              <a:t>hat emotion regulation, </a:t>
            </a:r>
            <a:r>
              <a:rPr lang="en-GB" dirty="0">
                <a:latin typeface="Arial" panose="020B0604020202020204" pitchFamily="34" charset="0"/>
                <a:cs typeface="Arial" panose="020B0604020202020204" pitchFamily="34" charset="0"/>
              </a:rPr>
              <a:t> self-</a:t>
            </a:r>
            <a:r>
              <a:rPr lang="en-GB" sz="1800" dirty="0">
                <a:effectLst/>
                <a:latin typeface="Arial" panose="020B0604020202020204" pitchFamily="34" charset="0"/>
                <a:cs typeface="Arial" panose="020B0604020202020204" pitchFamily="34" charset="0"/>
              </a:rPr>
              <a:t>awareness and  processing in relational frameworks are the crucial components of change within the psychotherapeutic process. </a:t>
            </a:r>
            <a:r>
              <a:rPr lang="en-GB" sz="1800" dirty="0">
                <a:latin typeface="Arial" panose="020B0604020202020204" pitchFamily="34" charset="0"/>
                <a:cs typeface="Arial" panose="020B0604020202020204" pitchFamily="34" charset="0"/>
              </a:rPr>
              <a:t>(Greenman et al., 2024)</a:t>
            </a:r>
            <a:endParaRPr lang="en-GB" sz="1800" dirty="0">
              <a:effectLst/>
              <a:highlight>
                <a:srgbClr val="FFFF00"/>
              </a:highligh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8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818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7A6F280-9B93-3EE2-D095-E27E2F3EBC20}"/>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119D8B88-5C46-8DD3-066E-EB0534E603B2}"/>
              </a:ext>
            </a:extLst>
          </p:cNvPr>
          <p:cNvSpPr>
            <a:spLocks noGrp="1"/>
          </p:cNvSpPr>
          <p:nvPr>
            <p:ph type="sldNum" sz="quarter" idx="12"/>
          </p:nvPr>
        </p:nvSpPr>
        <p:spPr/>
        <p:txBody>
          <a:bodyPr/>
          <a:lstStyle/>
          <a:p>
            <a:fld id="{E30AF5A0-43BB-4336-8627-9123B9144D80}" type="slidenum">
              <a:rPr lang="en-US" smtClean="0"/>
              <a:t>18</a:t>
            </a:fld>
            <a:endParaRPr lang="en-US" dirty="0"/>
          </a:p>
        </p:txBody>
      </p:sp>
      <p:sp>
        <p:nvSpPr>
          <p:cNvPr id="5" name="TextBox 4">
            <a:extLst>
              <a:ext uri="{FF2B5EF4-FFF2-40B4-BE49-F238E27FC236}">
                <a16:creationId xmlns:a16="http://schemas.microsoft.com/office/drawing/2014/main" id="{E3BDBDE4-FF66-0DC2-C88E-BEA159FC849E}"/>
              </a:ext>
            </a:extLst>
          </p:cNvPr>
          <p:cNvSpPr txBox="1"/>
          <p:nvPr/>
        </p:nvSpPr>
        <p:spPr>
          <a:xfrm>
            <a:off x="4377049" y="91701"/>
            <a:ext cx="2805576" cy="584775"/>
          </a:xfrm>
          <a:prstGeom prst="rect">
            <a:avLst/>
          </a:prstGeom>
          <a:noFill/>
        </p:spPr>
        <p:txBody>
          <a:bodyPr wrap="none" rtlCol="0">
            <a:spAutoFit/>
          </a:bodyPr>
          <a:lstStyle/>
          <a:p>
            <a:r>
              <a:rPr lang="en-GB" sz="3200" b="1" dirty="0">
                <a:solidFill>
                  <a:schemeClr val="accent6">
                    <a:lumMod val="75000"/>
                  </a:schemeClr>
                </a:solidFill>
                <a:latin typeface="+mj-lt"/>
              </a:rPr>
              <a:t>Gestalt Therapy</a:t>
            </a:r>
          </a:p>
        </p:txBody>
      </p:sp>
      <p:sp>
        <p:nvSpPr>
          <p:cNvPr id="7" name="TextBox 6">
            <a:extLst>
              <a:ext uri="{FF2B5EF4-FFF2-40B4-BE49-F238E27FC236}">
                <a16:creationId xmlns:a16="http://schemas.microsoft.com/office/drawing/2014/main" id="{D556DF1A-1B39-5FE0-A14D-9290B08F27EF}"/>
              </a:ext>
            </a:extLst>
          </p:cNvPr>
          <p:cNvSpPr txBox="1"/>
          <p:nvPr/>
        </p:nvSpPr>
        <p:spPr>
          <a:xfrm>
            <a:off x="198464" y="842943"/>
            <a:ext cx="11795071" cy="5878532"/>
          </a:xfrm>
          <a:prstGeom prst="rect">
            <a:avLst/>
          </a:prstGeom>
          <a:noFill/>
        </p:spPr>
        <p:txBody>
          <a:bodyPr wrap="square">
            <a:spAutoFit/>
          </a:bodyPr>
          <a:lstStyle/>
          <a:p>
            <a:r>
              <a:rPr lang="en-GB" sz="2000" b="1" i="0" dirty="0">
                <a:solidFill>
                  <a:schemeClr val="accent2">
                    <a:lumMod val="75000"/>
                  </a:schemeClr>
                </a:solidFill>
                <a:effectLst/>
                <a:latin typeface="Arial" panose="020B0604020202020204" pitchFamily="34" charset="0"/>
                <a:cs typeface="Arial" panose="020B0604020202020204" pitchFamily="34" charset="0"/>
              </a:rPr>
              <a:t>Gestalt therapy </a:t>
            </a:r>
            <a:r>
              <a:rPr lang="en-GB" sz="2000" b="0" i="0" dirty="0">
                <a:solidFill>
                  <a:srgbClr val="333333"/>
                </a:solidFill>
                <a:effectLst/>
                <a:latin typeface="Arial" panose="020B0604020202020204" pitchFamily="34" charset="0"/>
                <a:cs typeface="Arial" panose="020B0604020202020204" pitchFamily="34" charset="0"/>
              </a:rPr>
              <a:t>highlights awareness, working with the ‘here </a:t>
            </a:r>
            <a:r>
              <a:rPr lang="en-GB" sz="2000" dirty="0">
                <a:solidFill>
                  <a:srgbClr val="333333"/>
                </a:solidFill>
                <a:latin typeface="Arial" panose="020B0604020202020204" pitchFamily="34" charset="0"/>
                <a:cs typeface="Arial" panose="020B0604020202020204" pitchFamily="34" charset="0"/>
              </a:rPr>
              <a:t>and now’ emphasising its importance and </a:t>
            </a:r>
            <a:r>
              <a:rPr lang="en-GB" sz="2000" b="0" i="0" dirty="0">
                <a:solidFill>
                  <a:srgbClr val="333333"/>
                </a:solidFill>
                <a:effectLst/>
                <a:latin typeface="Arial" panose="020B0604020202020204" pitchFamily="34" charset="0"/>
                <a:cs typeface="Arial" panose="020B0604020202020204" pitchFamily="34" charset="0"/>
              </a:rPr>
              <a:t>focussing on their experiences at present encouraging them to be aware of their thought process, or their feelings, and any sensations felt in their body as they arise. Alongside this, </a:t>
            </a:r>
            <a:r>
              <a:rPr lang="en-GB" sz="2000" dirty="0">
                <a:solidFill>
                  <a:srgbClr val="333333"/>
                </a:solidFill>
                <a:latin typeface="Arial" panose="020B0604020202020204" pitchFamily="34" charset="0"/>
                <a:cs typeface="Arial" panose="020B0604020202020204" pitchFamily="34" charset="0"/>
              </a:rPr>
              <a:t>is the </a:t>
            </a:r>
            <a:r>
              <a:rPr lang="en-GB" sz="2000" b="0" i="0" dirty="0">
                <a:solidFill>
                  <a:srgbClr val="333333"/>
                </a:solidFill>
                <a:effectLst/>
                <a:latin typeface="Arial" panose="020B0604020202020204" pitchFamily="34" charset="0"/>
                <a:cs typeface="Arial" panose="020B0604020202020204" pitchFamily="34" charset="0"/>
              </a:rPr>
              <a:t>responsibility of the individual to focus on their own ability for growth. </a:t>
            </a:r>
            <a:r>
              <a:rPr lang="en-GB" sz="2000" dirty="0">
                <a:solidFill>
                  <a:srgbClr val="333333"/>
                </a:solidFill>
                <a:latin typeface="Arial" panose="020B0604020202020204" pitchFamily="34" charset="0"/>
                <a:cs typeface="Arial" panose="020B0604020202020204" pitchFamily="34" charset="0"/>
              </a:rPr>
              <a:t>S</a:t>
            </a:r>
            <a:r>
              <a:rPr lang="en-GB" sz="2000" b="0" i="0" dirty="0">
                <a:solidFill>
                  <a:srgbClr val="333333"/>
                </a:solidFill>
                <a:effectLst/>
                <a:latin typeface="Arial" panose="020B0604020202020204" pitchFamily="34" charset="0"/>
                <a:cs typeface="Arial" panose="020B0604020202020204" pitchFamily="34" charset="0"/>
              </a:rPr>
              <a:t>elf-actualization being the core of the therapeutic process. </a:t>
            </a:r>
          </a:p>
          <a:p>
            <a:endParaRPr lang="en-GB" sz="2000" b="0" i="0" dirty="0">
              <a:solidFill>
                <a:schemeClr val="accent2">
                  <a:lumMod val="75000"/>
                </a:schemeClr>
              </a:solidFill>
              <a:effectLst/>
              <a:latin typeface="Arial" panose="020B0604020202020204" pitchFamily="34" charset="0"/>
              <a:cs typeface="Arial" panose="020B0604020202020204" pitchFamily="34" charset="0"/>
            </a:endParaRPr>
          </a:p>
          <a:p>
            <a:pPr algn="l"/>
            <a:r>
              <a:rPr lang="en-GB" sz="2000" b="1" i="0" dirty="0">
                <a:solidFill>
                  <a:schemeClr val="accent2">
                    <a:lumMod val="75000"/>
                  </a:schemeClr>
                </a:solidFill>
                <a:effectLst/>
                <a:latin typeface="Arial" panose="020B0604020202020204" pitchFamily="34" charset="0"/>
                <a:cs typeface="Arial" panose="020B0604020202020204" pitchFamily="34" charset="0"/>
              </a:rPr>
              <a:t>Gestalt therapy's key principles include:</a:t>
            </a:r>
          </a:p>
          <a:p>
            <a:pPr algn="l"/>
            <a:endParaRPr lang="en-GB" sz="2000" b="1" i="0" dirty="0">
              <a:solidFill>
                <a:schemeClr val="accent2">
                  <a:lumMod val="75000"/>
                </a:schemeClr>
              </a:solidFill>
              <a:effectLst/>
              <a:latin typeface="Arial" panose="020B0604020202020204" pitchFamily="34" charset="0"/>
              <a:cs typeface="Arial" panose="020B0604020202020204" pitchFamily="34" charset="0"/>
            </a:endParaRPr>
          </a:p>
          <a:p>
            <a:pPr marL="457200" indent="-457200" algn="l">
              <a:buAutoNum type="arabicPeriod"/>
            </a:pP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Holistic theory</a:t>
            </a:r>
            <a:r>
              <a:rPr lang="en-GB" sz="2000" b="0" i="0" dirty="0">
                <a:effectLst/>
                <a:latin typeface="Arial" panose="020B0604020202020204" pitchFamily="34" charset="0"/>
                <a:cs typeface="Arial" panose="020B0604020202020204" pitchFamily="34" charset="0"/>
              </a:rPr>
              <a:t>: The belief that people aren’t just the entirety of our parts</a:t>
            </a:r>
            <a:r>
              <a:rPr lang="en-GB" sz="2000" dirty="0">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 but are the body and soul combined. </a:t>
            </a:r>
            <a:r>
              <a:rPr lang="en-GB" sz="2000" dirty="0">
                <a:latin typeface="Arial" panose="020B0604020202020204" pitchFamily="34" charset="0"/>
                <a:cs typeface="Arial" panose="020B0604020202020204" pitchFamily="34" charset="0"/>
              </a:rPr>
              <a:t>(Orfanos, 2021)</a:t>
            </a:r>
          </a:p>
          <a:p>
            <a:pPr marL="457200" indent="-457200" algn="l">
              <a:buAutoNum type="arabicPeriod"/>
            </a:pPr>
            <a:endParaRPr lang="en-GB" sz="2000" b="0" i="0" dirty="0">
              <a:effectLst/>
              <a:latin typeface="Arial" panose="020B0604020202020204" pitchFamily="34" charset="0"/>
              <a:cs typeface="Arial" panose="020B0604020202020204" pitchFamily="34" charset="0"/>
            </a:endParaRPr>
          </a:p>
          <a:p>
            <a:pPr marL="457200" indent="-457200" algn="l">
              <a:buAutoNum type="arabicPeriod"/>
            </a:pP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Field Theory: </a:t>
            </a:r>
            <a:r>
              <a:rPr lang="en-GB" sz="2000" b="0" i="0" dirty="0">
                <a:effectLst/>
                <a:latin typeface="Arial" panose="020B0604020202020204" pitchFamily="34" charset="0"/>
                <a:cs typeface="Arial" panose="020B0604020202020204" pitchFamily="34" charset="0"/>
              </a:rPr>
              <a:t>recognises a persons </a:t>
            </a:r>
            <a:r>
              <a:rPr lang="en-GB" sz="2000" b="0" i="0" dirty="0" err="1">
                <a:effectLst/>
                <a:latin typeface="Arial" panose="020B0604020202020204" pitchFamily="34" charset="0"/>
                <a:cs typeface="Arial" panose="020B0604020202020204" pitchFamily="34" charset="0"/>
              </a:rPr>
              <a:t>behavior</a:t>
            </a:r>
            <a:r>
              <a:rPr lang="en-GB" sz="2000" b="0" i="0" dirty="0">
                <a:effectLst/>
                <a:latin typeface="Arial" panose="020B0604020202020204" pitchFamily="34" charset="0"/>
                <a:cs typeface="Arial" panose="020B0604020202020204" pitchFamily="34" charset="0"/>
              </a:rPr>
              <a:t> is influenced by the circumstance that they belong to. </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Roubal</a:t>
            </a:r>
            <a:r>
              <a:rPr lang="en-GB" sz="2000" dirty="0">
                <a:latin typeface="Arial" panose="020B0604020202020204" pitchFamily="34" charset="0"/>
                <a:cs typeface="Arial" panose="020B0604020202020204" pitchFamily="34" charset="0"/>
              </a:rPr>
              <a:t> &amp; </a:t>
            </a:r>
            <a:r>
              <a:rPr lang="en-GB" sz="2000" dirty="0" err="1">
                <a:latin typeface="Arial" panose="020B0604020202020204" pitchFamily="34" charset="0"/>
                <a:cs typeface="Arial" panose="020B0604020202020204" pitchFamily="34" charset="0"/>
              </a:rPr>
              <a:t>Francesetti</a:t>
            </a:r>
            <a:r>
              <a:rPr lang="en-GB" sz="2000" dirty="0">
                <a:latin typeface="Arial" panose="020B0604020202020204" pitchFamily="34" charset="0"/>
                <a:cs typeface="Arial" panose="020B0604020202020204" pitchFamily="34" charset="0"/>
              </a:rPr>
              <a:t>, 2022)</a:t>
            </a:r>
            <a:endParaRPr lang="en-GB" sz="2000" b="0" i="0" dirty="0">
              <a:effectLst/>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3.	</a:t>
            </a: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The Paradoxical Theory of Change</a:t>
            </a:r>
            <a:r>
              <a:rPr lang="en-GB" sz="2000" b="0" i="0" dirty="0">
                <a:effectLst/>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T</a:t>
            </a:r>
            <a:r>
              <a:rPr lang="en-GB" sz="2000" b="0" i="0" dirty="0">
                <a:effectLst/>
                <a:latin typeface="Arial" panose="020B0604020202020204" pitchFamily="34" charset="0"/>
                <a:cs typeface="Arial" panose="020B0604020202020204" pitchFamily="34" charset="0"/>
              </a:rPr>
              <a:t>he statement that the more </a:t>
            </a:r>
            <a:r>
              <a:rPr lang="en-GB" sz="2000" dirty="0">
                <a:latin typeface="Arial" panose="020B0604020202020204" pitchFamily="34" charset="0"/>
                <a:cs typeface="Arial" panose="020B0604020202020204" pitchFamily="34" charset="0"/>
              </a:rPr>
              <a:t>an individual</a:t>
            </a:r>
            <a:r>
              <a:rPr lang="en-GB" sz="2000" b="0" i="0" dirty="0">
                <a:effectLst/>
                <a:latin typeface="Arial" panose="020B0604020202020204" pitchFamily="34" charset="0"/>
                <a:cs typeface="Arial" panose="020B0604020202020204" pitchFamily="34" charset="0"/>
              </a:rPr>
              <a:t> tries to be someone 	else, the more likely they will stay the same, so its only when an individual fully accepts who they 	are, </a:t>
            </a:r>
            <a:r>
              <a:rPr lang="en-GB" sz="2000" dirty="0">
                <a:latin typeface="Arial" panose="020B0604020202020204" pitchFamily="34" charset="0"/>
                <a:cs typeface="Arial" panose="020B0604020202020204" pitchFamily="34" charset="0"/>
              </a:rPr>
              <a:t>that</a:t>
            </a:r>
            <a:r>
              <a:rPr lang="en-GB" sz="2000" b="0" i="0" dirty="0">
                <a:effectLst/>
                <a:latin typeface="Arial" panose="020B0604020202020204" pitchFamily="34" charset="0"/>
                <a:cs typeface="Arial" panose="020B0604020202020204" pitchFamily="34" charset="0"/>
              </a:rPr>
              <a:t> a change will occur. </a:t>
            </a:r>
            <a:r>
              <a:rPr lang="en-GB" sz="2000" dirty="0">
                <a:latin typeface="Arial" panose="020B0604020202020204" pitchFamily="34" charset="0"/>
                <a:cs typeface="Arial" panose="020B0604020202020204" pitchFamily="34" charset="0"/>
              </a:rPr>
              <a:t>(Orfanos, 2021)</a:t>
            </a:r>
            <a:endParaRPr lang="en-GB" sz="2000" b="0" i="0" dirty="0">
              <a:solidFill>
                <a:srgbClr val="000000"/>
              </a:solidFill>
              <a:effectLst/>
              <a:latin typeface="Arial" panose="020B0604020202020204" pitchFamily="34" charset="0"/>
              <a:cs typeface="Arial" panose="020B0604020202020204" pitchFamily="34" charset="0"/>
            </a:endParaRPr>
          </a:p>
          <a:p>
            <a:pPr algn="l"/>
            <a:endParaRPr lang="en-GB" b="0" i="0" dirty="0">
              <a:solidFill>
                <a:srgbClr val="333333"/>
              </a:solidFill>
              <a:effectLst/>
              <a:latin typeface="Inter"/>
            </a:endParaRPr>
          </a:p>
          <a:p>
            <a:endParaRPr lang="en-GB" dirty="0"/>
          </a:p>
        </p:txBody>
      </p:sp>
    </p:spTree>
    <p:extLst>
      <p:ext uri="{BB962C8B-B14F-4D97-AF65-F5344CB8AC3E}">
        <p14:creationId xmlns:p14="http://schemas.microsoft.com/office/powerpoint/2010/main" val="1588266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162EC-4616-A073-52C3-084BA0090788}"/>
              </a:ext>
            </a:extLst>
          </p:cNvPr>
          <p:cNvSpPr>
            <a:spLocks noGrp="1"/>
          </p:cNvSpPr>
          <p:nvPr>
            <p:ph type="dt" sz="half" idx="10"/>
          </p:nvPr>
        </p:nvSpPr>
        <p:spPr/>
        <p:txBody>
          <a:bodyPr/>
          <a:lstStyle/>
          <a:p>
            <a:fld id="{2A8F2F39-A404-45A3-8874-BBF5054C1A05}" type="datetime1">
              <a:rPr lang="en-US" smtClean="0"/>
              <a:t>11/6/2024</a:t>
            </a:fld>
            <a:endParaRPr lang="en-US" dirty="0"/>
          </a:p>
        </p:txBody>
      </p:sp>
      <p:sp>
        <p:nvSpPr>
          <p:cNvPr id="3" name="Footer Placeholder 2">
            <a:extLst>
              <a:ext uri="{FF2B5EF4-FFF2-40B4-BE49-F238E27FC236}">
                <a16:creationId xmlns:a16="http://schemas.microsoft.com/office/drawing/2014/main" id="{9659CD1D-2AE4-BF3F-E459-F434E6065306}"/>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7FA8411E-84A2-5F6D-F7B4-DA7F9BC31AC1}"/>
              </a:ext>
            </a:extLst>
          </p:cNvPr>
          <p:cNvSpPr>
            <a:spLocks noGrp="1"/>
          </p:cNvSpPr>
          <p:nvPr>
            <p:ph type="sldNum" sz="quarter" idx="12"/>
          </p:nvPr>
        </p:nvSpPr>
        <p:spPr/>
        <p:txBody>
          <a:bodyPr/>
          <a:lstStyle/>
          <a:p>
            <a:fld id="{E30AF5A0-43BB-4336-8627-9123B9144D80}" type="slidenum">
              <a:rPr lang="en-US" smtClean="0"/>
              <a:t>19</a:t>
            </a:fld>
            <a:endParaRPr lang="en-US" dirty="0"/>
          </a:p>
        </p:txBody>
      </p:sp>
      <p:sp>
        <p:nvSpPr>
          <p:cNvPr id="6" name="TextBox 5">
            <a:extLst>
              <a:ext uri="{FF2B5EF4-FFF2-40B4-BE49-F238E27FC236}">
                <a16:creationId xmlns:a16="http://schemas.microsoft.com/office/drawing/2014/main" id="{922719EC-82C2-0D8E-80B9-B404A634C722}"/>
              </a:ext>
            </a:extLst>
          </p:cNvPr>
          <p:cNvSpPr txBox="1"/>
          <p:nvPr/>
        </p:nvSpPr>
        <p:spPr>
          <a:xfrm>
            <a:off x="674963" y="842943"/>
            <a:ext cx="10842073" cy="5601533"/>
          </a:xfrm>
          <a:prstGeom prst="rect">
            <a:avLst/>
          </a:prstGeom>
          <a:noFill/>
        </p:spPr>
        <p:txBody>
          <a:bodyPr wrap="square">
            <a:spAutoFit/>
          </a:bodyPr>
          <a:lstStyle/>
          <a:p>
            <a:r>
              <a:rPr lang="en-GB" sz="2000" b="0" i="0" dirty="0">
                <a:solidFill>
                  <a:srgbClr val="333333"/>
                </a:solidFill>
                <a:effectLst/>
                <a:latin typeface="Arial" panose="020B0604020202020204" pitchFamily="34" charset="0"/>
                <a:cs typeface="Arial" panose="020B0604020202020204" pitchFamily="34" charset="0"/>
              </a:rPr>
              <a:t>The techniques of Gestalt therapists improve awareness and encourage growth which bring abouts an i</a:t>
            </a:r>
            <a:r>
              <a:rPr lang="en-GB" sz="2000" b="0" i="0" dirty="0">
                <a:solidFill>
                  <a:srgbClr val="000000"/>
                </a:solidFill>
                <a:effectLst/>
                <a:latin typeface="Arial" panose="020B0604020202020204" pitchFamily="34" charset="0"/>
                <a:cs typeface="Arial" panose="020B0604020202020204" pitchFamily="34" charset="0"/>
              </a:rPr>
              <a:t>mproved sense of self-control, self-awareness, an ability to observe and regulate their emotions, enhanced communication skills, the ability to cope with negative emotions, mindfulness, an understanding of their emotions</a:t>
            </a:r>
            <a:r>
              <a:rPr lang="en-GB" sz="2000" dirty="0">
                <a:solidFill>
                  <a:srgbClr val="000000"/>
                </a:solidFill>
                <a:latin typeface="Arial" panose="020B0604020202020204" pitchFamily="34" charset="0"/>
                <a:cs typeface="Arial" panose="020B0604020202020204" pitchFamily="34" charset="0"/>
              </a:rPr>
              <a:t> and an </a:t>
            </a:r>
            <a:r>
              <a:rPr lang="en-GB" sz="2000" b="0" i="0" dirty="0">
                <a:solidFill>
                  <a:srgbClr val="000000"/>
                </a:solidFill>
                <a:effectLst/>
                <a:latin typeface="Arial" panose="020B0604020202020204" pitchFamily="34" charset="0"/>
                <a:cs typeface="Arial" panose="020B0604020202020204" pitchFamily="34" charset="0"/>
              </a:rPr>
              <a:t>enhanced level of self-esteem and empathy.</a:t>
            </a:r>
            <a:r>
              <a:rPr lang="en-GB" sz="2000" dirty="0">
                <a:latin typeface="Arial" panose="020B0604020202020204" pitchFamily="34" charset="0"/>
                <a:cs typeface="Arial" panose="020B0604020202020204" pitchFamily="34" charset="0"/>
                <a:hlinkClick r:id="rId2"/>
              </a:rPr>
              <a:t> </a:t>
            </a:r>
            <a:r>
              <a:rPr lang="en-GB" sz="2000" dirty="0"/>
              <a:t>(Guy-Evans, 2023)</a:t>
            </a:r>
          </a:p>
          <a:p>
            <a:endParaRPr lang="en-GB" sz="2000" b="0" i="0" dirty="0">
              <a:solidFill>
                <a:srgbClr val="000000"/>
              </a:solidFill>
              <a:effectLst/>
              <a:latin typeface="Arial" panose="020B0604020202020204" pitchFamily="34" charset="0"/>
              <a:cs typeface="Arial" panose="020B0604020202020204" pitchFamily="34" charset="0"/>
            </a:endParaRPr>
          </a:p>
          <a:p>
            <a:pPr algn="l"/>
            <a:endParaRPr lang="en-GB" sz="2000" b="0" i="0" u="sng" dirty="0">
              <a:solidFill>
                <a:srgbClr val="333333"/>
              </a:solidFill>
              <a:effectLst/>
              <a:latin typeface="Arial" panose="020B0604020202020204" pitchFamily="34" charset="0"/>
              <a:cs typeface="Arial" panose="020B0604020202020204" pitchFamily="34" charset="0"/>
            </a:endParaRPr>
          </a:p>
          <a:p>
            <a:pPr algn="l"/>
            <a:r>
              <a:rPr lang="en-GB" sz="2000" b="0" i="0" u="sng" dirty="0">
                <a:solidFill>
                  <a:srgbClr val="333333"/>
                </a:solidFill>
                <a:effectLst/>
                <a:latin typeface="Arial" panose="020B0604020202020204" pitchFamily="34" charset="0"/>
                <a:cs typeface="Arial" panose="020B0604020202020204" pitchFamily="34" charset="0"/>
              </a:rPr>
              <a:t>These techniques may include:</a:t>
            </a:r>
          </a:p>
          <a:p>
            <a:pPr algn="l"/>
            <a:endParaRPr lang="en-GB" sz="2000" b="0" i="0" u="sng" dirty="0">
              <a:solidFill>
                <a:srgbClr val="333333"/>
              </a:solidFill>
              <a:effectLst/>
              <a:latin typeface="Arial" panose="020B0604020202020204" pitchFamily="34" charset="0"/>
              <a:cs typeface="Arial" panose="020B0604020202020204" pitchFamily="34" charset="0"/>
            </a:endParaRPr>
          </a:p>
          <a:p>
            <a:pPr algn="l"/>
            <a:r>
              <a:rPr lang="en-GB" sz="2000" b="0" i="0" dirty="0">
                <a:solidFill>
                  <a:srgbClr val="333333"/>
                </a:solidFill>
                <a:effectLst/>
                <a:latin typeface="Arial" panose="020B0604020202020204" pitchFamily="34" charset="0"/>
                <a:cs typeface="Arial" panose="020B0604020202020204" pitchFamily="34" charset="0"/>
              </a:rPr>
              <a:t>– </a:t>
            </a:r>
            <a:r>
              <a:rPr lang="en-GB" sz="2000" b="0" i="0" dirty="0">
                <a:solidFill>
                  <a:schemeClr val="accent2">
                    <a:lumMod val="75000"/>
                  </a:schemeClr>
                </a:solidFill>
                <a:effectLst/>
                <a:latin typeface="Arial" panose="020B0604020202020204" pitchFamily="34" charset="0"/>
                <a:cs typeface="Arial" panose="020B0604020202020204" pitchFamily="34" charset="0"/>
              </a:rPr>
              <a:t>The Empty Chair Technique</a:t>
            </a:r>
            <a:r>
              <a:rPr lang="en-GB" sz="2000" b="0" i="0" dirty="0">
                <a:solidFill>
                  <a:srgbClr val="333333"/>
                </a:solidFill>
                <a:effectLst/>
                <a:latin typeface="Arial" panose="020B0604020202020204" pitchFamily="34" charset="0"/>
                <a:cs typeface="Arial" panose="020B0604020202020204" pitchFamily="34" charset="0"/>
              </a:rPr>
              <a:t>: Engaging in a channel of communication with an imaginary individual or their self. </a:t>
            </a:r>
          </a:p>
          <a:p>
            <a:pPr algn="l"/>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rgbClr val="333333"/>
                </a:solidFill>
                <a:effectLst/>
                <a:latin typeface="Arial" panose="020B0604020202020204" pitchFamily="34" charset="0"/>
                <a:cs typeface="Arial" panose="020B0604020202020204" pitchFamily="34" charset="0"/>
              </a:rPr>
              <a:t>– </a:t>
            </a:r>
            <a:r>
              <a:rPr lang="en-GB" sz="2000" b="0" i="0" dirty="0">
                <a:solidFill>
                  <a:schemeClr val="accent2">
                    <a:lumMod val="75000"/>
                  </a:schemeClr>
                </a:solidFill>
                <a:effectLst/>
                <a:latin typeface="Arial" panose="020B0604020202020204" pitchFamily="34" charset="0"/>
                <a:cs typeface="Arial" panose="020B0604020202020204" pitchFamily="34" charset="0"/>
              </a:rPr>
              <a:t>Exaggeration</a:t>
            </a:r>
            <a:r>
              <a:rPr lang="en-GB" sz="2000" b="0" i="0" dirty="0">
                <a:solidFill>
                  <a:srgbClr val="333333"/>
                </a:solidFill>
                <a:effectLst/>
                <a:latin typeface="Arial" panose="020B0604020202020204" pitchFamily="34" charset="0"/>
                <a:cs typeface="Arial" panose="020B0604020202020204" pitchFamily="34" charset="0"/>
              </a:rPr>
              <a:t>: Intensifying a gesture or an expression bringing awareness to the unconscious behaviours of the client.</a:t>
            </a:r>
          </a:p>
          <a:p>
            <a:pPr algn="l"/>
            <a:br>
              <a:rPr lang="en-GB" sz="2000" b="0" i="0" dirty="0">
                <a:solidFill>
                  <a:srgbClr val="333333"/>
                </a:solidFill>
                <a:effectLst/>
                <a:latin typeface="Arial" panose="020B0604020202020204" pitchFamily="34" charset="0"/>
                <a:cs typeface="Arial" panose="020B0604020202020204" pitchFamily="34" charset="0"/>
              </a:rPr>
            </a:br>
            <a:r>
              <a:rPr lang="en-GB" sz="2000" b="0" i="0" dirty="0">
                <a:solidFill>
                  <a:schemeClr val="accent2">
                    <a:lumMod val="75000"/>
                  </a:schemeClr>
                </a:solidFill>
                <a:effectLst/>
                <a:latin typeface="Arial" panose="020B0604020202020204" pitchFamily="34" charset="0"/>
                <a:cs typeface="Arial" panose="020B0604020202020204" pitchFamily="34" charset="0"/>
              </a:rPr>
              <a:t>– Dream Work</a:t>
            </a:r>
            <a:r>
              <a:rPr lang="en-GB" sz="2000" b="0" i="0" dirty="0">
                <a:solidFill>
                  <a:srgbClr val="333333"/>
                </a:solidFill>
                <a:effectLst/>
                <a:latin typeface="Arial" panose="020B0604020202020204" pitchFamily="34" charset="0"/>
                <a:cs typeface="Arial" panose="020B0604020202020204" pitchFamily="34" charset="0"/>
              </a:rPr>
              <a:t>: Exploring and </a:t>
            </a:r>
            <a:r>
              <a:rPr lang="en-GB" sz="2000" dirty="0">
                <a:solidFill>
                  <a:srgbClr val="333333"/>
                </a:solidFill>
                <a:latin typeface="Arial" panose="020B0604020202020204" pitchFamily="34" charset="0"/>
                <a:cs typeface="Arial" panose="020B0604020202020204" pitchFamily="34" charset="0"/>
              </a:rPr>
              <a:t>d</a:t>
            </a:r>
            <a:r>
              <a:rPr lang="en-GB" sz="2000" b="0" i="0" dirty="0">
                <a:solidFill>
                  <a:srgbClr val="333333"/>
                </a:solidFill>
                <a:effectLst/>
                <a:latin typeface="Arial" panose="020B0604020202020204" pitchFamily="34" charset="0"/>
                <a:cs typeface="Arial" panose="020B0604020202020204" pitchFamily="34" charset="0"/>
              </a:rPr>
              <a:t>iscussing the clients dreams as if they were happening right at that current moment. </a:t>
            </a:r>
            <a:r>
              <a:rPr lang="en-GB" dirty="0"/>
              <a:t>(Guy-Evans, 2023)</a:t>
            </a:r>
            <a:br>
              <a:rPr lang="en-GB" dirty="0"/>
            </a:br>
            <a:endParaRPr lang="en-GB" b="0" i="0" dirty="0">
              <a:solidFill>
                <a:srgbClr val="333333"/>
              </a:solidFill>
              <a:effectLst/>
              <a:latin typeface="Inter"/>
            </a:endParaRPr>
          </a:p>
        </p:txBody>
      </p:sp>
    </p:spTree>
    <p:extLst>
      <p:ext uri="{BB962C8B-B14F-4D97-AF65-F5344CB8AC3E}">
        <p14:creationId xmlns:p14="http://schemas.microsoft.com/office/powerpoint/2010/main" val="2256000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085880-BE55-6D26-8F1A-5D36CEE698DD}"/>
              </a:ext>
            </a:extLst>
          </p:cNvPr>
          <p:cNvSpPr>
            <a:spLocks noGrp="1"/>
          </p:cNvSpPr>
          <p:nvPr>
            <p:ph type="dt" sz="half" idx="10"/>
          </p:nvPr>
        </p:nvSpPr>
        <p:spPr/>
        <p:txBody>
          <a:bodyPr/>
          <a:lstStyle/>
          <a:p>
            <a:fld id="{478390F1-072D-4AEB-AECC-88D36F1BE145}" type="datetime1">
              <a:rPr lang="en-US" smtClean="0"/>
              <a:t>11/6/2024</a:t>
            </a:fld>
            <a:endParaRPr lang="en-US" dirty="0"/>
          </a:p>
        </p:txBody>
      </p:sp>
      <p:sp>
        <p:nvSpPr>
          <p:cNvPr id="3" name="Footer Placeholder 2">
            <a:extLst>
              <a:ext uri="{FF2B5EF4-FFF2-40B4-BE49-F238E27FC236}">
                <a16:creationId xmlns:a16="http://schemas.microsoft.com/office/drawing/2014/main" id="{75AA0D1C-7F75-8934-F4CD-C0D8DB1FCB45}"/>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35B1B12-1828-BB41-0AB6-66580B2BB4CB}"/>
              </a:ext>
            </a:extLst>
          </p:cNvPr>
          <p:cNvSpPr>
            <a:spLocks noGrp="1"/>
          </p:cNvSpPr>
          <p:nvPr>
            <p:ph type="sldNum" sz="quarter" idx="12"/>
          </p:nvPr>
        </p:nvSpPr>
        <p:spPr/>
        <p:txBody>
          <a:bodyPr/>
          <a:lstStyle/>
          <a:p>
            <a:fld id="{E30AF5A0-43BB-4336-8627-9123B9144D80}" type="slidenum">
              <a:rPr lang="en-US" smtClean="0"/>
              <a:t>20</a:t>
            </a:fld>
            <a:endParaRPr lang="en-US" dirty="0"/>
          </a:p>
        </p:txBody>
      </p:sp>
      <p:sp>
        <p:nvSpPr>
          <p:cNvPr id="6" name="TextBox 5">
            <a:extLst>
              <a:ext uri="{FF2B5EF4-FFF2-40B4-BE49-F238E27FC236}">
                <a16:creationId xmlns:a16="http://schemas.microsoft.com/office/drawing/2014/main" id="{1CB8315F-6EBD-290F-B218-09ED08A14826}"/>
              </a:ext>
            </a:extLst>
          </p:cNvPr>
          <p:cNvSpPr txBox="1"/>
          <p:nvPr/>
        </p:nvSpPr>
        <p:spPr>
          <a:xfrm>
            <a:off x="399450" y="864630"/>
            <a:ext cx="11393100" cy="5601533"/>
          </a:xfrm>
          <a:prstGeom prst="rect">
            <a:avLst/>
          </a:prstGeom>
          <a:noFill/>
        </p:spPr>
        <p:txBody>
          <a:bodyPr wrap="square">
            <a:spAutoFit/>
          </a:bodyPr>
          <a:lstStyle/>
          <a:p>
            <a:pPr algn="l"/>
            <a:r>
              <a:rPr lang="en-GB" sz="2000" b="0" i="0" dirty="0">
                <a:solidFill>
                  <a:srgbClr val="333333"/>
                </a:solidFill>
                <a:effectLst/>
                <a:latin typeface="Arial" panose="020B0604020202020204" pitchFamily="34" charset="0"/>
                <a:cs typeface="Arial" panose="020B0604020202020204" pitchFamily="34" charset="0"/>
              </a:rPr>
              <a:t>Carl Rogers’ belief was that everyone possesses an innate need for growth and self-actualization. He suggested that this natural inclination can flourish under the correct conditions, to which he </a:t>
            </a:r>
            <a:r>
              <a:rPr lang="en-GB" sz="2000" dirty="0">
                <a:solidFill>
                  <a:srgbClr val="333333"/>
                </a:solidFill>
                <a:latin typeface="Arial" panose="020B0604020202020204" pitchFamily="34" charset="0"/>
                <a:cs typeface="Arial" panose="020B0604020202020204" pitchFamily="34" charset="0"/>
              </a:rPr>
              <a:t>named them as</a:t>
            </a:r>
            <a:r>
              <a:rPr lang="en-GB" sz="2000" b="0" i="0" dirty="0">
                <a:solidFill>
                  <a:srgbClr val="333333"/>
                </a:solidFill>
                <a:effectLst/>
                <a:latin typeface="Arial" panose="020B0604020202020204" pitchFamily="34" charset="0"/>
                <a:cs typeface="Arial" panose="020B0604020202020204" pitchFamily="34" charset="0"/>
              </a:rPr>
              <a:t> the “core conditions”:</a:t>
            </a:r>
          </a:p>
          <a:p>
            <a:pPr algn="l"/>
            <a:endParaRPr lang="en-GB" sz="2000" b="0" i="0" dirty="0">
              <a:solidFill>
                <a:srgbClr val="333333"/>
              </a:solidFill>
              <a:effectLst/>
              <a:latin typeface="Arial" panose="020B0604020202020204" pitchFamily="34" charset="0"/>
              <a:cs typeface="Arial" panose="020B0604020202020204" pitchFamily="34" charset="0"/>
            </a:endParaRPr>
          </a:p>
          <a:p>
            <a:pPr marL="342900" indent="-342900" algn="l">
              <a:buAutoNum type="arabicPeriod"/>
            </a:pPr>
            <a:r>
              <a:rPr lang="en-GB" sz="2000" b="1" i="0" dirty="0">
                <a:solidFill>
                  <a:schemeClr val="accent2">
                    <a:lumMod val="75000"/>
                  </a:schemeClr>
                </a:solidFill>
                <a:effectLst/>
                <a:latin typeface="Arial" panose="020B0604020202020204" pitchFamily="34" charset="0"/>
                <a:cs typeface="Arial" panose="020B0604020202020204" pitchFamily="34" charset="0"/>
              </a:rPr>
              <a:t>Unconditional Positive Regard</a:t>
            </a:r>
            <a:r>
              <a:rPr lang="en-GB" sz="2000" b="0" i="0" dirty="0">
                <a:solidFill>
                  <a:srgbClr val="333333"/>
                </a:solidFill>
                <a:effectLst/>
                <a:latin typeface="Arial" panose="020B0604020202020204" pitchFamily="34" charset="0"/>
                <a:cs typeface="Arial" panose="020B0604020202020204" pitchFamily="34" charset="0"/>
              </a:rPr>
              <a:t>: An acceptance of the client entirely, without any judgment.</a:t>
            </a:r>
          </a:p>
          <a:p>
            <a:pPr marL="342900" indent="-342900" algn="l">
              <a:buAutoNum type="arabicPeriod"/>
            </a:pPr>
            <a:endParaRPr lang="en-GB" sz="2000" b="0" i="0" dirty="0">
              <a:solidFill>
                <a:srgbClr val="333333"/>
              </a:solidFill>
              <a:effectLst/>
              <a:latin typeface="Arial" panose="020B0604020202020204" pitchFamily="34" charset="0"/>
              <a:cs typeface="Arial" panose="020B0604020202020204" pitchFamily="34" charset="0"/>
            </a:endParaRPr>
          </a:p>
          <a:p>
            <a:pPr marL="342900" indent="-342900" algn="l">
              <a:buAutoNum type="arabicPeriod"/>
            </a:pPr>
            <a:r>
              <a:rPr lang="en-GB" sz="2000" b="1" i="0" dirty="0">
                <a:solidFill>
                  <a:schemeClr val="accent2">
                    <a:lumMod val="75000"/>
                  </a:schemeClr>
                </a:solidFill>
                <a:effectLst/>
                <a:latin typeface="Arial" panose="020B0604020202020204" pitchFamily="34" charset="0"/>
                <a:cs typeface="Arial" panose="020B0604020202020204" pitchFamily="34" charset="0"/>
              </a:rPr>
              <a:t>Empathy</a:t>
            </a:r>
            <a:r>
              <a:rPr lang="en-GB" sz="2000" b="0" i="0" dirty="0">
                <a:solidFill>
                  <a:srgbClr val="333333"/>
                </a:solidFill>
                <a:effectLst/>
                <a:latin typeface="Arial" panose="020B0604020202020204" pitchFamily="34" charset="0"/>
                <a:cs typeface="Arial" panose="020B0604020202020204" pitchFamily="34" charset="0"/>
              </a:rPr>
              <a:t>: A profound understanding of the client’s experiences with reflection..</a:t>
            </a:r>
          </a:p>
          <a:p>
            <a:pPr algn="l"/>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1" i="0" dirty="0">
                <a:solidFill>
                  <a:schemeClr val="accent2">
                    <a:lumMod val="75000"/>
                  </a:schemeClr>
                </a:solidFill>
                <a:effectLst/>
                <a:latin typeface="Arial" panose="020B0604020202020204" pitchFamily="34" charset="0"/>
                <a:cs typeface="Arial" panose="020B0604020202020204" pitchFamily="34" charset="0"/>
              </a:rPr>
              <a:t>3.  Congruence</a:t>
            </a:r>
            <a:r>
              <a:rPr lang="en-GB" sz="2000" b="0" i="0" dirty="0">
                <a:solidFill>
                  <a:srgbClr val="333333"/>
                </a:solidFill>
                <a:effectLst/>
                <a:latin typeface="Arial" panose="020B0604020202020204" pitchFamily="34" charset="0"/>
                <a:cs typeface="Arial" panose="020B0604020202020204" pitchFamily="34" charset="0"/>
              </a:rPr>
              <a:t>: Authenticity and genuineness of The therapist within the relationship.</a:t>
            </a:r>
          </a:p>
          <a:p>
            <a:pPr marL="342900" indent="-342900" algn="l">
              <a:buAutoNum type="arabicPeriod"/>
            </a:pPr>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0" i="0" dirty="0">
                <a:solidFill>
                  <a:srgbClr val="333333"/>
                </a:solidFill>
                <a:effectLst/>
                <a:latin typeface="Arial" panose="020B0604020202020204" pitchFamily="34" charset="0"/>
                <a:cs typeface="Arial" panose="020B0604020202020204" pitchFamily="34" charset="0"/>
              </a:rPr>
              <a:t>These conditions are crucial to creating a safe and supportive setting where clients can feel comfortable to explore their inner most thoughts and feelings without having a fear of rejection or </a:t>
            </a:r>
            <a:r>
              <a:rPr lang="en-GB" sz="2000" b="0" i="0" dirty="0">
                <a:effectLst/>
                <a:latin typeface="Arial" panose="020B0604020202020204" pitchFamily="34" charset="0"/>
                <a:cs typeface="Arial" panose="020B0604020202020204" pitchFamily="34" charset="0"/>
              </a:rPr>
              <a:t>being criticised.</a:t>
            </a:r>
          </a:p>
          <a:p>
            <a:pPr algn="l"/>
            <a:r>
              <a:rPr lang="en-GB" sz="2000" b="0" i="0" dirty="0">
                <a:effectLst/>
                <a:latin typeface="Arial" panose="020B0604020202020204" pitchFamily="34" charset="0"/>
                <a:cs typeface="Arial" panose="020B0604020202020204" pitchFamily="34" charset="0"/>
              </a:rPr>
              <a:t>Unconditional positive regard is the epiphany of acceptance</a:t>
            </a:r>
            <a:r>
              <a:rPr lang="en-GB" sz="2000" dirty="0">
                <a:latin typeface="Arial" panose="020B0604020202020204" pitchFamily="34" charset="0"/>
                <a:cs typeface="Arial" panose="020B0604020202020204" pitchFamily="34" charset="0"/>
              </a:rPr>
              <a:t>, their </a:t>
            </a:r>
            <a:r>
              <a:rPr lang="en-GB" sz="2000" b="0" i="0" dirty="0">
                <a:effectLst/>
                <a:latin typeface="Arial" panose="020B0604020202020204" pitchFamily="34" charset="0"/>
                <a:cs typeface="Arial" panose="020B0604020202020204" pitchFamily="34" charset="0"/>
              </a:rPr>
              <a:t>flaws and all, which can be deeply healing, particularly for clients who have experienced a lot of judgment or rejection throughout their life, specifically those who have experienced ACES.</a:t>
            </a:r>
            <a:r>
              <a:rPr lang="en-GB" sz="2000" dirty="0">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NeuroLaunch</a:t>
            </a:r>
            <a:r>
              <a:rPr lang="en-GB" sz="2000" b="0" i="0" dirty="0">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team, 2024) team, 2024)</a:t>
            </a:r>
            <a:endParaRPr lang="en-GB" sz="2000" b="0" i="0" dirty="0">
              <a:effectLst/>
              <a:latin typeface="Arial" panose="020B0604020202020204" pitchFamily="34" charset="0"/>
              <a:cs typeface="Arial" panose="020B0604020202020204" pitchFamily="34" charset="0"/>
            </a:endParaRPr>
          </a:p>
          <a:p>
            <a:pPr algn="l"/>
            <a:endParaRPr lang="en-GB" b="0" i="0" dirty="0">
              <a:solidFill>
                <a:srgbClr val="333333"/>
              </a:solidFill>
              <a:effectLst/>
              <a:latin typeface="Inter"/>
            </a:endParaRPr>
          </a:p>
        </p:txBody>
      </p:sp>
      <p:sp>
        <p:nvSpPr>
          <p:cNvPr id="7" name="TextBox 6">
            <a:extLst>
              <a:ext uri="{FF2B5EF4-FFF2-40B4-BE49-F238E27FC236}">
                <a16:creationId xmlns:a16="http://schemas.microsoft.com/office/drawing/2014/main" id="{5B7A69AA-945D-2C11-9219-BCEBF3465217}"/>
              </a:ext>
            </a:extLst>
          </p:cNvPr>
          <p:cNvSpPr txBox="1"/>
          <p:nvPr/>
        </p:nvSpPr>
        <p:spPr>
          <a:xfrm>
            <a:off x="3686431" y="112693"/>
            <a:ext cx="4172937" cy="584775"/>
          </a:xfrm>
          <a:prstGeom prst="rect">
            <a:avLst/>
          </a:prstGeom>
          <a:noFill/>
        </p:spPr>
        <p:txBody>
          <a:bodyPr wrap="none" rtlCol="0">
            <a:spAutoFit/>
          </a:bodyPr>
          <a:lstStyle/>
          <a:p>
            <a:r>
              <a:rPr lang="en-GB" sz="3200" b="1" dirty="0">
                <a:solidFill>
                  <a:schemeClr val="accent6">
                    <a:lumMod val="75000"/>
                  </a:schemeClr>
                </a:solidFill>
                <a:latin typeface="+mj-lt"/>
              </a:rPr>
              <a:t>Person Centred Therapy</a:t>
            </a:r>
          </a:p>
        </p:txBody>
      </p:sp>
    </p:spTree>
    <p:extLst>
      <p:ext uri="{BB962C8B-B14F-4D97-AF65-F5344CB8AC3E}">
        <p14:creationId xmlns:p14="http://schemas.microsoft.com/office/powerpoint/2010/main" val="3652949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B590E0-8742-4E9D-3D31-2EE8E521FEDA}"/>
              </a:ext>
            </a:extLst>
          </p:cNvPr>
          <p:cNvSpPr>
            <a:spLocks noGrp="1"/>
          </p:cNvSpPr>
          <p:nvPr>
            <p:ph type="dt" sz="half" idx="10"/>
          </p:nvPr>
        </p:nvSpPr>
        <p:spPr/>
        <p:txBody>
          <a:bodyPr/>
          <a:lstStyle/>
          <a:p>
            <a:fld id="{EB2CAB22-A7A6-4B2C-AC9A-C0074E9C08E9}" type="datetime1">
              <a:rPr lang="en-US" smtClean="0"/>
              <a:t>11/6/2024</a:t>
            </a:fld>
            <a:endParaRPr lang="en-US" dirty="0"/>
          </a:p>
        </p:txBody>
      </p:sp>
      <p:sp>
        <p:nvSpPr>
          <p:cNvPr id="3" name="Footer Placeholder 2">
            <a:extLst>
              <a:ext uri="{FF2B5EF4-FFF2-40B4-BE49-F238E27FC236}">
                <a16:creationId xmlns:a16="http://schemas.microsoft.com/office/drawing/2014/main" id="{1BFB8E87-2B94-0F81-A200-400333D16D84}"/>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645555A9-983A-E7F0-8EB4-1E9E808A26C0}"/>
              </a:ext>
            </a:extLst>
          </p:cNvPr>
          <p:cNvSpPr>
            <a:spLocks noGrp="1"/>
          </p:cNvSpPr>
          <p:nvPr>
            <p:ph type="sldNum" sz="quarter" idx="12"/>
          </p:nvPr>
        </p:nvSpPr>
        <p:spPr/>
        <p:txBody>
          <a:bodyPr/>
          <a:lstStyle/>
          <a:p>
            <a:fld id="{E30AF5A0-43BB-4336-8627-9123B9144D80}" type="slidenum">
              <a:rPr lang="en-US" smtClean="0"/>
              <a:t>21</a:t>
            </a:fld>
            <a:endParaRPr lang="en-US" dirty="0"/>
          </a:p>
        </p:txBody>
      </p:sp>
      <p:sp>
        <p:nvSpPr>
          <p:cNvPr id="5" name="Rectangle 1">
            <a:extLst>
              <a:ext uri="{FF2B5EF4-FFF2-40B4-BE49-F238E27FC236}">
                <a16:creationId xmlns:a16="http://schemas.microsoft.com/office/drawing/2014/main" id="{B633AE03-871F-5E7F-9498-E4A894ABDC16}"/>
              </a:ext>
            </a:extLst>
          </p:cNvPr>
          <p:cNvSpPr>
            <a:spLocks noChangeArrowheads="1"/>
          </p:cNvSpPr>
          <p:nvPr/>
        </p:nvSpPr>
        <p:spPr bwMode="auto">
          <a:xfrm>
            <a:off x="296915" y="671054"/>
            <a:ext cx="11598170" cy="7421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In Gestalt therapy, the therapist may challenge the client while guiding them through. Whereas exercises and little experiments. They may point out any incongruencies and encourage them to sit with any tough emotions.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effectLst/>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Whereas within the Person-Centered approach, the therapist will follow the client’s lead, all the while providing a supportive presence, believing that the client is aware of the steps needed </a:t>
            </a:r>
            <a:r>
              <a:rPr lang="en-US" altLang="en-US" sz="2000" dirty="0">
                <a:cs typeface="Arial" panose="020B0604020202020204" pitchFamily="34" charset="0"/>
              </a:rPr>
              <a:t>for</a:t>
            </a:r>
            <a:r>
              <a:rPr kumimoji="0" lang="en-US" altLang="en-US" sz="2000" b="0" i="0" u="none" strike="noStrike" cap="none" normalizeH="0" baseline="0" dirty="0">
                <a:ln>
                  <a:noFill/>
                </a:ln>
                <a:effectLst/>
                <a:cs typeface="Arial" panose="020B0604020202020204" pitchFamily="34" charset="0"/>
              </a:rPr>
              <a:t> their own healing while concentrating on forming a safe space where the client can feel safe to delve into their exploration.</a:t>
            </a:r>
            <a:r>
              <a:rPr kumimoji="0" lang="en-US" altLang="en-US" sz="2000" b="0" i="0" u="none" strike="noStrike" cap="none" normalizeH="0" dirty="0">
                <a:ln>
                  <a:noFill/>
                </a:ln>
                <a:effectLst/>
                <a:cs typeface="Arial" panose="020B0604020202020204" pitchFamily="34" charset="0"/>
              </a:rPr>
              <a:t>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baseline="0" dirty="0">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cs typeface="Arial" panose="020B0604020202020204" pitchFamily="34" charset="0"/>
              </a:rPr>
              <a:t>Gestalt therapy and Person-Centered therapy have different ways of dealing with past experiences. Gestalt therapy </a:t>
            </a:r>
            <a:r>
              <a:rPr kumimoji="0" lang="en-US" altLang="en-US" sz="2000" b="0" i="0" u="none" strike="noStrike" cap="none" normalizeH="0" baseline="0" dirty="0" err="1">
                <a:ln>
                  <a:noFill/>
                </a:ln>
                <a:effectLst/>
                <a:cs typeface="Arial" panose="020B0604020202020204" pitchFamily="34" charset="0"/>
              </a:rPr>
              <a:t>c</a:t>
            </a:r>
            <a:r>
              <a:rPr lang="en-US" altLang="en-US" sz="2000" dirty="0" err="1">
                <a:cs typeface="Arial" panose="020B0604020202020204" pitchFamily="34" charset="0"/>
              </a:rPr>
              <a:t>entre's</a:t>
            </a:r>
            <a:r>
              <a:rPr kumimoji="0" lang="en-US" altLang="en-US" sz="2000" b="0" i="0" u="none" strike="noStrike" cap="none" normalizeH="0" baseline="0" dirty="0">
                <a:ln>
                  <a:noFill/>
                </a:ln>
                <a:effectLst/>
                <a:cs typeface="Arial" panose="020B0604020202020204" pitchFamily="34" charset="0"/>
              </a:rPr>
              <a:t> its attention on the present moment</a:t>
            </a:r>
            <a:r>
              <a:rPr lang="en-US" altLang="en-US" sz="2000" dirty="0">
                <a:cs typeface="Arial" panose="020B0604020202020204" pitchFamily="34" charset="0"/>
              </a:rPr>
              <a:t> and </a:t>
            </a:r>
            <a:r>
              <a:rPr kumimoji="0" lang="en-US" altLang="en-US" sz="2000" b="0" i="0" u="none" strike="noStrike" cap="none" normalizeH="0" baseline="0" dirty="0">
                <a:ln>
                  <a:noFill/>
                </a:ln>
                <a:effectLst/>
                <a:cs typeface="Arial" panose="020B0604020202020204" pitchFamily="34" charset="0"/>
              </a:rPr>
              <a:t>taking past experiences bringing them into the ‘here and now’. </a:t>
            </a:r>
            <a:r>
              <a:rPr lang="en-GB" sz="2000" dirty="0"/>
              <a:t>(Goldman, 2016)</a:t>
            </a:r>
            <a:endParaRPr kumimoji="0" lang="en-US" altLang="en-US" sz="2000" b="0" i="0" u="none" strike="noStrike" cap="none" normalizeH="0" baseline="0" dirty="0">
              <a:ln>
                <a:noFill/>
              </a:ln>
              <a:effectLst/>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cs typeface="Arial" panose="020B0604020202020204" pitchFamily="34" charset="0"/>
              </a:rPr>
              <a:t>Person-Centered therapists, while also highlighting the importance of the present moment, are happy to explore the clients’ past experiences as they come up for the </a:t>
            </a:r>
            <a:r>
              <a:rPr kumimoji="0" lang="en-US" altLang="en-US" sz="2000" b="0" i="0" u="none" strike="noStrike" cap="none" normalizeH="0" baseline="0" dirty="0">
                <a:ln>
                  <a:noFill/>
                </a:ln>
                <a:effectLst/>
                <a:cs typeface="Arial" panose="020B0604020202020204" pitchFamily="34" charset="0"/>
              </a:rPr>
              <a:t>client.</a:t>
            </a:r>
            <a:r>
              <a:rPr lang="en-GB" sz="2000" dirty="0"/>
              <a:t> (</a:t>
            </a:r>
            <a:r>
              <a:rPr lang="en-GB" sz="2000" b="0" i="0" dirty="0" err="1">
                <a:effectLst/>
                <a:cs typeface="Arial" panose="020B0604020202020204" pitchFamily="34" charset="0"/>
              </a:rPr>
              <a:t>NeuroLaunch</a:t>
            </a:r>
            <a:r>
              <a:rPr lang="en-GB" sz="2000" b="0" i="0" dirty="0">
                <a:effectLst/>
                <a:cs typeface="Arial" panose="020B0604020202020204" pitchFamily="34" charset="0"/>
              </a:rPr>
              <a:t> </a:t>
            </a:r>
            <a:r>
              <a:rPr lang="en-GB" sz="2000" dirty="0">
                <a:cs typeface="Arial" panose="020B0604020202020204" pitchFamily="34" charset="0"/>
              </a:rPr>
              <a:t>team</a:t>
            </a:r>
            <a:r>
              <a:rPr lang="en-GB" sz="2000" dirty="0"/>
              <a:t>, 2024)</a:t>
            </a:r>
            <a:endParaRPr kumimoji="0" lang="en-US" altLang="en-US" sz="2000" b="0" i="0" u="none" strike="noStrike" cap="none" normalizeH="0" baseline="0" dirty="0">
              <a:ln>
                <a:noFill/>
              </a:ln>
              <a:effectLst/>
              <a:cs typeface="Arial" panose="020B0604020202020204" pitchFamily="34" charset="0"/>
            </a:endParaRPr>
          </a:p>
        </p:txBody>
      </p:sp>
      <p:sp>
        <p:nvSpPr>
          <p:cNvPr id="6" name="TextBox 5">
            <a:extLst>
              <a:ext uri="{FF2B5EF4-FFF2-40B4-BE49-F238E27FC236}">
                <a16:creationId xmlns:a16="http://schemas.microsoft.com/office/drawing/2014/main" id="{ACBAB1C0-B18D-2890-F366-E852B0548301}"/>
              </a:ext>
            </a:extLst>
          </p:cNvPr>
          <p:cNvSpPr txBox="1"/>
          <p:nvPr/>
        </p:nvSpPr>
        <p:spPr>
          <a:xfrm>
            <a:off x="2521507" y="0"/>
            <a:ext cx="7394973" cy="707886"/>
          </a:xfrm>
          <a:prstGeom prst="rect">
            <a:avLst/>
          </a:prstGeom>
          <a:noFill/>
        </p:spPr>
        <p:txBody>
          <a:bodyPr wrap="none" rtlCol="0">
            <a:spAutoFit/>
          </a:bodyPr>
          <a:lstStyle/>
          <a:p>
            <a:r>
              <a:rPr lang="en-GB" sz="4000" b="1" dirty="0">
                <a:solidFill>
                  <a:schemeClr val="accent6">
                    <a:lumMod val="75000"/>
                  </a:schemeClr>
                </a:solidFill>
                <a:latin typeface="+mj-lt"/>
              </a:rPr>
              <a:t>A Comparison between Modalities</a:t>
            </a:r>
          </a:p>
        </p:txBody>
      </p:sp>
    </p:spTree>
    <p:extLst>
      <p:ext uri="{BB962C8B-B14F-4D97-AF65-F5344CB8AC3E}">
        <p14:creationId xmlns:p14="http://schemas.microsoft.com/office/powerpoint/2010/main" val="992711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8C232C-E34D-7463-C9FC-BACECBA00296}"/>
              </a:ext>
            </a:extLst>
          </p:cNvPr>
          <p:cNvSpPr>
            <a:spLocks noGrp="1"/>
          </p:cNvSpPr>
          <p:nvPr>
            <p:ph type="dt" sz="half" idx="10"/>
          </p:nvPr>
        </p:nvSpPr>
        <p:spPr/>
        <p:txBody>
          <a:bodyPr/>
          <a:lstStyle/>
          <a:p>
            <a:fld id="{D34A4346-9A47-4E3D-8A9B-25061DC0C89D}" type="datetime1">
              <a:rPr lang="en-US" smtClean="0"/>
              <a:t>11/6/2024</a:t>
            </a:fld>
            <a:endParaRPr lang="en-US" dirty="0"/>
          </a:p>
        </p:txBody>
      </p:sp>
      <p:sp>
        <p:nvSpPr>
          <p:cNvPr id="3" name="Footer Placeholder 2">
            <a:extLst>
              <a:ext uri="{FF2B5EF4-FFF2-40B4-BE49-F238E27FC236}">
                <a16:creationId xmlns:a16="http://schemas.microsoft.com/office/drawing/2014/main" id="{42D7FD1F-A5D1-C927-0A21-F3FEC2759CB8}"/>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4B81D6CD-3B70-14A9-F97B-A31399BFF36F}"/>
              </a:ext>
            </a:extLst>
          </p:cNvPr>
          <p:cNvSpPr>
            <a:spLocks noGrp="1"/>
          </p:cNvSpPr>
          <p:nvPr>
            <p:ph type="sldNum" sz="quarter" idx="12"/>
          </p:nvPr>
        </p:nvSpPr>
        <p:spPr/>
        <p:txBody>
          <a:bodyPr/>
          <a:lstStyle/>
          <a:p>
            <a:fld id="{E30AF5A0-43BB-4336-8627-9123B9144D80}" type="slidenum">
              <a:rPr lang="en-US" smtClean="0"/>
              <a:t>22</a:t>
            </a:fld>
            <a:endParaRPr lang="en-US" dirty="0"/>
          </a:p>
        </p:txBody>
      </p:sp>
      <p:sp>
        <p:nvSpPr>
          <p:cNvPr id="6" name="TextBox 5">
            <a:extLst>
              <a:ext uri="{FF2B5EF4-FFF2-40B4-BE49-F238E27FC236}">
                <a16:creationId xmlns:a16="http://schemas.microsoft.com/office/drawing/2014/main" id="{D345DD68-2918-33D9-DA17-9A87AD1CA5EC}"/>
              </a:ext>
            </a:extLst>
          </p:cNvPr>
          <p:cNvSpPr txBox="1"/>
          <p:nvPr/>
        </p:nvSpPr>
        <p:spPr>
          <a:xfrm>
            <a:off x="600634" y="690720"/>
            <a:ext cx="10714421" cy="7421968"/>
          </a:xfrm>
          <a:prstGeom prst="rect">
            <a:avLst/>
          </a:prstGeom>
          <a:noFill/>
        </p:spPr>
        <p:txBody>
          <a:bodyPr wrap="square">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Each approach differs in </a:t>
            </a:r>
            <a:r>
              <a:rPr lang="en-US" altLang="en-US" sz="2000" dirty="0">
                <a:latin typeface="Arial" panose="020B0604020202020204" pitchFamily="34" charset="0"/>
                <a:cs typeface="Arial" panose="020B0604020202020204" pitchFamily="34" charset="0"/>
              </a:rPr>
              <a:t>how directive they are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Gestalt therapy is normally more directive, where the therapist is running each session and proposing little experiments or exercises.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Whereas Person-Centered therapy is the opposite, non-directive</a:t>
            </a:r>
            <a:r>
              <a:rPr lang="en-US" altLang="en-US" sz="2000" dirty="0">
                <a:solidFill>
                  <a:srgbClr val="333333"/>
                </a:solidFill>
                <a:latin typeface="Arial" panose="020B0604020202020204" pitchFamily="34" charset="0"/>
                <a:cs typeface="Arial" panose="020B0604020202020204" pitchFamily="34" charset="0"/>
              </a:rPr>
              <a:t> with the therapist</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following the clients lead, guiding their own personal growth</a:t>
            </a:r>
          </a:p>
          <a:p>
            <a:pPr marR="0" lvl="0" algn="just" defTabSz="914400" rtl="0" eaLnBrk="0" fontAlgn="base" latinLnBrk="0" hangingPunct="0">
              <a:lnSpc>
                <a:spcPct val="150000"/>
              </a:lnSpc>
              <a:spcBef>
                <a:spcPct val="0"/>
              </a:spcBef>
              <a:spcAft>
                <a:spcPct val="0"/>
              </a:spcAft>
              <a:buClrTx/>
              <a:buSzTx/>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Gestalt therapy possesses a vast toolbox of interventions involving techniques and exercises, such as the empty chair technique </a:t>
            </a:r>
            <a:r>
              <a:rPr lang="en-US" altLang="en-US" sz="2000" dirty="0">
                <a:solidFill>
                  <a:srgbClr val="333333"/>
                </a:solidFill>
                <a:latin typeface="Arial" panose="020B0604020202020204" pitchFamily="34" charset="0"/>
                <a:cs typeface="Arial" panose="020B0604020202020204" pitchFamily="34" charset="0"/>
              </a:rPr>
              <a:t>or</a:t>
            </a: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dream work.</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altLang="en-US" sz="2000" dirty="0">
              <a:solidFill>
                <a:srgbClr val="333333"/>
              </a:solidFill>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333333"/>
                </a:solidFill>
                <a:effectLst/>
                <a:latin typeface="Arial" panose="020B0604020202020204" pitchFamily="34" charset="0"/>
                <a:cs typeface="Arial" panose="020B0604020202020204" pitchFamily="34" charset="0"/>
              </a:rPr>
              <a:t> Person-Centered therapy, on the other hand, counts less on particular practices and more so on the relationship between therapist and client itself as the key means of change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which is extre</a:t>
            </a:r>
            <a:r>
              <a:rPr lang="en-US" altLang="en-US" sz="2000" dirty="0">
                <a:latin typeface="Arial" panose="020B0604020202020204" pitchFamily="34" charset="0"/>
                <a:cs typeface="Arial" panose="020B0604020202020204" pitchFamily="34" charset="0"/>
              </a:rPr>
              <a:t>mely helpful in assisting healing of attachment issues. </a:t>
            </a:r>
            <a:r>
              <a:rPr lang="en-GB" sz="2000" dirty="0"/>
              <a:t>(Goldman, 2016)</a:t>
            </a:r>
            <a:endParaRPr lang="en-US" altLang="en-US" sz="2000" dirty="0">
              <a:latin typeface="Arial" panose="020B060402020202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US" sz="2000" dirty="0">
              <a:solidFill>
                <a:srgbClr val="FF0000"/>
              </a:solidFill>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endParaRPr lang="en-US" sz="2000" dirty="0">
              <a:solidFill>
                <a:srgbClr val="FF0000"/>
              </a:solidFill>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lang="en-GB" sz="2000" dirty="0">
                <a:latin typeface="Arial" panose="020B0604020202020204" pitchFamily="34" charset="0"/>
                <a:cs typeface="Arial" panose="020B0604020202020204" pitchFamily="34" charset="0"/>
              </a:rPr>
              <a:t>This being said, many therapists now include components of many approaches, depending on the specific needs of each client.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NeuroLaunch</a:t>
            </a:r>
            <a:r>
              <a:rPr lang="en-GB" sz="2000" b="0" i="0" dirty="0">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team, 2024)</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5771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5C8F6-C706-38B4-6D61-E762E1D35C51}"/>
              </a:ext>
            </a:extLst>
          </p:cNvPr>
          <p:cNvSpPr>
            <a:spLocks noGrp="1"/>
          </p:cNvSpPr>
          <p:nvPr>
            <p:ph type="dt" sz="half" idx="10"/>
          </p:nvPr>
        </p:nvSpPr>
        <p:spPr/>
        <p:txBody>
          <a:bodyPr/>
          <a:lstStyle/>
          <a:p>
            <a:fld id="{21B83A06-9C2A-4FE9-BB36-4F262A6DD022}" type="datetime1">
              <a:rPr lang="en-US" smtClean="0"/>
              <a:t>11/6/2024</a:t>
            </a:fld>
            <a:endParaRPr lang="en-US" dirty="0"/>
          </a:p>
        </p:txBody>
      </p:sp>
      <p:sp>
        <p:nvSpPr>
          <p:cNvPr id="3" name="Footer Placeholder 2">
            <a:extLst>
              <a:ext uri="{FF2B5EF4-FFF2-40B4-BE49-F238E27FC236}">
                <a16:creationId xmlns:a16="http://schemas.microsoft.com/office/drawing/2014/main" id="{FA3D2DE1-8D51-FAF1-DE6D-D5330ECCA464}"/>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8680778-1E6A-B237-CB22-9FB14F241ACA}"/>
              </a:ext>
            </a:extLst>
          </p:cNvPr>
          <p:cNvSpPr>
            <a:spLocks noGrp="1"/>
          </p:cNvSpPr>
          <p:nvPr>
            <p:ph type="sldNum" sz="quarter" idx="12"/>
          </p:nvPr>
        </p:nvSpPr>
        <p:spPr/>
        <p:txBody>
          <a:bodyPr/>
          <a:lstStyle/>
          <a:p>
            <a:fld id="{E30AF5A0-43BB-4336-8627-9123B9144D80}" type="slidenum">
              <a:rPr lang="en-US" smtClean="0"/>
              <a:t>23</a:t>
            </a:fld>
            <a:endParaRPr lang="en-US" dirty="0"/>
          </a:p>
        </p:txBody>
      </p:sp>
      <p:sp>
        <p:nvSpPr>
          <p:cNvPr id="6" name="TextBox 5">
            <a:extLst>
              <a:ext uri="{FF2B5EF4-FFF2-40B4-BE49-F238E27FC236}">
                <a16:creationId xmlns:a16="http://schemas.microsoft.com/office/drawing/2014/main" id="{74D70740-CBB7-4C04-7B46-1BF8D5DDFA51}"/>
              </a:ext>
            </a:extLst>
          </p:cNvPr>
          <p:cNvSpPr txBox="1"/>
          <p:nvPr/>
        </p:nvSpPr>
        <p:spPr>
          <a:xfrm>
            <a:off x="636690" y="641345"/>
            <a:ext cx="10618499" cy="557530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cs typeface="Arial" panose="020B0604020202020204" pitchFamily="34" charset="0"/>
              </a:rPr>
              <a:t>Emotion-focused therapy (EFT) has grown from the humanistic</a:t>
            </a:r>
            <a:r>
              <a:rPr lang="en-GB" sz="2000" dirty="0">
                <a:solidFill>
                  <a:srgbClr val="333333"/>
                </a:solidFill>
                <a:latin typeface="Arial" panose="020B0604020202020204" pitchFamily="34" charset="0"/>
                <a:cs typeface="Arial" panose="020B0604020202020204" pitchFamily="34" charset="0"/>
              </a:rPr>
              <a:t> - </a:t>
            </a:r>
            <a:r>
              <a:rPr lang="en-GB" sz="2000" b="0" i="0" dirty="0">
                <a:solidFill>
                  <a:srgbClr val="333333"/>
                </a:solidFill>
                <a:effectLst/>
                <a:latin typeface="Arial" panose="020B0604020202020204" pitchFamily="34" charset="0"/>
                <a:cs typeface="Arial" panose="020B0604020202020204" pitchFamily="34" charset="0"/>
              </a:rPr>
              <a:t>experiential traditional practice from where it originally came from.</a:t>
            </a:r>
          </a:p>
          <a:p>
            <a:pPr>
              <a:lnSpc>
                <a:spcPct val="150000"/>
              </a:lnSpc>
            </a:pPr>
            <a:endParaRPr lang="en-GB" sz="2000" dirty="0">
              <a:solidFill>
                <a:srgbClr val="333333"/>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b="0" i="0" dirty="0">
                <a:solidFill>
                  <a:srgbClr val="333333"/>
                </a:solidFill>
                <a:effectLst/>
                <a:latin typeface="Arial" panose="020B0604020202020204" pitchFamily="34" charset="0"/>
                <a:cs typeface="Arial" panose="020B0604020202020204" pitchFamily="34" charset="0"/>
              </a:rPr>
              <a:t>EFT incorporates theories, approaches, and techniques from Gestalt therapy and experiential, into a person-centred core interpersonal underpinning to help individuals make change. </a:t>
            </a:r>
          </a:p>
          <a:p>
            <a:pPr>
              <a:lnSpc>
                <a:spcPct val="150000"/>
              </a:lnSpc>
            </a:pPr>
            <a:endParaRPr lang="en-GB" sz="2000" dirty="0">
              <a:solidFill>
                <a:srgbClr val="333333"/>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dirty="0">
                <a:solidFill>
                  <a:srgbClr val="333333"/>
                </a:solidFill>
                <a:latin typeface="Arial" panose="020B0604020202020204" pitchFamily="34" charset="0"/>
                <a:cs typeface="Arial" panose="020B0604020202020204" pitchFamily="34" charset="0"/>
              </a:rPr>
              <a:t>R</a:t>
            </a:r>
            <a:r>
              <a:rPr lang="en-GB" sz="2000" b="0" i="0" dirty="0">
                <a:solidFill>
                  <a:srgbClr val="333333"/>
                </a:solidFill>
                <a:effectLst/>
                <a:latin typeface="Arial" panose="020B0604020202020204" pitchFamily="34" charset="0"/>
                <a:cs typeface="Arial" panose="020B0604020202020204" pitchFamily="34" charset="0"/>
              </a:rPr>
              <a:t>ecent advances have assisted EFT within the neuroscience of human emotion. The last 30 years of research have aided in creating support for the effectiveness of the EFT approach, establishing  the connection between change in human emotions in the course of therapy, assisting with  positive outcomes and have also contributed to progressions in the theory.</a:t>
            </a:r>
            <a:r>
              <a:rPr lang="en-GB" sz="2000" b="0" i="0" u="sng" dirty="0">
                <a:solidFill>
                  <a:srgbClr val="2C72B7"/>
                </a:solidFill>
                <a:effectLst/>
                <a:latin typeface="Arial" panose="020B0604020202020204" pitchFamily="34" charset="0"/>
                <a:cs typeface="Arial" panose="020B0604020202020204" pitchFamily="34" charset="0"/>
                <a:hlinkClick r:id="rId2" tooltip="DOI link"/>
              </a:rPr>
              <a:t> </a:t>
            </a:r>
            <a:r>
              <a:rPr lang="en-GB" sz="2000" dirty="0">
                <a:latin typeface="Arial" panose="020B0604020202020204" pitchFamily="34" charset="0"/>
                <a:cs typeface="Arial" panose="020B0604020202020204" pitchFamily="34" charset="0"/>
              </a:rPr>
              <a:t>(Goldman, 2016)</a:t>
            </a:r>
          </a:p>
        </p:txBody>
      </p:sp>
    </p:spTree>
    <p:extLst>
      <p:ext uri="{BB962C8B-B14F-4D97-AF65-F5344CB8AC3E}">
        <p14:creationId xmlns:p14="http://schemas.microsoft.com/office/powerpoint/2010/main" val="476412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FC4DCB-8A8C-5D93-1635-1E71952430CC}"/>
              </a:ext>
            </a:extLst>
          </p:cNvPr>
          <p:cNvSpPr>
            <a:spLocks noGrp="1"/>
          </p:cNvSpPr>
          <p:nvPr>
            <p:ph type="dt" sz="half" idx="10"/>
          </p:nvPr>
        </p:nvSpPr>
        <p:spPr/>
        <p:txBody>
          <a:bodyPr/>
          <a:lstStyle/>
          <a:p>
            <a:fld id="{94EC1D66-F4BD-4A91-8E67-4EE14D0014F9}" type="datetime1">
              <a:rPr lang="en-US" smtClean="0"/>
              <a:t>11/6/2024</a:t>
            </a:fld>
            <a:endParaRPr lang="en-US" dirty="0"/>
          </a:p>
        </p:txBody>
      </p:sp>
      <p:sp>
        <p:nvSpPr>
          <p:cNvPr id="3" name="Footer Placeholder 2">
            <a:extLst>
              <a:ext uri="{FF2B5EF4-FFF2-40B4-BE49-F238E27FC236}">
                <a16:creationId xmlns:a16="http://schemas.microsoft.com/office/drawing/2014/main" id="{6D1CCF29-A9C3-35A2-C45A-44C34B346991}"/>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965DA48B-736A-23E0-BA0D-B3ADB7818B1C}"/>
              </a:ext>
            </a:extLst>
          </p:cNvPr>
          <p:cNvSpPr>
            <a:spLocks noGrp="1"/>
          </p:cNvSpPr>
          <p:nvPr>
            <p:ph type="sldNum" sz="quarter" idx="12"/>
          </p:nvPr>
        </p:nvSpPr>
        <p:spPr/>
        <p:txBody>
          <a:bodyPr/>
          <a:lstStyle/>
          <a:p>
            <a:fld id="{E30AF5A0-43BB-4336-8627-9123B9144D80}" type="slidenum">
              <a:rPr lang="en-US" smtClean="0"/>
              <a:t>24</a:t>
            </a:fld>
            <a:endParaRPr lang="en-US" dirty="0"/>
          </a:p>
        </p:txBody>
      </p:sp>
      <p:sp>
        <p:nvSpPr>
          <p:cNvPr id="5" name="TextBox 4">
            <a:extLst>
              <a:ext uri="{FF2B5EF4-FFF2-40B4-BE49-F238E27FC236}">
                <a16:creationId xmlns:a16="http://schemas.microsoft.com/office/drawing/2014/main" id="{22199F98-38BE-05DC-9344-CBBB6E5EC540}"/>
              </a:ext>
            </a:extLst>
          </p:cNvPr>
          <p:cNvSpPr txBox="1"/>
          <p:nvPr/>
        </p:nvSpPr>
        <p:spPr>
          <a:xfrm>
            <a:off x="1204132" y="25052"/>
            <a:ext cx="9475671" cy="707886"/>
          </a:xfrm>
          <a:prstGeom prst="rect">
            <a:avLst/>
          </a:prstGeom>
          <a:noFill/>
        </p:spPr>
        <p:txBody>
          <a:bodyPr wrap="none" rtlCol="0">
            <a:spAutoFit/>
          </a:bodyPr>
          <a:lstStyle/>
          <a:p>
            <a:r>
              <a:rPr lang="en-GB" sz="4000" b="1" dirty="0">
                <a:solidFill>
                  <a:schemeClr val="accent6">
                    <a:lumMod val="75000"/>
                  </a:schemeClr>
                </a:solidFill>
                <a:latin typeface="+mj-lt"/>
              </a:rPr>
              <a:t>The Healing Journey for Therapeutic Change</a:t>
            </a:r>
          </a:p>
        </p:txBody>
      </p:sp>
      <p:sp>
        <p:nvSpPr>
          <p:cNvPr id="7" name="TextBox 6">
            <a:extLst>
              <a:ext uri="{FF2B5EF4-FFF2-40B4-BE49-F238E27FC236}">
                <a16:creationId xmlns:a16="http://schemas.microsoft.com/office/drawing/2014/main" id="{EB980BF2-55ED-FE48-68AB-A1E1C70C01FF}"/>
              </a:ext>
            </a:extLst>
          </p:cNvPr>
          <p:cNvSpPr txBox="1"/>
          <p:nvPr/>
        </p:nvSpPr>
        <p:spPr>
          <a:xfrm>
            <a:off x="503854" y="882376"/>
            <a:ext cx="11474224" cy="5324535"/>
          </a:xfrm>
          <a:prstGeom prst="rect">
            <a:avLst/>
          </a:prstGeom>
          <a:noFill/>
        </p:spPr>
        <p:txBody>
          <a:bodyPr wrap="square">
            <a:spAutoFit/>
          </a:bodyPr>
          <a:lstStyle/>
          <a:p>
            <a:pPr algn="l"/>
            <a:r>
              <a:rPr lang="en-GB" sz="2000" b="0" i="0" dirty="0">
                <a:solidFill>
                  <a:schemeClr val="accent5">
                    <a:lumMod val="75000"/>
                  </a:schemeClr>
                </a:solidFill>
                <a:effectLst/>
                <a:latin typeface="Arial" panose="020B0604020202020204" pitchFamily="34" charset="0"/>
                <a:cs typeface="Arial" panose="020B0604020202020204" pitchFamily="34" charset="0"/>
              </a:rPr>
              <a:t>STEP</a:t>
            </a:r>
            <a:r>
              <a:rPr lang="en-GB" sz="2000" dirty="0">
                <a:solidFill>
                  <a:schemeClr val="accent5">
                    <a:lumMod val="75000"/>
                  </a:schemeClr>
                </a:solidFill>
                <a:latin typeface="Arial" panose="020B0604020202020204" pitchFamily="34" charset="0"/>
                <a:cs typeface="Arial" panose="020B0604020202020204" pitchFamily="34" charset="0"/>
              </a:rPr>
              <a:t> </a:t>
            </a:r>
            <a:r>
              <a:rPr lang="en-GB" sz="2000" b="0" i="0" dirty="0">
                <a:solidFill>
                  <a:schemeClr val="accent5">
                    <a:lumMod val="75000"/>
                  </a:schemeClr>
                </a:solidFill>
                <a:effectLst/>
                <a:latin typeface="Arial" panose="020B0604020202020204" pitchFamily="34" charset="0"/>
                <a:cs typeface="Arial" panose="020B0604020202020204" pitchFamily="34" charset="0"/>
              </a:rPr>
              <a:t>1: </a:t>
            </a:r>
            <a:r>
              <a:rPr lang="en-GB" sz="2000" b="0" i="0" dirty="0">
                <a:solidFill>
                  <a:srgbClr val="333333"/>
                </a:solidFill>
                <a:effectLst/>
                <a:latin typeface="Arial" panose="020B0604020202020204" pitchFamily="34" charset="0"/>
                <a:cs typeface="Arial" panose="020B0604020202020204" pitchFamily="34" charset="0"/>
              </a:rPr>
              <a:t>Forming a sense of stabilisation and a feel of  is a fundamental first step in the clients  healing process. The initial stage concentrates on assisting clients to cultivate the skills and acquiring the toolbox compulsory to dealing with devastating emotions and coping with daily stressors. Techniques such as grounding exercises, mindfulness practices, and emotion regulation strategies are often introduced during this stage.</a:t>
            </a:r>
          </a:p>
          <a:p>
            <a:pPr algn="l"/>
            <a:endParaRPr lang="en-GB" sz="2000" b="0" i="0" dirty="0">
              <a:solidFill>
                <a:srgbClr val="333333"/>
              </a:solidFill>
              <a:effectLst/>
              <a:latin typeface="Arial" panose="020B0604020202020204" pitchFamily="34" charset="0"/>
              <a:cs typeface="Arial" panose="020B0604020202020204" pitchFamily="34" charset="0"/>
            </a:endParaRPr>
          </a:p>
          <a:p>
            <a:pPr algn="l"/>
            <a:r>
              <a:rPr lang="en-GB" sz="2000" b="0" i="0" dirty="0">
                <a:solidFill>
                  <a:schemeClr val="accent5">
                    <a:lumMod val="75000"/>
                  </a:schemeClr>
                </a:solidFill>
                <a:effectLst/>
                <a:latin typeface="Arial" panose="020B0604020202020204" pitchFamily="34" charset="0"/>
                <a:cs typeface="Arial" panose="020B0604020202020204" pitchFamily="34" charset="0"/>
              </a:rPr>
              <a:t>STEP</a:t>
            </a:r>
            <a:r>
              <a:rPr lang="en-GB" sz="2000" dirty="0">
                <a:solidFill>
                  <a:schemeClr val="accent5">
                    <a:lumMod val="75000"/>
                  </a:schemeClr>
                </a:solidFill>
                <a:latin typeface="Arial" panose="020B0604020202020204" pitchFamily="34" charset="0"/>
                <a:cs typeface="Arial" panose="020B0604020202020204" pitchFamily="34" charset="0"/>
              </a:rPr>
              <a:t> </a:t>
            </a:r>
            <a:r>
              <a:rPr lang="en-GB" sz="2000" b="0" i="0" dirty="0">
                <a:solidFill>
                  <a:schemeClr val="accent5">
                    <a:lumMod val="75000"/>
                  </a:schemeClr>
                </a:solidFill>
                <a:effectLst/>
                <a:latin typeface="Arial" panose="020B0604020202020204" pitchFamily="34" charset="0"/>
                <a:cs typeface="Arial" panose="020B0604020202020204" pitchFamily="34" charset="0"/>
              </a:rPr>
              <a:t>2: </a:t>
            </a:r>
            <a:r>
              <a:rPr lang="en-GB" sz="2000" b="0" i="0" dirty="0">
                <a:solidFill>
                  <a:srgbClr val="333333"/>
                </a:solidFill>
                <a:effectLst/>
                <a:latin typeface="Arial" panose="020B0604020202020204" pitchFamily="34" charset="0"/>
                <a:cs typeface="Arial" panose="020B0604020202020204" pitchFamily="34" charset="0"/>
              </a:rPr>
              <a:t>As the clients become stable, the treatment can then progress into the stage of processing distressing memories and attachment issues. This is usually the hardest part of the clients’ therapeutic journey and the most challenging</a:t>
            </a:r>
            <a:r>
              <a:rPr lang="en-GB" sz="2000" dirty="0">
                <a:solidFill>
                  <a:srgbClr val="333333"/>
                </a:solidFill>
                <a:latin typeface="Arial" panose="020B0604020202020204" pitchFamily="34" charset="0"/>
                <a:cs typeface="Arial" panose="020B0604020202020204" pitchFamily="34" charset="0"/>
              </a:rPr>
              <a:t> emotionally.</a:t>
            </a:r>
            <a:r>
              <a:rPr lang="en-GB" sz="2000" b="0" i="0" dirty="0">
                <a:solidFill>
                  <a:srgbClr val="333333"/>
                </a:solidFill>
                <a:effectLst/>
                <a:latin typeface="Arial" panose="020B0604020202020204" pitchFamily="34" charset="0"/>
                <a:cs typeface="Arial" panose="020B0604020202020204" pitchFamily="34" charset="0"/>
              </a:rPr>
              <a:t>. Clients are then able to work through their traumatic experiences by taking part in techniques such as EMDR, (NET) narrative exposure therapy, or other approaches that focus on healing trauma begin to make sense of their painful past.</a:t>
            </a:r>
          </a:p>
          <a:p>
            <a:pPr algn="l"/>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chemeClr val="accent5">
                    <a:lumMod val="75000"/>
                  </a:schemeClr>
                </a:solidFill>
                <a:effectLst/>
                <a:latin typeface="Arial" panose="020B0604020202020204" pitchFamily="34" charset="0"/>
                <a:cs typeface="Arial" panose="020B0604020202020204" pitchFamily="34" charset="0"/>
              </a:rPr>
              <a:t>STEP 3: </a:t>
            </a:r>
            <a:r>
              <a:rPr lang="en-GB" sz="2000" dirty="0">
                <a:solidFill>
                  <a:srgbClr val="333333"/>
                </a:solidFill>
                <a:latin typeface="Arial" panose="020B0604020202020204" pitchFamily="34" charset="0"/>
                <a:cs typeface="Arial" panose="020B0604020202020204" pitchFamily="34" charset="0"/>
              </a:rPr>
              <a:t>In t</a:t>
            </a:r>
            <a:r>
              <a:rPr lang="en-GB" sz="2000" b="0" i="0" dirty="0">
                <a:solidFill>
                  <a:srgbClr val="333333"/>
                </a:solidFill>
                <a:effectLst/>
                <a:latin typeface="Arial" panose="020B0604020202020204" pitchFamily="34" charset="0"/>
                <a:cs typeface="Arial" panose="020B0604020202020204" pitchFamily="34" charset="0"/>
              </a:rPr>
              <a:t>he final stage of the clients’ therapeutic journey, it will consist of integrating new behaviour patterns and cultivating a more secure attachment. This is where the transformative power of AFT </a:t>
            </a:r>
            <a:r>
              <a:rPr lang="en-GB" sz="2000" dirty="0">
                <a:solidFill>
                  <a:srgbClr val="333333"/>
                </a:solidFill>
                <a:latin typeface="Arial" panose="020B0604020202020204" pitchFamily="34" charset="0"/>
                <a:cs typeface="Arial" panose="020B0604020202020204" pitchFamily="34" charset="0"/>
              </a:rPr>
              <a:t>(A</a:t>
            </a:r>
            <a:r>
              <a:rPr lang="en-GB" sz="2000" b="0" i="0" dirty="0">
                <a:solidFill>
                  <a:srgbClr val="333333"/>
                </a:solidFill>
                <a:effectLst/>
                <a:latin typeface="Arial" panose="020B0604020202020204" pitchFamily="34" charset="0"/>
                <a:cs typeface="Arial" panose="020B0604020202020204" pitchFamily="34" charset="0"/>
              </a:rPr>
              <a:t>ttachment - focussed therapy) manifests. Clients will then learn to use their newly  established skills to existing relationships, steadily creating a sense of trust and security in other people </a:t>
            </a:r>
            <a:r>
              <a:rPr lang="en-GB" sz="2000" b="0" i="0" dirty="0" err="1">
                <a:solidFill>
                  <a:srgbClr val="333333"/>
                </a:solidFill>
                <a:effectLst/>
                <a:latin typeface="Arial" panose="020B0604020202020204" pitchFamily="34" charset="0"/>
                <a:cs typeface="Arial" panose="020B0604020202020204" pitchFamily="34" charset="0"/>
              </a:rPr>
              <a:t>aswell</a:t>
            </a:r>
            <a:r>
              <a:rPr lang="en-GB" sz="2000" b="0" i="0" dirty="0">
                <a:solidFill>
                  <a:srgbClr val="333333"/>
                </a:solidFill>
                <a:effectLst/>
                <a:latin typeface="Arial" panose="020B0604020202020204" pitchFamily="34" charset="0"/>
                <a:cs typeface="Arial" panose="020B0604020202020204" pitchFamily="34" charset="0"/>
              </a:rPr>
              <a:t> as in themselves. </a:t>
            </a:r>
            <a:r>
              <a:rPr lang="en-GB" sz="2000" dirty="0"/>
              <a:t>(</a:t>
            </a:r>
            <a:r>
              <a:rPr lang="en-GB" sz="2000" dirty="0" err="1"/>
              <a:t>NeuroLaunch</a:t>
            </a:r>
            <a:r>
              <a:rPr lang="en-GB" sz="2000" dirty="0"/>
              <a:t> editorial team, 2024)</a:t>
            </a:r>
            <a:endParaRPr lang="en-GB"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9251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2939FA-84E0-85B6-105E-1546A2A3FA12}"/>
              </a:ext>
            </a:extLst>
          </p:cNvPr>
          <p:cNvSpPr>
            <a:spLocks noGrp="1"/>
          </p:cNvSpPr>
          <p:nvPr>
            <p:ph type="dt" sz="half" idx="10"/>
          </p:nvPr>
        </p:nvSpPr>
        <p:spPr/>
        <p:txBody>
          <a:bodyPr/>
          <a:lstStyle/>
          <a:p>
            <a:fld id="{466775CA-9BCE-4DE1-BFAF-3A11982919CA}" type="datetime1">
              <a:rPr lang="en-US" smtClean="0"/>
              <a:t>11/6/2024</a:t>
            </a:fld>
            <a:endParaRPr lang="en-US" dirty="0"/>
          </a:p>
        </p:txBody>
      </p:sp>
      <p:sp>
        <p:nvSpPr>
          <p:cNvPr id="3" name="Footer Placeholder 2">
            <a:extLst>
              <a:ext uri="{FF2B5EF4-FFF2-40B4-BE49-F238E27FC236}">
                <a16:creationId xmlns:a16="http://schemas.microsoft.com/office/drawing/2014/main" id="{93A362A0-BCD9-71E7-E200-E0E396EEA867}"/>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F159C99F-E13B-6B8D-D21B-094E98EC77B8}"/>
              </a:ext>
            </a:extLst>
          </p:cNvPr>
          <p:cNvSpPr>
            <a:spLocks noGrp="1"/>
          </p:cNvSpPr>
          <p:nvPr>
            <p:ph type="sldNum" sz="quarter" idx="12"/>
          </p:nvPr>
        </p:nvSpPr>
        <p:spPr/>
        <p:txBody>
          <a:bodyPr/>
          <a:lstStyle/>
          <a:p>
            <a:fld id="{E30AF5A0-43BB-4336-8627-9123B9144D80}" type="slidenum">
              <a:rPr lang="en-US" smtClean="0"/>
              <a:t>25</a:t>
            </a:fld>
            <a:endParaRPr lang="en-US" dirty="0"/>
          </a:p>
        </p:txBody>
      </p:sp>
      <p:sp>
        <p:nvSpPr>
          <p:cNvPr id="5" name="TextBox 4">
            <a:extLst>
              <a:ext uri="{FF2B5EF4-FFF2-40B4-BE49-F238E27FC236}">
                <a16:creationId xmlns:a16="http://schemas.microsoft.com/office/drawing/2014/main" id="{6C822B27-4149-0385-3098-0E7D1D41E5EB}"/>
              </a:ext>
            </a:extLst>
          </p:cNvPr>
          <p:cNvSpPr txBox="1"/>
          <p:nvPr/>
        </p:nvSpPr>
        <p:spPr>
          <a:xfrm>
            <a:off x="715383" y="14061"/>
            <a:ext cx="3649435" cy="707886"/>
          </a:xfrm>
          <a:prstGeom prst="rect">
            <a:avLst/>
          </a:prstGeom>
          <a:noFill/>
        </p:spPr>
        <p:txBody>
          <a:bodyPr wrap="square" rtlCol="0">
            <a:spAutoFit/>
          </a:bodyPr>
          <a:lstStyle/>
          <a:p>
            <a:r>
              <a:rPr lang="en-GB" sz="4000" dirty="0">
                <a:latin typeface="+mj-lt"/>
                <a:cs typeface="Arial" panose="020B0604020202020204" pitchFamily="34" charset="0"/>
              </a:rPr>
              <a:t>References</a:t>
            </a:r>
          </a:p>
        </p:txBody>
      </p:sp>
      <p:sp>
        <p:nvSpPr>
          <p:cNvPr id="7" name="TextBox 6">
            <a:extLst>
              <a:ext uri="{FF2B5EF4-FFF2-40B4-BE49-F238E27FC236}">
                <a16:creationId xmlns:a16="http://schemas.microsoft.com/office/drawing/2014/main" id="{04D9CFB5-705B-3CD4-6EDE-A4170FAE62C7}"/>
              </a:ext>
            </a:extLst>
          </p:cNvPr>
          <p:cNvSpPr txBox="1"/>
          <p:nvPr/>
        </p:nvSpPr>
        <p:spPr>
          <a:xfrm>
            <a:off x="715383" y="942855"/>
            <a:ext cx="10990732" cy="4801314"/>
          </a:xfrm>
          <a:prstGeom prst="rect">
            <a:avLst/>
          </a:prstGeom>
          <a:noFill/>
        </p:spPr>
        <p:txBody>
          <a:bodyPr wrap="square">
            <a:spAutoFit/>
          </a:bodyPr>
          <a:lstStyle/>
          <a:p>
            <a:pPr marL="285750" indent="-285750">
              <a:buFont typeface="Arial" panose="020B0604020202020204" pitchFamily="34" charset="0"/>
              <a:buChar char="•"/>
            </a:pPr>
            <a:r>
              <a:rPr lang="en-GB" dirty="0">
                <a:effectLst/>
              </a:rPr>
              <a:t>Baruch, V. (2018) </a:t>
            </a:r>
            <a:r>
              <a:rPr lang="en-GB" i="1" dirty="0">
                <a:effectLst/>
              </a:rPr>
              <a:t>A quick questionnaire on attachment styles</a:t>
            </a:r>
            <a:r>
              <a:rPr lang="en-GB" dirty="0">
                <a:effectLst/>
              </a:rPr>
              <a:t>, </a:t>
            </a:r>
            <a:r>
              <a:rPr lang="en-GB" i="1" dirty="0">
                <a:effectLst/>
              </a:rPr>
              <a:t>Vivian Baruch</a:t>
            </a:r>
            <a:r>
              <a:rPr lang="en-GB" dirty="0">
                <a:effectLst/>
              </a:rPr>
              <a:t>. Available at: https://vivianbaruch.com/2012/06/05/whats-your-relationship-style/ (Accessed: 06 November 2024). </a:t>
            </a:r>
          </a:p>
          <a:p>
            <a:pPr marL="285750" indent="-285750">
              <a:buFont typeface="Arial" panose="020B0604020202020204" pitchFamily="34" charset="0"/>
              <a:buChar char="•"/>
            </a:pPr>
            <a:r>
              <a:rPr lang="en-GB" dirty="0">
                <a:effectLst/>
              </a:rPr>
              <a:t>Cherry, K. (2023) </a:t>
            </a:r>
            <a:r>
              <a:rPr lang="en-GB" i="1" dirty="0">
                <a:effectLst/>
              </a:rPr>
              <a:t>What is humanistic therapy?</a:t>
            </a:r>
            <a:r>
              <a:rPr lang="en-GB" dirty="0">
                <a:effectLst/>
              </a:rPr>
              <a:t>, </a:t>
            </a:r>
            <a:r>
              <a:rPr lang="en-GB" i="1" dirty="0" err="1">
                <a:effectLst/>
              </a:rPr>
              <a:t>Verywell</a:t>
            </a:r>
            <a:r>
              <a:rPr lang="en-GB" i="1" dirty="0">
                <a:effectLst/>
              </a:rPr>
              <a:t> Mind</a:t>
            </a:r>
            <a:r>
              <a:rPr lang="en-GB" dirty="0">
                <a:effectLst/>
              </a:rPr>
              <a:t>. Available at: https://www.verywellmind.com/humanistic-therapy-definition-types-techniques-and-efficacy-5203657 (Accessed: 06 November 2024). </a:t>
            </a:r>
          </a:p>
          <a:p>
            <a:pPr marL="285750" indent="-285750">
              <a:buFont typeface="Arial" panose="020B0604020202020204" pitchFamily="34" charset="0"/>
              <a:buChar char="•"/>
            </a:pPr>
            <a:r>
              <a:rPr lang="en-GB" dirty="0">
                <a:effectLst/>
              </a:rPr>
              <a:t>Cotterill, N. (2023) </a:t>
            </a:r>
            <a:r>
              <a:rPr lang="en-GB" i="1" dirty="0">
                <a:effectLst/>
              </a:rPr>
              <a:t>The link between child abuse and street violence</a:t>
            </a:r>
            <a:r>
              <a:rPr lang="en-GB" dirty="0">
                <a:effectLst/>
              </a:rPr>
              <a:t>, </a:t>
            </a:r>
            <a:r>
              <a:rPr lang="en-GB" i="1" dirty="0">
                <a:effectLst/>
              </a:rPr>
              <a:t>The Link Between Child Abuse and Street Violence</a:t>
            </a:r>
            <a:r>
              <a:rPr lang="en-GB" dirty="0">
                <a:effectLst/>
              </a:rPr>
              <a:t>. Available at: https://www.2ndchancein.com/Blog-Posts?view=post&amp;blogid=Posts&amp;articleid=the-link-between-child-abuse-and-street-violence&amp;link=1&amp;fldTopic=0 (Accessed: 06 November 2024). </a:t>
            </a:r>
          </a:p>
          <a:p>
            <a:pPr marL="285750" indent="-285750">
              <a:buFont typeface="Arial" panose="020B0604020202020204" pitchFamily="34" charset="0"/>
              <a:buChar char="•"/>
            </a:pPr>
            <a:r>
              <a:rPr lang="en-GB" dirty="0">
                <a:effectLst/>
              </a:rPr>
              <a:t>Fraley, R.C. and Roisman, G.I. (2019) ‘The development of adult attachment styles: Four lessons’, </a:t>
            </a:r>
            <a:r>
              <a:rPr lang="en-GB" i="1" dirty="0">
                <a:effectLst/>
              </a:rPr>
              <a:t>Current Opinion in Psychology</a:t>
            </a:r>
            <a:r>
              <a:rPr lang="en-GB" dirty="0">
                <a:effectLst/>
              </a:rPr>
              <a:t>, 25, pp. 26–30. doi:10.1016/j.copsyc.2018.02.008. </a:t>
            </a:r>
          </a:p>
          <a:p>
            <a:pPr marL="285750" indent="-285750">
              <a:buFont typeface="Arial" panose="020B0604020202020204" pitchFamily="34" charset="0"/>
              <a:buChar char="•"/>
            </a:pPr>
            <a:r>
              <a:rPr lang="en-GB" dirty="0">
                <a:effectLst/>
              </a:rPr>
              <a:t>Greenman, P.S., Campbell, T.L. and Allan, R. (2024) ‘Attachment, emotion, and change: Emotionally focused individual therapy (EFIT) within a process-based therapy (PBT) framework’, </a:t>
            </a:r>
            <a:r>
              <a:rPr lang="en-GB" i="1" dirty="0">
                <a:effectLst/>
              </a:rPr>
              <a:t>Journal of Contextual </a:t>
            </a:r>
            <a:r>
              <a:rPr lang="en-GB" i="1" dirty="0" err="1">
                <a:effectLst/>
              </a:rPr>
              <a:t>Behavioral</a:t>
            </a:r>
            <a:r>
              <a:rPr lang="en-GB" i="1" dirty="0">
                <a:effectLst/>
              </a:rPr>
              <a:t> Science</a:t>
            </a:r>
            <a:r>
              <a:rPr lang="en-GB" dirty="0">
                <a:effectLst/>
              </a:rPr>
              <a:t>, 32, p. 100768. doi:10.1016/j.jcbs.2024.100768. </a:t>
            </a:r>
          </a:p>
          <a:p>
            <a:pPr marL="285750" indent="-285750">
              <a:buFont typeface="Arial" panose="020B0604020202020204" pitchFamily="34" charset="0"/>
              <a:buChar char="•"/>
            </a:pPr>
            <a:r>
              <a:rPr lang="en-GB" dirty="0">
                <a:effectLst/>
              </a:rPr>
              <a:t>Goldman, R.N. (2016) ‘Emotion-focused therapy.’, </a:t>
            </a:r>
            <a:r>
              <a:rPr lang="en-GB" i="1" dirty="0">
                <a:effectLst/>
              </a:rPr>
              <a:t>Humanistic psychotherapies: Handbook of research and practice (2nd ed.).</a:t>
            </a:r>
            <a:r>
              <a:rPr lang="en-GB" dirty="0">
                <a:effectLst/>
              </a:rPr>
              <a:t>, pp. 319–350. doi:10.1037/14775-011. </a:t>
            </a:r>
          </a:p>
          <a:p>
            <a:pPr marL="285750" indent="-285750">
              <a:buFont typeface="Arial" panose="020B0604020202020204" pitchFamily="34" charset="0"/>
              <a:buChar char="•"/>
            </a:pPr>
            <a:r>
              <a:rPr lang="en-GB" dirty="0">
                <a:effectLst/>
              </a:rPr>
              <a:t>Guy-Evans, O. (2023) </a:t>
            </a:r>
            <a:r>
              <a:rPr lang="en-GB" i="1" dirty="0">
                <a:effectLst/>
              </a:rPr>
              <a:t>What is gestalt therapy? Key Concepts &amp; Techniques</a:t>
            </a:r>
            <a:r>
              <a:rPr lang="en-GB" dirty="0">
                <a:effectLst/>
              </a:rPr>
              <a:t>, </a:t>
            </a:r>
            <a:r>
              <a:rPr lang="en-GB" i="1" dirty="0">
                <a:effectLst/>
              </a:rPr>
              <a:t>Simply Psychology</a:t>
            </a:r>
            <a:r>
              <a:rPr lang="en-GB" dirty="0">
                <a:effectLst/>
              </a:rPr>
              <a:t>. Available at: https://www.simplypsychology.org/what-is-gestalt-therapy.html (Accessed: 06 November 2024). </a:t>
            </a:r>
          </a:p>
        </p:txBody>
      </p:sp>
    </p:spTree>
    <p:extLst>
      <p:ext uri="{BB962C8B-B14F-4D97-AF65-F5344CB8AC3E}">
        <p14:creationId xmlns:p14="http://schemas.microsoft.com/office/powerpoint/2010/main" val="3702409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72117C9-6951-492F-BCA9-1993FCB3F419}"/>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304219E9-0ACD-CA5E-D349-34E439CA9D64}"/>
              </a:ext>
            </a:extLst>
          </p:cNvPr>
          <p:cNvSpPr>
            <a:spLocks noGrp="1"/>
          </p:cNvSpPr>
          <p:nvPr>
            <p:ph type="sldNum" sz="quarter" idx="12"/>
          </p:nvPr>
        </p:nvSpPr>
        <p:spPr/>
        <p:txBody>
          <a:bodyPr/>
          <a:lstStyle/>
          <a:p>
            <a:fld id="{E30AF5A0-43BB-4336-8627-9123B9144D80}" type="slidenum">
              <a:rPr lang="en-US" smtClean="0"/>
              <a:t>26</a:t>
            </a:fld>
            <a:endParaRPr lang="en-US" dirty="0"/>
          </a:p>
        </p:txBody>
      </p:sp>
      <p:sp>
        <p:nvSpPr>
          <p:cNvPr id="6" name="TextBox 5">
            <a:extLst>
              <a:ext uri="{FF2B5EF4-FFF2-40B4-BE49-F238E27FC236}">
                <a16:creationId xmlns:a16="http://schemas.microsoft.com/office/drawing/2014/main" id="{A889FB51-9764-9A15-E5B6-8585B43AD537}"/>
              </a:ext>
            </a:extLst>
          </p:cNvPr>
          <p:cNvSpPr txBox="1"/>
          <p:nvPr/>
        </p:nvSpPr>
        <p:spPr>
          <a:xfrm>
            <a:off x="715383" y="948690"/>
            <a:ext cx="10909494" cy="5078313"/>
          </a:xfrm>
          <a:prstGeom prst="rect">
            <a:avLst/>
          </a:prstGeom>
          <a:noFill/>
        </p:spPr>
        <p:txBody>
          <a:bodyPr wrap="square">
            <a:spAutoFit/>
          </a:bodyPr>
          <a:lstStyle/>
          <a:p>
            <a:pPr marL="285750" indent="-285750">
              <a:buFont typeface="Arial" panose="020B0604020202020204" pitchFamily="34" charset="0"/>
              <a:buChar char="•"/>
            </a:pPr>
            <a:r>
              <a:rPr lang="en-GB" dirty="0">
                <a:effectLst/>
              </a:rPr>
              <a:t>Hatton, T. (2024) </a:t>
            </a:r>
            <a:r>
              <a:rPr lang="en-GB" i="1" dirty="0">
                <a:effectLst/>
              </a:rPr>
              <a:t>Attachment theory in adult relationships and self-esteem</a:t>
            </a:r>
            <a:r>
              <a:rPr lang="en-GB" dirty="0">
                <a:effectLst/>
              </a:rPr>
              <a:t>, </a:t>
            </a:r>
            <a:r>
              <a:rPr lang="en-GB" i="1" dirty="0">
                <a:effectLst/>
              </a:rPr>
              <a:t>Counselling Directory</a:t>
            </a:r>
            <a:r>
              <a:rPr lang="en-GB" dirty="0">
                <a:effectLst/>
              </a:rPr>
              <a:t>. Available at: https://www.counselling-directory.org.uk/memberarticles/attachment-theory-in-adult-relationships-and-self-esteem (Accessed: 06 November 2024). </a:t>
            </a:r>
          </a:p>
          <a:p>
            <a:pPr marL="285750" indent="-285750">
              <a:buFont typeface="Arial" panose="020B0604020202020204" pitchFamily="34" charset="0"/>
              <a:buChar char="•"/>
            </a:pPr>
            <a:r>
              <a:rPr lang="en-GB" dirty="0">
                <a:effectLst/>
              </a:rPr>
              <a:t>Jan, M. (2024) </a:t>
            </a:r>
            <a:r>
              <a:rPr lang="en-GB" i="1" dirty="0">
                <a:effectLst/>
              </a:rPr>
              <a:t>Secure attachment style: From infancy to adult relationships</a:t>
            </a:r>
            <a:r>
              <a:rPr lang="en-GB" dirty="0">
                <a:effectLst/>
              </a:rPr>
              <a:t>, </a:t>
            </a:r>
            <a:r>
              <a:rPr lang="en-GB" i="1" dirty="0">
                <a:effectLst/>
              </a:rPr>
              <a:t>Simply Psychology</a:t>
            </a:r>
            <a:r>
              <a:rPr lang="en-GB" dirty="0">
                <a:effectLst/>
              </a:rPr>
              <a:t>. Available at: https://www.simplypsychology.org/secure-attachment.html (Accessed: 06 November 2024). </a:t>
            </a:r>
          </a:p>
          <a:p>
            <a:pPr marL="285750" indent="-285750">
              <a:buFont typeface="Arial" panose="020B0604020202020204" pitchFamily="34" charset="0"/>
              <a:buChar char="•"/>
            </a:pPr>
            <a:r>
              <a:rPr lang="en-GB" dirty="0">
                <a:effectLst/>
              </a:rPr>
              <a:t>Kim, S., Baek, M. and Park, S. (2021a) ‘Association of Parent–child experiences with insecure attachment in adulthood: A systematic review and meta‐analysis’, </a:t>
            </a:r>
            <a:r>
              <a:rPr lang="en-GB" i="1" dirty="0">
                <a:effectLst/>
              </a:rPr>
              <a:t>Journal of Family Theory &amp;amp; Review</a:t>
            </a:r>
            <a:r>
              <a:rPr lang="en-GB" dirty="0">
                <a:effectLst/>
              </a:rPr>
              <a:t>, 13(1), pp. 58–76. doi:10.1111/jftr.12402. </a:t>
            </a:r>
          </a:p>
          <a:p>
            <a:pPr marL="285750" indent="-285750">
              <a:buFont typeface="Arial" panose="020B0604020202020204" pitchFamily="34" charset="0"/>
              <a:buChar char="•"/>
            </a:pPr>
            <a:r>
              <a:rPr lang="en-GB" dirty="0" err="1">
                <a:effectLst/>
              </a:rPr>
              <a:t>Lorenc</a:t>
            </a:r>
            <a:r>
              <a:rPr lang="en-GB" dirty="0">
                <a:effectLst/>
              </a:rPr>
              <a:t>, T. </a:t>
            </a:r>
            <a:r>
              <a:rPr lang="en-GB" i="1" dirty="0">
                <a:effectLst/>
              </a:rPr>
              <a:t>et al.</a:t>
            </a:r>
            <a:r>
              <a:rPr lang="en-GB" dirty="0">
                <a:effectLst/>
              </a:rPr>
              <a:t> (2020) ‘Interventions to support people exposed to adverse childhood experiences: Systematic review of Systematic Reviews’, </a:t>
            </a:r>
            <a:r>
              <a:rPr lang="en-GB" i="1" dirty="0">
                <a:effectLst/>
              </a:rPr>
              <a:t>BMC Public Health</a:t>
            </a:r>
            <a:r>
              <a:rPr lang="en-GB" dirty="0">
                <a:effectLst/>
              </a:rPr>
              <a:t>, 20(1). doi:10.1186/s12889-020-08789-0. </a:t>
            </a:r>
          </a:p>
          <a:p>
            <a:pPr marL="285750" indent="-285750">
              <a:buFont typeface="Arial" panose="020B0604020202020204" pitchFamily="34" charset="0"/>
              <a:buChar char="•"/>
            </a:pPr>
            <a:r>
              <a:rPr lang="en-GB" dirty="0">
                <a:effectLst/>
              </a:rPr>
              <a:t>Rodriguez, L.M. </a:t>
            </a:r>
            <a:r>
              <a:rPr lang="en-GB" i="1" dirty="0">
                <a:effectLst/>
              </a:rPr>
              <a:t>et al.</a:t>
            </a:r>
            <a:r>
              <a:rPr lang="en-GB" dirty="0">
                <a:effectLst/>
              </a:rPr>
              <a:t> (2015) ‘The price of Distrust: Trust, anxious attachment, jealousy, and partner abuse’, </a:t>
            </a:r>
            <a:r>
              <a:rPr lang="en-GB" i="1" dirty="0">
                <a:effectLst/>
              </a:rPr>
              <a:t>Partner Abuse</a:t>
            </a:r>
            <a:r>
              <a:rPr lang="en-GB" dirty="0">
                <a:effectLst/>
              </a:rPr>
              <a:t>, 6(3), pp. 298–319. doi:10.1891/1946-6560.6.3.298. </a:t>
            </a:r>
          </a:p>
          <a:p>
            <a:pPr marL="285750" indent="-285750">
              <a:buFont typeface="Arial" panose="020B0604020202020204" pitchFamily="34" charset="0"/>
              <a:buChar char="•"/>
            </a:pPr>
            <a:r>
              <a:rPr lang="en-GB" dirty="0" err="1">
                <a:effectLst/>
              </a:rPr>
              <a:t>Roubal</a:t>
            </a:r>
            <a:r>
              <a:rPr lang="en-GB" dirty="0">
                <a:effectLst/>
              </a:rPr>
              <a:t>, J. and </a:t>
            </a:r>
            <a:r>
              <a:rPr lang="en-GB" dirty="0" err="1">
                <a:effectLst/>
              </a:rPr>
              <a:t>Francesetti</a:t>
            </a:r>
            <a:r>
              <a:rPr lang="en-GB" dirty="0">
                <a:effectLst/>
              </a:rPr>
              <a:t>, G. (2022) ‘Field theory in contemporary Gestalt therapy part two: Paradoxical theory of change reconsidered’, </a:t>
            </a:r>
            <a:r>
              <a:rPr lang="en-GB" i="1" dirty="0">
                <a:effectLst/>
              </a:rPr>
              <a:t>Gestalt Review</a:t>
            </a:r>
            <a:r>
              <a:rPr lang="en-GB" dirty="0">
                <a:effectLst/>
              </a:rPr>
              <a:t>, 26(1), pp. 1–33. doi:10.5325/gestaltreview.26.1.0001. </a:t>
            </a:r>
          </a:p>
          <a:p>
            <a:pPr marL="285750" indent="-285750">
              <a:buFont typeface="Arial" panose="020B0604020202020204" pitchFamily="34" charset="0"/>
              <a:buChar char="•"/>
            </a:pPr>
            <a:r>
              <a:rPr lang="en-GB" dirty="0">
                <a:effectLst/>
              </a:rPr>
              <a:t>Goldman, R.N. (2016) ‘Emotion-focused therapy.’, </a:t>
            </a:r>
            <a:r>
              <a:rPr lang="en-GB" i="1" dirty="0">
                <a:effectLst/>
              </a:rPr>
              <a:t>Humanistic psychotherapies: Handbook of research and practice (2nd ed.).</a:t>
            </a:r>
            <a:r>
              <a:rPr lang="en-GB" dirty="0">
                <a:effectLst/>
              </a:rPr>
              <a:t>, pp. 319–350. doi:10.1037/14775-011. </a:t>
            </a:r>
          </a:p>
          <a:p>
            <a:pPr marL="285750" indent="-285750">
              <a:buFont typeface="Arial" panose="020B0604020202020204" pitchFamily="34" charset="0"/>
              <a:buChar char="•"/>
            </a:pPr>
            <a:r>
              <a:rPr lang="en-GB" dirty="0">
                <a:effectLst/>
              </a:rPr>
              <a:t>Guy-Evans, O. (2023) </a:t>
            </a:r>
            <a:r>
              <a:rPr lang="en-GB" i="1" dirty="0">
                <a:effectLst/>
              </a:rPr>
              <a:t>What is gestalt therapy? Key Concepts &amp; Techniques</a:t>
            </a:r>
            <a:r>
              <a:rPr lang="en-GB" dirty="0">
                <a:effectLst/>
              </a:rPr>
              <a:t>, </a:t>
            </a:r>
            <a:r>
              <a:rPr lang="en-GB" i="1" dirty="0">
                <a:effectLst/>
              </a:rPr>
              <a:t>Simply Psychology</a:t>
            </a:r>
            <a:r>
              <a:rPr lang="en-GB" dirty="0">
                <a:effectLst/>
              </a:rPr>
              <a:t>. Available at: https://www.simplypsychology.org/what-is-gestalt-therapy.html (Accessed: 06 November 2024). </a:t>
            </a:r>
          </a:p>
        </p:txBody>
      </p:sp>
    </p:spTree>
    <p:extLst>
      <p:ext uri="{BB962C8B-B14F-4D97-AF65-F5344CB8AC3E}">
        <p14:creationId xmlns:p14="http://schemas.microsoft.com/office/powerpoint/2010/main" val="4209062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BB180D-F885-7FBD-0CC9-0EB1D729DDA4}"/>
              </a:ext>
            </a:extLst>
          </p:cNvPr>
          <p:cNvSpPr>
            <a:spLocks noGrp="1"/>
          </p:cNvSpPr>
          <p:nvPr>
            <p:ph type="dt" sz="half" idx="10"/>
          </p:nvPr>
        </p:nvSpPr>
        <p:spPr/>
        <p:txBody>
          <a:bodyPr/>
          <a:lstStyle/>
          <a:p>
            <a:fld id="{4C029DAD-5325-4EDD-A79B-5246C43C60C0}" type="datetime1">
              <a:rPr lang="en-US" smtClean="0"/>
              <a:t>11/6/2024</a:t>
            </a:fld>
            <a:endParaRPr lang="en-US" dirty="0"/>
          </a:p>
        </p:txBody>
      </p:sp>
      <p:sp>
        <p:nvSpPr>
          <p:cNvPr id="3" name="Footer Placeholder 2">
            <a:extLst>
              <a:ext uri="{FF2B5EF4-FFF2-40B4-BE49-F238E27FC236}">
                <a16:creationId xmlns:a16="http://schemas.microsoft.com/office/drawing/2014/main" id="{6CB56F3F-3DE2-86B9-EA15-64F424D84835}"/>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9757775-F435-6D7E-5D4C-67045FD46088}"/>
              </a:ext>
            </a:extLst>
          </p:cNvPr>
          <p:cNvSpPr>
            <a:spLocks noGrp="1"/>
          </p:cNvSpPr>
          <p:nvPr>
            <p:ph type="sldNum" sz="quarter" idx="12"/>
          </p:nvPr>
        </p:nvSpPr>
        <p:spPr/>
        <p:txBody>
          <a:bodyPr/>
          <a:lstStyle/>
          <a:p>
            <a:fld id="{E30AF5A0-43BB-4336-8627-9123B9144D80}" type="slidenum">
              <a:rPr lang="en-US" smtClean="0"/>
              <a:t>27</a:t>
            </a:fld>
            <a:endParaRPr lang="en-US" dirty="0"/>
          </a:p>
        </p:txBody>
      </p:sp>
      <p:sp>
        <p:nvSpPr>
          <p:cNvPr id="6" name="TextBox 5">
            <a:extLst>
              <a:ext uri="{FF2B5EF4-FFF2-40B4-BE49-F238E27FC236}">
                <a16:creationId xmlns:a16="http://schemas.microsoft.com/office/drawing/2014/main" id="{DEF6FAE7-08E6-3160-1974-B5673B1C0EEF}"/>
              </a:ext>
            </a:extLst>
          </p:cNvPr>
          <p:cNvSpPr txBox="1"/>
          <p:nvPr/>
        </p:nvSpPr>
        <p:spPr>
          <a:xfrm>
            <a:off x="715383" y="945831"/>
            <a:ext cx="10719330" cy="3139321"/>
          </a:xfrm>
          <a:prstGeom prst="rect">
            <a:avLst/>
          </a:prstGeom>
          <a:noFill/>
        </p:spPr>
        <p:txBody>
          <a:bodyPr wrap="square">
            <a:spAutoFit/>
          </a:bodyPr>
          <a:lstStyle/>
          <a:p>
            <a:pPr marL="285750" indent="-285750">
              <a:buFont typeface="Arial" panose="020B0604020202020204" pitchFamily="34" charset="0"/>
              <a:buChar char="•"/>
            </a:pPr>
            <a:r>
              <a:rPr lang="en-GB" dirty="0">
                <a:effectLst/>
              </a:rPr>
              <a:t>Orfanos, P. (2021) ‘A critical perspective of the gestalt therapeutic approach’, </a:t>
            </a:r>
            <a:r>
              <a:rPr lang="en-GB" i="1" dirty="0">
                <a:effectLst/>
              </a:rPr>
              <a:t>International Journal of Humanities and Social Sciences</a:t>
            </a:r>
            <a:r>
              <a:rPr lang="en-GB" dirty="0">
                <a:effectLst/>
              </a:rPr>
              <a:t>, 13(2), pp. 108–118. doi:10.26803/ijhss.13.2.7. </a:t>
            </a:r>
          </a:p>
          <a:p>
            <a:pPr marL="285750" indent="-285750">
              <a:buFont typeface="Arial" panose="020B0604020202020204" pitchFamily="34" charset="0"/>
              <a:buChar char="•"/>
            </a:pPr>
            <a:r>
              <a:rPr lang="en-GB" dirty="0">
                <a:effectLst/>
              </a:rPr>
              <a:t>Team, Therapist. com (ed.) (2024) </a:t>
            </a:r>
            <a:r>
              <a:rPr lang="en-GB" i="1" dirty="0">
                <a:effectLst/>
              </a:rPr>
              <a:t>Attachment theory and the four attachment styles</a:t>
            </a:r>
            <a:r>
              <a:rPr lang="en-GB" dirty="0">
                <a:effectLst/>
              </a:rPr>
              <a:t>, </a:t>
            </a:r>
            <a:r>
              <a:rPr lang="en-GB" i="1" dirty="0">
                <a:effectLst/>
              </a:rPr>
              <a:t>therapist.com</a:t>
            </a:r>
            <a:r>
              <a:rPr lang="en-GB" dirty="0">
                <a:effectLst/>
              </a:rPr>
              <a:t>. Available at: https://therapist.com/relationships/attachment-theory-styles/ (Accessed: 06 November 2024). </a:t>
            </a:r>
          </a:p>
          <a:p>
            <a:pPr marL="285750" indent="-285750">
              <a:buFont typeface="Arial" panose="020B0604020202020204" pitchFamily="34" charset="0"/>
              <a:buChar char="•"/>
            </a:pPr>
            <a:r>
              <a:rPr lang="en-GB" dirty="0">
                <a:effectLst/>
              </a:rPr>
              <a:t>team, N. editorial (2024a) </a:t>
            </a:r>
            <a:r>
              <a:rPr lang="en-GB" i="1" dirty="0">
                <a:effectLst/>
              </a:rPr>
              <a:t>Attachment and trauma therapy: Healing wounds and rebuilding connections</a:t>
            </a:r>
            <a:r>
              <a:rPr lang="en-GB" dirty="0">
                <a:effectLst/>
              </a:rPr>
              <a:t>, </a:t>
            </a:r>
            <a:r>
              <a:rPr lang="en-GB" i="1" dirty="0">
                <a:effectLst/>
              </a:rPr>
              <a:t>NeuroLaunch.com</a:t>
            </a:r>
            <a:r>
              <a:rPr lang="en-GB" dirty="0">
                <a:effectLst/>
              </a:rPr>
              <a:t>. Available at: https://neurolaunch.com/attachment-and-trauma-therapy/ (Accessed: 06 November 2024). </a:t>
            </a:r>
          </a:p>
          <a:p>
            <a:pPr marL="285750" indent="-285750">
              <a:buFont typeface="Arial" panose="020B0604020202020204" pitchFamily="34" charset="0"/>
              <a:buChar char="•"/>
            </a:pPr>
            <a:r>
              <a:rPr lang="en-GB" dirty="0">
                <a:effectLst/>
              </a:rPr>
              <a:t>team, N. editorial (2024b) </a:t>
            </a:r>
            <a:r>
              <a:rPr lang="en-GB" i="1" dirty="0">
                <a:effectLst/>
              </a:rPr>
              <a:t>Gestalt vs person-</a:t>
            </a:r>
            <a:r>
              <a:rPr lang="en-GB" i="1" dirty="0" err="1">
                <a:effectLst/>
              </a:rPr>
              <a:t>centered</a:t>
            </a:r>
            <a:r>
              <a:rPr lang="en-GB" i="1" dirty="0">
                <a:effectLst/>
              </a:rPr>
              <a:t> therapy: A comprehensive comparison of approaches</a:t>
            </a:r>
            <a:r>
              <a:rPr lang="en-GB" dirty="0">
                <a:effectLst/>
              </a:rPr>
              <a:t>, </a:t>
            </a:r>
            <a:r>
              <a:rPr lang="en-GB" i="1" dirty="0">
                <a:effectLst/>
              </a:rPr>
              <a:t>NeuroLaunch.com</a:t>
            </a:r>
            <a:r>
              <a:rPr lang="en-GB" dirty="0">
                <a:effectLst/>
              </a:rPr>
              <a:t>. Available at: https://neurolaunch.com/gestalt-vs-person-centered-therapy/ (Accessed: 06 November 2024). </a:t>
            </a:r>
          </a:p>
          <a:p>
            <a:endParaRPr lang="en-GB" dirty="0">
              <a:effectLst/>
            </a:endParaRPr>
          </a:p>
        </p:txBody>
      </p:sp>
    </p:spTree>
    <p:extLst>
      <p:ext uri="{BB962C8B-B14F-4D97-AF65-F5344CB8AC3E}">
        <p14:creationId xmlns:p14="http://schemas.microsoft.com/office/powerpoint/2010/main" val="526276134"/>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21924</TotalTime>
  <Words>3886</Words>
  <Application>Microsoft Office PowerPoint</Application>
  <PresentationFormat>Widescreen</PresentationFormat>
  <Paragraphs>247</Paragraphs>
  <Slides>27</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Aptos</vt:lpstr>
      <vt:lpstr>Arial</vt:lpstr>
      <vt:lpstr>Calisto MT</vt:lpstr>
      <vt:lpstr>Cambria</vt:lpstr>
      <vt:lpstr>Figtree</vt:lpstr>
      <vt:lpstr>Inter</vt:lpstr>
      <vt:lpstr>Lato</vt:lpstr>
      <vt:lpstr>Univers Condensed</vt:lpstr>
      <vt:lpstr>ChronicleVTI</vt:lpstr>
      <vt:lpstr>the efficacy of Humanistic modalities in supporting a client's journey from experiencing an insecure relational attachment to achieving therapeutic change.</vt:lpstr>
      <vt:lpstr>Initial impact of secure/insecure relational attachment</vt:lpstr>
      <vt:lpstr>Insecure ATTACHMENTs.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efficacy of Humanistic modalities in supporting a client's journey from experiencing an insecure relational attachment to achieving therapeutic change.</dc:title>
  <dc:creator>Zoe Alharthi</dc:creator>
  <cp:lastModifiedBy>Zoe Alharthi</cp:lastModifiedBy>
  <cp:revision>10</cp:revision>
  <dcterms:created xsi:type="dcterms:W3CDTF">2024-10-05T15:05:07Z</dcterms:created>
  <dcterms:modified xsi:type="dcterms:W3CDTF">2024-11-06T23:49:29Z</dcterms:modified>
</cp:coreProperties>
</file>