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94" r:id="rId2"/>
  </p:sldMasterIdLst>
  <p:notesMasterIdLst>
    <p:notesMasterId r:id="rId26"/>
  </p:notesMasterIdLst>
  <p:sldIdLst>
    <p:sldId id="281" r:id="rId3"/>
    <p:sldId id="257" r:id="rId4"/>
    <p:sldId id="258" r:id="rId5"/>
    <p:sldId id="269" r:id="rId6"/>
    <p:sldId id="270" r:id="rId7"/>
    <p:sldId id="259" r:id="rId8"/>
    <p:sldId id="260" r:id="rId9"/>
    <p:sldId id="261" r:id="rId10"/>
    <p:sldId id="262" r:id="rId11"/>
    <p:sldId id="263" r:id="rId12"/>
    <p:sldId id="264" r:id="rId13"/>
    <p:sldId id="271" r:id="rId14"/>
    <p:sldId id="272" r:id="rId15"/>
    <p:sldId id="273" r:id="rId16"/>
    <p:sldId id="274" r:id="rId17"/>
    <p:sldId id="275" r:id="rId18"/>
    <p:sldId id="276" r:id="rId19"/>
    <p:sldId id="265" r:id="rId20"/>
    <p:sldId id="266" r:id="rId21"/>
    <p:sldId id="278" r:id="rId22"/>
    <p:sldId id="267" r:id="rId23"/>
    <p:sldId id="268" r:id="rId24"/>
    <p:sldId id="277" r:id="rId2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2" d="100"/>
          <a:sy n="102" d="100"/>
        </p:scale>
        <p:origin x="570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1F8C36-C629-4941-9D98-1242663E4410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4DAF23-07D5-4AA4-BFB6-03282B979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056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7F13BE-0D13-4DB1-B8FE-C23C5387B70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809212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F359BAA-4C3D-44E8-B8AA-0115E484A9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36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9CAAEB-5DD4-4716-AEA0-BEF1B1D22B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71593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1849F-B6E9-463C-863F-F83F5B516C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649888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04277-C628-43FA-A2BC-FD18438DA0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09766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60C6-49D9-4220-8F9B-E6D75A4A52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357608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76563-ED30-428B-AA1A-693B19CC86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393262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80E3-C8E4-4072-87F6-5D763E1F83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527542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13F12-140F-4D67-A983-8262FE4BD8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83279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00EC-6038-4ABE-90F4-B340C636B6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74846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B4C0-BCC1-4045-872C-DFC030CF8F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99696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20C4-CCA8-4BB0-BD4A-982A7DEE6F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366180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695626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246077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503369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604399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032584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4902702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950498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388564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41558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973922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8830984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3516362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6750368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5722459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948149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0939932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2543684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757266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6306844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8472868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531464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4869978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87206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669345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55500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67803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31330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83663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047648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99478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04341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91439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3801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2676935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1853927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7862969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30744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2341932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5429623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3535751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5470394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2847952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5739732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3405550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8202728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9169855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355864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8480161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115777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5241949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9155100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3771660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53692212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067258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73539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46.xml"/><Relationship Id="rId18" Type="http://schemas.openxmlformats.org/officeDocument/2006/relationships/slideLayout" Target="../slideLayouts/slideLayout51.xml"/><Relationship Id="rId26" Type="http://schemas.openxmlformats.org/officeDocument/2006/relationships/slideLayout" Target="../slideLayouts/slideLayout59.xml"/><Relationship Id="rId3" Type="http://schemas.openxmlformats.org/officeDocument/2006/relationships/slideLayout" Target="../slideLayouts/slideLayout36.xml"/><Relationship Id="rId21" Type="http://schemas.openxmlformats.org/officeDocument/2006/relationships/slideLayout" Target="../slideLayouts/slideLayout54.xml"/><Relationship Id="rId34" Type="http://schemas.openxmlformats.org/officeDocument/2006/relationships/theme" Target="../theme/theme2.xml"/><Relationship Id="rId7" Type="http://schemas.openxmlformats.org/officeDocument/2006/relationships/slideLayout" Target="../slideLayouts/slideLayout40.xml"/><Relationship Id="rId12" Type="http://schemas.openxmlformats.org/officeDocument/2006/relationships/slideLayout" Target="../slideLayouts/slideLayout45.xml"/><Relationship Id="rId17" Type="http://schemas.openxmlformats.org/officeDocument/2006/relationships/slideLayout" Target="../slideLayouts/slideLayout50.xml"/><Relationship Id="rId25" Type="http://schemas.openxmlformats.org/officeDocument/2006/relationships/slideLayout" Target="../slideLayouts/slideLayout58.xml"/><Relationship Id="rId33" Type="http://schemas.openxmlformats.org/officeDocument/2006/relationships/slideLayout" Target="../slideLayouts/slideLayout66.xml"/><Relationship Id="rId2" Type="http://schemas.openxmlformats.org/officeDocument/2006/relationships/slideLayout" Target="../slideLayouts/slideLayout35.xml"/><Relationship Id="rId16" Type="http://schemas.openxmlformats.org/officeDocument/2006/relationships/slideLayout" Target="../slideLayouts/slideLayout49.xml"/><Relationship Id="rId20" Type="http://schemas.openxmlformats.org/officeDocument/2006/relationships/slideLayout" Target="../slideLayouts/slideLayout53.xml"/><Relationship Id="rId29" Type="http://schemas.openxmlformats.org/officeDocument/2006/relationships/slideLayout" Target="../slideLayouts/slideLayout62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24" Type="http://schemas.openxmlformats.org/officeDocument/2006/relationships/slideLayout" Target="../slideLayouts/slideLayout57.xml"/><Relationship Id="rId32" Type="http://schemas.openxmlformats.org/officeDocument/2006/relationships/slideLayout" Target="../slideLayouts/slideLayout65.xml"/><Relationship Id="rId5" Type="http://schemas.openxmlformats.org/officeDocument/2006/relationships/slideLayout" Target="../slideLayouts/slideLayout38.xml"/><Relationship Id="rId15" Type="http://schemas.openxmlformats.org/officeDocument/2006/relationships/slideLayout" Target="../slideLayouts/slideLayout48.xml"/><Relationship Id="rId23" Type="http://schemas.openxmlformats.org/officeDocument/2006/relationships/slideLayout" Target="../slideLayouts/slideLayout56.xml"/><Relationship Id="rId28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43.xml"/><Relationship Id="rId19" Type="http://schemas.openxmlformats.org/officeDocument/2006/relationships/slideLayout" Target="../slideLayouts/slideLayout52.xml"/><Relationship Id="rId31" Type="http://schemas.openxmlformats.org/officeDocument/2006/relationships/slideLayout" Target="../slideLayouts/slideLayout64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slideLayout" Target="../slideLayouts/slideLayout47.xml"/><Relationship Id="rId22" Type="http://schemas.openxmlformats.org/officeDocument/2006/relationships/slideLayout" Target="../slideLayouts/slideLayout55.xml"/><Relationship Id="rId27" Type="http://schemas.openxmlformats.org/officeDocument/2006/relationships/slideLayout" Target="../slideLayouts/slideLayout60.xml"/><Relationship Id="rId30" Type="http://schemas.openxmlformats.org/officeDocument/2006/relationships/slideLayout" Target="../slideLayouts/slideLayout63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4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31F3F4A0-9296-4EBF-B673-F9FBF68C12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14494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5BCAD085-E8A6-8845-BD4E-CB4CCA059FC4}" type="datetimeFigureOut">
              <a:rPr lang="en-US" smtClean="0"/>
              <a:t>2/8/2026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 smtClean="0">
                <a:solidFill>
                  <a:srgbClr val="898989"/>
                </a:solidFill>
                <a:latin typeface="Myriad Pro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4896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  <p:sldLayoutId id="2147483711" r:id="rId17"/>
    <p:sldLayoutId id="2147483712" r:id="rId18"/>
    <p:sldLayoutId id="2147483713" r:id="rId19"/>
    <p:sldLayoutId id="2147483714" r:id="rId20"/>
    <p:sldLayoutId id="2147483715" r:id="rId21"/>
    <p:sldLayoutId id="2147483716" r:id="rId22"/>
    <p:sldLayoutId id="2147483717" r:id="rId23"/>
    <p:sldLayoutId id="2147483718" r:id="rId24"/>
    <p:sldLayoutId id="2147483719" r:id="rId25"/>
    <p:sldLayoutId id="2147483720" r:id="rId26"/>
    <p:sldLayoutId id="2147483721" r:id="rId27"/>
    <p:sldLayoutId id="2147483722" r:id="rId28"/>
    <p:sldLayoutId id="2147483723" r:id="rId29"/>
    <p:sldLayoutId id="2147483724" r:id="rId30"/>
    <p:sldLayoutId id="2147483725" r:id="rId31"/>
    <p:sldLayoutId id="2147483726" r:id="rId32"/>
    <p:sldLayoutId id="2147483727" r:id="rId3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1">
            <a:extLst>
              <a:ext uri="{FF2B5EF4-FFF2-40B4-BE49-F238E27FC236}">
                <a16:creationId xmlns:a16="http://schemas.microsoft.com/office/drawing/2014/main" id="{D5520C09-344C-5086-48D5-55B49BD92B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6060" y="4022352"/>
            <a:ext cx="3888581" cy="500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t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buNone/>
            </a:pPr>
            <a:r>
              <a:rPr lang="en-GB" sz="2800" b="1" dirty="0"/>
              <a:t>WEEK 1</a:t>
            </a:r>
          </a:p>
        </p:txBody>
      </p:sp>
      <p:sp>
        <p:nvSpPr>
          <p:cNvPr id="6" name="Subtitle 4">
            <a:extLst>
              <a:ext uri="{FF2B5EF4-FFF2-40B4-BE49-F238E27FC236}">
                <a16:creationId xmlns:a16="http://schemas.microsoft.com/office/drawing/2014/main" id="{5E33CEC2-4CCC-CBE6-2D77-B35CDDBE7A37}"/>
              </a:ext>
            </a:extLst>
          </p:cNvPr>
          <p:cNvSpPr txBox="1">
            <a:spLocks/>
          </p:cNvSpPr>
          <p:nvPr/>
        </p:nvSpPr>
        <p:spPr bwMode="auto">
          <a:xfrm>
            <a:off x="2738675" y="1662027"/>
            <a:ext cx="6183622" cy="1479004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 eaLnBrk="1" hangingPunct="1">
              <a:defRPr/>
            </a:pPr>
            <a:r>
              <a:rPr lang="en-GB" sz="3600" dirty="0">
                <a:solidFill>
                  <a:schemeClr val="tx1"/>
                </a:solidFill>
              </a:rPr>
              <a:t>Developing a Business Problem Statement</a:t>
            </a:r>
            <a:r>
              <a:rPr lang="en-GB" sz="3600" dirty="0"/>
              <a:t>.</a:t>
            </a:r>
            <a:endParaRPr lang="en-GB" altLang="en-US" sz="3300" b="1" dirty="0">
              <a:ln w="13462">
                <a:solidFill>
                  <a:prstClr val="white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rgbClr val="4BACC6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A65D9C3-DBFB-8353-8918-F1C6851C8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>
              <a:defRPr/>
            </a:pPr>
            <a:fld id="{0F359BAA-4C3D-44E8-B8AA-0115E484A981}" type="slidenum">
              <a:rPr lang="en-US" altLang="en-US"/>
              <a:pPr defTabSz="685800">
                <a:defRPr/>
              </a:pPr>
              <a:t>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92744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Workshop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Objectives:</a:t>
            </a:r>
          </a:p>
          <a:p>
            <a:r>
              <a:rPr dirty="0"/>
              <a:t>- Understand how to identify a business or management issue.</a:t>
            </a:r>
          </a:p>
          <a:p>
            <a:r>
              <a:rPr dirty="0"/>
              <a:t>- Learn how to structure a strong problem statement.</a:t>
            </a:r>
          </a:p>
          <a:p>
            <a:r>
              <a:rPr dirty="0"/>
              <a:t>- Analy</a:t>
            </a:r>
            <a:r>
              <a:rPr lang="en-GB" dirty="0"/>
              <a:t>s</a:t>
            </a:r>
            <a:r>
              <a:rPr dirty="0"/>
              <a:t>e real-world business challenges through case studies.</a:t>
            </a:r>
          </a:p>
          <a:p>
            <a:r>
              <a:rPr dirty="0"/>
              <a:t>- Develop a problem statement for your dissertation.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dirty="0"/>
              <a:t>What is a Business Problem Statement?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Key Elements:</a:t>
            </a:r>
          </a:p>
          <a:p>
            <a:pPr marL="0" indent="0">
              <a:buNone/>
            </a:pPr>
            <a:r>
              <a:rPr dirty="0"/>
              <a:t>1. Context – Background of the issue.</a:t>
            </a:r>
          </a:p>
          <a:p>
            <a:pPr marL="0" indent="0">
              <a:buNone/>
            </a:pPr>
            <a:r>
              <a:rPr dirty="0"/>
              <a:t>2. Problem – What is wrong or needs improvement?</a:t>
            </a:r>
          </a:p>
          <a:p>
            <a:pPr marL="0" indent="0">
              <a:buNone/>
            </a:pPr>
            <a:r>
              <a:rPr dirty="0"/>
              <a:t>3. Impact – Why does it matter? Who is affected?</a:t>
            </a:r>
          </a:p>
          <a:p>
            <a:pPr marL="0" indent="0">
              <a:buNone/>
            </a:pPr>
            <a:r>
              <a:rPr dirty="0"/>
              <a:t>4. Evidence – Data and research supporting the problem.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C4F995-A733-04FF-662C-941081EA8C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A4382-339A-8771-A1A4-33FEF1A7B4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Identifying the Research Problem</a:t>
            </a:r>
            <a:endParaRPr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AA7D08-1B7E-892B-AB76-A0D7660943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Researchers articulate their research problem with supporting evidence.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makes a strong research problem?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Using academic and industry sources for evidence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Critical discussion &amp; contextual factors</a:t>
            </a:r>
          </a:p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3885148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58E2C-DA6D-7280-057B-CFD906A7B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1965F8-F8ED-1724-5DCE-533BBA04FA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>
              <a:buFont typeface="+mj-lt"/>
              <a:buAutoNum type="arabicPeriod"/>
            </a:pPr>
            <a:r>
              <a:rPr lang="en-GB" dirty="0"/>
              <a:t>Students list their </a:t>
            </a:r>
            <a:r>
              <a:rPr lang="en-GB" b="1" dirty="0"/>
              <a:t>research problem</a:t>
            </a:r>
            <a:r>
              <a:rPr lang="en-GB" dirty="0"/>
              <a:t>.</a:t>
            </a:r>
          </a:p>
          <a:p>
            <a:pPr>
              <a:buFont typeface="+mj-lt"/>
              <a:buAutoNum type="arabicPeriod"/>
            </a:pPr>
            <a:r>
              <a:rPr lang="en-GB" dirty="0"/>
              <a:t>Research </a:t>
            </a:r>
            <a:r>
              <a:rPr lang="en-GB" b="1" dirty="0"/>
              <a:t>impact in the business world</a:t>
            </a:r>
            <a:r>
              <a:rPr lang="en-GB" dirty="0"/>
              <a:t> (using academic sources).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Small-group discussion:</a:t>
            </a:r>
            <a:r>
              <a:rPr lang="en-GB" dirty="0"/>
              <a:t> Peer feedback on problem clarity.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72558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Case Study 1 – Declining Employee Engagement in Remote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Example: Remote Work Challenges</a:t>
            </a:r>
          </a:p>
          <a:p>
            <a:r>
              <a:rPr dirty="0"/>
              <a:t>- Many companies report declining employee engagement post-pandemic (Bloom et al., 2021).</a:t>
            </a:r>
          </a:p>
          <a:p>
            <a:r>
              <a:rPr dirty="0"/>
              <a:t>- Issues include communication barriers, lack of motivation, and work-life balance struggles.</a:t>
            </a:r>
          </a:p>
          <a:p>
            <a:r>
              <a:rPr dirty="0"/>
              <a:t>- How does this impact business performance and leadership strategies?</a:t>
            </a:r>
          </a:p>
          <a:p>
            <a:r>
              <a:rPr b="1" dirty="0"/>
              <a:t>Activity: Write a problem statement for this issue.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Case Study 2 – Ethical Concerns in AI Hiring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Example: Bias in AI Recruitment (Amazon’s AI Issue)</a:t>
            </a:r>
          </a:p>
          <a:p>
            <a:r>
              <a:rPr dirty="0"/>
              <a:t>- Amazon’s AI recruitment tool discriminated against women (Dastin, 2018).</a:t>
            </a:r>
          </a:p>
          <a:p>
            <a:r>
              <a:rPr dirty="0"/>
              <a:t>- Ethical concerns over AI decision-making and bias in hiring practices.</a:t>
            </a:r>
          </a:p>
          <a:p>
            <a:r>
              <a:rPr dirty="0"/>
              <a:t>- Why does this matter for HR managers and business leaders?</a:t>
            </a:r>
          </a:p>
          <a:p>
            <a:r>
              <a:rPr b="1" dirty="0"/>
              <a:t>Activity: Formulate a research problem based on this scenario.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Case Study 3 – Customer Trust in Sustainable Fashion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Example: Greenwashing in Retail (H&amp;M vs. Patagonia)</a:t>
            </a:r>
          </a:p>
          <a:p>
            <a:r>
              <a:rPr dirty="0"/>
              <a:t>- Consumers are skeptical of sustainability claims (Delmas and </a:t>
            </a:r>
            <a:r>
              <a:rPr dirty="0" err="1"/>
              <a:t>Burbano</a:t>
            </a:r>
            <a:r>
              <a:rPr dirty="0"/>
              <a:t>, 2019).</a:t>
            </a:r>
          </a:p>
          <a:p>
            <a:r>
              <a:rPr dirty="0"/>
              <a:t>- H&amp;M faces criticism, whereas Patagonia is seen as an ethical leader.</a:t>
            </a:r>
          </a:p>
          <a:p>
            <a:r>
              <a:rPr dirty="0"/>
              <a:t>- How does greenwashing affect consumer trust and business reputation?</a:t>
            </a:r>
          </a:p>
          <a:p>
            <a:r>
              <a:rPr b="1" dirty="0"/>
              <a:t>Activity: Identify a research problem related to consumer trust and sustainability.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Writing Your Business Problem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Identify a relevant business issue.</a:t>
            </a:r>
          </a:p>
          <a:p>
            <a:r>
              <a:t>- Define the problem clearly with supporting evidence.</a:t>
            </a:r>
          </a:p>
          <a:p>
            <a:r>
              <a:t>- Explain the business impact and why the issue matters.</a:t>
            </a:r>
          </a:p>
          <a:p>
            <a:r>
              <a:t>- Ensure it aligns with academic and industry research.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Peer Review &amp;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Students present their problem statements.</a:t>
            </a:r>
          </a:p>
          <a:p>
            <a:r>
              <a:t>- Peer feedback on clarity, relevance, and research alignment.</a:t>
            </a:r>
          </a:p>
          <a:p>
            <a:r>
              <a:t>- Instructor feedback and improvement strategies.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Common Mistakes to Avoid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Defining a problem too broadly or vaguely.</a:t>
            </a:r>
          </a:p>
          <a:p>
            <a:r>
              <a:t>- Lack of academic or industry evidence.</a:t>
            </a:r>
          </a:p>
          <a:p>
            <a:r>
              <a:t>- Not explaining the business impact.</a:t>
            </a:r>
          </a:p>
          <a:p>
            <a:r>
              <a:t>- Poor alignment with dissertation objectives.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BE80F-E514-6BAF-C1D4-80E057F6F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Developing the 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AE57D-AC41-D5C2-ECA2-3E518D60ED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Objective:</a:t>
            </a:r>
            <a:r>
              <a:rPr lang="en-GB" dirty="0"/>
              <a:t> Justify why the research is important and who benefits.</a:t>
            </a:r>
          </a:p>
          <a:p>
            <a:r>
              <a:rPr lang="en-GB" b="1" dirty="0"/>
              <a:t>Real-World Example: Sustainability in Fast Fashion (H&amp;M vs. Patagonia)</a:t>
            </a:r>
          </a:p>
          <a:p>
            <a:r>
              <a:rPr lang="en-GB" dirty="0"/>
              <a:t> </a:t>
            </a:r>
            <a:r>
              <a:rPr lang="en-GB" b="1" dirty="0"/>
              <a:t>Scenario:</a:t>
            </a:r>
            <a:br>
              <a:rPr lang="en-GB" dirty="0"/>
            </a:br>
            <a:r>
              <a:rPr lang="en-GB" dirty="0"/>
              <a:t>H&amp;M launched a sustainability campaign claiming its products use recycled materials. However, reports suggest </a:t>
            </a:r>
            <a:r>
              <a:rPr lang="en-GB" b="1" dirty="0"/>
              <a:t>"greenwashing"—misleading sustainability claims</a:t>
            </a:r>
            <a:r>
              <a:rPr lang="en-GB" dirty="0"/>
              <a:t>—are common in the industry. Meanwhile, Patagonia prioritises ethical sourcing and transparent supply chains. </a:t>
            </a:r>
            <a:r>
              <a:rPr lang="en-GB" b="1" dirty="0"/>
              <a:t>Do consumers really care about sustainability, or is it just a marketing trend?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12368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1385A-0BE9-29AA-D0E3-9C1AB7451B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Cont’d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9F10BC0-9D5B-B01F-34CC-B3037F202FE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2016526"/>
            <a:ext cx="7856638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Why is this issue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important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for businesses and society?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Who benefits from research on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consumer perception of greenwashing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How does this research contribute to existing knowledge gaps?</a:t>
            </a:r>
          </a:p>
        </p:txBody>
      </p:sp>
    </p:spTree>
    <p:extLst>
      <p:ext uri="{BB962C8B-B14F-4D97-AF65-F5344CB8AC3E}">
        <p14:creationId xmlns:p14="http://schemas.microsoft.com/office/powerpoint/2010/main" val="28403526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123BE-EEC2-CB59-DE69-42364C84B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F563A6F-0B25-4E54-EF4E-84CB91BF629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2986019"/>
            <a:ext cx="9003427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Write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one paragraph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outlining the rationale for studying this topic.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Pair discussion: Does the rationale clearly justify the study’s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importance and impact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2859084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4B57A-EDA3-BD5B-3E72-179DFBACF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Research Aim, Objectives &amp;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D5D57-7411-9CB3-764C-CD17C3F3E4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Real-World Example: Artificial Intelligence in Hiring (Amazon’s AI Bias Issue)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b="1" dirty="0"/>
              <a:t>Scenario:</a:t>
            </a:r>
            <a:br>
              <a:rPr lang="en-GB" dirty="0"/>
            </a:br>
            <a:r>
              <a:rPr lang="en-GB" dirty="0"/>
              <a:t>Amazon developed an AI recruitment system that unintentionally </a:t>
            </a:r>
            <a:r>
              <a:rPr lang="en-GB" b="1" dirty="0"/>
              <a:t>discriminated against female applicants</a:t>
            </a:r>
            <a:r>
              <a:rPr lang="en-GB" dirty="0"/>
              <a:t> due to biased historical data. This raised concerns about </a:t>
            </a:r>
            <a:r>
              <a:rPr lang="en-GB" b="1" dirty="0"/>
              <a:t>AI ethics and fairness in hiring practices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b="1" dirty="0"/>
              <a:t>Task: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dirty="0"/>
              <a:t>Develop a </a:t>
            </a:r>
            <a:r>
              <a:rPr lang="en-GB" b="1" dirty="0"/>
              <a:t>research aim</a:t>
            </a:r>
            <a:r>
              <a:rPr lang="en-GB" dirty="0"/>
              <a:t> addressing AI bias in recruitment.</a:t>
            </a:r>
          </a:p>
          <a:p>
            <a:pPr>
              <a:buFont typeface="+mj-lt"/>
              <a:buAutoNum type="arabicPeriod"/>
            </a:pPr>
            <a:r>
              <a:rPr lang="en-GB" dirty="0"/>
              <a:t>List </a:t>
            </a:r>
            <a:r>
              <a:rPr lang="en-GB" b="1" dirty="0"/>
              <a:t>3-5 research objectives</a:t>
            </a:r>
            <a:r>
              <a:rPr lang="en-GB" dirty="0"/>
              <a:t> exploring different aspects (e.g., fairness, ethical implications, business adoption).</a:t>
            </a:r>
          </a:p>
          <a:p>
            <a:pPr>
              <a:buFont typeface="+mj-lt"/>
              <a:buAutoNum type="arabicPeriod"/>
            </a:pPr>
            <a:r>
              <a:rPr lang="en-GB" dirty="0"/>
              <a:t>Formulate </a:t>
            </a:r>
            <a:r>
              <a:rPr lang="en-GB" b="1" dirty="0"/>
              <a:t>2-3 research questions</a:t>
            </a:r>
            <a:r>
              <a:rPr lang="en-GB" dirty="0"/>
              <a:t> guiding the study.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07490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707E2-4421-6E1A-E6A5-7FFCB202F0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4BCA04B-39BC-59D4-7423-F0D1A4FCC4D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2570522"/>
            <a:ext cx="7625806" cy="2585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Draft your research aim, objectives, and questions.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Group critique: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Does each research question align with the objectives?</a:t>
            </a:r>
          </a:p>
        </p:txBody>
      </p:sp>
    </p:spTree>
    <p:extLst>
      <p:ext uri="{BB962C8B-B14F-4D97-AF65-F5344CB8AC3E}">
        <p14:creationId xmlns:p14="http://schemas.microsoft.com/office/powerpoint/2010/main" val="41194310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C790E-C9FD-4DA5-7EA1-BC4E9C35C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Application &amp; Peer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CAA54E-648C-8842-579C-457D499C27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Objective:</a:t>
            </a:r>
            <a:r>
              <a:rPr lang="en-GB" dirty="0"/>
              <a:t> Students apply learning to their own dissertation topics.</a:t>
            </a:r>
          </a:p>
          <a:p>
            <a:r>
              <a:rPr lang="en-GB" dirty="0"/>
              <a:t> </a:t>
            </a:r>
            <a:r>
              <a:rPr lang="en-GB" b="1" dirty="0"/>
              <a:t>Activity: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dirty="0"/>
              <a:t>Students </a:t>
            </a:r>
            <a:r>
              <a:rPr lang="en-GB" b="1" dirty="0"/>
              <a:t>write the introduction</a:t>
            </a:r>
            <a:r>
              <a:rPr lang="en-GB" dirty="0"/>
              <a:t> for their dissertation using the </a:t>
            </a:r>
            <a:r>
              <a:rPr lang="en-GB" b="1" dirty="0"/>
              <a:t>three components learned</a:t>
            </a:r>
            <a:r>
              <a:rPr lang="en-GB" dirty="0"/>
              <a:t>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Peer review session</a:t>
            </a:r>
            <a:r>
              <a:rPr lang="en-GB" dirty="0"/>
              <a:t>: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Is the research problem clearly stated?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Does the rationale justify the study’s importance?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Are the research aim, objectives, and questions aligned?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0855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Wrap-Up &amp; Next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Refine your business problem statement.</a:t>
            </a:r>
          </a:p>
          <a:p>
            <a:r>
              <a:rPr dirty="0"/>
              <a:t>Use academic literature to strengthen your argument.</a:t>
            </a:r>
          </a:p>
          <a:p>
            <a:r>
              <a:rPr dirty="0"/>
              <a:t> Book a 1-to-1 consultation for further guidance.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Q&amp;A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341695"/>
            <a:ext cx="9144271" cy="781562"/>
          </a:xfrm>
          <a:prstGeom prst="rect">
            <a:avLst/>
          </a:prstGeom>
          <a:solidFill>
            <a:srgbClr val="0066C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3200" b="1">
                <a:solidFill>
                  <a:srgbClr val="FFFFFF"/>
                </a:solidFill>
              </a:defRPr>
            </a:pPr>
            <a:r>
              <a:rPr sz="2735"/>
              <a:t>Poster Presentation: Research Methodology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0781" y="1279570"/>
            <a:ext cx="1620828" cy="302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003366"/>
                </a:solidFill>
              </a:defRPr>
            </a:pPr>
            <a:r>
              <a:rPr sz="1368"/>
              <a:t>Title of Dissertation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7094" y="1592195"/>
            <a:ext cx="4437433" cy="27655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000000"/>
                </a:solidFill>
              </a:defRPr>
            </a:pPr>
            <a:r>
              <a:rPr sz="1197"/>
              <a:t>“The Impact of Remote Work on Employee Productivity in UK SMEs”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0781" y="2373756"/>
            <a:ext cx="1743298" cy="302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003366"/>
                </a:solidFill>
              </a:defRPr>
            </a:pPr>
            <a:r>
              <a:rPr sz="1368"/>
              <a:t>1. Research Paradigm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7094" y="2686381"/>
            <a:ext cx="3966150" cy="64498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000000"/>
                </a:solidFill>
              </a:defRPr>
            </a:pPr>
            <a:r>
              <a:rPr sz="1197" dirty="0"/>
              <a:t>Approach: Interpretivist</a:t>
            </a:r>
            <a:br>
              <a:rPr sz="1197" dirty="0"/>
            </a:br>
            <a:r>
              <a:rPr sz="1197" dirty="0"/>
              <a:t>Reason: Understands </a:t>
            </a:r>
            <a:r>
              <a:rPr sz="1197" dirty="0" err="1"/>
              <a:t>behav</a:t>
            </a:r>
            <a:r>
              <a:rPr lang="en-GB" sz="1197" dirty="0" err="1"/>
              <a:t>iou</a:t>
            </a:r>
            <a:r>
              <a:rPr sz="1197" dirty="0"/>
              <a:t>r in real-life business contexts</a:t>
            </a:r>
            <a:br>
              <a:rPr sz="1197" dirty="0"/>
            </a:br>
            <a:endParaRPr sz="1197" dirty="0"/>
          </a:p>
        </p:txBody>
      </p:sp>
      <p:sp>
        <p:nvSpPr>
          <p:cNvPr id="7" name="TextBox 6"/>
          <p:cNvSpPr txBox="1"/>
          <p:nvPr/>
        </p:nvSpPr>
        <p:spPr>
          <a:xfrm>
            <a:off x="390782" y="3467942"/>
            <a:ext cx="1548565" cy="302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003366"/>
                </a:solidFill>
              </a:defRPr>
            </a:pPr>
            <a:r>
              <a:rPr sz="1368"/>
              <a:t>2. Research Design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47094" y="3780567"/>
            <a:ext cx="2066591" cy="64498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000000"/>
                </a:solidFill>
              </a:defRPr>
            </a:pPr>
            <a:r>
              <a:rPr sz="1197" dirty="0"/>
              <a:t>Type: Qualitative research</a:t>
            </a:r>
            <a:br>
              <a:rPr sz="1197" dirty="0"/>
            </a:br>
            <a:r>
              <a:rPr sz="1197" dirty="0"/>
              <a:t>Strategy: Case study approach</a:t>
            </a:r>
            <a:br>
              <a:rPr sz="1197" dirty="0"/>
            </a:br>
            <a:endParaRPr sz="1197" dirty="0"/>
          </a:p>
        </p:txBody>
      </p:sp>
      <p:sp>
        <p:nvSpPr>
          <p:cNvPr id="9" name="TextBox 8"/>
          <p:cNvSpPr txBox="1"/>
          <p:nvPr/>
        </p:nvSpPr>
        <p:spPr>
          <a:xfrm>
            <a:off x="390781" y="4562129"/>
            <a:ext cx="2166234" cy="302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003366"/>
                </a:solidFill>
              </a:defRPr>
            </a:pPr>
            <a:r>
              <a:rPr sz="1368"/>
              <a:t>3. Data Collection Methods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47094" y="4874754"/>
            <a:ext cx="3004349" cy="64498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000000"/>
                </a:solidFill>
              </a:defRPr>
            </a:pPr>
            <a:r>
              <a:rPr sz="1197" dirty="0"/>
              <a:t>Method: Semi-structured interviews</a:t>
            </a:r>
            <a:br>
              <a:rPr sz="1197" dirty="0"/>
            </a:br>
            <a:r>
              <a:rPr sz="1197" dirty="0"/>
              <a:t>Participants: 8–10 SME employees/managers</a:t>
            </a:r>
            <a:br>
              <a:rPr sz="1197" dirty="0"/>
            </a:br>
            <a:endParaRPr sz="1197" dirty="0"/>
          </a:p>
        </p:txBody>
      </p:sp>
      <p:sp>
        <p:nvSpPr>
          <p:cNvPr id="11" name="TextBox 10"/>
          <p:cNvSpPr txBox="1"/>
          <p:nvPr/>
        </p:nvSpPr>
        <p:spPr>
          <a:xfrm>
            <a:off x="390781" y="5656315"/>
            <a:ext cx="1672702" cy="302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003366"/>
                </a:solidFill>
              </a:defRPr>
            </a:pPr>
            <a:r>
              <a:rPr sz="1368"/>
              <a:t>4. Sampling Strategy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47093" y="5968940"/>
            <a:ext cx="3853940" cy="64498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000000"/>
                </a:solidFill>
              </a:defRPr>
            </a:pPr>
            <a:r>
              <a:rPr sz="1197" dirty="0"/>
              <a:t>Sampling: Purposive</a:t>
            </a:r>
            <a:br>
              <a:rPr sz="1197" dirty="0"/>
            </a:br>
            <a:r>
              <a:rPr sz="1197" dirty="0"/>
              <a:t>Sample: 8–10 participants working remotely for 6+ months</a:t>
            </a:r>
            <a:br>
              <a:rPr sz="1197" dirty="0"/>
            </a:br>
            <a:endParaRPr sz="1197" dirty="0"/>
          </a:p>
        </p:txBody>
      </p:sp>
      <p:sp>
        <p:nvSpPr>
          <p:cNvPr id="13" name="TextBox 12"/>
          <p:cNvSpPr txBox="1"/>
          <p:nvPr/>
        </p:nvSpPr>
        <p:spPr>
          <a:xfrm>
            <a:off x="390781" y="6935884"/>
            <a:ext cx="1337610" cy="302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003366"/>
                </a:solidFill>
              </a:defRPr>
            </a:pPr>
            <a:r>
              <a:rPr sz="1368"/>
              <a:t>5. Data Analysis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47094" y="7248509"/>
            <a:ext cx="2018501" cy="64498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000000"/>
                </a:solidFill>
              </a:defRPr>
            </a:pPr>
            <a:r>
              <a:rPr sz="1197"/>
              <a:t>Method: Thematic analysis</a:t>
            </a:r>
            <a:br>
              <a:rPr sz="1197"/>
            </a:br>
            <a:r>
              <a:rPr sz="1197"/>
              <a:t>Tool: NVivo or manual coding</a:t>
            </a:r>
            <a:br>
              <a:rPr sz="1197"/>
            </a:br>
            <a:r>
              <a:rPr sz="1197"/>
              <a:t>(Braun &amp; Clarke, 2006)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90781" y="8030071"/>
            <a:ext cx="1969385" cy="302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003366"/>
                </a:solidFill>
              </a:defRPr>
            </a:pPr>
            <a:r>
              <a:rPr sz="1368"/>
              <a:t>6. Ethical Considerations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47094" y="8342695"/>
            <a:ext cx="4150495" cy="64498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000000"/>
                </a:solidFill>
              </a:defRPr>
            </a:pPr>
            <a:r>
              <a:rPr sz="1197"/>
              <a:t>Informed consent, anonymity, confidentiality, right to withdraw</a:t>
            </a:r>
            <a:br>
              <a:rPr sz="1197"/>
            </a:br>
            <a:r>
              <a:rPr sz="1197"/>
              <a:t>Stored data securely</a:t>
            </a:r>
            <a:br>
              <a:rPr sz="1197"/>
            </a:br>
            <a:r>
              <a:rPr sz="1197"/>
              <a:t>(BERA, 2018)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90781" y="9124257"/>
            <a:ext cx="1170385" cy="302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003366"/>
                </a:solidFill>
              </a:defRPr>
            </a:pPr>
            <a:r>
              <a:rPr sz="1368"/>
              <a:t>7. Limitations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47094" y="9436882"/>
            <a:ext cx="1739579" cy="64498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000000"/>
                </a:solidFill>
              </a:defRPr>
            </a:pPr>
            <a:r>
              <a:rPr sz="1197"/>
              <a:t>Small sample size</a:t>
            </a:r>
            <a:br>
              <a:rPr sz="1197"/>
            </a:br>
            <a:r>
              <a:rPr sz="1197"/>
              <a:t>Subjective interpretation</a:t>
            </a:r>
            <a:br>
              <a:rPr sz="1197"/>
            </a:br>
            <a:r>
              <a:rPr sz="1197"/>
              <a:t>Time-consuming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90781" y="10218443"/>
            <a:ext cx="1288301" cy="302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003366"/>
                </a:solidFill>
              </a:defRPr>
            </a:pPr>
            <a:r>
              <a:rPr sz="1368"/>
              <a:t>Key References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47093" y="10531068"/>
            <a:ext cx="3230372" cy="101341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000000"/>
                </a:solidFill>
              </a:defRPr>
            </a:pPr>
            <a:r>
              <a:rPr sz="1197"/>
              <a:t>Braun, V. and Clarke, V. (2006)...</a:t>
            </a:r>
            <a:br>
              <a:rPr sz="1197"/>
            </a:br>
            <a:r>
              <a:rPr sz="1197"/>
              <a:t>Bryman, A. and Bell, E. (2015)...</a:t>
            </a:r>
            <a:br>
              <a:rPr sz="1197"/>
            </a:br>
            <a:r>
              <a:rPr sz="1197"/>
              <a:t>Etikan, I., Musa, S. A. and Alkassim, R. S. (2016)...</a:t>
            </a:r>
            <a:br>
              <a:rPr sz="1197"/>
            </a:br>
            <a:r>
              <a:rPr sz="1197"/>
              <a:t>Saunders, M., Lewis, P. and Thornhill, A. (2019)...</a:t>
            </a:r>
            <a:br>
              <a:rPr sz="1197"/>
            </a:br>
            <a:r>
              <a:rPr sz="1197"/>
              <a:t>Yin, R. K. (2018)...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1BD92-48AF-1AB5-EA20-54A8ED5D9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20B56-8CD0-B027-C29E-ED74920DB9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Dastin, J. (2018) Reuters, 10 October.</a:t>
            </a:r>
          </a:p>
          <a:p>
            <a:r>
              <a:rPr lang="en-GB" dirty="0"/>
              <a:t>Binns, R. (2020) ACM Conference on Fairness, Accountability, and Transparency.</a:t>
            </a:r>
          </a:p>
          <a:p>
            <a:pPr marL="0" indent="0">
              <a:buNone/>
            </a:pPr>
            <a:r>
              <a:rPr lang="en-GB" dirty="0"/>
              <a:t> Bloom, N., Han, R., and Liang, J. (2021) Harvard Business Review, 99(6), pp. 23-32.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31202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8B0B4-46BE-9124-AB39-8DB06D68EC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5D3EA-8E2B-B931-D066-DF65863710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Delmas, M. A. and </a:t>
            </a:r>
            <a:r>
              <a:rPr lang="en-GB" dirty="0" err="1"/>
              <a:t>Burbano</a:t>
            </a:r>
            <a:r>
              <a:rPr lang="en-GB" dirty="0"/>
              <a:t>, V. C. (2019) California Management Review, 54(1), pp. 64-87.</a:t>
            </a:r>
          </a:p>
          <a:p>
            <a:r>
              <a:rPr lang="en-GB" dirty="0"/>
              <a:t>García-Torres, S., </a:t>
            </a:r>
            <a:r>
              <a:rPr lang="en-GB" dirty="0" err="1"/>
              <a:t>Albareda</a:t>
            </a:r>
            <a:r>
              <a:rPr lang="en-GB" dirty="0"/>
              <a:t>, L., and Baldo, M. D. (2021) Business Strategy and the Environment, 30(3), pp. 1389-1401.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70225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0C950-A4B3-C62F-0D90-8194425AD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A635E8-05CB-1A0C-7E04-3C3F431C79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Johnson, M. (2022) 'The future of streaming services: Challenges and opportunities', </a:t>
            </a:r>
            <a:r>
              <a:rPr lang="en-GB" i="1" dirty="0"/>
              <a:t>Harvard Business Review</a:t>
            </a:r>
            <a:r>
              <a:rPr lang="en-GB" dirty="0"/>
              <a:t>, 98(4), pp. 112-119.</a:t>
            </a:r>
          </a:p>
          <a:p>
            <a:r>
              <a:rPr lang="en-GB" dirty="0"/>
              <a:t>Saunders, M., Lewis, P., and Thornhill, A. (2019) Research methods for business students. 8th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</a:p>
          <a:p>
            <a:pPr marL="0" indent="0">
              <a:buNone/>
            </a:pPr>
            <a:r>
              <a:rPr lang="en-GB" dirty="0" err="1"/>
              <a:t>Vogels</a:t>
            </a:r>
            <a:r>
              <a:rPr lang="en-GB" dirty="0"/>
              <a:t>, E. (2023) 'Consumer perceptions of ad-supported streaming models', </a:t>
            </a:r>
            <a:r>
              <a:rPr lang="en-GB" i="1" dirty="0"/>
              <a:t>Journal of Digital Media Research</a:t>
            </a:r>
            <a:r>
              <a:rPr lang="en-GB" dirty="0"/>
              <a:t>, 45(2), pp. 89-103.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520167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1262</Words>
  <Application>Microsoft Office PowerPoint</Application>
  <PresentationFormat>On-screen Show (4:3)</PresentationFormat>
  <Paragraphs>143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Myriad Pro</vt:lpstr>
      <vt:lpstr>Aharoni</vt:lpstr>
      <vt:lpstr>Aptos</vt:lpstr>
      <vt:lpstr>Arial</vt:lpstr>
      <vt:lpstr>20140311PresentationUWTSDTemplate</vt:lpstr>
      <vt:lpstr>1_20140311PresentationUWTSDTemplate</vt:lpstr>
      <vt:lpstr>PowerPoint Presentation</vt:lpstr>
      <vt:lpstr>Workshop Overview</vt:lpstr>
      <vt:lpstr>What is a Business Problem Statement?</vt:lpstr>
      <vt:lpstr>Identifying the Research Problem</vt:lpstr>
      <vt:lpstr>Activity</vt:lpstr>
      <vt:lpstr>Case Study 1 – Declining Employee Engagement in Remote Work</vt:lpstr>
      <vt:lpstr>Case Study 2 – Ethical Concerns in AI Hiring</vt:lpstr>
      <vt:lpstr>Case Study 3 – Customer Trust in Sustainable Fashion</vt:lpstr>
      <vt:lpstr>Writing Your Business Problem Statement</vt:lpstr>
      <vt:lpstr>Peer Review &amp; Discussion</vt:lpstr>
      <vt:lpstr>Common Mistakes to Avoid</vt:lpstr>
      <vt:lpstr>Developing the Rationale</vt:lpstr>
      <vt:lpstr>Cont’d</vt:lpstr>
      <vt:lpstr>Activity</vt:lpstr>
      <vt:lpstr>Research Aim, Objectives &amp; Questions</vt:lpstr>
      <vt:lpstr>Activity</vt:lpstr>
      <vt:lpstr>Practical Application &amp; Peer Review</vt:lpstr>
      <vt:lpstr>Wrap-Up &amp; Next Steps</vt:lpstr>
      <vt:lpstr>Q&amp;A </vt:lpstr>
      <vt:lpstr>PowerPoint Presentation</vt:lpstr>
      <vt:lpstr>References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Md Kalam</dc:creator>
  <cp:keywords/>
  <dc:description>generated using python-pptx</dc:description>
  <cp:lastModifiedBy>Md Kalam</cp:lastModifiedBy>
  <cp:revision>7</cp:revision>
  <dcterms:created xsi:type="dcterms:W3CDTF">2013-01-27T09:14:16Z</dcterms:created>
  <dcterms:modified xsi:type="dcterms:W3CDTF">2026-02-08T14:14:50Z</dcterms:modified>
  <cp:category/>
</cp:coreProperties>
</file>