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8" r:id="rId6"/>
    <p:sldId id="274" r:id="rId7"/>
    <p:sldId id="275" r:id="rId8"/>
    <p:sldId id="260" r:id="rId9"/>
    <p:sldId id="258" r:id="rId10"/>
    <p:sldId id="262" r:id="rId11"/>
    <p:sldId id="259" r:id="rId12"/>
    <p:sldId id="257" r:id="rId13"/>
    <p:sldId id="263" r:id="rId14"/>
    <p:sldId id="280" r:id="rId15"/>
    <p:sldId id="264" r:id="rId16"/>
    <p:sldId id="265" r:id="rId17"/>
    <p:sldId id="266" r:id="rId18"/>
    <p:sldId id="269" r:id="rId19"/>
    <p:sldId id="272" r:id="rId20"/>
    <p:sldId id="282" r:id="rId21"/>
    <p:sldId id="283" r:id="rId22"/>
    <p:sldId id="284" r:id="rId23"/>
    <p:sldId id="285" r:id="rId24"/>
    <p:sldId id="270" r:id="rId25"/>
    <p:sldId id="271" r:id="rId26"/>
    <p:sldId id="277" r:id="rId27"/>
    <p:sldId id="273" r:id="rId28"/>
    <p:sldId id="279" r:id="rId29"/>
    <p:sldId id="278"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1" d="100"/>
          <a:sy n="61" d="100"/>
        </p:scale>
        <p:origin x="67" y="5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A3C26-AAE2-4CF5-BE1C-6974FC9EF5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30B9168-8ED1-40BC-990B-79F3934C7E22}">
      <dgm:prSet/>
      <dgm:spPr/>
      <dgm:t>
        <a:bodyPr/>
        <a:lstStyle/>
        <a:p>
          <a:r>
            <a:rPr lang="en-GB"/>
            <a:t>What is coding?</a:t>
          </a:r>
          <a:endParaRPr lang="en-US"/>
        </a:p>
      </dgm:t>
    </dgm:pt>
    <dgm:pt modelId="{8D456BAB-7A0B-4AC1-9332-7E0E74058CBB}" type="parTrans" cxnId="{E9136A52-98A1-46F9-A9AD-D9BD08C37B7D}">
      <dgm:prSet/>
      <dgm:spPr/>
      <dgm:t>
        <a:bodyPr/>
        <a:lstStyle/>
        <a:p>
          <a:endParaRPr lang="en-US"/>
        </a:p>
      </dgm:t>
    </dgm:pt>
    <dgm:pt modelId="{A1745868-F7FB-4DC3-8CE6-28AE0B5053F5}" type="sibTrans" cxnId="{E9136A52-98A1-46F9-A9AD-D9BD08C37B7D}">
      <dgm:prSet/>
      <dgm:spPr/>
      <dgm:t>
        <a:bodyPr/>
        <a:lstStyle/>
        <a:p>
          <a:endParaRPr lang="en-US"/>
        </a:p>
      </dgm:t>
    </dgm:pt>
    <dgm:pt modelId="{368AC577-59F2-4631-A042-8F54144A8EE6}">
      <dgm:prSet/>
      <dgm:spPr/>
      <dgm:t>
        <a:bodyPr/>
        <a:lstStyle/>
        <a:p>
          <a:r>
            <a:rPr lang="en-GB"/>
            <a:t>The coding process</a:t>
          </a:r>
          <a:endParaRPr lang="en-US"/>
        </a:p>
      </dgm:t>
    </dgm:pt>
    <dgm:pt modelId="{5DE7E151-D202-41FA-8448-4E4A6A164F5E}" type="parTrans" cxnId="{F32B25BE-06A2-4387-98BF-5C737AA267B0}">
      <dgm:prSet/>
      <dgm:spPr/>
      <dgm:t>
        <a:bodyPr/>
        <a:lstStyle/>
        <a:p>
          <a:endParaRPr lang="en-US"/>
        </a:p>
      </dgm:t>
    </dgm:pt>
    <dgm:pt modelId="{DDDC6E0E-F0A0-47E3-AF4D-0D0262616ADA}" type="sibTrans" cxnId="{F32B25BE-06A2-4387-98BF-5C737AA267B0}">
      <dgm:prSet/>
      <dgm:spPr/>
      <dgm:t>
        <a:bodyPr/>
        <a:lstStyle/>
        <a:p>
          <a:endParaRPr lang="en-US"/>
        </a:p>
      </dgm:t>
    </dgm:pt>
    <dgm:pt modelId="{0C2C3983-553C-4D89-9E77-DF6E6D5E589B}">
      <dgm:prSet/>
      <dgm:spPr/>
      <dgm:t>
        <a:bodyPr/>
        <a:lstStyle/>
        <a:p>
          <a:r>
            <a:rPr lang="en-GB"/>
            <a:t>Choosing method of coding</a:t>
          </a:r>
          <a:endParaRPr lang="en-US"/>
        </a:p>
      </dgm:t>
    </dgm:pt>
    <dgm:pt modelId="{B7EF7E76-CAED-4C1A-8E18-769759052E0B}" type="parTrans" cxnId="{B4B4B32B-227E-458F-AABF-B4400A3295E7}">
      <dgm:prSet/>
      <dgm:spPr/>
      <dgm:t>
        <a:bodyPr/>
        <a:lstStyle/>
        <a:p>
          <a:endParaRPr lang="en-US"/>
        </a:p>
      </dgm:t>
    </dgm:pt>
    <dgm:pt modelId="{04ADB519-A8CB-4ECE-BC2C-65F42CCA17B6}" type="sibTrans" cxnId="{B4B4B32B-227E-458F-AABF-B4400A3295E7}">
      <dgm:prSet/>
      <dgm:spPr/>
      <dgm:t>
        <a:bodyPr/>
        <a:lstStyle/>
        <a:p>
          <a:endParaRPr lang="en-US"/>
        </a:p>
      </dgm:t>
    </dgm:pt>
    <dgm:pt modelId="{D397C446-BFEF-468C-B47D-EFBAE2C498F3}">
      <dgm:prSet/>
      <dgm:spPr/>
      <dgm:t>
        <a:bodyPr/>
        <a:lstStyle/>
        <a:p>
          <a:r>
            <a:rPr lang="en-GB"/>
            <a:t>Presenting your research findings</a:t>
          </a:r>
          <a:endParaRPr lang="en-US"/>
        </a:p>
      </dgm:t>
    </dgm:pt>
    <dgm:pt modelId="{46213A48-9BBB-46C7-8F70-CF1AECE00756}" type="parTrans" cxnId="{BD45686A-49DC-4107-9BE4-759A9A583EA8}">
      <dgm:prSet/>
      <dgm:spPr/>
      <dgm:t>
        <a:bodyPr/>
        <a:lstStyle/>
        <a:p>
          <a:endParaRPr lang="en-US"/>
        </a:p>
      </dgm:t>
    </dgm:pt>
    <dgm:pt modelId="{DC7AEC68-F2A7-4950-BC13-9B439D8953CC}" type="sibTrans" cxnId="{BD45686A-49DC-4107-9BE4-759A9A583EA8}">
      <dgm:prSet/>
      <dgm:spPr/>
      <dgm:t>
        <a:bodyPr/>
        <a:lstStyle/>
        <a:p>
          <a:endParaRPr lang="en-US"/>
        </a:p>
      </dgm:t>
    </dgm:pt>
    <dgm:pt modelId="{9387F901-72C7-4B63-AAE5-C4BFD4E73B91}">
      <dgm:prSet/>
      <dgm:spPr/>
      <dgm:t>
        <a:bodyPr/>
        <a:lstStyle/>
        <a:p>
          <a:r>
            <a:rPr lang="en-GB"/>
            <a:t>Example</a:t>
          </a:r>
          <a:endParaRPr lang="en-US"/>
        </a:p>
      </dgm:t>
    </dgm:pt>
    <dgm:pt modelId="{575B98AC-417E-4649-9FB3-A1C563658846}" type="parTrans" cxnId="{22543B6B-3738-4918-9DCF-FBB89D607BAA}">
      <dgm:prSet/>
      <dgm:spPr/>
      <dgm:t>
        <a:bodyPr/>
        <a:lstStyle/>
        <a:p>
          <a:endParaRPr lang="en-US"/>
        </a:p>
      </dgm:t>
    </dgm:pt>
    <dgm:pt modelId="{90492E46-8BAA-4348-AB93-2118BDA87123}" type="sibTrans" cxnId="{22543B6B-3738-4918-9DCF-FBB89D607BAA}">
      <dgm:prSet/>
      <dgm:spPr/>
      <dgm:t>
        <a:bodyPr/>
        <a:lstStyle/>
        <a:p>
          <a:endParaRPr lang="en-US"/>
        </a:p>
      </dgm:t>
    </dgm:pt>
    <dgm:pt modelId="{29A6E6EE-C5D9-4C50-898E-CB4343BD4356}" type="pres">
      <dgm:prSet presAssocID="{747A3C26-AAE2-4CF5-BE1C-6974FC9EF581}" presName="linear" presStyleCnt="0">
        <dgm:presLayoutVars>
          <dgm:animLvl val="lvl"/>
          <dgm:resizeHandles val="exact"/>
        </dgm:presLayoutVars>
      </dgm:prSet>
      <dgm:spPr/>
    </dgm:pt>
    <dgm:pt modelId="{678DEA16-A6C3-4B6B-A0A3-394107067459}" type="pres">
      <dgm:prSet presAssocID="{A30B9168-8ED1-40BC-990B-79F3934C7E22}" presName="parentText" presStyleLbl="node1" presStyleIdx="0" presStyleCnt="5">
        <dgm:presLayoutVars>
          <dgm:chMax val="0"/>
          <dgm:bulletEnabled val="1"/>
        </dgm:presLayoutVars>
      </dgm:prSet>
      <dgm:spPr/>
    </dgm:pt>
    <dgm:pt modelId="{8EEA827A-3770-43D8-AE90-9BC5DE1EB0E6}" type="pres">
      <dgm:prSet presAssocID="{A1745868-F7FB-4DC3-8CE6-28AE0B5053F5}" presName="spacer" presStyleCnt="0"/>
      <dgm:spPr/>
    </dgm:pt>
    <dgm:pt modelId="{EF4D93A9-A111-459E-A8F5-36281C20977F}" type="pres">
      <dgm:prSet presAssocID="{368AC577-59F2-4631-A042-8F54144A8EE6}" presName="parentText" presStyleLbl="node1" presStyleIdx="1" presStyleCnt="5">
        <dgm:presLayoutVars>
          <dgm:chMax val="0"/>
          <dgm:bulletEnabled val="1"/>
        </dgm:presLayoutVars>
      </dgm:prSet>
      <dgm:spPr/>
    </dgm:pt>
    <dgm:pt modelId="{FA97498D-CD92-425D-A19A-E06EE60FBAA2}" type="pres">
      <dgm:prSet presAssocID="{DDDC6E0E-F0A0-47E3-AF4D-0D0262616ADA}" presName="spacer" presStyleCnt="0"/>
      <dgm:spPr/>
    </dgm:pt>
    <dgm:pt modelId="{06C83593-76E1-46FE-AF57-BF7035216775}" type="pres">
      <dgm:prSet presAssocID="{0C2C3983-553C-4D89-9E77-DF6E6D5E589B}" presName="parentText" presStyleLbl="node1" presStyleIdx="2" presStyleCnt="5">
        <dgm:presLayoutVars>
          <dgm:chMax val="0"/>
          <dgm:bulletEnabled val="1"/>
        </dgm:presLayoutVars>
      </dgm:prSet>
      <dgm:spPr/>
    </dgm:pt>
    <dgm:pt modelId="{6952D50C-D502-4099-A71F-FA031BAE1ED0}" type="pres">
      <dgm:prSet presAssocID="{04ADB519-A8CB-4ECE-BC2C-65F42CCA17B6}" presName="spacer" presStyleCnt="0"/>
      <dgm:spPr/>
    </dgm:pt>
    <dgm:pt modelId="{884A64F4-3DD5-46A9-BA8D-D5998436870C}" type="pres">
      <dgm:prSet presAssocID="{D397C446-BFEF-468C-B47D-EFBAE2C498F3}" presName="parentText" presStyleLbl="node1" presStyleIdx="3" presStyleCnt="5">
        <dgm:presLayoutVars>
          <dgm:chMax val="0"/>
          <dgm:bulletEnabled val="1"/>
        </dgm:presLayoutVars>
      </dgm:prSet>
      <dgm:spPr/>
    </dgm:pt>
    <dgm:pt modelId="{5DAA5E1E-A2A2-49D1-9FF7-90144B1FE553}" type="pres">
      <dgm:prSet presAssocID="{DC7AEC68-F2A7-4950-BC13-9B439D8953CC}" presName="spacer" presStyleCnt="0"/>
      <dgm:spPr/>
    </dgm:pt>
    <dgm:pt modelId="{C623BD64-414E-4714-84D4-7AB954F9050E}" type="pres">
      <dgm:prSet presAssocID="{9387F901-72C7-4B63-AAE5-C4BFD4E73B91}" presName="parentText" presStyleLbl="node1" presStyleIdx="4" presStyleCnt="5">
        <dgm:presLayoutVars>
          <dgm:chMax val="0"/>
          <dgm:bulletEnabled val="1"/>
        </dgm:presLayoutVars>
      </dgm:prSet>
      <dgm:spPr/>
    </dgm:pt>
  </dgm:ptLst>
  <dgm:cxnLst>
    <dgm:cxn modelId="{8C574A0E-0D44-49B4-A65D-0A28EBF7E714}" type="presOf" srcId="{0C2C3983-553C-4D89-9E77-DF6E6D5E589B}" destId="{06C83593-76E1-46FE-AF57-BF7035216775}" srcOrd="0" destOrd="0" presId="urn:microsoft.com/office/officeart/2005/8/layout/vList2"/>
    <dgm:cxn modelId="{B4B4B32B-227E-458F-AABF-B4400A3295E7}" srcId="{747A3C26-AAE2-4CF5-BE1C-6974FC9EF581}" destId="{0C2C3983-553C-4D89-9E77-DF6E6D5E589B}" srcOrd="2" destOrd="0" parTransId="{B7EF7E76-CAED-4C1A-8E18-769759052E0B}" sibTransId="{04ADB519-A8CB-4ECE-BC2C-65F42CCA17B6}"/>
    <dgm:cxn modelId="{CB64CA47-0EC9-49B6-B554-0B8CC024A88B}" type="presOf" srcId="{368AC577-59F2-4631-A042-8F54144A8EE6}" destId="{EF4D93A9-A111-459E-A8F5-36281C20977F}" srcOrd="0" destOrd="0" presId="urn:microsoft.com/office/officeart/2005/8/layout/vList2"/>
    <dgm:cxn modelId="{EDFEAB69-0ACF-4B81-A321-38AC3739B3F8}" type="presOf" srcId="{9387F901-72C7-4B63-AAE5-C4BFD4E73B91}" destId="{C623BD64-414E-4714-84D4-7AB954F9050E}" srcOrd="0" destOrd="0" presId="urn:microsoft.com/office/officeart/2005/8/layout/vList2"/>
    <dgm:cxn modelId="{BD45686A-49DC-4107-9BE4-759A9A583EA8}" srcId="{747A3C26-AAE2-4CF5-BE1C-6974FC9EF581}" destId="{D397C446-BFEF-468C-B47D-EFBAE2C498F3}" srcOrd="3" destOrd="0" parTransId="{46213A48-9BBB-46C7-8F70-CF1AECE00756}" sibTransId="{DC7AEC68-F2A7-4950-BC13-9B439D8953CC}"/>
    <dgm:cxn modelId="{22543B6B-3738-4918-9DCF-FBB89D607BAA}" srcId="{747A3C26-AAE2-4CF5-BE1C-6974FC9EF581}" destId="{9387F901-72C7-4B63-AAE5-C4BFD4E73B91}" srcOrd="4" destOrd="0" parTransId="{575B98AC-417E-4649-9FB3-A1C563658846}" sibTransId="{90492E46-8BAA-4348-AB93-2118BDA87123}"/>
    <dgm:cxn modelId="{E9136A52-98A1-46F9-A9AD-D9BD08C37B7D}" srcId="{747A3C26-AAE2-4CF5-BE1C-6974FC9EF581}" destId="{A30B9168-8ED1-40BC-990B-79F3934C7E22}" srcOrd="0" destOrd="0" parTransId="{8D456BAB-7A0B-4AC1-9332-7E0E74058CBB}" sibTransId="{A1745868-F7FB-4DC3-8CE6-28AE0B5053F5}"/>
    <dgm:cxn modelId="{C99ABC9D-D0E4-4301-9872-8FDE4F58D52D}" type="presOf" srcId="{D397C446-BFEF-468C-B47D-EFBAE2C498F3}" destId="{884A64F4-3DD5-46A9-BA8D-D5998436870C}" srcOrd="0" destOrd="0" presId="urn:microsoft.com/office/officeart/2005/8/layout/vList2"/>
    <dgm:cxn modelId="{864762A9-05B5-4063-8213-277535DC11C5}" type="presOf" srcId="{747A3C26-AAE2-4CF5-BE1C-6974FC9EF581}" destId="{29A6E6EE-C5D9-4C50-898E-CB4343BD4356}" srcOrd="0" destOrd="0" presId="urn:microsoft.com/office/officeart/2005/8/layout/vList2"/>
    <dgm:cxn modelId="{AF855CB7-BFFE-43C9-8A0B-D6C64F893713}" type="presOf" srcId="{A30B9168-8ED1-40BC-990B-79F3934C7E22}" destId="{678DEA16-A6C3-4B6B-A0A3-394107067459}" srcOrd="0" destOrd="0" presId="urn:microsoft.com/office/officeart/2005/8/layout/vList2"/>
    <dgm:cxn modelId="{F32B25BE-06A2-4387-98BF-5C737AA267B0}" srcId="{747A3C26-AAE2-4CF5-BE1C-6974FC9EF581}" destId="{368AC577-59F2-4631-A042-8F54144A8EE6}" srcOrd="1" destOrd="0" parTransId="{5DE7E151-D202-41FA-8448-4E4A6A164F5E}" sibTransId="{DDDC6E0E-F0A0-47E3-AF4D-0D0262616ADA}"/>
    <dgm:cxn modelId="{0AF2713C-DB81-4BB3-B51C-776ABBD79DF0}" type="presParOf" srcId="{29A6E6EE-C5D9-4C50-898E-CB4343BD4356}" destId="{678DEA16-A6C3-4B6B-A0A3-394107067459}" srcOrd="0" destOrd="0" presId="urn:microsoft.com/office/officeart/2005/8/layout/vList2"/>
    <dgm:cxn modelId="{FD95EA30-905B-443B-BA1D-B5317A0D8C69}" type="presParOf" srcId="{29A6E6EE-C5D9-4C50-898E-CB4343BD4356}" destId="{8EEA827A-3770-43D8-AE90-9BC5DE1EB0E6}" srcOrd="1" destOrd="0" presId="urn:microsoft.com/office/officeart/2005/8/layout/vList2"/>
    <dgm:cxn modelId="{BEF5EA8A-7F03-4766-AB01-8FCD6A787A1E}" type="presParOf" srcId="{29A6E6EE-C5D9-4C50-898E-CB4343BD4356}" destId="{EF4D93A9-A111-459E-A8F5-36281C20977F}" srcOrd="2" destOrd="0" presId="urn:microsoft.com/office/officeart/2005/8/layout/vList2"/>
    <dgm:cxn modelId="{DA83A5F3-9D11-4C12-BC9A-A692CE6675B7}" type="presParOf" srcId="{29A6E6EE-C5D9-4C50-898E-CB4343BD4356}" destId="{FA97498D-CD92-425D-A19A-E06EE60FBAA2}" srcOrd="3" destOrd="0" presId="urn:microsoft.com/office/officeart/2005/8/layout/vList2"/>
    <dgm:cxn modelId="{5DA10F1F-2B24-4EAC-82CA-0B2D19F370D7}" type="presParOf" srcId="{29A6E6EE-C5D9-4C50-898E-CB4343BD4356}" destId="{06C83593-76E1-46FE-AF57-BF7035216775}" srcOrd="4" destOrd="0" presId="urn:microsoft.com/office/officeart/2005/8/layout/vList2"/>
    <dgm:cxn modelId="{5887813F-8ABB-4805-B6B8-829AFAEE076D}" type="presParOf" srcId="{29A6E6EE-C5D9-4C50-898E-CB4343BD4356}" destId="{6952D50C-D502-4099-A71F-FA031BAE1ED0}" srcOrd="5" destOrd="0" presId="urn:microsoft.com/office/officeart/2005/8/layout/vList2"/>
    <dgm:cxn modelId="{CB3A06E7-38CA-4935-B240-AC6CD32B8FA4}" type="presParOf" srcId="{29A6E6EE-C5D9-4C50-898E-CB4343BD4356}" destId="{884A64F4-3DD5-46A9-BA8D-D5998436870C}" srcOrd="6" destOrd="0" presId="urn:microsoft.com/office/officeart/2005/8/layout/vList2"/>
    <dgm:cxn modelId="{3BF9D635-930D-4E53-A193-416A5F71D418}" type="presParOf" srcId="{29A6E6EE-C5D9-4C50-898E-CB4343BD4356}" destId="{5DAA5E1E-A2A2-49D1-9FF7-90144B1FE553}" srcOrd="7" destOrd="0" presId="urn:microsoft.com/office/officeart/2005/8/layout/vList2"/>
    <dgm:cxn modelId="{1D77F940-68C2-4304-86A3-BF5D11CA73E6}" type="presParOf" srcId="{29A6E6EE-C5D9-4C50-898E-CB4343BD4356}" destId="{C623BD64-414E-4714-84D4-7AB954F9050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33BB37-60D0-4D43-8B12-F5B5D30124DC}"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2897B19-9CB2-4625-8D73-BDCCAE425A52}">
      <dgm:prSet/>
      <dgm:spPr/>
      <dgm:t>
        <a:bodyPr/>
        <a:lstStyle/>
        <a:p>
          <a:r>
            <a:rPr lang="en-GB"/>
            <a:t>Codes</a:t>
          </a:r>
          <a:endParaRPr lang="en-US"/>
        </a:p>
      </dgm:t>
    </dgm:pt>
    <dgm:pt modelId="{B556578A-91EB-4ACD-993D-EB183908D800}" type="parTrans" cxnId="{008D4AE5-902F-46B5-B997-C0867CCAF62E}">
      <dgm:prSet/>
      <dgm:spPr/>
      <dgm:t>
        <a:bodyPr/>
        <a:lstStyle/>
        <a:p>
          <a:endParaRPr lang="en-US"/>
        </a:p>
      </dgm:t>
    </dgm:pt>
    <dgm:pt modelId="{37F333C9-A15C-42D4-8E12-89AB3CD4AE87}" type="sibTrans" cxnId="{008D4AE5-902F-46B5-B997-C0867CCAF62E}">
      <dgm:prSet/>
      <dgm:spPr/>
      <dgm:t>
        <a:bodyPr/>
        <a:lstStyle/>
        <a:p>
          <a:endParaRPr lang="en-US"/>
        </a:p>
      </dgm:t>
    </dgm:pt>
    <dgm:pt modelId="{A1D890E4-B6E4-4D74-AD64-0DE901C6C2B9}">
      <dgm:prSet/>
      <dgm:spPr/>
      <dgm:t>
        <a:bodyPr/>
        <a:lstStyle/>
        <a:p>
          <a:r>
            <a:rPr lang="en-GB"/>
            <a:t>Categories</a:t>
          </a:r>
          <a:endParaRPr lang="en-US"/>
        </a:p>
      </dgm:t>
    </dgm:pt>
    <dgm:pt modelId="{6DFE4CC4-3CC7-4BAE-BE7E-0EFF12C89CDF}" type="parTrans" cxnId="{31AAC312-83FD-49A9-B128-BCF096EAB053}">
      <dgm:prSet/>
      <dgm:spPr/>
      <dgm:t>
        <a:bodyPr/>
        <a:lstStyle/>
        <a:p>
          <a:endParaRPr lang="en-US"/>
        </a:p>
      </dgm:t>
    </dgm:pt>
    <dgm:pt modelId="{67F10F97-7C69-4BA2-8140-6A6C5886579F}" type="sibTrans" cxnId="{31AAC312-83FD-49A9-B128-BCF096EAB053}">
      <dgm:prSet/>
      <dgm:spPr/>
      <dgm:t>
        <a:bodyPr/>
        <a:lstStyle/>
        <a:p>
          <a:endParaRPr lang="en-US"/>
        </a:p>
      </dgm:t>
    </dgm:pt>
    <dgm:pt modelId="{35C24552-4408-415F-8312-1D2D0AFF85C9}">
      <dgm:prSet/>
      <dgm:spPr/>
      <dgm:t>
        <a:bodyPr/>
        <a:lstStyle/>
        <a:p>
          <a:r>
            <a:rPr lang="en-GB"/>
            <a:t>Themes </a:t>
          </a:r>
          <a:endParaRPr lang="en-US"/>
        </a:p>
      </dgm:t>
    </dgm:pt>
    <dgm:pt modelId="{54A6F8F0-C6A2-40CA-BDAE-316E107422EB}" type="parTrans" cxnId="{46F85B58-956D-4FF1-9E4E-5CBF8399D6EF}">
      <dgm:prSet/>
      <dgm:spPr/>
      <dgm:t>
        <a:bodyPr/>
        <a:lstStyle/>
        <a:p>
          <a:endParaRPr lang="en-US"/>
        </a:p>
      </dgm:t>
    </dgm:pt>
    <dgm:pt modelId="{DAAF9E8E-26E5-49C4-8F8D-56F811925273}" type="sibTrans" cxnId="{46F85B58-956D-4FF1-9E4E-5CBF8399D6EF}">
      <dgm:prSet/>
      <dgm:spPr/>
      <dgm:t>
        <a:bodyPr/>
        <a:lstStyle/>
        <a:p>
          <a:endParaRPr lang="en-US"/>
        </a:p>
      </dgm:t>
    </dgm:pt>
    <dgm:pt modelId="{8E776653-18ED-447E-827E-CC10FD07BB73}">
      <dgm:prSet/>
      <dgm:spPr/>
      <dgm:t>
        <a:bodyPr/>
        <a:lstStyle/>
        <a:p>
          <a:r>
            <a:rPr lang="en-GB"/>
            <a:t>Theories</a:t>
          </a:r>
          <a:endParaRPr lang="en-US"/>
        </a:p>
      </dgm:t>
    </dgm:pt>
    <dgm:pt modelId="{258A7743-70E8-41EF-83AB-16262776B351}" type="parTrans" cxnId="{A397952A-6EBC-4C78-9831-3A3649421281}">
      <dgm:prSet/>
      <dgm:spPr/>
      <dgm:t>
        <a:bodyPr/>
        <a:lstStyle/>
        <a:p>
          <a:endParaRPr lang="en-US"/>
        </a:p>
      </dgm:t>
    </dgm:pt>
    <dgm:pt modelId="{0318D805-BE59-4591-90F0-404D962A60FD}" type="sibTrans" cxnId="{A397952A-6EBC-4C78-9831-3A3649421281}">
      <dgm:prSet/>
      <dgm:spPr/>
      <dgm:t>
        <a:bodyPr/>
        <a:lstStyle/>
        <a:p>
          <a:endParaRPr lang="en-US"/>
        </a:p>
      </dgm:t>
    </dgm:pt>
    <dgm:pt modelId="{D402FF92-A721-4EE6-9D38-8237E287EEC1}" type="pres">
      <dgm:prSet presAssocID="{4F33BB37-60D0-4D43-8B12-F5B5D30124DC}" presName="Name0" presStyleCnt="0">
        <dgm:presLayoutVars>
          <dgm:chMax val="11"/>
          <dgm:chPref val="11"/>
          <dgm:dir/>
          <dgm:resizeHandles/>
        </dgm:presLayoutVars>
      </dgm:prSet>
      <dgm:spPr/>
    </dgm:pt>
    <dgm:pt modelId="{6E49D9DB-9BE8-4F54-9D9F-4380409276A9}" type="pres">
      <dgm:prSet presAssocID="{8E776653-18ED-447E-827E-CC10FD07BB73}" presName="Accent4" presStyleCnt="0"/>
      <dgm:spPr/>
    </dgm:pt>
    <dgm:pt modelId="{B5802D83-F526-481C-AB2D-D80E240DC0BB}" type="pres">
      <dgm:prSet presAssocID="{8E776653-18ED-447E-827E-CC10FD07BB73}" presName="Accent" presStyleLbl="node1" presStyleIdx="0" presStyleCnt="8"/>
      <dgm:spPr/>
    </dgm:pt>
    <dgm:pt modelId="{9F580383-2A2D-42D0-B386-8E0D503E1766}" type="pres">
      <dgm:prSet presAssocID="{8E776653-18ED-447E-827E-CC10FD07BB73}" presName="ParentBackground4" presStyleCnt="0"/>
      <dgm:spPr/>
    </dgm:pt>
    <dgm:pt modelId="{EDD69BE6-652A-4D63-AD27-525009154FCC}" type="pres">
      <dgm:prSet presAssocID="{8E776653-18ED-447E-827E-CC10FD07BB73}" presName="ParentBackground" presStyleLbl="node1" presStyleIdx="1" presStyleCnt="8"/>
      <dgm:spPr/>
    </dgm:pt>
    <dgm:pt modelId="{C9038D8B-6B8C-423F-8295-AF90FB5D3A54}" type="pres">
      <dgm:prSet presAssocID="{8E776653-18ED-447E-827E-CC10FD07BB73}" presName="Parent4" presStyleLbl="fgAcc0" presStyleIdx="0" presStyleCnt="0">
        <dgm:presLayoutVars>
          <dgm:chMax val="1"/>
          <dgm:chPref val="1"/>
          <dgm:bulletEnabled val="1"/>
        </dgm:presLayoutVars>
      </dgm:prSet>
      <dgm:spPr/>
    </dgm:pt>
    <dgm:pt modelId="{05597B5C-8C77-4B86-8D20-9291B81FC75B}" type="pres">
      <dgm:prSet presAssocID="{35C24552-4408-415F-8312-1D2D0AFF85C9}" presName="Accent3" presStyleCnt="0"/>
      <dgm:spPr/>
    </dgm:pt>
    <dgm:pt modelId="{D35CB474-D113-486D-A82E-E6E878B8BC6C}" type="pres">
      <dgm:prSet presAssocID="{35C24552-4408-415F-8312-1D2D0AFF85C9}" presName="Accent" presStyleLbl="node1" presStyleIdx="2" presStyleCnt="8"/>
      <dgm:spPr/>
    </dgm:pt>
    <dgm:pt modelId="{9B672318-57FE-4B5C-AF0C-6533B3C17B72}" type="pres">
      <dgm:prSet presAssocID="{35C24552-4408-415F-8312-1D2D0AFF85C9}" presName="ParentBackground3" presStyleCnt="0"/>
      <dgm:spPr/>
    </dgm:pt>
    <dgm:pt modelId="{73D3CEF3-2585-49B5-8EE1-7232DEF6CE2E}" type="pres">
      <dgm:prSet presAssocID="{35C24552-4408-415F-8312-1D2D0AFF85C9}" presName="ParentBackground" presStyleLbl="node1" presStyleIdx="3" presStyleCnt="8"/>
      <dgm:spPr/>
    </dgm:pt>
    <dgm:pt modelId="{0F4390C4-C636-4A35-A8A1-F2D765AF1C20}" type="pres">
      <dgm:prSet presAssocID="{35C24552-4408-415F-8312-1D2D0AFF85C9}" presName="Parent3" presStyleLbl="fgAcc0" presStyleIdx="0" presStyleCnt="0">
        <dgm:presLayoutVars>
          <dgm:chMax val="1"/>
          <dgm:chPref val="1"/>
          <dgm:bulletEnabled val="1"/>
        </dgm:presLayoutVars>
      </dgm:prSet>
      <dgm:spPr/>
    </dgm:pt>
    <dgm:pt modelId="{BFC9CC4A-92C9-4705-8801-EE897BB710B6}" type="pres">
      <dgm:prSet presAssocID="{A1D890E4-B6E4-4D74-AD64-0DE901C6C2B9}" presName="Accent2" presStyleCnt="0"/>
      <dgm:spPr/>
    </dgm:pt>
    <dgm:pt modelId="{16137B8E-7FAA-4252-B84C-FF9E9ABF4B92}" type="pres">
      <dgm:prSet presAssocID="{A1D890E4-B6E4-4D74-AD64-0DE901C6C2B9}" presName="Accent" presStyleLbl="node1" presStyleIdx="4" presStyleCnt="8"/>
      <dgm:spPr/>
    </dgm:pt>
    <dgm:pt modelId="{578C5155-F731-4CC6-A566-0B57BC45B4E5}" type="pres">
      <dgm:prSet presAssocID="{A1D890E4-B6E4-4D74-AD64-0DE901C6C2B9}" presName="ParentBackground2" presStyleCnt="0"/>
      <dgm:spPr/>
    </dgm:pt>
    <dgm:pt modelId="{1B52A5F7-2751-45D0-B50A-B49ECF419D71}" type="pres">
      <dgm:prSet presAssocID="{A1D890E4-B6E4-4D74-AD64-0DE901C6C2B9}" presName="ParentBackground" presStyleLbl="node1" presStyleIdx="5" presStyleCnt="8"/>
      <dgm:spPr/>
    </dgm:pt>
    <dgm:pt modelId="{B59175E4-EA1F-467A-87DC-36EEDCD79A96}" type="pres">
      <dgm:prSet presAssocID="{A1D890E4-B6E4-4D74-AD64-0DE901C6C2B9}" presName="Parent2" presStyleLbl="fgAcc0" presStyleIdx="0" presStyleCnt="0">
        <dgm:presLayoutVars>
          <dgm:chMax val="1"/>
          <dgm:chPref val="1"/>
          <dgm:bulletEnabled val="1"/>
        </dgm:presLayoutVars>
      </dgm:prSet>
      <dgm:spPr/>
    </dgm:pt>
    <dgm:pt modelId="{F3E64FFC-2712-4B60-9794-F5D50BBA6464}" type="pres">
      <dgm:prSet presAssocID="{D2897B19-9CB2-4625-8D73-BDCCAE425A52}" presName="Accent1" presStyleCnt="0"/>
      <dgm:spPr/>
    </dgm:pt>
    <dgm:pt modelId="{B07EE1BC-A471-4904-86E8-052BB72EF4E0}" type="pres">
      <dgm:prSet presAssocID="{D2897B19-9CB2-4625-8D73-BDCCAE425A52}" presName="Accent" presStyleLbl="node1" presStyleIdx="6" presStyleCnt="8"/>
      <dgm:spPr/>
    </dgm:pt>
    <dgm:pt modelId="{B9176306-36A4-42CA-B9C9-D2795BB96D40}" type="pres">
      <dgm:prSet presAssocID="{D2897B19-9CB2-4625-8D73-BDCCAE425A52}" presName="ParentBackground1" presStyleCnt="0"/>
      <dgm:spPr/>
    </dgm:pt>
    <dgm:pt modelId="{58D2D749-61B2-4305-B0E3-0D89DFC0513C}" type="pres">
      <dgm:prSet presAssocID="{D2897B19-9CB2-4625-8D73-BDCCAE425A52}" presName="ParentBackground" presStyleLbl="node1" presStyleIdx="7" presStyleCnt="8"/>
      <dgm:spPr/>
    </dgm:pt>
    <dgm:pt modelId="{47092681-2099-4C4C-AE32-06D806C46837}" type="pres">
      <dgm:prSet presAssocID="{D2897B19-9CB2-4625-8D73-BDCCAE425A52}" presName="Parent1" presStyleLbl="fgAcc0" presStyleIdx="0" presStyleCnt="0">
        <dgm:presLayoutVars>
          <dgm:chMax val="1"/>
          <dgm:chPref val="1"/>
          <dgm:bulletEnabled val="1"/>
        </dgm:presLayoutVars>
      </dgm:prSet>
      <dgm:spPr/>
    </dgm:pt>
  </dgm:ptLst>
  <dgm:cxnLst>
    <dgm:cxn modelId="{31AAC312-83FD-49A9-B128-BCF096EAB053}" srcId="{4F33BB37-60D0-4D43-8B12-F5B5D30124DC}" destId="{A1D890E4-B6E4-4D74-AD64-0DE901C6C2B9}" srcOrd="1" destOrd="0" parTransId="{6DFE4CC4-3CC7-4BAE-BE7E-0EFF12C89CDF}" sibTransId="{67F10F97-7C69-4BA2-8140-6A6C5886579F}"/>
    <dgm:cxn modelId="{497DFA29-46BE-40DB-AD03-6308DBCB1304}" type="presOf" srcId="{D2897B19-9CB2-4625-8D73-BDCCAE425A52}" destId="{47092681-2099-4C4C-AE32-06D806C46837}" srcOrd="1" destOrd="0" presId="urn:microsoft.com/office/officeart/2018/layout/CircleProcess"/>
    <dgm:cxn modelId="{A397952A-6EBC-4C78-9831-3A3649421281}" srcId="{4F33BB37-60D0-4D43-8B12-F5B5D30124DC}" destId="{8E776653-18ED-447E-827E-CC10FD07BB73}" srcOrd="3" destOrd="0" parTransId="{258A7743-70E8-41EF-83AB-16262776B351}" sibTransId="{0318D805-BE59-4591-90F0-404D962A60FD}"/>
    <dgm:cxn modelId="{59B3E031-1504-4FCF-8903-C8B0C10BDAAE}" type="presOf" srcId="{4F33BB37-60D0-4D43-8B12-F5B5D30124DC}" destId="{D402FF92-A721-4EE6-9D38-8237E287EEC1}" srcOrd="0" destOrd="0" presId="urn:microsoft.com/office/officeart/2018/layout/CircleProcess"/>
    <dgm:cxn modelId="{9037CA34-3ED3-42B7-B477-13D7E5F880A0}" type="presOf" srcId="{8E776653-18ED-447E-827E-CC10FD07BB73}" destId="{EDD69BE6-652A-4D63-AD27-525009154FCC}" srcOrd="0" destOrd="0" presId="urn:microsoft.com/office/officeart/2018/layout/CircleProcess"/>
    <dgm:cxn modelId="{677DEC48-1C11-4435-B552-5F9D34BCEECD}" type="presOf" srcId="{35C24552-4408-415F-8312-1D2D0AFF85C9}" destId="{73D3CEF3-2585-49B5-8EE1-7232DEF6CE2E}" srcOrd="0" destOrd="0" presId="urn:microsoft.com/office/officeart/2018/layout/CircleProcess"/>
    <dgm:cxn modelId="{E1973B6C-B3EC-40B4-8278-DD2B0F1A2008}" type="presOf" srcId="{A1D890E4-B6E4-4D74-AD64-0DE901C6C2B9}" destId="{B59175E4-EA1F-467A-87DC-36EEDCD79A96}" srcOrd="1" destOrd="0" presId="urn:microsoft.com/office/officeart/2018/layout/CircleProcess"/>
    <dgm:cxn modelId="{46F85B58-956D-4FF1-9E4E-5CBF8399D6EF}" srcId="{4F33BB37-60D0-4D43-8B12-F5B5D30124DC}" destId="{35C24552-4408-415F-8312-1D2D0AFF85C9}" srcOrd="2" destOrd="0" parTransId="{54A6F8F0-C6A2-40CA-BDAE-316E107422EB}" sibTransId="{DAAF9E8E-26E5-49C4-8F8D-56F811925273}"/>
    <dgm:cxn modelId="{7519C887-0B28-44A3-851A-CE217317BC80}" type="presOf" srcId="{8E776653-18ED-447E-827E-CC10FD07BB73}" destId="{C9038D8B-6B8C-423F-8295-AF90FB5D3A54}" srcOrd="1" destOrd="0" presId="urn:microsoft.com/office/officeart/2018/layout/CircleProcess"/>
    <dgm:cxn modelId="{FF2D9DB7-0984-40D0-AAB8-D4B56FC54B5F}" type="presOf" srcId="{35C24552-4408-415F-8312-1D2D0AFF85C9}" destId="{0F4390C4-C636-4A35-A8A1-F2D765AF1C20}" srcOrd="1" destOrd="0" presId="urn:microsoft.com/office/officeart/2018/layout/CircleProcess"/>
    <dgm:cxn modelId="{681D7EBA-7466-49DC-876A-1820EDF20B60}" type="presOf" srcId="{D2897B19-9CB2-4625-8D73-BDCCAE425A52}" destId="{58D2D749-61B2-4305-B0E3-0D89DFC0513C}" srcOrd="0" destOrd="0" presId="urn:microsoft.com/office/officeart/2018/layout/CircleProcess"/>
    <dgm:cxn modelId="{008D4AE5-902F-46B5-B997-C0867CCAF62E}" srcId="{4F33BB37-60D0-4D43-8B12-F5B5D30124DC}" destId="{D2897B19-9CB2-4625-8D73-BDCCAE425A52}" srcOrd="0" destOrd="0" parTransId="{B556578A-91EB-4ACD-993D-EB183908D800}" sibTransId="{37F333C9-A15C-42D4-8E12-89AB3CD4AE87}"/>
    <dgm:cxn modelId="{975A80EF-B79D-44B9-88A2-F228643BDF97}" type="presOf" srcId="{A1D890E4-B6E4-4D74-AD64-0DE901C6C2B9}" destId="{1B52A5F7-2751-45D0-B50A-B49ECF419D71}" srcOrd="0" destOrd="0" presId="urn:microsoft.com/office/officeart/2018/layout/CircleProcess"/>
    <dgm:cxn modelId="{04F03DD2-E799-4982-B9A1-94D2787DE08E}" type="presParOf" srcId="{D402FF92-A721-4EE6-9D38-8237E287EEC1}" destId="{6E49D9DB-9BE8-4F54-9D9F-4380409276A9}" srcOrd="0" destOrd="0" presId="urn:microsoft.com/office/officeart/2018/layout/CircleProcess"/>
    <dgm:cxn modelId="{A57CA0E8-4D21-4ED5-BFAF-A2F3A5680BD9}" type="presParOf" srcId="{6E49D9DB-9BE8-4F54-9D9F-4380409276A9}" destId="{B5802D83-F526-481C-AB2D-D80E240DC0BB}" srcOrd="0" destOrd="0" presId="urn:microsoft.com/office/officeart/2018/layout/CircleProcess"/>
    <dgm:cxn modelId="{741E212E-CD76-4208-9F87-0161DB4508A9}" type="presParOf" srcId="{D402FF92-A721-4EE6-9D38-8237E287EEC1}" destId="{9F580383-2A2D-42D0-B386-8E0D503E1766}" srcOrd="1" destOrd="0" presId="urn:microsoft.com/office/officeart/2018/layout/CircleProcess"/>
    <dgm:cxn modelId="{C7BAE745-228C-4E83-A934-D7FCF94D2843}" type="presParOf" srcId="{9F580383-2A2D-42D0-B386-8E0D503E1766}" destId="{EDD69BE6-652A-4D63-AD27-525009154FCC}" srcOrd="0" destOrd="0" presId="urn:microsoft.com/office/officeart/2018/layout/CircleProcess"/>
    <dgm:cxn modelId="{41514E7C-A0CE-495F-A31B-BDEC23D19B86}" type="presParOf" srcId="{D402FF92-A721-4EE6-9D38-8237E287EEC1}" destId="{C9038D8B-6B8C-423F-8295-AF90FB5D3A54}" srcOrd="2" destOrd="0" presId="urn:microsoft.com/office/officeart/2018/layout/CircleProcess"/>
    <dgm:cxn modelId="{6B41A18C-1FD2-46E9-AE3E-D7E893051CC8}" type="presParOf" srcId="{D402FF92-A721-4EE6-9D38-8237E287EEC1}" destId="{05597B5C-8C77-4B86-8D20-9291B81FC75B}" srcOrd="3" destOrd="0" presId="urn:microsoft.com/office/officeart/2018/layout/CircleProcess"/>
    <dgm:cxn modelId="{FFE0B506-2988-47C7-A52F-56385CE57C67}" type="presParOf" srcId="{05597B5C-8C77-4B86-8D20-9291B81FC75B}" destId="{D35CB474-D113-486D-A82E-E6E878B8BC6C}" srcOrd="0" destOrd="0" presId="urn:microsoft.com/office/officeart/2018/layout/CircleProcess"/>
    <dgm:cxn modelId="{DA58E9D6-CCAA-45A8-9BFA-6706FAEA6C68}" type="presParOf" srcId="{D402FF92-A721-4EE6-9D38-8237E287EEC1}" destId="{9B672318-57FE-4B5C-AF0C-6533B3C17B72}" srcOrd="4" destOrd="0" presId="urn:microsoft.com/office/officeart/2018/layout/CircleProcess"/>
    <dgm:cxn modelId="{DAEC00C5-A889-459C-A7DE-D3E23E9A7A0E}" type="presParOf" srcId="{9B672318-57FE-4B5C-AF0C-6533B3C17B72}" destId="{73D3CEF3-2585-49B5-8EE1-7232DEF6CE2E}" srcOrd="0" destOrd="0" presId="urn:microsoft.com/office/officeart/2018/layout/CircleProcess"/>
    <dgm:cxn modelId="{0744CBEA-7893-4512-AA3E-3DFAC242D6A3}" type="presParOf" srcId="{D402FF92-A721-4EE6-9D38-8237E287EEC1}" destId="{0F4390C4-C636-4A35-A8A1-F2D765AF1C20}" srcOrd="5" destOrd="0" presId="urn:microsoft.com/office/officeart/2018/layout/CircleProcess"/>
    <dgm:cxn modelId="{DD1B117F-6EA6-4BCF-9C6F-1B3E18081F4D}" type="presParOf" srcId="{D402FF92-A721-4EE6-9D38-8237E287EEC1}" destId="{BFC9CC4A-92C9-4705-8801-EE897BB710B6}" srcOrd="6" destOrd="0" presId="urn:microsoft.com/office/officeart/2018/layout/CircleProcess"/>
    <dgm:cxn modelId="{29455A10-2061-4C7A-88EB-D5F41FDABD67}" type="presParOf" srcId="{BFC9CC4A-92C9-4705-8801-EE897BB710B6}" destId="{16137B8E-7FAA-4252-B84C-FF9E9ABF4B92}" srcOrd="0" destOrd="0" presId="urn:microsoft.com/office/officeart/2018/layout/CircleProcess"/>
    <dgm:cxn modelId="{E0687997-2D82-4174-BCE9-449BD18CF8EE}" type="presParOf" srcId="{D402FF92-A721-4EE6-9D38-8237E287EEC1}" destId="{578C5155-F731-4CC6-A566-0B57BC45B4E5}" srcOrd="7" destOrd="0" presId="urn:microsoft.com/office/officeart/2018/layout/CircleProcess"/>
    <dgm:cxn modelId="{234E0BC5-BDAF-4711-8614-C3C60527B9E8}" type="presParOf" srcId="{578C5155-F731-4CC6-A566-0B57BC45B4E5}" destId="{1B52A5F7-2751-45D0-B50A-B49ECF419D71}" srcOrd="0" destOrd="0" presId="urn:microsoft.com/office/officeart/2018/layout/CircleProcess"/>
    <dgm:cxn modelId="{64DDCAAD-DE85-4C39-9B64-FC9ECD42E125}" type="presParOf" srcId="{D402FF92-A721-4EE6-9D38-8237E287EEC1}" destId="{B59175E4-EA1F-467A-87DC-36EEDCD79A96}" srcOrd="8" destOrd="0" presId="urn:microsoft.com/office/officeart/2018/layout/CircleProcess"/>
    <dgm:cxn modelId="{06C71889-F5E5-4FA7-ABC3-18F1E8608BA3}" type="presParOf" srcId="{D402FF92-A721-4EE6-9D38-8237E287EEC1}" destId="{F3E64FFC-2712-4B60-9794-F5D50BBA6464}" srcOrd="9" destOrd="0" presId="urn:microsoft.com/office/officeart/2018/layout/CircleProcess"/>
    <dgm:cxn modelId="{113D62D4-1B76-4308-97A7-B7FAA9F065B3}" type="presParOf" srcId="{F3E64FFC-2712-4B60-9794-F5D50BBA6464}" destId="{B07EE1BC-A471-4904-86E8-052BB72EF4E0}" srcOrd="0" destOrd="0" presId="urn:microsoft.com/office/officeart/2018/layout/CircleProcess"/>
    <dgm:cxn modelId="{E5874D44-ABFB-4D96-8AC3-C58EB7E65424}" type="presParOf" srcId="{D402FF92-A721-4EE6-9D38-8237E287EEC1}" destId="{B9176306-36A4-42CA-B9C9-D2795BB96D40}" srcOrd="10" destOrd="0" presId="urn:microsoft.com/office/officeart/2018/layout/CircleProcess"/>
    <dgm:cxn modelId="{990B5A88-0FB2-40FF-AA57-136EDF104921}" type="presParOf" srcId="{B9176306-36A4-42CA-B9C9-D2795BB96D40}" destId="{58D2D749-61B2-4305-B0E3-0D89DFC0513C}" srcOrd="0" destOrd="0" presId="urn:microsoft.com/office/officeart/2018/layout/CircleProcess"/>
    <dgm:cxn modelId="{D5224206-696B-47E5-90C1-50683AECF7B0}" type="presParOf" srcId="{D402FF92-A721-4EE6-9D38-8237E287EEC1}" destId="{47092681-2099-4C4C-AE32-06D806C46837}"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DEA16-A6C3-4B6B-A0A3-394107067459}">
      <dsp:nvSpPr>
        <dsp:cNvPr id="0" name=""/>
        <dsp:cNvSpPr/>
      </dsp:nvSpPr>
      <dsp:spPr>
        <a:xfrm>
          <a:off x="0" y="336337"/>
          <a:ext cx="6900512"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What is coding?</a:t>
          </a:r>
          <a:endParaRPr lang="en-US" sz="3700" kern="1200"/>
        </a:p>
      </dsp:txBody>
      <dsp:txXfrm>
        <a:off x="43321" y="379658"/>
        <a:ext cx="6813870" cy="800803"/>
      </dsp:txXfrm>
    </dsp:sp>
    <dsp:sp modelId="{EF4D93A9-A111-459E-A8F5-36281C20977F}">
      <dsp:nvSpPr>
        <dsp:cNvPr id="0" name=""/>
        <dsp:cNvSpPr/>
      </dsp:nvSpPr>
      <dsp:spPr>
        <a:xfrm>
          <a:off x="0" y="1330343"/>
          <a:ext cx="6900512" cy="88744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 coding process</a:t>
          </a:r>
          <a:endParaRPr lang="en-US" sz="3700" kern="1200"/>
        </a:p>
      </dsp:txBody>
      <dsp:txXfrm>
        <a:off x="43321" y="1373664"/>
        <a:ext cx="6813870" cy="800803"/>
      </dsp:txXfrm>
    </dsp:sp>
    <dsp:sp modelId="{06C83593-76E1-46FE-AF57-BF7035216775}">
      <dsp:nvSpPr>
        <dsp:cNvPr id="0" name=""/>
        <dsp:cNvSpPr/>
      </dsp:nvSpPr>
      <dsp:spPr>
        <a:xfrm>
          <a:off x="0" y="2324348"/>
          <a:ext cx="6900512" cy="88744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Choosing method of coding</a:t>
          </a:r>
          <a:endParaRPr lang="en-US" sz="3700" kern="1200"/>
        </a:p>
      </dsp:txBody>
      <dsp:txXfrm>
        <a:off x="43321" y="2367669"/>
        <a:ext cx="6813870" cy="800803"/>
      </dsp:txXfrm>
    </dsp:sp>
    <dsp:sp modelId="{884A64F4-3DD5-46A9-BA8D-D5998436870C}">
      <dsp:nvSpPr>
        <dsp:cNvPr id="0" name=""/>
        <dsp:cNvSpPr/>
      </dsp:nvSpPr>
      <dsp:spPr>
        <a:xfrm>
          <a:off x="0" y="3318353"/>
          <a:ext cx="6900512" cy="88744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Presenting your research findings</a:t>
          </a:r>
          <a:endParaRPr lang="en-US" sz="3700" kern="1200"/>
        </a:p>
      </dsp:txBody>
      <dsp:txXfrm>
        <a:off x="43321" y="3361674"/>
        <a:ext cx="6813870" cy="800803"/>
      </dsp:txXfrm>
    </dsp:sp>
    <dsp:sp modelId="{C623BD64-414E-4714-84D4-7AB954F9050E}">
      <dsp:nvSpPr>
        <dsp:cNvPr id="0" name=""/>
        <dsp:cNvSpPr/>
      </dsp:nvSpPr>
      <dsp:spPr>
        <a:xfrm>
          <a:off x="0" y="4312358"/>
          <a:ext cx="6900512"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Example</a:t>
          </a:r>
          <a:endParaRPr lang="en-US" sz="3700" kern="1200"/>
        </a:p>
      </dsp:txBody>
      <dsp:txXfrm>
        <a:off x="43321" y="4355679"/>
        <a:ext cx="6813870" cy="800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02D83-F526-481C-AB2D-D80E240DC0BB}">
      <dsp:nvSpPr>
        <dsp:cNvPr id="0" name=""/>
        <dsp:cNvSpPr/>
      </dsp:nvSpPr>
      <dsp:spPr>
        <a:xfrm>
          <a:off x="8050334" y="965600"/>
          <a:ext cx="2420438" cy="242056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69BE6-652A-4D63-AD27-525009154FCC}">
      <dsp:nvSpPr>
        <dsp:cNvPr id="0" name=""/>
        <dsp:cNvSpPr/>
      </dsp:nvSpPr>
      <dsp:spPr>
        <a:xfrm>
          <a:off x="8131292" y="1046299"/>
          <a:ext cx="2259560" cy="225916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Theories</a:t>
          </a:r>
          <a:endParaRPr lang="en-US" sz="2800" kern="1200"/>
        </a:p>
      </dsp:txBody>
      <dsp:txXfrm>
        <a:off x="8454086" y="1369097"/>
        <a:ext cx="1613971" cy="1613566"/>
      </dsp:txXfrm>
    </dsp:sp>
    <dsp:sp modelId="{D35CB474-D113-486D-A82E-E6E878B8BC6C}">
      <dsp:nvSpPr>
        <dsp:cNvPr id="0" name=""/>
        <dsp:cNvSpPr/>
      </dsp:nvSpPr>
      <dsp:spPr>
        <a:xfrm rot="2700000">
          <a:off x="5538538" y="965429"/>
          <a:ext cx="2420478" cy="2420478"/>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D3CEF3-2585-49B5-8EE1-7232DEF6CE2E}">
      <dsp:nvSpPr>
        <dsp:cNvPr id="0" name=""/>
        <dsp:cNvSpPr/>
      </dsp:nvSpPr>
      <dsp:spPr>
        <a:xfrm>
          <a:off x="5629895" y="1046299"/>
          <a:ext cx="2259560" cy="225916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Themes </a:t>
          </a:r>
          <a:endParaRPr lang="en-US" sz="2800" kern="1200"/>
        </a:p>
      </dsp:txBody>
      <dsp:txXfrm>
        <a:off x="5952690" y="1369097"/>
        <a:ext cx="1613971" cy="1613566"/>
      </dsp:txXfrm>
    </dsp:sp>
    <dsp:sp modelId="{16137B8E-7FAA-4252-B84C-FF9E9ABF4B92}">
      <dsp:nvSpPr>
        <dsp:cNvPr id="0" name=""/>
        <dsp:cNvSpPr/>
      </dsp:nvSpPr>
      <dsp:spPr>
        <a:xfrm rot="2700000">
          <a:off x="3047521" y="965429"/>
          <a:ext cx="2420478" cy="2420478"/>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52A5F7-2751-45D0-B50A-B49ECF419D71}">
      <dsp:nvSpPr>
        <dsp:cNvPr id="0" name=""/>
        <dsp:cNvSpPr/>
      </dsp:nvSpPr>
      <dsp:spPr>
        <a:xfrm>
          <a:off x="3128499" y="1046299"/>
          <a:ext cx="2259560" cy="225916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Categories</a:t>
          </a:r>
          <a:endParaRPr lang="en-US" sz="2800" kern="1200"/>
        </a:p>
      </dsp:txBody>
      <dsp:txXfrm>
        <a:off x="3451293" y="1369097"/>
        <a:ext cx="1613971" cy="1613566"/>
      </dsp:txXfrm>
    </dsp:sp>
    <dsp:sp modelId="{B07EE1BC-A471-4904-86E8-052BB72EF4E0}">
      <dsp:nvSpPr>
        <dsp:cNvPr id="0" name=""/>
        <dsp:cNvSpPr/>
      </dsp:nvSpPr>
      <dsp:spPr>
        <a:xfrm rot="2700000">
          <a:off x="546124" y="965429"/>
          <a:ext cx="2420478" cy="2420478"/>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2D749-61B2-4305-B0E3-0D89DFC0513C}">
      <dsp:nvSpPr>
        <dsp:cNvPr id="0" name=""/>
        <dsp:cNvSpPr/>
      </dsp:nvSpPr>
      <dsp:spPr>
        <a:xfrm>
          <a:off x="627102" y="1046299"/>
          <a:ext cx="2259560" cy="22591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Codes</a:t>
          </a:r>
          <a:endParaRPr lang="en-US" sz="2800" kern="1200"/>
        </a:p>
      </dsp:txBody>
      <dsp:txXfrm>
        <a:off x="949896" y="1369097"/>
        <a:ext cx="1613971" cy="16135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DF71-4F33-4B1E-8BB5-C1AFFB836E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251760-808B-4D51-98F9-363F841FB5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1E843F-158F-4F95-BD60-9FA6F52FB9D9}"/>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5" name="Footer Placeholder 4">
            <a:extLst>
              <a:ext uri="{FF2B5EF4-FFF2-40B4-BE49-F238E27FC236}">
                <a16:creationId xmlns:a16="http://schemas.microsoft.com/office/drawing/2014/main" id="{28A35B00-860A-4F33-A3A9-237CD7F40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9287F-08AA-4218-A8F2-E29ED5CE5CD3}"/>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980123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51721-91B2-435B-8443-1B12E2143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A186F8-BAF4-4A09-A410-1676AA8A49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76B1C-F3A5-40D8-B265-DD447E0F197D}"/>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5" name="Footer Placeholder 4">
            <a:extLst>
              <a:ext uri="{FF2B5EF4-FFF2-40B4-BE49-F238E27FC236}">
                <a16:creationId xmlns:a16="http://schemas.microsoft.com/office/drawing/2014/main" id="{000117F1-B4D0-403A-9D20-45E68A2D8E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B127E-36E9-4E8E-9FA2-E17E5CFC2816}"/>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112175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9923-CC3B-4695-99BA-4F17A2A107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596C7A-4618-4EC4-9266-4223EFBBE6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7B31D5-2F5F-455F-BB66-D67F61F02008}"/>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5" name="Footer Placeholder 4">
            <a:extLst>
              <a:ext uri="{FF2B5EF4-FFF2-40B4-BE49-F238E27FC236}">
                <a16:creationId xmlns:a16="http://schemas.microsoft.com/office/drawing/2014/main" id="{5AA91D36-E68F-47D9-ACA2-C08D63D55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9BF08-1AFD-4242-9A50-62E40306262A}"/>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3388857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B15E-57CA-43D8-840F-EB2E8A6671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38B9E5-0E2E-4D75-A378-D1BA156C7C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6C624A-00BF-4579-BDB8-CF1CDC9B15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0CA5DE-58F4-4776-BBDB-400C201475F0}"/>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6" name="Footer Placeholder 5">
            <a:extLst>
              <a:ext uri="{FF2B5EF4-FFF2-40B4-BE49-F238E27FC236}">
                <a16:creationId xmlns:a16="http://schemas.microsoft.com/office/drawing/2014/main" id="{FCF8725A-CACC-49C7-A61B-8F34636452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AB4B7E-47C1-4567-A2E3-50139D5C8669}"/>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627389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2481F-FCEE-40C9-B4D9-BB78C9E919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D2C937-9677-4806-9D2E-328C35BC15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4A8261-E124-44B6-B7AD-E0A458D4CB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3BD7D8-7B22-4FE8-9D38-ACC89B0F85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65A6FE-BC5D-4DFE-B1E6-08916FC01C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7C829B-7A41-4160-84D7-264C141BF37D}"/>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8" name="Footer Placeholder 7">
            <a:extLst>
              <a:ext uri="{FF2B5EF4-FFF2-40B4-BE49-F238E27FC236}">
                <a16:creationId xmlns:a16="http://schemas.microsoft.com/office/drawing/2014/main" id="{7BE4E98F-4974-43A0-B08A-47DA151839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0C1798-22F8-494F-923E-57883235E76A}"/>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318789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349CE-6272-4442-8BAA-962528009A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A32DF6-B894-400F-9F86-87498DA22E30}"/>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4" name="Footer Placeholder 3">
            <a:extLst>
              <a:ext uri="{FF2B5EF4-FFF2-40B4-BE49-F238E27FC236}">
                <a16:creationId xmlns:a16="http://schemas.microsoft.com/office/drawing/2014/main" id="{78B546B9-2004-447A-82B7-38706745C2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A3986F-7817-4B45-AFB4-5DE8D5F3D25E}"/>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29641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E01984-E719-46A7-9FC4-B0B3E45C7412}"/>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3" name="Footer Placeholder 2">
            <a:extLst>
              <a:ext uri="{FF2B5EF4-FFF2-40B4-BE49-F238E27FC236}">
                <a16:creationId xmlns:a16="http://schemas.microsoft.com/office/drawing/2014/main" id="{1ACEE7DC-846F-4F52-9026-24BEA641D5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A5CCC2-25D1-4C66-B1A4-BA102F3FB2A5}"/>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3168337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E0327-43E8-4638-869E-FE33CBD937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26CB06-5DC8-4AC7-AEA5-272804D219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336F19-9F67-4B68-B45E-A31DBAE6A1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96774-4DF5-426E-9D1C-8AA27D1A89BA}"/>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6" name="Footer Placeholder 5">
            <a:extLst>
              <a:ext uri="{FF2B5EF4-FFF2-40B4-BE49-F238E27FC236}">
                <a16:creationId xmlns:a16="http://schemas.microsoft.com/office/drawing/2014/main" id="{42A95203-67CC-43D8-AA0A-BFE1E2264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8FE6EA-7578-4410-982D-4CBB37E6CEFC}"/>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973142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D97AF-2CCF-44AC-92C4-3EC2E9C341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5DC051-DEB2-4134-92A7-2EB7FC8FC3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64A8B2-1060-4D9E-95A3-E5048A8350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D37012-1218-4737-9A19-E3EFA4F44FA7}"/>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6" name="Footer Placeholder 5">
            <a:extLst>
              <a:ext uri="{FF2B5EF4-FFF2-40B4-BE49-F238E27FC236}">
                <a16:creationId xmlns:a16="http://schemas.microsoft.com/office/drawing/2014/main" id="{9D3BFE5F-77AC-4DE7-B1C5-618A19ED27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D3FE3-7867-4178-BF85-46D698BDDB03}"/>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4293506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00B82-10C2-4FFC-82CB-37A03452D9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52D497-0999-4C4C-A981-6D43233A9B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879F9F-C026-40C3-8044-B82D1D1A2542}"/>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5" name="Footer Placeholder 4">
            <a:extLst>
              <a:ext uri="{FF2B5EF4-FFF2-40B4-BE49-F238E27FC236}">
                <a16:creationId xmlns:a16="http://schemas.microsoft.com/office/drawing/2014/main" id="{284EDD28-4488-4BC5-B86C-8FC17D439F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EB3FD-07EA-4DF7-BE4F-641ECA2EC02A}"/>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411229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6B86D0-3AF7-4A5B-8780-88400F94ED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EFCAC6-43AE-4D56-B31F-82030301BF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C40BD2-8ADD-4733-A731-EB7B255DA5AB}"/>
              </a:ext>
            </a:extLst>
          </p:cNvPr>
          <p:cNvSpPr>
            <a:spLocks noGrp="1"/>
          </p:cNvSpPr>
          <p:nvPr>
            <p:ph type="dt" sz="half" idx="10"/>
          </p:nvPr>
        </p:nvSpPr>
        <p:spPr/>
        <p:txBody>
          <a:bodyPr/>
          <a:lstStyle/>
          <a:p>
            <a:fld id="{1F4E9CED-A913-4011-94A3-A414BF86BB55}" type="datetimeFigureOut">
              <a:rPr lang="en-GB" smtClean="0"/>
              <a:t>15/01/2021</a:t>
            </a:fld>
            <a:endParaRPr lang="en-GB"/>
          </a:p>
        </p:txBody>
      </p:sp>
      <p:sp>
        <p:nvSpPr>
          <p:cNvPr id="5" name="Footer Placeholder 4">
            <a:extLst>
              <a:ext uri="{FF2B5EF4-FFF2-40B4-BE49-F238E27FC236}">
                <a16:creationId xmlns:a16="http://schemas.microsoft.com/office/drawing/2014/main" id="{673572EF-D206-47F2-935D-A481F52B5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2C864-3355-47A0-B428-B870396364D3}"/>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111200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89A492-EFE3-4D2C-B51D-1C7657045A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6DEFBA-570E-4430-8A90-CB16A7B45E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3A897-9CD8-4B77-BB7D-D07FFE8FD5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4E9CED-A913-4011-94A3-A414BF86BB55}" type="datetimeFigureOut">
              <a:rPr lang="en-GB" smtClean="0"/>
              <a:t>15/01/2021</a:t>
            </a:fld>
            <a:endParaRPr lang="en-GB"/>
          </a:p>
        </p:txBody>
      </p:sp>
      <p:sp>
        <p:nvSpPr>
          <p:cNvPr id="5" name="Footer Placeholder 4">
            <a:extLst>
              <a:ext uri="{FF2B5EF4-FFF2-40B4-BE49-F238E27FC236}">
                <a16:creationId xmlns:a16="http://schemas.microsoft.com/office/drawing/2014/main" id="{EDAB10B7-A8A3-4645-90C0-8E248630E6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68AED-DF67-4775-8AAF-27407BBE9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6D1FB8-9B55-4687-958F-BD020A2F6602}" type="slidenum">
              <a:rPr lang="en-GB" smtClean="0"/>
              <a:t>‹#›</a:t>
            </a:fld>
            <a:endParaRPr lang="en-GB"/>
          </a:p>
        </p:txBody>
      </p:sp>
    </p:spTree>
    <p:extLst>
      <p:ext uri="{BB962C8B-B14F-4D97-AF65-F5344CB8AC3E}">
        <p14:creationId xmlns:p14="http://schemas.microsoft.com/office/powerpoint/2010/main" val="2168568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hyperlink" Target="https://www.youtube.com/watch?v=TbjfpEe4j5Y" TargetMode="External"/><Relationship Id="rId7" Type="http://schemas.openxmlformats.org/officeDocument/2006/relationships/hyperlink" Target="https://www.youtube.com/watch?v=peQBZNWM6w8" TargetMode="External"/><Relationship Id="rId2" Type="http://schemas.openxmlformats.org/officeDocument/2006/relationships/hyperlink" Target="https://www.youtube.com/watch?v=DRL4PF2u9XA" TargetMode="External"/><Relationship Id="rId1" Type="http://schemas.openxmlformats.org/officeDocument/2006/relationships/slideLayout" Target="../slideLayouts/slideLayout2.xml"/><Relationship Id="rId6" Type="http://schemas.openxmlformats.org/officeDocument/2006/relationships/hyperlink" Target="https://www.youtube.com/watch?v=YP3yAX5w6x8" TargetMode="External"/><Relationship Id="rId5" Type="http://schemas.openxmlformats.org/officeDocument/2006/relationships/hyperlink" Target="https://www.youtube.com/watch?v=1OGhiXIKX-o" TargetMode="External"/><Relationship Id="rId4" Type="http://schemas.openxmlformats.org/officeDocument/2006/relationships/hyperlink" Target="https://www.youtube.com/watch?v=59GsjhPolPs" TargetMode="External"/><Relationship Id="rId9" Type="http://schemas.openxmlformats.org/officeDocument/2006/relationships/hyperlink" Target="https://www.youtube.com/watch?v=sHv3RzKWNc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37EE969-BC45-441F-8D35-717E2470F4C2}"/>
              </a:ext>
            </a:extLst>
          </p:cNvPr>
          <p:cNvSpPr>
            <a:spLocks noGrp="1"/>
          </p:cNvSpPr>
          <p:nvPr>
            <p:ph type="ctrTitle"/>
          </p:nvPr>
        </p:nvSpPr>
        <p:spPr>
          <a:xfrm>
            <a:off x="3302243" y="697692"/>
            <a:ext cx="5760846" cy="2310312"/>
          </a:xfrm>
        </p:spPr>
        <p:txBody>
          <a:bodyPr>
            <a:normAutofit/>
          </a:bodyPr>
          <a:lstStyle/>
          <a:p>
            <a:r>
              <a:rPr lang="en-GB" sz="5200" b="1" dirty="0">
                <a:solidFill>
                  <a:schemeClr val="tx2"/>
                </a:solidFill>
              </a:rPr>
              <a:t>Qualitative Data Analysis</a:t>
            </a:r>
          </a:p>
        </p:txBody>
      </p:sp>
      <p:sp>
        <p:nvSpPr>
          <p:cNvPr id="3" name="Subtitle 2">
            <a:extLst>
              <a:ext uri="{FF2B5EF4-FFF2-40B4-BE49-F238E27FC236}">
                <a16:creationId xmlns:a16="http://schemas.microsoft.com/office/drawing/2014/main" id="{53406A31-2D14-43CB-B9FD-7AD2EFD55EC1}"/>
              </a:ext>
            </a:extLst>
          </p:cNvPr>
          <p:cNvSpPr>
            <a:spLocks noGrp="1"/>
          </p:cNvSpPr>
          <p:nvPr>
            <p:ph type="subTitle" idx="1"/>
          </p:nvPr>
        </p:nvSpPr>
        <p:spPr>
          <a:xfrm>
            <a:off x="3215729" y="4165152"/>
            <a:ext cx="5760846" cy="682079"/>
          </a:xfrm>
        </p:spPr>
        <p:txBody>
          <a:bodyPr>
            <a:noAutofit/>
          </a:bodyPr>
          <a:lstStyle/>
          <a:p>
            <a:r>
              <a:rPr lang="en-GB" sz="3600" dirty="0">
                <a:solidFill>
                  <a:schemeClr val="tx2"/>
                </a:solidFill>
              </a:rPr>
              <a:t>Dr Claudine Young</a:t>
            </a:r>
          </a:p>
          <a:p>
            <a:r>
              <a:rPr lang="en-GB" sz="3600" dirty="0">
                <a:solidFill>
                  <a:schemeClr val="tx2"/>
                </a:solidFill>
              </a:rPr>
              <a:t>c.young@uwtsd.ac.uk</a:t>
            </a:r>
          </a:p>
        </p:txBody>
      </p:sp>
    </p:spTree>
    <p:extLst>
      <p:ext uri="{BB962C8B-B14F-4D97-AF65-F5344CB8AC3E}">
        <p14:creationId xmlns:p14="http://schemas.microsoft.com/office/powerpoint/2010/main" val="2216406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F1EDBB-62E3-4CD6-A86A-3D8905BE2ECB}"/>
              </a:ext>
            </a:extLst>
          </p:cNvPr>
          <p:cNvSpPr/>
          <p:nvPr/>
        </p:nvSpPr>
        <p:spPr>
          <a:xfrm>
            <a:off x="685799" y="790575"/>
            <a:ext cx="10029825" cy="3046988"/>
          </a:xfrm>
          <a:prstGeom prst="rect">
            <a:avLst/>
          </a:prstGeom>
        </p:spPr>
        <p:txBody>
          <a:bodyPr wrap="square">
            <a:spAutoFit/>
          </a:bodyPr>
          <a:lstStyle/>
          <a:p>
            <a:pPr algn="just"/>
            <a:r>
              <a:rPr lang="en-GB" sz="3200" dirty="0"/>
              <a:t>“The majority of projects arrive at a good conclusion by steady steps through analytical processes rather than a grand moment of discovery. Arrival will be confirmed by growing confidence that you really know what’s going on. It happens, in other words, over time, through linking and working with the data.”</a:t>
            </a:r>
          </a:p>
        </p:txBody>
      </p:sp>
      <p:sp>
        <p:nvSpPr>
          <p:cNvPr id="3" name="TextBox 2">
            <a:extLst>
              <a:ext uri="{FF2B5EF4-FFF2-40B4-BE49-F238E27FC236}">
                <a16:creationId xmlns:a16="http://schemas.microsoft.com/office/drawing/2014/main" id="{1BBC9BFC-DB22-4B87-9945-9BF7F4B016C7}"/>
              </a:ext>
            </a:extLst>
          </p:cNvPr>
          <p:cNvSpPr txBox="1"/>
          <p:nvPr/>
        </p:nvSpPr>
        <p:spPr>
          <a:xfrm>
            <a:off x="6581775" y="4448175"/>
            <a:ext cx="3522118" cy="584775"/>
          </a:xfrm>
          <a:prstGeom prst="rect">
            <a:avLst/>
          </a:prstGeom>
          <a:noFill/>
        </p:spPr>
        <p:txBody>
          <a:bodyPr wrap="none" rtlCol="0">
            <a:spAutoFit/>
          </a:bodyPr>
          <a:lstStyle/>
          <a:p>
            <a:r>
              <a:rPr lang="en-GB" sz="3200" i="1" dirty="0"/>
              <a:t>Richards (2009:143)</a:t>
            </a:r>
            <a:endParaRPr lang="en-GB" i="1" dirty="0"/>
          </a:p>
        </p:txBody>
      </p:sp>
    </p:spTree>
    <p:extLst>
      <p:ext uri="{BB962C8B-B14F-4D97-AF65-F5344CB8AC3E}">
        <p14:creationId xmlns:p14="http://schemas.microsoft.com/office/powerpoint/2010/main" val="1524164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9082D-2BB9-4B1B-AE4C-C6EC80B02C82}"/>
              </a:ext>
            </a:extLst>
          </p:cNvPr>
          <p:cNvSpPr>
            <a:spLocks noGrp="1"/>
          </p:cNvSpPr>
          <p:nvPr>
            <p:ph type="title"/>
          </p:nvPr>
        </p:nvSpPr>
        <p:spPr/>
        <p:txBody>
          <a:bodyPr/>
          <a:lstStyle/>
          <a:p>
            <a:r>
              <a:rPr lang="en-GB" b="1" dirty="0"/>
              <a:t>What is qualitative data analysis?</a:t>
            </a:r>
          </a:p>
        </p:txBody>
      </p:sp>
      <p:sp>
        <p:nvSpPr>
          <p:cNvPr id="3" name="Content Placeholder 2">
            <a:extLst>
              <a:ext uri="{FF2B5EF4-FFF2-40B4-BE49-F238E27FC236}">
                <a16:creationId xmlns:a16="http://schemas.microsoft.com/office/drawing/2014/main" id="{1ED009D7-3671-49F5-B163-A0D648063D85}"/>
              </a:ext>
            </a:extLst>
          </p:cNvPr>
          <p:cNvSpPr>
            <a:spLocks noGrp="1"/>
          </p:cNvSpPr>
          <p:nvPr>
            <p:ph idx="1"/>
          </p:nvPr>
        </p:nvSpPr>
        <p:spPr>
          <a:noFill/>
        </p:spPr>
        <p:txBody>
          <a:bodyPr/>
          <a:lstStyle/>
          <a:p>
            <a:endParaRPr lang="en-GB" dirty="0"/>
          </a:p>
          <a:p>
            <a:r>
              <a:rPr lang="en-GB" dirty="0"/>
              <a:t>The range of processes and procedures where data that has been collected is turned into explanation, understanding and interpretation of the topic under investigation</a:t>
            </a:r>
          </a:p>
          <a:p>
            <a:endParaRPr lang="en-GB" dirty="0"/>
          </a:p>
          <a:p>
            <a:r>
              <a:rPr lang="en-GB" dirty="0"/>
              <a:t>The meaningful and symbolic character of the content of the data is examined</a:t>
            </a:r>
          </a:p>
        </p:txBody>
      </p:sp>
    </p:spTree>
    <p:extLst>
      <p:ext uri="{BB962C8B-B14F-4D97-AF65-F5344CB8AC3E}">
        <p14:creationId xmlns:p14="http://schemas.microsoft.com/office/powerpoint/2010/main" val="822701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44A620-7F5E-4B97-AFF8-CAF6CF75D799}"/>
              </a:ext>
            </a:extLst>
          </p:cNvPr>
          <p:cNvSpPr txBox="1"/>
          <p:nvPr/>
        </p:nvSpPr>
        <p:spPr>
          <a:xfrm>
            <a:off x="304801" y="1181101"/>
            <a:ext cx="6172200" cy="3170099"/>
          </a:xfrm>
          <a:prstGeom prst="rect">
            <a:avLst/>
          </a:prstGeom>
          <a:noFill/>
        </p:spPr>
        <p:txBody>
          <a:bodyPr wrap="square" rtlCol="0">
            <a:spAutoFit/>
          </a:bodyPr>
          <a:lstStyle/>
          <a:p>
            <a:r>
              <a:rPr lang="en-GB" sz="3200" dirty="0"/>
              <a:t>Make sure your data is </a:t>
            </a:r>
            <a:r>
              <a:rPr lang="en-GB" sz="3200" b="1" dirty="0"/>
              <a:t>ORGANISED</a:t>
            </a:r>
            <a:r>
              <a:rPr lang="en-GB" sz="3200" dirty="0"/>
              <a:t>:</a:t>
            </a:r>
          </a:p>
          <a:p>
            <a:pPr marL="342900" indent="-342900">
              <a:buFont typeface="Arial" panose="020B0604020202020204" pitchFamily="34" charset="0"/>
              <a:buChar char="•"/>
            </a:pPr>
            <a:r>
              <a:rPr lang="en-GB" sz="2400" dirty="0"/>
              <a:t>Transcribe</a:t>
            </a:r>
          </a:p>
          <a:p>
            <a:pPr marL="342900" indent="-342900">
              <a:buFont typeface="Arial" panose="020B0604020202020204" pitchFamily="34" charset="0"/>
              <a:buChar char="•"/>
            </a:pPr>
            <a:r>
              <a:rPr lang="en-GB" sz="2400" dirty="0"/>
              <a:t>Label it </a:t>
            </a:r>
          </a:p>
          <a:p>
            <a:pPr marL="342900" indent="-342900">
              <a:buFont typeface="Arial" panose="020B0604020202020204" pitchFamily="34" charset="0"/>
              <a:buChar char="•"/>
            </a:pPr>
            <a:r>
              <a:rPr lang="en-GB" sz="2400" dirty="0"/>
              <a:t>Order it</a:t>
            </a:r>
          </a:p>
          <a:p>
            <a:pPr marL="342900" indent="-342900">
              <a:buFont typeface="Arial" panose="020B0604020202020204" pitchFamily="34" charset="0"/>
              <a:buChar char="•"/>
            </a:pPr>
            <a:r>
              <a:rPr lang="en-GB" sz="2400" dirty="0"/>
              <a:t>File</a:t>
            </a:r>
          </a:p>
          <a:p>
            <a:pPr marL="342900" indent="-342900">
              <a:buFont typeface="Arial" panose="020B0604020202020204" pitchFamily="34" charset="0"/>
              <a:buChar char="•"/>
            </a:pPr>
            <a:r>
              <a:rPr lang="en-GB" sz="2400" dirty="0"/>
              <a:t>Read over it</a:t>
            </a:r>
          </a:p>
          <a:p>
            <a:pPr marL="342900" indent="-342900">
              <a:buFont typeface="Arial" panose="020B0604020202020204" pitchFamily="34" charset="0"/>
              <a:buChar char="•"/>
            </a:pPr>
            <a:r>
              <a:rPr lang="en-GB" sz="2400" dirty="0"/>
              <a:t>Become familiar with it</a:t>
            </a:r>
          </a:p>
          <a:p>
            <a:endParaRPr lang="en-GB" sz="2400" dirty="0"/>
          </a:p>
        </p:txBody>
      </p:sp>
      <p:pic>
        <p:nvPicPr>
          <p:cNvPr id="4" name="Picture 3" descr="Text, letter&#10;&#10;Description automatically generated">
            <a:extLst>
              <a:ext uri="{FF2B5EF4-FFF2-40B4-BE49-F238E27FC236}">
                <a16:creationId xmlns:a16="http://schemas.microsoft.com/office/drawing/2014/main" id="{0B913FFF-5318-4CD8-9DF1-BA1FB86C03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3462" y="893819"/>
            <a:ext cx="5009413" cy="4613161"/>
          </a:xfrm>
          <a:prstGeom prst="rect">
            <a:avLst/>
          </a:prstGeom>
        </p:spPr>
      </p:pic>
      <p:sp>
        <p:nvSpPr>
          <p:cNvPr id="5" name="TextBox 4">
            <a:extLst>
              <a:ext uri="{FF2B5EF4-FFF2-40B4-BE49-F238E27FC236}">
                <a16:creationId xmlns:a16="http://schemas.microsoft.com/office/drawing/2014/main" id="{36FBE72C-CA6F-4FA1-B826-998DDD6967F4}"/>
              </a:ext>
            </a:extLst>
          </p:cNvPr>
          <p:cNvSpPr txBox="1"/>
          <p:nvPr/>
        </p:nvSpPr>
        <p:spPr>
          <a:xfrm>
            <a:off x="692817" y="5678430"/>
            <a:ext cx="9481442" cy="646331"/>
          </a:xfrm>
          <a:prstGeom prst="rect">
            <a:avLst/>
          </a:prstGeom>
          <a:noFill/>
        </p:spPr>
        <p:txBody>
          <a:bodyPr wrap="none" rtlCol="0">
            <a:spAutoFit/>
          </a:bodyPr>
          <a:lstStyle/>
          <a:p>
            <a:r>
              <a:rPr lang="en-GB" sz="3600" dirty="0"/>
              <a:t>SNOTS – small notes on the side of the transcripts</a:t>
            </a:r>
          </a:p>
        </p:txBody>
      </p:sp>
      <p:sp>
        <p:nvSpPr>
          <p:cNvPr id="6" name="TextBox 5">
            <a:extLst>
              <a:ext uri="{FF2B5EF4-FFF2-40B4-BE49-F238E27FC236}">
                <a16:creationId xmlns:a16="http://schemas.microsoft.com/office/drawing/2014/main" id="{AF6B7F57-3D3B-45E4-892A-9095D4E24CB9}"/>
              </a:ext>
            </a:extLst>
          </p:cNvPr>
          <p:cNvSpPr txBox="1"/>
          <p:nvPr/>
        </p:nvSpPr>
        <p:spPr>
          <a:xfrm>
            <a:off x="692817" y="4922205"/>
            <a:ext cx="2225289" cy="584775"/>
          </a:xfrm>
          <a:prstGeom prst="rect">
            <a:avLst/>
          </a:prstGeom>
          <a:noFill/>
        </p:spPr>
        <p:txBody>
          <a:bodyPr wrap="none" rtlCol="0">
            <a:spAutoFit/>
          </a:bodyPr>
          <a:lstStyle/>
          <a:p>
            <a:r>
              <a:rPr lang="en-GB" sz="3200" b="1" dirty="0"/>
              <a:t>Annotate it:</a:t>
            </a:r>
          </a:p>
        </p:txBody>
      </p:sp>
    </p:spTree>
    <p:extLst>
      <p:ext uri="{BB962C8B-B14F-4D97-AF65-F5344CB8AC3E}">
        <p14:creationId xmlns:p14="http://schemas.microsoft.com/office/powerpoint/2010/main" val="3582587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F2B0E-BA0F-43F5-A04F-112ABD52060E}"/>
              </a:ext>
            </a:extLst>
          </p:cNvPr>
          <p:cNvSpPr>
            <a:spLocks noGrp="1"/>
          </p:cNvSpPr>
          <p:nvPr>
            <p:ph type="title"/>
          </p:nvPr>
        </p:nvSpPr>
        <p:spPr>
          <a:xfrm>
            <a:off x="635000" y="640823"/>
            <a:ext cx="3418659" cy="5583148"/>
          </a:xfrm>
        </p:spPr>
        <p:txBody>
          <a:bodyPr anchor="ctr">
            <a:normAutofit/>
          </a:bodyPr>
          <a:lstStyle/>
          <a:p>
            <a:r>
              <a:rPr lang="en-GB" sz="5400"/>
              <a:t>Qualitative analysis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31E2DB1-22A5-4D99-9B32-6D0523592AFD}"/>
              </a:ext>
            </a:extLst>
          </p:cNvPr>
          <p:cNvGraphicFramePr>
            <a:graphicFrameLocks noGrp="1"/>
          </p:cNvGraphicFramePr>
          <p:nvPr>
            <p:ph idx="1"/>
            <p:extLst>
              <p:ext uri="{D42A27DB-BD31-4B8C-83A1-F6EECF244321}">
                <p14:modId xmlns:p14="http://schemas.microsoft.com/office/powerpoint/2010/main" val="32059950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6777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eaning of Coding&#10;Assigning&#10;labels to&#10;Data&#10;1. Interview transcripts&#10;2. Documents&#10;3. Artifacts&#10;4. Field notes&#10;A code is a w...">
            <a:extLst>
              <a:ext uri="{FF2B5EF4-FFF2-40B4-BE49-F238E27FC236}">
                <a16:creationId xmlns:a16="http://schemas.microsoft.com/office/drawing/2014/main" id="{E29C7F14-DDED-4126-B82F-58E116C1C2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90" r="-1" b="-1"/>
          <a:stretch/>
        </p:blipFill>
        <p:spPr bwMode="auto">
          <a:xfrm>
            <a:off x="20" y="10"/>
            <a:ext cx="9272902" cy="685799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5"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D8FF3356-4F3E-4654-96D2-5DA11E8347B5}"/>
              </a:ext>
            </a:extLst>
          </p:cNvPr>
          <p:cNvSpPr txBox="1"/>
          <p:nvPr/>
        </p:nvSpPr>
        <p:spPr>
          <a:xfrm>
            <a:off x="7586134" y="3137328"/>
            <a:ext cx="3296355" cy="584775"/>
          </a:xfrm>
          <a:prstGeom prst="rect">
            <a:avLst/>
          </a:prstGeom>
          <a:noFill/>
        </p:spPr>
        <p:txBody>
          <a:bodyPr wrap="square" rtlCol="0">
            <a:spAutoFit/>
          </a:bodyPr>
          <a:lstStyle/>
          <a:p>
            <a:r>
              <a:rPr lang="en-GB" sz="3200" dirty="0">
                <a:highlight>
                  <a:srgbClr val="FFFF00"/>
                </a:highlight>
              </a:rPr>
              <a:t>&lt;&lt;&lt;&lt;Helpful book!</a:t>
            </a:r>
          </a:p>
        </p:txBody>
      </p:sp>
    </p:spTree>
    <p:extLst>
      <p:ext uri="{BB962C8B-B14F-4D97-AF65-F5344CB8AC3E}">
        <p14:creationId xmlns:p14="http://schemas.microsoft.com/office/powerpoint/2010/main" val="379875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A8DD1-D9C5-45B5-BAB1-1D0A23249884}"/>
              </a:ext>
            </a:extLst>
          </p:cNvPr>
          <p:cNvSpPr>
            <a:spLocks noGrp="1"/>
          </p:cNvSpPr>
          <p:nvPr>
            <p:ph type="title"/>
          </p:nvPr>
        </p:nvSpPr>
        <p:spPr>
          <a:xfrm>
            <a:off x="-363255" y="681037"/>
            <a:ext cx="12555255" cy="1009651"/>
          </a:xfrm>
        </p:spPr>
        <p:txBody>
          <a:bodyPr>
            <a:normAutofit/>
          </a:bodyPr>
          <a:lstStyle/>
          <a:p>
            <a:r>
              <a:rPr lang="en-GB" sz="4800" dirty="0"/>
              <a:t>                  </a:t>
            </a:r>
            <a:r>
              <a:rPr lang="en-GB" sz="4800" b="1" dirty="0"/>
              <a:t>Flow of qualitative data analysis</a:t>
            </a:r>
          </a:p>
        </p:txBody>
      </p:sp>
      <p:graphicFrame>
        <p:nvGraphicFramePr>
          <p:cNvPr id="5" name="Content Placeholder 2">
            <a:extLst>
              <a:ext uri="{FF2B5EF4-FFF2-40B4-BE49-F238E27FC236}">
                <a16:creationId xmlns:a16="http://schemas.microsoft.com/office/drawing/2014/main" id="{C2E9A860-2682-482C-B01A-5184D7EA553F}"/>
              </a:ext>
            </a:extLst>
          </p:cNvPr>
          <p:cNvGraphicFramePr>
            <a:graphicFrameLocks noGrp="1"/>
          </p:cNvGraphicFramePr>
          <p:nvPr>
            <p:ph idx="1"/>
            <p:extLst>
              <p:ext uri="{D42A27DB-BD31-4B8C-83A1-F6EECF244321}">
                <p14:modId xmlns:p14="http://schemas.microsoft.com/office/powerpoint/2010/main" val="34073410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5214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F4D93-6EC2-4E39-9A27-B3354A5DA7C2}"/>
              </a:ext>
            </a:extLst>
          </p:cNvPr>
          <p:cNvSpPr>
            <a:spLocks noGrp="1"/>
          </p:cNvSpPr>
          <p:nvPr>
            <p:ph type="title"/>
          </p:nvPr>
        </p:nvSpPr>
        <p:spPr>
          <a:xfrm>
            <a:off x="4126956" y="242667"/>
            <a:ext cx="3752850" cy="1325563"/>
          </a:xfrm>
          <a:solidFill>
            <a:schemeClr val="accent4">
              <a:lumMod val="20000"/>
              <a:lumOff val="80000"/>
            </a:schemeClr>
          </a:solidFill>
        </p:spPr>
        <p:txBody>
          <a:bodyPr/>
          <a:lstStyle/>
          <a:p>
            <a:r>
              <a:rPr lang="en-GB" b="1" dirty="0"/>
              <a:t>What is coding?</a:t>
            </a:r>
          </a:p>
        </p:txBody>
      </p:sp>
      <p:sp>
        <p:nvSpPr>
          <p:cNvPr id="3" name="Content Placeholder 2">
            <a:extLst>
              <a:ext uri="{FF2B5EF4-FFF2-40B4-BE49-F238E27FC236}">
                <a16:creationId xmlns:a16="http://schemas.microsoft.com/office/drawing/2014/main" id="{F1794919-9633-4E84-B348-FC7FF59E7D60}"/>
              </a:ext>
            </a:extLst>
          </p:cNvPr>
          <p:cNvSpPr>
            <a:spLocks noGrp="1"/>
          </p:cNvSpPr>
          <p:nvPr>
            <p:ph idx="1"/>
          </p:nvPr>
        </p:nvSpPr>
        <p:spPr>
          <a:xfrm>
            <a:off x="838200" y="1825625"/>
            <a:ext cx="3654972" cy="2593975"/>
          </a:xfrm>
          <a:solidFill>
            <a:schemeClr val="accent4">
              <a:lumMod val="20000"/>
              <a:lumOff val="80000"/>
            </a:schemeClr>
          </a:solidFill>
        </p:spPr>
        <p:txBody>
          <a:bodyPr/>
          <a:lstStyle/>
          <a:p>
            <a:r>
              <a:rPr lang="en-GB" dirty="0"/>
              <a:t>Assigning labels to:</a:t>
            </a:r>
          </a:p>
          <a:p>
            <a:r>
              <a:rPr lang="en-GB" dirty="0"/>
              <a:t>Interview transcripts</a:t>
            </a:r>
          </a:p>
          <a:p>
            <a:r>
              <a:rPr lang="en-GB" dirty="0"/>
              <a:t>Field notes</a:t>
            </a:r>
          </a:p>
          <a:p>
            <a:r>
              <a:rPr lang="en-GB" dirty="0"/>
              <a:t>Diaries</a:t>
            </a:r>
          </a:p>
          <a:p>
            <a:r>
              <a:rPr lang="en-GB" dirty="0"/>
              <a:t>Other documents</a:t>
            </a:r>
          </a:p>
        </p:txBody>
      </p:sp>
      <p:sp>
        <p:nvSpPr>
          <p:cNvPr id="4" name="TextBox 3">
            <a:extLst>
              <a:ext uri="{FF2B5EF4-FFF2-40B4-BE49-F238E27FC236}">
                <a16:creationId xmlns:a16="http://schemas.microsoft.com/office/drawing/2014/main" id="{068C45FF-60CA-4261-B9CB-381C31FC2B19}"/>
              </a:ext>
            </a:extLst>
          </p:cNvPr>
          <p:cNvSpPr txBox="1"/>
          <p:nvPr/>
        </p:nvSpPr>
        <p:spPr>
          <a:xfrm>
            <a:off x="6604268" y="1999227"/>
            <a:ext cx="4303986" cy="2246769"/>
          </a:xfrm>
          <a:prstGeom prst="rect">
            <a:avLst/>
          </a:prstGeom>
          <a:solidFill>
            <a:schemeClr val="accent4">
              <a:lumMod val="20000"/>
              <a:lumOff val="80000"/>
            </a:schemeClr>
          </a:solidFill>
        </p:spPr>
        <p:txBody>
          <a:bodyPr wrap="square" rtlCol="0">
            <a:spAutoFit/>
          </a:bodyPr>
          <a:lstStyle/>
          <a:p>
            <a:r>
              <a:rPr lang="en-GB" sz="2800" dirty="0"/>
              <a:t>A code is a word, phrase or sentence that represents and aspect of the data or shows the essence of the data.</a:t>
            </a:r>
          </a:p>
        </p:txBody>
      </p:sp>
      <p:sp>
        <p:nvSpPr>
          <p:cNvPr id="5" name="TextBox 4">
            <a:extLst>
              <a:ext uri="{FF2B5EF4-FFF2-40B4-BE49-F238E27FC236}">
                <a16:creationId xmlns:a16="http://schemas.microsoft.com/office/drawing/2014/main" id="{C5585E9E-7C43-4BD8-8BAF-6A2E7075C73D}"/>
              </a:ext>
            </a:extLst>
          </p:cNvPr>
          <p:cNvSpPr txBox="1"/>
          <p:nvPr/>
        </p:nvSpPr>
        <p:spPr>
          <a:xfrm>
            <a:off x="1705834" y="4676993"/>
            <a:ext cx="8780332" cy="1815882"/>
          </a:xfrm>
          <a:prstGeom prst="rect">
            <a:avLst/>
          </a:prstGeom>
          <a:solidFill>
            <a:schemeClr val="accent4">
              <a:lumMod val="20000"/>
              <a:lumOff val="80000"/>
            </a:schemeClr>
          </a:solidFill>
        </p:spPr>
        <p:txBody>
          <a:bodyPr wrap="square" rtlCol="0">
            <a:spAutoFit/>
          </a:bodyPr>
          <a:lstStyle/>
          <a:p>
            <a:r>
              <a:rPr lang="en-GB" sz="2800" dirty="0"/>
              <a:t>A code in qualitative enquiry is most often a word or short phrase that symbolically assigns a summative, salient, essence capturing, and/or evocative attribute for a portion of language-based or visual data. (Saldana 2013)</a:t>
            </a:r>
          </a:p>
        </p:txBody>
      </p:sp>
    </p:spTree>
    <p:extLst>
      <p:ext uri="{BB962C8B-B14F-4D97-AF65-F5344CB8AC3E}">
        <p14:creationId xmlns:p14="http://schemas.microsoft.com/office/powerpoint/2010/main" val="1805153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A37E0-E8F1-43F0-9AF2-6A341E40B975}"/>
              </a:ext>
            </a:extLst>
          </p:cNvPr>
          <p:cNvSpPr>
            <a:spLocks noGrp="1"/>
          </p:cNvSpPr>
          <p:nvPr>
            <p:ph type="title"/>
          </p:nvPr>
        </p:nvSpPr>
        <p:spPr>
          <a:xfrm>
            <a:off x="1401870" y="460781"/>
            <a:ext cx="2618985" cy="1142550"/>
          </a:xfrm>
        </p:spPr>
        <p:txBody>
          <a:bodyPr>
            <a:normAutofit/>
          </a:bodyPr>
          <a:lstStyle/>
          <a:p>
            <a:r>
              <a:rPr lang="en-GB" sz="4800" b="1" dirty="0"/>
              <a:t>Coding….</a:t>
            </a:r>
          </a:p>
        </p:txBody>
      </p:sp>
      <p:sp>
        <p:nvSpPr>
          <p:cNvPr id="3" name="Content Placeholder 2">
            <a:extLst>
              <a:ext uri="{FF2B5EF4-FFF2-40B4-BE49-F238E27FC236}">
                <a16:creationId xmlns:a16="http://schemas.microsoft.com/office/drawing/2014/main" id="{FE4BDD94-824E-4BA6-9679-26BBDD8C40CB}"/>
              </a:ext>
            </a:extLst>
          </p:cNvPr>
          <p:cNvSpPr>
            <a:spLocks noGrp="1"/>
          </p:cNvSpPr>
          <p:nvPr>
            <p:ph idx="1"/>
          </p:nvPr>
        </p:nvSpPr>
        <p:spPr>
          <a:xfrm>
            <a:off x="275573" y="2292263"/>
            <a:ext cx="4362053" cy="3813257"/>
          </a:xfrm>
        </p:spPr>
        <p:txBody>
          <a:bodyPr>
            <a:normAutofit/>
          </a:bodyPr>
          <a:lstStyle/>
          <a:p>
            <a:r>
              <a:rPr lang="en-GB" sz="2400" dirty="0"/>
              <a:t>Reduces the data</a:t>
            </a:r>
          </a:p>
          <a:p>
            <a:r>
              <a:rPr lang="en-GB" sz="2400" dirty="0"/>
              <a:t>Highlights the significant concepts/ideas/trends/issues</a:t>
            </a:r>
          </a:p>
          <a:p>
            <a:r>
              <a:rPr lang="en-GB" sz="2400" dirty="0"/>
              <a:t>Helps understands what is going on in the data</a:t>
            </a:r>
          </a:p>
          <a:p>
            <a:r>
              <a:rPr lang="en-GB" sz="2400" dirty="0"/>
              <a:t>Leads to development of themes and categories</a:t>
            </a:r>
          </a:p>
          <a:p>
            <a:r>
              <a:rPr lang="en-GB" sz="2400" dirty="0"/>
              <a:t>Leads to possible theory and conclusions</a:t>
            </a:r>
          </a:p>
          <a:p>
            <a:endParaRPr lang="en-GB" sz="2000" dirty="0"/>
          </a:p>
          <a:p>
            <a:endParaRPr lang="en-GB" sz="2000" dirty="0"/>
          </a:p>
        </p:txBody>
      </p:sp>
      <p:pic>
        <p:nvPicPr>
          <p:cNvPr id="5" name="Picture 4" descr="Diagram&#10;&#10;Description automatically generated">
            <a:extLst>
              <a:ext uri="{FF2B5EF4-FFF2-40B4-BE49-F238E27FC236}">
                <a16:creationId xmlns:a16="http://schemas.microsoft.com/office/drawing/2014/main" id="{C5C43AA7-9FF5-4659-BDD1-602D85FAF239}"/>
              </a:ext>
            </a:extLst>
          </p:cNvPr>
          <p:cNvPicPr>
            <a:picLocks noChangeAspect="1"/>
          </p:cNvPicPr>
          <p:nvPr/>
        </p:nvPicPr>
        <p:blipFill rotWithShape="1">
          <a:blip r:embed="rId2">
            <a:extLst>
              <a:ext uri="{28A0092B-C50C-407E-A947-70E740481C1C}">
                <a14:useLocalDpi xmlns:a14="http://schemas.microsoft.com/office/drawing/2010/main" val="0"/>
              </a:ext>
            </a:extLst>
          </a:blip>
          <a:srcRect l="1924" r="1998" b="2"/>
          <a:stretch/>
        </p:blipFill>
        <p:spPr>
          <a:xfrm>
            <a:off x="5010386" y="10"/>
            <a:ext cx="7181613" cy="6857990"/>
          </a:xfrm>
          <a:prstGeom prst="rect">
            <a:avLst/>
          </a:prstGeom>
          <a:solidFill>
            <a:schemeClr val="tx1"/>
          </a:solidFill>
          <a:effectLst/>
        </p:spPr>
      </p:pic>
    </p:spTree>
    <p:extLst>
      <p:ext uri="{BB962C8B-B14F-4D97-AF65-F5344CB8AC3E}">
        <p14:creationId xmlns:p14="http://schemas.microsoft.com/office/powerpoint/2010/main" val="917959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264FF4-207F-47EF-9661-38B2324DD14D}"/>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Thinking before coding</a:t>
            </a:r>
          </a:p>
        </p:txBody>
      </p:sp>
      <p:sp>
        <p:nvSpPr>
          <p:cNvPr id="3" name="Content Placeholder 2">
            <a:extLst>
              <a:ext uri="{FF2B5EF4-FFF2-40B4-BE49-F238E27FC236}">
                <a16:creationId xmlns:a16="http://schemas.microsoft.com/office/drawing/2014/main" id="{01D1B39E-FC2F-4F84-A08A-AABD674F4B09}"/>
              </a:ext>
            </a:extLst>
          </p:cNvPr>
          <p:cNvSpPr>
            <a:spLocks noGrp="1"/>
          </p:cNvSpPr>
          <p:nvPr>
            <p:ph idx="1"/>
          </p:nvPr>
        </p:nvSpPr>
        <p:spPr>
          <a:xfrm>
            <a:off x="1179226" y="2753936"/>
            <a:ext cx="9833548" cy="3421396"/>
          </a:xfrm>
        </p:spPr>
        <p:txBody>
          <a:bodyPr>
            <a:normAutofit fontScale="92500" lnSpcReduction="20000"/>
          </a:bodyPr>
          <a:lstStyle/>
          <a:p>
            <a:r>
              <a:rPr lang="en-GB" dirty="0">
                <a:solidFill>
                  <a:schemeClr val="accent1">
                    <a:lumMod val="50000"/>
                  </a:schemeClr>
                </a:solidFill>
              </a:rPr>
              <a:t>Consider how your subjectivity might influence the coding</a:t>
            </a:r>
          </a:p>
          <a:p>
            <a:r>
              <a:rPr lang="en-GB" dirty="0">
                <a:solidFill>
                  <a:schemeClr val="accent1">
                    <a:lumMod val="50000"/>
                  </a:schemeClr>
                </a:solidFill>
              </a:rPr>
              <a:t>This can mean – perspectives on life and the world, political beliefs, previous research experience, prior reading, personal interests etc.</a:t>
            </a:r>
          </a:p>
          <a:p>
            <a:r>
              <a:rPr lang="en-GB" dirty="0">
                <a:solidFill>
                  <a:schemeClr val="accent1">
                    <a:lumMod val="50000"/>
                  </a:schemeClr>
                </a:solidFill>
              </a:rPr>
              <a:t>Think about your experience of and understanding of the data collection process and make some notes, memos etc</a:t>
            </a:r>
          </a:p>
          <a:p>
            <a:r>
              <a:rPr lang="en-GB" dirty="0">
                <a:solidFill>
                  <a:schemeClr val="accent1">
                    <a:lumMod val="50000"/>
                  </a:schemeClr>
                </a:solidFill>
              </a:rPr>
              <a:t>Memos are notes (sentences, paragraphs or pages) on observations, ideas as they come to you when coding. If done well, they make writing up your chapter(s) easy!</a:t>
            </a:r>
          </a:p>
          <a:p>
            <a:r>
              <a:rPr lang="en-GB" dirty="0">
                <a:solidFill>
                  <a:schemeClr val="accent1">
                    <a:lumMod val="50000"/>
                  </a:schemeClr>
                </a:solidFill>
              </a:rPr>
              <a:t>Keep a copy of your research aims, questions, any theoretical framework and approach with you to help with coding decisions </a:t>
            </a:r>
          </a:p>
        </p:txBody>
      </p:sp>
    </p:spTree>
    <p:extLst>
      <p:ext uri="{BB962C8B-B14F-4D97-AF65-F5344CB8AC3E}">
        <p14:creationId xmlns:p14="http://schemas.microsoft.com/office/powerpoint/2010/main" val="3342501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59C8A-7442-49DE-8A42-D079CA254FE7}"/>
              </a:ext>
            </a:extLst>
          </p:cNvPr>
          <p:cNvSpPr>
            <a:spLocks noGrp="1"/>
          </p:cNvSpPr>
          <p:nvPr>
            <p:ph type="title"/>
          </p:nvPr>
        </p:nvSpPr>
        <p:spPr>
          <a:xfrm>
            <a:off x="5297762" y="329184"/>
            <a:ext cx="6251110" cy="1783080"/>
          </a:xfrm>
        </p:spPr>
        <p:txBody>
          <a:bodyPr anchor="b">
            <a:normAutofit/>
          </a:bodyPr>
          <a:lstStyle/>
          <a:p>
            <a:r>
              <a:rPr lang="en-GB" sz="5400" dirty="0"/>
              <a:t>More about memos – what can they do?</a:t>
            </a:r>
          </a:p>
        </p:txBody>
      </p:sp>
      <p:pic>
        <p:nvPicPr>
          <p:cNvPr id="5" name="Picture 4">
            <a:extLst>
              <a:ext uri="{FF2B5EF4-FFF2-40B4-BE49-F238E27FC236}">
                <a16:creationId xmlns:a16="http://schemas.microsoft.com/office/drawing/2014/main" id="{E82702A4-0F6A-447C-AF2C-763C2EC63385}"/>
              </a:ext>
            </a:extLst>
          </p:cNvPr>
          <p:cNvPicPr>
            <a:picLocks noChangeAspect="1"/>
          </p:cNvPicPr>
          <p:nvPr/>
        </p:nvPicPr>
        <p:blipFill rotWithShape="1">
          <a:blip r:embed="rId2"/>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CCBAEF-B84C-42E5-A0DC-406DF777B6E7}"/>
              </a:ext>
            </a:extLst>
          </p:cNvPr>
          <p:cNvSpPr>
            <a:spLocks noGrp="1"/>
          </p:cNvSpPr>
          <p:nvPr>
            <p:ph idx="1"/>
          </p:nvPr>
        </p:nvSpPr>
        <p:spPr>
          <a:xfrm>
            <a:off x="5297762" y="2548546"/>
            <a:ext cx="6891190" cy="3641942"/>
          </a:xfrm>
        </p:spPr>
        <p:txBody>
          <a:bodyPr>
            <a:noAutofit/>
          </a:bodyPr>
          <a:lstStyle/>
          <a:p>
            <a:r>
              <a:rPr lang="en-GB" sz="2400" dirty="0"/>
              <a:t>Link things that have commonalities/’</a:t>
            </a:r>
            <a:r>
              <a:rPr lang="en-GB" sz="2400" dirty="0" err="1"/>
              <a:t>samenesses</a:t>
            </a:r>
            <a:r>
              <a:rPr lang="en-GB" sz="2400" dirty="0"/>
              <a:t>’</a:t>
            </a:r>
          </a:p>
          <a:p>
            <a:r>
              <a:rPr lang="en-GB" sz="2400" dirty="0"/>
              <a:t>Highlight interesting differences &amp; anomalies in the dataset</a:t>
            </a:r>
          </a:p>
          <a:p>
            <a:r>
              <a:rPr lang="en-GB" sz="2400" dirty="0"/>
              <a:t>Help with the flow of ideas and hypotheses</a:t>
            </a:r>
          </a:p>
          <a:p>
            <a:r>
              <a:rPr lang="en-GB" sz="2400" dirty="0"/>
              <a:t>Help find clarity</a:t>
            </a:r>
          </a:p>
          <a:p>
            <a:r>
              <a:rPr lang="en-GB" sz="2400" dirty="0"/>
              <a:t>Produce text which can be turned into paragraphs, pages, chapter(s)</a:t>
            </a:r>
          </a:p>
          <a:p>
            <a:r>
              <a:rPr lang="en-GB" sz="2400" dirty="0"/>
              <a:t> Help find themes</a:t>
            </a:r>
          </a:p>
        </p:txBody>
      </p:sp>
    </p:spTree>
    <p:extLst>
      <p:ext uri="{BB962C8B-B14F-4D97-AF65-F5344CB8AC3E}">
        <p14:creationId xmlns:p14="http://schemas.microsoft.com/office/powerpoint/2010/main" val="3865445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DA52E-ED92-4562-A329-FD03B3BC5068}"/>
              </a:ext>
            </a:extLst>
          </p:cNvPr>
          <p:cNvSpPr>
            <a:spLocks noGrp="1"/>
          </p:cNvSpPr>
          <p:nvPr>
            <p:ph type="title"/>
          </p:nvPr>
        </p:nvSpPr>
        <p:spPr>
          <a:xfrm>
            <a:off x="838200" y="365126"/>
            <a:ext cx="10515600" cy="425450"/>
          </a:xfrm>
        </p:spPr>
        <p:txBody>
          <a:bodyPr>
            <a:normAutofit fontScale="90000"/>
          </a:bodyPr>
          <a:lstStyle/>
          <a:p>
            <a:r>
              <a:rPr lang="en-GB" dirty="0">
                <a:solidFill>
                  <a:srgbClr val="FFFF00"/>
                </a:solidFill>
              </a:rPr>
              <a:t>Types of coding</a:t>
            </a:r>
          </a:p>
        </p:txBody>
      </p:sp>
      <p:sp>
        <p:nvSpPr>
          <p:cNvPr id="3" name="Content Placeholder 2">
            <a:extLst>
              <a:ext uri="{FF2B5EF4-FFF2-40B4-BE49-F238E27FC236}">
                <a16:creationId xmlns:a16="http://schemas.microsoft.com/office/drawing/2014/main" id="{0AB2FE11-153A-46BA-98CA-724433643B30}"/>
              </a:ext>
            </a:extLst>
          </p:cNvPr>
          <p:cNvSpPr>
            <a:spLocks noGrp="1"/>
          </p:cNvSpPr>
          <p:nvPr>
            <p:ph idx="1"/>
          </p:nvPr>
        </p:nvSpPr>
        <p:spPr>
          <a:xfrm>
            <a:off x="838200" y="866776"/>
            <a:ext cx="10515600" cy="5310188"/>
          </a:xfrm>
        </p:spPr>
        <p:txBody>
          <a:bodyPr>
            <a:normAutofit fontScale="92500" lnSpcReduction="10000"/>
          </a:bodyPr>
          <a:lstStyle/>
          <a:p>
            <a:r>
              <a:rPr lang="en-GB" dirty="0">
                <a:solidFill>
                  <a:schemeClr val="bg1"/>
                </a:solidFill>
              </a:rPr>
              <a:t>Descriptive coding – describes relevant extract from the data &amp; creates a code from this description</a:t>
            </a:r>
          </a:p>
          <a:p>
            <a:r>
              <a:rPr lang="en-GB" dirty="0">
                <a:solidFill>
                  <a:schemeClr val="bg1"/>
                </a:solidFill>
              </a:rPr>
              <a:t>Interpretation or analytical coding – makes sense of extract from the data &amp; creates a code that reflects interpretation</a:t>
            </a:r>
          </a:p>
          <a:p>
            <a:r>
              <a:rPr lang="en-GB" dirty="0">
                <a:solidFill>
                  <a:schemeClr val="bg1"/>
                </a:solidFill>
              </a:rPr>
              <a:t>Presumption focused coding – makes claims from evidence in the data</a:t>
            </a:r>
          </a:p>
          <a:p>
            <a:r>
              <a:rPr lang="en-GB" dirty="0">
                <a:solidFill>
                  <a:schemeClr val="bg1"/>
                </a:solidFill>
              </a:rPr>
              <a:t>Attribute coding e.g. age, gender</a:t>
            </a:r>
          </a:p>
          <a:p>
            <a:r>
              <a:rPr lang="en-GB" dirty="0">
                <a:solidFill>
                  <a:schemeClr val="bg1"/>
                </a:solidFill>
              </a:rPr>
              <a:t>Emotion coding e.g. fear, depression, anxiety, denial</a:t>
            </a:r>
          </a:p>
          <a:p>
            <a:r>
              <a:rPr lang="en-GB" dirty="0">
                <a:solidFill>
                  <a:schemeClr val="bg1"/>
                </a:solidFill>
              </a:rPr>
              <a:t>Process coding</a:t>
            </a:r>
          </a:p>
          <a:p>
            <a:r>
              <a:rPr lang="en-GB" dirty="0">
                <a:solidFill>
                  <a:schemeClr val="bg1"/>
                </a:solidFill>
              </a:rPr>
              <a:t>Value coding – coding participants’ values, attitudes &amp; beliefs e.g. discrimination</a:t>
            </a:r>
          </a:p>
          <a:p>
            <a:r>
              <a:rPr lang="en-GB" dirty="0">
                <a:solidFill>
                  <a:schemeClr val="bg1"/>
                </a:solidFill>
              </a:rPr>
              <a:t>Participant own words coding e.g. ‘never again’</a:t>
            </a:r>
          </a:p>
          <a:p>
            <a:r>
              <a:rPr lang="en-GB" dirty="0">
                <a:solidFill>
                  <a:schemeClr val="bg1"/>
                </a:solidFill>
              </a:rPr>
              <a:t>Narrative coding – coding participants’ stories and (can include how they behave when telling them e.g. body language, laughter, crying etc)  </a:t>
            </a:r>
          </a:p>
        </p:txBody>
      </p:sp>
    </p:spTree>
    <p:extLst>
      <p:ext uri="{BB962C8B-B14F-4D97-AF65-F5344CB8AC3E}">
        <p14:creationId xmlns:p14="http://schemas.microsoft.com/office/powerpoint/2010/main" val="3450347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016F1A98-7727-4B4D-8A69-A2AC0D4A6299}"/>
              </a:ext>
            </a:extLst>
          </p:cNvPr>
          <p:cNvPicPr>
            <a:picLocks noChangeAspect="1"/>
          </p:cNvPicPr>
          <p:nvPr/>
        </p:nvPicPr>
        <p:blipFill rotWithShape="1">
          <a:blip r:embed="rId2">
            <a:extLst>
              <a:ext uri="{28A0092B-C50C-407E-A947-70E740481C1C}">
                <a14:useLocalDpi xmlns:a14="http://schemas.microsoft.com/office/drawing/2010/main" val="0"/>
              </a:ext>
            </a:extLst>
          </a:blip>
          <a:srcRect t="13576" b="11438"/>
          <a:stretch/>
        </p:blipFill>
        <p:spPr>
          <a:xfrm>
            <a:off x="0" y="707886"/>
            <a:ext cx="12192000" cy="6150114"/>
          </a:xfrm>
          <a:prstGeom prst="rect">
            <a:avLst/>
          </a:prstGeom>
        </p:spPr>
      </p:pic>
      <p:sp>
        <p:nvSpPr>
          <p:cNvPr id="4" name="TextBox 3">
            <a:extLst>
              <a:ext uri="{FF2B5EF4-FFF2-40B4-BE49-F238E27FC236}">
                <a16:creationId xmlns:a16="http://schemas.microsoft.com/office/drawing/2014/main" id="{9427A4DD-0F5E-41DC-A895-6326125E3174}"/>
              </a:ext>
            </a:extLst>
          </p:cNvPr>
          <p:cNvSpPr txBox="1"/>
          <p:nvPr/>
        </p:nvSpPr>
        <p:spPr>
          <a:xfrm>
            <a:off x="1885950" y="0"/>
            <a:ext cx="7877175" cy="707886"/>
          </a:xfrm>
          <a:prstGeom prst="rect">
            <a:avLst/>
          </a:prstGeom>
          <a:noFill/>
        </p:spPr>
        <p:txBody>
          <a:bodyPr wrap="square" rtlCol="0">
            <a:spAutoFit/>
          </a:bodyPr>
          <a:lstStyle/>
          <a:p>
            <a:r>
              <a:rPr lang="en-GB" sz="4000" dirty="0">
                <a:solidFill>
                  <a:schemeClr val="bg1"/>
                </a:solidFill>
              </a:rPr>
              <a:t>MANUAL OR ELECTRONIC CODING?</a:t>
            </a:r>
          </a:p>
        </p:txBody>
      </p:sp>
    </p:spTree>
    <p:extLst>
      <p:ext uri="{BB962C8B-B14F-4D97-AF65-F5344CB8AC3E}">
        <p14:creationId xmlns:p14="http://schemas.microsoft.com/office/powerpoint/2010/main" val="1195924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1470-6A02-4AED-BD5D-D6939F7C4877}"/>
              </a:ext>
            </a:extLst>
          </p:cNvPr>
          <p:cNvSpPr>
            <a:spLocks noGrp="1"/>
          </p:cNvSpPr>
          <p:nvPr>
            <p:ph type="title"/>
          </p:nvPr>
        </p:nvSpPr>
        <p:spPr>
          <a:xfrm>
            <a:off x="123825" y="365125"/>
            <a:ext cx="12068175" cy="1325563"/>
          </a:xfrm>
        </p:spPr>
        <p:txBody>
          <a:bodyPr/>
          <a:lstStyle/>
          <a:p>
            <a:r>
              <a:rPr lang="en-GB" dirty="0">
                <a:solidFill>
                  <a:schemeClr val="bg1"/>
                </a:solidFill>
              </a:rPr>
              <a:t>Coding reflects the type of research you are doing, e.g.…</a:t>
            </a:r>
          </a:p>
        </p:txBody>
      </p:sp>
      <p:sp>
        <p:nvSpPr>
          <p:cNvPr id="3" name="Content Placeholder 2">
            <a:extLst>
              <a:ext uri="{FF2B5EF4-FFF2-40B4-BE49-F238E27FC236}">
                <a16:creationId xmlns:a16="http://schemas.microsoft.com/office/drawing/2014/main" id="{A3F4B1AC-4F94-40E1-993C-C1B5A51CEE1E}"/>
              </a:ext>
            </a:extLst>
          </p:cNvPr>
          <p:cNvSpPr>
            <a:spLocks noGrp="1"/>
          </p:cNvSpPr>
          <p:nvPr>
            <p:ph idx="1"/>
          </p:nvPr>
        </p:nvSpPr>
        <p:spPr>
          <a:xfrm>
            <a:off x="838200" y="2352675"/>
            <a:ext cx="10515600" cy="3824288"/>
          </a:xfrm>
          <a:solidFill>
            <a:schemeClr val="accent5">
              <a:lumMod val="75000"/>
            </a:schemeClr>
          </a:solidFill>
        </p:spPr>
        <p:txBody>
          <a:bodyPr/>
          <a:lstStyle/>
          <a:p>
            <a:r>
              <a:rPr lang="en-GB" dirty="0">
                <a:solidFill>
                  <a:srgbClr val="FFFF00"/>
                </a:solidFill>
              </a:rPr>
              <a:t>Ontological research </a:t>
            </a:r>
            <a:r>
              <a:rPr lang="en-GB" dirty="0">
                <a:solidFill>
                  <a:schemeClr val="bg1"/>
                </a:solidFill>
              </a:rPr>
              <a:t>looks to capture participants’ realities e.g. ‘how do you feel about the leisure facilities in prison?’ ‘how did the police treat you when you were remanded in custody?’ </a:t>
            </a:r>
          </a:p>
          <a:p>
            <a:r>
              <a:rPr lang="en-GB" dirty="0">
                <a:solidFill>
                  <a:srgbClr val="FFFF00"/>
                </a:solidFill>
              </a:rPr>
              <a:t>Epistemological research </a:t>
            </a:r>
            <a:r>
              <a:rPr lang="en-GB" dirty="0">
                <a:solidFill>
                  <a:schemeClr val="bg1"/>
                </a:solidFill>
              </a:rPr>
              <a:t>aims to understand phenomenon e.g. ‘what activities are there for offenders under the age of 10 in the programme?’</a:t>
            </a:r>
          </a:p>
          <a:p>
            <a:r>
              <a:rPr lang="en-GB" dirty="0">
                <a:solidFill>
                  <a:schemeClr val="bg1"/>
                </a:solidFill>
              </a:rPr>
              <a:t>See previous lecture on research methods for a reminder!</a:t>
            </a:r>
          </a:p>
        </p:txBody>
      </p:sp>
    </p:spTree>
    <p:extLst>
      <p:ext uri="{BB962C8B-B14F-4D97-AF65-F5344CB8AC3E}">
        <p14:creationId xmlns:p14="http://schemas.microsoft.com/office/powerpoint/2010/main" val="658895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C4F24D-4631-4118-B986-4E9BE10F7A8F}"/>
              </a:ext>
            </a:extLst>
          </p:cNvPr>
          <p:cNvPicPr>
            <a:picLocks noChangeAspect="1"/>
          </p:cNvPicPr>
          <p:nvPr/>
        </p:nvPicPr>
        <p:blipFill rotWithShape="1">
          <a:blip r:embed="rId2"/>
          <a:srcRect l="10715" r="36048"/>
          <a:stretch/>
        </p:blipFill>
        <p:spPr>
          <a:xfrm>
            <a:off x="-1" y="3725"/>
            <a:ext cx="5504917" cy="6850548"/>
          </a:xfrm>
          <a:prstGeom prst="rect">
            <a:avLst/>
          </a:prstGeom>
        </p:spPr>
      </p:pic>
      <p:pic>
        <p:nvPicPr>
          <p:cNvPr id="9" name="Picture 8">
            <a:extLst>
              <a:ext uri="{FF2B5EF4-FFF2-40B4-BE49-F238E27FC236}">
                <a16:creationId xmlns:a16="http://schemas.microsoft.com/office/drawing/2014/main" id="{86BA5DB7-BF33-463C-AE3A-DD318F534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1E671A-641B-45F1-BAAB-A2483C9158FA}"/>
              </a:ext>
            </a:extLst>
          </p:cNvPr>
          <p:cNvSpPr>
            <a:spLocks noGrp="1"/>
          </p:cNvSpPr>
          <p:nvPr>
            <p:ph type="title"/>
          </p:nvPr>
        </p:nvSpPr>
        <p:spPr>
          <a:xfrm>
            <a:off x="5981371" y="170602"/>
            <a:ext cx="4977976" cy="1454051"/>
          </a:xfrm>
        </p:spPr>
        <p:txBody>
          <a:bodyPr>
            <a:normAutofit/>
          </a:bodyPr>
          <a:lstStyle/>
          <a:p>
            <a:r>
              <a:rPr lang="en-GB" sz="5400" b="1" dirty="0">
                <a:solidFill>
                  <a:srgbClr val="000000"/>
                </a:solidFill>
              </a:rPr>
              <a:t>The process</a:t>
            </a:r>
          </a:p>
        </p:txBody>
      </p:sp>
      <p:sp>
        <p:nvSpPr>
          <p:cNvPr id="3" name="Content Placeholder 2">
            <a:extLst>
              <a:ext uri="{FF2B5EF4-FFF2-40B4-BE49-F238E27FC236}">
                <a16:creationId xmlns:a16="http://schemas.microsoft.com/office/drawing/2014/main" id="{5F735818-4E17-44E4-9FE9-5C90451F743B}"/>
              </a:ext>
            </a:extLst>
          </p:cNvPr>
          <p:cNvSpPr>
            <a:spLocks noGrp="1"/>
          </p:cNvSpPr>
          <p:nvPr>
            <p:ph idx="1"/>
          </p:nvPr>
        </p:nvSpPr>
        <p:spPr>
          <a:xfrm>
            <a:off x="5504916" y="1624653"/>
            <a:ext cx="6687084" cy="4928547"/>
          </a:xfrm>
        </p:spPr>
        <p:txBody>
          <a:bodyPr anchor="ctr">
            <a:noAutofit/>
          </a:bodyPr>
          <a:lstStyle/>
          <a:p>
            <a:r>
              <a:rPr lang="en-GB" dirty="0">
                <a:solidFill>
                  <a:srgbClr val="000000"/>
                </a:solidFill>
              </a:rPr>
              <a:t>Decide which type of coding is most relevant by reviewing your research questions and approach</a:t>
            </a:r>
          </a:p>
          <a:p>
            <a:r>
              <a:rPr lang="en-GB" dirty="0">
                <a:solidFill>
                  <a:srgbClr val="000000"/>
                </a:solidFill>
              </a:rPr>
              <a:t>Start coding the raw data (e.g. interview transcripts)</a:t>
            </a:r>
          </a:p>
          <a:p>
            <a:r>
              <a:rPr lang="en-GB" dirty="0">
                <a:solidFill>
                  <a:srgbClr val="000000"/>
                </a:solidFill>
              </a:rPr>
              <a:t>List your codes in ‘clusters’</a:t>
            </a:r>
          </a:p>
          <a:p>
            <a:r>
              <a:rPr lang="en-GB" dirty="0">
                <a:solidFill>
                  <a:srgbClr val="000000"/>
                </a:solidFill>
              </a:rPr>
              <a:t>Generate categories – pattern codes</a:t>
            </a:r>
          </a:p>
          <a:p>
            <a:r>
              <a:rPr lang="en-GB" dirty="0">
                <a:solidFill>
                  <a:srgbClr val="000000"/>
                </a:solidFill>
              </a:rPr>
              <a:t>Make notes on categories – why are they significant?</a:t>
            </a:r>
          </a:p>
          <a:p>
            <a:r>
              <a:rPr lang="en-GB" dirty="0">
                <a:solidFill>
                  <a:srgbClr val="000000"/>
                </a:solidFill>
              </a:rPr>
              <a:t>Make summaries</a:t>
            </a:r>
          </a:p>
          <a:p>
            <a:r>
              <a:rPr lang="en-GB" dirty="0">
                <a:solidFill>
                  <a:srgbClr val="000000"/>
                </a:solidFill>
              </a:rPr>
              <a:t>Look for themes</a:t>
            </a:r>
          </a:p>
        </p:txBody>
      </p:sp>
    </p:spTree>
    <p:extLst>
      <p:ext uri="{BB962C8B-B14F-4D97-AF65-F5344CB8AC3E}">
        <p14:creationId xmlns:p14="http://schemas.microsoft.com/office/powerpoint/2010/main" val="1824809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3" name="Picture 2">
            <a:extLst>
              <a:ext uri="{FF2B5EF4-FFF2-40B4-BE49-F238E27FC236}">
                <a16:creationId xmlns:a16="http://schemas.microsoft.com/office/drawing/2014/main" id="{13901996-AEBF-42D4-9B06-4F422B795E05}"/>
              </a:ext>
            </a:extLst>
          </p:cNvPr>
          <p:cNvPicPr>
            <a:picLocks noChangeAspect="1"/>
          </p:cNvPicPr>
          <p:nvPr/>
        </p:nvPicPr>
        <p:blipFill rotWithShape="1">
          <a:blip r:embed="rId2">
            <a:extLst>
              <a:ext uri="{28A0092B-C50C-407E-A947-70E740481C1C}">
                <a14:useLocalDpi xmlns:a14="http://schemas.microsoft.com/office/drawing/2010/main" val="0"/>
              </a:ext>
            </a:extLst>
          </a:blip>
          <a:srcRect r="-2" b="9312"/>
          <a:stretch/>
        </p:blipFill>
        <p:spPr>
          <a:xfrm>
            <a:off x="2551176" y="448056"/>
            <a:ext cx="9180576" cy="5952744"/>
          </a:xfrm>
          <a:prstGeom prst="rect">
            <a:avLst/>
          </a:prstGeom>
        </p:spPr>
      </p:pic>
    </p:spTree>
    <p:extLst>
      <p:ext uri="{BB962C8B-B14F-4D97-AF65-F5344CB8AC3E}">
        <p14:creationId xmlns:p14="http://schemas.microsoft.com/office/powerpoint/2010/main" val="429358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8463B-29AA-4F57-88E6-02B75B5A6400}"/>
              </a:ext>
            </a:extLst>
          </p:cNvPr>
          <p:cNvSpPr>
            <a:spLocks noGrp="1"/>
          </p:cNvSpPr>
          <p:nvPr>
            <p:ph type="title"/>
          </p:nvPr>
        </p:nvSpPr>
        <p:spPr/>
        <p:txBody>
          <a:bodyPr/>
          <a:lstStyle/>
          <a:p>
            <a:r>
              <a:rPr lang="en-GB" b="1" dirty="0"/>
              <a:t>There are different ways of doing coding</a:t>
            </a:r>
          </a:p>
        </p:txBody>
      </p:sp>
      <p:sp>
        <p:nvSpPr>
          <p:cNvPr id="3" name="Content Placeholder 2">
            <a:extLst>
              <a:ext uri="{FF2B5EF4-FFF2-40B4-BE49-F238E27FC236}">
                <a16:creationId xmlns:a16="http://schemas.microsoft.com/office/drawing/2014/main" id="{1583AC77-6BA0-4E91-87B2-9EB466480AB0}"/>
              </a:ext>
            </a:extLst>
          </p:cNvPr>
          <p:cNvSpPr>
            <a:spLocks noGrp="1"/>
          </p:cNvSpPr>
          <p:nvPr>
            <p:ph idx="1"/>
          </p:nvPr>
        </p:nvSpPr>
        <p:spPr/>
        <p:txBody>
          <a:bodyPr>
            <a:normAutofit lnSpcReduction="10000"/>
          </a:bodyPr>
          <a:lstStyle/>
          <a:p>
            <a:r>
              <a:rPr lang="en-GB" dirty="0"/>
              <a:t>You can code in Word using review, add comment (see video at the end)</a:t>
            </a:r>
          </a:p>
          <a:p>
            <a:r>
              <a:rPr lang="en-GB" dirty="0"/>
              <a:t>You can use excel spreadsheets with columns for descriptive and analytical codes</a:t>
            </a:r>
          </a:p>
          <a:p>
            <a:r>
              <a:rPr lang="en-GB" dirty="0"/>
              <a:t>You can keep it simple and code with a pen on printed off copies – using different coloured pens is a good idea as it makes it easier to find similarities and look for frequencies</a:t>
            </a:r>
          </a:p>
          <a:p>
            <a:r>
              <a:rPr lang="en-GB" dirty="0"/>
              <a:t>You can add coloured sticky notes on printed off transcripts – try a different colour per code</a:t>
            </a:r>
          </a:p>
          <a:p>
            <a:r>
              <a:rPr lang="en-GB" dirty="0"/>
              <a:t>You can use fancy software e.g. NVivo</a:t>
            </a:r>
          </a:p>
        </p:txBody>
      </p:sp>
    </p:spTree>
    <p:extLst>
      <p:ext uri="{BB962C8B-B14F-4D97-AF65-F5344CB8AC3E}">
        <p14:creationId xmlns:p14="http://schemas.microsoft.com/office/powerpoint/2010/main" val="664159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5F6A2BD5-C1E5-41D8-863A-85494C47DA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7284" y="0"/>
            <a:ext cx="7877432" cy="6858000"/>
          </a:xfrm>
          <a:prstGeom prst="rect">
            <a:avLst/>
          </a:prstGeom>
        </p:spPr>
      </p:pic>
    </p:spTree>
    <p:extLst>
      <p:ext uri="{BB962C8B-B14F-4D97-AF65-F5344CB8AC3E}">
        <p14:creationId xmlns:p14="http://schemas.microsoft.com/office/powerpoint/2010/main" val="2375192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477A61D1-D291-4819-A66B-0A59A92C45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7875" y="690562"/>
            <a:ext cx="8096250" cy="5476875"/>
          </a:xfrm>
          <a:prstGeom prst="rect">
            <a:avLst/>
          </a:prstGeom>
        </p:spPr>
      </p:pic>
    </p:spTree>
    <p:extLst>
      <p:ext uri="{BB962C8B-B14F-4D97-AF65-F5344CB8AC3E}">
        <p14:creationId xmlns:p14="http://schemas.microsoft.com/office/powerpoint/2010/main" val="3992086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09C12648-88C2-4D46-935F-C6234AA1CC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7875" y="514350"/>
            <a:ext cx="8096250" cy="5829300"/>
          </a:xfrm>
          <a:prstGeom prst="rect">
            <a:avLst/>
          </a:prstGeom>
        </p:spPr>
      </p:pic>
    </p:spTree>
    <p:extLst>
      <p:ext uri="{BB962C8B-B14F-4D97-AF65-F5344CB8AC3E}">
        <p14:creationId xmlns:p14="http://schemas.microsoft.com/office/powerpoint/2010/main" val="2710055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63339E-8B6B-4F80-8801-7EEAF67C3CDD}"/>
              </a:ext>
            </a:extLst>
          </p:cNvPr>
          <p:cNvSpPr txBox="1"/>
          <p:nvPr/>
        </p:nvSpPr>
        <p:spPr>
          <a:xfrm>
            <a:off x="8793271" y="2392471"/>
            <a:ext cx="3281819" cy="13152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solidFill>
                  <a:srgbClr val="FFFFFF"/>
                </a:solidFill>
                <a:latin typeface="+mj-lt"/>
                <a:ea typeface="+mj-ea"/>
                <a:cs typeface="+mj-cs"/>
              </a:rPr>
              <a:t>Which approach are you using? </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9E7AF56-8AAC-4499-9FAD-888F53A165FA}"/>
              </a:ext>
            </a:extLst>
          </p:cNvPr>
          <p:cNvPicPr>
            <a:picLocks noChangeAspect="1"/>
          </p:cNvPicPr>
          <p:nvPr/>
        </p:nvPicPr>
        <p:blipFill rotWithShape="1">
          <a:blip r:embed="rId2">
            <a:extLst>
              <a:ext uri="{28A0092B-C50C-407E-A947-70E740481C1C}">
                <a14:useLocalDpi xmlns:a14="http://schemas.microsoft.com/office/drawing/2010/main" val="0"/>
              </a:ext>
            </a:extLst>
          </a:blip>
          <a:srcRect l="5921" r="7431"/>
          <a:stretch/>
        </p:blipFill>
        <p:spPr>
          <a:xfrm>
            <a:off x="976251" y="942538"/>
            <a:ext cx="7163222" cy="4808332"/>
          </a:xfrm>
          <a:prstGeom prst="rect">
            <a:avLst/>
          </a:prstGeom>
          <a:effectLst/>
        </p:spPr>
      </p:pic>
    </p:spTree>
    <p:extLst>
      <p:ext uri="{BB962C8B-B14F-4D97-AF65-F5344CB8AC3E}">
        <p14:creationId xmlns:p14="http://schemas.microsoft.com/office/powerpoint/2010/main" val="2684328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text&#10;&#10;Description automatically generated">
            <a:extLst>
              <a:ext uri="{FF2B5EF4-FFF2-40B4-BE49-F238E27FC236}">
                <a16:creationId xmlns:a16="http://schemas.microsoft.com/office/drawing/2014/main" id="{70EEF29B-4E1E-48BC-A71D-22F1FDCFF2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214312"/>
            <a:ext cx="11430000" cy="6429375"/>
          </a:xfrm>
          <a:prstGeom prst="rect">
            <a:avLst/>
          </a:prstGeom>
        </p:spPr>
      </p:pic>
    </p:spTree>
    <p:extLst>
      <p:ext uri="{BB962C8B-B14F-4D97-AF65-F5344CB8AC3E}">
        <p14:creationId xmlns:p14="http://schemas.microsoft.com/office/powerpoint/2010/main" val="2310456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DC79-0FA2-4A9E-A5DB-5C7BEA2BE692}"/>
              </a:ext>
            </a:extLst>
          </p:cNvPr>
          <p:cNvSpPr>
            <a:spLocks noGrp="1"/>
          </p:cNvSpPr>
          <p:nvPr>
            <p:ph type="title"/>
          </p:nvPr>
        </p:nvSpPr>
        <p:spPr/>
        <p:txBody>
          <a:bodyPr/>
          <a:lstStyle/>
          <a:p>
            <a:r>
              <a:rPr lang="en-GB" b="1" dirty="0"/>
              <a:t>Categorising</a:t>
            </a:r>
          </a:p>
        </p:txBody>
      </p:sp>
      <p:sp>
        <p:nvSpPr>
          <p:cNvPr id="3" name="Content Placeholder 2">
            <a:extLst>
              <a:ext uri="{FF2B5EF4-FFF2-40B4-BE49-F238E27FC236}">
                <a16:creationId xmlns:a16="http://schemas.microsoft.com/office/drawing/2014/main" id="{13F793F6-48DB-44D4-A35B-03D49B681EA8}"/>
              </a:ext>
            </a:extLst>
          </p:cNvPr>
          <p:cNvSpPr>
            <a:spLocks noGrp="1"/>
          </p:cNvSpPr>
          <p:nvPr>
            <p:ph idx="1"/>
          </p:nvPr>
        </p:nvSpPr>
        <p:spPr>
          <a:solidFill>
            <a:schemeClr val="accent6">
              <a:lumMod val="40000"/>
              <a:lumOff val="60000"/>
            </a:schemeClr>
          </a:solidFill>
        </p:spPr>
        <p:txBody>
          <a:bodyPr/>
          <a:lstStyle/>
          <a:p>
            <a:r>
              <a:rPr lang="en-GB" dirty="0"/>
              <a:t>What is the relationship between codes:</a:t>
            </a:r>
          </a:p>
          <a:p>
            <a:r>
              <a:rPr lang="en-GB" dirty="0"/>
              <a:t>Reference – to a concept</a:t>
            </a:r>
          </a:p>
          <a:p>
            <a:r>
              <a:rPr lang="en-GB" dirty="0"/>
              <a:t>Occurrence – how a group of codes happens</a:t>
            </a:r>
          </a:p>
          <a:p>
            <a:r>
              <a:rPr lang="en-GB" dirty="0"/>
              <a:t>Sequence – of the different codes</a:t>
            </a:r>
          </a:p>
          <a:p>
            <a:r>
              <a:rPr lang="en-GB" dirty="0"/>
              <a:t>Frequency is important – how many times does a specific code come up?</a:t>
            </a:r>
          </a:p>
          <a:p>
            <a:r>
              <a:rPr lang="en-GB" dirty="0"/>
              <a:t>Essence – is there an underlying meaning among a group of codes?</a:t>
            </a:r>
          </a:p>
        </p:txBody>
      </p:sp>
    </p:spTree>
    <p:extLst>
      <p:ext uri="{BB962C8B-B14F-4D97-AF65-F5344CB8AC3E}">
        <p14:creationId xmlns:p14="http://schemas.microsoft.com/office/powerpoint/2010/main" val="2668585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9DD55-79C7-4DDE-A35D-3AE46C10B4C9}"/>
              </a:ext>
            </a:extLst>
          </p:cNvPr>
          <p:cNvSpPr>
            <a:spLocks noGrp="1"/>
          </p:cNvSpPr>
          <p:nvPr>
            <p:ph type="title"/>
          </p:nvPr>
        </p:nvSpPr>
        <p:spPr>
          <a:xfrm>
            <a:off x="3448050" y="185857"/>
            <a:ext cx="4800600" cy="1325563"/>
          </a:xfrm>
        </p:spPr>
        <p:txBody>
          <a:bodyPr/>
          <a:lstStyle/>
          <a:p>
            <a:r>
              <a:rPr lang="en-GB" b="1" dirty="0"/>
              <a:t>Thematic analysis</a:t>
            </a:r>
          </a:p>
        </p:txBody>
      </p:sp>
      <p:sp>
        <p:nvSpPr>
          <p:cNvPr id="3" name="Content Placeholder 2">
            <a:extLst>
              <a:ext uri="{FF2B5EF4-FFF2-40B4-BE49-F238E27FC236}">
                <a16:creationId xmlns:a16="http://schemas.microsoft.com/office/drawing/2014/main" id="{DAC0668B-CEE5-44A7-B930-63D8021E61CC}"/>
              </a:ext>
            </a:extLst>
          </p:cNvPr>
          <p:cNvSpPr>
            <a:spLocks noGrp="1"/>
          </p:cNvSpPr>
          <p:nvPr>
            <p:ph idx="1"/>
          </p:nvPr>
        </p:nvSpPr>
        <p:spPr>
          <a:xfrm>
            <a:off x="132868" y="2806274"/>
            <a:ext cx="12125325" cy="1095375"/>
          </a:xfrm>
        </p:spPr>
        <p:txBody>
          <a:bodyPr>
            <a:normAutofit fontScale="92500"/>
          </a:bodyPr>
          <a:lstStyle/>
          <a:p>
            <a:r>
              <a:rPr lang="en-GB" dirty="0"/>
              <a:t>Inductive – bottom up – the codes and categories determine the themes</a:t>
            </a:r>
          </a:p>
          <a:p>
            <a:r>
              <a:rPr lang="en-GB" dirty="0"/>
              <a:t>Deductive – bottom down – determining in advance the themes to look for in the data</a:t>
            </a:r>
          </a:p>
        </p:txBody>
      </p:sp>
      <p:sp>
        <p:nvSpPr>
          <p:cNvPr id="4" name="TextBox 3">
            <a:extLst>
              <a:ext uri="{FF2B5EF4-FFF2-40B4-BE49-F238E27FC236}">
                <a16:creationId xmlns:a16="http://schemas.microsoft.com/office/drawing/2014/main" id="{3E9D08FC-F77F-4808-9E46-0D63450CA75B}"/>
              </a:ext>
            </a:extLst>
          </p:cNvPr>
          <p:cNvSpPr txBox="1"/>
          <p:nvPr/>
        </p:nvSpPr>
        <p:spPr>
          <a:xfrm>
            <a:off x="282950" y="1811780"/>
            <a:ext cx="11825160" cy="461665"/>
          </a:xfrm>
          <a:prstGeom prst="rect">
            <a:avLst/>
          </a:prstGeom>
          <a:noFill/>
        </p:spPr>
        <p:txBody>
          <a:bodyPr wrap="none" rtlCol="0">
            <a:spAutoFit/>
          </a:bodyPr>
          <a:lstStyle/>
          <a:p>
            <a:r>
              <a:rPr lang="en-GB" sz="2400" dirty="0"/>
              <a:t>Themes are important points and ideas about the data in relation to the research question(s) </a:t>
            </a:r>
          </a:p>
        </p:txBody>
      </p:sp>
      <p:sp>
        <p:nvSpPr>
          <p:cNvPr id="5" name="TextBox 4">
            <a:extLst>
              <a:ext uri="{FF2B5EF4-FFF2-40B4-BE49-F238E27FC236}">
                <a16:creationId xmlns:a16="http://schemas.microsoft.com/office/drawing/2014/main" id="{117A9A10-FE22-4234-8DDB-3BB090E8B2E9}"/>
              </a:ext>
            </a:extLst>
          </p:cNvPr>
          <p:cNvSpPr txBox="1"/>
          <p:nvPr/>
        </p:nvSpPr>
        <p:spPr>
          <a:xfrm>
            <a:off x="1951229" y="5528469"/>
            <a:ext cx="8488606" cy="1077218"/>
          </a:xfrm>
          <a:prstGeom prst="rect">
            <a:avLst/>
          </a:prstGeom>
          <a:noFill/>
        </p:spPr>
        <p:txBody>
          <a:bodyPr wrap="none" rtlCol="0">
            <a:spAutoFit/>
          </a:bodyPr>
          <a:lstStyle/>
          <a:p>
            <a:r>
              <a:rPr lang="en-GB" sz="3200" dirty="0"/>
              <a:t>Inductive - What narrative are the codes telling?</a:t>
            </a:r>
          </a:p>
          <a:p>
            <a:r>
              <a:rPr lang="en-GB" sz="3200" dirty="0"/>
              <a:t>Deductive – Are the codes supporting the theory?</a:t>
            </a:r>
          </a:p>
        </p:txBody>
      </p:sp>
      <p:sp>
        <p:nvSpPr>
          <p:cNvPr id="6" name="TextBox 5">
            <a:extLst>
              <a:ext uri="{FF2B5EF4-FFF2-40B4-BE49-F238E27FC236}">
                <a16:creationId xmlns:a16="http://schemas.microsoft.com/office/drawing/2014/main" id="{246ED0BE-FEEA-400C-B4A3-AE7416F0E7F2}"/>
              </a:ext>
            </a:extLst>
          </p:cNvPr>
          <p:cNvSpPr txBox="1"/>
          <p:nvPr/>
        </p:nvSpPr>
        <p:spPr>
          <a:xfrm>
            <a:off x="2756545" y="4505643"/>
            <a:ext cx="6877973" cy="584775"/>
          </a:xfrm>
          <a:prstGeom prst="rect">
            <a:avLst/>
          </a:prstGeom>
          <a:noFill/>
        </p:spPr>
        <p:txBody>
          <a:bodyPr wrap="none" rtlCol="0">
            <a:spAutoFit/>
          </a:bodyPr>
          <a:lstStyle/>
          <a:p>
            <a:r>
              <a:rPr lang="en-GB" sz="3200" dirty="0"/>
              <a:t>Inductive = Codes &gt; categories &gt; themes</a:t>
            </a:r>
          </a:p>
        </p:txBody>
      </p:sp>
    </p:spTree>
    <p:extLst>
      <p:ext uri="{BB962C8B-B14F-4D97-AF65-F5344CB8AC3E}">
        <p14:creationId xmlns:p14="http://schemas.microsoft.com/office/powerpoint/2010/main" val="1367063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5019-CE22-436E-A856-12350BA8D216}"/>
              </a:ext>
            </a:extLst>
          </p:cNvPr>
          <p:cNvSpPr>
            <a:spLocks noGrp="1"/>
          </p:cNvSpPr>
          <p:nvPr>
            <p:ph type="title"/>
          </p:nvPr>
        </p:nvSpPr>
        <p:sp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r>
              <a:rPr lang="en-GB" sz="6000" b="1" dirty="0"/>
              <a:t>Theory</a:t>
            </a:r>
          </a:p>
        </p:txBody>
      </p:sp>
      <p:sp>
        <p:nvSpPr>
          <p:cNvPr id="3" name="Content Placeholder 2">
            <a:extLst>
              <a:ext uri="{FF2B5EF4-FFF2-40B4-BE49-F238E27FC236}">
                <a16:creationId xmlns:a16="http://schemas.microsoft.com/office/drawing/2014/main" id="{EE003548-FBDC-479F-AB29-7E9299F731E8}"/>
              </a:ext>
            </a:extLst>
          </p:cNvPr>
          <p:cNvSpPr>
            <a:spLocks noGrp="1"/>
          </p:cNvSpPr>
          <p:nvPr>
            <p:ph idx="1"/>
          </p:nvPr>
        </p:nvSpPr>
        <p:spPr/>
        <p:txBody>
          <a:bodyPr/>
          <a:lstStyle/>
          <a:p>
            <a:r>
              <a:rPr lang="en-GB" dirty="0"/>
              <a:t>There is no need to feel obliged to produce a ground breaking theory from your research!</a:t>
            </a:r>
          </a:p>
          <a:p>
            <a:r>
              <a:rPr lang="en-GB" dirty="0"/>
              <a:t>You can refer to other research/theories in your topic area </a:t>
            </a:r>
          </a:p>
          <a:p>
            <a:r>
              <a:rPr lang="en-GB" dirty="0"/>
              <a:t>You can tentatively suggest</a:t>
            </a:r>
          </a:p>
          <a:p>
            <a:r>
              <a:rPr lang="en-GB" b="1" dirty="0"/>
              <a:t>THEORIES:</a:t>
            </a:r>
          </a:p>
          <a:p>
            <a:r>
              <a:rPr lang="en-GB" dirty="0"/>
              <a:t>Can predict and control action through logic</a:t>
            </a:r>
          </a:p>
          <a:p>
            <a:r>
              <a:rPr lang="en-GB" dirty="0"/>
              <a:t>Explain why something happens by determining its cause </a:t>
            </a:r>
          </a:p>
          <a:p>
            <a:r>
              <a:rPr lang="en-GB" dirty="0"/>
              <a:t>Provide insights and guidance for improving social life</a:t>
            </a:r>
          </a:p>
        </p:txBody>
      </p:sp>
    </p:spTree>
    <p:extLst>
      <p:ext uri="{BB962C8B-B14F-4D97-AF65-F5344CB8AC3E}">
        <p14:creationId xmlns:p14="http://schemas.microsoft.com/office/powerpoint/2010/main" val="2719719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D09BA-CACD-451E-A760-B654661E63D3}"/>
              </a:ext>
            </a:extLst>
          </p:cNvPr>
          <p:cNvSpPr>
            <a:spLocks noGrp="1"/>
          </p:cNvSpPr>
          <p:nvPr>
            <p:ph type="title"/>
          </p:nvPr>
        </p:nvSpPr>
        <p:spPr/>
        <p:txBody>
          <a:bodyPr>
            <a:normAutofit/>
          </a:bodyPr>
          <a:lstStyle/>
          <a:p>
            <a:r>
              <a:rPr lang="en-GB" sz="6000" b="1" dirty="0"/>
              <a:t>Presenting your findings</a:t>
            </a:r>
            <a:endParaRPr lang="en-GB" sz="6000" dirty="0"/>
          </a:p>
        </p:txBody>
      </p:sp>
      <p:sp>
        <p:nvSpPr>
          <p:cNvPr id="3" name="Content Placeholder 2">
            <a:extLst>
              <a:ext uri="{FF2B5EF4-FFF2-40B4-BE49-F238E27FC236}">
                <a16:creationId xmlns:a16="http://schemas.microsoft.com/office/drawing/2014/main" id="{26431652-AE80-40B6-8590-F99C695048FB}"/>
              </a:ext>
            </a:extLst>
          </p:cNvPr>
          <p:cNvSpPr>
            <a:spLocks noGrp="1"/>
          </p:cNvSpPr>
          <p:nvPr>
            <p:ph idx="1"/>
          </p:nvPr>
        </p:nvSpPr>
        <p:spPr/>
        <p:txBody>
          <a:bodyPr/>
          <a:lstStyle/>
          <a:p>
            <a:r>
              <a:rPr lang="en-GB" sz="4400" dirty="0"/>
              <a:t>State each theme</a:t>
            </a:r>
          </a:p>
          <a:p>
            <a:r>
              <a:rPr lang="en-GB" sz="4400" dirty="0"/>
              <a:t>Describe the meaning of each theme</a:t>
            </a:r>
          </a:p>
          <a:p>
            <a:r>
              <a:rPr lang="en-GB" sz="4400" dirty="0"/>
              <a:t>Support the theme with evidence from the data </a:t>
            </a:r>
          </a:p>
          <a:p>
            <a:r>
              <a:rPr lang="en-GB" sz="4400" dirty="0"/>
              <a:t>Relate it to the literature in your literature review</a:t>
            </a:r>
          </a:p>
          <a:p>
            <a:endParaRPr lang="en-GB" dirty="0"/>
          </a:p>
        </p:txBody>
      </p:sp>
    </p:spTree>
    <p:extLst>
      <p:ext uri="{BB962C8B-B14F-4D97-AF65-F5344CB8AC3E}">
        <p14:creationId xmlns:p14="http://schemas.microsoft.com/office/powerpoint/2010/main" val="43393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027FE-4CDF-4162-B80D-892AEE9A6D63}"/>
              </a:ext>
            </a:extLst>
          </p:cNvPr>
          <p:cNvSpPr>
            <a:spLocks noGrp="1"/>
          </p:cNvSpPr>
          <p:nvPr>
            <p:ph type="title"/>
          </p:nvPr>
        </p:nvSpPr>
        <p:spPr>
          <a:xfrm>
            <a:off x="1245072" y="1289765"/>
            <a:ext cx="3651101" cy="4270963"/>
          </a:xfrm>
        </p:spPr>
        <p:txBody>
          <a:bodyPr anchor="ctr">
            <a:normAutofit/>
          </a:bodyPr>
          <a:lstStyle/>
          <a:p>
            <a:pPr algn="ctr"/>
            <a:r>
              <a:rPr lang="en-GB" sz="3500">
                <a:solidFill>
                  <a:srgbClr val="FFFFFF"/>
                </a:solidFill>
              </a:rPr>
              <a:t>Useful short videos to help clarify the content of this slideshow. Please have a look to see the different methods of qualitative analysis: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F58A0BD-8922-4489-8644-3B8727FC4A8E}"/>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hlinkClick r:id="rId2"/>
              </a:rPr>
              <a:t>https://www.youtube.com/watch?v=DRL4PF2u9XA</a:t>
            </a:r>
            <a:endParaRPr lang="en-GB" sz="2000">
              <a:solidFill>
                <a:schemeClr val="tx1">
                  <a:alpha val="80000"/>
                </a:schemeClr>
              </a:solidFill>
            </a:endParaRPr>
          </a:p>
          <a:p>
            <a:r>
              <a:rPr lang="en-GB" sz="2000">
                <a:solidFill>
                  <a:schemeClr val="tx1">
                    <a:alpha val="80000"/>
                  </a:schemeClr>
                </a:solidFill>
                <a:hlinkClick r:id="rId3"/>
              </a:rPr>
              <a:t>https://www.youtube.com/watch?v=TbjfpEe4j5Y</a:t>
            </a:r>
            <a:endParaRPr lang="en-GB" sz="2000">
              <a:solidFill>
                <a:schemeClr val="tx1">
                  <a:alpha val="80000"/>
                </a:schemeClr>
              </a:solidFill>
            </a:endParaRPr>
          </a:p>
          <a:p>
            <a:r>
              <a:rPr lang="en-GB" sz="2000">
                <a:solidFill>
                  <a:schemeClr val="tx1">
                    <a:alpha val="80000"/>
                  </a:schemeClr>
                </a:solidFill>
                <a:hlinkClick r:id="rId4"/>
              </a:rPr>
              <a:t>https://www.youtube.com/watch?v=59GsjhPolPs</a:t>
            </a:r>
            <a:endParaRPr lang="en-GB" sz="2000">
              <a:solidFill>
                <a:schemeClr val="tx1">
                  <a:alpha val="80000"/>
                </a:schemeClr>
              </a:solidFill>
            </a:endParaRPr>
          </a:p>
          <a:p>
            <a:r>
              <a:rPr lang="en-GB" sz="2000">
                <a:solidFill>
                  <a:schemeClr val="tx1">
                    <a:alpha val="80000"/>
                  </a:schemeClr>
                </a:solidFill>
                <a:hlinkClick r:id="rId5"/>
              </a:rPr>
              <a:t>https://www.youtube.com/watch?v=1OGhiXIKX-o</a:t>
            </a:r>
            <a:endParaRPr lang="en-GB" sz="2000">
              <a:solidFill>
                <a:schemeClr val="tx1">
                  <a:alpha val="80000"/>
                </a:schemeClr>
              </a:solidFill>
            </a:endParaRPr>
          </a:p>
          <a:p>
            <a:r>
              <a:rPr lang="en-GB" sz="2000">
                <a:solidFill>
                  <a:schemeClr val="tx1">
                    <a:alpha val="80000"/>
                  </a:schemeClr>
                </a:solidFill>
                <a:hlinkClick r:id="rId6"/>
              </a:rPr>
              <a:t>https://www.youtube.com/watch?v=YP3yAX5w6x8</a:t>
            </a:r>
            <a:endParaRPr lang="en-GB" sz="2000">
              <a:solidFill>
                <a:schemeClr val="tx1">
                  <a:alpha val="80000"/>
                </a:schemeClr>
              </a:solidFill>
            </a:endParaRPr>
          </a:p>
          <a:p>
            <a:r>
              <a:rPr lang="en-GB" sz="2000">
                <a:solidFill>
                  <a:schemeClr val="tx1">
                    <a:alpha val="80000"/>
                  </a:schemeClr>
                </a:solidFill>
                <a:hlinkClick r:id="rId7"/>
              </a:rPr>
              <a:t>https://www.youtube.com/watch?v=peQBZNWM6w8</a:t>
            </a:r>
            <a:endParaRPr lang="en-GB" sz="2000">
              <a:solidFill>
                <a:schemeClr val="tx1">
                  <a:alpha val="80000"/>
                </a:schemeClr>
              </a:solidFill>
            </a:endParaRPr>
          </a:p>
          <a:p>
            <a:r>
              <a:rPr lang="en-GB" sz="2000">
                <a:solidFill>
                  <a:schemeClr val="tx1">
                    <a:alpha val="80000"/>
                  </a:schemeClr>
                </a:solidFill>
                <a:hlinkClick r:id="rId8"/>
              </a:rPr>
              <a:t>https://www.youtube.com/watch?v=lYzhgMZii3o</a:t>
            </a:r>
            <a:endParaRPr lang="en-GB" sz="2000">
              <a:solidFill>
                <a:schemeClr val="tx1">
                  <a:alpha val="80000"/>
                </a:schemeClr>
              </a:solidFill>
            </a:endParaRPr>
          </a:p>
          <a:p>
            <a:r>
              <a:rPr lang="en-GB" sz="2000">
                <a:solidFill>
                  <a:schemeClr val="tx1">
                    <a:alpha val="80000"/>
                  </a:schemeClr>
                </a:solidFill>
                <a:hlinkClick r:id="rId9"/>
              </a:rPr>
              <a:t>https://www.youtube.com/watch?v=sHv3RzKWNcQ</a:t>
            </a:r>
            <a:endParaRPr lang="en-GB" sz="2000">
              <a:solidFill>
                <a:schemeClr val="tx1">
                  <a:alpha val="80000"/>
                </a:schemeClr>
              </a:solidFill>
            </a:endParaRPr>
          </a:p>
          <a:p>
            <a:endParaRPr lang="en-GB" sz="2000">
              <a:solidFill>
                <a:schemeClr val="tx1">
                  <a:alpha val="80000"/>
                </a:schemeClr>
              </a:solidFill>
            </a:endParaRP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274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4E7EA25D69CF24A88230019DBD1011F" ma:contentTypeVersion="9" ma:contentTypeDescription="Create a new document." ma:contentTypeScope="" ma:versionID="85b86b4c81f27b63fab85bb13beec6ad">
  <xsd:schema xmlns:xsd="http://www.w3.org/2001/XMLSchema" xmlns:xs="http://www.w3.org/2001/XMLSchema" xmlns:p="http://schemas.microsoft.com/office/2006/metadata/properties" xmlns:ns3="bb506821-f40b-495e-ad76-13ade74d6291" xmlns:ns4="432b6cca-2999-488e-8197-5a253e814aab" targetNamespace="http://schemas.microsoft.com/office/2006/metadata/properties" ma:root="true" ma:fieldsID="fa3e84798824bf6cc00055b067587ddb" ns3:_="" ns4:_="">
    <xsd:import namespace="bb506821-f40b-495e-ad76-13ade74d6291"/>
    <xsd:import namespace="432b6cca-2999-488e-8197-5a253e814aa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b506821-f40b-495e-ad76-13ade74d629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32b6cca-2999-488e-8197-5a253e814aa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2A4CEE-0D49-4682-9A43-4439B37F62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b506821-f40b-495e-ad76-13ade74d6291"/>
    <ds:schemaRef ds:uri="432b6cca-2999-488e-8197-5a253e814a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D7FB50-EAD5-4D1E-A3BC-BEF3506F04B8}">
  <ds:schemaRefs>
    <ds:schemaRef ds:uri="http://schemas.microsoft.com/sharepoint/v3/contenttype/forms"/>
  </ds:schemaRefs>
</ds:datastoreItem>
</file>

<file path=customXml/itemProps3.xml><?xml version="1.0" encoding="utf-8"?>
<ds:datastoreItem xmlns:ds="http://schemas.openxmlformats.org/officeDocument/2006/customXml" ds:itemID="{C1A8C858-48A1-4F82-AB82-E8B15C90610C}">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32b6cca-2999-488e-8197-5a253e814aab"/>
    <ds:schemaRef ds:uri="bb506821-f40b-495e-ad76-13ade74d6291"/>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318</TotalTime>
  <Words>1200</Words>
  <Application>Microsoft Office PowerPoint</Application>
  <PresentationFormat>Widescreen</PresentationFormat>
  <Paragraphs>124</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Qualitative Data Analysis</vt:lpstr>
      <vt:lpstr>PowerPoint Presentation</vt:lpstr>
      <vt:lpstr>What is qualitative data analysis?</vt:lpstr>
      <vt:lpstr>PowerPoint Presentation</vt:lpstr>
      <vt:lpstr>Qualitative analysis</vt:lpstr>
      <vt:lpstr>PowerPoint Presentation</vt:lpstr>
      <vt:lpstr>                  Flow of qualitative data analysis</vt:lpstr>
      <vt:lpstr>What is coding?</vt:lpstr>
      <vt:lpstr>Coding….</vt:lpstr>
      <vt:lpstr>Thinking before coding</vt:lpstr>
      <vt:lpstr>More about memos – what can they do?</vt:lpstr>
      <vt:lpstr>Types of coding</vt:lpstr>
      <vt:lpstr>PowerPoint Presentation</vt:lpstr>
      <vt:lpstr>Coding reflects the type of research you are doing, e.g.…</vt:lpstr>
      <vt:lpstr>The process</vt:lpstr>
      <vt:lpstr>PowerPoint Presentation</vt:lpstr>
      <vt:lpstr>There are different ways of doing coding</vt:lpstr>
      <vt:lpstr>PowerPoint Presentation</vt:lpstr>
      <vt:lpstr>PowerPoint Presentation</vt:lpstr>
      <vt:lpstr>PowerPoint Presentation</vt:lpstr>
      <vt:lpstr>PowerPoint Presentation</vt:lpstr>
      <vt:lpstr>PowerPoint Presentation</vt:lpstr>
      <vt:lpstr>Categorising</vt:lpstr>
      <vt:lpstr>Thematic analysis</vt:lpstr>
      <vt:lpstr>Theory</vt:lpstr>
      <vt:lpstr>Presenting your findings</vt:lpstr>
      <vt:lpstr>Useful short videos to help clarify the content of this slideshow. Please have a look to see the different methods of qualitative analysis: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Data Analysis</dc:title>
  <dc:creator>Gerald Schaefer [gas]</dc:creator>
  <cp:lastModifiedBy>Gerald Schaefer [gas]</cp:lastModifiedBy>
  <cp:revision>35</cp:revision>
  <dcterms:created xsi:type="dcterms:W3CDTF">2021-01-15T20:09:23Z</dcterms:created>
  <dcterms:modified xsi:type="dcterms:W3CDTF">2021-01-16T01:32:49Z</dcterms:modified>
</cp:coreProperties>
</file>