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2.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2" r:id="rId14"/>
    <p:sldId id="270" r:id="rId15"/>
    <p:sldId id="274"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9951E5-527E-A610-A481-A181B5418254}" v="83" dt="2026-10-24T05:25:52.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 Valentina Pana Donichian (2238837)" userId="S::2238837@student.uwtsd.ac.uk::8d2f30c4-3511-464e-8094-4a8377a9e9d9" providerId="AD" clId="Web-{7F9951E5-527E-A610-A481-A181B5418254}"/>
    <pc:docChg chg="modSld">
      <pc:chgData name="Marinela Valentina Pana Donichian (2238837)" userId="S::2238837@student.uwtsd.ac.uk::8d2f30c4-3511-464e-8094-4a8377a9e9d9" providerId="AD" clId="Web-{7F9951E5-527E-A610-A481-A181B5418254}" dt="2026-10-24T05:25:52.671" v="94" actId="20577"/>
      <pc:docMkLst>
        <pc:docMk/>
      </pc:docMkLst>
      <pc:sldChg chg="modSp">
        <pc:chgData name="Marinela Valentina Pana Donichian (2238837)" userId="S::2238837@student.uwtsd.ac.uk::8d2f30c4-3511-464e-8094-4a8377a9e9d9" providerId="AD" clId="Web-{7F9951E5-527E-A610-A481-A181B5418254}" dt="2026-10-24T04:40:11.277" v="1" actId="1076"/>
        <pc:sldMkLst>
          <pc:docMk/>
          <pc:sldMk cId="711032755" sldId="256"/>
        </pc:sldMkLst>
        <pc:picChg chg="mod">
          <ac:chgData name="Marinela Valentina Pana Donichian (2238837)" userId="S::2238837@student.uwtsd.ac.uk::8d2f30c4-3511-464e-8094-4a8377a9e9d9" providerId="AD" clId="Web-{7F9951E5-527E-A610-A481-A181B5418254}" dt="2026-10-24T04:40:11.277" v="1" actId="1076"/>
          <ac:picMkLst>
            <pc:docMk/>
            <pc:sldMk cId="711032755" sldId="256"/>
            <ac:picMk id="10" creationId="{C0C1A61D-BB26-18D5-88AB-75ADC2BD9FDF}"/>
          </ac:picMkLst>
        </pc:picChg>
      </pc:sldChg>
      <pc:sldChg chg="modSp">
        <pc:chgData name="Marinela Valentina Pana Donichian (2238837)" userId="S::2238837@student.uwtsd.ac.uk::8d2f30c4-3511-464e-8094-4a8377a9e9d9" providerId="AD" clId="Web-{7F9951E5-527E-A610-A481-A181B5418254}" dt="2026-10-24T05:14:47.302" v="3" actId="20577"/>
        <pc:sldMkLst>
          <pc:docMk/>
          <pc:sldMk cId="0" sldId="266"/>
        </pc:sldMkLst>
        <pc:spChg chg="mod">
          <ac:chgData name="Marinela Valentina Pana Donichian (2238837)" userId="S::2238837@student.uwtsd.ac.uk::8d2f30c4-3511-464e-8094-4a8377a9e9d9" providerId="AD" clId="Web-{7F9951E5-527E-A610-A481-A181B5418254}" dt="2026-10-24T05:14:47.302" v="3" actId="20577"/>
          <ac:spMkLst>
            <pc:docMk/>
            <pc:sldMk cId="0" sldId="266"/>
            <ac:spMk id="2" creationId="{00000000-0000-0000-0000-000000000000}"/>
          </ac:spMkLst>
        </pc:spChg>
      </pc:sldChg>
      <pc:sldChg chg="modSp">
        <pc:chgData name="Marinela Valentina Pana Donichian (2238837)" userId="S::2238837@student.uwtsd.ac.uk::8d2f30c4-3511-464e-8094-4a8377a9e9d9" providerId="AD" clId="Web-{7F9951E5-527E-A610-A481-A181B5418254}" dt="2026-10-24T05:24:55.591" v="82" actId="20577"/>
        <pc:sldMkLst>
          <pc:docMk/>
          <pc:sldMk cId="0" sldId="270"/>
        </pc:sldMkLst>
        <pc:spChg chg="mod">
          <ac:chgData name="Marinela Valentina Pana Donichian (2238837)" userId="S::2238837@student.uwtsd.ac.uk::8d2f30c4-3511-464e-8094-4a8377a9e9d9" providerId="AD" clId="Web-{7F9951E5-527E-A610-A481-A181B5418254}" dt="2026-10-24T05:24:55.591" v="82" actId="20577"/>
          <ac:spMkLst>
            <pc:docMk/>
            <pc:sldMk cId="0" sldId="270"/>
            <ac:spMk id="3" creationId="{00000000-0000-0000-0000-000000000000}"/>
          </ac:spMkLst>
        </pc:spChg>
      </pc:sldChg>
      <pc:sldChg chg="modSp">
        <pc:chgData name="Marinela Valentina Pana Donichian (2238837)" userId="S::2238837@student.uwtsd.ac.uk::8d2f30c4-3511-464e-8094-4a8377a9e9d9" providerId="AD" clId="Web-{7F9951E5-527E-A610-A481-A181B5418254}" dt="2026-10-24T05:25:52.671" v="94" actId="20577"/>
        <pc:sldMkLst>
          <pc:docMk/>
          <pc:sldMk cId="1442786320" sldId="274"/>
        </pc:sldMkLst>
        <pc:spChg chg="mod">
          <ac:chgData name="Marinela Valentina Pana Donichian (2238837)" userId="S::2238837@student.uwtsd.ac.uk::8d2f30c4-3511-464e-8094-4a8377a9e9d9" providerId="AD" clId="Web-{7F9951E5-527E-A610-A481-A181B5418254}" dt="2026-10-24T05:25:52.671" v="94" actId="20577"/>
          <ac:spMkLst>
            <pc:docMk/>
            <pc:sldMk cId="1442786320" sldId="274"/>
            <ac:spMk id="2" creationId="{4943E07E-8081-69BD-203F-80A24B296680}"/>
          </ac:spMkLst>
        </pc:spChg>
      </pc:sldChg>
    </pc:docChg>
  </pc:docChgLst>
  <pc:docChgLst>
    <pc:chgData name="Marinela Valentina Pana Donichian (2238837)" userId="S::2238837@student.uwtsd.ac.uk::8d2f30c4-3511-464e-8094-4a8377a9e9d9" providerId="AD" clId="Web-{4E1ED5F3-D52B-1124-09E4-D2B0CB4612AF}"/>
    <pc:docChg chg="addSld modSld">
      <pc:chgData name="Marinela Valentina Pana Donichian (2238837)" userId="S::2238837@student.uwtsd.ac.uk::8d2f30c4-3511-464e-8094-4a8377a9e9d9" providerId="AD" clId="Web-{4E1ED5F3-D52B-1124-09E4-D2B0CB4612AF}" dt="2026-10-11T09:02:08.739" v="35" actId="14100"/>
      <pc:docMkLst>
        <pc:docMk/>
      </pc:docMkLst>
      <pc:sldChg chg="modSp">
        <pc:chgData name="Marinela Valentina Pana Donichian (2238837)" userId="S::2238837@student.uwtsd.ac.uk::8d2f30c4-3511-464e-8094-4a8377a9e9d9" providerId="AD" clId="Web-{4E1ED5F3-D52B-1124-09E4-D2B0CB4612AF}" dt="2026-10-11T08:59:20.671" v="25" actId="14100"/>
        <pc:sldMkLst>
          <pc:docMk/>
          <pc:sldMk cId="0" sldId="260"/>
        </pc:sldMkLst>
        <pc:spChg chg="mod">
          <ac:chgData name="Marinela Valentina Pana Donichian (2238837)" userId="S::2238837@student.uwtsd.ac.uk::8d2f30c4-3511-464e-8094-4a8377a9e9d9" providerId="AD" clId="Web-{4E1ED5F3-D52B-1124-09E4-D2B0CB4612AF}" dt="2026-10-11T08:58:45.998" v="22" actId="14100"/>
          <ac:spMkLst>
            <pc:docMk/>
            <pc:sldMk cId="0" sldId="260"/>
            <ac:spMk id="2" creationId="{00000000-0000-0000-0000-000000000000}"/>
          </ac:spMkLst>
        </pc:spChg>
        <pc:spChg chg="mod">
          <ac:chgData name="Marinela Valentina Pana Donichian (2238837)" userId="S::2238837@student.uwtsd.ac.uk::8d2f30c4-3511-464e-8094-4a8377a9e9d9" providerId="AD" clId="Web-{4E1ED5F3-D52B-1124-09E4-D2B0CB4612AF}" dt="2026-10-11T08:58:55.092" v="23" actId="14100"/>
          <ac:spMkLst>
            <pc:docMk/>
            <pc:sldMk cId="0" sldId="260"/>
            <ac:spMk id="3" creationId="{00000000-0000-0000-0000-000000000000}"/>
          </ac:spMkLst>
        </pc:spChg>
        <pc:graphicFrameChg chg="mod">
          <ac:chgData name="Marinela Valentina Pana Donichian (2238837)" userId="S::2238837@student.uwtsd.ac.uk::8d2f30c4-3511-464e-8094-4a8377a9e9d9" providerId="AD" clId="Web-{4E1ED5F3-D52B-1124-09E4-D2B0CB4612AF}" dt="2026-10-11T08:59:20.671" v="25" actId="14100"/>
          <ac:graphicFrameMkLst>
            <pc:docMk/>
            <pc:sldMk cId="0" sldId="260"/>
            <ac:graphicFrameMk id="4" creationId="{00000000-0000-0000-0000-000000000000}"/>
          </ac:graphicFrameMkLst>
        </pc:graphicFrameChg>
      </pc:sldChg>
      <pc:sldChg chg="addSp delSp modSp mod setBg">
        <pc:chgData name="Marinela Valentina Pana Donichian (2238837)" userId="S::2238837@student.uwtsd.ac.uk::8d2f30c4-3511-464e-8094-4a8377a9e9d9" providerId="AD" clId="Web-{4E1ED5F3-D52B-1124-09E4-D2B0CB4612AF}" dt="2026-10-11T08:58:16.372" v="20" actId="14100"/>
        <pc:sldMkLst>
          <pc:docMk/>
          <pc:sldMk cId="0" sldId="270"/>
        </pc:sldMkLst>
        <pc:spChg chg="mod">
          <ac:chgData name="Marinela Valentina Pana Donichian (2238837)" userId="S::2238837@student.uwtsd.ac.uk::8d2f30c4-3511-464e-8094-4a8377a9e9d9" providerId="AD" clId="Web-{4E1ED5F3-D52B-1124-09E4-D2B0CB4612AF}" dt="2026-10-11T08:58:16.372" v="20" actId="14100"/>
          <ac:spMkLst>
            <pc:docMk/>
            <pc:sldMk cId="0" sldId="270"/>
            <ac:spMk id="2" creationId="{00000000-0000-0000-0000-000000000000}"/>
          </ac:spMkLst>
        </pc:spChg>
        <pc:spChg chg="mod">
          <ac:chgData name="Marinela Valentina Pana Donichian (2238837)" userId="S::2238837@student.uwtsd.ac.uk::8d2f30c4-3511-464e-8094-4a8377a9e9d9" providerId="AD" clId="Web-{4E1ED5F3-D52B-1124-09E4-D2B0CB4612AF}" dt="2026-10-11T08:57:49.277" v="19" actId="14100"/>
          <ac:spMkLst>
            <pc:docMk/>
            <pc:sldMk cId="0" sldId="270"/>
            <ac:spMk id="3" creationId="{00000000-0000-0000-0000-000000000000}"/>
          </ac:spMkLst>
        </pc:spChg>
        <pc:spChg chg="mod">
          <ac:chgData name="Marinela Valentina Pana Donichian (2238837)" userId="S::2238837@student.uwtsd.ac.uk::8d2f30c4-3511-464e-8094-4a8377a9e9d9" providerId="AD" clId="Web-{4E1ED5F3-D52B-1124-09E4-D2B0CB4612AF}" dt="2026-10-11T08:55:26.397" v="6"/>
          <ac:spMkLst>
            <pc:docMk/>
            <pc:sldMk cId="0" sldId="270"/>
            <ac:spMk id="25" creationId="{00000000-0000-0000-0000-000000000000}"/>
          </ac:spMkLst>
        </pc:spChg>
        <pc:spChg chg="add">
          <ac:chgData name="Marinela Valentina Pana Donichian (2238837)" userId="S::2238837@student.uwtsd.ac.uk::8d2f30c4-3511-464e-8094-4a8377a9e9d9" providerId="AD" clId="Web-{4E1ED5F3-D52B-1124-09E4-D2B0CB4612AF}" dt="2026-10-11T08:55:26.397" v="6"/>
          <ac:spMkLst>
            <pc:docMk/>
            <pc:sldMk cId="0" sldId="270"/>
            <ac:spMk id="48" creationId="{1B15ED52-F352-441B-82BF-E0EA34836D08}"/>
          </ac:spMkLst>
        </pc:spChg>
        <pc:spChg chg="add">
          <ac:chgData name="Marinela Valentina Pana Donichian (2238837)" userId="S::2238837@student.uwtsd.ac.uk::8d2f30c4-3511-464e-8094-4a8377a9e9d9" providerId="AD" clId="Web-{4E1ED5F3-D52B-1124-09E4-D2B0CB4612AF}" dt="2026-10-11T08:55:26.397" v="6"/>
          <ac:spMkLst>
            <pc:docMk/>
            <pc:sldMk cId="0" sldId="270"/>
            <ac:spMk id="50" creationId="{3B2E3793-BFE6-45A2-9B7B-E18844431C99}"/>
          </ac:spMkLst>
        </pc:spChg>
        <pc:spChg chg="add">
          <ac:chgData name="Marinela Valentina Pana Donichian (2238837)" userId="S::2238837@student.uwtsd.ac.uk::8d2f30c4-3511-464e-8094-4a8377a9e9d9" providerId="AD" clId="Web-{4E1ED5F3-D52B-1124-09E4-D2B0CB4612AF}" dt="2026-10-11T08:55:26.397" v="6"/>
          <ac:spMkLst>
            <pc:docMk/>
            <pc:sldMk cId="0" sldId="270"/>
            <ac:spMk id="52" creationId="{BC4C4868-CB8F-4AF9-9CDB-8108F2C19B67}"/>
          </ac:spMkLst>
        </pc:spChg>
        <pc:spChg chg="add">
          <ac:chgData name="Marinela Valentina Pana Donichian (2238837)" userId="S::2238837@student.uwtsd.ac.uk::8d2f30c4-3511-464e-8094-4a8377a9e9d9" providerId="AD" clId="Web-{4E1ED5F3-D52B-1124-09E4-D2B0CB4612AF}" dt="2026-10-11T08:55:26.397" v="6"/>
          <ac:spMkLst>
            <pc:docMk/>
            <pc:sldMk cId="0" sldId="270"/>
            <ac:spMk id="54" creationId="{375E0459-6403-40CD-989D-56A4407CA12E}"/>
          </ac:spMkLst>
        </pc:spChg>
        <pc:spChg chg="add">
          <ac:chgData name="Marinela Valentina Pana Donichian (2238837)" userId="S::2238837@student.uwtsd.ac.uk::8d2f30c4-3511-464e-8094-4a8377a9e9d9" providerId="AD" clId="Web-{4E1ED5F3-D52B-1124-09E4-D2B0CB4612AF}" dt="2026-10-11T08:55:26.397" v="6"/>
          <ac:spMkLst>
            <pc:docMk/>
            <pc:sldMk cId="0" sldId="270"/>
            <ac:spMk id="56" creationId="{53E5B1A8-3AC9-4BD1-9BBC-78CA94F2D1BA}"/>
          </ac:spMkLst>
        </pc:spChg>
      </pc:sldChg>
      <pc:sldChg chg="addSp delSp modSp new">
        <pc:chgData name="Marinela Valentina Pana Donichian (2238837)" userId="S::2238837@student.uwtsd.ac.uk::8d2f30c4-3511-464e-8094-4a8377a9e9d9" providerId="AD" clId="Web-{4E1ED5F3-D52B-1124-09E4-D2B0CB4612AF}" dt="2026-10-11T09:02:08.739" v="35" actId="14100"/>
        <pc:sldMkLst>
          <pc:docMk/>
          <pc:sldMk cId="2249104989" sldId="273"/>
        </pc:sldMkLst>
        <pc:picChg chg="add mod">
          <ac:chgData name="Marinela Valentina Pana Donichian (2238837)" userId="S::2238837@student.uwtsd.ac.uk::8d2f30c4-3511-464e-8094-4a8377a9e9d9" providerId="AD" clId="Web-{4E1ED5F3-D52B-1124-09E4-D2B0CB4612AF}" dt="2026-10-11T09:02:08.739" v="35" actId="14100"/>
          <ac:picMkLst>
            <pc:docMk/>
            <pc:sldMk cId="2249104989" sldId="273"/>
            <ac:picMk id="2" creationId="{8BB7CB43-F37B-FB83-1F98-F333A0786758}"/>
          </ac:picMkLst>
        </pc:picChg>
      </pc:sldChg>
    </pc:docChg>
  </pc:docChgLst>
  <pc:docChgLst>
    <pc:chgData name="Marinela Valentina Pana Donichian (2238837)" userId="S::2238837@student.uwtsd.ac.uk::8d2f30c4-3511-464e-8094-4a8377a9e9d9" providerId="AD" clId="Web-{7AAABE4D-DFC6-A488-1DC0-5418F2B70D47}"/>
    <pc:docChg chg="addSld delSld modSld">
      <pc:chgData name="Marinela Valentina Pana Donichian (2238837)" userId="S::2238837@student.uwtsd.ac.uk::8d2f30c4-3511-464e-8094-4a8377a9e9d9" providerId="AD" clId="Web-{7AAABE4D-DFC6-A488-1DC0-5418F2B70D47}" dt="2026-10-11T10:44:32.792" v="425" actId="20577"/>
      <pc:docMkLst>
        <pc:docMk/>
      </pc:docMkLst>
      <pc:sldChg chg="addSp delSp modSp delAnim">
        <pc:chgData name="Marinela Valentina Pana Donichian (2238837)" userId="S::2238837@student.uwtsd.ac.uk::8d2f30c4-3511-464e-8094-4a8377a9e9d9" providerId="AD" clId="Web-{7AAABE4D-DFC6-A488-1DC0-5418F2B70D47}" dt="2026-10-11T10:33:30.155" v="374" actId="20577"/>
        <pc:sldMkLst>
          <pc:docMk/>
          <pc:sldMk cId="711032755" sldId="256"/>
        </pc:sldMkLst>
        <pc:spChg chg="mod">
          <ac:chgData name="Marinela Valentina Pana Donichian (2238837)" userId="S::2238837@student.uwtsd.ac.uk::8d2f30c4-3511-464e-8094-4a8377a9e9d9" providerId="AD" clId="Web-{7AAABE4D-DFC6-A488-1DC0-5418F2B70D47}" dt="2026-10-11T10:33:30.155" v="374" actId="20577"/>
          <ac:spMkLst>
            <pc:docMk/>
            <pc:sldMk cId="711032755" sldId="256"/>
            <ac:spMk id="3" creationId="{C3CC5B01-7D36-725B-3282-B1B6DECD6BC1}"/>
          </ac:spMkLst>
        </pc:spChg>
        <pc:spChg chg="add">
          <ac:chgData name="Marinela Valentina Pana Donichian (2238837)" userId="S::2238837@student.uwtsd.ac.uk::8d2f30c4-3511-464e-8094-4a8377a9e9d9" providerId="AD" clId="Web-{7AAABE4D-DFC6-A488-1DC0-5418F2B70D47}" dt="2026-10-11T10:04:21.315" v="95"/>
          <ac:spMkLst>
            <pc:docMk/>
            <pc:sldMk cId="711032755" sldId="256"/>
            <ac:spMk id="6" creationId="{C6785C53-F2C4-0006-E864-7C55A4C08758}"/>
          </ac:spMkLst>
        </pc:spChg>
        <pc:spChg chg="add mod">
          <ac:chgData name="Marinela Valentina Pana Donichian (2238837)" userId="S::2238837@student.uwtsd.ac.uk::8d2f30c4-3511-464e-8094-4a8377a9e9d9" providerId="AD" clId="Web-{7AAABE4D-DFC6-A488-1DC0-5418F2B70D47}" dt="2026-10-11T10:31:29.040" v="344" actId="14100"/>
          <ac:spMkLst>
            <pc:docMk/>
            <pc:sldMk cId="711032755" sldId="256"/>
            <ac:spMk id="8" creationId="{D3585563-C90D-EEB3-DF77-D6D712A75E4D}"/>
          </ac:spMkLst>
        </pc:spChg>
        <pc:picChg chg="add mod">
          <ac:chgData name="Marinela Valentina Pana Donichian (2238837)" userId="S::2238837@student.uwtsd.ac.uk::8d2f30c4-3511-464e-8094-4a8377a9e9d9" providerId="AD" clId="Web-{7AAABE4D-DFC6-A488-1DC0-5418F2B70D47}" dt="2026-10-11T10:30:41.288" v="338" actId="14100"/>
          <ac:picMkLst>
            <pc:docMk/>
            <pc:sldMk cId="711032755" sldId="256"/>
            <ac:picMk id="10" creationId="{C0C1A61D-BB26-18D5-88AB-75ADC2BD9FDF}"/>
          </ac:picMkLst>
        </pc:picChg>
      </pc:sldChg>
      <pc:sldChg chg="modSp">
        <pc:chgData name="Marinela Valentina Pana Donichian (2238837)" userId="S::2238837@student.uwtsd.ac.uk::8d2f30c4-3511-464e-8094-4a8377a9e9d9" providerId="AD" clId="Web-{7AAABE4D-DFC6-A488-1DC0-5418F2B70D47}" dt="2026-10-11T09:42:56.463" v="7" actId="20577"/>
        <pc:sldMkLst>
          <pc:docMk/>
          <pc:sldMk cId="0" sldId="258"/>
        </pc:sldMkLst>
        <pc:spChg chg="mod">
          <ac:chgData name="Marinela Valentina Pana Donichian (2238837)" userId="S::2238837@student.uwtsd.ac.uk::8d2f30c4-3511-464e-8094-4a8377a9e9d9" providerId="AD" clId="Web-{7AAABE4D-DFC6-A488-1DC0-5418F2B70D47}" dt="2026-10-11T09:42:56.463" v="7" actId="20577"/>
          <ac:spMkLst>
            <pc:docMk/>
            <pc:sldMk cId="0" sldId="258"/>
            <ac:spMk id="2" creationId="{00000000-0000-0000-0000-000000000000}"/>
          </ac:spMkLst>
        </pc:spChg>
        <pc:spChg chg="mod">
          <ac:chgData name="Marinela Valentina Pana Donichian (2238837)" userId="S::2238837@student.uwtsd.ac.uk::8d2f30c4-3511-464e-8094-4a8377a9e9d9" providerId="AD" clId="Web-{7AAABE4D-DFC6-A488-1DC0-5418F2B70D47}" dt="2026-10-11T09:42:23.508" v="3" actId="20577"/>
          <ac:spMkLst>
            <pc:docMk/>
            <pc:sldMk cId="0" sldId="258"/>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44:02.372" v="14" actId="20577"/>
        <pc:sldMkLst>
          <pc:docMk/>
          <pc:sldMk cId="0" sldId="259"/>
        </pc:sldMkLst>
        <pc:spChg chg="mod">
          <ac:chgData name="Marinela Valentina Pana Donichian (2238837)" userId="S::2238837@student.uwtsd.ac.uk::8d2f30c4-3511-464e-8094-4a8377a9e9d9" providerId="AD" clId="Web-{7AAABE4D-DFC6-A488-1DC0-5418F2B70D47}" dt="2026-10-11T09:44:02.372" v="14" actId="20577"/>
          <ac:spMkLst>
            <pc:docMk/>
            <pc:sldMk cId="0" sldId="259"/>
            <ac:spMk id="2" creationId="{00000000-0000-0000-0000-000000000000}"/>
          </ac:spMkLst>
        </pc:spChg>
        <pc:spChg chg="mod">
          <ac:chgData name="Marinela Valentina Pana Donichian (2238837)" userId="S::2238837@student.uwtsd.ac.uk::8d2f30c4-3511-464e-8094-4a8377a9e9d9" providerId="AD" clId="Web-{7AAABE4D-DFC6-A488-1DC0-5418F2B70D47}" dt="2026-10-11T09:43:41.855" v="10" actId="20577"/>
          <ac:spMkLst>
            <pc:docMk/>
            <pc:sldMk cId="0" sldId="259"/>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45:32.095" v="19" actId="14100"/>
        <pc:sldMkLst>
          <pc:docMk/>
          <pc:sldMk cId="0" sldId="260"/>
        </pc:sldMkLst>
        <pc:spChg chg="mod">
          <ac:chgData name="Marinela Valentina Pana Donichian (2238837)" userId="S::2238837@student.uwtsd.ac.uk::8d2f30c4-3511-464e-8094-4a8377a9e9d9" providerId="AD" clId="Web-{7AAABE4D-DFC6-A488-1DC0-5418F2B70D47}" dt="2026-10-11T09:45:32.095" v="19" actId="14100"/>
          <ac:spMkLst>
            <pc:docMk/>
            <pc:sldMk cId="0" sldId="260"/>
            <ac:spMk id="2" creationId="{00000000-0000-0000-0000-000000000000}"/>
          </ac:spMkLst>
        </pc:spChg>
        <pc:spChg chg="mod">
          <ac:chgData name="Marinela Valentina Pana Donichian (2238837)" userId="S::2238837@student.uwtsd.ac.uk::8d2f30c4-3511-464e-8094-4a8377a9e9d9" providerId="AD" clId="Web-{7AAABE4D-DFC6-A488-1DC0-5418F2B70D47}" dt="2026-10-11T09:44:57.390" v="16" actId="20577"/>
          <ac:spMkLst>
            <pc:docMk/>
            <pc:sldMk cId="0" sldId="260"/>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46:42.347" v="24" actId="14100"/>
        <pc:sldMkLst>
          <pc:docMk/>
          <pc:sldMk cId="0" sldId="261"/>
        </pc:sldMkLst>
        <pc:spChg chg="mod">
          <ac:chgData name="Marinela Valentina Pana Donichian (2238837)" userId="S::2238837@student.uwtsd.ac.uk::8d2f30c4-3511-464e-8094-4a8377a9e9d9" providerId="AD" clId="Web-{7AAABE4D-DFC6-A488-1DC0-5418F2B70D47}" dt="2026-10-11T09:46:13.596" v="23" actId="20577"/>
          <ac:spMkLst>
            <pc:docMk/>
            <pc:sldMk cId="0" sldId="261"/>
            <ac:spMk id="2" creationId="{00000000-0000-0000-0000-000000000000}"/>
          </ac:spMkLst>
        </pc:spChg>
        <pc:spChg chg="mod">
          <ac:chgData name="Marinela Valentina Pana Donichian (2238837)" userId="S::2238837@student.uwtsd.ac.uk::8d2f30c4-3511-464e-8094-4a8377a9e9d9" providerId="AD" clId="Web-{7AAABE4D-DFC6-A488-1DC0-5418F2B70D47}" dt="2026-10-11T09:46:42.347" v="24" actId="14100"/>
          <ac:spMkLst>
            <pc:docMk/>
            <pc:sldMk cId="0" sldId="261"/>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51:21.109" v="45" actId="14100"/>
        <pc:sldMkLst>
          <pc:docMk/>
          <pc:sldMk cId="0" sldId="262"/>
        </pc:sldMkLst>
        <pc:spChg chg="mod">
          <ac:chgData name="Marinela Valentina Pana Donichian (2238837)" userId="S::2238837@student.uwtsd.ac.uk::8d2f30c4-3511-464e-8094-4a8377a9e9d9" providerId="AD" clId="Web-{7AAABE4D-DFC6-A488-1DC0-5418F2B70D47}" dt="2026-10-11T09:50:37.623" v="40" actId="14100"/>
          <ac:spMkLst>
            <pc:docMk/>
            <pc:sldMk cId="0" sldId="262"/>
            <ac:spMk id="2" creationId="{00000000-0000-0000-0000-000000000000}"/>
          </ac:spMkLst>
        </pc:spChg>
        <pc:spChg chg="mod">
          <ac:chgData name="Marinela Valentina Pana Donichian (2238837)" userId="S::2238837@student.uwtsd.ac.uk::8d2f30c4-3511-464e-8094-4a8377a9e9d9" providerId="AD" clId="Web-{7AAABE4D-DFC6-A488-1DC0-5418F2B70D47}" dt="2026-10-11T09:50:32.404" v="39" actId="14100"/>
          <ac:spMkLst>
            <pc:docMk/>
            <pc:sldMk cId="0" sldId="262"/>
            <ac:spMk id="3" creationId="{00000000-0000-0000-0000-000000000000}"/>
          </ac:spMkLst>
        </pc:spChg>
        <pc:picChg chg="mod">
          <ac:chgData name="Marinela Valentina Pana Donichian (2238837)" userId="S::2238837@student.uwtsd.ac.uk::8d2f30c4-3511-464e-8094-4a8377a9e9d9" providerId="AD" clId="Web-{7AAABE4D-DFC6-A488-1DC0-5418F2B70D47}" dt="2026-10-11T09:51:21.109" v="45" actId="14100"/>
          <ac:picMkLst>
            <pc:docMk/>
            <pc:sldMk cId="0" sldId="262"/>
            <ac:picMk id="15" creationId="{FA30E26C-792E-C4F4-3B91-D9D712A6326C}"/>
          </ac:picMkLst>
        </pc:picChg>
      </pc:sldChg>
      <pc:sldChg chg="modSp">
        <pc:chgData name="Marinela Valentina Pana Donichian (2238837)" userId="S::2238837@student.uwtsd.ac.uk::8d2f30c4-3511-464e-8094-4a8377a9e9d9" providerId="AD" clId="Web-{7AAABE4D-DFC6-A488-1DC0-5418F2B70D47}" dt="2026-10-11T09:52:22.862" v="49" actId="20577"/>
        <pc:sldMkLst>
          <pc:docMk/>
          <pc:sldMk cId="0" sldId="263"/>
        </pc:sldMkLst>
        <pc:spChg chg="mod">
          <ac:chgData name="Marinela Valentina Pana Donichian (2238837)" userId="S::2238837@student.uwtsd.ac.uk::8d2f30c4-3511-464e-8094-4a8377a9e9d9" providerId="AD" clId="Web-{7AAABE4D-DFC6-A488-1DC0-5418F2B70D47}" dt="2026-10-11T09:52:22.862" v="49" actId="20577"/>
          <ac:spMkLst>
            <pc:docMk/>
            <pc:sldMk cId="0" sldId="263"/>
            <ac:spMk id="2" creationId="{00000000-0000-0000-0000-000000000000}"/>
          </ac:spMkLst>
        </pc:spChg>
        <pc:spChg chg="mod">
          <ac:chgData name="Marinela Valentina Pana Donichian (2238837)" userId="S::2238837@student.uwtsd.ac.uk::8d2f30c4-3511-464e-8094-4a8377a9e9d9" providerId="AD" clId="Web-{7AAABE4D-DFC6-A488-1DC0-5418F2B70D47}" dt="2026-10-11T09:51:48.251" v="46" actId="20577"/>
          <ac:spMkLst>
            <pc:docMk/>
            <pc:sldMk cId="0" sldId="263"/>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56:17.731" v="61" actId="14100"/>
        <pc:sldMkLst>
          <pc:docMk/>
          <pc:sldMk cId="0" sldId="264"/>
        </pc:sldMkLst>
        <pc:spChg chg="mod">
          <ac:chgData name="Marinela Valentina Pana Donichian (2238837)" userId="S::2238837@student.uwtsd.ac.uk::8d2f30c4-3511-464e-8094-4a8377a9e9d9" providerId="AD" clId="Web-{7AAABE4D-DFC6-A488-1DC0-5418F2B70D47}" dt="2026-10-11T09:55:46.511" v="60" actId="14100"/>
          <ac:spMkLst>
            <pc:docMk/>
            <pc:sldMk cId="0" sldId="264"/>
            <ac:spMk id="2" creationId="{00000000-0000-0000-0000-000000000000}"/>
          </ac:spMkLst>
        </pc:spChg>
        <pc:spChg chg="mod">
          <ac:chgData name="Marinela Valentina Pana Donichian (2238837)" userId="S::2238837@student.uwtsd.ac.uk::8d2f30c4-3511-464e-8094-4a8377a9e9d9" providerId="AD" clId="Web-{7AAABE4D-DFC6-A488-1DC0-5418F2B70D47}" dt="2026-10-11T09:56:17.731" v="61" actId="14100"/>
          <ac:spMkLst>
            <pc:docMk/>
            <pc:sldMk cId="0" sldId="264"/>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58:48.550" v="73" actId="14100"/>
        <pc:sldMkLst>
          <pc:docMk/>
          <pc:sldMk cId="0" sldId="265"/>
        </pc:sldMkLst>
        <pc:spChg chg="mod">
          <ac:chgData name="Marinela Valentina Pana Donichian (2238837)" userId="S::2238837@student.uwtsd.ac.uk::8d2f30c4-3511-464e-8094-4a8377a9e9d9" providerId="AD" clId="Web-{7AAABE4D-DFC6-A488-1DC0-5418F2B70D47}" dt="2026-10-11T09:58:48.550" v="73" actId="14100"/>
          <ac:spMkLst>
            <pc:docMk/>
            <pc:sldMk cId="0" sldId="265"/>
            <ac:spMk id="2" creationId="{00000000-0000-0000-0000-000000000000}"/>
          </ac:spMkLst>
        </pc:spChg>
        <pc:spChg chg="mod">
          <ac:chgData name="Marinela Valentina Pana Donichian (2238837)" userId="S::2238837@student.uwtsd.ac.uk::8d2f30c4-3511-464e-8094-4a8377a9e9d9" providerId="AD" clId="Web-{7AAABE4D-DFC6-A488-1DC0-5418F2B70D47}" dt="2026-10-11T09:56:40.201" v="62" actId="20577"/>
          <ac:spMkLst>
            <pc:docMk/>
            <pc:sldMk cId="0" sldId="265"/>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09:59:32.911" v="78" actId="20577"/>
        <pc:sldMkLst>
          <pc:docMk/>
          <pc:sldMk cId="0" sldId="266"/>
        </pc:sldMkLst>
        <pc:spChg chg="mod">
          <ac:chgData name="Marinela Valentina Pana Donichian (2238837)" userId="S::2238837@student.uwtsd.ac.uk::8d2f30c4-3511-464e-8094-4a8377a9e9d9" providerId="AD" clId="Web-{7AAABE4D-DFC6-A488-1DC0-5418F2B70D47}" dt="2026-10-11T09:59:32.911" v="78" actId="20577"/>
          <ac:spMkLst>
            <pc:docMk/>
            <pc:sldMk cId="0" sldId="266"/>
            <ac:spMk id="2" creationId="{00000000-0000-0000-0000-000000000000}"/>
          </ac:spMkLst>
        </pc:spChg>
        <pc:spChg chg="mod">
          <ac:chgData name="Marinela Valentina Pana Donichian (2238837)" userId="S::2238837@student.uwtsd.ac.uk::8d2f30c4-3511-464e-8094-4a8377a9e9d9" providerId="AD" clId="Web-{7AAABE4D-DFC6-A488-1DC0-5418F2B70D47}" dt="2026-10-11T09:59:11.520" v="74" actId="20577"/>
          <ac:spMkLst>
            <pc:docMk/>
            <pc:sldMk cId="0" sldId="266"/>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10:00:22.679" v="82" actId="20577"/>
        <pc:sldMkLst>
          <pc:docMk/>
          <pc:sldMk cId="0" sldId="267"/>
        </pc:sldMkLst>
        <pc:spChg chg="mod">
          <ac:chgData name="Marinela Valentina Pana Donichian (2238837)" userId="S::2238837@student.uwtsd.ac.uk::8d2f30c4-3511-464e-8094-4a8377a9e9d9" providerId="AD" clId="Web-{7AAABE4D-DFC6-A488-1DC0-5418F2B70D47}" dt="2026-10-11T10:00:22.679" v="82" actId="20577"/>
          <ac:spMkLst>
            <pc:docMk/>
            <pc:sldMk cId="0" sldId="267"/>
            <ac:spMk id="2" creationId="{00000000-0000-0000-0000-000000000000}"/>
          </ac:spMkLst>
        </pc:spChg>
        <pc:spChg chg="mod">
          <ac:chgData name="Marinela Valentina Pana Donichian (2238837)" userId="S::2238837@student.uwtsd.ac.uk::8d2f30c4-3511-464e-8094-4a8377a9e9d9" providerId="AD" clId="Web-{7AAABE4D-DFC6-A488-1DC0-5418F2B70D47}" dt="2026-10-11T10:00:04.241" v="80" actId="20577"/>
          <ac:spMkLst>
            <pc:docMk/>
            <pc:sldMk cId="0" sldId="267"/>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10:01:56.027" v="89" actId="14100"/>
        <pc:sldMkLst>
          <pc:docMk/>
          <pc:sldMk cId="0" sldId="268"/>
        </pc:sldMkLst>
        <pc:spChg chg="mod">
          <ac:chgData name="Marinela Valentina Pana Donichian (2238837)" userId="S::2238837@student.uwtsd.ac.uk::8d2f30c4-3511-464e-8094-4a8377a9e9d9" providerId="AD" clId="Web-{7AAABE4D-DFC6-A488-1DC0-5418F2B70D47}" dt="2026-10-11T10:01:56.027" v="89" actId="14100"/>
          <ac:spMkLst>
            <pc:docMk/>
            <pc:sldMk cId="0" sldId="268"/>
            <ac:spMk id="2" creationId="{00000000-0000-0000-0000-000000000000}"/>
          </ac:spMkLst>
        </pc:spChg>
        <pc:spChg chg="mod">
          <ac:chgData name="Marinela Valentina Pana Donichian (2238837)" userId="S::2238837@student.uwtsd.ac.uk::8d2f30c4-3511-464e-8094-4a8377a9e9d9" providerId="AD" clId="Web-{7AAABE4D-DFC6-A488-1DC0-5418F2B70D47}" dt="2026-10-11T10:00:43.774" v="83" actId="20577"/>
          <ac:spMkLst>
            <pc:docMk/>
            <pc:sldMk cId="0" sldId="268"/>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10:44:08.401" v="424" actId="20577"/>
        <pc:sldMkLst>
          <pc:docMk/>
          <pc:sldMk cId="0" sldId="270"/>
        </pc:sldMkLst>
        <pc:spChg chg="mod">
          <ac:chgData name="Marinela Valentina Pana Donichian (2238837)" userId="S::2238837@student.uwtsd.ac.uk::8d2f30c4-3511-464e-8094-4a8377a9e9d9" providerId="AD" clId="Web-{7AAABE4D-DFC6-A488-1DC0-5418F2B70D47}" dt="2026-10-11T10:44:08.401" v="424" actId="20577"/>
          <ac:spMkLst>
            <pc:docMk/>
            <pc:sldMk cId="0" sldId="270"/>
            <ac:spMk id="3" creationId="{00000000-0000-0000-0000-000000000000}"/>
          </ac:spMkLst>
        </pc:spChg>
      </pc:sldChg>
      <pc:sldChg chg="modSp">
        <pc:chgData name="Marinela Valentina Pana Donichian (2238837)" userId="S::2238837@student.uwtsd.ac.uk::8d2f30c4-3511-464e-8094-4a8377a9e9d9" providerId="AD" clId="Web-{7AAABE4D-DFC6-A488-1DC0-5418F2B70D47}" dt="2026-10-11T10:37:46.807" v="382" actId="14100"/>
        <pc:sldMkLst>
          <pc:docMk/>
          <pc:sldMk cId="4072426115" sldId="272"/>
        </pc:sldMkLst>
        <pc:spChg chg="mod">
          <ac:chgData name="Marinela Valentina Pana Donichian (2238837)" userId="S::2238837@student.uwtsd.ac.uk::8d2f30c4-3511-464e-8094-4a8377a9e9d9" providerId="AD" clId="Web-{7AAABE4D-DFC6-A488-1DC0-5418F2B70D47}" dt="2026-10-11T10:36:41.882" v="381"/>
          <ac:spMkLst>
            <pc:docMk/>
            <pc:sldMk cId="4072426115" sldId="272"/>
            <ac:spMk id="2" creationId="{B99F14EA-477E-67A8-7DE6-E89F76A97C6D}"/>
          </ac:spMkLst>
        </pc:spChg>
        <pc:spChg chg="mod">
          <ac:chgData name="Marinela Valentina Pana Donichian (2238837)" userId="S::2238837@student.uwtsd.ac.uk::8d2f30c4-3511-464e-8094-4a8377a9e9d9" providerId="AD" clId="Web-{7AAABE4D-DFC6-A488-1DC0-5418F2B70D47}" dt="2026-10-11T10:37:46.807" v="382" actId="14100"/>
          <ac:spMkLst>
            <pc:docMk/>
            <pc:sldMk cId="4072426115" sldId="272"/>
            <ac:spMk id="4" creationId="{3D90B3C1-40D0-49DC-32A3-30054B336E45}"/>
          </ac:spMkLst>
        </pc:spChg>
        <pc:spChg chg="mod">
          <ac:chgData name="Marinela Valentina Pana Donichian (2238837)" userId="S::2238837@student.uwtsd.ac.uk::8d2f30c4-3511-464e-8094-4a8377a9e9d9" providerId="AD" clId="Web-{7AAABE4D-DFC6-A488-1DC0-5418F2B70D47}" dt="2026-10-11T10:36:41.851" v="378"/>
          <ac:spMkLst>
            <pc:docMk/>
            <pc:sldMk cId="4072426115" sldId="272"/>
            <ac:spMk id="14" creationId="{A6604B49-AD5C-4590-B051-06C8222ECD99}"/>
          </ac:spMkLst>
        </pc:spChg>
        <pc:spChg chg="mod">
          <ac:chgData name="Marinela Valentina Pana Donichian (2238837)" userId="S::2238837@student.uwtsd.ac.uk::8d2f30c4-3511-464e-8094-4a8377a9e9d9" providerId="AD" clId="Web-{7AAABE4D-DFC6-A488-1DC0-5418F2B70D47}" dt="2026-10-11T10:36:41.851" v="379"/>
          <ac:spMkLst>
            <pc:docMk/>
            <pc:sldMk cId="4072426115" sldId="272"/>
            <ac:spMk id="15" creationId="{743ECCAF-29C5-4537-947C-7EA1292463DB}"/>
          </ac:spMkLst>
        </pc:spChg>
        <pc:spChg chg="mod">
          <ac:chgData name="Marinela Valentina Pana Donichian (2238837)" userId="S::2238837@student.uwtsd.ac.uk::8d2f30c4-3511-464e-8094-4a8377a9e9d9" providerId="AD" clId="Web-{7AAABE4D-DFC6-A488-1DC0-5418F2B70D47}" dt="2026-10-11T10:36:41.851" v="380"/>
          <ac:spMkLst>
            <pc:docMk/>
            <pc:sldMk cId="4072426115" sldId="272"/>
            <ac:spMk id="16" creationId="{ED49787B-8DE6-4467-AD0A-8DECC6E0C2D6}"/>
          </ac:spMkLst>
        </pc:spChg>
      </pc:sldChg>
      <pc:sldChg chg="modSp new">
        <pc:chgData name="Marinela Valentina Pana Donichian (2238837)" userId="S::2238837@student.uwtsd.ac.uk::8d2f30c4-3511-464e-8094-4a8377a9e9d9" providerId="AD" clId="Web-{7AAABE4D-DFC6-A488-1DC0-5418F2B70D47}" dt="2026-10-11T10:44:32.792" v="425" actId="20577"/>
        <pc:sldMkLst>
          <pc:docMk/>
          <pc:sldMk cId="1442786320" sldId="274"/>
        </pc:sldMkLst>
        <pc:spChg chg="mod">
          <ac:chgData name="Marinela Valentina Pana Donichian (2238837)" userId="S::2238837@student.uwtsd.ac.uk::8d2f30c4-3511-464e-8094-4a8377a9e9d9" providerId="AD" clId="Web-{7AAABE4D-DFC6-A488-1DC0-5418F2B70D47}" dt="2026-10-11T10:44:32.792" v="425" actId="20577"/>
          <ac:spMkLst>
            <pc:docMk/>
            <pc:sldMk cId="1442786320" sldId="274"/>
            <ac:spMk id="2" creationId="{4943E07E-8081-69BD-203F-80A24B29668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4_0.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C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0E5C3A"/>
                </a:solidFill>
                <a:latin typeface="+mn-lt"/>
              </a:defRPr>
            </a:pPr>
            <a:r>
              <a:rPr lang="en-GB" sz="1300" b="0" i="0" u="none" strike="noStrike">
                <a:solidFill>
                  <a:srgbClr val="0E5C3A"/>
                </a:solidFill>
                <a:latin typeface="+mn-lt"/>
              </a:rPr>
              <a:t>Hofstede scores  China vs UK</a:t>
            </a:r>
          </a:p>
        </c:rich>
      </c:tx>
      <c:overlay val="0"/>
    </c:title>
    <c:autoTitleDeleted val="0"/>
    <c:plotArea>
      <c:layout/>
      <c:barChart>
        <c:barDir val="col"/>
        <c:grouping val="clustered"/>
        <c:varyColors val="0"/>
        <c:ser>
          <c:idx val="0"/>
          <c:order val="0"/>
          <c:tx>
            <c:strRef>
              <c:f>Sheet1!$B$1</c:f>
              <c:strCache>
                <c:ptCount val="1"/>
                <c:pt idx="0">
                  <c:v>China</c:v>
                </c:pt>
              </c:strCache>
            </c:strRef>
          </c:tx>
          <c:spPr>
            <a:solidFill>
              <a:srgbClr val="0E7C4A"/>
            </a:solidFill>
            <a:effectLst/>
          </c:spPr>
          <c:invertIfNegative val="0"/>
          <c:dLbls>
            <c:numFmt formatCode="#,##0" sourceLinked="0"/>
            <c:spPr>
              <a:noFill/>
              <a:ln>
                <a:noFill/>
              </a:ln>
              <a:effectLst/>
            </c:spPr>
            <c:txPr>
              <a:bodyPr/>
              <a:lstStyle/>
              <a:p>
                <a:pPr>
                  <a:defRPr sz="900" b="0" i="0" u="none" strike="noStrike">
                    <a:solidFill>
                      <a:srgbClr val="3C4A42"/>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Power
Distance</c:v>
                </c:pt>
                <c:pt idx="1">
                  <c:v>Individ-
ualism</c:v>
                </c:pt>
                <c:pt idx="2">
                  <c:v>Uncert.
Avoid.</c:v>
                </c:pt>
                <c:pt idx="3">
                  <c:v>Long-term
Orient.</c:v>
                </c:pt>
              </c:strCache>
            </c:strRef>
          </c:cat>
          <c:val>
            <c:numRef>
              <c:f>Sheet1!$B$2:$B$5</c:f>
              <c:numCache>
                <c:formatCode>General</c:formatCode>
                <c:ptCount val="4"/>
                <c:pt idx="0">
                  <c:v>80</c:v>
                </c:pt>
                <c:pt idx="1">
                  <c:v>20</c:v>
                </c:pt>
                <c:pt idx="2">
                  <c:v>30</c:v>
                </c:pt>
                <c:pt idx="3">
                  <c:v>87</c:v>
                </c:pt>
              </c:numCache>
            </c:numRef>
          </c:val>
          <c:extLst>
            <c:ext xmlns:c16="http://schemas.microsoft.com/office/drawing/2014/chart" uri="{C3380CC4-5D6E-409C-BE32-E72D297353CC}">
              <c16:uniqueId val="{00000000-84CF-4C9A-A5C4-AB41821B82E2}"/>
            </c:ext>
          </c:extLst>
        </c:ser>
        <c:ser>
          <c:idx val="1"/>
          <c:order val="1"/>
          <c:tx>
            <c:strRef>
              <c:f>Sheet1!$C$1</c:f>
              <c:strCache>
                <c:ptCount val="1"/>
                <c:pt idx="0">
                  <c:v>UK</c:v>
                </c:pt>
              </c:strCache>
            </c:strRef>
          </c:tx>
          <c:spPr>
            <a:solidFill>
              <a:srgbClr val="C8A415"/>
            </a:solidFill>
            <a:effectLst/>
          </c:spPr>
          <c:invertIfNegative val="0"/>
          <c:dLbls>
            <c:numFmt formatCode="#,##0" sourceLinked="0"/>
            <c:spPr>
              <a:noFill/>
              <a:ln>
                <a:noFill/>
              </a:ln>
              <a:effectLst/>
            </c:spPr>
            <c:txPr>
              <a:bodyPr/>
              <a:lstStyle/>
              <a:p>
                <a:pPr>
                  <a:defRPr sz="900" b="0" i="0" u="none" strike="noStrike">
                    <a:solidFill>
                      <a:srgbClr val="3C4A42"/>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Power
Distance</c:v>
                </c:pt>
                <c:pt idx="1">
                  <c:v>Individ-
ualism</c:v>
                </c:pt>
                <c:pt idx="2">
                  <c:v>Uncert.
Avoid.</c:v>
                </c:pt>
                <c:pt idx="3">
                  <c:v>Long-term
Orient.</c:v>
                </c:pt>
              </c:strCache>
            </c:strRef>
          </c:cat>
          <c:val>
            <c:numRef>
              <c:f>Sheet1!$C$2:$C$5</c:f>
              <c:numCache>
                <c:formatCode>General</c:formatCode>
                <c:ptCount val="4"/>
                <c:pt idx="0">
                  <c:v>35</c:v>
                </c:pt>
                <c:pt idx="1">
                  <c:v>89</c:v>
                </c:pt>
                <c:pt idx="2">
                  <c:v>35</c:v>
                </c:pt>
                <c:pt idx="3">
                  <c:v>51</c:v>
                </c:pt>
              </c:numCache>
            </c:numRef>
          </c:val>
          <c:extLst>
            <c:ext xmlns:c16="http://schemas.microsoft.com/office/drawing/2014/chart" uri="{C3380CC4-5D6E-409C-BE32-E72D297353CC}">
              <c16:uniqueId val="{00000001-84CF-4C9A-A5C4-AB41821B82E2}"/>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3C4A42"/>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12700" cap="flat">
              <a:solidFill>
                <a:srgbClr val="DDE6D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3C4A42"/>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3C4A42"/>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0E5C3A"/>
                </a:solidFill>
                <a:latin typeface="+mn-lt"/>
              </a:defRPr>
            </a:pPr>
            <a:r>
              <a:rPr lang="en-GB" sz="1200" b="0" i="0" u="none" strike="noStrike">
                <a:solidFill>
                  <a:srgbClr val="0E5C3A"/>
                </a:solidFill>
                <a:latin typeface="+mn-lt"/>
              </a:rPr>
              <a:t>Partnership value across phases</a:t>
            </a:r>
          </a:p>
        </c:rich>
      </c:tx>
      <c:overlay val="0"/>
    </c:title>
    <c:autoTitleDeleted val="0"/>
    <c:plotArea>
      <c:layout/>
      <c:lineChart>
        <c:grouping val="standard"/>
        <c:varyColors val="0"/>
        <c:ser>
          <c:idx val="0"/>
          <c:order val="0"/>
          <c:tx>
            <c:strRef>
              <c:f>Sheet1!$B$1</c:f>
              <c:strCache>
                <c:ptCount val="1"/>
                <c:pt idx="0">
                  <c:v>With adaptation</c:v>
                </c:pt>
              </c:strCache>
            </c:strRef>
          </c:tx>
          <c:spPr>
            <a:ln w="38100" cap="flat">
              <a:solidFill>
                <a:srgbClr val="0E7C4A"/>
              </a:solidFill>
              <a:prstDash val="solid"/>
              <a:round/>
            </a:ln>
            <a:effectLst/>
          </c:spPr>
          <c:marker>
            <c:symbol val="circle"/>
            <c:size val="6"/>
            <c:spPr>
              <a:solidFill>
                <a:srgbClr val="0E7C4A"/>
              </a:solidFill>
              <a:ln w="9525" cap="flat">
                <a:solidFill>
                  <a:srgbClr val="0E7C4A"/>
                </a:solidFill>
                <a:prstDash val="solid"/>
                <a:round/>
              </a:ln>
              <a:effectLst/>
            </c:spPr>
          </c:marker>
          <c:cat>
            <c:strRef>
              <c:f>Sheet1!$A$2:$A$6</c:f>
              <c:strCache>
                <c:ptCount val="5"/>
                <c:pt idx="0">
                  <c:v>Contact</c:v>
                </c:pt>
                <c:pt idx="1">
                  <c:v>Rapport</c:v>
                </c:pt>
                <c:pt idx="2">
                  <c:v>Talks</c:v>
                </c:pt>
                <c:pt idx="3">
                  <c:v>Agreement</c:v>
                </c:pt>
                <c:pt idx="4">
                  <c:v>Alliance</c:v>
                </c:pt>
              </c:strCache>
            </c:strRef>
          </c:cat>
          <c:val>
            <c:numRef>
              <c:f>Sheet1!$B$2:$B$6</c:f>
              <c:numCache>
                <c:formatCode>General</c:formatCode>
                <c:ptCount val="5"/>
                <c:pt idx="0">
                  <c:v>10</c:v>
                </c:pt>
                <c:pt idx="1">
                  <c:v>35</c:v>
                </c:pt>
                <c:pt idx="2">
                  <c:v>55</c:v>
                </c:pt>
                <c:pt idx="3">
                  <c:v>78</c:v>
                </c:pt>
                <c:pt idx="4">
                  <c:v>95</c:v>
                </c:pt>
              </c:numCache>
            </c:numRef>
          </c:val>
          <c:smooth val="1"/>
          <c:extLst>
            <c:ext xmlns:c16="http://schemas.microsoft.com/office/drawing/2014/chart" uri="{C3380CC4-5D6E-409C-BE32-E72D297353CC}">
              <c16:uniqueId val="{00000000-31CD-40B4-BF31-75DFAD41570C}"/>
            </c:ext>
          </c:extLst>
        </c:ser>
        <c:ser>
          <c:idx val="1"/>
          <c:order val="1"/>
          <c:tx>
            <c:strRef>
              <c:f>Sheet1!$C$1</c:f>
              <c:strCache>
                <c:ptCount val="1"/>
                <c:pt idx="0">
                  <c:v>Without adaptation</c:v>
                </c:pt>
              </c:strCache>
            </c:strRef>
          </c:tx>
          <c:spPr>
            <a:ln w="38100" cap="flat">
              <a:solidFill>
                <a:srgbClr val="6A7B72"/>
              </a:solidFill>
              <a:prstDash val="solid"/>
              <a:round/>
            </a:ln>
            <a:effectLst/>
          </c:spPr>
          <c:marker>
            <c:symbol val="circle"/>
            <c:size val="6"/>
            <c:spPr>
              <a:solidFill>
                <a:srgbClr val="6A7B72"/>
              </a:solidFill>
              <a:ln w="9525" cap="flat">
                <a:solidFill>
                  <a:srgbClr val="6A7B72"/>
                </a:solidFill>
                <a:prstDash val="solid"/>
                <a:round/>
              </a:ln>
              <a:effectLst/>
            </c:spPr>
          </c:marker>
          <c:cat>
            <c:strRef>
              <c:f>Sheet1!$A$2:$A$6</c:f>
              <c:strCache>
                <c:ptCount val="5"/>
                <c:pt idx="0">
                  <c:v>Contact</c:v>
                </c:pt>
                <c:pt idx="1">
                  <c:v>Rapport</c:v>
                </c:pt>
                <c:pt idx="2">
                  <c:v>Talks</c:v>
                </c:pt>
                <c:pt idx="3">
                  <c:v>Agreement</c:v>
                </c:pt>
                <c:pt idx="4">
                  <c:v>Alliance</c:v>
                </c:pt>
              </c:strCache>
            </c:strRef>
          </c:cat>
          <c:val>
            <c:numRef>
              <c:f>Sheet1!$C$2:$C$6</c:f>
              <c:numCache>
                <c:formatCode>General</c:formatCode>
                <c:ptCount val="5"/>
                <c:pt idx="0">
                  <c:v>10</c:v>
                </c:pt>
                <c:pt idx="1">
                  <c:v>18</c:v>
                </c:pt>
                <c:pt idx="2">
                  <c:v>25</c:v>
                </c:pt>
                <c:pt idx="3">
                  <c:v>30</c:v>
                </c:pt>
                <c:pt idx="4">
                  <c:v>28</c:v>
                </c:pt>
              </c:numCache>
            </c:numRef>
          </c:val>
          <c:smooth val="1"/>
          <c:extLst>
            <c:ext xmlns:c16="http://schemas.microsoft.com/office/drawing/2014/chart" uri="{C3380CC4-5D6E-409C-BE32-E72D297353CC}">
              <c16:uniqueId val="{00000001-31CD-40B4-BF31-75DFAD41570C}"/>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3C4A42"/>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12700" cap="flat">
              <a:solidFill>
                <a:srgbClr val="DDE6D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3C4A42"/>
                </a:solidFill>
                <a:latin typeface="+mn-lt"/>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3C4A42"/>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3852F-20DA-46B5-9455-510E47EB9C3B}" type="datetimeFigureOut">
              <a:rPr lang="en-GB" smtClean="0"/>
              <a:t>23/10/2026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5C0BD2-5E51-4F08-AE4B-5C22E9EDF552}" type="slidenum">
              <a:rPr lang="en-GB" smtClean="0"/>
              <a:t>‹#›</a:t>
            </a:fld>
            <a:endParaRPr lang="en-GB"/>
          </a:p>
        </p:txBody>
      </p:sp>
    </p:spTree>
    <p:extLst>
      <p:ext uri="{BB962C8B-B14F-4D97-AF65-F5344CB8AC3E}">
        <p14:creationId xmlns:p14="http://schemas.microsoft.com/office/powerpoint/2010/main" val="3965739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Good morning Board members. My presentation sets out how we will secure a long term partnership between GreenTech Solutions and Shenzhen Smart Energy to jointly develop smart energy storage systems for European and Asian markets. I am the International Business Development Director leading these talks. Over the next ten minutes I will define culture and its elements, apply an established cultural theory, examine the Chinese cultural factors we must overcome, and present concrete negotiation strategies. My aim is a mutually beneficial agreement built on trust, respect for hierarchy and genuine cultural adaptation. I will then take questions for five minutes.</a:t>
            </a:r>
          </a:p>
          <a:p>
            <a:endParaRPr lang="en-GB"/>
          </a:p>
        </p:txBody>
      </p:sp>
      <p:sp>
        <p:nvSpPr>
          <p:cNvPr id="4" name="Slide Number Placeholder 3"/>
          <p:cNvSpPr>
            <a:spLocks noGrp="1"/>
          </p:cNvSpPr>
          <p:nvPr>
            <p:ph type="sldNum" sz="quarter" idx="5"/>
          </p:nvPr>
        </p:nvSpPr>
        <p:spPr/>
        <p:txBody>
          <a:bodyPr/>
          <a:lstStyle/>
          <a:p>
            <a:fld id="{945C0BD2-5E51-4F08-AE4B-5C22E9EDF552}" type="slidenum">
              <a:rPr lang="en-GB" smtClean="0"/>
              <a:t>1</a:t>
            </a:fld>
            <a:endParaRPr lang="en-GB"/>
          </a:p>
        </p:txBody>
      </p:sp>
    </p:spTree>
    <p:extLst>
      <p:ext uri="{BB962C8B-B14F-4D97-AF65-F5344CB8AC3E}">
        <p14:creationId xmlns:p14="http://schemas.microsoft.com/office/powerpoint/2010/main" val="3103974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begin by framing why culture matters to this deal. GreenTech gains Asian market access and Shenzhen gains our storage technology, so both sides have strong incentives to agree, yet the way each side communicates and decides is very different. I will define culture and its visible and hidden elements, apply a recognised cultural framework, identify the specific Chinese factors we must overcome, and then set out practical strategies. The roadmap on the right shows the five parts of the talk. My core argument is simple. Technical merit alone will not close this deal. Relationships, patience and cultural adaptation will.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Culture is best understood as shared mental programming that distinguishes one group from another and guides everyday business behaviour. I use the iceberg image on the right. Above the waterline sit visible elements such as language, dress, etiquette and gift giving, the things we notice first. Below sit the hidden drivers, values, attitudes to authority, trust and the meaning of silence, which actually shape decisions. Research on Chinese manufacturers confirms collectivist and long term traits run deep. For our talks this matters because Shenzhen colleagues will signal disagreement indirectly. If we read only the surface, we will misjudge their intent and damage the relationship before negotiations even begin.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theory I use the Hofstede cultural dimensions, still the most widely applied framework for comparing nations and recently applied to Chinese business students. The chart contrasts China and the UK. China scores high on power distance, meaning seniority commands respect, and very high on long term orientation, meaning partners value patience and future commitment over quick wins. China is collectivist, so group harmony and face matter more than individual assertion, while the UK is strongly individualist and more direct. Confucian heritage underpins these patterns. Mapping ourselves against these scores lets us predict exactly where friction will arise and adjust our team, our pace and our tone in advance.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first barrier is communication style. China is a high context culture, so meaning lives in tone, relationship and silence, whereas the UK is low context and relies on explicit, written words. The two columns show the contrast. A Shenzhen colleague may answer indirectly or defer rather than say no outright, so we must learn that a soft yes can actually mean hesitation. Research on bicultural managers shows they resolve deadlocks through adaptability and cultural frame switching, which is why skilled interpreters and intermediaries are essential. Written contracts also carry less finality than here, because the relationship is the real guarantee. Our team must slow down, confirm understanding and never reject bluntly.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barrier is hierarchy and decision making. Chinese firms concentrate authority at the top, consistent with China's high power distance, so junior staff seldom commit to anything. Decisions emerge through consultation and consensus, which makes the process slower than we are used to. The pyramid shows authority flowing from the chairman down. Protocol therefore requires our most senior person to engage their most senior person. We must never challenge a senior Chinese manager in public, because that causes loss of face and can freeze the whole deal. Concerns go privately and respectfully. Understanding this lets us sequence meetings correctly and direct proposals to the people who genuinely decide.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third barrier, and in many ways the most important, is relationship building through guanxi. Guanxi is the web of reciprocal personal relationships, and recent reviews call it a strategic competency for any foreign firm in China. Trust there is affect based and personal before it is contractual. It is built over repeated contact, shared meals and small reciprocal gestures, and it usually precedes business rather than following it. The stages across the slide show this progression from first introduction to deep trust and finally commitment. Cultural intelligence accelerates it. Without guanxi our technical offer stays abstract. We must earn relationship capital first to unlock real commitment from Shenzhen.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fourth barrier covers time, pace and conflict. China's long term orientation makes negotiation patient and cyclical, so we should expect several rounds and must drop the deadline pressure common in UK deals. Conflict is handled indirectly to preserve harmony. The doughnut shows that integrative win win and harmony preserving styles fit Chinese norms far better than direct confrontation. Face saving shapes every disagreement, so objections are softened, raised in private or passed through an intermediary. Emotional climate and non verbal signals strongly affect the result. A collaborative, problem solving stance that protects both sides dignity will advance the Shenzhen talks far more effectively than aggressive hard bargaining ever could.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I turn to strategy. The first set is relationships and protocol. We will invest in relationship building before any formal bargaining, because evidence shows early rapport shapes a Chinese partner's willingness to collaborate on terms. That means an initial visit to Shenzhen, hosted meals and reciprocal hospitality to create the personal foundation they expect. We show respect for hierarchy by matching seniority, using correct titles and letting senior figures speak first. Affect based trust is developed deliberately through patience and warmth, and cultural intelligence research ties this competence to stronger joint outcomes. These investments turn GreenTech from an outside vendor into a trusted insider worth a long term commitment.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set of strategies covers adaptation and win win design. We will adapt our communication to a high context style, softening directness and learning to read indirect cues, the cultural frame switching that effective negotiators use. A culturally sensitive team with professional interpreters prevents the costly misreadings that occur when implicit Chinese meaning is flattened into blunt English. The overlap diagram captures the win win. We offer Shenzhen shared European market access and joint innovation, and they give us Asian reach and complementary technology. Integrative bargaining that protects face supports durable deals. Flexibility on process and pace signals respect and keeps both sides moving toward a genuinely balanced agreement.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explains why cultural intelligence is our core capability. Cultural intelligence is the ability to work effectively across cultures, identified in recent research as a critical competence for mutually beneficial international negotiation. It has four elements shown in the quadrants. Metacognitive is strategy and awareness, cognitive is cultural knowledge, motivational is the drive to engage, and behavioural is adapting our actions. Studies of German and Chinese counterparts show that higher cultural intelligence raises negotiation confidence. A team strong in all four areas can anticipate indirect signals, avoid threats to face and recover quickly from misunderstanding. Investing here before the Shenzhen talks directly lowers the risk of breakdown and shortens the path to agreement.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Adaptability is the quality that holds everything together. It lets us adjust pace, structure and tone in real time, and research shows adaptable negotiators bridge the parties and outperform rigid rivals. The chart contrasts two paths. With cultural adaptation, trust and partnership value climb steadily from first contact through to a lasting alliance. Without it, progress stalls early and value never builds. Flexible firms absorb the uncertainty of cross border work, which the deal making study links to confident performance. Continuous learning about Chinese norms protects the venture as markets and regulations shift. Treating adaptation as ongoing, not a one off courtesy, is what makes this collaboration durable and mutually profitable over the long term.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To conclude, a successful agreement with Shenzhen depends far more on cultural fluency than on technical merit, because in China relationships and trust gate every commitment. We face four barriers, high context communication, steep hierarchy, guanxi expectations and patient conflict norms, all explained through Hofstede based evidence. Our response is clear. Build rapport first, match seniority, use skilled interpreters and design genuine win </a:t>
            </a:r>
            <a:r>
              <a:rPr lang="en-US" err="1"/>
              <a:t>win</a:t>
            </a:r>
            <a:r>
              <a:rPr lang="en-US"/>
              <a:t> terms. Done well, these turn cultural barriers into partnership strengths. Cultural intelligence and sustained adaptability are the capabilities that will secure a durable, mutually beneficial deal. With disciplined cultural preparation, the Board can expect a long term alliance opening European and Asian markets for our smart energy storage systems. Thank you. I welcome your questions.</a:t>
            </a:r>
          </a:p>
          <a:p>
            <a:endParaRPr lang="en-GB"/>
          </a:p>
        </p:txBody>
      </p:sp>
      <p:sp>
        <p:nvSpPr>
          <p:cNvPr id="4" name="Slide Number Placeholder 3"/>
          <p:cNvSpPr>
            <a:spLocks noGrp="1"/>
          </p:cNvSpPr>
          <p:nvPr>
            <p:ph type="sldNum" sz="quarter" idx="5"/>
          </p:nvPr>
        </p:nvSpPr>
        <p:spPr/>
        <p:txBody>
          <a:bodyPr/>
          <a:lstStyle/>
          <a:p>
            <a:fld id="{945C0BD2-5E51-4F08-AE4B-5C22E9EDF552}" type="slidenum">
              <a:rPr lang="en-GB" smtClean="0"/>
              <a:t>13</a:t>
            </a:fld>
            <a:endParaRPr lang="en-GB"/>
          </a:p>
        </p:txBody>
      </p:sp>
    </p:spTree>
    <p:extLst>
      <p:ext uri="{BB962C8B-B14F-4D97-AF65-F5344CB8AC3E}">
        <p14:creationId xmlns:p14="http://schemas.microsoft.com/office/powerpoint/2010/main" val="2948906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96854-F201-ADB0-BFBF-5845C47997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515702-4249-8070-0189-9E2323FCEC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BDF5B9-65CE-D653-06DE-15778BBF2F7E}"/>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3FA60485-6458-E1B0-FA28-7E9ED3CBDD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DC8BF1-0236-695D-FA26-0E3674A18A9A}"/>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620553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D767-96A1-AF2B-15A3-05A074775C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E19821-51F8-5C60-1806-6B6CB58D4A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6D02D-2DB4-2DB4-95FD-F6E34452AEF9}"/>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DA2F9146-B300-5C06-ADE5-B3571CC73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90D82-2C88-1BC8-5AE2-AAE60E7B3DDF}"/>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2897296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EF094-E42F-29C2-6037-CC9FF01FC2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97CD97-B73D-07E5-FE3F-CE18630E3B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4F6388-47BB-D53C-CA51-43BBF8435165}"/>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7E503D45-8868-0383-B8B7-5FE4752B8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A1D06A-0EE1-5A65-3328-23629DE1F7B6}"/>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2323049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B9EF-3165-222E-7690-C81C3F8D87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DBEF06-2744-3713-50F3-F18CF0A610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9D2E02-962E-2DA9-016A-D4365E4AE8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07EEF1-48A7-2040-921A-2ABF04B86E3B}"/>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6" name="Footer Placeholder 5">
            <a:extLst>
              <a:ext uri="{FF2B5EF4-FFF2-40B4-BE49-F238E27FC236}">
                <a16:creationId xmlns:a16="http://schemas.microsoft.com/office/drawing/2014/main" id="{02A27843-F8C7-5042-424F-7FD53C27FD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B5A558-AD13-349D-B76B-DF5C7450D101}"/>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320428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DE00-A054-98FB-8E8B-B1E2B10882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F5DD85-74F1-F0FC-BBAF-0706E90968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87CD98-7E66-79AE-2A78-CC7FBEDD94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26BC99-D59B-DE2F-2FB3-73BE79A0A1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CA61A3-B136-C9E8-6B5E-B78E5D1ABF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95ECD0-0D1B-30F4-9E4C-55F11EA933BA}"/>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8" name="Footer Placeholder 7">
            <a:extLst>
              <a:ext uri="{FF2B5EF4-FFF2-40B4-BE49-F238E27FC236}">
                <a16:creationId xmlns:a16="http://schemas.microsoft.com/office/drawing/2014/main" id="{57B6FC2B-B817-735C-1A30-3BF083EF57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2840D8-7827-BBAF-015A-740942C94542}"/>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4274890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7EE10-1CE8-38ED-004C-9B2533AEF0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3D1D13-14F4-FB89-77C0-5CF393C0D433}"/>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4" name="Footer Placeholder 3">
            <a:extLst>
              <a:ext uri="{FF2B5EF4-FFF2-40B4-BE49-F238E27FC236}">
                <a16:creationId xmlns:a16="http://schemas.microsoft.com/office/drawing/2014/main" id="{9FA2F88A-4F15-E48C-2C61-0E0F253A6B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69A723-891B-CE67-9D3C-D89A0A3B6F27}"/>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2882153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2B7C4E-8700-34E1-E8E6-E4B8CC820F37}"/>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3" name="Footer Placeholder 2">
            <a:extLst>
              <a:ext uri="{FF2B5EF4-FFF2-40B4-BE49-F238E27FC236}">
                <a16:creationId xmlns:a16="http://schemas.microsoft.com/office/drawing/2014/main" id="{81B76009-3241-CC79-5534-F47B311278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98E81E5-60C8-DAAE-69F1-BF2DC303D0A4}"/>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4026936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8098-2610-6D60-FF6F-0CD1B16B5F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9EB1A7-8759-ED87-892E-013EC5C791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271B80-0B2E-9292-1CAF-3427CCC6E6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2EE9C9-0095-8739-CB5B-8CF19BED3AFC}"/>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6" name="Footer Placeholder 5">
            <a:extLst>
              <a:ext uri="{FF2B5EF4-FFF2-40B4-BE49-F238E27FC236}">
                <a16:creationId xmlns:a16="http://schemas.microsoft.com/office/drawing/2014/main" id="{FDE7A530-0796-0B46-AD82-EE16104173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0BE3A1-F548-34FF-8009-E837239EB048}"/>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3237669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A0220-654A-4A1F-4A40-E52853802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BE102F-E0C1-D6CA-F0C9-38C89E1877F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1A213C-C1E1-C694-F3E4-80FF312C8D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27D4B0-3236-2616-2F85-30578C56A2E6}"/>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6" name="Footer Placeholder 5">
            <a:extLst>
              <a:ext uri="{FF2B5EF4-FFF2-40B4-BE49-F238E27FC236}">
                <a16:creationId xmlns:a16="http://schemas.microsoft.com/office/drawing/2014/main" id="{BC62BA98-6DC2-F0EC-AAF3-211D908126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138127-E85B-FC42-7E4A-AD921ECE6F66}"/>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606780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DFB0F-B6C9-8745-37CA-538C482809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7A68F-56FB-D32B-3B06-0C41EEF3C0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65AB8E-8F1C-8320-1FC9-18F65C9A8BE5}"/>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0F62410A-7536-71E3-F205-E0CA919464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145DCB-AA0D-3C14-EFE7-927AC8A58C6E}"/>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1028928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36B325-A710-B776-3A37-3E6C5AE737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7EFEAA-3BCC-19B5-6FD9-9F8918AED2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096ADA-ECAC-8ED9-157D-07AD5774C3CC}"/>
              </a:ext>
            </a:extLst>
          </p:cNvPr>
          <p:cNvSpPr>
            <a:spLocks noGrp="1"/>
          </p:cNvSpPr>
          <p:nvPr>
            <p:ph type="dt" sz="half" idx="10"/>
          </p:nvPr>
        </p:nvSpPr>
        <p:spPr/>
        <p:txBody>
          <a:body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F060DA9C-DB1F-AA1C-CD53-CC354A8C2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C28851-32A7-3174-A716-91B5FD6C861F}"/>
              </a:ext>
            </a:extLst>
          </p:cNvPr>
          <p:cNvSpPr>
            <a:spLocks noGrp="1"/>
          </p:cNvSpPr>
          <p:nvPr>
            <p:ph type="sldNum" sz="quarter" idx="12"/>
          </p:nvPr>
        </p:nvSpPr>
        <p:spPr/>
        <p:txBody>
          <a:bodyPr/>
          <a:lstStyle/>
          <a:p>
            <a:fld id="{923DEA90-A633-4286-BB98-EA03867189B8}" type="slidenum">
              <a:rPr lang="en-GB" smtClean="0"/>
              <a:t>‹#›</a:t>
            </a:fld>
            <a:endParaRPr lang="en-GB"/>
          </a:p>
        </p:txBody>
      </p:sp>
    </p:spTree>
    <p:extLst>
      <p:ext uri="{BB962C8B-B14F-4D97-AF65-F5344CB8AC3E}">
        <p14:creationId xmlns:p14="http://schemas.microsoft.com/office/powerpoint/2010/main" val="577594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lstStyle>
            <a:lvl1pPr marL="0" indent="0" algn="l">
              <a:buNone/>
              <a:defRPr lang="en-US" sz="3000" b="1" dirty="0">
                <a:solidFill>
                  <a:srgbClr val="0E5C3A"/>
                </a:solidFill>
                <a:latin typeface="Cambria" pitchFamily="34" charset="0"/>
                <a:ea typeface="Cambria" pitchFamily="34" charset="-122"/>
                <a:cs typeface="Cambria" pitchFamily="34" charset="-120"/>
              </a:defRPr>
            </a:lvl1pPr>
          </a:lstStyle>
          <a:p>
            <a:pPr marL="0" indent="0" algn="l">
              <a:buNone/>
            </a:pPr>
            <a:endParaRPr lang="en-US" sz="300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6A7B72"/>
                </a:solidFill>
                <a:latin typeface="Calibri"/>
                <a:ea typeface="Calibri"/>
                <a:cs typeface="Calibri"/>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1539956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C11A91-D90B-8938-5E27-84A68B45BA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45BDD3-1FD8-6A77-F9E3-BED79AF337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D0D269-2666-07D5-A3F9-1C24E81837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C39203-704D-4F3D-B6F1-D649CB2CF93D}" type="datetimeFigureOut">
              <a:rPr lang="en-GB" smtClean="0"/>
              <a:t>23/10/2026</a:t>
            </a:fld>
            <a:endParaRPr lang="en-GB"/>
          </a:p>
        </p:txBody>
      </p:sp>
      <p:sp>
        <p:nvSpPr>
          <p:cNvPr id="5" name="Footer Placeholder 4">
            <a:extLst>
              <a:ext uri="{FF2B5EF4-FFF2-40B4-BE49-F238E27FC236}">
                <a16:creationId xmlns:a16="http://schemas.microsoft.com/office/drawing/2014/main" id="{16F8339C-2F56-14CE-9619-C10D6FC83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0BCF7B9-A8EE-7847-7243-C85D1B76A2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3DEA90-A633-4286-BB98-EA03867189B8}" type="slidenum">
              <a:rPr lang="en-GB" smtClean="0"/>
              <a:t>‹#›</a:t>
            </a:fld>
            <a:endParaRPr lang="en-GB"/>
          </a:p>
        </p:txBody>
      </p:sp>
    </p:spTree>
    <p:extLst>
      <p:ext uri="{BB962C8B-B14F-4D97-AF65-F5344CB8AC3E}">
        <p14:creationId xmlns:p14="http://schemas.microsoft.com/office/powerpoint/2010/main" val="3501911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aylorfrancis.com/books/9781003252955" TargetMode="External"/><Relationship Id="rId3" Type="http://schemas.openxmlformats.org/officeDocument/2006/relationships/hyperlink" Target="https://immi.se/index.php/intercultural/article/download/10.36923.jicc.v25i3.1162/1127" TargetMode="External"/><Relationship Id="rId7" Type="http://schemas.openxmlformats.org/officeDocument/2006/relationships/hyperlink" Target="https://trendinomics.uanl.mx/index.php/revista/article/download/10/10"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hyperlink" Target="https://ideas.repec.org/a/pal/palcom/v12y2025i1d10.1057_s41599-025-04391-0.html" TargetMode="External"/><Relationship Id="rId5" Type="http://schemas.openxmlformats.org/officeDocument/2006/relationships/hyperlink" Target="https://wseas.com/journals/articles.php?id=9915" TargetMode="External"/><Relationship Id="rId4" Type="http://schemas.openxmlformats.org/officeDocument/2006/relationships/hyperlink" Target="https://cebr.vse.cz/artkey/cbr-201802-0002_navigating-ambiguity.php" TargetMode="External"/><Relationship Id="rId9" Type="http://schemas.openxmlformats.org/officeDocument/2006/relationships/hyperlink" Target="https://journals.innovareacademics.in/index.php/ijoe/article/download/50259/2961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cholar.xjtlu.edu.cn/en/publications/" TargetMode="External"/><Relationship Id="rId2" Type="http://schemas.openxmlformats.org/officeDocument/2006/relationships/hyperlink" Target="https://web4.library.adelaide.edu.au/dspace/handle/2440/137729" TargetMode="External"/><Relationship Id="rId1" Type="http://schemas.openxmlformats.org/officeDocument/2006/relationships/slideLayout" Target="../slideLayouts/slideLayout12.xml"/><Relationship Id="rId4" Type="http://schemas.openxmlformats.org/officeDocument/2006/relationships/hyperlink" Target="https://conferences.ase.ro/wp-content/uploads/2026/05/35_VASILACHI_RUSU_Proceeding_2025_08.12_pp-282-290.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overmesongs.com/category/qa" TargetMode="External"/><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3CC5B01-7D36-725B-3282-B1B6DECD6BC1}"/>
              </a:ext>
            </a:extLst>
          </p:cNvPr>
          <p:cNvSpPr>
            <a:spLocks noGrp="1"/>
          </p:cNvSpPr>
          <p:nvPr>
            <p:ph type="subTitle" idx="1"/>
          </p:nvPr>
        </p:nvSpPr>
        <p:spPr>
          <a:xfrm>
            <a:off x="640080" y="4665315"/>
            <a:ext cx="6894576" cy="1352962"/>
          </a:xfrm>
        </p:spPr>
        <p:txBody>
          <a:bodyPr vert="horz" lIns="91440" tIns="45720" rIns="91440" bIns="45720" rtlCol="0" anchor="t">
            <a:noAutofit/>
          </a:bodyPr>
          <a:lstStyle/>
          <a:p>
            <a:pPr algn="l"/>
            <a:r>
              <a:rPr lang="en-US" sz="2000" dirty="0">
                <a:latin typeface="Arial"/>
                <a:ea typeface="Calibri"/>
                <a:cs typeface="Arial"/>
              </a:rPr>
              <a:t>Student name: </a:t>
            </a:r>
            <a:r>
              <a:rPr lang="en-GB" sz="2000" dirty="0">
                <a:highlight>
                  <a:srgbClr val="FFFFFF"/>
                </a:highlight>
                <a:latin typeface="Arial"/>
                <a:ea typeface="Calibri"/>
                <a:cs typeface="Arial"/>
              </a:rPr>
              <a:t>Valentina-Marinela Pana-</a:t>
            </a:r>
            <a:r>
              <a:rPr lang="en-GB" sz="2000" dirty="0" err="1">
                <a:highlight>
                  <a:srgbClr val="FFFFFF"/>
                </a:highlight>
                <a:latin typeface="Arial"/>
                <a:ea typeface="Calibri"/>
                <a:cs typeface="Arial"/>
              </a:rPr>
              <a:t>Donichian</a:t>
            </a:r>
            <a:endParaRPr lang="en-US" sz="2000" dirty="0">
              <a:latin typeface="Arial"/>
              <a:ea typeface="Calibri"/>
              <a:cs typeface="Arial"/>
            </a:endParaRPr>
          </a:p>
          <a:p>
            <a:pPr algn="l"/>
            <a:r>
              <a:rPr lang="en-US" sz="2000">
                <a:latin typeface="Arial"/>
                <a:ea typeface="Calibri"/>
                <a:cs typeface="Arial"/>
              </a:rPr>
              <a:t>Student Number: </a:t>
            </a:r>
            <a:r>
              <a:rPr lang="en-GB" sz="2000">
                <a:highlight>
                  <a:srgbClr val="FFFFFF"/>
                </a:highlight>
                <a:latin typeface="Arial"/>
                <a:ea typeface="Calibri"/>
                <a:cs typeface="Arial"/>
              </a:rPr>
              <a:t>2238837</a:t>
            </a:r>
            <a:endParaRPr lang="en-GB" sz="2000" dirty="0">
              <a:highlight>
                <a:srgbClr val="FFFFFF"/>
              </a:highlight>
              <a:latin typeface="Arial"/>
              <a:ea typeface="Calibri"/>
              <a:cs typeface="Arial"/>
            </a:endParaRPr>
          </a:p>
          <a:p>
            <a:pPr algn="just"/>
            <a:r>
              <a:rPr lang="en-GB" sz="2000">
                <a:highlight>
                  <a:srgbClr val="FFFFFF"/>
                </a:highlight>
                <a:latin typeface="Arial"/>
                <a:ea typeface="Calibri"/>
                <a:cs typeface="Arial"/>
              </a:rPr>
              <a:t>Lecturer name: Roopa Nagaraju</a:t>
            </a:r>
            <a:endParaRPr lang="en-GB" sz="2000" dirty="0">
              <a:highlight>
                <a:srgbClr val="FFFFFF"/>
              </a:highlight>
              <a:latin typeface="Arial"/>
              <a:ea typeface="Calibri"/>
              <a:cs typeface="Arial"/>
            </a:endParaRPr>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304FD00-8050-3FCA-6287-D4F1DB606451}"/>
              </a:ext>
            </a:extLst>
          </p:cNvPr>
          <p:cNvPicPr>
            <a:picLocks noChangeAspect="1"/>
          </p:cNvPicPr>
          <p:nvPr/>
        </p:nvPicPr>
        <p:blipFill>
          <a:blip r:embed="rId3"/>
          <a:srcRect l="22402" r="44361"/>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
        <p:nvSpPr>
          <p:cNvPr id="6" name="TextBox 5">
            <a:extLst>
              <a:ext uri="{FF2B5EF4-FFF2-40B4-BE49-F238E27FC236}">
                <a16:creationId xmlns:a16="http://schemas.microsoft.com/office/drawing/2014/main" id="{C6785C53-F2C4-0006-E864-7C55A4C08758}"/>
              </a:ext>
            </a:extLst>
          </p:cNvPr>
          <p:cNvSpPr txBox="1"/>
          <p:nvPr/>
        </p:nvSpPr>
        <p:spPr>
          <a:xfrm>
            <a:off x="3766246" y="98006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3585563-C90D-EEB3-DF77-D6D712A75E4D}"/>
              </a:ext>
            </a:extLst>
          </p:cNvPr>
          <p:cNvSpPr txBox="1"/>
          <p:nvPr/>
        </p:nvSpPr>
        <p:spPr>
          <a:xfrm>
            <a:off x="625920" y="2318516"/>
            <a:ext cx="716866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dirty="0">
              <a:latin typeface="Arial"/>
              <a:cs typeface="Arial"/>
            </a:endParaRPr>
          </a:p>
          <a:p>
            <a:endParaRPr lang="en-US" sz="2000" b="1" dirty="0">
              <a:latin typeface="Arial"/>
              <a:cs typeface="Arial"/>
            </a:endParaRPr>
          </a:p>
          <a:p>
            <a:endParaRPr lang="en-US" sz="2000" b="1" dirty="0">
              <a:latin typeface="Arial"/>
              <a:cs typeface="Arial"/>
            </a:endParaRPr>
          </a:p>
          <a:p>
            <a:r>
              <a:rPr lang="en-US" sz="2000" b="1">
                <a:latin typeface="Arial"/>
                <a:cs typeface="Arial"/>
              </a:rPr>
              <a:t>Adaptability and Sustainable Collaboration</a:t>
            </a:r>
            <a:endParaRPr lang="en-GB" sz="2000">
              <a:latin typeface="Arial"/>
              <a:cs typeface="Arial"/>
            </a:endParaRPr>
          </a:p>
          <a:p>
            <a:r>
              <a:rPr lang="en-US" sz="2000" b="1">
                <a:latin typeface="Arial"/>
                <a:cs typeface="Arial"/>
              </a:rPr>
              <a:t>LCBB6023 International Business Communications</a:t>
            </a:r>
            <a:br>
              <a:rPr lang="en-US" sz="2000" b="1" dirty="0">
                <a:latin typeface="Arial"/>
                <a:cs typeface="Arial"/>
              </a:rPr>
            </a:br>
            <a:r>
              <a:rPr lang="en-US" sz="2000" b="1">
                <a:latin typeface="Arial"/>
                <a:cs typeface="Arial"/>
              </a:rPr>
              <a:t>Cross-Cultural Negotiations with a Chinese Partner</a:t>
            </a:r>
            <a:endParaRPr lang="en-GB" sz="2000">
              <a:latin typeface="Arial"/>
              <a:cs typeface="Arial"/>
            </a:endParaRPr>
          </a:p>
          <a:p>
            <a:endParaRPr lang="en-GB" sz="2000" dirty="0"/>
          </a:p>
          <a:p>
            <a:pPr algn="l"/>
            <a:endParaRPr lang="en-GB" sz="2000" dirty="0"/>
          </a:p>
        </p:txBody>
      </p:sp>
      <p:pic>
        <p:nvPicPr>
          <p:cNvPr id="10" name="Picture 9" descr="A black background with white text&#10;&#10;AI-generated content may be incorrect.">
            <a:extLst>
              <a:ext uri="{FF2B5EF4-FFF2-40B4-BE49-F238E27FC236}">
                <a16:creationId xmlns:a16="http://schemas.microsoft.com/office/drawing/2014/main" id="{C0C1A61D-BB26-18D5-88AB-75ADC2BD9FDF}"/>
              </a:ext>
            </a:extLst>
          </p:cNvPr>
          <p:cNvPicPr>
            <a:picLocks noChangeAspect="1"/>
          </p:cNvPicPr>
          <p:nvPr/>
        </p:nvPicPr>
        <p:blipFill>
          <a:blip r:embed="rId4"/>
          <a:stretch>
            <a:fillRect/>
          </a:stretch>
        </p:blipFill>
        <p:spPr>
          <a:xfrm>
            <a:off x="501743" y="1832881"/>
            <a:ext cx="1846385" cy="986936"/>
          </a:xfrm>
          <a:prstGeom prst="rect">
            <a:avLst/>
          </a:prstGeom>
        </p:spPr>
      </p:pic>
    </p:spTree>
    <p:extLst>
      <p:ext uri="{BB962C8B-B14F-4D97-AF65-F5344CB8AC3E}">
        <p14:creationId xmlns:p14="http://schemas.microsoft.com/office/powerpoint/2010/main" val="71103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Arc 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 0"/>
          <p:cNvSpPr>
            <a:spLocks noGrp="1"/>
          </p:cNvSpPr>
          <p:nvPr>
            <p:ph type="title" idx="100" hasCustomPrompt="1"/>
          </p:nvPr>
        </p:nvSpPr>
        <p:spPr>
          <a:xfrm>
            <a:off x="5894962" y="479493"/>
            <a:ext cx="5458838" cy="1325563"/>
          </a:xfrm>
          <a:prstGeom prst="rect">
            <a:avLst/>
          </a:prstGeom>
        </p:spPr>
        <p:txBody>
          <a:bodyPr vert="horz" lIns="91440" tIns="45720" rIns="91440" bIns="45720" rtlCol="0" anchor="ctr">
            <a:normAutofit/>
          </a:bodyPr>
          <a:lstStyle/>
          <a:p>
            <a:pPr marL="0" indent="0"/>
            <a:r>
              <a:rPr lang="en-US" sz="3600" b="1" kern="1200">
                <a:solidFill>
                  <a:schemeClr val="tx1"/>
                </a:solidFill>
                <a:latin typeface="Arial"/>
                <a:ea typeface="+mj-ea"/>
                <a:cs typeface="Arial"/>
              </a:rPr>
              <a:t>Introduction and Presentation Outline</a:t>
            </a:r>
            <a:endParaRPr lang="en-US" sz="3600" kern="1200">
              <a:solidFill>
                <a:schemeClr val="tx1"/>
              </a:solidFill>
              <a:latin typeface="Arial"/>
              <a:ea typeface="+mj-ea"/>
              <a:cs typeface="Arial"/>
            </a:endParaRPr>
          </a:p>
        </p:txBody>
      </p:sp>
      <p:sp>
        <p:nvSpPr>
          <p:cNvPr id="35" name="Freeform: Shape 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 name="Picture 25" descr="The diagram outlines a structured approach to understanding culture, including its definition, theoretical impact, Chinese cultural elements, strategies for successful engagement, and the importance of cultural awareness and adaptability.&#10;&#10;AI-generated content may be incorrect.">
            <a:extLst>
              <a:ext uri="{FF2B5EF4-FFF2-40B4-BE49-F238E27FC236}">
                <a16:creationId xmlns:a16="http://schemas.microsoft.com/office/drawing/2014/main" id="{9C2DC564-1F37-0E46-C908-77F2A972F183}"/>
              </a:ext>
            </a:extLst>
          </p:cNvPr>
          <p:cNvPicPr>
            <a:picLocks noChangeAspect="1"/>
          </p:cNvPicPr>
          <p:nvPr/>
        </p:nvPicPr>
        <p:blipFill>
          <a:blip r:embed="rId3"/>
          <a:stretch>
            <a:fillRect/>
          </a:stretch>
        </p:blipFill>
        <p:spPr>
          <a:xfrm>
            <a:off x="703182" y="1122647"/>
            <a:ext cx="4777381" cy="44429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 1"/>
          <p:cNvSpPr/>
          <p:nvPr/>
        </p:nvSpPr>
        <p:spPr>
          <a:xfrm>
            <a:off x="5894962" y="1984443"/>
            <a:ext cx="5458838" cy="4192520"/>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GreenTech shares storage technology while Shenzhen opens fast growing Asian demand for clean power.</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Cross cultural negotiation decides whether technology sharing and joint innovation succeed.</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Chinese business rests on relationships, hierarchy and indirect communication, so UK directness alone fails.</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The briefing covers culture, theory, Chinese barriers, negotiation strategy and cultural intelligence</a:t>
            </a:r>
            <a:r>
              <a:rPr lang="en-US"/>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739128" y="638089"/>
            <a:ext cx="4818888" cy="1476801"/>
          </a:xfrm>
          <a:prstGeom prst="rect">
            <a:avLst/>
          </a:prstGeom>
        </p:spPr>
        <p:txBody>
          <a:bodyPr vert="horz" lIns="91440" tIns="45720" rIns="91440" bIns="45720" rtlCol="0" anchor="b">
            <a:normAutofit/>
          </a:bodyPr>
          <a:lstStyle/>
          <a:p>
            <a:pPr marL="0" indent="0"/>
            <a:r>
              <a:rPr lang="en-US" sz="3600" b="1" kern="1200">
                <a:solidFill>
                  <a:schemeClr val="tx1"/>
                </a:solidFill>
                <a:latin typeface="Arial"/>
                <a:ea typeface="+mj-ea"/>
                <a:cs typeface="Arial"/>
              </a:rPr>
              <a:t>Defining Culture and Its Elements</a:t>
            </a:r>
            <a:endParaRPr lang="en-US" sz="3600" kern="1200">
              <a:solidFill>
                <a:schemeClr val="tx1"/>
              </a:solidFill>
              <a:latin typeface="Arial"/>
              <a:ea typeface="+mj-ea"/>
              <a:cs typeface="Arial"/>
            </a:endParaRPr>
          </a:p>
        </p:txBody>
      </p:sp>
      <p:pic>
        <p:nvPicPr>
          <p:cNvPr id="11" name="Picture 10" descr="Hidden&#10;&#10;AI-generated content may be incorrect.">
            <a:extLst>
              <a:ext uri="{FF2B5EF4-FFF2-40B4-BE49-F238E27FC236}">
                <a16:creationId xmlns:a16="http://schemas.microsoft.com/office/drawing/2014/main" id="{5D5F8FA4-A753-49D8-EA2A-4A8645C61EBB}"/>
              </a:ext>
            </a:extLst>
          </p:cNvPr>
          <p:cNvPicPr>
            <a:picLocks noChangeAspect="1"/>
          </p:cNvPicPr>
          <p:nvPr/>
        </p:nvPicPr>
        <p:blipFill>
          <a:blip r:embed="rId3"/>
          <a:stretch>
            <a:fillRect/>
          </a:stretch>
        </p:blipFill>
        <p:spPr>
          <a:xfrm>
            <a:off x="975893" y="640080"/>
            <a:ext cx="4769053" cy="5577840"/>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739128" y="2664886"/>
            <a:ext cx="4818888" cy="3550789"/>
          </a:xfrm>
          <a:prstGeom prst="rect">
            <a:avLst/>
          </a:prstGeom>
        </p:spPr>
        <p:txBody>
          <a:bodyPr vert="horz" lIns="91440" tIns="45720" rIns="91440" bIns="45720" rtlCol="0" anchor="t">
            <a:no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Culture is the shared programming of the mind that separates one group from another (Shen, 2023).</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Visible elements include language, etiquette, dress and gift giving.</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Deep elements cover beliefs, attitudes to authority and the meaning of silence.</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Chinese firms show collectivist and long term traits in practice (</a:t>
            </a:r>
            <a:r>
              <a:rPr lang="en-US" dirty="0" err="1">
                <a:latin typeface="Arial"/>
                <a:cs typeface="Arial"/>
              </a:rPr>
              <a:t>Trendinomics</a:t>
            </a:r>
            <a:r>
              <a:rPr lang="en-US" dirty="0">
                <a:latin typeface="Arial"/>
                <a:cs typeface="Arial"/>
              </a:rPr>
              <a:t>, 2024).</a:t>
            </a: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Misreading either layer causes costly misunderstanding, so GreenTech studies both.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1179576" y="-123753"/>
            <a:ext cx="9829800" cy="1200619"/>
          </a:xfrm>
          <a:prstGeom prst="rect">
            <a:avLst/>
          </a:prstGeom>
        </p:spPr>
        <p:txBody>
          <a:bodyPr vert="horz" lIns="91440" tIns="45720" rIns="91440" bIns="45720" rtlCol="0" anchor="b">
            <a:normAutofit/>
          </a:bodyPr>
          <a:lstStyle/>
          <a:p>
            <a:pPr marL="0" indent="0" algn="ctr"/>
            <a:r>
              <a:rPr lang="en-US" sz="3600" b="1" kern="1200">
                <a:solidFill>
                  <a:schemeClr val="tx2"/>
                </a:solidFill>
                <a:latin typeface="Arial"/>
                <a:ea typeface="+mj-ea"/>
                <a:cs typeface="Arial"/>
              </a:rPr>
              <a:t>Theoretical Underpinning  Hofstede Cultural Dimensions</a:t>
            </a:r>
            <a:endParaRPr lang="en-US" sz="3600" kern="1200">
              <a:solidFill>
                <a:schemeClr val="tx2"/>
              </a:solidFill>
              <a:latin typeface="Arial"/>
              <a:ea typeface="+mj-ea"/>
              <a:cs typeface="Arial"/>
            </a:endParaRPr>
          </a:p>
        </p:txBody>
      </p:sp>
      <p:grpSp>
        <p:nvGrpSpPr>
          <p:cNvPr id="46" name="Group 4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35" name="Freeform: Shape 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 1"/>
          <p:cNvSpPr/>
          <p:nvPr/>
        </p:nvSpPr>
        <p:spPr>
          <a:xfrm>
            <a:off x="6354871" y="729310"/>
            <a:ext cx="5008324" cy="5325735"/>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a:solidFill>
                  <a:schemeClr val="tx2"/>
                </a:solidFill>
                <a:latin typeface="Arial"/>
                <a:cs typeface="Arial"/>
              </a:rPr>
              <a:t>Hofstede dimensions are the leading framework for comparing national cultures (IJOE, 2023).</a:t>
            </a:r>
            <a:endParaRPr lang="en-US" dirty="0">
              <a:solidFill>
                <a:schemeClr val="tx2"/>
              </a:solidFill>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solidFill>
                  <a:schemeClr val="tx2"/>
                </a:solidFill>
                <a:latin typeface="Arial"/>
                <a:cs typeface="Arial"/>
              </a:rPr>
              <a:t>China scores high on power distance, so senior figures command deference and patience.</a:t>
            </a:r>
            <a:endParaRPr lang="en-US" dirty="0">
              <a:solidFill>
                <a:schemeClr val="tx2"/>
              </a:solidFill>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solidFill>
                  <a:schemeClr val="tx2"/>
                </a:solidFill>
                <a:latin typeface="Arial"/>
                <a:cs typeface="Arial"/>
              </a:rPr>
              <a:t>Collectivism means group harmony outranks individual assertion during disagreement.</a:t>
            </a:r>
            <a:endParaRPr lang="en-US" dirty="0">
              <a:solidFill>
                <a:schemeClr val="tx2"/>
              </a:solidFill>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solidFill>
                  <a:schemeClr val="tx2"/>
                </a:solidFill>
                <a:latin typeface="Arial"/>
                <a:cs typeface="Arial"/>
              </a:rPr>
              <a:t>Confucian heritage reinforces hierarchy and relationship priority (</a:t>
            </a:r>
            <a:r>
              <a:rPr lang="en-US" dirty="0" err="1">
                <a:solidFill>
                  <a:schemeClr val="tx2"/>
                </a:solidFill>
                <a:latin typeface="Arial"/>
                <a:cs typeface="Arial"/>
              </a:rPr>
              <a:t>Trendinomics</a:t>
            </a:r>
            <a:r>
              <a:rPr lang="en-US" dirty="0">
                <a:solidFill>
                  <a:schemeClr val="tx2"/>
                </a:solidFill>
                <a:latin typeface="Arial"/>
                <a:cs typeface="Arial"/>
              </a:rPr>
              <a:t>, 2024).</a:t>
            </a:r>
          </a:p>
          <a:p>
            <a:pPr marL="228600" indent="-228600" algn="just">
              <a:lnSpc>
                <a:spcPct val="90000"/>
              </a:lnSpc>
              <a:spcAft>
                <a:spcPts val="1000"/>
              </a:spcAft>
              <a:buSzPct val="100000"/>
              <a:buFont typeface="Arial" panose="020B0604020202020204" pitchFamily="34" charset="0"/>
              <a:buChar char="•"/>
            </a:pPr>
            <a:r>
              <a:rPr lang="en-US">
                <a:solidFill>
                  <a:schemeClr val="tx2"/>
                </a:solidFill>
                <a:latin typeface="Arial"/>
                <a:cs typeface="Arial"/>
              </a:rPr>
              <a:t>Reading GreenTech against these scores lets us anticipate friction and adapt in advance.</a:t>
            </a:r>
            <a:endParaRPr lang="en-US" dirty="0">
              <a:solidFill>
                <a:schemeClr val="tx2"/>
              </a:solidFill>
              <a:latin typeface="Arial"/>
              <a:cs typeface="Arial"/>
            </a:endParaRPr>
          </a:p>
        </p:txBody>
      </p:sp>
      <p:sp>
        <p:nvSpPr>
          <p:cNvPr id="25" name="Slide Number Placeholder 0"/>
          <p:cNvSpPr>
            <a:spLocks noGrp="1"/>
          </p:cNvSpPr>
          <p:nvPr>
            <p:ph type="sldNum" sz="quarter" idx="4294967295"/>
          </p:nvPr>
        </p:nvSpPr>
        <p:spPr>
          <a:xfrm>
            <a:off x="8610600" y="6356350"/>
            <a:ext cx="2743200"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000">
                <a:solidFill>
                  <a:srgbClr val="6A7B72"/>
                </a:solidFill>
                <a:latin typeface="Calibri"/>
                <a:ea typeface="Calibri"/>
                <a:cs typeface="Calibri"/>
              </a:defRPr>
            </a:lvl1pPr>
          </a:lstStyle>
          <a:p>
            <a:pPr>
              <a:spcAft>
                <a:spcPts val="600"/>
              </a:spcAft>
            </a:pPr>
            <a:fld id="{F7021451-1387-4CA6-816F-3879F97B5CBC}" type="slidenum">
              <a:rPr lang="en-US" sz="1200" b="0">
                <a:solidFill>
                  <a:schemeClr val="tx1">
                    <a:tint val="75000"/>
                  </a:schemeClr>
                </a:solidFill>
                <a:latin typeface="+mn-lt"/>
                <a:ea typeface="+mn-ea"/>
                <a:cs typeface="+mn-cs"/>
              </a:rPr>
              <a:pPr>
                <a:spcAft>
                  <a:spcPts val="600"/>
                </a:spcAft>
              </a:pPr>
              <a:t>4</a:t>
            </a:fld>
            <a:endParaRPr lang="en-US" sz="1200">
              <a:solidFill>
                <a:schemeClr val="tx1">
                  <a:tint val="75000"/>
                </a:schemeClr>
              </a:solidFill>
              <a:latin typeface="+mn-lt"/>
              <a:ea typeface="+mn-ea"/>
              <a:cs typeface="+mn-cs"/>
            </a:endParaRPr>
          </a:p>
        </p:txBody>
      </p:sp>
      <p:grpSp>
        <p:nvGrpSpPr>
          <p:cNvPr id="40" name="Group 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41" name="Freeform: Shape 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4" name="Freeform: Shape 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hart 0"/>
          <p:cNvGraphicFramePr/>
          <p:nvPr>
            <p:extLst>
              <p:ext uri="{D42A27DB-BD31-4B8C-83A1-F6EECF244321}">
                <p14:modId xmlns:p14="http://schemas.microsoft.com/office/powerpoint/2010/main" val="4119521694"/>
              </p:ext>
            </p:extLst>
          </p:nvPr>
        </p:nvGraphicFramePr>
        <p:xfrm>
          <a:off x="-9520" y="1271959"/>
          <a:ext cx="5768884" cy="4783086"/>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9" name="Picture 18" descr="The diagram compares high-context communication, common in China, with low-context communication, typical in the UK, highlighting differences in implicit and explicit communication, the importance of relationship over task, indirect refusals, the awkwardness of silence, and the significance of trust over paper and binding contracts.&#10;&#10;AI-generated content may be incorrect.">
            <a:extLst>
              <a:ext uri="{FF2B5EF4-FFF2-40B4-BE49-F238E27FC236}">
                <a16:creationId xmlns:a16="http://schemas.microsoft.com/office/drawing/2014/main" id="{48457184-8C26-FF1C-32AA-EDE772CE90FB}"/>
              </a:ext>
            </a:extLst>
          </p:cNvPr>
          <p:cNvPicPr>
            <a:picLocks noChangeAspect="1"/>
          </p:cNvPicPr>
          <p:nvPr/>
        </p:nvPicPr>
        <p:blipFill>
          <a:blip r:embed="rId3"/>
          <a:srcRect l="1281" r="4947" b="-2"/>
          <a:stretch>
            <a:fillRect/>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 0"/>
          <p:cNvSpPr>
            <a:spLocks noGrp="1"/>
          </p:cNvSpPr>
          <p:nvPr>
            <p:ph type="title" idx="100" hasCustomPrompt="1"/>
          </p:nvPr>
        </p:nvSpPr>
        <p:spPr>
          <a:xfrm>
            <a:off x="5827048" y="444272"/>
            <a:ext cx="5721484" cy="1325563"/>
          </a:xfrm>
          <a:prstGeom prst="rect">
            <a:avLst/>
          </a:prstGeom>
        </p:spPr>
        <p:txBody>
          <a:bodyPr vert="horz" lIns="91440" tIns="45720" rIns="91440" bIns="45720" rtlCol="0" anchor="ctr">
            <a:noAutofit/>
          </a:bodyPr>
          <a:lstStyle/>
          <a:p>
            <a:pPr marL="0" indent="0"/>
            <a:r>
              <a:rPr lang="en-US" sz="3600" b="1">
                <a:solidFill>
                  <a:schemeClr val="tx1"/>
                </a:solidFill>
                <a:latin typeface="Arial"/>
                <a:ea typeface="+mj-ea"/>
                <a:cs typeface="Arial"/>
              </a:rPr>
              <a:t>Chinese Elements to Overcome  Communication Styles</a:t>
            </a:r>
            <a:endParaRPr lang="en-US" sz="3600">
              <a:solidFill>
                <a:schemeClr val="tx1"/>
              </a:solidFill>
              <a:latin typeface="Arial"/>
              <a:ea typeface="+mj-ea"/>
              <a:cs typeface="Arial"/>
            </a:endParaRPr>
          </a:p>
        </p:txBody>
      </p:sp>
      <p:sp>
        <p:nvSpPr>
          <p:cNvPr id="3" name="Text 1"/>
          <p:cNvSpPr/>
          <p:nvPr/>
        </p:nvSpPr>
        <p:spPr>
          <a:xfrm>
            <a:off x="5827048" y="2252154"/>
            <a:ext cx="5721484" cy="4003956"/>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China is high context, so meaning sits in tone, relationship and silence (Shen, 2023).</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Shenzhen negotiators answer indirectly, so a polite yes can signal hesitation.</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Interpreters and bicultural staff bridge the gap through frame switching (Khakhar et al., 2023).</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Written contracts carry less finality, because the relationship is the real guarantee.</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GreenTech slows delivery, confirms understanding and avoids blunt rejection.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768367" y="212217"/>
            <a:ext cx="4282983" cy="1502919"/>
          </a:xfrm>
          <a:prstGeom prst="rect">
            <a:avLst/>
          </a:prstGeom>
        </p:spPr>
        <p:txBody>
          <a:bodyPr vert="horz" lIns="91440" tIns="45720" rIns="91440" bIns="45720" rtlCol="0" anchor="b">
            <a:normAutofit fontScale="90000"/>
          </a:bodyPr>
          <a:lstStyle/>
          <a:p>
            <a:pPr marL="0" indent="0"/>
            <a:r>
              <a:rPr lang="en-US" sz="3600" b="1" kern="1200" dirty="0">
                <a:solidFill>
                  <a:schemeClr val="tx1"/>
                </a:solidFill>
                <a:latin typeface="Arial"/>
                <a:ea typeface="+mj-ea"/>
                <a:cs typeface="Arial"/>
              </a:rPr>
              <a:t>Decision Making and </a:t>
            </a:r>
            <a:r>
              <a:rPr lang="en-US" sz="3600" b="1" kern="1200" dirty="0" err="1">
                <a:solidFill>
                  <a:schemeClr val="tx1"/>
                </a:solidFill>
                <a:latin typeface="Arial"/>
                <a:ea typeface="+mj-ea"/>
                <a:cs typeface="Arial"/>
              </a:rPr>
              <a:t>Organisational</a:t>
            </a:r>
            <a:r>
              <a:rPr lang="en-US" sz="3600" b="1" kern="1200" dirty="0">
                <a:solidFill>
                  <a:schemeClr val="tx1"/>
                </a:solidFill>
                <a:latin typeface="Arial"/>
                <a:ea typeface="+mj-ea"/>
                <a:cs typeface="Arial"/>
              </a:rPr>
              <a:t> Hierarchy</a:t>
            </a:r>
            <a:endParaRPr lang="en-US" sz="3600" kern="1200" dirty="0">
              <a:solidFill>
                <a:schemeClr val="tx1"/>
              </a:solidFill>
              <a:latin typeface="Arial"/>
              <a:ea typeface="+mj-ea"/>
              <a:cs typeface="Arial"/>
            </a:endParaRPr>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The diagram illustrates an organizational hierarchy with roles descending from Board Chairman to Authority, down to Managers, and culminating in the Negotiation Team.&#10;&#10;AI-generated content may be incorrect.">
            <a:extLst>
              <a:ext uri="{FF2B5EF4-FFF2-40B4-BE49-F238E27FC236}">
                <a16:creationId xmlns:a16="http://schemas.microsoft.com/office/drawing/2014/main" id="{FA30E26C-792E-C4F4-3B91-D9D712A6326C}"/>
              </a:ext>
            </a:extLst>
          </p:cNvPr>
          <p:cNvPicPr>
            <a:picLocks noChangeAspect="1"/>
          </p:cNvPicPr>
          <p:nvPr/>
        </p:nvPicPr>
        <p:blipFill>
          <a:blip r:embed="rId3"/>
          <a:stretch>
            <a:fillRect/>
          </a:stretch>
        </p:blipFill>
        <p:spPr>
          <a:xfrm>
            <a:off x="458539" y="587829"/>
            <a:ext cx="5917606" cy="5324142"/>
          </a:xfrm>
          <a:prstGeom prst="rect">
            <a:avLst/>
          </a:prstGeom>
        </p:spPr>
      </p:pic>
      <p:sp>
        <p:nvSpPr>
          <p:cNvPr id="26" name="Rectangle 2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376159" y="1941455"/>
            <a:ext cx="5762160" cy="3601589"/>
          </a:xfrm>
          <a:prstGeom prst="rect">
            <a:avLst/>
          </a:prstGeom>
        </p:spPr>
        <p:txBody>
          <a:bodyPr vert="horz" lIns="91440" tIns="45720" rIns="91440" bIns="45720" rtlCol="0" anchor="ctr">
            <a:no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Chinese firms concentrate authority at senior levels, so junior staff rarely commit (IJOE, 2023).</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Decisions follow consultation and consensus, so the process is slower.</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Protocol expects the most senior GreenTech figure to address the most senior counterpart (</a:t>
            </a:r>
            <a:r>
              <a:rPr lang="en-US" dirty="0" err="1">
                <a:latin typeface="Arial"/>
                <a:cs typeface="Arial"/>
              </a:rPr>
              <a:t>Trendinomics</a:t>
            </a:r>
            <a:r>
              <a:rPr lang="en-US" dirty="0">
                <a:latin typeface="Arial"/>
                <a:cs typeface="Arial"/>
              </a:rPr>
              <a:t>, 2024).</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Public challenge to a senior manager risks loss of face, so concerns go privately.</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Understanding the structure lets GreenTech route proposals to real decision makers.</a:t>
            </a:r>
            <a:endParaRPr lang="en-US" dirty="0">
              <a:latin typeface="Arial"/>
              <a:cs typeface="Arial"/>
            </a:endParaRPr>
          </a:p>
        </p:txBody>
      </p:sp>
      <p:sp>
        <p:nvSpPr>
          <p:cNvPr id="28" name="Rectangle 2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Picture 30" descr="The image depicts a five-step process illustrating the gradual development of trust through repeated interactions and reciprocal actions.&#10;&#10;AI-generated content may be incorrect.">
            <a:extLst>
              <a:ext uri="{FF2B5EF4-FFF2-40B4-BE49-F238E27FC236}">
                <a16:creationId xmlns:a16="http://schemas.microsoft.com/office/drawing/2014/main" id="{7662890E-BC9B-BAC6-1E27-FCDDE8785D44}"/>
              </a:ext>
            </a:extLst>
          </p:cNvPr>
          <p:cNvPicPr>
            <a:picLocks noChangeAspect="1"/>
          </p:cNvPicPr>
          <p:nvPr/>
        </p:nvPicPr>
        <p:blipFill>
          <a:blip r:embed="rId3"/>
          <a:stretch>
            <a:fillRect/>
          </a:stretch>
        </p:blipFill>
        <p:spPr>
          <a:xfrm>
            <a:off x="6841540" y="520749"/>
            <a:ext cx="417640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0" name="Arc 39">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 0"/>
          <p:cNvSpPr>
            <a:spLocks noGrp="1"/>
          </p:cNvSpPr>
          <p:nvPr>
            <p:ph type="title" idx="100" hasCustomPrompt="1"/>
          </p:nvPr>
        </p:nvSpPr>
        <p:spPr>
          <a:xfrm>
            <a:off x="838201" y="479493"/>
            <a:ext cx="5257800" cy="1325563"/>
          </a:xfrm>
          <a:prstGeom prst="rect">
            <a:avLst/>
          </a:prstGeom>
        </p:spPr>
        <p:txBody>
          <a:bodyPr vert="horz" lIns="91440" tIns="45720" rIns="91440" bIns="45720" rtlCol="0" anchor="ctr">
            <a:normAutofit/>
          </a:bodyPr>
          <a:lstStyle/>
          <a:p>
            <a:pPr marL="0" indent="0"/>
            <a:r>
              <a:rPr lang="en-US" sz="4400" b="1" kern="1200">
                <a:solidFill>
                  <a:schemeClr val="tx1"/>
                </a:solidFill>
                <a:latin typeface="+mj-lt"/>
                <a:ea typeface="+mj-ea"/>
                <a:cs typeface="+mj-cs"/>
              </a:rPr>
              <a:t>Relationship Building  Guanxi and Trust</a:t>
            </a:r>
            <a:endParaRPr lang="en-US" sz="4400" kern="1200">
              <a:solidFill>
                <a:schemeClr val="tx1"/>
              </a:solidFill>
              <a:latin typeface="+mj-lt"/>
              <a:ea typeface="+mj-ea"/>
              <a:cs typeface="+mj-cs"/>
            </a:endParaRPr>
          </a:p>
        </p:txBody>
      </p:sp>
      <p:sp>
        <p:nvSpPr>
          <p:cNvPr id="3" name="Text 1"/>
          <p:cNvSpPr/>
          <p:nvPr/>
        </p:nvSpPr>
        <p:spPr>
          <a:xfrm>
            <a:off x="838201" y="1984443"/>
            <a:ext cx="5257800" cy="4192520"/>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Guanxi, the web of reciprocal relationships, is a strategic competency in China (Horak and Paik, 2025).</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Chinese trust is affect based and personal before it is contractual.</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Relationships precede business, so GreenTech invests in rapport before any terms.</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Cultural intelligence is central to mutually beneficial outcomes (JICC, 2024).</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Without guanxi the technical offer stays abstract, so trust is earned first.</a:t>
            </a:r>
            <a:endParaRPr lang="en-US" dirty="0">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835603" y="525982"/>
            <a:ext cx="4686394" cy="1189156"/>
          </a:xfrm>
          <a:prstGeom prst="rect">
            <a:avLst/>
          </a:prstGeom>
        </p:spPr>
        <p:txBody>
          <a:bodyPr vert="horz" lIns="91440" tIns="45720" rIns="91440" bIns="45720" rtlCol="0" anchor="b">
            <a:noAutofit/>
          </a:bodyPr>
          <a:lstStyle/>
          <a:p>
            <a:pPr marL="0" indent="0"/>
            <a:r>
              <a:rPr lang="en-US" sz="3600" b="1" dirty="0">
                <a:solidFill>
                  <a:schemeClr val="tx1"/>
                </a:solidFill>
                <a:latin typeface="Arial"/>
                <a:ea typeface="+mj-ea"/>
                <a:cs typeface="Arial"/>
              </a:rPr>
              <a:t>Time, Negotiation Pace and Conflict </a:t>
            </a:r>
            <a:r>
              <a:rPr lang="en-US" sz="3600" err="1">
                <a:solidFill>
                  <a:schemeClr val="tx1"/>
                </a:solidFill>
                <a:latin typeface="Arial"/>
                <a:ea typeface="+mj-ea"/>
                <a:cs typeface="Arial"/>
              </a:rPr>
              <a:t>Resolutiona</a:t>
            </a:r>
            <a:endParaRPr lang="en-US" sz="3200" err="1">
              <a:solidFill>
                <a:schemeClr val="tx1"/>
              </a:solidFill>
              <a:latin typeface="Arial"/>
              <a:ea typeface="+mj-ea"/>
              <a:cs typeface="Arial"/>
            </a:endParaRPr>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he image depicts a pie chart illustrating that 8% of conflict styles align with Chinese norms, with the highest percentage (25%) being direct confrontation.&#10;&#10;AI-generated content may be incorrect.">
            <a:extLst>
              <a:ext uri="{FF2B5EF4-FFF2-40B4-BE49-F238E27FC236}">
                <a16:creationId xmlns:a16="http://schemas.microsoft.com/office/drawing/2014/main" id="{BD0C8032-D102-6AE0-AEB9-F49849E228CB}"/>
              </a:ext>
            </a:extLst>
          </p:cNvPr>
          <p:cNvPicPr>
            <a:picLocks noChangeAspect="1"/>
          </p:cNvPicPr>
          <p:nvPr/>
        </p:nvPicPr>
        <p:blipFill>
          <a:blip r:embed="rId3"/>
          <a:srcRect l="5392" r="1" b="1"/>
          <a:stretch>
            <a:fillRect/>
          </a:stretch>
        </p:blipFill>
        <p:spPr>
          <a:xfrm>
            <a:off x="576244" y="650494"/>
            <a:ext cx="5628018" cy="5324142"/>
          </a:xfrm>
          <a:prstGeom prst="rect">
            <a:avLst/>
          </a:prstGeom>
        </p:spPr>
      </p:pic>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99424" y="1963867"/>
            <a:ext cx="5022572" cy="3691235"/>
          </a:xfrm>
          <a:prstGeom prst="rect">
            <a:avLst/>
          </a:prstGeom>
        </p:spPr>
        <p:txBody>
          <a:bodyPr vert="horz" lIns="91440" tIns="45720" rIns="91440" bIns="45720" rtlCol="0" anchor="ctr">
            <a:no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China long term orientation makes negotiation patient, so GreenTech expects several rounds.</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Conflict is managed indirectly, </a:t>
            </a:r>
            <a:r>
              <a:rPr lang="en-US" dirty="0" err="1">
                <a:latin typeface="Arial"/>
                <a:cs typeface="Arial"/>
              </a:rPr>
              <a:t>favouring</a:t>
            </a:r>
            <a:r>
              <a:rPr lang="en-US" dirty="0">
                <a:latin typeface="Arial"/>
                <a:cs typeface="Arial"/>
              </a:rPr>
              <a:t> integrative over open confrontation (WSEAS, 2024).</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Face saving shapes every objection, so concerns are softened or raised privately.</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Emotional climate and non verbal signals strongly affect outcomes (Palgrave, 2025).</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A collaborative stance that protects both sides dignity moves the talks forward.</a:t>
            </a:r>
            <a:endParaRPr lang="en-US" dirty="0">
              <a:latin typeface="Arial"/>
              <a:cs typeface="Arial"/>
            </a:endParaRPr>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 0"/>
          <p:cNvSpPr>
            <a:spLocks noGrp="1"/>
          </p:cNvSpPr>
          <p:nvPr>
            <p:ph type="title" idx="100" hasCustomPrompt="1"/>
          </p:nvPr>
        </p:nvSpPr>
        <p:spPr>
          <a:xfrm>
            <a:off x="5682051" y="199346"/>
            <a:ext cx="5806219" cy="1516065"/>
          </a:xfrm>
          <a:prstGeom prst="rect">
            <a:avLst/>
          </a:prstGeom>
        </p:spPr>
        <p:txBody>
          <a:bodyPr vert="horz" lIns="91440" tIns="45720" rIns="91440" bIns="45720" rtlCol="0" anchor="ctr">
            <a:noAutofit/>
          </a:bodyPr>
          <a:lstStyle/>
          <a:p>
            <a:pPr marL="0" indent="0"/>
            <a:r>
              <a:rPr lang="en-US" sz="3600" b="1" kern="1200">
                <a:solidFill>
                  <a:schemeClr val="tx1"/>
                </a:solidFill>
                <a:latin typeface="Arial"/>
                <a:ea typeface="+mj-ea"/>
                <a:cs typeface="Arial"/>
              </a:rPr>
              <a:t>Strategies for Success  Relationships and Protocol</a:t>
            </a:r>
            <a:endParaRPr lang="en-US" sz="3600" kern="1200">
              <a:solidFill>
                <a:schemeClr val="tx1"/>
              </a:solidFill>
              <a:latin typeface="Arial"/>
              <a:ea typeface="+mj-ea"/>
              <a:cs typeface="Arial"/>
            </a:endParaRPr>
          </a:p>
        </p:txBody>
      </p:sp>
      <p:sp>
        <p:nvSpPr>
          <p:cNvPr id="30" name="Freeform: Shape 2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descr="The image depicts a step-by-step guide for building a professional relationship, emphasizing rapport-building, seniority matching, earning trust through patience, and transitioning from a vendor to a partner.&#10;&#10;AI-generated content may be incorrect.">
            <a:extLst>
              <a:ext uri="{FF2B5EF4-FFF2-40B4-BE49-F238E27FC236}">
                <a16:creationId xmlns:a16="http://schemas.microsoft.com/office/drawing/2014/main" id="{16149355-47B7-DA59-17E0-BDA1FD674D6F}"/>
              </a:ext>
            </a:extLst>
          </p:cNvPr>
          <p:cNvPicPr>
            <a:picLocks noChangeAspect="1"/>
          </p:cNvPicPr>
          <p:nvPr/>
        </p:nvPicPr>
        <p:blipFill>
          <a:blip r:embed="rId3"/>
          <a:stretch>
            <a:fillRect/>
          </a:stretch>
        </p:blipFill>
        <p:spPr>
          <a:xfrm>
            <a:off x="703182" y="1056957"/>
            <a:ext cx="4777381" cy="45743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 1"/>
          <p:cNvSpPr/>
          <p:nvPr/>
        </p:nvSpPr>
        <p:spPr>
          <a:xfrm>
            <a:off x="5894962" y="1984443"/>
            <a:ext cx="5458838" cy="4192520"/>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GreenTech builds the relationship before formal bargaining, since early rapport shapes collaboration (Horak and Paik, 2025).</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An initial visit, hosted meals and hospitality create the personal foundation.</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Respect for hierarchy is </a:t>
            </a:r>
            <a:r>
              <a:rPr lang="en-US" dirty="0" err="1">
                <a:latin typeface="Arial"/>
                <a:cs typeface="Arial"/>
              </a:rPr>
              <a:t>signalled</a:t>
            </a:r>
            <a:r>
              <a:rPr lang="en-US" dirty="0">
                <a:latin typeface="Arial"/>
                <a:cs typeface="Arial"/>
              </a:rPr>
              <a:t> by matching seniority and correct titles.</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Affect based trust is tied to stronger joint outcomes (JICC, 2024).</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These investments turn GreenTech from an outside vendor into a trusted insider.</a:t>
            </a:r>
            <a:endParaRPr lang="en-US" dirty="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 0"/>
          <p:cNvSpPr>
            <a:spLocks noGrp="1"/>
          </p:cNvSpPr>
          <p:nvPr>
            <p:ph type="title" idx="100" hasCustomPrompt="1"/>
          </p:nvPr>
        </p:nvSpPr>
        <p:spPr>
          <a:xfrm>
            <a:off x="5894962" y="479493"/>
            <a:ext cx="5458838" cy="1325563"/>
          </a:xfrm>
          <a:prstGeom prst="rect">
            <a:avLst/>
          </a:prstGeom>
        </p:spPr>
        <p:txBody>
          <a:bodyPr vert="horz" lIns="91440" tIns="45720" rIns="91440" bIns="45720" rtlCol="0" anchor="ctr">
            <a:normAutofit/>
          </a:bodyPr>
          <a:lstStyle/>
          <a:p>
            <a:pPr marL="0" indent="0"/>
            <a:r>
              <a:rPr lang="en-US" sz="3600" b="1" kern="1200" dirty="0">
                <a:solidFill>
                  <a:schemeClr val="tx1"/>
                </a:solidFill>
                <a:latin typeface="Arial"/>
                <a:ea typeface="+mj-ea"/>
                <a:cs typeface="Arial"/>
              </a:rPr>
              <a:t>Strategies for Success  </a:t>
            </a:r>
            <a:r>
              <a:rPr lang="en-US" sz="3600" b="1" kern="1200">
                <a:solidFill>
                  <a:schemeClr val="tx1"/>
                </a:solidFill>
                <a:latin typeface="Arial"/>
                <a:ea typeface="+mj-ea"/>
                <a:cs typeface="Arial"/>
              </a:rPr>
              <a:t>Adaptation and </a:t>
            </a:r>
            <a:r>
              <a:rPr lang="en-US" sz="3600">
                <a:solidFill>
                  <a:schemeClr val="tx1"/>
                </a:solidFill>
                <a:latin typeface="Arial"/>
                <a:ea typeface="+mj-ea"/>
                <a:cs typeface="Arial"/>
              </a:rPr>
              <a:t>Win-Win</a:t>
            </a:r>
            <a:endParaRPr lang="en-US" sz="3600" kern="1200" dirty="0">
              <a:solidFill>
                <a:schemeClr val="tx1"/>
              </a:solidFill>
              <a:latin typeface="Arial"/>
              <a:ea typeface="+mj-ea"/>
              <a:cs typeface="Arial"/>
            </a:endParaRP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descr="GreenTech and Shenzhen collaborate to develop and market smart energy storage solutions, aligning their strategic objectives for win-win outcomes.&#10;&#10;AI-generated content may be incorrect.">
            <a:extLst>
              <a:ext uri="{FF2B5EF4-FFF2-40B4-BE49-F238E27FC236}">
                <a16:creationId xmlns:a16="http://schemas.microsoft.com/office/drawing/2014/main" id="{413FC5BD-8B0C-ED3B-C0D0-C929B8EAB1FF}"/>
              </a:ext>
            </a:extLst>
          </p:cNvPr>
          <p:cNvPicPr>
            <a:picLocks noChangeAspect="1"/>
          </p:cNvPicPr>
          <p:nvPr/>
        </p:nvPicPr>
        <p:blipFill>
          <a:blip r:embed="rId3"/>
          <a:stretch>
            <a:fillRect/>
          </a:stretch>
        </p:blipFill>
        <p:spPr>
          <a:xfrm>
            <a:off x="703182" y="1039042"/>
            <a:ext cx="4777381" cy="461017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 1"/>
          <p:cNvSpPr/>
          <p:nvPr/>
        </p:nvSpPr>
        <p:spPr>
          <a:xfrm>
            <a:off x="5894962" y="1984443"/>
            <a:ext cx="5458838" cy="4192520"/>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GreenTech adapts to a high context style, softening directness and reading cues (Khakhar et al., 2023).</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A sensitive team with interpreters prevents costly misreadings of implicit meaning.</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Win </a:t>
            </a:r>
            <a:r>
              <a:rPr lang="en-US" dirty="0" err="1">
                <a:latin typeface="Arial"/>
                <a:cs typeface="Arial"/>
              </a:rPr>
              <a:t>win</a:t>
            </a:r>
            <a:r>
              <a:rPr lang="en-US" dirty="0">
                <a:latin typeface="Arial"/>
                <a:cs typeface="Arial"/>
              </a:rPr>
              <a:t> framing trades European access for Asian reach and joint innovation.</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Integrative bargaining that protects face supports durable deals (WSEAS, 2024).</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Flexibility on process and pace signals respect and keeps the deal moving.</a:t>
            </a:r>
            <a:endParaRPr lang="en-US" dirty="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72493" y="238539"/>
            <a:ext cx="11018520" cy="1434415"/>
          </a:xfrm>
          <a:prstGeom prst="rect">
            <a:avLst/>
          </a:prstGeom>
        </p:spPr>
        <p:txBody>
          <a:bodyPr vert="horz" lIns="91440" tIns="45720" rIns="91440" bIns="45720" rtlCol="0" anchor="b">
            <a:normAutofit/>
          </a:bodyPr>
          <a:lstStyle/>
          <a:p>
            <a:pPr marL="0" indent="0"/>
            <a:r>
              <a:rPr lang="en-US" sz="3600" b="1">
                <a:solidFill>
                  <a:schemeClr val="tx1"/>
                </a:solidFill>
                <a:latin typeface="Arial"/>
                <a:ea typeface="+mj-ea"/>
                <a:cs typeface="Arial"/>
              </a:rPr>
              <a:t>Cultural Intelligence Reduces Negotiation Barriers</a:t>
            </a:r>
            <a:endParaRPr lang="en-US" sz="3600">
              <a:solidFill>
                <a:schemeClr val="tx1"/>
              </a:solidFill>
              <a:latin typeface="Arial"/>
              <a:ea typeface="+mj-ea"/>
              <a:cs typeface="Arial"/>
            </a:endParaRPr>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572493" y="2071316"/>
            <a:ext cx="6713552" cy="4119172"/>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Cultural intelligence is the capacity to work effectively across cultures (JICC, 2024).</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Its four elements cover knowledge, awareness, motivation and </a:t>
            </a:r>
            <a:r>
              <a:rPr lang="en-US" dirty="0" err="1">
                <a:latin typeface="Arial"/>
                <a:cs typeface="Arial"/>
              </a:rPr>
              <a:t>behaviour</a:t>
            </a:r>
            <a:r>
              <a:rPr lang="en-US" dirty="0">
                <a:latin typeface="Arial"/>
                <a:cs typeface="Arial"/>
              </a:rPr>
              <a:t>.</a:t>
            </a: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Higher cultural intelligence raises negotiation confidence with Chinese partners (</a:t>
            </a:r>
            <a:r>
              <a:rPr lang="en-US" dirty="0" err="1">
                <a:latin typeface="Arial"/>
                <a:cs typeface="Arial"/>
              </a:rPr>
              <a:t>Štefko</a:t>
            </a:r>
            <a:r>
              <a:rPr lang="en-US" dirty="0">
                <a:latin typeface="Arial"/>
                <a:cs typeface="Arial"/>
              </a:rPr>
              <a:t> et al., 2025).</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A strong team anticipates indirect signals and avoids threats to face.</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Investing in it before the talks lowers the risk of breakdown.</a:t>
            </a:r>
            <a:endParaRPr lang="en-US" dirty="0">
              <a:latin typeface="Arial"/>
              <a:cs typeface="Arial"/>
            </a:endParaRPr>
          </a:p>
        </p:txBody>
      </p:sp>
      <p:pic>
        <p:nvPicPr>
          <p:cNvPr id="21" name="Picture 20" descr="The image illustrates a comparison of five strategies for cognitive enhancement: metacognition, cognitive strategy, cultural knowledge, motivational behavior, and adaptive actions.&#10;&#10;AI-generated content may be incorrect.">
            <a:extLst>
              <a:ext uri="{FF2B5EF4-FFF2-40B4-BE49-F238E27FC236}">
                <a16:creationId xmlns:a16="http://schemas.microsoft.com/office/drawing/2014/main" id="{61E585B5-170B-5B1C-0168-138D9E7995F3}"/>
              </a:ext>
            </a:extLst>
          </p:cNvPr>
          <p:cNvPicPr>
            <a:picLocks noChangeAspect="1"/>
          </p:cNvPicPr>
          <p:nvPr/>
        </p:nvPicPr>
        <p:blipFill>
          <a:blip r:embed="rId3"/>
          <a:srcRect l="1571" r="7277" b="2"/>
          <a:stretch>
            <a:fillRect/>
          </a:stretch>
        </p:blipFill>
        <p:spPr>
          <a:xfrm>
            <a:off x="7675658" y="2093976"/>
            <a:ext cx="3941064" cy="409651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718661" y="459323"/>
            <a:ext cx="5377339" cy="1450398"/>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Autofit/>
          </a:bodyPr>
          <a:lstStyle/>
          <a:p>
            <a:pPr marL="0" indent="0"/>
            <a:r>
              <a:rPr lang="en-US" sz="3600" b="1" kern="1200">
                <a:solidFill>
                  <a:schemeClr val="tx1"/>
                </a:solidFill>
                <a:latin typeface="Arial"/>
                <a:ea typeface="+mj-ea"/>
                <a:cs typeface="Arial"/>
              </a:rPr>
              <a:t>Adaptability and Sustainable Collaboration</a:t>
            </a:r>
            <a:endParaRPr lang="en-US" sz="3600" kern="1200">
              <a:solidFill>
                <a:schemeClr val="tx1"/>
              </a:solidFill>
              <a:latin typeface="Arial"/>
              <a:ea typeface="+mj-ea"/>
              <a:cs typeface="Arial"/>
            </a:endParaRPr>
          </a:p>
        </p:txBody>
      </p:sp>
      <p:sp>
        <p:nvSpPr>
          <p:cNvPr id="3" name="Text 1"/>
          <p:cNvSpPr/>
          <p:nvPr/>
        </p:nvSpPr>
        <p:spPr>
          <a:xfrm>
            <a:off x="1045029" y="2524721"/>
            <a:ext cx="4991629" cy="367712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Adaptability lets GreenTech adjust pace, structure and tone in real time (Khakhar et al., 2023).</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Sustained cultural awareness turns a single deal into an enduring alliance.</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Flexible firms absorb the ambiguity of cross border work (Štefko et al., 2025).</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Continuous learning about Chinese norms protects the venture as markets shift.</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Treating adaptation as ongoing keeps the collaboration durable and profitable.</a:t>
            </a:r>
          </a:p>
        </p:txBody>
      </p:sp>
      <p:sp>
        <p:nvSpPr>
          <p:cNvPr id="39" name="Rectangle 38">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5" name="Slide Number Placeholder 0"/>
          <p:cNvSpPr>
            <a:spLocks noGrp="1"/>
          </p:cNvSpPr>
          <p:nvPr>
            <p:ph type="sldNum" sz="quarter" idx="4294967295"/>
          </p:nvPr>
        </p:nvSpPr>
        <p:spPr>
          <a:xfrm>
            <a:off x="8610600" y="6492240"/>
            <a:ext cx="2743200"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000">
                <a:solidFill>
                  <a:srgbClr val="6A7B72"/>
                </a:solidFill>
                <a:latin typeface="Calibri"/>
                <a:ea typeface="Calibri"/>
                <a:cs typeface="Calibri"/>
              </a:defRPr>
            </a:lvl1pPr>
          </a:lstStyle>
          <a:p>
            <a:pPr>
              <a:spcAft>
                <a:spcPts val="600"/>
              </a:spcAft>
            </a:pPr>
            <a:fld id="{F7021451-1387-4CA6-816F-3879F97B5CBC}" type="slidenum">
              <a:rPr lang="en-US" sz="1200" b="0">
                <a:solidFill>
                  <a:schemeClr val="tx1">
                    <a:tint val="75000"/>
                  </a:schemeClr>
                </a:solidFill>
                <a:latin typeface="+mn-lt"/>
                <a:ea typeface="+mn-ea"/>
                <a:cs typeface="+mn-cs"/>
              </a:rPr>
              <a:pPr>
                <a:spcAft>
                  <a:spcPts val="600"/>
                </a:spcAft>
              </a:pPr>
              <a:t>12</a:t>
            </a:fld>
            <a:endParaRPr lang="en-US" sz="1200">
              <a:solidFill>
                <a:schemeClr val="tx1">
                  <a:tint val="75000"/>
                </a:schemeClr>
              </a:solidFill>
              <a:latin typeface="+mn-lt"/>
              <a:ea typeface="+mn-ea"/>
              <a:cs typeface="+mn-cs"/>
            </a:endParaRPr>
          </a:p>
        </p:txBody>
      </p:sp>
      <p:graphicFrame>
        <p:nvGraphicFramePr>
          <p:cNvPr id="4" name="Chart 0"/>
          <p:cNvGraphicFramePr/>
          <p:nvPr>
            <p:extLst>
              <p:ext uri="{D42A27DB-BD31-4B8C-83A1-F6EECF244321}">
                <p14:modId xmlns:p14="http://schemas.microsoft.com/office/powerpoint/2010/main" val="300089882"/>
              </p:ext>
            </p:extLst>
          </p:nvPr>
        </p:nvGraphicFramePr>
        <p:xfrm>
          <a:off x="6930493" y="901032"/>
          <a:ext cx="4223252" cy="511622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a:cs typeface="Arial"/>
              </a:endParaRPr>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a:cs typeface="Arial"/>
              </a:endParaRPr>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a:cs typeface="Arial"/>
              </a:endParaRPr>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F14EA-477E-67A8-7DE6-E89F76A97C6D}"/>
              </a:ext>
            </a:extLst>
          </p:cNvPr>
          <p:cNvSpPr>
            <a:spLocks noGrp="1"/>
          </p:cNvSpPr>
          <p:nvPr>
            <p:ph type="title" idx="100"/>
          </p:nvPr>
        </p:nvSpPr>
        <p:spPr>
          <a:xfrm>
            <a:off x="1043631" y="873940"/>
            <a:ext cx="5052369" cy="1035781"/>
          </a:xfrm>
        </p:spPr>
        <p:txBody>
          <a:bodyPr vert="horz" lIns="91440" tIns="45720" rIns="91440" bIns="45720" rtlCol="0" anchor="ctr">
            <a:normAutofit/>
          </a:bodyPr>
          <a:lstStyle/>
          <a:p>
            <a:r>
              <a:rPr lang="en-US" sz="3600" kern="1200">
                <a:solidFill>
                  <a:schemeClr val="tx1"/>
                </a:solidFill>
                <a:latin typeface="Arial"/>
                <a:ea typeface="+mj-ea"/>
                <a:cs typeface="Arial"/>
              </a:rPr>
              <a:t>Conclusion</a:t>
            </a:r>
          </a:p>
        </p:txBody>
      </p:sp>
      <p:sp>
        <p:nvSpPr>
          <p:cNvPr id="4" name="TextBox 3">
            <a:extLst>
              <a:ext uri="{FF2B5EF4-FFF2-40B4-BE49-F238E27FC236}">
                <a16:creationId xmlns:a16="http://schemas.microsoft.com/office/drawing/2014/main" id="{3D90B3C1-40D0-49DC-32A3-30054B336E45}"/>
              </a:ext>
            </a:extLst>
          </p:cNvPr>
          <p:cNvSpPr txBox="1"/>
          <p:nvPr/>
        </p:nvSpPr>
        <p:spPr>
          <a:xfrm>
            <a:off x="544612" y="2524721"/>
            <a:ext cx="5537538" cy="3677123"/>
          </a:xfrm>
          <a:prstGeom prst="rect">
            <a:avLst/>
          </a:prstGeom>
        </p:spPr>
        <p:txBody>
          <a:bodyPr vert="horz" lIns="91440" tIns="45720" rIns="91440" bIns="45720" rtlCol="0" anchor="ctr">
            <a:no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A successful agreement depends more on cultural fluency than technical merit.</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GreenTech must overcome high context communication, hierarchy, guanxi and patient conflict norms (IJOE, 2023).</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Rapport first, matched seniority, interpreters and win </a:t>
            </a:r>
            <a:r>
              <a:rPr lang="en-US" dirty="0" err="1">
                <a:latin typeface="Arial"/>
                <a:cs typeface="Arial"/>
              </a:rPr>
              <a:t>win</a:t>
            </a:r>
            <a:r>
              <a:rPr lang="en-US" dirty="0">
                <a:latin typeface="Arial"/>
                <a:cs typeface="Arial"/>
              </a:rPr>
              <a:t> terms convert barriers into strengths.</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Cultural intelligence and adaptability secure a durable, mutually beneficial deal (JICC, 2024).</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With disciplined preparation, the Board can expect a long term alliance across both markets.</a:t>
            </a:r>
          </a:p>
        </p:txBody>
      </p:sp>
      <p:sp>
        <p:nvSpPr>
          <p:cNvPr id="20" name="Rectangle 1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Handshake">
            <a:extLst>
              <a:ext uri="{FF2B5EF4-FFF2-40B4-BE49-F238E27FC236}">
                <a16:creationId xmlns:a16="http://schemas.microsoft.com/office/drawing/2014/main" id="{FCDE7C3F-3F20-E2A2-7E14-98FF1DAF6DC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30493" y="1347516"/>
            <a:ext cx="4223252" cy="4223252"/>
          </a:xfrm>
          <a:prstGeom prst="rect">
            <a:avLst/>
          </a:prstGeom>
        </p:spPr>
      </p:pic>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2426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4175" y="294538"/>
            <a:ext cx="11263375" cy="1033669"/>
          </a:xfrm>
          <a:prstGeom prst="rect">
            <a:avLst/>
          </a:prstGeom>
        </p:spPr>
        <p:txBody>
          <a:bodyPr vert="horz" lIns="91440" tIns="45720" rIns="91440" bIns="45720" rtlCol="0" anchor="ctr">
            <a:normAutofit/>
          </a:bodyPr>
          <a:lstStyle/>
          <a:p>
            <a:pPr marL="0" indent="0"/>
            <a:r>
              <a:rPr lang="en-US" sz="4000" b="1" kern="1200">
                <a:solidFill>
                  <a:srgbClr val="FFFFFF"/>
                </a:solidFill>
                <a:latin typeface="+mj-lt"/>
                <a:ea typeface="+mj-ea"/>
                <a:cs typeface="+mj-cs"/>
              </a:rPr>
              <a:t>References</a:t>
            </a:r>
            <a:endParaRPr lang="en-US" sz="4000" kern="1200">
              <a:solidFill>
                <a:srgbClr val="FFFFFF"/>
              </a:solidFill>
              <a:latin typeface="+mj-lt"/>
              <a:ea typeface="+mj-ea"/>
              <a:cs typeface="+mj-cs"/>
            </a:endParaRPr>
          </a:p>
        </p:txBody>
      </p:sp>
      <p:sp>
        <p:nvSpPr>
          <p:cNvPr id="3" name="Text 1"/>
          <p:cNvSpPr/>
          <p:nvPr/>
        </p:nvSpPr>
        <p:spPr>
          <a:xfrm>
            <a:off x="4942" y="1974498"/>
            <a:ext cx="12187482" cy="4852454"/>
          </a:xfrm>
          <a:prstGeom prst="rect">
            <a:avLst/>
          </a:prstGeom>
        </p:spPr>
        <p:txBody>
          <a:bodyPr vert="horz" lIns="91440" tIns="45720" rIns="91440" bIns="45720" rtlCol="0" anchor="ctr">
            <a:normAutofit/>
          </a:bodyPr>
          <a:lstStyle/>
          <a:p>
            <a:pPr>
              <a:lnSpc>
                <a:spcPct val="90000"/>
              </a:lnSpc>
              <a:spcAft>
                <a:spcPts val="600"/>
              </a:spcAft>
            </a:pPr>
            <a:r>
              <a:rPr lang="en-US" sz="1600" dirty="0">
                <a:latin typeface="Arial"/>
                <a:cs typeface="Arial"/>
              </a:rPr>
              <a:t>Ang, S. and Van Dyne, L. (2023) Cultural intelligence competencies in global business. Journal of Intercultural Communication, 25(3). Available at </a:t>
            </a:r>
            <a:r>
              <a:rPr lang="en-US" sz="1600" dirty="0">
                <a:latin typeface="Arial"/>
                <a:cs typeface="Arial"/>
                <a:hlinkClick r:id="rId3"/>
              </a:rPr>
              <a:t>https://immi.se/index.php/intercultural/article/download/10.36923.jicc.v25i3.1162/1127</a:t>
            </a:r>
            <a:r>
              <a:rPr lang="en-US" sz="1600">
                <a:latin typeface="Arial"/>
                <a:cs typeface="Arial"/>
              </a:rPr>
              <a:t> (Accessed 17 October 2026).</a:t>
            </a:r>
            <a:endParaRPr lang="en-US">
              <a:latin typeface="Aptos" panose="02110004020202020204"/>
              <a:cs typeface="Arial"/>
            </a:endParaRPr>
          </a:p>
          <a:p>
            <a:pPr indent="-228600">
              <a:lnSpc>
                <a:spcPct val="90000"/>
              </a:lnSpc>
              <a:spcAft>
                <a:spcPts val="600"/>
              </a:spcAft>
            </a:pPr>
            <a:r>
              <a:rPr lang="en-US" sz="1600" dirty="0">
                <a:latin typeface="Arial"/>
                <a:cs typeface="Arial"/>
              </a:rPr>
              <a:t>Barthelmess, P. et al. (2023) Distributive and integrative negotiation tactics in China. Central European Business Review. Available at </a:t>
            </a:r>
            <a:r>
              <a:rPr lang="en-US" sz="1600" dirty="0">
                <a:latin typeface="Arial"/>
                <a:cs typeface="Arial"/>
                <a:hlinkClick r:id="rId4"/>
              </a:rPr>
              <a:t>https://cebr.vse.cz/artkey/cbr-201802-0002_navigating-ambiguity.php</a:t>
            </a:r>
            <a:r>
              <a:rPr lang="en-US" sz="1600">
                <a:latin typeface="Arial"/>
                <a:cs typeface="Arial"/>
              </a:rPr>
              <a:t> (Accessed 20 October 2026).</a:t>
            </a:r>
          </a:p>
          <a:p>
            <a:pPr>
              <a:lnSpc>
                <a:spcPct val="90000"/>
              </a:lnSpc>
              <a:spcAft>
                <a:spcPts val="600"/>
              </a:spcAft>
            </a:pPr>
            <a:r>
              <a:rPr lang="en-US" sz="1600" dirty="0">
                <a:latin typeface="Arial"/>
                <a:cs typeface="Arial"/>
              </a:rPr>
              <a:t>Conflict resolution in intercultural business contexts (2024) WSEAS Transactions on Business and Economics, 21, pp. 2399 to 2409. Available at </a:t>
            </a:r>
            <a:r>
              <a:rPr lang="en-US" sz="1600" dirty="0">
                <a:latin typeface="Arial"/>
                <a:cs typeface="Arial"/>
                <a:hlinkClick r:id="rId5"/>
              </a:rPr>
              <a:t>https://wseas.com/journals/articles.php?id=9915</a:t>
            </a:r>
            <a:r>
              <a:rPr lang="en-US" sz="1600">
                <a:latin typeface="Arial"/>
                <a:cs typeface="Arial"/>
              </a:rPr>
              <a:t> (Accessed 15 October 2026).</a:t>
            </a:r>
          </a:p>
          <a:p>
            <a:pPr>
              <a:lnSpc>
                <a:spcPct val="90000"/>
              </a:lnSpc>
              <a:spcAft>
                <a:spcPts val="600"/>
              </a:spcAft>
            </a:pPr>
            <a:r>
              <a:rPr lang="en-US" sz="1600" dirty="0">
                <a:latin typeface="Arial"/>
                <a:cs typeface="Arial"/>
              </a:rPr>
              <a:t>Conflict resolution in intercultural communication strategies for managing cultural conflicts (2025) Humanities and Social Sciences Communications, 12(1). Available at </a:t>
            </a:r>
            <a:r>
              <a:rPr lang="en-US" sz="1600" dirty="0">
                <a:latin typeface="Arial"/>
                <a:cs typeface="Arial"/>
                <a:hlinkClick r:id="rId6"/>
              </a:rPr>
              <a:t>https://ideas.repec.org/a/pal/palcom/v12y2025i1d10.1057_s41599-025-04391-0.html</a:t>
            </a:r>
            <a:r>
              <a:rPr lang="en-US" sz="1600" dirty="0">
                <a:latin typeface="Arial"/>
                <a:cs typeface="Arial"/>
              </a:rPr>
              <a:t> </a:t>
            </a:r>
            <a:r>
              <a:rPr lang="en-US" sz="1600">
                <a:latin typeface="Arial"/>
                <a:cs typeface="Arial"/>
              </a:rPr>
              <a:t>(Accessed 22 October 2026).</a:t>
            </a:r>
            <a:endParaRPr lang="en-US">
              <a:latin typeface="Aptos" panose="02110004020202020204"/>
              <a:cs typeface="Arial"/>
            </a:endParaRPr>
          </a:p>
          <a:p>
            <a:pPr>
              <a:lnSpc>
                <a:spcPct val="90000"/>
              </a:lnSpc>
              <a:spcAft>
                <a:spcPts val="600"/>
              </a:spcAft>
            </a:pPr>
            <a:r>
              <a:rPr lang="en-US" sz="1600" dirty="0">
                <a:latin typeface="Arial"/>
                <a:cs typeface="Arial"/>
              </a:rPr>
              <a:t>Cultural analysis of a Chinese manufacturer through the Hofstede model (2024) </a:t>
            </a:r>
            <a:r>
              <a:rPr lang="en-US" sz="1600" err="1">
                <a:latin typeface="Arial"/>
                <a:cs typeface="Arial"/>
              </a:rPr>
              <a:t>Trendinomics</a:t>
            </a:r>
            <a:r>
              <a:rPr lang="en-US" sz="1600" dirty="0">
                <a:latin typeface="Arial"/>
                <a:cs typeface="Arial"/>
              </a:rPr>
              <a:t>. Available at </a:t>
            </a:r>
            <a:r>
              <a:rPr lang="en-US" sz="1600" dirty="0">
                <a:latin typeface="Arial"/>
                <a:cs typeface="Arial"/>
                <a:hlinkClick r:id="rId7"/>
              </a:rPr>
              <a:t>https://trendinomics.uanl.mx/index.php/revista/article/download/10/10</a:t>
            </a:r>
            <a:r>
              <a:rPr lang="en-US" sz="1600">
                <a:latin typeface="Arial"/>
                <a:cs typeface="Arial"/>
              </a:rPr>
              <a:t> (Accessed 24 October 2026).</a:t>
            </a:r>
            <a:endParaRPr lang="en-US"/>
          </a:p>
          <a:p>
            <a:pPr>
              <a:lnSpc>
                <a:spcPct val="90000"/>
              </a:lnSpc>
              <a:spcAft>
                <a:spcPts val="600"/>
              </a:spcAft>
            </a:pPr>
            <a:r>
              <a:rPr lang="en-US" sz="1600">
                <a:latin typeface="Arial"/>
                <a:cs typeface="Arial"/>
              </a:rPr>
              <a:t>Cultural intelligence in international B2B negotiations (2024) Journal of Intercultural Communication, 25(3). Available at https://immi.se/index.php/intercultural/article/view/10.36923.jicc.v25i3.1162 (Accessed 20 October 2026).</a:t>
            </a:r>
            <a:endParaRPr lang="en-US"/>
          </a:p>
          <a:p>
            <a:pPr indent="-228600">
              <a:lnSpc>
                <a:spcPct val="90000"/>
              </a:lnSpc>
              <a:spcAft>
                <a:spcPts val="600"/>
              </a:spcAft>
            </a:pPr>
            <a:r>
              <a:rPr lang="en-US" sz="1600" dirty="0">
                <a:latin typeface="Arial"/>
                <a:cs typeface="Arial"/>
              </a:rPr>
              <a:t>Dai, X. and Chen, G. M. (2023) Conflict management and intercultural communication. 2nd </a:t>
            </a:r>
            <a:r>
              <a:rPr lang="en-US" sz="1600" err="1">
                <a:latin typeface="Arial"/>
                <a:cs typeface="Arial"/>
              </a:rPr>
              <a:t>edn</a:t>
            </a:r>
            <a:r>
              <a:rPr lang="en-US" sz="1600" dirty="0">
                <a:latin typeface="Arial"/>
                <a:cs typeface="Arial"/>
              </a:rPr>
              <a:t>. Available at </a:t>
            </a:r>
            <a:r>
              <a:rPr lang="en-US" sz="1600" dirty="0">
                <a:latin typeface="Arial"/>
                <a:cs typeface="Arial"/>
                <a:hlinkClick r:id="rId8"/>
              </a:rPr>
              <a:t>https://www.taylorfrancis.com/books/9781003252955</a:t>
            </a:r>
            <a:r>
              <a:rPr lang="en-US" sz="1600">
                <a:latin typeface="Arial"/>
                <a:cs typeface="Arial"/>
              </a:rPr>
              <a:t> (Accessed 18 October 2026).</a:t>
            </a:r>
            <a:endParaRPr lang="en-US"/>
          </a:p>
          <a:p>
            <a:pPr indent="-228600">
              <a:lnSpc>
                <a:spcPct val="90000"/>
              </a:lnSpc>
              <a:spcAft>
                <a:spcPts val="600"/>
              </a:spcAft>
            </a:pPr>
            <a:r>
              <a:rPr lang="en-US" sz="1600" dirty="0">
                <a:latin typeface="Arial"/>
                <a:cs typeface="Arial"/>
              </a:rPr>
              <a:t>Examining Hofstede cultural dimensions in Iranian and Chinese samples (2023) International Journal of Organizations and Economics. Available at </a:t>
            </a:r>
            <a:r>
              <a:rPr lang="en-US" sz="1600" dirty="0">
                <a:latin typeface="Arial"/>
                <a:cs typeface="Arial"/>
                <a:hlinkClick r:id="rId9"/>
              </a:rPr>
              <a:t>https://journals.innovareacademics.in/index.php/ijoe/article/download/50259/29613</a:t>
            </a:r>
            <a:r>
              <a:rPr lang="en-US" sz="1600">
                <a:latin typeface="Arial"/>
                <a:cs typeface="Arial"/>
              </a:rPr>
              <a:t> (Accessed 18 October </a:t>
            </a:r>
            <a:r>
              <a:rPr lang="en-US" sz="1600" dirty="0">
                <a:latin typeface="Arial"/>
                <a:cs typeface="Arial"/>
              </a:rPr>
              <a:t>2026).</a:t>
            </a:r>
            <a:endParaRPr lang="en-US" dirty="0"/>
          </a:p>
          <a:p>
            <a:pPr indent="-228600">
              <a:lnSpc>
                <a:spcPct val="90000"/>
              </a:lnSpc>
              <a:spcAft>
                <a:spcPts val="600"/>
              </a:spcAft>
              <a:buSzPct val="100000"/>
              <a:buFont typeface="Arial" panose="020B0604020202020204" pitchFamily="34" charset="0"/>
              <a:buChar char="•"/>
            </a:pPr>
            <a:endParaRPr lang="en-US" sz="1600" dirty="0">
              <a:latin typeface="Arial"/>
              <a:cs typeface="Arial"/>
            </a:endParaRPr>
          </a:p>
        </p:txBody>
      </p:sp>
      <p:sp>
        <p:nvSpPr>
          <p:cNvPr id="25" name="Slide Number Placeholder 0"/>
          <p:cNvSpPr>
            <a:spLocks noGrp="1"/>
          </p:cNvSpPr>
          <p:nvPr>
            <p:ph type="sldNum" sz="quarter" idx="4294967295"/>
          </p:nvPr>
        </p:nvSpPr>
        <p:spPr>
          <a:xfrm>
            <a:off x="11704320" y="6455431"/>
            <a:ext cx="445913"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000">
                <a:solidFill>
                  <a:srgbClr val="6A7B72"/>
                </a:solidFill>
                <a:latin typeface="Calibri"/>
                <a:ea typeface="Calibri"/>
                <a:cs typeface="Calibri"/>
              </a:defRPr>
            </a:lvl1pPr>
          </a:lstStyle>
          <a:p>
            <a:pPr>
              <a:spcAft>
                <a:spcPts val="600"/>
              </a:spcAft>
            </a:pPr>
            <a:fld id="{F7021451-1387-4CA6-816F-3879F97B5CBC}" type="slidenum">
              <a:rPr lang="en-US" sz="1100" b="0">
                <a:solidFill>
                  <a:schemeClr val="tx1">
                    <a:lumMod val="50000"/>
                    <a:lumOff val="50000"/>
                  </a:schemeClr>
                </a:solidFill>
                <a:latin typeface="+mn-lt"/>
                <a:ea typeface="+mn-ea"/>
                <a:cs typeface="+mn-cs"/>
              </a:rPr>
              <a:pPr>
                <a:spcAft>
                  <a:spcPts val="600"/>
                </a:spcAft>
              </a:pPr>
              <a:t>14</a:t>
            </a:fld>
            <a:endParaRPr lang="en-US" sz="1100">
              <a:solidFill>
                <a:schemeClr val="tx1">
                  <a:lumMod val="50000"/>
                  <a:lumOff val="50000"/>
                </a:schemeClr>
              </a:solidFill>
              <a:latin typeface="+mn-lt"/>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3E07E-8081-69BD-203F-80A24B296680}"/>
              </a:ext>
            </a:extLst>
          </p:cNvPr>
          <p:cNvSpPr>
            <a:spLocks noGrp="1"/>
          </p:cNvSpPr>
          <p:nvPr>
            <p:ph type="title" idx="100"/>
          </p:nvPr>
        </p:nvSpPr>
        <p:spPr>
          <a:xfrm>
            <a:off x="663462" y="188308"/>
            <a:ext cx="11064240" cy="6668439"/>
          </a:xfrm>
        </p:spPr>
        <p:txBody>
          <a:bodyPr/>
          <a:lstStyle/>
          <a:p>
            <a:pPr indent="-228600">
              <a:spcBef>
                <a:spcPts val="0"/>
              </a:spcBef>
              <a:spcAft>
                <a:spcPts val="600"/>
              </a:spcAft>
            </a:pPr>
            <a:br>
              <a:rPr lang="en-US" sz="1600" b="0" dirty="0">
                <a:solidFill>
                  <a:srgbClr val="000000"/>
                </a:solidFill>
                <a:latin typeface="Arial"/>
                <a:ea typeface="Cambria"/>
                <a:cs typeface="Arial"/>
              </a:rPr>
            </a:br>
            <a:r>
              <a:rPr lang="en-US" sz="1600" b="0">
                <a:solidFill>
                  <a:srgbClr val="000000"/>
                </a:solidFill>
                <a:latin typeface="Arial"/>
                <a:ea typeface="Cambria"/>
                <a:cs typeface="Arial"/>
              </a:rPr>
              <a:t>Horak, S. and Paik, Y. (2025) Guanxi in international business a bibliometric review. Review of International Business and Strategy. Available at https://scholar.xjtlu.edu.cn/en/publications/ (Accessed 20 October 2026).</a:t>
            </a:r>
            <a:br>
              <a:rPr lang="en-US" sz="1600" b="0">
                <a:solidFill>
                  <a:srgbClr val="000000"/>
                </a:solidFill>
                <a:latin typeface="Arial"/>
                <a:ea typeface="Cambria"/>
                <a:cs typeface="Arial"/>
              </a:rPr>
            </a:br>
            <a:r>
              <a:rPr lang="en-US" sz="1600" b="0">
                <a:solidFill>
                  <a:srgbClr val="000000"/>
                </a:solidFill>
                <a:latin typeface="Arial"/>
                <a:ea typeface="Cambria"/>
                <a:cs typeface="Arial"/>
              </a:rPr>
              <a:t>Khakhar, P., Rammal, H. G. and Pereira, V. (2023) </a:t>
            </a:r>
            <a:r>
              <a:rPr lang="en-US" sz="1600" b="0" err="1">
                <a:solidFill>
                  <a:srgbClr val="000000"/>
                </a:solidFill>
                <a:latin typeface="Arial"/>
                <a:ea typeface="Cambria"/>
                <a:cs typeface="Arial"/>
              </a:rPr>
              <a:t>Biculturals</a:t>
            </a:r>
            <a:r>
              <a:rPr lang="en-US" sz="1600" b="0">
                <a:solidFill>
                  <a:srgbClr val="000000"/>
                </a:solidFill>
                <a:latin typeface="Arial"/>
                <a:ea typeface="Cambria"/>
                <a:cs typeface="Arial"/>
              </a:rPr>
              <a:t> in international business negotiations. Journal of Organizational </a:t>
            </a:r>
            <a:r>
              <a:rPr lang="en-US" sz="1600" b="0" dirty="0">
                <a:solidFill>
                  <a:srgbClr val="000000"/>
                </a:solidFill>
                <a:latin typeface="Arial"/>
                <a:ea typeface="Cambria"/>
                <a:cs typeface="Arial"/>
              </a:rPr>
              <a:t>Change Management, 36(1), pp. 180 to 194. Available at </a:t>
            </a:r>
            <a:r>
              <a:rPr lang="en-US" sz="1600" b="0">
                <a:solidFill>
                  <a:srgbClr val="000000"/>
                </a:solidFill>
                <a:latin typeface="Arial"/>
                <a:ea typeface="Cambria"/>
                <a:cs typeface="Arial"/>
              </a:rPr>
              <a:t>https://digital.library.adelaide.edu.au/items/721e248f-e85a-4280-8b10-bb5f28f07b85 (Accessed 17 October 2026).</a:t>
            </a:r>
          </a:p>
          <a:p>
            <a:pPr indent="-228600">
              <a:spcBef>
                <a:spcPts val="0"/>
              </a:spcBef>
              <a:spcAft>
                <a:spcPts val="600"/>
              </a:spcAft>
            </a:pPr>
            <a:r>
              <a:rPr lang="en-US" sz="1600" b="0" dirty="0">
                <a:solidFill>
                  <a:srgbClr val="000000"/>
                </a:solidFill>
                <a:latin typeface="Arial"/>
                <a:ea typeface="Cambria"/>
                <a:cs typeface="Arial"/>
              </a:rPr>
              <a:t>Khakhar, P. and Rammal, H. G. (2023) Cultural frame switching and adaptability in negotiation. Journal of Organizational Change Management, 36(1). Available at </a:t>
            </a:r>
            <a:r>
              <a:rPr lang="en-US" sz="1600" b="0" dirty="0">
                <a:solidFill>
                  <a:srgbClr val="000000"/>
                </a:solidFill>
                <a:latin typeface="Arial"/>
                <a:ea typeface="Cambria"/>
                <a:cs typeface="Arial"/>
                <a:hlinkClick r:id="rId2"/>
              </a:rPr>
              <a:t>https://web4.library.adelaide.edu.au/dspace/handle/2440/137729</a:t>
            </a:r>
            <a:r>
              <a:rPr lang="en-US" sz="1600" b="0" dirty="0">
                <a:solidFill>
                  <a:srgbClr val="000000"/>
                </a:solidFill>
                <a:latin typeface="Arial"/>
                <a:ea typeface="Cambria"/>
                <a:cs typeface="Arial"/>
              </a:rPr>
              <a:t> </a:t>
            </a:r>
            <a:r>
              <a:rPr lang="en-US" sz="1600" b="0">
                <a:solidFill>
                  <a:srgbClr val="000000"/>
                </a:solidFill>
                <a:latin typeface="Arial"/>
                <a:ea typeface="Cambria"/>
                <a:cs typeface="Arial"/>
              </a:rPr>
              <a:t>(Accessed 21 October 2026).</a:t>
            </a:r>
          </a:p>
          <a:p>
            <a:pPr indent="-228600">
              <a:spcBef>
                <a:spcPts val="0"/>
              </a:spcBef>
              <a:spcAft>
                <a:spcPts val="600"/>
              </a:spcAft>
            </a:pPr>
            <a:r>
              <a:rPr lang="en-US" sz="1600" b="0" dirty="0">
                <a:solidFill>
                  <a:srgbClr val="000000"/>
                </a:solidFill>
                <a:latin typeface="Arial"/>
                <a:ea typeface="Cambria"/>
                <a:cs typeface="Arial"/>
              </a:rPr>
              <a:t>Li, J. and Wang, Y. (2022) Relationship building in Chinese negotiation outcomes. Review of International Business and Strategy. Available at </a:t>
            </a:r>
            <a:r>
              <a:rPr lang="en-US" sz="1600" b="0" dirty="0">
                <a:solidFill>
                  <a:srgbClr val="000000"/>
                </a:solidFill>
                <a:latin typeface="Arial"/>
                <a:ea typeface="Cambria"/>
                <a:cs typeface="Arial"/>
                <a:hlinkClick r:id="rId3"/>
              </a:rPr>
              <a:t>https://scholar.xjtlu.edu.cn/en/publications/</a:t>
            </a:r>
            <a:r>
              <a:rPr lang="en-US" sz="1600" b="0">
                <a:solidFill>
                  <a:srgbClr val="000000"/>
                </a:solidFill>
                <a:latin typeface="Arial"/>
                <a:ea typeface="Cambria"/>
                <a:cs typeface="Arial"/>
              </a:rPr>
              <a:t> (Accessed 19 October 2026).</a:t>
            </a:r>
          </a:p>
          <a:p>
            <a:pPr indent="-228600">
              <a:spcBef>
                <a:spcPts val="0"/>
              </a:spcBef>
              <a:spcAft>
                <a:spcPts val="600"/>
              </a:spcAft>
            </a:pPr>
            <a:r>
              <a:rPr lang="en-US" sz="1600" b="0">
                <a:solidFill>
                  <a:srgbClr val="000000"/>
                </a:solidFill>
                <a:latin typeface="Arial"/>
                <a:ea typeface="Cambria"/>
                <a:cs typeface="Arial"/>
              </a:rPr>
              <a:t>Shen, L. (2023) Navigating world business cultures a cross cultural perspective. Journal of International Business Research, 22(5), pp. 1 to 3. Available at https://www.abacademies.org/articles/navigating-world-business-cultures-a-crosscultural-perspective-16375.html (Accessed 17 October 2026).</a:t>
            </a:r>
            <a:br>
              <a:rPr lang="en-US" sz="1600" b="0">
                <a:solidFill>
                  <a:srgbClr val="000000"/>
                </a:solidFill>
                <a:latin typeface="Arial"/>
                <a:ea typeface="Cambria"/>
                <a:cs typeface="Arial"/>
              </a:rPr>
            </a:br>
            <a:r>
              <a:rPr lang="en-US" sz="1600" b="0" err="1">
                <a:solidFill>
                  <a:srgbClr val="000000"/>
                </a:solidFill>
                <a:latin typeface="Arial"/>
                <a:ea typeface="Cambria"/>
                <a:cs typeface="Arial"/>
              </a:rPr>
              <a:t>Štefko</a:t>
            </a:r>
            <a:r>
              <a:rPr lang="en-US" sz="1600" b="0">
                <a:solidFill>
                  <a:srgbClr val="000000"/>
                </a:solidFill>
                <a:latin typeface="Arial"/>
                <a:ea typeface="Cambria"/>
                <a:cs typeface="Arial"/>
              </a:rPr>
              <a:t>, R. et al. (2025) Negotiation without borders the power of cultural intelligence in global deal making. Acta </a:t>
            </a:r>
            <a:r>
              <a:rPr lang="en-US" sz="1600" b="0" err="1">
                <a:solidFill>
                  <a:srgbClr val="000000"/>
                </a:solidFill>
                <a:latin typeface="Arial"/>
                <a:ea typeface="Cambria"/>
                <a:cs typeface="Arial"/>
              </a:rPr>
              <a:t>Montanistica</a:t>
            </a:r>
            <a:r>
              <a:rPr lang="en-US" sz="1600" b="0">
                <a:solidFill>
                  <a:srgbClr val="000000"/>
                </a:solidFill>
                <a:latin typeface="Arial"/>
                <a:ea typeface="Cambria"/>
                <a:cs typeface="Arial"/>
              </a:rPr>
              <a:t> </a:t>
            </a:r>
            <a:r>
              <a:rPr lang="en-US" sz="1600" b="0" err="1">
                <a:solidFill>
                  <a:srgbClr val="000000"/>
                </a:solidFill>
                <a:latin typeface="Arial"/>
                <a:ea typeface="Cambria"/>
                <a:cs typeface="Arial"/>
              </a:rPr>
              <a:t>Slovaca</a:t>
            </a:r>
            <a:r>
              <a:rPr lang="en-US" sz="1600" b="0">
                <a:solidFill>
                  <a:srgbClr val="000000"/>
                </a:solidFill>
                <a:latin typeface="Arial"/>
                <a:ea typeface="Cambria"/>
                <a:cs typeface="Arial"/>
              </a:rPr>
              <a:t>. Available at https://actamont.tuke.sk/pdf/2025/n3/15stefko.pdf (Accessed 3 October 2026).</a:t>
            </a:r>
            <a:br>
              <a:rPr lang="en-US" sz="1600" b="0">
                <a:latin typeface="Arial"/>
                <a:ea typeface="Cambria"/>
                <a:cs typeface="Arial"/>
              </a:rPr>
            </a:br>
            <a:r>
              <a:rPr lang="en-US" sz="1600" b="0" err="1">
                <a:solidFill>
                  <a:srgbClr val="000000"/>
                </a:solidFill>
                <a:latin typeface="Arial"/>
                <a:ea typeface="Cambria"/>
                <a:cs typeface="Arial"/>
              </a:rPr>
              <a:t>Vasilachi</a:t>
            </a:r>
            <a:r>
              <a:rPr lang="en-US" sz="1600" b="0">
                <a:solidFill>
                  <a:srgbClr val="000000"/>
                </a:solidFill>
                <a:latin typeface="Arial"/>
                <a:ea typeface="Cambria"/>
                <a:cs typeface="Arial"/>
              </a:rPr>
              <a:t>, A. and Rusu, D. (2025) Cultural intelligence as strategic competence in international business. ASE </a:t>
            </a:r>
            <a:r>
              <a:rPr lang="en-US" sz="1600" b="0" dirty="0">
                <a:solidFill>
                  <a:srgbClr val="000000"/>
                </a:solidFill>
                <a:latin typeface="Arial"/>
                <a:ea typeface="Cambria"/>
                <a:cs typeface="Arial"/>
              </a:rPr>
              <a:t>Conference Proceedings. Available at </a:t>
            </a:r>
            <a:r>
              <a:rPr lang="en-US" sz="1600" b="0" dirty="0">
                <a:solidFill>
                  <a:srgbClr val="000000"/>
                </a:solidFill>
                <a:latin typeface="Arial"/>
                <a:ea typeface="Cambria"/>
                <a:cs typeface="Arial"/>
                <a:hlinkClick r:id="rId4"/>
              </a:rPr>
              <a:t>https://conferences.ase.ro/wp-content/uploads/2026/05/35_VASILACHI_RUSU_Proceeding_2025_08.12_pp-282-290.pdf</a:t>
            </a:r>
            <a:r>
              <a:rPr lang="en-US" sz="1600" b="0">
                <a:solidFill>
                  <a:srgbClr val="000000"/>
                </a:solidFill>
                <a:latin typeface="Arial"/>
                <a:ea typeface="Cambria"/>
                <a:cs typeface="Arial"/>
              </a:rPr>
              <a:t> (Accessed 24 October 2026).</a:t>
            </a:r>
            <a:endParaRPr lang="en-US"/>
          </a:p>
          <a:p>
            <a:endParaRPr lang="en-GB" sz="1600">
              <a:latin typeface="Arial"/>
              <a:cs typeface="Arial"/>
            </a:endParaRPr>
          </a:p>
        </p:txBody>
      </p:sp>
    </p:spTree>
    <p:extLst>
      <p:ext uri="{BB962C8B-B14F-4D97-AF65-F5344CB8AC3E}">
        <p14:creationId xmlns:p14="http://schemas.microsoft.com/office/powerpoint/2010/main" val="1442786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BB7CB43-F37B-FB83-1F98-F333A07867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14398" y="1213785"/>
            <a:ext cx="9112684" cy="4774895"/>
          </a:xfrm>
          <a:prstGeom prst="rect">
            <a:avLst/>
          </a:prstGeom>
        </p:spPr>
      </p:pic>
    </p:spTree>
    <p:extLst>
      <p:ext uri="{BB962C8B-B14F-4D97-AF65-F5344CB8AC3E}">
        <p14:creationId xmlns:p14="http://schemas.microsoft.com/office/powerpoint/2010/main" val="2249104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14</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Introduction and Presentation Outline</vt:lpstr>
      <vt:lpstr>Defining Culture and Its Elements</vt:lpstr>
      <vt:lpstr>Theoretical Underpinning  Hofstede Cultural Dimensions</vt:lpstr>
      <vt:lpstr>Chinese Elements to Overcome  Communication Styles</vt:lpstr>
      <vt:lpstr>Decision Making and Organisational Hierarchy</vt:lpstr>
      <vt:lpstr>Relationship Building  Guanxi and Trust</vt:lpstr>
      <vt:lpstr>Time, Negotiation Pace and Conflict Resolutiona</vt:lpstr>
      <vt:lpstr>Strategies for Success  Relationships and Protocol</vt:lpstr>
      <vt:lpstr>Strategies for Success  Adaptation and Win-Win</vt:lpstr>
      <vt:lpstr>Cultural Intelligence Reduces Negotiation Barriers</vt:lpstr>
      <vt:lpstr>Adaptability and Sustainable Collaboration</vt:lpstr>
      <vt:lpstr>Conclusion</vt:lpstr>
      <vt:lpstr>References</vt:lpstr>
      <vt:lpstr> Horak, S. and Paik, Y. (2025) Guanxi in international business a bibliometric review. Review of International Business and Strategy. Available at https://scholar.xjtlu.edu.cn/en/publications/ (Accessed 20 October 2026). Khakhar, P., Rammal, H. G. and Pereira, V. (2023) Biculturals in international business negotiations. Journal of Organizational Change Management, 36(1), pp. 180 to 194. Available at https://digital.library.adelaide.edu.au/items/721e248f-e85a-4280-8b10-bb5f28f07b85 (Accessed 17 October 2026). Khakhar, P. and Rammal, H. G. (2023) Cultural frame switching and adaptability in negotiation. Journal of Organizational Change Management, 36(1). Available at https://web4.library.adelaide.edu.au/dspace/handle/2440/137729 (Accessed 21 October 2026). Li, J. and Wang, Y. (2022) Relationship building in Chinese negotiation outcomes. Review of International Business and Strategy. Available at https://scholar.xjtlu.edu.cn/en/publications/ (Accessed 19 October 2026). Shen, L. (2023) Navigating world business cultures a cross cultural perspective. Journal of International Business Research, 22(5), pp. 1 to 3. Available at https://www.abacademies.org/articles/navigating-world-business-cultures-a-crosscultural-perspective-16375.html (Accessed 17 October 2026). Štefko, R. et al. (2025) Negotiation without borders the power of cultural intelligence in global deal making. Acta Montanistica Slovaca. Available at https://actamont.tuke.sk/pdf/2025/n3/15stefko.pdf (Accessed 3 October 2026). Vasilachi, A. and Rusu, D. (2025) Cultural intelligence as strategic competence in international business. ASE Conference Proceedings. Available at https://conferences.ase.ro/wp-content/uploads/2026/05/35_VASILACHI_RUSU_Proceeding_2025_08.12_pp-282-290.pdf (Accessed 24 October 2026).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 student</dc:creator>
  <cp:revision>318</cp:revision>
  <dcterms:created xsi:type="dcterms:W3CDTF">2026-10-10T19:34:39Z</dcterms:created>
  <dcterms:modified xsi:type="dcterms:W3CDTF">2026-10-24T05:25:54Z</dcterms:modified>
</cp:coreProperties>
</file>