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4" d="100"/>
          <a:sy n="74" d="100"/>
        </p:scale>
        <p:origin x="-558" y="1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DBBC01-B19D-DA45-AF55-DBEB717BBFF5}" type="datetimeFigureOut">
              <a:rPr lang="en-US" smtClean="0"/>
              <a:t>2/21/2020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A43162-B768-0444-AEB5-63CE664187FC}" type="slidenum">
              <a:rPr lang="en-US" smtClean="0"/>
              <a:t>‹#›</a:t>
            </a:fld>
            <a:endParaRPr lang="en-US"/>
          </a:p>
        </p:txBody>
      </p:sp>
    </p:spTree>
    <p:extLst>
      <p:ext uri="{BB962C8B-B14F-4D97-AF65-F5344CB8AC3E}">
        <p14:creationId xmlns:p14="http://schemas.microsoft.com/office/powerpoint/2010/main" val="2186841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our meeting. We are a project planning company called </a:t>
            </a:r>
            <a:r>
              <a:rPr lang="en-GB" b="1" dirty="0"/>
              <a:t>THE</a:t>
            </a:r>
            <a:r>
              <a:rPr lang="en-GB" dirty="0"/>
              <a:t> </a:t>
            </a:r>
            <a:r>
              <a:rPr lang="en-GB" b="1" dirty="0"/>
              <a:t>SUCCESSORS. </a:t>
            </a:r>
            <a:r>
              <a:rPr lang="en-GB" b="0" dirty="0"/>
              <a:t>So we would like to thank Doreen, Denise, </a:t>
            </a:r>
            <a:r>
              <a:rPr lang="en-GB" b="0" dirty="0" err="1"/>
              <a:t>Suha</a:t>
            </a:r>
            <a:r>
              <a:rPr lang="en-GB" b="0" dirty="0"/>
              <a:t> and Umar for taking the time to listen to our presentation. Over the next few minutes we will show you how we would organise your move from the shop in Shirley to the new warehouse in Sparkhill.</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a:t>
            </a:fld>
            <a:endParaRPr lang="en-US"/>
          </a:p>
        </p:txBody>
      </p:sp>
    </p:spTree>
    <p:extLst>
      <p:ext uri="{BB962C8B-B14F-4D97-AF65-F5344CB8AC3E}">
        <p14:creationId xmlns:p14="http://schemas.microsoft.com/office/powerpoint/2010/main" val="3193600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the project managers and this is our team. I am </a:t>
            </a:r>
            <a:r>
              <a:rPr lang="en-GB" dirty="0" err="1"/>
              <a:t>Nusrat</a:t>
            </a:r>
            <a:r>
              <a:rPr lang="en-GB" dirty="0"/>
              <a:t> this is Sadia Amina and </a:t>
            </a:r>
            <a:r>
              <a:rPr lang="en-GB" dirty="0" err="1"/>
              <a:t>Shaera</a:t>
            </a:r>
            <a:r>
              <a:rPr lang="en-GB" dirty="0"/>
              <a:t>. Our contact details are on the screen now.  We have already share our PowerPoint using </a:t>
            </a:r>
            <a:r>
              <a:rPr lang="en-GB" dirty="0" err="1"/>
              <a:t>moodle</a:t>
            </a:r>
            <a:r>
              <a:rPr lang="en-GB" dirty="0"/>
              <a:t> </a:t>
            </a:r>
            <a:r>
              <a:rPr lang="en-GB" dirty="0" err="1"/>
              <a:t>turitin</a:t>
            </a:r>
            <a:r>
              <a:rPr lang="en-GB" dirty="0"/>
              <a:t>. We have already emailed you some of the documents we have used in this presentation. If you need to contact us again please do so via Skype or Outlook by typing our ID numbers that you can see on the screen.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2</a:t>
            </a:fld>
            <a:endParaRPr lang="en-US"/>
          </a:p>
        </p:txBody>
      </p:sp>
    </p:spTree>
    <p:extLst>
      <p:ext uri="{BB962C8B-B14F-4D97-AF65-F5344CB8AC3E}">
        <p14:creationId xmlns:p14="http://schemas.microsoft.com/office/powerpoint/2010/main" val="583557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project is to shift your business from the current location to the new warehouse. This is divided into three parts:</a:t>
            </a:r>
          </a:p>
          <a:p>
            <a:r>
              <a:rPr lang="en-GB" dirty="0"/>
              <a:t>Refit the new warehouse </a:t>
            </a:r>
          </a:p>
          <a:p>
            <a:r>
              <a:rPr lang="en-GB" dirty="0"/>
              <a:t>Set up new business process</a:t>
            </a:r>
          </a:p>
          <a:p>
            <a:r>
              <a:rPr lang="en-GB" dirty="0"/>
              <a:t>Transfer contents from the shop in Shirley</a:t>
            </a:r>
          </a:p>
          <a:p>
            <a:r>
              <a:rPr lang="en-GB" dirty="0"/>
              <a:t> </a:t>
            </a:r>
          </a:p>
          <a:p>
            <a:r>
              <a:rPr lang="en-GB" dirty="0"/>
              <a:t>We have learned in our class a technique which is based on </a:t>
            </a:r>
            <a:r>
              <a:rPr lang="en-US" sz="1800" dirty="0">
                <a:solidFill>
                  <a:srgbClr val="636363"/>
                </a:solidFill>
                <a:latin typeface="Roboto-Regular"/>
              </a:rPr>
              <a:t>PRINCE2 (</a:t>
            </a:r>
            <a:r>
              <a:rPr lang="en-GB" sz="1800" b="1" dirty="0">
                <a:solidFill>
                  <a:srgbClr val="636363"/>
                </a:solidFill>
                <a:latin typeface="Roboto-Bold"/>
              </a:rPr>
              <a:t>P</a:t>
            </a:r>
            <a:r>
              <a:rPr lang="en-GB" sz="1800" b="0" dirty="0">
                <a:solidFill>
                  <a:srgbClr val="636363"/>
                </a:solidFill>
                <a:latin typeface="Roboto-Bold"/>
              </a:rPr>
              <a:t>ro</a:t>
            </a:r>
            <a:r>
              <a:rPr lang="en-US" sz="1800" b="0" dirty="0" err="1">
                <a:solidFill>
                  <a:srgbClr val="636363"/>
                </a:solidFill>
                <a:latin typeface="Roboto-Regular"/>
              </a:rPr>
              <a:t>jects</a:t>
            </a:r>
            <a:r>
              <a:rPr lang="en-US" sz="1800" b="0" dirty="0">
                <a:solidFill>
                  <a:srgbClr val="636363"/>
                </a:solidFill>
                <a:latin typeface="Roboto-Regular"/>
              </a:rPr>
              <a:t> </a:t>
            </a:r>
            <a:r>
              <a:rPr lang="en-US" sz="1800" b="1" dirty="0">
                <a:solidFill>
                  <a:srgbClr val="636363"/>
                </a:solidFill>
                <a:latin typeface="Roboto-Bold"/>
              </a:rPr>
              <a:t>IN</a:t>
            </a:r>
            <a:r>
              <a:rPr lang="en-US" sz="1800" b="0" dirty="0">
                <a:solidFill>
                  <a:srgbClr val="636363"/>
                </a:solidFill>
                <a:latin typeface="Roboto-Regular"/>
              </a:rPr>
              <a:t> </a:t>
            </a:r>
            <a:r>
              <a:rPr lang="en-US" sz="1800" b="1" dirty="0">
                <a:solidFill>
                  <a:srgbClr val="636363"/>
                </a:solidFill>
                <a:latin typeface="Roboto-Bold"/>
              </a:rPr>
              <a:t>C</a:t>
            </a:r>
            <a:r>
              <a:rPr lang="en-US" sz="1800" b="0" dirty="0">
                <a:solidFill>
                  <a:srgbClr val="636363"/>
                </a:solidFill>
                <a:latin typeface="Roboto-Regular"/>
              </a:rPr>
              <a:t>ontrolled </a:t>
            </a:r>
            <a:r>
              <a:rPr lang="en-US" sz="1800" b="1" dirty="0">
                <a:solidFill>
                  <a:srgbClr val="636363"/>
                </a:solidFill>
                <a:latin typeface="Roboto-Bold"/>
              </a:rPr>
              <a:t>E</a:t>
            </a:r>
            <a:r>
              <a:rPr lang="en-US" sz="1800" b="0" dirty="0">
                <a:solidFill>
                  <a:srgbClr val="636363"/>
                </a:solidFill>
                <a:latin typeface="Roboto-Regular"/>
              </a:rPr>
              <a:t>nvironments)</a:t>
            </a:r>
            <a:r>
              <a:rPr lang="en-GB" sz="1800" b="0" dirty="0">
                <a:solidFill>
                  <a:srgbClr val="636363"/>
                </a:solidFill>
                <a:latin typeface="Roboto-Regular"/>
              </a:rPr>
              <a:t>. It is </a:t>
            </a:r>
            <a:r>
              <a:rPr lang="en-US" sz="1800" b="0" dirty="0">
                <a:solidFill>
                  <a:srgbClr val="636363"/>
                </a:solidFill>
                <a:latin typeface="Roboto-Regular"/>
              </a:rPr>
              <a:t> a process-based method for effective project management. </a:t>
            </a:r>
            <a:r>
              <a:rPr lang="en-GB" sz="1800" b="0" dirty="0">
                <a:solidFill>
                  <a:srgbClr val="636363"/>
                </a:solidFill>
                <a:latin typeface="Roboto-Regular"/>
              </a:rPr>
              <a:t>This technique helps to try to reduce the risk of project by working on intuitive framework. Many projects fail but following this framework will reduce the risk and increase the possibility to deliver the project successfully.</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3</a:t>
            </a:fld>
            <a:endParaRPr lang="en-US"/>
          </a:p>
        </p:txBody>
      </p:sp>
    </p:spTree>
    <p:extLst>
      <p:ext uri="{BB962C8B-B14F-4D97-AF65-F5344CB8AC3E}">
        <p14:creationId xmlns:p14="http://schemas.microsoft.com/office/powerpoint/2010/main" val="691069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life cycle of the project. We should understand that every project follows a life cycle as displayed in this chart. We have created this by using </a:t>
            </a:r>
            <a:r>
              <a:rPr lang="en-GB" b="1" dirty="0"/>
              <a:t>smart</a:t>
            </a:r>
            <a:r>
              <a:rPr lang="en-GB" dirty="0"/>
              <a:t> </a:t>
            </a:r>
            <a:r>
              <a:rPr lang="en-GB" b="1" dirty="0"/>
              <a:t>art</a:t>
            </a:r>
            <a:r>
              <a:rPr lang="en-GB" dirty="0"/>
              <a:t> taught in our class. </a:t>
            </a:r>
          </a:p>
          <a:p>
            <a:r>
              <a:rPr lang="en-US" sz="1800" dirty="0">
                <a:solidFill>
                  <a:prstClr val="black"/>
                </a:solidFill>
                <a:latin typeface="LiberationSans"/>
              </a:rPr>
              <a:t>A project should have a discovery phase where we learn what is required</a:t>
            </a:r>
            <a:r>
              <a:rPr lang="en-GB" sz="1800" dirty="0">
                <a:solidFill>
                  <a:prstClr val="black"/>
                </a:solidFill>
                <a:latin typeface="LiberationSans"/>
              </a:rPr>
              <a:t>. </a:t>
            </a:r>
            <a:r>
              <a:rPr lang="en-US" sz="1800" dirty="0">
                <a:solidFill>
                  <a:prstClr val="black"/>
                </a:solidFill>
                <a:latin typeface="LiberationSans"/>
              </a:rPr>
              <a:t>and then we estimate</a:t>
            </a:r>
            <a:r>
              <a:rPr lang="en-GB" sz="1800" dirty="0">
                <a:solidFill>
                  <a:prstClr val="black"/>
                </a:solidFill>
                <a:latin typeface="LiberationSans"/>
              </a:rPr>
              <a:t> the</a:t>
            </a:r>
            <a:r>
              <a:rPr lang="en-US" sz="1800" dirty="0">
                <a:solidFill>
                  <a:prstClr val="black"/>
                </a:solidFill>
                <a:latin typeface="LiberationSans"/>
              </a:rPr>
              <a:t> time and effort </a:t>
            </a:r>
            <a:r>
              <a:rPr lang="en-GB" sz="1800" dirty="0">
                <a:solidFill>
                  <a:prstClr val="black"/>
                </a:solidFill>
                <a:latin typeface="LiberationSans"/>
              </a:rPr>
              <a:t>wended to put in the project.</a:t>
            </a:r>
            <a:r>
              <a:rPr lang="en-US" sz="1800" dirty="0">
                <a:solidFill>
                  <a:prstClr val="black"/>
                </a:solidFill>
                <a:latin typeface="LiberationSans"/>
              </a:rPr>
              <a:t> It is</a:t>
            </a:r>
            <a:r>
              <a:rPr lang="en-GB" sz="1800" dirty="0">
                <a:solidFill>
                  <a:prstClr val="black"/>
                </a:solidFill>
                <a:latin typeface="LiberationSans"/>
              </a:rPr>
              <a:t> an essential stage for the life cycle</a:t>
            </a:r>
            <a:r>
              <a:rPr lang="en-US" sz="1800" dirty="0">
                <a:solidFill>
                  <a:prstClr val="black"/>
                </a:solidFill>
                <a:latin typeface="LiberationSans"/>
              </a:rPr>
              <a:t>. </a:t>
            </a:r>
            <a:r>
              <a:rPr lang="en-GB" sz="1800" dirty="0">
                <a:solidFill>
                  <a:prstClr val="black"/>
                </a:solidFill>
                <a:latin typeface="LiberationSans"/>
              </a:rPr>
              <a:t>If this stage is avoided it can cause the project to fail. </a:t>
            </a:r>
            <a:r>
              <a:rPr lang="en-US" sz="1800" dirty="0">
                <a:solidFill>
                  <a:prstClr val="black"/>
                </a:solidFill>
                <a:latin typeface="LiberationSans"/>
              </a:rPr>
              <a:t>After the project discovery is done we develop a plan that starts the initiation phase. This presentation is the results of the discovery and initiation phase. Now if you agree to this plan then we will go on to the deliver and then close the project. When the project has been closed then we will </a:t>
            </a:r>
            <a:r>
              <a:rPr lang="en-US" sz="1800" dirty="0" err="1">
                <a:solidFill>
                  <a:prstClr val="black"/>
                </a:solidFill>
                <a:latin typeface="LiberationSans"/>
              </a:rPr>
              <a:t>organise</a:t>
            </a:r>
            <a:r>
              <a:rPr lang="en-US" sz="1800" dirty="0">
                <a:solidFill>
                  <a:prstClr val="black"/>
                </a:solidFill>
                <a:latin typeface="LiberationSans"/>
              </a:rPr>
              <a:t> a meeting to assess if it </a:t>
            </a:r>
            <a:r>
              <a:rPr lang="en-GB" sz="1800" dirty="0">
                <a:solidFill>
                  <a:prstClr val="black"/>
                </a:solidFill>
                <a:latin typeface="LiberationSans"/>
              </a:rPr>
              <a:t>has met</a:t>
            </a:r>
            <a:r>
              <a:rPr lang="en-US" sz="1800" dirty="0">
                <a:solidFill>
                  <a:prstClr val="black"/>
                </a:solidFill>
                <a:latin typeface="LiberationSans"/>
              </a:rPr>
              <a:t> your expectations</a:t>
            </a:r>
            <a:r>
              <a:rPr lang="en-GB" sz="1800" dirty="0">
                <a:solidFill>
                  <a:prstClr val="black"/>
                </a:solidFill>
                <a:latin typeface="LiberationSans"/>
              </a:rPr>
              <a:t>. </a:t>
            </a:r>
            <a:r>
              <a:rPr lang="en-US" sz="1800" dirty="0">
                <a:solidFill>
                  <a:prstClr val="black"/>
                </a:solidFill>
                <a:latin typeface="LiberationSans"/>
              </a:rPr>
              <a:t> </a:t>
            </a:r>
            <a:r>
              <a:rPr lang="en-GB" sz="1800" dirty="0">
                <a:solidFill>
                  <a:prstClr val="black"/>
                </a:solidFill>
                <a:latin typeface="LiberationSans"/>
              </a:rPr>
              <a:t>This phase</a:t>
            </a:r>
            <a:r>
              <a:rPr lang="en-US" sz="1800" dirty="0">
                <a:solidFill>
                  <a:prstClr val="black"/>
                </a:solidFill>
                <a:latin typeface="LiberationSans"/>
              </a:rPr>
              <a:t> is called </a:t>
            </a:r>
            <a:r>
              <a:rPr lang="en-US" sz="1800" dirty="0" err="1">
                <a:solidFill>
                  <a:prstClr val="black"/>
                </a:solidFill>
                <a:latin typeface="LiberationSans"/>
              </a:rPr>
              <a:t>realisation</a:t>
            </a:r>
            <a:r>
              <a:rPr lang="en-US" sz="1800" dirty="0">
                <a:solidFill>
                  <a:prstClr val="black"/>
                </a:solidFill>
                <a:latin typeface="LiberationSans"/>
              </a:rPr>
              <a:t>.</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4</a:t>
            </a:fld>
            <a:endParaRPr lang="en-US"/>
          </a:p>
        </p:txBody>
      </p:sp>
    </p:spTree>
    <p:extLst>
      <p:ext uri="{BB962C8B-B14F-4D97-AF65-F5344CB8AC3E}">
        <p14:creationId xmlns:p14="http://schemas.microsoft.com/office/powerpoint/2010/main" val="36071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the book Effective Project Management by Paul Roberts the project team should be organised like this. This is a stakeholders map. </a:t>
            </a:r>
          </a:p>
          <a:p>
            <a:r>
              <a:rPr lang="en-GB" dirty="0"/>
              <a:t>Doreen, you are is the sponsor of this project. You are the accountant of the company so you have got a clear idea about the financial side of their company. After our presentation you can decide whether our proposal is convenient for your company or not. </a:t>
            </a:r>
          </a:p>
          <a:p>
            <a:r>
              <a:rPr lang="en-GB" dirty="0"/>
              <a:t>Denise, you are the antique expert and passionate about it. You are the specialist so you will know how to handle the antiques, e.g. How to pack the antiques, how to store them, how to move them, or if any problem how to deal with those problems (restore damages). </a:t>
            </a:r>
          </a:p>
          <a:p>
            <a:r>
              <a:rPr lang="en-GB" dirty="0" err="1"/>
              <a:t>Suha</a:t>
            </a:r>
            <a:r>
              <a:rPr lang="en-GB" dirty="0"/>
              <a:t>, you should be the office manager. You are liked by everyone so everyone will be willing to carry out your instructions.</a:t>
            </a:r>
          </a:p>
          <a:p>
            <a:r>
              <a:rPr lang="en-GB" dirty="0"/>
              <a:t>Omar, you are the worker. You have knowledge about everything since you have been working here for a long time. You can help out all around.</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5</a:t>
            </a:fld>
            <a:endParaRPr lang="en-US"/>
          </a:p>
        </p:txBody>
      </p:sp>
    </p:spTree>
    <p:extLst>
      <p:ext uri="{BB962C8B-B14F-4D97-AF65-F5344CB8AC3E}">
        <p14:creationId xmlns:p14="http://schemas.microsoft.com/office/powerpoint/2010/main" val="530933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team has been busy brainstorming about what things you will need for your business and building. We used a technique called user stories. With this technique we tried to define nature of problems we might face during this project and how to solve them. User stories are short natural sentences that are often recorded on post it notes or a project management software. Depending on the project user stories may be written by various stakeholders including clients, users, managers or development team members. The format of an user story should be  </a:t>
            </a:r>
            <a:r>
              <a:rPr lang="en-GB" b="1" dirty="0"/>
              <a:t>as a someone We need something for some reason. </a:t>
            </a:r>
            <a:r>
              <a:rPr lang="en-GB" dirty="0"/>
              <a:t>This is a picture of our Brown paper planner user stories .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6</a:t>
            </a:fld>
            <a:endParaRPr lang="en-US"/>
          </a:p>
        </p:txBody>
      </p:sp>
    </p:spTree>
    <p:extLst>
      <p:ext uri="{BB962C8B-B14F-4D97-AF65-F5344CB8AC3E}">
        <p14:creationId xmlns:p14="http://schemas.microsoft.com/office/powerpoint/2010/main" val="3951617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our digital user story. We have sent you this electronic version via email. </a:t>
            </a:r>
          </a:p>
          <a:p>
            <a:r>
              <a:rPr lang="en-GB" dirty="0"/>
              <a:t>We have used MoSCoW method to prioritise the user stories. MoSCoW is a technique where we ask as many </a:t>
            </a:r>
            <a:r>
              <a:rPr lang="en-US" sz="1800" dirty="0">
                <a:solidFill>
                  <a:prstClr val="black"/>
                </a:solidFill>
                <a:latin typeface="LiberationSans"/>
              </a:rPr>
              <a:t>people as we can</a:t>
            </a:r>
            <a:r>
              <a:rPr lang="en-GB" sz="1800" dirty="0">
                <a:solidFill>
                  <a:prstClr val="black"/>
                </a:solidFill>
                <a:latin typeface="LiberationSans"/>
              </a:rPr>
              <a:t> to</a:t>
            </a:r>
            <a:r>
              <a:rPr lang="en-US" sz="1800" dirty="0">
                <a:solidFill>
                  <a:prstClr val="black"/>
                </a:solidFill>
                <a:latin typeface="LiberationSans"/>
              </a:rPr>
              <a:t> work out what priority each story has, some are must-haves, want-to-haves</a:t>
            </a:r>
            <a:r>
              <a:rPr lang="en-GB" sz="1800" dirty="0">
                <a:solidFill>
                  <a:prstClr val="black"/>
                </a:solidFill>
                <a:latin typeface="LiberationSans"/>
              </a:rPr>
              <a:t>,</a:t>
            </a:r>
            <a:r>
              <a:rPr lang="en-US" sz="1800" dirty="0">
                <a:solidFill>
                  <a:prstClr val="black"/>
                </a:solidFill>
                <a:latin typeface="LiberationSans"/>
              </a:rPr>
              <a:t> could-haves</a:t>
            </a:r>
            <a:r>
              <a:rPr lang="en-GB" sz="1800" dirty="0">
                <a:solidFill>
                  <a:prstClr val="black"/>
                </a:solidFill>
                <a:latin typeface="LiberationSans"/>
              </a:rPr>
              <a:t> and nice-to-have.</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7</a:t>
            </a:fld>
            <a:endParaRPr lang="en-US"/>
          </a:p>
        </p:txBody>
      </p:sp>
    </p:spTree>
    <p:extLst>
      <p:ext uri="{BB962C8B-B14F-4D97-AF65-F5344CB8AC3E}">
        <p14:creationId xmlns:p14="http://schemas.microsoft.com/office/powerpoint/2010/main" val="615875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used the Delphi technique to estimate the prices for the tasks.</a:t>
            </a:r>
          </a:p>
          <a:p>
            <a:r>
              <a:rPr lang="en-GB" dirty="0"/>
              <a:t>The Delphi technique was named after the ancient Greek Oracle, who could predict the future. It involves the collection and aggregation of expert opinion and was initially used by the military to estimate the probable effect of massive atomic bombing. It’s now however has applications in economic and financial settings, civic planning and health care; very much a case of turning swords into ploughshares.   </a:t>
            </a:r>
          </a:p>
          <a:p>
            <a:r>
              <a:rPr lang="en-GB" dirty="0"/>
              <a:t>In Delphi technique, we classified each task according to their complexity as Low, Medium and High. Then the expert to decide how big each task is: Small, Medium and Large. Then we plotted them into the grid to estimate how much effort each task will take. The Delphi approach is done over a few round. We ask the same questions to a number of people and take the average of them. This approach can result more accuracy into our estimates.</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8</a:t>
            </a:fld>
            <a:endParaRPr lang="en-US"/>
          </a:p>
        </p:txBody>
      </p:sp>
    </p:spTree>
    <p:extLst>
      <p:ext uri="{BB962C8B-B14F-4D97-AF65-F5344CB8AC3E}">
        <p14:creationId xmlns:p14="http://schemas.microsoft.com/office/powerpoint/2010/main" val="11829143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screenshot of the Gantt chart we have created for you. We have used Gantt chart to estimate the time required for this project.</a:t>
            </a:r>
          </a:p>
          <a:p>
            <a:r>
              <a:rPr lang="en-US" sz="1800" dirty="0">
                <a:solidFill>
                  <a:prstClr val="black"/>
                </a:solidFill>
                <a:latin typeface="LiberationSans"/>
              </a:rPr>
              <a:t>Gantt Charts were created by Henry Gantt in 1910. Th</a:t>
            </a:r>
            <a:r>
              <a:rPr lang="en-GB" sz="1800" dirty="0">
                <a:solidFill>
                  <a:prstClr val="black"/>
                </a:solidFill>
                <a:latin typeface="LiberationSans"/>
              </a:rPr>
              <a:t>is is </a:t>
            </a:r>
            <a:r>
              <a:rPr lang="en-US" sz="1800" dirty="0">
                <a:solidFill>
                  <a:prstClr val="black"/>
                </a:solidFill>
                <a:latin typeface="LiberationSans"/>
              </a:rPr>
              <a:t>a great  way to show the development of the project we have planned for you. Across the top of the chart is the calendar.  The side shows the tasks that are involved. Each bar’s length represents the number of days it will take and where it is positioned indicates at what point it will be done in the schedule. Now no sales presentation would be </a:t>
            </a:r>
            <a:r>
              <a:rPr lang="en-GB" sz="1800" dirty="0">
                <a:solidFill>
                  <a:prstClr val="black"/>
                </a:solidFill>
                <a:latin typeface="LiberationSans"/>
              </a:rPr>
              <a:t>completed without giving you a price and the time that we believe the project will require.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9</a:t>
            </a:fld>
            <a:endParaRPr lang="en-US"/>
          </a:p>
        </p:txBody>
      </p:sp>
    </p:spTree>
    <p:extLst>
      <p:ext uri="{BB962C8B-B14F-4D97-AF65-F5344CB8AC3E}">
        <p14:creationId xmlns:p14="http://schemas.microsoft.com/office/powerpoint/2010/main" val="111217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prstClr val="black"/>
                </a:solidFill>
                <a:latin typeface="LiberationSans"/>
              </a:rPr>
              <a:t>Based on the materials we created and supplied to you via email, we would estimate that moving your business from Shirley to a newly refurbished warehouse</a:t>
            </a:r>
            <a:r>
              <a:rPr lang="en-GB" sz="1800" dirty="0">
                <a:solidFill>
                  <a:prstClr val="black"/>
                </a:solidFill>
                <a:latin typeface="LiberationSans"/>
              </a:rPr>
              <a:t> in sparkhill</a:t>
            </a:r>
            <a:r>
              <a:rPr lang="en-US" sz="1800" dirty="0">
                <a:solidFill>
                  <a:prstClr val="black"/>
                </a:solidFill>
                <a:latin typeface="LiberationSans"/>
              </a:rPr>
              <a:t> is going to cost about </a:t>
            </a:r>
            <a:r>
              <a:rPr lang="en-GB" sz="1800" dirty="0">
                <a:solidFill>
                  <a:prstClr val="black"/>
                </a:solidFill>
                <a:latin typeface="LiberationSans"/>
              </a:rPr>
              <a:t>£28,300.00. </a:t>
            </a:r>
            <a:r>
              <a:rPr lang="en-US" sz="1800" dirty="0">
                <a:solidFill>
                  <a:prstClr val="black"/>
                </a:solidFill>
                <a:latin typeface="LiberationSans"/>
              </a:rPr>
              <a:t>Our evidence suggests this is likely to take</a:t>
            </a:r>
            <a:r>
              <a:rPr lang="en-GB" sz="1800" dirty="0">
                <a:solidFill>
                  <a:prstClr val="black"/>
                </a:solidFill>
                <a:latin typeface="LiberationSans"/>
              </a:rPr>
              <a:t> around 31</a:t>
            </a:r>
            <a:r>
              <a:rPr lang="en-US" sz="1800" dirty="0">
                <a:solidFill>
                  <a:prstClr val="black"/>
                </a:solidFill>
                <a:latin typeface="LiberationSans"/>
              </a:rPr>
              <a:t> days.</a:t>
            </a:r>
            <a:r>
              <a:rPr lang="en-GB" sz="1800" dirty="0">
                <a:solidFill>
                  <a:prstClr val="black"/>
                </a:solidFill>
                <a:latin typeface="LiberationSans"/>
              </a:rPr>
              <a:t> </a:t>
            </a:r>
            <a:r>
              <a:rPr lang="en-GB" dirty="0"/>
              <a:t>Please remember that this is an estimate as defined by the PMI (Project Management Institution). As an estimate it could be more or less than what we have anticipated. As Dwight Eisenhower once said “planning is everything, plans are nothing ”. We will know the exact figures as we go along.</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10</a:t>
            </a:fld>
            <a:endParaRPr lang="en-US"/>
          </a:p>
        </p:txBody>
      </p:sp>
    </p:spTree>
    <p:extLst>
      <p:ext uri="{BB962C8B-B14F-4D97-AF65-F5344CB8AC3E}">
        <p14:creationId xmlns:p14="http://schemas.microsoft.com/office/powerpoint/2010/main" val="4023796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iron triangle. </a:t>
            </a:r>
            <a:r>
              <a:rPr lang="en-GB" sz="1800" dirty="0">
                <a:solidFill>
                  <a:srgbClr val="555555"/>
                </a:solidFill>
                <a:latin typeface="OpenSans-Regular"/>
              </a:rPr>
              <a:t>There are</a:t>
            </a:r>
            <a:r>
              <a:rPr lang="en-US" sz="1800" dirty="0">
                <a:solidFill>
                  <a:srgbClr val="555555"/>
                </a:solidFill>
                <a:latin typeface="OpenSans-Regular"/>
              </a:rPr>
              <a:t> three factors </a:t>
            </a:r>
            <a:r>
              <a:rPr lang="en-GB" sz="1800" dirty="0">
                <a:solidFill>
                  <a:srgbClr val="555555"/>
                </a:solidFill>
                <a:latin typeface="OpenSans-Regular"/>
              </a:rPr>
              <a:t>that</a:t>
            </a:r>
            <a:r>
              <a:rPr lang="en-US" sz="1800" dirty="0">
                <a:solidFill>
                  <a:srgbClr val="555555"/>
                </a:solidFill>
                <a:latin typeface="OpenSans-Regular"/>
              </a:rPr>
              <a:t> the well-known attributes of scope, schedule, and cost. </a:t>
            </a:r>
            <a:r>
              <a:rPr lang="en-US" sz="1800" b="1" dirty="0">
                <a:solidFill>
                  <a:srgbClr val="555555"/>
                </a:solidFill>
                <a:latin typeface="OpenSans-Bold"/>
              </a:rPr>
              <a:t>Scope</a:t>
            </a:r>
            <a:r>
              <a:rPr lang="en-US" sz="1800" b="0" dirty="0">
                <a:solidFill>
                  <a:srgbClr val="555555"/>
                </a:solidFill>
                <a:latin typeface="OpenSans-Regular"/>
              </a:rPr>
              <a:t> refers to the total amount of work involved in delivering the project, </a:t>
            </a:r>
            <a:r>
              <a:rPr lang="en-US" sz="1800" b="1" dirty="0">
                <a:solidFill>
                  <a:srgbClr val="555555"/>
                </a:solidFill>
                <a:latin typeface="OpenSans-Bold"/>
              </a:rPr>
              <a:t>cost</a:t>
            </a:r>
            <a:r>
              <a:rPr lang="en-US" sz="1800" b="0" dirty="0">
                <a:solidFill>
                  <a:srgbClr val="555555"/>
                </a:solidFill>
                <a:latin typeface="OpenSans-Regular"/>
              </a:rPr>
              <a:t> refers to the sum of all resources required to deliver that work, and </a:t>
            </a:r>
            <a:r>
              <a:rPr lang="en-GB" sz="1800" b="1" dirty="0">
                <a:solidFill>
                  <a:srgbClr val="555555"/>
                </a:solidFill>
                <a:latin typeface="OpenSans-Bold"/>
              </a:rPr>
              <a:t>time</a:t>
            </a:r>
            <a:r>
              <a:rPr lang="en-US" sz="1800" b="0" dirty="0">
                <a:solidFill>
                  <a:srgbClr val="555555"/>
                </a:solidFill>
                <a:latin typeface="OpenSans-Regular"/>
              </a:rPr>
              <a:t> reflects the </a:t>
            </a:r>
            <a:r>
              <a:rPr lang="en-GB" sz="1800" b="0" dirty="0">
                <a:solidFill>
                  <a:srgbClr val="555555"/>
                </a:solidFill>
                <a:latin typeface="OpenSans-Regular"/>
              </a:rPr>
              <a:t>amount of </a:t>
            </a:r>
            <a:r>
              <a:rPr lang="en-US" sz="1800" b="0" dirty="0">
                <a:solidFill>
                  <a:srgbClr val="555555"/>
                </a:solidFill>
                <a:latin typeface="OpenSans-Regular"/>
              </a:rPr>
              <a:t>time estimated or allotted to the project's delivery. </a:t>
            </a:r>
            <a:r>
              <a:rPr lang="en-GB" sz="1800" b="0" dirty="0">
                <a:solidFill>
                  <a:srgbClr val="555555"/>
                </a:solidFill>
                <a:latin typeface="OpenSans-Regular"/>
              </a:rPr>
              <a:t>The overall quality of the project depends on these three factors.</a:t>
            </a:r>
            <a:r>
              <a:rPr lang="en-US" sz="1800" b="0" dirty="0">
                <a:solidFill>
                  <a:srgbClr val="555555"/>
                </a:solidFill>
                <a:latin typeface="OpenSans-Regular"/>
              </a:rPr>
              <a:t> </a:t>
            </a:r>
            <a:r>
              <a:rPr lang="en-GB" sz="1800" b="0" dirty="0">
                <a:solidFill>
                  <a:srgbClr val="555555"/>
                </a:solidFill>
                <a:latin typeface="OpenSans-Regular"/>
              </a:rPr>
              <a:t>This </a:t>
            </a:r>
            <a:r>
              <a:rPr lang="en-US" sz="1800" b="0" dirty="0">
                <a:solidFill>
                  <a:srgbClr val="555555"/>
                </a:solidFill>
                <a:latin typeface="OpenSans-Regular"/>
              </a:rPr>
              <a:t>matrix indicates that these three factors can, and should be, linked together.</a:t>
            </a:r>
            <a:endParaRPr lang="en-GB" sz="1800" dirty="0">
              <a:solidFill>
                <a:srgbClr val="303030"/>
              </a:solidFill>
              <a:latin typeface="ArialMT"/>
            </a:endParaRPr>
          </a:p>
          <a:p>
            <a:r>
              <a:rPr lang="en-GB" sz="1800" dirty="0">
                <a:solidFill>
                  <a:srgbClr val="303030"/>
                </a:solidFill>
                <a:latin typeface="ArialMT"/>
              </a:rPr>
              <a:t>A</a:t>
            </a:r>
            <a:r>
              <a:rPr lang="en-US" sz="1800" dirty="0">
                <a:solidFill>
                  <a:srgbClr val="303030"/>
                </a:solidFill>
                <a:latin typeface="ArialMT"/>
              </a:rPr>
              <a:t> project with many tasks becomes increasingly difficult to complete</a:t>
            </a:r>
            <a:r>
              <a:rPr lang="en-GB" sz="1800" dirty="0">
                <a:solidFill>
                  <a:srgbClr val="303030"/>
                </a:solidFill>
                <a:latin typeface="ArialMT"/>
              </a:rPr>
              <a:t> so the time and cost to complete increases. </a:t>
            </a:r>
          </a:p>
          <a:p>
            <a:r>
              <a:rPr lang="en-US" sz="1800" dirty="0">
                <a:solidFill>
                  <a:srgbClr val="303030"/>
                </a:solidFill>
                <a:latin typeface="ArialMT"/>
              </a:rPr>
              <a:t>A project </a:t>
            </a:r>
            <a:r>
              <a:rPr lang="en-GB" sz="1800" dirty="0">
                <a:solidFill>
                  <a:srgbClr val="303030"/>
                </a:solidFill>
                <a:latin typeface="ArialMT"/>
              </a:rPr>
              <a:t>with </a:t>
            </a:r>
            <a:r>
              <a:rPr lang="en-US" sz="1800" dirty="0">
                <a:solidFill>
                  <a:srgbClr val="303030"/>
                </a:solidFill>
                <a:latin typeface="ArialMT"/>
              </a:rPr>
              <a:t>poor</a:t>
            </a:r>
            <a:r>
              <a:rPr lang="en-GB" sz="1800" dirty="0">
                <a:solidFill>
                  <a:srgbClr val="303030"/>
                </a:solidFill>
                <a:latin typeface="ArialMT"/>
              </a:rPr>
              <a:t> </a:t>
            </a:r>
            <a:r>
              <a:rPr lang="en-US" sz="1800" dirty="0">
                <a:solidFill>
                  <a:srgbClr val="303030"/>
                </a:solidFill>
                <a:latin typeface="ArialMT"/>
              </a:rPr>
              <a:t>fund will not have as many features as we would like</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11</a:t>
            </a:fld>
            <a:endParaRPr lang="en-US"/>
          </a:p>
        </p:txBody>
      </p:sp>
    </p:spTree>
    <p:extLst>
      <p:ext uri="{BB962C8B-B14F-4D97-AF65-F5344CB8AC3E}">
        <p14:creationId xmlns:p14="http://schemas.microsoft.com/office/powerpoint/2010/main" val="3604086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references of our presentation.</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12</a:t>
            </a:fld>
            <a:endParaRPr lang="en-US"/>
          </a:p>
        </p:txBody>
      </p:sp>
    </p:spTree>
    <p:extLst>
      <p:ext uri="{BB962C8B-B14F-4D97-AF65-F5344CB8AC3E}">
        <p14:creationId xmlns:p14="http://schemas.microsoft.com/office/powerpoint/2010/main" val="2801756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us. If you have any questions you can ask us now.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13</a:t>
            </a:fld>
            <a:endParaRPr lang="en-US"/>
          </a:p>
        </p:txBody>
      </p:sp>
    </p:spTree>
    <p:extLst>
      <p:ext uri="{BB962C8B-B14F-4D97-AF65-F5344CB8AC3E}">
        <p14:creationId xmlns:p14="http://schemas.microsoft.com/office/powerpoint/2010/main" val="2923077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52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673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5617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1233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9558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9766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02473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2541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2/21/2020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0787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468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923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2/21/2020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83268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D08864-FCF8-704C-A399-9DD20007B345}"/>
              </a:ext>
            </a:extLst>
          </p:cNvPr>
          <p:cNvSpPr>
            <a:spLocks noGrp="1"/>
          </p:cNvSpPr>
          <p:nvPr>
            <p:ph type="ctrTitle"/>
          </p:nvPr>
        </p:nvSpPr>
        <p:spPr/>
        <p:txBody>
          <a:bodyPr/>
          <a:lstStyle/>
          <a:p>
            <a:r>
              <a:rPr lang="en-GB" dirty="0"/>
              <a:t>The successors</a:t>
            </a:r>
            <a:endParaRPr lang="en-US" dirty="0"/>
          </a:p>
        </p:txBody>
      </p:sp>
      <p:sp>
        <p:nvSpPr>
          <p:cNvPr id="3" name="Subtitle 2">
            <a:extLst>
              <a:ext uri="{FF2B5EF4-FFF2-40B4-BE49-F238E27FC236}">
                <a16:creationId xmlns:a16="http://schemas.microsoft.com/office/drawing/2014/main" xmlns="" id="{0466ABB7-5F14-3B45-B884-D927561B26A1}"/>
              </a:ext>
            </a:extLst>
          </p:cNvPr>
          <p:cNvSpPr>
            <a:spLocks noGrp="1"/>
          </p:cNvSpPr>
          <p:nvPr>
            <p:ph type="subTitle" idx="1"/>
          </p:nvPr>
        </p:nvSpPr>
        <p:spPr/>
        <p:txBody>
          <a:bodyPr>
            <a:normAutofit/>
          </a:bodyPr>
          <a:lstStyle/>
          <a:p>
            <a:r>
              <a:rPr lang="en-GB" sz="3600" dirty="0"/>
              <a:t>Project planning company </a:t>
            </a:r>
            <a:endParaRPr lang="en-US" sz="3600" dirty="0"/>
          </a:p>
        </p:txBody>
      </p:sp>
    </p:spTree>
    <p:extLst>
      <p:ext uri="{BB962C8B-B14F-4D97-AF65-F5344CB8AC3E}">
        <p14:creationId xmlns:p14="http://schemas.microsoft.com/office/powerpoint/2010/main" val="1385686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3" name="Rectangle 137">
            <a:extLst>
              <a:ext uri="{FF2B5EF4-FFF2-40B4-BE49-F238E27FC236}">
                <a16:creationId xmlns:a16="http://schemas.microsoft.com/office/drawing/2014/main" xmlns="" id="{58394E52-1609-430B-A7A5-BFF43EB9C9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4" name="Straight Connector 139">
            <a:extLst>
              <a:ext uri="{FF2B5EF4-FFF2-40B4-BE49-F238E27FC236}">
                <a16:creationId xmlns:a16="http://schemas.microsoft.com/office/drawing/2014/main" xmlns="" id="{8DC4616F-FBF8-4855-A506-67D86C06BBA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DB846A17-5776-F342-BC60-AC9258EEF65E}"/>
              </a:ext>
            </a:extLst>
          </p:cNvPr>
          <p:cNvSpPr>
            <a:spLocks noGrp="1"/>
          </p:cNvSpPr>
          <p:nvPr>
            <p:ph type="title"/>
          </p:nvPr>
        </p:nvSpPr>
        <p:spPr>
          <a:xfrm>
            <a:off x="1451580" y="804520"/>
            <a:ext cx="3530157" cy="1049235"/>
          </a:xfrm>
        </p:spPr>
        <p:txBody>
          <a:bodyPr vert="horz" lIns="91440" tIns="45720" rIns="91440" bIns="0" rtlCol="0">
            <a:normAutofit/>
          </a:bodyPr>
          <a:lstStyle/>
          <a:p>
            <a:r>
              <a:rPr lang="en-US"/>
              <a:t>Our team</a:t>
            </a:r>
          </a:p>
        </p:txBody>
      </p:sp>
      <p:sp>
        <p:nvSpPr>
          <p:cNvPr id="165" name="Rectangle 141">
            <a:extLst>
              <a:ext uri="{FF2B5EF4-FFF2-40B4-BE49-F238E27FC236}">
                <a16:creationId xmlns:a16="http://schemas.microsoft.com/office/drawing/2014/main" xmlns="" id="{D3697D93-D148-4A98-A3A4-98AA7C2B62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6" name="Content Placeholder 134">
            <a:extLst>
              <a:ext uri="{FF2B5EF4-FFF2-40B4-BE49-F238E27FC236}">
                <a16:creationId xmlns:a16="http://schemas.microsoft.com/office/drawing/2014/main" xmlns="" id="{0128B64E-EB8A-436A-9AD3-0E0D214FFFC1}"/>
              </a:ext>
            </a:extLst>
          </p:cNvPr>
          <p:cNvSpPr>
            <a:spLocks noGrp="1"/>
          </p:cNvSpPr>
          <p:nvPr>
            <p:ph idx="1"/>
          </p:nvPr>
        </p:nvSpPr>
        <p:spPr>
          <a:xfrm>
            <a:off x="1451581" y="2015732"/>
            <a:ext cx="3526523" cy="3450613"/>
          </a:xfrm>
        </p:spPr>
        <p:txBody>
          <a:bodyPr>
            <a:normAutofit/>
          </a:bodyPr>
          <a:lstStyle/>
          <a:p>
            <a:pPr>
              <a:buFont typeface="Wingdings" pitchFamily="2" charset="2"/>
              <a:buChar char="v"/>
            </a:pPr>
            <a:r>
              <a:rPr lang="en-GB" dirty="0"/>
              <a:t>Sadia </a:t>
            </a:r>
            <a:r>
              <a:rPr lang="en-GB" dirty="0" err="1"/>
              <a:t>Anjum</a:t>
            </a:r>
            <a:r>
              <a:rPr lang="en-GB" dirty="0"/>
              <a:t> 1708775</a:t>
            </a:r>
          </a:p>
          <a:p>
            <a:pPr>
              <a:buFont typeface="Wingdings" pitchFamily="2" charset="2"/>
              <a:buChar char="v"/>
            </a:pPr>
            <a:r>
              <a:rPr lang="en-GB" dirty="0" err="1"/>
              <a:t>Shaera</a:t>
            </a:r>
            <a:r>
              <a:rPr lang="en-GB" dirty="0"/>
              <a:t> Miah 1711954</a:t>
            </a:r>
          </a:p>
          <a:p>
            <a:pPr>
              <a:buFont typeface="Wingdings" pitchFamily="2" charset="2"/>
              <a:buChar char="v"/>
            </a:pPr>
            <a:r>
              <a:rPr lang="en-GB" dirty="0" err="1"/>
              <a:t>Nusrat</a:t>
            </a:r>
            <a:r>
              <a:rPr lang="en-GB" dirty="0"/>
              <a:t> Yasmin 1712117</a:t>
            </a:r>
          </a:p>
          <a:p>
            <a:pPr>
              <a:buFont typeface="Wingdings" pitchFamily="2" charset="2"/>
              <a:buChar char="v"/>
            </a:pPr>
            <a:r>
              <a:rPr lang="en-GB" dirty="0"/>
              <a:t>Amina Begum 1709433</a:t>
            </a:r>
            <a:endParaRPr lang="en-US" dirty="0"/>
          </a:p>
        </p:txBody>
      </p:sp>
      <p:grpSp>
        <p:nvGrpSpPr>
          <p:cNvPr id="167" name="Group 143">
            <a:extLst>
              <a:ext uri="{FF2B5EF4-FFF2-40B4-BE49-F238E27FC236}">
                <a16:creationId xmlns:a16="http://schemas.microsoft.com/office/drawing/2014/main" xmlns="" id="{3F354BC6-2994-4F4D-AF23-2386109F202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460131" y="482171"/>
            <a:ext cx="6091791" cy="5149101"/>
            <a:chOff x="5446003" y="583365"/>
            <a:chExt cx="6091790" cy="5181928"/>
          </a:xfrm>
        </p:grpSpPr>
        <p:sp>
          <p:nvSpPr>
            <p:cNvPr id="145" name="Rectangle 144">
              <a:extLst>
                <a:ext uri="{FF2B5EF4-FFF2-40B4-BE49-F238E27FC236}">
                  <a16:creationId xmlns:a16="http://schemas.microsoft.com/office/drawing/2014/main" xmlns="" id="{948D8A8A-377B-4E5C-BEFB-15AD256EB8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8" name="Rectangle 145">
              <a:extLst>
                <a:ext uri="{FF2B5EF4-FFF2-40B4-BE49-F238E27FC236}">
                  <a16:creationId xmlns:a16="http://schemas.microsoft.com/office/drawing/2014/main" xmlns="" id="{C589EFFC-BCBD-45AD-9D67-24B6C7C56E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6">
            <a:extLst>
              <a:ext uri="{FF2B5EF4-FFF2-40B4-BE49-F238E27FC236}">
                <a16:creationId xmlns:a16="http://schemas.microsoft.com/office/drawing/2014/main" xmlns="" id="{F040FCBA-9EF2-B84B-AA20-A9C1BC8BAC93}"/>
              </a:ext>
            </a:extLst>
          </p:cNvPr>
          <p:cNvPicPr>
            <a:picLocks noChangeAspect="1"/>
          </p:cNvPicPr>
          <p:nvPr/>
        </p:nvPicPr>
        <p:blipFill rotWithShape="1">
          <a:blip r:embed="rId3"/>
          <a:srcRect/>
          <a:stretch/>
        </p:blipFill>
        <p:spPr>
          <a:xfrm>
            <a:off x="6333616" y="1116346"/>
            <a:ext cx="1850258" cy="1850258"/>
          </a:xfrm>
          <a:prstGeom prst="rect">
            <a:avLst/>
          </a:prstGeom>
        </p:spPr>
      </p:pic>
      <p:pic>
        <p:nvPicPr>
          <p:cNvPr id="20" name="Picture 21">
            <a:extLst>
              <a:ext uri="{FF2B5EF4-FFF2-40B4-BE49-F238E27FC236}">
                <a16:creationId xmlns:a16="http://schemas.microsoft.com/office/drawing/2014/main" xmlns="" id="{BE849987-CF9A-F841-B737-237F45AE5376}"/>
              </a:ext>
            </a:extLst>
          </p:cNvPr>
          <p:cNvPicPr>
            <a:picLocks noChangeAspect="1"/>
          </p:cNvPicPr>
          <p:nvPr/>
        </p:nvPicPr>
        <p:blipFill rotWithShape="1">
          <a:blip r:embed="rId4"/>
          <a:srcRect/>
          <a:stretch/>
        </p:blipFill>
        <p:spPr>
          <a:xfrm>
            <a:off x="8912828" y="1124571"/>
            <a:ext cx="1676625" cy="1842033"/>
          </a:xfrm>
          <a:prstGeom prst="rect">
            <a:avLst/>
          </a:prstGeom>
        </p:spPr>
      </p:pic>
      <p:pic>
        <p:nvPicPr>
          <p:cNvPr id="26" name="Picture 27">
            <a:extLst>
              <a:ext uri="{FF2B5EF4-FFF2-40B4-BE49-F238E27FC236}">
                <a16:creationId xmlns:a16="http://schemas.microsoft.com/office/drawing/2014/main" xmlns="" id="{EB764888-36FC-724C-8357-DAFB85C2398C}"/>
              </a:ext>
            </a:extLst>
          </p:cNvPr>
          <p:cNvPicPr>
            <a:picLocks noChangeAspect="1"/>
          </p:cNvPicPr>
          <p:nvPr/>
        </p:nvPicPr>
        <p:blipFill rotWithShape="1">
          <a:blip r:embed="rId5"/>
          <a:srcRect/>
          <a:stretch/>
        </p:blipFill>
        <p:spPr>
          <a:xfrm>
            <a:off x="6493550" y="2981575"/>
            <a:ext cx="1874519" cy="1874519"/>
          </a:xfrm>
          <a:prstGeom prst="rect">
            <a:avLst/>
          </a:prstGeom>
        </p:spPr>
      </p:pic>
      <p:pic>
        <p:nvPicPr>
          <p:cNvPr id="9" name="Picture 9">
            <a:extLst>
              <a:ext uri="{FF2B5EF4-FFF2-40B4-BE49-F238E27FC236}">
                <a16:creationId xmlns:a16="http://schemas.microsoft.com/office/drawing/2014/main" xmlns="" id="{020A8CC7-0576-EF40-B0A4-0307AD38EADA}"/>
              </a:ext>
            </a:extLst>
          </p:cNvPr>
          <p:cNvPicPr>
            <a:picLocks noChangeAspect="1"/>
          </p:cNvPicPr>
          <p:nvPr/>
        </p:nvPicPr>
        <p:blipFill rotWithShape="1">
          <a:blip r:embed="rId6"/>
          <a:srcRect/>
          <a:stretch/>
        </p:blipFill>
        <p:spPr>
          <a:xfrm>
            <a:off x="8823665" y="3131196"/>
            <a:ext cx="1851321" cy="1851321"/>
          </a:xfrm>
          <a:prstGeom prst="rect">
            <a:avLst/>
          </a:prstGeom>
        </p:spPr>
      </p:pic>
      <p:pic>
        <p:nvPicPr>
          <p:cNvPr id="169" name="Picture 147">
            <a:extLst>
              <a:ext uri="{FF2B5EF4-FFF2-40B4-BE49-F238E27FC236}">
                <a16:creationId xmlns:a16="http://schemas.microsoft.com/office/drawing/2014/main" xmlns="" id="{F190D68A-CD84-4965-890D-4829B6C1EDC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7">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0" name="Straight Connector 149">
            <a:extLst>
              <a:ext uri="{FF2B5EF4-FFF2-40B4-BE49-F238E27FC236}">
                <a16:creationId xmlns:a16="http://schemas.microsoft.com/office/drawing/2014/main" xmlns="" id="{7588CF8F-1D58-4649-9E47-A418EB852DC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6155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5C3D674-3D59-4E93-80CA-0C0A9095E8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xmlns="" id="{C884B8F8-FDC9-498B-9960-5D7260AFCB0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CC01C1C4-86D7-524B-A67C-CE3C5B464EE7}"/>
              </a:ext>
            </a:extLst>
          </p:cNvPr>
          <p:cNvSpPr>
            <a:spLocks noGrp="1"/>
          </p:cNvSpPr>
          <p:nvPr>
            <p:ph type="title"/>
          </p:nvPr>
        </p:nvSpPr>
        <p:spPr>
          <a:xfrm>
            <a:off x="1451580" y="804520"/>
            <a:ext cx="5442706" cy="1285414"/>
          </a:xfrm>
        </p:spPr>
        <p:txBody>
          <a:bodyPr>
            <a:normAutofit/>
          </a:bodyPr>
          <a:lstStyle/>
          <a:p>
            <a:r>
              <a:rPr lang="en-GB" sz="1500" b="1" dirty="0"/>
              <a:t>Overview</a:t>
            </a:r>
            <a:r>
              <a:rPr lang="en-GB" sz="1500" dirty="0"/>
              <a:t/>
            </a:r>
            <a:br>
              <a:rPr lang="en-GB" sz="1500" dirty="0"/>
            </a:br>
            <a:r>
              <a:rPr lang="en-GB" sz="1500" dirty="0"/>
              <a:t/>
            </a:r>
            <a:br>
              <a:rPr lang="en-GB" sz="1500" dirty="0"/>
            </a:br>
            <a:r>
              <a:rPr lang="en-GB" sz="1500" dirty="0"/>
              <a:t>the information from the case study</a:t>
            </a:r>
            <a:endParaRPr lang="en-US" sz="1500" b="1" dirty="0"/>
          </a:p>
        </p:txBody>
      </p:sp>
      <p:sp>
        <p:nvSpPr>
          <p:cNvPr id="30" name="Rectangle 29">
            <a:extLst>
              <a:ext uri="{FF2B5EF4-FFF2-40B4-BE49-F238E27FC236}">
                <a16:creationId xmlns:a16="http://schemas.microsoft.com/office/drawing/2014/main" xmlns="" id="{EF2A81E1-BCBE-426B-8C09-33274E6940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xmlns="" id="{7168D91F-FA03-CC45-88E2-4EDBA7CE3109}"/>
              </a:ext>
            </a:extLst>
          </p:cNvPr>
          <p:cNvSpPr>
            <a:spLocks noGrp="1"/>
          </p:cNvSpPr>
          <p:nvPr>
            <p:ph idx="1"/>
          </p:nvPr>
        </p:nvSpPr>
        <p:spPr>
          <a:xfrm>
            <a:off x="1451581" y="2015732"/>
            <a:ext cx="5116628" cy="3450613"/>
          </a:xfrm>
        </p:spPr>
        <p:txBody>
          <a:bodyPr>
            <a:normAutofit/>
          </a:bodyPr>
          <a:lstStyle/>
          <a:p>
            <a:endParaRPr lang="en-GB" dirty="0"/>
          </a:p>
          <a:p>
            <a:r>
              <a:rPr lang="en-GB" dirty="0"/>
              <a:t>Setting up new business process</a:t>
            </a:r>
          </a:p>
          <a:p>
            <a:r>
              <a:rPr lang="en-GB" dirty="0"/>
              <a:t>Refit the new warehouse in Sparkhill</a:t>
            </a:r>
          </a:p>
          <a:p>
            <a:r>
              <a:rPr lang="en-GB" dirty="0"/>
              <a:t>Transfer contents from the shop in Shirley </a:t>
            </a:r>
            <a:endParaRPr lang="en-US" dirty="0"/>
          </a:p>
        </p:txBody>
      </p:sp>
      <p:pic>
        <p:nvPicPr>
          <p:cNvPr id="4" name="Picture 4">
            <a:extLst>
              <a:ext uri="{FF2B5EF4-FFF2-40B4-BE49-F238E27FC236}">
                <a16:creationId xmlns:a16="http://schemas.microsoft.com/office/drawing/2014/main" xmlns="" id="{7DDAAEDA-4975-3946-BAB3-CEC7CC59DB06}"/>
              </a:ext>
            </a:extLst>
          </p:cNvPr>
          <p:cNvPicPr>
            <a:picLocks noChangeAspect="1"/>
          </p:cNvPicPr>
          <p:nvPr/>
        </p:nvPicPr>
        <p:blipFill rotWithShape="1">
          <a:blip r:embed="rId3"/>
          <a:stretch/>
        </p:blipFill>
        <p:spPr>
          <a:xfrm>
            <a:off x="7230881" y="805583"/>
            <a:ext cx="3507223" cy="4660762"/>
          </a:xfrm>
          <a:prstGeom prst="rect">
            <a:avLst/>
          </a:prstGeom>
        </p:spPr>
      </p:pic>
      <p:pic>
        <p:nvPicPr>
          <p:cNvPr id="32" name="Picture 31">
            <a:extLst>
              <a:ext uri="{FF2B5EF4-FFF2-40B4-BE49-F238E27FC236}">
                <a16:creationId xmlns:a16="http://schemas.microsoft.com/office/drawing/2014/main" xmlns="" id="{39D1DDD4-5BB3-45BA-B9B3-06B62299AD7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xmlns="" id="{A24DAE64-2302-42EA-8239-F2F0775CA5A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2A9460-7076-CD43-A08D-43FA5D2BA69C}"/>
              </a:ext>
            </a:extLst>
          </p:cNvPr>
          <p:cNvSpPr>
            <a:spLocks noGrp="1"/>
          </p:cNvSpPr>
          <p:nvPr>
            <p:ph type="title"/>
          </p:nvPr>
        </p:nvSpPr>
        <p:spPr/>
        <p:txBody>
          <a:bodyPr/>
          <a:lstStyle/>
          <a:p>
            <a:r>
              <a:rPr lang="en-GB" dirty="0"/>
              <a:t>The project life cycle</a:t>
            </a:r>
            <a:endParaRPr lang="en-US" dirty="0"/>
          </a:p>
        </p:txBody>
      </p:sp>
      <p:sp>
        <p:nvSpPr>
          <p:cNvPr id="3" name="Content Placeholder 2">
            <a:extLst>
              <a:ext uri="{FF2B5EF4-FFF2-40B4-BE49-F238E27FC236}">
                <a16:creationId xmlns:a16="http://schemas.microsoft.com/office/drawing/2014/main" xmlns="" id="{A6933F18-66E5-CE46-B186-0E6BE048D132}"/>
              </a:ext>
            </a:extLst>
          </p:cNvPr>
          <p:cNvSpPr>
            <a:spLocks noGrp="1"/>
          </p:cNvSpPr>
          <p:nvPr>
            <p:ph idx="1"/>
          </p:nvPr>
        </p:nvSpPr>
        <p:spPr>
          <a:xfrm>
            <a:off x="393095" y="1970375"/>
            <a:ext cx="11445119" cy="3450613"/>
          </a:xfrm>
        </p:spPr>
        <p:txBody>
          <a:bodyPr/>
          <a:lstStyle/>
          <a:p>
            <a:endParaRPr lang="en-US" dirty="0"/>
          </a:p>
        </p:txBody>
      </p:sp>
      <p:sp>
        <p:nvSpPr>
          <p:cNvPr id="8" name="Arrow: Notched Right 7">
            <a:extLst>
              <a:ext uri="{FF2B5EF4-FFF2-40B4-BE49-F238E27FC236}">
                <a16:creationId xmlns:a16="http://schemas.microsoft.com/office/drawing/2014/main" xmlns="" id="{85237A7F-476C-6546-9AA8-3F9C41D8F682}"/>
              </a:ext>
            </a:extLst>
          </p:cNvPr>
          <p:cNvSpPr/>
          <p:nvPr/>
        </p:nvSpPr>
        <p:spPr>
          <a:xfrm>
            <a:off x="684288" y="3053702"/>
            <a:ext cx="2313567" cy="1283958"/>
          </a:xfrm>
          <a:prstGeom prst="notchedRightArrow">
            <a:avLst>
              <a:gd name="adj1" fmla="val 50000"/>
              <a:gd name="adj2" fmla="val 34029"/>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DISCOVERY</a:t>
            </a:r>
            <a:endParaRPr lang="en-US" b="1" dirty="0"/>
          </a:p>
        </p:txBody>
      </p:sp>
      <p:sp>
        <p:nvSpPr>
          <p:cNvPr id="10" name="Arrow: Notched Right 9">
            <a:extLst>
              <a:ext uri="{FF2B5EF4-FFF2-40B4-BE49-F238E27FC236}">
                <a16:creationId xmlns:a16="http://schemas.microsoft.com/office/drawing/2014/main" xmlns="" id="{BBE52737-6DE3-5F4B-ADEB-18E81C513415}"/>
              </a:ext>
            </a:extLst>
          </p:cNvPr>
          <p:cNvSpPr/>
          <p:nvPr/>
        </p:nvSpPr>
        <p:spPr>
          <a:xfrm>
            <a:off x="2932443" y="3033041"/>
            <a:ext cx="2313567" cy="1325280"/>
          </a:xfrm>
          <a:prstGeom prst="notchedRight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INITIATION</a:t>
            </a:r>
            <a:endParaRPr lang="en-US" b="1" dirty="0"/>
          </a:p>
        </p:txBody>
      </p:sp>
      <p:sp>
        <p:nvSpPr>
          <p:cNvPr id="12" name="Arrow: Notched Right 11">
            <a:extLst>
              <a:ext uri="{FF2B5EF4-FFF2-40B4-BE49-F238E27FC236}">
                <a16:creationId xmlns:a16="http://schemas.microsoft.com/office/drawing/2014/main" xmlns="" id="{434BB7CC-E6CC-834C-BB81-B58FDC205BDB}"/>
              </a:ext>
            </a:extLst>
          </p:cNvPr>
          <p:cNvSpPr/>
          <p:nvPr/>
        </p:nvSpPr>
        <p:spPr>
          <a:xfrm>
            <a:off x="5106812" y="3033041"/>
            <a:ext cx="2075796" cy="1325280"/>
          </a:xfrm>
          <a:prstGeom prst="notchedRightArrow">
            <a:avLst/>
          </a:prstGeom>
          <a:solidFill>
            <a:schemeClr val="accent1">
              <a:lumMod val="5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DELIVERY</a:t>
            </a:r>
            <a:endParaRPr lang="en-US" b="1" dirty="0"/>
          </a:p>
        </p:txBody>
      </p:sp>
      <p:sp>
        <p:nvSpPr>
          <p:cNvPr id="14" name="Arrow: Notched Right 13">
            <a:extLst>
              <a:ext uri="{FF2B5EF4-FFF2-40B4-BE49-F238E27FC236}">
                <a16:creationId xmlns:a16="http://schemas.microsoft.com/office/drawing/2014/main" xmlns="" id="{99BE0026-6BD4-1047-A994-FDBA49D81EE8}"/>
              </a:ext>
            </a:extLst>
          </p:cNvPr>
          <p:cNvSpPr/>
          <p:nvPr/>
        </p:nvSpPr>
        <p:spPr>
          <a:xfrm>
            <a:off x="7062962" y="3033041"/>
            <a:ext cx="2185762" cy="1325280"/>
          </a:xfrm>
          <a:prstGeom prst="notchedRight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CLOSURE</a:t>
            </a:r>
            <a:endParaRPr lang="en-US" b="1" dirty="0"/>
          </a:p>
        </p:txBody>
      </p:sp>
      <p:sp>
        <p:nvSpPr>
          <p:cNvPr id="16" name="Arrow: Notched Right 15">
            <a:extLst>
              <a:ext uri="{FF2B5EF4-FFF2-40B4-BE49-F238E27FC236}">
                <a16:creationId xmlns:a16="http://schemas.microsoft.com/office/drawing/2014/main" xmlns="" id="{B9364B56-8A4F-1B42-B4C2-06F676BBD037}"/>
              </a:ext>
            </a:extLst>
          </p:cNvPr>
          <p:cNvSpPr/>
          <p:nvPr/>
        </p:nvSpPr>
        <p:spPr>
          <a:xfrm>
            <a:off x="9162143" y="3033041"/>
            <a:ext cx="2497119" cy="1325280"/>
          </a:xfrm>
          <a:prstGeom prst="notchedRightArrow">
            <a:avLst>
              <a:gd name="adj1" fmla="val 45437"/>
              <a:gd name="adj2" fmla="val 50000"/>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REALISATION</a:t>
            </a:r>
            <a:r>
              <a:rPr lang="en-GB" dirty="0"/>
              <a:t> </a:t>
            </a:r>
            <a:endParaRPr lang="en-US" dirty="0"/>
          </a:p>
        </p:txBody>
      </p:sp>
    </p:spTree>
    <p:extLst>
      <p:ext uri="{BB962C8B-B14F-4D97-AF65-F5344CB8AC3E}">
        <p14:creationId xmlns:p14="http://schemas.microsoft.com/office/powerpoint/2010/main" val="4085000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F0CF9F-312A-E841-A64E-6A43DAF39CCC}"/>
              </a:ext>
            </a:extLst>
          </p:cNvPr>
          <p:cNvSpPr>
            <a:spLocks noGrp="1"/>
          </p:cNvSpPr>
          <p:nvPr>
            <p:ph type="title"/>
          </p:nvPr>
        </p:nvSpPr>
        <p:spPr>
          <a:xfrm>
            <a:off x="1451579" y="804519"/>
            <a:ext cx="9603275" cy="609315"/>
          </a:xfrm>
        </p:spPr>
        <p:txBody>
          <a:bodyPr/>
          <a:lstStyle/>
          <a:p>
            <a:r>
              <a:rPr lang="en-GB" dirty="0"/>
              <a:t>Stakeholders </a:t>
            </a:r>
            <a:endParaRPr lang="en-US" dirty="0"/>
          </a:p>
        </p:txBody>
      </p:sp>
      <p:graphicFrame>
        <p:nvGraphicFramePr>
          <p:cNvPr id="4" name="Table 4">
            <a:extLst>
              <a:ext uri="{FF2B5EF4-FFF2-40B4-BE49-F238E27FC236}">
                <a16:creationId xmlns:a16="http://schemas.microsoft.com/office/drawing/2014/main" xmlns="" id="{729429B6-D9DD-6D41-814E-5571DA72077A}"/>
              </a:ext>
            </a:extLst>
          </p:cNvPr>
          <p:cNvGraphicFramePr>
            <a:graphicFrameLocks noGrp="1"/>
          </p:cNvGraphicFramePr>
          <p:nvPr>
            <p:ph idx="1"/>
            <p:extLst>
              <p:ext uri="{D42A27DB-BD31-4B8C-83A1-F6EECF244321}">
                <p14:modId xmlns:p14="http://schemas.microsoft.com/office/powerpoint/2010/main" val="2396696290"/>
              </p:ext>
            </p:extLst>
          </p:nvPr>
        </p:nvGraphicFramePr>
        <p:xfrm>
          <a:off x="1375380" y="1759101"/>
          <a:ext cx="9604374" cy="741680"/>
        </p:xfrm>
        <a:graphic>
          <a:graphicData uri="http://schemas.openxmlformats.org/drawingml/2006/table">
            <a:tbl>
              <a:tblPr firstRow="1" bandRow="1">
                <a:tableStyleId>{5C22544A-7EE6-4342-B048-85BDC9FD1C3A}</a:tableStyleId>
              </a:tblPr>
              <a:tblGrid>
                <a:gridCol w="3201458">
                  <a:extLst>
                    <a:ext uri="{9D8B030D-6E8A-4147-A177-3AD203B41FA5}">
                      <a16:colId xmlns:a16="http://schemas.microsoft.com/office/drawing/2014/main" xmlns="" val="147938912"/>
                    </a:ext>
                  </a:extLst>
                </a:gridCol>
                <a:gridCol w="3201458">
                  <a:extLst>
                    <a:ext uri="{9D8B030D-6E8A-4147-A177-3AD203B41FA5}">
                      <a16:colId xmlns:a16="http://schemas.microsoft.com/office/drawing/2014/main" xmlns="" val="4134973749"/>
                    </a:ext>
                  </a:extLst>
                </a:gridCol>
                <a:gridCol w="3201458">
                  <a:extLst>
                    <a:ext uri="{9D8B030D-6E8A-4147-A177-3AD203B41FA5}">
                      <a16:colId xmlns:a16="http://schemas.microsoft.com/office/drawing/2014/main" xmlns="" val="1768237349"/>
                    </a:ext>
                  </a:extLst>
                </a:gridCol>
              </a:tblGrid>
              <a:tr h="370840">
                <a:tc>
                  <a:txBody>
                    <a:bodyPr/>
                    <a:lstStyle/>
                    <a:p>
                      <a:endParaRPr lang="en-US" dirty="0"/>
                    </a:p>
                  </a:txBody>
                  <a:tcPr/>
                </a:tc>
                <a:tc>
                  <a:txBody>
                    <a:bodyPr/>
                    <a:lstStyle/>
                    <a:p>
                      <a:r>
                        <a:rPr lang="en-GB" dirty="0"/>
                        <a:t>Sponsor</a:t>
                      </a:r>
                      <a:endParaRPr lang="en-US" dirty="0"/>
                    </a:p>
                  </a:txBody>
                  <a:tcPr/>
                </a:tc>
                <a:tc>
                  <a:txBody>
                    <a:bodyPr/>
                    <a:lstStyle/>
                    <a:p>
                      <a:endParaRPr lang="en-US" dirty="0"/>
                    </a:p>
                  </a:txBody>
                  <a:tcPr/>
                </a:tc>
                <a:extLst>
                  <a:ext uri="{0D108BD9-81ED-4DB2-BD59-A6C34878D82A}">
                    <a16:rowId xmlns:a16="http://schemas.microsoft.com/office/drawing/2014/main" xmlns="" val="886514890"/>
                  </a:ext>
                </a:extLst>
              </a:tr>
              <a:tr h="370840">
                <a:tc>
                  <a:txBody>
                    <a:bodyPr/>
                    <a:lstStyle/>
                    <a:p>
                      <a:endParaRPr lang="en-US"/>
                    </a:p>
                  </a:txBody>
                  <a:tcPr/>
                </a:tc>
                <a:tc>
                  <a:txBody>
                    <a:bodyPr/>
                    <a:lstStyle/>
                    <a:p>
                      <a:r>
                        <a:rPr lang="en-GB" dirty="0"/>
                        <a:t>Decision </a:t>
                      </a:r>
                      <a:endParaRPr lang="en-US" dirty="0"/>
                    </a:p>
                  </a:txBody>
                  <a:tcPr/>
                </a:tc>
                <a:tc>
                  <a:txBody>
                    <a:bodyPr/>
                    <a:lstStyle/>
                    <a:p>
                      <a:endParaRPr lang="en-US" dirty="0"/>
                    </a:p>
                  </a:txBody>
                  <a:tcPr/>
                </a:tc>
                <a:extLst>
                  <a:ext uri="{0D108BD9-81ED-4DB2-BD59-A6C34878D82A}">
                    <a16:rowId xmlns:a16="http://schemas.microsoft.com/office/drawing/2014/main" xmlns="" val="3513421877"/>
                  </a:ext>
                </a:extLst>
              </a:tr>
            </a:tbl>
          </a:graphicData>
        </a:graphic>
      </p:graphicFrame>
      <p:sp>
        <p:nvSpPr>
          <p:cNvPr id="6" name="Arrow: Down 5">
            <a:extLst>
              <a:ext uri="{FF2B5EF4-FFF2-40B4-BE49-F238E27FC236}">
                <a16:creationId xmlns:a16="http://schemas.microsoft.com/office/drawing/2014/main" xmlns="" id="{A063FE91-5330-9546-9A45-FCF1CBA7C1A1}"/>
              </a:ext>
            </a:extLst>
          </p:cNvPr>
          <p:cNvSpPr/>
          <p:nvPr/>
        </p:nvSpPr>
        <p:spPr>
          <a:xfrm>
            <a:off x="5256892" y="2525714"/>
            <a:ext cx="1678215" cy="4665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xmlns="" id="{2321453D-EA8E-0B48-BA7B-74F3231BD28B}"/>
              </a:ext>
            </a:extLst>
          </p:cNvPr>
          <p:cNvSpPr/>
          <p:nvPr/>
        </p:nvSpPr>
        <p:spPr>
          <a:xfrm>
            <a:off x="5199440" y="3789144"/>
            <a:ext cx="1678215" cy="4665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Table 4">
            <a:extLst>
              <a:ext uri="{FF2B5EF4-FFF2-40B4-BE49-F238E27FC236}">
                <a16:creationId xmlns:a16="http://schemas.microsoft.com/office/drawing/2014/main" xmlns="" id="{D14F3519-597E-5145-AC1A-8A00B808D7EF}"/>
              </a:ext>
            </a:extLst>
          </p:cNvPr>
          <p:cNvGraphicFramePr>
            <a:graphicFrameLocks/>
          </p:cNvGraphicFramePr>
          <p:nvPr>
            <p:extLst>
              <p:ext uri="{D42A27DB-BD31-4B8C-83A1-F6EECF244321}">
                <p14:modId xmlns:p14="http://schemas.microsoft.com/office/powerpoint/2010/main" val="2989591289"/>
              </p:ext>
            </p:extLst>
          </p:nvPr>
        </p:nvGraphicFramePr>
        <p:xfrm>
          <a:off x="1466094" y="3027817"/>
          <a:ext cx="9735912" cy="731520"/>
        </p:xfrm>
        <a:graphic>
          <a:graphicData uri="http://schemas.openxmlformats.org/drawingml/2006/table">
            <a:tbl>
              <a:tblPr firstRow="1" bandRow="1">
                <a:tableStyleId>{5C22544A-7EE6-4342-B048-85BDC9FD1C3A}</a:tableStyleId>
              </a:tblPr>
              <a:tblGrid>
                <a:gridCol w="3245304">
                  <a:extLst>
                    <a:ext uri="{9D8B030D-6E8A-4147-A177-3AD203B41FA5}">
                      <a16:colId xmlns:a16="http://schemas.microsoft.com/office/drawing/2014/main" xmlns="" val="147938912"/>
                    </a:ext>
                  </a:extLst>
                </a:gridCol>
                <a:gridCol w="3245304">
                  <a:extLst>
                    <a:ext uri="{9D8B030D-6E8A-4147-A177-3AD203B41FA5}">
                      <a16:colId xmlns:a16="http://schemas.microsoft.com/office/drawing/2014/main" xmlns="" val="4134973749"/>
                    </a:ext>
                  </a:extLst>
                </a:gridCol>
                <a:gridCol w="3245304">
                  <a:extLst>
                    <a:ext uri="{9D8B030D-6E8A-4147-A177-3AD203B41FA5}">
                      <a16:colId xmlns:a16="http://schemas.microsoft.com/office/drawing/2014/main" xmlns="" val="1768237349"/>
                    </a:ext>
                  </a:extLst>
                </a:gridCol>
              </a:tblGrid>
              <a:tr h="0">
                <a:tc>
                  <a:txBody>
                    <a:bodyPr/>
                    <a:lstStyle/>
                    <a:p>
                      <a:endParaRPr lang="en-US" dirty="0"/>
                    </a:p>
                  </a:txBody>
                  <a:tcPr/>
                </a:tc>
                <a:tc>
                  <a:txBody>
                    <a:bodyPr/>
                    <a:lstStyle/>
                    <a:p>
                      <a:r>
                        <a:rPr lang="en-GB" dirty="0"/>
                        <a:t>Steering group</a:t>
                      </a:r>
                      <a:endParaRPr lang="en-US" dirty="0"/>
                    </a:p>
                  </a:txBody>
                  <a:tcPr/>
                </a:tc>
                <a:tc>
                  <a:txBody>
                    <a:bodyPr/>
                    <a:lstStyle/>
                    <a:p>
                      <a:endParaRPr lang="en-US" dirty="0"/>
                    </a:p>
                  </a:txBody>
                  <a:tcPr/>
                </a:tc>
                <a:extLst>
                  <a:ext uri="{0D108BD9-81ED-4DB2-BD59-A6C34878D82A}">
                    <a16:rowId xmlns:a16="http://schemas.microsoft.com/office/drawing/2014/main" xmlns="" val="886514890"/>
                  </a:ext>
                </a:extLst>
              </a:tr>
              <a:tr h="0">
                <a:tc>
                  <a:txBody>
                    <a:bodyPr/>
                    <a:lstStyle/>
                    <a:p>
                      <a:r>
                        <a:rPr lang="en-GB" dirty="0"/>
                        <a:t>Manager </a:t>
                      </a:r>
                      <a:endParaRPr lang="en-US" dirty="0"/>
                    </a:p>
                  </a:txBody>
                  <a:tcPr/>
                </a:tc>
                <a:tc>
                  <a:txBody>
                    <a:bodyPr/>
                    <a:lstStyle/>
                    <a:p>
                      <a:r>
                        <a:rPr lang="en-GB" dirty="0"/>
                        <a:t>Specialist </a:t>
                      </a:r>
                      <a:endParaRPr lang="en-US" dirty="0"/>
                    </a:p>
                  </a:txBody>
                  <a:tcPr/>
                </a:tc>
                <a:tc>
                  <a:txBody>
                    <a:bodyPr/>
                    <a:lstStyle/>
                    <a:p>
                      <a:r>
                        <a:rPr lang="en-GB" dirty="0"/>
                        <a:t>Worker</a:t>
                      </a:r>
                      <a:endParaRPr lang="en-US" dirty="0"/>
                    </a:p>
                  </a:txBody>
                  <a:tcPr/>
                </a:tc>
                <a:extLst>
                  <a:ext uri="{0D108BD9-81ED-4DB2-BD59-A6C34878D82A}">
                    <a16:rowId xmlns:a16="http://schemas.microsoft.com/office/drawing/2014/main" xmlns="" val="3513421877"/>
                  </a:ext>
                </a:extLst>
              </a:tr>
            </a:tbl>
          </a:graphicData>
        </a:graphic>
      </p:graphicFrame>
      <p:graphicFrame>
        <p:nvGraphicFramePr>
          <p:cNvPr id="22" name="Table 4">
            <a:extLst>
              <a:ext uri="{FF2B5EF4-FFF2-40B4-BE49-F238E27FC236}">
                <a16:creationId xmlns:a16="http://schemas.microsoft.com/office/drawing/2014/main" xmlns="" id="{0D8B2A90-B9F7-AD49-A3C1-33FAF070AFE0}"/>
              </a:ext>
            </a:extLst>
          </p:cNvPr>
          <p:cNvGraphicFramePr>
            <a:graphicFrameLocks/>
          </p:cNvGraphicFramePr>
          <p:nvPr>
            <p:extLst>
              <p:ext uri="{D42A27DB-BD31-4B8C-83A1-F6EECF244321}">
                <p14:modId xmlns:p14="http://schemas.microsoft.com/office/powerpoint/2010/main" val="275658447"/>
              </p:ext>
            </p:extLst>
          </p:nvPr>
        </p:nvGraphicFramePr>
        <p:xfrm>
          <a:off x="1430563" y="4331391"/>
          <a:ext cx="9735912" cy="741680"/>
        </p:xfrm>
        <a:graphic>
          <a:graphicData uri="http://schemas.openxmlformats.org/drawingml/2006/table">
            <a:tbl>
              <a:tblPr firstRow="1" bandRow="1">
                <a:tableStyleId>{5C22544A-7EE6-4342-B048-85BDC9FD1C3A}</a:tableStyleId>
              </a:tblPr>
              <a:tblGrid>
                <a:gridCol w="3245304">
                  <a:extLst>
                    <a:ext uri="{9D8B030D-6E8A-4147-A177-3AD203B41FA5}">
                      <a16:colId xmlns:a16="http://schemas.microsoft.com/office/drawing/2014/main" xmlns="" val="147938912"/>
                    </a:ext>
                  </a:extLst>
                </a:gridCol>
                <a:gridCol w="3245304">
                  <a:extLst>
                    <a:ext uri="{9D8B030D-6E8A-4147-A177-3AD203B41FA5}">
                      <a16:colId xmlns:a16="http://schemas.microsoft.com/office/drawing/2014/main" xmlns="" val="4134973749"/>
                    </a:ext>
                  </a:extLst>
                </a:gridCol>
                <a:gridCol w="3245304">
                  <a:extLst>
                    <a:ext uri="{9D8B030D-6E8A-4147-A177-3AD203B41FA5}">
                      <a16:colId xmlns:a16="http://schemas.microsoft.com/office/drawing/2014/main" xmlns="" val="1768237349"/>
                    </a:ext>
                  </a:extLst>
                </a:gridCol>
              </a:tblGrid>
              <a:tr h="370840">
                <a:tc>
                  <a:txBody>
                    <a:bodyPr/>
                    <a:lstStyle/>
                    <a:p>
                      <a:endParaRPr lang="en-US" dirty="0"/>
                    </a:p>
                  </a:txBody>
                  <a:tcPr/>
                </a:tc>
                <a:tc>
                  <a:txBody>
                    <a:bodyPr/>
                    <a:lstStyle/>
                    <a:p>
                      <a:r>
                        <a:rPr lang="en-GB" dirty="0"/>
                        <a:t>Project manager</a:t>
                      </a:r>
                      <a:endParaRPr lang="en-US" dirty="0"/>
                    </a:p>
                  </a:txBody>
                  <a:tcPr/>
                </a:tc>
                <a:tc>
                  <a:txBody>
                    <a:bodyPr/>
                    <a:lstStyle/>
                    <a:p>
                      <a:endParaRPr lang="en-US" dirty="0"/>
                    </a:p>
                  </a:txBody>
                  <a:tcPr/>
                </a:tc>
                <a:extLst>
                  <a:ext uri="{0D108BD9-81ED-4DB2-BD59-A6C34878D82A}">
                    <a16:rowId xmlns:a16="http://schemas.microsoft.com/office/drawing/2014/main" xmlns="" val="886514890"/>
                  </a:ext>
                </a:extLst>
              </a:tr>
              <a:tr h="370840">
                <a:tc>
                  <a:txBody>
                    <a:bodyPr/>
                    <a:lstStyle/>
                    <a:p>
                      <a:r>
                        <a:rPr lang="en-GB" dirty="0"/>
                        <a:t>Plan 1</a:t>
                      </a:r>
                      <a:endParaRPr lang="en-US" dirty="0"/>
                    </a:p>
                  </a:txBody>
                  <a:tcPr/>
                </a:tc>
                <a:tc>
                  <a:txBody>
                    <a:bodyPr/>
                    <a:lstStyle/>
                    <a:p>
                      <a:r>
                        <a:rPr lang="en-GB" dirty="0"/>
                        <a:t>Plan 2</a:t>
                      </a:r>
                      <a:endParaRPr lang="en-US" dirty="0"/>
                    </a:p>
                  </a:txBody>
                  <a:tcPr/>
                </a:tc>
                <a:tc>
                  <a:txBody>
                    <a:bodyPr/>
                    <a:lstStyle/>
                    <a:p>
                      <a:r>
                        <a:rPr lang="en-GB" dirty="0"/>
                        <a:t>Plan 3</a:t>
                      </a:r>
                      <a:endParaRPr lang="en-US" dirty="0"/>
                    </a:p>
                  </a:txBody>
                  <a:tcPr/>
                </a:tc>
                <a:extLst>
                  <a:ext uri="{0D108BD9-81ED-4DB2-BD59-A6C34878D82A}">
                    <a16:rowId xmlns:a16="http://schemas.microsoft.com/office/drawing/2014/main" xmlns="" val="3513421877"/>
                  </a:ext>
                </a:extLst>
              </a:tr>
            </a:tbl>
          </a:graphicData>
        </a:graphic>
      </p:graphicFrame>
    </p:spTree>
    <p:extLst>
      <p:ext uri="{BB962C8B-B14F-4D97-AF65-F5344CB8AC3E}">
        <p14:creationId xmlns:p14="http://schemas.microsoft.com/office/powerpoint/2010/main" val="3117449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60B55E-EFC1-3B41-BB50-71A42B262635}"/>
              </a:ext>
            </a:extLst>
          </p:cNvPr>
          <p:cNvSpPr>
            <a:spLocks noGrp="1"/>
          </p:cNvSpPr>
          <p:nvPr>
            <p:ph type="title"/>
          </p:nvPr>
        </p:nvSpPr>
        <p:spPr/>
        <p:txBody>
          <a:bodyPr/>
          <a:lstStyle/>
          <a:p>
            <a:r>
              <a:rPr lang="en-GB" dirty="0"/>
              <a:t>User story</a:t>
            </a:r>
            <a:endParaRPr lang="en-US" dirty="0"/>
          </a:p>
        </p:txBody>
      </p:sp>
      <p:sp>
        <p:nvSpPr>
          <p:cNvPr id="3" name="Content Placeholder 2">
            <a:extLst>
              <a:ext uri="{FF2B5EF4-FFF2-40B4-BE49-F238E27FC236}">
                <a16:creationId xmlns:a16="http://schemas.microsoft.com/office/drawing/2014/main" xmlns="" id="{C4ACE8C9-C524-A94E-A3F5-9B56A41A539A}"/>
              </a:ext>
            </a:extLst>
          </p:cNvPr>
          <p:cNvSpPr>
            <a:spLocks noGrp="1"/>
          </p:cNvSpPr>
          <p:nvPr>
            <p:ph idx="1"/>
          </p:nvPr>
        </p:nvSpPr>
        <p:spPr/>
        <p:txBody>
          <a:bodyPr/>
          <a:lstStyle/>
          <a:p>
            <a:r>
              <a:rPr lang="en-GB" dirty="0"/>
              <a:t>What </a:t>
            </a:r>
          </a:p>
          <a:p>
            <a:r>
              <a:rPr lang="en-GB" dirty="0"/>
              <a:t>Who</a:t>
            </a:r>
          </a:p>
          <a:p>
            <a:r>
              <a:rPr lang="en-GB" dirty="0"/>
              <a:t>Why</a:t>
            </a:r>
            <a:endParaRPr lang="en-US" dirty="0"/>
          </a:p>
        </p:txBody>
      </p:sp>
      <p:pic>
        <p:nvPicPr>
          <p:cNvPr id="4" name="Picture 4">
            <a:extLst>
              <a:ext uri="{FF2B5EF4-FFF2-40B4-BE49-F238E27FC236}">
                <a16:creationId xmlns:a16="http://schemas.microsoft.com/office/drawing/2014/main" xmlns="" id="{4811254D-DA2B-7B48-A730-4EDDC66475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4635500" y="1478279"/>
            <a:ext cx="2921000" cy="3901440"/>
          </a:xfrm>
          <a:prstGeom prst="rect">
            <a:avLst/>
          </a:prstGeom>
        </p:spPr>
      </p:pic>
    </p:spTree>
    <p:extLst>
      <p:ext uri="{BB962C8B-B14F-4D97-AF65-F5344CB8AC3E}">
        <p14:creationId xmlns:p14="http://schemas.microsoft.com/office/powerpoint/2010/main" val="4236514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5C3D674-3D59-4E93-80CA-0C0A9095E8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xmlns="" id="{C884B8F8-FDC9-498B-9960-5D7260AFCB0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DB0C81EF-C783-2C45-8BC7-586E08913618}"/>
              </a:ext>
            </a:extLst>
          </p:cNvPr>
          <p:cNvSpPr>
            <a:spLocks noGrp="1"/>
          </p:cNvSpPr>
          <p:nvPr>
            <p:ph type="title"/>
          </p:nvPr>
        </p:nvSpPr>
        <p:spPr>
          <a:xfrm>
            <a:off x="1451580" y="804520"/>
            <a:ext cx="4176511" cy="1049235"/>
          </a:xfrm>
        </p:spPr>
        <p:txBody>
          <a:bodyPr>
            <a:normAutofit/>
          </a:bodyPr>
          <a:lstStyle/>
          <a:p>
            <a:r>
              <a:rPr lang="en-GB" dirty="0"/>
              <a:t>User story</a:t>
            </a:r>
            <a:endParaRPr lang="en-US" dirty="0"/>
          </a:p>
        </p:txBody>
      </p:sp>
      <p:sp>
        <p:nvSpPr>
          <p:cNvPr id="13" name="Rectangle 12">
            <a:extLst>
              <a:ext uri="{FF2B5EF4-FFF2-40B4-BE49-F238E27FC236}">
                <a16:creationId xmlns:a16="http://schemas.microsoft.com/office/drawing/2014/main" xmlns="" id="{EF2A81E1-BCBE-426B-8C09-33274E6940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xmlns="" id="{59C42AAE-0BF0-514A-B5C8-9E0631122E71}"/>
              </a:ext>
            </a:extLst>
          </p:cNvPr>
          <p:cNvSpPr>
            <a:spLocks noGrp="1"/>
          </p:cNvSpPr>
          <p:nvPr>
            <p:ph idx="1"/>
          </p:nvPr>
        </p:nvSpPr>
        <p:spPr>
          <a:xfrm>
            <a:off x="1451581" y="2015732"/>
            <a:ext cx="4172212" cy="3450613"/>
          </a:xfrm>
        </p:spPr>
        <p:txBody>
          <a:bodyPr>
            <a:normAutofit/>
          </a:bodyPr>
          <a:lstStyle/>
          <a:p>
            <a:r>
              <a:rPr lang="en-GB" dirty="0"/>
              <a:t>Our digital user story using Microsoft Planner</a:t>
            </a:r>
            <a:endParaRPr lang="en-US" dirty="0"/>
          </a:p>
        </p:txBody>
      </p:sp>
      <p:pic>
        <p:nvPicPr>
          <p:cNvPr id="4" name="Picture 4">
            <a:extLst>
              <a:ext uri="{FF2B5EF4-FFF2-40B4-BE49-F238E27FC236}">
                <a16:creationId xmlns:a16="http://schemas.microsoft.com/office/drawing/2014/main" xmlns="" id="{2D76DF73-C3B0-FC46-B042-B7F71E4E3D6A}"/>
              </a:ext>
            </a:extLst>
          </p:cNvPr>
          <p:cNvPicPr>
            <a:picLocks noChangeAspect="1"/>
          </p:cNvPicPr>
          <p:nvPr/>
        </p:nvPicPr>
        <p:blipFill>
          <a:blip r:embed="rId3"/>
          <a:srcRect/>
          <a:stretch/>
        </p:blipFill>
        <p:spPr>
          <a:xfrm>
            <a:off x="5775476" y="1275798"/>
            <a:ext cx="5906323" cy="4190541"/>
          </a:xfrm>
          <a:prstGeom prst="rect">
            <a:avLst/>
          </a:prstGeom>
        </p:spPr>
      </p:pic>
      <p:pic>
        <p:nvPicPr>
          <p:cNvPr id="15" name="Picture 14">
            <a:extLst>
              <a:ext uri="{FF2B5EF4-FFF2-40B4-BE49-F238E27FC236}">
                <a16:creationId xmlns:a16="http://schemas.microsoft.com/office/drawing/2014/main" xmlns="" id="{39D1DDD4-5BB3-45BA-B9B3-06B62299AD7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xmlns="" id="{A24DAE64-2302-42EA-8239-F2F0775CA5A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xmlns="" id="{452B3A7F-473E-FD48-90A2-3BB5DFC43CA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080495" y="466167"/>
            <a:ext cx="1615220" cy="676706"/>
          </a:xfrm>
          <a:prstGeom prst="rect">
            <a:avLst/>
          </a:prstGeom>
        </p:spPr>
      </p:pic>
    </p:spTree>
    <p:extLst>
      <p:ext uri="{BB962C8B-B14F-4D97-AF65-F5344CB8AC3E}">
        <p14:creationId xmlns:p14="http://schemas.microsoft.com/office/powerpoint/2010/main" val="467342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E5B88C-A021-7B43-854F-9BF70ADE1B51}"/>
              </a:ext>
            </a:extLst>
          </p:cNvPr>
          <p:cNvSpPr>
            <a:spLocks noGrp="1"/>
          </p:cNvSpPr>
          <p:nvPr>
            <p:ph type="title"/>
          </p:nvPr>
        </p:nvSpPr>
        <p:spPr/>
        <p:txBody>
          <a:bodyPr/>
          <a:lstStyle/>
          <a:p>
            <a:r>
              <a:rPr lang="en-GB" dirty="0"/>
              <a:t>Estimating using product project technique</a:t>
            </a:r>
            <a:endParaRPr lang="en-US" dirty="0"/>
          </a:p>
        </p:txBody>
      </p:sp>
      <p:sp>
        <p:nvSpPr>
          <p:cNvPr id="3" name="Content Placeholder 2">
            <a:extLst>
              <a:ext uri="{FF2B5EF4-FFF2-40B4-BE49-F238E27FC236}">
                <a16:creationId xmlns:a16="http://schemas.microsoft.com/office/drawing/2014/main" xmlns="" id="{E262BE05-08A2-8943-BE73-4C9B55F76A19}"/>
              </a:ext>
            </a:extLst>
          </p:cNvPr>
          <p:cNvSpPr>
            <a:spLocks noGrp="1"/>
          </p:cNvSpPr>
          <p:nvPr>
            <p:ph idx="1"/>
          </p:nvPr>
        </p:nvSpPr>
        <p:spPr/>
        <p:txBody>
          <a:bodyPr/>
          <a:lstStyle/>
          <a:p>
            <a:r>
              <a:rPr lang="en-GB" dirty="0"/>
              <a:t>Delphi technique </a:t>
            </a:r>
            <a:endParaRPr lang="en-US" dirty="0"/>
          </a:p>
        </p:txBody>
      </p:sp>
      <p:graphicFrame>
        <p:nvGraphicFramePr>
          <p:cNvPr id="5" name="Table 4">
            <a:extLst>
              <a:ext uri="{FF2B5EF4-FFF2-40B4-BE49-F238E27FC236}">
                <a16:creationId xmlns:a16="http://schemas.microsoft.com/office/drawing/2014/main" xmlns="" id="{71497E5B-86D8-3143-B216-F5F84AF384F0}"/>
              </a:ext>
            </a:extLst>
          </p:cNvPr>
          <p:cNvGraphicFramePr/>
          <p:nvPr>
            <p:extLst>
              <p:ext uri="{D42A27DB-BD31-4B8C-83A1-F6EECF244321}">
                <p14:modId xmlns:p14="http://schemas.microsoft.com/office/powerpoint/2010/main" val="2852328778"/>
              </p:ext>
            </p:extLst>
          </p:nvPr>
        </p:nvGraphicFramePr>
        <p:xfrm>
          <a:off x="5578039" y="2015732"/>
          <a:ext cx="5476815" cy="4243551"/>
        </p:xfrm>
        <a:graphic>
          <a:graphicData uri="http://schemas.openxmlformats.org/drawingml/2006/table">
            <a:tbl>
              <a:tblPr firstRow="1" firstCol="1" bandRow="1">
                <a:tableStyleId>{5C22544A-7EE6-4342-B048-85BDC9FD1C3A}</a:tableStyleId>
              </a:tblPr>
              <a:tblGrid>
                <a:gridCol w="1825403">
                  <a:extLst>
                    <a:ext uri="{9D8B030D-6E8A-4147-A177-3AD203B41FA5}">
                      <a16:colId xmlns:a16="http://schemas.microsoft.com/office/drawing/2014/main" xmlns="" val="2309184124"/>
                    </a:ext>
                  </a:extLst>
                </a:gridCol>
                <a:gridCol w="1825403">
                  <a:extLst>
                    <a:ext uri="{9D8B030D-6E8A-4147-A177-3AD203B41FA5}">
                      <a16:colId xmlns:a16="http://schemas.microsoft.com/office/drawing/2014/main" xmlns="" val="3763514187"/>
                    </a:ext>
                  </a:extLst>
                </a:gridCol>
                <a:gridCol w="1826009">
                  <a:extLst>
                    <a:ext uri="{9D8B030D-6E8A-4147-A177-3AD203B41FA5}">
                      <a16:colId xmlns:a16="http://schemas.microsoft.com/office/drawing/2014/main" xmlns="" val="3971211931"/>
                    </a:ext>
                  </a:extLst>
                </a:gridCol>
              </a:tblGrid>
              <a:tr h="223345">
                <a:tc>
                  <a:txBody>
                    <a:bodyPr/>
                    <a:lstStyle/>
                    <a:p>
                      <a:pPr>
                        <a:spcAft>
                          <a:spcPts val="0"/>
                        </a:spcAft>
                      </a:pPr>
                      <a:r>
                        <a:rPr lang="en-GB" sz="1100">
                          <a:effectLst/>
                        </a:rPr>
                        <a:t>Task</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Estimated cost</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Actual cost</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3630704364"/>
                  </a:ext>
                </a:extLst>
              </a:tr>
              <a:tr h="223345">
                <a:tc>
                  <a:txBody>
                    <a:bodyPr/>
                    <a:lstStyle/>
                    <a:p>
                      <a:pPr>
                        <a:spcAft>
                          <a:spcPts val="0"/>
                        </a:spcAft>
                      </a:pPr>
                      <a:r>
                        <a:rPr lang="en-GB" sz="1100">
                          <a:effectLst/>
                        </a:rPr>
                        <a:t>Fix roof</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2571057840"/>
                  </a:ext>
                </a:extLst>
              </a:tr>
              <a:tr h="446688">
                <a:tc>
                  <a:txBody>
                    <a:bodyPr/>
                    <a:lstStyle/>
                    <a:p>
                      <a:pPr>
                        <a:spcAft>
                          <a:spcPts val="0"/>
                        </a:spcAft>
                      </a:pPr>
                      <a:r>
                        <a:rPr lang="en-GB" sz="1100">
                          <a:effectLst/>
                        </a:rPr>
                        <a:t>Connection of electricity water and gas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2571820300"/>
                  </a:ext>
                </a:extLst>
              </a:tr>
              <a:tr h="223345">
                <a:tc>
                  <a:txBody>
                    <a:bodyPr/>
                    <a:lstStyle/>
                    <a:p>
                      <a:pPr>
                        <a:spcAft>
                          <a:spcPts val="0"/>
                        </a:spcAft>
                      </a:pPr>
                      <a:r>
                        <a:rPr lang="en-GB" sz="1100">
                          <a:effectLst/>
                        </a:rPr>
                        <a:t>Health and safety check</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1956846234"/>
                  </a:ext>
                </a:extLst>
              </a:tr>
              <a:tr h="223345">
                <a:tc>
                  <a:txBody>
                    <a:bodyPr/>
                    <a:lstStyle/>
                    <a:p>
                      <a:pPr>
                        <a:spcAft>
                          <a:spcPts val="0"/>
                        </a:spcAft>
                      </a:pPr>
                      <a:r>
                        <a:rPr lang="en-GB" sz="1100">
                          <a:effectLst/>
                        </a:rPr>
                        <a:t>Interior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£4,000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1830717734"/>
                  </a:ext>
                </a:extLst>
              </a:tr>
              <a:tr h="223345">
                <a:tc>
                  <a:txBody>
                    <a:bodyPr/>
                    <a:lstStyle/>
                    <a:p>
                      <a:pPr>
                        <a:spcAft>
                          <a:spcPts val="0"/>
                        </a:spcAft>
                      </a:pPr>
                      <a:r>
                        <a:rPr lang="en-GB" sz="1100">
                          <a:effectLst/>
                        </a:rPr>
                        <a:t>Toilet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3061297316"/>
                  </a:ext>
                </a:extLst>
              </a:tr>
              <a:tr h="223345">
                <a:tc>
                  <a:txBody>
                    <a:bodyPr/>
                    <a:lstStyle/>
                    <a:p>
                      <a:pPr>
                        <a:spcAft>
                          <a:spcPts val="0"/>
                        </a:spcAft>
                      </a:pPr>
                      <a:r>
                        <a:rPr lang="en-GB" sz="1100">
                          <a:effectLst/>
                        </a:rPr>
                        <a:t>Kitchen appliances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307618065"/>
                  </a:ext>
                </a:extLst>
              </a:tr>
              <a:tr h="223345">
                <a:tc>
                  <a:txBody>
                    <a:bodyPr/>
                    <a:lstStyle/>
                    <a:p>
                      <a:pPr>
                        <a:spcAft>
                          <a:spcPts val="0"/>
                        </a:spcAft>
                      </a:pPr>
                      <a:r>
                        <a:rPr lang="en-GB" sz="1100">
                          <a:effectLst/>
                        </a:rPr>
                        <a:t>Paint external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£1,200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548646353"/>
                  </a:ext>
                </a:extLst>
              </a:tr>
              <a:tr h="223345">
                <a:tc>
                  <a:txBody>
                    <a:bodyPr/>
                    <a:lstStyle/>
                    <a:p>
                      <a:pPr>
                        <a:spcAft>
                          <a:spcPts val="0"/>
                        </a:spcAft>
                      </a:pPr>
                      <a:r>
                        <a:rPr lang="en-GB" sz="1100">
                          <a:effectLst/>
                        </a:rPr>
                        <a:t>Paint internal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1146824232"/>
                  </a:ext>
                </a:extLst>
              </a:tr>
              <a:tr h="223345">
                <a:tc>
                  <a:txBody>
                    <a:bodyPr/>
                    <a:lstStyle/>
                    <a:p>
                      <a:pPr>
                        <a:spcAft>
                          <a:spcPts val="0"/>
                        </a:spcAft>
                      </a:pPr>
                      <a:r>
                        <a:rPr lang="en-GB" sz="1100">
                          <a:effectLst/>
                        </a:rPr>
                        <a:t>Shelves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449151848"/>
                  </a:ext>
                </a:extLst>
              </a:tr>
              <a:tr h="223345">
                <a:tc>
                  <a:txBody>
                    <a:bodyPr/>
                    <a:lstStyle/>
                    <a:p>
                      <a:pPr>
                        <a:spcAft>
                          <a:spcPts val="0"/>
                        </a:spcAft>
                      </a:pPr>
                      <a:r>
                        <a:rPr lang="en-GB" sz="1100">
                          <a:effectLst/>
                        </a:rPr>
                        <a:t>Wrapping materials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902249476"/>
                  </a:ext>
                </a:extLst>
              </a:tr>
              <a:tr h="223345">
                <a:tc>
                  <a:txBody>
                    <a:bodyPr/>
                    <a:lstStyle/>
                    <a:p>
                      <a:pPr>
                        <a:spcAft>
                          <a:spcPts val="0"/>
                        </a:spcAft>
                      </a:pPr>
                      <a:r>
                        <a:rPr lang="en-GB" sz="1100">
                          <a:effectLst/>
                        </a:rPr>
                        <a:t>Vehicle fuel</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222292550"/>
                  </a:ext>
                </a:extLst>
              </a:tr>
              <a:tr h="223345">
                <a:tc>
                  <a:txBody>
                    <a:bodyPr/>
                    <a:lstStyle/>
                    <a:p>
                      <a:pPr>
                        <a:spcAft>
                          <a:spcPts val="0"/>
                        </a:spcAft>
                      </a:pPr>
                      <a:r>
                        <a:rPr lang="en-GB" sz="1100">
                          <a:effectLst/>
                        </a:rPr>
                        <a:t>Labour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£6,500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3309321754"/>
                  </a:ext>
                </a:extLst>
              </a:tr>
              <a:tr h="223345">
                <a:tc>
                  <a:txBody>
                    <a:bodyPr/>
                    <a:lstStyle/>
                    <a:p>
                      <a:pPr>
                        <a:spcAft>
                          <a:spcPts val="0"/>
                        </a:spcAft>
                      </a:pPr>
                      <a:r>
                        <a:rPr lang="en-GB" sz="1100">
                          <a:effectLst/>
                        </a:rPr>
                        <a:t>Bills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766342543"/>
                  </a:ext>
                </a:extLst>
              </a:tr>
              <a:tr h="223345">
                <a:tc>
                  <a:txBody>
                    <a:bodyPr/>
                    <a:lstStyle/>
                    <a:p>
                      <a:pPr>
                        <a:spcAft>
                          <a:spcPts val="0"/>
                        </a:spcAft>
                      </a:pPr>
                      <a:r>
                        <a:rPr lang="en-GB" sz="1100">
                          <a:effectLst/>
                        </a:rPr>
                        <a:t>Telephone and wifi</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3860074764"/>
                  </a:ext>
                </a:extLst>
              </a:tr>
              <a:tr h="446688">
                <a:tc>
                  <a:txBody>
                    <a:bodyPr/>
                    <a:lstStyle/>
                    <a:p>
                      <a:pPr>
                        <a:spcAft>
                          <a:spcPts val="0"/>
                        </a:spcAft>
                      </a:pPr>
                      <a:r>
                        <a:rPr lang="en-GB" sz="1100">
                          <a:effectLst/>
                        </a:rPr>
                        <a:t>Phone, computer and other technology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364924931"/>
                  </a:ext>
                </a:extLst>
              </a:tr>
              <a:tr h="223345">
                <a:tc>
                  <a:txBody>
                    <a:bodyPr/>
                    <a:lstStyle/>
                    <a:p>
                      <a:pPr>
                        <a:spcAft>
                          <a:spcPts val="0"/>
                        </a:spcAft>
                      </a:pPr>
                      <a:r>
                        <a:rPr lang="en-GB" sz="1100">
                          <a:effectLst/>
                        </a:rPr>
                        <a:t>Total</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£28,300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dirty="0">
                          <a:effectLst/>
                        </a:rPr>
                        <a:t> </a:t>
                      </a:r>
                      <a:endParaRPr lang="en-GB" sz="1100" dirty="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xmlns="" val="3954931837"/>
                  </a:ext>
                </a:extLst>
              </a:tr>
            </a:tbl>
          </a:graphicData>
        </a:graphic>
      </p:graphicFrame>
    </p:spTree>
    <p:extLst>
      <p:ext uri="{BB962C8B-B14F-4D97-AF65-F5344CB8AC3E}">
        <p14:creationId xmlns:p14="http://schemas.microsoft.com/office/powerpoint/2010/main" val="2110015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CE580D1-F917-4567-AFB4-99AA9B52AD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xmlns="" id="{1F5620B8-A2D8-4568-B566-F0453A0D916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xmlns="" id="{1C7D2BA4-4B7A-4596-8BCC-5CF71542389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4977F1E1-2B6F-4BB6-899F-67D8764D83C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xmlns="" id="{EC17D08F-2133-44A9-B28C-CB29928FA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0CC36881-E309-4C41-8B5B-203AADC15F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xmlns="" id="{506AC21E-8C0E-6D44-B339-EA8DE95A069E}"/>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a:t>Gantt chart</a:t>
            </a:r>
          </a:p>
        </p:txBody>
      </p:sp>
      <p:sp>
        <p:nvSpPr>
          <p:cNvPr id="3" name="Content Placeholder 2">
            <a:extLst>
              <a:ext uri="{FF2B5EF4-FFF2-40B4-BE49-F238E27FC236}">
                <a16:creationId xmlns:a16="http://schemas.microsoft.com/office/drawing/2014/main" xmlns="" id="{11892847-CBF7-B64E-8958-4AC74F2E9873}"/>
              </a:ext>
            </a:extLst>
          </p:cNvPr>
          <p:cNvSpPr>
            <a:spLocks noGrp="1"/>
          </p:cNvSpPr>
          <p:nvPr>
            <p:ph idx="1"/>
          </p:nvPr>
        </p:nvSpPr>
        <p:spPr>
          <a:xfrm>
            <a:off x="659302" y="3531204"/>
            <a:ext cx="2823919" cy="1610643"/>
          </a:xfrm>
        </p:spPr>
        <p:txBody>
          <a:bodyPr vert="horz" lIns="91440" tIns="91440" rIns="91440" bIns="91440" rtlCol="0">
            <a:normAutofit/>
          </a:bodyPr>
          <a:lstStyle/>
          <a:p>
            <a:pPr marL="0" indent="0">
              <a:buNone/>
            </a:pPr>
            <a:r>
              <a:rPr lang="en-GB" sz="1600" cap="all" dirty="0"/>
              <a:t>Digital</a:t>
            </a:r>
            <a:r>
              <a:rPr lang="en-US" sz="1600" cap="all" dirty="0"/>
              <a:t> one</a:t>
            </a:r>
          </a:p>
        </p:txBody>
      </p:sp>
      <p:cxnSp>
        <p:nvCxnSpPr>
          <p:cNvPr id="21" name="Straight Connector 20">
            <a:extLst>
              <a:ext uri="{FF2B5EF4-FFF2-40B4-BE49-F238E27FC236}">
                <a16:creationId xmlns:a16="http://schemas.microsoft.com/office/drawing/2014/main" xmlns="" id="{84F2C6A8-7D46-49EA-860B-0F0B0208436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3" name="Group 22">
            <a:extLst>
              <a:ext uri="{FF2B5EF4-FFF2-40B4-BE49-F238E27FC236}">
                <a16:creationId xmlns:a16="http://schemas.microsoft.com/office/drawing/2014/main" xmlns="" id="{AED92372-F778-4E96-9E90-4E63BAF3CAD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979389" y="482171"/>
            <a:ext cx="7560115" cy="5149101"/>
            <a:chOff x="7463258" y="583365"/>
            <a:chExt cx="7560115" cy="5181928"/>
          </a:xfrm>
        </p:grpSpPr>
        <p:sp>
          <p:nvSpPr>
            <p:cNvPr id="24" name="Rectangle 23">
              <a:extLst>
                <a:ext uri="{FF2B5EF4-FFF2-40B4-BE49-F238E27FC236}">
                  <a16:creationId xmlns:a16="http://schemas.microsoft.com/office/drawing/2014/main" xmlns="" id="{EB4EC089-8B60-43F4-9BF5-1F0B0E398E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xmlns="" id="{1C0BAC91-1725-4E5A-92CE-F5A2EB0661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xmlns="" id="{5881F7F1-14BC-4347-AF3E-98234AC0D7C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8107" r="-2" b="9845"/>
          <a:stretch/>
        </p:blipFill>
        <p:spPr>
          <a:xfrm>
            <a:off x="4292448" y="811444"/>
            <a:ext cx="6928279" cy="4466452"/>
          </a:xfrm>
          <a:prstGeom prst="rect">
            <a:avLst/>
          </a:prstGeom>
        </p:spPr>
      </p:pic>
      <p:pic>
        <p:nvPicPr>
          <p:cNvPr id="27" name="Picture 26">
            <a:extLst>
              <a:ext uri="{FF2B5EF4-FFF2-40B4-BE49-F238E27FC236}">
                <a16:creationId xmlns:a16="http://schemas.microsoft.com/office/drawing/2014/main" xmlns="" id="{4B61EBEC-D0CA-456C-98A6-EDA1AC9FB0D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xmlns="" id="{718A71EB-D327-4458-85FB-26336B2BA01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483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47F101-99B0-4B44-86E7-15BC30B8C220}"/>
              </a:ext>
            </a:extLst>
          </p:cNvPr>
          <p:cNvSpPr>
            <a:spLocks noGrp="1"/>
          </p:cNvSpPr>
          <p:nvPr>
            <p:ph type="title"/>
          </p:nvPr>
        </p:nvSpPr>
        <p:spPr/>
        <p:txBody>
          <a:bodyPr/>
          <a:lstStyle/>
          <a:p>
            <a:r>
              <a:rPr lang="en-GB" dirty="0"/>
              <a:t>Price and time estimation</a:t>
            </a:r>
            <a:endParaRPr lang="en-US" dirty="0"/>
          </a:p>
        </p:txBody>
      </p:sp>
      <p:sp>
        <p:nvSpPr>
          <p:cNvPr id="3" name="Content Placeholder 2">
            <a:extLst>
              <a:ext uri="{FF2B5EF4-FFF2-40B4-BE49-F238E27FC236}">
                <a16:creationId xmlns:a16="http://schemas.microsoft.com/office/drawing/2014/main" xmlns="" id="{F2A7F329-BB5B-5B4A-9152-F0E876B68734}"/>
              </a:ext>
            </a:extLst>
          </p:cNvPr>
          <p:cNvSpPr>
            <a:spLocks noGrp="1"/>
          </p:cNvSpPr>
          <p:nvPr>
            <p:ph idx="1"/>
          </p:nvPr>
        </p:nvSpPr>
        <p:spPr/>
        <p:txBody>
          <a:bodyPr>
            <a:normAutofit/>
          </a:bodyPr>
          <a:lstStyle/>
          <a:p>
            <a:r>
              <a:rPr lang="en-GB" sz="2800" dirty="0"/>
              <a:t>Estimated time: 31 days</a:t>
            </a:r>
          </a:p>
          <a:p>
            <a:r>
              <a:rPr lang="en-GB" sz="2800" dirty="0"/>
              <a:t>Estimated cost: £28,300.00</a:t>
            </a:r>
            <a:endParaRPr lang="en-US" sz="2800" dirty="0"/>
          </a:p>
        </p:txBody>
      </p:sp>
    </p:spTree>
    <p:extLst>
      <p:ext uri="{BB962C8B-B14F-4D97-AF65-F5344CB8AC3E}">
        <p14:creationId xmlns:p14="http://schemas.microsoft.com/office/powerpoint/2010/main" val="2469834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3" name="Rectangle 10">
            <a:extLst>
              <a:ext uri="{FF2B5EF4-FFF2-40B4-BE49-F238E27FC236}">
                <a16:creationId xmlns:a16="http://schemas.microsoft.com/office/drawing/2014/main" xmlns="" id="{3193BA5C-B8F3-4972-BA54-014C48FAFA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12">
            <a:extLst>
              <a:ext uri="{FF2B5EF4-FFF2-40B4-BE49-F238E27FC236}">
                <a16:creationId xmlns:a16="http://schemas.microsoft.com/office/drawing/2014/main" xmlns="" id="{D7162BAB-C25E-4CE9-B87C-F118DC7E7C2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94217288-D55A-2B47-9CB5-0677082E8A56}"/>
              </a:ext>
            </a:extLst>
          </p:cNvPr>
          <p:cNvSpPr>
            <a:spLocks noGrp="1"/>
          </p:cNvSpPr>
          <p:nvPr>
            <p:ph type="title"/>
          </p:nvPr>
        </p:nvSpPr>
        <p:spPr>
          <a:xfrm>
            <a:off x="1449495" y="732583"/>
            <a:ext cx="3530157" cy="1049235"/>
          </a:xfrm>
        </p:spPr>
        <p:txBody>
          <a:bodyPr>
            <a:normAutofit/>
          </a:bodyPr>
          <a:lstStyle/>
          <a:p>
            <a:r>
              <a:rPr lang="en-GB"/>
              <a:t>The iron triangle</a:t>
            </a:r>
            <a:endParaRPr lang="en-US" dirty="0"/>
          </a:p>
        </p:txBody>
      </p:sp>
      <p:sp>
        <p:nvSpPr>
          <p:cNvPr id="45" name="Rectangle 14">
            <a:extLst>
              <a:ext uri="{FF2B5EF4-FFF2-40B4-BE49-F238E27FC236}">
                <a16:creationId xmlns:a16="http://schemas.microsoft.com/office/drawing/2014/main" xmlns="" id="{05B93327-222A-4DAC-9163-371BF44CDB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6" name="Content Placeholder 7">
            <a:extLst>
              <a:ext uri="{FF2B5EF4-FFF2-40B4-BE49-F238E27FC236}">
                <a16:creationId xmlns:a16="http://schemas.microsoft.com/office/drawing/2014/main" xmlns="" id="{D03A6D2D-DD18-42C3-96A9-CB88C33A281F}"/>
              </a:ext>
            </a:extLst>
          </p:cNvPr>
          <p:cNvSpPr>
            <a:spLocks noGrp="1"/>
          </p:cNvSpPr>
          <p:nvPr>
            <p:ph idx="1"/>
          </p:nvPr>
        </p:nvSpPr>
        <p:spPr>
          <a:xfrm>
            <a:off x="1453129" y="2131308"/>
            <a:ext cx="3526523" cy="3265586"/>
          </a:xfrm>
        </p:spPr>
        <p:txBody>
          <a:bodyPr>
            <a:normAutofit/>
          </a:bodyPr>
          <a:lstStyle/>
          <a:p>
            <a:r>
              <a:rPr lang="en-GB" dirty="0"/>
              <a:t>Scope</a:t>
            </a:r>
          </a:p>
          <a:p>
            <a:r>
              <a:rPr lang="en-GB" dirty="0"/>
              <a:t>Cost</a:t>
            </a:r>
          </a:p>
          <a:p>
            <a:r>
              <a:rPr lang="en-GB" dirty="0"/>
              <a:t>Time</a:t>
            </a:r>
          </a:p>
          <a:p>
            <a:r>
              <a:rPr lang="en-GB" dirty="0"/>
              <a:t>Quality</a:t>
            </a:r>
            <a:endParaRPr lang="en-US" dirty="0"/>
          </a:p>
        </p:txBody>
      </p:sp>
      <p:grpSp>
        <p:nvGrpSpPr>
          <p:cNvPr id="47" name="Group 16">
            <a:extLst>
              <a:ext uri="{FF2B5EF4-FFF2-40B4-BE49-F238E27FC236}">
                <a16:creationId xmlns:a16="http://schemas.microsoft.com/office/drawing/2014/main" xmlns="" id="{14EE34E3-F117-4487-8ACF-33DA65FA11B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460131" y="482171"/>
            <a:ext cx="6091791" cy="5149101"/>
            <a:chOff x="5460131" y="482171"/>
            <a:chExt cx="6091791" cy="5149101"/>
          </a:xfrm>
        </p:grpSpPr>
        <p:sp>
          <p:nvSpPr>
            <p:cNvPr id="18" name="Rectangle 17">
              <a:extLst>
                <a:ext uri="{FF2B5EF4-FFF2-40B4-BE49-F238E27FC236}">
                  <a16:creationId xmlns:a16="http://schemas.microsoft.com/office/drawing/2014/main" xmlns="" id="{39ACC02C-6424-4165-93C4-E83C8E81D4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8" name="Rectangle 18">
              <a:extLst>
                <a:ext uri="{FF2B5EF4-FFF2-40B4-BE49-F238E27FC236}">
                  <a16:creationId xmlns:a16="http://schemas.microsoft.com/office/drawing/2014/main" xmlns="" id="{C182CB9C-C978-4C9B-9AAD-8B13418975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9" name="Rectangle 20">
            <a:extLst>
              <a:ext uri="{FF2B5EF4-FFF2-40B4-BE49-F238E27FC236}">
                <a16:creationId xmlns:a16="http://schemas.microsoft.com/office/drawing/2014/main" xmlns="" id="{56388820-A63D-463C-9DBC-060A5ABE3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xmlns="" id="{32C8FE9D-68D3-394E-9557-AEB444882C6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9628" y="1116345"/>
            <a:ext cx="4630146" cy="3866172"/>
          </a:xfrm>
          <a:prstGeom prst="rect">
            <a:avLst/>
          </a:prstGeom>
        </p:spPr>
      </p:pic>
      <p:pic>
        <p:nvPicPr>
          <p:cNvPr id="50" name="Picture 22">
            <a:extLst>
              <a:ext uri="{FF2B5EF4-FFF2-40B4-BE49-F238E27FC236}">
                <a16:creationId xmlns:a16="http://schemas.microsoft.com/office/drawing/2014/main" xmlns="" id="{C04ED70F-D6FD-4EB1-A171-D30F885FE73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xmlns="" id="{DA26CAE9-74C4-4EDD-8A80-77F79EAA86F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349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6B97A3-79AF-714A-B0D9-2EFA19AF509C}"/>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xmlns="" id="{793B62ED-8B67-A64A-94B7-45528F8BE7DB}"/>
              </a:ext>
            </a:extLst>
          </p:cNvPr>
          <p:cNvSpPr>
            <a:spLocks noGrp="1"/>
          </p:cNvSpPr>
          <p:nvPr>
            <p:ph idx="1"/>
          </p:nvPr>
        </p:nvSpPr>
        <p:spPr/>
        <p:txBody>
          <a:bodyPr/>
          <a:lstStyle/>
          <a:p>
            <a:r>
              <a:rPr lang="en-US" sz="1800" dirty="0" err="1">
                <a:latin typeface="ArialMT"/>
              </a:rPr>
              <a:t>Berteig</a:t>
            </a:r>
            <a:r>
              <a:rPr lang="en-US" sz="1800" dirty="0">
                <a:latin typeface="ArialMT"/>
              </a:rPr>
              <a:t>, M. (2019). User Stories and Story Splitting - Agile Advice. [online] Agile Advice. Available at: http://</a:t>
            </a:r>
            <a:r>
              <a:rPr lang="en-US" sz="1800" dirty="0" err="1">
                <a:latin typeface="ArialMT"/>
              </a:rPr>
              <a:t>www.agileadvice.com</a:t>
            </a:r>
            <a:r>
              <a:rPr lang="en-US" sz="1800" dirty="0">
                <a:latin typeface="ArialMT"/>
              </a:rPr>
              <a:t>/2014/03/06/</a:t>
            </a:r>
            <a:r>
              <a:rPr lang="en-US" sz="1800" dirty="0" err="1">
                <a:latin typeface="ArialMT"/>
              </a:rPr>
              <a:t>referenceinformation</a:t>
            </a:r>
            <a:r>
              <a:rPr lang="en-US" sz="1800" dirty="0">
                <a:latin typeface="ArialMT"/>
              </a:rPr>
              <a:t>/user-stories-and-story-splitting/ [Accessed 29 Dec. 2019].</a:t>
            </a:r>
            <a:endParaRPr lang="en-GB" sz="1800" dirty="0">
              <a:latin typeface="ArialMT"/>
            </a:endParaRPr>
          </a:p>
          <a:p>
            <a:r>
              <a:rPr lang="en-US" sz="1800" dirty="0" err="1">
                <a:latin typeface="ArialMT"/>
              </a:rPr>
              <a:t>Heagney</a:t>
            </a:r>
            <a:r>
              <a:rPr lang="en-US" sz="1800" dirty="0">
                <a:latin typeface="ArialMT"/>
              </a:rPr>
              <a:t>, J. and Lewis, J. (2016). Fundamentals of project management. New York: </a:t>
            </a:r>
            <a:r>
              <a:rPr lang="en-US" sz="1800" dirty="0" err="1">
                <a:latin typeface="ArialMT"/>
              </a:rPr>
              <a:t>Amacom</a:t>
            </a:r>
            <a:r>
              <a:rPr lang="en-US" sz="1800" dirty="0">
                <a:latin typeface="ArialMT"/>
              </a:rPr>
              <a:t>, American Management </a:t>
            </a:r>
            <a:r>
              <a:rPr lang="en-US" sz="1800" dirty="0" err="1">
                <a:latin typeface="ArialMT"/>
              </a:rPr>
              <a:t>Association.Kahneman</a:t>
            </a:r>
            <a:r>
              <a:rPr lang="en-US" sz="1800" dirty="0">
                <a:latin typeface="ArialMT"/>
              </a:rPr>
              <a:t>, D. and Egan, P. (2011)</a:t>
            </a:r>
            <a:endParaRPr lang="en-GB" sz="1800" dirty="0">
              <a:latin typeface="ArialMT"/>
            </a:endParaRPr>
          </a:p>
          <a:p>
            <a:r>
              <a:rPr lang="en-US" sz="1800" dirty="0">
                <a:latin typeface="ArialMT"/>
              </a:rPr>
              <a:t>Locke, D. (2007). Project Management. 9th ed. Aldershot:Gower Publishing Limited, p.21</a:t>
            </a:r>
            <a:endParaRPr lang="en-GB" sz="1800" dirty="0">
              <a:latin typeface="ArialMT"/>
            </a:endParaRPr>
          </a:p>
          <a:p>
            <a:r>
              <a:rPr lang="en-US" sz="1800" dirty="0">
                <a:latin typeface="Arial" panose="020B0604020202020204" pitchFamily="34" charset="0"/>
                <a:cs typeface="Arial" panose="020B0604020202020204" pitchFamily="34" charset="0"/>
              </a:rPr>
              <a:t>Roberts, P. (2012). </a:t>
            </a:r>
            <a:r>
              <a:rPr lang="en-US" sz="1800" i="1" dirty="0">
                <a:latin typeface="Arial" panose="020B0604020202020204" pitchFamily="34" charset="0"/>
                <a:cs typeface="Arial" panose="020B0604020202020204" pitchFamily="34" charset="0"/>
              </a:rPr>
              <a:t>Effective project management</a:t>
            </a:r>
            <a:r>
              <a:rPr lang="en-US" sz="1800" i="0" dirty="0">
                <a:latin typeface="Arial" panose="020B0604020202020204" pitchFamily="34" charset="0"/>
                <a:cs typeface="Arial" panose="020B0604020202020204" pitchFamily="34" charset="0"/>
              </a:rPr>
              <a:t>. London, U.K.: Kogan Page 119</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45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AD72F7-4E7D-2E43-A87E-605D2115F5DA}"/>
              </a:ext>
            </a:extLst>
          </p:cNvPr>
          <p:cNvSpPr>
            <a:spLocks noGrp="1"/>
          </p:cNvSpPr>
          <p:nvPr>
            <p:ph type="title"/>
          </p:nvPr>
        </p:nvSpPr>
        <p:spPr/>
        <p:txBody>
          <a:bodyPr/>
          <a:lstStyle/>
          <a:p>
            <a:r>
              <a:rPr lang="en-GB" dirty="0"/>
              <a:t>Thank you for listening</a:t>
            </a:r>
            <a:endParaRPr lang="en-US" dirty="0"/>
          </a:p>
        </p:txBody>
      </p:sp>
      <p:sp>
        <p:nvSpPr>
          <p:cNvPr id="3" name="Content Placeholder 2">
            <a:extLst>
              <a:ext uri="{FF2B5EF4-FFF2-40B4-BE49-F238E27FC236}">
                <a16:creationId xmlns:a16="http://schemas.microsoft.com/office/drawing/2014/main" xmlns="" id="{1927324A-1809-E246-90C5-1118524D8147}"/>
              </a:ext>
            </a:extLst>
          </p:cNvPr>
          <p:cNvSpPr>
            <a:spLocks noGrp="1"/>
          </p:cNvSpPr>
          <p:nvPr>
            <p:ph idx="1"/>
          </p:nvPr>
        </p:nvSpPr>
        <p:spPr/>
        <p:txBody>
          <a:bodyPr/>
          <a:lstStyle/>
          <a:p>
            <a:r>
              <a:rPr lang="en-GB" dirty="0"/>
              <a:t>Is there any questions?</a:t>
            </a:r>
            <a:endParaRPr lang="en-US" dirty="0"/>
          </a:p>
        </p:txBody>
      </p:sp>
    </p:spTree>
    <p:extLst>
      <p:ext uri="{BB962C8B-B14F-4D97-AF65-F5344CB8AC3E}">
        <p14:creationId xmlns:p14="http://schemas.microsoft.com/office/powerpoint/2010/main" val="41639452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1569</Words>
  <Application>Microsoft Office PowerPoint</Application>
  <PresentationFormat>Custom</PresentationFormat>
  <Paragraphs>147</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Gallery</vt:lpstr>
      <vt:lpstr>The successors</vt:lpstr>
      <vt:lpstr>Our team</vt:lpstr>
      <vt:lpstr>Overview  the information from the case study</vt:lpstr>
      <vt:lpstr>The project life cycle</vt:lpstr>
      <vt:lpstr>Stakeholders </vt:lpstr>
      <vt:lpstr>User story</vt:lpstr>
      <vt:lpstr>User story</vt:lpstr>
      <vt:lpstr>Estimating using product project technique</vt:lpstr>
      <vt:lpstr>Gantt chart</vt:lpstr>
      <vt:lpstr>Price and time estimation</vt:lpstr>
      <vt:lpstr>The iron triangle</vt:lpstr>
      <vt:lpstr>References</vt:lpstr>
      <vt:lpstr>Thank you for listening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Sadia Anjum</dc:creator>
  <cp:lastModifiedBy>Nusrat</cp:lastModifiedBy>
  <cp:revision>9</cp:revision>
  <dcterms:created xsi:type="dcterms:W3CDTF">2020-02-12T11:51:01Z</dcterms:created>
  <dcterms:modified xsi:type="dcterms:W3CDTF">2020-02-21T12:01:59Z</dcterms:modified>
</cp:coreProperties>
</file>