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65" r:id="rId3"/>
    <p:sldId id="266" r:id="rId4"/>
    <p:sldId id="262" r:id="rId5"/>
    <p:sldId id="260" r:id="rId6"/>
    <p:sldId id="261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755"/>
  </p:normalViewPr>
  <p:slideViewPr>
    <p:cSldViewPr snapToGrid="0" snapToObjects="1">
      <p:cViewPr varScale="1">
        <p:scale>
          <a:sx n="109" d="100"/>
          <a:sy n="109" d="100"/>
        </p:scale>
        <p:origin x="68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11/5/20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11/5/20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11/5/20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11/5/20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11/5/20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11/5/20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11/5/20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11/5/20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11/5/20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11/5/20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11/5/20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11/5/20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ustl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00FC9-0D40-044E-B186-B6700311354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Childlessness in the Roman World: Choices and fate of Mothers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8002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46D68-4409-D54B-99D7-C71133AEA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42AD2-78C2-3546-A491-315371BB0B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Controversial Topic throughout time</a:t>
            </a:r>
          </a:p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Typically Upper class</a:t>
            </a:r>
          </a:p>
          <a:p>
            <a:endParaRPr lang="en-US" dirty="0"/>
          </a:p>
        </p:txBody>
      </p:sp>
      <p:pic>
        <p:nvPicPr>
          <p:cNvPr id="2050" name="Picture 2" descr="CONTROVERSIAL ISSUES - Living Democracy">
            <a:extLst>
              <a:ext uri="{FF2B5EF4-FFF2-40B4-BE49-F238E27FC236}">
                <a16:creationId xmlns:a16="http://schemas.microsoft.com/office/drawing/2014/main" id="{A2B62EA9-A91C-0448-A4A7-245257295D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74698"/>
            <a:ext cx="12192000" cy="2335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060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81D27-89A3-9A4B-9D30-225BE9893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F1DE4-B15F-9843-A635-93C5119E76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404040"/>
                </a:solidFill>
              </a:rPr>
              <a:t>Fear</a:t>
            </a:r>
          </a:p>
          <a:p>
            <a:r>
              <a:rPr lang="en-US" dirty="0">
                <a:solidFill>
                  <a:srgbClr val="404040"/>
                </a:solidFill>
              </a:rPr>
              <a:t>Issues for and against having children represented through Euripides</a:t>
            </a:r>
          </a:p>
          <a:p>
            <a:pPr marL="0" indent="0" algn="ctr">
              <a:buNone/>
            </a:pPr>
            <a:endParaRPr lang="en-US" dirty="0">
              <a:solidFill>
                <a:srgbClr val="404040"/>
              </a:solidFill>
            </a:endParaRPr>
          </a:p>
          <a:p>
            <a:pPr marL="0" indent="0" algn="ctr">
              <a:buNone/>
            </a:pPr>
            <a:r>
              <a:rPr lang="en-US" dirty="0">
                <a:solidFill>
                  <a:srgbClr val="404040"/>
                </a:solidFill>
              </a:rPr>
              <a:t>“And this is my opinion: those men or women </a:t>
            </a:r>
          </a:p>
          <a:p>
            <a:pPr marL="0" indent="0" algn="ctr">
              <a:buNone/>
            </a:pPr>
            <a:r>
              <a:rPr lang="en-US" dirty="0">
                <a:solidFill>
                  <a:srgbClr val="404040"/>
                </a:solidFill>
              </a:rPr>
              <a:t>Who never had children of their own at all</a:t>
            </a:r>
          </a:p>
          <a:p>
            <a:pPr marL="0" indent="0" algn="ctr">
              <a:buNone/>
            </a:pPr>
            <a:r>
              <a:rPr lang="en-US" dirty="0">
                <a:solidFill>
                  <a:srgbClr val="404040"/>
                </a:solidFill>
              </a:rPr>
              <a:t>Enjoy the advantage in good fortune”</a:t>
            </a:r>
          </a:p>
          <a:p>
            <a:pPr marL="0" indent="0" algn="ctr">
              <a:buNone/>
            </a:pPr>
            <a:r>
              <a:rPr lang="en-US" dirty="0">
                <a:solidFill>
                  <a:srgbClr val="404040"/>
                </a:solidFill>
              </a:rPr>
              <a:t>-Euripides, </a:t>
            </a:r>
            <a:r>
              <a:rPr lang="en-US" i="1" dirty="0">
                <a:solidFill>
                  <a:srgbClr val="404040"/>
                </a:solidFill>
              </a:rPr>
              <a:t>Medea </a:t>
            </a:r>
            <a:r>
              <a:rPr lang="en-US" dirty="0">
                <a:solidFill>
                  <a:srgbClr val="404040"/>
                </a:solidFill>
              </a:rPr>
              <a:t>1090-1092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31272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71D7A-65D0-EC40-A6CB-B87297F46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847462"/>
            <a:ext cx="7729728" cy="1188720"/>
          </a:xfrm>
        </p:spPr>
        <p:txBody>
          <a:bodyPr/>
          <a:lstStyle/>
          <a:p>
            <a:r>
              <a:rPr lang="en-US" dirty="0"/>
              <a:t>Classical Thoughts and Influences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8BAFA-ECCF-D642-99C4-CF72C82194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4952" y="2995409"/>
            <a:ext cx="7729728" cy="3101983"/>
          </a:xfrm>
        </p:spPr>
        <p:txBody>
          <a:bodyPr/>
          <a:lstStyle/>
          <a:p>
            <a:r>
              <a:rPr lang="en-US" dirty="0"/>
              <a:t>Euripides</a:t>
            </a:r>
          </a:p>
          <a:p>
            <a:r>
              <a:rPr lang="en-US" dirty="0"/>
              <a:t>Aristotle's thoughts</a:t>
            </a:r>
          </a:p>
          <a:p>
            <a:r>
              <a:rPr lang="en-US" dirty="0"/>
              <a:t>Laws in Place, Lex Iulia de </a:t>
            </a:r>
            <a:r>
              <a:rPr lang="en-US" dirty="0" err="1"/>
              <a:t>Maritandis</a:t>
            </a:r>
            <a:r>
              <a:rPr lang="en-US" dirty="0"/>
              <a:t> </a:t>
            </a:r>
            <a:r>
              <a:rPr lang="en-US" dirty="0" err="1"/>
              <a:t>Ordinibus</a:t>
            </a:r>
            <a:r>
              <a:rPr lang="en-US" dirty="0"/>
              <a:t> and Lex </a:t>
            </a:r>
            <a:r>
              <a:rPr lang="en-US" dirty="0" err="1"/>
              <a:t>Papia</a:t>
            </a:r>
            <a:r>
              <a:rPr lang="en-US" dirty="0"/>
              <a:t> Poppaea (Tacitus. </a:t>
            </a:r>
            <a:r>
              <a:rPr lang="en-US" i="1" dirty="0"/>
              <a:t>Annales</a:t>
            </a:r>
            <a:r>
              <a:rPr lang="en-US" dirty="0"/>
              <a:t>. 3.25)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6" name="Picture 2" descr="Augustus - Wikipedia">
            <a:extLst>
              <a:ext uri="{FF2B5EF4-FFF2-40B4-BE49-F238E27FC236}">
                <a16:creationId xmlns:a16="http://schemas.microsoft.com/office/drawing/2014/main" id="{32AFC853-42BE-CE46-B5A2-6F6AE06611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8923" y="2188654"/>
            <a:ext cx="2605825" cy="3908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19F35F-A3D3-F049-8448-8F5EBA8F29B0}"/>
              </a:ext>
            </a:extLst>
          </p:cNvPr>
          <p:cNvSpPr txBox="1"/>
          <p:nvPr/>
        </p:nvSpPr>
        <p:spPr>
          <a:xfrm>
            <a:off x="9098923" y="6213231"/>
            <a:ext cx="2605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Emperor Augustus Caesar</a:t>
            </a:r>
          </a:p>
        </p:txBody>
      </p:sp>
    </p:spTree>
    <p:extLst>
      <p:ext uri="{BB962C8B-B14F-4D97-AF65-F5344CB8AC3E}">
        <p14:creationId xmlns:p14="http://schemas.microsoft.com/office/powerpoint/2010/main" val="29228167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F4183-2126-6A43-A414-751D8DD80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Abortion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85DBC-A29E-2648-BE08-BED26F06C0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Was not illegal until reign of Septimius Severus</a:t>
            </a:r>
          </a:p>
          <a:p>
            <a:r>
              <a:rPr lang="en-US" dirty="0"/>
              <a:t>Age and deformity play a large factor in eligibility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“let there be a law that no deformed child shall be reared”</a:t>
            </a:r>
            <a:r>
              <a:rPr lang="en-US" dirty="0"/>
              <a:t> </a:t>
            </a:r>
          </a:p>
          <a:p>
            <a:pPr marL="0" indent="0" algn="ctr">
              <a:buNone/>
            </a:pPr>
            <a:r>
              <a:rPr lang="en-US" dirty="0"/>
              <a:t> - </a:t>
            </a:r>
            <a:r>
              <a:rPr lang="en-US" dirty="0" err="1"/>
              <a:t>Aristot</a:t>
            </a:r>
            <a:r>
              <a:rPr lang="en-US" dirty="0"/>
              <a:t>. Pol. 7.1335b</a:t>
            </a:r>
          </a:p>
          <a:p>
            <a:r>
              <a:rPr lang="en-US" dirty="0"/>
              <a:t>Pliny the Elder discusses that there was choice - </a:t>
            </a:r>
            <a:r>
              <a:rPr lang="en-US" dirty="0" err="1"/>
              <a:t>Plin</a:t>
            </a:r>
            <a:r>
              <a:rPr lang="en-US" dirty="0"/>
              <a:t>. Nat. 10.83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1639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84147-7A95-6446-94B6-4EB36C22B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Infertility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09EE9-AAC9-5E4F-85C6-1265DA7987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 not actually have a full understanding of infertility rates.</a:t>
            </a:r>
          </a:p>
          <a:p>
            <a:r>
              <a:rPr lang="en-US" dirty="0"/>
              <a:t>Aristotle mentions that the “period of parentage typically terminates” around the age of fifty in women. –Aristotle, </a:t>
            </a:r>
            <a:r>
              <a:rPr lang="en-US" i="1" dirty="0"/>
              <a:t>Politics 7.1335a</a:t>
            </a:r>
          </a:p>
          <a:p>
            <a:r>
              <a:rPr lang="en-US" dirty="0"/>
              <a:t>Men to not have children after a certain age- Aristotle</a:t>
            </a:r>
          </a:p>
          <a:p>
            <a:r>
              <a:rPr lang="en-US" dirty="0"/>
              <a:t>Ovid and The Walnut Tree </a:t>
            </a:r>
          </a:p>
          <a:p>
            <a:pPr marL="0" indent="0" algn="ctr">
              <a:buNone/>
            </a:pPr>
            <a:r>
              <a:rPr lang="en-GB" dirty="0"/>
              <a:t>“Now apples grow not every year, and injured grapes and injured berries are brought home: now she that would seem beautiful harms her womb, and rare in these days is she who would be a parent.” -</a:t>
            </a:r>
            <a:r>
              <a:rPr lang="en-US" i="1" dirty="0" err="1"/>
              <a:t>Nux</a:t>
            </a:r>
            <a:r>
              <a:rPr lang="en-US" i="1" dirty="0"/>
              <a:t> 20-24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2158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2AA00-606C-EA43-B4A9-72B695CD9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707509"/>
            <a:ext cx="7729728" cy="1188720"/>
          </a:xfrm>
        </p:spPr>
        <p:txBody>
          <a:bodyPr/>
          <a:lstStyle/>
          <a:p>
            <a:r>
              <a:rPr lang="en-US" dirty="0"/>
              <a:t>Modern Day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69878-3B96-7C4B-B82B-B5EC6C3B36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Scientific Advancements</a:t>
            </a:r>
          </a:p>
          <a:p>
            <a:r>
              <a:rPr lang="en-US" dirty="0"/>
              <a:t>More choice on both sides</a:t>
            </a:r>
          </a:p>
          <a:p>
            <a:r>
              <a:rPr lang="en-US" dirty="0"/>
              <a:t>Pro choice, vs Pro life</a:t>
            </a:r>
          </a:p>
        </p:txBody>
      </p:sp>
      <p:pic>
        <p:nvPicPr>
          <p:cNvPr id="3074" name="Picture 2" descr="Roman Marriage Sarcophagus 2nd c">
            <a:extLst>
              <a:ext uri="{FF2B5EF4-FFF2-40B4-BE49-F238E27FC236}">
                <a16:creationId xmlns:a16="http://schemas.microsoft.com/office/drawing/2014/main" id="{37A49CA5-54E3-E54C-934A-8887DBD8F5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702" y="2024478"/>
            <a:ext cx="3544461" cy="4329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54A7C23-12D6-B642-A2AC-BB8ED013A442}"/>
              </a:ext>
            </a:extLst>
          </p:cNvPr>
          <p:cNvSpPr txBox="1"/>
          <p:nvPr/>
        </p:nvSpPr>
        <p:spPr>
          <a:xfrm>
            <a:off x="7537663" y="6353591"/>
            <a:ext cx="4300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Sarcophagus showing Marriage Ceremony</a:t>
            </a:r>
          </a:p>
        </p:txBody>
      </p:sp>
    </p:spTree>
    <p:extLst>
      <p:ext uri="{BB962C8B-B14F-4D97-AF65-F5344CB8AC3E}">
        <p14:creationId xmlns:p14="http://schemas.microsoft.com/office/powerpoint/2010/main" val="1190692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99A8F-8E14-BC43-B79B-4BB47E34E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F6F2F-5DDA-884C-83F4-1E5E7C401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803" y="2638044"/>
            <a:ext cx="10475088" cy="310198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Aristotle, Politics. Rackham, H. (trans.). 1944. Cambridge: Harvard University Press </a:t>
            </a:r>
          </a:p>
          <a:p>
            <a:r>
              <a:rPr lang="en-GB" dirty="0"/>
              <a:t>Ovid, The Art Of Love And Other Poems. </a:t>
            </a:r>
            <a:r>
              <a:rPr lang="en-GB" dirty="0" err="1"/>
              <a:t>Mozley</a:t>
            </a:r>
            <a:r>
              <a:rPr lang="en-GB" dirty="0"/>
              <a:t>, J. H. (trans.). 1979. London: Harvard University Press </a:t>
            </a:r>
          </a:p>
          <a:p>
            <a:r>
              <a:rPr lang="en-GB" dirty="0"/>
              <a:t>Pliny the Elder,  The Natural History. Bostock, J. (trans.). 1855. London: Taylor and Francis</a:t>
            </a:r>
          </a:p>
          <a:p>
            <a:r>
              <a:rPr lang="en-GB" dirty="0"/>
              <a:t>Tacitus,  Annales. Church, a. J. (trans.). 1942. New York: Random House, Inc</a:t>
            </a:r>
          </a:p>
          <a:p>
            <a:endParaRPr lang="en-GB" dirty="0"/>
          </a:p>
          <a:p>
            <a:r>
              <a:rPr lang="en-GB" dirty="0"/>
              <a:t>Devine,  A. M. (1985) ‘The Low Birth Rate in Ancient,  A Possible Contributing Factor’, </a:t>
            </a:r>
            <a:r>
              <a:rPr lang="en-GB" i="1" dirty="0"/>
              <a:t>Rheinische's Museum fur </a:t>
            </a:r>
            <a:r>
              <a:rPr lang="en-GB" i="1" dirty="0" err="1"/>
              <a:t>Philogie</a:t>
            </a:r>
            <a:r>
              <a:rPr lang="en-GB" i="1" dirty="0"/>
              <a:t>. </a:t>
            </a:r>
            <a:r>
              <a:rPr lang="en-GB" dirty="0"/>
              <a:t>128(¾) pp.313-317</a:t>
            </a:r>
          </a:p>
          <a:p>
            <a:r>
              <a:rPr lang="en-GB" dirty="0"/>
              <a:t>Lambert, G. R. ( ) ’Childless By Choice: Graeco-Roman Arguments and Their Uses’ 14(2) pp 123-138</a:t>
            </a:r>
          </a:p>
          <a:p>
            <a:r>
              <a:rPr lang="en-GB" dirty="0"/>
              <a:t>Thorpe, J. R. (2015) </a:t>
            </a:r>
            <a:r>
              <a:rPr lang="en-GB" i="1" dirty="0"/>
              <a:t>How We’ve Talked About Infertility Through History. </a:t>
            </a:r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www.bustle.com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2408900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428</Words>
  <Application>Microsoft Macintosh PowerPoint</Application>
  <PresentationFormat>Widescreen</PresentationFormat>
  <Paragraphs>47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Gill Sans MT</vt:lpstr>
      <vt:lpstr>Parcel</vt:lpstr>
      <vt:lpstr>Childlessness in the Roman World: Choices and fate of Mothers</vt:lpstr>
      <vt:lpstr>Issues</vt:lpstr>
      <vt:lpstr>Arguments</vt:lpstr>
      <vt:lpstr>Classical Thoughts and Influences</vt:lpstr>
      <vt:lpstr>Abortion</vt:lpstr>
      <vt:lpstr>Infertility</vt:lpstr>
      <vt:lpstr>Modern Day Perspective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Childlessness in the Roman World: Choices and fate of Mothers.</dc:title>
  <dc:creator>Feryn Walmsley (1901540)</dc:creator>
  <cp:lastModifiedBy>Feryn Walmsley (1901540)</cp:lastModifiedBy>
  <cp:revision>8</cp:revision>
  <dcterms:created xsi:type="dcterms:W3CDTF">2020-11-05T20:59:40Z</dcterms:created>
  <dcterms:modified xsi:type="dcterms:W3CDTF">2020-11-05T22:27:36Z</dcterms:modified>
</cp:coreProperties>
</file>