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500" r:id="rId1"/>
  </p:sldMasterIdLst>
  <p:notesMasterIdLst>
    <p:notesMasterId r:id="rId22"/>
  </p:notesMasterIdLst>
  <p:sldIdLst>
    <p:sldId id="279" r:id="rId2"/>
    <p:sldId id="260" r:id="rId3"/>
    <p:sldId id="269" r:id="rId4"/>
    <p:sldId id="278" r:id="rId5"/>
    <p:sldId id="261" r:id="rId6"/>
    <p:sldId id="262" r:id="rId7"/>
    <p:sldId id="281" r:id="rId8"/>
    <p:sldId id="270" r:id="rId9"/>
    <p:sldId id="282" r:id="rId10"/>
    <p:sldId id="271" r:id="rId11"/>
    <p:sldId id="284" r:id="rId12"/>
    <p:sldId id="272" r:id="rId13"/>
    <p:sldId id="266" r:id="rId14"/>
    <p:sldId id="275" r:id="rId15"/>
    <p:sldId id="273" r:id="rId16"/>
    <p:sldId id="267" r:id="rId17"/>
    <p:sldId id="274" r:id="rId18"/>
    <p:sldId id="280" r:id="rId19"/>
    <p:sldId id="276" r:id="rId20"/>
    <p:sldId id="27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215"/>
    <p:restoredTop sz="68290"/>
  </p:normalViewPr>
  <p:slideViewPr>
    <p:cSldViewPr snapToGrid="0" snapToObjects="1">
      <p:cViewPr>
        <p:scale>
          <a:sx n="118" d="100"/>
          <a:sy n="118" d="100"/>
        </p:scale>
        <p:origin x="25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2DFFF6-C373-9646-9070-C3C35EA7A00C}" type="datetimeFigureOut">
              <a:rPr lang="en-US" smtClean="0"/>
              <a:t>2/2/20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132784-BC51-3645-8A28-51952BE9C169}" type="slidenum">
              <a:rPr lang="en-US" smtClean="0"/>
              <a:t>‹#›</a:t>
            </a:fld>
            <a:endParaRPr lang="en-US"/>
          </a:p>
        </p:txBody>
      </p:sp>
    </p:spTree>
    <p:extLst>
      <p:ext uri="{BB962C8B-B14F-4D97-AF65-F5344CB8AC3E}">
        <p14:creationId xmlns:p14="http://schemas.microsoft.com/office/powerpoint/2010/main" val="1348557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1132784-BC51-3645-8A28-51952BE9C169}" type="slidenum">
              <a:rPr lang="en-US" smtClean="0"/>
              <a:t>2</a:t>
            </a:fld>
            <a:endParaRPr lang="en-US"/>
          </a:p>
        </p:txBody>
      </p:sp>
    </p:spTree>
    <p:extLst>
      <p:ext uri="{BB962C8B-B14F-4D97-AF65-F5344CB8AC3E}">
        <p14:creationId xmlns:p14="http://schemas.microsoft.com/office/powerpoint/2010/main" val="1250598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1132784-BC51-3645-8A28-51952BE9C169}" type="slidenum">
              <a:rPr lang="en-US" smtClean="0"/>
              <a:t>6</a:t>
            </a:fld>
            <a:endParaRPr lang="en-US"/>
          </a:p>
        </p:txBody>
      </p:sp>
    </p:spTree>
    <p:extLst>
      <p:ext uri="{BB962C8B-B14F-4D97-AF65-F5344CB8AC3E}">
        <p14:creationId xmlns:p14="http://schemas.microsoft.com/office/powerpoint/2010/main" val="299392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1132784-BC51-3645-8A28-51952BE9C169}" type="slidenum">
              <a:rPr lang="en-US" smtClean="0"/>
              <a:t>9</a:t>
            </a:fld>
            <a:endParaRPr lang="en-US"/>
          </a:p>
        </p:txBody>
      </p:sp>
    </p:spTree>
    <p:extLst>
      <p:ext uri="{BB962C8B-B14F-4D97-AF65-F5344CB8AC3E}">
        <p14:creationId xmlns:p14="http://schemas.microsoft.com/office/powerpoint/2010/main" val="12231656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1132784-BC51-3645-8A28-51952BE9C169}" type="slidenum">
              <a:rPr lang="en-US" smtClean="0"/>
              <a:t>13</a:t>
            </a:fld>
            <a:endParaRPr lang="en-US"/>
          </a:p>
        </p:txBody>
      </p:sp>
    </p:spTree>
    <p:extLst>
      <p:ext uri="{BB962C8B-B14F-4D97-AF65-F5344CB8AC3E}">
        <p14:creationId xmlns:p14="http://schemas.microsoft.com/office/powerpoint/2010/main" val="11700483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1132784-BC51-3645-8A28-51952BE9C169}" type="slidenum">
              <a:rPr lang="en-US" smtClean="0"/>
              <a:t>14</a:t>
            </a:fld>
            <a:endParaRPr lang="en-US"/>
          </a:p>
        </p:txBody>
      </p:sp>
    </p:spTree>
    <p:extLst>
      <p:ext uri="{BB962C8B-B14F-4D97-AF65-F5344CB8AC3E}">
        <p14:creationId xmlns:p14="http://schemas.microsoft.com/office/powerpoint/2010/main" val="9534816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1132784-BC51-3645-8A28-51952BE9C169}" type="slidenum">
              <a:rPr lang="en-US" smtClean="0"/>
              <a:t>17</a:t>
            </a:fld>
            <a:endParaRPr lang="en-US"/>
          </a:p>
        </p:txBody>
      </p:sp>
    </p:spTree>
    <p:extLst>
      <p:ext uri="{BB962C8B-B14F-4D97-AF65-F5344CB8AC3E}">
        <p14:creationId xmlns:p14="http://schemas.microsoft.com/office/powerpoint/2010/main" val="2484414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1132784-BC51-3645-8A28-51952BE9C169}" type="slidenum">
              <a:rPr lang="en-US" smtClean="0"/>
              <a:t>18</a:t>
            </a:fld>
            <a:endParaRPr lang="en-US"/>
          </a:p>
        </p:txBody>
      </p:sp>
    </p:spTree>
    <p:extLst>
      <p:ext uri="{BB962C8B-B14F-4D97-AF65-F5344CB8AC3E}">
        <p14:creationId xmlns:p14="http://schemas.microsoft.com/office/powerpoint/2010/main" val="5278847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2" name="Freeform 6" title="Page Number Shape"/>
          <p:cNvSpPr/>
          <p:nvPr/>
        </p:nvSpPr>
        <p:spPr bwMode="auto">
          <a:xfrm>
            <a:off x="11784011"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
        <p:nvSpPr>
          <p:cNvPr id="2" name="Title 1"/>
          <p:cNvSpPr>
            <a:spLocks noGrp="1"/>
          </p:cNvSpPr>
          <p:nvPr>
            <p:ph type="ctrTitle"/>
          </p:nvPr>
        </p:nvSpPr>
        <p:spPr>
          <a:xfrm>
            <a:off x="1088913" y="1143293"/>
            <a:ext cx="7034362" cy="4268965"/>
          </a:xfrm>
        </p:spPr>
        <p:txBody>
          <a:bodyPr anchor="t">
            <a:normAutofit/>
          </a:bodyPr>
          <a:lstStyle>
            <a:lvl1pPr algn="l">
              <a:lnSpc>
                <a:spcPct val="85000"/>
              </a:lnSpc>
              <a:defRPr sz="7700" cap="all" baseline="0">
                <a:solidFill>
                  <a:schemeClr val="tx2"/>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1088914" y="5537925"/>
            <a:ext cx="7034362" cy="706355"/>
          </a:xfrm>
        </p:spPr>
        <p:txBody>
          <a:bodyPr>
            <a:normAutofit/>
          </a:bodyPr>
          <a:lstStyle>
            <a:lvl1pPr marL="0" indent="0" algn="l">
              <a:lnSpc>
                <a:spcPct val="114000"/>
              </a:lnSpc>
              <a:spcBef>
                <a:spcPts val="0"/>
              </a:spcBef>
              <a:buNone/>
              <a:defRPr sz="20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dirty="0"/>
          </a:p>
        </p:txBody>
      </p:sp>
      <p:sp>
        <p:nvSpPr>
          <p:cNvPr id="4" name="Date Placeholder 3"/>
          <p:cNvSpPr>
            <a:spLocks noGrp="1"/>
          </p:cNvSpPr>
          <p:nvPr>
            <p:ph type="dt" sz="half" idx="10"/>
          </p:nvPr>
        </p:nvSpPr>
        <p:spPr>
          <a:xfrm>
            <a:off x="1088913" y="6314440"/>
            <a:ext cx="1596622" cy="365125"/>
          </a:xfrm>
        </p:spPr>
        <p:txBody>
          <a:bodyPr/>
          <a:lstStyle>
            <a:lvl1pPr algn="l">
              <a:defRPr sz="1200">
                <a:solidFill>
                  <a:schemeClr val="tx2"/>
                </a:solidFill>
              </a:defRPr>
            </a:lvl1pPr>
          </a:lstStyle>
          <a:p>
            <a:fld id="{5586B75A-687E-405C-8A0B-8D00578BA2C3}" type="datetimeFigureOut">
              <a:rPr lang="en-US" smtClean="0"/>
              <a:pPr/>
              <a:t>2/2/20</a:t>
            </a:fld>
            <a:endParaRPr lang="en-US" dirty="0"/>
          </a:p>
        </p:txBody>
      </p:sp>
      <p:sp>
        <p:nvSpPr>
          <p:cNvPr id="5" name="Footer Placeholder 4"/>
          <p:cNvSpPr>
            <a:spLocks noGrp="1"/>
          </p:cNvSpPr>
          <p:nvPr>
            <p:ph type="ftr" sz="quarter" idx="11"/>
          </p:nvPr>
        </p:nvSpPr>
        <p:spPr>
          <a:xfrm>
            <a:off x="3000591" y="6314440"/>
            <a:ext cx="5122683" cy="365125"/>
          </a:xfrm>
        </p:spPr>
        <p:txBody>
          <a:bodyPr/>
          <a:lstStyle>
            <a:lvl1pPr algn="l">
              <a:defRPr b="0">
                <a:solidFill>
                  <a:schemeClr val="tx2"/>
                </a:solidFill>
              </a:defRPr>
            </a:lvl1pPr>
          </a:lstStyle>
          <a:p>
            <a:endParaRPr lang="en-US" dirty="0"/>
          </a:p>
        </p:txBody>
      </p:sp>
      <p:sp>
        <p:nvSpPr>
          <p:cNvPr id="6" name="Slide Number Placeholder 5"/>
          <p:cNvSpPr>
            <a:spLocks noGrp="1"/>
          </p:cNvSpPr>
          <p:nvPr>
            <p:ph type="sldNum" sz="quarter" idx="12"/>
          </p:nvPr>
        </p:nvSpPr>
        <p:spPr>
          <a:xfrm>
            <a:off x="11784011" y="1416216"/>
            <a:ext cx="407988" cy="365125"/>
          </a:xfrm>
        </p:spPr>
        <p:txBody>
          <a:bodyPr/>
          <a:lstStyle>
            <a:lvl1pPr algn="r">
              <a:defRPr>
                <a:solidFill>
                  <a:schemeClr val="bg2"/>
                </a:solidFill>
              </a:defRPr>
            </a:lvl1pPr>
          </a:lstStyle>
          <a:p>
            <a:fld id="{4FAB73BC-B049-4115-A692-8D63A059BFB8}" type="slidenum">
              <a:rPr lang="en-US" smtClean="0"/>
              <a:pPr/>
              <a:t>‹#›</a:t>
            </a:fld>
            <a:endParaRPr lang="en-US" dirty="0"/>
          </a:p>
        </p:txBody>
      </p:sp>
      <p:cxnSp>
        <p:nvCxnSpPr>
          <p:cNvPr id="9" name="Straight Connector 8" title="Verticle Rule Line"/>
          <p:cNvCxnSpPr/>
          <p:nvPr/>
        </p:nvCxnSpPr>
        <p:spPr>
          <a:xfrm>
            <a:off x="773855"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7990"/>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92">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096034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Freeform 6" title="Page Number Shape"/>
          <p:cNvSpPr/>
          <p:nvPr/>
        </p:nvSpPr>
        <p:spPr bwMode="auto">
          <a:xfrm>
            <a:off x="11784011"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1"/>
          <p:cNvSpPr>
            <a:spLocks noGrp="1"/>
          </p:cNvSpPr>
          <p:nvPr>
            <p:ph type="title"/>
          </p:nvPr>
        </p:nvSpPr>
        <p:spPr>
          <a:xfrm>
            <a:off x="1947673" y="2571722"/>
            <a:ext cx="8296654" cy="3286153"/>
          </a:xfrm>
        </p:spPr>
        <p:txBody>
          <a:bodyPr anchor="t">
            <a:normAutofit/>
          </a:bodyPr>
          <a:lstStyle>
            <a:lvl1pPr>
              <a:lnSpc>
                <a:spcPct val="85000"/>
              </a:lnSpc>
              <a:defRPr sz="7700" cap="all" baseline="0">
                <a:solidFill>
                  <a:schemeClr val="tx1">
                    <a:lumMod val="85000"/>
                    <a:lumOff val="15000"/>
                  </a:schemeClr>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1947673" y="1393748"/>
            <a:ext cx="8401429" cy="819150"/>
          </a:xfrm>
        </p:spPr>
        <p:txBody>
          <a:bodyPr anchor="ctr">
            <a:normAutofit/>
          </a:bodyPr>
          <a:lstStyle>
            <a:lvl1pPr marL="0" indent="0" algn="r">
              <a:lnSpc>
                <a:spcPct val="113000"/>
              </a:lnSpc>
              <a:spcBef>
                <a:spcPts val="0"/>
              </a:spcBef>
              <a:buNone/>
              <a:defRPr sz="2000" b="0" i="1" baseline="0">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8742955" y="6314439"/>
            <a:ext cx="1596622" cy="365125"/>
          </a:xfrm>
        </p:spPr>
        <p:txBody>
          <a:bodyPr/>
          <a:lstStyle>
            <a:lvl1pPr>
              <a:defRPr sz="1200">
                <a:solidFill>
                  <a:schemeClr val="tx1">
                    <a:lumMod val="85000"/>
                    <a:lumOff val="15000"/>
                  </a:schemeClr>
                </a:solidFill>
              </a:defRPr>
            </a:lvl1pPr>
          </a:lstStyle>
          <a:p>
            <a:fld id="{5586B75A-687E-405C-8A0B-8D00578BA2C3}" type="datetimeFigureOut">
              <a:rPr lang="en-US" smtClean="0"/>
              <a:pPr/>
              <a:t>2/2/20</a:t>
            </a:fld>
            <a:endParaRPr lang="en-US" dirty="0"/>
          </a:p>
        </p:txBody>
      </p:sp>
      <p:sp>
        <p:nvSpPr>
          <p:cNvPr id="5" name="Footer Placeholder 4"/>
          <p:cNvSpPr>
            <a:spLocks noGrp="1"/>
          </p:cNvSpPr>
          <p:nvPr>
            <p:ph type="ftr" sz="quarter" idx="11"/>
          </p:nvPr>
        </p:nvSpPr>
        <p:spPr>
          <a:xfrm>
            <a:off x="1947673" y="6314440"/>
            <a:ext cx="6480226" cy="365125"/>
          </a:xfrm>
        </p:spPr>
        <p:txBody>
          <a:bodyPr/>
          <a:lstStyle>
            <a:lvl1pPr>
              <a:defRPr b="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11784011" y="1620760"/>
            <a:ext cx="407988" cy="365125"/>
          </a:xfrm>
        </p:spPr>
        <p:txBody>
          <a:bodyPr/>
          <a:lstStyle>
            <a:lvl1pPr>
              <a:defRPr>
                <a:solidFill>
                  <a:schemeClr val="bg2"/>
                </a:solidFill>
              </a:defRPr>
            </a:lvl1pPr>
          </a:lstStyle>
          <a:p>
            <a:fld id="{4FAB73BC-B049-4115-A692-8D63A059BFB8}" type="slidenum">
              <a:rPr lang="en-US" smtClean="0"/>
              <a:pPr/>
              <a:t>‹#›</a:t>
            </a:fld>
            <a:endParaRPr lang="en-US" dirty="0"/>
          </a:p>
        </p:txBody>
      </p:sp>
      <p:cxnSp>
        <p:nvCxnSpPr>
          <p:cNvPr id="10" name="Straight Connector 9" title="Horizontal Rule Line"/>
          <p:cNvCxnSpPr/>
          <p:nvPr/>
        </p:nvCxnSpPr>
        <p:spPr>
          <a:xfrm flipH="1">
            <a:off x="1" y="6178167"/>
            <a:ext cx="10244326"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4482574"/>
      </p:ext>
    </p:extLst>
  </p:cSld>
  <p:clrMapOvr>
    <a:masterClrMapping/>
  </p:clrMapOvr>
  <p:extLst mod="1">
    <p:ext uri="{DCECCB84-F9BA-43D5-87BE-67443E8EF086}">
      <p15:sldGuideLst xmlns:p15="http://schemas.microsoft.com/office/powerpoint/2012/main">
        <p15:guide id="1" pos="6456">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5181600" y="540628"/>
            <a:ext cx="6248400" cy="248894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5181600" y="3712467"/>
            <a:ext cx="6248400" cy="248222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586B75A-687E-405C-8A0B-8D00578BA2C3}" type="datetimeFigureOut">
              <a:rPr lang="en-US" smtClean="0"/>
              <a:pPr/>
              <a:t>2/2/20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46342728"/>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7784"/>
            <a:ext cx="3831336" cy="495604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5181600" y="558065"/>
            <a:ext cx="6245352" cy="914400"/>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181600" y="1526671"/>
            <a:ext cx="6245352" cy="175564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181600" y="3700826"/>
            <a:ext cx="6248400" cy="914400"/>
          </a:xfrm>
        </p:spPr>
        <p:txBody>
          <a:bodyPr anchor="b">
            <a:normAutofit/>
          </a:bodyPr>
          <a:lstStyle>
            <a:lvl1pPr marL="0" indent="0">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181600" y="4669432"/>
            <a:ext cx="6245352" cy="175564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2/2/20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1345368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586B75A-687E-405C-8A0B-8D00578BA2C3}" type="datetimeFigureOut">
              <a:rPr lang="en-US" smtClean="0"/>
              <a:pPr/>
              <a:t>2/2/20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614815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86B75A-687E-405C-8A0B-8D00578BA2C3}" type="datetimeFigureOut">
              <a:rPr lang="en-US" smtClean="0"/>
              <a:pPr/>
              <a:t>2/2/20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3525576"/>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5479"/>
            <a:ext cx="3838776" cy="1921022"/>
          </a:xfrm>
        </p:spPr>
        <p:txBody>
          <a:bodyPr anchor="t">
            <a:noAutofit/>
          </a:bodyPr>
          <a:lstStyle>
            <a:lvl1pPr>
              <a:lnSpc>
                <a:spcPct val="93000"/>
              </a:lnSpc>
              <a:defRPr sz="4000"/>
            </a:lvl1pPr>
          </a:lstStyle>
          <a:p>
            <a:r>
              <a:rPr lang="en-GB" smtClean="0"/>
              <a:t>Click to edit Master title style</a:t>
            </a:r>
            <a:endParaRPr lang="en-US" dirty="0"/>
          </a:p>
        </p:txBody>
      </p:sp>
      <p:sp>
        <p:nvSpPr>
          <p:cNvPr id="3" name="Content Placeholder 2"/>
          <p:cNvSpPr>
            <a:spLocks noGrp="1"/>
          </p:cNvSpPr>
          <p:nvPr>
            <p:ph idx="1"/>
          </p:nvPr>
        </p:nvSpPr>
        <p:spPr>
          <a:xfrm>
            <a:off x="5181600" y="564147"/>
            <a:ext cx="6248400" cy="5622644"/>
          </a:xfrm>
        </p:spPr>
        <p:txBody>
          <a:bodyPr/>
          <a:lstStyle>
            <a:lvl1pPr>
              <a:lnSpc>
                <a:spcPct val="112000"/>
              </a:lnSpc>
              <a:defRPr sz="2000"/>
            </a:lvl1pPr>
            <a:lvl2pPr>
              <a:lnSpc>
                <a:spcPct val="112000"/>
              </a:lnSpc>
              <a:defRPr sz="1800"/>
            </a:lvl2pPr>
            <a:lvl3pPr>
              <a:lnSpc>
                <a:spcPct val="112000"/>
              </a:lnSpc>
              <a:defRPr sz="1600"/>
            </a:lvl3pPr>
            <a:lvl4pPr>
              <a:lnSpc>
                <a:spcPct val="112000"/>
              </a:lnSpc>
              <a:defRPr sz="1400"/>
            </a:lvl4pPr>
            <a:lvl5pPr>
              <a:lnSpc>
                <a:spcPct val="112000"/>
              </a:lnSpc>
              <a:defRPr sz="1400"/>
            </a:lvl5pPr>
            <a:lvl6pPr>
              <a:defRPr sz="1400"/>
            </a:lvl6pPr>
            <a:lvl7pPr>
              <a:defRPr sz="1400"/>
            </a:lvl7pPr>
            <a:lvl8pPr>
              <a:defRPr sz="1400"/>
            </a:lvl8pPr>
            <a:lvl9pPr>
              <a:defRPr sz="14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762000" y="2621512"/>
            <a:ext cx="3838776" cy="3239537"/>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2/2/20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8069420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557261"/>
            <a:ext cx="3840480" cy="1919239"/>
          </a:xfrm>
        </p:spPr>
        <p:txBody>
          <a:bodyPr anchor="t">
            <a:noAutofit/>
          </a:bodyPr>
          <a:lstStyle>
            <a:lvl1pPr>
              <a:lnSpc>
                <a:spcPct val="93000"/>
              </a:lnSpc>
              <a:defRPr sz="4000" baseline="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5257800" y="0"/>
            <a:ext cx="6172200"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758952" y="2621512"/>
            <a:ext cx="3840480" cy="3236976"/>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2/2/20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958334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5181600" y="640080"/>
            <a:ext cx="6248398" cy="5584142"/>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91382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2"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rgbClr val="262626"/>
          </a:solidFill>
          <a:ln w="0">
            <a:noFill/>
            <a:prstDash val="solid"/>
            <a:round/>
            <a:headEnd/>
            <a:tailEnd/>
          </a:ln>
        </p:spPr>
      </p:sp>
      <p:sp>
        <p:nvSpPr>
          <p:cNvPr id="2" name="Vertical Title 1"/>
          <p:cNvSpPr>
            <a:spLocks noGrp="1"/>
          </p:cNvSpPr>
          <p:nvPr>
            <p:ph type="title" orient="vert"/>
          </p:nvPr>
        </p:nvSpPr>
        <p:spPr>
          <a:xfrm>
            <a:off x="7990765" y="642931"/>
            <a:ext cx="2446670" cy="4678106"/>
          </a:xfrm>
        </p:spPr>
        <p:txBody>
          <a:bodyPr vert="eaVert"/>
          <a:lstStyle>
            <a:lvl1pPr algn="l">
              <a:defRPr/>
            </a:lvl1pP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838200" y="642932"/>
            <a:ext cx="7070678" cy="467810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a:xfrm>
            <a:off x="6536187" y="5927131"/>
            <a:ext cx="3814856" cy="365125"/>
          </a:xfrm>
        </p:spPr>
        <p:txBody>
          <a:bodyPr/>
          <a:lstStyle/>
          <a:p>
            <a:fld id="{5586B75A-687E-405C-8A0B-8D00578BA2C3}" type="datetimeFigureOut">
              <a:rPr lang="en-US" smtClean="0"/>
              <a:pPr/>
              <a:t>2/2/20</a:t>
            </a:fld>
            <a:endParaRPr lang="en-US" dirty="0"/>
          </a:p>
        </p:txBody>
      </p:sp>
      <p:sp>
        <p:nvSpPr>
          <p:cNvPr id="5" name="Footer Placeholder 4"/>
          <p:cNvSpPr>
            <a:spLocks noGrp="1"/>
          </p:cNvSpPr>
          <p:nvPr>
            <p:ph type="ftr" sz="quarter" idx="11"/>
          </p:nvPr>
        </p:nvSpPr>
        <p:spPr>
          <a:xfrm>
            <a:off x="6536187" y="6315949"/>
            <a:ext cx="3814856" cy="365125"/>
          </a:xfrm>
        </p:spPr>
        <p:txBody>
          <a:bodyPr/>
          <a:lstStyle/>
          <a:p>
            <a:endParaRPr lang="en-US" dirty="0"/>
          </a:p>
        </p:txBody>
      </p:sp>
      <p:sp>
        <p:nvSpPr>
          <p:cNvPr id="6" name="Slide Number Placeholder 5"/>
          <p:cNvSpPr>
            <a:spLocks noGrp="1"/>
          </p:cNvSpPr>
          <p:nvPr>
            <p:ph type="sldNum" sz="quarter" idx="12"/>
          </p:nvPr>
        </p:nvSpPr>
        <p:spPr>
          <a:xfrm>
            <a:off x="11784011" y="5607592"/>
            <a:ext cx="407988" cy="365125"/>
          </a:xfrm>
        </p:spPr>
        <p:txBody>
          <a:bodyPr/>
          <a:lstStyle/>
          <a:p>
            <a:fld id="{4FAB73BC-B049-4115-A692-8D63A059BFB8}" type="slidenum">
              <a:rPr lang="en-US" smtClean="0"/>
              <a:pPr/>
              <a:t>‹#›</a:t>
            </a:fld>
            <a:endParaRPr lang="en-US" dirty="0"/>
          </a:p>
        </p:txBody>
      </p:sp>
      <p:cxnSp>
        <p:nvCxnSpPr>
          <p:cNvPr id="13" name="Straight Connector 12" title="Horizontal Rule Line"/>
          <p:cNvCxnSpPr/>
          <p:nvPr/>
        </p:nvCxnSpPr>
        <p:spPr>
          <a:xfrm>
            <a:off x="0" y="6199730"/>
            <a:ext cx="10260011"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9068893"/>
      </p:ext>
    </p:extLst>
  </p:cSld>
  <p:clrMapOvr>
    <a:masterClrMapping/>
  </p:clrMapOvr>
  <p:extLst mod="1">
    <p:ext uri="{DCECCB84-F9BA-43D5-87BE-67443E8EF086}">
      <p15:sldGuideLst xmlns:p15="http://schemas.microsoft.com/office/powerpoint/2012/main">
        <p15:guide id="1" pos="6456">
          <p15:clr>
            <a:srgbClr val="FBAE40"/>
          </p15:clr>
        </p15:guide>
      </p15:sldGuideLst>
    </p:ext>
  </p:extLs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Placeholder 1"/>
          <p:cNvSpPr>
            <a:spLocks noGrp="1"/>
          </p:cNvSpPr>
          <p:nvPr>
            <p:ph type="title"/>
          </p:nvPr>
        </p:nvSpPr>
        <p:spPr>
          <a:xfrm>
            <a:off x="762000" y="559678"/>
            <a:ext cx="3833906" cy="4952492"/>
          </a:xfrm>
          <a:prstGeom prst="rect">
            <a:avLst/>
          </a:prstGeom>
        </p:spPr>
        <p:txBody>
          <a:bodyPr vert="horz" lIns="91440" tIns="45720" rIns="91440" bIns="45720" rtlCol="0" anchor="t">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5181600" y="569066"/>
            <a:ext cx="6248398" cy="5655156"/>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762001" y="5930060"/>
            <a:ext cx="3814856" cy="365125"/>
          </a:xfrm>
          <a:prstGeom prst="rect">
            <a:avLst/>
          </a:prstGeom>
        </p:spPr>
        <p:txBody>
          <a:bodyPr vert="horz" lIns="91440" tIns="45720" rIns="91440" bIns="45720" rtlCol="0" anchor="t"/>
          <a:lstStyle>
            <a:lvl1pPr algn="r">
              <a:defRPr sz="1000" b="0" i="1" baseline="0">
                <a:solidFill>
                  <a:schemeClr val="tx1">
                    <a:lumMod val="85000"/>
                    <a:lumOff val="15000"/>
                  </a:schemeClr>
                </a:solidFill>
                <a:latin typeface="+mj-lt"/>
              </a:defRPr>
            </a:lvl1pPr>
          </a:lstStyle>
          <a:p>
            <a:fld id="{5586B75A-687E-405C-8A0B-8D00578BA2C3}" type="datetimeFigureOut">
              <a:rPr lang="en-US" smtClean="0"/>
              <a:pPr/>
              <a:t>2/2/20</a:t>
            </a:fld>
            <a:endParaRPr lang="en-US" dirty="0"/>
          </a:p>
        </p:txBody>
      </p:sp>
      <p:sp>
        <p:nvSpPr>
          <p:cNvPr id="5" name="Footer Placeholder 4"/>
          <p:cNvSpPr>
            <a:spLocks noGrp="1"/>
          </p:cNvSpPr>
          <p:nvPr>
            <p:ph type="ftr" sz="quarter" idx="3"/>
          </p:nvPr>
        </p:nvSpPr>
        <p:spPr>
          <a:xfrm>
            <a:off x="762001" y="6314440"/>
            <a:ext cx="3814856" cy="365125"/>
          </a:xfrm>
          <a:prstGeom prst="rect">
            <a:avLst/>
          </a:prstGeom>
        </p:spPr>
        <p:txBody>
          <a:bodyPr vert="horz" lIns="91440" tIns="45720" rIns="91440" bIns="45720" rtlCol="0" anchor="t"/>
          <a:lstStyle>
            <a:lvl1pPr algn="r">
              <a:defRPr sz="1200" b="1" i="1" baseline="0">
                <a:solidFill>
                  <a:schemeClr val="tx1">
                    <a:lumMod val="85000"/>
                    <a:lumOff val="15000"/>
                  </a:schemeClr>
                </a:solidFill>
                <a:latin typeface="+mj-lt"/>
              </a:defRPr>
            </a:lvl1pPr>
          </a:lstStyle>
          <a:p>
            <a:endParaRPr lang="en-US" dirty="0"/>
          </a:p>
        </p:txBody>
      </p:sp>
      <p:sp>
        <p:nvSpPr>
          <p:cNvPr id="6" name="Slide Number Placeholder 5"/>
          <p:cNvSpPr>
            <a:spLocks noGrp="1"/>
          </p:cNvSpPr>
          <p:nvPr>
            <p:ph type="sldNum" sz="quarter" idx="4"/>
          </p:nvPr>
        </p:nvSpPr>
        <p:spPr>
          <a:xfrm>
            <a:off x="11784011" y="5607592"/>
            <a:ext cx="407988" cy="365125"/>
          </a:xfrm>
          <a:prstGeom prst="rect">
            <a:avLst/>
          </a:prstGeom>
        </p:spPr>
        <p:txBody>
          <a:bodyPr vert="horz" lIns="91440" tIns="45720" rIns="91440" bIns="45720" rtlCol="0" anchor="ctr"/>
          <a:lstStyle>
            <a:lvl1pPr algn="r">
              <a:defRPr sz="1200" b="0" i="1" baseline="0">
                <a:solidFill>
                  <a:schemeClr val="bg2"/>
                </a:solidFill>
                <a:latin typeface="+mj-lt"/>
              </a:defRPr>
            </a:lvl1pPr>
          </a:lstStyle>
          <a:p>
            <a:fld id="{4FAB73BC-B049-4115-A692-8D63A059BFB8}" type="slidenum">
              <a:rPr lang="en-US" smtClean="0"/>
              <a:pPr/>
              <a:t>‹#›</a:t>
            </a:fld>
            <a:endParaRPr lang="en-US" dirty="0"/>
          </a:p>
        </p:txBody>
      </p:sp>
      <p:cxnSp>
        <p:nvCxnSpPr>
          <p:cNvPr id="10" name="Straight Connector 9" title="Horizontal Rule Line"/>
          <p:cNvCxnSpPr/>
          <p:nvPr/>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4382989"/>
      </p:ext>
    </p:extLst>
  </p:cSld>
  <p:clrMap bg1="lt1" tx1="dk1" bg2="lt2" tx2="dk2" accent1="accent1" accent2="accent2" accent3="accent3" accent4="accent4" accent5="accent5" accent6="accent6" hlink="hlink" folHlink="folHlink"/>
  <p:sldLayoutIdLst>
    <p:sldLayoutId id="2147484501" r:id="rId1"/>
    <p:sldLayoutId id="2147484502" r:id="rId2"/>
    <p:sldLayoutId id="2147484503" r:id="rId3"/>
    <p:sldLayoutId id="2147484504" r:id="rId4"/>
    <p:sldLayoutId id="2147484505" r:id="rId5"/>
    <p:sldLayoutId id="2147484506" r:id="rId6"/>
    <p:sldLayoutId id="2147484507" r:id="rId7"/>
    <p:sldLayoutId id="2147484508" r:id="rId8"/>
    <p:sldLayoutId id="2147484509" r:id="rId9"/>
    <p:sldLayoutId id="2147484510" r:id="rId10"/>
    <p:sldLayoutId id="2147484511" r:id="rId11"/>
  </p:sldLayoutIdLst>
  <p:hf sldNum="0" hdr="0" ftr="0" dt="0"/>
  <p:txStyles>
    <p:title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p:titleStyle>
    <p:body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283464"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283464"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283464"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83464"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83464"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83464"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283464"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283464"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2832">
          <p15:clr>
            <a:srgbClr val="F26B43"/>
          </p15:clr>
        </p15:guide>
        <p15:guide id="2" pos="480">
          <p15:clr>
            <a:srgbClr val="F26B43"/>
          </p15:clr>
        </p15:guide>
        <p15:guide id="3" orient="horz" pos="432">
          <p15:clr>
            <a:srgbClr val="F26B43"/>
          </p15:clr>
        </p15:guide>
        <p15:guide id="4" pos="7200">
          <p15:clr>
            <a:srgbClr val="F26B43"/>
          </p15:clr>
        </p15:guide>
        <p15:guide id="5" pos="32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 Id="rId3" Type="http://schemas.openxmlformats.org/officeDocument/2006/relationships/image" Target="../media/image5.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 Id="rId3" Type="http://schemas.openxmlformats.org/officeDocument/2006/relationships/image" Target="../media/image7.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 Id="rId3"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g"/><Relationship Id="rId4" Type="http://schemas.openxmlformats.org/officeDocument/2006/relationships/image" Target="../media/image11.jpg"/><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 Id="rId3" Type="http://schemas.openxmlformats.org/officeDocument/2006/relationships/image" Target="../media/image13.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g"/><Relationship Id="rId4" Type="http://schemas.openxmlformats.org/officeDocument/2006/relationships/image" Target="../media/image15.jpeg"/><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888027" y="2277289"/>
            <a:ext cx="9418320" cy="479372"/>
          </a:xfrm>
          <a:prstGeom prst="rect">
            <a:avLst/>
          </a:prstGeom>
        </p:spPr>
        <p:txBody>
          <a:bodyPr vert="horz" lIns="91440" tIns="45720" rIns="91440" bIns="45720" rtlCol="0" anchor="t">
            <a:noAutofit/>
          </a:bodyPr>
          <a:lstStyle>
            <a:lvl1pPr algn="r" defTabSz="914400" rtl="0" eaLnBrk="1" latinLnBrk="0" hangingPunct="1">
              <a:lnSpc>
                <a:spcPct val="85000"/>
              </a:lnSpc>
              <a:spcBef>
                <a:spcPct val="0"/>
              </a:spcBef>
              <a:buNone/>
              <a:defRPr sz="7700" b="0" i="1" kern="1200" cap="all" baseline="0">
                <a:solidFill>
                  <a:schemeClr val="tx1">
                    <a:lumMod val="85000"/>
                    <a:lumOff val="15000"/>
                  </a:schemeClr>
                </a:solidFill>
                <a:latin typeface="+mj-lt"/>
                <a:ea typeface="+mj-ea"/>
                <a:cs typeface="+mj-cs"/>
              </a:defRPr>
            </a:lvl1pPr>
          </a:lstStyle>
          <a:p>
            <a:r>
              <a:rPr lang="en-US" sz="2800" dirty="0" smtClean="0">
                <a:solidFill>
                  <a:schemeClr val="tx1">
                    <a:lumMod val="75000"/>
                    <a:lumOff val="25000"/>
                  </a:schemeClr>
                </a:solidFill>
                <a:latin typeface="Helvetica Neue Thin" charset="0"/>
                <a:ea typeface="Helvetica Neue Thin" charset="0"/>
                <a:cs typeface="Helvetica Neue Thin" charset="0"/>
              </a:rPr>
              <a:t>Character Strengths and Virtues</a:t>
            </a:r>
            <a:endParaRPr lang="en-US" sz="2800" dirty="0">
              <a:solidFill>
                <a:schemeClr val="tx1">
                  <a:lumMod val="75000"/>
                  <a:lumOff val="25000"/>
                </a:schemeClr>
              </a:solidFill>
              <a:latin typeface="Helvetica Neue Thin" charset="0"/>
              <a:ea typeface="Helvetica Neue Thin" charset="0"/>
              <a:cs typeface="Helvetica Neue Thin" charset="0"/>
            </a:endParaRPr>
          </a:p>
        </p:txBody>
      </p:sp>
      <p:sp>
        <p:nvSpPr>
          <p:cNvPr id="5" name="Subtitle 2"/>
          <p:cNvSpPr txBox="1">
            <a:spLocks/>
          </p:cNvSpPr>
          <p:nvPr/>
        </p:nvSpPr>
        <p:spPr>
          <a:xfrm>
            <a:off x="1098689" y="3646872"/>
            <a:ext cx="9096531" cy="527141"/>
          </a:xfrm>
          <a:prstGeom prst="rect">
            <a:avLst/>
          </a:prstGeom>
        </p:spPr>
        <p:txBody>
          <a:bodyPr vert="horz" lIns="91440" tIns="45720" rIns="91440" bIns="45720" rtlCol="0" anchor="ctr">
            <a:normAutofit fontScale="85000" lnSpcReduction="10000"/>
          </a:bodyPr>
          <a:lstStyle>
            <a:lvl1pPr marL="0" indent="0" algn="r" defTabSz="914400" rtl="0" eaLnBrk="1" latinLnBrk="0" hangingPunct="1">
              <a:lnSpc>
                <a:spcPct val="113000"/>
              </a:lnSpc>
              <a:spcBef>
                <a:spcPts val="0"/>
              </a:spcBef>
              <a:buFont typeface="Arial" panose="020B0604020202020204" pitchFamily="34" charset="0"/>
              <a:buNone/>
              <a:defRPr sz="2000" b="0" i="1" kern="1200" baseline="0">
                <a:solidFill>
                  <a:schemeClr val="tx1">
                    <a:lumMod val="85000"/>
                    <a:lumOff val="15000"/>
                  </a:schemeClr>
                </a:solidFill>
                <a:latin typeface="+mn-lt"/>
                <a:ea typeface="+mn-ea"/>
                <a:cs typeface="+mn-cs"/>
              </a:defRPr>
            </a:lvl1pPr>
            <a:lvl2pPr marL="457200" indent="0" algn="l" defTabSz="914400" rtl="0" eaLnBrk="1" latinLnBrk="0" hangingPunct="1">
              <a:lnSpc>
                <a:spcPct val="112000"/>
              </a:lnSpc>
              <a:spcBef>
                <a:spcPts val="900"/>
              </a:spcBef>
              <a:buFont typeface="Corbel" panose="020B0503020204020204" pitchFamily="34" charset="0"/>
              <a:buNone/>
              <a:defRPr sz="2000" kern="1200" baseline="0">
                <a:solidFill>
                  <a:schemeClr val="tx1">
                    <a:tint val="75000"/>
                  </a:schemeClr>
                </a:solidFill>
                <a:latin typeface="+mn-lt"/>
                <a:ea typeface="+mn-ea"/>
                <a:cs typeface="+mn-cs"/>
              </a:defRPr>
            </a:lvl2pPr>
            <a:lvl3pPr marL="914400" indent="0" algn="l" defTabSz="914400" rtl="0" eaLnBrk="1" latinLnBrk="0" hangingPunct="1">
              <a:lnSpc>
                <a:spcPct val="112000"/>
              </a:lnSpc>
              <a:spcBef>
                <a:spcPts val="900"/>
              </a:spcBef>
              <a:buFont typeface="Arial" panose="020B0604020202020204" pitchFamily="34" charset="0"/>
              <a:buNone/>
              <a:defRPr sz="1800" kern="1200" baseline="0">
                <a:solidFill>
                  <a:schemeClr val="tx1">
                    <a:tint val="75000"/>
                  </a:schemeClr>
                </a:solidFill>
                <a:latin typeface="+mn-lt"/>
                <a:ea typeface="+mn-ea"/>
                <a:cs typeface="+mn-cs"/>
              </a:defRPr>
            </a:lvl3pPr>
            <a:lvl4pPr marL="1371600" indent="0" algn="l" defTabSz="914400" rtl="0" eaLnBrk="1" latinLnBrk="0" hangingPunct="1">
              <a:lnSpc>
                <a:spcPct val="112000"/>
              </a:lnSpc>
              <a:spcBef>
                <a:spcPts val="900"/>
              </a:spcBef>
              <a:buFont typeface="Corbel" panose="020B0503020204020204" pitchFamily="34" charset="0"/>
              <a:buNone/>
              <a:defRPr sz="1600" kern="1200" baseline="0">
                <a:solidFill>
                  <a:schemeClr val="tx1">
                    <a:tint val="75000"/>
                  </a:schemeClr>
                </a:solidFill>
                <a:latin typeface="+mn-lt"/>
                <a:ea typeface="+mn-ea"/>
                <a:cs typeface="+mn-cs"/>
              </a:defRPr>
            </a:lvl4pPr>
            <a:lvl5pPr marL="1828800" indent="0" algn="l" defTabSz="914400" rtl="0" eaLnBrk="1" latinLnBrk="0" hangingPunct="1">
              <a:lnSpc>
                <a:spcPct val="112000"/>
              </a:lnSpc>
              <a:spcBef>
                <a:spcPts val="900"/>
              </a:spcBef>
              <a:buFont typeface="Arial" panose="020B0604020202020204" pitchFamily="34" charset="0"/>
              <a:buNone/>
              <a:defRPr sz="1600" i="1" kern="1200" baseline="0">
                <a:solidFill>
                  <a:schemeClr val="tx1">
                    <a:tint val="75000"/>
                  </a:schemeClr>
                </a:solidFill>
                <a:latin typeface="+mn-lt"/>
                <a:ea typeface="+mn-ea"/>
                <a:cs typeface="+mn-cs"/>
              </a:defRPr>
            </a:lvl5pPr>
            <a:lvl6pPr marL="2286000" indent="0" algn="l" defTabSz="914400" rtl="0" eaLnBrk="1" latinLnBrk="0" hangingPunct="1">
              <a:lnSpc>
                <a:spcPct val="112000"/>
              </a:lnSpc>
              <a:spcBef>
                <a:spcPts val="1300"/>
              </a:spcBef>
              <a:buFont typeface="Corbel" panose="020B0503020204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112000"/>
              </a:lnSpc>
              <a:spcBef>
                <a:spcPts val="1300"/>
              </a:spcBef>
              <a:buFont typeface="Arial" panose="020B0604020202020204" pitchFamily="34" charset="0"/>
              <a:buNone/>
              <a:defRPr sz="1600" i="1" kern="1200">
                <a:solidFill>
                  <a:schemeClr val="tx1">
                    <a:tint val="75000"/>
                  </a:schemeClr>
                </a:solidFill>
                <a:latin typeface="+mn-lt"/>
                <a:ea typeface="+mn-ea"/>
                <a:cs typeface="+mn-cs"/>
              </a:defRPr>
            </a:lvl7pPr>
            <a:lvl8pPr marL="3200400" indent="0" algn="l" defTabSz="914400" rtl="0" eaLnBrk="1" latinLnBrk="0" hangingPunct="1">
              <a:lnSpc>
                <a:spcPct val="112000"/>
              </a:lnSpc>
              <a:spcBef>
                <a:spcPts val="1300"/>
              </a:spcBef>
              <a:buFont typeface="Corbel" panose="020B0503020204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112000"/>
              </a:lnSpc>
              <a:spcBef>
                <a:spcPts val="1300"/>
              </a:spcBef>
              <a:buFont typeface="Arial" panose="020B0604020202020204" pitchFamily="34" charset="0"/>
              <a:buNone/>
              <a:defRPr sz="1600" i="1" kern="1200" baseline="0">
                <a:solidFill>
                  <a:schemeClr val="tx1">
                    <a:tint val="75000"/>
                  </a:schemeClr>
                </a:solidFill>
                <a:latin typeface="+mn-lt"/>
                <a:ea typeface="+mn-ea"/>
                <a:cs typeface="+mn-cs"/>
              </a:defRPr>
            </a:lvl9pPr>
          </a:lstStyle>
          <a:p>
            <a:r>
              <a:rPr lang="en-US" sz="2400" b="1" dirty="0" smtClean="0">
                <a:solidFill>
                  <a:schemeClr val="tx1">
                    <a:lumMod val="75000"/>
                    <a:lumOff val="25000"/>
                  </a:schemeClr>
                </a:solidFill>
                <a:latin typeface="Helvetica Neue Thin" charset="0"/>
                <a:ea typeface="Helvetica Neue Thin" charset="0"/>
                <a:cs typeface="Helvetica Neue Thin" charset="0"/>
              </a:rPr>
              <a:t>“Art enables us to find ourselves and lose ourselves at the same time”</a:t>
            </a:r>
            <a:endParaRPr lang="en-US" sz="2400" b="1" dirty="0" smtClean="0">
              <a:solidFill>
                <a:schemeClr val="tx1">
                  <a:lumMod val="75000"/>
                  <a:lumOff val="25000"/>
                </a:schemeClr>
              </a:solidFill>
              <a:latin typeface="Helvetica Neue Thin" charset="0"/>
              <a:ea typeface="Helvetica Neue Thin" charset="0"/>
              <a:cs typeface="Helvetica Neue Thin" charset="0"/>
            </a:endParaRPr>
          </a:p>
        </p:txBody>
      </p:sp>
      <p:sp>
        <p:nvSpPr>
          <p:cNvPr id="6" name="Subtitle 2"/>
          <p:cNvSpPr txBox="1">
            <a:spLocks/>
          </p:cNvSpPr>
          <p:nvPr/>
        </p:nvSpPr>
        <p:spPr>
          <a:xfrm>
            <a:off x="2464843" y="5862685"/>
            <a:ext cx="7891272" cy="296691"/>
          </a:xfrm>
          <a:prstGeom prst="rect">
            <a:avLst/>
          </a:prstGeom>
        </p:spPr>
        <p:txBody>
          <a:bodyPr vert="horz" lIns="91440" tIns="45720" rIns="91440" bIns="45720" rtlCol="0">
            <a:noAutofit/>
          </a:bodyPr>
          <a:lstStyle>
            <a:lvl1pPr marL="0" indent="0" algn="l" defTabSz="914400" rtl="0" eaLnBrk="1" latinLnBrk="0" hangingPunct="1">
              <a:lnSpc>
                <a:spcPct val="95000"/>
              </a:lnSpc>
              <a:spcBef>
                <a:spcPts val="1400"/>
              </a:spcBef>
              <a:spcAft>
                <a:spcPts val="200"/>
              </a:spcAft>
              <a:buClr>
                <a:schemeClr val="accent1"/>
              </a:buClr>
              <a:buSzPct val="80000"/>
              <a:buFont typeface="Arial" pitchFamily="34" charset="0"/>
              <a:buNone/>
              <a:defRPr sz="2200" kern="1200" spc="10" baseline="0">
                <a:solidFill>
                  <a:schemeClr val="tx1">
                    <a:lumMod val="75000"/>
                  </a:schemeClr>
                </a:solidFill>
                <a:latin typeface="+mn-lt"/>
                <a:ea typeface="+mn-ea"/>
                <a:cs typeface="+mn-cs"/>
              </a:defRPr>
            </a:lvl1pPr>
            <a:lvl2pPr marL="457200" indent="0" algn="ctr" defTabSz="914400" rtl="0" eaLnBrk="1" latinLnBrk="0" hangingPunct="1">
              <a:lnSpc>
                <a:spcPct val="90000"/>
              </a:lnSpc>
              <a:spcBef>
                <a:spcPts val="300"/>
              </a:spcBef>
              <a:spcAft>
                <a:spcPts val="300"/>
              </a:spcAft>
              <a:buClr>
                <a:schemeClr val="accent1"/>
              </a:buClr>
              <a:buFont typeface="Wingdings 2" pitchFamily="18" charset="2"/>
              <a:buNone/>
              <a:defRPr sz="2200" kern="1200">
                <a:solidFill>
                  <a:schemeClr val="tx1">
                    <a:lumMod val="85000"/>
                    <a:lumOff val="15000"/>
                  </a:schemeClr>
                </a:solidFill>
                <a:latin typeface="+mn-lt"/>
                <a:ea typeface="+mn-ea"/>
                <a:cs typeface="+mn-cs"/>
              </a:defRPr>
            </a:lvl2pPr>
            <a:lvl3pPr marL="914400" indent="0" algn="ctr" defTabSz="914400" rtl="0" eaLnBrk="1" latinLnBrk="0" hangingPunct="1">
              <a:lnSpc>
                <a:spcPct val="90000"/>
              </a:lnSpc>
              <a:spcBef>
                <a:spcPts val="300"/>
              </a:spcBef>
              <a:spcAft>
                <a:spcPts val="300"/>
              </a:spcAft>
              <a:buClr>
                <a:schemeClr val="accent1"/>
              </a:buClr>
              <a:buFont typeface="Wingdings 2" pitchFamily="18" charset="2"/>
              <a:buNone/>
              <a:defRPr sz="2200" kern="1200">
                <a:solidFill>
                  <a:schemeClr val="tx1">
                    <a:lumMod val="85000"/>
                    <a:lumOff val="15000"/>
                  </a:schemeClr>
                </a:solidFill>
                <a:latin typeface="+mn-lt"/>
                <a:ea typeface="+mn-ea"/>
                <a:cs typeface="+mn-cs"/>
              </a:defRPr>
            </a:lvl3pPr>
            <a:lvl4pPr marL="1371600" indent="0" algn="ctr" defTabSz="914400" rtl="0" eaLnBrk="1" latinLnBrk="0" hangingPunct="1">
              <a:lnSpc>
                <a:spcPct val="90000"/>
              </a:lnSpc>
              <a:spcBef>
                <a:spcPts val="300"/>
              </a:spcBef>
              <a:spcAft>
                <a:spcPts val="300"/>
              </a:spcAft>
              <a:buClr>
                <a:schemeClr val="accent1"/>
              </a:buClr>
              <a:buFont typeface="Wingdings 2" pitchFamily="18" charset="2"/>
              <a:buNone/>
              <a:defRPr sz="2000" kern="1200">
                <a:solidFill>
                  <a:schemeClr val="tx1">
                    <a:lumMod val="85000"/>
                    <a:lumOff val="15000"/>
                  </a:schemeClr>
                </a:solidFill>
                <a:latin typeface="+mn-lt"/>
                <a:ea typeface="+mn-ea"/>
                <a:cs typeface="+mn-cs"/>
              </a:defRPr>
            </a:lvl4pPr>
            <a:lvl5pPr marL="1828800" indent="0" algn="ctr" defTabSz="914400" rtl="0" eaLnBrk="1" latinLnBrk="0" hangingPunct="1">
              <a:lnSpc>
                <a:spcPct val="90000"/>
              </a:lnSpc>
              <a:spcBef>
                <a:spcPts val="300"/>
              </a:spcBef>
              <a:spcAft>
                <a:spcPts val="300"/>
              </a:spcAft>
              <a:buClr>
                <a:schemeClr val="accent1"/>
              </a:buClr>
              <a:buFont typeface="Wingdings 2" pitchFamily="18" charset="2"/>
              <a:buNone/>
              <a:defRPr sz="2000" kern="1200">
                <a:solidFill>
                  <a:schemeClr val="tx1">
                    <a:lumMod val="85000"/>
                    <a:lumOff val="15000"/>
                  </a:schemeClr>
                </a:solidFill>
                <a:latin typeface="+mn-lt"/>
                <a:ea typeface="+mn-ea"/>
                <a:cs typeface="+mn-cs"/>
              </a:defRPr>
            </a:lvl5pPr>
            <a:lvl6pPr marL="2286000" indent="0" algn="ctr" defTabSz="914400" rtl="0" eaLnBrk="1" latinLnBrk="0" hangingPunct="1">
              <a:lnSpc>
                <a:spcPct val="90000"/>
              </a:lnSpc>
              <a:spcBef>
                <a:spcPts val="300"/>
              </a:spcBef>
              <a:spcAft>
                <a:spcPts val="300"/>
              </a:spcAft>
              <a:buClr>
                <a:schemeClr val="accent1"/>
              </a:buClr>
              <a:buFont typeface="Wingdings 2" pitchFamily="18" charset="2"/>
              <a:buNone/>
              <a:defRPr sz="2000" kern="1200">
                <a:solidFill>
                  <a:schemeClr val="tx1">
                    <a:lumMod val="85000"/>
                    <a:lumOff val="15000"/>
                  </a:schemeClr>
                </a:solidFill>
                <a:latin typeface="+mn-lt"/>
                <a:ea typeface="+mn-ea"/>
                <a:cs typeface="+mn-cs"/>
              </a:defRPr>
            </a:lvl6pPr>
            <a:lvl7pPr marL="2743200" indent="0" algn="ctr" defTabSz="914400" rtl="0" eaLnBrk="1" latinLnBrk="0" hangingPunct="1">
              <a:lnSpc>
                <a:spcPct val="90000"/>
              </a:lnSpc>
              <a:spcBef>
                <a:spcPts val="300"/>
              </a:spcBef>
              <a:spcAft>
                <a:spcPts val="300"/>
              </a:spcAft>
              <a:buClr>
                <a:schemeClr val="accent1"/>
              </a:buClr>
              <a:buFont typeface="Wingdings 2" pitchFamily="18" charset="2"/>
              <a:buNone/>
              <a:defRPr sz="2000" kern="1200">
                <a:solidFill>
                  <a:schemeClr val="tx1">
                    <a:lumMod val="85000"/>
                    <a:lumOff val="15000"/>
                  </a:schemeClr>
                </a:solidFill>
                <a:latin typeface="+mn-lt"/>
                <a:ea typeface="+mn-ea"/>
                <a:cs typeface="+mn-cs"/>
              </a:defRPr>
            </a:lvl7pPr>
            <a:lvl8pPr marL="3200400" indent="0" algn="ctr" defTabSz="914400" rtl="0" eaLnBrk="1" latinLnBrk="0" hangingPunct="1">
              <a:lnSpc>
                <a:spcPct val="90000"/>
              </a:lnSpc>
              <a:spcBef>
                <a:spcPts val="300"/>
              </a:spcBef>
              <a:spcAft>
                <a:spcPts val="300"/>
              </a:spcAft>
              <a:buClr>
                <a:schemeClr val="accent1"/>
              </a:buClr>
              <a:buFont typeface="Wingdings 2" pitchFamily="18" charset="2"/>
              <a:buNone/>
              <a:defRPr sz="2000" kern="1200">
                <a:solidFill>
                  <a:schemeClr val="tx1">
                    <a:lumMod val="85000"/>
                    <a:lumOff val="15000"/>
                  </a:schemeClr>
                </a:solidFill>
                <a:latin typeface="+mn-lt"/>
                <a:ea typeface="+mn-ea"/>
                <a:cs typeface="+mn-cs"/>
              </a:defRPr>
            </a:lvl8pPr>
            <a:lvl9pPr marL="3657600" indent="0" algn="ctr" defTabSz="914400" rtl="0" eaLnBrk="1" latinLnBrk="0" hangingPunct="1">
              <a:lnSpc>
                <a:spcPct val="90000"/>
              </a:lnSpc>
              <a:spcBef>
                <a:spcPts val="300"/>
              </a:spcBef>
              <a:spcAft>
                <a:spcPts val="300"/>
              </a:spcAft>
              <a:buClr>
                <a:schemeClr val="accent1"/>
              </a:buClr>
              <a:buFont typeface="Wingdings 2" pitchFamily="18" charset="2"/>
              <a:buNone/>
              <a:defRPr sz="2000" kern="1200">
                <a:solidFill>
                  <a:schemeClr val="tx1">
                    <a:lumMod val="85000"/>
                    <a:lumOff val="15000"/>
                  </a:schemeClr>
                </a:solidFill>
                <a:latin typeface="+mn-lt"/>
                <a:ea typeface="+mn-ea"/>
                <a:cs typeface="+mn-cs"/>
              </a:defRPr>
            </a:lvl9pPr>
          </a:lstStyle>
          <a:p>
            <a:pPr algn="r"/>
            <a:r>
              <a:rPr lang="en-US" sz="1200" b="1" dirty="0" smtClean="0">
                <a:solidFill>
                  <a:schemeClr val="tx1">
                    <a:lumMod val="75000"/>
                    <a:lumOff val="25000"/>
                  </a:schemeClr>
                </a:solidFill>
                <a:latin typeface="Helvetica Neue Thin" charset="0"/>
                <a:ea typeface="Helvetica Neue Thin" charset="0"/>
                <a:cs typeface="Helvetica Neue Thin" charset="0"/>
              </a:rPr>
              <a:t>BA (Hons) Film &amp; TV | Module: Film &amp; Television Production | </a:t>
            </a:r>
            <a:r>
              <a:rPr lang="en-US" sz="1200" b="1" dirty="0">
                <a:solidFill>
                  <a:schemeClr val="tx1">
                    <a:lumMod val="75000"/>
                    <a:lumOff val="25000"/>
                  </a:schemeClr>
                </a:solidFill>
                <a:latin typeface="Helvetica Neue Thin" charset="0"/>
                <a:ea typeface="Helvetica Neue Thin" charset="0"/>
                <a:cs typeface="Helvetica Neue Thin" charset="0"/>
              </a:rPr>
              <a:t>Sins &amp; Virtues</a:t>
            </a:r>
          </a:p>
          <a:p>
            <a:pPr algn="r"/>
            <a:r>
              <a:rPr lang="en-US" sz="1200" b="1" dirty="0" smtClean="0">
                <a:solidFill>
                  <a:schemeClr val="tx1">
                    <a:lumMod val="75000"/>
                    <a:lumOff val="25000"/>
                  </a:schemeClr>
                </a:solidFill>
                <a:latin typeface="Helvetica Neue Thin" charset="0"/>
                <a:ea typeface="Helvetica Neue Thin" charset="0"/>
                <a:cs typeface="Helvetica Neue Thin" charset="0"/>
              </a:rPr>
              <a:t> </a:t>
            </a:r>
            <a:endParaRPr lang="en-US" sz="1200" b="1" dirty="0">
              <a:solidFill>
                <a:schemeClr val="tx1">
                  <a:lumMod val="75000"/>
                  <a:lumOff val="25000"/>
                </a:schemeClr>
              </a:solidFill>
              <a:latin typeface="Helvetica Neue Thin" charset="0"/>
              <a:ea typeface="Helvetica Neue Thin" charset="0"/>
              <a:cs typeface="Helvetica Neue Thin" charset="0"/>
            </a:endParaRPr>
          </a:p>
        </p:txBody>
      </p:sp>
      <p:sp>
        <p:nvSpPr>
          <p:cNvPr id="7" name="Rectangle 6"/>
          <p:cNvSpPr/>
          <p:nvPr/>
        </p:nvSpPr>
        <p:spPr>
          <a:xfrm>
            <a:off x="8548359" y="4174013"/>
            <a:ext cx="1646861" cy="307777"/>
          </a:xfrm>
          <a:prstGeom prst="rect">
            <a:avLst/>
          </a:prstGeom>
        </p:spPr>
        <p:txBody>
          <a:bodyPr wrap="none">
            <a:spAutoFit/>
          </a:bodyPr>
          <a:lstStyle/>
          <a:p>
            <a:pPr algn="r"/>
            <a:r>
              <a:rPr lang="en-US" sz="1400" dirty="0">
                <a:solidFill>
                  <a:schemeClr val="tx1">
                    <a:lumMod val="75000"/>
                    <a:lumOff val="25000"/>
                  </a:schemeClr>
                </a:solidFill>
                <a:latin typeface="Helvetica Neue Thin" charset="0"/>
                <a:ea typeface="Helvetica Neue Thin" charset="0"/>
                <a:cs typeface="Helvetica Neue Thin" charset="0"/>
              </a:rPr>
              <a:t>THOMAS MERTON</a:t>
            </a:r>
          </a:p>
        </p:txBody>
      </p:sp>
      <p:sp>
        <p:nvSpPr>
          <p:cNvPr id="8" name="Title 1"/>
          <p:cNvSpPr txBox="1">
            <a:spLocks/>
          </p:cNvSpPr>
          <p:nvPr/>
        </p:nvSpPr>
        <p:spPr>
          <a:xfrm>
            <a:off x="937795" y="1327362"/>
            <a:ext cx="9418320" cy="949927"/>
          </a:xfrm>
          <a:prstGeom prst="rect">
            <a:avLst/>
          </a:prstGeom>
        </p:spPr>
        <p:txBody>
          <a:bodyPr vert="horz" lIns="91440" tIns="45720" rIns="91440" bIns="45720" rtlCol="0" anchor="t">
            <a:noAutofit/>
          </a:bodyPr>
          <a:lstStyle>
            <a:lvl1pPr algn="l" defTabSz="457200" rtl="0" eaLnBrk="1" latinLnBrk="0" hangingPunct="1">
              <a:spcBef>
                <a:spcPct val="0"/>
              </a:spcBef>
              <a:buNone/>
              <a:defRPr sz="54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US" sz="4000" b="1" dirty="0" smtClean="0">
                <a:solidFill>
                  <a:schemeClr val="tx1">
                    <a:lumMod val="75000"/>
                    <a:lumOff val="25000"/>
                  </a:schemeClr>
                </a:solidFill>
                <a:latin typeface="Helvetica Neue Thin" charset="0"/>
                <a:ea typeface="Helvetica Neue Thin" charset="0"/>
                <a:cs typeface="Helvetica Neue Thin" charset="0"/>
              </a:rPr>
              <a:t>Positive Psychology and the Cinema</a:t>
            </a:r>
            <a:endParaRPr lang="en-US" sz="4000" b="1" i="1" dirty="0">
              <a:solidFill>
                <a:schemeClr val="tx1">
                  <a:lumMod val="75000"/>
                  <a:lumOff val="25000"/>
                </a:schemeClr>
              </a:solidFill>
              <a:latin typeface="Helvetica Neue Thin" charset="0"/>
              <a:ea typeface="Helvetica Neue Thin" charset="0"/>
              <a:cs typeface="Helvetica Neue Thin" charset="0"/>
            </a:endParaRPr>
          </a:p>
        </p:txBody>
      </p:sp>
    </p:spTree>
    <p:extLst>
      <p:ext uri="{BB962C8B-B14F-4D97-AF65-F5344CB8AC3E}">
        <p14:creationId xmlns:p14="http://schemas.microsoft.com/office/powerpoint/2010/main" val="864012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730829"/>
            <a:ext cx="3833906" cy="2362200"/>
          </a:xfrm>
        </p:spPr>
        <p:txBody>
          <a:bodyPr anchor="t">
            <a:normAutofit/>
          </a:bodyPr>
          <a:lstStyle/>
          <a:p>
            <a:r>
              <a:rPr lang="en-US" sz="3600" b="1" dirty="0" smtClean="0">
                <a:latin typeface="Helvetica Neue Thin" charset="0"/>
                <a:ea typeface="Helvetica Neue Thin" charset="0"/>
                <a:cs typeface="Helvetica Neue Thin" charset="0"/>
              </a:rPr>
              <a:t>Character Strengths and Virtues</a:t>
            </a:r>
            <a:endParaRPr lang="en-US" sz="3600" b="1" dirty="0">
              <a:latin typeface="Helvetica Neue Thin" charset="0"/>
              <a:ea typeface="Helvetica Neue Thin" charset="0"/>
              <a:cs typeface="Helvetica Neue Thin" charset="0"/>
            </a:endParaRPr>
          </a:p>
        </p:txBody>
      </p:sp>
      <p:sp>
        <p:nvSpPr>
          <p:cNvPr id="3" name="Content Placeholder 2"/>
          <p:cNvSpPr>
            <a:spLocks noGrp="1"/>
          </p:cNvSpPr>
          <p:nvPr>
            <p:ph idx="1"/>
          </p:nvPr>
        </p:nvSpPr>
        <p:spPr>
          <a:xfrm>
            <a:off x="5181600" y="1589314"/>
            <a:ext cx="5823857" cy="4634908"/>
          </a:xfrm>
        </p:spPr>
        <p:txBody>
          <a:bodyPr>
            <a:normAutofit/>
          </a:bodyPr>
          <a:lstStyle/>
          <a:p>
            <a:pPr marL="0" indent="0" algn="just">
              <a:buNone/>
            </a:pPr>
            <a:r>
              <a:rPr lang="en-US" dirty="0" smtClean="0">
                <a:latin typeface="Helvetica Neue Thin" charset="0"/>
                <a:ea typeface="Helvetica Neue Thin" charset="0"/>
                <a:cs typeface="Helvetica Neue Thin" charset="0"/>
              </a:rPr>
              <a:t>Character Strengths are stable, universal personality traits that manifest through thinking (cognition), feeling (affect), willing (conation, volition) and action (behaviour). These strengths are valued by and beneficial to both oneself and others.</a:t>
            </a:r>
          </a:p>
          <a:p>
            <a:pPr marL="0" indent="0" algn="just">
              <a:buNone/>
            </a:pPr>
            <a:r>
              <a:rPr lang="en-US" dirty="0" smtClean="0">
                <a:latin typeface="Helvetica Neue Thin" charset="0"/>
                <a:ea typeface="Helvetica Neue Thin" charset="0"/>
                <a:cs typeface="Helvetica Neue Thin" charset="0"/>
              </a:rPr>
              <a:t>These </a:t>
            </a:r>
            <a:r>
              <a:rPr lang="en-US" b="1" dirty="0" smtClean="0">
                <a:latin typeface="Helvetica Neue Thin" charset="0"/>
                <a:ea typeface="Helvetica Neue Thin" charset="0"/>
                <a:cs typeface="Helvetica Neue Thin" charset="0"/>
              </a:rPr>
              <a:t>character strengths </a:t>
            </a:r>
            <a:r>
              <a:rPr lang="en-US" dirty="0" smtClean="0">
                <a:latin typeface="Helvetica Neue Thin" charset="0"/>
                <a:ea typeface="Helvetica Neue Thin" charset="0"/>
                <a:cs typeface="Helvetica Neue Thin" charset="0"/>
              </a:rPr>
              <a:t>can be classified along with corresponding </a:t>
            </a:r>
            <a:r>
              <a:rPr lang="en-US" b="1" dirty="0" smtClean="0">
                <a:latin typeface="Helvetica Neue Thin" charset="0"/>
                <a:ea typeface="Helvetica Neue Thin" charset="0"/>
                <a:cs typeface="Helvetica Neue Thin" charset="0"/>
              </a:rPr>
              <a:t>virtues.</a:t>
            </a:r>
            <a:endParaRPr lang="en-US" b="1" dirty="0">
              <a:latin typeface="Helvetica Neue Thin" charset="0"/>
              <a:ea typeface="Helvetica Neue Thin" charset="0"/>
              <a:cs typeface="Helvetica Neue Thin" charset="0"/>
            </a:endParaRPr>
          </a:p>
        </p:txBody>
      </p:sp>
    </p:spTree>
    <p:extLst>
      <p:ext uri="{BB962C8B-B14F-4D97-AF65-F5344CB8AC3E}">
        <p14:creationId xmlns:p14="http://schemas.microsoft.com/office/powerpoint/2010/main" val="191505512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84371" y="1436914"/>
            <a:ext cx="5464629" cy="4787307"/>
          </a:xfrm>
        </p:spPr>
        <p:txBody>
          <a:bodyPr>
            <a:normAutofit/>
          </a:bodyPr>
          <a:lstStyle/>
          <a:p>
            <a:r>
              <a:rPr lang="en-US" sz="2400" dirty="0" smtClean="0">
                <a:latin typeface="Helvetica Neue Thin" charset="0"/>
                <a:ea typeface="Helvetica Neue Thin" charset="0"/>
                <a:cs typeface="Helvetica Neue Thin" charset="0"/>
              </a:rPr>
              <a:t>Wisdom and Knowledge</a:t>
            </a:r>
          </a:p>
          <a:p>
            <a:r>
              <a:rPr lang="en-US" sz="2400" dirty="0" smtClean="0">
                <a:latin typeface="Helvetica Neue Thin" charset="0"/>
                <a:ea typeface="Helvetica Neue Thin" charset="0"/>
                <a:cs typeface="Helvetica Neue Thin" charset="0"/>
              </a:rPr>
              <a:t>Courage</a:t>
            </a:r>
          </a:p>
          <a:p>
            <a:r>
              <a:rPr lang="en-US" sz="2400" dirty="0" smtClean="0">
                <a:latin typeface="Helvetica Neue Thin" charset="0"/>
                <a:ea typeface="Helvetica Neue Thin" charset="0"/>
                <a:cs typeface="Helvetica Neue Thin" charset="0"/>
              </a:rPr>
              <a:t>Humanity</a:t>
            </a:r>
          </a:p>
          <a:p>
            <a:r>
              <a:rPr lang="en-US" sz="2400" dirty="0" smtClean="0">
                <a:latin typeface="Helvetica Neue Thin" charset="0"/>
                <a:ea typeface="Helvetica Neue Thin" charset="0"/>
                <a:cs typeface="Helvetica Neue Thin" charset="0"/>
              </a:rPr>
              <a:t>Justice</a:t>
            </a:r>
          </a:p>
          <a:p>
            <a:r>
              <a:rPr lang="en-US" sz="2400" dirty="0" smtClean="0">
                <a:latin typeface="Helvetica Neue Thin" charset="0"/>
                <a:ea typeface="Helvetica Neue Thin" charset="0"/>
                <a:cs typeface="Helvetica Neue Thin" charset="0"/>
              </a:rPr>
              <a:t>Temperance</a:t>
            </a:r>
          </a:p>
          <a:p>
            <a:r>
              <a:rPr lang="en-US" sz="2400" dirty="0" smtClean="0">
                <a:latin typeface="Helvetica Neue Thin" charset="0"/>
                <a:ea typeface="Helvetica Neue Thin" charset="0"/>
                <a:cs typeface="Helvetica Neue Thin" charset="0"/>
              </a:rPr>
              <a:t>Transcendence</a:t>
            </a:r>
            <a:endParaRPr lang="en-US" sz="2400" dirty="0">
              <a:latin typeface="Helvetica Neue Thin" charset="0"/>
              <a:ea typeface="Helvetica Neue Thin" charset="0"/>
              <a:cs typeface="Helvetica Neue Thin" charset="0"/>
            </a:endParaRPr>
          </a:p>
        </p:txBody>
      </p:sp>
      <p:sp>
        <p:nvSpPr>
          <p:cNvPr id="4" name="Title 1"/>
          <p:cNvSpPr txBox="1">
            <a:spLocks/>
          </p:cNvSpPr>
          <p:nvPr/>
        </p:nvSpPr>
        <p:spPr>
          <a:xfrm>
            <a:off x="762000" y="1730829"/>
            <a:ext cx="3833906" cy="2362200"/>
          </a:xfrm>
          <a:prstGeom prst="rect">
            <a:avLst/>
          </a:prstGeom>
        </p:spPr>
        <p:txBody>
          <a:bodyPr vert="horz" lIns="91440" tIns="45720" rIns="91440" bIns="45720" rtlCol="0" anchor="t">
            <a:normAutofit/>
          </a:bodyPr>
          <a:lst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a:lstStyle>
          <a:p>
            <a:r>
              <a:rPr lang="en-US" sz="3600" b="1" smtClean="0">
                <a:latin typeface="Helvetica Neue Thin" charset="0"/>
                <a:ea typeface="Helvetica Neue Thin" charset="0"/>
                <a:cs typeface="Helvetica Neue Thin" charset="0"/>
              </a:rPr>
              <a:t>Character Strengths and Virtues</a:t>
            </a:r>
            <a:endParaRPr lang="en-US" sz="3600" b="1" dirty="0">
              <a:latin typeface="Helvetica Neue Thin" charset="0"/>
              <a:ea typeface="Helvetica Neue Thin" charset="0"/>
              <a:cs typeface="Helvetica Neue Thin" charset="0"/>
            </a:endParaRPr>
          </a:p>
        </p:txBody>
      </p:sp>
    </p:spTree>
    <p:extLst>
      <p:ext uri="{BB962C8B-B14F-4D97-AF65-F5344CB8AC3E}">
        <p14:creationId xmlns:p14="http://schemas.microsoft.com/office/powerpoint/2010/main" val="32519727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188029" y="870857"/>
            <a:ext cx="7879670" cy="614389"/>
          </a:xfrm>
        </p:spPr>
        <p:txBody>
          <a:bodyPr>
            <a:normAutofit/>
          </a:bodyPr>
          <a:lstStyle/>
          <a:p>
            <a:pPr algn="ctr"/>
            <a:r>
              <a:rPr lang="en-US" sz="3200" i="0" dirty="0">
                <a:latin typeface="Helvetica Neue Thin" charset="0"/>
                <a:ea typeface="Helvetica Neue Thin" charset="0"/>
                <a:cs typeface="Helvetica Neue Thin" charset="0"/>
              </a:rPr>
              <a:t>Character Strengths and Virtues</a:t>
            </a:r>
            <a:endParaRPr lang="en-US" sz="3200" i="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7372" y="1768417"/>
            <a:ext cx="9140983" cy="3724950"/>
          </a:xfrm>
          <a:prstGeom prst="rect">
            <a:avLst/>
          </a:prstGeom>
        </p:spPr>
      </p:pic>
    </p:spTree>
    <p:extLst>
      <p:ext uri="{BB962C8B-B14F-4D97-AF65-F5344CB8AC3E}">
        <p14:creationId xmlns:p14="http://schemas.microsoft.com/office/powerpoint/2010/main" val="21335607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2774618" y="-1860218"/>
            <a:ext cx="6858001" cy="10578434"/>
          </a:xfrm>
          <a:prstGeom prst="rect">
            <a:avLst/>
          </a:prstGeom>
        </p:spPr>
      </p:pic>
    </p:spTree>
    <p:extLst>
      <p:ext uri="{BB962C8B-B14F-4D97-AF65-F5344CB8AC3E}">
        <p14:creationId xmlns:p14="http://schemas.microsoft.com/office/powerpoint/2010/main" val="3871172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2760220" y="-1900246"/>
            <a:ext cx="6813079" cy="10613572"/>
          </a:xfrm>
          <a:prstGeom prst="rect">
            <a:avLst/>
          </a:prstGeom>
        </p:spPr>
      </p:pic>
    </p:spTree>
    <p:extLst>
      <p:ext uri="{BB962C8B-B14F-4D97-AF65-F5344CB8AC3E}">
        <p14:creationId xmlns:p14="http://schemas.microsoft.com/office/powerpoint/2010/main" val="15088159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6660" y="1090012"/>
            <a:ext cx="8911687" cy="769261"/>
          </a:xfrm>
        </p:spPr>
        <p:txBody>
          <a:bodyPr>
            <a:noAutofit/>
          </a:bodyPr>
          <a:lstStyle/>
          <a:p>
            <a:pPr algn="ctr"/>
            <a:r>
              <a:rPr lang="en-US" sz="4000" b="1" i="0" dirty="0">
                <a:latin typeface="Helvetica Neue Thin" charset="0"/>
                <a:ea typeface="Helvetica Neue Thin" charset="0"/>
                <a:cs typeface="Helvetica Neue Thin" charset="0"/>
              </a:rPr>
              <a:t>Wisdom and Knowledge</a:t>
            </a:r>
            <a:br>
              <a:rPr lang="en-US" sz="4000" b="1" i="0" dirty="0">
                <a:latin typeface="Helvetica Neue Thin" charset="0"/>
                <a:ea typeface="Helvetica Neue Thin" charset="0"/>
                <a:cs typeface="Helvetica Neue Thin" charset="0"/>
              </a:rPr>
            </a:br>
            <a:endParaRPr lang="en-US" sz="4000" b="1" i="0" dirty="0"/>
          </a:p>
        </p:txBody>
      </p:sp>
      <p:sp>
        <p:nvSpPr>
          <p:cNvPr id="6" name="Title 1"/>
          <p:cNvSpPr txBox="1">
            <a:spLocks/>
          </p:cNvSpPr>
          <p:nvPr/>
        </p:nvSpPr>
        <p:spPr>
          <a:xfrm>
            <a:off x="1741714" y="1859273"/>
            <a:ext cx="9664927" cy="509746"/>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b="1" dirty="0" smtClean="0">
                <a:solidFill>
                  <a:srgbClr val="7030A0"/>
                </a:solidFill>
                <a:latin typeface="Helvetica Neue Thin" charset="0"/>
                <a:ea typeface="Helvetica Neue Thin" charset="0"/>
                <a:cs typeface="Helvetica Neue Thin" charset="0"/>
              </a:rPr>
              <a:t>Creativity, Curiosity, Judgment, Love of Learning, Perspective</a:t>
            </a:r>
            <a:r>
              <a:rPr lang="en-US" b="1" dirty="0" smtClean="0">
                <a:solidFill>
                  <a:srgbClr val="7030A0"/>
                </a:solidFill>
                <a:latin typeface="Helvetica Neue Thin" charset="0"/>
                <a:ea typeface="Helvetica Neue Thin" charset="0"/>
                <a:cs typeface="Helvetica Neue Thin" charset="0"/>
              </a:rPr>
              <a:t/>
            </a:r>
            <a:br>
              <a:rPr lang="en-US" b="1" dirty="0" smtClean="0">
                <a:solidFill>
                  <a:srgbClr val="7030A0"/>
                </a:solidFill>
                <a:latin typeface="Helvetica Neue Thin" charset="0"/>
                <a:ea typeface="Helvetica Neue Thin" charset="0"/>
                <a:cs typeface="Helvetica Neue Thin" charset="0"/>
              </a:rPr>
            </a:br>
            <a:endParaRPr lang="en-US" b="1" dirty="0">
              <a:solidFill>
                <a:srgbClr val="7030A0"/>
              </a:solidFill>
            </a:endParaRPr>
          </a:p>
        </p:txBody>
      </p:sp>
      <p:sp>
        <p:nvSpPr>
          <p:cNvPr id="3" name="Rectangle 2"/>
          <p:cNvSpPr/>
          <p:nvPr/>
        </p:nvSpPr>
        <p:spPr>
          <a:xfrm>
            <a:off x="865518" y="3020420"/>
            <a:ext cx="10270567" cy="3108543"/>
          </a:xfrm>
          <a:prstGeom prst="rect">
            <a:avLst/>
          </a:prstGeom>
        </p:spPr>
        <p:txBody>
          <a:bodyPr wrap="square">
            <a:spAutoFit/>
          </a:bodyPr>
          <a:lstStyle/>
          <a:p>
            <a:pPr marL="285750" indent="-285750" algn="just">
              <a:buFont typeface="Arial" charset="0"/>
              <a:buChar char="•"/>
            </a:pPr>
            <a:r>
              <a:rPr lang="en-US" sz="1400" b="1" dirty="0" smtClean="0">
                <a:latin typeface="Helvetica Neue Light" charset="0"/>
                <a:ea typeface="Helvetica Neue Light" charset="0"/>
                <a:cs typeface="Helvetica Neue Light" charset="0"/>
              </a:rPr>
              <a:t>Creativity </a:t>
            </a:r>
            <a:r>
              <a:rPr lang="en-US" sz="1400" b="1" dirty="0">
                <a:latin typeface="Helvetica Neue Light" charset="0"/>
                <a:ea typeface="Helvetica Neue Light" charset="0"/>
                <a:cs typeface="Helvetica Neue Light" charset="0"/>
              </a:rPr>
              <a:t>[originality, ingenuity]: </a:t>
            </a:r>
            <a:r>
              <a:rPr lang="en-US" sz="1400" dirty="0">
                <a:latin typeface="Helvetica Neue Light" charset="0"/>
                <a:ea typeface="Helvetica Neue Light" charset="0"/>
                <a:cs typeface="Helvetica Neue Light" charset="0"/>
              </a:rPr>
              <a:t>Thinking of novel and productive ways to conceptualize and do things; </a:t>
            </a:r>
            <a:r>
              <a:rPr lang="en-US" sz="1400" dirty="0" smtClean="0">
                <a:latin typeface="Helvetica Neue Light" charset="0"/>
                <a:ea typeface="Helvetica Neue Light" charset="0"/>
                <a:cs typeface="Helvetica Neue Light" charset="0"/>
              </a:rPr>
              <a:t>includes artistic </a:t>
            </a:r>
            <a:r>
              <a:rPr lang="en-US" sz="1400" dirty="0">
                <a:latin typeface="Helvetica Neue Light" charset="0"/>
                <a:ea typeface="Helvetica Neue Light" charset="0"/>
                <a:cs typeface="Helvetica Neue Light" charset="0"/>
              </a:rPr>
              <a:t>achievement but </a:t>
            </a:r>
            <a:r>
              <a:rPr lang="en-US" sz="1400" dirty="0" smtClean="0">
                <a:latin typeface="Helvetica Neue Light" charset="0"/>
                <a:ea typeface="Helvetica Neue Light" charset="0"/>
                <a:cs typeface="Helvetica Neue Light" charset="0"/>
              </a:rPr>
              <a:t> is </a:t>
            </a:r>
            <a:r>
              <a:rPr lang="en-US" sz="1400" dirty="0">
                <a:latin typeface="Helvetica Neue Light" charset="0"/>
                <a:ea typeface="Helvetica Neue Light" charset="0"/>
                <a:cs typeface="Helvetica Neue Light" charset="0"/>
              </a:rPr>
              <a:t>not limited to </a:t>
            </a:r>
            <a:r>
              <a:rPr lang="en-US" sz="1400" dirty="0" smtClean="0">
                <a:latin typeface="Helvetica Neue Light" charset="0"/>
                <a:ea typeface="Helvetica Neue Light" charset="0"/>
                <a:cs typeface="Helvetica Neue Light" charset="0"/>
              </a:rPr>
              <a:t>it</a:t>
            </a:r>
          </a:p>
          <a:p>
            <a:pPr marL="285750" indent="-285750" algn="just">
              <a:buFont typeface="Arial" charset="0"/>
              <a:buChar char="•"/>
            </a:pPr>
            <a:endParaRPr lang="en-US" sz="1400" dirty="0">
              <a:latin typeface="Helvetica Neue Light" charset="0"/>
              <a:ea typeface="Helvetica Neue Light" charset="0"/>
              <a:cs typeface="Helvetica Neue Light" charset="0"/>
            </a:endParaRPr>
          </a:p>
          <a:p>
            <a:pPr marL="285750" indent="-285750" algn="just">
              <a:buFont typeface="Arial" charset="0"/>
              <a:buChar char="•"/>
            </a:pPr>
            <a:r>
              <a:rPr lang="en-US" sz="1400" b="1" dirty="0" smtClean="0">
                <a:latin typeface="Helvetica Neue Light" charset="0"/>
                <a:ea typeface="Helvetica Neue Light" charset="0"/>
                <a:cs typeface="Helvetica Neue Light" charset="0"/>
              </a:rPr>
              <a:t>Curiosity [interest, novelty-seeking, openness to experience]: </a:t>
            </a:r>
            <a:r>
              <a:rPr lang="en-US" sz="1400" dirty="0" smtClean="0">
                <a:latin typeface="Helvetica Neue Light" charset="0"/>
                <a:ea typeface="Helvetica Neue Light" charset="0"/>
                <a:cs typeface="Helvetica Neue Light" charset="0"/>
              </a:rPr>
              <a:t>Taking </a:t>
            </a:r>
            <a:r>
              <a:rPr lang="en-US" sz="1400" dirty="0">
                <a:latin typeface="Helvetica Neue Light" charset="0"/>
                <a:ea typeface="Helvetica Neue Light" charset="0"/>
                <a:cs typeface="Helvetica Neue Light" charset="0"/>
              </a:rPr>
              <a:t>an interest in ongoing experience for its own sake; finding subjects </a:t>
            </a:r>
            <a:r>
              <a:rPr lang="en-US" sz="1400" dirty="0" smtClean="0">
                <a:latin typeface="Helvetica Neue Light" charset="0"/>
                <a:ea typeface="Helvetica Neue Light" charset="0"/>
                <a:cs typeface="Helvetica Neue Light" charset="0"/>
              </a:rPr>
              <a:t>and </a:t>
            </a:r>
            <a:r>
              <a:rPr lang="en-US" sz="1400" dirty="0">
                <a:latin typeface="Helvetica Neue Light" charset="0"/>
                <a:ea typeface="Helvetica Neue Light" charset="0"/>
                <a:cs typeface="Helvetica Neue Light" charset="0"/>
              </a:rPr>
              <a:t>topics fascinating; </a:t>
            </a:r>
            <a:r>
              <a:rPr lang="en-US" sz="1400" dirty="0" smtClean="0">
                <a:latin typeface="Helvetica Neue Light" charset="0"/>
                <a:ea typeface="Helvetica Neue Light" charset="0"/>
                <a:cs typeface="Helvetica Neue Light" charset="0"/>
              </a:rPr>
              <a:t>exploring </a:t>
            </a:r>
            <a:r>
              <a:rPr lang="en-US" sz="1400" dirty="0">
                <a:latin typeface="Helvetica Neue Light" charset="0"/>
                <a:ea typeface="Helvetica Neue Light" charset="0"/>
                <a:cs typeface="Helvetica Neue Light" charset="0"/>
              </a:rPr>
              <a:t>and </a:t>
            </a:r>
            <a:r>
              <a:rPr lang="en-US" sz="1400" dirty="0" smtClean="0">
                <a:latin typeface="Helvetica Neue Light" charset="0"/>
                <a:ea typeface="Helvetica Neue Light" charset="0"/>
                <a:cs typeface="Helvetica Neue Light" charset="0"/>
              </a:rPr>
              <a:t>discovering</a:t>
            </a:r>
          </a:p>
          <a:p>
            <a:pPr marL="285750" indent="-285750" algn="just">
              <a:buFont typeface="Arial" charset="0"/>
              <a:buChar char="•"/>
            </a:pPr>
            <a:endParaRPr lang="en-US" sz="1400" dirty="0">
              <a:latin typeface="Helvetica Neue Light" charset="0"/>
              <a:ea typeface="Helvetica Neue Light" charset="0"/>
              <a:cs typeface="Helvetica Neue Light" charset="0"/>
            </a:endParaRPr>
          </a:p>
          <a:p>
            <a:pPr marL="285750" indent="-285750" algn="just">
              <a:buFont typeface="Arial" charset="0"/>
              <a:buChar char="•"/>
            </a:pPr>
            <a:r>
              <a:rPr lang="en-US" sz="1400" b="1" dirty="0" smtClean="0">
                <a:latin typeface="Helvetica Neue Light" charset="0"/>
                <a:ea typeface="Helvetica Neue Light" charset="0"/>
                <a:cs typeface="Helvetica Neue Light" charset="0"/>
              </a:rPr>
              <a:t>Judgment </a:t>
            </a:r>
            <a:r>
              <a:rPr lang="en-US" sz="1400" b="1" dirty="0">
                <a:latin typeface="Helvetica Neue Light" charset="0"/>
                <a:ea typeface="Helvetica Neue Light" charset="0"/>
                <a:cs typeface="Helvetica Neue Light" charset="0"/>
              </a:rPr>
              <a:t>[critical thinking]: </a:t>
            </a:r>
            <a:r>
              <a:rPr lang="en-US" sz="1400" dirty="0">
                <a:latin typeface="Helvetica Neue Light" charset="0"/>
                <a:ea typeface="Helvetica Neue Light" charset="0"/>
                <a:cs typeface="Helvetica Neue Light" charset="0"/>
              </a:rPr>
              <a:t>Thinking things through and examining them from all sides; not jumping to conclusions; being able to change one’s mind in light of </a:t>
            </a:r>
            <a:r>
              <a:rPr lang="en-US" sz="1400" dirty="0" smtClean="0">
                <a:latin typeface="Helvetica Neue Light" charset="0"/>
                <a:ea typeface="Helvetica Neue Light" charset="0"/>
                <a:cs typeface="Helvetica Neue Light" charset="0"/>
              </a:rPr>
              <a:t>evidence</a:t>
            </a:r>
            <a:r>
              <a:rPr lang="en-US" sz="1400" dirty="0">
                <a:latin typeface="Helvetica Neue Light" charset="0"/>
                <a:ea typeface="Helvetica Neue Light" charset="0"/>
                <a:cs typeface="Helvetica Neue Light" charset="0"/>
              </a:rPr>
              <a:t>; weighing all evidence </a:t>
            </a:r>
            <a:r>
              <a:rPr lang="en-US" sz="1400" dirty="0" smtClean="0">
                <a:latin typeface="Helvetica Neue Light" charset="0"/>
                <a:ea typeface="Helvetica Neue Light" charset="0"/>
                <a:cs typeface="Helvetica Neue Light" charset="0"/>
              </a:rPr>
              <a:t>fairly</a:t>
            </a:r>
          </a:p>
          <a:p>
            <a:pPr marL="285750" indent="-285750" algn="just">
              <a:buFont typeface="Arial" charset="0"/>
              <a:buChar char="•"/>
            </a:pPr>
            <a:endParaRPr lang="en-US" sz="1400" dirty="0">
              <a:latin typeface="Helvetica Neue Light" charset="0"/>
              <a:ea typeface="Helvetica Neue Light" charset="0"/>
              <a:cs typeface="Helvetica Neue Light" charset="0"/>
            </a:endParaRPr>
          </a:p>
          <a:p>
            <a:pPr marL="285750" indent="-285750" algn="just">
              <a:buFont typeface="Arial" charset="0"/>
              <a:buChar char="•"/>
            </a:pPr>
            <a:r>
              <a:rPr lang="en-US" sz="1400" b="1" dirty="0" smtClean="0">
                <a:latin typeface="Helvetica Neue Light" charset="0"/>
                <a:ea typeface="Helvetica Neue Light" charset="0"/>
                <a:cs typeface="Helvetica Neue Light" charset="0"/>
              </a:rPr>
              <a:t>Love </a:t>
            </a:r>
            <a:r>
              <a:rPr lang="en-US" sz="1400" b="1" dirty="0">
                <a:latin typeface="Helvetica Neue Light" charset="0"/>
                <a:ea typeface="Helvetica Neue Light" charset="0"/>
                <a:cs typeface="Helvetica Neue Light" charset="0"/>
              </a:rPr>
              <a:t>of Learning: </a:t>
            </a:r>
            <a:r>
              <a:rPr lang="en-US" sz="1400" dirty="0">
                <a:latin typeface="Helvetica Neue Light" charset="0"/>
                <a:ea typeface="Helvetica Neue Light" charset="0"/>
                <a:cs typeface="Helvetica Neue Light" charset="0"/>
              </a:rPr>
              <a:t>Mastering new skills, topics, and bodies of knowledge, whether on one’s own or formally; obviously related to the strength of curiosity but goes </a:t>
            </a:r>
            <a:r>
              <a:rPr lang="en-US" sz="1400" dirty="0" smtClean="0">
                <a:latin typeface="Helvetica Neue Light" charset="0"/>
                <a:ea typeface="Helvetica Neue Light" charset="0"/>
                <a:cs typeface="Helvetica Neue Light" charset="0"/>
              </a:rPr>
              <a:t>beyond </a:t>
            </a:r>
            <a:r>
              <a:rPr lang="en-US" sz="1400" dirty="0">
                <a:latin typeface="Helvetica Neue Light" charset="0"/>
                <a:ea typeface="Helvetica Neue Light" charset="0"/>
                <a:cs typeface="Helvetica Neue Light" charset="0"/>
              </a:rPr>
              <a:t>it to describe the tendency to add systematically to what one </a:t>
            </a:r>
            <a:r>
              <a:rPr lang="en-US" sz="1400" dirty="0" smtClean="0">
                <a:latin typeface="Helvetica Neue Light" charset="0"/>
                <a:ea typeface="Helvetica Neue Light" charset="0"/>
                <a:cs typeface="Helvetica Neue Light" charset="0"/>
              </a:rPr>
              <a:t>knows</a:t>
            </a:r>
          </a:p>
          <a:p>
            <a:pPr marL="285750" indent="-285750" algn="just">
              <a:buFont typeface="Arial" charset="0"/>
              <a:buChar char="•"/>
            </a:pPr>
            <a:endParaRPr lang="en-US" sz="1400" dirty="0">
              <a:latin typeface="Helvetica Neue Light" charset="0"/>
              <a:ea typeface="Helvetica Neue Light" charset="0"/>
              <a:cs typeface="Helvetica Neue Light" charset="0"/>
            </a:endParaRPr>
          </a:p>
          <a:p>
            <a:pPr marL="285750" indent="-285750" algn="just">
              <a:buFont typeface="Arial" charset="0"/>
              <a:buChar char="•"/>
            </a:pPr>
            <a:r>
              <a:rPr lang="en-US" sz="1400" b="1" dirty="0" smtClean="0">
                <a:latin typeface="Helvetica Neue Light" charset="0"/>
                <a:ea typeface="Helvetica Neue Light" charset="0"/>
                <a:cs typeface="Helvetica Neue Light" charset="0"/>
              </a:rPr>
              <a:t>Perspective </a:t>
            </a:r>
            <a:r>
              <a:rPr lang="en-US" sz="1400" b="1" dirty="0">
                <a:latin typeface="Helvetica Neue Light" charset="0"/>
                <a:ea typeface="Helvetica Neue Light" charset="0"/>
                <a:cs typeface="Helvetica Neue Light" charset="0"/>
              </a:rPr>
              <a:t>[wisdom]: </a:t>
            </a:r>
            <a:r>
              <a:rPr lang="en-US" sz="1400" dirty="0">
                <a:latin typeface="Helvetica Neue Light" charset="0"/>
                <a:ea typeface="Helvetica Neue Light" charset="0"/>
                <a:cs typeface="Helvetica Neue Light" charset="0"/>
              </a:rPr>
              <a:t>Being able to provide wise counsel to others; having ways of looking at the world that make sense to oneself and to other people</a:t>
            </a:r>
          </a:p>
        </p:txBody>
      </p:sp>
      <p:sp>
        <p:nvSpPr>
          <p:cNvPr id="4" name="Rectangle 3"/>
          <p:cNvSpPr/>
          <p:nvPr/>
        </p:nvSpPr>
        <p:spPr>
          <a:xfrm>
            <a:off x="1626601" y="2369019"/>
            <a:ext cx="9791804" cy="338554"/>
          </a:xfrm>
          <a:prstGeom prst="rect">
            <a:avLst/>
          </a:prstGeom>
        </p:spPr>
        <p:txBody>
          <a:bodyPr wrap="square">
            <a:spAutoFit/>
          </a:bodyPr>
          <a:lstStyle/>
          <a:p>
            <a:r>
              <a:rPr lang="en-US" sz="1600" b="1">
                <a:solidFill>
                  <a:srgbClr val="00B050"/>
                </a:solidFill>
                <a:latin typeface="Helvetica Neue" charset="0"/>
                <a:ea typeface="Helvetica Neue" charset="0"/>
                <a:cs typeface="Helvetica Neue" charset="0"/>
              </a:rPr>
              <a:t>Wisdom and Knowledge – Cognitive strengths that entail the acquisition and use of knowledge</a:t>
            </a:r>
          </a:p>
        </p:txBody>
      </p:sp>
    </p:spTree>
    <p:extLst>
      <p:ext uri="{BB962C8B-B14F-4D97-AF65-F5344CB8AC3E}">
        <p14:creationId xmlns:p14="http://schemas.microsoft.com/office/powerpoint/2010/main" val="69679491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66539" y="2567993"/>
            <a:ext cx="4533396" cy="2550035"/>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57098" y="2567994"/>
            <a:ext cx="4533394" cy="2550034"/>
          </a:xfrm>
          <a:prstGeom prst="rect">
            <a:avLst/>
          </a:prstGeom>
        </p:spPr>
      </p:pic>
      <p:sp>
        <p:nvSpPr>
          <p:cNvPr id="7" name="Title 1"/>
          <p:cNvSpPr>
            <a:spLocks noGrp="1"/>
          </p:cNvSpPr>
          <p:nvPr>
            <p:ph type="title"/>
          </p:nvPr>
        </p:nvSpPr>
        <p:spPr>
          <a:xfrm>
            <a:off x="1810695" y="1024697"/>
            <a:ext cx="8911687" cy="769261"/>
          </a:xfrm>
        </p:spPr>
        <p:txBody>
          <a:bodyPr>
            <a:noAutofit/>
          </a:bodyPr>
          <a:lstStyle/>
          <a:p>
            <a:pPr algn="ctr"/>
            <a:r>
              <a:rPr lang="en-US" sz="4000" b="1" i="0" dirty="0">
                <a:latin typeface="Helvetica Neue Thin" charset="0"/>
                <a:ea typeface="Helvetica Neue Thin" charset="0"/>
                <a:cs typeface="Helvetica Neue Thin" charset="0"/>
              </a:rPr>
              <a:t>Wisdom and Knowledge</a:t>
            </a:r>
            <a:br>
              <a:rPr lang="en-US" sz="4000" b="1" i="0" dirty="0">
                <a:latin typeface="Helvetica Neue Thin" charset="0"/>
                <a:ea typeface="Helvetica Neue Thin" charset="0"/>
                <a:cs typeface="Helvetica Neue Thin" charset="0"/>
              </a:rPr>
            </a:br>
            <a:endParaRPr lang="en-US" sz="4000" b="1" i="0" dirty="0"/>
          </a:p>
        </p:txBody>
      </p:sp>
      <p:sp>
        <p:nvSpPr>
          <p:cNvPr id="10" name="Title 1"/>
          <p:cNvSpPr txBox="1">
            <a:spLocks/>
          </p:cNvSpPr>
          <p:nvPr/>
        </p:nvSpPr>
        <p:spPr>
          <a:xfrm>
            <a:off x="1741714" y="1859273"/>
            <a:ext cx="9664927" cy="509746"/>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b="1" dirty="0" smtClean="0">
                <a:solidFill>
                  <a:srgbClr val="7030A0"/>
                </a:solidFill>
                <a:latin typeface="Helvetica Neue Thin" charset="0"/>
                <a:ea typeface="Helvetica Neue Thin" charset="0"/>
                <a:cs typeface="Helvetica Neue Thin" charset="0"/>
              </a:rPr>
              <a:t>Creativity, Curiosity, Judgment, Love of Learning, Perspective</a:t>
            </a:r>
            <a:r>
              <a:rPr lang="en-US" b="1" dirty="0" smtClean="0">
                <a:solidFill>
                  <a:srgbClr val="7030A0"/>
                </a:solidFill>
                <a:latin typeface="Helvetica Neue Thin" charset="0"/>
                <a:ea typeface="Helvetica Neue Thin" charset="0"/>
                <a:cs typeface="Helvetica Neue Thin" charset="0"/>
              </a:rPr>
              <a:t/>
            </a:r>
            <a:br>
              <a:rPr lang="en-US" b="1" dirty="0" smtClean="0">
                <a:solidFill>
                  <a:srgbClr val="7030A0"/>
                </a:solidFill>
                <a:latin typeface="Helvetica Neue Thin" charset="0"/>
                <a:ea typeface="Helvetica Neue Thin" charset="0"/>
                <a:cs typeface="Helvetica Neue Thin" charset="0"/>
              </a:rPr>
            </a:br>
            <a:endParaRPr lang="en-US" b="1" dirty="0">
              <a:solidFill>
                <a:srgbClr val="7030A0"/>
              </a:solidFill>
            </a:endParaRPr>
          </a:p>
        </p:txBody>
      </p:sp>
    </p:spTree>
    <p:extLst>
      <p:ext uri="{BB962C8B-B14F-4D97-AF65-F5344CB8AC3E}">
        <p14:creationId xmlns:p14="http://schemas.microsoft.com/office/powerpoint/2010/main" val="260449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4868" y="808818"/>
            <a:ext cx="8911687" cy="747490"/>
          </a:xfrm>
        </p:spPr>
        <p:txBody>
          <a:bodyPr>
            <a:noAutofit/>
          </a:bodyPr>
          <a:lstStyle/>
          <a:p>
            <a:pPr algn="ctr"/>
            <a:r>
              <a:rPr lang="en-US" sz="4400" b="1" i="0" dirty="0">
                <a:latin typeface="Helvetica Neue Thin" charset="0"/>
                <a:ea typeface="Helvetica Neue Thin" charset="0"/>
                <a:cs typeface="Helvetica Neue Thin" charset="0"/>
              </a:rPr>
              <a:t>Courage</a:t>
            </a:r>
            <a:br>
              <a:rPr lang="en-US" sz="4400" b="1" i="0" dirty="0">
                <a:latin typeface="Helvetica Neue Thin" charset="0"/>
                <a:ea typeface="Helvetica Neue Thin" charset="0"/>
                <a:cs typeface="Helvetica Neue Thin" charset="0"/>
              </a:rPr>
            </a:br>
            <a:endParaRPr lang="en-US" sz="4400" b="1" i="0" dirty="0"/>
          </a:p>
        </p:txBody>
      </p:sp>
      <p:sp>
        <p:nvSpPr>
          <p:cNvPr id="5" name="Title 1"/>
          <p:cNvSpPr txBox="1">
            <a:spLocks/>
          </p:cNvSpPr>
          <p:nvPr/>
        </p:nvSpPr>
        <p:spPr>
          <a:xfrm>
            <a:off x="2788868" y="1669145"/>
            <a:ext cx="8911687" cy="548640"/>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smtClean="0">
                <a:solidFill>
                  <a:srgbClr val="7030A0"/>
                </a:solidFill>
                <a:latin typeface="Helvetica Neue Thin" charset="0"/>
                <a:ea typeface="Helvetica Neue Thin" charset="0"/>
                <a:cs typeface="Helvetica Neue Thin" charset="0"/>
              </a:rPr>
              <a:t>Bravery, Persistence, Honesty, Vigor</a:t>
            </a:r>
            <a:r>
              <a:rPr lang="en-US" b="1" dirty="0" smtClean="0">
                <a:solidFill>
                  <a:srgbClr val="7030A0"/>
                </a:solidFill>
                <a:latin typeface="Helvetica Neue Thin" charset="0"/>
                <a:ea typeface="Helvetica Neue Thin" charset="0"/>
                <a:cs typeface="Helvetica Neue Thin" charset="0"/>
              </a:rPr>
              <a:t/>
            </a:r>
            <a:br>
              <a:rPr lang="en-US" b="1" dirty="0" smtClean="0">
                <a:solidFill>
                  <a:srgbClr val="7030A0"/>
                </a:solidFill>
                <a:latin typeface="Helvetica Neue Thin" charset="0"/>
                <a:ea typeface="Helvetica Neue Thin" charset="0"/>
                <a:cs typeface="Helvetica Neue Thin" charset="0"/>
              </a:rPr>
            </a:br>
            <a:endParaRPr lang="en-US" b="1" dirty="0">
              <a:solidFill>
                <a:srgbClr val="7030A0"/>
              </a:solidFill>
            </a:endParaRPr>
          </a:p>
        </p:txBody>
      </p:sp>
      <p:sp>
        <p:nvSpPr>
          <p:cNvPr id="3" name="Rectangle 2"/>
          <p:cNvSpPr/>
          <p:nvPr/>
        </p:nvSpPr>
        <p:spPr>
          <a:xfrm>
            <a:off x="1404256" y="2480857"/>
            <a:ext cx="9644743" cy="523220"/>
          </a:xfrm>
          <a:prstGeom prst="rect">
            <a:avLst/>
          </a:prstGeom>
        </p:spPr>
        <p:txBody>
          <a:bodyPr wrap="square">
            <a:spAutoFit/>
          </a:bodyPr>
          <a:lstStyle/>
          <a:p>
            <a:r>
              <a:rPr lang="en-US" sz="1400" b="1">
                <a:solidFill>
                  <a:srgbClr val="00B050"/>
                </a:solidFill>
                <a:latin typeface="Helvetica Neue Light" charset="0"/>
                <a:ea typeface="Helvetica Neue Light" charset="0"/>
                <a:cs typeface="Helvetica Neue Light" charset="0"/>
              </a:rPr>
              <a:t>Courage – Emotional strengths that involve the exercise of will to accomplish goals in the face of opposition, external or internal</a:t>
            </a:r>
          </a:p>
        </p:txBody>
      </p:sp>
      <p:sp>
        <p:nvSpPr>
          <p:cNvPr id="6" name="Rectangle 5"/>
          <p:cNvSpPr/>
          <p:nvPr/>
        </p:nvSpPr>
        <p:spPr>
          <a:xfrm>
            <a:off x="1012370" y="3190949"/>
            <a:ext cx="10254343" cy="2677656"/>
          </a:xfrm>
          <a:prstGeom prst="rect">
            <a:avLst/>
          </a:prstGeom>
        </p:spPr>
        <p:txBody>
          <a:bodyPr wrap="square">
            <a:spAutoFit/>
          </a:bodyPr>
          <a:lstStyle/>
          <a:p>
            <a:pPr marL="285750" indent="-285750">
              <a:lnSpc>
                <a:spcPct val="150000"/>
              </a:lnSpc>
              <a:buFont typeface="Arial" charset="0"/>
              <a:buChar char="•"/>
            </a:pPr>
            <a:r>
              <a:rPr lang="en-US" sz="1400" b="1" dirty="0" smtClean="0">
                <a:latin typeface="Helvetica Neue Light" charset="0"/>
                <a:ea typeface="Helvetica Neue Light" charset="0"/>
                <a:cs typeface="Helvetica Neue Light" charset="0"/>
              </a:rPr>
              <a:t>Bravery </a:t>
            </a:r>
            <a:r>
              <a:rPr lang="en-US" sz="1400" b="1" dirty="0">
                <a:latin typeface="Helvetica Neue Light" charset="0"/>
                <a:ea typeface="Helvetica Neue Light" charset="0"/>
                <a:cs typeface="Helvetica Neue Light" charset="0"/>
              </a:rPr>
              <a:t>[valor]: </a:t>
            </a:r>
            <a:r>
              <a:rPr lang="en-US" sz="1400" dirty="0">
                <a:latin typeface="Helvetica Neue Light" charset="0"/>
                <a:ea typeface="Helvetica Neue Light" charset="0"/>
                <a:cs typeface="Helvetica Neue Light" charset="0"/>
              </a:rPr>
              <a:t>Not shrinking from threat, challenge, difficulty, or pain; speaking up for what is right even if there is opposition; acting on convictions even if unpopular; includes physical bravery but is not limited to it</a:t>
            </a:r>
          </a:p>
          <a:p>
            <a:pPr marL="285750" indent="-285750">
              <a:lnSpc>
                <a:spcPct val="150000"/>
              </a:lnSpc>
              <a:buFont typeface="Arial" charset="0"/>
              <a:buChar char="•"/>
            </a:pPr>
            <a:r>
              <a:rPr lang="en-US" sz="1400" b="1" dirty="0" smtClean="0">
                <a:latin typeface="Helvetica Neue Light" charset="0"/>
                <a:ea typeface="Helvetica Neue Light" charset="0"/>
                <a:cs typeface="Helvetica Neue Light" charset="0"/>
              </a:rPr>
              <a:t>Perseverance </a:t>
            </a:r>
            <a:r>
              <a:rPr lang="en-US" sz="1400" b="1" dirty="0">
                <a:latin typeface="Helvetica Neue Light" charset="0"/>
                <a:ea typeface="Helvetica Neue Light" charset="0"/>
                <a:cs typeface="Helvetica Neue Light" charset="0"/>
              </a:rPr>
              <a:t>[persistence, industriousness]: </a:t>
            </a:r>
            <a:r>
              <a:rPr lang="en-US" sz="1400" dirty="0">
                <a:latin typeface="Helvetica Neue Light" charset="0"/>
                <a:ea typeface="Helvetica Neue Light" charset="0"/>
                <a:cs typeface="Helvetica Neue Light" charset="0"/>
              </a:rPr>
              <a:t>Finishing what one starts; persisting in a course of action in spite of obstacles; “getting it out the door”; taking pleasure in completing tasks</a:t>
            </a:r>
          </a:p>
          <a:p>
            <a:pPr marL="285750" indent="-285750">
              <a:lnSpc>
                <a:spcPct val="150000"/>
              </a:lnSpc>
              <a:buFont typeface="Arial" charset="0"/>
              <a:buChar char="•"/>
            </a:pPr>
            <a:r>
              <a:rPr lang="en-US" sz="1400" b="1" dirty="0" smtClean="0">
                <a:latin typeface="Helvetica Neue Light" charset="0"/>
                <a:ea typeface="Helvetica Neue Light" charset="0"/>
                <a:cs typeface="Helvetica Neue Light" charset="0"/>
              </a:rPr>
              <a:t>Honesty </a:t>
            </a:r>
            <a:r>
              <a:rPr lang="en-US" sz="1400" b="1" dirty="0">
                <a:latin typeface="Helvetica Neue Light" charset="0"/>
                <a:ea typeface="Helvetica Neue Light" charset="0"/>
                <a:cs typeface="Helvetica Neue Light" charset="0"/>
              </a:rPr>
              <a:t>[authenticity, integrity]: </a:t>
            </a:r>
            <a:r>
              <a:rPr lang="en-US" sz="1400" dirty="0">
                <a:latin typeface="Helvetica Neue Light" charset="0"/>
                <a:ea typeface="Helvetica Neue Light" charset="0"/>
                <a:cs typeface="Helvetica Neue Light" charset="0"/>
              </a:rPr>
              <a:t>Speaking the truth but more broadly presenting oneself in a genuine way and acting in a sincere way; being without pretense; taking responsibility for one’s feelings and actions</a:t>
            </a:r>
          </a:p>
          <a:p>
            <a:pPr marL="285750" indent="-285750">
              <a:lnSpc>
                <a:spcPct val="150000"/>
              </a:lnSpc>
              <a:buFont typeface="Arial" charset="0"/>
              <a:buChar char="•"/>
            </a:pPr>
            <a:r>
              <a:rPr lang="en-US" sz="1400" b="1" dirty="0" smtClean="0">
                <a:latin typeface="Helvetica Neue Light" charset="0"/>
                <a:ea typeface="Helvetica Neue Light" charset="0"/>
                <a:cs typeface="Helvetica Neue Light" charset="0"/>
              </a:rPr>
              <a:t>Zest </a:t>
            </a:r>
            <a:r>
              <a:rPr lang="en-US" sz="1400" b="1" dirty="0">
                <a:latin typeface="Helvetica Neue Light" charset="0"/>
                <a:ea typeface="Helvetica Neue Light" charset="0"/>
                <a:cs typeface="Helvetica Neue Light" charset="0"/>
              </a:rPr>
              <a:t>[vitality, enthusiasm, vigor, energy]: </a:t>
            </a:r>
            <a:r>
              <a:rPr lang="en-US" sz="1400" dirty="0">
                <a:latin typeface="Helvetica Neue Light" charset="0"/>
                <a:ea typeface="Helvetica Neue Light" charset="0"/>
                <a:cs typeface="Helvetica Neue Light" charset="0"/>
              </a:rPr>
              <a:t>Approaching life with excitement and energy; not doing things halfway or halfheartedly; living life as an adventure; feeling alive and activated</a:t>
            </a:r>
          </a:p>
        </p:txBody>
      </p:sp>
    </p:spTree>
    <p:extLst>
      <p:ext uri="{BB962C8B-B14F-4D97-AF65-F5344CB8AC3E}">
        <p14:creationId xmlns:p14="http://schemas.microsoft.com/office/powerpoint/2010/main" val="17476264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24154" y="2566863"/>
            <a:ext cx="4372292" cy="2460815"/>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0439" y="2566863"/>
            <a:ext cx="4373612" cy="2460815"/>
          </a:xfrm>
          <a:prstGeom prst="rect">
            <a:avLst/>
          </a:prstGeom>
        </p:spPr>
      </p:pic>
      <p:sp>
        <p:nvSpPr>
          <p:cNvPr id="7" name="Title 1"/>
          <p:cNvSpPr>
            <a:spLocks noGrp="1"/>
          </p:cNvSpPr>
          <p:nvPr>
            <p:ph type="title"/>
          </p:nvPr>
        </p:nvSpPr>
        <p:spPr>
          <a:xfrm>
            <a:off x="1484759" y="845456"/>
            <a:ext cx="8911687" cy="747490"/>
          </a:xfrm>
        </p:spPr>
        <p:txBody>
          <a:bodyPr>
            <a:noAutofit/>
          </a:bodyPr>
          <a:lstStyle/>
          <a:p>
            <a:pPr algn="ctr"/>
            <a:r>
              <a:rPr lang="en-US" sz="4400" b="1" i="0" dirty="0">
                <a:latin typeface="Helvetica Neue Thin" charset="0"/>
                <a:ea typeface="Helvetica Neue Thin" charset="0"/>
                <a:cs typeface="Helvetica Neue Thin" charset="0"/>
              </a:rPr>
              <a:t>Courage</a:t>
            </a:r>
            <a:br>
              <a:rPr lang="en-US" sz="4400" b="1" i="0" dirty="0">
                <a:latin typeface="Helvetica Neue Thin" charset="0"/>
                <a:ea typeface="Helvetica Neue Thin" charset="0"/>
                <a:cs typeface="Helvetica Neue Thin" charset="0"/>
              </a:rPr>
            </a:br>
            <a:endParaRPr lang="en-US" sz="4400" b="1" i="0" dirty="0"/>
          </a:p>
        </p:txBody>
      </p:sp>
      <p:sp>
        <p:nvSpPr>
          <p:cNvPr id="10" name="Title 1"/>
          <p:cNvSpPr txBox="1">
            <a:spLocks/>
          </p:cNvSpPr>
          <p:nvPr/>
        </p:nvSpPr>
        <p:spPr>
          <a:xfrm>
            <a:off x="2805695" y="1592946"/>
            <a:ext cx="8911687" cy="548640"/>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smtClean="0">
                <a:solidFill>
                  <a:srgbClr val="7030A0"/>
                </a:solidFill>
                <a:latin typeface="Helvetica Neue Thin" charset="0"/>
                <a:ea typeface="Helvetica Neue Thin" charset="0"/>
                <a:cs typeface="Helvetica Neue Thin" charset="0"/>
              </a:rPr>
              <a:t>Bravery, Persistence, Honesty, Vigor</a:t>
            </a:r>
            <a:r>
              <a:rPr lang="en-US" b="1" dirty="0" smtClean="0">
                <a:solidFill>
                  <a:srgbClr val="7030A0"/>
                </a:solidFill>
                <a:latin typeface="Helvetica Neue Thin" charset="0"/>
                <a:ea typeface="Helvetica Neue Thin" charset="0"/>
                <a:cs typeface="Helvetica Neue Thin" charset="0"/>
              </a:rPr>
              <a:t/>
            </a:r>
            <a:br>
              <a:rPr lang="en-US" b="1" dirty="0" smtClean="0">
                <a:solidFill>
                  <a:srgbClr val="7030A0"/>
                </a:solidFill>
                <a:latin typeface="Helvetica Neue Thin" charset="0"/>
                <a:ea typeface="Helvetica Neue Thin" charset="0"/>
                <a:cs typeface="Helvetica Neue Thin" charset="0"/>
              </a:rPr>
            </a:br>
            <a:endParaRPr lang="en-US" b="1" dirty="0">
              <a:solidFill>
                <a:srgbClr val="7030A0"/>
              </a:solidFill>
            </a:endParaRPr>
          </a:p>
        </p:txBody>
      </p:sp>
    </p:spTree>
    <p:extLst>
      <p:ext uri="{BB962C8B-B14F-4D97-AF65-F5344CB8AC3E}">
        <p14:creationId xmlns:p14="http://schemas.microsoft.com/office/powerpoint/2010/main" val="2369524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4835" y="1066429"/>
            <a:ext cx="8911687" cy="674338"/>
          </a:xfrm>
        </p:spPr>
        <p:txBody>
          <a:bodyPr anchor="t">
            <a:noAutofit/>
          </a:bodyPr>
          <a:lstStyle/>
          <a:p>
            <a:pPr algn="ctr"/>
            <a:r>
              <a:rPr lang="en-US" sz="4400" b="1" i="0" dirty="0">
                <a:latin typeface="Helvetica Neue Thin" charset="0"/>
                <a:ea typeface="Helvetica Neue Thin" charset="0"/>
                <a:cs typeface="Helvetica Neue Thin" charset="0"/>
              </a:rPr>
              <a:t>Humanity</a:t>
            </a:r>
            <a:r>
              <a:rPr lang="en-US" b="1" dirty="0">
                <a:latin typeface="Helvetica Neue Thin" charset="0"/>
                <a:ea typeface="Helvetica Neue Thin" charset="0"/>
                <a:cs typeface="Helvetica Neue Thin" charset="0"/>
              </a:rPr>
              <a:t/>
            </a:r>
            <a:br>
              <a:rPr lang="en-US" b="1" dirty="0">
                <a:latin typeface="Helvetica Neue Thin" charset="0"/>
                <a:ea typeface="Helvetica Neue Thin" charset="0"/>
                <a:cs typeface="Helvetica Neue Thin" charset="0"/>
              </a:rPr>
            </a:br>
            <a:endParaRPr lang="en-US" b="1" dirty="0"/>
          </a:p>
        </p:txBody>
      </p:sp>
      <p:sp>
        <p:nvSpPr>
          <p:cNvPr id="5" name="Title 1"/>
          <p:cNvSpPr txBox="1">
            <a:spLocks/>
          </p:cNvSpPr>
          <p:nvPr/>
        </p:nvSpPr>
        <p:spPr>
          <a:xfrm>
            <a:off x="2847234" y="1826313"/>
            <a:ext cx="6106887" cy="674338"/>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smtClean="0">
                <a:solidFill>
                  <a:srgbClr val="7030A0"/>
                </a:solidFill>
                <a:latin typeface="Helvetica Neue Thin" charset="0"/>
                <a:ea typeface="Helvetica Neue Thin" charset="0"/>
                <a:cs typeface="Helvetica Neue Thin" charset="0"/>
              </a:rPr>
              <a:t>Love, Kindness, Social Intelligence</a:t>
            </a:r>
            <a:br>
              <a:rPr lang="en-US" sz="2800" b="1" dirty="0" smtClean="0">
                <a:solidFill>
                  <a:srgbClr val="7030A0"/>
                </a:solidFill>
                <a:latin typeface="Helvetica Neue Thin" charset="0"/>
                <a:ea typeface="Helvetica Neue Thin" charset="0"/>
                <a:cs typeface="Helvetica Neue Thin" charset="0"/>
              </a:rPr>
            </a:br>
            <a:endParaRPr lang="en-US" sz="2800" b="1" dirty="0">
              <a:solidFill>
                <a:srgbClr val="7030A0"/>
              </a:solidFill>
            </a:endParaRPr>
          </a:p>
        </p:txBody>
      </p:sp>
      <p:sp>
        <p:nvSpPr>
          <p:cNvPr id="3" name="Rectangle 2"/>
          <p:cNvSpPr/>
          <p:nvPr/>
        </p:nvSpPr>
        <p:spPr>
          <a:xfrm>
            <a:off x="1575462" y="2978505"/>
            <a:ext cx="9046028" cy="369332"/>
          </a:xfrm>
          <a:prstGeom prst="rect">
            <a:avLst/>
          </a:prstGeom>
        </p:spPr>
        <p:txBody>
          <a:bodyPr wrap="square">
            <a:spAutoFit/>
          </a:bodyPr>
          <a:lstStyle/>
          <a:p>
            <a:r>
              <a:rPr lang="en-US" b="1" dirty="0" smtClean="0">
                <a:solidFill>
                  <a:srgbClr val="00B050"/>
                </a:solidFill>
                <a:latin typeface="Helvetica Neue Light" charset="0"/>
                <a:ea typeface="Helvetica Neue Light" charset="0"/>
                <a:cs typeface="Helvetica Neue Light" charset="0"/>
              </a:rPr>
              <a:t>Humanity - Interpersonal strengths that involve tending and befriending others</a:t>
            </a:r>
            <a:endParaRPr lang="en-US" b="1" dirty="0">
              <a:solidFill>
                <a:srgbClr val="00B050"/>
              </a:solidFill>
              <a:latin typeface="Helvetica Neue Light" charset="0"/>
              <a:ea typeface="Helvetica Neue Light" charset="0"/>
              <a:cs typeface="Helvetica Neue Light" charset="0"/>
            </a:endParaRPr>
          </a:p>
        </p:txBody>
      </p:sp>
      <p:sp>
        <p:nvSpPr>
          <p:cNvPr id="6" name="Rectangle 5"/>
          <p:cNvSpPr/>
          <p:nvPr/>
        </p:nvSpPr>
        <p:spPr>
          <a:xfrm>
            <a:off x="1099455" y="3629207"/>
            <a:ext cx="10254343" cy="1708160"/>
          </a:xfrm>
          <a:prstGeom prst="rect">
            <a:avLst/>
          </a:prstGeom>
        </p:spPr>
        <p:txBody>
          <a:bodyPr wrap="square">
            <a:spAutoFit/>
          </a:bodyPr>
          <a:lstStyle/>
          <a:p>
            <a:pPr marL="285750" indent="-285750">
              <a:lnSpc>
                <a:spcPct val="150000"/>
              </a:lnSpc>
              <a:buFont typeface="Arial" charset="0"/>
              <a:buChar char="•"/>
            </a:pPr>
            <a:r>
              <a:rPr lang="en-US" sz="1400" b="1" dirty="0" smtClean="0">
                <a:latin typeface="Helvetica Neue Light" charset="0"/>
                <a:ea typeface="Helvetica Neue Light" charset="0"/>
                <a:cs typeface="Helvetica Neue Light" charset="0"/>
              </a:rPr>
              <a:t>Love</a:t>
            </a:r>
            <a:r>
              <a:rPr lang="en-US" sz="1400" b="1" dirty="0">
                <a:latin typeface="Helvetica Neue Light" charset="0"/>
                <a:ea typeface="Helvetica Neue Light" charset="0"/>
                <a:cs typeface="Helvetica Neue Light" charset="0"/>
              </a:rPr>
              <a:t>: </a:t>
            </a:r>
            <a:r>
              <a:rPr lang="en-US" sz="1400" dirty="0">
                <a:latin typeface="Helvetica Neue Light" charset="0"/>
                <a:ea typeface="Helvetica Neue Light" charset="0"/>
                <a:cs typeface="Helvetica Neue Light" charset="0"/>
              </a:rPr>
              <a:t>Valuing close relations with others, in particular those in which sharing and caring are reciprocated; being close to people</a:t>
            </a:r>
          </a:p>
          <a:p>
            <a:pPr marL="285750" indent="-285750">
              <a:lnSpc>
                <a:spcPct val="150000"/>
              </a:lnSpc>
              <a:buFont typeface="Arial" charset="0"/>
              <a:buChar char="•"/>
            </a:pPr>
            <a:r>
              <a:rPr lang="en-US" sz="1400" b="1" dirty="0" smtClean="0">
                <a:latin typeface="Helvetica Neue Light" charset="0"/>
                <a:ea typeface="Helvetica Neue Light" charset="0"/>
                <a:cs typeface="Helvetica Neue Light" charset="0"/>
              </a:rPr>
              <a:t>Kindness </a:t>
            </a:r>
            <a:r>
              <a:rPr lang="en-US" sz="1400" b="1" dirty="0">
                <a:latin typeface="Helvetica Neue Light" charset="0"/>
                <a:ea typeface="Helvetica Neue Light" charset="0"/>
                <a:cs typeface="Helvetica Neue Light" charset="0"/>
              </a:rPr>
              <a:t>[generosity, nurturance, care, compassion, altruistic love, “niceness”]: </a:t>
            </a:r>
            <a:r>
              <a:rPr lang="en-US" sz="1400" dirty="0">
                <a:latin typeface="Helvetica Neue Light" charset="0"/>
                <a:ea typeface="Helvetica Neue Light" charset="0"/>
                <a:cs typeface="Helvetica Neue Light" charset="0"/>
              </a:rPr>
              <a:t>Doing favors and good deeds for others; helping them; taking care of them</a:t>
            </a:r>
          </a:p>
          <a:p>
            <a:pPr marL="285750" indent="-285750">
              <a:lnSpc>
                <a:spcPct val="150000"/>
              </a:lnSpc>
              <a:buFont typeface="Arial" charset="0"/>
              <a:buChar char="•"/>
            </a:pPr>
            <a:r>
              <a:rPr lang="en-US" sz="1400" b="1" dirty="0" smtClean="0">
                <a:latin typeface="Helvetica Neue Light" charset="0"/>
                <a:ea typeface="Helvetica Neue Light" charset="0"/>
                <a:cs typeface="Helvetica Neue Light" charset="0"/>
              </a:rPr>
              <a:t>Social </a:t>
            </a:r>
            <a:r>
              <a:rPr lang="en-US" sz="1400" b="1" dirty="0">
                <a:latin typeface="Helvetica Neue Light" charset="0"/>
                <a:ea typeface="Helvetica Neue Light" charset="0"/>
                <a:cs typeface="Helvetica Neue Light" charset="0"/>
              </a:rPr>
              <a:t>Intelligence [emotional intelligence, personal intelligence]: </a:t>
            </a:r>
            <a:r>
              <a:rPr lang="en-US" sz="1400" dirty="0">
                <a:latin typeface="Helvetica Neue Light" charset="0"/>
                <a:ea typeface="Helvetica Neue Light" charset="0"/>
                <a:cs typeface="Helvetica Neue Light" charset="0"/>
              </a:rPr>
              <a:t>Being aware of the motives and feelings of other people and oneself; knowing what to do to fit into different social situations; knowing what makes other people tick</a:t>
            </a:r>
          </a:p>
        </p:txBody>
      </p:sp>
    </p:spTree>
    <p:extLst>
      <p:ext uri="{BB962C8B-B14F-4D97-AF65-F5344CB8AC3E}">
        <p14:creationId xmlns:p14="http://schemas.microsoft.com/office/powerpoint/2010/main" val="6148275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45990" y="2523850"/>
            <a:ext cx="4168680" cy="2490803"/>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29583" y="2523850"/>
            <a:ext cx="4428094" cy="2490803"/>
          </a:xfrm>
          <a:prstGeom prst="rect">
            <a:avLst/>
          </a:prstGeom>
        </p:spPr>
      </p:pic>
      <p:sp>
        <p:nvSpPr>
          <p:cNvPr id="7" name="Title 1"/>
          <p:cNvSpPr>
            <a:spLocks noGrp="1"/>
          </p:cNvSpPr>
          <p:nvPr>
            <p:ph type="title"/>
          </p:nvPr>
        </p:nvSpPr>
        <p:spPr>
          <a:xfrm>
            <a:off x="1653250" y="849483"/>
            <a:ext cx="8911687" cy="674338"/>
          </a:xfrm>
        </p:spPr>
        <p:txBody>
          <a:bodyPr anchor="t">
            <a:noAutofit/>
          </a:bodyPr>
          <a:lstStyle/>
          <a:p>
            <a:pPr algn="ctr"/>
            <a:r>
              <a:rPr lang="en-US" sz="4400" i="0" dirty="0">
                <a:latin typeface="Helvetica Neue Thin" charset="0"/>
                <a:ea typeface="Helvetica Neue Thin" charset="0"/>
                <a:cs typeface="Helvetica Neue Thin" charset="0"/>
              </a:rPr>
              <a:t>Humanity</a:t>
            </a:r>
            <a:r>
              <a:rPr lang="en-US" dirty="0">
                <a:latin typeface="Helvetica Neue Thin" charset="0"/>
                <a:ea typeface="Helvetica Neue Thin" charset="0"/>
                <a:cs typeface="Helvetica Neue Thin" charset="0"/>
              </a:rPr>
              <a:t/>
            </a:r>
            <a:br>
              <a:rPr lang="en-US" dirty="0">
                <a:latin typeface="Helvetica Neue Thin" charset="0"/>
                <a:ea typeface="Helvetica Neue Thin" charset="0"/>
                <a:cs typeface="Helvetica Neue Thin" charset="0"/>
              </a:rPr>
            </a:br>
            <a:endParaRPr lang="en-US" dirty="0"/>
          </a:p>
        </p:txBody>
      </p:sp>
      <p:sp>
        <p:nvSpPr>
          <p:cNvPr id="8" name="Title 1"/>
          <p:cNvSpPr txBox="1">
            <a:spLocks/>
          </p:cNvSpPr>
          <p:nvPr/>
        </p:nvSpPr>
        <p:spPr>
          <a:xfrm>
            <a:off x="3037114" y="1610021"/>
            <a:ext cx="6204857" cy="674338"/>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smtClean="0">
                <a:solidFill>
                  <a:srgbClr val="7030A0"/>
                </a:solidFill>
                <a:latin typeface="Helvetica Neue Thin" charset="0"/>
                <a:ea typeface="Helvetica Neue Thin" charset="0"/>
                <a:cs typeface="Helvetica Neue Thin" charset="0"/>
              </a:rPr>
              <a:t>Love, Kindness, Social Intelligence</a:t>
            </a:r>
            <a:br>
              <a:rPr lang="en-US" sz="2800" b="1" dirty="0" smtClean="0">
                <a:solidFill>
                  <a:srgbClr val="7030A0"/>
                </a:solidFill>
                <a:latin typeface="Helvetica Neue Thin" charset="0"/>
                <a:ea typeface="Helvetica Neue Thin" charset="0"/>
                <a:cs typeface="Helvetica Neue Thin" charset="0"/>
              </a:rPr>
            </a:br>
            <a:endParaRPr lang="en-US" sz="2800" b="1" dirty="0">
              <a:solidFill>
                <a:srgbClr val="7030A0"/>
              </a:solidFill>
            </a:endParaRPr>
          </a:p>
        </p:txBody>
      </p:sp>
    </p:spTree>
    <p:extLst>
      <p:ext uri="{BB962C8B-B14F-4D97-AF65-F5344CB8AC3E}">
        <p14:creationId xmlns:p14="http://schemas.microsoft.com/office/powerpoint/2010/main" val="4615803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874467" y="1363479"/>
            <a:ext cx="8911687" cy="710914"/>
          </a:xfrm>
        </p:spPr>
        <p:txBody>
          <a:bodyPr>
            <a:normAutofit/>
          </a:bodyPr>
          <a:lstStyle/>
          <a:p>
            <a:pPr algn="ctr"/>
            <a:r>
              <a:rPr lang="en-US" sz="3600" b="1" i="0" smtClean="0">
                <a:latin typeface="Helvetica Neue Thin" charset="0"/>
                <a:ea typeface="Helvetica Neue Thin" charset="0"/>
                <a:cs typeface="Helvetica Neue Thin" charset="0"/>
              </a:rPr>
              <a:t>Justice</a:t>
            </a:r>
            <a:endParaRPr lang="en-US" sz="3600" b="1" i="0" dirty="0"/>
          </a:p>
        </p:txBody>
      </p:sp>
      <p:sp>
        <p:nvSpPr>
          <p:cNvPr id="5" name="Title 1"/>
          <p:cNvSpPr txBox="1">
            <a:spLocks/>
          </p:cNvSpPr>
          <p:nvPr/>
        </p:nvSpPr>
        <p:spPr>
          <a:xfrm>
            <a:off x="2166258" y="2230165"/>
            <a:ext cx="9077098" cy="710914"/>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b="1" dirty="0" smtClean="0">
                <a:solidFill>
                  <a:srgbClr val="7030A0"/>
                </a:solidFill>
                <a:latin typeface="Helvetica Neue Thin" charset="0"/>
                <a:ea typeface="Helvetica Neue Thin" charset="0"/>
                <a:cs typeface="Helvetica Neue Thin" charset="0"/>
              </a:rPr>
              <a:t>Citizenship, social responsibility, fairness, Leadership</a:t>
            </a:r>
            <a:endParaRPr lang="en-US" sz="2400" b="1" dirty="0">
              <a:solidFill>
                <a:srgbClr val="7030A0"/>
              </a:solidFill>
            </a:endParaRPr>
          </a:p>
        </p:txBody>
      </p:sp>
      <p:sp>
        <p:nvSpPr>
          <p:cNvPr id="3" name="Rectangle 2"/>
          <p:cNvSpPr/>
          <p:nvPr/>
        </p:nvSpPr>
        <p:spPr>
          <a:xfrm>
            <a:off x="1164771" y="3644634"/>
            <a:ext cx="9982200" cy="2031325"/>
          </a:xfrm>
          <a:prstGeom prst="rect">
            <a:avLst/>
          </a:prstGeom>
        </p:spPr>
        <p:txBody>
          <a:bodyPr wrap="square">
            <a:spAutoFit/>
          </a:bodyPr>
          <a:lstStyle/>
          <a:p>
            <a:pPr>
              <a:lnSpc>
                <a:spcPct val="150000"/>
              </a:lnSpc>
            </a:pPr>
            <a:r>
              <a:rPr lang="en-US" sz="1400" b="1" dirty="0" smtClean="0">
                <a:latin typeface="Helvetica Neue Light" charset="0"/>
                <a:ea typeface="Helvetica Neue Light" charset="0"/>
                <a:cs typeface="Helvetica Neue Light" charset="0"/>
              </a:rPr>
              <a:t>Teamwork [citizenship, social responsibility, loyalty]: </a:t>
            </a:r>
            <a:r>
              <a:rPr lang="en-US" sz="1400" dirty="0" smtClean="0">
                <a:latin typeface="Helvetica Neue Light" charset="0"/>
                <a:ea typeface="Helvetica Neue Light" charset="0"/>
                <a:cs typeface="Helvetica Neue Light" charset="0"/>
              </a:rPr>
              <a:t>Working well as a member of a group or team; being loyal to the group; doing one’s share</a:t>
            </a:r>
          </a:p>
          <a:p>
            <a:pPr>
              <a:lnSpc>
                <a:spcPct val="150000"/>
              </a:lnSpc>
            </a:pPr>
            <a:r>
              <a:rPr lang="en-US" sz="1400" b="1" dirty="0" smtClean="0">
                <a:latin typeface="Helvetica Neue Light" charset="0"/>
                <a:ea typeface="Helvetica Neue Light" charset="0"/>
                <a:cs typeface="Helvetica Neue Light" charset="0"/>
              </a:rPr>
              <a:t>Fairness: </a:t>
            </a:r>
            <a:r>
              <a:rPr lang="en-US" sz="1400" dirty="0" smtClean="0">
                <a:latin typeface="Helvetica Neue Light" charset="0"/>
                <a:ea typeface="Helvetica Neue Light" charset="0"/>
                <a:cs typeface="Helvetica Neue Light" charset="0"/>
              </a:rPr>
              <a:t>Treating all people the same according to notions of fairness and justice; not letting personal feelings bias decisions about others; giving everyone a fair chance.</a:t>
            </a:r>
          </a:p>
          <a:p>
            <a:pPr>
              <a:lnSpc>
                <a:spcPct val="150000"/>
              </a:lnSpc>
            </a:pPr>
            <a:r>
              <a:rPr lang="en-US" sz="1400" b="1" dirty="0" smtClean="0">
                <a:latin typeface="Helvetica Neue Light" charset="0"/>
                <a:ea typeface="Helvetica Neue Light" charset="0"/>
                <a:cs typeface="Helvetica Neue Light" charset="0"/>
              </a:rPr>
              <a:t>Leadership: </a:t>
            </a:r>
            <a:r>
              <a:rPr lang="en-US" sz="1400" dirty="0" smtClean="0">
                <a:latin typeface="Helvetica Neue Light" charset="0"/>
                <a:ea typeface="Helvetica Neue Light" charset="0"/>
                <a:cs typeface="Helvetica Neue Light" charset="0"/>
              </a:rPr>
              <a:t>Encouraging a group of which one is a member to get things done and at the time maintain time good relations within the group; organizing group activities and seeing that they happen.</a:t>
            </a:r>
            <a:endParaRPr lang="en-US" sz="1400" dirty="0">
              <a:latin typeface="Helvetica Neue Light" charset="0"/>
              <a:ea typeface="Helvetica Neue Light" charset="0"/>
              <a:cs typeface="Helvetica Neue Light" charset="0"/>
            </a:endParaRPr>
          </a:p>
        </p:txBody>
      </p:sp>
      <p:sp>
        <p:nvSpPr>
          <p:cNvPr id="6" name="Rectangle 5"/>
          <p:cNvSpPr/>
          <p:nvPr/>
        </p:nvSpPr>
        <p:spPr>
          <a:xfrm>
            <a:off x="2732177" y="2912185"/>
            <a:ext cx="6847387" cy="369332"/>
          </a:xfrm>
          <a:prstGeom prst="rect">
            <a:avLst/>
          </a:prstGeom>
        </p:spPr>
        <p:txBody>
          <a:bodyPr wrap="none">
            <a:spAutoFit/>
          </a:bodyPr>
          <a:lstStyle/>
          <a:p>
            <a:r>
              <a:rPr lang="en-US" b="1" dirty="0" smtClean="0">
                <a:solidFill>
                  <a:srgbClr val="00B050"/>
                </a:solidFill>
                <a:latin typeface="Helvetica Neue Light" charset="0"/>
                <a:ea typeface="Helvetica Neue Light" charset="0"/>
                <a:cs typeface="Helvetica Neue Light" charset="0"/>
              </a:rPr>
              <a:t>Justice </a:t>
            </a:r>
            <a:r>
              <a:rPr lang="en-US" b="1" dirty="0">
                <a:solidFill>
                  <a:srgbClr val="00B050"/>
                </a:solidFill>
                <a:latin typeface="Helvetica Neue Light" charset="0"/>
                <a:ea typeface="Helvetica Neue Light" charset="0"/>
                <a:cs typeface="Helvetica Neue Light" charset="0"/>
              </a:rPr>
              <a:t>- Civic strengths that underlie healthy community life</a:t>
            </a:r>
          </a:p>
        </p:txBody>
      </p:sp>
    </p:spTree>
    <p:extLst>
      <p:ext uri="{BB962C8B-B14F-4D97-AF65-F5344CB8AC3E}">
        <p14:creationId xmlns:p14="http://schemas.microsoft.com/office/powerpoint/2010/main" val="153105407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7182" y="2632164"/>
            <a:ext cx="3900340" cy="2926081"/>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85063" y="2632164"/>
            <a:ext cx="4387434" cy="2926081"/>
          </a:xfrm>
          <a:prstGeom prst="rect">
            <a:avLst/>
          </a:prstGeom>
        </p:spPr>
      </p:pic>
      <p:sp>
        <p:nvSpPr>
          <p:cNvPr id="7" name="Title 1"/>
          <p:cNvSpPr>
            <a:spLocks noGrp="1"/>
          </p:cNvSpPr>
          <p:nvPr>
            <p:ph type="title"/>
          </p:nvPr>
        </p:nvSpPr>
        <p:spPr>
          <a:xfrm>
            <a:off x="1798267" y="742993"/>
            <a:ext cx="8911687" cy="710914"/>
          </a:xfrm>
        </p:spPr>
        <p:txBody>
          <a:bodyPr>
            <a:normAutofit/>
          </a:bodyPr>
          <a:lstStyle/>
          <a:p>
            <a:pPr algn="ctr"/>
            <a:r>
              <a:rPr lang="en-US" sz="3600" b="1" i="0" smtClean="0">
                <a:latin typeface="Helvetica Neue Thin" charset="0"/>
                <a:ea typeface="Helvetica Neue Thin" charset="0"/>
                <a:cs typeface="Helvetica Neue Thin" charset="0"/>
              </a:rPr>
              <a:t>Justice</a:t>
            </a:r>
            <a:endParaRPr lang="en-US" sz="3600" b="1" i="0" dirty="0"/>
          </a:p>
        </p:txBody>
      </p:sp>
      <p:sp>
        <p:nvSpPr>
          <p:cNvPr id="8" name="Title 1"/>
          <p:cNvSpPr txBox="1">
            <a:spLocks/>
          </p:cNvSpPr>
          <p:nvPr/>
        </p:nvSpPr>
        <p:spPr>
          <a:xfrm>
            <a:off x="2144487" y="1644789"/>
            <a:ext cx="9283926" cy="710914"/>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b="1" dirty="0" smtClean="0">
                <a:solidFill>
                  <a:srgbClr val="7030A0"/>
                </a:solidFill>
                <a:latin typeface="Helvetica Neue Thin" charset="0"/>
                <a:ea typeface="Helvetica Neue Thin" charset="0"/>
                <a:cs typeface="Helvetica Neue Thin" charset="0"/>
              </a:rPr>
              <a:t>Citizenship, social responsibility, fairness, Leadership</a:t>
            </a:r>
            <a:endParaRPr lang="en-US" sz="2400" b="1" dirty="0">
              <a:solidFill>
                <a:srgbClr val="7030A0"/>
              </a:solidFill>
            </a:endParaRPr>
          </a:p>
        </p:txBody>
      </p:sp>
    </p:spTree>
    <p:extLst>
      <p:ext uri="{BB962C8B-B14F-4D97-AF65-F5344CB8AC3E}">
        <p14:creationId xmlns:p14="http://schemas.microsoft.com/office/powerpoint/2010/main" val="12811105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875642" y="1393103"/>
            <a:ext cx="8911687" cy="619474"/>
          </a:xfrm>
        </p:spPr>
        <p:txBody>
          <a:bodyPr>
            <a:noAutofit/>
          </a:bodyPr>
          <a:lstStyle/>
          <a:p>
            <a:pPr algn="ctr"/>
            <a:r>
              <a:rPr lang="en-US" sz="4400" b="1" i="0" dirty="0">
                <a:latin typeface="Helvetica Neue Thin" charset="0"/>
                <a:ea typeface="Helvetica Neue Thin" charset="0"/>
                <a:cs typeface="Helvetica Neue Thin" charset="0"/>
              </a:rPr>
              <a:t>Temperance</a:t>
            </a:r>
            <a:br>
              <a:rPr lang="en-US" sz="4400" b="1" i="0" dirty="0">
                <a:latin typeface="Helvetica Neue Thin" charset="0"/>
                <a:ea typeface="Helvetica Neue Thin" charset="0"/>
                <a:cs typeface="Helvetica Neue Thin" charset="0"/>
              </a:rPr>
            </a:br>
            <a:endParaRPr lang="en-US" sz="4400" b="1" i="0" dirty="0"/>
          </a:p>
        </p:txBody>
      </p:sp>
      <p:sp>
        <p:nvSpPr>
          <p:cNvPr id="8" name="Rectangle 7"/>
          <p:cNvSpPr/>
          <p:nvPr/>
        </p:nvSpPr>
        <p:spPr>
          <a:xfrm>
            <a:off x="2590801" y="2261137"/>
            <a:ext cx="7891726" cy="461665"/>
          </a:xfrm>
          <a:prstGeom prst="rect">
            <a:avLst/>
          </a:prstGeom>
        </p:spPr>
        <p:txBody>
          <a:bodyPr wrap="square">
            <a:spAutoFit/>
          </a:bodyPr>
          <a:lstStyle/>
          <a:p>
            <a:r>
              <a:rPr lang="en-US" sz="2400" b="1" dirty="0">
                <a:solidFill>
                  <a:srgbClr val="7030A0"/>
                </a:solidFill>
                <a:latin typeface="Helvetica Neue Thin" charset="0"/>
                <a:ea typeface="Helvetica Neue Thin" charset="0"/>
                <a:cs typeface="Helvetica Neue Thin" charset="0"/>
              </a:rPr>
              <a:t>Forgiveness, Humility, Prudence, Self-Regulation</a:t>
            </a:r>
            <a:endParaRPr lang="en-US" sz="2400" b="1" dirty="0">
              <a:solidFill>
                <a:srgbClr val="7030A0"/>
              </a:solidFill>
            </a:endParaRPr>
          </a:p>
        </p:txBody>
      </p:sp>
      <p:sp>
        <p:nvSpPr>
          <p:cNvPr id="3" name="Rectangle 2"/>
          <p:cNvSpPr/>
          <p:nvPr/>
        </p:nvSpPr>
        <p:spPr>
          <a:xfrm>
            <a:off x="3224743" y="2786696"/>
            <a:ext cx="5916684" cy="369332"/>
          </a:xfrm>
          <a:prstGeom prst="rect">
            <a:avLst/>
          </a:prstGeom>
        </p:spPr>
        <p:txBody>
          <a:bodyPr wrap="none">
            <a:spAutoFit/>
          </a:bodyPr>
          <a:lstStyle/>
          <a:p>
            <a:r>
              <a:rPr lang="en-US" b="1">
                <a:solidFill>
                  <a:srgbClr val="00B050"/>
                </a:solidFill>
                <a:latin typeface="Helvetica Neue Light" charset="0"/>
                <a:ea typeface="Helvetica Neue Light" charset="0"/>
                <a:cs typeface="Helvetica Neue Light" charset="0"/>
              </a:rPr>
              <a:t>Temperance – Strengths that protect against excess</a:t>
            </a:r>
          </a:p>
        </p:txBody>
      </p:sp>
      <p:sp>
        <p:nvSpPr>
          <p:cNvPr id="5" name="Rectangle 4"/>
          <p:cNvSpPr/>
          <p:nvPr/>
        </p:nvSpPr>
        <p:spPr>
          <a:xfrm>
            <a:off x="1351270" y="3502169"/>
            <a:ext cx="9960429" cy="2354491"/>
          </a:xfrm>
          <a:prstGeom prst="rect">
            <a:avLst/>
          </a:prstGeom>
        </p:spPr>
        <p:txBody>
          <a:bodyPr wrap="square">
            <a:spAutoFit/>
          </a:bodyPr>
          <a:lstStyle/>
          <a:p>
            <a:pPr marL="285750" indent="-285750">
              <a:lnSpc>
                <a:spcPct val="150000"/>
              </a:lnSpc>
              <a:buFont typeface="Arial" charset="0"/>
              <a:buChar char="•"/>
            </a:pPr>
            <a:r>
              <a:rPr lang="en-US" sz="1400" b="1" dirty="0" smtClean="0">
                <a:latin typeface="Helvetica Neue Light" charset="0"/>
                <a:ea typeface="Helvetica Neue Light" charset="0"/>
                <a:cs typeface="Helvetica Neue Light" charset="0"/>
              </a:rPr>
              <a:t>Forgiveness</a:t>
            </a:r>
            <a:r>
              <a:rPr lang="en-US" sz="1400" b="1" dirty="0">
                <a:latin typeface="Helvetica Neue Light" charset="0"/>
                <a:ea typeface="Helvetica Neue Light" charset="0"/>
                <a:cs typeface="Helvetica Neue Light" charset="0"/>
              </a:rPr>
              <a:t>: </a:t>
            </a:r>
            <a:r>
              <a:rPr lang="en-US" sz="1400" dirty="0">
                <a:latin typeface="Helvetica Neue Light" charset="0"/>
                <a:ea typeface="Helvetica Neue Light" charset="0"/>
                <a:cs typeface="Helvetica Neue Light" charset="0"/>
              </a:rPr>
              <a:t>Forgiving those who have done wrong; accepting the shortcomings of others; giving people a second chance; not being vengeful</a:t>
            </a:r>
          </a:p>
          <a:p>
            <a:pPr marL="285750" indent="-285750">
              <a:lnSpc>
                <a:spcPct val="150000"/>
              </a:lnSpc>
              <a:buFont typeface="Arial" charset="0"/>
              <a:buChar char="•"/>
            </a:pPr>
            <a:r>
              <a:rPr lang="en-US" sz="1400" b="1" dirty="0" smtClean="0">
                <a:latin typeface="Helvetica Neue Light" charset="0"/>
                <a:ea typeface="Helvetica Neue Light" charset="0"/>
                <a:cs typeface="Helvetica Neue Light" charset="0"/>
              </a:rPr>
              <a:t>Humility</a:t>
            </a:r>
            <a:r>
              <a:rPr lang="en-US" sz="1400" b="1" dirty="0">
                <a:latin typeface="Helvetica Neue Light" charset="0"/>
                <a:ea typeface="Helvetica Neue Light" charset="0"/>
                <a:cs typeface="Helvetica Neue Light" charset="0"/>
              </a:rPr>
              <a:t>: </a:t>
            </a:r>
            <a:r>
              <a:rPr lang="en-US" sz="1400" dirty="0">
                <a:latin typeface="Helvetica Neue Light" charset="0"/>
                <a:ea typeface="Helvetica Neue Light" charset="0"/>
                <a:cs typeface="Helvetica Neue Light" charset="0"/>
              </a:rPr>
              <a:t>Letting one’s accomplishments speak for themselves; not regarding oneself as more special than one is</a:t>
            </a:r>
          </a:p>
          <a:p>
            <a:pPr marL="285750" indent="-285750">
              <a:lnSpc>
                <a:spcPct val="150000"/>
              </a:lnSpc>
              <a:buFont typeface="Arial" charset="0"/>
              <a:buChar char="•"/>
            </a:pPr>
            <a:r>
              <a:rPr lang="en-US" sz="1400" b="1" dirty="0" smtClean="0">
                <a:latin typeface="Helvetica Neue Light" charset="0"/>
                <a:ea typeface="Helvetica Neue Light" charset="0"/>
                <a:cs typeface="Helvetica Neue Light" charset="0"/>
              </a:rPr>
              <a:t>Prudence</a:t>
            </a:r>
            <a:r>
              <a:rPr lang="en-US" sz="1400" b="1" dirty="0">
                <a:latin typeface="Helvetica Neue Light" charset="0"/>
                <a:ea typeface="Helvetica Neue Light" charset="0"/>
                <a:cs typeface="Helvetica Neue Light" charset="0"/>
              </a:rPr>
              <a:t>: </a:t>
            </a:r>
            <a:r>
              <a:rPr lang="en-US" sz="1400" dirty="0">
                <a:latin typeface="Helvetica Neue Light" charset="0"/>
                <a:ea typeface="Helvetica Neue Light" charset="0"/>
                <a:cs typeface="Helvetica Neue Light" charset="0"/>
              </a:rPr>
              <a:t>Being careful about one’s choices; not taking undue risks; not saying or doing things that might later be regretted</a:t>
            </a:r>
          </a:p>
          <a:p>
            <a:pPr marL="285750" indent="-285750">
              <a:lnSpc>
                <a:spcPct val="150000"/>
              </a:lnSpc>
              <a:buFont typeface="Arial" charset="0"/>
              <a:buChar char="•"/>
            </a:pPr>
            <a:r>
              <a:rPr lang="en-US" sz="1400" b="1" dirty="0" smtClean="0">
                <a:latin typeface="Helvetica Neue Light" charset="0"/>
                <a:ea typeface="Helvetica Neue Light" charset="0"/>
                <a:cs typeface="Helvetica Neue Light" charset="0"/>
              </a:rPr>
              <a:t>Self-Regulation </a:t>
            </a:r>
            <a:r>
              <a:rPr lang="en-US" sz="1400" b="1" dirty="0">
                <a:latin typeface="Helvetica Neue Light" charset="0"/>
                <a:ea typeface="Helvetica Neue Light" charset="0"/>
                <a:cs typeface="Helvetica Neue Light" charset="0"/>
              </a:rPr>
              <a:t>[self-control]: </a:t>
            </a:r>
            <a:r>
              <a:rPr lang="en-US" sz="1400" dirty="0">
                <a:latin typeface="Helvetica Neue Light" charset="0"/>
                <a:ea typeface="Helvetica Neue Light" charset="0"/>
                <a:cs typeface="Helvetica Neue Light" charset="0"/>
              </a:rPr>
              <a:t>Regulating what one feels and does; being disciplined; controlling one’s appetites and emotions</a:t>
            </a:r>
          </a:p>
        </p:txBody>
      </p:sp>
    </p:spTree>
    <p:extLst>
      <p:ext uri="{BB962C8B-B14F-4D97-AF65-F5344CB8AC3E}">
        <p14:creationId xmlns:p14="http://schemas.microsoft.com/office/powerpoint/2010/main" val="161822502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0461" y="2612888"/>
            <a:ext cx="5836609" cy="2648216"/>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7995" y="2612888"/>
            <a:ext cx="3762466" cy="2648216"/>
          </a:xfrm>
          <a:prstGeom prst="rect">
            <a:avLst/>
          </a:prstGeom>
        </p:spPr>
      </p:pic>
      <p:sp>
        <p:nvSpPr>
          <p:cNvPr id="7" name="Title 1"/>
          <p:cNvSpPr>
            <a:spLocks noGrp="1"/>
          </p:cNvSpPr>
          <p:nvPr>
            <p:ph type="title"/>
          </p:nvPr>
        </p:nvSpPr>
        <p:spPr>
          <a:xfrm>
            <a:off x="1715383" y="827046"/>
            <a:ext cx="8911687" cy="619474"/>
          </a:xfrm>
        </p:spPr>
        <p:txBody>
          <a:bodyPr>
            <a:noAutofit/>
          </a:bodyPr>
          <a:lstStyle/>
          <a:p>
            <a:pPr algn="ctr"/>
            <a:r>
              <a:rPr lang="en-US" sz="4400" b="1" i="0" dirty="0">
                <a:latin typeface="Helvetica Neue Thin" charset="0"/>
                <a:ea typeface="Helvetica Neue Thin" charset="0"/>
                <a:cs typeface="Helvetica Neue Thin" charset="0"/>
              </a:rPr>
              <a:t>Temperance</a:t>
            </a:r>
            <a:br>
              <a:rPr lang="en-US" sz="4400" b="1" i="0" dirty="0">
                <a:latin typeface="Helvetica Neue Thin" charset="0"/>
                <a:ea typeface="Helvetica Neue Thin" charset="0"/>
                <a:cs typeface="Helvetica Neue Thin" charset="0"/>
              </a:rPr>
            </a:br>
            <a:endParaRPr lang="en-US" sz="4400" b="1" i="0" dirty="0"/>
          </a:p>
        </p:txBody>
      </p:sp>
      <p:sp>
        <p:nvSpPr>
          <p:cNvPr id="8" name="Rectangle 7"/>
          <p:cNvSpPr/>
          <p:nvPr/>
        </p:nvSpPr>
        <p:spPr>
          <a:xfrm>
            <a:off x="2998724" y="1695080"/>
            <a:ext cx="6345007" cy="461665"/>
          </a:xfrm>
          <a:prstGeom prst="rect">
            <a:avLst/>
          </a:prstGeom>
        </p:spPr>
        <p:txBody>
          <a:bodyPr wrap="none">
            <a:spAutoFit/>
          </a:bodyPr>
          <a:lstStyle/>
          <a:p>
            <a:r>
              <a:rPr lang="en-US" sz="2400" dirty="0">
                <a:solidFill>
                  <a:schemeClr val="accent2">
                    <a:lumMod val="75000"/>
                  </a:schemeClr>
                </a:solidFill>
                <a:latin typeface="Helvetica Neue Thin" charset="0"/>
                <a:ea typeface="Helvetica Neue Thin" charset="0"/>
                <a:cs typeface="Helvetica Neue Thin" charset="0"/>
              </a:rPr>
              <a:t>Forgiveness, Humility, Prudence, Self-Regulation</a:t>
            </a:r>
            <a:endParaRPr lang="en-US" sz="2400" dirty="0">
              <a:solidFill>
                <a:schemeClr val="accent2">
                  <a:lumMod val="75000"/>
                </a:schemeClr>
              </a:solidFill>
            </a:endParaRPr>
          </a:p>
        </p:txBody>
      </p:sp>
    </p:spTree>
    <p:extLst>
      <p:ext uri="{BB962C8B-B14F-4D97-AF65-F5344CB8AC3E}">
        <p14:creationId xmlns:p14="http://schemas.microsoft.com/office/powerpoint/2010/main" val="189577332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858900" y="807821"/>
            <a:ext cx="5976257" cy="692179"/>
          </a:xfrm>
        </p:spPr>
        <p:txBody>
          <a:bodyPr>
            <a:noAutofit/>
          </a:bodyPr>
          <a:lstStyle/>
          <a:p>
            <a:pPr algn="ctr"/>
            <a:r>
              <a:rPr lang="en-US" sz="4000" b="1" i="0" dirty="0">
                <a:latin typeface="Helvetica Neue Thin" charset="0"/>
                <a:ea typeface="Helvetica Neue Thin" charset="0"/>
                <a:cs typeface="Helvetica Neue Thin" charset="0"/>
              </a:rPr>
              <a:t>Transcendence</a:t>
            </a:r>
            <a:br>
              <a:rPr lang="en-US" sz="4000" b="1" i="0" dirty="0">
                <a:latin typeface="Helvetica Neue Thin" charset="0"/>
                <a:ea typeface="Helvetica Neue Thin" charset="0"/>
                <a:cs typeface="Helvetica Neue Thin" charset="0"/>
              </a:rPr>
            </a:br>
            <a:endParaRPr lang="en-US" sz="4000" b="1" i="0" dirty="0"/>
          </a:p>
        </p:txBody>
      </p:sp>
      <p:sp>
        <p:nvSpPr>
          <p:cNvPr id="5" name="Title 1"/>
          <p:cNvSpPr txBox="1">
            <a:spLocks/>
          </p:cNvSpPr>
          <p:nvPr/>
        </p:nvSpPr>
        <p:spPr>
          <a:xfrm>
            <a:off x="1896239" y="1500000"/>
            <a:ext cx="8911687" cy="546322"/>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smtClean="0">
                <a:latin typeface="Helvetica Neue Thin" charset="0"/>
                <a:ea typeface="Helvetica Neue Thin" charset="0"/>
                <a:cs typeface="Helvetica Neue Thin" charset="0"/>
              </a:rPr>
              <a:t>Appreciation of beauty, gratitude, Hope, Humour, Spirituality</a:t>
            </a:r>
            <a:r>
              <a:rPr lang="en-US" smtClean="0">
                <a:latin typeface="Helvetica Neue Thin" charset="0"/>
                <a:ea typeface="Helvetica Neue Thin" charset="0"/>
                <a:cs typeface="Helvetica Neue Thin" charset="0"/>
              </a:rPr>
              <a:t/>
            </a:r>
            <a:br>
              <a:rPr lang="en-US" smtClean="0">
                <a:latin typeface="Helvetica Neue Thin" charset="0"/>
                <a:ea typeface="Helvetica Neue Thin" charset="0"/>
                <a:cs typeface="Helvetica Neue Thin" charset="0"/>
              </a:rPr>
            </a:br>
            <a:endParaRPr lang="en-US" dirty="0"/>
          </a:p>
        </p:txBody>
      </p:sp>
      <p:sp>
        <p:nvSpPr>
          <p:cNvPr id="6" name="Rectangle 5"/>
          <p:cNvSpPr/>
          <p:nvPr/>
        </p:nvSpPr>
        <p:spPr>
          <a:xfrm>
            <a:off x="1504841" y="2415093"/>
            <a:ext cx="9557657" cy="338554"/>
          </a:xfrm>
          <a:prstGeom prst="rect">
            <a:avLst/>
          </a:prstGeom>
        </p:spPr>
        <p:txBody>
          <a:bodyPr wrap="square">
            <a:spAutoFit/>
          </a:bodyPr>
          <a:lstStyle/>
          <a:p>
            <a:r>
              <a:rPr lang="en-US" sz="1600" b="1" dirty="0">
                <a:solidFill>
                  <a:srgbClr val="00B050"/>
                </a:solidFill>
                <a:latin typeface="Helvetica Neue Light" charset="0"/>
                <a:ea typeface="Helvetica Neue Light" charset="0"/>
                <a:cs typeface="Helvetica Neue Light" charset="0"/>
              </a:rPr>
              <a:t>Transcendence - Strengths that forge connections to the larger universe and provide meaning</a:t>
            </a:r>
          </a:p>
        </p:txBody>
      </p:sp>
      <p:sp>
        <p:nvSpPr>
          <p:cNvPr id="9" name="Rectangle 8"/>
          <p:cNvSpPr/>
          <p:nvPr/>
        </p:nvSpPr>
        <p:spPr>
          <a:xfrm>
            <a:off x="690646" y="3125318"/>
            <a:ext cx="11186046" cy="2677656"/>
          </a:xfrm>
          <a:prstGeom prst="rect">
            <a:avLst/>
          </a:prstGeom>
        </p:spPr>
        <p:txBody>
          <a:bodyPr wrap="square">
            <a:spAutoFit/>
          </a:bodyPr>
          <a:lstStyle/>
          <a:p>
            <a:pPr marL="285750" indent="-285750">
              <a:lnSpc>
                <a:spcPct val="150000"/>
              </a:lnSpc>
              <a:buFont typeface="Arial" charset="0"/>
              <a:buChar char="•"/>
            </a:pPr>
            <a:r>
              <a:rPr lang="en-US" sz="1400" b="1" dirty="0" smtClean="0">
                <a:latin typeface="Helvetica Neue Light" charset="0"/>
                <a:ea typeface="Helvetica Neue Light" charset="0"/>
                <a:cs typeface="Helvetica Neue Light" charset="0"/>
              </a:rPr>
              <a:t>Appreciation </a:t>
            </a:r>
            <a:r>
              <a:rPr lang="en-US" sz="1400" b="1" dirty="0">
                <a:latin typeface="Helvetica Neue Light" charset="0"/>
                <a:ea typeface="Helvetica Neue Light" charset="0"/>
                <a:cs typeface="Helvetica Neue Light" charset="0"/>
              </a:rPr>
              <a:t>of Beauty and Excellence [awe, wonder, elevation]: </a:t>
            </a:r>
            <a:r>
              <a:rPr lang="en-US" sz="1400" dirty="0">
                <a:latin typeface="Helvetica Neue Light" charset="0"/>
                <a:ea typeface="Helvetica Neue Light" charset="0"/>
                <a:cs typeface="Helvetica Neue Light" charset="0"/>
              </a:rPr>
              <a:t>Noticing and appreciating beauty, excellence, and/or skilled performance in various domains of life, from nature to art to mathematics to science to everyday experience</a:t>
            </a:r>
          </a:p>
          <a:p>
            <a:pPr marL="285750" indent="-285750">
              <a:lnSpc>
                <a:spcPct val="150000"/>
              </a:lnSpc>
              <a:buFont typeface="Arial" charset="0"/>
              <a:buChar char="•"/>
            </a:pPr>
            <a:r>
              <a:rPr lang="en-US" sz="1400" b="1" dirty="0" smtClean="0">
                <a:latin typeface="Helvetica Neue Light" charset="0"/>
                <a:ea typeface="Helvetica Neue Light" charset="0"/>
                <a:cs typeface="Helvetica Neue Light" charset="0"/>
              </a:rPr>
              <a:t>Gratitude</a:t>
            </a:r>
            <a:r>
              <a:rPr lang="en-US" sz="1400" b="1" dirty="0">
                <a:latin typeface="Helvetica Neue Light" charset="0"/>
                <a:ea typeface="Helvetica Neue Light" charset="0"/>
                <a:cs typeface="Helvetica Neue Light" charset="0"/>
              </a:rPr>
              <a:t>: </a:t>
            </a:r>
            <a:r>
              <a:rPr lang="en-US" sz="1400" dirty="0">
                <a:latin typeface="Helvetica Neue Light" charset="0"/>
                <a:ea typeface="Helvetica Neue Light" charset="0"/>
                <a:cs typeface="Helvetica Neue Light" charset="0"/>
              </a:rPr>
              <a:t>Being aware of and thankful for the good things that happen; taking time to express thanks</a:t>
            </a:r>
          </a:p>
          <a:p>
            <a:pPr marL="285750" indent="-285750">
              <a:lnSpc>
                <a:spcPct val="150000"/>
              </a:lnSpc>
              <a:buFont typeface="Arial" charset="0"/>
              <a:buChar char="•"/>
            </a:pPr>
            <a:r>
              <a:rPr lang="en-US" sz="1400" b="1" dirty="0" smtClean="0">
                <a:latin typeface="Helvetica Neue Light" charset="0"/>
                <a:ea typeface="Helvetica Neue Light" charset="0"/>
                <a:cs typeface="Helvetica Neue Light" charset="0"/>
              </a:rPr>
              <a:t>Hope </a:t>
            </a:r>
            <a:r>
              <a:rPr lang="en-US" sz="1400" b="1" dirty="0">
                <a:latin typeface="Helvetica Neue Light" charset="0"/>
                <a:ea typeface="Helvetica Neue Light" charset="0"/>
                <a:cs typeface="Helvetica Neue Light" charset="0"/>
              </a:rPr>
              <a:t>[optimism, future-mindedness, future orientation]: </a:t>
            </a:r>
            <a:r>
              <a:rPr lang="en-US" sz="1400" dirty="0">
                <a:latin typeface="Helvetica Neue Light" charset="0"/>
                <a:ea typeface="Helvetica Neue Light" charset="0"/>
                <a:cs typeface="Helvetica Neue Light" charset="0"/>
              </a:rPr>
              <a:t>Expecting the best in the future and working to achieve it; believing that a good future is something that can be brought about</a:t>
            </a:r>
          </a:p>
          <a:p>
            <a:pPr marL="285750" indent="-285750">
              <a:lnSpc>
                <a:spcPct val="150000"/>
              </a:lnSpc>
              <a:buFont typeface="Arial" charset="0"/>
              <a:buChar char="•"/>
            </a:pPr>
            <a:r>
              <a:rPr lang="en-US" sz="1400" b="1" dirty="0" smtClean="0">
                <a:latin typeface="Helvetica Neue Light" charset="0"/>
                <a:ea typeface="Helvetica Neue Light" charset="0"/>
                <a:cs typeface="Helvetica Neue Light" charset="0"/>
              </a:rPr>
              <a:t>Humor </a:t>
            </a:r>
            <a:r>
              <a:rPr lang="en-US" sz="1400" b="1" dirty="0">
                <a:latin typeface="Helvetica Neue Light" charset="0"/>
                <a:ea typeface="Helvetica Neue Light" charset="0"/>
                <a:cs typeface="Helvetica Neue Light" charset="0"/>
              </a:rPr>
              <a:t>[playfulness]: </a:t>
            </a:r>
            <a:r>
              <a:rPr lang="en-US" sz="1400" dirty="0">
                <a:latin typeface="Helvetica Neue Light" charset="0"/>
                <a:ea typeface="Helvetica Neue Light" charset="0"/>
                <a:cs typeface="Helvetica Neue Light" charset="0"/>
              </a:rPr>
              <a:t>Liking to laugh and tease; bringing smiles to other people; seeing the light side; making (not necessarily telling) jokes</a:t>
            </a:r>
          </a:p>
          <a:p>
            <a:pPr marL="285750" indent="-285750">
              <a:lnSpc>
                <a:spcPct val="150000"/>
              </a:lnSpc>
              <a:buFont typeface="Arial" charset="0"/>
              <a:buChar char="•"/>
            </a:pPr>
            <a:r>
              <a:rPr lang="en-US" sz="1400" b="1" dirty="0" smtClean="0">
                <a:latin typeface="Helvetica Neue Light" charset="0"/>
                <a:ea typeface="Helvetica Neue Light" charset="0"/>
                <a:cs typeface="Helvetica Neue Light" charset="0"/>
              </a:rPr>
              <a:t>Spirituality </a:t>
            </a:r>
            <a:r>
              <a:rPr lang="en-US" sz="1400" b="1" dirty="0">
                <a:latin typeface="Helvetica Neue Light" charset="0"/>
                <a:ea typeface="Helvetica Neue Light" charset="0"/>
                <a:cs typeface="Helvetica Neue Light" charset="0"/>
              </a:rPr>
              <a:t>[faith, purpose]: </a:t>
            </a:r>
            <a:r>
              <a:rPr lang="en-US" sz="1400" dirty="0">
                <a:latin typeface="Helvetica Neue Light" charset="0"/>
                <a:ea typeface="Helvetica Neue Light" charset="0"/>
                <a:cs typeface="Helvetica Neue Light" charset="0"/>
              </a:rPr>
              <a:t>Having coherent beliefs about the higher purpose and meaning of the universe; knowing where one fits within the larger scheme; having beliefs about the meaning of life that shape conduct and provide comfort</a:t>
            </a:r>
          </a:p>
        </p:txBody>
      </p:sp>
    </p:spTree>
    <p:extLst>
      <p:ext uri="{BB962C8B-B14F-4D97-AF65-F5344CB8AC3E}">
        <p14:creationId xmlns:p14="http://schemas.microsoft.com/office/powerpoint/2010/main" val="42536716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8900" y="807821"/>
            <a:ext cx="5976257" cy="692179"/>
          </a:xfrm>
        </p:spPr>
        <p:txBody>
          <a:bodyPr>
            <a:noAutofit/>
          </a:bodyPr>
          <a:lstStyle/>
          <a:p>
            <a:pPr algn="ctr"/>
            <a:r>
              <a:rPr lang="en-US" sz="4000" b="1" i="0" dirty="0">
                <a:latin typeface="Helvetica Neue Thin" charset="0"/>
                <a:ea typeface="Helvetica Neue Thin" charset="0"/>
                <a:cs typeface="Helvetica Neue Thin" charset="0"/>
              </a:rPr>
              <a:t>Transcendence</a:t>
            </a:r>
            <a:br>
              <a:rPr lang="en-US" sz="4000" b="1" i="0" dirty="0">
                <a:latin typeface="Helvetica Neue Thin" charset="0"/>
                <a:ea typeface="Helvetica Neue Thin" charset="0"/>
                <a:cs typeface="Helvetica Neue Thin" charset="0"/>
              </a:rPr>
            </a:br>
            <a:endParaRPr lang="en-US" sz="4000" b="1" i="0" dirty="0"/>
          </a:p>
        </p:txBody>
      </p:sp>
      <p:sp>
        <p:nvSpPr>
          <p:cNvPr id="5" name="Title 1"/>
          <p:cNvSpPr txBox="1">
            <a:spLocks/>
          </p:cNvSpPr>
          <p:nvPr/>
        </p:nvSpPr>
        <p:spPr>
          <a:xfrm>
            <a:off x="1896239" y="1500000"/>
            <a:ext cx="8911687" cy="546322"/>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smtClean="0">
                <a:latin typeface="Helvetica Neue Thin" charset="0"/>
                <a:ea typeface="Helvetica Neue Thin" charset="0"/>
                <a:cs typeface="Helvetica Neue Thin" charset="0"/>
              </a:rPr>
              <a:t>Appreciation of beauty, gratitude, Hope, Humour, Spirituality</a:t>
            </a:r>
            <a:r>
              <a:rPr lang="en-US" smtClean="0">
                <a:latin typeface="Helvetica Neue Thin" charset="0"/>
                <a:ea typeface="Helvetica Neue Thin" charset="0"/>
                <a:cs typeface="Helvetica Neue Thin" charset="0"/>
              </a:rPr>
              <a:t/>
            </a:r>
            <a:br>
              <a:rPr lang="en-US" smtClean="0">
                <a:latin typeface="Helvetica Neue Thin" charset="0"/>
                <a:ea typeface="Helvetica Neue Thin" charset="0"/>
                <a:cs typeface="Helvetica Neue Thin" charset="0"/>
              </a:rPr>
            </a:br>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2884" y="2455857"/>
            <a:ext cx="4454145" cy="2505456"/>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69635" y="2455857"/>
            <a:ext cx="4454888" cy="2505456"/>
          </a:xfrm>
          <a:prstGeom prst="rect">
            <a:avLst/>
          </a:prstGeom>
        </p:spPr>
      </p:pic>
    </p:spTree>
    <p:extLst>
      <p:ext uri="{BB962C8B-B14F-4D97-AF65-F5344CB8AC3E}">
        <p14:creationId xmlns:p14="http://schemas.microsoft.com/office/powerpoint/2010/main" val="129744016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29343" y="2427515"/>
            <a:ext cx="2939143" cy="2823398"/>
          </a:xfrm>
        </p:spPr>
        <p:txBody>
          <a:bodyPr>
            <a:normAutofit/>
          </a:bodyPr>
          <a:lstStyle/>
          <a:p>
            <a:r>
              <a:rPr lang="en-US" sz="2400" i="0" dirty="0" smtClean="0">
                <a:solidFill>
                  <a:schemeClr val="tx1">
                    <a:lumMod val="65000"/>
                    <a:lumOff val="35000"/>
                  </a:schemeClr>
                </a:solidFill>
                <a:latin typeface="Helvetica Neue" charset="0"/>
                <a:ea typeface="Helvetica Neue" charset="0"/>
                <a:cs typeface="Helvetica Neue" charset="0"/>
              </a:rPr>
              <a:t>Lecture One</a:t>
            </a:r>
            <a:r>
              <a:rPr lang="en-US" sz="4000" i="0" dirty="0" smtClean="0">
                <a:solidFill>
                  <a:schemeClr val="tx1">
                    <a:lumMod val="65000"/>
                    <a:lumOff val="35000"/>
                  </a:schemeClr>
                </a:solidFill>
                <a:latin typeface="Helvetica Neue" charset="0"/>
                <a:ea typeface="Helvetica Neue" charset="0"/>
                <a:cs typeface="Helvetica Neue" charset="0"/>
              </a:rPr>
              <a:t/>
            </a:r>
            <a:br>
              <a:rPr lang="en-US" sz="4000" i="0" dirty="0" smtClean="0">
                <a:solidFill>
                  <a:schemeClr val="tx1">
                    <a:lumMod val="65000"/>
                    <a:lumOff val="35000"/>
                  </a:schemeClr>
                </a:solidFill>
                <a:latin typeface="Helvetica Neue" charset="0"/>
                <a:ea typeface="Helvetica Neue" charset="0"/>
                <a:cs typeface="Helvetica Neue" charset="0"/>
              </a:rPr>
            </a:br>
            <a:r>
              <a:rPr lang="en-US" sz="4000" b="1" i="0" dirty="0" smtClean="0">
                <a:latin typeface="Helvetica Neue" charset="0"/>
                <a:ea typeface="Helvetica Neue" charset="0"/>
                <a:cs typeface="Helvetica Neue" charset="0"/>
              </a:rPr>
              <a:t>Workshop</a:t>
            </a:r>
            <a:endParaRPr lang="en-US" sz="4000" b="1" i="0" dirty="0">
              <a:latin typeface="Helvetica Neue" charset="0"/>
              <a:ea typeface="Helvetica Neue" charset="0"/>
              <a:cs typeface="Helvetica Neue" charset="0"/>
            </a:endParaRPr>
          </a:p>
        </p:txBody>
      </p:sp>
      <p:sp>
        <p:nvSpPr>
          <p:cNvPr id="3" name="Content Placeholder 2"/>
          <p:cNvSpPr>
            <a:spLocks noGrp="1"/>
          </p:cNvSpPr>
          <p:nvPr>
            <p:ph idx="1"/>
          </p:nvPr>
        </p:nvSpPr>
        <p:spPr>
          <a:xfrm>
            <a:off x="4474030" y="1179655"/>
            <a:ext cx="7238998" cy="4332514"/>
          </a:xfrm>
        </p:spPr>
        <p:txBody>
          <a:bodyPr>
            <a:noAutofit/>
          </a:bodyPr>
          <a:lstStyle/>
          <a:p>
            <a:pPr marL="342900" indent="-342900">
              <a:lnSpc>
                <a:spcPct val="150000"/>
              </a:lnSpc>
              <a:buFont typeface="+mj-lt"/>
              <a:buAutoNum type="arabicPeriod"/>
            </a:pPr>
            <a:r>
              <a:rPr lang="en-US" sz="1600" b="1" dirty="0" smtClean="0">
                <a:solidFill>
                  <a:schemeClr val="tx1"/>
                </a:solidFill>
                <a:latin typeface="Helvetica Neue Light" charset="0"/>
                <a:ea typeface="Helvetica Neue Light" charset="0"/>
                <a:cs typeface="Helvetica Neue Light" charset="0"/>
              </a:rPr>
              <a:t>Identity at least one film </a:t>
            </a:r>
            <a:r>
              <a:rPr lang="en-US" sz="1600" dirty="0" smtClean="0">
                <a:solidFill>
                  <a:schemeClr val="tx1"/>
                </a:solidFill>
                <a:latin typeface="Helvetica Neue Light" charset="0"/>
                <a:ea typeface="Helvetica Neue Light" charset="0"/>
                <a:cs typeface="Helvetica Neue Light" charset="0"/>
              </a:rPr>
              <a:t>of your choice </a:t>
            </a:r>
            <a:r>
              <a:rPr lang="en-US" sz="1600" b="1" dirty="0" smtClean="0">
                <a:solidFill>
                  <a:schemeClr val="tx1"/>
                </a:solidFill>
                <a:latin typeface="Helvetica Neue Light" charset="0"/>
                <a:ea typeface="Helvetica Neue Light" charset="0"/>
                <a:cs typeface="Helvetica Neue Light" charset="0"/>
              </a:rPr>
              <a:t>for each of the six different </a:t>
            </a:r>
            <a:r>
              <a:rPr lang="en-US" sz="1600" b="1" dirty="0" smtClean="0">
                <a:solidFill>
                  <a:schemeClr val="tx1"/>
                </a:solidFill>
                <a:latin typeface="Helvetica Neue Light" charset="0"/>
                <a:ea typeface="Helvetica Neue Light" charset="0"/>
                <a:cs typeface="Helvetica Neue Light" charset="0"/>
              </a:rPr>
              <a:t>character </a:t>
            </a:r>
            <a:r>
              <a:rPr lang="en-US" sz="1600" b="1" dirty="0" smtClean="0">
                <a:solidFill>
                  <a:schemeClr val="tx1"/>
                </a:solidFill>
                <a:latin typeface="Helvetica Neue Light" charset="0"/>
                <a:ea typeface="Helvetica Neue Light" charset="0"/>
                <a:cs typeface="Helvetica Neue Light" charset="0"/>
              </a:rPr>
              <a:t>strengths </a:t>
            </a:r>
          </a:p>
          <a:p>
            <a:pPr marL="342900" indent="-342900">
              <a:lnSpc>
                <a:spcPct val="150000"/>
              </a:lnSpc>
              <a:buFont typeface="+mj-lt"/>
              <a:buAutoNum type="arabicPeriod"/>
            </a:pPr>
            <a:r>
              <a:rPr lang="en-US" sz="1600" dirty="0" smtClean="0">
                <a:solidFill>
                  <a:schemeClr val="tx1"/>
                </a:solidFill>
                <a:latin typeface="Helvetica Neue Light" charset="0"/>
                <a:ea typeface="Helvetica Neue Light" charset="0"/>
                <a:cs typeface="Helvetica Neue Light" charset="0"/>
              </a:rPr>
              <a:t>Who is the </a:t>
            </a:r>
            <a:r>
              <a:rPr lang="en-US" sz="1600" b="1" dirty="0" smtClean="0">
                <a:solidFill>
                  <a:schemeClr val="tx1"/>
                </a:solidFill>
                <a:latin typeface="Helvetica Neue Light" charset="0"/>
                <a:ea typeface="Helvetica Neue Light" charset="0"/>
                <a:cs typeface="Helvetica Neue Light" charset="0"/>
              </a:rPr>
              <a:t>main character </a:t>
            </a:r>
            <a:r>
              <a:rPr lang="en-US" sz="1600" dirty="0" smtClean="0">
                <a:solidFill>
                  <a:schemeClr val="tx1"/>
                </a:solidFill>
                <a:latin typeface="Helvetica Neue Light" charset="0"/>
                <a:ea typeface="Helvetica Neue Light" charset="0"/>
                <a:cs typeface="Helvetica Neue Light" charset="0"/>
              </a:rPr>
              <a:t>and </a:t>
            </a:r>
            <a:r>
              <a:rPr lang="en-US" sz="1600" b="1" dirty="0" smtClean="0">
                <a:solidFill>
                  <a:schemeClr val="tx1"/>
                </a:solidFill>
                <a:latin typeface="Helvetica Neue Light" charset="0"/>
                <a:ea typeface="Helvetica Neue Light" charset="0"/>
                <a:cs typeface="Helvetica Neue Light" charset="0"/>
              </a:rPr>
              <a:t>what are their virtues</a:t>
            </a:r>
          </a:p>
          <a:p>
            <a:pPr marL="342900" indent="-342900">
              <a:lnSpc>
                <a:spcPct val="150000"/>
              </a:lnSpc>
              <a:buFont typeface="+mj-lt"/>
              <a:buAutoNum type="arabicPeriod"/>
            </a:pPr>
            <a:r>
              <a:rPr lang="en-US" sz="1600" b="1" dirty="0" smtClean="0">
                <a:solidFill>
                  <a:schemeClr val="tx1"/>
                </a:solidFill>
                <a:latin typeface="Helvetica Neue Light" charset="0"/>
                <a:ea typeface="Helvetica Neue Light" charset="0"/>
                <a:cs typeface="Helvetica Neue Light" charset="0"/>
              </a:rPr>
              <a:t>Identify other key characters</a:t>
            </a:r>
            <a:r>
              <a:rPr lang="en-US" sz="1600" dirty="0" smtClean="0">
                <a:solidFill>
                  <a:schemeClr val="tx1"/>
                </a:solidFill>
                <a:latin typeface="Helvetica Neue Light" charset="0"/>
                <a:ea typeface="Helvetica Neue Light" charset="0"/>
                <a:cs typeface="Helvetica Neue Light" charset="0"/>
              </a:rPr>
              <a:t> in the film and their qualities too.</a:t>
            </a:r>
          </a:p>
          <a:p>
            <a:pPr marL="342900" indent="-342900">
              <a:lnSpc>
                <a:spcPct val="150000"/>
              </a:lnSpc>
              <a:buFont typeface="+mj-lt"/>
              <a:buAutoNum type="arabicPeriod"/>
            </a:pPr>
            <a:r>
              <a:rPr lang="en-US" sz="1600" b="1" dirty="0" smtClean="0">
                <a:solidFill>
                  <a:schemeClr val="tx1"/>
                </a:solidFill>
                <a:latin typeface="Helvetica Neue Light" charset="0"/>
                <a:ea typeface="Helvetica Neue Light" charset="0"/>
                <a:cs typeface="Helvetica Neue Light" charset="0"/>
              </a:rPr>
              <a:t>What is the genre </a:t>
            </a:r>
            <a:r>
              <a:rPr lang="en-US" sz="1600" dirty="0" smtClean="0">
                <a:solidFill>
                  <a:schemeClr val="tx1"/>
                </a:solidFill>
                <a:latin typeface="Helvetica Neue Light" charset="0"/>
                <a:ea typeface="Helvetica Neue Light" charset="0"/>
                <a:cs typeface="Helvetica Neue Light" charset="0"/>
              </a:rPr>
              <a:t>of the film?</a:t>
            </a:r>
          </a:p>
          <a:p>
            <a:pPr marL="342900" indent="-342900">
              <a:lnSpc>
                <a:spcPct val="150000"/>
              </a:lnSpc>
              <a:buFont typeface="+mj-lt"/>
              <a:buAutoNum type="arabicPeriod"/>
            </a:pPr>
            <a:r>
              <a:rPr lang="en-US" sz="1600" b="1" dirty="0" smtClean="0">
                <a:solidFill>
                  <a:schemeClr val="tx1"/>
                </a:solidFill>
                <a:latin typeface="Helvetica Neue Light" charset="0"/>
                <a:ea typeface="Helvetica Neue Light" charset="0"/>
                <a:cs typeface="Helvetica Neue Light" charset="0"/>
              </a:rPr>
              <a:t>Summarise the themes </a:t>
            </a:r>
            <a:r>
              <a:rPr lang="en-US" sz="1600" dirty="0" smtClean="0">
                <a:solidFill>
                  <a:schemeClr val="tx1"/>
                </a:solidFill>
                <a:latin typeface="Helvetica Neue Light" charset="0"/>
                <a:ea typeface="Helvetica Neue Light" charset="0"/>
                <a:cs typeface="Helvetica Neue Light" charset="0"/>
              </a:rPr>
              <a:t>of the film in </a:t>
            </a:r>
            <a:r>
              <a:rPr lang="en-US" sz="1600" b="1" dirty="0" smtClean="0">
                <a:solidFill>
                  <a:schemeClr val="tx1"/>
                </a:solidFill>
                <a:latin typeface="Helvetica Neue Light" charset="0"/>
                <a:ea typeface="Helvetica Neue Light" charset="0"/>
                <a:cs typeface="Helvetica Neue Light" charset="0"/>
              </a:rPr>
              <a:t>relation to positive psychology</a:t>
            </a:r>
          </a:p>
          <a:p>
            <a:pPr marL="342900" indent="-342900">
              <a:lnSpc>
                <a:spcPct val="150000"/>
              </a:lnSpc>
              <a:buFont typeface="+mj-lt"/>
              <a:buAutoNum type="arabicPeriod"/>
            </a:pPr>
            <a:r>
              <a:rPr lang="en-US" sz="1600" dirty="0" smtClean="0">
                <a:solidFill>
                  <a:schemeClr val="tx1"/>
                </a:solidFill>
                <a:latin typeface="Helvetica Neue Light" charset="0"/>
                <a:ea typeface="Helvetica Neue Light" charset="0"/>
                <a:cs typeface="Helvetica Neue Light" charset="0"/>
              </a:rPr>
              <a:t>Provide some </a:t>
            </a:r>
            <a:r>
              <a:rPr lang="en-US" sz="1600" b="1" dirty="0" smtClean="0">
                <a:solidFill>
                  <a:schemeClr val="tx1"/>
                </a:solidFill>
                <a:latin typeface="Helvetica Neue Light" charset="0"/>
                <a:ea typeface="Helvetica Neue Light" charset="0"/>
                <a:cs typeface="Helvetica Neue Light" charset="0"/>
              </a:rPr>
              <a:t>formal analysis of the aesthetics of the film</a:t>
            </a:r>
            <a:r>
              <a:rPr lang="en-US" sz="1600" dirty="0" smtClean="0">
                <a:solidFill>
                  <a:schemeClr val="tx1"/>
                </a:solidFill>
                <a:latin typeface="Helvetica Neue Light" charset="0"/>
                <a:ea typeface="Helvetica Neue Light" charset="0"/>
                <a:cs typeface="Helvetica Neue Light" charset="0"/>
              </a:rPr>
              <a:t>. </a:t>
            </a:r>
          </a:p>
          <a:p>
            <a:pPr marL="342900" indent="-342900">
              <a:lnSpc>
                <a:spcPct val="150000"/>
              </a:lnSpc>
              <a:buFont typeface="+mj-lt"/>
              <a:buAutoNum type="arabicPeriod"/>
            </a:pPr>
            <a:r>
              <a:rPr lang="en-US" sz="1600" b="1" dirty="0">
                <a:solidFill>
                  <a:schemeClr val="tx1"/>
                </a:solidFill>
                <a:latin typeface="Helvetica Neue Light" charset="0"/>
                <a:ea typeface="Helvetica Neue Light" charset="0"/>
                <a:cs typeface="Helvetica Neue Light" charset="0"/>
              </a:rPr>
              <a:t>c</a:t>
            </a:r>
            <a:r>
              <a:rPr lang="en-US" sz="1600" b="1" dirty="0" smtClean="0">
                <a:solidFill>
                  <a:schemeClr val="tx1"/>
                </a:solidFill>
                <a:latin typeface="Helvetica Neue Light" charset="0"/>
                <a:ea typeface="Helvetica Neue Light" charset="0"/>
                <a:cs typeface="Helvetica Neue Light" charset="0"/>
              </a:rPr>
              <a:t>haracterisation </a:t>
            </a:r>
            <a:r>
              <a:rPr lang="en-US" sz="1600" b="1" dirty="0" smtClean="0">
                <a:solidFill>
                  <a:schemeClr val="tx1"/>
                </a:solidFill>
                <a:latin typeface="Helvetica Neue Light" charset="0"/>
                <a:ea typeface="Helvetica Neue Light" charset="0"/>
                <a:cs typeface="Helvetica Neue Light" charset="0"/>
              </a:rPr>
              <a:t>and performance </a:t>
            </a:r>
            <a:r>
              <a:rPr lang="en-US" sz="1600" dirty="0" smtClean="0">
                <a:solidFill>
                  <a:schemeClr val="tx1"/>
                </a:solidFill>
                <a:latin typeface="Helvetica Neue Light" charset="0"/>
                <a:ea typeface="Helvetica Neue Light" charset="0"/>
                <a:cs typeface="Helvetica Neue Light" charset="0"/>
              </a:rPr>
              <a:t>(behavioural characteristics)</a:t>
            </a:r>
            <a:endParaRPr lang="en-US" sz="1600" dirty="0">
              <a:solidFill>
                <a:schemeClr val="tx1"/>
              </a:solidFill>
              <a:latin typeface="Helvetica Neue Light" charset="0"/>
              <a:ea typeface="Helvetica Neue Light" charset="0"/>
              <a:cs typeface="Helvetica Neue Light" charset="0"/>
            </a:endParaRPr>
          </a:p>
        </p:txBody>
      </p:sp>
      <p:sp>
        <p:nvSpPr>
          <p:cNvPr id="4" name="TextBox 3"/>
          <p:cNvSpPr txBox="1"/>
          <p:nvPr/>
        </p:nvSpPr>
        <p:spPr>
          <a:xfrm>
            <a:off x="337457" y="1299398"/>
            <a:ext cx="3331029" cy="707886"/>
          </a:xfrm>
          <a:prstGeom prst="rect">
            <a:avLst/>
          </a:prstGeom>
          <a:noFill/>
        </p:spPr>
        <p:txBody>
          <a:bodyPr wrap="square" rtlCol="0">
            <a:spAutoFit/>
          </a:bodyPr>
          <a:lstStyle/>
          <a:p>
            <a:pPr algn="r"/>
            <a:r>
              <a:rPr lang="en-US" sz="2000" b="1" smtClean="0">
                <a:latin typeface="Helvetica Neue" charset="0"/>
                <a:ea typeface="Helvetica Neue" charset="0"/>
                <a:cs typeface="Helvetica Neue" charset="0"/>
              </a:rPr>
              <a:t>Identifying </a:t>
            </a:r>
            <a:endParaRPr lang="en-US" sz="2000" b="1" dirty="0" smtClean="0">
              <a:latin typeface="Helvetica Neue" charset="0"/>
              <a:ea typeface="Helvetica Neue" charset="0"/>
              <a:cs typeface="Helvetica Neue" charset="0"/>
            </a:endParaRPr>
          </a:p>
          <a:p>
            <a:pPr algn="r"/>
            <a:r>
              <a:rPr lang="en-US" sz="2000" b="1" dirty="0" smtClean="0">
                <a:latin typeface="Helvetica Neue" charset="0"/>
                <a:ea typeface="Helvetica Neue" charset="0"/>
                <a:cs typeface="Helvetica Neue" charset="0"/>
              </a:rPr>
              <a:t>Character Virtues</a:t>
            </a:r>
            <a:endParaRPr lang="en-US" sz="2000" b="1" dirty="0">
              <a:latin typeface="Helvetica Neue" charset="0"/>
              <a:ea typeface="Helvetica Neue" charset="0"/>
              <a:cs typeface="Helvetica Neue" charset="0"/>
            </a:endParaRPr>
          </a:p>
        </p:txBody>
      </p:sp>
    </p:spTree>
    <p:extLst>
      <p:ext uri="{BB962C8B-B14F-4D97-AF65-F5344CB8AC3E}">
        <p14:creationId xmlns:p14="http://schemas.microsoft.com/office/powerpoint/2010/main" val="8477613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55171" y="968827"/>
            <a:ext cx="3833906" cy="4728399"/>
          </a:xfrm>
        </p:spPr>
        <p:txBody>
          <a:bodyPr>
            <a:normAutofit/>
          </a:bodyPr>
          <a:lstStyle/>
          <a:p>
            <a:r>
              <a:rPr lang="en-US" sz="4000" dirty="0" smtClean="0">
                <a:latin typeface="Helvetica Neue" charset="0"/>
                <a:ea typeface="Helvetica Neue" charset="0"/>
                <a:cs typeface="Helvetica Neue" charset="0"/>
              </a:rPr>
              <a:t/>
            </a:r>
            <a:br>
              <a:rPr lang="en-US" sz="4000" dirty="0" smtClean="0">
                <a:latin typeface="Helvetica Neue" charset="0"/>
                <a:ea typeface="Helvetica Neue" charset="0"/>
                <a:cs typeface="Helvetica Neue" charset="0"/>
              </a:rPr>
            </a:br>
            <a:r>
              <a:rPr lang="en-US" sz="4000" dirty="0" smtClean="0">
                <a:latin typeface="Helvetica Neue" charset="0"/>
                <a:ea typeface="Helvetica Neue" charset="0"/>
                <a:cs typeface="Helvetica Neue" charset="0"/>
              </a:rPr>
              <a:t/>
            </a:r>
            <a:br>
              <a:rPr lang="en-US" sz="4000" dirty="0" smtClean="0">
                <a:latin typeface="Helvetica Neue" charset="0"/>
                <a:ea typeface="Helvetica Neue" charset="0"/>
                <a:cs typeface="Helvetica Neue" charset="0"/>
              </a:rPr>
            </a:br>
            <a:r>
              <a:rPr lang="en-US" sz="2400" dirty="0" smtClean="0">
                <a:latin typeface="Helvetica Neue" charset="0"/>
                <a:ea typeface="Helvetica Neue" charset="0"/>
                <a:cs typeface="Helvetica Neue" charset="0"/>
              </a:rPr>
              <a:t>next lesson</a:t>
            </a:r>
            <a:r>
              <a:rPr lang="en-US" sz="4000" dirty="0" smtClean="0">
                <a:latin typeface="Helvetica Neue" charset="0"/>
                <a:ea typeface="Helvetica Neue" charset="0"/>
                <a:cs typeface="Helvetica Neue" charset="0"/>
              </a:rPr>
              <a:t/>
            </a:r>
            <a:br>
              <a:rPr lang="en-US" sz="4000" dirty="0" smtClean="0">
                <a:latin typeface="Helvetica Neue" charset="0"/>
                <a:ea typeface="Helvetica Neue" charset="0"/>
                <a:cs typeface="Helvetica Neue" charset="0"/>
              </a:rPr>
            </a:br>
            <a:r>
              <a:rPr lang="is-IS" sz="4000" dirty="0" smtClean="0">
                <a:latin typeface="Helvetica Neue" charset="0"/>
                <a:ea typeface="Helvetica Neue" charset="0"/>
                <a:cs typeface="Helvetica Neue" charset="0"/>
              </a:rPr>
              <a:t>…</a:t>
            </a:r>
            <a:r>
              <a:rPr lang="is-IS" sz="4000" dirty="0" smtClean="0">
                <a:latin typeface="Helvetica Neue" charset="0"/>
                <a:ea typeface="Helvetica Neue" charset="0"/>
                <a:cs typeface="Helvetica Neue" charset="0"/>
              </a:rPr>
              <a:t>enter the darkside</a:t>
            </a:r>
            <a:endParaRPr lang="en-US" sz="4000" dirty="0">
              <a:latin typeface="Helvetica Neue" charset="0"/>
              <a:ea typeface="Helvetica Neue" charset="0"/>
              <a:cs typeface="Helvetica Neue" charset="0"/>
            </a:endParaRPr>
          </a:p>
        </p:txBody>
      </p:sp>
      <p:sp>
        <p:nvSpPr>
          <p:cNvPr id="3" name="Content Placeholder 2"/>
          <p:cNvSpPr>
            <a:spLocks noGrp="1"/>
          </p:cNvSpPr>
          <p:nvPr>
            <p:ph idx="1"/>
          </p:nvPr>
        </p:nvSpPr>
        <p:spPr>
          <a:xfrm>
            <a:off x="4963885" y="2100942"/>
            <a:ext cx="6248398" cy="1981200"/>
          </a:xfrm>
        </p:spPr>
        <p:txBody>
          <a:bodyPr/>
          <a:lstStyle/>
          <a:p>
            <a:r>
              <a:rPr lang="en-US" dirty="0" smtClean="0">
                <a:solidFill>
                  <a:schemeClr val="tx1"/>
                </a:solidFill>
                <a:latin typeface="Helvetica Neue" charset="0"/>
                <a:ea typeface="Helvetica Neue" charset="0"/>
                <a:cs typeface="Helvetica Neue" charset="0"/>
              </a:rPr>
              <a:t>Deadly Sins</a:t>
            </a:r>
            <a:r>
              <a:rPr lang="is-IS" dirty="0" smtClean="0">
                <a:solidFill>
                  <a:schemeClr val="tx1"/>
                </a:solidFill>
                <a:latin typeface="Helvetica Neue" charset="0"/>
                <a:ea typeface="Helvetica Neue" charset="0"/>
                <a:cs typeface="Helvetica Neue" charset="0"/>
              </a:rPr>
              <a:t>…</a:t>
            </a:r>
            <a:endParaRPr lang="en-US" dirty="0" smtClean="0">
              <a:solidFill>
                <a:schemeClr val="tx1"/>
              </a:solidFill>
              <a:latin typeface="Helvetica Neue" charset="0"/>
              <a:ea typeface="Helvetica Neue" charset="0"/>
              <a:cs typeface="Helvetica Neue" charset="0"/>
            </a:endParaRPr>
          </a:p>
          <a:p>
            <a:r>
              <a:rPr lang="en-US" dirty="0" smtClean="0">
                <a:solidFill>
                  <a:schemeClr val="tx1"/>
                </a:solidFill>
                <a:latin typeface="Helvetica Neue" charset="0"/>
                <a:ea typeface="Helvetica Neue" charset="0"/>
                <a:cs typeface="Helvetica Neue" charset="0"/>
              </a:rPr>
              <a:t>Psychopathology </a:t>
            </a:r>
            <a:r>
              <a:rPr lang="en-US" dirty="0" smtClean="0">
                <a:solidFill>
                  <a:schemeClr val="tx1"/>
                </a:solidFill>
                <a:latin typeface="Helvetica Neue" charset="0"/>
                <a:ea typeface="Helvetica Neue" charset="0"/>
                <a:cs typeface="Helvetica Neue" charset="0"/>
              </a:rPr>
              <a:t>and the Cinema.</a:t>
            </a:r>
          </a:p>
          <a:p>
            <a:r>
              <a:rPr lang="en-US" dirty="0" smtClean="0">
                <a:solidFill>
                  <a:schemeClr val="tx1"/>
                </a:solidFill>
                <a:latin typeface="Helvetica Neue" charset="0"/>
                <a:ea typeface="Helvetica Neue" charset="0"/>
                <a:cs typeface="Helvetica Neue" charset="0"/>
              </a:rPr>
              <a:t>A look at </a:t>
            </a:r>
            <a:r>
              <a:rPr lang="en-US" b="1" i="1" dirty="0" smtClean="0">
                <a:solidFill>
                  <a:schemeClr val="tx1"/>
                </a:solidFill>
                <a:latin typeface="Helvetica Neue" charset="0"/>
                <a:ea typeface="Helvetica Neue" charset="0"/>
                <a:cs typeface="Helvetica Neue" charset="0"/>
              </a:rPr>
              <a:t>the self </a:t>
            </a:r>
            <a:r>
              <a:rPr lang="en-US" dirty="0" smtClean="0">
                <a:solidFill>
                  <a:schemeClr val="tx1"/>
                </a:solidFill>
                <a:latin typeface="Helvetica Neue" charset="0"/>
                <a:ea typeface="Helvetica Neue" charset="0"/>
                <a:cs typeface="Helvetica Neue" charset="0"/>
              </a:rPr>
              <a:t>and how it try's to manage both </a:t>
            </a:r>
            <a:r>
              <a:rPr lang="en-US" b="1" i="1" dirty="0" smtClean="0">
                <a:solidFill>
                  <a:schemeClr val="tx1"/>
                </a:solidFill>
                <a:latin typeface="Helvetica Neue" charset="0"/>
                <a:ea typeface="Helvetica Neue" charset="0"/>
                <a:cs typeface="Helvetica Neue" charset="0"/>
              </a:rPr>
              <a:t>internal and external forces</a:t>
            </a:r>
            <a:r>
              <a:rPr lang="en-US" i="1" dirty="0" smtClean="0">
                <a:solidFill>
                  <a:schemeClr val="tx1"/>
                </a:solidFill>
                <a:latin typeface="Helvetica Neue" charset="0"/>
                <a:ea typeface="Helvetica Neue" charset="0"/>
                <a:cs typeface="Helvetica Neue" charset="0"/>
              </a:rPr>
              <a:t>.</a:t>
            </a:r>
          </a:p>
          <a:p>
            <a:endParaRPr lang="en-US" dirty="0">
              <a:solidFill>
                <a:schemeClr val="tx1"/>
              </a:solidFill>
              <a:latin typeface="Helvetica Neue" charset="0"/>
              <a:ea typeface="Helvetica Neue" charset="0"/>
              <a:cs typeface="Helvetica Neue" charset="0"/>
            </a:endParaRPr>
          </a:p>
        </p:txBody>
      </p:sp>
    </p:spTree>
    <p:extLst>
      <p:ext uri="{BB962C8B-B14F-4D97-AF65-F5344CB8AC3E}">
        <p14:creationId xmlns:p14="http://schemas.microsoft.com/office/powerpoint/2010/main" val="905373036"/>
      </p:ext>
    </p:extLst>
  </p:cSld>
  <p:clrMapOvr>
    <a:masterClrMapping/>
  </p:clrMapOvr>
  <p:timing>
    <p:tnLst>
      <p:par>
        <p:cTn id="1" dur="indefinite" restart="never" nodeType="tmRoot"/>
      </p:par>
    </p:tnLst>
  </p:timing>
</p:sld>
</file>

<file path=ppt/theme/theme1.xml><?xml version="1.0" encoding="utf-8"?>
<a:theme xmlns:a="http://schemas.openxmlformats.org/drawingml/2006/main" name="Headlines">
  <a:themeElements>
    <a:clrScheme name="Headlines">
      <a:dk1>
        <a:sysClr val="windowText" lastClr="000000"/>
      </a:dk1>
      <a:lt1>
        <a:sysClr val="window" lastClr="FFFFFF"/>
      </a:lt1>
      <a:dk2>
        <a:srgbClr val="1D1A1D"/>
      </a:dk2>
      <a:lt2>
        <a:srgbClr val="F5F5F5"/>
      </a:lt2>
      <a:accent1>
        <a:srgbClr val="439EB7"/>
      </a:accent1>
      <a:accent2>
        <a:srgbClr val="E28B55"/>
      </a:accent2>
      <a:accent3>
        <a:srgbClr val="DCB64D"/>
      </a:accent3>
      <a:accent4>
        <a:srgbClr val="4CA198"/>
      </a:accent4>
      <a:accent5>
        <a:srgbClr val="835B82"/>
      </a:accent5>
      <a:accent6>
        <a:srgbClr val="645135"/>
      </a:accent6>
      <a:hlink>
        <a:srgbClr val="439EB7"/>
      </a:hlink>
      <a:folHlink>
        <a:srgbClr val="835B82"/>
      </a:folHlink>
    </a:clrScheme>
    <a:fontScheme name="Headlines">
      <a:majorFont>
        <a:latin typeface="Century Schoolbook" panose="02040604050505020304"/>
        <a:ea typeface=""/>
        <a:cs typeface=""/>
      </a:majorFont>
      <a:minorFont>
        <a:latin typeface="Corbel" panose="020B0503020204020204"/>
        <a:ea typeface=""/>
        <a:cs typeface=""/>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 id="{3841520A-25F2-4EB8-BE4C-611DB5ABEED9}" vid="{ECD25A4C-D97E-4C12-84B1-63580BFFAE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Headlines</Template>
  <TotalTime>1159</TotalTime>
  <Words>1167</Words>
  <Application>Microsoft Macintosh PowerPoint</Application>
  <PresentationFormat>Widescreen</PresentationFormat>
  <Paragraphs>96</Paragraphs>
  <Slides>20</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Calibri</vt:lpstr>
      <vt:lpstr>Century Schoolbook</vt:lpstr>
      <vt:lpstr>Corbel</vt:lpstr>
      <vt:lpstr>Helvetica Neue</vt:lpstr>
      <vt:lpstr>Helvetica Neue Light</vt:lpstr>
      <vt:lpstr>Helvetica Neue Thin</vt:lpstr>
      <vt:lpstr>Arial</vt:lpstr>
      <vt:lpstr>Headlines</vt:lpstr>
      <vt:lpstr>PowerPoint Presentation</vt:lpstr>
      <vt:lpstr>Character Strengths and Virtues</vt:lpstr>
      <vt:lpstr>PowerPoint Presentation</vt:lpstr>
      <vt:lpstr>Character Strengths and Virtues</vt:lpstr>
      <vt:lpstr>PowerPoint Presentation</vt:lpstr>
      <vt:lpstr>PowerPoint Presentation</vt:lpstr>
      <vt:lpstr>Wisdom and Knowledge </vt:lpstr>
      <vt:lpstr>Wisdom and Knowledge </vt:lpstr>
      <vt:lpstr>Courage </vt:lpstr>
      <vt:lpstr>Courage </vt:lpstr>
      <vt:lpstr>Humanity </vt:lpstr>
      <vt:lpstr>Humanity </vt:lpstr>
      <vt:lpstr>Justice</vt:lpstr>
      <vt:lpstr>Justice</vt:lpstr>
      <vt:lpstr>Temperance </vt:lpstr>
      <vt:lpstr>Temperance </vt:lpstr>
      <vt:lpstr>Transcendence </vt:lpstr>
      <vt:lpstr>Transcendence </vt:lpstr>
      <vt:lpstr>Lecture One Workshop</vt:lpstr>
      <vt:lpstr>  next lesson …enter the darkside</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Cinema of the Self</dc:title>
  <dc:creator>Microsoft Office User</dc:creator>
  <cp:lastModifiedBy>Rob Jones</cp:lastModifiedBy>
  <cp:revision>52</cp:revision>
  <dcterms:created xsi:type="dcterms:W3CDTF">2017-10-03T12:06:15Z</dcterms:created>
  <dcterms:modified xsi:type="dcterms:W3CDTF">2020-02-02T18:24:27Z</dcterms:modified>
</cp:coreProperties>
</file>