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2" r:id="rId1"/>
  </p:sldMasterIdLst>
  <p:sldIdLst>
    <p:sldId id="256" r:id="rId2"/>
    <p:sldId id="257" r:id="rId3"/>
    <p:sldId id="259" r:id="rId4"/>
    <p:sldId id="260" r:id="rId5"/>
    <p:sldId id="261" r:id="rId6"/>
    <p:sldId id="347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348" r:id="rId22"/>
    <p:sldId id="349" r:id="rId23"/>
    <p:sldId id="350" r:id="rId24"/>
    <p:sldId id="351" r:id="rId25"/>
    <p:sldId id="352" r:id="rId26"/>
    <p:sldId id="353" r:id="rId27"/>
    <p:sldId id="354" r:id="rId28"/>
    <p:sldId id="355" r:id="rId29"/>
    <p:sldId id="356" r:id="rId30"/>
    <p:sldId id="357" r:id="rId31"/>
    <p:sldId id="358" r:id="rId32"/>
    <p:sldId id="359" r:id="rId33"/>
    <p:sldId id="360" r:id="rId34"/>
    <p:sldId id="361" r:id="rId35"/>
    <p:sldId id="362" r:id="rId36"/>
    <p:sldId id="363" r:id="rId37"/>
    <p:sldId id="364" r:id="rId38"/>
    <p:sldId id="365" r:id="rId39"/>
    <p:sldId id="366" r:id="rId40"/>
    <p:sldId id="367" r:id="rId41"/>
    <p:sldId id="368" r:id="rId42"/>
    <p:sldId id="369" r:id="rId43"/>
    <p:sldId id="370" r:id="rId44"/>
    <p:sldId id="371" r:id="rId45"/>
    <p:sldId id="372" r:id="rId46"/>
    <p:sldId id="373" r:id="rId47"/>
    <p:sldId id="374" r:id="rId48"/>
    <p:sldId id="375" r:id="rId49"/>
    <p:sldId id="376" r:id="rId50"/>
    <p:sldId id="377" r:id="rId51"/>
    <p:sldId id="378" r:id="rId52"/>
    <p:sldId id="379" r:id="rId53"/>
    <p:sldId id="380" r:id="rId54"/>
    <p:sldId id="381" r:id="rId55"/>
    <p:sldId id="382" r:id="rId56"/>
    <p:sldId id="383" r:id="rId57"/>
    <p:sldId id="384" r:id="rId58"/>
    <p:sldId id="385" r:id="rId59"/>
    <p:sldId id="386" r:id="rId60"/>
    <p:sldId id="387" r:id="rId61"/>
    <p:sldId id="388" r:id="rId62"/>
    <p:sldId id="389" r:id="rId63"/>
    <p:sldId id="390" r:id="rId64"/>
    <p:sldId id="391" r:id="rId65"/>
    <p:sldId id="392" r:id="rId66"/>
    <p:sldId id="393" r:id="rId67"/>
    <p:sldId id="394" r:id="rId68"/>
    <p:sldId id="395" r:id="rId69"/>
    <p:sldId id="396" r:id="rId70"/>
    <p:sldId id="397" r:id="rId7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20" autoAdjust="0"/>
    <p:restoredTop sz="94660"/>
  </p:normalViewPr>
  <p:slideViewPr>
    <p:cSldViewPr snapToGrid="0">
      <p:cViewPr varScale="1">
        <p:scale>
          <a:sx n="124" d="100"/>
          <a:sy n="124" d="100"/>
        </p:scale>
        <p:origin x="102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slide" Target="slides/slide7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16E8E-C781-4364-B2CC-AD8D4010D52B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AAF2DD8A-8DDD-4A42-BD27-7599DFDE16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516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16E8E-C781-4364-B2CC-AD8D4010D52B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2DD8A-8DDD-4A42-BD27-7599DFDE16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7259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16E8E-C781-4364-B2CC-AD8D4010D52B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AF2DD8A-8DDD-4A42-BD27-7599DFDE16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565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16E8E-C781-4364-B2CC-AD8D4010D52B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AF2DD8A-8DDD-4A42-BD27-7599DFDE16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705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16E8E-C781-4364-B2CC-AD8D4010D52B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AF2DD8A-8DDD-4A42-BD27-7599DFDE16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04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16E8E-C781-4364-B2CC-AD8D4010D52B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2DD8A-8DDD-4A42-BD27-7599DFDE16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779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16E8E-C781-4364-B2CC-AD8D4010D52B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2DD8A-8DDD-4A42-BD27-7599DFDE16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159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16E8E-C781-4364-B2CC-AD8D4010D52B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2DD8A-8DDD-4A42-BD27-7599DFDE16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981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16E8E-C781-4364-B2CC-AD8D4010D52B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AF2DD8A-8DDD-4A42-BD27-7599DFDE16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628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16E8E-C781-4364-B2CC-AD8D4010D52B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AF2DD8A-8DDD-4A42-BD27-7599DFDE16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819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16E8E-C781-4364-B2CC-AD8D4010D52B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AF2DD8A-8DDD-4A42-BD27-7599DFDE16E2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577413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16E8E-C781-4364-B2CC-AD8D4010D52B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AF2DD8A-8DDD-4A42-BD27-7599DFDE16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178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16E8E-C781-4364-B2CC-AD8D4010D52B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AF2DD8A-8DDD-4A42-BD27-7599DFDE16E2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178280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16E8E-C781-4364-B2CC-AD8D4010D52B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AF2DD8A-8DDD-4A42-BD27-7599DFDE16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0219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16E8E-C781-4364-B2CC-AD8D4010D52B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2DD8A-8DDD-4A42-BD27-7599DFDE16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3087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16E8E-C781-4364-B2CC-AD8D4010D52B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2DD8A-8DDD-4A42-BD27-7599DFDE16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6259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187E5C-530D-4DB7-ABDD-811D24D76F1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484093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8FE9AA5-7061-4E8E-9B17-5968B7CA5B1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49233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6E8E-C781-4364-B2CC-AD8D4010D52B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AF2DD8A-8DDD-4A42-BD27-7599DFDE16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247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  <p:sldLayoutId id="2147483696" r:id="rId14"/>
    <p:sldLayoutId id="2147483697" r:id="rId15"/>
    <p:sldLayoutId id="2147483698" r:id="rId16"/>
    <p:sldLayoutId id="2147483699" r:id="rId17"/>
    <p:sldLayoutId id="2147483700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6.jpeg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Health Promotion and </a:t>
            </a:r>
            <a:r>
              <a:rPr lang="en-GB"/>
              <a:t>Social Cognition Models.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Dr Stuart Jones</a:t>
            </a:r>
          </a:p>
        </p:txBody>
      </p:sp>
    </p:spTree>
    <p:extLst>
      <p:ext uri="{BB962C8B-B14F-4D97-AF65-F5344CB8AC3E}">
        <p14:creationId xmlns:p14="http://schemas.microsoft.com/office/powerpoint/2010/main" val="29965649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Aims of the Session.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Provide a definition of Health and Health Psychology. </a:t>
            </a:r>
          </a:p>
          <a:p>
            <a:endParaRPr lang="en-GB" dirty="0"/>
          </a:p>
          <a:p>
            <a:r>
              <a:rPr lang="en-GB" dirty="0"/>
              <a:t>Discuss why Health Psychology is important and the rise of the Health Psychologists. </a:t>
            </a:r>
          </a:p>
          <a:p>
            <a:endParaRPr lang="en-GB" dirty="0"/>
          </a:p>
          <a:p>
            <a:r>
              <a:rPr lang="en-GB" dirty="0"/>
              <a:t>To examine approaches to research in Health Psychology. </a:t>
            </a:r>
          </a:p>
          <a:p>
            <a:endParaRPr lang="en-GB" dirty="0"/>
          </a:p>
          <a:p>
            <a:r>
              <a:rPr lang="en-GB" dirty="0"/>
              <a:t>To explore Health Promotion and the types of Health Promotion Strategies.</a:t>
            </a:r>
          </a:p>
          <a:p>
            <a:endParaRPr lang="en-GB" dirty="0"/>
          </a:p>
          <a:p>
            <a:r>
              <a:rPr lang="en-GB" dirty="0"/>
              <a:t>To discuss the applicability of Social Cognition Models to changing health related behaviour. 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5505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4000"/>
              <a:t>What connects Psychology to Health?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People have beliefs about Health. </a:t>
            </a:r>
          </a:p>
          <a:p>
            <a:pPr eaLnBrk="1" hangingPunct="1"/>
            <a:r>
              <a:rPr lang="en-GB" altLang="en-US" dirty="0"/>
              <a:t>Can become very emotional. </a:t>
            </a:r>
          </a:p>
          <a:p>
            <a:pPr eaLnBrk="1" hangingPunct="1"/>
            <a:r>
              <a:rPr lang="en-GB" altLang="en-US" dirty="0"/>
              <a:t>People have a behavioural role to play in maintaining their health and coping. 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Individual Differences. </a:t>
            </a:r>
          </a:p>
          <a:p>
            <a:pPr eaLnBrk="1" hangingPunct="1"/>
            <a:r>
              <a:rPr lang="en-GB" altLang="en-US" dirty="0"/>
              <a:t>WHY do some people react well emotionally to ill-health. </a:t>
            </a:r>
          </a:p>
          <a:p>
            <a:pPr eaLnBrk="1" hangingPunct="1"/>
            <a:r>
              <a:rPr lang="en-GB" altLang="en-US" dirty="0"/>
              <a:t>WHY do some people get ill all the time?</a:t>
            </a:r>
          </a:p>
        </p:txBody>
      </p:sp>
    </p:spTree>
    <p:extLst>
      <p:ext uri="{BB962C8B-B14F-4D97-AF65-F5344CB8AC3E}">
        <p14:creationId xmlns:p14="http://schemas.microsoft.com/office/powerpoint/2010/main" val="24615297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Health Psychology. 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/>
              <a:t>Concerned with how biology, behaviour, personality, and social context can influence health, illness and well-being. </a:t>
            </a:r>
          </a:p>
          <a:p>
            <a:pPr eaLnBrk="1" hangingPunct="1">
              <a:lnSpc>
                <a:spcPct val="90000"/>
              </a:lnSpc>
            </a:pPr>
            <a:endParaRPr lang="en-GB" altLang="en-US"/>
          </a:p>
          <a:p>
            <a:pPr eaLnBrk="1" hangingPunct="1">
              <a:lnSpc>
                <a:spcPct val="90000"/>
              </a:lnSpc>
            </a:pPr>
            <a:r>
              <a:rPr lang="en-GB" altLang="en-US"/>
              <a:t>More than just physical illness!</a:t>
            </a:r>
          </a:p>
          <a:p>
            <a:pPr eaLnBrk="1" hangingPunct="1">
              <a:lnSpc>
                <a:spcPct val="90000"/>
              </a:lnSpc>
            </a:pPr>
            <a:endParaRPr lang="en-GB" altLang="en-US"/>
          </a:p>
          <a:p>
            <a:pPr eaLnBrk="1" hangingPunct="1">
              <a:lnSpc>
                <a:spcPct val="90000"/>
              </a:lnSpc>
            </a:pPr>
            <a:r>
              <a:rPr lang="en-GB" altLang="en-US"/>
              <a:t>Health Psychology can address key questions relating health, illness and well-being. </a:t>
            </a:r>
          </a:p>
        </p:txBody>
      </p:sp>
    </p:spTree>
    <p:extLst>
      <p:ext uri="{BB962C8B-B14F-4D97-AF65-F5344CB8AC3E}">
        <p14:creationId xmlns:p14="http://schemas.microsoft.com/office/powerpoint/2010/main" val="34132397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Health Psychology. 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Matarazzo (1982).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The promotion and maintenance of health.</a:t>
            </a:r>
          </a:p>
          <a:p>
            <a:pPr eaLnBrk="1" hangingPunct="1"/>
            <a:r>
              <a:rPr lang="en-GB" altLang="en-US"/>
              <a:t>Improving Healthcare systems and health policy. </a:t>
            </a:r>
          </a:p>
          <a:p>
            <a:pPr eaLnBrk="1" hangingPunct="1"/>
            <a:r>
              <a:rPr lang="en-GB" altLang="en-US"/>
              <a:t>The prevention and treatment of illness. </a:t>
            </a:r>
          </a:p>
          <a:p>
            <a:pPr eaLnBrk="1" hangingPunct="1"/>
            <a:r>
              <a:rPr lang="en-GB" altLang="en-US"/>
              <a:t>The cause of illness: e.g. Risk factors / Vulnerability. </a:t>
            </a:r>
          </a:p>
        </p:txBody>
      </p:sp>
    </p:spTree>
    <p:extLst>
      <p:ext uri="{BB962C8B-B14F-4D97-AF65-F5344CB8AC3E}">
        <p14:creationId xmlns:p14="http://schemas.microsoft.com/office/powerpoint/2010/main" val="1821783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HCPC (Health Care and Professionals Council)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Health Care and Professionals Council</a:t>
            </a:r>
          </a:p>
          <a:p>
            <a:endParaRPr lang="en-GB" dirty="0"/>
          </a:p>
          <a:p>
            <a:r>
              <a:rPr lang="en-GB" dirty="0"/>
              <a:t>Is a statutory regulator of over 280,000 professionals from 15 health and care professions in the United Kingdom. </a:t>
            </a:r>
          </a:p>
          <a:p>
            <a:endParaRPr lang="en-GB" dirty="0"/>
          </a:p>
          <a:p>
            <a:r>
              <a:rPr lang="en-GB" dirty="0"/>
              <a:t>Including all Practitioner Psychologists. </a:t>
            </a:r>
          </a:p>
          <a:p>
            <a:r>
              <a:rPr lang="en-GB" dirty="0"/>
              <a:t>Clinical psychologist, Counselling psychologist, Educational psychologist, Forensic psychologist, Health psychologist, Occupational psychologist, Practitioner psychologist, Registered psychologist, Sport and exercise psychologist</a:t>
            </a:r>
          </a:p>
          <a:p>
            <a:endParaRPr lang="en-GB" dirty="0"/>
          </a:p>
          <a:p>
            <a:r>
              <a:rPr lang="en-GB" dirty="0"/>
              <a:t>http://www.hcpc-uk.org/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8029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4000"/>
              <a:t>Why is Health Psychology Important? </a:t>
            </a:r>
            <a:endParaRPr lang="en-US" altLang="en-US" sz="4000"/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2505808" y="1459524"/>
            <a:ext cx="10651758" cy="5574322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GB" altLang="en-US" sz="2000" dirty="0"/>
              <a:t>How people manage and cope with illness.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000" dirty="0"/>
              <a:t>Experiences of health and illnesses.</a:t>
            </a:r>
          </a:p>
          <a:p>
            <a:pPr eaLnBrk="1" hangingPunct="1">
              <a:lnSpc>
                <a:spcPct val="80000"/>
              </a:lnSpc>
            </a:pPr>
            <a:endParaRPr lang="en-GB" altLang="en-US" sz="2000" dirty="0"/>
          </a:p>
          <a:p>
            <a:pPr eaLnBrk="1" hangingPunct="1">
              <a:lnSpc>
                <a:spcPct val="80000"/>
              </a:lnSpc>
            </a:pPr>
            <a:r>
              <a:rPr lang="en-GB" altLang="en-US" sz="2000" dirty="0"/>
              <a:t>Promote General Well Being.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000" dirty="0"/>
              <a:t>Behavioural Change.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1800" dirty="0"/>
              <a:t>Health Psychology seen to make an “actual” difference. </a:t>
            </a:r>
          </a:p>
          <a:p>
            <a:pPr eaLnBrk="1" hangingPunct="1">
              <a:lnSpc>
                <a:spcPct val="80000"/>
              </a:lnSpc>
            </a:pPr>
            <a:endParaRPr lang="en-GB" altLang="en-US" sz="2000" dirty="0"/>
          </a:p>
          <a:p>
            <a:pPr eaLnBrk="1" hangingPunct="1">
              <a:lnSpc>
                <a:spcPct val="80000"/>
              </a:lnSpc>
            </a:pPr>
            <a:r>
              <a:rPr lang="en-GB" altLang="en-US" sz="2000" dirty="0"/>
              <a:t>Employment Opportunities.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1800" dirty="0"/>
              <a:t>Working with a variety of people.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1800" dirty="0"/>
              <a:t>NHS, Carers, Communities, Schools, Universities. </a:t>
            </a:r>
          </a:p>
          <a:p>
            <a:pPr eaLnBrk="1" hangingPunct="1">
              <a:lnSpc>
                <a:spcPct val="80000"/>
              </a:lnSpc>
            </a:pPr>
            <a:endParaRPr lang="en-GB" altLang="en-US" sz="2000" dirty="0"/>
          </a:p>
          <a:p>
            <a:pPr eaLnBrk="1" hangingPunct="1">
              <a:lnSpc>
                <a:spcPct val="80000"/>
              </a:lnSpc>
            </a:pPr>
            <a:r>
              <a:rPr lang="en-GB" altLang="en-US" sz="2000" dirty="0"/>
              <a:t>Links with other branches of Psychology.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1800" dirty="0"/>
              <a:t>E.g. Social Psychology.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1800" dirty="0"/>
              <a:t>Use of Qualitative and Quantitative Research Methods. </a:t>
            </a:r>
          </a:p>
          <a:p>
            <a:pPr lvl="1" eaLnBrk="1" hangingPunct="1">
              <a:lnSpc>
                <a:spcPct val="80000"/>
              </a:lnSpc>
            </a:pPr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25930789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2" name="Slide 8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742113" y="3717925"/>
            <a:ext cx="609600" cy="609600"/>
          </a:xfrm>
        </p:spPr>
      </p:pic>
      <p:graphicFrame>
        <p:nvGraphicFramePr>
          <p:cNvPr id="10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6881729"/>
              </p:ext>
            </p:extLst>
          </p:nvPr>
        </p:nvGraphicFramePr>
        <p:xfrm>
          <a:off x="1585546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5" imgW="7504762" imgH="6219048" progId="Paint.Picture">
                  <p:embed/>
                </p:oleObj>
              </mc:Choice>
              <mc:Fallback>
                <p:oleObj name="Bitmap Image" r:id="rId5" imgW="7504762" imgH="6219048" progId="Paint.Picture">
                  <p:embed/>
                  <p:pic>
                    <p:nvPicPr>
                      <p:cNvPr id="1026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5546" y="0"/>
                        <a:ext cx="9144000" cy="685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45284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7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About Health Psychology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2589212" y="2133600"/>
            <a:ext cx="8915400" cy="4961792"/>
          </a:xfrm>
        </p:spPr>
        <p:txBody>
          <a:bodyPr>
            <a:normAutofit/>
          </a:bodyPr>
          <a:lstStyle/>
          <a:p>
            <a:r>
              <a:rPr lang="en-GB" altLang="en-US" sz="2800" dirty="0"/>
              <a:t>Major rise in popularity in the 1980’s – 1990’s. </a:t>
            </a:r>
          </a:p>
          <a:p>
            <a:endParaRPr lang="en-GB" altLang="en-US" sz="2800" dirty="0"/>
          </a:p>
          <a:p>
            <a:r>
              <a:rPr lang="en-GB" altLang="en-US" sz="2800" dirty="0"/>
              <a:t>By 2005 – over 1,000 members in the BPS. </a:t>
            </a:r>
          </a:p>
          <a:p>
            <a:endParaRPr lang="en-GB" altLang="en-US" sz="2800" dirty="0"/>
          </a:p>
          <a:p>
            <a:r>
              <a:rPr lang="en-GB" altLang="en-US" sz="2800" dirty="0"/>
              <a:t>Largest sub division in the APA. </a:t>
            </a:r>
          </a:p>
          <a:p>
            <a:endParaRPr lang="en-GB" altLang="en-US" sz="2800" dirty="0"/>
          </a:p>
          <a:p>
            <a:r>
              <a:rPr lang="en-GB" altLang="en-US" sz="2800" dirty="0"/>
              <a:t>Why?</a:t>
            </a:r>
          </a:p>
        </p:txBody>
      </p:sp>
    </p:spTree>
    <p:extLst>
      <p:ext uri="{BB962C8B-B14F-4D97-AF65-F5344CB8AC3E}">
        <p14:creationId xmlns:p14="http://schemas.microsoft.com/office/powerpoint/2010/main" val="17524827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Why?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/>
          </a:bodyPr>
          <a:lstStyle/>
          <a:p>
            <a:r>
              <a:rPr lang="en-GB" altLang="en-US" sz="2800" dirty="0"/>
              <a:t>1) Increase awareness of causes of death in 1970 – 1980’s. </a:t>
            </a:r>
          </a:p>
          <a:p>
            <a:endParaRPr lang="en-GB" altLang="en-US" sz="2800" dirty="0"/>
          </a:p>
          <a:p>
            <a:pPr lvl="1"/>
            <a:r>
              <a:rPr lang="en-GB" altLang="en-US" sz="2800" dirty="0"/>
              <a:t>Leading causes of Death </a:t>
            </a:r>
            <a:r>
              <a:rPr lang="en-GB" altLang="en-US" sz="2800" b="1" i="1" dirty="0"/>
              <a:t>ALL </a:t>
            </a:r>
            <a:r>
              <a:rPr lang="en-GB" altLang="en-US" sz="2800" dirty="0"/>
              <a:t>Behavioural. </a:t>
            </a:r>
          </a:p>
          <a:p>
            <a:pPr lvl="1"/>
            <a:r>
              <a:rPr lang="en-GB" altLang="en-US" sz="2800" dirty="0"/>
              <a:t>E.g. Potentially preventable. </a:t>
            </a:r>
            <a:endParaRPr lang="en-GB" altLang="en-US" sz="2800" b="1" i="1" dirty="0"/>
          </a:p>
        </p:txBody>
      </p:sp>
      <p:pic>
        <p:nvPicPr>
          <p:cNvPr id="28676" name="Picture 6" descr="Aids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72200" y="2651126"/>
            <a:ext cx="4038600" cy="2422525"/>
          </a:xfrm>
        </p:spPr>
      </p:pic>
    </p:spTree>
    <p:extLst>
      <p:ext uri="{BB962C8B-B14F-4D97-AF65-F5344CB8AC3E}">
        <p14:creationId xmlns:p14="http://schemas.microsoft.com/office/powerpoint/2010/main" val="10810052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Why?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GB" altLang="en-US" sz="2400"/>
              <a:t>2) Ideology that individuals are responsible for their own health. </a:t>
            </a:r>
          </a:p>
          <a:p>
            <a:endParaRPr lang="en-GB" altLang="en-US" sz="2400"/>
          </a:p>
          <a:p>
            <a:r>
              <a:rPr lang="en-GB" altLang="en-US" sz="2400"/>
              <a:t>People can look after themselves. </a:t>
            </a:r>
          </a:p>
          <a:p>
            <a:endParaRPr lang="en-GB" altLang="en-US" sz="2400"/>
          </a:p>
          <a:p>
            <a:r>
              <a:rPr lang="en-GB" altLang="en-US" sz="2400"/>
              <a:t>No such thing as a community – don’t need help. </a:t>
            </a:r>
          </a:p>
          <a:p>
            <a:endParaRPr lang="en-GB" altLang="en-US" sz="2400"/>
          </a:p>
          <a:p>
            <a:endParaRPr lang="en-GB" altLang="en-US" sz="2400"/>
          </a:p>
          <a:p>
            <a:endParaRPr lang="en-GB" altLang="en-US" sz="2400"/>
          </a:p>
        </p:txBody>
      </p:sp>
      <p:pic>
        <p:nvPicPr>
          <p:cNvPr id="29700" name="Picture 6" descr="Marlboro-Lights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67500" y="1600200"/>
            <a:ext cx="3048000" cy="2185988"/>
          </a:xfrm>
        </p:spPr>
      </p:pic>
      <p:pic>
        <p:nvPicPr>
          <p:cNvPr id="29701" name="Picture 9" descr="diet-coke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7366" y="3938588"/>
            <a:ext cx="1185267" cy="2187575"/>
          </a:xfrm>
        </p:spPr>
      </p:pic>
    </p:spTree>
    <p:extLst>
      <p:ext uri="{BB962C8B-B14F-4D97-AF65-F5344CB8AC3E}">
        <p14:creationId xmlns:p14="http://schemas.microsoft.com/office/powerpoint/2010/main" val="11270374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2). 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/>
              <a:t>Where this view is the strongest – shown the biggest increase in Health Psychology. </a:t>
            </a:r>
          </a:p>
          <a:p>
            <a:endParaRPr lang="en-GB" altLang="en-US"/>
          </a:p>
          <a:p>
            <a:r>
              <a:rPr lang="en-GB" altLang="en-US"/>
              <a:t>Need for policy interventions designed to support and promote health. </a:t>
            </a:r>
          </a:p>
          <a:p>
            <a:endParaRPr lang="en-GB" altLang="en-US"/>
          </a:p>
          <a:p>
            <a:r>
              <a:rPr lang="en-GB" altLang="en-US"/>
              <a:t>Individual ALONE may be unable to make improvements in health related behaviour – as a consequence of economic or political factors. </a:t>
            </a:r>
          </a:p>
        </p:txBody>
      </p:sp>
    </p:spTree>
    <p:extLst>
      <p:ext uri="{BB962C8B-B14F-4D97-AF65-F5344CB8AC3E}">
        <p14:creationId xmlns:p14="http://schemas.microsoft.com/office/powerpoint/2010/main" val="23028676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Why?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/>
              <a:t>3) Disenchantment with health care among patients and practitioners. </a:t>
            </a:r>
          </a:p>
          <a:p>
            <a:endParaRPr lang="en-GB" altLang="en-US"/>
          </a:p>
          <a:p>
            <a:r>
              <a:rPr lang="en-GB" altLang="en-US"/>
              <a:t>Improving services – alternatives. </a:t>
            </a:r>
          </a:p>
          <a:p>
            <a:r>
              <a:rPr lang="en-GB" altLang="en-US"/>
              <a:t>Patients views. </a:t>
            </a:r>
          </a:p>
          <a:p>
            <a:endParaRPr lang="en-GB" altLang="en-US"/>
          </a:p>
          <a:p>
            <a:r>
              <a:rPr lang="en-GB" altLang="en-US"/>
              <a:t>Growing awareness of Psychological and Social influences of Well being. </a:t>
            </a:r>
          </a:p>
        </p:txBody>
      </p:sp>
    </p:spTree>
    <p:extLst>
      <p:ext uri="{BB962C8B-B14F-4D97-AF65-F5344CB8AC3E}">
        <p14:creationId xmlns:p14="http://schemas.microsoft.com/office/powerpoint/2010/main" val="7937191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What is Health?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Have a few minutes to write your own definition of health.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Group discussion. </a:t>
            </a:r>
          </a:p>
        </p:txBody>
      </p:sp>
    </p:spTree>
    <p:extLst>
      <p:ext uri="{BB962C8B-B14F-4D97-AF65-F5344CB8AC3E}">
        <p14:creationId xmlns:p14="http://schemas.microsoft.com/office/powerpoint/2010/main" val="8308700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What is Health? </a:t>
            </a:r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2566989" y="2276476"/>
            <a:ext cx="2016125" cy="13684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7104064" y="2276476"/>
            <a:ext cx="2016125" cy="13684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2782889" y="2636838"/>
            <a:ext cx="15128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>
                <a:solidFill>
                  <a:srgbClr val="000000"/>
                </a:solidFill>
              </a:rPr>
              <a:t>HEALTH</a:t>
            </a:r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7535864" y="2636838"/>
            <a:ext cx="12969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>
                <a:solidFill>
                  <a:srgbClr val="000000"/>
                </a:solidFill>
              </a:rPr>
              <a:t>Illness</a:t>
            </a:r>
          </a:p>
        </p:txBody>
      </p:sp>
      <p:sp>
        <p:nvSpPr>
          <p:cNvPr id="33800" name="Line 8"/>
          <p:cNvSpPr>
            <a:spLocks noChangeShapeType="1"/>
          </p:cNvSpPr>
          <p:nvPr/>
        </p:nvSpPr>
        <p:spPr bwMode="auto">
          <a:xfrm>
            <a:off x="5016501" y="2997200"/>
            <a:ext cx="18002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3801" name="Line 9"/>
          <p:cNvSpPr>
            <a:spLocks noChangeShapeType="1"/>
          </p:cNvSpPr>
          <p:nvPr/>
        </p:nvSpPr>
        <p:spPr bwMode="auto">
          <a:xfrm>
            <a:off x="3503613" y="3789363"/>
            <a:ext cx="0" cy="86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3802" name="Line 10"/>
          <p:cNvSpPr>
            <a:spLocks noChangeShapeType="1"/>
          </p:cNvSpPr>
          <p:nvPr/>
        </p:nvSpPr>
        <p:spPr bwMode="auto">
          <a:xfrm>
            <a:off x="8256588" y="3789364"/>
            <a:ext cx="0" cy="9350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3803" name="Text Box 11"/>
          <p:cNvSpPr txBox="1">
            <a:spLocks noChangeArrowheads="1"/>
          </p:cNvSpPr>
          <p:nvPr/>
        </p:nvSpPr>
        <p:spPr bwMode="auto">
          <a:xfrm>
            <a:off x="4943476" y="3500438"/>
            <a:ext cx="2016125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/>
              <a:t>Signs</a:t>
            </a:r>
          </a:p>
          <a:p>
            <a:pPr algn="ctr" eaLnBrk="1" hangingPunct="1">
              <a:spcBef>
                <a:spcPct val="50000"/>
              </a:spcBef>
            </a:pPr>
            <a:r>
              <a:rPr lang="en-GB" altLang="en-US"/>
              <a:t>Symptoms</a:t>
            </a:r>
          </a:p>
          <a:p>
            <a:pPr algn="ctr" eaLnBrk="1" hangingPunct="1">
              <a:spcBef>
                <a:spcPct val="50000"/>
              </a:spcBef>
            </a:pPr>
            <a:r>
              <a:rPr lang="en-GB" altLang="en-US"/>
              <a:t>Cognitions</a:t>
            </a:r>
          </a:p>
          <a:p>
            <a:pPr algn="ctr" eaLnBrk="1" hangingPunct="1">
              <a:spcBef>
                <a:spcPct val="50000"/>
              </a:spcBef>
            </a:pPr>
            <a:r>
              <a:rPr lang="en-GB" altLang="en-US"/>
              <a:t>Behaviours</a:t>
            </a:r>
          </a:p>
          <a:p>
            <a:pPr algn="ctr" eaLnBrk="1" hangingPunct="1">
              <a:spcBef>
                <a:spcPct val="50000"/>
              </a:spcBef>
            </a:pPr>
            <a:r>
              <a:rPr lang="en-GB" altLang="en-US"/>
              <a:t>Emotions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4695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What is Health?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Defined as “Wholeness”.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World Health Organisation (1948) “a state of complete physical, mental and social well-being and…. not merely the absence of disease or infirmity”.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Is this a good definition? </a:t>
            </a:r>
          </a:p>
        </p:txBody>
      </p:sp>
    </p:spTree>
    <p:extLst>
      <p:ext uri="{BB962C8B-B14F-4D97-AF65-F5344CB8AC3E}">
        <p14:creationId xmlns:p14="http://schemas.microsoft.com/office/powerpoint/2010/main" val="36606129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A Definition of Health. </a:t>
            </a:r>
            <a:endParaRPr lang="en-US" altLang="en-US"/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Marks et al (2006).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Health is a state of well-being with physical, cultural, psychosocial, economic and spiritual attributes, not just the absence of illness.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515081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Natural Science vs Human Science. </a:t>
            </a:r>
            <a:endParaRPr lang="en-US" altLang="en-US"/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Two primary sources of knowledge for studying human behaviour and experience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Natural Science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Human Science. 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95045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Natural Science. </a:t>
            </a:r>
            <a:endParaRPr lang="en-US" altLang="en-US"/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The principle objective of natural science is to identify causes. </a:t>
            </a:r>
          </a:p>
          <a:p>
            <a:pPr lvl="1" eaLnBrk="1" hangingPunct="1"/>
            <a:r>
              <a:rPr lang="en-GB" altLang="en-US"/>
              <a:t>Does Alcohol intake elevate depression?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Attempts to generate predictive models. </a:t>
            </a:r>
          </a:p>
          <a:p>
            <a:pPr lvl="1" eaLnBrk="1" hangingPunct="1"/>
            <a:r>
              <a:rPr lang="en-GB" altLang="en-US"/>
              <a:t>Medical Model. </a:t>
            </a:r>
          </a:p>
          <a:p>
            <a:pPr eaLnBrk="1" hangingPunct="1">
              <a:buFontTx/>
              <a:buNone/>
            </a:pPr>
            <a:endParaRPr lang="en-GB" altLang="en-US"/>
          </a:p>
          <a:p>
            <a:pPr eaLnBrk="1" hangingPunct="1"/>
            <a:r>
              <a:rPr lang="en-GB" altLang="en-US"/>
              <a:t>Quantitative in its approach. </a:t>
            </a:r>
          </a:p>
          <a:p>
            <a:pPr eaLnBrk="1" hangingPunct="1"/>
            <a:r>
              <a:rPr lang="en-GB" altLang="en-US"/>
              <a:t>Physical treatments. </a:t>
            </a:r>
          </a:p>
          <a:p>
            <a:pPr lvl="1" eaLnBrk="1" hangingPunct="1">
              <a:buFontTx/>
              <a:buNone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067263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Human Science. </a:t>
            </a:r>
            <a:endParaRPr lang="en-US" altLang="en-US"/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altLang="en-US"/>
              <a:t>Objectives is to Identify meanings. </a:t>
            </a:r>
          </a:p>
          <a:p>
            <a:pPr lvl="1" eaLnBrk="1" hangingPunct="1"/>
            <a:r>
              <a:rPr lang="en-GB" altLang="en-US"/>
              <a:t>What does X mean to Y? </a:t>
            </a:r>
            <a:endParaRPr lang="en-US" altLang="en-US"/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Represented by research on discourse, narratives and social representations.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IPA (Case Studies).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Social Constructivism. </a:t>
            </a:r>
          </a:p>
        </p:txBody>
      </p:sp>
      <p:pic>
        <p:nvPicPr>
          <p:cNvPr id="2" name="Slide 2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99812" y="20501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887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8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Theory in Health Psychology. </a:t>
            </a:r>
            <a:endParaRPr lang="en-US" altLang="en-US"/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3 Broad Types based on their level of generality.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Frameworks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Theories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Models. 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327628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Frameworks.  </a:t>
            </a:r>
            <a:endParaRPr lang="en-US" altLang="en-US"/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Complete system of thinking about a field of inquiry…. Looser and less developed in nature, intended for general application. (Marks et al, 2006). 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460632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4000"/>
              <a:t>Example of a Framework </a:t>
            </a:r>
            <a:br>
              <a:rPr lang="en-GB" altLang="en-US" sz="4000"/>
            </a:br>
            <a:r>
              <a:rPr lang="en-GB" altLang="en-US" sz="4000"/>
              <a:t>Determinants of Health Framework</a:t>
            </a:r>
            <a:endParaRPr lang="en-US" altLang="en-US" sz="4000"/>
          </a:p>
        </p:txBody>
      </p:sp>
      <p:pic>
        <p:nvPicPr>
          <p:cNvPr id="2" name="Slide 2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742113" y="3717925"/>
            <a:ext cx="609600" cy="609600"/>
          </a:xfrm>
        </p:spPr>
      </p:pic>
      <p:pic>
        <p:nvPicPr>
          <p:cNvPr id="41988" name="Picture 6" descr="social_determinants_of_health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4966" y="2133600"/>
            <a:ext cx="6599237" cy="461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9979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4000"/>
              <a:t>Determinants of Health Framework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/>
              <a:t>6 Characteristics. </a:t>
            </a:r>
          </a:p>
          <a:p>
            <a:pPr lvl="1"/>
            <a:r>
              <a:rPr lang="en-GB" altLang="en-US"/>
              <a:t>1) Concerned with all determinants of health. </a:t>
            </a:r>
          </a:p>
          <a:p>
            <a:pPr lvl="1"/>
            <a:r>
              <a:rPr lang="en-GB" altLang="en-US"/>
              <a:t>2) Individual at the Core. </a:t>
            </a:r>
          </a:p>
          <a:p>
            <a:pPr lvl="1"/>
            <a:r>
              <a:rPr lang="en-GB" altLang="en-US"/>
              <a:t>3) Reflect the whole situation. </a:t>
            </a:r>
          </a:p>
          <a:p>
            <a:pPr lvl="1"/>
            <a:r>
              <a:rPr lang="en-GB" altLang="en-US"/>
              <a:t>4) Interdisciplinary (not just medical). </a:t>
            </a:r>
          </a:p>
          <a:p>
            <a:pPr lvl="1"/>
            <a:r>
              <a:rPr lang="en-GB" altLang="en-US"/>
              <a:t>5) DOESN’T STRESS WHICH ASPECT IS MORE IMPORTANT. </a:t>
            </a:r>
          </a:p>
          <a:p>
            <a:pPr lvl="1"/>
            <a:r>
              <a:rPr lang="en-GB" altLang="en-US"/>
              <a:t>6) Complex nature of Health determinants. </a:t>
            </a:r>
          </a:p>
        </p:txBody>
      </p:sp>
    </p:spTree>
    <p:extLst>
      <p:ext uri="{BB962C8B-B14F-4D97-AF65-F5344CB8AC3E}">
        <p14:creationId xmlns:p14="http://schemas.microsoft.com/office/powerpoint/2010/main" val="15528468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Four Approaches to Health Psychology. </a:t>
            </a:r>
            <a:endParaRPr lang="en-US" altLang="en-US"/>
          </a:p>
        </p:txBody>
      </p:sp>
      <p:sp>
        <p:nvSpPr>
          <p:cNvPr id="471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Clinical  Health Psychology.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Public Health Psychology.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Community Health Psychology.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Critical Health Psychology. 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161673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Clinical Health Psychology. </a:t>
            </a:r>
            <a:endParaRPr lang="en-US" altLang="en-US"/>
          </a:p>
        </p:txBody>
      </p:sp>
      <p:sp>
        <p:nvSpPr>
          <p:cNvPr id="481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Relates Psychological variables to Biomedical conditions.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Quantitative assessments.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Interventions.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Randomised Controlled Studies. 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10104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Clinical Health Psychology. </a:t>
            </a:r>
            <a:endParaRPr lang="en-US" altLang="en-US"/>
          </a:p>
        </p:txBody>
      </p:sp>
      <p:sp>
        <p:nvSpPr>
          <p:cNvPr id="4915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Researched Based.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Work alongside health services to assess and improve care of patients. </a:t>
            </a:r>
          </a:p>
          <a:p>
            <a:pPr eaLnBrk="1" hangingPunct="1"/>
            <a:endParaRPr lang="en-GB" altLang="en-US"/>
          </a:p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37754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Public Health Psychology. </a:t>
            </a:r>
            <a:endParaRPr lang="en-US" altLang="en-US"/>
          </a:p>
        </p:txBody>
      </p:sp>
      <p:sp>
        <p:nvSpPr>
          <p:cNvPr id="50179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Allied to epidemiology and health promotion. </a:t>
            </a:r>
          </a:p>
          <a:p>
            <a:pPr eaLnBrk="1" hangingPunct="1"/>
            <a:r>
              <a:rPr lang="en-GB" altLang="en-US"/>
              <a:t>Manipulate psychological variables predicting health and healthy behaviours. </a:t>
            </a:r>
          </a:p>
          <a:p>
            <a:pPr eaLnBrk="1" hangingPunct="1"/>
            <a:r>
              <a:rPr lang="en-GB" altLang="en-US"/>
              <a:t>Large Scale Surveys.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Interventions. </a:t>
            </a:r>
            <a:endParaRPr lang="en-US" altLang="en-US"/>
          </a:p>
        </p:txBody>
      </p:sp>
      <p:pic>
        <p:nvPicPr>
          <p:cNvPr id="50181" name="Picture 2" descr="http://www.chrisvanstone.com/wp/wp-content/uploads/2009/07/sexual-healt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247" y="1905000"/>
            <a:ext cx="3906837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93279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Community Based Health Psychology. </a:t>
            </a:r>
            <a:endParaRPr lang="en-US" altLang="en-US"/>
          </a:p>
        </p:txBody>
      </p:sp>
      <p:sp>
        <p:nvSpPr>
          <p:cNvPr id="51203" name="Content Placeholder 1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Empower communities to have a great control over health and health care.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Case Studies and Action Research.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Vulnerable people. </a:t>
            </a:r>
            <a:endParaRPr lang="en-US" altLang="en-US"/>
          </a:p>
        </p:txBody>
      </p:sp>
      <p:pic>
        <p:nvPicPr>
          <p:cNvPr id="51205" name="Picture 2" descr="C:\Documents and Settings\New_01\Desktop\Bath Stuff\Being a Mentor1_files\image02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763" y="1484314"/>
            <a:ext cx="2489200" cy="165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6" name="Picture 3" descr="C:\Documents and Settings\New_01\Desktop\Bath Stuff\Being a Mentor1_files\image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3925" y="3933825"/>
            <a:ext cx="1066800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5152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Critical Health Psychology. </a:t>
            </a:r>
            <a:endParaRPr lang="en-US" altLang="en-US"/>
          </a:p>
        </p:txBody>
      </p:sp>
      <p:sp>
        <p:nvSpPr>
          <p:cNvPr id="52227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Analyse how power, economics and society influence health, health care.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Political in Nature.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Society as a whole. 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742057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What is Health Promotion? 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Event, process or activity that facilitates the protection or improvement of the health status of individuals, groups, communities or populations (Marks et al, 2007).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Environmental Interventions. </a:t>
            </a:r>
          </a:p>
          <a:p>
            <a:pPr eaLnBrk="1" hangingPunct="1"/>
            <a:r>
              <a:rPr lang="en-GB" altLang="en-US"/>
              <a:t>Behavioural Interventions. </a:t>
            </a:r>
          </a:p>
        </p:txBody>
      </p:sp>
    </p:spTree>
    <p:extLst>
      <p:ext uri="{BB962C8B-B14F-4D97-AF65-F5344CB8AC3E}">
        <p14:creationId xmlns:p14="http://schemas.microsoft.com/office/powerpoint/2010/main" val="6011666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Health Promotion.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en-GB" altLang="en-US" sz="2400"/>
              <a:t>Environmental Interventions. </a:t>
            </a:r>
          </a:p>
          <a:p>
            <a:pPr eaLnBrk="1" hangingPunct="1">
              <a:lnSpc>
                <a:spcPct val="90000"/>
              </a:lnSpc>
            </a:pPr>
            <a:endParaRPr lang="en-GB" altLang="en-US" sz="2400"/>
          </a:p>
          <a:p>
            <a:pPr eaLnBrk="1" hangingPunct="1">
              <a:lnSpc>
                <a:spcPct val="90000"/>
              </a:lnSpc>
            </a:pPr>
            <a:r>
              <a:rPr lang="en-GB" altLang="en-US" sz="2400"/>
              <a:t>Legislative</a:t>
            </a:r>
          </a:p>
          <a:p>
            <a:pPr eaLnBrk="1" hangingPunct="1">
              <a:lnSpc>
                <a:spcPct val="90000"/>
              </a:lnSpc>
            </a:pPr>
            <a:endParaRPr lang="en-GB" altLang="en-US" sz="2400"/>
          </a:p>
          <a:p>
            <a:pPr eaLnBrk="1" hangingPunct="1">
              <a:lnSpc>
                <a:spcPct val="90000"/>
              </a:lnSpc>
            </a:pPr>
            <a:r>
              <a:rPr lang="en-GB" altLang="en-US" sz="2400"/>
              <a:t>Productions of Goods.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000"/>
              <a:t>E.g. Beef.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000"/>
              <a:t>E.g. E numbers. </a:t>
            </a:r>
          </a:p>
          <a:p>
            <a:pPr eaLnBrk="1" hangingPunct="1">
              <a:lnSpc>
                <a:spcPct val="90000"/>
              </a:lnSpc>
            </a:pPr>
            <a:endParaRPr lang="en-GB" altLang="en-US" sz="2400"/>
          </a:p>
          <a:p>
            <a:pPr eaLnBrk="1" hangingPunct="1">
              <a:lnSpc>
                <a:spcPct val="90000"/>
              </a:lnSpc>
            </a:pPr>
            <a:r>
              <a:rPr lang="en-GB" altLang="en-US" sz="2400"/>
              <a:t>Safeguard our Natural Environment.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000"/>
              <a:t>Beach flag system. </a:t>
            </a:r>
          </a:p>
        </p:txBody>
      </p:sp>
      <p:pic>
        <p:nvPicPr>
          <p:cNvPr id="6149" name="Picture 6" descr="http://www.keepbritaintidy.org/ImgLibrary/bflogo_234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7120" y="4015033"/>
            <a:ext cx="3311525" cy="21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8" descr="http://www.freewebs.com/crispy_liz/Box%20Smarties%20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250" y="1264555"/>
            <a:ext cx="3497263" cy="227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05790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Health Promotion. </a:t>
            </a:r>
          </a:p>
        </p:txBody>
      </p:sp>
      <p:sp>
        <p:nvSpPr>
          <p:cNvPr id="7171" name="Rectangle 5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Behavioural Intentions.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Individual.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Empowerment. </a:t>
            </a:r>
          </a:p>
        </p:txBody>
      </p:sp>
      <p:pic>
        <p:nvPicPr>
          <p:cNvPr id="7173" name="Picture 6" descr="http://1.bp.blogspot.com/_XzUbPMVGRZc/SxWdTI3Z8lI/AAAAAAAAAIw/ebhfsR7Df58/s320/man+on+treadmil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9964" y="1628775"/>
            <a:ext cx="2314575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8" descr="http://www.knightscientific.com/img/pictures/fullsize/7-DSCN7973N-bowl-of-frui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200" y="4292600"/>
            <a:ext cx="2940050" cy="220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8696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4000"/>
              <a:t>Behaviour Change Approach in Health Promotion.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Changing individuals Cognitions.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Decision Makers.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Need the Information.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Health Education. </a:t>
            </a:r>
          </a:p>
        </p:txBody>
      </p:sp>
    </p:spTree>
    <p:extLst>
      <p:ext uri="{BB962C8B-B14F-4D97-AF65-F5344CB8AC3E}">
        <p14:creationId xmlns:p14="http://schemas.microsoft.com/office/powerpoint/2010/main" val="332426870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Social Cognition Models. 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endParaRPr lang="en-GB" altLang="en-US" dirty="0"/>
          </a:p>
          <a:p>
            <a:pPr eaLnBrk="1" hangingPunct="1"/>
            <a:r>
              <a:rPr lang="en-GB" altLang="en-US" sz="3200" dirty="0"/>
              <a:t>Health Belief Model (Becker, 1974). </a:t>
            </a:r>
          </a:p>
          <a:p>
            <a:pPr eaLnBrk="1" hangingPunct="1"/>
            <a:r>
              <a:rPr lang="en-GB" altLang="en-US" sz="3200" dirty="0"/>
              <a:t>Theory of Reasoned Action (</a:t>
            </a:r>
            <a:r>
              <a:rPr lang="en-GB" altLang="en-US" sz="3200" dirty="0" err="1"/>
              <a:t>Fishbein</a:t>
            </a:r>
            <a:r>
              <a:rPr lang="en-GB" altLang="en-US" sz="3200" dirty="0"/>
              <a:t> and </a:t>
            </a:r>
            <a:r>
              <a:rPr lang="en-GB" altLang="en-US" sz="3200" dirty="0" err="1"/>
              <a:t>Ajzen</a:t>
            </a:r>
            <a:r>
              <a:rPr lang="en-GB" altLang="en-US" sz="3200" dirty="0"/>
              <a:t>, 1975). </a:t>
            </a:r>
          </a:p>
          <a:p>
            <a:pPr eaLnBrk="1" hangingPunct="1"/>
            <a:r>
              <a:rPr lang="en-GB" altLang="en-US" sz="3200" dirty="0"/>
              <a:t>Theory of Planned Behaviour (</a:t>
            </a:r>
            <a:r>
              <a:rPr lang="en-GB" altLang="en-US" sz="3200" dirty="0" err="1"/>
              <a:t>Ajzen</a:t>
            </a:r>
            <a:r>
              <a:rPr lang="en-GB" altLang="en-US" sz="3200" dirty="0"/>
              <a:t>, 1985). </a:t>
            </a:r>
          </a:p>
          <a:p>
            <a:pPr eaLnBrk="1" hangingPunct="1"/>
            <a:r>
              <a:rPr lang="en-GB" altLang="en-US" sz="3200" dirty="0" err="1"/>
              <a:t>Transtheoretical</a:t>
            </a:r>
            <a:r>
              <a:rPr lang="en-GB" altLang="en-US" sz="3200" dirty="0"/>
              <a:t> Model (</a:t>
            </a:r>
            <a:r>
              <a:rPr lang="en-GB" altLang="en-US" sz="3200" dirty="0" err="1"/>
              <a:t>Prochaska</a:t>
            </a:r>
            <a:r>
              <a:rPr lang="en-GB" altLang="en-US" sz="3200" dirty="0"/>
              <a:t> and </a:t>
            </a:r>
            <a:r>
              <a:rPr lang="en-GB" altLang="en-US" sz="3200" dirty="0" err="1"/>
              <a:t>DiClemente</a:t>
            </a:r>
            <a:r>
              <a:rPr lang="en-GB" altLang="en-US" sz="3200" dirty="0"/>
              <a:t>, 1983). </a:t>
            </a:r>
          </a:p>
        </p:txBody>
      </p:sp>
    </p:spTree>
    <p:extLst>
      <p:ext uri="{BB962C8B-B14F-4D97-AF65-F5344CB8AC3E}">
        <p14:creationId xmlns:p14="http://schemas.microsoft.com/office/powerpoint/2010/main" val="195451077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Models of Behavioural Change. 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/>
              <a:t>Health Belief Model. </a:t>
            </a:r>
          </a:p>
          <a:p>
            <a:endParaRPr lang="en-GB" altLang="en-US"/>
          </a:p>
          <a:p>
            <a:r>
              <a:rPr lang="en-GB" altLang="en-US"/>
              <a:t>Initially developed by Rosenstock (1966). </a:t>
            </a:r>
          </a:p>
          <a:p>
            <a:endParaRPr lang="en-GB" altLang="en-US"/>
          </a:p>
          <a:p>
            <a:r>
              <a:rPr lang="en-GB" altLang="en-US"/>
              <a:t>Becker and colleagues (70’s and 80’s). </a:t>
            </a:r>
          </a:p>
          <a:p>
            <a:endParaRPr lang="en-GB" altLang="en-US"/>
          </a:p>
          <a:p>
            <a:r>
              <a:rPr lang="en-GB" altLang="en-US"/>
              <a:t>Predict preventative health behaviours and also behavioural response to treatment in acute or chonically ill patients. </a:t>
            </a:r>
          </a:p>
        </p:txBody>
      </p:sp>
    </p:spTree>
    <p:extLst>
      <p:ext uri="{BB962C8B-B14F-4D97-AF65-F5344CB8AC3E}">
        <p14:creationId xmlns:p14="http://schemas.microsoft.com/office/powerpoint/2010/main" val="255487859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Models of Behavioural Change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/>
              <a:t>Health Belief Model</a:t>
            </a:r>
          </a:p>
          <a:p>
            <a:endParaRPr lang="en-GB" altLang="en-US"/>
          </a:p>
          <a:p>
            <a:r>
              <a:rPr lang="en-GB" altLang="en-US"/>
              <a:t>The Likelihood of changing behaviour depends on the person’s perceptions of the severity of the health risks and appraisals of the costs and benefits of taking action. </a:t>
            </a:r>
          </a:p>
          <a:p>
            <a:endParaRPr lang="en-GB" altLang="en-US"/>
          </a:p>
          <a:p>
            <a:pPr lvl="1"/>
            <a:r>
              <a:rPr lang="en-GB" altLang="en-US"/>
              <a:t>Becker and Maiman, 1975 (cited in Weinberg and Gould, 2001). </a:t>
            </a:r>
          </a:p>
          <a:p>
            <a:endParaRPr lang="en-GB" altLang="en-US"/>
          </a:p>
          <a:p>
            <a:pPr lvl="1"/>
            <a:endParaRPr lang="en-GB" altLang="en-US"/>
          </a:p>
          <a:p>
            <a:endParaRPr lang="en-GB" altLang="en-US"/>
          </a:p>
          <a:p>
            <a:pPr>
              <a:spcBef>
                <a:spcPct val="50000"/>
              </a:spcBef>
              <a:buFontTx/>
              <a:buNone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6827143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Components of HBM. 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Behaviour is a result of a set of core beliefs. </a:t>
            </a:r>
          </a:p>
          <a:p>
            <a:pPr lvl="1" eaLnBrk="1" hangingPunct="1"/>
            <a:r>
              <a:rPr lang="en-GB" altLang="en-US"/>
              <a:t>Susceptibility to illness. </a:t>
            </a:r>
          </a:p>
          <a:p>
            <a:pPr lvl="1" eaLnBrk="1" hangingPunct="1"/>
            <a:r>
              <a:rPr lang="en-GB" altLang="en-US"/>
              <a:t>Severity to illness</a:t>
            </a:r>
          </a:p>
          <a:p>
            <a:pPr lvl="1" eaLnBrk="1" hangingPunct="1"/>
            <a:r>
              <a:rPr lang="en-GB" altLang="en-US"/>
              <a:t>Costs involved in carrying out behaviour. </a:t>
            </a:r>
          </a:p>
          <a:p>
            <a:pPr lvl="1" eaLnBrk="1" hangingPunct="1"/>
            <a:r>
              <a:rPr lang="en-GB" altLang="en-US"/>
              <a:t>Benefits. </a:t>
            </a:r>
          </a:p>
          <a:p>
            <a:pPr lvl="1" eaLnBrk="1" hangingPunct="1"/>
            <a:r>
              <a:rPr lang="en-GB" altLang="en-US"/>
              <a:t>Cues to action. </a:t>
            </a:r>
          </a:p>
          <a:p>
            <a:pPr lvl="2" eaLnBrk="1" hangingPunct="1"/>
            <a:r>
              <a:rPr lang="en-GB" altLang="en-US"/>
              <a:t>Internal (e.g. Physical Symptom). </a:t>
            </a:r>
          </a:p>
          <a:p>
            <a:pPr lvl="2" eaLnBrk="1" hangingPunct="1"/>
            <a:r>
              <a:rPr lang="en-GB" altLang="en-US"/>
              <a:t>External (e.g. Health Promotion Leaflet). </a:t>
            </a:r>
          </a:p>
        </p:txBody>
      </p:sp>
    </p:spTree>
    <p:extLst>
      <p:ext uri="{BB962C8B-B14F-4D97-AF65-F5344CB8AC3E}">
        <p14:creationId xmlns:p14="http://schemas.microsoft.com/office/powerpoint/2010/main" val="352711875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11268" name="Picture 4" descr="image0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205" y="495951"/>
            <a:ext cx="8642350" cy="581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Arrow Connector 2"/>
          <p:cNvCxnSpPr/>
          <p:nvPr/>
        </p:nvCxnSpPr>
        <p:spPr>
          <a:xfrm>
            <a:off x="6866792" y="896815"/>
            <a:ext cx="2048608" cy="18288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>
            <a:off x="7007469" y="2356338"/>
            <a:ext cx="1477108" cy="6858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6866792" y="3912577"/>
            <a:ext cx="1441939" cy="7825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6866792" y="4001294"/>
            <a:ext cx="2048608" cy="17840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00151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HBM Model and Smoking. 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Consider how the issue of smoking is dealt with by the HBM. </a:t>
            </a:r>
          </a:p>
        </p:txBody>
      </p:sp>
    </p:spTree>
    <p:extLst>
      <p:ext uri="{BB962C8B-B14F-4D97-AF65-F5344CB8AC3E}">
        <p14:creationId xmlns:p14="http://schemas.microsoft.com/office/powerpoint/2010/main" val="270056476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11268" name="Picture 4" descr="image0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5163" y="506169"/>
            <a:ext cx="8642350" cy="581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Arrow Connector 2"/>
          <p:cNvCxnSpPr/>
          <p:nvPr/>
        </p:nvCxnSpPr>
        <p:spPr>
          <a:xfrm>
            <a:off x="6866792" y="896815"/>
            <a:ext cx="2048608" cy="18288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>
            <a:off x="7007469" y="2356338"/>
            <a:ext cx="1477108" cy="6858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6866792" y="3912577"/>
            <a:ext cx="1441939" cy="7825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6866792" y="4001294"/>
            <a:ext cx="2048608" cy="17840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92785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HBM and Smoking. 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How susceptible they are to lung cancer and other smoking related conditions. </a:t>
            </a:r>
          </a:p>
          <a:p>
            <a:pPr eaLnBrk="1" hangingPunct="1"/>
            <a:r>
              <a:rPr lang="en-GB" altLang="en-US"/>
              <a:t>How serious these conditions are. </a:t>
            </a:r>
          </a:p>
          <a:p>
            <a:pPr eaLnBrk="1" hangingPunct="1"/>
            <a:r>
              <a:rPr lang="en-GB" altLang="en-US"/>
              <a:t>The extent and Value of the benefits of giving up smoking. </a:t>
            </a:r>
          </a:p>
          <a:p>
            <a:pPr eaLnBrk="1" hangingPunct="1"/>
            <a:r>
              <a:rPr lang="en-GB" altLang="en-US"/>
              <a:t>The potential negative consequences of giving up smoking. </a:t>
            </a:r>
          </a:p>
        </p:txBody>
      </p:sp>
    </p:spTree>
    <p:extLst>
      <p:ext uri="{BB962C8B-B14F-4D97-AF65-F5344CB8AC3E}">
        <p14:creationId xmlns:p14="http://schemas.microsoft.com/office/powerpoint/2010/main" val="407411403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HBM. 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Applied to a wide range of health behaviours.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Successful in predicting health behaviours (Sheeran and Abraham, 1995).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Each variable correlates with the behaviour and behaviour change (Marks et al, 2007). </a:t>
            </a:r>
          </a:p>
        </p:txBody>
      </p:sp>
    </p:spTree>
    <p:extLst>
      <p:ext uri="{BB962C8B-B14F-4D97-AF65-F5344CB8AC3E}">
        <p14:creationId xmlns:p14="http://schemas.microsoft.com/office/powerpoint/2010/main" val="323641639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Contradictory findings. 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/>
              <a:t>Other studies have shown that LOW perceived severity are related to healthy behavioural intentions. </a:t>
            </a:r>
          </a:p>
          <a:p>
            <a:pPr eaLnBrk="1" hangingPunct="1">
              <a:lnSpc>
                <a:spcPct val="90000"/>
              </a:lnSpc>
            </a:pPr>
            <a:endParaRPr lang="en-GB" altLang="en-US"/>
          </a:p>
          <a:p>
            <a:pPr eaLnBrk="1" hangingPunct="1">
              <a:lnSpc>
                <a:spcPct val="90000"/>
              </a:lnSpc>
            </a:pPr>
            <a:r>
              <a:rPr lang="en-GB" altLang="en-US"/>
              <a:t>What are the best predictors – differing results.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/>
              <a:t>Beker and Rosenstock – Costs, benefits, severity.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/>
              <a:t>Janz and Beker – Susceptibility. </a:t>
            </a:r>
          </a:p>
        </p:txBody>
      </p:sp>
    </p:spTree>
    <p:extLst>
      <p:ext uri="{BB962C8B-B14F-4D97-AF65-F5344CB8AC3E}">
        <p14:creationId xmlns:p14="http://schemas.microsoft.com/office/powerpoint/2010/main" val="390522583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Criticisms of HBM. 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All focused on conscious processing – Do we consciously process EVERYTHING?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What about the role of social and economic environment?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What is the relationship between the beliefs?</a:t>
            </a:r>
          </a:p>
        </p:txBody>
      </p:sp>
    </p:spTree>
    <p:extLst>
      <p:ext uri="{BB962C8B-B14F-4D97-AF65-F5344CB8AC3E}">
        <p14:creationId xmlns:p14="http://schemas.microsoft.com/office/powerpoint/2010/main" val="138266760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Criticism of HBM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What about fear or denial?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What about outcome expectancy?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Individual Differences – is it flexible?</a:t>
            </a:r>
          </a:p>
          <a:p>
            <a:pPr eaLnBrk="1" hangingPunct="1">
              <a:buFontTx/>
              <a:buNone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9948980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HBM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/>
              <a:t>Other beliefs added in response to criticisms. </a:t>
            </a:r>
          </a:p>
          <a:p>
            <a:pPr lvl="1"/>
            <a:r>
              <a:rPr lang="en-GB" altLang="en-US"/>
              <a:t>Health Motivation – Readiness to be concerned. </a:t>
            </a:r>
          </a:p>
          <a:p>
            <a:pPr lvl="1"/>
            <a:r>
              <a:rPr lang="en-GB" altLang="en-US"/>
              <a:t>Perceived Control – e.g. Confidence, within capabilities. </a:t>
            </a:r>
          </a:p>
          <a:p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5063949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4000"/>
              <a:t>Theory of Planned Behaviour.</a:t>
            </a:r>
            <a:br>
              <a:rPr lang="en-GB" altLang="en-US" sz="4000"/>
            </a:br>
            <a:r>
              <a:rPr lang="en-GB" altLang="en-US" sz="4000"/>
              <a:t>(Azjen and Madden, 1986) 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Progression from Theory of Reasoned Action.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Behavioural Intensions are the outcome of a combination of several beliefs.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Intentions “plan of action in pursuit of goals”. </a:t>
            </a:r>
          </a:p>
        </p:txBody>
      </p:sp>
    </p:spTree>
    <p:extLst>
      <p:ext uri="{BB962C8B-B14F-4D97-AF65-F5344CB8AC3E}">
        <p14:creationId xmlns:p14="http://schemas.microsoft.com/office/powerpoint/2010/main" val="28577538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19460" name="Picture 5" descr="0260180902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620713"/>
            <a:ext cx="8172450" cy="552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99816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Components of TPB. 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/>
              <a:t>Attitude towards the Behaviour.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/>
              <a:t>Positive and Negative Evaluation.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/>
              <a:t>Beliefs about Benefits and Outcomes.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/>
              <a:t>Subjective Norms.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/>
              <a:t>Peer Pressure (people will want).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/>
              <a:t>I want to do this so people can be proud.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/>
              <a:t>Behavioural Control.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/>
              <a:t>Internal (e.g. skills, ability) and External factors (obstacles, opportunities). </a:t>
            </a:r>
          </a:p>
        </p:txBody>
      </p:sp>
    </p:spTree>
    <p:extLst>
      <p:ext uri="{BB962C8B-B14F-4D97-AF65-F5344CB8AC3E}">
        <p14:creationId xmlns:p14="http://schemas.microsoft.com/office/powerpoint/2010/main" val="126153679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8" name="Picture 5" descr="0260180902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620713"/>
            <a:ext cx="8172450" cy="552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642909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Theory of Planned Behaviour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r>
              <a:rPr lang="en-GB" altLang="en-US" sz="2400"/>
              <a:t>Case Study. </a:t>
            </a:r>
          </a:p>
          <a:p>
            <a:pPr>
              <a:lnSpc>
                <a:spcPct val="90000"/>
              </a:lnSpc>
            </a:pPr>
            <a:endParaRPr lang="en-GB" altLang="en-US" sz="2400"/>
          </a:p>
          <a:p>
            <a:pPr>
              <a:lnSpc>
                <a:spcPct val="90000"/>
              </a:lnSpc>
            </a:pPr>
            <a:r>
              <a:rPr lang="en-GB" altLang="en-US" sz="2400"/>
              <a:t>Clinically obese individual warned by the doctors that he must diet AND exercise immediately or suffer serious health failure. </a:t>
            </a:r>
          </a:p>
          <a:p>
            <a:pPr>
              <a:lnSpc>
                <a:spcPct val="90000"/>
              </a:lnSpc>
            </a:pPr>
            <a:endParaRPr lang="en-GB" altLang="en-US" sz="2400"/>
          </a:p>
          <a:p>
            <a:pPr>
              <a:lnSpc>
                <a:spcPct val="90000"/>
              </a:lnSpc>
            </a:pPr>
            <a:r>
              <a:rPr lang="en-GB" altLang="en-US" sz="2400"/>
              <a:t>He is currently ignoring all advice from the Doctor. </a:t>
            </a:r>
          </a:p>
          <a:p>
            <a:pPr>
              <a:lnSpc>
                <a:spcPct val="90000"/>
              </a:lnSpc>
            </a:pPr>
            <a:endParaRPr lang="en-GB" altLang="en-US" sz="2400"/>
          </a:p>
          <a:p>
            <a:pPr>
              <a:lnSpc>
                <a:spcPct val="90000"/>
              </a:lnSpc>
            </a:pPr>
            <a:r>
              <a:rPr lang="en-GB" altLang="en-US" sz="2400"/>
              <a:t>Use the factors associated with the Theory of Planned Behaviour as the basis of an intervention strategy / strategies in an attempt to get him to change his behaviour. </a:t>
            </a:r>
          </a:p>
        </p:txBody>
      </p:sp>
    </p:spTree>
    <p:extLst>
      <p:ext uri="{BB962C8B-B14F-4D97-AF65-F5344CB8AC3E}">
        <p14:creationId xmlns:p14="http://schemas.microsoft.com/office/powerpoint/2010/main" val="355620950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6" name="Picture 5" descr="0260180902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620713"/>
            <a:ext cx="8172450" cy="552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801955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Support for TPB. 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Brubaker and Wickersham – testicular self-examination – showed correlations with. </a:t>
            </a:r>
          </a:p>
          <a:p>
            <a:pPr lvl="1" eaLnBrk="1" hangingPunct="1"/>
            <a:r>
              <a:rPr lang="en-GB" altLang="en-US"/>
              <a:t>Attitude towards Behaviour. </a:t>
            </a:r>
          </a:p>
          <a:p>
            <a:pPr lvl="1" eaLnBrk="1" hangingPunct="1"/>
            <a:r>
              <a:rPr lang="en-GB" altLang="en-US"/>
              <a:t>Subjective Norm. </a:t>
            </a:r>
          </a:p>
          <a:p>
            <a:pPr lvl="1" eaLnBrk="1" hangingPunct="1"/>
            <a:r>
              <a:rPr lang="en-GB" altLang="en-US"/>
              <a:t>Behavioural Control</a:t>
            </a:r>
          </a:p>
        </p:txBody>
      </p:sp>
    </p:spTree>
    <p:extLst>
      <p:ext uri="{BB962C8B-B14F-4D97-AF65-F5344CB8AC3E}">
        <p14:creationId xmlns:p14="http://schemas.microsoft.com/office/powerpoint/2010/main" val="117333505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4000"/>
              <a:t>Transtheoretical Model. </a:t>
            </a:r>
            <a:br>
              <a:rPr lang="en-GB" altLang="en-US" sz="4000"/>
            </a:br>
            <a:r>
              <a:rPr lang="en-GB" altLang="en-US" sz="4000"/>
              <a:t>Prochaska &amp; DiClemente (1983).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eaLnBrk="1" hangingPunct="1">
              <a:lnSpc>
                <a:spcPct val="80000"/>
              </a:lnSpc>
              <a:buFontTx/>
              <a:buNone/>
            </a:pPr>
            <a:endParaRPr lang="en-GB" altLang="en-US" sz="2400"/>
          </a:p>
          <a:p>
            <a:pPr eaLnBrk="1" hangingPunct="1">
              <a:lnSpc>
                <a:spcPct val="80000"/>
              </a:lnSpc>
            </a:pPr>
            <a:r>
              <a:rPr lang="en-GB" altLang="en-US" sz="2400"/>
              <a:t>Used in Several Areas of Health Psychology.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000"/>
              <a:t>Alcoholism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000"/>
              <a:t>Smoking Cessation.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000"/>
              <a:t>Exercise Adherence.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000"/>
              <a:t>Treatment of Anorexia Nervosa </a:t>
            </a:r>
          </a:p>
          <a:p>
            <a:pPr lvl="1" eaLnBrk="1" hangingPunct="1">
              <a:lnSpc>
                <a:spcPct val="80000"/>
              </a:lnSpc>
            </a:pPr>
            <a:endParaRPr lang="en-GB" altLang="en-US" sz="2000"/>
          </a:p>
          <a:p>
            <a:pPr eaLnBrk="1" hangingPunct="1">
              <a:lnSpc>
                <a:spcPct val="80000"/>
              </a:lnSpc>
            </a:pPr>
            <a:r>
              <a:rPr lang="en-GB" altLang="en-US" sz="2400"/>
              <a:t>Behaviour is Changed via 5 cyclic stages.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000"/>
              <a:t>Pre-contemplation.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000"/>
              <a:t>Contemplation.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000"/>
              <a:t>Preparation.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000"/>
              <a:t>Action.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 sz="2000"/>
              <a:t>Maintenance. </a:t>
            </a:r>
          </a:p>
          <a:p>
            <a:pPr lvl="1" eaLnBrk="1" hangingPunct="1">
              <a:lnSpc>
                <a:spcPct val="80000"/>
              </a:lnSpc>
            </a:pPr>
            <a:endParaRPr lang="en-GB" altLang="en-US" sz="2000"/>
          </a:p>
          <a:p>
            <a:pPr eaLnBrk="1" hangingPunct="1">
              <a:lnSpc>
                <a:spcPct val="80000"/>
              </a:lnSpc>
            </a:pPr>
            <a:endParaRPr lang="en-GB" altLang="en-US" sz="2400"/>
          </a:p>
        </p:txBody>
      </p:sp>
    </p:spTree>
    <p:extLst>
      <p:ext uri="{BB962C8B-B14F-4D97-AF65-F5344CB8AC3E}">
        <p14:creationId xmlns:p14="http://schemas.microsoft.com/office/powerpoint/2010/main" val="293416000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TTM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/>
              <a:t>An individual progresses through five cyclic stages. </a:t>
            </a:r>
          </a:p>
          <a:p>
            <a:pPr>
              <a:lnSpc>
                <a:spcPct val="90000"/>
              </a:lnSpc>
            </a:pPr>
            <a:endParaRPr lang="en-GB" altLang="en-US"/>
          </a:p>
          <a:p>
            <a:pPr>
              <a:lnSpc>
                <a:spcPct val="90000"/>
              </a:lnSpc>
            </a:pPr>
            <a:r>
              <a:rPr lang="en-GB" altLang="en-US"/>
              <a:t>1. Pre-contemplation Stage – (does not have any desire to change behaviour). </a:t>
            </a:r>
          </a:p>
          <a:p>
            <a:pPr>
              <a:lnSpc>
                <a:spcPct val="90000"/>
              </a:lnSpc>
            </a:pPr>
            <a:endParaRPr lang="en-GB" altLang="en-US"/>
          </a:p>
          <a:p>
            <a:pPr>
              <a:lnSpc>
                <a:spcPct val="90000"/>
              </a:lnSpc>
            </a:pPr>
            <a:r>
              <a:rPr lang="en-GB" altLang="en-US"/>
              <a:t>2. Contemplation Stage – (has “fleeting” thoughts of changing behaviour – but doesn’t make any changes). </a:t>
            </a:r>
          </a:p>
        </p:txBody>
      </p:sp>
    </p:spTree>
    <p:extLst>
      <p:ext uri="{BB962C8B-B14F-4D97-AF65-F5344CB8AC3E}">
        <p14:creationId xmlns:p14="http://schemas.microsoft.com/office/powerpoint/2010/main" val="171661852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TTM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/>
              <a:t>3. Preperation Stage (makes some behavioural adjustments…. E.g. enquires about local gymnasiums). </a:t>
            </a:r>
          </a:p>
          <a:p>
            <a:pPr>
              <a:lnSpc>
                <a:spcPct val="90000"/>
              </a:lnSpc>
            </a:pPr>
            <a:endParaRPr lang="en-GB" altLang="en-US"/>
          </a:p>
          <a:p>
            <a:pPr>
              <a:lnSpc>
                <a:spcPct val="90000"/>
              </a:lnSpc>
            </a:pPr>
            <a:r>
              <a:rPr lang="en-GB" altLang="en-US"/>
              <a:t>4. Action Stage – (Has changed behaviour but for less than six months).</a:t>
            </a:r>
          </a:p>
          <a:p>
            <a:pPr>
              <a:lnSpc>
                <a:spcPct val="90000"/>
              </a:lnSpc>
            </a:pPr>
            <a:endParaRPr lang="en-GB" altLang="en-US"/>
          </a:p>
          <a:p>
            <a:pPr>
              <a:lnSpc>
                <a:spcPct val="90000"/>
              </a:lnSpc>
            </a:pPr>
            <a:r>
              <a:rPr lang="en-GB" altLang="en-US"/>
              <a:t>5. Maintanence – (Has changed behaviour for more than six months). </a:t>
            </a:r>
          </a:p>
        </p:txBody>
      </p:sp>
    </p:spTree>
    <p:extLst>
      <p:ext uri="{BB962C8B-B14F-4D97-AF65-F5344CB8AC3E}">
        <p14:creationId xmlns:p14="http://schemas.microsoft.com/office/powerpoint/2010/main" val="101770195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23556" name="Picture 4" descr="spiral062200_S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614" y="1747838"/>
            <a:ext cx="4897437" cy="458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29672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Transtheoretical Model. 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altLang="en-US"/>
              <a:t>Factors that influence an individuals progress through these stages. </a:t>
            </a:r>
          </a:p>
          <a:p>
            <a:pPr eaLnBrk="1" hangingPunct="1">
              <a:lnSpc>
                <a:spcPct val="80000"/>
              </a:lnSpc>
            </a:pPr>
            <a:endParaRPr lang="en-GB" altLang="en-US"/>
          </a:p>
          <a:p>
            <a:pPr eaLnBrk="1" hangingPunct="1">
              <a:lnSpc>
                <a:spcPct val="80000"/>
              </a:lnSpc>
            </a:pPr>
            <a:r>
              <a:rPr lang="en-GB" altLang="en-US"/>
              <a:t>Self Efficacy.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/>
              <a:t>Self Efficacy = Positively Correlated with Behavioural Change.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/>
              <a:t>Decisional Balance.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/>
              <a:t>Pro’s and Cons of changing behaviour.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/>
              <a:t>10 processes of change.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/>
              <a:t>5 Cognitive Processes.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/>
              <a:t>5 Behavioural Processes. </a:t>
            </a:r>
          </a:p>
        </p:txBody>
      </p:sp>
    </p:spTree>
    <p:extLst>
      <p:ext uri="{BB962C8B-B14F-4D97-AF65-F5344CB8AC3E}">
        <p14:creationId xmlns:p14="http://schemas.microsoft.com/office/powerpoint/2010/main" val="32213313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Process of Change. 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5 Cognitive Processes. </a:t>
            </a:r>
          </a:p>
          <a:p>
            <a:pPr eaLnBrk="1" hangingPunct="1"/>
            <a:r>
              <a:rPr lang="en-GB" altLang="en-US"/>
              <a:t>Consciousness Raising. </a:t>
            </a:r>
          </a:p>
          <a:p>
            <a:pPr eaLnBrk="1" hangingPunct="1"/>
            <a:r>
              <a:rPr lang="en-GB" altLang="en-US"/>
              <a:t>Dramatic Relief. </a:t>
            </a:r>
          </a:p>
          <a:p>
            <a:pPr eaLnBrk="1" hangingPunct="1"/>
            <a:r>
              <a:rPr lang="en-GB" altLang="en-US"/>
              <a:t>Environmental Re-evaluation. </a:t>
            </a:r>
          </a:p>
          <a:p>
            <a:pPr eaLnBrk="1" hangingPunct="1"/>
            <a:r>
              <a:rPr lang="en-GB" altLang="en-US"/>
              <a:t>Self Re-evaluation. </a:t>
            </a:r>
          </a:p>
          <a:p>
            <a:pPr eaLnBrk="1" hangingPunct="1"/>
            <a:r>
              <a:rPr lang="en-GB" altLang="en-US"/>
              <a:t>Social Liberation. </a:t>
            </a:r>
          </a:p>
        </p:txBody>
      </p:sp>
    </p:spTree>
    <p:extLst>
      <p:ext uri="{BB962C8B-B14F-4D97-AF65-F5344CB8AC3E}">
        <p14:creationId xmlns:p14="http://schemas.microsoft.com/office/powerpoint/2010/main" val="177325726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Processes of Change. 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5 Behavioural Processes. </a:t>
            </a:r>
          </a:p>
          <a:p>
            <a:pPr eaLnBrk="1" hangingPunct="1"/>
            <a:r>
              <a:rPr lang="en-GB" altLang="en-US"/>
              <a:t>Counter-Conditioning. </a:t>
            </a:r>
          </a:p>
          <a:p>
            <a:pPr eaLnBrk="1" hangingPunct="1"/>
            <a:r>
              <a:rPr lang="en-GB" altLang="en-US"/>
              <a:t>Helping Relationships. </a:t>
            </a:r>
          </a:p>
          <a:p>
            <a:pPr eaLnBrk="1" hangingPunct="1"/>
            <a:r>
              <a:rPr lang="en-GB" altLang="en-US"/>
              <a:t>Reinforcement Management</a:t>
            </a:r>
          </a:p>
          <a:p>
            <a:pPr eaLnBrk="1" hangingPunct="1"/>
            <a:r>
              <a:rPr lang="en-GB" altLang="en-US"/>
              <a:t>Self-Liberation. </a:t>
            </a:r>
          </a:p>
          <a:p>
            <a:pPr eaLnBrk="1" hangingPunct="1"/>
            <a:r>
              <a:rPr lang="en-GB" altLang="en-US"/>
              <a:t>Stimulus Control.  </a:t>
            </a:r>
          </a:p>
        </p:txBody>
      </p:sp>
    </p:spTree>
    <p:extLst>
      <p:ext uri="{BB962C8B-B14F-4D97-AF65-F5344CB8AC3E}">
        <p14:creationId xmlns:p14="http://schemas.microsoft.com/office/powerpoint/2010/main" val="110337160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4000"/>
              <a:t>Improving and Maintaining Adherence. 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altLang="en-US"/>
              <a:t>Based on the Processes of Change.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/>
              <a:t>Education (Gudas et al, 1991).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/>
              <a:t>Increase awareness of the Benefits of Exercise.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/>
              <a:t>Increase awareness of the problems associated with non-exercise.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/>
              <a:t>Changing Routine.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/>
              <a:t>Increasing every day physical activity first (Prasad &amp; Cerny, 2002) .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/>
              <a:t>Making it easier to exercise.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/>
              <a:t>Community Based Programmes (Prasad &amp; Cerny, 2002) . </a:t>
            </a:r>
          </a:p>
          <a:p>
            <a:pPr lvl="2" eaLnBrk="1" hangingPunct="1">
              <a:lnSpc>
                <a:spcPct val="80000"/>
              </a:lnSpc>
            </a:pPr>
            <a:r>
              <a:rPr lang="en-GB" altLang="en-US"/>
              <a:t>Practical issues (Prasad &amp; Cerny, 2002) . </a:t>
            </a:r>
          </a:p>
          <a:p>
            <a:pPr eaLnBrk="1" hangingPunct="1">
              <a:lnSpc>
                <a:spcPct val="80000"/>
              </a:lnSpc>
            </a:pPr>
            <a:endParaRPr lang="en-GB" altLang="en-US"/>
          </a:p>
          <a:p>
            <a:pPr eaLnBrk="1" hangingPunct="1">
              <a:lnSpc>
                <a:spcPct val="80000"/>
              </a:lnSpc>
            </a:pPr>
            <a:endParaRPr lang="en-GB" altLang="en-US"/>
          </a:p>
          <a:p>
            <a:pPr eaLnBrk="1" hangingPunct="1">
              <a:lnSpc>
                <a:spcPct val="80000"/>
              </a:lnSpc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5736329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4000"/>
              <a:t>Improving and Maintaining Adherence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Social Support. </a:t>
            </a:r>
          </a:p>
          <a:p>
            <a:pPr lvl="1" eaLnBrk="1" hangingPunct="1"/>
            <a:r>
              <a:rPr lang="en-GB" altLang="en-US"/>
              <a:t>Friends demonstrate commitment</a:t>
            </a:r>
          </a:p>
          <a:p>
            <a:pPr lvl="2" eaLnBrk="1" hangingPunct="1"/>
            <a:r>
              <a:rPr lang="en-GB" altLang="en-US"/>
              <a:t>Lifts to the Exercise Centre</a:t>
            </a:r>
          </a:p>
          <a:p>
            <a:pPr lvl="2" eaLnBrk="1" hangingPunct="1"/>
            <a:r>
              <a:rPr lang="en-GB" altLang="en-US"/>
              <a:t>Training Partners. </a:t>
            </a:r>
          </a:p>
          <a:p>
            <a:pPr lvl="1" eaLnBrk="1" hangingPunct="1"/>
            <a:r>
              <a:rPr lang="en-GB" altLang="en-US"/>
              <a:t>Health Care team demonstrate commitment/enthusiasm. </a:t>
            </a:r>
          </a:p>
          <a:p>
            <a:pPr lvl="2" eaLnBrk="1" hangingPunct="1"/>
            <a:r>
              <a:rPr lang="en-GB" altLang="en-US"/>
              <a:t>Provide education and social support = Schneiderman et al (2000). </a:t>
            </a:r>
          </a:p>
          <a:p>
            <a:pPr lvl="2" eaLnBrk="1" hangingPunct="1"/>
            <a:r>
              <a:rPr lang="en-GB" altLang="en-US"/>
              <a:t>Positive Attitude to Exercise (Prasad &amp; Cerny, 2002)</a:t>
            </a:r>
          </a:p>
        </p:txBody>
      </p:sp>
    </p:spTree>
    <p:extLst>
      <p:ext uri="{BB962C8B-B14F-4D97-AF65-F5344CB8AC3E}">
        <p14:creationId xmlns:p14="http://schemas.microsoft.com/office/powerpoint/2010/main" val="420086984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4000"/>
              <a:t>Improving and Maintaining Adherence.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/>
              <a:t>Increasing Motivation.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/>
              <a:t>Applying Goals (Cobb et al, 2000).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/>
              <a:t>Short term Goals.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/>
              <a:t>Long term Goals.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/>
              <a:t>Performance/Outcome Goals.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/>
              <a:t>Rewards.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/>
              <a:t>E.g. Trainer of the Week. 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/>
              <a:t>Enjoyable Activities.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>
                <a:cs typeface="Arial" panose="020B0604020202020204" pitchFamily="34" charset="0"/>
              </a:rPr>
              <a:t>↑ Self Esteem = ↑ Motivation ↑ = Adherence. </a:t>
            </a:r>
          </a:p>
        </p:txBody>
      </p:sp>
    </p:spTree>
    <p:extLst>
      <p:ext uri="{BB962C8B-B14F-4D97-AF65-F5344CB8AC3E}">
        <p14:creationId xmlns:p14="http://schemas.microsoft.com/office/powerpoint/2010/main" val="322902960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4000"/>
              <a:t>Improving and Maintaining Adherence. 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en-GB" altLang="en-US" sz="2400"/>
              <a:t>Stimulus Control.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000"/>
              <a:t>Use of Reminders, diaries etc (Prasad &amp; Cerny, 2002)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/>
              <a:t>Re-evaluating the Pro’s and Con’s.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000"/>
              <a:t>Individualised.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>
                <a:cs typeface="Arial" panose="020B0604020202020204" pitchFamily="34" charset="0"/>
              </a:rPr>
              <a:t>↑ Self-Esteem.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000">
                <a:cs typeface="Arial" panose="020B0604020202020204" pitchFamily="34" charset="0"/>
              </a:rPr>
              <a:t>Cognitive Behavioural Therapy (CBT’s = </a:t>
            </a:r>
            <a:r>
              <a:rPr lang="en-GB" altLang="en-US" sz="2000"/>
              <a:t>Whelan et al, 2007).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000"/>
              <a:t>Interventions based on Self-Efficacy Theory. </a:t>
            </a:r>
          </a:p>
          <a:p>
            <a:pPr lvl="2" eaLnBrk="1" hangingPunct="1">
              <a:lnSpc>
                <a:spcPct val="90000"/>
              </a:lnSpc>
            </a:pPr>
            <a:r>
              <a:rPr lang="en-GB" altLang="en-US" sz="1800"/>
              <a:t>Performance Accomplishments – Harter, 1987. </a:t>
            </a:r>
          </a:p>
          <a:p>
            <a:pPr lvl="2" eaLnBrk="1" hangingPunct="1">
              <a:lnSpc>
                <a:spcPct val="90000"/>
              </a:lnSpc>
            </a:pPr>
            <a:r>
              <a:rPr lang="en-GB" altLang="en-US" sz="1800"/>
              <a:t>Vicarious Experiences</a:t>
            </a:r>
          </a:p>
          <a:p>
            <a:pPr lvl="2" eaLnBrk="1" hangingPunct="1">
              <a:lnSpc>
                <a:spcPct val="90000"/>
              </a:lnSpc>
            </a:pPr>
            <a:r>
              <a:rPr lang="en-GB" altLang="en-US" sz="1800"/>
              <a:t>Verbal Persuasion </a:t>
            </a:r>
          </a:p>
          <a:p>
            <a:pPr lvl="2" eaLnBrk="1" hangingPunct="1">
              <a:lnSpc>
                <a:spcPct val="90000"/>
              </a:lnSpc>
            </a:pPr>
            <a:r>
              <a:rPr lang="en-GB" altLang="en-US" sz="1800"/>
              <a:t>Emotional Arousal</a:t>
            </a:r>
          </a:p>
          <a:p>
            <a:pPr lvl="2" eaLnBrk="1" hangingPunct="1">
              <a:lnSpc>
                <a:spcPct val="90000"/>
              </a:lnSpc>
            </a:pPr>
            <a:r>
              <a:rPr lang="en-GB" altLang="en-US" sz="1800"/>
              <a:t>Physiological Arousal. </a:t>
            </a:r>
          </a:p>
          <a:p>
            <a:pPr lvl="2" eaLnBrk="1" hangingPunct="1">
              <a:lnSpc>
                <a:spcPct val="90000"/>
              </a:lnSpc>
            </a:pPr>
            <a:r>
              <a:rPr lang="en-GB" altLang="en-US" sz="1800"/>
              <a:t>Imagery. </a:t>
            </a:r>
          </a:p>
        </p:txBody>
      </p:sp>
    </p:spTree>
    <p:extLst>
      <p:ext uri="{BB962C8B-B14F-4D97-AF65-F5344CB8AC3E}">
        <p14:creationId xmlns:p14="http://schemas.microsoft.com/office/powerpoint/2010/main" val="173089736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Criticisms of the TTM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/>
              <a:t>Stage based intervention. </a:t>
            </a:r>
          </a:p>
          <a:p>
            <a:pPr lvl="1"/>
            <a:r>
              <a:rPr lang="en-GB" altLang="en-US"/>
              <a:t>Mixed results – more recent studies have highlighted that stage based interventions are not effective (Biddle et al, 2005). </a:t>
            </a:r>
          </a:p>
          <a:p>
            <a:pPr lvl="1"/>
            <a:r>
              <a:rPr lang="en-GB" altLang="en-US"/>
              <a:t>Is Stage Based intervention successful for all health behaviour – maybe not so much Alcohol (Orford, 1992). </a:t>
            </a:r>
          </a:p>
          <a:p>
            <a:pPr lvl="1"/>
            <a:r>
              <a:rPr lang="en-GB" altLang="en-US"/>
              <a:t>Is Stage progression the only thing that counts? (Campbell et al, 1994). </a:t>
            </a:r>
          </a:p>
          <a:p>
            <a:pPr lvl="1"/>
            <a:endParaRPr lang="en-GB" altLang="en-US"/>
          </a:p>
          <a:p>
            <a:pPr lvl="1"/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6298466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Criticisms of the TTM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/>
              <a:t>What about regression and stage skipping, does this take place?</a:t>
            </a:r>
          </a:p>
          <a:p>
            <a:pPr>
              <a:lnSpc>
                <a:spcPct val="90000"/>
              </a:lnSpc>
            </a:pPr>
            <a:endParaRPr lang="en-GB" altLang="en-US"/>
          </a:p>
          <a:p>
            <a:pPr>
              <a:lnSpc>
                <a:spcPct val="90000"/>
              </a:lnSpc>
            </a:pPr>
            <a:r>
              <a:rPr lang="en-GB" altLang="en-US"/>
              <a:t>It could be considered a “framework” in that it doesn’t state which processes of change are most significant. </a:t>
            </a:r>
          </a:p>
          <a:p>
            <a:pPr>
              <a:lnSpc>
                <a:spcPct val="90000"/>
              </a:lnSpc>
            </a:pPr>
            <a:endParaRPr lang="en-GB" altLang="en-US"/>
          </a:p>
          <a:p>
            <a:pPr>
              <a:lnSpc>
                <a:spcPct val="90000"/>
              </a:lnSpc>
            </a:pPr>
            <a:r>
              <a:rPr lang="en-GB" altLang="en-US"/>
              <a:t>Decisional Balance – pro’s and con’s – is it the number of pro’s and con’s or the significance of each one? </a:t>
            </a:r>
          </a:p>
        </p:txBody>
      </p:sp>
    </p:spTree>
    <p:extLst>
      <p:ext uri="{BB962C8B-B14F-4D97-AF65-F5344CB8AC3E}">
        <p14:creationId xmlns:p14="http://schemas.microsoft.com/office/powerpoint/2010/main" val="13422994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Implications for Health Practice. </a:t>
            </a:r>
            <a:endParaRPr lang="en-US" altLang="en-US"/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Little discussion of EXACTLY how the insights of these social cognition models could inform the design of health promotion interventions. 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Divide between academics and practitioners. 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355318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Does Social Cognition Models tell us anything about how beliefs, attitudes, perceptions and values can be altered?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 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3597091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Well TTM does sort of (ish) with the processes of change, but researchers didn’t give clear examples. 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62804262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364</TotalTime>
  <Words>2394</Words>
  <Application>Microsoft Office PowerPoint</Application>
  <PresentationFormat>Widescreen</PresentationFormat>
  <Paragraphs>435</Paragraphs>
  <Slides>70</Slides>
  <Notes>0</Notes>
  <HiddenSlides>0</HiddenSlides>
  <MMClips>3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70</vt:i4>
      </vt:variant>
    </vt:vector>
  </HeadingPairs>
  <TitlesOfParts>
    <vt:vector size="75" baseType="lpstr">
      <vt:lpstr>Arial</vt:lpstr>
      <vt:lpstr>Century Gothic</vt:lpstr>
      <vt:lpstr>Wingdings 3</vt:lpstr>
      <vt:lpstr>Wisp</vt:lpstr>
      <vt:lpstr>Bitmap Image</vt:lpstr>
      <vt:lpstr>Health Promotion and Social Cognition Models. </vt:lpstr>
      <vt:lpstr>Aims of the Session. </vt:lpstr>
      <vt:lpstr>What connects Psychology to Health?</vt:lpstr>
      <vt:lpstr>Health Psychology. </vt:lpstr>
      <vt:lpstr>Health Psychology. </vt:lpstr>
      <vt:lpstr>HCPC (Health Care and Professionals Council)</vt:lpstr>
      <vt:lpstr>Why is Health Psychology Important? </vt:lpstr>
      <vt:lpstr>PowerPoint Presentation</vt:lpstr>
      <vt:lpstr>About Health Psychology</vt:lpstr>
      <vt:lpstr>Why?</vt:lpstr>
      <vt:lpstr>Why?</vt:lpstr>
      <vt:lpstr>2). </vt:lpstr>
      <vt:lpstr>Why?</vt:lpstr>
      <vt:lpstr>What is Health?</vt:lpstr>
      <vt:lpstr>What is Health? </vt:lpstr>
      <vt:lpstr>What is Health?</vt:lpstr>
      <vt:lpstr>A Definition of Health. </vt:lpstr>
      <vt:lpstr>Natural Science vs Human Science. </vt:lpstr>
      <vt:lpstr>Natural Science. </vt:lpstr>
      <vt:lpstr>Human Science. </vt:lpstr>
      <vt:lpstr>Theory in Health Psychology. </vt:lpstr>
      <vt:lpstr>Frameworks.  </vt:lpstr>
      <vt:lpstr>Example of a Framework  Determinants of Health Framework</vt:lpstr>
      <vt:lpstr>Determinants of Health Framework</vt:lpstr>
      <vt:lpstr>Four Approaches to Health Psychology. </vt:lpstr>
      <vt:lpstr>Clinical Health Psychology. </vt:lpstr>
      <vt:lpstr>Clinical Health Psychology. </vt:lpstr>
      <vt:lpstr>Public Health Psychology. </vt:lpstr>
      <vt:lpstr>Community Based Health Psychology. </vt:lpstr>
      <vt:lpstr>Critical Health Psychology. </vt:lpstr>
      <vt:lpstr>What is Health Promotion? </vt:lpstr>
      <vt:lpstr>Health Promotion. </vt:lpstr>
      <vt:lpstr>Health Promotion. </vt:lpstr>
      <vt:lpstr>Behaviour Change Approach in Health Promotion. </vt:lpstr>
      <vt:lpstr>Social Cognition Models. </vt:lpstr>
      <vt:lpstr>Models of Behavioural Change. </vt:lpstr>
      <vt:lpstr>Models of Behavioural Change</vt:lpstr>
      <vt:lpstr>Components of HBM. </vt:lpstr>
      <vt:lpstr>PowerPoint Presentation</vt:lpstr>
      <vt:lpstr>HBM Model and Smoking. </vt:lpstr>
      <vt:lpstr>PowerPoint Presentation</vt:lpstr>
      <vt:lpstr>HBM and Smoking. </vt:lpstr>
      <vt:lpstr>HBM. </vt:lpstr>
      <vt:lpstr>Contradictory findings. </vt:lpstr>
      <vt:lpstr>Criticisms of HBM. </vt:lpstr>
      <vt:lpstr>Criticism of HBM</vt:lpstr>
      <vt:lpstr>HBM</vt:lpstr>
      <vt:lpstr>Theory of Planned Behaviour. (Azjen and Madden, 1986) </vt:lpstr>
      <vt:lpstr>PowerPoint Presentation</vt:lpstr>
      <vt:lpstr>Components of TPB. </vt:lpstr>
      <vt:lpstr>PowerPoint Presentation</vt:lpstr>
      <vt:lpstr>Theory of Planned Behaviour</vt:lpstr>
      <vt:lpstr>PowerPoint Presentation</vt:lpstr>
      <vt:lpstr>Support for TPB. </vt:lpstr>
      <vt:lpstr>Transtheoretical Model.  Prochaska &amp; DiClemente (1983).</vt:lpstr>
      <vt:lpstr>TTM</vt:lpstr>
      <vt:lpstr>TTM</vt:lpstr>
      <vt:lpstr>PowerPoint Presentation</vt:lpstr>
      <vt:lpstr>Transtheoretical Model. </vt:lpstr>
      <vt:lpstr>Process of Change. </vt:lpstr>
      <vt:lpstr>Processes of Change. </vt:lpstr>
      <vt:lpstr>Improving and Maintaining Adherence. </vt:lpstr>
      <vt:lpstr>Improving and Maintaining Adherence</vt:lpstr>
      <vt:lpstr>Improving and Maintaining Adherence.</vt:lpstr>
      <vt:lpstr>Improving and Maintaining Adherence. </vt:lpstr>
      <vt:lpstr>Criticisms of the TTM</vt:lpstr>
      <vt:lpstr>Criticisms of the TTM</vt:lpstr>
      <vt:lpstr>Implications for Health Practice. 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Health Psychology Week 2</dc:title>
  <dc:creator>Stuart Jones</dc:creator>
  <cp:lastModifiedBy>Stuart Jones</cp:lastModifiedBy>
  <cp:revision>20</cp:revision>
  <dcterms:created xsi:type="dcterms:W3CDTF">2020-03-09T17:43:49Z</dcterms:created>
  <dcterms:modified xsi:type="dcterms:W3CDTF">2023-03-29T14:37:09Z</dcterms:modified>
</cp:coreProperties>
</file>