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370" r:id="rId6"/>
    <p:sldId id="334" r:id="rId7"/>
    <p:sldId id="335" r:id="rId8"/>
    <p:sldId id="336" r:id="rId9"/>
    <p:sldId id="337" r:id="rId10"/>
    <p:sldId id="338" r:id="rId11"/>
    <p:sldId id="339" r:id="rId12"/>
    <p:sldId id="340" r:id="rId13"/>
    <p:sldId id="324" r:id="rId14"/>
    <p:sldId id="342" r:id="rId15"/>
    <p:sldId id="343" r:id="rId16"/>
    <p:sldId id="344" r:id="rId17"/>
    <p:sldId id="345" r:id="rId18"/>
    <p:sldId id="346" r:id="rId19"/>
    <p:sldId id="347" r:id="rId20"/>
    <p:sldId id="360" r:id="rId21"/>
    <p:sldId id="349" r:id="rId22"/>
    <p:sldId id="361"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74" d="100"/>
          <a:sy n="74" d="100"/>
        </p:scale>
        <p:origin x="1275"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1B80298A-1DA0-4488-A1B4-27A80F53745C}"/>
    <pc:docChg chg="modSld">
      <pc:chgData name="Bettina Schmidt" userId="32f9f094-ca9c-4781-adf1-b860fa553cc7" providerId="ADAL" clId="{1B80298A-1DA0-4488-A1B4-27A80F53745C}" dt="2025-11-04T13:02:28.197" v="8" actId="6549"/>
      <pc:docMkLst>
        <pc:docMk/>
      </pc:docMkLst>
      <pc:sldChg chg="modSp mod">
        <pc:chgData name="Bettina Schmidt" userId="32f9f094-ca9c-4781-adf1-b860fa553cc7" providerId="ADAL" clId="{1B80298A-1DA0-4488-A1B4-27A80F53745C}" dt="2025-11-04T13:02:28.197" v="8" actId="6549"/>
        <pc:sldMkLst>
          <pc:docMk/>
          <pc:sldMk cId="0" sldId="370"/>
        </pc:sldMkLst>
        <pc:spChg chg="mod">
          <ac:chgData name="Bettina Schmidt" userId="32f9f094-ca9c-4781-adf1-b860fa553cc7" providerId="ADAL" clId="{1B80298A-1DA0-4488-A1B4-27A80F53745C}" dt="2025-11-04T13:02:28.197" v="8" actId="6549"/>
          <ac:spMkLst>
            <pc:docMk/>
            <pc:sldMk cId="0" sldId="370"/>
            <ac:spMk id="5123" creationId="{E200C50D-2E90-7638-1204-425F40E8932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04/11/2025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04/11/2025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04/11/2025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Women and Religion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D285ECED-5E9C-59B0-CCB1-4D20937CBB19}"/>
              </a:ext>
            </a:extLst>
          </p:cNvPr>
          <p:cNvSpPr>
            <a:spLocks noGrp="1"/>
          </p:cNvSpPr>
          <p:nvPr>
            <p:ph type="title"/>
          </p:nvPr>
        </p:nvSpPr>
        <p:spPr/>
        <p:txBody>
          <a:bodyPr>
            <a:normAutofit/>
          </a:bodyPr>
          <a:lstStyle/>
          <a:p>
            <a:r>
              <a:rPr lang="en-GB" altLang="en-US" dirty="0">
                <a:ea typeface="ＭＳ Ｐゴシック" panose="020B0600070205080204" pitchFamily="34" charset="-128"/>
              </a:rPr>
              <a:t>Spirit Possession and Women</a:t>
            </a:r>
          </a:p>
        </p:txBody>
      </p:sp>
      <p:sp>
        <p:nvSpPr>
          <p:cNvPr id="5123" name="Content Placeholder 2">
            <a:extLst>
              <a:ext uri="{FF2B5EF4-FFF2-40B4-BE49-F238E27FC236}">
                <a16:creationId xmlns:a16="http://schemas.microsoft.com/office/drawing/2014/main" id="{E200C50D-2E90-7638-1204-425F40E89327}"/>
              </a:ext>
            </a:extLst>
          </p:cNvPr>
          <p:cNvSpPr>
            <a:spLocks noGrp="1"/>
          </p:cNvSpPr>
          <p:nvPr>
            <p:ph idx="1"/>
          </p:nvPr>
        </p:nvSpPr>
        <p:spPr/>
        <p:txBody>
          <a:bodyPr>
            <a:normAutofit/>
          </a:bodyPr>
          <a:lstStyle/>
          <a:p>
            <a:pPr marL="0" indent="0">
              <a:buNone/>
            </a:pPr>
            <a:r>
              <a:rPr lang="en-GB" altLang="en-US" dirty="0">
                <a:ea typeface="ＭＳ Ｐゴシック" panose="020B0600070205080204" pitchFamily="34" charset="-128"/>
              </a:rPr>
              <a:t>Introduction to the debate about possessed women in academic literature</a:t>
            </a:r>
          </a:p>
          <a:p>
            <a:pPr lvl="1"/>
            <a:r>
              <a:rPr lang="en-GB" altLang="en-US" dirty="0">
                <a:ea typeface="ＭＳ Ｐゴシック" panose="020B0600070205080204" pitchFamily="34" charset="-128"/>
              </a:rPr>
              <a:t>such as Erika Bourguignon, Ioan M. Lewis, Susan </a:t>
            </a:r>
            <a:r>
              <a:rPr lang="en-GB" altLang="en-US" dirty="0" err="1">
                <a:ea typeface="ＭＳ Ｐゴシック" panose="020B0600070205080204" pitchFamily="34" charset="-128"/>
              </a:rPr>
              <a:t>Sered</a:t>
            </a:r>
            <a:r>
              <a:rPr lang="en-GB" altLang="en-US" dirty="0">
                <a:ea typeface="ＭＳ Ｐゴシック" panose="020B0600070205080204" pitchFamily="34" charset="-128"/>
              </a:rPr>
              <a:t> and others </a:t>
            </a:r>
          </a:p>
          <a:p>
            <a:pPr marL="0" indent="0">
              <a:buNone/>
            </a:pPr>
            <a:endParaRPr lang="en-GB" altLang="en-US" dirty="0">
              <a:ea typeface="ＭＳ Ｐゴシック" panose="020B0600070205080204"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100B314-919C-4273-B516-2EA0B1FAFB06}"/>
              </a:ext>
            </a:extLst>
          </p:cNvPr>
          <p:cNvSpPr>
            <a:spLocks noGrp="1"/>
          </p:cNvSpPr>
          <p:nvPr>
            <p:ph type="title"/>
          </p:nvPr>
        </p:nvSpPr>
        <p:spPr/>
        <p:txBody>
          <a:bodyPr/>
          <a:lstStyle/>
          <a:p>
            <a:r>
              <a:rPr lang="en-GB" altLang="en-US" dirty="0">
                <a:ea typeface="ＭＳ Ｐゴシック" panose="020B0600070205080204" pitchFamily="34" charset="-128"/>
              </a:rPr>
              <a:t>Possessed women  </a:t>
            </a:r>
          </a:p>
        </p:txBody>
      </p:sp>
      <p:sp>
        <p:nvSpPr>
          <p:cNvPr id="20483" name="Content Placeholder 2">
            <a:extLst>
              <a:ext uri="{FF2B5EF4-FFF2-40B4-BE49-F238E27FC236}">
                <a16:creationId xmlns:a16="http://schemas.microsoft.com/office/drawing/2014/main" id="{FE847CAC-0272-4BD1-A14C-D669E9FB09A3}"/>
              </a:ext>
            </a:extLst>
          </p:cNvPr>
          <p:cNvSpPr>
            <a:spLocks noGrp="1"/>
          </p:cNvSpPr>
          <p:nvPr>
            <p:ph idx="1"/>
          </p:nvPr>
        </p:nvSpPr>
        <p:spPr/>
        <p:txBody>
          <a:bodyPr>
            <a:normAutofit lnSpcReduction="10000"/>
          </a:bodyPr>
          <a:lstStyle/>
          <a:p>
            <a:r>
              <a:rPr lang="en-GB" altLang="en-US">
                <a:ea typeface="ＭＳ Ｐゴシック" panose="020B0600070205080204" pitchFamily="34" charset="-128"/>
              </a:rPr>
              <a:t>‘Where individuals have little opportunity for achievement and little control over their daily activities, possession trance is more likely to occur’ (Erika Bourguignon 1976: 31). </a:t>
            </a:r>
          </a:p>
          <a:p>
            <a:r>
              <a:rPr lang="en-GB" altLang="en-US">
                <a:ea typeface="ＭＳ Ｐゴシック" panose="020B0600070205080204" pitchFamily="34" charset="-128"/>
              </a:rPr>
              <a:t>Spirit possession = ‘a universal human capacity’ which is ‘culturally modulated’ (Bourguignon 2004: 558)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5C89058-56F0-4659-9C25-C3653D821814}"/>
              </a:ext>
            </a:extLst>
          </p:cNvPr>
          <p:cNvSpPr>
            <a:spLocks noGrp="1"/>
          </p:cNvSpPr>
          <p:nvPr>
            <p:ph type="title"/>
          </p:nvPr>
        </p:nvSpPr>
        <p:spPr/>
        <p:txBody>
          <a:bodyPr/>
          <a:lstStyle/>
          <a:p>
            <a:r>
              <a:rPr lang="en-GB" altLang="en-US">
                <a:ea typeface="ＭＳ Ｐゴシック" panose="020B0600070205080204" pitchFamily="34" charset="-128"/>
              </a:rPr>
              <a:t>Women and spirit possession </a:t>
            </a:r>
          </a:p>
        </p:txBody>
      </p:sp>
      <p:sp>
        <p:nvSpPr>
          <p:cNvPr id="21507" name="Content Placeholder 2">
            <a:extLst>
              <a:ext uri="{FF2B5EF4-FFF2-40B4-BE49-F238E27FC236}">
                <a16:creationId xmlns:a16="http://schemas.microsoft.com/office/drawing/2014/main" id="{1102E8ED-F502-4DE4-89DE-A592C8B89CFC}"/>
              </a:ext>
            </a:extLst>
          </p:cNvPr>
          <p:cNvSpPr>
            <a:spLocks noGrp="1"/>
          </p:cNvSpPr>
          <p:nvPr>
            <p:ph idx="1"/>
          </p:nvPr>
        </p:nvSpPr>
        <p:spPr/>
        <p:txBody>
          <a:bodyPr/>
          <a:lstStyle/>
          <a:p>
            <a:r>
              <a:rPr lang="en-GB" altLang="en-US">
                <a:ea typeface="ＭＳ Ｐゴシック" panose="020B0600070205080204" pitchFamily="34" charset="-128"/>
              </a:rPr>
              <a:t>The simple equation women equals possession trance is not justified by the data we have at hand, despite impressionistic accounts of a predominance of women in possession trance cults (Bourguignon 1983: 414). </a:t>
            </a:r>
          </a:p>
          <a:p>
            <a:endParaRPr lang="en-GB" altLang="en-US">
              <a:ea typeface="ＭＳ Ｐゴシック" panose="020B0600070205080204" pitchFamily="34" charset="-12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133EA8F-D521-4D0B-A822-73C46ED8B48B}"/>
              </a:ext>
            </a:extLst>
          </p:cNvPr>
          <p:cNvSpPr>
            <a:spLocks noGrp="1"/>
          </p:cNvSpPr>
          <p:nvPr>
            <p:ph type="title"/>
          </p:nvPr>
        </p:nvSpPr>
        <p:spPr/>
        <p:txBody>
          <a:bodyPr/>
          <a:lstStyle/>
          <a:p>
            <a:r>
              <a:rPr lang="en-GB" altLang="en-US">
                <a:ea typeface="ＭＳ Ｐゴシック" panose="020B0600070205080204" pitchFamily="34" charset="-128"/>
              </a:rPr>
              <a:t>Melville Herskovits (1948)</a:t>
            </a:r>
          </a:p>
        </p:txBody>
      </p:sp>
      <p:sp>
        <p:nvSpPr>
          <p:cNvPr id="22531" name="Content Placeholder 2">
            <a:extLst>
              <a:ext uri="{FF2B5EF4-FFF2-40B4-BE49-F238E27FC236}">
                <a16:creationId xmlns:a16="http://schemas.microsoft.com/office/drawing/2014/main" id="{AD7D68EC-29E9-41F1-98F8-9BE25EBB4D8B}"/>
              </a:ext>
            </a:extLst>
          </p:cNvPr>
          <p:cNvSpPr>
            <a:spLocks noGrp="1"/>
          </p:cNvSpPr>
          <p:nvPr>
            <p:ph idx="1"/>
          </p:nvPr>
        </p:nvSpPr>
        <p:spPr/>
        <p:txBody>
          <a:bodyPr>
            <a:normAutofit fontScale="92500"/>
          </a:bodyPr>
          <a:lstStyle/>
          <a:p>
            <a:r>
              <a:rPr lang="en-GB" altLang="en-US">
                <a:ea typeface="ＭＳ Ｐゴシック" panose="020B0600070205080204" pitchFamily="34" charset="-128"/>
              </a:rPr>
              <a:t>He argued that the reason for the higher number of priestesses in Afro-Brazilian religions was that women were less occupied than men and had therefore more free time than men for religious activities. </a:t>
            </a:r>
          </a:p>
          <a:p>
            <a:r>
              <a:rPr lang="en-GB" altLang="en-US" u="sng">
                <a:ea typeface="ＭＳ Ｐゴシック" panose="020B0600070205080204" pitchFamily="34" charset="-128"/>
              </a:rPr>
              <a:t>However</a:t>
            </a:r>
            <a:r>
              <a:rPr lang="en-GB" altLang="en-US">
                <a:ea typeface="ＭＳ Ｐゴシック" panose="020B0600070205080204" pitchFamily="34" charset="-128"/>
              </a:rPr>
              <a:t>: no correlation between occupation and religious commitment (Miller/Hoffmann 1995)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42DF5393-669D-43AC-894A-2371DFC3703D}"/>
              </a:ext>
            </a:extLst>
          </p:cNvPr>
          <p:cNvSpPr>
            <a:spLocks noGrp="1"/>
          </p:cNvSpPr>
          <p:nvPr>
            <p:ph type="title"/>
          </p:nvPr>
        </p:nvSpPr>
        <p:spPr/>
        <p:txBody>
          <a:bodyPr/>
          <a:lstStyle/>
          <a:p>
            <a:r>
              <a:rPr lang="en-GB" altLang="en-US">
                <a:ea typeface="ＭＳ Ｐゴシック" panose="020B0600070205080204" pitchFamily="34" charset="-128"/>
              </a:rPr>
              <a:t>Ioan M. Lewis</a:t>
            </a:r>
          </a:p>
        </p:txBody>
      </p:sp>
      <p:sp>
        <p:nvSpPr>
          <p:cNvPr id="23555" name="Content Placeholder 3">
            <a:extLst>
              <a:ext uri="{FF2B5EF4-FFF2-40B4-BE49-F238E27FC236}">
                <a16:creationId xmlns:a16="http://schemas.microsoft.com/office/drawing/2014/main" id="{2CEF9622-99E8-45D3-8ABB-622CD981C239}"/>
              </a:ext>
            </a:extLst>
          </p:cNvPr>
          <p:cNvSpPr>
            <a:spLocks noGrp="1"/>
          </p:cNvSpPr>
          <p:nvPr>
            <p:ph sz="half" idx="1"/>
          </p:nvPr>
        </p:nvSpPr>
        <p:spPr/>
        <p:txBody>
          <a:bodyPr/>
          <a:lstStyle/>
          <a:p>
            <a:r>
              <a:rPr lang="en-GB" altLang="en-US">
                <a:ea typeface="ＭＳ Ｐゴシック" panose="020B0600070205080204" pitchFamily="34" charset="-128"/>
              </a:rPr>
              <a:t>Emeritus Professor of Anthropology at LSE </a:t>
            </a:r>
          </a:p>
          <a:p>
            <a:r>
              <a:rPr lang="en-GB" altLang="en-US">
                <a:ea typeface="ＭＳ Ｐゴシック" panose="020B0600070205080204" pitchFamily="34" charset="-128"/>
              </a:rPr>
              <a:t>Author of </a:t>
            </a:r>
            <a:r>
              <a:rPr lang="en-GB" altLang="en-US" i="1">
                <a:ea typeface="ＭＳ Ｐゴシック" panose="020B0600070205080204" pitchFamily="34" charset="-128"/>
              </a:rPr>
              <a:t>Ecstatic</a:t>
            </a:r>
            <a:r>
              <a:rPr lang="en-GB" altLang="en-US">
                <a:ea typeface="ＭＳ Ｐゴシック" panose="020B0600070205080204" pitchFamily="34" charset="-128"/>
              </a:rPr>
              <a:t> </a:t>
            </a:r>
            <a:r>
              <a:rPr lang="en-GB" altLang="en-US" i="1">
                <a:ea typeface="ＭＳ Ｐゴシック" panose="020B0600070205080204" pitchFamily="34" charset="-128"/>
              </a:rPr>
              <a:t>Religion</a:t>
            </a:r>
            <a:r>
              <a:rPr lang="en-GB" altLang="en-US">
                <a:ea typeface="ＭＳ Ｐゴシック" panose="020B0600070205080204" pitchFamily="34" charset="-128"/>
              </a:rPr>
              <a:t> (1971)</a:t>
            </a:r>
          </a:p>
          <a:p>
            <a:endParaRPr lang="en-GB" altLang="en-US">
              <a:ea typeface="ＭＳ Ｐゴシック" panose="020B0600070205080204" pitchFamily="34" charset="-128"/>
            </a:endParaRPr>
          </a:p>
        </p:txBody>
      </p:sp>
      <p:pic>
        <p:nvPicPr>
          <p:cNvPr id="23556" name="Content Placeholder 5" descr="51Y3SBivyaL__.jpg">
            <a:extLst>
              <a:ext uri="{FF2B5EF4-FFF2-40B4-BE49-F238E27FC236}">
                <a16:creationId xmlns:a16="http://schemas.microsoft.com/office/drawing/2014/main" id="{1F916E2C-541B-4A6C-A086-8496652ACDD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148064" y="1445980"/>
            <a:ext cx="2774950" cy="411480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4">
            <a:extLst>
              <a:ext uri="{FF2B5EF4-FFF2-40B4-BE49-F238E27FC236}">
                <a16:creationId xmlns:a16="http://schemas.microsoft.com/office/drawing/2014/main" id="{D01E1CCF-21A2-4441-A246-F876A3CAE5FF}"/>
              </a:ext>
            </a:extLst>
          </p:cNvPr>
          <p:cNvSpPr>
            <a:spLocks noGrp="1"/>
          </p:cNvSpPr>
          <p:nvPr>
            <p:ph type="title"/>
          </p:nvPr>
        </p:nvSpPr>
        <p:spPr/>
        <p:txBody>
          <a:bodyPr/>
          <a:lstStyle/>
          <a:p>
            <a:r>
              <a:rPr lang="en-GB" altLang="en-US">
                <a:ea typeface="ＭＳ Ｐゴシック" panose="020B0600070205080204" pitchFamily="34" charset="-128"/>
              </a:rPr>
              <a:t>Central and peripheral </a:t>
            </a:r>
          </a:p>
        </p:txBody>
      </p:sp>
      <p:sp>
        <p:nvSpPr>
          <p:cNvPr id="24579" name="Content Placeholder 5">
            <a:extLst>
              <a:ext uri="{FF2B5EF4-FFF2-40B4-BE49-F238E27FC236}">
                <a16:creationId xmlns:a16="http://schemas.microsoft.com/office/drawing/2014/main" id="{1BD72B98-403B-4016-B9D5-4CE317E5B065}"/>
              </a:ext>
            </a:extLst>
          </p:cNvPr>
          <p:cNvSpPr>
            <a:spLocks noGrp="1"/>
          </p:cNvSpPr>
          <p:nvPr>
            <p:ph idx="1"/>
          </p:nvPr>
        </p:nvSpPr>
        <p:spPr/>
        <p:txBody>
          <a:bodyPr/>
          <a:lstStyle/>
          <a:p>
            <a:r>
              <a:rPr lang="en-GB" altLang="en-US">
                <a:ea typeface="ＭＳ Ｐゴシック" panose="020B0600070205080204" pitchFamily="34" charset="-128"/>
              </a:rPr>
              <a:t>differentiation is based on ‘whether they [=the cults] are inspired by spirits which directly uphold public morality (central) or those “peripheral” agencies that threaten public order’ (Lewis 2003: xiv).</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2579FFF1-91E2-4AEF-A489-F44FE7E76A07}"/>
              </a:ext>
            </a:extLst>
          </p:cNvPr>
          <p:cNvSpPr>
            <a:spLocks noGrp="1"/>
          </p:cNvSpPr>
          <p:nvPr>
            <p:ph type="title"/>
          </p:nvPr>
        </p:nvSpPr>
        <p:spPr/>
        <p:txBody>
          <a:bodyPr/>
          <a:lstStyle/>
          <a:p>
            <a:r>
              <a:rPr lang="en-GB" altLang="en-US">
                <a:ea typeface="ＭＳ Ｐゴシック" panose="020B0600070205080204" pitchFamily="34" charset="-128"/>
              </a:rPr>
              <a:t>Link to gender </a:t>
            </a:r>
          </a:p>
        </p:txBody>
      </p:sp>
      <p:sp>
        <p:nvSpPr>
          <p:cNvPr id="25603" name="Content Placeholder 2">
            <a:extLst>
              <a:ext uri="{FF2B5EF4-FFF2-40B4-BE49-F238E27FC236}">
                <a16:creationId xmlns:a16="http://schemas.microsoft.com/office/drawing/2014/main" id="{5DFEC936-9564-4468-9D89-7FCE15BD1F39}"/>
              </a:ext>
            </a:extLst>
          </p:cNvPr>
          <p:cNvSpPr>
            <a:spLocks noGrp="1"/>
          </p:cNvSpPr>
          <p:nvPr>
            <p:ph idx="1"/>
          </p:nvPr>
        </p:nvSpPr>
        <p:spPr/>
        <p:txBody>
          <a:bodyPr/>
          <a:lstStyle/>
          <a:p>
            <a:r>
              <a:rPr lang="en-GB" altLang="en-US">
                <a:ea typeface="ＭＳ Ｐゴシック" panose="020B0600070205080204" pitchFamily="34" charset="-128"/>
              </a:rPr>
              <a:t>Lewis argues that in societies where central and marginal possession religions exists side by side, the first (central) is primarily reserved for men, while the second (peripheral) is restricted essentially to women, or men of lower status’ (Lewis 1971:135).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9">
            <a:extLst>
              <a:ext uri="{FF2B5EF4-FFF2-40B4-BE49-F238E27FC236}">
                <a16:creationId xmlns:a16="http://schemas.microsoft.com/office/drawing/2014/main" id="{B75A83A8-5CAC-4CAD-9A52-8BC197D04F10}"/>
              </a:ext>
            </a:extLst>
          </p:cNvPr>
          <p:cNvSpPr>
            <a:spLocks noGrp="1"/>
          </p:cNvSpPr>
          <p:nvPr>
            <p:ph type="title"/>
          </p:nvPr>
        </p:nvSpPr>
        <p:spPr/>
        <p:txBody>
          <a:bodyPr/>
          <a:lstStyle/>
          <a:p>
            <a:r>
              <a:rPr lang="en-GB" altLang="en-US">
                <a:ea typeface="ＭＳ Ｐゴシック" panose="020B0600070205080204" pitchFamily="34" charset="-128"/>
              </a:rPr>
              <a:t>But .... </a:t>
            </a:r>
          </a:p>
        </p:txBody>
      </p:sp>
      <p:sp>
        <p:nvSpPr>
          <p:cNvPr id="26627" name="Content Placeholder 4">
            <a:extLst>
              <a:ext uri="{FF2B5EF4-FFF2-40B4-BE49-F238E27FC236}">
                <a16:creationId xmlns:a16="http://schemas.microsoft.com/office/drawing/2014/main" id="{FB01491A-1A45-4CF9-B374-D111A1E7D55E}"/>
              </a:ext>
            </a:extLst>
          </p:cNvPr>
          <p:cNvSpPr>
            <a:spLocks noGrp="1"/>
          </p:cNvSpPr>
          <p:nvPr>
            <p:ph idx="1"/>
          </p:nvPr>
        </p:nvSpPr>
        <p:spPr/>
        <p:txBody>
          <a:bodyPr/>
          <a:lstStyle/>
          <a:p>
            <a:r>
              <a:rPr lang="en-GB" altLang="en-US">
                <a:ea typeface="ＭＳ Ｐゴシック" panose="020B0600070205080204" pitchFamily="34" charset="-128"/>
              </a:rPr>
              <a:t>Mama Lola, a Haitian Vodou priestess</a:t>
            </a:r>
          </a:p>
          <a:p>
            <a:r>
              <a:rPr lang="en-GB" altLang="en-US">
                <a:ea typeface="ＭＳ Ｐゴシック" panose="020B0600070205080204" pitchFamily="34" charset="-128"/>
              </a:rPr>
              <a:t>Lives in Brooklyn, NY </a:t>
            </a:r>
          </a:p>
          <a:p>
            <a:r>
              <a:rPr lang="en-GB" altLang="en-US">
                <a:ea typeface="ＭＳ Ｐゴシック" panose="020B0600070205080204" pitchFamily="34" charset="-128"/>
              </a:rPr>
              <a:t>Biography by anthropologist</a:t>
            </a:r>
          </a:p>
          <a:p>
            <a:pPr>
              <a:buFontTx/>
              <a:buNone/>
            </a:pPr>
            <a:r>
              <a:rPr lang="en-GB" altLang="en-US">
                <a:ea typeface="ＭＳ Ｐゴシック" panose="020B0600070205080204" pitchFamily="34" charset="-128"/>
              </a:rPr>
              <a:t>   Karen McCarthy Brown </a:t>
            </a:r>
          </a:p>
          <a:p>
            <a:r>
              <a:rPr lang="en-GB" altLang="en-US">
                <a:ea typeface="ＭＳ Ｐゴシック" panose="020B0600070205080204" pitchFamily="34" charset="-128"/>
              </a:rPr>
              <a:t>Respected figure today </a:t>
            </a:r>
          </a:p>
        </p:txBody>
      </p:sp>
      <p:pic>
        <p:nvPicPr>
          <p:cNvPr id="26628" name="Content Placeholder 6" descr="mama lola.jpg">
            <a:extLst>
              <a:ext uri="{FF2B5EF4-FFF2-40B4-BE49-F238E27FC236}">
                <a16:creationId xmlns:a16="http://schemas.microsoft.com/office/drawing/2014/main" id="{A93DAF17-7AC9-4EAB-AF6C-FDDC3F9D598F}"/>
              </a:ext>
            </a:extLst>
          </p:cNvPr>
          <p:cNvPicPr>
            <a:picLocks noGrp="1" noChangeAspect="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6588125" y="2997200"/>
            <a:ext cx="1296988" cy="2003425"/>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a:extLst>
              <a:ext uri="{FF2B5EF4-FFF2-40B4-BE49-F238E27FC236}">
                <a16:creationId xmlns:a16="http://schemas.microsoft.com/office/drawing/2014/main" id="{860ADA55-D790-46D2-8DD5-349E3AE63339}"/>
              </a:ext>
            </a:extLst>
          </p:cNvPr>
          <p:cNvSpPr>
            <a:spLocks noGrp="1" noRot="1" noChangeArrowheads="1"/>
          </p:cNvSpPr>
          <p:nvPr>
            <p:ph type="title"/>
          </p:nvPr>
        </p:nvSpPr>
        <p:spPr/>
        <p:txBody>
          <a:bodyPr/>
          <a:lstStyle/>
          <a:p>
            <a:r>
              <a:rPr lang="en-GB" altLang="en-US">
                <a:ea typeface="ＭＳ Ｐゴシック" panose="020B0600070205080204" pitchFamily="34" charset="-128"/>
              </a:rPr>
              <a:t>Gender roles in Vodou </a:t>
            </a:r>
            <a:endParaRPr lang="en-US" altLang="en-US">
              <a:ea typeface="ＭＳ Ｐゴシック" panose="020B0600070205080204" pitchFamily="34" charset="-128"/>
            </a:endParaRPr>
          </a:p>
        </p:txBody>
      </p:sp>
      <p:sp>
        <p:nvSpPr>
          <p:cNvPr id="27651" name="Rectangle 5">
            <a:extLst>
              <a:ext uri="{FF2B5EF4-FFF2-40B4-BE49-F238E27FC236}">
                <a16:creationId xmlns:a16="http://schemas.microsoft.com/office/drawing/2014/main" id="{72CBE527-DAEC-4044-BB0B-56999F4FE9E6}"/>
              </a:ext>
            </a:extLst>
          </p:cNvPr>
          <p:cNvSpPr>
            <a:spLocks noGrp="1" noRot="1" noChangeArrowheads="1"/>
          </p:cNvSpPr>
          <p:nvPr>
            <p:ph type="body" sz="half" idx="1"/>
          </p:nvPr>
        </p:nvSpPr>
        <p:spPr>
          <a:xfrm>
            <a:off x="685800" y="1417638"/>
            <a:ext cx="3810000" cy="4315618"/>
          </a:xfrm>
        </p:spPr>
        <p:txBody>
          <a:bodyPr>
            <a:normAutofit fontScale="92500"/>
          </a:bodyPr>
          <a:lstStyle/>
          <a:p>
            <a:r>
              <a:rPr lang="en-GB" altLang="en-US" dirty="0">
                <a:ea typeface="ＭＳ Ｐゴシック" panose="020B0600070205080204" pitchFamily="34" charset="-128"/>
              </a:rPr>
              <a:t>Rural settings (Lewis)</a:t>
            </a:r>
          </a:p>
          <a:p>
            <a:pPr lvl="1"/>
            <a:r>
              <a:rPr lang="en-GB" altLang="en-US" dirty="0">
                <a:ea typeface="ＭＳ Ｐゴシック" panose="020B0600070205080204" pitchFamily="34" charset="-128"/>
              </a:rPr>
              <a:t>Traditionally divided along gender lines</a:t>
            </a:r>
          </a:p>
          <a:p>
            <a:pPr lvl="1"/>
            <a:r>
              <a:rPr lang="en-GB" altLang="en-US" dirty="0">
                <a:ea typeface="ＭＳ Ｐゴシック" panose="020B0600070205080204" pitchFamily="34" charset="-128"/>
              </a:rPr>
              <a:t>Male dominance: male- headed extended families </a:t>
            </a:r>
          </a:p>
          <a:p>
            <a:pPr lvl="1"/>
            <a:r>
              <a:rPr lang="en-GB" altLang="en-US" dirty="0">
                <a:ea typeface="ＭＳ Ｐゴシック" panose="020B0600070205080204" pitchFamily="34" charset="-128"/>
              </a:rPr>
              <a:t>Women gain prestige as midwives, herbalists and mambos (=Vodou priestess) </a:t>
            </a:r>
            <a:endParaRPr lang="en-US" altLang="en-US" dirty="0">
              <a:ea typeface="ＭＳ Ｐゴシック" panose="020B0600070205080204" pitchFamily="34" charset="-128"/>
            </a:endParaRPr>
          </a:p>
        </p:txBody>
      </p:sp>
      <p:sp>
        <p:nvSpPr>
          <p:cNvPr id="27652" name="Rectangle 6">
            <a:extLst>
              <a:ext uri="{FF2B5EF4-FFF2-40B4-BE49-F238E27FC236}">
                <a16:creationId xmlns:a16="http://schemas.microsoft.com/office/drawing/2014/main" id="{EF8E37B6-B9F8-4B98-9791-4E6646834B09}"/>
              </a:ext>
            </a:extLst>
          </p:cNvPr>
          <p:cNvSpPr>
            <a:spLocks noGrp="1" noRot="1" noChangeArrowheads="1"/>
          </p:cNvSpPr>
          <p:nvPr>
            <p:ph type="body" sz="half" idx="2"/>
          </p:nvPr>
        </p:nvSpPr>
        <p:spPr>
          <a:xfrm>
            <a:off x="4648200" y="1340768"/>
            <a:ext cx="3810000" cy="4176464"/>
          </a:xfrm>
        </p:spPr>
        <p:txBody>
          <a:bodyPr>
            <a:normAutofit fontScale="92500" lnSpcReduction="10000"/>
          </a:bodyPr>
          <a:lstStyle/>
          <a:p>
            <a:r>
              <a:rPr lang="en-GB" altLang="en-US" dirty="0">
                <a:ea typeface="ＭＳ Ｐゴシック" panose="020B0600070205080204" pitchFamily="34" charset="-128"/>
              </a:rPr>
              <a:t>Urban settings (Brown)</a:t>
            </a:r>
          </a:p>
          <a:p>
            <a:pPr lvl="1"/>
            <a:r>
              <a:rPr lang="en-GB" altLang="en-US" dirty="0">
                <a:ea typeface="ＭＳ Ｐゴシック" panose="020B0600070205080204" pitchFamily="34" charset="-128"/>
              </a:rPr>
              <a:t>Increase autonomy of Women because of their selling skills and money managements as marketers </a:t>
            </a:r>
          </a:p>
          <a:p>
            <a:pPr lvl="1"/>
            <a:r>
              <a:rPr lang="en-GB" altLang="en-US" dirty="0">
                <a:ea typeface="ＭＳ Ｐゴシック" panose="020B0600070205080204" pitchFamily="34" charset="-128"/>
              </a:rPr>
              <a:t>female-headed extended families</a:t>
            </a:r>
          </a:p>
          <a:p>
            <a:pPr lvl="1"/>
            <a:r>
              <a:rPr lang="en-GB" altLang="en-US" dirty="0">
                <a:ea typeface="ＭＳ Ｐゴシック" panose="020B0600070205080204" pitchFamily="34" charset="-128"/>
              </a:rPr>
              <a:t>Vodou-Temples as religious extended families </a:t>
            </a:r>
            <a:endParaRPr lang="en-US" altLang="en-US" dirty="0">
              <a:ea typeface="ＭＳ Ｐゴシック" panose="020B0600070205080204" pitchFamily="34" charset="-128"/>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781F56CF-39B9-492B-BA26-6F81CCDDA186}"/>
              </a:ext>
            </a:extLst>
          </p:cNvPr>
          <p:cNvSpPr>
            <a:spLocks noGrp="1"/>
          </p:cNvSpPr>
          <p:nvPr>
            <p:ph type="title"/>
          </p:nvPr>
        </p:nvSpPr>
        <p:spPr/>
        <p:txBody>
          <a:bodyPr>
            <a:normAutofit fontScale="90000"/>
          </a:bodyPr>
          <a:lstStyle/>
          <a:p>
            <a:r>
              <a:rPr lang="en-GB" altLang="en-US">
                <a:ea typeface="ＭＳ Ｐゴシック" panose="020B0600070205080204" pitchFamily="34" charset="-128"/>
              </a:rPr>
              <a:t>Women’s possession cults according to Lewis </a:t>
            </a:r>
          </a:p>
        </p:txBody>
      </p:sp>
      <p:sp>
        <p:nvSpPr>
          <p:cNvPr id="28675" name="Content Placeholder 2">
            <a:extLst>
              <a:ext uri="{FF2B5EF4-FFF2-40B4-BE49-F238E27FC236}">
                <a16:creationId xmlns:a16="http://schemas.microsoft.com/office/drawing/2014/main" id="{879CBBD3-D8D9-44F4-B53C-E3E82768154D}"/>
              </a:ext>
            </a:extLst>
          </p:cNvPr>
          <p:cNvSpPr>
            <a:spLocks noGrp="1"/>
          </p:cNvSpPr>
          <p:nvPr>
            <p:ph idx="1"/>
          </p:nvPr>
        </p:nvSpPr>
        <p:spPr/>
        <p:txBody>
          <a:bodyPr/>
          <a:lstStyle/>
          <a:p>
            <a:r>
              <a:rPr lang="en-GB" altLang="en-US" sz="2400">
                <a:ea typeface="ＭＳ Ｐゴシック" panose="020B0600070205080204" pitchFamily="34" charset="-128"/>
              </a:rPr>
              <a:t>‘thinly disguised protest movements directed against the dominant sex. They play a significant part in the sex-war in traditional societies and cultures where women lack more obvious and direct means for forwarding their aims. To a considerable extent they protect women from the exactions of men, and offer an effective vehicle for manipulating husbands and male relatives.’ (Lewis 2003: 26)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87092D88-EE41-4687-AD42-17DCDCBBFF42}"/>
              </a:ext>
            </a:extLst>
          </p:cNvPr>
          <p:cNvSpPr>
            <a:spLocks noGrp="1"/>
          </p:cNvSpPr>
          <p:nvPr>
            <p:ph type="title"/>
          </p:nvPr>
        </p:nvSpPr>
        <p:spPr/>
        <p:txBody>
          <a:bodyPr/>
          <a:lstStyle/>
          <a:p>
            <a:r>
              <a:rPr lang="en-GB" altLang="en-US">
                <a:ea typeface="ＭＳ Ｐゴシック" panose="020B0600070205080204" pitchFamily="34" charset="-128"/>
              </a:rPr>
              <a:t>However....</a:t>
            </a:r>
          </a:p>
        </p:txBody>
      </p:sp>
      <p:sp>
        <p:nvSpPr>
          <p:cNvPr id="29699" name="Content Placeholder 2">
            <a:extLst>
              <a:ext uri="{FF2B5EF4-FFF2-40B4-BE49-F238E27FC236}">
                <a16:creationId xmlns:a16="http://schemas.microsoft.com/office/drawing/2014/main" id="{275A6545-7D6C-40B0-A58F-116AA176F665}"/>
              </a:ext>
            </a:extLst>
          </p:cNvPr>
          <p:cNvSpPr>
            <a:spLocks noGrp="1"/>
          </p:cNvSpPr>
          <p:nvPr>
            <p:ph idx="1"/>
          </p:nvPr>
        </p:nvSpPr>
        <p:spPr/>
        <p:txBody>
          <a:bodyPr/>
          <a:lstStyle/>
          <a:p>
            <a:r>
              <a:rPr lang="en-GB" altLang="en-US">
                <a:ea typeface="ＭＳ Ｐゴシック" panose="020B0600070205080204" pitchFamily="34" charset="-128"/>
              </a:rPr>
              <a:t>Lewis vehemently disagrees with the assumption he would present spirit possession in general as ‘a product of the deprivation of women in male-dominated societies’ (1967: 626)</a:t>
            </a:r>
          </a:p>
          <a:p>
            <a:r>
              <a:rPr lang="en-GB" altLang="en-US">
                <a:ea typeface="ＭＳ Ｐゴシック" panose="020B0600070205080204" pitchFamily="34" charset="-128"/>
              </a:rPr>
              <a:t>=&gt; reference to St. Teresa of Avila (1515-1582)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7BC5B050-39B0-4722-B0CE-E3B0DE484D2B}"/>
              </a:ext>
            </a:extLst>
          </p:cNvPr>
          <p:cNvSpPr>
            <a:spLocks noGrp="1"/>
          </p:cNvSpPr>
          <p:nvPr>
            <p:ph type="title"/>
          </p:nvPr>
        </p:nvSpPr>
        <p:spPr/>
        <p:txBody>
          <a:bodyPr/>
          <a:lstStyle/>
          <a:p>
            <a:r>
              <a:rPr lang="en-GB" altLang="en-US">
                <a:ea typeface="ＭＳ Ｐゴシック" panose="020B0600070205080204" pitchFamily="34" charset="-128"/>
              </a:rPr>
              <a:t>St. Teresa of Avila</a:t>
            </a:r>
          </a:p>
        </p:txBody>
      </p:sp>
      <p:sp>
        <p:nvSpPr>
          <p:cNvPr id="30723" name="Content Placeholder 2">
            <a:extLst>
              <a:ext uri="{FF2B5EF4-FFF2-40B4-BE49-F238E27FC236}">
                <a16:creationId xmlns:a16="http://schemas.microsoft.com/office/drawing/2014/main" id="{0A4A0A8B-436D-492F-A966-CA1B1A244B57}"/>
              </a:ext>
            </a:extLst>
          </p:cNvPr>
          <p:cNvSpPr>
            <a:spLocks noGrp="1"/>
          </p:cNvSpPr>
          <p:nvPr>
            <p:ph idx="1"/>
          </p:nvPr>
        </p:nvSpPr>
        <p:spPr/>
        <p:txBody>
          <a:bodyPr/>
          <a:lstStyle/>
          <a:p>
            <a:r>
              <a:rPr lang="en-GB" altLang="en-US" sz="2800">
                <a:ea typeface="ＭＳ Ｐゴシック" panose="020B0600070205080204" pitchFamily="34" charset="-128"/>
              </a:rPr>
              <a:t>typical marginalised figure in society due to her gender, marital status (single) and social status as member of a family of (forced) converts from Judaism to Christianity</a:t>
            </a:r>
          </a:p>
          <a:p>
            <a:r>
              <a:rPr lang="en-GB" altLang="en-US" sz="2800">
                <a:ea typeface="ＭＳ Ｐゴシック" panose="020B0600070205080204" pitchFamily="34" charset="-128"/>
              </a:rPr>
              <a:t>=&gt; The case of St. Teresa shows the impact of empowerment ‘conferred by possession on those disadvantaged by gender and other social disabilities’ (Lewis 2003: xv). </a:t>
            </a:r>
          </a:p>
          <a:p>
            <a:endParaRPr lang="en-GB" altLang="en-US">
              <a:ea typeface="ＭＳ Ｐゴシック" panose="020B0600070205080204" pitchFamily="34" charset="-128"/>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0D4CA22A-B335-4926-A237-50AD05FBF50E}"/>
              </a:ext>
            </a:extLst>
          </p:cNvPr>
          <p:cNvSpPr>
            <a:spLocks noGrp="1"/>
          </p:cNvSpPr>
          <p:nvPr>
            <p:ph type="title"/>
          </p:nvPr>
        </p:nvSpPr>
        <p:spPr/>
        <p:txBody>
          <a:bodyPr/>
          <a:lstStyle/>
          <a:p>
            <a:r>
              <a:rPr lang="en-GB" altLang="en-US">
                <a:ea typeface="ＭＳ Ｐゴシック" panose="020B0600070205080204" pitchFamily="34" charset="-128"/>
              </a:rPr>
              <a:t>Deprivation theory </a:t>
            </a:r>
          </a:p>
        </p:txBody>
      </p:sp>
      <p:sp>
        <p:nvSpPr>
          <p:cNvPr id="31747" name="Content Placeholder 2">
            <a:extLst>
              <a:ext uri="{FF2B5EF4-FFF2-40B4-BE49-F238E27FC236}">
                <a16:creationId xmlns:a16="http://schemas.microsoft.com/office/drawing/2014/main" id="{E3C3C6C0-0B47-4E6B-BE52-689207D0230D}"/>
              </a:ext>
            </a:extLst>
          </p:cNvPr>
          <p:cNvSpPr>
            <a:spLocks noGrp="1"/>
          </p:cNvSpPr>
          <p:nvPr>
            <p:ph idx="1"/>
          </p:nvPr>
        </p:nvSpPr>
        <p:spPr/>
        <p:txBody>
          <a:bodyPr/>
          <a:lstStyle/>
          <a:p>
            <a:r>
              <a:rPr lang="en-GB" altLang="en-US" sz="2800">
                <a:ea typeface="ＭＳ Ｐゴシック" panose="020B0600070205080204" pitchFamily="34" charset="-128"/>
              </a:rPr>
              <a:t>... assumes ‘that people (and it seems, especially women) behave religiously because of the social and psychological reasons rather than for religious reasons’ (Sered 1994: 65).</a:t>
            </a:r>
          </a:p>
          <a:p>
            <a:r>
              <a:rPr lang="en-GB" altLang="en-US" sz="2800">
                <a:ea typeface="ＭＳ Ｐゴシック" panose="020B0600070205080204" pitchFamily="34" charset="-128"/>
              </a:rPr>
              <a:t>Possession is interpreted by scholars in this perspective ‘as a </a:t>
            </a:r>
            <a:r>
              <a:rPr lang="en-GB" altLang="en-US" sz="2800" i="1">
                <a:ea typeface="ＭＳ Ｐゴシック" panose="020B0600070205080204" pitchFamily="34" charset="-128"/>
              </a:rPr>
              <a:t>symbol</a:t>
            </a:r>
            <a:r>
              <a:rPr lang="en-GB" altLang="en-US" sz="2800">
                <a:ea typeface="ＭＳ Ｐゴシック" panose="020B0600070205080204" pitchFamily="34" charset="-128"/>
              </a:rPr>
              <a:t> of their deprivation’, and women become perceived ‘to be needy bodies rather than firm minds’ (Keller 2002: 58, 88).</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8B3FBC4F-9EDA-4FEF-A995-FF2B6AD91637}"/>
              </a:ext>
            </a:extLst>
          </p:cNvPr>
          <p:cNvSpPr>
            <a:spLocks noGrp="1"/>
          </p:cNvSpPr>
          <p:nvPr>
            <p:ph type="title"/>
          </p:nvPr>
        </p:nvSpPr>
        <p:spPr/>
        <p:txBody>
          <a:bodyPr/>
          <a:lstStyle/>
          <a:p>
            <a:r>
              <a:rPr lang="en-GB" altLang="en-US">
                <a:ea typeface="ＭＳ Ｐゴシック" panose="020B0600070205080204" pitchFamily="34" charset="-128"/>
              </a:rPr>
              <a:t>Susan Sered’s critique </a:t>
            </a:r>
          </a:p>
        </p:txBody>
      </p:sp>
      <p:sp>
        <p:nvSpPr>
          <p:cNvPr id="32771" name="Content Placeholder 2">
            <a:extLst>
              <a:ext uri="{FF2B5EF4-FFF2-40B4-BE49-F238E27FC236}">
                <a16:creationId xmlns:a16="http://schemas.microsoft.com/office/drawing/2014/main" id="{6C4ED94D-15A6-4B2F-BB5C-0BC80E7613A3}"/>
              </a:ext>
            </a:extLst>
          </p:cNvPr>
          <p:cNvSpPr>
            <a:spLocks noGrp="1"/>
          </p:cNvSpPr>
          <p:nvPr>
            <p:ph idx="1"/>
          </p:nvPr>
        </p:nvSpPr>
        <p:spPr/>
        <p:txBody>
          <a:bodyPr/>
          <a:lstStyle/>
          <a:p>
            <a:r>
              <a:rPr lang="en-GB" altLang="en-US" sz="2400">
                <a:ea typeface="ＭＳ Ｐゴシック" panose="020B0600070205080204" pitchFamily="34" charset="-128"/>
              </a:rPr>
              <a:t>Challenging the deprivation theory Sered stresses the voluntary character of possession rituals and argues that women have </a:t>
            </a:r>
            <a:r>
              <a:rPr lang="en-GB" altLang="en-US" sz="2400" u="sng">
                <a:ea typeface="ＭＳ Ｐゴシック" panose="020B0600070205080204" pitchFamily="34" charset="-128"/>
              </a:rPr>
              <a:t>other choices </a:t>
            </a:r>
            <a:r>
              <a:rPr lang="en-GB" altLang="en-US" sz="2400">
                <a:ea typeface="ＭＳ Ｐゴシック" panose="020B0600070205080204" pitchFamily="34" charset="-128"/>
              </a:rPr>
              <a:t>for opposing the social situation. </a:t>
            </a:r>
          </a:p>
          <a:p>
            <a:r>
              <a:rPr lang="en-GB" altLang="en-US" sz="2400">
                <a:ea typeface="ＭＳ Ｐゴシック" panose="020B0600070205080204" pitchFamily="34" charset="-128"/>
              </a:rPr>
              <a:t>Sered especially criticises the negative evaluation of women implied in deprivation theories and regards them as </a:t>
            </a:r>
            <a:r>
              <a:rPr lang="en-GB" altLang="en-US" sz="2400" u="sng">
                <a:ea typeface="ＭＳ Ｐゴシック" panose="020B0600070205080204" pitchFamily="34" charset="-128"/>
              </a:rPr>
              <a:t>misrepresentation</a:t>
            </a:r>
            <a:r>
              <a:rPr lang="en-GB" altLang="en-US" sz="2400">
                <a:ea typeface="ＭＳ Ｐゴシック" panose="020B0600070205080204" pitchFamily="34" charset="-128"/>
              </a:rPr>
              <a:t> of possession as a symptom of disempowerment. </a:t>
            </a:r>
          </a:p>
          <a:p>
            <a:endParaRPr lang="en-GB" altLang="en-US" sz="2400">
              <a:ea typeface="ＭＳ Ｐゴシック" panose="020B0600070205080204" pitchFamily="34" charset="-12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A4D41629-EF89-406F-94BA-3B2337DCB584}"/>
              </a:ext>
            </a:extLst>
          </p:cNvPr>
          <p:cNvSpPr>
            <a:spLocks noGrp="1"/>
          </p:cNvSpPr>
          <p:nvPr>
            <p:ph type="title"/>
          </p:nvPr>
        </p:nvSpPr>
        <p:spPr/>
        <p:txBody>
          <a:bodyPr/>
          <a:lstStyle/>
          <a:p>
            <a:r>
              <a:rPr lang="en-GB" altLang="en-US">
                <a:ea typeface="ＭＳ Ｐゴシック" panose="020B0600070205080204" pitchFamily="34" charset="-128"/>
              </a:rPr>
              <a:t>Janice Boddy’s feminist critique</a:t>
            </a:r>
          </a:p>
        </p:txBody>
      </p:sp>
      <p:sp>
        <p:nvSpPr>
          <p:cNvPr id="33795" name="Content Placeholder 2">
            <a:extLst>
              <a:ext uri="{FF2B5EF4-FFF2-40B4-BE49-F238E27FC236}">
                <a16:creationId xmlns:a16="http://schemas.microsoft.com/office/drawing/2014/main" id="{B827C282-CF6C-4F2B-9F4C-384D21156E0C}"/>
              </a:ext>
            </a:extLst>
          </p:cNvPr>
          <p:cNvSpPr>
            <a:spLocks noGrp="1"/>
          </p:cNvSpPr>
          <p:nvPr>
            <p:ph idx="1"/>
          </p:nvPr>
        </p:nvSpPr>
        <p:spPr/>
        <p:txBody>
          <a:bodyPr/>
          <a:lstStyle/>
          <a:p>
            <a:r>
              <a:rPr lang="en-GB" altLang="en-US" sz="2400">
                <a:ea typeface="ＭＳ Ｐゴシック" panose="020B0600070205080204" pitchFamily="34" charset="-128"/>
              </a:rPr>
              <a:t>Boddy sees </a:t>
            </a:r>
            <a:r>
              <a:rPr lang="en-GB" altLang="en-US" sz="2400" i="1">
                <a:ea typeface="ＭＳ Ｐゴシック" panose="020B0600070205080204" pitchFamily="34" charset="-128"/>
              </a:rPr>
              <a:t>zar</a:t>
            </a:r>
            <a:r>
              <a:rPr lang="en-GB" altLang="en-US" sz="2400">
                <a:ea typeface="ＭＳ Ｐゴシック" panose="020B0600070205080204" pitchFamily="34" charset="-128"/>
              </a:rPr>
              <a:t> cult as counter hegemonic for the women, ‘a feminine response to hegemonic praxis and the privileging of men that this ideologically entails’ (Boddy 1989: 5). </a:t>
            </a:r>
          </a:p>
          <a:p>
            <a:r>
              <a:rPr lang="en-GB" altLang="en-US" sz="2400">
                <a:ea typeface="ＭＳ Ｐゴシック" panose="020B0600070205080204" pitchFamily="34" charset="-128"/>
              </a:rPr>
              <a:t>She elevates the function of the </a:t>
            </a:r>
            <a:r>
              <a:rPr lang="en-GB" altLang="en-US" sz="2400" i="1">
                <a:ea typeface="ＭＳ Ｐゴシック" panose="020B0600070205080204" pitchFamily="34" charset="-128"/>
              </a:rPr>
              <a:t>zar</a:t>
            </a:r>
            <a:r>
              <a:rPr lang="en-GB" altLang="en-US" sz="2400">
                <a:ea typeface="ＭＳ Ｐゴシック" panose="020B0600070205080204" pitchFamily="34" charset="-128"/>
              </a:rPr>
              <a:t> cult for the women from a form of resistance to a sphere of dominance and creativity, of feminist consciousness. </a:t>
            </a:r>
          </a:p>
          <a:p>
            <a:r>
              <a:rPr lang="en-GB" altLang="en-US" sz="2400">
                <a:ea typeface="ＭＳ Ｐゴシック" panose="020B0600070205080204" pitchFamily="34" charset="-128"/>
              </a:rPr>
              <a:t>=&gt; the female practice of spirit possession is not a peripheral cult but a central one as women have ‘real’ dominance over men (Boddy 1989: 136).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a:extLst>
              <a:ext uri="{FF2B5EF4-FFF2-40B4-BE49-F238E27FC236}">
                <a16:creationId xmlns:a16="http://schemas.microsoft.com/office/drawing/2014/main" id="{B8B70A7C-74D6-481A-B8DA-D1FF5F03BFCC}"/>
              </a:ext>
            </a:extLst>
          </p:cNvPr>
          <p:cNvSpPr>
            <a:spLocks noGrp="1" noChangeArrowheads="1"/>
          </p:cNvSpPr>
          <p:nvPr>
            <p:ph type="body" idx="1"/>
          </p:nvPr>
        </p:nvSpPr>
        <p:spPr/>
        <p:txBody>
          <a:bodyPr>
            <a:normAutofit lnSpcReduction="10000"/>
          </a:bodyPr>
          <a:lstStyle/>
          <a:p>
            <a:r>
              <a:rPr lang="en-GB" altLang="en-US">
                <a:ea typeface="ＭＳ Ｐゴシック" panose="020B0600070205080204" pitchFamily="34" charset="-128"/>
              </a:rPr>
              <a:t>Spirit possession as normal human experience</a:t>
            </a:r>
          </a:p>
          <a:p>
            <a:r>
              <a:rPr lang="en-GB" altLang="en-US">
                <a:ea typeface="ＭＳ Ｐゴシック" panose="020B0600070205080204" pitchFamily="34" charset="-128"/>
              </a:rPr>
              <a:t>woman’s experiences during childbirth and heterosexual intercourse makes them more receptive to others</a:t>
            </a:r>
          </a:p>
          <a:p>
            <a:r>
              <a:rPr lang="en-GB" altLang="en-US">
                <a:ea typeface="ＭＳ Ｐゴシック" panose="020B0600070205080204" pitchFamily="34" charset="-128"/>
              </a:rPr>
              <a:t>The boundary between a women’s self and other is thinner than in the case of men -&gt; women are more vulnerable for possession </a:t>
            </a:r>
          </a:p>
        </p:txBody>
      </p:sp>
      <p:sp>
        <p:nvSpPr>
          <p:cNvPr id="34819" name="Rectangle 4">
            <a:extLst>
              <a:ext uri="{FF2B5EF4-FFF2-40B4-BE49-F238E27FC236}">
                <a16:creationId xmlns:a16="http://schemas.microsoft.com/office/drawing/2014/main" id="{57C43BD5-FBEB-4594-ADE2-74900BB023D3}"/>
              </a:ext>
            </a:extLst>
          </p:cNvPr>
          <p:cNvSpPr>
            <a:spLocks noGrp="1" noChangeArrowheads="1"/>
          </p:cNvSpPr>
          <p:nvPr>
            <p:ph type="title"/>
          </p:nvPr>
        </p:nvSpPr>
        <p:spPr>
          <a:noFill/>
        </p:spPr>
        <p:txBody>
          <a:bodyPr/>
          <a:lstStyle/>
          <a:p>
            <a:r>
              <a:rPr lang="en-GB" altLang="en-US">
                <a:ea typeface="ＭＳ Ｐゴシック" panose="020B0600070205080204" pitchFamily="34" charset="-128"/>
              </a:rPr>
              <a:t>Susan Sered argues...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9BB6CCE-3AD4-460A-9502-F5F6D2201378}"/>
              </a:ext>
            </a:extLst>
          </p:cNvPr>
          <p:cNvSpPr>
            <a:spLocks noGrp="1"/>
          </p:cNvSpPr>
          <p:nvPr>
            <p:ph type="title"/>
          </p:nvPr>
        </p:nvSpPr>
        <p:spPr/>
        <p:txBody>
          <a:bodyPr/>
          <a:lstStyle/>
          <a:p>
            <a:r>
              <a:rPr lang="en-GB" altLang="en-US">
                <a:ea typeface="ＭＳ Ｐゴシック" panose="020B0600070205080204" pitchFamily="34" charset="-128"/>
              </a:rPr>
              <a:t>Important is to note that ...</a:t>
            </a:r>
          </a:p>
        </p:txBody>
      </p:sp>
      <p:sp>
        <p:nvSpPr>
          <p:cNvPr id="35843" name="Content Placeholder 2">
            <a:extLst>
              <a:ext uri="{FF2B5EF4-FFF2-40B4-BE49-F238E27FC236}">
                <a16:creationId xmlns:a16="http://schemas.microsoft.com/office/drawing/2014/main" id="{C707A314-DF50-4ECF-8614-68DFC730178D}"/>
              </a:ext>
            </a:extLst>
          </p:cNvPr>
          <p:cNvSpPr>
            <a:spLocks noGrp="1"/>
          </p:cNvSpPr>
          <p:nvPr>
            <p:ph idx="1"/>
          </p:nvPr>
        </p:nvSpPr>
        <p:spPr/>
        <p:txBody>
          <a:bodyPr/>
          <a:lstStyle/>
          <a:p>
            <a:r>
              <a:rPr lang="en-GB" altLang="en-US">
                <a:ea typeface="ＭＳ Ｐゴシック" panose="020B0600070205080204" pitchFamily="34" charset="-128"/>
              </a:rPr>
              <a:t>‘a person’s gender does not determine religiosity [though] it does influence the kinds of religions, rituals, communities and experiences that one is drawn to or which one finds meaningful’ (summarised by Hayes 2010: 121, with reference to Sered 1994). </a:t>
            </a:r>
          </a:p>
          <a:p>
            <a:endParaRPr lang="en-GB" altLang="en-US">
              <a:ea typeface="ＭＳ Ｐゴシック" panose="020B0600070205080204" pitchFamily="34" charset="-128"/>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3">
            <a:extLst>
              <a:ext uri="{FF2B5EF4-FFF2-40B4-BE49-F238E27FC236}">
                <a16:creationId xmlns:a16="http://schemas.microsoft.com/office/drawing/2014/main" id="{0578F673-D09A-4711-8A9A-571CD9B8F14E}"/>
              </a:ext>
            </a:extLst>
          </p:cNvPr>
          <p:cNvSpPr>
            <a:spLocks noGrp="1" noChangeArrowheads="1"/>
          </p:cNvSpPr>
          <p:nvPr>
            <p:ph type="body" idx="1"/>
          </p:nvPr>
        </p:nvSpPr>
        <p:spPr/>
        <p:txBody>
          <a:bodyPr/>
          <a:lstStyle/>
          <a:p>
            <a:r>
              <a:rPr lang="en-GB" altLang="en-US">
                <a:ea typeface="ＭＳ Ｐゴシック" panose="020B0600070205080204" pitchFamily="34" charset="-128"/>
              </a:rPr>
              <a:t>interpretation of spirit possession biased because of the Western education of the scholars</a:t>
            </a:r>
          </a:p>
          <a:p>
            <a:r>
              <a:rPr lang="en-GB" altLang="en-US">
                <a:ea typeface="ＭＳ Ｐゴシック" panose="020B0600070205080204" pitchFamily="34" charset="-128"/>
              </a:rPr>
              <a:t>We regard possessed women through a male lens, </a:t>
            </a:r>
          </a:p>
          <a:p>
            <a:r>
              <a:rPr lang="en-GB" altLang="en-US">
                <a:ea typeface="ＭＳ Ｐゴシック" panose="020B0600070205080204" pitchFamily="34" charset="-128"/>
              </a:rPr>
              <a:t>‘faith and reason are incompatible’  is part of our Western intellectual heritage </a:t>
            </a:r>
          </a:p>
        </p:txBody>
      </p:sp>
      <p:sp>
        <p:nvSpPr>
          <p:cNvPr id="36867" name="Rectangle 4">
            <a:extLst>
              <a:ext uri="{FF2B5EF4-FFF2-40B4-BE49-F238E27FC236}">
                <a16:creationId xmlns:a16="http://schemas.microsoft.com/office/drawing/2014/main" id="{463D157F-2AF1-4C55-B2AA-D94E40E7BEDA}"/>
              </a:ext>
            </a:extLst>
          </p:cNvPr>
          <p:cNvSpPr>
            <a:spLocks noGrp="1" noChangeArrowheads="1"/>
          </p:cNvSpPr>
          <p:nvPr>
            <p:ph type="title"/>
          </p:nvPr>
        </p:nvSpPr>
        <p:spPr>
          <a:noFill/>
        </p:spPr>
        <p:txBody>
          <a:bodyPr>
            <a:normAutofit fontScale="90000"/>
          </a:bodyPr>
          <a:lstStyle/>
          <a:p>
            <a:r>
              <a:rPr lang="en-GB" altLang="en-US">
                <a:ea typeface="ＭＳ Ｐゴシック" panose="020B0600070205080204" pitchFamily="34" charset="-128"/>
              </a:rPr>
              <a:t>Durre S. Ahmed’s post-colonial critique (2001)</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939</Words>
  <Application>Microsoft Office PowerPoint</Application>
  <PresentationFormat>On-screen Show (4:3)</PresentationFormat>
  <Paragraphs>64</Paragraphs>
  <Slides>19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Myriad Pro</vt:lpstr>
      <vt:lpstr>Arial</vt:lpstr>
      <vt:lpstr>Calibri</vt:lpstr>
      <vt:lpstr>20140311PresentationUWTSDTemplate</vt:lpstr>
      <vt:lpstr>Women and Religion </vt:lpstr>
      <vt:lpstr>Spirit Possession and Women</vt:lpstr>
      <vt:lpstr>Possessed women  </vt:lpstr>
      <vt:lpstr>Women and spirit possession </vt:lpstr>
      <vt:lpstr>Melville Herskovits (1948)</vt:lpstr>
      <vt:lpstr>Ioan M. Lewis</vt:lpstr>
      <vt:lpstr>Central and peripheral </vt:lpstr>
      <vt:lpstr>Link to gender </vt:lpstr>
      <vt:lpstr>But .... </vt:lpstr>
      <vt:lpstr>Gender roles in Vodou </vt:lpstr>
      <vt:lpstr>Women’s possession cults according to Lewis </vt:lpstr>
      <vt:lpstr>However....</vt:lpstr>
      <vt:lpstr>St. Teresa of Avila</vt:lpstr>
      <vt:lpstr>Deprivation theory </vt:lpstr>
      <vt:lpstr>Susan Sered’s critique </vt:lpstr>
      <vt:lpstr>Janice Boddy’s feminist critique</vt:lpstr>
      <vt:lpstr>Susan Sered argues... </vt:lpstr>
      <vt:lpstr>Important is to note that ...</vt:lpstr>
      <vt:lpstr>Durre S. Ahmed’s post-colonial critique (2001)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78</cp:revision>
  <cp:lastPrinted>2017-03-06T16:11:16Z</cp:lastPrinted>
  <dcterms:created xsi:type="dcterms:W3CDTF">2015-04-14T15:21:28Z</dcterms:created>
  <dcterms:modified xsi:type="dcterms:W3CDTF">2025-11-04T13:02:31Z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