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5"/>
  </p:notesMasterIdLst>
  <p:sldIdLst>
    <p:sldId id="257" r:id="rId2"/>
    <p:sldId id="256" r:id="rId3"/>
    <p:sldId id="258" r:id="rId4"/>
  </p:sldIdLst>
  <p:sldSz cx="30275213" cy="21383625"/>
  <p:notesSz cx="6858000" cy="9144000"/>
  <p:defaultTextStyle>
    <a:defPPr>
      <a:defRPr lang="en-US"/>
    </a:defPPr>
    <a:lvl1pPr marL="0" algn="l" defTabSz="1294582" rtl="0" eaLnBrk="1" latinLnBrk="0" hangingPunct="1">
      <a:defRPr sz="2548" kern="1200">
        <a:solidFill>
          <a:schemeClr val="tx1"/>
        </a:solidFill>
        <a:latin typeface="+mn-lt"/>
        <a:ea typeface="+mn-ea"/>
        <a:cs typeface="+mn-cs"/>
      </a:defRPr>
    </a:lvl1pPr>
    <a:lvl2pPr marL="647291" algn="l" defTabSz="1294582" rtl="0" eaLnBrk="1" latinLnBrk="0" hangingPunct="1">
      <a:defRPr sz="2548" kern="1200">
        <a:solidFill>
          <a:schemeClr val="tx1"/>
        </a:solidFill>
        <a:latin typeface="+mn-lt"/>
        <a:ea typeface="+mn-ea"/>
        <a:cs typeface="+mn-cs"/>
      </a:defRPr>
    </a:lvl2pPr>
    <a:lvl3pPr marL="1294582" algn="l" defTabSz="1294582" rtl="0" eaLnBrk="1" latinLnBrk="0" hangingPunct="1">
      <a:defRPr sz="2548" kern="1200">
        <a:solidFill>
          <a:schemeClr val="tx1"/>
        </a:solidFill>
        <a:latin typeface="+mn-lt"/>
        <a:ea typeface="+mn-ea"/>
        <a:cs typeface="+mn-cs"/>
      </a:defRPr>
    </a:lvl3pPr>
    <a:lvl4pPr marL="1941872" algn="l" defTabSz="1294582" rtl="0" eaLnBrk="1" latinLnBrk="0" hangingPunct="1">
      <a:defRPr sz="2548" kern="1200">
        <a:solidFill>
          <a:schemeClr val="tx1"/>
        </a:solidFill>
        <a:latin typeface="+mn-lt"/>
        <a:ea typeface="+mn-ea"/>
        <a:cs typeface="+mn-cs"/>
      </a:defRPr>
    </a:lvl4pPr>
    <a:lvl5pPr marL="2589163" algn="l" defTabSz="1294582" rtl="0" eaLnBrk="1" latinLnBrk="0" hangingPunct="1">
      <a:defRPr sz="2548" kern="1200">
        <a:solidFill>
          <a:schemeClr val="tx1"/>
        </a:solidFill>
        <a:latin typeface="+mn-lt"/>
        <a:ea typeface="+mn-ea"/>
        <a:cs typeface="+mn-cs"/>
      </a:defRPr>
    </a:lvl5pPr>
    <a:lvl6pPr marL="3236452" algn="l" defTabSz="1294582" rtl="0" eaLnBrk="1" latinLnBrk="0" hangingPunct="1">
      <a:defRPr sz="2548" kern="1200">
        <a:solidFill>
          <a:schemeClr val="tx1"/>
        </a:solidFill>
        <a:latin typeface="+mn-lt"/>
        <a:ea typeface="+mn-ea"/>
        <a:cs typeface="+mn-cs"/>
      </a:defRPr>
    </a:lvl6pPr>
    <a:lvl7pPr marL="3883743" algn="l" defTabSz="1294582" rtl="0" eaLnBrk="1" latinLnBrk="0" hangingPunct="1">
      <a:defRPr sz="2548" kern="1200">
        <a:solidFill>
          <a:schemeClr val="tx1"/>
        </a:solidFill>
        <a:latin typeface="+mn-lt"/>
        <a:ea typeface="+mn-ea"/>
        <a:cs typeface="+mn-cs"/>
      </a:defRPr>
    </a:lvl7pPr>
    <a:lvl8pPr marL="4531033" algn="l" defTabSz="1294582" rtl="0" eaLnBrk="1" latinLnBrk="0" hangingPunct="1">
      <a:defRPr sz="2548" kern="1200">
        <a:solidFill>
          <a:schemeClr val="tx1"/>
        </a:solidFill>
        <a:latin typeface="+mn-lt"/>
        <a:ea typeface="+mn-ea"/>
        <a:cs typeface="+mn-cs"/>
      </a:defRPr>
    </a:lvl8pPr>
    <a:lvl9pPr marL="5178324" algn="l" defTabSz="1294582" rtl="0" eaLnBrk="1" latinLnBrk="0" hangingPunct="1">
      <a:defRPr sz="2548"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1" userDrawn="1">
          <p15:clr>
            <a:srgbClr val="A4A3A4"/>
          </p15:clr>
        </p15:guide>
        <p15:guide id="2" pos="576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364" autoAdjust="0"/>
    <p:restoredTop sz="93969" autoAdjust="0"/>
  </p:normalViewPr>
  <p:slideViewPr>
    <p:cSldViewPr>
      <p:cViewPr varScale="1">
        <p:scale>
          <a:sx n="29" d="100"/>
          <a:sy n="29" d="100"/>
        </p:scale>
        <p:origin x="2096" y="512"/>
      </p:cViewPr>
      <p:guideLst>
        <p:guide orient="horz" pos="2161"/>
        <p:guide pos="5769"/>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72AC51-E0DB-46B3-852D-8E681A8C3D8A}"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IN"/>
        </a:p>
      </dgm:t>
    </dgm:pt>
    <dgm:pt modelId="{821CDC7B-6C3E-4FDE-A0C9-EAD2F3851D15}">
      <dgm:prSet/>
      <dgm:spPr/>
      <dgm:t>
        <a:bodyPr/>
        <a:lstStyle/>
        <a:p>
          <a:r>
            <a:rPr lang="en-IN" dirty="0">
              <a:latin typeface="Arial" panose="020B0604020202020204" pitchFamily="34" charset="0"/>
              <a:cs typeface="Arial" panose="020B0604020202020204" pitchFamily="34" charset="0"/>
            </a:rPr>
            <a:t>Cancer remains one of the leading causes of death in the UK, accounting for around 1 in 4 deaths annually, with over 375,000 new cases diagnosed each year (CRUK, 2025).</a:t>
          </a:r>
        </a:p>
      </dgm:t>
    </dgm:pt>
    <dgm:pt modelId="{B01D6A83-CFB5-43BD-B532-6F44FC1BA6E3}" type="parTrans" cxnId="{996B5959-EB55-4685-B753-1DBD72D0BEBD}">
      <dgm:prSet/>
      <dgm:spPr/>
      <dgm:t>
        <a:bodyPr/>
        <a:lstStyle/>
        <a:p>
          <a:endParaRPr lang="en-IN"/>
        </a:p>
      </dgm:t>
    </dgm:pt>
    <dgm:pt modelId="{1E154194-57FE-4D25-9FB2-9BE1759D135C}" type="sibTrans" cxnId="{996B5959-EB55-4685-B753-1DBD72D0BEBD}">
      <dgm:prSet/>
      <dgm:spPr/>
      <dgm:t>
        <a:bodyPr/>
        <a:lstStyle/>
        <a:p>
          <a:endParaRPr lang="en-IN"/>
        </a:p>
      </dgm:t>
    </dgm:pt>
    <dgm:pt modelId="{C5E0CC5F-400D-4702-A713-559BE0D76302}">
      <dgm:prSet/>
      <dgm:spPr/>
      <dgm:t>
        <a:bodyPr/>
        <a:lstStyle/>
        <a:p>
          <a:r>
            <a:rPr lang="en-IN" dirty="0">
              <a:latin typeface="Arial" panose="020B0604020202020204" pitchFamily="34" charset="0"/>
              <a:cs typeface="Arial" panose="020B0604020202020204" pitchFamily="34" charset="0"/>
            </a:rPr>
            <a:t>Almost 30% to 50% of all cancer cases are particularly and directly linked and showcases mortalities to further factors related to the lifestyle such as smoking, consuming unhealthy foods, and thus being overweight, considering infections, and pollution, which brings forth the necessity of integrating and including preventive measures very clearly (WHO, 2025).</a:t>
          </a:r>
        </a:p>
      </dgm:t>
    </dgm:pt>
    <dgm:pt modelId="{583AA69A-0F95-40F5-A588-152EA3BA72E6}" type="parTrans" cxnId="{20D8C0AB-EE70-4849-B225-4F8AEB944DDD}">
      <dgm:prSet/>
      <dgm:spPr/>
      <dgm:t>
        <a:bodyPr/>
        <a:lstStyle/>
        <a:p>
          <a:endParaRPr lang="en-IN"/>
        </a:p>
      </dgm:t>
    </dgm:pt>
    <dgm:pt modelId="{FA305B30-088C-4837-B44D-889834ECAEC2}" type="sibTrans" cxnId="{20D8C0AB-EE70-4849-B225-4F8AEB944DDD}">
      <dgm:prSet/>
      <dgm:spPr/>
      <dgm:t>
        <a:bodyPr/>
        <a:lstStyle/>
        <a:p>
          <a:endParaRPr lang="en-IN"/>
        </a:p>
      </dgm:t>
    </dgm:pt>
    <dgm:pt modelId="{F9D60943-3A2B-4A47-9053-9BD638C324CE}">
      <dgm:prSet/>
      <dgm:spPr/>
      <dgm:t>
        <a:bodyPr/>
        <a:lstStyle/>
        <a:p>
          <a:r>
            <a:rPr lang="en-IN" dirty="0">
              <a:latin typeface="Arial" panose="020B0604020202020204" pitchFamily="34" charset="0"/>
              <a:cs typeface="Arial" panose="020B0604020202020204" pitchFamily="34" charset="0"/>
            </a:rPr>
            <a:t>To a great extent, lung cancer has been linked to the late diagnosis as well as unhealthy living habits (Sathishkumar et al., 2023; Ni and Jia, 2025). This, thus necessitate changing the present situation by focusing on adopting detection in early stages and preventive measures which can promote the giving of good health (Singh, Grover and Dhanasekaran, 2025).</a:t>
          </a:r>
        </a:p>
      </dgm:t>
    </dgm:pt>
    <dgm:pt modelId="{2960208E-AD30-46C4-9804-A2942E34DA7E}" type="parTrans" cxnId="{A8105352-7D81-4CCC-A575-6B6A59410F42}">
      <dgm:prSet/>
      <dgm:spPr/>
      <dgm:t>
        <a:bodyPr/>
        <a:lstStyle/>
        <a:p>
          <a:endParaRPr lang="en-IN"/>
        </a:p>
      </dgm:t>
    </dgm:pt>
    <dgm:pt modelId="{9EAE3918-83DB-4029-8A66-70A442F94AC1}" type="sibTrans" cxnId="{A8105352-7D81-4CCC-A575-6B6A59410F42}">
      <dgm:prSet/>
      <dgm:spPr/>
      <dgm:t>
        <a:bodyPr/>
        <a:lstStyle/>
        <a:p>
          <a:endParaRPr lang="en-IN"/>
        </a:p>
      </dgm:t>
    </dgm:pt>
    <dgm:pt modelId="{9033B8C7-3A7B-471E-AB2C-7417395BF29B}" type="pres">
      <dgm:prSet presAssocID="{0772AC51-E0DB-46B3-852D-8E681A8C3D8A}" presName="linear" presStyleCnt="0">
        <dgm:presLayoutVars>
          <dgm:animLvl val="lvl"/>
          <dgm:resizeHandles val="exact"/>
        </dgm:presLayoutVars>
      </dgm:prSet>
      <dgm:spPr/>
    </dgm:pt>
    <dgm:pt modelId="{ED2F3574-08EC-4121-8D25-D5CF265FF057}" type="pres">
      <dgm:prSet presAssocID="{821CDC7B-6C3E-4FDE-A0C9-EAD2F3851D15}" presName="parentText" presStyleLbl="node1" presStyleIdx="0" presStyleCnt="3">
        <dgm:presLayoutVars>
          <dgm:chMax val="0"/>
          <dgm:bulletEnabled val="1"/>
        </dgm:presLayoutVars>
      </dgm:prSet>
      <dgm:spPr/>
    </dgm:pt>
    <dgm:pt modelId="{5EF8C75F-EC04-409B-AB3F-4C1C2FA3467C}" type="pres">
      <dgm:prSet presAssocID="{1E154194-57FE-4D25-9FB2-9BE1759D135C}" presName="spacer" presStyleCnt="0"/>
      <dgm:spPr/>
    </dgm:pt>
    <dgm:pt modelId="{9D9DF56E-CB1A-41AE-AE21-CDDD79404625}" type="pres">
      <dgm:prSet presAssocID="{C5E0CC5F-400D-4702-A713-559BE0D76302}" presName="parentText" presStyleLbl="node1" presStyleIdx="1" presStyleCnt="3">
        <dgm:presLayoutVars>
          <dgm:chMax val="0"/>
          <dgm:bulletEnabled val="1"/>
        </dgm:presLayoutVars>
      </dgm:prSet>
      <dgm:spPr/>
    </dgm:pt>
    <dgm:pt modelId="{D1DEFE6A-38BA-4EBA-A6A8-609D999729DE}" type="pres">
      <dgm:prSet presAssocID="{FA305B30-088C-4837-B44D-889834ECAEC2}" presName="spacer" presStyleCnt="0"/>
      <dgm:spPr/>
    </dgm:pt>
    <dgm:pt modelId="{26F51FA2-EE98-4453-97EF-B52D227B1AEF}" type="pres">
      <dgm:prSet presAssocID="{F9D60943-3A2B-4A47-9053-9BD638C324CE}" presName="parentText" presStyleLbl="node1" presStyleIdx="2" presStyleCnt="3">
        <dgm:presLayoutVars>
          <dgm:chMax val="0"/>
          <dgm:bulletEnabled val="1"/>
        </dgm:presLayoutVars>
      </dgm:prSet>
      <dgm:spPr/>
    </dgm:pt>
  </dgm:ptLst>
  <dgm:cxnLst>
    <dgm:cxn modelId="{92402D02-56B6-4F45-9160-B1E9B16CD359}" type="presOf" srcId="{C5E0CC5F-400D-4702-A713-559BE0D76302}" destId="{9D9DF56E-CB1A-41AE-AE21-CDDD79404625}" srcOrd="0" destOrd="0" presId="urn:microsoft.com/office/officeart/2005/8/layout/vList2"/>
    <dgm:cxn modelId="{A8105352-7D81-4CCC-A575-6B6A59410F42}" srcId="{0772AC51-E0DB-46B3-852D-8E681A8C3D8A}" destId="{F9D60943-3A2B-4A47-9053-9BD638C324CE}" srcOrd="2" destOrd="0" parTransId="{2960208E-AD30-46C4-9804-A2942E34DA7E}" sibTransId="{9EAE3918-83DB-4029-8A66-70A442F94AC1}"/>
    <dgm:cxn modelId="{996B5959-EB55-4685-B753-1DBD72D0BEBD}" srcId="{0772AC51-E0DB-46B3-852D-8E681A8C3D8A}" destId="{821CDC7B-6C3E-4FDE-A0C9-EAD2F3851D15}" srcOrd="0" destOrd="0" parTransId="{B01D6A83-CFB5-43BD-B532-6F44FC1BA6E3}" sibTransId="{1E154194-57FE-4D25-9FB2-9BE1759D135C}"/>
    <dgm:cxn modelId="{06ED1F8F-3A26-4E79-A0E0-7DBFCE541C7F}" type="presOf" srcId="{F9D60943-3A2B-4A47-9053-9BD638C324CE}" destId="{26F51FA2-EE98-4453-97EF-B52D227B1AEF}" srcOrd="0" destOrd="0" presId="urn:microsoft.com/office/officeart/2005/8/layout/vList2"/>
    <dgm:cxn modelId="{2F1E8091-5BF9-48F8-8359-E429CA477C06}" type="presOf" srcId="{0772AC51-E0DB-46B3-852D-8E681A8C3D8A}" destId="{9033B8C7-3A7B-471E-AB2C-7417395BF29B}" srcOrd="0" destOrd="0" presId="urn:microsoft.com/office/officeart/2005/8/layout/vList2"/>
    <dgm:cxn modelId="{20D8C0AB-EE70-4849-B225-4F8AEB944DDD}" srcId="{0772AC51-E0DB-46B3-852D-8E681A8C3D8A}" destId="{C5E0CC5F-400D-4702-A713-559BE0D76302}" srcOrd="1" destOrd="0" parTransId="{583AA69A-0F95-40F5-A588-152EA3BA72E6}" sibTransId="{FA305B30-088C-4837-B44D-889834ECAEC2}"/>
    <dgm:cxn modelId="{34285ED7-9285-45F7-B866-7CD25927B39C}" type="presOf" srcId="{821CDC7B-6C3E-4FDE-A0C9-EAD2F3851D15}" destId="{ED2F3574-08EC-4121-8D25-D5CF265FF057}" srcOrd="0" destOrd="0" presId="urn:microsoft.com/office/officeart/2005/8/layout/vList2"/>
    <dgm:cxn modelId="{AAEECAFC-3605-403E-9465-385A7CD2C574}" type="presParOf" srcId="{9033B8C7-3A7B-471E-AB2C-7417395BF29B}" destId="{ED2F3574-08EC-4121-8D25-D5CF265FF057}" srcOrd="0" destOrd="0" presId="urn:microsoft.com/office/officeart/2005/8/layout/vList2"/>
    <dgm:cxn modelId="{24094A92-BE97-478E-ADCF-CCACF6238ED6}" type="presParOf" srcId="{9033B8C7-3A7B-471E-AB2C-7417395BF29B}" destId="{5EF8C75F-EC04-409B-AB3F-4C1C2FA3467C}" srcOrd="1" destOrd="0" presId="urn:microsoft.com/office/officeart/2005/8/layout/vList2"/>
    <dgm:cxn modelId="{F85391AD-5104-42B5-8991-21941B994B2F}" type="presParOf" srcId="{9033B8C7-3A7B-471E-AB2C-7417395BF29B}" destId="{9D9DF56E-CB1A-41AE-AE21-CDDD79404625}" srcOrd="2" destOrd="0" presId="urn:microsoft.com/office/officeart/2005/8/layout/vList2"/>
    <dgm:cxn modelId="{73052771-0F89-4F12-9F30-AADD13C4BEFB}" type="presParOf" srcId="{9033B8C7-3A7B-471E-AB2C-7417395BF29B}" destId="{D1DEFE6A-38BA-4EBA-A6A8-609D999729DE}" srcOrd="3" destOrd="0" presId="urn:microsoft.com/office/officeart/2005/8/layout/vList2"/>
    <dgm:cxn modelId="{5A3B82DE-1CF8-4430-9044-1C66FDC75AB4}" type="presParOf" srcId="{9033B8C7-3A7B-471E-AB2C-7417395BF29B}" destId="{26F51FA2-EE98-4453-97EF-B52D227B1AE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CED263-4F3F-414B-AAA9-DAE8E6760B74}" type="doc">
      <dgm:prSet loTypeId="urn:microsoft.com/office/officeart/2005/8/layout/process5" loCatId="process" qsTypeId="urn:microsoft.com/office/officeart/2005/8/quickstyle/simple1" qsCatId="simple" csTypeId="urn:microsoft.com/office/officeart/2005/8/colors/colorful3" csCatId="colorful" phldr="1"/>
      <dgm:spPr/>
      <dgm:t>
        <a:bodyPr/>
        <a:lstStyle/>
        <a:p>
          <a:endParaRPr lang="en-IN"/>
        </a:p>
      </dgm:t>
    </dgm:pt>
    <dgm:pt modelId="{9295753E-0779-428E-BF47-F582A908A8C2}">
      <dgm:prSet custT="1"/>
      <dgm:spPr/>
      <dgm:t>
        <a:bodyPr/>
        <a:lstStyle/>
        <a:p>
          <a:r>
            <a:rPr lang="en-IN" sz="1400" dirty="0">
              <a:latin typeface="Arial" panose="020B0604020202020204" pitchFamily="34" charset="0"/>
              <a:cs typeface="Arial" panose="020B0604020202020204" pitchFamily="34" charset="0"/>
            </a:rPr>
            <a:t>As highlighted by Cross, Rowlands and Foster (2021) promotion of health factors emphasises evidence-informed education, supportive environments, and the reduction of health equity to access information and resources that support health.  </a:t>
          </a:r>
        </a:p>
      </dgm:t>
    </dgm:pt>
    <dgm:pt modelId="{776782B6-5315-4CD9-9CE6-31211AB95C2E}" type="parTrans" cxnId="{DD741A81-1AFE-4D31-8A7F-C0E8C96BD548}">
      <dgm:prSet/>
      <dgm:spPr/>
      <dgm:t>
        <a:bodyPr/>
        <a:lstStyle/>
        <a:p>
          <a:endParaRPr lang="en-IN" sz="2000">
            <a:latin typeface="Arial" panose="020B0604020202020204" pitchFamily="34" charset="0"/>
            <a:cs typeface="Arial" panose="020B0604020202020204" pitchFamily="34" charset="0"/>
          </a:endParaRPr>
        </a:p>
      </dgm:t>
    </dgm:pt>
    <dgm:pt modelId="{97CC31F0-F01F-4790-9418-AFCB62911699}" type="sibTrans" cxnId="{DD741A81-1AFE-4D31-8A7F-C0E8C96BD548}">
      <dgm:prSet custT="1"/>
      <dgm:spPr/>
      <dgm:t>
        <a:bodyPr/>
        <a:lstStyle/>
        <a:p>
          <a:endParaRPr lang="en-IN" sz="1050">
            <a:latin typeface="Arial" panose="020B0604020202020204" pitchFamily="34" charset="0"/>
            <a:cs typeface="Arial" panose="020B0604020202020204" pitchFamily="34" charset="0"/>
          </a:endParaRPr>
        </a:p>
      </dgm:t>
    </dgm:pt>
    <dgm:pt modelId="{2911A286-F28E-4BDB-B81D-9362CAB2AC5C}">
      <dgm:prSet custT="1"/>
      <dgm:spPr/>
      <dgm:t>
        <a:bodyPr/>
        <a:lstStyle/>
        <a:p>
          <a:r>
            <a:rPr lang="en-IN" sz="1400" dirty="0">
              <a:latin typeface="Arial" panose="020B0604020202020204" pitchFamily="34" charset="0"/>
              <a:cs typeface="Arial" panose="020B0604020202020204" pitchFamily="34" charset="0"/>
            </a:rPr>
            <a:t>Prevent-C is established to align with these underlying principles because it provides user empowerment through information, individual risk assessments, and self-management tools, while promoting informed choices and decision-making, along with healthy behaviours. </a:t>
          </a:r>
        </a:p>
      </dgm:t>
    </dgm:pt>
    <dgm:pt modelId="{20597E85-7693-479C-8A04-DABDC580C2DD}" type="parTrans" cxnId="{E1ABB732-4F0B-4BAA-8067-E78A2CAD5C79}">
      <dgm:prSet/>
      <dgm:spPr/>
      <dgm:t>
        <a:bodyPr/>
        <a:lstStyle/>
        <a:p>
          <a:endParaRPr lang="en-IN" sz="2000">
            <a:latin typeface="Arial" panose="020B0604020202020204" pitchFamily="34" charset="0"/>
            <a:cs typeface="Arial" panose="020B0604020202020204" pitchFamily="34" charset="0"/>
          </a:endParaRPr>
        </a:p>
      </dgm:t>
    </dgm:pt>
    <dgm:pt modelId="{15A47215-1684-446B-9FC0-917360934375}" type="sibTrans" cxnId="{E1ABB732-4F0B-4BAA-8067-E78A2CAD5C79}">
      <dgm:prSet custT="1"/>
      <dgm:spPr/>
      <dgm:t>
        <a:bodyPr/>
        <a:lstStyle/>
        <a:p>
          <a:endParaRPr lang="en-IN" sz="1050">
            <a:latin typeface="Arial" panose="020B0604020202020204" pitchFamily="34" charset="0"/>
            <a:cs typeface="Arial" panose="020B0604020202020204" pitchFamily="34" charset="0"/>
          </a:endParaRPr>
        </a:p>
      </dgm:t>
    </dgm:pt>
    <dgm:pt modelId="{BA7B420D-DAEC-4F53-829E-15F77048FB13}">
      <dgm:prSet custT="1"/>
      <dgm:spPr/>
      <dgm:t>
        <a:bodyPr/>
        <a:lstStyle/>
        <a:p>
          <a:pPr>
            <a:buFont typeface="Symbol" panose="05050102010706020507" pitchFamily="18" charset="2"/>
            <a:buChar char=""/>
          </a:pPr>
          <a:r>
            <a:rPr lang="en-IN" sz="1400" dirty="0">
              <a:latin typeface="Arial" panose="020B0604020202020204" pitchFamily="34" charset="0"/>
              <a:cs typeface="Arial" panose="020B0604020202020204" pitchFamily="34" charset="0"/>
            </a:rPr>
            <a:t>Health promotion stands to be an aspect which is particularly rooted in the principles with consideration of empowerment, equity, participation, and holistic well-being with the goal of providing individuals and communities with the capacity to take control over their health (World Health Organization, 2024). </a:t>
          </a:r>
        </a:p>
      </dgm:t>
    </dgm:pt>
    <dgm:pt modelId="{4123F85F-2287-4D2D-B88B-7B69F10A83B4}" type="parTrans" cxnId="{B828265F-A991-4E02-BE95-957E0FB85011}">
      <dgm:prSet/>
      <dgm:spPr/>
      <dgm:t>
        <a:bodyPr/>
        <a:lstStyle/>
        <a:p>
          <a:endParaRPr lang="en-IN" sz="2000">
            <a:latin typeface="Arial" panose="020B0604020202020204" pitchFamily="34" charset="0"/>
            <a:cs typeface="Arial" panose="020B0604020202020204" pitchFamily="34" charset="0"/>
          </a:endParaRPr>
        </a:p>
      </dgm:t>
    </dgm:pt>
    <dgm:pt modelId="{C9A44FC6-C831-4110-A55D-2A486A169E64}" type="sibTrans" cxnId="{B828265F-A991-4E02-BE95-957E0FB85011}">
      <dgm:prSet/>
      <dgm:spPr/>
      <dgm:t>
        <a:bodyPr/>
        <a:lstStyle/>
        <a:p>
          <a:endParaRPr lang="en-IN" sz="2000">
            <a:latin typeface="Arial" panose="020B0604020202020204" pitchFamily="34" charset="0"/>
            <a:cs typeface="Arial" panose="020B0604020202020204" pitchFamily="34" charset="0"/>
          </a:endParaRPr>
        </a:p>
      </dgm:t>
    </dgm:pt>
    <dgm:pt modelId="{293EE64A-B8F4-4E51-B055-1919B901CD13}" type="pres">
      <dgm:prSet presAssocID="{53CED263-4F3F-414B-AAA9-DAE8E6760B74}" presName="diagram" presStyleCnt="0">
        <dgm:presLayoutVars>
          <dgm:dir/>
          <dgm:resizeHandles val="exact"/>
        </dgm:presLayoutVars>
      </dgm:prSet>
      <dgm:spPr/>
    </dgm:pt>
    <dgm:pt modelId="{66294B52-0ADD-4194-8AE5-0F39DF26D800}" type="pres">
      <dgm:prSet presAssocID="{9295753E-0779-428E-BF47-F582A908A8C2}" presName="node" presStyleLbl="node1" presStyleIdx="0" presStyleCnt="3" custScaleY="123882">
        <dgm:presLayoutVars>
          <dgm:bulletEnabled val="1"/>
        </dgm:presLayoutVars>
      </dgm:prSet>
      <dgm:spPr/>
    </dgm:pt>
    <dgm:pt modelId="{6CE8A4D5-A95E-4801-872F-5F2AF6DBF632}" type="pres">
      <dgm:prSet presAssocID="{97CC31F0-F01F-4790-9418-AFCB62911699}" presName="sibTrans" presStyleLbl="sibTrans2D1" presStyleIdx="0" presStyleCnt="2"/>
      <dgm:spPr/>
    </dgm:pt>
    <dgm:pt modelId="{9B63E1A3-52A7-4A6B-AC27-CC09EBB81609}" type="pres">
      <dgm:prSet presAssocID="{97CC31F0-F01F-4790-9418-AFCB62911699}" presName="connectorText" presStyleLbl="sibTrans2D1" presStyleIdx="0" presStyleCnt="2"/>
      <dgm:spPr/>
    </dgm:pt>
    <dgm:pt modelId="{40E0DFFC-648F-48BF-86B5-4BB0E0B2F98B}" type="pres">
      <dgm:prSet presAssocID="{2911A286-F28E-4BDB-B81D-9362CAB2AC5C}" presName="node" presStyleLbl="node1" presStyleIdx="1" presStyleCnt="3" custScaleY="143217">
        <dgm:presLayoutVars>
          <dgm:bulletEnabled val="1"/>
        </dgm:presLayoutVars>
      </dgm:prSet>
      <dgm:spPr/>
    </dgm:pt>
    <dgm:pt modelId="{0C528E67-05B2-4F56-BC27-5A4DA6A7A627}" type="pres">
      <dgm:prSet presAssocID="{15A47215-1684-446B-9FC0-917360934375}" presName="sibTrans" presStyleLbl="sibTrans2D1" presStyleIdx="1" presStyleCnt="2"/>
      <dgm:spPr/>
    </dgm:pt>
    <dgm:pt modelId="{BF91FCAE-B736-405B-B90F-4F3ADDFD7DDD}" type="pres">
      <dgm:prSet presAssocID="{15A47215-1684-446B-9FC0-917360934375}" presName="connectorText" presStyleLbl="sibTrans2D1" presStyleIdx="1" presStyleCnt="2"/>
      <dgm:spPr/>
    </dgm:pt>
    <dgm:pt modelId="{86DECF5C-51F3-4BDD-BF55-16155E3888E5}" type="pres">
      <dgm:prSet presAssocID="{BA7B420D-DAEC-4F53-829E-15F77048FB13}" presName="node" presStyleLbl="node1" presStyleIdx="2" presStyleCnt="3" custScaleY="123882">
        <dgm:presLayoutVars>
          <dgm:bulletEnabled val="1"/>
        </dgm:presLayoutVars>
      </dgm:prSet>
      <dgm:spPr/>
    </dgm:pt>
  </dgm:ptLst>
  <dgm:cxnLst>
    <dgm:cxn modelId="{765A7B07-5C7D-4C42-8666-97199AE42756}" type="presOf" srcId="{97CC31F0-F01F-4790-9418-AFCB62911699}" destId="{9B63E1A3-52A7-4A6B-AC27-CC09EBB81609}" srcOrd="1" destOrd="0" presId="urn:microsoft.com/office/officeart/2005/8/layout/process5"/>
    <dgm:cxn modelId="{E1ABB732-4F0B-4BAA-8067-E78A2CAD5C79}" srcId="{53CED263-4F3F-414B-AAA9-DAE8E6760B74}" destId="{2911A286-F28E-4BDB-B81D-9362CAB2AC5C}" srcOrd="1" destOrd="0" parTransId="{20597E85-7693-479C-8A04-DABDC580C2DD}" sibTransId="{15A47215-1684-446B-9FC0-917360934375}"/>
    <dgm:cxn modelId="{DE1B7E42-AA13-4DF5-8AFC-B5D442A3B04D}" type="presOf" srcId="{2911A286-F28E-4BDB-B81D-9362CAB2AC5C}" destId="{40E0DFFC-648F-48BF-86B5-4BB0E0B2F98B}" srcOrd="0" destOrd="0" presId="urn:microsoft.com/office/officeart/2005/8/layout/process5"/>
    <dgm:cxn modelId="{E53A0B48-1112-44B3-B331-F841E46C4390}" type="presOf" srcId="{9295753E-0779-428E-BF47-F582A908A8C2}" destId="{66294B52-0ADD-4194-8AE5-0F39DF26D800}" srcOrd="0" destOrd="0" presId="urn:microsoft.com/office/officeart/2005/8/layout/process5"/>
    <dgm:cxn modelId="{B828265F-A991-4E02-BE95-957E0FB85011}" srcId="{53CED263-4F3F-414B-AAA9-DAE8E6760B74}" destId="{BA7B420D-DAEC-4F53-829E-15F77048FB13}" srcOrd="2" destOrd="0" parTransId="{4123F85F-2287-4D2D-B88B-7B69F10A83B4}" sibTransId="{C9A44FC6-C831-4110-A55D-2A486A169E64}"/>
    <dgm:cxn modelId="{22B45561-AE82-4608-8631-681F6F1D1E1C}" type="presOf" srcId="{BA7B420D-DAEC-4F53-829E-15F77048FB13}" destId="{86DECF5C-51F3-4BDD-BF55-16155E3888E5}" srcOrd="0" destOrd="0" presId="urn:microsoft.com/office/officeart/2005/8/layout/process5"/>
    <dgm:cxn modelId="{DD741A81-1AFE-4D31-8A7F-C0E8C96BD548}" srcId="{53CED263-4F3F-414B-AAA9-DAE8E6760B74}" destId="{9295753E-0779-428E-BF47-F582A908A8C2}" srcOrd="0" destOrd="0" parTransId="{776782B6-5315-4CD9-9CE6-31211AB95C2E}" sibTransId="{97CC31F0-F01F-4790-9418-AFCB62911699}"/>
    <dgm:cxn modelId="{5AFDE689-7397-41D6-8DF0-616FC77312D0}" type="presOf" srcId="{53CED263-4F3F-414B-AAA9-DAE8E6760B74}" destId="{293EE64A-B8F4-4E51-B055-1919B901CD13}" srcOrd="0" destOrd="0" presId="urn:microsoft.com/office/officeart/2005/8/layout/process5"/>
    <dgm:cxn modelId="{3FBE0CB3-81FC-40AB-A8C1-01BCA20143ED}" type="presOf" srcId="{97CC31F0-F01F-4790-9418-AFCB62911699}" destId="{6CE8A4D5-A95E-4801-872F-5F2AF6DBF632}" srcOrd="0" destOrd="0" presId="urn:microsoft.com/office/officeart/2005/8/layout/process5"/>
    <dgm:cxn modelId="{9BCD08BB-002A-468E-A5A1-291960542721}" type="presOf" srcId="{15A47215-1684-446B-9FC0-917360934375}" destId="{0C528E67-05B2-4F56-BC27-5A4DA6A7A627}" srcOrd="0" destOrd="0" presId="urn:microsoft.com/office/officeart/2005/8/layout/process5"/>
    <dgm:cxn modelId="{3DA76DFF-61E9-4582-8AA8-98FAAF58C1D3}" type="presOf" srcId="{15A47215-1684-446B-9FC0-917360934375}" destId="{BF91FCAE-B736-405B-B90F-4F3ADDFD7DDD}" srcOrd="1" destOrd="0" presId="urn:microsoft.com/office/officeart/2005/8/layout/process5"/>
    <dgm:cxn modelId="{A9E51D2B-9E28-45ED-91BC-65F6751D1591}" type="presParOf" srcId="{293EE64A-B8F4-4E51-B055-1919B901CD13}" destId="{66294B52-0ADD-4194-8AE5-0F39DF26D800}" srcOrd="0" destOrd="0" presId="urn:microsoft.com/office/officeart/2005/8/layout/process5"/>
    <dgm:cxn modelId="{85E002AF-8FB6-4D86-8668-2A8DBB92518D}" type="presParOf" srcId="{293EE64A-B8F4-4E51-B055-1919B901CD13}" destId="{6CE8A4D5-A95E-4801-872F-5F2AF6DBF632}" srcOrd="1" destOrd="0" presId="urn:microsoft.com/office/officeart/2005/8/layout/process5"/>
    <dgm:cxn modelId="{CCCEE746-2B5E-465E-9649-0C2F3F2773EC}" type="presParOf" srcId="{6CE8A4D5-A95E-4801-872F-5F2AF6DBF632}" destId="{9B63E1A3-52A7-4A6B-AC27-CC09EBB81609}" srcOrd="0" destOrd="0" presId="urn:microsoft.com/office/officeart/2005/8/layout/process5"/>
    <dgm:cxn modelId="{A9330DD1-60D9-450B-B528-36C78F4E43B7}" type="presParOf" srcId="{293EE64A-B8F4-4E51-B055-1919B901CD13}" destId="{40E0DFFC-648F-48BF-86B5-4BB0E0B2F98B}" srcOrd="2" destOrd="0" presId="urn:microsoft.com/office/officeart/2005/8/layout/process5"/>
    <dgm:cxn modelId="{0AF4FF64-43B4-4A5C-B6B5-535237DC3E74}" type="presParOf" srcId="{293EE64A-B8F4-4E51-B055-1919B901CD13}" destId="{0C528E67-05B2-4F56-BC27-5A4DA6A7A627}" srcOrd="3" destOrd="0" presId="urn:microsoft.com/office/officeart/2005/8/layout/process5"/>
    <dgm:cxn modelId="{1BC50C6A-FD40-49BD-A53F-126031C7EED6}" type="presParOf" srcId="{0C528E67-05B2-4F56-BC27-5A4DA6A7A627}" destId="{BF91FCAE-B736-405B-B90F-4F3ADDFD7DDD}" srcOrd="0" destOrd="0" presId="urn:microsoft.com/office/officeart/2005/8/layout/process5"/>
    <dgm:cxn modelId="{DB50EDB0-C8C7-4397-BAAE-7011DBB40547}" type="presParOf" srcId="{293EE64A-B8F4-4E51-B055-1919B901CD13}" destId="{86DECF5C-51F3-4BDD-BF55-16155E3888E5}" srcOrd="4" destOrd="0" presId="urn:microsoft.com/office/officeart/2005/8/layout/process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B43FAD-CE9A-44FD-895F-91263D6D4096}"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IN"/>
        </a:p>
      </dgm:t>
    </dgm:pt>
    <dgm:pt modelId="{F74FAB9F-11B4-4DD0-AC1C-91ED44E21DA8}">
      <dgm:prSet custT="1"/>
      <dgm:spPr/>
      <dgm:t>
        <a:bodyPr/>
        <a:lstStyle/>
        <a:p>
          <a:r>
            <a:rPr lang="en-IN" sz="1900" dirty="0">
              <a:latin typeface="Arial" panose="020B0604020202020204" pitchFamily="34" charset="0"/>
              <a:cs typeface="Arial" panose="020B0604020202020204" pitchFamily="34" charset="0"/>
            </a:rPr>
            <a:t>The Health Belief Model or HBM stands to be a psychological model that helps to explain health behaviour which are based on the perceptions of individuals about the likelihood of factors or aspects such as susceptibility, severity as well as benefits, and barriers in consideration for a health condition (</a:t>
          </a:r>
          <a:r>
            <a:rPr lang="en-IN" sz="1900" dirty="0" err="1">
              <a:latin typeface="Arial" panose="020B0604020202020204" pitchFamily="34" charset="0"/>
              <a:cs typeface="Arial" panose="020B0604020202020204" pitchFamily="34" charset="0"/>
            </a:rPr>
            <a:t>Alyafei</a:t>
          </a:r>
          <a:r>
            <a:rPr lang="en-IN" sz="1900" dirty="0">
              <a:latin typeface="Arial" panose="020B0604020202020204" pitchFamily="34" charset="0"/>
              <a:cs typeface="Arial" panose="020B0604020202020204" pitchFamily="34" charset="0"/>
            </a:rPr>
            <a:t> and Easton-Carr, 2024). </a:t>
          </a:r>
        </a:p>
      </dgm:t>
    </dgm:pt>
    <dgm:pt modelId="{CBDAD734-230E-4658-B360-DAE23C116DA4}" type="parTrans" cxnId="{73AF8497-C28C-4635-A233-52613E94A2A3}">
      <dgm:prSet/>
      <dgm:spPr/>
      <dgm:t>
        <a:bodyPr/>
        <a:lstStyle/>
        <a:p>
          <a:endParaRPr lang="en-IN"/>
        </a:p>
      </dgm:t>
    </dgm:pt>
    <dgm:pt modelId="{1CBD4927-5075-455C-9564-3541BEE87A59}" type="sibTrans" cxnId="{73AF8497-C28C-4635-A233-52613E94A2A3}">
      <dgm:prSet/>
      <dgm:spPr/>
      <dgm:t>
        <a:bodyPr/>
        <a:lstStyle/>
        <a:p>
          <a:endParaRPr lang="en-IN"/>
        </a:p>
      </dgm:t>
    </dgm:pt>
    <dgm:pt modelId="{3D28C39F-B0A5-493A-873B-C71123EB72BB}">
      <dgm:prSet custT="1"/>
      <dgm:spPr/>
      <dgm:t>
        <a:bodyPr/>
        <a:lstStyle/>
        <a:p>
          <a:r>
            <a:rPr lang="en-IN" sz="2000" dirty="0">
              <a:latin typeface="Arial" panose="020B0604020202020204" pitchFamily="34" charset="0"/>
              <a:cs typeface="Arial" panose="020B0604020202020204" pitchFamily="34" charset="0"/>
            </a:rPr>
            <a:t>Cues to action which may consider and include reminders as well as education and self-efficacy which stands to be the confidence in ability to act are critical motivators for allowing sustained behaviour change (Rakhshani et al., 2024).</a:t>
          </a:r>
        </a:p>
      </dgm:t>
    </dgm:pt>
    <dgm:pt modelId="{66F11ABA-E256-4127-BF79-43B3FCCF11C8}" type="parTrans" cxnId="{E23A1863-08B6-4005-AE1E-A8112505E76F}">
      <dgm:prSet/>
      <dgm:spPr/>
      <dgm:t>
        <a:bodyPr/>
        <a:lstStyle/>
        <a:p>
          <a:endParaRPr lang="en-IN"/>
        </a:p>
      </dgm:t>
    </dgm:pt>
    <dgm:pt modelId="{242095F1-E38A-416C-835E-F38E3303C9A5}" type="sibTrans" cxnId="{E23A1863-08B6-4005-AE1E-A8112505E76F}">
      <dgm:prSet/>
      <dgm:spPr/>
      <dgm:t>
        <a:bodyPr/>
        <a:lstStyle/>
        <a:p>
          <a:endParaRPr lang="en-IN"/>
        </a:p>
      </dgm:t>
    </dgm:pt>
    <dgm:pt modelId="{0B105070-BF89-4483-BA32-2C5C5EA7CFAB}" type="pres">
      <dgm:prSet presAssocID="{BDB43FAD-CE9A-44FD-895F-91263D6D4096}" presName="Name0" presStyleCnt="0">
        <dgm:presLayoutVars>
          <dgm:dir/>
          <dgm:animLvl val="lvl"/>
          <dgm:resizeHandles val="exact"/>
        </dgm:presLayoutVars>
      </dgm:prSet>
      <dgm:spPr/>
    </dgm:pt>
    <dgm:pt modelId="{CEE40627-787F-4A98-BF35-ACDB29A1C571}" type="pres">
      <dgm:prSet presAssocID="{3D28C39F-B0A5-493A-873B-C71123EB72BB}" presName="boxAndChildren" presStyleCnt="0"/>
      <dgm:spPr/>
    </dgm:pt>
    <dgm:pt modelId="{2F9B6CC4-3E17-45CB-B78F-D3DC67C294FF}" type="pres">
      <dgm:prSet presAssocID="{3D28C39F-B0A5-493A-873B-C71123EB72BB}" presName="parentTextBox" presStyleLbl="node1" presStyleIdx="0" presStyleCnt="2"/>
      <dgm:spPr/>
    </dgm:pt>
    <dgm:pt modelId="{F731419F-2A7A-4775-B93B-9B01473E6743}" type="pres">
      <dgm:prSet presAssocID="{1CBD4927-5075-455C-9564-3541BEE87A59}" presName="sp" presStyleCnt="0"/>
      <dgm:spPr/>
    </dgm:pt>
    <dgm:pt modelId="{B7F402A0-0AA6-44DA-B134-13F80482EF36}" type="pres">
      <dgm:prSet presAssocID="{F74FAB9F-11B4-4DD0-AC1C-91ED44E21DA8}" presName="arrowAndChildren" presStyleCnt="0"/>
      <dgm:spPr/>
    </dgm:pt>
    <dgm:pt modelId="{23B3E2C2-78AA-463F-BB77-24C6ADCA7428}" type="pres">
      <dgm:prSet presAssocID="{F74FAB9F-11B4-4DD0-AC1C-91ED44E21DA8}" presName="parentTextArrow" presStyleLbl="node1" presStyleIdx="1" presStyleCnt="2"/>
      <dgm:spPr/>
    </dgm:pt>
  </dgm:ptLst>
  <dgm:cxnLst>
    <dgm:cxn modelId="{4DCED939-1147-4FDE-8B00-49284614C783}" type="presOf" srcId="{3D28C39F-B0A5-493A-873B-C71123EB72BB}" destId="{2F9B6CC4-3E17-45CB-B78F-D3DC67C294FF}" srcOrd="0" destOrd="0" presId="urn:microsoft.com/office/officeart/2005/8/layout/process4"/>
    <dgm:cxn modelId="{E23A1863-08B6-4005-AE1E-A8112505E76F}" srcId="{BDB43FAD-CE9A-44FD-895F-91263D6D4096}" destId="{3D28C39F-B0A5-493A-873B-C71123EB72BB}" srcOrd="1" destOrd="0" parTransId="{66F11ABA-E256-4127-BF79-43B3FCCF11C8}" sibTransId="{242095F1-E38A-416C-835E-F38E3303C9A5}"/>
    <dgm:cxn modelId="{73AF8497-C28C-4635-A233-52613E94A2A3}" srcId="{BDB43FAD-CE9A-44FD-895F-91263D6D4096}" destId="{F74FAB9F-11B4-4DD0-AC1C-91ED44E21DA8}" srcOrd="0" destOrd="0" parTransId="{CBDAD734-230E-4658-B360-DAE23C116DA4}" sibTransId="{1CBD4927-5075-455C-9564-3541BEE87A59}"/>
    <dgm:cxn modelId="{F73EE49A-ABE7-487F-B912-8113B0F5BE67}" type="presOf" srcId="{F74FAB9F-11B4-4DD0-AC1C-91ED44E21DA8}" destId="{23B3E2C2-78AA-463F-BB77-24C6ADCA7428}" srcOrd="0" destOrd="0" presId="urn:microsoft.com/office/officeart/2005/8/layout/process4"/>
    <dgm:cxn modelId="{F82254A9-7AC6-4F33-B6B9-EC528D22AE73}" type="presOf" srcId="{BDB43FAD-CE9A-44FD-895F-91263D6D4096}" destId="{0B105070-BF89-4483-BA32-2C5C5EA7CFAB}" srcOrd="0" destOrd="0" presId="urn:microsoft.com/office/officeart/2005/8/layout/process4"/>
    <dgm:cxn modelId="{8533A0CF-C65C-4DB7-941B-739C99F80498}" type="presParOf" srcId="{0B105070-BF89-4483-BA32-2C5C5EA7CFAB}" destId="{CEE40627-787F-4A98-BF35-ACDB29A1C571}" srcOrd="0" destOrd="0" presId="urn:microsoft.com/office/officeart/2005/8/layout/process4"/>
    <dgm:cxn modelId="{E06846CE-7985-4419-B294-FA87AA726653}" type="presParOf" srcId="{CEE40627-787F-4A98-BF35-ACDB29A1C571}" destId="{2F9B6CC4-3E17-45CB-B78F-D3DC67C294FF}" srcOrd="0" destOrd="0" presId="urn:microsoft.com/office/officeart/2005/8/layout/process4"/>
    <dgm:cxn modelId="{CBE866D4-F5AD-4D37-9A62-4F57E1C08B8D}" type="presParOf" srcId="{0B105070-BF89-4483-BA32-2C5C5EA7CFAB}" destId="{F731419F-2A7A-4775-B93B-9B01473E6743}" srcOrd="1" destOrd="0" presId="urn:microsoft.com/office/officeart/2005/8/layout/process4"/>
    <dgm:cxn modelId="{AB920A81-4F86-4A9B-A293-A3D7D292B008}" type="presParOf" srcId="{0B105070-BF89-4483-BA32-2C5C5EA7CFAB}" destId="{B7F402A0-0AA6-44DA-B134-13F80482EF36}" srcOrd="2" destOrd="0" presId="urn:microsoft.com/office/officeart/2005/8/layout/process4"/>
    <dgm:cxn modelId="{0A3A8D87-A1EE-48D0-9874-954B6859E24C}" type="presParOf" srcId="{B7F402A0-0AA6-44DA-B134-13F80482EF36}" destId="{23B3E2C2-78AA-463F-BB77-24C6ADCA7428}" srcOrd="0" destOrd="0" presId="urn:microsoft.com/office/officeart/2005/8/layout/process4"/>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FE88D4-4FCD-4EDF-8778-DFB3F93E7169}" type="doc">
      <dgm:prSet loTypeId="urn:microsoft.com/office/officeart/2005/8/layout/hList6" loCatId="list" qsTypeId="urn:microsoft.com/office/officeart/2005/8/quickstyle/simple1" qsCatId="simple" csTypeId="urn:microsoft.com/office/officeart/2005/8/colors/colorful2" csCatId="colorful" phldr="1"/>
      <dgm:spPr/>
      <dgm:t>
        <a:bodyPr/>
        <a:lstStyle/>
        <a:p>
          <a:endParaRPr lang="en-IN"/>
        </a:p>
      </dgm:t>
    </dgm:pt>
    <dgm:pt modelId="{82B4DF83-F8CE-4E8A-B604-EC76D1E65921}">
      <dgm:prSet custT="1"/>
      <dgm:spPr/>
      <dgm:t>
        <a:bodyPr/>
        <a:lstStyle/>
        <a:p>
          <a:r>
            <a:rPr lang="en-IN" sz="2000" dirty="0">
              <a:latin typeface="Arial" panose="020B0604020202020204" pitchFamily="34" charset="0"/>
              <a:cs typeface="Arial" panose="020B0604020202020204" pitchFamily="34" charset="0"/>
            </a:rPr>
            <a:t>Utilising and thereby applying the HBM in Prevent-C is projected to elevate the personal lung cancer risk perceptions of users to encourage proactive behaviours regarded for health.</a:t>
          </a:r>
        </a:p>
      </dgm:t>
    </dgm:pt>
    <dgm:pt modelId="{9C9B8D30-0AC4-47C3-91AB-011F3FEF9899}" type="parTrans" cxnId="{A7EDA6FF-3375-47E6-BC65-34A15488A1A2}">
      <dgm:prSet/>
      <dgm:spPr/>
      <dgm:t>
        <a:bodyPr/>
        <a:lstStyle/>
        <a:p>
          <a:endParaRPr lang="en-IN" sz="2000">
            <a:latin typeface="Arial" panose="020B0604020202020204" pitchFamily="34" charset="0"/>
            <a:cs typeface="Arial" panose="020B0604020202020204" pitchFamily="34" charset="0"/>
          </a:endParaRPr>
        </a:p>
      </dgm:t>
    </dgm:pt>
    <dgm:pt modelId="{BC41E345-B16A-49F6-8D0A-0219DC38EAA0}" type="sibTrans" cxnId="{A7EDA6FF-3375-47E6-BC65-34A15488A1A2}">
      <dgm:prSet/>
      <dgm:spPr/>
      <dgm:t>
        <a:bodyPr/>
        <a:lstStyle/>
        <a:p>
          <a:endParaRPr lang="en-IN" sz="2000">
            <a:latin typeface="Arial" panose="020B0604020202020204" pitchFamily="34" charset="0"/>
            <a:cs typeface="Arial" panose="020B0604020202020204" pitchFamily="34" charset="0"/>
          </a:endParaRPr>
        </a:p>
      </dgm:t>
    </dgm:pt>
    <dgm:pt modelId="{6A045D34-8A4C-4E05-ABD5-D4265999EF1D}">
      <dgm:prSet custT="1"/>
      <dgm:spPr/>
      <dgm:t>
        <a:bodyPr/>
        <a:lstStyle/>
        <a:p>
          <a:r>
            <a:rPr lang="en-IN" sz="2000" dirty="0">
              <a:latin typeface="Arial" panose="020B0604020202020204" pitchFamily="34" charset="0"/>
              <a:cs typeface="Arial" panose="020B0604020202020204" pitchFamily="34" charset="0"/>
            </a:rPr>
            <a:t>Improved awareness and self-efficacy should increase uptake of preventative measures such as healthy eating, physical activity, and quit smoking (</a:t>
          </a:r>
          <a:r>
            <a:rPr lang="en-IN" sz="2000" dirty="0" err="1">
              <a:latin typeface="Arial" panose="020B0604020202020204" pitchFamily="34" charset="0"/>
              <a:cs typeface="Arial" panose="020B0604020202020204" pitchFamily="34" charset="0"/>
            </a:rPr>
            <a:t>Dzerounian</a:t>
          </a:r>
          <a:r>
            <a:rPr lang="en-IN" sz="2000" dirty="0">
              <a:latin typeface="Arial" panose="020B0604020202020204" pitchFamily="34" charset="0"/>
              <a:cs typeface="Arial" panose="020B0604020202020204" pitchFamily="34" charset="0"/>
            </a:rPr>
            <a:t> et al., 2022).</a:t>
          </a:r>
        </a:p>
      </dgm:t>
    </dgm:pt>
    <dgm:pt modelId="{DABD7BA8-3599-4EA9-8312-D05E25C9EB45}" type="parTrans" cxnId="{E07A486F-EED6-4C29-B7FE-E22F0DE11EAA}">
      <dgm:prSet/>
      <dgm:spPr/>
      <dgm:t>
        <a:bodyPr/>
        <a:lstStyle/>
        <a:p>
          <a:endParaRPr lang="en-IN" sz="2000">
            <a:latin typeface="Arial" panose="020B0604020202020204" pitchFamily="34" charset="0"/>
            <a:cs typeface="Arial" panose="020B0604020202020204" pitchFamily="34" charset="0"/>
          </a:endParaRPr>
        </a:p>
      </dgm:t>
    </dgm:pt>
    <dgm:pt modelId="{190F64BF-F24E-41B8-9F92-2D3E74C901CC}" type="sibTrans" cxnId="{E07A486F-EED6-4C29-B7FE-E22F0DE11EAA}">
      <dgm:prSet/>
      <dgm:spPr/>
      <dgm:t>
        <a:bodyPr/>
        <a:lstStyle/>
        <a:p>
          <a:endParaRPr lang="en-IN" sz="2000">
            <a:latin typeface="Arial" panose="020B0604020202020204" pitchFamily="34" charset="0"/>
            <a:cs typeface="Arial" panose="020B0604020202020204" pitchFamily="34" charset="0"/>
          </a:endParaRPr>
        </a:p>
      </dgm:t>
    </dgm:pt>
    <dgm:pt modelId="{3496C163-001D-4EF4-86E1-D7313947CBF9}">
      <dgm:prSet custT="1"/>
      <dgm:spPr/>
      <dgm:t>
        <a:bodyPr/>
        <a:lstStyle/>
        <a:p>
          <a:r>
            <a:rPr lang="en-IN" sz="2000" dirty="0">
              <a:latin typeface="Arial" panose="020B0604020202020204" pitchFamily="34" charset="0"/>
              <a:cs typeface="Arial" panose="020B0604020202020204" pitchFamily="34" charset="0"/>
            </a:rPr>
            <a:t>The app prompts and reminders are expected to increase participation in screening programs for cancer.</a:t>
          </a:r>
        </a:p>
      </dgm:t>
    </dgm:pt>
    <dgm:pt modelId="{77D16A5F-0633-4C74-97C8-3B25A6EEA11A}" type="parTrans" cxnId="{AA5C1BE4-14D2-4BFE-896B-6ABA88240513}">
      <dgm:prSet/>
      <dgm:spPr/>
      <dgm:t>
        <a:bodyPr/>
        <a:lstStyle/>
        <a:p>
          <a:endParaRPr lang="en-IN" sz="2000">
            <a:latin typeface="Arial" panose="020B0604020202020204" pitchFamily="34" charset="0"/>
            <a:cs typeface="Arial" panose="020B0604020202020204" pitchFamily="34" charset="0"/>
          </a:endParaRPr>
        </a:p>
      </dgm:t>
    </dgm:pt>
    <dgm:pt modelId="{3CF75C9C-38FD-4082-B299-576469DA1610}" type="sibTrans" cxnId="{AA5C1BE4-14D2-4BFE-896B-6ABA88240513}">
      <dgm:prSet/>
      <dgm:spPr/>
      <dgm:t>
        <a:bodyPr/>
        <a:lstStyle/>
        <a:p>
          <a:endParaRPr lang="en-IN" sz="2000">
            <a:latin typeface="Arial" panose="020B0604020202020204" pitchFamily="34" charset="0"/>
            <a:cs typeface="Arial" panose="020B0604020202020204" pitchFamily="34" charset="0"/>
          </a:endParaRPr>
        </a:p>
      </dgm:t>
    </dgm:pt>
    <dgm:pt modelId="{89FCD780-E54B-4610-B73A-4155DF7FE8B9}">
      <dgm:prSet custT="1"/>
      <dgm:spPr/>
      <dgm:t>
        <a:bodyPr/>
        <a:lstStyle/>
        <a:p>
          <a:r>
            <a:rPr lang="en-IN" sz="2000" dirty="0">
              <a:latin typeface="Arial" panose="020B0604020202020204" pitchFamily="34" charset="0"/>
              <a:cs typeface="Arial" panose="020B0604020202020204" pitchFamily="34" charset="0"/>
            </a:rPr>
            <a:t>All of the above can result in lower incidence of cancer and earlier detection, which can ultimately yield better public health outcomes long term (Schliemann et al., 2022).</a:t>
          </a:r>
        </a:p>
      </dgm:t>
    </dgm:pt>
    <dgm:pt modelId="{2B0F36E7-D50E-4E90-8A5E-DECA05821322}" type="parTrans" cxnId="{25375D32-1FE3-44D0-B221-43758FBF1757}">
      <dgm:prSet/>
      <dgm:spPr/>
      <dgm:t>
        <a:bodyPr/>
        <a:lstStyle/>
        <a:p>
          <a:endParaRPr lang="en-IN" sz="2000">
            <a:latin typeface="Arial" panose="020B0604020202020204" pitchFamily="34" charset="0"/>
            <a:cs typeface="Arial" panose="020B0604020202020204" pitchFamily="34" charset="0"/>
          </a:endParaRPr>
        </a:p>
      </dgm:t>
    </dgm:pt>
    <dgm:pt modelId="{92BB7242-2159-43AE-8E69-77326871566B}" type="sibTrans" cxnId="{25375D32-1FE3-44D0-B221-43758FBF1757}">
      <dgm:prSet/>
      <dgm:spPr/>
      <dgm:t>
        <a:bodyPr/>
        <a:lstStyle/>
        <a:p>
          <a:endParaRPr lang="en-IN" sz="2000">
            <a:latin typeface="Arial" panose="020B0604020202020204" pitchFamily="34" charset="0"/>
            <a:cs typeface="Arial" panose="020B0604020202020204" pitchFamily="34" charset="0"/>
          </a:endParaRPr>
        </a:p>
      </dgm:t>
    </dgm:pt>
    <dgm:pt modelId="{6560E3C4-2BFF-4399-8368-D79BFD1B8BC2}" type="pres">
      <dgm:prSet presAssocID="{DFFE88D4-4FCD-4EDF-8778-DFB3F93E7169}" presName="Name0" presStyleCnt="0">
        <dgm:presLayoutVars>
          <dgm:dir/>
          <dgm:resizeHandles val="exact"/>
        </dgm:presLayoutVars>
      </dgm:prSet>
      <dgm:spPr/>
    </dgm:pt>
    <dgm:pt modelId="{DB93DC2E-8B96-4B5C-B5AB-657F7E3AE533}" type="pres">
      <dgm:prSet presAssocID="{82B4DF83-F8CE-4E8A-B604-EC76D1E65921}" presName="node" presStyleLbl="node1" presStyleIdx="0" presStyleCnt="4">
        <dgm:presLayoutVars>
          <dgm:bulletEnabled val="1"/>
        </dgm:presLayoutVars>
      </dgm:prSet>
      <dgm:spPr/>
    </dgm:pt>
    <dgm:pt modelId="{C68871B3-A7A4-4693-BE23-850319D69231}" type="pres">
      <dgm:prSet presAssocID="{BC41E345-B16A-49F6-8D0A-0219DC38EAA0}" presName="sibTrans" presStyleCnt="0"/>
      <dgm:spPr/>
    </dgm:pt>
    <dgm:pt modelId="{5AD35ADA-26A0-4E4D-852E-A8C5B9B44818}" type="pres">
      <dgm:prSet presAssocID="{6A045D34-8A4C-4E05-ABD5-D4265999EF1D}" presName="node" presStyleLbl="node1" presStyleIdx="1" presStyleCnt="4">
        <dgm:presLayoutVars>
          <dgm:bulletEnabled val="1"/>
        </dgm:presLayoutVars>
      </dgm:prSet>
      <dgm:spPr/>
    </dgm:pt>
    <dgm:pt modelId="{3BF7DE4F-312B-421D-A9C3-068D0932E083}" type="pres">
      <dgm:prSet presAssocID="{190F64BF-F24E-41B8-9F92-2D3E74C901CC}" presName="sibTrans" presStyleCnt="0"/>
      <dgm:spPr/>
    </dgm:pt>
    <dgm:pt modelId="{3BEC5446-A803-4F80-9F46-0B47E39B4FA4}" type="pres">
      <dgm:prSet presAssocID="{3496C163-001D-4EF4-86E1-D7313947CBF9}" presName="node" presStyleLbl="node1" presStyleIdx="2" presStyleCnt="4">
        <dgm:presLayoutVars>
          <dgm:bulletEnabled val="1"/>
        </dgm:presLayoutVars>
      </dgm:prSet>
      <dgm:spPr/>
    </dgm:pt>
    <dgm:pt modelId="{506B69A8-E890-4BDB-884A-02BDA7EF1D79}" type="pres">
      <dgm:prSet presAssocID="{3CF75C9C-38FD-4082-B299-576469DA1610}" presName="sibTrans" presStyleCnt="0"/>
      <dgm:spPr/>
    </dgm:pt>
    <dgm:pt modelId="{6F2FC970-86DC-4043-B346-77ABBEA0CD48}" type="pres">
      <dgm:prSet presAssocID="{89FCD780-E54B-4610-B73A-4155DF7FE8B9}" presName="node" presStyleLbl="node1" presStyleIdx="3" presStyleCnt="4">
        <dgm:presLayoutVars>
          <dgm:bulletEnabled val="1"/>
        </dgm:presLayoutVars>
      </dgm:prSet>
      <dgm:spPr/>
    </dgm:pt>
  </dgm:ptLst>
  <dgm:cxnLst>
    <dgm:cxn modelId="{8C68250B-BCB8-47E7-B127-BAF19E61DDBB}" type="presOf" srcId="{89FCD780-E54B-4610-B73A-4155DF7FE8B9}" destId="{6F2FC970-86DC-4043-B346-77ABBEA0CD48}" srcOrd="0" destOrd="0" presId="urn:microsoft.com/office/officeart/2005/8/layout/hList6"/>
    <dgm:cxn modelId="{25375D32-1FE3-44D0-B221-43758FBF1757}" srcId="{DFFE88D4-4FCD-4EDF-8778-DFB3F93E7169}" destId="{89FCD780-E54B-4610-B73A-4155DF7FE8B9}" srcOrd="3" destOrd="0" parTransId="{2B0F36E7-D50E-4E90-8A5E-DECA05821322}" sibTransId="{92BB7242-2159-43AE-8E69-77326871566B}"/>
    <dgm:cxn modelId="{E07A486F-EED6-4C29-B7FE-E22F0DE11EAA}" srcId="{DFFE88D4-4FCD-4EDF-8778-DFB3F93E7169}" destId="{6A045D34-8A4C-4E05-ABD5-D4265999EF1D}" srcOrd="1" destOrd="0" parTransId="{DABD7BA8-3599-4EA9-8312-D05E25C9EB45}" sibTransId="{190F64BF-F24E-41B8-9F92-2D3E74C901CC}"/>
    <dgm:cxn modelId="{12B41974-370A-4AF4-8AFA-A6D3713E2C6A}" type="presOf" srcId="{3496C163-001D-4EF4-86E1-D7313947CBF9}" destId="{3BEC5446-A803-4F80-9F46-0B47E39B4FA4}" srcOrd="0" destOrd="0" presId="urn:microsoft.com/office/officeart/2005/8/layout/hList6"/>
    <dgm:cxn modelId="{FC3D96A7-3634-4C7A-A949-0A121F8CC84A}" type="presOf" srcId="{82B4DF83-F8CE-4E8A-B604-EC76D1E65921}" destId="{DB93DC2E-8B96-4B5C-B5AB-657F7E3AE533}" srcOrd="0" destOrd="0" presId="urn:microsoft.com/office/officeart/2005/8/layout/hList6"/>
    <dgm:cxn modelId="{064913DA-2DE6-4212-B4FA-83D8DB459025}" type="presOf" srcId="{DFFE88D4-4FCD-4EDF-8778-DFB3F93E7169}" destId="{6560E3C4-2BFF-4399-8368-D79BFD1B8BC2}" srcOrd="0" destOrd="0" presId="urn:microsoft.com/office/officeart/2005/8/layout/hList6"/>
    <dgm:cxn modelId="{8FCEE8E2-C4A5-4512-A15A-170A9BAD0281}" type="presOf" srcId="{6A045D34-8A4C-4E05-ABD5-D4265999EF1D}" destId="{5AD35ADA-26A0-4E4D-852E-A8C5B9B44818}" srcOrd="0" destOrd="0" presId="urn:microsoft.com/office/officeart/2005/8/layout/hList6"/>
    <dgm:cxn modelId="{AA5C1BE4-14D2-4BFE-896B-6ABA88240513}" srcId="{DFFE88D4-4FCD-4EDF-8778-DFB3F93E7169}" destId="{3496C163-001D-4EF4-86E1-D7313947CBF9}" srcOrd="2" destOrd="0" parTransId="{77D16A5F-0633-4C74-97C8-3B25A6EEA11A}" sibTransId="{3CF75C9C-38FD-4082-B299-576469DA1610}"/>
    <dgm:cxn modelId="{A7EDA6FF-3375-47E6-BC65-34A15488A1A2}" srcId="{DFFE88D4-4FCD-4EDF-8778-DFB3F93E7169}" destId="{82B4DF83-F8CE-4E8A-B604-EC76D1E65921}" srcOrd="0" destOrd="0" parTransId="{9C9B8D30-0AC4-47C3-91AB-011F3FEF9899}" sibTransId="{BC41E345-B16A-49F6-8D0A-0219DC38EAA0}"/>
    <dgm:cxn modelId="{25A2170E-18DD-4C83-973F-20BE50673A42}" type="presParOf" srcId="{6560E3C4-2BFF-4399-8368-D79BFD1B8BC2}" destId="{DB93DC2E-8B96-4B5C-B5AB-657F7E3AE533}" srcOrd="0" destOrd="0" presId="urn:microsoft.com/office/officeart/2005/8/layout/hList6"/>
    <dgm:cxn modelId="{DB170839-E050-4383-82B0-4569F69EE237}" type="presParOf" srcId="{6560E3C4-2BFF-4399-8368-D79BFD1B8BC2}" destId="{C68871B3-A7A4-4693-BE23-850319D69231}" srcOrd="1" destOrd="0" presId="urn:microsoft.com/office/officeart/2005/8/layout/hList6"/>
    <dgm:cxn modelId="{84E9034C-0C17-44AC-B1AE-65CE8C43ECCB}" type="presParOf" srcId="{6560E3C4-2BFF-4399-8368-D79BFD1B8BC2}" destId="{5AD35ADA-26A0-4E4D-852E-A8C5B9B44818}" srcOrd="2" destOrd="0" presId="urn:microsoft.com/office/officeart/2005/8/layout/hList6"/>
    <dgm:cxn modelId="{18874CB5-993B-4593-A52E-3CAB95BB9280}" type="presParOf" srcId="{6560E3C4-2BFF-4399-8368-D79BFD1B8BC2}" destId="{3BF7DE4F-312B-421D-A9C3-068D0932E083}" srcOrd="3" destOrd="0" presId="urn:microsoft.com/office/officeart/2005/8/layout/hList6"/>
    <dgm:cxn modelId="{505B852F-58B1-4E32-AE18-0E6191B5370C}" type="presParOf" srcId="{6560E3C4-2BFF-4399-8368-D79BFD1B8BC2}" destId="{3BEC5446-A803-4F80-9F46-0B47E39B4FA4}" srcOrd="4" destOrd="0" presId="urn:microsoft.com/office/officeart/2005/8/layout/hList6"/>
    <dgm:cxn modelId="{351F8843-008F-41A7-BD2C-E370A8770A6A}" type="presParOf" srcId="{6560E3C4-2BFF-4399-8368-D79BFD1B8BC2}" destId="{506B69A8-E890-4BDB-884A-02BDA7EF1D79}" srcOrd="5" destOrd="0" presId="urn:microsoft.com/office/officeart/2005/8/layout/hList6"/>
    <dgm:cxn modelId="{45F60BD3-56BB-4DB5-A3AB-03DE22313D1A}" type="presParOf" srcId="{6560E3C4-2BFF-4399-8368-D79BFD1B8BC2}" destId="{6F2FC970-86DC-4043-B346-77ABBEA0CD48}" srcOrd="6" destOrd="0" presId="urn:microsoft.com/office/officeart/2005/8/layout/hList6"/>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9123DE8-AB59-43EB-AF47-59A1DB109FC9}"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IN"/>
        </a:p>
      </dgm:t>
    </dgm:pt>
    <dgm:pt modelId="{68EAAE79-70A5-402A-B75D-197ACBD9D461}">
      <dgm:prSet custT="1"/>
      <dgm:spPr/>
      <dgm:t>
        <a:bodyPr/>
        <a:lstStyle/>
        <a:p>
          <a:r>
            <a:rPr lang="en-IN" sz="1800">
              <a:latin typeface="Arial" panose="020B0604020202020204" pitchFamily="34" charset="0"/>
              <a:cs typeface="Arial" panose="020B0604020202020204" pitchFamily="34" charset="0"/>
            </a:rPr>
            <a:t>Prevent-C also uphold for major implications in regard to health policy, education, as well as research. In this context, policy makers can utilise the data that is provided for the development of targeted prevention of initiatives surrounding cancer along with promotion of more efficient distribution of resources distribution. </a:t>
          </a:r>
          <a:endParaRPr lang="en-IN" sz="1800" dirty="0">
            <a:latin typeface="Arial" panose="020B0604020202020204" pitchFamily="34" charset="0"/>
            <a:cs typeface="Arial" panose="020B0604020202020204" pitchFamily="34" charset="0"/>
          </a:endParaRPr>
        </a:p>
      </dgm:t>
    </dgm:pt>
    <dgm:pt modelId="{1563FD5D-B36F-4ACD-968B-53A8451300DE}" type="parTrans" cxnId="{F18F7824-B1E7-468A-92D6-29CB1FE7C8C6}">
      <dgm:prSet/>
      <dgm:spPr/>
      <dgm:t>
        <a:bodyPr/>
        <a:lstStyle/>
        <a:p>
          <a:endParaRPr lang="en-IN" sz="1800">
            <a:latin typeface="Arial" panose="020B0604020202020204" pitchFamily="34" charset="0"/>
            <a:cs typeface="Arial" panose="020B0604020202020204" pitchFamily="34" charset="0"/>
          </a:endParaRPr>
        </a:p>
      </dgm:t>
    </dgm:pt>
    <dgm:pt modelId="{36A8EB9B-2AB0-421C-9E75-12C87FA17364}" type="sibTrans" cxnId="{F18F7824-B1E7-468A-92D6-29CB1FE7C8C6}">
      <dgm:prSet/>
      <dgm:spPr/>
      <dgm:t>
        <a:bodyPr/>
        <a:lstStyle/>
        <a:p>
          <a:endParaRPr lang="en-IN" sz="1800">
            <a:latin typeface="Arial" panose="020B0604020202020204" pitchFamily="34" charset="0"/>
            <a:cs typeface="Arial" panose="020B0604020202020204" pitchFamily="34" charset="0"/>
          </a:endParaRPr>
        </a:p>
      </dgm:t>
    </dgm:pt>
    <dgm:pt modelId="{7A2EC574-48C0-489F-B21F-4E29A9988CA5}">
      <dgm:prSet/>
      <dgm:spPr/>
      <dgm:t>
        <a:bodyPr/>
        <a:lstStyle/>
        <a:p>
          <a:pPr>
            <a:buFont typeface="Symbol" panose="05050102010706020507" pitchFamily="18" charset="2"/>
            <a:buChar char=""/>
          </a:pPr>
          <a:r>
            <a:rPr lang="en-IN">
              <a:latin typeface="Arial" panose="020B0604020202020204" pitchFamily="34" charset="0"/>
              <a:cs typeface="Arial" panose="020B0604020202020204" pitchFamily="34" charset="0"/>
            </a:rPr>
            <a:t>With respect to </a:t>
          </a:r>
          <a:r>
            <a:rPr lang="en-IN" b="1">
              <a:latin typeface="Arial" panose="020B0604020202020204" pitchFamily="34" charset="0"/>
              <a:cs typeface="Arial" panose="020B0604020202020204" pitchFamily="34" charset="0"/>
            </a:rPr>
            <a:t>education</a:t>
          </a:r>
          <a:r>
            <a:rPr lang="en-IN">
              <a:latin typeface="Arial" panose="020B0604020202020204" pitchFamily="34" charset="0"/>
              <a:cs typeface="Arial" panose="020B0604020202020204" pitchFamily="34" charset="0"/>
            </a:rPr>
            <a:t>, the stated initiative incorporates health literacy with digital regard to facilitate empowered approaches surrounding decision-making about landscapes of treatment as well as health-promoting behaviours at both an individual as well as community level. </a:t>
          </a:r>
        </a:p>
      </dgm:t>
    </dgm:pt>
    <dgm:pt modelId="{1CB3FF40-6D2B-412D-B486-5130A3BAEBDD}" type="parTrans" cxnId="{421EE363-64FA-419B-B6BB-38657BBBDFE4}">
      <dgm:prSet/>
      <dgm:spPr/>
      <dgm:t>
        <a:bodyPr/>
        <a:lstStyle/>
        <a:p>
          <a:endParaRPr lang="en-IN"/>
        </a:p>
      </dgm:t>
    </dgm:pt>
    <dgm:pt modelId="{D380F54B-978F-4FFA-B682-B05E5C204725}" type="sibTrans" cxnId="{421EE363-64FA-419B-B6BB-38657BBBDFE4}">
      <dgm:prSet/>
      <dgm:spPr/>
      <dgm:t>
        <a:bodyPr/>
        <a:lstStyle/>
        <a:p>
          <a:endParaRPr lang="en-IN"/>
        </a:p>
      </dgm:t>
    </dgm:pt>
    <dgm:pt modelId="{DFB49BA1-F36E-4206-8738-DE6396DF9931}">
      <dgm:prSet/>
      <dgm:spPr/>
      <dgm:t>
        <a:bodyPr/>
        <a:lstStyle/>
        <a:p>
          <a:pPr>
            <a:buNone/>
          </a:pPr>
          <a:r>
            <a:rPr lang="en-IN" dirty="0">
              <a:latin typeface="Arial" panose="020B0604020202020204" pitchFamily="34" charset="0"/>
              <a:cs typeface="Arial" panose="020B0604020202020204" pitchFamily="34" charset="0"/>
            </a:rPr>
            <a:t>From a perspective of considering </a:t>
          </a:r>
          <a:r>
            <a:rPr lang="en-IN" b="1" dirty="0">
              <a:latin typeface="Arial" panose="020B0604020202020204" pitchFamily="34" charset="0"/>
              <a:cs typeface="Arial" panose="020B0604020202020204" pitchFamily="34" charset="0"/>
            </a:rPr>
            <a:t>research</a:t>
          </a:r>
          <a:r>
            <a:rPr lang="en-IN" dirty="0">
              <a:latin typeface="Arial" panose="020B0604020202020204" pitchFamily="34" charset="0"/>
              <a:cs typeface="Arial" panose="020B0604020202020204" pitchFamily="34" charset="0"/>
            </a:rPr>
            <a:t>, the consideration of Prevent-C can provide real-time as well as daily data in regard for the changing behaviours and aspects regarding social and cultural influences on consideration for interventions, thus establishing health promotional procedures which are evidence-based or cancer variability of prevention. </a:t>
          </a:r>
        </a:p>
      </dgm:t>
    </dgm:pt>
    <dgm:pt modelId="{3F50AAE2-C053-433D-902F-1044D967A5F3}" type="parTrans" cxnId="{FF7FCC82-F8BF-4347-B711-E4AD2640451C}">
      <dgm:prSet/>
      <dgm:spPr/>
      <dgm:t>
        <a:bodyPr/>
        <a:lstStyle/>
        <a:p>
          <a:endParaRPr lang="en-IN"/>
        </a:p>
      </dgm:t>
    </dgm:pt>
    <dgm:pt modelId="{B46B8C7F-BF99-4470-A765-D5C5BE612E00}" type="sibTrans" cxnId="{FF7FCC82-F8BF-4347-B711-E4AD2640451C}">
      <dgm:prSet/>
      <dgm:spPr/>
      <dgm:t>
        <a:bodyPr/>
        <a:lstStyle/>
        <a:p>
          <a:endParaRPr lang="en-IN"/>
        </a:p>
      </dgm:t>
    </dgm:pt>
    <dgm:pt modelId="{A3B86056-AD2A-4966-8689-90FF8489C9C2}" type="pres">
      <dgm:prSet presAssocID="{19123DE8-AB59-43EB-AF47-59A1DB109FC9}" presName="vert0" presStyleCnt="0">
        <dgm:presLayoutVars>
          <dgm:dir/>
          <dgm:animOne val="branch"/>
          <dgm:animLvl val="lvl"/>
        </dgm:presLayoutVars>
      </dgm:prSet>
      <dgm:spPr/>
    </dgm:pt>
    <dgm:pt modelId="{F9A19A07-946C-4993-AE59-FFBDA81B1904}" type="pres">
      <dgm:prSet presAssocID="{68EAAE79-70A5-402A-B75D-197ACBD9D461}" presName="thickLine" presStyleLbl="alignNode1" presStyleIdx="0" presStyleCnt="3"/>
      <dgm:spPr/>
    </dgm:pt>
    <dgm:pt modelId="{E064BF38-6F3A-4CB9-BCD7-967736E44A39}" type="pres">
      <dgm:prSet presAssocID="{68EAAE79-70A5-402A-B75D-197ACBD9D461}" presName="horz1" presStyleCnt="0"/>
      <dgm:spPr/>
    </dgm:pt>
    <dgm:pt modelId="{CBEAAA42-7ACB-4827-9749-7A175165EB20}" type="pres">
      <dgm:prSet presAssocID="{68EAAE79-70A5-402A-B75D-197ACBD9D461}" presName="tx1" presStyleLbl="revTx" presStyleIdx="0" presStyleCnt="3"/>
      <dgm:spPr/>
    </dgm:pt>
    <dgm:pt modelId="{3FFA742B-1A40-4605-BA97-EA8A6B7BC18F}" type="pres">
      <dgm:prSet presAssocID="{68EAAE79-70A5-402A-B75D-197ACBD9D461}" presName="vert1" presStyleCnt="0"/>
      <dgm:spPr/>
    </dgm:pt>
    <dgm:pt modelId="{81444476-E8AB-4FA2-A6AA-04167E01FE3F}" type="pres">
      <dgm:prSet presAssocID="{7A2EC574-48C0-489F-B21F-4E29A9988CA5}" presName="thickLine" presStyleLbl="alignNode1" presStyleIdx="1" presStyleCnt="3"/>
      <dgm:spPr/>
    </dgm:pt>
    <dgm:pt modelId="{E1342D08-79B7-4997-866A-17DD751CA995}" type="pres">
      <dgm:prSet presAssocID="{7A2EC574-48C0-489F-B21F-4E29A9988CA5}" presName="horz1" presStyleCnt="0"/>
      <dgm:spPr/>
    </dgm:pt>
    <dgm:pt modelId="{F205C1DF-5265-475A-AB91-712DC5AFA829}" type="pres">
      <dgm:prSet presAssocID="{7A2EC574-48C0-489F-B21F-4E29A9988CA5}" presName="tx1" presStyleLbl="revTx" presStyleIdx="1" presStyleCnt="3"/>
      <dgm:spPr/>
    </dgm:pt>
    <dgm:pt modelId="{80DEFD70-F1BC-42E6-8161-2511A6C28D0F}" type="pres">
      <dgm:prSet presAssocID="{7A2EC574-48C0-489F-B21F-4E29A9988CA5}" presName="vert1" presStyleCnt="0"/>
      <dgm:spPr/>
    </dgm:pt>
    <dgm:pt modelId="{7CA57602-8A50-4146-BA30-E4FCD040FC04}" type="pres">
      <dgm:prSet presAssocID="{DFB49BA1-F36E-4206-8738-DE6396DF9931}" presName="thickLine" presStyleLbl="alignNode1" presStyleIdx="2" presStyleCnt="3"/>
      <dgm:spPr/>
    </dgm:pt>
    <dgm:pt modelId="{BF47A144-3237-4851-A17F-BBF7906F1DE1}" type="pres">
      <dgm:prSet presAssocID="{DFB49BA1-F36E-4206-8738-DE6396DF9931}" presName="horz1" presStyleCnt="0"/>
      <dgm:spPr/>
    </dgm:pt>
    <dgm:pt modelId="{D61C1697-0608-40B5-9AA6-D3EDD1AD0805}" type="pres">
      <dgm:prSet presAssocID="{DFB49BA1-F36E-4206-8738-DE6396DF9931}" presName="tx1" presStyleLbl="revTx" presStyleIdx="2" presStyleCnt="3"/>
      <dgm:spPr/>
    </dgm:pt>
    <dgm:pt modelId="{1B5CE33E-51DB-4883-B16C-B39523B92867}" type="pres">
      <dgm:prSet presAssocID="{DFB49BA1-F36E-4206-8738-DE6396DF9931}" presName="vert1" presStyleCnt="0"/>
      <dgm:spPr/>
    </dgm:pt>
  </dgm:ptLst>
  <dgm:cxnLst>
    <dgm:cxn modelId="{FE5BC701-1C5B-490C-9126-4686F37D0F6C}" type="presOf" srcId="{68EAAE79-70A5-402A-B75D-197ACBD9D461}" destId="{CBEAAA42-7ACB-4827-9749-7A175165EB20}" srcOrd="0" destOrd="0" presId="urn:microsoft.com/office/officeart/2008/layout/LinedList"/>
    <dgm:cxn modelId="{F18F7824-B1E7-468A-92D6-29CB1FE7C8C6}" srcId="{19123DE8-AB59-43EB-AF47-59A1DB109FC9}" destId="{68EAAE79-70A5-402A-B75D-197ACBD9D461}" srcOrd="0" destOrd="0" parTransId="{1563FD5D-B36F-4ACD-968B-53A8451300DE}" sibTransId="{36A8EB9B-2AB0-421C-9E75-12C87FA17364}"/>
    <dgm:cxn modelId="{9543C03A-3A0C-447F-8E68-E7C1881038E9}" type="presOf" srcId="{7A2EC574-48C0-489F-B21F-4E29A9988CA5}" destId="{F205C1DF-5265-475A-AB91-712DC5AFA829}" srcOrd="0" destOrd="0" presId="urn:microsoft.com/office/officeart/2008/layout/LinedList"/>
    <dgm:cxn modelId="{3DA47E44-2D1B-43A6-9710-6B2B00D965BD}" type="presOf" srcId="{19123DE8-AB59-43EB-AF47-59A1DB109FC9}" destId="{A3B86056-AD2A-4966-8689-90FF8489C9C2}" srcOrd="0" destOrd="0" presId="urn:microsoft.com/office/officeart/2008/layout/LinedList"/>
    <dgm:cxn modelId="{421EE363-64FA-419B-B6BB-38657BBBDFE4}" srcId="{19123DE8-AB59-43EB-AF47-59A1DB109FC9}" destId="{7A2EC574-48C0-489F-B21F-4E29A9988CA5}" srcOrd="1" destOrd="0" parTransId="{1CB3FF40-6D2B-412D-B486-5130A3BAEBDD}" sibTransId="{D380F54B-978F-4FFA-B682-B05E5C204725}"/>
    <dgm:cxn modelId="{FF7FCC82-F8BF-4347-B711-E4AD2640451C}" srcId="{19123DE8-AB59-43EB-AF47-59A1DB109FC9}" destId="{DFB49BA1-F36E-4206-8738-DE6396DF9931}" srcOrd="2" destOrd="0" parTransId="{3F50AAE2-C053-433D-902F-1044D967A5F3}" sibTransId="{B46B8C7F-BF99-4470-A765-D5C5BE612E00}"/>
    <dgm:cxn modelId="{41A566D0-93E4-4F9A-987A-3C8D6618DA15}" type="presOf" srcId="{DFB49BA1-F36E-4206-8738-DE6396DF9931}" destId="{D61C1697-0608-40B5-9AA6-D3EDD1AD0805}" srcOrd="0" destOrd="0" presId="urn:microsoft.com/office/officeart/2008/layout/LinedList"/>
    <dgm:cxn modelId="{4B31AB75-69A3-467E-9643-CD67C059A7E6}" type="presParOf" srcId="{A3B86056-AD2A-4966-8689-90FF8489C9C2}" destId="{F9A19A07-946C-4993-AE59-FFBDA81B1904}" srcOrd="0" destOrd="0" presId="urn:microsoft.com/office/officeart/2008/layout/LinedList"/>
    <dgm:cxn modelId="{2CA2419F-9A74-4724-9311-288495C2A011}" type="presParOf" srcId="{A3B86056-AD2A-4966-8689-90FF8489C9C2}" destId="{E064BF38-6F3A-4CB9-BCD7-967736E44A39}" srcOrd="1" destOrd="0" presId="urn:microsoft.com/office/officeart/2008/layout/LinedList"/>
    <dgm:cxn modelId="{C1CB6AB3-00DF-4B42-9620-8017F88849D3}" type="presParOf" srcId="{E064BF38-6F3A-4CB9-BCD7-967736E44A39}" destId="{CBEAAA42-7ACB-4827-9749-7A175165EB20}" srcOrd="0" destOrd="0" presId="urn:microsoft.com/office/officeart/2008/layout/LinedList"/>
    <dgm:cxn modelId="{3EB2398F-D1F4-4137-84EB-31BB88F9C926}" type="presParOf" srcId="{E064BF38-6F3A-4CB9-BCD7-967736E44A39}" destId="{3FFA742B-1A40-4605-BA97-EA8A6B7BC18F}" srcOrd="1" destOrd="0" presId="urn:microsoft.com/office/officeart/2008/layout/LinedList"/>
    <dgm:cxn modelId="{0BDDA294-9457-499C-9E94-DA597F798B5E}" type="presParOf" srcId="{A3B86056-AD2A-4966-8689-90FF8489C9C2}" destId="{81444476-E8AB-4FA2-A6AA-04167E01FE3F}" srcOrd="2" destOrd="0" presId="urn:microsoft.com/office/officeart/2008/layout/LinedList"/>
    <dgm:cxn modelId="{767AA18C-6057-4D25-A173-EC218D4E6C00}" type="presParOf" srcId="{A3B86056-AD2A-4966-8689-90FF8489C9C2}" destId="{E1342D08-79B7-4997-866A-17DD751CA995}" srcOrd="3" destOrd="0" presId="urn:microsoft.com/office/officeart/2008/layout/LinedList"/>
    <dgm:cxn modelId="{7FAF0C50-46D5-4D40-9A4B-3AAE3BE6619F}" type="presParOf" srcId="{E1342D08-79B7-4997-866A-17DD751CA995}" destId="{F205C1DF-5265-475A-AB91-712DC5AFA829}" srcOrd="0" destOrd="0" presId="urn:microsoft.com/office/officeart/2008/layout/LinedList"/>
    <dgm:cxn modelId="{14F9FEDA-BE5C-47F2-A3B4-E91731570BEF}" type="presParOf" srcId="{E1342D08-79B7-4997-866A-17DD751CA995}" destId="{80DEFD70-F1BC-42E6-8161-2511A6C28D0F}" srcOrd="1" destOrd="0" presId="urn:microsoft.com/office/officeart/2008/layout/LinedList"/>
    <dgm:cxn modelId="{0F004B60-2493-472E-980F-5066D5D7FC34}" type="presParOf" srcId="{A3B86056-AD2A-4966-8689-90FF8489C9C2}" destId="{7CA57602-8A50-4146-BA30-E4FCD040FC04}" srcOrd="4" destOrd="0" presId="urn:microsoft.com/office/officeart/2008/layout/LinedList"/>
    <dgm:cxn modelId="{0A200F2A-E01C-4BA0-B93C-8154CAAC8743}" type="presParOf" srcId="{A3B86056-AD2A-4966-8689-90FF8489C9C2}" destId="{BF47A144-3237-4851-A17F-BBF7906F1DE1}" srcOrd="5" destOrd="0" presId="urn:microsoft.com/office/officeart/2008/layout/LinedList"/>
    <dgm:cxn modelId="{421B3AF6-5D3F-4733-809A-0E27A6AE6212}" type="presParOf" srcId="{BF47A144-3237-4851-A17F-BBF7906F1DE1}" destId="{D61C1697-0608-40B5-9AA6-D3EDD1AD0805}" srcOrd="0" destOrd="0" presId="urn:microsoft.com/office/officeart/2008/layout/LinedList"/>
    <dgm:cxn modelId="{AD9A79B5-1113-4628-BBD0-75C3BD30CEED}" type="presParOf" srcId="{BF47A144-3237-4851-A17F-BBF7906F1DE1}" destId="{1B5CE33E-51DB-4883-B16C-B39523B92867}" srcOrd="1" destOrd="0" presId="urn:microsoft.com/office/officeart/2008/layout/LinedList"/>
  </dgm:cxnLst>
  <dgm:bg/>
  <dgm:whole>
    <a:ln>
      <a:solidFill>
        <a:schemeClr val="accent1"/>
      </a:solidFill>
    </a:ln>
  </dgm:whole>
  <dgm:extLst>
    <a:ext uri="http://schemas.microsoft.com/office/drawing/2008/diagram">
      <dsp:dataModelExt xmlns:dsp="http://schemas.microsoft.com/office/drawing/2008/diagram" relId="rId3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F3574-08EC-4121-8D25-D5CF265FF057}">
      <dsp:nvSpPr>
        <dsp:cNvPr id="0" name=""/>
        <dsp:cNvSpPr/>
      </dsp:nvSpPr>
      <dsp:spPr>
        <a:xfrm>
          <a:off x="0" y="73505"/>
          <a:ext cx="9511919" cy="156304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dirty="0">
              <a:latin typeface="Arial" panose="020B0604020202020204" pitchFamily="34" charset="0"/>
              <a:cs typeface="Arial" panose="020B0604020202020204" pitchFamily="34" charset="0"/>
            </a:rPr>
            <a:t>Cancer remains one of the leading causes of death in the UK, accounting for around 1 in 4 deaths annually, with over 375,000 new cases diagnosed each year (CRUK, 2025).</a:t>
          </a:r>
        </a:p>
      </dsp:txBody>
      <dsp:txXfrm>
        <a:off x="76302" y="149807"/>
        <a:ext cx="9359315" cy="1410442"/>
      </dsp:txXfrm>
    </dsp:sp>
    <dsp:sp modelId="{9D9DF56E-CB1A-41AE-AE21-CDDD79404625}">
      <dsp:nvSpPr>
        <dsp:cNvPr id="0" name=""/>
        <dsp:cNvSpPr/>
      </dsp:nvSpPr>
      <dsp:spPr>
        <a:xfrm>
          <a:off x="0" y="1691272"/>
          <a:ext cx="9511919" cy="1563046"/>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dirty="0">
              <a:latin typeface="Arial" panose="020B0604020202020204" pitchFamily="34" charset="0"/>
              <a:cs typeface="Arial" panose="020B0604020202020204" pitchFamily="34" charset="0"/>
            </a:rPr>
            <a:t>Almost 30% to 50% of all cancer cases are particularly and directly linked and showcases mortalities to further factors related to the lifestyle such as smoking, consuming unhealthy foods, and thus being overweight, considering infections, and pollution, which brings forth the necessity of integrating and including preventive measures very clearly (WHO, 2025).</a:t>
          </a:r>
        </a:p>
      </dsp:txBody>
      <dsp:txXfrm>
        <a:off x="76302" y="1767574"/>
        <a:ext cx="9359315" cy="1410442"/>
      </dsp:txXfrm>
    </dsp:sp>
    <dsp:sp modelId="{26F51FA2-EE98-4453-97EF-B52D227B1AEF}">
      <dsp:nvSpPr>
        <dsp:cNvPr id="0" name=""/>
        <dsp:cNvSpPr/>
      </dsp:nvSpPr>
      <dsp:spPr>
        <a:xfrm>
          <a:off x="0" y="3309039"/>
          <a:ext cx="9511919" cy="1563046"/>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dirty="0">
              <a:latin typeface="Arial" panose="020B0604020202020204" pitchFamily="34" charset="0"/>
              <a:cs typeface="Arial" panose="020B0604020202020204" pitchFamily="34" charset="0"/>
            </a:rPr>
            <a:t>To a great extent, lung cancer has been linked to the late diagnosis as well as unhealthy living habits (Sathishkumar et al., 2023; Ni and Jia, 2025). This, thus necessitate changing the present situation by focusing on adopting detection in early stages and preventive measures which can promote the giving of good health (Singh, Grover and Dhanasekaran, 2025).</a:t>
          </a:r>
        </a:p>
      </dsp:txBody>
      <dsp:txXfrm>
        <a:off x="76302" y="3385341"/>
        <a:ext cx="9359315" cy="14104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294B52-0ADD-4194-8AE5-0F39DF26D800}">
      <dsp:nvSpPr>
        <dsp:cNvPr id="0" name=""/>
        <dsp:cNvSpPr/>
      </dsp:nvSpPr>
      <dsp:spPr>
        <a:xfrm>
          <a:off x="9203" y="288420"/>
          <a:ext cx="2750707" cy="2044578"/>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dirty="0">
              <a:latin typeface="Arial" panose="020B0604020202020204" pitchFamily="34" charset="0"/>
              <a:cs typeface="Arial" panose="020B0604020202020204" pitchFamily="34" charset="0"/>
            </a:rPr>
            <a:t>As highlighted by Cross, Rowlands and Foster (2021) promotion of health factors emphasises evidence-informed education, supportive environments, and the reduction of health equity to access information and resources that support health.  </a:t>
          </a:r>
        </a:p>
      </dsp:txBody>
      <dsp:txXfrm>
        <a:off x="69087" y="348304"/>
        <a:ext cx="2630939" cy="1924810"/>
      </dsp:txXfrm>
    </dsp:sp>
    <dsp:sp modelId="{6CE8A4D5-A95E-4801-872F-5F2AF6DBF632}">
      <dsp:nvSpPr>
        <dsp:cNvPr id="0" name=""/>
        <dsp:cNvSpPr/>
      </dsp:nvSpPr>
      <dsp:spPr>
        <a:xfrm>
          <a:off x="3001972" y="969622"/>
          <a:ext cx="583150" cy="68217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IN" sz="1050" kern="1200">
            <a:latin typeface="Arial" panose="020B0604020202020204" pitchFamily="34" charset="0"/>
            <a:cs typeface="Arial" panose="020B0604020202020204" pitchFamily="34" charset="0"/>
          </a:endParaRPr>
        </a:p>
      </dsp:txBody>
      <dsp:txXfrm>
        <a:off x="3001972" y="1106057"/>
        <a:ext cx="408205" cy="409305"/>
      </dsp:txXfrm>
    </dsp:sp>
    <dsp:sp modelId="{40E0DFFC-648F-48BF-86B5-4BB0E0B2F98B}">
      <dsp:nvSpPr>
        <dsp:cNvPr id="0" name=""/>
        <dsp:cNvSpPr/>
      </dsp:nvSpPr>
      <dsp:spPr>
        <a:xfrm>
          <a:off x="3860193" y="128865"/>
          <a:ext cx="2750707" cy="2363688"/>
        </a:xfrm>
        <a:prstGeom prst="roundRect">
          <a:avLst>
            <a:gd name="adj" fmla="val 1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dirty="0">
              <a:latin typeface="Arial" panose="020B0604020202020204" pitchFamily="34" charset="0"/>
              <a:cs typeface="Arial" panose="020B0604020202020204" pitchFamily="34" charset="0"/>
            </a:rPr>
            <a:t>Prevent-C is established to align with these underlying principles because it provides user empowerment through information, individual risk assessments, and self-management tools, while promoting informed choices and decision-making, along with healthy behaviours. </a:t>
          </a:r>
        </a:p>
      </dsp:txBody>
      <dsp:txXfrm>
        <a:off x="3929423" y="198095"/>
        <a:ext cx="2612247" cy="2225228"/>
      </dsp:txXfrm>
    </dsp:sp>
    <dsp:sp modelId="{0C528E67-05B2-4F56-BC27-5A4DA6A7A627}">
      <dsp:nvSpPr>
        <dsp:cNvPr id="0" name=""/>
        <dsp:cNvSpPr/>
      </dsp:nvSpPr>
      <dsp:spPr>
        <a:xfrm>
          <a:off x="6852963" y="969622"/>
          <a:ext cx="583150" cy="682175"/>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IN" sz="1050" kern="1200">
            <a:latin typeface="Arial" panose="020B0604020202020204" pitchFamily="34" charset="0"/>
            <a:cs typeface="Arial" panose="020B0604020202020204" pitchFamily="34" charset="0"/>
          </a:endParaRPr>
        </a:p>
      </dsp:txBody>
      <dsp:txXfrm>
        <a:off x="6852963" y="1106057"/>
        <a:ext cx="408205" cy="409305"/>
      </dsp:txXfrm>
    </dsp:sp>
    <dsp:sp modelId="{86DECF5C-51F3-4BDD-BF55-16155E3888E5}">
      <dsp:nvSpPr>
        <dsp:cNvPr id="0" name=""/>
        <dsp:cNvSpPr/>
      </dsp:nvSpPr>
      <dsp:spPr>
        <a:xfrm>
          <a:off x="7711184" y="288420"/>
          <a:ext cx="2750707" cy="2044578"/>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Font typeface="Symbol" panose="05050102010706020507" pitchFamily="18" charset="2"/>
            <a:buNone/>
          </a:pPr>
          <a:r>
            <a:rPr lang="en-IN" sz="1400" kern="1200" dirty="0">
              <a:latin typeface="Arial" panose="020B0604020202020204" pitchFamily="34" charset="0"/>
              <a:cs typeface="Arial" panose="020B0604020202020204" pitchFamily="34" charset="0"/>
            </a:rPr>
            <a:t>Health promotion stands to be an aspect which is particularly rooted in the principles with consideration of empowerment, equity, participation, and holistic well-being with the goal of providing individuals and communities with the capacity to take control over their health (World Health Organization, 2024). </a:t>
          </a:r>
        </a:p>
      </dsp:txBody>
      <dsp:txXfrm>
        <a:off x="7771068" y="348304"/>
        <a:ext cx="2630939" cy="19248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B6CC4-3E17-45CB-B78F-D3DC67C294FF}">
      <dsp:nvSpPr>
        <dsp:cNvPr id="0" name=""/>
        <dsp:cNvSpPr/>
      </dsp:nvSpPr>
      <dsp:spPr>
        <a:xfrm>
          <a:off x="0" y="2048537"/>
          <a:ext cx="9139439" cy="134406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Cues to action which may consider and include reminders as well as education and self-efficacy which stands to be the confidence in ability to act are critical motivators for allowing sustained behaviour change (Rakhshani et al., 2024).</a:t>
          </a:r>
        </a:p>
      </dsp:txBody>
      <dsp:txXfrm>
        <a:off x="0" y="2048537"/>
        <a:ext cx="9139439" cy="1344062"/>
      </dsp:txXfrm>
    </dsp:sp>
    <dsp:sp modelId="{23B3E2C2-78AA-463F-BB77-24C6ADCA7428}">
      <dsp:nvSpPr>
        <dsp:cNvPr id="0" name=""/>
        <dsp:cNvSpPr/>
      </dsp:nvSpPr>
      <dsp:spPr>
        <a:xfrm rot="10800000">
          <a:off x="0" y="1530"/>
          <a:ext cx="9139439" cy="2067167"/>
        </a:xfrm>
        <a:prstGeom prst="upArrowCallou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IN" sz="1900" kern="1200" dirty="0">
              <a:latin typeface="Arial" panose="020B0604020202020204" pitchFamily="34" charset="0"/>
              <a:cs typeface="Arial" panose="020B0604020202020204" pitchFamily="34" charset="0"/>
            </a:rPr>
            <a:t>The Health Belief Model or HBM stands to be a psychological model that helps to explain health behaviour which are based on the perceptions of individuals about the likelihood of factors or aspects such as susceptibility, severity as well as benefits, and barriers in consideration for a health condition (</a:t>
          </a:r>
          <a:r>
            <a:rPr lang="en-IN" sz="1900" kern="1200" dirty="0" err="1">
              <a:latin typeface="Arial" panose="020B0604020202020204" pitchFamily="34" charset="0"/>
              <a:cs typeface="Arial" panose="020B0604020202020204" pitchFamily="34" charset="0"/>
            </a:rPr>
            <a:t>Alyafei</a:t>
          </a:r>
          <a:r>
            <a:rPr lang="en-IN" sz="1900" kern="1200" dirty="0">
              <a:latin typeface="Arial" panose="020B0604020202020204" pitchFamily="34" charset="0"/>
              <a:cs typeface="Arial" panose="020B0604020202020204" pitchFamily="34" charset="0"/>
            </a:rPr>
            <a:t> and Easton-Carr, 2024). </a:t>
          </a:r>
        </a:p>
      </dsp:txBody>
      <dsp:txXfrm rot="10800000">
        <a:off x="0" y="1530"/>
        <a:ext cx="9139439" cy="13431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3DC2E-8B96-4B5C-B5AB-657F7E3AE533}">
      <dsp:nvSpPr>
        <dsp:cNvPr id="0" name=""/>
        <dsp:cNvSpPr/>
      </dsp:nvSpPr>
      <dsp:spPr>
        <a:xfrm rot="16200000">
          <a:off x="-2467073" y="2469432"/>
          <a:ext cx="7254019" cy="2315153"/>
        </a:xfrm>
        <a:prstGeom prst="flowChartManualOperation">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Utilising and thereby applying the HBM in Prevent-C is projected to elevate the personal lung cancer risk perceptions of users to encourage proactive behaviours regarded for health.</a:t>
          </a:r>
        </a:p>
      </dsp:txBody>
      <dsp:txXfrm rot="5400000">
        <a:off x="2360" y="1450803"/>
        <a:ext cx="2315153" cy="4352411"/>
      </dsp:txXfrm>
    </dsp:sp>
    <dsp:sp modelId="{5AD35ADA-26A0-4E4D-852E-A8C5B9B44818}">
      <dsp:nvSpPr>
        <dsp:cNvPr id="0" name=""/>
        <dsp:cNvSpPr/>
      </dsp:nvSpPr>
      <dsp:spPr>
        <a:xfrm rot="16200000">
          <a:off x="21716" y="2469432"/>
          <a:ext cx="7254019" cy="2315153"/>
        </a:xfrm>
        <a:prstGeom prst="flowChartManualOperation">
          <a:avLst/>
        </a:prstGeom>
        <a:solidFill>
          <a:schemeClr val="accent2">
            <a:hueOff val="1560507"/>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Improved awareness and self-efficacy should increase uptake of preventative measures such as healthy eating, physical activity, and quit smoking (</a:t>
          </a:r>
          <a:r>
            <a:rPr lang="en-IN" sz="2000" kern="1200" dirty="0" err="1">
              <a:latin typeface="Arial" panose="020B0604020202020204" pitchFamily="34" charset="0"/>
              <a:cs typeface="Arial" panose="020B0604020202020204" pitchFamily="34" charset="0"/>
            </a:rPr>
            <a:t>Dzerounian</a:t>
          </a:r>
          <a:r>
            <a:rPr lang="en-IN" sz="2000" kern="1200" dirty="0">
              <a:latin typeface="Arial" panose="020B0604020202020204" pitchFamily="34" charset="0"/>
              <a:cs typeface="Arial" panose="020B0604020202020204" pitchFamily="34" charset="0"/>
            </a:rPr>
            <a:t> et al., 2022).</a:t>
          </a:r>
        </a:p>
      </dsp:txBody>
      <dsp:txXfrm rot="5400000">
        <a:off x="2491149" y="1450803"/>
        <a:ext cx="2315153" cy="4352411"/>
      </dsp:txXfrm>
    </dsp:sp>
    <dsp:sp modelId="{3BEC5446-A803-4F80-9F46-0B47E39B4FA4}">
      <dsp:nvSpPr>
        <dsp:cNvPr id="0" name=""/>
        <dsp:cNvSpPr/>
      </dsp:nvSpPr>
      <dsp:spPr>
        <a:xfrm rot="16200000">
          <a:off x="2510505" y="2469432"/>
          <a:ext cx="7254019" cy="2315153"/>
        </a:xfrm>
        <a:prstGeom prst="flowChartManualOperation">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The app prompts and reminders are expected to increase participation in screening programs for cancer.</a:t>
          </a:r>
        </a:p>
      </dsp:txBody>
      <dsp:txXfrm rot="5400000">
        <a:off x="4979938" y="1450803"/>
        <a:ext cx="2315153" cy="4352411"/>
      </dsp:txXfrm>
    </dsp:sp>
    <dsp:sp modelId="{6F2FC970-86DC-4043-B346-77ABBEA0CD48}">
      <dsp:nvSpPr>
        <dsp:cNvPr id="0" name=""/>
        <dsp:cNvSpPr/>
      </dsp:nvSpPr>
      <dsp:spPr>
        <a:xfrm rot="16200000">
          <a:off x="4999295" y="2469432"/>
          <a:ext cx="7254019" cy="2315153"/>
        </a:xfrm>
        <a:prstGeom prst="flowChartManualOperation">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All of the above can result in lower incidence of cancer and earlier detection, which can ultimately yield better public health outcomes long term (Schliemann et al., 2022).</a:t>
          </a:r>
        </a:p>
      </dsp:txBody>
      <dsp:txXfrm rot="5400000">
        <a:off x="7468728" y="1450803"/>
        <a:ext cx="2315153" cy="43524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A19A07-946C-4993-AE59-FFBDA81B1904}">
      <dsp:nvSpPr>
        <dsp:cNvPr id="0" name=""/>
        <dsp:cNvSpPr/>
      </dsp:nvSpPr>
      <dsp:spPr>
        <a:xfrm>
          <a:off x="0" y="1700"/>
          <a:ext cx="9314289"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EAAA42-7ACB-4827-9749-7A175165EB20}">
      <dsp:nvSpPr>
        <dsp:cNvPr id="0" name=""/>
        <dsp:cNvSpPr/>
      </dsp:nvSpPr>
      <dsp:spPr>
        <a:xfrm>
          <a:off x="0" y="1700"/>
          <a:ext cx="9314289" cy="1159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IN" sz="1800" kern="1200">
              <a:latin typeface="Arial" panose="020B0604020202020204" pitchFamily="34" charset="0"/>
              <a:cs typeface="Arial" panose="020B0604020202020204" pitchFamily="34" charset="0"/>
            </a:rPr>
            <a:t>Prevent-C also uphold for major implications in regard to health policy, education, as well as research. In this context, policy makers can utilise the data that is provided for the development of targeted prevention of initiatives surrounding cancer along with promotion of more efficient distribution of resources distribution. </a:t>
          </a:r>
          <a:endParaRPr lang="en-IN" sz="1800" kern="1200" dirty="0">
            <a:latin typeface="Arial" panose="020B0604020202020204" pitchFamily="34" charset="0"/>
            <a:cs typeface="Arial" panose="020B0604020202020204" pitchFamily="34" charset="0"/>
          </a:endParaRPr>
        </a:p>
      </dsp:txBody>
      <dsp:txXfrm>
        <a:off x="0" y="1700"/>
        <a:ext cx="9314289" cy="1159643"/>
      </dsp:txXfrm>
    </dsp:sp>
    <dsp:sp modelId="{81444476-E8AB-4FA2-A6AA-04167E01FE3F}">
      <dsp:nvSpPr>
        <dsp:cNvPr id="0" name=""/>
        <dsp:cNvSpPr/>
      </dsp:nvSpPr>
      <dsp:spPr>
        <a:xfrm>
          <a:off x="0" y="1161343"/>
          <a:ext cx="9314289"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05C1DF-5265-475A-AB91-712DC5AFA829}">
      <dsp:nvSpPr>
        <dsp:cNvPr id="0" name=""/>
        <dsp:cNvSpPr/>
      </dsp:nvSpPr>
      <dsp:spPr>
        <a:xfrm>
          <a:off x="0" y="1161343"/>
          <a:ext cx="9314289" cy="1159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Font typeface="Symbol" panose="05050102010706020507" pitchFamily="18" charset="2"/>
            <a:buNone/>
          </a:pPr>
          <a:r>
            <a:rPr lang="en-IN" sz="1800" kern="1200">
              <a:latin typeface="Arial" panose="020B0604020202020204" pitchFamily="34" charset="0"/>
              <a:cs typeface="Arial" panose="020B0604020202020204" pitchFamily="34" charset="0"/>
            </a:rPr>
            <a:t>With respect to </a:t>
          </a:r>
          <a:r>
            <a:rPr lang="en-IN" sz="1800" b="1" kern="1200">
              <a:latin typeface="Arial" panose="020B0604020202020204" pitchFamily="34" charset="0"/>
              <a:cs typeface="Arial" panose="020B0604020202020204" pitchFamily="34" charset="0"/>
            </a:rPr>
            <a:t>education</a:t>
          </a:r>
          <a:r>
            <a:rPr lang="en-IN" sz="1800" kern="1200">
              <a:latin typeface="Arial" panose="020B0604020202020204" pitchFamily="34" charset="0"/>
              <a:cs typeface="Arial" panose="020B0604020202020204" pitchFamily="34" charset="0"/>
            </a:rPr>
            <a:t>, the stated initiative incorporates health literacy with digital regard to facilitate empowered approaches surrounding decision-making about landscapes of treatment as well as health-promoting behaviours at both an individual as well as community level. </a:t>
          </a:r>
        </a:p>
      </dsp:txBody>
      <dsp:txXfrm>
        <a:off x="0" y="1161343"/>
        <a:ext cx="9314289" cy="1159643"/>
      </dsp:txXfrm>
    </dsp:sp>
    <dsp:sp modelId="{7CA57602-8A50-4146-BA30-E4FCD040FC04}">
      <dsp:nvSpPr>
        <dsp:cNvPr id="0" name=""/>
        <dsp:cNvSpPr/>
      </dsp:nvSpPr>
      <dsp:spPr>
        <a:xfrm>
          <a:off x="0" y="2320987"/>
          <a:ext cx="9314289"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1C1697-0608-40B5-9AA6-D3EDD1AD0805}">
      <dsp:nvSpPr>
        <dsp:cNvPr id="0" name=""/>
        <dsp:cNvSpPr/>
      </dsp:nvSpPr>
      <dsp:spPr>
        <a:xfrm>
          <a:off x="0" y="2320987"/>
          <a:ext cx="9314289" cy="1159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From a perspective of considering </a:t>
          </a:r>
          <a:r>
            <a:rPr lang="en-IN" sz="1800" b="1" kern="1200" dirty="0">
              <a:latin typeface="Arial" panose="020B0604020202020204" pitchFamily="34" charset="0"/>
              <a:cs typeface="Arial" panose="020B0604020202020204" pitchFamily="34" charset="0"/>
            </a:rPr>
            <a:t>research</a:t>
          </a:r>
          <a:r>
            <a:rPr lang="en-IN" sz="1800" kern="1200" dirty="0">
              <a:latin typeface="Arial" panose="020B0604020202020204" pitchFamily="34" charset="0"/>
              <a:cs typeface="Arial" panose="020B0604020202020204" pitchFamily="34" charset="0"/>
            </a:rPr>
            <a:t>, the consideration of Prevent-C can provide real-time as well as daily data in regard for the changing behaviours and aspects regarding social and cultural influences on consideration for interventions, thus establishing health promotional procedures which are evidence-based or cancer variability of prevention. </a:t>
          </a:r>
        </a:p>
      </dsp:txBody>
      <dsp:txXfrm>
        <a:off x="0" y="2320987"/>
        <a:ext cx="9314289" cy="115964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A7B52F-56B6-491B-ACAF-58CCD5D9AE62}" type="datetimeFigureOut">
              <a:rPr lang="en-IN" smtClean="0"/>
              <a:t>30/10/25</a:t>
            </a:fld>
            <a:endParaRPr lang="en-IN"/>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068B9A-14B8-411D-A2A4-B9AC897E9221}" type="slidenum">
              <a:rPr lang="en-IN" smtClean="0"/>
              <a:t>‹#›</a:t>
            </a:fld>
            <a:endParaRPr lang="en-IN"/>
          </a:p>
        </p:txBody>
      </p:sp>
    </p:spTree>
    <p:extLst>
      <p:ext uri="{BB962C8B-B14F-4D97-AF65-F5344CB8AC3E}">
        <p14:creationId xmlns:p14="http://schemas.microsoft.com/office/powerpoint/2010/main" val="4160118061"/>
      </p:ext>
    </p:extLst>
  </p:cSld>
  <p:clrMap bg1="lt1" tx1="dk1" bg2="lt2" tx2="dk2" accent1="accent1" accent2="accent2" accent3="accent3" accent4="accent4" accent5="accent5" accent6="accent6" hlink="hlink" folHlink="folHlink"/>
  <p:notesStyle>
    <a:lvl1pPr marL="0" algn="l" defTabSz="1294582" rtl="0" eaLnBrk="1" latinLnBrk="0" hangingPunct="1">
      <a:defRPr sz="1699" kern="1200">
        <a:solidFill>
          <a:schemeClr val="tx1"/>
        </a:solidFill>
        <a:latin typeface="+mn-lt"/>
        <a:ea typeface="+mn-ea"/>
        <a:cs typeface="+mn-cs"/>
      </a:defRPr>
    </a:lvl1pPr>
    <a:lvl2pPr marL="647291" algn="l" defTabSz="1294582" rtl="0" eaLnBrk="1" latinLnBrk="0" hangingPunct="1">
      <a:defRPr sz="1699" kern="1200">
        <a:solidFill>
          <a:schemeClr val="tx1"/>
        </a:solidFill>
        <a:latin typeface="+mn-lt"/>
        <a:ea typeface="+mn-ea"/>
        <a:cs typeface="+mn-cs"/>
      </a:defRPr>
    </a:lvl2pPr>
    <a:lvl3pPr marL="1294582" algn="l" defTabSz="1294582" rtl="0" eaLnBrk="1" latinLnBrk="0" hangingPunct="1">
      <a:defRPr sz="1699" kern="1200">
        <a:solidFill>
          <a:schemeClr val="tx1"/>
        </a:solidFill>
        <a:latin typeface="+mn-lt"/>
        <a:ea typeface="+mn-ea"/>
        <a:cs typeface="+mn-cs"/>
      </a:defRPr>
    </a:lvl3pPr>
    <a:lvl4pPr marL="1941872" algn="l" defTabSz="1294582" rtl="0" eaLnBrk="1" latinLnBrk="0" hangingPunct="1">
      <a:defRPr sz="1699" kern="1200">
        <a:solidFill>
          <a:schemeClr val="tx1"/>
        </a:solidFill>
        <a:latin typeface="+mn-lt"/>
        <a:ea typeface="+mn-ea"/>
        <a:cs typeface="+mn-cs"/>
      </a:defRPr>
    </a:lvl4pPr>
    <a:lvl5pPr marL="2589163" algn="l" defTabSz="1294582" rtl="0" eaLnBrk="1" latinLnBrk="0" hangingPunct="1">
      <a:defRPr sz="1699" kern="1200">
        <a:solidFill>
          <a:schemeClr val="tx1"/>
        </a:solidFill>
        <a:latin typeface="+mn-lt"/>
        <a:ea typeface="+mn-ea"/>
        <a:cs typeface="+mn-cs"/>
      </a:defRPr>
    </a:lvl5pPr>
    <a:lvl6pPr marL="3236452" algn="l" defTabSz="1294582" rtl="0" eaLnBrk="1" latinLnBrk="0" hangingPunct="1">
      <a:defRPr sz="1699" kern="1200">
        <a:solidFill>
          <a:schemeClr val="tx1"/>
        </a:solidFill>
        <a:latin typeface="+mn-lt"/>
        <a:ea typeface="+mn-ea"/>
        <a:cs typeface="+mn-cs"/>
      </a:defRPr>
    </a:lvl6pPr>
    <a:lvl7pPr marL="3883743" algn="l" defTabSz="1294582" rtl="0" eaLnBrk="1" latinLnBrk="0" hangingPunct="1">
      <a:defRPr sz="1699" kern="1200">
        <a:solidFill>
          <a:schemeClr val="tx1"/>
        </a:solidFill>
        <a:latin typeface="+mn-lt"/>
        <a:ea typeface="+mn-ea"/>
        <a:cs typeface="+mn-cs"/>
      </a:defRPr>
    </a:lvl7pPr>
    <a:lvl8pPr marL="4531033" algn="l" defTabSz="1294582" rtl="0" eaLnBrk="1" latinLnBrk="0" hangingPunct="1">
      <a:defRPr sz="1699" kern="1200">
        <a:solidFill>
          <a:schemeClr val="tx1"/>
        </a:solidFill>
        <a:latin typeface="+mn-lt"/>
        <a:ea typeface="+mn-ea"/>
        <a:cs typeface="+mn-cs"/>
      </a:defRPr>
    </a:lvl8pPr>
    <a:lvl9pPr marL="5178324" algn="l" defTabSz="1294582" rtl="0" eaLnBrk="1" latinLnBrk="0" hangingPunct="1">
      <a:defRPr sz="169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4600" y="1143000"/>
            <a:ext cx="4368800" cy="30861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B068B9A-14B8-411D-A2A4-B9AC897E9221}" type="slidenum">
              <a:rPr lang="en-IN" smtClean="0"/>
              <a:t>2</a:t>
            </a:fld>
            <a:endParaRPr lang="en-IN"/>
          </a:p>
        </p:txBody>
      </p:sp>
    </p:spTree>
    <p:extLst>
      <p:ext uri="{BB962C8B-B14F-4D97-AF65-F5344CB8AC3E}">
        <p14:creationId xmlns:p14="http://schemas.microsoft.com/office/powerpoint/2010/main" val="3900127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3833" y="2131375"/>
            <a:ext cx="15570110" cy="1470680"/>
          </a:xfrm>
        </p:spPr>
        <p:txBody>
          <a:bodyPr/>
          <a:lstStyle/>
          <a:p>
            <a:r>
              <a:rPr lang="en-US"/>
              <a:t>Click to edit Master title style</a:t>
            </a:r>
          </a:p>
        </p:txBody>
      </p:sp>
      <p:sp>
        <p:nvSpPr>
          <p:cNvPr id="3" name="Subtitle 2"/>
          <p:cNvSpPr>
            <a:spLocks noGrp="1"/>
          </p:cNvSpPr>
          <p:nvPr>
            <p:ph type="subTitle" idx="1"/>
          </p:nvPr>
        </p:nvSpPr>
        <p:spPr>
          <a:xfrm>
            <a:off x="2747667" y="3887932"/>
            <a:ext cx="12822443" cy="1753381"/>
          </a:xfrm>
        </p:spPr>
        <p:txBody>
          <a:bodyPr/>
          <a:lstStyle>
            <a:lvl1pPr marL="0" indent="0" algn="ctr">
              <a:buNone/>
              <a:defRPr>
                <a:solidFill>
                  <a:schemeClr val="tx1">
                    <a:tint val="75000"/>
                  </a:schemeClr>
                </a:solidFill>
              </a:defRPr>
            </a:lvl1pPr>
            <a:lvl2pPr marL="915870" indent="0" algn="ctr">
              <a:buNone/>
              <a:defRPr>
                <a:solidFill>
                  <a:schemeClr val="tx1">
                    <a:tint val="75000"/>
                  </a:schemeClr>
                </a:solidFill>
              </a:defRPr>
            </a:lvl2pPr>
            <a:lvl3pPr marL="1831741" indent="0" algn="ctr">
              <a:buNone/>
              <a:defRPr>
                <a:solidFill>
                  <a:schemeClr val="tx1">
                    <a:tint val="75000"/>
                  </a:schemeClr>
                </a:solidFill>
              </a:defRPr>
            </a:lvl3pPr>
            <a:lvl4pPr marL="2747610" indent="0" algn="ctr">
              <a:buNone/>
              <a:defRPr>
                <a:solidFill>
                  <a:schemeClr val="tx1">
                    <a:tint val="75000"/>
                  </a:schemeClr>
                </a:solidFill>
              </a:defRPr>
            </a:lvl4pPr>
            <a:lvl5pPr marL="3663480" indent="0" algn="ctr">
              <a:buNone/>
              <a:defRPr>
                <a:solidFill>
                  <a:schemeClr val="tx1">
                    <a:tint val="75000"/>
                  </a:schemeClr>
                </a:solidFill>
              </a:defRPr>
            </a:lvl5pPr>
            <a:lvl6pPr marL="4579350" indent="0" algn="ctr">
              <a:buNone/>
              <a:defRPr>
                <a:solidFill>
                  <a:schemeClr val="tx1">
                    <a:tint val="75000"/>
                  </a:schemeClr>
                </a:solidFill>
              </a:defRPr>
            </a:lvl6pPr>
            <a:lvl7pPr marL="5495221" indent="0" algn="ctr">
              <a:buNone/>
              <a:defRPr>
                <a:solidFill>
                  <a:schemeClr val="tx1">
                    <a:tint val="75000"/>
                  </a:schemeClr>
                </a:solidFill>
              </a:defRPr>
            </a:lvl7pPr>
            <a:lvl8pPr marL="6411091" indent="0" algn="ctr">
              <a:buNone/>
              <a:defRPr>
                <a:solidFill>
                  <a:schemeClr val="tx1">
                    <a:tint val="75000"/>
                  </a:schemeClr>
                </a:solidFill>
              </a:defRPr>
            </a:lvl8pPr>
            <a:lvl9pPr marL="732696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6978" y="4408866"/>
            <a:ext cx="15570110" cy="1362682"/>
          </a:xfrm>
        </p:spPr>
        <p:txBody>
          <a:bodyPr anchor="t"/>
          <a:lstStyle>
            <a:lvl1pPr algn="l">
              <a:defRPr sz="8013" b="1" cap="all"/>
            </a:lvl1pPr>
          </a:lstStyle>
          <a:p>
            <a:r>
              <a:rPr lang="en-US"/>
              <a:t>Click to edit Master title style</a:t>
            </a:r>
          </a:p>
        </p:txBody>
      </p:sp>
      <p:sp>
        <p:nvSpPr>
          <p:cNvPr id="3" name="Text Placeholder 2"/>
          <p:cNvSpPr>
            <a:spLocks noGrp="1"/>
          </p:cNvSpPr>
          <p:nvPr>
            <p:ph type="body" idx="1"/>
          </p:nvPr>
        </p:nvSpPr>
        <p:spPr>
          <a:xfrm>
            <a:off x="1446978" y="2908010"/>
            <a:ext cx="15570110" cy="1500856"/>
          </a:xfrm>
        </p:spPr>
        <p:txBody>
          <a:bodyPr anchor="b"/>
          <a:lstStyle>
            <a:lvl1pPr marL="0" indent="0">
              <a:buNone/>
              <a:defRPr sz="4007">
                <a:solidFill>
                  <a:schemeClr val="tx1">
                    <a:tint val="75000"/>
                  </a:schemeClr>
                </a:solidFill>
              </a:defRPr>
            </a:lvl1pPr>
            <a:lvl2pPr marL="915870" indent="0">
              <a:buNone/>
              <a:defRPr sz="3606">
                <a:solidFill>
                  <a:schemeClr val="tx1">
                    <a:tint val="75000"/>
                  </a:schemeClr>
                </a:solidFill>
              </a:defRPr>
            </a:lvl2pPr>
            <a:lvl3pPr marL="1831741" indent="0">
              <a:buNone/>
              <a:defRPr sz="3205">
                <a:solidFill>
                  <a:schemeClr val="tx1">
                    <a:tint val="75000"/>
                  </a:schemeClr>
                </a:solidFill>
              </a:defRPr>
            </a:lvl3pPr>
            <a:lvl4pPr marL="2747610" indent="0">
              <a:buNone/>
              <a:defRPr sz="2805">
                <a:solidFill>
                  <a:schemeClr val="tx1">
                    <a:tint val="75000"/>
                  </a:schemeClr>
                </a:solidFill>
              </a:defRPr>
            </a:lvl4pPr>
            <a:lvl5pPr marL="3663480" indent="0">
              <a:buNone/>
              <a:defRPr sz="2805">
                <a:solidFill>
                  <a:schemeClr val="tx1">
                    <a:tint val="75000"/>
                  </a:schemeClr>
                </a:solidFill>
              </a:defRPr>
            </a:lvl5pPr>
            <a:lvl6pPr marL="4579350" indent="0">
              <a:buNone/>
              <a:defRPr sz="2805">
                <a:solidFill>
                  <a:schemeClr val="tx1">
                    <a:tint val="75000"/>
                  </a:schemeClr>
                </a:solidFill>
              </a:defRPr>
            </a:lvl6pPr>
            <a:lvl7pPr marL="5495221" indent="0">
              <a:buNone/>
              <a:defRPr sz="2805">
                <a:solidFill>
                  <a:schemeClr val="tx1">
                    <a:tint val="75000"/>
                  </a:schemeClr>
                </a:solidFill>
              </a:defRPr>
            </a:lvl7pPr>
            <a:lvl8pPr marL="6411091" indent="0">
              <a:buNone/>
              <a:defRPr sz="2805">
                <a:solidFill>
                  <a:schemeClr val="tx1">
                    <a:tint val="75000"/>
                  </a:schemeClr>
                </a:solidFill>
              </a:defRPr>
            </a:lvl8pPr>
            <a:lvl9pPr marL="7326960" indent="0">
              <a:buNone/>
              <a:defRPr sz="280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5888" y="1600915"/>
            <a:ext cx="8090352" cy="4527980"/>
          </a:xfrm>
        </p:spPr>
        <p:txBody>
          <a:bodyPr/>
          <a:lstStyle>
            <a:lvl1pPr>
              <a:defRPr sz="5609"/>
            </a:lvl1pPr>
            <a:lvl2pPr>
              <a:defRPr sz="4808"/>
            </a:lvl2pPr>
            <a:lvl3pPr>
              <a:defRPr sz="4007"/>
            </a:lvl3pPr>
            <a:lvl4pPr>
              <a:defRPr sz="3606"/>
            </a:lvl4pPr>
            <a:lvl5pPr>
              <a:defRPr sz="3606"/>
            </a:lvl5pPr>
            <a:lvl6pPr>
              <a:defRPr sz="3606"/>
            </a:lvl6pPr>
            <a:lvl7pPr>
              <a:defRPr sz="3606"/>
            </a:lvl7pPr>
            <a:lvl8pPr>
              <a:defRPr sz="3606"/>
            </a:lvl8pPr>
            <a:lvl9pPr>
              <a:defRPr sz="360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311535" y="1600915"/>
            <a:ext cx="8090352" cy="4527980"/>
          </a:xfrm>
        </p:spPr>
        <p:txBody>
          <a:bodyPr/>
          <a:lstStyle>
            <a:lvl1pPr>
              <a:defRPr sz="5609"/>
            </a:lvl1pPr>
            <a:lvl2pPr>
              <a:defRPr sz="4808"/>
            </a:lvl2pPr>
            <a:lvl3pPr>
              <a:defRPr sz="4007"/>
            </a:lvl3pPr>
            <a:lvl4pPr>
              <a:defRPr sz="3606"/>
            </a:lvl4pPr>
            <a:lvl5pPr>
              <a:defRPr sz="3606"/>
            </a:lvl5pPr>
            <a:lvl6pPr>
              <a:defRPr sz="3606"/>
            </a:lvl6pPr>
            <a:lvl7pPr>
              <a:defRPr sz="3606"/>
            </a:lvl7pPr>
            <a:lvl8pPr>
              <a:defRPr sz="3606"/>
            </a:lvl8pPr>
            <a:lvl9pPr>
              <a:defRPr sz="360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10/30/25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15889" y="1535797"/>
            <a:ext cx="8093533" cy="640047"/>
          </a:xfrm>
        </p:spPr>
        <p:txBody>
          <a:bodyPr anchor="b"/>
          <a:lstStyle>
            <a:lvl1pPr marL="0" indent="0">
              <a:buNone/>
              <a:defRPr sz="4808" b="1"/>
            </a:lvl1pPr>
            <a:lvl2pPr marL="915870" indent="0">
              <a:buNone/>
              <a:defRPr sz="4007" b="1"/>
            </a:lvl2pPr>
            <a:lvl3pPr marL="1831741" indent="0">
              <a:buNone/>
              <a:defRPr sz="3606" b="1"/>
            </a:lvl3pPr>
            <a:lvl4pPr marL="2747610" indent="0">
              <a:buNone/>
              <a:defRPr sz="3205" b="1"/>
            </a:lvl4pPr>
            <a:lvl5pPr marL="3663480" indent="0">
              <a:buNone/>
              <a:defRPr sz="3205" b="1"/>
            </a:lvl5pPr>
            <a:lvl6pPr marL="4579350" indent="0">
              <a:buNone/>
              <a:defRPr sz="3205" b="1"/>
            </a:lvl6pPr>
            <a:lvl7pPr marL="5495221" indent="0">
              <a:buNone/>
              <a:defRPr sz="3205" b="1"/>
            </a:lvl7pPr>
            <a:lvl8pPr marL="6411091" indent="0">
              <a:buNone/>
              <a:defRPr sz="3205" b="1"/>
            </a:lvl8pPr>
            <a:lvl9pPr marL="7326960" indent="0">
              <a:buNone/>
              <a:defRPr sz="3205" b="1"/>
            </a:lvl9pPr>
          </a:lstStyle>
          <a:p>
            <a:pPr lvl="0"/>
            <a:r>
              <a:rPr lang="en-US"/>
              <a:t>Click to edit Master text styles</a:t>
            </a:r>
          </a:p>
        </p:txBody>
      </p:sp>
      <p:sp>
        <p:nvSpPr>
          <p:cNvPr id="4" name="Content Placeholder 3"/>
          <p:cNvSpPr>
            <a:spLocks noGrp="1"/>
          </p:cNvSpPr>
          <p:nvPr>
            <p:ph sz="half" idx="2"/>
          </p:nvPr>
        </p:nvSpPr>
        <p:spPr>
          <a:xfrm>
            <a:off x="915889" y="2175844"/>
            <a:ext cx="8093533" cy="3953049"/>
          </a:xfrm>
        </p:spPr>
        <p:txBody>
          <a:bodyPr/>
          <a:lstStyle>
            <a:lvl1pPr>
              <a:defRPr sz="4808"/>
            </a:lvl1pPr>
            <a:lvl2pPr>
              <a:defRPr sz="4007"/>
            </a:lvl2pPr>
            <a:lvl3pPr>
              <a:defRPr sz="3606"/>
            </a:lvl3pPr>
            <a:lvl4pPr>
              <a:defRPr sz="3205"/>
            </a:lvl4pPr>
            <a:lvl5pPr>
              <a:defRPr sz="3205"/>
            </a:lvl5pPr>
            <a:lvl6pPr>
              <a:defRPr sz="3205"/>
            </a:lvl6pPr>
            <a:lvl7pPr>
              <a:defRPr sz="3205"/>
            </a:lvl7pPr>
            <a:lvl8pPr>
              <a:defRPr sz="3205"/>
            </a:lvl8pPr>
            <a:lvl9pPr>
              <a:defRPr sz="320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305179" y="1535797"/>
            <a:ext cx="8096711" cy="640047"/>
          </a:xfrm>
        </p:spPr>
        <p:txBody>
          <a:bodyPr anchor="b"/>
          <a:lstStyle>
            <a:lvl1pPr marL="0" indent="0">
              <a:buNone/>
              <a:defRPr sz="4808" b="1"/>
            </a:lvl1pPr>
            <a:lvl2pPr marL="915870" indent="0">
              <a:buNone/>
              <a:defRPr sz="4007" b="1"/>
            </a:lvl2pPr>
            <a:lvl3pPr marL="1831741" indent="0">
              <a:buNone/>
              <a:defRPr sz="3606" b="1"/>
            </a:lvl3pPr>
            <a:lvl4pPr marL="2747610" indent="0">
              <a:buNone/>
              <a:defRPr sz="3205" b="1"/>
            </a:lvl4pPr>
            <a:lvl5pPr marL="3663480" indent="0">
              <a:buNone/>
              <a:defRPr sz="3205" b="1"/>
            </a:lvl5pPr>
            <a:lvl6pPr marL="4579350" indent="0">
              <a:buNone/>
              <a:defRPr sz="3205" b="1"/>
            </a:lvl6pPr>
            <a:lvl7pPr marL="5495221" indent="0">
              <a:buNone/>
              <a:defRPr sz="3205" b="1"/>
            </a:lvl7pPr>
            <a:lvl8pPr marL="6411091" indent="0">
              <a:buNone/>
              <a:defRPr sz="3205" b="1"/>
            </a:lvl8pPr>
            <a:lvl9pPr marL="7326960" indent="0">
              <a:buNone/>
              <a:defRPr sz="3205" b="1"/>
            </a:lvl9pPr>
          </a:lstStyle>
          <a:p>
            <a:pPr lvl="0"/>
            <a:r>
              <a:rPr lang="en-US"/>
              <a:t>Click to edit Master text styles</a:t>
            </a:r>
          </a:p>
        </p:txBody>
      </p:sp>
      <p:sp>
        <p:nvSpPr>
          <p:cNvPr id="6" name="Content Placeholder 5"/>
          <p:cNvSpPr>
            <a:spLocks noGrp="1"/>
          </p:cNvSpPr>
          <p:nvPr>
            <p:ph sz="quarter" idx="4"/>
          </p:nvPr>
        </p:nvSpPr>
        <p:spPr>
          <a:xfrm>
            <a:off x="9305179" y="2175844"/>
            <a:ext cx="8096711" cy="3953049"/>
          </a:xfrm>
        </p:spPr>
        <p:txBody>
          <a:bodyPr/>
          <a:lstStyle>
            <a:lvl1pPr>
              <a:defRPr sz="4808"/>
            </a:lvl1pPr>
            <a:lvl2pPr>
              <a:defRPr sz="4007"/>
            </a:lvl2pPr>
            <a:lvl3pPr>
              <a:defRPr sz="3606"/>
            </a:lvl3pPr>
            <a:lvl4pPr>
              <a:defRPr sz="3205"/>
            </a:lvl4pPr>
            <a:lvl5pPr>
              <a:defRPr sz="3205"/>
            </a:lvl5pPr>
            <a:lvl6pPr>
              <a:defRPr sz="3205"/>
            </a:lvl6pPr>
            <a:lvl7pPr>
              <a:defRPr sz="3205"/>
            </a:lvl7pPr>
            <a:lvl8pPr>
              <a:defRPr sz="3205"/>
            </a:lvl8pPr>
            <a:lvl9pPr>
              <a:defRPr sz="320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10/30/25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10/30/25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10/30/25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5889" y="273172"/>
            <a:ext cx="6026422" cy="1162568"/>
          </a:xfrm>
        </p:spPr>
        <p:txBody>
          <a:bodyPr anchor="b"/>
          <a:lstStyle>
            <a:lvl1pPr algn="l">
              <a:defRPr sz="4007" b="1"/>
            </a:lvl1pPr>
          </a:lstStyle>
          <a:p>
            <a:r>
              <a:rPr lang="en-US"/>
              <a:t>Click to edit Master title style</a:t>
            </a:r>
          </a:p>
        </p:txBody>
      </p:sp>
      <p:sp>
        <p:nvSpPr>
          <p:cNvPr id="3" name="Content Placeholder 2"/>
          <p:cNvSpPr>
            <a:spLocks noGrp="1"/>
          </p:cNvSpPr>
          <p:nvPr>
            <p:ph idx="1"/>
          </p:nvPr>
        </p:nvSpPr>
        <p:spPr>
          <a:xfrm>
            <a:off x="7161742" y="273173"/>
            <a:ext cx="10240146" cy="5855721"/>
          </a:xfrm>
        </p:spPr>
        <p:txBody>
          <a:bodyPr/>
          <a:lstStyle>
            <a:lvl1pPr>
              <a:defRPr sz="6411"/>
            </a:lvl1pPr>
            <a:lvl2pPr>
              <a:defRPr sz="5609"/>
            </a:lvl2pPr>
            <a:lvl3pPr>
              <a:defRPr sz="4808"/>
            </a:lvl3pPr>
            <a:lvl4pPr>
              <a:defRPr sz="4007"/>
            </a:lvl4pPr>
            <a:lvl5pPr>
              <a:defRPr sz="4007"/>
            </a:lvl5pPr>
            <a:lvl6pPr>
              <a:defRPr sz="4007"/>
            </a:lvl6pPr>
            <a:lvl7pPr>
              <a:defRPr sz="4007"/>
            </a:lvl7pPr>
            <a:lvl8pPr>
              <a:defRPr sz="4007"/>
            </a:lvl8pPr>
            <a:lvl9pPr>
              <a:defRPr sz="400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5889" y="1435742"/>
            <a:ext cx="6026422" cy="4693153"/>
          </a:xfrm>
        </p:spPr>
        <p:txBody>
          <a:bodyPr/>
          <a:lstStyle>
            <a:lvl1pPr marL="0" indent="0">
              <a:buNone/>
              <a:defRPr sz="2805"/>
            </a:lvl1pPr>
            <a:lvl2pPr marL="915870" indent="0">
              <a:buNone/>
              <a:defRPr sz="2404"/>
            </a:lvl2pPr>
            <a:lvl3pPr marL="1831741" indent="0">
              <a:buNone/>
              <a:defRPr sz="2003"/>
            </a:lvl3pPr>
            <a:lvl4pPr marL="2747610" indent="0">
              <a:buNone/>
              <a:defRPr sz="1802"/>
            </a:lvl4pPr>
            <a:lvl5pPr marL="3663480" indent="0">
              <a:buNone/>
              <a:defRPr sz="1802"/>
            </a:lvl5pPr>
            <a:lvl6pPr marL="4579350" indent="0">
              <a:buNone/>
              <a:defRPr sz="1802"/>
            </a:lvl6pPr>
            <a:lvl7pPr marL="5495221" indent="0">
              <a:buNone/>
              <a:defRPr sz="1802"/>
            </a:lvl7pPr>
            <a:lvl8pPr marL="6411091" indent="0">
              <a:buNone/>
              <a:defRPr sz="1802"/>
            </a:lvl8pPr>
            <a:lvl9pPr marL="7326960" indent="0">
              <a:buNone/>
              <a:defRPr sz="1802"/>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90413" y="4802739"/>
            <a:ext cx="10990666" cy="566991"/>
          </a:xfrm>
        </p:spPr>
        <p:txBody>
          <a:bodyPr anchor="b"/>
          <a:lstStyle>
            <a:lvl1pPr algn="l">
              <a:defRPr sz="4007" b="1"/>
            </a:lvl1pPr>
          </a:lstStyle>
          <a:p>
            <a:r>
              <a:rPr lang="en-US"/>
              <a:t>Click to edit Master title style</a:t>
            </a:r>
          </a:p>
        </p:txBody>
      </p:sp>
      <p:sp>
        <p:nvSpPr>
          <p:cNvPr id="3" name="Picture Placeholder 2"/>
          <p:cNvSpPr>
            <a:spLocks noGrp="1"/>
          </p:cNvSpPr>
          <p:nvPr>
            <p:ph type="pic" idx="1"/>
          </p:nvPr>
        </p:nvSpPr>
        <p:spPr>
          <a:xfrm>
            <a:off x="3590413" y="613049"/>
            <a:ext cx="10990666" cy="4116634"/>
          </a:xfrm>
        </p:spPr>
        <p:txBody>
          <a:bodyPr/>
          <a:lstStyle>
            <a:lvl1pPr marL="0" indent="0">
              <a:buNone/>
              <a:defRPr sz="6411"/>
            </a:lvl1pPr>
            <a:lvl2pPr marL="915870" indent="0">
              <a:buNone/>
              <a:defRPr sz="5609"/>
            </a:lvl2pPr>
            <a:lvl3pPr marL="1831741" indent="0">
              <a:buNone/>
              <a:defRPr sz="4808"/>
            </a:lvl3pPr>
            <a:lvl4pPr marL="2747610" indent="0">
              <a:buNone/>
              <a:defRPr sz="4007"/>
            </a:lvl4pPr>
            <a:lvl5pPr marL="3663480" indent="0">
              <a:buNone/>
              <a:defRPr sz="4007"/>
            </a:lvl5pPr>
            <a:lvl6pPr marL="4579350" indent="0">
              <a:buNone/>
              <a:defRPr sz="4007"/>
            </a:lvl6pPr>
            <a:lvl7pPr marL="5495221" indent="0">
              <a:buNone/>
              <a:defRPr sz="4007"/>
            </a:lvl7pPr>
            <a:lvl8pPr marL="6411091" indent="0">
              <a:buNone/>
              <a:defRPr sz="4007"/>
            </a:lvl8pPr>
            <a:lvl9pPr marL="7326960" indent="0">
              <a:buNone/>
              <a:defRPr sz="4007"/>
            </a:lvl9pPr>
          </a:lstStyle>
          <a:p>
            <a:endParaRPr lang="en-US"/>
          </a:p>
        </p:txBody>
      </p:sp>
      <p:sp>
        <p:nvSpPr>
          <p:cNvPr id="4" name="Text Placeholder 3"/>
          <p:cNvSpPr>
            <a:spLocks noGrp="1"/>
          </p:cNvSpPr>
          <p:nvPr>
            <p:ph type="body" sz="half" idx="2"/>
          </p:nvPr>
        </p:nvSpPr>
        <p:spPr>
          <a:xfrm>
            <a:off x="3590413" y="5369730"/>
            <a:ext cx="10990666" cy="805221"/>
          </a:xfrm>
        </p:spPr>
        <p:txBody>
          <a:bodyPr/>
          <a:lstStyle>
            <a:lvl1pPr marL="0" indent="0">
              <a:buNone/>
              <a:defRPr sz="2805"/>
            </a:lvl1pPr>
            <a:lvl2pPr marL="915870" indent="0">
              <a:buNone/>
              <a:defRPr sz="2404"/>
            </a:lvl2pPr>
            <a:lvl3pPr marL="1831741" indent="0">
              <a:buNone/>
              <a:defRPr sz="2003"/>
            </a:lvl3pPr>
            <a:lvl4pPr marL="2747610" indent="0">
              <a:buNone/>
              <a:defRPr sz="1802"/>
            </a:lvl4pPr>
            <a:lvl5pPr marL="3663480" indent="0">
              <a:buNone/>
              <a:defRPr sz="1802"/>
            </a:lvl5pPr>
            <a:lvl6pPr marL="4579350" indent="0">
              <a:buNone/>
              <a:defRPr sz="1802"/>
            </a:lvl6pPr>
            <a:lvl7pPr marL="5495221" indent="0">
              <a:buNone/>
              <a:defRPr sz="1802"/>
            </a:lvl7pPr>
            <a:lvl8pPr marL="6411091" indent="0">
              <a:buNone/>
              <a:defRPr sz="1802"/>
            </a:lvl8pPr>
            <a:lvl9pPr marL="7326960" indent="0">
              <a:buNone/>
              <a:defRPr sz="1802"/>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280388" y="274762"/>
            <a:ext cx="4121499" cy="585413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5892" y="274762"/>
            <a:ext cx="12059202" cy="5854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5889" y="274761"/>
            <a:ext cx="16485998" cy="1143509"/>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5889" y="1600915"/>
            <a:ext cx="16485998" cy="45279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15889" y="6359184"/>
            <a:ext cx="4274148" cy="365288"/>
          </a:xfrm>
          <a:prstGeom prst="rect">
            <a:avLst/>
          </a:prstGeom>
        </p:spPr>
        <p:txBody>
          <a:bodyPr vert="horz" lIns="91440" tIns="45720" rIns="91440" bIns="45720" rtlCol="0" anchor="ctr"/>
          <a:lstStyle>
            <a:lvl1pPr algn="l">
              <a:defRPr sz="2404">
                <a:solidFill>
                  <a:schemeClr val="tx1">
                    <a:tint val="75000"/>
                  </a:schemeClr>
                </a:solidFill>
              </a:defRPr>
            </a:lvl1pPr>
          </a:lstStyle>
          <a:p>
            <a:fld id="{1D8BD707-D9CF-40AE-B4C6-C98DA3205C09}" type="datetimeFigureOut">
              <a:rPr lang="en-US" smtClean="0"/>
              <a:pPr/>
              <a:t>10/30/25</a:t>
            </a:fld>
            <a:endParaRPr lang="en-US"/>
          </a:p>
        </p:txBody>
      </p:sp>
      <p:sp>
        <p:nvSpPr>
          <p:cNvPr id="5" name="Footer Placeholder 4"/>
          <p:cNvSpPr>
            <a:spLocks noGrp="1"/>
          </p:cNvSpPr>
          <p:nvPr>
            <p:ph type="ftr" sz="quarter" idx="3"/>
          </p:nvPr>
        </p:nvSpPr>
        <p:spPr>
          <a:xfrm>
            <a:off x="6258573" y="6359184"/>
            <a:ext cx="5800630" cy="365288"/>
          </a:xfrm>
          <a:prstGeom prst="rect">
            <a:avLst/>
          </a:prstGeom>
        </p:spPr>
        <p:txBody>
          <a:bodyPr vert="horz" lIns="91440" tIns="45720" rIns="91440" bIns="45720" rtlCol="0" anchor="ctr"/>
          <a:lstStyle>
            <a:lvl1pPr algn="ctr">
              <a:defRPr sz="2404">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3127740" y="6359184"/>
            <a:ext cx="4274148" cy="365288"/>
          </a:xfrm>
          <a:prstGeom prst="rect">
            <a:avLst/>
          </a:prstGeom>
        </p:spPr>
        <p:txBody>
          <a:bodyPr vert="horz" lIns="91440" tIns="45720" rIns="91440" bIns="45720" rtlCol="0" anchor="ctr"/>
          <a:lstStyle>
            <a:lvl1pPr algn="r">
              <a:defRPr sz="2404">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831741" rtl="0" eaLnBrk="1" latinLnBrk="0" hangingPunct="1">
        <a:spcBef>
          <a:spcPct val="0"/>
        </a:spcBef>
        <a:buNone/>
        <a:defRPr sz="8815" kern="1200">
          <a:solidFill>
            <a:schemeClr val="tx1"/>
          </a:solidFill>
          <a:latin typeface="+mj-lt"/>
          <a:ea typeface="+mj-ea"/>
          <a:cs typeface="+mj-cs"/>
        </a:defRPr>
      </a:lvl1pPr>
    </p:titleStyle>
    <p:bodyStyle>
      <a:lvl1pPr marL="686902" indent="-686902" algn="l" defTabSz="1831741" rtl="0" eaLnBrk="1" latinLnBrk="0" hangingPunct="1">
        <a:spcBef>
          <a:spcPct val="20000"/>
        </a:spcBef>
        <a:buFont typeface="Arial" pitchFamily="34" charset="0"/>
        <a:buChar char="•"/>
        <a:defRPr sz="6411" kern="1200">
          <a:solidFill>
            <a:schemeClr val="tx1"/>
          </a:solidFill>
          <a:latin typeface="+mn-lt"/>
          <a:ea typeface="+mn-ea"/>
          <a:cs typeface="+mn-cs"/>
        </a:defRPr>
      </a:lvl1pPr>
      <a:lvl2pPr marL="1488289" indent="-572419" algn="l" defTabSz="1831741" rtl="0" eaLnBrk="1" latinLnBrk="0" hangingPunct="1">
        <a:spcBef>
          <a:spcPct val="20000"/>
        </a:spcBef>
        <a:buFont typeface="Arial" pitchFamily="34" charset="0"/>
        <a:buChar char="–"/>
        <a:defRPr sz="5609" kern="1200">
          <a:solidFill>
            <a:schemeClr val="tx1"/>
          </a:solidFill>
          <a:latin typeface="+mn-lt"/>
          <a:ea typeface="+mn-ea"/>
          <a:cs typeface="+mn-cs"/>
        </a:defRPr>
      </a:lvl2pPr>
      <a:lvl3pPr marL="2289676" indent="-457935" algn="l" defTabSz="1831741" rtl="0" eaLnBrk="1" latinLnBrk="0" hangingPunct="1">
        <a:spcBef>
          <a:spcPct val="20000"/>
        </a:spcBef>
        <a:buFont typeface="Arial" pitchFamily="34" charset="0"/>
        <a:buChar char="•"/>
        <a:defRPr sz="4808" kern="1200">
          <a:solidFill>
            <a:schemeClr val="tx1"/>
          </a:solidFill>
          <a:latin typeface="+mn-lt"/>
          <a:ea typeface="+mn-ea"/>
          <a:cs typeface="+mn-cs"/>
        </a:defRPr>
      </a:lvl3pPr>
      <a:lvl4pPr marL="3205545"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4pPr>
      <a:lvl5pPr marL="4121415"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5pPr>
      <a:lvl6pPr marL="5037286"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6pPr>
      <a:lvl7pPr marL="5953156"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7pPr>
      <a:lvl8pPr marL="6869026"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8pPr>
      <a:lvl9pPr marL="7784895" indent="-457935" algn="l" defTabSz="1831741" rtl="0" eaLnBrk="1" latinLnBrk="0" hangingPunct="1">
        <a:spcBef>
          <a:spcPct val="20000"/>
        </a:spcBef>
        <a:buFont typeface="Arial" pitchFamily="34" charset="0"/>
        <a:buChar char="•"/>
        <a:defRPr sz="4007" kern="1200">
          <a:solidFill>
            <a:schemeClr val="tx1"/>
          </a:solidFill>
          <a:latin typeface="+mn-lt"/>
          <a:ea typeface="+mn-ea"/>
          <a:cs typeface="+mn-cs"/>
        </a:defRPr>
      </a:lvl9pPr>
    </p:bodyStyle>
    <p:otherStyle>
      <a:defPPr>
        <a:defRPr lang="en-US"/>
      </a:defPPr>
      <a:lvl1pPr marL="0" algn="l" defTabSz="1831741" rtl="0" eaLnBrk="1" latinLnBrk="0" hangingPunct="1">
        <a:defRPr sz="3606" kern="1200">
          <a:solidFill>
            <a:schemeClr val="tx1"/>
          </a:solidFill>
          <a:latin typeface="+mn-lt"/>
          <a:ea typeface="+mn-ea"/>
          <a:cs typeface="+mn-cs"/>
        </a:defRPr>
      </a:lvl1pPr>
      <a:lvl2pPr marL="915870" algn="l" defTabSz="1831741" rtl="0" eaLnBrk="1" latinLnBrk="0" hangingPunct="1">
        <a:defRPr sz="3606" kern="1200">
          <a:solidFill>
            <a:schemeClr val="tx1"/>
          </a:solidFill>
          <a:latin typeface="+mn-lt"/>
          <a:ea typeface="+mn-ea"/>
          <a:cs typeface="+mn-cs"/>
        </a:defRPr>
      </a:lvl2pPr>
      <a:lvl3pPr marL="1831741" algn="l" defTabSz="1831741" rtl="0" eaLnBrk="1" latinLnBrk="0" hangingPunct="1">
        <a:defRPr sz="3606" kern="1200">
          <a:solidFill>
            <a:schemeClr val="tx1"/>
          </a:solidFill>
          <a:latin typeface="+mn-lt"/>
          <a:ea typeface="+mn-ea"/>
          <a:cs typeface="+mn-cs"/>
        </a:defRPr>
      </a:lvl3pPr>
      <a:lvl4pPr marL="2747610" algn="l" defTabSz="1831741" rtl="0" eaLnBrk="1" latinLnBrk="0" hangingPunct="1">
        <a:defRPr sz="3606" kern="1200">
          <a:solidFill>
            <a:schemeClr val="tx1"/>
          </a:solidFill>
          <a:latin typeface="+mn-lt"/>
          <a:ea typeface="+mn-ea"/>
          <a:cs typeface="+mn-cs"/>
        </a:defRPr>
      </a:lvl4pPr>
      <a:lvl5pPr marL="3663480" algn="l" defTabSz="1831741" rtl="0" eaLnBrk="1" latinLnBrk="0" hangingPunct="1">
        <a:defRPr sz="3606" kern="1200">
          <a:solidFill>
            <a:schemeClr val="tx1"/>
          </a:solidFill>
          <a:latin typeface="+mn-lt"/>
          <a:ea typeface="+mn-ea"/>
          <a:cs typeface="+mn-cs"/>
        </a:defRPr>
      </a:lvl5pPr>
      <a:lvl6pPr marL="4579350" algn="l" defTabSz="1831741" rtl="0" eaLnBrk="1" latinLnBrk="0" hangingPunct="1">
        <a:defRPr sz="3606" kern="1200">
          <a:solidFill>
            <a:schemeClr val="tx1"/>
          </a:solidFill>
          <a:latin typeface="+mn-lt"/>
          <a:ea typeface="+mn-ea"/>
          <a:cs typeface="+mn-cs"/>
        </a:defRPr>
      </a:lvl6pPr>
      <a:lvl7pPr marL="5495221" algn="l" defTabSz="1831741" rtl="0" eaLnBrk="1" latinLnBrk="0" hangingPunct="1">
        <a:defRPr sz="3606" kern="1200">
          <a:solidFill>
            <a:schemeClr val="tx1"/>
          </a:solidFill>
          <a:latin typeface="+mn-lt"/>
          <a:ea typeface="+mn-ea"/>
          <a:cs typeface="+mn-cs"/>
        </a:defRPr>
      </a:lvl7pPr>
      <a:lvl8pPr marL="6411091" algn="l" defTabSz="1831741" rtl="0" eaLnBrk="1" latinLnBrk="0" hangingPunct="1">
        <a:defRPr sz="3606" kern="1200">
          <a:solidFill>
            <a:schemeClr val="tx1"/>
          </a:solidFill>
          <a:latin typeface="+mn-lt"/>
          <a:ea typeface="+mn-ea"/>
          <a:cs typeface="+mn-cs"/>
        </a:defRPr>
      </a:lvl8pPr>
      <a:lvl9pPr marL="7326960" algn="l" defTabSz="1831741" rtl="0" eaLnBrk="1" latinLnBrk="0" hangingPunct="1">
        <a:defRPr sz="360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3" Type="http://schemas.openxmlformats.org/officeDocument/2006/relationships/image" Target="../media/image1.jpeg"/><Relationship Id="rId18" Type="http://schemas.openxmlformats.org/officeDocument/2006/relationships/diagramColors" Target="../diagrams/colors3.xml"/><Relationship Id="rId26" Type="http://schemas.microsoft.com/office/2007/relationships/diagramDrawing" Target="../diagrams/drawing4.xml"/><Relationship Id="rId3" Type="http://schemas.openxmlformats.org/officeDocument/2006/relationships/diagramData" Target="../diagrams/data1.xml"/><Relationship Id="rId21" Type="http://schemas.openxmlformats.org/officeDocument/2006/relationships/image" Target="../media/image4.png"/><Relationship Id="rId34" Type="http://schemas.openxmlformats.org/officeDocument/2006/relationships/image" Target="../media/image7.png"/><Relationship Id="rId7" Type="http://schemas.microsoft.com/office/2007/relationships/diagramDrawing" Target="../diagrams/drawing1.xml"/><Relationship Id="rId12" Type="http://schemas.microsoft.com/office/2007/relationships/diagramDrawing" Target="../diagrams/drawing2.xml"/><Relationship Id="rId17" Type="http://schemas.openxmlformats.org/officeDocument/2006/relationships/diagramQuickStyle" Target="../diagrams/quickStyle3.xml"/><Relationship Id="rId25" Type="http://schemas.openxmlformats.org/officeDocument/2006/relationships/diagramColors" Target="../diagrams/colors4.xml"/><Relationship Id="rId33" Type="http://schemas.openxmlformats.org/officeDocument/2006/relationships/image" Target="../media/image6.png"/><Relationship Id="rId2" Type="http://schemas.openxmlformats.org/officeDocument/2006/relationships/notesSlide" Target="../notesSlides/notesSlide1.xml"/><Relationship Id="rId16" Type="http://schemas.openxmlformats.org/officeDocument/2006/relationships/diagramLayout" Target="../diagrams/layout3.xml"/><Relationship Id="rId20" Type="http://schemas.openxmlformats.org/officeDocument/2006/relationships/image" Target="../media/image3.png"/><Relationship Id="rId29" Type="http://schemas.openxmlformats.org/officeDocument/2006/relationships/diagramQuickStyle" Target="../diagrams/quickStyle5.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24" Type="http://schemas.openxmlformats.org/officeDocument/2006/relationships/diagramQuickStyle" Target="../diagrams/quickStyle4.xml"/><Relationship Id="rId32" Type="http://schemas.openxmlformats.org/officeDocument/2006/relationships/image" Target="../media/image5.jpeg"/><Relationship Id="rId5" Type="http://schemas.openxmlformats.org/officeDocument/2006/relationships/diagramQuickStyle" Target="../diagrams/quickStyle1.xml"/><Relationship Id="rId15" Type="http://schemas.openxmlformats.org/officeDocument/2006/relationships/diagramData" Target="../diagrams/data3.xml"/><Relationship Id="rId23" Type="http://schemas.openxmlformats.org/officeDocument/2006/relationships/diagramLayout" Target="../diagrams/layout4.xml"/><Relationship Id="rId28" Type="http://schemas.openxmlformats.org/officeDocument/2006/relationships/diagramLayout" Target="../diagrams/layout5.xml"/><Relationship Id="rId10" Type="http://schemas.openxmlformats.org/officeDocument/2006/relationships/diagramQuickStyle" Target="../diagrams/quickStyle2.xml"/><Relationship Id="rId19" Type="http://schemas.microsoft.com/office/2007/relationships/diagramDrawing" Target="../diagrams/drawing3.xml"/><Relationship Id="rId31" Type="http://schemas.microsoft.com/office/2007/relationships/diagramDrawing" Target="../diagrams/drawing5.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image" Target="../media/image2.jpeg"/><Relationship Id="rId22" Type="http://schemas.openxmlformats.org/officeDocument/2006/relationships/diagramData" Target="../diagrams/data4.xml"/><Relationship Id="rId27" Type="http://schemas.openxmlformats.org/officeDocument/2006/relationships/diagramData" Target="../diagrams/data5.xml"/><Relationship Id="rId30" Type="http://schemas.openxmlformats.org/officeDocument/2006/relationships/diagramColors" Target="../diagrams/colors5.xml"/><Relationship Id="rId8" Type="http://schemas.openxmlformats.org/officeDocument/2006/relationships/diagramData" Target="../diagrams/data2.xml"/></Relationships>
</file>

<file path=ppt/slides/_rels/slide3.xml.rels><?xml version="1.0" encoding="UTF-8" standalone="yes"?>
<Relationships xmlns="http://schemas.openxmlformats.org/package/2006/relationships"><Relationship Id="rId8" Type="http://schemas.openxmlformats.org/officeDocument/2006/relationships/hyperlink" Target="https://research.aston.ac.uk/files/207856386/Smoking_and_health_report.pdf" TargetMode="External"/><Relationship Id="rId13" Type="http://schemas.openxmlformats.org/officeDocument/2006/relationships/hyperlink" Target="https://link.springer.com/content/pdf/10.1186/s12889-024-19180-8.pdf" TargetMode="External"/><Relationship Id="rId3" Type="http://schemas.openxmlformats.org/officeDocument/2006/relationships/hyperlink" Target="https://www.science.org/doi/pdf/10.1126/science.aay9040" TargetMode="External"/><Relationship Id="rId7" Type="http://schemas.openxmlformats.org/officeDocument/2006/relationships/hyperlink" Target="https://link.springer.com/content/pdf/10.1186/s12877-022-03116-1.pdf" TargetMode="External"/><Relationship Id="rId12" Type="http://schemas.openxmlformats.org/officeDocument/2006/relationships/hyperlink" Target="https://www.mdpi.com/2227-9032/13/10/1205" TargetMode="External"/><Relationship Id="rId2" Type="http://schemas.openxmlformats.org/officeDocument/2006/relationships/hyperlink" Target="https://www.statpearls.com/point-of-care/161679" TargetMode="External"/><Relationship Id="rId16" Type="http://schemas.openxmlformats.org/officeDocument/2006/relationships/hyperlink" Target="https://books.google.com/books?hl=en&amp;lr=&amp;id=y6QOEQAAQBAJ&amp;oi=fnd&amp;pg=PR4&amp;dq=%E2%80%A2%09Health+promotion+stands+to+be+an+aspect+which+is+particularly+rooted+in+the+principles+with+consideration+of+empowerment,+equity,+participation,+and+holistic+well-being+with+the+goal+of+providing+individuals+and+communities+with+the+capacity+to+take+control+over+their+health&amp;ots=zAU8Ne_Bmv&amp;sig=QxkBghMzo6D_Pbt6ccIWksIp1aQ" TargetMode="External"/><Relationship Id="rId1" Type="http://schemas.openxmlformats.org/officeDocument/2006/relationships/slideLayout" Target="../slideLayouts/slideLayout7.xml"/><Relationship Id="rId6" Type="http://schemas.openxmlformats.org/officeDocument/2006/relationships/hyperlink" Target="https://deephealth.com/population-health/deephealth-lung/" TargetMode="External"/><Relationship Id="rId11" Type="http://schemas.openxmlformats.org/officeDocument/2006/relationships/hyperlink" Target="https://cancer.jmir.org/2025/1/e50662/" TargetMode="External"/><Relationship Id="rId5" Type="http://schemas.openxmlformats.org/officeDocument/2006/relationships/hyperlink" Target="https://www.cancerresearchuk.org/about-cancer/what-is-cancer/understanding-cancer-statistics-incidence-survival-mortality" TargetMode="External"/><Relationship Id="rId15" Type="http://schemas.openxmlformats.org/officeDocument/2006/relationships/hyperlink" Target="https://www.who.int/health-topics/cancer#tab=tab_1" TargetMode="External"/><Relationship Id="rId10" Type="http://schemas.openxmlformats.org/officeDocument/2006/relationships/hyperlink" Target="https://research.ou.nl/files/49809845/ehps22_abstracts_1_.pdf" TargetMode="External"/><Relationship Id="rId4" Type="http://schemas.openxmlformats.org/officeDocument/2006/relationships/hyperlink" Target="http://bi-dam-prod.s3.amazonaws.com/5f28679fd5ef2b33ff3a71f4/57b763dc592641c3d0f9405777358325c91bbfc6/9781789245332_23_7d307a1f85afcafaf8521a37f91d7fa7.pdf" TargetMode="External"/><Relationship Id="rId9" Type="http://schemas.openxmlformats.org/officeDocument/2006/relationships/hyperlink" Target="https://www.sciencedirect.com/science/article/pii/S2666535221001014" TargetMode="External"/><Relationship Id="rId14" Type="http://schemas.openxmlformats.org/officeDocument/2006/relationships/hyperlink" Target="https://www.jmir.org/2022/8/e3631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4"/>
          <p:cNvSpPr txBox="1"/>
          <p:nvPr/>
        </p:nvSpPr>
        <p:spPr>
          <a:xfrm>
            <a:off x="-12522" y="6041594"/>
            <a:ext cx="30287735" cy="19214971"/>
          </a:xfrm>
          <a:prstGeom prst="rect">
            <a:avLst/>
          </a:prstGeom>
        </p:spPr>
        <p:txBody>
          <a:bodyPr lIns="46742" tIns="46742" rIns="46742" bIns="46742" rtlCol="0" anchor="ctr"/>
          <a:lstStyle/>
          <a:p>
            <a:pPr>
              <a:lnSpc>
                <a:spcPts val="3733"/>
              </a:lnSpc>
              <a:spcBef>
                <a:spcPct val="0"/>
              </a:spcBef>
            </a:pPr>
            <a:endParaRPr sz="5104"/>
          </a:p>
        </p:txBody>
      </p:sp>
      <p:sp>
        <p:nvSpPr>
          <p:cNvPr id="18" name="TextBox 17">
            <a:extLst>
              <a:ext uri="{FF2B5EF4-FFF2-40B4-BE49-F238E27FC236}">
                <a16:creationId xmlns:a16="http://schemas.microsoft.com/office/drawing/2014/main" id="{26C19667-0B6F-E033-B082-2F74995D3583}"/>
              </a:ext>
            </a:extLst>
          </p:cNvPr>
          <p:cNvSpPr txBox="1"/>
          <p:nvPr/>
        </p:nvSpPr>
        <p:spPr>
          <a:xfrm>
            <a:off x="729545" y="925139"/>
            <a:ext cx="28803600" cy="20458486"/>
          </a:xfrm>
          <a:prstGeom prst="rect">
            <a:avLst/>
          </a:prstGeom>
          <a:noFill/>
        </p:spPr>
        <p:txBody>
          <a:bodyPr wrap="square">
            <a:spAutoFit/>
          </a:bodyPr>
          <a:lstStyle/>
          <a:p>
            <a:pPr algn="ctr">
              <a:lnSpc>
                <a:spcPct val="150000"/>
              </a:lnSpc>
              <a:spcBef>
                <a:spcPts val="1699"/>
              </a:spcBef>
              <a:spcAft>
                <a:spcPts val="1699"/>
              </a:spcAft>
            </a:pPr>
            <a:r>
              <a:rPr lang="en-IN" sz="6600" b="1" kern="100" dirty="0">
                <a:latin typeface="Arial" panose="020B0604020202020204" pitchFamily="34" charset="0"/>
                <a:ea typeface="Aptos" panose="020B0004020202020204" pitchFamily="34" charset="0"/>
                <a:cs typeface="Times New Roman" panose="02020603050405020304" pitchFamily="18" charset="0"/>
              </a:rPr>
              <a:t>Module: Population Health and Digital Health Promotion </a:t>
            </a:r>
            <a:endParaRPr lang="en-IN" sz="6600" kern="100" dirty="0">
              <a:latin typeface="Arial" panose="020B0604020202020204" pitchFamily="34" charset="0"/>
              <a:ea typeface="Aptos" panose="020B0004020202020204" pitchFamily="34" charset="0"/>
              <a:cs typeface="Times New Roman" panose="02020603050405020304" pitchFamily="18" charset="0"/>
            </a:endParaRPr>
          </a:p>
          <a:p>
            <a:pPr algn="ctr">
              <a:lnSpc>
                <a:spcPct val="150000"/>
              </a:lnSpc>
              <a:spcBef>
                <a:spcPts val="1699"/>
              </a:spcBef>
              <a:spcAft>
                <a:spcPts val="1699"/>
              </a:spcAft>
            </a:pPr>
            <a:r>
              <a:rPr lang="en-IN" sz="6600" b="1" kern="100" dirty="0">
                <a:latin typeface="Arial" panose="020B0604020202020204" pitchFamily="34" charset="0"/>
                <a:ea typeface="Aptos" panose="020B0004020202020204" pitchFamily="34" charset="0"/>
                <a:cs typeface="Times New Roman" panose="02020603050405020304" pitchFamily="18" charset="0"/>
              </a:rPr>
              <a:t>Module code: LCHS7009</a:t>
            </a:r>
            <a:endParaRPr lang="en-IN" sz="6600" kern="100" dirty="0">
              <a:latin typeface="Arial" panose="020B0604020202020204" pitchFamily="34" charset="0"/>
              <a:ea typeface="Aptos" panose="020B0004020202020204" pitchFamily="34" charset="0"/>
              <a:cs typeface="Times New Roman" panose="02020603050405020304" pitchFamily="18" charset="0"/>
            </a:endParaRPr>
          </a:p>
          <a:p>
            <a:pPr algn="ctr">
              <a:lnSpc>
                <a:spcPct val="150000"/>
              </a:lnSpc>
              <a:spcBef>
                <a:spcPts val="1699"/>
              </a:spcBef>
              <a:spcAft>
                <a:spcPts val="1699"/>
              </a:spcAft>
            </a:pPr>
            <a:r>
              <a:rPr lang="en-IN" sz="6600" b="1" kern="100" dirty="0">
                <a:latin typeface="Arial" panose="020B0604020202020204" pitchFamily="34" charset="0"/>
                <a:ea typeface="Aptos" panose="020B0004020202020204" pitchFamily="34" charset="0"/>
                <a:cs typeface="Times New Roman" panose="02020603050405020304" pitchFamily="18" charset="0"/>
              </a:rPr>
              <a:t> </a:t>
            </a:r>
            <a:endParaRPr lang="en-IN" sz="6600" kern="100" dirty="0">
              <a:latin typeface="Arial" panose="020B0604020202020204" pitchFamily="34" charset="0"/>
              <a:ea typeface="Aptos" panose="020B0004020202020204" pitchFamily="34" charset="0"/>
              <a:cs typeface="Times New Roman" panose="02020603050405020304" pitchFamily="18" charset="0"/>
            </a:endParaRPr>
          </a:p>
          <a:p>
            <a:pPr algn="ctr">
              <a:lnSpc>
                <a:spcPct val="150000"/>
              </a:lnSpc>
              <a:spcBef>
                <a:spcPts val="1200"/>
              </a:spcBef>
              <a:spcAft>
                <a:spcPts val="1200"/>
              </a:spcAft>
              <a:buNone/>
            </a:pPr>
            <a:r>
              <a:rPr lang="en-IN" sz="6600" b="1" kern="100" dirty="0">
                <a:effectLst/>
                <a:latin typeface="Arial" panose="020B0604020202020204" pitchFamily="34" charset="0"/>
                <a:ea typeface="Aptos" panose="020B0004020202020204" pitchFamily="34" charset="0"/>
                <a:cs typeface="Times New Roman" panose="02020603050405020304" pitchFamily="18" charset="0"/>
              </a:rPr>
              <a:t>Prevent-C: A Digital Health Innovation for Lung Cancer Prevention and Early Detection </a:t>
            </a:r>
            <a:endParaRPr lang="en-IN" sz="6600" kern="100" dirty="0">
              <a:effectLst/>
              <a:latin typeface="Arial" panose="020B0604020202020204" pitchFamily="34" charset="0"/>
              <a:ea typeface="Aptos" panose="020B0004020202020204" pitchFamily="34" charset="0"/>
              <a:cs typeface="Times New Roman" panose="02020603050405020304" pitchFamily="18" charset="0"/>
            </a:endParaRPr>
          </a:p>
          <a:p>
            <a:pPr algn="ctr">
              <a:lnSpc>
                <a:spcPct val="150000"/>
              </a:lnSpc>
              <a:spcBef>
                <a:spcPts val="1699"/>
              </a:spcBef>
              <a:spcAft>
                <a:spcPts val="1699"/>
              </a:spcAft>
            </a:pPr>
            <a:r>
              <a:rPr lang="en-IN" sz="6600" b="1" kern="100" dirty="0">
                <a:latin typeface="Arial" panose="020B0604020202020204" pitchFamily="34" charset="0"/>
                <a:ea typeface="Aptos" panose="020B0004020202020204" pitchFamily="34" charset="0"/>
                <a:cs typeface="Times New Roman" panose="02020603050405020304" pitchFamily="18" charset="0"/>
              </a:rPr>
              <a:t>Component 2: Poster</a:t>
            </a:r>
          </a:p>
          <a:p>
            <a:pPr algn="ctr">
              <a:lnSpc>
                <a:spcPct val="150000"/>
              </a:lnSpc>
              <a:spcBef>
                <a:spcPts val="1699"/>
              </a:spcBef>
              <a:spcAft>
                <a:spcPts val="1699"/>
              </a:spcAft>
            </a:pPr>
            <a:endParaRPr lang="en-IN" sz="6600" b="1" kern="100" dirty="0">
              <a:latin typeface="Arial" panose="020B0604020202020204" pitchFamily="34" charset="0"/>
              <a:ea typeface="Aptos" panose="020B0004020202020204" pitchFamily="34" charset="0"/>
              <a:cs typeface="Times New Roman" panose="02020603050405020304" pitchFamily="18" charset="0"/>
            </a:endParaRPr>
          </a:p>
          <a:p>
            <a:pPr algn="ctr">
              <a:lnSpc>
                <a:spcPct val="150000"/>
              </a:lnSpc>
              <a:spcBef>
                <a:spcPts val="1699"/>
              </a:spcBef>
              <a:spcAft>
                <a:spcPts val="1699"/>
              </a:spcAft>
            </a:pPr>
            <a:r>
              <a:rPr lang="en-IN" sz="6600" b="1" kern="100" dirty="0">
                <a:latin typeface="Arial" panose="020B0604020202020204" pitchFamily="34" charset="0"/>
                <a:ea typeface="Aptos" panose="020B0004020202020204" pitchFamily="34" charset="0"/>
                <a:cs typeface="Times New Roman" panose="02020603050405020304" pitchFamily="18" charset="0"/>
              </a:rPr>
              <a:t>Prepared by: </a:t>
            </a:r>
            <a:r>
              <a:rPr lang="en-IN" sz="6600" b="1" kern="100" dirty="0" err="1">
                <a:latin typeface="Arial" panose="020B0604020202020204" pitchFamily="34" charset="0"/>
                <a:ea typeface="Aptos" panose="020B0004020202020204" pitchFamily="34" charset="0"/>
                <a:cs typeface="Times New Roman" panose="02020603050405020304" pitchFamily="18" charset="0"/>
              </a:rPr>
              <a:t>Himalaybhai</a:t>
            </a:r>
            <a:r>
              <a:rPr lang="en-IN" sz="6600" b="1" kern="100" dirty="0">
                <a:latin typeface="Arial" panose="020B0604020202020204" pitchFamily="34" charset="0"/>
                <a:ea typeface="Aptos" panose="020B0004020202020204" pitchFamily="34" charset="0"/>
                <a:cs typeface="Times New Roman" panose="02020603050405020304" pitchFamily="18" charset="0"/>
              </a:rPr>
              <a:t> </a:t>
            </a:r>
            <a:r>
              <a:rPr lang="en-IN" sz="6600" b="1" kern="100" dirty="0" err="1">
                <a:latin typeface="Arial" panose="020B0604020202020204" pitchFamily="34" charset="0"/>
                <a:ea typeface="Aptos" panose="020B0004020202020204" pitchFamily="34" charset="0"/>
                <a:cs typeface="Times New Roman" panose="02020603050405020304" pitchFamily="18" charset="0"/>
              </a:rPr>
              <a:t>Sureshbhai</a:t>
            </a:r>
            <a:r>
              <a:rPr lang="en-IN" sz="6600" b="1" kern="100" dirty="0">
                <a:latin typeface="Arial" panose="020B0604020202020204" pitchFamily="34" charset="0"/>
                <a:ea typeface="Aptos" panose="020B0004020202020204" pitchFamily="34" charset="0"/>
                <a:cs typeface="Times New Roman" panose="02020603050405020304" pitchFamily="18" charset="0"/>
              </a:rPr>
              <a:t> </a:t>
            </a:r>
            <a:r>
              <a:rPr lang="en-IN" sz="6600" b="1" kern="100" dirty="0" err="1">
                <a:latin typeface="Arial" panose="020B0604020202020204" pitchFamily="34" charset="0"/>
                <a:ea typeface="Aptos" panose="020B0004020202020204" pitchFamily="34" charset="0"/>
                <a:cs typeface="Times New Roman" panose="02020603050405020304" pitchFamily="18" charset="0"/>
              </a:rPr>
              <a:t>Mandanaka</a:t>
            </a:r>
            <a:r>
              <a:rPr lang="en-IN" sz="6600" b="1" kern="100" dirty="0">
                <a:latin typeface="Arial" panose="020B0604020202020204" pitchFamily="34" charset="0"/>
                <a:ea typeface="Aptos" panose="020B0004020202020204" pitchFamily="34" charset="0"/>
                <a:cs typeface="Times New Roman" panose="02020603050405020304" pitchFamily="18" charset="0"/>
              </a:rPr>
              <a:t> </a:t>
            </a:r>
          </a:p>
          <a:p>
            <a:pPr algn="ctr">
              <a:lnSpc>
                <a:spcPct val="150000"/>
              </a:lnSpc>
              <a:spcBef>
                <a:spcPts val="1699"/>
              </a:spcBef>
              <a:spcAft>
                <a:spcPts val="1699"/>
              </a:spcAft>
            </a:pPr>
            <a:r>
              <a:rPr lang="en-IN" sz="6600" b="1" kern="100" dirty="0">
                <a:latin typeface="Arial" panose="020B0604020202020204" pitchFamily="34" charset="0"/>
                <a:ea typeface="Aptos" panose="020B0004020202020204" pitchFamily="34" charset="0"/>
                <a:cs typeface="Times New Roman" panose="02020603050405020304" pitchFamily="18" charset="0"/>
              </a:rPr>
              <a:t>Student ID: 2433934</a:t>
            </a:r>
          </a:p>
          <a:p>
            <a:pPr algn="ctr">
              <a:lnSpc>
                <a:spcPct val="150000"/>
              </a:lnSpc>
              <a:spcBef>
                <a:spcPts val="1699"/>
              </a:spcBef>
              <a:spcAft>
                <a:spcPts val="1699"/>
              </a:spcAft>
            </a:pPr>
            <a:r>
              <a:rPr lang="en-IN" sz="6600" b="1" kern="100" dirty="0">
                <a:latin typeface="Arial" panose="020B0604020202020204" pitchFamily="34" charset="0"/>
                <a:ea typeface="Aptos" panose="020B0004020202020204" pitchFamily="34" charset="0"/>
                <a:cs typeface="Times New Roman" panose="02020603050405020304" pitchFamily="18" charset="0"/>
              </a:rPr>
              <a:t>Submitted to (Lecturer Name) : Dr Besty Jose</a:t>
            </a:r>
          </a:p>
          <a:p>
            <a:pPr algn="ctr">
              <a:lnSpc>
                <a:spcPct val="150000"/>
              </a:lnSpc>
              <a:spcBef>
                <a:spcPts val="1699"/>
              </a:spcBef>
              <a:spcAft>
                <a:spcPts val="1699"/>
              </a:spcAft>
            </a:pPr>
            <a:endParaRPr lang="en-IN" sz="6600" kern="100" dirty="0">
              <a:latin typeface="Arial" panose="020B06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6">
            <a:extLst>
              <a:ext uri="{FF2B5EF4-FFF2-40B4-BE49-F238E27FC236}">
                <a16:creationId xmlns:a16="http://schemas.microsoft.com/office/drawing/2014/main" id="{1A82FD38-D73D-A0D3-44DA-82FB994D91F9}"/>
              </a:ext>
            </a:extLst>
          </p:cNvPr>
          <p:cNvSpPr txBox="1"/>
          <p:nvPr/>
        </p:nvSpPr>
        <p:spPr>
          <a:xfrm>
            <a:off x="155722" y="238610"/>
            <a:ext cx="9589724" cy="505588"/>
          </a:xfrm>
          <a:prstGeom prst="rect">
            <a:avLst/>
          </a:prstGeom>
          <a:solidFill>
            <a:schemeClr val="tx2"/>
          </a:solidFill>
        </p:spPr>
        <p:txBody>
          <a:bodyPr wrap="square" lIns="0" tIns="0" rIns="0" bIns="0" rtlCol="0" anchor="t">
            <a:spAutoFit/>
          </a:bodyPr>
          <a:lstStyle/>
          <a:p>
            <a:pPr algn="ctr">
              <a:lnSpc>
                <a:spcPts val="3820"/>
              </a:lnSpc>
            </a:pPr>
            <a:r>
              <a:rPr lang="en-IN" sz="4400" b="1" dirty="0">
                <a:solidFill>
                  <a:schemeClr val="bg1"/>
                </a:solidFill>
                <a:latin typeface="Arial" panose="020B0604020202020204" pitchFamily="34" charset="0"/>
                <a:cs typeface="Arial" panose="020B0604020202020204" pitchFamily="34" charset="0"/>
              </a:rPr>
              <a:t>1. Background</a:t>
            </a:r>
          </a:p>
        </p:txBody>
      </p:sp>
      <p:graphicFrame>
        <p:nvGraphicFramePr>
          <p:cNvPr id="3" name="Diagram 2">
            <a:extLst>
              <a:ext uri="{FF2B5EF4-FFF2-40B4-BE49-F238E27FC236}">
                <a16:creationId xmlns:a16="http://schemas.microsoft.com/office/drawing/2014/main" id="{5ED9C5E3-BE8C-1E29-889F-66C4C68C0E7E}"/>
              </a:ext>
            </a:extLst>
          </p:cNvPr>
          <p:cNvGraphicFramePr/>
          <p:nvPr>
            <p:extLst>
              <p:ext uri="{D42A27DB-BD31-4B8C-83A1-F6EECF244321}">
                <p14:modId xmlns:p14="http://schemas.microsoft.com/office/powerpoint/2010/main" val="1609475828"/>
              </p:ext>
            </p:extLst>
          </p:nvPr>
        </p:nvGraphicFramePr>
        <p:xfrm>
          <a:off x="155722" y="1124214"/>
          <a:ext cx="9511919" cy="4945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115D8F9-3788-0568-700B-376D0A331598}"/>
              </a:ext>
            </a:extLst>
          </p:cNvPr>
          <p:cNvSpPr txBox="1"/>
          <p:nvPr/>
        </p:nvSpPr>
        <p:spPr>
          <a:xfrm>
            <a:off x="10001635" y="229664"/>
            <a:ext cx="10600454" cy="1323439"/>
          </a:xfrm>
          <a:prstGeom prst="rect">
            <a:avLst/>
          </a:prstGeom>
          <a:solidFill>
            <a:schemeClr val="tx2">
              <a:lumMod val="20000"/>
              <a:lumOff val="80000"/>
            </a:schemeClr>
          </a:solidFill>
          <a:ln>
            <a:solidFill>
              <a:schemeClr val="accent1"/>
            </a:solidFill>
          </a:ln>
        </p:spPr>
        <p:txBody>
          <a:bodyPr wrap="square">
            <a:spAutoFit/>
          </a:bodyPr>
          <a:lstStyle/>
          <a:p>
            <a:pPr algn="just">
              <a:spcBef>
                <a:spcPts val="1200"/>
              </a:spcBef>
              <a:spcAft>
                <a:spcPts val="1200"/>
              </a:spcAft>
              <a:buNone/>
            </a:pPr>
            <a:r>
              <a:rPr lang="en-IN" sz="2000" b="1" i="1" kern="100" dirty="0">
                <a:effectLst/>
                <a:latin typeface="Arial" panose="020B0604020202020204" pitchFamily="34" charset="0"/>
                <a:ea typeface="Aptos" panose="020B0004020202020204" pitchFamily="34" charset="0"/>
                <a:cs typeface="Arial" panose="020B0604020202020204" pitchFamily="34" charset="0"/>
              </a:rPr>
              <a:t>1.3 Chosen Digital Health Intervention</a:t>
            </a:r>
            <a:r>
              <a:rPr lang="en-IN" sz="2000" kern="100" dirty="0">
                <a:effectLst/>
                <a:latin typeface="Arial" panose="020B0604020202020204" pitchFamily="34" charset="0"/>
                <a:ea typeface="Aptos" panose="020B0004020202020204" pitchFamily="34" charset="0"/>
                <a:cs typeface="Arial" panose="020B0604020202020204" pitchFamily="34" charset="0"/>
              </a:rPr>
              <a:t>: Prevent-C highlights to be a hybrid app that can be used both on the area space of mobile and the web. The main purpose here is to promote the change of lifestyle and getting the screenings regarding to health done by facilitating with aspects such as education, self-monitoring, as well as connecting to the clinics.</a:t>
            </a:r>
          </a:p>
        </p:txBody>
      </p:sp>
      <p:sp>
        <p:nvSpPr>
          <p:cNvPr id="7" name="TextBox 6">
            <a:extLst>
              <a:ext uri="{FF2B5EF4-FFF2-40B4-BE49-F238E27FC236}">
                <a16:creationId xmlns:a16="http://schemas.microsoft.com/office/drawing/2014/main" id="{50E1137F-2D9B-1DC7-FADD-F008131ADE0C}"/>
              </a:ext>
            </a:extLst>
          </p:cNvPr>
          <p:cNvSpPr txBox="1"/>
          <p:nvPr/>
        </p:nvSpPr>
        <p:spPr>
          <a:xfrm>
            <a:off x="1445384" y="707560"/>
            <a:ext cx="7010400" cy="484428"/>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1.1 Overview and background</a:t>
            </a:r>
            <a:endParaRPr lang="en-IN" b="1" dirty="0">
              <a:latin typeface="Arial" panose="020B0604020202020204" pitchFamily="34" charset="0"/>
              <a:cs typeface="Arial" panose="020B0604020202020204" pitchFamily="34" charset="0"/>
            </a:endParaRPr>
          </a:p>
        </p:txBody>
      </p:sp>
      <p:grpSp>
        <p:nvGrpSpPr>
          <p:cNvPr id="8" name="Group 24">
            <a:extLst>
              <a:ext uri="{FF2B5EF4-FFF2-40B4-BE49-F238E27FC236}">
                <a16:creationId xmlns:a16="http://schemas.microsoft.com/office/drawing/2014/main" id="{C608D5BE-F864-F863-194E-A67176DFC620}"/>
              </a:ext>
            </a:extLst>
          </p:cNvPr>
          <p:cNvGrpSpPr/>
          <p:nvPr/>
        </p:nvGrpSpPr>
        <p:grpSpPr>
          <a:xfrm>
            <a:off x="126206" y="6146006"/>
            <a:ext cx="9353654" cy="707858"/>
            <a:chOff x="0" y="0"/>
            <a:chExt cx="1971325" cy="315941"/>
          </a:xfrm>
        </p:grpSpPr>
        <p:sp>
          <p:nvSpPr>
            <p:cNvPr id="9" name="Freeform 25">
              <a:extLst>
                <a:ext uri="{FF2B5EF4-FFF2-40B4-BE49-F238E27FC236}">
                  <a16:creationId xmlns:a16="http://schemas.microsoft.com/office/drawing/2014/main" id="{CF30CC8E-663A-2149-1422-7771A137B0C1}"/>
                </a:ext>
              </a:extLst>
            </p:cNvPr>
            <p:cNvSpPr/>
            <p:nvPr/>
          </p:nvSpPr>
          <p:spPr>
            <a:xfrm>
              <a:off x="0" y="0"/>
              <a:ext cx="1971325" cy="315941"/>
            </a:xfrm>
            <a:custGeom>
              <a:avLst/>
              <a:gdLst/>
              <a:ahLst/>
              <a:cxnLst/>
              <a:rect l="l" t="t" r="r" b="b"/>
              <a:pathLst>
                <a:path w="1971325" h="315941">
                  <a:moveTo>
                    <a:pt x="59033" y="0"/>
                  </a:moveTo>
                  <a:lnTo>
                    <a:pt x="1912292" y="0"/>
                  </a:lnTo>
                  <a:cubicBezTo>
                    <a:pt x="1927949" y="0"/>
                    <a:pt x="1942964" y="6220"/>
                    <a:pt x="1954035" y="17290"/>
                  </a:cubicBezTo>
                  <a:cubicBezTo>
                    <a:pt x="1965106" y="28361"/>
                    <a:pt x="1971325" y="43377"/>
                    <a:pt x="1971325" y="59033"/>
                  </a:cubicBezTo>
                  <a:lnTo>
                    <a:pt x="1971325" y="256908"/>
                  </a:lnTo>
                  <a:cubicBezTo>
                    <a:pt x="1971325" y="272564"/>
                    <a:pt x="1965106" y="287579"/>
                    <a:pt x="1954035" y="298650"/>
                  </a:cubicBezTo>
                  <a:cubicBezTo>
                    <a:pt x="1942964" y="309721"/>
                    <a:pt x="1927949" y="315941"/>
                    <a:pt x="1912292" y="315941"/>
                  </a:cubicBezTo>
                  <a:lnTo>
                    <a:pt x="59033" y="315941"/>
                  </a:lnTo>
                  <a:cubicBezTo>
                    <a:pt x="43377" y="315941"/>
                    <a:pt x="28361" y="309721"/>
                    <a:pt x="17290" y="298650"/>
                  </a:cubicBezTo>
                  <a:cubicBezTo>
                    <a:pt x="6220" y="287579"/>
                    <a:pt x="0" y="272564"/>
                    <a:pt x="0" y="256908"/>
                  </a:cubicBezTo>
                  <a:lnTo>
                    <a:pt x="0" y="59033"/>
                  </a:lnTo>
                  <a:cubicBezTo>
                    <a:pt x="0" y="43377"/>
                    <a:pt x="6220" y="28361"/>
                    <a:pt x="17290" y="17290"/>
                  </a:cubicBezTo>
                  <a:cubicBezTo>
                    <a:pt x="28361" y="6220"/>
                    <a:pt x="43377" y="0"/>
                    <a:pt x="59033" y="0"/>
                  </a:cubicBezTo>
                  <a:close/>
                </a:path>
              </a:pathLst>
            </a:custGeom>
            <a:solidFill>
              <a:srgbClr val="050A30"/>
            </a:solidFill>
          </p:spPr>
          <p:txBody>
            <a:bodyPr/>
            <a:lstStyle/>
            <a:p>
              <a:pPr algn="ctr"/>
              <a:r>
                <a:rPr lang="en-US" sz="2800" b="1" dirty="0">
                  <a:solidFill>
                    <a:schemeClr val="bg1"/>
                  </a:solidFill>
                  <a:latin typeface="Arial" panose="020B0604020202020204" pitchFamily="34" charset="0"/>
                  <a:cs typeface="Arial" panose="020B0604020202020204" pitchFamily="34" charset="0"/>
                </a:rPr>
                <a:t>1.2 Examples of Previous Public Health Interventions </a:t>
              </a:r>
            </a:p>
          </p:txBody>
        </p:sp>
        <p:sp>
          <p:nvSpPr>
            <p:cNvPr id="10" name="TextBox 26">
              <a:extLst>
                <a:ext uri="{FF2B5EF4-FFF2-40B4-BE49-F238E27FC236}">
                  <a16:creationId xmlns:a16="http://schemas.microsoft.com/office/drawing/2014/main" id="{35F96B93-E1BD-C637-2569-073BE7B4AF38}"/>
                </a:ext>
              </a:extLst>
            </p:cNvPr>
            <p:cNvSpPr txBox="1"/>
            <p:nvPr/>
          </p:nvSpPr>
          <p:spPr>
            <a:xfrm>
              <a:off x="0" y="-28575"/>
              <a:ext cx="1971325" cy="344516"/>
            </a:xfrm>
            <a:prstGeom prst="rect">
              <a:avLst/>
            </a:prstGeom>
          </p:spPr>
          <p:txBody>
            <a:bodyPr lIns="14353" tIns="14353" rIns="14353" bIns="14353" rtlCol="0" anchor="ctr"/>
            <a:lstStyle/>
            <a:p>
              <a:pPr>
                <a:lnSpc>
                  <a:spcPts val="2637"/>
                </a:lnSpc>
                <a:spcBef>
                  <a:spcPct val="0"/>
                </a:spcBef>
              </a:pPr>
              <a:endParaRPr sz="3605">
                <a:solidFill>
                  <a:schemeClr val="bg1"/>
                </a:solidFill>
                <a:latin typeface="Arial" panose="020B0604020202020204" pitchFamily="34" charset="0"/>
                <a:cs typeface="Arial" panose="020B0604020202020204" pitchFamily="34" charset="0"/>
              </a:endParaRPr>
            </a:p>
          </p:txBody>
        </p:sp>
      </p:grpSp>
      <p:graphicFrame>
        <p:nvGraphicFramePr>
          <p:cNvPr id="11" name="Table 10">
            <a:extLst>
              <a:ext uri="{FF2B5EF4-FFF2-40B4-BE49-F238E27FC236}">
                <a16:creationId xmlns:a16="http://schemas.microsoft.com/office/drawing/2014/main" id="{65DFAD1D-6C88-D9B2-50E4-0032C4496E09}"/>
              </a:ext>
            </a:extLst>
          </p:cNvPr>
          <p:cNvGraphicFramePr>
            <a:graphicFrameLocks noGrp="1"/>
          </p:cNvGraphicFramePr>
          <p:nvPr>
            <p:extLst>
              <p:ext uri="{D42A27DB-BD31-4B8C-83A1-F6EECF244321}">
                <p14:modId xmlns:p14="http://schemas.microsoft.com/office/powerpoint/2010/main" val="2530407449"/>
              </p:ext>
            </p:extLst>
          </p:nvPr>
        </p:nvGraphicFramePr>
        <p:xfrm>
          <a:off x="155723" y="7060982"/>
          <a:ext cx="9324138" cy="5871236"/>
        </p:xfrm>
        <a:graphic>
          <a:graphicData uri="http://schemas.openxmlformats.org/drawingml/2006/table">
            <a:tbl>
              <a:tblPr firstRow="1" firstCol="1" bandRow="1">
                <a:tableStyleId>{00A15C55-8517-42AA-B614-E9B94910E393}</a:tableStyleId>
              </a:tblPr>
              <a:tblGrid>
                <a:gridCol w="1741123">
                  <a:extLst>
                    <a:ext uri="{9D8B030D-6E8A-4147-A177-3AD203B41FA5}">
                      <a16:colId xmlns:a16="http://schemas.microsoft.com/office/drawing/2014/main" val="1116728825"/>
                    </a:ext>
                  </a:extLst>
                </a:gridCol>
                <a:gridCol w="2971800">
                  <a:extLst>
                    <a:ext uri="{9D8B030D-6E8A-4147-A177-3AD203B41FA5}">
                      <a16:colId xmlns:a16="http://schemas.microsoft.com/office/drawing/2014/main" val="2742792167"/>
                    </a:ext>
                  </a:extLst>
                </a:gridCol>
                <a:gridCol w="4611215">
                  <a:extLst>
                    <a:ext uri="{9D8B030D-6E8A-4147-A177-3AD203B41FA5}">
                      <a16:colId xmlns:a16="http://schemas.microsoft.com/office/drawing/2014/main" val="2363334334"/>
                    </a:ext>
                  </a:extLst>
                </a:gridCol>
              </a:tblGrid>
              <a:tr h="705895">
                <a:tc>
                  <a:txBody>
                    <a:bodyPr/>
                    <a:lstStyle/>
                    <a:p>
                      <a:pPr algn="ctr">
                        <a:lnSpc>
                          <a:spcPct val="150000"/>
                        </a:lnSpc>
                        <a:spcBef>
                          <a:spcPts val="600"/>
                        </a:spcBef>
                        <a:spcAft>
                          <a:spcPts val="600"/>
                        </a:spcAft>
                        <a:buNone/>
                      </a:pPr>
                      <a:r>
                        <a:rPr lang="en-IN" sz="1400" b="1" kern="100">
                          <a:effectLst/>
                          <a:latin typeface="Arial" panose="020B0604020202020204" pitchFamily="34" charset="0"/>
                          <a:ea typeface="Aptos" panose="020B0004020202020204" pitchFamily="34" charset="0"/>
                          <a:cs typeface="Times New Roman" panose="02020603050405020304" pitchFamily="18" charset="0"/>
                        </a:rPr>
                        <a:t>Type</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tc>
                  <a:txBody>
                    <a:bodyPr/>
                    <a:lstStyle/>
                    <a:p>
                      <a:pPr algn="ctr">
                        <a:lnSpc>
                          <a:spcPct val="150000"/>
                        </a:lnSpc>
                        <a:spcBef>
                          <a:spcPts val="600"/>
                        </a:spcBef>
                        <a:spcAft>
                          <a:spcPts val="600"/>
                        </a:spcAft>
                        <a:buNone/>
                      </a:pPr>
                      <a:r>
                        <a:rPr lang="en-IN" sz="1400" b="1" kern="100">
                          <a:effectLst/>
                          <a:latin typeface="Arial" panose="020B0604020202020204" pitchFamily="34" charset="0"/>
                          <a:ea typeface="Aptos" panose="020B0004020202020204" pitchFamily="34" charset="0"/>
                          <a:cs typeface="Times New Roman" panose="02020603050405020304" pitchFamily="18" charset="0"/>
                        </a:rPr>
                        <a:t>Intervention Example (comparative assessment)</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tc>
                  <a:txBody>
                    <a:bodyPr/>
                    <a:lstStyle/>
                    <a:p>
                      <a:pPr algn="ctr">
                        <a:lnSpc>
                          <a:spcPct val="150000"/>
                        </a:lnSpc>
                        <a:spcBef>
                          <a:spcPts val="600"/>
                        </a:spcBef>
                        <a:spcAft>
                          <a:spcPts val="600"/>
                        </a:spcAft>
                        <a:buNone/>
                      </a:pPr>
                      <a:r>
                        <a:rPr lang="en-IN" sz="1400" b="1" kern="100">
                          <a:effectLst/>
                          <a:latin typeface="Arial" panose="020B0604020202020204" pitchFamily="34" charset="0"/>
                          <a:ea typeface="Aptos" panose="020B0004020202020204" pitchFamily="34" charset="0"/>
                          <a:cs typeface="Times New Roman" panose="02020603050405020304" pitchFamily="18" charset="0"/>
                        </a:rPr>
                        <a:t>Description / Outcome</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055798427"/>
                  </a:ext>
                </a:extLst>
              </a:tr>
              <a:tr h="1645536">
                <a:tc rowSpan="2">
                  <a:txBody>
                    <a:bodyPr/>
                    <a:lstStyle/>
                    <a:p>
                      <a:pPr algn="just">
                        <a:lnSpc>
                          <a:spcPct val="150000"/>
                        </a:lnSpc>
                        <a:spcBef>
                          <a:spcPts val="600"/>
                        </a:spcBef>
                        <a:spcAft>
                          <a:spcPts val="600"/>
                        </a:spcAft>
                        <a:buNone/>
                      </a:pPr>
                      <a:r>
                        <a:rPr lang="en-IN" sz="1400" b="1" kern="100">
                          <a:effectLst/>
                          <a:latin typeface="Arial" panose="020B0604020202020204" pitchFamily="34" charset="0"/>
                          <a:ea typeface="Aptos" panose="020B0004020202020204" pitchFamily="34" charset="0"/>
                          <a:cs typeface="Times New Roman" panose="02020603050405020304" pitchFamily="18" charset="0"/>
                        </a:rPr>
                        <a:t>Digital</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tc>
                  <a:txBody>
                    <a:bodyPr/>
                    <a:lstStyle/>
                    <a:p>
                      <a:pPr algn="just">
                        <a:lnSpc>
                          <a:spcPct val="150000"/>
                        </a:lnSpc>
                        <a:spcBef>
                          <a:spcPts val="600"/>
                        </a:spcBef>
                        <a:spcAft>
                          <a:spcPts val="600"/>
                        </a:spcAft>
                        <a:buNone/>
                      </a:pPr>
                      <a:r>
                        <a:rPr lang="en-IN" sz="1400" i="1" kern="100">
                          <a:effectLst/>
                          <a:latin typeface="Arial" panose="020B0604020202020204" pitchFamily="34" charset="0"/>
                          <a:ea typeface="Aptos" panose="020B0004020202020204" pitchFamily="34" charset="0"/>
                          <a:cs typeface="Times New Roman" panose="02020603050405020304" pitchFamily="18" charset="0"/>
                        </a:rPr>
                        <a:t>DeepHealth Programme</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tc>
                  <a:txBody>
                    <a:bodyPr/>
                    <a:lstStyle/>
                    <a:p>
                      <a:pPr algn="just">
                        <a:lnSpc>
                          <a:spcPct val="150000"/>
                        </a:lnSpc>
                        <a:spcBef>
                          <a:spcPts val="600"/>
                        </a:spcBef>
                        <a:spcAft>
                          <a:spcPts val="600"/>
                        </a:spcAft>
                        <a:buNone/>
                      </a:pPr>
                      <a:r>
                        <a:rPr lang="en-IN" sz="1400" kern="100">
                          <a:effectLst/>
                          <a:latin typeface="Arial" panose="020B0604020202020204" pitchFamily="34" charset="0"/>
                          <a:ea typeface="Aptos" panose="020B0004020202020204" pitchFamily="34" charset="0"/>
                          <a:cs typeface="Times New Roman" panose="02020603050405020304" pitchFamily="18" charset="0"/>
                        </a:rPr>
                        <a:t>A government-led mobile messaging platform providing personalized text support for tobacco cessation (DeepHealth; 2025). Helped millions of users attempt quitting tobacco </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561835772"/>
                  </a:ext>
                </a:extLst>
              </a:tr>
              <a:tr h="1166060">
                <a:tc vMerge="1">
                  <a:txBody>
                    <a:bodyPr/>
                    <a:lstStyle/>
                    <a:p>
                      <a:endParaRPr lang="en-IN"/>
                    </a:p>
                  </a:txBody>
                  <a:tcPr/>
                </a:tc>
                <a:tc>
                  <a:txBody>
                    <a:bodyPr/>
                    <a:lstStyle/>
                    <a:p>
                      <a:pPr algn="just">
                        <a:lnSpc>
                          <a:spcPct val="150000"/>
                        </a:lnSpc>
                        <a:spcBef>
                          <a:spcPts val="600"/>
                        </a:spcBef>
                        <a:spcAft>
                          <a:spcPts val="600"/>
                        </a:spcAft>
                        <a:buNone/>
                      </a:pPr>
                      <a:r>
                        <a:rPr lang="en-US" sz="1400" i="1" kern="100" dirty="0">
                          <a:effectLst/>
                          <a:latin typeface="Arial" panose="020B0604020202020204" pitchFamily="34" charset="0"/>
                          <a:ea typeface="Aptos" panose="020B0004020202020204" pitchFamily="34" charset="0"/>
                          <a:cs typeface="Times New Roman" panose="02020603050405020304" pitchFamily="18" charset="0"/>
                        </a:rPr>
                        <a:t>NHS Targeted Lung Health Check </a:t>
                      </a:r>
                      <a:r>
                        <a:rPr lang="en-US" sz="1400" i="1" kern="100" dirty="0" err="1">
                          <a:effectLst/>
                          <a:latin typeface="Arial" panose="020B0604020202020204" pitchFamily="34" charset="0"/>
                          <a:ea typeface="Aptos" panose="020B0004020202020204" pitchFamily="34" charset="0"/>
                          <a:cs typeface="Times New Roman" panose="02020603050405020304" pitchFamily="18" charset="0"/>
                        </a:rPr>
                        <a:t>Programme</a:t>
                      </a:r>
                      <a:endParaRPr lang="en-IN" sz="2000" kern="100" dirty="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tc>
                  <a:txBody>
                    <a:bodyPr/>
                    <a:lstStyle/>
                    <a:p>
                      <a:pPr algn="just">
                        <a:lnSpc>
                          <a:spcPct val="150000"/>
                        </a:lnSpc>
                        <a:spcBef>
                          <a:spcPts val="600"/>
                        </a:spcBef>
                        <a:spcAft>
                          <a:spcPts val="600"/>
                        </a:spcAft>
                        <a:buNone/>
                      </a:pPr>
                      <a:r>
                        <a:rPr lang="en-IN" sz="1400" kern="100">
                          <a:effectLst/>
                          <a:latin typeface="Arial" panose="020B0604020202020204" pitchFamily="34" charset="0"/>
                          <a:ea typeface="Aptos" panose="020B0004020202020204" pitchFamily="34" charset="0"/>
                          <a:cs typeface="Times New Roman" panose="02020603050405020304" pitchFamily="18" charset="0"/>
                        </a:rPr>
                        <a:t>Web and app-based lifestyle coaching improving diet, activity, and reducing cancer-related risk behaviours (Ng et al., 2025).</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252766552"/>
                  </a:ext>
                </a:extLst>
              </a:tr>
              <a:tr h="1166060">
                <a:tc rowSpan="2">
                  <a:txBody>
                    <a:bodyPr/>
                    <a:lstStyle/>
                    <a:p>
                      <a:pPr algn="just">
                        <a:lnSpc>
                          <a:spcPct val="150000"/>
                        </a:lnSpc>
                        <a:spcBef>
                          <a:spcPts val="600"/>
                        </a:spcBef>
                        <a:spcAft>
                          <a:spcPts val="600"/>
                        </a:spcAft>
                        <a:buNone/>
                      </a:pPr>
                      <a:r>
                        <a:rPr lang="en-IN" sz="1400" b="1" kern="100">
                          <a:effectLst/>
                          <a:latin typeface="Arial" panose="020B0604020202020204" pitchFamily="34" charset="0"/>
                          <a:ea typeface="Aptos" panose="020B0004020202020204" pitchFamily="34" charset="0"/>
                          <a:cs typeface="Times New Roman" panose="02020603050405020304" pitchFamily="18" charset="0"/>
                        </a:rPr>
                        <a:t>Non-Digital</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tc>
                  <a:txBody>
                    <a:bodyPr/>
                    <a:lstStyle/>
                    <a:p>
                      <a:pPr algn="just">
                        <a:lnSpc>
                          <a:spcPct val="150000"/>
                        </a:lnSpc>
                        <a:spcBef>
                          <a:spcPts val="600"/>
                        </a:spcBef>
                        <a:spcAft>
                          <a:spcPts val="600"/>
                        </a:spcAft>
                        <a:buNone/>
                      </a:pPr>
                      <a:r>
                        <a:rPr lang="en-IN" sz="1400" i="1" kern="100" dirty="0">
                          <a:effectLst/>
                          <a:latin typeface="Arial" panose="020B0604020202020204" pitchFamily="34" charset="0"/>
                          <a:ea typeface="Aptos" panose="020B0004020202020204" pitchFamily="34" charset="0"/>
                          <a:cs typeface="Times New Roman" panose="02020603050405020304" pitchFamily="18" charset="0"/>
                        </a:rPr>
                        <a:t>National Cancer Screening Programme </a:t>
                      </a:r>
                      <a:endParaRPr lang="en-IN" sz="2000" kern="100" dirty="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tc>
                  <a:txBody>
                    <a:bodyPr/>
                    <a:lstStyle/>
                    <a:p>
                      <a:pPr algn="just">
                        <a:lnSpc>
                          <a:spcPct val="150000"/>
                        </a:lnSpc>
                        <a:spcBef>
                          <a:spcPts val="600"/>
                        </a:spcBef>
                        <a:spcAft>
                          <a:spcPts val="600"/>
                        </a:spcAft>
                        <a:buNone/>
                      </a:pPr>
                      <a:r>
                        <a:rPr lang="en-IN" sz="1400" kern="100">
                          <a:effectLst/>
                          <a:latin typeface="Arial" panose="020B0604020202020204" pitchFamily="34" charset="0"/>
                          <a:ea typeface="Aptos" panose="020B0004020202020204" pitchFamily="34" charset="0"/>
                          <a:cs typeface="Times New Roman" panose="02020603050405020304" pitchFamily="18" charset="0"/>
                        </a:rPr>
                        <a:t>Community-based screening for oral aspects and lung cancer using health workers; improved early detection rates (El-Osta et al., 2021).</a:t>
                      </a:r>
                      <a:endParaRPr lang="en-IN" sz="2000" kern="10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971418663"/>
                  </a:ext>
                </a:extLst>
              </a:tr>
              <a:tr h="1166060">
                <a:tc vMerge="1">
                  <a:txBody>
                    <a:bodyPr/>
                    <a:lstStyle/>
                    <a:p>
                      <a:endParaRPr lang="en-IN"/>
                    </a:p>
                  </a:txBody>
                  <a:tcPr/>
                </a:tc>
                <a:tc>
                  <a:txBody>
                    <a:bodyPr/>
                    <a:lstStyle/>
                    <a:p>
                      <a:pPr algn="just">
                        <a:lnSpc>
                          <a:spcPct val="150000"/>
                        </a:lnSpc>
                        <a:spcBef>
                          <a:spcPts val="600"/>
                        </a:spcBef>
                        <a:spcAft>
                          <a:spcPts val="600"/>
                        </a:spcAft>
                        <a:buNone/>
                      </a:pPr>
                      <a:r>
                        <a:rPr lang="en-IN" sz="1400" i="1" kern="100" dirty="0">
                          <a:effectLst/>
                          <a:latin typeface="Arial" panose="020B0604020202020204" pitchFamily="34" charset="0"/>
                          <a:ea typeface="Aptos" panose="020B0004020202020204" pitchFamily="34" charset="0"/>
                          <a:cs typeface="Times New Roman" panose="02020603050405020304" pitchFamily="18" charset="0"/>
                        </a:rPr>
                        <a:t>Tobacco Control Campaigns (WHO &amp; NGOs)</a:t>
                      </a:r>
                      <a:endParaRPr lang="en-IN" sz="2000" kern="100" dirty="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tc>
                  <a:txBody>
                    <a:bodyPr/>
                    <a:lstStyle/>
                    <a:p>
                      <a:pPr algn="just">
                        <a:lnSpc>
                          <a:spcPct val="150000"/>
                        </a:lnSpc>
                        <a:spcBef>
                          <a:spcPts val="600"/>
                        </a:spcBef>
                        <a:spcAft>
                          <a:spcPts val="600"/>
                        </a:spcAft>
                        <a:buNone/>
                      </a:pPr>
                      <a:r>
                        <a:rPr lang="en-IN" sz="1400" kern="100" dirty="0">
                          <a:effectLst/>
                          <a:latin typeface="Arial" panose="020B0604020202020204" pitchFamily="34" charset="0"/>
                          <a:ea typeface="Aptos" panose="020B0004020202020204" pitchFamily="34" charset="0"/>
                          <a:cs typeface="Times New Roman" panose="02020603050405020304" pitchFamily="18" charset="0"/>
                        </a:rPr>
                        <a:t>Media and school-based awareness drives reducing tobacco initiation and promoting cessation in youth (Ekezie, 2021).</a:t>
                      </a:r>
                      <a:endParaRPr lang="en-IN" sz="2000" kern="100" dirty="0">
                        <a:effectLst/>
                        <a:latin typeface="Arial" panose="020B0604020202020204" pitchFamily="34" charset="0"/>
                        <a:ea typeface="Aptos" panose="020B00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472784506"/>
                  </a:ext>
                </a:extLst>
              </a:tr>
            </a:tbl>
          </a:graphicData>
        </a:graphic>
      </p:graphicFrame>
      <p:sp>
        <p:nvSpPr>
          <p:cNvPr id="14" name="TextBox 16">
            <a:extLst>
              <a:ext uri="{FF2B5EF4-FFF2-40B4-BE49-F238E27FC236}">
                <a16:creationId xmlns:a16="http://schemas.microsoft.com/office/drawing/2014/main" id="{6D7E5D70-A4C0-D68B-9F22-C593B14EEB67}"/>
              </a:ext>
            </a:extLst>
          </p:cNvPr>
          <p:cNvSpPr txBox="1"/>
          <p:nvPr/>
        </p:nvSpPr>
        <p:spPr>
          <a:xfrm>
            <a:off x="10152464" y="7034212"/>
            <a:ext cx="10323800" cy="487378"/>
          </a:xfrm>
          <a:prstGeom prst="rect">
            <a:avLst/>
          </a:prstGeom>
          <a:solidFill>
            <a:schemeClr val="tx2"/>
          </a:solidFill>
        </p:spPr>
        <p:txBody>
          <a:bodyPr wrap="square" lIns="0" tIns="0" rIns="0" bIns="0" rtlCol="0" anchor="t">
            <a:spAutoFit/>
          </a:bodyPr>
          <a:lstStyle/>
          <a:p>
            <a:pPr algn="ctr">
              <a:lnSpc>
                <a:spcPts val="3820"/>
              </a:lnSpc>
            </a:pPr>
            <a:r>
              <a:rPr lang="en-US" sz="3600" b="1" dirty="0">
                <a:solidFill>
                  <a:schemeClr val="bg1"/>
                </a:solidFill>
                <a:latin typeface="Arial" panose="020B0604020202020204" pitchFamily="34" charset="0"/>
                <a:cs typeface="Arial" panose="020B0604020202020204" pitchFamily="34" charset="0"/>
              </a:rPr>
              <a:t>2. Health promotion values and principles </a:t>
            </a:r>
            <a:endParaRPr lang="en-IN" sz="3600" b="1" dirty="0">
              <a:solidFill>
                <a:schemeClr val="bg1"/>
              </a:solidFill>
              <a:latin typeface="Arial" panose="020B0604020202020204" pitchFamily="34" charset="0"/>
              <a:cs typeface="Arial" panose="020B0604020202020204" pitchFamily="34" charset="0"/>
            </a:endParaRPr>
          </a:p>
        </p:txBody>
      </p:sp>
      <p:graphicFrame>
        <p:nvGraphicFramePr>
          <p:cNvPr id="15" name="Diagram 14">
            <a:extLst>
              <a:ext uri="{FF2B5EF4-FFF2-40B4-BE49-F238E27FC236}">
                <a16:creationId xmlns:a16="http://schemas.microsoft.com/office/drawing/2014/main" id="{085E742C-19E3-A890-19A7-A3CA63C13D74}"/>
              </a:ext>
            </a:extLst>
          </p:cNvPr>
          <p:cNvGraphicFramePr/>
          <p:nvPr>
            <p:extLst>
              <p:ext uri="{D42A27DB-BD31-4B8C-83A1-F6EECF244321}">
                <p14:modId xmlns:p14="http://schemas.microsoft.com/office/powerpoint/2010/main" val="2766487504"/>
              </p:ext>
            </p:extLst>
          </p:nvPr>
        </p:nvGraphicFramePr>
        <p:xfrm>
          <a:off x="10040327" y="7625465"/>
          <a:ext cx="10471095" cy="26214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0" name="Picture 2" descr="The Health Belief Model – Methods for Stress Management">
            <a:extLst>
              <a:ext uri="{FF2B5EF4-FFF2-40B4-BE49-F238E27FC236}">
                <a16:creationId xmlns:a16="http://schemas.microsoft.com/office/drawing/2014/main" id="{40BA523C-75E8-A661-7576-28A8D7E44178}"/>
              </a:ext>
            </a:extLst>
          </p:cNvPr>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7732" t="25368" r="6186" b="9293"/>
          <a:stretch>
            <a:fillRect/>
          </a:stretch>
        </p:blipFill>
        <p:spPr bwMode="auto">
          <a:xfrm>
            <a:off x="20887930" y="5205412"/>
            <a:ext cx="5131724" cy="2701069"/>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8" descr="Health Promotion Values - University of Galway">
            <a:extLst>
              <a:ext uri="{FF2B5EF4-FFF2-40B4-BE49-F238E27FC236}">
                <a16:creationId xmlns:a16="http://schemas.microsoft.com/office/drawing/2014/main" id="{49FA0DD3-CCAB-1576-1C22-0786E1CE9E2B}"/>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6068390" y="10132164"/>
            <a:ext cx="4555616" cy="3798411"/>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16">
            <a:extLst>
              <a:ext uri="{FF2B5EF4-FFF2-40B4-BE49-F238E27FC236}">
                <a16:creationId xmlns:a16="http://schemas.microsoft.com/office/drawing/2014/main" id="{2C0BE809-B413-F55F-5082-60F60CAC24E4}"/>
              </a:ext>
            </a:extLst>
          </p:cNvPr>
          <p:cNvSpPr txBox="1"/>
          <p:nvPr/>
        </p:nvSpPr>
        <p:spPr>
          <a:xfrm>
            <a:off x="20827091" y="256820"/>
            <a:ext cx="9353654" cy="487378"/>
          </a:xfrm>
          <a:prstGeom prst="rect">
            <a:avLst/>
          </a:prstGeom>
          <a:solidFill>
            <a:schemeClr val="tx2"/>
          </a:solidFill>
        </p:spPr>
        <p:txBody>
          <a:bodyPr wrap="square" lIns="0" tIns="0" rIns="0" bIns="0" rtlCol="0" anchor="t">
            <a:spAutoFit/>
          </a:bodyPr>
          <a:lstStyle/>
          <a:p>
            <a:pPr algn="ctr">
              <a:lnSpc>
                <a:spcPts val="3820"/>
              </a:lnSpc>
            </a:pPr>
            <a:r>
              <a:rPr lang="en-US" sz="3600" b="1" dirty="0">
                <a:solidFill>
                  <a:schemeClr val="bg1"/>
                </a:solidFill>
                <a:latin typeface="Arial" panose="020B0604020202020204" pitchFamily="34" charset="0"/>
                <a:cs typeface="Arial" panose="020B0604020202020204" pitchFamily="34" charset="0"/>
              </a:rPr>
              <a:t>3. </a:t>
            </a:r>
            <a:r>
              <a:rPr lang="en-US" sz="3600" b="1" dirty="0" err="1">
                <a:solidFill>
                  <a:schemeClr val="bg1"/>
                </a:solidFill>
                <a:latin typeface="Arial" panose="020B0604020202020204" pitchFamily="34" charset="0"/>
                <a:cs typeface="Arial" panose="020B0604020202020204" pitchFamily="34" charset="0"/>
              </a:rPr>
              <a:t>Behavioural</a:t>
            </a:r>
            <a:r>
              <a:rPr lang="en-US" sz="3600" b="1" dirty="0">
                <a:solidFill>
                  <a:schemeClr val="bg1"/>
                </a:solidFill>
                <a:latin typeface="Arial" panose="020B0604020202020204" pitchFamily="34" charset="0"/>
                <a:cs typeface="Arial" panose="020B0604020202020204" pitchFamily="34" charset="0"/>
              </a:rPr>
              <a:t> change theory </a:t>
            </a:r>
            <a:endParaRPr lang="en-IN" sz="3600" b="1" dirty="0">
              <a:solidFill>
                <a:schemeClr val="bg1"/>
              </a:solidFill>
              <a:latin typeface="Arial" panose="020B0604020202020204" pitchFamily="34" charset="0"/>
              <a:cs typeface="Arial" panose="020B0604020202020204" pitchFamily="34" charset="0"/>
            </a:endParaRPr>
          </a:p>
        </p:txBody>
      </p:sp>
      <p:graphicFrame>
        <p:nvGraphicFramePr>
          <p:cNvPr id="23" name="Diagram 22">
            <a:extLst>
              <a:ext uri="{FF2B5EF4-FFF2-40B4-BE49-F238E27FC236}">
                <a16:creationId xmlns:a16="http://schemas.microsoft.com/office/drawing/2014/main" id="{849726B4-5DF5-072D-46C4-B539D85B722D}"/>
              </a:ext>
            </a:extLst>
          </p:cNvPr>
          <p:cNvGraphicFramePr/>
          <p:nvPr>
            <p:extLst>
              <p:ext uri="{D42A27DB-BD31-4B8C-83A1-F6EECF244321}">
                <p14:modId xmlns:p14="http://schemas.microsoft.com/office/powerpoint/2010/main" val="524414227"/>
              </p:ext>
            </p:extLst>
          </p:nvPr>
        </p:nvGraphicFramePr>
        <p:xfrm>
          <a:off x="20858276" y="1795566"/>
          <a:ext cx="9139439" cy="3394130"/>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grpSp>
        <p:nvGrpSpPr>
          <p:cNvPr id="27" name="Group 24">
            <a:extLst>
              <a:ext uri="{FF2B5EF4-FFF2-40B4-BE49-F238E27FC236}">
                <a16:creationId xmlns:a16="http://schemas.microsoft.com/office/drawing/2014/main" id="{E03312D8-39B5-C71F-087E-EC6F118824BA}"/>
              </a:ext>
            </a:extLst>
          </p:cNvPr>
          <p:cNvGrpSpPr/>
          <p:nvPr/>
        </p:nvGrpSpPr>
        <p:grpSpPr>
          <a:xfrm>
            <a:off x="21246191" y="874331"/>
            <a:ext cx="8751524" cy="896891"/>
            <a:chOff x="0" y="-28575"/>
            <a:chExt cx="1971325" cy="344516"/>
          </a:xfrm>
        </p:grpSpPr>
        <p:sp>
          <p:nvSpPr>
            <p:cNvPr id="28" name="Freeform 25">
              <a:extLst>
                <a:ext uri="{FF2B5EF4-FFF2-40B4-BE49-F238E27FC236}">
                  <a16:creationId xmlns:a16="http://schemas.microsoft.com/office/drawing/2014/main" id="{7D8F8E4C-1301-B32E-6101-6D80AAFAC244}"/>
                </a:ext>
              </a:extLst>
            </p:cNvPr>
            <p:cNvSpPr/>
            <p:nvPr/>
          </p:nvSpPr>
          <p:spPr>
            <a:xfrm>
              <a:off x="0" y="0"/>
              <a:ext cx="1971325" cy="256077"/>
            </a:xfrm>
            <a:custGeom>
              <a:avLst/>
              <a:gdLst/>
              <a:ahLst/>
              <a:cxnLst/>
              <a:rect l="l" t="t" r="r" b="b"/>
              <a:pathLst>
                <a:path w="1971325" h="315941">
                  <a:moveTo>
                    <a:pt x="59033" y="0"/>
                  </a:moveTo>
                  <a:lnTo>
                    <a:pt x="1912292" y="0"/>
                  </a:lnTo>
                  <a:cubicBezTo>
                    <a:pt x="1927949" y="0"/>
                    <a:pt x="1942964" y="6220"/>
                    <a:pt x="1954035" y="17290"/>
                  </a:cubicBezTo>
                  <a:cubicBezTo>
                    <a:pt x="1965106" y="28361"/>
                    <a:pt x="1971325" y="43377"/>
                    <a:pt x="1971325" y="59033"/>
                  </a:cubicBezTo>
                  <a:lnTo>
                    <a:pt x="1971325" y="256908"/>
                  </a:lnTo>
                  <a:cubicBezTo>
                    <a:pt x="1971325" y="272564"/>
                    <a:pt x="1965106" y="287579"/>
                    <a:pt x="1954035" y="298650"/>
                  </a:cubicBezTo>
                  <a:cubicBezTo>
                    <a:pt x="1942964" y="309721"/>
                    <a:pt x="1927949" y="315941"/>
                    <a:pt x="1912292" y="315941"/>
                  </a:cubicBezTo>
                  <a:lnTo>
                    <a:pt x="59033" y="315941"/>
                  </a:lnTo>
                  <a:cubicBezTo>
                    <a:pt x="43377" y="315941"/>
                    <a:pt x="28361" y="309721"/>
                    <a:pt x="17290" y="298650"/>
                  </a:cubicBezTo>
                  <a:cubicBezTo>
                    <a:pt x="6220" y="287579"/>
                    <a:pt x="0" y="272564"/>
                    <a:pt x="0" y="256908"/>
                  </a:cubicBezTo>
                  <a:lnTo>
                    <a:pt x="0" y="59033"/>
                  </a:lnTo>
                  <a:cubicBezTo>
                    <a:pt x="0" y="43377"/>
                    <a:pt x="6220" y="28361"/>
                    <a:pt x="17290" y="17290"/>
                  </a:cubicBezTo>
                  <a:cubicBezTo>
                    <a:pt x="28361" y="6220"/>
                    <a:pt x="43377" y="0"/>
                    <a:pt x="59033" y="0"/>
                  </a:cubicBezTo>
                  <a:close/>
                </a:path>
              </a:pathLst>
            </a:custGeom>
            <a:solidFill>
              <a:srgbClr val="050A30"/>
            </a:solidFill>
          </p:spPr>
          <p:txBody>
            <a:bodyPr/>
            <a:lstStyle/>
            <a:p>
              <a:pPr algn="ctr"/>
              <a:r>
                <a:rPr lang="en-US" sz="2800" b="1" dirty="0">
                  <a:solidFill>
                    <a:schemeClr val="bg1"/>
                  </a:solidFill>
                  <a:latin typeface="Arial" panose="020B0604020202020204" pitchFamily="34" charset="0"/>
                  <a:cs typeface="Arial" panose="020B0604020202020204" pitchFamily="34" charset="0"/>
                </a:rPr>
                <a:t>3.1 Chosen Theory – Health Belief Model (HBM)</a:t>
              </a:r>
            </a:p>
          </p:txBody>
        </p:sp>
        <p:sp>
          <p:nvSpPr>
            <p:cNvPr id="29" name="TextBox 26">
              <a:extLst>
                <a:ext uri="{FF2B5EF4-FFF2-40B4-BE49-F238E27FC236}">
                  <a16:creationId xmlns:a16="http://schemas.microsoft.com/office/drawing/2014/main" id="{7B8404FC-8A96-0285-9D87-007402824C20}"/>
                </a:ext>
              </a:extLst>
            </p:cNvPr>
            <p:cNvSpPr txBox="1"/>
            <p:nvPr/>
          </p:nvSpPr>
          <p:spPr>
            <a:xfrm>
              <a:off x="0" y="-28575"/>
              <a:ext cx="1971325" cy="344516"/>
            </a:xfrm>
            <a:prstGeom prst="rect">
              <a:avLst/>
            </a:prstGeom>
          </p:spPr>
          <p:txBody>
            <a:bodyPr lIns="14353" tIns="14353" rIns="14353" bIns="14353" rtlCol="0" anchor="ctr"/>
            <a:lstStyle/>
            <a:p>
              <a:pPr>
                <a:lnSpc>
                  <a:spcPts val="2637"/>
                </a:lnSpc>
                <a:spcBef>
                  <a:spcPct val="0"/>
                </a:spcBef>
              </a:pPr>
              <a:endParaRPr sz="3605">
                <a:latin typeface="Arial" panose="020B0604020202020204" pitchFamily="34" charset="0"/>
                <a:cs typeface="Arial" panose="020B0604020202020204" pitchFamily="34" charset="0"/>
              </a:endParaRPr>
            </a:p>
          </p:txBody>
        </p:sp>
      </p:grpSp>
      <p:grpSp>
        <p:nvGrpSpPr>
          <p:cNvPr id="30" name="Group 24">
            <a:extLst>
              <a:ext uri="{FF2B5EF4-FFF2-40B4-BE49-F238E27FC236}">
                <a16:creationId xmlns:a16="http://schemas.microsoft.com/office/drawing/2014/main" id="{4786DBA4-B88E-73E3-7CD2-B975BA5DAFB1}"/>
              </a:ext>
            </a:extLst>
          </p:cNvPr>
          <p:cNvGrpSpPr/>
          <p:nvPr/>
        </p:nvGrpSpPr>
        <p:grpSpPr>
          <a:xfrm>
            <a:off x="20827091" y="7872412"/>
            <a:ext cx="9139439" cy="772721"/>
            <a:chOff x="0" y="-28575"/>
            <a:chExt cx="1987407" cy="382473"/>
          </a:xfrm>
        </p:grpSpPr>
        <p:sp>
          <p:nvSpPr>
            <p:cNvPr id="31" name="Freeform 25">
              <a:extLst>
                <a:ext uri="{FF2B5EF4-FFF2-40B4-BE49-F238E27FC236}">
                  <a16:creationId xmlns:a16="http://schemas.microsoft.com/office/drawing/2014/main" id="{01977E69-051B-935B-3CD3-DE81F0D88F14}"/>
                </a:ext>
              </a:extLst>
            </p:cNvPr>
            <p:cNvSpPr/>
            <p:nvPr/>
          </p:nvSpPr>
          <p:spPr>
            <a:xfrm>
              <a:off x="16082" y="37957"/>
              <a:ext cx="1971325" cy="315941"/>
            </a:xfrm>
            <a:custGeom>
              <a:avLst/>
              <a:gdLst/>
              <a:ahLst/>
              <a:cxnLst/>
              <a:rect l="l" t="t" r="r" b="b"/>
              <a:pathLst>
                <a:path w="1971325" h="315941">
                  <a:moveTo>
                    <a:pt x="59033" y="0"/>
                  </a:moveTo>
                  <a:lnTo>
                    <a:pt x="1912292" y="0"/>
                  </a:lnTo>
                  <a:cubicBezTo>
                    <a:pt x="1927949" y="0"/>
                    <a:pt x="1942964" y="6220"/>
                    <a:pt x="1954035" y="17290"/>
                  </a:cubicBezTo>
                  <a:cubicBezTo>
                    <a:pt x="1965106" y="28361"/>
                    <a:pt x="1971325" y="43377"/>
                    <a:pt x="1971325" y="59033"/>
                  </a:cubicBezTo>
                  <a:lnTo>
                    <a:pt x="1971325" y="256908"/>
                  </a:lnTo>
                  <a:cubicBezTo>
                    <a:pt x="1971325" y="272564"/>
                    <a:pt x="1965106" y="287579"/>
                    <a:pt x="1954035" y="298650"/>
                  </a:cubicBezTo>
                  <a:cubicBezTo>
                    <a:pt x="1942964" y="309721"/>
                    <a:pt x="1927949" y="315941"/>
                    <a:pt x="1912292" y="315941"/>
                  </a:cubicBezTo>
                  <a:lnTo>
                    <a:pt x="59033" y="315941"/>
                  </a:lnTo>
                  <a:cubicBezTo>
                    <a:pt x="43377" y="315941"/>
                    <a:pt x="28361" y="309721"/>
                    <a:pt x="17290" y="298650"/>
                  </a:cubicBezTo>
                  <a:cubicBezTo>
                    <a:pt x="6220" y="287579"/>
                    <a:pt x="0" y="272564"/>
                    <a:pt x="0" y="256908"/>
                  </a:cubicBezTo>
                  <a:lnTo>
                    <a:pt x="0" y="59033"/>
                  </a:lnTo>
                  <a:cubicBezTo>
                    <a:pt x="0" y="43377"/>
                    <a:pt x="6220" y="28361"/>
                    <a:pt x="17290" y="17290"/>
                  </a:cubicBezTo>
                  <a:cubicBezTo>
                    <a:pt x="28361" y="6220"/>
                    <a:pt x="43377" y="0"/>
                    <a:pt x="59033" y="0"/>
                  </a:cubicBezTo>
                  <a:close/>
                </a:path>
              </a:pathLst>
            </a:custGeom>
            <a:solidFill>
              <a:srgbClr val="050A30"/>
            </a:solidFill>
          </p:spPr>
          <p:txBody>
            <a:bodyPr/>
            <a:lstStyle/>
            <a:p>
              <a:pPr algn="ctr"/>
              <a:r>
                <a:rPr lang="en-US" sz="3200" b="1" dirty="0">
                  <a:solidFill>
                    <a:schemeClr val="bg1"/>
                  </a:solidFill>
                  <a:latin typeface="Arial" panose="020B0604020202020204" pitchFamily="34" charset="0"/>
                  <a:cs typeface="Arial" panose="020B0604020202020204" pitchFamily="34" charset="0"/>
                </a:rPr>
                <a:t>3.2 Application in Prevent-C</a:t>
              </a:r>
            </a:p>
          </p:txBody>
        </p:sp>
        <p:sp>
          <p:nvSpPr>
            <p:cNvPr id="32" name="TextBox 26">
              <a:extLst>
                <a:ext uri="{FF2B5EF4-FFF2-40B4-BE49-F238E27FC236}">
                  <a16:creationId xmlns:a16="http://schemas.microsoft.com/office/drawing/2014/main" id="{F4813C4A-8D11-751C-7691-DCE1B896C13D}"/>
                </a:ext>
              </a:extLst>
            </p:cNvPr>
            <p:cNvSpPr txBox="1"/>
            <p:nvPr/>
          </p:nvSpPr>
          <p:spPr>
            <a:xfrm>
              <a:off x="0" y="-28575"/>
              <a:ext cx="1971325" cy="344516"/>
            </a:xfrm>
            <a:prstGeom prst="rect">
              <a:avLst/>
            </a:prstGeom>
          </p:spPr>
          <p:txBody>
            <a:bodyPr lIns="14353" tIns="14353" rIns="14353" bIns="14353" rtlCol="0" anchor="ctr"/>
            <a:lstStyle/>
            <a:p>
              <a:pPr>
                <a:lnSpc>
                  <a:spcPts val="2637"/>
                </a:lnSpc>
                <a:spcBef>
                  <a:spcPct val="0"/>
                </a:spcBef>
              </a:pPr>
              <a:endParaRPr sz="3605">
                <a:latin typeface="Arial" panose="020B0604020202020204" pitchFamily="34" charset="0"/>
                <a:cs typeface="Arial" panose="020B0604020202020204" pitchFamily="34" charset="0"/>
              </a:endParaRPr>
            </a:p>
          </p:txBody>
        </p:sp>
      </p:grpSp>
      <p:pic>
        <p:nvPicPr>
          <p:cNvPr id="36" name="Picture 35">
            <a:extLst>
              <a:ext uri="{FF2B5EF4-FFF2-40B4-BE49-F238E27FC236}">
                <a16:creationId xmlns:a16="http://schemas.microsoft.com/office/drawing/2014/main" id="{A9D49A1C-0BF6-E20C-8D85-F25C89C498CA}"/>
              </a:ext>
            </a:extLst>
          </p:cNvPr>
          <p:cNvPicPr>
            <a:picLocks noChangeAspect="1"/>
          </p:cNvPicPr>
          <p:nvPr/>
        </p:nvPicPr>
        <p:blipFill>
          <a:blip r:embed="rId20"/>
          <a:srcRect t="12131"/>
          <a:stretch>
            <a:fillRect/>
          </a:stretch>
        </p:blipFill>
        <p:spPr>
          <a:xfrm>
            <a:off x="9975056" y="10225975"/>
            <a:ext cx="6093334" cy="3560826"/>
          </a:xfrm>
          <a:prstGeom prst="rect">
            <a:avLst/>
          </a:prstGeom>
        </p:spPr>
      </p:pic>
      <p:pic>
        <p:nvPicPr>
          <p:cNvPr id="37" name="Picture 36">
            <a:extLst>
              <a:ext uri="{FF2B5EF4-FFF2-40B4-BE49-F238E27FC236}">
                <a16:creationId xmlns:a16="http://schemas.microsoft.com/office/drawing/2014/main" id="{1611C65B-9BB5-EA33-ACD5-48A3703B741B}"/>
              </a:ext>
            </a:extLst>
          </p:cNvPr>
          <p:cNvPicPr>
            <a:picLocks noChangeAspect="1"/>
          </p:cNvPicPr>
          <p:nvPr/>
        </p:nvPicPr>
        <p:blipFill>
          <a:blip r:embed="rId21"/>
          <a:stretch>
            <a:fillRect/>
          </a:stretch>
        </p:blipFill>
        <p:spPr>
          <a:xfrm>
            <a:off x="26110320" y="5308347"/>
            <a:ext cx="4037405" cy="2635519"/>
          </a:xfrm>
          <a:prstGeom prst="rect">
            <a:avLst/>
          </a:prstGeom>
        </p:spPr>
      </p:pic>
      <p:graphicFrame>
        <p:nvGraphicFramePr>
          <p:cNvPr id="38" name="Diagram 37">
            <a:extLst>
              <a:ext uri="{FF2B5EF4-FFF2-40B4-BE49-F238E27FC236}">
                <a16:creationId xmlns:a16="http://schemas.microsoft.com/office/drawing/2014/main" id="{FBCCF04B-68EE-85D1-EEB2-13F034F0CC7C}"/>
              </a:ext>
            </a:extLst>
          </p:cNvPr>
          <p:cNvGraphicFramePr/>
          <p:nvPr>
            <p:extLst>
              <p:ext uri="{D42A27DB-BD31-4B8C-83A1-F6EECF244321}">
                <p14:modId xmlns:p14="http://schemas.microsoft.com/office/powerpoint/2010/main" val="341044102"/>
              </p:ext>
            </p:extLst>
          </p:nvPr>
        </p:nvGraphicFramePr>
        <p:xfrm>
          <a:off x="98474" y="13890996"/>
          <a:ext cx="9786241" cy="7254019"/>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sp>
        <p:nvSpPr>
          <p:cNvPr id="39" name="TextBox 16">
            <a:extLst>
              <a:ext uri="{FF2B5EF4-FFF2-40B4-BE49-F238E27FC236}">
                <a16:creationId xmlns:a16="http://schemas.microsoft.com/office/drawing/2014/main" id="{0EC761F9-E614-248F-CDAD-3BC401DD82F4}"/>
              </a:ext>
            </a:extLst>
          </p:cNvPr>
          <p:cNvSpPr txBox="1"/>
          <p:nvPr/>
        </p:nvSpPr>
        <p:spPr>
          <a:xfrm>
            <a:off x="84494" y="13203534"/>
            <a:ext cx="9730589" cy="493918"/>
          </a:xfrm>
          <a:prstGeom prst="rect">
            <a:avLst/>
          </a:prstGeom>
          <a:solidFill>
            <a:schemeClr val="tx2"/>
          </a:solidFill>
        </p:spPr>
        <p:txBody>
          <a:bodyPr wrap="square" lIns="0" tIns="0" rIns="0" bIns="0" rtlCol="0" anchor="t">
            <a:spAutoFit/>
          </a:bodyPr>
          <a:lstStyle/>
          <a:p>
            <a:pPr algn="ctr">
              <a:lnSpc>
                <a:spcPts val="3820"/>
              </a:lnSpc>
            </a:pPr>
            <a:r>
              <a:rPr lang="en-US" sz="4000" b="1" dirty="0">
                <a:solidFill>
                  <a:schemeClr val="bg1"/>
                </a:solidFill>
                <a:latin typeface="Arial" panose="020B0604020202020204" pitchFamily="34" charset="0"/>
                <a:cs typeface="Arial" panose="020B0604020202020204" pitchFamily="34" charset="0"/>
              </a:rPr>
              <a:t>4. Expected Outcome</a:t>
            </a:r>
            <a:endParaRPr lang="en-IN" sz="4000" b="1" dirty="0">
              <a:solidFill>
                <a:schemeClr val="bg1"/>
              </a:solidFill>
              <a:latin typeface="Arial" panose="020B0604020202020204" pitchFamily="34" charset="0"/>
              <a:cs typeface="Arial" panose="020B0604020202020204" pitchFamily="34" charset="0"/>
            </a:endParaRPr>
          </a:p>
        </p:txBody>
      </p:sp>
      <p:sp>
        <p:nvSpPr>
          <p:cNvPr id="44" name="TextBox 16">
            <a:extLst>
              <a:ext uri="{FF2B5EF4-FFF2-40B4-BE49-F238E27FC236}">
                <a16:creationId xmlns:a16="http://schemas.microsoft.com/office/drawing/2014/main" id="{8C41E720-5815-7700-1FD1-E89815160945}"/>
              </a:ext>
            </a:extLst>
          </p:cNvPr>
          <p:cNvSpPr txBox="1"/>
          <p:nvPr/>
        </p:nvSpPr>
        <p:spPr>
          <a:xfrm>
            <a:off x="20624006" y="13785899"/>
            <a:ext cx="9373709" cy="487313"/>
          </a:xfrm>
          <a:prstGeom prst="rect">
            <a:avLst/>
          </a:prstGeom>
          <a:solidFill>
            <a:schemeClr val="tx2"/>
          </a:solidFill>
        </p:spPr>
        <p:txBody>
          <a:bodyPr wrap="square" lIns="0" tIns="0" rIns="0" bIns="0" rtlCol="0" anchor="t">
            <a:spAutoFit/>
          </a:bodyPr>
          <a:lstStyle/>
          <a:p>
            <a:pPr algn="ctr">
              <a:lnSpc>
                <a:spcPts val="3820"/>
              </a:lnSpc>
            </a:pPr>
            <a:r>
              <a:rPr lang="en-US" sz="3600" b="1" dirty="0">
                <a:solidFill>
                  <a:schemeClr val="bg1"/>
                </a:solidFill>
                <a:latin typeface="Arial" panose="020B0604020202020204" pitchFamily="34" charset="0"/>
                <a:cs typeface="Arial" panose="020B0604020202020204" pitchFamily="34" charset="0"/>
              </a:rPr>
              <a:t>5. Conclusion</a:t>
            </a:r>
            <a:endParaRPr lang="en-IN" sz="3600" b="1" dirty="0">
              <a:solidFill>
                <a:schemeClr val="bg1"/>
              </a:solidFill>
              <a:latin typeface="Arial" panose="020B0604020202020204" pitchFamily="34" charset="0"/>
              <a:cs typeface="Arial" panose="020B0604020202020204" pitchFamily="34" charset="0"/>
            </a:endParaRPr>
          </a:p>
        </p:txBody>
      </p:sp>
      <p:graphicFrame>
        <p:nvGraphicFramePr>
          <p:cNvPr id="45" name="Diagram 44">
            <a:extLst>
              <a:ext uri="{FF2B5EF4-FFF2-40B4-BE49-F238E27FC236}">
                <a16:creationId xmlns:a16="http://schemas.microsoft.com/office/drawing/2014/main" id="{9C61F68B-455C-6820-01BD-804913DA1850}"/>
              </a:ext>
            </a:extLst>
          </p:cNvPr>
          <p:cNvGraphicFramePr/>
          <p:nvPr>
            <p:extLst>
              <p:ext uri="{D42A27DB-BD31-4B8C-83A1-F6EECF244321}">
                <p14:modId xmlns:p14="http://schemas.microsoft.com/office/powerpoint/2010/main" val="4271118767"/>
              </p:ext>
            </p:extLst>
          </p:nvPr>
        </p:nvGraphicFramePr>
        <p:xfrm>
          <a:off x="20652241" y="14399454"/>
          <a:ext cx="9314289" cy="3482331"/>
        </p:xfrm>
        <a:graphic>
          <a:graphicData uri="http://schemas.openxmlformats.org/drawingml/2006/diagram">
            <dgm:relIds xmlns:dgm="http://schemas.openxmlformats.org/drawingml/2006/diagram" xmlns:r="http://schemas.openxmlformats.org/officeDocument/2006/relationships" r:dm="rId27" r:lo="rId28" r:qs="rId29" r:cs="rId30"/>
          </a:graphicData>
        </a:graphic>
      </p:graphicFrame>
      <p:pic>
        <p:nvPicPr>
          <p:cNvPr id="47" name="Picture 12" descr="25-01-15 People, Process, and Planet: Building Sustainable Digital Health  Systems - YouTube">
            <a:extLst>
              <a:ext uri="{FF2B5EF4-FFF2-40B4-BE49-F238E27FC236}">
                <a16:creationId xmlns:a16="http://schemas.microsoft.com/office/drawing/2014/main" id="{42C9F3B5-EC8C-601A-303E-0C2300F7EB1E}"/>
              </a:ext>
            </a:extLst>
          </p:cNvPr>
          <p:cNvPicPr>
            <a:picLocks noChangeAspect="1" noChangeArrowheads="1"/>
          </p:cNvPicPr>
          <p:nvPr/>
        </p:nvPicPr>
        <p:blipFill rotWithShape="1">
          <a:blip r:embed="rId32">
            <a:extLst>
              <a:ext uri="{28A0092B-C50C-407E-A947-70E740481C1C}">
                <a14:useLocalDpi xmlns:a14="http://schemas.microsoft.com/office/drawing/2010/main" val="0"/>
              </a:ext>
            </a:extLst>
          </a:blip>
          <a:srcRect t="24002" b="7130"/>
          <a:stretch>
            <a:fillRect/>
          </a:stretch>
        </p:blipFill>
        <p:spPr bwMode="auto">
          <a:xfrm>
            <a:off x="20827091" y="17991960"/>
            <a:ext cx="4826114" cy="3134846"/>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47">
            <a:extLst>
              <a:ext uri="{FF2B5EF4-FFF2-40B4-BE49-F238E27FC236}">
                <a16:creationId xmlns:a16="http://schemas.microsoft.com/office/drawing/2014/main" id="{B0711C38-2807-F825-519D-8E535B0EFD55}"/>
              </a:ext>
            </a:extLst>
          </p:cNvPr>
          <p:cNvPicPr>
            <a:picLocks noChangeAspect="1"/>
          </p:cNvPicPr>
          <p:nvPr/>
        </p:nvPicPr>
        <p:blipFill>
          <a:blip r:embed="rId33"/>
          <a:stretch>
            <a:fillRect/>
          </a:stretch>
        </p:blipFill>
        <p:spPr>
          <a:xfrm>
            <a:off x="25653205" y="17919170"/>
            <a:ext cx="4380291" cy="3364442"/>
          </a:xfrm>
          <a:prstGeom prst="rect">
            <a:avLst/>
          </a:prstGeom>
        </p:spPr>
      </p:pic>
      <p:graphicFrame>
        <p:nvGraphicFramePr>
          <p:cNvPr id="12" name="Table 11">
            <a:extLst>
              <a:ext uri="{FF2B5EF4-FFF2-40B4-BE49-F238E27FC236}">
                <a16:creationId xmlns:a16="http://schemas.microsoft.com/office/drawing/2014/main" id="{9CE55FA4-F2F6-1804-F67C-0CF4DA57500D}"/>
              </a:ext>
            </a:extLst>
          </p:cNvPr>
          <p:cNvGraphicFramePr>
            <a:graphicFrameLocks noGrp="1"/>
          </p:cNvGraphicFramePr>
          <p:nvPr>
            <p:extLst>
              <p:ext uri="{D42A27DB-BD31-4B8C-83A1-F6EECF244321}">
                <p14:modId xmlns:p14="http://schemas.microsoft.com/office/powerpoint/2010/main" val="3494309701"/>
              </p:ext>
            </p:extLst>
          </p:nvPr>
        </p:nvGraphicFramePr>
        <p:xfrm>
          <a:off x="20962236" y="10246885"/>
          <a:ext cx="8930338" cy="3413760"/>
        </p:xfrm>
        <a:graphic>
          <a:graphicData uri="http://schemas.openxmlformats.org/drawingml/2006/table">
            <a:tbl>
              <a:tblPr firstRow="1" firstCol="1" bandRow="1">
                <a:tableStyleId>{BDBED569-4797-4DF1-A0F4-6AAB3CD982D8}</a:tableStyleId>
              </a:tblPr>
              <a:tblGrid>
                <a:gridCol w="1947770">
                  <a:extLst>
                    <a:ext uri="{9D8B030D-6E8A-4147-A177-3AD203B41FA5}">
                      <a16:colId xmlns:a16="http://schemas.microsoft.com/office/drawing/2014/main" val="1838273851"/>
                    </a:ext>
                  </a:extLst>
                </a:gridCol>
                <a:gridCol w="3200400">
                  <a:extLst>
                    <a:ext uri="{9D8B030D-6E8A-4147-A177-3AD203B41FA5}">
                      <a16:colId xmlns:a16="http://schemas.microsoft.com/office/drawing/2014/main" val="1027683686"/>
                    </a:ext>
                  </a:extLst>
                </a:gridCol>
                <a:gridCol w="3782168">
                  <a:extLst>
                    <a:ext uri="{9D8B030D-6E8A-4147-A177-3AD203B41FA5}">
                      <a16:colId xmlns:a16="http://schemas.microsoft.com/office/drawing/2014/main" val="7959567"/>
                    </a:ext>
                  </a:extLst>
                </a:gridCol>
              </a:tblGrid>
              <a:tr h="232983">
                <a:tc>
                  <a:txBody>
                    <a:bodyPr/>
                    <a:lstStyle/>
                    <a:p>
                      <a:pPr algn="ctr">
                        <a:lnSpc>
                          <a:spcPct val="100000"/>
                        </a:lnSpc>
                        <a:spcBef>
                          <a:spcPts val="1200"/>
                        </a:spcBef>
                        <a:spcAft>
                          <a:spcPts val="1200"/>
                        </a:spcAft>
                        <a:buNone/>
                      </a:pPr>
                      <a:r>
                        <a:rPr lang="en-IN" sz="1600" b="1" kern="100" dirty="0">
                          <a:effectLst/>
                          <a:latin typeface="Arial" panose="020B0604020202020204" pitchFamily="34" charset="0"/>
                          <a:cs typeface="Arial" panose="020B0604020202020204" pitchFamily="34" charset="0"/>
                        </a:rPr>
                        <a:t>HBM Component</a:t>
                      </a:r>
                      <a:endParaRPr lang="en-IN" sz="24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00000"/>
                        </a:lnSpc>
                        <a:spcBef>
                          <a:spcPts val="1200"/>
                        </a:spcBef>
                        <a:spcAft>
                          <a:spcPts val="1200"/>
                        </a:spcAft>
                        <a:buNone/>
                      </a:pPr>
                      <a:r>
                        <a:rPr lang="en-IN" sz="1600" b="1" kern="100" dirty="0">
                          <a:effectLst/>
                          <a:latin typeface="Arial" panose="020B0604020202020204" pitchFamily="34" charset="0"/>
                          <a:cs typeface="Arial" panose="020B0604020202020204" pitchFamily="34" charset="0"/>
                        </a:rPr>
                        <a:t>Description</a:t>
                      </a:r>
                      <a:endParaRPr lang="en-IN" sz="24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00000"/>
                        </a:lnSpc>
                        <a:spcBef>
                          <a:spcPts val="1200"/>
                        </a:spcBef>
                        <a:spcAft>
                          <a:spcPts val="1200"/>
                        </a:spcAft>
                        <a:buNone/>
                      </a:pPr>
                      <a:r>
                        <a:rPr lang="en-IN" sz="1600" b="1" kern="100" dirty="0">
                          <a:effectLst/>
                          <a:latin typeface="Arial" panose="020B0604020202020204" pitchFamily="34" charset="0"/>
                          <a:cs typeface="Arial" panose="020B0604020202020204" pitchFamily="34" charset="0"/>
                        </a:rPr>
                        <a:t>Application in Prevent-C</a:t>
                      </a:r>
                      <a:endParaRPr lang="en-IN" sz="24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14039246"/>
                  </a:ext>
                </a:extLst>
              </a:tr>
              <a:tr h="465967">
                <a:tc>
                  <a:txBody>
                    <a:bodyPr/>
                    <a:lstStyle/>
                    <a:p>
                      <a:pPr algn="just">
                        <a:lnSpc>
                          <a:spcPct val="100000"/>
                        </a:lnSpc>
                        <a:spcBef>
                          <a:spcPts val="1200"/>
                        </a:spcBef>
                        <a:spcAft>
                          <a:spcPts val="1200"/>
                        </a:spcAft>
                        <a:buNone/>
                      </a:pPr>
                      <a:r>
                        <a:rPr lang="en-IN" sz="1600" b="0" i="1" kern="100" dirty="0">
                          <a:effectLst/>
                          <a:latin typeface="Arial" panose="020B0604020202020204" pitchFamily="34" charset="0"/>
                          <a:cs typeface="Arial" panose="020B0604020202020204" pitchFamily="34" charset="0"/>
                        </a:rPr>
                        <a:t>1. Perceived Susceptibility</a:t>
                      </a:r>
                      <a:endParaRPr lang="en-IN" sz="2400" b="0" i="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dirty="0">
                          <a:effectLst/>
                          <a:latin typeface="Arial" panose="020B0604020202020204" pitchFamily="34" charset="0"/>
                          <a:cs typeface="Arial" panose="020B0604020202020204" pitchFamily="34" charset="0"/>
                        </a:rPr>
                        <a:t>Belief about personal risk of developing cancer.</a:t>
                      </a:r>
                      <a:endParaRPr lang="en-IN" sz="2400" b="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a:effectLst/>
                          <a:latin typeface="Arial" panose="020B0604020202020204" pitchFamily="34" charset="0"/>
                          <a:cs typeface="Arial" panose="020B0604020202020204" pitchFamily="34" charset="0"/>
                        </a:rPr>
                        <a:t>Personalised risk profiles raise awareness of individual vulnerability.</a:t>
                      </a:r>
                      <a:endParaRPr lang="en-IN" sz="2400" b="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941386163"/>
                  </a:ext>
                </a:extLst>
              </a:tr>
              <a:tr h="465967">
                <a:tc>
                  <a:txBody>
                    <a:bodyPr/>
                    <a:lstStyle/>
                    <a:p>
                      <a:pPr algn="just">
                        <a:lnSpc>
                          <a:spcPct val="100000"/>
                        </a:lnSpc>
                        <a:spcBef>
                          <a:spcPts val="1200"/>
                        </a:spcBef>
                        <a:spcAft>
                          <a:spcPts val="1200"/>
                        </a:spcAft>
                        <a:buNone/>
                      </a:pPr>
                      <a:r>
                        <a:rPr lang="en-IN" sz="1600" b="0" i="1" kern="100" dirty="0">
                          <a:effectLst/>
                          <a:latin typeface="Arial" panose="020B0604020202020204" pitchFamily="34" charset="0"/>
                          <a:cs typeface="Arial" panose="020B0604020202020204" pitchFamily="34" charset="0"/>
                        </a:rPr>
                        <a:t>2. Perceived Severity</a:t>
                      </a:r>
                      <a:endParaRPr lang="en-IN" sz="2400" b="0" i="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dirty="0">
                          <a:effectLst/>
                          <a:latin typeface="Arial" panose="020B0604020202020204" pitchFamily="34" charset="0"/>
                          <a:cs typeface="Arial" panose="020B0604020202020204" pitchFamily="34" charset="0"/>
                        </a:rPr>
                        <a:t>Belief about seriousness of cancer and its consequences.</a:t>
                      </a:r>
                      <a:endParaRPr lang="en-IN" sz="2400" b="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a:effectLst/>
                          <a:latin typeface="Arial" panose="020B0604020202020204" pitchFamily="34" charset="0"/>
                          <a:cs typeface="Arial" panose="020B0604020202020204" pitchFamily="34" charset="0"/>
                        </a:rPr>
                        <a:t>Educational content highlights impact of late detection and lifestyle risks.</a:t>
                      </a:r>
                      <a:endParaRPr lang="en-IN" sz="2400" b="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933516334"/>
                  </a:ext>
                </a:extLst>
              </a:tr>
              <a:tr h="465967">
                <a:tc>
                  <a:txBody>
                    <a:bodyPr/>
                    <a:lstStyle/>
                    <a:p>
                      <a:pPr algn="just">
                        <a:lnSpc>
                          <a:spcPct val="100000"/>
                        </a:lnSpc>
                        <a:spcBef>
                          <a:spcPts val="1200"/>
                        </a:spcBef>
                        <a:spcAft>
                          <a:spcPts val="1200"/>
                        </a:spcAft>
                        <a:buNone/>
                      </a:pPr>
                      <a:r>
                        <a:rPr lang="en-IN" sz="1600" b="0" i="1" kern="100" dirty="0">
                          <a:effectLst/>
                          <a:latin typeface="Arial" panose="020B0604020202020204" pitchFamily="34" charset="0"/>
                          <a:cs typeface="Arial" panose="020B0604020202020204" pitchFamily="34" charset="0"/>
                        </a:rPr>
                        <a:t>3. Perceived Benefits</a:t>
                      </a:r>
                      <a:endParaRPr lang="en-IN" sz="2400" b="0" i="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a:effectLst/>
                          <a:latin typeface="Arial" panose="020B0604020202020204" pitchFamily="34" charset="0"/>
                          <a:cs typeface="Arial" panose="020B0604020202020204" pitchFamily="34" charset="0"/>
                        </a:rPr>
                        <a:t>Belief in the effectiveness of taking preventive action.</a:t>
                      </a:r>
                      <a:endParaRPr lang="en-IN" sz="2400" b="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a:effectLst/>
                          <a:latin typeface="Arial" panose="020B0604020202020204" pitchFamily="34" charset="0"/>
                          <a:cs typeface="Arial" panose="020B0604020202020204" pitchFamily="34" charset="0"/>
                        </a:rPr>
                        <a:t>App demonstrates benefits of screening and healthy behaviours.</a:t>
                      </a:r>
                      <a:endParaRPr lang="en-IN" sz="2400" b="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707397955"/>
                  </a:ext>
                </a:extLst>
              </a:tr>
              <a:tr h="465967">
                <a:tc>
                  <a:txBody>
                    <a:bodyPr/>
                    <a:lstStyle/>
                    <a:p>
                      <a:pPr algn="just">
                        <a:lnSpc>
                          <a:spcPct val="100000"/>
                        </a:lnSpc>
                        <a:spcBef>
                          <a:spcPts val="1200"/>
                        </a:spcBef>
                        <a:spcAft>
                          <a:spcPts val="1200"/>
                        </a:spcAft>
                        <a:buNone/>
                      </a:pPr>
                      <a:r>
                        <a:rPr lang="en-IN" sz="1600" b="0" i="1" kern="100" dirty="0">
                          <a:effectLst/>
                          <a:latin typeface="Arial" panose="020B0604020202020204" pitchFamily="34" charset="0"/>
                          <a:cs typeface="Arial" panose="020B0604020202020204" pitchFamily="34" charset="0"/>
                        </a:rPr>
                        <a:t>4. Perceived Barriers</a:t>
                      </a:r>
                      <a:endParaRPr lang="en-IN" sz="2400" b="0" i="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a:effectLst/>
                          <a:latin typeface="Arial" panose="020B0604020202020204" pitchFamily="34" charset="0"/>
                          <a:cs typeface="Arial" panose="020B0604020202020204" pitchFamily="34" charset="0"/>
                        </a:rPr>
                        <a:t>Recognition of obstacles to taking action.</a:t>
                      </a:r>
                      <a:endParaRPr lang="en-IN" sz="2400" b="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a:effectLst/>
                          <a:latin typeface="Arial" panose="020B0604020202020204" pitchFamily="34" charset="0"/>
                          <a:cs typeface="Arial" panose="020B0604020202020204" pitchFamily="34" charset="0"/>
                        </a:rPr>
                        <a:t>Tailored reminders, support forums, and local clinic links reduce barriers.</a:t>
                      </a:r>
                      <a:endParaRPr lang="en-IN" sz="2400" b="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815213261"/>
                  </a:ext>
                </a:extLst>
              </a:tr>
              <a:tr h="465967">
                <a:tc>
                  <a:txBody>
                    <a:bodyPr/>
                    <a:lstStyle/>
                    <a:p>
                      <a:pPr algn="just">
                        <a:lnSpc>
                          <a:spcPct val="100000"/>
                        </a:lnSpc>
                        <a:spcBef>
                          <a:spcPts val="1200"/>
                        </a:spcBef>
                        <a:spcAft>
                          <a:spcPts val="1200"/>
                        </a:spcAft>
                        <a:buNone/>
                      </a:pPr>
                      <a:r>
                        <a:rPr lang="en-IN" sz="1600" b="0" i="1" kern="100" dirty="0">
                          <a:effectLst/>
                          <a:latin typeface="Arial" panose="020B0604020202020204" pitchFamily="34" charset="0"/>
                          <a:cs typeface="Arial" panose="020B0604020202020204" pitchFamily="34" charset="0"/>
                        </a:rPr>
                        <a:t>5. Cues to Action</a:t>
                      </a:r>
                      <a:endParaRPr lang="en-IN" sz="2400" b="0" i="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a:effectLst/>
                          <a:latin typeface="Arial" panose="020B0604020202020204" pitchFamily="34" charset="0"/>
                          <a:cs typeface="Arial" panose="020B0604020202020204" pitchFamily="34" charset="0"/>
                        </a:rPr>
                        <a:t>Triggers that prompt behaviour change.</a:t>
                      </a:r>
                      <a:endParaRPr lang="en-IN" sz="2400" b="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a:effectLst/>
                          <a:latin typeface="Arial" panose="020B0604020202020204" pitchFamily="34" charset="0"/>
                          <a:cs typeface="Arial" panose="020B0604020202020204" pitchFamily="34" charset="0"/>
                        </a:rPr>
                        <a:t>Interactive modules, push notifications, and peer support act as motivators.</a:t>
                      </a:r>
                      <a:endParaRPr lang="en-IN" sz="2400" b="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95186836"/>
                  </a:ext>
                </a:extLst>
              </a:tr>
              <a:tr h="698950">
                <a:tc>
                  <a:txBody>
                    <a:bodyPr/>
                    <a:lstStyle/>
                    <a:p>
                      <a:pPr algn="just">
                        <a:lnSpc>
                          <a:spcPct val="100000"/>
                        </a:lnSpc>
                        <a:spcBef>
                          <a:spcPts val="1200"/>
                        </a:spcBef>
                        <a:spcAft>
                          <a:spcPts val="1200"/>
                        </a:spcAft>
                        <a:buNone/>
                      </a:pPr>
                      <a:r>
                        <a:rPr lang="en-IN" sz="1600" b="0" i="1" kern="100" dirty="0">
                          <a:effectLst/>
                          <a:latin typeface="Arial" panose="020B0604020202020204" pitchFamily="34" charset="0"/>
                          <a:cs typeface="Arial" panose="020B0604020202020204" pitchFamily="34" charset="0"/>
                        </a:rPr>
                        <a:t>6. Self-Efficacy</a:t>
                      </a:r>
                      <a:endParaRPr lang="en-IN" sz="2400" b="0" i="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dirty="0">
                          <a:effectLst/>
                          <a:latin typeface="Arial" panose="020B0604020202020204" pitchFamily="34" charset="0"/>
                          <a:cs typeface="Arial" panose="020B0604020202020204" pitchFamily="34" charset="0"/>
                        </a:rPr>
                        <a:t>Confidence in one’s ability to take action.</a:t>
                      </a:r>
                      <a:endParaRPr lang="en-IN" sz="2400" b="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1200"/>
                        </a:spcAft>
                        <a:buNone/>
                      </a:pPr>
                      <a:r>
                        <a:rPr lang="en-IN" sz="1600" b="0" kern="100" dirty="0">
                          <a:effectLst/>
                          <a:latin typeface="Arial" panose="020B0604020202020204" pitchFamily="34" charset="0"/>
                          <a:cs typeface="Arial" panose="020B0604020202020204" pitchFamily="34" charset="0"/>
                        </a:rPr>
                        <a:t>Goal tracking and feedback strengthen users’ confidence to sustain healthy habits.</a:t>
                      </a:r>
                      <a:endParaRPr lang="en-IN" sz="2400" b="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313979280"/>
                  </a:ext>
                </a:extLst>
              </a:tr>
            </a:tbl>
          </a:graphicData>
        </a:graphic>
      </p:graphicFrame>
      <p:sp>
        <p:nvSpPr>
          <p:cNvPr id="16" name="TextBox 15">
            <a:extLst>
              <a:ext uri="{FF2B5EF4-FFF2-40B4-BE49-F238E27FC236}">
                <a16:creationId xmlns:a16="http://schemas.microsoft.com/office/drawing/2014/main" id="{1C5876CC-A567-EB00-2795-E6EB43C82F59}"/>
              </a:ext>
            </a:extLst>
          </p:cNvPr>
          <p:cNvSpPr txBox="1"/>
          <p:nvPr/>
        </p:nvSpPr>
        <p:spPr>
          <a:xfrm>
            <a:off x="20936042" y="8755054"/>
            <a:ext cx="8956532" cy="1292662"/>
          </a:xfrm>
          <a:prstGeom prst="rect">
            <a:avLst/>
          </a:prstGeom>
          <a:noFill/>
          <a:ln>
            <a:solidFill>
              <a:schemeClr val="accent1"/>
            </a:solidFill>
          </a:ln>
        </p:spPr>
        <p:txBody>
          <a:bodyPr wrap="square">
            <a:spAutoFit/>
          </a:bodyPr>
          <a:lstStyle/>
          <a:p>
            <a:pPr marL="457200" lvl="0" indent="-457200" algn="just">
              <a:buSzPts val="1000"/>
              <a:buFont typeface="Arial" panose="020B0604020202020204" pitchFamily="34" charset="0"/>
              <a:buChar char="•"/>
              <a:tabLst>
                <a:tab pos="457200" algn="l"/>
              </a:tabLst>
            </a:pPr>
            <a:r>
              <a:rPr lang="en-IN" sz="1300" kern="100" dirty="0">
                <a:effectLst/>
                <a:latin typeface="Arial" panose="020B0604020202020204" pitchFamily="34" charset="0"/>
                <a:ea typeface="Aptos" panose="020B0004020202020204" pitchFamily="34" charset="0"/>
                <a:cs typeface="Times New Roman" panose="02020603050405020304" pitchFamily="18" charset="0"/>
              </a:rPr>
              <a:t>The consideration of the intervention or the solution of Prevent-C utilises health behaviour models by presenting personalised risk profiles and increasing the awareness of the involved users and their susceptibility in regard for the severity that can be inconsideration of risks to lung cancer.</a:t>
            </a:r>
          </a:p>
          <a:p>
            <a:pPr marL="457200" lvl="0" indent="-457200" algn="just">
              <a:buSzPts val="1000"/>
              <a:buFont typeface="Arial" panose="020B0604020202020204" pitchFamily="34" charset="0"/>
              <a:buChar char="•"/>
              <a:tabLst>
                <a:tab pos="457200" algn="l"/>
              </a:tabLst>
            </a:pPr>
            <a:r>
              <a:rPr lang="en-IN" sz="1300" kern="100" dirty="0">
                <a:effectLst/>
                <a:latin typeface="Arial" panose="020B0604020202020204" pitchFamily="34" charset="0"/>
                <a:ea typeface="Aptos" panose="020B0004020202020204" pitchFamily="34" charset="0"/>
                <a:cs typeface="Times New Roman" panose="02020603050405020304" pitchFamily="18" charset="0"/>
              </a:rPr>
              <a:t>It can be stated that interactive modules and reminders serve as cues to action to increase screening participation and promote healthier behaviours, including smoking cessation and healthy eating (McSharry et al., 2022). </a:t>
            </a:r>
          </a:p>
        </p:txBody>
      </p:sp>
      <p:graphicFrame>
        <p:nvGraphicFramePr>
          <p:cNvPr id="17" name="Table 16">
            <a:extLst>
              <a:ext uri="{FF2B5EF4-FFF2-40B4-BE49-F238E27FC236}">
                <a16:creationId xmlns:a16="http://schemas.microsoft.com/office/drawing/2014/main" id="{6C5A432B-6CC0-629E-2586-63BDBE61AA03}"/>
              </a:ext>
            </a:extLst>
          </p:cNvPr>
          <p:cNvGraphicFramePr>
            <a:graphicFrameLocks noGrp="1"/>
          </p:cNvGraphicFramePr>
          <p:nvPr>
            <p:extLst>
              <p:ext uri="{D42A27DB-BD31-4B8C-83A1-F6EECF244321}">
                <p14:modId xmlns:p14="http://schemas.microsoft.com/office/powerpoint/2010/main" val="2924896629"/>
              </p:ext>
            </p:extLst>
          </p:nvPr>
        </p:nvGraphicFramePr>
        <p:xfrm>
          <a:off x="10068562" y="14197012"/>
          <a:ext cx="10407702" cy="6777390"/>
        </p:xfrm>
        <a:graphic>
          <a:graphicData uri="http://schemas.openxmlformats.org/drawingml/2006/table">
            <a:tbl>
              <a:tblPr firstRow="1" firstCol="1" bandRow="1">
                <a:tableStyleId>{21E4AEA4-8DFA-4A89-87EB-49C32662AFE0}</a:tableStyleId>
              </a:tblPr>
              <a:tblGrid>
                <a:gridCol w="2630644">
                  <a:extLst>
                    <a:ext uri="{9D8B030D-6E8A-4147-A177-3AD203B41FA5}">
                      <a16:colId xmlns:a16="http://schemas.microsoft.com/office/drawing/2014/main" val="214046906"/>
                    </a:ext>
                  </a:extLst>
                </a:gridCol>
                <a:gridCol w="3429000">
                  <a:extLst>
                    <a:ext uri="{9D8B030D-6E8A-4147-A177-3AD203B41FA5}">
                      <a16:colId xmlns:a16="http://schemas.microsoft.com/office/drawing/2014/main" val="596005496"/>
                    </a:ext>
                  </a:extLst>
                </a:gridCol>
                <a:gridCol w="4348058">
                  <a:extLst>
                    <a:ext uri="{9D8B030D-6E8A-4147-A177-3AD203B41FA5}">
                      <a16:colId xmlns:a16="http://schemas.microsoft.com/office/drawing/2014/main" val="2665414658"/>
                    </a:ext>
                  </a:extLst>
                </a:gridCol>
              </a:tblGrid>
              <a:tr h="714674">
                <a:tc>
                  <a:txBody>
                    <a:bodyPr/>
                    <a:lstStyle/>
                    <a:p>
                      <a:pPr algn="ctr">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Health Promotion Principle</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Description</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Application in Prevent-C</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543199185"/>
                  </a:ext>
                </a:extLst>
              </a:tr>
              <a:tr h="1515679">
                <a:tc>
                  <a:txBody>
                    <a:bodyPr/>
                    <a:lstStyle/>
                    <a:p>
                      <a:pPr algn="just">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Empowerment</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kern="100">
                          <a:effectLst/>
                          <a:latin typeface="Arial" panose="020B0604020202020204" pitchFamily="34" charset="0"/>
                          <a:cs typeface="Arial" panose="020B0604020202020204" pitchFamily="34" charset="0"/>
                        </a:rPr>
                        <a:t>Enabling individuals to take control over their health through knowledge and skills.</a:t>
                      </a:r>
                      <a:endParaRPr lang="en-IN" sz="16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kern="100">
                          <a:effectLst/>
                          <a:latin typeface="Arial" panose="020B0604020202020204" pitchFamily="34" charset="0"/>
                          <a:cs typeface="Arial" panose="020B0604020202020204" pitchFamily="34" charset="0"/>
                        </a:rPr>
                        <a:t>Provides personalised risk profiles, educational modules, and self-monitoring tools to support informed decision-making.</a:t>
                      </a:r>
                      <a:endParaRPr lang="en-IN" sz="16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099935496"/>
                  </a:ext>
                </a:extLst>
              </a:tr>
              <a:tr h="1515679">
                <a:tc>
                  <a:txBody>
                    <a:bodyPr/>
                    <a:lstStyle/>
                    <a:p>
                      <a:pPr algn="just">
                        <a:lnSpc>
                          <a:spcPct val="150000"/>
                        </a:lnSpc>
                        <a:spcBef>
                          <a:spcPts val="600"/>
                        </a:spcBef>
                        <a:spcAft>
                          <a:spcPts val="600"/>
                        </a:spcAft>
                        <a:buNone/>
                      </a:pPr>
                      <a:r>
                        <a:rPr lang="en-IN" sz="1600" kern="100">
                          <a:effectLst/>
                          <a:latin typeface="Arial" panose="020B0604020202020204" pitchFamily="34" charset="0"/>
                          <a:cs typeface="Arial" panose="020B0604020202020204" pitchFamily="34" charset="0"/>
                        </a:rPr>
                        <a:t>Equity</a:t>
                      </a:r>
                      <a:endParaRPr lang="en-IN" sz="16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Ensuring fair access to health resources and reducing disparities.</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Offers multilingual content, offline SMS/voice versions, and partnerships with community workers to reach low-resource populations.</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833495539"/>
                  </a:ext>
                </a:extLst>
              </a:tr>
              <a:tr h="1515679">
                <a:tc>
                  <a:txBody>
                    <a:bodyPr/>
                    <a:lstStyle/>
                    <a:p>
                      <a:pPr algn="just">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Participation</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kern="100">
                          <a:effectLst/>
                          <a:latin typeface="Arial" panose="020B0604020202020204" pitchFamily="34" charset="0"/>
                          <a:cs typeface="Arial" panose="020B0604020202020204" pitchFamily="34" charset="0"/>
                        </a:rPr>
                        <a:t>Involving individuals and communities actively in health improvement.</a:t>
                      </a:r>
                      <a:endParaRPr lang="en-IN" sz="16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Includes peer-support forums and community engagement features to encourage shared learning and motivation.</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127035736"/>
                  </a:ext>
                </a:extLst>
              </a:tr>
              <a:tr h="1515679">
                <a:tc>
                  <a:txBody>
                    <a:bodyPr/>
                    <a:lstStyle/>
                    <a:p>
                      <a:pPr algn="just">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Holism</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Addressing the physical, mental, and social dimensions of health.</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kern="100" dirty="0">
                          <a:effectLst/>
                          <a:latin typeface="Arial" panose="020B0604020202020204" pitchFamily="34" charset="0"/>
                          <a:cs typeface="Arial" panose="020B0604020202020204" pitchFamily="34" charset="0"/>
                        </a:rPr>
                        <a:t>Promotes overall well-being through lifestyle change, mental health encouragement, and community connection.</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511597950"/>
                  </a:ext>
                </a:extLst>
              </a:tr>
            </a:tbl>
          </a:graphicData>
        </a:graphic>
      </p:graphicFrame>
      <p:pic>
        <p:nvPicPr>
          <p:cNvPr id="1026" name="Picture 2" descr="CANCER CASES WILL REACH 500,000 A YEAR BY 2040 | Mouth Cancer Foundation">
            <a:extLst>
              <a:ext uri="{FF2B5EF4-FFF2-40B4-BE49-F238E27FC236}">
                <a16:creationId xmlns:a16="http://schemas.microsoft.com/office/drawing/2014/main" id="{24DB1CB5-23C5-F47F-10A5-1E200B95D76C}"/>
              </a:ext>
            </a:extLst>
          </p:cNvPr>
          <p:cNvPicPr>
            <a:picLocks noChangeAspect="1" noChangeArrowheads="1"/>
          </p:cNvPicPr>
          <p:nvPr/>
        </p:nvPicPr>
        <p:blipFill>
          <a:blip r:embed="rId34">
            <a:extLst>
              <a:ext uri="{28A0092B-C50C-407E-A947-70E740481C1C}">
                <a14:useLocalDpi xmlns:a14="http://schemas.microsoft.com/office/drawing/2010/main" val="0"/>
              </a:ext>
            </a:extLst>
          </a:blip>
          <a:srcRect/>
          <a:stretch>
            <a:fillRect/>
          </a:stretch>
        </p:blipFill>
        <p:spPr bwMode="auto">
          <a:xfrm>
            <a:off x="9997869" y="1771223"/>
            <a:ext cx="10609703" cy="51139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91BDEAB-2CF1-8873-8C1B-7667A01E919E}"/>
              </a:ext>
            </a:extLst>
          </p:cNvPr>
          <p:cNvSpPr txBox="1"/>
          <p:nvPr/>
        </p:nvSpPr>
        <p:spPr>
          <a:xfrm>
            <a:off x="316151" y="2065673"/>
            <a:ext cx="29642909" cy="17690227"/>
          </a:xfrm>
          <a:prstGeom prst="rect">
            <a:avLst/>
          </a:prstGeom>
          <a:noFill/>
          <a:ln>
            <a:solidFill>
              <a:schemeClr val="accent1"/>
            </a:solidFill>
          </a:ln>
        </p:spPr>
        <p:txBody>
          <a:bodyPr wrap="square">
            <a:spAutoFit/>
          </a:bodyPr>
          <a:lstStyle/>
          <a:p>
            <a:pPr algn="just">
              <a:lnSpc>
                <a:spcPct val="150000"/>
              </a:lnSpc>
              <a:spcBef>
                <a:spcPts val="600"/>
              </a:spcBef>
              <a:spcAft>
                <a:spcPts val="600"/>
              </a:spcAft>
              <a:buNone/>
            </a:pPr>
            <a:r>
              <a:rPr lang="en-IN" sz="2400" kern="100" dirty="0" err="1">
                <a:effectLst/>
                <a:latin typeface="Arial" panose="020B0604020202020204" pitchFamily="34" charset="0"/>
                <a:ea typeface="Aptos" panose="020B0004020202020204" pitchFamily="34" charset="0"/>
                <a:cs typeface="Arial" panose="020B0604020202020204" pitchFamily="34" charset="0"/>
              </a:rPr>
              <a:t>Alyafei</a:t>
            </a:r>
            <a:r>
              <a:rPr lang="en-IN" sz="2400" kern="100" dirty="0">
                <a:effectLst/>
                <a:latin typeface="Arial" panose="020B0604020202020204" pitchFamily="34" charset="0"/>
                <a:ea typeface="Aptos" panose="020B0004020202020204" pitchFamily="34" charset="0"/>
                <a:cs typeface="Arial" panose="020B0604020202020204" pitchFamily="34" charset="0"/>
              </a:rPr>
              <a:t>, A. and Easton-Carr, R., (2024). The health belief model of </a:t>
            </a:r>
            <a:r>
              <a:rPr lang="en-IN" sz="2400" kern="100" dirty="0" err="1">
                <a:effectLst/>
                <a:latin typeface="Arial" panose="020B0604020202020204" pitchFamily="34" charset="0"/>
                <a:ea typeface="Aptos" panose="020B0004020202020204" pitchFamily="34" charset="0"/>
                <a:cs typeface="Arial" panose="020B0604020202020204" pitchFamily="34" charset="0"/>
              </a:rPr>
              <a:t>behavior</a:t>
            </a:r>
            <a:r>
              <a:rPr lang="en-IN" sz="2400" kern="100" dirty="0">
                <a:effectLst/>
                <a:latin typeface="Arial" panose="020B0604020202020204" pitchFamily="34" charset="0"/>
                <a:ea typeface="Aptos" panose="020B0004020202020204" pitchFamily="34" charset="0"/>
                <a:cs typeface="Arial" panose="020B0604020202020204" pitchFamily="34" charset="0"/>
              </a:rPr>
              <a:t> change. </a:t>
            </a:r>
            <a:r>
              <a:rPr lang="en-IN" sz="2400" i="1" kern="100" dirty="0" err="1">
                <a:effectLst/>
                <a:latin typeface="Arial" panose="020B0604020202020204" pitchFamily="34" charset="0"/>
                <a:ea typeface="Aptos" panose="020B0004020202020204" pitchFamily="34" charset="0"/>
                <a:cs typeface="Arial" panose="020B0604020202020204" pitchFamily="34" charset="0"/>
              </a:rPr>
              <a:t>StatPearls</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https://www.statpearls.com/point-of-care/161679</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Crosby, D., Bhatia, S., Brindle, K.M., Coussens, L.M., Dive, C., Emberton, M., </a:t>
            </a:r>
            <a:r>
              <a:rPr lang="en-IN" sz="2400" kern="100" dirty="0" err="1">
                <a:effectLst/>
                <a:latin typeface="Arial" panose="020B0604020202020204" pitchFamily="34" charset="0"/>
                <a:ea typeface="Aptos" panose="020B0004020202020204" pitchFamily="34" charset="0"/>
                <a:cs typeface="Arial" panose="020B0604020202020204" pitchFamily="34" charset="0"/>
              </a:rPr>
              <a:t>Esener</a:t>
            </a:r>
            <a:r>
              <a:rPr lang="en-IN" sz="2400" kern="100" dirty="0">
                <a:effectLst/>
                <a:latin typeface="Arial" panose="020B0604020202020204" pitchFamily="34" charset="0"/>
                <a:ea typeface="Aptos" panose="020B0004020202020204" pitchFamily="34" charset="0"/>
                <a:cs typeface="Arial" panose="020B0604020202020204" pitchFamily="34" charset="0"/>
              </a:rPr>
              <a:t>, S., Fitzgerald, R.C., Gambhir, S.S., Kuhn, P. and </a:t>
            </a:r>
            <a:r>
              <a:rPr lang="en-IN" sz="2400" kern="100" dirty="0" err="1">
                <a:effectLst/>
                <a:latin typeface="Arial" panose="020B0604020202020204" pitchFamily="34" charset="0"/>
                <a:ea typeface="Aptos" panose="020B0004020202020204" pitchFamily="34" charset="0"/>
                <a:cs typeface="Arial" panose="020B0604020202020204" pitchFamily="34" charset="0"/>
              </a:rPr>
              <a:t>Rebbeck</a:t>
            </a:r>
            <a:r>
              <a:rPr lang="en-IN" sz="2400" kern="100" dirty="0">
                <a:effectLst/>
                <a:latin typeface="Arial" panose="020B0604020202020204" pitchFamily="34" charset="0"/>
                <a:ea typeface="Aptos" panose="020B0004020202020204" pitchFamily="34" charset="0"/>
                <a:cs typeface="Arial" panose="020B0604020202020204" pitchFamily="34" charset="0"/>
              </a:rPr>
              <a:t>, T.R., 2022. Early detection of cancer. </a:t>
            </a:r>
            <a:r>
              <a:rPr lang="en-IN" sz="2400" i="1" kern="100" dirty="0">
                <a:effectLst/>
                <a:latin typeface="Arial" panose="020B0604020202020204" pitchFamily="34" charset="0"/>
                <a:ea typeface="Aptos" panose="020B0004020202020204" pitchFamily="34" charset="0"/>
                <a:cs typeface="Arial" panose="020B0604020202020204" pitchFamily="34" charset="0"/>
              </a:rPr>
              <a:t>Science</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i="1" kern="100" dirty="0">
                <a:effectLst/>
                <a:latin typeface="Arial" panose="020B0604020202020204" pitchFamily="34" charset="0"/>
                <a:ea typeface="Aptos" panose="020B0004020202020204" pitchFamily="34" charset="0"/>
                <a:cs typeface="Arial" panose="020B0604020202020204" pitchFamily="34" charset="0"/>
              </a:rPr>
              <a:t>375</a:t>
            </a:r>
            <a:r>
              <a:rPr lang="en-IN" sz="2400" kern="100" dirty="0">
                <a:effectLst/>
                <a:latin typeface="Arial" panose="020B0604020202020204" pitchFamily="34" charset="0"/>
                <a:ea typeface="Aptos" panose="020B0004020202020204" pitchFamily="34" charset="0"/>
                <a:cs typeface="Arial" panose="020B0604020202020204" pitchFamily="34" charset="0"/>
              </a:rPr>
              <a:t>(6586), p.eaay9040.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https://www.science.org/doi/pdf/10.1126/science.aay9040</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Cross, R., Rowlands, S. and Foster, S., (2021). The foundations of health promotion. </a:t>
            </a:r>
            <a:r>
              <a:rPr lang="en-IN" sz="2400" i="1" kern="100" dirty="0">
                <a:effectLst/>
                <a:latin typeface="Arial" panose="020B0604020202020204" pitchFamily="34" charset="0"/>
                <a:ea typeface="Aptos" panose="020B0004020202020204" pitchFamily="34" charset="0"/>
                <a:cs typeface="Arial" panose="020B0604020202020204" pitchFamily="34" charset="0"/>
              </a:rPr>
              <a:t>Health Promotion: Global Principles and Practice</a:t>
            </a:r>
            <a:r>
              <a:rPr lang="en-IN" sz="2400" kern="100" dirty="0">
                <a:effectLst/>
                <a:latin typeface="Arial" panose="020B0604020202020204" pitchFamily="34" charset="0"/>
                <a:ea typeface="Aptos" panose="020B0004020202020204" pitchFamily="34" charset="0"/>
                <a:cs typeface="Arial" panose="020B0604020202020204" pitchFamily="34" charset="0"/>
              </a:rPr>
              <a:t>, pp.1-40.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http://bi-dam-prod.s3.amazonaws.com/5f28679fd5ef2b33ff3a71f4/57b763dc592641c3d0f9405777358325c91bbfc6/9781789245332_23_7d307a1f85afcafaf8521a37f91d7fa7.pdf</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CRUK (2025). </a:t>
            </a:r>
            <a:r>
              <a:rPr lang="en-IN" sz="2400" i="1" kern="100" dirty="0">
                <a:effectLst/>
                <a:latin typeface="Arial" panose="020B0604020202020204" pitchFamily="34" charset="0"/>
                <a:ea typeface="Aptos" panose="020B0004020202020204" pitchFamily="34" charset="0"/>
                <a:cs typeface="Arial" panose="020B0604020202020204" pitchFamily="34" charset="0"/>
              </a:rPr>
              <a:t>Understanding Cancer Statistics - incidence, survival, Mortality</a:t>
            </a:r>
            <a:r>
              <a:rPr lang="en-IN" sz="2400" kern="100" dirty="0">
                <a:effectLst/>
                <a:latin typeface="Arial" panose="020B0604020202020204" pitchFamily="34" charset="0"/>
                <a:ea typeface="Aptos" panose="020B0004020202020204" pitchFamily="34" charset="0"/>
                <a:cs typeface="Arial" panose="020B0604020202020204" pitchFamily="34" charset="0"/>
              </a:rPr>
              <a:t>. Cancer Research UK. Available at: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https://www.cancerresearchuk.org/about-cancer/what-is-cancer/understanding-cancer-statistics-incidence-survival-mortality</a:t>
            </a:r>
            <a:r>
              <a:rPr lang="en-IN" sz="2400" kern="100" dirty="0">
                <a:effectLst/>
                <a:latin typeface="Arial" panose="020B0604020202020204" pitchFamily="34" charset="0"/>
                <a:ea typeface="Aptos" panose="020B0004020202020204" pitchFamily="34" charset="0"/>
                <a:cs typeface="Arial" panose="020B0604020202020204" pitchFamily="34" charset="0"/>
              </a:rPr>
              <a:t>. (Accessed: 30 October 2025). </a:t>
            </a:r>
          </a:p>
          <a:p>
            <a:pPr algn="just">
              <a:lnSpc>
                <a:spcPct val="150000"/>
              </a:lnSpc>
              <a:spcBef>
                <a:spcPts val="600"/>
              </a:spcBef>
              <a:spcAft>
                <a:spcPts val="600"/>
              </a:spcAft>
              <a:buNone/>
            </a:pPr>
            <a:r>
              <a:rPr lang="en-IN" sz="2400" kern="100" dirty="0" err="1">
                <a:effectLst/>
                <a:latin typeface="Arial" panose="020B0604020202020204" pitchFamily="34" charset="0"/>
                <a:ea typeface="Aptos" panose="020B0004020202020204" pitchFamily="34" charset="0"/>
                <a:cs typeface="Arial" panose="020B0604020202020204" pitchFamily="34" charset="0"/>
              </a:rPr>
              <a:t>DeepHealth</a:t>
            </a:r>
            <a:r>
              <a:rPr lang="en-IN" sz="2400" kern="100" dirty="0">
                <a:effectLst/>
                <a:latin typeface="Arial" panose="020B0604020202020204" pitchFamily="34" charset="0"/>
                <a:ea typeface="Aptos" panose="020B0004020202020204" pitchFamily="34" charset="0"/>
                <a:cs typeface="Arial" panose="020B0604020202020204" pitchFamily="34" charset="0"/>
              </a:rPr>
              <a:t> (2025). </a:t>
            </a:r>
            <a:r>
              <a:rPr lang="en-IN" sz="2400" i="1" kern="100" dirty="0" err="1">
                <a:effectLst/>
                <a:latin typeface="Arial" panose="020B0604020202020204" pitchFamily="34" charset="0"/>
                <a:ea typeface="Aptos" panose="020B0004020202020204" pitchFamily="34" charset="0"/>
                <a:cs typeface="Arial" panose="020B0604020202020204" pitchFamily="34" charset="0"/>
              </a:rPr>
              <a:t>DeepHealth</a:t>
            </a:r>
            <a:r>
              <a:rPr lang="en-IN" sz="2400" i="1" kern="100" dirty="0">
                <a:effectLst/>
                <a:latin typeface="Arial" panose="020B0604020202020204" pitchFamily="34" charset="0"/>
                <a:ea typeface="Aptos" panose="020B0004020202020204" pitchFamily="34" charset="0"/>
                <a:cs typeface="Arial" panose="020B0604020202020204" pitchFamily="34" charset="0"/>
              </a:rPr>
              <a:t> Lung. </a:t>
            </a:r>
            <a:r>
              <a:rPr lang="en-IN" sz="2400" kern="100" dirty="0">
                <a:effectLst/>
                <a:latin typeface="Arial" panose="020B0604020202020204" pitchFamily="34" charset="0"/>
                <a:ea typeface="Aptos" panose="020B0004020202020204" pitchFamily="34" charset="0"/>
                <a:cs typeface="Arial" panose="020B0604020202020204" pitchFamily="34" charset="0"/>
              </a:rPr>
              <a:t>Available at:</a:t>
            </a:r>
            <a:r>
              <a:rPr lang="en-IN" sz="2400" i="1" kern="100" dirty="0">
                <a:effectLst/>
                <a:latin typeface="Arial" panose="020B0604020202020204" pitchFamily="34" charset="0"/>
                <a:ea typeface="Aptos" panose="020B0004020202020204" pitchFamily="34" charset="0"/>
                <a:cs typeface="Arial" panose="020B0604020202020204" pitchFamily="34" charset="0"/>
              </a:rPr>
              <a:t>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https://deephealth.com/population-health/deephealth-lung/</a:t>
            </a:r>
            <a:r>
              <a:rPr lang="en-IN" sz="2400" kern="100" dirty="0">
                <a:effectLst/>
                <a:latin typeface="Arial" panose="020B0604020202020204" pitchFamily="34" charset="0"/>
                <a:ea typeface="Aptos" panose="020B0004020202020204" pitchFamily="34" charset="0"/>
                <a:cs typeface="Arial" panose="020B0604020202020204" pitchFamily="34" charset="0"/>
              </a:rPr>
              <a:t>. (Accessed: 30 October 2025).</a:t>
            </a:r>
          </a:p>
          <a:p>
            <a:pPr algn="just">
              <a:lnSpc>
                <a:spcPct val="150000"/>
              </a:lnSpc>
              <a:spcBef>
                <a:spcPts val="600"/>
              </a:spcBef>
              <a:spcAft>
                <a:spcPts val="600"/>
              </a:spcAft>
              <a:buNone/>
            </a:pPr>
            <a:r>
              <a:rPr lang="en-IN" sz="2400" kern="100" dirty="0" err="1">
                <a:effectLst/>
                <a:latin typeface="Arial" panose="020B0604020202020204" pitchFamily="34" charset="0"/>
                <a:ea typeface="Aptos" panose="020B0004020202020204" pitchFamily="34" charset="0"/>
                <a:cs typeface="Arial" panose="020B0604020202020204" pitchFamily="34" charset="0"/>
              </a:rPr>
              <a:t>Dzerounian</a:t>
            </a:r>
            <a:r>
              <a:rPr lang="en-IN" sz="2400" kern="100" dirty="0">
                <a:effectLst/>
                <a:latin typeface="Arial" panose="020B0604020202020204" pitchFamily="34" charset="0"/>
                <a:ea typeface="Aptos" panose="020B0004020202020204" pitchFamily="34" charset="0"/>
                <a:cs typeface="Arial" panose="020B0604020202020204" pitchFamily="34" charset="0"/>
              </a:rPr>
              <a:t>, J., Pirrie, M., </a:t>
            </a:r>
            <a:r>
              <a:rPr lang="en-IN" sz="2400" kern="100" dirty="0" err="1">
                <a:effectLst/>
                <a:latin typeface="Arial" panose="020B0604020202020204" pitchFamily="34" charset="0"/>
                <a:ea typeface="Aptos" panose="020B0004020202020204" pitchFamily="34" charset="0"/>
                <a:cs typeface="Arial" panose="020B0604020202020204" pitchFamily="34" charset="0"/>
              </a:rPr>
              <a:t>AlShenaiber</a:t>
            </a:r>
            <a:r>
              <a:rPr lang="en-IN" sz="2400" kern="100" dirty="0">
                <a:effectLst/>
                <a:latin typeface="Arial" panose="020B0604020202020204" pitchFamily="34" charset="0"/>
                <a:ea typeface="Aptos" panose="020B0004020202020204" pitchFamily="34" charset="0"/>
                <a:cs typeface="Arial" panose="020B0604020202020204" pitchFamily="34" charset="0"/>
              </a:rPr>
              <a:t>, L., Angeles, R., </a:t>
            </a:r>
            <a:r>
              <a:rPr lang="en-IN" sz="2400" kern="100" dirty="0" err="1">
                <a:effectLst/>
                <a:latin typeface="Arial" panose="020B0604020202020204" pitchFamily="34" charset="0"/>
                <a:ea typeface="Aptos" panose="020B0004020202020204" pitchFamily="34" charset="0"/>
                <a:cs typeface="Arial" panose="020B0604020202020204" pitchFamily="34" charset="0"/>
              </a:rPr>
              <a:t>Marzanek</a:t>
            </a:r>
            <a:r>
              <a:rPr lang="en-IN" sz="2400" kern="100" dirty="0">
                <a:effectLst/>
                <a:latin typeface="Arial" panose="020B0604020202020204" pitchFamily="34" charset="0"/>
                <a:ea typeface="Aptos" panose="020B0004020202020204" pitchFamily="34" charset="0"/>
                <a:cs typeface="Arial" panose="020B0604020202020204" pitchFamily="34" charset="0"/>
              </a:rPr>
              <a:t>, F. and Agarwal, G., (2022). Health knowledge and self-efficacy to make health behaviour changes: a survey of older adults living in Ontario social housing. </a:t>
            </a:r>
            <a:r>
              <a:rPr lang="en-IN" sz="2400" i="1" kern="100" dirty="0">
                <a:effectLst/>
                <a:latin typeface="Arial" panose="020B0604020202020204" pitchFamily="34" charset="0"/>
                <a:ea typeface="Aptos" panose="020B0004020202020204" pitchFamily="34" charset="0"/>
                <a:cs typeface="Arial" panose="020B0604020202020204" pitchFamily="34" charset="0"/>
              </a:rPr>
              <a:t>BMC geriatrics</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i="1" kern="100" dirty="0">
                <a:effectLst/>
                <a:latin typeface="Arial" panose="020B0604020202020204" pitchFamily="34" charset="0"/>
                <a:ea typeface="Aptos" panose="020B0004020202020204" pitchFamily="34" charset="0"/>
                <a:cs typeface="Arial" panose="020B0604020202020204" pitchFamily="34" charset="0"/>
              </a:rPr>
              <a:t>22</a:t>
            </a:r>
            <a:r>
              <a:rPr lang="en-IN" sz="2400" kern="100" dirty="0">
                <a:effectLst/>
                <a:latin typeface="Arial" panose="020B0604020202020204" pitchFamily="34" charset="0"/>
                <a:ea typeface="Aptos" panose="020B0004020202020204" pitchFamily="34" charset="0"/>
                <a:cs typeface="Arial" panose="020B0604020202020204" pitchFamily="34" charset="0"/>
              </a:rPr>
              <a:t>(1), p.473.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7"/>
              </a:rPr>
              <a:t>https://link.springer.com/content/pdf/10.1186/s12877-022-03116-1.pdf</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Ekezie, W., (2021). Smoking and health 2021: A coming of age for tobacco control?.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8"/>
              </a:rPr>
              <a:t>https://research.aston.ac.uk/files/207856386/Smoking_and_health_report.pdf</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dirty="0">
                <a:latin typeface="Arial" panose="020B0604020202020204" pitchFamily="34" charset="0"/>
                <a:cs typeface="Arial" panose="020B0604020202020204" pitchFamily="34" charset="0"/>
              </a:rPr>
              <a:t>El-Osta, A., Hennessey, C., Pilot, C., Tahir, M.A., </a:t>
            </a:r>
            <a:r>
              <a:rPr lang="en-IN" sz="2400" dirty="0" err="1">
                <a:latin typeface="Arial" panose="020B0604020202020204" pitchFamily="34" charset="0"/>
                <a:cs typeface="Arial" panose="020B0604020202020204" pitchFamily="34" charset="0"/>
              </a:rPr>
              <a:t>Bagkeris</a:t>
            </a:r>
            <a:r>
              <a:rPr lang="en-IN" sz="2400" dirty="0">
                <a:latin typeface="Arial" panose="020B0604020202020204" pitchFamily="34" charset="0"/>
                <a:cs typeface="Arial" panose="020B0604020202020204" pitchFamily="34" charset="0"/>
              </a:rPr>
              <a:t>, E., Akram, M., </a:t>
            </a:r>
            <a:r>
              <a:rPr lang="en-IN" sz="2400" dirty="0" err="1">
                <a:latin typeface="Arial" panose="020B0604020202020204" pitchFamily="34" charset="0"/>
                <a:cs typeface="Arial" panose="020B0604020202020204" pitchFamily="34" charset="0"/>
              </a:rPr>
              <a:t>Alboksmaty</a:t>
            </a:r>
            <a:r>
              <a:rPr lang="en-IN" sz="2400" dirty="0">
                <a:latin typeface="Arial" panose="020B0604020202020204" pitchFamily="34" charset="0"/>
                <a:cs typeface="Arial" panose="020B0604020202020204" pitchFamily="34" charset="0"/>
              </a:rPr>
              <a:t>, A., </a:t>
            </a:r>
            <a:r>
              <a:rPr lang="en-IN" sz="2400" dirty="0" err="1">
                <a:latin typeface="Arial" panose="020B0604020202020204" pitchFamily="34" charset="0"/>
                <a:cs typeface="Arial" panose="020B0604020202020204" pitchFamily="34" charset="0"/>
              </a:rPr>
              <a:t>Barbanti</a:t>
            </a:r>
            <a:r>
              <a:rPr lang="en-IN" sz="2400" dirty="0">
                <a:latin typeface="Arial" panose="020B0604020202020204" pitchFamily="34" charset="0"/>
                <a:cs typeface="Arial" panose="020B0604020202020204" pitchFamily="34" charset="0"/>
              </a:rPr>
              <a:t>, E., </a:t>
            </a:r>
            <a:r>
              <a:rPr lang="en-IN" sz="2400" dirty="0" err="1">
                <a:latin typeface="Arial" panose="020B0604020202020204" pitchFamily="34" charset="0"/>
                <a:cs typeface="Arial" panose="020B0604020202020204" pitchFamily="34" charset="0"/>
              </a:rPr>
              <a:t>Bakhet</a:t>
            </a:r>
            <a:r>
              <a:rPr lang="en-IN" sz="2400" dirty="0">
                <a:latin typeface="Arial" panose="020B0604020202020204" pitchFamily="34" charset="0"/>
                <a:cs typeface="Arial" panose="020B0604020202020204" pitchFamily="34" charset="0"/>
              </a:rPr>
              <a:t>, M., Vos, V. and </a:t>
            </a:r>
            <a:r>
              <a:rPr lang="en-IN" sz="2400" dirty="0" err="1">
                <a:latin typeface="Arial" panose="020B0604020202020204" pitchFamily="34" charset="0"/>
                <a:cs typeface="Arial" panose="020B0604020202020204" pitchFamily="34" charset="0"/>
              </a:rPr>
              <a:t>Banarsee</a:t>
            </a:r>
            <a:r>
              <a:rPr lang="en-IN" sz="2400" dirty="0">
                <a:latin typeface="Arial" panose="020B0604020202020204" pitchFamily="34" charset="0"/>
                <a:cs typeface="Arial" panose="020B0604020202020204" pitchFamily="34" charset="0"/>
              </a:rPr>
              <a:t>, R., (2021). A digital solution to streamline access to smoking cessation interventions in England; findings from a primary care pilot (STOPNOW study). </a:t>
            </a:r>
            <a:r>
              <a:rPr lang="en-IN" sz="2400" i="1" dirty="0">
                <a:latin typeface="Arial" panose="020B0604020202020204" pitchFamily="34" charset="0"/>
                <a:cs typeface="Arial" panose="020B0604020202020204" pitchFamily="34" charset="0"/>
              </a:rPr>
              <a:t>Public Health in Practice</a:t>
            </a:r>
            <a:r>
              <a:rPr lang="en-IN" sz="2400" dirty="0">
                <a:latin typeface="Arial" panose="020B0604020202020204" pitchFamily="34" charset="0"/>
                <a:cs typeface="Arial" panose="020B0604020202020204" pitchFamily="34" charset="0"/>
              </a:rPr>
              <a:t>, </a:t>
            </a:r>
            <a:r>
              <a:rPr lang="en-IN" sz="2400" i="1" dirty="0">
                <a:latin typeface="Arial" panose="020B0604020202020204" pitchFamily="34" charset="0"/>
                <a:cs typeface="Arial" panose="020B0604020202020204" pitchFamily="34" charset="0"/>
              </a:rPr>
              <a:t>2</a:t>
            </a:r>
            <a:r>
              <a:rPr lang="en-IN" sz="2400" dirty="0">
                <a:latin typeface="Arial" panose="020B0604020202020204" pitchFamily="34" charset="0"/>
                <a:cs typeface="Arial" panose="020B0604020202020204" pitchFamily="34" charset="0"/>
              </a:rPr>
              <a:t>, p.100176.</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kern="100" dirty="0">
                <a:latin typeface="Arial" panose="020B0604020202020204" pitchFamily="34" charset="0"/>
                <a:ea typeface="Aptos" panose="020B0004020202020204" pitchFamily="34" charset="0"/>
                <a:cs typeface="Arial" panose="020B0604020202020204" pitchFamily="34" charset="0"/>
              </a:rPr>
              <a:t> </a:t>
            </a:r>
            <a:r>
              <a:rPr lang="en-IN" sz="2400" kern="100" dirty="0">
                <a:latin typeface="Arial" panose="020B0604020202020204" pitchFamily="34" charset="0"/>
                <a:ea typeface="Aptos" panose="020B0004020202020204" pitchFamily="34" charset="0"/>
                <a:cs typeface="Arial" panose="020B0604020202020204" pitchFamily="34" charset="0"/>
                <a:hlinkClick r:id="rId9"/>
              </a:rPr>
              <a:t>https://www.sciencedirect.com/science/article/pii/S2666535221001014</a:t>
            </a:r>
            <a:r>
              <a:rPr lang="en-IN" sz="2400" kern="100" dirty="0">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McSharry, J., Fredrix, M.F.A.M., McLaughlin, E., Collins, A., Molloy, H., Shiels, A. and Mohan, C.M., (2022, August). Exploring the implementation of text message reminders for cervical screening in Ireland. In </a:t>
            </a:r>
            <a:r>
              <a:rPr lang="en-IN" sz="2400" i="1" kern="100" dirty="0">
                <a:effectLst/>
                <a:latin typeface="Arial" panose="020B0604020202020204" pitchFamily="34" charset="0"/>
                <a:ea typeface="Aptos" panose="020B0004020202020204" pitchFamily="34" charset="0"/>
                <a:cs typeface="Arial" panose="020B0604020202020204" pitchFamily="34" charset="0"/>
              </a:rPr>
              <a:t>36th Annual Conference of the European Health Psychology Society: Charting New Territories in Health Psychology</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0"/>
              </a:rPr>
              <a:t>https://research.ou.nl/files/49809845/ehps22_abstracts_1_.pdf</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Ng, K.L.S., Munisamy, M., Lim, J.B.Y. and </a:t>
            </a:r>
            <a:r>
              <a:rPr lang="en-IN" sz="2400" kern="100" dirty="0" err="1">
                <a:effectLst/>
                <a:latin typeface="Arial" panose="020B0604020202020204" pitchFamily="34" charset="0"/>
                <a:ea typeface="Aptos" panose="020B0004020202020204" pitchFamily="34" charset="0"/>
                <a:cs typeface="Arial" panose="020B0604020202020204" pitchFamily="34" charset="0"/>
              </a:rPr>
              <a:t>Alshagga</a:t>
            </a:r>
            <a:r>
              <a:rPr lang="en-IN" sz="2400" kern="100" dirty="0">
                <a:effectLst/>
                <a:latin typeface="Arial" panose="020B0604020202020204" pitchFamily="34" charset="0"/>
                <a:ea typeface="Aptos" panose="020B0004020202020204" pitchFamily="34" charset="0"/>
                <a:cs typeface="Arial" panose="020B0604020202020204" pitchFamily="34" charset="0"/>
              </a:rPr>
              <a:t>, M., (2025). The Effect of Nutritional Mobile Apps on Populations With Cancer: Systematic Review. </a:t>
            </a:r>
            <a:r>
              <a:rPr lang="en-IN" sz="2400" i="1" kern="100" dirty="0">
                <a:effectLst/>
                <a:latin typeface="Arial" panose="020B0604020202020204" pitchFamily="34" charset="0"/>
                <a:ea typeface="Aptos" panose="020B0004020202020204" pitchFamily="34" charset="0"/>
                <a:cs typeface="Arial" panose="020B0604020202020204" pitchFamily="34" charset="0"/>
              </a:rPr>
              <a:t>JMIR cancer</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i="1" kern="100" dirty="0">
                <a:effectLst/>
                <a:latin typeface="Arial" panose="020B0604020202020204" pitchFamily="34" charset="0"/>
                <a:ea typeface="Aptos" panose="020B0004020202020204" pitchFamily="34" charset="0"/>
                <a:cs typeface="Arial" panose="020B0604020202020204" pitchFamily="34" charset="0"/>
              </a:rPr>
              <a:t>11</a:t>
            </a:r>
            <a:r>
              <a:rPr lang="en-IN" sz="2400" kern="100" dirty="0">
                <a:effectLst/>
                <a:latin typeface="Arial" panose="020B0604020202020204" pitchFamily="34" charset="0"/>
                <a:ea typeface="Aptos" panose="020B0004020202020204" pitchFamily="34" charset="0"/>
                <a:cs typeface="Arial" panose="020B0604020202020204" pitchFamily="34" charset="0"/>
              </a:rPr>
              <a:t>(1), p.e50662.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1"/>
              </a:rPr>
              <a:t>https://cancer.jmir.org/2025/1/e50662/</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Ni, Y. and Jia, F., (2025, May). A scoping review of AI-Driven digital interventions in mental health care: mapping applications across screening, support, monitoring, prevention, and clinical education. In </a:t>
            </a:r>
            <a:r>
              <a:rPr lang="en-IN" sz="2400" i="1" kern="100" dirty="0">
                <a:effectLst/>
                <a:latin typeface="Arial" panose="020B0604020202020204" pitchFamily="34" charset="0"/>
                <a:ea typeface="Aptos" panose="020B0004020202020204" pitchFamily="34" charset="0"/>
                <a:cs typeface="Arial" panose="020B0604020202020204" pitchFamily="34" charset="0"/>
              </a:rPr>
              <a:t>Healthcare</a:t>
            </a:r>
            <a:r>
              <a:rPr lang="en-IN" sz="2400" kern="100" dirty="0">
                <a:effectLst/>
                <a:latin typeface="Arial" panose="020B0604020202020204" pitchFamily="34" charset="0"/>
                <a:ea typeface="Aptos" panose="020B0004020202020204" pitchFamily="34" charset="0"/>
                <a:cs typeface="Arial" panose="020B0604020202020204" pitchFamily="34" charset="0"/>
              </a:rPr>
              <a:t> (Vol. 13, No. 10, p. 1205). MDPI.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2"/>
              </a:rPr>
              <a:t>https://www.mdpi.com/2227-9032/13/10/1205</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Rakhshani, T., </a:t>
            </a:r>
            <a:r>
              <a:rPr lang="en-IN" sz="2400" kern="100" dirty="0" err="1">
                <a:effectLst/>
                <a:latin typeface="Arial" panose="020B0604020202020204" pitchFamily="34" charset="0"/>
                <a:ea typeface="Aptos" panose="020B0004020202020204" pitchFamily="34" charset="0"/>
                <a:cs typeface="Arial" panose="020B0604020202020204" pitchFamily="34" charset="0"/>
              </a:rPr>
              <a:t>Razeghi</a:t>
            </a:r>
            <a:r>
              <a:rPr lang="en-IN" sz="2400" kern="100" dirty="0">
                <a:effectLst/>
                <a:latin typeface="Arial" panose="020B0604020202020204" pitchFamily="34" charset="0"/>
                <a:ea typeface="Aptos" panose="020B0004020202020204" pitchFamily="34" charset="0"/>
                <a:cs typeface="Arial" panose="020B0604020202020204" pitchFamily="34" charset="0"/>
              </a:rPr>
              <a:t>, E., Kashfi, S.M., </a:t>
            </a:r>
            <a:r>
              <a:rPr lang="en-IN" sz="2400" kern="100" dirty="0" err="1">
                <a:effectLst/>
                <a:latin typeface="Arial" panose="020B0604020202020204" pitchFamily="34" charset="0"/>
                <a:ea typeface="Aptos" panose="020B0004020202020204" pitchFamily="34" charset="0"/>
                <a:cs typeface="Arial" panose="020B0604020202020204" pitchFamily="34" charset="0"/>
              </a:rPr>
              <a:t>Kamyab</a:t>
            </a:r>
            <a:r>
              <a:rPr lang="en-IN" sz="2400" kern="100" dirty="0">
                <a:effectLst/>
                <a:latin typeface="Arial" panose="020B0604020202020204" pitchFamily="34" charset="0"/>
                <a:ea typeface="Aptos" panose="020B0004020202020204" pitchFamily="34" charset="0"/>
                <a:cs typeface="Arial" panose="020B0604020202020204" pitchFamily="34" charset="0"/>
              </a:rPr>
              <a:t>, A. and Khani </a:t>
            </a:r>
            <a:r>
              <a:rPr lang="en-IN" sz="2400" kern="100" dirty="0" err="1">
                <a:effectLst/>
                <a:latin typeface="Arial" panose="020B0604020202020204" pitchFamily="34" charset="0"/>
                <a:ea typeface="Aptos" panose="020B0004020202020204" pitchFamily="34" charset="0"/>
                <a:cs typeface="Arial" panose="020B0604020202020204" pitchFamily="34" charset="0"/>
              </a:rPr>
              <a:t>Jeihooni</a:t>
            </a:r>
            <a:r>
              <a:rPr lang="en-IN" sz="2400" kern="100" dirty="0">
                <a:effectLst/>
                <a:latin typeface="Arial" panose="020B0604020202020204" pitchFamily="34" charset="0"/>
                <a:ea typeface="Aptos" panose="020B0004020202020204" pitchFamily="34" charset="0"/>
                <a:cs typeface="Arial" panose="020B0604020202020204" pitchFamily="34" charset="0"/>
              </a:rPr>
              <a:t>, A., (2024). The effect of educational intervention based on health belief model on colorectal cancer screening </a:t>
            </a:r>
            <a:r>
              <a:rPr lang="en-IN" sz="2400" kern="100" dirty="0" err="1">
                <a:effectLst/>
                <a:latin typeface="Arial" panose="020B0604020202020204" pitchFamily="34" charset="0"/>
                <a:ea typeface="Aptos" panose="020B0004020202020204" pitchFamily="34" charset="0"/>
                <a:cs typeface="Arial" panose="020B0604020202020204" pitchFamily="34" charset="0"/>
              </a:rPr>
              <a:t>behaviors</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i="1" kern="100" dirty="0">
                <a:effectLst/>
                <a:latin typeface="Arial" panose="020B0604020202020204" pitchFamily="34" charset="0"/>
                <a:ea typeface="Aptos" panose="020B0004020202020204" pitchFamily="34" charset="0"/>
                <a:cs typeface="Arial" panose="020B0604020202020204" pitchFamily="34" charset="0"/>
              </a:rPr>
              <a:t>BMC Public Health</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i="1" kern="100" dirty="0">
                <a:effectLst/>
                <a:latin typeface="Arial" panose="020B0604020202020204" pitchFamily="34" charset="0"/>
                <a:ea typeface="Aptos" panose="020B0004020202020204" pitchFamily="34" charset="0"/>
                <a:cs typeface="Arial" panose="020B0604020202020204" pitchFamily="34" charset="0"/>
              </a:rPr>
              <a:t>24</a:t>
            </a:r>
            <a:r>
              <a:rPr lang="en-IN" sz="2400" kern="100" dirty="0">
                <a:effectLst/>
                <a:latin typeface="Arial" panose="020B0604020202020204" pitchFamily="34" charset="0"/>
                <a:ea typeface="Aptos" panose="020B0004020202020204" pitchFamily="34" charset="0"/>
                <a:cs typeface="Arial" panose="020B0604020202020204" pitchFamily="34" charset="0"/>
              </a:rPr>
              <a:t>(1), p.1640.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3"/>
              </a:rPr>
              <a:t>https://link.springer.com/content/pdf/10.1186/s12889-024-19180-8.pdf</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Schliemann, D., Tan, M.M., Hoe, W.M.K., Mohan, D., Taib, N.A., Donnelly, M. and Su, T.T., (2022). mHealth interventions to improve cancer screening and early detection: scoping review of reviews. </a:t>
            </a:r>
            <a:r>
              <a:rPr lang="en-IN" sz="2400" i="1" kern="100" dirty="0">
                <a:effectLst/>
                <a:latin typeface="Arial" panose="020B0604020202020204" pitchFamily="34" charset="0"/>
                <a:ea typeface="Aptos" panose="020B0004020202020204" pitchFamily="34" charset="0"/>
                <a:cs typeface="Arial" panose="020B0604020202020204" pitchFamily="34" charset="0"/>
              </a:rPr>
              <a:t>Journal of medical Internet research</a:t>
            </a:r>
            <a:r>
              <a:rPr lang="en-IN" sz="2400" kern="100" dirty="0">
                <a:effectLst/>
                <a:latin typeface="Arial" panose="020B0604020202020204" pitchFamily="34" charset="0"/>
                <a:ea typeface="Aptos" panose="020B0004020202020204" pitchFamily="34" charset="0"/>
                <a:cs typeface="Arial" panose="020B0604020202020204" pitchFamily="34" charset="0"/>
              </a:rPr>
              <a:t>, </a:t>
            </a:r>
            <a:r>
              <a:rPr lang="en-IN" sz="2400" i="1" kern="100" dirty="0">
                <a:effectLst/>
                <a:latin typeface="Arial" panose="020B0604020202020204" pitchFamily="34" charset="0"/>
                <a:ea typeface="Aptos" panose="020B0004020202020204" pitchFamily="34" charset="0"/>
                <a:cs typeface="Arial" panose="020B0604020202020204" pitchFamily="34" charset="0"/>
              </a:rPr>
              <a:t>24</a:t>
            </a:r>
            <a:r>
              <a:rPr lang="en-IN" sz="2400" kern="100" dirty="0">
                <a:effectLst/>
                <a:latin typeface="Arial" panose="020B0604020202020204" pitchFamily="34" charset="0"/>
                <a:ea typeface="Aptos" panose="020B0004020202020204" pitchFamily="34" charset="0"/>
                <a:cs typeface="Arial" panose="020B0604020202020204" pitchFamily="34" charset="0"/>
              </a:rPr>
              <a:t>(8), p.e36316.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4"/>
              </a:rPr>
              <a:t>https://www.jmir.org/2022/8/e36316/</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WHO (2025). </a:t>
            </a:r>
            <a:r>
              <a:rPr lang="en-IN" sz="2400" i="1" kern="100" dirty="0">
                <a:effectLst/>
                <a:latin typeface="Arial" panose="020B0604020202020204" pitchFamily="34" charset="0"/>
                <a:ea typeface="Aptos" panose="020B0004020202020204" pitchFamily="34" charset="0"/>
                <a:cs typeface="Arial" panose="020B0604020202020204" pitchFamily="34" charset="0"/>
              </a:rPr>
              <a:t>Cancer Prevention</a:t>
            </a:r>
            <a:r>
              <a:rPr lang="en-IN" sz="2400" kern="100" dirty="0">
                <a:effectLst/>
                <a:latin typeface="Arial" panose="020B0604020202020204" pitchFamily="34" charset="0"/>
                <a:ea typeface="Aptos" panose="020B0004020202020204" pitchFamily="34" charset="0"/>
                <a:cs typeface="Arial" panose="020B0604020202020204" pitchFamily="34" charset="0"/>
              </a:rPr>
              <a:t>. World Health Organization. Available at: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5"/>
              </a:rPr>
              <a:t>https://www.who.int/health-topics/cancer#tab=tab_1</a:t>
            </a:r>
            <a:r>
              <a:rPr lang="en-IN" sz="2400" kern="100" dirty="0">
                <a:effectLst/>
                <a:latin typeface="Arial" panose="020B0604020202020204" pitchFamily="34" charset="0"/>
                <a:ea typeface="Aptos" panose="020B0004020202020204" pitchFamily="34" charset="0"/>
                <a:cs typeface="Arial" panose="020B0604020202020204" pitchFamily="34" charset="0"/>
              </a:rPr>
              <a:t>. (Accessed: 29 October 2025). </a:t>
            </a:r>
          </a:p>
          <a:p>
            <a:pPr algn="just">
              <a:lnSpc>
                <a:spcPct val="150000"/>
              </a:lnSpc>
              <a:spcBef>
                <a:spcPts val="600"/>
              </a:spcBef>
              <a:spcAft>
                <a:spcPts val="600"/>
              </a:spcAft>
              <a:buNone/>
            </a:pPr>
            <a:r>
              <a:rPr lang="en-IN" sz="2400" kern="100" dirty="0">
                <a:effectLst/>
                <a:latin typeface="Arial" panose="020B0604020202020204" pitchFamily="34" charset="0"/>
                <a:ea typeface="Aptos" panose="020B0004020202020204" pitchFamily="34" charset="0"/>
                <a:cs typeface="Arial" panose="020B0604020202020204" pitchFamily="34" charset="0"/>
              </a:rPr>
              <a:t>World Health Organization, (2024). </a:t>
            </a:r>
            <a:r>
              <a:rPr lang="en-IN" sz="2400" i="1" kern="100" dirty="0">
                <a:effectLst/>
                <a:latin typeface="Arial" panose="020B0604020202020204" pitchFamily="34" charset="0"/>
                <a:ea typeface="Aptos" panose="020B0004020202020204" pitchFamily="34" charset="0"/>
                <a:cs typeface="Arial" panose="020B0604020202020204" pitchFamily="34" charset="0"/>
              </a:rPr>
              <a:t>Achieving well-being: a global framework for integrating well-being into public health utilizing a health promotion approach</a:t>
            </a:r>
            <a:r>
              <a:rPr lang="en-IN" sz="2400" kern="100" dirty="0">
                <a:effectLst/>
                <a:latin typeface="Arial" panose="020B0604020202020204" pitchFamily="34" charset="0"/>
                <a:ea typeface="Aptos" panose="020B0004020202020204" pitchFamily="34" charset="0"/>
                <a:cs typeface="Arial" panose="020B0604020202020204" pitchFamily="34" charset="0"/>
              </a:rPr>
              <a:t>. World Health Organization. </a:t>
            </a:r>
            <a:r>
              <a:rPr lang="en-IN"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6"/>
              </a:rPr>
              <a:t>https://books.google.com/books?hl=en&amp;lr=&amp;id=y6QOEQAAQBAJ&amp;oi=fnd&amp;pg=PR4&amp;dq=%E2%80%A2%09Health+promotion+stands+to+be+an+aspect+which+is+particularly+rooted+in+the+principles+with+consideration+of+empowerment,+equity,+participation,+and+holistic+well-being+with+the+goal+of+providing+individuals+and+communities+with+the+capacity+to+take+control+over+their+health&amp;ots=zAU8Ne_Bmv&amp;sig=QxkBghMzo6D_Pbt6ccIWksIp1aQ</a:t>
            </a:r>
            <a:r>
              <a:rPr lang="en-IN" sz="2400" kern="100" dirty="0">
                <a:effectLst/>
                <a:latin typeface="Arial" panose="020B0604020202020204" pitchFamily="34" charset="0"/>
                <a:ea typeface="Aptos" panose="020B0004020202020204" pitchFamily="34" charset="0"/>
                <a:cs typeface="Arial" panose="020B0604020202020204" pitchFamily="34" charset="0"/>
              </a:rPr>
              <a:t> </a:t>
            </a:r>
          </a:p>
        </p:txBody>
      </p:sp>
      <p:sp>
        <p:nvSpPr>
          <p:cNvPr id="7" name="Rectangle 6">
            <a:extLst>
              <a:ext uri="{FF2B5EF4-FFF2-40B4-BE49-F238E27FC236}">
                <a16:creationId xmlns:a16="http://schemas.microsoft.com/office/drawing/2014/main" id="{B66FCE7F-2DCE-5537-0E9C-07ECF88AA437}"/>
              </a:ext>
            </a:extLst>
          </p:cNvPr>
          <p:cNvSpPr/>
          <p:nvPr/>
        </p:nvSpPr>
        <p:spPr>
          <a:xfrm>
            <a:off x="0" y="252412"/>
            <a:ext cx="30275213" cy="1524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sz="13800" b="1" dirty="0">
                <a:solidFill>
                  <a:schemeClr val="bg1"/>
                </a:solidFill>
                <a:latin typeface="Arial" panose="020B0604020202020204" pitchFamily="34" charset="0"/>
                <a:cs typeface="Arial" panose="020B0604020202020204" pitchFamily="34" charset="0"/>
              </a:rPr>
              <a:t>Reference List</a:t>
            </a:r>
            <a:endParaRPr lang="en-IN" sz="138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59797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172</TotalTime>
  <Words>2282</Words>
  <Application>Microsoft Macintosh PowerPoint</Application>
  <PresentationFormat>Custom</PresentationFormat>
  <Paragraphs>102</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Calibri</vt:lpstr>
      <vt:lpstr>Symbol</vt:lpstr>
      <vt:lpstr>Aptos</vt:lpstr>
      <vt:lpstr>Arial</vt:lpstr>
      <vt:lpstr>Office Theme</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cp:lastModifiedBy>
  <cp:revision>13</cp:revision>
  <dcterms:created xsi:type="dcterms:W3CDTF">2006-08-16T00:00:00Z</dcterms:created>
  <dcterms:modified xsi:type="dcterms:W3CDTF">2025-10-30T17:26:57Z</dcterms:modified>
  <cp:category/>
  <dc:identifier>DAG3J_ftBBM</dc:identifier>
</cp:coreProperties>
</file>