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1"/>
  </p:notesMasterIdLst>
  <p:handoutMasterIdLst>
    <p:handoutMasterId r:id="rId32"/>
  </p:handoutMasterIdLst>
  <p:sldIdLst>
    <p:sldId id="277" r:id="rId2"/>
    <p:sldId id="367" r:id="rId3"/>
    <p:sldId id="258" r:id="rId4"/>
    <p:sldId id="259" r:id="rId5"/>
    <p:sldId id="260" r:id="rId6"/>
    <p:sldId id="261" r:id="rId7"/>
    <p:sldId id="265" r:id="rId8"/>
    <p:sldId id="266" r:id="rId9"/>
    <p:sldId id="267" r:id="rId10"/>
    <p:sldId id="268" r:id="rId11"/>
    <p:sldId id="271" r:id="rId12"/>
    <p:sldId id="273" r:id="rId13"/>
    <p:sldId id="274" r:id="rId14"/>
    <p:sldId id="276" r:id="rId15"/>
    <p:sldId id="279" r:id="rId16"/>
    <p:sldId id="280" r:id="rId17"/>
    <p:sldId id="282" r:id="rId18"/>
    <p:sldId id="283" r:id="rId19"/>
    <p:sldId id="284" r:id="rId20"/>
    <p:sldId id="286" r:id="rId21"/>
    <p:sldId id="310" r:id="rId22"/>
    <p:sldId id="311" r:id="rId23"/>
    <p:sldId id="312" r:id="rId24"/>
    <p:sldId id="314" r:id="rId25"/>
    <p:sldId id="315" r:id="rId26"/>
    <p:sldId id="316" r:id="rId27"/>
    <p:sldId id="317" r:id="rId28"/>
    <p:sldId id="318" r:id="rId29"/>
    <p:sldId id="379" r:id="rId30"/>
  </p:sldIdLst>
  <p:sldSz cx="12192000" cy="6858000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70" autoAdjust="0"/>
    <p:restoredTop sz="93364" autoAdjust="0"/>
  </p:normalViewPr>
  <p:slideViewPr>
    <p:cSldViewPr>
      <p:cViewPr varScale="1">
        <p:scale>
          <a:sx n="104" d="100"/>
          <a:sy n="104" d="100"/>
        </p:scale>
        <p:origin x="776" y="20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2550" y="730250"/>
            <a:ext cx="65039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31/05/2025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31/05/2025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31/05/2025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31/05/2025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31/05/2025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31/05/2025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31/05/2025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31/05/2025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31/05/2025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31/05/2025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31/05/2025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1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488" y="274321"/>
            <a:ext cx="9300353" cy="82296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476250" y="1280160"/>
            <a:ext cx="9300353" cy="470789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buClr>
                <a:schemeClr val="tx2"/>
              </a:buCl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Footer Placeholder 9">
            <a:extLst>
              <a:ext uri="{FF2B5EF4-FFF2-40B4-BE49-F238E27FC236}">
                <a16:creationId xmlns:a16="http://schemas.microsoft.com/office/drawing/2014/main" id="{91FFC595-1043-FF47-B12D-DE59D6ECDEAF}"/>
              </a:ext>
            </a:extLst>
          </p:cNvPr>
          <p:cNvSpPr txBox="1">
            <a:spLocks/>
          </p:cNvSpPr>
          <p:nvPr userDrawn="1"/>
        </p:nvSpPr>
        <p:spPr>
          <a:xfrm>
            <a:off x="490549" y="6528816"/>
            <a:ext cx="2072640" cy="2286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McGraw-Hill Education   </a:t>
            </a:r>
            <a:r>
              <a:rPr lang="en-US" sz="900" b="1" spc="0" baseline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endParaRPr lang="en-US" sz="9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87801" y="6528816"/>
            <a:ext cx="7315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36045" y="6528815"/>
            <a:ext cx="1278151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40BFEAB2-FD83-41F2-9787-AD5D1A1760C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0915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72">
          <p15:clr>
            <a:srgbClr val="FBAE40"/>
          </p15:clr>
        </p15:guide>
        <p15:guide id="2" orient="horz" pos="804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31/05/2025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8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oleObject" Target="../embeddings/oleObject10.bin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oleObject" Target="../embeddings/oleObject12.bin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oleObject" Target="../embeddings/oleObject13.bin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oleObject" Target="../embeddings/oleObject14.bin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oleObject" Target="../embeddings/oleObject15.bin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oleObject" Target="../embeddings/oleObject16.bin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2208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LCBB5002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2095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Management Accounting </a:t>
            </a:r>
          </a:p>
          <a:p>
            <a:pPr eaLnBrk="1" hangingPunct="1"/>
            <a:r>
              <a:rPr lang="en-GB" altLang="en-US" sz="3600">
                <a:solidFill>
                  <a:schemeClr val="accent2"/>
                </a:solidFill>
              </a:rPr>
              <a:t>Week 6</a:t>
            </a:r>
            <a:endParaRPr lang="en-GB" altLang="en-US" sz="3600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sz="4800" b="1" dirty="0">
                <a:solidFill>
                  <a:schemeClr val="accent2"/>
                </a:solidFill>
              </a:rPr>
              <a:t>Relevant costs for decision-making 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768408" y="6453337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000" b="1" dirty="0"/>
              <a:t>Learning Outcomes; by the end of this session you should be able to: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5479" y="1422357"/>
            <a:ext cx="9193253" cy="4061047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Identify relevant costs and apply them to managerial decisions.</a:t>
            </a:r>
          </a:p>
          <a:p>
            <a:r>
              <a:rPr lang="en-GB" dirty="0"/>
              <a:t>List the necessary criteria that make information relevant to a decision involving two or more alternative courses of action.</a:t>
            </a:r>
          </a:p>
          <a:p>
            <a:r>
              <a:rPr lang="en-GB" dirty="0"/>
              <a:t>Describe the nature of differential analysis and illustrate its application to decisions involving:</a:t>
            </a:r>
          </a:p>
          <a:p>
            <a:pPr lvl="1"/>
            <a:r>
              <a:rPr lang="en-GB" dirty="0"/>
              <a:t>Making or buying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31/05/2025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0D27F8-92FA-DD49-9493-FC1C81382571}"/>
              </a:ext>
            </a:extLst>
          </p:cNvPr>
          <p:cNvSpPr/>
          <p:nvPr/>
        </p:nvSpPr>
        <p:spPr>
          <a:xfrm>
            <a:off x="3629879" y="5750720"/>
            <a:ext cx="58944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accent2"/>
                </a:solidFill>
              </a:rPr>
              <a:t>McGraw-Hill Education | Seal &amp; Rohde Management Accounting 6</a:t>
            </a:r>
            <a:r>
              <a:rPr lang="en-US" sz="1200" baseline="30000" dirty="0">
                <a:solidFill>
                  <a:schemeClr val="accent2"/>
                </a:solidFill>
              </a:rPr>
              <a:t>th</a:t>
            </a:r>
            <a:r>
              <a:rPr lang="en-US" sz="1200" dirty="0">
                <a:solidFill>
                  <a:schemeClr val="accent2"/>
                </a:solidFill>
              </a:rPr>
              <a:t> edition © 2018</a:t>
            </a:r>
          </a:p>
        </p:txBody>
      </p:sp>
    </p:spTree>
    <p:extLst>
      <p:ext uri="{BB962C8B-B14F-4D97-AF65-F5344CB8AC3E}">
        <p14:creationId xmlns:p14="http://schemas.microsoft.com/office/powerpoint/2010/main" val="2704366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A953BF46-9335-4F57-B8BF-927F82A377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12975" y="476250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Cost Concepts for Decision-Making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5A0FCB82-470E-4C99-8A06-6CC69C08333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209800" y="1981200"/>
            <a:ext cx="7772400" cy="2133600"/>
          </a:xfr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  <a:defRPr/>
            </a:pPr>
            <a:r>
              <a:rPr lang="zh-CN" altLang="en-US" dirty="0">
                <a:ea typeface="宋体" pitchFamily="2" charset="-122"/>
              </a:rPr>
              <a:t>   </a:t>
            </a:r>
            <a:r>
              <a:rPr lang="en-US" altLang="zh-CN" dirty="0">
                <a:ea typeface="宋体" pitchFamily="2" charset="-122"/>
              </a:rPr>
              <a:t>A </a:t>
            </a:r>
            <a:r>
              <a:rPr lang="en-US" altLang="zh-CN" b="1" dirty="0">
                <a:solidFill>
                  <a:schemeClr val="accent1">
                    <a:lumMod val="60000"/>
                    <a:lumOff val="40000"/>
                  </a:schemeClr>
                </a:solidFill>
                <a:ea typeface="宋体" pitchFamily="2" charset="-122"/>
              </a:rPr>
              <a:t>relevant cost</a:t>
            </a:r>
            <a:r>
              <a:rPr lang="en-US" altLang="zh-CN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 </a:t>
            </a:r>
            <a:r>
              <a:rPr lang="en-US" altLang="zh-CN" dirty="0">
                <a:ea typeface="宋体" pitchFamily="2" charset="-122"/>
              </a:rPr>
              <a:t>is a cost that differs between alternatives.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56851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D4A50EF3-487C-4045-A83C-6ED1190D44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15888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Identifying Relevant Costs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E090D33F-4DA3-4124-BEA7-858453CA28A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286000" y="1296988"/>
            <a:ext cx="8001000" cy="5732462"/>
          </a:xfr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  <a:defRPr/>
            </a:pPr>
            <a:r>
              <a:rPr lang="en-US" altLang="zh-CN" sz="2300" dirty="0">
                <a:ea typeface="宋体" pitchFamily="2" charset="-122"/>
              </a:rPr>
              <a:t>Costs that can be eliminated (in whole or in part) by choosing one alternative over another are </a:t>
            </a:r>
            <a:r>
              <a:rPr lang="en-US" altLang="zh-CN" sz="2300" dirty="0">
                <a:solidFill>
                  <a:schemeClr val="accent1">
                    <a:lumMod val="60000"/>
                    <a:lumOff val="40000"/>
                  </a:schemeClr>
                </a:solidFill>
                <a:ea typeface="宋体" pitchFamily="2" charset="-122"/>
              </a:rPr>
              <a:t>avoidable costs</a:t>
            </a:r>
            <a:r>
              <a:rPr lang="en-US" altLang="zh-CN" sz="2300" dirty="0">
                <a:ea typeface="宋体" pitchFamily="2" charset="-122"/>
              </a:rPr>
              <a:t>. Avoidable costs are relevant costs.</a:t>
            </a:r>
          </a:p>
          <a:p>
            <a:pPr>
              <a:lnSpc>
                <a:spcPct val="50000"/>
              </a:lnSpc>
              <a:spcBef>
                <a:spcPct val="0"/>
              </a:spcBef>
              <a:buFontTx/>
              <a:buNone/>
              <a:defRPr/>
            </a:pPr>
            <a:endParaRPr lang="en-US" altLang="zh-CN" sz="2300" dirty="0">
              <a:ea typeface="宋体" pitchFamily="2" charset="-122"/>
            </a:endParaRPr>
          </a:p>
          <a:p>
            <a:pPr>
              <a:buFontTx/>
              <a:buNone/>
              <a:defRPr/>
            </a:pPr>
            <a:r>
              <a:rPr lang="en-US" altLang="zh-CN" sz="2300" dirty="0">
                <a:ea typeface="宋体" pitchFamily="2" charset="-122"/>
              </a:rPr>
              <a:t>Unavoidable costs are never relevant and include:</a:t>
            </a:r>
          </a:p>
          <a:p>
            <a:pPr>
              <a:lnSpc>
                <a:spcPct val="40000"/>
              </a:lnSpc>
              <a:spcBef>
                <a:spcPct val="0"/>
              </a:spcBef>
              <a:buFontTx/>
              <a:buNone/>
              <a:defRPr/>
            </a:pPr>
            <a:endParaRPr lang="en-US" altLang="zh-CN" sz="2300" dirty="0">
              <a:ea typeface="宋体" pitchFamily="2" charset="-122"/>
            </a:endParaRPr>
          </a:p>
          <a:p>
            <a:pPr lvl="1">
              <a:buFont typeface="Wingdings" pitchFamily="2" charset="2"/>
              <a:buChar char=""/>
              <a:defRPr/>
            </a:pPr>
            <a:r>
              <a:rPr lang="en-US" altLang="zh-CN" sz="2300" dirty="0">
                <a:ea typeface="宋体" pitchFamily="2" charset="-122"/>
              </a:rPr>
              <a:t> </a:t>
            </a:r>
            <a:r>
              <a:rPr lang="en-US" altLang="zh-CN" sz="2300" dirty="0">
                <a:highlight>
                  <a:srgbClr val="FFFF00"/>
                </a:highlight>
                <a:ea typeface="宋体" pitchFamily="2" charset="-122"/>
              </a:rPr>
              <a:t>Sunk costs.</a:t>
            </a:r>
          </a:p>
          <a:p>
            <a:pPr lvl="1">
              <a:lnSpc>
                <a:spcPct val="40000"/>
              </a:lnSpc>
              <a:spcBef>
                <a:spcPct val="0"/>
              </a:spcBef>
              <a:buFont typeface="Wingdings" pitchFamily="2" charset="2"/>
              <a:buChar char=""/>
              <a:defRPr/>
            </a:pPr>
            <a:endParaRPr lang="en-US" altLang="zh-CN" sz="2300" dirty="0">
              <a:ea typeface="宋体" pitchFamily="2" charset="-122"/>
            </a:endParaRPr>
          </a:p>
          <a:p>
            <a:pPr lvl="1">
              <a:buFont typeface="Wingdings" pitchFamily="2" charset="2"/>
              <a:buChar char=""/>
              <a:defRPr/>
            </a:pPr>
            <a:r>
              <a:rPr lang="en-US" altLang="zh-CN" sz="2300" dirty="0">
                <a:ea typeface="宋体" pitchFamily="2" charset="-122"/>
              </a:rPr>
              <a:t> Future costs that </a:t>
            </a:r>
            <a:r>
              <a:rPr lang="en-US" altLang="zh-CN" sz="23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宋体" pitchFamily="2" charset="-122"/>
              </a:rPr>
              <a:t>do not differ</a:t>
            </a:r>
            <a:r>
              <a:rPr lang="en-US" altLang="zh-CN" sz="2300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 </a:t>
            </a:r>
            <a:r>
              <a:rPr lang="en-US" altLang="zh-CN" sz="2300" dirty="0">
                <a:ea typeface="宋体" pitchFamily="2" charset="-122"/>
              </a:rPr>
              <a:t>between the alternatives.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98083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B616D7E0-49F1-42D7-9FF7-588F205E46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260350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Identifying Relevant Costs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655AF191-5F38-4876-8AF8-357C3C7BBEA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207569" y="1981200"/>
            <a:ext cx="7774632" cy="4114800"/>
          </a:xfr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  <a:defRPr/>
            </a:pPr>
            <a:r>
              <a:rPr lang="en-US" altLang="zh-CN" b="1" dirty="0">
                <a:solidFill>
                  <a:schemeClr val="accent1">
                    <a:lumMod val="60000"/>
                    <a:lumOff val="40000"/>
                  </a:schemeClr>
                </a:solidFill>
                <a:ea typeface="宋体" pitchFamily="2" charset="-122"/>
              </a:rPr>
              <a:t>Sunk cost</a:t>
            </a:r>
            <a:r>
              <a:rPr lang="en-US" altLang="zh-CN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 </a:t>
            </a:r>
            <a:r>
              <a:rPr lang="en-US" altLang="zh-CN" dirty="0">
                <a:ea typeface="宋体" pitchFamily="2" charset="-122"/>
              </a:rPr>
              <a:t>- a cost that has already been incurred and that cannot be avoided regardless of what a manager decides to do.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8855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Callout 2"/>
          <p:cNvSpPr/>
          <p:nvPr/>
        </p:nvSpPr>
        <p:spPr>
          <a:xfrm>
            <a:off x="1631504" y="754956"/>
            <a:ext cx="3528392" cy="2025973"/>
          </a:xfrm>
          <a:prstGeom prst="wedgeEllipseCallou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>
            <a:extLst>
              <a:ext uri="{FF2B5EF4-FFF2-40B4-BE49-F238E27FC236}">
                <a16:creationId xmlns:a16="http://schemas.microsoft.com/office/drawing/2014/main" id="{B30C47AD-9298-4DEF-B810-6B9B08AEDE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889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Identifying Relevant Costs</a:t>
            </a:r>
          </a:p>
        </p:txBody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AFCF2FB1-069C-44EC-BBC5-C1355956A8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1545" y="1107504"/>
            <a:ext cx="3058531" cy="1320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000" b="1" dirty="0">
                <a:latin typeface="Arial" panose="020B0604020202020204" pitchFamily="34" charset="0"/>
                <a:ea typeface="SimSun" panose="02010600030101010101" pitchFamily="2" charset="-122"/>
              </a:rPr>
              <a:t>Well, I’ve assembled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all </a:t>
            </a:r>
            <a:r>
              <a:rPr lang="en-US" altLang="zh-CN" sz="2000" b="1" dirty="0">
                <a:latin typeface="Arial" panose="020B0604020202020204" pitchFamily="34" charset="0"/>
                <a:ea typeface="SimSun" panose="02010600030101010101" pitchFamily="2" charset="-122"/>
              </a:rPr>
              <a:t>the costs associated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000" b="1" dirty="0">
                <a:latin typeface="Arial" panose="020B0604020202020204" pitchFamily="34" charset="0"/>
                <a:ea typeface="SimSun" panose="02010600030101010101" pitchFamily="2" charset="-122"/>
              </a:rPr>
              <a:t>with the alternatives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000" b="1" dirty="0">
                <a:latin typeface="Arial" panose="020B0604020202020204" pitchFamily="34" charset="0"/>
                <a:ea typeface="SimSun" panose="02010600030101010101" pitchFamily="2" charset="-122"/>
              </a:rPr>
              <a:t>we are considering.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B935B-D27A-4CB1-9FC9-E6AC1D865346}" type="slidenum">
              <a:rPr lang="en-GB" altLang="en-US" smtClean="0"/>
              <a:pPr/>
              <a:t>6</a:t>
            </a:fld>
            <a:endParaRPr lang="en-GB" altLang="en-US"/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381C808D-1C02-CA46-A679-03DFFB53A0DC}"/>
              </a:ext>
            </a:extLst>
          </p:cNvPr>
          <p:cNvSpPr/>
          <p:nvPr/>
        </p:nvSpPr>
        <p:spPr>
          <a:xfrm flipH="1">
            <a:off x="7273862" y="692014"/>
            <a:ext cx="3204779" cy="2376264"/>
          </a:xfrm>
          <a:prstGeom prst="wedgeEllipseCallou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B0AC8C-2D37-9945-83C4-72D8337FA163}"/>
              </a:ext>
            </a:extLst>
          </p:cNvPr>
          <p:cNvSpPr txBox="1"/>
          <p:nvPr/>
        </p:nvSpPr>
        <p:spPr>
          <a:xfrm>
            <a:off x="7625798" y="1331913"/>
            <a:ext cx="23564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ea typeface="SimSun" panose="02010600030101010101" pitchFamily="2" charset="-122"/>
              </a:rPr>
              <a:t>Great! The first thing we need to </a:t>
            </a:r>
          </a:p>
          <a:p>
            <a:pPr algn="ctr"/>
            <a:r>
              <a:rPr lang="en-US" altLang="zh-CN" b="1" dirty="0">
                <a:ea typeface="SimSun" panose="02010600030101010101" pitchFamily="2" charset="-122"/>
              </a:rPr>
              <a:t>do is eliminate all the </a:t>
            </a:r>
            <a:r>
              <a:rPr lang="en-US" altLang="zh-CN" b="1" dirty="0">
                <a:solidFill>
                  <a:srgbClr val="FF0000"/>
                </a:solidFill>
                <a:ea typeface="SimSun" panose="02010600030101010101" pitchFamily="2" charset="-122"/>
              </a:rPr>
              <a:t>sunk costs.</a:t>
            </a:r>
          </a:p>
          <a:p>
            <a:endParaRPr lang="en-US" dirty="0"/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9CC458B8-B330-FC4F-B568-787FC43DFFF3}"/>
              </a:ext>
            </a:extLst>
          </p:cNvPr>
          <p:cNvSpPr/>
          <p:nvPr/>
        </p:nvSpPr>
        <p:spPr>
          <a:xfrm flipH="1">
            <a:off x="1774826" y="3135579"/>
            <a:ext cx="3385071" cy="2308324"/>
          </a:xfrm>
          <a:prstGeom prst="wedgeEllipseCallou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Callout 12">
            <a:extLst>
              <a:ext uri="{FF2B5EF4-FFF2-40B4-BE49-F238E27FC236}">
                <a16:creationId xmlns:a16="http://schemas.microsoft.com/office/drawing/2014/main" id="{FE91AA9D-6B0F-8B4B-91AE-5883CCD958C2}"/>
              </a:ext>
            </a:extLst>
          </p:cNvPr>
          <p:cNvSpPr/>
          <p:nvPr/>
        </p:nvSpPr>
        <p:spPr>
          <a:xfrm flipH="1">
            <a:off x="6416098" y="3325452"/>
            <a:ext cx="3196860" cy="2160240"/>
          </a:xfrm>
          <a:prstGeom prst="wedgeEllipseCallou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400EAB-07EE-5F40-9545-6FB1BB2E0AC9}"/>
              </a:ext>
            </a:extLst>
          </p:cNvPr>
          <p:cNvSpPr txBox="1"/>
          <p:nvPr/>
        </p:nvSpPr>
        <p:spPr>
          <a:xfrm>
            <a:off x="2481346" y="3315900"/>
            <a:ext cx="23905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ea typeface="SimSun" panose="02010600030101010101" pitchFamily="2" charset="-122"/>
              </a:rPr>
              <a:t>Now that we have eliminated the sunk costs, we need to eliminate the future costs that </a:t>
            </a:r>
            <a:r>
              <a:rPr lang="en-US" altLang="zh-CN" b="1" dirty="0">
                <a:solidFill>
                  <a:srgbClr val="FF0000"/>
                </a:solidFill>
                <a:ea typeface="SimSun" panose="02010600030101010101" pitchFamily="2" charset="-122"/>
              </a:rPr>
              <a:t>don’t differ </a:t>
            </a:r>
            <a:r>
              <a:rPr lang="en-US" altLang="zh-CN" b="1" dirty="0">
                <a:ea typeface="SimSun" panose="02010600030101010101" pitchFamily="2" charset="-122"/>
              </a:rPr>
              <a:t>between alternatives.</a:t>
            </a:r>
          </a:p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75C5A50-7936-9E4E-A770-D39BB3F05865}"/>
              </a:ext>
            </a:extLst>
          </p:cNvPr>
          <p:cNvSpPr txBox="1"/>
          <p:nvPr/>
        </p:nvSpPr>
        <p:spPr>
          <a:xfrm>
            <a:off x="6691633" y="3833962"/>
            <a:ext cx="269092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ea typeface="SimSun" panose="02010600030101010101" pitchFamily="2" charset="-122"/>
              </a:rPr>
              <a:t>The decision will be</a:t>
            </a:r>
          </a:p>
          <a:p>
            <a:pPr algn="ctr"/>
            <a:r>
              <a:rPr lang="en-US" altLang="zh-CN" b="1" dirty="0">
                <a:ea typeface="SimSun" panose="02010600030101010101" pitchFamily="2" charset="-122"/>
              </a:rPr>
              <a:t>easier now.  All we</a:t>
            </a:r>
          </a:p>
          <a:p>
            <a:pPr algn="ctr"/>
            <a:r>
              <a:rPr lang="en-US" altLang="zh-CN" b="1" dirty="0">
                <a:ea typeface="SimSun" panose="02010600030101010101" pitchFamily="2" charset="-122"/>
              </a:rPr>
              <a:t>have left are the</a:t>
            </a:r>
          </a:p>
          <a:p>
            <a:pPr algn="ctr"/>
            <a:r>
              <a:rPr lang="en-US" altLang="zh-CN" b="1" dirty="0">
                <a:solidFill>
                  <a:srgbClr val="FC0128"/>
                </a:solidFill>
                <a:ea typeface="SimSun" panose="02010600030101010101" pitchFamily="2" charset="-122"/>
              </a:rPr>
              <a:t>avoidable costs</a:t>
            </a:r>
            <a:r>
              <a:rPr lang="en-US" altLang="zh-CN" b="1" dirty="0">
                <a:ea typeface="SimSun" panose="02010600030101010101" pitchFamily="2" charset="-122"/>
              </a:rPr>
              <a:t>.</a:t>
            </a:r>
          </a:p>
          <a:p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0D63501-CAD8-2F46-8C97-8C4ABA81176F}"/>
              </a:ext>
            </a:extLst>
          </p:cNvPr>
          <p:cNvSpPr txBox="1"/>
          <p:nvPr/>
        </p:nvSpPr>
        <p:spPr>
          <a:xfrm>
            <a:off x="1796619" y="942979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57CDD80-E568-C74A-B333-2E201815B25B}"/>
              </a:ext>
            </a:extLst>
          </p:cNvPr>
          <p:cNvSpPr txBox="1"/>
          <p:nvPr/>
        </p:nvSpPr>
        <p:spPr>
          <a:xfrm>
            <a:off x="6576516" y="3833962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0B0077A-E0B3-DE4C-8D59-A9EF29ED3F88}"/>
              </a:ext>
            </a:extLst>
          </p:cNvPr>
          <p:cNvSpPr txBox="1"/>
          <p:nvPr/>
        </p:nvSpPr>
        <p:spPr>
          <a:xfrm>
            <a:off x="7485413" y="1234448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F2033B6-23DB-B848-BE7A-A3E57ADD59BA}"/>
              </a:ext>
            </a:extLst>
          </p:cNvPr>
          <p:cNvSpPr txBox="1"/>
          <p:nvPr/>
        </p:nvSpPr>
        <p:spPr>
          <a:xfrm>
            <a:off x="1933160" y="3561032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3)</a:t>
            </a:r>
          </a:p>
        </p:txBody>
      </p:sp>
    </p:spTree>
    <p:extLst>
      <p:ext uri="{BB962C8B-B14F-4D97-AF65-F5344CB8AC3E}">
        <p14:creationId xmlns:p14="http://schemas.microsoft.com/office/powerpoint/2010/main" val="1696518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A028125D-C7AF-482F-9C9A-C1724DACB8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44663" y="100013"/>
            <a:ext cx="87122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Sunk Costs are not Relevant Costs</a:t>
            </a: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C5EB7064-8DEE-44E5-8498-D8B8B64C80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9736" y="2348881"/>
            <a:ext cx="4464496" cy="951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800" b="1" dirty="0">
                <a:latin typeface="Arial" panose="020B0604020202020204" pitchFamily="34" charset="0"/>
                <a:ea typeface="SimSun" panose="02010600030101010101" pitchFamily="2" charset="-122"/>
              </a:rPr>
              <a:t>Let’s look at the White Company example.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12263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CF2D9CC3-54D4-4C4F-BD66-1141FCA701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75618" y="-92390"/>
            <a:ext cx="8640763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Sunk Costs are not Relevant Costs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4159187D-F29E-4D1F-8A6F-0734D37BD2F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34433" y="764704"/>
            <a:ext cx="11450199" cy="2511896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n-US" altLang="zh-CN" sz="2200" dirty="0">
                <a:ea typeface="SimSun" panose="02010600030101010101" pitchFamily="2" charset="-122"/>
              </a:rPr>
              <a:t>A manager at White Co. wants to replace an old machine with a new, more efficient machine.</a:t>
            </a:r>
          </a:p>
        </p:txBody>
      </p:sp>
      <p:graphicFrame>
        <p:nvGraphicFramePr>
          <p:cNvPr id="11268" name="Object 4">
            <a:extLst>
              <a:ext uri="{FF2B5EF4-FFF2-40B4-BE49-F238E27FC236}">
                <a16:creationId xmlns:a16="http://schemas.microsoft.com/office/drawing/2014/main" id="{124DB639-4EA4-4EB2-B30F-DEAB36B6B04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9480422"/>
              </p:ext>
            </p:extLst>
          </p:nvPr>
        </p:nvGraphicFramePr>
        <p:xfrm>
          <a:off x="2440781" y="1556792"/>
          <a:ext cx="7454900" cy="4262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2842153" imgH="1745067" progId="Excel.Sheet.8">
                  <p:embed/>
                </p:oleObj>
              </mc:Choice>
              <mc:Fallback>
                <p:oleObj name="Worksheet" r:id="rId2" imgW="2842153" imgH="1745067" progId="Excel.Sheet.8">
                  <p:embed/>
                  <p:pic>
                    <p:nvPicPr>
                      <p:cNvPr id="11268" name="Object 4">
                        <a:extLst>
                          <a:ext uri="{FF2B5EF4-FFF2-40B4-BE49-F238E27FC236}">
                            <a16:creationId xmlns:a16="http://schemas.microsoft.com/office/drawing/2014/main" id="{124DB639-4EA4-4EB2-B30F-DEAB36B6B04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0781" y="1556792"/>
                        <a:ext cx="7454900" cy="4262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89803" dir="2700000" algn="ctr" rotWithShape="0">
                          <a:schemeClr val="tx1">
                            <a:alpha val="74997"/>
                          </a:scheme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699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4198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8D18E8E9-5433-43B8-B708-332C90EED7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47851" y="260350"/>
            <a:ext cx="8640763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Sunk Costs are not Relevant Costs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FF57486F-58EE-4F11-A346-A024B9C82DE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62200" y="1295400"/>
            <a:ext cx="7924800" cy="3429000"/>
          </a:xfr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zh-CN" sz="2800" dirty="0">
                <a:ea typeface="SimSun" pitchFamily="2" charset="-122"/>
              </a:rPr>
              <a:t>White’s sales are £200,000 per year.</a:t>
            </a:r>
          </a:p>
          <a:p>
            <a:pPr>
              <a:lnSpc>
                <a:spcPct val="50000"/>
              </a:lnSpc>
              <a:defRPr/>
            </a:pPr>
            <a:endParaRPr lang="en-US" altLang="zh-CN" sz="2800" dirty="0">
              <a:ea typeface="SimSun" pitchFamily="2" charset="-122"/>
            </a:endParaRPr>
          </a:p>
          <a:p>
            <a:pPr>
              <a:defRPr/>
            </a:pPr>
            <a:r>
              <a:rPr lang="en-US" altLang="zh-CN" sz="2800" dirty="0">
                <a:ea typeface="SimSun" pitchFamily="2" charset="-122"/>
              </a:rPr>
              <a:t>Fixed expenses, other than depreciation, are £70,000 per year.</a:t>
            </a:r>
            <a:br>
              <a:rPr lang="en-US" altLang="zh-CN" sz="3000" dirty="0">
                <a:ea typeface="SimSun" pitchFamily="2" charset="-122"/>
              </a:rPr>
            </a:br>
            <a:endParaRPr lang="en-US" altLang="zh-CN" sz="3000" dirty="0">
              <a:ea typeface="SimSun" pitchFamily="2" charset="-122"/>
            </a:endParaRPr>
          </a:p>
          <a:p>
            <a:pPr algn="ctr">
              <a:buFontTx/>
              <a:buNone/>
              <a:defRPr/>
            </a:pPr>
            <a:r>
              <a:rPr lang="en-US" altLang="zh-CN" sz="30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SimSun" pitchFamily="2" charset="-122"/>
              </a:rPr>
              <a:t>Should the manager purchase the new machine?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571337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DDB2E22C-C1CD-4AAD-92ED-4E94750672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98438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Incorrect Analysis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1056E266-5927-48F2-BAE1-CBC96DBE1D3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286000" y="1447800"/>
            <a:ext cx="7543800" cy="1752600"/>
          </a:xfr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  <a:defRPr/>
            </a:pPr>
            <a:r>
              <a:rPr lang="en-US" altLang="zh-CN" sz="2400" dirty="0">
                <a:ea typeface="宋体" pitchFamily="2" charset="-122"/>
              </a:rPr>
              <a:t>The manager recommends that the company does </a:t>
            </a:r>
            <a:r>
              <a:rPr lang="en-US" altLang="zh-CN" sz="2400" dirty="0">
                <a:solidFill>
                  <a:schemeClr val="accent1">
                    <a:lumMod val="60000"/>
                    <a:lumOff val="40000"/>
                  </a:schemeClr>
                </a:solidFill>
                <a:ea typeface="宋体" pitchFamily="2" charset="-122"/>
              </a:rPr>
              <a:t>not purchase</a:t>
            </a:r>
            <a:r>
              <a:rPr lang="en-US" altLang="zh-CN" sz="2400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 </a:t>
            </a:r>
            <a:r>
              <a:rPr lang="en-US" altLang="zh-CN" sz="2400" dirty="0">
                <a:ea typeface="宋体" pitchFamily="2" charset="-122"/>
              </a:rPr>
              <a:t>the new machine since disposal of the old machine would result in a loss:</a:t>
            </a:r>
          </a:p>
        </p:txBody>
      </p:sp>
      <p:graphicFrame>
        <p:nvGraphicFramePr>
          <p:cNvPr id="13316" name="Object 4">
            <a:extLst>
              <a:ext uri="{FF2B5EF4-FFF2-40B4-BE49-F238E27FC236}">
                <a16:creationId xmlns:a16="http://schemas.microsoft.com/office/drawing/2014/main" id="{5EAB05B3-4099-4172-9392-5C852D148CC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6016828"/>
              </p:ext>
            </p:extLst>
          </p:nvPr>
        </p:nvGraphicFramePr>
        <p:xfrm>
          <a:off x="2368008" y="3100640"/>
          <a:ext cx="7751763" cy="2333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2590785" imgH="845864" progId="Excel.Sheet.8">
                  <p:embed/>
                </p:oleObj>
              </mc:Choice>
              <mc:Fallback>
                <p:oleObj name="Worksheet" r:id="rId2" imgW="2590785" imgH="845864" progId="Excel.Sheet.8">
                  <p:embed/>
                  <p:pic>
                    <p:nvPicPr>
                      <p:cNvPr id="13316" name="Object 4">
                        <a:extLst>
                          <a:ext uri="{FF2B5EF4-FFF2-40B4-BE49-F238E27FC236}">
                            <a16:creationId xmlns:a16="http://schemas.microsoft.com/office/drawing/2014/main" id="{5EAB05B3-4099-4172-9392-5C852D148CC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8008" y="3100640"/>
                        <a:ext cx="7751763" cy="2333625"/>
                      </a:xfrm>
                      <a:prstGeom prst="rect">
                        <a:avLst/>
                      </a:prstGeom>
                      <a:noFill/>
                      <a:ln w="57149" cmpd="thinThick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317" name="Group 5">
            <a:extLst>
              <a:ext uri="{FF2B5EF4-FFF2-40B4-BE49-F238E27FC236}">
                <a16:creationId xmlns:a16="http://schemas.microsoft.com/office/drawing/2014/main" id="{1D8AFCD4-B693-4E45-8DFE-A6F7CD129536}"/>
              </a:ext>
            </a:extLst>
          </p:cNvPr>
          <p:cNvGrpSpPr>
            <a:grpSpLocks/>
          </p:cNvGrpSpPr>
          <p:nvPr/>
        </p:nvGrpSpPr>
        <p:grpSpPr bwMode="auto">
          <a:xfrm>
            <a:off x="8877300" y="266700"/>
            <a:ext cx="914400" cy="914400"/>
            <a:chOff x="4632" y="168"/>
            <a:chExt cx="576" cy="576"/>
          </a:xfrm>
        </p:grpSpPr>
        <p:sp>
          <p:nvSpPr>
            <p:cNvPr id="13318" name="Oval 6">
              <a:extLst>
                <a:ext uri="{FF2B5EF4-FFF2-40B4-BE49-F238E27FC236}">
                  <a16:creationId xmlns:a16="http://schemas.microsoft.com/office/drawing/2014/main" id="{34528A7C-06BC-45AF-8DEC-B1415DAB38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32" y="168"/>
              <a:ext cx="576" cy="576"/>
            </a:xfrm>
            <a:prstGeom prst="ellipse">
              <a:avLst/>
            </a:prstGeom>
            <a:noFill/>
            <a:ln w="76199">
              <a:solidFill>
                <a:srgbClr val="FC012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3319" name="Line 7">
              <a:extLst>
                <a:ext uri="{FF2B5EF4-FFF2-40B4-BE49-F238E27FC236}">
                  <a16:creationId xmlns:a16="http://schemas.microsoft.com/office/drawing/2014/main" id="{FDA151F5-97EA-4C4B-BF12-4B0A6FD89D6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28" y="264"/>
              <a:ext cx="384" cy="384"/>
            </a:xfrm>
            <a:prstGeom prst="line">
              <a:avLst/>
            </a:prstGeom>
            <a:noFill/>
            <a:ln w="76199">
              <a:solidFill>
                <a:srgbClr val="FC012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2853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Object 8">
            <a:extLst>
              <a:ext uri="{FF2B5EF4-FFF2-40B4-BE49-F238E27FC236}">
                <a16:creationId xmlns:a16="http://schemas.microsoft.com/office/drawing/2014/main" id="{474443A5-BB24-4F23-90BB-0AA44D82FE55}"/>
              </a:ext>
            </a:extLst>
          </p:cNvPr>
          <p:cNvGraphicFramePr>
            <a:graphicFrameLocks/>
          </p:cNvGraphicFramePr>
          <p:nvPr/>
        </p:nvGraphicFramePr>
        <p:xfrm>
          <a:off x="1847851" y="2211389"/>
          <a:ext cx="8640763" cy="289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egneark" r:id="rId2" imgW="5232400" imgH="1625600" progId="Excel.Sheet.8">
                  <p:embed/>
                </p:oleObj>
              </mc:Choice>
              <mc:Fallback>
                <p:oleObj name="Regneark" r:id="rId2" imgW="5232400" imgH="1625600" progId="Excel.Sheet.8">
                  <p:embed/>
                  <p:pic>
                    <p:nvPicPr>
                      <p:cNvPr id="14338" name="Object 8">
                        <a:extLst>
                          <a:ext uri="{FF2B5EF4-FFF2-40B4-BE49-F238E27FC236}">
                            <a16:creationId xmlns:a16="http://schemas.microsoft.com/office/drawing/2014/main" id="{474443A5-BB24-4F23-90BB-0AA44D82FE5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7851" y="2211389"/>
                        <a:ext cx="8640763" cy="2890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39" name="Rectangle 3">
            <a:extLst>
              <a:ext uri="{FF2B5EF4-FFF2-40B4-BE49-F238E27FC236}">
                <a16:creationId xmlns:a16="http://schemas.microsoft.com/office/drawing/2014/main" id="{36A60056-3319-49D7-A3DB-CA49509706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889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Correct Analysis</a:t>
            </a:r>
          </a:p>
        </p:txBody>
      </p:sp>
      <p:sp>
        <p:nvSpPr>
          <p:cNvPr id="14342" name="Rectangle 7">
            <a:extLst>
              <a:ext uri="{FF2B5EF4-FFF2-40B4-BE49-F238E27FC236}">
                <a16:creationId xmlns:a16="http://schemas.microsoft.com/office/drawing/2014/main" id="{6FF5BE56-A9ED-4610-A9D9-4D0956AA485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75520" y="1295400"/>
            <a:ext cx="8709918" cy="1066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n-US" altLang="zh-CN" sz="2300" dirty="0">
                <a:ea typeface="SimSun" panose="02010600030101010101" pitchFamily="2" charset="-122"/>
              </a:rPr>
              <a:t>Look at the comparative cost and revenue for the next five years.</a:t>
            </a:r>
          </a:p>
        </p:txBody>
      </p:sp>
      <p:sp>
        <p:nvSpPr>
          <p:cNvPr id="14340" name="Line 5">
            <a:extLst>
              <a:ext uri="{FF2B5EF4-FFF2-40B4-BE49-F238E27FC236}">
                <a16:creationId xmlns:a16="http://schemas.microsoft.com/office/drawing/2014/main" id="{156ABC66-32F1-4045-8DDF-4C8C45EF4F3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114800" y="3276600"/>
            <a:ext cx="1447800" cy="2209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14341" name="Group 13">
            <a:extLst>
              <a:ext uri="{FF2B5EF4-FFF2-40B4-BE49-F238E27FC236}">
                <a16:creationId xmlns:a16="http://schemas.microsoft.com/office/drawing/2014/main" id="{27C84DA4-B38C-4092-B6F9-D7F26CC74BC8}"/>
              </a:ext>
            </a:extLst>
          </p:cNvPr>
          <p:cNvGrpSpPr>
            <a:grpSpLocks/>
          </p:cNvGrpSpPr>
          <p:nvPr/>
        </p:nvGrpSpPr>
        <p:grpSpPr bwMode="auto">
          <a:xfrm>
            <a:off x="9845676" y="193676"/>
            <a:ext cx="639763" cy="949325"/>
            <a:chOff x="5242" y="122"/>
            <a:chExt cx="403" cy="598"/>
          </a:xfrm>
        </p:grpSpPr>
        <p:sp>
          <p:nvSpPr>
            <p:cNvPr id="14346" name="AutoShape 11">
              <a:extLst>
                <a:ext uri="{FF2B5EF4-FFF2-40B4-BE49-F238E27FC236}">
                  <a16:creationId xmlns:a16="http://schemas.microsoft.com/office/drawing/2014/main" id="{0B15D67D-35A2-4645-902A-C3D0B85D70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2" y="308"/>
              <a:ext cx="355" cy="365"/>
            </a:xfrm>
            <a:prstGeom prst="roundRect">
              <a:avLst>
                <a:gd name="adj" fmla="val 12102"/>
              </a:avLst>
            </a:prstGeom>
            <a:noFill/>
            <a:ln w="14288">
              <a:solidFill>
                <a:srgbClr val="00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4347" name="Freeform 12">
              <a:extLst>
                <a:ext uri="{FF2B5EF4-FFF2-40B4-BE49-F238E27FC236}">
                  <a16:creationId xmlns:a16="http://schemas.microsoft.com/office/drawing/2014/main" id="{39D16840-C767-4F0A-8D40-7B7C5BFE5EF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8" y="122"/>
              <a:ext cx="377" cy="598"/>
            </a:xfrm>
            <a:custGeom>
              <a:avLst/>
              <a:gdLst>
                <a:gd name="T0" fmla="*/ 0 w 1511"/>
                <a:gd name="T1" fmla="*/ 0 h 2390"/>
                <a:gd name="T2" fmla="*/ 0 w 1511"/>
                <a:gd name="T3" fmla="*/ 0 h 2390"/>
                <a:gd name="T4" fmla="*/ 0 w 1511"/>
                <a:gd name="T5" fmla="*/ 0 h 2390"/>
                <a:gd name="T6" fmla="*/ 0 w 1511"/>
                <a:gd name="T7" fmla="*/ 0 h 2390"/>
                <a:gd name="T8" fmla="*/ 0 w 1511"/>
                <a:gd name="T9" fmla="*/ 0 h 2390"/>
                <a:gd name="T10" fmla="*/ 0 w 1511"/>
                <a:gd name="T11" fmla="*/ 0 h 2390"/>
                <a:gd name="T12" fmla="*/ 0 w 1511"/>
                <a:gd name="T13" fmla="*/ 0 h 239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11"/>
                <a:gd name="T22" fmla="*/ 0 h 2390"/>
                <a:gd name="T23" fmla="*/ 1511 w 1511"/>
                <a:gd name="T24" fmla="*/ 2390 h 239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11" h="2390">
                  <a:moveTo>
                    <a:pt x="170" y="1114"/>
                  </a:moveTo>
                  <a:lnTo>
                    <a:pt x="0" y="1762"/>
                  </a:lnTo>
                  <a:lnTo>
                    <a:pt x="583" y="2390"/>
                  </a:lnTo>
                  <a:lnTo>
                    <a:pt x="1511" y="278"/>
                  </a:lnTo>
                  <a:lnTo>
                    <a:pt x="1511" y="0"/>
                  </a:lnTo>
                  <a:lnTo>
                    <a:pt x="476" y="1780"/>
                  </a:lnTo>
                  <a:lnTo>
                    <a:pt x="170" y="1114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4343" name="Line 10">
            <a:extLst>
              <a:ext uri="{FF2B5EF4-FFF2-40B4-BE49-F238E27FC236}">
                <a16:creationId xmlns:a16="http://schemas.microsoft.com/office/drawing/2014/main" id="{BA837985-A5B1-4721-8E4C-66865962793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629400" y="3581400"/>
            <a:ext cx="1625600" cy="2387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4344" name="Rectangle 4">
            <a:extLst>
              <a:ext uri="{FF2B5EF4-FFF2-40B4-BE49-F238E27FC236}">
                <a16:creationId xmlns:a16="http://schemas.microsoft.com/office/drawing/2014/main" id="{B0EDBCAE-4B77-44C8-B232-7CEE161881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5257801"/>
            <a:ext cx="4983738" cy="520655"/>
          </a:xfrm>
          <a:prstGeom prst="rect">
            <a:avLst/>
          </a:prstGeom>
          <a:solidFill>
            <a:srgbClr val="0000CC"/>
          </a:solidFill>
          <a:ln w="25399">
            <a:solidFill>
              <a:schemeClr val="accent2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£200,000 per year × 5 years</a:t>
            </a:r>
          </a:p>
        </p:txBody>
      </p:sp>
      <p:sp>
        <p:nvSpPr>
          <p:cNvPr id="14345" name="Rectangle 9">
            <a:extLst>
              <a:ext uri="{FF2B5EF4-FFF2-40B4-BE49-F238E27FC236}">
                <a16:creationId xmlns:a16="http://schemas.microsoft.com/office/drawing/2014/main" id="{CF051EB1-7CFA-4D5A-A403-224A456654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5943601"/>
            <a:ext cx="4983738" cy="520655"/>
          </a:xfrm>
          <a:prstGeom prst="rect">
            <a:avLst/>
          </a:prstGeom>
          <a:solidFill>
            <a:srgbClr val="0000CC"/>
          </a:solidFill>
          <a:ln w="25399">
            <a:solidFill>
              <a:schemeClr val="accent2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£100,000 per year × 5 years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90791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Object 8">
            <a:extLst>
              <a:ext uri="{FF2B5EF4-FFF2-40B4-BE49-F238E27FC236}">
                <a16:creationId xmlns:a16="http://schemas.microsoft.com/office/drawing/2014/main" id="{3553D5D8-96FE-4B0C-8A9B-AA3E5F51A2EE}"/>
              </a:ext>
            </a:extLst>
          </p:cNvPr>
          <p:cNvGraphicFramePr>
            <a:graphicFrameLocks/>
          </p:cNvGraphicFramePr>
          <p:nvPr/>
        </p:nvGraphicFramePr>
        <p:xfrm>
          <a:off x="1847850" y="2211389"/>
          <a:ext cx="8712200" cy="289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egneark" r:id="rId2" imgW="5232400" imgH="1625600" progId="Excel.Sheet.8">
                  <p:embed/>
                </p:oleObj>
              </mc:Choice>
              <mc:Fallback>
                <p:oleObj name="Regneark" r:id="rId2" imgW="5232400" imgH="1625600" progId="Excel.Sheet.8">
                  <p:embed/>
                  <p:pic>
                    <p:nvPicPr>
                      <p:cNvPr id="15362" name="Object 8">
                        <a:extLst>
                          <a:ext uri="{FF2B5EF4-FFF2-40B4-BE49-F238E27FC236}">
                            <a16:creationId xmlns:a16="http://schemas.microsoft.com/office/drawing/2014/main" id="{3553D5D8-96FE-4B0C-8A9B-AA3E5F51A2E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7850" y="2211389"/>
                        <a:ext cx="8712200" cy="2890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3" name="Rectangle 3">
            <a:extLst>
              <a:ext uri="{FF2B5EF4-FFF2-40B4-BE49-F238E27FC236}">
                <a16:creationId xmlns:a16="http://schemas.microsoft.com/office/drawing/2014/main" id="{7CFA3593-E684-407C-9B64-60AFE953D0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254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Correct Analysis</a:t>
            </a:r>
          </a:p>
        </p:txBody>
      </p:sp>
      <p:sp>
        <p:nvSpPr>
          <p:cNvPr id="15367" name="Rectangle 7">
            <a:extLst>
              <a:ext uri="{FF2B5EF4-FFF2-40B4-BE49-F238E27FC236}">
                <a16:creationId xmlns:a16="http://schemas.microsoft.com/office/drawing/2014/main" id="{CDCB94BF-6B22-4C52-A0CF-70F7F6B1F77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47528" y="1295400"/>
            <a:ext cx="8515672" cy="1066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n-US" altLang="zh-CN" sz="2300" dirty="0">
                <a:ea typeface="SimSun" panose="02010600030101010101" pitchFamily="2" charset="-122"/>
              </a:rPr>
              <a:t>Look at the comparative cost and revenue for the next five years.</a:t>
            </a:r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06FA8903-2C09-45B0-89C0-5EECF31D1E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7013" y="5565776"/>
            <a:ext cx="4783362" cy="520655"/>
          </a:xfrm>
          <a:prstGeom prst="rect">
            <a:avLst/>
          </a:prstGeom>
          <a:solidFill>
            <a:srgbClr val="0000CC"/>
          </a:solidFill>
          <a:ln w="25399">
            <a:solidFill>
              <a:schemeClr val="accent2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£70,000 per year × 5 years</a:t>
            </a:r>
          </a:p>
        </p:txBody>
      </p:sp>
      <p:sp>
        <p:nvSpPr>
          <p:cNvPr id="15365" name="Line 5">
            <a:extLst>
              <a:ext uri="{FF2B5EF4-FFF2-40B4-BE49-F238E27FC236}">
                <a16:creationId xmlns:a16="http://schemas.microsoft.com/office/drawing/2014/main" id="{D113605C-FA93-41A1-8FD2-A36D2E9DB0A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172200" y="3886200"/>
            <a:ext cx="1460500" cy="16891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15366" name="Group 11">
            <a:extLst>
              <a:ext uri="{FF2B5EF4-FFF2-40B4-BE49-F238E27FC236}">
                <a16:creationId xmlns:a16="http://schemas.microsoft.com/office/drawing/2014/main" id="{0364BE7F-6F60-4762-B3B6-78F7402FF194}"/>
              </a:ext>
            </a:extLst>
          </p:cNvPr>
          <p:cNvGrpSpPr>
            <a:grpSpLocks/>
          </p:cNvGrpSpPr>
          <p:nvPr/>
        </p:nvGrpSpPr>
        <p:grpSpPr bwMode="auto">
          <a:xfrm>
            <a:off x="9845676" y="193676"/>
            <a:ext cx="639763" cy="949325"/>
            <a:chOff x="5242" y="122"/>
            <a:chExt cx="403" cy="598"/>
          </a:xfrm>
        </p:grpSpPr>
        <p:sp>
          <p:nvSpPr>
            <p:cNvPr id="15368" name="AutoShape 9">
              <a:extLst>
                <a:ext uri="{FF2B5EF4-FFF2-40B4-BE49-F238E27FC236}">
                  <a16:creationId xmlns:a16="http://schemas.microsoft.com/office/drawing/2014/main" id="{93D22821-24C0-4ED7-9F3D-2B2348FBFF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2" y="308"/>
              <a:ext cx="355" cy="365"/>
            </a:xfrm>
            <a:prstGeom prst="roundRect">
              <a:avLst>
                <a:gd name="adj" fmla="val 12102"/>
              </a:avLst>
            </a:prstGeom>
            <a:noFill/>
            <a:ln w="14288">
              <a:solidFill>
                <a:srgbClr val="00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5369" name="Freeform 10">
              <a:extLst>
                <a:ext uri="{FF2B5EF4-FFF2-40B4-BE49-F238E27FC236}">
                  <a16:creationId xmlns:a16="http://schemas.microsoft.com/office/drawing/2014/main" id="{9A487A33-6836-4015-9132-2DCB5B78F6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8" y="122"/>
              <a:ext cx="377" cy="598"/>
            </a:xfrm>
            <a:custGeom>
              <a:avLst/>
              <a:gdLst>
                <a:gd name="T0" fmla="*/ 0 w 1511"/>
                <a:gd name="T1" fmla="*/ 0 h 2390"/>
                <a:gd name="T2" fmla="*/ 0 w 1511"/>
                <a:gd name="T3" fmla="*/ 0 h 2390"/>
                <a:gd name="T4" fmla="*/ 0 w 1511"/>
                <a:gd name="T5" fmla="*/ 0 h 2390"/>
                <a:gd name="T6" fmla="*/ 0 w 1511"/>
                <a:gd name="T7" fmla="*/ 0 h 2390"/>
                <a:gd name="T8" fmla="*/ 0 w 1511"/>
                <a:gd name="T9" fmla="*/ 0 h 2390"/>
                <a:gd name="T10" fmla="*/ 0 w 1511"/>
                <a:gd name="T11" fmla="*/ 0 h 2390"/>
                <a:gd name="T12" fmla="*/ 0 w 1511"/>
                <a:gd name="T13" fmla="*/ 0 h 239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11"/>
                <a:gd name="T22" fmla="*/ 0 h 2390"/>
                <a:gd name="T23" fmla="*/ 1511 w 1511"/>
                <a:gd name="T24" fmla="*/ 2390 h 239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11" h="2390">
                  <a:moveTo>
                    <a:pt x="170" y="1114"/>
                  </a:moveTo>
                  <a:lnTo>
                    <a:pt x="0" y="1762"/>
                  </a:lnTo>
                  <a:lnTo>
                    <a:pt x="583" y="2390"/>
                  </a:lnTo>
                  <a:lnTo>
                    <a:pt x="1511" y="278"/>
                  </a:lnTo>
                  <a:lnTo>
                    <a:pt x="1511" y="0"/>
                  </a:lnTo>
                  <a:lnTo>
                    <a:pt x="476" y="1780"/>
                  </a:lnTo>
                  <a:lnTo>
                    <a:pt x="170" y="1114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12790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8">
            <a:extLst>
              <a:ext uri="{FF2B5EF4-FFF2-40B4-BE49-F238E27FC236}">
                <a16:creationId xmlns:a16="http://schemas.microsoft.com/office/drawing/2014/main" id="{6F21C6C7-4D5C-4ABA-A585-AD29C905719F}"/>
              </a:ext>
            </a:extLst>
          </p:cNvPr>
          <p:cNvGraphicFramePr>
            <a:graphicFrameLocks/>
          </p:cNvGraphicFramePr>
          <p:nvPr/>
        </p:nvGraphicFramePr>
        <p:xfrm>
          <a:off x="1774826" y="2211389"/>
          <a:ext cx="8785225" cy="289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egneark" r:id="rId2" imgW="5232400" imgH="1625600" progId="Excel.Sheet.8">
                  <p:embed/>
                </p:oleObj>
              </mc:Choice>
              <mc:Fallback>
                <p:oleObj name="Regneark" r:id="rId2" imgW="5232400" imgH="1625600" progId="Excel.Sheet.8">
                  <p:embed/>
                  <p:pic>
                    <p:nvPicPr>
                      <p:cNvPr id="16386" name="Object 8">
                        <a:extLst>
                          <a:ext uri="{FF2B5EF4-FFF2-40B4-BE49-F238E27FC236}">
                            <a16:creationId xmlns:a16="http://schemas.microsoft.com/office/drawing/2014/main" id="{6F21C6C7-4D5C-4ABA-A585-AD29C905719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4826" y="2211389"/>
                        <a:ext cx="8785225" cy="2890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7" name="Rectangle 3">
            <a:extLst>
              <a:ext uri="{FF2B5EF4-FFF2-40B4-BE49-F238E27FC236}">
                <a16:creationId xmlns:a16="http://schemas.microsoft.com/office/drawing/2014/main" id="{00C408AA-1DE0-4B31-96CA-7FFE9AA746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254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>
                <a:ea typeface="SimSun" panose="02010600030101010101" pitchFamily="2" charset="-122"/>
              </a:rPr>
              <a:t>Correct Analysis</a:t>
            </a:r>
          </a:p>
        </p:txBody>
      </p:sp>
      <p:sp>
        <p:nvSpPr>
          <p:cNvPr id="16391" name="Rectangle 7">
            <a:extLst>
              <a:ext uri="{FF2B5EF4-FFF2-40B4-BE49-F238E27FC236}">
                <a16:creationId xmlns:a16="http://schemas.microsoft.com/office/drawing/2014/main" id="{E6E3CDEA-1F71-4815-9115-0FE8DC50E3C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47528" y="1295400"/>
            <a:ext cx="8515672" cy="1066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n-US" altLang="zh-CN" sz="2300" dirty="0">
                <a:ea typeface="SimSun" panose="02010600030101010101" pitchFamily="2" charset="-122"/>
              </a:rPr>
              <a:t>Look at the comparative cost and revenue for the next five years.</a:t>
            </a:r>
          </a:p>
        </p:txBody>
      </p:sp>
      <p:grpSp>
        <p:nvGrpSpPr>
          <p:cNvPr id="16388" name="Group 11">
            <a:extLst>
              <a:ext uri="{FF2B5EF4-FFF2-40B4-BE49-F238E27FC236}">
                <a16:creationId xmlns:a16="http://schemas.microsoft.com/office/drawing/2014/main" id="{B4B757B0-4335-41BB-8D44-824D762DAA89}"/>
              </a:ext>
            </a:extLst>
          </p:cNvPr>
          <p:cNvGrpSpPr>
            <a:grpSpLocks/>
          </p:cNvGrpSpPr>
          <p:nvPr/>
        </p:nvGrpSpPr>
        <p:grpSpPr bwMode="auto">
          <a:xfrm>
            <a:off x="9845676" y="193676"/>
            <a:ext cx="639763" cy="949325"/>
            <a:chOff x="5242" y="122"/>
            <a:chExt cx="403" cy="598"/>
          </a:xfrm>
        </p:grpSpPr>
        <p:sp>
          <p:nvSpPr>
            <p:cNvPr id="16392" name="AutoShape 9">
              <a:extLst>
                <a:ext uri="{FF2B5EF4-FFF2-40B4-BE49-F238E27FC236}">
                  <a16:creationId xmlns:a16="http://schemas.microsoft.com/office/drawing/2014/main" id="{4C4723F7-5A7F-4271-9C33-11C4F5584B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2" y="308"/>
              <a:ext cx="355" cy="365"/>
            </a:xfrm>
            <a:prstGeom prst="roundRect">
              <a:avLst>
                <a:gd name="adj" fmla="val 12102"/>
              </a:avLst>
            </a:prstGeom>
            <a:noFill/>
            <a:ln w="14288">
              <a:solidFill>
                <a:srgbClr val="00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393" name="Freeform 10">
              <a:extLst>
                <a:ext uri="{FF2B5EF4-FFF2-40B4-BE49-F238E27FC236}">
                  <a16:creationId xmlns:a16="http://schemas.microsoft.com/office/drawing/2014/main" id="{A9A49BA4-B392-4A22-A2F5-D7A95A13DE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8" y="122"/>
              <a:ext cx="377" cy="598"/>
            </a:xfrm>
            <a:custGeom>
              <a:avLst/>
              <a:gdLst>
                <a:gd name="T0" fmla="*/ 0 w 1511"/>
                <a:gd name="T1" fmla="*/ 0 h 2390"/>
                <a:gd name="T2" fmla="*/ 0 w 1511"/>
                <a:gd name="T3" fmla="*/ 0 h 2390"/>
                <a:gd name="T4" fmla="*/ 0 w 1511"/>
                <a:gd name="T5" fmla="*/ 0 h 2390"/>
                <a:gd name="T6" fmla="*/ 0 w 1511"/>
                <a:gd name="T7" fmla="*/ 0 h 2390"/>
                <a:gd name="T8" fmla="*/ 0 w 1511"/>
                <a:gd name="T9" fmla="*/ 0 h 2390"/>
                <a:gd name="T10" fmla="*/ 0 w 1511"/>
                <a:gd name="T11" fmla="*/ 0 h 2390"/>
                <a:gd name="T12" fmla="*/ 0 w 1511"/>
                <a:gd name="T13" fmla="*/ 0 h 239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11"/>
                <a:gd name="T22" fmla="*/ 0 h 2390"/>
                <a:gd name="T23" fmla="*/ 1511 w 1511"/>
                <a:gd name="T24" fmla="*/ 2390 h 239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11" h="2390">
                  <a:moveTo>
                    <a:pt x="170" y="1114"/>
                  </a:moveTo>
                  <a:lnTo>
                    <a:pt x="0" y="1762"/>
                  </a:lnTo>
                  <a:lnTo>
                    <a:pt x="583" y="2390"/>
                  </a:lnTo>
                  <a:lnTo>
                    <a:pt x="1511" y="278"/>
                  </a:lnTo>
                  <a:lnTo>
                    <a:pt x="1511" y="0"/>
                  </a:lnTo>
                  <a:lnTo>
                    <a:pt x="476" y="1780"/>
                  </a:lnTo>
                  <a:lnTo>
                    <a:pt x="170" y="1114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6389" name="Rectangle 5">
            <a:extLst>
              <a:ext uri="{FF2B5EF4-FFF2-40B4-BE49-F238E27FC236}">
                <a16:creationId xmlns:a16="http://schemas.microsoft.com/office/drawing/2014/main" id="{A0068C28-730E-4439-9A4E-5CCFD3C5FB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2646" y="5486400"/>
            <a:ext cx="3855223" cy="828432"/>
          </a:xfrm>
          <a:prstGeom prst="rect">
            <a:avLst/>
          </a:prstGeom>
          <a:solidFill>
            <a:srgbClr val="0000CC"/>
          </a:solidFill>
          <a:ln w="57149" cmpd="thinThick">
            <a:solidFill>
              <a:schemeClr val="accent2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The remaining book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value of the old machine.</a:t>
            </a:r>
          </a:p>
        </p:txBody>
      </p:sp>
      <p:sp>
        <p:nvSpPr>
          <p:cNvPr id="16390" name="Line 6">
            <a:extLst>
              <a:ext uri="{FF2B5EF4-FFF2-40B4-BE49-F238E27FC236}">
                <a16:creationId xmlns:a16="http://schemas.microsoft.com/office/drawing/2014/main" id="{A65BC615-CAE2-4F76-BC5D-098352D7DA4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553200" y="4419600"/>
            <a:ext cx="520700" cy="10795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06716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Object 8">
            <a:extLst>
              <a:ext uri="{FF2B5EF4-FFF2-40B4-BE49-F238E27FC236}">
                <a16:creationId xmlns:a16="http://schemas.microsoft.com/office/drawing/2014/main" id="{AD80DF7C-4EC1-4994-83F7-437887C58697}"/>
              </a:ext>
            </a:extLst>
          </p:cNvPr>
          <p:cNvGraphicFramePr>
            <a:graphicFrameLocks/>
          </p:cNvGraphicFramePr>
          <p:nvPr/>
        </p:nvGraphicFramePr>
        <p:xfrm>
          <a:off x="1774825" y="2211389"/>
          <a:ext cx="8642350" cy="289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egneark" r:id="rId2" imgW="5232400" imgH="1625600" progId="Excel.Sheet.8">
                  <p:embed/>
                </p:oleObj>
              </mc:Choice>
              <mc:Fallback>
                <p:oleObj name="Regneark" r:id="rId2" imgW="5232400" imgH="1625600" progId="Excel.Sheet.8">
                  <p:embed/>
                  <p:pic>
                    <p:nvPicPr>
                      <p:cNvPr id="17410" name="Object 8">
                        <a:extLst>
                          <a:ext uri="{FF2B5EF4-FFF2-40B4-BE49-F238E27FC236}">
                            <a16:creationId xmlns:a16="http://schemas.microsoft.com/office/drawing/2014/main" id="{AD80DF7C-4EC1-4994-83F7-437887C5869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4825" y="2211389"/>
                        <a:ext cx="8642350" cy="2890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1" name="Rectangle 3">
            <a:extLst>
              <a:ext uri="{FF2B5EF4-FFF2-40B4-BE49-F238E27FC236}">
                <a16:creationId xmlns:a16="http://schemas.microsoft.com/office/drawing/2014/main" id="{42ECCF4C-0C5C-40E3-8B8A-0C9B566566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15888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Correct Analysis</a:t>
            </a:r>
          </a:p>
        </p:txBody>
      </p:sp>
      <p:sp>
        <p:nvSpPr>
          <p:cNvPr id="17415" name="Rectangle 7">
            <a:extLst>
              <a:ext uri="{FF2B5EF4-FFF2-40B4-BE49-F238E27FC236}">
                <a16:creationId xmlns:a16="http://schemas.microsoft.com/office/drawing/2014/main" id="{9D637A41-42BB-4283-8434-B00679EA04C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75520" y="1295400"/>
            <a:ext cx="8587680" cy="1066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n-US" altLang="zh-CN" sz="2300" dirty="0">
                <a:ea typeface="SimSun" panose="02010600030101010101" pitchFamily="2" charset="-122"/>
              </a:rPr>
              <a:t>Look at the comparative cost and revenue for the next five years.</a:t>
            </a:r>
          </a:p>
        </p:txBody>
      </p:sp>
      <p:grpSp>
        <p:nvGrpSpPr>
          <p:cNvPr id="17412" name="Group 11">
            <a:extLst>
              <a:ext uri="{FF2B5EF4-FFF2-40B4-BE49-F238E27FC236}">
                <a16:creationId xmlns:a16="http://schemas.microsoft.com/office/drawing/2014/main" id="{95BB823A-FD12-4D8D-959F-005DAA07EDB8}"/>
              </a:ext>
            </a:extLst>
          </p:cNvPr>
          <p:cNvGrpSpPr>
            <a:grpSpLocks/>
          </p:cNvGrpSpPr>
          <p:nvPr/>
        </p:nvGrpSpPr>
        <p:grpSpPr bwMode="auto">
          <a:xfrm>
            <a:off x="9845676" y="193676"/>
            <a:ext cx="639763" cy="949325"/>
            <a:chOff x="5242" y="122"/>
            <a:chExt cx="403" cy="598"/>
          </a:xfrm>
        </p:grpSpPr>
        <p:sp>
          <p:nvSpPr>
            <p:cNvPr id="17416" name="AutoShape 9">
              <a:extLst>
                <a:ext uri="{FF2B5EF4-FFF2-40B4-BE49-F238E27FC236}">
                  <a16:creationId xmlns:a16="http://schemas.microsoft.com/office/drawing/2014/main" id="{9E8E169E-3D84-4472-B164-D465E705EA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2" y="308"/>
              <a:ext cx="355" cy="365"/>
            </a:xfrm>
            <a:prstGeom prst="roundRect">
              <a:avLst>
                <a:gd name="adj" fmla="val 12102"/>
              </a:avLst>
            </a:prstGeom>
            <a:noFill/>
            <a:ln w="14288">
              <a:solidFill>
                <a:srgbClr val="00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417" name="Freeform 10">
              <a:extLst>
                <a:ext uri="{FF2B5EF4-FFF2-40B4-BE49-F238E27FC236}">
                  <a16:creationId xmlns:a16="http://schemas.microsoft.com/office/drawing/2014/main" id="{D9C5FDB9-D705-4FC6-A59D-009F8055066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8" y="122"/>
              <a:ext cx="377" cy="598"/>
            </a:xfrm>
            <a:custGeom>
              <a:avLst/>
              <a:gdLst>
                <a:gd name="T0" fmla="*/ 0 w 1511"/>
                <a:gd name="T1" fmla="*/ 0 h 2390"/>
                <a:gd name="T2" fmla="*/ 0 w 1511"/>
                <a:gd name="T3" fmla="*/ 0 h 2390"/>
                <a:gd name="T4" fmla="*/ 0 w 1511"/>
                <a:gd name="T5" fmla="*/ 0 h 2390"/>
                <a:gd name="T6" fmla="*/ 0 w 1511"/>
                <a:gd name="T7" fmla="*/ 0 h 2390"/>
                <a:gd name="T8" fmla="*/ 0 w 1511"/>
                <a:gd name="T9" fmla="*/ 0 h 2390"/>
                <a:gd name="T10" fmla="*/ 0 w 1511"/>
                <a:gd name="T11" fmla="*/ 0 h 2390"/>
                <a:gd name="T12" fmla="*/ 0 w 1511"/>
                <a:gd name="T13" fmla="*/ 0 h 239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11"/>
                <a:gd name="T22" fmla="*/ 0 h 2390"/>
                <a:gd name="T23" fmla="*/ 1511 w 1511"/>
                <a:gd name="T24" fmla="*/ 2390 h 239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11" h="2390">
                  <a:moveTo>
                    <a:pt x="170" y="1114"/>
                  </a:moveTo>
                  <a:lnTo>
                    <a:pt x="0" y="1762"/>
                  </a:lnTo>
                  <a:lnTo>
                    <a:pt x="583" y="2390"/>
                  </a:lnTo>
                  <a:lnTo>
                    <a:pt x="1511" y="278"/>
                  </a:lnTo>
                  <a:lnTo>
                    <a:pt x="1511" y="0"/>
                  </a:lnTo>
                  <a:lnTo>
                    <a:pt x="476" y="1780"/>
                  </a:lnTo>
                  <a:lnTo>
                    <a:pt x="170" y="1114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7413" name="Rectangle 5">
            <a:extLst>
              <a:ext uri="{FF2B5EF4-FFF2-40B4-BE49-F238E27FC236}">
                <a16:creationId xmlns:a16="http://schemas.microsoft.com/office/drawing/2014/main" id="{777F79FC-6A0F-46E7-B356-E282FBB6A5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7013" y="5565776"/>
            <a:ext cx="4783362" cy="520655"/>
          </a:xfrm>
          <a:prstGeom prst="rect">
            <a:avLst/>
          </a:prstGeom>
          <a:solidFill>
            <a:srgbClr val="0000CC"/>
          </a:solidFill>
          <a:ln w="25399">
            <a:solidFill>
              <a:schemeClr val="accent2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£80,000 per year × 5 years</a:t>
            </a:r>
          </a:p>
        </p:txBody>
      </p:sp>
      <p:sp>
        <p:nvSpPr>
          <p:cNvPr id="17414" name="Line 6">
            <a:extLst>
              <a:ext uri="{FF2B5EF4-FFF2-40B4-BE49-F238E27FC236}">
                <a16:creationId xmlns:a16="http://schemas.microsoft.com/office/drawing/2014/main" id="{C7FED09B-A949-4764-986C-823D4B131E6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632700" y="3644900"/>
            <a:ext cx="127000" cy="1930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96761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Object 0">
            <a:extLst>
              <a:ext uri="{FF2B5EF4-FFF2-40B4-BE49-F238E27FC236}">
                <a16:creationId xmlns:a16="http://schemas.microsoft.com/office/drawing/2014/main" id="{C3919617-3319-414D-9EAC-DEB85154ABC1}"/>
              </a:ext>
            </a:extLst>
          </p:cNvPr>
          <p:cNvGraphicFramePr>
            <a:graphicFrameLocks/>
          </p:cNvGraphicFramePr>
          <p:nvPr/>
        </p:nvGraphicFramePr>
        <p:xfrm>
          <a:off x="1847851" y="2211389"/>
          <a:ext cx="8640763" cy="289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egneark" r:id="rId2" imgW="5232400" imgH="1625600" progId="Excel.Sheet.8">
                  <p:embed/>
                </p:oleObj>
              </mc:Choice>
              <mc:Fallback>
                <p:oleObj name="Regneark" r:id="rId2" imgW="5232400" imgH="1625600" progId="Excel.Sheet.8">
                  <p:embed/>
                  <p:pic>
                    <p:nvPicPr>
                      <p:cNvPr id="18434" name="Object 0">
                        <a:extLst>
                          <a:ext uri="{FF2B5EF4-FFF2-40B4-BE49-F238E27FC236}">
                            <a16:creationId xmlns:a16="http://schemas.microsoft.com/office/drawing/2014/main" id="{C3919617-3319-414D-9EAC-DEB85154ABC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7851" y="2211389"/>
                        <a:ext cx="8640763" cy="2890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Rectangle 3">
            <a:extLst>
              <a:ext uri="{FF2B5EF4-FFF2-40B4-BE49-F238E27FC236}">
                <a16:creationId xmlns:a16="http://schemas.microsoft.com/office/drawing/2014/main" id="{EEC0EEF0-EDDD-4898-9BFC-CEAA1442F4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15888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Correct Analysis</a:t>
            </a: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48068E69-7840-4BAB-9819-0F7E729EACD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47528" y="1295400"/>
            <a:ext cx="8515672" cy="1066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n-US" altLang="zh-CN" sz="2300" dirty="0">
                <a:ea typeface="SimSun" panose="02010600030101010101" pitchFamily="2" charset="-122"/>
              </a:rPr>
              <a:t>Look at the comparative cost and revenue for the next five years.</a:t>
            </a:r>
          </a:p>
        </p:txBody>
      </p:sp>
      <p:grpSp>
        <p:nvGrpSpPr>
          <p:cNvPr id="18436" name="Group 11">
            <a:extLst>
              <a:ext uri="{FF2B5EF4-FFF2-40B4-BE49-F238E27FC236}">
                <a16:creationId xmlns:a16="http://schemas.microsoft.com/office/drawing/2014/main" id="{F3304E48-0793-40BC-8903-0543207A5CF3}"/>
              </a:ext>
            </a:extLst>
          </p:cNvPr>
          <p:cNvGrpSpPr>
            <a:grpSpLocks/>
          </p:cNvGrpSpPr>
          <p:nvPr/>
        </p:nvGrpSpPr>
        <p:grpSpPr bwMode="auto">
          <a:xfrm>
            <a:off x="9845676" y="193676"/>
            <a:ext cx="639763" cy="949325"/>
            <a:chOff x="5242" y="122"/>
            <a:chExt cx="403" cy="598"/>
          </a:xfrm>
        </p:grpSpPr>
        <p:sp>
          <p:nvSpPr>
            <p:cNvPr id="18440" name="AutoShape 9">
              <a:extLst>
                <a:ext uri="{FF2B5EF4-FFF2-40B4-BE49-F238E27FC236}">
                  <a16:creationId xmlns:a16="http://schemas.microsoft.com/office/drawing/2014/main" id="{41A288B2-8807-4CFC-9CB1-7A2F73CD08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2" y="308"/>
              <a:ext cx="355" cy="365"/>
            </a:xfrm>
            <a:prstGeom prst="roundRect">
              <a:avLst>
                <a:gd name="adj" fmla="val 12102"/>
              </a:avLst>
            </a:prstGeom>
            <a:noFill/>
            <a:ln w="14288">
              <a:solidFill>
                <a:srgbClr val="00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441" name="Freeform 10">
              <a:extLst>
                <a:ext uri="{FF2B5EF4-FFF2-40B4-BE49-F238E27FC236}">
                  <a16:creationId xmlns:a16="http://schemas.microsoft.com/office/drawing/2014/main" id="{1990B836-20A6-4351-8589-7AC5CDE049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8" y="122"/>
              <a:ext cx="377" cy="598"/>
            </a:xfrm>
            <a:custGeom>
              <a:avLst/>
              <a:gdLst>
                <a:gd name="T0" fmla="*/ 0 w 1511"/>
                <a:gd name="T1" fmla="*/ 0 h 2390"/>
                <a:gd name="T2" fmla="*/ 0 w 1511"/>
                <a:gd name="T3" fmla="*/ 0 h 2390"/>
                <a:gd name="T4" fmla="*/ 0 w 1511"/>
                <a:gd name="T5" fmla="*/ 0 h 2390"/>
                <a:gd name="T6" fmla="*/ 0 w 1511"/>
                <a:gd name="T7" fmla="*/ 0 h 2390"/>
                <a:gd name="T8" fmla="*/ 0 w 1511"/>
                <a:gd name="T9" fmla="*/ 0 h 2390"/>
                <a:gd name="T10" fmla="*/ 0 w 1511"/>
                <a:gd name="T11" fmla="*/ 0 h 2390"/>
                <a:gd name="T12" fmla="*/ 0 w 1511"/>
                <a:gd name="T13" fmla="*/ 0 h 239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11"/>
                <a:gd name="T22" fmla="*/ 0 h 2390"/>
                <a:gd name="T23" fmla="*/ 1511 w 1511"/>
                <a:gd name="T24" fmla="*/ 2390 h 239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11" h="2390">
                  <a:moveTo>
                    <a:pt x="170" y="1114"/>
                  </a:moveTo>
                  <a:lnTo>
                    <a:pt x="0" y="1762"/>
                  </a:lnTo>
                  <a:lnTo>
                    <a:pt x="583" y="2390"/>
                  </a:lnTo>
                  <a:lnTo>
                    <a:pt x="1511" y="278"/>
                  </a:lnTo>
                  <a:lnTo>
                    <a:pt x="1511" y="0"/>
                  </a:lnTo>
                  <a:lnTo>
                    <a:pt x="476" y="1780"/>
                  </a:lnTo>
                  <a:lnTo>
                    <a:pt x="170" y="1114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438" name="Rectangle 6">
            <a:extLst>
              <a:ext uri="{FF2B5EF4-FFF2-40B4-BE49-F238E27FC236}">
                <a16:creationId xmlns:a16="http://schemas.microsoft.com/office/drawing/2014/main" id="{AD4DE7F0-7444-4F99-8114-B7D5E41D51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5257801"/>
            <a:ext cx="4876800" cy="766877"/>
          </a:xfrm>
          <a:prstGeom prst="rect">
            <a:avLst/>
          </a:prstGeom>
          <a:solidFill>
            <a:srgbClr val="0000CC"/>
          </a:solidFill>
          <a:ln w="50799">
            <a:solidFill>
              <a:schemeClr val="accent2"/>
            </a:solidFill>
            <a:miter lim="800000"/>
            <a:headEnd/>
            <a:tailEnd/>
          </a:ln>
          <a:effectLst>
            <a:outerShdw dist="71842" dir="2700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200" b="1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The total cost will be depreciated</a:t>
            </a:r>
            <a:br>
              <a:rPr lang="en-US" altLang="zh-CN" sz="2200" b="1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200" b="1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over the five year period- list price.</a:t>
            </a:r>
          </a:p>
        </p:txBody>
      </p:sp>
      <p:sp>
        <p:nvSpPr>
          <p:cNvPr id="18439" name="Line 7">
            <a:extLst>
              <a:ext uri="{FF2B5EF4-FFF2-40B4-BE49-F238E27FC236}">
                <a16:creationId xmlns:a16="http://schemas.microsoft.com/office/drawing/2014/main" id="{C40F58F4-E178-486A-9169-C09793E62E7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848600" y="4330700"/>
            <a:ext cx="0" cy="939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257651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Object 7">
            <a:extLst>
              <a:ext uri="{FF2B5EF4-FFF2-40B4-BE49-F238E27FC236}">
                <a16:creationId xmlns:a16="http://schemas.microsoft.com/office/drawing/2014/main" id="{25AE6980-FB21-478E-8C9B-4E478B7B2D06}"/>
              </a:ext>
            </a:extLst>
          </p:cNvPr>
          <p:cNvGraphicFramePr>
            <a:graphicFrameLocks/>
          </p:cNvGraphicFramePr>
          <p:nvPr/>
        </p:nvGraphicFramePr>
        <p:xfrm>
          <a:off x="1774825" y="2211389"/>
          <a:ext cx="8713788" cy="289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egneark" r:id="rId2" imgW="5232400" imgH="1625600" progId="Excel.Sheet.8">
                  <p:embed/>
                </p:oleObj>
              </mc:Choice>
              <mc:Fallback>
                <p:oleObj name="Regneark" r:id="rId2" imgW="5232400" imgH="1625600" progId="Excel.Sheet.8">
                  <p:embed/>
                  <p:pic>
                    <p:nvPicPr>
                      <p:cNvPr id="19458" name="Object 7">
                        <a:extLst>
                          <a:ext uri="{FF2B5EF4-FFF2-40B4-BE49-F238E27FC236}">
                            <a16:creationId xmlns:a16="http://schemas.microsoft.com/office/drawing/2014/main" id="{25AE6980-FB21-478E-8C9B-4E478B7B2D0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4825" y="2211389"/>
                        <a:ext cx="8713788" cy="2890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9" name="Rectangle 3">
            <a:extLst>
              <a:ext uri="{FF2B5EF4-FFF2-40B4-BE49-F238E27FC236}">
                <a16:creationId xmlns:a16="http://schemas.microsoft.com/office/drawing/2014/main" id="{A4ED6BBA-8205-4527-A04F-5A6444D0CD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889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Correct Analysis</a:t>
            </a:r>
          </a:p>
        </p:txBody>
      </p:sp>
      <p:sp>
        <p:nvSpPr>
          <p:cNvPr id="19461" name="Rectangle 5">
            <a:extLst>
              <a:ext uri="{FF2B5EF4-FFF2-40B4-BE49-F238E27FC236}">
                <a16:creationId xmlns:a16="http://schemas.microsoft.com/office/drawing/2014/main" id="{E5BA86E4-1F58-444C-BD7D-A986A777ECD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75520" y="1295400"/>
            <a:ext cx="8587680" cy="1066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n-US" altLang="zh-CN" sz="2300" dirty="0">
                <a:ea typeface="SimSun" panose="02010600030101010101" pitchFamily="2" charset="-122"/>
              </a:rPr>
              <a:t>Look at the comparative cost and revenue for the next five years.</a:t>
            </a:r>
          </a:p>
        </p:txBody>
      </p:sp>
      <p:grpSp>
        <p:nvGrpSpPr>
          <p:cNvPr id="19460" name="Group 11">
            <a:extLst>
              <a:ext uri="{FF2B5EF4-FFF2-40B4-BE49-F238E27FC236}">
                <a16:creationId xmlns:a16="http://schemas.microsoft.com/office/drawing/2014/main" id="{60D56639-BB8E-4FC6-A7F3-EAB7811727B8}"/>
              </a:ext>
            </a:extLst>
          </p:cNvPr>
          <p:cNvGrpSpPr>
            <a:grpSpLocks/>
          </p:cNvGrpSpPr>
          <p:nvPr/>
        </p:nvGrpSpPr>
        <p:grpSpPr bwMode="auto">
          <a:xfrm>
            <a:off x="9845676" y="193676"/>
            <a:ext cx="639763" cy="949325"/>
            <a:chOff x="5242" y="122"/>
            <a:chExt cx="403" cy="598"/>
          </a:xfrm>
        </p:grpSpPr>
        <p:sp>
          <p:nvSpPr>
            <p:cNvPr id="19464" name="AutoShape 9">
              <a:extLst>
                <a:ext uri="{FF2B5EF4-FFF2-40B4-BE49-F238E27FC236}">
                  <a16:creationId xmlns:a16="http://schemas.microsoft.com/office/drawing/2014/main" id="{FAB408BA-1B56-402F-A3CE-6729E3CF0F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2" y="308"/>
              <a:ext cx="355" cy="365"/>
            </a:xfrm>
            <a:prstGeom prst="roundRect">
              <a:avLst>
                <a:gd name="adj" fmla="val 12102"/>
              </a:avLst>
            </a:prstGeom>
            <a:noFill/>
            <a:ln w="14288">
              <a:solidFill>
                <a:srgbClr val="00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9465" name="Freeform 10">
              <a:extLst>
                <a:ext uri="{FF2B5EF4-FFF2-40B4-BE49-F238E27FC236}">
                  <a16:creationId xmlns:a16="http://schemas.microsoft.com/office/drawing/2014/main" id="{1B98EEB7-0828-4775-BA92-DF477F61ED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8" y="122"/>
              <a:ext cx="377" cy="598"/>
            </a:xfrm>
            <a:custGeom>
              <a:avLst/>
              <a:gdLst>
                <a:gd name="T0" fmla="*/ 0 w 1511"/>
                <a:gd name="T1" fmla="*/ 0 h 2390"/>
                <a:gd name="T2" fmla="*/ 0 w 1511"/>
                <a:gd name="T3" fmla="*/ 0 h 2390"/>
                <a:gd name="T4" fmla="*/ 0 w 1511"/>
                <a:gd name="T5" fmla="*/ 0 h 2390"/>
                <a:gd name="T6" fmla="*/ 0 w 1511"/>
                <a:gd name="T7" fmla="*/ 0 h 2390"/>
                <a:gd name="T8" fmla="*/ 0 w 1511"/>
                <a:gd name="T9" fmla="*/ 0 h 2390"/>
                <a:gd name="T10" fmla="*/ 0 w 1511"/>
                <a:gd name="T11" fmla="*/ 0 h 2390"/>
                <a:gd name="T12" fmla="*/ 0 w 1511"/>
                <a:gd name="T13" fmla="*/ 0 h 239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11"/>
                <a:gd name="T22" fmla="*/ 0 h 2390"/>
                <a:gd name="T23" fmla="*/ 1511 w 1511"/>
                <a:gd name="T24" fmla="*/ 2390 h 239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11" h="2390">
                  <a:moveTo>
                    <a:pt x="170" y="1114"/>
                  </a:moveTo>
                  <a:lnTo>
                    <a:pt x="0" y="1762"/>
                  </a:lnTo>
                  <a:lnTo>
                    <a:pt x="583" y="2390"/>
                  </a:lnTo>
                  <a:lnTo>
                    <a:pt x="1511" y="278"/>
                  </a:lnTo>
                  <a:lnTo>
                    <a:pt x="1511" y="0"/>
                  </a:lnTo>
                  <a:lnTo>
                    <a:pt x="476" y="1780"/>
                  </a:lnTo>
                  <a:lnTo>
                    <a:pt x="170" y="1114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2774" name="Rectangle 6">
            <a:extLst>
              <a:ext uri="{FF2B5EF4-FFF2-40B4-BE49-F238E27FC236}">
                <a16:creationId xmlns:a16="http://schemas.microsoft.com/office/drawing/2014/main" id="{EDFAE3BD-4ADA-460D-B2CA-C6BBC6C20A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4772" y="5067301"/>
            <a:ext cx="4132543" cy="920765"/>
          </a:xfrm>
          <a:prstGeom prst="rect">
            <a:avLst/>
          </a:prstGeom>
          <a:solidFill>
            <a:srgbClr val="CCECFF"/>
          </a:solidFill>
          <a:ln w="57149" cmpd="thinThick">
            <a:solidFill>
              <a:srgbClr val="0000CC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lIns="90488" tIns="44450" rIns="90488" bIns="44450">
            <a:spAutoFit/>
          </a:bodyPr>
          <a:lstStyle/>
          <a:p>
            <a:pPr algn="ctr">
              <a:defRPr/>
            </a:pPr>
            <a:r>
              <a:rPr lang="en-US" altLang="zh-CN" b="1" dirty="0">
                <a:solidFill>
                  <a:srgbClr val="0000CC"/>
                </a:solidFill>
                <a:latin typeface="Arial" charset="0"/>
                <a:ea typeface="宋体" pitchFamily="2" charset="-122"/>
              </a:rPr>
              <a:t>The remaining book value of the old</a:t>
            </a:r>
          </a:p>
          <a:p>
            <a:pPr algn="ctr">
              <a:defRPr/>
            </a:pPr>
            <a:r>
              <a:rPr lang="en-US" altLang="zh-CN" b="1" dirty="0">
                <a:solidFill>
                  <a:srgbClr val="0000CC"/>
                </a:solidFill>
                <a:latin typeface="Arial" charset="0"/>
                <a:ea typeface="宋体" pitchFamily="2" charset="-122"/>
              </a:rPr>
              <a:t>machine is a </a:t>
            </a:r>
            <a:r>
              <a:rPr lang="en-US" altLang="zh-CN" b="1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sunk cost</a:t>
            </a:r>
            <a:r>
              <a:rPr lang="en-US" altLang="zh-CN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宋体" pitchFamily="2" charset="-122"/>
              </a:rPr>
              <a:t> </a:t>
            </a:r>
            <a:r>
              <a:rPr lang="en-US" altLang="zh-CN" b="1" dirty="0">
                <a:solidFill>
                  <a:srgbClr val="0000CC"/>
                </a:solidFill>
                <a:latin typeface="Arial" charset="0"/>
                <a:ea typeface="宋体" pitchFamily="2" charset="-122"/>
              </a:rPr>
              <a:t>and is not</a:t>
            </a:r>
          </a:p>
          <a:p>
            <a:pPr algn="ctr">
              <a:defRPr/>
            </a:pPr>
            <a:r>
              <a:rPr lang="en-US" altLang="zh-CN" b="1" dirty="0">
                <a:solidFill>
                  <a:srgbClr val="0000CC"/>
                </a:solidFill>
                <a:latin typeface="Arial" charset="0"/>
                <a:ea typeface="宋体" pitchFamily="2" charset="-122"/>
              </a:rPr>
              <a:t>relevant to the decision.</a:t>
            </a:r>
          </a:p>
        </p:txBody>
      </p:sp>
      <p:sp>
        <p:nvSpPr>
          <p:cNvPr id="19463" name="Line 8">
            <a:extLst>
              <a:ext uri="{FF2B5EF4-FFF2-40B4-BE49-F238E27FC236}">
                <a16:creationId xmlns:a16="http://schemas.microsoft.com/office/drawing/2014/main" id="{9648DC32-7532-4DE6-96CB-47C167B1034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528048" y="4293096"/>
            <a:ext cx="1008112" cy="73660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18604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Object 2">
            <a:extLst>
              <a:ext uri="{FF2B5EF4-FFF2-40B4-BE49-F238E27FC236}">
                <a16:creationId xmlns:a16="http://schemas.microsoft.com/office/drawing/2014/main" id="{320595C3-DCB0-447E-B47B-E779112E8CF1}"/>
              </a:ext>
            </a:extLst>
          </p:cNvPr>
          <p:cNvGraphicFramePr>
            <a:graphicFrameLocks/>
          </p:cNvGraphicFramePr>
          <p:nvPr/>
        </p:nvGraphicFramePr>
        <p:xfrm>
          <a:off x="1774825" y="2211389"/>
          <a:ext cx="8713788" cy="289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egneark" r:id="rId2" imgW="5232400" imgH="1625600" progId="Excel.Sheet.8">
                  <p:embed/>
                </p:oleObj>
              </mc:Choice>
              <mc:Fallback>
                <p:oleObj name="Regneark" r:id="rId2" imgW="5232400" imgH="1625600" progId="Excel.Sheet.8">
                  <p:embed/>
                  <p:pic>
                    <p:nvPicPr>
                      <p:cNvPr id="20482" name="Object 2">
                        <a:extLst>
                          <a:ext uri="{FF2B5EF4-FFF2-40B4-BE49-F238E27FC236}">
                            <a16:creationId xmlns:a16="http://schemas.microsoft.com/office/drawing/2014/main" id="{320595C3-DCB0-447E-B47B-E779112E8CF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4825" y="2211389"/>
                        <a:ext cx="8713788" cy="2890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Rectangle 3">
            <a:extLst>
              <a:ext uri="{FF2B5EF4-FFF2-40B4-BE49-F238E27FC236}">
                <a16:creationId xmlns:a16="http://schemas.microsoft.com/office/drawing/2014/main" id="{8A5FEA5A-0A80-4B76-AD09-3B457FB8D1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889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Correct Analysis</a:t>
            </a:r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88D2308F-7FFC-4D8C-9AE7-04C23CD0F8B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75520" y="1295400"/>
            <a:ext cx="8587680" cy="1066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n-US" altLang="zh-CN" sz="2300" dirty="0">
                <a:ea typeface="SimSun" panose="02010600030101010101" pitchFamily="2" charset="-122"/>
              </a:rPr>
              <a:t>Look at the comparative cost and revenue for the next five years.</a:t>
            </a:r>
          </a:p>
        </p:txBody>
      </p:sp>
      <p:grpSp>
        <p:nvGrpSpPr>
          <p:cNvPr id="20484" name="Group 9">
            <a:extLst>
              <a:ext uri="{FF2B5EF4-FFF2-40B4-BE49-F238E27FC236}">
                <a16:creationId xmlns:a16="http://schemas.microsoft.com/office/drawing/2014/main" id="{AE21F994-5D1B-4297-BA2B-F85A79177143}"/>
              </a:ext>
            </a:extLst>
          </p:cNvPr>
          <p:cNvGrpSpPr>
            <a:grpSpLocks/>
          </p:cNvGrpSpPr>
          <p:nvPr/>
        </p:nvGrpSpPr>
        <p:grpSpPr bwMode="auto">
          <a:xfrm>
            <a:off x="9845676" y="193676"/>
            <a:ext cx="639763" cy="949325"/>
            <a:chOff x="5242" y="122"/>
            <a:chExt cx="403" cy="598"/>
          </a:xfrm>
        </p:grpSpPr>
        <p:sp>
          <p:nvSpPr>
            <p:cNvPr id="20487" name="AutoShape 7">
              <a:extLst>
                <a:ext uri="{FF2B5EF4-FFF2-40B4-BE49-F238E27FC236}">
                  <a16:creationId xmlns:a16="http://schemas.microsoft.com/office/drawing/2014/main" id="{B5D90701-3930-4940-B179-DCFDD8131F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2" y="308"/>
              <a:ext cx="355" cy="365"/>
            </a:xfrm>
            <a:prstGeom prst="roundRect">
              <a:avLst>
                <a:gd name="adj" fmla="val 12102"/>
              </a:avLst>
            </a:prstGeom>
            <a:noFill/>
            <a:ln w="14288">
              <a:solidFill>
                <a:srgbClr val="00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0488" name="Freeform 8">
              <a:extLst>
                <a:ext uri="{FF2B5EF4-FFF2-40B4-BE49-F238E27FC236}">
                  <a16:creationId xmlns:a16="http://schemas.microsoft.com/office/drawing/2014/main" id="{7B89D180-3034-4F68-8780-48021B66D0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8" y="122"/>
              <a:ext cx="377" cy="598"/>
            </a:xfrm>
            <a:custGeom>
              <a:avLst/>
              <a:gdLst>
                <a:gd name="T0" fmla="*/ 0 w 1511"/>
                <a:gd name="T1" fmla="*/ 0 h 2390"/>
                <a:gd name="T2" fmla="*/ 0 w 1511"/>
                <a:gd name="T3" fmla="*/ 0 h 2390"/>
                <a:gd name="T4" fmla="*/ 0 w 1511"/>
                <a:gd name="T5" fmla="*/ 0 h 2390"/>
                <a:gd name="T6" fmla="*/ 0 w 1511"/>
                <a:gd name="T7" fmla="*/ 0 h 2390"/>
                <a:gd name="T8" fmla="*/ 0 w 1511"/>
                <a:gd name="T9" fmla="*/ 0 h 2390"/>
                <a:gd name="T10" fmla="*/ 0 w 1511"/>
                <a:gd name="T11" fmla="*/ 0 h 2390"/>
                <a:gd name="T12" fmla="*/ 0 w 1511"/>
                <a:gd name="T13" fmla="*/ 0 h 239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11"/>
                <a:gd name="T22" fmla="*/ 0 h 2390"/>
                <a:gd name="T23" fmla="*/ 1511 w 1511"/>
                <a:gd name="T24" fmla="*/ 2390 h 239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11" h="2390">
                  <a:moveTo>
                    <a:pt x="170" y="1114"/>
                  </a:moveTo>
                  <a:lnTo>
                    <a:pt x="0" y="1762"/>
                  </a:lnTo>
                  <a:lnTo>
                    <a:pt x="583" y="2390"/>
                  </a:lnTo>
                  <a:lnTo>
                    <a:pt x="1511" y="278"/>
                  </a:lnTo>
                  <a:lnTo>
                    <a:pt x="1511" y="0"/>
                  </a:lnTo>
                  <a:lnTo>
                    <a:pt x="476" y="1780"/>
                  </a:lnTo>
                  <a:lnTo>
                    <a:pt x="170" y="1114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0486" name="Rectangle 6">
            <a:extLst>
              <a:ext uri="{FF2B5EF4-FFF2-40B4-BE49-F238E27FC236}">
                <a16:creationId xmlns:a16="http://schemas.microsoft.com/office/drawing/2014/main" id="{CDD55D1A-4B40-47C4-9C82-5999B9D8B7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5257801"/>
            <a:ext cx="7321550" cy="1241425"/>
          </a:xfrm>
          <a:prstGeom prst="rect">
            <a:avLst/>
          </a:prstGeom>
          <a:solidFill>
            <a:srgbClr val="0000CC"/>
          </a:solidFill>
          <a:ln w="57150" cmpd="thinThick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Would you recommend purchasing the new machine even though we will show a £45,000 loss on the old machine?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36629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6C640A8D-67A6-41D6-B636-8691BA1102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889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Correct Analysis</a:t>
            </a:r>
          </a:p>
        </p:txBody>
      </p:sp>
      <p:sp>
        <p:nvSpPr>
          <p:cNvPr id="21508" name="Rectangle 4">
            <a:extLst>
              <a:ext uri="{FF2B5EF4-FFF2-40B4-BE49-F238E27FC236}">
                <a16:creationId xmlns:a16="http://schemas.microsoft.com/office/drawing/2014/main" id="{E8551EDB-5EFA-434E-81C2-9B54A3E68C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3076" y="2667001"/>
            <a:ext cx="6179269" cy="1074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CC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Let’s look at a more efficient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CC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way to </a:t>
            </a:r>
            <a:r>
              <a:rPr lang="en-US" altLang="zh-CN" b="1" dirty="0" err="1">
                <a:solidFill>
                  <a:srgbClr val="0000CC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analyse</a:t>
            </a:r>
            <a:r>
              <a:rPr lang="en-US" altLang="zh-CN" b="1" dirty="0">
                <a:solidFill>
                  <a:srgbClr val="0000CC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this decision.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B935B-D27A-4CB1-9FC9-E6AC1D865346}" type="slidenum">
              <a:rPr lang="en-GB" altLang="en-US" smtClean="0"/>
              <a:pPr/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14591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0" name="Object 10">
            <a:extLst>
              <a:ext uri="{FF2B5EF4-FFF2-40B4-BE49-F238E27FC236}">
                <a16:creationId xmlns:a16="http://schemas.microsoft.com/office/drawing/2014/main" id="{324FEE4B-018F-4C7D-8638-10703FAC15AA}"/>
              </a:ext>
            </a:extLst>
          </p:cNvPr>
          <p:cNvGraphicFramePr>
            <a:graphicFrameLocks/>
          </p:cNvGraphicFramePr>
          <p:nvPr/>
        </p:nvGraphicFramePr>
        <p:xfrm>
          <a:off x="1774825" y="1647825"/>
          <a:ext cx="8713788" cy="351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egneark" r:id="rId2" imgW="3479800" imgH="1168400" progId="Excel.Sheet.8">
                  <p:embed/>
                </p:oleObj>
              </mc:Choice>
              <mc:Fallback>
                <p:oleObj name="Regneark" r:id="rId2" imgW="3479800" imgH="1168400" progId="Excel.Sheet.8">
                  <p:embed/>
                  <p:pic>
                    <p:nvPicPr>
                      <p:cNvPr id="22530" name="Object 10">
                        <a:extLst>
                          <a:ext uri="{FF2B5EF4-FFF2-40B4-BE49-F238E27FC236}">
                            <a16:creationId xmlns:a16="http://schemas.microsoft.com/office/drawing/2014/main" id="{324FEE4B-018F-4C7D-8638-10703FAC15A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4825" y="1647825"/>
                        <a:ext cx="8713788" cy="351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1" name="Rectangle 2">
            <a:extLst>
              <a:ext uri="{FF2B5EF4-FFF2-40B4-BE49-F238E27FC236}">
                <a16:creationId xmlns:a16="http://schemas.microsoft.com/office/drawing/2014/main" id="{7386FBCC-4040-4BA7-9B04-5B26F9FEBB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260350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Correct Analysis</a:t>
            </a:r>
          </a:p>
        </p:txBody>
      </p:sp>
      <p:sp>
        <p:nvSpPr>
          <p:cNvPr id="22532" name="Rectangle 5">
            <a:extLst>
              <a:ext uri="{FF2B5EF4-FFF2-40B4-BE49-F238E27FC236}">
                <a16:creationId xmlns:a16="http://schemas.microsoft.com/office/drawing/2014/main" id="{29ADC11A-5582-4ED1-8F2B-73E5A66537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313" y="5443538"/>
            <a:ext cx="7516482" cy="459100"/>
          </a:xfrm>
          <a:prstGeom prst="rect">
            <a:avLst/>
          </a:prstGeom>
          <a:solidFill>
            <a:schemeClr val="bg1"/>
          </a:solidFill>
          <a:ln w="57149" cmpd="thinThick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£100,000 - £80,000 = £20,000 variable cost savings</a:t>
            </a:r>
          </a:p>
        </p:txBody>
      </p:sp>
      <p:sp>
        <p:nvSpPr>
          <p:cNvPr id="22533" name="Line 6">
            <a:extLst>
              <a:ext uri="{FF2B5EF4-FFF2-40B4-BE49-F238E27FC236}">
                <a16:creationId xmlns:a16="http://schemas.microsoft.com/office/drawing/2014/main" id="{371B1470-5801-4C92-9613-C02CF0314F89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575050" y="3573464"/>
            <a:ext cx="2451100" cy="184308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19</a:t>
            </a:fld>
            <a:endParaRPr lang="en-GB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220FF1-5456-9043-908B-8AF885F9D0B7}"/>
              </a:ext>
            </a:extLst>
          </p:cNvPr>
          <p:cNvSpPr txBox="1"/>
          <p:nvPr/>
        </p:nvSpPr>
        <p:spPr>
          <a:xfrm>
            <a:off x="10143795" y="5488422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- Slide 8</a:t>
            </a:r>
          </a:p>
        </p:txBody>
      </p:sp>
    </p:spTree>
    <p:extLst>
      <p:ext uri="{BB962C8B-B14F-4D97-AF65-F5344CB8AC3E}">
        <p14:creationId xmlns:p14="http://schemas.microsoft.com/office/powerpoint/2010/main" val="35362607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947B5247-4D53-4E51-92FC-31AB7599FD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260350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Correct Analysis</a:t>
            </a:r>
          </a:p>
        </p:txBody>
      </p:sp>
      <p:graphicFrame>
        <p:nvGraphicFramePr>
          <p:cNvPr id="23555" name="Object 4">
            <a:extLst>
              <a:ext uri="{FF2B5EF4-FFF2-40B4-BE49-F238E27FC236}">
                <a16:creationId xmlns:a16="http://schemas.microsoft.com/office/drawing/2014/main" id="{B9BF0696-BFE6-49F8-B410-D3456F6F839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1670859"/>
              </p:ext>
            </p:extLst>
          </p:nvPr>
        </p:nvGraphicFramePr>
        <p:xfrm>
          <a:off x="1774825" y="1403351"/>
          <a:ext cx="8642350" cy="3833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egneark" r:id="rId2" imgW="3479800" imgH="1168400" progId="Excel.Sheet.8">
                  <p:embed/>
                </p:oleObj>
              </mc:Choice>
              <mc:Fallback>
                <p:oleObj name="Regneark" r:id="rId2" imgW="3479800" imgH="1168400" progId="Excel.Sheet.8">
                  <p:embed/>
                  <p:pic>
                    <p:nvPicPr>
                      <p:cNvPr id="23555" name="Object 4">
                        <a:extLst>
                          <a:ext uri="{FF2B5EF4-FFF2-40B4-BE49-F238E27FC236}">
                            <a16:creationId xmlns:a16="http://schemas.microsoft.com/office/drawing/2014/main" id="{B9BF0696-BFE6-49F8-B410-D3456F6F839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4825" y="1403351"/>
                        <a:ext cx="8642350" cy="3833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01404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02570AA8-C7E3-4197-988E-FB280D331B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260350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b="1" dirty="0">
                <a:ea typeface="SimSun" panose="02010600030101010101" pitchFamily="2" charset="-122"/>
              </a:rPr>
              <a:t>The Make or Buy Decision</a:t>
            </a:r>
          </a:p>
        </p:txBody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id="{2B071F4D-B99A-4EF8-A187-3694BF40913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2313" y="1584325"/>
            <a:ext cx="8382000" cy="3429000"/>
          </a:xfr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  <a:defRPr/>
            </a:pPr>
            <a:r>
              <a:rPr lang="en-US" altLang="zh-CN" sz="2400" dirty="0">
                <a:ea typeface="SimSun" pitchFamily="2" charset="-122"/>
              </a:rPr>
              <a:t>A decision concerning whether an item should be produced internally or purchased from an outside supplier is called a ‘make or buy’ decision.</a:t>
            </a:r>
            <a:br>
              <a:rPr lang="en-US" altLang="zh-CN" sz="2400" dirty="0">
                <a:ea typeface="SimSun" pitchFamily="2" charset="-122"/>
              </a:rPr>
            </a:br>
            <a:endParaRPr lang="en-US" altLang="zh-CN" sz="2400" dirty="0">
              <a:solidFill>
                <a:srgbClr val="0070C0"/>
              </a:solidFill>
              <a:ea typeface="SimSun" pitchFamily="2" charset="-122"/>
            </a:endParaRPr>
          </a:p>
          <a:p>
            <a:pPr algn="ctr">
              <a:buFontTx/>
              <a:buNone/>
              <a:defRPr/>
            </a:pPr>
            <a:r>
              <a:rPr lang="en-US" altLang="zh-CN" sz="2400" dirty="0">
                <a:solidFill>
                  <a:srgbClr val="0070C0"/>
                </a:solidFill>
                <a:ea typeface="SimSun" pitchFamily="2" charset="-122"/>
              </a:rPr>
              <a:t>Let’s look at the Essex Company example</a:t>
            </a:r>
            <a:r>
              <a:rPr lang="en-US" altLang="zh-CN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SimSun" pitchFamily="2" charset="-122"/>
              </a:rPr>
              <a:t>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0673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60D623B0-E292-4357-82E6-7D2F15573E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8213" y="115888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The Make or Buy Decision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A4102EA3-8C69-4A24-A5F8-6BC60018E18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50963" y="842056"/>
            <a:ext cx="10801200" cy="17526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Essex manufactures part 4A that is currently used in one of its products. Cakes and cookies</a:t>
            </a:r>
          </a:p>
          <a:p>
            <a:r>
              <a:rPr lang="en-US" altLang="zh-CN" sz="2800" dirty="0">
                <a:ea typeface="SimSun" panose="02010600030101010101" pitchFamily="2" charset="-122"/>
              </a:rPr>
              <a:t>The unit cost to make this part is:</a:t>
            </a:r>
          </a:p>
        </p:txBody>
      </p:sp>
      <p:graphicFrame>
        <p:nvGraphicFramePr>
          <p:cNvPr id="37892" name="Object 0">
            <a:extLst>
              <a:ext uri="{FF2B5EF4-FFF2-40B4-BE49-F238E27FC236}">
                <a16:creationId xmlns:a16="http://schemas.microsoft.com/office/drawing/2014/main" id="{BC318413-DD7F-43B7-BE59-EF1E7466F922}"/>
              </a:ext>
            </a:extLst>
          </p:cNvPr>
          <p:cNvGraphicFramePr>
            <a:graphicFrameLocks/>
          </p:cNvGraphicFramePr>
          <p:nvPr/>
        </p:nvGraphicFramePr>
        <p:xfrm>
          <a:off x="2640013" y="2564904"/>
          <a:ext cx="7023100" cy="3671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2692400" imgH="1638300" progId="Excel.Sheet.8">
                  <p:embed/>
                </p:oleObj>
              </mc:Choice>
              <mc:Fallback>
                <p:oleObj name="Worksheet" r:id="rId2" imgW="2692400" imgH="1638300" progId="Excel.Sheet.8">
                  <p:embed/>
                  <p:pic>
                    <p:nvPicPr>
                      <p:cNvPr id="37892" name="Object 0">
                        <a:extLst>
                          <a:ext uri="{FF2B5EF4-FFF2-40B4-BE49-F238E27FC236}">
                            <a16:creationId xmlns:a16="http://schemas.microsoft.com/office/drawing/2014/main" id="{BC318413-DD7F-43B7-BE59-EF1E7466F92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0013" y="2564904"/>
                        <a:ext cx="7023100" cy="3671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17088" dir="2963922" algn="ctr" rotWithShape="0">
                          <a:schemeClr val="tx1">
                            <a:alpha val="74997"/>
                          </a:scheme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699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22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499823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0D464E5C-6936-4D60-A5B3-4A76E60141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260350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The Make or Buy Decision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D5E64D2-B495-470C-AB5C-587AA973986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209800" y="1371600"/>
            <a:ext cx="8229600" cy="5226050"/>
          </a:xfr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zh-CN" sz="2400" dirty="0">
                <a:ea typeface="SimSun" pitchFamily="2" charset="-122"/>
              </a:rPr>
              <a:t>The special equipment used to manufacture part 4A has no resale value.</a:t>
            </a:r>
          </a:p>
          <a:p>
            <a:pPr>
              <a:lnSpc>
                <a:spcPct val="40000"/>
              </a:lnSpc>
              <a:spcBef>
                <a:spcPct val="0"/>
              </a:spcBef>
              <a:defRPr/>
            </a:pPr>
            <a:endParaRPr lang="en-US" altLang="zh-CN" sz="2400" dirty="0">
              <a:ea typeface="SimSun" pitchFamily="2" charset="-122"/>
            </a:endParaRPr>
          </a:p>
          <a:p>
            <a:pPr>
              <a:defRPr/>
            </a:pPr>
            <a:r>
              <a:rPr lang="en-US" altLang="zh-CN" sz="2400" dirty="0">
                <a:ea typeface="SimSun" pitchFamily="2" charset="-122"/>
              </a:rPr>
              <a:t>General factory overhead is allocated based on direct labour hours.</a:t>
            </a:r>
          </a:p>
          <a:p>
            <a:pPr>
              <a:lnSpc>
                <a:spcPct val="40000"/>
              </a:lnSpc>
              <a:spcBef>
                <a:spcPct val="0"/>
              </a:spcBef>
              <a:defRPr/>
            </a:pPr>
            <a:endParaRPr lang="en-US" altLang="zh-CN" sz="2400" dirty="0">
              <a:ea typeface="SimSun" pitchFamily="2" charset="-122"/>
            </a:endParaRPr>
          </a:p>
          <a:p>
            <a:pPr>
              <a:defRPr/>
            </a:pPr>
            <a:r>
              <a:rPr lang="en-US" altLang="zh-CN" sz="2400" dirty="0">
                <a:ea typeface="SimSun" pitchFamily="2" charset="-122"/>
              </a:rPr>
              <a:t>The £30 total unit cost is based on 20,000 parts produced each year.</a:t>
            </a:r>
          </a:p>
          <a:p>
            <a:pPr>
              <a:lnSpc>
                <a:spcPct val="40000"/>
              </a:lnSpc>
              <a:spcBef>
                <a:spcPct val="0"/>
              </a:spcBef>
              <a:defRPr/>
            </a:pPr>
            <a:endParaRPr lang="en-US" altLang="zh-CN" sz="2400" dirty="0">
              <a:ea typeface="SimSun" pitchFamily="2" charset="-122"/>
            </a:endParaRPr>
          </a:p>
          <a:p>
            <a:pPr>
              <a:defRPr/>
            </a:pPr>
            <a:r>
              <a:rPr lang="en-US" altLang="zh-CN" sz="2400" dirty="0">
                <a:ea typeface="SimSun" pitchFamily="2" charset="-122"/>
              </a:rPr>
              <a:t>An outside supplier has offered to provide the 20,000 parts at a cost of £25 per part.</a:t>
            </a:r>
            <a:br>
              <a:rPr lang="en-US" altLang="zh-CN" sz="2800" dirty="0">
                <a:ea typeface="SimSun" pitchFamily="2" charset="-122"/>
              </a:rPr>
            </a:br>
            <a:endParaRPr lang="en-US" altLang="zh-CN" sz="2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Sun" pitchFamily="2" charset="-122"/>
            </a:endParaRPr>
          </a:p>
          <a:p>
            <a:pPr algn="ctr">
              <a:lnSpc>
                <a:spcPct val="50000"/>
              </a:lnSpc>
              <a:buFontTx/>
              <a:buNone/>
              <a:defRPr/>
            </a:pPr>
            <a:r>
              <a:rPr lang="en-US" altLang="zh-CN" sz="3000" dirty="0">
                <a:solidFill>
                  <a:srgbClr val="0070C0"/>
                </a:solidFill>
                <a:ea typeface="SimSun" pitchFamily="2" charset="-122"/>
              </a:rPr>
              <a:t>Should we accept the supplier’s offer?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23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122885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38" name="Object 6">
            <a:extLst>
              <a:ext uri="{FF2B5EF4-FFF2-40B4-BE49-F238E27FC236}">
                <a16:creationId xmlns:a16="http://schemas.microsoft.com/office/drawing/2014/main" id="{EED96B76-D0EA-40E5-8693-C654069778B6}"/>
              </a:ext>
            </a:extLst>
          </p:cNvPr>
          <p:cNvGraphicFramePr>
            <a:graphicFrameLocks/>
          </p:cNvGraphicFramePr>
          <p:nvPr/>
        </p:nvGraphicFramePr>
        <p:xfrm>
          <a:off x="1703388" y="1201739"/>
          <a:ext cx="8729662" cy="444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4483100" imgH="2260600" progId="Excel.Sheet.8">
                  <p:embed/>
                </p:oleObj>
              </mc:Choice>
              <mc:Fallback>
                <p:oleObj name="Worksheet" r:id="rId2" imgW="4483100" imgH="2260600" progId="Excel.Sheet.8">
                  <p:embed/>
                  <p:pic>
                    <p:nvPicPr>
                      <p:cNvPr id="39938" name="Object 6">
                        <a:extLst>
                          <a:ext uri="{FF2B5EF4-FFF2-40B4-BE49-F238E27FC236}">
                            <a16:creationId xmlns:a16="http://schemas.microsoft.com/office/drawing/2014/main" id="{EED96B76-D0EA-40E5-8693-C654069778B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3388" y="1201739"/>
                        <a:ext cx="8729662" cy="444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699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39" name="Rectangle 2">
            <a:extLst>
              <a:ext uri="{FF2B5EF4-FFF2-40B4-BE49-F238E27FC236}">
                <a16:creationId xmlns:a16="http://schemas.microsoft.com/office/drawing/2014/main" id="{2DEC3F1D-96BD-428C-BFF6-CC3B631697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889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The Make or Buy Decision</a:t>
            </a:r>
          </a:p>
        </p:txBody>
      </p:sp>
      <p:sp>
        <p:nvSpPr>
          <p:cNvPr id="39940" name="Line 4">
            <a:extLst>
              <a:ext uri="{FF2B5EF4-FFF2-40B4-BE49-F238E27FC236}">
                <a16:creationId xmlns:a16="http://schemas.microsoft.com/office/drawing/2014/main" id="{F5E78E26-BACB-4C91-9651-D3712C4B1C5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35638" y="3284984"/>
            <a:ext cx="1656506" cy="2626866"/>
          </a:xfrm>
          <a:prstGeom prst="line">
            <a:avLst/>
          </a:prstGeom>
          <a:noFill/>
          <a:ln w="25399">
            <a:solidFill>
              <a:srgbClr val="FC012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941" name="Rectangle 5">
            <a:extLst>
              <a:ext uri="{FF2B5EF4-FFF2-40B4-BE49-F238E27FC236}">
                <a16:creationId xmlns:a16="http://schemas.microsoft.com/office/drawing/2014/main" id="{F9BD3CC7-5F74-4619-8F13-FB8AE96F73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7725" y="5942013"/>
            <a:ext cx="5134420" cy="459100"/>
          </a:xfrm>
          <a:prstGeom prst="rect">
            <a:avLst/>
          </a:prstGeom>
          <a:noFill/>
          <a:ln w="57149" cmpd="thinThick">
            <a:solidFill>
              <a:srgbClr val="0000CC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20,000  ×  £9 per unit  =  £180,000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B935B-D27A-4CB1-9FC9-E6AC1D865346}" type="slidenum">
              <a:rPr lang="en-GB" altLang="en-US" smtClean="0"/>
              <a:pPr/>
              <a:t>24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372267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2" name="Object 0">
            <a:extLst>
              <a:ext uri="{FF2B5EF4-FFF2-40B4-BE49-F238E27FC236}">
                <a16:creationId xmlns:a16="http://schemas.microsoft.com/office/drawing/2014/main" id="{E9EC0E46-35EC-4988-8BE0-0FD8263284A9}"/>
              </a:ext>
            </a:extLst>
          </p:cNvPr>
          <p:cNvGraphicFramePr>
            <a:graphicFrameLocks/>
          </p:cNvGraphicFramePr>
          <p:nvPr/>
        </p:nvGraphicFramePr>
        <p:xfrm>
          <a:off x="1916113" y="1262064"/>
          <a:ext cx="8534400" cy="444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4381500" imgH="2260600" progId="Excel.Sheet.8">
                  <p:embed/>
                </p:oleObj>
              </mc:Choice>
              <mc:Fallback>
                <p:oleObj name="Worksheet" r:id="rId2" imgW="4381500" imgH="2260600" progId="Excel.Sheet.8">
                  <p:embed/>
                  <p:pic>
                    <p:nvPicPr>
                      <p:cNvPr id="40962" name="Object 0">
                        <a:extLst>
                          <a:ext uri="{FF2B5EF4-FFF2-40B4-BE49-F238E27FC236}">
                            <a16:creationId xmlns:a16="http://schemas.microsoft.com/office/drawing/2014/main" id="{E9EC0E46-35EC-4988-8BE0-0FD8263284A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6113" y="1262064"/>
                        <a:ext cx="8534400" cy="444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699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3" name="Rectangle 2">
            <a:extLst>
              <a:ext uri="{FF2B5EF4-FFF2-40B4-BE49-F238E27FC236}">
                <a16:creationId xmlns:a16="http://schemas.microsoft.com/office/drawing/2014/main" id="{6B6D605F-6618-4E21-B956-63628FB198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889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The Make or Buy Decision</a:t>
            </a:r>
          </a:p>
        </p:txBody>
      </p:sp>
      <p:sp>
        <p:nvSpPr>
          <p:cNvPr id="40964" name="Line 4">
            <a:extLst>
              <a:ext uri="{FF2B5EF4-FFF2-40B4-BE49-F238E27FC236}">
                <a16:creationId xmlns:a16="http://schemas.microsoft.com/office/drawing/2014/main" id="{AF36C4A7-C48E-416A-80E8-CAE73DEF488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456364" y="4352925"/>
            <a:ext cx="1239837" cy="1308100"/>
          </a:xfrm>
          <a:prstGeom prst="line">
            <a:avLst/>
          </a:prstGeom>
          <a:noFill/>
          <a:ln w="25399">
            <a:solidFill>
              <a:srgbClr val="FC012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965" name="Rectangle 5">
            <a:extLst>
              <a:ext uri="{FF2B5EF4-FFF2-40B4-BE49-F238E27FC236}">
                <a16:creationId xmlns:a16="http://schemas.microsoft.com/office/drawing/2014/main" id="{12378835-3DF2-47E9-947A-CB708F40B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9976" y="5648325"/>
            <a:ext cx="5965825" cy="828432"/>
          </a:xfrm>
          <a:prstGeom prst="rect">
            <a:avLst/>
          </a:prstGeom>
          <a:solidFill>
            <a:schemeClr val="bg1"/>
          </a:solidFill>
          <a:ln w="57149" cmpd="thinThick">
            <a:solidFill>
              <a:srgbClr val="0000CC"/>
            </a:solidFill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The special equipment has no resale value and is a </a:t>
            </a:r>
            <a:r>
              <a:rPr lang="en-US" altLang="zh-CN" sz="2400" b="1" dirty="0">
                <a:solidFill>
                  <a:srgbClr val="008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sunk cost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B935B-D27A-4CB1-9FC9-E6AC1D865346}" type="slidenum">
              <a:rPr lang="en-GB" altLang="en-US" smtClean="0"/>
              <a:pPr/>
              <a:t>25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823557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86" name="Object 0">
            <a:extLst>
              <a:ext uri="{FF2B5EF4-FFF2-40B4-BE49-F238E27FC236}">
                <a16:creationId xmlns:a16="http://schemas.microsoft.com/office/drawing/2014/main" id="{57C0BD30-9412-4B0C-925B-9431CEF34FC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7706651"/>
              </p:ext>
            </p:extLst>
          </p:nvPr>
        </p:nvGraphicFramePr>
        <p:xfrm>
          <a:off x="1774825" y="824140"/>
          <a:ext cx="8794750" cy="444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4508500" imgH="2260600" progId="Excel.Sheet.8">
                  <p:embed/>
                </p:oleObj>
              </mc:Choice>
              <mc:Fallback>
                <p:oleObj name="Worksheet" r:id="rId2" imgW="4508500" imgH="2260600" progId="Excel.Sheet.8">
                  <p:embed/>
                  <p:pic>
                    <p:nvPicPr>
                      <p:cNvPr id="41986" name="Object 0">
                        <a:extLst>
                          <a:ext uri="{FF2B5EF4-FFF2-40B4-BE49-F238E27FC236}">
                            <a16:creationId xmlns:a16="http://schemas.microsoft.com/office/drawing/2014/main" id="{57C0BD30-9412-4B0C-925B-9431CEF34FC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4825" y="824140"/>
                        <a:ext cx="8794750" cy="444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699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7" name="Rectangle 2">
            <a:extLst>
              <a:ext uri="{FF2B5EF4-FFF2-40B4-BE49-F238E27FC236}">
                <a16:creationId xmlns:a16="http://schemas.microsoft.com/office/drawing/2014/main" id="{D7B04A1E-313F-46EA-811A-6B39460D58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15888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The Make or Buy Decision</a:t>
            </a:r>
          </a:p>
        </p:txBody>
      </p:sp>
      <p:sp>
        <p:nvSpPr>
          <p:cNvPr id="41988" name="Line 4">
            <a:extLst>
              <a:ext uri="{FF2B5EF4-FFF2-40B4-BE49-F238E27FC236}">
                <a16:creationId xmlns:a16="http://schemas.microsoft.com/office/drawing/2014/main" id="{5424B1FF-BE35-4C1A-86D4-B674FFE182A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015880" y="4603070"/>
            <a:ext cx="762000" cy="457200"/>
          </a:xfrm>
          <a:prstGeom prst="line">
            <a:avLst/>
          </a:prstGeom>
          <a:noFill/>
          <a:ln w="38100">
            <a:solidFill>
              <a:srgbClr val="FC012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989" name="Rectangle 5">
            <a:extLst>
              <a:ext uri="{FF2B5EF4-FFF2-40B4-BE49-F238E27FC236}">
                <a16:creationId xmlns:a16="http://schemas.microsoft.com/office/drawing/2014/main" id="{B916A4FF-22CE-4BC4-819B-58BDB7C736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92734" y="5097915"/>
            <a:ext cx="7502525" cy="828432"/>
          </a:xfrm>
          <a:prstGeom prst="rect">
            <a:avLst/>
          </a:prstGeom>
          <a:solidFill>
            <a:schemeClr val="bg1"/>
          </a:solidFill>
          <a:ln w="57149" cmpd="thinThick">
            <a:solidFill>
              <a:srgbClr val="0000CC"/>
            </a:solidFill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Not avoidable and is irrelevant.  If the product is dropped, it will be reallocated to other products.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B935B-D27A-4CB1-9FC9-E6AC1D865346}" type="slidenum">
              <a:rPr lang="en-GB" altLang="en-US" smtClean="0"/>
              <a:pPr/>
              <a:t>26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36788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FEA5B43B-6A34-4B4B-9ABD-BCAE8E516D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15888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The Make or Buy Decision</a:t>
            </a:r>
          </a:p>
        </p:txBody>
      </p:sp>
      <p:sp>
        <p:nvSpPr>
          <p:cNvPr id="70660" name="Rectangle 4">
            <a:extLst>
              <a:ext uri="{FF2B5EF4-FFF2-40B4-BE49-F238E27FC236}">
                <a16:creationId xmlns:a16="http://schemas.microsoft.com/office/drawing/2014/main" id="{849731D8-D048-4624-9A39-9DDD7A3D7A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5680" y="5323680"/>
            <a:ext cx="6535737" cy="582612"/>
          </a:xfrm>
          <a:prstGeom prst="rect">
            <a:avLst/>
          </a:prstGeom>
          <a:noFill/>
          <a:ln w="12699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en-US" altLang="zh-CN" sz="3200" b="1" dirty="0">
                <a:solidFill>
                  <a:srgbClr val="0070C0"/>
                </a:solidFill>
                <a:latin typeface="Arial" pitchFamily="34" charset="0"/>
                <a:ea typeface="SimSun" pitchFamily="2" charset="-122"/>
              </a:rPr>
              <a:t>Should we make or buy part 4A?</a:t>
            </a:r>
          </a:p>
        </p:txBody>
      </p:sp>
      <p:graphicFrame>
        <p:nvGraphicFramePr>
          <p:cNvPr id="43012" name="Object 1024">
            <a:extLst>
              <a:ext uri="{FF2B5EF4-FFF2-40B4-BE49-F238E27FC236}">
                <a16:creationId xmlns:a16="http://schemas.microsoft.com/office/drawing/2014/main" id="{70BD47DD-B061-42D2-BF58-50AAD826148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5580051"/>
              </p:ext>
            </p:extLst>
          </p:nvPr>
        </p:nvGraphicFramePr>
        <p:xfrm>
          <a:off x="1741488" y="951708"/>
          <a:ext cx="8709025" cy="444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4457700" imgH="2260600" progId="Excel.Sheet.8">
                  <p:embed/>
                </p:oleObj>
              </mc:Choice>
              <mc:Fallback>
                <p:oleObj name="Worksheet" r:id="rId2" imgW="4457700" imgH="2260600" progId="Excel.Sheet.8">
                  <p:embed/>
                  <p:pic>
                    <p:nvPicPr>
                      <p:cNvPr id="43012" name="Object 1024">
                        <a:extLst>
                          <a:ext uri="{FF2B5EF4-FFF2-40B4-BE49-F238E27FC236}">
                            <a16:creationId xmlns:a16="http://schemas.microsoft.com/office/drawing/2014/main" id="{70BD47DD-B061-42D2-BF58-50AAD826148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1488" y="951708"/>
                        <a:ext cx="8709025" cy="444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699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B935B-D27A-4CB1-9FC9-E6AC1D865346}" type="slidenum">
              <a:rPr lang="en-GB" altLang="en-US" smtClean="0"/>
              <a:pPr/>
              <a:t>27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273387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79CEEC0D-7528-4A4F-ADA5-19706541B9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889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The Make or Buy Decision</a:t>
            </a:r>
          </a:p>
        </p:txBody>
      </p:sp>
      <p:sp>
        <p:nvSpPr>
          <p:cNvPr id="71683" name="Rectangle 3">
            <a:extLst>
              <a:ext uri="{FF2B5EF4-FFF2-40B4-BE49-F238E27FC236}">
                <a16:creationId xmlns:a16="http://schemas.microsoft.com/office/drawing/2014/main" id="{AEAADA07-B55B-46C5-9648-7B82B03BB97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14636" y="1052736"/>
            <a:ext cx="7414592" cy="4464372"/>
          </a:xfrm>
          <a:solidFill>
            <a:srgbClr val="F8F8F8"/>
          </a:solidFill>
          <a:ln w="12699">
            <a:solidFill>
              <a:srgbClr val="0000CC"/>
            </a:solidFill>
            <a:miter lim="800000"/>
            <a:headEnd/>
            <a:tailEnd/>
          </a:ln>
          <a:effectLst>
            <a:outerShdw blurRad="63500" dist="71842" dir="2700000" algn="ctr" rotWithShape="0">
              <a:schemeClr val="tx1"/>
            </a:outerShdw>
          </a:effec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  <a:defRPr/>
            </a:pPr>
            <a:r>
              <a:rPr lang="en-US" altLang="zh-CN" b="1" dirty="0">
                <a:solidFill>
                  <a:srgbClr val="0000CC"/>
                </a:solidFill>
                <a:ea typeface="SimSun" pitchFamily="2" charset="-122"/>
              </a:rPr>
              <a:t>DECISION RULE</a:t>
            </a:r>
          </a:p>
          <a:p>
            <a:pPr algn="ctr">
              <a:buFontTx/>
              <a:buNone/>
              <a:defRPr/>
            </a:pPr>
            <a:r>
              <a:rPr lang="en-US" altLang="zh-CN" dirty="0">
                <a:solidFill>
                  <a:schemeClr val="accent1"/>
                </a:solidFill>
                <a:ea typeface="SimSun" pitchFamily="2" charset="-122"/>
              </a:rPr>
              <a:t>In deciding whether to accept the outside supplier’s offer, Essex isolated the relevant costs of making the part by</a:t>
            </a:r>
            <a:r>
              <a:rPr lang="en-US" altLang="zh-CN" dirty="0">
                <a:ea typeface="SimSun" pitchFamily="2" charset="-122"/>
              </a:rPr>
              <a:t> </a:t>
            </a:r>
            <a:r>
              <a:rPr lang="en-US" altLang="zh-CN" dirty="0">
                <a:solidFill>
                  <a:srgbClr val="0000CC"/>
                </a:solidFill>
                <a:ea typeface="SimSun" pitchFamily="2" charset="-122"/>
              </a:rPr>
              <a:t>eliminating</a:t>
            </a:r>
            <a:r>
              <a:rPr lang="en-US" altLang="zh-CN" dirty="0">
                <a:solidFill>
                  <a:schemeClr val="accent1"/>
                </a:solidFill>
                <a:ea typeface="SimSun" pitchFamily="2" charset="-122"/>
              </a:rPr>
              <a:t>:</a:t>
            </a:r>
          </a:p>
          <a:p>
            <a:pPr marL="1066800" lvl="1" indent="-544513">
              <a:defRPr/>
            </a:pPr>
            <a:r>
              <a:rPr lang="en-US" altLang="zh-CN" dirty="0">
                <a:solidFill>
                  <a:schemeClr val="accent1"/>
                </a:solidFill>
                <a:ea typeface="SimSun" pitchFamily="2" charset="-122"/>
              </a:rPr>
              <a:t>The sunk costs.</a:t>
            </a:r>
          </a:p>
          <a:p>
            <a:pPr marL="1066800" lvl="1" indent="-544513">
              <a:defRPr/>
            </a:pPr>
            <a:r>
              <a:rPr lang="en-US" altLang="zh-CN" dirty="0">
                <a:solidFill>
                  <a:schemeClr val="accent1"/>
                </a:solidFill>
                <a:ea typeface="SimSun" pitchFamily="2" charset="-122"/>
              </a:rPr>
              <a:t>The future costs that will not differ    between making or buying the parts.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</a:t>
            </a:r>
            <a:r>
              <a:rPr lang="en-GB" baseline="30000"/>
              <a:t>th</a:t>
            </a:r>
            <a:r>
              <a:rPr lang="en-GB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38E5-693F-4620-AAA9-5805D957EE08}" type="slidenum">
              <a:rPr lang="en-GB" altLang="en-US" smtClean="0"/>
              <a:pPr/>
              <a:t>28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153528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D6FA4-89DA-D849-9C3F-5E8A457EE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6ED082-017E-8841-A00C-A3BE0C0154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29841" y="1248156"/>
            <a:ext cx="10732318" cy="4197068"/>
          </a:xfrm>
        </p:spPr>
        <p:txBody>
          <a:bodyPr/>
          <a:lstStyle/>
          <a:p>
            <a:r>
              <a:rPr lang="en-US" dirty="0"/>
              <a:t>Rhode, S. and Garrison, N. (2019) Management Accounting. Sixth edition. London, England: McGraw Hill 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F2319C-F03B-AA40-9C87-69B8866937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41466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5276</TotalTime>
  <Words>1140</Words>
  <Application>Microsoft Macintosh PowerPoint</Application>
  <PresentationFormat>Widescreen</PresentationFormat>
  <Paragraphs>168</Paragraphs>
  <Slides>29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9" baseType="lpstr">
      <vt:lpstr>SimSun</vt:lpstr>
      <vt:lpstr>SimSun</vt:lpstr>
      <vt:lpstr>Arial</vt:lpstr>
      <vt:lpstr>Myriad Pro</vt:lpstr>
      <vt:lpstr>Times New Roman</vt:lpstr>
      <vt:lpstr>Verdana</vt:lpstr>
      <vt:lpstr>Wingdings</vt:lpstr>
      <vt:lpstr>20140311PresentationUWTSDTemplate</vt:lpstr>
      <vt:lpstr>Worksheet</vt:lpstr>
      <vt:lpstr>Regneark</vt:lpstr>
      <vt:lpstr>LCBB5002</vt:lpstr>
      <vt:lpstr>Learning Outcomes; by the end of this session you should be able to: </vt:lpstr>
      <vt:lpstr>Cost Concepts for Decision-Making</vt:lpstr>
      <vt:lpstr>Identifying Relevant Costs</vt:lpstr>
      <vt:lpstr>Identifying Relevant Costs</vt:lpstr>
      <vt:lpstr>Identifying Relevant Costs</vt:lpstr>
      <vt:lpstr>Sunk Costs are not Relevant Costs</vt:lpstr>
      <vt:lpstr>Sunk Costs are not Relevant Costs</vt:lpstr>
      <vt:lpstr>Sunk Costs are not Relevant Costs</vt:lpstr>
      <vt:lpstr>Incorrect Analysis</vt:lpstr>
      <vt:lpstr>Correct Analysis</vt:lpstr>
      <vt:lpstr>Correct Analysis</vt:lpstr>
      <vt:lpstr>Correct Analysis</vt:lpstr>
      <vt:lpstr>Correct Analysis</vt:lpstr>
      <vt:lpstr>Correct Analysis</vt:lpstr>
      <vt:lpstr>Correct Analysis</vt:lpstr>
      <vt:lpstr>Correct Analysis</vt:lpstr>
      <vt:lpstr>Correct Analysis</vt:lpstr>
      <vt:lpstr>Correct Analysis</vt:lpstr>
      <vt:lpstr>Correct Analysis</vt:lpstr>
      <vt:lpstr>The Make or Buy Decision</vt:lpstr>
      <vt:lpstr>The Make or Buy Decision</vt:lpstr>
      <vt:lpstr>The Make or Buy Decision</vt:lpstr>
      <vt:lpstr>The Make or Buy Decision</vt:lpstr>
      <vt:lpstr>The Make or Buy Decision</vt:lpstr>
      <vt:lpstr>The Make or Buy Decision</vt:lpstr>
      <vt:lpstr>The Make or Buy Decision</vt:lpstr>
      <vt:lpstr>The Make or Buy Decision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Winifred Soribe</cp:lastModifiedBy>
  <cp:revision>156</cp:revision>
  <cp:lastPrinted>2018-07-09T15:27:01Z</cp:lastPrinted>
  <dcterms:created xsi:type="dcterms:W3CDTF">2002-10-07T19:43:58Z</dcterms:created>
  <dcterms:modified xsi:type="dcterms:W3CDTF">2025-05-31T21:59:36Z</dcterms:modified>
</cp:coreProperties>
</file>