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299" autoAdjust="0"/>
  </p:normalViewPr>
  <p:slideViewPr>
    <p:cSldViewPr snapToGrid="0">
      <p:cViewPr>
        <p:scale>
          <a:sx n="50" d="100"/>
          <a:sy n="50" d="100"/>
        </p:scale>
        <p:origin x="147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F32102-E7DF-1E7A-15A3-0F7F34021AA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B6D97398-5DAE-0109-B141-D4F7888D364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60DE0A1-9923-47F6-AF6B-4A6906F42D3B}" type="datetime1">
              <a:rPr lang="en-GB"/>
              <a:pPr lvl="0"/>
              <a:t>06/08/2026</a:t>
            </a:fld>
            <a:endParaRPr lang="en-GB"/>
          </a:p>
        </p:txBody>
      </p:sp>
      <p:sp>
        <p:nvSpPr>
          <p:cNvPr id="4" name="Slide Image Placeholder 3">
            <a:extLst>
              <a:ext uri="{FF2B5EF4-FFF2-40B4-BE49-F238E27FC236}">
                <a16:creationId xmlns:a16="http://schemas.microsoft.com/office/drawing/2014/main" id="{EC0A9EF6-8F54-7A0D-3FC5-3B80EA26023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FE69D5D-9EB6-D8DE-54DA-1DBBCFAAC00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F2AC73C1-66E8-5CBD-7E8A-21518095520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77146EB8-E682-080D-14CC-11E48BBC1E7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006ECBE-3F9F-4EF3-BD18-378EA2AF3C21}" type="slidenum">
              <a:t>‹#›</a:t>
            </a:fld>
            <a:endParaRPr lang="en-GB"/>
          </a:p>
        </p:txBody>
      </p:sp>
    </p:spTree>
    <p:extLst>
      <p:ext uri="{BB962C8B-B14F-4D97-AF65-F5344CB8AC3E}">
        <p14:creationId xmlns:p14="http://schemas.microsoft.com/office/powerpoint/2010/main" val="105238156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06ECBE-3F9F-4EF3-BD18-378EA2AF3C21}" type="slidenum">
              <a:rPr lang="en-GB" smtClean="0"/>
              <a:t>4</a:t>
            </a:fld>
            <a:endParaRPr lang="en-GB"/>
          </a:p>
        </p:txBody>
      </p:sp>
    </p:spTree>
    <p:extLst>
      <p:ext uri="{BB962C8B-B14F-4D97-AF65-F5344CB8AC3E}">
        <p14:creationId xmlns:p14="http://schemas.microsoft.com/office/powerpoint/2010/main" val="391976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006ECBE-3F9F-4EF3-BD18-378EA2AF3C21}" type="slidenum">
              <a:rPr lang="en-GB" smtClean="0"/>
              <a:t>8</a:t>
            </a:fld>
            <a:endParaRPr lang="en-GB"/>
          </a:p>
        </p:txBody>
      </p:sp>
    </p:spTree>
    <p:extLst>
      <p:ext uri="{BB962C8B-B14F-4D97-AF65-F5344CB8AC3E}">
        <p14:creationId xmlns:p14="http://schemas.microsoft.com/office/powerpoint/2010/main" val="112491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BDF5F1E-165E-C883-4073-A76D697BACB6}"/>
              </a:ext>
            </a:extLst>
          </p:cNvPr>
          <p:cNvSpPr/>
          <p:nvPr/>
        </p:nvSpPr>
        <p:spPr>
          <a:xfrm>
            <a:off x="0" y="761996"/>
            <a:ext cx="9141622" cy="5333996"/>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Rectangle 7">
            <a:extLst>
              <a:ext uri="{FF2B5EF4-FFF2-40B4-BE49-F238E27FC236}">
                <a16:creationId xmlns:a16="http://schemas.microsoft.com/office/drawing/2014/main" id="{E2ADB1CC-EB35-8F82-EBA7-212FB4C1CDE4}"/>
              </a:ext>
            </a:extLst>
          </p:cNvPr>
          <p:cNvSpPr/>
          <p:nvPr/>
        </p:nvSpPr>
        <p:spPr>
          <a:xfrm>
            <a:off x="9270260" y="761996"/>
            <a:ext cx="2925321" cy="5333996"/>
          </a:xfrm>
          <a:prstGeom prst="rect">
            <a:avLst/>
          </a:prstGeom>
          <a:solidFill>
            <a:srgbClr val="C8C8C8">
              <a:alpha val="49804"/>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Title 1">
            <a:extLst>
              <a:ext uri="{FF2B5EF4-FFF2-40B4-BE49-F238E27FC236}">
                <a16:creationId xmlns:a16="http://schemas.microsoft.com/office/drawing/2014/main" id="{BDA9034E-DC3F-9793-C032-41F2C202BA77}"/>
              </a:ext>
            </a:extLst>
          </p:cNvPr>
          <p:cNvSpPr txBox="1">
            <a:spLocks noGrp="1"/>
          </p:cNvSpPr>
          <p:nvPr>
            <p:ph type="ctrTitle"/>
          </p:nvPr>
        </p:nvSpPr>
        <p:spPr>
          <a:xfrm>
            <a:off x="1069848" y="1298448"/>
            <a:ext cx="7315200" cy="3255264"/>
          </a:xfrm>
        </p:spPr>
        <p:txBody>
          <a:bodyPr anchor="b"/>
          <a:lstStyle>
            <a:lvl1pPr>
              <a:defRPr sz="5900" spc="-100"/>
            </a:lvl1pPr>
          </a:lstStyle>
          <a:p>
            <a:pPr lvl="0"/>
            <a:r>
              <a:rPr lang="en-US"/>
              <a:t>Click to edit Master title style</a:t>
            </a:r>
          </a:p>
        </p:txBody>
      </p:sp>
      <p:sp>
        <p:nvSpPr>
          <p:cNvPr id="5" name="Subtitle 2">
            <a:extLst>
              <a:ext uri="{FF2B5EF4-FFF2-40B4-BE49-F238E27FC236}">
                <a16:creationId xmlns:a16="http://schemas.microsoft.com/office/drawing/2014/main" id="{CC3A99A4-6EC5-A684-F858-304B85C9970F}"/>
              </a:ext>
            </a:extLst>
          </p:cNvPr>
          <p:cNvSpPr txBox="1">
            <a:spLocks noGrp="1"/>
          </p:cNvSpPr>
          <p:nvPr>
            <p:ph type="subTitle" idx="1"/>
          </p:nvPr>
        </p:nvSpPr>
        <p:spPr>
          <a:xfrm>
            <a:off x="1100014" y="4670243"/>
            <a:ext cx="7315200" cy="914400"/>
          </a:xfrm>
        </p:spPr>
        <p:txBody>
          <a:bodyPr anchor="t"/>
          <a:lstStyle>
            <a:lvl1pPr marL="0" indent="0">
              <a:buNone/>
              <a:defRPr sz="2200">
                <a:solidFill>
                  <a:srgbClr val="D9F1F6"/>
                </a:solidFill>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7100E419-74BD-1C8B-F224-DE2FD5371972}"/>
              </a:ext>
            </a:extLst>
          </p:cNvPr>
          <p:cNvSpPr txBox="1">
            <a:spLocks noGrp="1"/>
          </p:cNvSpPr>
          <p:nvPr>
            <p:ph type="dt" sz="half" idx="7"/>
          </p:nvPr>
        </p:nvSpPr>
        <p:spPr/>
        <p:txBody>
          <a:bodyPr/>
          <a:lstStyle>
            <a:lvl1pPr>
              <a:defRPr/>
            </a:lvl1pPr>
          </a:lstStyle>
          <a:p>
            <a:pPr lvl="0"/>
            <a:fld id="{47F2AA17-7425-41BB-A798-528B22DB4357}" type="datetime1">
              <a:rPr lang="en-GB"/>
              <a:pPr lvl="0"/>
              <a:t>06/08/2026</a:t>
            </a:fld>
            <a:endParaRPr lang="en-GB"/>
          </a:p>
        </p:txBody>
      </p:sp>
      <p:sp>
        <p:nvSpPr>
          <p:cNvPr id="7" name="Footer Placeholder 4">
            <a:extLst>
              <a:ext uri="{FF2B5EF4-FFF2-40B4-BE49-F238E27FC236}">
                <a16:creationId xmlns:a16="http://schemas.microsoft.com/office/drawing/2014/main" id="{5831258D-1B81-D135-2DE3-08FE5A1376EA}"/>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86A7DA0A-70F1-4580-B930-9386000653DD}"/>
              </a:ext>
            </a:extLst>
          </p:cNvPr>
          <p:cNvSpPr txBox="1">
            <a:spLocks noGrp="1"/>
          </p:cNvSpPr>
          <p:nvPr>
            <p:ph type="sldNum" sz="quarter" idx="8"/>
          </p:nvPr>
        </p:nvSpPr>
        <p:spPr/>
        <p:txBody>
          <a:bodyPr/>
          <a:lstStyle>
            <a:lvl1pPr>
              <a:defRPr/>
            </a:lvl1pPr>
          </a:lstStyle>
          <a:p>
            <a:pPr lvl="0"/>
            <a:fld id="{CC5D8958-09D8-4628-B116-E55B42900C42}" type="slidenum">
              <a:t>‹#›</a:t>
            </a:fld>
            <a:endParaRPr lang="en-GB"/>
          </a:p>
        </p:txBody>
      </p:sp>
    </p:spTree>
    <p:extLst>
      <p:ext uri="{BB962C8B-B14F-4D97-AF65-F5344CB8AC3E}">
        <p14:creationId xmlns:p14="http://schemas.microsoft.com/office/powerpoint/2010/main" val="41007985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D400F-1EC6-75BF-A1C0-1A445B4F6E8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3D468D9-A724-FBFF-AA09-F5528C17D53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D7C825-7A4E-6B65-2C2F-C6700F397773}"/>
              </a:ext>
            </a:extLst>
          </p:cNvPr>
          <p:cNvSpPr txBox="1">
            <a:spLocks noGrp="1"/>
          </p:cNvSpPr>
          <p:nvPr>
            <p:ph type="dt" sz="half" idx="7"/>
          </p:nvPr>
        </p:nvSpPr>
        <p:spPr/>
        <p:txBody>
          <a:bodyPr/>
          <a:lstStyle>
            <a:lvl1pPr>
              <a:defRPr/>
            </a:lvl1pPr>
          </a:lstStyle>
          <a:p>
            <a:pPr lvl="0"/>
            <a:fld id="{D393EC0B-EAF4-45DF-BC33-5F4A2B203310}" type="datetime1">
              <a:rPr lang="en-GB"/>
              <a:pPr lvl="0"/>
              <a:t>06/08/2026</a:t>
            </a:fld>
            <a:endParaRPr lang="en-GB"/>
          </a:p>
        </p:txBody>
      </p:sp>
      <p:sp>
        <p:nvSpPr>
          <p:cNvPr id="5" name="Footer Placeholder 4">
            <a:extLst>
              <a:ext uri="{FF2B5EF4-FFF2-40B4-BE49-F238E27FC236}">
                <a16:creationId xmlns:a16="http://schemas.microsoft.com/office/drawing/2014/main" id="{7BA9C480-86B1-C7E6-5080-16C784BD1CD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9920F99-425E-8E24-1212-CB48FDC484C6}"/>
              </a:ext>
            </a:extLst>
          </p:cNvPr>
          <p:cNvSpPr txBox="1">
            <a:spLocks noGrp="1"/>
          </p:cNvSpPr>
          <p:nvPr>
            <p:ph type="sldNum" sz="quarter" idx="8"/>
          </p:nvPr>
        </p:nvSpPr>
        <p:spPr/>
        <p:txBody>
          <a:bodyPr/>
          <a:lstStyle>
            <a:lvl1pPr>
              <a:defRPr/>
            </a:lvl1pPr>
          </a:lstStyle>
          <a:p>
            <a:pPr lvl="0"/>
            <a:fld id="{47D5A4BC-ABCB-49D5-971C-F3794C5E6663}" type="slidenum">
              <a:t>‹#›</a:t>
            </a:fld>
            <a:endParaRPr lang="en-GB"/>
          </a:p>
        </p:txBody>
      </p:sp>
    </p:spTree>
    <p:extLst>
      <p:ext uri="{BB962C8B-B14F-4D97-AF65-F5344CB8AC3E}">
        <p14:creationId xmlns:p14="http://schemas.microsoft.com/office/powerpoint/2010/main" val="2081167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3BEA8-9705-ABD9-1655-706A01BB8257}"/>
              </a:ext>
            </a:extLst>
          </p:cNvPr>
          <p:cNvSpPr txBox="1">
            <a:spLocks noGrp="1"/>
          </p:cNvSpPr>
          <p:nvPr>
            <p:ph type="title"/>
          </p:nvPr>
        </p:nvSpPr>
        <p:spPr>
          <a:xfrm>
            <a:off x="3867912" y="1298448"/>
            <a:ext cx="7315200" cy="3255264"/>
          </a:xfrm>
        </p:spPr>
        <p:txBody>
          <a:bodyPr anchor="b"/>
          <a:lstStyle>
            <a:lvl1pPr>
              <a:defRPr sz="5900" spc="-100">
                <a:solidFill>
                  <a:srgbClr val="595959"/>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995AF796-349F-F4C4-E910-31B00B3EADEC}"/>
              </a:ext>
            </a:extLst>
          </p:cNvPr>
          <p:cNvSpPr txBox="1">
            <a:spLocks noGrp="1"/>
          </p:cNvSpPr>
          <p:nvPr>
            <p:ph type="body" idx="1"/>
          </p:nvPr>
        </p:nvSpPr>
        <p:spPr>
          <a:xfrm>
            <a:off x="3886200" y="4672583"/>
            <a:ext cx="7315200" cy="914400"/>
          </a:xfrm>
        </p:spPr>
        <p:txBody>
          <a:bodyPr anchor="t"/>
          <a:lstStyle>
            <a:lvl1pPr marL="0" indent="0">
              <a:buNone/>
              <a:defRPr sz="2200"/>
            </a:lvl1pPr>
          </a:lstStyle>
          <a:p>
            <a:pPr lvl="0"/>
            <a:r>
              <a:rPr lang="en-US"/>
              <a:t>Click to edit Master text styles</a:t>
            </a:r>
          </a:p>
        </p:txBody>
      </p:sp>
      <p:sp>
        <p:nvSpPr>
          <p:cNvPr id="4" name="Date Placeholder 3">
            <a:extLst>
              <a:ext uri="{FF2B5EF4-FFF2-40B4-BE49-F238E27FC236}">
                <a16:creationId xmlns:a16="http://schemas.microsoft.com/office/drawing/2014/main" id="{A3D230F5-9088-F76E-D56E-22341F52DB1E}"/>
              </a:ext>
            </a:extLst>
          </p:cNvPr>
          <p:cNvSpPr txBox="1">
            <a:spLocks noGrp="1"/>
          </p:cNvSpPr>
          <p:nvPr>
            <p:ph type="dt" sz="half" idx="7"/>
          </p:nvPr>
        </p:nvSpPr>
        <p:spPr/>
        <p:txBody>
          <a:bodyPr/>
          <a:lstStyle>
            <a:lvl1pPr>
              <a:defRPr/>
            </a:lvl1pPr>
          </a:lstStyle>
          <a:p>
            <a:pPr lvl="0"/>
            <a:fld id="{9BE79488-460B-42A2-A4E2-8B45EBF0D7CA}" type="datetime1">
              <a:rPr lang="en-GB"/>
              <a:pPr lvl="0"/>
              <a:t>06/08/2026</a:t>
            </a:fld>
            <a:endParaRPr lang="en-GB"/>
          </a:p>
        </p:txBody>
      </p:sp>
      <p:sp>
        <p:nvSpPr>
          <p:cNvPr id="5" name="Footer Placeholder 4">
            <a:extLst>
              <a:ext uri="{FF2B5EF4-FFF2-40B4-BE49-F238E27FC236}">
                <a16:creationId xmlns:a16="http://schemas.microsoft.com/office/drawing/2014/main" id="{6851B671-C2D1-E0CD-461B-422FEC253E9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0A1CAFA-908C-CCC1-881A-40CC2A338730}"/>
              </a:ext>
            </a:extLst>
          </p:cNvPr>
          <p:cNvSpPr txBox="1">
            <a:spLocks noGrp="1"/>
          </p:cNvSpPr>
          <p:nvPr>
            <p:ph type="sldNum" sz="quarter" idx="8"/>
          </p:nvPr>
        </p:nvSpPr>
        <p:spPr/>
        <p:txBody>
          <a:bodyPr/>
          <a:lstStyle>
            <a:lvl1pPr>
              <a:defRPr/>
            </a:lvl1pPr>
          </a:lstStyle>
          <a:p>
            <a:pPr lvl="0"/>
            <a:fld id="{EA601A08-F5A1-4EC8-9A36-EE0583DAC634}" type="slidenum">
              <a:t>‹#›</a:t>
            </a:fld>
            <a:endParaRPr lang="en-GB"/>
          </a:p>
        </p:txBody>
      </p:sp>
    </p:spTree>
    <p:extLst>
      <p:ext uri="{BB962C8B-B14F-4D97-AF65-F5344CB8AC3E}">
        <p14:creationId xmlns:p14="http://schemas.microsoft.com/office/powerpoint/2010/main" val="1285474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F94A2-3A6F-E9C7-EE23-60A73042970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7EF1F16-C966-60EC-C0D0-335CF50A7A40}"/>
              </a:ext>
            </a:extLst>
          </p:cNvPr>
          <p:cNvSpPr txBox="1">
            <a:spLocks noGrp="1"/>
          </p:cNvSpPr>
          <p:nvPr>
            <p:ph idx="1"/>
          </p:nvPr>
        </p:nvSpPr>
        <p:spPr>
          <a:xfrm>
            <a:off x="3867912" y="868680"/>
            <a:ext cx="347472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680B79F-42FB-8477-3453-44172A1A0609}"/>
              </a:ext>
            </a:extLst>
          </p:cNvPr>
          <p:cNvSpPr txBox="1">
            <a:spLocks noGrp="1"/>
          </p:cNvSpPr>
          <p:nvPr>
            <p:ph idx="2"/>
          </p:nvPr>
        </p:nvSpPr>
        <p:spPr>
          <a:xfrm>
            <a:off x="7818120" y="868680"/>
            <a:ext cx="347472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7">
            <a:extLst>
              <a:ext uri="{FF2B5EF4-FFF2-40B4-BE49-F238E27FC236}">
                <a16:creationId xmlns:a16="http://schemas.microsoft.com/office/drawing/2014/main" id="{D86A33A1-5DE4-338C-E4C5-E455B55ACF13}"/>
              </a:ext>
            </a:extLst>
          </p:cNvPr>
          <p:cNvSpPr txBox="1">
            <a:spLocks noGrp="1"/>
          </p:cNvSpPr>
          <p:nvPr>
            <p:ph type="dt" sz="half" idx="7"/>
          </p:nvPr>
        </p:nvSpPr>
        <p:spPr/>
        <p:txBody>
          <a:bodyPr/>
          <a:lstStyle>
            <a:lvl1pPr>
              <a:defRPr/>
            </a:lvl1pPr>
          </a:lstStyle>
          <a:p>
            <a:pPr lvl="0"/>
            <a:fld id="{79851A89-D5BC-45D0-87F5-83A7B784ED09}" type="datetime1">
              <a:rPr lang="en-GB"/>
              <a:pPr lvl="0"/>
              <a:t>06/08/2026</a:t>
            </a:fld>
            <a:endParaRPr lang="en-GB"/>
          </a:p>
        </p:txBody>
      </p:sp>
      <p:sp>
        <p:nvSpPr>
          <p:cNvPr id="6" name="Footer Placeholder 8">
            <a:extLst>
              <a:ext uri="{FF2B5EF4-FFF2-40B4-BE49-F238E27FC236}">
                <a16:creationId xmlns:a16="http://schemas.microsoft.com/office/drawing/2014/main" id="{92C9F61D-0704-A698-755F-C5E85C4C535F}"/>
              </a:ext>
            </a:extLst>
          </p:cNvPr>
          <p:cNvSpPr txBox="1">
            <a:spLocks noGrp="1"/>
          </p:cNvSpPr>
          <p:nvPr>
            <p:ph type="ftr" sz="quarter" idx="9"/>
          </p:nvPr>
        </p:nvSpPr>
        <p:spPr/>
        <p:txBody>
          <a:bodyPr/>
          <a:lstStyle>
            <a:lvl1pPr>
              <a:defRPr/>
            </a:lvl1pPr>
          </a:lstStyle>
          <a:p>
            <a:pPr lvl="0"/>
            <a:endParaRPr lang="en-GB"/>
          </a:p>
        </p:txBody>
      </p:sp>
      <p:sp>
        <p:nvSpPr>
          <p:cNvPr id="7" name="Slide Number Placeholder 9">
            <a:extLst>
              <a:ext uri="{FF2B5EF4-FFF2-40B4-BE49-F238E27FC236}">
                <a16:creationId xmlns:a16="http://schemas.microsoft.com/office/drawing/2014/main" id="{E2E37952-2C34-A3D2-46F7-916F73E01D19}"/>
              </a:ext>
            </a:extLst>
          </p:cNvPr>
          <p:cNvSpPr txBox="1">
            <a:spLocks noGrp="1"/>
          </p:cNvSpPr>
          <p:nvPr>
            <p:ph type="sldNum" sz="quarter" idx="8"/>
          </p:nvPr>
        </p:nvSpPr>
        <p:spPr/>
        <p:txBody>
          <a:bodyPr/>
          <a:lstStyle>
            <a:lvl1pPr>
              <a:defRPr/>
            </a:lvl1pPr>
          </a:lstStyle>
          <a:p>
            <a:pPr lvl="0"/>
            <a:fld id="{94A13099-0267-484E-9A83-4865E1DA8DE6}" type="slidenum">
              <a:t>‹#›</a:t>
            </a:fld>
            <a:endParaRPr lang="en-GB"/>
          </a:p>
        </p:txBody>
      </p:sp>
    </p:spTree>
    <p:extLst>
      <p:ext uri="{BB962C8B-B14F-4D97-AF65-F5344CB8AC3E}">
        <p14:creationId xmlns:p14="http://schemas.microsoft.com/office/powerpoint/2010/main" val="3468719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98CBD606-6672-37D2-523A-F0A9C5E0733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F0AE63B-A193-B787-AF3C-E0A5E94F5B06}"/>
              </a:ext>
            </a:extLst>
          </p:cNvPr>
          <p:cNvSpPr txBox="1">
            <a:spLocks noGrp="1"/>
          </p:cNvSpPr>
          <p:nvPr>
            <p:ph type="body" idx="1"/>
          </p:nvPr>
        </p:nvSpPr>
        <p:spPr>
          <a:xfrm>
            <a:off x="3867912" y="1023588"/>
            <a:ext cx="3474720" cy="807716"/>
          </a:xfrm>
        </p:spPr>
        <p:txBody>
          <a:bodyPr anchor="b"/>
          <a:lstStyle>
            <a:lvl1pPr marL="0" indent="0">
              <a:spcBef>
                <a:spcPts val="0"/>
              </a:spcBef>
              <a:buNone/>
              <a:defRPr b="1"/>
            </a:lvl1pPr>
          </a:lstStyle>
          <a:p>
            <a:pPr lvl="0"/>
            <a:r>
              <a:rPr lang="en-US"/>
              <a:t>Click to edit Master text styles</a:t>
            </a:r>
          </a:p>
        </p:txBody>
      </p:sp>
      <p:sp>
        <p:nvSpPr>
          <p:cNvPr id="4" name="Content Placeholder 3">
            <a:extLst>
              <a:ext uri="{FF2B5EF4-FFF2-40B4-BE49-F238E27FC236}">
                <a16:creationId xmlns:a16="http://schemas.microsoft.com/office/drawing/2014/main" id="{327B4F45-C10A-A02F-1829-EF4E5B65E20D}"/>
              </a:ext>
            </a:extLst>
          </p:cNvPr>
          <p:cNvSpPr txBox="1">
            <a:spLocks noGrp="1"/>
          </p:cNvSpPr>
          <p:nvPr>
            <p:ph idx="2"/>
          </p:nvPr>
        </p:nvSpPr>
        <p:spPr>
          <a:xfrm>
            <a:off x="3867912" y="1930938"/>
            <a:ext cx="347472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919927F-CF75-B660-8587-4A28E4B22486}"/>
              </a:ext>
            </a:extLst>
          </p:cNvPr>
          <p:cNvSpPr txBox="1">
            <a:spLocks noGrp="1"/>
          </p:cNvSpPr>
          <p:nvPr>
            <p:ph type="body" idx="3"/>
          </p:nvPr>
        </p:nvSpPr>
        <p:spPr>
          <a:xfrm>
            <a:off x="7818467" y="1023588"/>
            <a:ext cx="3474720" cy="813166"/>
          </a:xfrm>
        </p:spPr>
        <p:txBody>
          <a:bodyPr anchor="b"/>
          <a:lstStyle>
            <a:lvl1pPr marL="0" indent="0">
              <a:spcBef>
                <a:spcPts val="0"/>
              </a:spcBef>
              <a:buNone/>
              <a:defRPr b="1"/>
            </a:lvl1pPr>
          </a:lstStyle>
          <a:p>
            <a:pPr lvl="0"/>
            <a:r>
              <a:rPr lang="en-US"/>
              <a:t>Click to edit Master text styles</a:t>
            </a:r>
          </a:p>
        </p:txBody>
      </p:sp>
      <p:sp>
        <p:nvSpPr>
          <p:cNvPr id="6" name="Content Placeholder 5">
            <a:extLst>
              <a:ext uri="{FF2B5EF4-FFF2-40B4-BE49-F238E27FC236}">
                <a16:creationId xmlns:a16="http://schemas.microsoft.com/office/drawing/2014/main" id="{E92A473A-92B4-9518-8089-DA1FC5068FDE}"/>
              </a:ext>
            </a:extLst>
          </p:cNvPr>
          <p:cNvSpPr txBox="1">
            <a:spLocks noGrp="1"/>
          </p:cNvSpPr>
          <p:nvPr>
            <p:ph idx="4"/>
          </p:nvPr>
        </p:nvSpPr>
        <p:spPr>
          <a:xfrm>
            <a:off x="7818467" y="1930938"/>
            <a:ext cx="347472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
            <a:extLst>
              <a:ext uri="{FF2B5EF4-FFF2-40B4-BE49-F238E27FC236}">
                <a16:creationId xmlns:a16="http://schemas.microsoft.com/office/drawing/2014/main" id="{32D07229-F1F2-532A-C672-05A3C6188C00}"/>
              </a:ext>
            </a:extLst>
          </p:cNvPr>
          <p:cNvSpPr txBox="1">
            <a:spLocks noGrp="1"/>
          </p:cNvSpPr>
          <p:nvPr>
            <p:ph type="dt" sz="half" idx="7"/>
          </p:nvPr>
        </p:nvSpPr>
        <p:spPr/>
        <p:txBody>
          <a:bodyPr/>
          <a:lstStyle>
            <a:lvl1pPr>
              <a:defRPr/>
            </a:lvl1pPr>
          </a:lstStyle>
          <a:p>
            <a:pPr lvl="0"/>
            <a:fld id="{5EF07844-EED0-43F0-B858-25D66649FEF0}" type="datetime1">
              <a:rPr lang="en-GB"/>
              <a:pPr lvl="0"/>
              <a:t>06/08/2026</a:t>
            </a:fld>
            <a:endParaRPr lang="en-GB"/>
          </a:p>
        </p:txBody>
      </p:sp>
      <p:sp>
        <p:nvSpPr>
          <p:cNvPr id="8" name="Footer Placeholder 10">
            <a:extLst>
              <a:ext uri="{FF2B5EF4-FFF2-40B4-BE49-F238E27FC236}">
                <a16:creationId xmlns:a16="http://schemas.microsoft.com/office/drawing/2014/main" id="{EC646D15-1086-4671-42BD-9F106854B71F}"/>
              </a:ext>
            </a:extLst>
          </p:cNvPr>
          <p:cNvSpPr txBox="1">
            <a:spLocks noGrp="1"/>
          </p:cNvSpPr>
          <p:nvPr>
            <p:ph type="ftr" sz="quarter" idx="9"/>
          </p:nvPr>
        </p:nvSpPr>
        <p:spPr/>
        <p:txBody>
          <a:bodyPr/>
          <a:lstStyle>
            <a:lvl1pPr>
              <a:defRPr/>
            </a:lvl1pPr>
          </a:lstStyle>
          <a:p>
            <a:pPr lvl="0"/>
            <a:endParaRPr lang="en-GB"/>
          </a:p>
        </p:txBody>
      </p:sp>
      <p:sp>
        <p:nvSpPr>
          <p:cNvPr id="9" name="Slide Number Placeholder 11">
            <a:extLst>
              <a:ext uri="{FF2B5EF4-FFF2-40B4-BE49-F238E27FC236}">
                <a16:creationId xmlns:a16="http://schemas.microsoft.com/office/drawing/2014/main" id="{D09C6439-2F5B-F291-698C-F83294C4A1DE}"/>
              </a:ext>
            </a:extLst>
          </p:cNvPr>
          <p:cNvSpPr txBox="1">
            <a:spLocks noGrp="1"/>
          </p:cNvSpPr>
          <p:nvPr>
            <p:ph type="sldNum" sz="quarter" idx="8"/>
          </p:nvPr>
        </p:nvSpPr>
        <p:spPr/>
        <p:txBody>
          <a:bodyPr/>
          <a:lstStyle>
            <a:lvl1pPr>
              <a:defRPr/>
            </a:lvl1pPr>
          </a:lstStyle>
          <a:p>
            <a:pPr lvl="0"/>
            <a:fld id="{30B9D0AA-907F-4D21-8DCD-1FB81A05A8EE}" type="slidenum">
              <a:t>‹#›</a:t>
            </a:fld>
            <a:endParaRPr lang="en-GB"/>
          </a:p>
        </p:txBody>
      </p:sp>
    </p:spTree>
    <p:extLst>
      <p:ext uri="{BB962C8B-B14F-4D97-AF65-F5344CB8AC3E}">
        <p14:creationId xmlns:p14="http://schemas.microsoft.com/office/powerpoint/2010/main" val="1107885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D549F592-C9B9-A301-6E08-AA06A636958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1">
            <a:extLst>
              <a:ext uri="{FF2B5EF4-FFF2-40B4-BE49-F238E27FC236}">
                <a16:creationId xmlns:a16="http://schemas.microsoft.com/office/drawing/2014/main" id="{EB7BD610-7120-C0D7-6679-A0905EBE7BFA}"/>
              </a:ext>
            </a:extLst>
          </p:cNvPr>
          <p:cNvSpPr txBox="1">
            <a:spLocks noGrp="1"/>
          </p:cNvSpPr>
          <p:nvPr>
            <p:ph type="dt" sz="half" idx="7"/>
          </p:nvPr>
        </p:nvSpPr>
        <p:spPr/>
        <p:txBody>
          <a:bodyPr/>
          <a:lstStyle>
            <a:lvl1pPr>
              <a:defRPr/>
            </a:lvl1pPr>
          </a:lstStyle>
          <a:p>
            <a:pPr lvl="0"/>
            <a:fld id="{625B5651-6CB2-4CE4-BC03-AF655F896DFC}" type="datetime1">
              <a:rPr lang="en-GB"/>
              <a:pPr lvl="0"/>
              <a:t>06/08/2026</a:t>
            </a:fld>
            <a:endParaRPr lang="en-GB"/>
          </a:p>
        </p:txBody>
      </p:sp>
      <p:sp>
        <p:nvSpPr>
          <p:cNvPr id="4" name="Footer Placeholder 6">
            <a:extLst>
              <a:ext uri="{FF2B5EF4-FFF2-40B4-BE49-F238E27FC236}">
                <a16:creationId xmlns:a16="http://schemas.microsoft.com/office/drawing/2014/main" id="{588189AB-EF5E-E22C-C6F8-3F2AAD5F06E5}"/>
              </a:ext>
            </a:extLst>
          </p:cNvPr>
          <p:cNvSpPr txBox="1">
            <a:spLocks noGrp="1"/>
          </p:cNvSpPr>
          <p:nvPr>
            <p:ph type="ftr" sz="quarter" idx="9"/>
          </p:nvPr>
        </p:nvSpPr>
        <p:spPr/>
        <p:txBody>
          <a:bodyPr/>
          <a:lstStyle>
            <a:lvl1pPr>
              <a:defRPr/>
            </a:lvl1pPr>
          </a:lstStyle>
          <a:p>
            <a:pPr lvl="0"/>
            <a:endParaRPr lang="en-GB"/>
          </a:p>
        </p:txBody>
      </p:sp>
      <p:sp>
        <p:nvSpPr>
          <p:cNvPr id="5" name="Slide Number Placeholder 7">
            <a:extLst>
              <a:ext uri="{FF2B5EF4-FFF2-40B4-BE49-F238E27FC236}">
                <a16:creationId xmlns:a16="http://schemas.microsoft.com/office/drawing/2014/main" id="{0EF7B760-798A-FC58-EA98-4018F725A00C}"/>
              </a:ext>
            </a:extLst>
          </p:cNvPr>
          <p:cNvSpPr txBox="1">
            <a:spLocks noGrp="1"/>
          </p:cNvSpPr>
          <p:nvPr>
            <p:ph type="sldNum" sz="quarter" idx="8"/>
          </p:nvPr>
        </p:nvSpPr>
        <p:spPr/>
        <p:txBody>
          <a:bodyPr/>
          <a:lstStyle>
            <a:lvl1pPr>
              <a:defRPr/>
            </a:lvl1pPr>
          </a:lstStyle>
          <a:p>
            <a:pPr lvl="0"/>
            <a:fld id="{1343913F-CB58-433D-A0EA-79734EBAE5F7}" type="slidenum">
              <a:t>‹#›</a:t>
            </a:fld>
            <a:endParaRPr lang="en-GB"/>
          </a:p>
        </p:txBody>
      </p:sp>
    </p:spTree>
    <p:extLst>
      <p:ext uri="{BB962C8B-B14F-4D97-AF65-F5344CB8AC3E}">
        <p14:creationId xmlns:p14="http://schemas.microsoft.com/office/powerpoint/2010/main" val="2994848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BD90051B-954C-68E1-2B4A-38746D293F0D}"/>
              </a:ext>
            </a:extLst>
          </p:cNvPr>
          <p:cNvSpPr txBox="1">
            <a:spLocks noGrp="1"/>
          </p:cNvSpPr>
          <p:nvPr>
            <p:ph type="dt" sz="half" idx="7"/>
          </p:nvPr>
        </p:nvSpPr>
        <p:spPr/>
        <p:txBody>
          <a:bodyPr/>
          <a:lstStyle>
            <a:lvl1pPr>
              <a:defRPr/>
            </a:lvl1pPr>
          </a:lstStyle>
          <a:p>
            <a:pPr lvl="0"/>
            <a:fld id="{3448E844-802B-45ED-8B3A-520929696FDE}" type="datetime1">
              <a:rPr lang="en-GB"/>
              <a:pPr lvl="0"/>
              <a:t>06/08/2026</a:t>
            </a:fld>
            <a:endParaRPr lang="en-GB"/>
          </a:p>
        </p:txBody>
      </p:sp>
      <p:sp>
        <p:nvSpPr>
          <p:cNvPr id="3" name="Footer Placeholder 5">
            <a:extLst>
              <a:ext uri="{FF2B5EF4-FFF2-40B4-BE49-F238E27FC236}">
                <a16:creationId xmlns:a16="http://schemas.microsoft.com/office/drawing/2014/main" id="{E7341535-55B0-4A51-9930-F79D9C4FF458}"/>
              </a:ext>
            </a:extLst>
          </p:cNvPr>
          <p:cNvSpPr txBox="1">
            <a:spLocks noGrp="1"/>
          </p:cNvSpPr>
          <p:nvPr>
            <p:ph type="ftr" sz="quarter" idx="9"/>
          </p:nvPr>
        </p:nvSpPr>
        <p:spPr/>
        <p:txBody>
          <a:bodyPr/>
          <a:lstStyle>
            <a:lvl1pPr>
              <a:defRPr/>
            </a:lvl1pPr>
          </a:lstStyle>
          <a:p>
            <a:pPr lvl="0"/>
            <a:endParaRPr lang="en-GB"/>
          </a:p>
        </p:txBody>
      </p:sp>
      <p:sp>
        <p:nvSpPr>
          <p:cNvPr id="4" name="Slide Number Placeholder 6">
            <a:extLst>
              <a:ext uri="{FF2B5EF4-FFF2-40B4-BE49-F238E27FC236}">
                <a16:creationId xmlns:a16="http://schemas.microsoft.com/office/drawing/2014/main" id="{85ADB9C9-6392-28DA-ECB1-969341A26FA0}"/>
              </a:ext>
            </a:extLst>
          </p:cNvPr>
          <p:cNvSpPr txBox="1">
            <a:spLocks noGrp="1"/>
          </p:cNvSpPr>
          <p:nvPr>
            <p:ph type="sldNum" sz="quarter" idx="8"/>
          </p:nvPr>
        </p:nvSpPr>
        <p:spPr/>
        <p:txBody>
          <a:bodyPr/>
          <a:lstStyle>
            <a:lvl1pPr>
              <a:defRPr/>
            </a:lvl1pPr>
          </a:lstStyle>
          <a:p>
            <a:pPr lvl="0"/>
            <a:fld id="{0C5433BD-AC1F-4D9C-B05E-B9EA3B67B57E}" type="slidenum">
              <a:t>‹#›</a:t>
            </a:fld>
            <a:endParaRPr lang="en-GB"/>
          </a:p>
        </p:txBody>
      </p:sp>
    </p:spTree>
    <p:extLst>
      <p:ext uri="{BB962C8B-B14F-4D97-AF65-F5344CB8AC3E}">
        <p14:creationId xmlns:p14="http://schemas.microsoft.com/office/powerpoint/2010/main" val="3244267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F0D5-FA56-58CE-E34E-3CDF0C9955C4}"/>
              </a:ext>
            </a:extLst>
          </p:cNvPr>
          <p:cNvSpPr txBox="1">
            <a:spLocks noGrp="1"/>
          </p:cNvSpPr>
          <p:nvPr>
            <p:ph type="title"/>
          </p:nvPr>
        </p:nvSpPr>
        <p:spPr>
          <a:xfrm>
            <a:off x="256032" y="1143000"/>
            <a:ext cx="2834640" cy="237744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E6E1FF1B-47CB-5A75-99D3-D35B3FADE236}"/>
              </a:ext>
            </a:extLst>
          </p:cNvPr>
          <p:cNvSpPr txBox="1">
            <a:spLocks noGrp="1"/>
          </p:cNvSpPr>
          <p:nvPr>
            <p:ph idx="1"/>
          </p:nvPr>
        </p:nvSpPr>
        <p:spPr>
          <a:xfrm>
            <a:off x="3867912" y="868680"/>
            <a:ext cx="7315200" cy="5120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CA203FD-C102-0588-D6F8-B8CDD13C3850}"/>
              </a:ext>
            </a:extLst>
          </p:cNvPr>
          <p:cNvSpPr txBox="1">
            <a:spLocks noGrp="1"/>
          </p:cNvSpPr>
          <p:nvPr>
            <p:ph type="body" idx="2"/>
          </p:nvPr>
        </p:nvSpPr>
        <p:spPr>
          <a:xfrm>
            <a:off x="256032" y="3494178"/>
            <a:ext cx="2834640" cy="2321990"/>
          </a:xfrm>
        </p:spPr>
        <p:txBody>
          <a:bodyPr anchor="t"/>
          <a:lstStyle>
            <a:lvl1pPr marL="0" indent="0">
              <a:lnSpc>
                <a:spcPct val="100000"/>
              </a:lnSpc>
              <a:buNone/>
              <a:defRPr sz="1400">
                <a:solidFill>
                  <a:srgbClr val="FFFFFF"/>
                </a:solidFill>
              </a:defRPr>
            </a:lvl1pPr>
          </a:lstStyle>
          <a:p>
            <a:pPr lvl="0"/>
            <a:r>
              <a:rPr lang="en-US"/>
              <a:t>Click to edit Master text styles</a:t>
            </a:r>
          </a:p>
        </p:txBody>
      </p:sp>
      <p:sp>
        <p:nvSpPr>
          <p:cNvPr id="5" name="Date Placeholder 7">
            <a:extLst>
              <a:ext uri="{FF2B5EF4-FFF2-40B4-BE49-F238E27FC236}">
                <a16:creationId xmlns:a16="http://schemas.microsoft.com/office/drawing/2014/main" id="{627A7381-EE83-040E-EBA8-631512221F27}"/>
              </a:ext>
            </a:extLst>
          </p:cNvPr>
          <p:cNvSpPr txBox="1">
            <a:spLocks noGrp="1"/>
          </p:cNvSpPr>
          <p:nvPr>
            <p:ph type="dt" sz="half" idx="7"/>
          </p:nvPr>
        </p:nvSpPr>
        <p:spPr/>
        <p:txBody>
          <a:bodyPr/>
          <a:lstStyle>
            <a:lvl1pPr>
              <a:defRPr/>
            </a:lvl1pPr>
          </a:lstStyle>
          <a:p>
            <a:pPr lvl="0"/>
            <a:fld id="{9487D478-7626-4377-92D5-81392F32F09B}" type="datetime1">
              <a:rPr lang="en-GB"/>
              <a:pPr lvl="0"/>
              <a:t>06/08/2026</a:t>
            </a:fld>
            <a:endParaRPr lang="en-GB"/>
          </a:p>
        </p:txBody>
      </p:sp>
      <p:sp>
        <p:nvSpPr>
          <p:cNvPr id="6" name="Footer Placeholder 8">
            <a:extLst>
              <a:ext uri="{FF2B5EF4-FFF2-40B4-BE49-F238E27FC236}">
                <a16:creationId xmlns:a16="http://schemas.microsoft.com/office/drawing/2014/main" id="{C9F0B283-6B98-6FB6-1CE5-22F5821164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9">
            <a:extLst>
              <a:ext uri="{FF2B5EF4-FFF2-40B4-BE49-F238E27FC236}">
                <a16:creationId xmlns:a16="http://schemas.microsoft.com/office/drawing/2014/main" id="{7543599C-8670-5841-18FB-4D1B1C8315B5}"/>
              </a:ext>
            </a:extLst>
          </p:cNvPr>
          <p:cNvSpPr txBox="1">
            <a:spLocks noGrp="1"/>
          </p:cNvSpPr>
          <p:nvPr>
            <p:ph type="sldNum" sz="quarter" idx="8"/>
          </p:nvPr>
        </p:nvSpPr>
        <p:spPr/>
        <p:txBody>
          <a:bodyPr/>
          <a:lstStyle>
            <a:lvl1pPr>
              <a:defRPr/>
            </a:lvl1pPr>
          </a:lstStyle>
          <a:p>
            <a:pPr lvl="0"/>
            <a:fld id="{A4CA422F-E80C-497C-9866-0A0A9E065D38}" type="slidenum">
              <a:t>‹#›</a:t>
            </a:fld>
            <a:endParaRPr lang="en-GB"/>
          </a:p>
        </p:txBody>
      </p:sp>
    </p:spTree>
    <p:extLst>
      <p:ext uri="{BB962C8B-B14F-4D97-AF65-F5344CB8AC3E}">
        <p14:creationId xmlns:p14="http://schemas.microsoft.com/office/powerpoint/2010/main" val="177331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38C1-D861-B4A7-A2A4-E972E54A5B3D}"/>
              </a:ext>
            </a:extLst>
          </p:cNvPr>
          <p:cNvSpPr txBox="1">
            <a:spLocks noGrp="1"/>
          </p:cNvSpPr>
          <p:nvPr>
            <p:ph type="title"/>
          </p:nvPr>
        </p:nvSpPr>
        <p:spPr>
          <a:xfrm>
            <a:off x="256032" y="1143000"/>
            <a:ext cx="2834640" cy="237744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F358157-3C3F-53D9-E9C7-6857AE39F258}"/>
              </a:ext>
            </a:extLst>
          </p:cNvPr>
          <p:cNvSpPr txBox="1">
            <a:spLocks noGrp="1"/>
          </p:cNvSpPr>
          <p:nvPr>
            <p:ph type="pic" idx="1"/>
          </p:nvPr>
        </p:nvSpPr>
        <p:spPr>
          <a:xfrm>
            <a:off x="3570640" y="767419"/>
            <a:ext cx="8115226" cy="5330952"/>
          </a:xfrm>
          <a:solidFill>
            <a:srgbClr val="BFBFBF"/>
          </a:solidFill>
        </p:spPr>
        <p:txBody>
          <a:bodyPr anchor="t"/>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B7219B57-2A8E-B6B2-587E-49AAC7E4B166}"/>
              </a:ext>
            </a:extLst>
          </p:cNvPr>
          <p:cNvSpPr txBox="1">
            <a:spLocks noGrp="1"/>
          </p:cNvSpPr>
          <p:nvPr>
            <p:ph type="body" idx="2"/>
          </p:nvPr>
        </p:nvSpPr>
        <p:spPr>
          <a:xfrm>
            <a:off x="256032" y="3493008"/>
            <a:ext cx="2834640" cy="2322576"/>
          </a:xfrm>
        </p:spPr>
        <p:txBody>
          <a:bodyPr anchor="t"/>
          <a:lstStyle>
            <a:lvl1pPr marL="0" indent="0">
              <a:lnSpc>
                <a:spcPct val="100000"/>
              </a:lnSpc>
              <a:buNone/>
              <a:defRPr sz="1400">
                <a:solidFill>
                  <a:srgbClr val="FFFFFF"/>
                </a:solidFill>
              </a:defRPr>
            </a:lvl1pPr>
          </a:lstStyle>
          <a:p>
            <a:pPr lvl="0"/>
            <a:r>
              <a:rPr lang="en-US"/>
              <a:t>Click to edit Master text styles</a:t>
            </a:r>
          </a:p>
        </p:txBody>
      </p:sp>
      <p:sp>
        <p:nvSpPr>
          <p:cNvPr id="5" name="Date Placeholder 7">
            <a:extLst>
              <a:ext uri="{FF2B5EF4-FFF2-40B4-BE49-F238E27FC236}">
                <a16:creationId xmlns:a16="http://schemas.microsoft.com/office/drawing/2014/main" id="{AD0D3BD7-DB92-42A2-0613-9DDB8557CFC1}"/>
              </a:ext>
            </a:extLst>
          </p:cNvPr>
          <p:cNvSpPr txBox="1">
            <a:spLocks noGrp="1"/>
          </p:cNvSpPr>
          <p:nvPr>
            <p:ph type="dt" sz="half" idx="7"/>
          </p:nvPr>
        </p:nvSpPr>
        <p:spPr/>
        <p:txBody>
          <a:bodyPr/>
          <a:lstStyle>
            <a:lvl1pPr>
              <a:defRPr/>
            </a:lvl1pPr>
          </a:lstStyle>
          <a:p>
            <a:pPr lvl="0"/>
            <a:fld id="{F21FFB94-FAE8-4325-8DAE-28E524A69996}" type="datetime1">
              <a:rPr lang="en-GB"/>
              <a:pPr lvl="0"/>
              <a:t>06/08/2026</a:t>
            </a:fld>
            <a:endParaRPr lang="en-GB"/>
          </a:p>
        </p:txBody>
      </p:sp>
      <p:sp>
        <p:nvSpPr>
          <p:cNvPr id="6" name="Footer Placeholder 8">
            <a:extLst>
              <a:ext uri="{FF2B5EF4-FFF2-40B4-BE49-F238E27FC236}">
                <a16:creationId xmlns:a16="http://schemas.microsoft.com/office/drawing/2014/main" id="{A1F40E1E-8502-7732-5A18-6C503BE3056F}"/>
              </a:ext>
            </a:extLst>
          </p:cNvPr>
          <p:cNvSpPr txBox="1">
            <a:spLocks noGrp="1"/>
          </p:cNvSpPr>
          <p:nvPr>
            <p:ph type="ftr" sz="quarter" idx="9"/>
          </p:nvPr>
        </p:nvSpPr>
        <p:spPr>
          <a:xfrm>
            <a:off x="3499097" y="6356351"/>
            <a:ext cx="5911513" cy="365129"/>
          </a:xfrm>
        </p:spPr>
        <p:txBody>
          <a:bodyPr/>
          <a:lstStyle>
            <a:lvl1pPr>
              <a:defRPr/>
            </a:lvl1pPr>
          </a:lstStyle>
          <a:p>
            <a:pPr lvl="0"/>
            <a:endParaRPr lang="en-GB"/>
          </a:p>
        </p:txBody>
      </p:sp>
      <p:sp>
        <p:nvSpPr>
          <p:cNvPr id="7" name="Slide Number Placeholder 9">
            <a:extLst>
              <a:ext uri="{FF2B5EF4-FFF2-40B4-BE49-F238E27FC236}">
                <a16:creationId xmlns:a16="http://schemas.microsoft.com/office/drawing/2014/main" id="{29A55DC7-922A-DD3E-5C1B-5817FB838A81}"/>
              </a:ext>
            </a:extLst>
          </p:cNvPr>
          <p:cNvSpPr txBox="1">
            <a:spLocks noGrp="1"/>
          </p:cNvSpPr>
          <p:nvPr>
            <p:ph type="sldNum" sz="quarter" idx="8"/>
          </p:nvPr>
        </p:nvSpPr>
        <p:spPr/>
        <p:txBody>
          <a:bodyPr/>
          <a:lstStyle>
            <a:lvl1pPr>
              <a:defRPr/>
            </a:lvl1pPr>
          </a:lstStyle>
          <a:p>
            <a:pPr lvl="0"/>
            <a:fld id="{3C01163A-8C16-4779-A443-DE996CFBD1DE}" type="slidenum">
              <a:t>‹#›</a:t>
            </a:fld>
            <a:endParaRPr lang="en-GB"/>
          </a:p>
        </p:txBody>
      </p:sp>
    </p:spTree>
    <p:extLst>
      <p:ext uri="{BB962C8B-B14F-4D97-AF65-F5344CB8AC3E}">
        <p14:creationId xmlns:p14="http://schemas.microsoft.com/office/powerpoint/2010/main" val="2997634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7EA29-F2A5-949E-0204-F28CAA1A878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F6EBD81-3996-6F44-F47B-9B50D8502C01}"/>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AAC66A0D-8BDB-782B-95C8-C0352A2CF039}"/>
              </a:ext>
            </a:extLst>
          </p:cNvPr>
          <p:cNvSpPr txBox="1">
            <a:spLocks noGrp="1"/>
          </p:cNvSpPr>
          <p:nvPr>
            <p:ph type="dt" sz="half" idx="7"/>
          </p:nvPr>
        </p:nvSpPr>
        <p:spPr/>
        <p:txBody>
          <a:bodyPr/>
          <a:lstStyle>
            <a:lvl1pPr>
              <a:defRPr/>
            </a:lvl1pPr>
          </a:lstStyle>
          <a:p>
            <a:pPr lvl="0"/>
            <a:fld id="{20B96340-3588-4CE5-917D-BF451D5DD6F4}" type="datetime1">
              <a:rPr lang="en-GB"/>
              <a:pPr lvl="0"/>
              <a:t>06/08/2026</a:t>
            </a:fld>
            <a:endParaRPr lang="en-GB"/>
          </a:p>
        </p:txBody>
      </p:sp>
      <p:sp>
        <p:nvSpPr>
          <p:cNvPr id="5" name="Footer Placeholder 7">
            <a:extLst>
              <a:ext uri="{FF2B5EF4-FFF2-40B4-BE49-F238E27FC236}">
                <a16:creationId xmlns:a16="http://schemas.microsoft.com/office/drawing/2014/main" id="{980CB1E9-0559-875F-CBAC-B1F08DDBB89D}"/>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7599EA30-DEFB-FE86-1F5D-7F3677F3A818}"/>
              </a:ext>
            </a:extLst>
          </p:cNvPr>
          <p:cNvSpPr txBox="1">
            <a:spLocks noGrp="1"/>
          </p:cNvSpPr>
          <p:nvPr>
            <p:ph type="sldNum" sz="quarter" idx="8"/>
          </p:nvPr>
        </p:nvSpPr>
        <p:spPr/>
        <p:txBody>
          <a:bodyPr/>
          <a:lstStyle>
            <a:lvl1pPr>
              <a:defRPr/>
            </a:lvl1pPr>
          </a:lstStyle>
          <a:p>
            <a:pPr lvl="0"/>
            <a:fld id="{40F93C09-83E2-40A5-A8B2-188EAC8B30B1}" type="slidenum">
              <a:t>‹#›</a:t>
            </a:fld>
            <a:endParaRPr lang="en-GB"/>
          </a:p>
        </p:txBody>
      </p:sp>
    </p:spTree>
    <p:extLst>
      <p:ext uri="{BB962C8B-B14F-4D97-AF65-F5344CB8AC3E}">
        <p14:creationId xmlns:p14="http://schemas.microsoft.com/office/powerpoint/2010/main" val="1639650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BAD79A-B915-F147-7744-0600D2E6E256}"/>
              </a:ext>
            </a:extLst>
          </p:cNvPr>
          <p:cNvSpPr txBox="1">
            <a:spLocks noGrp="1"/>
          </p:cNvSpPr>
          <p:nvPr>
            <p:ph type="title" orient="vert"/>
          </p:nvPr>
        </p:nvSpPr>
        <p:spPr>
          <a:xfrm>
            <a:off x="381003" y="990596"/>
            <a:ext cx="2819396" cy="49530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96FEFF8-BF9B-5BAF-4F7C-2F339F6E801A}"/>
              </a:ext>
            </a:extLst>
          </p:cNvPr>
          <p:cNvSpPr txBox="1">
            <a:spLocks noGrp="1"/>
          </p:cNvSpPr>
          <p:nvPr>
            <p:ph type="body" orient="vert" idx="1"/>
          </p:nvPr>
        </p:nvSpPr>
        <p:spPr>
          <a:xfrm>
            <a:off x="3867912" y="868680"/>
            <a:ext cx="7315200" cy="5120640"/>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66C6E27D-3D8F-7FB6-6222-8A56AD7B5482}"/>
              </a:ext>
            </a:extLst>
          </p:cNvPr>
          <p:cNvSpPr txBox="1">
            <a:spLocks noGrp="1"/>
          </p:cNvSpPr>
          <p:nvPr>
            <p:ph type="dt" sz="half" idx="7"/>
          </p:nvPr>
        </p:nvSpPr>
        <p:spPr/>
        <p:txBody>
          <a:bodyPr/>
          <a:lstStyle>
            <a:lvl1pPr>
              <a:defRPr/>
            </a:lvl1pPr>
          </a:lstStyle>
          <a:p>
            <a:pPr lvl="0"/>
            <a:fld id="{ACAE542A-6E8F-4D0B-93E5-5CA16EB3375E}" type="datetime1">
              <a:rPr lang="en-GB"/>
              <a:pPr lvl="0"/>
              <a:t>06/08/2026</a:t>
            </a:fld>
            <a:endParaRPr lang="en-GB"/>
          </a:p>
        </p:txBody>
      </p:sp>
      <p:sp>
        <p:nvSpPr>
          <p:cNvPr id="5" name="Footer Placeholder 7">
            <a:extLst>
              <a:ext uri="{FF2B5EF4-FFF2-40B4-BE49-F238E27FC236}">
                <a16:creationId xmlns:a16="http://schemas.microsoft.com/office/drawing/2014/main" id="{0D106AAE-96C3-B5C7-D29C-A4AC8A5B20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AFBC09F9-6782-AD87-C08C-219833464027}"/>
              </a:ext>
            </a:extLst>
          </p:cNvPr>
          <p:cNvSpPr txBox="1">
            <a:spLocks noGrp="1"/>
          </p:cNvSpPr>
          <p:nvPr>
            <p:ph type="sldNum" sz="quarter" idx="8"/>
          </p:nvPr>
        </p:nvSpPr>
        <p:spPr/>
        <p:txBody>
          <a:bodyPr/>
          <a:lstStyle>
            <a:lvl1pPr>
              <a:defRPr/>
            </a:lvl1pPr>
          </a:lstStyle>
          <a:p>
            <a:pPr lvl="0"/>
            <a:fld id="{8B6ABEC6-183B-47C1-B5B6-B239376432EF}" type="slidenum">
              <a:t>‹#›</a:t>
            </a:fld>
            <a:endParaRPr lang="en-GB"/>
          </a:p>
        </p:txBody>
      </p:sp>
    </p:spTree>
    <p:extLst>
      <p:ext uri="{BB962C8B-B14F-4D97-AF65-F5344CB8AC3E}">
        <p14:creationId xmlns:p14="http://schemas.microsoft.com/office/powerpoint/2010/main" val="2613766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7AF7B56-F634-80FE-1EAF-E032AA343D87}"/>
              </a:ext>
            </a:extLst>
          </p:cNvPr>
          <p:cNvSpPr/>
          <p:nvPr/>
        </p:nvSpPr>
        <p:spPr>
          <a:xfrm>
            <a:off x="0" y="758952"/>
            <a:ext cx="3443593" cy="5330952"/>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itle Placeholder 1">
            <a:extLst>
              <a:ext uri="{FF2B5EF4-FFF2-40B4-BE49-F238E27FC236}">
                <a16:creationId xmlns:a16="http://schemas.microsoft.com/office/drawing/2014/main" id="{10205A9D-01DA-C0FB-126E-387AFEE787A2}"/>
              </a:ext>
            </a:extLst>
          </p:cNvPr>
          <p:cNvSpPr txBox="1">
            <a:spLocks noGrp="1"/>
          </p:cNvSpPr>
          <p:nvPr>
            <p:ph type="title"/>
          </p:nvPr>
        </p:nvSpPr>
        <p:spPr>
          <a:xfrm>
            <a:off x="252923" y="1123834"/>
            <a:ext cx="2947486" cy="460117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Rectangle 37">
            <a:extLst>
              <a:ext uri="{FF2B5EF4-FFF2-40B4-BE49-F238E27FC236}">
                <a16:creationId xmlns:a16="http://schemas.microsoft.com/office/drawing/2014/main" id="{93E42A08-FE03-EC70-4898-71E67DC81C7A}"/>
              </a:ext>
            </a:extLst>
          </p:cNvPr>
          <p:cNvSpPr/>
          <p:nvPr/>
        </p:nvSpPr>
        <p:spPr>
          <a:xfrm>
            <a:off x="11815867" y="758952"/>
            <a:ext cx="384048" cy="5330952"/>
          </a:xfrm>
          <a:prstGeom prst="rect">
            <a:avLst/>
          </a:prstGeom>
          <a:solidFill>
            <a:srgbClr val="C8C8C8">
              <a:alpha val="49804"/>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Placeholder 2">
            <a:extLst>
              <a:ext uri="{FF2B5EF4-FFF2-40B4-BE49-F238E27FC236}">
                <a16:creationId xmlns:a16="http://schemas.microsoft.com/office/drawing/2014/main" id="{07F562B0-3A5D-5DBC-940C-2AA4776DDA02}"/>
              </a:ext>
            </a:extLst>
          </p:cNvPr>
          <p:cNvSpPr txBox="1">
            <a:spLocks noGrp="1"/>
          </p:cNvSpPr>
          <p:nvPr>
            <p:ph type="body" idx="1"/>
          </p:nvPr>
        </p:nvSpPr>
        <p:spPr>
          <a:xfrm>
            <a:off x="3869265" y="864108"/>
            <a:ext cx="7315200" cy="5120640"/>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A482F094-1590-9B7C-98FD-26179A5C6048}"/>
              </a:ext>
            </a:extLst>
          </p:cNvPr>
          <p:cNvSpPr txBox="1">
            <a:spLocks noGrp="1"/>
          </p:cNvSpPr>
          <p:nvPr>
            <p:ph type="dt" sz="half" idx="2"/>
          </p:nvPr>
        </p:nvSpPr>
        <p:spPr>
          <a:xfrm>
            <a:off x="262469"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7F7F7F"/>
                </a:solidFill>
                <a:uFillTx/>
                <a:latin typeface="Corbel"/>
              </a:defRPr>
            </a:lvl1pPr>
          </a:lstStyle>
          <a:p>
            <a:pPr lvl="0"/>
            <a:fld id="{AD2C1B93-EAA3-4B1F-BFE0-BE3E3A446E52}" type="datetime1">
              <a:rPr lang="en-GB"/>
              <a:pPr lvl="0"/>
              <a:t>06/08/2026</a:t>
            </a:fld>
            <a:endParaRPr lang="en-GB"/>
          </a:p>
        </p:txBody>
      </p:sp>
      <p:sp>
        <p:nvSpPr>
          <p:cNvPr id="7" name="Footer Placeholder 4">
            <a:extLst>
              <a:ext uri="{FF2B5EF4-FFF2-40B4-BE49-F238E27FC236}">
                <a16:creationId xmlns:a16="http://schemas.microsoft.com/office/drawing/2014/main" id="{B3645618-AB11-D3AC-26AE-52036AA024A8}"/>
              </a:ext>
            </a:extLst>
          </p:cNvPr>
          <p:cNvSpPr txBox="1">
            <a:spLocks noGrp="1"/>
          </p:cNvSpPr>
          <p:nvPr>
            <p:ph type="ftr" sz="quarter" idx="3"/>
          </p:nvPr>
        </p:nvSpPr>
        <p:spPr>
          <a:xfrm>
            <a:off x="3869265" y="6356351"/>
            <a:ext cx="5911513"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7F7F7F"/>
                </a:solidFill>
                <a:uFillTx/>
                <a:latin typeface="Corbel"/>
              </a:defRPr>
            </a:lvl1pPr>
          </a:lstStyle>
          <a:p>
            <a:pPr lvl="0"/>
            <a:endParaRPr lang="en-GB"/>
          </a:p>
        </p:txBody>
      </p:sp>
      <p:sp>
        <p:nvSpPr>
          <p:cNvPr id="8" name="Slide Number Placeholder 5">
            <a:extLst>
              <a:ext uri="{FF2B5EF4-FFF2-40B4-BE49-F238E27FC236}">
                <a16:creationId xmlns:a16="http://schemas.microsoft.com/office/drawing/2014/main" id="{8389ED2F-95F0-0402-B00A-0423DCC5B128}"/>
              </a:ext>
            </a:extLst>
          </p:cNvPr>
          <p:cNvSpPr txBox="1">
            <a:spLocks noGrp="1"/>
          </p:cNvSpPr>
          <p:nvPr>
            <p:ph type="sldNum" sz="quarter" idx="4"/>
          </p:nvPr>
        </p:nvSpPr>
        <p:spPr>
          <a:xfrm>
            <a:off x="10634133" y="6356351"/>
            <a:ext cx="1530925"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1" i="0" u="none" strike="noStrike" kern="1200" cap="none" spc="0" baseline="0">
                <a:solidFill>
                  <a:srgbClr val="40BAD2"/>
                </a:solidFill>
                <a:uFillTx/>
                <a:latin typeface="Corbel"/>
              </a:defRPr>
            </a:lvl1pPr>
          </a:lstStyle>
          <a:p>
            <a:pPr lvl="0"/>
            <a:fld id="{C7AE017E-E189-4BAA-846F-1740F654B4D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60" baseline="0">
          <a:solidFill>
            <a:srgbClr val="FFFFFF"/>
          </a:solidFill>
          <a:uFillTx/>
          <a:latin typeface="Corbel"/>
        </a:defRPr>
      </a:lvl1pPr>
    </p:titleStyle>
    <p:bodyStyle>
      <a:lvl1pPr marL="182880" marR="0" lvl="0" indent="-182880" algn="l" defTabSz="914400" rtl="0" fontAlgn="auto" hangingPunct="1">
        <a:lnSpc>
          <a:spcPct val="90000"/>
        </a:lnSpc>
        <a:spcBef>
          <a:spcPts val="1200"/>
        </a:spcBef>
        <a:spcAft>
          <a:spcPts val="0"/>
        </a:spcAft>
        <a:buClr>
          <a:srgbClr val="40BAD2"/>
        </a:buClr>
        <a:buSzPct val="100000"/>
        <a:buFont typeface="Wingdings 2" pitchFamily="18"/>
        <a:buChar char=""/>
        <a:tabLst/>
        <a:defRPr lang="en-US" sz="2000" b="0" i="0" u="none" strike="noStrike" kern="1200" cap="none" spc="0" baseline="0">
          <a:solidFill>
            <a:srgbClr val="595959"/>
          </a:solidFill>
          <a:uFillTx/>
          <a:latin typeface="Corbel"/>
        </a:defRPr>
      </a:lvl1pPr>
      <a:lvl2pPr marL="685800" marR="0" lvl="1"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800" b="0" i="0" u="none" strike="noStrike" kern="1200" cap="none" spc="0" baseline="0">
          <a:solidFill>
            <a:srgbClr val="595959"/>
          </a:solidFill>
          <a:uFillTx/>
          <a:latin typeface="Corbel"/>
        </a:defRPr>
      </a:lvl2pPr>
      <a:lvl3pPr marL="1143000" marR="0" lvl="2"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600" b="0" i="0" u="none" strike="noStrike" kern="1200" cap="none" spc="0" baseline="0">
          <a:solidFill>
            <a:srgbClr val="595959"/>
          </a:solidFill>
          <a:uFillTx/>
          <a:latin typeface="Corbel"/>
        </a:defRPr>
      </a:lvl3pPr>
      <a:lvl4pPr marL="1600200" marR="0" lvl="3"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400" b="0" i="0" u="none" strike="noStrike" kern="1200" cap="none" spc="0" baseline="0">
          <a:solidFill>
            <a:srgbClr val="595959"/>
          </a:solidFill>
          <a:uFillTx/>
          <a:latin typeface="Corbel"/>
        </a:defRPr>
      </a:lvl4pPr>
      <a:lvl5pPr marL="2057400" marR="0" lvl="4" indent="-182880" algn="l" defTabSz="914400" rtl="0" fontAlgn="auto" hangingPunct="1">
        <a:lnSpc>
          <a:spcPct val="90000"/>
        </a:lnSpc>
        <a:spcBef>
          <a:spcPts val="250"/>
        </a:spcBef>
        <a:spcAft>
          <a:spcPts val="250"/>
        </a:spcAft>
        <a:buClr>
          <a:srgbClr val="40BAD2"/>
        </a:buClr>
        <a:buSzPct val="100000"/>
        <a:buFont typeface="Wingdings 2" pitchFamily="18"/>
        <a:buChar char=""/>
        <a:tabLst/>
        <a:defRPr lang="en-US" sz="1400" b="0" i="0" u="none" strike="noStrike" kern="1200" cap="none" spc="0" baseline="0">
          <a:solidFill>
            <a:srgbClr val="595959"/>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sciencenewstoday.org/the-secret-science-of-controlling-weather-on-demand"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frontiersin.org/articles/10.3389/fpsyt.2020.557571/full"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2196/mhealth.8873" TargetMode="External"/><Relationship Id="rId3" Type="http://schemas.openxmlformats.org/officeDocument/2006/relationships/hyperlink" Target="https://doi.org/10.4103/jfmpc.jfmpc_1467_22" TargetMode="External"/><Relationship Id="rId7" Type="http://schemas.openxmlformats.org/officeDocument/2006/relationships/hyperlink" Target="https://www.jmir.org/2025/1/e70428/" TargetMode="External"/><Relationship Id="rId2" Type="http://schemas.openxmlformats.org/officeDocument/2006/relationships/hyperlink" Target="https://doi.org/10.1001/jamainternmed.2024.3560" TargetMode="External"/><Relationship Id="rId1" Type="http://schemas.openxmlformats.org/officeDocument/2006/relationships/slideLayout" Target="../slideLayouts/slideLayout1.xml"/><Relationship Id="rId6" Type="http://schemas.openxmlformats.org/officeDocument/2006/relationships/hyperlink" Target="https://doi.org/10.2196/jmir.8775" TargetMode="External"/><Relationship Id="rId5" Type="http://schemas.openxmlformats.org/officeDocument/2006/relationships/hyperlink" Target="https://dtxalliance.org/" TargetMode="External"/><Relationship Id="rId10" Type="http://schemas.openxmlformats.org/officeDocument/2006/relationships/hyperlink" Target="https://journals.sagepub.com/home/dhj" TargetMode="External"/><Relationship Id="rId4" Type="http://schemas.openxmlformats.org/officeDocument/2006/relationships/hyperlink" Target="https://www2.deloitte.com/" TargetMode="External"/><Relationship Id="rId9" Type="http://schemas.openxmlformats.org/officeDocument/2006/relationships/hyperlink" Target="https://mhealth.jmir.org/2022/1/e22363/"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techsoc.2025.102831" TargetMode="External"/><Relationship Id="rId3" Type="http://schemas.openxmlformats.org/officeDocument/2006/relationships/hyperlink" Target="https://www.nice.org.uk/corporate/ecd7" TargetMode="External"/><Relationship Id="rId7" Type="http://schemas.openxmlformats.org/officeDocument/2006/relationships/hyperlink" Target="https://doi.org/10.3390/jpm14020157" TargetMode="External"/><Relationship Id="rId2" Type="http://schemas.openxmlformats.org/officeDocument/2006/relationships/hyperlink" Target="https://doi.org/10.3390/ijerph19159063" TargetMode="External"/><Relationship Id="rId1" Type="http://schemas.openxmlformats.org/officeDocument/2006/relationships/slideLayout" Target="../slideLayouts/slideLayout2.xml"/><Relationship Id="rId6" Type="http://schemas.openxmlformats.org/officeDocument/2006/relationships/hyperlink" Target="https://doi.org/10.48550/arXiv.2207.05179" TargetMode="External"/><Relationship Id="rId5" Type="http://schemas.openxmlformats.org/officeDocument/2006/relationships/hyperlink" Target="https://www.england.nhs.uk/"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transform.england.nhs.uk/key-tools-and-info/digital-technology-assessment-criteria-dtac/" TargetMode="External"/><Relationship Id="rId9" Type="http://schemas.openxmlformats.org/officeDocument/2006/relationships/hyperlink" Target="https://doi.org/10.2196/480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579994C-A0F4-6CD1-2D5D-05B8B82D7EB5}"/>
              </a:ext>
              <a:ext uri="{C183D7F6-B498-43B3-948B-1728B52AA6E4}">
                <adec:decorative xmlns:adec="http://schemas.microsoft.com/office/drawing/2017/decorative" val="1"/>
              </a:ext>
            </a:extLst>
          </p:cNvPr>
          <p:cNvSpPr>
            <a:spLocks noMove="1" noResize="1"/>
          </p:cNvSpPr>
          <p:nvPr/>
        </p:nvSpPr>
        <p:spPr>
          <a:xfrm>
            <a:off x="0" y="758952"/>
            <a:ext cx="3443593" cy="5330952"/>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Rectangle 14">
            <a:extLst>
              <a:ext uri="{FF2B5EF4-FFF2-40B4-BE49-F238E27FC236}">
                <a16:creationId xmlns:a16="http://schemas.microsoft.com/office/drawing/2014/main" id="{067EC0A8-F470-1A22-ECEC-95D5699D24D3}"/>
              </a:ext>
              <a:ext uri="{C183D7F6-B498-43B3-948B-1728B52AA6E4}">
                <adec:decorative xmlns:adec="http://schemas.microsoft.com/office/drawing/2017/decorative" val="1"/>
              </a:ext>
            </a:extLst>
          </p:cNvPr>
          <p:cNvSpPr>
            <a:spLocks noMove="1" noResize="1"/>
          </p:cNvSpPr>
          <p:nvPr/>
        </p:nvSpPr>
        <p:spPr>
          <a:xfrm>
            <a:off x="11815867" y="758952"/>
            <a:ext cx="384048" cy="5330952"/>
          </a:xfrm>
          <a:prstGeom prst="rect">
            <a:avLst/>
          </a:prstGeom>
          <a:solidFill>
            <a:srgbClr val="C8C8C8">
              <a:alpha val="49804"/>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Rectangle 16">
            <a:extLst>
              <a:ext uri="{FF2B5EF4-FFF2-40B4-BE49-F238E27FC236}">
                <a16:creationId xmlns:a16="http://schemas.microsoft.com/office/drawing/2014/main" id="{1E82F255-3A14-5150-40D7-A1D0328D715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5" name="Freeform: Shape 13">
            <a:extLst>
              <a:ext uri="{FF2B5EF4-FFF2-40B4-BE49-F238E27FC236}">
                <a16:creationId xmlns:a16="http://schemas.microsoft.com/office/drawing/2014/main" id="{2478DE2B-A468-0400-EBB8-D093B9352F52}"/>
              </a:ext>
              <a:ext uri="{C183D7F6-B498-43B3-948B-1728B52AA6E4}">
                <adec:decorative xmlns:adec="http://schemas.microsoft.com/office/drawing/2017/decorative" val="1"/>
              </a:ext>
            </a:extLst>
          </p:cNvPr>
          <p:cNvSpPr>
            <a:spLocks noMove="1" noResize="1"/>
          </p:cNvSpPr>
          <p:nvPr/>
        </p:nvSpPr>
        <p:spPr>
          <a:xfrm flipH="1" flipV="1">
            <a:off x="0" y="761996"/>
            <a:ext cx="4208489" cy="5333996"/>
          </a:xfrm>
          <a:custGeom>
            <a:avLst/>
            <a:gdLst>
              <a:gd name="f0" fmla="val 10800000"/>
              <a:gd name="f1" fmla="val 5400000"/>
              <a:gd name="f2" fmla="val 180"/>
              <a:gd name="f3" fmla="val w"/>
              <a:gd name="f4" fmla="val h"/>
              <a:gd name="f5" fmla="val 0"/>
              <a:gd name="f6" fmla="val 4208489"/>
              <a:gd name="f7" fmla="val 5334001"/>
              <a:gd name="f8" fmla="val 1015642"/>
              <a:gd name="f9" fmla="+- 0 0 -90"/>
              <a:gd name="f10" fmla="*/ f3 1 4208489"/>
              <a:gd name="f11" fmla="*/ f4 1 5334001"/>
              <a:gd name="f12" fmla="+- f7 0 f5"/>
              <a:gd name="f13" fmla="+- f6 0 f5"/>
              <a:gd name="f14" fmla="*/ f9 f0 1"/>
              <a:gd name="f15" fmla="*/ f13 1 4208489"/>
              <a:gd name="f16" fmla="*/ f12 1 5334001"/>
              <a:gd name="f17" fmla="*/ 1015642 f13 1"/>
              <a:gd name="f18" fmla="*/ 0 f12 1"/>
              <a:gd name="f19" fmla="*/ 4208489 f13 1"/>
              <a:gd name="f20" fmla="*/ 5334001 f12 1"/>
              <a:gd name="f21" fmla="*/ 0 f13 1"/>
              <a:gd name="f22" fmla="*/ f14 1 f2"/>
              <a:gd name="f23" fmla="*/ f17 1 4208489"/>
              <a:gd name="f24" fmla="*/ f18 1 5334001"/>
              <a:gd name="f25" fmla="*/ f19 1 4208489"/>
              <a:gd name="f26" fmla="*/ f20 1 5334001"/>
              <a:gd name="f27" fmla="*/ f21 1 4208489"/>
              <a:gd name="f28" fmla="*/ f5 1 f15"/>
              <a:gd name="f29" fmla="*/ f6 1 f15"/>
              <a:gd name="f30" fmla="*/ f5 1 f16"/>
              <a:gd name="f31" fmla="*/ f7 1 f16"/>
              <a:gd name="f32" fmla="+- f22 0 f1"/>
              <a:gd name="f33" fmla="*/ f23 1 f15"/>
              <a:gd name="f34" fmla="*/ f24 1 f16"/>
              <a:gd name="f35" fmla="*/ f25 1 f15"/>
              <a:gd name="f36" fmla="*/ f26 1 f16"/>
              <a:gd name="f37" fmla="*/ f27 1 f15"/>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4" y="f43"/>
              </a:cxn>
              <a:cxn ang="f32">
                <a:pos x="f44" y="f45"/>
              </a:cxn>
              <a:cxn ang="f32">
                <a:pos x="f46" y="f45"/>
              </a:cxn>
            </a:cxnLst>
            <a:rect l="f38" t="f41" r="f39" b="f40"/>
            <a:pathLst>
              <a:path w="4208489" h="5334001">
                <a:moveTo>
                  <a:pt x="f8" y="f5"/>
                </a:moveTo>
                <a:lnTo>
                  <a:pt x="f6" y="f5"/>
                </a:lnTo>
                <a:lnTo>
                  <a:pt x="f6" y="f7"/>
                </a:lnTo>
                <a:lnTo>
                  <a:pt x="f5" y="f7"/>
                </a:lnTo>
                <a:close/>
              </a:path>
            </a:pathLst>
          </a:cu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itle 1">
            <a:extLst>
              <a:ext uri="{FF2B5EF4-FFF2-40B4-BE49-F238E27FC236}">
                <a16:creationId xmlns:a16="http://schemas.microsoft.com/office/drawing/2014/main" id="{9FFC96B0-42B8-B482-6CD4-3F966380010C}"/>
              </a:ext>
            </a:extLst>
          </p:cNvPr>
          <p:cNvSpPr txBox="1">
            <a:spLocks noGrp="1"/>
          </p:cNvSpPr>
          <p:nvPr>
            <p:ph type="ctrTitle"/>
          </p:nvPr>
        </p:nvSpPr>
        <p:spPr>
          <a:xfrm>
            <a:off x="494260" y="1683145"/>
            <a:ext cx="2736616" cy="2705974"/>
          </a:xfrm>
          <a:solidFill>
            <a:srgbClr val="EE7008"/>
          </a:solidFill>
        </p:spPr>
        <p:txBody>
          <a:bodyPr anchor="ctr">
            <a:normAutofit/>
          </a:bodyPr>
          <a:lstStyle/>
          <a:p>
            <a:pPr lvl="0"/>
            <a:r>
              <a:rPr lang="en-US" sz="2400" b="1" spc="-60" dirty="0">
                <a:solidFill>
                  <a:schemeClr val="tx1"/>
                </a:solidFill>
                <a:latin typeface="Arial" panose="020B0604020202020204" pitchFamily="34" charset="0"/>
                <a:cs typeface="Arial" panose="020B0604020202020204" pitchFamily="34" charset="0"/>
              </a:rPr>
              <a:t>DIGITAL TRANSFORMATION IN HEALTH AND CARE PROFESSIONS </a:t>
            </a:r>
            <a:r>
              <a:rPr lang="en-US" sz="2400" spc="-60" dirty="0">
                <a:solidFill>
                  <a:schemeClr val="tx1"/>
                </a:solidFill>
                <a:latin typeface="Arial" panose="020B0604020202020204" pitchFamily="34" charset="0"/>
                <a:cs typeface="Arial" panose="020B0604020202020204" pitchFamily="34" charset="0"/>
              </a:rPr>
              <a:t> </a:t>
            </a:r>
            <a:r>
              <a:rPr lang="en-US" sz="2400" b="1" spc="-60" dirty="0">
                <a:solidFill>
                  <a:schemeClr val="tx1"/>
                </a:solidFill>
                <a:latin typeface="Arial" panose="020B0604020202020204" pitchFamily="34" charset="0"/>
                <a:cs typeface="Arial" panose="020B0604020202020204" pitchFamily="34" charset="0"/>
              </a:rPr>
              <a:t>BMHP6026</a:t>
            </a:r>
          </a:p>
        </p:txBody>
      </p:sp>
      <p:sp>
        <p:nvSpPr>
          <p:cNvPr id="7" name="Subtitle 2">
            <a:extLst>
              <a:ext uri="{FF2B5EF4-FFF2-40B4-BE49-F238E27FC236}">
                <a16:creationId xmlns:a16="http://schemas.microsoft.com/office/drawing/2014/main" id="{37C249B9-750D-27F2-9CE4-62B51D9DB5F6}"/>
              </a:ext>
            </a:extLst>
          </p:cNvPr>
          <p:cNvSpPr txBox="1">
            <a:spLocks noGrp="1"/>
          </p:cNvSpPr>
          <p:nvPr>
            <p:ph type="subTitle" idx="1"/>
          </p:nvPr>
        </p:nvSpPr>
        <p:spPr>
          <a:xfrm>
            <a:off x="4361605" y="1683145"/>
            <a:ext cx="6627379" cy="3491709"/>
          </a:xfrm>
          <a:solidFill>
            <a:srgbClr val="90BB23"/>
          </a:solidFill>
        </p:spPr>
        <p:txBody>
          <a:bodyPr anchor="ctr"/>
          <a:lstStyle/>
          <a:p>
            <a:pPr lvl="0" indent="-182880">
              <a:buChar char=""/>
            </a:pPr>
            <a:r>
              <a:rPr lang="en-US" sz="2400" b="1" dirty="0">
                <a:solidFill>
                  <a:schemeClr val="tx1"/>
                </a:solidFill>
                <a:latin typeface="Arial" panose="020B0604020202020204" pitchFamily="34" charset="0"/>
                <a:cs typeface="Arial" panose="020B0604020202020204" pitchFamily="34" charset="0"/>
              </a:rPr>
              <a:t>Component 2:</a:t>
            </a:r>
            <a:r>
              <a:rPr lang="en-GB" sz="2400" b="1" dirty="0">
                <a:solidFill>
                  <a:schemeClr val="tx1"/>
                </a:solidFill>
                <a:latin typeface="Arial" panose="020B0604020202020204" pitchFamily="34" charset="0"/>
                <a:cs typeface="Arial" panose="020B0604020202020204" pitchFamily="34" charset="0"/>
              </a:rPr>
              <a:t> Digital therapeutics</a:t>
            </a:r>
            <a:r>
              <a:rPr lang="en-US" sz="2400" b="1" dirty="0">
                <a:solidFill>
                  <a:schemeClr val="tx1"/>
                </a:solidFill>
                <a:latin typeface="Arial" panose="020B0604020202020204" pitchFamily="34" charset="0"/>
                <a:cs typeface="Arial" panose="020B0604020202020204" pitchFamily="34" charset="0"/>
              </a:rPr>
              <a:t> </a:t>
            </a:r>
          </a:p>
          <a:p>
            <a:pPr lvl="0" indent="-182880">
              <a:buChar char=""/>
            </a:pPr>
            <a:r>
              <a:rPr lang="en-US" sz="2400" b="1" dirty="0">
                <a:solidFill>
                  <a:schemeClr val="tx1"/>
                </a:solidFill>
                <a:latin typeface="Arial" panose="020B0604020202020204" pitchFamily="34" charset="0"/>
                <a:cs typeface="Arial" panose="020B0604020202020204" pitchFamily="34" charset="0"/>
              </a:rPr>
              <a:t>Name of the student: Odimba Ongambo</a:t>
            </a:r>
          </a:p>
          <a:p>
            <a:pPr lvl="0" indent="-182880">
              <a:buChar char=""/>
            </a:pPr>
            <a:r>
              <a:rPr lang="en-US" sz="2400" b="1" dirty="0">
                <a:solidFill>
                  <a:schemeClr val="tx1"/>
                </a:solidFill>
                <a:latin typeface="Arial" panose="020B0604020202020204" pitchFamily="34" charset="0"/>
                <a:cs typeface="Arial" panose="020B0604020202020204" pitchFamily="34" charset="0"/>
              </a:rPr>
              <a:t>ID Number of Student: 2327905</a:t>
            </a:r>
          </a:p>
          <a:p>
            <a:pPr lvl="0" indent="-182880">
              <a:buChar char=""/>
            </a:pPr>
            <a:endParaRPr lang="en-US" dirty="0">
              <a:solidFill>
                <a:srgbClr val="595959"/>
              </a:solidFill>
            </a:endParaRPr>
          </a:p>
        </p:txBody>
      </p:sp>
      <p:sp>
        <p:nvSpPr>
          <p:cNvPr id="8" name="Freeform: Shape 15">
            <a:extLst>
              <a:ext uri="{FF2B5EF4-FFF2-40B4-BE49-F238E27FC236}">
                <a16:creationId xmlns:a16="http://schemas.microsoft.com/office/drawing/2014/main" id="{C952B3CD-4F19-66C8-FC0E-9CFB9EF46EDD}"/>
              </a:ext>
              <a:ext uri="{C183D7F6-B498-43B3-948B-1728B52AA6E4}">
                <adec:decorative xmlns:adec="http://schemas.microsoft.com/office/drawing/2017/decorative" val="1"/>
              </a:ext>
            </a:extLst>
          </p:cNvPr>
          <p:cNvSpPr>
            <a:spLocks noMove="1" noResize="1"/>
          </p:cNvSpPr>
          <p:nvPr/>
        </p:nvSpPr>
        <p:spPr>
          <a:xfrm flipH="1" flipV="1">
            <a:off x="11190518" y="1056872"/>
            <a:ext cx="1001487" cy="4744254"/>
          </a:xfrm>
          <a:custGeom>
            <a:avLst/>
            <a:gdLst>
              <a:gd name="f0" fmla="val 10800000"/>
              <a:gd name="f1" fmla="val 5400000"/>
              <a:gd name="f2" fmla="val 180"/>
              <a:gd name="f3" fmla="val w"/>
              <a:gd name="f4" fmla="val h"/>
              <a:gd name="f5" fmla="val 0"/>
              <a:gd name="f6" fmla="val 1001483"/>
              <a:gd name="f7" fmla="val 4744251"/>
              <a:gd name="f8" fmla="+- 0 0 -90"/>
              <a:gd name="f9" fmla="*/ f3 1 1001483"/>
              <a:gd name="f10" fmla="*/ f4 1 4744251"/>
              <a:gd name="f11" fmla="+- f7 0 f5"/>
              <a:gd name="f12" fmla="+- f6 0 f5"/>
              <a:gd name="f13" fmla="*/ f8 f0 1"/>
              <a:gd name="f14" fmla="*/ f12 1 1001483"/>
              <a:gd name="f15" fmla="*/ f11 1 4744251"/>
              <a:gd name="f16" fmla="*/ 0 f12 1"/>
              <a:gd name="f17" fmla="*/ 0 f11 1"/>
              <a:gd name="f18" fmla="*/ 1001483 f12 1"/>
              <a:gd name="f19" fmla="*/ 4744251 f11 1"/>
              <a:gd name="f20" fmla="*/ f13 1 f2"/>
              <a:gd name="f21" fmla="*/ f16 1 1001483"/>
              <a:gd name="f22" fmla="*/ f17 1 4744251"/>
              <a:gd name="f23" fmla="*/ f18 1 1001483"/>
              <a:gd name="f24" fmla="*/ f19 1 474425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38" y="f41"/>
              </a:cxn>
            </a:cxnLst>
            <a:rect l="f34" t="f37" r="f35" b="f36"/>
            <a:pathLst>
              <a:path w="1001483" h="4744251">
                <a:moveTo>
                  <a:pt x="f5" y="f5"/>
                </a:moveTo>
                <a:lnTo>
                  <a:pt x="f6" y="f5"/>
                </a:lnTo>
                <a:lnTo>
                  <a:pt x="f5" y="f7"/>
                </a:lnTo>
                <a:close/>
              </a:path>
            </a:pathLst>
          </a:cu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BD78-F66C-64E6-D76D-0974103251B8}"/>
              </a:ext>
            </a:extLst>
          </p:cNvPr>
          <p:cNvSpPr txBox="1">
            <a:spLocks noGrp="1"/>
          </p:cNvSpPr>
          <p:nvPr>
            <p:ph type="ctrTitle"/>
          </p:nvPr>
        </p:nvSpPr>
        <p:spPr>
          <a:xfrm>
            <a:off x="1069848" y="1298448"/>
            <a:ext cx="7315200" cy="1859276"/>
          </a:xfrm>
          <a:solidFill>
            <a:srgbClr val="90BB23"/>
          </a:solidFill>
        </p:spPr>
        <p:txBody>
          <a:bodyPr/>
          <a:lstStyle/>
          <a:p>
            <a:pPr lvl="0"/>
            <a:r>
              <a:rPr lang="en-GB" sz="2800" dirty="0">
                <a:solidFill>
                  <a:schemeClr val="tx1"/>
                </a:solidFill>
                <a:latin typeface="Arial" pitchFamily="34"/>
                <a:cs typeface="Arial" pitchFamily="34"/>
              </a:rPr>
              <a:t>I confirm that no AI tools were used to research or prepare this assignment. All work submitted is my own, and I can provide drafts, notes, and supporting materials if requested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60E69-3927-5943-EDF5-284D73F863A0}"/>
              </a:ext>
            </a:extLst>
          </p:cNvPr>
          <p:cNvSpPr txBox="1">
            <a:spLocks noGrp="1"/>
          </p:cNvSpPr>
          <p:nvPr>
            <p:ph type="ctrTitle"/>
          </p:nvPr>
        </p:nvSpPr>
        <p:spPr>
          <a:xfrm>
            <a:off x="167636" y="883923"/>
            <a:ext cx="2904747" cy="688844"/>
          </a:xfrm>
          <a:solidFill>
            <a:srgbClr val="404040"/>
          </a:solidFill>
        </p:spPr>
        <p:txBody>
          <a:bodyPr/>
          <a:lstStyle/>
          <a:p>
            <a:pPr lvl="0"/>
            <a:r>
              <a:rPr lang="en-GB" sz="2900">
                <a:latin typeface="Arial" pitchFamily="34"/>
                <a:cs typeface="Arial" pitchFamily="34"/>
              </a:rPr>
              <a:t>INTRODUCTION</a:t>
            </a:r>
          </a:p>
        </p:txBody>
      </p:sp>
      <p:sp>
        <p:nvSpPr>
          <p:cNvPr id="3" name="TextBox 3">
            <a:extLst>
              <a:ext uri="{FF2B5EF4-FFF2-40B4-BE49-F238E27FC236}">
                <a16:creationId xmlns:a16="http://schemas.microsoft.com/office/drawing/2014/main" id="{335F5DF8-0798-6C04-F6E3-50456FB21230}"/>
              </a:ext>
            </a:extLst>
          </p:cNvPr>
          <p:cNvSpPr txBox="1"/>
          <p:nvPr/>
        </p:nvSpPr>
        <p:spPr>
          <a:xfrm>
            <a:off x="167637" y="1682496"/>
            <a:ext cx="8951982" cy="3284041"/>
          </a:xfrm>
          <a:prstGeom prst="rect">
            <a:avLst/>
          </a:prstGeom>
          <a:solidFill>
            <a:srgbClr val="FAB900"/>
          </a:solidFill>
          <a:ln cap="flat">
            <a:noFill/>
          </a:ln>
        </p:spPr>
        <p:txBody>
          <a:bodyPr vert="horz" wrap="square" lIns="91440" tIns="45720" rIns="91440" bIns="45720" anchor="t" anchorCtr="0" compatLnSpc="1">
            <a:spAutoFit/>
          </a:bodyPr>
          <a:lstStyle/>
          <a:p>
            <a:pPr>
              <a:lnSpc>
                <a:spcPct val="150000"/>
              </a:lnSpc>
            </a:pPr>
            <a:r>
              <a:rPr lang="en-GB" sz="1400" dirty="0">
                <a:latin typeface="Arial" panose="020B0604020202020204" pitchFamily="34" charset="0"/>
                <a:cs typeface="Arial" panose="020B0604020202020204" pitchFamily="34" charset="0"/>
              </a:rPr>
              <a:t>According to the Digital Therapeutics Alliance (2023), digital therapeutics (</a:t>
            </a:r>
            <a:r>
              <a:rPr lang="en-GB" sz="1400" dirty="0" err="1">
                <a:latin typeface="Arial" panose="020B0604020202020204" pitchFamily="34" charset="0"/>
                <a:cs typeface="Arial" panose="020B0604020202020204" pitchFamily="34" charset="0"/>
              </a:rPr>
              <a:t>DTx</a:t>
            </a:r>
            <a:r>
              <a:rPr lang="en-GB" sz="1400" dirty="0">
                <a:latin typeface="Arial" panose="020B0604020202020204" pitchFamily="34" charset="0"/>
                <a:cs typeface="Arial" panose="020B0604020202020204" pitchFamily="34" charset="0"/>
              </a:rPr>
              <a:t>) are evidence-based therapeutic interventions delivered through high-quality software to prevent, manage, or treat medical disorders and diseases. Unlike conventional health applications, </a:t>
            </a:r>
            <a:r>
              <a:rPr lang="en-GB" sz="1400" dirty="0" err="1">
                <a:latin typeface="Arial" panose="020B0604020202020204" pitchFamily="34" charset="0"/>
                <a:cs typeface="Arial" panose="020B0604020202020204" pitchFamily="34" charset="0"/>
              </a:rPr>
              <a:t>DTx</a:t>
            </a:r>
            <a:r>
              <a:rPr lang="en-GB" sz="1400" dirty="0">
                <a:latin typeface="Arial" panose="020B0604020202020204" pitchFamily="34" charset="0"/>
                <a:cs typeface="Arial" panose="020B0604020202020204" pitchFamily="34" charset="0"/>
              </a:rPr>
              <a:t> are clinically validated, often undergo regulatory review, and are designed to produce measurable clinical outcomes, making them an integral component of modern digital healthcare systems.</a:t>
            </a:r>
          </a:p>
          <a:p>
            <a:pPr>
              <a:lnSpc>
                <a:spcPct val="150000"/>
              </a:lnSpc>
            </a:pPr>
            <a:r>
              <a:rPr lang="en-GB" sz="1400" dirty="0">
                <a:latin typeface="Arial" panose="020B0604020202020204" pitchFamily="34" charset="0"/>
                <a:cs typeface="Arial" panose="020B0604020202020204" pitchFamily="34" charset="0"/>
              </a:rPr>
              <a:t>Furthermore, organizations such as the National Institute for Health and Care Excellence (NICE) have developed evidence standards and evaluation frameworks to support the safe adoption of digital health technologies, while NHS England continues to promote digital innovations as part of its long-term</a:t>
            </a:r>
          </a:p>
          <a:p>
            <a:pPr>
              <a:lnSpc>
                <a:spcPct val="150000"/>
              </a:lnSpc>
            </a:pPr>
            <a:r>
              <a:rPr lang="en-GB" sz="1400" dirty="0" err="1">
                <a:latin typeface="Arial" panose="020B0604020202020204" pitchFamily="34" charset="0"/>
                <a:cs typeface="Arial" panose="020B0604020202020204" pitchFamily="34" charset="0"/>
              </a:rPr>
              <a:t>DTx</a:t>
            </a:r>
            <a:r>
              <a:rPr lang="en-GB" sz="1400" dirty="0">
                <a:latin typeface="Arial" panose="020B0604020202020204" pitchFamily="34" charset="0"/>
                <a:cs typeface="Arial" panose="020B0604020202020204" pitchFamily="34" charset="0"/>
              </a:rPr>
              <a:t> are developed using rigorous scientific research, validated through clinical trials, and are often subject to regulatory approval to demonstrate their safety, efficacy, and clinical effectiveness.</a:t>
            </a:r>
          </a:p>
        </p:txBody>
      </p:sp>
      <p:pic>
        <p:nvPicPr>
          <p:cNvPr id="6" name="Picture 5">
            <a:extLst>
              <a:ext uri="{FF2B5EF4-FFF2-40B4-BE49-F238E27FC236}">
                <a16:creationId xmlns:a16="http://schemas.microsoft.com/office/drawing/2014/main" id="{F6BBB848-2B54-64A3-BC87-70AF845D0A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49812" y="2093844"/>
            <a:ext cx="2962548" cy="246490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A7E1-C04B-0519-4E65-BEAF24425578}"/>
              </a:ext>
            </a:extLst>
          </p:cNvPr>
          <p:cNvSpPr txBox="1">
            <a:spLocks noGrp="1"/>
          </p:cNvSpPr>
          <p:nvPr>
            <p:ph type="ctrTitle"/>
          </p:nvPr>
        </p:nvSpPr>
        <p:spPr>
          <a:xfrm>
            <a:off x="131060" y="0"/>
            <a:ext cx="3307083" cy="560828"/>
          </a:xfrm>
          <a:solidFill>
            <a:srgbClr val="FCC599"/>
          </a:solidFill>
        </p:spPr>
        <p:txBody>
          <a:bodyPr/>
          <a:lstStyle/>
          <a:p>
            <a:pPr lvl="0"/>
            <a:r>
              <a:rPr lang="en-GB" sz="2000" dirty="0">
                <a:latin typeface="Arial" pitchFamily="34"/>
                <a:cs typeface="Arial" pitchFamily="34"/>
              </a:rPr>
              <a:t>IMPACT ON WORKFORCE</a:t>
            </a:r>
          </a:p>
        </p:txBody>
      </p:sp>
      <p:sp>
        <p:nvSpPr>
          <p:cNvPr id="3" name="TextBox 3">
            <a:extLst>
              <a:ext uri="{FF2B5EF4-FFF2-40B4-BE49-F238E27FC236}">
                <a16:creationId xmlns:a16="http://schemas.microsoft.com/office/drawing/2014/main" id="{F0BE2A6E-E207-FF4E-0F29-55D1F578BD27}"/>
              </a:ext>
            </a:extLst>
          </p:cNvPr>
          <p:cNvSpPr txBox="1"/>
          <p:nvPr/>
        </p:nvSpPr>
        <p:spPr>
          <a:xfrm>
            <a:off x="131060" y="719666"/>
            <a:ext cx="3024264" cy="6515694"/>
          </a:xfrm>
          <a:prstGeom prst="rect">
            <a:avLst/>
          </a:prstGeom>
          <a:solidFill>
            <a:srgbClr val="6C8C1A"/>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Reduces administrative workload through automation and digital support (World Health Organization [WHO], 2021).</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Enables remote patient monitoring, improving workforce efficiency (WHO, 2021).</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Supports patient self-management, reducing unnecessary face-to-face consultations (Deloitte, 2022).</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Requires workforce training and improved digital literacy for effective implementation (Deloitte, 2022).</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Encourages new clinical workflows and multidisciplinary collaboration (WHO, 2021).</a:t>
            </a:r>
          </a:p>
        </p:txBody>
      </p:sp>
      <p:graphicFrame>
        <p:nvGraphicFramePr>
          <p:cNvPr id="4" name="Table 3">
            <a:extLst>
              <a:ext uri="{FF2B5EF4-FFF2-40B4-BE49-F238E27FC236}">
                <a16:creationId xmlns:a16="http://schemas.microsoft.com/office/drawing/2014/main" id="{3A9CBEBA-DB0A-AC7C-0ACA-6D0314835348}"/>
              </a:ext>
            </a:extLst>
          </p:cNvPr>
          <p:cNvGraphicFramePr>
            <a:graphicFrameLocks noGrp="1"/>
          </p:cNvGraphicFramePr>
          <p:nvPr>
            <p:extLst>
              <p:ext uri="{D42A27DB-BD31-4B8C-83A1-F6EECF244321}">
                <p14:modId xmlns:p14="http://schemas.microsoft.com/office/powerpoint/2010/main" val="1096272380"/>
              </p:ext>
            </p:extLst>
          </p:nvPr>
        </p:nvGraphicFramePr>
        <p:xfrm>
          <a:off x="3322749" y="560828"/>
          <a:ext cx="8738192" cy="6674532"/>
        </p:xfrm>
        <a:graphic>
          <a:graphicData uri="http://schemas.openxmlformats.org/drawingml/2006/table">
            <a:tbl>
              <a:tblPr firstRow="1" bandRow="1">
                <a:tableStyleId>{5C22544A-7EE6-4342-B048-85BDC9FD1C3A}</a:tableStyleId>
              </a:tblPr>
              <a:tblGrid>
                <a:gridCol w="4369096">
                  <a:extLst>
                    <a:ext uri="{9D8B030D-6E8A-4147-A177-3AD203B41FA5}">
                      <a16:colId xmlns:a16="http://schemas.microsoft.com/office/drawing/2014/main" val="1101075769"/>
                    </a:ext>
                  </a:extLst>
                </a:gridCol>
                <a:gridCol w="4369096">
                  <a:extLst>
                    <a:ext uri="{9D8B030D-6E8A-4147-A177-3AD203B41FA5}">
                      <a16:colId xmlns:a16="http://schemas.microsoft.com/office/drawing/2014/main" val="3568057468"/>
                    </a:ext>
                  </a:extLst>
                </a:gridCol>
              </a:tblGrid>
              <a:tr h="6674532">
                <a:tc>
                  <a:txBody>
                    <a:bodyPr/>
                    <a:lstStyle/>
                    <a:p>
                      <a:r>
                        <a:rPr lang="en-GB" sz="1400" b="1" u="sng" kern="1200" dirty="0">
                          <a:solidFill>
                            <a:schemeClr val="tx1"/>
                          </a:solidFill>
                          <a:effectLst/>
                          <a:latin typeface="Arial" panose="020B0604020202020204" pitchFamily="34" charset="0"/>
                          <a:ea typeface="+mn-ea"/>
                          <a:cs typeface="Arial" panose="020B0604020202020204" pitchFamily="34" charset="0"/>
                        </a:rPr>
                        <a:t>Positive impacts of digital therapies (</a:t>
                      </a:r>
                      <a:r>
                        <a:rPr lang="en-GB" sz="1400" b="1" u="sng" kern="1200" dirty="0" err="1">
                          <a:solidFill>
                            <a:schemeClr val="tx1"/>
                          </a:solidFill>
                          <a:effectLst/>
                          <a:latin typeface="Arial" panose="020B0604020202020204" pitchFamily="34" charset="0"/>
                          <a:ea typeface="+mn-ea"/>
                          <a:cs typeface="Arial" panose="020B0604020202020204" pitchFamily="34" charset="0"/>
                        </a:rPr>
                        <a:t>DTx</a:t>
                      </a:r>
                      <a:r>
                        <a:rPr lang="en-GB" sz="1400" b="1" u="sng" kern="1200" dirty="0">
                          <a:solidFill>
                            <a:schemeClr val="tx1"/>
                          </a:solidFill>
                          <a:effectLst/>
                          <a:latin typeface="Arial" panose="020B0604020202020204" pitchFamily="34" charset="0"/>
                          <a:ea typeface="+mn-ea"/>
                          <a:cs typeface="Arial" panose="020B0604020202020204" pitchFamily="34" charset="0"/>
                        </a:rPr>
                        <a:t>) on healthcare staff</a:t>
                      </a:r>
                      <a:endParaRPr lang="en-GB" sz="1400" b="1" kern="1200" dirty="0">
                        <a:solidFill>
                          <a:schemeClr val="tx1"/>
                        </a:solidFill>
                        <a:effectLst/>
                        <a:latin typeface="Arial" panose="020B0604020202020204" pitchFamily="34" charset="0"/>
                        <a:ea typeface="+mn-ea"/>
                        <a:cs typeface="Arial" panose="020B0604020202020204" pitchFamily="34" charset="0"/>
                      </a:endParaRP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Reducing workload through automation of patient monitoring and administrative tasks (WHO, 2021; NHS England, 2023).</a:t>
                      </a: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Improving clinical efficiency through real-time access to patient data (NICE, 2022).</a:t>
                      </a: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Making it easier to monitor patients remotely, cutting down on unnecessary appointments and readmissions (NHS England, 2023).</a:t>
                      </a: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Helping with clinical decision-making through objective data and continuous monitoring (Digital Therapeutics Alliance, 2023).</a:t>
                      </a: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Improving communication between healthcare professionals and patients (WHO, 2021).</a:t>
                      </a:r>
                    </a:p>
                    <a:p>
                      <a:pPr marL="285750" lvl="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Optimizing work time, allowing caregivers to spend more time with complex patients (NHS England, 2023).</a:t>
                      </a:r>
                    </a:p>
                    <a:p>
                      <a:endParaRPr lang="en-GB" sz="1400" dirty="0">
                        <a:solidFill>
                          <a:schemeClr val="tx1"/>
                        </a:solidFill>
                        <a:latin typeface="Arial" panose="020B0604020202020204" pitchFamily="34" charset="0"/>
                        <a:cs typeface="Arial" panose="020B0604020202020204" pitchFamily="34" charset="0"/>
                      </a:endParaRPr>
                    </a:p>
                  </a:txBody>
                  <a:tcPr/>
                </a:tc>
                <a:tc>
                  <a:txBody>
                    <a:bodyPr/>
                    <a:lstStyle/>
                    <a:p>
                      <a:r>
                        <a:rPr lang="en-GB" sz="1400" b="1" u="sng" kern="1200" dirty="0">
                          <a:solidFill>
                            <a:schemeClr val="tx1"/>
                          </a:solidFill>
                          <a:effectLst/>
                          <a:latin typeface="Arial" panose="020B0604020202020204" pitchFamily="34" charset="0"/>
                          <a:ea typeface="+mn-ea"/>
                          <a:cs typeface="Arial" panose="020B0604020202020204" pitchFamily="34" charset="0"/>
                        </a:rPr>
                        <a:t>Negative impacts of digital therapies (</a:t>
                      </a:r>
                      <a:r>
                        <a:rPr lang="en-GB" sz="1400" b="1" u="sng" kern="1200" dirty="0" err="1">
                          <a:solidFill>
                            <a:schemeClr val="tx1"/>
                          </a:solidFill>
                          <a:effectLst/>
                          <a:latin typeface="Arial" panose="020B0604020202020204" pitchFamily="34" charset="0"/>
                          <a:ea typeface="+mn-ea"/>
                          <a:cs typeface="Arial" panose="020B0604020202020204" pitchFamily="34" charset="0"/>
                        </a:rPr>
                        <a:t>DTx</a:t>
                      </a:r>
                      <a:r>
                        <a:rPr lang="en-GB" sz="1400" b="1" u="sng" kern="1200" dirty="0">
                          <a:solidFill>
                            <a:schemeClr val="tx1"/>
                          </a:solidFill>
                          <a:effectLst/>
                          <a:latin typeface="Arial" panose="020B0604020202020204" pitchFamily="34" charset="0"/>
                          <a:ea typeface="+mn-ea"/>
                          <a:cs typeface="Arial" panose="020B0604020202020204" pitchFamily="34" charset="0"/>
                        </a:rPr>
                        <a:t>) on healthcare staff</a:t>
                      </a:r>
                    </a:p>
                    <a:p>
                      <a:pPr marL="285750" indent="-285750">
                        <a:lnSpc>
                          <a:spcPct val="150000"/>
                        </a:lnSpc>
                        <a:buFont typeface="Wingdings" panose="05000000000000000000" pitchFamily="2" charset="2"/>
                        <a:buChar char="Ø"/>
                      </a:pPr>
                      <a:r>
                        <a:rPr lang="en-GB" sz="1400" b="1" u="sng" kern="1200" dirty="0">
                          <a:solidFill>
                            <a:schemeClr val="tx1"/>
                          </a:solidFill>
                          <a:effectLst/>
                          <a:latin typeface="Arial" panose="020B0604020202020204" pitchFamily="34" charset="0"/>
                          <a:ea typeface="+mn-ea"/>
                          <a:cs typeface="Arial" panose="020B0604020202020204" pitchFamily="34" charset="0"/>
                        </a:rPr>
                        <a:t>N</a:t>
                      </a:r>
                      <a:r>
                        <a:rPr lang="en-GB" sz="1400" b="1" kern="1200" dirty="0">
                          <a:solidFill>
                            <a:schemeClr val="tx1"/>
                          </a:solidFill>
                          <a:effectLst/>
                          <a:latin typeface="Arial" panose="020B0604020202020204" pitchFamily="34" charset="0"/>
                          <a:ea typeface="+mn-ea"/>
                          <a:cs typeface="Arial" panose="020B0604020202020204" pitchFamily="34" charset="0"/>
                        </a:rPr>
                        <a:t>eed for ongoing training to develop the digital skills of professionals (WHO, 2021).</a:t>
                      </a:r>
                    </a:p>
                    <a:p>
                      <a:pPr marL="28575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Resistance to change and low acceptance of certain technologies by professionals (WHO, 2021; Greenhalgh et al., 2017).</a:t>
                      </a:r>
                    </a:p>
                    <a:p>
                      <a:pPr marL="28575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Temporary increase in workload during the implementation of </a:t>
                      </a:r>
                      <a:r>
                        <a:rPr lang="en-GB" sz="1400" b="1" kern="1200" dirty="0" err="1">
                          <a:solidFill>
                            <a:schemeClr val="tx1"/>
                          </a:solidFill>
                          <a:effectLst/>
                          <a:latin typeface="Arial" panose="020B0604020202020204" pitchFamily="34" charset="0"/>
                          <a:ea typeface="+mn-ea"/>
                          <a:cs typeface="Arial" panose="020B0604020202020204" pitchFamily="34" charset="0"/>
                        </a:rPr>
                        <a:t>DTx</a:t>
                      </a:r>
                      <a:r>
                        <a:rPr lang="en-GB" sz="1400" b="1" kern="1200" dirty="0">
                          <a:solidFill>
                            <a:schemeClr val="tx1"/>
                          </a:solidFill>
                          <a:effectLst/>
                          <a:latin typeface="Arial" panose="020B0604020202020204" pitchFamily="34" charset="0"/>
                          <a:ea typeface="+mn-ea"/>
                          <a:cs typeface="Arial" panose="020B0604020202020204" pitchFamily="34" charset="0"/>
                        </a:rPr>
                        <a:t> (NICE, 2022).</a:t>
                      </a:r>
                    </a:p>
                    <a:p>
                      <a:pPr marL="28575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Difficulties integrating with electronic medical records and existing hospital systems (NICE, 2022).</a:t>
                      </a:r>
                    </a:p>
                    <a:p>
                      <a:pPr marL="28575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Concerns about privacy, cybersecurity, and the protection of health data (WHO, 2021; NICE, 2022).</a:t>
                      </a:r>
                    </a:p>
                    <a:p>
                      <a:pPr marL="285750" indent="-285750">
                        <a:lnSpc>
                          <a:spcPct val="150000"/>
                        </a:lnSpc>
                        <a:buFont typeface="Wingdings" panose="05000000000000000000" pitchFamily="2" charset="2"/>
                        <a:buChar char="Ø"/>
                      </a:pPr>
                      <a:r>
                        <a:rPr lang="en-GB" sz="1400" b="1" kern="1200" dirty="0">
                          <a:solidFill>
                            <a:schemeClr val="tx1"/>
                          </a:solidFill>
                          <a:effectLst/>
                          <a:latin typeface="Arial" panose="020B0604020202020204" pitchFamily="34" charset="0"/>
                          <a:ea typeface="+mn-ea"/>
                          <a:cs typeface="Arial" panose="020B0604020202020204" pitchFamily="34" charset="0"/>
                        </a:rPr>
                        <a:t>Information overload due to the large volume of data generated by </a:t>
                      </a:r>
                      <a:r>
                        <a:rPr lang="en-GB" sz="1400" b="1" kern="1200" dirty="0" err="1">
                          <a:solidFill>
                            <a:schemeClr val="tx1"/>
                          </a:solidFill>
                          <a:effectLst/>
                          <a:latin typeface="Arial" panose="020B0604020202020204" pitchFamily="34" charset="0"/>
                          <a:ea typeface="+mn-ea"/>
                          <a:cs typeface="Arial" panose="020B0604020202020204" pitchFamily="34" charset="0"/>
                        </a:rPr>
                        <a:t>DTx</a:t>
                      </a:r>
                      <a:r>
                        <a:rPr lang="en-GB" sz="1400" b="1" kern="1200" dirty="0">
                          <a:solidFill>
                            <a:schemeClr val="tx1"/>
                          </a:solidFill>
                          <a:effectLst/>
                          <a:latin typeface="Arial" panose="020B0604020202020204" pitchFamily="34" charset="0"/>
                          <a:ea typeface="+mn-ea"/>
                          <a:cs typeface="Arial" panose="020B0604020202020204" pitchFamily="34" charset="0"/>
                        </a:rPr>
                        <a:t> (Greenhalgh et al., 2017).</a:t>
                      </a:r>
                    </a:p>
                    <a:p>
                      <a:endParaRPr lang="en-GB" sz="14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26090119"/>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B463-3DE7-8D14-C16E-6B898EA2189A}"/>
              </a:ext>
            </a:extLst>
          </p:cNvPr>
          <p:cNvSpPr txBox="1">
            <a:spLocks noGrp="1"/>
          </p:cNvSpPr>
          <p:nvPr>
            <p:ph type="ctrTitle"/>
          </p:nvPr>
        </p:nvSpPr>
        <p:spPr>
          <a:xfrm>
            <a:off x="0" y="15115"/>
            <a:ext cx="4794500" cy="713232"/>
          </a:xfrm>
          <a:solidFill>
            <a:srgbClr val="138677"/>
          </a:solidFill>
        </p:spPr>
        <p:txBody>
          <a:bodyPr/>
          <a:lstStyle/>
          <a:p>
            <a:pPr lvl="0"/>
            <a:r>
              <a:rPr lang="en-GB" sz="2400" dirty="0">
                <a:latin typeface="Arial" pitchFamily="34"/>
                <a:cs typeface="Arial" pitchFamily="34"/>
              </a:rPr>
              <a:t>IMPACT ON SERVICE DELIVERY</a:t>
            </a:r>
          </a:p>
        </p:txBody>
      </p:sp>
      <p:sp>
        <p:nvSpPr>
          <p:cNvPr id="3" name="TextBox 3">
            <a:extLst>
              <a:ext uri="{FF2B5EF4-FFF2-40B4-BE49-F238E27FC236}">
                <a16:creationId xmlns:a16="http://schemas.microsoft.com/office/drawing/2014/main" id="{BEC890B8-3A72-6A7C-E806-FB9C27853D9A}"/>
              </a:ext>
            </a:extLst>
          </p:cNvPr>
          <p:cNvSpPr txBox="1"/>
          <p:nvPr/>
        </p:nvSpPr>
        <p:spPr>
          <a:xfrm>
            <a:off x="179837" y="837128"/>
            <a:ext cx="2705032" cy="5546198"/>
          </a:xfrm>
          <a:prstGeom prst="rect">
            <a:avLst/>
          </a:prstGeom>
          <a:solidFill>
            <a:srgbClr val="1AB39F"/>
          </a:solid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dirty="0">
                <a:uFillTx/>
                <a:latin typeface="Arial" panose="020B0604020202020204" pitchFamily="34" charset="0"/>
                <a:cs typeface="Arial" panose="020B0604020202020204" pitchFamily="34" charset="0"/>
              </a:rPr>
              <a:t>Improves clinical outcomes through evidence-based digital interventions (Digital Therapeutics Alliance, 2023).</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dirty="0">
                <a:uFillTx/>
                <a:latin typeface="Arial" panose="020B0604020202020204" pitchFamily="34" charset="0"/>
                <a:cs typeface="Arial" panose="020B0604020202020204" pitchFamily="34" charset="0"/>
              </a:rPr>
              <a:t>Boosts patient adherence to treatments.</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dirty="0">
                <a:uFillTx/>
                <a:latin typeface="Arial" panose="020B0604020202020204" pitchFamily="34" charset="0"/>
                <a:cs typeface="Arial" panose="020B0604020202020204" pitchFamily="34" charset="0"/>
              </a:rPr>
              <a:t>Allows continuous monitoring and personalized care.</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dirty="0">
                <a:uFillTx/>
                <a:latin typeface="Arial" panose="020B0604020202020204" pitchFamily="34" charset="0"/>
                <a:cs typeface="Arial" panose="020B0604020202020204" pitchFamily="34" charset="0"/>
              </a:rPr>
              <a:t>Reduces hospitalizations and optimizes resource use.</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dirty="0">
                <a:uFillTx/>
                <a:latin typeface="Arial" panose="020B0604020202020204" pitchFamily="34" charset="0"/>
                <a:cs typeface="Arial" panose="020B0604020202020204" pitchFamily="34" charset="0"/>
              </a:rPr>
              <a:t>Enhances the efficiency and quality of healthcare delivery.</a:t>
            </a:r>
          </a:p>
        </p:txBody>
      </p:sp>
      <p:graphicFrame>
        <p:nvGraphicFramePr>
          <p:cNvPr id="4" name="Table 3">
            <a:extLst>
              <a:ext uri="{FF2B5EF4-FFF2-40B4-BE49-F238E27FC236}">
                <a16:creationId xmlns:a16="http://schemas.microsoft.com/office/drawing/2014/main" id="{E3B8C6E2-FB18-880E-072D-DB79032B32DF}"/>
              </a:ext>
            </a:extLst>
          </p:cNvPr>
          <p:cNvGraphicFramePr>
            <a:graphicFrameLocks noGrp="1"/>
          </p:cNvGraphicFramePr>
          <p:nvPr>
            <p:extLst>
              <p:ext uri="{D42A27DB-BD31-4B8C-83A1-F6EECF244321}">
                <p14:modId xmlns:p14="http://schemas.microsoft.com/office/powerpoint/2010/main" val="783194915"/>
              </p:ext>
            </p:extLst>
          </p:nvPr>
        </p:nvGraphicFramePr>
        <p:xfrm>
          <a:off x="4623515" y="15115"/>
          <a:ext cx="7388650" cy="6400800"/>
        </p:xfrm>
        <a:graphic>
          <a:graphicData uri="http://schemas.openxmlformats.org/drawingml/2006/table">
            <a:tbl>
              <a:tblPr firstRow="1" bandRow="1">
                <a:tableStyleId>{5C22544A-7EE6-4342-B048-85BDC9FD1C3A}</a:tableStyleId>
              </a:tblPr>
              <a:tblGrid>
                <a:gridCol w="3694325">
                  <a:extLst>
                    <a:ext uri="{9D8B030D-6E8A-4147-A177-3AD203B41FA5}">
                      <a16:colId xmlns:a16="http://schemas.microsoft.com/office/drawing/2014/main" val="1509137854"/>
                    </a:ext>
                  </a:extLst>
                </a:gridCol>
                <a:gridCol w="3694325">
                  <a:extLst>
                    <a:ext uri="{9D8B030D-6E8A-4147-A177-3AD203B41FA5}">
                      <a16:colId xmlns:a16="http://schemas.microsoft.com/office/drawing/2014/main" val="2071760506"/>
                    </a:ext>
                  </a:extLst>
                </a:gridCol>
              </a:tblGrid>
              <a:tr h="5687568">
                <a:tc>
                  <a:txBody>
                    <a:bodyPr/>
                    <a:lstStyle/>
                    <a:p>
                      <a:pPr>
                        <a:lnSpc>
                          <a:spcPct val="150000"/>
                        </a:lnSpc>
                      </a:pPr>
                      <a:r>
                        <a:rPr lang="en-GB" sz="1400" b="1" u="sng" dirty="0">
                          <a:solidFill>
                            <a:schemeClr val="tx1"/>
                          </a:solidFill>
                          <a:latin typeface="Arial" panose="020B0604020202020204" pitchFamily="34" charset="0"/>
                          <a:cs typeface="Arial" panose="020B0604020202020204" pitchFamily="34" charset="0"/>
                        </a:rPr>
                        <a:t>Negative Impacts:</a:t>
                      </a:r>
                    </a:p>
                    <a:p>
                      <a:pPr marL="342900" indent="-342900">
                        <a:lnSpc>
                          <a:spcPct val="150000"/>
                        </a:lnSpc>
                        <a:buAutoNum type="arabicPeriod"/>
                      </a:pPr>
                      <a:r>
                        <a:rPr lang="en-GB" sz="1400" b="1" dirty="0">
                          <a:solidFill>
                            <a:schemeClr val="tx1"/>
                          </a:solidFill>
                          <a:latin typeface="Arial" panose="020B0604020202020204" pitchFamily="34" charset="0"/>
                          <a:cs typeface="Arial" panose="020B0604020202020204" pitchFamily="34" charset="0"/>
                        </a:rPr>
                        <a:t>Digital divide. Older adults, low-income populations, and people with low digital literacy may struggle to use </a:t>
                      </a:r>
                      <a:r>
                        <a:rPr lang="en-GB" sz="1400" b="1" dirty="0" err="1">
                          <a:solidFill>
                            <a:schemeClr val="tx1"/>
                          </a:solidFill>
                          <a:latin typeface="Arial" panose="020B0604020202020204" pitchFamily="34" charset="0"/>
                          <a:cs typeface="Arial" panose="020B0604020202020204" pitchFamily="34" charset="0"/>
                        </a:rPr>
                        <a:t>DTx</a:t>
                      </a:r>
                      <a:r>
                        <a:rPr lang="en-GB" sz="1400" b="1" dirty="0">
                          <a:solidFill>
                            <a:schemeClr val="tx1"/>
                          </a:solidFill>
                          <a:latin typeface="Arial" panose="020B0604020202020204" pitchFamily="34" charset="0"/>
                          <a:cs typeface="Arial" panose="020B0604020202020204" pitchFamily="34" charset="0"/>
                        </a:rPr>
                        <a:t>, which can worsen health inequalities (Marcolino et al., 2022).</a:t>
                      </a:r>
                    </a:p>
                    <a:p>
                      <a:pPr marL="342900" indent="-342900">
                        <a:lnSpc>
                          <a:spcPct val="150000"/>
                        </a:lnSpc>
                        <a:buAutoNum type="arabicPeriod"/>
                      </a:pPr>
                      <a:r>
                        <a:rPr lang="en-GB" sz="1400" b="1" dirty="0">
                          <a:solidFill>
                            <a:schemeClr val="tx1"/>
                          </a:solidFill>
                          <a:latin typeface="Arial" panose="020B0604020202020204" pitchFamily="34" charset="0"/>
                          <a:cs typeface="Arial" panose="020B0604020202020204" pitchFamily="34" charset="0"/>
                        </a:rPr>
                        <a:t>2. Integration difficulties. Integrating </a:t>
                      </a:r>
                      <a:r>
                        <a:rPr lang="en-GB" sz="1400" b="1" dirty="0" err="1">
                          <a:solidFill>
                            <a:schemeClr val="tx1"/>
                          </a:solidFill>
                          <a:latin typeface="Arial" panose="020B0604020202020204" pitchFamily="34" charset="0"/>
                          <a:cs typeface="Arial" panose="020B0604020202020204" pitchFamily="34" charset="0"/>
                        </a:rPr>
                        <a:t>DTx</a:t>
                      </a:r>
                      <a:r>
                        <a:rPr lang="en-GB" sz="1400" b="1" dirty="0">
                          <a:solidFill>
                            <a:schemeClr val="tx1"/>
                          </a:solidFill>
                          <a:latin typeface="Arial" panose="020B0604020202020204" pitchFamily="34" charset="0"/>
                          <a:cs typeface="Arial" panose="020B0604020202020204" pitchFamily="34" charset="0"/>
                        </a:rPr>
                        <a:t> into hospital information systems and electronic medical records remains an organizational and technical challenge (van Kessel et al., 2023).</a:t>
                      </a:r>
                    </a:p>
                    <a:p>
                      <a:pPr marL="342900" indent="-342900">
                        <a:lnSpc>
                          <a:spcPct val="150000"/>
                        </a:lnSpc>
                        <a:buAutoNum type="arabicPeriod"/>
                      </a:pPr>
                      <a:r>
                        <a:rPr lang="en-GB" sz="1400" b="1" dirty="0">
                          <a:solidFill>
                            <a:schemeClr val="tx1"/>
                          </a:solidFill>
                          <a:latin typeface="Arial" panose="020B0604020202020204" pitchFamily="34" charset="0"/>
                          <a:cs typeface="Arial" panose="020B0604020202020204" pitchFamily="34" charset="0"/>
                        </a:rPr>
                        <a:t>3. Data protection concerns. </a:t>
                      </a:r>
                      <a:r>
                        <a:rPr lang="en-GB" sz="1400" b="1" dirty="0" err="1">
                          <a:solidFill>
                            <a:schemeClr val="tx1"/>
                          </a:solidFill>
                          <a:latin typeface="Arial" panose="020B0604020202020204" pitchFamily="34" charset="0"/>
                          <a:cs typeface="Arial" panose="020B0604020202020204" pitchFamily="34" charset="0"/>
                        </a:rPr>
                        <a:t>DTx</a:t>
                      </a:r>
                      <a:r>
                        <a:rPr lang="en-GB" sz="1400" b="1" dirty="0">
                          <a:solidFill>
                            <a:schemeClr val="tx1"/>
                          </a:solidFill>
                          <a:latin typeface="Arial" panose="020B0604020202020204" pitchFamily="34" charset="0"/>
                          <a:cs typeface="Arial" panose="020B0604020202020204" pitchFamily="34" charset="0"/>
                        </a:rPr>
                        <a:t> collect sensitive health data, raising issues around privacy, cybersecurity, and regulatory compliance (Moro Visconti et al., 2022).</a:t>
                      </a:r>
                    </a:p>
                  </a:txBody>
                  <a:tcPr/>
                </a:tc>
                <a:tc>
                  <a:txBody>
                    <a:bodyPr/>
                    <a:lstStyle/>
                    <a:p>
                      <a:pPr>
                        <a:lnSpc>
                          <a:spcPct val="150000"/>
                        </a:lnSpc>
                      </a:pPr>
                      <a:r>
                        <a:rPr lang="en-GB" sz="1800" b="1" kern="1200" dirty="0">
                          <a:solidFill>
                            <a:schemeClr val="lt1"/>
                          </a:solidFill>
                          <a:effectLst/>
                          <a:latin typeface="+mn-lt"/>
                          <a:ea typeface="+mn-ea"/>
                          <a:cs typeface="+mn-cs"/>
                        </a:rPr>
                        <a:t>  </a:t>
                      </a:r>
                      <a:r>
                        <a:rPr lang="en-GB" sz="1400" b="1" u="sng" kern="1200" dirty="0">
                          <a:solidFill>
                            <a:schemeClr val="tx1"/>
                          </a:solidFill>
                          <a:effectLst/>
                          <a:latin typeface="Arial" panose="020B0604020202020204" pitchFamily="34" charset="0"/>
                          <a:ea typeface="+mn-ea"/>
                          <a:cs typeface="Arial" panose="020B0604020202020204" pitchFamily="34" charset="0"/>
                        </a:rPr>
                        <a:t>positive impact:</a:t>
                      </a:r>
                    </a:p>
                    <a:p>
                      <a:pPr>
                        <a:lnSpc>
                          <a:spcPct val="150000"/>
                        </a:lnSpc>
                      </a:pPr>
                      <a:r>
                        <a:rPr lang="en-GB" sz="1400" b="1" kern="1200" dirty="0">
                          <a:solidFill>
                            <a:schemeClr val="tx1"/>
                          </a:solidFill>
                          <a:effectLst/>
                          <a:latin typeface="Arial" panose="020B0604020202020204" pitchFamily="34" charset="0"/>
                          <a:ea typeface="+mn-ea"/>
                          <a:cs typeface="Arial" panose="020B0604020202020204" pitchFamily="34" charset="0"/>
                        </a:rPr>
                        <a:t>1. Improved access to healthcare. </a:t>
                      </a:r>
                      <a:r>
                        <a:rPr lang="en-GB" sz="1400" b="1" kern="1200" dirty="0" err="1">
                          <a:solidFill>
                            <a:schemeClr val="tx1"/>
                          </a:solidFill>
                          <a:effectLst/>
                          <a:latin typeface="Arial" panose="020B0604020202020204" pitchFamily="34" charset="0"/>
                          <a:ea typeface="+mn-ea"/>
                          <a:cs typeface="Arial" panose="020B0604020202020204" pitchFamily="34" charset="0"/>
                        </a:rPr>
                        <a:t>DTx</a:t>
                      </a:r>
                      <a:r>
                        <a:rPr lang="en-GB" sz="1400" b="1" kern="1200" dirty="0">
                          <a:solidFill>
                            <a:schemeClr val="tx1"/>
                          </a:solidFill>
                          <a:effectLst/>
                          <a:latin typeface="Arial" panose="020B0604020202020204" pitchFamily="34" charset="0"/>
                          <a:ea typeface="+mn-ea"/>
                          <a:cs typeface="Arial" panose="020B0604020202020204" pitchFamily="34" charset="0"/>
                        </a:rPr>
                        <a:t> allow patients to access treatments regardless of their geographic location, thus reducing inequalities in healthcare access (Dang et al., 2023).</a:t>
                      </a:r>
                    </a:p>
                    <a:p>
                      <a:pPr>
                        <a:lnSpc>
                          <a:spcPct val="150000"/>
                        </a:lnSpc>
                      </a:pPr>
                      <a:r>
                        <a:rPr lang="en-GB" sz="1400" b="1" kern="1200" dirty="0">
                          <a:solidFill>
                            <a:schemeClr val="tx1"/>
                          </a:solidFill>
                          <a:effectLst/>
                          <a:latin typeface="Arial" panose="020B0604020202020204" pitchFamily="34" charset="0"/>
                          <a:ea typeface="+mn-ea"/>
                          <a:cs typeface="Arial" panose="020B0604020202020204" pitchFamily="34" charset="0"/>
                        </a:rPr>
                        <a:t>2. Improved continuity of care. </a:t>
                      </a:r>
                      <a:r>
                        <a:rPr lang="en-GB" sz="1400" b="1" kern="1200" dirty="0" err="1">
                          <a:solidFill>
                            <a:schemeClr val="tx1"/>
                          </a:solidFill>
                          <a:effectLst/>
                          <a:latin typeface="Arial" panose="020B0604020202020204" pitchFamily="34" charset="0"/>
                          <a:ea typeface="+mn-ea"/>
                          <a:cs typeface="Arial" panose="020B0604020202020204" pitchFamily="34" charset="0"/>
                        </a:rPr>
                        <a:t>DTx</a:t>
                      </a:r>
                      <a:r>
                        <a:rPr lang="en-GB" sz="1400" b="1" kern="1200" dirty="0">
                          <a:solidFill>
                            <a:schemeClr val="tx1"/>
                          </a:solidFill>
                          <a:effectLst/>
                          <a:latin typeface="Arial" panose="020B0604020202020204" pitchFamily="34" charset="0"/>
                          <a:ea typeface="+mn-ea"/>
                          <a:cs typeface="Arial" panose="020B0604020202020204" pitchFamily="34" charset="0"/>
                        </a:rPr>
                        <a:t> make it easier to monitor patients remotely and allow professionals to check their health status in real time, improving care coordination (van Kessel et al., 2023).</a:t>
                      </a:r>
                    </a:p>
                    <a:p>
                      <a:pPr>
                        <a:lnSpc>
                          <a:spcPct val="150000"/>
                        </a:lnSpc>
                      </a:pPr>
                      <a:r>
                        <a:rPr lang="en-GB" sz="1400" b="1" kern="1200" dirty="0">
                          <a:solidFill>
                            <a:schemeClr val="tx1"/>
                          </a:solidFill>
                          <a:effectLst/>
                          <a:latin typeface="Arial" panose="020B0604020202020204" pitchFamily="34" charset="0"/>
                          <a:ea typeface="+mn-ea"/>
                          <a:cs typeface="Arial" panose="020B0604020202020204" pitchFamily="34" charset="0"/>
                        </a:rPr>
                        <a:t>3. Reduced pressure on hospital services. By promoting self-management of chronic diseases, </a:t>
                      </a:r>
                      <a:r>
                        <a:rPr lang="en-GB" sz="1400" b="1" kern="1200" dirty="0" err="1">
                          <a:solidFill>
                            <a:schemeClr val="tx1"/>
                          </a:solidFill>
                          <a:effectLst/>
                          <a:latin typeface="Arial" panose="020B0604020202020204" pitchFamily="34" charset="0"/>
                          <a:ea typeface="+mn-ea"/>
                          <a:cs typeface="Arial" panose="020B0604020202020204" pitchFamily="34" charset="0"/>
                        </a:rPr>
                        <a:t>DTx</a:t>
                      </a:r>
                      <a:r>
                        <a:rPr lang="en-GB" sz="1400" b="1" kern="1200" dirty="0">
                          <a:solidFill>
                            <a:schemeClr val="tx1"/>
                          </a:solidFill>
                          <a:effectLst/>
                          <a:latin typeface="Arial" panose="020B0604020202020204" pitchFamily="34" charset="0"/>
                          <a:ea typeface="+mn-ea"/>
                          <a:cs typeface="Arial" panose="020B0604020202020204" pitchFamily="34" charset="0"/>
                        </a:rPr>
                        <a:t> can reduce non-urgent consultations, emergency visits, and hospitalizations (Li et al., 2025).</a:t>
                      </a:r>
                    </a:p>
                    <a:p>
                      <a:endParaRPr lang="en-GB" sz="1800" b="1" kern="1200" dirty="0">
                        <a:solidFill>
                          <a:schemeClr val="lt1"/>
                        </a:solidFill>
                        <a:effectLst/>
                        <a:latin typeface="+mn-lt"/>
                        <a:ea typeface="+mn-ea"/>
                        <a:cs typeface="+mn-cs"/>
                      </a:endParaRPr>
                    </a:p>
                    <a:p>
                      <a:endParaRPr lang="en-GB" sz="1800" b="1" kern="1200" dirty="0">
                        <a:solidFill>
                          <a:schemeClr val="lt1"/>
                        </a:solidFill>
                        <a:effectLst/>
                        <a:latin typeface="+mn-lt"/>
                        <a:ea typeface="+mn-ea"/>
                        <a:cs typeface="+mn-cs"/>
                      </a:endParaRPr>
                    </a:p>
                    <a:p>
                      <a:r>
                        <a:rPr lang="en-GB" sz="1800" b="1" kern="1200" dirty="0">
                          <a:solidFill>
                            <a:schemeClr val="lt1"/>
                          </a:solidFill>
                          <a:effectLst/>
                          <a:latin typeface="+mn-lt"/>
                          <a:ea typeface="+mn-ea"/>
                          <a:cs typeface="+mn-cs"/>
                        </a:rPr>
                        <a:t> </a:t>
                      </a:r>
                    </a:p>
                    <a:p>
                      <a:endParaRPr lang="en-GB" dirty="0"/>
                    </a:p>
                  </a:txBody>
                  <a:tcPr/>
                </a:tc>
                <a:extLst>
                  <a:ext uri="{0D108BD9-81ED-4DB2-BD59-A6C34878D82A}">
                    <a16:rowId xmlns:a16="http://schemas.microsoft.com/office/drawing/2014/main" val="2034827819"/>
                  </a:ext>
                </a:extLst>
              </a:tr>
            </a:tbl>
          </a:graphicData>
        </a:graphic>
      </p:graphicFrame>
      <p:pic>
        <p:nvPicPr>
          <p:cNvPr id="7" name="Picture 6">
            <a:extLst>
              <a:ext uri="{FF2B5EF4-FFF2-40B4-BE49-F238E27FC236}">
                <a16:creationId xmlns:a16="http://schemas.microsoft.com/office/drawing/2014/main" id="{E390AA8A-37E8-1924-1325-9F2E270FCE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92104" y="2437092"/>
            <a:ext cx="1831410" cy="2072215"/>
          </a:xfrm>
          <a:prstGeom prst="rect">
            <a:avLst/>
          </a:prstGeom>
        </p:spPr>
      </p:pic>
      <p:sp>
        <p:nvSpPr>
          <p:cNvPr id="8" name="TextBox 7">
            <a:extLst>
              <a:ext uri="{FF2B5EF4-FFF2-40B4-BE49-F238E27FC236}">
                <a16:creationId xmlns:a16="http://schemas.microsoft.com/office/drawing/2014/main" id="{3F01FC4D-22A6-4EAC-85E1-3DAB044291ED}"/>
              </a:ext>
            </a:extLst>
          </p:cNvPr>
          <p:cNvSpPr txBox="1"/>
          <p:nvPr/>
        </p:nvSpPr>
        <p:spPr>
          <a:xfrm>
            <a:off x="2792104" y="4509309"/>
            <a:ext cx="1831410" cy="369332"/>
          </a:xfrm>
          <a:prstGeom prst="rect">
            <a:avLst/>
          </a:prstGeom>
          <a:noFill/>
        </p:spPr>
        <p:txBody>
          <a:bodyPr wrap="square" rtlCol="0">
            <a:spAutoFit/>
          </a:bodyPr>
          <a:lstStyle/>
          <a:p>
            <a:r>
              <a:rPr lang="en-GB" sz="900" dirty="0">
                <a:hlinkClick r:id="rId3" tooltip="https://www.frontiersin.org/articles/10.3389/fpsyt.2020.557571/full"/>
              </a:rPr>
              <a:t>This Photo</a:t>
            </a:r>
            <a:r>
              <a:rPr lang="en-GB" sz="900" dirty="0"/>
              <a:t> by Unknown Author is licensed under </a:t>
            </a:r>
            <a:r>
              <a:rPr lang="en-GB" sz="900" dirty="0">
                <a:hlinkClick r:id="rId4" tooltip="https://creativecommons.org/licenses/by/3.0/"/>
              </a:rPr>
              <a:t>CC BY</a:t>
            </a:r>
            <a:endParaRPr lang="en-GB"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396E4-13F1-CC6E-3F35-D9511E9B76C3}"/>
              </a:ext>
            </a:extLst>
          </p:cNvPr>
          <p:cNvSpPr txBox="1">
            <a:spLocks noGrp="1"/>
          </p:cNvSpPr>
          <p:nvPr>
            <p:ph type="ctrTitle"/>
          </p:nvPr>
        </p:nvSpPr>
        <p:spPr>
          <a:xfrm>
            <a:off x="0" y="74352"/>
            <a:ext cx="2965700" cy="560828"/>
          </a:xfrm>
          <a:solidFill>
            <a:srgbClr val="FAA966"/>
          </a:solidFill>
        </p:spPr>
        <p:txBody>
          <a:bodyPr/>
          <a:lstStyle/>
          <a:p>
            <a:pPr lvl="0"/>
            <a:r>
              <a:rPr lang="en-GB" sz="2400" dirty="0">
                <a:latin typeface="Arial" pitchFamily="34"/>
                <a:cs typeface="Arial" pitchFamily="34"/>
              </a:rPr>
              <a:t>IMPACT ON PATIENT</a:t>
            </a:r>
          </a:p>
        </p:txBody>
      </p:sp>
      <p:sp>
        <p:nvSpPr>
          <p:cNvPr id="3" name="TextBox 2">
            <a:extLst>
              <a:ext uri="{FF2B5EF4-FFF2-40B4-BE49-F238E27FC236}">
                <a16:creationId xmlns:a16="http://schemas.microsoft.com/office/drawing/2014/main" id="{075AED9F-5DC3-F40C-6C2A-3AA6B83A6933}"/>
              </a:ext>
            </a:extLst>
          </p:cNvPr>
          <p:cNvSpPr txBox="1"/>
          <p:nvPr/>
        </p:nvSpPr>
        <p:spPr>
          <a:xfrm>
            <a:off x="131060" y="635180"/>
            <a:ext cx="2328805" cy="5546198"/>
          </a:xfrm>
          <a:prstGeom prst="rect">
            <a:avLst/>
          </a:prstGeom>
          <a:solidFill>
            <a:srgbClr val="F6C6AD"/>
          </a:solid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Improve self-management of chronic diseases (Marcolino et al., 2018).</a:t>
            </a:r>
          </a:p>
          <a:p>
            <a:pPr marL="285750" marR="0" lvl="0" indent="-285750" algn="l"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Promote better adherence to treatments.</a:t>
            </a:r>
          </a:p>
          <a:p>
            <a:pPr marL="285750" marR="0" lvl="0" indent="-285750" algn="l"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Allow continuous and remote monitoring of patients.</a:t>
            </a:r>
          </a:p>
          <a:p>
            <a:pPr marL="285750" marR="0" lvl="0" indent="-285750" algn="l"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Reduce avoidable hospitalizations in some cases.</a:t>
            </a:r>
          </a:p>
          <a:p>
            <a:pPr marL="285750" marR="0" lvl="0" indent="-285750" algn="l"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rial" panose="020B0604020202020204" pitchFamily="34" charset="0"/>
                <a:cs typeface="Arial" panose="020B0604020202020204" pitchFamily="34" charset="0"/>
              </a:rPr>
              <a:t>Enhance quality of life and patient engagement in their care.</a:t>
            </a:r>
          </a:p>
        </p:txBody>
      </p:sp>
      <p:graphicFrame>
        <p:nvGraphicFramePr>
          <p:cNvPr id="4" name="Table 3">
            <a:extLst>
              <a:ext uri="{FF2B5EF4-FFF2-40B4-BE49-F238E27FC236}">
                <a16:creationId xmlns:a16="http://schemas.microsoft.com/office/drawing/2014/main" id="{8E0221C1-CA52-2FD7-A370-41D1EC3B742E}"/>
              </a:ext>
            </a:extLst>
          </p:cNvPr>
          <p:cNvGraphicFramePr>
            <a:graphicFrameLocks noGrp="1"/>
          </p:cNvGraphicFramePr>
          <p:nvPr>
            <p:extLst>
              <p:ext uri="{D42A27DB-BD31-4B8C-83A1-F6EECF244321}">
                <p14:modId xmlns:p14="http://schemas.microsoft.com/office/powerpoint/2010/main" val="1881637305"/>
              </p:ext>
            </p:extLst>
          </p:nvPr>
        </p:nvGraphicFramePr>
        <p:xfrm>
          <a:off x="3273286" y="74352"/>
          <a:ext cx="8918714" cy="6126480"/>
        </p:xfrm>
        <a:graphic>
          <a:graphicData uri="http://schemas.openxmlformats.org/drawingml/2006/table">
            <a:tbl>
              <a:tblPr firstRow="1" bandRow="1">
                <a:tableStyleId>{5C22544A-7EE6-4342-B048-85BDC9FD1C3A}</a:tableStyleId>
              </a:tblPr>
              <a:tblGrid>
                <a:gridCol w="4459357">
                  <a:extLst>
                    <a:ext uri="{9D8B030D-6E8A-4147-A177-3AD203B41FA5}">
                      <a16:colId xmlns:a16="http://schemas.microsoft.com/office/drawing/2014/main" val="3610183352"/>
                    </a:ext>
                  </a:extLst>
                </a:gridCol>
                <a:gridCol w="4459357">
                  <a:extLst>
                    <a:ext uri="{9D8B030D-6E8A-4147-A177-3AD203B41FA5}">
                      <a16:colId xmlns:a16="http://schemas.microsoft.com/office/drawing/2014/main" val="1805690987"/>
                    </a:ext>
                  </a:extLst>
                </a:gridCol>
              </a:tblGrid>
              <a:tr h="5546198">
                <a:tc>
                  <a:txBody>
                    <a:bodyPr/>
                    <a:lstStyle/>
                    <a:p>
                      <a:pPr>
                        <a:lnSpc>
                          <a:spcPct val="150000"/>
                        </a:lnSpc>
                      </a:pPr>
                      <a:r>
                        <a:rPr lang="en-GB" sz="1400" b="1" u="sng" kern="1200" dirty="0">
                          <a:solidFill>
                            <a:schemeClr val="lt1"/>
                          </a:solidFill>
                          <a:effectLst/>
                          <a:latin typeface="Arial" panose="020B0604020202020204" pitchFamily="34" charset="0"/>
                          <a:ea typeface="+mn-ea"/>
                          <a:cs typeface="Arial" panose="020B0604020202020204" pitchFamily="34" charset="0"/>
                        </a:rPr>
                        <a:t>Positive Impacts: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Better treatment adherence.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use reminders, personalized tracking, and real-time feedback, which helps patients stick to their treatment better and improves clinical outcomes (McCabe et al., 2026). (Sage Journals)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Stronger self-management of chronic diseases.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let patients monitor their symptoms, get personalized advice, and actively take part in their treatment, boosting their independence and quality of life (Seo et al., 2024; Li et al., 2025). (MDPI)</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Personalized care.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adapt interventions based on patient data, allowing for more individualized treatment, early detection of health issues, and better clinical outcomes (Seo et al., 2024). (MDPI)</a:t>
                      </a:r>
                    </a:p>
                    <a:p>
                      <a:endParaRPr lang="en-GB" dirty="0"/>
                    </a:p>
                  </a:txBody>
                  <a:tcPr/>
                </a:tc>
                <a:tc>
                  <a:txBody>
                    <a:bodyPr/>
                    <a:lstStyle/>
                    <a:p>
                      <a:pPr>
                        <a:lnSpc>
                          <a:spcPct val="150000"/>
                        </a:lnSpc>
                      </a:pPr>
                      <a:r>
                        <a:rPr lang="en-GB" sz="1400" b="1" u="sng" kern="1200" dirty="0">
                          <a:solidFill>
                            <a:schemeClr val="bg1">
                              <a:lumMod val="95000"/>
                            </a:schemeClr>
                          </a:solidFill>
                          <a:effectLst/>
                          <a:latin typeface="Arial" panose="020B0604020202020204" pitchFamily="34" charset="0"/>
                          <a:ea typeface="+mn-ea"/>
                          <a:cs typeface="Arial" panose="020B0604020202020204" pitchFamily="34" charset="0"/>
                        </a:rPr>
                        <a:t>Negative Impacts:</a:t>
                      </a:r>
                      <a:endParaRPr lang="en-GB" sz="1400" b="1" kern="1200" dirty="0">
                        <a:solidFill>
                          <a:schemeClr val="bg1">
                            <a:lumMod val="95000"/>
                          </a:schemeClr>
                        </a:solidFill>
                        <a:effectLst/>
                        <a:latin typeface="Arial" panose="020B0604020202020204" pitchFamily="34" charset="0"/>
                        <a:ea typeface="+mn-ea"/>
                        <a:cs typeface="Arial" panose="020B0604020202020204" pitchFamily="34" charset="0"/>
                      </a:endParaRPr>
                    </a:p>
                    <a:p>
                      <a:pPr marL="285750" indent="-285750">
                        <a:lnSpc>
                          <a:spcPct val="150000"/>
                        </a:lnSpc>
                        <a:buFont typeface="Wingdings" panose="05000000000000000000" pitchFamily="2" charset="2"/>
                        <a:buChar char="Ø"/>
                      </a:pP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Low long-term adherence. Some patients gradually stop using </a:t>
                      </a:r>
                      <a:r>
                        <a:rPr lang="en-GB" sz="1400" b="1" kern="1200" dirty="0" err="1">
                          <a:solidFill>
                            <a:schemeClr val="bg1">
                              <a:lumMod val="95000"/>
                            </a:schemeClr>
                          </a:solidFill>
                          <a:effectLst/>
                          <a:latin typeface="Arial" panose="020B0604020202020204" pitchFamily="34" charset="0"/>
                          <a:ea typeface="+mn-ea"/>
                          <a:cs typeface="Arial" panose="020B0604020202020204" pitchFamily="34" charset="0"/>
                        </a:rPr>
                        <a:t>DTx</a:t>
                      </a: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 apps, which reduces their clinical effectiveness and limits the benefits of care (Nwosu et al., 2022).</a:t>
                      </a:r>
                    </a:p>
                    <a:p>
                      <a:pPr marL="285750" indent="-285750">
                        <a:lnSpc>
                          <a:spcPct val="150000"/>
                        </a:lnSpc>
                        <a:buFont typeface="Wingdings" panose="05000000000000000000" pitchFamily="2" charset="2"/>
                        <a:buChar char="Ø"/>
                      </a:pP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Inequalities in access to care. Patients with low digital literacy, limited resources, or insufficient access to technology may benefit less from </a:t>
                      </a:r>
                      <a:r>
                        <a:rPr lang="en-GB" sz="1400" b="1" kern="1200" dirty="0" err="1">
                          <a:solidFill>
                            <a:schemeClr val="bg1">
                              <a:lumMod val="95000"/>
                            </a:schemeClr>
                          </a:solidFill>
                          <a:effectLst/>
                          <a:latin typeface="Arial" panose="020B0604020202020204" pitchFamily="34" charset="0"/>
                          <a:ea typeface="+mn-ea"/>
                          <a:cs typeface="Arial" panose="020B0604020202020204" pitchFamily="34" charset="0"/>
                        </a:rPr>
                        <a:t>DTx</a:t>
                      </a: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 creating disparities in care (Understanding Digital Therapeutics in Disease Self-Management, 2025). (ScienceDirect)</a:t>
                      </a:r>
                    </a:p>
                    <a:p>
                      <a:pPr marL="285750" indent="-285750">
                        <a:lnSpc>
                          <a:spcPct val="150000"/>
                        </a:lnSpc>
                        <a:buFont typeface="Wingdings" panose="05000000000000000000" pitchFamily="2" charset="2"/>
                        <a:buChar char="Ø"/>
                      </a:pP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Concerns about data privacy. The continuous collection of personal health data can raise worries about privacy, cybersecurity, and patient trust, which can limit their use of </a:t>
                      </a:r>
                      <a:r>
                        <a:rPr lang="en-GB" sz="1400" b="1" kern="1200" dirty="0" err="1">
                          <a:solidFill>
                            <a:schemeClr val="bg1">
                              <a:lumMod val="95000"/>
                            </a:schemeClr>
                          </a:solidFill>
                          <a:effectLst/>
                          <a:latin typeface="Arial" panose="020B0604020202020204" pitchFamily="34" charset="0"/>
                          <a:ea typeface="+mn-ea"/>
                          <a:cs typeface="Arial" panose="020B0604020202020204" pitchFamily="34" charset="0"/>
                        </a:rPr>
                        <a:t>DTx</a:t>
                      </a:r>
                      <a:r>
                        <a:rPr lang="en-GB" sz="1400" b="1" kern="1200" dirty="0">
                          <a:solidFill>
                            <a:schemeClr val="bg1">
                              <a:lumMod val="95000"/>
                            </a:schemeClr>
                          </a:solidFill>
                          <a:effectLst/>
                          <a:latin typeface="Arial" panose="020B0604020202020204" pitchFamily="34" charset="0"/>
                          <a:ea typeface="+mn-ea"/>
                          <a:cs typeface="Arial" panose="020B0604020202020204" pitchFamily="34" charset="0"/>
                        </a:rPr>
                        <a:t> (Understanding Digital Therapeutics in Disease Self-Management, 2025). (ScienceDirect)</a:t>
                      </a:r>
                    </a:p>
                    <a:p>
                      <a:endParaRPr lang="en-GB" dirty="0"/>
                    </a:p>
                  </a:txBody>
                  <a:tcPr/>
                </a:tc>
                <a:extLst>
                  <a:ext uri="{0D108BD9-81ED-4DB2-BD59-A6C34878D82A}">
                    <a16:rowId xmlns:a16="http://schemas.microsoft.com/office/drawing/2014/main" val="60294179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60062-D344-5019-433F-E4725B6C389D}"/>
              </a:ext>
            </a:extLst>
          </p:cNvPr>
          <p:cNvSpPr txBox="1">
            <a:spLocks noGrp="1"/>
          </p:cNvSpPr>
          <p:nvPr>
            <p:ph type="ctrTitle"/>
          </p:nvPr>
        </p:nvSpPr>
        <p:spPr>
          <a:xfrm>
            <a:off x="0" y="0"/>
            <a:ext cx="3593206" cy="515155"/>
          </a:xfrm>
          <a:solidFill>
            <a:srgbClr val="6C8C1A"/>
          </a:solidFill>
        </p:spPr>
        <p:txBody>
          <a:bodyPr/>
          <a:lstStyle/>
          <a:p>
            <a:pPr lvl="0"/>
            <a:r>
              <a:rPr lang="en-GB" sz="2400" dirty="0">
                <a:latin typeface="Arial" pitchFamily="34"/>
                <a:cs typeface="Arial" pitchFamily="34"/>
              </a:rPr>
              <a:t>IMPACT ON COMMUNITY</a:t>
            </a:r>
          </a:p>
        </p:txBody>
      </p:sp>
      <p:sp>
        <p:nvSpPr>
          <p:cNvPr id="3" name="TextBox 2">
            <a:extLst>
              <a:ext uri="{FF2B5EF4-FFF2-40B4-BE49-F238E27FC236}">
                <a16:creationId xmlns:a16="http://schemas.microsoft.com/office/drawing/2014/main" id="{A72BFF09-C3A8-D3B9-F9C3-9CCE1E8E20FD}"/>
              </a:ext>
            </a:extLst>
          </p:cNvPr>
          <p:cNvSpPr txBox="1"/>
          <p:nvPr/>
        </p:nvSpPr>
        <p:spPr>
          <a:xfrm>
            <a:off x="0" y="708337"/>
            <a:ext cx="2794715" cy="553791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 Improve access to care by allowing people living in remote areas to benefit from remote therapeutic interventions (Dang et al., 2023).</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Support self-management of chronic diseases and boost patient autonomy through personalized monitoring (Li et al., 2025).</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Reduce inequalities, but the benefits remain limited for populations with low digital literacy or restricted access to technology (Marcolino et al., 2022).</a:t>
            </a:r>
            <a:endParaRPr lang="en-GB" sz="1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5A42F7C-3985-A300-E21C-6D25CADB121B}"/>
              </a:ext>
            </a:extLst>
          </p:cNvPr>
          <p:cNvGraphicFramePr>
            <a:graphicFrameLocks noGrp="1"/>
          </p:cNvGraphicFramePr>
          <p:nvPr>
            <p:extLst>
              <p:ext uri="{D42A27DB-BD31-4B8C-83A1-F6EECF244321}">
                <p14:modId xmlns:p14="http://schemas.microsoft.com/office/powerpoint/2010/main" val="2645205617"/>
              </p:ext>
            </p:extLst>
          </p:nvPr>
        </p:nvGraphicFramePr>
        <p:xfrm>
          <a:off x="3593206" y="90152"/>
          <a:ext cx="8474298" cy="6446520"/>
        </p:xfrm>
        <a:graphic>
          <a:graphicData uri="http://schemas.openxmlformats.org/drawingml/2006/table">
            <a:tbl>
              <a:tblPr firstRow="1" bandRow="1">
                <a:tableStyleId>{5C22544A-7EE6-4342-B048-85BDC9FD1C3A}</a:tableStyleId>
              </a:tblPr>
              <a:tblGrid>
                <a:gridCol w="4237149">
                  <a:extLst>
                    <a:ext uri="{9D8B030D-6E8A-4147-A177-3AD203B41FA5}">
                      <a16:colId xmlns:a16="http://schemas.microsoft.com/office/drawing/2014/main" val="2188925751"/>
                    </a:ext>
                  </a:extLst>
                </a:gridCol>
                <a:gridCol w="4237149">
                  <a:extLst>
                    <a:ext uri="{9D8B030D-6E8A-4147-A177-3AD203B41FA5}">
                      <a16:colId xmlns:a16="http://schemas.microsoft.com/office/drawing/2014/main" val="1275828232"/>
                    </a:ext>
                  </a:extLst>
                </a:gridCol>
              </a:tblGrid>
              <a:tr h="1000354">
                <a:tc>
                  <a:txBody>
                    <a:bodyPr/>
                    <a:lstStyle/>
                    <a:p>
                      <a:pPr>
                        <a:lnSpc>
                          <a:spcPct val="150000"/>
                        </a:lnSpc>
                      </a:pPr>
                      <a:r>
                        <a:rPr lang="en-GB" sz="1400" b="1" u="sng" kern="1200" dirty="0">
                          <a:solidFill>
                            <a:schemeClr val="lt1"/>
                          </a:solidFill>
                          <a:effectLst/>
                          <a:latin typeface="Arial" panose="020B0604020202020204" pitchFamily="34" charset="0"/>
                          <a:ea typeface="+mn-ea"/>
                          <a:cs typeface="Arial" panose="020B0604020202020204" pitchFamily="34" charset="0"/>
                        </a:rPr>
                        <a:t>Positive impacts: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Improved access to care.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make it easier for community members, especially in rural or underserved areas, to access therapeutic interventions without having to travel, thus reducing healthcare access inequalities (Dang et al., 2023).</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Encouraging prevention and self-management.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promote adopting healthy behaviours, monitoring chronic illnesses, and getting patients more actively involved in their own care (Li et al., 2025).</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Reducing pressure on community health services. By supporting home monitoring and early detection of complications,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help cut down on unnecessary appointments and make better use of healthcare resources (van Kessel et al., 2023; Li et al., 2025).</a:t>
                      </a:r>
                    </a:p>
                    <a:p>
                      <a:endParaRPr lang="en-GB" dirty="0"/>
                    </a:p>
                  </a:txBody>
                  <a:tcPr/>
                </a:tc>
                <a:tc>
                  <a:txBody>
                    <a:bodyPr/>
                    <a:lstStyle/>
                    <a:p>
                      <a:pPr>
                        <a:lnSpc>
                          <a:spcPct val="150000"/>
                        </a:lnSpc>
                      </a:pPr>
                      <a:r>
                        <a:rPr lang="en-GB" sz="1400" b="1" u="sng" kern="1200" dirty="0">
                          <a:solidFill>
                            <a:schemeClr val="lt1"/>
                          </a:solidFill>
                          <a:effectLst/>
                          <a:latin typeface="Arial" panose="020B0604020202020204" pitchFamily="34" charset="0"/>
                          <a:ea typeface="+mn-ea"/>
                          <a:cs typeface="Arial" panose="020B0604020202020204" pitchFamily="34" charset="0"/>
                        </a:rPr>
                        <a:t>Negative Impacts: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Digital divide. Older adults, disadvantaged populations, and those with low digital literacy may struggle to use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which could worsen health inequalities (Marcolino et al., 2022).</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Data privacy concerns. Collecting and storing personal health data can raise worries about its safety and use, reducing trust among some users (Moro Visconti et al., 2022).</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Variable user engagement. The effectiveness of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depends on regularly using the apps. Low engagement or early dropout can limit the benefits for the community (Nwosu et al., 2022).</a:t>
                      </a:r>
                    </a:p>
                    <a:p>
                      <a:endParaRPr lang="en-GB" dirty="0"/>
                    </a:p>
                  </a:txBody>
                  <a:tcPr/>
                </a:tc>
                <a:extLst>
                  <a:ext uri="{0D108BD9-81ED-4DB2-BD59-A6C34878D82A}">
                    <a16:rowId xmlns:a16="http://schemas.microsoft.com/office/drawing/2014/main" val="399244555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59B4-1E0F-450E-5118-33CED9EB826C}"/>
              </a:ext>
            </a:extLst>
          </p:cNvPr>
          <p:cNvSpPr txBox="1">
            <a:spLocks noGrp="1"/>
          </p:cNvSpPr>
          <p:nvPr>
            <p:ph type="ctrTitle"/>
          </p:nvPr>
        </p:nvSpPr>
        <p:spPr>
          <a:xfrm>
            <a:off x="0" y="1"/>
            <a:ext cx="5061395" cy="591315"/>
          </a:xfrm>
          <a:solidFill>
            <a:srgbClr val="773804"/>
          </a:solidFill>
        </p:spPr>
        <p:txBody>
          <a:bodyPr>
            <a:noAutofit/>
          </a:bodyPr>
          <a:lstStyle/>
          <a:p>
            <a:pPr lvl="0"/>
            <a:r>
              <a:rPr lang="en-GB" sz="2400" dirty="0">
                <a:latin typeface="Arial" pitchFamily="34"/>
                <a:cs typeface="Arial" pitchFamily="34"/>
              </a:rPr>
              <a:t>CHALLENGES OF THE INNOVATION</a:t>
            </a:r>
          </a:p>
        </p:txBody>
      </p:sp>
      <p:sp>
        <p:nvSpPr>
          <p:cNvPr id="3" name="TextBox 2">
            <a:extLst>
              <a:ext uri="{FF2B5EF4-FFF2-40B4-BE49-F238E27FC236}">
                <a16:creationId xmlns:a16="http://schemas.microsoft.com/office/drawing/2014/main" id="{345069B2-60E5-C543-8BF2-FB7F509113DE}"/>
              </a:ext>
            </a:extLst>
          </p:cNvPr>
          <p:cNvSpPr txBox="1"/>
          <p:nvPr/>
        </p:nvSpPr>
        <p:spPr>
          <a:xfrm>
            <a:off x="0" y="750342"/>
            <a:ext cx="5061395" cy="5223033"/>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Complex technological integration: practice centers may face difficulties integrating </a:t>
            </a:r>
            <a:r>
              <a:rPr lang="en-US" sz="1400" b="1" dirty="0" err="1">
                <a:latin typeface="Arial" panose="020B0604020202020204" pitchFamily="34" charset="0"/>
                <a:cs typeface="Arial" panose="020B0604020202020204" pitchFamily="34" charset="0"/>
              </a:rPr>
              <a:t>DTx</a:t>
            </a:r>
            <a:r>
              <a:rPr lang="en-US" sz="1400" b="1" dirty="0">
                <a:latin typeface="Arial" panose="020B0604020202020204" pitchFamily="34" charset="0"/>
                <a:cs typeface="Arial" panose="020B0604020202020204" pitchFamily="34" charset="0"/>
              </a:rPr>
              <a:t> with existing systems and electronic medical records (van Kessel et al., 2023).</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Staff training and adaptation: adopting new technologies requires developing digital skills among professionals (Dang et al., 2023).</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Data protection and cybersecurity: managing sensitive health information is a major challenge for maintaining patient trust (Moro Visconti et al., 2022).</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User engagement: the effectiveness of </a:t>
            </a:r>
            <a:r>
              <a:rPr lang="en-US" sz="1400" b="1" dirty="0" err="1">
                <a:latin typeface="Arial" panose="020B0604020202020204" pitchFamily="34" charset="0"/>
                <a:cs typeface="Arial" panose="020B0604020202020204" pitchFamily="34" charset="0"/>
              </a:rPr>
              <a:t>DTx</a:t>
            </a:r>
            <a:r>
              <a:rPr lang="en-US" sz="1400" b="1" dirty="0">
                <a:latin typeface="Arial" panose="020B0604020202020204" pitchFamily="34" charset="0"/>
                <a:cs typeface="Arial" panose="020B0604020202020204" pitchFamily="34" charset="0"/>
              </a:rPr>
              <a:t> depends on patients’ adherence and regular use (Nwosu et al., 2022).</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sz="1400" b="1" dirty="0">
                <a:latin typeface="Arial" panose="020B0604020202020204" pitchFamily="34" charset="0"/>
                <a:cs typeface="Arial" panose="020B0604020202020204" pitchFamily="34" charset="0"/>
              </a:rPr>
              <a:t>Digital inequalities: some patients may be excluded due to limited access to technology or low digital skills (Marcolino et al., 2022).</a:t>
            </a:r>
            <a:endParaRPr lang="en-GB" sz="1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49450EFE-0FF2-5CE5-E4EB-1D29FB719011}"/>
              </a:ext>
            </a:extLst>
          </p:cNvPr>
          <p:cNvGraphicFramePr>
            <a:graphicFrameLocks noGrp="1"/>
          </p:cNvGraphicFramePr>
          <p:nvPr>
            <p:extLst>
              <p:ext uri="{D42A27DB-BD31-4B8C-83A1-F6EECF244321}">
                <p14:modId xmlns:p14="http://schemas.microsoft.com/office/powerpoint/2010/main" val="4015405678"/>
              </p:ext>
            </p:extLst>
          </p:nvPr>
        </p:nvGraphicFramePr>
        <p:xfrm>
          <a:off x="5061395" y="1"/>
          <a:ext cx="7369144" cy="7092760"/>
        </p:xfrm>
        <a:graphic>
          <a:graphicData uri="http://schemas.openxmlformats.org/drawingml/2006/table">
            <a:tbl>
              <a:tblPr firstRow="1" bandRow="1">
                <a:tableStyleId>{5C22544A-7EE6-4342-B048-85BDC9FD1C3A}</a:tableStyleId>
              </a:tblPr>
              <a:tblGrid>
                <a:gridCol w="3684572">
                  <a:extLst>
                    <a:ext uri="{9D8B030D-6E8A-4147-A177-3AD203B41FA5}">
                      <a16:colId xmlns:a16="http://schemas.microsoft.com/office/drawing/2014/main" val="960267657"/>
                    </a:ext>
                  </a:extLst>
                </a:gridCol>
                <a:gridCol w="3684572">
                  <a:extLst>
                    <a:ext uri="{9D8B030D-6E8A-4147-A177-3AD203B41FA5}">
                      <a16:colId xmlns:a16="http://schemas.microsoft.com/office/drawing/2014/main" val="2130765933"/>
                    </a:ext>
                  </a:extLst>
                </a:gridCol>
              </a:tblGrid>
              <a:tr h="6366406">
                <a:tc>
                  <a:txBody>
                    <a:bodyPr/>
                    <a:lstStyle/>
                    <a:p>
                      <a:pPr>
                        <a:lnSpc>
                          <a:spcPct val="150000"/>
                        </a:lnSpc>
                      </a:pPr>
                      <a:r>
                        <a:rPr lang="en-GB" sz="1400" b="1" u="sng" kern="1200" dirty="0">
                          <a:solidFill>
                            <a:schemeClr val="lt1"/>
                          </a:solidFill>
                          <a:effectLst/>
                          <a:latin typeface="Arial" panose="020B0604020202020204" pitchFamily="34" charset="0"/>
                          <a:ea typeface="+mn-ea"/>
                          <a:cs typeface="Arial" panose="020B0604020202020204" pitchFamily="34" charset="0"/>
                        </a:rPr>
                        <a:t>Positive Impacts / Opportunities: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Improved quality of care: innovation allows for the introduction of personalized monitoring tools, making care more suited to patient needs (Dang et al., 2023).</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Optimization of service organization: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can automate certain follow-up tasks and let professionals focus on complex clinical situations (van Kessel et al., 2023).</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Better clinical decision-making: </a:t>
                      </a:r>
                      <a:r>
                        <a:rPr lang="en-GB" sz="1400" b="1" kern="1200" dirty="0" err="1">
                          <a:solidFill>
                            <a:schemeClr val="lt1"/>
                          </a:solidFill>
                          <a:effectLst/>
                          <a:latin typeface="Arial" panose="020B0604020202020204" pitchFamily="34" charset="0"/>
                          <a:ea typeface="+mn-ea"/>
                          <a:cs typeface="Arial" panose="020B0604020202020204" pitchFamily="34" charset="0"/>
                        </a:rPr>
                        <a:t>analyzing</a:t>
                      </a:r>
                      <a:r>
                        <a:rPr lang="en-GB" sz="1400" b="1" kern="1200" dirty="0">
                          <a:solidFill>
                            <a:schemeClr val="lt1"/>
                          </a:solidFill>
                          <a:effectLst/>
                          <a:latin typeface="Arial" panose="020B0604020202020204" pitchFamily="34" charset="0"/>
                          <a:ea typeface="+mn-ea"/>
                          <a:cs typeface="Arial" panose="020B0604020202020204" pitchFamily="34" charset="0"/>
                        </a:rPr>
                        <a:t> data collected by digital tools can help professionals adjust treatments (Moro Visconti et al., 2022).</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Development of new care models: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promote a more preventive, proactive, and patient-</a:t>
                      </a:r>
                      <a:r>
                        <a:rPr lang="en-GB" sz="1400" b="1" kern="1200" dirty="0" err="1">
                          <a:solidFill>
                            <a:schemeClr val="lt1"/>
                          </a:solidFill>
                          <a:effectLst/>
                          <a:latin typeface="Arial" panose="020B0604020202020204" pitchFamily="34" charset="0"/>
                          <a:ea typeface="+mn-ea"/>
                          <a:cs typeface="Arial" panose="020B0604020202020204" pitchFamily="34" charset="0"/>
                        </a:rPr>
                        <a:t>centered</a:t>
                      </a:r>
                      <a:r>
                        <a:rPr lang="en-GB" sz="1400" b="1" kern="1200" dirty="0">
                          <a:solidFill>
                            <a:schemeClr val="lt1"/>
                          </a:solidFill>
                          <a:effectLst/>
                          <a:latin typeface="Arial" panose="020B0604020202020204" pitchFamily="34" charset="0"/>
                          <a:ea typeface="+mn-ea"/>
                          <a:cs typeface="Arial" panose="020B0604020202020204" pitchFamily="34" charset="0"/>
                        </a:rPr>
                        <a:t> approach (Li et al., 2025).</a:t>
                      </a:r>
                    </a:p>
                    <a:p>
                      <a:pPr>
                        <a:lnSpc>
                          <a:spcPct val="150000"/>
                        </a:lnSpc>
                      </a:pPr>
                      <a:endParaRPr lang="en-GB" sz="1400" b="1" kern="1200" dirty="0">
                        <a:solidFill>
                          <a:schemeClr val="lt1"/>
                        </a:solidFill>
                        <a:effectLst/>
                        <a:latin typeface="Arial" panose="020B0604020202020204" pitchFamily="34" charset="0"/>
                        <a:ea typeface="+mn-ea"/>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txBody>
                  <a:tcPr/>
                </a:tc>
                <a:tc>
                  <a:txBody>
                    <a:bodyPr/>
                    <a:lstStyle/>
                    <a:p>
                      <a:pPr>
                        <a:lnSpc>
                          <a:spcPct val="150000"/>
                        </a:lnSpc>
                      </a:pPr>
                      <a:r>
                        <a:rPr lang="en-GB" sz="1400" b="1" u="sng" kern="1200" dirty="0">
                          <a:solidFill>
                            <a:schemeClr val="lt1"/>
                          </a:solidFill>
                          <a:effectLst/>
                          <a:latin typeface="Arial" panose="020B0604020202020204" pitchFamily="34" charset="0"/>
                          <a:ea typeface="+mn-ea"/>
                          <a:cs typeface="Arial" panose="020B0604020202020204" pitchFamily="34" charset="0"/>
                        </a:rPr>
                        <a:t>Negative impacts / challenges:</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Challenges with technological integration: adopting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can be limited by compatibility issues with existing IT systems (van Kessel et al., 2023). </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Need for staff training: professionals need to develop new digital skills, which requires extra time and resources (Dang et al., 2023). </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 Increase in initial workload: implementing </a:t>
                      </a:r>
                      <a:r>
                        <a:rPr lang="en-GB" sz="1400" b="1" kern="1200" dirty="0" err="1">
                          <a:solidFill>
                            <a:schemeClr val="lt1"/>
                          </a:solidFill>
                          <a:effectLst/>
                          <a:latin typeface="Arial" panose="020B0604020202020204" pitchFamily="34" charset="0"/>
                          <a:ea typeface="+mn-ea"/>
                          <a:cs typeface="Arial" panose="020B0604020202020204" pitchFamily="34" charset="0"/>
                        </a:rPr>
                        <a:t>DTx</a:t>
                      </a:r>
                      <a:r>
                        <a:rPr lang="en-GB" sz="1400" b="1" kern="1200" dirty="0">
                          <a:solidFill>
                            <a:schemeClr val="lt1"/>
                          </a:solidFill>
                          <a:effectLst/>
                          <a:latin typeface="Arial" panose="020B0604020202020204" pitchFamily="34" charset="0"/>
                          <a:ea typeface="+mn-ea"/>
                          <a:cs typeface="Arial" panose="020B0604020202020204" pitchFamily="34" charset="0"/>
                        </a:rPr>
                        <a:t> can lead to a period of adjustment and extra administrative work (Moro Visconti et al., 2022). </a:t>
                      </a:r>
                    </a:p>
                    <a:p>
                      <a:pPr marL="285750" indent="-285750">
                        <a:lnSpc>
                          <a:spcPct val="150000"/>
                        </a:lnSpc>
                        <a:buFont typeface="Wingdings" panose="05000000000000000000" pitchFamily="2" charset="2"/>
                        <a:buChar char="Ø"/>
                      </a:pPr>
                      <a:r>
                        <a:rPr lang="en-GB" sz="1400" b="1" kern="1200" dirty="0">
                          <a:solidFill>
                            <a:schemeClr val="lt1"/>
                          </a:solidFill>
                          <a:effectLst/>
                          <a:latin typeface="Arial" panose="020B0604020202020204" pitchFamily="34" charset="0"/>
                          <a:ea typeface="+mn-ea"/>
                          <a:cs typeface="Arial" panose="020B0604020202020204" pitchFamily="34" charset="0"/>
                        </a:rPr>
                        <a:t>Data security risks: collecting and storing health information raises concerns about privacy and cybersecurity (Moro Visconti et al., 2022)</a:t>
                      </a:r>
                    </a:p>
                    <a:p>
                      <a:pPr marL="0" indent="0">
                        <a:lnSpc>
                          <a:spcPct val="150000"/>
                        </a:lnSpc>
                        <a:buFont typeface="Wingdings" panose="05000000000000000000" pitchFamily="2" charset="2"/>
                        <a:buNone/>
                      </a:pPr>
                      <a:endParaRPr lang="en-GB" sz="1400" b="1" kern="1200" dirty="0">
                        <a:solidFill>
                          <a:schemeClr val="lt1"/>
                        </a:solidFill>
                        <a:effectLst/>
                        <a:latin typeface="Arial" panose="020B0604020202020204" pitchFamily="34" charset="0"/>
                        <a:ea typeface="+mn-ea"/>
                        <a:cs typeface="Arial" panose="020B0604020202020204" pitchFamily="34" charset="0"/>
                      </a:endParaRPr>
                    </a:p>
                    <a:p>
                      <a:endParaRPr lang="en-GB" dirty="0"/>
                    </a:p>
                  </a:txBody>
                  <a:tcPr/>
                </a:tc>
                <a:extLst>
                  <a:ext uri="{0D108BD9-81ED-4DB2-BD59-A6C34878D82A}">
                    <a16:rowId xmlns:a16="http://schemas.microsoft.com/office/drawing/2014/main" val="141660134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52A74-06BD-5F98-34BF-E643B9DBDAB3}"/>
              </a:ext>
            </a:extLst>
          </p:cNvPr>
          <p:cNvSpPr txBox="1">
            <a:spLocks noGrp="1"/>
          </p:cNvSpPr>
          <p:nvPr>
            <p:ph type="ctrTitle"/>
          </p:nvPr>
        </p:nvSpPr>
        <p:spPr>
          <a:xfrm>
            <a:off x="0" y="0"/>
            <a:ext cx="3026663" cy="591315"/>
          </a:xfrm>
          <a:solidFill>
            <a:srgbClr val="1A616F"/>
          </a:solidFill>
        </p:spPr>
        <p:txBody>
          <a:bodyPr/>
          <a:lstStyle/>
          <a:p>
            <a:pPr lvl="0"/>
            <a:r>
              <a:rPr lang="en-GB" sz="2200">
                <a:latin typeface="Arial" pitchFamily="34"/>
                <a:cs typeface="Arial" pitchFamily="34"/>
              </a:rPr>
              <a:t>RECOMMENDATIONS</a:t>
            </a:r>
          </a:p>
        </p:txBody>
      </p:sp>
      <p:sp>
        <p:nvSpPr>
          <p:cNvPr id="3" name="TextBox 2">
            <a:extLst>
              <a:ext uri="{FF2B5EF4-FFF2-40B4-BE49-F238E27FC236}">
                <a16:creationId xmlns:a16="http://schemas.microsoft.com/office/drawing/2014/main" id="{4F5B999E-47E2-A96D-DBAB-E7B344B99221}"/>
              </a:ext>
            </a:extLst>
          </p:cNvPr>
          <p:cNvSpPr txBox="1"/>
          <p:nvPr/>
        </p:nvSpPr>
        <p:spPr>
          <a:xfrm>
            <a:off x="649357" y="1603513"/>
            <a:ext cx="8309113" cy="3284041"/>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In the NHS, it is recommended to integrate digital therapies (</a:t>
            </a:r>
            <a:r>
              <a:rPr lang="en-GB" sz="1400" b="1" dirty="0" err="1">
                <a:latin typeface="Arial" panose="020B0604020202020204" pitchFamily="34" charset="0"/>
                <a:cs typeface="Arial" panose="020B0604020202020204" pitchFamily="34" charset="0"/>
              </a:rPr>
              <a:t>DTx</a:t>
            </a:r>
            <a:r>
              <a:rPr lang="en-GB" sz="1400" b="1" dirty="0">
                <a:latin typeface="Arial" panose="020B0604020202020204" pitchFamily="34" charset="0"/>
                <a:cs typeface="Arial" panose="020B0604020202020204" pitchFamily="34" charset="0"/>
              </a:rPr>
              <a:t>) that have demonstrated clinical effectiveness to improve access to care and offer personalized treatments **(Dang et al., 2023). </a:t>
            </a:r>
          </a:p>
          <a:p>
            <a:pPr>
              <a:lnSpc>
                <a:spcPct val="150000"/>
              </a:lnSpc>
            </a:pPr>
            <a:r>
              <a:rPr lang="en-GB" sz="1400" b="1" dirty="0">
                <a:latin typeface="Arial" panose="020B0604020202020204" pitchFamily="34" charset="0"/>
                <a:cs typeface="Arial" panose="020B0604020202020204" pitchFamily="34" charset="0"/>
              </a:rPr>
              <a:t>Healthcare professionals should receive appropriate training to facilitate their use **(van Kessel et al., 2023</a:t>
            </a:r>
          </a:p>
          <a:p>
            <a:pPr>
              <a:lnSpc>
                <a:spcPct val="150000"/>
              </a:lnSpc>
            </a:pPr>
            <a:r>
              <a:rPr lang="en-GB" sz="1400" b="1" dirty="0">
                <a:latin typeface="Arial" panose="020B0604020202020204" pitchFamily="34" charset="0"/>
                <a:cs typeface="Arial" panose="020B0604020202020204" pitchFamily="34" charset="0"/>
              </a:rPr>
              <a:t>. It is also essential to ensure data security, reduce the digital divide, and regularly evaluate the effectiveness of </a:t>
            </a:r>
            <a:r>
              <a:rPr lang="en-GB" sz="1400" b="1" dirty="0" err="1">
                <a:latin typeface="Arial" panose="020B0604020202020204" pitchFamily="34" charset="0"/>
                <a:cs typeface="Arial" panose="020B0604020202020204" pitchFamily="34" charset="0"/>
              </a:rPr>
              <a:t>DTx</a:t>
            </a:r>
            <a:r>
              <a:rPr lang="en-GB" sz="1400" b="1" dirty="0">
                <a:latin typeface="Arial" panose="020B0604020202020204" pitchFamily="34" charset="0"/>
                <a:cs typeface="Arial" panose="020B0604020202020204" pitchFamily="34" charset="0"/>
              </a:rPr>
              <a:t> (Moro Visconti et al., 2022; Marcolino et al., 2022; Li et al., 2025). </a:t>
            </a:r>
          </a:p>
          <a:p>
            <a:pPr>
              <a:lnSpc>
                <a:spcPct val="150000"/>
              </a:lnSpc>
            </a:pPr>
            <a:r>
              <a:rPr lang="en-GB" sz="1400" b="1" dirty="0">
                <a:latin typeface="Arial" panose="020B0604020202020204" pitchFamily="34" charset="0"/>
                <a:cs typeface="Arial" panose="020B0604020202020204" pitchFamily="34" charset="0"/>
              </a:rPr>
              <a:t>These recommendations should include technical support for patients, smooth integration into existing care pathways, and ongoing monitoring of outcomes to ensure sustainable and fair use of digital technologies.</a:t>
            </a: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6C9A7-3A62-1FC1-8CE1-B7EC22196EB9}"/>
              </a:ext>
            </a:extLst>
          </p:cNvPr>
          <p:cNvSpPr txBox="1">
            <a:spLocks noGrp="1"/>
          </p:cNvSpPr>
          <p:nvPr>
            <p:ph type="ctrTitle"/>
          </p:nvPr>
        </p:nvSpPr>
        <p:spPr>
          <a:xfrm>
            <a:off x="155448" y="145509"/>
            <a:ext cx="2161028" cy="603504"/>
          </a:xfrm>
          <a:solidFill>
            <a:srgbClr val="D5393D"/>
          </a:solidFill>
        </p:spPr>
        <p:txBody>
          <a:bodyPr/>
          <a:lstStyle/>
          <a:p>
            <a:pPr lvl="0"/>
            <a:r>
              <a:rPr lang="en-GB" sz="2400" dirty="0">
                <a:latin typeface="Arial" pitchFamily="34"/>
                <a:cs typeface="Arial" pitchFamily="34"/>
              </a:rPr>
              <a:t>CONCLUSION</a:t>
            </a:r>
          </a:p>
        </p:txBody>
      </p:sp>
      <p:sp>
        <p:nvSpPr>
          <p:cNvPr id="5" name="TextBox 4">
            <a:extLst>
              <a:ext uri="{FF2B5EF4-FFF2-40B4-BE49-F238E27FC236}">
                <a16:creationId xmlns:a16="http://schemas.microsoft.com/office/drawing/2014/main" id="{84C7A5DD-5A02-1AE7-E376-878828C7CE4E}"/>
              </a:ext>
            </a:extLst>
          </p:cNvPr>
          <p:cNvSpPr txBox="1"/>
          <p:nvPr/>
        </p:nvSpPr>
        <p:spPr>
          <a:xfrm>
            <a:off x="689113" y="861391"/>
            <a:ext cx="8242851" cy="3607206"/>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Digital therapies represent a major innovation in transforming healthcare systems by offering personalized, accessible, and evidence-based solutions to improve the prevention, management, and treatment of diseases. </a:t>
            </a: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Their integration into the NHS can strengthen patient autonomy, optimize resources, and enhance continuity of care. However, their success depends on professional training, data protection, ongoing clinical evaluation, and reducing digital inequalities. Thus, </a:t>
            </a:r>
            <a:r>
              <a:rPr lang="en-GB" sz="1400" b="1" dirty="0" err="1">
                <a:latin typeface="Arial" panose="020B0604020202020204" pitchFamily="34" charset="0"/>
                <a:cs typeface="Arial" panose="020B0604020202020204" pitchFamily="34" charset="0"/>
              </a:rPr>
              <a:t>DTx</a:t>
            </a:r>
            <a:r>
              <a:rPr lang="en-GB" sz="1400" b="1" dirty="0">
                <a:latin typeface="Arial" panose="020B0604020202020204" pitchFamily="34" charset="0"/>
                <a:cs typeface="Arial" panose="020B0604020202020204" pitchFamily="34" charset="0"/>
              </a:rPr>
              <a:t> should be seen as a complement to traditional care rather than a full replacement for human intervention. </a:t>
            </a: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In the long run, the responsible use of digital therapies could help create a more efficient, patient-centred healthcare system that can meet the growing needs related to chronic illnesses. </a:t>
            </a: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Close collaboration between patients, healthcare professionals, researchers, and policymakers will be key to ensuring these technologies are adopted in an ethical, safe, and sustainable way.</a:t>
            </a: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4ACFD889-470E-015D-FD8A-95E28B31B55B}"/>
              </a:ext>
            </a:extLst>
          </p:cNvPr>
          <p:cNvSpPr txBox="1"/>
          <p:nvPr/>
        </p:nvSpPr>
        <p:spPr>
          <a:xfrm>
            <a:off x="152400" y="152400"/>
            <a:ext cx="3498574" cy="6858000"/>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63AE2BC8-0ECA-DBAB-1BDC-F11E626F02C8}"/>
              </a:ext>
            </a:extLst>
          </p:cNvPr>
          <p:cNvSpPr txBox="1"/>
          <p:nvPr/>
        </p:nvSpPr>
        <p:spPr>
          <a:xfrm>
            <a:off x="1" y="1"/>
            <a:ext cx="5512903" cy="6857999"/>
          </a:xfrm>
          <a:prstGeom prst="rect">
            <a:avLst/>
          </a:prstGeom>
          <a:noFill/>
        </p:spPr>
        <p:txBody>
          <a:bodyPr wrap="square" rtlCol="0">
            <a:spAutoFit/>
          </a:bodyPr>
          <a:lstStyle/>
          <a:p>
            <a:pPr marL="285750" lvl="0" indent="-285750">
              <a:buFont typeface="Wingdings" panose="05000000000000000000" pitchFamily="2" charset="2"/>
              <a:buChar char="Ø"/>
            </a:pPr>
            <a:r>
              <a:rPr lang="en-GB" dirty="0"/>
              <a:t>Amyx, M., Phi, N. T. T., </a:t>
            </a:r>
            <a:r>
              <a:rPr lang="en-GB" dirty="0" err="1"/>
              <a:t>Alebouyeh</a:t>
            </a:r>
            <a:r>
              <a:rPr lang="en-GB" dirty="0"/>
              <a:t>, F., </a:t>
            </a:r>
            <a:r>
              <a:rPr lang="en-GB" dirty="0" err="1"/>
              <a:t>Ravaud</a:t>
            </a:r>
            <a:r>
              <a:rPr lang="en-GB" dirty="0"/>
              <a:t>, P., &amp; Tran, V. T. (2024). Mapping the evidence supporting digital therapeutics: A review. </a:t>
            </a:r>
            <a:r>
              <a:rPr lang="en-GB" i="1" dirty="0"/>
              <a:t>JAMA Internal Medicine, 184</a:t>
            </a:r>
            <a:r>
              <a:rPr lang="en-GB" dirty="0"/>
              <a:t>(11), 1388–1390.</a:t>
            </a:r>
            <a:br>
              <a:rPr lang="en-GB" dirty="0"/>
            </a:br>
            <a:r>
              <a:rPr lang="en-GB" dirty="0">
                <a:solidFill>
                  <a:srgbClr val="467886"/>
                </a:solidFill>
                <a:hlinkClick r:id="rId2">
                  <a:extLst>
                    <a:ext uri="{A12FA001-AC4F-418D-AE19-62706E023703}">
                      <ahyp:hlinkClr xmlns:ahyp="http://schemas.microsoft.com/office/drawing/2018/hyperlinkcolor" val="tx"/>
                    </a:ext>
                  </a:extLst>
                </a:hlinkClick>
              </a:rPr>
              <a:t>https://doi.org/10.1001/jamainternmed.</a:t>
            </a:r>
            <a:r>
              <a:rPr lang="en-GB" dirty="0">
                <a:hlinkClick r:id="rId2">
                  <a:extLst>
                    <a:ext uri="{A12FA001-AC4F-418D-AE19-62706E023703}">
                      <ahyp:hlinkClr xmlns:ahyp="http://schemas.microsoft.com/office/drawing/2018/hyperlinkcolor" val="tx"/>
                    </a:ext>
                  </a:extLst>
                </a:hlinkClick>
              </a:rPr>
              <a:t>2024.3560</a:t>
            </a:r>
            <a:endParaRPr lang="en-GB" dirty="0"/>
          </a:p>
          <a:p>
            <a:pPr marL="285750" lvl="0" indent="-285750">
              <a:buFont typeface="Wingdings" panose="05000000000000000000" pitchFamily="2" charset="2"/>
              <a:buChar char="Ø"/>
            </a:pPr>
            <a:r>
              <a:rPr lang="en-GB" dirty="0"/>
              <a:t>Dang, A., Arora, D., &amp; Rane, P. (2023). Role of digital therapeutics and the changing future of healthcare. </a:t>
            </a:r>
            <a:r>
              <a:rPr lang="en-GB" i="1" dirty="0"/>
              <a:t>Journal of Family Medicine and Primary Care, 12</a:t>
            </a:r>
            <a:r>
              <a:rPr lang="en-GB" dirty="0"/>
              <a:t>(3), 495–501.</a:t>
            </a:r>
            <a:br>
              <a:rPr lang="en-GB" dirty="0"/>
            </a:br>
            <a:r>
              <a:rPr lang="en-GB" dirty="0">
                <a:solidFill>
                  <a:srgbClr val="467886"/>
                </a:solidFill>
                <a:hlinkClick r:id="rId3">
                  <a:extLst>
                    <a:ext uri="{A12FA001-AC4F-418D-AE19-62706E023703}">
                      <ahyp:hlinkClr xmlns:ahyp="http://schemas.microsoft.com/office/drawing/2018/hyperlinkcolor" val="tx"/>
                    </a:ext>
                  </a:extLst>
                </a:hlinkClick>
              </a:rPr>
              <a:t>https://doi.org/10.4103/jfmpc.jfmpc_</a:t>
            </a:r>
            <a:r>
              <a:rPr lang="en-GB" dirty="0">
                <a:hlinkClick r:id="rId3">
                  <a:extLst>
                    <a:ext uri="{A12FA001-AC4F-418D-AE19-62706E023703}">
                      <ahyp:hlinkClr xmlns:ahyp="http://schemas.microsoft.com/office/drawing/2018/hyperlinkcolor" val="tx"/>
                    </a:ext>
                  </a:extLst>
                </a:hlinkClick>
              </a:rPr>
              <a:t>1467_22</a:t>
            </a:r>
            <a:endParaRPr lang="en-GB" dirty="0"/>
          </a:p>
          <a:p>
            <a:pPr marL="285750" lvl="0" indent="-285750">
              <a:buFont typeface="Wingdings" panose="05000000000000000000" pitchFamily="2" charset="2"/>
              <a:buChar char="Ø"/>
            </a:pPr>
            <a:r>
              <a:rPr lang="en-GB" dirty="0"/>
              <a:t>Deloitte. (2022). </a:t>
            </a:r>
            <a:r>
              <a:rPr lang="en-GB" i="1" dirty="0"/>
              <a:t>Digital transformation: Shaping the future of European healthcare</a:t>
            </a:r>
            <a:r>
              <a:rPr lang="en-GB" dirty="0"/>
              <a:t>. Deloitte.</a:t>
            </a:r>
            <a:br>
              <a:rPr lang="en-GB" dirty="0"/>
            </a:br>
            <a:r>
              <a:rPr lang="en-GB" dirty="0">
                <a:solidFill>
                  <a:srgbClr val="467886"/>
                </a:solidFill>
                <a:hlinkClick r:id="rId4">
                  <a:extLst>
                    <a:ext uri="{A12FA001-AC4F-418D-AE19-62706E023703}">
                      <ahyp:hlinkClr xmlns:ahyp="http://schemas.microsoft.com/office/drawing/2018/hyperlinkcolor" val="tx"/>
                    </a:ext>
                  </a:extLst>
                </a:hlinkClick>
              </a:rPr>
              <a:t>https://www2.deloitte.com</a:t>
            </a:r>
            <a:r>
              <a:rPr lang="en-GB" dirty="0">
                <a:hlinkClick r:id="rId4">
                  <a:extLst>
                    <a:ext uri="{A12FA001-AC4F-418D-AE19-62706E023703}">
                      <ahyp:hlinkClr xmlns:ahyp="http://schemas.microsoft.com/office/drawing/2018/hyperlinkcolor" val="tx"/>
                    </a:ext>
                  </a:extLst>
                </a:hlinkClick>
              </a:rPr>
              <a:t>/</a:t>
            </a:r>
            <a:endParaRPr lang="en-GB" dirty="0"/>
          </a:p>
          <a:p>
            <a:pPr marL="285750" lvl="0" indent="-285750">
              <a:buFont typeface="Wingdings" panose="05000000000000000000" pitchFamily="2" charset="2"/>
              <a:buChar char="Ø"/>
            </a:pPr>
            <a:r>
              <a:rPr lang="en-GB" dirty="0"/>
              <a:t>Digital Therapeutics Alliance. (2023). </a:t>
            </a:r>
            <a:r>
              <a:rPr lang="en-GB" i="1" dirty="0"/>
              <a:t>Digital therapeutics: Definition and core principles</a:t>
            </a:r>
            <a:r>
              <a:rPr lang="en-GB" dirty="0"/>
              <a:t>. Digital Therapeutics Alliance.</a:t>
            </a:r>
            <a:br>
              <a:rPr lang="en-GB" dirty="0"/>
            </a:br>
            <a:r>
              <a:rPr lang="en-GB" dirty="0">
                <a:solidFill>
                  <a:srgbClr val="467886"/>
                </a:solidFill>
                <a:hlinkClick r:id="rId5">
                  <a:extLst>
                    <a:ext uri="{A12FA001-AC4F-418D-AE19-62706E023703}">
                      <ahyp:hlinkClr xmlns:ahyp="http://schemas.microsoft.com/office/drawing/2018/hyperlinkcolor" val="tx"/>
                    </a:ext>
                  </a:extLst>
                </a:hlinkClick>
              </a:rPr>
              <a:t>https://dtxalliance.org</a:t>
            </a:r>
            <a:r>
              <a:rPr lang="en-GB" dirty="0">
                <a:hlinkClick r:id="rId5">
                  <a:extLst>
                    <a:ext uri="{A12FA001-AC4F-418D-AE19-62706E023703}">
                      <ahyp:hlinkClr xmlns:ahyp="http://schemas.microsoft.com/office/drawing/2018/hyperlinkcolor" val="tx"/>
                    </a:ext>
                  </a:extLst>
                </a:hlinkClick>
              </a:rPr>
              <a:t>/</a:t>
            </a:r>
            <a:endParaRPr lang="en-GB" dirty="0"/>
          </a:p>
          <a:p>
            <a:pPr marL="285750" lvl="0" indent="-285750">
              <a:buFont typeface="Wingdings" panose="05000000000000000000" pitchFamily="2" charset="2"/>
              <a:buChar char="Ø"/>
            </a:pPr>
            <a:r>
              <a:rPr lang="en-GB" dirty="0"/>
              <a:t>Greenhalgh, T., </a:t>
            </a:r>
            <a:r>
              <a:rPr lang="en-GB" dirty="0" err="1"/>
              <a:t>Wherton</a:t>
            </a:r>
            <a:r>
              <a:rPr lang="en-GB" dirty="0"/>
              <a:t>, J., Papoutsi, C., et al. (2017). Beyond adoption: A new framework for theorizing and evaluating </a:t>
            </a:r>
            <a:r>
              <a:rPr lang="en-GB" dirty="0" err="1"/>
              <a:t>nonadoption</a:t>
            </a:r>
            <a:r>
              <a:rPr lang="en-GB" dirty="0"/>
              <a:t>, abandonment, scale-up, spread, and sustainability (NASSS) of health and care technologies. </a:t>
            </a:r>
            <a:r>
              <a:rPr lang="en-GB" i="1" dirty="0"/>
              <a:t>Journal of Medical Internet Research, 19</a:t>
            </a:r>
            <a:r>
              <a:rPr lang="en-GB" dirty="0"/>
              <a:t>(11), e367.</a:t>
            </a:r>
            <a:br>
              <a:rPr lang="en-GB" dirty="0"/>
            </a:br>
            <a:r>
              <a:rPr lang="en-GB" dirty="0">
                <a:hlinkClick r:id="rId6">
                  <a:extLst>
                    <a:ext uri="{A12FA001-AC4F-418D-AE19-62706E023703}">
                      <ahyp:hlinkClr xmlns:ahyp="http://schemas.microsoft.com/office/drawing/2018/hyperlinkcolor" val="tx"/>
                    </a:ext>
                  </a:extLst>
                </a:hlinkClick>
              </a:rPr>
              <a:t>https://doi.org/10.2196/jmir.8775</a:t>
            </a:r>
            <a:endParaRPr lang="en-GB" dirty="0"/>
          </a:p>
        </p:txBody>
      </p:sp>
      <p:sp>
        <p:nvSpPr>
          <p:cNvPr id="16" name="TextBox 15">
            <a:extLst>
              <a:ext uri="{FF2B5EF4-FFF2-40B4-BE49-F238E27FC236}">
                <a16:creationId xmlns:a16="http://schemas.microsoft.com/office/drawing/2014/main" id="{1BE23A40-5BB5-4864-BDD3-15136E10F279}"/>
              </a:ext>
            </a:extLst>
          </p:cNvPr>
          <p:cNvSpPr txBox="1"/>
          <p:nvPr/>
        </p:nvSpPr>
        <p:spPr>
          <a:xfrm>
            <a:off x="5512904" y="0"/>
            <a:ext cx="6679096" cy="5909310"/>
          </a:xfrm>
          <a:prstGeom prst="rect">
            <a:avLst/>
          </a:prstGeom>
          <a:noFill/>
        </p:spPr>
        <p:txBody>
          <a:bodyPr wrap="square" rtlCol="0">
            <a:spAutoFit/>
          </a:bodyPr>
          <a:lstStyle/>
          <a:p>
            <a:pPr marL="285750" lvl="0" indent="-285750">
              <a:buFont typeface="Wingdings" panose="05000000000000000000" pitchFamily="2" charset="2"/>
              <a:buChar char="Ø"/>
            </a:pPr>
            <a:r>
              <a:rPr lang="en-GB" b="1" dirty="0">
                <a:solidFill>
                  <a:schemeClr val="tx2"/>
                </a:solidFill>
              </a:rPr>
              <a:t>Li, M., Chen, Y., Chen, X., Yao, H., &amp; You, L. (2025). Impact of digital therapeutics for the management of adult patients with diabetes: Systematic review and meta-analysis of randomized controlled trials. </a:t>
            </a:r>
            <a:r>
              <a:rPr lang="en-GB" b="1" i="1" dirty="0">
                <a:solidFill>
                  <a:schemeClr val="tx2"/>
                </a:solidFill>
              </a:rPr>
              <a:t>Journal of Medical Internet Research, 27</a:t>
            </a:r>
            <a:r>
              <a:rPr lang="en-GB" b="1" dirty="0">
                <a:solidFill>
                  <a:schemeClr val="tx2"/>
                </a:solidFill>
              </a:rPr>
              <a:t>, e70428.</a:t>
            </a:r>
            <a:br>
              <a:rPr lang="en-GB" b="1" dirty="0">
                <a:solidFill>
                  <a:schemeClr val="tx2"/>
                </a:solidFill>
              </a:rPr>
            </a:br>
            <a:r>
              <a:rPr lang="en-GB" b="1" dirty="0">
                <a:solidFill>
                  <a:srgbClr val="467886"/>
                </a:solidFill>
                <a:hlinkClick r:id="rId7">
                  <a:extLst>
                    <a:ext uri="{A12FA001-AC4F-418D-AE19-62706E023703}">
                      <ahyp:hlinkClr xmlns:ahyp="http://schemas.microsoft.com/office/drawing/2018/hyperlinkcolor" val="tx"/>
                    </a:ext>
                  </a:extLst>
                </a:hlinkClick>
              </a:rPr>
              <a:t>https://www.jmir.org/2025/1/e70428</a:t>
            </a:r>
            <a:r>
              <a:rPr lang="en-GB" b="1" dirty="0">
                <a:solidFill>
                  <a:schemeClr val="tx2"/>
                </a:solidFill>
                <a:hlinkClick r:id="rId7">
                  <a:extLst>
                    <a:ext uri="{A12FA001-AC4F-418D-AE19-62706E023703}">
                      <ahyp:hlinkClr xmlns:ahyp="http://schemas.microsoft.com/office/drawing/2018/hyperlinkcolor" val="tx"/>
                    </a:ext>
                  </a:extLst>
                </a:hlinkClick>
              </a:rPr>
              <a:t>/</a:t>
            </a:r>
            <a:endParaRPr lang="en-GB" b="1" dirty="0">
              <a:solidFill>
                <a:schemeClr val="tx2"/>
              </a:solidFill>
            </a:endParaRPr>
          </a:p>
          <a:p>
            <a:pPr marL="285750" lvl="0" indent="-285750">
              <a:buFont typeface="Wingdings" panose="05000000000000000000" pitchFamily="2" charset="2"/>
              <a:buChar char="Ø"/>
            </a:pPr>
            <a:r>
              <a:rPr lang="en-GB" b="1" dirty="0">
                <a:solidFill>
                  <a:schemeClr val="tx2"/>
                </a:solidFill>
              </a:rPr>
              <a:t>Marcolino, M. S., Oliveira, J. A. Q., D’Agostino, M., Ribeiro, A. L., </a:t>
            </a:r>
            <a:r>
              <a:rPr lang="en-GB" b="1" dirty="0" err="1">
                <a:solidFill>
                  <a:schemeClr val="tx2"/>
                </a:solidFill>
              </a:rPr>
              <a:t>Alkmim</a:t>
            </a:r>
            <a:r>
              <a:rPr lang="en-GB" b="1" dirty="0">
                <a:solidFill>
                  <a:schemeClr val="tx2"/>
                </a:solidFill>
              </a:rPr>
              <a:t>, M. B., &amp; Novillo-Ortiz, D. (2018). The impact of mHealth interventions: Systematic review of systematic reviews. </a:t>
            </a:r>
            <a:r>
              <a:rPr lang="en-GB" b="1" i="1" dirty="0">
                <a:solidFill>
                  <a:schemeClr val="tx2"/>
                </a:solidFill>
              </a:rPr>
              <a:t>JMIR mHealth and </a:t>
            </a:r>
            <a:r>
              <a:rPr lang="en-GB" b="1" i="1" dirty="0" err="1">
                <a:solidFill>
                  <a:schemeClr val="tx2"/>
                </a:solidFill>
              </a:rPr>
              <a:t>uHealth</a:t>
            </a:r>
            <a:r>
              <a:rPr lang="en-GB" b="1" i="1" dirty="0">
                <a:solidFill>
                  <a:schemeClr val="tx2"/>
                </a:solidFill>
              </a:rPr>
              <a:t>, 6</a:t>
            </a:r>
            <a:r>
              <a:rPr lang="en-GB" b="1" dirty="0">
                <a:solidFill>
                  <a:schemeClr val="tx2"/>
                </a:solidFill>
              </a:rPr>
              <a:t>(1), e23.</a:t>
            </a:r>
            <a:br>
              <a:rPr lang="en-GB" b="1" dirty="0">
                <a:solidFill>
                  <a:schemeClr val="tx2"/>
                </a:solidFill>
              </a:rPr>
            </a:br>
            <a:r>
              <a:rPr lang="en-GB" b="1" dirty="0">
                <a:solidFill>
                  <a:srgbClr val="467886"/>
                </a:solidFill>
                <a:hlinkClick r:id="rId8">
                  <a:extLst>
                    <a:ext uri="{A12FA001-AC4F-418D-AE19-62706E023703}">
                      <ahyp:hlinkClr xmlns:ahyp="http://schemas.microsoft.com/office/drawing/2018/hyperlinkcolor" val="tx"/>
                    </a:ext>
                  </a:extLst>
                </a:hlinkClick>
              </a:rPr>
              <a:t>https://doi.org/10.2196/mhealth.</a:t>
            </a:r>
            <a:r>
              <a:rPr lang="en-GB" b="1" dirty="0">
                <a:solidFill>
                  <a:schemeClr val="tx2"/>
                </a:solidFill>
                <a:hlinkClick r:id="rId8">
                  <a:extLst>
                    <a:ext uri="{A12FA001-AC4F-418D-AE19-62706E023703}">
                      <ahyp:hlinkClr xmlns:ahyp="http://schemas.microsoft.com/office/drawing/2018/hyperlinkcolor" val="tx"/>
                    </a:ext>
                  </a:extLst>
                </a:hlinkClick>
              </a:rPr>
              <a:t>8873</a:t>
            </a:r>
            <a:endParaRPr lang="en-GB" b="1" dirty="0">
              <a:solidFill>
                <a:schemeClr val="tx2"/>
              </a:solidFill>
            </a:endParaRPr>
          </a:p>
          <a:p>
            <a:pPr marL="285750" lvl="0" indent="-285750">
              <a:buFont typeface="Wingdings" panose="05000000000000000000" pitchFamily="2" charset="2"/>
              <a:buChar char="Ø"/>
            </a:pPr>
            <a:r>
              <a:rPr lang="en-GB" b="1" dirty="0">
                <a:solidFill>
                  <a:schemeClr val="tx2"/>
                </a:solidFill>
              </a:rPr>
              <a:t>Marcolino, M. S., Oliveira, J. A. Q., D’Agostino, M., Ribeiro, A. L., </a:t>
            </a:r>
            <a:r>
              <a:rPr lang="en-GB" b="1" dirty="0" err="1">
                <a:solidFill>
                  <a:schemeClr val="tx2"/>
                </a:solidFill>
              </a:rPr>
              <a:t>Alkmim</a:t>
            </a:r>
            <a:r>
              <a:rPr lang="en-GB" b="1" dirty="0">
                <a:solidFill>
                  <a:schemeClr val="tx2"/>
                </a:solidFill>
              </a:rPr>
              <a:t>, M. B., &amp; Novillo-Ortiz, D. (2022). The impact of mHealth interventions: Systematic review of systematic reviews. </a:t>
            </a:r>
            <a:r>
              <a:rPr lang="en-GB" b="1" i="1" dirty="0">
                <a:solidFill>
                  <a:schemeClr val="tx2"/>
                </a:solidFill>
              </a:rPr>
              <a:t>JMIR mHealth and </a:t>
            </a:r>
            <a:r>
              <a:rPr lang="en-GB" b="1" i="1" dirty="0" err="1">
                <a:solidFill>
                  <a:schemeClr val="tx2"/>
                </a:solidFill>
              </a:rPr>
              <a:t>uHealth</a:t>
            </a:r>
            <a:r>
              <a:rPr lang="en-GB" b="1" i="1" dirty="0">
                <a:solidFill>
                  <a:schemeClr val="tx2"/>
                </a:solidFill>
              </a:rPr>
              <a:t>, 10</a:t>
            </a:r>
            <a:r>
              <a:rPr lang="en-GB" b="1" dirty="0">
                <a:solidFill>
                  <a:schemeClr val="tx2"/>
                </a:solidFill>
              </a:rPr>
              <a:t>(1), e22363.</a:t>
            </a:r>
            <a:br>
              <a:rPr lang="en-GB" b="1" dirty="0">
                <a:solidFill>
                  <a:schemeClr val="tx2"/>
                </a:solidFill>
              </a:rPr>
            </a:br>
            <a:r>
              <a:rPr lang="en-GB" b="1" dirty="0">
                <a:solidFill>
                  <a:srgbClr val="467886"/>
                </a:solidFill>
                <a:hlinkClick r:id="rId9">
                  <a:extLst>
                    <a:ext uri="{A12FA001-AC4F-418D-AE19-62706E023703}">
                      <ahyp:hlinkClr xmlns:ahyp="http://schemas.microsoft.com/office/drawing/2018/hyperlinkcolor" val="tx"/>
                    </a:ext>
                  </a:extLst>
                </a:hlinkClick>
              </a:rPr>
              <a:t>https://mhealth.jmir.org/2022/1/e22363</a:t>
            </a:r>
            <a:r>
              <a:rPr lang="en-GB" b="1" dirty="0">
                <a:solidFill>
                  <a:schemeClr val="tx2"/>
                </a:solidFill>
                <a:hlinkClick r:id="rId9">
                  <a:extLst>
                    <a:ext uri="{A12FA001-AC4F-418D-AE19-62706E023703}">
                      <ahyp:hlinkClr xmlns:ahyp="http://schemas.microsoft.com/office/drawing/2018/hyperlinkcolor" val="tx"/>
                    </a:ext>
                  </a:extLst>
                </a:hlinkClick>
              </a:rPr>
              <a:t>/</a:t>
            </a:r>
            <a:endParaRPr lang="en-GB" b="1" dirty="0">
              <a:solidFill>
                <a:schemeClr val="tx2"/>
              </a:solidFill>
            </a:endParaRPr>
          </a:p>
          <a:p>
            <a:pPr marL="285750" lvl="0" indent="-285750">
              <a:buFont typeface="Wingdings" panose="05000000000000000000" pitchFamily="2" charset="2"/>
              <a:buChar char="Ø"/>
            </a:pPr>
            <a:r>
              <a:rPr lang="en-GB" b="1" dirty="0">
                <a:solidFill>
                  <a:schemeClr val="tx2"/>
                </a:solidFill>
              </a:rPr>
              <a:t>McCabe, C., Connolly, L., Hughes, M., Doyle, C., Weir, A., McCann, M., &amp; Brenner, M. (2026). Impact of digital health interventions on medication adherence: A systematic review and meta-analysis. </a:t>
            </a:r>
            <a:r>
              <a:rPr lang="en-GB" b="1" i="1" dirty="0">
                <a:solidFill>
                  <a:schemeClr val="tx2"/>
                </a:solidFill>
              </a:rPr>
              <a:t>Digital Health</a:t>
            </a:r>
            <a:r>
              <a:rPr lang="en-GB" b="1" dirty="0">
                <a:solidFill>
                  <a:schemeClr val="tx2"/>
                </a:solidFill>
              </a:rPr>
              <a:t>.</a:t>
            </a:r>
            <a:br>
              <a:rPr lang="en-GB" b="1" dirty="0">
                <a:solidFill>
                  <a:schemeClr val="tx2"/>
                </a:solidFill>
              </a:rPr>
            </a:br>
            <a:r>
              <a:rPr lang="en-GB" b="1" dirty="0">
                <a:solidFill>
                  <a:srgbClr val="467886"/>
                </a:solidFill>
                <a:hlinkClick r:id="rId10">
                  <a:extLst>
                    <a:ext uri="{A12FA001-AC4F-418D-AE19-62706E023703}">
                      <ahyp:hlinkClr xmlns:ahyp="http://schemas.microsoft.com/office/drawing/2018/hyperlinkcolor" val="tx"/>
                    </a:ext>
                  </a:extLst>
                </a:hlinkClick>
              </a:rPr>
              <a:t>https://journals.sagepub.com/home/</a:t>
            </a:r>
            <a:r>
              <a:rPr lang="en-GB" b="1" dirty="0">
                <a:solidFill>
                  <a:schemeClr val="tx2"/>
                </a:solidFill>
                <a:hlinkClick r:id="rId10">
                  <a:extLst>
                    <a:ext uri="{A12FA001-AC4F-418D-AE19-62706E023703}">
                      <ahyp:hlinkClr xmlns:ahyp="http://schemas.microsoft.com/office/drawing/2018/hyperlinkcolor" val="tx"/>
                    </a:ext>
                  </a:extLst>
                </a:hlinkClick>
              </a:rPr>
              <a:t>dhj</a:t>
            </a:r>
            <a:endParaRPr lang="en-GB" b="1" dirty="0">
              <a:solidFill>
                <a:schemeClr val="tx2"/>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BE425A-F12B-9F34-C680-A85AAC7468D5}"/>
              </a:ext>
            </a:extLst>
          </p:cNvPr>
          <p:cNvSpPr txBox="1"/>
          <p:nvPr/>
        </p:nvSpPr>
        <p:spPr>
          <a:xfrm>
            <a:off x="0" y="-1"/>
            <a:ext cx="12099235" cy="7162025"/>
          </a:xfrm>
          <a:prstGeom prst="rect">
            <a:avLst/>
          </a:prstGeom>
          <a:noFill/>
        </p:spPr>
        <p:txBody>
          <a:bodyPr wrap="square" rtlCol="0">
            <a:spAutoFit/>
          </a:bodyPr>
          <a:lstStyle/>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Moro Visconti, R., Morea, D., et al. (2022). Rewiring care delivery through Digital Therapeutics (</a:t>
            </a:r>
            <a:r>
              <a:rPr lang="en-GB" sz="1400" b="1" u="sng" dirty="0" err="1">
                <a:solidFill>
                  <a:schemeClr val="tx2"/>
                </a:solidFill>
                <a:latin typeface="Arial" panose="020B0604020202020204" pitchFamily="34" charset="0"/>
                <a:cs typeface="Arial" panose="020B0604020202020204" pitchFamily="34" charset="0"/>
              </a:rPr>
              <a:t>DTx</a:t>
            </a:r>
            <a:r>
              <a:rPr lang="en-GB" sz="1400" b="1" u="sng" dirty="0">
                <a:solidFill>
                  <a:schemeClr val="tx2"/>
                </a:solidFill>
                <a:latin typeface="Arial" panose="020B0604020202020204" pitchFamily="34" charset="0"/>
                <a:cs typeface="Arial" panose="020B0604020202020204" pitchFamily="34" charset="0"/>
              </a:rPr>
              <a:t>): A machine learning-enhanced assessment and development framework. </a:t>
            </a:r>
            <a:r>
              <a:rPr lang="en-GB" sz="1400" b="1" i="1" u="sng" dirty="0">
                <a:solidFill>
                  <a:schemeClr val="tx2"/>
                </a:solidFill>
                <a:latin typeface="Arial" panose="020B0604020202020204" pitchFamily="34" charset="0"/>
                <a:cs typeface="Arial" panose="020B0604020202020204" pitchFamily="34" charset="0"/>
              </a:rPr>
              <a:t>International Journal of Environmental Research and Public Health, 19</a:t>
            </a:r>
            <a:r>
              <a:rPr lang="en-GB" sz="1400" b="1" u="sng" dirty="0">
                <a:solidFill>
                  <a:schemeClr val="tx2"/>
                </a:solidFill>
                <a:latin typeface="Arial" panose="020B0604020202020204" pitchFamily="34" charset="0"/>
                <a:cs typeface="Arial" panose="020B0604020202020204" pitchFamily="34" charset="0"/>
              </a:rPr>
              <a:t>(15), 9063.</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https://doi.org/10.3390/ijerph19159063</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National Institute for Health and Care Excellence (NICE). (2022). </a:t>
            </a:r>
            <a:r>
              <a:rPr lang="en-GB" sz="1400" b="1" i="1" u="sng" dirty="0">
                <a:solidFill>
                  <a:schemeClr val="tx2"/>
                </a:solidFill>
                <a:latin typeface="Arial" panose="020B0604020202020204" pitchFamily="34" charset="0"/>
                <a:cs typeface="Arial" panose="020B0604020202020204" pitchFamily="34" charset="0"/>
              </a:rPr>
              <a:t>Evidence standards framework for digital health technologies</a:t>
            </a:r>
            <a:r>
              <a:rPr lang="en-GB" sz="1400" b="1" u="sng" dirty="0">
                <a:solidFill>
                  <a:schemeClr val="tx2"/>
                </a:solidFill>
                <a:latin typeface="Arial" panose="020B0604020202020204" pitchFamily="34" charset="0"/>
                <a:cs typeface="Arial" panose="020B0604020202020204" pitchFamily="34" charset="0"/>
              </a:rPr>
              <a:t>. NICE.</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https://www.nice.org.uk/corporate/ecd7</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NHS England. (2023). </a:t>
            </a:r>
            <a:r>
              <a:rPr lang="en-GB" sz="1400" b="1" i="1" u="sng" dirty="0">
                <a:solidFill>
                  <a:schemeClr val="tx2"/>
                </a:solidFill>
                <a:latin typeface="Arial" panose="020B0604020202020204" pitchFamily="34" charset="0"/>
                <a:cs typeface="Arial" panose="020B0604020202020204" pitchFamily="34" charset="0"/>
              </a:rPr>
              <a:t>Digital technology assessment criteria (DTAC)</a:t>
            </a:r>
            <a:r>
              <a:rPr lang="en-GB" sz="1400" b="1" u="sng" dirty="0">
                <a:solidFill>
                  <a:schemeClr val="tx2"/>
                </a:solidFill>
                <a:latin typeface="Arial" panose="020B0604020202020204" pitchFamily="34" charset="0"/>
                <a:cs typeface="Arial" panose="020B0604020202020204" pitchFamily="34" charset="0"/>
              </a:rPr>
              <a:t>. NHS England.</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https://transform.england.nhs.uk/key-tools-and-info/digital-technology-assessment-criteria-dtac/</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NHS England. (2023). </a:t>
            </a:r>
            <a:r>
              <a:rPr lang="en-GB" sz="1400" b="1" i="1" u="sng" dirty="0">
                <a:solidFill>
                  <a:schemeClr val="tx2"/>
                </a:solidFill>
                <a:latin typeface="Arial" panose="020B0604020202020204" pitchFamily="34" charset="0"/>
                <a:cs typeface="Arial" panose="020B0604020202020204" pitchFamily="34" charset="0"/>
              </a:rPr>
              <a:t>NHS Long Term Plan and digital transformation</a:t>
            </a:r>
            <a:r>
              <a:rPr lang="en-GB" sz="1400" b="1" u="sng" dirty="0">
                <a:solidFill>
                  <a:schemeClr val="tx2"/>
                </a:solidFill>
                <a:latin typeface="Arial" panose="020B0604020202020204" pitchFamily="34" charset="0"/>
                <a:cs typeface="Arial" panose="020B0604020202020204" pitchFamily="34" charset="0"/>
              </a:rPr>
              <a:t>. NHS England.</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Nwosu, A., Boardman, S., Husain, M. M., &amp; Doraiswamy, P. M. (2022). </a:t>
            </a:r>
            <a:r>
              <a:rPr lang="en-GB" sz="1400" b="1" i="1" u="sng" dirty="0">
                <a:solidFill>
                  <a:schemeClr val="tx2"/>
                </a:solidFill>
                <a:latin typeface="Arial" panose="020B0604020202020204" pitchFamily="34" charset="0"/>
                <a:cs typeface="Arial" panose="020B0604020202020204" pitchFamily="34" charset="0"/>
              </a:rPr>
              <a:t>Digital therapeutics for mental health: Is attrition the Achilles heel?</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https://doi.org/10.48550/arXiv.2207.05179</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Seo, Y. C., Yong, S. Y., Choi, W. W., &amp; Kim, S. H. (2024). Meta-analysis of studies on the effects of digital therapeutics. </a:t>
            </a:r>
            <a:r>
              <a:rPr lang="en-GB" sz="1400" b="1" i="1" u="sng" dirty="0">
                <a:solidFill>
                  <a:schemeClr val="tx2"/>
                </a:solidFill>
                <a:latin typeface="Arial" panose="020B0604020202020204" pitchFamily="34" charset="0"/>
                <a:cs typeface="Arial" panose="020B0604020202020204" pitchFamily="34" charset="0"/>
              </a:rPr>
              <a:t>Journal of Personalized Medicine, 14</a:t>
            </a:r>
            <a:r>
              <a:rPr lang="en-GB" sz="1400" b="1" u="sng" dirty="0">
                <a:solidFill>
                  <a:schemeClr val="tx2"/>
                </a:solidFill>
                <a:latin typeface="Arial" panose="020B0604020202020204" pitchFamily="34" charset="0"/>
                <a:cs typeface="Arial" panose="020B0604020202020204" pitchFamily="34" charset="0"/>
              </a:rPr>
              <a:t>(2), 157.</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https://doi.org/10.3390/jpm14020157</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i="1" u="sng" dirty="0">
                <a:solidFill>
                  <a:schemeClr val="tx2"/>
                </a:solidFill>
                <a:latin typeface="Arial" panose="020B0604020202020204" pitchFamily="34" charset="0"/>
                <a:cs typeface="Arial" panose="020B0604020202020204" pitchFamily="34" charset="0"/>
              </a:rPr>
              <a:t>Understanding Digital Therapeutics in Disease Self-Management: A Systematic Literature Review</a:t>
            </a:r>
            <a:r>
              <a:rPr lang="en-GB" sz="1400" b="1" u="sng" dirty="0">
                <a:solidFill>
                  <a:schemeClr val="tx2"/>
                </a:solidFill>
                <a:latin typeface="Arial" panose="020B0604020202020204" pitchFamily="34" charset="0"/>
                <a:cs typeface="Arial" panose="020B0604020202020204" pitchFamily="34" charset="0"/>
              </a:rPr>
              <a:t>. (2025). </a:t>
            </a:r>
            <a:r>
              <a:rPr lang="en-GB" sz="1400" b="1" i="1" u="sng" dirty="0">
                <a:solidFill>
                  <a:schemeClr val="tx2"/>
                </a:solidFill>
                <a:latin typeface="Arial" panose="020B0604020202020204" pitchFamily="34" charset="0"/>
                <a:cs typeface="Arial" panose="020B0604020202020204" pitchFamily="34" charset="0"/>
              </a:rPr>
              <a:t>Technology in Society, 81</a:t>
            </a:r>
            <a:r>
              <a:rPr lang="en-GB" sz="1400" b="1" u="sng" dirty="0">
                <a:solidFill>
                  <a:schemeClr val="tx2"/>
                </a:solidFill>
                <a:latin typeface="Arial" panose="020B0604020202020204" pitchFamily="34" charset="0"/>
                <a:cs typeface="Arial" panose="020B0604020202020204" pitchFamily="34" charset="0"/>
              </a:rPr>
              <a:t>, 102831.</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https://doi.org/10.1016/j.techsoc.2025.102831</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van Kessel, R., Roman-</a:t>
            </a:r>
            <a:r>
              <a:rPr lang="en-GB" sz="1400" b="1" u="sng" dirty="0" err="1">
                <a:solidFill>
                  <a:schemeClr val="tx2"/>
                </a:solidFill>
                <a:latin typeface="Arial" panose="020B0604020202020204" pitchFamily="34" charset="0"/>
                <a:cs typeface="Arial" panose="020B0604020202020204" pitchFamily="34" charset="0"/>
              </a:rPr>
              <a:t>Urrestarazu</a:t>
            </a:r>
            <a:r>
              <a:rPr lang="en-GB" sz="1400" b="1" u="sng" dirty="0">
                <a:solidFill>
                  <a:schemeClr val="tx2"/>
                </a:solidFill>
                <a:latin typeface="Arial" panose="020B0604020202020204" pitchFamily="34" charset="0"/>
                <a:cs typeface="Arial" panose="020B0604020202020204" pitchFamily="34" charset="0"/>
              </a:rPr>
              <a:t>, A., Anderson, M., et al. (2023). Mapping factors that affect the uptake of digital therapeutics within health systems: A scoping review. </a:t>
            </a:r>
            <a:r>
              <a:rPr lang="en-GB" sz="1400" b="1" i="1" u="sng" dirty="0">
                <a:solidFill>
                  <a:schemeClr val="tx2"/>
                </a:solidFill>
                <a:latin typeface="Arial" panose="020B0604020202020204" pitchFamily="34" charset="0"/>
                <a:cs typeface="Arial" panose="020B0604020202020204" pitchFamily="34" charset="0"/>
              </a:rPr>
              <a:t>Journal of Medical Internet Research, 25</a:t>
            </a:r>
            <a:r>
              <a:rPr lang="en-GB" sz="1400" b="1" u="sng" dirty="0">
                <a:solidFill>
                  <a:schemeClr val="tx2"/>
                </a:solidFill>
                <a:latin typeface="Arial" panose="020B0604020202020204" pitchFamily="34" charset="0"/>
                <a:cs typeface="Arial" panose="020B0604020202020204" pitchFamily="34" charset="0"/>
              </a:rPr>
              <a:t>, e48000.</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https://doi.org/10.2196/48000</a:t>
            </a:r>
            <a:endParaRPr lang="en-GB" sz="1400" b="1" u="sng" dirty="0">
              <a:solidFill>
                <a:schemeClr val="tx2"/>
              </a:solidFill>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Ø"/>
            </a:pPr>
            <a:r>
              <a:rPr lang="en-GB" sz="1400" b="1" u="sng" dirty="0">
                <a:solidFill>
                  <a:schemeClr val="tx2"/>
                </a:solidFill>
                <a:latin typeface="Arial" panose="020B0604020202020204" pitchFamily="34" charset="0"/>
                <a:cs typeface="Arial" panose="020B0604020202020204" pitchFamily="34" charset="0"/>
              </a:rPr>
              <a:t>World Health Organization. (2021). </a:t>
            </a:r>
            <a:r>
              <a:rPr lang="en-GB" sz="1400" b="1" i="1" u="sng" dirty="0">
                <a:solidFill>
                  <a:schemeClr val="tx2"/>
                </a:solidFill>
                <a:latin typeface="Arial" panose="020B0604020202020204" pitchFamily="34" charset="0"/>
                <a:cs typeface="Arial" panose="020B0604020202020204" pitchFamily="34" charset="0"/>
              </a:rPr>
              <a:t>Global strategy on digital health 2020–2025</a:t>
            </a:r>
            <a:r>
              <a:rPr lang="en-GB" sz="1400" b="1" u="sng" dirty="0">
                <a:solidFill>
                  <a:schemeClr val="tx2"/>
                </a:solidFill>
                <a:latin typeface="Arial" panose="020B0604020202020204" pitchFamily="34" charset="0"/>
                <a:cs typeface="Arial" panose="020B0604020202020204" pitchFamily="34" charset="0"/>
              </a:rPr>
              <a:t>. World Health Organization.</a:t>
            </a:r>
            <a:br>
              <a:rPr lang="en-GB" sz="1400" b="1" u="sng" dirty="0">
                <a:solidFill>
                  <a:schemeClr val="tx2"/>
                </a:solidFill>
                <a:latin typeface="Arial" panose="020B0604020202020204" pitchFamily="34" charset="0"/>
                <a:cs typeface="Arial" panose="020B0604020202020204" pitchFamily="34" charset="0"/>
              </a:rPr>
            </a:br>
            <a:r>
              <a:rPr lang="en-GB" sz="1400" b="1" u="sng" dirty="0">
                <a:solidFill>
                  <a:schemeClr val="tx2"/>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https://www.who.int/publications/i/item/9789240020924</a:t>
            </a:r>
            <a:endParaRPr lang="en-GB" sz="1400" b="1" u="sng"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832632"/>
      </p:ext>
    </p:extLst>
  </p:cSld>
  <p:clrMapOvr>
    <a:masterClrMapping/>
  </p:clrMapOvr>
</p:sld>
</file>

<file path=ppt/theme/theme1.xml><?xml version="1.0" encoding="utf-8"?>
<a:theme xmlns:a="http://schemas.openxmlformats.org/drawingml/2006/main" name="Fra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610</TotalTime>
  <Words>2872</Words>
  <Application>Microsoft Office PowerPoint</Application>
  <PresentationFormat>Widescreen</PresentationFormat>
  <Paragraphs>120</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Corbel</vt:lpstr>
      <vt:lpstr>Wingdings</vt:lpstr>
      <vt:lpstr>Wingdings 2</vt:lpstr>
      <vt:lpstr>Frame</vt:lpstr>
      <vt:lpstr>DIGITAL TRANSFORMATION IN HEALTH AND CARE PROFESSIONS  BMHP6026</vt:lpstr>
      <vt:lpstr>I confirm that no AI tools were used to research or prepare this assignment. All work submitted is my own, and I can provide drafts, notes, and supporting materials if requested</vt:lpstr>
      <vt:lpstr>INTRODUCTION</vt:lpstr>
      <vt:lpstr>IMPACT ON WORKFORCE</vt:lpstr>
      <vt:lpstr>IMPACT ON SERVICE DELIVERY</vt:lpstr>
      <vt:lpstr>IMPACT ON PATIENT</vt:lpstr>
      <vt:lpstr>IMPACT ON COMMUNITY</vt:lpstr>
      <vt:lpstr>CHALLENGES OF THE INNOVATION</vt:lpstr>
      <vt:lpstr>RECOMMENDATIONS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Odimba Ongambo (2327905)</dc:creator>
  <cp:lastModifiedBy>Odimba Ongambo (2327905)</cp:lastModifiedBy>
  <cp:revision>23</cp:revision>
  <dcterms:created xsi:type="dcterms:W3CDTF">2026-08-01T18:25:10Z</dcterms:created>
  <dcterms:modified xsi:type="dcterms:W3CDTF">2026-08-06T20:05:58Z</dcterms:modified>
</cp:coreProperties>
</file>