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6.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80" r:id="rId5"/>
    <p:sldMasterId id="2147483686" r:id="rId6"/>
    <p:sldMasterId id="2147483694" r:id="rId7"/>
    <p:sldMasterId id="2147483697" r:id="rId8"/>
    <p:sldMasterId id="2147483701" r:id="rId9"/>
    <p:sldMasterId id="2147483705" r:id="rId10"/>
  </p:sldMasterIdLst>
  <p:notesMasterIdLst>
    <p:notesMasterId r:id="rId79"/>
  </p:notesMasterIdLst>
  <p:handoutMasterIdLst>
    <p:handoutMasterId r:id="rId80"/>
  </p:handoutMasterIdLst>
  <p:sldIdLst>
    <p:sldId id="404" r:id="rId11"/>
    <p:sldId id="263" r:id="rId12"/>
    <p:sldId id="430" r:id="rId13"/>
    <p:sldId id="349" r:id="rId14"/>
    <p:sldId id="415" r:id="rId15"/>
    <p:sldId id="290" r:id="rId16"/>
    <p:sldId id="291" r:id="rId17"/>
    <p:sldId id="412" r:id="rId18"/>
    <p:sldId id="332" r:id="rId19"/>
    <p:sldId id="413" r:id="rId20"/>
    <p:sldId id="414" r:id="rId21"/>
    <p:sldId id="417" r:id="rId22"/>
    <p:sldId id="436" r:id="rId23"/>
    <p:sldId id="437" r:id="rId24"/>
    <p:sldId id="438" r:id="rId25"/>
    <p:sldId id="439" r:id="rId26"/>
    <p:sldId id="440" r:id="rId27"/>
    <p:sldId id="442" r:id="rId28"/>
    <p:sldId id="441" r:id="rId29"/>
    <p:sldId id="444" r:id="rId30"/>
    <p:sldId id="443" r:id="rId31"/>
    <p:sldId id="416" r:id="rId32"/>
    <p:sldId id="432" r:id="rId33"/>
    <p:sldId id="420" r:id="rId34"/>
    <p:sldId id="433" r:id="rId35"/>
    <p:sldId id="421" r:id="rId36"/>
    <p:sldId id="434" r:id="rId37"/>
    <p:sldId id="422" r:id="rId38"/>
    <p:sldId id="435" r:id="rId39"/>
    <p:sldId id="426" r:id="rId40"/>
    <p:sldId id="331" r:id="rId41"/>
    <p:sldId id="338" r:id="rId42"/>
    <p:sldId id="257" r:id="rId43"/>
    <p:sldId id="333" r:id="rId44"/>
    <p:sldId id="339" r:id="rId45"/>
    <p:sldId id="427" r:id="rId46"/>
    <p:sldId id="428" r:id="rId47"/>
    <p:sldId id="337" r:id="rId48"/>
    <p:sldId id="336" r:id="rId49"/>
    <p:sldId id="429" r:id="rId50"/>
    <p:sldId id="334" r:id="rId51"/>
    <p:sldId id="335" r:id="rId52"/>
    <p:sldId id="307" r:id="rId53"/>
    <p:sldId id="315" r:id="rId54"/>
    <p:sldId id="316" r:id="rId55"/>
    <p:sldId id="317" r:id="rId56"/>
    <p:sldId id="405" r:id="rId57"/>
    <p:sldId id="406" r:id="rId58"/>
    <p:sldId id="318" r:id="rId59"/>
    <p:sldId id="423" r:id="rId60"/>
    <p:sldId id="319" r:id="rId61"/>
    <p:sldId id="320" r:id="rId62"/>
    <p:sldId id="328" r:id="rId63"/>
    <p:sldId id="324" r:id="rId64"/>
    <p:sldId id="321" r:id="rId65"/>
    <p:sldId id="325" r:id="rId66"/>
    <p:sldId id="407" r:id="rId67"/>
    <p:sldId id="322" r:id="rId68"/>
    <p:sldId id="408" r:id="rId69"/>
    <p:sldId id="326" r:id="rId70"/>
    <p:sldId id="323" r:id="rId71"/>
    <p:sldId id="424" r:id="rId72"/>
    <p:sldId id="329" r:id="rId73"/>
    <p:sldId id="425" r:id="rId74"/>
    <p:sldId id="313" r:id="rId75"/>
    <p:sldId id="409" r:id="rId76"/>
    <p:sldId id="410" r:id="rId77"/>
    <p:sldId id="411" r:id="rId7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46190E8-F1FE-41B3-8D80-392FF179CF65}">
          <p14:sldIdLst>
            <p14:sldId id="404"/>
            <p14:sldId id="263"/>
            <p14:sldId id="430"/>
            <p14:sldId id="349"/>
            <p14:sldId id="415"/>
            <p14:sldId id="290"/>
            <p14:sldId id="291"/>
            <p14:sldId id="412"/>
            <p14:sldId id="332"/>
            <p14:sldId id="413"/>
            <p14:sldId id="414"/>
            <p14:sldId id="417"/>
            <p14:sldId id="436"/>
            <p14:sldId id="437"/>
            <p14:sldId id="438"/>
            <p14:sldId id="439"/>
            <p14:sldId id="440"/>
            <p14:sldId id="442"/>
            <p14:sldId id="441"/>
            <p14:sldId id="444"/>
            <p14:sldId id="443"/>
            <p14:sldId id="416"/>
            <p14:sldId id="432"/>
            <p14:sldId id="420"/>
            <p14:sldId id="433"/>
            <p14:sldId id="421"/>
            <p14:sldId id="434"/>
            <p14:sldId id="422"/>
            <p14:sldId id="435"/>
            <p14:sldId id="426"/>
            <p14:sldId id="331"/>
            <p14:sldId id="338"/>
            <p14:sldId id="257"/>
            <p14:sldId id="333"/>
            <p14:sldId id="339"/>
            <p14:sldId id="427"/>
            <p14:sldId id="428"/>
            <p14:sldId id="337"/>
            <p14:sldId id="336"/>
            <p14:sldId id="429"/>
            <p14:sldId id="334"/>
            <p14:sldId id="335"/>
            <p14:sldId id="307"/>
            <p14:sldId id="315"/>
            <p14:sldId id="316"/>
            <p14:sldId id="317"/>
            <p14:sldId id="405"/>
            <p14:sldId id="406"/>
            <p14:sldId id="318"/>
            <p14:sldId id="423"/>
            <p14:sldId id="319"/>
            <p14:sldId id="320"/>
            <p14:sldId id="328"/>
            <p14:sldId id="324"/>
            <p14:sldId id="321"/>
            <p14:sldId id="325"/>
            <p14:sldId id="407"/>
            <p14:sldId id="322"/>
            <p14:sldId id="408"/>
            <p14:sldId id="326"/>
            <p14:sldId id="323"/>
            <p14:sldId id="424"/>
            <p14:sldId id="329"/>
            <p14:sldId id="425"/>
            <p14:sldId id="313"/>
            <p14:sldId id="409"/>
            <p14:sldId id="410"/>
            <p14:sldId id="41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910197-4193-5A66-A7C2-3983F8B4BECA}" v="263" dt="2026-02-05T17:32:56.044"/>
    <p1510:client id="{FE96096B-B8EF-25CA-D2BF-FF167C5401C4}" v="110" dt="2026-02-05T20:51:40.0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619" autoAdjust="0"/>
  </p:normalViewPr>
  <p:slideViewPr>
    <p:cSldViewPr>
      <p:cViewPr varScale="1">
        <p:scale>
          <a:sx n="78" d="100"/>
          <a:sy n="78" d="100"/>
        </p:scale>
        <p:origin x="1170" y="45"/>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tableStyles" Target="tableStyles.xml"/><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slide" Target="slides/slide59.xml"/><Relationship Id="rId77" Type="http://schemas.openxmlformats.org/officeDocument/2006/relationships/slide" Target="slides/slide67.xml"/><Relationship Id="rId8" Type="http://schemas.openxmlformats.org/officeDocument/2006/relationships/slideMaster" Target="slideMasters/slideMaster5.xml"/><Relationship Id="rId51" Type="http://schemas.openxmlformats.org/officeDocument/2006/relationships/slide" Target="slides/slide41.xml"/><Relationship Id="rId72" Type="http://schemas.openxmlformats.org/officeDocument/2006/relationships/slide" Target="slides/slide62.xml"/><Relationship Id="rId80" Type="http://schemas.openxmlformats.org/officeDocument/2006/relationships/handoutMaster" Target="handoutMasters/handoutMaster1.xml"/><Relationship Id="rId85"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presProps" Target="presProps.xml"/><Relationship Id="rId86"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7" Type="http://schemas.openxmlformats.org/officeDocument/2006/relationships/slideMaster" Target="slideMasters/slideMaster4.xml"/><Relationship Id="rId71" Type="http://schemas.openxmlformats.org/officeDocument/2006/relationships/slide" Target="slides/slide61.xml"/><Relationship Id="rId2" Type="http://schemas.openxmlformats.org/officeDocument/2006/relationships/customXml" Target="../customXml/item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61" Type="http://schemas.openxmlformats.org/officeDocument/2006/relationships/slide" Target="slides/slide51.xml"/><Relationship Id="rId8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S::n.young@uwtsd.ac.uk::450ac887-d51d-4f28-b5bb-9aa773a39bcf" providerId="AD" clId="Web-{FE96096B-B8EF-25CA-D2BF-FF167C5401C4}"/>
    <pc:docChg chg="modSld">
      <pc:chgData name="Natasha Young" userId="S::n.young@uwtsd.ac.uk::450ac887-d51d-4f28-b5bb-9aa773a39bcf" providerId="AD" clId="Web-{FE96096B-B8EF-25CA-D2BF-FF167C5401C4}" dt="2026-02-05T21:01:39.169" v="118"/>
      <pc:docMkLst>
        <pc:docMk/>
      </pc:docMkLst>
      <pc:sldChg chg="modNotes">
        <pc:chgData name="Natasha Young" userId="S::n.young@uwtsd.ac.uk::450ac887-d51d-4f28-b5bb-9aa773a39bcf" providerId="AD" clId="Web-{FE96096B-B8EF-25CA-D2BF-FF167C5401C4}" dt="2026-02-05T21:01:03.793" v="117"/>
        <pc:sldMkLst>
          <pc:docMk/>
          <pc:sldMk cId="0" sldId="257"/>
        </pc:sldMkLst>
      </pc:sldChg>
      <pc:sldChg chg="modNotes">
        <pc:chgData name="Natasha Young" userId="S::n.young@uwtsd.ac.uk::450ac887-d51d-4f28-b5bb-9aa773a39bcf" providerId="AD" clId="Web-{FE96096B-B8EF-25CA-D2BF-FF167C5401C4}" dt="2026-02-05T20:55:32.594" v="111"/>
        <pc:sldMkLst>
          <pc:docMk/>
          <pc:sldMk cId="4289514517" sldId="290"/>
        </pc:sldMkLst>
      </pc:sldChg>
      <pc:sldChg chg="modNotes">
        <pc:chgData name="Natasha Young" userId="S::n.young@uwtsd.ac.uk::450ac887-d51d-4f28-b5bb-9aa773a39bcf" providerId="AD" clId="Web-{FE96096B-B8EF-25CA-D2BF-FF167C5401C4}" dt="2026-02-05T20:55:41.985" v="112"/>
        <pc:sldMkLst>
          <pc:docMk/>
          <pc:sldMk cId="3851996978" sldId="291"/>
        </pc:sldMkLst>
      </pc:sldChg>
      <pc:sldChg chg="modNotes">
        <pc:chgData name="Natasha Young" userId="S::n.young@uwtsd.ac.uk::450ac887-d51d-4f28-b5bb-9aa773a39bcf" providerId="AD" clId="Web-{FE96096B-B8EF-25CA-D2BF-FF167C5401C4}" dt="2026-02-05T21:01:39.169" v="118"/>
        <pc:sldMkLst>
          <pc:docMk/>
          <pc:sldMk cId="1099267240" sldId="318"/>
        </pc:sldMkLst>
      </pc:sldChg>
      <pc:sldChg chg="modNotes">
        <pc:chgData name="Natasha Young" userId="S::n.young@uwtsd.ac.uk::450ac887-d51d-4f28-b5bb-9aa773a39bcf" providerId="AD" clId="Web-{FE96096B-B8EF-25CA-D2BF-FF167C5401C4}" dt="2026-02-05T20:55:47.001" v="113"/>
        <pc:sldMkLst>
          <pc:docMk/>
          <pc:sldMk cId="4204395757" sldId="332"/>
        </pc:sldMkLst>
      </pc:sldChg>
      <pc:sldChg chg="modNotes">
        <pc:chgData name="Natasha Young" userId="S::n.young@uwtsd.ac.uk::450ac887-d51d-4f28-b5bb-9aa773a39bcf" providerId="AD" clId="Web-{FE96096B-B8EF-25CA-D2BF-FF167C5401C4}" dt="2026-02-05T20:55:56.720" v="114"/>
        <pc:sldMkLst>
          <pc:docMk/>
          <pc:sldMk cId="715299159" sldId="414"/>
        </pc:sldMkLst>
      </pc:sldChg>
      <pc:sldChg chg="modNotes">
        <pc:chgData name="Natasha Young" userId="S::n.young@uwtsd.ac.uk::450ac887-d51d-4f28-b5bb-9aa773a39bcf" providerId="AD" clId="Web-{FE96096B-B8EF-25CA-D2BF-FF167C5401C4}" dt="2026-02-05T20:56:57.096" v="116"/>
        <pc:sldMkLst>
          <pc:docMk/>
          <pc:sldMk cId="1104777566" sldId="432"/>
        </pc:sldMkLst>
      </pc:sldChg>
      <pc:sldChg chg="modNotes">
        <pc:chgData name="Natasha Young" userId="S::n.young@uwtsd.ac.uk::450ac887-d51d-4f28-b5bb-9aa773a39bcf" providerId="AD" clId="Web-{FE96096B-B8EF-25CA-D2BF-FF167C5401C4}" dt="2026-02-05T20:56:07.517" v="115"/>
        <pc:sldMkLst>
          <pc:docMk/>
          <pc:sldMk cId="2769327725" sldId="436"/>
        </pc:sldMkLst>
      </pc:sldChg>
      <pc:sldChg chg="addSp delSp modSp">
        <pc:chgData name="Natasha Young" userId="S::n.young@uwtsd.ac.uk::450ac887-d51d-4f28-b5bb-9aa773a39bcf" providerId="AD" clId="Web-{FE96096B-B8EF-25CA-D2BF-FF167C5401C4}" dt="2026-02-05T20:51:40.027" v="110" actId="20577"/>
        <pc:sldMkLst>
          <pc:docMk/>
          <pc:sldMk cId="4053032707" sldId="443"/>
        </pc:sldMkLst>
        <pc:spChg chg="del">
          <ac:chgData name="Natasha Young" userId="S::n.young@uwtsd.ac.uk::450ac887-d51d-4f28-b5bb-9aa773a39bcf" providerId="AD" clId="Web-{FE96096B-B8EF-25CA-D2BF-FF167C5401C4}" dt="2026-02-05T20:48:55.468" v="20"/>
          <ac:spMkLst>
            <pc:docMk/>
            <pc:sldMk cId="4053032707" sldId="443"/>
            <ac:spMk id="3" creationId="{541E425F-A8E4-3908-1889-00241D637ACE}"/>
          </ac:spMkLst>
        </pc:spChg>
        <pc:spChg chg="add del mod">
          <ac:chgData name="Natasha Young" userId="S::n.young@uwtsd.ac.uk::450ac887-d51d-4f28-b5bb-9aa773a39bcf" providerId="AD" clId="Web-{FE96096B-B8EF-25CA-D2BF-FF167C5401C4}" dt="2026-02-05T20:49:02.656" v="21"/>
          <ac:spMkLst>
            <pc:docMk/>
            <pc:sldMk cId="4053032707" sldId="443"/>
            <ac:spMk id="4" creationId="{9BCB6674-3295-149D-136F-ADBC2523EBA5}"/>
          </ac:spMkLst>
        </pc:spChg>
        <pc:spChg chg="mod">
          <ac:chgData name="Natasha Young" userId="S::n.young@uwtsd.ac.uk::450ac887-d51d-4f28-b5bb-9aa773a39bcf" providerId="AD" clId="Web-{FE96096B-B8EF-25CA-D2BF-FF167C5401C4}" dt="2026-02-05T20:51:40.027" v="110" actId="20577"/>
          <ac:spMkLst>
            <pc:docMk/>
            <pc:sldMk cId="4053032707" sldId="443"/>
            <ac:spMk id="5" creationId="{BE58CBF8-5E59-4B0F-72CC-34B7557E2E7A}"/>
          </ac:spMkLst>
        </pc:spChg>
        <pc:spChg chg="del mod">
          <ac:chgData name="Natasha Young" userId="S::n.young@uwtsd.ac.uk::450ac887-d51d-4f28-b5bb-9aa773a39bcf" providerId="AD" clId="Web-{FE96096B-B8EF-25CA-D2BF-FF167C5401C4}" dt="2026-02-05T20:48:05.232" v="2"/>
          <ac:spMkLst>
            <pc:docMk/>
            <pc:sldMk cId="4053032707" sldId="443"/>
            <ac:spMk id="6" creationId="{132378B8-80C9-4E65-72E7-EEC3307F355D}"/>
          </ac:spMkLst>
        </pc:spChg>
        <pc:spChg chg="mod">
          <ac:chgData name="Natasha Young" userId="S::n.young@uwtsd.ac.uk::450ac887-d51d-4f28-b5bb-9aa773a39bcf" providerId="AD" clId="Web-{FE96096B-B8EF-25CA-D2BF-FF167C5401C4}" dt="2026-02-05T20:48:50.139" v="19" actId="1076"/>
          <ac:spMkLst>
            <pc:docMk/>
            <pc:sldMk cId="4053032707" sldId="443"/>
            <ac:spMk id="7" creationId="{EA53FDA1-7AA9-DB82-1740-E48E2E5AFA69}"/>
          </ac:spMkLst>
        </pc:spChg>
      </pc:sldChg>
    </pc:docChg>
  </pc:docChgLst>
  <pc:docChgLst>
    <pc:chgData name="Natasha Young" userId="S::n.young@uwtsd.ac.uk::450ac887-d51d-4f28-b5bb-9aa773a39bcf" providerId="AD" clId="Web-{9C910197-4193-5A66-A7C2-3983F8B4BECA}"/>
    <pc:docChg chg="addSld modSld modSection">
      <pc:chgData name="Natasha Young" userId="S::n.young@uwtsd.ac.uk::450ac887-d51d-4f28-b5bb-9aa773a39bcf" providerId="AD" clId="Web-{9C910197-4193-5A66-A7C2-3983F8B4BECA}" dt="2026-02-05T17:32:56.044" v="285"/>
      <pc:docMkLst>
        <pc:docMk/>
      </pc:docMkLst>
      <pc:sldChg chg="modSp">
        <pc:chgData name="Natasha Young" userId="S::n.young@uwtsd.ac.uk::450ac887-d51d-4f28-b5bb-9aa773a39bcf" providerId="AD" clId="Web-{9C910197-4193-5A66-A7C2-3983F8B4BECA}" dt="2026-02-05T17:17:51.479" v="21" actId="20577"/>
        <pc:sldMkLst>
          <pc:docMk/>
          <pc:sldMk cId="1159047005" sldId="438"/>
        </pc:sldMkLst>
        <pc:spChg chg="mod">
          <ac:chgData name="Natasha Young" userId="S::n.young@uwtsd.ac.uk::450ac887-d51d-4f28-b5bb-9aa773a39bcf" providerId="AD" clId="Web-{9C910197-4193-5A66-A7C2-3983F8B4BECA}" dt="2026-02-05T17:17:51.479" v="21" actId="20577"/>
          <ac:spMkLst>
            <pc:docMk/>
            <pc:sldMk cId="1159047005" sldId="438"/>
            <ac:spMk id="3" creationId="{AA806AE3-80C7-95A7-E5BB-0DA7D4D7C77E}"/>
          </ac:spMkLst>
        </pc:spChg>
      </pc:sldChg>
      <pc:sldChg chg="modSp">
        <pc:chgData name="Natasha Young" userId="S::n.young@uwtsd.ac.uk::450ac887-d51d-4f28-b5bb-9aa773a39bcf" providerId="AD" clId="Web-{9C910197-4193-5A66-A7C2-3983F8B4BECA}" dt="2026-02-05T17:27:22.270" v="239" actId="20577"/>
        <pc:sldMkLst>
          <pc:docMk/>
          <pc:sldMk cId="2408938293" sldId="440"/>
        </pc:sldMkLst>
        <pc:spChg chg="mod">
          <ac:chgData name="Natasha Young" userId="S::n.young@uwtsd.ac.uk::450ac887-d51d-4f28-b5bb-9aa773a39bcf" providerId="AD" clId="Web-{9C910197-4193-5A66-A7C2-3983F8B4BECA}" dt="2026-02-05T17:27:22.270" v="239" actId="20577"/>
          <ac:spMkLst>
            <pc:docMk/>
            <pc:sldMk cId="2408938293" sldId="440"/>
            <ac:spMk id="3" creationId="{5DE02A11-6198-3E8B-5E07-332C742C649A}"/>
          </ac:spMkLst>
        </pc:spChg>
      </pc:sldChg>
      <pc:sldChg chg="delSp modSp">
        <pc:chgData name="Natasha Young" userId="S::n.young@uwtsd.ac.uk::450ac887-d51d-4f28-b5bb-9aa773a39bcf" providerId="AD" clId="Web-{9C910197-4193-5A66-A7C2-3983F8B4BECA}" dt="2026-02-05T17:29:11.999" v="274" actId="1076"/>
        <pc:sldMkLst>
          <pc:docMk/>
          <pc:sldMk cId="77475681" sldId="441"/>
        </pc:sldMkLst>
        <pc:spChg chg="mod">
          <ac:chgData name="Natasha Young" userId="S::n.young@uwtsd.ac.uk::450ac887-d51d-4f28-b5bb-9aa773a39bcf" providerId="AD" clId="Web-{9C910197-4193-5A66-A7C2-3983F8B4BECA}" dt="2026-02-05T17:28:42.621" v="266" actId="1076"/>
          <ac:spMkLst>
            <pc:docMk/>
            <pc:sldMk cId="77475681" sldId="441"/>
            <ac:spMk id="2" creationId="{D7EEC2E8-E577-83B3-2654-DA698DA9F0FB}"/>
          </ac:spMkLst>
        </pc:spChg>
        <pc:spChg chg="mod">
          <ac:chgData name="Natasha Young" userId="S::n.young@uwtsd.ac.uk::450ac887-d51d-4f28-b5bb-9aa773a39bcf" providerId="AD" clId="Web-{9C910197-4193-5A66-A7C2-3983F8B4BECA}" dt="2026-02-05T17:29:11.999" v="274" actId="1076"/>
          <ac:spMkLst>
            <pc:docMk/>
            <pc:sldMk cId="77475681" sldId="441"/>
            <ac:spMk id="3" creationId="{E5153434-FA8C-9C15-BAC6-EF2CC3C4659A}"/>
          </ac:spMkLst>
        </pc:spChg>
        <pc:spChg chg="del">
          <ac:chgData name="Natasha Young" userId="S::n.young@uwtsd.ac.uk::450ac887-d51d-4f28-b5bb-9aa773a39bcf" providerId="AD" clId="Web-{9C910197-4193-5A66-A7C2-3983F8B4BECA}" dt="2026-02-05T17:28:22.526" v="264"/>
          <ac:spMkLst>
            <pc:docMk/>
            <pc:sldMk cId="77475681" sldId="441"/>
            <ac:spMk id="5" creationId="{DCB2C5E5-891E-92FD-903C-FB71AB28D99C}"/>
          </ac:spMkLst>
        </pc:spChg>
        <pc:spChg chg="del">
          <ac:chgData name="Natasha Young" userId="S::n.young@uwtsd.ac.uk::450ac887-d51d-4f28-b5bb-9aa773a39bcf" providerId="AD" clId="Web-{9C910197-4193-5A66-A7C2-3983F8B4BECA}" dt="2026-02-05T17:28:28.448" v="265"/>
          <ac:spMkLst>
            <pc:docMk/>
            <pc:sldMk cId="77475681" sldId="441"/>
            <ac:spMk id="7" creationId="{F77CD8F1-5A40-C60C-5C31-5F5C83796FAC}"/>
          </ac:spMkLst>
        </pc:spChg>
      </pc:sldChg>
      <pc:sldChg chg="modSp add replId">
        <pc:chgData name="Natasha Young" userId="S::n.young@uwtsd.ac.uk::450ac887-d51d-4f28-b5bb-9aa773a39bcf" providerId="AD" clId="Web-{9C910197-4193-5A66-A7C2-3983F8B4BECA}" dt="2026-02-05T17:27:56.116" v="261" actId="20577"/>
        <pc:sldMkLst>
          <pc:docMk/>
          <pc:sldMk cId="3134052901" sldId="442"/>
        </pc:sldMkLst>
        <pc:spChg chg="mod">
          <ac:chgData name="Natasha Young" userId="S::n.young@uwtsd.ac.uk::450ac887-d51d-4f28-b5bb-9aa773a39bcf" providerId="AD" clId="Web-{9C910197-4193-5A66-A7C2-3983F8B4BECA}" dt="2026-02-05T17:27:56.116" v="261" actId="20577"/>
          <ac:spMkLst>
            <pc:docMk/>
            <pc:sldMk cId="3134052901" sldId="442"/>
            <ac:spMk id="3" creationId="{34320486-3483-878E-A83B-E92B61C02B30}"/>
          </ac:spMkLst>
        </pc:spChg>
      </pc:sldChg>
      <pc:sldChg chg="addSp delSp modSp add replId">
        <pc:chgData name="Natasha Young" userId="S::n.young@uwtsd.ac.uk::450ac887-d51d-4f28-b5bb-9aa773a39bcf" providerId="AD" clId="Web-{9C910197-4193-5A66-A7C2-3983F8B4BECA}" dt="2026-02-05T17:32:56.044" v="285"/>
        <pc:sldMkLst>
          <pc:docMk/>
          <pc:sldMk cId="4053032707" sldId="443"/>
        </pc:sldMkLst>
        <pc:spChg chg="del">
          <ac:chgData name="Natasha Young" userId="S::n.young@uwtsd.ac.uk::450ac887-d51d-4f28-b5bb-9aa773a39bcf" providerId="AD" clId="Web-{9C910197-4193-5A66-A7C2-3983F8B4BECA}" dt="2026-02-05T17:32:56.044" v="285"/>
          <ac:spMkLst>
            <pc:docMk/>
            <pc:sldMk cId="4053032707" sldId="443"/>
            <ac:spMk id="2" creationId="{1903E684-8AC3-7309-73F0-C9B99E4FA1CB}"/>
          </ac:spMkLst>
        </pc:spChg>
        <pc:spChg chg="add mod">
          <ac:chgData name="Natasha Young" userId="S::n.young@uwtsd.ac.uk::450ac887-d51d-4f28-b5bb-9aa773a39bcf" providerId="AD" clId="Web-{9C910197-4193-5A66-A7C2-3983F8B4BECA}" dt="2026-02-05T17:32:56.044" v="285"/>
          <ac:spMkLst>
            <pc:docMk/>
            <pc:sldMk cId="4053032707" sldId="443"/>
            <ac:spMk id="6" creationId="{132378B8-80C9-4E65-72E7-EEC3307F355D}"/>
          </ac:spMkLst>
        </pc:spChg>
      </pc:sldChg>
      <pc:sldChg chg="addSp delSp modSp add replId">
        <pc:chgData name="Natasha Young" userId="S::n.young@uwtsd.ac.uk::450ac887-d51d-4f28-b5bb-9aa773a39bcf" providerId="AD" clId="Web-{9C910197-4193-5A66-A7C2-3983F8B4BECA}" dt="2026-02-05T17:29:55.425" v="284" actId="1076"/>
        <pc:sldMkLst>
          <pc:docMk/>
          <pc:sldMk cId="1424670027" sldId="444"/>
        </pc:sldMkLst>
        <pc:spChg chg="del">
          <ac:chgData name="Natasha Young" userId="S::n.young@uwtsd.ac.uk::450ac887-d51d-4f28-b5bb-9aa773a39bcf" providerId="AD" clId="Web-{9C910197-4193-5A66-A7C2-3983F8B4BECA}" dt="2026-02-05T17:29:25.344" v="276"/>
          <ac:spMkLst>
            <pc:docMk/>
            <pc:sldMk cId="1424670027" sldId="444"/>
            <ac:spMk id="2" creationId="{3D58079B-9A98-11A7-B321-52D4FD5C963C}"/>
          </ac:spMkLst>
        </pc:spChg>
        <pc:spChg chg="del">
          <ac:chgData name="Natasha Young" userId="S::n.young@uwtsd.ac.uk::450ac887-d51d-4f28-b5bb-9aa773a39bcf" providerId="AD" clId="Web-{9C910197-4193-5A66-A7C2-3983F8B4BECA}" dt="2026-02-05T17:29:20.562" v="275"/>
          <ac:spMkLst>
            <pc:docMk/>
            <pc:sldMk cId="1424670027" sldId="444"/>
            <ac:spMk id="3" creationId="{12DD2A72-8F86-C360-8A7D-719C22B3C4FB}"/>
          </ac:spMkLst>
        </pc:spChg>
        <pc:spChg chg="mod">
          <ac:chgData name="Natasha Young" userId="S::n.young@uwtsd.ac.uk::450ac887-d51d-4f28-b5bb-9aa773a39bcf" providerId="AD" clId="Web-{9C910197-4193-5A66-A7C2-3983F8B4BECA}" dt="2026-02-05T17:29:55.425" v="284" actId="1076"/>
          <ac:spMkLst>
            <pc:docMk/>
            <pc:sldMk cId="1424670027" sldId="444"/>
            <ac:spMk id="5" creationId="{574B0D28-F5AC-BA3F-CFAD-7D982975E651}"/>
          </ac:spMkLst>
        </pc:spChg>
        <pc:spChg chg="add del mod">
          <ac:chgData name="Natasha Young" userId="S::n.young@uwtsd.ac.uk::450ac887-d51d-4f28-b5bb-9aa773a39bcf" providerId="AD" clId="Web-{9C910197-4193-5A66-A7C2-3983F8B4BECA}" dt="2026-02-05T17:29:29.047" v="277"/>
          <ac:spMkLst>
            <pc:docMk/>
            <pc:sldMk cId="1424670027" sldId="444"/>
            <ac:spMk id="6" creationId="{D3EB85C0-7615-736E-A2CF-B4358CD63BAA}"/>
          </ac:spMkLst>
        </pc:spChg>
        <pc:spChg chg="mod">
          <ac:chgData name="Natasha Young" userId="S::n.young@uwtsd.ac.uk::450ac887-d51d-4f28-b5bb-9aa773a39bcf" providerId="AD" clId="Web-{9C910197-4193-5A66-A7C2-3983F8B4BECA}" dt="2026-02-05T17:29:39.830" v="279" actId="1076"/>
          <ac:spMkLst>
            <pc:docMk/>
            <pc:sldMk cId="1424670027" sldId="444"/>
            <ac:spMk id="7" creationId="{98176FD1-BC9E-BECF-F286-EB64B4E1CA9A}"/>
          </ac:spMkLst>
        </pc:spChg>
        <pc:spChg chg="add del mod">
          <ac:chgData name="Natasha Young" userId="S::n.young@uwtsd.ac.uk::450ac887-d51d-4f28-b5bb-9aa773a39bcf" providerId="AD" clId="Web-{9C910197-4193-5A66-A7C2-3983F8B4BECA}" dt="2026-02-05T17:29:35.095" v="278"/>
          <ac:spMkLst>
            <pc:docMk/>
            <pc:sldMk cId="1424670027" sldId="444"/>
            <ac:spMk id="9" creationId="{B262D354-1258-536F-0489-B3B42858EE6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F09C69-B143-40E9-B066-FF7CAE6621AF}" type="doc">
      <dgm:prSet loTypeId="urn:microsoft.com/office/officeart/2005/8/layout/cycle8" loCatId="cycle" qsTypeId="urn:microsoft.com/office/officeart/2005/8/quickstyle/simple1" qsCatId="simple" csTypeId="urn:microsoft.com/office/officeart/2005/8/colors/accent1_2" csCatId="accent1" phldr="1"/>
      <dgm:spPr/>
      <dgm:t>
        <a:bodyPr/>
        <a:lstStyle/>
        <a:p>
          <a:endParaRPr lang="cy-GB"/>
        </a:p>
      </dgm:t>
    </dgm:pt>
    <dgm:pt modelId="{03588BA6-25C7-48FE-AEAA-1B204746E3E3}">
      <dgm:prSet phldrT="[Text]">
        <dgm:style>
          <a:lnRef idx="2">
            <a:schemeClr val="accent2">
              <a:shade val="50000"/>
            </a:schemeClr>
          </a:lnRef>
          <a:fillRef idx="1">
            <a:schemeClr val="accent2"/>
          </a:fillRef>
          <a:effectRef idx="0">
            <a:schemeClr val="accent2"/>
          </a:effectRef>
          <a:fontRef idx="minor">
            <a:schemeClr val="lt1"/>
          </a:fontRef>
        </dgm:style>
      </dgm:prSet>
      <dgm:spPr>
        <a:ln/>
      </dgm:spPr>
      <dgm:t>
        <a:bodyPr/>
        <a:lstStyle/>
        <a:p>
          <a:r>
            <a:rPr lang="en-GB" dirty="0"/>
            <a:t>Polisi</a:t>
          </a:r>
        </a:p>
      </dgm:t>
    </dgm:pt>
    <dgm:pt modelId="{9DEADB97-55B7-4FD5-A8E5-ABBC582E5943}" type="parTrans" cxnId="{35E8A4C8-A8A2-4A24-A50F-A5C503766309}">
      <dgm:prSet/>
      <dgm:spPr/>
      <dgm:t>
        <a:bodyPr/>
        <a:lstStyle/>
        <a:p>
          <a:endParaRPr lang="en-GB"/>
        </a:p>
      </dgm:t>
    </dgm:pt>
    <dgm:pt modelId="{9B8A3EEF-AAC2-454F-97CF-EBA4A65A2675}" type="sibTrans" cxnId="{35E8A4C8-A8A2-4A24-A50F-A5C503766309}">
      <dgm:prSet/>
      <dgm:spPr/>
      <dgm:t>
        <a:bodyPr/>
        <a:lstStyle/>
        <a:p>
          <a:endParaRPr lang="en-GB"/>
        </a:p>
      </dgm:t>
    </dgm:pt>
    <dgm:pt modelId="{75C0BA32-E66B-45DF-866F-047FAD8818C6}">
      <dgm:prSet phldrT="[Text]"/>
      <dgm:spPr>
        <a:solidFill>
          <a:schemeClr val="bg2">
            <a:lumMod val="75000"/>
          </a:schemeClr>
        </a:solidFill>
      </dgm:spPr>
      <dgm:t>
        <a:bodyPr/>
        <a:lstStyle/>
        <a:p>
          <a:r>
            <a:rPr lang="en-GB" dirty="0" err="1"/>
            <a:t>Arfer</a:t>
          </a:r>
          <a:endParaRPr lang="en-GB" dirty="0"/>
        </a:p>
      </dgm:t>
    </dgm:pt>
    <dgm:pt modelId="{F938424E-F50A-495D-9596-0B493FBC8F8C}" type="parTrans" cxnId="{B31F93E2-1529-4A8E-B558-789982940850}">
      <dgm:prSet/>
      <dgm:spPr/>
      <dgm:t>
        <a:bodyPr/>
        <a:lstStyle/>
        <a:p>
          <a:endParaRPr lang="en-GB"/>
        </a:p>
      </dgm:t>
    </dgm:pt>
    <dgm:pt modelId="{A8783892-7859-4ED2-B7C0-02E8B187EE3A}" type="sibTrans" cxnId="{B31F93E2-1529-4A8E-B558-789982940850}">
      <dgm:prSet/>
      <dgm:spPr/>
      <dgm:t>
        <a:bodyPr/>
        <a:lstStyle/>
        <a:p>
          <a:endParaRPr lang="en-GB"/>
        </a:p>
      </dgm:t>
    </dgm:pt>
    <dgm:pt modelId="{3C1D9EE6-9A80-459A-8DE5-9095346ABA85}">
      <dgm:prSet phldrT="[Text]"/>
      <dgm:spPr>
        <a:solidFill>
          <a:schemeClr val="accent4">
            <a:lumMod val="60000"/>
            <a:lumOff val="40000"/>
          </a:schemeClr>
        </a:solidFill>
      </dgm:spPr>
      <dgm:t>
        <a:bodyPr/>
        <a:lstStyle/>
        <a:p>
          <a:r>
            <a:rPr lang="en-GB" dirty="0" err="1"/>
            <a:t>Gweithlu</a:t>
          </a:r>
          <a:endParaRPr lang="en-GB" dirty="0"/>
        </a:p>
      </dgm:t>
    </dgm:pt>
    <dgm:pt modelId="{00301CF6-417B-4786-B4D4-5F4F2E719336}" type="parTrans" cxnId="{ADD0F073-5D31-4BBA-A6E0-69AC7D05EDEE}">
      <dgm:prSet/>
      <dgm:spPr/>
      <dgm:t>
        <a:bodyPr/>
        <a:lstStyle/>
        <a:p>
          <a:endParaRPr lang="en-GB"/>
        </a:p>
      </dgm:t>
    </dgm:pt>
    <dgm:pt modelId="{BFA540C1-CB01-4A27-893A-EBFF415D80B8}" type="sibTrans" cxnId="{ADD0F073-5D31-4BBA-A6E0-69AC7D05EDEE}">
      <dgm:prSet/>
      <dgm:spPr/>
      <dgm:t>
        <a:bodyPr/>
        <a:lstStyle/>
        <a:p>
          <a:endParaRPr lang="en-GB"/>
        </a:p>
      </dgm:t>
    </dgm:pt>
    <dgm:pt modelId="{493100F7-3292-42D9-A90E-D030D0C718AF}" type="pres">
      <dgm:prSet presAssocID="{67F09C69-B143-40E9-B066-FF7CAE6621AF}" presName="compositeShape" presStyleCnt="0">
        <dgm:presLayoutVars>
          <dgm:chMax val="7"/>
          <dgm:dir/>
          <dgm:resizeHandles val="exact"/>
        </dgm:presLayoutVars>
      </dgm:prSet>
      <dgm:spPr/>
    </dgm:pt>
    <dgm:pt modelId="{E0C7DEAE-A594-4DCD-8157-8D71E84DF1E2}" type="pres">
      <dgm:prSet presAssocID="{67F09C69-B143-40E9-B066-FF7CAE6621AF}" presName="wedge1" presStyleLbl="node1" presStyleIdx="0" presStyleCnt="3" custLinFactNeighborX="-81" custLinFactNeighborY="-567"/>
      <dgm:spPr/>
    </dgm:pt>
    <dgm:pt modelId="{BDEC084E-D3DF-46DF-8F8C-E7CF38802F7D}" type="pres">
      <dgm:prSet presAssocID="{67F09C69-B143-40E9-B066-FF7CAE6621AF}" presName="dummy1a" presStyleCnt="0"/>
      <dgm:spPr/>
    </dgm:pt>
    <dgm:pt modelId="{A98DEE68-11FC-4DD9-89EE-A8C6FC0D4313}" type="pres">
      <dgm:prSet presAssocID="{67F09C69-B143-40E9-B066-FF7CAE6621AF}" presName="dummy1b" presStyleCnt="0"/>
      <dgm:spPr/>
    </dgm:pt>
    <dgm:pt modelId="{F8AE247E-E9A2-48EE-9EEE-A7C910FB55D5}" type="pres">
      <dgm:prSet presAssocID="{67F09C69-B143-40E9-B066-FF7CAE6621AF}" presName="wedge1Tx" presStyleLbl="node1" presStyleIdx="0" presStyleCnt="3">
        <dgm:presLayoutVars>
          <dgm:chMax val="0"/>
          <dgm:chPref val="0"/>
          <dgm:bulletEnabled val="1"/>
        </dgm:presLayoutVars>
      </dgm:prSet>
      <dgm:spPr/>
    </dgm:pt>
    <dgm:pt modelId="{4546123D-B6B5-4EFC-94C8-7814236197EF}" type="pres">
      <dgm:prSet presAssocID="{67F09C69-B143-40E9-B066-FF7CAE6621AF}" presName="wedge2" presStyleLbl="node1" presStyleIdx="1" presStyleCnt="3"/>
      <dgm:spPr/>
    </dgm:pt>
    <dgm:pt modelId="{9F285335-3665-4EEE-83D8-0C01D67FCDFA}" type="pres">
      <dgm:prSet presAssocID="{67F09C69-B143-40E9-B066-FF7CAE6621AF}" presName="dummy2a" presStyleCnt="0"/>
      <dgm:spPr/>
    </dgm:pt>
    <dgm:pt modelId="{A3A1E490-1D2D-47DB-9641-E9CB3BB017AF}" type="pres">
      <dgm:prSet presAssocID="{67F09C69-B143-40E9-B066-FF7CAE6621AF}" presName="dummy2b" presStyleCnt="0"/>
      <dgm:spPr/>
    </dgm:pt>
    <dgm:pt modelId="{EEAB45D1-95F2-4D13-ADE7-A6647B9CD718}" type="pres">
      <dgm:prSet presAssocID="{67F09C69-B143-40E9-B066-FF7CAE6621AF}" presName="wedge2Tx" presStyleLbl="node1" presStyleIdx="1" presStyleCnt="3">
        <dgm:presLayoutVars>
          <dgm:chMax val="0"/>
          <dgm:chPref val="0"/>
          <dgm:bulletEnabled val="1"/>
        </dgm:presLayoutVars>
      </dgm:prSet>
      <dgm:spPr/>
    </dgm:pt>
    <dgm:pt modelId="{DAEA9939-22DF-4713-8928-47FEB7602246}" type="pres">
      <dgm:prSet presAssocID="{67F09C69-B143-40E9-B066-FF7CAE6621AF}" presName="wedge3" presStyleLbl="node1" presStyleIdx="2" presStyleCnt="3"/>
      <dgm:spPr/>
    </dgm:pt>
    <dgm:pt modelId="{5D7FF588-9054-4C23-8146-A1665732EDF9}" type="pres">
      <dgm:prSet presAssocID="{67F09C69-B143-40E9-B066-FF7CAE6621AF}" presName="dummy3a" presStyleCnt="0"/>
      <dgm:spPr/>
    </dgm:pt>
    <dgm:pt modelId="{6192CB8A-D905-4D33-857F-563753021ADD}" type="pres">
      <dgm:prSet presAssocID="{67F09C69-B143-40E9-B066-FF7CAE6621AF}" presName="dummy3b" presStyleCnt="0"/>
      <dgm:spPr/>
    </dgm:pt>
    <dgm:pt modelId="{D70A26CE-F5EF-4F07-8194-134C38D05A64}" type="pres">
      <dgm:prSet presAssocID="{67F09C69-B143-40E9-B066-FF7CAE6621AF}" presName="wedge3Tx" presStyleLbl="node1" presStyleIdx="2" presStyleCnt="3">
        <dgm:presLayoutVars>
          <dgm:chMax val="0"/>
          <dgm:chPref val="0"/>
          <dgm:bulletEnabled val="1"/>
        </dgm:presLayoutVars>
      </dgm:prSet>
      <dgm:spPr/>
    </dgm:pt>
    <dgm:pt modelId="{6C342A05-077C-463B-B745-3B683C649567}" type="pres">
      <dgm:prSet presAssocID="{9B8A3EEF-AAC2-454F-97CF-EBA4A65A2675}" presName="arrowWedge1" presStyleLbl="fgSibTrans2D1" presStyleIdx="0" presStyleCnt="3"/>
      <dgm:spPr>
        <a:solidFill>
          <a:schemeClr val="accent2">
            <a:lumMod val="75000"/>
          </a:schemeClr>
        </a:solidFill>
      </dgm:spPr>
    </dgm:pt>
    <dgm:pt modelId="{9191461E-4120-4CD8-96DF-F7E4ECD16EAA}" type="pres">
      <dgm:prSet presAssocID="{A8783892-7859-4ED2-B7C0-02E8B187EE3A}" presName="arrowWedge2" presStyleLbl="fgSibTrans2D1" presStyleIdx="1" presStyleCnt="3"/>
      <dgm:spPr>
        <a:solidFill>
          <a:schemeClr val="bg2">
            <a:lumMod val="50000"/>
          </a:schemeClr>
        </a:solidFill>
      </dgm:spPr>
    </dgm:pt>
    <dgm:pt modelId="{23D30FB3-0605-4C6A-A213-8A3BCA9D1DBE}" type="pres">
      <dgm:prSet presAssocID="{BFA540C1-CB01-4A27-893A-EBFF415D80B8}" presName="arrowWedge3" presStyleLbl="fgSibTrans2D1" presStyleIdx="2" presStyleCnt="3"/>
      <dgm:spPr>
        <a:solidFill>
          <a:schemeClr val="accent4">
            <a:lumMod val="75000"/>
          </a:schemeClr>
        </a:solidFill>
      </dgm:spPr>
    </dgm:pt>
  </dgm:ptLst>
  <dgm:cxnLst>
    <dgm:cxn modelId="{801D4D01-F759-4881-804B-5DC0E4047E06}" type="presOf" srcId="{03588BA6-25C7-48FE-AEAA-1B204746E3E3}" destId="{F8AE247E-E9A2-48EE-9EEE-A7C910FB55D5}" srcOrd="1" destOrd="0" presId="urn:microsoft.com/office/officeart/2005/8/layout/cycle8"/>
    <dgm:cxn modelId="{E864E944-E2F6-4587-8B3B-1341D80EE3BE}" type="presOf" srcId="{3C1D9EE6-9A80-459A-8DE5-9095346ABA85}" destId="{DAEA9939-22DF-4713-8928-47FEB7602246}" srcOrd="0" destOrd="0" presId="urn:microsoft.com/office/officeart/2005/8/layout/cycle8"/>
    <dgm:cxn modelId="{045D166C-5C1C-4B7B-9A9A-CC9FF57CA8EA}" type="presOf" srcId="{75C0BA32-E66B-45DF-866F-047FAD8818C6}" destId="{EEAB45D1-95F2-4D13-ADE7-A6647B9CD718}" srcOrd="1" destOrd="0" presId="urn:microsoft.com/office/officeart/2005/8/layout/cycle8"/>
    <dgm:cxn modelId="{2E55FE70-7178-42C1-A96F-513720081C90}" type="presOf" srcId="{03588BA6-25C7-48FE-AEAA-1B204746E3E3}" destId="{E0C7DEAE-A594-4DCD-8157-8D71E84DF1E2}" srcOrd="0" destOrd="0" presId="urn:microsoft.com/office/officeart/2005/8/layout/cycle8"/>
    <dgm:cxn modelId="{9DCC7D71-E77A-4E8F-A556-59E2F9BB0D9C}" type="presOf" srcId="{75C0BA32-E66B-45DF-866F-047FAD8818C6}" destId="{4546123D-B6B5-4EFC-94C8-7814236197EF}" srcOrd="0" destOrd="0" presId="urn:microsoft.com/office/officeart/2005/8/layout/cycle8"/>
    <dgm:cxn modelId="{ADD0F073-5D31-4BBA-A6E0-69AC7D05EDEE}" srcId="{67F09C69-B143-40E9-B066-FF7CAE6621AF}" destId="{3C1D9EE6-9A80-459A-8DE5-9095346ABA85}" srcOrd="2" destOrd="0" parTransId="{00301CF6-417B-4786-B4D4-5F4F2E719336}" sibTransId="{BFA540C1-CB01-4A27-893A-EBFF415D80B8}"/>
    <dgm:cxn modelId="{80E0F958-AE3B-443A-819F-4FF089A68A3F}" type="presOf" srcId="{3C1D9EE6-9A80-459A-8DE5-9095346ABA85}" destId="{D70A26CE-F5EF-4F07-8194-134C38D05A64}" srcOrd="1" destOrd="0" presId="urn:microsoft.com/office/officeart/2005/8/layout/cycle8"/>
    <dgm:cxn modelId="{677535C1-67E1-4993-8DFB-69AF264119FE}" type="presOf" srcId="{67F09C69-B143-40E9-B066-FF7CAE6621AF}" destId="{493100F7-3292-42D9-A90E-D030D0C718AF}" srcOrd="0" destOrd="0" presId="urn:microsoft.com/office/officeart/2005/8/layout/cycle8"/>
    <dgm:cxn modelId="{35E8A4C8-A8A2-4A24-A50F-A5C503766309}" srcId="{67F09C69-B143-40E9-B066-FF7CAE6621AF}" destId="{03588BA6-25C7-48FE-AEAA-1B204746E3E3}" srcOrd="0" destOrd="0" parTransId="{9DEADB97-55B7-4FD5-A8E5-ABBC582E5943}" sibTransId="{9B8A3EEF-AAC2-454F-97CF-EBA4A65A2675}"/>
    <dgm:cxn modelId="{B31F93E2-1529-4A8E-B558-789982940850}" srcId="{67F09C69-B143-40E9-B066-FF7CAE6621AF}" destId="{75C0BA32-E66B-45DF-866F-047FAD8818C6}" srcOrd="1" destOrd="0" parTransId="{F938424E-F50A-495D-9596-0B493FBC8F8C}" sibTransId="{A8783892-7859-4ED2-B7C0-02E8B187EE3A}"/>
    <dgm:cxn modelId="{A86C21F9-FF55-48B1-A5AC-309AC5A00802}" type="presParOf" srcId="{493100F7-3292-42D9-A90E-D030D0C718AF}" destId="{E0C7DEAE-A594-4DCD-8157-8D71E84DF1E2}" srcOrd="0" destOrd="0" presId="urn:microsoft.com/office/officeart/2005/8/layout/cycle8"/>
    <dgm:cxn modelId="{C6B43818-9D38-4B8C-8932-6A9E3BE3200A}" type="presParOf" srcId="{493100F7-3292-42D9-A90E-D030D0C718AF}" destId="{BDEC084E-D3DF-46DF-8F8C-E7CF38802F7D}" srcOrd="1" destOrd="0" presId="urn:microsoft.com/office/officeart/2005/8/layout/cycle8"/>
    <dgm:cxn modelId="{F920111E-3E49-473C-A5D6-3ED5B5548603}" type="presParOf" srcId="{493100F7-3292-42D9-A90E-D030D0C718AF}" destId="{A98DEE68-11FC-4DD9-89EE-A8C6FC0D4313}" srcOrd="2" destOrd="0" presId="urn:microsoft.com/office/officeart/2005/8/layout/cycle8"/>
    <dgm:cxn modelId="{BD83699A-73A4-443B-BE74-9A6277695161}" type="presParOf" srcId="{493100F7-3292-42D9-A90E-D030D0C718AF}" destId="{F8AE247E-E9A2-48EE-9EEE-A7C910FB55D5}" srcOrd="3" destOrd="0" presId="urn:microsoft.com/office/officeart/2005/8/layout/cycle8"/>
    <dgm:cxn modelId="{D1A1C2AF-63FD-4766-B012-CC5711A2C677}" type="presParOf" srcId="{493100F7-3292-42D9-A90E-D030D0C718AF}" destId="{4546123D-B6B5-4EFC-94C8-7814236197EF}" srcOrd="4" destOrd="0" presId="urn:microsoft.com/office/officeart/2005/8/layout/cycle8"/>
    <dgm:cxn modelId="{E1508ECF-DF82-4DFD-928F-0CD5EE4ADF9C}" type="presParOf" srcId="{493100F7-3292-42D9-A90E-D030D0C718AF}" destId="{9F285335-3665-4EEE-83D8-0C01D67FCDFA}" srcOrd="5" destOrd="0" presId="urn:microsoft.com/office/officeart/2005/8/layout/cycle8"/>
    <dgm:cxn modelId="{C2062A89-DBD2-4F23-9795-231167E7855F}" type="presParOf" srcId="{493100F7-3292-42D9-A90E-D030D0C718AF}" destId="{A3A1E490-1D2D-47DB-9641-E9CB3BB017AF}" srcOrd="6" destOrd="0" presId="urn:microsoft.com/office/officeart/2005/8/layout/cycle8"/>
    <dgm:cxn modelId="{A249F3B6-CBE0-4C8B-A18F-DE892A46A8DA}" type="presParOf" srcId="{493100F7-3292-42D9-A90E-D030D0C718AF}" destId="{EEAB45D1-95F2-4D13-ADE7-A6647B9CD718}" srcOrd="7" destOrd="0" presId="urn:microsoft.com/office/officeart/2005/8/layout/cycle8"/>
    <dgm:cxn modelId="{B018BACB-1966-46B3-A92C-165764451E55}" type="presParOf" srcId="{493100F7-3292-42D9-A90E-D030D0C718AF}" destId="{DAEA9939-22DF-4713-8928-47FEB7602246}" srcOrd="8" destOrd="0" presId="urn:microsoft.com/office/officeart/2005/8/layout/cycle8"/>
    <dgm:cxn modelId="{872913FC-4FF1-4F34-AC16-1D47E6F9FE4F}" type="presParOf" srcId="{493100F7-3292-42D9-A90E-D030D0C718AF}" destId="{5D7FF588-9054-4C23-8146-A1665732EDF9}" srcOrd="9" destOrd="0" presId="urn:microsoft.com/office/officeart/2005/8/layout/cycle8"/>
    <dgm:cxn modelId="{1ACEAA83-A812-4C5B-9883-67B9A09624F2}" type="presParOf" srcId="{493100F7-3292-42D9-A90E-D030D0C718AF}" destId="{6192CB8A-D905-4D33-857F-563753021ADD}" srcOrd="10" destOrd="0" presId="urn:microsoft.com/office/officeart/2005/8/layout/cycle8"/>
    <dgm:cxn modelId="{B5DA1AC8-0B37-40B5-825D-3540A3BC0214}" type="presParOf" srcId="{493100F7-3292-42D9-A90E-D030D0C718AF}" destId="{D70A26CE-F5EF-4F07-8194-134C38D05A64}" srcOrd="11" destOrd="0" presId="urn:microsoft.com/office/officeart/2005/8/layout/cycle8"/>
    <dgm:cxn modelId="{6520C1D2-D0CC-4F82-B3F4-3CEEC5D691D1}" type="presParOf" srcId="{493100F7-3292-42D9-A90E-D030D0C718AF}" destId="{6C342A05-077C-463B-B745-3B683C649567}" srcOrd="12" destOrd="0" presId="urn:microsoft.com/office/officeart/2005/8/layout/cycle8"/>
    <dgm:cxn modelId="{3355827C-EEB3-41C5-9391-EF7354BD063A}" type="presParOf" srcId="{493100F7-3292-42D9-A90E-D030D0C718AF}" destId="{9191461E-4120-4CD8-96DF-F7E4ECD16EAA}" srcOrd="13" destOrd="0" presId="urn:microsoft.com/office/officeart/2005/8/layout/cycle8"/>
    <dgm:cxn modelId="{BDD75340-CEB3-4C80-A270-0C3197A52EB0}" type="presParOf" srcId="{493100F7-3292-42D9-A90E-D030D0C718AF}" destId="{23D30FB3-0605-4C6A-A213-8A3BCA9D1DBE}"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F09C69-B143-40E9-B066-FF7CAE6621AF}" type="doc">
      <dgm:prSet loTypeId="urn:microsoft.com/office/officeart/2005/8/layout/cycle8" loCatId="cycle" qsTypeId="urn:microsoft.com/office/officeart/2005/8/quickstyle/simple1" qsCatId="simple" csTypeId="urn:microsoft.com/office/officeart/2005/8/colors/accent1_2" csCatId="accent1" phldr="1"/>
      <dgm:spPr/>
    </dgm:pt>
    <dgm:pt modelId="{03588BA6-25C7-48FE-AEAA-1B204746E3E3}">
      <dgm:prSet phldrT="[Text]">
        <dgm:style>
          <a:lnRef idx="2">
            <a:schemeClr val="accent2">
              <a:shade val="50000"/>
            </a:schemeClr>
          </a:lnRef>
          <a:fillRef idx="1">
            <a:schemeClr val="accent2"/>
          </a:fillRef>
          <a:effectRef idx="0">
            <a:schemeClr val="accent2"/>
          </a:effectRef>
          <a:fontRef idx="minor">
            <a:schemeClr val="lt1"/>
          </a:fontRef>
        </dgm:style>
      </dgm:prSet>
      <dgm:spPr>
        <a:ln/>
      </dgm:spPr>
      <dgm:t>
        <a:bodyPr/>
        <a:lstStyle/>
        <a:p>
          <a:r>
            <a:rPr lang="en-GB" dirty="0"/>
            <a:t>Policy</a:t>
          </a:r>
        </a:p>
      </dgm:t>
    </dgm:pt>
    <dgm:pt modelId="{9DEADB97-55B7-4FD5-A8E5-ABBC582E5943}" type="parTrans" cxnId="{35E8A4C8-A8A2-4A24-A50F-A5C503766309}">
      <dgm:prSet/>
      <dgm:spPr/>
      <dgm:t>
        <a:bodyPr/>
        <a:lstStyle/>
        <a:p>
          <a:endParaRPr lang="en-GB"/>
        </a:p>
      </dgm:t>
    </dgm:pt>
    <dgm:pt modelId="{9B8A3EEF-AAC2-454F-97CF-EBA4A65A2675}" type="sibTrans" cxnId="{35E8A4C8-A8A2-4A24-A50F-A5C503766309}">
      <dgm:prSet/>
      <dgm:spPr/>
      <dgm:t>
        <a:bodyPr/>
        <a:lstStyle/>
        <a:p>
          <a:endParaRPr lang="en-GB"/>
        </a:p>
      </dgm:t>
    </dgm:pt>
    <dgm:pt modelId="{75C0BA32-E66B-45DF-866F-047FAD8818C6}">
      <dgm:prSet phldrT="[Text]"/>
      <dgm:spPr>
        <a:solidFill>
          <a:schemeClr val="bg2">
            <a:lumMod val="75000"/>
          </a:schemeClr>
        </a:solidFill>
      </dgm:spPr>
      <dgm:t>
        <a:bodyPr/>
        <a:lstStyle/>
        <a:p>
          <a:r>
            <a:rPr lang="en-GB"/>
            <a:t>Practice</a:t>
          </a:r>
        </a:p>
      </dgm:t>
    </dgm:pt>
    <dgm:pt modelId="{F938424E-F50A-495D-9596-0B493FBC8F8C}" type="parTrans" cxnId="{B31F93E2-1529-4A8E-B558-789982940850}">
      <dgm:prSet/>
      <dgm:spPr/>
      <dgm:t>
        <a:bodyPr/>
        <a:lstStyle/>
        <a:p>
          <a:endParaRPr lang="en-GB"/>
        </a:p>
      </dgm:t>
    </dgm:pt>
    <dgm:pt modelId="{A8783892-7859-4ED2-B7C0-02E8B187EE3A}" type="sibTrans" cxnId="{B31F93E2-1529-4A8E-B558-789982940850}">
      <dgm:prSet/>
      <dgm:spPr/>
      <dgm:t>
        <a:bodyPr/>
        <a:lstStyle/>
        <a:p>
          <a:endParaRPr lang="en-GB"/>
        </a:p>
      </dgm:t>
    </dgm:pt>
    <dgm:pt modelId="{3C1D9EE6-9A80-459A-8DE5-9095346ABA85}">
      <dgm:prSet phldrT="[Text]"/>
      <dgm:spPr>
        <a:solidFill>
          <a:schemeClr val="accent4">
            <a:lumMod val="60000"/>
            <a:lumOff val="40000"/>
          </a:schemeClr>
        </a:solidFill>
      </dgm:spPr>
      <dgm:t>
        <a:bodyPr/>
        <a:lstStyle/>
        <a:p>
          <a:r>
            <a:rPr lang="en-GB"/>
            <a:t>Workforce</a:t>
          </a:r>
        </a:p>
      </dgm:t>
    </dgm:pt>
    <dgm:pt modelId="{00301CF6-417B-4786-B4D4-5F4F2E719336}" type="parTrans" cxnId="{ADD0F073-5D31-4BBA-A6E0-69AC7D05EDEE}">
      <dgm:prSet/>
      <dgm:spPr/>
      <dgm:t>
        <a:bodyPr/>
        <a:lstStyle/>
        <a:p>
          <a:endParaRPr lang="en-GB"/>
        </a:p>
      </dgm:t>
    </dgm:pt>
    <dgm:pt modelId="{BFA540C1-CB01-4A27-893A-EBFF415D80B8}" type="sibTrans" cxnId="{ADD0F073-5D31-4BBA-A6E0-69AC7D05EDEE}">
      <dgm:prSet/>
      <dgm:spPr/>
      <dgm:t>
        <a:bodyPr/>
        <a:lstStyle/>
        <a:p>
          <a:endParaRPr lang="en-GB"/>
        </a:p>
      </dgm:t>
    </dgm:pt>
    <dgm:pt modelId="{493100F7-3292-42D9-A90E-D030D0C718AF}" type="pres">
      <dgm:prSet presAssocID="{67F09C69-B143-40E9-B066-FF7CAE6621AF}" presName="compositeShape" presStyleCnt="0">
        <dgm:presLayoutVars>
          <dgm:chMax val="7"/>
          <dgm:dir/>
          <dgm:resizeHandles val="exact"/>
        </dgm:presLayoutVars>
      </dgm:prSet>
      <dgm:spPr/>
    </dgm:pt>
    <dgm:pt modelId="{E0C7DEAE-A594-4DCD-8157-8D71E84DF1E2}" type="pres">
      <dgm:prSet presAssocID="{67F09C69-B143-40E9-B066-FF7CAE6621AF}" presName="wedge1" presStyleLbl="node1" presStyleIdx="0" presStyleCnt="3" custLinFactNeighborX="-81" custLinFactNeighborY="-567"/>
      <dgm:spPr/>
    </dgm:pt>
    <dgm:pt modelId="{BDEC084E-D3DF-46DF-8F8C-E7CF38802F7D}" type="pres">
      <dgm:prSet presAssocID="{67F09C69-B143-40E9-B066-FF7CAE6621AF}" presName="dummy1a" presStyleCnt="0"/>
      <dgm:spPr/>
    </dgm:pt>
    <dgm:pt modelId="{A98DEE68-11FC-4DD9-89EE-A8C6FC0D4313}" type="pres">
      <dgm:prSet presAssocID="{67F09C69-B143-40E9-B066-FF7CAE6621AF}" presName="dummy1b" presStyleCnt="0"/>
      <dgm:spPr/>
    </dgm:pt>
    <dgm:pt modelId="{F8AE247E-E9A2-48EE-9EEE-A7C910FB55D5}" type="pres">
      <dgm:prSet presAssocID="{67F09C69-B143-40E9-B066-FF7CAE6621AF}" presName="wedge1Tx" presStyleLbl="node1" presStyleIdx="0" presStyleCnt="3">
        <dgm:presLayoutVars>
          <dgm:chMax val="0"/>
          <dgm:chPref val="0"/>
          <dgm:bulletEnabled val="1"/>
        </dgm:presLayoutVars>
      </dgm:prSet>
      <dgm:spPr/>
    </dgm:pt>
    <dgm:pt modelId="{4546123D-B6B5-4EFC-94C8-7814236197EF}" type="pres">
      <dgm:prSet presAssocID="{67F09C69-B143-40E9-B066-FF7CAE6621AF}" presName="wedge2" presStyleLbl="node1" presStyleIdx="1" presStyleCnt="3"/>
      <dgm:spPr/>
    </dgm:pt>
    <dgm:pt modelId="{9F285335-3665-4EEE-83D8-0C01D67FCDFA}" type="pres">
      <dgm:prSet presAssocID="{67F09C69-B143-40E9-B066-FF7CAE6621AF}" presName="dummy2a" presStyleCnt="0"/>
      <dgm:spPr/>
    </dgm:pt>
    <dgm:pt modelId="{A3A1E490-1D2D-47DB-9641-E9CB3BB017AF}" type="pres">
      <dgm:prSet presAssocID="{67F09C69-B143-40E9-B066-FF7CAE6621AF}" presName="dummy2b" presStyleCnt="0"/>
      <dgm:spPr/>
    </dgm:pt>
    <dgm:pt modelId="{EEAB45D1-95F2-4D13-ADE7-A6647B9CD718}" type="pres">
      <dgm:prSet presAssocID="{67F09C69-B143-40E9-B066-FF7CAE6621AF}" presName="wedge2Tx" presStyleLbl="node1" presStyleIdx="1" presStyleCnt="3">
        <dgm:presLayoutVars>
          <dgm:chMax val="0"/>
          <dgm:chPref val="0"/>
          <dgm:bulletEnabled val="1"/>
        </dgm:presLayoutVars>
      </dgm:prSet>
      <dgm:spPr/>
    </dgm:pt>
    <dgm:pt modelId="{DAEA9939-22DF-4713-8928-47FEB7602246}" type="pres">
      <dgm:prSet presAssocID="{67F09C69-B143-40E9-B066-FF7CAE6621AF}" presName="wedge3" presStyleLbl="node1" presStyleIdx="2" presStyleCnt="3"/>
      <dgm:spPr/>
    </dgm:pt>
    <dgm:pt modelId="{5D7FF588-9054-4C23-8146-A1665732EDF9}" type="pres">
      <dgm:prSet presAssocID="{67F09C69-B143-40E9-B066-FF7CAE6621AF}" presName="dummy3a" presStyleCnt="0"/>
      <dgm:spPr/>
    </dgm:pt>
    <dgm:pt modelId="{6192CB8A-D905-4D33-857F-563753021ADD}" type="pres">
      <dgm:prSet presAssocID="{67F09C69-B143-40E9-B066-FF7CAE6621AF}" presName="dummy3b" presStyleCnt="0"/>
      <dgm:spPr/>
    </dgm:pt>
    <dgm:pt modelId="{D70A26CE-F5EF-4F07-8194-134C38D05A64}" type="pres">
      <dgm:prSet presAssocID="{67F09C69-B143-40E9-B066-FF7CAE6621AF}" presName="wedge3Tx" presStyleLbl="node1" presStyleIdx="2" presStyleCnt="3">
        <dgm:presLayoutVars>
          <dgm:chMax val="0"/>
          <dgm:chPref val="0"/>
          <dgm:bulletEnabled val="1"/>
        </dgm:presLayoutVars>
      </dgm:prSet>
      <dgm:spPr/>
    </dgm:pt>
    <dgm:pt modelId="{6C342A05-077C-463B-B745-3B683C649567}" type="pres">
      <dgm:prSet presAssocID="{9B8A3EEF-AAC2-454F-97CF-EBA4A65A2675}" presName="arrowWedge1" presStyleLbl="fgSibTrans2D1" presStyleIdx="0" presStyleCnt="3"/>
      <dgm:spPr>
        <a:solidFill>
          <a:schemeClr val="accent2">
            <a:lumMod val="75000"/>
          </a:schemeClr>
        </a:solidFill>
      </dgm:spPr>
    </dgm:pt>
    <dgm:pt modelId="{9191461E-4120-4CD8-96DF-F7E4ECD16EAA}" type="pres">
      <dgm:prSet presAssocID="{A8783892-7859-4ED2-B7C0-02E8B187EE3A}" presName="arrowWedge2" presStyleLbl="fgSibTrans2D1" presStyleIdx="1" presStyleCnt="3"/>
      <dgm:spPr>
        <a:solidFill>
          <a:schemeClr val="bg2">
            <a:lumMod val="50000"/>
          </a:schemeClr>
        </a:solidFill>
      </dgm:spPr>
    </dgm:pt>
    <dgm:pt modelId="{23D30FB3-0605-4C6A-A213-8A3BCA9D1DBE}" type="pres">
      <dgm:prSet presAssocID="{BFA540C1-CB01-4A27-893A-EBFF415D80B8}" presName="arrowWedge3" presStyleLbl="fgSibTrans2D1" presStyleIdx="2" presStyleCnt="3"/>
      <dgm:spPr>
        <a:solidFill>
          <a:schemeClr val="accent4">
            <a:lumMod val="75000"/>
          </a:schemeClr>
        </a:solidFill>
      </dgm:spPr>
    </dgm:pt>
  </dgm:ptLst>
  <dgm:cxnLst>
    <dgm:cxn modelId="{801D4D01-F759-4881-804B-5DC0E4047E06}" type="presOf" srcId="{03588BA6-25C7-48FE-AEAA-1B204746E3E3}" destId="{F8AE247E-E9A2-48EE-9EEE-A7C910FB55D5}" srcOrd="1" destOrd="0" presId="urn:microsoft.com/office/officeart/2005/8/layout/cycle8"/>
    <dgm:cxn modelId="{E864E944-E2F6-4587-8B3B-1341D80EE3BE}" type="presOf" srcId="{3C1D9EE6-9A80-459A-8DE5-9095346ABA85}" destId="{DAEA9939-22DF-4713-8928-47FEB7602246}" srcOrd="0" destOrd="0" presId="urn:microsoft.com/office/officeart/2005/8/layout/cycle8"/>
    <dgm:cxn modelId="{045D166C-5C1C-4B7B-9A9A-CC9FF57CA8EA}" type="presOf" srcId="{75C0BA32-E66B-45DF-866F-047FAD8818C6}" destId="{EEAB45D1-95F2-4D13-ADE7-A6647B9CD718}" srcOrd="1" destOrd="0" presId="urn:microsoft.com/office/officeart/2005/8/layout/cycle8"/>
    <dgm:cxn modelId="{2E55FE70-7178-42C1-A96F-513720081C90}" type="presOf" srcId="{03588BA6-25C7-48FE-AEAA-1B204746E3E3}" destId="{E0C7DEAE-A594-4DCD-8157-8D71E84DF1E2}" srcOrd="0" destOrd="0" presId="urn:microsoft.com/office/officeart/2005/8/layout/cycle8"/>
    <dgm:cxn modelId="{9DCC7D71-E77A-4E8F-A556-59E2F9BB0D9C}" type="presOf" srcId="{75C0BA32-E66B-45DF-866F-047FAD8818C6}" destId="{4546123D-B6B5-4EFC-94C8-7814236197EF}" srcOrd="0" destOrd="0" presId="urn:microsoft.com/office/officeart/2005/8/layout/cycle8"/>
    <dgm:cxn modelId="{ADD0F073-5D31-4BBA-A6E0-69AC7D05EDEE}" srcId="{67F09C69-B143-40E9-B066-FF7CAE6621AF}" destId="{3C1D9EE6-9A80-459A-8DE5-9095346ABA85}" srcOrd="2" destOrd="0" parTransId="{00301CF6-417B-4786-B4D4-5F4F2E719336}" sibTransId="{BFA540C1-CB01-4A27-893A-EBFF415D80B8}"/>
    <dgm:cxn modelId="{80E0F958-AE3B-443A-819F-4FF089A68A3F}" type="presOf" srcId="{3C1D9EE6-9A80-459A-8DE5-9095346ABA85}" destId="{D70A26CE-F5EF-4F07-8194-134C38D05A64}" srcOrd="1" destOrd="0" presId="urn:microsoft.com/office/officeart/2005/8/layout/cycle8"/>
    <dgm:cxn modelId="{677535C1-67E1-4993-8DFB-69AF264119FE}" type="presOf" srcId="{67F09C69-B143-40E9-B066-FF7CAE6621AF}" destId="{493100F7-3292-42D9-A90E-D030D0C718AF}" srcOrd="0" destOrd="0" presId="urn:microsoft.com/office/officeart/2005/8/layout/cycle8"/>
    <dgm:cxn modelId="{35E8A4C8-A8A2-4A24-A50F-A5C503766309}" srcId="{67F09C69-B143-40E9-B066-FF7CAE6621AF}" destId="{03588BA6-25C7-48FE-AEAA-1B204746E3E3}" srcOrd="0" destOrd="0" parTransId="{9DEADB97-55B7-4FD5-A8E5-ABBC582E5943}" sibTransId="{9B8A3EEF-AAC2-454F-97CF-EBA4A65A2675}"/>
    <dgm:cxn modelId="{B31F93E2-1529-4A8E-B558-789982940850}" srcId="{67F09C69-B143-40E9-B066-FF7CAE6621AF}" destId="{75C0BA32-E66B-45DF-866F-047FAD8818C6}" srcOrd="1" destOrd="0" parTransId="{F938424E-F50A-495D-9596-0B493FBC8F8C}" sibTransId="{A8783892-7859-4ED2-B7C0-02E8B187EE3A}"/>
    <dgm:cxn modelId="{A86C21F9-FF55-48B1-A5AC-309AC5A00802}" type="presParOf" srcId="{493100F7-3292-42D9-A90E-D030D0C718AF}" destId="{E0C7DEAE-A594-4DCD-8157-8D71E84DF1E2}" srcOrd="0" destOrd="0" presId="urn:microsoft.com/office/officeart/2005/8/layout/cycle8"/>
    <dgm:cxn modelId="{C6B43818-9D38-4B8C-8932-6A9E3BE3200A}" type="presParOf" srcId="{493100F7-3292-42D9-A90E-D030D0C718AF}" destId="{BDEC084E-D3DF-46DF-8F8C-E7CF38802F7D}" srcOrd="1" destOrd="0" presId="urn:microsoft.com/office/officeart/2005/8/layout/cycle8"/>
    <dgm:cxn modelId="{F920111E-3E49-473C-A5D6-3ED5B5548603}" type="presParOf" srcId="{493100F7-3292-42D9-A90E-D030D0C718AF}" destId="{A98DEE68-11FC-4DD9-89EE-A8C6FC0D4313}" srcOrd="2" destOrd="0" presId="urn:microsoft.com/office/officeart/2005/8/layout/cycle8"/>
    <dgm:cxn modelId="{BD83699A-73A4-443B-BE74-9A6277695161}" type="presParOf" srcId="{493100F7-3292-42D9-A90E-D030D0C718AF}" destId="{F8AE247E-E9A2-48EE-9EEE-A7C910FB55D5}" srcOrd="3" destOrd="0" presId="urn:microsoft.com/office/officeart/2005/8/layout/cycle8"/>
    <dgm:cxn modelId="{D1A1C2AF-63FD-4766-B012-CC5711A2C677}" type="presParOf" srcId="{493100F7-3292-42D9-A90E-D030D0C718AF}" destId="{4546123D-B6B5-4EFC-94C8-7814236197EF}" srcOrd="4" destOrd="0" presId="urn:microsoft.com/office/officeart/2005/8/layout/cycle8"/>
    <dgm:cxn modelId="{E1508ECF-DF82-4DFD-928F-0CD5EE4ADF9C}" type="presParOf" srcId="{493100F7-3292-42D9-A90E-D030D0C718AF}" destId="{9F285335-3665-4EEE-83D8-0C01D67FCDFA}" srcOrd="5" destOrd="0" presId="urn:microsoft.com/office/officeart/2005/8/layout/cycle8"/>
    <dgm:cxn modelId="{C2062A89-DBD2-4F23-9795-231167E7855F}" type="presParOf" srcId="{493100F7-3292-42D9-A90E-D030D0C718AF}" destId="{A3A1E490-1D2D-47DB-9641-E9CB3BB017AF}" srcOrd="6" destOrd="0" presId="urn:microsoft.com/office/officeart/2005/8/layout/cycle8"/>
    <dgm:cxn modelId="{A249F3B6-CBE0-4C8B-A18F-DE892A46A8DA}" type="presParOf" srcId="{493100F7-3292-42D9-A90E-D030D0C718AF}" destId="{EEAB45D1-95F2-4D13-ADE7-A6647B9CD718}" srcOrd="7" destOrd="0" presId="urn:microsoft.com/office/officeart/2005/8/layout/cycle8"/>
    <dgm:cxn modelId="{B018BACB-1966-46B3-A92C-165764451E55}" type="presParOf" srcId="{493100F7-3292-42D9-A90E-D030D0C718AF}" destId="{DAEA9939-22DF-4713-8928-47FEB7602246}" srcOrd="8" destOrd="0" presId="urn:microsoft.com/office/officeart/2005/8/layout/cycle8"/>
    <dgm:cxn modelId="{872913FC-4FF1-4F34-AC16-1D47E6F9FE4F}" type="presParOf" srcId="{493100F7-3292-42D9-A90E-D030D0C718AF}" destId="{5D7FF588-9054-4C23-8146-A1665732EDF9}" srcOrd="9" destOrd="0" presId="urn:microsoft.com/office/officeart/2005/8/layout/cycle8"/>
    <dgm:cxn modelId="{1ACEAA83-A812-4C5B-9883-67B9A09624F2}" type="presParOf" srcId="{493100F7-3292-42D9-A90E-D030D0C718AF}" destId="{6192CB8A-D905-4D33-857F-563753021ADD}" srcOrd="10" destOrd="0" presId="urn:microsoft.com/office/officeart/2005/8/layout/cycle8"/>
    <dgm:cxn modelId="{B5DA1AC8-0B37-40B5-825D-3540A3BC0214}" type="presParOf" srcId="{493100F7-3292-42D9-A90E-D030D0C718AF}" destId="{D70A26CE-F5EF-4F07-8194-134C38D05A64}" srcOrd="11" destOrd="0" presId="urn:microsoft.com/office/officeart/2005/8/layout/cycle8"/>
    <dgm:cxn modelId="{6520C1D2-D0CC-4F82-B3F4-3CEEC5D691D1}" type="presParOf" srcId="{493100F7-3292-42D9-A90E-D030D0C718AF}" destId="{6C342A05-077C-463B-B745-3B683C649567}" srcOrd="12" destOrd="0" presId="urn:microsoft.com/office/officeart/2005/8/layout/cycle8"/>
    <dgm:cxn modelId="{3355827C-EEB3-41C5-9391-EF7354BD063A}" type="presParOf" srcId="{493100F7-3292-42D9-A90E-D030D0C718AF}" destId="{9191461E-4120-4CD8-96DF-F7E4ECD16EAA}" srcOrd="13" destOrd="0" presId="urn:microsoft.com/office/officeart/2005/8/layout/cycle8"/>
    <dgm:cxn modelId="{BDD75340-CEB3-4C80-A270-0C3197A52EB0}" type="presParOf" srcId="{493100F7-3292-42D9-A90E-D030D0C718AF}" destId="{23D30FB3-0605-4C6A-A213-8A3BCA9D1DBE}"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C7DEAE-A594-4DCD-8157-8D71E84DF1E2}">
      <dsp:nvSpPr>
        <dsp:cNvPr id="0" name=""/>
        <dsp:cNvSpPr/>
      </dsp:nvSpPr>
      <dsp:spPr>
        <a:xfrm>
          <a:off x="2233646" y="360017"/>
          <a:ext cx="5020397" cy="5020397"/>
        </a:xfrm>
        <a:prstGeom prst="pie">
          <a:avLst>
            <a:gd name="adj1" fmla="val 16200000"/>
            <a:gd name="adj2" fmla="val 1800000"/>
          </a:avLst>
        </a:prstGeom>
        <a:solidFill>
          <a:schemeClr val="accent2"/>
        </a:solid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t>Polisi</a:t>
          </a:r>
        </a:p>
      </dsp:txBody>
      <dsp:txXfrm>
        <a:off x="4879516" y="1423863"/>
        <a:ext cx="1792999" cy="1494166"/>
      </dsp:txXfrm>
    </dsp:sp>
    <dsp:sp modelId="{4546123D-B6B5-4EFC-94C8-7814236197EF}">
      <dsp:nvSpPr>
        <dsp:cNvPr id="0" name=""/>
        <dsp:cNvSpPr/>
      </dsp:nvSpPr>
      <dsp:spPr>
        <a:xfrm>
          <a:off x="2134317" y="567783"/>
          <a:ext cx="5020397" cy="5020397"/>
        </a:xfrm>
        <a:prstGeom prst="pie">
          <a:avLst>
            <a:gd name="adj1" fmla="val 1800000"/>
            <a:gd name="adj2" fmla="val 900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err="1"/>
            <a:t>Arfer</a:t>
          </a:r>
          <a:endParaRPr lang="en-GB" sz="3400" kern="1200" dirty="0"/>
        </a:p>
      </dsp:txBody>
      <dsp:txXfrm>
        <a:off x="3329649" y="3825064"/>
        <a:ext cx="2689498" cy="1314866"/>
      </dsp:txXfrm>
    </dsp:sp>
    <dsp:sp modelId="{DAEA9939-22DF-4713-8928-47FEB7602246}">
      <dsp:nvSpPr>
        <dsp:cNvPr id="0" name=""/>
        <dsp:cNvSpPr/>
      </dsp:nvSpPr>
      <dsp:spPr>
        <a:xfrm>
          <a:off x="2030920" y="388483"/>
          <a:ext cx="5020397" cy="5020397"/>
        </a:xfrm>
        <a:prstGeom prst="pie">
          <a:avLst>
            <a:gd name="adj1" fmla="val 9000000"/>
            <a:gd name="adj2" fmla="val 16200000"/>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err="1"/>
            <a:t>Gweithlu</a:t>
          </a:r>
          <a:endParaRPr lang="en-GB" sz="3400" kern="1200" dirty="0"/>
        </a:p>
      </dsp:txBody>
      <dsp:txXfrm>
        <a:off x="2612450" y="1452329"/>
        <a:ext cx="1792999" cy="1494166"/>
      </dsp:txXfrm>
    </dsp:sp>
    <dsp:sp modelId="{6C342A05-077C-463B-B745-3B683C649567}">
      <dsp:nvSpPr>
        <dsp:cNvPr id="0" name=""/>
        <dsp:cNvSpPr/>
      </dsp:nvSpPr>
      <dsp:spPr>
        <a:xfrm>
          <a:off x="1923274" y="49230"/>
          <a:ext cx="5641970" cy="5641970"/>
        </a:xfrm>
        <a:prstGeom prst="circularArrow">
          <a:avLst>
            <a:gd name="adj1" fmla="val 5085"/>
            <a:gd name="adj2" fmla="val 327528"/>
            <a:gd name="adj3" fmla="val 1472472"/>
            <a:gd name="adj4" fmla="val 16199432"/>
            <a:gd name="adj5" fmla="val 5932"/>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191461E-4120-4CD8-96DF-F7E4ECD16EAA}">
      <dsp:nvSpPr>
        <dsp:cNvPr id="0" name=""/>
        <dsp:cNvSpPr/>
      </dsp:nvSpPr>
      <dsp:spPr>
        <a:xfrm>
          <a:off x="1823530" y="256679"/>
          <a:ext cx="5641970" cy="5641970"/>
        </a:xfrm>
        <a:prstGeom prst="circularArrow">
          <a:avLst>
            <a:gd name="adj1" fmla="val 5085"/>
            <a:gd name="adj2" fmla="val 327528"/>
            <a:gd name="adj3" fmla="val 8671970"/>
            <a:gd name="adj4" fmla="val 1800502"/>
            <a:gd name="adj5" fmla="val 5932"/>
          </a:avLst>
        </a:prstGeom>
        <a:solidFill>
          <a:schemeClr val="bg2">
            <a:lumMod val="50000"/>
          </a:schemeClr>
        </a:solidFill>
        <a:ln>
          <a:noFill/>
        </a:ln>
        <a:effectLst/>
      </dsp:spPr>
      <dsp:style>
        <a:lnRef idx="0">
          <a:scrgbClr r="0" g="0" b="0"/>
        </a:lnRef>
        <a:fillRef idx="1">
          <a:scrgbClr r="0" g="0" b="0"/>
        </a:fillRef>
        <a:effectRef idx="0">
          <a:scrgbClr r="0" g="0" b="0"/>
        </a:effectRef>
        <a:fontRef idx="minor">
          <a:schemeClr val="lt1"/>
        </a:fontRef>
      </dsp:style>
    </dsp:sp>
    <dsp:sp modelId="{23D30FB3-0605-4C6A-A213-8A3BCA9D1DBE}">
      <dsp:nvSpPr>
        <dsp:cNvPr id="0" name=""/>
        <dsp:cNvSpPr/>
      </dsp:nvSpPr>
      <dsp:spPr>
        <a:xfrm>
          <a:off x="1719719" y="77696"/>
          <a:ext cx="5641970" cy="5641970"/>
        </a:xfrm>
        <a:prstGeom prst="circularArrow">
          <a:avLst>
            <a:gd name="adj1" fmla="val 5085"/>
            <a:gd name="adj2" fmla="val 327528"/>
            <a:gd name="adj3" fmla="val 15873039"/>
            <a:gd name="adj4" fmla="val 9000000"/>
            <a:gd name="adj5" fmla="val 5932"/>
          </a:avLst>
        </a:prstGeom>
        <a:solidFill>
          <a:schemeClr val="accent4">
            <a:lumMod val="75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C7DEAE-A594-4DCD-8157-8D71E84DF1E2}">
      <dsp:nvSpPr>
        <dsp:cNvPr id="0" name=""/>
        <dsp:cNvSpPr/>
      </dsp:nvSpPr>
      <dsp:spPr>
        <a:xfrm>
          <a:off x="2233646" y="360017"/>
          <a:ext cx="5020397" cy="5020397"/>
        </a:xfrm>
        <a:prstGeom prst="pie">
          <a:avLst>
            <a:gd name="adj1" fmla="val 16200000"/>
            <a:gd name="adj2" fmla="val 1800000"/>
          </a:avLst>
        </a:prstGeom>
        <a:solidFill>
          <a:schemeClr val="accent2"/>
        </a:solid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t>Policy</a:t>
          </a:r>
        </a:p>
      </dsp:txBody>
      <dsp:txXfrm>
        <a:off x="4879516" y="1423863"/>
        <a:ext cx="1792999" cy="1494166"/>
      </dsp:txXfrm>
    </dsp:sp>
    <dsp:sp modelId="{4546123D-B6B5-4EFC-94C8-7814236197EF}">
      <dsp:nvSpPr>
        <dsp:cNvPr id="0" name=""/>
        <dsp:cNvSpPr/>
      </dsp:nvSpPr>
      <dsp:spPr>
        <a:xfrm>
          <a:off x="2134317" y="567783"/>
          <a:ext cx="5020397" cy="5020397"/>
        </a:xfrm>
        <a:prstGeom prst="pie">
          <a:avLst>
            <a:gd name="adj1" fmla="val 1800000"/>
            <a:gd name="adj2" fmla="val 900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a:t>Practice</a:t>
          </a:r>
        </a:p>
      </dsp:txBody>
      <dsp:txXfrm>
        <a:off x="3329649" y="3825064"/>
        <a:ext cx="2689498" cy="1314866"/>
      </dsp:txXfrm>
    </dsp:sp>
    <dsp:sp modelId="{DAEA9939-22DF-4713-8928-47FEB7602246}">
      <dsp:nvSpPr>
        <dsp:cNvPr id="0" name=""/>
        <dsp:cNvSpPr/>
      </dsp:nvSpPr>
      <dsp:spPr>
        <a:xfrm>
          <a:off x="2030920" y="388483"/>
          <a:ext cx="5020397" cy="5020397"/>
        </a:xfrm>
        <a:prstGeom prst="pie">
          <a:avLst>
            <a:gd name="adj1" fmla="val 9000000"/>
            <a:gd name="adj2" fmla="val 16200000"/>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a:t>Workforce</a:t>
          </a:r>
        </a:p>
      </dsp:txBody>
      <dsp:txXfrm>
        <a:off x="2612450" y="1452329"/>
        <a:ext cx="1792999" cy="1494166"/>
      </dsp:txXfrm>
    </dsp:sp>
    <dsp:sp modelId="{6C342A05-077C-463B-B745-3B683C649567}">
      <dsp:nvSpPr>
        <dsp:cNvPr id="0" name=""/>
        <dsp:cNvSpPr/>
      </dsp:nvSpPr>
      <dsp:spPr>
        <a:xfrm>
          <a:off x="1923274" y="49230"/>
          <a:ext cx="5641970" cy="5641970"/>
        </a:xfrm>
        <a:prstGeom prst="circularArrow">
          <a:avLst>
            <a:gd name="adj1" fmla="val 5085"/>
            <a:gd name="adj2" fmla="val 327528"/>
            <a:gd name="adj3" fmla="val 1472472"/>
            <a:gd name="adj4" fmla="val 16199432"/>
            <a:gd name="adj5" fmla="val 5932"/>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191461E-4120-4CD8-96DF-F7E4ECD16EAA}">
      <dsp:nvSpPr>
        <dsp:cNvPr id="0" name=""/>
        <dsp:cNvSpPr/>
      </dsp:nvSpPr>
      <dsp:spPr>
        <a:xfrm>
          <a:off x="1823530" y="256679"/>
          <a:ext cx="5641970" cy="5641970"/>
        </a:xfrm>
        <a:prstGeom prst="circularArrow">
          <a:avLst>
            <a:gd name="adj1" fmla="val 5085"/>
            <a:gd name="adj2" fmla="val 327528"/>
            <a:gd name="adj3" fmla="val 8671970"/>
            <a:gd name="adj4" fmla="val 1800502"/>
            <a:gd name="adj5" fmla="val 5932"/>
          </a:avLst>
        </a:prstGeom>
        <a:solidFill>
          <a:schemeClr val="bg2">
            <a:lumMod val="50000"/>
          </a:schemeClr>
        </a:solidFill>
        <a:ln>
          <a:noFill/>
        </a:ln>
        <a:effectLst/>
      </dsp:spPr>
      <dsp:style>
        <a:lnRef idx="0">
          <a:scrgbClr r="0" g="0" b="0"/>
        </a:lnRef>
        <a:fillRef idx="1">
          <a:scrgbClr r="0" g="0" b="0"/>
        </a:fillRef>
        <a:effectRef idx="0">
          <a:scrgbClr r="0" g="0" b="0"/>
        </a:effectRef>
        <a:fontRef idx="minor">
          <a:schemeClr val="lt1"/>
        </a:fontRef>
      </dsp:style>
    </dsp:sp>
    <dsp:sp modelId="{23D30FB3-0605-4C6A-A213-8A3BCA9D1DBE}">
      <dsp:nvSpPr>
        <dsp:cNvPr id="0" name=""/>
        <dsp:cNvSpPr/>
      </dsp:nvSpPr>
      <dsp:spPr>
        <a:xfrm>
          <a:off x="1719719" y="77696"/>
          <a:ext cx="5641970" cy="5641970"/>
        </a:xfrm>
        <a:prstGeom prst="circularArrow">
          <a:avLst>
            <a:gd name="adj1" fmla="val 5085"/>
            <a:gd name="adj2" fmla="val 327528"/>
            <a:gd name="adj3" fmla="val 15873039"/>
            <a:gd name="adj4" fmla="val 9000000"/>
            <a:gd name="adj5" fmla="val 5932"/>
          </a:avLst>
        </a:prstGeom>
        <a:solidFill>
          <a:schemeClr val="accent4">
            <a:lumMod val="75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7680"/>
          </a:xfrm>
          <a:prstGeom prst="rect">
            <a:avLst/>
          </a:prstGeom>
        </p:spPr>
        <p:txBody>
          <a:bodyPr vert="horz" lIns="89774" tIns="44887" rIns="89774" bIns="44887"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89774" tIns="44887" rIns="89774" bIns="44887" rtlCol="0"/>
          <a:lstStyle>
            <a:lvl1pPr algn="r">
              <a:defRPr sz="1200"/>
            </a:lvl1pPr>
          </a:lstStyle>
          <a:p>
            <a:fld id="{96D292DE-8B7A-4254-AA83-74C1F4DD4AF0}" type="datetimeFigureOut">
              <a:rPr lang="en-GB" smtClean="0"/>
              <a:t>05/02/2026</a:t>
            </a:fld>
            <a:endParaRPr lang="en-GB"/>
          </a:p>
        </p:txBody>
      </p:sp>
      <p:sp>
        <p:nvSpPr>
          <p:cNvPr id="4" name="Footer Placeholder 3"/>
          <p:cNvSpPr>
            <a:spLocks noGrp="1"/>
          </p:cNvSpPr>
          <p:nvPr>
            <p:ph type="ftr" sz="quarter" idx="2"/>
          </p:nvPr>
        </p:nvSpPr>
        <p:spPr>
          <a:xfrm>
            <a:off x="1" y="9264227"/>
            <a:ext cx="2889938" cy="487680"/>
          </a:xfrm>
          <a:prstGeom prst="rect">
            <a:avLst/>
          </a:prstGeom>
        </p:spPr>
        <p:txBody>
          <a:bodyPr vert="horz" lIns="89774" tIns="44887" rIns="89774" bIns="44887"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74" tIns="44887" rIns="89774" bIns="44887"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7680"/>
          </a:xfrm>
          <a:prstGeom prst="rect">
            <a:avLst/>
          </a:prstGeom>
        </p:spPr>
        <p:txBody>
          <a:bodyPr vert="horz" lIns="89774" tIns="44887" rIns="89774" bIns="44887"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89774" tIns="44887" rIns="89774" bIns="44887" rtlCol="0"/>
          <a:lstStyle>
            <a:lvl1pPr algn="r">
              <a:defRPr sz="1200"/>
            </a:lvl1pPr>
          </a:lstStyle>
          <a:p>
            <a:fld id="{6C2C9412-41A6-4553-B59C-789CBF87DFAB}" type="datetimeFigureOut">
              <a:rPr lang="en-GB" smtClean="0"/>
              <a:t>05/02/2026</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74" tIns="44887" rIns="89774" bIns="44887"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74" tIns="44887" rIns="89774" bIns="448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264227"/>
            <a:ext cx="2889938" cy="487680"/>
          </a:xfrm>
          <a:prstGeom prst="rect">
            <a:avLst/>
          </a:prstGeom>
        </p:spPr>
        <p:txBody>
          <a:bodyPr vert="horz" lIns="89774" tIns="44887" rIns="89774" bIns="44887"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74" tIns="44887" rIns="89774" bIns="44887" rtlCol="0" anchor="b"/>
          <a:lstStyle>
            <a:lvl1pPr algn="r">
              <a:defRPr sz="1200"/>
            </a:lvl1pPr>
          </a:lstStyle>
          <a:p>
            <a:fld id="{41E304AC-9FB3-44B6-B40A-869B48AC1C9B}" type="slidenum">
              <a:rPr lang="en-GB" smtClean="0"/>
              <a:t>‹#›</a:t>
            </a:fld>
            <a:endParaRPr lang="en-GB"/>
          </a:p>
        </p:txBody>
      </p:sp>
    </p:spTree>
    <p:extLst>
      <p:ext uri="{BB962C8B-B14F-4D97-AF65-F5344CB8AC3E}">
        <p14:creationId xmlns:p14="http://schemas.microsoft.com/office/powerpoint/2010/main" val="3354902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CF2F01-A734-4FFF-8371-151D24FE8185}" type="slidenum">
              <a:rPr lang="en-GB" smtClean="0"/>
              <a:t>2</a:t>
            </a:fld>
            <a:endParaRPr lang="en-GB"/>
          </a:p>
        </p:txBody>
      </p:sp>
    </p:spTree>
    <p:extLst>
      <p:ext uri="{BB962C8B-B14F-4D97-AF65-F5344CB8AC3E}">
        <p14:creationId xmlns:p14="http://schemas.microsoft.com/office/powerpoint/2010/main" val="3603202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3</a:t>
            </a:fld>
            <a:endParaRPr lang="en-GB"/>
          </a:p>
        </p:txBody>
      </p:sp>
    </p:spTree>
    <p:extLst>
      <p:ext uri="{BB962C8B-B14F-4D97-AF65-F5344CB8AC3E}">
        <p14:creationId xmlns:p14="http://schemas.microsoft.com/office/powerpoint/2010/main" val="3864081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rgbClr val="222222"/>
              </a:solidFill>
              <a:latin typeface="Lato"/>
              <a:ea typeface="Lato"/>
              <a:cs typeface="Lato"/>
            </a:endParaRPr>
          </a:p>
        </p:txBody>
      </p:sp>
      <p:sp>
        <p:nvSpPr>
          <p:cNvPr id="4" name="Slide Number Placeholder 3"/>
          <p:cNvSpPr>
            <a:spLocks noGrp="1"/>
          </p:cNvSpPr>
          <p:nvPr>
            <p:ph type="sldNum" sz="quarter" idx="5"/>
          </p:nvPr>
        </p:nvSpPr>
        <p:spPr/>
        <p:txBody>
          <a:bodyPr/>
          <a:lstStyle/>
          <a:p>
            <a:fld id="{41E304AC-9FB3-44B6-B40A-869B48AC1C9B}" type="slidenum">
              <a:rPr lang="en-GB" smtClean="0"/>
              <a:t>6</a:t>
            </a:fld>
            <a:endParaRPr lang="en-GB"/>
          </a:p>
        </p:txBody>
      </p:sp>
    </p:spTree>
    <p:extLst>
      <p:ext uri="{BB962C8B-B14F-4D97-AF65-F5344CB8AC3E}">
        <p14:creationId xmlns:p14="http://schemas.microsoft.com/office/powerpoint/2010/main" val="7578293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E5CDFB-3A4D-4B10-9290-081EE27167C6}" type="slidenum">
              <a:rPr lang="en-GB" smtClean="0"/>
              <a:t>7</a:t>
            </a:fld>
            <a:endParaRPr lang="en-GB"/>
          </a:p>
        </p:txBody>
      </p:sp>
    </p:spTree>
    <p:extLst>
      <p:ext uri="{BB962C8B-B14F-4D97-AF65-F5344CB8AC3E}">
        <p14:creationId xmlns:p14="http://schemas.microsoft.com/office/powerpoint/2010/main" val="3811203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10"/>
          </p:nvPr>
        </p:nvSpPr>
        <p:spPr/>
        <p:txBody>
          <a:bodyPr/>
          <a:lstStyle/>
          <a:p>
            <a:fld id="{41E304AC-9FB3-44B6-B40A-869B48AC1C9B}" type="slidenum">
              <a:rPr lang="en-GB" smtClean="0"/>
              <a:t>9</a:t>
            </a:fld>
            <a:endParaRPr lang="en-GB"/>
          </a:p>
        </p:txBody>
      </p:sp>
    </p:spTree>
    <p:extLst>
      <p:ext uri="{BB962C8B-B14F-4D97-AF65-F5344CB8AC3E}">
        <p14:creationId xmlns:p14="http://schemas.microsoft.com/office/powerpoint/2010/main" val="3290043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41E304AC-9FB3-44B6-B40A-869B48AC1C9B}" type="slidenum">
              <a:rPr lang="en-GB" smtClean="0"/>
              <a:t>11</a:t>
            </a:fld>
            <a:endParaRPr lang="en-GB"/>
          </a:p>
        </p:txBody>
      </p:sp>
    </p:spTree>
    <p:extLst>
      <p:ext uri="{BB962C8B-B14F-4D97-AF65-F5344CB8AC3E}">
        <p14:creationId xmlns:p14="http://schemas.microsoft.com/office/powerpoint/2010/main" val="3957609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41E304AC-9FB3-44B6-B40A-869B48AC1C9B}" type="slidenum">
              <a:rPr lang="en-GB" smtClean="0"/>
              <a:t>13</a:t>
            </a:fld>
            <a:endParaRPr lang="en-GB"/>
          </a:p>
        </p:txBody>
      </p:sp>
    </p:spTree>
    <p:extLst>
      <p:ext uri="{BB962C8B-B14F-4D97-AF65-F5344CB8AC3E}">
        <p14:creationId xmlns:p14="http://schemas.microsoft.com/office/powerpoint/2010/main" val="42458554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41E304AC-9FB3-44B6-B40A-869B48AC1C9B}" type="slidenum">
              <a:rPr lang="en-GB" smtClean="0"/>
              <a:t>23</a:t>
            </a:fld>
            <a:endParaRPr lang="en-GB"/>
          </a:p>
        </p:txBody>
      </p:sp>
    </p:spTree>
    <p:extLst>
      <p:ext uri="{BB962C8B-B14F-4D97-AF65-F5344CB8AC3E}">
        <p14:creationId xmlns:p14="http://schemas.microsoft.com/office/powerpoint/2010/main" val="2502851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dirty="0"/>
          </a:p>
        </p:txBody>
      </p:sp>
      <p:sp>
        <p:nvSpPr>
          <p:cNvPr id="4" name="Slide Number Placeholder 3"/>
          <p:cNvSpPr>
            <a:spLocks noGrp="1"/>
          </p:cNvSpPr>
          <p:nvPr>
            <p:ph type="sldNum" sz="quarter" idx="5"/>
          </p:nvPr>
        </p:nvSpPr>
        <p:spPr/>
        <p:txBody>
          <a:bodyPr/>
          <a:lstStyle/>
          <a:p>
            <a:fld id="{41E304AC-9FB3-44B6-B40A-869B48AC1C9B}" type="slidenum">
              <a:rPr lang="en-GB" smtClean="0"/>
              <a:t>26</a:t>
            </a:fld>
            <a:endParaRPr lang="en-GB"/>
          </a:p>
        </p:txBody>
      </p:sp>
    </p:spTree>
    <p:extLst>
      <p:ext uri="{BB962C8B-B14F-4D97-AF65-F5344CB8AC3E}">
        <p14:creationId xmlns:p14="http://schemas.microsoft.com/office/powerpoint/2010/main" val="16996887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1B1BB3-E097-4A23-A1D0-2A682C1DADCC}" type="slidenum">
              <a:rPr lang="en-GB" smtClean="0"/>
              <a:t>31</a:t>
            </a:fld>
            <a:endParaRPr lang="en-GB"/>
          </a:p>
        </p:txBody>
      </p:sp>
    </p:spTree>
    <p:extLst>
      <p:ext uri="{BB962C8B-B14F-4D97-AF65-F5344CB8AC3E}">
        <p14:creationId xmlns:p14="http://schemas.microsoft.com/office/powerpoint/2010/main" val="3620992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32</a:t>
            </a:fld>
            <a:endParaRPr lang="en-GB"/>
          </a:p>
        </p:txBody>
      </p:sp>
    </p:spTree>
    <p:extLst>
      <p:ext uri="{BB962C8B-B14F-4D97-AF65-F5344CB8AC3E}">
        <p14:creationId xmlns:p14="http://schemas.microsoft.com/office/powerpoint/2010/main" val="3376808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41E304AC-9FB3-44B6-B40A-869B48AC1C9B}" type="slidenum">
              <a:rPr lang="en-GB" smtClean="0"/>
              <a:t>33</a:t>
            </a:fld>
            <a:endParaRPr lang="en-GB"/>
          </a:p>
        </p:txBody>
      </p:sp>
    </p:spTree>
    <p:extLst>
      <p:ext uri="{BB962C8B-B14F-4D97-AF65-F5344CB8AC3E}">
        <p14:creationId xmlns:p14="http://schemas.microsoft.com/office/powerpoint/2010/main" val="1898556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EF1B1BB3-E097-4A23-A1D0-2A682C1DADCC}" type="slidenum">
              <a:rPr lang="en-GB" smtClean="0"/>
              <a:t>34</a:t>
            </a:fld>
            <a:endParaRPr lang="en-GB"/>
          </a:p>
        </p:txBody>
      </p:sp>
    </p:spTree>
    <p:extLst>
      <p:ext uri="{BB962C8B-B14F-4D97-AF65-F5344CB8AC3E}">
        <p14:creationId xmlns:p14="http://schemas.microsoft.com/office/powerpoint/2010/main" val="2004721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35</a:t>
            </a:fld>
            <a:endParaRPr lang="en-GB"/>
          </a:p>
        </p:txBody>
      </p:sp>
    </p:spTree>
    <p:extLst>
      <p:ext uri="{BB962C8B-B14F-4D97-AF65-F5344CB8AC3E}">
        <p14:creationId xmlns:p14="http://schemas.microsoft.com/office/powerpoint/2010/main" val="3967425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E304AC-9FB3-44B6-B40A-869B48AC1C9B}" type="slidenum">
              <a:rPr lang="en-GB" smtClean="0"/>
              <a:t>38</a:t>
            </a:fld>
            <a:endParaRPr lang="en-GB"/>
          </a:p>
        </p:txBody>
      </p:sp>
    </p:spTree>
    <p:extLst>
      <p:ext uri="{BB962C8B-B14F-4D97-AF65-F5344CB8AC3E}">
        <p14:creationId xmlns:p14="http://schemas.microsoft.com/office/powerpoint/2010/main" val="1139901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They need to consider these linked to their group presentation</a:t>
            </a:r>
          </a:p>
        </p:txBody>
      </p:sp>
      <p:sp>
        <p:nvSpPr>
          <p:cNvPr id="4" name="Slide Number Placeholder 3"/>
          <p:cNvSpPr>
            <a:spLocks noGrp="1"/>
          </p:cNvSpPr>
          <p:nvPr>
            <p:ph type="sldNum" sz="quarter" idx="10"/>
          </p:nvPr>
        </p:nvSpPr>
        <p:spPr/>
        <p:txBody>
          <a:bodyPr/>
          <a:lstStyle/>
          <a:p>
            <a:fld id="{EF1B1BB3-E097-4A23-A1D0-2A682C1DADCC}" type="slidenum">
              <a:rPr lang="en-GB" smtClean="0"/>
              <a:t>41</a:t>
            </a:fld>
            <a:endParaRPr lang="en-GB"/>
          </a:p>
        </p:txBody>
      </p:sp>
    </p:spTree>
    <p:extLst>
      <p:ext uri="{BB962C8B-B14F-4D97-AF65-F5344CB8AC3E}">
        <p14:creationId xmlns:p14="http://schemas.microsoft.com/office/powerpoint/2010/main" val="3252552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EF1B1BB3-E097-4A23-A1D0-2A682C1DADCC}" type="slidenum">
              <a:rPr lang="en-GB" smtClean="0"/>
              <a:t>42</a:t>
            </a:fld>
            <a:endParaRPr lang="en-GB"/>
          </a:p>
        </p:txBody>
      </p:sp>
    </p:spTree>
    <p:extLst>
      <p:ext uri="{BB962C8B-B14F-4D97-AF65-F5344CB8AC3E}">
        <p14:creationId xmlns:p14="http://schemas.microsoft.com/office/powerpoint/2010/main" val="8664717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1B1BB3-E097-4A23-A1D0-2A682C1DADCC}" type="slidenum">
              <a:rPr lang="en-GB" smtClean="0"/>
              <a:t>43</a:t>
            </a:fld>
            <a:endParaRPr lang="en-GB"/>
          </a:p>
        </p:txBody>
      </p:sp>
    </p:spTree>
    <p:extLst>
      <p:ext uri="{BB962C8B-B14F-4D97-AF65-F5344CB8AC3E}">
        <p14:creationId xmlns:p14="http://schemas.microsoft.com/office/powerpoint/2010/main" val="3449283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44</a:t>
            </a:fld>
            <a:endParaRPr lang="en-GB"/>
          </a:p>
        </p:txBody>
      </p:sp>
    </p:spTree>
    <p:extLst>
      <p:ext uri="{BB962C8B-B14F-4D97-AF65-F5344CB8AC3E}">
        <p14:creationId xmlns:p14="http://schemas.microsoft.com/office/powerpoint/2010/main" val="13473131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45</a:t>
            </a:fld>
            <a:endParaRPr lang="en-GB"/>
          </a:p>
        </p:txBody>
      </p:sp>
    </p:spTree>
    <p:extLst>
      <p:ext uri="{BB962C8B-B14F-4D97-AF65-F5344CB8AC3E}">
        <p14:creationId xmlns:p14="http://schemas.microsoft.com/office/powerpoint/2010/main" val="433990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46</a:t>
            </a:fld>
            <a:endParaRPr lang="en-GB"/>
          </a:p>
        </p:txBody>
      </p:sp>
    </p:spTree>
    <p:extLst>
      <p:ext uri="{BB962C8B-B14F-4D97-AF65-F5344CB8AC3E}">
        <p14:creationId xmlns:p14="http://schemas.microsoft.com/office/powerpoint/2010/main" val="37728007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47</a:t>
            </a:fld>
            <a:endParaRPr lang="en-GB"/>
          </a:p>
        </p:txBody>
      </p:sp>
    </p:spTree>
    <p:extLst>
      <p:ext uri="{BB962C8B-B14F-4D97-AF65-F5344CB8AC3E}">
        <p14:creationId xmlns:p14="http://schemas.microsoft.com/office/powerpoint/2010/main" val="39745060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48</a:t>
            </a:fld>
            <a:endParaRPr lang="en-GB"/>
          </a:p>
        </p:txBody>
      </p:sp>
    </p:spTree>
    <p:extLst>
      <p:ext uri="{BB962C8B-B14F-4D97-AF65-F5344CB8AC3E}">
        <p14:creationId xmlns:p14="http://schemas.microsoft.com/office/powerpoint/2010/main" val="24407185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49</a:t>
            </a:fld>
            <a:endParaRPr lang="en-GB"/>
          </a:p>
        </p:txBody>
      </p:sp>
    </p:spTree>
    <p:extLst>
      <p:ext uri="{BB962C8B-B14F-4D97-AF65-F5344CB8AC3E}">
        <p14:creationId xmlns:p14="http://schemas.microsoft.com/office/powerpoint/2010/main" val="2247044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50</a:t>
            </a:fld>
            <a:endParaRPr lang="en-GB"/>
          </a:p>
        </p:txBody>
      </p:sp>
    </p:spTree>
    <p:extLst>
      <p:ext uri="{BB962C8B-B14F-4D97-AF65-F5344CB8AC3E}">
        <p14:creationId xmlns:p14="http://schemas.microsoft.com/office/powerpoint/2010/main" val="12220520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51</a:t>
            </a:fld>
            <a:endParaRPr lang="en-GB"/>
          </a:p>
        </p:txBody>
      </p:sp>
    </p:spTree>
    <p:extLst>
      <p:ext uri="{BB962C8B-B14F-4D97-AF65-F5344CB8AC3E}">
        <p14:creationId xmlns:p14="http://schemas.microsoft.com/office/powerpoint/2010/main" val="21661569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52</a:t>
            </a:fld>
            <a:endParaRPr lang="en-GB"/>
          </a:p>
        </p:txBody>
      </p:sp>
    </p:spTree>
    <p:extLst>
      <p:ext uri="{BB962C8B-B14F-4D97-AF65-F5344CB8AC3E}">
        <p14:creationId xmlns:p14="http://schemas.microsoft.com/office/powerpoint/2010/main" val="3214853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53</a:t>
            </a:fld>
            <a:endParaRPr lang="en-GB"/>
          </a:p>
        </p:txBody>
      </p:sp>
    </p:spTree>
    <p:extLst>
      <p:ext uri="{BB962C8B-B14F-4D97-AF65-F5344CB8AC3E}">
        <p14:creationId xmlns:p14="http://schemas.microsoft.com/office/powerpoint/2010/main" val="38891245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54</a:t>
            </a:fld>
            <a:endParaRPr lang="en-GB"/>
          </a:p>
        </p:txBody>
      </p:sp>
    </p:spTree>
    <p:extLst>
      <p:ext uri="{BB962C8B-B14F-4D97-AF65-F5344CB8AC3E}">
        <p14:creationId xmlns:p14="http://schemas.microsoft.com/office/powerpoint/2010/main" val="37554377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55</a:t>
            </a:fld>
            <a:endParaRPr lang="en-GB"/>
          </a:p>
        </p:txBody>
      </p:sp>
    </p:spTree>
    <p:extLst>
      <p:ext uri="{BB962C8B-B14F-4D97-AF65-F5344CB8AC3E}">
        <p14:creationId xmlns:p14="http://schemas.microsoft.com/office/powerpoint/2010/main" val="34559222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56</a:t>
            </a:fld>
            <a:endParaRPr lang="en-GB"/>
          </a:p>
        </p:txBody>
      </p:sp>
    </p:spTree>
    <p:extLst>
      <p:ext uri="{BB962C8B-B14F-4D97-AF65-F5344CB8AC3E}">
        <p14:creationId xmlns:p14="http://schemas.microsoft.com/office/powerpoint/2010/main" val="31053090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57</a:t>
            </a:fld>
            <a:endParaRPr lang="en-GB"/>
          </a:p>
        </p:txBody>
      </p:sp>
    </p:spTree>
    <p:extLst>
      <p:ext uri="{BB962C8B-B14F-4D97-AF65-F5344CB8AC3E}">
        <p14:creationId xmlns:p14="http://schemas.microsoft.com/office/powerpoint/2010/main" val="5927006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58</a:t>
            </a:fld>
            <a:endParaRPr lang="en-GB"/>
          </a:p>
        </p:txBody>
      </p:sp>
    </p:spTree>
    <p:extLst>
      <p:ext uri="{BB962C8B-B14F-4D97-AF65-F5344CB8AC3E}">
        <p14:creationId xmlns:p14="http://schemas.microsoft.com/office/powerpoint/2010/main" val="18419348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59</a:t>
            </a:fld>
            <a:endParaRPr lang="en-GB"/>
          </a:p>
        </p:txBody>
      </p:sp>
    </p:spTree>
    <p:extLst>
      <p:ext uri="{BB962C8B-B14F-4D97-AF65-F5344CB8AC3E}">
        <p14:creationId xmlns:p14="http://schemas.microsoft.com/office/powerpoint/2010/main" val="5721937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60</a:t>
            </a:fld>
            <a:endParaRPr lang="en-GB"/>
          </a:p>
        </p:txBody>
      </p:sp>
    </p:spTree>
    <p:extLst>
      <p:ext uri="{BB962C8B-B14F-4D97-AF65-F5344CB8AC3E}">
        <p14:creationId xmlns:p14="http://schemas.microsoft.com/office/powerpoint/2010/main" val="41864979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61</a:t>
            </a:fld>
            <a:endParaRPr lang="en-GB"/>
          </a:p>
        </p:txBody>
      </p:sp>
    </p:spTree>
    <p:extLst>
      <p:ext uri="{BB962C8B-B14F-4D97-AF65-F5344CB8AC3E}">
        <p14:creationId xmlns:p14="http://schemas.microsoft.com/office/powerpoint/2010/main" val="7272990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63</a:t>
            </a:fld>
            <a:endParaRPr lang="en-GB"/>
          </a:p>
        </p:txBody>
      </p:sp>
    </p:spTree>
    <p:extLst>
      <p:ext uri="{BB962C8B-B14F-4D97-AF65-F5344CB8AC3E}">
        <p14:creationId xmlns:p14="http://schemas.microsoft.com/office/powerpoint/2010/main" val="21667869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65</a:t>
            </a:fld>
            <a:endParaRPr lang="en-GB"/>
          </a:p>
        </p:txBody>
      </p:sp>
    </p:spTree>
    <p:extLst>
      <p:ext uri="{BB962C8B-B14F-4D97-AF65-F5344CB8AC3E}">
        <p14:creationId xmlns:p14="http://schemas.microsoft.com/office/powerpoint/2010/main" val="30005110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66</a:t>
            </a:fld>
            <a:endParaRPr lang="en-GB"/>
          </a:p>
        </p:txBody>
      </p:sp>
    </p:spTree>
    <p:extLst>
      <p:ext uri="{BB962C8B-B14F-4D97-AF65-F5344CB8AC3E}">
        <p14:creationId xmlns:p14="http://schemas.microsoft.com/office/powerpoint/2010/main" val="15281822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67</a:t>
            </a:fld>
            <a:endParaRPr lang="en-GB"/>
          </a:p>
        </p:txBody>
      </p:sp>
    </p:spTree>
    <p:extLst>
      <p:ext uri="{BB962C8B-B14F-4D97-AF65-F5344CB8AC3E}">
        <p14:creationId xmlns:p14="http://schemas.microsoft.com/office/powerpoint/2010/main" val="42937564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E304AC-9FB3-44B6-B40A-869B48AC1C9B}" type="slidenum">
              <a:rPr lang="en-GB" smtClean="0"/>
              <a:t>68</a:t>
            </a:fld>
            <a:endParaRPr lang="en-GB"/>
          </a:p>
        </p:txBody>
      </p:sp>
    </p:spTree>
    <p:extLst>
      <p:ext uri="{BB962C8B-B14F-4D97-AF65-F5344CB8AC3E}">
        <p14:creationId xmlns:p14="http://schemas.microsoft.com/office/powerpoint/2010/main" val="850479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9513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9C64F3F4-CE19-49F8-9EF4-FF4EE52031C2}" type="datetimeFigureOut">
              <a:rPr lang="en-GB" smtClean="0"/>
              <a:t>05/02/2026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89362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9C64F3F4-CE19-49F8-9EF4-FF4EE52031C2}" type="datetimeFigureOut">
              <a:rPr lang="en-GB" smtClean="0"/>
              <a:t>05/02/2026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28772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628650" y="1825625"/>
            <a:ext cx="38862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9C64F3F4-CE19-49F8-9EF4-FF4EE52031C2}" type="datetimeFigureOut">
              <a:rPr lang="en-GB" smtClean="0"/>
              <a:t>05/02/2026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35672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9C64F3F4-CE19-49F8-9EF4-FF4EE52031C2}" type="datetimeFigureOut">
              <a:rPr lang="en-GB" smtClean="0"/>
              <a:t>05/02/2026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90511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9C64F3F4-CE19-49F8-9EF4-FF4EE52031C2}" type="datetimeFigureOut">
              <a:rPr lang="en-GB" smtClean="0"/>
              <a:t>05/02/2026</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119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62857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929275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08021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11089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32048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687705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3267571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9943135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308015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419017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3357259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86426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61696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148834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470460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9C64F3F4-CE19-49F8-9EF4-FF4EE52031C2}" type="datetimeFigureOut">
              <a:rPr lang="en-GB" smtClean="0"/>
              <a:t>05/02/2026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2604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9C64F3F4-CE19-49F8-9EF4-FF4EE52031C2}" type="datetimeFigureOut">
              <a:rPr lang="en-GB" smtClean="0"/>
              <a:t>05/02/2026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752759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142133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818942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936000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055927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74737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866463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352130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477884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22861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40643338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16797072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315350680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092159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42907385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42486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3.pn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2.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2.xml"/><Relationship Id="rId7" Type="http://schemas.openxmlformats.org/officeDocument/2006/relationships/image" Target="../media/image15.pn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theme" Target="../theme/theme4.xml"/><Relationship Id="rId5" Type="http://schemas.openxmlformats.org/officeDocument/2006/relationships/slideLayout" Target="../slideLayouts/slideLayout24.xml"/><Relationship Id="rId4" Type="http://schemas.openxmlformats.org/officeDocument/2006/relationships/slideLayout" Target="../slideLayouts/slideLayout23.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20.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64F3F4-CE19-49F8-9EF4-FF4EE52031C2}" type="datetimeFigureOut">
              <a:rPr lang="en-GB" smtClean="0"/>
              <a:pPr/>
              <a:t>05/02/2026</a:t>
            </a:fld>
            <a:endParaRPr lang="en-GB"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60458554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72"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259645543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28548962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7"/>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00166572"/>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714" r:id="rId3"/>
    <p:sldLayoutId id="2147483715" r:id="rId4"/>
    <p:sldLayoutId id="2147483716"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Tree>
    <p:extLst>
      <p:ext uri="{BB962C8B-B14F-4D97-AF65-F5344CB8AC3E}">
        <p14:creationId xmlns:p14="http://schemas.microsoft.com/office/powerpoint/2010/main" val="1440608157"/>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6526714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5674808"/>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hyperlink" Target="https://www.tandfonline.com/doi/epdf/10.1080/00131911.2022.2077704?needAccess=true" TargetMode="Externa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hyperlink" Target="https://www.oecd.org/en/publications/process-quality-curriculum-and-pedagogy-in-early-childhood-education-and-care_eba0711e-en.html" TargetMode="Externa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hyperlink" Target="https://www.oecd.org/en/publications/structural-characteristics-and-process-quality-in-early-childhood-education-and-care_edaf3793-en.html" TargetMode="Externa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2.jpeg"/><Relationship Id="rId2" Type="http://schemas.openxmlformats.org/officeDocument/2006/relationships/diagramData" Target="../diagrams/data1.xml"/><Relationship Id="rId1" Type="http://schemas.openxmlformats.org/officeDocument/2006/relationships/slideLayout" Target="../slideLayouts/slideLayout2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5.xml.rels><?xml version="1.0" encoding="UTF-8" standalone="yes"?>
<Relationships xmlns="http://schemas.openxmlformats.org/package/2006/relationships"><Relationship Id="rId3" Type="http://schemas.openxmlformats.org/officeDocument/2006/relationships/hyperlink" Target="https://careinspectorate.wales/early-years-and-childcare-ensuring-quality-care-and-learning?_ga=2.114711047.143634697.1641892563-444537779.1641892563" TargetMode="External"/><Relationship Id="rId2" Type="http://schemas.openxmlformats.org/officeDocument/2006/relationships/notesSlide" Target="../notesSlides/notesSlide38.xml"/><Relationship Id="rId1" Type="http://schemas.openxmlformats.org/officeDocument/2006/relationships/slideLayout" Target="../slideLayouts/slideLayout20.xml"/><Relationship Id="rId5" Type="http://schemas.openxmlformats.org/officeDocument/2006/relationships/hyperlink" Target="https://doi.org/10.1080/00131911.2022.2077704" TargetMode="External"/><Relationship Id="rId4" Type="http://schemas.openxmlformats.org/officeDocument/2006/relationships/hyperlink" Target="http://dera.ioe.ac.uk/22165/2/150225-successful-futures-en_Redacted.pdf"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www.oecd.org/en/publications/process-quality-curriculum-and-pedagogy-in-early-childhood-education-and-care_eba0711e-en.html" TargetMode="External"/><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67.xml.rels><?xml version="1.0" encoding="UTF-8" standalone="yes"?>
<Relationships xmlns="http://schemas.openxmlformats.org/package/2006/relationships"><Relationship Id="rId3" Type="http://schemas.openxmlformats.org/officeDocument/2006/relationships/hyperlink" Target="http://gov.wales/docs/dcells/publications/130716-building-brighter-future-en.pdf" TargetMode="External"/><Relationship Id="rId2" Type="http://schemas.openxmlformats.org/officeDocument/2006/relationships/notesSlide" Target="../notesSlides/notesSlide40.xml"/><Relationship Id="rId1" Type="http://schemas.openxmlformats.org/officeDocument/2006/relationships/slideLayout" Target="../slideLayouts/slideLayout20.xml"/><Relationship Id="rId4" Type="http://schemas.openxmlformats.org/officeDocument/2006/relationships/hyperlink" Target="http://gov.wales/topics/people-and-communities/people/children-and-young-people/parenting-support-guidance/help/flyingstart/?lang=en" TargetMode="External"/></Relationships>
</file>

<file path=ppt/slides/_rels/slide68.xml.rels><?xml version="1.0" encoding="UTF-8" standalone="yes"?>
<Relationships xmlns="http://schemas.openxmlformats.org/package/2006/relationships"><Relationship Id="rId3" Type="http://schemas.openxmlformats.org/officeDocument/2006/relationships/hyperlink" Target="http://gov.wales/docs/dsjlg/publications/cyp/171215-childcare-play-early-years-workforce-plan-en.pdf" TargetMode="External"/><Relationship Id="rId2" Type="http://schemas.openxmlformats.org/officeDocument/2006/relationships/notesSlide" Target="../notesSlides/notesSlide41.xml"/><Relationship Id="rId1" Type="http://schemas.openxmlformats.org/officeDocument/2006/relationships/slideLayout" Target="../slideLayouts/slideLayout20.xml"/><Relationship Id="rId6" Type="http://schemas.openxmlformats.org/officeDocument/2006/relationships/hyperlink" Target="http://gov.wales/about/programme-for-government/?lang=en" TargetMode="External"/><Relationship Id="rId5" Type="http://schemas.openxmlformats.org/officeDocument/2006/relationships/hyperlink" Target="http://www.ysgoldyffrynconwy.org/downloads/041017-education-in-wales-en.pdf" TargetMode="External"/><Relationship Id="rId4" Type="http://schemas.openxmlformats.org/officeDocument/2006/relationships/hyperlink" Target="http://gov.wales/topics/people-and-communities/people/children-and-young-people/early-years/?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026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307" y="2204864"/>
            <a:ext cx="8611385" cy="1325563"/>
          </a:xfrm>
        </p:spPr>
        <p:txBody>
          <a:bodyPr>
            <a:noAutofit/>
          </a:bodyPr>
          <a:lstStyle/>
          <a:p>
            <a:pPr algn="ctr"/>
            <a:r>
              <a:rPr lang="en-US" altLang="en-US" sz="4800" b="1" dirty="0"/>
              <a:t>ECEY6011/C</a:t>
            </a:r>
            <a:br>
              <a:rPr lang="en-US" altLang="en-US" sz="4800" b="1" dirty="0"/>
            </a:br>
            <a:r>
              <a:rPr lang="cy-GB" altLang="en-US" sz="4800" b="1" dirty="0"/>
              <a:t>Arweinyddiaeth ar gyfer systemau o ansawdd</a:t>
            </a:r>
            <a:br>
              <a:rPr lang="cy-GB" altLang="en-US" sz="4800" b="1" dirty="0">
                <a:solidFill>
                  <a:schemeClr val="bg1"/>
                </a:solidFill>
              </a:rPr>
            </a:br>
            <a:r>
              <a:rPr lang="en-GB" altLang="en-US" sz="4800" b="1" dirty="0">
                <a:solidFill>
                  <a:schemeClr val="accent1">
                    <a:lumMod val="75000"/>
                  </a:schemeClr>
                </a:solidFill>
              </a:rPr>
              <a:t>Leadership for systems of quality</a:t>
            </a:r>
            <a:br>
              <a:rPr lang="en-GB" altLang="en-US" sz="4800" b="1" dirty="0"/>
            </a:br>
            <a:br>
              <a:rPr lang="en-GB" altLang="en-US" sz="4800" b="1" dirty="0"/>
            </a:br>
            <a:r>
              <a:rPr lang="en-GB" altLang="en-US" sz="4800" b="1" dirty="0" err="1"/>
              <a:t>Darlith</a:t>
            </a:r>
            <a:r>
              <a:rPr lang="en-GB" altLang="en-US" sz="4800" b="1" dirty="0"/>
              <a:t> 2</a:t>
            </a:r>
            <a:br>
              <a:rPr lang="en-GB" altLang="en-US" sz="4800" b="1" dirty="0"/>
            </a:br>
            <a:r>
              <a:rPr lang="en-GB" altLang="en-US" sz="4800" b="1" dirty="0">
                <a:solidFill>
                  <a:schemeClr val="accent1">
                    <a:lumMod val="75000"/>
                  </a:schemeClr>
                </a:solidFill>
              </a:rPr>
              <a:t>Lecture 2 </a:t>
            </a:r>
            <a:endParaRPr lang="en-GB" sz="4800" b="1" dirty="0">
              <a:solidFill>
                <a:schemeClr val="accent1">
                  <a:lumMod val="75000"/>
                </a:schemeClr>
              </a:solidFill>
            </a:endParaRPr>
          </a:p>
        </p:txBody>
      </p:sp>
    </p:spTree>
    <p:extLst>
      <p:ext uri="{BB962C8B-B14F-4D97-AF65-F5344CB8AC3E}">
        <p14:creationId xmlns:p14="http://schemas.microsoft.com/office/powerpoint/2010/main" val="291028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B18DF-E2B8-4B92-AA53-6CD91BB80869}"/>
              </a:ext>
            </a:extLst>
          </p:cNvPr>
          <p:cNvSpPr>
            <a:spLocks noGrp="1"/>
          </p:cNvSpPr>
          <p:nvPr>
            <p:ph type="title"/>
          </p:nvPr>
        </p:nvSpPr>
        <p:spPr>
          <a:xfrm>
            <a:off x="-55879" y="620688"/>
            <a:ext cx="9199879" cy="1325563"/>
          </a:xfrm>
        </p:spPr>
        <p:txBody>
          <a:bodyPr>
            <a:noAutofit/>
          </a:bodyPr>
          <a:lstStyle/>
          <a:p>
            <a:pPr algn="ctr"/>
            <a:r>
              <a:rPr lang="en-GB" sz="4800" b="1" dirty="0" err="1">
                <a:latin typeface="Arial" panose="020B0604020202020204" pitchFamily="34" charset="0"/>
                <a:cs typeface="Arial" panose="020B0604020202020204" pitchFamily="34" charset="0"/>
              </a:rPr>
              <a:t>Sgiliau</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Cyflogadwyedd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Trosglwyddadwy</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Employability/Transferable Skills</a:t>
            </a:r>
            <a:endParaRPr lang="en-GB" sz="4800" b="1" dirty="0">
              <a:solidFill>
                <a:schemeClr val="accent1">
                  <a:lumMod val="75000"/>
                </a:schemeClr>
              </a:solidFill>
            </a:endParaRPr>
          </a:p>
        </p:txBody>
      </p:sp>
      <p:sp>
        <p:nvSpPr>
          <p:cNvPr id="5" name="Content Placeholder 4">
            <a:extLst>
              <a:ext uri="{FF2B5EF4-FFF2-40B4-BE49-F238E27FC236}">
                <a16:creationId xmlns:a16="http://schemas.microsoft.com/office/drawing/2014/main" id="{657E80F3-5399-10BC-5BC2-D572FFCB53C8}"/>
              </a:ext>
            </a:extLst>
          </p:cNvPr>
          <p:cNvSpPr>
            <a:spLocks noGrp="1"/>
          </p:cNvSpPr>
          <p:nvPr>
            <p:ph idx="1"/>
          </p:nvPr>
        </p:nvSpPr>
        <p:spPr>
          <a:xfrm>
            <a:off x="539552" y="2780928"/>
            <a:ext cx="4375343" cy="3575934"/>
          </a:xfrm>
        </p:spPr>
        <p:txBody>
          <a:bodyPr/>
          <a:lstStyle/>
          <a:p>
            <a:r>
              <a:rPr lang="en-GB" altLang="en-US" dirty="0" err="1">
                <a:latin typeface="Arial" panose="020B0604020202020204" pitchFamily="34" charset="0"/>
                <a:cs typeface="Arial" panose="020B0604020202020204" pitchFamily="34" charset="0"/>
              </a:rPr>
              <a:t>Trefnu</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Cynllunio</a:t>
            </a:r>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Rheoli </a:t>
            </a:r>
            <a:r>
              <a:rPr lang="en-GB" altLang="en-US" dirty="0" err="1">
                <a:latin typeface="Arial" panose="020B0604020202020204" pitchFamily="34" charset="0"/>
                <a:cs typeface="Arial" panose="020B0604020202020204" pitchFamily="34" charset="0"/>
              </a:rPr>
              <a:t>amser</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Proffesiynoldeb</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Ymwybyddiaeth</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Gwybodaeth</a:t>
            </a:r>
            <a:r>
              <a:rPr lang="en-GB" altLang="en-US" dirty="0">
                <a:latin typeface="Arial" panose="020B0604020202020204" pitchFamily="34" charset="0"/>
                <a:cs typeface="Arial" panose="020B0604020202020204" pitchFamily="34" charset="0"/>
              </a:rPr>
              <a:t> a </a:t>
            </a:r>
            <a:r>
              <a:rPr lang="en-GB" altLang="en-US" dirty="0" err="1">
                <a:latin typeface="Arial" panose="020B0604020202020204" pitchFamily="34" charset="0"/>
                <a:cs typeface="Arial" panose="020B0604020202020204" pitchFamily="34" charset="0"/>
              </a:rPr>
              <a:t>dealltwriaeth</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uwch</a:t>
            </a:r>
            <a:endParaRPr lang="en-GB" altLang="en-US" dirty="0">
              <a:latin typeface="Arial" panose="020B0604020202020204" pitchFamily="34" charset="0"/>
              <a:cs typeface="Arial" panose="020B0604020202020204" pitchFamily="34" charset="0"/>
            </a:endParaRPr>
          </a:p>
          <a:p>
            <a:endParaRPr lang="en-GB" dirty="0"/>
          </a:p>
        </p:txBody>
      </p:sp>
      <p:sp>
        <p:nvSpPr>
          <p:cNvPr id="6" name="Content Placeholder 4">
            <a:extLst>
              <a:ext uri="{FF2B5EF4-FFF2-40B4-BE49-F238E27FC236}">
                <a16:creationId xmlns:a16="http://schemas.microsoft.com/office/drawing/2014/main" id="{633583EF-79AA-8D90-341D-ECC9483D33E9}"/>
              </a:ext>
            </a:extLst>
          </p:cNvPr>
          <p:cNvSpPr txBox="1">
            <a:spLocks/>
          </p:cNvSpPr>
          <p:nvPr/>
        </p:nvSpPr>
        <p:spPr>
          <a:xfrm>
            <a:off x="5436096" y="2636912"/>
            <a:ext cx="2903507" cy="3263504"/>
          </a:xfrm>
          <a:prstGeom prst="rect">
            <a:avLst/>
          </a:prstGeom>
        </p:spPr>
        <p:txBody>
          <a:bodyPr vert="horz" lIns="68580" tIns="34290" rIns="68580" bIns="3429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tLang="en-US" dirty="0">
                <a:solidFill>
                  <a:schemeClr val="accent1">
                    <a:lumMod val="75000"/>
                  </a:schemeClr>
                </a:solidFill>
                <a:latin typeface="Arial" panose="020B0604020202020204" pitchFamily="34" charset="0"/>
                <a:cs typeface="Arial" panose="020B0604020202020204" pitchFamily="34" charset="0"/>
              </a:rPr>
              <a:t>Organisation</a:t>
            </a:r>
          </a:p>
          <a:p>
            <a:r>
              <a:rPr lang="en-GB" altLang="en-US" dirty="0">
                <a:solidFill>
                  <a:schemeClr val="accent1">
                    <a:lumMod val="75000"/>
                  </a:schemeClr>
                </a:solidFill>
                <a:latin typeface="Arial" panose="020B0604020202020204" pitchFamily="34" charset="0"/>
                <a:cs typeface="Arial" panose="020B0604020202020204" pitchFamily="34" charset="0"/>
              </a:rPr>
              <a:t>Planning</a:t>
            </a:r>
          </a:p>
          <a:p>
            <a:r>
              <a:rPr lang="en-GB" altLang="en-US" dirty="0">
                <a:solidFill>
                  <a:schemeClr val="accent1">
                    <a:lumMod val="75000"/>
                  </a:schemeClr>
                </a:solidFill>
                <a:latin typeface="Arial" panose="020B0604020202020204" pitchFamily="34" charset="0"/>
                <a:cs typeface="Arial" panose="020B0604020202020204" pitchFamily="34" charset="0"/>
              </a:rPr>
              <a:t>Time management</a:t>
            </a:r>
          </a:p>
          <a:p>
            <a:r>
              <a:rPr lang="en-GB" altLang="en-US" dirty="0">
                <a:solidFill>
                  <a:schemeClr val="accent1">
                    <a:lumMod val="75000"/>
                  </a:schemeClr>
                </a:solidFill>
                <a:latin typeface="Arial" panose="020B0604020202020204" pitchFamily="34" charset="0"/>
                <a:cs typeface="Arial" panose="020B0604020202020204" pitchFamily="34" charset="0"/>
              </a:rPr>
              <a:t>Professionalism </a:t>
            </a:r>
          </a:p>
          <a:p>
            <a:r>
              <a:rPr lang="en-GB" altLang="en-US" dirty="0">
                <a:solidFill>
                  <a:schemeClr val="accent1">
                    <a:lumMod val="75000"/>
                  </a:schemeClr>
                </a:solidFill>
                <a:latin typeface="Arial" panose="020B0604020202020204" pitchFamily="34" charset="0"/>
                <a:cs typeface="Arial" panose="020B0604020202020204" pitchFamily="34" charset="0"/>
              </a:rPr>
              <a:t>Awareness </a:t>
            </a:r>
          </a:p>
          <a:p>
            <a:r>
              <a:rPr lang="en-GB" altLang="en-US" dirty="0">
                <a:solidFill>
                  <a:schemeClr val="accent1">
                    <a:lumMod val="75000"/>
                  </a:schemeClr>
                </a:solidFill>
                <a:latin typeface="Arial" panose="020B0604020202020204" pitchFamily="34" charset="0"/>
                <a:cs typeface="Arial" panose="020B0604020202020204" pitchFamily="34" charset="0"/>
              </a:rPr>
              <a:t>Increased knowledge and understanding  </a:t>
            </a:r>
            <a:endParaRPr lang="en-US" altLang="en-US" dirty="0">
              <a:solidFill>
                <a:schemeClr val="accent1">
                  <a:lumMod val="75000"/>
                </a:schemeClr>
              </a:solidFill>
              <a:latin typeface="Arial" panose="020B0604020202020204" pitchFamily="34" charset="0"/>
              <a:cs typeface="Arial" panose="020B0604020202020204" pitchFamily="34" charset="0"/>
            </a:endParaRPr>
          </a:p>
          <a:p>
            <a:endParaRPr lang="en-GB" sz="1575" dirty="0"/>
          </a:p>
        </p:txBody>
      </p:sp>
    </p:spTree>
    <p:extLst>
      <p:ext uri="{BB962C8B-B14F-4D97-AF65-F5344CB8AC3E}">
        <p14:creationId xmlns:p14="http://schemas.microsoft.com/office/powerpoint/2010/main" val="2929722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1E93-A0C0-FB0A-98F9-9A13B2EDD3C0}"/>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Geirfa</a:t>
            </a: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Glossary</a:t>
            </a:r>
          </a:p>
        </p:txBody>
      </p:sp>
      <p:sp>
        <p:nvSpPr>
          <p:cNvPr id="3" name="Content Placeholder 2">
            <a:extLst>
              <a:ext uri="{FF2B5EF4-FFF2-40B4-BE49-F238E27FC236}">
                <a16:creationId xmlns:a16="http://schemas.microsoft.com/office/drawing/2014/main" id="{29167CC9-CCD4-AE72-43B5-DB30B173D54E}"/>
              </a:ext>
            </a:extLst>
          </p:cNvPr>
          <p:cNvSpPr>
            <a:spLocks noGrp="1"/>
          </p:cNvSpPr>
          <p:nvPr>
            <p:ph sz="half" idx="1"/>
          </p:nvPr>
        </p:nvSpPr>
        <p:spPr>
          <a:xfrm>
            <a:off x="4774778" y="1828411"/>
            <a:ext cx="3642450" cy="2857397"/>
          </a:xfrm>
        </p:spPr>
        <p:txBody>
          <a:bodyPr vert="horz" lIns="91440" tIns="45720" rIns="91440" bIns="45720" rtlCol="0" anchor="t">
            <a:normAutofit/>
          </a:bodyPr>
          <a:lstStyle/>
          <a:p>
            <a:pPr marL="0" indent="0">
              <a:buNone/>
            </a:pPr>
            <a:r>
              <a:rPr lang="en-GB" b="1" dirty="0">
                <a:solidFill>
                  <a:schemeClr val="accent1">
                    <a:lumMod val="75000"/>
                  </a:schemeClr>
                </a:solidFill>
                <a:latin typeface="Arial"/>
                <a:cs typeface="Arial"/>
              </a:rPr>
              <a:t>Quality Assurance</a:t>
            </a:r>
            <a:r>
              <a:rPr lang="en-GB" dirty="0">
                <a:solidFill>
                  <a:schemeClr val="accent1">
                    <a:lumMod val="75000"/>
                  </a:schemeClr>
                </a:solidFill>
                <a:latin typeface="Arial"/>
                <a:cs typeface="Arial"/>
              </a:rPr>
              <a:t> – The process of achieving and maintaining quality</a:t>
            </a: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b="1" dirty="0">
                <a:solidFill>
                  <a:schemeClr val="accent1">
                    <a:lumMod val="75000"/>
                  </a:schemeClr>
                </a:solidFill>
                <a:cs typeface="Arial"/>
              </a:rPr>
              <a:t>Quality Enhancement</a:t>
            </a:r>
            <a:r>
              <a:rPr lang="en-GB" dirty="0">
                <a:solidFill>
                  <a:schemeClr val="accent1">
                    <a:lumMod val="75000"/>
                  </a:schemeClr>
                </a:solidFill>
                <a:cs typeface="Arial"/>
              </a:rPr>
              <a:t> – The process of building on and improving quality</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cs typeface="Arial" panose="020B0604020202020204"/>
            </a:endParaRPr>
          </a:p>
        </p:txBody>
      </p:sp>
      <p:sp>
        <p:nvSpPr>
          <p:cNvPr id="5" name="Content Placeholder 2">
            <a:extLst>
              <a:ext uri="{FF2B5EF4-FFF2-40B4-BE49-F238E27FC236}">
                <a16:creationId xmlns:a16="http://schemas.microsoft.com/office/drawing/2014/main" id="{FFD8C338-6871-D638-F52B-F62EFDAE2F1D}"/>
              </a:ext>
            </a:extLst>
          </p:cNvPr>
          <p:cNvSpPr txBox="1">
            <a:spLocks/>
          </p:cNvSpPr>
          <p:nvPr/>
        </p:nvSpPr>
        <p:spPr>
          <a:xfrm>
            <a:off x="930997" y="1831098"/>
            <a:ext cx="3642450" cy="2857397"/>
          </a:xfrm>
          <a:prstGeom prst="rect">
            <a:avLst/>
          </a:prstGeom>
        </p:spPr>
        <p:txBody>
          <a:bodyPr vert="horz" lIns="91440" tIns="45720" rIns="91440" bIns="45720" rtlCol="0" anchor="t">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b="1" err="1">
                <a:solidFill>
                  <a:srgbClr val="000000"/>
                </a:solidFill>
                <a:latin typeface="Arial"/>
                <a:cs typeface="Arial"/>
              </a:rPr>
              <a:t>Sicrhau</a:t>
            </a:r>
            <a:r>
              <a:rPr lang="en-GB" b="1" dirty="0">
                <a:solidFill>
                  <a:srgbClr val="000000"/>
                </a:solidFill>
                <a:latin typeface="Arial"/>
                <a:cs typeface="Arial"/>
              </a:rPr>
              <a:t> </a:t>
            </a:r>
            <a:r>
              <a:rPr lang="en-GB" b="1" err="1">
                <a:solidFill>
                  <a:srgbClr val="000000"/>
                </a:solidFill>
                <a:latin typeface="Arial"/>
                <a:cs typeface="Arial"/>
              </a:rPr>
              <a:t>Ansawdd</a:t>
            </a:r>
            <a:r>
              <a:rPr lang="en-GB" b="1" dirty="0">
                <a:solidFill>
                  <a:srgbClr val="000000"/>
                </a:solidFill>
                <a:latin typeface="Arial"/>
                <a:cs typeface="Arial"/>
              </a:rPr>
              <a:t> – </a:t>
            </a:r>
            <a:r>
              <a:rPr lang="en-GB" dirty="0">
                <a:solidFill>
                  <a:srgbClr val="000000"/>
                </a:solidFill>
                <a:latin typeface="Arial"/>
                <a:cs typeface="Arial"/>
              </a:rPr>
              <a:t>Y proses o </a:t>
            </a:r>
            <a:r>
              <a:rPr lang="en-GB" err="1">
                <a:solidFill>
                  <a:srgbClr val="000000"/>
                </a:solidFill>
                <a:latin typeface="Arial"/>
                <a:cs typeface="Arial"/>
              </a:rPr>
              <a:t>cyflwni</a:t>
            </a:r>
            <a:r>
              <a:rPr lang="en-GB" dirty="0">
                <a:solidFill>
                  <a:srgbClr val="000000"/>
                </a:solidFill>
                <a:latin typeface="Arial"/>
                <a:cs typeface="Arial"/>
              </a:rPr>
              <a:t> a </a:t>
            </a:r>
            <a:r>
              <a:rPr lang="en-GB" err="1">
                <a:solidFill>
                  <a:srgbClr val="000000"/>
                </a:solidFill>
                <a:latin typeface="Arial"/>
                <a:cs typeface="Arial"/>
              </a:rPr>
              <a:t>cynnal</a:t>
            </a:r>
            <a:r>
              <a:rPr lang="en-GB" dirty="0">
                <a:solidFill>
                  <a:srgbClr val="000000"/>
                </a:solidFill>
                <a:latin typeface="Arial"/>
                <a:cs typeface="Arial"/>
              </a:rPr>
              <a:t> </a:t>
            </a:r>
            <a:r>
              <a:rPr lang="en-GB" err="1">
                <a:solidFill>
                  <a:srgbClr val="000000"/>
                </a:solidFill>
                <a:latin typeface="Arial"/>
                <a:cs typeface="Arial"/>
              </a:rPr>
              <a:t>ansawdd</a:t>
            </a:r>
            <a:r>
              <a:rPr lang="en-GB" dirty="0">
                <a:solidFill>
                  <a:schemeClr val="accent1">
                    <a:lumMod val="75000"/>
                  </a:schemeClr>
                </a:solidFill>
                <a:latin typeface="Arial"/>
                <a:cs typeface="Arial"/>
              </a:rPr>
              <a:t> </a:t>
            </a: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b="1" err="1">
                <a:cs typeface="Arial"/>
              </a:rPr>
              <a:t>Gwella</a:t>
            </a:r>
            <a:r>
              <a:rPr lang="en-GB" b="1" dirty="0">
                <a:cs typeface="Arial"/>
              </a:rPr>
              <a:t> </a:t>
            </a:r>
            <a:r>
              <a:rPr lang="en-GB" b="1" err="1">
                <a:cs typeface="Arial"/>
              </a:rPr>
              <a:t>Ansawdd</a:t>
            </a:r>
            <a:r>
              <a:rPr lang="en-GB" b="1" dirty="0">
                <a:cs typeface="Arial"/>
              </a:rPr>
              <a:t> – </a:t>
            </a:r>
            <a:r>
              <a:rPr lang="en-GB" dirty="0">
                <a:cs typeface="Arial"/>
              </a:rPr>
              <a:t>Y proses o </a:t>
            </a:r>
            <a:r>
              <a:rPr lang="en-GB" err="1">
                <a:cs typeface="Arial"/>
              </a:rPr>
              <a:t>adeiladu</a:t>
            </a:r>
            <a:r>
              <a:rPr lang="en-GB" dirty="0">
                <a:cs typeface="Arial"/>
              </a:rPr>
              <a:t> a </a:t>
            </a:r>
            <a:r>
              <a:rPr lang="en-GB" err="1">
                <a:cs typeface="Arial"/>
              </a:rPr>
              <a:t>wella</a:t>
            </a:r>
            <a:r>
              <a:rPr lang="en-GB" dirty="0">
                <a:cs typeface="Arial"/>
              </a:rPr>
              <a:t> </a:t>
            </a:r>
            <a:r>
              <a:rPr lang="en-GB" err="1">
                <a:cs typeface="Arial"/>
              </a:rPr>
              <a:t>ansawdd</a:t>
            </a:r>
            <a:endParaRPr lang="en-GB">
              <a:cs typeface="Arial"/>
            </a:endParaRP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2311318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258A7-C446-0A1A-2914-F2588370920B}"/>
              </a:ext>
            </a:extLst>
          </p:cNvPr>
          <p:cNvSpPr>
            <a:spLocks noGrp="1"/>
          </p:cNvSpPr>
          <p:nvPr>
            <p:ph type="title"/>
          </p:nvPr>
        </p:nvSpPr>
        <p:spPr/>
        <p:txBody>
          <a:bodyPr>
            <a:noAutofit/>
          </a:bodyPr>
          <a:lstStyle/>
          <a:p>
            <a:pPr algn="ctr"/>
            <a:r>
              <a:rPr lang="en-GB" sz="4800" b="1" dirty="0"/>
              <a:t>Beth </a:t>
            </a:r>
            <a:r>
              <a:rPr lang="en-GB" sz="4800" b="1" dirty="0" err="1"/>
              <a:t>yw</a:t>
            </a:r>
            <a:r>
              <a:rPr lang="en-GB" sz="4800" b="1" dirty="0"/>
              <a:t> </a:t>
            </a:r>
            <a:r>
              <a:rPr lang="en-GB" sz="4800" b="1" dirty="0" err="1"/>
              <a:t>answadd</a:t>
            </a:r>
            <a:r>
              <a:rPr lang="en-GB" sz="4800" b="1" dirty="0"/>
              <a:t>?</a:t>
            </a:r>
            <a:br>
              <a:rPr lang="en-GB" sz="4800" b="1" dirty="0"/>
            </a:br>
            <a:r>
              <a:rPr lang="en-GB" sz="4800" b="1" dirty="0">
                <a:solidFill>
                  <a:schemeClr val="accent1">
                    <a:lumMod val="75000"/>
                  </a:schemeClr>
                </a:solidFill>
              </a:rPr>
              <a:t>What is quality?</a:t>
            </a:r>
          </a:p>
        </p:txBody>
      </p:sp>
      <p:sp>
        <p:nvSpPr>
          <p:cNvPr id="3" name="Content Placeholder 2">
            <a:extLst>
              <a:ext uri="{FF2B5EF4-FFF2-40B4-BE49-F238E27FC236}">
                <a16:creationId xmlns:a16="http://schemas.microsoft.com/office/drawing/2014/main" id="{0C044EF6-2FE3-F830-3D00-DAEFE04B8F89}"/>
              </a:ext>
            </a:extLst>
          </p:cNvPr>
          <p:cNvSpPr>
            <a:spLocks noGrp="1"/>
          </p:cNvSpPr>
          <p:nvPr>
            <p:ph idx="1"/>
          </p:nvPr>
        </p:nvSpPr>
        <p:spPr>
          <a:xfrm>
            <a:off x="4936700" y="1825625"/>
            <a:ext cx="3943350" cy="3575934"/>
          </a:xfrm>
        </p:spPr>
        <p:txBody>
          <a:bodyPr>
            <a:normAutofit/>
          </a:bodyPr>
          <a:lstStyle/>
          <a:p>
            <a:pPr marL="0" indent="0">
              <a:buNone/>
            </a:pPr>
            <a:r>
              <a:rPr lang="en-GB" sz="2800" dirty="0">
                <a:solidFill>
                  <a:schemeClr val="accent1">
                    <a:lumMod val="75000"/>
                  </a:schemeClr>
                </a:solidFill>
              </a:rPr>
              <a:t>In small groups, discuss aspects of quality in early years. What is quality? What does quality look like? How do we know? Choose one aspect that you have discussed to feedback.</a:t>
            </a:r>
          </a:p>
          <a:p>
            <a:endParaRPr lang="en-GB" dirty="0"/>
          </a:p>
          <a:p>
            <a:pPr marL="0" indent="0">
              <a:buNone/>
            </a:pPr>
            <a:endParaRPr lang="en-GB" dirty="0"/>
          </a:p>
        </p:txBody>
      </p:sp>
      <p:sp>
        <p:nvSpPr>
          <p:cNvPr id="4" name="Content Placeholder 2">
            <a:extLst>
              <a:ext uri="{FF2B5EF4-FFF2-40B4-BE49-F238E27FC236}">
                <a16:creationId xmlns:a16="http://schemas.microsoft.com/office/drawing/2014/main" id="{31FB4140-4D3B-206C-95D6-73D76B954D5C}"/>
              </a:ext>
            </a:extLst>
          </p:cNvPr>
          <p:cNvSpPr txBox="1">
            <a:spLocks/>
          </p:cNvSpPr>
          <p:nvPr/>
        </p:nvSpPr>
        <p:spPr>
          <a:xfrm>
            <a:off x="395536" y="1690689"/>
            <a:ext cx="3943350" cy="4351338"/>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2800" dirty="0" err="1"/>
              <a:t>Mewn</a:t>
            </a:r>
            <a:r>
              <a:rPr lang="en-GB" sz="2800" dirty="0"/>
              <a:t> </a:t>
            </a:r>
            <a:r>
              <a:rPr lang="en-GB" sz="2800" dirty="0" err="1"/>
              <a:t>grwpiau</a:t>
            </a:r>
            <a:r>
              <a:rPr lang="en-GB" sz="2800" dirty="0"/>
              <a:t> </a:t>
            </a:r>
            <a:r>
              <a:rPr lang="en-GB" sz="2800" dirty="0" err="1"/>
              <a:t>bach</a:t>
            </a:r>
            <a:r>
              <a:rPr lang="en-GB" sz="2800" dirty="0"/>
              <a:t>, </a:t>
            </a:r>
            <a:r>
              <a:rPr lang="en-GB" sz="2800" dirty="0" err="1"/>
              <a:t>trafodwch</a:t>
            </a:r>
            <a:r>
              <a:rPr lang="en-GB" sz="2800" dirty="0"/>
              <a:t> </a:t>
            </a:r>
            <a:r>
              <a:rPr lang="en-GB" sz="2800" dirty="0" err="1"/>
              <a:t>agweddau</a:t>
            </a:r>
            <a:r>
              <a:rPr lang="en-GB" sz="2800" dirty="0"/>
              <a:t> </a:t>
            </a:r>
            <a:r>
              <a:rPr lang="en-GB" sz="2800" dirty="0" err="1"/>
              <a:t>ar</a:t>
            </a:r>
            <a:r>
              <a:rPr lang="en-GB" sz="2800" dirty="0"/>
              <a:t> </a:t>
            </a:r>
            <a:r>
              <a:rPr lang="en-GB" sz="2800" dirty="0" err="1"/>
              <a:t>ansawdd</a:t>
            </a:r>
            <a:r>
              <a:rPr lang="en-GB" sz="2800" dirty="0"/>
              <a:t> </a:t>
            </a:r>
            <a:r>
              <a:rPr lang="en-GB" sz="2800" dirty="0" err="1"/>
              <a:t>yn</a:t>
            </a:r>
            <a:r>
              <a:rPr lang="en-GB" sz="2800" dirty="0"/>
              <a:t> y </a:t>
            </a:r>
            <a:r>
              <a:rPr lang="en-GB" sz="2800" dirty="0" err="1"/>
              <a:t>blynyddoedd</a:t>
            </a:r>
            <a:r>
              <a:rPr lang="en-GB" sz="2800" dirty="0"/>
              <a:t> </a:t>
            </a:r>
            <a:r>
              <a:rPr lang="en-GB" sz="2800" dirty="0" err="1"/>
              <a:t>cynnar</a:t>
            </a:r>
            <a:r>
              <a:rPr lang="en-GB" sz="2800" dirty="0"/>
              <a:t>. Beth </a:t>
            </a:r>
            <a:r>
              <a:rPr lang="en-GB" sz="2800" dirty="0" err="1"/>
              <a:t>yw</a:t>
            </a:r>
            <a:r>
              <a:rPr lang="en-GB" sz="2800" dirty="0"/>
              <a:t> </a:t>
            </a:r>
            <a:r>
              <a:rPr lang="en-GB" sz="2800" dirty="0" err="1"/>
              <a:t>ansawdd</a:t>
            </a:r>
            <a:r>
              <a:rPr lang="en-GB" sz="2800" dirty="0"/>
              <a:t>? Sut </a:t>
            </a:r>
            <a:r>
              <a:rPr lang="en-GB" sz="2800" dirty="0" err="1"/>
              <a:t>mae</a:t>
            </a:r>
            <a:r>
              <a:rPr lang="en-GB" sz="2800" dirty="0"/>
              <a:t> </a:t>
            </a:r>
            <a:r>
              <a:rPr lang="en-GB" sz="2800" dirty="0" err="1"/>
              <a:t>ansawdd</a:t>
            </a:r>
            <a:r>
              <a:rPr lang="en-GB" sz="2800" dirty="0"/>
              <a:t> </a:t>
            </a:r>
            <a:r>
              <a:rPr lang="en-GB" sz="2800" dirty="0" err="1"/>
              <a:t>yn</a:t>
            </a:r>
            <a:r>
              <a:rPr lang="en-GB" sz="2800" dirty="0"/>
              <a:t> </a:t>
            </a:r>
            <a:r>
              <a:rPr lang="en-GB" sz="2800" dirty="0" err="1"/>
              <a:t>edrych</a:t>
            </a:r>
            <a:r>
              <a:rPr lang="en-GB" sz="2800" dirty="0"/>
              <a:t>? Sut </a:t>
            </a:r>
            <a:r>
              <a:rPr lang="en-GB" sz="2800" dirty="0" err="1"/>
              <a:t>ydyn</a:t>
            </a:r>
            <a:r>
              <a:rPr lang="en-GB" sz="2800" dirty="0"/>
              <a:t> </a:t>
            </a:r>
            <a:r>
              <a:rPr lang="en-GB" sz="2800" dirty="0" err="1"/>
              <a:t>ni’n</a:t>
            </a:r>
            <a:r>
              <a:rPr lang="en-GB" sz="2800" dirty="0"/>
              <a:t> </a:t>
            </a:r>
            <a:r>
              <a:rPr lang="en-GB" sz="2800" dirty="0" err="1"/>
              <a:t>gwybod</a:t>
            </a:r>
            <a:r>
              <a:rPr lang="en-GB" sz="2800" dirty="0"/>
              <a:t>? </a:t>
            </a:r>
            <a:r>
              <a:rPr lang="en-GB" sz="2800" dirty="0" err="1"/>
              <a:t>Dewiswch</a:t>
            </a:r>
            <a:r>
              <a:rPr lang="en-GB" sz="2800" dirty="0"/>
              <a:t> un </a:t>
            </a:r>
            <a:r>
              <a:rPr lang="en-GB" sz="2800" dirty="0" err="1"/>
              <a:t>agwedd</a:t>
            </a:r>
            <a:r>
              <a:rPr lang="en-GB" sz="2800" dirty="0"/>
              <a:t> </a:t>
            </a:r>
            <a:r>
              <a:rPr lang="en-GB" sz="2800" dirty="0" err="1"/>
              <a:t>i</a:t>
            </a:r>
            <a:r>
              <a:rPr lang="en-GB" sz="2800" dirty="0"/>
              <a:t> </a:t>
            </a:r>
            <a:r>
              <a:rPr lang="en-GB" sz="2800" dirty="0" err="1"/>
              <a:t>roi</a:t>
            </a:r>
            <a:r>
              <a:rPr lang="en-GB" sz="2800" dirty="0"/>
              <a:t> </a:t>
            </a:r>
            <a:r>
              <a:rPr lang="en-GB" sz="2800" dirty="0" err="1"/>
              <a:t>adborth</a:t>
            </a:r>
            <a:r>
              <a:rPr lang="en-GB" sz="2800" dirty="0"/>
              <a:t> </a:t>
            </a:r>
            <a:r>
              <a:rPr lang="en-GB" sz="2800" dirty="0" err="1"/>
              <a:t>arni</a:t>
            </a:r>
            <a:r>
              <a:rPr lang="en-GB" sz="2800" dirty="0"/>
              <a:t>.</a:t>
            </a:r>
            <a:endParaRPr lang="en-GB" dirty="0"/>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4153037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Users\emma.battenbough\AppData\Local\Microsoft\Windows\Temporary Internet Files\Content.IE5\47HR9MYG\handcuff_question_mark_by_rmdraco84-d4z0182[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8190" y="3425190"/>
            <a:ext cx="7620" cy="7620"/>
          </a:xfrm>
          <a:prstGeom prst="rect">
            <a:avLst/>
          </a:prstGeom>
          <a:noFill/>
          <a:extLst>
            <a:ext uri="{909E8E84-426E-40DD-AFC4-6F175D3DCCD1}">
              <a14:hiddenFill xmlns:a14="http://schemas.microsoft.com/office/drawing/2010/main">
                <a:solidFill>
                  <a:srgbClr val="FFFFFF"/>
                </a:solidFill>
              </a14:hiddenFill>
            </a:ext>
          </a:extLst>
        </p:spPr>
      </p:pic>
      <p:pic>
        <p:nvPicPr>
          <p:cNvPr id="12293" name="Picture 5" descr="C:\Users\emma.battenbough\AppData\Local\Microsoft\Windows\Temporary Internet Files\Content.IE5\Q67LK25S\handcuff_question_mark_by_rmdraco84-d4z0182[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8190" y="3425190"/>
            <a:ext cx="7620" cy="762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590FE3F0-48A9-D5DB-A1D9-79D13D481E83}"/>
              </a:ext>
            </a:extLst>
          </p:cNvPr>
          <p:cNvSpPr txBox="1"/>
          <p:nvPr/>
        </p:nvSpPr>
        <p:spPr>
          <a:xfrm>
            <a:off x="2287378" y="-2636"/>
            <a:ext cx="6676845" cy="7786747"/>
          </a:xfrm>
          <a:prstGeom prst="rect">
            <a:avLst/>
          </a:prstGeom>
          <a:noFill/>
        </p:spPr>
        <p:txBody>
          <a:bodyPr wrap="square" rtlCol="0">
            <a:spAutoFit/>
          </a:bodyPr>
          <a:lstStyle/>
          <a:p>
            <a:r>
              <a:rPr lang="en-GB" sz="50000" dirty="0"/>
              <a:t>Y</a:t>
            </a:r>
          </a:p>
        </p:txBody>
      </p:sp>
      <p:sp>
        <p:nvSpPr>
          <p:cNvPr id="27" name="TextBox 26">
            <a:extLst>
              <a:ext uri="{FF2B5EF4-FFF2-40B4-BE49-F238E27FC236}">
                <a16:creationId xmlns:a16="http://schemas.microsoft.com/office/drawing/2014/main" id="{974C0B1A-ECC3-6B71-3F62-9A88335F3121}"/>
              </a:ext>
            </a:extLst>
          </p:cNvPr>
          <p:cNvSpPr txBox="1"/>
          <p:nvPr/>
        </p:nvSpPr>
        <p:spPr>
          <a:xfrm>
            <a:off x="1" y="108118"/>
            <a:ext cx="8980098" cy="584775"/>
          </a:xfrm>
          <a:prstGeom prst="rect">
            <a:avLst/>
          </a:prstGeom>
          <a:noFill/>
        </p:spPr>
        <p:txBody>
          <a:bodyPr wrap="square" rtlCol="0">
            <a:spAutoFit/>
          </a:bodyPr>
          <a:lstStyle/>
          <a:p>
            <a:r>
              <a:rPr lang="en-GB" sz="1400" dirty="0"/>
              <a:t>Making Thinking Visible: </a:t>
            </a:r>
            <a:r>
              <a:rPr lang="en-US" sz="1400" dirty="0"/>
              <a:t>Thinking routines from PROJECT ZERO, Harvard Graduate School of Education (2019).</a:t>
            </a:r>
            <a:r>
              <a:rPr lang="en-GB" dirty="0"/>
              <a:t> </a:t>
            </a:r>
          </a:p>
        </p:txBody>
      </p:sp>
      <p:sp>
        <p:nvSpPr>
          <p:cNvPr id="29" name="TextBox 28">
            <a:extLst>
              <a:ext uri="{FF2B5EF4-FFF2-40B4-BE49-F238E27FC236}">
                <a16:creationId xmlns:a16="http://schemas.microsoft.com/office/drawing/2014/main" id="{4EC69742-F705-6968-1E8C-C94086A63BBD}"/>
              </a:ext>
            </a:extLst>
          </p:cNvPr>
          <p:cNvSpPr txBox="1"/>
          <p:nvPr/>
        </p:nvSpPr>
        <p:spPr>
          <a:xfrm>
            <a:off x="3933141" y="1382926"/>
            <a:ext cx="1381233" cy="954107"/>
          </a:xfrm>
          <a:prstGeom prst="rect">
            <a:avLst/>
          </a:prstGeom>
          <a:noFill/>
        </p:spPr>
        <p:txBody>
          <a:bodyPr wrap="square" rtlCol="0">
            <a:spAutoFit/>
          </a:bodyPr>
          <a:lstStyle/>
          <a:p>
            <a:r>
              <a:rPr lang="en-GB" sz="1400" b="1" dirty="0" err="1"/>
              <a:t>Swnio'n</a:t>
            </a:r>
            <a:r>
              <a:rPr lang="en-GB" sz="1400" b="1" dirty="0"/>
              <a:t> </a:t>
            </a:r>
            <a:r>
              <a:rPr lang="en-GB" sz="1400" b="1" dirty="0" err="1"/>
              <a:t>debyg</a:t>
            </a:r>
            <a:r>
              <a:rPr lang="en-GB" sz="1400" b="1" dirty="0"/>
              <a:t>?</a:t>
            </a:r>
          </a:p>
          <a:p>
            <a:r>
              <a:rPr lang="en-GB" sz="1400" b="1" dirty="0"/>
              <a:t>Sounds like? </a:t>
            </a:r>
          </a:p>
          <a:p>
            <a:endParaRPr lang="en-GB" sz="1400" b="1" dirty="0"/>
          </a:p>
        </p:txBody>
      </p:sp>
      <p:sp>
        <p:nvSpPr>
          <p:cNvPr id="30" name="TextBox 29">
            <a:extLst>
              <a:ext uri="{FF2B5EF4-FFF2-40B4-BE49-F238E27FC236}">
                <a16:creationId xmlns:a16="http://schemas.microsoft.com/office/drawing/2014/main" id="{87844F4B-C3C1-689B-9BC0-FF0B1525134C}"/>
              </a:ext>
            </a:extLst>
          </p:cNvPr>
          <p:cNvSpPr txBox="1"/>
          <p:nvPr/>
        </p:nvSpPr>
        <p:spPr>
          <a:xfrm>
            <a:off x="5581598" y="4054415"/>
            <a:ext cx="1600200" cy="523220"/>
          </a:xfrm>
          <a:prstGeom prst="rect">
            <a:avLst/>
          </a:prstGeom>
          <a:noFill/>
        </p:spPr>
        <p:txBody>
          <a:bodyPr wrap="square" rtlCol="0">
            <a:spAutoFit/>
          </a:bodyPr>
          <a:lstStyle/>
          <a:p>
            <a:r>
              <a:rPr lang="en-GB" sz="1400" b="1" dirty="0" err="1"/>
              <a:t>Edrych</a:t>
            </a:r>
            <a:r>
              <a:rPr lang="en-GB" sz="1400" b="1" dirty="0"/>
              <a:t> </a:t>
            </a:r>
            <a:r>
              <a:rPr lang="en-GB" sz="1400" b="1" dirty="0" err="1"/>
              <a:t>fel</a:t>
            </a:r>
            <a:r>
              <a:rPr lang="en-GB" sz="1400" b="1" dirty="0"/>
              <a:t>?</a:t>
            </a:r>
          </a:p>
          <a:p>
            <a:r>
              <a:rPr lang="en-GB" sz="1400" b="1" dirty="0"/>
              <a:t>Looks like?</a:t>
            </a:r>
          </a:p>
        </p:txBody>
      </p:sp>
      <p:sp>
        <p:nvSpPr>
          <p:cNvPr id="31" name="TextBox 30">
            <a:extLst>
              <a:ext uri="{FF2B5EF4-FFF2-40B4-BE49-F238E27FC236}">
                <a16:creationId xmlns:a16="http://schemas.microsoft.com/office/drawing/2014/main" id="{D2571A2D-322B-FD9B-E3FA-55BD314987B7}"/>
              </a:ext>
            </a:extLst>
          </p:cNvPr>
          <p:cNvSpPr txBox="1"/>
          <p:nvPr/>
        </p:nvSpPr>
        <p:spPr>
          <a:xfrm>
            <a:off x="1940943" y="4054415"/>
            <a:ext cx="1302589" cy="523220"/>
          </a:xfrm>
          <a:prstGeom prst="rect">
            <a:avLst/>
          </a:prstGeom>
          <a:noFill/>
        </p:spPr>
        <p:txBody>
          <a:bodyPr wrap="square" rtlCol="0">
            <a:spAutoFit/>
          </a:bodyPr>
          <a:lstStyle/>
          <a:p>
            <a:r>
              <a:rPr lang="en-GB" sz="1400" b="1" dirty="0" err="1"/>
              <a:t>Teimlo</a:t>
            </a:r>
            <a:r>
              <a:rPr lang="en-GB" sz="1400" b="1" dirty="0"/>
              <a:t> </a:t>
            </a:r>
            <a:r>
              <a:rPr lang="en-GB" sz="1400" b="1" dirty="0" err="1"/>
              <a:t>fel</a:t>
            </a:r>
            <a:r>
              <a:rPr lang="en-GB" sz="1400" b="1" dirty="0"/>
              <a:t>?</a:t>
            </a:r>
          </a:p>
          <a:p>
            <a:r>
              <a:rPr lang="en-GB" sz="1400" b="1" dirty="0"/>
              <a:t>Feels like? </a:t>
            </a:r>
          </a:p>
        </p:txBody>
      </p:sp>
    </p:spTree>
    <p:extLst>
      <p:ext uri="{BB962C8B-B14F-4D97-AF65-F5344CB8AC3E}">
        <p14:creationId xmlns:p14="http://schemas.microsoft.com/office/powerpoint/2010/main" val="4289514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585" y="1"/>
            <a:ext cx="7997765" cy="1189996"/>
          </a:xfrm>
        </p:spPr>
        <p:txBody>
          <a:bodyPr>
            <a:noAutofit/>
          </a:bodyPr>
          <a:lstStyle/>
          <a:p>
            <a:pPr algn="ctr"/>
            <a:r>
              <a:rPr lang="en-GB" sz="4800" b="1" dirty="0">
                <a:solidFill>
                  <a:schemeClr val="accent1">
                    <a:lumMod val="75000"/>
                  </a:schemeClr>
                </a:solidFill>
              </a:rPr>
              <a:t>Visible Thinking</a:t>
            </a:r>
            <a:r>
              <a:rPr lang="en-GB" sz="4800" dirty="0">
                <a:solidFill>
                  <a:schemeClr val="accent1">
                    <a:lumMod val="75000"/>
                  </a:schemeClr>
                </a:solidFill>
              </a:rPr>
              <a:t> </a:t>
            </a:r>
          </a:p>
        </p:txBody>
      </p:sp>
      <p:pic>
        <p:nvPicPr>
          <p:cNvPr id="6" name="Content Placeholder 3">
            <a:extLst>
              <a:ext uri="{FF2B5EF4-FFF2-40B4-BE49-F238E27FC236}">
                <a16:creationId xmlns:a16="http://schemas.microsoft.com/office/drawing/2014/main" id="{437555CF-1E4E-E5B8-21FC-DBCF28C3B6D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15037" y="1316666"/>
            <a:ext cx="6313925" cy="4351338"/>
          </a:xfrm>
          <a:prstGeom prst="rect">
            <a:avLst/>
          </a:prstGeom>
        </p:spPr>
      </p:pic>
    </p:spTree>
    <p:extLst>
      <p:ext uri="{BB962C8B-B14F-4D97-AF65-F5344CB8AC3E}">
        <p14:creationId xmlns:p14="http://schemas.microsoft.com/office/powerpoint/2010/main" val="3851996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50578-E482-8809-ED55-4DB665236FD1}"/>
              </a:ext>
            </a:extLst>
          </p:cNvPr>
          <p:cNvSpPr>
            <a:spLocks noGrp="1"/>
          </p:cNvSpPr>
          <p:nvPr>
            <p:ph type="title"/>
          </p:nvPr>
        </p:nvSpPr>
        <p:spPr/>
        <p:txBody>
          <a:bodyPr>
            <a:noAutofit/>
          </a:bodyPr>
          <a:lstStyle/>
          <a:p>
            <a:pPr algn="ctr"/>
            <a:r>
              <a:rPr lang="en-GB" sz="4800" b="1" dirty="0" err="1"/>
              <a:t>Sicrhau</a:t>
            </a:r>
            <a:r>
              <a:rPr lang="en-GB" sz="4800" b="1" dirty="0"/>
              <a:t> </a:t>
            </a:r>
            <a:r>
              <a:rPr lang="en-GB" sz="4800" b="1" dirty="0" err="1"/>
              <a:t>Ansawdd</a:t>
            </a:r>
            <a:br>
              <a:rPr lang="en-GB" sz="4800" b="1" dirty="0"/>
            </a:br>
            <a:r>
              <a:rPr lang="en-GB" sz="4800" b="1" dirty="0">
                <a:solidFill>
                  <a:schemeClr val="accent1">
                    <a:lumMod val="75000"/>
                  </a:schemeClr>
                </a:solidFill>
              </a:rPr>
              <a:t>Quality Assurance</a:t>
            </a:r>
          </a:p>
        </p:txBody>
      </p:sp>
      <p:sp>
        <p:nvSpPr>
          <p:cNvPr id="4" name="Content Placeholder 3">
            <a:extLst>
              <a:ext uri="{FF2B5EF4-FFF2-40B4-BE49-F238E27FC236}">
                <a16:creationId xmlns:a16="http://schemas.microsoft.com/office/drawing/2014/main" id="{DCFD6073-D11A-D5A3-3108-ECDFABF5287C}"/>
              </a:ext>
            </a:extLst>
          </p:cNvPr>
          <p:cNvSpPr>
            <a:spLocks noGrp="1"/>
          </p:cNvSpPr>
          <p:nvPr>
            <p:ph idx="1"/>
          </p:nvPr>
        </p:nvSpPr>
        <p:spPr/>
        <p:txBody>
          <a:bodyPr/>
          <a:lstStyle/>
          <a:p>
            <a:pPr marL="0" indent="0">
              <a:buNone/>
            </a:pPr>
            <a:endParaRPr lang="en-GB" dirty="0"/>
          </a:p>
          <a:p>
            <a:pPr marL="0" indent="0">
              <a:buNone/>
            </a:pPr>
            <a:r>
              <a:rPr lang="en-GB" sz="2400" dirty="0"/>
              <a:t>‘The collections of policies, procedures, systems, and practices internal or external to the organisation designed to achieve, maintain and enhance quality’</a:t>
            </a:r>
          </a:p>
          <a:p>
            <a:pPr marL="0" indent="0">
              <a:buNone/>
            </a:pPr>
            <a:r>
              <a:rPr lang="en-GB" sz="2400" dirty="0"/>
              <a:t>								Williams (2016)</a:t>
            </a:r>
          </a:p>
        </p:txBody>
      </p:sp>
    </p:spTree>
    <p:extLst>
      <p:ext uri="{BB962C8B-B14F-4D97-AF65-F5344CB8AC3E}">
        <p14:creationId xmlns:p14="http://schemas.microsoft.com/office/powerpoint/2010/main" val="2055808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Sicrhau</a:t>
            </a:r>
            <a:r>
              <a:rPr lang="en-GB" sz="4800" b="1" dirty="0"/>
              <a:t> </a:t>
            </a:r>
            <a:r>
              <a:rPr lang="en-GB" sz="4800" b="1" dirty="0" err="1"/>
              <a:t>Ansawdd</a:t>
            </a:r>
            <a:br>
              <a:rPr lang="en-GB" sz="4800" b="1" dirty="0"/>
            </a:br>
            <a:r>
              <a:rPr lang="en-GB" sz="4800" b="1" dirty="0">
                <a:solidFill>
                  <a:schemeClr val="accent1">
                    <a:lumMod val="75000"/>
                  </a:schemeClr>
                </a:solidFill>
              </a:rPr>
              <a:t>Quality Assurance</a:t>
            </a:r>
          </a:p>
        </p:txBody>
      </p:sp>
      <p:sp>
        <p:nvSpPr>
          <p:cNvPr id="3" name="Content Placeholder 2"/>
          <p:cNvSpPr>
            <a:spLocks noGrp="1"/>
          </p:cNvSpPr>
          <p:nvPr>
            <p:ph idx="1"/>
          </p:nvPr>
        </p:nvSpPr>
        <p:spPr/>
        <p:txBody>
          <a:bodyPr>
            <a:normAutofit/>
          </a:bodyPr>
          <a:lstStyle/>
          <a:p>
            <a:r>
              <a:rPr lang="en-GB" sz="2800" dirty="0" err="1"/>
              <a:t>Prosesau</a:t>
            </a:r>
            <a:endParaRPr lang="en-GB" sz="2800" dirty="0"/>
          </a:p>
          <a:p>
            <a:r>
              <a:rPr lang="en-GB" sz="2800" dirty="0" err="1"/>
              <a:t>Rhannu</a:t>
            </a:r>
            <a:r>
              <a:rPr lang="en-GB" sz="2800" dirty="0"/>
              <a:t> </a:t>
            </a:r>
            <a:r>
              <a:rPr lang="en-GB" sz="2800" dirty="0" err="1"/>
              <a:t>gwybodaeth</a:t>
            </a:r>
            <a:endParaRPr lang="en-GB" sz="2800" dirty="0"/>
          </a:p>
          <a:p>
            <a:r>
              <a:rPr lang="en-GB" sz="2800" dirty="0" err="1"/>
              <a:t>Cysondeb</a:t>
            </a:r>
            <a:endParaRPr lang="en-GB" sz="2800" dirty="0"/>
          </a:p>
          <a:p>
            <a:r>
              <a:rPr lang="en-GB" sz="2800" dirty="0" err="1"/>
              <a:t>Gwrando</a:t>
            </a:r>
            <a:r>
              <a:rPr lang="en-GB" sz="2800" dirty="0"/>
              <a:t> </a:t>
            </a:r>
            <a:r>
              <a:rPr lang="en-GB" sz="2800" dirty="0" err="1"/>
              <a:t>adfyfriol</a:t>
            </a:r>
            <a:endParaRPr lang="en-GB" sz="2800" dirty="0"/>
          </a:p>
          <a:p>
            <a:r>
              <a:rPr lang="en-GB" sz="2800" dirty="0" err="1"/>
              <a:t>Rhannu</a:t>
            </a:r>
            <a:r>
              <a:rPr lang="en-GB" sz="2800" dirty="0"/>
              <a:t> </a:t>
            </a:r>
            <a:r>
              <a:rPr lang="en-GB" sz="2800" dirty="0" err="1"/>
              <a:t>arfer</a:t>
            </a:r>
            <a:r>
              <a:rPr lang="en-GB" sz="2800" dirty="0"/>
              <a:t> </a:t>
            </a:r>
            <a:r>
              <a:rPr lang="en-GB" sz="2800" dirty="0" err="1"/>
              <a:t>gorau</a:t>
            </a:r>
            <a:endParaRPr lang="en-GB" sz="2800" dirty="0"/>
          </a:p>
          <a:p>
            <a:r>
              <a:rPr lang="en-GB" sz="2800" dirty="0" err="1"/>
              <a:t>Mesur</a:t>
            </a:r>
            <a:endParaRPr lang="en-GB" sz="2800" dirty="0"/>
          </a:p>
        </p:txBody>
      </p:sp>
      <p:sp>
        <p:nvSpPr>
          <p:cNvPr id="4" name="Content Placeholder 3"/>
          <p:cNvSpPr>
            <a:spLocks noGrp="1"/>
          </p:cNvSpPr>
          <p:nvPr>
            <p:ph sz="half" idx="4294967295"/>
          </p:nvPr>
        </p:nvSpPr>
        <p:spPr>
          <a:xfrm>
            <a:off x="5257800" y="1844675"/>
            <a:ext cx="3886200" cy="4351338"/>
          </a:xfrm>
        </p:spPr>
        <p:txBody>
          <a:bodyPr/>
          <a:lstStyle/>
          <a:p>
            <a:r>
              <a:rPr lang="en-GB" sz="2800" dirty="0">
                <a:solidFill>
                  <a:schemeClr val="accent1">
                    <a:lumMod val="75000"/>
                  </a:schemeClr>
                </a:solidFill>
              </a:rPr>
              <a:t>Processes</a:t>
            </a:r>
          </a:p>
          <a:p>
            <a:r>
              <a:rPr lang="en-GB" sz="2800" dirty="0">
                <a:solidFill>
                  <a:schemeClr val="accent1">
                    <a:lumMod val="75000"/>
                  </a:schemeClr>
                </a:solidFill>
              </a:rPr>
              <a:t>Shared knowledge</a:t>
            </a:r>
          </a:p>
          <a:p>
            <a:r>
              <a:rPr lang="en-GB" sz="2800" dirty="0">
                <a:solidFill>
                  <a:schemeClr val="accent1">
                    <a:lumMod val="75000"/>
                  </a:schemeClr>
                </a:solidFill>
              </a:rPr>
              <a:t>Consistency</a:t>
            </a:r>
          </a:p>
          <a:p>
            <a:r>
              <a:rPr lang="en-GB" sz="2800" dirty="0">
                <a:solidFill>
                  <a:schemeClr val="accent1">
                    <a:lumMod val="75000"/>
                  </a:schemeClr>
                </a:solidFill>
              </a:rPr>
              <a:t>Reflective listening</a:t>
            </a:r>
          </a:p>
          <a:p>
            <a:r>
              <a:rPr lang="en-GB" sz="2800" dirty="0">
                <a:solidFill>
                  <a:schemeClr val="accent1">
                    <a:lumMod val="75000"/>
                  </a:schemeClr>
                </a:solidFill>
              </a:rPr>
              <a:t>Sharing best practice</a:t>
            </a:r>
          </a:p>
          <a:p>
            <a:r>
              <a:rPr lang="en-GB" sz="2800" dirty="0">
                <a:solidFill>
                  <a:schemeClr val="accent1">
                    <a:lumMod val="75000"/>
                  </a:schemeClr>
                </a:solidFill>
              </a:rPr>
              <a:t>Measuring</a:t>
            </a:r>
          </a:p>
          <a:p>
            <a:endParaRPr lang="en-GB" sz="2800" dirty="0">
              <a:solidFill>
                <a:schemeClr val="accent6">
                  <a:lumMod val="75000"/>
                </a:schemeClr>
              </a:solidFill>
            </a:endParaRPr>
          </a:p>
          <a:p>
            <a:endParaRPr lang="en-GB" dirty="0"/>
          </a:p>
        </p:txBody>
      </p:sp>
    </p:spTree>
    <p:extLst>
      <p:ext uri="{BB962C8B-B14F-4D97-AF65-F5344CB8AC3E}">
        <p14:creationId xmlns:p14="http://schemas.microsoft.com/office/powerpoint/2010/main" val="4204395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9F31E-49B9-73CF-2265-77260A983A8B}"/>
              </a:ext>
            </a:extLst>
          </p:cNvPr>
          <p:cNvSpPr>
            <a:spLocks noGrp="1"/>
          </p:cNvSpPr>
          <p:nvPr>
            <p:ph type="title"/>
          </p:nvPr>
        </p:nvSpPr>
        <p:spPr>
          <a:xfrm>
            <a:off x="395536" y="157944"/>
            <a:ext cx="8611385" cy="1325563"/>
          </a:xfrm>
        </p:spPr>
        <p:txBody>
          <a:bodyPr>
            <a:normAutofit fontScale="90000"/>
          </a:bodyPr>
          <a:lstStyle/>
          <a:p>
            <a:pPr algn="ctr"/>
            <a:br>
              <a:rPr lang="en-GB" dirty="0"/>
            </a:br>
            <a:r>
              <a:rPr lang="en-GB" sz="5300" b="1" dirty="0"/>
              <a:t>Gwella </a:t>
            </a:r>
            <a:r>
              <a:rPr lang="en-GB" sz="5300" b="1" dirty="0" err="1"/>
              <a:t>Ansawdd</a:t>
            </a:r>
            <a:r>
              <a:rPr lang="en-GB" sz="5300" b="1" dirty="0"/>
              <a:t>/</a:t>
            </a:r>
            <a:br>
              <a:rPr lang="en-GB" sz="5300" b="1" dirty="0"/>
            </a:br>
            <a:r>
              <a:rPr lang="en-GB" sz="5300" b="1" dirty="0">
                <a:solidFill>
                  <a:schemeClr val="accent1">
                    <a:lumMod val="75000"/>
                  </a:schemeClr>
                </a:solidFill>
              </a:rPr>
              <a:t>Quality Enhancement</a:t>
            </a:r>
          </a:p>
        </p:txBody>
      </p:sp>
      <p:sp>
        <p:nvSpPr>
          <p:cNvPr id="3" name="Content Placeholder 2">
            <a:extLst>
              <a:ext uri="{FF2B5EF4-FFF2-40B4-BE49-F238E27FC236}">
                <a16:creationId xmlns:a16="http://schemas.microsoft.com/office/drawing/2014/main" id="{96B620BC-1F64-3E45-7FE2-3378235C7E33}"/>
              </a:ext>
            </a:extLst>
          </p:cNvPr>
          <p:cNvSpPr>
            <a:spLocks noGrp="1"/>
          </p:cNvSpPr>
          <p:nvPr>
            <p:ph idx="1"/>
          </p:nvPr>
        </p:nvSpPr>
        <p:spPr>
          <a:xfrm>
            <a:off x="971600" y="2060848"/>
            <a:ext cx="8611385" cy="3575934"/>
          </a:xfrm>
        </p:spPr>
        <p:txBody>
          <a:bodyPr>
            <a:normAutofit/>
          </a:bodyPr>
          <a:lstStyle/>
          <a:p>
            <a:pPr marL="0" indent="0">
              <a:buNone/>
            </a:pPr>
            <a:r>
              <a:rPr lang="en-GB" sz="2400" dirty="0"/>
              <a:t>‘Is a process of augmentation or improvement’</a:t>
            </a:r>
          </a:p>
          <a:p>
            <a:pPr marL="0" indent="0">
              <a:buNone/>
            </a:pPr>
            <a:r>
              <a:rPr lang="en-GB" sz="2400" dirty="0"/>
              <a:t>						Williams (2016)</a:t>
            </a:r>
          </a:p>
        </p:txBody>
      </p:sp>
    </p:spTree>
    <p:extLst>
      <p:ext uri="{BB962C8B-B14F-4D97-AF65-F5344CB8AC3E}">
        <p14:creationId xmlns:p14="http://schemas.microsoft.com/office/powerpoint/2010/main" val="3809258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EC668-06EA-D4B5-98CD-4DBEA0183A94}"/>
              </a:ext>
            </a:extLst>
          </p:cNvPr>
          <p:cNvSpPr>
            <a:spLocks noGrp="1"/>
          </p:cNvSpPr>
          <p:nvPr>
            <p:ph type="title"/>
          </p:nvPr>
        </p:nvSpPr>
        <p:spPr/>
        <p:txBody>
          <a:bodyPr>
            <a:noAutofit/>
          </a:bodyPr>
          <a:lstStyle/>
          <a:p>
            <a:pPr algn="ctr"/>
            <a:r>
              <a:rPr lang="en-GB" sz="4800" b="1" dirty="0"/>
              <a:t>Gwella </a:t>
            </a:r>
            <a:r>
              <a:rPr lang="en-GB" sz="4800" b="1" dirty="0" err="1"/>
              <a:t>Ansawdd</a:t>
            </a:r>
            <a:r>
              <a:rPr lang="en-GB" sz="4800" b="1" dirty="0"/>
              <a:t>/</a:t>
            </a:r>
            <a:br>
              <a:rPr lang="en-GB" sz="4800" b="1" dirty="0"/>
            </a:br>
            <a:r>
              <a:rPr lang="en-GB" sz="4800" b="1" dirty="0">
                <a:solidFill>
                  <a:schemeClr val="accent1">
                    <a:lumMod val="75000"/>
                  </a:schemeClr>
                </a:solidFill>
              </a:rPr>
              <a:t>Quality Enhancement</a:t>
            </a:r>
          </a:p>
        </p:txBody>
      </p:sp>
      <p:sp>
        <p:nvSpPr>
          <p:cNvPr id="3" name="Content Placeholder 2">
            <a:extLst>
              <a:ext uri="{FF2B5EF4-FFF2-40B4-BE49-F238E27FC236}">
                <a16:creationId xmlns:a16="http://schemas.microsoft.com/office/drawing/2014/main" id="{4E553D92-25CA-B098-93DA-F9CB47EBB32D}"/>
              </a:ext>
            </a:extLst>
          </p:cNvPr>
          <p:cNvSpPr>
            <a:spLocks noGrp="1"/>
          </p:cNvSpPr>
          <p:nvPr>
            <p:ph idx="1"/>
          </p:nvPr>
        </p:nvSpPr>
        <p:spPr>
          <a:xfrm>
            <a:off x="532615" y="2132856"/>
            <a:ext cx="8611385" cy="3575934"/>
          </a:xfrm>
        </p:spPr>
        <p:txBody>
          <a:bodyPr>
            <a:normAutofit/>
          </a:bodyPr>
          <a:lstStyle/>
          <a:p>
            <a:r>
              <a:rPr lang="en-GB" sz="2800" dirty="0" err="1"/>
              <a:t>Unigolion</a:t>
            </a:r>
            <a:endParaRPr lang="en-GB" sz="2800" dirty="0"/>
          </a:p>
          <a:p>
            <a:r>
              <a:rPr lang="en-GB" sz="2800" dirty="0" err="1"/>
              <a:t>Sefydliad</a:t>
            </a:r>
            <a:endParaRPr lang="en-GB" sz="2800" dirty="0"/>
          </a:p>
          <a:p>
            <a:r>
              <a:rPr lang="en-GB" sz="2800" dirty="0" err="1"/>
              <a:t>Gwelliannau</a:t>
            </a:r>
            <a:r>
              <a:rPr lang="en-GB" sz="2800" dirty="0"/>
              <a:t> </a:t>
            </a:r>
            <a:r>
              <a:rPr lang="en-GB" sz="2800" dirty="0" err="1"/>
              <a:t>parhaus</a:t>
            </a:r>
            <a:endParaRPr lang="en-GB" sz="2800" dirty="0"/>
          </a:p>
          <a:p>
            <a:r>
              <a:rPr lang="en-GB" sz="2800" dirty="0" err="1"/>
              <a:t>Newid</a:t>
            </a:r>
            <a:endParaRPr lang="en-GB" sz="2800" dirty="0"/>
          </a:p>
        </p:txBody>
      </p:sp>
      <p:sp>
        <p:nvSpPr>
          <p:cNvPr id="4" name="Content Placeholder 3">
            <a:extLst>
              <a:ext uri="{FF2B5EF4-FFF2-40B4-BE49-F238E27FC236}">
                <a16:creationId xmlns:a16="http://schemas.microsoft.com/office/drawing/2014/main" id="{ACAA758D-4E72-AB9E-7B13-918F3CAE6B65}"/>
              </a:ext>
            </a:extLst>
          </p:cNvPr>
          <p:cNvSpPr>
            <a:spLocks noGrp="1"/>
          </p:cNvSpPr>
          <p:nvPr>
            <p:ph sz="half" idx="4294967295"/>
          </p:nvPr>
        </p:nvSpPr>
        <p:spPr>
          <a:xfrm>
            <a:off x="4932040" y="2060848"/>
            <a:ext cx="4264025" cy="4351338"/>
          </a:xfrm>
        </p:spPr>
        <p:txBody>
          <a:bodyPr>
            <a:normAutofit/>
          </a:bodyPr>
          <a:lstStyle/>
          <a:p>
            <a:r>
              <a:rPr lang="en-GB" sz="2800" dirty="0">
                <a:solidFill>
                  <a:schemeClr val="accent1">
                    <a:lumMod val="75000"/>
                  </a:schemeClr>
                </a:solidFill>
              </a:rPr>
              <a:t>Individuals</a:t>
            </a:r>
          </a:p>
          <a:p>
            <a:r>
              <a:rPr lang="en-GB" sz="2800" dirty="0">
                <a:solidFill>
                  <a:schemeClr val="accent1">
                    <a:lumMod val="75000"/>
                  </a:schemeClr>
                </a:solidFill>
              </a:rPr>
              <a:t>Organisation</a:t>
            </a:r>
          </a:p>
          <a:p>
            <a:r>
              <a:rPr lang="en-GB" sz="2800" dirty="0">
                <a:solidFill>
                  <a:schemeClr val="accent1">
                    <a:lumMod val="75000"/>
                  </a:schemeClr>
                </a:solidFill>
              </a:rPr>
              <a:t>Continual improvements</a:t>
            </a:r>
          </a:p>
          <a:p>
            <a:r>
              <a:rPr lang="en-GB" sz="2800" dirty="0">
                <a:solidFill>
                  <a:schemeClr val="accent1">
                    <a:lumMod val="75000"/>
                  </a:schemeClr>
                </a:solidFill>
              </a:rPr>
              <a:t>Change</a:t>
            </a:r>
          </a:p>
        </p:txBody>
      </p:sp>
    </p:spTree>
    <p:extLst>
      <p:ext uri="{BB962C8B-B14F-4D97-AF65-F5344CB8AC3E}">
        <p14:creationId xmlns:p14="http://schemas.microsoft.com/office/powerpoint/2010/main" val="715299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E80147-9ABE-6BB0-595A-A25536390E14}"/>
              </a:ext>
            </a:extLst>
          </p:cNvPr>
          <p:cNvSpPr>
            <a:spLocks noGrp="1"/>
          </p:cNvSpPr>
          <p:nvPr>
            <p:ph type="title"/>
          </p:nvPr>
        </p:nvSpPr>
        <p:spPr/>
        <p:txBody>
          <a:bodyPr>
            <a:noAutofit/>
          </a:bodyPr>
          <a:lstStyle/>
          <a:p>
            <a:pPr algn="ctr"/>
            <a:r>
              <a:rPr lang="en-GB" sz="4800" b="1" dirty="0" err="1"/>
              <a:t>Ffactorau</a:t>
            </a:r>
            <a:r>
              <a:rPr lang="en-GB" sz="4800" b="1" dirty="0"/>
              <a:t> </a:t>
            </a:r>
            <a:r>
              <a:rPr lang="en-GB" sz="4800" b="1" dirty="0" err="1"/>
              <a:t>Dylanwadol</a:t>
            </a:r>
            <a:br>
              <a:rPr lang="en-GB" sz="4800" b="1" dirty="0"/>
            </a:br>
            <a:r>
              <a:rPr lang="en-GB" sz="4800" b="1" dirty="0">
                <a:solidFill>
                  <a:schemeClr val="accent1">
                    <a:lumMod val="75000"/>
                  </a:schemeClr>
                </a:solidFill>
              </a:rPr>
              <a:t>Influencing Factors</a:t>
            </a:r>
          </a:p>
        </p:txBody>
      </p:sp>
      <p:sp>
        <p:nvSpPr>
          <p:cNvPr id="3" name="Content Placeholder 2">
            <a:extLst>
              <a:ext uri="{FF2B5EF4-FFF2-40B4-BE49-F238E27FC236}">
                <a16:creationId xmlns:a16="http://schemas.microsoft.com/office/drawing/2014/main" id="{BEDC0E96-5FD3-C22F-E42D-42D3319453F0}"/>
              </a:ext>
            </a:extLst>
          </p:cNvPr>
          <p:cNvSpPr>
            <a:spLocks noGrp="1"/>
          </p:cNvSpPr>
          <p:nvPr>
            <p:ph idx="1"/>
          </p:nvPr>
        </p:nvSpPr>
        <p:spPr>
          <a:xfrm>
            <a:off x="268665" y="1825625"/>
            <a:ext cx="4303335" cy="3575934"/>
          </a:xfrm>
        </p:spPr>
        <p:txBody>
          <a:bodyPr/>
          <a:lstStyle/>
          <a:p>
            <a:pPr marL="0" indent="0">
              <a:buNone/>
            </a:pPr>
            <a:r>
              <a:rPr lang="en-GB" sz="2800" dirty="0" err="1"/>
              <a:t>Mewn</a:t>
            </a:r>
            <a:r>
              <a:rPr lang="en-GB" sz="2800" dirty="0"/>
              <a:t> </a:t>
            </a:r>
            <a:r>
              <a:rPr lang="en-GB" sz="2800" dirty="0" err="1"/>
              <a:t>grwpiau</a:t>
            </a:r>
            <a:r>
              <a:rPr lang="en-GB" sz="2800" dirty="0"/>
              <a:t> </a:t>
            </a:r>
            <a:r>
              <a:rPr lang="en-GB" sz="2800" dirty="0" err="1"/>
              <a:t>bach</a:t>
            </a:r>
            <a:r>
              <a:rPr lang="en-GB" sz="2800" dirty="0"/>
              <a:t> </a:t>
            </a:r>
            <a:r>
              <a:rPr lang="en-GB" sz="2800" dirty="0" err="1"/>
              <a:t>trafodwch</a:t>
            </a:r>
            <a:r>
              <a:rPr lang="en-GB" sz="2800" dirty="0"/>
              <a:t> </a:t>
            </a:r>
            <a:r>
              <a:rPr lang="en-GB" sz="2800" dirty="0" err="1"/>
              <a:t>beth</a:t>
            </a:r>
            <a:r>
              <a:rPr lang="en-GB" sz="2800" dirty="0"/>
              <a:t> </a:t>
            </a:r>
            <a:r>
              <a:rPr lang="en-GB" sz="2800" dirty="0" err="1"/>
              <a:t>sy’n</a:t>
            </a:r>
            <a:r>
              <a:rPr lang="en-GB" sz="2800" dirty="0"/>
              <a:t> </a:t>
            </a:r>
            <a:r>
              <a:rPr lang="en-GB" sz="2800" dirty="0" err="1"/>
              <a:t>dylanwadu</a:t>
            </a:r>
            <a:r>
              <a:rPr lang="en-GB" sz="2800" dirty="0"/>
              <a:t> </a:t>
            </a:r>
            <a:r>
              <a:rPr lang="en-GB" sz="2800" dirty="0" err="1"/>
              <a:t>ar</a:t>
            </a:r>
            <a:r>
              <a:rPr lang="en-GB" sz="2800" dirty="0"/>
              <a:t> </a:t>
            </a:r>
            <a:r>
              <a:rPr lang="en-GB" sz="2800" dirty="0" err="1"/>
              <a:t>ansawdd</a:t>
            </a:r>
            <a:r>
              <a:rPr lang="en-GB" sz="2800" dirty="0"/>
              <a:t> </a:t>
            </a:r>
            <a:r>
              <a:rPr lang="en-GB" sz="2800" dirty="0" err="1"/>
              <a:t>mewn</a:t>
            </a:r>
            <a:r>
              <a:rPr lang="en-GB" sz="2800" dirty="0"/>
              <a:t> </a:t>
            </a:r>
            <a:r>
              <a:rPr lang="en-GB" sz="2800" dirty="0" err="1"/>
              <a:t>lleoliadau</a:t>
            </a:r>
            <a:r>
              <a:rPr lang="en-GB" sz="2800" dirty="0"/>
              <a:t> </a:t>
            </a:r>
            <a:r>
              <a:rPr lang="en-GB" sz="2800" dirty="0" err="1"/>
              <a:t>blynyddoedd</a:t>
            </a:r>
            <a:r>
              <a:rPr lang="en-GB" sz="2800" dirty="0"/>
              <a:t> </a:t>
            </a:r>
            <a:r>
              <a:rPr lang="en-GB" sz="2800" dirty="0" err="1"/>
              <a:t>cynnar</a:t>
            </a:r>
            <a:endParaRPr lang="en-GB" sz="2800" dirty="0"/>
          </a:p>
          <a:p>
            <a:pPr marL="0" indent="0">
              <a:buNone/>
            </a:pPr>
            <a:endParaRPr lang="en-GB" dirty="0"/>
          </a:p>
        </p:txBody>
      </p:sp>
      <p:sp>
        <p:nvSpPr>
          <p:cNvPr id="4" name="Content Placeholder 3">
            <a:extLst>
              <a:ext uri="{FF2B5EF4-FFF2-40B4-BE49-F238E27FC236}">
                <a16:creationId xmlns:a16="http://schemas.microsoft.com/office/drawing/2014/main" id="{A5D2BD62-8D31-21AC-3662-18159D2F70AC}"/>
              </a:ext>
            </a:extLst>
          </p:cNvPr>
          <p:cNvSpPr>
            <a:spLocks noGrp="1"/>
          </p:cNvSpPr>
          <p:nvPr>
            <p:ph sz="half" idx="4294967295"/>
          </p:nvPr>
        </p:nvSpPr>
        <p:spPr>
          <a:xfrm>
            <a:off x="5257800" y="1825625"/>
            <a:ext cx="3886200" cy="4351338"/>
          </a:xfrm>
        </p:spPr>
        <p:txBody>
          <a:bodyPr>
            <a:normAutofit/>
          </a:bodyPr>
          <a:lstStyle/>
          <a:p>
            <a:pPr marL="0" indent="0">
              <a:buNone/>
            </a:pPr>
            <a:r>
              <a:rPr lang="en-GB" sz="2800" dirty="0">
                <a:solidFill>
                  <a:schemeClr val="accent1">
                    <a:lumMod val="75000"/>
                  </a:schemeClr>
                </a:solidFill>
              </a:rPr>
              <a:t>In small groups, discuss what influences quality in early years settings </a:t>
            </a:r>
          </a:p>
        </p:txBody>
      </p:sp>
    </p:spTree>
    <p:extLst>
      <p:ext uri="{BB962C8B-B14F-4D97-AF65-F5344CB8AC3E}">
        <p14:creationId xmlns:p14="http://schemas.microsoft.com/office/powerpoint/2010/main" val="3910897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17551-9CE2-865C-21EB-3F17BF89166D}"/>
              </a:ext>
            </a:extLst>
          </p:cNvPr>
          <p:cNvSpPr>
            <a:spLocks noGrp="1"/>
          </p:cNvSpPr>
          <p:nvPr>
            <p:ph type="title"/>
          </p:nvPr>
        </p:nvSpPr>
        <p:spPr/>
        <p:txBody>
          <a:bodyPr/>
          <a:lstStyle/>
          <a:p>
            <a:pPr algn="ctr"/>
            <a:r>
              <a:rPr lang="en-GB" sz="4800" b="1" dirty="0" err="1">
                <a:cs typeface="Arial"/>
              </a:rPr>
              <a:t>Ansawdd</a:t>
            </a:r>
            <a:r>
              <a:rPr lang="en-GB" sz="4800" b="1" dirty="0">
                <a:cs typeface="Arial"/>
              </a:rPr>
              <a:t>/ </a:t>
            </a:r>
            <a:r>
              <a:rPr lang="en-GB" sz="4800" b="1" dirty="0">
                <a:solidFill>
                  <a:schemeClr val="accent1">
                    <a:lumMod val="75000"/>
                  </a:schemeClr>
                </a:solidFill>
                <a:cs typeface="Arial"/>
              </a:rPr>
              <a:t>Quality</a:t>
            </a:r>
          </a:p>
        </p:txBody>
      </p:sp>
      <p:sp>
        <p:nvSpPr>
          <p:cNvPr id="3" name="Content Placeholder 2">
            <a:extLst>
              <a:ext uri="{FF2B5EF4-FFF2-40B4-BE49-F238E27FC236}">
                <a16:creationId xmlns:a16="http://schemas.microsoft.com/office/drawing/2014/main" id="{297E32BF-8F07-BF49-D86D-B26AE25DDA3B}"/>
              </a:ext>
            </a:extLst>
          </p:cNvPr>
          <p:cNvSpPr>
            <a:spLocks noGrp="1"/>
          </p:cNvSpPr>
          <p:nvPr>
            <p:ph idx="1"/>
          </p:nvPr>
        </p:nvSpPr>
        <p:spPr/>
        <p:txBody>
          <a:bodyPr vert="horz" lIns="91440" tIns="45720" rIns="91440" bIns="45720" rtlCol="0" anchor="t">
            <a:normAutofit/>
          </a:bodyPr>
          <a:lstStyle/>
          <a:p>
            <a:pPr marL="0" indent="0">
              <a:buNone/>
            </a:pPr>
            <a:r>
              <a:rPr lang="en-GB" sz="2800" dirty="0">
                <a:solidFill>
                  <a:srgbClr val="333333"/>
                </a:solidFill>
                <a:ea typeface="+mn-lt"/>
                <a:cs typeface="+mn-lt"/>
              </a:rPr>
              <a:t>'Quality in early childhood education and care is conceptualised in three domains: structural, process and system'</a:t>
            </a:r>
          </a:p>
          <a:p>
            <a:pPr marL="0" indent="0">
              <a:buNone/>
            </a:pPr>
            <a:r>
              <a:rPr lang="en-GB" sz="2800" dirty="0">
                <a:solidFill>
                  <a:srgbClr val="333333"/>
                </a:solidFill>
                <a:cs typeface="Arial"/>
              </a:rPr>
              <a:t>              Eadie </a:t>
            </a:r>
            <a:r>
              <a:rPr lang="en-GB" sz="2800" i="1" dirty="0">
                <a:solidFill>
                  <a:srgbClr val="333333"/>
                </a:solidFill>
                <a:cs typeface="Arial"/>
              </a:rPr>
              <a:t>et al</a:t>
            </a:r>
            <a:r>
              <a:rPr lang="en-GB" sz="2800" dirty="0">
                <a:solidFill>
                  <a:srgbClr val="333333"/>
                </a:solidFill>
                <a:cs typeface="Arial"/>
              </a:rPr>
              <a:t>. (2022)</a:t>
            </a:r>
          </a:p>
        </p:txBody>
      </p:sp>
    </p:spTree>
    <p:extLst>
      <p:ext uri="{BB962C8B-B14F-4D97-AF65-F5344CB8AC3E}">
        <p14:creationId xmlns:p14="http://schemas.microsoft.com/office/powerpoint/2010/main" val="2769327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A1494-BE4E-B1EE-35C8-43369CA12A99}"/>
              </a:ext>
            </a:extLst>
          </p:cNvPr>
          <p:cNvSpPr>
            <a:spLocks noGrp="1"/>
          </p:cNvSpPr>
          <p:nvPr>
            <p:ph type="title"/>
          </p:nvPr>
        </p:nvSpPr>
        <p:spPr/>
        <p:txBody>
          <a:bodyPr/>
          <a:lstStyle/>
          <a:p>
            <a:pPr algn="ctr"/>
            <a:r>
              <a:rPr lang="en-GB" sz="4800" b="1" err="1">
                <a:cs typeface="Arial"/>
              </a:rPr>
              <a:t>Erthygl</a:t>
            </a:r>
            <a:r>
              <a:rPr lang="en-GB" sz="4800" b="1" dirty="0">
                <a:cs typeface="Arial"/>
              </a:rPr>
              <a:t>/ </a:t>
            </a:r>
            <a:r>
              <a:rPr lang="en-GB" sz="4800" b="1" dirty="0">
                <a:solidFill>
                  <a:schemeClr val="accent1">
                    <a:lumMod val="75000"/>
                  </a:schemeClr>
                </a:solidFill>
                <a:cs typeface="Arial"/>
              </a:rPr>
              <a:t>Article</a:t>
            </a:r>
            <a:endParaRPr lang="en-US">
              <a:solidFill>
                <a:schemeClr val="accent1">
                  <a:lumMod val="75000"/>
                </a:schemeClr>
              </a:solidFill>
            </a:endParaRPr>
          </a:p>
        </p:txBody>
      </p:sp>
      <p:sp>
        <p:nvSpPr>
          <p:cNvPr id="3" name="Content Placeholder 2">
            <a:extLst>
              <a:ext uri="{FF2B5EF4-FFF2-40B4-BE49-F238E27FC236}">
                <a16:creationId xmlns:a16="http://schemas.microsoft.com/office/drawing/2014/main" id="{C80B30A0-90F4-3EA9-D323-36018EC23705}"/>
              </a:ext>
            </a:extLst>
          </p:cNvPr>
          <p:cNvSpPr>
            <a:spLocks noGrp="1"/>
          </p:cNvSpPr>
          <p:nvPr>
            <p:ph idx="1"/>
          </p:nvPr>
        </p:nvSpPr>
        <p:spPr/>
        <p:txBody>
          <a:bodyPr vert="horz" lIns="91440" tIns="45720" rIns="91440" bIns="45720" rtlCol="0" anchor="t">
            <a:normAutofit/>
          </a:bodyPr>
          <a:lstStyle/>
          <a:p>
            <a:pPr marL="0" indent="0">
              <a:buNone/>
            </a:pPr>
            <a:endParaRPr lang="en-GB" dirty="0">
              <a:ea typeface="+mn-lt"/>
              <a:cs typeface="+mn-lt"/>
            </a:endParaRPr>
          </a:p>
          <a:p>
            <a:pPr marL="0" indent="0">
              <a:buNone/>
            </a:pPr>
            <a:endParaRPr lang="en-GB" dirty="0">
              <a:ea typeface="+mn-lt"/>
              <a:cs typeface="+mn-lt"/>
            </a:endParaRPr>
          </a:p>
          <a:p>
            <a:pPr marL="0" indent="0">
              <a:buNone/>
            </a:pPr>
            <a:r>
              <a:rPr lang="en-GB" dirty="0">
                <a:ea typeface="+mn-lt"/>
                <a:cs typeface="+mn-lt"/>
                <a:hlinkClick r:id="rId2"/>
              </a:rPr>
              <a:t>Domains of quality in early childhood education and care: A scoping review of the extent and consistency of the literature</a:t>
            </a:r>
            <a:endParaRPr lang="en-GB" dirty="0">
              <a:ea typeface="+mn-lt"/>
              <a:cs typeface="+mn-lt"/>
            </a:endParaRPr>
          </a:p>
          <a:p>
            <a:pPr marL="0" indent="0">
              <a:buNone/>
            </a:pPr>
            <a:endParaRPr lang="en-GB" dirty="0">
              <a:cs typeface="Arial" panose="020B0604020202020204"/>
            </a:endParaRPr>
          </a:p>
          <a:p>
            <a:pPr marL="0" indent="0">
              <a:buNone/>
            </a:pPr>
            <a:r>
              <a:rPr lang="en-GB" dirty="0">
                <a:cs typeface="Arial" panose="020B0604020202020204"/>
              </a:rPr>
              <a:t>                      Eadie </a:t>
            </a:r>
            <a:r>
              <a:rPr lang="en-GB" i="1" dirty="0">
                <a:cs typeface="Arial" panose="020B0604020202020204"/>
              </a:rPr>
              <a:t>et al.</a:t>
            </a:r>
            <a:r>
              <a:rPr lang="en-GB" dirty="0">
                <a:cs typeface="Arial" panose="020B0604020202020204"/>
              </a:rPr>
              <a:t> (2022)</a:t>
            </a:r>
          </a:p>
        </p:txBody>
      </p:sp>
    </p:spTree>
    <p:extLst>
      <p:ext uri="{BB962C8B-B14F-4D97-AF65-F5344CB8AC3E}">
        <p14:creationId xmlns:p14="http://schemas.microsoft.com/office/powerpoint/2010/main" val="667166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ABC62-35BB-6860-1148-7077CAD9329E}"/>
              </a:ext>
            </a:extLst>
          </p:cNvPr>
          <p:cNvSpPr>
            <a:spLocks noGrp="1"/>
          </p:cNvSpPr>
          <p:nvPr>
            <p:ph type="title"/>
          </p:nvPr>
        </p:nvSpPr>
        <p:spPr/>
        <p:txBody>
          <a:bodyPr vert="horz" lIns="91440" tIns="45720" rIns="91440" bIns="45720" rtlCol="0" anchor="ctr">
            <a:noAutofit/>
          </a:bodyPr>
          <a:lstStyle/>
          <a:p>
            <a:pPr algn="ctr"/>
            <a:r>
              <a:rPr lang="en-GB" sz="4800" b="1" dirty="0" err="1">
                <a:cs typeface="Arial"/>
              </a:rPr>
              <a:t>Mathau</a:t>
            </a:r>
            <a:r>
              <a:rPr lang="en-GB" sz="4800" b="1" dirty="0">
                <a:cs typeface="Arial"/>
              </a:rPr>
              <a:t> o </a:t>
            </a:r>
            <a:r>
              <a:rPr lang="en-GB" sz="4800" b="1" dirty="0" err="1">
                <a:cs typeface="Arial"/>
              </a:rPr>
              <a:t>answadd</a:t>
            </a:r>
            <a:r>
              <a:rPr lang="en-GB" sz="4800" b="1" dirty="0">
                <a:cs typeface="Arial"/>
              </a:rPr>
              <a:t>/ </a:t>
            </a:r>
            <a:br>
              <a:rPr lang="en-GB" sz="4800" b="1" dirty="0">
                <a:cs typeface="Arial"/>
              </a:rPr>
            </a:br>
            <a:r>
              <a:rPr lang="en-GB" sz="4800" b="1" dirty="0">
                <a:solidFill>
                  <a:schemeClr val="accent1">
                    <a:lumMod val="76000"/>
                  </a:schemeClr>
                </a:solidFill>
                <a:cs typeface="Arial"/>
              </a:rPr>
              <a:t>Types of Quality</a:t>
            </a:r>
          </a:p>
        </p:txBody>
      </p:sp>
      <p:sp>
        <p:nvSpPr>
          <p:cNvPr id="3" name="Content Placeholder 2">
            <a:extLst>
              <a:ext uri="{FF2B5EF4-FFF2-40B4-BE49-F238E27FC236}">
                <a16:creationId xmlns:a16="http://schemas.microsoft.com/office/drawing/2014/main" id="{AA806AE3-80C7-95A7-E5BB-0DA7D4D7C77E}"/>
              </a:ext>
            </a:extLst>
          </p:cNvPr>
          <p:cNvSpPr>
            <a:spLocks noGrp="1"/>
          </p:cNvSpPr>
          <p:nvPr>
            <p:ph idx="1"/>
          </p:nvPr>
        </p:nvSpPr>
        <p:spPr>
          <a:xfrm>
            <a:off x="226243" y="2881427"/>
            <a:ext cx="7849560" cy="3651349"/>
          </a:xfrm>
        </p:spPr>
        <p:txBody>
          <a:bodyPr vert="horz" lIns="91440" tIns="45720" rIns="91440" bIns="45720" rtlCol="0" anchor="t">
            <a:noAutofit/>
          </a:bodyPr>
          <a:lstStyle/>
          <a:p>
            <a:endParaRPr lang="en-GB" sz="2800" dirty="0">
              <a:cs typeface="Arial"/>
            </a:endParaRPr>
          </a:p>
          <a:p>
            <a:pPr algn="ctr"/>
            <a:r>
              <a:rPr lang="en-GB" sz="2800" err="1">
                <a:cs typeface="Arial"/>
              </a:rPr>
              <a:t>Ansawdd</a:t>
            </a:r>
            <a:r>
              <a:rPr lang="en-GB" sz="2800" dirty="0">
                <a:cs typeface="Arial"/>
              </a:rPr>
              <a:t> </a:t>
            </a:r>
            <a:r>
              <a:rPr lang="en-GB" sz="2800" err="1">
                <a:cs typeface="Arial"/>
              </a:rPr>
              <a:t>Strwythurol</a:t>
            </a:r>
            <a:r>
              <a:rPr lang="en-GB" sz="2800" dirty="0">
                <a:cs typeface="Arial"/>
              </a:rPr>
              <a:t>/ </a:t>
            </a:r>
            <a:r>
              <a:rPr lang="en-GB" sz="2800" dirty="0">
                <a:solidFill>
                  <a:schemeClr val="accent1">
                    <a:lumMod val="76000"/>
                  </a:schemeClr>
                </a:solidFill>
                <a:cs typeface="Arial"/>
              </a:rPr>
              <a:t>Structural Quality</a:t>
            </a:r>
            <a:endParaRPr lang="en-US" sz="2800">
              <a:solidFill>
                <a:schemeClr val="accent1">
                  <a:lumMod val="76000"/>
                </a:schemeClr>
              </a:solidFill>
              <a:cs typeface="Arial"/>
            </a:endParaRPr>
          </a:p>
          <a:p>
            <a:pPr marL="0" indent="0" algn="ctr">
              <a:buNone/>
            </a:pPr>
            <a:endParaRPr lang="en-GB" sz="2800" dirty="0">
              <a:cs typeface="Arial"/>
            </a:endParaRPr>
          </a:p>
          <a:p>
            <a:pPr algn="ctr"/>
            <a:r>
              <a:rPr lang="en-GB" sz="2800" dirty="0" err="1">
                <a:cs typeface="Arial"/>
              </a:rPr>
              <a:t>Ansawdd</a:t>
            </a:r>
            <a:r>
              <a:rPr lang="en-GB" sz="2800" dirty="0">
                <a:cs typeface="Arial"/>
              </a:rPr>
              <a:t> proses/ </a:t>
            </a:r>
            <a:r>
              <a:rPr lang="en-GB" sz="2800" dirty="0">
                <a:solidFill>
                  <a:schemeClr val="accent1">
                    <a:lumMod val="76000"/>
                  </a:schemeClr>
                </a:solidFill>
                <a:cs typeface="Arial"/>
              </a:rPr>
              <a:t>Process Quality</a:t>
            </a:r>
          </a:p>
          <a:p>
            <a:pPr algn="ctr"/>
            <a:endParaRPr lang="en-GB" sz="2800" dirty="0">
              <a:solidFill>
                <a:schemeClr val="accent1">
                  <a:lumMod val="76000"/>
                </a:schemeClr>
              </a:solidFill>
              <a:cs typeface="Arial"/>
            </a:endParaRPr>
          </a:p>
          <a:p>
            <a:pPr algn="ctr"/>
            <a:r>
              <a:rPr lang="en-GB" sz="2800" err="1">
                <a:solidFill>
                  <a:schemeClr val="tx1">
                    <a:lumMod val="95000"/>
                    <a:lumOff val="5000"/>
                  </a:schemeClr>
                </a:solidFill>
                <a:cs typeface="Arial"/>
              </a:rPr>
              <a:t>Ansawdd</a:t>
            </a:r>
            <a:r>
              <a:rPr lang="en-GB" sz="2800" dirty="0">
                <a:solidFill>
                  <a:schemeClr val="tx1">
                    <a:lumMod val="95000"/>
                    <a:lumOff val="5000"/>
                  </a:schemeClr>
                </a:solidFill>
                <a:cs typeface="Arial"/>
              </a:rPr>
              <a:t> </a:t>
            </a:r>
            <a:r>
              <a:rPr lang="en-GB" sz="2800" err="1">
                <a:solidFill>
                  <a:schemeClr val="tx1">
                    <a:lumMod val="95000"/>
                    <a:lumOff val="5000"/>
                  </a:schemeClr>
                </a:solidFill>
                <a:cs typeface="Arial"/>
              </a:rPr>
              <a:t>Systemau</a:t>
            </a:r>
            <a:r>
              <a:rPr lang="en-GB" sz="2800" dirty="0">
                <a:solidFill>
                  <a:schemeClr val="accent1">
                    <a:lumMod val="76000"/>
                  </a:schemeClr>
                </a:solidFill>
                <a:cs typeface="Arial"/>
              </a:rPr>
              <a:t>/ Systems Quality</a:t>
            </a:r>
          </a:p>
        </p:txBody>
      </p:sp>
    </p:spTree>
    <p:extLst>
      <p:ext uri="{BB962C8B-B14F-4D97-AF65-F5344CB8AC3E}">
        <p14:creationId xmlns:p14="http://schemas.microsoft.com/office/powerpoint/2010/main" val="1159047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E3963-C195-CF24-4F1B-AFF168DE0D14}"/>
              </a:ext>
            </a:extLst>
          </p:cNvPr>
          <p:cNvSpPr>
            <a:spLocks noGrp="1"/>
          </p:cNvSpPr>
          <p:nvPr>
            <p:ph type="title"/>
          </p:nvPr>
        </p:nvSpPr>
        <p:spPr/>
        <p:txBody>
          <a:bodyPr>
            <a:normAutofit fontScale="90000"/>
          </a:bodyPr>
          <a:lstStyle/>
          <a:p>
            <a:pPr algn="ctr"/>
            <a:r>
              <a:rPr lang="en-GB" sz="4800" b="1" err="1">
                <a:cs typeface="Arial"/>
              </a:rPr>
              <a:t>Mathau</a:t>
            </a:r>
            <a:r>
              <a:rPr lang="en-GB" sz="4800" b="1" dirty="0">
                <a:cs typeface="Arial"/>
              </a:rPr>
              <a:t> o </a:t>
            </a:r>
            <a:r>
              <a:rPr lang="en-GB" sz="4800" b="1" err="1">
                <a:cs typeface="Arial"/>
              </a:rPr>
              <a:t>answadd</a:t>
            </a:r>
            <a:r>
              <a:rPr lang="en-GB" sz="4800" b="1" dirty="0">
                <a:cs typeface="Arial"/>
              </a:rPr>
              <a:t>/ </a:t>
            </a:r>
            <a:br>
              <a:rPr lang="en-GB" sz="4800" b="1" dirty="0">
                <a:cs typeface="Arial"/>
              </a:rPr>
            </a:br>
            <a:r>
              <a:rPr lang="en-GB" sz="4800" b="1" dirty="0">
                <a:solidFill>
                  <a:schemeClr val="accent1">
                    <a:lumMod val="76000"/>
                  </a:schemeClr>
                </a:solidFill>
                <a:cs typeface="Arial"/>
              </a:rPr>
              <a:t>Types of Quality</a:t>
            </a:r>
            <a:endParaRPr lang="en-US" dirty="0">
              <a:solidFill>
                <a:schemeClr val="accent1">
                  <a:lumMod val="76000"/>
                </a:schemeClr>
              </a:solidFill>
              <a:cs typeface="Arial" panose="020B0604020202020204"/>
            </a:endParaRPr>
          </a:p>
        </p:txBody>
      </p:sp>
      <p:sp>
        <p:nvSpPr>
          <p:cNvPr id="3" name="Content Placeholder 2">
            <a:extLst>
              <a:ext uri="{FF2B5EF4-FFF2-40B4-BE49-F238E27FC236}">
                <a16:creationId xmlns:a16="http://schemas.microsoft.com/office/drawing/2014/main" id="{E30C52EF-6B20-4C22-5E9B-0120994ADF19}"/>
              </a:ext>
            </a:extLst>
          </p:cNvPr>
          <p:cNvSpPr>
            <a:spLocks noGrp="1"/>
          </p:cNvSpPr>
          <p:nvPr>
            <p:ph idx="1"/>
          </p:nvPr>
        </p:nvSpPr>
        <p:spPr/>
        <p:txBody>
          <a:bodyPr vert="horz" lIns="91440" tIns="45720" rIns="91440" bIns="45720" rtlCol="0" anchor="t">
            <a:normAutofit lnSpcReduction="10000"/>
          </a:bodyPr>
          <a:lstStyle/>
          <a:p>
            <a:pPr marL="0" indent="0" algn="ctr">
              <a:buNone/>
            </a:pPr>
            <a:r>
              <a:rPr lang="en-GB" dirty="0">
                <a:ea typeface="+mn-lt"/>
                <a:cs typeface="+mn-lt"/>
              </a:rPr>
              <a:t>  </a:t>
            </a:r>
            <a:r>
              <a:rPr lang="en-GB" sz="2800" dirty="0">
                <a:solidFill>
                  <a:schemeClr val="accent1">
                    <a:lumMod val="76000"/>
                  </a:schemeClr>
                </a:solidFill>
                <a:ea typeface="+mn-lt"/>
                <a:cs typeface="+mn-lt"/>
              </a:rPr>
              <a:t>Process Quality</a:t>
            </a:r>
            <a:endParaRPr lang="en-US" sz="2800" dirty="0">
              <a:solidFill>
                <a:schemeClr val="accent1">
                  <a:lumMod val="76000"/>
                </a:schemeClr>
              </a:solidFill>
              <a:cs typeface="Arial" panose="020B0604020202020204"/>
            </a:endParaRPr>
          </a:p>
          <a:p>
            <a:pPr marL="0" indent="0" algn="ctr">
              <a:buNone/>
            </a:pPr>
            <a:endParaRPr lang="en-GB" sz="2800" dirty="0">
              <a:solidFill>
                <a:schemeClr val="accent1">
                  <a:lumMod val="76000"/>
                </a:schemeClr>
              </a:solidFill>
              <a:ea typeface="+mn-lt"/>
              <a:cs typeface="+mn-lt"/>
            </a:endParaRPr>
          </a:p>
          <a:p>
            <a:pPr marL="0" indent="0">
              <a:buNone/>
            </a:pPr>
            <a:r>
              <a:rPr lang="en-GB" dirty="0">
                <a:solidFill>
                  <a:schemeClr val="accent1">
                    <a:lumMod val="76000"/>
                  </a:schemeClr>
                </a:solidFill>
                <a:ea typeface="+mn-lt"/>
                <a:cs typeface="+mn-lt"/>
              </a:rPr>
              <a:t> 'Process quality is a dimension of quality concerned with the range of interactions and experiences children have in their ECEC settings. Learning and developmental benefits for young children are associated with high levels of process quality in ECEC'</a:t>
            </a:r>
            <a:endParaRPr lang="en-GB" dirty="0">
              <a:solidFill>
                <a:schemeClr val="accent1">
                  <a:lumMod val="76000"/>
                </a:schemeClr>
              </a:solidFill>
              <a:cs typeface="Arial"/>
            </a:endParaRPr>
          </a:p>
          <a:p>
            <a:pPr marL="0" indent="0">
              <a:buNone/>
            </a:pPr>
            <a:r>
              <a:rPr lang="en-GB" dirty="0">
                <a:solidFill>
                  <a:schemeClr val="accent1">
                    <a:lumMod val="76000"/>
                  </a:schemeClr>
                </a:solidFill>
                <a:ea typeface="+mn-lt"/>
                <a:cs typeface="+mn-lt"/>
              </a:rPr>
              <a:t>                       (Edwards, 2021)</a:t>
            </a:r>
          </a:p>
          <a:p>
            <a:pPr marL="0" indent="0">
              <a:buNone/>
            </a:pPr>
            <a:endParaRPr lang="en-GB" dirty="0">
              <a:solidFill>
                <a:schemeClr val="accent1">
                  <a:lumMod val="76000"/>
                </a:schemeClr>
              </a:solidFill>
              <a:ea typeface="+mn-lt"/>
              <a:cs typeface="+mn-lt"/>
            </a:endParaRPr>
          </a:p>
          <a:p>
            <a:pPr marL="0" indent="0">
              <a:buNone/>
            </a:pPr>
            <a:r>
              <a:rPr lang="en-GB" dirty="0">
                <a:solidFill>
                  <a:schemeClr val="accent1">
                    <a:lumMod val="76000"/>
                  </a:schemeClr>
                </a:solidFill>
                <a:ea typeface="+mn-lt"/>
                <a:cs typeface="+mn-lt"/>
                <a:hlinkClick r:id="rId2">
                  <a:extLst>
                    <a:ext uri="{A12FA001-AC4F-418D-AE19-62706E023703}">
                      <ahyp:hlinkClr xmlns:ahyp="http://schemas.microsoft.com/office/drawing/2018/hyperlinkcolor" val="tx"/>
                    </a:ext>
                  </a:extLst>
                </a:hlinkClick>
              </a:rPr>
              <a:t>https://www.oecd.org/en/publications/process-quality-curriculum-and-pedagogy-in-early-childhood-education-and-care_eba0711e-en.html</a:t>
            </a:r>
            <a:r>
              <a:rPr lang="en-GB" dirty="0">
                <a:solidFill>
                  <a:schemeClr val="accent1">
                    <a:lumMod val="76000"/>
                  </a:schemeClr>
                </a:solidFill>
                <a:ea typeface="+mn-lt"/>
                <a:cs typeface="+mn-lt"/>
              </a:rPr>
              <a:t> </a:t>
            </a:r>
          </a:p>
        </p:txBody>
      </p:sp>
    </p:spTree>
    <p:extLst>
      <p:ext uri="{BB962C8B-B14F-4D97-AF65-F5344CB8AC3E}">
        <p14:creationId xmlns:p14="http://schemas.microsoft.com/office/powerpoint/2010/main" val="3737163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C9D04-C78A-2693-DBA7-D6B125A3C549}"/>
              </a:ext>
            </a:extLst>
          </p:cNvPr>
          <p:cNvSpPr>
            <a:spLocks noGrp="1"/>
          </p:cNvSpPr>
          <p:nvPr>
            <p:ph type="title"/>
          </p:nvPr>
        </p:nvSpPr>
        <p:spPr/>
        <p:txBody>
          <a:bodyPr/>
          <a:lstStyle/>
          <a:p>
            <a:pPr algn="ctr"/>
            <a:r>
              <a:rPr lang="en-GB" sz="4300" b="1" dirty="0" err="1">
                <a:cs typeface="Arial"/>
              </a:rPr>
              <a:t>Mathau</a:t>
            </a:r>
            <a:r>
              <a:rPr lang="en-GB" sz="4300" b="1" dirty="0">
                <a:cs typeface="Arial"/>
              </a:rPr>
              <a:t> o </a:t>
            </a:r>
            <a:r>
              <a:rPr lang="en-GB" sz="4300" b="1" dirty="0" err="1">
                <a:cs typeface="Arial"/>
              </a:rPr>
              <a:t>answadd</a:t>
            </a:r>
            <a:r>
              <a:rPr lang="en-GB" sz="4300" b="1" dirty="0">
                <a:cs typeface="Arial"/>
              </a:rPr>
              <a:t>/ </a:t>
            </a:r>
            <a:br>
              <a:rPr lang="en-GB" sz="4300" b="1" dirty="0">
                <a:cs typeface="Arial"/>
              </a:rPr>
            </a:br>
            <a:r>
              <a:rPr lang="en-GB" sz="4300" b="1" dirty="0">
                <a:solidFill>
                  <a:schemeClr val="accent1">
                    <a:lumMod val="76000"/>
                  </a:schemeClr>
                </a:solidFill>
                <a:cs typeface="Arial"/>
              </a:rPr>
              <a:t>Types of Quality</a:t>
            </a:r>
            <a:endParaRPr lang="en-US" dirty="0">
              <a:solidFill>
                <a:schemeClr val="accent1">
                  <a:lumMod val="76000"/>
                </a:schemeClr>
              </a:solidFill>
              <a:cs typeface="Arial" panose="020B0604020202020204"/>
            </a:endParaRPr>
          </a:p>
        </p:txBody>
      </p:sp>
      <p:sp>
        <p:nvSpPr>
          <p:cNvPr id="3" name="Content Placeholder 2">
            <a:extLst>
              <a:ext uri="{FF2B5EF4-FFF2-40B4-BE49-F238E27FC236}">
                <a16:creationId xmlns:a16="http://schemas.microsoft.com/office/drawing/2014/main" id="{5DE02A11-6198-3E8B-5E07-332C742C649A}"/>
              </a:ext>
            </a:extLst>
          </p:cNvPr>
          <p:cNvSpPr>
            <a:spLocks noGrp="1"/>
          </p:cNvSpPr>
          <p:nvPr>
            <p:ph idx="1"/>
          </p:nvPr>
        </p:nvSpPr>
        <p:spPr/>
        <p:txBody>
          <a:bodyPr vert="horz" lIns="91440" tIns="45720" rIns="91440" bIns="45720" rtlCol="0" anchor="t">
            <a:normAutofit lnSpcReduction="10000"/>
          </a:bodyPr>
          <a:lstStyle/>
          <a:p>
            <a:pPr marL="0" indent="0" algn="ctr">
              <a:buNone/>
            </a:pPr>
            <a:r>
              <a:rPr lang="en-GB" sz="2800" dirty="0">
                <a:solidFill>
                  <a:schemeClr val="accent1">
                    <a:lumMod val="76000"/>
                  </a:schemeClr>
                </a:solidFill>
                <a:cs typeface="Arial" panose="020B0604020202020204"/>
              </a:rPr>
              <a:t>Structural Quality</a:t>
            </a:r>
          </a:p>
          <a:p>
            <a:pPr marL="0" indent="0" algn="ctr">
              <a:buNone/>
            </a:pPr>
            <a:endParaRPr lang="en-GB" sz="2800" dirty="0">
              <a:solidFill>
                <a:schemeClr val="accent1">
                  <a:lumMod val="76000"/>
                </a:schemeClr>
              </a:solidFill>
              <a:cs typeface="Arial" panose="020B0604020202020204"/>
            </a:endParaRPr>
          </a:p>
          <a:p>
            <a:pPr marL="0" indent="0" algn="ctr">
              <a:buNone/>
            </a:pPr>
            <a:r>
              <a:rPr lang="en-GB" sz="2800" dirty="0">
                <a:solidFill>
                  <a:schemeClr val="accent1">
                    <a:lumMod val="76000"/>
                  </a:schemeClr>
                </a:solidFill>
                <a:cs typeface="Arial" panose="020B0604020202020204"/>
              </a:rPr>
              <a:t>'</a:t>
            </a:r>
            <a:r>
              <a:rPr lang="en-GB" sz="2800" dirty="0">
                <a:solidFill>
                  <a:schemeClr val="accent1">
                    <a:lumMod val="76000"/>
                  </a:schemeClr>
                </a:solidFill>
                <a:ea typeface="+mn-lt"/>
                <a:cs typeface="+mn-lt"/>
              </a:rPr>
              <a:t>Structural quality is partly determined by legislation'</a:t>
            </a:r>
          </a:p>
          <a:p>
            <a:pPr marL="0" indent="0" algn="ctr">
              <a:buNone/>
            </a:pPr>
            <a:r>
              <a:rPr lang="en-GB" sz="2800" dirty="0">
                <a:solidFill>
                  <a:schemeClr val="accent1">
                    <a:lumMod val="76000"/>
                  </a:schemeClr>
                </a:solidFill>
                <a:cs typeface="Arial" panose="020B0604020202020204"/>
              </a:rPr>
              <a:t>                  (Slot, 2018)</a:t>
            </a:r>
          </a:p>
          <a:p>
            <a:pPr marL="0" indent="0" algn="ctr">
              <a:buNone/>
            </a:pPr>
            <a:endParaRPr lang="en-GB" sz="2800" dirty="0">
              <a:solidFill>
                <a:schemeClr val="accent1">
                  <a:lumMod val="76000"/>
                </a:schemeClr>
              </a:solidFill>
              <a:cs typeface="Arial" panose="020B0604020202020204"/>
            </a:endParaRPr>
          </a:p>
          <a:p>
            <a:pPr marL="0" indent="0" algn="ctr">
              <a:buNone/>
            </a:pPr>
            <a:r>
              <a:rPr lang="en-GB" sz="2800" dirty="0">
                <a:solidFill>
                  <a:schemeClr val="accent1">
                    <a:lumMod val="76000"/>
                  </a:schemeClr>
                </a:solidFill>
                <a:cs typeface="Arial" panose="020B0604020202020204"/>
                <a:hlinkClick r:id="rId2">
                  <a:extLst>
                    <a:ext uri="{A12FA001-AC4F-418D-AE19-62706E023703}">
                      <ahyp:hlinkClr xmlns:ahyp="http://schemas.microsoft.com/office/drawing/2018/hyperlinkcolor" val="tx"/>
                    </a:ext>
                  </a:extLst>
                </a:hlinkClick>
              </a:rPr>
              <a:t>https://www.oecd.org/en/publications/structural-characteristics-and-process-quality-in-early-childhood-education-and-care_edaf3793-en.html</a:t>
            </a:r>
            <a:r>
              <a:rPr lang="en-GB" sz="2800" dirty="0">
                <a:solidFill>
                  <a:schemeClr val="accent1">
                    <a:lumMod val="76000"/>
                  </a:schemeClr>
                </a:solidFill>
                <a:cs typeface="Arial" panose="020B0604020202020204"/>
              </a:rPr>
              <a:t> </a:t>
            </a:r>
            <a:endParaRPr lang="en-GB">
              <a:solidFill>
                <a:schemeClr val="accent1">
                  <a:lumMod val="76000"/>
                </a:schemeClr>
              </a:solidFill>
              <a:cs typeface="Arial" panose="020B0604020202020204"/>
            </a:endParaRPr>
          </a:p>
        </p:txBody>
      </p:sp>
    </p:spTree>
    <p:extLst>
      <p:ext uri="{BB962C8B-B14F-4D97-AF65-F5344CB8AC3E}">
        <p14:creationId xmlns:p14="http://schemas.microsoft.com/office/powerpoint/2010/main" val="2408938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54CA6-23B1-5062-0335-0778370D96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4FC91A-DA55-2C7F-2442-6B548D6FC297}"/>
              </a:ext>
            </a:extLst>
          </p:cNvPr>
          <p:cNvSpPr>
            <a:spLocks noGrp="1"/>
          </p:cNvSpPr>
          <p:nvPr>
            <p:ph type="title"/>
          </p:nvPr>
        </p:nvSpPr>
        <p:spPr/>
        <p:txBody>
          <a:bodyPr/>
          <a:lstStyle/>
          <a:p>
            <a:pPr algn="ctr"/>
            <a:r>
              <a:rPr lang="en-GB" sz="4300" b="1" dirty="0" err="1">
                <a:cs typeface="Arial"/>
              </a:rPr>
              <a:t>Mathau</a:t>
            </a:r>
            <a:r>
              <a:rPr lang="en-GB" sz="4300" b="1" dirty="0">
                <a:cs typeface="Arial"/>
              </a:rPr>
              <a:t> o </a:t>
            </a:r>
            <a:r>
              <a:rPr lang="en-GB" sz="4300" b="1" dirty="0" err="1">
                <a:cs typeface="Arial"/>
              </a:rPr>
              <a:t>answadd</a:t>
            </a:r>
            <a:r>
              <a:rPr lang="en-GB" sz="4300" b="1" dirty="0">
                <a:cs typeface="Arial"/>
              </a:rPr>
              <a:t>/ </a:t>
            </a:r>
            <a:br>
              <a:rPr lang="en-GB" sz="4300" b="1" dirty="0">
                <a:cs typeface="Arial"/>
              </a:rPr>
            </a:br>
            <a:r>
              <a:rPr lang="en-GB" sz="4300" b="1" dirty="0">
                <a:solidFill>
                  <a:schemeClr val="accent1">
                    <a:lumMod val="76000"/>
                  </a:schemeClr>
                </a:solidFill>
                <a:cs typeface="Arial"/>
              </a:rPr>
              <a:t>Types of Quality</a:t>
            </a:r>
            <a:endParaRPr lang="en-US" dirty="0">
              <a:solidFill>
                <a:schemeClr val="accent1">
                  <a:lumMod val="76000"/>
                </a:schemeClr>
              </a:solidFill>
              <a:cs typeface="Arial" panose="020B0604020202020204"/>
            </a:endParaRPr>
          </a:p>
        </p:txBody>
      </p:sp>
      <p:sp>
        <p:nvSpPr>
          <p:cNvPr id="3" name="Content Placeholder 2">
            <a:extLst>
              <a:ext uri="{FF2B5EF4-FFF2-40B4-BE49-F238E27FC236}">
                <a16:creationId xmlns:a16="http://schemas.microsoft.com/office/drawing/2014/main" id="{34320486-3483-878E-A83B-E92B61C02B30}"/>
              </a:ext>
            </a:extLst>
          </p:cNvPr>
          <p:cNvSpPr>
            <a:spLocks noGrp="1"/>
          </p:cNvSpPr>
          <p:nvPr>
            <p:ph idx="1"/>
          </p:nvPr>
        </p:nvSpPr>
        <p:spPr/>
        <p:txBody>
          <a:bodyPr vert="horz" lIns="91440" tIns="45720" rIns="91440" bIns="45720" rtlCol="0" anchor="t">
            <a:normAutofit/>
          </a:bodyPr>
          <a:lstStyle/>
          <a:p>
            <a:pPr marL="0" indent="0" algn="ctr">
              <a:buNone/>
            </a:pPr>
            <a:r>
              <a:rPr lang="en-GB" sz="2800" dirty="0">
                <a:solidFill>
                  <a:schemeClr val="accent1">
                    <a:lumMod val="76000"/>
                  </a:schemeClr>
                </a:solidFill>
                <a:cs typeface="Arial" panose="020B0604020202020204"/>
              </a:rPr>
              <a:t>Systems Quality</a:t>
            </a:r>
          </a:p>
          <a:p>
            <a:pPr marL="0" indent="0" algn="ctr">
              <a:buNone/>
            </a:pPr>
            <a:endParaRPr lang="en-GB" sz="2800" dirty="0">
              <a:solidFill>
                <a:schemeClr val="accent1">
                  <a:lumMod val="76000"/>
                </a:schemeClr>
              </a:solidFill>
              <a:cs typeface="Arial" panose="020B0604020202020204"/>
            </a:endParaRPr>
          </a:p>
          <a:p>
            <a:pPr marL="0" indent="0" algn="ctr">
              <a:buNone/>
            </a:pPr>
            <a:r>
              <a:rPr lang="en-GB" sz="2800" dirty="0">
                <a:solidFill>
                  <a:schemeClr val="accent1">
                    <a:lumMod val="76000"/>
                  </a:schemeClr>
                </a:solidFill>
                <a:cs typeface="Arial" panose="020B0604020202020204"/>
              </a:rPr>
              <a:t>'Systems</a:t>
            </a:r>
            <a:r>
              <a:rPr lang="en-GB" sz="2800" dirty="0">
                <a:solidFill>
                  <a:schemeClr val="accent1">
                    <a:lumMod val="76000"/>
                  </a:schemeClr>
                </a:solidFill>
                <a:ea typeface="+mn-lt"/>
                <a:cs typeface="+mn-lt"/>
              </a:rPr>
              <a:t> quality encompasses factors such as governance, regulatory benchmarks, and the extent of investment in services and programmes'</a:t>
            </a:r>
          </a:p>
          <a:p>
            <a:pPr marL="0" indent="0" algn="ctr">
              <a:buNone/>
            </a:pPr>
            <a:r>
              <a:rPr lang="en-GB" sz="2800" dirty="0">
                <a:solidFill>
                  <a:schemeClr val="accent1">
                    <a:lumMod val="76000"/>
                  </a:schemeClr>
                </a:solidFill>
                <a:cs typeface="Arial" panose="020B0604020202020204"/>
              </a:rPr>
              <a:t>                  (Eadie </a:t>
            </a:r>
            <a:r>
              <a:rPr lang="en-GB" sz="2800" i="1" dirty="0">
                <a:solidFill>
                  <a:schemeClr val="accent1">
                    <a:lumMod val="76000"/>
                  </a:schemeClr>
                </a:solidFill>
                <a:cs typeface="Arial" panose="020B0604020202020204"/>
              </a:rPr>
              <a:t>et al</a:t>
            </a:r>
            <a:r>
              <a:rPr lang="en-GB" sz="2800" dirty="0">
                <a:solidFill>
                  <a:schemeClr val="accent1">
                    <a:lumMod val="76000"/>
                  </a:schemeClr>
                </a:solidFill>
                <a:cs typeface="Arial" panose="020B0604020202020204"/>
              </a:rPr>
              <a:t>. 2022)</a:t>
            </a:r>
          </a:p>
          <a:p>
            <a:pPr marL="0" indent="0" algn="ctr">
              <a:buNone/>
            </a:pPr>
            <a:endParaRPr lang="en-GB" sz="2800" dirty="0">
              <a:solidFill>
                <a:schemeClr val="accent1">
                  <a:lumMod val="76000"/>
                </a:schemeClr>
              </a:solidFill>
              <a:cs typeface="Arial" panose="020B0604020202020204"/>
            </a:endParaRPr>
          </a:p>
          <a:p>
            <a:pPr marL="0" indent="0" algn="ctr">
              <a:buNone/>
            </a:pPr>
            <a:endParaRPr lang="en-GB" sz="2800" dirty="0">
              <a:solidFill>
                <a:schemeClr val="accent1">
                  <a:lumMod val="76000"/>
                </a:schemeClr>
              </a:solidFill>
              <a:cs typeface="Arial" panose="020B0604020202020204"/>
            </a:endParaRPr>
          </a:p>
        </p:txBody>
      </p:sp>
    </p:spTree>
    <p:extLst>
      <p:ext uri="{BB962C8B-B14F-4D97-AF65-F5344CB8AC3E}">
        <p14:creationId xmlns:p14="http://schemas.microsoft.com/office/powerpoint/2010/main" val="3134052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EC2E8-E577-83B3-2654-DA698DA9F0FB}"/>
              </a:ext>
            </a:extLst>
          </p:cNvPr>
          <p:cNvSpPr>
            <a:spLocks noGrp="1"/>
          </p:cNvSpPr>
          <p:nvPr>
            <p:ph type="title"/>
          </p:nvPr>
        </p:nvSpPr>
        <p:spPr>
          <a:xfrm>
            <a:off x="2729661" y="1420927"/>
            <a:ext cx="4351769" cy="1325563"/>
          </a:xfrm>
        </p:spPr>
        <p:txBody>
          <a:bodyPr/>
          <a:lstStyle/>
          <a:p>
            <a:pPr algn="ctr"/>
            <a:r>
              <a:rPr lang="en-GB" err="1">
                <a:cs typeface="Arial"/>
              </a:rPr>
              <a:t>Ansawdd</a:t>
            </a:r>
            <a:r>
              <a:rPr lang="en-GB" dirty="0">
                <a:cs typeface="Arial"/>
              </a:rPr>
              <a:t> Proses</a:t>
            </a:r>
            <a:br>
              <a:rPr lang="en-GB" dirty="0">
                <a:cs typeface="Arial"/>
              </a:rPr>
            </a:br>
            <a:r>
              <a:rPr lang="en-GB" dirty="0">
                <a:solidFill>
                  <a:schemeClr val="accent1">
                    <a:lumMod val="76000"/>
                  </a:schemeClr>
                </a:solidFill>
                <a:cs typeface="Arial"/>
              </a:rPr>
              <a:t>Process Quality</a:t>
            </a:r>
            <a:endParaRPr lang="en-US">
              <a:solidFill>
                <a:schemeClr val="accent1">
                  <a:lumMod val="76000"/>
                </a:schemeClr>
              </a:solidFill>
            </a:endParaRPr>
          </a:p>
        </p:txBody>
      </p:sp>
      <p:sp>
        <p:nvSpPr>
          <p:cNvPr id="3" name="Content Placeholder 2">
            <a:extLst>
              <a:ext uri="{FF2B5EF4-FFF2-40B4-BE49-F238E27FC236}">
                <a16:creationId xmlns:a16="http://schemas.microsoft.com/office/drawing/2014/main" id="{E5153434-FA8C-9C15-BAC6-EF2CC3C4659A}"/>
              </a:ext>
            </a:extLst>
          </p:cNvPr>
          <p:cNvSpPr>
            <a:spLocks noGrp="1"/>
          </p:cNvSpPr>
          <p:nvPr>
            <p:ph idx="1"/>
          </p:nvPr>
        </p:nvSpPr>
        <p:spPr>
          <a:xfrm>
            <a:off x="1605299" y="3018090"/>
            <a:ext cx="7389413" cy="3651349"/>
          </a:xfrm>
        </p:spPr>
        <p:txBody>
          <a:bodyPr vert="horz" lIns="91440" tIns="45720" rIns="91440" bIns="45720" rtlCol="0" anchor="t">
            <a:noAutofit/>
          </a:bodyPr>
          <a:lstStyle/>
          <a:p>
            <a:pPr marL="342900" indent="-342900"/>
            <a:r>
              <a:rPr lang="en-GB" sz="2800" err="1">
                <a:cs typeface="Arial" panose="020B0604020202020204"/>
              </a:rPr>
              <a:t>Dysgu</a:t>
            </a:r>
            <a:r>
              <a:rPr lang="en-GB" sz="2800" dirty="0">
                <a:cs typeface="Arial" panose="020B0604020202020204"/>
              </a:rPr>
              <a:t>/ </a:t>
            </a:r>
            <a:r>
              <a:rPr lang="en-GB" sz="2800" dirty="0">
                <a:solidFill>
                  <a:schemeClr val="accent1">
                    <a:lumMod val="76000"/>
                  </a:schemeClr>
                </a:solidFill>
                <a:cs typeface="Arial" panose="020B0604020202020204"/>
              </a:rPr>
              <a:t>Teaching</a:t>
            </a:r>
          </a:p>
          <a:p>
            <a:pPr marL="342900" indent="-342900"/>
            <a:r>
              <a:rPr lang="en-GB" sz="2800" err="1">
                <a:cs typeface="Arial" panose="020B0604020202020204"/>
              </a:rPr>
              <a:t>Gofal</a:t>
            </a:r>
            <a:r>
              <a:rPr lang="en-GB" sz="2800" dirty="0">
                <a:cs typeface="Arial" panose="020B0604020202020204"/>
              </a:rPr>
              <a:t>/ </a:t>
            </a:r>
            <a:r>
              <a:rPr lang="en-GB" sz="2800" dirty="0">
                <a:solidFill>
                  <a:schemeClr val="accent1">
                    <a:lumMod val="76000"/>
                  </a:schemeClr>
                </a:solidFill>
                <a:cs typeface="Arial" panose="020B0604020202020204"/>
              </a:rPr>
              <a:t>Care</a:t>
            </a:r>
          </a:p>
          <a:p>
            <a:pPr marL="342900" indent="-342900"/>
            <a:r>
              <a:rPr lang="en-GB" sz="2800" err="1">
                <a:cs typeface="Arial" panose="020B0604020202020204"/>
              </a:rPr>
              <a:t>Cwricwlwm</a:t>
            </a:r>
            <a:r>
              <a:rPr lang="en-GB" sz="2800" dirty="0">
                <a:cs typeface="Arial" panose="020B0604020202020204"/>
              </a:rPr>
              <a:t>/ </a:t>
            </a:r>
            <a:r>
              <a:rPr lang="en-GB" sz="2800" dirty="0">
                <a:solidFill>
                  <a:schemeClr val="accent1">
                    <a:lumMod val="76000"/>
                  </a:schemeClr>
                </a:solidFill>
                <a:cs typeface="Arial" panose="020B0604020202020204"/>
              </a:rPr>
              <a:t>Curriculum</a:t>
            </a:r>
          </a:p>
          <a:p>
            <a:pPr marL="342900" indent="-342900"/>
            <a:r>
              <a:rPr lang="en-GB" sz="2800" err="1">
                <a:cs typeface="Arial" panose="020B0604020202020204"/>
              </a:rPr>
              <a:t>Rhyngweithiadau</a:t>
            </a:r>
            <a:r>
              <a:rPr lang="en-GB" sz="2800" dirty="0">
                <a:cs typeface="Arial" panose="020B0604020202020204"/>
              </a:rPr>
              <a:t>/ </a:t>
            </a:r>
            <a:r>
              <a:rPr lang="en-GB" sz="2800" dirty="0">
                <a:solidFill>
                  <a:schemeClr val="accent1">
                    <a:lumMod val="76000"/>
                  </a:schemeClr>
                </a:solidFill>
                <a:cs typeface="Arial" panose="020B0604020202020204"/>
              </a:rPr>
              <a:t>Interactions</a:t>
            </a:r>
          </a:p>
          <a:p>
            <a:pPr marL="342900" indent="-342900"/>
            <a:r>
              <a:rPr lang="en-GB" sz="2800" err="1">
                <a:cs typeface="Arial" panose="020B0604020202020204"/>
              </a:rPr>
              <a:t>Cefnogaeth</a:t>
            </a:r>
            <a:r>
              <a:rPr lang="en-GB" sz="2800" dirty="0">
                <a:cs typeface="Arial" panose="020B0604020202020204"/>
              </a:rPr>
              <a:t> </a:t>
            </a:r>
            <a:r>
              <a:rPr lang="en-GB" sz="2800" err="1">
                <a:cs typeface="Arial" panose="020B0604020202020204"/>
              </a:rPr>
              <a:t>emosiynol</a:t>
            </a:r>
            <a:r>
              <a:rPr lang="en-GB" sz="2800" dirty="0">
                <a:cs typeface="Arial" panose="020B0604020202020204"/>
              </a:rPr>
              <a:t>/ </a:t>
            </a:r>
            <a:r>
              <a:rPr lang="en-GB" sz="2800" dirty="0">
                <a:solidFill>
                  <a:schemeClr val="accent1">
                    <a:lumMod val="76000"/>
                  </a:schemeClr>
                </a:solidFill>
                <a:cs typeface="Arial" panose="020B0604020202020204"/>
              </a:rPr>
              <a:t>Emotional support</a:t>
            </a:r>
          </a:p>
          <a:p>
            <a:pPr marL="342900" indent="-342900"/>
            <a:r>
              <a:rPr lang="en-GB" sz="2800" err="1">
                <a:cs typeface="Arial" panose="020B0604020202020204"/>
              </a:rPr>
              <a:t>Amgylchedd</a:t>
            </a:r>
            <a:r>
              <a:rPr lang="en-GB" sz="2800" dirty="0">
                <a:cs typeface="Arial" panose="020B0604020202020204"/>
              </a:rPr>
              <a:t>/ </a:t>
            </a:r>
            <a:r>
              <a:rPr lang="en-GB" sz="2800" dirty="0">
                <a:solidFill>
                  <a:schemeClr val="accent1">
                    <a:lumMod val="76000"/>
                  </a:schemeClr>
                </a:solidFill>
                <a:cs typeface="Arial" panose="020B0604020202020204"/>
              </a:rPr>
              <a:t>Environment</a:t>
            </a:r>
          </a:p>
          <a:p>
            <a:pPr marL="342900" indent="-342900"/>
            <a:r>
              <a:rPr lang="en-GB" sz="2800" err="1">
                <a:cs typeface="Arial" panose="020B0604020202020204"/>
              </a:rPr>
              <a:t>Profiadau</a:t>
            </a:r>
            <a:r>
              <a:rPr lang="en-GB" sz="2800" dirty="0">
                <a:cs typeface="Arial" panose="020B0604020202020204"/>
              </a:rPr>
              <a:t>/ </a:t>
            </a:r>
            <a:r>
              <a:rPr lang="en-GB" sz="2800" dirty="0">
                <a:solidFill>
                  <a:schemeClr val="accent1">
                    <a:lumMod val="76000"/>
                  </a:schemeClr>
                </a:solidFill>
                <a:cs typeface="Arial" panose="020B0604020202020204"/>
              </a:rPr>
              <a:t>Experiences</a:t>
            </a:r>
          </a:p>
        </p:txBody>
      </p:sp>
    </p:spTree>
    <p:extLst>
      <p:ext uri="{BB962C8B-B14F-4D97-AF65-F5344CB8AC3E}">
        <p14:creationId xmlns:p14="http://schemas.microsoft.com/office/powerpoint/2010/main" val="774756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492D1-D907-8DFA-6642-AE10C81D9CD8}"/>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574B0D28-F5AC-BA3F-CFAD-7D982975E651}"/>
              </a:ext>
            </a:extLst>
          </p:cNvPr>
          <p:cNvSpPr txBox="1">
            <a:spLocks/>
          </p:cNvSpPr>
          <p:nvPr/>
        </p:nvSpPr>
        <p:spPr>
          <a:xfrm>
            <a:off x="2395459" y="3066728"/>
            <a:ext cx="7637893" cy="3651349"/>
          </a:xfrm>
          <a:prstGeom prst="rect">
            <a:avLst/>
          </a:prstGeom>
        </p:spPr>
        <p:txBody>
          <a:bodyPr vert="horz" lIns="91440" tIns="45720" rIns="91440" bIns="45720" rtlCol="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342900" indent="-342900"/>
            <a:r>
              <a:rPr lang="en-GB" sz="2800" err="1">
                <a:cs typeface="Arial"/>
              </a:rPr>
              <a:t>Staffio</a:t>
            </a:r>
            <a:r>
              <a:rPr lang="en-GB" sz="2800" dirty="0">
                <a:cs typeface="Arial"/>
              </a:rPr>
              <a:t>/ </a:t>
            </a:r>
            <a:r>
              <a:rPr lang="en-GB" sz="2800" dirty="0">
                <a:solidFill>
                  <a:schemeClr val="accent1">
                    <a:lumMod val="76000"/>
                  </a:schemeClr>
                </a:solidFill>
                <a:cs typeface="Arial"/>
              </a:rPr>
              <a:t>Staffing</a:t>
            </a:r>
          </a:p>
          <a:p>
            <a:pPr marL="342900" indent="-342900"/>
            <a:r>
              <a:rPr lang="en-GB" sz="2800" err="1">
                <a:cs typeface="Arial"/>
              </a:rPr>
              <a:t>Cymhwysterau</a:t>
            </a:r>
            <a:r>
              <a:rPr lang="en-GB" sz="2800" dirty="0">
                <a:cs typeface="Arial"/>
              </a:rPr>
              <a:t>/ </a:t>
            </a:r>
            <a:r>
              <a:rPr lang="en-GB" sz="2800" dirty="0">
                <a:solidFill>
                  <a:schemeClr val="accent1">
                    <a:lumMod val="76000"/>
                  </a:schemeClr>
                </a:solidFill>
                <a:cs typeface="Arial"/>
              </a:rPr>
              <a:t>Qualifications</a:t>
            </a:r>
          </a:p>
          <a:p>
            <a:pPr marL="342900" indent="-342900"/>
            <a:r>
              <a:rPr lang="en-GB" sz="2800" dirty="0">
                <a:cs typeface="Arial"/>
              </a:rPr>
              <a:t>Lle/ </a:t>
            </a:r>
            <a:r>
              <a:rPr lang="en-GB" sz="2800" dirty="0">
                <a:solidFill>
                  <a:schemeClr val="accent1">
                    <a:lumMod val="76000"/>
                  </a:schemeClr>
                </a:solidFill>
                <a:cs typeface="Arial"/>
              </a:rPr>
              <a:t>Space</a:t>
            </a:r>
          </a:p>
          <a:p>
            <a:pPr marL="342900" indent="-342900"/>
            <a:r>
              <a:rPr lang="en-GB" sz="2800" err="1">
                <a:cs typeface="Arial"/>
              </a:rPr>
              <a:t>Rheoliadau</a:t>
            </a:r>
            <a:r>
              <a:rPr lang="en-GB" sz="2800" dirty="0">
                <a:cs typeface="Arial"/>
              </a:rPr>
              <a:t>/ </a:t>
            </a:r>
            <a:r>
              <a:rPr lang="en-GB" sz="2800" dirty="0">
                <a:solidFill>
                  <a:schemeClr val="accent1">
                    <a:lumMod val="76000"/>
                  </a:schemeClr>
                </a:solidFill>
                <a:cs typeface="Arial"/>
              </a:rPr>
              <a:t>Regulations</a:t>
            </a:r>
          </a:p>
          <a:p>
            <a:pPr marL="342900" indent="-342900"/>
            <a:r>
              <a:rPr lang="en-GB" sz="2800" err="1">
                <a:cs typeface="Arial"/>
              </a:rPr>
              <a:t>Polisiau</a:t>
            </a:r>
            <a:r>
              <a:rPr lang="en-GB" sz="2800" dirty="0">
                <a:cs typeface="Arial"/>
              </a:rPr>
              <a:t>/ </a:t>
            </a:r>
            <a:r>
              <a:rPr lang="en-GB" sz="2800" dirty="0">
                <a:solidFill>
                  <a:schemeClr val="accent1">
                    <a:lumMod val="76000"/>
                  </a:schemeClr>
                </a:solidFill>
                <a:cs typeface="Arial"/>
              </a:rPr>
              <a:t>Policies </a:t>
            </a:r>
          </a:p>
          <a:p>
            <a:pPr marL="342900" indent="-342900"/>
            <a:r>
              <a:rPr lang="en-GB" sz="2800" dirty="0" err="1">
                <a:cs typeface="Arial"/>
              </a:rPr>
              <a:t>Gweithdrefnau</a:t>
            </a:r>
            <a:r>
              <a:rPr lang="en-GB" sz="2800" dirty="0">
                <a:cs typeface="Arial"/>
              </a:rPr>
              <a:t>/ </a:t>
            </a:r>
            <a:r>
              <a:rPr lang="en-GB" sz="2800" dirty="0">
                <a:solidFill>
                  <a:schemeClr val="accent1">
                    <a:lumMod val="76000"/>
                  </a:schemeClr>
                </a:solidFill>
                <a:cs typeface="Arial"/>
              </a:rPr>
              <a:t>Procedures</a:t>
            </a:r>
          </a:p>
          <a:p>
            <a:pPr marL="342900" indent="-342900"/>
            <a:endParaRPr lang="en-GB" dirty="0">
              <a:cs typeface="Arial"/>
            </a:endParaRPr>
          </a:p>
          <a:p>
            <a:pPr marL="342900" indent="-342900"/>
            <a:endParaRPr lang="en-GB" dirty="0">
              <a:cs typeface="Arial"/>
            </a:endParaRPr>
          </a:p>
        </p:txBody>
      </p:sp>
      <p:sp>
        <p:nvSpPr>
          <p:cNvPr id="7" name="Title 1">
            <a:extLst>
              <a:ext uri="{FF2B5EF4-FFF2-40B4-BE49-F238E27FC236}">
                <a16:creationId xmlns:a16="http://schemas.microsoft.com/office/drawing/2014/main" id="{98176FD1-BC9E-BECF-F286-EB64B4E1CA9A}"/>
              </a:ext>
            </a:extLst>
          </p:cNvPr>
          <p:cNvSpPr txBox="1">
            <a:spLocks/>
          </p:cNvSpPr>
          <p:nvPr/>
        </p:nvSpPr>
        <p:spPr>
          <a:xfrm>
            <a:off x="2395228" y="1432293"/>
            <a:ext cx="4351769"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err="1">
                <a:cs typeface="Arial"/>
              </a:rPr>
              <a:t>Ansawdd</a:t>
            </a:r>
            <a:r>
              <a:rPr lang="en-GB" dirty="0">
                <a:cs typeface="Arial"/>
              </a:rPr>
              <a:t> </a:t>
            </a:r>
            <a:r>
              <a:rPr lang="en-GB" dirty="0" err="1">
                <a:cs typeface="Arial"/>
              </a:rPr>
              <a:t>Stwythurol</a:t>
            </a:r>
            <a:br>
              <a:rPr lang="en-GB" dirty="0">
                <a:cs typeface="Arial"/>
              </a:rPr>
            </a:br>
            <a:r>
              <a:rPr lang="en-GB" dirty="0">
                <a:solidFill>
                  <a:schemeClr val="accent1">
                    <a:lumMod val="76000"/>
                  </a:schemeClr>
                </a:solidFill>
                <a:cs typeface="Arial"/>
              </a:rPr>
              <a:t>Structural Quality</a:t>
            </a:r>
            <a:endParaRPr lang="en-US" dirty="0">
              <a:solidFill>
                <a:schemeClr val="accent1">
                  <a:lumMod val="76000"/>
                </a:schemeClr>
              </a:solidFill>
            </a:endParaRPr>
          </a:p>
        </p:txBody>
      </p:sp>
    </p:spTree>
    <p:extLst>
      <p:ext uri="{BB962C8B-B14F-4D97-AF65-F5344CB8AC3E}">
        <p14:creationId xmlns:p14="http://schemas.microsoft.com/office/powerpoint/2010/main" val="14246700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F3529-33AC-BD5C-1D36-4DA9E247D63D}"/>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BE58CBF8-5E59-4B0F-72CC-34B7557E2E7A}"/>
              </a:ext>
            </a:extLst>
          </p:cNvPr>
          <p:cNvSpPr txBox="1">
            <a:spLocks/>
          </p:cNvSpPr>
          <p:nvPr/>
        </p:nvSpPr>
        <p:spPr>
          <a:xfrm>
            <a:off x="2190464" y="2992184"/>
            <a:ext cx="5221442" cy="3651349"/>
          </a:xfrm>
          <a:prstGeom prst="rect">
            <a:avLst/>
          </a:prstGeom>
        </p:spPr>
        <p:txBody>
          <a:bodyPr vert="horz" lIns="91440" tIns="45720" rIns="91440" bIns="45720" rtlCol="0" anchor="t">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342900" indent="-342900"/>
            <a:r>
              <a:rPr lang="en-GB" dirty="0" err="1">
                <a:cs typeface="Arial"/>
              </a:rPr>
              <a:t>Systemau</a:t>
            </a:r>
            <a:r>
              <a:rPr lang="en-GB" dirty="0">
                <a:cs typeface="Arial"/>
              </a:rPr>
              <a:t> </a:t>
            </a:r>
            <a:r>
              <a:rPr lang="en-GB" dirty="0" err="1">
                <a:cs typeface="Arial"/>
              </a:rPr>
              <a:t>Llydan</a:t>
            </a:r>
            <a:r>
              <a:rPr lang="en-GB" dirty="0">
                <a:cs typeface="Arial"/>
              </a:rPr>
              <a:t>/ </a:t>
            </a:r>
            <a:r>
              <a:rPr lang="en-GB" dirty="0">
                <a:solidFill>
                  <a:schemeClr val="accent1">
                    <a:lumMod val="76000"/>
                  </a:schemeClr>
                </a:solidFill>
                <a:cs typeface="Arial"/>
              </a:rPr>
              <a:t>Broader</a:t>
            </a:r>
            <a:r>
              <a:rPr lang="en-GB" dirty="0">
                <a:solidFill>
                  <a:srgbClr val="000000"/>
                </a:solidFill>
                <a:cs typeface="Arial"/>
              </a:rPr>
              <a:t> </a:t>
            </a:r>
            <a:r>
              <a:rPr lang="en-GB" dirty="0">
                <a:solidFill>
                  <a:schemeClr val="accent1">
                    <a:lumMod val="76000"/>
                  </a:schemeClr>
                </a:solidFill>
                <a:cs typeface="Arial"/>
              </a:rPr>
              <a:t>System</a:t>
            </a:r>
            <a:endParaRPr lang="en-US" dirty="0">
              <a:solidFill>
                <a:schemeClr val="accent1">
                  <a:lumMod val="76000"/>
                </a:schemeClr>
              </a:solidFill>
              <a:cs typeface="Arial"/>
            </a:endParaRPr>
          </a:p>
          <a:p>
            <a:pPr marL="342900" indent="-342900"/>
            <a:r>
              <a:rPr lang="en-GB" dirty="0" err="1">
                <a:cs typeface="Arial"/>
              </a:rPr>
              <a:t>Llywodraeth</a:t>
            </a:r>
            <a:r>
              <a:rPr lang="en-GB" dirty="0">
                <a:cs typeface="Arial"/>
              </a:rPr>
              <a:t>/ </a:t>
            </a:r>
            <a:r>
              <a:rPr lang="en-GB" dirty="0">
                <a:solidFill>
                  <a:schemeClr val="accent1">
                    <a:lumMod val="76000"/>
                  </a:schemeClr>
                </a:solidFill>
                <a:cs typeface="Arial"/>
              </a:rPr>
              <a:t>Government</a:t>
            </a:r>
            <a:endParaRPr lang="en-GB">
              <a:solidFill>
                <a:schemeClr val="accent1">
                  <a:lumMod val="76000"/>
                </a:schemeClr>
              </a:solidFill>
              <a:cs typeface="Arial"/>
            </a:endParaRPr>
          </a:p>
          <a:p>
            <a:pPr marL="342900" indent="-342900"/>
            <a:r>
              <a:rPr lang="en-GB" err="1">
                <a:cs typeface="Arial"/>
              </a:rPr>
              <a:t>Biwrocratiaeth</a:t>
            </a:r>
            <a:r>
              <a:rPr lang="en-GB" dirty="0">
                <a:cs typeface="Arial"/>
              </a:rPr>
              <a:t>/ </a:t>
            </a:r>
            <a:r>
              <a:rPr lang="en-GB" dirty="0">
                <a:solidFill>
                  <a:schemeClr val="accent1">
                    <a:lumMod val="76000"/>
                  </a:schemeClr>
                </a:solidFill>
                <a:cs typeface="Arial"/>
              </a:rPr>
              <a:t>Bureaucracy</a:t>
            </a:r>
          </a:p>
          <a:p>
            <a:pPr marL="342900" indent="-342900"/>
            <a:endParaRPr lang="en-GB" dirty="0">
              <a:solidFill>
                <a:srgbClr val="000000"/>
              </a:solidFill>
              <a:cs typeface="Arial"/>
            </a:endParaRPr>
          </a:p>
          <a:p>
            <a:pPr marL="342900" indent="-342900"/>
            <a:endParaRPr lang="en-GB" dirty="0">
              <a:cs typeface="Arial"/>
            </a:endParaRPr>
          </a:p>
          <a:p>
            <a:pPr marL="342900" indent="-342900"/>
            <a:endParaRPr lang="en-GB" dirty="0">
              <a:cs typeface="Arial"/>
            </a:endParaRPr>
          </a:p>
        </p:txBody>
      </p:sp>
      <p:sp>
        <p:nvSpPr>
          <p:cNvPr id="7" name="Title 1">
            <a:extLst>
              <a:ext uri="{FF2B5EF4-FFF2-40B4-BE49-F238E27FC236}">
                <a16:creationId xmlns:a16="http://schemas.microsoft.com/office/drawing/2014/main" id="{EA53FDA1-7AA9-DB82-1740-E48E2E5AFA69}"/>
              </a:ext>
            </a:extLst>
          </p:cNvPr>
          <p:cNvSpPr txBox="1">
            <a:spLocks/>
          </p:cNvSpPr>
          <p:nvPr/>
        </p:nvSpPr>
        <p:spPr>
          <a:xfrm>
            <a:off x="2625071" y="1419869"/>
            <a:ext cx="4351769"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err="1">
                <a:cs typeface="Arial"/>
              </a:rPr>
              <a:t>Ansawdd</a:t>
            </a:r>
            <a:r>
              <a:rPr lang="en-GB" dirty="0">
                <a:cs typeface="Arial"/>
              </a:rPr>
              <a:t> </a:t>
            </a:r>
            <a:r>
              <a:rPr lang="en-GB" dirty="0" err="1">
                <a:cs typeface="Arial"/>
              </a:rPr>
              <a:t>Systemau</a:t>
            </a:r>
            <a:br>
              <a:rPr lang="en-GB" dirty="0">
                <a:cs typeface="Arial"/>
              </a:rPr>
            </a:br>
            <a:r>
              <a:rPr lang="en-GB" dirty="0">
                <a:solidFill>
                  <a:schemeClr val="accent1">
                    <a:lumMod val="76000"/>
                  </a:schemeClr>
                </a:solidFill>
                <a:cs typeface="Arial"/>
              </a:rPr>
              <a:t>Systems Quality</a:t>
            </a:r>
            <a:endParaRPr lang="en-US" dirty="0">
              <a:solidFill>
                <a:schemeClr val="accent1">
                  <a:lumMod val="76000"/>
                </a:schemeClr>
              </a:solidFill>
            </a:endParaRPr>
          </a:p>
        </p:txBody>
      </p:sp>
    </p:spTree>
    <p:extLst>
      <p:ext uri="{BB962C8B-B14F-4D97-AF65-F5344CB8AC3E}">
        <p14:creationId xmlns:p14="http://schemas.microsoft.com/office/powerpoint/2010/main" val="40530327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46B3A67C-1798-9061-9159-F9B781111F3E}"/>
              </a:ext>
            </a:extLst>
          </p:cNvPr>
          <p:cNvGraphicFramePr/>
          <p:nvPr>
            <p:extLst>
              <p:ext uri="{D42A27DB-BD31-4B8C-83A1-F6EECF244321}">
                <p14:modId xmlns:p14="http://schemas.microsoft.com/office/powerpoint/2010/main" val="1312481870"/>
              </p:ext>
            </p:extLst>
          </p:nvPr>
        </p:nvGraphicFramePr>
        <p:xfrm>
          <a:off x="-253911" y="-99392"/>
          <a:ext cx="9289032"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345,905 Toddler Playing Stock Photos, Pictures &amp; Royalty ...">
            <a:extLst>
              <a:ext uri="{FF2B5EF4-FFF2-40B4-BE49-F238E27FC236}">
                <a16:creationId xmlns:a16="http://schemas.microsoft.com/office/drawing/2014/main" id="{FF7C8EE7-08C0-03B9-B012-8E6B14F23B1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07903" y="2204864"/>
            <a:ext cx="1365403" cy="1315189"/>
          </a:xfrm>
          <a:prstGeom prst="ellipse">
            <a:avLst/>
          </a:prstGeom>
          <a:noFill/>
          <a:ln>
            <a:noFill/>
          </a:ln>
        </p:spPr>
      </p:pic>
      <p:sp>
        <p:nvSpPr>
          <p:cNvPr id="2" name="TextBox 1">
            <a:extLst>
              <a:ext uri="{FF2B5EF4-FFF2-40B4-BE49-F238E27FC236}">
                <a16:creationId xmlns:a16="http://schemas.microsoft.com/office/drawing/2014/main" id="{42C519DE-8F44-3BF6-0446-AD56C532FFC3}"/>
              </a:ext>
            </a:extLst>
          </p:cNvPr>
          <p:cNvSpPr txBox="1"/>
          <p:nvPr/>
        </p:nvSpPr>
        <p:spPr>
          <a:xfrm>
            <a:off x="7164288" y="44624"/>
            <a:ext cx="2592288" cy="1754326"/>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3A447">
                    <a:lumMod val="75000"/>
                  </a:srgbClr>
                </a:solidFill>
                <a:effectLst/>
                <a:uLnTx/>
                <a:uFillTx/>
                <a:latin typeface="Arial" panose="020B0604020202020204"/>
                <a:ea typeface="+mn-ea"/>
                <a:cs typeface="+mn-cs"/>
              </a:rPr>
              <a:t>Cymarebau</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3A447">
                    <a:lumMod val="75000"/>
                  </a:srgbClr>
                </a:solidFill>
                <a:effectLst/>
                <a:uLnTx/>
                <a:uFillTx/>
                <a:latin typeface="Arial" panose="020B0604020202020204"/>
                <a:ea typeface="+mn-ea"/>
                <a:cs typeface="+mn-cs"/>
              </a:rPr>
              <a:t>Cwricwlwm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3A447">
                    <a:lumMod val="75000"/>
                  </a:srgbClr>
                </a:solidFill>
                <a:effectLst/>
                <a:uLnTx/>
                <a:uFillTx/>
                <a:latin typeface="Arial" panose="020B0604020202020204"/>
                <a:ea typeface="+mn-ea"/>
                <a:cs typeface="+mn-cs"/>
              </a:rPr>
              <a:t>Rheoliadau</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3A447">
                    <a:lumMod val="75000"/>
                  </a:srgbClr>
                </a:solidFill>
                <a:effectLst/>
                <a:uLnTx/>
                <a:uFillTx/>
                <a:latin typeface="Arial" panose="020B0604020202020204"/>
                <a:ea typeface="+mn-ea"/>
                <a:cs typeface="+mn-cs"/>
              </a:rPr>
              <a:t>Amgylchedd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3A447">
                    <a:lumMod val="75000"/>
                  </a:srgbClr>
                </a:solidFill>
                <a:effectLst/>
                <a:uLnTx/>
                <a:uFillTx/>
                <a:latin typeface="Arial" panose="020B0604020202020204"/>
                <a:ea typeface="+mn-ea"/>
                <a:cs typeface="+mn-cs"/>
              </a:rPr>
              <a:t>Deddfwriaeth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3A447">
                    <a:lumMod val="75000"/>
                  </a:srgbClr>
                </a:solidFill>
                <a:effectLst/>
                <a:uLnTx/>
                <a:uFillTx/>
                <a:latin typeface="Arial" panose="020B0604020202020204"/>
                <a:ea typeface="+mn-ea"/>
                <a:cs typeface="+mn-cs"/>
              </a:rPr>
              <a:t>Cyllid</a:t>
            </a:r>
            <a:endParaRPr lang="cy-GB" b="1" dirty="0">
              <a:solidFill>
                <a:schemeClr val="accent2">
                  <a:lumMod val="75000"/>
                </a:schemeClr>
              </a:solidFill>
            </a:endParaRPr>
          </a:p>
        </p:txBody>
      </p:sp>
      <p:sp>
        <p:nvSpPr>
          <p:cNvPr id="3" name="TextBox 2">
            <a:extLst>
              <a:ext uri="{FF2B5EF4-FFF2-40B4-BE49-F238E27FC236}">
                <a16:creationId xmlns:a16="http://schemas.microsoft.com/office/drawing/2014/main" id="{7F74A1C3-91AA-EF76-7149-CFD332814BFB}"/>
              </a:ext>
            </a:extLst>
          </p:cNvPr>
          <p:cNvSpPr txBox="1"/>
          <p:nvPr/>
        </p:nvSpPr>
        <p:spPr>
          <a:xfrm>
            <a:off x="6660232" y="4005064"/>
            <a:ext cx="2880320" cy="120032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noProof="0" dirty="0">
                <a:ln>
                  <a:noFill/>
                </a:ln>
                <a:solidFill>
                  <a:srgbClr val="FEFAC9">
                    <a:lumMod val="50000"/>
                  </a:srgbClr>
                </a:solidFill>
                <a:effectLst/>
                <a:uLnTx/>
                <a:uFillTx/>
                <a:latin typeface="Arial" panose="020B0604020202020204"/>
                <a:ea typeface="+mn-ea"/>
                <a:cs typeface="+mn-cs"/>
              </a:rPr>
              <a:t>Nodau clir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noProof="0" dirty="0">
                <a:ln>
                  <a:noFill/>
                </a:ln>
                <a:solidFill>
                  <a:srgbClr val="FEFAC9">
                    <a:lumMod val="50000"/>
                  </a:srgbClr>
                </a:solidFill>
                <a:effectLst/>
                <a:uLnTx/>
                <a:uFillTx/>
                <a:latin typeface="Arial" panose="020B0604020202020204"/>
                <a:ea typeface="+mn-ea"/>
                <a:cs typeface="+mn-cs"/>
              </a:rPr>
              <a:t>Bodloni safonau unigol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b="1" dirty="0">
                <a:solidFill>
                  <a:srgbClr val="FEFAC9">
                    <a:lumMod val="50000"/>
                  </a:srgbClr>
                </a:solidFill>
                <a:latin typeface="Arial" panose="020B0604020202020204"/>
              </a:rPr>
              <a:t>Cyd-feddwl parhaus</a:t>
            </a:r>
            <a:endParaRPr kumimoji="0" lang="cy-GB" sz="1800" b="1" i="0" u="none" strike="noStrike" kern="1200" cap="none" spc="0" normalizeH="0" baseline="0" noProof="0" dirty="0">
              <a:ln>
                <a:noFill/>
              </a:ln>
              <a:solidFill>
                <a:srgbClr val="FEFAC9">
                  <a:lumMod val="50000"/>
                </a:srgbClr>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43434868-18D6-1C66-36AB-621AF6FCA38A}"/>
              </a:ext>
            </a:extLst>
          </p:cNvPr>
          <p:cNvSpPr txBox="1"/>
          <p:nvPr/>
        </p:nvSpPr>
        <p:spPr>
          <a:xfrm>
            <a:off x="-36512" y="4149080"/>
            <a:ext cx="2880320" cy="120032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EFAC9">
                    <a:lumMod val="50000"/>
                  </a:srgbClr>
                </a:solidFill>
                <a:effectLst/>
                <a:uLnTx/>
                <a:uFillTx/>
                <a:latin typeface="Arial" panose="020B0604020202020204"/>
                <a:ea typeface="+mn-ea"/>
                <a:cs typeface="+mn-cs"/>
              </a:rPr>
              <a:t>Perthnasoedd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EFAC9">
                    <a:lumMod val="50000"/>
                  </a:srgbClr>
                </a:solidFill>
                <a:effectLst/>
                <a:uLnTx/>
                <a:uFillTx/>
                <a:latin typeface="Arial" panose="020B0604020202020204"/>
                <a:ea typeface="+mn-ea"/>
                <a:cs typeface="+mn-cs"/>
              </a:rPr>
              <a:t>Cyfraniad rhieni</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FEFAC9">
                    <a:lumMod val="50000"/>
                  </a:srgbClr>
                </a:solidFill>
                <a:effectLst/>
                <a:uLnTx/>
                <a:uFillTx/>
                <a:latin typeface="Arial" panose="020B0604020202020204"/>
                <a:ea typeface="+mn-ea"/>
                <a:cs typeface="+mn-cs"/>
              </a:rPr>
              <a:t>Cyfraniad y   gymuned</a:t>
            </a:r>
          </a:p>
        </p:txBody>
      </p:sp>
      <p:sp>
        <p:nvSpPr>
          <p:cNvPr id="9" name="TextBox 8">
            <a:extLst>
              <a:ext uri="{FF2B5EF4-FFF2-40B4-BE49-F238E27FC236}">
                <a16:creationId xmlns:a16="http://schemas.microsoft.com/office/drawing/2014/main" id="{6AB57850-4B20-2100-3348-63B8A92D1C90}"/>
              </a:ext>
            </a:extLst>
          </p:cNvPr>
          <p:cNvSpPr txBox="1"/>
          <p:nvPr/>
        </p:nvSpPr>
        <p:spPr>
          <a:xfrm>
            <a:off x="-36512" y="0"/>
            <a:ext cx="2880320" cy="147732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D092A7">
                    <a:lumMod val="75000"/>
                  </a:srgbClr>
                </a:solidFill>
                <a:effectLst/>
                <a:uLnTx/>
                <a:uFillTx/>
                <a:latin typeface="Arial" panose="020B0604020202020204"/>
                <a:ea typeface="+mn-ea"/>
                <a:cs typeface="+mn-cs"/>
              </a:rPr>
              <a:t>Staff â chymwysterau priodol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D092A7">
                    <a:lumMod val="75000"/>
                  </a:srgbClr>
                </a:solidFill>
                <a:effectLst/>
                <a:uLnTx/>
                <a:uFillTx/>
                <a:latin typeface="Arial" panose="020B0604020202020204"/>
                <a:ea typeface="+mn-ea"/>
                <a:cs typeface="+mn-cs"/>
              </a:rPr>
              <a:t>Ymrwymiad i DPP</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cy-GB" sz="1800" b="1" i="0" u="none" strike="noStrike" kern="1200" cap="none" spc="0" normalizeH="0" baseline="0" dirty="0">
                <a:ln>
                  <a:noFill/>
                </a:ln>
                <a:solidFill>
                  <a:srgbClr val="D092A7">
                    <a:lumMod val="75000"/>
                  </a:srgbClr>
                </a:solidFill>
                <a:effectLst/>
                <a:uLnTx/>
                <a:uFillTx/>
                <a:latin typeface="Arial" panose="020B0604020202020204"/>
                <a:ea typeface="+mn-ea"/>
                <a:cs typeface="+mn-cs"/>
              </a:rPr>
              <a:t>Cyfleoedd i   ddatblygu</a:t>
            </a:r>
          </a:p>
        </p:txBody>
      </p:sp>
    </p:spTree>
    <p:extLst>
      <p:ext uri="{BB962C8B-B14F-4D97-AF65-F5344CB8AC3E}">
        <p14:creationId xmlns:p14="http://schemas.microsoft.com/office/powerpoint/2010/main" val="3114716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46B3A67C-1798-9061-9159-F9B781111F3E}"/>
              </a:ext>
            </a:extLst>
          </p:cNvPr>
          <p:cNvGraphicFramePr/>
          <p:nvPr/>
        </p:nvGraphicFramePr>
        <p:xfrm>
          <a:off x="-253911" y="-99392"/>
          <a:ext cx="9289032"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345,905 Toddler Playing Stock Photos, Pictures &amp; Royalty ...">
            <a:extLst>
              <a:ext uri="{FF2B5EF4-FFF2-40B4-BE49-F238E27FC236}">
                <a16:creationId xmlns:a16="http://schemas.microsoft.com/office/drawing/2014/main" id="{FF7C8EE7-08C0-03B9-B012-8E6B14F23B1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07903" y="2204864"/>
            <a:ext cx="1365403" cy="1315189"/>
          </a:xfrm>
          <a:prstGeom prst="ellipse">
            <a:avLst/>
          </a:prstGeom>
          <a:noFill/>
          <a:ln>
            <a:noFill/>
          </a:ln>
        </p:spPr>
      </p:pic>
      <p:sp>
        <p:nvSpPr>
          <p:cNvPr id="2" name="TextBox 1">
            <a:extLst>
              <a:ext uri="{FF2B5EF4-FFF2-40B4-BE49-F238E27FC236}">
                <a16:creationId xmlns:a16="http://schemas.microsoft.com/office/drawing/2014/main" id="{42C519DE-8F44-3BF6-0446-AD56C532FFC3}"/>
              </a:ext>
            </a:extLst>
          </p:cNvPr>
          <p:cNvSpPr txBox="1"/>
          <p:nvPr/>
        </p:nvSpPr>
        <p:spPr>
          <a:xfrm>
            <a:off x="7164288" y="44624"/>
            <a:ext cx="2592288" cy="1754326"/>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chemeClr val="accent2">
                    <a:lumMod val="75000"/>
                  </a:schemeClr>
                </a:solidFill>
              </a:rPr>
              <a:t>Ratios</a:t>
            </a:r>
          </a:p>
          <a:p>
            <a:pPr marL="285750" indent="-285750">
              <a:buFont typeface="Arial" panose="020B0604020202020204" pitchFamily="34" charset="0"/>
              <a:buChar char="•"/>
            </a:pPr>
            <a:r>
              <a:rPr lang="en-GB" b="1" dirty="0">
                <a:solidFill>
                  <a:schemeClr val="accent2">
                    <a:lumMod val="75000"/>
                  </a:schemeClr>
                </a:solidFill>
              </a:rPr>
              <a:t>Curriculum</a:t>
            </a:r>
          </a:p>
          <a:p>
            <a:pPr marL="285750" indent="-285750">
              <a:buFont typeface="Arial" panose="020B0604020202020204" pitchFamily="34" charset="0"/>
              <a:buChar char="•"/>
            </a:pPr>
            <a:r>
              <a:rPr lang="en-GB" b="1" dirty="0">
                <a:solidFill>
                  <a:schemeClr val="accent2">
                    <a:lumMod val="75000"/>
                  </a:schemeClr>
                </a:solidFill>
              </a:rPr>
              <a:t>Regulations</a:t>
            </a:r>
          </a:p>
          <a:p>
            <a:pPr marL="285750" indent="-285750">
              <a:buFont typeface="Arial" panose="020B0604020202020204" pitchFamily="34" charset="0"/>
              <a:buChar char="•"/>
            </a:pPr>
            <a:r>
              <a:rPr lang="en-GB" b="1" dirty="0">
                <a:solidFill>
                  <a:schemeClr val="accent2">
                    <a:lumMod val="75000"/>
                  </a:schemeClr>
                </a:solidFill>
              </a:rPr>
              <a:t>Environment</a:t>
            </a:r>
          </a:p>
          <a:p>
            <a:pPr marL="285750" indent="-285750">
              <a:buFont typeface="Arial" panose="020B0604020202020204" pitchFamily="34" charset="0"/>
              <a:buChar char="•"/>
            </a:pPr>
            <a:r>
              <a:rPr lang="en-GB" b="1" dirty="0">
                <a:solidFill>
                  <a:schemeClr val="accent2">
                    <a:lumMod val="75000"/>
                  </a:schemeClr>
                </a:solidFill>
              </a:rPr>
              <a:t>Legislation</a:t>
            </a:r>
          </a:p>
          <a:p>
            <a:pPr marL="285750" indent="-285750">
              <a:buFont typeface="Arial" panose="020B0604020202020204" pitchFamily="34" charset="0"/>
              <a:buChar char="•"/>
            </a:pPr>
            <a:r>
              <a:rPr lang="en-GB" b="1" dirty="0">
                <a:solidFill>
                  <a:schemeClr val="accent2">
                    <a:lumMod val="75000"/>
                  </a:schemeClr>
                </a:solidFill>
              </a:rPr>
              <a:t>Finance</a:t>
            </a:r>
          </a:p>
        </p:txBody>
      </p:sp>
      <p:sp>
        <p:nvSpPr>
          <p:cNvPr id="3" name="TextBox 2">
            <a:extLst>
              <a:ext uri="{FF2B5EF4-FFF2-40B4-BE49-F238E27FC236}">
                <a16:creationId xmlns:a16="http://schemas.microsoft.com/office/drawing/2014/main" id="{7F74A1C3-91AA-EF76-7149-CFD332814BFB}"/>
              </a:ext>
            </a:extLst>
          </p:cNvPr>
          <p:cNvSpPr txBox="1"/>
          <p:nvPr/>
        </p:nvSpPr>
        <p:spPr>
          <a:xfrm>
            <a:off x="6660232" y="4005064"/>
            <a:ext cx="2880320" cy="1754326"/>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chemeClr val="bg2">
                    <a:lumMod val="50000"/>
                  </a:schemeClr>
                </a:solidFill>
              </a:rPr>
              <a:t>Clear goals</a:t>
            </a:r>
          </a:p>
          <a:p>
            <a:pPr marL="285750" indent="-285750">
              <a:buFont typeface="Arial" panose="020B0604020202020204" pitchFamily="34" charset="0"/>
              <a:buChar char="•"/>
            </a:pPr>
            <a:r>
              <a:rPr lang="en-GB" b="1" dirty="0">
                <a:solidFill>
                  <a:schemeClr val="bg2">
                    <a:lumMod val="50000"/>
                  </a:schemeClr>
                </a:solidFill>
              </a:rPr>
              <a:t>Meeting individual needs</a:t>
            </a:r>
          </a:p>
          <a:p>
            <a:pPr marL="285750" indent="-285750">
              <a:buFont typeface="Arial" panose="020B0604020202020204" pitchFamily="34" charset="0"/>
              <a:buChar char="•"/>
            </a:pPr>
            <a:r>
              <a:rPr lang="en-GB" b="1" dirty="0">
                <a:solidFill>
                  <a:schemeClr val="bg2">
                    <a:lumMod val="50000"/>
                  </a:schemeClr>
                </a:solidFill>
              </a:rPr>
              <a:t>Sustained shared thinking</a:t>
            </a:r>
          </a:p>
          <a:p>
            <a:pPr marL="285750" indent="-285750">
              <a:buFont typeface="Arial" panose="020B0604020202020204" pitchFamily="34" charset="0"/>
              <a:buChar char="•"/>
            </a:pPr>
            <a:endParaRPr lang="en-GB" b="1" dirty="0">
              <a:solidFill>
                <a:schemeClr val="bg2">
                  <a:lumMod val="50000"/>
                </a:schemeClr>
              </a:solidFill>
            </a:endParaRPr>
          </a:p>
        </p:txBody>
      </p:sp>
      <p:sp>
        <p:nvSpPr>
          <p:cNvPr id="8" name="TextBox 7">
            <a:extLst>
              <a:ext uri="{FF2B5EF4-FFF2-40B4-BE49-F238E27FC236}">
                <a16:creationId xmlns:a16="http://schemas.microsoft.com/office/drawing/2014/main" id="{43434868-18D6-1C66-36AB-621AF6FCA38A}"/>
              </a:ext>
            </a:extLst>
          </p:cNvPr>
          <p:cNvSpPr txBox="1"/>
          <p:nvPr/>
        </p:nvSpPr>
        <p:spPr>
          <a:xfrm>
            <a:off x="-36512" y="4149080"/>
            <a:ext cx="2880320" cy="1477328"/>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chemeClr val="bg2">
                    <a:lumMod val="50000"/>
                  </a:schemeClr>
                </a:solidFill>
              </a:rPr>
              <a:t>Relationships</a:t>
            </a:r>
          </a:p>
          <a:p>
            <a:pPr marL="285750" indent="-285750">
              <a:buFont typeface="Arial" panose="020B0604020202020204" pitchFamily="34" charset="0"/>
              <a:buChar char="•"/>
            </a:pPr>
            <a:r>
              <a:rPr lang="en-GB" b="1" dirty="0">
                <a:solidFill>
                  <a:schemeClr val="bg2">
                    <a:lumMod val="50000"/>
                  </a:schemeClr>
                </a:solidFill>
              </a:rPr>
              <a:t>Parental</a:t>
            </a:r>
          </a:p>
          <a:p>
            <a:r>
              <a:rPr lang="en-GB" b="1" dirty="0">
                <a:solidFill>
                  <a:schemeClr val="bg2">
                    <a:lumMod val="50000"/>
                  </a:schemeClr>
                </a:solidFill>
              </a:rPr>
              <a:t>     involvement</a:t>
            </a:r>
          </a:p>
          <a:p>
            <a:pPr marL="285750" indent="-285750">
              <a:buFont typeface="Arial" panose="020B0604020202020204" pitchFamily="34" charset="0"/>
              <a:buChar char="•"/>
            </a:pPr>
            <a:r>
              <a:rPr lang="en-GB" b="1" dirty="0">
                <a:solidFill>
                  <a:schemeClr val="bg2">
                    <a:lumMod val="50000"/>
                  </a:schemeClr>
                </a:solidFill>
              </a:rPr>
              <a:t>Community involvement      </a:t>
            </a:r>
          </a:p>
        </p:txBody>
      </p:sp>
      <p:sp>
        <p:nvSpPr>
          <p:cNvPr id="9" name="TextBox 8">
            <a:extLst>
              <a:ext uri="{FF2B5EF4-FFF2-40B4-BE49-F238E27FC236}">
                <a16:creationId xmlns:a16="http://schemas.microsoft.com/office/drawing/2014/main" id="{6AB57850-4B20-2100-3348-63B8A92D1C90}"/>
              </a:ext>
            </a:extLst>
          </p:cNvPr>
          <p:cNvSpPr txBox="1"/>
          <p:nvPr/>
        </p:nvSpPr>
        <p:spPr>
          <a:xfrm>
            <a:off x="-36512" y="0"/>
            <a:ext cx="2880320" cy="1477328"/>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chemeClr val="accent4">
                    <a:lumMod val="75000"/>
                  </a:schemeClr>
                </a:solidFill>
              </a:rPr>
              <a:t>Appropriately qualified staff</a:t>
            </a:r>
          </a:p>
          <a:p>
            <a:pPr marL="285750" indent="-285750">
              <a:buFont typeface="Arial" panose="020B0604020202020204" pitchFamily="34" charset="0"/>
              <a:buChar char="•"/>
            </a:pPr>
            <a:r>
              <a:rPr lang="en-GB" b="1" dirty="0">
                <a:solidFill>
                  <a:schemeClr val="accent4">
                    <a:lumMod val="75000"/>
                  </a:schemeClr>
                </a:solidFill>
              </a:rPr>
              <a:t>Commitment to CPD</a:t>
            </a:r>
          </a:p>
          <a:p>
            <a:pPr marL="285750" indent="-285750">
              <a:buFont typeface="Arial" panose="020B0604020202020204" pitchFamily="34" charset="0"/>
              <a:buChar char="•"/>
            </a:pPr>
            <a:r>
              <a:rPr lang="en-GB" b="1" dirty="0">
                <a:solidFill>
                  <a:schemeClr val="accent4">
                    <a:lumMod val="75000"/>
                  </a:schemeClr>
                </a:solidFill>
              </a:rPr>
              <a:t>Opportunities for Development      </a:t>
            </a:r>
          </a:p>
        </p:txBody>
      </p:sp>
    </p:spTree>
    <p:extLst>
      <p:ext uri="{BB962C8B-B14F-4D97-AF65-F5344CB8AC3E}">
        <p14:creationId xmlns:p14="http://schemas.microsoft.com/office/powerpoint/2010/main" val="11047775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7E9C95F2-CDDD-DF72-1971-DC0A8C14971C}"/>
              </a:ext>
            </a:extLst>
          </p:cNvPr>
          <p:cNvGraphicFramePr>
            <a:graphicFrameLocks noGrp="1"/>
          </p:cNvGraphicFramePr>
          <p:nvPr>
            <p:extLst>
              <p:ext uri="{D42A27DB-BD31-4B8C-83A1-F6EECF244321}">
                <p14:modId xmlns:p14="http://schemas.microsoft.com/office/powerpoint/2010/main" val="693690447"/>
              </p:ext>
            </p:extLst>
          </p:nvPr>
        </p:nvGraphicFramePr>
        <p:xfrm>
          <a:off x="143508" y="1370187"/>
          <a:ext cx="8856984" cy="3718560"/>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val="3696065140"/>
                    </a:ext>
                  </a:extLst>
                </a:gridCol>
              </a:tblGrid>
              <a:tr h="370840">
                <a:tc>
                  <a:txBody>
                    <a:bodyPr/>
                    <a:lstStyle/>
                    <a:p>
                      <a:pPr algn="ctr"/>
                      <a:r>
                        <a:rPr lang="cy-GB" sz="2800" noProof="0"/>
                        <a:t>Gweithlu</a:t>
                      </a:r>
                    </a:p>
                  </a:txBody>
                  <a:tcPr>
                    <a:solidFill>
                      <a:schemeClr val="accent4">
                        <a:lumMod val="75000"/>
                      </a:schemeClr>
                    </a:solidFill>
                  </a:tcPr>
                </a:tc>
                <a:extLst>
                  <a:ext uri="{0D108BD9-81ED-4DB2-BD59-A6C34878D82A}">
                    <a16:rowId xmlns:a16="http://schemas.microsoft.com/office/drawing/2014/main" val="375619015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a:t>Pa effaith mae hyfforddiant staff yn ei gael ar ddeilliannau plant? </a:t>
                      </a:r>
                    </a:p>
                  </a:txBody>
                  <a:tcPr>
                    <a:solidFill>
                      <a:schemeClr val="accent4">
                        <a:lumMod val="60000"/>
                        <a:lumOff val="40000"/>
                      </a:schemeClr>
                    </a:solidFill>
                  </a:tcPr>
                </a:tc>
                <a:extLst>
                  <a:ext uri="{0D108BD9-81ED-4DB2-BD59-A6C34878D82A}">
                    <a16:rowId xmlns:a16="http://schemas.microsoft.com/office/drawing/2014/main" val="201758080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a:t>Sut ydych chi’n nodi ac yn cynllunio i ddatblygu eich staff? </a:t>
                      </a:r>
                    </a:p>
                  </a:txBody>
                  <a:tcPr>
                    <a:solidFill>
                      <a:schemeClr val="accent4">
                        <a:lumMod val="60000"/>
                        <a:lumOff val="40000"/>
                      </a:schemeClr>
                    </a:solidFill>
                  </a:tcPr>
                </a:tc>
                <a:extLst>
                  <a:ext uri="{0D108BD9-81ED-4DB2-BD59-A6C34878D82A}">
                    <a16:rowId xmlns:a16="http://schemas.microsoft.com/office/drawing/2014/main" val="85180490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a:t>Sut ydych chi’n nodi ac yn defnyddio cryfderau staff? </a:t>
                      </a:r>
                    </a:p>
                  </a:txBody>
                  <a:tcPr>
                    <a:solidFill>
                      <a:schemeClr val="accent4">
                        <a:lumMod val="60000"/>
                        <a:lumOff val="40000"/>
                      </a:schemeClr>
                    </a:solidFill>
                  </a:tcPr>
                </a:tc>
                <a:extLst>
                  <a:ext uri="{0D108BD9-81ED-4DB2-BD59-A6C34878D82A}">
                    <a16:rowId xmlns:a16="http://schemas.microsoft.com/office/drawing/2014/main" val="128536296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a:t>Sut a phryd mae staff a rheolwyr yn ymgysylltu? </a:t>
                      </a:r>
                    </a:p>
                  </a:txBody>
                  <a:tcPr>
                    <a:solidFill>
                      <a:schemeClr val="accent4">
                        <a:lumMod val="60000"/>
                        <a:lumOff val="40000"/>
                      </a:schemeClr>
                    </a:solidFill>
                  </a:tcPr>
                </a:tc>
                <a:extLst>
                  <a:ext uri="{0D108BD9-81ED-4DB2-BD59-A6C34878D82A}">
                    <a16:rowId xmlns:a16="http://schemas.microsoft.com/office/drawing/2014/main" val="1176831316"/>
                  </a:ext>
                </a:extLst>
              </a:tr>
              <a:tr h="370840">
                <a:tc>
                  <a:txBody>
                    <a:bodyPr/>
                    <a:lstStyle/>
                    <a:p>
                      <a:r>
                        <a:rPr lang="cy-GB" sz="2400" noProof="0"/>
                        <a:t>Pa gyfleoedd sydd i gynorthwyo a grymuso staff? </a:t>
                      </a:r>
                    </a:p>
                  </a:txBody>
                  <a:tcPr>
                    <a:solidFill>
                      <a:schemeClr val="accent4">
                        <a:lumMod val="60000"/>
                        <a:lumOff val="40000"/>
                      </a:schemeClr>
                    </a:solidFill>
                  </a:tcPr>
                </a:tc>
                <a:extLst>
                  <a:ext uri="{0D108BD9-81ED-4DB2-BD59-A6C34878D82A}">
                    <a16:rowId xmlns:a16="http://schemas.microsoft.com/office/drawing/2014/main" val="3398466288"/>
                  </a:ext>
                </a:extLst>
              </a:tr>
              <a:tr h="370840">
                <a:tc>
                  <a:txBody>
                    <a:bodyPr/>
                    <a:lstStyle/>
                    <a:p>
                      <a:r>
                        <a:rPr lang="cy-GB" sz="2400" noProof="0" dirty="0"/>
                        <a:t>Sut ydych chi’n cefnogi llesiant a morâl staff? </a:t>
                      </a:r>
                    </a:p>
                  </a:txBody>
                  <a:tcPr>
                    <a:solidFill>
                      <a:schemeClr val="accent4">
                        <a:lumMod val="60000"/>
                        <a:lumOff val="40000"/>
                      </a:schemeClr>
                    </a:solidFill>
                  </a:tcPr>
                </a:tc>
                <a:extLst>
                  <a:ext uri="{0D108BD9-81ED-4DB2-BD59-A6C34878D82A}">
                    <a16:rowId xmlns:a16="http://schemas.microsoft.com/office/drawing/2014/main" val="3904802224"/>
                  </a:ext>
                </a:extLst>
              </a:tr>
              <a:tr h="370840">
                <a:tc>
                  <a:txBody>
                    <a:bodyPr/>
                    <a:lstStyle/>
                    <a:p>
                      <a:r>
                        <a:rPr lang="cy-GB" sz="2400" noProof="0" dirty="0"/>
                        <a:t>Pa mor effeithiol yw’r arweinyddiaeth?</a:t>
                      </a:r>
                    </a:p>
                  </a:txBody>
                  <a:tcPr>
                    <a:solidFill>
                      <a:schemeClr val="accent4">
                        <a:lumMod val="60000"/>
                        <a:lumOff val="40000"/>
                      </a:schemeClr>
                    </a:solidFill>
                  </a:tcPr>
                </a:tc>
                <a:extLst>
                  <a:ext uri="{0D108BD9-81ED-4DB2-BD59-A6C34878D82A}">
                    <a16:rowId xmlns:a16="http://schemas.microsoft.com/office/drawing/2014/main" val="2537867297"/>
                  </a:ext>
                </a:extLst>
              </a:tr>
            </a:tbl>
          </a:graphicData>
        </a:graphic>
      </p:graphicFrame>
      <p:sp>
        <p:nvSpPr>
          <p:cNvPr id="4" name="Title 1">
            <a:extLst>
              <a:ext uri="{FF2B5EF4-FFF2-40B4-BE49-F238E27FC236}">
                <a16:creationId xmlns:a16="http://schemas.microsoft.com/office/drawing/2014/main" id="{C16A6EA3-6DA6-B824-666E-DE4709E28C6E}"/>
              </a:ext>
            </a:extLst>
          </p:cNvPr>
          <p:cNvSpPr>
            <a:spLocks noGrp="1"/>
          </p:cNvSpPr>
          <p:nvPr>
            <p:ph type="title"/>
          </p:nvPr>
        </p:nvSpPr>
        <p:spPr>
          <a:xfrm>
            <a:off x="253075" y="44624"/>
            <a:ext cx="8611385" cy="1325563"/>
          </a:xfrm>
        </p:spPr>
        <p:txBody>
          <a:bodyPr>
            <a:noAutofit/>
          </a:bodyPr>
          <a:lstStyle/>
          <a:p>
            <a:pPr algn="ctr"/>
            <a:r>
              <a:rPr lang="en-GB" sz="4800" b="1" dirty="0" err="1"/>
              <a:t>Cwestiynau</a:t>
            </a:r>
            <a:r>
              <a:rPr lang="en-GB" sz="4800" b="1" dirty="0"/>
              <a:t> </a:t>
            </a:r>
            <a:r>
              <a:rPr lang="en-GB" sz="4800" b="1" dirty="0" err="1"/>
              <a:t>i’w</a:t>
            </a:r>
            <a:r>
              <a:rPr lang="en-GB" sz="4800" b="1" dirty="0"/>
              <a:t> </a:t>
            </a:r>
            <a:r>
              <a:rPr lang="en-GB" sz="4800" b="1" dirty="0" err="1"/>
              <a:t>gofyn</a:t>
            </a:r>
            <a:br>
              <a:rPr lang="en-GB" sz="4800" b="1" dirty="0"/>
            </a:br>
            <a:r>
              <a:rPr lang="en-GB" sz="4800" b="1" dirty="0">
                <a:solidFill>
                  <a:schemeClr val="accent1">
                    <a:lumMod val="75000"/>
                  </a:schemeClr>
                </a:solidFill>
              </a:rPr>
              <a:t>Questions to ask</a:t>
            </a:r>
          </a:p>
        </p:txBody>
      </p:sp>
    </p:spTree>
    <p:extLst>
      <p:ext uri="{BB962C8B-B14F-4D97-AF65-F5344CB8AC3E}">
        <p14:creationId xmlns:p14="http://schemas.microsoft.com/office/powerpoint/2010/main" val="18703662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7E9C95F2-CDDD-DF72-1971-DC0A8C14971C}"/>
              </a:ext>
            </a:extLst>
          </p:cNvPr>
          <p:cNvGraphicFramePr>
            <a:graphicFrameLocks noGrp="1"/>
          </p:cNvGraphicFramePr>
          <p:nvPr/>
        </p:nvGraphicFramePr>
        <p:xfrm>
          <a:off x="143508" y="1370187"/>
          <a:ext cx="8856984" cy="3718560"/>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val="3696065140"/>
                    </a:ext>
                  </a:extLst>
                </a:gridCol>
              </a:tblGrid>
              <a:tr h="370840">
                <a:tc>
                  <a:txBody>
                    <a:bodyPr/>
                    <a:lstStyle/>
                    <a:p>
                      <a:pPr algn="ctr"/>
                      <a:r>
                        <a:rPr lang="en-GB" sz="2800" dirty="0"/>
                        <a:t>Workforce</a:t>
                      </a:r>
                    </a:p>
                  </a:txBody>
                  <a:tcPr>
                    <a:solidFill>
                      <a:schemeClr val="accent4">
                        <a:lumMod val="75000"/>
                      </a:schemeClr>
                    </a:solidFill>
                  </a:tcPr>
                </a:tc>
                <a:extLst>
                  <a:ext uri="{0D108BD9-81ED-4DB2-BD59-A6C34878D82A}">
                    <a16:rowId xmlns:a16="http://schemas.microsoft.com/office/drawing/2014/main" val="375619015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What impact does staff training have on children’s outcomes?</a:t>
                      </a:r>
                    </a:p>
                  </a:txBody>
                  <a:tcPr>
                    <a:solidFill>
                      <a:schemeClr val="accent4">
                        <a:lumMod val="60000"/>
                        <a:lumOff val="40000"/>
                      </a:schemeClr>
                    </a:solidFill>
                  </a:tcPr>
                </a:tc>
                <a:extLst>
                  <a:ext uri="{0D108BD9-81ED-4DB2-BD59-A6C34878D82A}">
                    <a16:rowId xmlns:a16="http://schemas.microsoft.com/office/drawing/2014/main" val="201758080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do you identify and plan to develop your staff?</a:t>
                      </a:r>
                    </a:p>
                  </a:txBody>
                  <a:tcPr>
                    <a:solidFill>
                      <a:schemeClr val="accent4">
                        <a:lumMod val="60000"/>
                        <a:lumOff val="40000"/>
                      </a:schemeClr>
                    </a:solidFill>
                  </a:tcPr>
                </a:tc>
                <a:extLst>
                  <a:ext uri="{0D108BD9-81ED-4DB2-BD59-A6C34878D82A}">
                    <a16:rowId xmlns:a16="http://schemas.microsoft.com/office/drawing/2014/main" val="85180490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do you identify and utilise staff strengths?</a:t>
                      </a:r>
                    </a:p>
                  </a:txBody>
                  <a:tcPr>
                    <a:solidFill>
                      <a:schemeClr val="accent4">
                        <a:lumMod val="60000"/>
                        <a:lumOff val="40000"/>
                      </a:schemeClr>
                    </a:solidFill>
                  </a:tcPr>
                </a:tc>
                <a:extLst>
                  <a:ext uri="{0D108BD9-81ED-4DB2-BD59-A6C34878D82A}">
                    <a16:rowId xmlns:a16="http://schemas.microsoft.com/office/drawing/2014/main" val="128536296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and when do staff and management engage?</a:t>
                      </a:r>
                    </a:p>
                  </a:txBody>
                  <a:tcPr>
                    <a:solidFill>
                      <a:schemeClr val="accent4">
                        <a:lumMod val="60000"/>
                        <a:lumOff val="40000"/>
                      </a:schemeClr>
                    </a:solidFill>
                  </a:tcPr>
                </a:tc>
                <a:extLst>
                  <a:ext uri="{0D108BD9-81ED-4DB2-BD59-A6C34878D82A}">
                    <a16:rowId xmlns:a16="http://schemas.microsoft.com/office/drawing/2014/main" val="1176831316"/>
                  </a:ext>
                </a:extLst>
              </a:tr>
              <a:tr h="370840">
                <a:tc>
                  <a:txBody>
                    <a:bodyPr/>
                    <a:lstStyle/>
                    <a:p>
                      <a:r>
                        <a:rPr lang="en-GB" sz="2400" dirty="0"/>
                        <a:t>What opportunities are their to support and empower staff?</a:t>
                      </a:r>
                    </a:p>
                  </a:txBody>
                  <a:tcPr>
                    <a:solidFill>
                      <a:schemeClr val="accent4">
                        <a:lumMod val="60000"/>
                        <a:lumOff val="40000"/>
                      </a:schemeClr>
                    </a:solidFill>
                  </a:tcPr>
                </a:tc>
                <a:extLst>
                  <a:ext uri="{0D108BD9-81ED-4DB2-BD59-A6C34878D82A}">
                    <a16:rowId xmlns:a16="http://schemas.microsoft.com/office/drawing/2014/main" val="3398466288"/>
                  </a:ext>
                </a:extLst>
              </a:tr>
              <a:tr h="370840">
                <a:tc>
                  <a:txBody>
                    <a:bodyPr/>
                    <a:lstStyle/>
                    <a:p>
                      <a:r>
                        <a:rPr lang="en-GB" sz="2400" dirty="0"/>
                        <a:t>How do you support staff well-being and morale?</a:t>
                      </a:r>
                    </a:p>
                  </a:txBody>
                  <a:tcPr>
                    <a:solidFill>
                      <a:schemeClr val="accent4">
                        <a:lumMod val="60000"/>
                        <a:lumOff val="40000"/>
                      </a:schemeClr>
                    </a:solidFill>
                  </a:tcPr>
                </a:tc>
                <a:extLst>
                  <a:ext uri="{0D108BD9-81ED-4DB2-BD59-A6C34878D82A}">
                    <a16:rowId xmlns:a16="http://schemas.microsoft.com/office/drawing/2014/main" val="3904802224"/>
                  </a:ext>
                </a:extLst>
              </a:tr>
              <a:tr h="370840">
                <a:tc>
                  <a:txBody>
                    <a:bodyPr/>
                    <a:lstStyle/>
                    <a:p>
                      <a:r>
                        <a:rPr lang="en-GB" sz="2400" dirty="0"/>
                        <a:t>How effective is the leadership?</a:t>
                      </a:r>
                    </a:p>
                  </a:txBody>
                  <a:tcPr>
                    <a:solidFill>
                      <a:schemeClr val="accent4">
                        <a:lumMod val="60000"/>
                        <a:lumOff val="40000"/>
                      </a:schemeClr>
                    </a:solidFill>
                  </a:tcPr>
                </a:tc>
                <a:extLst>
                  <a:ext uri="{0D108BD9-81ED-4DB2-BD59-A6C34878D82A}">
                    <a16:rowId xmlns:a16="http://schemas.microsoft.com/office/drawing/2014/main" val="2537867297"/>
                  </a:ext>
                </a:extLst>
              </a:tr>
            </a:tbl>
          </a:graphicData>
        </a:graphic>
      </p:graphicFrame>
      <p:sp>
        <p:nvSpPr>
          <p:cNvPr id="4" name="Title 1">
            <a:extLst>
              <a:ext uri="{FF2B5EF4-FFF2-40B4-BE49-F238E27FC236}">
                <a16:creationId xmlns:a16="http://schemas.microsoft.com/office/drawing/2014/main" id="{C16A6EA3-6DA6-B824-666E-DE4709E28C6E}"/>
              </a:ext>
            </a:extLst>
          </p:cNvPr>
          <p:cNvSpPr>
            <a:spLocks noGrp="1"/>
          </p:cNvSpPr>
          <p:nvPr>
            <p:ph type="title"/>
          </p:nvPr>
        </p:nvSpPr>
        <p:spPr>
          <a:xfrm>
            <a:off x="274825" y="57781"/>
            <a:ext cx="8611385" cy="1325563"/>
          </a:xfrm>
        </p:spPr>
        <p:txBody>
          <a:bodyPr>
            <a:noAutofit/>
          </a:bodyPr>
          <a:lstStyle/>
          <a:p>
            <a:pPr algn="ctr"/>
            <a:r>
              <a:rPr lang="en-GB" sz="4800" b="1" dirty="0" err="1"/>
              <a:t>Cwestiynau</a:t>
            </a:r>
            <a:r>
              <a:rPr lang="en-GB" sz="4800" b="1" dirty="0"/>
              <a:t> </a:t>
            </a:r>
            <a:r>
              <a:rPr lang="en-GB" sz="4800" b="1" dirty="0" err="1"/>
              <a:t>i’w</a:t>
            </a:r>
            <a:r>
              <a:rPr lang="en-GB" sz="4800" b="1" dirty="0"/>
              <a:t> </a:t>
            </a:r>
            <a:r>
              <a:rPr lang="en-GB" sz="4800" b="1" dirty="0" err="1"/>
              <a:t>gofyn</a:t>
            </a:r>
            <a:br>
              <a:rPr lang="en-GB" sz="4800" b="1" dirty="0"/>
            </a:br>
            <a:r>
              <a:rPr lang="en-GB" sz="4800" b="1" dirty="0">
                <a:solidFill>
                  <a:schemeClr val="accent1">
                    <a:lumMod val="75000"/>
                  </a:schemeClr>
                </a:solidFill>
              </a:rPr>
              <a:t>Questions to ask</a:t>
            </a:r>
          </a:p>
        </p:txBody>
      </p:sp>
    </p:spTree>
    <p:extLst>
      <p:ext uri="{BB962C8B-B14F-4D97-AF65-F5344CB8AC3E}">
        <p14:creationId xmlns:p14="http://schemas.microsoft.com/office/powerpoint/2010/main" val="916360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7E9C95F2-CDDD-DF72-1971-DC0A8C14971C}"/>
              </a:ext>
            </a:extLst>
          </p:cNvPr>
          <p:cNvGraphicFramePr>
            <a:graphicFrameLocks noGrp="1"/>
          </p:cNvGraphicFramePr>
          <p:nvPr>
            <p:extLst>
              <p:ext uri="{D42A27DB-BD31-4B8C-83A1-F6EECF244321}">
                <p14:modId xmlns:p14="http://schemas.microsoft.com/office/powerpoint/2010/main" val="1426557551"/>
              </p:ext>
            </p:extLst>
          </p:nvPr>
        </p:nvGraphicFramePr>
        <p:xfrm>
          <a:off x="143508" y="1158240"/>
          <a:ext cx="8856984" cy="5273040"/>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val="3696065140"/>
                    </a:ext>
                  </a:extLst>
                </a:gridCol>
              </a:tblGrid>
              <a:tr h="370840">
                <a:tc>
                  <a:txBody>
                    <a:bodyPr/>
                    <a:lstStyle/>
                    <a:p>
                      <a:pPr algn="ctr"/>
                      <a:r>
                        <a:rPr lang="en-GB" sz="2800" dirty="0"/>
                        <a:t>Polisi</a:t>
                      </a:r>
                    </a:p>
                  </a:txBody>
                  <a:tcPr>
                    <a:solidFill>
                      <a:schemeClr val="accent2">
                        <a:lumMod val="75000"/>
                      </a:schemeClr>
                    </a:solidFill>
                  </a:tcPr>
                </a:tc>
                <a:extLst>
                  <a:ext uri="{0D108BD9-81ED-4DB2-BD59-A6C34878D82A}">
                    <a16:rowId xmlns:a16="http://schemas.microsoft.com/office/drawing/2014/main" val="375619015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dirty="0"/>
                        <a:t>Sut ydych chi’n sicrhau bod y cymarebau’n cael eu bodloni’n gyson?</a:t>
                      </a:r>
                    </a:p>
                  </a:txBody>
                  <a:tcPr>
                    <a:solidFill>
                      <a:schemeClr val="accent2">
                        <a:lumMod val="60000"/>
                        <a:lumOff val="40000"/>
                      </a:schemeClr>
                    </a:solidFill>
                  </a:tcPr>
                </a:tc>
                <a:extLst>
                  <a:ext uri="{0D108BD9-81ED-4DB2-BD59-A6C34878D82A}">
                    <a16:rowId xmlns:a16="http://schemas.microsoft.com/office/drawing/2014/main" val="201758080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dirty="0"/>
                        <a:t>Sut a phryd mae polisïau’n cael eu hadolygu a’u diweddaru? </a:t>
                      </a:r>
                    </a:p>
                  </a:txBody>
                  <a:tcPr>
                    <a:solidFill>
                      <a:schemeClr val="accent2">
                        <a:lumMod val="60000"/>
                        <a:lumOff val="40000"/>
                      </a:schemeClr>
                    </a:solidFill>
                  </a:tcPr>
                </a:tc>
                <a:extLst>
                  <a:ext uri="{0D108BD9-81ED-4DB2-BD59-A6C34878D82A}">
                    <a16:rowId xmlns:a16="http://schemas.microsoft.com/office/drawing/2014/main" val="851804907"/>
                  </a:ext>
                </a:extLst>
              </a:tr>
              <a:tr h="370840">
                <a:tc>
                  <a:txBody>
                    <a:bodyPr/>
                    <a:lstStyle/>
                    <a:p>
                      <a:r>
                        <a:rPr lang="cy-GB" sz="2400" noProof="0" dirty="0"/>
                        <a:t>Pa mor dda mae llais y plentyn yn cael ei ymgorffori wrth gynllunio’r ddarpariaeth</a:t>
                      </a:r>
                    </a:p>
                  </a:txBody>
                  <a:tcPr>
                    <a:solidFill>
                      <a:schemeClr val="accent2">
                        <a:lumMod val="60000"/>
                        <a:lumOff val="40000"/>
                      </a:schemeClr>
                    </a:solidFill>
                  </a:tcPr>
                </a:tc>
                <a:extLst>
                  <a:ext uri="{0D108BD9-81ED-4DB2-BD59-A6C34878D82A}">
                    <a16:rowId xmlns:a16="http://schemas.microsoft.com/office/drawing/2014/main" val="128536296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dirty="0"/>
                        <a:t>Sut mae offer ac adnoddau’n cael eu monitro? </a:t>
                      </a:r>
                    </a:p>
                  </a:txBody>
                  <a:tcPr>
                    <a:solidFill>
                      <a:schemeClr val="accent2">
                        <a:lumMod val="60000"/>
                        <a:lumOff val="40000"/>
                      </a:schemeClr>
                    </a:solidFill>
                  </a:tcPr>
                </a:tc>
                <a:extLst>
                  <a:ext uri="{0D108BD9-81ED-4DB2-BD59-A6C34878D82A}">
                    <a16:rowId xmlns:a16="http://schemas.microsoft.com/office/drawing/2014/main" val="1176831316"/>
                  </a:ext>
                </a:extLst>
              </a:tr>
              <a:tr h="370840">
                <a:tc>
                  <a:txBody>
                    <a:bodyPr/>
                    <a:lstStyle/>
                    <a:p>
                      <a:r>
                        <a:rPr lang="cy-GB" sz="2400" noProof="0" dirty="0"/>
                        <a:t>Sut mae ethos y lleoliad yn hyrwyddo llesiant plant?</a:t>
                      </a:r>
                    </a:p>
                  </a:txBody>
                  <a:tcPr>
                    <a:solidFill>
                      <a:schemeClr val="accent2">
                        <a:lumMod val="60000"/>
                        <a:lumOff val="40000"/>
                      </a:schemeClr>
                    </a:solidFill>
                  </a:tcPr>
                </a:tc>
                <a:extLst>
                  <a:ext uri="{0D108BD9-81ED-4DB2-BD59-A6C34878D82A}">
                    <a16:rowId xmlns:a16="http://schemas.microsoft.com/office/drawing/2014/main" val="3398466288"/>
                  </a:ext>
                </a:extLst>
              </a:tr>
              <a:tr h="370840">
                <a:tc>
                  <a:txBody>
                    <a:bodyPr/>
                    <a:lstStyle/>
                    <a:p>
                      <a:r>
                        <a:rPr lang="cy-GB" sz="2400" noProof="0" dirty="0"/>
                        <a:t>Sut a phryd mae staff yn adfyfyrio?</a:t>
                      </a:r>
                    </a:p>
                  </a:txBody>
                  <a:tcPr>
                    <a:solidFill>
                      <a:schemeClr val="accent2">
                        <a:lumMod val="60000"/>
                        <a:lumOff val="40000"/>
                      </a:schemeClr>
                    </a:solidFill>
                  </a:tcPr>
                </a:tc>
                <a:extLst>
                  <a:ext uri="{0D108BD9-81ED-4DB2-BD59-A6C34878D82A}">
                    <a16:rowId xmlns:a16="http://schemas.microsoft.com/office/drawing/2014/main" val="457842916"/>
                  </a:ext>
                </a:extLst>
              </a:tr>
              <a:tr h="370840">
                <a:tc>
                  <a:txBody>
                    <a:bodyPr/>
                    <a:lstStyle/>
                    <a:p>
                      <a:r>
                        <a:rPr lang="cy-GB" sz="2400" noProof="0" dirty="0"/>
                        <a:t>Sut mae cyllidebau’n cael eu cynllunio, pwy sy’n ymwneud â hyn?</a:t>
                      </a:r>
                    </a:p>
                  </a:txBody>
                  <a:tcPr>
                    <a:solidFill>
                      <a:schemeClr val="accent2">
                        <a:lumMod val="60000"/>
                        <a:lumOff val="40000"/>
                      </a:schemeClr>
                    </a:solidFill>
                  </a:tcPr>
                </a:tc>
                <a:extLst>
                  <a:ext uri="{0D108BD9-81ED-4DB2-BD59-A6C34878D82A}">
                    <a16:rowId xmlns:a16="http://schemas.microsoft.com/office/drawing/2014/main" val="4181422385"/>
                  </a:ext>
                </a:extLst>
              </a:tr>
              <a:tr h="370840">
                <a:tc>
                  <a:txBody>
                    <a:bodyPr/>
                    <a:lstStyle/>
                    <a:p>
                      <a:r>
                        <a:rPr lang="cy-GB" sz="2400" noProof="0" dirty="0"/>
                        <a:t>Sut ydyn ni’n sicrhau bod rheoliadau’n cael eu gweithredu?</a:t>
                      </a:r>
                    </a:p>
                  </a:txBody>
                  <a:tcPr>
                    <a:solidFill>
                      <a:schemeClr val="accent2">
                        <a:lumMod val="60000"/>
                        <a:lumOff val="40000"/>
                      </a:schemeClr>
                    </a:solidFill>
                  </a:tcPr>
                </a:tc>
                <a:extLst>
                  <a:ext uri="{0D108BD9-81ED-4DB2-BD59-A6C34878D82A}">
                    <a16:rowId xmlns:a16="http://schemas.microsoft.com/office/drawing/2014/main" val="1296090488"/>
                  </a:ext>
                </a:extLst>
              </a:tr>
            </a:tbl>
          </a:graphicData>
        </a:graphic>
      </p:graphicFrame>
      <p:sp>
        <p:nvSpPr>
          <p:cNvPr id="4" name="Title 1">
            <a:extLst>
              <a:ext uri="{FF2B5EF4-FFF2-40B4-BE49-F238E27FC236}">
                <a16:creationId xmlns:a16="http://schemas.microsoft.com/office/drawing/2014/main" id="{C16A6EA3-6DA6-B824-666E-DE4709E28C6E}"/>
              </a:ext>
            </a:extLst>
          </p:cNvPr>
          <p:cNvSpPr>
            <a:spLocks noGrp="1"/>
          </p:cNvSpPr>
          <p:nvPr>
            <p:ph type="title"/>
          </p:nvPr>
        </p:nvSpPr>
        <p:spPr>
          <a:xfrm>
            <a:off x="273443" y="-99392"/>
            <a:ext cx="8611385" cy="1325563"/>
          </a:xfrm>
        </p:spPr>
        <p:txBody>
          <a:bodyPr>
            <a:noAutofit/>
          </a:bodyPr>
          <a:lstStyle/>
          <a:p>
            <a:pPr algn="ctr"/>
            <a:r>
              <a:rPr lang="en-GB" sz="4800" b="1" dirty="0" err="1"/>
              <a:t>Cwestiynau</a:t>
            </a:r>
            <a:r>
              <a:rPr lang="en-GB" sz="4800" b="1" dirty="0"/>
              <a:t> </a:t>
            </a:r>
            <a:r>
              <a:rPr lang="en-GB" sz="4800" b="1" dirty="0" err="1"/>
              <a:t>i’w</a:t>
            </a:r>
            <a:r>
              <a:rPr lang="en-GB" sz="4800" b="1" dirty="0"/>
              <a:t> </a:t>
            </a:r>
            <a:r>
              <a:rPr lang="en-GB" sz="4800" b="1" dirty="0" err="1"/>
              <a:t>gofyn</a:t>
            </a:r>
            <a:br>
              <a:rPr lang="en-GB" sz="4800" b="1" dirty="0"/>
            </a:br>
            <a:r>
              <a:rPr lang="en-GB" sz="4800" b="1" dirty="0">
                <a:solidFill>
                  <a:schemeClr val="accent1">
                    <a:lumMod val="75000"/>
                  </a:schemeClr>
                </a:solidFill>
              </a:rPr>
              <a:t>Questions to ask</a:t>
            </a:r>
          </a:p>
        </p:txBody>
      </p:sp>
    </p:spTree>
    <p:extLst>
      <p:ext uri="{BB962C8B-B14F-4D97-AF65-F5344CB8AC3E}">
        <p14:creationId xmlns:p14="http://schemas.microsoft.com/office/powerpoint/2010/main" val="156248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7E9C95F2-CDDD-DF72-1971-DC0A8C14971C}"/>
              </a:ext>
            </a:extLst>
          </p:cNvPr>
          <p:cNvGraphicFramePr>
            <a:graphicFrameLocks noGrp="1"/>
          </p:cNvGraphicFramePr>
          <p:nvPr/>
        </p:nvGraphicFramePr>
        <p:xfrm>
          <a:off x="143508" y="1158240"/>
          <a:ext cx="8856984" cy="4541520"/>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val="3696065140"/>
                    </a:ext>
                  </a:extLst>
                </a:gridCol>
              </a:tblGrid>
              <a:tr h="370840">
                <a:tc>
                  <a:txBody>
                    <a:bodyPr/>
                    <a:lstStyle/>
                    <a:p>
                      <a:pPr algn="ctr"/>
                      <a:r>
                        <a:rPr lang="en-GB" sz="2800" dirty="0"/>
                        <a:t>Policy</a:t>
                      </a:r>
                    </a:p>
                  </a:txBody>
                  <a:tcPr>
                    <a:solidFill>
                      <a:schemeClr val="accent2">
                        <a:lumMod val="75000"/>
                      </a:schemeClr>
                    </a:solidFill>
                  </a:tcPr>
                </a:tc>
                <a:extLst>
                  <a:ext uri="{0D108BD9-81ED-4DB2-BD59-A6C34878D82A}">
                    <a16:rowId xmlns:a16="http://schemas.microsoft.com/office/drawing/2014/main" val="375619015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do you ensure ratio’s are consistently met?</a:t>
                      </a:r>
                    </a:p>
                  </a:txBody>
                  <a:tcPr>
                    <a:solidFill>
                      <a:schemeClr val="accent2">
                        <a:lumMod val="60000"/>
                        <a:lumOff val="40000"/>
                      </a:schemeClr>
                    </a:solidFill>
                  </a:tcPr>
                </a:tc>
                <a:extLst>
                  <a:ext uri="{0D108BD9-81ED-4DB2-BD59-A6C34878D82A}">
                    <a16:rowId xmlns:a16="http://schemas.microsoft.com/office/drawing/2014/main" val="201758080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and when are policies reviewed and updated?</a:t>
                      </a:r>
                    </a:p>
                  </a:txBody>
                  <a:tcPr>
                    <a:solidFill>
                      <a:schemeClr val="accent2">
                        <a:lumMod val="60000"/>
                        <a:lumOff val="40000"/>
                      </a:schemeClr>
                    </a:solidFill>
                  </a:tcPr>
                </a:tc>
                <a:extLst>
                  <a:ext uri="{0D108BD9-81ED-4DB2-BD59-A6C34878D82A}">
                    <a16:rowId xmlns:a16="http://schemas.microsoft.com/office/drawing/2014/main" val="851804907"/>
                  </a:ext>
                </a:extLst>
              </a:tr>
              <a:tr h="370840">
                <a:tc>
                  <a:txBody>
                    <a:bodyPr/>
                    <a:lstStyle/>
                    <a:p>
                      <a:r>
                        <a:rPr lang="en-GB" sz="2400" dirty="0"/>
                        <a:t>How well is the child’s voice incorporated into planning provision </a:t>
                      </a:r>
                    </a:p>
                  </a:txBody>
                  <a:tcPr>
                    <a:solidFill>
                      <a:schemeClr val="accent2">
                        <a:lumMod val="60000"/>
                        <a:lumOff val="40000"/>
                      </a:schemeClr>
                    </a:solidFill>
                  </a:tcPr>
                </a:tc>
                <a:extLst>
                  <a:ext uri="{0D108BD9-81ED-4DB2-BD59-A6C34878D82A}">
                    <a16:rowId xmlns:a16="http://schemas.microsoft.com/office/drawing/2014/main" val="128536296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is equipment and resources monitored?</a:t>
                      </a:r>
                    </a:p>
                  </a:txBody>
                  <a:tcPr>
                    <a:solidFill>
                      <a:schemeClr val="accent2">
                        <a:lumMod val="60000"/>
                        <a:lumOff val="40000"/>
                      </a:schemeClr>
                    </a:solidFill>
                  </a:tcPr>
                </a:tc>
                <a:extLst>
                  <a:ext uri="{0D108BD9-81ED-4DB2-BD59-A6C34878D82A}">
                    <a16:rowId xmlns:a16="http://schemas.microsoft.com/office/drawing/2014/main" val="1176831316"/>
                  </a:ext>
                </a:extLst>
              </a:tr>
              <a:tr h="370840">
                <a:tc>
                  <a:txBody>
                    <a:bodyPr/>
                    <a:lstStyle/>
                    <a:p>
                      <a:r>
                        <a:rPr lang="en-GB" sz="2400" dirty="0"/>
                        <a:t>How does the ethos of the setting promote children’s well-being?</a:t>
                      </a:r>
                    </a:p>
                  </a:txBody>
                  <a:tcPr>
                    <a:solidFill>
                      <a:schemeClr val="accent2">
                        <a:lumMod val="60000"/>
                        <a:lumOff val="40000"/>
                      </a:schemeClr>
                    </a:solidFill>
                  </a:tcPr>
                </a:tc>
                <a:extLst>
                  <a:ext uri="{0D108BD9-81ED-4DB2-BD59-A6C34878D82A}">
                    <a16:rowId xmlns:a16="http://schemas.microsoft.com/office/drawing/2014/main" val="3398466288"/>
                  </a:ext>
                </a:extLst>
              </a:tr>
              <a:tr h="370840">
                <a:tc>
                  <a:txBody>
                    <a:bodyPr/>
                    <a:lstStyle/>
                    <a:p>
                      <a:r>
                        <a:rPr lang="en-GB" sz="2400" dirty="0"/>
                        <a:t>How and when do staff reflect?</a:t>
                      </a:r>
                    </a:p>
                  </a:txBody>
                  <a:tcPr>
                    <a:solidFill>
                      <a:schemeClr val="accent2">
                        <a:lumMod val="60000"/>
                        <a:lumOff val="40000"/>
                      </a:schemeClr>
                    </a:solidFill>
                  </a:tcPr>
                </a:tc>
                <a:extLst>
                  <a:ext uri="{0D108BD9-81ED-4DB2-BD59-A6C34878D82A}">
                    <a16:rowId xmlns:a16="http://schemas.microsoft.com/office/drawing/2014/main" val="457842916"/>
                  </a:ext>
                </a:extLst>
              </a:tr>
              <a:tr h="370840">
                <a:tc>
                  <a:txBody>
                    <a:bodyPr/>
                    <a:lstStyle/>
                    <a:p>
                      <a:r>
                        <a:rPr lang="en-GB" sz="2400" dirty="0"/>
                        <a:t>How are budgets planned, who is involved?</a:t>
                      </a:r>
                    </a:p>
                  </a:txBody>
                  <a:tcPr>
                    <a:solidFill>
                      <a:schemeClr val="accent2">
                        <a:lumMod val="60000"/>
                        <a:lumOff val="40000"/>
                      </a:schemeClr>
                    </a:solidFill>
                  </a:tcPr>
                </a:tc>
                <a:extLst>
                  <a:ext uri="{0D108BD9-81ED-4DB2-BD59-A6C34878D82A}">
                    <a16:rowId xmlns:a16="http://schemas.microsoft.com/office/drawing/2014/main" val="4181422385"/>
                  </a:ext>
                </a:extLst>
              </a:tr>
              <a:tr h="370840">
                <a:tc>
                  <a:txBody>
                    <a:bodyPr/>
                    <a:lstStyle/>
                    <a:p>
                      <a:r>
                        <a:rPr lang="en-GB" sz="2400" dirty="0"/>
                        <a:t>How do we ensure regulations are being met?</a:t>
                      </a:r>
                    </a:p>
                  </a:txBody>
                  <a:tcPr>
                    <a:solidFill>
                      <a:schemeClr val="accent2">
                        <a:lumMod val="60000"/>
                        <a:lumOff val="40000"/>
                      </a:schemeClr>
                    </a:solidFill>
                  </a:tcPr>
                </a:tc>
                <a:extLst>
                  <a:ext uri="{0D108BD9-81ED-4DB2-BD59-A6C34878D82A}">
                    <a16:rowId xmlns:a16="http://schemas.microsoft.com/office/drawing/2014/main" val="1296090488"/>
                  </a:ext>
                </a:extLst>
              </a:tr>
            </a:tbl>
          </a:graphicData>
        </a:graphic>
      </p:graphicFrame>
      <p:sp>
        <p:nvSpPr>
          <p:cNvPr id="4" name="Title 1">
            <a:extLst>
              <a:ext uri="{FF2B5EF4-FFF2-40B4-BE49-F238E27FC236}">
                <a16:creationId xmlns:a16="http://schemas.microsoft.com/office/drawing/2014/main" id="{C16A6EA3-6DA6-B824-666E-DE4709E28C6E}"/>
              </a:ext>
            </a:extLst>
          </p:cNvPr>
          <p:cNvSpPr>
            <a:spLocks noGrp="1"/>
          </p:cNvSpPr>
          <p:nvPr>
            <p:ph type="title"/>
          </p:nvPr>
        </p:nvSpPr>
        <p:spPr>
          <a:xfrm>
            <a:off x="268665" y="-99392"/>
            <a:ext cx="8611385" cy="1325563"/>
          </a:xfrm>
        </p:spPr>
        <p:txBody>
          <a:bodyPr>
            <a:noAutofit/>
          </a:bodyPr>
          <a:lstStyle/>
          <a:p>
            <a:pPr algn="ctr"/>
            <a:r>
              <a:rPr lang="en-GB" sz="4800" b="1" dirty="0" err="1"/>
              <a:t>Cwestiynau</a:t>
            </a:r>
            <a:r>
              <a:rPr lang="en-GB" sz="4800" b="1" dirty="0"/>
              <a:t> </a:t>
            </a:r>
            <a:r>
              <a:rPr lang="en-GB" sz="4800" b="1" dirty="0" err="1"/>
              <a:t>i’w</a:t>
            </a:r>
            <a:r>
              <a:rPr lang="en-GB" sz="4800" b="1" dirty="0"/>
              <a:t> </a:t>
            </a:r>
            <a:r>
              <a:rPr lang="en-GB" sz="4800" b="1" dirty="0" err="1"/>
              <a:t>gofyn</a:t>
            </a:r>
            <a:br>
              <a:rPr lang="en-GB" sz="4800" b="1" dirty="0"/>
            </a:br>
            <a:r>
              <a:rPr lang="en-GB" sz="4800" b="1" dirty="0">
                <a:solidFill>
                  <a:schemeClr val="accent1">
                    <a:lumMod val="75000"/>
                  </a:schemeClr>
                </a:solidFill>
              </a:rPr>
              <a:t>Questions to ask</a:t>
            </a:r>
          </a:p>
        </p:txBody>
      </p:sp>
    </p:spTree>
    <p:extLst>
      <p:ext uri="{BB962C8B-B14F-4D97-AF65-F5344CB8AC3E}">
        <p14:creationId xmlns:p14="http://schemas.microsoft.com/office/powerpoint/2010/main" val="7096158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7E9C95F2-CDDD-DF72-1971-DC0A8C14971C}"/>
              </a:ext>
            </a:extLst>
          </p:cNvPr>
          <p:cNvGraphicFramePr>
            <a:graphicFrameLocks noGrp="1"/>
          </p:cNvGraphicFramePr>
          <p:nvPr>
            <p:extLst>
              <p:ext uri="{D42A27DB-BD31-4B8C-83A1-F6EECF244321}">
                <p14:modId xmlns:p14="http://schemas.microsoft.com/office/powerpoint/2010/main" val="1909682482"/>
              </p:ext>
            </p:extLst>
          </p:nvPr>
        </p:nvGraphicFramePr>
        <p:xfrm>
          <a:off x="143508" y="1158240"/>
          <a:ext cx="8856984" cy="5181600"/>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val="3696065140"/>
                    </a:ext>
                  </a:extLst>
                </a:gridCol>
              </a:tblGrid>
              <a:tr h="370840">
                <a:tc>
                  <a:txBody>
                    <a:bodyPr/>
                    <a:lstStyle/>
                    <a:p>
                      <a:pPr algn="ctr"/>
                      <a:r>
                        <a:rPr lang="en-GB" sz="2800" dirty="0" err="1"/>
                        <a:t>Arfer</a:t>
                      </a:r>
                      <a:endParaRPr lang="en-GB" sz="2800" dirty="0"/>
                    </a:p>
                  </a:txBody>
                  <a:tcPr>
                    <a:solidFill>
                      <a:schemeClr val="bg2">
                        <a:lumMod val="50000"/>
                      </a:schemeClr>
                    </a:solidFill>
                  </a:tcPr>
                </a:tc>
                <a:extLst>
                  <a:ext uri="{0D108BD9-81ED-4DB2-BD59-A6C34878D82A}">
                    <a16:rowId xmlns:a16="http://schemas.microsoft.com/office/drawing/2014/main" val="375619015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dirty="0"/>
                        <a:t>Sut ydyn ni’n sicrhau bod anghenion pob plentyn yn cael eu bodloni? </a:t>
                      </a:r>
                    </a:p>
                  </a:txBody>
                  <a:tcPr>
                    <a:solidFill>
                      <a:schemeClr val="bg2">
                        <a:lumMod val="75000"/>
                      </a:schemeClr>
                    </a:solidFill>
                  </a:tcPr>
                </a:tc>
                <a:extLst>
                  <a:ext uri="{0D108BD9-81ED-4DB2-BD59-A6C34878D82A}">
                    <a16:rowId xmlns:a16="http://schemas.microsoft.com/office/drawing/2014/main" val="128536296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dirty="0"/>
                        <a:t>Sut ydyn ni’n cynorthwyo rhieni i gynorthwyo eu plant?</a:t>
                      </a:r>
                    </a:p>
                  </a:txBody>
                  <a:tcPr>
                    <a:solidFill>
                      <a:schemeClr val="bg2">
                        <a:lumMod val="75000"/>
                      </a:schemeClr>
                    </a:solidFill>
                  </a:tcPr>
                </a:tc>
                <a:extLst>
                  <a:ext uri="{0D108BD9-81ED-4DB2-BD59-A6C34878D82A}">
                    <a16:rowId xmlns:a16="http://schemas.microsoft.com/office/drawing/2014/main" val="1176831316"/>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dirty="0"/>
                        <a:t>Sut ydyn ni’n sicrhau diwylliant o gyd-feddwl parhaus?</a:t>
                      </a:r>
                    </a:p>
                  </a:txBody>
                  <a:tcPr>
                    <a:solidFill>
                      <a:schemeClr val="bg2">
                        <a:lumMod val="75000"/>
                      </a:schemeClr>
                    </a:solidFill>
                  </a:tcPr>
                </a:tc>
                <a:extLst>
                  <a:ext uri="{0D108BD9-81ED-4DB2-BD59-A6C34878D82A}">
                    <a16:rowId xmlns:a16="http://schemas.microsoft.com/office/drawing/2014/main" val="3398466288"/>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cy-GB" sz="2400" noProof="0" dirty="0"/>
                        <a:t>Sut ydyn ni’n hyrwyddo perthnasoedd cadarnhaol a chyson gyda phlant a theuluoedd?</a:t>
                      </a:r>
                    </a:p>
                  </a:txBody>
                  <a:tcPr>
                    <a:solidFill>
                      <a:schemeClr val="bg2">
                        <a:lumMod val="75000"/>
                      </a:schemeClr>
                    </a:solidFill>
                  </a:tcPr>
                </a:tc>
                <a:extLst>
                  <a:ext uri="{0D108BD9-81ED-4DB2-BD59-A6C34878D82A}">
                    <a16:rowId xmlns:a16="http://schemas.microsoft.com/office/drawing/2014/main" val="457842916"/>
                  </a:ext>
                </a:extLst>
              </a:tr>
              <a:tr h="370840">
                <a:tc>
                  <a:txBody>
                    <a:bodyPr/>
                    <a:lstStyle/>
                    <a:p>
                      <a:r>
                        <a:rPr lang="cy-GB" sz="2400" noProof="0" dirty="0"/>
                        <a:t>Sut ydyn ni’n rheoli disgwyliadau o ran canlyniadau plant?</a:t>
                      </a:r>
                    </a:p>
                  </a:txBody>
                  <a:tcPr>
                    <a:solidFill>
                      <a:schemeClr val="bg2">
                        <a:lumMod val="75000"/>
                      </a:schemeClr>
                    </a:solidFill>
                  </a:tcPr>
                </a:tc>
                <a:extLst>
                  <a:ext uri="{0D108BD9-81ED-4DB2-BD59-A6C34878D82A}">
                    <a16:rowId xmlns:a16="http://schemas.microsoft.com/office/drawing/2014/main" val="4181422385"/>
                  </a:ext>
                </a:extLst>
              </a:tr>
              <a:tr h="370840">
                <a:tc>
                  <a:txBody>
                    <a:bodyPr/>
                    <a:lstStyle/>
                    <a:p>
                      <a:r>
                        <a:rPr lang="cy-GB" sz="2400" noProof="0" dirty="0"/>
                        <a:t>Sut mae staff yn nodi camau nesaf plant a’u hanghenion datblygu?</a:t>
                      </a:r>
                    </a:p>
                  </a:txBody>
                  <a:tcPr>
                    <a:solidFill>
                      <a:schemeClr val="bg2">
                        <a:lumMod val="75000"/>
                      </a:schemeClr>
                    </a:solidFill>
                  </a:tcPr>
                </a:tc>
                <a:extLst>
                  <a:ext uri="{0D108BD9-81ED-4DB2-BD59-A6C34878D82A}">
                    <a16:rowId xmlns:a16="http://schemas.microsoft.com/office/drawing/2014/main" val="1296090488"/>
                  </a:ext>
                </a:extLst>
              </a:tr>
              <a:tr h="370840">
                <a:tc>
                  <a:txBody>
                    <a:bodyPr/>
                    <a:lstStyle/>
                    <a:p>
                      <a:r>
                        <a:rPr lang="cy-GB" sz="2400" noProof="0" dirty="0"/>
                        <a:t>Sut ydyn ni’n hyrwyddo gwydnwch a llesiant plant a theuluoedd?</a:t>
                      </a:r>
                    </a:p>
                  </a:txBody>
                  <a:tcPr>
                    <a:solidFill>
                      <a:schemeClr val="bg2">
                        <a:lumMod val="75000"/>
                      </a:schemeClr>
                    </a:solidFill>
                  </a:tcPr>
                </a:tc>
                <a:extLst>
                  <a:ext uri="{0D108BD9-81ED-4DB2-BD59-A6C34878D82A}">
                    <a16:rowId xmlns:a16="http://schemas.microsoft.com/office/drawing/2014/main" val="3777049325"/>
                  </a:ext>
                </a:extLst>
              </a:tr>
            </a:tbl>
          </a:graphicData>
        </a:graphic>
      </p:graphicFrame>
      <p:sp>
        <p:nvSpPr>
          <p:cNvPr id="4" name="Title 1">
            <a:extLst>
              <a:ext uri="{FF2B5EF4-FFF2-40B4-BE49-F238E27FC236}">
                <a16:creationId xmlns:a16="http://schemas.microsoft.com/office/drawing/2014/main" id="{C16A6EA3-6DA6-B824-666E-DE4709E28C6E}"/>
              </a:ext>
            </a:extLst>
          </p:cNvPr>
          <p:cNvSpPr>
            <a:spLocks noGrp="1"/>
          </p:cNvSpPr>
          <p:nvPr>
            <p:ph type="title"/>
          </p:nvPr>
        </p:nvSpPr>
        <p:spPr>
          <a:xfrm>
            <a:off x="266307" y="-99392"/>
            <a:ext cx="8611385" cy="1325563"/>
          </a:xfrm>
        </p:spPr>
        <p:txBody>
          <a:bodyPr>
            <a:noAutofit/>
          </a:bodyPr>
          <a:lstStyle/>
          <a:p>
            <a:pPr algn="ctr"/>
            <a:r>
              <a:rPr lang="en-GB" sz="4800" b="1" dirty="0" err="1"/>
              <a:t>Cwestiynau</a:t>
            </a:r>
            <a:r>
              <a:rPr lang="en-GB" sz="4800" b="1" dirty="0"/>
              <a:t> </a:t>
            </a:r>
            <a:r>
              <a:rPr lang="en-GB" sz="4800" b="1" dirty="0" err="1"/>
              <a:t>i’w</a:t>
            </a:r>
            <a:r>
              <a:rPr lang="en-GB" sz="4800" b="1" dirty="0"/>
              <a:t> </a:t>
            </a:r>
            <a:r>
              <a:rPr lang="en-GB" sz="4800" b="1" dirty="0" err="1"/>
              <a:t>gofyn</a:t>
            </a:r>
            <a:br>
              <a:rPr lang="en-GB" sz="4800" b="1" dirty="0"/>
            </a:br>
            <a:r>
              <a:rPr lang="en-GB" sz="4800" b="1" dirty="0">
                <a:solidFill>
                  <a:schemeClr val="accent1">
                    <a:lumMod val="75000"/>
                  </a:schemeClr>
                </a:solidFill>
              </a:rPr>
              <a:t>Questions to ask</a:t>
            </a:r>
          </a:p>
        </p:txBody>
      </p:sp>
    </p:spTree>
    <p:extLst>
      <p:ext uri="{BB962C8B-B14F-4D97-AF65-F5344CB8AC3E}">
        <p14:creationId xmlns:p14="http://schemas.microsoft.com/office/powerpoint/2010/main" val="35880470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7E9C95F2-CDDD-DF72-1971-DC0A8C14971C}"/>
              </a:ext>
            </a:extLst>
          </p:cNvPr>
          <p:cNvGraphicFramePr>
            <a:graphicFrameLocks noGrp="1"/>
          </p:cNvGraphicFramePr>
          <p:nvPr>
            <p:extLst>
              <p:ext uri="{D42A27DB-BD31-4B8C-83A1-F6EECF244321}">
                <p14:modId xmlns:p14="http://schemas.microsoft.com/office/powerpoint/2010/main" val="4250428903"/>
              </p:ext>
            </p:extLst>
          </p:nvPr>
        </p:nvGraphicFramePr>
        <p:xfrm>
          <a:off x="143508" y="1158240"/>
          <a:ext cx="8856984" cy="4815840"/>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val="3696065140"/>
                    </a:ext>
                  </a:extLst>
                </a:gridCol>
              </a:tblGrid>
              <a:tr h="370840">
                <a:tc>
                  <a:txBody>
                    <a:bodyPr/>
                    <a:lstStyle/>
                    <a:p>
                      <a:pPr algn="ctr"/>
                      <a:r>
                        <a:rPr lang="en-GB" sz="2800" dirty="0"/>
                        <a:t>Practice</a:t>
                      </a:r>
                    </a:p>
                  </a:txBody>
                  <a:tcPr>
                    <a:solidFill>
                      <a:schemeClr val="bg2">
                        <a:lumMod val="50000"/>
                      </a:schemeClr>
                    </a:solidFill>
                  </a:tcPr>
                </a:tc>
                <a:extLst>
                  <a:ext uri="{0D108BD9-81ED-4DB2-BD59-A6C34878D82A}">
                    <a16:rowId xmlns:a16="http://schemas.microsoft.com/office/drawing/2014/main" val="375619015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do we ensure each child’s needs are being met?</a:t>
                      </a:r>
                    </a:p>
                  </a:txBody>
                  <a:tcPr>
                    <a:solidFill>
                      <a:schemeClr val="bg2">
                        <a:lumMod val="75000"/>
                      </a:schemeClr>
                    </a:solidFill>
                  </a:tcPr>
                </a:tc>
                <a:extLst>
                  <a:ext uri="{0D108BD9-81ED-4DB2-BD59-A6C34878D82A}">
                    <a16:rowId xmlns:a16="http://schemas.microsoft.com/office/drawing/2014/main" val="128536296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do we support parents to support their children?</a:t>
                      </a:r>
                    </a:p>
                  </a:txBody>
                  <a:tcPr>
                    <a:solidFill>
                      <a:schemeClr val="bg2">
                        <a:lumMod val="75000"/>
                      </a:schemeClr>
                    </a:solidFill>
                  </a:tcPr>
                </a:tc>
                <a:extLst>
                  <a:ext uri="{0D108BD9-81ED-4DB2-BD59-A6C34878D82A}">
                    <a16:rowId xmlns:a16="http://schemas.microsoft.com/office/drawing/2014/main" val="1176831316"/>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do we ensure a culture of sustained shared thinking?</a:t>
                      </a:r>
                    </a:p>
                  </a:txBody>
                  <a:tcPr>
                    <a:solidFill>
                      <a:schemeClr val="bg2">
                        <a:lumMod val="75000"/>
                      </a:schemeClr>
                    </a:solidFill>
                  </a:tcPr>
                </a:tc>
                <a:extLst>
                  <a:ext uri="{0D108BD9-81ED-4DB2-BD59-A6C34878D82A}">
                    <a16:rowId xmlns:a16="http://schemas.microsoft.com/office/drawing/2014/main" val="3398466288"/>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dirty="0"/>
                        <a:t>How do we promote positive and consistent relationships with children and families?</a:t>
                      </a:r>
                    </a:p>
                  </a:txBody>
                  <a:tcPr>
                    <a:solidFill>
                      <a:schemeClr val="bg2">
                        <a:lumMod val="75000"/>
                      </a:schemeClr>
                    </a:solidFill>
                  </a:tcPr>
                </a:tc>
                <a:extLst>
                  <a:ext uri="{0D108BD9-81ED-4DB2-BD59-A6C34878D82A}">
                    <a16:rowId xmlns:a16="http://schemas.microsoft.com/office/drawing/2014/main" val="457842916"/>
                  </a:ext>
                </a:extLst>
              </a:tr>
              <a:tr h="370840">
                <a:tc>
                  <a:txBody>
                    <a:bodyPr/>
                    <a:lstStyle/>
                    <a:p>
                      <a:r>
                        <a:rPr lang="en-GB" sz="2400" dirty="0"/>
                        <a:t>How do we manage expectations for children’s outcomes?</a:t>
                      </a:r>
                    </a:p>
                  </a:txBody>
                  <a:tcPr>
                    <a:solidFill>
                      <a:schemeClr val="bg2">
                        <a:lumMod val="75000"/>
                      </a:schemeClr>
                    </a:solidFill>
                  </a:tcPr>
                </a:tc>
                <a:extLst>
                  <a:ext uri="{0D108BD9-81ED-4DB2-BD59-A6C34878D82A}">
                    <a16:rowId xmlns:a16="http://schemas.microsoft.com/office/drawing/2014/main" val="4181422385"/>
                  </a:ext>
                </a:extLst>
              </a:tr>
              <a:tr h="370840">
                <a:tc>
                  <a:txBody>
                    <a:bodyPr/>
                    <a:lstStyle/>
                    <a:p>
                      <a:r>
                        <a:rPr lang="en-GB" sz="2400" dirty="0"/>
                        <a:t>How do staff identify children’s next steps and developmental needs?</a:t>
                      </a:r>
                    </a:p>
                  </a:txBody>
                  <a:tcPr>
                    <a:solidFill>
                      <a:schemeClr val="bg2">
                        <a:lumMod val="75000"/>
                      </a:schemeClr>
                    </a:solidFill>
                  </a:tcPr>
                </a:tc>
                <a:extLst>
                  <a:ext uri="{0D108BD9-81ED-4DB2-BD59-A6C34878D82A}">
                    <a16:rowId xmlns:a16="http://schemas.microsoft.com/office/drawing/2014/main" val="1296090488"/>
                  </a:ext>
                </a:extLst>
              </a:tr>
              <a:tr h="370840">
                <a:tc>
                  <a:txBody>
                    <a:bodyPr/>
                    <a:lstStyle/>
                    <a:p>
                      <a:r>
                        <a:rPr lang="en-GB" sz="2400" dirty="0"/>
                        <a:t>How to we promote resilience and well-being for children and families?</a:t>
                      </a:r>
                    </a:p>
                  </a:txBody>
                  <a:tcPr>
                    <a:solidFill>
                      <a:schemeClr val="bg2">
                        <a:lumMod val="75000"/>
                      </a:schemeClr>
                    </a:solidFill>
                  </a:tcPr>
                </a:tc>
                <a:extLst>
                  <a:ext uri="{0D108BD9-81ED-4DB2-BD59-A6C34878D82A}">
                    <a16:rowId xmlns:a16="http://schemas.microsoft.com/office/drawing/2014/main" val="3777049325"/>
                  </a:ext>
                </a:extLst>
              </a:tr>
            </a:tbl>
          </a:graphicData>
        </a:graphic>
      </p:graphicFrame>
      <p:sp>
        <p:nvSpPr>
          <p:cNvPr id="4" name="Title 1">
            <a:extLst>
              <a:ext uri="{FF2B5EF4-FFF2-40B4-BE49-F238E27FC236}">
                <a16:creationId xmlns:a16="http://schemas.microsoft.com/office/drawing/2014/main" id="{C16A6EA3-6DA6-B824-666E-DE4709E28C6E}"/>
              </a:ext>
            </a:extLst>
          </p:cNvPr>
          <p:cNvSpPr>
            <a:spLocks noGrp="1"/>
          </p:cNvSpPr>
          <p:nvPr>
            <p:ph type="title"/>
          </p:nvPr>
        </p:nvSpPr>
        <p:spPr>
          <a:xfrm>
            <a:off x="268665" y="-72459"/>
            <a:ext cx="8611385" cy="1325563"/>
          </a:xfrm>
        </p:spPr>
        <p:txBody>
          <a:bodyPr>
            <a:noAutofit/>
          </a:bodyPr>
          <a:lstStyle/>
          <a:p>
            <a:pPr algn="ctr"/>
            <a:r>
              <a:rPr lang="en-GB" sz="4800" b="1" dirty="0" err="1"/>
              <a:t>Cwestiynau</a:t>
            </a:r>
            <a:r>
              <a:rPr lang="en-GB" sz="4800" b="1" dirty="0"/>
              <a:t> </a:t>
            </a:r>
            <a:r>
              <a:rPr lang="en-GB" sz="4800" b="1" dirty="0" err="1"/>
              <a:t>i’w</a:t>
            </a:r>
            <a:r>
              <a:rPr lang="en-GB" sz="4800" b="1" dirty="0"/>
              <a:t> </a:t>
            </a:r>
            <a:r>
              <a:rPr lang="en-GB" sz="4800" b="1" dirty="0" err="1"/>
              <a:t>gofyn</a:t>
            </a:r>
            <a:br>
              <a:rPr lang="en-GB" sz="4800" b="1" dirty="0"/>
            </a:br>
            <a:r>
              <a:rPr lang="en-GB" sz="4800" b="1" dirty="0">
                <a:solidFill>
                  <a:schemeClr val="accent1">
                    <a:lumMod val="75000"/>
                  </a:schemeClr>
                </a:solidFill>
              </a:rPr>
              <a:t>Questions to ask</a:t>
            </a:r>
          </a:p>
        </p:txBody>
      </p:sp>
    </p:spTree>
    <p:extLst>
      <p:ext uri="{BB962C8B-B14F-4D97-AF65-F5344CB8AC3E}">
        <p14:creationId xmlns:p14="http://schemas.microsoft.com/office/powerpoint/2010/main" val="17669079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444A1-3905-77B7-1312-C4FE2EA445C0}"/>
              </a:ext>
            </a:extLst>
          </p:cNvPr>
          <p:cNvSpPr>
            <a:spLocks noGrp="1"/>
          </p:cNvSpPr>
          <p:nvPr>
            <p:ph type="title"/>
          </p:nvPr>
        </p:nvSpPr>
        <p:spPr/>
        <p:txBody>
          <a:bodyPr>
            <a:noAutofit/>
          </a:bodyPr>
          <a:lstStyle/>
          <a:p>
            <a:pPr algn="ctr"/>
            <a:r>
              <a:rPr lang="en-GB" sz="4800" b="1" dirty="0" err="1"/>
              <a:t>Lleoliadau</a:t>
            </a:r>
            <a:r>
              <a:rPr lang="en-GB" sz="4800" b="1" dirty="0"/>
              <a:t> </a:t>
            </a:r>
            <a:r>
              <a:rPr lang="en-GB" sz="4800" b="1" dirty="0" err="1"/>
              <a:t>gwahanol</a:t>
            </a:r>
            <a:br>
              <a:rPr lang="en-GB" sz="4800" b="1" dirty="0"/>
            </a:br>
            <a:r>
              <a:rPr lang="en-GB" sz="4800" b="1" dirty="0">
                <a:solidFill>
                  <a:schemeClr val="accent1">
                    <a:lumMod val="75000"/>
                  </a:schemeClr>
                </a:solidFill>
              </a:rPr>
              <a:t>Different settings</a:t>
            </a:r>
          </a:p>
        </p:txBody>
      </p:sp>
      <p:sp>
        <p:nvSpPr>
          <p:cNvPr id="3" name="Content Placeholder 2">
            <a:extLst>
              <a:ext uri="{FF2B5EF4-FFF2-40B4-BE49-F238E27FC236}">
                <a16:creationId xmlns:a16="http://schemas.microsoft.com/office/drawing/2014/main" id="{28B13E82-A544-1D75-E279-788E2C08F202}"/>
              </a:ext>
            </a:extLst>
          </p:cNvPr>
          <p:cNvSpPr>
            <a:spLocks noGrp="1"/>
          </p:cNvSpPr>
          <p:nvPr>
            <p:ph idx="1"/>
          </p:nvPr>
        </p:nvSpPr>
        <p:spPr>
          <a:xfrm>
            <a:off x="268665" y="1825625"/>
            <a:ext cx="5239439" cy="3575934"/>
          </a:xfrm>
        </p:spPr>
        <p:txBody>
          <a:bodyPr/>
          <a:lstStyle/>
          <a:p>
            <a:r>
              <a:rPr lang="en-GB" dirty="0" err="1"/>
              <a:t>Ysgolion</a:t>
            </a:r>
            <a:endParaRPr lang="en-GB" dirty="0"/>
          </a:p>
          <a:p>
            <a:r>
              <a:rPr lang="en-GB" dirty="0" err="1"/>
              <a:t>Meithrinfeydd</a:t>
            </a:r>
            <a:r>
              <a:rPr lang="en-GB" dirty="0"/>
              <a:t> a </a:t>
            </a:r>
            <a:r>
              <a:rPr lang="en-GB" dirty="0" err="1"/>
              <a:t>gynhelir</a:t>
            </a:r>
            <a:endParaRPr lang="en-GB" dirty="0"/>
          </a:p>
          <a:p>
            <a:r>
              <a:rPr kumimoji="0" lang="en-GB" sz="2100" b="0" i="0" u="none" strike="noStrike" kern="1200" cap="none" spc="0" normalizeH="0" baseline="0" noProof="0" dirty="0" err="1">
                <a:ln>
                  <a:noFill/>
                </a:ln>
                <a:solidFill>
                  <a:prstClr val="black"/>
                </a:solidFill>
                <a:effectLst/>
                <a:uLnTx/>
                <a:uFillTx/>
                <a:latin typeface="Arial" panose="020B0604020202020204"/>
                <a:ea typeface="+mn-ea"/>
                <a:cs typeface="+mn-cs"/>
              </a:rPr>
              <a:t>Gofal</a:t>
            </a:r>
            <a:r>
              <a:rPr kumimoji="0" lang="en-GB" sz="2100" b="0" i="0" u="none" strike="noStrike" kern="1200" cap="none" spc="0" normalizeH="0" baseline="0" noProof="0" dirty="0">
                <a:ln>
                  <a:noFill/>
                </a:ln>
                <a:solidFill>
                  <a:prstClr val="black"/>
                </a:solidFill>
                <a:effectLst/>
                <a:uLnTx/>
                <a:uFillTx/>
                <a:latin typeface="Arial" panose="020B0604020202020204"/>
                <a:ea typeface="+mn-ea"/>
                <a:cs typeface="+mn-cs"/>
              </a:rPr>
              <a:t> </a:t>
            </a:r>
            <a:r>
              <a:rPr kumimoji="0" lang="en-GB" sz="2100" b="0" i="0" u="none" strike="noStrike" kern="1200" cap="none" spc="0" normalizeH="0" baseline="0" noProof="0" dirty="0" err="1">
                <a:ln>
                  <a:noFill/>
                </a:ln>
                <a:solidFill>
                  <a:prstClr val="black"/>
                </a:solidFill>
                <a:effectLst/>
                <a:uLnTx/>
                <a:uFillTx/>
                <a:latin typeface="Arial" panose="020B0604020202020204"/>
                <a:ea typeface="+mn-ea"/>
                <a:cs typeface="+mn-cs"/>
              </a:rPr>
              <a:t>dydd</a:t>
            </a:r>
            <a:r>
              <a:rPr kumimoji="0" lang="en-GB" sz="2100" b="0" i="0" u="none" strike="noStrike" kern="1200" cap="none" spc="0" normalizeH="0" baseline="0" noProof="0" dirty="0">
                <a:ln>
                  <a:noFill/>
                </a:ln>
                <a:solidFill>
                  <a:prstClr val="black"/>
                </a:solidFill>
                <a:effectLst/>
                <a:uLnTx/>
                <a:uFillTx/>
                <a:latin typeface="Arial" panose="020B0604020202020204"/>
                <a:ea typeface="+mn-ea"/>
                <a:cs typeface="+mn-cs"/>
              </a:rPr>
              <a:t> </a:t>
            </a:r>
            <a:r>
              <a:rPr lang="en-GB" dirty="0" err="1"/>
              <a:t>preifat</a:t>
            </a:r>
            <a:endParaRPr lang="en-GB" dirty="0"/>
          </a:p>
          <a:p>
            <a:r>
              <a:rPr lang="en-GB" dirty="0" err="1"/>
              <a:t>Lleoliadau</a:t>
            </a:r>
            <a:r>
              <a:rPr lang="en-GB" dirty="0"/>
              <a:t> </a:t>
            </a:r>
            <a:r>
              <a:rPr lang="en-GB" dirty="0" err="1"/>
              <a:t>nas</a:t>
            </a:r>
            <a:r>
              <a:rPr lang="en-GB" dirty="0"/>
              <a:t> </a:t>
            </a:r>
            <a:r>
              <a:rPr lang="en-GB" dirty="0" err="1"/>
              <a:t>cynhelir</a:t>
            </a:r>
            <a:r>
              <a:rPr lang="en-GB" dirty="0"/>
              <a:t>- </a:t>
            </a:r>
            <a:r>
              <a:rPr lang="en-GB" dirty="0" err="1"/>
              <a:t>e.e.</a:t>
            </a:r>
            <a:r>
              <a:rPr lang="en-GB" dirty="0"/>
              <a:t> </a:t>
            </a:r>
            <a:r>
              <a:rPr lang="en-GB" dirty="0" err="1"/>
              <a:t>Cylchoedd</a:t>
            </a:r>
            <a:r>
              <a:rPr lang="en-GB" dirty="0"/>
              <a:t> </a:t>
            </a:r>
            <a:r>
              <a:rPr lang="en-GB" dirty="0" err="1"/>
              <a:t>meithrin</a:t>
            </a:r>
            <a:endParaRPr lang="en-GB" dirty="0"/>
          </a:p>
          <a:p>
            <a:r>
              <a:rPr lang="en-GB" dirty="0" err="1"/>
              <a:t>Gwarchodwyr</a:t>
            </a:r>
            <a:r>
              <a:rPr lang="en-GB" dirty="0"/>
              <a:t> plant</a:t>
            </a:r>
          </a:p>
          <a:p>
            <a:r>
              <a:rPr lang="en-GB" dirty="0" err="1"/>
              <a:t>Dechrau’n</a:t>
            </a:r>
            <a:r>
              <a:rPr lang="en-GB" dirty="0"/>
              <a:t> </a:t>
            </a:r>
            <a:r>
              <a:rPr lang="en-GB" dirty="0" err="1"/>
              <a:t>Deg</a:t>
            </a:r>
            <a:endParaRPr lang="en-GB" dirty="0"/>
          </a:p>
        </p:txBody>
      </p:sp>
      <p:sp>
        <p:nvSpPr>
          <p:cNvPr id="4" name="Content Placeholder 3">
            <a:extLst>
              <a:ext uri="{FF2B5EF4-FFF2-40B4-BE49-F238E27FC236}">
                <a16:creationId xmlns:a16="http://schemas.microsoft.com/office/drawing/2014/main" id="{785D57C0-EB65-E042-5C6A-9DAA46980015}"/>
              </a:ext>
            </a:extLst>
          </p:cNvPr>
          <p:cNvSpPr>
            <a:spLocks noGrp="1"/>
          </p:cNvSpPr>
          <p:nvPr>
            <p:ph sz="half" idx="4294967295"/>
          </p:nvPr>
        </p:nvSpPr>
        <p:spPr>
          <a:xfrm>
            <a:off x="5257800" y="1773238"/>
            <a:ext cx="3886200" cy="4351337"/>
          </a:xfrm>
        </p:spPr>
        <p:txBody>
          <a:bodyPr/>
          <a:lstStyle/>
          <a:p>
            <a:r>
              <a:rPr lang="en-GB" dirty="0">
                <a:solidFill>
                  <a:schemeClr val="accent1">
                    <a:lumMod val="75000"/>
                  </a:schemeClr>
                </a:solidFill>
              </a:rPr>
              <a:t>Schools</a:t>
            </a:r>
          </a:p>
          <a:p>
            <a:r>
              <a:rPr lang="en-GB" dirty="0">
                <a:solidFill>
                  <a:schemeClr val="accent1">
                    <a:lumMod val="75000"/>
                  </a:schemeClr>
                </a:solidFill>
              </a:rPr>
              <a:t>Maintained nurseries</a:t>
            </a:r>
          </a:p>
          <a:p>
            <a:r>
              <a:rPr lang="en-GB" dirty="0">
                <a:solidFill>
                  <a:schemeClr val="accent1">
                    <a:lumMod val="75000"/>
                  </a:schemeClr>
                </a:solidFill>
              </a:rPr>
              <a:t>Private day care</a:t>
            </a:r>
          </a:p>
          <a:p>
            <a:r>
              <a:rPr lang="en-GB" dirty="0">
                <a:solidFill>
                  <a:schemeClr val="accent1">
                    <a:lumMod val="75000"/>
                  </a:schemeClr>
                </a:solidFill>
              </a:rPr>
              <a:t>Non-maintained settings – e.g. </a:t>
            </a:r>
            <a:r>
              <a:rPr lang="en-GB" dirty="0" err="1">
                <a:solidFill>
                  <a:schemeClr val="accent1">
                    <a:lumMod val="75000"/>
                  </a:schemeClr>
                </a:solidFill>
              </a:rPr>
              <a:t>Cylchoedd</a:t>
            </a:r>
            <a:r>
              <a:rPr lang="en-GB" dirty="0">
                <a:solidFill>
                  <a:schemeClr val="accent1">
                    <a:lumMod val="75000"/>
                  </a:schemeClr>
                </a:solidFill>
              </a:rPr>
              <a:t> </a:t>
            </a:r>
            <a:r>
              <a:rPr lang="en-GB" dirty="0" err="1">
                <a:solidFill>
                  <a:schemeClr val="accent1">
                    <a:lumMod val="75000"/>
                  </a:schemeClr>
                </a:solidFill>
              </a:rPr>
              <a:t>meithrin</a:t>
            </a:r>
            <a:endParaRPr lang="en-GB" dirty="0">
              <a:solidFill>
                <a:schemeClr val="accent1">
                  <a:lumMod val="75000"/>
                </a:schemeClr>
              </a:solidFill>
            </a:endParaRPr>
          </a:p>
          <a:p>
            <a:r>
              <a:rPr lang="en-GB" dirty="0">
                <a:solidFill>
                  <a:schemeClr val="accent1">
                    <a:lumMod val="75000"/>
                  </a:schemeClr>
                </a:solidFill>
              </a:rPr>
              <a:t>Childminders</a:t>
            </a:r>
          </a:p>
          <a:p>
            <a:r>
              <a:rPr lang="en-GB" dirty="0">
                <a:solidFill>
                  <a:schemeClr val="accent1">
                    <a:lumMod val="75000"/>
                  </a:schemeClr>
                </a:solidFill>
              </a:rPr>
              <a:t>Flying Start</a:t>
            </a:r>
          </a:p>
        </p:txBody>
      </p:sp>
    </p:spTree>
    <p:extLst>
      <p:ext uri="{BB962C8B-B14F-4D97-AF65-F5344CB8AC3E}">
        <p14:creationId xmlns:p14="http://schemas.microsoft.com/office/powerpoint/2010/main" val="10800377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dirty="0" err="1"/>
              <a:t>Arolygiadau</a:t>
            </a:r>
            <a:r>
              <a:rPr lang="en-GB" sz="4800" b="1" dirty="0"/>
              <a:t>/</a:t>
            </a:r>
            <a:r>
              <a:rPr lang="en-GB" sz="4800" b="1" dirty="0">
                <a:solidFill>
                  <a:schemeClr val="accent1">
                    <a:lumMod val="75000"/>
                  </a:schemeClr>
                </a:solidFill>
              </a:rPr>
              <a:t>Inspections</a:t>
            </a:r>
          </a:p>
        </p:txBody>
      </p:sp>
      <p:sp>
        <p:nvSpPr>
          <p:cNvPr id="3" name="Content Placeholder 2"/>
          <p:cNvSpPr>
            <a:spLocks noGrp="1"/>
          </p:cNvSpPr>
          <p:nvPr>
            <p:ph idx="1"/>
          </p:nvPr>
        </p:nvSpPr>
        <p:spPr>
          <a:xfrm>
            <a:off x="268665" y="1825625"/>
            <a:ext cx="4519359" cy="3575934"/>
          </a:xfrm>
        </p:spPr>
        <p:txBody>
          <a:bodyPr>
            <a:normAutofit/>
          </a:bodyPr>
          <a:lstStyle/>
          <a:p>
            <a:r>
              <a:rPr lang="en-GB" sz="2800" dirty="0" err="1"/>
              <a:t>Arolygiaeth</a:t>
            </a:r>
            <a:r>
              <a:rPr lang="en-GB" sz="2800" dirty="0"/>
              <a:t> </a:t>
            </a:r>
            <a:r>
              <a:rPr lang="en-GB" sz="2800" dirty="0" err="1"/>
              <a:t>Gofal</a:t>
            </a:r>
            <a:r>
              <a:rPr lang="en-GB" sz="2800" dirty="0"/>
              <a:t> Cymru (AGC)</a:t>
            </a:r>
          </a:p>
          <a:p>
            <a:r>
              <a:rPr lang="en-GB" sz="2800" dirty="0"/>
              <a:t>ESTYN</a:t>
            </a:r>
          </a:p>
        </p:txBody>
      </p:sp>
      <p:sp>
        <p:nvSpPr>
          <p:cNvPr id="4" name="Content Placeholder 3"/>
          <p:cNvSpPr>
            <a:spLocks noGrp="1"/>
          </p:cNvSpPr>
          <p:nvPr>
            <p:ph sz="half" idx="4294967295"/>
          </p:nvPr>
        </p:nvSpPr>
        <p:spPr>
          <a:xfrm>
            <a:off x="5257800" y="1825625"/>
            <a:ext cx="3886200" cy="4351338"/>
          </a:xfrm>
        </p:spPr>
        <p:txBody>
          <a:bodyPr>
            <a:normAutofit/>
          </a:bodyPr>
          <a:lstStyle/>
          <a:p>
            <a:r>
              <a:rPr lang="en-GB" sz="2800" dirty="0">
                <a:solidFill>
                  <a:schemeClr val="accent1">
                    <a:lumMod val="75000"/>
                  </a:schemeClr>
                </a:solidFill>
              </a:rPr>
              <a:t>Care Inspectorate Wales (CIW)</a:t>
            </a:r>
          </a:p>
          <a:p>
            <a:r>
              <a:rPr lang="en-GB" sz="2800" dirty="0">
                <a:solidFill>
                  <a:schemeClr val="accent1">
                    <a:lumMod val="75000"/>
                  </a:schemeClr>
                </a:solidFill>
              </a:rPr>
              <a:t>ESTYN</a:t>
            </a:r>
          </a:p>
        </p:txBody>
      </p:sp>
    </p:spTree>
    <p:extLst>
      <p:ext uri="{BB962C8B-B14F-4D97-AF65-F5344CB8AC3E}">
        <p14:creationId xmlns:p14="http://schemas.microsoft.com/office/powerpoint/2010/main" val="3737660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4E54B-3F0E-4CF1-9F3F-24621B7E793B}"/>
              </a:ext>
            </a:extLst>
          </p:cNvPr>
          <p:cNvSpPr>
            <a:spLocks noGrp="1"/>
          </p:cNvSpPr>
          <p:nvPr>
            <p:ph type="title"/>
          </p:nvPr>
        </p:nvSpPr>
        <p:spPr/>
        <p:txBody>
          <a:bodyPr>
            <a:noAutofit/>
          </a:bodyPr>
          <a:lstStyle/>
          <a:p>
            <a:pPr algn="ctr"/>
            <a:r>
              <a:rPr lang="en-GB" sz="4800" b="1" dirty="0" err="1"/>
              <a:t>Arolygiaeth</a:t>
            </a:r>
            <a:r>
              <a:rPr lang="en-GB" sz="4800" b="1" dirty="0"/>
              <a:t> Gofal Cymru AGC</a:t>
            </a:r>
            <a:br>
              <a:rPr lang="en-GB" sz="4800" b="1" dirty="0"/>
            </a:br>
            <a:r>
              <a:rPr lang="en-GB" sz="4800" b="1" dirty="0">
                <a:solidFill>
                  <a:schemeClr val="accent1">
                    <a:lumMod val="75000"/>
                  </a:schemeClr>
                </a:solidFill>
              </a:rPr>
              <a:t>Care Inspectorate Wales CIW</a:t>
            </a:r>
          </a:p>
        </p:txBody>
      </p:sp>
      <p:sp>
        <p:nvSpPr>
          <p:cNvPr id="3" name="Content Placeholder 2">
            <a:extLst>
              <a:ext uri="{FF2B5EF4-FFF2-40B4-BE49-F238E27FC236}">
                <a16:creationId xmlns:a16="http://schemas.microsoft.com/office/drawing/2014/main" id="{FEFEB693-E3D2-41D0-8D3B-19D98554CF11}"/>
              </a:ext>
            </a:extLst>
          </p:cNvPr>
          <p:cNvSpPr>
            <a:spLocks noGrp="1"/>
          </p:cNvSpPr>
          <p:nvPr>
            <p:ph idx="1"/>
          </p:nvPr>
        </p:nvSpPr>
        <p:spPr>
          <a:xfrm>
            <a:off x="54656" y="2132856"/>
            <a:ext cx="3943295" cy="3575934"/>
          </a:xfrm>
        </p:spPr>
        <p:txBody>
          <a:bodyPr>
            <a:noAutofit/>
          </a:bodyPr>
          <a:lstStyle/>
          <a:p>
            <a:r>
              <a:rPr lang="en-GB" sz="2400" dirty="0" err="1"/>
              <a:t>Rydym</a:t>
            </a:r>
            <a:r>
              <a:rPr lang="en-GB" sz="2400" dirty="0"/>
              <a:t> </a:t>
            </a:r>
            <a:r>
              <a:rPr lang="en-GB" sz="2400" dirty="0" err="1"/>
              <a:t>yn</a:t>
            </a:r>
            <a:r>
              <a:rPr lang="en-GB" sz="2400" dirty="0"/>
              <a:t> </a:t>
            </a:r>
            <a:r>
              <a:rPr lang="en-GB" sz="2400" dirty="0" err="1"/>
              <a:t>arolygu</a:t>
            </a:r>
            <a:r>
              <a:rPr lang="en-GB" sz="2400" dirty="0"/>
              <a:t> </a:t>
            </a:r>
            <a:r>
              <a:rPr lang="en-GB" sz="2400" dirty="0" err="1"/>
              <a:t>gwasanaethau</a:t>
            </a:r>
            <a:r>
              <a:rPr lang="en-GB" sz="2400" dirty="0"/>
              <a:t> </a:t>
            </a:r>
            <a:r>
              <a:rPr lang="en-GB" sz="2400" dirty="0" err="1"/>
              <a:t>sydd</a:t>
            </a:r>
            <a:r>
              <a:rPr lang="en-GB" sz="2400" dirty="0"/>
              <a:t> </a:t>
            </a:r>
            <a:r>
              <a:rPr lang="en-GB" sz="2400" dirty="0" err="1"/>
              <a:t>wedi</a:t>
            </a:r>
            <a:r>
              <a:rPr lang="en-GB" sz="2400" dirty="0"/>
              <a:t> </a:t>
            </a:r>
            <a:r>
              <a:rPr lang="en-GB" sz="2400" dirty="0" err="1"/>
              <a:t>eu</a:t>
            </a:r>
            <a:r>
              <a:rPr lang="en-GB" sz="2400" dirty="0"/>
              <a:t> </a:t>
            </a:r>
            <a:r>
              <a:rPr lang="en-GB" sz="2400" dirty="0" err="1"/>
              <a:t>cofrestru</a:t>
            </a:r>
            <a:r>
              <a:rPr lang="en-GB" sz="2400" dirty="0"/>
              <a:t> </a:t>
            </a:r>
            <a:r>
              <a:rPr lang="en-GB" sz="2400" dirty="0" err="1"/>
              <a:t>gyda</a:t>
            </a:r>
            <a:r>
              <a:rPr lang="en-GB" sz="2400" dirty="0"/>
              <a:t> </a:t>
            </a:r>
            <a:r>
              <a:rPr lang="en-GB" sz="2400" dirty="0" err="1"/>
              <a:t>ni</a:t>
            </a:r>
            <a:r>
              <a:rPr lang="en-GB" sz="2400" dirty="0"/>
              <a:t> </a:t>
            </a:r>
            <a:r>
              <a:rPr lang="en-GB" sz="2400" dirty="0" err="1"/>
              <a:t>i</a:t>
            </a:r>
            <a:r>
              <a:rPr lang="en-GB" sz="2400" dirty="0"/>
              <a:t> </a:t>
            </a:r>
            <a:r>
              <a:rPr lang="en-GB" sz="2400" dirty="0" err="1"/>
              <a:t>wirio</a:t>
            </a:r>
            <a:r>
              <a:rPr lang="en-GB" sz="2400" dirty="0"/>
              <a:t> </a:t>
            </a:r>
            <a:r>
              <a:rPr lang="en-GB" sz="2400" dirty="0" err="1"/>
              <a:t>eu</a:t>
            </a:r>
            <a:r>
              <a:rPr lang="en-GB" sz="2400" dirty="0"/>
              <a:t> bod </a:t>
            </a:r>
            <a:r>
              <a:rPr lang="en-GB" sz="2400" dirty="0" err="1"/>
              <a:t>yn</a:t>
            </a:r>
            <a:r>
              <a:rPr lang="en-GB" sz="2400" dirty="0"/>
              <a:t> </a:t>
            </a:r>
            <a:r>
              <a:rPr lang="en-GB" sz="2400" dirty="0" err="1"/>
              <a:t>darparu</a:t>
            </a:r>
            <a:r>
              <a:rPr lang="en-GB" sz="2400" dirty="0"/>
              <a:t> </a:t>
            </a:r>
            <a:r>
              <a:rPr lang="en-GB" sz="2400" dirty="0" err="1"/>
              <a:t>gofal</a:t>
            </a:r>
            <a:r>
              <a:rPr lang="en-GB" sz="2400" dirty="0"/>
              <a:t> </a:t>
            </a:r>
            <a:r>
              <a:rPr lang="en-GB" sz="2400" dirty="0" err="1"/>
              <a:t>diogel</a:t>
            </a:r>
            <a:r>
              <a:rPr lang="en-GB" sz="2400" dirty="0"/>
              <a:t>.</a:t>
            </a:r>
          </a:p>
          <a:p>
            <a:r>
              <a:rPr lang="en-GB" sz="2400" dirty="0" err="1"/>
              <a:t>Rydym</a:t>
            </a:r>
            <a:r>
              <a:rPr lang="en-GB" sz="2400" dirty="0"/>
              <a:t> </a:t>
            </a:r>
            <a:r>
              <a:rPr lang="en-GB" sz="2400" dirty="0" err="1"/>
              <a:t>hefyd</a:t>
            </a:r>
            <a:r>
              <a:rPr lang="en-GB" sz="2400" dirty="0"/>
              <a:t> </a:t>
            </a:r>
            <a:r>
              <a:rPr lang="en-GB" sz="2400" dirty="0" err="1"/>
              <a:t>yn</a:t>
            </a:r>
            <a:r>
              <a:rPr lang="en-GB" sz="2400" dirty="0"/>
              <a:t> </a:t>
            </a:r>
            <a:r>
              <a:rPr lang="en-GB" sz="2400" dirty="0" err="1"/>
              <a:t>gwirio</a:t>
            </a:r>
            <a:r>
              <a:rPr lang="en-GB" sz="2400" dirty="0"/>
              <a:t> bod </a:t>
            </a:r>
            <a:r>
              <a:rPr lang="en-GB" sz="2400" dirty="0" err="1"/>
              <a:t>hawliau</a:t>
            </a:r>
            <a:r>
              <a:rPr lang="en-GB" sz="2400" dirty="0"/>
              <a:t> </a:t>
            </a:r>
            <a:r>
              <a:rPr lang="en-GB" sz="2400" dirty="0" err="1"/>
              <a:t>pobl</a:t>
            </a:r>
            <a:r>
              <a:rPr lang="en-GB" sz="2400" dirty="0"/>
              <a:t> </a:t>
            </a:r>
            <a:r>
              <a:rPr lang="en-GB" sz="2400" dirty="0" err="1"/>
              <a:t>yn</a:t>
            </a:r>
            <a:r>
              <a:rPr lang="en-GB" sz="2400" dirty="0"/>
              <a:t> </a:t>
            </a:r>
            <a:r>
              <a:rPr lang="en-GB" sz="2400" dirty="0" err="1"/>
              <a:t>cael</a:t>
            </a:r>
            <a:r>
              <a:rPr lang="en-GB" sz="2400" dirty="0"/>
              <a:t> </a:t>
            </a:r>
            <a:r>
              <a:rPr lang="en-GB" sz="2400" dirty="0" err="1"/>
              <a:t>eu</a:t>
            </a:r>
            <a:r>
              <a:rPr lang="en-GB" sz="2400" dirty="0"/>
              <a:t> </a:t>
            </a:r>
            <a:r>
              <a:rPr lang="en-GB" sz="2400" dirty="0" err="1"/>
              <a:t>parchu</a:t>
            </a:r>
            <a:r>
              <a:rPr lang="en-GB" sz="2400" dirty="0"/>
              <a:t> a bod </a:t>
            </a:r>
            <a:r>
              <a:rPr lang="en-GB" sz="2400" dirty="0" err="1"/>
              <a:t>eu</a:t>
            </a:r>
            <a:r>
              <a:rPr lang="en-GB" sz="2400" dirty="0"/>
              <a:t> </a:t>
            </a:r>
            <a:r>
              <a:rPr lang="en-GB" sz="2400" dirty="0" err="1"/>
              <a:t>hansawdd</a:t>
            </a:r>
            <a:r>
              <a:rPr lang="en-GB" sz="2400" dirty="0"/>
              <a:t> </a:t>
            </a:r>
            <a:r>
              <a:rPr lang="en-GB" sz="2400" dirty="0" err="1"/>
              <a:t>bywyd</a:t>
            </a:r>
            <a:r>
              <a:rPr lang="en-GB" sz="2400" dirty="0"/>
              <a:t> </a:t>
            </a:r>
            <a:r>
              <a:rPr lang="en-GB" sz="2400" dirty="0" err="1"/>
              <a:t>yn</a:t>
            </a:r>
            <a:r>
              <a:rPr lang="en-GB" sz="2400" dirty="0"/>
              <a:t> </a:t>
            </a:r>
            <a:r>
              <a:rPr lang="en-GB" sz="2400" dirty="0" err="1"/>
              <a:t>cael</a:t>
            </a:r>
            <a:r>
              <a:rPr lang="en-GB" sz="2400" dirty="0"/>
              <a:t> </a:t>
            </a:r>
            <a:r>
              <a:rPr lang="en-GB" sz="2400" dirty="0" err="1"/>
              <a:t>ei</a:t>
            </a:r>
            <a:r>
              <a:rPr lang="en-GB" sz="2400" dirty="0"/>
              <a:t> </a:t>
            </a:r>
            <a:r>
              <a:rPr lang="en-GB" sz="2400" dirty="0" err="1"/>
              <a:t>wella</a:t>
            </a:r>
            <a:r>
              <a:rPr lang="en-GB" sz="2400" dirty="0"/>
              <a:t>.</a:t>
            </a:r>
            <a:br>
              <a:rPr lang="en-GB" sz="2400" dirty="0"/>
            </a:br>
            <a:endParaRPr lang="en-GB" sz="2400" dirty="0"/>
          </a:p>
        </p:txBody>
      </p:sp>
      <p:sp>
        <p:nvSpPr>
          <p:cNvPr id="4" name="Content Placeholder 3">
            <a:extLst>
              <a:ext uri="{FF2B5EF4-FFF2-40B4-BE49-F238E27FC236}">
                <a16:creationId xmlns:a16="http://schemas.microsoft.com/office/drawing/2014/main" id="{B14AC8FE-CE17-4ADF-8B24-D6FD15BDB498}"/>
              </a:ext>
            </a:extLst>
          </p:cNvPr>
          <p:cNvSpPr>
            <a:spLocks noGrp="1"/>
          </p:cNvSpPr>
          <p:nvPr>
            <p:ph sz="half" idx="4294967295"/>
          </p:nvPr>
        </p:nvSpPr>
        <p:spPr>
          <a:xfrm>
            <a:off x="4932040" y="2141536"/>
            <a:ext cx="4102224" cy="4351338"/>
          </a:xfrm>
        </p:spPr>
        <p:txBody>
          <a:bodyPr vert="horz" lIns="91440" tIns="45720" rIns="91440" bIns="45720" rtlCol="0" anchor="t">
            <a:normAutofit/>
          </a:bodyPr>
          <a:lstStyle/>
          <a:p>
            <a:r>
              <a:rPr lang="en-GB" sz="2400" dirty="0">
                <a:solidFill>
                  <a:schemeClr val="accent1">
                    <a:lumMod val="75000"/>
                  </a:schemeClr>
                </a:solidFill>
              </a:rPr>
              <a:t>We inspect services registered with us to check that they provide safe care.</a:t>
            </a:r>
          </a:p>
          <a:p>
            <a:r>
              <a:rPr lang="en-GB" sz="2400" dirty="0">
                <a:solidFill>
                  <a:schemeClr val="accent1">
                    <a:lumMod val="75000"/>
                  </a:schemeClr>
                </a:solidFill>
              </a:rPr>
              <a:t> We also check that people’s rights are being respected and their quality of life enhanced.</a:t>
            </a:r>
            <a:endParaRPr lang="en-GB" sz="2400" dirty="0">
              <a:solidFill>
                <a:schemeClr val="accent1">
                  <a:lumMod val="75000"/>
                </a:schemeClr>
              </a:solidFill>
              <a:cs typeface="Arial"/>
            </a:endParaRPr>
          </a:p>
        </p:txBody>
      </p:sp>
    </p:spTree>
    <p:extLst>
      <p:ext uri="{BB962C8B-B14F-4D97-AF65-F5344CB8AC3E}">
        <p14:creationId xmlns:p14="http://schemas.microsoft.com/office/powerpoint/2010/main" val="31011574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extLst>
              <p:ext uri="{D42A27DB-BD31-4B8C-83A1-F6EECF244321}">
                <p14:modId xmlns:p14="http://schemas.microsoft.com/office/powerpoint/2010/main" val="643405114"/>
              </p:ext>
            </p:extLst>
          </p:nvPr>
        </p:nvGraphicFramePr>
        <p:xfrm>
          <a:off x="755575" y="3933056"/>
          <a:ext cx="7550517" cy="2402648"/>
        </p:xfrm>
        <a:graphic>
          <a:graphicData uri="http://schemas.openxmlformats.org/drawingml/2006/table">
            <a:tbl>
              <a:tblPr firstRow="1" bandRow="1">
                <a:tableStyleId>{2D5ABB26-0587-4C30-8999-92F81FD0307C}</a:tableStyleId>
              </a:tblPr>
              <a:tblGrid>
                <a:gridCol w="205375">
                  <a:extLst>
                    <a:ext uri="{9D8B030D-6E8A-4147-A177-3AD203B41FA5}">
                      <a16:colId xmlns:a16="http://schemas.microsoft.com/office/drawing/2014/main" val="20000"/>
                    </a:ext>
                  </a:extLst>
                </a:gridCol>
                <a:gridCol w="1631486">
                  <a:extLst>
                    <a:ext uri="{9D8B030D-6E8A-4147-A177-3AD203B41FA5}">
                      <a16:colId xmlns:a16="http://schemas.microsoft.com/office/drawing/2014/main" val="20001"/>
                    </a:ext>
                  </a:extLst>
                </a:gridCol>
                <a:gridCol w="5713656">
                  <a:extLst>
                    <a:ext uri="{9D8B030D-6E8A-4147-A177-3AD203B41FA5}">
                      <a16:colId xmlns:a16="http://schemas.microsoft.com/office/drawing/2014/main" val="20002"/>
                    </a:ext>
                  </a:extLst>
                </a:gridCol>
              </a:tblGrid>
              <a:tr h="224482">
                <a:tc rowSpan="7">
                  <a:txBody>
                    <a:bodyPr/>
                    <a:lstStyle/>
                    <a:p>
                      <a:pPr>
                        <a:lnSpc>
                          <a:spcPct val="100000"/>
                        </a:lnSpc>
                        <a:spcBef>
                          <a:spcPts val="45"/>
                        </a:spcBef>
                      </a:pPr>
                      <a:endParaRPr sz="900">
                        <a:latin typeface="Times New Roman"/>
                        <a:cs typeface="Times New Roman"/>
                      </a:endParaRPr>
                    </a:p>
                    <a:p>
                      <a:pPr marL="68580" marR="71755">
                        <a:lnSpc>
                          <a:spcPct val="95800"/>
                        </a:lnSpc>
                      </a:pPr>
                      <a:r>
                        <a:rPr sz="1000" b="1" spc="-5" dirty="0">
                          <a:solidFill>
                            <a:srgbClr val="FFFFFF"/>
                          </a:solidFill>
                          <a:latin typeface="Arial"/>
                          <a:cs typeface="Arial"/>
                        </a:rPr>
                        <a:t>A  R  </a:t>
                      </a:r>
                      <a:r>
                        <a:rPr sz="1000" b="1" dirty="0">
                          <a:solidFill>
                            <a:srgbClr val="FFFFFF"/>
                          </a:solidFill>
                          <a:latin typeface="Arial"/>
                          <a:cs typeface="Arial"/>
                        </a:rPr>
                        <a:t>W  </a:t>
                      </a:r>
                      <a:r>
                        <a:rPr sz="1000" b="1" spc="-5" dirty="0">
                          <a:solidFill>
                            <a:srgbClr val="FFFFFF"/>
                          </a:solidFill>
                          <a:latin typeface="Arial"/>
                          <a:cs typeface="Arial"/>
                        </a:rPr>
                        <a:t>E  I  N  </a:t>
                      </a:r>
                      <a:r>
                        <a:rPr sz="1000" b="1" dirty="0">
                          <a:solidFill>
                            <a:srgbClr val="FFFFFF"/>
                          </a:solidFill>
                          <a:latin typeface="Arial"/>
                          <a:cs typeface="Arial"/>
                        </a:rPr>
                        <a:t>W  </a:t>
                      </a:r>
                      <a:r>
                        <a:rPr sz="1000" b="1" spc="-5" dirty="0">
                          <a:solidFill>
                            <a:srgbClr val="FFFFFF"/>
                          </a:solidFill>
                          <a:latin typeface="Arial"/>
                          <a:cs typeface="Arial"/>
                        </a:rPr>
                        <a:t>Y  R</a:t>
                      </a:r>
                      <a:endParaRPr sz="1000">
                        <a:latin typeface="Arial"/>
                        <a:cs typeface="Arial"/>
                      </a:endParaRPr>
                    </a:p>
                  </a:txBody>
                  <a:tcPr marL="0" marR="0" marT="3455" marB="0">
                    <a:lnL w="6350">
                      <a:solidFill>
                        <a:srgbClr val="000000"/>
                      </a:solidFill>
                      <a:prstDash val="solid"/>
                    </a:lnL>
                    <a:lnR w="6350" cap="flat" cmpd="sng" algn="ctr">
                      <a:solidFill>
                        <a:srgbClr val="000000"/>
                      </a:solidFill>
                      <a:prstDash val="solid"/>
                      <a:round/>
                      <a:headEnd type="none" w="med" len="med"/>
                      <a:tailEnd type="none" w="med" len="med"/>
                    </a:lnR>
                    <a:lnT w="6350">
                      <a:solidFill>
                        <a:srgbClr val="000000"/>
                      </a:solidFill>
                      <a:prstDash val="solid"/>
                    </a:lnT>
                    <a:lnB w="6350">
                      <a:solidFill>
                        <a:srgbClr val="000000"/>
                      </a:solidFill>
                      <a:prstDash val="solid"/>
                    </a:lnB>
                    <a:solidFill>
                      <a:srgbClr val="BFBFBF"/>
                    </a:solidFill>
                  </a:tcPr>
                </a:tc>
                <a:tc rowSpan="3">
                  <a:txBody>
                    <a:bodyPr/>
                    <a:lstStyle/>
                    <a:p>
                      <a:pPr marL="66675">
                        <a:lnSpc>
                          <a:spcPts val="1820"/>
                        </a:lnSpc>
                      </a:pPr>
                      <a:r>
                        <a:rPr sz="1000" b="1" spc="-5" dirty="0">
                          <a:latin typeface="Arial"/>
                          <a:cs typeface="Arial"/>
                        </a:rPr>
                        <a:t>3 Yr amgylchedd</a:t>
                      </a:r>
                      <a:endParaRPr sz="1000" dirty="0">
                        <a:latin typeface="Arial"/>
                        <a:cs typeface="Arial"/>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a:solidFill>
                        <a:srgbClr val="000000"/>
                      </a:solidFill>
                      <a:prstDash val="solid"/>
                    </a:lnT>
                    <a:lnB w="6350">
                      <a:solidFill>
                        <a:srgbClr val="000000"/>
                      </a:solidFill>
                      <a:prstDash val="solid"/>
                    </a:lnB>
                  </a:tcPr>
                </a:tc>
                <a:tc>
                  <a:txBody>
                    <a:bodyPr/>
                    <a:lstStyle/>
                    <a:p>
                      <a:pPr marL="67945">
                        <a:lnSpc>
                          <a:spcPts val="1795"/>
                        </a:lnSpc>
                      </a:pPr>
                      <a:r>
                        <a:rPr sz="1000" b="1" spc="-5" dirty="0">
                          <a:latin typeface="Arial"/>
                          <a:cs typeface="Arial"/>
                        </a:rPr>
                        <a:t>3.1 Pa mor dda mae arweinwyr </a:t>
                      </a:r>
                      <a:r>
                        <a:rPr sz="1000" b="1" spc="-10" dirty="0">
                          <a:latin typeface="Arial"/>
                          <a:cs typeface="Arial"/>
                        </a:rPr>
                        <a:t>yn </a:t>
                      </a:r>
                      <a:r>
                        <a:rPr sz="1000" b="1" spc="-5" dirty="0">
                          <a:latin typeface="Arial"/>
                          <a:cs typeface="Arial"/>
                        </a:rPr>
                        <a:t>sicrhau </a:t>
                      </a:r>
                      <a:r>
                        <a:rPr sz="1000" b="1" dirty="0">
                          <a:latin typeface="Arial"/>
                          <a:cs typeface="Arial"/>
                        </a:rPr>
                        <a:t>diogelwch </a:t>
                      </a:r>
                      <a:r>
                        <a:rPr sz="1000" b="1" spc="-15" dirty="0">
                          <a:latin typeface="Arial"/>
                          <a:cs typeface="Arial"/>
                        </a:rPr>
                        <a:t>yr</a:t>
                      </a:r>
                      <a:r>
                        <a:rPr sz="1000" b="1" spc="70" dirty="0">
                          <a:latin typeface="Arial"/>
                          <a:cs typeface="Arial"/>
                        </a:rPr>
                        <a:t> </a:t>
                      </a:r>
                      <a:r>
                        <a:rPr sz="1000" b="1" spc="-5" dirty="0">
                          <a:latin typeface="Arial"/>
                          <a:cs typeface="Arial"/>
                        </a:rPr>
                        <a:t>amgylchedd?</a:t>
                      </a:r>
                      <a:endParaRPr sz="1000" dirty="0">
                        <a:latin typeface="Arial"/>
                        <a:cs typeface="Arial"/>
                      </a:endParaRPr>
                    </a:p>
                  </a:txBody>
                  <a:tcPr marL="0" marR="0" marT="0" marB="0">
                    <a:lnL w="6350" cap="flat" cmpd="sng" algn="ctr">
                      <a:solidFill>
                        <a:srgbClr val="000000"/>
                      </a:solidFill>
                      <a:prstDash val="solid"/>
                      <a:round/>
                      <a:headEnd type="none" w="med" len="med"/>
                      <a:tailEnd type="none" w="med" len="me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1"/>
                  </a:ext>
                </a:extLst>
              </a:tr>
              <a:tr h="223074">
                <a:tc vMerge="1">
                  <a:txBody>
                    <a:bodyPr/>
                    <a:lstStyle/>
                    <a:p>
                      <a:endParaRPr/>
                    </a:p>
                  </a:txBody>
                  <a:tcPr marL="0" marR="0" marT="571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85"/>
                        </a:lnSpc>
                      </a:pPr>
                      <a:r>
                        <a:rPr sz="1000" b="1" spc="-5" dirty="0">
                          <a:latin typeface="Arial"/>
                          <a:cs typeface="Arial"/>
                        </a:rPr>
                        <a:t>3.2 Pa mor dda mae arweinwyr </a:t>
                      </a:r>
                      <a:r>
                        <a:rPr sz="1000" b="1" spc="-10" dirty="0">
                          <a:latin typeface="Arial"/>
                          <a:cs typeface="Arial"/>
                        </a:rPr>
                        <a:t>yn </a:t>
                      </a:r>
                      <a:r>
                        <a:rPr sz="1000" b="1" spc="-5" dirty="0">
                          <a:latin typeface="Arial"/>
                          <a:cs typeface="Arial"/>
                        </a:rPr>
                        <a:t>sicrhau addasrwydd </a:t>
                      </a:r>
                      <a:r>
                        <a:rPr sz="1000" b="1" spc="-15" dirty="0">
                          <a:latin typeface="Arial"/>
                          <a:cs typeface="Arial"/>
                        </a:rPr>
                        <a:t>yr</a:t>
                      </a:r>
                      <a:r>
                        <a:rPr sz="1000" b="1" spc="95" dirty="0">
                          <a:latin typeface="Arial"/>
                          <a:cs typeface="Arial"/>
                        </a:rPr>
                        <a:t> </a:t>
                      </a:r>
                      <a:r>
                        <a:rPr sz="1000" b="1" spc="-5" dirty="0">
                          <a:latin typeface="Arial"/>
                          <a:cs typeface="Arial"/>
                        </a:rPr>
                        <a:t>amgylchedd?</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2"/>
                  </a:ext>
                </a:extLst>
              </a:tr>
              <a:tr h="224506">
                <a:tc vMerge="1">
                  <a:txBody>
                    <a:bodyPr/>
                    <a:lstStyle/>
                    <a:p>
                      <a:endParaRPr/>
                    </a:p>
                  </a:txBody>
                  <a:tcPr marL="0" marR="0" marT="571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95"/>
                        </a:lnSpc>
                      </a:pPr>
                      <a:r>
                        <a:rPr sz="1000" b="1" spc="-5" dirty="0">
                          <a:latin typeface="Arial"/>
                          <a:cs typeface="Arial"/>
                        </a:rPr>
                        <a:t>3.3 Pa mor dda mae arweinwyr </a:t>
                      </a:r>
                      <a:r>
                        <a:rPr sz="1000" b="1" spc="-10" dirty="0">
                          <a:latin typeface="Arial"/>
                          <a:cs typeface="Arial"/>
                        </a:rPr>
                        <a:t>yn </a:t>
                      </a:r>
                      <a:r>
                        <a:rPr sz="1000" b="1" spc="-5" dirty="0">
                          <a:latin typeface="Arial"/>
                          <a:cs typeface="Arial"/>
                        </a:rPr>
                        <a:t>sicrhau </a:t>
                      </a:r>
                      <a:r>
                        <a:rPr sz="1000" b="1" dirty="0">
                          <a:latin typeface="Arial"/>
                          <a:cs typeface="Arial"/>
                        </a:rPr>
                        <a:t>ansawdd </a:t>
                      </a:r>
                      <a:r>
                        <a:rPr sz="1000" b="1" spc="-25" dirty="0">
                          <a:latin typeface="Arial"/>
                          <a:cs typeface="Arial"/>
                        </a:rPr>
                        <a:t>yr </a:t>
                      </a:r>
                      <a:r>
                        <a:rPr sz="1000" b="1" spc="-5" dirty="0">
                          <a:latin typeface="Arial"/>
                          <a:cs typeface="Arial"/>
                        </a:rPr>
                        <a:t>adnoddau a’r</a:t>
                      </a:r>
                      <a:r>
                        <a:rPr sz="1000" b="1" spc="105" dirty="0">
                          <a:latin typeface="Arial"/>
                          <a:cs typeface="Arial"/>
                        </a:rPr>
                        <a:t> </a:t>
                      </a:r>
                      <a:r>
                        <a:rPr sz="1000" b="1" spc="-5" dirty="0">
                          <a:latin typeface="Arial"/>
                          <a:cs typeface="Arial"/>
                        </a:rPr>
                        <a:t>offer?</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3"/>
                  </a:ext>
                </a:extLst>
              </a:tr>
              <a:tr h="223062">
                <a:tc vMerge="1">
                  <a:txBody>
                    <a:bodyPr/>
                    <a:lstStyle/>
                    <a:p>
                      <a:endParaRPr/>
                    </a:p>
                  </a:txBody>
                  <a:tcPr marL="0" marR="0" marT="571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rowSpan="4">
                  <a:txBody>
                    <a:bodyPr/>
                    <a:lstStyle/>
                    <a:p>
                      <a:pPr marL="66675" marR="772795">
                        <a:lnSpc>
                          <a:spcPts val="1839"/>
                        </a:lnSpc>
                        <a:spcBef>
                          <a:spcPts val="25"/>
                        </a:spcBef>
                      </a:pPr>
                      <a:r>
                        <a:rPr sz="1000" b="1" spc="-5" dirty="0">
                          <a:latin typeface="Arial"/>
                          <a:cs typeface="Arial"/>
                        </a:rPr>
                        <a:t>4 Arweinyddiaeth</a:t>
                      </a:r>
                      <a:r>
                        <a:rPr sz="1000" b="1" spc="-50" dirty="0">
                          <a:latin typeface="Arial"/>
                          <a:cs typeface="Arial"/>
                        </a:rPr>
                        <a:t> </a:t>
                      </a:r>
                      <a:r>
                        <a:rPr sz="1000" b="1" spc="-5" dirty="0">
                          <a:latin typeface="Arial"/>
                          <a:cs typeface="Arial"/>
                        </a:rPr>
                        <a:t>a  rheolaeth</a:t>
                      </a:r>
                      <a:endParaRPr sz="1000">
                        <a:latin typeface="Arial"/>
                        <a:cs typeface="Arial"/>
                      </a:endParaRPr>
                    </a:p>
                  </a:txBody>
                  <a:tcPr marL="0" marR="0" marT="1919"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85"/>
                        </a:lnSpc>
                      </a:pPr>
                      <a:r>
                        <a:rPr sz="1000" b="1" spc="-5" dirty="0">
                          <a:latin typeface="Arial"/>
                          <a:cs typeface="Arial"/>
                        </a:rPr>
                        <a:t>4.1 Pa mor effeithiol yw'r</a:t>
                      </a:r>
                      <a:r>
                        <a:rPr sz="1000" b="1" spc="35" dirty="0">
                          <a:latin typeface="Arial"/>
                          <a:cs typeface="Arial"/>
                        </a:rPr>
                        <a:t> </a:t>
                      </a:r>
                      <a:r>
                        <a:rPr sz="1000" b="1" spc="-5" dirty="0">
                          <a:latin typeface="Arial"/>
                          <a:cs typeface="Arial"/>
                        </a:rPr>
                        <a:t>arweinyddiaeth?</a:t>
                      </a:r>
                      <a:endParaRPr sz="1000" dirty="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4"/>
                  </a:ext>
                </a:extLst>
              </a:tr>
              <a:tr h="224376">
                <a:tc vMerge="1">
                  <a:txBody>
                    <a:bodyPr/>
                    <a:lstStyle/>
                    <a:p>
                      <a:endParaRPr/>
                    </a:p>
                  </a:txBody>
                  <a:tcPr marL="0" marR="0" marT="571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317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95"/>
                        </a:lnSpc>
                      </a:pPr>
                      <a:r>
                        <a:rPr sz="1000" b="1" spc="-5" dirty="0">
                          <a:latin typeface="Arial"/>
                          <a:cs typeface="Arial"/>
                        </a:rPr>
                        <a:t>4.2 Pa mor effeithiol yw'r hunanwerthuso a’r cynllunio ar gyfer</a:t>
                      </a:r>
                      <a:r>
                        <a:rPr sz="1000" b="1" spc="90" dirty="0">
                          <a:latin typeface="Arial"/>
                          <a:cs typeface="Arial"/>
                        </a:rPr>
                        <a:t> </a:t>
                      </a:r>
                      <a:r>
                        <a:rPr sz="1000" b="1" dirty="0">
                          <a:latin typeface="Arial"/>
                          <a:cs typeface="Arial"/>
                        </a:rPr>
                        <a:t>gwella?</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5"/>
                  </a:ext>
                </a:extLst>
              </a:tr>
              <a:tr h="223133">
                <a:tc vMerge="1">
                  <a:txBody>
                    <a:bodyPr/>
                    <a:lstStyle/>
                    <a:p>
                      <a:endParaRPr/>
                    </a:p>
                  </a:txBody>
                  <a:tcPr marL="0" marR="0" marT="571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317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85"/>
                        </a:lnSpc>
                      </a:pPr>
                      <a:r>
                        <a:rPr sz="1000" b="1" spc="-5" dirty="0">
                          <a:latin typeface="Arial"/>
                          <a:cs typeface="Arial"/>
                        </a:rPr>
                        <a:t>4.3 Pa mor effeithiol mae ymarferwyr, staff ac adnoddau eraill </a:t>
                      </a:r>
                      <a:r>
                        <a:rPr sz="1000" b="1" spc="-10" dirty="0">
                          <a:latin typeface="Arial"/>
                          <a:cs typeface="Arial"/>
                        </a:rPr>
                        <a:t>yn </a:t>
                      </a:r>
                      <a:r>
                        <a:rPr sz="1000" b="1" spc="-5" dirty="0">
                          <a:latin typeface="Arial"/>
                          <a:cs typeface="Arial"/>
                        </a:rPr>
                        <a:t>cael </a:t>
                      </a:r>
                      <a:r>
                        <a:rPr sz="1000" b="1" dirty="0">
                          <a:latin typeface="Arial"/>
                          <a:cs typeface="Arial"/>
                        </a:rPr>
                        <a:t>eu</a:t>
                      </a:r>
                      <a:r>
                        <a:rPr sz="1000" b="1" spc="120" dirty="0">
                          <a:latin typeface="Arial"/>
                          <a:cs typeface="Arial"/>
                        </a:rPr>
                        <a:t> </a:t>
                      </a:r>
                      <a:r>
                        <a:rPr sz="1000" b="1" spc="-5" dirty="0">
                          <a:latin typeface="Arial"/>
                          <a:cs typeface="Arial"/>
                        </a:rPr>
                        <a:t>rheoli?</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6"/>
                  </a:ext>
                </a:extLst>
              </a:tr>
              <a:tr h="1060015">
                <a:tc vMerge="1">
                  <a:txBody>
                    <a:bodyPr/>
                    <a:lstStyle/>
                    <a:p>
                      <a:endParaRPr/>
                    </a:p>
                  </a:txBody>
                  <a:tcPr marL="0" marR="0" marT="571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317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820"/>
                        </a:lnSpc>
                      </a:pPr>
                      <a:r>
                        <a:rPr sz="1000" b="1" spc="-5" dirty="0">
                          <a:latin typeface="Arial"/>
                          <a:cs typeface="Arial"/>
                        </a:rPr>
                        <a:t>4.4 Pa mor effeithiol </a:t>
                      </a:r>
                      <a:r>
                        <a:rPr sz="1000" b="1" spc="-25" dirty="0">
                          <a:latin typeface="Arial"/>
                          <a:cs typeface="Arial"/>
                        </a:rPr>
                        <a:t>yw</a:t>
                      </a:r>
                      <a:r>
                        <a:rPr sz="1000" b="1" spc="75" dirty="0">
                          <a:latin typeface="Arial"/>
                          <a:cs typeface="Arial"/>
                        </a:rPr>
                        <a:t> </a:t>
                      </a:r>
                      <a:r>
                        <a:rPr sz="1000" b="1" spc="-5" dirty="0">
                          <a:latin typeface="Arial"/>
                          <a:cs typeface="Arial"/>
                        </a:rPr>
                        <a:t>partneriaethau?</a:t>
                      </a:r>
                      <a:endParaRPr sz="1000" dirty="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7"/>
                  </a:ext>
                </a:extLst>
              </a:tr>
            </a:tbl>
          </a:graphicData>
        </a:graphic>
      </p:graphicFrame>
      <p:graphicFrame>
        <p:nvGraphicFramePr>
          <p:cNvPr id="3" name="object 3">
            <a:extLst>
              <a:ext uri="{FF2B5EF4-FFF2-40B4-BE49-F238E27FC236}">
                <a16:creationId xmlns:a16="http://schemas.microsoft.com/office/drawing/2014/main" id="{99E693D0-A88C-47A2-99F3-E43224F57A35}"/>
              </a:ext>
            </a:extLst>
          </p:cNvPr>
          <p:cNvGraphicFramePr>
            <a:graphicFrameLocks noGrp="1"/>
          </p:cNvGraphicFramePr>
          <p:nvPr>
            <p:extLst>
              <p:ext uri="{D42A27DB-BD31-4B8C-83A1-F6EECF244321}">
                <p14:modId xmlns:p14="http://schemas.microsoft.com/office/powerpoint/2010/main" val="1471790181"/>
              </p:ext>
            </p:extLst>
          </p:nvPr>
        </p:nvGraphicFramePr>
        <p:xfrm>
          <a:off x="755576" y="620688"/>
          <a:ext cx="7550517" cy="3450068"/>
        </p:xfrm>
        <a:graphic>
          <a:graphicData uri="http://schemas.openxmlformats.org/drawingml/2006/table">
            <a:tbl>
              <a:tblPr firstRow="1" bandRow="1">
                <a:tableStyleId>{2D5ABB26-0587-4C30-8999-92F81FD0307C}</a:tableStyleId>
              </a:tblPr>
              <a:tblGrid>
                <a:gridCol w="205375">
                  <a:extLst>
                    <a:ext uri="{9D8B030D-6E8A-4147-A177-3AD203B41FA5}">
                      <a16:colId xmlns:a16="http://schemas.microsoft.com/office/drawing/2014/main" val="20000"/>
                    </a:ext>
                  </a:extLst>
                </a:gridCol>
                <a:gridCol w="1631486">
                  <a:extLst>
                    <a:ext uri="{9D8B030D-6E8A-4147-A177-3AD203B41FA5}">
                      <a16:colId xmlns:a16="http://schemas.microsoft.com/office/drawing/2014/main" val="20001"/>
                    </a:ext>
                  </a:extLst>
                </a:gridCol>
                <a:gridCol w="5713656">
                  <a:extLst>
                    <a:ext uri="{9D8B030D-6E8A-4147-A177-3AD203B41FA5}">
                      <a16:colId xmlns:a16="http://schemas.microsoft.com/office/drawing/2014/main" val="20002"/>
                    </a:ext>
                  </a:extLst>
                </a:gridCol>
              </a:tblGrid>
              <a:tr h="285636">
                <a:tc>
                  <a:txBody>
                    <a:bodyPr/>
                    <a:lstStyle/>
                    <a:p>
                      <a:pPr>
                        <a:lnSpc>
                          <a:spcPct val="100000"/>
                        </a:lnSpc>
                      </a:pPr>
                      <a:endParaRPr sz="1000">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a:txBody>
                    <a:bodyPr/>
                    <a:lstStyle/>
                    <a:p>
                      <a:pPr marL="66675">
                        <a:lnSpc>
                          <a:spcPts val="1820"/>
                        </a:lnSpc>
                      </a:pPr>
                      <a:r>
                        <a:rPr sz="1000" b="1" dirty="0">
                          <a:solidFill>
                            <a:srgbClr val="FFFFFF"/>
                          </a:solidFill>
                          <a:latin typeface="Arial"/>
                          <a:cs typeface="Arial"/>
                        </a:rPr>
                        <a:t>THEMA</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a:txBody>
                    <a:bodyPr/>
                    <a:lstStyle/>
                    <a:p>
                      <a:pPr marL="67945">
                        <a:lnSpc>
                          <a:spcPts val="1820"/>
                        </a:lnSpc>
                      </a:pPr>
                      <a:r>
                        <a:rPr sz="1000" b="1" spc="-10" dirty="0">
                          <a:solidFill>
                            <a:srgbClr val="FFFFFF"/>
                          </a:solidFill>
                          <a:latin typeface="Arial"/>
                          <a:cs typeface="Arial"/>
                        </a:rPr>
                        <a:t>MAES</a:t>
                      </a:r>
                      <a:r>
                        <a:rPr sz="1000" b="1" spc="30" dirty="0">
                          <a:solidFill>
                            <a:srgbClr val="FFFFFF"/>
                          </a:solidFill>
                          <a:latin typeface="Arial"/>
                          <a:cs typeface="Arial"/>
                        </a:rPr>
                        <a:t> </a:t>
                      </a:r>
                      <a:r>
                        <a:rPr sz="1000" b="1" spc="-10" dirty="0">
                          <a:solidFill>
                            <a:srgbClr val="FFFFFF"/>
                          </a:solidFill>
                          <a:latin typeface="Arial"/>
                          <a:cs typeface="Arial"/>
                        </a:rPr>
                        <a:t>ALLWEDDOL</a:t>
                      </a:r>
                      <a:endParaRPr sz="1000" dirty="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extLst>
                  <a:ext uri="{0D108BD9-81ED-4DB2-BD59-A6C34878D82A}">
                    <a16:rowId xmlns:a16="http://schemas.microsoft.com/office/drawing/2014/main" val="10000"/>
                  </a:ext>
                </a:extLst>
              </a:tr>
              <a:tr h="145536">
                <a:tc rowSpan="5">
                  <a:txBody>
                    <a:bodyPr/>
                    <a:lstStyle/>
                    <a:p>
                      <a:pPr marL="68580" marR="116839" algn="just">
                        <a:lnSpc>
                          <a:spcPts val="1839"/>
                        </a:lnSpc>
                        <a:spcBef>
                          <a:spcPts val="35"/>
                        </a:spcBef>
                      </a:pPr>
                      <a:r>
                        <a:rPr sz="1000" b="1" dirty="0">
                          <a:solidFill>
                            <a:srgbClr val="FFFFFF"/>
                          </a:solidFill>
                          <a:latin typeface="Arial"/>
                          <a:cs typeface="Arial"/>
                        </a:rPr>
                        <a:t>P  </a:t>
                      </a:r>
                      <a:r>
                        <a:rPr sz="1000" b="1" spc="-5" dirty="0">
                          <a:solidFill>
                            <a:srgbClr val="FFFFFF"/>
                          </a:solidFill>
                          <a:latin typeface="Arial"/>
                          <a:cs typeface="Arial"/>
                        </a:rPr>
                        <a:t>L  </a:t>
                      </a:r>
                      <a:r>
                        <a:rPr sz="1000" b="1" dirty="0">
                          <a:solidFill>
                            <a:srgbClr val="FFFFFF"/>
                          </a:solidFill>
                          <a:latin typeface="Arial"/>
                          <a:cs typeface="Arial"/>
                        </a:rPr>
                        <a:t>A</a:t>
                      </a:r>
                      <a:endParaRPr sz="1000">
                        <a:latin typeface="Arial"/>
                        <a:cs typeface="Arial"/>
                      </a:endParaRPr>
                    </a:p>
                    <a:p>
                      <a:pPr marL="68580" marR="116839" algn="just">
                        <a:lnSpc>
                          <a:spcPts val="1839"/>
                        </a:lnSpc>
                      </a:pPr>
                      <a:r>
                        <a:rPr sz="1000" b="1" dirty="0">
                          <a:solidFill>
                            <a:srgbClr val="FFFFFF"/>
                          </a:solidFill>
                          <a:latin typeface="Arial"/>
                          <a:cs typeface="Arial"/>
                        </a:rPr>
                        <a:t>N  </a:t>
                      </a:r>
                      <a:r>
                        <a:rPr sz="1000" b="1" spc="-5" dirty="0">
                          <a:solidFill>
                            <a:srgbClr val="FFFFFF"/>
                          </a:solidFill>
                          <a:latin typeface="Arial"/>
                          <a:cs typeface="Arial"/>
                        </a:rPr>
                        <a:t>T</a:t>
                      </a:r>
                      <a:endParaRPr sz="1000">
                        <a:latin typeface="Arial"/>
                        <a:cs typeface="Arial"/>
                      </a:endParaRPr>
                    </a:p>
                  </a:txBody>
                  <a:tcPr marL="0" marR="0" marT="2687"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rowSpan="5">
                  <a:txBody>
                    <a:bodyPr/>
                    <a:lstStyle/>
                    <a:p>
                      <a:pPr marL="66675">
                        <a:lnSpc>
                          <a:spcPts val="1830"/>
                        </a:lnSpc>
                      </a:pPr>
                      <a:r>
                        <a:rPr sz="1000" b="1" spc="-5" dirty="0">
                          <a:latin typeface="Arial"/>
                          <a:cs typeface="Arial"/>
                        </a:rPr>
                        <a:t>1 Lles</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95"/>
                        </a:lnSpc>
                      </a:pPr>
                      <a:r>
                        <a:rPr sz="1000" b="1" spc="-5" dirty="0">
                          <a:latin typeface="Arial"/>
                          <a:cs typeface="Arial"/>
                        </a:rPr>
                        <a:t>1.1 I ba raddau mae gan y plant</a:t>
                      </a:r>
                      <a:r>
                        <a:rPr sz="1000" b="1" spc="35" dirty="0">
                          <a:latin typeface="Arial"/>
                          <a:cs typeface="Arial"/>
                        </a:rPr>
                        <a:t> </a:t>
                      </a:r>
                      <a:r>
                        <a:rPr sz="1000" b="1" spc="-5" dirty="0">
                          <a:latin typeface="Arial"/>
                          <a:cs typeface="Arial"/>
                        </a:rPr>
                        <a:t>lais?</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1"/>
                  </a:ext>
                </a:extLst>
              </a:tr>
              <a:tr h="144646">
                <a:tc vMerge="1">
                  <a:txBody>
                    <a:bodyPr/>
                    <a:lstStyle/>
                    <a:p>
                      <a:endParaRPr/>
                    </a:p>
                  </a:txBody>
                  <a:tcPr marL="0" marR="0" marT="444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85"/>
                        </a:lnSpc>
                      </a:pPr>
                      <a:r>
                        <a:rPr sz="1000" b="1" spc="-5" dirty="0">
                          <a:latin typeface="Arial"/>
                          <a:cs typeface="Arial"/>
                        </a:rPr>
                        <a:t>1.2 I ba raddau mae plant </a:t>
                      </a:r>
                      <a:r>
                        <a:rPr sz="1000" b="1" spc="-15" dirty="0">
                          <a:latin typeface="Arial"/>
                          <a:cs typeface="Arial"/>
                        </a:rPr>
                        <a:t>yn </a:t>
                      </a:r>
                      <a:r>
                        <a:rPr sz="1000" b="1" spc="-5" dirty="0">
                          <a:latin typeface="Arial"/>
                          <a:cs typeface="Arial"/>
                        </a:rPr>
                        <a:t>teimlo'n ddiogel </a:t>
                      </a:r>
                      <a:r>
                        <a:rPr sz="1000" b="1" dirty="0">
                          <a:latin typeface="Arial"/>
                          <a:cs typeface="Arial"/>
                        </a:rPr>
                        <a:t>ac </a:t>
                      </a:r>
                      <a:r>
                        <a:rPr sz="1000" b="1" spc="-15" dirty="0">
                          <a:latin typeface="Arial"/>
                          <a:cs typeface="Arial"/>
                        </a:rPr>
                        <a:t>yn </a:t>
                      </a:r>
                      <a:r>
                        <a:rPr sz="1000" b="1" spc="-5" dirty="0">
                          <a:latin typeface="Arial"/>
                          <a:cs typeface="Arial"/>
                        </a:rPr>
                        <a:t>hapus, a'u </a:t>
                      </a:r>
                      <a:r>
                        <a:rPr sz="1000" b="1" spc="-10" dirty="0">
                          <a:latin typeface="Arial"/>
                          <a:cs typeface="Arial"/>
                        </a:rPr>
                        <a:t>bod </a:t>
                      </a:r>
                      <a:r>
                        <a:rPr sz="1000" b="1" spc="-15" dirty="0">
                          <a:latin typeface="Arial"/>
                          <a:cs typeface="Arial"/>
                        </a:rPr>
                        <a:t>yn </a:t>
                      </a:r>
                      <a:r>
                        <a:rPr sz="1000" b="1" dirty="0">
                          <a:latin typeface="Arial"/>
                          <a:cs typeface="Arial"/>
                        </a:rPr>
                        <a:t>cael </a:t>
                      </a:r>
                      <a:r>
                        <a:rPr sz="1000" b="1" spc="-5" dirty="0">
                          <a:latin typeface="Arial"/>
                          <a:cs typeface="Arial"/>
                        </a:rPr>
                        <a:t>eu</a:t>
                      </a:r>
                      <a:r>
                        <a:rPr sz="1000" b="1" spc="254" dirty="0">
                          <a:latin typeface="Arial"/>
                          <a:cs typeface="Arial"/>
                        </a:rPr>
                        <a:t> </a:t>
                      </a:r>
                      <a:r>
                        <a:rPr sz="1000" b="1" spc="-5" dirty="0">
                          <a:latin typeface="Arial"/>
                          <a:cs typeface="Arial"/>
                        </a:rPr>
                        <a:t>gwerthfawrogi?</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2"/>
                  </a:ext>
                </a:extLst>
              </a:tr>
              <a:tr h="145590">
                <a:tc vMerge="1">
                  <a:txBody>
                    <a:bodyPr/>
                    <a:lstStyle/>
                    <a:p>
                      <a:endParaRPr/>
                    </a:p>
                  </a:txBody>
                  <a:tcPr marL="0" marR="0" marT="444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95"/>
                        </a:lnSpc>
                      </a:pPr>
                      <a:r>
                        <a:rPr sz="1000" b="1" spc="-5" dirty="0">
                          <a:latin typeface="Arial"/>
                          <a:cs typeface="Arial"/>
                        </a:rPr>
                        <a:t>1.3 Pa mor dda mae plant </a:t>
                      </a:r>
                      <a:r>
                        <a:rPr sz="1000" b="1" spc="-15" dirty="0">
                          <a:latin typeface="Arial"/>
                          <a:cs typeface="Arial"/>
                        </a:rPr>
                        <a:t>yn</a:t>
                      </a:r>
                      <a:r>
                        <a:rPr sz="1000" b="1" spc="55" dirty="0">
                          <a:latin typeface="Arial"/>
                          <a:cs typeface="Arial"/>
                        </a:rPr>
                        <a:t> </a:t>
                      </a:r>
                      <a:r>
                        <a:rPr sz="1000" b="1" spc="-5" dirty="0">
                          <a:latin typeface="Arial"/>
                          <a:cs typeface="Arial"/>
                        </a:rPr>
                        <a:t>rhyngweithio?</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3"/>
                  </a:ext>
                </a:extLst>
              </a:tr>
              <a:tr h="144646">
                <a:tc vMerge="1">
                  <a:txBody>
                    <a:bodyPr/>
                    <a:lstStyle/>
                    <a:p>
                      <a:endParaRPr/>
                    </a:p>
                  </a:txBody>
                  <a:tcPr marL="0" marR="0" marT="444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85"/>
                        </a:lnSpc>
                      </a:pPr>
                      <a:r>
                        <a:rPr sz="1000" b="1" spc="-5" dirty="0">
                          <a:latin typeface="Arial"/>
                          <a:cs typeface="Arial"/>
                        </a:rPr>
                        <a:t>1.4 I ba raddau mae plant </a:t>
                      </a:r>
                      <a:r>
                        <a:rPr sz="1000" b="1" spc="-15" dirty="0">
                          <a:latin typeface="Arial"/>
                          <a:cs typeface="Arial"/>
                        </a:rPr>
                        <a:t>yn </a:t>
                      </a:r>
                      <a:r>
                        <a:rPr sz="1000" b="1" spc="-5" dirty="0">
                          <a:latin typeface="Arial"/>
                          <a:cs typeface="Arial"/>
                        </a:rPr>
                        <a:t>mwynhau eu chwarae a</a:t>
                      </a:r>
                      <a:r>
                        <a:rPr sz="1000" b="1" spc="85" dirty="0">
                          <a:latin typeface="Arial"/>
                          <a:cs typeface="Arial"/>
                        </a:rPr>
                        <a:t> </a:t>
                      </a:r>
                      <a:r>
                        <a:rPr sz="1000" b="1" spc="-5" dirty="0">
                          <a:latin typeface="Arial"/>
                          <a:cs typeface="Arial"/>
                        </a:rPr>
                        <a:t>dysgu?</a:t>
                      </a:r>
                      <a:endParaRPr sz="1000" dirty="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4"/>
                  </a:ext>
                </a:extLst>
              </a:tr>
              <a:tr h="553707">
                <a:tc vMerge="1">
                  <a:txBody>
                    <a:bodyPr/>
                    <a:lstStyle/>
                    <a:p>
                      <a:endParaRPr/>
                    </a:p>
                  </a:txBody>
                  <a:tcPr marL="0" marR="0" marT="444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830"/>
                        </a:lnSpc>
                      </a:pPr>
                      <a:r>
                        <a:rPr sz="1000" b="1" spc="-5" dirty="0">
                          <a:latin typeface="Arial"/>
                          <a:cs typeface="Arial"/>
                        </a:rPr>
                        <a:t>1.5 Pa mor dda mae plant </a:t>
                      </a:r>
                      <a:r>
                        <a:rPr sz="1000" b="1" spc="-15" dirty="0">
                          <a:latin typeface="Arial"/>
                          <a:cs typeface="Arial"/>
                        </a:rPr>
                        <a:t>yn </a:t>
                      </a:r>
                      <a:r>
                        <a:rPr sz="1000" b="1" spc="-5" dirty="0">
                          <a:latin typeface="Arial"/>
                          <a:cs typeface="Arial"/>
                        </a:rPr>
                        <a:t>datblygu, dysgu, a </a:t>
                      </a:r>
                      <a:r>
                        <a:rPr sz="1000" b="1" spc="-10" dirty="0">
                          <a:latin typeface="Arial"/>
                          <a:cs typeface="Arial"/>
                        </a:rPr>
                        <a:t>dod </a:t>
                      </a:r>
                      <a:r>
                        <a:rPr sz="1000" b="1" spc="-15" dirty="0">
                          <a:latin typeface="Arial"/>
                          <a:cs typeface="Arial"/>
                        </a:rPr>
                        <a:t>yn</a:t>
                      </a:r>
                      <a:r>
                        <a:rPr sz="1000" b="1" spc="155" dirty="0">
                          <a:latin typeface="Arial"/>
                          <a:cs typeface="Arial"/>
                        </a:rPr>
                        <a:t> </a:t>
                      </a:r>
                      <a:r>
                        <a:rPr sz="1000" b="1" spc="-5" dirty="0">
                          <a:latin typeface="Arial"/>
                          <a:cs typeface="Arial"/>
                        </a:rPr>
                        <a:t>annibynnol?</a:t>
                      </a:r>
                      <a:endParaRPr sz="1000" dirty="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5"/>
                  </a:ext>
                </a:extLst>
              </a:tr>
              <a:tr h="145582">
                <a:tc rowSpan="3">
                  <a:txBody>
                    <a:bodyPr/>
                    <a:lstStyle/>
                    <a:p>
                      <a:pPr marL="68580">
                        <a:lnSpc>
                          <a:spcPts val="1785"/>
                        </a:lnSpc>
                      </a:pPr>
                      <a:r>
                        <a:rPr sz="1000" b="1" dirty="0">
                          <a:solidFill>
                            <a:srgbClr val="FFFFFF"/>
                          </a:solidFill>
                          <a:latin typeface="Arial"/>
                          <a:cs typeface="Arial"/>
                        </a:rPr>
                        <a:t>Y</a:t>
                      </a:r>
                      <a:endParaRPr sz="1000">
                        <a:latin typeface="Arial"/>
                        <a:cs typeface="Arial"/>
                      </a:endParaRPr>
                    </a:p>
                    <a:p>
                      <a:pPr marL="68580" marR="71755" algn="just">
                        <a:lnSpc>
                          <a:spcPct val="95800"/>
                        </a:lnSpc>
                        <a:spcBef>
                          <a:spcPts val="45"/>
                        </a:spcBef>
                      </a:pPr>
                      <a:r>
                        <a:rPr sz="1000" b="1" spc="-5" dirty="0">
                          <a:solidFill>
                            <a:srgbClr val="FFFFFF"/>
                          </a:solidFill>
                          <a:latin typeface="Arial"/>
                          <a:cs typeface="Arial"/>
                        </a:rPr>
                        <a:t>M  A  R  F  E  R  </a:t>
                      </a:r>
                      <a:r>
                        <a:rPr sz="1000" b="1" dirty="0">
                          <a:solidFill>
                            <a:srgbClr val="FFFFFF"/>
                          </a:solidFill>
                          <a:latin typeface="Arial"/>
                          <a:cs typeface="Arial"/>
                        </a:rPr>
                        <a:t>W  </a:t>
                      </a:r>
                      <a:r>
                        <a:rPr sz="1000" b="1" spc="-5" dirty="0">
                          <a:solidFill>
                            <a:srgbClr val="FFFFFF"/>
                          </a:solidFill>
                          <a:latin typeface="Arial"/>
                          <a:cs typeface="Arial"/>
                        </a:rPr>
                        <a:t>Y  R</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rowSpan="3">
                  <a:txBody>
                    <a:bodyPr/>
                    <a:lstStyle/>
                    <a:p>
                      <a:pPr marL="66675">
                        <a:lnSpc>
                          <a:spcPts val="1820"/>
                        </a:lnSpc>
                      </a:pPr>
                      <a:r>
                        <a:rPr sz="1000" b="1" spc="-5" dirty="0">
                          <a:latin typeface="Arial"/>
                          <a:cs typeface="Arial"/>
                        </a:rPr>
                        <a:t>2 Gofal a</a:t>
                      </a:r>
                      <a:r>
                        <a:rPr sz="1000" b="1" dirty="0">
                          <a:latin typeface="Arial"/>
                          <a:cs typeface="Arial"/>
                        </a:rPr>
                        <a:t> </a:t>
                      </a:r>
                      <a:r>
                        <a:rPr sz="1000" b="1" spc="-5" dirty="0">
                          <a:latin typeface="Arial"/>
                          <a:cs typeface="Arial"/>
                        </a:rPr>
                        <a:t>datblygiad</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95"/>
                        </a:lnSpc>
                      </a:pPr>
                      <a:r>
                        <a:rPr sz="1000" b="1" spc="-5" dirty="0">
                          <a:latin typeface="Arial"/>
                          <a:cs typeface="Arial"/>
                        </a:rPr>
                        <a:t>2.1 Pa mor dda mae ymarferwyr </a:t>
                      </a:r>
                      <a:r>
                        <a:rPr sz="1000" b="1" spc="-15" dirty="0">
                          <a:latin typeface="Arial"/>
                          <a:cs typeface="Arial"/>
                        </a:rPr>
                        <a:t>yn </a:t>
                      </a:r>
                      <a:r>
                        <a:rPr sz="1000" b="1" dirty="0">
                          <a:latin typeface="Arial"/>
                          <a:cs typeface="Arial"/>
                        </a:rPr>
                        <a:t>cadw'r </a:t>
                      </a:r>
                      <a:r>
                        <a:rPr sz="1000" b="1" spc="-5" dirty="0">
                          <a:latin typeface="Arial"/>
                          <a:cs typeface="Arial"/>
                        </a:rPr>
                        <a:t>plant </a:t>
                      </a:r>
                      <a:r>
                        <a:rPr sz="1000" b="1" spc="-15" dirty="0">
                          <a:latin typeface="Arial"/>
                          <a:cs typeface="Arial"/>
                        </a:rPr>
                        <a:t>yn </a:t>
                      </a:r>
                      <a:r>
                        <a:rPr sz="1000" b="1" spc="-5" dirty="0">
                          <a:latin typeface="Arial"/>
                          <a:cs typeface="Arial"/>
                        </a:rPr>
                        <a:t>ddiogel ac </a:t>
                      </a:r>
                      <a:r>
                        <a:rPr sz="1000" b="1" spc="-10" dirty="0">
                          <a:latin typeface="Arial"/>
                          <a:cs typeface="Arial"/>
                        </a:rPr>
                        <a:t>yn</a:t>
                      </a:r>
                      <a:r>
                        <a:rPr sz="1000" b="1" spc="155" dirty="0">
                          <a:latin typeface="Arial"/>
                          <a:cs typeface="Arial"/>
                        </a:rPr>
                        <a:t> </a:t>
                      </a:r>
                      <a:r>
                        <a:rPr sz="1000" b="1" spc="-5" dirty="0">
                          <a:latin typeface="Arial"/>
                          <a:cs typeface="Arial"/>
                        </a:rPr>
                        <a:t>iach?</a:t>
                      </a:r>
                      <a:endParaRPr sz="1000" dirty="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6"/>
                  </a:ext>
                </a:extLst>
              </a:tr>
              <a:tr h="144645">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a:lnSpc>
                          <a:spcPts val="1785"/>
                        </a:lnSpc>
                      </a:pPr>
                      <a:r>
                        <a:rPr sz="1000" b="1" spc="-5" dirty="0">
                          <a:latin typeface="Arial"/>
                          <a:cs typeface="Arial"/>
                        </a:rPr>
                        <a:t>2.2 Pa mor dda mae ymarferwyr </a:t>
                      </a:r>
                      <a:r>
                        <a:rPr sz="1000" b="1" spc="-15" dirty="0">
                          <a:latin typeface="Arial"/>
                          <a:cs typeface="Arial"/>
                        </a:rPr>
                        <a:t>yn </a:t>
                      </a:r>
                      <a:r>
                        <a:rPr sz="1000" b="1" spc="-5" dirty="0">
                          <a:latin typeface="Arial"/>
                          <a:cs typeface="Arial"/>
                        </a:rPr>
                        <a:t>rheoli’r</a:t>
                      </a:r>
                      <a:r>
                        <a:rPr sz="1000" b="1" spc="105" dirty="0">
                          <a:latin typeface="Arial"/>
                          <a:cs typeface="Arial"/>
                        </a:rPr>
                        <a:t> </a:t>
                      </a:r>
                      <a:r>
                        <a:rPr sz="1000" b="1" spc="-5" dirty="0">
                          <a:latin typeface="Arial"/>
                          <a:cs typeface="Arial"/>
                        </a:rPr>
                        <a:t>rhyngweithio?</a:t>
                      </a:r>
                      <a:endParaRPr sz="1000">
                        <a:latin typeface="Arial"/>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7"/>
                  </a:ext>
                </a:extLst>
              </a:tr>
              <a:tr h="1408667">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BFBFBF"/>
                    </a:solidFill>
                  </a:tcPr>
                </a:tc>
                <a:tc vMerge="1">
                  <a:txBody>
                    <a:bodyPr/>
                    <a:lstStyle/>
                    <a:p>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7945" marR="838835">
                        <a:lnSpc>
                          <a:spcPts val="1850"/>
                        </a:lnSpc>
                        <a:spcBef>
                          <a:spcPts val="15"/>
                        </a:spcBef>
                      </a:pPr>
                      <a:r>
                        <a:rPr sz="1000" b="1" spc="-5" dirty="0">
                          <a:latin typeface="Arial"/>
                          <a:cs typeface="Arial"/>
                        </a:rPr>
                        <a:t>2.3 Pa mor dda mae ymarferwyr </a:t>
                      </a:r>
                      <a:r>
                        <a:rPr sz="1000" b="1" spc="-15" dirty="0">
                          <a:latin typeface="Arial"/>
                          <a:cs typeface="Arial"/>
                        </a:rPr>
                        <a:t>yn </a:t>
                      </a:r>
                      <a:r>
                        <a:rPr sz="1000" b="1" spc="-5" dirty="0">
                          <a:latin typeface="Arial"/>
                          <a:cs typeface="Arial"/>
                        </a:rPr>
                        <a:t>hyrwyddo </a:t>
                      </a:r>
                      <a:r>
                        <a:rPr sz="1000" b="1" dirty="0">
                          <a:latin typeface="Arial"/>
                          <a:cs typeface="Arial"/>
                        </a:rPr>
                        <a:t>chwarae, </a:t>
                      </a:r>
                      <a:r>
                        <a:rPr sz="1000" b="1" spc="-10" dirty="0">
                          <a:latin typeface="Arial"/>
                          <a:cs typeface="Arial"/>
                        </a:rPr>
                        <a:t>dysgu </a:t>
                      </a:r>
                      <a:r>
                        <a:rPr sz="1000" b="1" spc="-5" dirty="0">
                          <a:latin typeface="Arial"/>
                          <a:cs typeface="Arial"/>
                        </a:rPr>
                        <a:t>a datblygiad y plant, ac </a:t>
                      </a:r>
                      <a:r>
                        <a:rPr sz="1000" b="1" spc="-15" dirty="0">
                          <a:latin typeface="Arial"/>
                          <a:cs typeface="Arial"/>
                        </a:rPr>
                        <a:t>yn  </a:t>
                      </a:r>
                      <a:r>
                        <a:rPr sz="1000" b="1" spc="-5" dirty="0">
                          <a:latin typeface="Arial"/>
                          <a:cs typeface="Arial"/>
                        </a:rPr>
                        <a:t>bodloni eu hanghenion</a:t>
                      </a:r>
                      <a:r>
                        <a:rPr sz="1000" b="1" spc="25" dirty="0">
                          <a:latin typeface="Arial"/>
                          <a:cs typeface="Arial"/>
                        </a:rPr>
                        <a:t> </a:t>
                      </a:r>
                      <a:r>
                        <a:rPr sz="1000" b="1" spc="-5" dirty="0">
                          <a:latin typeface="Arial"/>
                          <a:cs typeface="Arial"/>
                        </a:rPr>
                        <a:t>unigol?</a:t>
                      </a:r>
                      <a:endParaRPr sz="1000" dirty="0">
                        <a:latin typeface="Arial"/>
                        <a:cs typeface="Arial"/>
                      </a:endParaRPr>
                    </a:p>
                  </a:txBody>
                  <a:tcPr marL="0" marR="0" marT="1152"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8"/>
                  </a:ext>
                </a:extLst>
              </a:tr>
            </a:tbl>
          </a:graphicData>
        </a:graphic>
      </p:graphicFrame>
      <p:pic>
        <p:nvPicPr>
          <p:cNvPr id="4" name="Picture 3">
            <a:extLst>
              <a:ext uri="{FF2B5EF4-FFF2-40B4-BE49-F238E27FC236}">
                <a16:creationId xmlns:a16="http://schemas.microsoft.com/office/drawing/2014/main" id="{2694E274-B555-4EF6-9A2A-AA0854A15A09}"/>
              </a:ext>
            </a:extLst>
          </p:cNvPr>
          <p:cNvPicPr>
            <a:picLocks noChangeAspect="1"/>
          </p:cNvPicPr>
          <p:nvPr/>
        </p:nvPicPr>
        <p:blipFill>
          <a:blip r:embed="rId3"/>
          <a:stretch>
            <a:fillRect/>
          </a:stretch>
        </p:blipFill>
        <p:spPr>
          <a:xfrm>
            <a:off x="1583629" y="-170377"/>
            <a:ext cx="5976741" cy="81237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2996A7A-DE80-1131-DAA3-9C469E396302}"/>
              </a:ext>
            </a:extLst>
          </p:cNvPr>
          <p:cNvPicPr>
            <a:picLocks noChangeAspect="1"/>
          </p:cNvPicPr>
          <p:nvPr/>
        </p:nvPicPr>
        <p:blipFill rotWithShape="1">
          <a:blip r:embed="rId3"/>
          <a:srcRect l="4725" r="5502"/>
          <a:stretch/>
        </p:blipFill>
        <p:spPr>
          <a:xfrm>
            <a:off x="323528" y="620688"/>
            <a:ext cx="8208912" cy="5032053"/>
          </a:xfrm>
          <a:prstGeom prst="rect">
            <a:avLst/>
          </a:prstGeom>
        </p:spPr>
      </p:pic>
    </p:spTree>
    <p:extLst>
      <p:ext uri="{BB962C8B-B14F-4D97-AF65-F5344CB8AC3E}">
        <p14:creationId xmlns:p14="http://schemas.microsoft.com/office/powerpoint/2010/main" val="39450262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F899D-C2D8-471E-B100-D38DFAAF462E}"/>
              </a:ext>
            </a:extLst>
          </p:cNvPr>
          <p:cNvSpPr>
            <a:spLocks noGrp="1"/>
          </p:cNvSpPr>
          <p:nvPr>
            <p:ph type="title"/>
          </p:nvPr>
        </p:nvSpPr>
        <p:spPr/>
        <p:txBody>
          <a:bodyPr>
            <a:normAutofit/>
          </a:bodyPr>
          <a:lstStyle/>
          <a:p>
            <a:pPr algn="ctr"/>
            <a:r>
              <a:rPr lang="en-GB" sz="4800" b="1" dirty="0"/>
              <a:t>Estyn/ </a:t>
            </a:r>
            <a:r>
              <a:rPr lang="en-GB" sz="4800" b="1" dirty="0">
                <a:solidFill>
                  <a:schemeClr val="accent1">
                    <a:lumMod val="75000"/>
                  </a:schemeClr>
                </a:solidFill>
              </a:rPr>
              <a:t>Estyn</a:t>
            </a:r>
          </a:p>
        </p:txBody>
      </p:sp>
      <p:sp>
        <p:nvSpPr>
          <p:cNvPr id="3" name="Content Placeholder 2">
            <a:extLst>
              <a:ext uri="{FF2B5EF4-FFF2-40B4-BE49-F238E27FC236}">
                <a16:creationId xmlns:a16="http://schemas.microsoft.com/office/drawing/2014/main" id="{35D84C3A-82C6-4C02-95F9-82E1A7AFA2D0}"/>
              </a:ext>
            </a:extLst>
          </p:cNvPr>
          <p:cNvSpPr>
            <a:spLocks noGrp="1"/>
          </p:cNvSpPr>
          <p:nvPr>
            <p:ph idx="1"/>
          </p:nvPr>
        </p:nvSpPr>
        <p:spPr>
          <a:xfrm>
            <a:off x="127000" y="1412776"/>
            <a:ext cx="4508500" cy="3575934"/>
          </a:xfrm>
        </p:spPr>
        <p:txBody>
          <a:bodyPr>
            <a:noAutofit/>
          </a:bodyPr>
          <a:lstStyle/>
          <a:p>
            <a:r>
              <a:rPr lang="en-GB" sz="2400" dirty="0" err="1"/>
              <a:t>Rydym</a:t>
            </a:r>
            <a:r>
              <a:rPr lang="en-GB" sz="2400" dirty="0"/>
              <a:t> </a:t>
            </a:r>
            <a:r>
              <a:rPr lang="en-GB" sz="2400" dirty="0" err="1"/>
              <a:t>ni’n</a:t>
            </a:r>
            <a:r>
              <a:rPr lang="en-GB" sz="2400" dirty="0"/>
              <a:t> </a:t>
            </a:r>
            <a:r>
              <a:rPr lang="en-GB" sz="2400" dirty="0" err="1"/>
              <a:t>arolygu</a:t>
            </a:r>
            <a:r>
              <a:rPr lang="en-GB" sz="2400" dirty="0"/>
              <a:t> </a:t>
            </a:r>
            <a:r>
              <a:rPr lang="en-GB" sz="2400" dirty="0" err="1"/>
              <a:t>addysg</a:t>
            </a:r>
            <a:r>
              <a:rPr lang="en-GB" sz="2400" dirty="0"/>
              <a:t> a </a:t>
            </a:r>
            <a:r>
              <a:rPr lang="en-GB" sz="2400" dirty="0" err="1"/>
              <a:t>hyfforddiant</a:t>
            </a:r>
            <a:r>
              <a:rPr lang="en-GB" sz="2400" dirty="0"/>
              <a:t> </a:t>
            </a:r>
            <a:r>
              <a:rPr lang="en-GB" sz="2400" dirty="0" err="1"/>
              <a:t>yng</a:t>
            </a:r>
            <a:r>
              <a:rPr lang="en-GB" sz="2400" dirty="0"/>
              <a:t> </a:t>
            </a:r>
            <a:r>
              <a:rPr lang="en-GB" sz="2400" dirty="0" err="1"/>
              <a:t>Nghymru</a:t>
            </a:r>
            <a:r>
              <a:rPr lang="en-GB" sz="2400" dirty="0"/>
              <a:t>.</a:t>
            </a:r>
          </a:p>
          <a:p>
            <a:r>
              <a:rPr lang="en-GB" sz="2400" dirty="0"/>
              <a:t>Ein </a:t>
            </a:r>
            <a:r>
              <a:rPr lang="en-GB" sz="2400" dirty="0" err="1"/>
              <a:t>gweledigaeth</a:t>
            </a:r>
            <a:r>
              <a:rPr lang="en-GB" sz="2400" dirty="0"/>
              <a:t> </a:t>
            </a:r>
            <a:r>
              <a:rPr lang="en-GB" sz="2400" dirty="0" err="1"/>
              <a:t>yw</a:t>
            </a:r>
            <a:r>
              <a:rPr lang="en-GB" sz="2400" dirty="0"/>
              <a:t> </a:t>
            </a:r>
            <a:r>
              <a:rPr lang="en-GB" sz="2400" dirty="0" err="1"/>
              <a:t>gwella</a:t>
            </a:r>
            <a:r>
              <a:rPr lang="en-GB" sz="2400" dirty="0"/>
              <a:t> </a:t>
            </a:r>
            <a:r>
              <a:rPr lang="en-GB" sz="2400" dirty="0" err="1"/>
              <a:t>ansawdd</a:t>
            </a:r>
            <a:r>
              <a:rPr lang="en-GB" sz="2400" dirty="0"/>
              <a:t> </a:t>
            </a:r>
            <a:r>
              <a:rPr lang="en-GB" sz="2400" dirty="0" err="1"/>
              <a:t>addysg</a:t>
            </a:r>
            <a:r>
              <a:rPr lang="en-GB" sz="2400" dirty="0"/>
              <a:t> a </a:t>
            </a:r>
            <a:r>
              <a:rPr lang="en-GB" sz="2400" dirty="0" err="1"/>
              <a:t>hyfforddiant</a:t>
            </a:r>
            <a:r>
              <a:rPr lang="en-GB" sz="2400" dirty="0"/>
              <a:t> a </a:t>
            </a:r>
            <a:r>
              <a:rPr lang="en-GB" sz="2400" dirty="0" err="1"/>
              <a:t>deilliannau</a:t>
            </a:r>
            <a:r>
              <a:rPr lang="en-GB" sz="2400" dirty="0"/>
              <a:t> </a:t>
            </a:r>
            <a:r>
              <a:rPr lang="en-GB" sz="2400" dirty="0" err="1"/>
              <a:t>i’r</a:t>
            </a:r>
            <a:r>
              <a:rPr lang="en-GB" sz="2400" dirty="0"/>
              <a:t> </a:t>
            </a:r>
            <a:r>
              <a:rPr lang="en-GB" sz="2400" dirty="0" err="1"/>
              <a:t>holl</a:t>
            </a:r>
            <a:r>
              <a:rPr lang="en-GB" sz="2400" dirty="0"/>
              <a:t> </a:t>
            </a:r>
            <a:r>
              <a:rPr lang="en-GB" sz="2400" dirty="0" err="1"/>
              <a:t>ddysgwyr</a:t>
            </a:r>
            <a:r>
              <a:rPr lang="en-GB" sz="2400" dirty="0"/>
              <a:t> </a:t>
            </a:r>
            <a:r>
              <a:rPr lang="en-GB" sz="2400" dirty="0" err="1"/>
              <a:t>yng</a:t>
            </a:r>
            <a:r>
              <a:rPr lang="en-GB" sz="2400" dirty="0"/>
              <a:t> </a:t>
            </a:r>
            <a:r>
              <a:rPr lang="en-GB" sz="2400" dirty="0" err="1"/>
              <a:t>Nghymru</a:t>
            </a:r>
            <a:r>
              <a:rPr lang="en-GB" sz="2400" dirty="0"/>
              <a:t>.</a:t>
            </a:r>
          </a:p>
          <a:p>
            <a:r>
              <a:rPr lang="en-GB" sz="2400" dirty="0"/>
              <a:t>Ein </a:t>
            </a:r>
            <a:r>
              <a:rPr lang="en-GB" sz="2400" dirty="0" err="1"/>
              <a:t>cenhadaeth</a:t>
            </a:r>
            <a:r>
              <a:rPr lang="en-GB" sz="2400" dirty="0"/>
              <a:t> </a:t>
            </a:r>
            <a:r>
              <a:rPr lang="en-GB" sz="2400" dirty="0" err="1"/>
              <a:t>yw</a:t>
            </a:r>
            <a:r>
              <a:rPr lang="en-GB" sz="2400" dirty="0"/>
              <a:t> </a:t>
            </a:r>
            <a:r>
              <a:rPr lang="en-GB" sz="2400" dirty="0" err="1"/>
              <a:t>cynorthwyo</a:t>
            </a:r>
            <a:r>
              <a:rPr lang="en-GB" sz="2400" dirty="0"/>
              <a:t> </a:t>
            </a:r>
            <a:r>
              <a:rPr lang="en-GB" sz="2400" dirty="0" err="1"/>
              <a:t>darparwyr</a:t>
            </a:r>
            <a:r>
              <a:rPr lang="en-GB" sz="2400" dirty="0"/>
              <a:t> </a:t>
            </a:r>
            <a:r>
              <a:rPr lang="en-GB" sz="2400" dirty="0" err="1"/>
              <a:t>addysg</a:t>
            </a:r>
            <a:r>
              <a:rPr lang="en-GB" sz="2400" dirty="0"/>
              <a:t> a </a:t>
            </a:r>
            <a:r>
              <a:rPr lang="en-GB" sz="2400" dirty="0" err="1"/>
              <a:t>hyfforddiant</a:t>
            </a:r>
            <a:r>
              <a:rPr lang="en-GB" sz="2400" dirty="0"/>
              <a:t> </a:t>
            </a:r>
            <a:r>
              <a:rPr lang="en-GB" sz="2400" dirty="0" err="1"/>
              <a:t>i</a:t>
            </a:r>
            <a:r>
              <a:rPr lang="en-GB" sz="2400" dirty="0"/>
              <a:t> </a:t>
            </a:r>
            <a:r>
              <a:rPr lang="en-GB" sz="2400" dirty="0" err="1"/>
              <a:t>ddatblygu</a:t>
            </a:r>
            <a:r>
              <a:rPr lang="en-GB" sz="2400" dirty="0"/>
              <a:t> </a:t>
            </a:r>
            <a:r>
              <a:rPr lang="en-GB" sz="2400" dirty="0" err="1"/>
              <a:t>diwylliant</a:t>
            </a:r>
            <a:r>
              <a:rPr lang="en-GB" sz="2400" dirty="0"/>
              <a:t> o </a:t>
            </a:r>
            <a:r>
              <a:rPr lang="en-GB" sz="2400" dirty="0" err="1"/>
              <a:t>hunanwella</a:t>
            </a:r>
            <a:r>
              <a:rPr lang="en-GB" sz="2400" dirty="0"/>
              <a:t> a </a:t>
            </a:r>
            <a:r>
              <a:rPr lang="en-GB" sz="2400" dirty="0" err="1"/>
              <a:t>dysgu</a:t>
            </a:r>
            <a:r>
              <a:rPr lang="en-GB" sz="2400" dirty="0"/>
              <a:t> </a:t>
            </a:r>
            <a:r>
              <a:rPr lang="en-GB" sz="2400" dirty="0" err="1"/>
              <a:t>trwy</a:t>
            </a:r>
            <a:r>
              <a:rPr lang="en-GB" sz="2400" dirty="0"/>
              <a:t> </a:t>
            </a:r>
            <a:r>
              <a:rPr lang="en-GB" sz="2400" dirty="0" err="1"/>
              <a:t>ein</a:t>
            </a:r>
            <a:r>
              <a:rPr lang="en-GB" sz="2400" dirty="0"/>
              <a:t> </a:t>
            </a:r>
            <a:r>
              <a:rPr lang="en-GB" sz="2400" dirty="0" err="1"/>
              <a:t>cyngor</a:t>
            </a:r>
            <a:r>
              <a:rPr lang="en-GB" sz="2400" dirty="0"/>
              <a:t>, </a:t>
            </a:r>
            <a:r>
              <a:rPr lang="en-GB" sz="2400" dirty="0" err="1"/>
              <a:t>arolygu</a:t>
            </a:r>
            <a:r>
              <a:rPr lang="en-GB" sz="2400" dirty="0"/>
              <a:t> a </a:t>
            </a:r>
            <a:r>
              <a:rPr lang="en-GB" sz="2400" dirty="0" err="1"/>
              <a:t>meithrin</a:t>
            </a:r>
            <a:r>
              <a:rPr lang="en-GB" sz="2400" dirty="0"/>
              <a:t> </a:t>
            </a:r>
            <a:r>
              <a:rPr lang="en-GB" sz="2400" dirty="0" err="1"/>
              <a:t>gallu</a:t>
            </a:r>
            <a:r>
              <a:rPr lang="en-GB" sz="2400" dirty="0"/>
              <a:t>.</a:t>
            </a:r>
          </a:p>
        </p:txBody>
      </p:sp>
      <p:sp>
        <p:nvSpPr>
          <p:cNvPr id="4" name="Content Placeholder 3">
            <a:extLst>
              <a:ext uri="{FF2B5EF4-FFF2-40B4-BE49-F238E27FC236}">
                <a16:creationId xmlns:a16="http://schemas.microsoft.com/office/drawing/2014/main" id="{84416CE2-8201-4C8B-A022-FBFBCA95F289}"/>
              </a:ext>
            </a:extLst>
          </p:cNvPr>
          <p:cNvSpPr>
            <a:spLocks noGrp="1"/>
          </p:cNvSpPr>
          <p:nvPr>
            <p:ph sz="half" idx="4294967295"/>
          </p:nvPr>
        </p:nvSpPr>
        <p:spPr>
          <a:xfrm>
            <a:off x="4635500" y="1343025"/>
            <a:ext cx="4508500" cy="4351338"/>
          </a:xfrm>
        </p:spPr>
        <p:txBody>
          <a:bodyPr>
            <a:noAutofit/>
          </a:bodyPr>
          <a:lstStyle/>
          <a:p>
            <a:r>
              <a:rPr lang="en-GB" sz="2400" dirty="0">
                <a:solidFill>
                  <a:schemeClr val="accent1">
                    <a:lumMod val="75000"/>
                  </a:schemeClr>
                </a:solidFill>
              </a:rPr>
              <a:t>We inspect education and training in Wales.</a:t>
            </a:r>
          </a:p>
          <a:p>
            <a:r>
              <a:rPr lang="en-GB" sz="2400" dirty="0">
                <a:solidFill>
                  <a:schemeClr val="accent1">
                    <a:lumMod val="75000"/>
                  </a:schemeClr>
                </a:solidFill>
              </a:rPr>
              <a:t>Our vision is to improve the quality of education and training and outcomes for all learners in Wales.</a:t>
            </a:r>
          </a:p>
          <a:p>
            <a:r>
              <a:rPr lang="en-GB" sz="2400" dirty="0">
                <a:solidFill>
                  <a:schemeClr val="accent1">
                    <a:lumMod val="75000"/>
                  </a:schemeClr>
                </a:solidFill>
              </a:rPr>
              <a:t>Our mission is to support education and training providers to develop a self-improving and learning culture through our advice, inspection and capacity building.</a:t>
            </a:r>
          </a:p>
        </p:txBody>
      </p:sp>
    </p:spTree>
    <p:extLst>
      <p:ext uri="{BB962C8B-B14F-4D97-AF65-F5344CB8AC3E}">
        <p14:creationId xmlns:p14="http://schemas.microsoft.com/office/powerpoint/2010/main" val="10225219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B4057-0AE6-B28F-B430-039C37CBB2E3}"/>
              </a:ext>
            </a:extLst>
          </p:cNvPr>
          <p:cNvSpPr>
            <a:spLocks noGrp="1"/>
          </p:cNvSpPr>
          <p:nvPr>
            <p:ph type="title"/>
          </p:nvPr>
        </p:nvSpPr>
        <p:spPr/>
        <p:txBody>
          <a:bodyPr>
            <a:normAutofit/>
          </a:bodyPr>
          <a:lstStyle/>
          <a:p>
            <a:pPr algn="ctr"/>
            <a:r>
              <a:rPr lang="en-GB" sz="4800" b="1" dirty="0"/>
              <a:t>Estyn/ </a:t>
            </a:r>
            <a:r>
              <a:rPr lang="en-GB" sz="4800" b="1" dirty="0">
                <a:solidFill>
                  <a:schemeClr val="accent1">
                    <a:lumMod val="75000"/>
                  </a:schemeClr>
                </a:solidFill>
              </a:rPr>
              <a:t>Estyn</a:t>
            </a:r>
          </a:p>
        </p:txBody>
      </p:sp>
      <p:sp>
        <p:nvSpPr>
          <p:cNvPr id="5" name="Content Placeholder 2">
            <a:extLst>
              <a:ext uri="{FF2B5EF4-FFF2-40B4-BE49-F238E27FC236}">
                <a16:creationId xmlns:a16="http://schemas.microsoft.com/office/drawing/2014/main" id="{6C1EF090-C24B-06D1-62B1-B060E38DA9C5}"/>
              </a:ext>
            </a:extLst>
          </p:cNvPr>
          <p:cNvSpPr>
            <a:spLocks noGrp="1"/>
          </p:cNvSpPr>
          <p:nvPr>
            <p:ph idx="1"/>
          </p:nvPr>
        </p:nvSpPr>
        <p:spPr>
          <a:xfrm>
            <a:off x="268665" y="1825625"/>
            <a:ext cx="4303335" cy="3575934"/>
          </a:xfrm>
        </p:spPr>
        <p:txBody>
          <a:bodyPr>
            <a:normAutofit lnSpcReduction="10000"/>
          </a:bodyPr>
          <a:lstStyle/>
          <a:p>
            <a:pPr marL="0" indent="0">
              <a:buNone/>
            </a:pPr>
            <a:r>
              <a:rPr lang="en-GB" b="1" dirty="0" err="1">
                <a:latin typeface="Arial" panose="020B0604020202020204" pitchFamily="34" charset="0"/>
                <a:cs typeface="Arial" panose="020B0604020202020204" pitchFamily="34" charset="0"/>
              </a:rPr>
              <a:t>M</a:t>
            </a:r>
            <a:r>
              <a:rPr lang="en-GB" sz="2400" b="1" dirty="0" err="1">
                <a:latin typeface="Arial" panose="020B0604020202020204" pitchFamily="34" charset="0"/>
                <a:cs typeface="Arial" panose="020B0604020202020204" pitchFamily="34" charset="0"/>
              </a:rPr>
              <a:t>ae’r</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fframwaith</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arolygu</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yn</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cynnwys</a:t>
            </a:r>
            <a:r>
              <a:rPr lang="en-GB" sz="2400" b="1" dirty="0">
                <a:latin typeface="Arial" panose="020B0604020202020204" pitchFamily="34" charset="0"/>
                <a:cs typeface="Arial" panose="020B0604020202020204" pitchFamily="34" charset="0"/>
              </a:rPr>
              <a:t> y </a:t>
            </a:r>
            <a:r>
              <a:rPr lang="en-GB" sz="2400" b="1" dirty="0" err="1">
                <a:latin typeface="Arial" panose="020B0604020202020204" pitchFamily="34" charset="0"/>
                <a:cs typeface="Arial" panose="020B0604020202020204" pitchFamily="34" charset="0"/>
              </a:rPr>
              <a:t>meysydd</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arolygu</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canlynol</a:t>
            </a:r>
            <a:r>
              <a:rPr lang="en-GB" sz="2400" b="1"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Safonau</a:t>
            </a:r>
          </a:p>
          <a:p>
            <a:r>
              <a:rPr lang="en-GB" sz="2400" dirty="0" err="1">
                <a:latin typeface="Arial" panose="020B0604020202020204" pitchFamily="34" charset="0"/>
                <a:cs typeface="Arial" panose="020B0604020202020204" pitchFamily="34" charset="0"/>
              </a:rPr>
              <a:t>Llesiant</a:t>
            </a:r>
            <a:r>
              <a:rPr lang="en-GB" sz="2400" dirty="0">
                <a:latin typeface="Arial" panose="020B0604020202020204" pitchFamily="34" charset="0"/>
                <a:cs typeface="Arial" panose="020B0604020202020204" pitchFamily="34" charset="0"/>
              </a:rPr>
              <a:t> ac </a:t>
            </a:r>
            <a:r>
              <a:rPr lang="en-GB" sz="2400" dirty="0" err="1">
                <a:latin typeface="Arial" panose="020B0604020202020204" pitchFamily="34" charset="0"/>
                <a:cs typeface="Arial" panose="020B0604020202020204" pitchFamily="34" charset="0"/>
              </a:rPr>
              <a:t>agweddau</a:t>
            </a:r>
            <a:r>
              <a:rPr lang="en-GB" sz="2400" dirty="0">
                <a:latin typeface="Arial" panose="020B0604020202020204" pitchFamily="34" charset="0"/>
                <a:cs typeface="Arial" panose="020B0604020202020204" pitchFamily="34" charset="0"/>
              </a:rPr>
              <a:t> at </a:t>
            </a:r>
            <a:r>
              <a:rPr lang="en-GB" sz="2400" dirty="0" err="1">
                <a:latin typeface="Arial" panose="020B0604020202020204" pitchFamily="34" charset="0"/>
                <a:cs typeface="Arial" panose="020B0604020202020204" pitchFamily="34" charset="0"/>
              </a:rPr>
              <a:t>ddysgu</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Addysgu</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phrofiadau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dysgu</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Gofal, </a:t>
            </a:r>
            <a:r>
              <a:rPr lang="en-GB" sz="2400" dirty="0" err="1">
                <a:latin typeface="Arial" panose="020B0604020202020204" pitchFamily="34" charset="0"/>
                <a:cs typeface="Arial" panose="020B0604020202020204" pitchFamily="34" charset="0"/>
              </a:rPr>
              <a:t>cymorth</a:t>
            </a:r>
            <a:r>
              <a:rPr lang="en-GB" sz="2400" dirty="0">
                <a:latin typeface="Arial" panose="020B0604020202020204" pitchFamily="34" charset="0"/>
                <a:cs typeface="Arial" panose="020B0604020202020204" pitchFamily="34" charset="0"/>
              </a:rPr>
              <a:t> ac </a:t>
            </a:r>
            <a:r>
              <a:rPr lang="en-GB" sz="2400" dirty="0" err="1">
                <a:latin typeface="Arial" panose="020B0604020202020204" pitchFamily="34" charset="0"/>
                <a:cs typeface="Arial" panose="020B0604020202020204" pitchFamily="34" charset="0"/>
              </a:rPr>
              <a:t>arweiniad</a:t>
            </a:r>
            <a:r>
              <a:rPr lang="en-GB" sz="2400" dirty="0">
                <a:latin typeface="Arial" panose="020B0604020202020204" pitchFamily="34" charset="0"/>
                <a:cs typeface="Arial" panose="020B0604020202020204" pitchFamily="34" charset="0"/>
              </a:rPr>
              <a:t> </a:t>
            </a:r>
          </a:p>
          <a:p>
            <a:r>
              <a:rPr lang="en-GB" sz="2400" b="1" dirty="0" err="1">
                <a:latin typeface="Arial" panose="020B0604020202020204" pitchFamily="34" charset="0"/>
                <a:cs typeface="Arial" panose="020B0604020202020204" pitchFamily="34" charset="0"/>
              </a:rPr>
              <a:t>Arweinyddiaeth</a:t>
            </a:r>
            <a:r>
              <a:rPr lang="en-GB" sz="2400" b="1" dirty="0">
                <a:latin typeface="Arial" panose="020B0604020202020204" pitchFamily="34" charset="0"/>
                <a:cs typeface="Arial" panose="020B0604020202020204" pitchFamily="34" charset="0"/>
              </a:rPr>
              <a:t> a </a:t>
            </a:r>
            <a:r>
              <a:rPr lang="en-GB" sz="2400" b="1" dirty="0" err="1">
                <a:latin typeface="Arial" panose="020B0604020202020204" pitchFamily="34" charset="0"/>
                <a:cs typeface="Arial" panose="020B0604020202020204" pitchFamily="34" charset="0"/>
              </a:rPr>
              <a:t>rheolaeth</a:t>
            </a:r>
            <a:r>
              <a:rPr lang="en-GB" sz="2400" b="1" dirty="0">
                <a:latin typeface="Arial" panose="020B0604020202020204" pitchFamily="34" charset="0"/>
                <a:cs typeface="Arial" panose="020B0604020202020204" pitchFamily="34" charset="0"/>
              </a:rPr>
              <a:t> </a:t>
            </a:r>
          </a:p>
        </p:txBody>
      </p:sp>
      <p:sp>
        <p:nvSpPr>
          <p:cNvPr id="4" name="Content Placeholder 3">
            <a:extLst>
              <a:ext uri="{FF2B5EF4-FFF2-40B4-BE49-F238E27FC236}">
                <a16:creationId xmlns:a16="http://schemas.microsoft.com/office/drawing/2014/main" id="{808AA941-3909-DD9A-1835-3770A24C1A5C}"/>
              </a:ext>
            </a:extLst>
          </p:cNvPr>
          <p:cNvSpPr>
            <a:spLocks noGrp="1"/>
          </p:cNvSpPr>
          <p:nvPr>
            <p:ph sz="half" idx="4294967295"/>
          </p:nvPr>
        </p:nvSpPr>
        <p:spPr>
          <a:xfrm>
            <a:off x="4860032" y="1718199"/>
            <a:ext cx="4551362" cy="4351338"/>
          </a:xfrm>
        </p:spPr>
        <p:txBody>
          <a:bodyPr>
            <a:normAutofit/>
          </a:bodyPr>
          <a:lstStyle/>
          <a:p>
            <a:pPr marL="0" indent="0">
              <a:buNone/>
            </a:pPr>
            <a:r>
              <a:rPr lang="en-GB" sz="2400" b="1" dirty="0">
                <a:solidFill>
                  <a:schemeClr val="accent1">
                    <a:lumMod val="75000"/>
                  </a:schemeClr>
                </a:solidFill>
                <a:latin typeface="Arial" panose="020B0604020202020204" pitchFamily="34" charset="0"/>
                <a:cs typeface="Arial" panose="020B0604020202020204" pitchFamily="34" charset="0"/>
              </a:rPr>
              <a:t>The inspection framework consists of inspection areas:</a:t>
            </a:r>
          </a:p>
          <a:p>
            <a:r>
              <a:rPr lang="en-GB" sz="2400" dirty="0">
                <a:solidFill>
                  <a:schemeClr val="accent1">
                    <a:lumMod val="75000"/>
                  </a:schemeClr>
                </a:solidFill>
                <a:latin typeface="Arial" panose="020B0604020202020204" pitchFamily="34" charset="0"/>
                <a:cs typeface="Arial" panose="020B0604020202020204" pitchFamily="34" charset="0"/>
              </a:rPr>
              <a:t>Standards</a:t>
            </a:r>
          </a:p>
          <a:p>
            <a:r>
              <a:rPr lang="en-GB" sz="2400" dirty="0">
                <a:solidFill>
                  <a:schemeClr val="accent1">
                    <a:lumMod val="75000"/>
                  </a:schemeClr>
                </a:solidFill>
                <a:latin typeface="Arial" panose="020B0604020202020204" pitchFamily="34" charset="0"/>
                <a:cs typeface="Arial" panose="020B0604020202020204" pitchFamily="34" charset="0"/>
              </a:rPr>
              <a:t>Wellbeing and attitudes to learning</a:t>
            </a:r>
          </a:p>
          <a:p>
            <a:r>
              <a:rPr lang="en-GB" sz="2400" dirty="0">
                <a:solidFill>
                  <a:schemeClr val="accent1">
                    <a:lumMod val="75000"/>
                  </a:schemeClr>
                </a:solidFill>
                <a:latin typeface="Arial" panose="020B0604020202020204" pitchFamily="34" charset="0"/>
                <a:cs typeface="Arial" panose="020B0604020202020204" pitchFamily="34" charset="0"/>
              </a:rPr>
              <a:t>Teaching and learning experiences</a:t>
            </a:r>
          </a:p>
          <a:p>
            <a:r>
              <a:rPr lang="en-GB" sz="2400" dirty="0">
                <a:solidFill>
                  <a:schemeClr val="accent1">
                    <a:lumMod val="75000"/>
                  </a:schemeClr>
                </a:solidFill>
                <a:latin typeface="Arial" panose="020B0604020202020204" pitchFamily="34" charset="0"/>
                <a:cs typeface="Arial" panose="020B0604020202020204" pitchFamily="34" charset="0"/>
              </a:rPr>
              <a:t>Care, support and guidance</a:t>
            </a:r>
          </a:p>
          <a:p>
            <a:r>
              <a:rPr lang="en-GB" sz="2400" b="1" dirty="0">
                <a:solidFill>
                  <a:schemeClr val="accent1">
                    <a:lumMod val="75000"/>
                  </a:schemeClr>
                </a:solidFill>
                <a:latin typeface="Arial" panose="020B0604020202020204" pitchFamily="34" charset="0"/>
                <a:cs typeface="Arial" panose="020B0604020202020204" pitchFamily="34" charset="0"/>
              </a:rPr>
              <a:t>Leadership and management </a:t>
            </a:r>
          </a:p>
          <a:p>
            <a:endParaRPr lang="en-GB" dirty="0"/>
          </a:p>
        </p:txBody>
      </p:sp>
    </p:spTree>
    <p:extLst>
      <p:ext uri="{BB962C8B-B14F-4D97-AF65-F5344CB8AC3E}">
        <p14:creationId xmlns:p14="http://schemas.microsoft.com/office/powerpoint/2010/main" val="9259589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B4057-0AE6-B28F-B430-039C37CBB2E3}"/>
              </a:ext>
            </a:extLst>
          </p:cNvPr>
          <p:cNvSpPr>
            <a:spLocks noGrp="1"/>
          </p:cNvSpPr>
          <p:nvPr>
            <p:ph type="title"/>
          </p:nvPr>
        </p:nvSpPr>
        <p:spPr>
          <a:xfrm>
            <a:off x="268665" y="-73026"/>
            <a:ext cx="8611385" cy="1325563"/>
          </a:xfrm>
        </p:spPr>
        <p:txBody>
          <a:bodyPr>
            <a:normAutofit/>
          </a:bodyPr>
          <a:lstStyle/>
          <a:p>
            <a:pPr algn="ctr"/>
            <a:r>
              <a:rPr lang="en-GB" sz="4800" b="1" dirty="0"/>
              <a:t>Estyn/ </a:t>
            </a:r>
            <a:r>
              <a:rPr lang="en-GB" sz="4800" b="1" dirty="0">
                <a:solidFill>
                  <a:schemeClr val="accent1">
                    <a:lumMod val="75000"/>
                  </a:schemeClr>
                </a:solidFill>
              </a:rPr>
              <a:t>Estyn</a:t>
            </a:r>
          </a:p>
        </p:txBody>
      </p:sp>
      <p:sp>
        <p:nvSpPr>
          <p:cNvPr id="5" name="Content Placeholder 2">
            <a:extLst>
              <a:ext uri="{FF2B5EF4-FFF2-40B4-BE49-F238E27FC236}">
                <a16:creationId xmlns:a16="http://schemas.microsoft.com/office/drawing/2014/main" id="{6C1EF090-C24B-06D1-62B1-B060E38DA9C5}"/>
              </a:ext>
            </a:extLst>
          </p:cNvPr>
          <p:cNvSpPr>
            <a:spLocks noGrp="1"/>
          </p:cNvSpPr>
          <p:nvPr>
            <p:ph idx="1"/>
          </p:nvPr>
        </p:nvSpPr>
        <p:spPr>
          <a:xfrm>
            <a:off x="340673" y="1124744"/>
            <a:ext cx="4231327" cy="4680520"/>
          </a:xfrm>
        </p:spPr>
        <p:txBody>
          <a:bodyPr>
            <a:normAutofit/>
          </a:bodyPr>
          <a:lstStyle/>
          <a:p>
            <a:r>
              <a:rPr lang="en-GB" sz="2400" dirty="0" err="1">
                <a:latin typeface="Arial" panose="020B0604020202020204" pitchFamily="34" charset="0"/>
                <a:cs typeface="Arial" panose="020B0604020202020204" pitchFamily="34" charset="0"/>
              </a:rPr>
              <a:t>Rhoddir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rhywfaint</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rybudd</a:t>
            </a:r>
            <a:r>
              <a:rPr lang="en-GB" sz="2400" dirty="0">
                <a:latin typeface="Arial" panose="020B0604020202020204" pitchFamily="34" charset="0"/>
                <a:cs typeface="Arial" panose="020B0604020202020204" pitchFamily="34" charset="0"/>
              </a:rPr>
              <a:t>…</a:t>
            </a:r>
            <a:r>
              <a:rPr lang="en-GB" sz="2400" dirty="0" err="1">
                <a:latin typeface="Arial" panose="020B0604020202020204" pitchFamily="34" charset="0"/>
                <a:cs typeface="Arial" panose="020B0604020202020204" pitchFamily="34" charset="0"/>
              </a:rPr>
              <a:t>yr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amlen</a:t>
            </a:r>
            <a:r>
              <a:rPr lang="en-GB" sz="2400" dirty="0">
                <a:latin typeface="Arial" panose="020B0604020202020204" pitchFamily="34" charset="0"/>
                <a:cs typeface="Arial" panose="020B0604020202020204" pitchFamily="34" charset="0"/>
              </a:rPr>
              <a:t> frown’ (3-4 </a:t>
            </a:r>
            <a:r>
              <a:rPr lang="en-GB" sz="2400" dirty="0" err="1">
                <a:latin typeface="Arial" panose="020B0604020202020204" pitchFamily="34" charset="0"/>
                <a:cs typeface="Arial" panose="020B0604020202020204" pitchFamily="34" charset="0"/>
              </a:rPr>
              <a:t>wythnos</a:t>
            </a:r>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Gall </a:t>
            </a:r>
            <a:r>
              <a:rPr lang="en-GB" sz="2400" dirty="0" err="1">
                <a:latin typeface="Arial" panose="020B0604020202020204" pitchFamily="34" charset="0"/>
                <a:cs typeface="Arial" panose="020B0604020202020204" pitchFamily="34" charset="0"/>
              </a:rPr>
              <a:t>gymryd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hyd</a:t>
            </a:r>
            <a:r>
              <a:rPr lang="en-GB" sz="2400" dirty="0">
                <a:latin typeface="Arial" panose="020B0604020202020204" pitchFamily="34" charset="0"/>
                <a:cs typeface="Arial" panose="020B0604020202020204" pitchFamily="34" charset="0"/>
              </a:rPr>
              <a:t> at </a:t>
            </a:r>
            <a:r>
              <a:rPr lang="en-GB" sz="2400" dirty="0" err="1">
                <a:latin typeface="Arial" panose="020B0604020202020204" pitchFamily="34" charset="0"/>
                <a:cs typeface="Arial" panose="020B0604020202020204" pitchFamily="34" charset="0"/>
              </a:rPr>
              <a:t>wythnos</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Tîm</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arolygwyr</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Addysg</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gofal</a:t>
            </a:r>
            <a:endParaRPr lang="en-GB" sz="2400" dirty="0">
              <a:latin typeface="Arial" panose="020B0604020202020204" pitchFamily="34" charset="0"/>
              <a:cs typeface="Arial" panose="020B0604020202020204" pitchFamily="34" charset="0"/>
            </a:endParaRPr>
          </a:p>
          <a:p>
            <a:r>
              <a:rPr lang="en-GB" sz="2400" b="1" dirty="0" err="1">
                <a:latin typeface="Arial" panose="020B0604020202020204" pitchFamily="34" charset="0"/>
                <a:cs typeface="Arial" panose="020B0604020202020204" pitchFamily="34" charset="0"/>
              </a:rPr>
              <a:t>Arweinyddiaeth</a:t>
            </a:r>
            <a:endParaRPr lang="en-GB" sz="2400" b="1"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Y </a:t>
            </a:r>
            <a:r>
              <a:rPr lang="en-GB" sz="2400" dirty="0" err="1">
                <a:latin typeface="Arial" panose="020B0604020202020204" pitchFamily="34" charset="0"/>
                <a:cs typeface="Arial" panose="020B0604020202020204" pitchFamily="34" charset="0"/>
              </a:rPr>
              <a:t>barnau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rhagorol</a:t>
            </a:r>
            <a:r>
              <a:rPr lang="en-GB" sz="2400" dirty="0">
                <a:latin typeface="Arial" panose="020B0604020202020204" pitchFamily="34" charset="0"/>
                <a:cs typeface="Arial" panose="020B0604020202020204" pitchFamily="34" charset="0"/>
              </a:rPr>
              <a:t>/da/</a:t>
            </a:r>
            <a:r>
              <a:rPr lang="en-GB" sz="2400" dirty="0" err="1">
                <a:latin typeface="Arial" panose="020B0604020202020204" pitchFamily="34" charset="0"/>
                <a:cs typeface="Arial" panose="020B0604020202020204" pitchFamily="34" charset="0"/>
              </a:rPr>
              <a:t>digonol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anfoddhaol</a:t>
            </a:r>
            <a:r>
              <a:rPr lang="en-GB" sz="2400" dirty="0">
                <a:latin typeface="Arial" panose="020B0604020202020204" pitchFamily="34" charset="0"/>
                <a:cs typeface="Arial" panose="020B0604020202020204" pitchFamily="34" charset="0"/>
              </a:rPr>
              <a:t>)</a:t>
            </a:r>
          </a:p>
          <a:p>
            <a:r>
              <a:rPr lang="en-GB" sz="2400" dirty="0" err="1">
                <a:latin typeface="Arial" panose="020B0604020202020204" pitchFamily="34" charset="0"/>
                <a:cs typeface="Arial" panose="020B0604020202020204" pitchFamily="34" charset="0"/>
              </a:rPr>
              <a:t>Adroddiad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Arolwg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gael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bawb</a:t>
            </a:r>
            <a:r>
              <a:rPr lang="en-GB" sz="2400" dirty="0">
                <a:latin typeface="Arial" panose="020B0604020202020204" pitchFamily="34" charset="0"/>
                <a:cs typeface="Arial" panose="020B0604020202020204" pitchFamily="34" charset="0"/>
              </a:rPr>
              <a:t> </a:t>
            </a:r>
          </a:p>
          <a:p>
            <a:pPr marL="0" indent="0">
              <a:buNone/>
            </a:pPr>
            <a:endParaRPr lang="en-GB" sz="2400" b="1"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808AA941-3909-DD9A-1835-3770A24C1A5C}"/>
              </a:ext>
            </a:extLst>
          </p:cNvPr>
          <p:cNvSpPr>
            <a:spLocks noGrp="1"/>
          </p:cNvSpPr>
          <p:nvPr>
            <p:ph sz="half" idx="4294967295"/>
          </p:nvPr>
        </p:nvSpPr>
        <p:spPr>
          <a:xfrm>
            <a:off x="4983163" y="1252538"/>
            <a:ext cx="4160837" cy="4352925"/>
          </a:xfrm>
        </p:spPr>
        <p:txBody>
          <a:bodyPr>
            <a:normAutofit lnSpcReduction="10000"/>
          </a:bodyPr>
          <a:lstStyle/>
          <a:p>
            <a:r>
              <a:rPr lang="en-GB" sz="2400" dirty="0">
                <a:solidFill>
                  <a:schemeClr val="accent1">
                    <a:lumMod val="75000"/>
                  </a:schemeClr>
                </a:solidFill>
                <a:latin typeface="Arial" panose="020B0604020202020204" pitchFamily="34" charset="0"/>
                <a:cs typeface="Arial" panose="020B0604020202020204" pitchFamily="34" charset="0"/>
              </a:rPr>
              <a:t>Some notice provided…the ‘Brown envelope’ (3-4 weeks)</a:t>
            </a:r>
          </a:p>
          <a:p>
            <a:r>
              <a:rPr lang="en-GB" sz="2400" dirty="0">
                <a:solidFill>
                  <a:schemeClr val="accent1">
                    <a:lumMod val="75000"/>
                  </a:schemeClr>
                </a:solidFill>
                <a:latin typeface="Arial" panose="020B0604020202020204" pitchFamily="34" charset="0"/>
                <a:cs typeface="Arial" panose="020B0604020202020204" pitchFamily="34" charset="0"/>
              </a:rPr>
              <a:t>Can take up to a week</a:t>
            </a:r>
          </a:p>
          <a:p>
            <a:r>
              <a:rPr lang="en-GB" sz="2400" dirty="0">
                <a:solidFill>
                  <a:schemeClr val="accent1">
                    <a:lumMod val="75000"/>
                  </a:schemeClr>
                </a:solidFill>
                <a:latin typeface="Arial" panose="020B0604020202020204" pitchFamily="34" charset="0"/>
                <a:cs typeface="Arial" panose="020B0604020202020204" pitchFamily="34" charset="0"/>
              </a:rPr>
              <a:t>Team of inspectors</a:t>
            </a:r>
          </a:p>
          <a:p>
            <a:r>
              <a:rPr lang="en-GB" sz="2400" dirty="0">
                <a:solidFill>
                  <a:schemeClr val="accent1">
                    <a:lumMod val="75000"/>
                  </a:schemeClr>
                </a:solidFill>
                <a:latin typeface="Arial" panose="020B0604020202020204" pitchFamily="34" charset="0"/>
                <a:cs typeface="Arial" panose="020B0604020202020204" pitchFamily="34" charset="0"/>
              </a:rPr>
              <a:t>Education and care</a:t>
            </a:r>
          </a:p>
          <a:p>
            <a:r>
              <a:rPr lang="en-GB" sz="2400" b="1" dirty="0">
                <a:solidFill>
                  <a:schemeClr val="accent1">
                    <a:lumMod val="75000"/>
                  </a:schemeClr>
                </a:solidFill>
                <a:latin typeface="Arial" panose="020B0604020202020204" pitchFamily="34" charset="0"/>
                <a:cs typeface="Arial" panose="020B0604020202020204" pitchFamily="34" charset="0"/>
              </a:rPr>
              <a:t>Leadership</a:t>
            </a:r>
          </a:p>
          <a:p>
            <a:r>
              <a:rPr lang="en-GB" sz="2400" dirty="0">
                <a:solidFill>
                  <a:schemeClr val="accent1">
                    <a:lumMod val="75000"/>
                  </a:schemeClr>
                </a:solidFill>
                <a:latin typeface="Arial" panose="020B0604020202020204" pitchFamily="34" charset="0"/>
                <a:cs typeface="Arial" panose="020B0604020202020204" pitchFamily="34" charset="0"/>
              </a:rPr>
              <a:t>Judgements (excellent/good/   adequate/unsatisfactory) </a:t>
            </a:r>
          </a:p>
          <a:p>
            <a:r>
              <a:rPr lang="en-GB" sz="2400" dirty="0">
                <a:solidFill>
                  <a:schemeClr val="accent1">
                    <a:lumMod val="75000"/>
                  </a:schemeClr>
                </a:solidFill>
                <a:latin typeface="Arial" panose="020B0604020202020204" pitchFamily="34" charset="0"/>
                <a:cs typeface="Arial" panose="020B0604020202020204" pitchFamily="34" charset="0"/>
              </a:rPr>
              <a:t>The Inspection Report is available to all  </a:t>
            </a:r>
          </a:p>
          <a:p>
            <a:endParaRPr lang="en-GB" dirty="0"/>
          </a:p>
        </p:txBody>
      </p:sp>
    </p:spTree>
    <p:extLst>
      <p:ext uri="{BB962C8B-B14F-4D97-AF65-F5344CB8AC3E}">
        <p14:creationId xmlns:p14="http://schemas.microsoft.com/office/powerpoint/2010/main" val="28887819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CD2A6-604B-4920-9404-A1D8763348FF}"/>
              </a:ext>
            </a:extLst>
          </p:cNvPr>
          <p:cNvSpPr>
            <a:spLocks noGrp="1"/>
          </p:cNvSpPr>
          <p:nvPr>
            <p:ph type="title"/>
          </p:nvPr>
        </p:nvSpPr>
        <p:spPr>
          <a:xfrm>
            <a:off x="272694" y="17462"/>
            <a:ext cx="8611385" cy="1325563"/>
          </a:xfrm>
        </p:spPr>
        <p:txBody>
          <a:bodyPr>
            <a:noAutofit/>
          </a:bodyPr>
          <a:lstStyle/>
          <a:p>
            <a:pPr algn="ctr"/>
            <a:r>
              <a:rPr lang="en-GB" sz="4800" b="1" dirty="0" err="1"/>
              <a:t>Arolygiadau</a:t>
            </a:r>
            <a:r>
              <a:rPr lang="en-GB" sz="4800" b="1" dirty="0"/>
              <a:t> </a:t>
            </a:r>
            <a:r>
              <a:rPr lang="en-GB" sz="4800" b="1" dirty="0" err="1"/>
              <a:t>ar</a:t>
            </a:r>
            <a:r>
              <a:rPr lang="en-GB" sz="4800" b="1" dirty="0"/>
              <a:t> y </a:t>
            </a:r>
            <a:r>
              <a:rPr lang="en-GB" sz="4800" b="1" dirty="0" err="1"/>
              <a:t>Cyd</a:t>
            </a:r>
            <a:br>
              <a:rPr lang="en-GB" sz="4800" b="1" dirty="0"/>
            </a:br>
            <a:r>
              <a:rPr lang="en-GB" sz="4800" b="1" dirty="0">
                <a:solidFill>
                  <a:schemeClr val="accent1">
                    <a:lumMod val="75000"/>
                  </a:schemeClr>
                </a:solidFill>
              </a:rPr>
              <a:t>Joint Inspection</a:t>
            </a:r>
          </a:p>
        </p:txBody>
      </p:sp>
      <p:sp>
        <p:nvSpPr>
          <p:cNvPr id="3" name="Content Placeholder 2">
            <a:extLst>
              <a:ext uri="{FF2B5EF4-FFF2-40B4-BE49-F238E27FC236}">
                <a16:creationId xmlns:a16="http://schemas.microsoft.com/office/drawing/2014/main" id="{8BFE7D9F-1DE0-419F-A5CA-719D4E10D152}"/>
              </a:ext>
            </a:extLst>
          </p:cNvPr>
          <p:cNvSpPr>
            <a:spLocks noGrp="1"/>
          </p:cNvSpPr>
          <p:nvPr>
            <p:ph idx="1"/>
          </p:nvPr>
        </p:nvSpPr>
        <p:spPr>
          <a:xfrm>
            <a:off x="35497" y="1343025"/>
            <a:ext cx="4383744" cy="3575934"/>
          </a:xfrm>
        </p:spPr>
        <p:txBody>
          <a:bodyPr>
            <a:noAutofit/>
          </a:bodyPr>
          <a:lstStyle/>
          <a:p>
            <a:pPr marL="0" indent="0">
              <a:buNone/>
            </a:pPr>
            <a:r>
              <a:rPr lang="en-GB" sz="2400" dirty="0" err="1"/>
              <a:t>Arolygiadau</a:t>
            </a:r>
            <a:r>
              <a:rPr lang="en-GB" sz="2400" dirty="0"/>
              <a:t> </a:t>
            </a:r>
            <a:r>
              <a:rPr lang="en-GB" sz="2400" dirty="0" err="1"/>
              <a:t>ar</a:t>
            </a:r>
            <a:r>
              <a:rPr lang="en-GB" sz="2400" dirty="0"/>
              <a:t> y </a:t>
            </a:r>
            <a:r>
              <a:rPr lang="en-GB" sz="2400" dirty="0" err="1"/>
              <a:t>cyd</a:t>
            </a:r>
            <a:endParaRPr lang="en-GB" sz="2400" dirty="0"/>
          </a:p>
          <a:p>
            <a:r>
              <a:rPr lang="en-GB" sz="2400" dirty="0" err="1"/>
              <a:t>Bydd</a:t>
            </a:r>
            <a:r>
              <a:rPr lang="en-GB" sz="2400" dirty="0"/>
              <a:t> </a:t>
            </a:r>
            <a:r>
              <a:rPr lang="en-GB" sz="2400" dirty="0" err="1"/>
              <a:t>ein</a:t>
            </a:r>
            <a:r>
              <a:rPr lang="en-GB" sz="2400" dirty="0"/>
              <a:t> </a:t>
            </a:r>
            <a:r>
              <a:rPr lang="en-GB" sz="2400" dirty="0" err="1"/>
              <a:t>harolygiadau</a:t>
            </a:r>
            <a:r>
              <a:rPr lang="en-GB" sz="2400" dirty="0"/>
              <a:t> </a:t>
            </a:r>
            <a:r>
              <a:rPr lang="en-GB" sz="2400" dirty="0" err="1"/>
              <a:t>ar</a:t>
            </a:r>
            <a:r>
              <a:rPr lang="en-GB" sz="2400" dirty="0"/>
              <a:t> y </a:t>
            </a:r>
            <a:r>
              <a:rPr lang="en-GB" sz="2400" dirty="0" err="1"/>
              <a:t>cyd</a:t>
            </a:r>
            <a:r>
              <a:rPr lang="en-GB" sz="2400" dirty="0"/>
              <a:t> </a:t>
            </a:r>
            <a:r>
              <a:rPr lang="en-GB" sz="2400" dirty="0" err="1"/>
              <a:t>yn</a:t>
            </a:r>
            <a:r>
              <a:rPr lang="en-GB" sz="2400" dirty="0"/>
              <a:t> </a:t>
            </a:r>
            <a:r>
              <a:rPr lang="en-GB" sz="2400" dirty="0" err="1"/>
              <a:t>darparu</a:t>
            </a:r>
            <a:r>
              <a:rPr lang="en-GB" sz="2400" dirty="0"/>
              <a:t>:</a:t>
            </a:r>
          </a:p>
          <a:p>
            <a:r>
              <a:rPr lang="en-GB" sz="2400" dirty="0"/>
              <a:t>Un </a:t>
            </a:r>
            <a:r>
              <a:rPr lang="en-GB" sz="2400" dirty="0" err="1"/>
              <a:t>adroddiad</a:t>
            </a:r>
            <a:r>
              <a:rPr lang="en-GB" sz="2400" dirty="0"/>
              <a:t> </a:t>
            </a:r>
            <a:r>
              <a:rPr lang="en-GB" sz="2400" dirty="0" err="1"/>
              <a:t>arolygu</a:t>
            </a:r>
            <a:r>
              <a:rPr lang="en-GB" sz="2400" dirty="0"/>
              <a:t> </a:t>
            </a:r>
            <a:r>
              <a:rPr lang="en-GB" sz="2400" dirty="0" err="1"/>
              <a:t>sy'n</a:t>
            </a:r>
            <a:r>
              <a:rPr lang="en-GB" sz="2400" dirty="0"/>
              <a:t> </a:t>
            </a:r>
            <a:r>
              <a:rPr lang="en-GB" sz="2400" dirty="0" err="1"/>
              <a:t>cwmpasu</a:t>
            </a:r>
            <a:r>
              <a:rPr lang="en-GB" sz="2400" dirty="0"/>
              <a:t> </a:t>
            </a:r>
            <a:r>
              <a:rPr lang="en-GB" sz="2400" dirty="0" err="1"/>
              <a:t>safonau</a:t>
            </a:r>
            <a:r>
              <a:rPr lang="en-GB" sz="2400" dirty="0"/>
              <a:t> </a:t>
            </a:r>
            <a:r>
              <a:rPr lang="en-GB" sz="2400" dirty="0" err="1"/>
              <a:t>mewn</a:t>
            </a:r>
            <a:r>
              <a:rPr lang="en-GB" sz="2400" dirty="0"/>
              <a:t> </a:t>
            </a:r>
            <a:r>
              <a:rPr lang="en-GB" sz="2400" dirty="0" err="1"/>
              <a:t>gofal</a:t>
            </a:r>
            <a:r>
              <a:rPr lang="en-GB" sz="2400" dirty="0"/>
              <a:t> plant ac </a:t>
            </a:r>
            <a:r>
              <a:rPr lang="en-GB" sz="2400" dirty="0" err="1"/>
              <a:t>addysg</a:t>
            </a:r>
            <a:endParaRPr lang="en-GB" sz="2400" dirty="0"/>
          </a:p>
          <a:p>
            <a:r>
              <a:rPr lang="en-GB" sz="2400" dirty="0" err="1"/>
              <a:t>Fframwaith</a:t>
            </a:r>
            <a:r>
              <a:rPr lang="en-GB" sz="2400" dirty="0"/>
              <a:t> </a:t>
            </a:r>
            <a:r>
              <a:rPr lang="en-GB" sz="2400" dirty="0" err="1"/>
              <a:t>arolygu</a:t>
            </a:r>
            <a:r>
              <a:rPr lang="en-GB" sz="2400" dirty="0"/>
              <a:t> </a:t>
            </a:r>
            <a:r>
              <a:rPr lang="en-GB" sz="2400" dirty="0" err="1"/>
              <a:t>diwygiedig</a:t>
            </a:r>
            <a:r>
              <a:rPr lang="en-GB" sz="2400" dirty="0"/>
              <a:t> </a:t>
            </a:r>
            <a:r>
              <a:rPr lang="en-GB" sz="2400" dirty="0" err="1"/>
              <a:t>sy'n</a:t>
            </a:r>
            <a:r>
              <a:rPr lang="en-GB" sz="2400" dirty="0"/>
              <a:t> </a:t>
            </a:r>
            <a:r>
              <a:rPr lang="en-GB" sz="2400" dirty="0" err="1"/>
              <a:t>cwmpasu</a:t>
            </a:r>
            <a:r>
              <a:rPr lang="en-GB" sz="2400" dirty="0"/>
              <a:t> </a:t>
            </a:r>
            <a:r>
              <a:rPr lang="en-GB" sz="2400" dirty="0" err="1"/>
              <a:t>llai</a:t>
            </a:r>
            <a:r>
              <a:rPr lang="en-GB" sz="2400" dirty="0"/>
              <a:t> o </a:t>
            </a:r>
            <a:r>
              <a:rPr lang="en-GB" sz="2400" dirty="0" err="1"/>
              <a:t>feysydd</a:t>
            </a:r>
            <a:r>
              <a:rPr lang="en-GB" sz="2400" dirty="0"/>
              <a:t> </a:t>
            </a:r>
            <a:r>
              <a:rPr lang="en-GB" sz="2400" dirty="0" err="1"/>
              <a:t>ond</a:t>
            </a:r>
            <a:r>
              <a:rPr lang="en-GB" sz="2400" dirty="0"/>
              <a:t> </a:t>
            </a:r>
            <a:r>
              <a:rPr lang="en-GB" sz="2400" dirty="0" err="1"/>
              <a:t>meysydd</a:t>
            </a:r>
            <a:r>
              <a:rPr lang="en-GB" sz="2400" dirty="0"/>
              <a:t> </a:t>
            </a:r>
            <a:r>
              <a:rPr lang="en-GB" sz="2400" dirty="0" err="1"/>
              <a:t>ehangach</a:t>
            </a:r>
            <a:endParaRPr lang="en-GB" sz="2400" dirty="0"/>
          </a:p>
          <a:p>
            <a:r>
              <a:rPr lang="en-GB" sz="2400" dirty="0" err="1"/>
              <a:t>Amserlenni</a:t>
            </a:r>
            <a:r>
              <a:rPr lang="en-GB" sz="2400" dirty="0"/>
              <a:t> </a:t>
            </a:r>
            <a:r>
              <a:rPr lang="en-GB" sz="2400" dirty="0" err="1"/>
              <a:t>newydd</a:t>
            </a:r>
            <a:r>
              <a:rPr lang="en-GB" sz="2400" dirty="0"/>
              <a:t> </a:t>
            </a:r>
            <a:r>
              <a:rPr lang="en-GB" sz="2400" dirty="0" err="1"/>
              <a:t>ar</a:t>
            </a:r>
            <a:r>
              <a:rPr lang="en-GB" sz="2400" dirty="0"/>
              <a:t> </a:t>
            </a:r>
            <a:r>
              <a:rPr lang="en-GB" sz="2400" dirty="0" err="1"/>
              <a:t>gyfer</a:t>
            </a:r>
            <a:r>
              <a:rPr lang="en-GB" sz="2400" dirty="0"/>
              <a:t> </a:t>
            </a:r>
            <a:r>
              <a:rPr lang="en-GB" sz="2400" dirty="0" err="1"/>
              <a:t>hyd</a:t>
            </a:r>
            <a:r>
              <a:rPr lang="en-GB" sz="2400" dirty="0"/>
              <a:t>, </a:t>
            </a:r>
            <a:r>
              <a:rPr lang="en-GB" sz="2400" dirty="0" err="1"/>
              <a:t>amlder</a:t>
            </a:r>
            <a:r>
              <a:rPr lang="en-GB" sz="2400" dirty="0"/>
              <a:t> a </a:t>
            </a:r>
            <a:r>
              <a:rPr lang="en-GB" sz="2400" dirty="0" err="1"/>
              <a:t>chyfnodau</a:t>
            </a:r>
            <a:r>
              <a:rPr lang="en-GB" sz="2400" dirty="0"/>
              <a:t> </a:t>
            </a:r>
            <a:r>
              <a:rPr lang="en-GB" sz="2400" dirty="0" err="1"/>
              <a:t>rhybudd</a:t>
            </a:r>
            <a:r>
              <a:rPr lang="en-GB" sz="2400" dirty="0"/>
              <a:t> </a:t>
            </a:r>
            <a:r>
              <a:rPr lang="en-GB" sz="2400" dirty="0" err="1"/>
              <a:t>arolygiad</a:t>
            </a:r>
            <a:r>
              <a:rPr lang="en-GB" sz="2400" dirty="0"/>
              <a:t>      </a:t>
            </a:r>
            <a:r>
              <a:rPr lang="en-GB" sz="1400" dirty="0"/>
              <a:t>(AGC, 2022)</a:t>
            </a:r>
            <a:endParaRPr lang="en-GB" sz="2400" dirty="0"/>
          </a:p>
        </p:txBody>
      </p:sp>
      <p:sp>
        <p:nvSpPr>
          <p:cNvPr id="4" name="Content Placeholder 3">
            <a:extLst>
              <a:ext uri="{FF2B5EF4-FFF2-40B4-BE49-F238E27FC236}">
                <a16:creationId xmlns:a16="http://schemas.microsoft.com/office/drawing/2014/main" id="{573ECD17-D6E7-4CCE-8469-A1A91D7E1EAA}"/>
              </a:ext>
            </a:extLst>
          </p:cNvPr>
          <p:cNvSpPr>
            <a:spLocks noGrp="1"/>
          </p:cNvSpPr>
          <p:nvPr>
            <p:ph sz="half" idx="4294967295"/>
          </p:nvPr>
        </p:nvSpPr>
        <p:spPr>
          <a:xfrm>
            <a:off x="4514850" y="1343025"/>
            <a:ext cx="4629150" cy="4351338"/>
          </a:xfrm>
        </p:spPr>
        <p:txBody>
          <a:bodyPr>
            <a:noAutofit/>
          </a:bodyPr>
          <a:lstStyle/>
          <a:p>
            <a:pPr marL="0" indent="0">
              <a:buNone/>
            </a:pPr>
            <a:r>
              <a:rPr lang="en-GB" sz="2400" dirty="0">
                <a:solidFill>
                  <a:schemeClr val="accent1">
                    <a:lumMod val="75000"/>
                  </a:schemeClr>
                </a:solidFill>
              </a:rPr>
              <a:t>Joint inspections</a:t>
            </a:r>
          </a:p>
          <a:p>
            <a:r>
              <a:rPr lang="en-GB" sz="2400" dirty="0">
                <a:solidFill>
                  <a:schemeClr val="accent1">
                    <a:lumMod val="75000"/>
                  </a:schemeClr>
                </a:solidFill>
              </a:rPr>
              <a:t>Our joint inspections will deliver:</a:t>
            </a:r>
          </a:p>
          <a:p>
            <a:r>
              <a:rPr lang="en-GB" sz="2400" dirty="0">
                <a:solidFill>
                  <a:schemeClr val="accent1">
                    <a:lumMod val="75000"/>
                  </a:schemeClr>
                </a:solidFill>
              </a:rPr>
              <a:t>One inspection report that covers standards in both childcare and education</a:t>
            </a:r>
          </a:p>
          <a:p>
            <a:r>
              <a:rPr lang="en-GB" sz="2400" dirty="0">
                <a:solidFill>
                  <a:schemeClr val="accent1">
                    <a:lumMod val="75000"/>
                  </a:schemeClr>
                </a:solidFill>
              </a:rPr>
              <a:t>A revised inspection framework that covers fewer, but broader areas</a:t>
            </a:r>
          </a:p>
          <a:p>
            <a:r>
              <a:rPr lang="en-GB" sz="2400" dirty="0">
                <a:solidFill>
                  <a:schemeClr val="accent1">
                    <a:lumMod val="75000"/>
                  </a:schemeClr>
                </a:solidFill>
              </a:rPr>
              <a:t>New timescales for the length, frequency and notice period for an inspection        </a:t>
            </a:r>
            <a:r>
              <a:rPr lang="en-GB" sz="1600" dirty="0">
                <a:solidFill>
                  <a:schemeClr val="accent1">
                    <a:lumMod val="75000"/>
                  </a:schemeClr>
                </a:solidFill>
              </a:rPr>
              <a:t>(CIW, 2022)</a:t>
            </a:r>
          </a:p>
        </p:txBody>
      </p:sp>
    </p:spTree>
    <p:extLst>
      <p:ext uri="{BB962C8B-B14F-4D97-AF65-F5344CB8AC3E}">
        <p14:creationId xmlns:p14="http://schemas.microsoft.com/office/powerpoint/2010/main" val="20185234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673882-142E-4B2B-AA5F-6C640B62126F}"/>
              </a:ext>
            </a:extLst>
          </p:cNvPr>
          <p:cNvSpPr>
            <a:spLocks noGrp="1"/>
          </p:cNvSpPr>
          <p:nvPr>
            <p:ph idx="1"/>
          </p:nvPr>
        </p:nvSpPr>
        <p:spPr>
          <a:xfrm>
            <a:off x="268665" y="1825625"/>
            <a:ext cx="4087311" cy="3575934"/>
          </a:xfrm>
        </p:spPr>
        <p:txBody>
          <a:bodyPr>
            <a:normAutofit/>
          </a:bodyPr>
          <a:lstStyle/>
          <a:p>
            <a:r>
              <a:rPr lang="en-GB" sz="2400" dirty="0" err="1"/>
              <a:t>Yn</a:t>
            </a:r>
            <a:r>
              <a:rPr lang="en-GB" sz="2400" dirty="0"/>
              <a:t> </a:t>
            </a:r>
            <a:r>
              <a:rPr lang="en-GB" sz="2400" dirty="0" err="1"/>
              <a:t>ystod</a:t>
            </a:r>
            <a:r>
              <a:rPr lang="en-GB" sz="2400" dirty="0"/>
              <a:t> </a:t>
            </a:r>
            <a:r>
              <a:rPr lang="en-GB" sz="2400" dirty="0" err="1"/>
              <a:t>yr</a:t>
            </a:r>
            <a:r>
              <a:rPr lang="en-GB" sz="2400" dirty="0"/>
              <a:t> </a:t>
            </a:r>
            <a:r>
              <a:rPr lang="en-GB" sz="2400" dirty="0" err="1"/>
              <a:t>arolygiadau</a:t>
            </a:r>
            <a:r>
              <a:rPr lang="en-GB" sz="2400" dirty="0"/>
              <a:t> </a:t>
            </a:r>
            <a:r>
              <a:rPr lang="en-GB" sz="2400" dirty="0" err="1"/>
              <a:t>ar</a:t>
            </a:r>
            <a:r>
              <a:rPr lang="en-GB" sz="2400" dirty="0"/>
              <a:t> y </a:t>
            </a:r>
            <a:r>
              <a:rPr lang="en-GB" sz="2400" dirty="0" err="1"/>
              <a:t>cyd</a:t>
            </a:r>
            <a:r>
              <a:rPr lang="en-GB" sz="2400" dirty="0"/>
              <a:t> </a:t>
            </a:r>
            <a:r>
              <a:rPr lang="en-GB" sz="2400" dirty="0" err="1"/>
              <a:t>hyn</a:t>
            </a:r>
            <a:r>
              <a:rPr lang="en-GB" sz="2400" dirty="0"/>
              <a:t>, </a:t>
            </a:r>
            <a:r>
              <a:rPr lang="en-GB" sz="2400" dirty="0" err="1"/>
              <a:t>byddwn</a:t>
            </a:r>
            <a:r>
              <a:rPr lang="en-GB" sz="2400" dirty="0"/>
              <a:t> </a:t>
            </a:r>
            <a:r>
              <a:rPr lang="en-GB" sz="2400" dirty="0" err="1"/>
              <a:t>yn</a:t>
            </a:r>
            <a:r>
              <a:rPr lang="en-GB" sz="2400" dirty="0"/>
              <a:t> </a:t>
            </a:r>
            <a:r>
              <a:rPr lang="en-GB" sz="2400" dirty="0" err="1"/>
              <a:t>arolygu</a:t>
            </a:r>
            <a:r>
              <a:rPr lang="en-GB" sz="2400" dirty="0"/>
              <a:t> </a:t>
            </a:r>
            <a:r>
              <a:rPr lang="en-GB" sz="2400" dirty="0" err="1"/>
              <a:t>gofal</a:t>
            </a:r>
            <a:r>
              <a:rPr lang="en-GB" sz="2400" dirty="0"/>
              <a:t> </a:t>
            </a:r>
            <a:r>
              <a:rPr lang="en-GB" sz="2400" dirty="0" err="1"/>
              <a:t>pob</a:t>
            </a:r>
            <a:r>
              <a:rPr lang="en-GB" sz="2400" dirty="0"/>
              <a:t> </a:t>
            </a:r>
            <a:r>
              <a:rPr lang="en-GB" sz="2400" dirty="0" err="1"/>
              <a:t>plentyn</a:t>
            </a:r>
            <a:r>
              <a:rPr lang="en-GB" sz="2400" dirty="0"/>
              <a:t> </a:t>
            </a:r>
            <a:r>
              <a:rPr lang="en-GB" sz="2400" dirty="0" err="1"/>
              <a:t>hyd</a:t>
            </a:r>
            <a:r>
              <a:rPr lang="en-GB" sz="2400" dirty="0"/>
              <a:t> at 12 </a:t>
            </a:r>
            <a:r>
              <a:rPr lang="en-GB" sz="2400" dirty="0" err="1"/>
              <a:t>oed</a:t>
            </a:r>
            <a:r>
              <a:rPr lang="en-GB" sz="2400" dirty="0"/>
              <a:t> ac </a:t>
            </a:r>
            <a:r>
              <a:rPr lang="en-GB" sz="2400" dirty="0" err="1"/>
              <a:t>addysg</a:t>
            </a:r>
            <a:r>
              <a:rPr lang="en-GB" sz="2400" dirty="0"/>
              <a:t> plant </a:t>
            </a:r>
            <a:r>
              <a:rPr lang="en-GB" sz="2400" dirty="0" err="1"/>
              <a:t>tair</a:t>
            </a:r>
            <a:r>
              <a:rPr lang="en-GB" sz="2400" dirty="0"/>
              <a:t> a </a:t>
            </a:r>
            <a:r>
              <a:rPr lang="en-GB" sz="2400" dirty="0" err="1"/>
              <a:t>phedair</a:t>
            </a:r>
            <a:r>
              <a:rPr lang="en-GB" sz="2400" dirty="0"/>
              <a:t> </a:t>
            </a:r>
            <a:r>
              <a:rPr lang="en-GB" sz="2400" dirty="0" err="1"/>
              <a:t>mlwydd</a:t>
            </a:r>
            <a:r>
              <a:rPr lang="en-GB" sz="2400" dirty="0"/>
              <a:t> </a:t>
            </a:r>
            <a:r>
              <a:rPr lang="en-GB" sz="2400" dirty="0" err="1"/>
              <a:t>oed</a:t>
            </a:r>
            <a:r>
              <a:rPr lang="en-GB" sz="2400" dirty="0"/>
              <a:t> </a:t>
            </a:r>
            <a:r>
              <a:rPr lang="en-GB" sz="2400" dirty="0" err="1"/>
              <a:t>nad</a:t>
            </a:r>
            <a:r>
              <a:rPr lang="en-GB" sz="2400" dirty="0"/>
              <a:t> </a:t>
            </a:r>
            <a:r>
              <a:rPr lang="en-GB" sz="2400" dirty="0" err="1"/>
              <a:t>ydynt</a:t>
            </a:r>
            <a:r>
              <a:rPr lang="en-GB" sz="2400" dirty="0"/>
              <a:t> </a:t>
            </a:r>
            <a:r>
              <a:rPr lang="en-GB" sz="2400" dirty="0" err="1"/>
              <a:t>yn</a:t>
            </a:r>
            <a:r>
              <a:rPr lang="en-GB" sz="2400" dirty="0"/>
              <a:t> </a:t>
            </a:r>
            <a:r>
              <a:rPr lang="en-GB" sz="2400" dirty="0" err="1"/>
              <a:t>derbyn</a:t>
            </a:r>
            <a:r>
              <a:rPr lang="en-GB" sz="2400" dirty="0"/>
              <a:t> </a:t>
            </a:r>
            <a:r>
              <a:rPr lang="en-GB" sz="2400" dirty="0" err="1"/>
              <a:t>addysg</a:t>
            </a:r>
            <a:r>
              <a:rPr lang="en-GB" sz="2400" dirty="0"/>
              <a:t> </a:t>
            </a:r>
            <a:r>
              <a:rPr lang="en-GB" sz="2400" dirty="0" err="1"/>
              <a:t>mewn</a:t>
            </a:r>
            <a:r>
              <a:rPr lang="en-GB" sz="2400" dirty="0"/>
              <a:t> </a:t>
            </a:r>
            <a:r>
              <a:rPr lang="en-GB" sz="2400" dirty="0" err="1"/>
              <a:t>lleoliadau</a:t>
            </a:r>
            <a:r>
              <a:rPr lang="en-GB" sz="2400" dirty="0"/>
              <a:t> a </a:t>
            </a:r>
            <a:r>
              <a:rPr lang="en-GB" sz="2400" dirty="0" err="1"/>
              <a:t>gynhelir</a:t>
            </a:r>
            <a:r>
              <a:rPr lang="en-GB" sz="2400" dirty="0"/>
              <a:t>.</a:t>
            </a:r>
          </a:p>
        </p:txBody>
      </p:sp>
      <p:sp>
        <p:nvSpPr>
          <p:cNvPr id="4" name="Content Placeholder 3">
            <a:extLst>
              <a:ext uri="{FF2B5EF4-FFF2-40B4-BE49-F238E27FC236}">
                <a16:creationId xmlns:a16="http://schemas.microsoft.com/office/drawing/2014/main" id="{D0B85E02-1053-4EFA-8F4B-D309B192E151}"/>
              </a:ext>
            </a:extLst>
          </p:cNvPr>
          <p:cNvSpPr>
            <a:spLocks noGrp="1"/>
          </p:cNvSpPr>
          <p:nvPr>
            <p:ph sz="half" idx="4294967295"/>
          </p:nvPr>
        </p:nvSpPr>
        <p:spPr>
          <a:xfrm>
            <a:off x="4983163" y="1836738"/>
            <a:ext cx="4160837" cy="4351337"/>
          </a:xfrm>
        </p:spPr>
        <p:txBody>
          <a:bodyPr>
            <a:normAutofit/>
          </a:bodyPr>
          <a:lstStyle/>
          <a:p>
            <a:r>
              <a:rPr lang="en-GB" sz="2400" dirty="0">
                <a:solidFill>
                  <a:schemeClr val="accent1">
                    <a:lumMod val="75000"/>
                  </a:schemeClr>
                </a:solidFill>
              </a:rPr>
              <a:t>During the joint inspections, we will inspect the care of all children up to the age of 12 and the education of three and four-year-olds that do not receive education in a maintained setting.</a:t>
            </a:r>
          </a:p>
        </p:txBody>
      </p:sp>
      <p:sp>
        <p:nvSpPr>
          <p:cNvPr id="5" name="Title 1">
            <a:extLst>
              <a:ext uri="{FF2B5EF4-FFF2-40B4-BE49-F238E27FC236}">
                <a16:creationId xmlns:a16="http://schemas.microsoft.com/office/drawing/2014/main" id="{43C09F2B-BB5D-0F4E-AC5E-25E619561055}"/>
              </a:ext>
            </a:extLst>
          </p:cNvPr>
          <p:cNvSpPr txBox="1">
            <a:spLocks/>
          </p:cNvSpPr>
          <p:nvPr/>
        </p:nvSpPr>
        <p:spPr>
          <a:xfrm>
            <a:off x="571500" y="332656"/>
            <a:ext cx="7886700" cy="1325563"/>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4800" b="1" dirty="0" err="1"/>
              <a:t>Arolygiadau</a:t>
            </a:r>
            <a:r>
              <a:rPr lang="en-GB" sz="4800" b="1" dirty="0"/>
              <a:t> </a:t>
            </a:r>
            <a:r>
              <a:rPr lang="en-GB" sz="4800" b="1" dirty="0" err="1"/>
              <a:t>ar</a:t>
            </a:r>
            <a:r>
              <a:rPr lang="en-GB" sz="4800" b="1" dirty="0"/>
              <a:t> y </a:t>
            </a:r>
            <a:r>
              <a:rPr lang="en-GB" sz="4800" b="1" dirty="0" err="1"/>
              <a:t>Cyd</a:t>
            </a:r>
            <a:br>
              <a:rPr lang="en-GB" sz="4800" b="1" dirty="0"/>
            </a:br>
            <a:r>
              <a:rPr lang="en-GB" sz="4800" b="1" dirty="0">
                <a:solidFill>
                  <a:schemeClr val="accent1">
                    <a:lumMod val="75000"/>
                  </a:schemeClr>
                </a:solidFill>
              </a:rPr>
              <a:t>Joint Inspection</a:t>
            </a:r>
          </a:p>
        </p:txBody>
      </p:sp>
    </p:spTree>
    <p:extLst>
      <p:ext uri="{BB962C8B-B14F-4D97-AF65-F5344CB8AC3E}">
        <p14:creationId xmlns:p14="http://schemas.microsoft.com/office/powerpoint/2010/main" val="3664089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0B85E02-1053-4EFA-8F4B-D309B192E151}"/>
              </a:ext>
            </a:extLst>
          </p:cNvPr>
          <p:cNvSpPr>
            <a:spLocks noGrp="1"/>
          </p:cNvSpPr>
          <p:nvPr>
            <p:ph idx="1"/>
          </p:nvPr>
        </p:nvSpPr>
        <p:spPr>
          <a:xfrm>
            <a:off x="4644008" y="1484784"/>
            <a:ext cx="4236042" cy="4608512"/>
          </a:xfrm>
        </p:spPr>
        <p:txBody>
          <a:bodyPr>
            <a:normAutofit fontScale="55000" lnSpcReduction="20000"/>
          </a:bodyPr>
          <a:lstStyle/>
          <a:p>
            <a:pPr marL="0" indent="0">
              <a:buNone/>
            </a:pPr>
            <a:r>
              <a:rPr lang="en-GB" sz="4400" b="1" dirty="0">
                <a:solidFill>
                  <a:schemeClr val="accent1">
                    <a:lumMod val="75000"/>
                  </a:schemeClr>
                </a:solidFill>
              </a:rPr>
              <a:t>The changes</a:t>
            </a:r>
            <a:endParaRPr lang="en-GB" sz="4400" dirty="0">
              <a:solidFill>
                <a:schemeClr val="accent1">
                  <a:lumMod val="75000"/>
                </a:schemeClr>
              </a:solidFill>
            </a:endParaRPr>
          </a:p>
          <a:p>
            <a:r>
              <a:rPr lang="en-GB" sz="4400" dirty="0">
                <a:solidFill>
                  <a:schemeClr val="accent1">
                    <a:lumMod val="75000"/>
                  </a:schemeClr>
                </a:solidFill>
              </a:rPr>
              <a:t>Children remain at the heart of our work, but the new arrangements include:</a:t>
            </a:r>
          </a:p>
          <a:p>
            <a:r>
              <a:rPr lang="en-GB" sz="4400" dirty="0">
                <a:solidFill>
                  <a:schemeClr val="accent1">
                    <a:lumMod val="75000"/>
                  </a:schemeClr>
                </a:solidFill>
              </a:rPr>
              <a:t>One inspection report that covers both standards in education and childcare</a:t>
            </a:r>
          </a:p>
          <a:p>
            <a:r>
              <a:rPr lang="en-GB" sz="4400" dirty="0">
                <a:solidFill>
                  <a:schemeClr val="accent1">
                    <a:lumMod val="75000"/>
                  </a:schemeClr>
                </a:solidFill>
              </a:rPr>
              <a:t>A revised inspection framework that covers fewer, but broader areas</a:t>
            </a:r>
          </a:p>
          <a:p>
            <a:r>
              <a:rPr lang="en-GB" sz="4400" dirty="0">
                <a:solidFill>
                  <a:schemeClr val="accent1">
                    <a:lumMod val="75000"/>
                  </a:schemeClr>
                </a:solidFill>
              </a:rPr>
              <a:t>New timescales for the length, frequency and notice period of an inspection</a:t>
            </a:r>
          </a:p>
          <a:p>
            <a:endParaRPr lang="en-GB" sz="2400" dirty="0">
              <a:solidFill>
                <a:schemeClr val="accent6">
                  <a:lumMod val="75000"/>
                </a:schemeClr>
              </a:solidFill>
            </a:endParaRPr>
          </a:p>
        </p:txBody>
      </p:sp>
      <p:sp>
        <p:nvSpPr>
          <p:cNvPr id="5" name="Title 1">
            <a:extLst>
              <a:ext uri="{FF2B5EF4-FFF2-40B4-BE49-F238E27FC236}">
                <a16:creationId xmlns:a16="http://schemas.microsoft.com/office/drawing/2014/main" id="{43C09F2B-BB5D-0F4E-AC5E-25E619561055}"/>
              </a:ext>
            </a:extLst>
          </p:cNvPr>
          <p:cNvSpPr txBox="1">
            <a:spLocks/>
          </p:cNvSpPr>
          <p:nvPr/>
        </p:nvSpPr>
        <p:spPr>
          <a:xfrm>
            <a:off x="628650" y="18255"/>
            <a:ext cx="7886700" cy="1325563"/>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4800" b="1" dirty="0" err="1"/>
              <a:t>Arolygiadau</a:t>
            </a:r>
            <a:r>
              <a:rPr lang="en-GB" sz="4800" b="1" dirty="0"/>
              <a:t> </a:t>
            </a:r>
            <a:r>
              <a:rPr lang="en-GB" sz="4800" b="1" dirty="0" err="1"/>
              <a:t>ar</a:t>
            </a:r>
            <a:r>
              <a:rPr lang="en-GB" sz="4800" b="1" dirty="0"/>
              <a:t> y </a:t>
            </a:r>
            <a:r>
              <a:rPr lang="en-GB" sz="4800" b="1" dirty="0" err="1"/>
              <a:t>Cyd</a:t>
            </a:r>
            <a:br>
              <a:rPr lang="en-GB" sz="4800" b="1" dirty="0"/>
            </a:br>
            <a:r>
              <a:rPr lang="en-GB" sz="4800" b="1" dirty="0">
                <a:solidFill>
                  <a:schemeClr val="accent1">
                    <a:lumMod val="75000"/>
                  </a:schemeClr>
                </a:solidFill>
              </a:rPr>
              <a:t>Joint Inspection</a:t>
            </a:r>
          </a:p>
        </p:txBody>
      </p:sp>
      <p:sp>
        <p:nvSpPr>
          <p:cNvPr id="9" name="Content Placeholder 3">
            <a:extLst>
              <a:ext uri="{FF2B5EF4-FFF2-40B4-BE49-F238E27FC236}">
                <a16:creationId xmlns:a16="http://schemas.microsoft.com/office/drawing/2014/main" id="{0020E9A6-A3C4-3538-31FE-40DA067DDBB8}"/>
              </a:ext>
            </a:extLst>
          </p:cNvPr>
          <p:cNvSpPr txBox="1">
            <a:spLocks/>
          </p:cNvSpPr>
          <p:nvPr/>
        </p:nvSpPr>
        <p:spPr>
          <a:xfrm>
            <a:off x="107504" y="1337332"/>
            <a:ext cx="4161606" cy="4351338"/>
          </a:xfrm>
          <a:prstGeom prst="rect">
            <a:avLst/>
          </a:prstGeom>
        </p:spPr>
        <p:txBody>
          <a:bodyPr vert="horz" lIns="91440" tIns="45720" rIns="91440" bIns="45720" rtlCol="0">
            <a:normAutofit fontScale="92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2600" b="1" dirty="0"/>
              <a:t>Y </a:t>
            </a:r>
            <a:r>
              <a:rPr lang="en-GB" sz="2600" b="1" dirty="0" err="1"/>
              <a:t>newidiadau</a:t>
            </a:r>
            <a:endParaRPr lang="en-GB" sz="2600" dirty="0"/>
          </a:p>
          <a:p>
            <a:r>
              <a:rPr lang="en-GB" sz="2600" dirty="0"/>
              <a:t>Mae plant </a:t>
            </a:r>
            <a:r>
              <a:rPr lang="en-GB" sz="2600" dirty="0" err="1"/>
              <a:t>yn</a:t>
            </a:r>
            <a:r>
              <a:rPr lang="en-GB" sz="2600" dirty="0"/>
              <a:t> </a:t>
            </a:r>
            <a:r>
              <a:rPr lang="en-GB" sz="2600" dirty="0" err="1"/>
              <a:t>parhau</a:t>
            </a:r>
            <a:r>
              <a:rPr lang="en-GB" sz="2600" dirty="0"/>
              <a:t> </a:t>
            </a:r>
            <a:r>
              <a:rPr lang="en-GB" sz="2600" dirty="0" err="1"/>
              <a:t>i</a:t>
            </a:r>
            <a:r>
              <a:rPr lang="en-GB" sz="2600" dirty="0"/>
              <a:t> </a:t>
            </a:r>
            <a:r>
              <a:rPr lang="en-GB" sz="2600" dirty="0" err="1"/>
              <a:t>fod</a:t>
            </a:r>
            <a:r>
              <a:rPr lang="en-GB" sz="2600" dirty="0"/>
              <a:t> </a:t>
            </a:r>
            <a:r>
              <a:rPr lang="en-GB" sz="2600" dirty="0" err="1"/>
              <a:t>yn</a:t>
            </a:r>
            <a:r>
              <a:rPr lang="en-GB" sz="2600" dirty="0"/>
              <a:t> </a:t>
            </a:r>
            <a:r>
              <a:rPr lang="en-GB" sz="2600" dirty="0" err="1"/>
              <a:t>ganolog</a:t>
            </a:r>
            <a:r>
              <a:rPr lang="en-GB" sz="2600" dirty="0"/>
              <a:t> </a:t>
            </a:r>
            <a:r>
              <a:rPr lang="en-GB" sz="2600" dirty="0" err="1"/>
              <a:t>i’n</a:t>
            </a:r>
            <a:r>
              <a:rPr lang="en-GB" sz="2600" dirty="0"/>
              <a:t> </a:t>
            </a:r>
            <a:r>
              <a:rPr lang="en-GB" sz="2600" dirty="0" err="1"/>
              <a:t>gwaith</a:t>
            </a:r>
            <a:r>
              <a:rPr lang="en-GB" sz="2600" dirty="0"/>
              <a:t>, </a:t>
            </a:r>
            <a:r>
              <a:rPr lang="en-GB" sz="2600" dirty="0" err="1"/>
              <a:t>ond</a:t>
            </a:r>
            <a:r>
              <a:rPr lang="en-GB" sz="2600" dirty="0"/>
              <a:t> </a:t>
            </a:r>
            <a:r>
              <a:rPr lang="en-GB" sz="2600" dirty="0" err="1"/>
              <a:t>mae'r</a:t>
            </a:r>
            <a:r>
              <a:rPr lang="en-GB" sz="2600" dirty="0"/>
              <a:t> </a:t>
            </a:r>
            <a:r>
              <a:rPr lang="en-GB" sz="2600" dirty="0" err="1"/>
              <a:t>trefniadau</a:t>
            </a:r>
            <a:r>
              <a:rPr lang="en-GB" sz="2600" dirty="0"/>
              <a:t> </a:t>
            </a:r>
            <a:r>
              <a:rPr lang="en-GB" sz="2600" dirty="0" err="1"/>
              <a:t>newydd</a:t>
            </a:r>
            <a:r>
              <a:rPr lang="en-GB" sz="2600" dirty="0"/>
              <a:t> </a:t>
            </a:r>
            <a:r>
              <a:rPr lang="en-GB" sz="2600" dirty="0" err="1"/>
              <a:t>yn</a:t>
            </a:r>
            <a:r>
              <a:rPr lang="en-GB" sz="2600" dirty="0"/>
              <a:t> </a:t>
            </a:r>
            <a:r>
              <a:rPr lang="en-GB" sz="2600" dirty="0" err="1"/>
              <a:t>cynnwys</a:t>
            </a:r>
            <a:r>
              <a:rPr lang="en-GB" sz="2600" dirty="0"/>
              <a:t>:</a:t>
            </a:r>
          </a:p>
          <a:p>
            <a:r>
              <a:rPr lang="en-GB" sz="2600" dirty="0"/>
              <a:t>Un </a:t>
            </a:r>
            <a:r>
              <a:rPr lang="en-GB" sz="2600" dirty="0" err="1"/>
              <a:t>adroddiad</a:t>
            </a:r>
            <a:r>
              <a:rPr lang="en-GB" sz="2600" dirty="0"/>
              <a:t> </a:t>
            </a:r>
            <a:r>
              <a:rPr lang="en-GB" sz="2600" dirty="0" err="1"/>
              <a:t>arolygu</a:t>
            </a:r>
            <a:r>
              <a:rPr lang="en-GB" sz="2600" dirty="0"/>
              <a:t> </a:t>
            </a:r>
            <a:r>
              <a:rPr lang="en-GB" sz="2600" dirty="0" err="1"/>
              <a:t>sy’n</a:t>
            </a:r>
            <a:r>
              <a:rPr lang="en-GB" sz="2600" dirty="0"/>
              <a:t> </a:t>
            </a:r>
            <a:r>
              <a:rPr lang="en-GB" sz="2600" dirty="0" err="1"/>
              <a:t>cwmpasu</a:t>
            </a:r>
            <a:r>
              <a:rPr lang="en-GB" sz="2600" dirty="0"/>
              <a:t> </a:t>
            </a:r>
            <a:r>
              <a:rPr lang="en-GB" sz="2600" dirty="0" err="1"/>
              <a:t>safonau</a:t>
            </a:r>
            <a:r>
              <a:rPr lang="en-GB" sz="2600" dirty="0"/>
              <a:t> </a:t>
            </a:r>
            <a:r>
              <a:rPr lang="en-GB" sz="2600" dirty="0" err="1"/>
              <a:t>mewn</a:t>
            </a:r>
            <a:r>
              <a:rPr lang="en-GB" sz="2600" dirty="0"/>
              <a:t> </a:t>
            </a:r>
            <a:r>
              <a:rPr lang="en-GB" sz="2600" dirty="0" err="1"/>
              <a:t>addysg</a:t>
            </a:r>
            <a:r>
              <a:rPr lang="en-GB" sz="2600" dirty="0"/>
              <a:t> a </a:t>
            </a:r>
            <a:r>
              <a:rPr lang="en-GB" sz="2600" dirty="0" err="1"/>
              <a:t>gofal</a:t>
            </a:r>
            <a:r>
              <a:rPr lang="en-GB" sz="2600" dirty="0"/>
              <a:t> plant</a:t>
            </a:r>
          </a:p>
          <a:p>
            <a:r>
              <a:rPr lang="en-GB" sz="2600" dirty="0" err="1"/>
              <a:t>Fframwaith</a:t>
            </a:r>
            <a:r>
              <a:rPr lang="en-GB" sz="2600" dirty="0"/>
              <a:t> </a:t>
            </a:r>
            <a:r>
              <a:rPr lang="en-GB" sz="2600" dirty="0" err="1"/>
              <a:t>arolygu</a:t>
            </a:r>
            <a:r>
              <a:rPr lang="en-GB" sz="2600" dirty="0"/>
              <a:t> </a:t>
            </a:r>
            <a:r>
              <a:rPr lang="en-GB" sz="2600" dirty="0" err="1"/>
              <a:t>diwygiedig</a:t>
            </a:r>
            <a:r>
              <a:rPr lang="en-GB" sz="2600" dirty="0"/>
              <a:t> </a:t>
            </a:r>
            <a:r>
              <a:rPr lang="en-GB" sz="2600" dirty="0" err="1"/>
              <a:t>sy’n</a:t>
            </a:r>
            <a:r>
              <a:rPr lang="en-GB" sz="2600" dirty="0"/>
              <a:t> </a:t>
            </a:r>
            <a:r>
              <a:rPr lang="en-GB" sz="2600" dirty="0" err="1"/>
              <a:t>cwmpasu</a:t>
            </a:r>
            <a:r>
              <a:rPr lang="en-GB" sz="2600" dirty="0"/>
              <a:t> </a:t>
            </a:r>
            <a:r>
              <a:rPr lang="en-GB" sz="2600" dirty="0" err="1"/>
              <a:t>llai</a:t>
            </a:r>
            <a:r>
              <a:rPr lang="en-GB" sz="2600" dirty="0"/>
              <a:t> o </a:t>
            </a:r>
            <a:r>
              <a:rPr lang="en-GB" sz="2600" dirty="0" err="1"/>
              <a:t>feysydd</a:t>
            </a:r>
            <a:r>
              <a:rPr lang="en-GB" sz="2600" dirty="0"/>
              <a:t>, </a:t>
            </a:r>
            <a:r>
              <a:rPr lang="en-GB" sz="2600" dirty="0" err="1"/>
              <a:t>ond</a:t>
            </a:r>
            <a:r>
              <a:rPr lang="en-GB" sz="2600" dirty="0"/>
              <a:t> </a:t>
            </a:r>
            <a:r>
              <a:rPr lang="en-GB" sz="2600" dirty="0" err="1"/>
              <a:t>meysydd</a:t>
            </a:r>
            <a:r>
              <a:rPr lang="en-GB" sz="2600" dirty="0"/>
              <a:t> </a:t>
            </a:r>
            <a:r>
              <a:rPr lang="en-GB" sz="2600" dirty="0" err="1"/>
              <a:t>ehangach</a:t>
            </a:r>
            <a:endParaRPr lang="en-GB" sz="2600" dirty="0"/>
          </a:p>
          <a:p>
            <a:r>
              <a:rPr lang="en-GB" sz="2600" dirty="0" err="1"/>
              <a:t>Graddfeydd</a:t>
            </a:r>
            <a:r>
              <a:rPr lang="en-GB" sz="2600" dirty="0"/>
              <a:t> </a:t>
            </a:r>
            <a:r>
              <a:rPr lang="en-GB" sz="2600" dirty="0" err="1"/>
              <a:t>amser</a:t>
            </a:r>
            <a:r>
              <a:rPr lang="en-GB" sz="2600" dirty="0"/>
              <a:t> </a:t>
            </a:r>
            <a:r>
              <a:rPr lang="en-GB" sz="2600" dirty="0" err="1"/>
              <a:t>newydd</a:t>
            </a:r>
            <a:r>
              <a:rPr lang="en-GB" sz="2600" dirty="0"/>
              <a:t> </a:t>
            </a:r>
            <a:r>
              <a:rPr lang="en-GB" sz="2600" dirty="0" err="1"/>
              <a:t>ar</a:t>
            </a:r>
            <a:r>
              <a:rPr lang="en-GB" sz="2600" dirty="0"/>
              <a:t> </a:t>
            </a:r>
            <a:r>
              <a:rPr lang="en-GB" sz="2600" dirty="0" err="1"/>
              <a:t>gyfer</a:t>
            </a:r>
            <a:r>
              <a:rPr lang="en-GB" sz="2600" dirty="0"/>
              <a:t> </a:t>
            </a:r>
            <a:r>
              <a:rPr lang="en-GB" sz="2600" dirty="0" err="1"/>
              <a:t>hyd</a:t>
            </a:r>
            <a:r>
              <a:rPr lang="en-GB" sz="2600" dirty="0"/>
              <a:t>, </a:t>
            </a:r>
            <a:r>
              <a:rPr lang="en-GB" sz="2600" dirty="0" err="1"/>
              <a:t>amlder</a:t>
            </a:r>
            <a:r>
              <a:rPr lang="en-GB" sz="2600" dirty="0"/>
              <a:t> a </a:t>
            </a:r>
            <a:r>
              <a:rPr lang="en-GB" sz="2600" dirty="0" err="1"/>
              <a:t>chyfnod</a:t>
            </a:r>
            <a:r>
              <a:rPr lang="en-GB" sz="2600" dirty="0"/>
              <a:t> </a:t>
            </a:r>
            <a:r>
              <a:rPr lang="en-GB" sz="2600" dirty="0" err="1"/>
              <a:t>rhybudd</a:t>
            </a:r>
            <a:r>
              <a:rPr lang="en-GB" sz="2600" dirty="0"/>
              <a:t> </a:t>
            </a:r>
            <a:r>
              <a:rPr lang="en-GB" sz="2600" dirty="0" err="1"/>
              <a:t>arolygiad</a:t>
            </a:r>
            <a:endParaRPr lang="en-GB" sz="2600" dirty="0"/>
          </a:p>
          <a:p>
            <a:endParaRPr lang="en-GB" sz="2400" dirty="0">
              <a:solidFill>
                <a:schemeClr val="accent6">
                  <a:lumMod val="75000"/>
                </a:schemeClr>
              </a:solidFill>
            </a:endParaRPr>
          </a:p>
        </p:txBody>
      </p:sp>
    </p:spTree>
    <p:extLst>
      <p:ext uri="{BB962C8B-B14F-4D97-AF65-F5344CB8AC3E}">
        <p14:creationId xmlns:p14="http://schemas.microsoft.com/office/powerpoint/2010/main" val="18522429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GB" sz="4800" b="1" dirty="0" err="1"/>
              <a:t>Cwestiynau</a:t>
            </a:r>
            <a:r>
              <a:rPr lang="en-GB" sz="4800" b="1" dirty="0"/>
              <a:t> </a:t>
            </a:r>
            <a:r>
              <a:rPr lang="en-GB" sz="4800" b="1" dirty="0" err="1"/>
              <a:t>adfyfyriol</a:t>
            </a:r>
            <a:br>
              <a:rPr lang="en-GB" sz="4800" b="1" dirty="0"/>
            </a:br>
            <a:r>
              <a:rPr lang="en-GB" sz="4800" b="1" dirty="0">
                <a:solidFill>
                  <a:schemeClr val="accent1">
                    <a:lumMod val="75000"/>
                  </a:schemeClr>
                </a:solidFill>
              </a:rPr>
              <a:t>Reflective questions</a:t>
            </a:r>
          </a:p>
        </p:txBody>
      </p:sp>
      <p:sp>
        <p:nvSpPr>
          <p:cNvPr id="5" name="Content Placeholder 4"/>
          <p:cNvSpPr>
            <a:spLocks noGrp="1"/>
          </p:cNvSpPr>
          <p:nvPr>
            <p:ph idx="1"/>
          </p:nvPr>
        </p:nvSpPr>
        <p:spPr>
          <a:xfrm>
            <a:off x="268665" y="1825625"/>
            <a:ext cx="4591367" cy="3575934"/>
          </a:xfrm>
        </p:spPr>
        <p:txBody>
          <a:bodyPr>
            <a:normAutofit/>
          </a:bodyPr>
          <a:lstStyle/>
          <a:p>
            <a:r>
              <a:rPr lang="en-GB" sz="2400" dirty="0"/>
              <a:t>Sut </a:t>
            </a:r>
            <a:r>
              <a:rPr lang="en-GB" sz="2400" dirty="0" err="1"/>
              <a:t>mae</a:t>
            </a:r>
            <a:r>
              <a:rPr lang="en-GB" sz="2400" dirty="0"/>
              <a:t> </a:t>
            </a:r>
            <a:r>
              <a:rPr lang="en-GB" sz="2400" dirty="0" err="1"/>
              <a:t>adfyfyrio</a:t>
            </a:r>
            <a:r>
              <a:rPr lang="en-GB" sz="2400" dirty="0"/>
              <a:t> </a:t>
            </a:r>
            <a:r>
              <a:rPr lang="en-GB" sz="2400" dirty="0" err="1"/>
              <a:t>wedi</a:t>
            </a:r>
            <a:r>
              <a:rPr lang="en-GB" sz="2400" dirty="0"/>
              <a:t> </a:t>
            </a:r>
            <a:r>
              <a:rPr lang="en-GB" sz="2400" dirty="0" err="1"/>
              <a:t>gwella</a:t>
            </a:r>
            <a:r>
              <a:rPr lang="en-GB" sz="2400" dirty="0"/>
              <a:t> </a:t>
            </a:r>
            <a:r>
              <a:rPr lang="en-GB" sz="2400" dirty="0" err="1"/>
              <a:t>arfer</a:t>
            </a:r>
            <a:r>
              <a:rPr lang="en-GB" sz="2400" dirty="0"/>
              <a:t>?</a:t>
            </a:r>
          </a:p>
          <a:p>
            <a:r>
              <a:rPr lang="en-GB" sz="2400" dirty="0" err="1"/>
              <a:t>Sut</a:t>
            </a:r>
            <a:r>
              <a:rPr lang="en-GB" sz="2400" dirty="0"/>
              <a:t> </a:t>
            </a:r>
            <a:r>
              <a:rPr lang="en-GB" sz="2400" dirty="0" err="1"/>
              <a:t>mae</a:t>
            </a:r>
            <a:r>
              <a:rPr lang="en-GB" sz="2400" dirty="0"/>
              <a:t> plant, </a:t>
            </a:r>
            <a:r>
              <a:rPr lang="en-GB" sz="2400" dirty="0" err="1"/>
              <a:t>teuluoedd</a:t>
            </a:r>
            <a:r>
              <a:rPr lang="en-GB" sz="2400" dirty="0"/>
              <a:t>, </a:t>
            </a:r>
            <a:r>
              <a:rPr lang="en-GB" sz="2400" dirty="0" err="1"/>
              <a:t>cydweithwyr</a:t>
            </a:r>
            <a:r>
              <a:rPr lang="en-GB" sz="2400" dirty="0"/>
              <a:t> </a:t>
            </a:r>
            <a:r>
              <a:rPr lang="en-GB" sz="2400" dirty="0" err="1"/>
              <a:t>wedi</a:t>
            </a:r>
            <a:r>
              <a:rPr lang="en-GB" sz="2400" dirty="0"/>
              <a:t> </a:t>
            </a:r>
            <a:r>
              <a:rPr lang="en-GB" sz="2400" dirty="0" err="1"/>
              <a:t>elwa</a:t>
            </a:r>
            <a:r>
              <a:rPr lang="en-GB" sz="2400" dirty="0"/>
              <a:t>?</a:t>
            </a:r>
          </a:p>
          <a:p>
            <a:r>
              <a:rPr lang="en-GB" sz="2400" dirty="0" err="1"/>
              <a:t>Sut</a:t>
            </a:r>
            <a:r>
              <a:rPr lang="en-GB" sz="2400" dirty="0"/>
              <a:t> </a:t>
            </a:r>
            <a:r>
              <a:rPr lang="en-GB" sz="2400" dirty="0" err="1"/>
              <a:t>ydych</a:t>
            </a:r>
            <a:r>
              <a:rPr lang="en-GB" sz="2400" dirty="0"/>
              <a:t> chi </a:t>
            </a:r>
            <a:r>
              <a:rPr lang="en-GB" sz="2400" dirty="0" err="1"/>
              <a:t>wedi</a:t>
            </a:r>
            <a:r>
              <a:rPr lang="en-GB" sz="2400" dirty="0"/>
              <a:t> </a:t>
            </a:r>
            <a:r>
              <a:rPr lang="en-GB" sz="2400" dirty="0" err="1"/>
              <a:t>elwa</a:t>
            </a:r>
            <a:r>
              <a:rPr lang="en-GB" sz="2400" dirty="0"/>
              <a:t>?</a:t>
            </a:r>
          </a:p>
        </p:txBody>
      </p:sp>
      <p:sp>
        <p:nvSpPr>
          <p:cNvPr id="6" name="Content Placeholder 5"/>
          <p:cNvSpPr>
            <a:spLocks noGrp="1"/>
          </p:cNvSpPr>
          <p:nvPr>
            <p:ph sz="half" idx="4294967295"/>
          </p:nvPr>
        </p:nvSpPr>
        <p:spPr>
          <a:xfrm>
            <a:off x="4953000" y="1825625"/>
            <a:ext cx="4191000" cy="4351338"/>
          </a:xfrm>
        </p:spPr>
        <p:txBody>
          <a:bodyPr>
            <a:normAutofit/>
          </a:bodyPr>
          <a:lstStyle/>
          <a:p>
            <a:r>
              <a:rPr lang="en-GB" sz="2400" dirty="0">
                <a:solidFill>
                  <a:schemeClr val="accent1">
                    <a:lumMod val="75000"/>
                  </a:schemeClr>
                </a:solidFill>
              </a:rPr>
              <a:t>How has reflection improved practice?</a:t>
            </a:r>
          </a:p>
          <a:p>
            <a:r>
              <a:rPr lang="en-GB" sz="2400" dirty="0">
                <a:solidFill>
                  <a:schemeClr val="accent1">
                    <a:lumMod val="75000"/>
                  </a:schemeClr>
                </a:solidFill>
              </a:rPr>
              <a:t>How have children, families, colleagues benefited?</a:t>
            </a:r>
          </a:p>
          <a:p>
            <a:r>
              <a:rPr lang="en-GB" sz="2400" dirty="0">
                <a:solidFill>
                  <a:schemeClr val="accent1">
                    <a:lumMod val="75000"/>
                  </a:schemeClr>
                </a:solidFill>
              </a:rPr>
              <a:t>How have you benefited?</a:t>
            </a:r>
          </a:p>
        </p:txBody>
      </p:sp>
    </p:spTree>
    <p:extLst>
      <p:ext uri="{BB962C8B-B14F-4D97-AF65-F5344CB8AC3E}">
        <p14:creationId xmlns:p14="http://schemas.microsoft.com/office/powerpoint/2010/main" val="3220392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err="1"/>
              <a:t>Cwestiynau</a:t>
            </a:r>
            <a:r>
              <a:rPr lang="en-GB" sz="4800" b="1" dirty="0"/>
              <a:t> </a:t>
            </a:r>
            <a:r>
              <a:rPr lang="en-GB" sz="4800" b="1" err="1"/>
              <a:t>adfyfyriol</a:t>
            </a:r>
            <a:br>
              <a:rPr lang="en-GB" sz="4800" b="1" dirty="0"/>
            </a:br>
            <a:r>
              <a:rPr lang="en-GB" sz="4800" b="1" dirty="0">
                <a:solidFill>
                  <a:schemeClr val="accent1">
                    <a:lumMod val="76000"/>
                  </a:schemeClr>
                </a:solidFill>
              </a:rPr>
              <a:t>Reflective questions</a:t>
            </a:r>
          </a:p>
        </p:txBody>
      </p:sp>
      <p:sp>
        <p:nvSpPr>
          <p:cNvPr id="3" name="Content Placeholder 2"/>
          <p:cNvSpPr>
            <a:spLocks noGrp="1"/>
          </p:cNvSpPr>
          <p:nvPr>
            <p:ph idx="1"/>
          </p:nvPr>
        </p:nvSpPr>
        <p:spPr/>
        <p:txBody>
          <a:bodyPr>
            <a:normAutofit/>
          </a:bodyPr>
          <a:lstStyle/>
          <a:p>
            <a:r>
              <a:rPr lang="en-GB" sz="2400" dirty="0"/>
              <a:t>Beth?</a:t>
            </a:r>
          </a:p>
          <a:p>
            <a:r>
              <a:rPr lang="en-GB" sz="2400" dirty="0" err="1"/>
              <a:t>Sut</a:t>
            </a:r>
            <a:r>
              <a:rPr lang="en-GB" sz="2400" dirty="0"/>
              <a:t>?</a:t>
            </a:r>
          </a:p>
          <a:p>
            <a:r>
              <a:rPr lang="en-GB" sz="2400" dirty="0" err="1"/>
              <a:t>Pwy</a:t>
            </a:r>
            <a:r>
              <a:rPr lang="en-GB" sz="2400" dirty="0"/>
              <a:t>?</a:t>
            </a:r>
          </a:p>
          <a:p>
            <a:r>
              <a:rPr lang="en-GB" sz="2400" dirty="0" err="1"/>
              <a:t>Pryd</a:t>
            </a:r>
            <a:r>
              <a:rPr lang="en-GB" sz="2400" dirty="0"/>
              <a:t>?</a:t>
            </a:r>
          </a:p>
          <a:p>
            <a:r>
              <a:rPr lang="en-GB" sz="2400" dirty="0" err="1"/>
              <a:t>Ble</a:t>
            </a:r>
            <a:r>
              <a:rPr lang="en-GB" sz="2400" dirty="0"/>
              <a:t>?</a:t>
            </a:r>
          </a:p>
          <a:p>
            <a:r>
              <a:rPr lang="en-GB" sz="2400" dirty="0"/>
              <a:t>Pam?</a:t>
            </a:r>
          </a:p>
        </p:txBody>
      </p:sp>
      <p:sp>
        <p:nvSpPr>
          <p:cNvPr id="4" name="Content Placeholder 3"/>
          <p:cNvSpPr>
            <a:spLocks noGrp="1"/>
          </p:cNvSpPr>
          <p:nvPr>
            <p:ph sz="half" idx="4294967295"/>
          </p:nvPr>
        </p:nvSpPr>
        <p:spPr>
          <a:xfrm>
            <a:off x="6610350" y="1989138"/>
            <a:ext cx="2533650" cy="4351337"/>
          </a:xfrm>
        </p:spPr>
        <p:txBody>
          <a:bodyPr>
            <a:normAutofit/>
          </a:bodyPr>
          <a:lstStyle/>
          <a:p>
            <a:r>
              <a:rPr lang="en-GB" sz="2400" dirty="0">
                <a:solidFill>
                  <a:schemeClr val="accent1">
                    <a:lumMod val="75000"/>
                  </a:schemeClr>
                </a:solidFill>
              </a:rPr>
              <a:t>What?</a:t>
            </a:r>
          </a:p>
          <a:p>
            <a:r>
              <a:rPr lang="en-GB" sz="2400" dirty="0">
                <a:solidFill>
                  <a:schemeClr val="accent1">
                    <a:lumMod val="75000"/>
                  </a:schemeClr>
                </a:solidFill>
              </a:rPr>
              <a:t>How?</a:t>
            </a:r>
          </a:p>
          <a:p>
            <a:r>
              <a:rPr lang="en-GB" sz="2400" dirty="0">
                <a:solidFill>
                  <a:schemeClr val="accent1">
                    <a:lumMod val="75000"/>
                  </a:schemeClr>
                </a:solidFill>
              </a:rPr>
              <a:t>Who?</a:t>
            </a:r>
          </a:p>
          <a:p>
            <a:r>
              <a:rPr lang="en-GB" sz="2400" dirty="0">
                <a:solidFill>
                  <a:schemeClr val="accent1">
                    <a:lumMod val="75000"/>
                  </a:schemeClr>
                </a:solidFill>
              </a:rPr>
              <a:t>When?</a:t>
            </a:r>
          </a:p>
          <a:p>
            <a:r>
              <a:rPr lang="en-GB" sz="2400" dirty="0">
                <a:solidFill>
                  <a:schemeClr val="accent1">
                    <a:lumMod val="75000"/>
                  </a:schemeClr>
                </a:solidFill>
              </a:rPr>
              <a:t>Where?</a:t>
            </a:r>
          </a:p>
          <a:p>
            <a:r>
              <a:rPr lang="en-GB" sz="2400" dirty="0">
                <a:solidFill>
                  <a:schemeClr val="accent1">
                    <a:lumMod val="75000"/>
                  </a:schemeClr>
                </a:solidFill>
              </a:rPr>
              <a:t>Why?</a:t>
            </a:r>
          </a:p>
        </p:txBody>
      </p:sp>
    </p:spTree>
    <p:extLst>
      <p:ext uri="{BB962C8B-B14F-4D97-AF65-F5344CB8AC3E}">
        <p14:creationId xmlns:p14="http://schemas.microsoft.com/office/powerpoint/2010/main" val="19125753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94" y="836712"/>
            <a:ext cx="9204594" cy="1325563"/>
          </a:xfrm>
        </p:spPr>
        <p:txBody>
          <a:bodyPr>
            <a:noAutofit/>
          </a:bodyPr>
          <a:lstStyle/>
          <a:p>
            <a:pPr algn="ctr"/>
            <a:r>
              <a:rPr lang="en-GB" sz="4800" b="1" dirty="0" err="1"/>
              <a:t>Datblygiad</a:t>
            </a:r>
            <a:r>
              <a:rPr lang="en-GB" sz="4800" b="1" dirty="0"/>
              <a:t> </a:t>
            </a:r>
            <a:r>
              <a:rPr lang="en-GB" sz="4800" b="1" dirty="0" err="1"/>
              <a:t>Proffesiynol</a:t>
            </a:r>
            <a:r>
              <a:rPr lang="en-GB" sz="4800" b="1" dirty="0"/>
              <a:t> </a:t>
            </a:r>
            <a:r>
              <a:rPr lang="en-GB" sz="4800" b="1" dirty="0" err="1"/>
              <a:t>Parhaus</a:t>
            </a:r>
            <a:r>
              <a:rPr lang="en-GB" sz="4800" b="1" dirty="0"/>
              <a:t> (DPP) / </a:t>
            </a:r>
            <a:br>
              <a:rPr lang="en-GB" sz="4800" b="1" dirty="0"/>
            </a:br>
            <a:r>
              <a:rPr lang="en-GB" sz="4800" b="1" dirty="0">
                <a:solidFill>
                  <a:schemeClr val="accent1">
                    <a:lumMod val="75000"/>
                  </a:schemeClr>
                </a:solidFill>
              </a:rPr>
              <a:t>Continuous Professional Development (CPD)</a:t>
            </a:r>
          </a:p>
        </p:txBody>
      </p:sp>
      <p:sp>
        <p:nvSpPr>
          <p:cNvPr id="3" name="Content Placeholder 2"/>
          <p:cNvSpPr>
            <a:spLocks noGrp="1"/>
          </p:cNvSpPr>
          <p:nvPr>
            <p:ph idx="1"/>
          </p:nvPr>
        </p:nvSpPr>
        <p:spPr>
          <a:xfrm>
            <a:off x="179512" y="3247535"/>
            <a:ext cx="8611385" cy="3575934"/>
          </a:xfrm>
        </p:spPr>
        <p:txBody>
          <a:bodyPr>
            <a:normAutofit/>
          </a:bodyPr>
          <a:lstStyle/>
          <a:p>
            <a:r>
              <a:rPr lang="cy-GB" sz="2400" dirty="0"/>
              <a:t>Beth yw hyn?</a:t>
            </a:r>
          </a:p>
          <a:p>
            <a:r>
              <a:rPr lang="cy-GB" sz="2400" dirty="0"/>
              <a:t>Pam mae angen hyn arnom?</a:t>
            </a:r>
          </a:p>
          <a:p>
            <a:r>
              <a:rPr lang="cy-GB" sz="2400" dirty="0"/>
              <a:t>Sut ydym ni’n ei wneud?</a:t>
            </a:r>
          </a:p>
          <a:p>
            <a:r>
              <a:rPr lang="cy-GB" sz="2400" dirty="0"/>
              <a:t>Cyfrifoldeb pwy yw e?</a:t>
            </a:r>
            <a:endParaRPr lang="en-GB" sz="2400" dirty="0"/>
          </a:p>
        </p:txBody>
      </p:sp>
      <p:sp>
        <p:nvSpPr>
          <p:cNvPr id="4" name="Content Placeholder 3"/>
          <p:cNvSpPr>
            <a:spLocks noGrp="1"/>
          </p:cNvSpPr>
          <p:nvPr>
            <p:ph sz="half" idx="4294967295"/>
          </p:nvPr>
        </p:nvSpPr>
        <p:spPr>
          <a:xfrm>
            <a:off x="5105400" y="3213100"/>
            <a:ext cx="4038600" cy="3989388"/>
          </a:xfrm>
        </p:spPr>
        <p:txBody>
          <a:bodyPr>
            <a:normAutofit/>
          </a:bodyPr>
          <a:lstStyle/>
          <a:p>
            <a:r>
              <a:rPr lang="en-GB" sz="2400" dirty="0">
                <a:solidFill>
                  <a:schemeClr val="accent1">
                    <a:lumMod val="75000"/>
                  </a:schemeClr>
                </a:solidFill>
              </a:rPr>
              <a:t>What is it?</a:t>
            </a:r>
          </a:p>
          <a:p>
            <a:r>
              <a:rPr lang="en-GB" sz="2400" dirty="0">
                <a:solidFill>
                  <a:schemeClr val="accent1">
                    <a:lumMod val="75000"/>
                  </a:schemeClr>
                </a:solidFill>
              </a:rPr>
              <a:t>Why do we need it?</a:t>
            </a:r>
          </a:p>
          <a:p>
            <a:r>
              <a:rPr lang="en-GB" sz="2400" dirty="0">
                <a:solidFill>
                  <a:schemeClr val="accent1">
                    <a:lumMod val="75000"/>
                  </a:schemeClr>
                </a:solidFill>
              </a:rPr>
              <a:t>How do we do it?</a:t>
            </a:r>
          </a:p>
          <a:p>
            <a:r>
              <a:rPr lang="en-GB" sz="2400" dirty="0">
                <a:solidFill>
                  <a:schemeClr val="accent1">
                    <a:lumMod val="75000"/>
                  </a:schemeClr>
                </a:solidFill>
              </a:rPr>
              <a:t>Whose responsibility is it?</a:t>
            </a:r>
          </a:p>
        </p:txBody>
      </p:sp>
    </p:spTree>
    <p:extLst>
      <p:ext uri="{BB962C8B-B14F-4D97-AF65-F5344CB8AC3E}">
        <p14:creationId xmlns:p14="http://schemas.microsoft.com/office/powerpoint/2010/main" val="11644232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800" b="1" dirty="0"/>
              <a:t>Beth </a:t>
            </a:r>
            <a:r>
              <a:rPr lang="en-GB" sz="4800" b="1" dirty="0" err="1"/>
              <a:t>yw</a:t>
            </a:r>
            <a:r>
              <a:rPr lang="en-GB" sz="4800" b="1" dirty="0"/>
              <a:t> e?/ </a:t>
            </a:r>
            <a:br>
              <a:rPr lang="en-GB" sz="4800" b="1" dirty="0">
                <a:solidFill>
                  <a:schemeClr val="accent6">
                    <a:lumMod val="75000"/>
                  </a:schemeClr>
                </a:solidFill>
              </a:rPr>
            </a:br>
            <a:r>
              <a:rPr lang="en-GB" sz="4800" b="1" dirty="0">
                <a:solidFill>
                  <a:schemeClr val="accent1">
                    <a:lumMod val="75000"/>
                  </a:schemeClr>
                </a:solidFill>
              </a:rPr>
              <a:t>What is it?</a:t>
            </a:r>
          </a:p>
        </p:txBody>
      </p:sp>
      <p:sp>
        <p:nvSpPr>
          <p:cNvPr id="4" name="Content Placeholder 3"/>
          <p:cNvSpPr>
            <a:spLocks noGrp="1"/>
          </p:cNvSpPr>
          <p:nvPr>
            <p:ph idx="1"/>
          </p:nvPr>
        </p:nvSpPr>
        <p:spPr/>
        <p:txBody>
          <a:bodyPr>
            <a:normAutofit/>
          </a:bodyPr>
          <a:lstStyle/>
          <a:p>
            <a:r>
              <a:rPr lang="en-GB" sz="2400" dirty="0"/>
              <a:t>‘…professional training, emphasising practical information, professional education emphasizing theory, and research based knowledge and professional support to develop job experience and performance’ </a:t>
            </a:r>
          </a:p>
          <a:p>
            <a:pPr marL="342900" lvl="1" indent="0">
              <a:buNone/>
            </a:pPr>
            <a:r>
              <a:rPr lang="en-GB" sz="2100" dirty="0"/>
              <a:t>							(Siraj and </a:t>
            </a:r>
            <a:r>
              <a:rPr lang="en-GB" sz="2100" dirty="0" err="1"/>
              <a:t>Hallet</a:t>
            </a:r>
            <a:r>
              <a:rPr lang="en-GB" sz="2100" dirty="0"/>
              <a:t>, 2014: 122)</a:t>
            </a:r>
          </a:p>
        </p:txBody>
      </p:sp>
    </p:spTree>
    <p:extLst>
      <p:ext uri="{BB962C8B-B14F-4D97-AF65-F5344CB8AC3E}">
        <p14:creationId xmlns:p14="http://schemas.microsoft.com/office/powerpoint/2010/main" val="19368497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t>Pam? - </a:t>
            </a:r>
            <a:r>
              <a:rPr lang="en-GB" sz="4800" b="1" dirty="0" err="1"/>
              <a:t>Gweithiwr</a:t>
            </a:r>
            <a:br>
              <a:rPr lang="en-GB" sz="4800" b="1" dirty="0"/>
            </a:br>
            <a:r>
              <a:rPr lang="en-GB" sz="4800" b="1" dirty="0">
                <a:solidFill>
                  <a:schemeClr val="accent1">
                    <a:lumMod val="75000"/>
                  </a:schemeClr>
                </a:solidFill>
              </a:rPr>
              <a:t>Why? - Employee</a:t>
            </a:r>
          </a:p>
        </p:txBody>
      </p:sp>
      <p:sp>
        <p:nvSpPr>
          <p:cNvPr id="3" name="Content Placeholder 2"/>
          <p:cNvSpPr>
            <a:spLocks noGrp="1"/>
          </p:cNvSpPr>
          <p:nvPr>
            <p:ph idx="1"/>
          </p:nvPr>
        </p:nvSpPr>
        <p:spPr/>
        <p:txBody>
          <a:bodyPr>
            <a:normAutofit/>
          </a:bodyPr>
          <a:lstStyle/>
          <a:p>
            <a:r>
              <a:rPr lang="cy-GB" sz="2400" dirty="0"/>
              <a:t>Gwell ffyrdd o weithio</a:t>
            </a:r>
          </a:p>
          <a:p>
            <a:r>
              <a:rPr lang="cy-GB" sz="2400" dirty="0"/>
              <a:t>Gwybodaeth a sgiliau gwell</a:t>
            </a:r>
          </a:p>
          <a:p>
            <a:r>
              <a:rPr lang="cy-GB" sz="2400" dirty="0"/>
              <a:t>Twf proffesiynol</a:t>
            </a:r>
          </a:p>
          <a:p>
            <a:r>
              <a:rPr lang="cy-GB" sz="2400" dirty="0"/>
              <a:t>Twf personol</a:t>
            </a:r>
          </a:p>
          <a:p>
            <a:r>
              <a:rPr lang="cy-GB" sz="2400" dirty="0"/>
              <a:t>Boddhad swydd</a:t>
            </a:r>
          </a:p>
          <a:p>
            <a:pPr marL="0" indent="0">
              <a:buNone/>
            </a:pPr>
            <a:r>
              <a:rPr lang="en-GB" sz="2000" dirty="0"/>
              <a:t>	(</a:t>
            </a:r>
            <a:r>
              <a:rPr lang="en-GB" sz="2000" dirty="0" err="1"/>
              <a:t>Bubb</a:t>
            </a:r>
            <a:r>
              <a:rPr lang="en-GB" sz="2000" dirty="0"/>
              <a:t> and </a:t>
            </a:r>
            <a:r>
              <a:rPr lang="en-GB" sz="2000" dirty="0" err="1"/>
              <a:t>Earley</a:t>
            </a:r>
            <a:r>
              <a:rPr lang="en-GB" sz="2000" dirty="0"/>
              <a:t>, 2007)</a:t>
            </a:r>
            <a:endParaRPr lang="cy-GB" sz="2000" dirty="0"/>
          </a:p>
          <a:p>
            <a:pPr marL="0" indent="0">
              <a:buNone/>
            </a:pPr>
            <a:endParaRPr lang="en-GB" dirty="0"/>
          </a:p>
        </p:txBody>
      </p:sp>
      <p:sp>
        <p:nvSpPr>
          <p:cNvPr id="4" name="Content Placeholder 3"/>
          <p:cNvSpPr>
            <a:spLocks noGrp="1"/>
          </p:cNvSpPr>
          <p:nvPr>
            <p:ph sz="half" idx="4294967295"/>
          </p:nvPr>
        </p:nvSpPr>
        <p:spPr>
          <a:xfrm>
            <a:off x="5257800" y="1989138"/>
            <a:ext cx="3886200" cy="4351337"/>
          </a:xfrm>
        </p:spPr>
        <p:txBody>
          <a:bodyPr>
            <a:normAutofit/>
          </a:bodyPr>
          <a:lstStyle/>
          <a:p>
            <a:r>
              <a:rPr lang="en-GB" sz="2400" dirty="0">
                <a:solidFill>
                  <a:schemeClr val="accent1">
                    <a:lumMod val="75000"/>
                  </a:schemeClr>
                </a:solidFill>
              </a:rPr>
              <a:t>Improved ways of working</a:t>
            </a:r>
          </a:p>
          <a:p>
            <a:r>
              <a:rPr lang="en-GB" sz="2400" dirty="0">
                <a:solidFill>
                  <a:schemeClr val="accent1">
                    <a:lumMod val="75000"/>
                  </a:schemeClr>
                </a:solidFill>
              </a:rPr>
              <a:t>Enhanced knowledge and skills</a:t>
            </a:r>
          </a:p>
          <a:p>
            <a:r>
              <a:rPr lang="en-GB" sz="2400" dirty="0">
                <a:solidFill>
                  <a:schemeClr val="accent1">
                    <a:lumMod val="75000"/>
                  </a:schemeClr>
                </a:solidFill>
              </a:rPr>
              <a:t>Professional growth</a:t>
            </a:r>
          </a:p>
          <a:p>
            <a:r>
              <a:rPr lang="en-GB" sz="2400" dirty="0">
                <a:solidFill>
                  <a:schemeClr val="accent1">
                    <a:lumMod val="75000"/>
                  </a:schemeClr>
                </a:solidFill>
              </a:rPr>
              <a:t>Personal growth</a:t>
            </a:r>
          </a:p>
          <a:p>
            <a:r>
              <a:rPr lang="en-GB" sz="2400" dirty="0">
                <a:solidFill>
                  <a:schemeClr val="accent1">
                    <a:lumMod val="75000"/>
                  </a:schemeClr>
                </a:solidFill>
              </a:rPr>
              <a:t>Job satisfaction</a:t>
            </a:r>
          </a:p>
          <a:p>
            <a:pPr marL="0" indent="0">
              <a:buNone/>
            </a:pPr>
            <a:r>
              <a:rPr lang="en-GB" sz="2000" dirty="0">
                <a:solidFill>
                  <a:schemeClr val="accent1">
                    <a:lumMod val="75000"/>
                  </a:schemeClr>
                </a:solidFill>
              </a:rPr>
              <a:t>	(</a:t>
            </a:r>
            <a:r>
              <a:rPr lang="en-GB" sz="2000" dirty="0" err="1">
                <a:solidFill>
                  <a:schemeClr val="accent1">
                    <a:lumMod val="75000"/>
                  </a:schemeClr>
                </a:solidFill>
              </a:rPr>
              <a:t>Bubb</a:t>
            </a:r>
            <a:r>
              <a:rPr lang="en-GB" sz="2000" dirty="0">
                <a:solidFill>
                  <a:schemeClr val="accent1">
                    <a:lumMod val="75000"/>
                  </a:schemeClr>
                </a:solidFill>
              </a:rPr>
              <a:t> and </a:t>
            </a:r>
            <a:r>
              <a:rPr lang="en-GB" sz="2000" dirty="0" err="1">
                <a:solidFill>
                  <a:schemeClr val="accent1">
                    <a:lumMod val="75000"/>
                  </a:schemeClr>
                </a:solidFill>
              </a:rPr>
              <a:t>Earley</a:t>
            </a:r>
            <a:r>
              <a:rPr lang="en-GB" sz="2000" dirty="0">
                <a:solidFill>
                  <a:schemeClr val="accent1">
                    <a:lumMod val="75000"/>
                  </a:schemeClr>
                </a:solidFill>
              </a:rPr>
              <a:t>, 2007)</a:t>
            </a:r>
          </a:p>
        </p:txBody>
      </p:sp>
    </p:spTree>
    <p:extLst>
      <p:ext uri="{BB962C8B-B14F-4D97-AF65-F5344CB8AC3E}">
        <p14:creationId xmlns:p14="http://schemas.microsoft.com/office/powerpoint/2010/main" val="9574704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t>Pam? - </a:t>
            </a:r>
            <a:r>
              <a:rPr lang="en-GB" sz="4800" b="1" dirty="0" err="1"/>
              <a:t>Cyflogwr</a:t>
            </a:r>
            <a:br>
              <a:rPr lang="en-GB" sz="4800" b="1" dirty="0"/>
            </a:br>
            <a:r>
              <a:rPr lang="en-GB" sz="4800" b="1" dirty="0">
                <a:solidFill>
                  <a:schemeClr val="accent1">
                    <a:lumMod val="75000"/>
                  </a:schemeClr>
                </a:solidFill>
              </a:rPr>
              <a:t>Why? - Employer</a:t>
            </a:r>
          </a:p>
        </p:txBody>
      </p:sp>
      <p:sp>
        <p:nvSpPr>
          <p:cNvPr id="3" name="Content Placeholder 2"/>
          <p:cNvSpPr>
            <a:spLocks noGrp="1"/>
          </p:cNvSpPr>
          <p:nvPr>
            <p:ph idx="1"/>
          </p:nvPr>
        </p:nvSpPr>
        <p:spPr>
          <a:xfrm>
            <a:off x="268665" y="2185875"/>
            <a:ext cx="8611385" cy="3575934"/>
          </a:xfrm>
        </p:spPr>
        <p:txBody>
          <a:bodyPr>
            <a:normAutofit/>
          </a:bodyPr>
          <a:lstStyle/>
          <a:p>
            <a:r>
              <a:rPr lang="cy-GB" sz="2400" dirty="0"/>
              <a:t>Gwasanaeth gwell</a:t>
            </a:r>
          </a:p>
          <a:p>
            <a:r>
              <a:rPr lang="cy-GB" sz="2400" dirty="0"/>
              <a:t>Cymhelliant staff</a:t>
            </a:r>
          </a:p>
          <a:p>
            <a:r>
              <a:rPr lang="cy-GB" sz="2400" dirty="0"/>
              <a:t>O fudd i ddysgu a datblygiad plant</a:t>
            </a:r>
          </a:p>
          <a:p>
            <a:r>
              <a:rPr lang="cy-GB" sz="2400" dirty="0"/>
              <a:t>Cadw staff</a:t>
            </a:r>
          </a:p>
          <a:p>
            <a:r>
              <a:rPr lang="cy-GB" sz="2400" dirty="0"/>
              <a:t>Gwell Ansawdd?</a:t>
            </a:r>
            <a:endParaRPr lang="en-GB" sz="2400" dirty="0"/>
          </a:p>
        </p:txBody>
      </p:sp>
      <p:sp>
        <p:nvSpPr>
          <p:cNvPr id="4" name="Content Placeholder 3"/>
          <p:cNvSpPr>
            <a:spLocks noGrp="1"/>
          </p:cNvSpPr>
          <p:nvPr>
            <p:ph sz="half" idx="4294967295"/>
          </p:nvPr>
        </p:nvSpPr>
        <p:spPr>
          <a:xfrm>
            <a:off x="5257800" y="2205038"/>
            <a:ext cx="3886200" cy="4351337"/>
          </a:xfrm>
        </p:spPr>
        <p:txBody>
          <a:bodyPr>
            <a:normAutofit/>
          </a:bodyPr>
          <a:lstStyle/>
          <a:p>
            <a:r>
              <a:rPr lang="en-GB" sz="2400" dirty="0">
                <a:solidFill>
                  <a:schemeClr val="accent1">
                    <a:lumMod val="75000"/>
                  </a:schemeClr>
                </a:solidFill>
              </a:rPr>
              <a:t>Improved service</a:t>
            </a:r>
          </a:p>
          <a:p>
            <a:r>
              <a:rPr lang="en-GB" sz="2400" dirty="0">
                <a:solidFill>
                  <a:schemeClr val="accent1">
                    <a:lumMod val="75000"/>
                  </a:schemeClr>
                </a:solidFill>
              </a:rPr>
              <a:t>Staff motivation</a:t>
            </a:r>
          </a:p>
          <a:p>
            <a:r>
              <a:rPr lang="en-GB" sz="2400" dirty="0">
                <a:solidFill>
                  <a:schemeClr val="accent1">
                    <a:lumMod val="75000"/>
                  </a:schemeClr>
                </a:solidFill>
              </a:rPr>
              <a:t>Benefit children’s learning and development</a:t>
            </a:r>
          </a:p>
          <a:p>
            <a:r>
              <a:rPr lang="en-GB" sz="2400" dirty="0">
                <a:solidFill>
                  <a:schemeClr val="accent1">
                    <a:lumMod val="75000"/>
                  </a:schemeClr>
                </a:solidFill>
              </a:rPr>
              <a:t>Staff retention</a:t>
            </a:r>
          </a:p>
          <a:p>
            <a:r>
              <a:rPr lang="en-GB" sz="2400" dirty="0">
                <a:solidFill>
                  <a:schemeClr val="accent1">
                    <a:lumMod val="75000"/>
                  </a:schemeClr>
                </a:solidFill>
              </a:rPr>
              <a:t>Better Quality?</a:t>
            </a:r>
          </a:p>
        </p:txBody>
      </p:sp>
    </p:spTree>
    <p:extLst>
      <p:ext uri="{BB962C8B-B14F-4D97-AF65-F5344CB8AC3E}">
        <p14:creationId xmlns:p14="http://schemas.microsoft.com/office/powerpoint/2010/main" val="16207866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t>Sut?</a:t>
            </a:r>
            <a:br>
              <a:rPr lang="en-GB" sz="4800" b="1" dirty="0"/>
            </a:br>
            <a:r>
              <a:rPr lang="en-GB" sz="4800" b="1" dirty="0">
                <a:solidFill>
                  <a:schemeClr val="accent1">
                    <a:lumMod val="75000"/>
                  </a:schemeClr>
                </a:solidFill>
              </a:rPr>
              <a:t>How?</a:t>
            </a:r>
          </a:p>
        </p:txBody>
      </p:sp>
      <p:sp>
        <p:nvSpPr>
          <p:cNvPr id="3" name="Content Placeholder 2"/>
          <p:cNvSpPr>
            <a:spLocks noGrp="1"/>
          </p:cNvSpPr>
          <p:nvPr>
            <p:ph idx="1"/>
          </p:nvPr>
        </p:nvSpPr>
        <p:spPr>
          <a:xfrm>
            <a:off x="266307" y="2276872"/>
            <a:ext cx="8611385" cy="3575934"/>
          </a:xfrm>
        </p:spPr>
        <p:txBody>
          <a:bodyPr>
            <a:normAutofit/>
          </a:bodyPr>
          <a:lstStyle/>
          <a:p>
            <a:r>
              <a:rPr lang="en-GB" sz="2400" dirty="0" err="1"/>
              <a:t>Cyrsiau</a:t>
            </a:r>
            <a:r>
              <a:rPr lang="en-GB" sz="2400" dirty="0"/>
              <a:t> </a:t>
            </a:r>
            <a:r>
              <a:rPr lang="en-GB" sz="2400" dirty="0" err="1"/>
              <a:t>cyfreithiol</a:t>
            </a:r>
            <a:r>
              <a:rPr lang="en-GB" sz="2400" dirty="0"/>
              <a:t> a </a:t>
            </a:r>
            <a:r>
              <a:rPr lang="en-GB" sz="2400" dirty="0" err="1"/>
              <a:t>rheoleiddiol</a:t>
            </a:r>
            <a:endParaRPr lang="en-GB" sz="2400" dirty="0"/>
          </a:p>
          <a:p>
            <a:r>
              <a:rPr lang="en-GB" sz="2400" dirty="0" err="1"/>
              <a:t>Cyrsiau</a:t>
            </a:r>
            <a:r>
              <a:rPr lang="en-GB" sz="2400" dirty="0"/>
              <a:t> </a:t>
            </a:r>
            <a:r>
              <a:rPr lang="en-GB" sz="2400" dirty="0" err="1"/>
              <a:t>penodol</a:t>
            </a:r>
            <a:r>
              <a:rPr lang="en-GB" sz="2400" dirty="0"/>
              <a:t> </a:t>
            </a:r>
            <a:r>
              <a:rPr lang="en-GB" sz="2400" dirty="0" err="1"/>
              <a:t>i</a:t>
            </a:r>
            <a:r>
              <a:rPr lang="en-GB" sz="2400" dirty="0"/>
              <a:t> </a:t>
            </a:r>
            <a:r>
              <a:rPr lang="en-GB" sz="2400" dirty="0" err="1"/>
              <a:t>rolau</a:t>
            </a:r>
            <a:endParaRPr lang="en-GB" sz="2400" dirty="0"/>
          </a:p>
          <a:p>
            <a:r>
              <a:rPr lang="en-GB" sz="2400" dirty="0" err="1"/>
              <a:t>Maes</a:t>
            </a:r>
            <a:r>
              <a:rPr lang="en-GB" sz="2400" dirty="0"/>
              <a:t> </a:t>
            </a:r>
            <a:r>
              <a:rPr lang="en-GB" sz="2400" dirty="0" err="1"/>
              <a:t>diddordeb</a:t>
            </a:r>
            <a:r>
              <a:rPr lang="en-GB" sz="2400" dirty="0"/>
              <a:t> </a:t>
            </a:r>
            <a:r>
              <a:rPr lang="en-GB" sz="2400" dirty="0" err="1"/>
              <a:t>arbennig</a:t>
            </a:r>
            <a:endParaRPr lang="en-GB" sz="2400" dirty="0"/>
          </a:p>
          <a:p>
            <a:r>
              <a:rPr lang="en-GB" sz="2400" dirty="0" err="1"/>
              <a:t>Mewnol</a:t>
            </a:r>
            <a:endParaRPr lang="en-GB" sz="2400" dirty="0"/>
          </a:p>
          <a:p>
            <a:r>
              <a:rPr lang="en-GB" sz="2400" dirty="0" err="1"/>
              <a:t>Allanol</a:t>
            </a:r>
            <a:endParaRPr lang="en-GB" sz="2400" dirty="0"/>
          </a:p>
          <a:p>
            <a:r>
              <a:rPr lang="en-GB" sz="2400" dirty="0" err="1"/>
              <a:t>Darllen</a:t>
            </a:r>
            <a:endParaRPr lang="en-GB" sz="2400" dirty="0"/>
          </a:p>
          <a:p>
            <a:r>
              <a:rPr lang="en-GB" sz="2400" dirty="0" err="1"/>
              <a:t>Ymweliadau</a:t>
            </a:r>
            <a:endParaRPr lang="en-GB" sz="2400" dirty="0"/>
          </a:p>
          <a:p>
            <a:endParaRPr lang="en-GB" sz="2400" dirty="0"/>
          </a:p>
        </p:txBody>
      </p:sp>
      <p:sp>
        <p:nvSpPr>
          <p:cNvPr id="4" name="Content Placeholder 3"/>
          <p:cNvSpPr>
            <a:spLocks noGrp="1"/>
          </p:cNvSpPr>
          <p:nvPr>
            <p:ph sz="half" idx="4294967295"/>
          </p:nvPr>
        </p:nvSpPr>
        <p:spPr>
          <a:xfrm>
            <a:off x="5257800" y="2205038"/>
            <a:ext cx="3886200" cy="4351337"/>
          </a:xfrm>
        </p:spPr>
        <p:txBody>
          <a:bodyPr>
            <a:normAutofit/>
          </a:bodyPr>
          <a:lstStyle/>
          <a:p>
            <a:r>
              <a:rPr lang="en-GB" sz="2400" dirty="0">
                <a:solidFill>
                  <a:schemeClr val="accent1">
                    <a:lumMod val="75000"/>
                  </a:schemeClr>
                </a:solidFill>
              </a:rPr>
              <a:t>Legal and regulatory course</a:t>
            </a:r>
          </a:p>
          <a:p>
            <a:r>
              <a:rPr lang="en-GB" sz="2400" dirty="0">
                <a:solidFill>
                  <a:schemeClr val="accent1">
                    <a:lumMod val="75000"/>
                  </a:schemeClr>
                </a:solidFill>
              </a:rPr>
              <a:t>Courses specific to roles</a:t>
            </a:r>
          </a:p>
          <a:p>
            <a:r>
              <a:rPr lang="en-GB" sz="2400" dirty="0">
                <a:solidFill>
                  <a:schemeClr val="accent1">
                    <a:lumMod val="75000"/>
                  </a:schemeClr>
                </a:solidFill>
              </a:rPr>
              <a:t>Specific area of interest</a:t>
            </a:r>
          </a:p>
          <a:p>
            <a:r>
              <a:rPr lang="en-GB" sz="2400" dirty="0">
                <a:solidFill>
                  <a:schemeClr val="accent1">
                    <a:lumMod val="75000"/>
                  </a:schemeClr>
                </a:solidFill>
              </a:rPr>
              <a:t>Internally</a:t>
            </a:r>
          </a:p>
          <a:p>
            <a:r>
              <a:rPr lang="en-GB" sz="2400" dirty="0">
                <a:solidFill>
                  <a:schemeClr val="accent1">
                    <a:lumMod val="75000"/>
                  </a:schemeClr>
                </a:solidFill>
              </a:rPr>
              <a:t>Externally</a:t>
            </a:r>
          </a:p>
          <a:p>
            <a:r>
              <a:rPr lang="en-GB" sz="2400" dirty="0">
                <a:solidFill>
                  <a:schemeClr val="accent1">
                    <a:lumMod val="75000"/>
                  </a:schemeClr>
                </a:solidFill>
              </a:rPr>
              <a:t>Reading</a:t>
            </a:r>
          </a:p>
          <a:p>
            <a:r>
              <a:rPr lang="en-GB" sz="2400" dirty="0">
                <a:solidFill>
                  <a:schemeClr val="accent1">
                    <a:lumMod val="75000"/>
                  </a:schemeClr>
                </a:solidFill>
              </a:rPr>
              <a:t>Visits </a:t>
            </a:r>
          </a:p>
        </p:txBody>
      </p:sp>
    </p:spTree>
    <p:extLst>
      <p:ext uri="{BB962C8B-B14F-4D97-AF65-F5344CB8AC3E}">
        <p14:creationId xmlns:p14="http://schemas.microsoft.com/office/powerpoint/2010/main" val="23214763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Pwy</a:t>
            </a:r>
            <a:r>
              <a:rPr lang="en-GB" sz="4800" b="1" dirty="0"/>
              <a:t>?</a:t>
            </a:r>
            <a:br>
              <a:rPr lang="en-GB" sz="4800" b="1" dirty="0"/>
            </a:br>
            <a:r>
              <a:rPr lang="en-GB" sz="4800" b="1" dirty="0">
                <a:solidFill>
                  <a:schemeClr val="accent1">
                    <a:lumMod val="75000"/>
                  </a:schemeClr>
                </a:solidFill>
              </a:rPr>
              <a:t>Who?</a:t>
            </a:r>
          </a:p>
        </p:txBody>
      </p:sp>
      <p:sp>
        <p:nvSpPr>
          <p:cNvPr id="3" name="Content Placeholder 2"/>
          <p:cNvSpPr>
            <a:spLocks noGrp="1"/>
          </p:cNvSpPr>
          <p:nvPr>
            <p:ph idx="1"/>
          </p:nvPr>
        </p:nvSpPr>
        <p:spPr>
          <a:xfrm>
            <a:off x="272314" y="2492896"/>
            <a:ext cx="3617536" cy="3575934"/>
          </a:xfrm>
        </p:spPr>
        <p:txBody>
          <a:bodyPr>
            <a:normAutofit/>
          </a:bodyPr>
          <a:lstStyle/>
          <a:p>
            <a:r>
              <a:rPr lang="en-GB" sz="2400" dirty="0" err="1"/>
              <a:t>Pawb</a:t>
            </a:r>
            <a:r>
              <a:rPr lang="en-GB" sz="2400" dirty="0"/>
              <a:t> – </a:t>
            </a:r>
            <a:r>
              <a:rPr lang="en-GB" sz="2400" dirty="0" err="1"/>
              <a:t>arweinwyr</a:t>
            </a:r>
            <a:r>
              <a:rPr lang="en-GB" sz="2400" dirty="0"/>
              <a:t>, </a:t>
            </a:r>
            <a:r>
              <a:rPr lang="en-GB" sz="2400" dirty="0" err="1"/>
              <a:t>rheolwyr</a:t>
            </a:r>
            <a:r>
              <a:rPr lang="en-GB" sz="2400" dirty="0"/>
              <a:t>, </a:t>
            </a:r>
            <a:r>
              <a:rPr lang="en-GB" sz="2400" dirty="0" err="1"/>
              <a:t>ymarferwyr</a:t>
            </a:r>
            <a:r>
              <a:rPr lang="en-GB" sz="2400" dirty="0"/>
              <a:t>, staff </a:t>
            </a:r>
            <a:r>
              <a:rPr lang="en-GB" sz="2400" dirty="0" err="1"/>
              <a:t>ehangach</a:t>
            </a:r>
            <a:r>
              <a:rPr lang="en-GB" sz="2400" dirty="0"/>
              <a:t> </a:t>
            </a:r>
            <a:r>
              <a:rPr lang="en-GB" sz="2400" dirty="0" err="1"/>
              <a:t>e.e.</a:t>
            </a:r>
            <a:r>
              <a:rPr lang="en-GB" sz="2400" dirty="0"/>
              <a:t> </a:t>
            </a:r>
            <a:r>
              <a:rPr lang="en-GB" sz="2400" dirty="0" err="1"/>
              <a:t>glanhawyr</a:t>
            </a:r>
            <a:r>
              <a:rPr lang="en-GB" sz="2400" dirty="0"/>
              <a:t>, </a:t>
            </a:r>
            <a:r>
              <a:rPr lang="en-GB" sz="2400" dirty="0" err="1"/>
              <a:t>cogyddion</a:t>
            </a:r>
            <a:r>
              <a:rPr lang="en-GB" sz="2400" dirty="0"/>
              <a:t>, </a:t>
            </a:r>
            <a:r>
              <a:rPr lang="en-GB" sz="2400" dirty="0" err="1"/>
              <a:t>gofalwyr</a:t>
            </a:r>
            <a:endParaRPr lang="en-GB" sz="2400" dirty="0"/>
          </a:p>
        </p:txBody>
      </p:sp>
      <p:sp>
        <p:nvSpPr>
          <p:cNvPr id="4" name="Content Placeholder 3"/>
          <p:cNvSpPr>
            <a:spLocks noGrp="1"/>
          </p:cNvSpPr>
          <p:nvPr>
            <p:ph sz="half" idx="4294967295"/>
          </p:nvPr>
        </p:nvSpPr>
        <p:spPr>
          <a:xfrm>
            <a:off x="4985486" y="2506663"/>
            <a:ext cx="3886200" cy="4351337"/>
          </a:xfrm>
        </p:spPr>
        <p:txBody>
          <a:bodyPr>
            <a:normAutofit/>
          </a:bodyPr>
          <a:lstStyle/>
          <a:p>
            <a:r>
              <a:rPr lang="en-GB" sz="2400" dirty="0">
                <a:solidFill>
                  <a:schemeClr val="accent1">
                    <a:lumMod val="75000"/>
                  </a:schemeClr>
                </a:solidFill>
              </a:rPr>
              <a:t>Everyone – leader, managers, practitioners, wider staff e.g. cleaning staff, cooks, caretakers</a:t>
            </a:r>
          </a:p>
        </p:txBody>
      </p:sp>
    </p:spTree>
    <p:extLst>
      <p:ext uri="{BB962C8B-B14F-4D97-AF65-F5344CB8AC3E}">
        <p14:creationId xmlns:p14="http://schemas.microsoft.com/office/powerpoint/2010/main" val="18786732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Ansawdd</a:t>
            </a:r>
            <a:br>
              <a:rPr lang="en-GB" sz="4800" b="1" dirty="0"/>
            </a:br>
            <a:r>
              <a:rPr lang="en-GB" sz="4800" b="1" dirty="0">
                <a:solidFill>
                  <a:schemeClr val="accent1">
                    <a:lumMod val="75000"/>
                  </a:schemeClr>
                </a:solidFill>
              </a:rPr>
              <a:t>Quality</a:t>
            </a:r>
          </a:p>
        </p:txBody>
      </p:sp>
      <p:sp>
        <p:nvSpPr>
          <p:cNvPr id="3" name="Content Placeholder 2"/>
          <p:cNvSpPr>
            <a:spLocks noGrp="1"/>
          </p:cNvSpPr>
          <p:nvPr>
            <p:ph idx="1"/>
          </p:nvPr>
        </p:nvSpPr>
        <p:spPr>
          <a:xfrm>
            <a:off x="268665" y="1988840"/>
            <a:ext cx="8611385" cy="3575934"/>
          </a:xfrm>
        </p:spPr>
        <p:txBody>
          <a:bodyPr>
            <a:normAutofit/>
          </a:bodyPr>
          <a:lstStyle/>
          <a:p>
            <a:r>
              <a:rPr lang="en-GB" sz="2400" dirty="0"/>
              <a:t>REPEY:</a:t>
            </a:r>
          </a:p>
          <a:p>
            <a:pPr lvl="1"/>
            <a:r>
              <a:rPr lang="cy-GB" sz="2400" dirty="0"/>
              <a:t>Ymrwymiad </a:t>
            </a:r>
            <a:r>
              <a:rPr lang="cy-GB" sz="2400" dirty="0" err="1"/>
              <a:t>cryf</a:t>
            </a:r>
            <a:r>
              <a:rPr lang="cy-GB" sz="2400" dirty="0"/>
              <a:t> i DPP</a:t>
            </a:r>
          </a:p>
          <a:p>
            <a:pPr lvl="1"/>
            <a:r>
              <a:rPr lang="cy-GB" sz="2400" dirty="0"/>
              <a:t>Polisïau ysgrifenedig</a:t>
            </a:r>
          </a:p>
          <a:p>
            <a:pPr lvl="1"/>
            <a:r>
              <a:rPr lang="cy-GB" sz="2400" dirty="0"/>
              <a:t>Rhan weithredol o reoli</a:t>
            </a:r>
            <a:endParaRPr lang="en-GB" sz="2400" dirty="0"/>
          </a:p>
        </p:txBody>
      </p:sp>
      <p:sp>
        <p:nvSpPr>
          <p:cNvPr id="4" name="Content Placeholder 3"/>
          <p:cNvSpPr>
            <a:spLocks noGrp="1"/>
          </p:cNvSpPr>
          <p:nvPr>
            <p:ph sz="half" idx="4294967295"/>
          </p:nvPr>
        </p:nvSpPr>
        <p:spPr>
          <a:xfrm>
            <a:off x="4644008" y="1988941"/>
            <a:ext cx="4406900" cy="4351338"/>
          </a:xfrm>
        </p:spPr>
        <p:txBody>
          <a:bodyPr>
            <a:normAutofit/>
          </a:bodyPr>
          <a:lstStyle/>
          <a:p>
            <a:r>
              <a:rPr lang="en-GB" sz="2400" dirty="0">
                <a:solidFill>
                  <a:schemeClr val="accent1">
                    <a:lumMod val="75000"/>
                  </a:schemeClr>
                </a:solidFill>
              </a:rPr>
              <a:t>REPEY:</a:t>
            </a:r>
          </a:p>
          <a:p>
            <a:pPr lvl="1"/>
            <a:r>
              <a:rPr lang="en-GB" sz="2400" dirty="0">
                <a:solidFill>
                  <a:schemeClr val="accent1">
                    <a:lumMod val="75000"/>
                  </a:schemeClr>
                </a:solidFill>
              </a:rPr>
              <a:t>Strong commitment to CPD</a:t>
            </a:r>
          </a:p>
          <a:p>
            <a:pPr lvl="1"/>
            <a:r>
              <a:rPr lang="en-GB" sz="2400" dirty="0">
                <a:solidFill>
                  <a:schemeClr val="accent1">
                    <a:lumMod val="75000"/>
                  </a:schemeClr>
                </a:solidFill>
              </a:rPr>
              <a:t>Written policies</a:t>
            </a:r>
          </a:p>
          <a:p>
            <a:pPr lvl="1"/>
            <a:r>
              <a:rPr lang="en-GB" sz="2400" dirty="0">
                <a:solidFill>
                  <a:schemeClr val="accent1">
                    <a:lumMod val="75000"/>
                  </a:schemeClr>
                </a:solidFill>
              </a:rPr>
              <a:t>Active part of management</a:t>
            </a:r>
          </a:p>
        </p:txBody>
      </p:sp>
    </p:spTree>
    <p:extLst>
      <p:ext uri="{BB962C8B-B14F-4D97-AF65-F5344CB8AC3E}">
        <p14:creationId xmlns:p14="http://schemas.microsoft.com/office/powerpoint/2010/main" val="10992672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307" y="44624"/>
            <a:ext cx="8611385" cy="1325563"/>
          </a:xfrm>
        </p:spPr>
        <p:txBody>
          <a:bodyPr>
            <a:noAutofit/>
          </a:bodyPr>
          <a:lstStyle/>
          <a:p>
            <a:pPr algn="ctr"/>
            <a:r>
              <a:rPr lang="en-GB" sz="4800" b="1" dirty="0" err="1"/>
              <a:t>Ansawdd</a:t>
            </a:r>
            <a:br>
              <a:rPr lang="en-GB" sz="4800" b="1" dirty="0"/>
            </a:br>
            <a:r>
              <a:rPr lang="en-GB" sz="4800" b="1" dirty="0">
                <a:solidFill>
                  <a:schemeClr val="accent1">
                    <a:lumMod val="75000"/>
                  </a:schemeClr>
                </a:solidFill>
              </a:rPr>
              <a:t>Quality</a:t>
            </a:r>
          </a:p>
        </p:txBody>
      </p:sp>
      <p:sp>
        <p:nvSpPr>
          <p:cNvPr id="3" name="Content Placeholder 2"/>
          <p:cNvSpPr>
            <a:spLocks noGrp="1"/>
          </p:cNvSpPr>
          <p:nvPr>
            <p:ph idx="1"/>
          </p:nvPr>
        </p:nvSpPr>
        <p:spPr>
          <a:xfrm>
            <a:off x="107505" y="1481872"/>
            <a:ext cx="4750170" cy="4611424"/>
          </a:xfrm>
        </p:spPr>
        <p:txBody>
          <a:bodyPr>
            <a:normAutofit fontScale="92500" lnSpcReduction="10000"/>
          </a:bodyPr>
          <a:lstStyle/>
          <a:p>
            <a:pPr marL="0" indent="0">
              <a:buNone/>
            </a:pPr>
            <a:r>
              <a:rPr lang="en-GB" sz="2400" dirty="0" err="1"/>
              <a:t>Prosiect</a:t>
            </a:r>
            <a:r>
              <a:rPr lang="en-GB" sz="2400" dirty="0"/>
              <a:t> EPPE:</a:t>
            </a:r>
          </a:p>
          <a:p>
            <a:pPr lvl="0">
              <a:defRPr/>
            </a:pPr>
            <a:r>
              <a:rPr lang="en-GB" sz="2400" dirty="0" err="1"/>
              <a:t>Presenoldeb</a:t>
            </a:r>
            <a:r>
              <a:rPr lang="en-GB" sz="2400" dirty="0"/>
              <a:t> </a:t>
            </a:r>
            <a:r>
              <a:rPr lang="en-GB" sz="2400" dirty="0" err="1"/>
              <a:t>llawn</a:t>
            </a:r>
            <a:r>
              <a:rPr lang="en-GB" sz="2400" dirty="0"/>
              <a:t> </a:t>
            </a:r>
            <a:r>
              <a:rPr lang="en-GB" sz="2400" dirty="0" err="1"/>
              <a:t>amser</a:t>
            </a:r>
            <a:r>
              <a:rPr lang="en-GB" sz="2400" dirty="0"/>
              <a:t> </a:t>
            </a:r>
            <a:r>
              <a:rPr lang="en-GB" sz="2400" dirty="0" err="1"/>
              <a:t>ddim</a:t>
            </a:r>
            <a:r>
              <a:rPr lang="en-GB" sz="2400" dirty="0"/>
              <a:t> </a:t>
            </a:r>
            <a:r>
              <a:rPr lang="en-GB" sz="2400" dirty="0" err="1"/>
              <a:t>yn</a:t>
            </a:r>
            <a:r>
              <a:rPr lang="en-GB" sz="2400" dirty="0"/>
              <a:t> </a:t>
            </a:r>
            <a:r>
              <a:rPr lang="en-GB" sz="2400" dirty="0" err="1"/>
              <a:t>fantais</a:t>
            </a:r>
            <a:r>
              <a:rPr lang="en-GB" sz="2400" dirty="0"/>
              <a:t> </a:t>
            </a:r>
            <a:r>
              <a:rPr lang="en-GB" sz="2400" dirty="0" err="1"/>
              <a:t>dros</a:t>
            </a:r>
            <a:r>
              <a:rPr lang="en-GB" sz="2400" dirty="0"/>
              <a:t> </a:t>
            </a:r>
            <a:r>
              <a:rPr lang="en-GB" sz="2400" dirty="0" err="1"/>
              <a:t>bresenoldeb</a:t>
            </a:r>
            <a:r>
              <a:rPr lang="en-GB" sz="2400" dirty="0"/>
              <a:t> </a:t>
            </a:r>
            <a:r>
              <a:rPr lang="en-GB" sz="2400" dirty="0" err="1"/>
              <a:t>rhan</a:t>
            </a:r>
            <a:r>
              <a:rPr lang="en-GB" sz="2400" dirty="0"/>
              <a:t> </a:t>
            </a:r>
            <a:r>
              <a:rPr lang="en-GB" sz="2400" dirty="0" err="1"/>
              <a:t>amser</a:t>
            </a:r>
            <a:r>
              <a:rPr lang="en-GB" sz="2400" dirty="0"/>
              <a:t>
</a:t>
            </a:r>
            <a:r>
              <a:rPr lang="en-GB" sz="2400" dirty="0" err="1"/>
              <a:t>Ansawdd</a:t>
            </a:r>
            <a:r>
              <a:rPr lang="en-GB" sz="2400" dirty="0"/>
              <a:t> da </a:t>
            </a:r>
            <a:r>
              <a:rPr lang="en-GB" sz="2400" dirty="0" err="1"/>
              <a:t>ar</a:t>
            </a:r>
            <a:r>
              <a:rPr lang="en-GB" sz="2400" dirty="0"/>
              <a:t> draws </a:t>
            </a:r>
            <a:r>
              <a:rPr lang="en-GB" sz="2400" dirty="0" err="1"/>
              <a:t>pob</a:t>
            </a:r>
            <a:r>
              <a:rPr lang="en-GB" sz="2400" dirty="0"/>
              <a:t> </a:t>
            </a:r>
            <a:r>
              <a:rPr lang="en-GB" sz="2400" dirty="0" err="1"/>
              <a:t>lleoliad</a:t>
            </a:r>
            <a:r>
              <a:rPr lang="en-GB" sz="2400" dirty="0"/>
              <a:t>, </a:t>
            </a:r>
            <a:r>
              <a:rPr lang="en-GB" sz="2400" dirty="0" err="1"/>
              <a:t>ond</a:t>
            </a:r>
            <a:r>
              <a:rPr lang="en-GB" sz="2400" dirty="0"/>
              <a:t> </a:t>
            </a:r>
            <a:r>
              <a:rPr lang="en-GB" sz="2400" dirty="0" err="1"/>
              <a:t>ansawdd</a:t>
            </a:r>
            <a:r>
              <a:rPr lang="en-GB" sz="2400" dirty="0"/>
              <a:t> </a:t>
            </a:r>
            <a:r>
              <a:rPr lang="en-GB" sz="2400" dirty="0" err="1"/>
              <a:t>uwch</a:t>
            </a:r>
            <a:r>
              <a:rPr lang="en-GB" sz="2400" dirty="0"/>
              <a:t> </a:t>
            </a:r>
            <a:r>
              <a:rPr lang="en-GB" sz="2400" dirty="0" err="1"/>
              <a:t>mewn</a:t>
            </a:r>
            <a:r>
              <a:rPr lang="en-GB" sz="2400" dirty="0"/>
              <a:t> </a:t>
            </a:r>
            <a:r>
              <a:rPr lang="en-GB" sz="2400" dirty="0" err="1"/>
              <a:t>lleoliadau</a:t>
            </a:r>
            <a:r>
              <a:rPr lang="en-GB" sz="2400" dirty="0"/>
              <a:t> </a:t>
            </a:r>
            <a:r>
              <a:rPr lang="en-GB" sz="2400" dirty="0" err="1"/>
              <a:t>integredig</a:t>
            </a:r>
            <a:r>
              <a:rPr lang="en-GB" sz="2400" dirty="0"/>
              <a:t>, </a:t>
            </a:r>
            <a:r>
              <a:rPr lang="en-GB" sz="2400" dirty="0" err="1"/>
              <a:t>ysgolion</a:t>
            </a:r>
            <a:r>
              <a:rPr lang="en-GB" sz="2400" dirty="0"/>
              <a:t> a </a:t>
            </a:r>
            <a:r>
              <a:rPr lang="en-GB" sz="2400" dirty="0" err="1"/>
              <a:t>dosbarthiadau</a:t>
            </a:r>
            <a:r>
              <a:rPr lang="en-GB" sz="2400" dirty="0"/>
              <a:t> </a:t>
            </a:r>
            <a:r>
              <a:rPr lang="en-GB" sz="2400" dirty="0" err="1"/>
              <a:t>meithrin</a:t>
            </a:r>
            <a:endParaRPr kumimoji="0" lang="en-GB" sz="2400" b="0" i="0" u="none" strike="noStrike" kern="1200" cap="none" spc="0" normalizeH="0" baseline="0" noProof="0" dirty="0">
              <a:ln>
                <a:noFill/>
              </a:ln>
              <a:effectLst/>
              <a:uLnTx/>
              <a:uFillTx/>
              <a:latin typeface="Arial" panose="020B0604020202020204"/>
              <a:ea typeface="+mn-ea"/>
              <a:cs typeface="+mn-cs"/>
            </a:endParaRPr>
          </a:p>
          <a:p>
            <a:pPr lvl="0">
              <a:defRPr/>
            </a:pPr>
            <a:r>
              <a:rPr lang="en-GB" sz="2400" dirty="0" err="1"/>
              <a:t>Lleoliadau</a:t>
            </a:r>
            <a:r>
              <a:rPr lang="en-GB" sz="2400" dirty="0"/>
              <a:t> â staff </a:t>
            </a:r>
            <a:r>
              <a:rPr lang="en-GB" sz="2400" dirty="0" err="1"/>
              <a:t>sydd</a:t>
            </a:r>
            <a:r>
              <a:rPr lang="en-GB" sz="2400" dirty="0"/>
              <a:t> â </a:t>
            </a:r>
            <a:r>
              <a:rPr lang="en-GB" sz="2400" dirty="0" err="1"/>
              <a:t>chymwysterau</a:t>
            </a:r>
            <a:r>
              <a:rPr lang="en-GB" sz="2400" dirty="0"/>
              <a:t> </a:t>
            </a:r>
            <a:r>
              <a:rPr lang="en-GB" sz="2400" dirty="0" err="1"/>
              <a:t>uwch</a:t>
            </a:r>
            <a:r>
              <a:rPr lang="en-GB" sz="2400" dirty="0"/>
              <a:t> </a:t>
            </a:r>
            <a:r>
              <a:rPr lang="en-GB" sz="2400" dirty="0" err="1"/>
              <a:t>yn</a:t>
            </a:r>
            <a:r>
              <a:rPr lang="en-GB" sz="2400" dirty="0"/>
              <a:t> </a:t>
            </a:r>
            <a:r>
              <a:rPr lang="en-GB" sz="2400" dirty="0" err="1"/>
              <a:t>dangos</a:t>
            </a:r>
            <a:r>
              <a:rPr lang="en-GB" sz="2400" dirty="0"/>
              <a:t> </a:t>
            </a:r>
            <a:r>
              <a:rPr lang="en-GB" sz="2400" dirty="0" err="1"/>
              <a:t>canlyniadau</a:t>
            </a:r>
            <a:r>
              <a:rPr lang="en-GB" sz="2400" dirty="0"/>
              <a:t> </a:t>
            </a:r>
            <a:r>
              <a:rPr lang="en-GB" sz="2400" dirty="0" err="1"/>
              <a:t>gwell</a:t>
            </a:r>
            <a:r>
              <a:rPr lang="en-GB" sz="2400" dirty="0"/>
              <a:t> ac o </a:t>
            </a:r>
            <a:r>
              <a:rPr lang="en-GB" sz="2400" dirty="0" err="1"/>
              <a:t>ansawdd</a:t>
            </a:r>
            <a:r>
              <a:rPr lang="en-GB" sz="2400" dirty="0"/>
              <a:t> </a:t>
            </a:r>
            <a:r>
              <a:rPr lang="en-GB" sz="2400" dirty="0" err="1"/>
              <a:t>uwch</a:t>
            </a:r>
            <a:r>
              <a:rPr lang="en-GB" sz="2400" dirty="0"/>
              <a:t> </a:t>
            </a:r>
            <a:r>
              <a:rPr lang="en-GB" sz="2400" dirty="0" err="1"/>
              <a:t>i</a:t>
            </a:r>
            <a:r>
              <a:rPr lang="en-GB" sz="2400" dirty="0"/>
              <a:t> </a:t>
            </a:r>
            <a:r>
              <a:rPr lang="en-GB" sz="2400" dirty="0" err="1"/>
              <a:t>blant</a:t>
            </a:r>
            <a:r>
              <a:rPr lang="en-GB" sz="2400" dirty="0"/>
              <a:t>
</a:t>
            </a:r>
            <a:r>
              <a:rPr lang="en-GB" sz="2400" dirty="0" err="1"/>
              <a:t>Nid</a:t>
            </a:r>
            <a:r>
              <a:rPr lang="en-GB" sz="2400" dirty="0"/>
              <a:t> </a:t>
            </a:r>
            <a:r>
              <a:rPr lang="en-GB" sz="2400" dirty="0" err="1"/>
              <a:t>yw</a:t>
            </a:r>
            <a:r>
              <a:rPr lang="en-GB" sz="2400" dirty="0"/>
              <a:t> </a:t>
            </a:r>
            <a:r>
              <a:rPr lang="en-GB" sz="2400" dirty="0" err="1"/>
              <a:t>lleoliadau</a:t>
            </a:r>
            <a:r>
              <a:rPr lang="en-GB" sz="2400" dirty="0"/>
              <a:t> o </a:t>
            </a:r>
            <a:r>
              <a:rPr lang="en-GB" sz="2400" dirty="0" err="1"/>
              <a:t>ansawdd</a:t>
            </a:r>
            <a:r>
              <a:rPr lang="en-GB" sz="2400" dirty="0"/>
              <a:t> </a:t>
            </a:r>
            <a:r>
              <a:rPr lang="en-GB" sz="2400" dirty="0" err="1"/>
              <a:t>gwael</a:t>
            </a:r>
            <a:r>
              <a:rPr lang="en-GB" sz="2400" dirty="0"/>
              <a:t> </a:t>
            </a:r>
            <a:r>
              <a:rPr lang="en-GB" sz="2400" dirty="0" err="1"/>
              <a:t>yn</a:t>
            </a:r>
            <a:r>
              <a:rPr lang="en-GB" sz="2400" dirty="0"/>
              <a:t> </a:t>
            </a:r>
            <a:r>
              <a:rPr lang="en-GB" sz="2400" dirty="0" err="1"/>
              <a:t>ychwanegu</a:t>
            </a:r>
            <a:r>
              <a:rPr lang="en-GB" sz="2400" dirty="0"/>
              <a:t> </a:t>
            </a:r>
            <a:r>
              <a:rPr lang="en-GB" sz="2400" dirty="0" err="1"/>
              <a:t>unrhyw</a:t>
            </a:r>
            <a:r>
              <a:rPr lang="en-GB" sz="2400" dirty="0"/>
              <a:t> </a:t>
            </a:r>
            <a:r>
              <a:rPr lang="en-GB" sz="2400" dirty="0" err="1"/>
              <a:t>werth</a:t>
            </a:r>
            <a:r>
              <a:rPr lang="en-GB" sz="2400" dirty="0"/>
              <a:t> </a:t>
            </a:r>
          </a:p>
        </p:txBody>
      </p:sp>
      <p:sp>
        <p:nvSpPr>
          <p:cNvPr id="4" name="Content Placeholder 3"/>
          <p:cNvSpPr>
            <a:spLocks noGrp="1"/>
          </p:cNvSpPr>
          <p:nvPr>
            <p:ph sz="half" idx="4294967295"/>
          </p:nvPr>
        </p:nvSpPr>
        <p:spPr>
          <a:xfrm>
            <a:off x="4860032" y="1481872"/>
            <a:ext cx="4406900" cy="4351337"/>
          </a:xfrm>
        </p:spPr>
        <p:txBody>
          <a:bodyPr>
            <a:normAutofit lnSpcReduction="10000"/>
          </a:bodyPr>
          <a:lstStyle/>
          <a:p>
            <a:pPr marL="0" indent="0">
              <a:buNone/>
            </a:pPr>
            <a:r>
              <a:rPr lang="en-GB" sz="2400" dirty="0">
                <a:solidFill>
                  <a:schemeClr val="accent1">
                    <a:lumMod val="75000"/>
                  </a:schemeClr>
                </a:solidFill>
              </a:rPr>
              <a:t>EPPE Project:</a:t>
            </a:r>
          </a:p>
          <a:p>
            <a:r>
              <a:rPr lang="en-GB" sz="2400" dirty="0">
                <a:solidFill>
                  <a:schemeClr val="accent1">
                    <a:lumMod val="75000"/>
                  </a:schemeClr>
                </a:solidFill>
              </a:rPr>
              <a:t>Full time attendance no advantage over part time attendance</a:t>
            </a:r>
          </a:p>
          <a:p>
            <a:r>
              <a:rPr lang="en-GB" sz="2400" dirty="0">
                <a:solidFill>
                  <a:schemeClr val="accent1">
                    <a:lumMod val="75000"/>
                  </a:schemeClr>
                </a:solidFill>
              </a:rPr>
              <a:t>Good quality across all settings, but higher quality in integrated settings, nursery schools and classes</a:t>
            </a:r>
          </a:p>
          <a:p>
            <a:r>
              <a:rPr lang="en-GB" sz="2400" dirty="0">
                <a:solidFill>
                  <a:schemeClr val="accent1">
                    <a:lumMod val="75000"/>
                  </a:schemeClr>
                </a:solidFill>
              </a:rPr>
              <a:t>Settings with higher qualified staff show higher quality and better outcomes for children</a:t>
            </a:r>
          </a:p>
          <a:p>
            <a:r>
              <a:rPr lang="en-GB" sz="2400" dirty="0">
                <a:solidFill>
                  <a:schemeClr val="accent1">
                    <a:lumMod val="75000"/>
                  </a:schemeClr>
                </a:solidFill>
              </a:rPr>
              <a:t>Poor quality settings add no value </a:t>
            </a:r>
          </a:p>
        </p:txBody>
      </p:sp>
    </p:spTree>
    <p:extLst>
      <p:ext uri="{BB962C8B-B14F-4D97-AF65-F5344CB8AC3E}">
        <p14:creationId xmlns:p14="http://schemas.microsoft.com/office/powerpoint/2010/main" val="20453748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Rhwystrau</a:t>
            </a:r>
            <a:br>
              <a:rPr lang="en-GB" sz="4800" b="1" dirty="0"/>
            </a:br>
            <a:r>
              <a:rPr lang="en-GB" sz="4800" b="1" dirty="0">
                <a:solidFill>
                  <a:schemeClr val="accent1">
                    <a:lumMod val="75000"/>
                  </a:schemeClr>
                </a:solidFill>
              </a:rPr>
              <a:t>Barriers</a:t>
            </a:r>
          </a:p>
        </p:txBody>
      </p:sp>
      <p:sp>
        <p:nvSpPr>
          <p:cNvPr id="3" name="Content Placeholder 2"/>
          <p:cNvSpPr>
            <a:spLocks noGrp="1"/>
          </p:cNvSpPr>
          <p:nvPr>
            <p:ph idx="1"/>
          </p:nvPr>
        </p:nvSpPr>
        <p:spPr/>
        <p:txBody>
          <a:bodyPr>
            <a:normAutofit/>
          </a:bodyPr>
          <a:lstStyle/>
          <a:p>
            <a:r>
              <a:rPr lang="cy-GB" sz="2400" dirty="0"/>
              <a:t>Cynnwys arwynebol</a:t>
            </a:r>
          </a:p>
          <a:p>
            <a:r>
              <a:rPr lang="cy-GB" sz="2400" dirty="0"/>
              <a:t>Yn fyr</a:t>
            </a:r>
          </a:p>
          <a:p>
            <a:r>
              <a:rPr lang="cy-GB" sz="2400" dirty="0"/>
              <a:t>Costau</a:t>
            </a:r>
          </a:p>
          <a:p>
            <a:r>
              <a:rPr lang="cy-GB" sz="2400" dirty="0"/>
              <a:t>Lledaenu</a:t>
            </a:r>
          </a:p>
          <a:p>
            <a:r>
              <a:rPr lang="cy-GB" sz="2400" dirty="0"/>
              <a:t>Amherthnasol</a:t>
            </a:r>
          </a:p>
          <a:p>
            <a:r>
              <a:rPr lang="cy-GB" sz="2400" dirty="0"/>
              <a:t>Diffyg hyfforddiant dilynol</a:t>
            </a:r>
            <a:endParaRPr lang="en-GB" sz="2400" dirty="0"/>
          </a:p>
        </p:txBody>
      </p:sp>
      <p:sp>
        <p:nvSpPr>
          <p:cNvPr id="4" name="Content Placeholder 3"/>
          <p:cNvSpPr>
            <a:spLocks noGrp="1"/>
          </p:cNvSpPr>
          <p:nvPr>
            <p:ph sz="half" idx="4294967295"/>
          </p:nvPr>
        </p:nvSpPr>
        <p:spPr>
          <a:xfrm>
            <a:off x="5257800" y="1825625"/>
            <a:ext cx="3886200" cy="4351338"/>
          </a:xfrm>
        </p:spPr>
        <p:txBody>
          <a:bodyPr>
            <a:normAutofit/>
          </a:bodyPr>
          <a:lstStyle/>
          <a:p>
            <a:r>
              <a:rPr lang="en-GB" sz="2400" dirty="0">
                <a:solidFill>
                  <a:schemeClr val="accent1">
                    <a:lumMod val="75000"/>
                  </a:schemeClr>
                </a:solidFill>
              </a:rPr>
              <a:t>Superficial content</a:t>
            </a:r>
          </a:p>
          <a:p>
            <a:r>
              <a:rPr lang="en-GB" sz="2400" dirty="0">
                <a:solidFill>
                  <a:schemeClr val="accent1">
                    <a:lumMod val="75000"/>
                  </a:schemeClr>
                </a:solidFill>
              </a:rPr>
              <a:t>Short</a:t>
            </a:r>
          </a:p>
          <a:p>
            <a:r>
              <a:rPr lang="en-GB" sz="2400" dirty="0">
                <a:solidFill>
                  <a:schemeClr val="accent1">
                    <a:lumMod val="75000"/>
                  </a:schemeClr>
                </a:solidFill>
              </a:rPr>
              <a:t>Costs</a:t>
            </a:r>
          </a:p>
          <a:p>
            <a:r>
              <a:rPr lang="en-GB" sz="2400" dirty="0">
                <a:solidFill>
                  <a:schemeClr val="accent1">
                    <a:lumMod val="75000"/>
                  </a:schemeClr>
                </a:solidFill>
              </a:rPr>
              <a:t>Dissemination</a:t>
            </a:r>
          </a:p>
          <a:p>
            <a:r>
              <a:rPr lang="en-GB" sz="2400" dirty="0">
                <a:solidFill>
                  <a:schemeClr val="accent1">
                    <a:lumMod val="75000"/>
                  </a:schemeClr>
                </a:solidFill>
              </a:rPr>
              <a:t>Irrelevant</a:t>
            </a:r>
          </a:p>
          <a:p>
            <a:r>
              <a:rPr lang="en-GB" sz="2400" dirty="0">
                <a:solidFill>
                  <a:schemeClr val="accent1">
                    <a:lumMod val="75000"/>
                  </a:schemeClr>
                </a:solidFill>
              </a:rPr>
              <a:t>Lack of follow up training</a:t>
            </a:r>
          </a:p>
        </p:txBody>
      </p:sp>
    </p:spTree>
    <p:extLst>
      <p:ext uri="{BB962C8B-B14F-4D97-AF65-F5344CB8AC3E}">
        <p14:creationId xmlns:p14="http://schemas.microsoft.com/office/powerpoint/2010/main" val="38066979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Cymwysterau</a:t>
            </a:r>
            <a:r>
              <a:rPr lang="en-GB" sz="4800" b="1" dirty="0"/>
              <a:t> </a:t>
            </a:r>
            <a:r>
              <a:rPr lang="en-GB" sz="4800" b="1" dirty="0" err="1"/>
              <a:t>Gofynnol</a:t>
            </a:r>
            <a:br>
              <a:rPr lang="en-GB" sz="4800" b="1" dirty="0"/>
            </a:br>
            <a:r>
              <a:rPr lang="en-GB" sz="4800" b="1" dirty="0">
                <a:solidFill>
                  <a:schemeClr val="accent1">
                    <a:lumMod val="75000"/>
                  </a:schemeClr>
                </a:solidFill>
              </a:rPr>
              <a:t>Minimum Qualifications </a:t>
            </a:r>
          </a:p>
        </p:txBody>
      </p:sp>
      <p:sp>
        <p:nvSpPr>
          <p:cNvPr id="3" name="Content Placeholder 2"/>
          <p:cNvSpPr>
            <a:spLocks noGrp="1"/>
          </p:cNvSpPr>
          <p:nvPr>
            <p:ph idx="1"/>
          </p:nvPr>
        </p:nvSpPr>
        <p:spPr>
          <a:xfrm>
            <a:off x="268665" y="1825625"/>
            <a:ext cx="4735383" cy="3575934"/>
          </a:xfrm>
        </p:spPr>
        <p:txBody>
          <a:bodyPr>
            <a:normAutofit/>
          </a:bodyPr>
          <a:lstStyle/>
          <a:p>
            <a:r>
              <a:rPr lang="en-GB" sz="2400" dirty="0" err="1"/>
              <a:t>Gofal</a:t>
            </a:r>
            <a:r>
              <a:rPr lang="en-GB" sz="2400" dirty="0"/>
              <a:t> </a:t>
            </a:r>
            <a:r>
              <a:rPr lang="en-GB" sz="2400" dirty="0" err="1"/>
              <a:t>Cymdeithasol</a:t>
            </a:r>
            <a:r>
              <a:rPr lang="en-GB" sz="2400" dirty="0"/>
              <a:t> </a:t>
            </a:r>
            <a:r>
              <a:rPr lang="en-GB" sz="2400" dirty="0" err="1"/>
              <a:t>Cymru</a:t>
            </a:r>
            <a:endParaRPr lang="en-GB" sz="2400" dirty="0"/>
          </a:p>
          <a:p>
            <a:r>
              <a:rPr lang="en-GB" sz="2400" dirty="0" err="1"/>
              <a:t>Safonau</a:t>
            </a:r>
            <a:r>
              <a:rPr lang="en-GB" sz="2400" dirty="0"/>
              <a:t> </a:t>
            </a:r>
            <a:r>
              <a:rPr lang="en-GB" sz="2400" dirty="0" err="1"/>
              <a:t>Gofynnol</a:t>
            </a:r>
            <a:r>
              <a:rPr lang="en-GB" sz="2400" dirty="0"/>
              <a:t> </a:t>
            </a:r>
            <a:r>
              <a:rPr lang="en-GB" sz="2400" dirty="0" err="1"/>
              <a:t>Cenedlaethol</a:t>
            </a:r>
            <a:r>
              <a:rPr lang="en-GB" sz="2400" dirty="0"/>
              <a:t> (SGC)</a:t>
            </a:r>
          </a:p>
          <a:p>
            <a:r>
              <a:rPr lang="cy-GB" sz="2400" dirty="0"/>
              <a:t>Statws Ymarferydd y Blynyddoedd Cynnar (</a:t>
            </a:r>
            <a:r>
              <a:rPr lang="cy-GB" sz="2400" dirty="0" err="1"/>
              <a:t>Payler</a:t>
            </a:r>
            <a:r>
              <a:rPr lang="cy-GB" sz="2400" dirty="0"/>
              <a:t> </a:t>
            </a:r>
            <a:r>
              <a:rPr lang="cy-GB" sz="2400" dirty="0" err="1"/>
              <a:t>and</a:t>
            </a:r>
            <a:r>
              <a:rPr lang="cy-GB" sz="2400" dirty="0"/>
              <a:t> </a:t>
            </a:r>
            <a:r>
              <a:rPr lang="cy-GB" sz="2400" dirty="0" err="1"/>
              <a:t>Georgeson</a:t>
            </a:r>
            <a:r>
              <a:rPr lang="cy-GB" sz="2400" dirty="0"/>
              <a:t>, 2014)</a:t>
            </a:r>
            <a:endParaRPr lang="en-GB" sz="2400" dirty="0"/>
          </a:p>
        </p:txBody>
      </p:sp>
      <p:sp>
        <p:nvSpPr>
          <p:cNvPr id="4" name="Content Placeholder 3"/>
          <p:cNvSpPr>
            <a:spLocks noGrp="1"/>
          </p:cNvSpPr>
          <p:nvPr>
            <p:ph sz="half" idx="4294967295"/>
          </p:nvPr>
        </p:nvSpPr>
        <p:spPr>
          <a:xfrm>
            <a:off x="5257800" y="1825625"/>
            <a:ext cx="3886200" cy="4351338"/>
          </a:xfrm>
        </p:spPr>
        <p:txBody>
          <a:bodyPr>
            <a:normAutofit/>
          </a:bodyPr>
          <a:lstStyle/>
          <a:p>
            <a:r>
              <a:rPr lang="en-GB" sz="2400" dirty="0">
                <a:solidFill>
                  <a:schemeClr val="accent1">
                    <a:lumMod val="75000"/>
                  </a:schemeClr>
                </a:solidFill>
              </a:rPr>
              <a:t>Social Care Wales</a:t>
            </a:r>
          </a:p>
          <a:p>
            <a:r>
              <a:rPr lang="en-GB" sz="2400" dirty="0">
                <a:solidFill>
                  <a:schemeClr val="accent1">
                    <a:lumMod val="75000"/>
                  </a:schemeClr>
                </a:solidFill>
              </a:rPr>
              <a:t>National Minimum Standards (NMS) </a:t>
            </a:r>
          </a:p>
          <a:p>
            <a:r>
              <a:rPr lang="en-GB" sz="2400" dirty="0">
                <a:solidFill>
                  <a:schemeClr val="accent1">
                    <a:lumMod val="75000"/>
                  </a:schemeClr>
                </a:solidFill>
              </a:rPr>
              <a:t>Early Years Practitioner Status (</a:t>
            </a:r>
            <a:r>
              <a:rPr lang="en-GB" sz="2400" dirty="0" err="1">
                <a:solidFill>
                  <a:schemeClr val="accent1">
                    <a:lumMod val="75000"/>
                  </a:schemeClr>
                </a:solidFill>
              </a:rPr>
              <a:t>Payler</a:t>
            </a:r>
            <a:r>
              <a:rPr lang="en-GB" sz="2400" dirty="0">
                <a:solidFill>
                  <a:schemeClr val="accent1">
                    <a:lumMod val="75000"/>
                  </a:schemeClr>
                </a:solidFill>
              </a:rPr>
              <a:t> and </a:t>
            </a:r>
            <a:r>
              <a:rPr lang="en-GB" sz="2400" dirty="0" err="1">
                <a:solidFill>
                  <a:schemeClr val="accent1">
                    <a:lumMod val="75000"/>
                  </a:schemeClr>
                </a:solidFill>
              </a:rPr>
              <a:t>Georgeson</a:t>
            </a:r>
            <a:r>
              <a:rPr lang="en-GB" sz="2400" dirty="0">
                <a:solidFill>
                  <a:schemeClr val="accent1">
                    <a:lumMod val="75000"/>
                  </a:schemeClr>
                </a:solidFill>
              </a:rPr>
              <a:t>, 2014)</a:t>
            </a:r>
          </a:p>
        </p:txBody>
      </p:sp>
    </p:spTree>
    <p:extLst>
      <p:ext uri="{BB962C8B-B14F-4D97-AF65-F5344CB8AC3E}">
        <p14:creationId xmlns:p14="http://schemas.microsoft.com/office/powerpoint/2010/main" val="38163857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Gweithlu</a:t>
            </a:r>
            <a:r>
              <a:rPr lang="en-GB" sz="4800" b="1" dirty="0"/>
              <a:t> </a:t>
            </a:r>
            <a:r>
              <a:rPr lang="en-GB" sz="4800" b="1" dirty="0" err="1"/>
              <a:t>Graddedig</a:t>
            </a:r>
            <a:r>
              <a:rPr lang="en-GB" sz="4800" b="1" dirty="0"/>
              <a:t>?</a:t>
            </a:r>
            <a:br>
              <a:rPr lang="en-GB" sz="4800" b="1" dirty="0"/>
            </a:br>
            <a:r>
              <a:rPr lang="en-GB" sz="4800" b="1" dirty="0">
                <a:solidFill>
                  <a:schemeClr val="accent1">
                    <a:lumMod val="75000"/>
                  </a:schemeClr>
                </a:solidFill>
              </a:rPr>
              <a:t>Graduate Workforce?</a:t>
            </a:r>
          </a:p>
        </p:txBody>
      </p:sp>
      <p:sp>
        <p:nvSpPr>
          <p:cNvPr id="3" name="Content Placeholder 2"/>
          <p:cNvSpPr>
            <a:spLocks noGrp="1"/>
          </p:cNvSpPr>
          <p:nvPr>
            <p:ph idx="1"/>
          </p:nvPr>
        </p:nvSpPr>
        <p:spPr>
          <a:xfrm>
            <a:off x="268665" y="1825625"/>
            <a:ext cx="4807391" cy="3575934"/>
          </a:xfrm>
        </p:spPr>
        <p:txBody>
          <a:bodyPr>
            <a:normAutofit/>
          </a:bodyPr>
          <a:lstStyle/>
          <a:p>
            <a:r>
              <a:rPr lang="cy-GB" sz="2400" dirty="0"/>
              <a:t>Yr arweinwyr yn raddedigion ond a yw’r cymwysterau'n addas i’r diben? (</a:t>
            </a:r>
            <a:r>
              <a:rPr lang="cy-GB" sz="2400" dirty="0" err="1"/>
              <a:t>Nutbrown</a:t>
            </a:r>
            <a:r>
              <a:rPr lang="cy-GB" sz="2400" dirty="0"/>
              <a:t>, 2012)</a:t>
            </a:r>
          </a:p>
          <a:p>
            <a:r>
              <a:rPr lang="cy-GB" sz="2400" dirty="0"/>
              <a:t>Nid gwybodaeth yn unig ond profiad sydd ei angen (Jones, 2014)</a:t>
            </a:r>
          </a:p>
          <a:p>
            <a:endParaRPr lang="en-GB" dirty="0"/>
          </a:p>
        </p:txBody>
      </p:sp>
      <p:sp>
        <p:nvSpPr>
          <p:cNvPr id="4" name="Content Placeholder 3"/>
          <p:cNvSpPr>
            <a:spLocks noGrp="1"/>
          </p:cNvSpPr>
          <p:nvPr>
            <p:ph sz="half" idx="4294967295"/>
          </p:nvPr>
        </p:nvSpPr>
        <p:spPr>
          <a:xfrm>
            <a:off x="5257800" y="1825625"/>
            <a:ext cx="3886200" cy="4351338"/>
          </a:xfrm>
        </p:spPr>
        <p:txBody>
          <a:bodyPr>
            <a:normAutofit/>
          </a:bodyPr>
          <a:lstStyle/>
          <a:p>
            <a:r>
              <a:rPr lang="en-GB" sz="2400" dirty="0">
                <a:solidFill>
                  <a:schemeClr val="accent1">
                    <a:lumMod val="75000"/>
                  </a:schemeClr>
                </a:solidFill>
              </a:rPr>
              <a:t>Graduate leadership but are qualifications fit for purpose? (</a:t>
            </a:r>
            <a:r>
              <a:rPr lang="en-GB" sz="2400" dirty="0" err="1">
                <a:solidFill>
                  <a:schemeClr val="accent1">
                    <a:lumMod val="75000"/>
                  </a:schemeClr>
                </a:solidFill>
              </a:rPr>
              <a:t>Nutbrown</a:t>
            </a:r>
            <a:r>
              <a:rPr lang="en-GB" sz="2400" dirty="0">
                <a:solidFill>
                  <a:schemeClr val="accent1">
                    <a:lumMod val="75000"/>
                  </a:schemeClr>
                </a:solidFill>
              </a:rPr>
              <a:t>, 2012)</a:t>
            </a:r>
          </a:p>
          <a:p>
            <a:r>
              <a:rPr lang="en-GB" sz="2400" dirty="0">
                <a:solidFill>
                  <a:schemeClr val="accent1">
                    <a:lumMod val="75000"/>
                  </a:schemeClr>
                </a:solidFill>
              </a:rPr>
              <a:t>It is not just knowledge but experience that is needed (Jones, 2014)</a:t>
            </a:r>
          </a:p>
          <a:p>
            <a:endParaRPr lang="en-GB" dirty="0"/>
          </a:p>
        </p:txBody>
      </p:sp>
    </p:spTree>
    <p:extLst>
      <p:ext uri="{BB962C8B-B14F-4D97-AF65-F5344CB8AC3E}">
        <p14:creationId xmlns:p14="http://schemas.microsoft.com/office/powerpoint/2010/main" val="8151388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307" y="0"/>
            <a:ext cx="8611385" cy="1325563"/>
          </a:xfrm>
        </p:spPr>
        <p:txBody>
          <a:bodyPr>
            <a:normAutofit/>
          </a:bodyPr>
          <a:lstStyle/>
          <a:p>
            <a:pPr algn="ctr"/>
            <a:r>
              <a:rPr lang="en-GB" sz="4800" b="1" dirty="0" err="1"/>
              <a:t>Gofal</a:t>
            </a:r>
            <a:r>
              <a:rPr lang="en-GB" sz="4800" b="1" dirty="0"/>
              <a:t> Plant - SGC </a:t>
            </a:r>
          </a:p>
        </p:txBody>
      </p:sp>
      <p:sp>
        <p:nvSpPr>
          <p:cNvPr id="4" name="Content Placeholder 3"/>
          <p:cNvSpPr>
            <a:spLocks noGrp="1"/>
          </p:cNvSpPr>
          <p:nvPr>
            <p:ph idx="1"/>
          </p:nvPr>
        </p:nvSpPr>
        <p:spPr>
          <a:xfrm>
            <a:off x="323528" y="1052736"/>
            <a:ext cx="8611385" cy="3575934"/>
          </a:xfrm>
        </p:spPr>
        <p:txBody>
          <a:bodyPr>
            <a:noAutofit/>
          </a:bodyPr>
          <a:lstStyle/>
          <a:p>
            <a:r>
              <a:rPr lang="cy-GB" sz="2200" dirty="0"/>
              <a:t>13.1(GP) rhaid i warchodwyr plant ac unrhyw </a:t>
            </a:r>
            <a:r>
              <a:rPr lang="cy-GB" sz="2200" dirty="0" err="1"/>
              <a:t>gynorthwy-ydd</a:t>
            </a:r>
            <a:r>
              <a:rPr lang="cy-GB" sz="2200" dirty="0"/>
              <a:t> a gyflogir ganddo fod yn addas i ofalu am blant hyd at 12 oed, a rhaid bod y sgiliau, y profiad a'r cymwysterau priodol ganddynt i ddiwallu anghenion y plant;  </a:t>
            </a:r>
          </a:p>
          <a:p>
            <a:r>
              <a:rPr lang="cy-GB" sz="2200" dirty="0"/>
              <a:t>13.2(GP) rhaid i'r gwarchodwr plant fod wedi cwblhau'n llwyddiannus gwrs cyn-cofrestru priodol a gydnabyddir ar restr bresennol Cyngor Gofal Cymru o Gymwysterau Derbyniol ar gyfer y Gweithlu Blynyddoedd Cynnar a Gofal Plant yng Nghymru (neu unrhyw restr sy'n ei disodli), a rhaid iddo fod yn 18 oed neu'n hŷn; </a:t>
            </a:r>
          </a:p>
          <a:p>
            <a:r>
              <a:rPr lang="cy-GB" sz="2200" dirty="0"/>
              <a:t>13.6(GP) rhaid i'r gwarchodwr plant fod wedi cwblhau cwrs cymorth cyntaf priodol, sy'n cynnwys hyfforddiant mewn cymorth cyntaf sy’n briodol i oedran y plant y gofelir amdanynt, cyn dechrau gwarchod plant. Rhaid iddo gadw ei dystysgrif cymorth cyntaf yn gyfredol</a:t>
            </a:r>
            <a:r>
              <a:rPr lang="en-GB" sz="2400" dirty="0"/>
              <a:t>;</a:t>
            </a:r>
          </a:p>
        </p:txBody>
      </p:sp>
    </p:spTree>
    <p:extLst>
      <p:ext uri="{BB962C8B-B14F-4D97-AF65-F5344CB8AC3E}">
        <p14:creationId xmlns:p14="http://schemas.microsoft.com/office/powerpoint/2010/main" val="20517647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665" y="44624"/>
            <a:ext cx="8611385" cy="1325563"/>
          </a:xfrm>
        </p:spPr>
        <p:txBody>
          <a:bodyPr>
            <a:normAutofit/>
          </a:bodyPr>
          <a:lstStyle/>
          <a:p>
            <a:pPr algn="ctr"/>
            <a:r>
              <a:rPr lang="en-GB" sz="4800" b="1" dirty="0" err="1">
                <a:solidFill>
                  <a:schemeClr val="accent1">
                    <a:lumMod val="75000"/>
                  </a:schemeClr>
                </a:solidFill>
              </a:rPr>
              <a:t>Childminder</a:t>
            </a:r>
            <a:r>
              <a:rPr lang="en-GB" sz="4800" b="1" dirty="0">
                <a:solidFill>
                  <a:schemeClr val="accent1">
                    <a:lumMod val="75000"/>
                  </a:schemeClr>
                </a:solidFill>
              </a:rPr>
              <a:t> NMS</a:t>
            </a:r>
          </a:p>
        </p:txBody>
      </p:sp>
      <p:sp>
        <p:nvSpPr>
          <p:cNvPr id="4" name="Content Placeholder 3"/>
          <p:cNvSpPr>
            <a:spLocks noGrp="1"/>
          </p:cNvSpPr>
          <p:nvPr>
            <p:ph idx="1"/>
          </p:nvPr>
        </p:nvSpPr>
        <p:spPr>
          <a:xfrm>
            <a:off x="251520" y="1124744"/>
            <a:ext cx="8611385" cy="3575934"/>
          </a:xfrm>
        </p:spPr>
        <p:txBody>
          <a:bodyPr>
            <a:noAutofit/>
          </a:bodyPr>
          <a:lstStyle/>
          <a:p>
            <a:r>
              <a:rPr lang="en-GB" sz="2400" dirty="0">
                <a:solidFill>
                  <a:schemeClr val="accent1">
                    <a:lumMod val="75000"/>
                  </a:schemeClr>
                </a:solidFill>
              </a:rPr>
              <a:t>13.1(CM) The child minder and any assistant employed by them are suitable to look after children under the age of eight, and have the appropriate skills, experience and qualifications to meet the needs of the children.  </a:t>
            </a:r>
          </a:p>
          <a:p>
            <a:r>
              <a:rPr lang="en-GB" sz="2400" dirty="0">
                <a:solidFill>
                  <a:schemeClr val="accent1">
                    <a:lumMod val="75000"/>
                  </a:schemeClr>
                </a:solidFill>
              </a:rPr>
              <a:t>13.2(CM) The child minder has successfully completed an appropriate pre-registration course recognised in the Care Council for Wales’ current list of Accepted Qualifications for the Early Years and Childcare Workforce in Wales (or any list which supersedes it) and is at least 18 years of age. </a:t>
            </a:r>
          </a:p>
          <a:p>
            <a:r>
              <a:rPr lang="en-GB" sz="2400" dirty="0">
                <a:solidFill>
                  <a:schemeClr val="accent1">
                    <a:lumMod val="75000"/>
                  </a:schemeClr>
                </a:solidFill>
              </a:rPr>
              <a:t>13.6 (CM) The child minder has completed an appropriate first aid course which includes training in first aid for infants and young children before commencing child minding. A current first aid certificate is maintained</a:t>
            </a:r>
          </a:p>
        </p:txBody>
      </p:sp>
    </p:spTree>
    <p:extLst>
      <p:ext uri="{BB962C8B-B14F-4D97-AF65-F5344CB8AC3E}">
        <p14:creationId xmlns:p14="http://schemas.microsoft.com/office/powerpoint/2010/main" val="9443328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dirty="0" err="1"/>
              <a:t>Gofal</a:t>
            </a:r>
            <a:r>
              <a:rPr lang="en-GB" sz="4800" b="1" dirty="0"/>
              <a:t> </a:t>
            </a:r>
            <a:r>
              <a:rPr lang="en-GB" sz="4800" b="1" dirty="0" err="1"/>
              <a:t>dydd</a:t>
            </a:r>
            <a:r>
              <a:rPr lang="en-GB" sz="4800" b="1" dirty="0"/>
              <a:t> - SGC </a:t>
            </a:r>
          </a:p>
        </p:txBody>
      </p:sp>
      <p:sp>
        <p:nvSpPr>
          <p:cNvPr id="4" name="Content Placeholder 3"/>
          <p:cNvSpPr>
            <a:spLocks noGrp="1"/>
          </p:cNvSpPr>
          <p:nvPr>
            <p:ph idx="1"/>
          </p:nvPr>
        </p:nvSpPr>
        <p:spPr/>
        <p:txBody>
          <a:bodyPr>
            <a:normAutofit fontScale="85000" lnSpcReduction="20000"/>
          </a:bodyPr>
          <a:lstStyle/>
          <a:p>
            <a:r>
              <a:rPr lang="en-GB" dirty="0"/>
              <a:t>13.6(GD) </a:t>
            </a:r>
            <a:r>
              <a:rPr lang="cy-GB" dirty="0"/>
              <a:t>bod gan y person â chyfrifoldeb gymhwyster ar lefel 3 o leiaf a gydnabyddir ar restr bresennol Cyngor Gofal Cymru o Gymwysterau Derbyniol ar gyfer y Gweithlu Blynyddoedd Cynnar a Gofal Plant yng Nghymru, neu yn Fframwaith Cymwysterau Integredig </a:t>
            </a:r>
            <a:r>
              <a:rPr lang="cy-GB" dirty="0" err="1"/>
              <a:t>Skills</a:t>
            </a:r>
            <a:r>
              <a:rPr lang="cy-GB" dirty="0"/>
              <a:t> </a:t>
            </a:r>
            <a:r>
              <a:rPr lang="cy-GB" dirty="0" err="1"/>
              <a:t>Active</a:t>
            </a:r>
            <a:r>
              <a:rPr lang="cy-GB" dirty="0"/>
              <a:t> ar gyfer Gwaith Chwarae (neu ar unrhyw restrau sy'n eu disodli), sy'n briodol i'r swydd;  </a:t>
            </a:r>
          </a:p>
          <a:p>
            <a:r>
              <a:rPr lang="cy-GB" dirty="0"/>
              <a:t>13.7(GD)(a) bod gan o leiaf hanner y staff nad ydynt yn goruchwylio plant gymhwyster ar lefel 2 o leiaf sydd ar restr bresennol Cyngor Gofal Cymru o Gymwysterau Derbyniol ar gyfer y Gweithlu Blynyddoedd Cynnar a Gofal Plant yng Nghymru, neu yn Fframwaith Cymwysterau Integredig </a:t>
            </a:r>
            <a:r>
              <a:rPr lang="cy-GB" dirty="0" err="1"/>
              <a:t>Skills</a:t>
            </a:r>
            <a:r>
              <a:rPr lang="cy-GB" dirty="0"/>
              <a:t> </a:t>
            </a:r>
            <a:r>
              <a:rPr lang="cy-GB" dirty="0" err="1"/>
              <a:t>Active</a:t>
            </a:r>
            <a:r>
              <a:rPr lang="cy-GB" dirty="0"/>
              <a:t> ar gyfer Gwaith Chwarae (neu ar unrhyw restrau sy'n eu disodli) sy'n briodol i'r swydd. Rhaid bod gan o leiaf hanner y rhain gymhwyster lefel 3; </a:t>
            </a:r>
          </a:p>
          <a:p>
            <a:r>
              <a:rPr lang="cy-GB" dirty="0"/>
              <a:t> 13.7(GD)(b) yn achos gofal dydd llawn, rhaid bod gan o leiaf 80% o'r staff nad ydynt yn goruchwylio plant gymhwyster lefel 2 o leiaf sydd ar restr bresennol Cyngor Gofal Cymru o Gymwysterau Derbyniol ar gyfer y Gweithlu Blynyddoedd Cynnar a Gofal Plant yng Nghymru, neu yn Fframwaith Cymwysterau Integredig </a:t>
            </a:r>
            <a:r>
              <a:rPr lang="cy-GB" dirty="0" err="1"/>
              <a:t>Skills</a:t>
            </a:r>
            <a:r>
              <a:rPr lang="cy-GB" dirty="0"/>
              <a:t> </a:t>
            </a:r>
            <a:r>
              <a:rPr lang="cy-GB" dirty="0" err="1"/>
              <a:t>Active</a:t>
            </a:r>
            <a:r>
              <a:rPr lang="cy-GB" dirty="0"/>
              <a:t> ar gyfer Gwaith Chwarae (neu ar unrhyw restrau sy'n eu disodli), sy'n briodol i'r swydd. Rhaid bod gan o leiaf hanner y rhain gymhwyster lefel 3; </a:t>
            </a:r>
          </a:p>
        </p:txBody>
      </p:sp>
    </p:spTree>
    <p:extLst>
      <p:ext uri="{BB962C8B-B14F-4D97-AF65-F5344CB8AC3E}">
        <p14:creationId xmlns:p14="http://schemas.microsoft.com/office/powerpoint/2010/main" val="40591370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dirty="0" err="1"/>
              <a:t>Gofal</a:t>
            </a:r>
            <a:r>
              <a:rPr lang="en-GB" sz="4800" b="1" dirty="0"/>
              <a:t> </a:t>
            </a:r>
            <a:r>
              <a:rPr lang="en-GB" sz="4800" b="1" dirty="0" err="1"/>
              <a:t>dydd</a:t>
            </a:r>
            <a:r>
              <a:rPr lang="en-GB" sz="4800" b="1" dirty="0"/>
              <a:t> - SGC </a:t>
            </a:r>
          </a:p>
        </p:txBody>
      </p:sp>
      <p:sp>
        <p:nvSpPr>
          <p:cNvPr id="4" name="Content Placeholder 3"/>
          <p:cNvSpPr>
            <a:spLocks noGrp="1"/>
          </p:cNvSpPr>
          <p:nvPr>
            <p:ph idx="1"/>
          </p:nvPr>
        </p:nvSpPr>
        <p:spPr/>
        <p:txBody>
          <a:bodyPr>
            <a:normAutofit lnSpcReduction="10000"/>
          </a:bodyPr>
          <a:lstStyle/>
          <a:p>
            <a:r>
              <a:rPr lang="en-GB" dirty="0"/>
              <a:t>13.8(GD) </a:t>
            </a:r>
            <a:r>
              <a:rPr lang="cy-GB" dirty="0"/>
              <a:t>bod pob aelod o staff dan hyfforddiant yn gweithio dan oruchwyliaeth agos bob amser; </a:t>
            </a:r>
          </a:p>
          <a:p>
            <a:r>
              <a:rPr lang="cy-GB" dirty="0"/>
              <a:t> 13.9(GD) bod pob aelod o staff yn derbyn hyfforddiant sefydlu, sy'n cynnwys polisïau a gweithdrefnau amddiffyn plant ac iechyd a diogelwch, yn ystod eu hwythnos gyntaf yn y gwaith; </a:t>
            </a:r>
          </a:p>
          <a:p>
            <a:r>
              <a:rPr lang="cy-GB" dirty="0"/>
              <a:t> 13.10(GD) yr eir i'r afael ag anghenion hyfforddi parhaus y staff ac y darperir ar eu cyfer yn rheolaidd; </a:t>
            </a:r>
          </a:p>
          <a:p>
            <a:r>
              <a:rPr lang="cy-GB" dirty="0"/>
              <a:t> 13.11(GD) bod yr holl staff cyflogedig yn derbyn goruchwyliaeth un-i-un yn rheolaidd sy'n eu hannog i feddwl am ansawdd eu dulliau ymarfer a chodi unrhyw bryderon ynghylch materion amddiffyn plant. Rhaid sicrhau eu bod yn cael eu harfarnu'n ffurfiol o leiaf unwaith y flwyddyn hefyd;</a:t>
            </a:r>
          </a:p>
        </p:txBody>
      </p:sp>
    </p:spTree>
    <p:extLst>
      <p:ext uri="{BB962C8B-B14F-4D97-AF65-F5344CB8AC3E}">
        <p14:creationId xmlns:p14="http://schemas.microsoft.com/office/powerpoint/2010/main" val="8197389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665" y="19294"/>
            <a:ext cx="8611385" cy="1325563"/>
          </a:xfrm>
        </p:spPr>
        <p:txBody>
          <a:bodyPr>
            <a:normAutofit/>
          </a:bodyPr>
          <a:lstStyle/>
          <a:p>
            <a:pPr algn="ctr"/>
            <a:r>
              <a:rPr lang="en-GB" sz="4800" b="1" dirty="0">
                <a:solidFill>
                  <a:schemeClr val="accent1">
                    <a:lumMod val="75000"/>
                  </a:schemeClr>
                </a:solidFill>
              </a:rPr>
              <a:t>Day Care NMS</a:t>
            </a:r>
          </a:p>
        </p:txBody>
      </p:sp>
      <p:sp>
        <p:nvSpPr>
          <p:cNvPr id="4" name="Content Placeholder 3"/>
          <p:cNvSpPr>
            <a:spLocks noGrp="1"/>
          </p:cNvSpPr>
          <p:nvPr>
            <p:ph idx="1"/>
          </p:nvPr>
        </p:nvSpPr>
        <p:spPr>
          <a:xfrm>
            <a:off x="274865" y="1124744"/>
            <a:ext cx="8611385" cy="3575934"/>
          </a:xfrm>
        </p:spPr>
        <p:txBody>
          <a:bodyPr>
            <a:noAutofit/>
          </a:bodyPr>
          <a:lstStyle/>
          <a:p>
            <a:r>
              <a:rPr lang="en-GB" sz="1800" dirty="0">
                <a:solidFill>
                  <a:schemeClr val="accent1">
                    <a:lumMod val="75000"/>
                  </a:schemeClr>
                </a:solidFill>
              </a:rPr>
              <a:t>13.6(DC) The person in charge has at least a level 3 qualification recognised on the Care Council for Wales’ current list of Accepted Qualifications for the Early Years and Childcare Workforce in Wales or Skills Active’s Integrated Qualification Framework for </a:t>
            </a:r>
            <a:r>
              <a:rPr lang="en-GB" sz="1800" dirty="0" err="1">
                <a:solidFill>
                  <a:schemeClr val="accent1">
                    <a:lumMod val="75000"/>
                  </a:schemeClr>
                </a:solidFill>
              </a:rPr>
              <a:t>Playwork</a:t>
            </a:r>
            <a:r>
              <a:rPr lang="en-GB" sz="1800" dirty="0">
                <a:solidFill>
                  <a:schemeClr val="accent1">
                    <a:lumMod val="75000"/>
                  </a:schemeClr>
                </a:solidFill>
              </a:rPr>
              <a:t> (or any lists which supersede them), which is appropriate to the post.  </a:t>
            </a:r>
          </a:p>
          <a:p>
            <a:r>
              <a:rPr lang="en-GB" sz="1800" dirty="0">
                <a:solidFill>
                  <a:schemeClr val="accent1">
                    <a:lumMod val="75000"/>
                  </a:schemeClr>
                </a:solidFill>
              </a:rPr>
              <a:t> 13.7(DC) (a) At least 50% of the non-supervisory staff holds a qualification at least at level 2 from the Care Council for Wales’ current list of Accepted Qualifications for the Early Years and Childcare Workforce in Wales or Skills Active’s Integrated Qualification Framework for </a:t>
            </a:r>
            <a:r>
              <a:rPr lang="en-GB" sz="1800" dirty="0" err="1">
                <a:solidFill>
                  <a:schemeClr val="accent1">
                    <a:lumMod val="75000"/>
                  </a:schemeClr>
                </a:solidFill>
              </a:rPr>
              <a:t>Playwork</a:t>
            </a:r>
            <a:r>
              <a:rPr lang="en-GB" sz="1800" dirty="0">
                <a:solidFill>
                  <a:schemeClr val="accent1">
                    <a:lumMod val="75000"/>
                  </a:schemeClr>
                </a:solidFill>
              </a:rPr>
              <a:t> (or any lists which supersede them), which is appropriate to the post. At least half of these have a qualification at level 3. </a:t>
            </a:r>
          </a:p>
          <a:p>
            <a:r>
              <a:rPr lang="en-GB" sz="1800" dirty="0">
                <a:solidFill>
                  <a:schemeClr val="accent1">
                    <a:lumMod val="75000"/>
                  </a:schemeClr>
                </a:solidFill>
              </a:rPr>
              <a:t> 13.7(DC) (b) For full day care at least 80% of the non-supervisory staff holds a qualification at least at level 2 from the Care Council for Wales’ current list of Accepted Qualifications for the Early Years and Childcare Workforce in Wales or Skills Active’s Integrated Qualification Framework for </a:t>
            </a:r>
            <a:r>
              <a:rPr lang="en-GB" sz="1800" dirty="0" err="1">
                <a:solidFill>
                  <a:schemeClr val="accent1">
                    <a:lumMod val="75000"/>
                  </a:schemeClr>
                </a:solidFill>
              </a:rPr>
              <a:t>Playwork</a:t>
            </a:r>
            <a:r>
              <a:rPr lang="en-GB" sz="1800" dirty="0">
                <a:solidFill>
                  <a:schemeClr val="accent1">
                    <a:lumMod val="75000"/>
                  </a:schemeClr>
                </a:solidFill>
              </a:rPr>
              <a:t> (or any lists which supersede them), which is appropriate to the post. At least half of these have a qualification at level 3. </a:t>
            </a:r>
            <a:r>
              <a:rPr lang="en-GB" sz="2000" dirty="0">
                <a:solidFill>
                  <a:schemeClr val="accent1">
                    <a:lumMod val="75000"/>
                  </a:schemeClr>
                </a:solidFill>
              </a:rPr>
              <a:t> </a:t>
            </a:r>
          </a:p>
        </p:txBody>
      </p:sp>
    </p:spTree>
    <p:extLst>
      <p:ext uri="{BB962C8B-B14F-4D97-AF65-F5344CB8AC3E}">
        <p14:creationId xmlns:p14="http://schemas.microsoft.com/office/powerpoint/2010/main" val="15786669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dirty="0">
                <a:solidFill>
                  <a:schemeClr val="accent1">
                    <a:lumMod val="75000"/>
                  </a:schemeClr>
                </a:solidFill>
              </a:rPr>
              <a:t>Day Care NMS</a:t>
            </a:r>
          </a:p>
        </p:txBody>
      </p:sp>
      <p:sp>
        <p:nvSpPr>
          <p:cNvPr id="4" name="Content Placeholder 3"/>
          <p:cNvSpPr>
            <a:spLocks noGrp="1"/>
          </p:cNvSpPr>
          <p:nvPr>
            <p:ph idx="1"/>
          </p:nvPr>
        </p:nvSpPr>
        <p:spPr/>
        <p:txBody>
          <a:bodyPr>
            <a:noAutofit/>
          </a:bodyPr>
          <a:lstStyle/>
          <a:p>
            <a:r>
              <a:rPr lang="en-GB" sz="2000" dirty="0">
                <a:solidFill>
                  <a:schemeClr val="accent1">
                    <a:lumMod val="75000"/>
                  </a:schemeClr>
                </a:solidFill>
              </a:rPr>
              <a:t>13.8(DC) All trainees work under close supervision at all times.  </a:t>
            </a:r>
          </a:p>
          <a:p>
            <a:r>
              <a:rPr lang="en-GB" sz="2000" dirty="0">
                <a:solidFill>
                  <a:schemeClr val="accent1">
                    <a:lumMod val="75000"/>
                  </a:schemeClr>
                </a:solidFill>
              </a:rPr>
              <a:t>13.9(DC) All staff receive induction training which includes health and safety and child protection policies and procedures during their first week of employment.  </a:t>
            </a:r>
          </a:p>
          <a:p>
            <a:r>
              <a:rPr lang="en-GB" sz="2000" dirty="0">
                <a:solidFill>
                  <a:schemeClr val="accent1">
                    <a:lumMod val="75000"/>
                  </a:schemeClr>
                </a:solidFill>
              </a:rPr>
              <a:t>13.10(DC) The continuing training needs of staff are addressed and provided for on a regular basis.  </a:t>
            </a:r>
          </a:p>
          <a:p>
            <a:r>
              <a:rPr lang="en-GB" sz="2000" dirty="0">
                <a:solidFill>
                  <a:schemeClr val="accent1">
                    <a:lumMod val="75000"/>
                  </a:schemeClr>
                </a:solidFill>
              </a:rPr>
              <a:t>13.11(DC) All paid staff receive regular one-to-one supervision which encourages them to think about the quality of their practice and raise any safeguarding concerns. They also receive formal appraisal at least once a year.5</a:t>
            </a:r>
          </a:p>
        </p:txBody>
      </p:sp>
    </p:spTree>
    <p:extLst>
      <p:ext uri="{BB962C8B-B14F-4D97-AF65-F5344CB8AC3E}">
        <p14:creationId xmlns:p14="http://schemas.microsoft.com/office/powerpoint/2010/main" val="251328010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679" y="-315416"/>
            <a:ext cx="8611385" cy="1325563"/>
          </a:xfrm>
        </p:spPr>
        <p:txBody>
          <a:bodyPr>
            <a:noAutofit/>
          </a:bodyPr>
          <a:lstStyle/>
          <a:p>
            <a:pPr algn="ctr"/>
            <a:r>
              <a:rPr lang="en-GB" sz="4400" b="1" dirty="0" err="1"/>
              <a:t>Dechrau’n</a:t>
            </a:r>
            <a:r>
              <a:rPr lang="en-GB" sz="4400" b="1" dirty="0"/>
              <a:t> </a:t>
            </a:r>
            <a:r>
              <a:rPr lang="en-GB" sz="4400" b="1" dirty="0" err="1"/>
              <a:t>Deg</a:t>
            </a:r>
            <a:r>
              <a:rPr lang="en-GB" sz="4400" b="1" dirty="0"/>
              <a:t> </a:t>
            </a:r>
          </a:p>
        </p:txBody>
      </p:sp>
      <p:sp>
        <p:nvSpPr>
          <p:cNvPr id="4" name="Content Placeholder 3"/>
          <p:cNvSpPr>
            <a:spLocks noGrp="1"/>
          </p:cNvSpPr>
          <p:nvPr>
            <p:ph idx="1"/>
          </p:nvPr>
        </p:nvSpPr>
        <p:spPr>
          <a:xfrm>
            <a:off x="169679" y="764704"/>
            <a:ext cx="8611385" cy="3575934"/>
          </a:xfrm>
        </p:spPr>
        <p:txBody>
          <a:bodyPr>
            <a:noAutofit/>
          </a:bodyPr>
          <a:lstStyle/>
          <a:p>
            <a:r>
              <a:rPr lang="cy-GB" sz="1600" dirty="0"/>
              <a:t>Dylai’r staff sy'n gweithio gyda phlant ifanc fod wedi'u hyfforddi'n dda ac â chymwysterau da; dylent ddeall sut mae plant yn datblygu ac yn dysgu; a dylent fod yn sensitif ac yn ymatebol i'w hanghenion a'u teimladau. (2014: 4)</a:t>
            </a:r>
          </a:p>
          <a:p>
            <a:r>
              <a:rPr lang="cy-GB" sz="1600" dirty="0"/>
              <a:t>Rhaid bod gan staff sy'n gweithio mewn lleoliadau Dechrau'n Deg brofiad o weithio gyda phlant ifanc. Rhaid eu bod yn meddu ar y cymwysterau a nodir yn Rhestr o Gymwysterau Derbyniol Cyngor Gofal Cymru i weithio yn Sector y Blynyddoedd Cynnar a Gofal Plant yng Nghymru. Mae Adran 5 yn y rhestr yn nodi’r cymwysterau sydd eu hangen arnoch i weithio mewn lleoliadau Dechrau’n Deg. Mae’n nodi’r cymwysterau cyfredol a dderbynnir, yr hen gymwysterau a dderbynnir a chymwysterau seiliedig ar waith a awgrymir er mwyn camu ymlaen yn eich gyrfa a sicrhau datblygiad proffesiynol parhaus.</a:t>
            </a:r>
          </a:p>
          <a:p>
            <a:r>
              <a:rPr lang="cy-GB" sz="1600" dirty="0"/>
              <a:t>Rhaid i'r holl staff gofal plant gyflawni o leiaf pum niwrnod o Ddatblygiad Proffesiynol Parhaus (DPP) bob blwyddyn, fel y'u dynodir gan y Cynghorydd/Athro Ymgynghorol Blynyddoedd Cynnar. Mae'r hyfforddiant hwn yn ychwanegol at unrhyw ofynion hyfforddiant a nodir gan y Safonau Gofynnol Cenedlaethol. Dylai'r hyfforddiant ddiwallu anghenion aelodau unigol o’r staff a sicrhau bod gan yr holl staff y wybodaeth, y sgiliau, yr agweddau a'r ddealltwriaeth sy’n ofynnol i'r swydd. Dylid cynnwys cost cyflenwi oriau staff yn ystod hyfforddiant yng nghyllideb Dechrau'n Deg y lleoliad. </a:t>
            </a:r>
          </a:p>
          <a:p>
            <a:r>
              <a:rPr lang="cy-GB" sz="1600" dirty="0"/>
              <a:t>Mae Fframwaith DPP Dechrau'n Deg yn cyfuno sgiliau presennol ymarferwyr Blynyddoedd Cynnar a Gofal Plant Dechrau'n Deg ac yn datblygu'r sgiliau arbenigol mae’r staff eu hangen i weithio mewn lleoliad blynyddoedd cynnar Dechrau'n Deg. Mae'r Fframwaith yn disgrifio ac yn nodi’r trefniadau gofynnol ar gyfer addysg a dysgu proffesiynol parhaus staff Dechrau'n Deg ar ôl cymhwyso cychwynnol. Mae'r Fframwaith yn cyfuno ac yn gwella safon arfer Blynyddoedd Cynnar ac yn hybu proffesiynoldeb. (</a:t>
            </a:r>
            <a:r>
              <a:rPr lang="cy-GB" sz="1600" dirty="0" err="1"/>
              <a:t>LlC</a:t>
            </a:r>
            <a:r>
              <a:rPr lang="cy-GB" sz="1600" dirty="0"/>
              <a:t> 2014)</a:t>
            </a:r>
          </a:p>
        </p:txBody>
      </p:sp>
    </p:spTree>
    <p:extLst>
      <p:ext uri="{BB962C8B-B14F-4D97-AF65-F5344CB8AC3E}">
        <p14:creationId xmlns:p14="http://schemas.microsoft.com/office/powerpoint/2010/main" val="21164866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665" y="-315416"/>
            <a:ext cx="8611385" cy="1325563"/>
          </a:xfrm>
        </p:spPr>
        <p:txBody>
          <a:bodyPr>
            <a:noAutofit/>
          </a:bodyPr>
          <a:lstStyle/>
          <a:p>
            <a:pPr algn="ctr"/>
            <a:r>
              <a:rPr lang="en-GB" sz="4000" b="1" dirty="0">
                <a:solidFill>
                  <a:schemeClr val="accent1">
                    <a:lumMod val="75000"/>
                  </a:schemeClr>
                </a:solidFill>
              </a:rPr>
              <a:t>Flying Start</a:t>
            </a:r>
          </a:p>
        </p:txBody>
      </p:sp>
      <p:sp>
        <p:nvSpPr>
          <p:cNvPr id="4" name="Content Placeholder 3"/>
          <p:cNvSpPr>
            <a:spLocks noGrp="1"/>
          </p:cNvSpPr>
          <p:nvPr>
            <p:ph idx="1"/>
          </p:nvPr>
        </p:nvSpPr>
        <p:spPr>
          <a:xfrm>
            <a:off x="179512" y="620688"/>
            <a:ext cx="8611385" cy="5328592"/>
          </a:xfrm>
        </p:spPr>
        <p:txBody>
          <a:bodyPr>
            <a:normAutofit fontScale="85000" lnSpcReduction="20000"/>
          </a:bodyPr>
          <a:lstStyle/>
          <a:p>
            <a:r>
              <a:rPr lang="en-GB" dirty="0">
                <a:solidFill>
                  <a:schemeClr val="accent1">
                    <a:lumMod val="75000"/>
                  </a:schemeClr>
                </a:solidFill>
              </a:rPr>
              <a:t>Staff working with young children should be well trained and well qualified; have an understanding of how children develop and learn; and be sensitive and responsive to their needs and feelings. </a:t>
            </a:r>
          </a:p>
          <a:p>
            <a:r>
              <a:rPr lang="en-GB" dirty="0">
                <a:solidFill>
                  <a:schemeClr val="accent1">
                    <a:lumMod val="75000"/>
                  </a:schemeClr>
                </a:solidFill>
              </a:rPr>
              <a:t>Staff working in Flying Start settings must have experience of working with young children and must have the qualifications outlined within the Care Council for Wales's List of Required Qualifications to work within the Early Years and Childcare Sector in Wales. Section 5 within the list specifically identifies the qualifications required to work within Flying Start. It sets out the current required qualifications, past qualifications which are accepted and suggested work-based </a:t>
            </a:r>
          </a:p>
          <a:p>
            <a:r>
              <a:rPr lang="en-GB" dirty="0">
                <a:solidFill>
                  <a:schemeClr val="accent1">
                    <a:lumMod val="75000"/>
                  </a:schemeClr>
                </a:solidFill>
              </a:rPr>
              <a:t>qualifications for career progression and continuing professional development (CPD).</a:t>
            </a:r>
          </a:p>
          <a:p>
            <a:r>
              <a:rPr lang="en-GB" dirty="0">
                <a:solidFill>
                  <a:schemeClr val="accent1">
                    <a:lumMod val="75000"/>
                  </a:schemeClr>
                </a:solidFill>
              </a:rPr>
              <a:t>All childcare staff must undertake at least five days’ Continuing Professional Development (CPD) training per year, as designated by the Early Years Advisor/Advisory Teacher. This training is in addition to any training requirements outlined in the NMS. Training should meet the needs of individual staff members and ensure that all staff have the knowledge, skills, attitudes and understanding required for the job. The cost of backfilling during training should be factored into the setting’s Flying Start budget. </a:t>
            </a:r>
          </a:p>
          <a:p>
            <a:r>
              <a:rPr lang="en-GB" dirty="0">
                <a:solidFill>
                  <a:schemeClr val="accent1">
                    <a:lumMod val="75000"/>
                  </a:schemeClr>
                </a:solidFill>
              </a:rPr>
              <a:t>The Flying Start CPD Framework  will consolidate the Flying Start Early Years and childcare practitioners’ existing skills and develops the specialist skills staff need to work in a Flying Start early years setting. The Framework describes and outlines the minimum arrangements for the continuing professional education and learning of Flying Start staff after initial qualification. The Framework consolidates and enhances the standard of Early Years practice and promotes professionalism.  (WG, 2014)</a:t>
            </a:r>
          </a:p>
          <a:p>
            <a:endParaRPr lang="en-GB" dirty="0"/>
          </a:p>
        </p:txBody>
      </p:sp>
    </p:spTree>
    <p:extLst>
      <p:ext uri="{BB962C8B-B14F-4D97-AF65-F5344CB8AC3E}">
        <p14:creationId xmlns:p14="http://schemas.microsoft.com/office/powerpoint/2010/main" val="42323506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73DF8-E724-B217-77B9-E4A4C108EC05}"/>
              </a:ext>
            </a:extLst>
          </p:cNvPr>
          <p:cNvSpPr>
            <a:spLocks noGrp="1"/>
          </p:cNvSpPr>
          <p:nvPr>
            <p:ph type="title"/>
          </p:nvPr>
        </p:nvSpPr>
        <p:spPr/>
        <p:txBody>
          <a:bodyPr>
            <a:noAutofit/>
          </a:bodyPr>
          <a:lstStyle/>
          <a:p>
            <a:pPr algn="ctr"/>
            <a:r>
              <a:rPr lang="en-GB" sz="4800" b="1" dirty="0" err="1"/>
              <a:t>Ansawdd</a:t>
            </a:r>
            <a:r>
              <a:rPr lang="en-GB" sz="4800" b="1" dirty="0"/>
              <a:t> </a:t>
            </a:r>
            <a:r>
              <a:rPr lang="en-GB" sz="4800" b="1" dirty="0" err="1"/>
              <a:t>nid</a:t>
            </a:r>
            <a:r>
              <a:rPr lang="en-GB" sz="4800" b="1" dirty="0"/>
              <a:t> </a:t>
            </a:r>
            <a:r>
              <a:rPr lang="en-GB" sz="4800" b="1" dirty="0" err="1"/>
              <a:t>maint</a:t>
            </a:r>
            <a:br>
              <a:rPr lang="en-GB" sz="4800" b="1" dirty="0"/>
            </a:br>
            <a:r>
              <a:rPr lang="en-GB" sz="4800" b="1" dirty="0">
                <a:solidFill>
                  <a:schemeClr val="accent1">
                    <a:lumMod val="75000"/>
                  </a:schemeClr>
                </a:solidFill>
              </a:rPr>
              <a:t>Quality not Quantity</a:t>
            </a:r>
          </a:p>
        </p:txBody>
      </p:sp>
      <p:sp>
        <p:nvSpPr>
          <p:cNvPr id="3" name="Content Placeholder 2">
            <a:extLst>
              <a:ext uri="{FF2B5EF4-FFF2-40B4-BE49-F238E27FC236}">
                <a16:creationId xmlns:a16="http://schemas.microsoft.com/office/drawing/2014/main" id="{18F11CE0-447F-5B13-0A30-2B44713EC934}"/>
              </a:ext>
            </a:extLst>
          </p:cNvPr>
          <p:cNvSpPr>
            <a:spLocks noGrp="1"/>
          </p:cNvSpPr>
          <p:nvPr>
            <p:ph idx="1"/>
          </p:nvPr>
        </p:nvSpPr>
        <p:spPr>
          <a:xfrm>
            <a:off x="268665" y="1825625"/>
            <a:ext cx="4375343" cy="3575934"/>
          </a:xfrm>
        </p:spPr>
        <p:txBody>
          <a:bodyPr>
            <a:normAutofit/>
          </a:bodyPr>
          <a:lstStyle/>
          <a:p>
            <a:pPr marL="0" indent="0">
              <a:buNone/>
            </a:pPr>
            <a:r>
              <a:rPr lang="cy-GB" sz="2800" dirty="0"/>
              <a:t>Cofiwch –</a:t>
            </a:r>
          </a:p>
          <a:p>
            <a:pPr marL="0" lvl="0" indent="0">
              <a:buNone/>
              <a:defRPr/>
            </a:pPr>
            <a:r>
              <a:rPr lang="cy-GB" sz="2800" dirty="0">
                <a:solidFill>
                  <a:prstClr val="black"/>
                </a:solidFill>
              </a:rPr>
              <a:t>Nid yr hyn sydd gennych sy'n bwysig</a:t>
            </a:r>
            <a:r>
              <a:rPr kumimoji="0" lang="cy-GB" sz="2800" b="0" i="0" u="none" strike="noStrike" kern="1200" cap="none" spc="0" normalizeH="0" baseline="0" noProof="0" dirty="0">
                <a:ln>
                  <a:noFill/>
                </a:ln>
                <a:solidFill>
                  <a:prstClr val="black"/>
                </a:solidFill>
                <a:effectLst/>
                <a:uLnTx/>
                <a:uFillTx/>
                <a:latin typeface="Arial" panose="020B0604020202020204"/>
                <a:ea typeface="+mn-ea"/>
                <a:cs typeface="+mn-cs"/>
              </a:rPr>
              <a:t> ond yr hyn rydych chi'n ei wneud ag ef </a:t>
            </a:r>
            <a:r>
              <a:rPr lang="cy-GB" sz="2800" dirty="0">
                <a:solidFill>
                  <a:prstClr val="black"/>
                </a:solidFill>
              </a:rPr>
              <a:t>
</a:t>
            </a:r>
            <a:endParaRPr kumimoji="0" lang="cy-GB" sz="2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4" name="Content Placeholder 3">
            <a:extLst>
              <a:ext uri="{FF2B5EF4-FFF2-40B4-BE49-F238E27FC236}">
                <a16:creationId xmlns:a16="http://schemas.microsoft.com/office/drawing/2014/main" id="{D080453E-3F68-E1CF-B625-93048D15ED6B}"/>
              </a:ext>
            </a:extLst>
          </p:cNvPr>
          <p:cNvSpPr>
            <a:spLocks noGrp="1"/>
          </p:cNvSpPr>
          <p:nvPr>
            <p:ph sz="half" idx="4294967295"/>
          </p:nvPr>
        </p:nvSpPr>
        <p:spPr>
          <a:xfrm>
            <a:off x="4989135" y="1916832"/>
            <a:ext cx="3886200" cy="4351337"/>
          </a:xfrm>
        </p:spPr>
        <p:txBody>
          <a:bodyPr>
            <a:normAutofit/>
          </a:bodyPr>
          <a:lstStyle/>
          <a:p>
            <a:pPr marL="0" indent="0">
              <a:buNone/>
            </a:pPr>
            <a:r>
              <a:rPr lang="en-GB" sz="2800" dirty="0">
                <a:solidFill>
                  <a:schemeClr val="accent1">
                    <a:lumMod val="75000"/>
                  </a:schemeClr>
                </a:solidFill>
              </a:rPr>
              <a:t>Remember-</a:t>
            </a:r>
          </a:p>
          <a:p>
            <a:pPr marL="0" indent="0">
              <a:buNone/>
            </a:pPr>
            <a:r>
              <a:rPr lang="en-GB" sz="2800" dirty="0">
                <a:solidFill>
                  <a:schemeClr val="accent1">
                    <a:lumMod val="75000"/>
                  </a:schemeClr>
                </a:solidFill>
              </a:rPr>
              <a:t>It is not what you have but what you do with it that matters</a:t>
            </a:r>
          </a:p>
        </p:txBody>
      </p:sp>
    </p:spTree>
    <p:extLst>
      <p:ext uri="{BB962C8B-B14F-4D97-AF65-F5344CB8AC3E}">
        <p14:creationId xmlns:p14="http://schemas.microsoft.com/office/powerpoint/2010/main" val="150085603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Newid</a:t>
            </a:r>
            <a:r>
              <a:rPr lang="en-GB" sz="4800" b="1" dirty="0"/>
              <a:t> </a:t>
            </a:r>
            <a:r>
              <a:rPr lang="en-GB" sz="4800" b="1" dirty="0" err="1"/>
              <a:t>i</a:t>
            </a:r>
            <a:r>
              <a:rPr lang="en-GB" sz="4800" b="1" dirty="0"/>
              <a:t> </a:t>
            </a:r>
            <a:r>
              <a:rPr lang="en-GB" sz="4800" b="1" dirty="0" err="1"/>
              <a:t>bolisi</a:t>
            </a:r>
            <a:br>
              <a:rPr lang="en-GB" sz="4800" b="1" dirty="0"/>
            </a:br>
            <a:r>
              <a:rPr lang="en-GB" sz="4800" b="1" dirty="0">
                <a:solidFill>
                  <a:schemeClr val="accent1">
                    <a:lumMod val="75000"/>
                  </a:schemeClr>
                </a:solidFill>
              </a:rPr>
              <a:t>Policy change</a:t>
            </a:r>
          </a:p>
        </p:txBody>
      </p:sp>
      <p:sp>
        <p:nvSpPr>
          <p:cNvPr id="3" name="Content Placeholder 2"/>
          <p:cNvSpPr>
            <a:spLocks noGrp="1"/>
          </p:cNvSpPr>
          <p:nvPr>
            <p:ph idx="1"/>
          </p:nvPr>
        </p:nvSpPr>
        <p:spPr>
          <a:xfrm>
            <a:off x="268665" y="1825625"/>
            <a:ext cx="4735383" cy="3575934"/>
          </a:xfrm>
        </p:spPr>
        <p:txBody>
          <a:bodyPr>
            <a:normAutofit lnSpcReduction="10000"/>
          </a:bodyPr>
          <a:lstStyle/>
          <a:p>
            <a:r>
              <a:rPr lang="cy-GB" sz="2400" dirty="0"/>
              <a:t>Ffyniant i Bawb</a:t>
            </a:r>
          </a:p>
          <a:p>
            <a:r>
              <a:rPr lang="cy-GB" sz="2400" dirty="0"/>
              <a:t>Addysg yng Nghymru: Ein cenhadaeth genedlaethol, Cynllun Gweithredu 2017-21</a:t>
            </a:r>
          </a:p>
          <a:p>
            <a:r>
              <a:rPr lang="cy-GB" sz="2400" dirty="0"/>
              <a:t>Cynllun Gweithlu Gofal Plant, Chwarae a Blynyddoedd Cynnar.</a:t>
            </a:r>
          </a:p>
          <a:p>
            <a:r>
              <a:rPr lang="cy-GB" sz="2400" dirty="0"/>
              <a:t>Symud Cymru Ymlaen 2016-2021</a:t>
            </a:r>
          </a:p>
          <a:p>
            <a:r>
              <a:rPr lang="cy-GB" sz="2400" dirty="0"/>
              <a:t>Dyfodol Llwyddiannus</a:t>
            </a:r>
            <a:endParaRPr lang="en-GB" sz="2400" dirty="0"/>
          </a:p>
        </p:txBody>
      </p:sp>
      <p:sp>
        <p:nvSpPr>
          <p:cNvPr id="4" name="Content Placeholder 3"/>
          <p:cNvSpPr>
            <a:spLocks noGrp="1"/>
          </p:cNvSpPr>
          <p:nvPr>
            <p:ph sz="half" idx="4294967295"/>
          </p:nvPr>
        </p:nvSpPr>
        <p:spPr>
          <a:xfrm>
            <a:off x="5095875" y="1825625"/>
            <a:ext cx="4048125" cy="4351338"/>
          </a:xfrm>
        </p:spPr>
        <p:txBody>
          <a:bodyPr>
            <a:normAutofit/>
          </a:bodyPr>
          <a:lstStyle/>
          <a:p>
            <a:r>
              <a:rPr lang="en-GB" sz="2400" dirty="0">
                <a:solidFill>
                  <a:schemeClr val="accent1">
                    <a:lumMod val="75000"/>
                  </a:schemeClr>
                </a:solidFill>
              </a:rPr>
              <a:t>Prosperity for All</a:t>
            </a:r>
          </a:p>
          <a:p>
            <a:r>
              <a:rPr lang="en-GB" sz="2400" dirty="0">
                <a:solidFill>
                  <a:schemeClr val="accent1">
                    <a:lumMod val="75000"/>
                  </a:schemeClr>
                </a:solidFill>
              </a:rPr>
              <a:t>Education in Wales:  Our national mission, Action Plan 2017-21</a:t>
            </a:r>
          </a:p>
          <a:p>
            <a:r>
              <a:rPr lang="en-GB" sz="2400" i="1" dirty="0">
                <a:solidFill>
                  <a:schemeClr val="accent1">
                    <a:lumMod val="75000"/>
                  </a:schemeClr>
                </a:solidFill>
              </a:rPr>
              <a:t>Childcare, Play and Early Years Workforce Plan</a:t>
            </a:r>
            <a:r>
              <a:rPr lang="en-GB" sz="2400" dirty="0">
                <a:solidFill>
                  <a:schemeClr val="accent1">
                    <a:lumMod val="75000"/>
                  </a:schemeClr>
                </a:solidFill>
              </a:rPr>
              <a:t>.</a:t>
            </a:r>
          </a:p>
          <a:p>
            <a:r>
              <a:rPr lang="en-GB" sz="2400" dirty="0">
                <a:solidFill>
                  <a:schemeClr val="accent1">
                    <a:lumMod val="75000"/>
                  </a:schemeClr>
                </a:solidFill>
              </a:rPr>
              <a:t>Taking Wales Forward 2016-2021</a:t>
            </a:r>
          </a:p>
          <a:p>
            <a:r>
              <a:rPr lang="en-GB" sz="2400" dirty="0">
                <a:solidFill>
                  <a:schemeClr val="accent1">
                    <a:lumMod val="75000"/>
                  </a:schemeClr>
                </a:solidFill>
              </a:rPr>
              <a:t>Successful Futures</a:t>
            </a:r>
          </a:p>
          <a:p>
            <a:endParaRPr lang="en-GB" dirty="0"/>
          </a:p>
          <a:p>
            <a:endParaRPr lang="en-GB" dirty="0"/>
          </a:p>
        </p:txBody>
      </p:sp>
    </p:spTree>
    <p:extLst>
      <p:ext uri="{BB962C8B-B14F-4D97-AF65-F5344CB8AC3E}">
        <p14:creationId xmlns:p14="http://schemas.microsoft.com/office/powerpoint/2010/main" val="3116307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0BA71-E10D-6835-0F59-76BC03333FFE}"/>
              </a:ext>
            </a:extLst>
          </p:cNvPr>
          <p:cNvSpPr>
            <a:spLocks noGrp="1"/>
          </p:cNvSpPr>
          <p:nvPr>
            <p:ph type="title"/>
          </p:nvPr>
        </p:nvSpPr>
        <p:spPr/>
        <p:txBody>
          <a:bodyPr>
            <a:noAutofit/>
          </a:bodyPr>
          <a:lstStyle/>
          <a:p>
            <a:pPr algn="ctr"/>
            <a:r>
              <a:rPr lang="en-GB" sz="4800" b="1" dirty="0" err="1"/>
              <a:t>Arweinyddiaeth</a:t>
            </a:r>
            <a:br>
              <a:rPr lang="en-GB" sz="4800" b="1" dirty="0"/>
            </a:br>
            <a:r>
              <a:rPr lang="en-GB" sz="4800" b="1" dirty="0">
                <a:solidFill>
                  <a:schemeClr val="accent1">
                    <a:lumMod val="75000"/>
                  </a:schemeClr>
                </a:solidFill>
              </a:rPr>
              <a:t>Leadership</a:t>
            </a:r>
          </a:p>
        </p:txBody>
      </p:sp>
      <p:sp>
        <p:nvSpPr>
          <p:cNvPr id="3" name="Content Placeholder 2">
            <a:extLst>
              <a:ext uri="{FF2B5EF4-FFF2-40B4-BE49-F238E27FC236}">
                <a16:creationId xmlns:a16="http://schemas.microsoft.com/office/drawing/2014/main" id="{F658E4BA-B152-B34E-81E8-AD8FD19CA222}"/>
              </a:ext>
            </a:extLst>
          </p:cNvPr>
          <p:cNvSpPr>
            <a:spLocks noGrp="1"/>
          </p:cNvSpPr>
          <p:nvPr>
            <p:ph idx="1"/>
          </p:nvPr>
        </p:nvSpPr>
        <p:spPr/>
        <p:txBody>
          <a:bodyPr>
            <a:normAutofit/>
          </a:bodyPr>
          <a:lstStyle/>
          <a:p>
            <a:r>
              <a:rPr lang="en-GB" sz="2800" dirty="0" err="1"/>
              <a:t>Gweledigaeth</a:t>
            </a:r>
            <a:r>
              <a:rPr lang="en-GB" sz="2800" dirty="0"/>
              <a:t> </a:t>
            </a:r>
          </a:p>
          <a:p>
            <a:r>
              <a:rPr lang="en-GB" sz="2800" dirty="0"/>
              <a:t>Dull</a:t>
            </a:r>
          </a:p>
          <a:p>
            <a:r>
              <a:rPr lang="en-GB" sz="2800" dirty="0" err="1"/>
              <a:t>Cyfathrebu</a:t>
            </a:r>
            <a:endParaRPr lang="en-GB" sz="2800" dirty="0"/>
          </a:p>
          <a:p>
            <a:r>
              <a:rPr lang="en-GB" sz="2800" dirty="0"/>
              <a:t>Dull </a:t>
            </a:r>
            <a:r>
              <a:rPr lang="en-GB" sz="2800" dirty="0" err="1"/>
              <a:t>lleoliad</a:t>
            </a:r>
            <a:r>
              <a:rPr lang="en-GB" sz="2800" dirty="0"/>
              <a:t> </a:t>
            </a:r>
            <a:r>
              <a:rPr lang="en-GB" sz="2800" dirty="0" err="1"/>
              <a:t>cyfan</a:t>
            </a:r>
            <a:endParaRPr lang="en-GB" sz="2800" dirty="0"/>
          </a:p>
          <a:p>
            <a:r>
              <a:rPr lang="en-GB" sz="2800" dirty="0" err="1"/>
              <a:t>Newidiadau</a:t>
            </a:r>
            <a:endParaRPr lang="en-GB" sz="2800" dirty="0"/>
          </a:p>
        </p:txBody>
      </p:sp>
      <p:sp>
        <p:nvSpPr>
          <p:cNvPr id="4" name="Content Placeholder 3">
            <a:extLst>
              <a:ext uri="{FF2B5EF4-FFF2-40B4-BE49-F238E27FC236}">
                <a16:creationId xmlns:a16="http://schemas.microsoft.com/office/drawing/2014/main" id="{82435406-2CAD-E9A3-64ED-259ED40DB71B}"/>
              </a:ext>
            </a:extLst>
          </p:cNvPr>
          <p:cNvSpPr>
            <a:spLocks noGrp="1"/>
          </p:cNvSpPr>
          <p:nvPr>
            <p:ph sz="half" idx="4294967295"/>
          </p:nvPr>
        </p:nvSpPr>
        <p:spPr>
          <a:xfrm>
            <a:off x="5257800" y="1846263"/>
            <a:ext cx="3886200" cy="4351337"/>
          </a:xfrm>
        </p:spPr>
        <p:txBody>
          <a:bodyPr/>
          <a:lstStyle/>
          <a:p>
            <a:r>
              <a:rPr lang="en-GB" sz="2800" dirty="0">
                <a:solidFill>
                  <a:schemeClr val="accent1">
                    <a:lumMod val="75000"/>
                  </a:schemeClr>
                </a:solidFill>
              </a:rPr>
              <a:t>Vision</a:t>
            </a:r>
          </a:p>
          <a:p>
            <a:r>
              <a:rPr lang="en-GB" sz="2800" dirty="0">
                <a:solidFill>
                  <a:schemeClr val="accent1">
                    <a:lumMod val="75000"/>
                  </a:schemeClr>
                </a:solidFill>
              </a:rPr>
              <a:t>Style</a:t>
            </a:r>
          </a:p>
          <a:p>
            <a:r>
              <a:rPr lang="en-GB" sz="2800" dirty="0">
                <a:solidFill>
                  <a:schemeClr val="accent1">
                    <a:lumMod val="75000"/>
                  </a:schemeClr>
                </a:solidFill>
              </a:rPr>
              <a:t>Communication</a:t>
            </a:r>
          </a:p>
          <a:p>
            <a:r>
              <a:rPr lang="en-GB" sz="2800" dirty="0">
                <a:solidFill>
                  <a:schemeClr val="accent1">
                    <a:lumMod val="75000"/>
                  </a:schemeClr>
                </a:solidFill>
              </a:rPr>
              <a:t>Whole setting approach</a:t>
            </a:r>
          </a:p>
          <a:p>
            <a:r>
              <a:rPr lang="en-GB" sz="2800" dirty="0">
                <a:solidFill>
                  <a:schemeClr val="accent1">
                    <a:lumMod val="75000"/>
                  </a:schemeClr>
                </a:solidFill>
              </a:rPr>
              <a:t>Change</a:t>
            </a:r>
          </a:p>
          <a:p>
            <a:endParaRPr lang="en-GB" dirty="0"/>
          </a:p>
        </p:txBody>
      </p:sp>
    </p:spTree>
    <p:extLst>
      <p:ext uri="{BB962C8B-B14F-4D97-AF65-F5344CB8AC3E}">
        <p14:creationId xmlns:p14="http://schemas.microsoft.com/office/powerpoint/2010/main" val="6356442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Cyfeiriadau</a:t>
            </a:r>
            <a:r>
              <a:rPr lang="en-GB" sz="4800" b="1" dirty="0"/>
              <a:t>/ </a:t>
            </a:r>
            <a:r>
              <a:rPr lang="en-GB" sz="4800" b="1" dirty="0">
                <a:solidFill>
                  <a:schemeClr val="accent1">
                    <a:lumMod val="75000"/>
                  </a:schemeClr>
                </a:solidFill>
              </a:rPr>
              <a:t>References</a:t>
            </a:r>
          </a:p>
        </p:txBody>
      </p:sp>
      <p:sp>
        <p:nvSpPr>
          <p:cNvPr id="5" name="Content Placeholder 4"/>
          <p:cNvSpPr>
            <a:spLocks noGrp="1"/>
          </p:cNvSpPr>
          <p:nvPr>
            <p:ph idx="1"/>
          </p:nvPr>
        </p:nvSpPr>
        <p:spPr>
          <a:xfrm>
            <a:off x="263373" y="1365250"/>
            <a:ext cx="8611385" cy="3575934"/>
          </a:xfrm>
        </p:spPr>
        <p:txBody>
          <a:bodyPr vert="horz" lIns="91440" tIns="45720" rIns="91440" bIns="45720" rtlCol="0" anchor="t">
            <a:normAutofit fontScale="25000" lnSpcReduction="20000"/>
          </a:bodyPr>
          <a:lstStyle/>
          <a:p>
            <a:r>
              <a:rPr lang="en-GB" sz="9600" dirty="0"/>
              <a:t>Cambell-Barr, V. and Leeson, C. (2016) </a:t>
            </a:r>
            <a:r>
              <a:rPr lang="en-GB" sz="9600" i="1" dirty="0"/>
              <a:t>Quality and Leadership in the Early Years: Research, Theory and Practice. </a:t>
            </a:r>
            <a:r>
              <a:rPr lang="en-GB" sz="9600" dirty="0"/>
              <a:t>London: Sage.</a:t>
            </a:r>
            <a:endParaRPr lang="en-GB" sz="9600">
              <a:cs typeface="Arial"/>
            </a:endParaRPr>
          </a:p>
          <a:p>
            <a:r>
              <a:rPr lang="en-GB" sz="9600" dirty="0"/>
              <a:t>Care Inspectorate Wales (2022) </a:t>
            </a:r>
            <a:r>
              <a:rPr lang="en-GB" sz="9600" i="1" dirty="0"/>
              <a:t>Joint child care and play framework. </a:t>
            </a:r>
            <a:r>
              <a:rPr lang="en-GB" sz="9600" dirty="0"/>
              <a:t>Available at: </a:t>
            </a:r>
            <a:r>
              <a:rPr lang="en-GB" sz="9600" dirty="0">
                <a:hlinkClick r:id="rId3"/>
              </a:rPr>
              <a:t>https://careinspectorate.wales/early-years-and-childcare-ensuring-quality-care-and-learning?_ga=2.114711047.143634697.1641892563-444537779.1641892563</a:t>
            </a:r>
            <a:r>
              <a:rPr lang="en-GB" sz="9600" dirty="0"/>
              <a:t> (Accessed: 9</a:t>
            </a:r>
            <a:r>
              <a:rPr lang="en-GB" sz="9600" baseline="30000" dirty="0"/>
              <a:t>th</a:t>
            </a:r>
            <a:r>
              <a:rPr lang="en-GB" sz="9600" dirty="0"/>
              <a:t> January 2022)</a:t>
            </a:r>
            <a:endParaRPr lang="en-GB" sz="9600" dirty="0">
              <a:cs typeface="Arial"/>
            </a:endParaRPr>
          </a:p>
          <a:p>
            <a:pPr>
              <a:defRPr/>
            </a:pPr>
            <a:r>
              <a:rPr kumimoji="0" lang="en-GB" sz="9600" b="0" i="0" u="none" strike="noStrike" kern="1200" cap="none" spc="0" normalizeH="0" baseline="0" noProof="0" dirty="0">
                <a:ln>
                  <a:noFill/>
                </a:ln>
                <a:solidFill>
                  <a:prstClr val="black"/>
                </a:solidFill>
                <a:effectLst/>
                <a:uLnTx/>
                <a:uFillTx/>
                <a:latin typeface="Arial" panose="020B0604020202020204"/>
                <a:ea typeface="+mn-ea"/>
                <a:cs typeface="+mn-cs"/>
              </a:rPr>
              <a:t>Donaldson, G. (2015) ‘Successful Futures: Independent Review of Curriculum and Assessment Arrangements in Wales’ Available at: </a:t>
            </a:r>
            <a:r>
              <a:rPr kumimoji="0" lang="en-GB" sz="9600" b="0" i="0" u="sng" strike="noStrike" kern="1200" cap="none" spc="0" normalizeH="0" baseline="0" noProof="0" dirty="0">
                <a:ln>
                  <a:noFill/>
                </a:ln>
                <a:solidFill>
                  <a:prstClr val="black"/>
                </a:solidFill>
                <a:effectLst/>
                <a:uLnTx/>
                <a:uFillTx/>
                <a:latin typeface="Arial" panose="020B0604020202020204"/>
                <a:ea typeface="+mn-ea"/>
                <a:cs typeface="+mn-cs"/>
                <a:hlinkClick r:id="rId4">
                  <a:extLst>
                    <a:ext uri="{A12FA001-AC4F-418D-AE19-62706E023703}">
                      <ahyp:hlinkClr xmlns:ahyp="http://schemas.microsoft.com/office/drawing/2018/hyperlinkcolor" val="tx"/>
                    </a:ext>
                  </a:extLst>
                </a:hlinkClick>
              </a:rPr>
              <a:t>http://dera.ioe.ac.uk/22165/2/150225-successful-futures-en_Redacted.pdf</a:t>
            </a:r>
            <a:r>
              <a:rPr lang="en-GB" sz="9600" dirty="0">
                <a:solidFill>
                  <a:prstClr val="black"/>
                </a:solidFill>
                <a:latin typeface="Arial" panose="020B0604020202020204"/>
              </a:rPr>
              <a:t> </a:t>
            </a:r>
            <a:r>
              <a:rPr kumimoji="0" lang="en-GB" sz="9600" b="0" i="0" u="none" strike="noStrike" kern="1200" cap="none" spc="0" normalizeH="0" baseline="0" noProof="0" dirty="0">
                <a:ln>
                  <a:noFill/>
                </a:ln>
                <a:solidFill>
                  <a:prstClr val="black"/>
                </a:solidFill>
                <a:effectLst/>
                <a:uLnTx/>
                <a:uFillTx/>
                <a:latin typeface="Arial" panose="020B0604020202020204"/>
                <a:ea typeface="+mn-ea"/>
                <a:cs typeface="+mn-cs"/>
              </a:rPr>
              <a:t> [Accessed: 10/12/17].</a:t>
            </a:r>
            <a:endParaRPr lang="en-GB" sz="9600" dirty="0">
              <a:solidFill>
                <a:prstClr val="black"/>
              </a:solidFill>
              <a:latin typeface="Arial" panose="020B0604020202020204"/>
              <a:cs typeface="Arial"/>
            </a:endParaRPr>
          </a:p>
          <a:p>
            <a:pPr>
              <a:defRPr/>
            </a:pPr>
            <a:r>
              <a:rPr lang="en-GB" sz="9600" dirty="0">
                <a:solidFill>
                  <a:prstClr val="black"/>
                </a:solidFill>
                <a:latin typeface="Arial" panose="020B0604020202020204"/>
                <a:cs typeface="Arial"/>
              </a:rPr>
              <a:t>Eadie, P. </a:t>
            </a:r>
            <a:r>
              <a:rPr lang="en-GB" sz="9600" i="1" dirty="0">
                <a:solidFill>
                  <a:prstClr val="black"/>
                </a:solidFill>
                <a:latin typeface="Arial" panose="020B0604020202020204"/>
                <a:cs typeface="Arial"/>
              </a:rPr>
              <a:t>et al</a:t>
            </a:r>
            <a:r>
              <a:rPr lang="en-GB" sz="9600" dirty="0">
                <a:solidFill>
                  <a:prstClr val="black"/>
                </a:solidFill>
                <a:latin typeface="Arial" panose="020B0604020202020204"/>
                <a:cs typeface="Arial"/>
              </a:rPr>
              <a:t>. (2022) '</a:t>
            </a:r>
            <a:r>
              <a:rPr lang="en-GB" sz="9600" dirty="0">
                <a:solidFill>
                  <a:prstClr val="black"/>
                </a:solidFill>
                <a:ea typeface="+mn-lt"/>
                <a:cs typeface="+mn-lt"/>
              </a:rPr>
              <a:t>Domains of quality in early childhood education and </a:t>
            </a:r>
            <a:r>
              <a:rPr lang="en-GB" sz="9600" dirty="0" err="1">
                <a:solidFill>
                  <a:prstClr val="black"/>
                </a:solidFill>
                <a:ea typeface="+mn-lt"/>
                <a:cs typeface="+mn-lt"/>
              </a:rPr>
              <a:t>care:A</a:t>
            </a:r>
            <a:r>
              <a:rPr lang="en-GB" sz="9600" dirty="0">
                <a:solidFill>
                  <a:prstClr val="black"/>
                </a:solidFill>
                <a:ea typeface="+mn-lt"/>
                <a:cs typeface="+mn-lt"/>
              </a:rPr>
              <a:t> scoping review of the extent and consistency of the literature', </a:t>
            </a:r>
            <a:r>
              <a:rPr lang="en-GB" sz="9600" i="1" dirty="0">
                <a:solidFill>
                  <a:prstClr val="black"/>
                </a:solidFill>
                <a:ea typeface="+mn-lt"/>
                <a:cs typeface="+mn-lt"/>
              </a:rPr>
              <a:t>Educational Reiew, </a:t>
            </a:r>
            <a:r>
              <a:rPr lang="en-GB" sz="9600" dirty="0">
                <a:solidFill>
                  <a:prstClr val="black"/>
                </a:solidFill>
                <a:ea typeface="+mn-lt"/>
                <a:cs typeface="+mn-lt"/>
              </a:rPr>
              <a:t>DOI: </a:t>
            </a:r>
            <a:r>
              <a:rPr lang="en-GB" sz="9600" dirty="0">
                <a:solidFill>
                  <a:srgbClr val="006DB4"/>
                </a:solidFill>
                <a:ea typeface="+mn-lt"/>
                <a:cs typeface="+mn-lt"/>
                <a:hlinkClick r:id="rId5"/>
              </a:rPr>
              <a:t>https://doi.org/10.1080/00131911.2022.2077704</a:t>
            </a:r>
          </a:p>
          <a:p>
            <a:pPr>
              <a:defRPr/>
            </a:pPr>
            <a:r>
              <a:rPr lang="en-GB" sz="9600" dirty="0">
                <a:solidFill>
                  <a:prstClr val="black"/>
                </a:solidFill>
                <a:ea typeface="+mn-lt"/>
                <a:cs typeface="+mn-lt"/>
              </a:rPr>
              <a:t> </a:t>
            </a:r>
            <a:r>
              <a:rPr lang="en-GB" sz="9600" dirty="0"/>
              <a:t>Jones, P. (2014) ‘Training and workforce issues in the early years’ , in G. Pugh and B. Duffy (eds), </a:t>
            </a:r>
            <a:r>
              <a:rPr lang="en-GB" sz="9600" i="1" dirty="0"/>
              <a:t>contemporary issues in the early years (6</a:t>
            </a:r>
            <a:r>
              <a:rPr lang="en-GB" sz="9600" i="1" baseline="30000" dirty="0"/>
              <a:t>th</a:t>
            </a:r>
            <a:r>
              <a:rPr lang="en-GB" sz="9600" i="1" dirty="0"/>
              <a:t> edition)</a:t>
            </a:r>
            <a:r>
              <a:rPr lang="en-GB" sz="9600"/>
              <a:t>. London: Sage, pp. 255-72.</a:t>
            </a:r>
            <a:endParaRPr lang="en-GB" sz="9600" i="1"/>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28327836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Cyfeiriadau</a:t>
            </a:r>
            <a:r>
              <a:rPr lang="en-GB" sz="4800" b="1" dirty="0"/>
              <a:t>/ </a:t>
            </a:r>
            <a:r>
              <a:rPr lang="en-GB" sz="4800" b="1" dirty="0">
                <a:solidFill>
                  <a:schemeClr val="accent1">
                    <a:lumMod val="75000"/>
                  </a:schemeClr>
                </a:solidFill>
              </a:rPr>
              <a:t>References</a:t>
            </a:r>
          </a:p>
        </p:txBody>
      </p:sp>
      <p:sp>
        <p:nvSpPr>
          <p:cNvPr id="5" name="Content Placeholder 4"/>
          <p:cNvSpPr>
            <a:spLocks noGrp="1"/>
          </p:cNvSpPr>
          <p:nvPr>
            <p:ph idx="1"/>
          </p:nvPr>
        </p:nvSpPr>
        <p:spPr/>
        <p:txBody>
          <a:bodyPr vert="horz" lIns="91440" tIns="45720" rIns="91440" bIns="45720" rtlCol="0" anchor="t">
            <a:normAutofit fontScale="77500" lnSpcReduction="20000"/>
          </a:bodyPr>
          <a:lstStyle/>
          <a:p>
            <a:r>
              <a:rPr lang="en-GB" sz="2400" dirty="0">
                <a:cs typeface="Arial"/>
              </a:rPr>
              <a:t>Edwards, S. (2021) '</a:t>
            </a:r>
            <a:r>
              <a:rPr lang="en-GB" sz="2400" dirty="0">
                <a:ea typeface="+mn-lt"/>
                <a:cs typeface="+mn-lt"/>
              </a:rPr>
              <a:t>Process quality, curriculum and pedagogy in early childhood education and care', </a:t>
            </a:r>
            <a:r>
              <a:rPr lang="en-GB" sz="2400" i="1" dirty="0">
                <a:ea typeface="+mn-lt"/>
                <a:cs typeface="+mn-lt"/>
              </a:rPr>
              <a:t>OECD Education Working Papers No. 247. Available at: </a:t>
            </a:r>
            <a:r>
              <a:rPr lang="en-GB" sz="2400" dirty="0">
                <a:ea typeface="+mn-lt"/>
                <a:cs typeface="+mn-lt"/>
                <a:hlinkClick r:id="rId3"/>
              </a:rPr>
              <a:t>https://www.oecd.org/en/publications/process-quality-curriculum-and-pedagogy-in-early-childhood-education-and-care_eba0711e-en.html</a:t>
            </a:r>
            <a:r>
              <a:rPr lang="en-GB" sz="2400" dirty="0">
                <a:ea typeface="+mn-lt"/>
                <a:cs typeface="+mn-lt"/>
              </a:rPr>
              <a:t> (Accessed: 29 January 2025).</a:t>
            </a:r>
            <a:endParaRPr lang="en-GB" sz="2400" i="1" dirty="0">
              <a:ea typeface="+mn-lt"/>
              <a:cs typeface="+mn-lt"/>
            </a:endParaRPr>
          </a:p>
          <a:p>
            <a:r>
              <a:rPr lang="en-GB" sz="2400"/>
              <a:t>Nutbrown, C. (2012) </a:t>
            </a:r>
            <a:r>
              <a:rPr lang="en-GB" sz="2400" i="1" dirty="0"/>
              <a:t>Foundations for quality: The independent review of early education and childcare qualifications – final report</a:t>
            </a:r>
            <a:r>
              <a:rPr lang="en-GB" sz="2400" dirty="0"/>
              <a:t>. Runcorn: Department for Education.</a:t>
            </a:r>
            <a:endParaRPr lang="en-GB" sz="2400" dirty="0">
              <a:cs typeface="Arial"/>
            </a:endParaRPr>
          </a:p>
          <a:p>
            <a:r>
              <a:rPr lang="en-GB" sz="2400" dirty="0"/>
              <a:t>Siraj, I. and </a:t>
            </a:r>
            <a:r>
              <a:rPr lang="en-GB" sz="2400" err="1"/>
              <a:t>Hallet</a:t>
            </a:r>
            <a:r>
              <a:rPr lang="en-GB" sz="2400" dirty="0"/>
              <a:t>, E. (2014) </a:t>
            </a:r>
            <a:r>
              <a:rPr lang="en-GB" sz="2400" i="1" dirty="0"/>
              <a:t>Effective and Caring Leadership in the Early Years</a:t>
            </a:r>
            <a:r>
              <a:rPr lang="en-GB" sz="2400" dirty="0"/>
              <a:t>. London: Sage.</a:t>
            </a:r>
          </a:p>
          <a:p>
            <a:r>
              <a:rPr lang="en-GB" sz="2400" dirty="0"/>
              <a:t>Siraj, </a:t>
            </a:r>
            <a:r>
              <a:rPr lang="en-GB" sz="2400" err="1"/>
              <a:t>Iram</a:t>
            </a:r>
            <a:r>
              <a:rPr lang="en-GB" sz="2400" dirty="0"/>
              <a:t>, and Elaine </a:t>
            </a:r>
            <a:r>
              <a:rPr lang="en-GB" sz="2400" err="1"/>
              <a:t>Hallet</a:t>
            </a:r>
            <a:r>
              <a:rPr lang="en-GB" sz="2400" dirty="0"/>
              <a:t>. </a:t>
            </a:r>
            <a:r>
              <a:rPr lang="en-GB" sz="2400" i="1" dirty="0"/>
              <a:t>Effective and Caring Leadership in the Early Years</a:t>
            </a:r>
            <a:r>
              <a:rPr lang="en-GB" sz="2400" dirty="0"/>
              <a:t>. Array: London : SAGE Publications, 2013. Print.</a:t>
            </a:r>
          </a:p>
          <a:p>
            <a:r>
              <a:rPr lang="en-GB" sz="2400" dirty="0"/>
              <a:t>Siraj, I., Sylva, K., </a:t>
            </a:r>
            <a:r>
              <a:rPr lang="en-GB" sz="2400" err="1"/>
              <a:t>Muttock</a:t>
            </a:r>
            <a:r>
              <a:rPr lang="en-GB" sz="2400" dirty="0"/>
              <a:t>, S., </a:t>
            </a:r>
            <a:r>
              <a:rPr lang="en-GB" sz="2400" err="1"/>
              <a:t>Gilden</a:t>
            </a:r>
            <a:r>
              <a:rPr lang="en-GB" sz="2400" dirty="0"/>
              <a:t>, R. and Bell, D. (2002). Researching Effective Pedagogy in the Early Years (REPEY).</a:t>
            </a:r>
            <a:r>
              <a:rPr lang="en-GB" sz="2400" b="1" dirty="0"/>
              <a:t> </a:t>
            </a:r>
            <a:r>
              <a:rPr lang="en-GB" sz="2400" dirty="0"/>
              <a:t>London: Department for Education and Skills / Institute of Education, University of London</a:t>
            </a:r>
          </a:p>
        </p:txBody>
      </p:sp>
    </p:spTree>
    <p:extLst>
      <p:ext uri="{BB962C8B-B14F-4D97-AF65-F5344CB8AC3E}">
        <p14:creationId xmlns:p14="http://schemas.microsoft.com/office/powerpoint/2010/main" val="33038531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Cyfeiriadau</a:t>
            </a:r>
            <a:r>
              <a:rPr lang="en-GB" sz="4800" b="1" dirty="0"/>
              <a:t>/ </a:t>
            </a:r>
            <a:r>
              <a:rPr lang="en-GB" sz="4800" b="1" dirty="0">
                <a:solidFill>
                  <a:schemeClr val="accent1">
                    <a:lumMod val="75000"/>
                  </a:schemeClr>
                </a:solidFill>
              </a:rPr>
              <a:t>References</a:t>
            </a:r>
          </a:p>
        </p:txBody>
      </p:sp>
      <p:sp>
        <p:nvSpPr>
          <p:cNvPr id="5" name="Content Placeholder 4"/>
          <p:cNvSpPr>
            <a:spLocks noGrp="1"/>
          </p:cNvSpPr>
          <p:nvPr>
            <p:ph idx="1"/>
          </p:nvPr>
        </p:nvSpPr>
        <p:spPr/>
        <p:txBody>
          <a:bodyPr>
            <a:normAutofit fontScale="77500" lnSpcReduction="20000"/>
          </a:bodyPr>
          <a:lstStyle/>
          <a:p>
            <a:r>
              <a:rPr lang="en-GB" sz="2600" dirty="0"/>
              <a:t>Sylva, K., </a:t>
            </a:r>
            <a:r>
              <a:rPr lang="en-GB" sz="2600" dirty="0" err="1"/>
              <a:t>Melhuish</a:t>
            </a:r>
            <a:r>
              <a:rPr lang="en-GB" sz="2600" dirty="0"/>
              <a:t>, E.C., Sammons, P., Siraj, I. and Taggart, B. with </a:t>
            </a:r>
            <a:r>
              <a:rPr lang="en-GB" sz="2600" dirty="0" err="1"/>
              <a:t>Smees</a:t>
            </a:r>
            <a:r>
              <a:rPr lang="en-GB" sz="2600" dirty="0"/>
              <a:t>, R., </a:t>
            </a:r>
            <a:r>
              <a:rPr lang="en-GB" sz="2600" dirty="0" err="1"/>
              <a:t>Toth</a:t>
            </a:r>
            <a:r>
              <a:rPr lang="en-GB" sz="2600" dirty="0"/>
              <a:t>, K. &amp; </a:t>
            </a:r>
            <a:r>
              <a:rPr lang="en-GB" sz="2600" dirty="0" err="1"/>
              <a:t>Welcomme</a:t>
            </a:r>
            <a:r>
              <a:rPr lang="en-GB" sz="2600" dirty="0"/>
              <a:t> W. (2014) Effective Pre-school, Primary and Secondary Education 3-16 Project (EPPSE 3-16) Students' educational and developmental outcomes at age 16 Department for Education Research Report RR354</a:t>
            </a:r>
          </a:p>
          <a:p>
            <a:r>
              <a:rPr lang="en-GB" sz="2600" dirty="0"/>
              <a:t>Welsh Government (2013) </a:t>
            </a:r>
            <a:r>
              <a:rPr lang="en-GB" sz="2600" i="1" dirty="0"/>
              <a:t>Building a Brighter Future: Early Years and Childcare Plan</a:t>
            </a:r>
            <a:r>
              <a:rPr lang="en-GB" sz="2600" dirty="0"/>
              <a:t>. Welsh Government: Cardiff. Available at: </a:t>
            </a:r>
            <a:r>
              <a:rPr lang="en-GB" sz="2600" u="sng" dirty="0">
                <a:hlinkClick r:id="rId3"/>
              </a:rPr>
              <a:t>http://gov.wales/docs/dcells/publications/130716-building-brighter-future-en.pdf</a:t>
            </a:r>
            <a:r>
              <a:rPr lang="en-GB" sz="2600" dirty="0"/>
              <a:t> [Accessed: 12/1/18].</a:t>
            </a:r>
          </a:p>
          <a:p>
            <a:r>
              <a:rPr lang="en-GB" sz="2600" dirty="0"/>
              <a:t>Welsh Government (2014a) </a:t>
            </a:r>
            <a:r>
              <a:rPr lang="en-GB" sz="2600" i="1" dirty="0"/>
              <a:t>Flying Start Annex – Quality Childcare Guidance</a:t>
            </a:r>
            <a:r>
              <a:rPr lang="en-GB" sz="2600" dirty="0"/>
              <a:t>. Welsh Government: Cardiff. Available at: </a:t>
            </a:r>
            <a:r>
              <a:rPr lang="en-GB" sz="2600" u="sng" dirty="0">
                <a:hlinkClick r:id="rId4"/>
              </a:rPr>
              <a:t>http://gov.wales/topics/people-and-communities/people/children-and-young-people/parenting-support-guidance/help/flyingstart/?lang=en</a:t>
            </a:r>
            <a:r>
              <a:rPr lang="en-GB" sz="2600" dirty="0"/>
              <a:t> [Accessed: 11/1/18].</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1832833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t>Cyfeiriadau</a:t>
            </a:r>
            <a:r>
              <a:rPr lang="en-GB" sz="4800" b="1" dirty="0"/>
              <a:t>/ </a:t>
            </a:r>
            <a:r>
              <a:rPr lang="en-GB" sz="4800" b="1" dirty="0">
                <a:solidFill>
                  <a:schemeClr val="accent1">
                    <a:lumMod val="75000"/>
                  </a:schemeClr>
                </a:solidFill>
              </a:rPr>
              <a:t>References</a:t>
            </a:r>
          </a:p>
        </p:txBody>
      </p:sp>
      <p:sp>
        <p:nvSpPr>
          <p:cNvPr id="5" name="Content Placeholder 4"/>
          <p:cNvSpPr>
            <a:spLocks noGrp="1"/>
          </p:cNvSpPr>
          <p:nvPr>
            <p:ph idx="1"/>
          </p:nvPr>
        </p:nvSpPr>
        <p:spPr/>
        <p:txBody>
          <a:bodyPr>
            <a:normAutofit fontScale="70000" lnSpcReduction="20000"/>
          </a:bodyPr>
          <a:lstStyle/>
          <a:p>
            <a:r>
              <a:rPr lang="en-GB" sz="2600" dirty="0"/>
              <a:t>Welsh Government (2017a) </a:t>
            </a:r>
            <a:r>
              <a:rPr lang="en-GB" sz="2600" i="1" dirty="0"/>
              <a:t>Childcare, Play and Early Years Workforce Plan</a:t>
            </a:r>
            <a:r>
              <a:rPr lang="en-GB" sz="2600" dirty="0"/>
              <a:t>. Welsh Government: Cardiff.  Available at: </a:t>
            </a:r>
            <a:r>
              <a:rPr lang="en-GB" sz="2600" u="sng" dirty="0">
                <a:hlinkClick r:id="rId3"/>
              </a:rPr>
              <a:t>http://gov.wales/docs/dsjlg/publications/cyp/171215-childcare-play-early-years-workforce-plan-en.pdf</a:t>
            </a:r>
            <a:r>
              <a:rPr lang="en-GB" sz="2600" dirty="0"/>
              <a:t> [Accessed: 05/01/18].</a:t>
            </a:r>
          </a:p>
          <a:p>
            <a:r>
              <a:rPr lang="en-GB" sz="2600" dirty="0"/>
              <a:t>Welsh Government (2017e) ‘Prosperity for all: the national strategy’ Available: </a:t>
            </a:r>
            <a:r>
              <a:rPr lang="en-GB" sz="2600" u="sng" dirty="0">
                <a:hlinkClick r:id="rId4"/>
              </a:rPr>
              <a:t>http://gov.wales/topics/people-and-communities/people/children-and-young-people/early-years/?lang=en</a:t>
            </a:r>
            <a:r>
              <a:rPr lang="en-GB" sz="2600" dirty="0"/>
              <a:t> [Accessed: 13/1/18].</a:t>
            </a:r>
          </a:p>
          <a:p>
            <a:r>
              <a:rPr lang="en-GB" sz="2600" dirty="0"/>
              <a:t>Welsh Government (2017b) ‘Education in Wales:  Our national mission, Action Plan 2017-21’ </a:t>
            </a:r>
            <a:r>
              <a:rPr lang="en-GB" sz="2600" u="sng" dirty="0">
                <a:hlinkClick r:id="rId5"/>
              </a:rPr>
              <a:t>http://www.ysgoldyffrynconwy.org/downloads/041017-education-in-wales-en.pdf</a:t>
            </a:r>
            <a:r>
              <a:rPr lang="en-GB" sz="2600" dirty="0"/>
              <a:t>  [Accessed 10/11/17].</a:t>
            </a:r>
          </a:p>
          <a:p>
            <a:r>
              <a:rPr lang="en-GB" sz="2600" dirty="0"/>
              <a:t>Welsh Government (2016) ‘Taking Wales Forward 2016-2021’ </a:t>
            </a:r>
            <a:r>
              <a:rPr lang="en-GB" sz="2600" u="sng" dirty="0">
                <a:hlinkClick r:id="rId6"/>
              </a:rPr>
              <a:t>http://gov.wales/about/programme-for-government/?lang=en</a:t>
            </a:r>
            <a:r>
              <a:rPr lang="en-GB" sz="2600" dirty="0"/>
              <a:t> [Accessed: 23/11/17]</a:t>
            </a:r>
          </a:p>
          <a:p>
            <a:r>
              <a:rPr lang="en-GB" sz="2600" dirty="0"/>
              <a:t>Williams, J. (2016) ‘Quality Assurance and Quality Enhancement: is there a relationship?’, Quality in Higher Education, 22 (2), pp. 97-102. DOI: 10.1080/13538322.2016.1227207 (Accessed: 9/08/22)</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14434647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6" ma:contentTypeDescription="Create a new document." ma:contentTypeScope="" ma:versionID="6f7fa8c4d3758573bbaca1a8f25a9e44">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321a60e2ba4629a87b1845f21f2496ff"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purl.org/dc/dcmitype/"/>
    <ds:schemaRef ds:uri="http://www.w3.org/XML/1998/namespace"/>
    <ds:schemaRef ds:uri="16bfc89a-06a0-41d6-ae50-6ff65b36cb8b"/>
    <ds:schemaRef ds:uri="e4a72011-89be-41d7-bd49-565121a9e247"/>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08EF024D-5C94-45E0-8C7E-AE9F8E91B5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5009</Words>
  <Application>Microsoft Office PowerPoint</Application>
  <PresentationFormat>On-screen Show (4:3)</PresentationFormat>
  <Paragraphs>520</Paragraphs>
  <Slides>68</Slides>
  <Notes>41</Notes>
  <HiddenSlides>0</HiddenSlides>
  <MMClips>0</MMClips>
  <ScaleCrop>false</ScaleCrop>
  <HeadingPairs>
    <vt:vector size="4" baseType="variant">
      <vt:variant>
        <vt:lpstr>Theme</vt:lpstr>
      </vt:variant>
      <vt:variant>
        <vt:i4>7</vt:i4>
      </vt:variant>
      <vt:variant>
        <vt:lpstr>Slide Titles</vt:lpstr>
      </vt:variant>
      <vt:variant>
        <vt:i4>68</vt:i4>
      </vt:variant>
    </vt:vector>
  </HeadingPairs>
  <TitlesOfParts>
    <vt:vector size="75" baseType="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ECEY6011/C Arweinyddiaeth ar gyfer systemau o ansawdd Leadership for systems of quality  Darlith 2 Lecture 2 </vt:lpstr>
      <vt:lpstr>Sgiliau Cyflogadwyedd/ Trosglwyddadwy Employability/Transferable Skills</vt:lpstr>
      <vt:lpstr>Geirfa/ Glossary</vt:lpstr>
      <vt:lpstr>Beth yw answadd? What is quality?</vt:lpstr>
      <vt:lpstr>PowerPoint Presentation</vt:lpstr>
      <vt:lpstr>Visible Thinking </vt:lpstr>
      <vt:lpstr>Sicrhau Ansawdd Quality Assurance</vt:lpstr>
      <vt:lpstr>Sicrhau Ansawdd Quality Assurance</vt:lpstr>
      <vt:lpstr> Gwella Ansawdd/ Quality Enhancement</vt:lpstr>
      <vt:lpstr>Gwella Ansawdd/ Quality Enhancement</vt:lpstr>
      <vt:lpstr>Ffactorau Dylanwadol Influencing Factors</vt:lpstr>
      <vt:lpstr>Ansawdd/ Quality</vt:lpstr>
      <vt:lpstr>Erthygl/ Article</vt:lpstr>
      <vt:lpstr>Mathau o answadd/  Types of Quality</vt:lpstr>
      <vt:lpstr>Mathau o answadd/  Types of Quality</vt:lpstr>
      <vt:lpstr>Mathau o answadd/  Types of Quality</vt:lpstr>
      <vt:lpstr>Mathau o answadd/  Types of Quality</vt:lpstr>
      <vt:lpstr>Ansawdd Proses Process Quality</vt:lpstr>
      <vt:lpstr>PowerPoint Presentation</vt:lpstr>
      <vt:lpstr>PowerPoint Presentation</vt:lpstr>
      <vt:lpstr>PowerPoint Presentation</vt:lpstr>
      <vt:lpstr>PowerPoint Presentation</vt:lpstr>
      <vt:lpstr>Cwestiynau i’w gofyn Questions to ask</vt:lpstr>
      <vt:lpstr>Cwestiynau i’w gofyn Questions to ask</vt:lpstr>
      <vt:lpstr>Cwestiynau i’w gofyn Questions to ask</vt:lpstr>
      <vt:lpstr>Cwestiynau i’w gofyn Questions to ask</vt:lpstr>
      <vt:lpstr>Cwestiynau i’w gofyn Questions to ask</vt:lpstr>
      <vt:lpstr>Cwestiynau i’w gofyn Questions to ask</vt:lpstr>
      <vt:lpstr>Lleoliadau gwahanol Different settings</vt:lpstr>
      <vt:lpstr>Arolygiadau/Inspections</vt:lpstr>
      <vt:lpstr>Arolygiaeth Gofal Cymru AGC Care Inspectorate Wales CIW</vt:lpstr>
      <vt:lpstr>PowerPoint Presentation</vt:lpstr>
      <vt:lpstr>PowerPoint Presentation</vt:lpstr>
      <vt:lpstr>Estyn/ Estyn</vt:lpstr>
      <vt:lpstr>Estyn/ Estyn</vt:lpstr>
      <vt:lpstr>Estyn/ Estyn</vt:lpstr>
      <vt:lpstr>Arolygiadau ar y Cyd Joint Inspection</vt:lpstr>
      <vt:lpstr>PowerPoint Presentation</vt:lpstr>
      <vt:lpstr>PowerPoint Presentation</vt:lpstr>
      <vt:lpstr>Cwestiynau adfyfyriol Reflective questions</vt:lpstr>
      <vt:lpstr>Cwestiynau adfyfyriol Reflective questions</vt:lpstr>
      <vt:lpstr>Datblygiad Proffesiynol Parhaus (DPP) /  Continuous Professional Development (CPD)</vt:lpstr>
      <vt:lpstr>Beth yw e?/  What is it?</vt:lpstr>
      <vt:lpstr>Pam? - Gweithiwr Why? - Employee</vt:lpstr>
      <vt:lpstr>Pam? - Cyflogwr Why? - Employer</vt:lpstr>
      <vt:lpstr>Sut? How?</vt:lpstr>
      <vt:lpstr>Pwy? Who?</vt:lpstr>
      <vt:lpstr>Ansawdd Quality</vt:lpstr>
      <vt:lpstr>Ansawdd Quality</vt:lpstr>
      <vt:lpstr>Rhwystrau Barriers</vt:lpstr>
      <vt:lpstr>Cymwysterau Gofynnol Minimum Qualifications </vt:lpstr>
      <vt:lpstr>Gweithlu Graddedig? Graduate Workforce?</vt:lpstr>
      <vt:lpstr>Gofal Plant - SGC </vt:lpstr>
      <vt:lpstr>Childminder NMS</vt:lpstr>
      <vt:lpstr>Gofal dydd - SGC </vt:lpstr>
      <vt:lpstr>Gofal dydd - SGC </vt:lpstr>
      <vt:lpstr>Day Care NMS</vt:lpstr>
      <vt:lpstr>Day Care NMS</vt:lpstr>
      <vt:lpstr>Dechrau’n Deg </vt:lpstr>
      <vt:lpstr>Flying Start</vt:lpstr>
      <vt:lpstr>Ansawdd nid maint Quality not Quantity</vt:lpstr>
      <vt:lpstr>Newid i bolisi Policy change</vt:lpstr>
      <vt:lpstr>Arweinyddiaeth Leadership</vt:lpstr>
      <vt:lpstr>Cyfeiriadau/ References</vt:lpstr>
      <vt:lpstr>Cyfeiriadau/ References</vt:lpstr>
      <vt:lpstr>Cyfeiriadau/ References</vt:lpstr>
      <vt:lpstr>Cyfeiriadau/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Natasha Young</cp:lastModifiedBy>
  <cp:revision>553</cp:revision>
  <cp:lastPrinted>2019-02-26T08:31:28Z</cp:lastPrinted>
  <dcterms:created xsi:type="dcterms:W3CDTF">2015-04-14T15:21:28Z</dcterms:created>
  <dcterms:modified xsi:type="dcterms:W3CDTF">2026-02-05T21:01:49Z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Order">
    <vt:lpwstr>239900.000000000</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y fmtid="{D5CDD505-2E9C-101B-9397-08002B2CF9AE}" pid="10" name="xd_ProgID">
    <vt:lpwstr/>
  </property>
  <property fmtid="{D5CDD505-2E9C-101B-9397-08002B2CF9AE}" pid="11" name="TemplateUrl">
    <vt:lpwstr/>
  </property>
  <property fmtid="{D5CDD505-2E9C-101B-9397-08002B2CF9AE}" pid="12" name="xd_Signature">
    <vt:lpwstr/>
  </property>
</Properties>
</file>