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6"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36" y="3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ar-QA"/>
          </a:p>
        </p:txBody>
      </p:sp>
      <p:sp>
        <p:nvSpPr>
          <p:cNvPr id="3" name="Date Placeholder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8F3F0E90-70FB-497A-A550-A4EE3D94ED51}" type="datetimeFigureOut">
              <a:rPr lang="ar-QA" smtClean="0"/>
              <a:t>25/08/1443</a:t>
            </a:fld>
            <a:endParaRPr lang="ar-QA"/>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1" anchor="ctr"/>
          <a:lstStyle/>
          <a:p>
            <a:endParaRPr lang="ar-Q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QA"/>
          </a:p>
        </p:txBody>
      </p:sp>
      <p:sp>
        <p:nvSpPr>
          <p:cNvPr id="6" name="Footer Placeholder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ar-QA"/>
          </a:p>
        </p:txBody>
      </p:sp>
      <p:sp>
        <p:nvSpPr>
          <p:cNvPr id="7" name="Slide Number Placeholder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7F94FE62-B2F1-4974-9D80-D50E56F151BE}" type="slidenum">
              <a:rPr lang="ar-QA" smtClean="0"/>
              <a:t>‹#›</a:t>
            </a:fld>
            <a:endParaRPr lang="ar-QA"/>
          </a:p>
        </p:txBody>
      </p:sp>
    </p:spTree>
    <p:extLst>
      <p:ext uri="{BB962C8B-B14F-4D97-AF65-F5344CB8AC3E}">
        <p14:creationId xmlns:p14="http://schemas.microsoft.com/office/powerpoint/2010/main" val="3182891849"/>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B61BEF0D-F0BB-DE4B-95CE-6DB70DBA9567}" type="datetimeFigureOut">
              <a:rPr lang="en-US" smtClean="0"/>
              <a:pPr/>
              <a:t>3/28/2022</a:t>
            </a:fld>
            <a:endParaRPr lang="en-US" dirty="0"/>
          </a:p>
        </p:txBody>
      </p:sp>
      <p:sp>
        <p:nvSpPr>
          <p:cNvPr id="5" name="Footer Placeholder 4"/>
          <p:cNvSpPr>
            <a:spLocks noGrp="1"/>
          </p:cNvSpPr>
          <p:nvPr>
            <p:ph type="ftr" sz="quarter" idx="11"/>
          </p:nvPr>
        </p:nvSpPr>
        <p:spPr>
          <a:xfrm>
            <a:off x="914400" y="4323846"/>
            <a:ext cx="4880610" cy="365125"/>
          </a:xfrm>
        </p:spPr>
        <p:txBody>
          <a:bodyPr/>
          <a:lstStyle/>
          <a:p>
            <a:endParaRPr lang="en-US" dirty="0"/>
          </a:p>
        </p:txBody>
      </p:sp>
      <p:sp>
        <p:nvSpPr>
          <p:cNvPr id="6" name="Slide Number Placeholder 5"/>
          <p:cNvSpPr>
            <a:spLocks noGrp="1"/>
          </p:cNvSpPr>
          <p:nvPr>
            <p:ph type="sldNum" sz="quarter" idx="12"/>
          </p:nvPr>
        </p:nvSpPr>
        <p:spPr>
          <a:xfrm>
            <a:off x="6057900" y="1430867"/>
            <a:ext cx="2171700"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06146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1046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B61BEF0D-F0BB-DE4B-95CE-6DB70DBA9567}" type="datetimeFigureOut">
              <a:rPr lang="en-US" smtClean="0"/>
              <a:pPr/>
              <a:t>3/28/2022</a:t>
            </a:fld>
            <a:endParaRPr lang="en-US" dirty="0"/>
          </a:p>
        </p:txBody>
      </p:sp>
      <p:sp>
        <p:nvSpPr>
          <p:cNvPr id="5" name="Footer Placeholder 4"/>
          <p:cNvSpPr>
            <a:spLocks noGrp="1"/>
          </p:cNvSpPr>
          <p:nvPr>
            <p:ph type="ftr" sz="quarter" idx="11"/>
          </p:nvPr>
        </p:nvSpPr>
        <p:spPr>
          <a:xfrm>
            <a:off x="594360" y="381001"/>
            <a:ext cx="4830656" cy="365125"/>
          </a:xfrm>
        </p:spPr>
        <p:txBody>
          <a:bodyPr/>
          <a:lstStyle/>
          <a:p>
            <a:endParaRPr lang="en-US" dirty="0"/>
          </a:p>
        </p:txBody>
      </p:sp>
      <p:sp>
        <p:nvSpPr>
          <p:cNvPr id="6" name="Slide Number Placeholder 5"/>
          <p:cNvSpPr>
            <a:spLocks noGrp="1"/>
          </p:cNvSpPr>
          <p:nvPr>
            <p:ph type="sldNum" sz="quarter" idx="12"/>
          </p:nvPr>
        </p:nvSpPr>
        <p:spPr>
          <a:xfrm>
            <a:off x="7882466" y="381001"/>
            <a:ext cx="667173"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67111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3/28/2022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4164198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6420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4039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0532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3/28/2022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439691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8931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9435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B61BEF0D-F0BB-DE4B-95CE-6DB70DBA9567}" type="datetimeFigureOut">
              <a:rPr lang="en-US" smtClean="0"/>
              <a:pPr/>
              <a:t>3/28/2022</a:t>
            </a:fld>
            <a:endParaRPr lang="en-US" dirty="0"/>
          </a:p>
        </p:txBody>
      </p:sp>
      <p:sp>
        <p:nvSpPr>
          <p:cNvPr id="6" name="Footer Placeholder 5"/>
          <p:cNvSpPr>
            <a:spLocks noGrp="1"/>
          </p:cNvSpPr>
          <p:nvPr>
            <p:ph type="ftr" sz="quarter" idx="11"/>
          </p:nvPr>
        </p:nvSpPr>
        <p:spPr>
          <a:xfrm>
            <a:off x="594360" y="381001"/>
            <a:ext cx="4830656" cy="365125"/>
          </a:xfrm>
        </p:spPr>
        <p:txBody>
          <a:bodyPr/>
          <a:lstStyle/>
          <a:p>
            <a:endParaRPr lang="en-US" dirty="0"/>
          </a:p>
        </p:txBody>
      </p:sp>
      <p:sp>
        <p:nvSpPr>
          <p:cNvPr id="7" name="Slide Number Placeholder 6"/>
          <p:cNvSpPr>
            <a:spLocks noGrp="1"/>
          </p:cNvSpPr>
          <p:nvPr>
            <p:ph type="sldNum" sz="quarter" idx="12"/>
          </p:nvPr>
        </p:nvSpPr>
        <p:spPr>
          <a:xfrm>
            <a:off x="7882466" y="381001"/>
            <a:ext cx="667174"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5683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B61BEF0D-F0BB-DE4B-95CE-6DB70DBA9567}" type="datetimeFigureOut">
              <a:rPr lang="en-US" smtClean="0"/>
              <a:pPr/>
              <a:t>3/28/2022</a:t>
            </a:fld>
            <a:endParaRPr lang="en-US" dirty="0"/>
          </a:p>
        </p:txBody>
      </p:sp>
      <p:sp>
        <p:nvSpPr>
          <p:cNvPr id="6" name="Footer Placeholder 5"/>
          <p:cNvSpPr>
            <a:spLocks noGrp="1"/>
          </p:cNvSpPr>
          <p:nvPr>
            <p:ph type="ftr" sz="quarter" idx="11"/>
          </p:nvPr>
        </p:nvSpPr>
        <p:spPr>
          <a:xfrm>
            <a:off x="594360" y="379438"/>
            <a:ext cx="4830656" cy="365125"/>
          </a:xfrm>
        </p:spPr>
        <p:txBody>
          <a:bodyPr/>
          <a:lstStyle/>
          <a:p>
            <a:endParaRPr lang="en-US" dirty="0"/>
          </a:p>
        </p:txBody>
      </p:sp>
      <p:sp>
        <p:nvSpPr>
          <p:cNvPr id="7" name="Slide Number Placeholder 6"/>
          <p:cNvSpPr>
            <a:spLocks noGrp="1"/>
          </p:cNvSpPr>
          <p:nvPr>
            <p:ph type="sldNum" sz="quarter" idx="12"/>
          </p:nvPr>
        </p:nvSpPr>
        <p:spPr>
          <a:xfrm>
            <a:off x="7882466" y="381001"/>
            <a:ext cx="667174" cy="365125"/>
          </a:xfrm>
        </p:spPr>
        <p:txBody>
          <a:bodyPr/>
          <a:lstStyle/>
          <a:p>
            <a:fld id="{D57F1E4F-1CFF-5643-939E-217C01CDF565}" type="slidenum">
              <a:rPr lang="en-US" smtClean="0"/>
              <a:pPr/>
              <a:t>‹#›</a:t>
            </a:fld>
            <a:endParaRPr lang="en-US" dirty="0"/>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40745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B61BEF0D-F0BB-DE4B-95CE-6DB70DBA9567}" type="datetimeFigureOut">
              <a:rPr lang="en-US" smtClean="0"/>
              <a:pPr/>
              <a:t>3/28/2022</a:t>
            </a:fld>
            <a:endParaRPr lang="en-US" dirty="0"/>
          </a:p>
        </p:txBody>
      </p:sp>
      <p:sp>
        <p:nvSpPr>
          <p:cNvPr id="6" name="Footer Placeholder 5"/>
          <p:cNvSpPr>
            <a:spLocks noGrp="1"/>
          </p:cNvSpPr>
          <p:nvPr>
            <p:ph type="ftr" sz="quarter" idx="11"/>
          </p:nvPr>
        </p:nvSpPr>
        <p:spPr>
          <a:xfrm>
            <a:off x="594360" y="378884"/>
            <a:ext cx="4830656" cy="365125"/>
          </a:xfrm>
        </p:spPr>
        <p:txBody>
          <a:bodyPr/>
          <a:lstStyle/>
          <a:p>
            <a:endParaRPr lang="en-US" dirty="0"/>
          </a:p>
        </p:txBody>
      </p:sp>
      <p:sp>
        <p:nvSpPr>
          <p:cNvPr id="7" name="Slide Number Placeholder 6"/>
          <p:cNvSpPr>
            <a:spLocks noGrp="1"/>
          </p:cNvSpPr>
          <p:nvPr>
            <p:ph type="sldNum" sz="quarter" idx="12"/>
          </p:nvPr>
        </p:nvSpPr>
        <p:spPr>
          <a:xfrm>
            <a:off x="7882466" y="381001"/>
            <a:ext cx="667174"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4808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3/28/2022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43399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3/28/2022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98501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0949439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B61BEF0D-F0BB-DE4B-95CE-6DB70DBA9567}" type="datetimeFigureOut">
              <a:rPr lang="en-US" smtClean="0"/>
              <a:pPr/>
              <a:t>3/28/2022</a:t>
            </a:fld>
            <a:endParaRPr lang="en-US" dirty="0"/>
          </a:p>
        </p:txBody>
      </p:sp>
      <p:sp>
        <p:nvSpPr>
          <p:cNvPr id="5" name="Footer Placeholder 4"/>
          <p:cNvSpPr>
            <a:spLocks noGrp="1"/>
          </p:cNvSpPr>
          <p:nvPr>
            <p:ph type="ftr" sz="quarter" idx="11"/>
          </p:nvPr>
        </p:nvSpPr>
        <p:spPr>
          <a:xfrm>
            <a:off x="594360" y="381001"/>
            <a:ext cx="4830656" cy="365125"/>
          </a:xfrm>
        </p:spPr>
        <p:txBody>
          <a:bodyPr/>
          <a:lstStyle/>
          <a:p>
            <a:endParaRPr lang="en-US" dirty="0"/>
          </a:p>
        </p:txBody>
      </p:sp>
      <p:sp>
        <p:nvSpPr>
          <p:cNvPr id="6" name="Slide Number Placeholder 5"/>
          <p:cNvSpPr>
            <a:spLocks noGrp="1"/>
          </p:cNvSpPr>
          <p:nvPr>
            <p:ph type="sldNum" sz="quarter" idx="12"/>
          </p:nvPr>
        </p:nvSpPr>
        <p:spPr>
          <a:xfrm>
            <a:off x="7882466" y="381001"/>
            <a:ext cx="667174"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4426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3/28/2022</a:t>
            </a:fld>
            <a:endParaRPr lang="en-US" dirty="0"/>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05919807"/>
      </p:ext>
    </p:extLst>
  </p:cSld>
  <p:clrMap bg1="dk1" tx1="lt1" bg2="dk2" tx2="lt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 id="2147483793" r:id="rId17"/>
  </p:sldLayoutIdLst>
  <p:txStyles>
    <p:titleStyle>
      <a:lvl1pPr algn="r" defTabSz="914400" rtl="1"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hade val="98000"/>
                <a:satMod val="150000"/>
                <a:lumMod val="102000"/>
              </a:schemeClr>
            </a:gs>
            <a:gs pos="50000">
              <a:schemeClr val="bg2">
                <a:tint val="98000"/>
                <a:shade val="90000"/>
                <a:satMod val="13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4362" y="821265"/>
            <a:ext cx="8065934" cy="5222117"/>
          </a:xfrm>
        </p:spPr>
        <p:txBody>
          <a:bodyPr anchor="ctr">
            <a:normAutofit/>
          </a:bodyPr>
          <a:lstStyle/>
          <a:p>
            <a:r>
              <a:rPr lang="en-US" sz="4700" dirty="0"/>
              <a:t>Multi-criteria Decision </a:t>
            </a:r>
            <a:r>
              <a:rPr lang="en-US" sz="4700" dirty="0" err="1"/>
              <a:t>MakinG</a:t>
            </a:r>
            <a:r>
              <a:rPr lang="en-US" sz="4700" dirty="0"/>
              <a:t> (</a:t>
            </a:r>
            <a:r>
              <a:rPr lang="en-US" sz="4700" dirty="0" err="1"/>
              <a:t>mcdm</a:t>
            </a:r>
            <a:r>
              <a:rPr lang="en-US" sz="4700" dirty="0"/>
              <a:t>)</a:t>
            </a:r>
            <a:r>
              <a:rPr lang="ar-QA" sz="4700" dirty="0">
                <a:solidFill>
                  <a:schemeClr val="bg1"/>
                </a:solidFill>
                <a:highlight>
                  <a:srgbClr val="C0C0C0"/>
                </a:highlight>
              </a:rPr>
              <a:t>)</a:t>
            </a:r>
          </a:p>
        </p:txBody>
      </p:sp>
      <p:cxnSp>
        <p:nvCxnSpPr>
          <p:cNvPr id="17" name="Straight Connector 16">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47831"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4801556" y="2497934"/>
            <a:ext cx="6857999" cy="1862138"/>
          </a:xfrm>
          <a:prstGeom prst="rect">
            <a:avLst/>
          </a:prstGeom>
        </p:spPr>
      </p:pic>
    </p:spTree>
    <p:extLst>
      <p:ext uri="{BB962C8B-B14F-4D97-AF65-F5344CB8AC3E}">
        <p14:creationId xmlns:p14="http://schemas.microsoft.com/office/powerpoint/2010/main" val="37936923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1" y="1314450"/>
            <a:ext cx="6447501" cy="759125"/>
          </a:xfrm>
        </p:spPr>
        <p:txBody>
          <a:bodyPr>
            <a:normAutofit fontScale="90000"/>
          </a:bodyPr>
          <a:lstStyle/>
          <a:p>
            <a:r>
              <a:rPr lang="en-US" dirty="0"/>
              <a:t>                    </a:t>
            </a:r>
            <a:r>
              <a:rPr lang="en-US" sz="4500" dirty="0"/>
              <a:t>MCDM                 </a:t>
            </a:r>
            <a:endParaRPr lang="ar-QA" sz="4500" dirty="0"/>
          </a:p>
        </p:txBody>
      </p:sp>
      <p:sp>
        <p:nvSpPr>
          <p:cNvPr id="4" name="Content Placeholder 3"/>
          <p:cNvSpPr>
            <a:spLocks noGrp="1"/>
          </p:cNvSpPr>
          <p:nvPr>
            <p:ph idx="1"/>
          </p:nvPr>
        </p:nvSpPr>
        <p:spPr>
          <a:xfrm>
            <a:off x="295335" y="2194560"/>
            <a:ext cx="8788280" cy="4069080"/>
          </a:xfrm>
        </p:spPr>
        <p:txBody>
          <a:bodyPr/>
          <a:lstStyle/>
          <a:p>
            <a:pPr marL="0" indent="-914400" algn="l">
              <a:lnSpc>
                <a:spcPct val="200000"/>
              </a:lnSpc>
            </a:pPr>
            <a:r>
              <a:rPr lang="en-US" sz="2800" dirty="0">
                <a:solidFill>
                  <a:srgbClr val="FFC000"/>
                </a:solidFill>
              </a:rPr>
              <a:t>There are many methods available for       Multi-criteria Decision making (MCDM) problems such as:                                                                      </a:t>
            </a:r>
            <a:endParaRPr lang="ar-QA" sz="2800" dirty="0">
              <a:solidFill>
                <a:srgbClr val="FFC000"/>
              </a:solidFill>
            </a:endParaRPr>
          </a:p>
          <a:p>
            <a:endParaRPr lang="ar-QA" dirty="0"/>
          </a:p>
        </p:txBody>
      </p:sp>
    </p:spTree>
    <p:extLst>
      <p:ext uri="{BB962C8B-B14F-4D97-AF65-F5344CB8AC3E}">
        <p14:creationId xmlns:p14="http://schemas.microsoft.com/office/powerpoint/2010/main" val="2932282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1" y="1314451"/>
            <a:ext cx="6447501" cy="655607"/>
          </a:xfrm>
        </p:spPr>
        <p:txBody>
          <a:bodyPr>
            <a:normAutofit fontScale="90000"/>
          </a:bodyPr>
          <a:lstStyle/>
          <a:p>
            <a:r>
              <a:rPr lang="en-US" sz="3600" b="1" i="1" dirty="0"/>
              <a:t>      Approaches For MCDM</a:t>
            </a:r>
            <a:br>
              <a:rPr lang="en-US" dirty="0"/>
            </a:br>
            <a:endParaRPr lang="ar-QA" dirty="0"/>
          </a:p>
        </p:txBody>
      </p:sp>
      <p:sp>
        <p:nvSpPr>
          <p:cNvPr id="3" name="Content Placeholder 2"/>
          <p:cNvSpPr>
            <a:spLocks noGrp="1"/>
          </p:cNvSpPr>
          <p:nvPr>
            <p:ph idx="1"/>
          </p:nvPr>
        </p:nvSpPr>
        <p:spPr>
          <a:xfrm>
            <a:off x="97047" y="1970057"/>
            <a:ext cx="8486236" cy="4499753"/>
          </a:xfrm>
        </p:spPr>
        <p:txBody>
          <a:bodyPr>
            <a:normAutofit/>
          </a:bodyPr>
          <a:lstStyle/>
          <a:p>
            <a:pPr lvl="1" algn="just" rtl="0">
              <a:lnSpc>
                <a:spcPct val="105000"/>
              </a:lnSpc>
              <a:spcAft>
                <a:spcPts val="11"/>
              </a:spcAft>
              <a:buFont typeface="Times New Roman" panose="02020603050405020304" pitchFamily="18" charset="0"/>
              <a:buChar char="•"/>
              <a:tabLst>
                <a:tab pos="685800" algn="l"/>
              </a:tabLst>
            </a:pPr>
            <a:r>
              <a:rPr lang="en-US" b="1" i="1" dirty="0">
                <a:solidFill>
                  <a:srgbClr val="000000"/>
                </a:solidFill>
                <a:latin typeface="Times New Roman" panose="02020603050405020304" pitchFamily="18" charset="0"/>
                <a:ea typeface="Times New Roman" panose="02020603050405020304" pitchFamily="18" charset="0"/>
                <a:cs typeface="Arial" panose="020B0604020202020204" pitchFamily="34" charset="0"/>
              </a:rPr>
              <a:t> </a:t>
            </a:r>
          </a:p>
          <a:p>
            <a:pPr lvl="1" algn="just" rtl="0">
              <a:lnSpc>
                <a:spcPct val="105000"/>
              </a:lnSpc>
              <a:spcAft>
                <a:spcPts val="11"/>
              </a:spcAft>
              <a:buFont typeface="Times New Roman" panose="02020603050405020304" pitchFamily="18" charset="0"/>
              <a:buChar char="•"/>
              <a:tabLst>
                <a:tab pos="685800" algn="l"/>
              </a:tabLst>
            </a:pPr>
            <a:r>
              <a:rPr lang="en-US" sz="2400" dirty="0">
                <a:solidFill>
                  <a:schemeClr val="accent1">
                    <a:lumMod val="20000"/>
                    <a:lumOff val="80000"/>
                  </a:schemeClr>
                </a:solidFill>
                <a:latin typeface="Times New Roman" panose="02020603050405020304" pitchFamily="18" charset="0"/>
                <a:ea typeface="Times New Roman" panose="02020603050405020304" pitchFamily="18" charset="0"/>
                <a:cs typeface="Arial" panose="020B0604020202020204" pitchFamily="34" charset="0"/>
              </a:rPr>
              <a:t>Weighted score method (WSM)</a:t>
            </a:r>
          </a:p>
          <a:p>
            <a:pPr lvl="1" algn="just" rtl="0">
              <a:lnSpc>
                <a:spcPct val="105000"/>
              </a:lnSpc>
              <a:spcAft>
                <a:spcPts val="11"/>
              </a:spcAft>
              <a:buFont typeface="Times New Roman" panose="02020603050405020304" pitchFamily="18" charset="0"/>
              <a:buChar char="•"/>
              <a:tabLst>
                <a:tab pos="685800" algn="l"/>
              </a:tabLst>
            </a:pPr>
            <a:r>
              <a:rPr lang="en-US" sz="2400" dirty="0">
                <a:solidFill>
                  <a:schemeClr val="accent1">
                    <a:lumMod val="20000"/>
                    <a:lumOff val="80000"/>
                  </a:schemeClr>
                </a:solidFill>
                <a:latin typeface="Times New Roman" panose="02020603050405020304" pitchFamily="18" charset="0"/>
                <a:ea typeface="Times New Roman" panose="02020603050405020304" pitchFamily="18" charset="0"/>
                <a:cs typeface="Arial" panose="020B0604020202020204" pitchFamily="34" charset="0"/>
              </a:rPr>
              <a:t>Weighted product method (WPM)</a:t>
            </a:r>
            <a:endParaRPr lang="en-US" sz="2400" dirty="0">
              <a:solidFill>
                <a:schemeClr val="accent1">
                  <a:lumMod val="20000"/>
                  <a:lumOff val="80000"/>
                </a:schemeClr>
              </a:solidFill>
              <a:latin typeface="Calibri" panose="020F0502020204030204" pitchFamily="34" charset="0"/>
              <a:ea typeface="Calibri" panose="020F0502020204030204" pitchFamily="34" charset="0"/>
              <a:cs typeface="Arial" panose="020B0604020202020204" pitchFamily="34" charset="0"/>
            </a:endParaRPr>
          </a:p>
          <a:p>
            <a:pPr lvl="1" algn="just" rtl="0">
              <a:lnSpc>
                <a:spcPct val="105000"/>
              </a:lnSpc>
              <a:spcAft>
                <a:spcPts val="11"/>
              </a:spcAft>
              <a:buFont typeface="Times New Roman" panose="02020603050405020304" pitchFamily="18" charset="0"/>
              <a:buChar char="•"/>
              <a:tabLst>
                <a:tab pos="685800" algn="l"/>
              </a:tabLst>
            </a:pPr>
            <a:r>
              <a:rPr lang="en-US" sz="2400" dirty="0">
                <a:solidFill>
                  <a:schemeClr val="accent1">
                    <a:lumMod val="20000"/>
                    <a:lumOff val="80000"/>
                  </a:schemeClr>
                </a:solidFill>
                <a:latin typeface="Times New Roman" panose="02020603050405020304" pitchFamily="18" charset="0"/>
                <a:ea typeface="Times New Roman" panose="02020603050405020304" pitchFamily="18" charset="0"/>
                <a:cs typeface="Arial" panose="020B0604020202020204" pitchFamily="34" charset="0"/>
              </a:rPr>
              <a:t>Analytic Hierarchy  Process (AHP)</a:t>
            </a:r>
            <a:endParaRPr lang="en-US" sz="2400" dirty="0">
              <a:solidFill>
                <a:schemeClr val="accent1">
                  <a:lumMod val="20000"/>
                  <a:lumOff val="80000"/>
                </a:schemeClr>
              </a:solidFill>
              <a:latin typeface="Calibri" panose="020F0502020204030204" pitchFamily="34" charset="0"/>
              <a:ea typeface="Calibri" panose="020F0502020204030204" pitchFamily="34" charset="0"/>
              <a:cs typeface="Arial" panose="020B0604020202020204" pitchFamily="34" charset="0"/>
            </a:endParaRPr>
          </a:p>
          <a:p>
            <a:pPr lvl="1" algn="just" rtl="0">
              <a:lnSpc>
                <a:spcPct val="105000"/>
              </a:lnSpc>
              <a:spcAft>
                <a:spcPts val="11"/>
              </a:spcAft>
              <a:buFont typeface="Times New Roman" panose="02020603050405020304" pitchFamily="18" charset="0"/>
              <a:buChar char="•"/>
              <a:tabLst>
                <a:tab pos="685800" algn="l"/>
              </a:tabLst>
            </a:pPr>
            <a:r>
              <a:rPr lang="en-US" sz="2400" dirty="0">
                <a:solidFill>
                  <a:schemeClr val="accent1">
                    <a:lumMod val="20000"/>
                    <a:lumOff val="80000"/>
                  </a:schemeClr>
                </a:solidFill>
                <a:latin typeface="Times New Roman" panose="02020603050405020304" pitchFamily="18" charset="0"/>
                <a:ea typeface="Times New Roman" panose="02020603050405020304" pitchFamily="18" charset="0"/>
                <a:cs typeface="Arial" panose="020B0604020202020204" pitchFamily="34" charset="0"/>
              </a:rPr>
              <a:t> ( Technique for Order of Preference by Similarity to Ideal Solution) TOPSIS method</a:t>
            </a:r>
            <a:endParaRPr lang="en-US" sz="2400" dirty="0">
              <a:solidFill>
                <a:schemeClr val="accent1">
                  <a:lumMod val="20000"/>
                  <a:lumOff val="80000"/>
                </a:schemeClr>
              </a:solidFill>
              <a:latin typeface="Calibri" panose="020F0502020204030204" pitchFamily="34" charset="0"/>
              <a:ea typeface="Calibri" panose="020F0502020204030204" pitchFamily="34" charset="0"/>
              <a:cs typeface="Arial" panose="020B0604020202020204" pitchFamily="34" charset="0"/>
            </a:endParaRPr>
          </a:p>
          <a:p>
            <a:pPr lvl="1" algn="just" rtl="0">
              <a:lnSpc>
                <a:spcPct val="105000"/>
              </a:lnSpc>
              <a:spcAft>
                <a:spcPts val="11"/>
              </a:spcAft>
              <a:buFont typeface="Times New Roman" panose="02020603050405020304" pitchFamily="18" charset="0"/>
              <a:buChar char="•"/>
              <a:tabLst>
                <a:tab pos="685800" algn="l"/>
              </a:tabLst>
            </a:pPr>
            <a:r>
              <a:rPr lang="en-US" sz="2400" dirty="0">
                <a:solidFill>
                  <a:schemeClr val="accent1">
                    <a:lumMod val="20000"/>
                    <a:lumOff val="80000"/>
                  </a:schemeClr>
                </a:solidFill>
                <a:latin typeface="Times New Roman" panose="02020603050405020304" pitchFamily="18" charset="0"/>
                <a:ea typeface="Times New Roman" panose="02020603050405020304" pitchFamily="18" charset="0"/>
                <a:cs typeface="Arial" panose="020B0604020202020204" pitchFamily="34" charset="0"/>
              </a:rPr>
              <a:t> </a:t>
            </a:r>
            <a:r>
              <a:rPr lang="en-US" sz="2400" dirty="0" err="1">
                <a:solidFill>
                  <a:schemeClr val="accent1">
                    <a:lumMod val="20000"/>
                    <a:lumOff val="80000"/>
                  </a:schemeClr>
                </a:solidFill>
                <a:latin typeface="Times New Roman" panose="02020603050405020304" pitchFamily="18" charset="0"/>
                <a:ea typeface="Times New Roman" panose="02020603050405020304" pitchFamily="18" charset="0"/>
                <a:cs typeface="Arial" panose="020B0604020202020204" pitchFamily="34" charset="0"/>
              </a:rPr>
              <a:t>ELimination</a:t>
            </a:r>
            <a:r>
              <a:rPr lang="en-US" sz="2400" dirty="0">
                <a:solidFill>
                  <a:schemeClr val="accent1">
                    <a:lumMod val="20000"/>
                    <a:lumOff val="80000"/>
                  </a:schemeClr>
                </a:solidFill>
                <a:latin typeface="Times New Roman" panose="02020603050405020304" pitchFamily="18" charset="0"/>
                <a:ea typeface="Times New Roman" panose="02020603050405020304" pitchFamily="18" charset="0"/>
                <a:cs typeface="Arial" panose="020B0604020202020204" pitchFamily="34" charset="0"/>
              </a:rPr>
              <a:t> and Choice Expressing Reality: ELECTRE Method  </a:t>
            </a:r>
            <a:endParaRPr lang="en-US" sz="2400" dirty="0">
              <a:solidFill>
                <a:schemeClr val="accent1">
                  <a:lumMod val="20000"/>
                  <a:lumOff val="80000"/>
                </a:schemeClr>
              </a:solidFill>
              <a:latin typeface="Calibri" panose="020F0502020204030204" pitchFamily="34" charset="0"/>
              <a:ea typeface="Calibri" panose="020F0502020204030204" pitchFamily="34" charset="0"/>
              <a:cs typeface="Arial" panose="020B0604020202020204" pitchFamily="34" charset="0"/>
            </a:endParaRPr>
          </a:p>
          <a:p>
            <a:pPr lvl="1" algn="l" rtl="0">
              <a:lnSpc>
                <a:spcPct val="107000"/>
              </a:lnSpc>
              <a:spcAft>
                <a:spcPts val="600"/>
              </a:spcAft>
              <a:buFont typeface="Times New Roman" panose="02020603050405020304" pitchFamily="18" charset="0"/>
              <a:buChar char="•"/>
              <a:tabLst>
                <a:tab pos="685800" algn="l"/>
              </a:tabLst>
            </a:pPr>
            <a:r>
              <a:rPr lang="en-US" sz="2400" dirty="0">
                <a:solidFill>
                  <a:schemeClr val="accent1">
                    <a:lumMod val="20000"/>
                    <a:lumOff val="80000"/>
                  </a:schemeClr>
                </a:solidFill>
                <a:latin typeface="Times New Roman" panose="02020603050405020304" pitchFamily="18" charset="0"/>
                <a:ea typeface="Times New Roman" panose="02020603050405020304" pitchFamily="18" charset="0"/>
                <a:cs typeface="Arial" panose="020B0604020202020204" pitchFamily="34" charset="0"/>
              </a:rPr>
              <a:t>Aggregated Indices Randomization Method (AIRM)</a:t>
            </a:r>
            <a:endParaRPr lang="en-US" sz="2400" dirty="0">
              <a:solidFill>
                <a:schemeClr val="accent1">
                  <a:lumMod val="20000"/>
                  <a:lumOff val="80000"/>
                </a:schemeClr>
              </a:solidFill>
              <a:latin typeface="Calibri" panose="020F0502020204030204" pitchFamily="34" charset="0"/>
              <a:ea typeface="Calibri" panose="020F0502020204030204" pitchFamily="34" charset="0"/>
              <a:cs typeface="Arial" panose="020B0604020202020204" pitchFamily="34" charset="0"/>
            </a:endParaRPr>
          </a:p>
          <a:p>
            <a:pPr lvl="1" algn="l" rtl="0">
              <a:lnSpc>
                <a:spcPct val="107000"/>
              </a:lnSpc>
              <a:spcAft>
                <a:spcPts val="600"/>
              </a:spcAft>
              <a:buFont typeface="Times New Roman" panose="02020603050405020304" pitchFamily="18" charset="0"/>
              <a:buChar char="•"/>
              <a:tabLst>
                <a:tab pos="685800" algn="l"/>
              </a:tabLst>
            </a:pPr>
            <a:r>
              <a:rPr lang="en-US" sz="2400" dirty="0">
                <a:solidFill>
                  <a:schemeClr val="accent1">
                    <a:lumMod val="20000"/>
                    <a:lumOff val="80000"/>
                  </a:schemeClr>
                </a:solidFill>
                <a:latin typeface="Times New Roman" panose="02020603050405020304" pitchFamily="18" charset="0"/>
                <a:ea typeface="Times New Roman" panose="02020603050405020304" pitchFamily="18" charset="0"/>
                <a:cs typeface="Arial" panose="020B0604020202020204" pitchFamily="34" charset="0"/>
              </a:rPr>
              <a:t>Superiority and inferiority ranking method (SIR method)</a:t>
            </a:r>
            <a:endParaRPr lang="en-US" sz="2400" dirty="0">
              <a:solidFill>
                <a:schemeClr val="accent1">
                  <a:lumMod val="20000"/>
                  <a:lumOff val="80000"/>
                </a:schemeClr>
              </a:solidFill>
              <a:latin typeface="Calibri" panose="020F0502020204030204" pitchFamily="34" charset="0"/>
              <a:ea typeface="Calibri" panose="020F0502020204030204" pitchFamily="34" charset="0"/>
              <a:cs typeface="Arial" panose="020B0604020202020204" pitchFamily="34" charset="0"/>
            </a:endParaRPr>
          </a:p>
          <a:p>
            <a:endParaRPr lang="ar-QA" dirty="0"/>
          </a:p>
        </p:txBody>
      </p:sp>
    </p:spTree>
    <p:extLst>
      <p:ext uri="{BB962C8B-B14F-4D97-AF65-F5344CB8AC3E}">
        <p14:creationId xmlns:p14="http://schemas.microsoft.com/office/powerpoint/2010/main" val="4263419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256" y="1100946"/>
            <a:ext cx="7779827" cy="791474"/>
          </a:xfrm>
        </p:spPr>
        <p:txBody>
          <a:bodyPr>
            <a:normAutofit fontScale="90000"/>
          </a:bodyPr>
          <a:lstStyle/>
          <a:p>
            <a:r>
              <a:rPr lang="en-US" b="1" i="1" dirty="0"/>
              <a:t>         </a:t>
            </a:r>
            <a:r>
              <a:rPr lang="en-US" sz="3675" b="1" i="1" dirty="0"/>
              <a:t>Weighted score method        </a:t>
            </a:r>
            <a:r>
              <a:rPr lang="en-US" b="1" i="1" dirty="0"/>
              <a:t> </a:t>
            </a:r>
            <a:br>
              <a:rPr lang="en-US" dirty="0"/>
            </a:br>
            <a:endParaRPr lang="ar-QA" dirty="0"/>
          </a:p>
        </p:txBody>
      </p:sp>
      <p:sp>
        <p:nvSpPr>
          <p:cNvPr id="5" name="Content Placeholder 4"/>
          <p:cNvSpPr>
            <a:spLocks noGrp="1"/>
          </p:cNvSpPr>
          <p:nvPr>
            <p:ph idx="1"/>
          </p:nvPr>
        </p:nvSpPr>
        <p:spPr>
          <a:xfrm>
            <a:off x="508001" y="2091547"/>
            <a:ext cx="8420339" cy="4576672"/>
          </a:xfrm>
        </p:spPr>
        <p:txBody>
          <a:bodyPr>
            <a:noAutofit/>
          </a:bodyPr>
          <a:lstStyle/>
          <a:p>
            <a:pPr algn="just">
              <a:lnSpc>
                <a:spcPct val="150000"/>
              </a:lnSpc>
            </a:pPr>
            <a:r>
              <a:rPr lang="en-US" sz="2400" i="1" dirty="0">
                <a:solidFill>
                  <a:srgbClr val="FFC000"/>
                </a:solidFill>
              </a:rPr>
              <a:t>The weighted score model (or WSM) is probably the most commonly used approach, especially in single dimensional problems.  If there are M alternatives and N criteria then, the best alternative is the one that satisfies (in the maximization case) . Given is a set of  M  alternatives:  A</a:t>
            </a:r>
            <a:r>
              <a:rPr lang="en-US" sz="2400" i="1" baseline="-25000" dirty="0">
                <a:solidFill>
                  <a:srgbClr val="FFC000"/>
                </a:solidFill>
              </a:rPr>
              <a:t>1</a:t>
            </a:r>
            <a:r>
              <a:rPr lang="en-US" sz="2400" i="1" dirty="0">
                <a:solidFill>
                  <a:srgbClr val="FFC000"/>
                </a:solidFill>
              </a:rPr>
              <a:t>, A</a:t>
            </a:r>
            <a:r>
              <a:rPr lang="en-US" sz="2400" i="1" baseline="-25000" dirty="0">
                <a:solidFill>
                  <a:srgbClr val="FFC000"/>
                </a:solidFill>
              </a:rPr>
              <a:t>2</a:t>
            </a:r>
            <a:r>
              <a:rPr lang="en-US" sz="2400" i="1" dirty="0">
                <a:solidFill>
                  <a:srgbClr val="FFC000"/>
                </a:solidFill>
              </a:rPr>
              <a:t>, A</a:t>
            </a:r>
            <a:r>
              <a:rPr lang="en-US" sz="2400" i="1" baseline="-25000" dirty="0">
                <a:solidFill>
                  <a:srgbClr val="FFC000"/>
                </a:solidFill>
              </a:rPr>
              <a:t>3</a:t>
            </a:r>
            <a:r>
              <a:rPr lang="en-US" sz="2400" i="1" dirty="0">
                <a:solidFill>
                  <a:srgbClr val="FFC000"/>
                </a:solidFill>
              </a:rPr>
              <a:t>, ..., A</a:t>
            </a:r>
            <a:r>
              <a:rPr lang="en-US" sz="2400" i="1" baseline="-25000" dirty="0">
                <a:solidFill>
                  <a:srgbClr val="FFC000"/>
                </a:solidFill>
              </a:rPr>
              <a:t>M</a:t>
            </a:r>
            <a:r>
              <a:rPr lang="en-US" sz="2400" i="1" dirty="0">
                <a:solidFill>
                  <a:srgbClr val="FFC000"/>
                </a:solidFill>
              </a:rPr>
              <a:t>  and a set of  N  decision criteria C</a:t>
            </a:r>
            <a:r>
              <a:rPr lang="en-US" sz="2400" i="1" baseline="-25000" dirty="0">
                <a:solidFill>
                  <a:srgbClr val="FFC000"/>
                </a:solidFill>
              </a:rPr>
              <a:t>1</a:t>
            </a:r>
            <a:r>
              <a:rPr lang="en-US" sz="2400" i="1" dirty="0">
                <a:solidFill>
                  <a:srgbClr val="FFC000"/>
                </a:solidFill>
              </a:rPr>
              <a:t>, C</a:t>
            </a:r>
            <a:r>
              <a:rPr lang="en-US" sz="2400" i="1" baseline="-25000" dirty="0">
                <a:solidFill>
                  <a:srgbClr val="FFC000"/>
                </a:solidFill>
              </a:rPr>
              <a:t>2</a:t>
            </a:r>
            <a:r>
              <a:rPr lang="en-US" sz="2400" i="1" dirty="0">
                <a:solidFill>
                  <a:srgbClr val="FFC000"/>
                </a:solidFill>
              </a:rPr>
              <a:t>, C</a:t>
            </a:r>
            <a:r>
              <a:rPr lang="en-US" sz="2400" i="1" baseline="-25000" dirty="0">
                <a:solidFill>
                  <a:srgbClr val="FFC000"/>
                </a:solidFill>
              </a:rPr>
              <a:t>3</a:t>
            </a:r>
            <a:r>
              <a:rPr lang="en-US" sz="2400" i="1" dirty="0">
                <a:solidFill>
                  <a:srgbClr val="FFC000"/>
                </a:solidFill>
              </a:rPr>
              <a:t>, ..., C</a:t>
            </a:r>
            <a:r>
              <a:rPr lang="en-US" sz="2400" i="1" baseline="-25000" dirty="0">
                <a:solidFill>
                  <a:srgbClr val="FFC000"/>
                </a:solidFill>
              </a:rPr>
              <a:t>N</a:t>
            </a:r>
            <a:r>
              <a:rPr lang="en-US" sz="2400" i="1" dirty="0">
                <a:solidFill>
                  <a:srgbClr val="FFC000"/>
                </a:solidFill>
              </a:rPr>
              <a:t>.                                   </a:t>
            </a:r>
            <a:endParaRPr lang="ar-QA" sz="2400" dirty="0">
              <a:solidFill>
                <a:srgbClr val="FFC000"/>
              </a:solidFill>
            </a:endParaRPr>
          </a:p>
        </p:txBody>
      </p:sp>
    </p:spTree>
    <p:extLst>
      <p:ext uri="{BB962C8B-B14F-4D97-AF65-F5344CB8AC3E}">
        <p14:creationId xmlns:p14="http://schemas.microsoft.com/office/powerpoint/2010/main" val="335591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1" y="1122513"/>
            <a:ext cx="6447501" cy="905774"/>
          </a:xfrm>
        </p:spPr>
        <p:txBody>
          <a:bodyPr/>
          <a:lstStyle/>
          <a:p>
            <a:r>
              <a:rPr lang="en-US" sz="3300" b="1" i="1" dirty="0">
                <a:solidFill>
                  <a:srgbClr val="90C226"/>
                </a:solidFill>
              </a:rPr>
              <a:t>     Weighted score method</a:t>
            </a:r>
            <a:endParaRPr lang="ar-QA" dirty="0"/>
          </a:p>
        </p:txBody>
      </p:sp>
      <p:sp>
        <p:nvSpPr>
          <p:cNvPr id="4" name="Content Placeholder 3"/>
          <p:cNvSpPr>
            <a:spLocks noGrp="1"/>
          </p:cNvSpPr>
          <p:nvPr>
            <p:ph idx="1"/>
          </p:nvPr>
        </p:nvSpPr>
        <p:spPr>
          <a:xfrm>
            <a:off x="232914" y="2312957"/>
            <a:ext cx="8488392" cy="4268997"/>
          </a:xfrm>
        </p:spPr>
        <p:txBody>
          <a:bodyPr>
            <a:normAutofit/>
          </a:bodyPr>
          <a:lstStyle/>
          <a:p>
            <a:pPr indent="-4763" algn="just" rtl="0">
              <a:lnSpc>
                <a:spcPct val="105000"/>
              </a:lnSpc>
              <a:spcAft>
                <a:spcPts val="11"/>
              </a:spcAft>
            </a:pPr>
            <a:r>
              <a:rPr lang="en-AU" sz="2800" i="1"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To use this model, first decide what criteria are important to you and then decide the relative importance of these criteria. This will give the weight column shown below. Note that the weights should total 100%. You then assign a score from 0–100 to each criterion for each project. After assigning the weights and scores for each project, calculate the weighted score by multiplying the weight for each criterion by its score and adding the resulting values.</a:t>
            </a:r>
            <a:endParaRPr lang="en-US" sz="2800" dirty="0">
              <a:solidFill>
                <a:srgbClr val="FFC000"/>
              </a:solidFill>
              <a:latin typeface="Calibri" panose="020F0502020204030204" pitchFamily="34" charset="0"/>
              <a:ea typeface="Calibri" panose="020F0502020204030204" pitchFamily="34" charset="0"/>
              <a:cs typeface="Arial" panose="020B0604020202020204" pitchFamily="34" charset="0"/>
            </a:endParaRPr>
          </a:p>
          <a:p>
            <a:endParaRPr lang="ar-QA" dirty="0">
              <a:solidFill>
                <a:srgbClr val="FFC000"/>
              </a:solidFill>
            </a:endParaRPr>
          </a:p>
        </p:txBody>
      </p:sp>
    </p:spTree>
    <p:extLst>
      <p:ext uri="{BB962C8B-B14F-4D97-AF65-F5344CB8AC3E}">
        <p14:creationId xmlns:p14="http://schemas.microsoft.com/office/powerpoint/2010/main" val="3078209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223" y="764373"/>
            <a:ext cx="7954417" cy="1293028"/>
          </a:xfrm>
        </p:spPr>
        <p:txBody>
          <a:bodyPr/>
          <a:lstStyle/>
          <a:p>
            <a:r>
              <a:rPr lang="en-US" dirty="0"/>
              <a:t>            Equation for WSM      </a:t>
            </a:r>
            <a:endParaRPr lang="ar-QA"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2477692"/>
                <a:ext cx="7640847" cy="2910580"/>
              </a:xfrm>
            </p:spPr>
            <p:txBody>
              <a:bodyPr>
                <a:normAutofit/>
              </a:bodyPr>
              <a:lstStyle/>
              <a:p>
                <a14:m>
                  <m:oMath xmlns:m="http://schemas.openxmlformats.org/officeDocument/2006/math">
                    <m:sSup>
                      <m:sSupPr>
                        <m:ctrlP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ctrlPr>
                      </m:sSupPr>
                      <m:e>
                        <m:r>
                          <m:rPr>
                            <m:sty m:val="p"/>
                          </m:rP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Ai</m:t>
                        </m:r>
                      </m:e>
                      <m:sup>
                        <m: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𝑤𝑠𝑚</m:t>
                        </m:r>
                      </m:sup>
                    </m:sSup>
                    <m:r>
                      <a:rPr lang="en-US" sz="2700" i="1">
                        <a:solidFill>
                          <a:srgbClr val="FFC000"/>
                        </a:solidFill>
                        <a:latin typeface="Cambria Math" panose="02040503050406030204" pitchFamily="18" charset="0"/>
                        <a:ea typeface="Cambria Math" panose="02040503050406030204" pitchFamily="18" charset="0"/>
                        <a:cs typeface="Cambria Math" panose="02040503050406030204" pitchFamily="18" charset="0"/>
                      </a:rPr>
                      <m:t>=</m:t>
                    </m:r>
                    <m:nary>
                      <m:naryPr>
                        <m:chr m:val="∑"/>
                        <m:grow m:val="on"/>
                        <m:ctrlP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ctrlPr>
                      </m:naryPr>
                      <m:sub>
                        <m:r>
                          <a:rPr lang="en-US" sz="2700" i="1">
                            <a:solidFill>
                              <a:srgbClr val="FFC000"/>
                            </a:solidFill>
                            <a:latin typeface="Cambria Math" panose="02040503050406030204" pitchFamily="18" charset="0"/>
                            <a:ea typeface="Cambria Math" panose="02040503050406030204" pitchFamily="18" charset="0"/>
                            <a:cs typeface="Cambria Math" panose="02040503050406030204" pitchFamily="18" charset="0"/>
                          </a:rPr>
                          <m:t>𝑗</m:t>
                        </m:r>
                        <m:r>
                          <a:rPr lang="en-US" sz="2700" i="1">
                            <a:solidFill>
                              <a:srgbClr val="FFC000"/>
                            </a:solidFill>
                            <a:latin typeface="Cambria Math" panose="02040503050406030204" pitchFamily="18" charset="0"/>
                            <a:ea typeface="Cambria Math" panose="02040503050406030204" pitchFamily="18" charset="0"/>
                            <a:cs typeface="Cambria Math" panose="02040503050406030204" pitchFamily="18" charset="0"/>
                          </a:rPr>
                          <m:t>=</m:t>
                        </m:r>
                        <m:r>
                          <a:rPr lang="en-US" sz="2700" i="1">
                            <a:solidFill>
                              <a:srgbClr val="FFC000"/>
                            </a:solidFill>
                            <a:latin typeface="Cambria Math" panose="02040503050406030204" pitchFamily="18" charset="0"/>
                            <a:ea typeface="Cambria Math" panose="02040503050406030204" pitchFamily="18" charset="0"/>
                            <a:cs typeface="Cambria Math" panose="02040503050406030204" pitchFamily="18" charset="0"/>
                          </a:rPr>
                          <m:t>1</m:t>
                        </m:r>
                      </m:sub>
                      <m:sup>
                        <m:r>
                          <a:rPr lang="en-US" sz="2700" i="1">
                            <a:solidFill>
                              <a:srgbClr val="FFC000"/>
                            </a:solidFill>
                            <a:latin typeface="Cambria Math" panose="02040503050406030204" pitchFamily="18" charset="0"/>
                            <a:ea typeface="Cambria Math" panose="02040503050406030204" pitchFamily="18" charset="0"/>
                            <a:cs typeface="Cambria Math" panose="02040503050406030204" pitchFamily="18" charset="0"/>
                          </a:rPr>
                          <m:t>𝑛</m:t>
                        </m:r>
                      </m:sup>
                      <m:e>
                        <m:r>
                          <m:rPr>
                            <m:sty m:val="p"/>
                          </m:rP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Wj</m:t>
                        </m:r>
                        <m: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m:t>
                        </m:r>
                        <m:r>
                          <m:rPr>
                            <m:sty m:val="p"/>
                          </m:rP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aij</m:t>
                        </m:r>
                        <m: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   ,    </m:t>
                        </m:r>
                        <m:r>
                          <m:rPr>
                            <m:sty m:val="p"/>
                          </m:rP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f</m:t>
                        </m:r>
                        <m:r>
                          <a:rPr lang="ar-QA"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 </m:t>
                        </m:r>
                        <m:r>
                          <m:rPr>
                            <m:sty m:val="p"/>
                          </m:rP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or</m:t>
                        </m:r>
                        <m: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 </m:t>
                        </m:r>
                        <m:r>
                          <m:rPr>
                            <m:sty m:val="p"/>
                          </m:rP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i</m:t>
                        </m:r>
                        <m: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m:t>
                        </m:r>
                        <m:r>
                          <a:rPr lang="en-US" sz="2700">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1</m:t>
                        </m:r>
                        <m: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m:t>
                        </m:r>
                        <m: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2</m:t>
                        </m:r>
                        <m: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m:t>
                        </m:r>
                        <m: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3</m:t>
                        </m:r>
                        <m: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m:t>
                        </m:r>
                        <m:r>
                          <a:rPr lang="en-US" sz="2700" i="1">
                            <a:solidFill>
                              <a:srgbClr val="FFC000"/>
                            </a:solidFill>
                            <a:latin typeface="Cambria Math" panose="02040503050406030204" pitchFamily="18" charset="0"/>
                            <a:ea typeface="Times New Roman" panose="02020603050405020304" pitchFamily="18" charset="0"/>
                            <a:cs typeface="Times New Roman" panose="02020603050405020304" pitchFamily="18" charset="0"/>
                          </a:rPr>
                          <m:t>𝑚</m:t>
                        </m:r>
                      </m:e>
                    </m:nary>
                  </m:oMath>
                </a14:m>
                <a:r>
                  <a:rPr lang="en-US" sz="825" dirty="0">
                    <a:solidFill>
                      <a:srgbClr val="FFC000"/>
                    </a:solidFill>
                  </a:rPr>
                  <a:t>                               </a:t>
                </a:r>
                <a:endParaRPr lang="ar-QA" sz="825" dirty="0">
                  <a:solidFill>
                    <a:srgbClr val="FFC000"/>
                  </a:solidFill>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2477692"/>
                <a:ext cx="7640847" cy="2910580"/>
              </a:xfrm>
              <a:blipFill rotWithShape="0">
                <a:blip r:embed="rId2"/>
                <a:stretch>
                  <a:fillRect/>
                </a:stretch>
              </a:blipFill>
            </p:spPr>
            <p:txBody>
              <a:bodyPr/>
              <a:lstStyle/>
              <a:p>
                <a:r>
                  <a:rPr lang="ar-QA">
                    <a:noFill/>
                  </a:rPr>
                  <a:t> </a:t>
                </a:r>
              </a:p>
            </p:txBody>
          </p:sp>
        </mc:Fallback>
      </mc:AlternateContent>
    </p:spTree>
    <p:extLst>
      <p:ext uri="{BB962C8B-B14F-4D97-AF65-F5344CB8AC3E}">
        <p14:creationId xmlns:p14="http://schemas.microsoft.com/office/powerpoint/2010/main" val="2506080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1" y="1314450"/>
            <a:ext cx="6447501" cy="700896"/>
          </a:xfrm>
        </p:spPr>
        <p:txBody>
          <a:bodyPr/>
          <a:lstStyle/>
          <a:p>
            <a:r>
              <a:rPr lang="en-US" dirty="0"/>
              <a:t>              </a:t>
            </a:r>
            <a:r>
              <a:rPr lang="en-US" sz="3300" dirty="0"/>
              <a:t>Example of WSM</a:t>
            </a:r>
            <a:endParaRPr lang="ar-QA" sz="3300" dirty="0"/>
          </a:p>
        </p:txBody>
      </p:sp>
      <p:sp>
        <p:nvSpPr>
          <p:cNvPr id="3" name="Content Placeholder 2"/>
          <p:cNvSpPr>
            <a:spLocks noGrp="1"/>
          </p:cNvSpPr>
          <p:nvPr>
            <p:ph idx="1"/>
          </p:nvPr>
        </p:nvSpPr>
        <p:spPr>
          <a:xfrm>
            <a:off x="103517" y="2015347"/>
            <a:ext cx="7239719" cy="3571335"/>
          </a:xfrm>
        </p:spPr>
        <p:txBody>
          <a:bodyPr/>
          <a:lstStyle/>
          <a:p>
            <a:pPr marR="45244" indent="-4763" algn="just" rtl="0">
              <a:lnSpc>
                <a:spcPct val="107000"/>
              </a:lnSpc>
              <a:spcAft>
                <a:spcPts val="788"/>
              </a:spcAft>
            </a:pPr>
            <a:r>
              <a:rPr lang="en-US" sz="18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Suppose that an MCDM problem involves four criteria, </a:t>
            </a:r>
            <a:r>
              <a:rPr lang="en-US" sz="1800" i="1"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which are expressed in exactly the same unit,</a:t>
            </a:r>
            <a:r>
              <a:rPr lang="en-US" sz="18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 and three alternatives.  The relative weights of the four criteria were determined to be:  </a:t>
            </a:r>
            <a:r>
              <a:rPr lang="en-US" sz="1800" i="1"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W</a:t>
            </a:r>
            <a:r>
              <a:rPr lang="en-US" sz="1800" i="1" baseline="-250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1</a:t>
            </a:r>
            <a:r>
              <a:rPr lang="en-US" sz="18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 = 0.20, </a:t>
            </a:r>
            <a:r>
              <a:rPr lang="en-US" sz="1800" i="1"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W</a:t>
            </a:r>
            <a:r>
              <a:rPr lang="en-US" sz="1800" i="1" baseline="-250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2</a:t>
            </a:r>
            <a:r>
              <a:rPr lang="en-US" sz="18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 = 0.15, </a:t>
            </a:r>
            <a:r>
              <a:rPr lang="en-US" sz="1800" i="1"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W</a:t>
            </a:r>
            <a:r>
              <a:rPr lang="en-US" sz="1800" i="1" baseline="-250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3</a:t>
            </a:r>
            <a:r>
              <a:rPr lang="en-US" sz="18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 = 0.40, and </a:t>
            </a:r>
            <a:r>
              <a:rPr lang="en-US" sz="1800" i="1"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W</a:t>
            </a:r>
            <a:r>
              <a:rPr lang="en-US" sz="1800" i="1" baseline="-250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4</a:t>
            </a:r>
            <a:r>
              <a:rPr lang="en-US" sz="18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 = 0.25.  The corresponding </a:t>
            </a:r>
            <a:r>
              <a:rPr lang="en-US" sz="1800" i="1" dirty="0" err="1">
                <a:solidFill>
                  <a:srgbClr val="FFC000"/>
                </a:solidFill>
                <a:latin typeface="Times New Roman" panose="02020603050405020304" pitchFamily="18" charset="0"/>
                <a:ea typeface="Times New Roman" panose="02020603050405020304" pitchFamily="18" charset="0"/>
                <a:cs typeface="Arial" panose="020B0604020202020204" pitchFamily="34" charset="0"/>
              </a:rPr>
              <a:t>a</a:t>
            </a:r>
            <a:r>
              <a:rPr lang="en-US" sz="1800" i="1" baseline="-25000" dirty="0" err="1">
                <a:solidFill>
                  <a:srgbClr val="FFC000"/>
                </a:solidFill>
                <a:latin typeface="Times New Roman" panose="02020603050405020304" pitchFamily="18" charset="0"/>
                <a:ea typeface="Times New Roman" panose="02020603050405020304" pitchFamily="18" charset="0"/>
                <a:cs typeface="Arial" panose="020B0604020202020204" pitchFamily="34" charset="0"/>
              </a:rPr>
              <a:t>ij</a:t>
            </a:r>
            <a:r>
              <a:rPr lang="en-US" sz="1800" dirty="0">
                <a:solidFill>
                  <a:srgbClr val="FFC000"/>
                </a:solidFill>
                <a:latin typeface="Times New Roman" panose="02020603050405020304" pitchFamily="18" charset="0"/>
                <a:ea typeface="Times New Roman" panose="02020603050405020304" pitchFamily="18" charset="0"/>
                <a:cs typeface="Arial" panose="020B0604020202020204" pitchFamily="34" charset="0"/>
              </a:rPr>
              <a:t> values are assumed to be as follows:</a:t>
            </a:r>
            <a:endParaRPr lang="en-US" sz="1800" dirty="0">
              <a:solidFill>
                <a:srgbClr val="FFC000"/>
              </a:solidFill>
              <a:latin typeface="Calibri" panose="020F0502020204030204" pitchFamily="34" charset="0"/>
              <a:ea typeface="Calibri" panose="020F0502020204030204" pitchFamily="34" charset="0"/>
              <a:cs typeface="Arial" panose="020B0604020202020204" pitchFamily="34" charset="0"/>
            </a:endParaRPr>
          </a:p>
          <a:p>
            <a:endParaRPr lang="ar-QA" dirty="0"/>
          </a:p>
        </p:txBody>
      </p:sp>
      <p:graphicFrame>
        <p:nvGraphicFramePr>
          <p:cNvPr id="6" name="Table 5"/>
          <p:cNvGraphicFramePr>
            <a:graphicFrameLocks noGrp="1"/>
          </p:cNvGraphicFramePr>
          <p:nvPr>
            <p:extLst>
              <p:ext uri="{D42A27DB-BD31-4B8C-83A1-F6EECF244321}">
                <p14:modId xmlns:p14="http://schemas.microsoft.com/office/powerpoint/2010/main" val="3392963338"/>
              </p:ext>
            </p:extLst>
          </p:nvPr>
        </p:nvGraphicFramePr>
        <p:xfrm>
          <a:off x="2346385" y="3838754"/>
          <a:ext cx="3950275" cy="1984074"/>
        </p:xfrm>
        <a:graphic>
          <a:graphicData uri="http://schemas.openxmlformats.org/drawingml/2006/table">
            <a:tbl>
              <a:tblPr firstRow="1" firstCol="1" bandRow="1">
                <a:tableStyleId>{5C22544A-7EE6-4342-B048-85BDC9FD1C3A}</a:tableStyleId>
              </a:tblPr>
              <a:tblGrid>
                <a:gridCol w="455969">
                  <a:extLst>
                    <a:ext uri="{9D8B030D-6E8A-4147-A177-3AD203B41FA5}">
                      <a16:colId xmlns:a16="http://schemas.microsoft.com/office/drawing/2014/main" val="20000"/>
                    </a:ext>
                  </a:extLst>
                </a:gridCol>
                <a:gridCol w="838488">
                  <a:extLst>
                    <a:ext uri="{9D8B030D-6E8A-4147-A177-3AD203B41FA5}">
                      <a16:colId xmlns:a16="http://schemas.microsoft.com/office/drawing/2014/main" val="20001"/>
                    </a:ext>
                  </a:extLst>
                </a:gridCol>
                <a:gridCol w="759221">
                  <a:extLst>
                    <a:ext uri="{9D8B030D-6E8A-4147-A177-3AD203B41FA5}">
                      <a16:colId xmlns:a16="http://schemas.microsoft.com/office/drawing/2014/main" val="20002"/>
                    </a:ext>
                  </a:extLst>
                </a:gridCol>
                <a:gridCol w="1011567">
                  <a:extLst>
                    <a:ext uri="{9D8B030D-6E8A-4147-A177-3AD203B41FA5}">
                      <a16:colId xmlns:a16="http://schemas.microsoft.com/office/drawing/2014/main" val="20003"/>
                    </a:ext>
                  </a:extLst>
                </a:gridCol>
                <a:gridCol w="885030">
                  <a:extLst>
                    <a:ext uri="{9D8B030D-6E8A-4147-A177-3AD203B41FA5}">
                      <a16:colId xmlns:a16="http://schemas.microsoft.com/office/drawing/2014/main" val="20004"/>
                    </a:ext>
                  </a:extLst>
                </a:gridCol>
              </a:tblGrid>
              <a:tr h="389199">
                <a:tc>
                  <a:txBody>
                    <a:bodyPr/>
                    <a:lstStyle/>
                    <a:p>
                      <a:pPr>
                        <a:lnSpc>
                          <a:spcPct val="107000"/>
                        </a:lnSpc>
                      </a:pPr>
                      <a:endParaRPr lang="en-US" sz="1100" dirty="0">
                        <a:effectLst/>
                        <a:latin typeface="Calibri" panose="020F0502020204030204" pitchFamily="34" charset="0"/>
                      </a:endParaRPr>
                    </a:p>
                  </a:txBody>
                  <a:tcPr marL="30480" marR="30480" marT="30480" marB="30480" anchor="ctr"/>
                </a:tc>
                <a:tc>
                  <a:txBody>
                    <a:bodyPr/>
                    <a:lstStyle/>
                    <a:p>
                      <a:pPr algn="ctr" rtl="0">
                        <a:lnSpc>
                          <a:spcPct val="107000"/>
                        </a:lnSpc>
                        <a:spcBef>
                          <a:spcPts val="1200"/>
                        </a:spcBef>
                        <a:spcAft>
                          <a:spcPts val="1200"/>
                        </a:spcAft>
                      </a:pPr>
                      <a:r>
                        <a:rPr lang="en-US" sz="1050">
                          <a:effectLst/>
                        </a:rPr>
                        <a:t>C</a:t>
                      </a:r>
                      <a:r>
                        <a:rPr lang="en-US" sz="850" baseline="-25000">
                          <a:effectLst/>
                        </a:rPr>
                        <a:t>1</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ctr" rtl="0">
                        <a:lnSpc>
                          <a:spcPct val="107000"/>
                        </a:lnSpc>
                        <a:spcBef>
                          <a:spcPts val="1200"/>
                        </a:spcBef>
                        <a:spcAft>
                          <a:spcPts val="1200"/>
                        </a:spcAft>
                      </a:pPr>
                      <a:r>
                        <a:rPr lang="en-US" sz="1050">
                          <a:effectLst/>
                        </a:rPr>
                        <a:t>C</a:t>
                      </a:r>
                      <a:r>
                        <a:rPr lang="en-US" sz="850" baseline="-25000">
                          <a:effectLst/>
                        </a:rPr>
                        <a:t>2</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ctr" rtl="0">
                        <a:lnSpc>
                          <a:spcPct val="107000"/>
                        </a:lnSpc>
                        <a:spcBef>
                          <a:spcPts val="1200"/>
                        </a:spcBef>
                        <a:spcAft>
                          <a:spcPts val="1200"/>
                        </a:spcAft>
                      </a:pPr>
                      <a:r>
                        <a:rPr lang="en-US" sz="1050">
                          <a:effectLst/>
                        </a:rPr>
                        <a:t>C</a:t>
                      </a:r>
                      <a:r>
                        <a:rPr lang="en-US" sz="850" baseline="-25000">
                          <a:effectLst/>
                        </a:rPr>
                        <a:t>3</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ctr" rtl="0">
                        <a:lnSpc>
                          <a:spcPct val="107000"/>
                        </a:lnSpc>
                        <a:spcBef>
                          <a:spcPts val="1200"/>
                        </a:spcBef>
                        <a:spcAft>
                          <a:spcPts val="1200"/>
                        </a:spcAft>
                      </a:pPr>
                      <a:r>
                        <a:rPr lang="en-US" sz="1050">
                          <a:effectLst/>
                        </a:rPr>
                        <a:t>C</a:t>
                      </a:r>
                      <a:r>
                        <a:rPr lang="en-US" sz="850" baseline="-25000">
                          <a:effectLst/>
                        </a:rPr>
                        <a:t>4</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0"/>
                  </a:ext>
                </a:extLst>
              </a:tr>
              <a:tr h="442513">
                <a:tc>
                  <a:txBody>
                    <a:bodyPr/>
                    <a:lstStyle/>
                    <a:p>
                      <a:pPr algn="l" rtl="0">
                        <a:lnSpc>
                          <a:spcPct val="107000"/>
                        </a:lnSpc>
                        <a:spcBef>
                          <a:spcPts val="1200"/>
                        </a:spcBef>
                        <a:spcAft>
                          <a:spcPts val="1200"/>
                        </a:spcAft>
                      </a:pPr>
                      <a:r>
                        <a:rPr lang="en-US" sz="1050">
                          <a:effectLst/>
                        </a:rPr>
                        <a:t>Alts.</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0.20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dirty="0">
                          <a:effectLst/>
                        </a:rPr>
                        <a:t>0.15</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dirty="0">
                          <a:effectLst/>
                        </a:rPr>
                        <a:t>0.40</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0.25</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1"/>
                  </a:ext>
                </a:extLst>
              </a:tr>
              <a:tr h="442513">
                <a:tc>
                  <a:txBody>
                    <a:bodyPr/>
                    <a:lstStyle/>
                    <a:p>
                      <a:pPr algn="l" rtl="0">
                        <a:lnSpc>
                          <a:spcPct val="107000"/>
                        </a:lnSpc>
                        <a:spcBef>
                          <a:spcPts val="1200"/>
                        </a:spcBef>
                        <a:spcAft>
                          <a:spcPts val="1200"/>
                        </a:spcAft>
                      </a:pPr>
                      <a:r>
                        <a:rPr lang="en-US" sz="1050">
                          <a:effectLst/>
                        </a:rPr>
                        <a:t>A</a:t>
                      </a:r>
                      <a:r>
                        <a:rPr lang="en-US" sz="850" baseline="-25000">
                          <a:effectLst/>
                        </a:rPr>
                        <a:t>1</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25</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20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dirty="0">
                          <a:effectLst/>
                        </a:rPr>
                        <a:t>15</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2"/>
                  </a:ext>
                </a:extLst>
              </a:tr>
              <a:tr h="438705">
                <a:tc>
                  <a:txBody>
                    <a:bodyPr/>
                    <a:lstStyle/>
                    <a:p>
                      <a:pPr algn="l" rtl="0">
                        <a:lnSpc>
                          <a:spcPct val="107000"/>
                        </a:lnSpc>
                        <a:spcBef>
                          <a:spcPts val="1200"/>
                        </a:spcBef>
                        <a:spcAft>
                          <a:spcPts val="1200"/>
                        </a:spcAft>
                      </a:pPr>
                      <a:r>
                        <a:rPr lang="en-US" sz="1050">
                          <a:effectLst/>
                        </a:rPr>
                        <a:t>A</a:t>
                      </a:r>
                      <a:r>
                        <a:rPr lang="en-US" sz="850" baseline="-25000">
                          <a:effectLst/>
                        </a:rPr>
                        <a:t>2</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10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20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3"/>
                  </a:ext>
                </a:extLst>
              </a:tr>
              <a:tr h="271144">
                <a:tc>
                  <a:txBody>
                    <a:bodyPr/>
                    <a:lstStyle/>
                    <a:p>
                      <a:pPr algn="l" rtl="0">
                        <a:lnSpc>
                          <a:spcPct val="107000"/>
                        </a:lnSpc>
                        <a:spcBef>
                          <a:spcPts val="1200"/>
                        </a:spcBef>
                        <a:spcAft>
                          <a:spcPts val="1200"/>
                        </a:spcAft>
                      </a:pPr>
                      <a:r>
                        <a:rPr lang="en-US" sz="1050">
                          <a:effectLst/>
                        </a:rPr>
                        <a:t>A</a:t>
                      </a:r>
                      <a:r>
                        <a:rPr lang="en-US" sz="850" baseline="-25000">
                          <a:effectLst/>
                        </a:rPr>
                        <a:t>3</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10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dirty="0">
                          <a:effectLst/>
                        </a:rPr>
                        <a:t>10</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712811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291" y="764373"/>
            <a:ext cx="7540349" cy="1293028"/>
          </a:xfrm>
        </p:spPr>
        <p:txBody>
          <a:bodyPr/>
          <a:lstStyle/>
          <a:p>
            <a:r>
              <a:rPr lang="en-US" dirty="0"/>
              <a:t>Example of </a:t>
            </a:r>
            <a:r>
              <a:rPr lang="en-US" dirty="0" err="1"/>
              <a:t>wsm</a:t>
            </a:r>
            <a:r>
              <a:rPr lang="en-US" dirty="0"/>
              <a:t>          </a:t>
            </a:r>
            <a:endParaRPr lang="ar-QA" dirty="0"/>
          </a:p>
        </p:txBody>
      </p:sp>
      <p:sp>
        <p:nvSpPr>
          <p:cNvPr id="3" name="Content Placeholder 2"/>
          <p:cNvSpPr>
            <a:spLocks noGrp="1"/>
          </p:cNvSpPr>
          <p:nvPr>
            <p:ph idx="1"/>
          </p:nvPr>
        </p:nvSpPr>
        <p:spPr/>
        <p:txBody>
          <a:bodyPr/>
          <a:lstStyle/>
          <a:p>
            <a:pPr rtl="0"/>
            <a:r>
              <a:rPr lang="en-US" dirty="0"/>
              <a:t>the scores of the three alternatives are:</a:t>
            </a:r>
          </a:p>
          <a:p>
            <a:pPr algn="ctr" rtl="0"/>
            <a:r>
              <a:rPr lang="en-US" i="1" dirty="0"/>
              <a:t>A</a:t>
            </a:r>
            <a:r>
              <a:rPr lang="en-US" i="1" baseline="-25000" dirty="0"/>
              <a:t>1</a:t>
            </a:r>
            <a:r>
              <a:rPr lang="en-US" dirty="0"/>
              <a:t>(WSM score) = 25×0.20 + 20×0.15 + 15×0.40 + 30×0.25 = 21.50.</a:t>
            </a:r>
          </a:p>
          <a:p>
            <a:pPr algn="l" rtl="0"/>
            <a:r>
              <a:rPr lang="en-US" dirty="0"/>
              <a:t>Similarly,   	</a:t>
            </a:r>
            <a:r>
              <a:rPr lang="en-US" i="1" dirty="0"/>
              <a:t>A</a:t>
            </a:r>
            <a:r>
              <a:rPr lang="en-US" i="1" baseline="-25000" dirty="0"/>
              <a:t>2</a:t>
            </a:r>
            <a:r>
              <a:rPr lang="en-US" dirty="0"/>
              <a:t>(WSM score)= 22.00, and </a:t>
            </a:r>
          </a:p>
          <a:p>
            <a:pPr algn="l" rtl="0"/>
            <a:r>
              <a:rPr lang="en-US" dirty="0"/>
              <a:t>   	</a:t>
            </a:r>
            <a:r>
              <a:rPr lang="en-US" i="1" dirty="0"/>
              <a:t>A</a:t>
            </a:r>
            <a:r>
              <a:rPr lang="en-US" i="1" baseline="-25000" dirty="0"/>
              <a:t>3</a:t>
            </a:r>
            <a:r>
              <a:rPr lang="en-US" dirty="0"/>
              <a:t>(WSM score) = 20.00.                 </a:t>
            </a:r>
          </a:p>
          <a:p>
            <a:pPr algn="l" rtl="0"/>
            <a:r>
              <a:rPr lang="en-US" dirty="0">
                <a:solidFill>
                  <a:srgbClr val="FFC000"/>
                </a:solidFill>
              </a:rPr>
              <a:t>Therefore, the best alternative (in the maximization case) is alternative </a:t>
            </a:r>
            <a:r>
              <a:rPr lang="en-US" i="1" dirty="0">
                <a:solidFill>
                  <a:srgbClr val="FFC000"/>
                </a:solidFill>
              </a:rPr>
              <a:t>A</a:t>
            </a:r>
            <a:r>
              <a:rPr lang="en-US" i="1" baseline="-25000" dirty="0">
                <a:solidFill>
                  <a:srgbClr val="FFC000"/>
                </a:solidFill>
              </a:rPr>
              <a:t>2</a:t>
            </a:r>
            <a:r>
              <a:rPr lang="en-US" dirty="0">
                <a:solidFill>
                  <a:srgbClr val="FFC000"/>
                </a:solidFill>
              </a:rPr>
              <a:t> (because it has the highest WSM score; 22.00).  Moreover, the following ranking is derived:  </a:t>
            </a:r>
            <a:r>
              <a:rPr lang="en-US" i="1" dirty="0">
                <a:solidFill>
                  <a:srgbClr val="FFC000"/>
                </a:solidFill>
              </a:rPr>
              <a:t>A</a:t>
            </a:r>
            <a:r>
              <a:rPr lang="en-US" i="1" baseline="-25000" dirty="0">
                <a:solidFill>
                  <a:srgbClr val="FFC000"/>
                </a:solidFill>
              </a:rPr>
              <a:t>2</a:t>
            </a:r>
            <a:r>
              <a:rPr lang="en-US" i="1" dirty="0">
                <a:solidFill>
                  <a:srgbClr val="FFC000"/>
                </a:solidFill>
              </a:rPr>
              <a:t> &gt; A</a:t>
            </a:r>
            <a:r>
              <a:rPr lang="en-US" i="1" baseline="-25000" dirty="0">
                <a:solidFill>
                  <a:srgbClr val="FFC000"/>
                </a:solidFill>
              </a:rPr>
              <a:t>1</a:t>
            </a:r>
            <a:r>
              <a:rPr lang="en-US" i="1" dirty="0">
                <a:solidFill>
                  <a:srgbClr val="FFC000"/>
                </a:solidFill>
              </a:rPr>
              <a:t> &gt; A</a:t>
            </a:r>
            <a:r>
              <a:rPr lang="en-US" i="1" baseline="-25000" dirty="0">
                <a:solidFill>
                  <a:srgbClr val="FFC000"/>
                </a:solidFill>
              </a:rPr>
              <a:t>3</a:t>
            </a:r>
            <a:r>
              <a:rPr lang="en-US" dirty="0">
                <a:solidFill>
                  <a:srgbClr val="FFC000"/>
                </a:solidFill>
              </a:rPr>
              <a:t>  (where </a:t>
            </a:r>
            <a:r>
              <a:rPr lang="en-US" i="1" dirty="0">
                <a:solidFill>
                  <a:srgbClr val="FFC000"/>
                </a:solidFill>
              </a:rPr>
              <a:t>"&gt;"</a:t>
            </a:r>
            <a:r>
              <a:rPr lang="en-US" dirty="0">
                <a:solidFill>
                  <a:srgbClr val="FFC000"/>
                </a:solidFill>
              </a:rPr>
              <a:t> stands for </a:t>
            </a:r>
            <a:r>
              <a:rPr lang="en-US" i="1" dirty="0">
                <a:solidFill>
                  <a:srgbClr val="FFC000"/>
                </a:solidFill>
              </a:rPr>
              <a:t>"better than"</a:t>
            </a:r>
            <a:r>
              <a:rPr lang="en-US" dirty="0">
                <a:solidFill>
                  <a:srgbClr val="FFC000"/>
                </a:solidFill>
              </a:rPr>
              <a:t>).</a:t>
            </a:r>
            <a:r>
              <a:rPr lang="en-US" dirty="0"/>
              <a:t>  </a:t>
            </a:r>
          </a:p>
          <a:p>
            <a:endParaRPr lang="ar-QA" dirty="0"/>
          </a:p>
        </p:txBody>
      </p:sp>
    </p:spTree>
    <p:extLst>
      <p:ext uri="{BB962C8B-B14F-4D97-AF65-F5344CB8AC3E}">
        <p14:creationId xmlns:p14="http://schemas.microsoft.com/office/powerpoint/2010/main" val="4148545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4373"/>
            <a:ext cx="8549640" cy="1293028"/>
          </a:xfrm>
        </p:spPr>
        <p:txBody>
          <a:bodyPr/>
          <a:lstStyle/>
          <a:p>
            <a:r>
              <a:rPr lang="ar-QA" dirty="0"/>
              <a:t>       </a:t>
            </a:r>
            <a:r>
              <a:rPr lang="en-US" sz="3200" dirty="0"/>
              <a:t>wpm)</a:t>
            </a:r>
            <a:r>
              <a:rPr lang="ar-QA" dirty="0"/>
              <a:t> )</a:t>
            </a:r>
            <a:r>
              <a:rPr lang="en-US" sz="3200" dirty="0"/>
              <a:t>weighted product model</a:t>
            </a:r>
            <a:endParaRPr lang="ar-QA" sz="5400" dirty="0"/>
          </a:p>
        </p:txBody>
      </p:sp>
      <p:sp>
        <p:nvSpPr>
          <p:cNvPr id="3" name="Content Placeholder 2"/>
          <p:cNvSpPr>
            <a:spLocks noGrp="1"/>
          </p:cNvSpPr>
          <p:nvPr>
            <p:ph idx="1"/>
          </p:nvPr>
        </p:nvSpPr>
        <p:spPr>
          <a:xfrm>
            <a:off x="594360" y="2194559"/>
            <a:ext cx="7955280" cy="4430527"/>
          </a:xfrm>
        </p:spPr>
        <p:txBody>
          <a:bodyPr>
            <a:noAutofit/>
          </a:bodyPr>
          <a:lstStyle/>
          <a:p>
            <a:pPr algn="just">
              <a:lnSpc>
                <a:spcPct val="150000"/>
              </a:lnSpc>
            </a:pPr>
            <a:r>
              <a:rPr lang="en-US" sz="1400" dirty="0">
                <a:solidFill>
                  <a:srgbClr val="FFC000"/>
                </a:solidFill>
              </a:rPr>
              <a:t>The weighted product model (or WPM) is very similar to the WSM.  The main difference is that instead of addition in the model there is multiplication.  Each alternative is compared with the others by multiplying a number of ratios, one for each criterion.  Each ratio is raised to the power equivalent to the relative weight of the corresponding criterion.  In general, in order to compare the alternatives </a:t>
            </a:r>
            <a:r>
              <a:rPr lang="en-US" sz="1400" i="1" dirty="0">
                <a:solidFill>
                  <a:srgbClr val="FFC000"/>
                </a:solidFill>
              </a:rPr>
              <a:t>A</a:t>
            </a:r>
            <a:r>
              <a:rPr lang="en-US" sz="1400" i="1" baseline="-25000" dirty="0">
                <a:solidFill>
                  <a:srgbClr val="FFC000"/>
                </a:solidFill>
              </a:rPr>
              <a:t>K</a:t>
            </a:r>
            <a:r>
              <a:rPr lang="en-US" sz="1400" dirty="0">
                <a:solidFill>
                  <a:srgbClr val="FFC000"/>
                </a:solidFill>
              </a:rPr>
              <a:t> and </a:t>
            </a:r>
            <a:r>
              <a:rPr lang="en-US" sz="1400" i="1" dirty="0">
                <a:solidFill>
                  <a:srgbClr val="FFC000"/>
                </a:solidFill>
              </a:rPr>
              <a:t>A</a:t>
            </a:r>
            <a:r>
              <a:rPr lang="en-US" sz="1400" i="1" baseline="-25000" dirty="0">
                <a:solidFill>
                  <a:srgbClr val="FFC000"/>
                </a:solidFill>
              </a:rPr>
              <a:t>L</a:t>
            </a:r>
            <a:r>
              <a:rPr lang="en-US" sz="1400" dirty="0">
                <a:solidFill>
                  <a:srgbClr val="FFC000"/>
                </a:solidFill>
              </a:rPr>
              <a:t>,                                </a:t>
            </a:r>
            <a:endParaRPr lang="ar-QA" sz="1400" dirty="0">
              <a:solidFill>
                <a:srgbClr val="FFC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557464759"/>
              </p:ext>
            </p:extLst>
          </p:nvPr>
        </p:nvGraphicFramePr>
        <p:xfrm>
          <a:off x="2346385" y="4278703"/>
          <a:ext cx="3950275" cy="2096217"/>
        </p:xfrm>
        <a:graphic>
          <a:graphicData uri="http://schemas.openxmlformats.org/drawingml/2006/table">
            <a:tbl>
              <a:tblPr firstRow="1" firstCol="1" bandRow="1">
                <a:tableStyleId>{5C22544A-7EE6-4342-B048-85BDC9FD1C3A}</a:tableStyleId>
              </a:tblPr>
              <a:tblGrid>
                <a:gridCol w="455969">
                  <a:extLst>
                    <a:ext uri="{9D8B030D-6E8A-4147-A177-3AD203B41FA5}">
                      <a16:colId xmlns:a16="http://schemas.microsoft.com/office/drawing/2014/main" val="20000"/>
                    </a:ext>
                  </a:extLst>
                </a:gridCol>
                <a:gridCol w="838488">
                  <a:extLst>
                    <a:ext uri="{9D8B030D-6E8A-4147-A177-3AD203B41FA5}">
                      <a16:colId xmlns:a16="http://schemas.microsoft.com/office/drawing/2014/main" val="20001"/>
                    </a:ext>
                  </a:extLst>
                </a:gridCol>
                <a:gridCol w="759221">
                  <a:extLst>
                    <a:ext uri="{9D8B030D-6E8A-4147-A177-3AD203B41FA5}">
                      <a16:colId xmlns:a16="http://schemas.microsoft.com/office/drawing/2014/main" val="20002"/>
                    </a:ext>
                  </a:extLst>
                </a:gridCol>
                <a:gridCol w="1011567">
                  <a:extLst>
                    <a:ext uri="{9D8B030D-6E8A-4147-A177-3AD203B41FA5}">
                      <a16:colId xmlns:a16="http://schemas.microsoft.com/office/drawing/2014/main" val="20003"/>
                    </a:ext>
                  </a:extLst>
                </a:gridCol>
                <a:gridCol w="885030">
                  <a:extLst>
                    <a:ext uri="{9D8B030D-6E8A-4147-A177-3AD203B41FA5}">
                      <a16:colId xmlns:a16="http://schemas.microsoft.com/office/drawing/2014/main" val="20004"/>
                    </a:ext>
                  </a:extLst>
                </a:gridCol>
              </a:tblGrid>
              <a:tr h="411197">
                <a:tc>
                  <a:txBody>
                    <a:bodyPr/>
                    <a:lstStyle/>
                    <a:p>
                      <a:pPr>
                        <a:lnSpc>
                          <a:spcPct val="107000"/>
                        </a:lnSpc>
                      </a:pPr>
                      <a:endParaRPr lang="en-US" sz="1100" dirty="0">
                        <a:effectLst/>
                        <a:latin typeface="Calibri" panose="020F0502020204030204" pitchFamily="34" charset="0"/>
                      </a:endParaRPr>
                    </a:p>
                  </a:txBody>
                  <a:tcPr marL="30480" marR="30480" marT="30480" marB="30480" anchor="ctr"/>
                </a:tc>
                <a:tc>
                  <a:txBody>
                    <a:bodyPr/>
                    <a:lstStyle/>
                    <a:p>
                      <a:pPr algn="ctr" rtl="0">
                        <a:lnSpc>
                          <a:spcPct val="107000"/>
                        </a:lnSpc>
                        <a:spcBef>
                          <a:spcPts val="1200"/>
                        </a:spcBef>
                        <a:spcAft>
                          <a:spcPts val="1200"/>
                        </a:spcAft>
                      </a:pPr>
                      <a:r>
                        <a:rPr lang="en-US" sz="1050">
                          <a:effectLst/>
                        </a:rPr>
                        <a:t>C</a:t>
                      </a:r>
                      <a:r>
                        <a:rPr lang="en-US" sz="850" baseline="-25000">
                          <a:effectLst/>
                        </a:rPr>
                        <a:t>1</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ctr" rtl="0">
                        <a:lnSpc>
                          <a:spcPct val="107000"/>
                        </a:lnSpc>
                        <a:spcBef>
                          <a:spcPts val="1200"/>
                        </a:spcBef>
                        <a:spcAft>
                          <a:spcPts val="1200"/>
                        </a:spcAft>
                      </a:pPr>
                      <a:r>
                        <a:rPr lang="en-US" sz="1050">
                          <a:effectLst/>
                        </a:rPr>
                        <a:t>C</a:t>
                      </a:r>
                      <a:r>
                        <a:rPr lang="en-US" sz="850" baseline="-25000">
                          <a:effectLst/>
                        </a:rPr>
                        <a:t>2</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ctr" rtl="0">
                        <a:lnSpc>
                          <a:spcPct val="107000"/>
                        </a:lnSpc>
                        <a:spcBef>
                          <a:spcPts val="1200"/>
                        </a:spcBef>
                        <a:spcAft>
                          <a:spcPts val="1200"/>
                        </a:spcAft>
                      </a:pPr>
                      <a:r>
                        <a:rPr lang="en-US" sz="1050">
                          <a:effectLst/>
                        </a:rPr>
                        <a:t>C</a:t>
                      </a:r>
                      <a:r>
                        <a:rPr lang="en-US" sz="850" baseline="-25000">
                          <a:effectLst/>
                        </a:rPr>
                        <a:t>3</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ctr" rtl="0">
                        <a:lnSpc>
                          <a:spcPct val="107000"/>
                        </a:lnSpc>
                        <a:spcBef>
                          <a:spcPts val="1200"/>
                        </a:spcBef>
                        <a:spcAft>
                          <a:spcPts val="1200"/>
                        </a:spcAft>
                      </a:pPr>
                      <a:r>
                        <a:rPr lang="en-US" sz="1050" dirty="0">
                          <a:effectLst/>
                        </a:rPr>
                        <a:t>C</a:t>
                      </a:r>
                      <a:r>
                        <a:rPr lang="en-US" sz="850" baseline="-25000" dirty="0">
                          <a:effectLst/>
                        </a:rPr>
                        <a:t>4</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0"/>
                  </a:ext>
                </a:extLst>
              </a:tr>
              <a:tr h="467525">
                <a:tc>
                  <a:txBody>
                    <a:bodyPr/>
                    <a:lstStyle/>
                    <a:p>
                      <a:pPr algn="l" rtl="0">
                        <a:lnSpc>
                          <a:spcPct val="107000"/>
                        </a:lnSpc>
                        <a:spcBef>
                          <a:spcPts val="1200"/>
                        </a:spcBef>
                        <a:spcAft>
                          <a:spcPts val="1200"/>
                        </a:spcAft>
                      </a:pPr>
                      <a:r>
                        <a:rPr lang="en-US" sz="1050">
                          <a:effectLst/>
                        </a:rPr>
                        <a:t>Alts.</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0.20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dirty="0">
                          <a:effectLst/>
                        </a:rPr>
                        <a:t>0.15</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dirty="0">
                          <a:effectLst/>
                        </a:rPr>
                        <a:t>0.40</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0.25</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1"/>
                  </a:ext>
                </a:extLst>
              </a:tr>
              <a:tr h="467525">
                <a:tc>
                  <a:txBody>
                    <a:bodyPr/>
                    <a:lstStyle/>
                    <a:p>
                      <a:pPr algn="l" rtl="0">
                        <a:lnSpc>
                          <a:spcPct val="107000"/>
                        </a:lnSpc>
                        <a:spcBef>
                          <a:spcPts val="1200"/>
                        </a:spcBef>
                        <a:spcAft>
                          <a:spcPts val="1200"/>
                        </a:spcAft>
                      </a:pPr>
                      <a:r>
                        <a:rPr lang="en-US" sz="1050">
                          <a:effectLst/>
                        </a:rPr>
                        <a:t>A</a:t>
                      </a:r>
                      <a:r>
                        <a:rPr lang="en-US" sz="850" baseline="-25000">
                          <a:effectLst/>
                        </a:rPr>
                        <a:t>1</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25</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20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dirty="0">
                          <a:effectLst/>
                        </a:rPr>
                        <a:t>15</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2"/>
                  </a:ext>
                </a:extLst>
              </a:tr>
              <a:tr h="463501">
                <a:tc>
                  <a:txBody>
                    <a:bodyPr/>
                    <a:lstStyle/>
                    <a:p>
                      <a:pPr algn="l" rtl="0">
                        <a:lnSpc>
                          <a:spcPct val="107000"/>
                        </a:lnSpc>
                        <a:spcBef>
                          <a:spcPts val="1200"/>
                        </a:spcBef>
                        <a:spcAft>
                          <a:spcPts val="1200"/>
                        </a:spcAft>
                      </a:pPr>
                      <a:r>
                        <a:rPr lang="en-US" sz="1050">
                          <a:effectLst/>
                        </a:rPr>
                        <a:t>A</a:t>
                      </a:r>
                      <a:r>
                        <a:rPr lang="en-US" sz="850" baseline="-25000">
                          <a:effectLst/>
                        </a:rPr>
                        <a:t>2</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10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20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3"/>
                  </a:ext>
                </a:extLst>
              </a:tr>
              <a:tr h="286469">
                <a:tc>
                  <a:txBody>
                    <a:bodyPr/>
                    <a:lstStyle/>
                    <a:p>
                      <a:pPr algn="l" rtl="0">
                        <a:lnSpc>
                          <a:spcPct val="107000"/>
                        </a:lnSpc>
                        <a:spcBef>
                          <a:spcPts val="1200"/>
                        </a:spcBef>
                        <a:spcAft>
                          <a:spcPts val="1200"/>
                        </a:spcAft>
                      </a:pPr>
                      <a:r>
                        <a:rPr lang="en-US" sz="1050">
                          <a:effectLst/>
                        </a:rPr>
                        <a:t>A</a:t>
                      </a:r>
                      <a:r>
                        <a:rPr lang="en-US" sz="850" baseline="-25000">
                          <a:effectLst/>
                        </a:rPr>
                        <a:t>3</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10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a:effectLst/>
                        </a:rPr>
                        <a:t>30</a:t>
                      </a:r>
                      <a:endParaRPr lang="en-US" sz="110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tc>
                  <a:txBody>
                    <a:bodyPr/>
                    <a:lstStyle/>
                    <a:p>
                      <a:pPr algn="l" rtl="0">
                        <a:lnSpc>
                          <a:spcPct val="107000"/>
                        </a:lnSpc>
                        <a:spcBef>
                          <a:spcPts val="1200"/>
                        </a:spcBef>
                        <a:spcAft>
                          <a:spcPts val="1200"/>
                        </a:spcAft>
                      </a:pPr>
                      <a:r>
                        <a:rPr lang="en-US" sz="1050" dirty="0">
                          <a:effectLst/>
                        </a:rPr>
                        <a:t>10</a:t>
                      </a:r>
                      <a:endParaRPr lang="en-US" sz="1100" dirty="0">
                        <a:effectLst/>
                        <a:latin typeface="Calibri" panose="020F0502020204030204" pitchFamily="34" charset="0"/>
                        <a:ea typeface="Calibri" panose="020F0502020204030204" pitchFamily="34" charset="0"/>
                        <a:cs typeface="Arial" panose="020B0604020202020204" pitchFamily="34" charset="0"/>
                      </a:endParaRPr>
                    </a:p>
                  </a:txBody>
                  <a:tcPr marL="30480" marR="30480" marT="30480" marB="3048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575476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517" y="1"/>
            <a:ext cx="8446123" cy="828136"/>
          </a:xfrm>
        </p:spPr>
        <p:txBody>
          <a:bodyPr>
            <a:normAutofit/>
          </a:bodyPr>
          <a:lstStyle/>
          <a:p>
            <a:r>
              <a:rPr lang="en-US" dirty="0"/>
              <a:t>Wpm                         </a:t>
            </a:r>
            <a:endParaRPr lang="ar-QA"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94360" y="1768415"/>
                <a:ext cx="7955280" cy="4495225"/>
              </a:xfrm>
            </p:spPr>
            <p:txBody>
              <a:bodyPr/>
              <a:lstStyle/>
              <a:p>
                <a:r>
                  <a:rPr lang="en-US" i="1" dirty="0"/>
                  <a:t>N                                                    </a:t>
                </a:r>
                <a:endParaRPr lang="en-US" dirty="0"/>
              </a:p>
              <a:p>
                <a:r>
                  <a:rPr lang="en-US" dirty="0"/>
                  <a:t>	   </a:t>
                </a:r>
                <a:r>
                  <a:rPr lang="en-US" i="1" dirty="0"/>
                  <a:t>R</a:t>
                </a:r>
                <a:r>
                  <a:rPr lang="en-US" dirty="0"/>
                  <a:t>(</a:t>
                </a:r>
                <a:r>
                  <a:rPr lang="en-US" i="1" dirty="0"/>
                  <a:t>A</a:t>
                </a:r>
                <a:r>
                  <a:rPr lang="en-US" i="1" baseline="-25000" dirty="0"/>
                  <a:t>K</a:t>
                </a:r>
                <a:r>
                  <a:rPr lang="en-US" dirty="0"/>
                  <a:t>/</a:t>
                </a:r>
                <a:r>
                  <a:rPr lang="en-US" i="1" dirty="0"/>
                  <a:t>A</a:t>
                </a:r>
                <a:r>
                  <a:rPr lang="en-US" i="1" baseline="-25000" dirty="0"/>
                  <a:t>L</a:t>
                </a:r>
                <a:r>
                  <a:rPr lang="en-US" dirty="0"/>
                  <a:t>) =</a:t>
                </a:r>
                <a14:m>
                  <m:oMath xmlns:m="http://schemas.openxmlformats.org/officeDocument/2006/math">
                    <m:r>
                      <a:rPr lang="el-GR" i="1" smtClean="0">
                        <a:latin typeface="Cambria Math" panose="02040503050406030204" pitchFamily="18" charset="0"/>
                      </a:rPr>
                      <m:t>𝜋</m:t>
                    </m:r>
                    <m:r>
                      <a:rPr lang="en-US" i="1" smtClean="0">
                        <a:latin typeface="Cambria Math" panose="02040503050406030204" pitchFamily="18" charset="0"/>
                      </a:rPr>
                      <m:t> </m:t>
                    </m:r>
                  </m:oMath>
                </a14:m>
                <a:r>
                  <a:rPr lang="en-US" dirty="0"/>
                  <a:t>(</a:t>
                </a:r>
                <a:r>
                  <a:rPr lang="en-US" i="1" dirty="0" err="1"/>
                  <a:t>a</a:t>
                </a:r>
                <a:r>
                  <a:rPr lang="en-US" i="1" baseline="-25000" dirty="0" err="1"/>
                  <a:t>Kj</a:t>
                </a:r>
                <a:r>
                  <a:rPr lang="en-US" dirty="0"/>
                  <a:t>/</a:t>
                </a:r>
                <a:r>
                  <a:rPr lang="en-US" i="1" dirty="0" err="1"/>
                  <a:t>a</a:t>
                </a:r>
                <a:r>
                  <a:rPr lang="en-US" i="1" baseline="-25000" dirty="0" err="1"/>
                  <a:t>Lj</a:t>
                </a:r>
                <a:r>
                  <a:rPr lang="en-US" dirty="0"/>
                  <a:t>)</a:t>
                </a:r>
                <a:r>
                  <a:rPr lang="en-US" i="1" baseline="30000" dirty="0" err="1"/>
                  <a:t>wj</a:t>
                </a:r>
                <a:r>
                  <a:rPr lang="en-US" i="1" baseline="30000" dirty="0"/>
                  <a:t> </a:t>
                </a:r>
                <a:r>
                  <a:rPr lang="en-US" dirty="0"/>
                  <a:t>                            	</a:t>
                </a:r>
              </a:p>
              <a:p>
                <a:r>
                  <a:rPr lang="en-US" i="1" dirty="0"/>
                  <a:t>j </a:t>
                </a:r>
                <a:r>
                  <a:rPr lang="en-US" dirty="0"/>
                  <a:t>= 1                                                  </a:t>
                </a:r>
              </a:p>
              <a:p>
                <a:pPr marL="0" indent="0" algn="ctr">
                  <a:buNone/>
                </a:pPr>
                <a:r>
                  <a:rPr lang="en-US" dirty="0"/>
                  <a:t>For  K,L= 1,2,3,…,m </a:t>
                </a:r>
              </a:p>
              <a:p>
                <a:pPr marL="0" indent="0" algn="ctr">
                  <a:buNone/>
                </a:pPr>
                <a:r>
                  <a:rPr lang="en-US" dirty="0"/>
                  <a:t>where:  </a:t>
                </a:r>
                <a:r>
                  <a:rPr lang="en-US" i="1" dirty="0"/>
                  <a:t>N</a:t>
                </a:r>
                <a:r>
                  <a:rPr lang="en-US" dirty="0"/>
                  <a:t> is the number of criteria,</a:t>
                </a:r>
              </a:p>
              <a:p>
                <a:pPr marL="0" indent="0" algn="ctr">
                  <a:buNone/>
                </a:pPr>
                <a:r>
                  <a:rPr lang="en-US" dirty="0"/>
                  <a:t> </a:t>
                </a:r>
                <a:r>
                  <a:rPr lang="en-US" i="1" dirty="0" err="1"/>
                  <a:t>a</a:t>
                </a:r>
                <a:r>
                  <a:rPr lang="en-US" i="1" baseline="-25000" dirty="0" err="1"/>
                  <a:t>ij</a:t>
                </a:r>
                <a:r>
                  <a:rPr lang="en-US" dirty="0"/>
                  <a:t>  is the actual value of the </a:t>
                </a:r>
                <a:r>
                  <a:rPr lang="en-US" i="1" dirty="0" err="1"/>
                  <a:t>i-th</a:t>
                </a:r>
                <a:r>
                  <a:rPr lang="en-US" dirty="0"/>
                  <a:t> alternative in terms of the </a:t>
                </a:r>
                <a:r>
                  <a:rPr lang="en-US" i="1" dirty="0"/>
                  <a:t>j-</a:t>
                </a:r>
                <a:r>
                  <a:rPr lang="en-US" i="1" dirty="0" err="1"/>
                  <a:t>th</a:t>
                </a:r>
                <a:r>
                  <a:rPr lang="en-US" dirty="0"/>
                  <a:t> criterion,  </a:t>
                </a:r>
              </a:p>
              <a:p>
                <a:pPr marL="0" indent="0" algn="ctr">
                  <a:buNone/>
                </a:pPr>
                <a:r>
                  <a:rPr lang="en-US" dirty="0"/>
                  <a:t>and </a:t>
                </a:r>
                <a:r>
                  <a:rPr lang="en-US" i="1" dirty="0" err="1"/>
                  <a:t>W</a:t>
                </a:r>
                <a:r>
                  <a:rPr lang="en-US" i="1" baseline="-25000" dirty="0" err="1"/>
                  <a:t>j</a:t>
                </a:r>
                <a:r>
                  <a:rPr lang="en-US" i="1" baseline="-25000" dirty="0"/>
                  <a:t> </a:t>
                </a:r>
                <a:r>
                  <a:rPr lang="en-US" dirty="0"/>
                  <a:t>is the weight of importance of the </a:t>
                </a:r>
                <a:r>
                  <a:rPr lang="en-US" i="1" dirty="0"/>
                  <a:t>j-</a:t>
                </a:r>
                <a:r>
                  <a:rPr lang="en-US" i="1" dirty="0" err="1"/>
                  <a:t>th</a:t>
                </a:r>
                <a:r>
                  <a:rPr lang="en-US" dirty="0"/>
                  <a:t> criterion</a:t>
                </a:r>
                <a:endParaRPr lang="ar-QA"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94360" y="1768415"/>
                <a:ext cx="7955280" cy="4495225"/>
              </a:xfrm>
              <a:blipFill rotWithShape="0">
                <a:blip r:embed="rId2"/>
                <a:stretch>
                  <a:fillRect t="-1762" r="-920"/>
                </a:stretch>
              </a:blipFill>
            </p:spPr>
            <p:txBody>
              <a:bodyPr/>
              <a:lstStyle/>
              <a:p>
                <a:r>
                  <a:rPr lang="ar-QA">
                    <a:noFill/>
                  </a:rPr>
                  <a:t> </a:t>
                </a:r>
              </a:p>
            </p:txBody>
          </p:sp>
        </mc:Fallback>
      </mc:AlternateContent>
    </p:spTree>
    <p:extLst>
      <p:ext uri="{BB962C8B-B14F-4D97-AF65-F5344CB8AC3E}">
        <p14:creationId xmlns:p14="http://schemas.microsoft.com/office/powerpoint/2010/main" val="1415173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WPM                         </a:t>
            </a:r>
            <a:endParaRPr lang="ar-QA" dirty="0"/>
          </a:p>
        </p:txBody>
      </p:sp>
      <p:sp>
        <p:nvSpPr>
          <p:cNvPr id="3" name="Content Placeholder 2"/>
          <p:cNvSpPr>
            <a:spLocks noGrp="1"/>
          </p:cNvSpPr>
          <p:nvPr>
            <p:ph idx="1"/>
          </p:nvPr>
        </p:nvSpPr>
        <p:spPr/>
        <p:txBody>
          <a:bodyPr/>
          <a:lstStyle/>
          <a:p>
            <a:pPr marL="0" indent="0" algn="just">
              <a:lnSpc>
                <a:spcPct val="100000"/>
              </a:lnSpc>
              <a:buNone/>
            </a:pPr>
            <a:r>
              <a:rPr lang="en-US" dirty="0">
                <a:solidFill>
                  <a:srgbClr val="FFC000"/>
                </a:solidFill>
              </a:rPr>
              <a:t>If the term </a:t>
            </a:r>
            <a:r>
              <a:rPr lang="en-US" i="1" dirty="0">
                <a:solidFill>
                  <a:srgbClr val="FFC000"/>
                </a:solidFill>
              </a:rPr>
              <a:t>R(A</a:t>
            </a:r>
            <a:r>
              <a:rPr lang="en-US" i="1" baseline="-25000" dirty="0">
                <a:solidFill>
                  <a:srgbClr val="FFC000"/>
                </a:solidFill>
              </a:rPr>
              <a:t>K</a:t>
            </a:r>
            <a:r>
              <a:rPr lang="en-US" i="1" dirty="0">
                <a:solidFill>
                  <a:srgbClr val="FFC000"/>
                </a:solidFill>
              </a:rPr>
              <a:t> / A</a:t>
            </a:r>
            <a:r>
              <a:rPr lang="en-US" i="1" baseline="-25000" dirty="0">
                <a:solidFill>
                  <a:srgbClr val="FFC000"/>
                </a:solidFill>
              </a:rPr>
              <a:t>L</a:t>
            </a:r>
            <a:r>
              <a:rPr lang="en-US" i="1" dirty="0">
                <a:solidFill>
                  <a:srgbClr val="FFC000"/>
                </a:solidFill>
              </a:rPr>
              <a:t>)</a:t>
            </a:r>
            <a:r>
              <a:rPr lang="en-US" dirty="0">
                <a:solidFill>
                  <a:srgbClr val="FFC000"/>
                </a:solidFill>
              </a:rPr>
              <a:t> is greater than to one, then alternative </a:t>
            </a:r>
            <a:r>
              <a:rPr lang="en-US" i="1" dirty="0">
                <a:solidFill>
                  <a:srgbClr val="FFC000"/>
                </a:solidFill>
              </a:rPr>
              <a:t>A</a:t>
            </a:r>
            <a:r>
              <a:rPr lang="en-US" i="1" baseline="-25000" dirty="0">
                <a:solidFill>
                  <a:srgbClr val="FFC000"/>
                </a:solidFill>
              </a:rPr>
              <a:t>K</a:t>
            </a:r>
            <a:r>
              <a:rPr lang="en-US" dirty="0">
                <a:solidFill>
                  <a:srgbClr val="FFC000"/>
                </a:solidFill>
              </a:rPr>
              <a:t> is more desirable than alternative </a:t>
            </a:r>
            <a:r>
              <a:rPr lang="en-US" i="1" dirty="0">
                <a:solidFill>
                  <a:srgbClr val="FFC000"/>
                </a:solidFill>
              </a:rPr>
              <a:t>A</a:t>
            </a:r>
            <a:r>
              <a:rPr lang="en-US" i="1" baseline="-25000" dirty="0">
                <a:solidFill>
                  <a:srgbClr val="FFC000"/>
                </a:solidFill>
              </a:rPr>
              <a:t>L</a:t>
            </a:r>
            <a:r>
              <a:rPr lang="en-US" dirty="0">
                <a:solidFill>
                  <a:srgbClr val="FFC000"/>
                </a:solidFill>
              </a:rPr>
              <a:t> (in the maximization case).  The best alternative is the one that is better than or at least equal to all the other alternatives.    The  WPM is sometimes called </a:t>
            </a:r>
            <a:r>
              <a:rPr lang="en-US" u="sng" dirty="0">
                <a:solidFill>
                  <a:srgbClr val="FFC000"/>
                </a:solidFill>
              </a:rPr>
              <a:t>dimensionless analysis</a:t>
            </a:r>
            <a:r>
              <a:rPr lang="en-US" dirty="0">
                <a:solidFill>
                  <a:srgbClr val="FFC000"/>
                </a:solidFill>
              </a:rPr>
              <a:t> because its structure eliminates any units of measure. Thus, the WPM can be used in single- and  multi-dimensional decision-making problems. An advantage of the method is that instead of the actual values it can use relative ones.                                                                            </a:t>
            </a:r>
            <a:endParaRPr lang="ar-QA" dirty="0">
              <a:solidFill>
                <a:srgbClr val="FFC000"/>
              </a:solidFill>
            </a:endParaRPr>
          </a:p>
        </p:txBody>
      </p:sp>
    </p:spTree>
    <p:extLst>
      <p:ext uri="{BB962C8B-B14F-4D97-AF65-F5344CB8AC3E}">
        <p14:creationId xmlns:p14="http://schemas.microsoft.com/office/powerpoint/2010/main" val="1613496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49640" cy="1181819"/>
          </a:xfrm>
        </p:spPr>
        <p:txBody>
          <a:bodyPr/>
          <a:lstStyle/>
          <a:p>
            <a:r>
              <a:rPr lang="en-US" dirty="0"/>
              <a:t>EXAMPLE OF WPM           </a:t>
            </a:r>
            <a:endParaRPr lang="ar-QA" dirty="0"/>
          </a:p>
        </p:txBody>
      </p:sp>
      <p:sp>
        <p:nvSpPr>
          <p:cNvPr id="3" name="Content Placeholder 2"/>
          <p:cNvSpPr>
            <a:spLocks noGrp="1"/>
          </p:cNvSpPr>
          <p:nvPr>
            <p:ph idx="1"/>
          </p:nvPr>
        </p:nvSpPr>
        <p:spPr>
          <a:xfrm>
            <a:off x="594360" y="888521"/>
            <a:ext cx="7955280" cy="5375119"/>
          </a:xfrm>
        </p:spPr>
        <p:txBody>
          <a:bodyPr>
            <a:normAutofit fontScale="92500"/>
          </a:bodyPr>
          <a:lstStyle/>
          <a:p>
            <a:pPr algn="just">
              <a:lnSpc>
                <a:spcPct val="100000"/>
              </a:lnSpc>
            </a:pPr>
            <a:r>
              <a:rPr lang="en-US" dirty="0">
                <a:solidFill>
                  <a:srgbClr val="FFC000"/>
                </a:solidFill>
              </a:rPr>
              <a:t>Consider the problem presented in the previous example (note that now the restriction to express all criteria in terms of the same unit is not needed).  When the WPM is applied, then the following values are derived:                                                                                  </a:t>
            </a:r>
          </a:p>
          <a:p>
            <a:pPr algn="just">
              <a:lnSpc>
                <a:spcPct val="100000"/>
              </a:lnSpc>
            </a:pPr>
            <a:r>
              <a:rPr lang="en-US" dirty="0">
                <a:solidFill>
                  <a:srgbClr val="FFC000"/>
                </a:solidFill>
              </a:rPr>
              <a:t> </a:t>
            </a:r>
            <a:r>
              <a:rPr lang="en-US" i="1" dirty="0">
                <a:solidFill>
                  <a:srgbClr val="FFC000"/>
                </a:solidFill>
              </a:rPr>
              <a:t>R(A</a:t>
            </a:r>
            <a:r>
              <a:rPr lang="en-US" i="1" baseline="-25000" dirty="0">
                <a:solidFill>
                  <a:srgbClr val="FFC000"/>
                </a:solidFill>
              </a:rPr>
              <a:t>1</a:t>
            </a:r>
            <a:r>
              <a:rPr lang="en-US" i="1" dirty="0">
                <a:solidFill>
                  <a:srgbClr val="FFC000"/>
                </a:solidFill>
              </a:rPr>
              <a:t>/A</a:t>
            </a:r>
            <a:r>
              <a:rPr lang="en-US" i="1" baseline="-25000" dirty="0">
                <a:solidFill>
                  <a:srgbClr val="FFC000"/>
                </a:solidFill>
              </a:rPr>
              <a:t>2</a:t>
            </a:r>
            <a:r>
              <a:rPr lang="en-US" i="1" dirty="0">
                <a:solidFill>
                  <a:srgbClr val="FFC000"/>
                </a:solidFill>
              </a:rPr>
              <a:t>)</a:t>
            </a:r>
            <a:r>
              <a:rPr lang="en-US" dirty="0">
                <a:solidFill>
                  <a:srgbClr val="FFC000"/>
                </a:solidFill>
              </a:rPr>
              <a:t> = (25/10)</a:t>
            </a:r>
            <a:r>
              <a:rPr lang="en-US" baseline="30000" dirty="0">
                <a:solidFill>
                  <a:srgbClr val="FFC000"/>
                </a:solidFill>
              </a:rPr>
              <a:t>0.20</a:t>
            </a:r>
            <a:r>
              <a:rPr lang="en-US" dirty="0">
                <a:solidFill>
                  <a:srgbClr val="FFC000"/>
                </a:solidFill>
              </a:rPr>
              <a:t> × (20/30)</a:t>
            </a:r>
            <a:r>
              <a:rPr lang="en-US" baseline="30000" dirty="0">
                <a:solidFill>
                  <a:srgbClr val="FFC000"/>
                </a:solidFill>
              </a:rPr>
              <a:t>0.15</a:t>
            </a:r>
            <a:r>
              <a:rPr lang="en-US" dirty="0">
                <a:solidFill>
                  <a:srgbClr val="FFC000"/>
                </a:solidFill>
              </a:rPr>
              <a:t> × (15/20)</a:t>
            </a:r>
            <a:r>
              <a:rPr lang="en-US" baseline="30000" dirty="0">
                <a:solidFill>
                  <a:srgbClr val="FFC000"/>
                </a:solidFill>
              </a:rPr>
              <a:t>0.40</a:t>
            </a:r>
            <a:r>
              <a:rPr lang="en-US" dirty="0">
                <a:solidFill>
                  <a:srgbClr val="FFC000"/>
                </a:solidFill>
              </a:rPr>
              <a:t> × (30/30)</a:t>
            </a:r>
            <a:r>
              <a:rPr lang="en-US" baseline="30000" dirty="0">
                <a:solidFill>
                  <a:srgbClr val="FFC000"/>
                </a:solidFill>
              </a:rPr>
              <a:t>0.25</a:t>
            </a:r>
            <a:endParaRPr lang="en-US" dirty="0">
              <a:solidFill>
                <a:srgbClr val="FFC000"/>
              </a:solidFill>
            </a:endParaRPr>
          </a:p>
          <a:p>
            <a:pPr algn="just">
              <a:lnSpc>
                <a:spcPct val="100000"/>
              </a:lnSpc>
            </a:pPr>
            <a:r>
              <a:rPr lang="en-US" dirty="0">
                <a:solidFill>
                  <a:srgbClr val="FFC000"/>
                </a:solidFill>
              </a:rPr>
              <a:t>= 1.007   &gt; 1.                                                            </a:t>
            </a:r>
          </a:p>
          <a:p>
            <a:pPr algn="just">
              <a:lnSpc>
                <a:spcPct val="100000"/>
              </a:lnSpc>
            </a:pPr>
            <a:r>
              <a:rPr lang="en-US" i="1" dirty="0">
                <a:solidFill>
                  <a:srgbClr val="FFC000"/>
                </a:solidFill>
              </a:rPr>
              <a:t>R(A</a:t>
            </a:r>
            <a:r>
              <a:rPr lang="en-US" i="1" baseline="-25000" dirty="0">
                <a:solidFill>
                  <a:srgbClr val="FFC000"/>
                </a:solidFill>
              </a:rPr>
              <a:t>1</a:t>
            </a:r>
            <a:r>
              <a:rPr lang="en-US" i="1" dirty="0">
                <a:solidFill>
                  <a:srgbClr val="FFC000"/>
                </a:solidFill>
              </a:rPr>
              <a:t>/A</a:t>
            </a:r>
            <a:r>
              <a:rPr lang="en-US" i="1" baseline="-25000" dirty="0">
                <a:solidFill>
                  <a:srgbClr val="FFC000"/>
                </a:solidFill>
              </a:rPr>
              <a:t>3</a:t>
            </a:r>
            <a:r>
              <a:rPr lang="en-US" i="1" dirty="0">
                <a:solidFill>
                  <a:srgbClr val="FFC000"/>
                </a:solidFill>
              </a:rPr>
              <a:t>)</a:t>
            </a:r>
            <a:r>
              <a:rPr lang="en-US" dirty="0">
                <a:solidFill>
                  <a:srgbClr val="FFC000"/>
                </a:solidFill>
              </a:rPr>
              <a:t> = 1.067   &gt; 1                                                             </a:t>
            </a:r>
          </a:p>
          <a:p>
            <a:pPr marL="0" indent="0" algn="just">
              <a:lnSpc>
                <a:spcPct val="100000"/>
              </a:lnSpc>
              <a:buNone/>
            </a:pPr>
            <a:r>
              <a:rPr lang="en-US" dirty="0">
                <a:solidFill>
                  <a:srgbClr val="FFC000"/>
                </a:solidFill>
              </a:rPr>
              <a:t>	 </a:t>
            </a:r>
            <a:r>
              <a:rPr lang="en-US" i="1" dirty="0">
                <a:solidFill>
                  <a:srgbClr val="FFC000"/>
                </a:solidFill>
              </a:rPr>
              <a:t>R(A</a:t>
            </a:r>
            <a:r>
              <a:rPr lang="en-US" i="1" baseline="-25000" dirty="0">
                <a:solidFill>
                  <a:srgbClr val="FFC000"/>
                </a:solidFill>
              </a:rPr>
              <a:t>2</a:t>
            </a:r>
            <a:r>
              <a:rPr lang="en-US" i="1" dirty="0">
                <a:solidFill>
                  <a:srgbClr val="FFC000"/>
                </a:solidFill>
              </a:rPr>
              <a:t>/A</a:t>
            </a:r>
            <a:r>
              <a:rPr lang="en-US" i="1" baseline="-25000" dirty="0">
                <a:solidFill>
                  <a:srgbClr val="FFC000"/>
                </a:solidFill>
              </a:rPr>
              <a:t>3</a:t>
            </a:r>
            <a:r>
              <a:rPr lang="en-US" i="1" dirty="0">
                <a:solidFill>
                  <a:srgbClr val="FFC000"/>
                </a:solidFill>
              </a:rPr>
              <a:t>)</a:t>
            </a:r>
            <a:r>
              <a:rPr lang="en-US" dirty="0">
                <a:solidFill>
                  <a:srgbClr val="FFC000"/>
                </a:solidFill>
              </a:rPr>
              <a:t> = 1.059      &gt; 1                                                </a:t>
            </a:r>
          </a:p>
          <a:p>
            <a:pPr algn="just">
              <a:lnSpc>
                <a:spcPct val="100000"/>
              </a:lnSpc>
            </a:pPr>
            <a:r>
              <a:rPr lang="en-US" dirty="0">
                <a:solidFill>
                  <a:srgbClr val="FFC000"/>
                </a:solidFill>
              </a:rPr>
              <a:t>Therefore, the best alternative is </a:t>
            </a:r>
            <a:r>
              <a:rPr lang="en-US" i="1" dirty="0">
                <a:solidFill>
                  <a:srgbClr val="FFC000"/>
                </a:solidFill>
              </a:rPr>
              <a:t>A</a:t>
            </a:r>
            <a:r>
              <a:rPr lang="en-US" i="1" baseline="-25000" dirty="0">
                <a:solidFill>
                  <a:srgbClr val="FFC000"/>
                </a:solidFill>
              </a:rPr>
              <a:t>1</a:t>
            </a:r>
            <a:r>
              <a:rPr lang="en-US" dirty="0">
                <a:solidFill>
                  <a:srgbClr val="FFC000"/>
                </a:solidFill>
              </a:rPr>
              <a:t>, since it is superior to all the other alternatives.  Moreover, the ranking of these alternatives is as follows:  </a:t>
            </a:r>
            <a:r>
              <a:rPr lang="en-US" i="1" dirty="0">
                <a:solidFill>
                  <a:srgbClr val="FFC000"/>
                </a:solidFill>
              </a:rPr>
              <a:t>A</a:t>
            </a:r>
            <a:r>
              <a:rPr lang="en-US" i="1" baseline="-25000" dirty="0">
                <a:solidFill>
                  <a:srgbClr val="FFC000"/>
                </a:solidFill>
              </a:rPr>
              <a:t>1</a:t>
            </a:r>
            <a:r>
              <a:rPr lang="en-US" i="1" dirty="0">
                <a:solidFill>
                  <a:srgbClr val="FFC000"/>
                </a:solidFill>
              </a:rPr>
              <a:t> &gt; A</a:t>
            </a:r>
            <a:r>
              <a:rPr lang="en-US" i="1" baseline="-25000" dirty="0">
                <a:solidFill>
                  <a:srgbClr val="FFC000"/>
                </a:solidFill>
              </a:rPr>
              <a:t>2</a:t>
            </a:r>
            <a:r>
              <a:rPr lang="en-US" i="1" dirty="0">
                <a:solidFill>
                  <a:srgbClr val="FFC000"/>
                </a:solidFill>
              </a:rPr>
              <a:t> &gt; A</a:t>
            </a:r>
            <a:r>
              <a:rPr lang="en-US" i="1" baseline="-25000" dirty="0">
                <a:solidFill>
                  <a:srgbClr val="FFC000"/>
                </a:solidFill>
              </a:rPr>
              <a:t>3</a:t>
            </a:r>
            <a:r>
              <a:rPr lang="en-US" dirty="0">
                <a:solidFill>
                  <a:srgbClr val="FFC000"/>
                </a:solidFill>
              </a:rPr>
              <a:t>.                                          </a:t>
            </a:r>
          </a:p>
          <a:p>
            <a:pPr algn="just">
              <a:lnSpc>
                <a:spcPct val="100000"/>
              </a:lnSpc>
            </a:pPr>
            <a:r>
              <a:rPr lang="en-US" dirty="0">
                <a:solidFill>
                  <a:srgbClr val="FFC000"/>
                </a:solidFill>
              </a:rPr>
              <a:t>An alternative approach is one to use only products without ratios.                                                                                                 </a:t>
            </a:r>
            <a:endParaRPr lang="ar-QA" dirty="0">
              <a:solidFill>
                <a:srgbClr val="FFC000"/>
              </a:solidFill>
            </a:endParaRPr>
          </a:p>
        </p:txBody>
      </p:sp>
    </p:spTree>
    <p:extLst>
      <p:ext uri="{BB962C8B-B14F-4D97-AF65-F5344CB8AC3E}">
        <p14:creationId xmlns:p14="http://schemas.microsoft.com/office/powerpoint/2010/main" val="215430016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194</TotalTime>
  <Words>868</Words>
  <Application>Microsoft Office PowerPoint</Application>
  <PresentationFormat>On-screen Show (4:3)</PresentationFormat>
  <Paragraphs>94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Cambria Math</vt:lpstr>
      <vt:lpstr>Century Gothic</vt:lpstr>
      <vt:lpstr>Times New Roman</vt:lpstr>
      <vt:lpstr>Vapor Trail</vt:lpstr>
      <vt:lpstr>Multi-criteria Decision MakinG (mcdm))</vt:lpstr>
      <vt:lpstr>                    MCDM                 </vt:lpstr>
      <vt:lpstr>      Approaches For MCDM </vt:lpstr>
      <vt:lpstr>         Weighted score method          </vt:lpstr>
      <vt:lpstr>     Weighted score method</vt:lpstr>
      <vt:lpstr>            Equation for WSM      </vt:lpstr>
      <vt:lpstr>              Example of WSM</vt:lpstr>
      <vt:lpstr>Example of wsm          </vt:lpstr>
      <vt:lpstr>       wpm) )weighted product model</vt:lpstr>
      <vt:lpstr>Wpm                         </vt:lpstr>
      <vt:lpstr>WPM                         </vt:lpstr>
      <vt:lpstr>EXAMPLE OF WPM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Multi-criteria Decision Making MCDM)                 )</dc:title>
  <dc:creator>Alie</dc:creator>
  <cp:lastModifiedBy>Irina Neaga</cp:lastModifiedBy>
  <cp:revision>32</cp:revision>
  <dcterms:created xsi:type="dcterms:W3CDTF">2015-02-10T10:44:29Z</dcterms:created>
  <dcterms:modified xsi:type="dcterms:W3CDTF">2022-03-28T15:57:24Z</dcterms:modified>
</cp:coreProperties>
</file>