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70"/>
  </p:notesMasterIdLst>
  <p:sldIdLst>
    <p:sldId id="256" r:id="rId5"/>
    <p:sldId id="322" r:id="rId6"/>
    <p:sldId id="323"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9" r:id="rId68"/>
    <p:sldId id="320" r:id="rId69"/>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A47F7C-23B7-4099-9EDB-DEF224ADA2D4}" v="2" dt="2023-10-05T07:12:06.400"/>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154018" y="1160"/>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Harassment</a:t>
          </a:r>
        </a:p>
      </dsp:txBody>
      <dsp:txXfrm>
        <a:off x="154018" y="1160"/>
        <a:ext cx="1212634" cy="727580"/>
      </dsp:txXfrm>
    </dsp:sp>
    <dsp:sp modelId="{94E3EF94-4C69-4220-AF10-5DBD4CAE0BBD}">
      <dsp:nvSpPr>
        <dsp:cNvPr id="0" name=""/>
        <dsp:cNvSpPr/>
      </dsp:nvSpPr>
      <dsp:spPr>
        <a:xfrm>
          <a:off x="1487916" y="1160"/>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Bullying</a:t>
          </a:r>
        </a:p>
      </dsp:txBody>
      <dsp:txXfrm>
        <a:off x="1487916" y="1160"/>
        <a:ext cx="1212634" cy="727580"/>
      </dsp:txXfrm>
    </dsp:sp>
    <dsp:sp modelId="{99941435-2E14-45A5-B14D-1808B42FB1E2}">
      <dsp:nvSpPr>
        <dsp:cNvPr id="0" name=""/>
        <dsp:cNvSpPr/>
      </dsp:nvSpPr>
      <dsp:spPr>
        <a:xfrm>
          <a:off x="154018" y="850004"/>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Victimisation</a:t>
          </a:r>
        </a:p>
      </dsp:txBody>
      <dsp:txXfrm>
        <a:off x="154018" y="850004"/>
        <a:ext cx="1212634" cy="727580"/>
      </dsp:txXfrm>
    </dsp:sp>
    <dsp:sp modelId="{D182F3C1-6495-417F-8A5E-C1A98BE1F74B}">
      <dsp:nvSpPr>
        <dsp:cNvPr id="0" name=""/>
        <dsp:cNvSpPr/>
      </dsp:nvSpPr>
      <dsp:spPr>
        <a:xfrm>
          <a:off x="1487916" y="850004"/>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Hate Crimes</a:t>
          </a:r>
        </a:p>
      </dsp:txBody>
      <dsp:txXfrm>
        <a:off x="1487916" y="850004"/>
        <a:ext cx="1212634" cy="727580"/>
      </dsp:txXfrm>
    </dsp:sp>
    <dsp:sp modelId="{11EF216B-7086-4A42-9F24-33A90CAC9C93}">
      <dsp:nvSpPr>
        <dsp:cNvPr id="0" name=""/>
        <dsp:cNvSpPr/>
      </dsp:nvSpPr>
      <dsp:spPr>
        <a:xfrm>
          <a:off x="154018" y="1698848"/>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Sexual Misconduct</a:t>
          </a:r>
        </a:p>
      </dsp:txBody>
      <dsp:txXfrm>
        <a:off x="154018" y="1698848"/>
        <a:ext cx="1212634" cy="727580"/>
      </dsp:txXfrm>
    </dsp:sp>
    <dsp:sp modelId="{6BF7C106-F89B-48AA-9E97-81956A29A472}">
      <dsp:nvSpPr>
        <dsp:cNvPr id="0" name=""/>
        <dsp:cNvSpPr/>
      </dsp:nvSpPr>
      <dsp:spPr>
        <a:xfrm>
          <a:off x="1487916" y="1698848"/>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Antisocial Behaviour</a:t>
          </a:r>
        </a:p>
      </dsp:txBody>
      <dsp:txXfrm>
        <a:off x="1487916" y="1698848"/>
        <a:ext cx="1212634" cy="727580"/>
      </dsp:txXfrm>
    </dsp:sp>
    <dsp:sp modelId="{FA2E272C-6187-467F-BF77-4B5863A133EF}">
      <dsp:nvSpPr>
        <dsp:cNvPr id="0" name=""/>
        <dsp:cNvSpPr/>
      </dsp:nvSpPr>
      <dsp:spPr>
        <a:xfrm>
          <a:off x="820967" y="2547692"/>
          <a:ext cx="1212634" cy="72758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Damage to Property</a:t>
          </a:r>
        </a:p>
      </dsp:txBody>
      <dsp:txXfrm>
        <a:off x="820967" y="2547692"/>
        <a:ext cx="1212634" cy="7275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46539B20-4435-4C42-8561-034CB6ACA104}" type="datetimeFigureOut">
              <a:rPr lang="en-GB" smtClean="0"/>
              <a:t>05/10/2023</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983AA103-CC95-42DC-AD17-D4B9281823C8}" type="slidenum">
              <a:rPr lang="en-GB" smtClean="0"/>
              <a:t>‹#›</a:t>
            </a:fld>
            <a:endParaRPr lang="en-GB"/>
          </a:p>
        </p:txBody>
      </p:sp>
    </p:spTree>
    <p:extLst>
      <p:ext uri="{BB962C8B-B14F-4D97-AF65-F5344CB8AC3E}">
        <p14:creationId xmlns:p14="http://schemas.microsoft.com/office/powerpoint/2010/main" val="1236808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824027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9143999" cy="6857998"/>
          </a:xfrm>
          <a:prstGeom prst="rect">
            <a:avLst/>
          </a:prstGeom>
        </p:spPr>
      </p:pic>
      <p:sp>
        <p:nvSpPr>
          <p:cNvPr id="2" name="Holder 2"/>
          <p:cNvSpPr>
            <a:spLocks noGrp="1"/>
          </p:cNvSpPr>
          <p:nvPr>
            <p:ph type="ctrTitle"/>
          </p:nvPr>
        </p:nvSpPr>
        <p:spPr>
          <a:xfrm>
            <a:off x="229615" y="1171778"/>
            <a:ext cx="8684768" cy="1123314"/>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15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6000748"/>
            <a:ext cx="9143999" cy="857249"/>
          </a:xfrm>
          <a:prstGeom prst="rect">
            <a:avLst/>
          </a:prstGeom>
        </p:spPr>
      </p:pic>
      <p:sp>
        <p:nvSpPr>
          <p:cNvPr id="2" name="Holder 2"/>
          <p:cNvSpPr>
            <a:spLocks noGrp="1"/>
          </p:cNvSpPr>
          <p:nvPr>
            <p:ph type="title"/>
          </p:nvPr>
        </p:nvSpPr>
        <p:spPr>
          <a:xfrm>
            <a:off x="258267" y="45796"/>
            <a:ext cx="6891655" cy="1301115"/>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308609" y="1174241"/>
            <a:ext cx="8526780" cy="4142740"/>
          </a:xfrm>
          <a:prstGeom prst="rect">
            <a:avLst/>
          </a:prstGeom>
        </p:spPr>
        <p:txBody>
          <a:bodyPr wrap="square" lIns="0" tIns="0" rIns="0" bIns="0">
            <a:spAutoFit/>
          </a:bodyPr>
          <a:lstStyle>
            <a:lvl1pPr>
              <a:defRPr sz="15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10/5/2023</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s://www.leadingrestaurants.co.uk/data/guide-comparisons/michelin-vs-aa/" TargetMode="Externa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library.auca.kg/contactus/" TargetMode="External"/><Relationship Id="rId2" Type="http://schemas.openxmlformats.org/officeDocument/2006/relationships/image" Target="../media/image37.png"/><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hyperlink" Target="https://creativecommons.org/licenses/by-nc/3.0/"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60.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library.auca.kg/contactus/" TargetMode="External"/><Relationship Id="rId2" Type="http://schemas.openxmlformats.org/officeDocument/2006/relationships/image" Target="../media/image37.png"/><Relationship Id="rId1" Type="http://schemas.openxmlformats.org/officeDocument/2006/relationships/slideLayout" Target="../slideLayouts/slideLayout4.xml"/><Relationship Id="rId5" Type="http://schemas.openxmlformats.org/officeDocument/2006/relationships/image" Target="../media/image38.png"/><Relationship Id="rId4" Type="http://schemas.openxmlformats.org/officeDocument/2006/relationships/hyperlink" Target="https://creativecommons.org/licenses/by-nc/3.0/"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webstaurantstore.com/article/301/restaurant-menu-design.html" TargetMode="External"/><Relationship Id="rId2" Type="http://schemas.openxmlformats.org/officeDocument/2006/relationships/hyperlink" Target="https://www.webstaurantstore.com/article/53/how-to-write-a-menu.html" TargetMode="External"/><Relationship Id="rId1" Type="http://schemas.openxmlformats.org/officeDocument/2006/relationships/slideLayout" Target="../slideLayouts/slideLayout2.xml"/><Relationship Id="rId6" Type="http://schemas.openxmlformats.org/officeDocument/2006/relationships/image" Target="../media/image54.jpg"/><Relationship Id="rId5" Type="http://schemas.openxmlformats.org/officeDocument/2006/relationships/hyperlink" Target="https://rise.articulate.com/share/EvAQKrsy2KmZ7a-rrRM3ey-OlQoVD8DR%23/lessons/Pra2h7OSx1cGBHnU1rvajr5ImRX3s3IP" TargetMode="External"/><Relationship Id="rId4" Type="http://schemas.openxmlformats.org/officeDocument/2006/relationships/hyperlink" Target="https://blog.typsy.com/prepare-to-reopen-develop-menu"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9615" y="1171778"/>
            <a:ext cx="5186045" cy="1123315"/>
          </a:xfrm>
          <a:prstGeom prst="rect">
            <a:avLst/>
          </a:prstGeom>
        </p:spPr>
        <p:txBody>
          <a:bodyPr vert="horz" wrap="square" lIns="0" tIns="12700" rIns="0" bIns="0" rtlCol="0">
            <a:spAutoFit/>
          </a:bodyPr>
          <a:lstStyle/>
          <a:p>
            <a:pPr marL="12700" marR="5080">
              <a:lnSpc>
                <a:spcPct val="100000"/>
              </a:lnSpc>
              <a:spcBef>
                <a:spcPts val="100"/>
              </a:spcBef>
            </a:pPr>
            <a:r>
              <a:rPr sz="3600" spc="-35" dirty="0">
                <a:solidFill>
                  <a:srgbClr val="FFFFFF"/>
                </a:solidFill>
                <a:latin typeface="Calibri Light"/>
                <a:cs typeface="Calibri Light"/>
              </a:rPr>
              <a:t>Food</a:t>
            </a:r>
            <a:r>
              <a:rPr sz="3600" spc="-95" dirty="0">
                <a:solidFill>
                  <a:srgbClr val="FFFFFF"/>
                </a:solidFill>
                <a:latin typeface="Calibri Light"/>
                <a:cs typeface="Calibri Light"/>
              </a:rPr>
              <a:t> </a:t>
            </a:r>
            <a:r>
              <a:rPr sz="3600" dirty="0">
                <a:solidFill>
                  <a:srgbClr val="FFFFFF"/>
                </a:solidFill>
                <a:latin typeface="Calibri Light"/>
                <a:cs typeface="Calibri Light"/>
              </a:rPr>
              <a:t>&amp;</a:t>
            </a:r>
            <a:r>
              <a:rPr sz="3600" spc="-70" dirty="0">
                <a:solidFill>
                  <a:srgbClr val="FFFFFF"/>
                </a:solidFill>
                <a:latin typeface="Calibri Light"/>
                <a:cs typeface="Calibri Light"/>
              </a:rPr>
              <a:t> </a:t>
            </a:r>
            <a:r>
              <a:rPr sz="3600" spc="-50" dirty="0">
                <a:solidFill>
                  <a:srgbClr val="FFFFFF"/>
                </a:solidFill>
                <a:latin typeface="Calibri Light"/>
                <a:cs typeface="Calibri Light"/>
              </a:rPr>
              <a:t>Beverage</a:t>
            </a:r>
            <a:r>
              <a:rPr sz="3600" spc="-85" dirty="0">
                <a:solidFill>
                  <a:srgbClr val="FFFFFF"/>
                </a:solidFill>
                <a:latin typeface="Calibri Light"/>
                <a:cs typeface="Calibri Light"/>
              </a:rPr>
              <a:t> </a:t>
            </a:r>
            <a:r>
              <a:rPr sz="3600" spc="-40" dirty="0">
                <a:solidFill>
                  <a:srgbClr val="FFFFFF"/>
                </a:solidFill>
                <a:latin typeface="Calibri Light"/>
                <a:cs typeface="Calibri Light"/>
              </a:rPr>
              <a:t>Operations </a:t>
            </a:r>
            <a:r>
              <a:rPr sz="3600" spc="-800" dirty="0">
                <a:solidFill>
                  <a:srgbClr val="FFFFFF"/>
                </a:solidFill>
                <a:latin typeface="Calibri Light"/>
                <a:cs typeface="Calibri Light"/>
              </a:rPr>
              <a:t> </a:t>
            </a:r>
            <a:r>
              <a:rPr sz="3600" spc="-5" dirty="0">
                <a:solidFill>
                  <a:srgbClr val="FFFFFF"/>
                </a:solidFill>
                <a:latin typeface="Calibri Light"/>
                <a:cs typeface="Calibri Light"/>
              </a:rPr>
              <a:t>BMIH4002</a:t>
            </a:r>
            <a:endParaRPr sz="3600">
              <a:latin typeface="Calibri Light"/>
              <a:cs typeface="Calibri Light"/>
            </a:endParaRPr>
          </a:p>
        </p:txBody>
      </p:sp>
      <p:sp>
        <p:nvSpPr>
          <p:cNvPr id="3" name="object 3"/>
          <p:cNvSpPr txBox="1"/>
          <p:nvPr/>
        </p:nvSpPr>
        <p:spPr>
          <a:xfrm>
            <a:off x="229615" y="2818638"/>
            <a:ext cx="1380490" cy="574040"/>
          </a:xfrm>
          <a:prstGeom prst="rect">
            <a:avLst/>
          </a:prstGeom>
        </p:spPr>
        <p:txBody>
          <a:bodyPr vert="horz" wrap="square" lIns="0" tIns="12700" rIns="0" bIns="0" rtlCol="0">
            <a:spAutoFit/>
          </a:bodyPr>
          <a:lstStyle/>
          <a:p>
            <a:pPr marL="12700">
              <a:lnSpc>
                <a:spcPct val="100000"/>
              </a:lnSpc>
              <a:spcBef>
                <a:spcPts val="100"/>
              </a:spcBef>
            </a:pPr>
            <a:r>
              <a:rPr sz="3600" spc="-175" dirty="0">
                <a:solidFill>
                  <a:srgbClr val="FFFFFF"/>
                </a:solidFill>
                <a:latin typeface="Calibri Light"/>
                <a:cs typeface="Calibri Light"/>
              </a:rPr>
              <a:t>W</a:t>
            </a:r>
            <a:r>
              <a:rPr sz="3600" spc="-15" dirty="0">
                <a:solidFill>
                  <a:srgbClr val="FFFFFF"/>
                </a:solidFill>
                <a:latin typeface="Calibri Light"/>
                <a:cs typeface="Calibri Light"/>
              </a:rPr>
              <a:t>e</a:t>
            </a:r>
            <a:r>
              <a:rPr sz="3600" spc="-30" dirty="0">
                <a:solidFill>
                  <a:srgbClr val="FFFFFF"/>
                </a:solidFill>
                <a:latin typeface="Calibri Light"/>
                <a:cs typeface="Calibri Light"/>
              </a:rPr>
              <a:t>e</a:t>
            </a:r>
            <a:r>
              <a:rPr sz="3600" dirty="0">
                <a:solidFill>
                  <a:srgbClr val="FFFFFF"/>
                </a:solidFill>
                <a:latin typeface="Calibri Light"/>
                <a:cs typeface="Calibri Light"/>
              </a:rPr>
              <a:t>k</a:t>
            </a:r>
            <a:r>
              <a:rPr sz="3600" spc="-80" dirty="0">
                <a:solidFill>
                  <a:srgbClr val="FFFFFF"/>
                </a:solidFill>
                <a:latin typeface="Calibri Light"/>
                <a:cs typeface="Calibri Light"/>
              </a:rPr>
              <a:t> </a:t>
            </a:r>
            <a:r>
              <a:rPr sz="3600" dirty="0">
                <a:solidFill>
                  <a:srgbClr val="FFFFFF"/>
                </a:solidFill>
                <a:latin typeface="Calibri Light"/>
                <a:cs typeface="Calibri Light"/>
              </a:rPr>
              <a:t>3</a:t>
            </a:r>
            <a:endParaRPr sz="3600">
              <a:latin typeface="Calibri Light"/>
              <a:cs typeface="Calibri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49011" y="1116578"/>
            <a:ext cx="7886700" cy="677108"/>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96195" y="1906709"/>
            <a:ext cx="6160153" cy="3263504"/>
          </a:xfrm>
        </p:spPr>
        <p:txBody>
          <a:bodyPr>
            <a:normAutofit/>
          </a:bodyPr>
          <a:lstStyle/>
          <a:p>
            <a:r>
              <a:rPr lang="en-GB" sz="1800" dirty="0"/>
              <a:t>Covers:</a:t>
            </a:r>
          </a:p>
          <a:p>
            <a:pPr lvl="1"/>
            <a:r>
              <a:rPr lang="en-GB" sz="1500" dirty="0"/>
              <a:t>Actions which cause actual or potential distress or harm to others; </a:t>
            </a:r>
          </a:p>
          <a:p>
            <a:pPr lvl="1"/>
            <a:r>
              <a:rPr lang="en-GB" sz="1500" dirty="0"/>
              <a:t>Actions which cause actual or potential damage to property of others; </a:t>
            </a:r>
          </a:p>
          <a:p>
            <a:pPr lvl="1"/>
            <a:r>
              <a:rPr lang="en-GB" sz="1500" dirty="0"/>
              <a:t>Actions which may prevent or disrupt the normal functioning of the University;</a:t>
            </a:r>
          </a:p>
          <a:p>
            <a:pPr lvl="1"/>
            <a:r>
              <a:rPr lang="en-GB" sz="1500" dirty="0"/>
              <a:t>Actions which may cause reputational damage to the University as a result of the misconduct of the alleged perpetrator; </a:t>
            </a:r>
          </a:p>
          <a:p>
            <a:pPr lvl="1"/>
            <a:r>
              <a:rPr lang="en-GB" sz="1500" dirty="0"/>
              <a:t>Actions which impede or interfere with the pursuance of work/ study of University members, or impact on normal operations of the University; </a:t>
            </a:r>
          </a:p>
          <a:p>
            <a:pPr lvl="1"/>
            <a:r>
              <a:rPr lang="en-GB" sz="15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6347209" y="1469528"/>
          <a:ext cx="2854569" cy="3276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3171722" y="698661"/>
            <a:ext cx="5839505" cy="30008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defRPr/>
            </a:pPr>
            <a:r>
              <a:rPr lang="en-GB" sz="1500" dirty="0">
                <a:solidFill>
                  <a:prstClr val="white"/>
                </a:solidFill>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447026" y="4708916"/>
            <a:ext cx="7878797" cy="507831"/>
          </a:xfrm>
          <a:prstGeom prst="rect">
            <a:avLst/>
          </a:prstGeom>
          <a:noFill/>
        </p:spPr>
        <p:txBody>
          <a:bodyPr wrap="square">
            <a:spAutoFit/>
          </a:bodyPr>
          <a:lstStyle/>
          <a:p>
            <a:r>
              <a:rPr lang="en-GB" sz="1350"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sz="1350"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a:xfrm>
            <a:off x="258267" y="45796"/>
            <a:ext cx="6891655" cy="677108"/>
          </a:xfrm>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123524" y="857251"/>
            <a:ext cx="7886700" cy="5135975"/>
          </a:xfrm>
        </p:spPr>
      </p:pic>
    </p:spTree>
    <p:extLst>
      <p:ext uri="{BB962C8B-B14F-4D97-AF65-F5344CB8AC3E}">
        <p14:creationId xmlns:p14="http://schemas.microsoft.com/office/powerpoint/2010/main" val="3760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8396" y="161290"/>
            <a:ext cx="3019425" cy="574040"/>
          </a:xfrm>
          <a:prstGeom prst="rect">
            <a:avLst/>
          </a:prstGeom>
        </p:spPr>
        <p:txBody>
          <a:bodyPr vert="horz" wrap="square" lIns="0" tIns="12700" rIns="0" bIns="0" rtlCol="0">
            <a:spAutoFit/>
          </a:bodyPr>
          <a:lstStyle/>
          <a:p>
            <a:pPr marL="12700">
              <a:lnSpc>
                <a:spcPct val="100000"/>
              </a:lnSpc>
              <a:spcBef>
                <a:spcPts val="100"/>
              </a:spcBef>
            </a:pPr>
            <a:r>
              <a:rPr sz="3600" spc="-20" dirty="0"/>
              <a:t>C</a:t>
            </a:r>
            <a:r>
              <a:rPr sz="3600" spc="-25" dirty="0"/>
              <a:t>u</a:t>
            </a:r>
            <a:r>
              <a:rPr sz="3600" spc="-75" dirty="0"/>
              <a:t>s</a:t>
            </a:r>
            <a:r>
              <a:rPr sz="3600" spc="-60" dirty="0"/>
              <a:t>t</a:t>
            </a:r>
            <a:r>
              <a:rPr sz="3600" spc="-45" dirty="0"/>
              <a:t>o</a:t>
            </a:r>
            <a:r>
              <a:rPr sz="3600" spc="-55" dirty="0"/>
              <a:t>m</a:t>
            </a:r>
            <a:r>
              <a:rPr sz="3600" spc="-30" dirty="0"/>
              <a:t>e</a:t>
            </a:r>
            <a:r>
              <a:rPr sz="3600" dirty="0"/>
              <a:t>r</a:t>
            </a:r>
            <a:r>
              <a:rPr sz="3600" spc="-90" dirty="0"/>
              <a:t> </a:t>
            </a:r>
            <a:r>
              <a:rPr sz="3600" spc="-30" dirty="0"/>
              <a:t>N</a:t>
            </a:r>
            <a:r>
              <a:rPr sz="3600" spc="-15" dirty="0"/>
              <a:t>e</a:t>
            </a:r>
            <a:r>
              <a:rPr sz="3600" spc="-30" dirty="0"/>
              <a:t>e</a:t>
            </a:r>
            <a:r>
              <a:rPr sz="3600" spc="-35" dirty="0"/>
              <a:t>d</a:t>
            </a:r>
            <a:r>
              <a:rPr sz="3600" dirty="0"/>
              <a:t>s</a:t>
            </a:r>
            <a:endParaRPr sz="3600"/>
          </a:p>
        </p:txBody>
      </p:sp>
      <p:grpSp>
        <p:nvGrpSpPr>
          <p:cNvPr id="3" name="object 3"/>
          <p:cNvGrpSpPr/>
          <p:nvPr/>
        </p:nvGrpSpPr>
        <p:grpSpPr>
          <a:xfrm>
            <a:off x="3262629" y="1369822"/>
            <a:ext cx="1715135" cy="1033780"/>
            <a:chOff x="3262629" y="1369822"/>
            <a:chExt cx="1715135" cy="1033780"/>
          </a:xfrm>
        </p:grpSpPr>
        <p:sp>
          <p:nvSpPr>
            <p:cNvPr id="4" name="object 4"/>
            <p:cNvSpPr/>
            <p:nvPr/>
          </p:nvSpPr>
          <p:spPr>
            <a:xfrm>
              <a:off x="3268979" y="1376172"/>
              <a:ext cx="1702435" cy="1021080"/>
            </a:xfrm>
            <a:custGeom>
              <a:avLst/>
              <a:gdLst/>
              <a:ahLst/>
              <a:cxnLst/>
              <a:rect l="l" t="t" r="r" b="b"/>
              <a:pathLst>
                <a:path w="1702435" h="1021080">
                  <a:moveTo>
                    <a:pt x="1702307" y="0"/>
                  </a:moveTo>
                  <a:lnTo>
                    <a:pt x="0" y="0"/>
                  </a:lnTo>
                  <a:lnTo>
                    <a:pt x="0" y="1021079"/>
                  </a:lnTo>
                  <a:lnTo>
                    <a:pt x="1702307" y="1021079"/>
                  </a:lnTo>
                  <a:lnTo>
                    <a:pt x="1702307" y="0"/>
                  </a:lnTo>
                  <a:close/>
                </a:path>
              </a:pathLst>
            </a:custGeom>
            <a:solidFill>
              <a:srgbClr val="5B9BD4"/>
            </a:solidFill>
          </p:spPr>
          <p:txBody>
            <a:bodyPr wrap="square" lIns="0" tIns="0" rIns="0" bIns="0" rtlCol="0"/>
            <a:lstStyle/>
            <a:p>
              <a:endParaRPr/>
            </a:p>
          </p:txBody>
        </p:sp>
        <p:sp>
          <p:nvSpPr>
            <p:cNvPr id="5" name="object 5"/>
            <p:cNvSpPr/>
            <p:nvPr/>
          </p:nvSpPr>
          <p:spPr>
            <a:xfrm>
              <a:off x="3268979" y="1376172"/>
              <a:ext cx="1702435" cy="1021080"/>
            </a:xfrm>
            <a:custGeom>
              <a:avLst/>
              <a:gdLst/>
              <a:ahLst/>
              <a:cxnLst/>
              <a:rect l="l" t="t" r="r" b="b"/>
              <a:pathLst>
                <a:path w="1702435" h="1021080">
                  <a:moveTo>
                    <a:pt x="0" y="1021079"/>
                  </a:moveTo>
                  <a:lnTo>
                    <a:pt x="1702307" y="1021079"/>
                  </a:lnTo>
                  <a:lnTo>
                    <a:pt x="1702307" y="0"/>
                  </a:lnTo>
                  <a:lnTo>
                    <a:pt x="0" y="0"/>
                  </a:lnTo>
                  <a:lnTo>
                    <a:pt x="0" y="1021079"/>
                  </a:lnTo>
                  <a:close/>
                </a:path>
              </a:pathLst>
            </a:custGeom>
            <a:ln w="12700">
              <a:solidFill>
                <a:srgbClr val="FFFFFF"/>
              </a:solidFill>
            </a:ln>
          </p:spPr>
          <p:txBody>
            <a:bodyPr wrap="square" lIns="0" tIns="0" rIns="0" bIns="0" rtlCol="0"/>
            <a:lstStyle/>
            <a:p>
              <a:endParaRPr/>
            </a:p>
          </p:txBody>
        </p:sp>
      </p:grpSp>
      <p:sp>
        <p:nvSpPr>
          <p:cNvPr id="6" name="object 6"/>
          <p:cNvSpPr txBox="1"/>
          <p:nvPr/>
        </p:nvSpPr>
        <p:spPr>
          <a:xfrm>
            <a:off x="3268979" y="1376172"/>
            <a:ext cx="1702435" cy="1021080"/>
          </a:xfrm>
          <a:prstGeom prst="rect">
            <a:avLst/>
          </a:prstGeom>
        </p:spPr>
        <p:txBody>
          <a:bodyPr vert="horz" wrap="square" lIns="0" tIns="2540" rIns="0" bIns="0" rtlCol="0">
            <a:spAutoFit/>
          </a:bodyPr>
          <a:lstStyle/>
          <a:p>
            <a:pPr>
              <a:lnSpc>
                <a:spcPct val="100000"/>
              </a:lnSpc>
              <a:spcBef>
                <a:spcPts val="20"/>
              </a:spcBef>
            </a:pPr>
            <a:endParaRPr sz="2100">
              <a:latin typeface="Times New Roman"/>
              <a:cs typeface="Times New Roman"/>
            </a:endParaRPr>
          </a:p>
          <a:p>
            <a:pPr marL="125730">
              <a:lnSpc>
                <a:spcPct val="100000"/>
              </a:lnSpc>
            </a:pPr>
            <a:r>
              <a:rPr sz="2200" spc="-10" dirty="0">
                <a:solidFill>
                  <a:srgbClr val="FFFFFF"/>
                </a:solidFill>
                <a:latin typeface="Calibri"/>
                <a:cs typeface="Calibri"/>
              </a:rPr>
              <a:t>Physiological</a:t>
            </a:r>
            <a:endParaRPr sz="2200">
              <a:latin typeface="Calibri"/>
              <a:cs typeface="Calibri"/>
            </a:endParaRPr>
          </a:p>
        </p:txBody>
      </p:sp>
      <p:grpSp>
        <p:nvGrpSpPr>
          <p:cNvPr id="7" name="object 7"/>
          <p:cNvGrpSpPr/>
          <p:nvPr/>
        </p:nvGrpSpPr>
        <p:grpSpPr>
          <a:xfrm>
            <a:off x="5135626" y="1369822"/>
            <a:ext cx="1713864" cy="1033780"/>
            <a:chOff x="5135626" y="1369822"/>
            <a:chExt cx="1713864" cy="1033780"/>
          </a:xfrm>
        </p:grpSpPr>
        <p:sp>
          <p:nvSpPr>
            <p:cNvPr id="8" name="object 8"/>
            <p:cNvSpPr/>
            <p:nvPr/>
          </p:nvSpPr>
          <p:spPr>
            <a:xfrm>
              <a:off x="5141976" y="1376172"/>
              <a:ext cx="1701164" cy="1021080"/>
            </a:xfrm>
            <a:custGeom>
              <a:avLst/>
              <a:gdLst/>
              <a:ahLst/>
              <a:cxnLst/>
              <a:rect l="l" t="t" r="r" b="b"/>
              <a:pathLst>
                <a:path w="1701165" h="1021080">
                  <a:moveTo>
                    <a:pt x="1700783" y="0"/>
                  </a:moveTo>
                  <a:lnTo>
                    <a:pt x="0" y="0"/>
                  </a:lnTo>
                  <a:lnTo>
                    <a:pt x="0" y="1021079"/>
                  </a:lnTo>
                  <a:lnTo>
                    <a:pt x="1700783" y="1021079"/>
                  </a:lnTo>
                  <a:lnTo>
                    <a:pt x="1700783" y="0"/>
                  </a:lnTo>
                  <a:close/>
                </a:path>
              </a:pathLst>
            </a:custGeom>
            <a:solidFill>
              <a:srgbClr val="5B9BD4"/>
            </a:solidFill>
          </p:spPr>
          <p:txBody>
            <a:bodyPr wrap="square" lIns="0" tIns="0" rIns="0" bIns="0" rtlCol="0"/>
            <a:lstStyle/>
            <a:p>
              <a:endParaRPr/>
            </a:p>
          </p:txBody>
        </p:sp>
        <p:sp>
          <p:nvSpPr>
            <p:cNvPr id="9" name="object 9"/>
            <p:cNvSpPr/>
            <p:nvPr/>
          </p:nvSpPr>
          <p:spPr>
            <a:xfrm>
              <a:off x="5141976" y="1376172"/>
              <a:ext cx="1701164" cy="1021080"/>
            </a:xfrm>
            <a:custGeom>
              <a:avLst/>
              <a:gdLst/>
              <a:ahLst/>
              <a:cxnLst/>
              <a:rect l="l" t="t" r="r" b="b"/>
              <a:pathLst>
                <a:path w="1701165" h="1021080">
                  <a:moveTo>
                    <a:pt x="0" y="1021079"/>
                  </a:moveTo>
                  <a:lnTo>
                    <a:pt x="1700783" y="1021079"/>
                  </a:lnTo>
                  <a:lnTo>
                    <a:pt x="1700783" y="0"/>
                  </a:lnTo>
                  <a:lnTo>
                    <a:pt x="0" y="0"/>
                  </a:lnTo>
                  <a:lnTo>
                    <a:pt x="0" y="1021079"/>
                  </a:lnTo>
                  <a:close/>
                </a:path>
              </a:pathLst>
            </a:custGeom>
            <a:ln w="12700">
              <a:solidFill>
                <a:srgbClr val="FFFFFF"/>
              </a:solidFill>
            </a:ln>
          </p:spPr>
          <p:txBody>
            <a:bodyPr wrap="square" lIns="0" tIns="0" rIns="0" bIns="0" rtlCol="0"/>
            <a:lstStyle/>
            <a:p>
              <a:endParaRPr/>
            </a:p>
          </p:txBody>
        </p:sp>
      </p:grpSp>
      <p:sp>
        <p:nvSpPr>
          <p:cNvPr id="10" name="object 10"/>
          <p:cNvSpPr txBox="1"/>
          <p:nvPr/>
        </p:nvSpPr>
        <p:spPr>
          <a:xfrm>
            <a:off x="5141976" y="1376172"/>
            <a:ext cx="1701164" cy="1021080"/>
          </a:xfrm>
          <a:prstGeom prst="rect">
            <a:avLst/>
          </a:prstGeom>
        </p:spPr>
        <p:txBody>
          <a:bodyPr vert="horz" wrap="square" lIns="0" tIns="2540" rIns="0" bIns="0" rtlCol="0">
            <a:spAutoFit/>
          </a:bodyPr>
          <a:lstStyle/>
          <a:p>
            <a:pPr>
              <a:lnSpc>
                <a:spcPct val="100000"/>
              </a:lnSpc>
              <a:spcBef>
                <a:spcPts val="20"/>
              </a:spcBef>
            </a:pPr>
            <a:endParaRPr sz="2100">
              <a:latin typeface="Times New Roman"/>
              <a:cs typeface="Times New Roman"/>
            </a:endParaRPr>
          </a:p>
          <a:p>
            <a:pPr marL="304800">
              <a:lnSpc>
                <a:spcPct val="100000"/>
              </a:lnSpc>
            </a:pPr>
            <a:r>
              <a:rPr sz="2200" spc="-15" dirty="0">
                <a:solidFill>
                  <a:srgbClr val="FFFFFF"/>
                </a:solidFill>
                <a:latin typeface="Calibri"/>
                <a:cs typeface="Calibri"/>
              </a:rPr>
              <a:t>Economic</a:t>
            </a:r>
            <a:endParaRPr sz="2200">
              <a:latin typeface="Calibri"/>
              <a:cs typeface="Calibri"/>
            </a:endParaRPr>
          </a:p>
        </p:txBody>
      </p:sp>
      <p:grpSp>
        <p:nvGrpSpPr>
          <p:cNvPr id="11" name="object 11"/>
          <p:cNvGrpSpPr/>
          <p:nvPr/>
        </p:nvGrpSpPr>
        <p:grpSpPr>
          <a:xfrm>
            <a:off x="3262629" y="2560066"/>
            <a:ext cx="1715135" cy="1033780"/>
            <a:chOff x="3262629" y="2560066"/>
            <a:chExt cx="1715135" cy="1033780"/>
          </a:xfrm>
        </p:grpSpPr>
        <p:sp>
          <p:nvSpPr>
            <p:cNvPr id="12" name="object 12"/>
            <p:cNvSpPr/>
            <p:nvPr/>
          </p:nvSpPr>
          <p:spPr>
            <a:xfrm>
              <a:off x="3268979" y="2566416"/>
              <a:ext cx="1702435" cy="1021080"/>
            </a:xfrm>
            <a:custGeom>
              <a:avLst/>
              <a:gdLst/>
              <a:ahLst/>
              <a:cxnLst/>
              <a:rect l="l" t="t" r="r" b="b"/>
              <a:pathLst>
                <a:path w="1702435" h="1021079">
                  <a:moveTo>
                    <a:pt x="1702307" y="0"/>
                  </a:moveTo>
                  <a:lnTo>
                    <a:pt x="0" y="0"/>
                  </a:lnTo>
                  <a:lnTo>
                    <a:pt x="0" y="1021079"/>
                  </a:lnTo>
                  <a:lnTo>
                    <a:pt x="1702307" y="1021079"/>
                  </a:lnTo>
                  <a:lnTo>
                    <a:pt x="1702307" y="0"/>
                  </a:lnTo>
                  <a:close/>
                </a:path>
              </a:pathLst>
            </a:custGeom>
            <a:solidFill>
              <a:srgbClr val="5B9BD4"/>
            </a:solidFill>
          </p:spPr>
          <p:txBody>
            <a:bodyPr wrap="square" lIns="0" tIns="0" rIns="0" bIns="0" rtlCol="0"/>
            <a:lstStyle/>
            <a:p>
              <a:endParaRPr/>
            </a:p>
          </p:txBody>
        </p:sp>
        <p:sp>
          <p:nvSpPr>
            <p:cNvPr id="13" name="object 13"/>
            <p:cNvSpPr/>
            <p:nvPr/>
          </p:nvSpPr>
          <p:spPr>
            <a:xfrm>
              <a:off x="3268979" y="2566416"/>
              <a:ext cx="1702435" cy="1021080"/>
            </a:xfrm>
            <a:custGeom>
              <a:avLst/>
              <a:gdLst/>
              <a:ahLst/>
              <a:cxnLst/>
              <a:rect l="l" t="t" r="r" b="b"/>
              <a:pathLst>
                <a:path w="1702435" h="1021079">
                  <a:moveTo>
                    <a:pt x="0" y="1021079"/>
                  </a:moveTo>
                  <a:lnTo>
                    <a:pt x="1702307" y="1021079"/>
                  </a:lnTo>
                  <a:lnTo>
                    <a:pt x="1702307" y="0"/>
                  </a:lnTo>
                  <a:lnTo>
                    <a:pt x="0" y="0"/>
                  </a:lnTo>
                  <a:lnTo>
                    <a:pt x="0" y="1021079"/>
                  </a:lnTo>
                  <a:close/>
                </a:path>
              </a:pathLst>
            </a:custGeom>
            <a:ln w="12700">
              <a:solidFill>
                <a:srgbClr val="FFFFFF"/>
              </a:solidFill>
            </a:ln>
          </p:spPr>
          <p:txBody>
            <a:bodyPr wrap="square" lIns="0" tIns="0" rIns="0" bIns="0" rtlCol="0"/>
            <a:lstStyle/>
            <a:p>
              <a:endParaRPr/>
            </a:p>
          </p:txBody>
        </p:sp>
      </p:grpSp>
      <p:sp>
        <p:nvSpPr>
          <p:cNvPr id="14" name="object 14"/>
          <p:cNvSpPr txBox="1"/>
          <p:nvPr/>
        </p:nvSpPr>
        <p:spPr>
          <a:xfrm>
            <a:off x="3268979" y="2566416"/>
            <a:ext cx="1702435" cy="1021080"/>
          </a:xfrm>
          <a:prstGeom prst="rect">
            <a:avLst/>
          </a:prstGeom>
        </p:spPr>
        <p:txBody>
          <a:bodyPr vert="horz" wrap="square" lIns="0" tIns="3810" rIns="0" bIns="0" rtlCol="0">
            <a:spAutoFit/>
          </a:bodyPr>
          <a:lstStyle/>
          <a:p>
            <a:pPr>
              <a:lnSpc>
                <a:spcPct val="100000"/>
              </a:lnSpc>
              <a:spcBef>
                <a:spcPts val="30"/>
              </a:spcBef>
            </a:pPr>
            <a:endParaRPr sz="2100">
              <a:latin typeface="Times New Roman"/>
              <a:cs typeface="Times New Roman"/>
            </a:endParaRPr>
          </a:p>
          <a:p>
            <a:pPr marL="523875">
              <a:lnSpc>
                <a:spcPct val="100000"/>
              </a:lnSpc>
            </a:pPr>
            <a:r>
              <a:rPr sz="2200" spc="-5" dirty="0">
                <a:solidFill>
                  <a:srgbClr val="FFFFFF"/>
                </a:solidFill>
                <a:latin typeface="Calibri"/>
                <a:cs typeface="Calibri"/>
              </a:rPr>
              <a:t>Social</a:t>
            </a:r>
            <a:endParaRPr sz="2200">
              <a:latin typeface="Calibri"/>
              <a:cs typeface="Calibri"/>
            </a:endParaRPr>
          </a:p>
        </p:txBody>
      </p:sp>
      <p:grpSp>
        <p:nvGrpSpPr>
          <p:cNvPr id="15" name="object 15"/>
          <p:cNvGrpSpPr/>
          <p:nvPr/>
        </p:nvGrpSpPr>
        <p:grpSpPr>
          <a:xfrm>
            <a:off x="5135626" y="2560066"/>
            <a:ext cx="1713864" cy="1033780"/>
            <a:chOff x="5135626" y="2560066"/>
            <a:chExt cx="1713864" cy="1033780"/>
          </a:xfrm>
        </p:grpSpPr>
        <p:sp>
          <p:nvSpPr>
            <p:cNvPr id="16" name="object 16"/>
            <p:cNvSpPr/>
            <p:nvPr/>
          </p:nvSpPr>
          <p:spPr>
            <a:xfrm>
              <a:off x="5141976" y="2566416"/>
              <a:ext cx="1701164" cy="1021080"/>
            </a:xfrm>
            <a:custGeom>
              <a:avLst/>
              <a:gdLst/>
              <a:ahLst/>
              <a:cxnLst/>
              <a:rect l="l" t="t" r="r" b="b"/>
              <a:pathLst>
                <a:path w="1701165" h="1021079">
                  <a:moveTo>
                    <a:pt x="1700783" y="0"/>
                  </a:moveTo>
                  <a:lnTo>
                    <a:pt x="0" y="0"/>
                  </a:lnTo>
                  <a:lnTo>
                    <a:pt x="0" y="1021079"/>
                  </a:lnTo>
                  <a:lnTo>
                    <a:pt x="1700783" y="1021079"/>
                  </a:lnTo>
                  <a:lnTo>
                    <a:pt x="1700783" y="0"/>
                  </a:lnTo>
                  <a:close/>
                </a:path>
              </a:pathLst>
            </a:custGeom>
            <a:solidFill>
              <a:srgbClr val="5B9BD4"/>
            </a:solidFill>
          </p:spPr>
          <p:txBody>
            <a:bodyPr wrap="square" lIns="0" tIns="0" rIns="0" bIns="0" rtlCol="0"/>
            <a:lstStyle/>
            <a:p>
              <a:endParaRPr/>
            </a:p>
          </p:txBody>
        </p:sp>
        <p:sp>
          <p:nvSpPr>
            <p:cNvPr id="17" name="object 17"/>
            <p:cNvSpPr/>
            <p:nvPr/>
          </p:nvSpPr>
          <p:spPr>
            <a:xfrm>
              <a:off x="5141976" y="2566416"/>
              <a:ext cx="1701164" cy="1021080"/>
            </a:xfrm>
            <a:custGeom>
              <a:avLst/>
              <a:gdLst/>
              <a:ahLst/>
              <a:cxnLst/>
              <a:rect l="l" t="t" r="r" b="b"/>
              <a:pathLst>
                <a:path w="1701165" h="1021079">
                  <a:moveTo>
                    <a:pt x="0" y="1021079"/>
                  </a:moveTo>
                  <a:lnTo>
                    <a:pt x="1700783" y="1021079"/>
                  </a:lnTo>
                  <a:lnTo>
                    <a:pt x="1700783" y="0"/>
                  </a:lnTo>
                  <a:lnTo>
                    <a:pt x="0" y="0"/>
                  </a:lnTo>
                  <a:lnTo>
                    <a:pt x="0" y="1021079"/>
                  </a:lnTo>
                  <a:close/>
                </a:path>
              </a:pathLst>
            </a:custGeom>
            <a:ln w="12700">
              <a:solidFill>
                <a:srgbClr val="FFFFFF"/>
              </a:solidFill>
            </a:ln>
          </p:spPr>
          <p:txBody>
            <a:bodyPr wrap="square" lIns="0" tIns="0" rIns="0" bIns="0" rtlCol="0"/>
            <a:lstStyle/>
            <a:p>
              <a:endParaRPr/>
            </a:p>
          </p:txBody>
        </p:sp>
      </p:grpSp>
      <p:sp>
        <p:nvSpPr>
          <p:cNvPr id="18" name="object 18"/>
          <p:cNvSpPr txBox="1"/>
          <p:nvPr/>
        </p:nvSpPr>
        <p:spPr>
          <a:xfrm>
            <a:off x="5141976" y="2566416"/>
            <a:ext cx="1701164" cy="1021080"/>
          </a:xfrm>
          <a:prstGeom prst="rect">
            <a:avLst/>
          </a:prstGeom>
        </p:spPr>
        <p:txBody>
          <a:bodyPr vert="horz" wrap="square" lIns="0" tIns="3810" rIns="0" bIns="0" rtlCol="0">
            <a:spAutoFit/>
          </a:bodyPr>
          <a:lstStyle/>
          <a:p>
            <a:pPr>
              <a:lnSpc>
                <a:spcPct val="100000"/>
              </a:lnSpc>
              <a:spcBef>
                <a:spcPts val="30"/>
              </a:spcBef>
            </a:pPr>
            <a:endParaRPr sz="2100">
              <a:latin typeface="Times New Roman"/>
              <a:cs typeface="Times New Roman"/>
            </a:endParaRPr>
          </a:p>
          <a:p>
            <a:pPr marL="100330">
              <a:lnSpc>
                <a:spcPct val="100000"/>
              </a:lnSpc>
            </a:pPr>
            <a:r>
              <a:rPr sz="2200" spc="-15" dirty="0">
                <a:solidFill>
                  <a:srgbClr val="FFFFFF"/>
                </a:solidFill>
                <a:latin typeface="Calibri"/>
                <a:cs typeface="Calibri"/>
              </a:rPr>
              <a:t>Psychological</a:t>
            </a:r>
            <a:endParaRPr sz="2200">
              <a:latin typeface="Calibri"/>
              <a:cs typeface="Calibri"/>
            </a:endParaRPr>
          </a:p>
        </p:txBody>
      </p:sp>
      <p:grpSp>
        <p:nvGrpSpPr>
          <p:cNvPr id="19" name="object 19"/>
          <p:cNvGrpSpPr/>
          <p:nvPr/>
        </p:nvGrpSpPr>
        <p:grpSpPr>
          <a:xfrm>
            <a:off x="4199890" y="3751834"/>
            <a:ext cx="1713864" cy="1033780"/>
            <a:chOff x="4199890" y="3751834"/>
            <a:chExt cx="1713864" cy="1033780"/>
          </a:xfrm>
        </p:grpSpPr>
        <p:sp>
          <p:nvSpPr>
            <p:cNvPr id="20" name="object 20"/>
            <p:cNvSpPr/>
            <p:nvPr/>
          </p:nvSpPr>
          <p:spPr>
            <a:xfrm>
              <a:off x="4206240" y="3758184"/>
              <a:ext cx="1701164" cy="1021080"/>
            </a:xfrm>
            <a:custGeom>
              <a:avLst/>
              <a:gdLst/>
              <a:ahLst/>
              <a:cxnLst/>
              <a:rect l="l" t="t" r="r" b="b"/>
              <a:pathLst>
                <a:path w="1701164" h="1021079">
                  <a:moveTo>
                    <a:pt x="1700784" y="0"/>
                  </a:moveTo>
                  <a:lnTo>
                    <a:pt x="0" y="0"/>
                  </a:lnTo>
                  <a:lnTo>
                    <a:pt x="0" y="1021080"/>
                  </a:lnTo>
                  <a:lnTo>
                    <a:pt x="1700784" y="1021080"/>
                  </a:lnTo>
                  <a:lnTo>
                    <a:pt x="1700784" y="0"/>
                  </a:lnTo>
                  <a:close/>
                </a:path>
              </a:pathLst>
            </a:custGeom>
            <a:solidFill>
              <a:srgbClr val="5B9BD4"/>
            </a:solidFill>
          </p:spPr>
          <p:txBody>
            <a:bodyPr wrap="square" lIns="0" tIns="0" rIns="0" bIns="0" rtlCol="0"/>
            <a:lstStyle/>
            <a:p>
              <a:endParaRPr/>
            </a:p>
          </p:txBody>
        </p:sp>
        <p:sp>
          <p:nvSpPr>
            <p:cNvPr id="21" name="object 21"/>
            <p:cNvSpPr/>
            <p:nvPr/>
          </p:nvSpPr>
          <p:spPr>
            <a:xfrm>
              <a:off x="4206240" y="3758184"/>
              <a:ext cx="1701164" cy="1021080"/>
            </a:xfrm>
            <a:custGeom>
              <a:avLst/>
              <a:gdLst/>
              <a:ahLst/>
              <a:cxnLst/>
              <a:rect l="l" t="t" r="r" b="b"/>
              <a:pathLst>
                <a:path w="1701164" h="1021079">
                  <a:moveTo>
                    <a:pt x="0" y="1021080"/>
                  </a:moveTo>
                  <a:lnTo>
                    <a:pt x="1700784" y="1021080"/>
                  </a:lnTo>
                  <a:lnTo>
                    <a:pt x="1700784" y="0"/>
                  </a:lnTo>
                  <a:lnTo>
                    <a:pt x="0" y="0"/>
                  </a:lnTo>
                  <a:lnTo>
                    <a:pt x="0" y="1021080"/>
                  </a:lnTo>
                  <a:close/>
                </a:path>
              </a:pathLst>
            </a:custGeom>
            <a:ln w="12700">
              <a:solidFill>
                <a:srgbClr val="FFFFFF"/>
              </a:solidFill>
            </a:ln>
          </p:spPr>
          <p:txBody>
            <a:bodyPr wrap="square" lIns="0" tIns="0" rIns="0" bIns="0" rtlCol="0"/>
            <a:lstStyle/>
            <a:p>
              <a:endParaRPr/>
            </a:p>
          </p:txBody>
        </p:sp>
      </p:grpSp>
      <p:sp>
        <p:nvSpPr>
          <p:cNvPr id="22" name="object 22"/>
          <p:cNvSpPr txBox="1"/>
          <p:nvPr/>
        </p:nvSpPr>
        <p:spPr>
          <a:xfrm>
            <a:off x="4206240" y="3758184"/>
            <a:ext cx="1701164" cy="1021080"/>
          </a:xfrm>
          <a:prstGeom prst="rect">
            <a:avLst/>
          </a:prstGeom>
        </p:spPr>
        <p:txBody>
          <a:bodyPr vert="horz" wrap="square" lIns="0" tIns="3175" rIns="0" bIns="0" rtlCol="0">
            <a:spAutoFit/>
          </a:bodyPr>
          <a:lstStyle/>
          <a:p>
            <a:pPr>
              <a:lnSpc>
                <a:spcPct val="100000"/>
              </a:lnSpc>
              <a:spcBef>
                <a:spcPts val="25"/>
              </a:spcBef>
            </a:pPr>
            <a:endParaRPr sz="2100">
              <a:latin typeface="Times New Roman"/>
              <a:cs typeface="Times New Roman"/>
            </a:endParaRPr>
          </a:p>
          <a:p>
            <a:pPr marL="124460">
              <a:lnSpc>
                <a:spcPct val="100000"/>
              </a:lnSpc>
            </a:pPr>
            <a:r>
              <a:rPr sz="2200" spc="-10" dirty="0">
                <a:solidFill>
                  <a:srgbClr val="FFFFFF"/>
                </a:solidFill>
                <a:latin typeface="Calibri"/>
                <a:cs typeface="Calibri"/>
              </a:rPr>
              <a:t>Convenience</a:t>
            </a:r>
            <a:endParaRPr sz="2200">
              <a:latin typeface="Calibri"/>
              <a:cs typeface="Calibri"/>
            </a:endParaRPr>
          </a:p>
        </p:txBody>
      </p:sp>
      <p:sp>
        <p:nvSpPr>
          <p:cNvPr id="23" name="object 23"/>
          <p:cNvSpPr txBox="1"/>
          <p:nvPr/>
        </p:nvSpPr>
        <p:spPr>
          <a:xfrm>
            <a:off x="3874134" y="4762880"/>
            <a:ext cx="5203190" cy="1189990"/>
          </a:xfrm>
          <a:prstGeom prst="rect">
            <a:avLst/>
          </a:prstGeom>
        </p:spPr>
        <p:txBody>
          <a:bodyPr vert="horz" wrap="square" lIns="0" tIns="12700" rIns="0" bIns="0" rtlCol="0">
            <a:spAutoFit/>
          </a:bodyPr>
          <a:lstStyle/>
          <a:p>
            <a:pPr marL="12700">
              <a:lnSpc>
                <a:spcPct val="100000"/>
              </a:lnSpc>
              <a:spcBef>
                <a:spcPts val="100"/>
              </a:spcBef>
            </a:pPr>
            <a:r>
              <a:rPr sz="1800" spc="-15" dirty="0">
                <a:latin typeface="Calibri"/>
                <a:cs typeface="Calibri"/>
              </a:rPr>
              <a:t>Away </a:t>
            </a:r>
            <a:r>
              <a:rPr sz="1800" spc="-10" dirty="0">
                <a:latin typeface="Calibri"/>
                <a:cs typeface="Calibri"/>
              </a:rPr>
              <a:t>from</a:t>
            </a:r>
            <a:r>
              <a:rPr sz="1800" spc="-15" dirty="0">
                <a:latin typeface="Calibri"/>
                <a:cs typeface="Calibri"/>
              </a:rPr>
              <a:t> </a:t>
            </a:r>
            <a:r>
              <a:rPr sz="1800" spc="-5" dirty="0">
                <a:latin typeface="Calibri"/>
                <a:cs typeface="Calibri"/>
              </a:rPr>
              <a:t>home</a:t>
            </a:r>
            <a:r>
              <a:rPr sz="1800" dirty="0">
                <a:latin typeface="Calibri"/>
                <a:cs typeface="Calibri"/>
              </a:rPr>
              <a:t> and</a:t>
            </a:r>
            <a:r>
              <a:rPr sz="1800" spc="-5" dirty="0">
                <a:latin typeface="Calibri"/>
                <a:cs typeface="Calibri"/>
              </a:rPr>
              <a:t> unable</a:t>
            </a:r>
            <a:endParaRPr sz="1800">
              <a:latin typeface="Calibri"/>
              <a:cs typeface="Calibri"/>
            </a:endParaRPr>
          </a:p>
          <a:p>
            <a:pPr marL="12700">
              <a:lnSpc>
                <a:spcPct val="100000"/>
              </a:lnSpc>
            </a:pPr>
            <a:r>
              <a:rPr sz="1800" spc="-10" dirty="0">
                <a:latin typeface="Calibri"/>
                <a:cs typeface="Calibri"/>
              </a:rPr>
              <a:t>to</a:t>
            </a:r>
            <a:r>
              <a:rPr sz="1800" spc="-40" dirty="0">
                <a:latin typeface="Calibri"/>
                <a:cs typeface="Calibri"/>
              </a:rPr>
              <a:t> </a:t>
            </a:r>
            <a:r>
              <a:rPr sz="1800" spc="-10" dirty="0">
                <a:latin typeface="Calibri"/>
                <a:cs typeface="Calibri"/>
              </a:rPr>
              <a:t>cook?</a:t>
            </a:r>
            <a:endParaRPr sz="1800">
              <a:latin typeface="Calibri"/>
              <a:cs typeface="Calibri"/>
            </a:endParaRPr>
          </a:p>
          <a:p>
            <a:pPr>
              <a:lnSpc>
                <a:spcPct val="100000"/>
              </a:lnSpc>
            </a:pPr>
            <a:endParaRPr sz="2200">
              <a:latin typeface="Calibri"/>
              <a:cs typeface="Calibri"/>
            </a:endParaRPr>
          </a:p>
          <a:p>
            <a:pPr marL="2587625">
              <a:lnSpc>
                <a:spcPct val="100000"/>
              </a:lnSpc>
            </a:pPr>
            <a:r>
              <a:rPr sz="1800" spc="-5" dirty="0">
                <a:latin typeface="Calibri"/>
                <a:cs typeface="Calibri"/>
              </a:rPr>
              <a:t>(Cousins</a:t>
            </a:r>
            <a:r>
              <a:rPr sz="1800" spc="-15" dirty="0">
                <a:latin typeface="Calibri"/>
                <a:cs typeface="Calibri"/>
              </a:rPr>
              <a:t> </a:t>
            </a:r>
            <a:r>
              <a:rPr sz="1800" dirty="0">
                <a:latin typeface="Calibri"/>
                <a:cs typeface="Calibri"/>
              </a:rPr>
              <a:t>and</a:t>
            </a:r>
            <a:r>
              <a:rPr sz="1800" spc="-10" dirty="0">
                <a:latin typeface="Calibri"/>
                <a:cs typeface="Calibri"/>
              </a:rPr>
              <a:t> </a:t>
            </a:r>
            <a:r>
              <a:rPr sz="1800" spc="-20" dirty="0">
                <a:latin typeface="Calibri"/>
                <a:cs typeface="Calibri"/>
              </a:rPr>
              <a:t>Weekes,</a:t>
            </a:r>
            <a:r>
              <a:rPr sz="1800" spc="-45" dirty="0">
                <a:latin typeface="Calibri"/>
                <a:cs typeface="Calibri"/>
              </a:rPr>
              <a:t> </a:t>
            </a:r>
            <a:r>
              <a:rPr sz="1800" dirty="0">
                <a:latin typeface="Calibri"/>
                <a:cs typeface="Calibri"/>
              </a:rPr>
              <a:t>2020)</a:t>
            </a:r>
            <a:endParaRPr sz="1800">
              <a:latin typeface="Calibri"/>
              <a:cs typeface="Calibri"/>
            </a:endParaRPr>
          </a:p>
        </p:txBody>
      </p:sp>
      <p:sp>
        <p:nvSpPr>
          <p:cNvPr id="24" name="object 24"/>
          <p:cNvSpPr txBox="1"/>
          <p:nvPr/>
        </p:nvSpPr>
        <p:spPr>
          <a:xfrm>
            <a:off x="1974850" y="1563115"/>
            <a:ext cx="953769" cy="574040"/>
          </a:xfrm>
          <a:prstGeom prst="rect">
            <a:avLst/>
          </a:prstGeom>
        </p:spPr>
        <p:txBody>
          <a:bodyPr vert="horz" wrap="square" lIns="0" tIns="12700" rIns="0" bIns="0" rtlCol="0">
            <a:spAutoFit/>
          </a:bodyPr>
          <a:lstStyle/>
          <a:p>
            <a:pPr marL="12700" marR="5080">
              <a:lnSpc>
                <a:spcPct val="100000"/>
              </a:lnSpc>
              <a:spcBef>
                <a:spcPts val="100"/>
              </a:spcBef>
            </a:pPr>
            <a:r>
              <a:rPr sz="1800" spc="-5" dirty="0">
                <a:latin typeface="Calibri"/>
                <a:cs typeface="Calibri"/>
              </a:rPr>
              <a:t>Hungry</a:t>
            </a:r>
            <a:r>
              <a:rPr sz="1800" spc="-60" dirty="0">
                <a:latin typeface="Calibri"/>
                <a:cs typeface="Calibri"/>
              </a:rPr>
              <a:t> </a:t>
            </a:r>
            <a:r>
              <a:rPr sz="1800" spc="-5" dirty="0">
                <a:latin typeface="Calibri"/>
                <a:cs typeface="Calibri"/>
              </a:rPr>
              <a:t>or </a:t>
            </a:r>
            <a:r>
              <a:rPr sz="1800" spc="-395" dirty="0">
                <a:latin typeface="Calibri"/>
                <a:cs typeface="Calibri"/>
              </a:rPr>
              <a:t> </a:t>
            </a:r>
            <a:r>
              <a:rPr sz="1800" spc="-10" dirty="0">
                <a:latin typeface="Calibri"/>
                <a:cs typeface="Calibri"/>
              </a:rPr>
              <a:t>Thirsty?</a:t>
            </a:r>
            <a:endParaRPr sz="1800">
              <a:latin typeface="Calibri"/>
              <a:cs typeface="Calibri"/>
            </a:endParaRPr>
          </a:p>
        </p:txBody>
      </p:sp>
      <p:sp>
        <p:nvSpPr>
          <p:cNvPr id="25" name="object 25"/>
          <p:cNvSpPr txBox="1"/>
          <p:nvPr/>
        </p:nvSpPr>
        <p:spPr>
          <a:xfrm>
            <a:off x="7033006" y="1558239"/>
            <a:ext cx="866775" cy="574675"/>
          </a:xfrm>
          <a:prstGeom prst="rect">
            <a:avLst/>
          </a:prstGeom>
        </p:spPr>
        <p:txBody>
          <a:bodyPr vert="horz" wrap="square" lIns="0" tIns="12700" rIns="0" bIns="0" rtlCol="0">
            <a:spAutoFit/>
          </a:bodyPr>
          <a:lstStyle/>
          <a:p>
            <a:pPr marL="12700">
              <a:lnSpc>
                <a:spcPct val="100000"/>
              </a:lnSpc>
              <a:spcBef>
                <a:spcPts val="100"/>
              </a:spcBef>
            </a:pPr>
            <a:r>
              <a:rPr sz="1800" dirty="0">
                <a:latin typeface="Calibri"/>
                <a:cs typeface="Calibri"/>
              </a:rPr>
              <a:t>Cheap</a:t>
            </a:r>
            <a:r>
              <a:rPr sz="1800" spc="-65" dirty="0">
                <a:latin typeface="Calibri"/>
                <a:cs typeface="Calibri"/>
              </a:rPr>
              <a:t> </a:t>
            </a:r>
            <a:r>
              <a:rPr sz="1800" spc="-5" dirty="0">
                <a:latin typeface="Calibri"/>
                <a:cs typeface="Calibri"/>
              </a:rPr>
              <a:t>or</a:t>
            </a:r>
            <a:endParaRPr sz="1800">
              <a:latin typeface="Calibri"/>
              <a:cs typeface="Calibri"/>
            </a:endParaRPr>
          </a:p>
          <a:p>
            <a:pPr marL="12700">
              <a:lnSpc>
                <a:spcPct val="100000"/>
              </a:lnSpc>
              <a:spcBef>
                <a:spcPts val="5"/>
              </a:spcBef>
            </a:pPr>
            <a:r>
              <a:rPr sz="1800" dirty="0">
                <a:latin typeface="Calibri"/>
                <a:cs typeface="Calibri"/>
              </a:rPr>
              <a:t>Quick?</a:t>
            </a:r>
            <a:endParaRPr sz="1800">
              <a:latin typeface="Calibri"/>
              <a:cs typeface="Calibri"/>
            </a:endParaRPr>
          </a:p>
        </p:txBody>
      </p:sp>
      <p:sp>
        <p:nvSpPr>
          <p:cNvPr id="26" name="object 26"/>
          <p:cNvSpPr txBox="1"/>
          <p:nvPr/>
        </p:nvSpPr>
        <p:spPr>
          <a:xfrm>
            <a:off x="1209243" y="2785364"/>
            <a:ext cx="1971039" cy="57467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Meet/Celebrate</a:t>
            </a:r>
            <a:r>
              <a:rPr sz="1800" spc="-15" dirty="0">
                <a:latin typeface="Calibri"/>
                <a:cs typeface="Calibri"/>
              </a:rPr>
              <a:t> </a:t>
            </a:r>
            <a:r>
              <a:rPr sz="1800" spc="-5" dirty="0">
                <a:latin typeface="Calibri"/>
                <a:cs typeface="Calibri"/>
              </a:rPr>
              <a:t>with</a:t>
            </a:r>
            <a:endParaRPr sz="1800">
              <a:latin typeface="Calibri"/>
              <a:cs typeface="Calibri"/>
            </a:endParaRPr>
          </a:p>
          <a:p>
            <a:pPr marL="12700">
              <a:lnSpc>
                <a:spcPct val="100000"/>
              </a:lnSpc>
            </a:pPr>
            <a:r>
              <a:rPr sz="1800" spc="-5" dirty="0">
                <a:latin typeface="Calibri"/>
                <a:cs typeface="Calibri"/>
              </a:rPr>
              <a:t>Friends</a:t>
            </a:r>
            <a:r>
              <a:rPr sz="1800" spc="-20" dirty="0">
                <a:latin typeface="Calibri"/>
                <a:cs typeface="Calibri"/>
              </a:rPr>
              <a:t> </a:t>
            </a:r>
            <a:r>
              <a:rPr sz="1800" spc="-5" dirty="0">
                <a:latin typeface="Calibri"/>
                <a:cs typeface="Calibri"/>
              </a:rPr>
              <a:t>or</a:t>
            </a:r>
            <a:r>
              <a:rPr sz="1800" spc="-15" dirty="0">
                <a:latin typeface="Calibri"/>
                <a:cs typeface="Calibri"/>
              </a:rPr>
              <a:t> </a:t>
            </a:r>
            <a:r>
              <a:rPr sz="1800" spc="-10" dirty="0">
                <a:latin typeface="Calibri"/>
                <a:cs typeface="Calibri"/>
              </a:rPr>
              <a:t>Family?</a:t>
            </a:r>
            <a:endParaRPr sz="1800">
              <a:latin typeface="Calibri"/>
              <a:cs typeface="Calibri"/>
            </a:endParaRPr>
          </a:p>
        </p:txBody>
      </p:sp>
      <p:sp>
        <p:nvSpPr>
          <p:cNvPr id="27" name="object 27"/>
          <p:cNvSpPr txBox="1"/>
          <p:nvPr/>
        </p:nvSpPr>
        <p:spPr>
          <a:xfrm>
            <a:off x="7033006" y="2785364"/>
            <a:ext cx="767715" cy="574675"/>
          </a:xfrm>
          <a:prstGeom prst="rect">
            <a:avLst/>
          </a:prstGeom>
        </p:spPr>
        <p:txBody>
          <a:bodyPr vert="horz" wrap="square" lIns="0" tIns="12700" rIns="0" bIns="0" rtlCol="0">
            <a:spAutoFit/>
          </a:bodyPr>
          <a:lstStyle/>
          <a:p>
            <a:pPr marL="12700">
              <a:lnSpc>
                <a:spcPct val="100000"/>
              </a:lnSpc>
              <a:spcBef>
                <a:spcPts val="100"/>
              </a:spcBef>
            </a:pPr>
            <a:r>
              <a:rPr sz="1800" dirty="0">
                <a:latin typeface="Calibri"/>
                <a:cs typeface="Calibri"/>
              </a:rPr>
              <a:t>Need</a:t>
            </a:r>
            <a:endParaRPr sz="1800">
              <a:latin typeface="Calibri"/>
              <a:cs typeface="Calibri"/>
            </a:endParaRPr>
          </a:p>
          <a:p>
            <a:pPr marL="12700">
              <a:lnSpc>
                <a:spcPct val="100000"/>
              </a:lnSpc>
            </a:pPr>
            <a:r>
              <a:rPr sz="1800" spc="-20" dirty="0">
                <a:latin typeface="Calibri"/>
                <a:cs typeface="Calibri"/>
              </a:rPr>
              <a:t>v</a:t>
            </a:r>
            <a:r>
              <a:rPr sz="1800" dirty="0">
                <a:latin typeface="Calibri"/>
                <a:cs typeface="Calibri"/>
              </a:rPr>
              <a:t>ar</a:t>
            </a:r>
            <a:r>
              <a:rPr sz="1800" spc="-10" dirty="0">
                <a:latin typeface="Calibri"/>
                <a:cs typeface="Calibri"/>
              </a:rPr>
              <a:t>ie</a:t>
            </a:r>
            <a:r>
              <a:rPr sz="1800" dirty="0">
                <a:latin typeface="Calibri"/>
                <a:cs typeface="Calibri"/>
              </a:rPr>
              <a:t>ty?</a:t>
            </a:r>
            <a:endParaRPr sz="18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4370" y="326212"/>
            <a:ext cx="6316345" cy="697230"/>
          </a:xfrm>
          <a:prstGeom prst="rect">
            <a:avLst/>
          </a:prstGeom>
        </p:spPr>
        <p:txBody>
          <a:bodyPr vert="horz" wrap="square" lIns="0" tIns="13335" rIns="0" bIns="0" rtlCol="0">
            <a:spAutoFit/>
          </a:bodyPr>
          <a:lstStyle/>
          <a:p>
            <a:pPr marL="12700">
              <a:lnSpc>
                <a:spcPct val="100000"/>
              </a:lnSpc>
              <a:spcBef>
                <a:spcPts val="105"/>
              </a:spcBef>
            </a:pPr>
            <a:r>
              <a:rPr b="1" spc="-165" dirty="0">
                <a:latin typeface="Tahoma"/>
                <a:cs typeface="Tahoma"/>
              </a:rPr>
              <a:t>Service</a:t>
            </a:r>
            <a:r>
              <a:rPr b="1" spc="-130" dirty="0">
                <a:latin typeface="Tahoma"/>
                <a:cs typeface="Tahoma"/>
              </a:rPr>
              <a:t> </a:t>
            </a:r>
            <a:r>
              <a:rPr b="1" spc="-105" dirty="0">
                <a:latin typeface="Tahoma"/>
                <a:cs typeface="Tahoma"/>
              </a:rPr>
              <a:t>Method</a:t>
            </a:r>
            <a:r>
              <a:rPr b="1" spc="-125" dirty="0">
                <a:latin typeface="Tahoma"/>
                <a:cs typeface="Tahoma"/>
              </a:rPr>
              <a:t> </a:t>
            </a:r>
            <a:r>
              <a:rPr b="1" spc="-145" dirty="0">
                <a:latin typeface="Tahoma"/>
                <a:cs typeface="Tahoma"/>
              </a:rPr>
              <a:t>vs</a:t>
            </a:r>
            <a:r>
              <a:rPr b="1" spc="-80" dirty="0">
                <a:latin typeface="Tahoma"/>
                <a:cs typeface="Tahoma"/>
              </a:rPr>
              <a:t> </a:t>
            </a:r>
            <a:r>
              <a:rPr b="1" spc="-155" dirty="0">
                <a:latin typeface="Tahoma"/>
                <a:cs typeface="Tahoma"/>
              </a:rPr>
              <a:t>Style</a:t>
            </a:r>
          </a:p>
        </p:txBody>
      </p:sp>
      <p:sp>
        <p:nvSpPr>
          <p:cNvPr id="3" name="object 3"/>
          <p:cNvSpPr txBox="1"/>
          <p:nvPr/>
        </p:nvSpPr>
        <p:spPr>
          <a:xfrm>
            <a:off x="474370" y="1239393"/>
            <a:ext cx="7626350" cy="4405630"/>
          </a:xfrm>
          <a:prstGeom prst="rect">
            <a:avLst/>
          </a:prstGeom>
        </p:spPr>
        <p:txBody>
          <a:bodyPr vert="horz" wrap="square" lIns="0" tIns="13335" rIns="0" bIns="0" rtlCol="0">
            <a:spAutoFit/>
          </a:bodyPr>
          <a:lstStyle/>
          <a:p>
            <a:pPr marL="12700">
              <a:lnSpc>
                <a:spcPts val="2280"/>
              </a:lnSpc>
              <a:spcBef>
                <a:spcPts val="105"/>
              </a:spcBef>
            </a:pPr>
            <a:r>
              <a:rPr sz="2000" dirty="0">
                <a:solidFill>
                  <a:srgbClr val="374151"/>
                </a:solidFill>
                <a:latin typeface="Calibri"/>
                <a:cs typeface="Calibri"/>
              </a:rPr>
              <a:t>"</a:t>
            </a:r>
            <a:r>
              <a:rPr sz="2000" b="1" dirty="0">
                <a:solidFill>
                  <a:srgbClr val="374151"/>
                </a:solidFill>
                <a:latin typeface="Calibri"/>
                <a:cs typeface="Calibri"/>
              </a:rPr>
              <a:t>Service </a:t>
            </a:r>
            <a:r>
              <a:rPr sz="2000" b="1" spc="-5" dirty="0">
                <a:solidFill>
                  <a:srgbClr val="374151"/>
                </a:solidFill>
                <a:latin typeface="Calibri"/>
                <a:cs typeface="Calibri"/>
              </a:rPr>
              <a:t>style</a:t>
            </a:r>
            <a:r>
              <a:rPr sz="2000" spc="-5" dirty="0">
                <a:solidFill>
                  <a:srgbClr val="374151"/>
                </a:solidFill>
                <a:latin typeface="Calibri"/>
                <a:cs typeface="Calibri"/>
              </a:rPr>
              <a:t>"</a:t>
            </a:r>
            <a:r>
              <a:rPr sz="2000" spc="-10"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a:t>
            </a:r>
            <a:r>
              <a:rPr sz="2000" dirty="0">
                <a:solidFill>
                  <a:srgbClr val="374151"/>
                </a:solidFill>
                <a:latin typeface="Calibri"/>
                <a:cs typeface="Calibri"/>
              </a:rPr>
              <a:t>"</a:t>
            </a:r>
            <a:r>
              <a:rPr sz="2000" b="1" dirty="0">
                <a:solidFill>
                  <a:srgbClr val="374151"/>
                </a:solidFill>
                <a:latin typeface="Calibri"/>
                <a:cs typeface="Calibri"/>
              </a:rPr>
              <a:t>service</a:t>
            </a:r>
            <a:r>
              <a:rPr sz="2000" b="1" spc="5" dirty="0">
                <a:solidFill>
                  <a:srgbClr val="374151"/>
                </a:solidFill>
                <a:latin typeface="Calibri"/>
                <a:cs typeface="Calibri"/>
              </a:rPr>
              <a:t> </a:t>
            </a:r>
            <a:r>
              <a:rPr sz="2000" b="1" dirty="0">
                <a:solidFill>
                  <a:srgbClr val="374151"/>
                </a:solidFill>
                <a:latin typeface="Calibri"/>
                <a:cs typeface="Calibri"/>
              </a:rPr>
              <a:t>methods</a:t>
            </a:r>
            <a:r>
              <a:rPr sz="2000" dirty="0">
                <a:solidFill>
                  <a:srgbClr val="374151"/>
                </a:solidFill>
                <a:latin typeface="Calibri"/>
                <a:cs typeface="Calibri"/>
              </a:rPr>
              <a:t>"</a:t>
            </a:r>
            <a:r>
              <a:rPr sz="2000" spc="-45" dirty="0">
                <a:solidFill>
                  <a:srgbClr val="374151"/>
                </a:solidFill>
                <a:latin typeface="Calibri"/>
                <a:cs typeface="Calibri"/>
              </a:rPr>
              <a:t> </a:t>
            </a:r>
            <a:r>
              <a:rPr sz="2000" spc="-10" dirty="0">
                <a:solidFill>
                  <a:srgbClr val="374151"/>
                </a:solidFill>
                <a:latin typeface="Calibri"/>
                <a:cs typeface="Calibri"/>
              </a:rPr>
              <a:t>are</a:t>
            </a:r>
            <a:r>
              <a:rPr sz="2000" dirty="0">
                <a:solidFill>
                  <a:srgbClr val="374151"/>
                </a:solidFill>
                <a:latin typeface="Calibri"/>
                <a:cs typeface="Calibri"/>
              </a:rPr>
              <a:t> </a:t>
            </a:r>
            <a:r>
              <a:rPr sz="2000" spc="-5" dirty="0">
                <a:solidFill>
                  <a:srgbClr val="374151"/>
                </a:solidFill>
                <a:latin typeface="Calibri"/>
                <a:cs typeface="Calibri"/>
              </a:rPr>
              <a:t>both</a:t>
            </a:r>
            <a:r>
              <a:rPr sz="2000" spc="5" dirty="0">
                <a:solidFill>
                  <a:srgbClr val="374151"/>
                </a:solidFill>
                <a:latin typeface="Calibri"/>
                <a:cs typeface="Calibri"/>
              </a:rPr>
              <a:t> </a:t>
            </a:r>
            <a:r>
              <a:rPr sz="2000" spc="-10" dirty="0">
                <a:solidFill>
                  <a:srgbClr val="374151"/>
                </a:solidFill>
                <a:latin typeface="Calibri"/>
                <a:cs typeface="Calibri"/>
              </a:rPr>
              <a:t>terms</a:t>
            </a:r>
            <a:r>
              <a:rPr sz="2000" spc="10" dirty="0">
                <a:solidFill>
                  <a:srgbClr val="374151"/>
                </a:solidFill>
                <a:latin typeface="Calibri"/>
                <a:cs typeface="Calibri"/>
              </a:rPr>
              <a:t> </a:t>
            </a:r>
            <a:r>
              <a:rPr sz="2000" spc="-5" dirty="0">
                <a:solidFill>
                  <a:srgbClr val="374151"/>
                </a:solidFill>
                <a:latin typeface="Calibri"/>
                <a:cs typeface="Calibri"/>
              </a:rPr>
              <a:t>used </a:t>
            </a:r>
            <a:r>
              <a:rPr sz="2000" dirty="0">
                <a:solidFill>
                  <a:srgbClr val="374151"/>
                </a:solidFill>
                <a:latin typeface="Calibri"/>
                <a:cs typeface="Calibri"/>
              </a:rPr>
              <a:t>in</a:t>
            </a:r>
            <a:r>
              <a:rPr sz="2000" spc="5" dirty="0">
                <a:solidFill>
                  <a:srgbClr val="374151"/>
                </a:solidFill>
                <a:latin typeface="Calibri"/>
                <a:cs typeface="Calibri"/>
              </a:rPr>
              <a:t> </a:t>
            </a:r>
            <a:r>
              <a:rPr sz="2000" dirty="0">
                <a:solidFill>
                  <a:srgbClr val="374151"/>
                </a:solidFill>
                <a:latin typeface="Calibri"/>
                <a:cs typeface="Calibri"/>
              </a:rPr>
              <a:t>the </a:t>
            </a:r>
            <a:r>
              <a:rPr sz="2000" spc="-15" dirty="0">
                <a:solidFill>
                  <a:srgbClr val="374151"/>
                </a:solidFill>
                <a:latin typeface="Calibri"/>
                <a:cs typeface="Calibri"/>
              </a:rPr>
              <a:t>context</a:t>
            </a:r>
            <a:endParaRPr sz="2000">
              <a:latin typeface="Calibri"/>
              <a:cs typeface="Calibri"/>
            </a:endParaRPr>
          </a:p>
          <a:p>
            <a:pPr marL="12700">
              <a:lnSpc>
                <a:spcPts val="2280"/>
              </a:lnSpc>
            </a:pPr>
            <a:r>
              <a:rPr sz="2000" dirty="0">
                <a:solidFill>
                  <a:srgbClr val="374151"/>
                </a:solidFill>
                <a:latin typeface="Calibri"/>
                <a:cs typeface="Calibri"/>
              </a:rPr>
              <a:t>of</a:t>
            </a:r>
            <a:r>
              <a:rPr sz="2000" spc="-20" dirty="0">
                <a:solidFill>
                  <a:srgbClr val="374151"/>
                </a:solidFill>
                <a:latin typeface="Calibri"/>
                <a:cs typeface="Calibri"/>
              </a:rPr>
              <a:t> </a:t>
            </a:r>
            <a:r>
              <a:rPr sz="2000" spc="-5" dirty="0">
                <a:solidFill>
                  <a:srgbClr val="374151"/>
                </a:solidFill>
                <a:latin typeface="Calibri"/>
                <a:cs typeface="Calibri"/>
              </a:rPr>
              <a:t>hospitality</a:t>
            </a:r>
            <a:r>
              <a:rPr sz="2000" dirty="0">
                <a:solidFill>
                  <a:srgbClr val="374151"/>
                </a:solidFill>
                <a:latin typeface="Calibri"/>
                <a:cs typeface="Calibri"/>
              </a:rPr>
              <a:t> and</a:t>
            </a:r>
            <a:r>
              <a:rPr sz="2000" spc="-5" dirty="0">
                <a:solidFill>
                  <a:srgbClr val="374151"/>
                </a:solidFill>
                <a:latin typeface="Calibri"/>
                <a:cs typeface="Calibri"/>
              </a:rPr>
              <a:t> </a:t>
            </a:r>
            <a:r>
              <a:rPr sz="2000" spc="-15" dirty="0">
                <a:solidFill>
                  <a:srgbClr val="374151"/>
                </a:solidFill>
                <a:latin typeface="Calibri"/>
                <a:cs typeface="Calibri"/>
              </a:rPr>
              <a:t>food</a:t>
            </a:r>
            <a:r>
              <a:rPr sz="2000" spc="-35" dirty="0">
                <a:solidFill>
                  <a:srgbClr val="374151"/>
                </a:solidFill>
                <a:latin typeface="Calibri"/>
                <a:cs typeface="Calibri"/>
              </a:rPr>
              <a:t> </a:t>
            </a:r>
            <a:r>
              <a:rPr sz="2000" dirty="0">
                <a:solidFill>
                  <a:srgbClr val="374151"/>
                </a:solidFill>
                <a:latin typeface="Calibri"/>
                <a:cs typeface="Calibri"/>
              </a:rPr>
              <a:t>service</a:t>
            </a:r>
            <a:r>
              <a:rPr sz="2000" spc="5" dirty="0">
                <a:solidFill>
                  <a:srgbClr val="374151"/>
                </a:solidFill>
                <a:latin typeface="Calibri"/>
                <a:cs typeface="Calibri"/>
              </a:rPr>
              <a:t> </a:t>
            </a:r>
            <a:r>
              <a:rPr sz="2000" spc="-5" dirty="0">
                <a:solidFill>
                  <a:srgbClr val="374151"/>
                </a:solidFill>
                <a:latin typeface="Calibri"/>
                <a:cs typeface="Calibri"/>
              </a:rPr>
              <a:t>industries.</a:t>
            </a:r>
            <a:endParaRPr sz="2000">
              <a:latin typeface="Calibri"/>
              <a:cs typeface="Calibri"/>
            </a:endParaRPr>
          </a:p>
          <a:p>
            <a:pPr>
              <a:lnSpc>
                <a:spcPct val="100000"/>
              </a:lnSpc>
            </a:pPr>
            <a:endParaRPr sz="2000">
              <a:latin typeface="Calibri"/>
              <a:cs typeface="Calibri"/>
            </a:endParaRPr>
          </a:p>
          <a:p>
            <a:pPr marL="12700" marR="219710">
              <a:lnSpc>
                <a:spcPct val="90000"/>
              </a:lnSpc>
              <a:spcBef>
                <a:spcPts val="1725"/>
              </a:spcBef>
            </a:pPr>
            <a:r>
              <a:rPr sz="2000" b="1" dirty="0">
                <a:solidFill>
                  <a:srgbClr val="374151"/>
                </a:solidFill>
                <a:latin typeface="Calibri"/>
                <a:cs typeface="Calibri"/>
              </a:rPr>
              <a:t>Service</a:t>
            </a:r>
            <a:r>
              <a:rPr sz="2000" b="1" spc="10" dirty="0">
                <a:solidFill>
                  <a:srgbClr val="374151"/>
                </a:solidFill>
                <a:latin typeface="Calibri"/>
                <a:cs typeface="Calibri"/>
              </a:rPr>
              <a:t> </a:t>
            </a:r>
            <a:r>
              <a:rPr sz="2000" b="1" spc="-5" dirty="0">
                <a:solidFill>
                  <a:srgbClr val="374151"/>
                </a:solidFill>
                <a:latin typeface="Calibri"/>
                <a:cs typeface="Calibri"/>
              </a:rPr>
              <a:t>style</a:t>
            </a:r>
            <a:r>
              <a:rPr sz="2000" b="1" spc="-10" dirty="0">
                <a:solidFill>
                  <a:srgbClr val="374151"/>
                </a:solidFill>
                <a:latin typeface="Calibri"/>
                <a:cs typeface="Calibri"/>
              </a:rPr>
              <a:t> </a:t>
            </a:r>
            <a:r>
              <a:rPr sz="2000" spc="-25" dirty="0">
                <a:solidFill>
                  <a:srgbClr val="374151"/>
                </a:solidFill>
                <a:latin typeface="Calibri"/>
                <a:cs typeface="Calibri"/>
              </a:rPr>
              <a:t>refers</a:t>
            </a:r>
            <a:r>
              <a:rPr sz="2000" spc="5" dirty="0">
                <a:solidFill>
                  <a:srgbClr val="374151"/>
                </a:solidFill>
                <a:latin typeface="Calibri"/>
                <a:cs typeface="Calibri"/>
              </a:rPr>
              <a:t> </a:t>
            </a:r>
            <a:r>
              <a:rPr sz="2000" spc="-15" dirty="0">
                <a:solidFill>
                  <a:srgbClr val="374151"/>
                </a:solidFill>
                <a:latin typeface="Calibri"/>
                <a:cs typeface="Calibri"/>
              </a:rPr>
              <a:t>to</a:t>
            </a:r>
            <a:r>
              <a:rPr sz="2000" spc="-5" dirty="0">
                <a:solidFill>
                  <a:srgbClr val="374151"/>
                </a:solidFill>
                <a:latin typeface="Calibri"/>
                <a:cs typeface="Calibri"/>
              </a:rPr>
              <a:t> </a:t>
            </a:r>
            <a:r>
              <a:rPr sz="2000" dirty="0">
                <a:solidFill>
                  <a:srgbClr val="374151"/>
                </a:solidFill>
                <a:latin typeface="Calibri"/>
                <a:cs typeface="Calibri"/>
              </a:rPr>
              <a:t>the</a:t>
            </a:r>
            <a:r>
              <a:rPr sz="2000" spc="5" dirty="0">
                <a:solidFill>
                  <a:srgbClr val="374151"/>
                </a:solidFill>
                <a:latin typeface="Calibri"/>
                <a:cs typeface="Calibri"/>
              </a:rPr>
              <a:t> </a:t>
            </a:r>
            <a:r>
              <a:rPr sz="2000" spc="-25" dirty="0">
                <a:solidFill>
                  <a:srgbClr val="374151"/>
                </a:solidFill>
                <a:latin typeface="Calibri"/>
                <a:cs typeface="Calibri"/>
              </a:rPr>
              <a:t>way</a:t>
            </a:r>
            <a:r>
              <a:rPr sz="2000" spc="-15" dirty="0">
                <a:solidFill>
                  <a:srgbClr val="374151"/>
                </a:solidFill>
                <a:latin typeface="Calibri"/>
                <a:cs typeface="Calibri"/>
              </a:rPr>
              <a:t> food </a:t>
            </a:r>
            <a:r>
              <a:rPr sz="2000" dirty="0">
                <a:solidFill>
                  <a:srgbClr val="374151"/>
                </a:solidFill>
                <a:latin typeface="Calibri"/>
                <a:cs typeface="Calibri"/>
              </a:rPr>
              <a:t>is</a:t>
            </a:r>
            <a:r>
              <a:rPr sz="2000" spc="-10" dirty="0">
                <a:solidFill>
                  <a:srgbClr val="374151"/>
                </a:solidFill>
                <a:latin typeface="Calibri"/>
                <a:cs typeface="Calibri"/>
              </a:rPr>
              <a:t> presented</a:t>
            </a:r>
            <a:r>
              <a:rPr sz="2000" spc="15"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served</a:t>
            </a:r>
            <a:r>
              <a:rPr sz="2000" dirty="0">
                <a:solidFill>
                  <a:srgbClr val="374151"/>
                </a:solidFill>
                <a:latin typeface="Calibri"/>
                <a:cs typeface="Calibri"/>
              </a:rPr>
              <a:t> </a:t>
            </a:r>
            <a:r>
              <a:rPr sz="2000" spc="-10" dirty="0">
                <a:solidFill>
                  <a:srgbClr val="374151"/>
                </a:solidFill>
                <a:latin typeface="Calibri"/>
                <a:cs typeface="Calibri"/>
              </a:rPr>
              <a:t>to</a:t>
            </a:r>
            <a:r>
              <a:rPr sz="2000" dirty="0">
                <a:solidFill>
                  <a:srgbClr val="374151"/>
                </a:solidFill>
                <a:latin typeface="Calibri"/>
                <a:cs typeface="Calibri"/>
              </a:rPr>
              <a:t> </a:t>
            </a:r>
            <a:r>
              <a:rPr sz="2000" spc="-5" dirty="0">
                <a:solidFill>
                  <a:srgbClr val="374151"/>
                </a:solidFill>
                <a:latin typeface="Calibri"/>
                <a:cs typeface="Calibri"/>
              </a:rPr>
              <a:t>guests. </a:t>
            </a:r>
            <a:r>
              <a:rPr sz="2000" dirty="0">
                <a:solidFill>
                  <a:srgbClr val="374151"/>
                </a:solidFill>
                <a:latin typeface="Calibri"/>
                <a:cs typeface="Calibri"/>
              </a:rPr>
              <a:t> </a:t>
            </a:r>
            <a:r>
              <a:rPr sz="2000" spc="-10" dirty="0">
                <a:solidFill>
                  <a:srgbClr val="374151"/>
                </a:solidFill>
                <a:latin typeface="Calibri"/>
                <a:cs typeface="Calibri"/>
              </a:rPr>
              <a:t>There</a:t>
            </a:r>
            <a:r>
              <a:rPr sz="2000" dirty="0">
                <a:solidFill>
                  <a:srgbClr val="374151"/>
                </a:solidFill>
                <a:latin typeface="Calibri"/>
                <a:cs typeface="Calibri"/>
              </a:rPr>
              <a:t> </a:t>
            </a:r>
            <a:r>
              <a:rPr sz="2000" spc="-10" dirty="0">
                <a:solidFill>
                  <a:srgbClr val="374151"/>
                </a:solidFill>
                <a:latin typeface="Calibri"/>
                <a:cs typeface="Calibri"/>
              </a:rPr>
              <a:t>are</a:t>
            </a:r>
            <a:r>
              <a:rPr sz="2000" dirty="0">
                <a:solidFill>
                  <a:srgbClr val="374151"/>
                </a:solidFill>
                <a:latin typeface="Calibri"/>
                <a:cs typeface="Calibri"/>
              </a:rPr>
              <a:t> </a:t>
            </a:r>
            <a:r>
              <a:rPr sz="2000" spc="-15" dirty="0">
                <a:solidFill>
                  <a:srgbClr val="374151"/>
                </a:solidFill>
                <a:latin typeface="Calibri"/>
                <a:cs typeface="Calibri"/>
              </a:rPr>
              <a:t>several</a:t>
            </a:r>
            <a:r>
              <a:rPr sz="2000" spc="25" dirty="0">
                <a:solidFill>
                  <a:srgbClr val="374151"/>
                </a:solidFill>
                <a:latin typeface="Calibri"/>
                <a:cs typeface="Calibri"/>
              </a:rPr>
              <a:t> </a:t>
            </a:r>
            <a:r>
              <a:rPr sz="2000" spc="-5" dirty="0">
                <a:solidFill>
                  <a:srgbClr val="374151"/>
                </a:solidFill>
                <a:latin typeface="Calibri"/>
                <a:cs typeface="Calibri"/>
              </a:rPr>
              <a:t>common</a:t>
            </a:r>
            <a:r>
              <a:rPr sz="2000" spc="-20" dirty="0">
                <a:solidFill>
                  <a:srgbClr val="374151"/>
                </a:solidFill>
                <a:latin typeface="Calibri"/>
                <a:cs typeface="Calibri"/>
              </a:rPr>
              <a:t> </a:t>
            </a:r>
            <a:r>
              <a:rPr sz="2000" dirty="0">
                <a:solidFill>
                  <a:srgbClr val="374151"/>
                </a:solidFill>
                <a:latin typeface="Calibri"/>
                <a:cs typeface="Calibri"/>
              </a:rPr>
              <a:t>service</a:t>
            </a:r>
            <a:r>
              <a:rPr sz="2000" spc="15" dirty="0">
                <a:solidFill>
                  <a:srgbClr val="374151"/>
                </a:solidFill>
                <a:latin typeface="Calibri"/>
                <a:cs typeface="Calibri"/>
              </a:rPr>
              <a:t> </a:t>
            </a:r>
            <a:r>
              <a:rPr sz="2000" spc="-5" dirty="0">
                <a:solidFill>
                  <a:srgbClr val="374151"/>
                </a:solidFill>
                <a:latin typeface="Calibri"/>
                <a:cs typeface="Calibri"/>
              </a:rPr>
              <a:t>styles,</a:t>
            </a:r>
            <a:r>
              <a:rPr sz="2000" spc="15" dirty="0">
                <a:solidFill>
                  <a:srgbClr val="374151"/>
                </a:solidFill>
                <a:latin typeface="Calibri"/>
                <a:cs typeface="Calibri"/>
              </a:rPr>
              <a:t> </a:t>
            </a:r>
            <a:r>
              <a:rPr sz="2000" dirty="0">
                <a:solidFill>
                  <a:srgbClr val="374151"/>
                </a:solidFill>
                <a:latin typeface="Calibri"/>
                <a:cs typeface="Calibri"/>
              </a:rPr>
              <a:t>including</a:t>
            </a:r>
            <a:r>
              <a:rPr sz="2000" spc="-20" dirty="0">
                <a:solidFill>
                  <a:srgbClr val="374151"/>
                </a:solidFill>
                <a:latin typeface="Calibri"/>
                <a:cs typeface="Calibri"/>
              </a:rPr>
              <a:t> </a:t>
            </a:r>
            <a:r>
              <a:rPr sz="2000" spc="-15" dirty="0">
                <a:solidFill>
                  <a:srgbClr val="374151"/>
                </a:solidFill>
                <a:latin typeface="Calibri"/>
                <a:cs typeface="Calibri"/>
              </a:rPr>
              <a:t>buffet,</a:t>
            </a:r>
            <a:r>
              <a:rPr sz="2000" dirty="0">
                <a:solidFill>
                  <a:srgbClr val="374151"/>
                </a:solidFill>
                <a:latin typeface="Calibri"/>
                <a:cs typeface="Calibri"/>
              </a:rPr>
              <a:t> </a:t>
            </a:r>
            <a:r>
              <a:rPr sz="2000" spc="-5" dirty="0">
                <a:solidFill>
                  <a:srgbClr val="374151"/>
                </a:solidFill>
                <a:latin typeface="Calibri"/>
                <a:cs typeface="Calibri"/>
              </a:rPr>
              <a:t>family-style, </a:t>
            </a:r>
            <a:r>
              <a:rPr sz="2000" dirty="0">
                <a:solidFill>
                  <a:srgbClr val="374151"/>
                </a:solidFill>
                <a:latin typeface="Calibri"/>
                <a:cs typeface="Calibri"/>
              </a:rPr>
              <a:t> </a:t>
            </a:r>
            <a:r>
              <a:rPr sz="2000" spc="-10" dirty="0">
                <a:solidFill>
                  <a:srgbClr val="374151"/>
                </a:solidFill>
                <a:latin typeface="Calibri"/>
                <a:cs typeface="Calibri"/>
              </a:rPr>
              <a:t>plated,</a:t>
            </a:r>
            <a:r>
              <a:rPr sz="2000" spc="10"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French</a:t>
            </a:r>
            <a:r>
              <a:rPr sz="2000" spc="5" dirty="0">
                <a:solidFill>
                  <a:srgbClr val="374151"/>
                </a:solidFill>
                <a:latin typeface="Calibri"/>
                <a:cs typeface="Calibri"/>
              </a:rPr>
              <a:t> </a:t>
            </a:r>
            <a:r>
              <a:rPr sz="2000" dirty="0">
                <a:solidFill>
                  <a:srgbClr val="374151"/>
                </a:solidFill>
                <a:latin typeface="Calibri"/>
                <a:cs typeface="Calibri"/>
              </a:rPr>
              <a:t>service.</a:t>
            </a:r>
            <a:r>
              <a:rPr sz="2000" spc="5" dirty="0">
                <a:solidFill>
                  <a:srgbClr val="374151"/>
                </a:solidFill>
                <a:latin typeface="Calibri"/>
                <a:cs typeface="Calibri"/>
              </a:rPr>
              <a:t> </a:t>
            </a:r>
            <a:r>
              <a:rPr sz="2000" spc="-10" dirty="0">
                <a:solidFill>
                  <a:srgbClr val="374151"/>
                </a:solidFill>
                <a:latin typeface="Calibri"/>
                <a:cs typeface="Calibri"/>
              </a:rPr>
              <a:t>Each</a:t>
            </a:r>
            <a:r>
              <a:rPr sz="2000" spc="5" dirty="0">
                <a:solidFill>
                  <a:srgbClr val="374151"/>
                </a:solidFill>
                <a:latin typeface="Calibri"/>
                <a:cs typeface="Calibri"/>
              </a:rPr>
              <a:t> </a:t>
            </a:r>
            <a:r>
              <a:rPr sz="2000" spc="-5" dirty="0">
                <a:solidFill>
                  <a:srgbClr val="374151"/>
                </a:solidFill>
                <a:latin typeface="Calibri"/>
                <a:cs typeface="Calibri"/>
              </a:rPr>
              <a:t>style</a:t>
            </a:r>
            <a:r>
              <a:rPr sz="2000" spc="5" dirty="0">
                <a:solidFill>
                  <a:srgbClr val="374151"/>
                </a:solidFill>
                <a:latin typeface="Calibri"/>
                <a:cs typeface="Calibri"/>
              </a:rPr>
              <a:t> </a:t>
            </a:r>
            <a:r>
              <a:rPr sz="2000" spc="-5" dirty="0">
                <a:solidFill>
                  <a:srgbClr val="374151"/>
                </a:solidFill>
                <a:latin typeface="Calibri"/>
                <a:cs typeface="Calibri"/>
              </a:rPr>
              <a:t>has</a:t>
            </a:r>
            <a:r>
              <a:rPr sz="2000" dirty="0">
                <a:solidFill>
                  <a:srgbClr val="374151"/>
                </a:solidFill>
                <a:latin typeface="Calibri"/>
                <a:cs typeface="Calibri"/>
              </a:rPr>
              <a:t> its</a:t>
            </a:r>
            <a:r>
              <a:rPr sz="2000" spc="20" dirty="0">
                <a:solidFill>
                  <a:srgbClr val="374151"/>
                </a:solidFill>
                <a:latin typeface="Calibri"/>
                <a:cs typeface="Calibri"/>
              </a:rPr>
              <a:t> </a:t>
            </a:r>
            <a:r>
              <a:rPr sz="2000" spc="-5" dirty="0">
                <a:solidFill>
                  <a:srgbClr val="374151"/>
                </a:solidFill>
                <a:latin typeface="Calibri"/>
                <a:cs typeface="Calibri"/>
              </a:rPr>
              <a:t>own </a:t>
            </a:r>
            <a:r>
              <a:rPr sz="2000" dirty="0">
                <a:solidFill>
                  <a:srgbClr val="374151"/>
                </a:solidFill>
                <a:latin typeface="Calibri"/>
                <a:cs typeface="Calibri"/>
              </a:rPr>
              <a:t>unique</a:t>
            </a:r>
            <a:r>
              <a:rPr sz="2000" spc="-10" dirty="0">
                <a:solidFill>
                  <a:srgbClr val="374151"/>
                </a:solidFill>
                <a:latin typeface="Calibri"/>
                <a:cs typeface="Calibri"/>
              </a:rPr>
              <a:t> characteristics </a:t>
            </a:r>
            <a:r>
              <a:rPr sz="2000" spc="-440"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a:t>
            </a:r>
            <a:r>
              <a:rPr sz="2000" spc="-15" dirty="0">
                <a:solidFill>
                  <a:srgbClr val="374151"/>
                </a:solidFill>
                <a:latin typeface="Calibri"/>
                <a:cs typeface="Calibri"/>
              </a:rPr>
              <a:t>involves</a:t>
            </a:r>
            <a:r>
              <a:rPr sz="2000" spc="15" dirty="0">
                <a:solidFill>
                  <a:srgbClr val="374151"/>
                </a:solidFill>
                <a:latin typeface="Calibri"/>
                <a:cs typeface="Calibri"/>
              </a:rPr>
              <a:t> </a:t>
            </a:r>
            <a:r>
              <a:rPr sz="2000" spc="-15" dirty="0">
                <a:solidFill>
                  <a:srgbClr val="374151"/>
                </a:solidFill>
                <a:latin typeface="Calibri"/>
                <a:cs typeface="Calibri"/>
              </a:rPr>
              <a:t>different</a:t>
            </a:r>
            <a:r>
              <a:rPr sz="2000" spc="10" dirty="0">
                <a:solidFill>
                  <a:srgbClr val="374151"/>
                </a:solidFill>
                <a:latin typeface="Calibri"/>
                <a:cs typeface="Calibri"/>
              </a:rPr>
              <a:t> </a:t>
            </a:r>
            <a:r>
              <a:rPr sz="2000" spc="-10" dirty="0">
                <a:solidFill>
                  <a:srgbClr val="374151"/>
                </a:solidFill>
                <a:latin typeface="Calibri"/>
                <a:cs typeface="Calibri"/>
              </a:rPr>
              <a:t>levels</a:t>
            </a:r>
            <a:r>
              <a:rPr sz="2000" spc="35" dirty="0">
                <a:solidFill>
                  <a:srgbClr val="374151"/>
                </a:solidFill>
                <a:latin typeface="Calibri"/>
                <a:cs typeface="Calibri"/>
              </a:rPr>
              <a:t> </a:t>
            </a:r>
            <a:r>
              <a:rPr sz="2000" spc="-5" dirty="0">
                <a:solidFill>
                  <a:srgbClr val="374151"/>
                </a:solidFill>
                <a:latin typeface="Calibri"/>
                <a:cs typeface="Calibri"/>
              </a:rPr>
              <a:t>of</a:t>
            </a:r>
            <a:r>
              <a:rPr sz="2000" spc="-10" dirty="0">
                <a:solidFill>
                  <a:srgbClr val="374151"/>
                </a:solidFill>
                <a:latin typeface="Calibri"/>
                <a:cs typeface="Calibri"/>
              </a:rPr>
              <a:t> </a:t>
            </a:r>
            <a:r>
              <a:rPr sz="2000" spc="-5" dirty="0">
                <a:solidFill>
                  <a:srgbClr val="374151"/>
                </a:solidFill>
                <a:latin typeface="Calibri"/>
                <a:cs typeface="Calibri"/>
              </a:rPr>
              <a:t>guest </a:t>
            </a:r>
            <a:r>
              <a:rPr sz="2000" spc="-10" dirty="0">
                <a:solidFill>
                  <a:srgbClr val="374151"/>
                </a:solidFill>
                <a:latin typeface="Calibri"/>
                <a:cs typeface="Calibri"/>
              </a:rPr>
              <a:t>interaction</a:t>
            </a:r>
            <a:r>
              <a:rPr sz="2000" spc="15" dirty="0">
                <a:solidFill>
                  <a:srgbClr val="374151"/>
                </a:solidFill>
                <a:latin typeface="Calibri"/>
                <a:cs typeface="Calibri"/>
              </a:rPr>
              <a:t> </a:t>
            </a:r>
            <a:r>
              <a:rPr sz="2000" dirty="0">
                <a:solidFill>
                  <a:srgbClr val="374151"/>
                </a:solidFill>
                <a:latin typeface="Calibri"/>
                <a:cs typeface="Calibri"/>
              </a:rPr>
              <a:t>and</a:t>
            </a:r>
            <a:r>
              <a:rPr sz="2000" spc="-10" dirty="0">
                <a:solidFill>
                  <a:srgbClr val="374151"/>
                </a:solidFill>
                <a:latin typeface="Calibri"/>
                <a:cs typeface="Calibri"/>
              </a:rPr>
              <a:t> </a:t>
            </a:r>
            <a:r>
              <a:rPr sz="2000" spc="-15" dirty="0">
                <a:solidFill>
                  <a:srgbClr val="374151"/>
                </a:solidFill>
                <a:latin typeface="Calibri"/>
                <a:cs typeface="Calibri"/>
              </a:rPr>
              <a:t>involvement.</a:t>
            </a:r>
            <a:endParaRPr sz="2000">
              <a:latin typeface="Calibri"/>
              <a:cs typeface="Calibri"/>
            </a:endParaRPr>
          </a:p>
          <a:p>
            <a:pPr>
              <a:lnSpc>
                <a:spcPct val="100000"/>
              </a:lnSpc>
            </a:pPr>
            <a:endParaRPr sz="2000">
              <a:latin typeface="Calibri"/>
              <a:cs typeface="Calibri"/>
            </a:endParaRPr>
          </a:p>
          <a:p>
            <a:pPr marL="12700" marR="5080">
              <a:lnSpc>
                <a:spcPct val="90000"/>
              </a:lnSpc>
              <a:spcBef>
                <a:spcPts val="1710"/>
              </a:spcBef>
            </a:pPr>
            <a:r>
              <a:rPr sz="2000" b="1" dirty="0">
                <a:solidFill>
                  <a:srgbClr val="374151"/>
                </a:solidFill>
                <a:latin typeface="Calibri"/>
                <a:cs typeface="Calibri"/>
              </a:rPr>
              <a:t>Service methods </a:t>
            </a:r>
            <a:r>
              <a:rPr sz="2000" dirty="0">
                <a:solidFill>
                  <a:srgbClr val="374151"/>
                </a:solidFill>
                <a:latin typeface="Calibri"/>
                <a:cs typeface="Calibri"/>
              </a:rPr>
              <a:t>on the </a:t>
            </a:r>
            <a:r>
              <a:rPr sz="2000" spc="-5" dirty="0">
                <a:solidFill>
                  <a:srgbClr val="374151"/>
                </a:solidFill>
                <a:latin typeface="Calibri"/>
                <a:cs typeface="Calibri"/>
              </a:rPr>
              <a:t>other </a:t>
            </a:r>
            <a:r>
              <a:rPr sz="2000" dirty="0">
                <a:solidFill>
                  <a:srgbClr val="374151"/>
                </a:solidFill>
                <a:latin typeface="Calibri"/>
                <a:cs typeface="Calibri"/>
              </a:rPr>
              <a:t>hand, </a:t>
            </a:r>
            <a:r>
              <a:rPr sz="2000" spc="-20" dirty="0">
                <a:solidFill>
                  <a:srgbClr val="374151"/>
                </a:solidFill>
                <a:latin typeface="Calibri"/>
                <a:cs typeface="Calibri"/>
              </a:rPr>
              <a:t>refer </a:t>
            </a:r>
            <a:r>
              <a:rPr sz="2000" spc="-10" dirty="0">
                <a:solidFill>
                  <a:srgbClr val="374151"/>
                </a:solidFill>
                <a:latin typeface="Calibri"/>
                <a:cs typeface="Calibri"/>
              </a:rPr>
              <a:t>to </a:t>
            </a:r>
            <a:r>
              <a:rPr sz="2000" dirty="0">
                <a:solidFill>
                  <a:srgbClr val="374151"/>
                </a:solidFill>
                <a:latin typeface="Calibri"/>
                <a:cs typeface="Calibri"/>
              </a:rPr>
              <a:t>the techniques and </a:t>
            </a:r>
            <a:r>
              <a:rPr sz="2000" spc="-5" dirty="0">
                <a:solidFill>
                  <a:srgbClr val="374151"/>
                </a:solidFill>
                <a:latin typeface="Calibri"/>
                <a:cs typeface="Calibri"/>
              </a:rPr>
              <a:t>practices </a:t>
            </a:r>
            <a:r>
              <a:rPr sz="2000" spc="-440" dirty="0">
                <a:solidFill>
                  <a:srgbClr val="374151"/>
                </a:solidFill>
                <a:latin typeface="Calibri"/>
                <a:cs typeface="Calibri"/>
              </a:rPr>
              <a:t> </a:t>
            </a:r>
            <a:r>
              <a:rPr sz="2000" spc="-5" dirty="0">
                <a:solidFill>
                  <a:srgbClr val="374151"/>
                </a:solidFill>
                <a:latin typeface="Calibri"/>
                <a:cs typeface="Calibri"/>
              </a:rPr>
              <a:t>used</a:t>
            </a:r>
            <a:r>
              <a:rPr sz="2000" spc="-10" dirty="0">
                <a:solidFill>
                  <a:srgbClr val="374151"/>
                </a:solidFill>
                <a:latin typeface="Calibri"/>
                <a:cs typeface="Calibri"/>
              </a:rPr>
              <a:t> </a:t>
            </a:r>
            <a:r>
              <a:rPr sz="2000" spc="-5" dirty="0">
                <a:solidFill>
                  <a:srgbClr val="374151"/>
                </a:solidFill>
                <a:latin typeface="Calibri"/>
                <a:cs typeface="Calibri"/>
              </a:rPr>
              <a:t>by</a:t>
            </a:r>
            <a:r>
              <a:rPr sz="2000" dirty="0">
                <a:solidFill>
                  <a:srgbClr val="374151"/>
                </a:solidFill>
                <a:latin typeface="Calibri"/>
                <a:cs typeface="Calibri"/>
              </a:rPr>
              <a:t> service</a:t>
            </a:r>
            <a:r>
              <a:rPr sz="2000" spc="15" dirty="0">
                <a:solidFill>
                  <a:srgbClr val="374151"/>
                </a:solidFill>
                <a:latin typeface="Calibri"/>
                <a:cs typeface="Calibri"/>
              </a:rPr>
              <a:t> </a:t>
            </a:r>
            <a:r>
              <a:rPr sz="2000" spc="-20" dirty="0">
                <a:solidFill>
                  <a:srgbClr val="374151"/>
                </a:solidFill>
                <a:latin typeface="Calibri"/>
                <a:cs typeface="Calibri"/>
              </a:rPr>
              <a:t>staff</a:t>
            </a:r>
            <a:r>
              <a:rPr sz="2000" spc="10" dirty="0">
                <a:solidFill>
                  <a:srgbClr val="374151"/>
                </a:solidFill>
                <a:latin typeface="Calibri"/>
                <a:cs typeface="Calibri"/>
              </a:rPr>
              <a:t> </a:t>
            </a:r>
            <a:r>
              <a:rPr sz="2000" spc="-15" dirty="0">
                <a:solidFill>
                  <a:srgbClr val="374151"/>
                </a:solidFill>
                <a:latin typeface="Calibri"/>
                <a:cs typeface="Calibri"/>
              </a:rPr>
              <a:t>to</a:t>
            </a:r>
            <a:r>
              <a:rPr sz="2000" spc="-10" dirty="0">
                <a:solidFill>
                  <a:srgbClr val="374151"/>
                </a:solidFill>
                <a:latin typeface="Calibri"/>
                <a:cs typeface="Calibri"/>
              </a:rPr>
              <a:t> provide</a:t>
            </a:r>
            <a:r>
              <a:rPr sz="2000" spc="-5" dirty="0">
                <a:solidFill>
                  <a:srgbClr val="374151"/>
                </a:solidFill>
                <a:latin typeface="Calibri"/>
                <a:cs typeface="Calibri"/>
              </a:rPr>
              <a:t> </a:t>
            </a:r>
            <a:r>
              <a:rPr sz="2000" dirty="0">
                <a:solidFill>
                  <a:srgbClr val="374151"/>
                </a:solidFill>
                <a:latin typeface="Calibri"/>
                <a:cs typeface="Calibri"/>
              </a:rPr>
              <a:t>high-quality</a:t>
            </a:r>
            <a:r>
              <a:rPr sz="2000" spc="-15" dirty="0">
                <a:solidFill>
                  <a:srgbClr val="374151"/>
                </a:solidFill>
                <a:latin typeface="Calibri"/>
                <a:cs typeface="Calibri"/>
              </a:rPr>
              <a:t> </a:t>
            </a:r>
            <a:r>
              <a:rPr sz="2000" dirty="0">
                <a:solidFill>
                  <a:srgbClr val="374151"/>
                </a:solidFill>
                <a:latin typeface="Calibri"/>
                <a:cs typeface="Calibri"/>
              </a:rPr>
              <a:t>service</a:t>
            </a:r>
            <a:r>
              <a:rPr sz="2000" spc="15" dirty="0">
                <a:solidFill>
                  <a:srgbClr val="374151"/>
                </a:solidFill>
                <a:latin typeface="Calibri"/>
                <a:cs typeface="Calibri"/>
              </a:rPr>
              <a:t> </a:t>
            </a:r>
            <a:r>
              <a:rPr sz="2000" spc="-15" dirty="0">
                <a:solidFill>
                  <a:srgbClr val="374151"/>
                </a:solidFill>
                <a:latin typeface="Calibri"/>
                <a:cs typeface="Calibri"/>
              </a:rPr>
              <a:t>to</a:t>
            </a:r>
            <a:r>
              <a:rPr sz="2000" spc="-5" dirty="0">
                <a:solidFill>
                  <a:srgbClr val="374151"/>
                </a:solidFill>
                <a:latin typeface="Calibri"/>
                <a:cs typeface="Calibri"/>
              </a:rPr>
              <a:t> guests.</a:t>
            </a:r>
            <a:r>
              <a:rPr sz="2000" spc="-15" dirty="0">
                <a:solidFill>
                  <a:srgbClr val="374151"/>
                </a:solidFill>
                <a:latin typeface="Calibri"/>
                <a:cs typeface="Calibri"/>
              </a:rPr>
              <a:t> </a:t>
            </a:r>
            <a:r>
              <a:rPr sz="2000" dirty="0">
                <a:solidFill>
                  <a:srgbClr val="374151"/>
                </a:solidFill>
                <a:latin typeface="Calibri"/>
                <a:cs typeface="Calibri"/>
              </a:rPr>
              <a:t>Service </a:t>
            </a:r>
            <a:r>
              <a:rPr sz="2000" spc="5" dirty="0">
                <a:solidFill>
                  <a:srgbClr val="374151"/>
                </a:solidFill>
                <a:latin typeface="Calibri"/>
                <a:cs typeface="Calibri"/>
              </a:rPr>
              <a:t> </a:t>
            </a:r>
            <a:r>
              <a:rPr sz="2000" spc="-5" dirty="0">
                <a:solidFill>
                  <a:srgbClr val="374151"/>
                </a:solidFill>
                <a:latin typeface="Calibri"/>
                <a:cs typeface="Calibri"/>
              </a:rPr>
              <a:t>methods</a:t>
            </a:r>
            <a:r>
              <a:rPr sz="2000" dirty="0">
                <a:solidFill>
                  <a:srgbClr val="374151"/>
                </a:solidFill>
                <a:latin typeface="Calibri"/>
                <a:cs typeface="Calibri"/>
              </a:rPr>
              <a:t> include</a:t>
            </a:r>
            <a:r>
              <a:rPr sz="2000" spc="5" dirty="0">
                <a:solidFill>
                  <a:srgbClr val="374151"/>
                </a:solidFill>
                <a:latin typeface="Calibri"/>
                <a:cs typeface="Calibri"/>
              </a:rPr>
              <a:t> </a:t>
            </a:r>
            <a:r>
              <a:rPr sz="2000" dirty="0">
                <a:solidFill>
                  <a:srgbClr val="374151"/>
                </a:solidFill>
                <a:latin typeface="Calibri"/>
                <a:cs typeface="Calibri"/>
              </a:rPr>
              <a:t>things</a:t>
            </a:r>
            <a:r>
              <a:rPr sz="2000" spc="-5" dirty="0">
                <a:solidFill>
                  <a:srgbClr val="374151"/>
                </a:solidFill>
                <a:latin typeface="Calibri"/>
                <a:cs typeface="Calibri"/>
              </a:rPr>
              <a:t> </a:t>
            </a:r>
            <a:r>
              <a:rPr sz="2000" spc="-20" dirty="0">
                <a:solidFill>
                  <a:srgbClr val="374151"/>
                </a:solidFill>
                <a:latin typeface="Calibri"/>
                <a:cs typeface="Calibri"/>
              </a:rPr>
              <a:t>like</a:t>
            </a:r>
            <a:r>
              <a:rPr sz="2000" spc="10" dirty="0">
                <a:solidFill>
                  <a:srgbClr val="374151"/>
                </a:solidFill>
                <a:latin typeface="Calibri"/>
                <a:cs typeface="Calibri"/>
              </a:rPr>
              <a:t> </a:t>
            </a:r>
            <a:r>
              <a:rPr sz="2000" spc="-5" dirty="0">
                <a:solidFill>
                  <a:srgbClr val="374151"/>
                </a:solidFill>
                <a:latin typeface="Calibri"/>
                <a:cs typeface="Calibri"/>
              </a:rPr>
              <a:t>greeting</a:t>
            </a:r>
            <a:r>
              <a:rPr sz="2000" spc="5" dirty="0">
                <a:solidFill>
                  <a:srgbClr val="374151"/>
                </a:solidFill>
                <a:latin typeface="Calibri"/>
                <a:cs typeface="Calibri"/>
              </a:rPr>
              <a:t> </a:t>
            </a:r>
            <a:r>
              <a:rPr sz="2000" spc="-5" dirty="0">
                <a:solidFill>
                  <a:srgbClr val="374151"/>
                </a:solidFill>
                <a:latin typeface="Calibri"/>
                <a:cs typeface="Calibri"/>
              </a:rPr>
              <a:t>guests, taking</a:t>
            </a:r>
            <a:r>
              <a:rPr sz="2000" spc="5" dirty="0">
                <a:solidFill>
                  <a:srgbClr val="374151"/>
                </a:solidFill>
                <a:latin typeface="Calibri"/>
                <a:cs typeface="Calibri"/>
              </a:rPr>
              <a:t> </a:t>
            </a:r>
            <a:r>
              <a:rPr sz="2000" spc="-15" dirty="0">
                <a:solidFill>
                  <a:srgbClr val="374151"/>
                </a:solidFill>
                <a:latin typeface="Calibri"/>
                <a:cs typeface="Calibri"/>
              </a:rPr>
              <a:t>orders,</a:t>
            </a:r>
            <a:r>
              <a:rPr sz="2000" dirty="0">
                <a:solidFill>
                  <a:srgbClr val="374151"/>
                </a:solidFill>
                <a:latin typeface="Calibri"/>
                <a:cs typeface="Calibri"/>
              </a:rPr>
              <a:t> serving</a:t>
            </a:r>
            <a:r>
              <a:rPr sz="2000" spc="10" dirty="0">
                <a:solidFill>
                  <a:srgbClr val="374151"/>
                </a:solidFill>
                <a:latin typeface="Calibri"/>
                <a:cs typeface="Calibri"/>
              </a:rPr>
              <a:t> </a:t>
            </a:r>
            <a:r>
              <a:rPr sz="2000" spc="-15" dirty="0">
                <a:solidFill>
                  <a:srgbClr val="374151"/>
                </a:solidFill>
                <a:latin typeface="Calibri"/>
                <a:cs typeface="Calibri"/>
              </a:rPr>
              <a:t>food </a:t>
            </a:r>
            <a:r>
              <a:rPr sz="2000" spc="-10"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a:t>
            </a:r>
            <a:r>
              <a:rPr sz="2000" spc="-10" dirty="0">
                <a:solidFill>
                  <a:srgbClr val="374151"/>
                </a:solidFill>
                <a:latin typeface="Calibri"/>
                <a:cs typeface="Calibri"/>
              </a:rPr>
              <a:t>drinks,</a:t>
            </a:r>
            <a:r>
              <a:rPr sz="2000" spc="5" dirty="0">
                <a:solidFill>
                  <a:srgbClr val="374151"/>
                </a:solidFill>
                <a:latin typeface="Calibri"/>
                <a:cs typeface="Calibri"/>
              </a:rPr>
              <a:t> </a:t>
            </a:r>
            <a:r>
              <a:rPr sz="2000" spc="-5" dirty="0">
                <a:solidFill>
                  <a:srgbClr val="374151"/>
                </a:solidFill>
                <a:latin typeface="Calibri"/>
                <a:cs typeface="Calibri"/>
              </a:rPr>
              <a:t>clearing</a:t>
            </a:r>
            <a:r>
              <a:rPr sz="2000" spc="15" dirty="0">
                <a:solidFill>
                  <a:srgbClr val="374151"/>
                </a:solidFill>
                <a:latin typeface="Calibri"/>
                <a:cs typeface="Calibri"/>
              </a:rPr>
              <a:t> </a:t>
            </a:r>
            <a:r>
              <a:rPr sz="2000" spc="-5" dirty="0">
                <a:solidFill>
                  <a:srgbClr val="374151"/>
                </a:solidFill>
                <a:latin typeface="Calibri"/>
                <a:cs typeface="Calibri"/>
              </a:rPr>
              <a:t>tables,</a:t>
            </a:r>
            <a:r>
              <a:rPr sz="2000" spc="10"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handling</a:t>
            </a:r>
            <a:r>
              <a:rPr sz="2000" spc="-20" dirty="0">
                <a:solidFill>
                  <a:srgbClr val="374151"/>
                </a:solidFill>
                <a:latin typeface="Calibri"/>
                <a:cs typeface="Calibri"/>
              </a:rPr>
              <a:t> </a:t>
            </a:r>
            <a:r>
              <a:rPr sz="2000" spc="-10" dirty="0">
                <a:solidFill>
                  <a:srgbClr val="374151"/>
                </a:solidFill>
                <a:latin typeface="Calibri"/>
                <a:cs typeface="Calibri"/>
              </a:rPr>
              <a:t>payments. </a:t>
            </a:r>
            <a:r>
              <a:rPr sz="2000" spc="-20" dirty="0">
                <a:solidFill>
                  <a:srgbClr val="374151"/>
                </a:solidFill>
                <a:latin typeface="Calibri"/>
                <a:cs typeface="Calibri"/>
              </a:rPr>
              <a:t>Effective</a:t>
            </a:r>
            <a:r>
              <a:rPr sz="2000" spc="15" dirty="0">
                <a:solidFill>
                  <a:srgbClr val="374151"/>
                </a:solidFill>
                <a:latin typeface="Calibri"/>
                <a:cs typeface="Calibri"/>
              </a:rPr>
              <a:t> </a:t>
            </a:r>
            <a:r>
              <a:rPr sz="2000" dirty="0">
                <a:solidFill>
                  <a:srgbClr val="374151"/>
                </a:solidFill>
                <a:latin typeface="Calibri"/>
                <a:cs typeface="Calibri"/>
              </a:rPr>
              <a:t>service </a:t>
            </a:r>
            <a:r>
              <a:rPr sz="2000" spc="5" dirty="0">
                <a:solidFill>
                  <a:srgbClr val="374151"/>
                </a:solidFill>
                <a:latin typeface="Calibri"/>
                <a:cs typeface="Calibri"/>
              </a:rPr>
              <a:t> </a:t>
            </a:r>
            <a:r>
              <a:rPr sz="2000" spc="-5" dirty="0">
                <a:solidFill>
                  <a:srgbClr val="374151"/>
                </a:solidFill>
                <a:latin typeface="Calibri"/>
                <a:cs typeface="Calibri"/>
              </a:rPr>
              <a:t>methods</a:t>
            </a:r>
            <a:r>
              <a:rPr sz="2000" dirty="0">
                <a:solidFill>
                  <a:srgbClr val="374151"/>
                </a:solidFill>
                <a:latin typeface="Calibri"/>
                <a:cs typeface="Calibri"/>
              </a:rPr>
              <a:t> </a:t>
            </a:r>
            <a:r>
              <a:rPr sz="2000" spc="-10" dirty="0">
                <a:solidFill>
                  <a:srgbClr val="374151"/>
                </a:solidFill>
                <a:latin typeface="Calibri"/>
                <a:cs typeface="Calibri"/>
              </a:rPr>
              <a:t>are</a:t>
            </a:r>
            <a:r>
              <a:rPr sz="2000" spc="5" dirty="0">
                <a:solidFill>
                  <a:srgbClr val="374151"/>
                </a:solidFill>
                <a:latin typeface="Calibri"/>
                <a:cs typeface="Calibri"/>
              </a:rPr>
              <a:t> </a:t>
            </a:r>
            <a:r>
              <a:rPr sz="2000" spc="-5" dirty="0">
                <a:solidFill>
                  <a:srgbClr val="374151"/>
                </a:solidFill>
                <a:latin typeface="Calibri"/>
                <a:cs typeface="Calibri"/>
              </a:rPr>
              <a:t>essential</a:t>
            </a:r>
            <a:r>
              <a:rPr sz="2000" spc="30" dirty="0">
                <a:solidFill>
                  <a:srgbClr val="374151"/>
                </a:solidFill>
                <a:latin typeface="Calibri"/>
                <a:cs typeface="Calibri"/>
              </a:rPr>
              <a:t> </a:t>
            </a:r>
            <a:r>
              <a:rPr sz="2000" spc="-15" dirty="0">
                <a:solidFill>
                  <a:srgbClr val="374151"/>
                </a:solidFill>
                <a:latin typeface="Calibri"/>
                <a:cs typeface="Calibri"/>
              </a:rPr>
              <a:t>for</a:t>
            </a:r>
            <a:r>
              <a:rPr sz="2000" spc="-10" dirty="0">
                <a:solidFill>
                  <a:srgbClr val="374151"/>
                </a:solidFill>
                <a:latin typeface="Calibri"/>
                <a:cs typeface="Calibri"/>
              </a:rPr>
              <a:t> creating</a:t>
            </a:r>
            <a:r>
              <a:rPr sz="2000" spc="5" dirty="0">
                <a:solidFill>
                  <a:srgbClr val="374151"/>
                </a:solidFill>
                <a:latin typeface="Calibri"/>
                <a:cs typeface="Calibri"/>
              </a:rPr>
              <a:t> </a:t>
            </a:r>
            <a:r>
              <a:rPr sz="2000" dirty="0">
                <a:solidFill>
                  <a:srgbClr val="374151"/>
                </a:solidFill>
                <a:latin typeface="Calibri"/>
                <a:cs typeface="Calibri"/>
              </a:rPr>
              <a:t>a</a:t>
            </a:r>
            <a:r>
              <a:rPr sz="2000" spc="-5" dirty="0">
                <a:solidFill>
                  <a:srgbClr val="374151"/>
                </a:solidFill>
                <a:latin typeface="Calibri"/>
                <a:cs typeface="Calibri"/>
              </a:rPr>
              <a:t> </a:t>
            </a:r>
            <a:r>
              <a:rPr sz="2000" spc="-10" dirty="0">
                <a:solidFill>
                  <a:srgbClr val="374151"/>
                </a:solidFill>
                <a:latin typeface="Calibri"/>
                <a:cs typeface="Calibri"/>
              </a:rPr>
              <a:t>positive</a:t>
            </a:r>
            <a:r>
              <a:rPr sz="2000" spc="15" dirty="0">
                <a:solidFill>
                  <a:srgbClr val="374151"/>
                </a:solidFill>
                <a:latin typeface="Calibri"/>
                <a:cs typeface="Calibri"/>
              </a:rPr>
              <a:t> </a:t>
            </a:r>
            <a:r>
              <a:rPr sz="2000" spc="-5" dirty="0">
                <a:solidFill>
                  <a:srgbClr val="374151"/>
                </a:solidFill>
                <a:latin typeface="Calibri"/>
                <a:cs typeface="Calibri"/>
              </a:rPr>
              <a:t>guest</a:t>
            </a:r>
            <a:r>
              <a:rPr sz="2000" dirty="0">
                <a:solidFill>
                  <a:srgbClr val="374151"/>
                </a:solidFill>
                <a:latin typeface="Calibri"/>
                <a:cs typeface="Calibri"/>
              </a:rPr>
              <a:t> </a:t>
            </a:r>
            <a:r>
              <a:rPr sz="2000" spc="-10" dirty="0">
                <a:solidFill>
                  <a:srgbClr val="374151"/>
                </a:solidFill>
                <a:latin typeface="Calibri"/>
                <a:cs typeface="Calibri"/>
              </a:rPr>
              <a:t>experience</a:t>
            </a:r>
            <a:r>
              <a:rPr sz="2000" spc="15"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 </a:t>
            </a:r>
            <a:r>
              <a:rPr sz="2000" spc="-5" dirty="0">
                <a:solidFill>
                  <a:srgbClr val="374151"/>
                </a:solidFill>
                <a:latin typeface="Calibri"/>
                <a:cs typeface="Calibri"/>
              </a:rPr>
              <a:t>building</a:t>
            </a:r>
            <a:r>
              <a:rPr sz="2000" spc="-25" dirty="0">
                <a:solidFill>
                  <a:srgbClr val="374151"/>
                </a:solidFill>
                <a:latin typeface="Calibri"/>
                <a:cs typeface="Calibri"/>
              </a:rPr>
              <a:t> </a:t>
            </a:r>
            <a:r>
              <a:rPr sz="2000" spc="-5" dirty="0">
                <a:solidFill>
                  <a:srgbClr val="374151"/>
                </a:solidFill>
                <a:latin typeface="Calibri"/>
                <a:cs typeface="Calibri"/>
              </a:rPr>
              <a:t>customer</a:t>
            </a:r>
            <a:r>
              <a:rPr sz="2000" spc="5" dirty="0">
                <a:solidFill>
                  <a:srgbClr val="374151"/>
                </a:solidFill>
                <a:latin typeface="Calibri"/>
                <a:cs typeface="Calibri"/>
              </a:rPr>
              <a:t> </a:t>
            </a:r>
            <a:r>
              <a:rPr sz="2000" spc="-25" dirty="0">
                <a:solidFill>
                  <a:srgbClr val="374151"/>
                </a:solidFill>
                <a:latin typeface="Calibri"/>
                <a:cs typeface="Calibri"/>
              </a:rPr>
              <a:t>loyalty.</a:t>
            </a:r>
            <a:endParaRPr sz="200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70687" y="294894"/>
            <a:ext cx="3751579" cy="696595"/>
          </a:xfrm>
          <a:prstGeom prst="rect">
            <a:avLst/>
          </a:prstGeom>
        </p:spPr>
        <p:txBody>
          <a:bodyPr vert="horz" wrap="square" lIns="0" tIns="12700" rIns="0" bIns="0" rtlCol="0">
            <a:spAutoFit/>
          </a:bodyPr>
          <a:lstStyle/>
          <a:p>
            <a:pPr marL="12700">
              <a:lnSpc>
                <a:spcPct val="100000"/>
              </a:lnSpc>
              <a:spcBef>
                <a:spcPts val="100"/>
              </a:spcBef>
            </a:pPr>
            <a:r>
              <a:rPr spc="5" dirty="0"/>
              <a:t>Service</a:t>
            </a:r>
            <a:r>
              <a:rPr spc="-80" dirty="0"/>
              <a:t> </a:t>
            </a:r>
            <a:r>
              <a:rPr spc="-5" dirty="0"/>
              <a:t>methods</a:t>
            </a:r>
          </a:p>
        </p:txBody>
      </p:sp>
      <p:pic>
        <p:nvPicPr>
          <p:cNvPr id="3" name="object 3"/>
          <p:cNvPicPr/>
          <p:nvPr/>
        </p:nvPicPr>
        <p:blipFill>
          <a:blip r:embed="rId2" cstate="print"/>
          <a:stretch>
            <a:fillRect/>
          </a:stretch>
        </p:blipFill>
        <p:spPr>
          <a:xfrm>
            <a:off x="313943" y="990600"/>
            <a:ext cx="8516112" cy="4703064"/>
          </a:xfrm>
          <a:prstGeom prst="rect">
            <a:avLst/>
          </a:prstGeom>
        </p:spPr>
      </p:pic>
      <p:sp>
        <p:nvSpPr>
          <p:cNvPr id="4" name="object 4"/>
          <p:cNvSpPr txBox="1"/>
          <p:nvPr/>
        </p:nvSpPr>
        <p:spPr>
          <a:xfrm>
            <a:off x="6050407" y="5627014"/>
            <a:ext cx="2628265"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Calibri"/>
                <a:cs typeface="Calibri"/>
              </a:rPr>
              <a:t>(Cousins</a:t>
            </a:r>
            <a:r>
              <a:rPr sz="1800" spc="-15" dirty="0">
                <a:latin typeface="Calibri"/>
                <a:cs typeface="Calibri"/>
              </a:rPr>
              <a:t> </a:t>
            </a:r>
            <a:r>
              <a:rPr sz="1800" dirty="0">
                <a:latin typeface="Calibri"/>
                <a:cs typeface="Calibri"/>
              </a:rPr>
              <a:t>and</a:t>
            </a:r>
            <a:r>
              <a:rPr sz="1800" spc="-10" dirty="0">
                <a:latin typeface="Calibri"/>
                <a:cs typeface="Calibri"/>
              </a:rPr>
              <a:t> </a:t>
            </a:r>
            <a:r>
              <a:rPr sz="1800" spc="-20" dirty="0">
                <a:latin typeface="Calibri"/>
                <a:cs typeface="Calibri"/>
              </a:rPr>
              <a:t>Weekes,</a:t>
            </a:r>
            <a:r>
              <a:rPr sz="1800" spc="-45" dirty="0">
                <a:latin typeface="Calibri"/>
                <a:cs typeface="Calibri"/>
              </a:rPr>
              <a:t> </a:t>
            </a:r>
            <a:r>
              <a:rPr sz="1800" dirty="0">
                <a:latin typeface="Calibri"/>
                <a:cs typeface="Calibri"/>
              </a:rPr>
              <a:t>2020)</a:t>
            </a:r>
            <a:endParaRPr sz="1800">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3999" cy="602132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805539"/>
            <a:ext cx="9143999" cy="5065761"/>
          </a:xfrm>
          <a:prstGeom prst="rect">
            <a:avLst/>
          </a:prstGeom>
        </p:spPr>
      </p:pic>
      <p:sp>
        <p:nvSpPr>
          <p:cNvPr id="3" name="object 3"/>
          <p:cNvSpPr txBox="1">
            <a:spLocks noGrp="1"/>
          </p:cNvSpPr>
          <p:nvPr>
            <p:ph type="title"/>
          </p:nvPr>
        </p:nvSpPr>
        <p:spPr>
          <a:xfrm>
            <a:off x="258267" y="66243"/>
            <a:ext cx="6751320" cy="635000"/>
          </a:xfrm>
          <a:prstGeom prst="rect">
            <a:avLst/>
          </a:prstGeom>
        </p:spPr>
        <p:txBody>
          <a:bodyPr vert="horz" wrap="square" lIns="0" tIns="12065" rIns="0" bIns="0" rtlCol="0">
            <a:spAutoFit/>
          </a:bodyPr>
          <a:lstStyle/>
          <a:p>
            <a:pPr marL="12700">
              <a:lnSpc>
                <a:spcPct val="100000"/>
              </a:lnSpc>
              <a:spcBef>
                <a:spcPts val="95"/>
              </a:spcBef>
            </a:pPr>
            <a:r>
              <a:rPr sz="4000" b="1" spc="-135" dirty="0">
                <a:latin typeface="Tahoma"/>
                <a:cs typeface="Tahoma"/>
              </a:rPr>
              <a:t>What</a:t>
            </a:r>
            <a:r>
              <a:rPr sz="4000" b="1" spc="-65" dirty="0">
                <a:latin typeface="Tahoma"/>
                <a:cs typeface="Tahoma"/>
              </a:rPr>
              <a:t> </a:t>
            </a:r>
            <a:r>
              <a:rPr sz="4000" b="1" spc="-25" dirty="0">
                <a:latin typeface="Tahoma"/>
                <a:cs typeface="Tahoma"/>
              </a:rPr>
              <a:t>d</a:t>
            </a:r>
            <a:r>
              <a:rPr sz="4000" b="1" spc="-20" dirty="0">
                <a:latin typeface="Tahoma"/>
                <a:cs typeface="Tahoma"/>
              </a:rPr>
              <a:t>o</a:t>
            </a:r>
            <a:r>
              <a:rPr sz="4000" b="1" spc="-80" dirty="0">
                <a:latin typeface="Tahoma"/>
                <a:cs typeface="Tahoma"/>
              </a:rPr>
              <a:t> </a:t>
            </a:r>
            <a:r>
              <a:rPr sz="4000" b="1" spc="-220" dirty="0">
                <a:latin typeface="Tahoma"/>
                <a:cs typeface="Tahoma"/>
              </a:rPr>
              <a:t>t</a:t>
            </a:r>
            <a:r>
              <a:rPr sz="4000" b="1" spc="-335" dirty="0">
                <a:latin typeface="Tahoma"/>
                <a:cs typeface="Tahoma"/>
              </a:rPr>
              <a:t>h</a:t>
            </a:r>
            <a:r>
              <a:rPr sz="4000" b="1" spc="-90" dirty="0">
                <a:latin typeface="Tahoma"/>
                <a:cs typeface="Tahoma"/>
              </a:rPr>
              <a:t>e</a:t>
            </a:r>
            <a:r>
              <a:rPr sz="4000" b="1" spc="-70" dirty="0">
                <a:latin typeface="Tahoma"/>
                <a:cs typeface="Tahoma"/>
              </a:rPr>
              <a:t> </a:t>
            </a:r>
            <a:r>
              <a:rPr sz="4000" b="1" spc="-45" dirty="0">
                <a:latin typeface="Tahoma"/>
                <a:cs typeface="Tahoma"/>
              </a:rPr>
              <a:t>r</a:t>
            </a:r>
            <a:r>
              <a:rPr sz="4000" b="1" spc="-70" dirty="0">
                <a:latin typeface="Tahoma"/>
                <a:cs typeface="Tahoma"/>
              </a:rPr>
              <a:t>o</a:t>
            </a:r>
            <a:r>
              <a:rPr sz="4000" b="1" spc="-235" dirty="0">
                <a:latin typeface="Tahoma"/>
                <a:cs typeface="Tahoma"/>
              </a:rPr>
              <a:t>settes</a:t>
            </a:r>
            <a:r>
              <a:rPr sz="4000" b="1" spc="-60" dirty="0">
                <a:latin typeface="Tahoma"/>
                <a:cs typeface="Tahoma"/>
              </a:rPr>
              <a:t> </a:t>
            </a:r>
            <a:r>
              <a:rPr sz="4000" b="1" spc="-190" dirty="0">
                <a:latin typeface="Tahoma"/>
                <a:cs typeface="Tahoma"/>
              </a:rPr>
              <a:t>mean?</a:t>
            </a:r>
            <a:endParaRPr sz="4000">
              <a:latin typeface="Tahoma"/>
              <a:cs typeface="Tahom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72087" y="1944841"/>
            <a:ext cx="6686893" cy="2374537"/>
          </a:xfrm>
          <a:prstGeom prst="rect">
            <a:avLst/>
          </a:prstGeom>
        </p:spPr>
      </p:pic>
      <p:sp>
        <p:nvSpPr>
          <p:cNvPr id="3" name="object 3"/>
          <p:cNvSpPr txBox="1">
            <a:spLocks noGrp="1"/>
          </p:cNvSpPr>
          <p:nvPr>
            <p:ph type="title"/>
          </p:nvPr>
        </p:nvSpPr>
        <p:spPr>
          <a:xfrm>
            <a:off x="2041017" y="419811"/>
            <a:ext cx="5064760" cy="940435"/>
          </a:xfrm>
          <a:prstGeom prst="rect">
            <a:avLst/>
          </a:prstGeom>
        </p:spPr>
        <p:txBody>
          <a:bodyPr vert="horz" wrap="square" lIns="0" tIns="12700" rIns="0" bIns="0" rtlCol="0">
            <a:spAutoFit/>
          </a:bodyPr>
          <a:lstStyle/>
          <a:p>
            <a:pPr marL="12700">
              <a:lnSpc>
                <a:spcPct val="100000"/>
              </a:lnSpc>
              <a:spcBef>
                <a:spcPts val="100"/>
              </a:spcBef>
            </a:pPr>
            <a:r>
              <a:rPr sz="6000" b="1" spc="-295" dirty="0">
                <a:latin typeface="Tahoma"/>
                <a:cs typeface="Tahoma"/>
              </a:rPr>
              <a:t>Which</a:t>
            </a:r>
            <a:r>
              <a:rPr sz="6000" b="1" spc="-130" dirty="0">
                <a:latin typeface="Tahoma"/>
                <a:cs typeface="Tahoma"/>
              </a:rPr>
              <a:t> </a:t>
            </a:r>
            <a:r>
              <a:rPr sz="6000" b="1" spc="-290" dirty="0">
                <a:latin typeface="Tahoma"/>
                <a:cs typeface="Tahoma"/>
              </a:rPr>
              <a:t>is</a:t>
            </a:r>
            <a:r>
              <a:rPr sz="6000" b="1" spc="-120" dirty="0">
                <a:latin typeface="Tahoma"/>
                <a:cs typeface="Tahoma"/>
              </a:rPr>
              <a:t> </a:t>
            </a:r>
            <a:r>
              <a:rPr sz="6000" b="1" spc="-345" dirty="0">
                <a:latin typeface="Tahoma"/>
                <a:cs typeface="Tahoma"/>
              </a:rPr>
              <a:t>best?</a:t>
            </a:r>
            <a:endParaRPr sz="6000">
              <a:latin typeface="Tahoma"/>
              <a:cs typeface="Tahoma"/>
            </a:endParaRPr>
          </a:p>
        </p:txBody>
      </p:sp>
      <p:pic>
        <p:nvPicPr>
          <p:cNvPr id="4" name="object 4"/>
          <p:cNvPicPr/>
          <p:nvPr/>
        </p:nvPicPr>
        <p:blipFill>
          <a:blip r:embed="rId3" cstate="print"/>
          <a:stretch>
            <a:fillRect/>
          </a:stretch>
        </p:blipFill>
        <p:spPr>
          <a:xfrm>
            <a:off x="489912" y="5417187"/>
            <a:ext cx="114269" cy="201558"/>
          </a:xfrm>
          <a:prstGeom prst="rect">
            <a:avLst/>
          </a:prstGeom>
        </p:spPr>
      </p:pic>
      <p:pic>
        <p:nvPicPr>
          <p:cNvPr id="5" name="object 5"/>
          <p:cNvPicPr/>
          <p:nvPr/>
        </p:nvPicPr>
        <p:blipFill>
          <a:blip r:embed="rId4" cstate="print"/>
          <a:stretch>
            <a:fillRect/>
          </a:stretch>
        </p:blipFill>
        <p:spPr>
          <a:xfrm>
            <a:off x="817094" y="5417187"/>
            <a:ext cx="114261" cy="201558"/>
          </a:xfrm>
          <a:prstGeom prst="rect">
            <a:avLst/>
          </a:prstGeom>
        </p:spPr>
      </p:pic>
      <p:sp>
        <p:nvSpPr>
          <p:cNvPr id="6" name="object 6"/>
          <p:cNvSpPr/>
          <p:nvPr/>
        </p:nvSpPr>
        <p:spPr>
          <a:xfrm>
            <a:off x="654858" y="5410677"/>
            <a:ext cx="111760" cy="224154"/>
          </a:xfrm>
          <a:custGeom>
            <a:avLst/>
            <a:gdLst/>
            <a:ahLst/>
            <a:cxnLst/>
            <a:rect l="l" t="t" r="r" b="b"/>
            <a:pathLst>
              <a:path w="111759" h="224154">
                <a:moveTo>
                  <a:pt x="94260" y="0"/>
                </a:moveTo>
                <a:lnTo>
                  <a:pt x="0" y="216484"/>
                </a:lnTo>
                <a:lnTo>
                  <a:pt x="17290" y="223991"/>
                </a:lnTo>
                <a:lnTo>
                  <a:pt x="111551" y="7498"/>
                </a:lnTo>
                <a:lnTo>
                  <a:pt x="94260" y="0"/>
                </a:lnTo>
                <a:close/>
              </a:path>
            </a:pathLst>
          </a:custGeom>
          <a:solidFill>
            <a:srgbClr val="000000"/>
          </a:solidFill>
        </p:spPr>
        <p:txBody>
          <a:bodyPr wrap="square" lIns="0" tIns="0" rIns="0" bIns="0" rtlCol="0"/>
          <a:lstStyle/>
          <a:p>
            <a:endParaRPr/>
          </a:p>
        </p:txBody>
      </p:sp>
      <p:sp>
        <p:nvSpPr>
          <p:cNvPr id="7" name="object 7"/>
          <p:cNvSpPr/>
          <p:nvPr/>
        </p:nvSpPr>
        <p:spPr>
          <a:xfrm>
            <a:off x="333552" y="5179390"/>
            <a:ext cx="754380" cy="584200"/>
          </a:xfrm>
          <a:custGeom>
            <a:avLst/>
            <a:gdLst/>
            <a:ahLst/>
            <a:cxnLst/>
            <a:rect l="l" t="t" r="r" b="b"/>
            <a:pathLst>
              <a:path w="754380" h="584200">
                <a:moveTo>
                  <a:pt x="537337" y="75031"/>
                </a:moveTo>
                <a:lnTo>
                  <a:pt x="535851" y="67703"/>
                </a:lnTo>
                <a:lnTo>
                  <a:pt x="531812" y="61722"/>
                </a:lnTo>
                <a:lnTo>
                  <a:pt x="525818" y="57683"/>
                </a:lnTo>
                <a:lnTo>
                  <a:pt x="518477" y="56210"/>
                </a:lnTo>
                <a:lnTo>
                  <a:pt x="511136" y="57683"/>
                </a:lnTo>
                <a:lnTo>
                  <a:pt x="505142" y="61722"/>
                </a:lnTo>
                <a:lnTo>
                  <a:pt x="501103" y="67703"/>
                </a:lnTo>
                <a:lnTo>
                  <a:pt x="499618" y="75031"/>
                </a:lnTo>
                <a:lnTo>
                  <a:pt x="501103" y="82359"/>
                </a:lnTo>
                <a:lnTo>
                  <a:pt x="505142" y="88341"/>
                </a:lnTo>
                <a:lnTo>
                  <a:pt x="511136" y="92379"/>
                </a:lnTo>
                <a:lnTo>
                  <a:pt x="518477" y="93853"/>
                </a:lnTo>
                <a:lnTo>
                  <a:pt x="525818" y="92379"/>
                </a:lnTo>
                <a:lnTo>
                  <a:pt x="531812" y="88341"/>
                </a:lnTo>
                <a:lnTo>
                  <a:pt x="535851" y="82359"/>
                </a:lnTo>
                <a:lnTo>
                  <a:pt x="537337" y="75031"/>
                </a:lnTo>
                <a:close/>
              </a:path>
              <a:path w="754380" h="584200">
                <a:moveTo>
                  <a:pt x="603313" y="75031"/>
                </a:moveTo>
                <a:lnTo>
                  <a:pt x="601840" y="67703"/>
                </a:lnTo>
                <a:lnTo>
                  <a:pt x="597801" y="61722"/>
                </a:lnTo>
                <a:lnTo>
                  <a:pt x="591807" y="57683"/>
                </a:lnTo>
                <a:lnTo>
                  <a:pt x="584466" y="56210"/>
                </a:lnTo>
                <a:lnTo>
                  <a:pt x="577126" y="57683"/>
                </a:lnTo>
                <a:lnTo>
                  <a:pt x="571131" y="61722"/>
                </a:lnTo>
                <a:lnTo>
                  <a:pt x="567093" y="67703"/>
                </a:lnTo>
                <a:lnTo>
                  <a:pt x="565607" y="75031"/>
                </a:lnTo>
                <a:lnTo>
                  <a:pt x="567093" y="82359"/>
                </a:lnTo>
                <a:lnTo>
                  <a:pt x="571131" y="88341"/>
                </a:lnTo>
                <a:lnTo>
                  <a:pt x="577126" y="92379"/>
                </a:lnTo>
                <a:lnTo>
                  <a:pt x="584466" y="93853"/>
                </a:lnTo>
                <a:lnTo>
                  <a:pt x="591807" y="92379"/>
                </a:lnTo>
                <a:lnTo>
                  <a:pt x="597801" y="88341"/>
                </a:lnTo>
                <a:lnTo>
                  <a:pt x="601840" y="82359"/>
                </a:lnTo>
                <a:lnTo>
                  <a:pt x="603313" y="75031"/>
                </a:lnTo>
                <a:close/>
              </a:path>
              <a:path w="754380" h="584200">
                <a:moveTo>
                  <a:pt x="669302" y="75031"/>
                </a:moveTo>
                <a:lnTo>
                  <a:pt x="667829" y="67703"/>
                </a:lnTo>
                <a:lnTo>
                  <a:pt x="663790" y="61722"/>
                </a:lnTo>
                <a:lnTo>
                  <a:pt x="657796" y="57683"/>
                </a:lnTo>
                <a:lnTo>
                  <a:pt x="650455" y="56210"/>
                </a:lnTo>
                <a:lnTo>
                  <a:pt x="643115" y="57683"/>
                </a:lnTo>
                <a:lnTo>
                  <a:pt x="637120" y="61722"/>
                </a:lnTo>
                <a:lnTo>
                  <a:pt x="633082" y="67703"/>
                </a:lnTo>
                <a:lnTo>
                  <a:pt x="631596" y="75031"/>
                </a:lnTo>
                <a:lnTo>
                  <a:pt x="633082" y="82359"/>
                </a:lnTo>
                <a:lnTo>
                  <a:pt x="637120" y="88341"/>
                </a:lnTo>
                <a:lnTo>
                  <a:pt x="643115" y="92379"/>
                </a:lnTo>
                <a:lnTo>
                  <a:pt x="650455" y="93853"/>
                </a:lnTo>
                <a:lnTo>
                  <a:pt x="657796" y="92379"/>
                </a:lnTo>
                <a:lnTo>
                  <a:pt x="663790" y="88341"/>
                </a:lnTo>
                <a:lnTo>
                  <a:pt x="667829" y="82359"/>
                </a:lnTo>
                <a:lnTo>
                  <a:pt x="669302" y="75031"/>
                </a:lnTo>
                <a:close/>
              </a:path>
              <a:path w="754380" h="584200">
                <a:moveTo>
                  <a:pt x="754138" y="150329"/>
                </a:moveTo>
                <a:lnTo>
                  <a:pt x="735291" y="150329"/>
                </a:lnTo>
                <a:lnTo>
                  <a:pt x="735291" y="564476"/>
                </a:lnTo>
                <a:lnTo>
                  <a:pt x="754138" y="564476"/>
                </a:lnTo>
                <a:lnTo>
                  <a:pt x="754138" y="150329"/>
                </a:lnTo>
                <a:close/>
              </a:path>
              <a:path w="754380" h="584200">
                <a:moveTo>
                  <a:pt x="754138" y="0"/>
                </a:moveTo>
                <a:lnTo>
                  <a:pt x="0" y="0"/>
                </a:lnTo>
                <a:lnTo>
                  <a:pt x="0" y="19037"/>
                </a:lnTo>
                <a:lnTo>
                  <a:pt x="0" y="131978"/>
                </a:lnTo>
                <a:lnTo>
                  <a:pt x="0" y="149745"/>
                </a:lnTo>
                <a:lnTo>
                  <a:pt x="0" y="564718"/>
                </a:lnTo>
                <a:lnTo>
                  <a:pt x="0" y="583742"/>
                </a:lnTo>
                <a:lnTo>
                  <a:pt x="754138" y="583742"/>
                </a:lnTo>
                <a:lnTo>
                  <a:pt x="754138" y="564718"/>
                </a:lnTo>
                <a:lnTo>
                  <a:pt x="18859" y="564718"/>
                </a:lnTo>
                <a:lnTo>
                  <a:pt x="18859" y="149745"/>
                </a:lnTo>
                <a:lnTo>
                  <a:pt x="754138" y="149745"/>
                </a:lnTo>
                <a:lnTo>
                  <a:pt x="754138" y="131978"/>
                </a:lnTo>
                <a:lnTo>
                  <a:pt x="18859" y="131978"/>
                </a:lnTo>
                <a:lnTo>
                  <a:pt x="18859" y="19037"/>
                </a:lnTo>
                <a:lnTo>
                  <a:pt x="735291" y="19037"/>
                </a:lnTo>
                <a:lnTo>
                  <a:pt x="735291" y="131508"/>
                </a:lnTo>
                <a:lnTo>
                  <a:pt x="754138" y="131508"/>
                </a:lnTo>
                <a:lnTo>
                  <a:pt x="754138" y="19037"/>
                </a:lnTo>
                <a:lnTo>
                  <a:pt x="754138" y="18554"/>
                </a:lnTo>
                <a:lnTo>
                  <a:pt x="754138" y="0"/>
                </a:lnTo>
                <a:close/>
              </a:path>
            </a:pathLst>
          </a:custGeom>
          <a:solidFill>
            <a:srgbClr val="000000"/>
          </a:solidFill>
        </p:spPr>
        <p:txBody>
          <a:bodyPr wrap="square" lIns="0" tIns="0" rIns="0" bIns="0" rtlCol="0"/>
          <a:lstStyle/>
          <a:p>
            <a:endParaRPr/>
          </a:p>
        </p:txBody>
      </p:sp>
      <p:sp>
        <p:nvSpPr>
          <p:cNvPr id="8" name="object 8"/>
          <p:cNvSpPr txBox="1"/>
          <p:nvPr/>
        </p:nvSpPr>
        <p:spPr>
          <a:xfrm>
            <a:off x="1244904" y="5304790"/>
            <a:ext cx="1432560" cy="299720"/>
          </a:xfrm>
          <a:prstGeom prst="rect">
            <a:avLst/>
          </a:prstGeom>
        </p:spPr>
        <p:txBody>
          <a:bodyPr vert="horz" wrap="square" lIns="0" tIns="12700" rIns="0" bIns="0" rtlCol="0">
            <a:spAutoFit/>
          </a:bodyPr>
          <a:lstStyle/>
          <a:p>
            <a:pPr marL="12700">
              <a:lnSpc>
                <a:spcPct val="100000"/>
              </a:lnSpc>
              <a:spcBef>
                <a:spcPts val="100"/>
              </a:spcBef>
            </a:pPr>
            <a:r>
              <a:rPr sz="1800" u="heavy" spc="-5" dirty="0">
                <a:solidFill>
                  <a:srgbClr val="0462C1"/>
                </a:solidFill>
                <a:uFill>
                  <a:solidFill>
                    <a:srgbClr val="0462C1"/>
                  </a:solidFill>
                </a:uFill>
                <a:latin typeface="Calibri"/>
                <a:cs typeface="Calibri"/>
                <a:hlinkClick r:id="rId5"/>
              </a:rPr>
              <a:t>Michelin</a:t>
            </a:r>
            <a:r>
              <a:rPr sz="1800" u="heavy" spc="-15" dirty="0">
                <a:solidFill>
                  <a:srgbClr val="0462C1"/>
                </a:solidFill>
                <a:uFill>
                  <a:solidFill>
                    <a:srgbClr val="0462C1"/>
                  </a:solidFill>
                </a:uFill>
                <a:latin typeface="Calibri"/>
                <a:cs typeface="Calibri"/>
                <a:hlinkClick r:id="rId5"/>
              </a:rPr>
              <a:t> </a:t>
            </a:r>
            <a:r>
              <a:rPr sz="1800" u="heavy" spc="-10" dirty="0">
                <a:solidFill>
                  <a:srgbClr val="0462C1"/>
                </a:solidFill>
                <a:uFill>
                  <a:solidFill>
                    <a:srgbClr val="0462C1"/>
                  </a:solidFill>
                </a:uFill>
                <a:latin typeface="Calibri"/>
                <a:cs typeface="Calibri"/>
                <a:hlinkClick r:id="rId5"/>
              </a:rPr>
              <a:t>VS</a:t>
            </a:r>
            <a:r>
              <a:rPr sz="1800" u="heavy" spc="-30" dirty="0">
                <a:solidFill>
                  <a:srgbClr val="0462C1"/>
                </a:solidFill>
                <a:uFill>
                  <a:solidFill>
                    <a:srgbClr val="0462C1"/>
                  </a:solidFill>
                </a:uFill>
                <a:latin typeface="Calibri"/>
                <a:cs typeface="Calibri"/>
                <a:hlinkClick r:id="rId5"/>
              </a:rPr>
              <a:t> </a:t>
            </a:r>
            <a:r>
              <a:rPr sz="1800" u="heavy" dirty="0">
                <a:solidFill>
                  <a:srgbClr val="0462C1"/>
                </a:solidFill>
                <a:uFill>
                  <a:solidFill>
                    <a:srgbClr val="0462C1"/>
                  </a:solidFill>
                </a:uFill>
                <a:latin typeface="Calibri"/>
                <a:cs typeface="Calibri"/>
                <a:hlinkClick r:id="rId5"/>
              </a:rPr>
              <a:t>AA</a:t>
            </a:r>
            <a:endParaRPr sz="1800">
              <a:latin typeface="Calibri"/>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542" y="363093"/>
            <a:ext cx="6711950" cy="696595"/>
          </a:xfrm>
          <a:prstGeom prst="rect">
            <a:avLst/>
          </a:prstGeom>
        </p:spPr>
        <p:txBody>
          <a:bodyPr vert="horz" wrap="square" lIns="0" tIns="13335" rIns="0" bIns="0" rtlCol="0">
            <a:spAutoFit/>
          </a:bodyPr>
          <a:lstStyle/>
          <a:p>
            <a:pPr marL="12700">
              <a:lnSpc>
                <a:spcPct val="100000"/>
              </a:lnSpc>
              <a:spcBef>
                <a:spcPts val="105"/>
              </a:spcBef>
            </a:pPr>
            <a:r>
              <a:rPr spc="-40" dirty="0"/>
              <a:t>Assignment</a:t>
            </a:r>
            <a:r>
              <a:rPr spc="-100" dirty="0"/>
              <a:t> </a:t>
            </a:r>
            <a:r>
              <a:rPr spc="-20" dirty="0"/>
              <a:t>1:</a:t>
            </a:r>
            <a:r>
              <a:rPr spc="-70" dirty="0"/>
              <a:t> </a:t>
            </a:r>
            <a:r>
              <a:rPr spc="-40" dirty="0"/>
              <a:t>Student</a:t>
            </a:r>
            <a:r>
              <a:rPr spc="-100" dirty="0"/>
              <a:t> </a:t>
            </a:r>
            <a:r>
              <a:rPr spc="-30" dirty="0"/>
              <a:t>Journal</a:t>
            </a:r>
          </a:p>
        </p:txBody>
      </p:sp>
      <p:sp>
        <p:nvSpPr>
          <p:cNvPr id="3" name="object 3"/>
          <p:cNvSpPr txBox="1"/>
          <p:nvPr/>
        </p:nvSpPr>
        <p:spPr>
          <a:xfrm>
            <a:off x="307340" y="1449450"/>
            <a:ext cx="8440420" cy="3976370"/>
          </a:xfrm>
          <a:prstGeom prst="rect">
            <a:avLst/>
          </a:prstGeom>
        </p:spPr>
        <p:txBody>
          <a:bodyPr vert="horz" wrap="square" lIns="0" tIns="39370" rIns="0" bIns="0" rtlCol="0">
            <a:spAutoFit/>
          </a:bodyPr>
          <a:lstStyle/>
          <a:p>
            <a:pPr marL="12700" marR="113664">
              <a:lnSpc>
                <a:spcPts val="1730"/>
              </a:lnSpc>
              <a:spcBef>
                <a:spcPts val="310"/>
              </a:spcBef>
            </a:pPr>
            <a:r>
              <a:rPr sz="1600" b="1" spc="-10" dirty="0">
                <a:latin typeface="Arial"/>
                <a:cs typeface="Arial"/>
              </a:rPr>
              <a:t>Title:</a:t>
            </a:r>
            <a:r>
              <a:rPr sz="1600" b="1" spc="30" dirty="0">
                <a:latin typeface="Arial"/>
                <a:cs typeface="Arial"/>
              </a:rPr>
              <a:t> </a:t>
            </a:r>
            <a:r>
              <a:rPr sz="1600" spc="-5" dirty="0">
                <a:latin typeface="Arial MT"/>
                <a:cs typeface="Arial MT"/>
              </a:rPr>
              <a:t>Does</a:t>
            </a:r>
            <a:r>
              <a:rPr sz="1600" spc="1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required</a:t>
            </a:r>
            <a:r>
              <a:rPr sz="1600" spc="20" dirty="0">
                <a:latin typeface="Arial MT"/>
                <a:cs typeface="Arial MT"/>
              </a:rPr>
              <a:t> </a:t>
            </a:r>
            <a:r>
              <a:rPr sz="1600" dirty="0">
                <a:latin typeface="Arial MT"/>
                <a:cs typeface="Arial MT"/>
              </a:rPr>
              <a:t>skill</a:t>
            </a:r>
            <a:r>
              <a:rPr sz="1600" spc="-30" dirty="0">
                <a:latin typeface="Arial MT"/>
                <a:cs typeface="Arial MT"/>
              </a:rPr>
              <a:t> </a:t>
            </a:r>
            <a:r>
              <a:rPr sz="1600" spc="-5" dirty="0">
                <a:latin typeface="Arial MT"/>
                <a:cs typeface="Arial MT"/>
              </a:rPr>
              <a:t>set</a:t>
            </a:r>
            <a:r>
              <a:rPr sz="1600" spc="2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Food</a:t>
            </a:r>
            <a:r>
              <a:rPr sz="1600" spc="20" dirty="0">
                <a:latin typeface="Arial MT"/>
                <a:cs typeface="Arial MT"/>
              </a:rPr>
              <a:t> </a:t>
            </a:r>
            <a:r>
              <a:rPr sz="1600" spc="-5" dirty="0">
                <a:latin typeface="Arial MT"/>
                <a:cs typeface="Arial MT"/>
              </a:rPr>
              <a:t>&amp;</a:t>
            </a:r>
            <a:r>
              <a:rPr sz="1600" spc="10" dirty="0">
                <a:latin typeface="Arial MT"/>
                <a:cs typeface="Arial MT"/>
              </a:rPr>
              <a:t> </a:t>
            </a:r>
            <a:r>
              <a:rPr sz="1600" spc="-5" dirty="0">
                <a:latin typeface="Arial MT"/>
                <a:cs typeface="Arial MT"/>
              </a:rPr>
              <a:t>Beverage</a:t>
            </a:r>
            <a:r>
              <a:rPr sz="1600" spc="5" dirty="0">
                <a:latin typeface="Arial MT"/>
                <a:cs typeface="Arial MT"/>
              </a:rPr>
              <a:t> </a:t>
            </a:r>
            <a:r>
              <a:rPr sz="1600" spc="-5" dirty="0">
                <a:latin typeface="Arial MT"/>
                <a:cs typeface="Arial MT"/>
              </a:rPr>
              <a:t>employee</a:t>
            </a:r>
            <a:r>
              <a:rPr sz="1600" spc="35" dirty="0">
                <a:latin typeface="Arial MT"/>
                <a:cs typeface="Arial MT"/>
              </a:rPr>
              <a:t> </a:t>
            </a:r>
            <a:r>
              <a:rPr sz="1600" spc="-5" dirty="0">
                <a:latin typeface="Arial MT"/>
                <a:cs typeface="Arial MT"/>
              </a:rPr>
              <a:t>change,</a:t>
            </a:r>
            <a:r>
              <a:rPr sz="1600" spc="5" dirty="0">
                <a:latin typeface="Arial MT"/>
                <a:cs typeface="Arial MT"/>
              </a:rPr>
              <a:t> </a:t>
            </a:r>
            <a:r>
              <a:rPr sz="1600" spc="-5" dirty="0">
                <a:latin typeface="Arial MT"/>
                <a:cs typeface="Arial MT"/>
              </a:rPr>
              <a:t>based</a:t>
            </a:r>
            <a:r>
              <a:rPr sz="1600" spc="5" dirty="0">
                <a:latin typeface="Arial MT"/>
                <a:cs typeface="Arial MT"/>
              </a:rPr>
              <a:t> </a:t>
            </a:r>
            <a:r>
              <a:rPr sz="1600" spc="-5" dirty="0">
                <a:latin typeface="Arial MT"/>
                <a:cs typeface="Arial MT"/>
              </a:rPr>
              <a:t>on</a:t>
            </a:r>
            <a:r>
              <a:rPr sz="1600" spc="25" dirty="0">
                <a:latin typeface="Arial MT"/>
                <a:cs typeface="Arial MT"/>
              </a:rPr>
              <a:t> </a:t>
            </a:r>
            <a:r>
              <a:rPr sz="1600" spc="-5" dirty="0">
                <a:latin typeface="Arial MT"/>
                <a:cs typeface="Arial MT"/>
              </a:rPr>
              <a:t>the</a:t>
            </a:r>
            <a:r>
              <a:rPr sz="1600" spc="5" dirty="0">
                <a:latin typeface="Arial MT"/>
                <a:cs typeface="Arial MT"/>
              </a:rPr>
              <a:t> </a:t>
            </a:r>
            <a:r>
              <a:rPr sz="1600" spc="-10" dirty="0">
                <a:latin typeface="Arial MT"/>
                <a:cs typeface="Arial MT"/>
              </a:rPr>
              <a:t>type </a:t>
            </a:r>
            <a:r>
              <a:rPr sz="1600" spc="-43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business</a:t>
            </a:r>
            <a:r>
              <a:rPr sz="1600" spc="-2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10" dirty="0">
                <a:latin typeface="Arial MT"/>
                <a:cs typeface="Arial MT"/>
              </a:rPr>
              <a:t>type</a:t>
            </a:r>
            <a:r>
              <a:rPr sz="1600" spc="2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service that</a:t>
            </a:r>
            <a:r>
              <a:rPr sz="1600" spc="10" dirty="0">
                <a:latin typeface="Arial MT"/>
                <a:cs typeface="Arial MT"/>
              </a:rPr>
              <a:t> </a:t>
            </a:r>
            <a:r>
              <a:rPr sz="1600" spc="-5" dirty="0">
                <a:latin typeface="Arial MT"/>
                <a:cs typeface="Arial MT"/>
              </a:rPr>
              <a:t>is</a:t>
            </a:r>
            <a:r>
              <a:rPr sz="1600" spc="-10" dirty="0">
                <a:latin typeface="Arial MT"/>
                <a:cs typeface="Arial MT"/>
              </a:rPr>
              <a:t> </a:t>
            </a:r>
            <a:r>
              <a:rPr sz="1600" spc="-5" dirty="0">
                <a:latin typeface="Arial MT"/>
                <a:cs typeface="Arial MT"/>
              </a:rPr>
              <a:t>offered?</a:t>
            </a:r>
            <a:endParaRPr sz="1600">
              <a:latin typeface="Arial MT"/>
              <a:cs typeface="Arial MT"/>
            </a:endParaRPr>
          </a:p>
          <a:p>
            <a:pPr marL="12700" marR="121920">
              <a:lnSpc>
                <a:spcPct val="90000"/>
              </a:lnSpc>
              <a:spcBef>
                <a:spcPts val="970"/>
              </a:spcBef>
            </a:pPr>
            <a:r>
              <a:rPr sz="1600" spc="-5" dirty="0">
                <a:latin typeface="Arial MT"/>
                <a:cs typeface="Arial MT"/>
              </a:rPr>
              <a:t>The</a:t>
            </a:r>
            <a:r>
              <a:rPr sz="1600" spc="10" dirty="0">
                <a:latin typeface="Arial MT"/>
                <a:cs typeface="Arial MT"/>
              </a:rPr>
              <a:t> </a:t>
            </a:r>
            <a:r>
              <a:rPr sz="1600" spc="-5" dirty="0">
                <a:latin typeface="Arial MT"/>
                <a:cs typeface="Arial MT"/>
              </a:rPr>
              <a:t>main</a:t>
            </a:r>
            <a:r>
              <a:rPr sz="1600" dirty="0">
                <a:latin typeface="Arial MT"/>
                <a:cs typeface="Arial MT"/>
              </a:rPr>
              <a:t> </a:t>
            </a:r>
            <a:r>
              <a:rPr sz="1600" spc="-5" dirty="0">
                <a:latin typeface="Arial MT"/>
                <a:cs typeface="Arial MT"/>
              </a:rPr>
              <a:t>objective</a:t>
            </a:r>
            <a:r>
              <a:rPr sz="1600" spc="-15"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this</a:t>
            </a:r>
            <a:r>
              <a:rPr sz="1600" spc="10" dirty="0">
                <a:latin typeface="Arial MT"/>
                <a:cs typeface="Arial MT"/>
              </a:rPr>
              <a:t> </a:t>
            </a:r>
            <a:r>
              <a:rPr sz="1600" spc="-5" dirty="0">
                <a:latin typeface="Arial MT"/>
                <a:cs typeface="Arial MT"/>
              </a:rPr>
              <a:t>reflective</a:t>
            </a:r>
            <a:r>
              <a:rPr sz="1600" dirty="0">
                <a:latin typeface="Arial MT"/>
                <a:cs typeface="Arial MT"/>
              </a:rPr>
              <a:t> </a:t>
            </a:r>
            <a:r>
              <a:rPr sz="1600" spc="-5" dirty="0">
                <a:latin typeface="Arial MT"/>
                <a:cs typeface="Arial MT"/>
              </a:rPr>
              <a:t>essay</a:t>
            </a:r>
            <a:r>
              <a:rPr sz="1600" dirty="0">
                <a:latin typeface="Arial MT"/>
                <a:cs typeface="Arial MT"/>
              </a:rPr>
              <a:t> </a:t>
            </a:r>
            <a:r>
              <a:rPr sz="1600" spc="-5" dirty="0">
                <a:latin typeface="Arial MT"/>
                <a:cs typeface="Arial MT"/>
              </a:rPr>
              <a:t>is</a:t>
            </a:r>
            <a:r>
              <a:rPr sz="1600" spc="5"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compare</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contrast</a:t>
            </a:r>
            <a:r>
              <a:rPr sz="1600" spc="2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job</a:t>
            </a:r>
            <a:r>
              <a:rPr sz="1600" dirty="0">
                <a:latin typeface="Arial MT"/>
                <a:cs typeface="Arial MT"/>
              </a:rPr>
              <a:t> </a:t>
            </a:r>
            <a:r>
              <a:rPr sz="1600" spc="-5" dirty="0">
                <a:latin typeface="Arial MT"/>
                <a:cs typeface="Arial MT"/>
              </a:rPr>
              <a:t>role</a:t>
            </a:r>
            <a:r>
              <a:rPr sz="1600" spc="10" dirty="0">
                <a:latin typeface="Arial MT"/>
                <a:cs typeface="Arial MT"/>
              </a:rPr>
              <a:t> </a:t>
            </a:r>
            <a:r>
              <a:rPr sz="1600" spc="-5" dirty="0">
                <a:latin typeface="Arial MT"/>
                <a:cs typeface="Arial MT"/>
              </a:rPr>
              <a:t>in</a:t>
            </a:r>
            <a:r>
              <a:rPr sz="1600" dirty="0">
                <a:latin typeface="Arial MT"/>
                <a:cs typeface="Arial MT"/>
              </a:rPr>
              <a:t> </a:t>
            </a:r>
            <a:r>
              <a:rPr sz="1600" spc="-5" dirty="0">
                <a:latin typeface="Arial MT"/>
                <a:cs typeface="Arial MT"/>
              </a:rPr>
              <a:t>different </a:t>
            </a:r>
            <a:r>
              <a:rPr sz="1600" dirty="0">
                <a:latin typeface="Arial MT"/>
                <a:cs typeface="Arial MT"/>
              </a:rPr>
              <a:t> </a:t>
            </a:r>
            <a:r>
              <a:rPr sz="1600" spc="-10" dirty="0">
                <a:latin typeface="Arial MT"/>
                <a:cs typeface="Arial MT"/>
              </a:rPr>
              <a:t>types</a:t>
            </a:r>
            <a:r>
              <a:rPr sz="1600" spc="3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restaurants</a:t>
            </a:r>
            <a:r>
              <a:rPr sz="1600" spc="30" dirty="0">
                <a:latin typeface="Arial MT"/>
                <a:cs typeface="Arial MT"/>
              </a:rPr>
              <a:t> </a:t>
            </a:r>
            <a:r>
              <a:rPr sz="1600" spc="-5" dirty="0">
                <a:latin typeface="Arial MT"/>
                <a:cs typeface="Arial MT"/>
              </a:rPr>
              <a:t>and</a:t>
            </a:r>
            <a:r>
              <a:rPr sz="1600" spc="15" dirty="0">
                <a:latin typeface="Arial MT"/>
                <a:cs typeface="Arial MT"/>
              </a:rPr>
              <a:t> </a:t>
            </a:r>
            <a:r>
              <a:rPr sz="1600" spc="-5" dirty="0">
                <a:latin typeface="Arial MT"/>
                <a:cs typeface="Arial MT"/>
              </a:rPr>
              <a:t>to</a:t>
            </a:r>
            <a:r>
              <a:rPr sz="1600" spc="15" dirty="0">
                <a:latin typeface="Arial MT"/>
                <a:cs typeface="Arial MT"/>
              </a:rPr>
              <a:t> </a:t>
            </a:r>
            <a:r>
              <a:rPr sz="1600" spc="-5" dirty="0">
                <a:latin typeface="Arial MT"/>
                <a:cs typeface="Arial MT"/>
              </a:rPr>
              <a:t>determine</a:t>
            </a:r>
            <a:r>
              <a:rPr sz="1600" spc="15" dirty="0">
                <a:latin typeface="Arial MT"/>
                <a:cs typeface="Arial MT"/>
              </a:rPr>
              <a:t> </a:t>
            </a:r>
            <a:r>
              <a:rPr sz="1600" spc="-5" dirty="0">
                <a:latin typeface="Arial MT"/>
                <a:cs typeface="Arial MT"/>
              </a:rPr>
              <a:t>whether</a:t>
            </a:r>
            <a:r>
              <a:rPr sz="1600" spc="2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required</a:t>
            </a:r>
            <a:r>
              <a:rPr sz="1600" spc="15" dirty="0">
                <a:latin typeface="Arial MT"/>
                <a:cs typeface="Arial MT"/>
              </a:rPr>
              <a:t> </a:t>
            </a:r>
            <a:r>
              <a:rPr sz="1600" spc="-5" dirty="0">
                <a:latin typeface="Arial MT"/>
                <a:cs typeface="Arial MT"/>
              </a:rPr>
              <a:t>skill</a:t>
            </a:r>
            <a:r>
              <a:rPr sz="1600" spc="-15" dirty="0">
                <a:latin typeface="Arial MT"/>
                <a:cs typeface="Arial MT"/>
              </a:rPr>
              <a:t> </a:t>
            </a:r>
            <a:r>
              <a:rPr sz="1600" spc="-5" dirty="0">
                <a:latin typeface="Arial MT"/>
                <a:cs typeface="Arial MT"/>
              </a:rPr>
              <a:t>set</a:t>
            </a:r>
            <a:r>
              <a:rPr sz="160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a</a:t>
            </a:r>
            <a:r>
              <a:rPr sz="1600" spc="15" dirty="0">
                <a:latin typeface="Arial MT"/>
                <a:cs typeface="Arial MT"/>
              </a:rPr>
              <a:t> </a:t>
            </a:r>
            <a:r>
              <a:rPr sz="1600" spc="-5" dirty="0">
                <a:latin typeface="Arial MT"/>
                <a:cs typeface="Arial MT"/>
              </a:rPr>
              <a:t>Food</a:t>
            </a:r>
            <a:r>
              <a:rPr sz="1600" dirty="0">
                <a:latin typeface="Arial MT"/>
                <a:cs typeface="Arial MT"/>
              </a:rPr>
              <a:t> </a:t>
            </a:r>
            <a:r>
              <a:rPr sz="1600" spc="-5" dirty="0">
                <a:latin typeface="Arial MT"/>
                <a:cs typeface="Arial MT"/>
              </a:rPr>
              <a:t>&amp;</a:t>
            </a:r>
            <a:r>
              <a:rPr sz="1600" dirty="0">
                <a:latin typeface="Arial MT"/>
                <a:cs typeface="Arial MT"/>
              </a:rPr>
              <a:t> </a:t>
            </a:r>
            <a:r>
              <a:rPr sz="1600" spc="-5" dirty="0">
                <a:latin typeface="Arial MT"/>
                <a:cs typeface="Arial MT"/>
              </a:rPr>
              <a:t>Beverage </a:t>
            </a:r>
            <a:r>
              <a:rPr sz="1600" dirty="0">
                <a:latin typeface="Arial MT"/>
                <a:cs typeface="Arial MT"/>
              </a:rPr>
              <a:t> </a:t>
            </a:r>
            <a:r>
              <a:rPr sz="1600" spc="-5" dirty="0">
                <a:latin typeface="Arial MT"/>
                <a:cs typeface="Arial MT"/>
              </a:rPr>
              <a:t>employee</a:t>
            </a:r>
            <a:r>
              <a:rPr sz="1600" spc="30" dirty="0">
                <a:latin typeface="Arial MT"/>
                <a:cs typeface="Arial MT"/>
              </a:rPr>
              <a:t> </a:t>
            </a:r>
            <a:r>
              <a:rPr sz="1600" spc="-5" dirty="0">
                <a:latin typeface="Arial MT"/>
                <a:cs typeface="Arial MT"/>
              </a:rPr>
              <a:t>changes based</a:t>
            </a:r>
            <a:r>
              <a:rPr sz="1600" spc="5" dirty="0">
                <a:latin typeface="Arial MT"/>
                <a:cs typeface="Arial MT"/>
              </a:rPr>
              <a:t> </a:t>
            </a:r>
            <a:r>
              <a:rPr sz="1600" spc="-5" dirty="0">
                <a:latin typeface="Arial MT"/>
                <a:cs typeface="Arial MT"/>
              </a:rPr>
              <a:t>on</a:t>
            </a:r>
            <a:r>
              <a:rPr sz="1600" spc="20" dirty="0">
                <a:latin typeface="Arial MT"/>
                <a:cs typeface="Arial MT"/>
              </a:rPr>
              <a:t> </a:t>
            </a:r>
            <a:r>
              <a:rPr sz="1600" spc="-5" dirty="0">
                <a:latin typeface="Arial MT"/>
                <a:cs typeface="Arial MT"/>
              </a:rPr>
              <a:t>the</a:t>
            </a:r>
            <a:r>
              <a:rPr sz="1600" spc="15" dirty="0">
                <a:latin typeface="Arial MT"/>
                <a:cs typeface="Arial MT"/>
              </a:rPr>
              <a:t> </a:t>
            </a:r>
            <a:r>
              <a:rPr sz="1600" spc="-10" dirty="0">
                <a:latin typeface="Arial MT"/>
                <a:cs typeface="Arial MT"/>
              </a:rPr>
              <a:t>type</a:t>
            </a:r>
            <a:r>
              <a:rPr sz="1600" spc="35"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business</a:t>
            </a:r>
            <a:r>
              <a:rPr sz="160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the</a:t>
            </a:r>
            <a:r>
              <a:rPr sz="1600" spc="20" dirty="0">
                <a:latin typeface="Arial MT"/>
                <a:cs typeface="Arial MT"/>
              </a:rPr>
              <a:t> </a:t>
            </a:r>
            <a:r>
              <a:rPr sz="1600" spc="-10" dirty="0">
                <a:latin typeface="Arial MT"/>
                <a:cs typeface="Arial MT"/>
              </a:rPr>
              <a:t>type</a:t>
            </a:r>
            <a:r>
              <a:rPr sz="1600" spc="3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service</a:t>
            </a:r>
            <a:r>
              <a:rPr sz="1600" spc="10" dirty="0">
                <a:latin typeface="Arial MT"/>
                <a:cs typeface="Arial MT"/>
              </a:rPr>
              <a:t> </a:t>
            </a:r>
            <a:r>
              <a:rPr sz="1600" spc="-5" dirty="0">
                <a:latin typeface="Arial MT"/>
                <a:cs typeface="Arial MT"/>
              </a:rPr>
              <a:t>that</a:t>
            </a:r>
            <a:r>
              <a:rPr sz="1600" spc="15" dirty="0">
                <a:latin typeface="Arial MT"/>
                <a:cs typeface="Arial MT"/>
              </a:rPr>
              <a:t> </a:t>
            </a:r>
            <a:r>
              <a:rPr sz="1600" spc="-5" dirty="0">
                <a:latin typeface="Arial MT"/>
                <a:cs typeface="Arial MT"/>
              </a:rPr>
              <a:t>is</a:t>
            </a:r>
            <a:r>
              <a:rPr sz="1600" spc="10" dirty="0">
                <a:latin typeface="Arial MT"/>
                <a:cs typeface="Arial MT"/>
              </a:rPr>
              <a:t> </a:t>
            </a:r>
            <a:r>
              <a:rPr sz="1600" spc="-10" dirty="0">
                <a:latin typeface="Arial MT"/>
                <a:cs typeface="Arial MT"/>
              </a:rPr>
              <a:t>offered.</a:t>
            </a:r>
            <a:r>
              <a:rPr sz="1600" dirty="0">
                <a:latin typeface="Arial MT"/>
                <a:cs typeface="Arial MT"/>
              </a:rPr>
              <a:t> </a:t>
            </a:r>
            <a:r>
              <a:rPr sz="1600" spc="-60" dirty="0">
                <a:latin typeface="Arial MT"/>
                <a:cs typeface="Arial MT"/>
              </a:rPr>
              <a:t>You </a:t>
            </a:r>
            <a:r>
              <a:rPr sz="1600" spc="-430" dirty="0">
                <a:latin typeface="Arial MT"/>
                <a:cs typeface="Arial MT"/>
              </a:rPr>
              <a:t> </a:t>
            </a:r>
            <a:r>
              <a:rPr sz="1600" spc="-5" dirty="0">
                <a:latin typeface="Arial MT"/>
                <a:cs typeface="Arial MT"/>
              </a:rPr>
              <a:t>should reflect</a:t>
            </a:r>
            <a:r>
              <a:rPr sz="1600" spc="20" dirty="0">
                <a:latin typeface="Arial MT"/>
                <a:cs typeface="Arial MT"/>
              </a:rPr>
              <a:t> </a:t>
            </a:r>
            <a:r>
              <a:rPr sz="1600" spc="-5" dirty="0">
                <a:latin typeface="Arial MT"/>
                <a:cs typeface="Arial MT"/>
              </a:rPr>
              <a:t>throughout</a:t>
            </a:r>
            <a:r>
              <a:rPr sz="1600" spc="35" dirty="0">
                <a:latin typeface="Arial MT"/>
                <a:cs typeface="Arial MT"/>
              </a:rPr>
              <a:t> </a:t>
            </a:r>
            <a:r>
              <a:rPr sz="1600" spc="-10" dirty="0">
                <a:latin typeface="Arial MT"/>
                <a:cs typeface="Arial MT"/>
              </a:rPr>
              <a:t>your</a:t>
            </a:r>
            <a:r>
              <a:rPr sz="1600" spc="40" dirty="0">
                <a:latin typeface="Arial MT"/>
                <a:cs typeface="Arial MT"/>
              </a:rPr>
              <a:t> </a:t>
            </a:r>
            <a:r>
              <a:rPr sz="1600" spc="-5" dirty="0">
                <a:latin typeface="Arial MT"/>
                <a:cs typeface="Arial MT"/>
              </a:rPr>
              <a:t>assignment,</a:t>
            </a:r>
            <a:r>
              <a:rPr sz="1600" spc="10" dirty="0">
                <a:latin typeface="Arial MT"/>
                <a:cs typeface="Arial MT"/>
              </a:rPr>
              <a:t> </a:t>
            </a:r>
            <a:r>
              <a:rPr sz="1600" spc="-5" dirty="0">
                <a:latin typeface="Arial MT"/>
                <a:cs typeface="Arial MT"/>
              </a:rPr>
              <a:t>include personal</a:t>
            </a:r>
            <a:r>
              <a:rPr sz="1600" spc="10" dirty="0">
                <a:latin typeface="Arial MT"/>
                <a:cs typeface="Arial MT"/>
              </a:rPr>
              <a:t> </a:t>
            </a:r>
            <a:r>
              <a:rPr sz="1600" spc="-5" dirty="0">
                <a:latin typeface="Arial MT"/>
                <a:cs typeface="Arial MT"/>
              </a:rPr>
              <a:t>reflections,</a:t>
            </a:r>
            <a:r>
              <a:rPr sz="1600" spc="10" dirty="0">
                <a:latin typeface="Arial MT"/>
                <a:cs typeface="Arial MT"/>
              </a:rPr>
              <a:t> </a:t>
            </a:r>
            <a:r>
              <a:rPr sz="1600" spc="-5" dirty="0">
                <a:latin typeface="Arial MT"/>
                <a:cs typeface="Arial MT"/>
              </a:rPr>
              <a:t>observations</a:t>
            </a:r>
            <a:r>
              <a:rPr sz="1600" spc="15" dirty="0">
                <a:latin typeface="Arial MT"/>
                <a:cs typeface="Arial MT"/>
              </a:rPr>
              <a:t> </a:t>
            </a:r>
            <a:r>
              <a:rPr sz="1600" spc="-5" dirty="0">
                <a:latin typeface="Arial MT"/>
                <a:cs typeface="Arial MT"/>
              </a:rPr>
              <a:t>and </a:t>
            </a:r>
            <a:r>
              <a:rPr sz="1600" dirty="0">
                <a:latin typeface="Arial MT"/>
                <a:cs typeface="Arial MT"/>
              </a:rPr>
              <a:t> </a:t>
            </a:r>
            <a:r>
              <a:rPr sz="1600" spc="-5" dirty="0">
                <a:latin typeface="Arial MT"/>
                <a:cs typeface="Arial MT"/>
              </a:rPr>
              <a:t>experiences.</a:t>
            </a:r>
            <a:endParaRPr sz="1600">
              <a:latin typeface="Arial MT"/>
              <a:cs typeface="Arial MT"/>
            </a:endParaRPr>
          </a:p>
          <a:p>
            <a:pPr marL="12700">
              <a:lnSpc>
                <a:spcPct val="100000"/>
              </a:lnSpc>
              <a:spcBef>
                <a:spcPts val="800"/>
              </a:spcBef>
            </a:pPr>
            <a:r>
              <a:rPr sz="1600" b="1" spc="-30" dirty="0">
                <a:latin typeface="Arial"/>
                <a:cs typeface="Arial"/>
              </a:rPr>
              <a:t>Task:</a:t>
            </a:r>
            <a:endParaRPr sz="1600">
              <a:latin typeface="Arial"/>
              <a:cs typeface="Arial"/>
            </a:endParaRPr>
          </a:p>
          <a:p>
            <a:pPr marL="241300" indent="-228600">
              <a:lnSpc>
                <a:spcPts val="1825"/>
              </a:lnSpc>
              <a:spcBef>
                <a:spcPts val="820"/>
              </a:spcBef>
              <a:buChar char="•"/>
              <a:tabLst>
                <a:tab pos="240665" algn="l"/>
                <a:tab pos="241300" algn="l"/>
              </a:tabLst>
            </a:pPr>
            <a:r>
              <a:rPr sz="1600" spc="-5" dirty="0">
                <a:latin typeface="Arial MT"/>
                <a:cs typeface="Arial MT"/>
              </a:rPr>
              <a:t>Choose</a:t>
            </a:r>
            <a:r>
              <a:rPr sz="1600" dirty="0">
                <a:latin typeface="Arial MT"/>
                <a:cs typeface="Arial MT"/>
              </a:rPr>
              <a:t> </a:t>
            </a:r>
            <a:r>
              <a:rPr sz="1600" spc="-10" dirty="0">
                <a:latin typeface="Arial MT"/>
                <a:cs typeface="Arial MT"/>
              </a:rPr>
              <a:t>two</a:t>
            </a:r>
            <a:r>
              <a:rPr sz="1600" spc="30" dirty="0">
                <a:latin typeface="Arial MT"/>
                <a:cs typeface="Arial MT"/>
              </a:rPr>
              <a:t> </a:t>
            </a:r>
            <a:r>
              <a:rPr sz="1600" spc="-5" dirty="0">
                <a:latin typeface="Arial MT"/>
                <a:cs typeface="Arial MT"/>
              </a:rPr>
              <a:t>different</a:t>
            </a:r>
            <a:r>
              <a:rPr sz="1600" spc="10" dirty="0">
                <a:latin typeface="Arial MT"/>
                <a:cs typeface="Arial MT"/>
              </a:rPr>
              <a:t> </a:t>
            </a:r>
            <a:r>
              <a:rPr sz="1600" spc="-5" dirty="0">
                <a:latin typeface="Arial MT"/>
                <a:cs typeface="Arial MT"/>
              </a:rPr>
              <a:t>types</a:t>
            </a:r>
            <a:r>
              <a:rPr sz="1600" spc="35"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restaurants</a:t>
            </a:r>
            <a:r>
              <a:rPr sz="1600" spc="35"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choose</a:t>
            </a:r>
            <a:r>
              <a:rPr sz="1600" spc="15" dirty="0">
                <a:latin typeface="Arial MT"/>
                <a:cs typeface="Arial MT"/>
              </a:rPr>
              <a:t> </a:t>
            </a:r>
            <a:r>
              <a:rPr sz="1600" u="heavy" spc="-5" dirty="0">
                <a:uFill>
                  <a:solidFill>
                    <a:srgbClr val="000000"/>
                  </a:solidFill>
                </a:uFill>
                <a:latin typeface="Arial MT"/>
                <a:cs typeface="Arial MT"/>
              </a:rPr>
              <a:t>one</a:t>
            </a:r>
            <a:r>
              <a:rPr sz="1600" spc="15" dirty="0">
                <a:latin typeface="Arial MT"/>
                <a:cs typeface="Arial MT"/>
              </a:rPr>
              <a:t> </a:t>
            </a:r>
            <a:r>
              <a:rPr sz="1600" spc="-5" dirty="0">
                <a:latin typeface="Arial MT"/>
                <a:cs typeface="Arial MT"/>
              </a:rPr>
              <a:t>job</a:t>
            </a:r>
            <a:r>
              <a:rPr sz="1600" spc="-10" dirty="0">
                <a:latin typeface="Arial MT"/>
                <a:cs typeface="Arial MT"/>
              </a:rPr>
              <a:t> </a:t>
            </a:r>
            <a:r>
              <a:rPr sz="1600" spc="-5" dirty="0">
                <a:latin typeface="Arial MT"/>
                <a:cs typeface="Arial MT"/>
              </a:rPr>
              <a:t>role</a:t>
            </a:r>
            <a:r>
              <a:rPr sz="1600" spc="15" dirty="0">
                <a:latin typeface="Arial MT"/>
                <a:cs typeface="Arial MT"/>
              </a:rPr>
              <a:t> </a:t>
            </a:r>
            <a:r>
              <a:rPr sz="1600" spc="-5" dirty="0">
                <a:latin typeface="Arial MT"/>
                <a:cs typeface="Arial MT"/>
              </a:rPr>
              <a:t>they</a:t>
            </a:r>
            <a:r>
              <a:rPr sz="1600" spc="5" dirty="0">
                <a:latin typeface="Arial MT"/>
                <a:cs typeface="Arial MT"/>
              </a:rPr>
              <a:t> </a:t>
            </a:r>
            <a:r>
              <a:rPr sz="1600" spc="-5" dirty="0">
                <a:latin typeface="Arial MT"/>
                <a:cs typeface="Arial MT"/>
              </a:rPr>
              <a:t>both</a:t>
            </a:r>
            <a:r>
              <a:rPr sz="1600" spc="15" dirty="0">
                <a:latin typeface="Arial MT"/>
                <a:cs typeface="Arial MT"/>
              </a:rPr>
              <a:t> </a:t>
            </a:r>
            <a:r>
              <a:rPr sz="1600" spc="-5" dirty="0">
                <a:latin typeface="Arial MT"/>
                <a:cs typeface="Arial MT"/>
              </a:rPr>
              <a:t>have</a:t>
            </a:r>
            <a:r>
              <a:rPr sz="1600" dirty="0">
                <a:latin typeface="Arial MT"/>
                <a:cs typeface="Arial MT"/>
              </a:rPr>
              <a:t> </a:t>
            </a:r>
            <a:r>
              <a:rPr sz="1600" spc="-5" dirty="0">
                <a:latin typeface="Arial MT"/>
                <a:cs typeface="Arial MT"/>
              </a:rPr>
              <a:t>(or</a:t>
            </a:r>
            <a:endParaRPr sz="1600">
              <a:latin typeface="Arial MT"/>
              <a:cs typeface="Arial MT"/>
            </a:endParaRPr>
          </a:p>
          <a:p>
            <a:pPr marL="241300">
              <a:lnSpc>
                <a:spcPts val="1825"/>
              </a:lnSpc>
            </a:pPr>
            <a:r>
              <a:rPr sz="1600" spc="-5" dirty="0">
                <a:latin typeface="Arial MT"/>
                <a:cs typeface="Arial MT"/>
              </a:rPr>
              <a:t>similar).</a:t>
            </a:r>
            <a:endParaRPr sz="1600">
              <a:latin typeface="Arial MT"/>
              <a:cs typeface="Arial MT"/>
            </a:endParaRPr>
          </a:p>
          <a:p>
            <a:pPr marL="241300" marR="215265" indent="-228600">
              <a:lnSpc>
                <a:spcPts val="1730"/>
              </a:lnSpc>
              <a:spcBef>
                <a:spcPts val="1020"/>
              </a:spcBef>
              <a:buChar char="•"/>
              <a:tabLst>
                <a:tab pos="240665" algn="l"/>
                <a:tab pos="241300" algn="l"/>
              </a:tabLst>
            </a:pPr>
            <a:r>
              <a:rPr sz="1600" spc="-5" dirty="0">
                <a:latin typeface="Arial MT"/>
                <a:cs typeface="Arial MT"/>
              </a:rPr>
              <a:t>Research</a:t>
            </a:r>
            <a:r>
              <a:rPr sz="1600" dirty="0">
                <a:latin typeface="Arial MT"/>
                <a:cs typeface="Arial MT"/>
              </a:rPr>
              <a:t> </a:t>
            </a:r>
            <a:r>
              <a:rPr sz="1600" spc="-5" dirty="0">
                <a:latin typeface="Arial MT"/>
                <a:cs typeface="Arial MT"/>
              </a:rPr>
              <a:t>and</a:t>
            </a:r>
            <a:r>
              <a:rPr sz="1600" spc="25" dirty="0">
                <a:latin typeface="Arial MT"/>
                <a:cs typeface="Arial MT"/>
              </a:rPr>
              <a:t> </a:t>
            </a:r>
            <a:r>
              <a:rPr sz="1600" spc="-5" dirty="0">
                <a:latin typeface="Arial MT"/>
                <a:cs typeface="Arial MT"/>
              </a:rPr>
              <a:t>evaluate</a:t>
            </a:r>
            <a:r>
              <a:rPr sz="1600" spc="-10" dirty="0">
                <a:latin typeface="Arial MT"/>
                <a:cs typeface="Arial MT"/>
              </a:rPr>
              <a:t> </a:t>
            </a:r>
            <a:r>
              <a:rPr sz="1600" spc="-5" dirty="0">
                <a:latin typeface="Arial MT"/>
                <a:cs typeface="Arial MT"/>
              </a:rPr>
              <a:t>the</a:t>
            </a:r>
            <a:r>
              <a:rPr sz="1600" spc="25" dirty="0">
                <a:latin typeface="Arial MT"/>
                <a:cs typeface="Arial MT"/>
              </a:rPr>
              <a:t> </a:t>
            </a:r>
            <a:r>
              <a:rPr sz="1600" spc="-5" dirty="0">
                <a:latin typeface="Arial MT"/>
                <a:cs typeface="Arial MT"/>
              </a:rPr>
              <a:t>skills</a:t>
            </a:r>
            <a:r>
              <a:rPr sz="1600" spc="-30" dirty="0">
                <a:latin typeface="Arial MT"/>
                <a:cs typeface="Arial MT"/>
              </a:rPr>
              <a:t> </a:t>
            </a:r>
            <a:r>
              <a:rPr sz="1600" spc="-5" dirty="0">
                <a:latin typeface="Arial MT"/>
                <a:cs typeface="Arial MT"/>
              </a:rPr>
              <a:t>required</a:t>
            </a:r>
            <a:r>
              <a:rPr sz="1600" spc="20" dirty="0">
                <a:latin typeface="Arial MT"/>
                <a:cs typeface="Arial MT"/>
              </a:rPr>
              <a:t> </a:t>
            </a:r>
            <a:r>
              <a:rPr sz="1600" spc="-5" dirty="0">
                <a:latin typeface="Arial MT"/>
                <a:cs typeface="Arial MT"/>
              </a:rPr>
              <a:t>for</a:t>
            </a:r>
            <a:r>
              <a:rPr sz="1600" spc="2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specific</a:t>
            </a:r>
            <a:r>
              <a:rPr sz="1600" dirty="0">
                <a:latin typeface="Arial MT"/>
                <a:cs typeface="Arial MT"/>
              </a:rPr>
              <a:t> </a:t>
            </a:r>
            <a:r>
              <a:rPr sz="1600" spc="-5" dirty="0">
                <a:latin typeface="Arial MT"/>
                <a:cs typeface="Arial MT"/>
              </a:rPr>
              <a:t>job role</a:t>
            </a:r>
            <a:r>
              <a:rPr sz="1600" spc="20" dirty="0">
                <a:latin typeface="Arial MT"/>
                <a:cs typeface="Arial MT"/>
              </a:rPr>
              <a:t> </a:t>
            </a:r>
            <a:r>
              <a:rPr sz="1600" spc="-5" dirty="0">
                <a:latin typeface="Arial MT"/>
                <a:cs typeface="Arial MT"/>
              </a:rPr>
              <a:t>in the</a:t>
            </a:r>
            <a:r>
              <a:rPr sz="1600" spc="20" dirty="0">
                <a:latin typeface="Arial MT"/>
                <a:cs typeface="Arial MT"/>
              </a:rPr>
              <a:t> </a:t>
            </a:r>
            <a:r>
              <a:rPr sz="1600" spc="-5" dirty="0">
                <a:latin typeface="Arial MT"/>
                <a:cs typeface="Arial MT"/>
              </a:rPr>
              <a:t>restaurant</a:t>
            </a:r>
            <a:r>
              <a:rPr sz="1600" spc="50" dirty="0">
                <a:latin typeface="Arial MT"/>
                <a:cs typeface="Arial MT"/>
              </a:rPr>
              <a:t> </a:t>
            </a:r>
            <a:r>
              <a:rPr sz="1600" spc="-20" dirty="0">
                <a:latin typeface="Arial MT"/>
                <a:cs typeface="Arial MT"/>
              </a:rPr>
              <a:t>industry. </a:t>
            </a:r>
            <a:r>
              <a:rPr sz="1600" spc="-430" dirty="0">
                <a:latin typeface="Arial MT"/>
                <a:cs typeface="Arial MT"/>
              </a:rPr>
              <a:t> </a:t>
            </a:r>
            <a:r>
              <a:rPr sz="1600" spc="-5" dirty="0">
                <a:latin typeface="Arial MT"/>
                <a:cs typeface="Arial MT"/>
              </a:rPr>
              <a:t>Compare</a:t>
            </a:r>
            <a:r>
              <a:rPr sz="1600" spc="15" dirty="0">
                <a:latin typeface="Arial MT"/>
                <a:cs typeface="Arial MT"/>
              </a:rPr>
              <a:t> </a:t>
            </a:r>
            <a:r>
              <a:rPr sz="1600" spc="-5" dirty="0">
                <a:latin typeface="Arial MT"/>
                <a:cs typeface="Arial MT"/>
              </a:rPr>
              <a:t>and</a:t>
            </a:r>
            <a:r>
              <a:rPr sz="1600" spc="15" dirty="0">
                <a:latin typeface="Arial MT"/>
                <a:cs typeface="Arial MT"/>
              </a:rPr>
              <a:t> </a:t>
            </a:r>
            <a:r>
              <a:rPr sz="1600" spc="-5" dirty="0">
                <a:latin typeface="Arial MT"/>
                <a:cs typeface="Arial MT"/>
              </a:rPr>
              <a:t>contrast</a:t>
            </a:r>
            <a:r>
              <a:rPr sz="1600" spc="1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skills</a:t>
            </a:r>
            <a:r>
              <a:rPr sz="1600" spc="-25" dirty="0">
                <a:latin typeface="Arial MT"/>
                <a:cs typeface="Arial MT"/>
              </a:rPr>
              <a:t> </a:t>
            </a:r>
            <a:r>
              <a:rPr sz="1600" spc="-5" dirty="0">
                <a:latin typeface="Arial MT"/>
                <a:cs typeface="Arial MT"/>
              </a:rPr>
              <a:t>required</a:t>
            </a:r>
            <a:r>
              <a:rPr sz="1600" spc="15" dirty="0">
                <a:latin typeface="Arial MT"/>
                <a:cs typeface="Arial MT"/>
              </a:rPr>
              <a:t> </a:t>
            </a:r>
            <a:r>
              <a:rPr sz="1600" spc="-5" dirty="0">
                <a:latin typeface="Arial MT"/>
                <a:cs typeface="Arial MT"/>
              </a:rPr>
              <a:t>for</a:t>
            </a:r>
            <a:r>
              <a:rPr sz="1600" spc="20" dirty="0">
                <a:latin typeface="Arial MT"/>
                <a:cs typeface="Arial MT"/>
              </a:rPr>
              <a:t> </a:t>
            </a:r>
            <a:r>
              <a:rPr sz="1600" spc="-5" dirty="0">
                <a:latin typeface="Arial MT"/>
                <a:cs typeface="Arial MT"/>
              </a:rPr>
              <a:t>this</a:t>
            </a:r>
            <a:r>
              <a:rPr sz="1600" spc="5" dirty="0">
                <a:latin typeface="Arial MT"/>
                <a:cs typeface="Arial MT"/>
              </a:rPr>
              <a:t> </a:t>
            </a:r>
            <a:r>
              <a:rPr sz="1600" spc="-5" dirty="0">
                <a:latin typeface="Arial MT"/>
                <a:cs typeface="Arial MT"/>
              </a:rPr>
              <a:t>job</a:t>
            </a:r>
            <a:r>
              <a:rPr sz="1600" spc="-10" dirty="0">
                <a:latin typeface="Arial MT"/>
                <a:cs typeface="Arial MT"/>
              </a:rPr>
              <a:t> </a:t>
            </a:r>
            <a:r>
              <a:rPr sz="1600" spc="-5" dirty="0">
                <a:latin typeface="Arial MT"/>
                <a:cs typeface="Arial MT"/>
              </a:rPr>
              <a:t>role</a:t>
            </a:r>
            <a:r>
              <a:rPr sz="1600" spc="20" dirty="0">
                <a:latin typeface="Arial MT"/>
                <a:cs typeface="Arial MT"/>
              </a:rPr>
              <a:t> </a:t>
            </a:r>
            <a:r>
              <a:rPr sz="1600" spc="-5" dirty="0">
                <a:latin typeface="Arial MT"/>
                <a:cs typeface="Arial MT"/>
              </a:rPr>
              <a:t>in</a:t>
            </a:r>
            <a:r>
              <a:rPr sz="1600" spc="-10" dirty="0">
                <a:latin typeface="Arial MT"/>
                <a:cs typeface="Arial MT"/>
              </a:rPr>
              <a:t> your</a:t>
            </a:r>
            <a:r>
              <a:rPr sz="1600" spc="35" dirty="0">
                <a:latin typeface="Arial MT"/>
                <a:cs typeface="Arial MT"/>
              </a:rPr>
              <a:t> </a:t>
            </a:r>
            <a:r>
              <a:rPr sz="1600" spc="-5" dirty="0">
                <a:latin typeface="Arial MT"/>
                <a:cs typeface="Arial MT"/>
              </a:rPr>
              <a:t>chosen</a:t>
            </a:r>
            <a:r>
              <a:rPr sz="1600" dirty="0">
                <a:latin typeface="Arial MT"/>
                <a:cs typeface="Arial MT"/>
              </a:rPr>
              <a:t> </a:t>
            </a:r>
            <a:r>
              <a:rPr sz="1600" spc="-5" dirty="0">
                <a:latin typeface="Arial MT"/>
                <a:cs typeface="Arial MT"/>
              </a:rPr>
              <a:t>restaurants.</a:t>
            </a:r>
            <a:endParaRPr sz="1600">
              <a:latin typeface="Arial MT"/>
              <a:cs typeface="Arial MT"/>
            </a:endParaRPr>
          </a:p>
          <a:p>
            <a:pPr marL="241300" marR="5080" indent="-228600">
              <a:lnSpc>
                <a:spcPct val="90100"/>
              </a:lnSpc>
              <a:spcBef>
                <a:spcPts val="965"/>
              </a:spcBef>
              <a:buChar char="•"/>
              <a:tabLst>
                <a:tab pos="240665" algn="l"/>
                <a:tab pos="241300" algn="l"/>
              </a:tabLst>
            </a:pPr>
            <a:r>
              <a:rPr sz="1600" spc="-5" dirty="0">
                <a:latin typeface="Arial MT"/>
                <a:cs typeface="Arial MT"/>
              </a:rPr>
              <a:t>Provide</a:t>
            </a:r>
            <a:r>
              <a:rPr sz="1600" dirty="0">
                <a:latin typeface="Arial MT"/>
                <a:cs typeface="Arial MT"/>
              </a:rPr>
              <a:t> </a:t>
            </a:r>
            <a:r>
              <a:rPr sz="1600" spc="-5" dirty="0">
                <a:latin typeface="Arial MT"/>
                <a:cs typeface="Arial MT"/>
              </a:rPr>
              <a:t>examples</a:t>
            </a:r>
            <a:r>
              <a:rPr sz="1600" spc="5"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how</a:t>
            </a:r>
            <a:r>
              <a:rPr sz="1600"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skills required</a:t>
            </a:r>
            <a:r>
              <a:rPr sz="1600" spc="-10" dirty="0">
                <a:latin typeface="Arial MT"/>
                <a:cs typeface="Arial MT"/>
              </a:rPr>
              <a:t> </a:t>
            </a:r>
            <a:r>
              <a:rPr sz="1600" spc="-5" dirty="0">
                <a:latin typeface="Arial MT"/>
                <a:cs typeface="Arial MT"/>
              </a:rPr>
              <a:t>for</a:t>
            </a:r>
            <a:r>
              <a:rPr sz="1600" spc="20" dirty="0">
                <a:latin typeface="Arial MT"/>
                <a:cs typeface="Arial MT"/>
              </a:rPr>
              <a:t> </a:t>
            </a:r>
            <a:r>
              <a:rPr sz="1600" spc="-5" dirty="0">
                <a:latin typeface="Arial MT"/>
                <a:cs typeface="Arial MT"/>
              </a:rPr>
              <a:t>this</a:t>
            </a:r>
            <a:r>
              <a:rPr sz="1600" spc="5" dirty="0">
                <a:latin typeface="Arial MT"/>
                <a:cs typeface="Arial MT"/>
              </a:rPr>
              <a:t> </a:t>
            </a:r>
            <a:r>
              <a:rPr sz="1600" spc="-5" dirty="0">
                <a:latin typeface="Arial MT"/>
                <a:cs typeface="Arial MT"/>
              </a:rPr>
              <a:t>specific</a:t>
            </a:r>
            <a:r>
              <a:rPr sz="1600" spc="-15" dirty="0">
                <a:latin typeface="Arial MT"/>
                <a:cs typeface="Arial MT"/>
              </a:rPr>
              <a:t> </a:t>
            </a:r>
            <a:r>
              <a:rPr sz="1600" spc="-5" dirty="0">
                <a:latin typeface="Arial MT"/>
                <a:cs typeface="Arial MT"/>
              </a:rPr>
              <a:t>job</a:t>
            </a:r>
            <a:r>
              <a:rPr sz="1600" spc="-10" dirty="0">
                <a:latin typeface="Arial MT"/>
                <a:cs typeface="Arial MT"/>
              </a:rPr>
              <a:t> </a:t>
            </a:r>
            <a:r>
              <a:rPr sz="1600" spc="-5" dirty="0">
                <a:latin typeface="Arial MT"/>
                <a:cs typeface="Arial MT"/>
              </a:rPr>
              <a:t>role</a:t>
            </a:r>
            <a:r>
              <a:rPr sz="1600" spc="15" dirty="0">
                <a:latin typeface="Arial MT"/>
                <a:cs typeface="Arial MT"/>
              </a:rPr>
              <a:t> </a:t>
            </a:r>
            <a:r>
              <a:rPr sz="1600" spc="-5" dirty="0">
                <a:latin typeface="Arial MT"/>
                <a:cs typeface="Arial MT"/>
              </a:rPr>
              <a:t>in</a:t>
            </a:r>
            <a:r>
              <a:rPr sz="1600" spc="-10"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restaurant </a:t>
            </a:r>
            <a:r>
              <a:rPr sz="1600" dirty="0">
                <a:latin typeface="Arial MT"/>
                <a:cs typeface="Arial MT"/>
              </a:rPr>
              <a:t> </a:t>
            </a:r>
            <a:r>
              <a:rPr sz="1600" spc="-5" dirty="0">
                <a:latin typeface="Arial MT"/>
                <a:cs typeface="Arial MT"/>
              </a:rPr>
              <a:t>industry</a:t>
            </a:r>
            <a:r>
              <a:rPr sz="1600" spc="10" dirty="0">
                <a:latin typeface="Arial MT"/>
                <a:cs typeface="Arial MT"/>
              </a:rPr>
              <a:t> </a:t>
            </a:r>
            <a:r>
              <a:rPr sz="1600" spc="-5" dirty="0">
                <a:latin typeface="Arial MT"/>
                <a:cs typeface="Arial MT"/>
              </a:rPr>
              <a:t>might</a:t>
            </a:r>
            <a:r>
              <a:rPr sz="1600" spc="20" dirty="0">
                <a:latin typeface="Arial MT"/>
                <a:cs typeface="Arial MT"/>
              </a:rPr>
              <a:t> </a:t>
            </a:r>
            <a:r>
              <a:rPr sz="1600" spc="-5" dirty="0">
                <a:latin typeface="Arial MT"/>
                <a:cs typeface="Arial MT"/>
              </a:rPr>
              <a:t>differ</a:t>
            </a:r>
            <a:r>
              <a:rPr sz="1600" spc="15" dirty="0">
                <a:latin typeface="Arial MT"/>
                <a:cs typeface="Arial MT"/>
              </a:rPr>
              <a:t> </a:t>
            </a:r>
            <a:r>
              <a:rPr sz="1600" spc="-5" dirty="0">
                <a:latin typeface="Arial MT"/>
                <a:cs typeface="Arial MT"/>
              </a:rPr>
              <a:t>based</a:t>
            </a:r>
            <a:r>
              <a:rPr sz="1600" spc="5" dirty="0">
                <a:latin typeface="Arial MT"/>
                <a:cs typeface="Arial MT"/>
              </a:rPr>
              <a:t> </a:t>
            </a:r>
            <a:r>
              <a:rPr sz="1600" spc="-5" dirty="0">
                <a:latin typeface="Arial MT"/>
                <a:cs typeface="Arial MT"/>
              </a:rPr>
              <a:t>on</a:t>
            </a:r>
            <a:r>
              <a:rPr sz="1600" spc="10" dirty="0">
                <a:latin typeface="Arial MT"/>
                <a:cs typeface="Arial MT"/>
              </a:rPr>
              <a:t> </a:t>
            </a:r>
            <a:r>
              <a:rPr sz="1600" spc="-5" dirty="0">
                <a:latin typeface="Arial MT"/>
                <a:cs typeface="Arial MT"/>
              </a:rPr>
              <a:t>the</a:t>
            </a:r>
            <a:r>
              <a:rPr sz="1600" spc="15" dirty="0">
                <a:latin typeface="Arial MT"/>
                <a:cs typeface="Arial MT"/>
              </a:rPr>
              <a:t> </a:t>
            </a:r>
            <a:r>
              <a:rPr sz="1600" spc="-10" dirty="0">
                <a:latin typeface="Arial MT"/>
                <a:cs typeface="Arial MT"/>
              </a:rPr>
              <a:t>type</a:t>
            </a:r>
            <a:r>
              <a:rPr sz="1600" spc="45" dirty="0">
                <a:latin typeface="Arial MT"/>
                <a:cs typeface="Arial MT"/>
              </a:rPr>
              <a:t> </a:t>
            </a:r>
            <a:r>
              <a:rPr sz="1600" spc="-5" dirty="0">
                <a:latin typeface="Arial MT"/>
                <a:cs typeface="Arial MT"/>
              </a:rPr>
              <a:t>of</a:t>
            </a:r>
            <a:r>
              <a:rPr sz="1600" spc="20" dirty="0">
                <a:latin typeface="Arial MT"/>
                <a:cs typeface="Arial MT"/>
              </a:rPr>
              <a:t> </a:t>
            </a:r>
            <a:r>
              <a:rPr sz="1600" spc="-5" dirty="0">
                <a:latin typeface="Arial MT"/>
                <a:cs typeface="Arial MT"/>
              </a:rPr>
              <a:t>service</a:t>
            </a:r>
            <a:r>
              <a:rPr sz="1600" dirty="0">
                <a:latin typeface="Arial MT"/>
                <a:cs typeface="Arial MT"/>
              </a:rPr>
              <a:t> </a:t>
            </a:r>
            <a:r>
              <a:rPr sz="1600" spc="-5" dirty="0">
                <a:latin typeface="Arial MT"/>
                <a:cs typeface="Arial MT"/>
              </a:rPr>
              <a:t>that</a:t>
            </a:r>
            <a:r>
              <a:rPr sz="1600" spc="15" dirty="0">
                <a:latin typeface="Arial MT"/>
                <a:cs typeface="Arial MT"/>
              </a:rPr>
              <a:t> </a:t>
            </a:r>
            <a:r>
              <a:rPr sz="1600" spc="-5" dirty="0">
                <a:latin typeface="Arial MT"/>
                <a:cs typeface="Arial MT"/>
              </a:rPr>
              <a:t>is</a:t>
            </a:r>
            <a:r>
              <a:rPr sz="1600" spc="15" dirty="0">
                <a:latin typeface="Arial MT"/>
                <a:cs typeface="Arial MT"/>
              </a:rPr>
              <a:t> </a:t>
            </a:r>
            <a:r>
              <a:rPr sz="1600" spc="-5" dirty="0">
                <a:latin typeface="Arial MT"/>
                <a:cs typeface="Arial MT"/>
              </a:rPr>
              <a:t>actually </a:t>
            </a:r>
            <a:r>
              <a:rPr sz="1600" spc="-10" dirty="0">
                <a:latin typeface="Arial MT"/>
                <a:cs typeface="Arial MT"/>
              </a:rPr>
              <a:t>offered.</a:t>
            </a:r>
            <a:r>
              <a:rPr sz="1600" spc="30" dirty="0">
                <a:latin typeface="Arial MT"/>
                <a:cs typeface="Arial MT"/>
              </a:rPr>
              <a:t> </a:t>
            </a:r>
            <a:r>
              <a:rPr sz="1600" spc="-5" dirty="0">
                <a:latin typeface="Arial MT"/>
                <a:cs typeface="Arial MT"/>
              </a:rPr>
              <a:t>Explain</a:t>
            </a:r>
            <a:r>
              <a:rPr sz="1600" dirty="0">
                <a:latin typeface="Arial MT"/>
                <a:cs typeface="Arial MT"/>
              </a:rPr>
              <a:t> </a:t>
            </a:r>
            <a:r>
              <a:rPr sz="1600" spc="-5" dirty="0">
                <a:latin typeface="Arial MT"/>
                <a:cs typeface="Arial MT"/>
              </a:rPr>
              <a:t>how</a:t>
            </a:r>
            <a:r>
              <a:rPr sz="1600" spc="20" dirty="0">
                <a:latin typeface="Arial MT"/>
                <a:cs typeface="Arial MT"/>
              </a:rPr>
              <a:t> </a:t>
            </a:r>
            <a:r>
              <a:rPr sz="1600" spc="-5" dirty="0">
                <a:latin typeface="Arial MT"/>
                <a:cs typeface="Arial MT"/>
              </a:rPr>
              <a:t>these </a:t>
            </a:r>
            <a:r>
              <a:rPr sz="1600" spc="-430" dirty="0">
                <a:latin typeface="Arial MT"/>
                <a:cs typeface="Arial MT"/>
              </a:rPr>
              <a:t> </a:t>
            </a:r>
            <a:r>
              <a:rPr sz="1600" spc="-5" dirty="0">
                <a:latin typeface="Arial MT"/>
                <a:cs typeface="Arial MT"/>
              </a:rPr>
              <a:t>differences</a:t>
            </a:r>
            <a:r>
              <a:rPr sz="1600" spc="5" dirty="0">
                <a:latin typeface="Arial MT"/>
                <a:cs typeface="Arial MT"/>
              </a:rPr>
              <a:t> </a:t>
            </a:r>
            <a:r>
              <a:rPr sz="1600" spc="-5" dirty="0">
                <a:latin typeface="Arial MT"/>
                <a:cs typeface="Arial MT"/>
              </a:rPr>
              <a:t>impact</a:t>
            </a:r>
            <a:r>
              <a:rPr sz="1600" spc="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Food</a:t>
            </a:r>
            <a:r>
              <a:rPr sz="1600" spc="15" dirty="0">
                <a:latin typeface="Arial MT"/>
                <a:cs typeface="Arial MT"/>
              </a:rPr>
              <a:t> </a:t>
            </a:r>
            <a:r>
              <a:rPr sz="1600" spc="-5" dirty="0">
                <a:latin typeface="Arial MT"/>
                <a:cs typeface="Arial MT"/>
              </a:rPr>
              <a:t>&amp;</a:t>
            </a:r>
            <a:r>
              <a:rPr sz="1600" dirty="0">
                <a:latin typeface="Arial MT"/>
                <a:cs typeface="Arial MT"/>
              </a:rPr>
              <a:t> </a:t>
            </a:r>
            <a:r>
              <a:rPr sz="1600" spc="-5" dirty="0">
                <a:latin typeface="Arial MT"/>
                <a:cs typeface="Arial MT"/>
              </a:rPr>
              <a:t>Beverage</a:t>
            </a:r>
            <a:r>
              <a:rPr sz="1600" spc="5" dirty="0">
                <a:latin typeface="Arial MT"/>
                <a:cs typeface="Arial MT"/>
              </a:rPr>
              <a:t> </a:t>
            </a:r>
            <a:r>
              <a:rPr sz="1600" spc="-5" dirty="0">
                <a:latin typeface="Arial MT"/>
                <a:cs typeface="Arial MT"/>
              </a:rPr>
              <a:t>employee's</a:t>
            </a:r>
            <a:r>
              <a:rPr sz="1600" spc="30" dirty="0">
                <a:latin typeface="Arial MT"/>
                <a:cs typeface="Arial MT"/>
              </a:rPr>
              <a:t> </a:t>
            </a:r>
            <a:r>
              <a:rPr sz="1600" spc="-5" dirty="0">
                <a:latin typeface="Arial MT"/>
                <a:cs typeface="Arial MT"/>
              </a:rPr>
              <a:t>skill</a:t>
            </a:r>
            <a:r>
              <a:rPr sz="1600" dirty="0">
                <a:latin typeface="Arial MT"/>
                <a:cs typeface="Arial MT"/>
              </a:rPr>
              <a:t> </a:t>
            </a:r>
            <a:r>
              <a:rPr sz="1600" spc="-5" dirty="0">
                <a:latin typeface="Arial MT"/>
                <a:cs typeface="Arial MT"/>
              </a:rPr>
              <a:t>set</a:t>
            </a:r>
            <a:r>
              <a:rPr sz="1600" spc="-20" dirty="0">
                <a:latin typeface="Arial MT"/>
                <a:cs typeface="Arial MT"/>
              </a:rPr>
              <a:t> </a:t>
            </a:r>
            <a:r>
              <a:rPr sz="1600" spc="-5" dirty="0">
                <a:latin typeface="Arial MT"/>
                <a:cs typeface="Arial MT"/>
              </a:rPr>
              <a:t>and</a:t>
            </a:r>
            <a:r>
              <a:rPr sz="1600" spc="20"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restaurant</a:t>
            </a:r>
            <a:r>
              <a:rPr sz="1600" spc="30" dirty="0">
                <a:latin typeface="Arial MT"/>
                <a:cs typeface="Arial MT"/>
              </a:rPr>
              <a:t> </a:t>
            </a:r>
            <a:r>
              <a:rPr sz="1600" spc="-5" dirty="0">
                <a:latin typeface="Arial MT"/>
                <a:cs typeface="Arial MT"/>
              </a:rPr>
              <a:t>operations.</a:t>
            </a:r>
            <a:endParaRPr sz="1600">
              <a:latin typeface="Arial MT"/>
              <a:cs typeface="Arial M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3410" y="181394"/>
            <a:ext cx="8568055" cy="1666875"/>
          </a:xfrm>
          <a:prstGeom prst="rect">
            <a:avLst/>
          </a:prstGeom>
        </p:spPr>
        <p:txBody>
          <a:bodyPr vert="horz" wrap="square" lIns="0" tIns="224154" rIns="0" bIns="0" rtlCol="0">
            <a:spAutoFit/>
          </a:bodyPr>
          <a:lstStyle/>
          <a:p>
            <a:pPr marL="12700">
              <a:lnSpc>
                <a:spcPct val="100000"/>
              </a:lnSpc>
              <a:spcBef>
                <a:spcPts val="1764"/>
              </a:spcBef>
            </a:pPr>
            <a:r>
              <a:rPr spc="-40" dirty="0"/>
              <a:t>Assignment</a:t>
            </a:r>
            <a:r>
              <a:rPr spc="-90" dirty="0"/>
              <a:t> </a:t>
            </a:r>
            <a:r>
              <a:rPr spc="-15" dirty="0"/>
              <a:t>1:</a:t>
            </a:r>
            <a:r>
              <a:rPr spc="-60" dirty="0"/>
              <a:t> </a:t>
            </a:r>
            <a:r>
              <a:rPr spc="-35" dirty="0"/>
              <a:t>Student</a:t>
            </a:r>
            <a:r>
              <a:rPr spc="-90" dirty="0"/>
              <a:t> </a:t>
            </a:r>
            <a:r>
              <a:rPr spc="-30" dirty="0"/>
              <a:t>Journal</a:t>
            </a:r>
          </a:p>
          <a:p>
            <a:pPr marL="48260" marR="5080">
              <a:lnSpc>
                <a:spcPts val="1730"/>
              </a:lnSpc>
              <a:spcBef>
                <a:spcPts val="815"/>
              </a:spcBef>
            </a:pPr>
            <a:r>
              <a:rPr sz="1600" spc="-60" dirty="0">
                <a:latin typeface="Arial MT"/>
                <a:cs typeface="Arial MT"/>
              </a:rPr>
              <a:t>You</a:t>
            </a:r>
            <a:r>
              <a:rPr sz="1600" spc="25" dirty="0">
                <a:latin typeface="Arial MT"/>
                <a:cs typeface="Arial MT"/>
              </a:rPr>
              <a:t> </a:t>
            </a:r>
            <a:r>
              <a:rPr sz="1600" spc="-5" dirty="0">
                <a:latin typeface="Arial MT"/>
                <a:cs typeface="Arial MT"/>
              </a:rPr>
              <a:t>must</a:t>
            </a:r>
            <a:r>
              <a:rPr sz="1600" spc="15" dirty="0">
                <a:latin typeface="Arial MT"/>
                <a:cs typeface="Arial MT"/>
              </a:rPr>
              <a:t> </a:t>
            </a:r>
            <a:r>
              <a:rPr sz="1600" spc="-5" dirty="0">
                <a:latin typeface="Arial MT"/>
                <a:cs typeface="Arial MT"/>
              </a:rPr>
              <a:t>reference</a:t>
            </a:r>
            <a:r>
              <a:rPr sz="1600" spc="30" dirty="0">
                <a:latin typeface="Arial MT"/>
                <a:cs typeface="Arial MT"/>
              </a:rPr>
              <a:t> </a:t>
            </a:r>
            <a:r>
              <a:rPr sz="1600" spc="-10" dirty="0">
                <a:latin typeface="Arial MT"/>
                <a:cs typeface="Arial MT"/>
              </a:rPr>
              <a:t>your</a:t>
            </a:r>
            <a:r>
              <a:rPr sz="1600" spc="35" dirty="0">
                <a:latin typeface="Arial MT"/>
                <a:cs typeface="Arial MT"/>
              </a:rPr>
              <a:t> </a:t>
            </a:r>
            <a:r>
              <a:rPr sz="1600" spc="-10" dirty="0">
                <a:latin typeface="Arial MT"/>
                <a:cs typeface="Arial MT"/>
              </a:rPr>
              <a:t>work</a:t>
            </a:r>
            <a:r>
              <a:rPr sz="1600" spc="20" dirty="0">
                <a:latin typeface="Arial MT"/>
                <a:cs typeface="Arial MT"/>
              </a:rPr>
              <a:t> </a:t>
            </a:r>
            <a:r>
              <a:rPr sz="1600" spc="-15" dirty="0">
                <a:latin typeface="Arial MT"/>
                <a:cs typeface="Arial MT"/>
              </a:rPr>
              <a:t>accordingly,</a:t>
            </a:r>
            <a:r>
              <a:rPr sz="1600" spc="15" dirty="0">
                <a:latin typeface="Arial MT"/>
                <a:cs typeface="Arial MT"/>
              </a:rPr>
              <a:t> </a:t>
            </a:r>
            <a:r>
              <a:rPr sz="1600" spc="-5" dirty="0">
                <a:latin typeface="Arial MT"/>
                <a:cs typeface="Arial MT"/>
              </a:rPr>
              <a:t>by</a:t>
            </a:r>
            <a:r>
              <a:rPr sz="1600" spc="25" dirty="0">
                <a:latin typeface="Arial MT"/>
                <a:cs typeface="Arial MT"/>
              </a:rPr>
              <a:t> </a:t>
            </a:r>
            <a:r>
              <a:rPr sz="1600" spc="-5" dirty="0">
                <a:latin typeface="Arial MT"/>
                <a:cs typeface="Arial MT"/>
              </a:rPr>
              <a:t>providing</a:t>
            </a:r>
            <a:r>
              <a:rPr sz="1600" spc="-10" dirty="0">
                <a:latin typeface="Arial MT"/>
                <a:cs typeface="Arial MT"/>
              </a:rPr>
              <a:t> </a:t>
            </a:r>
            <a:r>
              <a:rPr sz="1600" spc="-5" dirty="0">
                <a:latin typeface="Arial MT"/>
                <a:cs typeface="Arial MT"/>
              </a:rPr>
              <a:t>both</a:t>
            </a:r>
            <a:r>
              <a:rPr sz="1600" spc="20" dirty="0">
                <a:latin typeface="Arial MT"/>
                <a:cs typeface="Arial MT"/>
              </a:rPr>
              <a:t> </a:t>
            </a:r>
            <a:r>
              <a:rPr sz="1600" dirty="0">
                <a:latin typeface="Arial MT"/>
                <a:cs typeface="Arial MT"/>
              </a:rPr>
              <a:t>in-text</a:t>
            </a:r>
            <a:r>
              <a:rPr sz="1600" spc="25" dirty="0">
                <a:latin typeface="Arial MT"/>
                <a:cs typeface="Arial MT"/>
              </a:rPr>
              <a:t> </a:t>
            </a:r>
            <a:r>
              <a:rPr sz="1600" spc="-5" dirty="0">
                <a:latin typeface="Arial MT"/>
                <a:cs typeface="Arial MT"/>
              </a:rPr>
              <a:t>citations</a:t>
            </a:r>
            <a:r>
              <a:rPr sz="160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a</a:t>
            </a:r>
            <a:r>
              <a:rPr sz="1600" dirty="0">
                <a:latin typeface="Arial MT"/>
                <a:cs typeface="Arial MT"/>
              </a:rPr>
              <a:t> </a:t>
            </a:r>
            <a:r>
              <a:rPr sz="1600" spc="-5" dirty="0">
                <a:latin typeface="Arial MT"/>
                <a:cs typeface="Arial MT"/>
              </a:rPr>
              <a:t>reference </a:t>
            </a:r>
            <a:r>
              <a:rPr sz="1600" dirty="0">
                <a:latin typeface="Arial MT"/>
                <a:cs typeface="Arial MT"/>
              </a:rPr>
              <a:t> </a:t>
            </a:r>
            <a:r>
              <a:rPr sz="1600" spc="-5" dirty="0">
                <a:latin typeface="Arial MT"/>
                <a:cs typeface="Arial MT"/>
              </a:rPr>
              <a:t>list</a:t>
            </a:r>
            <a:r>
              <a:rPr sz="1600" spc="-10" dirty="0">
                <a:latin typeface="Arial MT"/>
                <a:cs typeface="Arial MT"/>
              </a:rPr>
              <a:t> </a:t>
            </a:r>
            <a:r>
              <a:rPr sz="1600" spc="-5" dirty="0">
                <a:latin typeface="Arial MT"/>
                <a:cs typeface="Arial MT"/>
              </a:rPr>
              <a:t>containing</a:t>
            </a:r>
            <a:r>
              <a:rPr sz="1600" spc="-10" dirty="0">
                <a:latin typeface="Arial MT"/>
                <a:cs typeface="Arial MT"/>
              </a:rPr>
              <a:t> </a:t>
            </a:r>
            <a:r>
              <a:rPr sz="1600" spc="-5" dirty="0">
                <a:latin typeface="Arial MT"/>
                <a:cs typeface="Arial MT"/>
              </a:rPr>
              <a:t>a</a:t>
            </a:r>
            <a:r>
              <a:rPr sz="1600" dirty="0">
                <a:latin typeface="Arial MT"/>
                <a:cs typeface="Arial MT"/>
              </a:rPr>
              <a:t> </a:t>
            </a:r>
            <a:r>
              <a:rPr sz="1600" spc="-5" dirty="0">
                <a:latin typeface="Arial MT"/>
                <a:cs typeface="Arial MT"/>
              </a:rPr>
              <a:t>minimum</a:t>
            </a:r>
            <a:r>
              <a:rPr sz="1600" spc="5"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8</a:t>
            </a:r>
            <a:r>
              <a:rPr sz="1600" spc="15" dirty="0">
                <a:latin typeface="Arial MT"/>
                <a:cs typeface="Arial MT"/>
              </a:rPr>
              <a:t> </a:t>
            </a:r>
            <a:r>
              <a:rPr sz="1600" spc="-5" dirty="0">
                <a:latin typeface="Arial MT"/>
                <a:cs typeface="Arial MT"/>
              </a:rPr>
              <a:t>references</a:t>
            </a:r>
            <a:r>
              <a:rPr sz="1600" spc="15" dirty="0">
                <a:latin typeface="Arial MT"/>
                <a:cs typeface="Arial MT"/>
              </a:rPr>
              <a:t> </a:t>
            </a:r>
            <a:r>
              <a:rPr sz="1600" spc="-5" dirty="0">
                <a:latin typeface="Arial MT"/>
                <a:cs typeface="Arial MT"/>
              </a:rPr>
              <a:t>at</a:t>
            </a:r>
            <a:r>
              <a:rPr sz="1600" spc="10" dirty="0">
                <a:latin typeface="Arial MT"/>
                <a:cs typeface="Arial MT"/>
              </a:rPr>
              <a:t> </a:t>
            </a:r>
            <a:r>
              <a:rPr sz="1600" spc="-5" dirty="0">
                <a:latin typeface="Arial MT"/>
                <a:cs typeface="Arial MT"/>
              </a:rPr>
              <a:t>the</a:t>
            </a:r>
            <a:r>
              <a:rPr sz="1600" spc="15" dirty="0">
                <a:latin typeface="Arial MT"/>
                <a:cs typeface="Arial MT"/>
              </a:rPr>
              <a:t> </a:t>
            </a:r>
            <a:r>
              <a:rPr sz="1600" spc="-10" dirty="0">
                <a:latin typeface="Arial MT"/>
                <a:cs typeface="Arial MT"/>
              </a:rPr>
              <a:t>end,</a:t>
            </a:r>
            <a:r>
              <a:rPr sz="1600" spc="20" dirty="0">
                <a:latin typeface="Arial MT"/>
                <a:cs typeface="Arial MT"/>
              </a:rPr>
              <a:t> </a:t>
            </a:r>
            <a:r>
              <a:rPr sz="1600" spc="-10" dirty="0">
                <a:latin typeface="Arial MT"/>
                <a:cs typeface="Arial MT"/>
              </a:rPr>
              <a:t>which</a:t>
            </a:r>
            <a:r>
              <a:rPr sz="1600" dirty="0">
                <a:latin typeface="Arial MT"/>
                <a:cs typeface="Arial MT"/>
              </a:rPr>
              <a:t> </a:t>
            </a:r>
            <a:r>
              <a:rPr sz="1600" spc="-5" dirty="0">
                <a:latin typeface="Arial MT"/>
                <a:cs typeface="Arial MT"/>
              </a:rPr>
              <a:t>must</a:t>
            </a:r>
            <a:r>
              <a:rPr sz="1600" spc="15" dirty="0">
                <a:latin typeface="Arial MT"/>
                <a:cs typeface="Arial MT"/>
              </a:rPr>
              <a:t> </a:t>
            </a:r>
            <a:r>
              <a:rPr sz="1600" spc="-5" dirty="0">
                <a:latin typeface="Arial MT"/>
                <a:cs typeface="Arial MT"/>
              </a:rPr>
              <a:t>follow</a:t>
            </a:r>
            <a:r>
              <a:rPr sz="1600" spc="-10" dirty="0">
                <a:latin typeface="Arial MT"/>
                <a:cs typeface="Arial MT"/>
              </a:rPr>
              <a:t> IHM’s</a:t>
            </a:r>
            <a:r>
              <a:rPr sz="1600" spc="5" dirty="0">
                <a:latin typeface="Arial MT"/>
                <a:cs typeface="Arial MT"/>
              </a:rPr>
              <a:t> </a:t>
            </a:r>
            <a:r>
              <a:rPr sz="1600" spc="-5" dirty="0">
                <a:latin typeface="Arial MT"/>
                <a:cs typeface="Arial MT"/>
              </a:rPr>
              <a:t>UWTSD</a:t>
            </a:r>
            <a:r>
              <a:rPr sz="1600" spc="5" dirty="0">
                <a:latin typeface="Arial MT"/>
                <a:cs typeface="Arial MT"/>
              </a:rPr>
              <a:t> </a:t>
            </a:r>
            <a:r>
              <a:rPr sz="1600" spc="-10" dirty="0">
                <a:latin typeface="Arial MT"/>
                <a:cs typeface="Arial MT"/>
              </a:rPr>
              <a:t>Harvard </a:t>
            </a:r>
            <a:r>
              <a:rPr sz="1600" spc="-430" dirty="0">
                <a:latin typeface="Arial MT"/>
                <a:cs typeface="Arial MT"/>
              </a:rPr>
              <a:t> </a:t>
            </a:r>
            <a:r>
              <a:rPr sz="1600" spc="-5" dirty="0">
                <a:latin typeface="Arial MT"/>
                <a:cs typeface="Arial MT"/>
              </a:rPr>
              <a:t>Referencing</a:t>
            </a:r>
            <a:r>
              <a:rPr sz="1600" dirty="0">
                <a:latin typeface="Arial MT"/>
                <a:cs typeface="Arial MT"/>
              </a:rPr>
              <a:t> </a:t>
            </a:r>
            <a:r>
              <a:rPr sz="1600" spc="-5" dirty="0">
                <a:latin typeface="Arial MT"/>
                <a:cs typeface="Arial MT"/>
              </a:rPr>
              <a:t>Guide</a:t>
            </a:r>
            <a:r>
              <a:rPr sz="1600" spc="20" dirty="0">
                <a:latin typeface="Arial MT"/>
                <a:cs typeface="Arial MT"/>
              </a:rPr>
              <a:t> </a:t>
            </a:r>
            <a:r>
              <a:rPr sz="1600" spc="-5" dirty="0">
                <a:latin typeface="Arial MT"/>
                <a:cs typeface="Arial MT"/>
              </a:rPr>
              <a:t>(this</a:t>
            </a:r>
            <a:r>
              <a:rPr sz="1600" spc="20" dirty="0">
                <a:latin typeface="Arial MT"/>
                <a:cs typeface="Arial MT"/>
              </a:rPr>
              <a:t> </a:t>
            </a:r>
            <a:r>
              <a:rPr sz="1600" spc="-5" dirty="0">
                <a:latin typeface="Arial MT"/>
                <a:cs typeface="Arial MT"/>
              </a:rPr>
              <a:t>can</a:t>
            </a:r>
            <a:r>
              <a:rPr sz="1600" spc="5" dirty="0">
                <a:latin typeface="Arial MT"/>
                <a:cs typeface="Arial MT"/>
              </a:rPr>
              <a:t> </a:t>
            </a:r>
            <a:r>
              <a:rPr sz="1600" dirty="0">
                <a:latin typeface="Arial MT"/>
                <a:cs typeface="Arial MT"/>
              </a:rPr>
              <a:t>also</a:t>
            </a:r>
            <a:r>
              <a:rPr sz="1600" spc="-5" dirty="0">
                <a:latin typeface="Arial MT"/>
                <a:cs typeface="Arial MT"/>
              </a:rPr>
              <a:t> be</a:t>
            </a:r>
            <a:r>
              <a:rPr sz="1600" dirty="0">
                <a:latin typeface="Arial MT"/>
                <a:cs typeface="Arial MT"/>
              </a:rPr>
              <a:t> </a:t>
            </a:r>
            <a:r>
              <a:rPr sz="1600" spc="-5" dirty="0">
                <a:latin typeface="Arial MT"/>
                <a:cs typeface="Arial MT"/>
              </a:rPr>
              <a:t>located</a:t>
            </a:r>
            <a:r>
              <a:rPr sz="1600" spc="5"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Moodle,</a:t>
            </a:r>
            <a:r>
              <a:rPr sz="1600" spc="20" dirty="0">
                <a:latin typeface="Arial MT"/>
                <a:cs typeface="Arial MT"/>
              </a:rPr>
              <a:t> </a:t>
            </a:r>
            <a:r>
              <a:rPr sz="1600" spc="-5" dirty="0">
                <a:latin typeface="Arial MT"/>
                <a:cs typeface="Arial MT"/>
              </a:rPr>
              <a:t>under</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Module</a:t>
            </a:r>
            <a:r>
              <a:rPr sz="1600" spc="5" dirty="0">
                <a:latin typeface="Arial MT"/>
                <a:cs typeface="Arial MT"/>
              </a:rPr>
              <a:t> </a:t>
            </a:r>
            <a:r>
              <a:rPr sz="1600" spc="-5" dirty="0">
                <a:latin typeface="Arial MT"/>
                <a:cs typeface="Arial MT"/>
              </a:rPr>
              <a:t>Information</a:t>
            </a:r>
            <a:r>
              <a:rPr sz="1600" spc="30" dirty="0">
                <a:latin typeface="Arial MT"/>
                <a:cs typeface="Arial MT"/>
              </a:rPr>
              <a:t> </a:t>
            </a:r>
            <a:r>
              <a:rPr sz="1600" spc="-5" dirty="0">
                <a:latin typeface="Arial MT"/>
                <a:cs typeface="Arial MT"/>
              </a:rPr>
              <a:t>tile).</a:t>
            </a:r>
            <a:endParaRPr sz="1600">
              <a:latin typeface="Arial MT"/>
              <a:cs typeface="Arial MT"/>
            </a:endParaRPr>
          </a:p>
        </p:txBody>
      </p:sp>
      <p:sp>
        <p:nvSpPr>
          <p:cNvPr id="3" name="object 3"/>
          <p:cNvSpPr txBox="1"/>
          <p:nvPr/>
        </p:nvSpPr>
        <p:spPr>
          <a:xfrm>
            <a:off x="449072" y="2167280"/>
            <a:ext cx="7845425" cy="2452370"/>
          </a:xfrm>
          <a:prstGeom prst="rect">
            <a:avLst/>
          </a:prstGeom>
        </p:spPr>
        <p:txBody>
          <a:bodyPr vert="horz" wrap="square" lIns="0" tIns="116205" rIns="0" bIns="0" rtlCol="0">
            <a:spAutoFit/>
          </a:bodyPr>
          <a:lstStyle/>
          <a:p>
            <a:pPr marL="12700">
              <a:lnSpc>
                <a:spcPct val="100000"/>
              </a:lnSpc>
              <a:spcBef>
                <a:spcPts val="915"/>
              </a:spcBef>
            </a:pPr>
            <a:r>
              <a:rPr sz="1600" b="1" spc="-5" dirty="0">
                <a:latin typeface="Arial"/>
                <a:cs typeface="Arial"/>
              </a:rPr>
              <a:t>Microsoft</a:t>
            </a:r>
            <a:r>
              <a:rPr sz="1600" b="1" spc="10" dirty="0">
                <a:latin typeface="Arial"/>
                <a:cs typeface="Arial"/>
              </a:rPr>
              <a:t> </a:t>
            </a:r>
            <a:r>
              <a:rPr sz="1600" b="1" spc="-10" dirty="0">
                <a:latin typeface="Arial"/>
                <a:cs typeface="Arial"/>
              </a:rPr>
              <a:t>Word</a:t>
            </a:r>
            <a:r>
              <a:rPr sz="1600" b="1" spc="-20" dirty="0">
                <a:latin typeface="Arial"/>
                <a:cs typeface="Arial"/>
              </a:rPr>
              <a:t> </a:t>
            </a:r>
            <a:r>
              <a:rPr sz="1600" b="1" spc="-5" dirty="0">
                <a:latin typeface="Arial"/>
                <a:cs typeface="Arial"/>
              </a:rPr>
              <a:t>settings</a:t>
            </a:r>
            <a:endParaRPr sz="1600">
              <a:latin typeface="Arial"/>
              <a:cs typeface="Arial"/>
            </a:endParaRPr>
          </a:p>
          <a:p>
            <a:pPr marL="12700">
              <a:lnSpc>
                <a:spcPct val="100000"/>
              </a:lnSpc>
              <a:spcBef>
                <a:spcPts val="815"/>
              </a:spcBef>
            </a:pPr>
            <a:r>
              <a:rPr sz="1600" spc="-5" dirty="0">
                <a:latin typeface="Arial MT"/>
                <a:cs typeface="Arial MT"/>
              </a:rPr>
              <a:t>Please</a:t>
            </a:r>
            <a:r>
              <a:rPr sz="1600" spc="-45" dirty="0">
                <a:latin typeface="Arial MT"/>
                <a:cs typeface="Arial MT"/>
              </a:rPr>
              <a:t> </a:t>
            </a:r>
            <a:r>
              <a:rPr sz="1600" spc="-5" dirty="0">
                <a:latin typeface="Arial MT"/>
                <a:cs typeface="Arial MT"/>
              </a:rPr>
              <a:t>use:</a:t>
            </a:r>
            <a:endParaRPr sz="1600">
              <a:latin typeface="Arial MT"/>
              <a:cs typeface="Arial MT"/>
            </a:endParaRPr>
          </a:p>
          <a:p>
            <a:pPr marL="287020" indent="-274320">
              <a:lnSpc>
                <a:spcPct val="100000"/>
              </a:lnSpc>
              <a:spcBef>
                <a:spcPts val="805"/>
              </a:spcBef>
              <a:buChar char="•"/>
              <a:tabLst>
                <a:tab pos="286385" algn="l"/>
                <a:tab pos="287020" algn="l"/>
              </a:tabLst>
            </a:pPr>
            <a:r>
              <a:rPr sz="1600" spc="-5" dirty="0">
                <a:latin typeface="Arial MT"/>
                <a:cs typeface="Arial MT"/>
              </a:rPr>
              <a:t>Arial</a:t>
            </a:r>
            <a:r>
              <a:rPr sz="1600" spc="-35" dirty="0">
                <a:latin typeface="Arial MT"/>
                <a:cs typeface="Arial MT"/>
              </a:rPr>
              <a:t> </a:t>
            </a:r>
            <a:r>
              <a:rPr sz="1600" spc="-5" dirty="0">
                <a:latin typeface="Arial MT"/>
                <a:cs typeface="Arial MT"/>
              </a:rPr>
              <a:t>Font</a:t>
            </a:r>
            <a:r>
              <a:rPr sz="1600" spc="-15" dirty="0">
                <a:latin typeface="Arial MT"/>
                <a:cs typeface="Arial MT"/>
              </a:rPr>
              <a:t> </a:t>
            </a:r>
            <a:r>
              <a:rPr sz="1600" spc="-5" dirty="0">
                <a:latin typeface="Arial MT"/>
                <a:cs typeface="Arial MT"/>
              </a:rPr>
              <a:t>12</a:t>
            </a:r>
            <a:endParaRPr sz="1600">
              <a:latin typeface="Arial MT"/>
              <a:cs typeface="Arial MT"/>
            </a:endParaRPr>
          </a:p>
          <a:p>
            <a:pPr marL="241300" indent="-228600">
              <a:lnSpc>
                <a:spcPct val="100000"/>
              </a:lnSpc>
              <a:spcBef>
                <a:spcPts val="805"/>
              </a:spcBef>
              <a:buChar char="•"/>
              <a:tabLst>
                <a:tab pos="240665" algn="l"/>
                <a:tab pos="241300" algn="l"/>
              </a:tabLst>
            </a:pPr>
            <a:r>
              <a:rPr sz="1600" spc="-5" dirty="0">
                <a:latin typeface="Arial MT"/>
                <a:cs typeface="Arial MT"/>
              </a:rPr>
              <a:t>Justify</a:t>
            </a:r>
            <a:r>
              <a:rPr sz="1600" spc="-65" dirty="0">
                <a:latin typeface="Arial MT"/>
                <a:cs typeface="Arial MT"/>
              </a:rPr>
              <a:t> </a:t>
            </a:r>
            <a:r>
              <a:rPr sz="1600" spc="-50" dirty="0">
                <a:latin typeface="Arial MT"/>
                <a:cs typeface="Arial MT"/>
              </a:rPr>
              <a:t>Text</a:t>
            </a:r>
            <a:endParaRPr sz="1600">
              <a:latin typeface="Arial MT"/>
              <a:cs typeface="Arial MT"/>
            </a:endParaRPr>
          </a:p>
          <a:p>
            <a:pPr marL="241300" indent="-228600">
              <a:lnSpc>
                <a:spcPct val="100000"/>
              </a:lnSpc>
              <a:spcBef>
                <a:spcPts val="815"/>
              </a:spcBef>
              <a:buChar char="•"/>
              <a:tabLst>
                <a:tab pos="240665" algn="l"/>
                <a:tab pos="241300" algn="l"/>
              </a:tabLst>
            </a:pPr>
            <a:r>
              <a:rPr sz="1600" spc="-5" dirty="0">
                <a:latin typeface="Arial MT"/>
                <a:cs typeface="Arial MT"/>
              </a:rPr>
              <a:t>1.5</a:t>
            </a:r>
            <a:r>
              <a:rPr sz="1600" spc="-10" dirty="0">
                <a:latin typeface="Arial MT"/>
                <a:cs typeface="Arial MT"/>
              </a:rPr>
              <a:t> </a:t>
            </a:r>
            <a:r>
              <a:rPr sz="1600" spc="-5" dirty="0">
                <a:latin typeface="Arial MT"/>
                <a:cs typeface="Arial MT"/>
              </a:rPr>
              <a:t>line</a:t>
            </a:r>
            <a:r>
              <a:rPr sz="1600" spc="-30" dirty="0">
                <a:latin typeface="Arial MT"/>
                <a:cs typeface="Arial MT"/>
              </a:rPr>
              <a:t> </a:t>
            </a:r>
            <a:r>
              <a:rPr sz="1600" spc="-5" dirty="0">
                <a:latin typeface="Arial MT"/>
                <a:cs typeface="Arial MT"/>
              </a:rPr>
              <a:t>spacing</a:t>
            </a:r>
            <a:endParaRPr sz="1600">
              <a:latin typeface="Arial MT"/>
              <a:cs typeface="Arial MT"/>
            </a:endParaRPr>
          </a:p>
          <a:p>
            <a:pPr>
              <a:lnSpc>
                <a:spcPct val="100000"/>
              </a:lnSpc>
            </a:pPr>
            <a:endParaRPr sz="1800">
              <a:latin typeface="Arial MT"/>
              <a:cs typeface="Arial MT"/>
            </a:endParaRPr>
          </a:p>
          <a:p>
            <a:pPr marL="12700">
              <a:lnSpc>
                <a:spcPct val="100000"/>
              </a:lnSpc>
              <a:spcBef>
                <a:spcPts val="1460"/>
              </a:spcBef>
            </a:pPr>
            <a:r>
              <a:rPr sz="1600" b="1" spc="-10" dirty="0">
                <a:latin typeface="Arial"/>
                <a:cs typeface="Arial"/>
              </a:rPr>
              <a:t>Wordcount</a:t>
            </a:r>
            <a:r>
              <a:rPr sz="1600" spc="-10" dirty="0">
                <a:latin typeface="Arial MT"/>
                <a:cs typeface="Arial MT"/>
              </a:rPr>
              <a:t>:</a:t>
            </a:r>
            <a:r>
              <a:rPr sz="1600" spc="35" dirty="0">
                <a:latin typeface="Arial MT"/>
                <a:cs typeface="Arial MT"/>
              </a:rPr>
              <a:t> </a:t>
            </a:r>
            <a:r>
              <a:rPr sz="1600" spc="-5" dirty="0">
                <a:latin typeface="Arial MT"/>
                <a:cs typeface="Arial MT"/>
              </a:rPr>
              <a:t>750</a:t>
            </a:r>
            <a:r>
              <a:rPr sz="1600" dirty="0">
                <a:latin typeface="Arial MT"/>
                <a:cs typeface="Arial MT"/>
              </a:rPr>
              <a:t> </a:t>
            </a:r>
            <a:r>
              <a:rPr sz="1600" spc="-5" dirty="0">
                <a:latin typeface="Arial MT"/>
                <a:cs typeface="Arial MT"/>
              </a:rPr>
              <a:t>words</a:t>
            </a:r>
            <a:r>
              <a:rPr sz="1600" spc="30" dirty="0">
                <a:latin typeface="Arial MT"/>
                <a:cs typeface="Arial MT"/>
              </a:rPr>
              <a:t> </a:t>
            </a:r>
            <a:r>
              <a:rPr sz="1600" spc="-5" dirty="0">
                <a:latin typeface="Arial MT"/>
                <a:cs typeface="Arial MT"/>
              </a:rPr>
              <a:t>+</a:t>
            </a:r>
            <a:r>
              <a:rPr sz="1600" spc="10" dirty="0">
                <a:latin typeface="Arial MT"/>
                <a:cs typeface="Arial MT"/>
              </a:rPr>
              <a:t> </a:t>
            </a:r>
            <a:r>
              <a:rPr sz="1600" spc="-5" dirty="0">
                <a:latin typeface="Arial MT"/>
                <a:cs typeface="Arial MT"/>
              </a:rPr>
              <a:t>-</a:t>
            </a:r>
            <a:r>
              <a:rPr sz="1600" spc="25" dirty="0">
                <a:latin typeface="Arial MT"/>
                <a:cs typeface="Arial MT"/>
              </a:rPr>
              <a:t> </a:t>
            </a:r>
            <a:r>
              <a:rPr sz="1600" spc="-5" dirty="0">
                <a:latin typeface="Arial MT"/>
                <a:cs typeface="Arial MT"/>
              </a:rPr>
              <a:t>10%.</a:t>
            </a:r>
            <a:r>
              <a:rPr sz="1600" spc="-10" dirty="0">
                <a:latin typeface="Arial MT"/>
                <a:cs typeface="Arial MT"/>
              </a:rPr>
              <a:t> </a:t>
            </a:r>
            <a:r>
              <a:rPr sz="1600" spc="-60" dirty="0">
                <a:latin typeface="Arial MT"/>
                <a:cs typeface="Arial MT"/>
              </a:rPr>
              <a:t>You</a:t>
            </a:r>
            <a:r>
              <a:rPr sz="1600" spc="25" dirty="0">
                <a:latin typeface="Arial MT"/>
                <a:cs typeface="Arial MT"/>
              </a:rPr>
              <a:t> </a:t>
            </a:r>
            <a:r>
              <a:rPr sz="1600" spc="-5" dirty="0">
                <a:latin typeface="Arial MT"/>
                <a:cs typeface="Arial MT"/>
              </a:rPr>
              <a:t>must</a:t>
            </a:r>
            <a:r>
              <a:rPr sz="1600" spc="15" dirty="0">
                <a:latin typeface="Arial MT"/>
                <a:cs typeface="Arial MT"/>
              </a:rPr>
              <a:t> </a:t>
            </a:r>
            <a:r>
              <a:rPr sz="1600" spc="-5" dirty="0">
                <a:latin typeface="Arial MT"/>
                <a:cs typeface="Arial MT"/>
              </a:rPr>
              <a:t>display</a:t>
            </a:r>
            <a:r>
              <a:rPr sz="1600" spc="-15" dirty="0">
                <a:latin typeface="Arial MT"/>
                <a:cs typeface="Arial MT"/>
              </a:rPr>
              <a:t> </a:t>
            </a:r>
            <a:r>
              <a:rPr sz="1600" spc="-10" dirty="0">
                <a:latin typeface="Arial MT"/>
                <a:cs typeface="Arial MT"/>
              </a:rPr>
              <a:t>your</a:t>
            </a:r>
            <a:r>
              <a:rPr sz="1600" spc="35" dirty="0">
                <a:latin typeface="Arial MT"/>
                <a:cs typeface="Arial MT"/>
              </a:rPr>
              <a:t> </a:t>
            </a:r>
            <a:r>
              <a:rPr sz="1600" spc="-5" dirty="0">
                <a:latin typeface="Arial MT"/>
                <a:cs typeface="Arial MT"/>
              </a:rPr>
              <a:t>wordcount</a:t>
            </a:r>
            <a:r>
              <a:rPr sz="1600" spc="25" dirty="0">
                <a:latin typeface="Arial MT"/>
                <a:cs typeface="Arial MT"/>
              </a:rPr>
              <a:t> </a:t>
            </a:r>
            <a:r>
              <a:rPr sz="1600" spc="-5" dirty="0">
                <a:latin typeface="Arial MT"/>
                <a:cs typeface="Arial MT"/>
              </a:rPr>
              <a:t>on</a:t>
            </a:r>
            <a:r>
              <a:rPr sz="1600" dirty="0">
                <a:latin typeface="Arial MT"/>
                <a:cs typeface="Arial MT"/>
              </a:rPr>
              <a:t> </a:t>
            </a:r>
            <a:r>
              <a:rPr sz="1600" spc="-10" dirty="0">
                <a:latin typeface="Arial MT"/>
                <a:cs typeface="Arial MT"/>
              </a:rPr>
              <a:t>your</a:t>
            </a:r>
            <a:r>
              <a:rPr sz="1600" spc="35" dirty="0">
                <a:latin typeface="Arial MT"/>
                <a:cs typeface="Arial MT"/>
              </a:rPr>
              <a:t> </a:t>
            </a:r>
            <a:r>
              <a:rPr sz="1600" spc="-5" dirty="0">
                <a:latin typeface="Arial MT"/>
                <a:cs typeface="Arial MT"/>
              </a:rPr>
              <a:t>cover</a:t>
            </a:r>
            <a:r>
              <a:rPr sz="1600" spc="10" dirty="0">
                <a:latin typeface="Arial MT"/>
                <a:cs typeface="Arial MT"/>
              </a:rPr>
              <a:t> </a:t>
            </a:r>
            <a:r>
              <a:rPr sz="1600" spc="-5" dirty="0">
                <a:latin typeface="Arial MT"/>
                <a:cs typeface="Arial MT"/>
              </a:rPr>
              <a:t>page.</a:t>
            </a:r>
            <a:endParaRPr sz="1600">
              <a:latin typeface="Arial MT"/>
              <a:cs typeface="Arial M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8066" y="358901"/>
            <a:ext cx="3346450" cy="696595"/>
          </a:xfrm>
          <a:prstGeom prst="rect">
            <a:avLst/>
          </a:prstGeom>
        </p:spPr>
        <p:txBody>
          <a:bodyPr vert="horz" wrap="square" lIns="0" tIns="13335" rIns="0" bIns="0" rtlCol="0">
            <a:spAutoFit/>
          </a:bodyPr>
          <a:lstStyle/>
          <a:p>
            <a:pPr marL="12700">
              <a:lnSpc>
                <a:spcPct val="100000"/>
              </a:lnSpc>
              <a:spcBef>
                <a:spcPts val="105"/>
              </a:spcBef>
            </a:pPr>
            <a:r>
              <a:rPr spc="-40" dirty="0"/>
              <a:t>Getting</a:t>
            </a:r>
            <a:r>
              <a:rPr spc="-180" dirty="0"/>
              <a:t> </a:t>
            </a:r>
            <a:r>
              <a:rPr spc="-45" dirty="0"/>
              <a:t>started</a:t>
            </a:r>
          </a:p>
        </p:txBody>
      </p:sp>
      <p:sp>
        <p:nvSpPr>
          <p:cNvPr id="3" name="object 3"/>
          <p:cNvSpPr txBox="1"/>
          <p:nvPr/>
        </p:nvSpPr>
        <p:spPr>
          <a:xfrm>
            <a:off x="267335" y="1055496"/>
            <a:ext cx="8609330" cy="4821833"/>
          </a:xfrm>
          <a:prstGeom prst="rect">
            <a:avLst/>
          </a:prstGeom>
        </p:spPr>
        <p:txBody>
          <a:bodyPr vert="horz" wrap="square" lIns="0" tIns="43180" rIns="0" bIns="0" rtlCol="0">
            <a:spAutoFit/>
          </a:bodyPr>
          <a:lstStyle/>
          <a:p>
            <a:pPr marL="12700" marR="5080">
              <a:lnSpc>
                <a:spcPct val="90000"/>
              </a:lnSpc>
              <a:spcBef>
                <a:spcPts val="340"/>
              </a:spcBef>
            </a:pPr>
            <a:r>
              <a:rPr lang="en-GB" sz="2000" b="0" i="0" dirty="0">
                <a:solidFill>
                  <a:srgbClr val="374151"/>
                </a:solidFill>
                <a:effectLst/>
                <a:latin typeface="Söhne"/>
              </a:rPr>
              <a:t>The assignment's primary objective is to delve into a comprehensive exploration and analysis of the critical skills necessary for elevating service quality within the restaurant industry. In this ever-evolving and highly competitive sector, where customer satisfaction is paramount, it is essential for future professionals pursuing careers in hospitality and service management to understand and emphasize the pivotal skills that can lead to the enhancement of customer service experiences within restaurants. </a:t>
            </a:r>
          </a:p>
          <a:p>
            <a:pPr marL="12700" marR="5080">
              <a:lnSpc>
                <a:spcPct val="90000"/>
              </a:lnSpc>
              <a:spcBef>
                <a:spcPts val="340"/>
              </a:spcBef>
            </a:pPr>
            <a:endParaRPr lang="en-GB" sz="2000" b="0" i="0" dirty="0">
              <a:solidFill>
                <a:srgbClr val="374151"/>
              </a:solidFill>
              <a:effectLst/>
              <a:latin typeface="Söhne"/>
            </a:endParaRPr>
          </a:p>
          <a:p>
            <a:pPr marL="12700" marR="5080">
              <a:lnSpc>
                <a:spcPct val="90000"/>
              </a:lnSpc>
              <a:spcBef>
                <a:spcPts val="340"/>
              </a:spcBef>
            </a:pPr>
            <a:r>
              <a:rPr lang="en-GB" sz="2000" dirty="0">
                <a:solidFill>
                  <a:srgbClr val="374151"/>
                </a:solidFill>
                <a:latin typeface="Söhne"/>
              </a:rPr>
              <a:t>E.g.;</a:t>
            </a:r>
            <a:endParaRPr lang="en-GB" sz="2000" b="0" i="0" dirty="0">
              <a:solidFill>
                <a:srgbClr val="374151"/>
              </a:solidFill>
              <a:effectLst/>
              <a:latin typeface="Söhne"/>
            </a:endParaRPr>
          </a:p>
          <a:p>
            <a:pPr marL="355600" marR="5080" indent="-342900">
              <a:lnSpc>
                <a:spcPct val="90000"/>
              </a:lnSpc>
              <a:spcBef>
                <a:spcPts val="340"/>
              </a:spcBef>
              <a:buFont typeface="Arial" panose="020B0604020202020204" pitchFamily="34" charset="0"/>
              <a:buChar char="•"/>
            </a:pPr>
            <a:r>
              <a:rPr lang="en-GB" sz="2000" b="1" i="0" dirty="0">
                <a:effectLst/>
                <a:latin typeface="Söhne"/>
              </a:rPr>
              <a:t>Communication Skills</a:t>
            </a:r>
            <a:r>
              <a:rPr lang="en-GB" sz="2000" b="0" i="0" dirty="0">
                <a:solidFill>
                  <a:srgbClr val="374151"/>
                </a:solidFill>
                <a:effectLst/>
                <a:latin typeface="Söhne"/>
              </a:rPr>
              <a:t>: </a:t>
            </a:r>
          </a:p>
          <a:p>
            <a:pPr marL="355600" marR="5080" indent="-342900">
              <a:lnSpc>
                <a:spcPct val="90000"/>
              </a:lnSpc>
              <a:spcBef>
                <a:spcPts val="340"/>
              </a:spcBef>
              <a:buFont typeface="Arial" panose="020B0604020202020204" pitchFamily="34" charset="0"/>
              <a:buChar char="•"/>
            </a:pPr>
            <a:r>
              <a:rPr lang="en-GB" sz="2000" b="1" i="0" dirty="0">
                <a:effectLst/>
                <a:latin typeface="Söhne"/>
              </a:rPr>
              <a:t>Product Knowledge</a:t>
            </a:r>
          </a:p>
          <a:p>
            <a:pPr marL="355600" marR="5080" indent="-342900">
              <a:lnSpc>
                <a:spcPct val="90000"/>
              </a:lnSpc>
              <a:spcBef>
                <a:spcPts val="340"/>
              </a:spcBef>
              <a:buFont typeface="Arial" panose="020B0604020202020204" pitchFamily="34" charset="0"/>
              <a:buChar char="•"/>
            </a:pPr>
            <a:r>
              <a:rPr lang="en-GB" sz="2000" b="1" i="0" dirty="0">
                <a:effectLst/>
                <a:latin typeface="Söhne"/>
              </a:rPr>
              <a:t>Time Management</a:t>
            </a:r>
          </a:p>
          <a:p>
            <a:pPr marL="355600" marR="5080" indent="-342900">
              <a:lnSpc>
                <a:spcPct val="90000"/>
              </a:lnSpc>
              <a:spcBef>
                <a:spcPts val="340"/>
              </a:spcBef>
              <a:buFont typeface="Arial" panose="020B0604020202020204" pitchFamily="34" charset="0"/>
              <a:buChar char="•"/>
            </a:pPr>
            <a:r>
              <a:rPr lang="en-GB" sz="2000" b="1" i="0" dirty="0">
                <a:effectLst/>
                <a:latin typeface="Söhne"/>
              </a:rPr>
              <a:t>Problem-Solving Abilities</a:t>
            </a:r>
          </a:p>
          <a:p>
            <a:pPr marL="355600" marR="5080" indent="-342900">
              <a:lnSpc>
                <a:spcPct val="90000"/>
              </a:lnSpc>
              <a:spcBef>
                <a:spcPts val="340"/>
              </a:spcBef>
              <a:buFont typeface="Arial" panose="020B0604020202020204" pitchFamily="34" charset="0"/>
              <a:buChar char="•"/>
            </a:pPr>
            <a:r>
              <a:rPr lang="en-GB" sz="2000" b="1" i="0" dirty="0">
                <a:effectLst/>
                <a:latin typeface="Söhne"/>
              </a:rPr>
              <a:t>Teamwork</a:t>
            </a:r>
            <a:r>
              <a:rPr lang="en-GB" sz="2000" b="0" i="0" dirty="0">
                <a:solidFill>
                  <a:srgbClr val="374151"/>
                </a:solidFill>
                <a:effectLst/>
                <a:latin typeface="Söhne"/>
              </a:rPr>
              <a:t>: </a:t>
            </a:r>
          </a:p>
          <a:p>
            <a:pPr marL="355600" marR="5080" indent="-342900">
              <a:lnSpc>
                <a:spcPct val="90000"/>
              </a:lnSpc>
              <a:spcBef>
                <a:spcPts val="340"/>
              </a:spcBef>
              <a:buFont typeface="Arial" panose="020B0604020202020204" pitchFamily="34" charset="0"/>
              <a:buChar char="•"/>
            </a:pPr>
            <a:r>
              <a:rPr lang="en-GB" sz="2000" b="1" i="0" dirty="0">
                <a:effectLst/>
                <a:latin typeface="Söhne"/>
              </a:rPr>
              <a:t>Adaptability</a:t>
            </a:r>
            <a:endParaRPr lang="en-GB" sz="2000" b="0" i="0" dirty="0">
              <a:solidFill>
                <a:srgbClr val="374151"/>
              </a:solidFill>
              <a:effectLst/>
              <a:latin typeface="Söhne"/>
            </a:endParaRPr>
          </a:p>
          <a:p>
            <a:pPr marL="12700" marR="5080">
              <a:lnSpc>
                <a:spcPct val="90000"/>
              </a:lnSpc>
              <a:spcBef>
                <a:spcPts val="340"/>
              </a:spcBef>
            </a:pPr>
            <a:endParaRPr sz="2000" dirty="0">
              <a:latin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0200" y="333832"/>
            <a:ext cx="5645785" cy="697230"/>
          </a:xfrm>
          <a:prstGeom prst="rect">
            <a:avLst/>
          </a:prstGeom>
        </p:spPr>
        <p:txBody>
          <a:bodyPr vert="horz" wrap="square" lIns="0" tIns="13335" rIns="0" bIns="0" rtlCol="0">
            <a:spAutoFit/>
          </a:bodyPr>
          <a:lstStyle/>
          <a:p>
            <a:pPr marL="12700">
              <a:lnSpc>
                <a:spcPct val="100000"/>
              </a:lnSpc>
              <a:spcBef>
                <a:spcPts val="105"/>
              </a:spcBef>
            </a:pPr>
            <a:r>
              <a:rPr spc="-30" dirty="0"/>
              <a:t>Structuring</a:t>
            </a:r>
            <a:r>
              <a:rPr spc="-114" dirty="0"/>
              <a:t> </a:t>
            </a:r>
            <a:r>
              <a:rPr spc="-20" dirty="0"/>
              <a:t>and</a:t>
            </a:r>
            <a:r>
              <a:rPr spc="-110" dirty="0"/>
              <a:t> </a:t>
            </a:r>
            <a:r>
              <a:rPr spc="-40" dirty="0"/>
              <a:t>reflecting</a:t>
            </a:r>
          </a:p>
        </p:txBody>
      </p:sp>
      <p:sp>
        <p:nvSpPr>
          <p:cNvPr id="3" name="object 3"/>
          <p:cNvSpPr txBox="1"/>
          <p:nvPr/>
        </p:nvSpPr>
        <p:spPr>
          <a:xfrm>
            <a:off x="330200" y="1239393"/>
            <a:ext cx="8428355" cy="3604260"/>
          </a:xfrm>
          <a:prstGeom prst="rect">
            <a:avLst/>
          </a:prstGeom>
        </p:spPr>
        <p:txBody>
          <a:bodyPr vert="horz" wrap="square" lIns="0" tIns="43180" rIns="0" bIns="0" rtlCol="0">
            <a:spAutoFit/>
          </a:bodyPr>
          <a:lstStyle/>
          <a:p>
            <a:pPr marL="12700" marR="437515">
              <a:lnSpc>
                <a:spcPct val="90100"/>
              </a:lnSpc>
              <a:spcBef>
                <a:spcPts val="340"/>
              </a:spcBef>
            </a:pPr>
            <a:r>
              <a:rPr sz="2000" spc="-10" dirty="0">
                <a:solidFill>
                  <a:srgbClr val="374151"/>
                </a:solidFill>
                <a:latin typeface="Calibri"/>
                <a:cs typeface="Calibri"/>
              </a:rPr>
              <a:t>Organise your</a:t>
            </a:r>
            <a:r>
              <a:rPr sz="2000" spc="-15" dirty="0">
                <a:solidFill>
                  <a:srgbClr val="374151"/>
                </a:solidFill>
                <a:latin typeface="Calibri"/>
                <a:cs typeface="Calibri"/>
              </a:rPr>
              <a:t> </a:t>
            </a:r>
            <a:r>
              <a:rPr sz="2000" spc="-10" dirty="0">
                <a:solidFill>
                  <a:srgbClr val="374151"/>
                </a:solidFill>
                <a:latin typeface="Calibri"/>
                <a:cs typeface="Calibri"/>
              </a:rPr>
              <a:t>essay</a:t>
            </a:r>
            <a:r>
              <a:rPr sz="2000" spc="10" dirty="0">
                <a:solidFill>
                  <a:srgbClr val="374151"/>
                </a:solidFill>
                <a:latin typeface="Calibri"/>
                <a:cs typeface="Calibri"/>
              </a:rPr>
              <a:t> </a:t>
            </a:r>
            <a:r>
              <a:rPr sz="2000" spc="-10" dirty="0">
                <a:solidFill>
                  <a:srgbClr val="374151"/>
                </a:solidFill>
                <a:latin typeface="Calibri"/>
                <a:cs typeface="Calibri"/>
              </a:rPr>
              <a:t>around</a:t>
            </a:r>
            <a:r>
              <a:rPr sz="2000" spc="5" dirty="0">
                <a:solidFill>
                  <a:srgbClr val="374151"/>
                </a:solidFill>
                <a:latin typeface="Calibri"/>
                <a:cs typeface="Calibri"/>
              </a:rPr>
              <a:t> </a:t>
            </a:r>
            <a:r>
              <a:rPr sz="2000" spc="-10" dirty="0">
                <a:solidFill>
                  <a:srgbClr val="374151"/>
                </a:solidFill>
                <a:latin typeface="Calibri"/>
                <a:cs typeface="Calibri"/>
              </a:rPr>
              <a:t>your</a:t>
            </a:r>
            <a:r>
              <a:rPr sz="2000" spc="-20" dirty="0">
                <a:solidFill>
                  <a:srgbClr val="374151"/>
                </a:solidFill>
                <a:latin typeface="Calibri"/>
                <a:cs typeface="Calibri"/>
              </a:rPr>
              <a:t> </a:t>
            </a:r>
            <a:r>
              <a:rPr sz="2000" dirty="0">
                <a:solidFill>
                  <a:srgbClr val="374151"/>
                </a:solidFill>
                <a:latin typeface="Calibri"/>
                <a:cs typeface="Calibri"/>
              </a:rPr>
              <a:t>thesis</a:t>
            </a:r>
            <a:r>
              <a:rPr sz="2000" spc="10" dirty="0">
                <a:solidFill>
                  <a:srgbClr val="374151"/>
                </a:solidFill>
                <a:latin typeface="Calibri"/>
                <a:cs typeface="Calibri"/>
              </a:rPr>
              <a:t> </a:t>
            </a:r>
            <a:r>
              <a:rPr sz="2000" spc="-15" dirty="0">
                <a:solidFill>
                  <a:srgbClr val="374151"/>
                </a:solidFill>
                <a:latin typeface="Calibri"/>
                <a:cs typeface="Calibri"/>
              </a:rPr>
              <a:t>statement,</a:t>
            </a:r>
            <a:r>
              <a:rPr sz="2000" spc="30" dirty="0">
                <a:solidFill>
                  <a:srgbClr val="374151"/>
                </a:solidFill>
                <a:latin typeface="Calibri"/>
                <a:cs typeface="Calibri"/>
              </a:rPr>
              <a:t> </a:t>
            </a:r>
            <a:r>
              <a:rPr sz="2000" spc="-5" dirty="0">
                <a:solidFill>
                  <a:srgbClr val="374151"/>
                </a:solidFill>
                <a:latin typeface="Calibri"/>
                <a:cs typeface="Calibri"/>
              </a:rPr>
              <a:t>using</a:t>
            </a:r>
            <a:r>
              <a:rPr sz="2000" spc="5" dirty="0">
                <a:solidFill>
                  <a:srgbClr val="374151"/>
                </a:solidFill>
                <a:latin typeface="Calibri"/>
                <a:cs typeface="Calibri"/>
              </a:rPr>
              <a:t> </a:t>
            </a:r>
            <a:r>
              <a:rPr sz="2000" spc="-10" dirty="0">
                <a:solidFill>
                  <a:srgbClr val="374151"/>
                </a:solidFill>
                <a:latin typeface="Calibri"/>
                <a:cs typeface="Calibri"/>
              </a:rPr>
              <a:t>personal</a:t>
            </a:r>
            <a:r>
              <a:rPr sz="2000" spc="10" dirty="0">
                <a:solidFill>
                  <a:srgbClr val="374151"/>
                </a:solidFill>
                <a:latin typeface="Calibri"/>
                <a:cs typeface="Calibri"/>
              </a:rPr>
              <a:t> </a:t>
            </a:r>
            <a:r>
              <a:rPr sz="2000" spc="-5" dirty="0">
                <a:solidFill>
                  <a:srgbClr val="374151"/>
                </a:solidFill>
                <a:latin typeface="Calibri"/>
                <a:cs typeface="Calibri"/>
              </a:rPr>
              <a:t>reflections, </a:t>
            </a:r>
            <a:r>
              <a:rPr sz="2000" spc="-440" dirty="0">
                <a:solidFill>
                  <a:srgbClr val="374151"/>
                </a:solidFill>
                <a:latin typeface="Calibri"/>
                <a:cs typeface="Calibri"/>
              </a:rPr>
              <a:t> </a:t>
            </a:r>
            <a:r>
              <a:rPr sz="2000" spc="-5" dirty="0">
                <a:solidFill>
                  <a:srgbClr val="374151"/>
                </a:solidFill>
                <a:latin typeface="Calibri"/>
                <a:cs typeface="Calibri"/>
              </a:rPr>
              <a:t>observations, </a:t>
            </a:r>
            <a:r>
              <a:rPr sz="2000" dirty="0">
                <a:solidFill>
                  <a:srgbClr val="374151"/>
                </a:solidFill>
                <a:latin typeface="Calibri"/>
                <a:cs typeface="Calibri"/>
              </a:rPr>
              <a:t>and </a:t>
            </a:r>
            <a:r>
              <a:rPr sz="2000" spc="-10" dirty="0">
                <a:solidFill>
                  <a:srgbClr val="374151"/>
                </a:solidFill>
                <a:latin typeface="Calibri"/>
                <a:cs typeface="Calibri"/>
              </a:rPr>
              <a:t>experiences to </a:t>
            </a:r>
            <a:r>
              <a:rPr sz="2000" spc="-5" dirty="0">
                <a:solidFill>
                  <a:srgbClr val="374151"/>
                </a:solidFill>
                <a:latin typeface="Calibri"/>
                <a:cs typeface="Calibri"/>
              </a:rPr>
              <a:t>support your argument. </a:t>
            </a:r>
            <a:r>
              <a:rPr sz="2000" dirty="0">
                <a:solidFill>
                  <a:srgbClr val="374151"/>
                </a:solidFill>
                <a:latin typeface="Calibri"/>
                <a:cs typeface="Calibri"/>
              </a:rPr>
              <a:t>Be </a:t>
            </a:r>
            <a:r>
              <a:rPr sz="2000" spc="-10" dirty="0">
                <a:solidFill>
                  <a:srgbClr val="374151"/>
                </a:solidFill>
                <a:latin typeface="Calibri"/>
                <a:cs typeface="Calibri"/>
              </a:rPr>
              <a:t>sure to provide </a:t>
            </a:r>
            <a:r>
              <a:rPr sz="2000" spc="-5" dirty="0">
                <a:solidFill>
                  <a:srgbClr val="374151"/>
                </a:solidFill>
                <a:latin typeface="Calibri"/>
                <a:cs typeface="Calibri"/>
              </a:rPr>
              <a:t> specific</a:t>
            </a:r>
            <a:r>
              <a:rPr sz="2000" spc="15" dirty="0">
                <a:solidFill>
                  <a:srgbClr val="374151"/>
                </a:solidFill>
                <a:latin typeface="Calibri"/>
                <a:cs typeface="Calibri"/>
              </a:rPr>
              <a:t> </a:t>
            </a:r>
            <a:r>
              <a:rPr sz="2000" spc="-10" dirty="0">
                <a:solidFill>
                  <a:srgbClr val="374151"/>
                </a:solidFill>
                <a:latin typeface="Calibri"/>
                <a:cs typeface="Calibri"/>
              </a:rPr>
              <a:t>examples</a:t>
            </a:r>
            <a:r>
              <a:rPr sz="2000" dirty="0">
                <a:solidFill>
                  <a:srgbClr val="374151"/>
                </a:solidFill>
                <a:latin typeface="Calibri"/>
                <a:cs typeface="Calibri"/>
              </a:rPr>
              <a:t> and</a:t>
            </a:r>
            <a:r>
              <a:rPr sz="2000" spc="-5" dirty="0">
                <a:solidFill>
                  <a:srgbClr val="374151"/>
                </a:solidFill>
                <a:latin typeface="Calibri"/>
                <a:cs typeface="Calibri"/>
              </a:rPr>
              <a:t> anecdotes</a:t>
            </a:r>
            <a:r>
              <a:rPr sz="2000" dirty="0">
                <a:solidFill>
                  <a:srgbClr val="374151"/>
                </a:solidFill>
                <a:latin typeface="Calibri"/>
                <a:cs typeface="Calibri"/>
              </a:rPr>
              <a:t> </a:t>
            </a:r>
            <a:r>
              <a:rPr sz="2000" spc="-15" dirty="0">
                <a:solidFill>
                  <a:srgbClr val="374151"/>
                </a:solidFill>
                <a:latin typeface="Calibri"/>
                <a:cs typeface="Calibri"/>
              </a:rPr>
              <a:t>to</a:t>
            </a:r>
            <a:r>
              <a:rPr sz="2000" spc="-5" dirty="0">
                <a:solidFill>
                  <a:srgbClr val="374151"/>
                </a:solidFill>
                <a:latin typeface="Calibri"/>
                <a:cs typeface="Calibri"/>
              </a:rPr>
              <a:t> </a:t>
            </a:r>
            <a:r>
              <a:rPr sz="2000" spc="-15" dirty="0">
                <a:solidFill>
                  <a:srgbClr val="374151"/>
                </a:solidFill>
                <a:latin typeface="Calibri"/>
                <a:cs typeface="Calibri"/>
              </a:rPr>
              <a:t>illustrate</a:t>
            </a:r>
            <a:r>
              <a:rPr sz="2000" spc="35" dirty="0">
                <a:solidFill>
                  <a:srgbClr val="374151"/>
                </a:solidFill>
                <a:latin typeface="Calibri"/>
                <a:cs typeface="Calibri"/>
              </a:rPr>
              <a:t> </a:t>
            </a:r>
            <a:r>
              <a:rPr sz="2000" spc="-10" dirty="0">
                <a:solidFill>
                  <a:srgbClr val="374151"/>
                </a:solidFill>
                <a:latin typeface="Calibri"/>
                <a:cs typeface="Calibri"/>
              </a:rPr>
              <a:t>your</a:t>
            </a:r>
            <a:r>
              <a:rPr sz="2000" spc="-35" dirty="0">
                <a:solidFill>
                  <a:srgbClr val="374151"/>
                </a:solidFill>
                <a:latin typeface="Calibri"/>
                <a:cs typeface="Calibri"/>
              </a:rPr>
              <a:t> </a:t>
            </a:r>
            <a:r>
              <a:rPr sz="2000" spc="-5" dirty="0">
                <a:solidFill>
                  <a:srgbClr val="374151"/>
                </a:solidFill>
                <a:latin typeface="Calibri"/>
                <a:cs typeface="Calibri"/>
              </a:rPr>
              <a:t>points.</a:t>
            </a:r>
            <a:endParaRPr sz="2000">
              <a:latin typeface="Calibri"/>
              <a:cs typeface="Calibri"/>
            </a:endParaRPr>
          </a:p>
          <a:p>
            <a:pPr marL="12700" marR="179705">
              <a:lnSpc>
                <a:spcPct val="90000"/>
              </a:lnSpc>
              <a:spcBef>
                <a:spcPts val="994"/>
              </a:spcBef>
            </a:pPr>
            <a:r>
              <a:rPr sz="2000" spc="-5" dirty="0">
                <a:solidFill>
                  <a:srgbClr val="374151"/>
                </a:solidFill>
                <a:latin typeface="Calibri"/>
                <a:cs typeface="Calibri"/>
              </a:rPr>
              <a:t>Use</a:t>
            </a:r>
            <a:r>
              <a:rPr sz="2000" spc="10" dirty="0">
                <a:solidFill>
                  <a:srgbClr val="374151"/>
                </a:solidFill>
                <a:latin typeface="Calibri"/>
                <a:cs typeface="Calibri"/>
              </a:rPr>
              <a:t> </a:t>
            </a:r>
            <a:r>
              <a:rPr sz="2000" spc="-10" dirty="0">
                <a:solidFill>
                  <a:srgbClr val="374151"/>
                </a:solidFill>
                <a:latin typeface="Calibri"/>
                <a:cs typeface="Calibri"/>
              </a:rPr>
              <a:t>reflective</a:t>
            </a:r>
            <a:r>
              <a:rPr sz="2000" spc="15" dirty="0">
                <a:solidFill>
                  <a:srgbClr val="374151"/>
                </a:solidFill>
                <a:latin typeface="Calibri"/>
                <a:cs typeface="Calibri"/>
              </a:rPr>
              <a:t> </a:t>
            </a:r>
            <a:r>
              <a:rPr sz="2000" dirty="0">
                <a:solidFill>
                  <a:srgbClr val="374151"/>
                </a:solidFill>
                <a:latin typeface="Calibri"/>
                <a:cs typeface="Calibri"/>
              </a:rPr>
              <a:t>writing</a:t>
            </a:r>
            <a:r>
              <a:rPr sz="2000" spc="5" dirty="0">
                <a:solidFill>
                  <a:srgbClr val="374151"/>
                </a:solidFill>
                <a:latin typeface="Calibri"/>
                <a:cs typeface="Calibri"/>
              </a:rPr>
              <a:t> </a:t>
            </a:r>
            <a:r>
              <a:rPr sz="2000" spc="-5" dirty="0">
                <a:solidFill>
                  <a:srgbClr val="374151"/>
                </a:solidFill>
                <a:latin typeface="Calibri"/>
                <a:cs typeface="Calibri"/>
              </a:rPr>
              <a:t>techniques</a:t>
            </a:r>
            <a:r>
              <a:rPr sz="2000" spc="5" dirty="0">
                <a:solidFill>
                  <a:srgbClr val="374151"/>
                </a:solidFill>
                <a:latin typeface="Calibri"/>
                <a:cs typeface="Calibri"/>
              </a:rPr>
              <a:t> </a:t>
            </a:r>
            <a:r>
              <a:rPr sz="2000" spc="-5" dirty="0">
                <a:solidFill>
                  <a:srgbClr val="374151"/>
                </a:solidFill>
                <a:latin typeface="Calibri"/>
                <a:cs typeface="Calibri"/>
              </a:rPr>
              <a:t>throughout</a:t>
            </a:r>
            <a:r>
              <a:rPr sz="2000" spc="-45" dirty="0">
                <a:solidFill>
                  <a:srgbClr val="374151"/>
                </a:solidFill>
                <a:latin typeface="Calibri"/>
                <a:cs typeface="Calibri"/>
              </a:rPr>
              <a:t> </a:t>
            </a:r>
            <a:r>
              <a:rPr sz="2000" spc="-10" dirty="0">
                <a:solidFill>
                  <a:srgbClr val="374151"/>
                </a:solidFill>
                <a:latin typeface="Calibri"/>
                <a:cs typeface="Calibri"/>
              </a:rPr>
              <a:t>your</a:t>
            </a:r>
            <a:r>
              <a:rPr sz="2000" spc="-20" dirty="0">
                <a:solidFill>
                  <a:srgbClr val="374151"/>
                </a:solidFill>
                <a:latin typeface="Calibri"/>
                <a:cs typeface="Calibri"/>
              </a:rPr>
              <a:t> </a:t>
            </a:r>
            <a:r>
              <a:rPr sz="2000" spc="-10" dirty="0">
                <a:solidFill>
                  <a:srgbClr val="374151"/>
                </a:solidFill>
                <a:latin typeface="Calibri"/>
                <a:cs typeface="Calibri"/>
              </a:rPr>
              <a:t>essay</a:t>
            </a:r>
            <a:r>
              <a:rPr sz="2000" spc="25" dirty="0">
                <a:solidFill>
                  <a:srgbClr val="374151"/>
                </a:solidFill>
                <a:latin typeface="Calibri"/>
                <a:cs typeface="Calibri"/>
              </a:rPr>
              <a:t> </a:t>
            </a:r>
            <a:r>
              <a:rPr sz="2000" spc="-15" dirty="0">
                <a:solidFill>
                  <a:srgbClr val="374151"/>
                </a:solidFill>
                <a:latin typeface="Calibri"/>
                <a:cs typeface="Calibri"/>
              </a:rPr>
              <a:t>to</a:t>
            </a:r>
            <a:r>
              <a:rPr sz="2000" spc="-10" dirty="0">
                <a:solidFill>
                  <a:srgbClr val="374151"/>
                </a:solidFill>
                <a:latin typeface="Calibri"/>
                <a:cs typeface="Calibri"/>
              </a:rPr>
              <a:t> </a:t>
            </a:r>
            <a:r>
              <a:rPr sz="2000" spc="-15" dirty="0">
                <a:solidFill>
                  <a:srgbClr val="374151"/>
                </a:solidFill>
                <a:latin typeface="Calibri"/>
                <a:cs typeface="Calibri"/>
              </a:rPr>
              <a:t>explore</a:t>
            </a:r>
            <a:r>
              <a:rPr sz="2000" spc="5" dirty="0">
                <a:solidFill>
                  <a:srgbClr val="374151"/>
                </a:solidFill>
                <a:latin typeface="Calibri"/>
                <a:cs typeface="Calibri"/>
              </a:rPr>
              <a:t> </a:t>
            </a:r>
            <a:r>
              <a:rPr sz="2000" spc="-10" dirty="0">
                <a:solidFill>
                  <a:srgbClr val="374151"/>
                </a:solidFill>
                <a:latin typeface="Calibri"/>
                <a:cs typeface="Calibri"/>
              </a:rPr>
              <a:t>your</a:t>
            </a:r>
            <a:r>
              <a:rPr sz="2000" spc="-20" dirty="0">
                <a:solidFill>
                  <a:srgbClr val="374151"/>
                </a:solidFill>
                <a:latin typeface="Calibri"/>
                <a:cs typeface="Calibri"/>
              </a:rPr>
              <a:t> </a:t>
            </a:r>
            <a:r>
              <a:rPr sz="2000" spc="-5" dirty="0">
                <a:solidFill>
                  <a:srgbClr val="374151"/>
                </a:solidFill>
                <a:latin typeface="Calibri"/>
                <a:cs typeface="Calibri"/>
              </a:rPr>
              <a:t>own </a:t>
            </a:r>
            <a:r>
              <a:rPr sz="2000" dirty="0">
                <a:solidFill>
                  <a:srgbClr val="374151"/>
                </a:solidFill>
                <a:latin typeface="Calibri"/>
                <a:cs typeface="Calibri"/>
              </a:rPr>
              <a:t> </a:t>
            </a:r>
            <a:r>
              <a:rPr sz="2000" spc="-5" dirty="0">
                <a:solidFill>
                  <a:srgbClr val="374151"/>
                </a:solidFill>
                <a:latin typeface="Calibri"/>
                <a:cs typeface="Calibri"/>
              </a:rPr>
              <a:t>thought</a:t>
            </a:r>
            <a:r>
              <a:rPr sz="2000" spc="-10" dirty="0">
                <a:solidFill>
                  <a:srgbClr val="374151"/>
                </a:solidFill>
                <a:latin typeface="Calibri"/>
                <a:cs typeface="Calibri"/>
              </a:rPr>
              <a:t> process</a:t>
            </a:r>
            <a:r>
              <a:rPr sz="2000" spc="5"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a:t>
            </a:r>
            <a:r>
              <a:rPr sz="2000" spc="-5" dirty="0">
                <a:solidFill>
                  <a:srgbClr val="374151"/>
                </a:solidFill>
                <a:latin typeface="Calibri"/>
                <a:cs typeface="Calibri"/>
              </a:rPr>
              <a:t>reactions</a:t>
            </a:r>
            <a:r>
              <a:rPr sz="2000" spc="10" dirty="0">
                <a:solidFill>
                  <a:srgbClr val="374151"/>
                </a:solidFill>
                <a:latin typeface="Calibri"/>
                <a:cs typeface="Calibri"/>
              </a:rPr>
              <a:t> </a:t>
            </a:r>
            <a:r>
              <a:rPr sz="2000" spc="-15" dirty="0">
                <a:solidFill>
                  <a:srgbClr val="374151"/>
                </a:solidFill>
                <a:latin typeface="Calibri"/>
                <a:cs typeface="Calibri"/>
              </a:rPr>
              <a:t>to</a:t>
            </a:r>
            <a:r>
              <a:rPr sz="2000" spc="5" dirty="0">
                <a:solidFill>
                  <a:srgbClr val="374151"/>
                </a:solidFill>
                <a:latin typeface="Calibri"/>
                <a:cs typeface="Calibri"/>
              </a:rPr>
              <a:t> </a:t>
            </a:r>
            <a:r>
              <a:rPr sz="2000" dirty="0">
                <a:solidFill>
                  <a:srgbClr val="374151"/>
                </a:solidFill>
                <a:latin typeface="Calibri"/>
                <a:cs typeface="Calibri"/>
              </a:rPr>
              <a:t>the</a:t>
            </a:r>
            <a:r>
              <a:rPr sz="2000" spc="15" dirty="0">
                <a:solidFill>
                  <a:srgbClr val="374151"/>
                </a:solidFill>
                <a:latin typeface="Calibri"/>
                <a:cs typeface="Calibri"/>
              </a:rPr>
              <a:t> </a:t>
            </a:r>
            <a:r>
              <a:rPr sz="2000" spc="-10" dirty="0">
                <a:solidFill>
                  <a:srgbClr val="374151"/>
                </a:solidFill>
                <a:latin typeface="Calibri"/>
                <a:cs typeface="Calibri"/>
              </a:rPr>
              <a:t>topic.</a:t>
            </a:r>
            <a:r>
              <a:rPr sz="2000" dirty="0">
                <a:solidFill>
                  <a:srgbClr val="374151"/>
                </a:solidFill>
                <a:latin typeface="Calibri"/>
                <a:cs typeface="Calibri"/>
              </a:rPr>
              <a:t> Ask</a:t>
            </a:r>
            <a:r>
              <a:rPr sz="2000" spc="10" dirty="0">
                <a:solidFill>
                  <a:srgbClr val="374151"/>
                </a:solidFill>
                <a:latin typeface="Calibri"/>
                <a:cs typeface="Calibri"/>
              </a:rPr>
              <a:t> </a:t>
            </a:r>
            <a:r>
              <a:rPr sz="2000" spc="-15" dirty="0">
                <a:solidFill>
                  <a:srgbClr val="374151"/>
                </a:solidFill>
                <a:latin typeface="Calibri"/>
                <a:cs typeface="Calibri"/>
              </a:rPr>
              <a:t>yourself</a:t>
            </a:r>
            <a:r>
              <a:rPr sz="2000" dirty="0">
                <a:solidFill>
                  <a:srgbClr val="374151"/>
                </a:solidFill>
                <a:latin typeface="Calibri"/>
                <a:cs typeface="Calibri"/>
              </a:rPr>
              <a:t> </a:t>
            </a:r>
            <a:r>
              <a:rPr sz="2000" spc="-5" dirty="0">
                <a:solidFill>
                  <a:srgbClr val="374151"/>
                </a:solidFill>
                <a:latin typeface="Calibri"/>
                <a:cs typeface="Calibri"/>
              </a:rPr>
              <a:t>questions</a:t>
            </a:r>
            <a:r>
              <a:rPr sz="2000" spc="10" dirty="0">
                <a:solidFill>
                  <a:srgbClr val="374151"/>
                </a:solidFill>
                <a:latin typeface="Calibri"/>
                <a:cs typeface="Calibri"/>
              </a:rPr>
              <a:t> </a:t>
            </a:r>
            <a:r>
              <a:rPr sz="2000" spc="-15" dirty="0">
                <a:solidFill>
                  <a:srgbClr val="374151"/>
                </a:solidFill>
                <a:latin typeface="Calibri"/>
                <a:cs typeface="Calibri"/>
              </a:rPr>
              <a:t>like,</a:t>
            </a:r>
            <a:r>
              <a:rPr sz="2000" spc="25" dirty="0">
                <a:solidFill>
                  <a:srgbClr val="374151"/>
                </a:solidFill>
                <a:latin typeface="Calibri"/>
                <a:cs typeface="Calibri"/>
              </a:rPr>
              <a:t> </a:t>
            </a:r>
            <a:r>
              <a:rPr sz="2000" spc="-5" dirty="0">
                <a:solidFill>
                  <a:srgbClr val="374151"/>
                </a:solidFill>
                <a:latin typeface="Calibri"/>
                <a:cs typeface="Calibri"/>
              </a:rPr>
              <a:t>"How</a:t>
            </a:r>
            <a:r>
              <a:rPr sz="2000" spc="-10" dirty="0">
                <a:solidFill>
                  <a:srgbClr val="374151"/>
                </a:solidFill>
                <a:latin typeface="Calibri"/>
                <a:cs typeface="Calibri"/>
              </a:rPr>
              <a:t> </a:t>
            </a:r>
            <a:r>
              <a:rPr sz="2000" spc="-5" dirty="0">
                <a:solidFill>
                  <a:srgbClr val="374151"/>
                </a:solidFill>
                <a:latin typeface="Calibri"/>
                <a:cs typeface="Calibri"/>
              </a:rPr>
              <a:t>do </a:t>
            </a:r>
            <a:r>
              <a:rPr sz="2000" spc="-440" dirty="0">
                <a:solidFill>
                  <a:srgbClr val="374151"/>
                </a:solidFill>
                <a:latin typeface="Calibri"/>
                <a:cs typeface="Calibri"/>
              </a:rPr>
              <a:t> </a:t>
            </a:r>
            <a:r>
              <a:rPr sz="2000" spc="-20" dirty="0">
                <a:solidFill>
                  <a:srgbClr val="374151"/>
                </a:solidFill>
                <a:latin typeface="Calibri"/>
                <a:cs typeface="Calibri"/>
              </a:rPr>
              <a:t>my</a:t>
            </a:r>
            <a:r>
              <a:rPr sz="2000" spc="-5" dirty="0">
                <a:solidFill>
                  <a:srgbClr val="374151"/>
                </a:solidFill>
                <a:latin typeface="Calibri"/>
                <a:cs typeface="Calibri"/>
              </a:rPr>
              <a:t> </a:t>
            </a:r>
            <a:r>
              <a:rPr sz="2000" spc="-10" dirty="0">
                <a:solidFill>
                  <a:srgbClr val="374151"/>
                </a:solidFill>
                <a:latin typeface="Calibri"/>
                <a:cs typeface="Calibri"/>
              </a:rPr>
              <a:t>personal</a:t>
            </a:r>
            <a:r>
              <a:rPr sz="2000" spc="-5" dirty="0">
                <a:solidFill>
                  <a:srgbClr val="374151"/>
                </a:solidFill>
                <a:latin typeface="Calibri"/>
                <a:cs typeface="Calibri"/>
              </a:rPr>
              <a:t> </a:t>
            </a:r>
            <a:r>
              <a:rPr sz="2000" spc="-10" dirty="0">
                <a:solidFill>
                  <a:srgbClr val="374151"/>
                </a:solidFill>
                <a:latin typeface="Calibri"/>
                <a:cs typeface="Calibri"/>
              </a:rPr>
              <a:t>experiences</a:t>
            </a:r>
            <a:r>
              <a:rPr sz="2000" spc="10" dirty="0">
                <a:solidFill>
                  <a:srgbClr val="374151"/>
                </a:solidFill>
                <a:latin typeface="Calibri"/>
                <a:cs typeface="Calibri"/>
              </a:rPr>
              <a:t> </a:t>
            </a:r>
            <a:r>
              <a:rPr sz="2000" spc="-5" dirty="0">
                <a:solidFill>
                  <a:srgbClr val="374151"/>
                </a:solidFill>
                <a:latin typeface="Calibri"/>
                <a:cs typeface="Calibri"/>
              </a:rPr>
              <a:t>shape</a:t>
            </a:r>
            <a:r>
              <a:rPr sz="2000" spc="5" dirty="0">
                <a:solidFill>
                  <a:srgbClr val="374151"/>
                </a:solidFill>
                <a:latin typeface="Calibri"/>
                <a:cs typeface="Calibri"/>
              </a:rPr>
              <a:t> </a:t>
            </a:r>
            <a:r>
              <a:rPr sz="2000" spc="-20" dirty="0">
                <a:solidFill>
                  <a:srgbClr val="374151"/>
                </a:solidFill>
                <a:latin typeface="Calibri"/>
                <a:cs typeface="Calibri"/>
              </a:rPr>
              <a:t>my</a:t>
            </a:r>
            <a:r>
              <a:rPr sz="2000" dirty="0">
                <a:solidFill>
                  <a:srgbClr val="374151"/>
                </a:solidFill>
                <a:latin typeface="Calibri"/>
                <a:cs typeface="Calibri"/>
              </a:rPr>
              <a:t> </a:t>
            </a:r>
            <a:r>
              <a:rPr sz="2000" spc="-10" dirty="0">
                <a:solidFill>
                  <a:srgbClr val="374151"/>
                </a:solidFill>
                <a:latin typeface="Calibri"/>
                <a:cs typeface="Calibri"/>
              </a:rPr>
              <a:t>understanding</a:t>
            </a:r>
            <a:r>
              <a:rPr sz="2000" spc="-15" dirty="0">
                <a:solidFill>
                  <a:srgbClr val="374151"/>
                </a:solidFill>
                <a:latin typeface="Calibri"/>
                <a:cs typeface="Calibri"/>
              </a:rPr>
              <a:t> </a:t>
            </a:r>
            <a:r>
              <a:rPr sz="2000" dirty="0">
                <a:solidFill>
                  <a:srgbClr val="374151"/>
                </a:solidFill>
                <a:latin typeface="Calibri"/>
                <a:cs typeface="Calibri"/>
              </a:rPr>
              <a:t>of</a:t>
            </a:r>
            <a:r>
              <a:rPr sz="2000" spc="-10" dirty="0">
                <a:solidFill>
                  <a:srgbClr val="374151"/>
                </a:solidFill>
                <a:latin typeface="Calibri"/>
                <a:cs typeface="Calibri"/>
              </a:rPr>
              <a:t> </a:t>
            </a:r>
            <a:r>
              <a:rPr sz="2000" dirty="0">
                <a:solidFill>
                  <a:srgbClr val="374151"/>
                </a:solidFill>
                <a:latin typeface="Calibri"/>
                <a:cs typeface="Calibri"/>
              </a:rPr>
              <a:t>this</a:t>
            </a:r>
            <a:r>
              <a:rPr sz="2000" spc="10" dirty="0">
                <a:solidFill>
                  <a:srgbClr val="374151"/>
                </a:solidFill>
                <a:latin typeface="Calibri"/>
                <a:cs typeface="Calibri"/>
              </a:rPr>
              <a:t> </a:t>
            </a:r>
            <a:r>
              <a:rPr sz="2000" spc="-5" dirty="0">
                <a:solidFill>
                  <a:srgbClr val="374151"/>
                </a:solidFill>
                <a:latin typeface="Calibri"/>
                <a:cs typeface="Calibri"/>
              </a:rPr>
              <a:t>topic?"</a:t>
            </a:r>
            <a:r>
              <a:rPr sz="2000" spc="-15" dirty="0">
                <a:solidFill>
                  <a:srgbClr val="374151"/>
                </a:solidFill>
                <a:latin typeface="Calibri"/>
                <a:cs typeface="Calibri"/>
              </a:rPr>
              <a:t> </a:t>
            </a:r>
            <a:r>
              <a:rPr sz="2000" dirty="0">
                <a:solidFill>
                  <a:srgbClr val="374151"/>
                </a:solidFill>
                <a:latin typeface="Calibri"/>
                <a:cs typeface="Calibri"/>
              </a:rPr>
              <a:t>or</a:t>
            </a:r>
            <a:r>
              <a:rPr sz="2000" spc="-15" dirty="0">
                <a:solidFill>
                  <a:srgbClr val="374151"/>
                </a:solidFill>
                <a:latin typeface="Calibri"/>
                <a:cs typeface="Calibri"/>
              </a:rPr>
              <a:t> </a:t>
            </a:r>
            <a:r>
              <a:rPr sz="2000" spc="-5" dirty="0">
                <a:solidFill>
                  <a:srgbClr val="374151"/>
                </a:solidFill>
                <a:latin typeface="Calibri"/>
                <a:cs typeface="Calibri"/>
              </a:rPr>
              <a:t>"What </a:t>
            </a:r>
            <a:r>
              <a:rPr sz="2000" dirty="0">
                <a:solidFill>
                  <a:srgbClr val="374151"/>
                </a:solidFill>
                <a:latin typeface="Calibri"/>
                <a:cs typeface="Calibri"/>
              </a:rPr>
              <a:t> </a:t>
            </a:r>
            <a:r>
              <a:rPr sz="2000" spc="-5" dirty="0">
                <a:solidFill>
                  <a:srgbClr val="374151"/>
                </a:solidFill>
                <a:latin typeface="Calibri"/>
                <a:cs typeface="Calibri"/>
              </a:rPr>
              <a:t>assumptions</a:t>
            </a:r>
            <a:r>
              <a:rPr sz="2000" spc="10" dirty="0">
                <a:solidFill>
                  <a:srgbClr val="374151"/>
                </a:solidFill>
                <a:latin typeface="Calibri"/>
                <a:cs typeface="Calibri"/>
              </a:rPr>
              <a:t> </a:t>
            </a:r>
            <a:r>
              <a:rPr sz="2000" spc="-5" dirty="0">
                <a:solidFill>
                  <a:srgbClr val="374151"/>
                </a:solidFill>
                <a:latin typeface="Calibri"/>
                <a:cs typeface="Calibri"/>
              </a:rPr>
              <a:t>do</a:t>
            </a:r>
            <a:r>
              <a:rPr sz="2000" spc="-15" dirty="0">
                <a:solidFill>
                  <a:srgbClr val="374151"/>
                </a:solidFill>
                <a:latin typeface="Calibri"/>
                <a:cs typeface="Calibri"/>
              </a:rPr>
              <a:t> </a:t>
            </a:r>
            <a:r>
              <a:rPr sz="2000" dirty="0">
                <a:solidFill>
                  <a:srgbClr val="374151"/>
                </a:solidFill>
                <a:latin typeface="Calibri"/>
                <a:cs typeface="Calibri"/>
              </a:rPr>
              <a:t>I</a:t>
            </a:r>
            <a:r>
              <a:rPr sz="2000" spc="5" dirty="0">
                <a:solidFill>
                  <a:srgbClr val="374151"/>
                </a:solidFill>
                <a:latin typeface="Calibri"/>
                <a:cs typeface="Calibri"/>
              </a:rPr>
              <a:t> </a:t>
            </a:r>
            <a:r>
              <a:rPr sz="2000" spc="-20" dirty="0">
                <a:solidFill>
                  <a:srgbClr val="374151"/>
                </a:solidFill>
                <a:latin typeface="Calibri"/>
                <a:cs typeface="Calibri"/>
              </a:rPr>
              <a:t>have</a:t>
            </a:r>
            <a:r>
              <a:rPr sz="2000" spc="5" dirty="0">
                <a:solidFill>
                  <a:srgbClr val="374151"/>
                </a:solidFill>
                <a:latin typeface="Calibri"/>
                <a:cs typeface="Calibri"/>
              </a:rPr>
              <a:t> </a:t>
            </a:r>
            <a:r>
              <a:rPr sz="2000" dirty="0">
                <a:solidFill>
                  <a:srgbClr val="374151"/>
                </a:solidFill>
                <a:latin typeface="Calibri"/>
                <a:cs typeface="Calibri"/>
              </a:rPr>
              <a:t>about</a:t>
            </a:r>
            <a:r>
              <a:rPr sz="2000" spc="-15" dirty="0">
                <a:solidFill>
                  <a:srgbClr val="374151"/>
                </a:solidFill>
                <a:latin typeface="Calibri"/>
                <a:cs typeface="Calibri"/>
              </a:rPr>
              <a:t> </a:t>
            </a:r>
            <a:r>
              <a:rPr sz="2000" dirty="0">
                <a:solidFill>
                  <a:srgbClr val="374151"/>
                </a:solidFill>
                <a:latin typeface="Calibri"/>
                <a:cs typeface="Calibri"/>
              </a:rPr>
              <a:t>the</a:t>
            </a:r>
            <a:r>
              <a:rPr sz="2000" spc="5" dirty="0">
                <a:solidFill>
                  <a:srgbClr val="374151"/>
                </a:solidFill>
                <a:latin typeface="Calibri"/>
                <a:cs typeface="Calibri"/>
              </a:rPr>
              <a:t> </a:t>
            </a:r>
            <a:r>
              <a:rPr sz="2000" spc="-10" dirty="0">
                <a:solidFill>
                  <a:srgbClr val="374151"/>
                </a:solidFill>
                <a:latin typeface="Calibri"/>
                <a:cs typeface="Calibri"/>
              </a:rPr>
              <a:t>required</a:t>
            </a:r>
            <a:r>
              <a:rPr sz="2000" spc="-5" dirty="0">
                <a:solidFill>
                  <a:srgbClr val="374151"/>
                </a:solidFill>
                <a:latin typeface="Calibri"/>
                <a:cs typeface="Calibri"/>
              </a:rPr>
              <a:t> skill</a:t>
            </a:r>
            <a:r>
              <a:rPr sz="2000" spc="20" dirty="0">
                <a:solidFill>
                  <a:srgbClr val="374151"/>
                </a:solidFill>
                <a:latin typeface="Calibri"/>
                <a:cs typeface="Calibri"/>
              </a:rPr>
              <a:t> </a:t>
            </a:r>
            <a:r>
              <a:rPr sz="2000" spc="-10" dirty="0">
                <a:solidFill>
                  <a:srgbClr val="374151"/>
                </a:solidFill>
                <a:latin typeface="Calibri"/>
                <a:cs typeface="Calibri"/>
              </a:rPr>
              <a:t>set</a:t>
            </a:r>
            <a:r>
              <a:rPr sz="2000" spc="15" dirty="0">
                <a:solidFill>
                  <a:srgbClr val="374151"/>
                </a:solidFill>
                <a:latin typeface="Calibri"/>
                <a:cs typeface="Calibri"/>
              </a:rPr>
              <a:t> </a:t>
            </a:r>
            <a:r>
              <a:rPr sz="2000" spc="-5" dirty="0">
                <a:solidFill>
                  <a:srgbClr val="374151"/>
                </a:solidFill>
                <a:latin typeface="Calibri"/>
                <a:cs typeface="Calibri"/>
              </a:rPr>
              <a:t>of </a:t>
            </a:r>
            <a:r>
              <a:rPr sz="2000" dirty="0">
                <a:solidFill>
                  <a:srgbClr val="374151"/>
                </a:solidFill>
                <a:latin typeface="Calibri"/>
                <a:cs typeface="Calibri"/>
              </a:rPr>
              <a:t>a</a:t>
            </a:r>
            <a:r>
              <a:rPr sz="2000" spc="5" dirty="0">
                <a:solidFill>
                  <a:srgbClr val="374151"/>
                </a:solidFill>
                <a:latin typeface="Calibri"/>
                <a:cs typeface="Calibri"/>
              </a:rPr>
              <a:t> </a:t>
            </a:r>
            <a:r>
              <a:rPr sz="2000" spc="-10" dirty="0">
                <a:solidFill>
                  <a:srgbClr val="374151"/>
                </a:solidFill>
                <a:latin typeface="Calibri"/>
                <a:cs typeface="Calibri"/>
              </a:rPr>
              <a:t>Food</a:t>
            </a:r>
            <a:r>
              <a:rPr sz="2000" spc="-30" dirty="0">
                <a:solidFill>
                  <a:srgbClr val="374151"/>
                </a:solidFill>
                <a:latin typeface="Calibri"/>
                <a:cs typeface="Calibri"/>
              </a:rPr>
              <a:t> </a:t>
            </a:r>
            <a:r>
              <a:rPr sz="2000" dirty="0">
                <a:solidFill>
                  <a:srgbClr val="374151"/>
                </a:solidFill>
                <a:latin typeface="Calibri"/>
                <a:cs typeface="Calibri"/>
              </a:rPr>
              <a:t>&amp;</a:t>
            </a:r>
            <a:r>
              <a:rPr sz="2000" spc="5" dirty="0">
                <a:solidFill>
                  <a:srgbClr val="374151"/>
                </a:solidFill>
                <a:latin typeface="Calibri"/>
                <a:cs typeface="Calibri"/>
              </a:rPr>
              <a:t> </a:t>
            </a:r>
            <a:r>
              <a:rPr sz="2000" spc="-15" dirty="0">
                <a:solidFill>
                  <a:srgbClr val="374151"/>
                </a:solidFill>
                <a:latin typeface="Calibri"/>
                <a:cs typeface="Calibri"/>
              </a:rPr>
              <a:t>Beverage </a:t>
            </a:r>
            <a:r>
              <a:rPr sz="2000" spc="-10" dirty="0">
                <a:solidFill>
                  <a:srgbClr val="374151"/>
                </a:solidFill>
                <a:latin typeface="Calibri"/>
                <a:cs typeface="Calibri"/>
              </a:rPr>
              <a:t> </a:t>
            </a:r>
            <a:r>
              <a:rPr sz="2000" spc="-5" dirty="0">
                <a:solidFill>
                  <a:srgbClr val="374151"/>
                </a:solidFill>
                <a:latin typeface="Calibri"/>
                <a:cs typeface="Calibri"/>
              </a:rPr>
              <a:t>employee,</a:t>
            </a:r>
            <a:r>
              <a:rPr sz="2000" spc="-10"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how</a:t>
            </a:r>
            <a:r>
              <a:rPr sz="2000" spc="-25" dirty="0">
                <a:solidFill>
                  <a:srgbClr val="374151"/>
                </a:solidFill>
                <a:latin typeface="Calibri"/>
                <a:cs typeface="Calibri"/>
              </a:rPr>
              <a:t> </a:t>
            </a:r>
            <a:r>
              <a:rPr sz="2000" spc="-5" dirty="0">
                <a:solidFill>
                  <a:srgbClr val="374151"/>
                </a:solidFill>
                <a:latin typeface="Calibri"/>
                <a:cs typeface="Calibri"/>
              </a:rPr>
              <a:t>do they</a:t>
            </a:r>
            <a:r>
              <a:rPr sz="2000" spc="-15" dirty="0">
                <a:solidFill>
                  <a:srgbClr val="374151"/>
                </a:solidFill>
                <a:latin typeface="Calibri"/>
                <a:cs typeface="Calibri"/>
              </a:rPr>
              <a:t> affect</a:t>
            </a:r>
            <a:r>
              <a:rPr sz="2000" spc="15" dirty="0">
                <a:solidFill>
                  <a:srgbClr val="374151"/>
                </a:solidFill>
                <a:latin typeface="Calibri"/>
                <a:cs typeface="Calibri"/>
              </a:rPr>
              <a:t> </a:t>
            </a:r>
            <a:r>
              <a:rPr sz="2000" spc="-20" dirty="0">
                <a:solidFill>
                  <a:srgbClr val="374151"/>
                </a:solidFill>
                <a:latin typeface="Calibri"/>
                <a:cs typeface="Calibri"/>
              </a:rPr>
              <a:t>my</a:t>
            </a:r>
            <a:r>
              <a:rPr sz="2000" dirty="0">
                <a:solidFill>
                  <a:srgbClr val="374151"/>
                </a:solidFill>
                <a:latin typeface="Calibri"/>
                <a:cs typeface="Calibri"/>
              </a:rPr>
              <a:t> </a:t>
            </a:r>
            <a:r>
              <a:rPr sz="2000" spc="-5" dirty="0">
                <a:solidFill>
                  <a:srgbClr val="374151"/>
                </a:solidFill>
                <a:latin typeface="Calibri"/>
                <a:cs typeface="Calibri"/>
              </a:rPr>
              <a:t>conclusions?"</a:t>
            </a:r>
            <a:endParaRPr sz="2000">
              <a:latin typeface="Calibri"/>
              <a:cs typeface="Calibri"/>
            </a:endParaRPr>
          </a:p>
          <a:p>
            <a:pPr marL="12700" marR="5080">
              <a:lnSpc>
                <a:spcPct val="90000"/>
              </a:lnSpc>
              <a:spcBef>
                <a:spcPts val="1010"/>
              </a:spcBef>
            </a:pPr>
            <a:r>
              <a:rPr sz="2000" dirty="0">
                <a:solidFill>
                  <a:srgbClr val="374151"/>
                </a:solidFill>
                <a:latin typeface="Calibri"/>
                <a:cs typeface="Calibri"/>
              </a:rPr>
              <a:t>Conclude</a:t>
            </a:r>
            <a:r>
              <a:rPr sz="2000" spc="-20" dirty="0">
                <a:solidFill>
                  <a:srgbClr val="374151"/>
                </a:solidFill>
                <a:latin typeface="Calibri"/>
                <a:cs typeface="Calibri"/>
              </a:rPr>
              <a:t> </a:t>
            </a:r>
            <a:r>
              <a:rPr sz="2000" spc="-10" dirty="0">
                <a:solidFill>
                  <a:srgbClr val="374151"/>
                </a:solidFill>
                <a:latin typeface="Calibri"/>
                <a:cs typeface="Calibri"/>
              </a:rPr>
              <a:t>your</a:t>
            </a:r>
            <a:r>
              <a:rPr sz="2000" spc="-25" dirty="0">
                <a:solidFill>
                  <a:srgbClr val="374151"/>
                </a:solidFill>
                <a:latin typeface="Calibri"/>
                <a:cs typeface="Calibri"/>
              </a:rPr>
              <a:t> </a:t>
            </a:r>
            <a:r>
              <a:rPr sz="2000" spc="-10" dirty="0">
                <a:solidFill>
                  <a:srgbClr val="374151"/>
                </a:solidFill>
                <a:latin typeface="Calibri"/>
                <a:cs typeface="Calibri"/>
              </a:rPr>
              <a:t>essay</a:t>
            </a:r>
            <a:r>
              <a:rPr sz="2000" spc="10" dirty="0">
                <a:solidFill>
                  <a:srgbClr val="374151"/>
                </a:solidFill>
                <a:latin typeface="Calibri"/>
                <a:cs typeface="Calibri"/>
              </a:rPr>
              <a:t> </a:t>
            </a:r>
            <a:r>
              <a:rPr sz="2000" spc="-5" dirty="0">
                <a:solidFill>
                  <a:srgbClr val="374151"/>
                </a:solidFill>
                <a:latin typeface="Calibri"/>
                <a:cs typeface="Calibri"/>
              </a:rPr>
              <a:t>by</a:t>
            </a:r>
            <a:r>
              <a:rPr sz="2000" spc="-10" dirty="0">
                <a:solidFill>
                  <a:srgbClr val="374151"/>
                </a:solidFill>
                <a:latin typeface="Calibri"/>
                <a:cs typeface="Calibri"/>
              </a:rPr>
              <a:t> </a:t>
            </a:r>
            <a:r>
              <a:rPr sz="2000" spc="-5" dirty="0">
                <a:solidFill>
                  <a:srgbClr val="374151"/>
                </a:solidFill>
                <a:latin typeface="Calibri"/>
                <a:cs typeface="Calibri"/>
              </a:rPr>
              <a:t>summarising</a:t>
            </a:r>
            <a:r>
              <a:rPr sz="2000" spc="15" dirty="0">
                <a:solidFill>
                  <a:srgbClr val="374151"/>
                </a:solidFill>
                <a:latin typeface="Calibri"/>
                <a:cs typeface="Calibri"/>
              </a:rPr>
              <a:t> </a:t>
            </a:r>
            <a:r>
              <a:rPr sz="2000" spc="-10" dirty="0">
                <a:solidFill>
                  <a:srgbClr val="374151"/>
                </a:solidFill>
                <a:latin typeface="Calibri"/>
                <a:cs typeface="Calibri"/>
              </a:rPr>
              <a:t>your</a:t>
            </a:r>
            <a:r>
              <a:rPr sz="2000" spc="-20" dirty="0">
                <a:solidFill>
                  <a:srgbClr val="374151"/>
                </a:solidFill>
                <a:latin typeface="Calibri"/>
                <a:cs typeface="Calibri"/>
              </a:rPr>
              <a:t> </a:t>
            </a:r>
            <a:r>
              <a:rPr sz="2000" spc="-5" dirty="0">
                <a:solidFill>
                  <a:srgbClr val="374151"/>
                </a:solidFill>
                <a:latin typeface="Calibri"/>
                <a:cs typeface="Calibri"/>
              </a:rPr>
              <a:t>main</a:t>
            </a:r>
            <a:r>
              <a:rPr sz="2000" dirty="0">
                <a:solidFill>
                  <a:srgbClr val="374151"/>
                </a:solidFill>
                <a:latin typeface="Calibri"/>
                <a:cs typeface="Calibri"/>
              </a:rPr>
              <a:t> </a:t>
            </a:r>
            <a:r>
              <a:rPr sz="2000" spc="-5" dirty="0">
                <a:solidFill>
                  <a:srgbClr val="374151"/>
                </a:solidFill>
                <a:latin typeface="Calibri"/>
                <a:cs typeface="Calibri"/>
              </a:rPr>
              <a:t>points</a:t>
            </a:r>
            <a:r>
              <a:rPr sz="2000" spc="5"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reflecting</a:t>
            </a:r>
            <a:r>
              <a:rPr sz="2000" dirty="0">
                <a:solidFill>
                  <a:srgbClr val="374151"/>
                </a:solidFill>
                <a:latin typeface="Calibri"/>
                <a:cs typeface="Calibri"/>
              </a:rPr>
              <a:t> </a:t>
            </a:r>
            <a:r>
              <a:rPr sz="2000" spc="-5" dirty="0">
                <a:solidFill>
                  <a:srgbClr val="374151"/>
                </a:solidFill>
                <a:latin typeface="Calibri"/>
                <a:cs typeface="Calibri"/>
              </a:rPr>
              <a:t>on </a:t>
            </a:r>
            <a:r>
              <a:rPr sz="2000" spc="-10" dirty="0">
                <a:solidFill>
                  <a:srgbClr val="374151"/>
                </a:solidFill>
                <a:latin typeface="Calibri"/>
                <a:cs typeface="Calibri"/>
              </a:rPr>
              <a:t>what</a:t>
            </a:r>
            <a:r>
              <a:rPr sz="2000" spc="5" dirty="0">
                <a:solidFill>
                  <a:srgbClr val="374151"/>
                </a:solidFill>
                <a:latin typeface="Calibri"/>
                <a:cs typeface="Calibri"/>
              </a:rPr>
              <a:t> </a:t>
            </a:r>
            <a:r>
              <a:rPr sz="2000" spc="-10" dirty="0">
                <a:solidFill>
                  <a:srgbClr val="374151"/>
                </a:solidFill>
                <a:latin typeface="Calibri"/>
                <a:cs typeface="Calibri"/>
              </a:rPr>
              <a:t>you </a:t>
            </a:r>
            <a:r>
              <a:rPr sz="2000" spc="-440" dirty="0">
                <a:solidFill>
                  <a:srgbClr val="374151"/>
                </a:solidFill>
                <a:latin typeface="Calibri"/>
                <a:cs typeface="Calibri"/>
              </a:rPr>
              <a:t> </a:t>
            </a:r>
            <a:r>
              <a:rPr sz="2000" dirty="0">
                <a:solidFill>
                  <a:srgbClr val="374151"/>
                </a:solidFill>
                <a:latin typeface="Calibri"/>
                <a:cs typeface="Calibri"/>
              </a:rPr>
              <a:t>learned </a:t>
            </a:r>
            <a:r>
              <a:rPr sz="2000" spc="-15" dirty="0">
                <a:solidFill>
                  <a:srgbClr val="374151"/>
                </a:solidFill>
                <a:latin typeface="Calibri"/>
                <a:cs typeface="Calibri"/>
              </a:rPr>
              <a:t>from</a:t>
            </a:r>
            <a:r>
              <a:rPr sz="2000" spc="-5" dirty="0">
                <a:solidFill>
                  <a:srgbClr val="374151"/>
                </a:solidFill>
                <a:latin typeface="Calibri"/>
                <a:cs typeface="Calibri"/>
              </a:rPr>
              <a:t> </a:t>
            </a:r>
            <a:r>
              <a:rPr sz="2000" dirty="0">
                <a:solidFill>
                  <a:srgbClr val="374151"/>
                </a:solidFill>
                <a:latin typeface="Calibri"/>
                <a:cs typeface="Calibri"/>
              </a:rPr>
              <a:t>the</a:t>
            </a:r>
            <a:r>
              <a:rPr sz="2000" spc="5" dirty="0">
                <a:solidFill>
                  <a:srgbClr val="374151"/>
                </a:solidFill>
                <a:latin typeface="Calibri"/>
                <a:cs typeface="Calibri"/>
              </a:rPr>
              <a:t> </a:t>
            </a:r>
            <a:r>
              <a:rPr sz="2000" spc="-5" dirty="0">
                <a:solidFill>
                  <a:srgbClr val="374151"/>
                </a:solidFill>
                <a:latin typeface="Calibri"/>
                <a:cs typeface="Calibri"/>
              </a:rPr>
              <a:t>process </a:t>
            </a:r>
            <a:r>
              <a:rPr sz="2000" dirty="0">
                <a:solidFill>
                  <a:srgbClr val="374151"/>
                </a:solidFill>
                <a:latin typeface="Calibri"/>
                <a:cs typeface="Calibri"/>
              </a:rPr>
              <a:t>of writing</a:t>
            </a:r>
            <a:r>
              <a:rPr sz="2000" spc="-5" dirty="0">
                <a:solidFill>
                  <a:srgbClr val="374151"/>
                </a:solidFill>
                <a:latin typeface="Calibri"/>
                <a:cs typeface="Calibri"/>
              </a:rPr>
              <a:t> </a:t>
            </a:r>
            <a:r>
              <a:rPr sz="2000" dirty="0">
                <a:solidFill>
                  <a:srgbClr val="374151"/>
                </a:solidFill>
                <a:latin typeface="Calibri"/>
                <a:cs typeface="Calibri"/>
              </a:rPr>
              <a:t>the </a:t>
            </a:r>
            <a:r>
              <a:rPr sz="2000" spc="-30" dirty="0">
                <a:solidFill>
                  <a:srgbClr val="374151"/>
                </a:solidFill>
                <a:latin typeface="Calibri"/>
                <a:cs typeface="Calibri"/>
              </a:rPr>
              <a:t>essay.</a:t>
            </a:r>
            <a:r>
              <a:rPr sz="2000" dirty="0">
                <a:solidFill>
                  <a:srgbClr val="374151"/>
                </a:solidFill>
                <a:latin typeface="Calibri"/>
                <a:cs typeface="Calibri"/>
              </a:rPr>
              <a:t> </a:t>
            </a:r>
            <a:r>
              <a:rPr sz="2000" spc="-5" dirty="0">
                <a:solidFill>
                  <a:srgbClr val="374151"/>
                </a:solidFill>
                <a:latin typeface="Calibri"/>
                <a:cs typeface="Calibri"/>
              </a:rPr>
              <a:t>Consider</a:t>
            </a:r>
            <a:r>
              <a:rPr sz="2000" spc="-10" dirty="0">
                <a:solidFill>
                  <a:srgbClr val="374151"/>
                </a:solidFill>
                <a:latin typeface="Calibri"/>
                <a:cs typeface="Calibri"/>
              </a:rPr>
              <a:t> </a:t>
            </a:r>
            <a:r>
              <a:rPr sz="2000" spc="-5" dirty="0">
                <a:solidFill>
                  <a:srgbClr val="374151"/>
                </a:solidFill>
                <a:latin typeface="Calibri"/>
                <a:cs typeface="Calibri"/>
              </a:rPr>
              <a:t>how</a:t>
            </a:r>
            <a:r>
              <a:rPr sz="2000" spc="-20" dirty="0">
                <a:solidFill>
                  <a:srgbClr val="374151"/>
                </a:solidFill>
                <a:latin typeface="Calibri"/>
                <a:cs typeface="Calibri"/>
              </a:rPr>
              <a:t> </a:t>
            </a:r>
            <a:r>
              <a:rPr sz="2000" spc="-5" dirty="0">
                <a:solidFill>
                  <a:srgbClr val="374151"/>
                </a:solidFill>
                <a:latin typeface="Calibri"/>
                <a:cs typeface="Calibri"/>
              </a:rPr>
              <a:t>your</a:t>
            </a:r>
            <a:r>
              <a:rPr sz="2000" spc="-20" dirty="0">
                <a:solidFill>
                  <a:srgbClr val="374151"/>
                </a:solidFill>
                <a:latin typeface="Calibri"/>
                <a:cs typeface="Calibri"/>
              </a:rPr>
              <a:t> </a:t>
            </a:r>
            <a:r>
              <a:rPr sz="2000" spc="-10" dirty="0">
                <a:solidFill>
                  <a:srgbClr val="374151"/>
                </a:solidFill>
                <a:latin typeface="Calibri"/>
                <a:cs typeface="Calibri"/>
              </a:rPr>
              <a:t>understanding </a:t>
            </a:r>
            <a:r>
              <a:rPr sz="2000" spc="-5" dirty="0">
                <a:solidFill>
                  <a:srgbClr val="374151"/>
                </a:solidFill>
                <a:latin typeface="Calibri"/>
                <a:cs typeface="Calibri"/>
              </a:rPr>
              <a:t> of</a:t>
            </a:r>
            <a:r>
              <a:rPr sz="2000" spc="20" dirty="0">
                <a:solidFill>
                  <a:srgbClr val="374151"/>
                </a:solidFill>
                <a:latin typeface="Calibri"/>
                <a:cs typeface="Calibri"/>
              </a:rPr>
              <a:t> </a:t>
            </a:r>
            <a:r>
              <a:rPr sz="2000" dirty="0">
                <a:solidFill>
                  <a:srgbClr val="374151"/>
                </a:solidFill>
                <a:latin typeface="Calibri"/>
                <a:cs typeface="Calibri"/>
              </a:rPr>
              <a:t>the</a:t>
            </a:r>
            <a:r>
              <a:rPr sz="2000" spc="30" dirty="0">
                <a:solidFill>
                  <a:srgbClr val="374151"/>
                </a:solidFill>
                <a:latin typeface="Calibri"/>
                <a:cs typeface="Calibri"/>
              </a:rPr>
              <a:t> </a:t>
            </a:r>
            <a:r>
              <a:rPr sz="2000" spc="-10" dirty="0">
                <a:solidFill>
                  <a:srgbClr val="374151"/>
                </a:solidFill>
                <a:latin typeface="Calibri"/>
                <a:cs typeface="Calibri"/>
              </a:rPr>
              <a:t>topic</a:t>
            </a:r>
            <a:r>
              <a:rPr sz="2000" spc="25" dirty="0">
                <a:solidFill>
                  <a:srgbClr val="374151"/>
                </a:solidFill>
                <a:latin typeface="Calibri"/>
                <a:cs typeface="Calibri"/>
              </a:rPr>
              <a:t> </a:t>
            </a:r>
            <a:r>
              <a:rPr sz="2000" spc="-5" dirty="0">
                <a:solidFill>
                  <a:srgbClr val="374151"/>
                </a:solidFill>
                <a:latin typeface="Calibri"/>
                <a:cs typeface="Calibri"/>
              </a:rPr>
              <a:t>has</a:t>
            </a:r>
            <a:r>
              <a:rPr sz="2000" spc="25" dirty="0">
                <a:solidFill>
                  <a:srgbClr val="374151"/>
                </a:solidFill>
                <a:latin typeface="Calibri"/>
                <a:cs typeface="Calibri"/>
              </a:rPr>
              <a:t> </a:t>
            </a:r>
            <a:r>
              <a:rPr sz="2000" spc="-5" dirty="0">
                <a:solidFill>
                  <a:srgbClr val="374151"/>
                </a:solidFill>
                <a:latin typeface="Calibri"/>
                <a:cs typeface="Calibri"/>
              </a:rPr>
              <a:t>changed, </a:t>
            </a:r>
            <a:r>
              <a:rPr sz="2000" dirty="0">
                <a:solidFill>
                  <a:srgbClr val="374151"/>
                </a:solidFill>
                <a:latin typeface="Calibri"/>
                <a:cs typeface="Calibri"/>
              </a:rPr>
              <a:t>and</a:t>
            </a:r>
            <a:r>
              <a:rPr sz="2000" spc="15" dirty="0">
                <a:solidFill>
                  <a:srgbClr val="374151"/>
                </a:solidFill>
                <a:latin typeface="Calibri"/>
                <a:cs typeface="Calibri"/>
              </a:rPr>
              <a:t> </a:t>
            </a:r>
            <a:r>
              <a:rPr sz="2000" spc="-5" dirty="0">
                <a:solidFill>
                  <a:srgbClr val="374151"/>
                </a:solidFill>
                <a:latin typeface="Calibri"/>
                <a:cs typeface="Calibri"/>
              </a:rPr>
              <a:t>what</a:t>
            </a:r>
            <a:r>
              <a:rPr sz="2000" spc="30" dirty="0">
                <a:solidFill>
                  <a:srgbClr val="374151"/>
                </a:solidFill>
                <a:latin typeface="Calibri"/>
                <a:cs typeface="Calibri"/>
              </a:rPr>
              <a:t> </a:t>
            </a:r>
            <a:r>
              <a:rPr sz="2000" spc="-5" dirty="0">
                <a:solidFill>
                  <a:srgbClr val="374151"/>
                </a:solidFill>
                <a:latin typeface="Calibri"/>
                <a:cs typeface="Calibri"/>
              </a:rPr>
              <a:t>questions</a:t>
            </a:r>
            <a:r>
              <a:rPr sz="2000" spc="30" dirty="0">
                <a:solidFill>
                  <a:srgbClr val="374151"/>
                </a:solidFill>
                <a:latin typeface="Calibri"/>
                <a:cs typeface="Calibri"/>
              </a:rPr>
              <a:t> </a:t>
            </a:r>
            <a:r>
              <a:rPr sz="2000" spc="-5" dirty="0">
                <a:solidFill>
                  <a:srgbClr val="374151"/>
                </a:solidFill>
                <a:latin typeface="Calibri"/>
                <a:cs typeface="Calibri"/>
              </a:rPr>
              <a:t>or</a:t>
            </a:r>
            <a:r>
              <a:rPr sz="2000" spc="20" dirty="0">
                <a:solidFill>
                  <a:srgbClr val="374151"/>
                </a:solidFill>
                <a:latin typeface="Calibri"/>
                <a:cs typeface="Calibri"/>
              </a:rPr>
              <a:t> </a:t>
            </a:r>
            <a:r>
              <a:rPr sz="2000" dirty="0">
                <a:solidFill>
                  <a:srgbClr val="374151"/>
                </a:solidFill>
                <a:latin typeface="Calibri"/>
                <a:cs typeface="Calibri"/>
              </a:rPr>
              <a:t>ideas</a:t>
            </a:r>
            <a:r>
              <a:rPr sz="2000" spc="35" dirty="0">
                <a:solidFill>
                  <a:srgbClr val="374151"/>
                </a:solidFill>
                <a:latin typeface="Calibri"/>
                <a:cs typeface="Calibri"/>
              </a:rPr>
              <a:t> </a:t>
            </a:r>
            <a:r>
              <a:rPr sz="2000" spc="-10" dirty="0">
                <a:solidFill>
                  <a:srgbClr val="374151"/>
                </a:solidFill>
                <a:latin typeface="Calibri"/>
                <a:cs typeface="Calibri"/>
              </a:rPr>
              <a:t>you</a:t>
            </a:r>
            <a:r>
              <a:rPr sz="2000" spc="10" dirty="0">
                <a:solidFill>
                  <a:srgbClr val="374151"/>
                </a:solidFill>
                <a:latin typeface="Calibri"/>
                <a:cs typeface="Calibri"/>
              </a:rPr>
              <a:t> </a:t>
            </a:r>
            <a:r>
              <a:rPr sz="2000" spc="-15" dirty="0">
                <a:solidFill>
                  <a:srgbClr val="374151"/>
                </a:solidFill>
                <a:latin typeface="Calibri"/>
                <a:cs typeface="Calibri"/>
              </a:rPr>
              <a:t>want</a:t>
            </a:r>
            <a:r>
              <a:rPr sz="2000" spc="30" dirty="0">
                <a:solidFill>
                  <a:srgbClr val="374151"/>
                </a:solidFill>
                <a:latin typeface="Calibri"/>
                <a:cs typeface="Calibri"/>
              </a:rPr>
              <a:t> </a:t>
            </a:r>
            <a:r>
              <a:rPr sz="2000" spc="-10" dirty="0">
                <a:solidFill>
                  <a:srgbClr val="374151"/>
                </a:solidFill>
                <a:latin typeface="Calibri"/>
                <a:cs typeface="Calibri"/>
              </a:rPr>
              <a:t>to</a:t>
            </a:r>
            <a:r>
              <a:rPr sz="2000" spc="20" dirty="0">
                <a:solidFill>
                  <a:srgbClr val="374151"/>
                </a:solidFill>
                <a:latin typeface="Calibri"/>
                <a:cs typeface="Calibri"/>
              </a:rPr>
              <a:t> </a:t>
            </a:r>
            <a:r>
              <a:rPr sz="2000" spc="-15" dirty="0">
                <a:solidFill>
                  <a:srgbClr val="374151"/>
                </a:solidFill>
                <a:latin typeface="Calibri"/>
                <a:cs typeface="Calibri"/>
              </a:rPr>
              <a:t>explore </a:t>
            </a:r>
            <a:r>
              <a:rPr sz="2000" spc="-10" dirty="0">
                <a:solidFill>
                  <a:srgbClr val="374151"/>
                </a:solidFill>
                <a:latin typeface="Calibri"/>
                <a:cs typeface="Calibri"/>
              </a:rPr>
              <a:t> </a:t>
            </a:r>
            <a:r>
              <a:rPr sz="2000" spc="-5" dirty="0">
                <a:solidFill>
                  <a:srgbClr val="374151"/>
                </a:solidFill>
                <a:latin typeface="Calibri"/>
                <a:cs typeface="Calibri"/>
              </a:rPr>
              <a:t>further </a:t>
            </a:r>
            <a:r>
              <a:rPr sz="2000" dirty="0">
                <a:solidFill>
                  <a:srgbClr val="374151"/>
                </a:solidFill>
                <a:latin typeface="Calibri"/>
                <a:cs typeface="Calibri"/>
              </a:rPr>
              <a:t>and</a:t>
            </a:r>
            <a:r>
              <a:rPr sz="2000" spc="-20" dirty="0">
                <a:solidFill>
                  <a:srgbClr val="374151"/>
                </a:solidFill>
                <a:latin typeface="Calibri"/>
                <a:cs typeface="Calibri"/>
              </a:rPr>
              <a:t> </a:t>
            </a:r>
            <a:r>
              <a:rPr sz="2000" spc="-5" dirty="0">
                <a:solidFill>
                  <a:srgbClr val="374151"/>
                </a:solidFill>
                <a:latin typeface="Calibri"/>
                <a:cs typeface="Calibri"/>
              </a:rPr>
              <a:t>how</a:t>
            </a:r>
            <a:r>
              <a:rPr sz="2000" spc="-15" dirty="0">
                <a:solidFill>
                  <a:srgbClr val="374151"/>
                </a:solidFill>
                <a:latin typeface="Calibri"/>
                <a:cs typeface="Calibri"/>
              </a:rPr>
              <a:t> </a:t>
            </a:r>
            <a:r>
              <a:rPr sz="2000" spc="-10" dirty="0">
                <a:solidFill>
                  <a:srgbClr val="374151"/>
                </a:solidFill>
                <a:latin typeface="Calibri"/>
                <a:cs typeface="Calibri"/>
              </a:rPr>
              <a:t>you</a:t>
            </a:r>
            <a:r>
              <a:rPr sz="2000" spc="-20" dirty="0">
                <a:solidFill>
                  <a:srgbClr val="374151"/>
                </a:solidFill>
                <a:latin typeface="Calibri"/>
                <a:cs typeface="Calibri"/>
              </a:rPr>
              <a:t> </a:t>
            </a:r>
            <a:r>
              <a:rPr sz="2000" spc="-5" dirty="0">
                <a:solidFill>
                  <a:srgbClr val="374151"/>
                </a:solidFill>
                <a:latin typeface="Calibri"/>
                <a:cs typeface="Calibri"/>
              </a:rPr>
              <a:t>will</a:t>
            </a:r>
            <a:r>
              <a:rPr sz="2000" spc="5" dirty="0">
                <a:solidFill>
                  <a:srgbClr val="374151"/>
                </a:solidFill>
                <a:latin typeface="Calibri"/>
                <a:cs typeface="Calibri"/>
              </a:rPr>
              <a:t> </a:t>
            </a:r>
            <a:r>
              <a:rPr sz="2000" spc="-5" dirty="0">
                <a:solidFill>
                  <a:srgbClr val="374151"/>
                </a:solidFill>
                <a:latin typeface="Calibri"/>
                <a:cs typeface="Calibri"/>
              </a:rPr>
              <a:t>do</a:t>
            </a:r>
            <a:r>
              <a:rPr sz="2000" spc="-20" dirty="0">
                <a:solidFill>
                  <a:srgbClr val="374151"/>
                </a:solidFill>
                <a:latin typeface="Calibri"/>
                <a:cs typeface="Calibri"/>
              </a:rPr>
              <a:t> </a:t>
            </a:r>
            <a:r>
              <a:rPr sz="2000" spc="-5" dirty="0">
                <a:solidFill>
                  <a:srgbClr val="374151"/>
                </a:solidFill>
                <a:latin typeface="Calibri"/>
                <a:cs typeface="Calibri"/>
              </a:rPr>
              <a:t>so.</a:t>
            </a:r>
            <a:endParaRPr sz="2000">
              <a:latin typeface="Calibri"/>
              <a:cs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5105398"/>
            <a:ext cx="9143999" cy="1752599"/>
          </a:xfrm>
          <a:prstGeom prst="rect">
            <a:avLst/>
          </a:prstGeom>
        </p:spPr>
      </p:pic>
      <p:sp>
        <p:nvSpPr>
          <p:cNvPr id="3" name="object 3"/>
          <p:cNvSpPr txBox="1">
            <a:spLocks noGrp="1"/>
          </p:cNvSpPr>
          <p:nvPr>
            <p:ph type="title"/>
          </p:nvPr>
        </p:nvSpPr>
        <p:spPr>
          <a:xfrm>
            <a:off x="142747" y="120853"/>
            <a:ext cx="6489700" cy="680720"/>
          </a:xfrm>
          <a:prstGeom prst="rect">
            <a:avLst/>
          </a:prstGeom>
        </p:spPr>
        <p:txBody>
          <a:bodyPr vert="horz" wrap="square" lIns="0" tIns="12065" rIns="0" bIns="0" rtlCol="0">
            <a:spAutoFit/>
          </a:bodyPr>
          <a:lstStyle/>
          <a:p>
            <a:pPr marL="12700">
              <a:lnSpc>
                <a:spcPct val="100000"/>
              </a:lnSpc>
              <a:spcBef>
                <a:spcPts val="95"/>
              </a:spcBef>
            </a:pPr>
            <a:r>
              <a:rPr sz="4300" b="1" spc="-10" dirty="0">
                <a:latin typeface="Segoe UI"/>
                <a:cs typeface="Segoe UI"/>
              </a:rPr>
              <a:t>Assignment</a:t>
            </a:r>
            <a:r>
              <a:rPr sz="4300" b="1" spc="-15" dirty="0">
                <a:latin typeface="Segoe UI"/>
                <a:cs typeface="Segoe UI"/>
              </a:rPr>
              <a:t> </a:t>
            </a:r>
            <a:r>
              <a:rPr sz="4300" b="1" spc="-5" dirty="0">
                <a:latin typeface="Segoe UI"/>
                <a:cs typeface="Segoe UI"/>
              </a:rPr>
              <a:t>1 REMINDER</a:t>
            </a:r>
            <a:endParaRPr sz="4300">
              <a:latin typeface="Segoe UI"/>
              <a:cs typeface="Segoe UI"/>
            </a:endParaRPr>
          </a:p>
        </p:txBody>
      </p:sp>
      <p:graphicFrame>
        <p:nvGraphicFramePr>
          <p:cNvPr id="4" name="object 4"/>
          <p:cNvGraphicFramePr>
            <a:graphicFrameLocks noGrp="1"/>
          </p:cNvGraphicFramePr>
          <p:nvPr>
            <p:extLst>
              <p:ext uri="{D42A27DB-BD31-4B8C-83A1-F6EECF244321}">
                <p14:modId xmlns:p14="http://schemas.microsoft.com/office/powerpoint/2010/main" val="3882508685"/>
              </p:ext>
            </p:extLst>
          </p:nvPr>
        </p:nvGraphicFramePr>
        <p:xfrm>
          <a:off x="2477389" y="1046352"/>
          <a:ext cx="4608830" cy="3888486"/>
        </p:xfrm>
        <a:graphic>
          <a:graphicData uri="http://schemas.openxmlformats.org/drawingml/2006/table">
            <a:tbl>
              <a:tblPr firstRow="1" bandRow="1">
                <a:tableStyleId>{2D5ABB26-0587-4C30-8999-92F81FD0307C}</a:tableStyleId>
              </a:tblPr>
              <a:tblGrid>
                <a:gridCol w="4608830">
                  <a:extLst>
                    <a:ext uri="{9D8B030D-6E8A-4147-A177-3AD203B41FA5}">
                      <a16:colId xmlns:a16="http://schemas.microsoft.com/office/drawing/2014/main" val="20000"/>
                    </a:ext>
                  </a:extLst>
                </a:gridCol>
              </a:tblGrid>
              <a:tr h="1546860">
                <a:tc>
                  <a:txBody>
                    <a:bodyPr/>
                    <a:lstStyle/>
                    <a:p>
                      <a:pPr marL="1166495" marR="1160780" indent="3175" algn="ctr">
                        <a:lnSpc>
                          <a:spcPct val="100000"/>
                        </a:lnSpc>
                        <a:spcBef>
                          <a:spcPts val="300"/>
                        </a:spcBef>
                      </a:pPr>
                      <a:r>
                        <a:rPr sz="2400" b="1" spc="-5" dirty="0">
                          <a:solidFill>
                            <a:srgbClr val="FFFFFF"/>
                          </a:solidFill>
                          <a:latin typeface="Segoe UI"/>
                          <a:cs typeface="Segoe UI"/>
                        </a:rPr>
                        <a:t>Assignment </a:t>
                      </a:r>
                      <a:r>
                        <a:rPr sz="2400" b="1" dirty="0">
                          <a:solidFill>
                            <a:srgbClr val="FFFFFF"/>
                          </a:solidFill>
                          <a:latin typeface="Segoe UI"/>
                          <a:cs typeface="Segoe UI"/>
                        </a:rPr>
                        <a:t>1 </a:t>
                      </a:r>
                      <a:r>
                        <a:rPr sz="2400" b="1" spc="5" dirty="0">
                          <a:solidFill>
                            <a:srgbClr val="FFFFFF"/>
                          </a:solidFill>
                          <a:latin typeface="Segoe UI"/>
                          <a:cs typeface="Segoe UI"/>
                        </a:rPr>
                        <a:t> </a:t>
                      </a:r>
                      <a:r>
                        <a:rPr sz="2400" b="1" spc="-15" dirty="0">
                          <a:solidFill>
                            <a:srgbClr val="FFFFFF"/>
                          </a:solidFill>
                          <a:latin typeface="Segoe UI"/>
                          <a:cs typeface="Segoe UI"/>
                        </a:rPr>
                        <a:t>Student</a:t>
                      </a:r>
                      <a:r>
                        <a:rPr sz="2400" b="1" spc="-70" dirty="0">
                          <a:solidFill>
                            <a:srgbClr val="FFFFFF"/>
                          </a:solidFill>
                          <a:latin typeface="Segoe UI"/>
                          <a:cs typeface="Segoe UI"/>
                        </a:rPr>
                        <a:t> </a:t>
                      </a:r>
                      <a:r>
                        <a:rPr sz="2400" b="1" dirty="0">
                          <a:solidFill>
                            <a:srgbClr val="FFFFFF"/>
                          </a:solidFill>
                          <a:latin typeface="Segoe UI"/>
                          <a:cs typeface="Segoe UI"/>
                        </a:rPr>
                        <a:t>Journal </a:t>
                      </a:r>
                      <a:r>
                        <a:rPr sz="2400" b="1" spc="-645" dirty="0">
                          <a:solidFill>
                            <a:srgbClr val="FFFFFF"/>
                          </a:solidFill>
                          <a:latin typeface="Segoe UI"/>
                          <a:cs typeface="Segoe UI"/>
                        </a:rPr>
                        <a:t> </a:t>
                      </a:r>
                      <a:r>
                        <a:rPr sz="2400" b="1" u="heavy" spc="-5" dirty="0">
                          <a:solidFill>
                            <a:srgbClr val="FFFFFF"/>
                          </a:solidFill>
                          <a:uFill>
                            <a:solidFill>
                              <a:srgbClr val="FFFFFF"/>
                            </a:solidFill>
                          </a:uFill>
                          <a:latin typeface="Segoe UI"/>
                          <a:cs typeface="Segoe UI"/>
                        </a:rPr>
                        <a:t>25%</a:t>
                      </a:r>
                      <a:endParaRPr sz="2400" dirty="0">
                        <a:latin typeface="Segoe UI"/>
                        <a:cs typeface="Segoe UI"/>
                      </a:endParaRPr>
                    </a:p>
                  </a:txBody>
                  <a:tcPr marL="0" marR="0" marT="3810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AACC5"/>
                    </a:solidFill>
                  </a:tcPr>
                </a:tc>
                <a:extLst>
                  <a:ext uri="{0D108BD9-81ED-4DB2-BD59-A6C34878D82A}">
                    <a16:rowId xmlns:a16="http://schemas.microsoft.com/office/drawing/2014/main" val="10000"/>
                  </a:ext>
                </a:extLst>
              </a:tr>
              <a:tr h="2341626">
                <a:tc>
                  <a:txBody>
                    <a:bodyPr/>
                    <a:lstStyle/>
                    <a:p>
                      <a:pPr algn="ctr">
                        <a:lnSpc>
                          <a:spcPct val="100000"/>
                        </a:lnSpc>
                        <a:spcBef>
                          <a:spcPts val="315"/>
                        </a:spcBef>
                      </a:pPr>
                      <a:r>
                        <a:rPr sz="1800" b="1" dirty="0">
                          <a:latin typeface="Segoe UI"/>
                          <a:cs typeface="Segoe UI"/>
                        </a:rPr>
                        <a:t>Deadline:</a:t>
                      </a:r>
                      <a:endParaRPr sz="1800" dirty="0">
                        <a:latin typeface="Segoe UI"/>
                        <a:cs typeface="Segoe UI"/>
                      </a:endParaRPr>
                    </a:p>
                    <a:p>
                      <a:pPr>
                        <a:lnSpc>
                          <a:spcPct val="100000"/>
                        </a:lnSpc>
                        <a:spcBef>
                          <a:spcPts val="30"/>
                        </a:spcBef>
                      </a:pPr>
                      <a:endParaRPr sz="1850" dirty="0">
                        <a:latin typeface="Times New Roman"/>
                        <a:cs typeface="Times New Roman"/>
                      </a:endParaRPr>
                    </a:p>
                    <a:p>
                      <a:pPr marL="1905" algn="ctr">
                        <a:lnSpc>
                          <a:spcPct val="100000"/>
                        </a:lnSpc>
                        <a:spcBef>
                          <a:spcPts val="5"/>
                        </a:spcBef>
                      </a:pPr>
                      <a:r>
                        <a:rPr sz="1800" b="1" dirty="0">
                          <a:latin typeface="Segoe UI"/>
                          <a:cs typeface="Segoe UI"/>
                        </a:rPr>
                        <a:t>Friday</a:t>
                      </a:r>
                      <a:r>
                        <a:rPr sz="1800" b="1" spc="-45" dirty="0">
                          <a:latin typeface="Segoe UI"/>
                          <a:cs typeface="Segoe UI"/>
                        </a:rPr>
                        <a:t> </a:t>
                      </a:r>
                      <a:r>
                        <a:rPr lang="en-GB" sz="1800" b="1" spc="-5" dirty="0">
                          <a:latin typeface="Segoe UI"/>
                          <a:cs typeface="Segoe UI"/>
                        </a:rPr>
                        <a:t>20</a:t>
                      </a:r>
                      <a:r>
                        <a:rPr sz="1800" b="1" spc="-7" baseline="25462" dirty="0" err="1">
                          <a:latin typeface="Segoe UI"/>
                          <a:cs typeface="Segoe UI"/>
                        </a:rPr>
                        <a:t>th</a:t>
                      </a:r>
                      <a:r>
                        <a:rPr sz="1800" b="1" spc="240" baseline="25462" dirty="0">
                          <a:latin typeface="Segoe UI"/>
                          <a:cs typeface="Segoe UI"/>
                        </a:rPr>
                        <a:t> </a:t>
                      </a:r>
                      <a:r>
                        <a:rPr sz="1800" b="1" spc="-15" dirty="0">
                          <a:latin typeface="Segoe UI"/>
                          <a:cs typeface="Segoe UI"/>
                        </a:rPr>
                        <a:t>of</a:t>
                      </a:r>
                      <a:r>
                        <a:rPr sz="1800" b="1" spc="-30" dirty="0">
                          <a:latin typeface="Segoe UI"/>
                          <a:cs typeface="Segoe UI"/>
                        </a:rPr>
                        <a:t> </a:t>
                      </a:r>
                      <a:r>
                        <a:rPr lang="en-GB" sz="1800" b="1" spc="-30" dirty="0">
                          <a:latin typeface="Segoe UI"/>
                          <a:cs typeface="Segoe UI"/>
                        </a:rPr>
                        <a:t>October</a:t>
                      </a:r>
                      <a:r>
                        <a:rPr sz="1800" b="1" spc="-30" dirty="0">
                          <a:latin typeface="Segoe UI"/>
                          <a:cs typeface="Segoe UI"/>
                        </a:rPr>
                        <a:t> </a:t>
                      </a:r>
                      <a:r>
                        <a:rPr sz="1800" b="1" spc="-5" dirty="0">
                          <a:latin typeface="Segoe UI"/>
                          <a:cs typeface="Segoe UI"/>
                        </a:rPr>
                        <a:t>2023</a:t>
                      </a:r>
                      <a:endParaRPr sz="1800" dirty="0">
                        <a:latin typeface="Segoe UI"/>
                        <a:cs typeface="Segoe UI"/>
                      </a:endParaRPr>
                    </a:p>
                    <a:p>
                      <a:pPr>
                        <a:lnSpc>
                          <a:spcPct val="100000"/>
                        </a:lnSpc>
                      </a:pPr>
                      <a:endParaRPr sz="2400" dirty="0">
                        <a:latin typeface="Times New Roman"/>
                        <a:cs typeface="Times New Roman"/>
                      </a:endParaRPr>
                    </a:p>
                    <a:p>
                      <a:pPr marL="1116330" marR="1109345" indent="-635" algn="ctr">
                        <a:lnSpc>
                          <a:spcPct val="100000"/>
                        </a:lnSpc>
                        <a:spcBef>
                          <a:spcPts val="1560"/>
                        </a:spcBef>
                      </a:pPr>
                      <a:r>
                        <a:rPr sz="1800" dirty="0">
                          <a:latin typeface="Segoe UI"/>
                          <a:cs typeface="Segoe UI"/>
                        </a:rPr>
                        <a:t>Drafts</a:t>
                      </a:r>
                      <a:r>
                        <a:rPr sz="1800" spc="-20" dirty="0">
                          <a:latin typeface="Segoe UI"/>
                          <a:cs typeface="Segoe UI"/>
                        </a:rPr>
                        <a:t> </a:t>
                      </a:r>
                      <a:r>
                        <a:rPr sz="1800" spc="-10" dirty="0">
                          <a:latin typeface="Segoe UI"/>
                          <a:cs typeface="Segoe UI"/>
                        </a:rPr>
                        <a:t>accepted</a:t>
                      </a:r>
                      <a:r>
                        <a:rPr sz="1800" spc="15" dirty="0">
                          <a:latin typeface="Segoe UI"/>
                          <a:cs typeface="Segoe UI"/>
                        </a:rPr>
                        <a:t> </a:t>
                      </a:r>
                      <a:r>
                        <a:rPr sz="1800" dirty="0">
                          <a:latin typeface="Segoe UI"/>
                          <a:cs typeface="Segoe UI"/>
                        </a:rPr>
                        <a:t>until: </a:t>
                      </a:r>
                      <a:r>
                        <a:rPr sz="1800" spc="5" dirty="0">
                          <a:latin typeface="Segoe UI"/>
                          <a:cs typeface="Segoe UI"/>
                        </a:rPr>
                        <a:t> </a:t>
                      </a:r>
                      <a:r>
                        <a:rPr lang="en-GB" sz="1800" spc="-10" dirty="0">
                          <a:latin typeface="Segoe UI"/>
                          <a:cs typeface="Segoe UI"/>
                        </a:rPr>
                        <a:t>Friday</a:t>
                      </a:r>
                      <a:r>
                        <a:rPr sz="1800" spc="-25" dirty="0">
                          <a:latin typeface="Segoe UI"/>
                          <a:cs typeface="Segoe UI"/>
                        </a:rPr>
                        <a:t> </a:t>
                      </a:r>
                      <a:r>
                        <a:rPr lang="en-GB" sz="1800" spc="-25" dirty="0">
                          <a:latin typeface="Segoe UI"/>
                          <a:cs typeface="Segoe UI"/>
                        </a:rPr>
                        <a:t>13</a:t>
                      </a:r>
                      <a:r>
                        <a:rPr sz="1800" baseline="25462" dirty="0" err="1">
                          <a:latin typeface="Segoe UI"/>
                          <a:cs typeface="Segoe UI"/>
                        </a:rPr>
                        <a:t>th</a:t>
                      </a:r>
                      <a:r>
                        <a:rPr sz="1800" spc="202" baseline="25462" dirty="0">
                          <a:latin typeface="Segoe UI"/>
                          <a:cs typeface="Segoe UI"/>
                        </a:rPr>
                        <a:t> </a:t>
                      </a:r>
                      <a:r>
                        <a:rPr sz="1800" spc="-20" dirty="0">
                          <a:latin typeface="Segoe UI"/>
                          <a:cs typeface="Segoe UI"/>
                        </a:rPr>
                        <a:t>of</a:t>
                      </a:r>
                      <a:r>
                        <a:rPr sz="1800" spc="-40" dirty="0">
                          <a:latin typeface="Segoe UI"/>
                          <a:cs typeface="Segoe UI"/>
                        </a:rPr>
                        <a:t> </a:t>
                      </a:r>
                      <a:r>
                        <a:rPr lang="en-GB" sz="1800" spc="-40" dirty="0">
                          <a:latin typeface="Segoe UI"/>
                          <a:cs typeface="Segoe UI"/>
                        </a:rPr>
                        <a:t>October</a:t>
                      </a:r>
                      <a:endParaRPr sz="1800" dirty="0">
                        <a:latin typeface="Segoe UI"/>
                        <a:cs typeface="Segoe U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2EA"/>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3999" cy="6857998"/>
          </a:xfrm>
          <a:prstGeom prst="rect">
            <a:avLst/>
          </a:prstGeom>
        </p:spPr>
      </p:pic>
      <p:sp>
        <p:nvSpPr>
          <p:cNvPr id="3" name="object 3"/>
          <p:cNvSpPr txBox="1">
            <a:spLocks noGrp="1"/>
          </p:cNvSpPr>
          <p:nvPr>
            <p:ph type="title"/>
          </p:nvPr>
        </p:nvSpPr>
        <p:spPr>
          <a:xfrm>
            <a:off x="229615" y="1171778"/>
            <a:ext cx="5186045" cy="1123315"/>
          </a:xfrm>
          <a:prstGeom prst="rect">
            <a:avLst/>
          </a:prstGeom>
        </p:spPr>
        <p:txBody>
          <a:bodyPr vert="horz" wrap="square" lIns="0" tIns="12700" rIns="0" bIns="0" rtlCol="0">
            <a:spAutoFit/>
          </a:bodyPr>
          <a:lstStyle/>
          <a:p>
            <a:pPr marL="12700" marR="5080">
              <a:lnSpc>
                <a:spcPct val="100000"/>
              </a:lnSpc>
              <a:spcBef>
                <a:spcPts val="100"/>
              </a:spcBef>
            </a:pPr>
            <a:r>
              <a:rPr sz="3600" spc="-35" dirty="0">
                <a:solidFill>
                  <a:srgbClr val="FFFFFF"/>
                </a:solidFill>
              </a:rPr>
              <a:t>Food</a:t>
            </a:r>
            <a:r>
              <a:rPr sz="3600" spc="-95" dirty="0">
                <a:solidFill>
                  <a:srgbClr val="FFFFFF"/>
                </a:solidFill>
              </a:rPr>
              <a:t> </a:t>
            </a:r>
            <a:r>
              <a:rPr sz="3600" dirty="0">
                <a:solidFill>
                  <a:srgbClr val="FFFFFF"/>
                </a:solidFill>
              </a:rPr>
              <a:t>&amp;</a:t>
            </a:r>
            <a:r>
              <a:rPr sz="3600" spc="-70" dirty="0">
                <a:solidFill>
                  <a:srgbClr val="FFFFFF"/>
                </a:solidFill>
              </a:rPr>
              <a:t> </a:t>
            </a:r>
            <a:r>
              <a:rPr sz="3600" spc="-50" dirty="0">
                <a:solidFill>
                  <a:srgbClr val="FFFFFF"/>
                </a:solidFill>
              </a:rPr>
              <a:t>Beverage</a:t>
            </a:r>
            <a:r>
              <a:rPr sz="3600" spc="-85" dirty="0">
                <a:solidFill>
                  <a:srgbClr val="FFFFFF"/>
                </a:solidFill>
              </a:rPr>
              <a:t> </a:t>
            </a:r>
            <a:r>
              <a:rPr sz="3600" spc="-40" dirty="0">
                <a:solidFill>
                  <a:srgbClr val="FFFFFF"/>
                </a:solidFill>
              </a:rPr>
              <a:t>Operations </a:t>
            </a:r>
            <a:r>
              <a:rPr sz="3600" spc="-800" dirty="0">
                <a:solidFill>
                  <a:srgbClr val="FFFFFF"/>
                </a:solidFill>
              </a:rPr>
              <a:t> </a:t>
            </a:r>
            <a:r>
              <a:rPr sz="3600" spc="-5" dirty="0">
                <a:solidFill>
                  <a:srgbClr val="FFFFFF"/>
                </a:solidFill>
              </a:rPr>
              <a:t>BMIH4002</a:t>
            </a:r>
            <a:endParaRPr sz="3600"/>
          </a:p>
        </p:txBody>
      </p:sp>
      <p:sp>
        <p:nvSpPr>
          <p:cNvPr id="4" name="object 4"/>
          <p:cNvSpPr txBox="1"/>
          <p:nvPr/>
        </p:nvSpPr>
        <p:spPr>
          <a:xfrm>
            <a:off x="229615" y="2818638"/>
            <a:ext cx="6031230" cy="1074653"/>
          </a:xfrm>
          <a:prstGeom prst="rect">
            <a:avLst/>
          </a:prstGeom>
        </p:spPr>
        <p:txBody>
          <a:bodyPr vert="horz" wrap="square" lIns="0" tIns="12700" rIns="0" bIns="0" rtlCol="0">
            <a:spAutoFit/>
          </a:bodyPr>
          <a:lstStyle/>
          <a:p>
            <a:pPr marL="12700">
              <a:lnSpc>
                <a:spcPct val="100000"/>
              </a:lnSpc>
              <a:spcBef>
                <a:spcPts val="100"/>
              </a:spcBef>
            </a:pPr>
            <a:r>
              <a:rPr sz="3600" spc="-55" dirty="0">
                <a:solidFill>
                  <a:srgbClr val="FFFFFF"/>
                </a:solidFill>
                <a:latin typeface="Calibri Light"/>
                <a:cs typeface="Calibri Light"/>
              </a:rPr>
              <a:t>Week</a:t>
            </a:r>
            <a:r>
              <a:rPr sz="3600" spc="-95" dirty="0">
                <a:solidFill>
                  <a:srgbClr val="FFFFFF"/>
                </a:solidFill>
                <a:latin typeface="Calibri Light"/>
                <a:cs typeface="Calibri Light"/>
              </a:rPr>
              <a:t> </a:t>
            </a:r>
            <a:r>
              <a:rPr sz="3600" spc="-10" dirty="0">
                <a:solidFill>
                  <a:srgbClr val="FFFFFF"/>
                </a:solidFill>
                <a:latin typeface="Calibri Light"/>
                <a:cs typeface="Calibri Light"/>
              </a:rPr>
              <a:t>3:</a:t>
            </a:r>
            <a:r>
              <a:rPr sz="3600" spc="-70" dirty="0">
                <a:solidFill>
                  <a:srgbClr val="FFFFFF"/>
                </a:solidFill>
                <a:latin typeface="Calibri Light"/>
                <a:cs typeface="Calibri Light"/>
              </a:rPr>
              <a:t> </a:t>
            </a:r>
            <a:r>
              <a:rPr sz="3600" spc="-25" dirty="0">
                <a:solidFill>
                  <a:srgbClr val="FFFFFF"/>
                </a:solidFill>
                <a:latin typeface="Calibri Light"/>
                <a:cs typeface="Calibri Light"/>
              </a:rPr>
              <a:t>Menu</a:t>
            </a:r>
            <a:r>
              <a:rPr sz="3600" spc="-105" dirty="0">
                <a:solidFill>
                  <a:srgbClr val="FFFFFF"/>
                </a:solidFill>
                <a:latin typeface="Calibri Light"/>
                <a:cs typeface="Calibri Light"/>
              </a:rPr>
              <a:t> </a:t>
            </a:r>
            <a:r>
              <a:rPr sz="3600" spc="-25" dirty="0">
                <a:solidFill>
                  <a:srgbClr val="FFFFFF"/>
                </a:solidFill>
                <a:latin typeface="Calibri Light"/>
                <a:cs typeface="Calibri Light"/>
              </a:rPr>
              <a:t>Planning</a:t>
            </a:r>
            <a:r>
              <a:rPr sz="3600" spc="-90" dirty="0">
                <a:solidFill>
                  <a:srgbClr val="FFFFFF"/>
                </a:solidFill>
                <a:latin typeface="Calibri Light"/>
                <a:cs typeface="Calibri Light"/>
              </a:rPr>
              <a:t> </a:t>
            </a:r>
            <a:r>
              <a:rPr sz="3600" dirty="0">
                <a:solidFill>
                  <a:srgbClr val="FFFFFF"/>
                </a:solidFill>
                <a:latin typeface="Calibri Light"/>
                <a:cs typeface="Calibri Light"/>
              </a:rPr>
              <a:t>&amp;</a:t>
            </a:r>
            <a:r>
              <a:rPr sz="3600" spc="-85" dirty="0">
                <a:solidFill>
                  <a:srgbClr val="FFFFFF"/>
                </a:solidFill>
                <a:latin typeface="Calibri Light"/>
                <a:cs typeface="Calibri Light"/>
              </a:rPr>
              <a:t> </a:t>
            </a:r>
            <a:r>
              <a:rPr sz="3600" spc="-20" dirty="0">
                <a:solidFill>
                  <a:srgbClr val="FFFFFF"/>
                </a:solidFill>
                <a:latin typeface="Calibri Light"/>
                <a:cs typeface="Calibri Light"/>
              </a:rPr>
              <a:t>Design</a:t>
            </a:r>
            <a:endParaRPr sz="3600" dirty="0">
              <a:latin typeface="Calibri Light"/>
              <a:cs typeface="Calibri Light"/>
            </a:endParaRPr>
          </a:p>
          <a:p>
            <a:pPr>
              <a:lnSpc>
                <a:spcPct val="100000"/>
              </a:lnSpc>
              <a:spcBef>
                <a:spcPts val="40"/>
              </a:spcBef>
            </a:pPr>
            <a:endParaRPr sz="3300" dirty="0">
              <a:latin typeface="Calibri Light"/>
              <a:cs typeface="Calibri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07542" y="294894"/>
            <a:ext cx="1821814" cy="696595"/>
          </a:xfrm>
          <a:prstGeom prst="rect">
            <a:avLst/>
          </a:prstGeom>
        </p:spPr>
        <p:txBody>
          <a:bodyPr vert="horz" wrap="square" lIns="0" tIns="12700" rIns="0" bIns="0" rtlCol="0">
            <a:spAutoFit/>
          </a:bodyPr>
          <a:lstStyle/>
          <a:p>
            <a:pPr marL="12700">
              <a:lnSpc>
                <a:spcPct val="100000"/>
              </a:lnSpc>
              <a:spcBef>
                <a:spcPts val="100"/>
              </a:spcBef>
            </a:pPr>
            <a:r>
              <a:rPr spc="-75" dirty="0"/>
              <a:t>Week</a:t>
            </a:r>
            <a:r>
              <a:rPr spc="-175" dirty="0"/>
              <a:t> </a:t>
            </a:r>
            <a:r>
              <a:rPr spc="-20" dirty="0"/>
              <a:t>3:</a:t>
            </a:r>
          </a:p>
        </p:txBody>
      </p:sp>
      <p:sp>
        <p:nvSpPr>
          <p:cNvPr id="3" name="object 3"/>
          <p:cNvSpPr txBox="1"/>
          <p:nvPr/>
        </p:nvSpPr>
        <p:spPr>
          <a:xfrm>
            <a:off x="679195" y="964564"/>
            <a:ext cx="2525395" cy="3318510"/>
          </a:xfrm>
          <a:prstGeom prst="rect">
            <a:avLst/>
          </a:prstGeom>
        </p:spPr>
        <p:txBody>
          <a:bodyPr vert="horz" wrap="square" lIns="0" tIns="195580" rIns="0" bIns="0" rtlCol="0">
            <a:spAutoFit/>
          </a:bodyPr>
          <a:lstStyle/>
          <a:p>
            <a:pPr marL="241300" indent="-228600">
              <a:lnSpc>
                <a:spcPct val="100000"/>
              </a:lnSpc>
              <a:spcBef>
                <a:spcPts val="1540"/>
              </a:spcBef>
              <a:buFont typeface="Arial MT"/>
              <a:buChar char="•"/>
              <a:tabLst>
                <a:tab pos="241300" algn="l"/>
              </a:tabLst>
            </a:pPr>
            <a:r>
              <a:rPr sz="2400" spc="-5" dirty="0">
                <a:latin typeface="Calibri"/>
                <a:cs typeface="Calibri"/>
              </a:rPr>
              <a:t>Assignment</a:t>
            </a:r>
            <a:r>
              <a:rPr sz="2400" spc="-45" dirty="0">
                <a:latin typeface="Calibri"/>
                <a:cs typeface="Calibri"/>
              </a:rPr>
              <a:t> </a:t>
            </a:r>
            <a:r>
              <a:rPr sz="2400" dirty="0">
                <a:latin typeface="Calibri"/>
                <a:cs typeface="Calibri"/>
              </a:rPr>
              <a:t>2</a:t>
            </a:r>
            <a:endParaRPr sz="2400">
              <a:latin typeface="Calibri"/>
              <a:cs typeface="Calibri"/>
            </a:endParaRPr>
          </a:p>
          <a:p>
            <a:pPr marL="241300" indent="-228600">
              <a:lnSpc>
                <a:spcPct val="100000"/>
              </a:lnSpc>
              <a:spcBef>
                <a:spcPts val="1445"/>
              </a:spcBef>
              <a:buFont typeface="Arial MT"/>
              <a:buChar char="•"/>
              <a:tabLst>
                <a:tab pos="241300" algn="l"/>
              </a:tabLst>
            </a:pPr>
            <a:r>
              <a:rPr sz="2400" spc="-25" dirty="0">
                <a:latin typeface="Calibri"/>
                <a:cs typeface="Calibri"/>
              </a:rPr>
              <a:t>Types </a:t>
            </a:r>
            <a:r>
              <a:rPr sz="2400" spc="-5" dirty="0">
                <a:latin typeface="Calibri"/>
                <a:cs typeface="Calibri"/>
              </a:rPr>
              <a:t>of</a:t>
            </a:r>
            <a:r>
              <a:rPr sz="2400" spc="-35" dirty="0">
                <a:latin typeface="Calibri"/>
                <a:cs typeface="Calibri"/>
              </a:rPr>
              <a:t> </a:t>
            </a:r>
            <a:r>
              <a:rPr sz="2400" dirty="0">
                <a:latin typeface="Calibri"/>
                <a:cs typeface="Calibri"/>
              </a:rPr>
              <a:t>menus</a:t>
            </a:r>
            <a:endParaRPr sz="2400">
              <a:latin typeface="Calibri"/>
              <a:cs typeface="Calibri"/>
            </a:endParaRPr>
          </a:p>
          <a:p>
            <a:pPr marL="241300" indent="-228600">
              <a:lnSpc>
                <a:spcPct val="100000"/>
              </a:lnSpc>
              <a:spcBef>
                <a:spcPts val="1440"/>
              </a:spcBef>
              <a:buFont typeface="Arial MT"/>
              <a:buChar char="•"/>
              <a:tabLst>
                <a:tab pos="241300" algn="l"/>
              </a:tabLst>
            </a:pPr>
            <a:r>
              <a:rPr sz="2400" dirty="0">
                <a:latin typeface="Calibri"/>
                <a:cs typeface="Calibri"/>
              </a:rPr>
              <a:t>Menu</a:t>
            </a:r>
            <a:r>
              <a:rPr sz="2400" spc="-60" dirty="0">
                <a:latin typeface="Calibri"/>
                <a:cs typeface="Calibri"/>
              </a:rPr>
              <a:t> </a:t>
            </a:r>
            <a:r>
              <a:rPr sz="2400" spc="-5" dirty="0">
                <a:latin typeface="Calibri"/>
                <a:cs typeface="Calibri"/>
              </a:rPr>
              <a:t>engineering</a:t>
            </a:r>
            <a:endParaRPr sz="2400">
              <a:latin typeface="Calibri"/>
              <a:cs typeface="Calibri"/>
            </a:endParaRPr>
          </a:p>
          <a:p>
            <a:pPr marL="241300" indent="-228600">
              <a:lnSpc>
                <a:spcPct val="100000"/>
              </a:lnSpc>
              <a:spcBef>
                <a:spcPts val="1440"/>
              </a:spcBef>
              <a:buFont typeface="Arial MT"/>
              <a:buChar char="•"/>
              <a:tabLst>
                <a:tab pos="241300" algn="l"/>
              </a:tabLst>
            </a:pPr>
            <a:r>
              <a:rPr sz="2400" dirty="0">
                <a:latin typeface="Calibri"/>
                <a:cs typeface="Calibri"/>
              </a:rPr>
              <a:t>Menu</a:t>
            </a:r>
            <a:r>
              <a:rPr sz="2400" spc="-45" dirty="0">
                <a:latin typeface="Calibri"/>
                <a:cs typeface="Calibri"/>
              </a:rPr>
              <a:t> </a:t>
            </a:r>
            <a:r>
              <a:rPr sz="2400" dirty="0">
                <a:latin typeface="Calibri"/>
                <a:cs typeface="Calibri"/>
              </a:rPr>
              <a:t>Guidelines</a:t>
            </a:r>
            <a:endParaRPr sz="2400">
              <a:latin typeface="Calibri"/>
              <a:cs typeface="Calibri"/>
            </a:endParaRPr>
          </a:p>
          <a:p>
            <a:pPr marL="241300" indent="-228600">
              <a:lnSpc>
                <a:spcPct val="100000"/>
              </a:lnSpc>
              <a:spcBef>
                <a:spcPts val="1440"/>
              </a:spcBef>
              <a:buFont typeface="Arial MT"/>
              <a:buChar char="•"/>
              <a:tabLst>
                <a:tab pos="241300" algn="l"/>
              </a:tabLst>
            </a:pPr>
            <a:r>
              <a:rPr sz="2400" spc="-15" dirty="0">
                <a:latin typeface="Calibri"/>
                <a:cs typeface="Calibri"/>
              </a:rPr>
              <a:t>Legal</a:t>
            </a:r>
            <a:r>
              <a:rPr sz="2400" spc="-30" dirty="0">
                <a:latin typeface="Calibri"/>
                <a:cs typeface="Calibri"/>
              </a:rPr>
              <a:t> </a:t>
            </a:r>
            <a:r>
              <a:rPr sz="2400" spc="-20" dirty="0">
                <a:latin typeface="Calibri"/>
                <a:cs typeface="Calibri"/>
              </a:rPr>
              <a:t>factors</a:t>
            </a:r>
            <a:endParaRPr sz="2400">
              <a:latin typeface="Calibri"/>
              <a:cs typeface="Calibri"/>
            </a:endParaRPr>
          </a:p>
          <a:p>
            <a:pPr marL="241300" indent="-228600">
              <a:lnSpc>
                <a:spcPct val="100000"/>
              </a:lnSpc>
              <a:spcBef>
                <a:spcPts val="1440"/>
              </a:spcBef>
              <a:buFont typeface="Arial MT"/>
              <a:buChar char="•"/>
              <a:tabLst>
                <a:tab pos="241300" algn="l"/>
              </a:tabLst>
            </a:pPr>
            <a:r>
              <a:rPr sz="2400" spc="-20" dirty="0">
                <a:latin typeface="Calibri"/>
                <a:cs typeface="Calibri"/>
              </a:rPr>
              <a:t>Reference</a:t>
            </a:r>
            <a:r>
              <a:rPr sz="2400" spc="-35" dirty="0">
                <a:latin typeface="Calibri"/>
                <a:cs typeface="Calibri"/>
              </a:rPr>
              <a:t> </a:t>
            </a:r>
            <a:r>
              <a:rPr sz="2400" spc="-10" dirty="0">
                <a:latin typeface="Calibri"/>
                <a:cs typeface="Calibri"/>
              </a:rPr>
              <a:t>List</a:t>
            </a:r>
            <a:endParaRPr sz="2400">
              <a:latin typeface="Calibri"/>
              <a:cs typeface="Calibri"/>
            </a:endParaRPr>
          </a:p>
        </p:txBody>
      </p:sp>
      <p:pic>
        <p:nvPicPr>
          <p:cNvPr id="4" name="object 4"/>
          <p:cNvPicPr/>
          <p:nvPr/>
        </p:nvPicPr>
        <p:blipFill>
          <a:blip r:embed="rId2" cstate="print"/>
          <a:stretch>
            <a:fillRect/>
          </a:stretch>
        </p:blipFill>
        <p:spPr>
          <a:xfrm>
            <a:off x="6376415" y="3471671"/>
            <a:ext cx="2078736" cy="218236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45796"/>
            <a:ext cx="7301865" cy="697230"/>
          </a:xfrm>
          <a:prstGeom prst="rect">
            <a:avLst/>
          </a:prstGeom>
        </p:spPr>
        <p:txBody>
          <a:bodyPr vert="horz" wrap="square" lIns="0" tIns="13335" rIns="0" bIns="0" rtlCol="0">
            <a:spAutoFit/>
          </a:bodyPr>
          <a:lstStyle/>
          <a:p>
            <a:pPr marL="12700">
              <a:lnSpc>
                <a:spcPct val="100000"/>
              </a:lnSpc>
              <a:spcBef>
                <a:spcPts val="105"/>
              </a:spcBef>
            </a:pPr>
            <a:r>
              <a:rPr spc="-40" dirty="0"/>
              <a:t>Assignment</a:t>
            </a:r>
            <a:r>
              <a:rPr spc="-105" dirty="0"/>
              <a:t> </a:t>
            </a:r>
            <a:r>
              <a:rPr spc="-20" dirty="0"/>
              <a:t>2:</a:t>
            </a:r>
            <a:r>
              <a:rPr spc="-70" dirty="0"/>
              <a:t> </a:t>
            </a:r>
            <a:r>
              <a:rPr spc="-30" dirty="0"/>
              <a:t>Menu</a:t>
            </a:r>
            <a:r>
              <a:rPr spc="-125" dirty="0"/>
              <a:t> </a:t>
            </a:r>
            <a:r>
              <a:rPr spc="-35" dirty="0"/>
              <a:t>Engineering</a:t>
            </a:r>
          </a:p>
        </p:txBody>
      </p:sp>
      <p:sp>
        <p:nvSpPr>
          <p:cNvPr id="3" name="object 3"/>
          <p:cNvSpPr txBox="1"/>
          <p:nvPr/>
        </p:nvSpPr>
        <p:spPr>
          <a:xfrm>
            <a:off x="307340" y="808177"/>
            <a:ext cx="8434705" cy="4831715"/>
          </a:xfrm>
          <a:prstGeom prst="rect">
            <a:avLst/>
          </a:prstGeom>
        </p:spPr>
        <p:txBody>
          <a:bodyPr vert="horz" wrap="square" lIns="0" tIns="12065" rIns="0" bIns="0" rtlCol="0">
            <a:spAutoFit/>
          </a:bodyPr>
          <a:lstStyle/>
          <a:p>
            <a:pPr marL="12700">
              <a:lnSpc>
                <a:spcPts val="1825"/>
              </a:lnSpc>
              <a:spcBef>
                <a:spcPts val="95"/>
              </a:spcBef>
            </a:pPr>
            <a:r>
              <a:rPr sz="1600" spc="-5" dirty="0">
                <a:latin typeface="Arial MT"/>
                <a:cs typeface="Arial MT"/>
              </a:rPr>
              <a:t>The</a:t>
            </a:r>
            <a:r>
              <a:rPr sz="1600" spc="15" dirty="0">
                <a:latin typeface="Arial MT"/>
                <a:cs typeface="Arial MT"/>
              </a:rPr>
              <a:t> </a:t>
            </a:r>
            <a:r>
              <a:rPr sz="1600" spc="-5" dirty="0">
                <a:latin typeface="Arial MT"/>
                <a:cs typeface="Arial MT"/>
              </a:rPr>
              <a:t>objective</a:t>
            </a:r>
            <a:r>
              <a:rPr sz="1600" spc="-2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this</a:t>
            </a:r>
            <a:r>
              <a:rPr sz="1600" spc="20" dirty="0">
                <a:latin typeface="Arial MT"/>
                <a:cs typeface="Arial MT"/>
              </a:rPr>
              <a:t> </a:t>
            </a:r>
            <a:r>
              <a:rPr sz="1600" spc="-5" dirty="0">
                <a:latin typeface="Arial MT"/>
                <a:cs typeface="Arial MT"/>
              </a:rPr>
              <a:t>assignment</a:t>
            </a:r>
            <a:r>
              <a:rPr sz="1600" spc="5" dirty="0">
                <a:latin typeface="Arial MT"/>
                <a:cs typeface="Arial MT"/>
              </a:rPr>
              <a:t> </a:t>
            </a:r>
            <a:r>
              <a:rPr sz="1600" spc="-5" dirty="0">
                <a:latin typeface="Arial MT"/>
                <a:cs typeface="Arial MT"/>
              </a:rPr>
              <a:t>is</a:t>
            </a:r>
            <a:r>
              <a:rPr sz="1600" dirty="0">
                <a:latin typeface="Arial MT"/>
                <a:cs typeface="Arial MT"/>
              </a:rPr>
              <a:t> </a:t>
            </a:r>
            <a:r>
              <a:rPr sz="1600" spc="-5" dirty="0">
                <a:latin typeface="Arial MT"/>
                <a:cs typeface="Arial MT"/>
              </a:rPr>
              <a:t>to</a:t>
            </a:r>
            <a:r>
              <a:rPr sz="1600" spc="15" dirty="0">
                <a:latin typeface="Arial MT"/>
                <a:cs typeface="Arial MT"/>
              </a:rPr>
              <a:t> </a:t>
            </a:r>
            <a:r>
              <a:rPr sz="1600" spc="-5" dirty="0">
                <a:latin typeface="Arial MT"/>
                <a:cs typeface="Arial MT"/>
              </a:rPr>
              <a:t>design</a:t>
            </a:r>
            <a:r>
              <a:rPr sz="1600" dirty="0">
                <a:latin typeface="Arial MT"/>
                <a:cs typeface="Arial MT"/>
              </a:rPr>
              <a:t> </a:t>
            </a:r>
            <a:r>
              <a:rPr sz="1600" spc="-5" dirty="0">
                <a:latin typeface="Arial MT"/>
                <a:cs typeface="Arial MT"/>
              </a:rPr>
              <a:t>a</a:t>
            </a:r>
            <a:r>
              <a:rPr sz="1600" spc="15" dirty="0">
                <a:latin typeface="Arial MT"/>
                <a:cs typeface="Arial MT"/>
              </a:rPr>
              <a:t> </a:t>
            </a:r>
            <a:r>
              <a:rPr sz="1600" spc="-5" dirty="0">
                <a:latin typeface="Arial MT"/>
                <a:cs typeface="Arial MT"/>
              </a:rPr>
              <a:t>menu</a:t>
            </a:r>
            <a:r>
              <a:rPr sz="1600" spc="5" dirty="0">
                <a:latin typeface="Arial MT"/>
                <a:cs typeface="Arial MT"/>
              </a:rPr>
              <a:t> </a:t>
            </a:r>
            <a:r>
              <a:rPr sz="1600" spc="-5" dirty="0">
                <a:latin typeface="Arial MT"/>
                <a:cs typeface="Arial MT"/>
              </a:rPr>
              <a:t>for</a:t>
            </a:r>
            <a:r>
              <a:rPr sz="1600" spc="20" dirty="0">
                <a:latin typeface="Arial MT"/>
                <a:cs typeface="Arial MT"/>
              </a:rPr>
              <a:t> </a:t>
            </a:r>
            <a:r>
              <a:rPr sz="1600" spc="-5" dirty="0">
                <a:latin typeface="Arial MT"/>
                <a:cs typeface="Arial MT"/>
              </a:rPr>
              <a:t>a</a:t>
            </a:r>
            <a:r>
              <a:rPr sz="1600" spc="20" dirty="0">
                <a:latin typeface="Arial MT"/>
                <a:cs typeface="Arial MT"/>
              </a:rPr>
              <a:t> </a:t>
            </a:r>
            <a:r>
              <a:rPr sz="1600" spc="-5" dirty="0">
                <a:latin typeface="Arial MT"/>
                <a:cs typeface="Arial MT"/>
              </a:rPr>
              <a:t>new</a:t>
            </a:r>
            <a:r>
              <a:rPr sz="1600" dirty="0">
                <a:latin typeface="Arial MT"/>
                <a:cs typeface="Arial MT"/>
              </a:rPr>
              <a:t> </a:t>
            </a:r>
            <a:r>
              <a:rPr sz="1600" spc="-5" dirty="0">
                <a:latin typeface="Arial MT"/>
                <a:cs typeface="Arial MT"/>
              </a:rPr>
              <a:t>restaurant</a:t>
            </a:r>
            <a:r>
              <a:rPr sz="1600" spc="30" dirty="0">
                <a:latin typeface="Arial MT"/>
                <a:cs typeface="Arial MT"/>
              </a:rPr>
              <a:t> </a:t>
            </a:r>
            <a:r>
              <a:rPr sz="1600" spc="-5" dirty="0">
                <a:latin typeface="Arial MT"/>
                <a:cs typeface="Arial MT"/>
              </a:rPr>
              <a:t>concept</a:t>
            </a:r>
            <a:r>
              <a:rPr sz="1600" spc="25" dirty="0">
                <a:latin typeface="Arial MT"/>
                <a:cs typeface="Arial MT"/>
              </a:rPr>
              <a:t> </a:t>
            </a:r>
            <a:r>
              <a:rPr sz="1600" spc="-5" dirty="0">
                <a:latin typeface="Arial MT"/>
                <a:cs typeface="Arial MT"/>
              </a:rPr>
              <a:t>of</a:t>
            </a:r>
            <a:r>
              <a:rPr sz="1600" spc="15" dirty="0">
                <a:latin typeface="Arial MT"/>
                <a:cs typeface="Arial MT"/>
              </a:rPr>
              <a:t> </a:t>
            </a:r>
            <a:r>
              <a:rPr sz="1600" spc="-10" dirty="0">
                <a:latin typeface="Arial MT"/>
                <a:cs typeface="Arial MT"/>
              </a:rPr>
              <a:t>your</a:t>
            </a:r>
            <a:endParaRPr sz="1600">
              <a:latin typeface="Arial MT"/>
              <a:cs typeface="Arial MT"/>
            </a:endParaRPr>
          </a:p>
          <a:p>
            <a:pPr marL="12700">
              <a:lnSpc>
                <a:spcPts val="1825"/>
              </a:lnSpc>
            </a:pPr>
            <a:r>
              <a:rPr sz="1600" spc="-5" dirty="0">
                <a:latin typeface="Arial MT"/>
                <a:cs typeface="Arial MT"/>
              </a:rPr>
              <a:t>choice</a:t>
            </a:r>
            <a:r>
              <a:rPr sz="1600" spc="-10" dirty="0">
                <a:latin typeface="Arial MT"/>
                <a:cs typeface="Arial MT"/>
              </a:rPr>
              <a:t> </a:t>
            </a:r>
            <a:r>
              <a:rPr sz="1600" spc="-5" dirty="0">
                <a:latin typeface="Arial MT"/>
                <a:cs typeface="Arial MT"/>
              </a:rPr>
              <a:t>being</a:t>
            </a:r>
            <a:r>
              <a:rPr sz="1600" spc="-10" dirty="0">
                <a:latin typeface="Arial MT"/>
                <a:cs typeface="Arial MT"/>
              </a:rPr>
              <a:t> </a:t>
            </a:r>
            <a:r>
              <a:rPr sz="1600" spc="-5" dirty="0">
                <a:latin typeface="Arial MT"/>
                <a:cs typeface="Arial MT"/>
              </a:rPr>
              <a:t>introduced</a:t>
            </a:r>
            <a:r>
              <a:rPr sz="1600" spc="15"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Hotel</a:t>
            </a:r>
            <a:r>
              <a:rPr sz="1600" spc="-30" dirty="0">
                <a:latin typeface="Arial MT"/>
                <a:cs typeface="Arial MT"/>
              </a:rPr>
              <a:t> </a:t>
            </a:r>
            <a:r>
              <a:rPr sz="1600" spc="-15" dirty="0">
                <a:latin typeface="Arial MT"/>
                <a:cs typeface="Arial MT"/>
              </a:rPr>
              <a:t>Trinity</a:t>
            </a:r>
            <a:r>
              <a:rPr sz="1600" spc="5" dirty="0">
                <a:latin typeface="Arial MT"/>
                <a:cs typeface="Arial MT"/>
              </a:rPr>
              <a:t> </a:t>
            </a:r>
            <a:r>
              <a:rPr sz="1600" spc="-5" dirty="0">
                <a:latin typeface="Arial MT"/>
                <a:cs typeface="Arial MT"/>
              </a:rPr>
              <a:t>Hotel</a:t>
            </a:r>
            <a:r>
              <a:rPr sz="1600" spc="10" dirty="0">
                <a:latin typeface="Arial MT"/>
                <a:cs typeface="Arial MT"/>
              </a:rPr>
              <a:t> </a:t>
            </a:r>
            <a:r>
              <a:rPr sz="1600" spc="-5" dirty="0">
                <a:latin typeface="Arial MT"/>
                <a:cs typeface="Arial MT"/>
              </a:rPr>
              <a:t>Chain.</a:t>
            </a:r>
            <a:endParaRPr sz="1600">
              <a:latin typeface="Arial MT"/>
              <a:cs typeface="Arial MT"/>
            </a:endParaRPr>
          </a:p>
          <a:p>
            <a:pPr marL="12700">
              <a:lnSpc>
                <a:spcPct val="100000"/>
              </a:lnSpc>
              <a:spcBef>
                <a:spcPts val="805"/>
              </a:spcBef>
            </a:pPr>
            <a:r>
              <a:rPr sz="1600" b="1" spc="-50" dirty="0">
                <a:latin typeface="Arial"/>
                <a:cs typeface="Arial"/>
              </a:rPr>
              <a:t>PART</a:t>
            </a:r>
            <a:r>
              <a:rPr sz="1600" b="1" spc="25" dirty="0">
                <a:latin typeface="Arial"/>
                <a:cs typeface="Arial"/>
              </a:rPr>
              <a:t> </a:t>
            </a:r>
            <a:r>
              <a:rPr sz="1600" b="1" spc="-5" dirty="0">
                <a:latin typeface="Arial"/>
                <a:cs typeface="Arial"/>
              </a:rPr>
              <a:t>1</a:t>
            </a:r>
            <a:r>
              <a:rPr sz="1600" spc="-5" dirty="0">
                <a:latin typeface="Arial MT"/>
                <a:cs typeface="Arial MT"/>
              </a:rPr>
              <a:t>:</a:t>
            </a:r>
            <a:r>
              <a:rPr sz="1600" dirty="0">
                <a:latin typeface="Arial MT"/>
                <a:cs typeface="Arial MT"/>
              </a:rPr>
              <a:t> </a:t>
            </a:r>
            <a:r>
              <a:rPr sz="1600" b="1" spc="-5" dirty="0">
                <a:latin typeface="Arial"/>
                <a:cs typeface="Arial"/>
              </a:rPr>
              <a:t>Restaurant</a:t>
            </a:r>
            <a:r>
              <a:rPr sz="1600" b="1" spc="5" dirty="0">
                <a:latin typeface="Arial"/>
                <a:cs typeface="Arial"/>
              </a:rPr>
              <a:t> </a:t>
            </a:r>
            <a:r>
              <a:rPr sz="1600" b="1" spc="-5" dirty="0">
                <a:latin typeface="Arial"/>
                <a:cs typeface="Arial"/>
              </a:rPr>
              <a:t>Concept</a:t>
            </a:r>
            <a:endParaRPr sz="1600">
              <a:latin typeface="Arial"/>
              <a:cs typeface="Arial"/>
            </a:endParaRPr>
          </a:p>
          <a:p>
            <a:pPr marL="12700">
              <a:lnSpc>
                <a:spcPts val="1825"/>
              </a:lnSpc>
              <a:spcBef>
                <a:spcPts val="805"/>
              </a:spcBef>
            </a:pPr>
            <a:r>
              <a:rPr sz="1600" spc="-5" dirty="0">
                <a:latin typeface="Arial MT"/>
                <a:cs typeface="Arial MT"/>
              </a:rPr>
              <a:t>Provide</a:t>
            </a:r>
            <a:r>
              <a:rPr sz="1600" spc="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brief</a:t>
            </a:r>
            <a:r>
              <a:rPr sz="1600" spc="20" dirty="0">
                <a:latin typeface="Arial MT"/>
                <a:cs typeface="Arial MT"/>
              </a:rPr>
              <a:t> </a:t>
            </a:r>
            <a:r>
              <a:rPr sz="1600" spc="-5" dirty="0">
                <a:latin typeface="Arial MT"/>
                <a:cs typeface="Arial MT"/>
              </a:rPr>
              <a:t>write-up</a:t>
            </a:r>
            <a:r>
              <a:rPr sz="1600" spc="30" dirty="0">
                <a:latin typeface="Arial MT"/>
                <a:cs typeface="Arial MT"/>
              </a:rPr>
              <a:t> </a:t>
            </a:r>
            <a:r>
              <a:rPr sz="1600" spc="-5" dirty="0">
                <a:latin typeface="Arial MT"/>
                <a:cs typeface="Arial MT"/>
              </a:rPr>
              <a:t>consisting of</a:t>
            </a:r>
            <a:r>
              <a:rPr sz="1600" spc="5" dirty="0">
                <a:latin typeface="Arial MT"/>
                <a:cs typeface="Arial MT"/>
              </a:rPr>
              <a:t> </a:t>
            </a:r>
            <a:r>
              <a:rPr sz="1600" spc="-5" dirty="0">
                <a:latin typeface="Arial MT"/>
                <a:cs typeface="Arial MT"/>
              </a:rPr>
              <a:t>400</a:t>
            </a:r>
            <a:r>
              <a:rPr sz="1600" spc="20" dirty="0">
                <a:latin typeface="Arial MT"/>
                <a:cs typeface="Arial MT"/>
              </a:rPr>
              <a:t> </a:t>
            </a:r>
            <a:r>
              <a:rPr sz="1600" spc="-10" dirty="0">
                <a:latin typeface="Arial MT"/>
                <a:cs typeface="Arial MT"/>
              </a:rPr>
              <a:t>words</a:t>
            </a:r>
            <a:r>
              <a:rPr sz="1600" spc="40"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explaining</a:t>
            </a:r>
            <a:r>
              <a:rPr sz="1600" spc="-15" dirty="0">
                <a:latin typeface="Arial MT"/>
                <a:cs typeface="Arial MT"/>
              </a:rPr>
              <a:t> </a:t>
            </a:r>
            <a:r>
              <a:rPr sz="1600" spc="-10" dirty="0">
                <a:latin typeface="Arial MT"/>
                <a:cs typeface="Arial MT"/>
              </a:rPr>
              <a:t>your</a:t>
            </a:r>
            <a:r>
              <a:rPr sz="1600" spc="40" dirty="0">
                <a:latin typeface="Arial MT"/>
                <a:cs typeface="Arial MT"/>
              </a:rPr>
              <a:t> </a:t>
            </a:r>
            <a:r>
              <a:rPr sz="1600" spc="-5" dirty="0">
                <a:latin typeface="Arial MT"/>
                <a:cs typeface="Arial MT"/>
              </a:rPr>
              <a:t>restaurant</a:t>
            </a:r>
            <a:r>
              <a:rPr sz="1600" spc="30" dirty="0">
                <a:latin typeface="Arial MT"/>
                <a:cs typeface="Arial MT"/>
              </a:rPr>
              <a:t> </a:t>
            </a:r>
            <a:r>
              <a:rPr sz="1600" spc="-5" dirty="0">
                <a:latin typeface="Arial MT"/>
                <a:cs typeface="Arial MT"/>
              </a:rPr>
              <a:t>concept,</a:t>
            </a:r>
            <a:r>
              <a:rPr sz="1600" spc="20" dirty="0">
                <a:latin typeface="Arial MT"/>
                <a:cs typeface="Arial MT"/>
              </a:rPr>
              <a:t> </a:t>
            </a:r>
            <a:r>
              <a:rPr sz="1600" spc="-5" dirty="0">
                <a:latin typeface="Arial MT"/>
                <a:cs typeface="Arial MT"/>
              </a:rPr>
              <a:t>target</a:t>
            </a:r>
            <a:endParaRPr sz="1600">
              <a:latin typeface="Arial MT"/>
              <a:cs typeface="Arial MT"/>
            </a:endParaRPr>
          </a:p>
          <a:p>
            <a:pPr marL="12700">
              <a:lnSpc>
                <a:spcPts val="1825"/>
              </a:lnSpc>
            </a:pPr>
            <a:r>
              <a:rPr sz="1600" spc="-5" dirty="0">
                <a:latin typeface="Arial MT"/>
                <a:cs typeface="Arial MT"/>
              </a:rPr>
              <a:t>audience,</a:t>
            </a:r>
            <a:r>
              <a:rPr sz="1600" spc="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reasoning</a:t>
            </a:r>
            <a:r>
              <a:rPr sz="1600" spc="5" dirty="0">
                <a:latin typeface="Arial MT"/>
                <a:cs typeface="Arial MT"/>
              </a:rPr>
              <a:t> </a:t>
            </a:r>
            <a:r>
              <a:rPr sz="1600" spc="-5" dirty="0">
                <a:latin typeface="Arial MT"/>
                <a:cs typeface="Arial MT"/>
              </a:rPr>
              <a:t>behind </a:t>
            </a:r>
            <a:r>
              <a:rPr sz="1600" spc="-10" dirty="0">
                <a:latin typeface="Arial MT"/>
                <a:cs typeface="Arial MT"/>
              </a:rPr>
              <a:t>your</a:t>
            </a:r>
            <a:r>
              <a:rPr sz="1600" spc="35" dirty="0">
                <a:latin typeface="Arial MT"/>
                <a:cs typeface="Arial MT"/>
              </a:rPr>
              <a:t> </a:t>
            </a:r>
            <a:r>
              <a:rPr sz="1600" spc="-5" dirty="0">
                <a:latin typeface="Arial MT"/>
                <a:cs typeface="Arial MT"/>
              </a:rPr>
              <a:t>menu</a:t>
            </a:r>
            <a:r>
              <a:rPr sz="1600" spc="15" dirty="0">
                <a:latin typeface="Arial MT"/>
                <a:cs typeface="Arial MT"/>
              </a:rPr>
              <a:t> </a:t>
            </a:r>
            <a:r>
              <a:rPr sz="1600" spc="-5" dirty="0">
                <a:latin typeface="Arial MT"/>
                <a:cs typeface="Arial MT"/>
              </a:rPr>
              <a:t>choices.</a:t>
            </a:r>
            <a:endParaRPr sz="1600">
              <a:latin typeface="Arial MT"/>
              <a:cs typeface="Arial MT"/>
            </a:endParaRPr>
          </a:p>
          <a:p>
            <a:pPr>
              <a:lnSpc>
                <a:spcPct val="100000"/>
              </a:lnSpc>
            </a:pPr>
            <a:endParaRPr sz="1800">
              <a:latin typeface="Arial MT"/>
              <a:cs typeface="Arial MT"/>
            </a:endParaRPr>
          </a:p>
          <a:p>
            <a:pPr marL="12700">
              <a:lnSpc>
                <a:spcPct val="100000"/>
              </a:lnSpc>
              <a:spcBef>
                <a:spcPts val="1470"/>
              </a:spcBef>
            </a:pPr>
            <a:r>
              <a:rPr sz="1600" b="1" spc="-5" dirty="0">
                <a:latin typeface="Arial"/>
                <a:cs typeface="Arial"/>
              </a:rPr>
              <a:t>Microsoft</a:t>
            </a:r>
            <a:r>
              <a:rPr sz="1600" b="1" spc="10" dirty="0">
                <a:latin typeface="Arial"/>
                <a:cs typeface="Arial"/>
              </a:rPr>
              <a:t> </a:t>
            </a:r>
            <a:r>
              <a:rPr sz="1600" b="1" spc="-10" dirty="0">
                <a:latin typeface="Arial"/>
                <a:cs typeface="Arial"/>
              </a:rPr>
              <a:t>Word</a:t>
            </a:r>
            <a:r>
              <a:rPr sz="1600" b="1" spc="-20" dirty="0">
                <a:latin typeface="Arial"/>
                <a:cs typeface="Arial"/>
              </a:rPr>
              <a:t> </a:t>
            </a:r>
            <a:r>
              <a:rPr sz="1600" b="1" spc="-5" dirty="0">
                <a:latin typeface="Arial"/>
                <a:cs typeface="Arial"/>
              </a:rPr>
              <a:t>settings</a:t>
            </a:r>
            <a:endParaRPr sz="1600">
              <a:latin typeface="Arial"/>
              <a:cs typeface="Arial"/>
            </a:endParaRPr>
          </a:p>
          <a:p>
            <a:pPr marL="12700">
              <a:lnSpc>
                <a:spcPct val="100000"/>
              </a:lnSpc>
              <a:spcBef>
                <a:spcPts val="805"/>
              </a:spcBef>
            </a:pPr>
            <a:r>
              <a:rPr sz="1600" spc="-5" dirty="0">
                <a:latin typeface="Arial MT"/>
                <a:cs typeface="Arial MT"/>
              </a:rPr>
              <a:t>Please</a:t>
            </a:r>
            <a:r>
              <a:rPr sz="1600" spc="-45" dirty="0">
                <a:latin typeface="Arial MT"/>
                <a:cs typeface="Arial MT"/>
              </a:rPr>
              <a:t> </a:t>
            </a:r>
            <a:r>
              <a:rPr sz="1600" spc="-5" dirty="0">
                <a:latin typeface="Arial MT"/>
                <a:cs typeface="Arial MT"/>
              </a:rPr>
              <a:t>use:</a:t>
            </a:r>
            <a:endParaRPr sz="1600">
              <a:latin typeface="Arial MT"/>
              <a:cs typeface="Arial MT"/>
            </a:endParaRPr>
          </a:p>
          <a:p>
            <a:pPr marL="129539" indent="-117475">
              <a:lnSpc>
                <a:spcPct val="100000"/>
              </a:lnSpc>
              <a:spcBef>
                <a:spcPts val="815"/>
              </a:spcBef>
              <a:buChar char="•"/>
              <a:tabLst>
                <a:tab pos="130175" algn="l"/>
              </a:tabLst>
            </a:pPr>
            <a:r>
              <a:rPr sz="1600" spc="-5" dirty="0">
                <a:latin typeface="Arial MT"/>
                <a:cs typeface="Arial MT"/>
              </a:rPr>
              <a:t>Arial</a:t>
            </a:r>
            <a:r>
              <a:rPr sz="1600" spc="-30" dirty="0">
                <a:latin typeface="Arial MT"/>
                <a:cs typeface="Arial MT"/>
              </a:rPr>
              <a:t> </a:t>
            </a:r>
            <a:r>
              <a:rPr sz="1600" spc="-5" dirty="0">
                <a:latin typeface="Arial MT"/>
                <a:cs typeface="Arial MT"/>
              </a:rPr>
              <a:t>Font</a:t>
            </a:r>
            <a:r>
              <a:rPr sz="1600" spc="-15" dirty="0">
                <a:latin typeface="Arial MT"/>
                <a:cs typeface="Arial MT"/>
              </a:rPr>
              <a:t> </a:t>
            </a:r>
            <a:r>
              <a:rPr sz="1600" spc="-10" dirty="0">
                <a:latin typeface="Arial MT"/>
                <a:cs typeface="Arial MT"/>
              </a:rPr>
              <a:t>12</a:t>
            </a:r>
            <a:endParaRPr sz="1600">
              <a:latin typeface="Arial MT"/>
              <a:cs typeface="Arial MT"/>
            </a:endParaRPr>
          </a:p>
          <a:p>
            <a:pPr marL="140335" indent="-128270">
              <a:lnSpc>
                <a:spcPct val="100000"/>
              </a:lnSpc>
              <a:spcBef>
                <a:spcPts val="810"/>
              </a:spcBef>
              <a:buChar char="•"/>
              <a:tabLst>
                <a:tab pos="140970" algn="l"/>
              </a:tabLst>
            </a:pPr>
            <a:r>
              <a:rPr sz="1600" spc="-5" dirty="0">
                <a:latin typeface="Arial MT"/>
                <a:cs typeface="Arial MT"/>
              </a:rPr>
              <a:t>Justify</a:t>
            </a:r>
            <a:r>
              <a:rPr sz="1600" spc="-50" dirty="0">
                <a:latin typeface="Arial MT"/>
                <a:cs typeface="Arial MT"/>
              </a:rPr>
              <a:t> </a:t>
            </a:r>
            <a:r>
              <a:rPr sz="1600" spc="-55" dirty="0">
                <a:latin typeface="Arial MT"/>
                <a:cs typeface="Arial MT"/>
              </a:rPr>
              <a:t>Text</a:t>
            </a:r>
            <a:endParaRPr sz="1600">
              <a:latin typeface="Arial MT"/>
              <a:cs typeface="Arial MT"/>
            </a:endParaRPr>
          </a:p>
          <a:p>
            <a:pPr marL="140335" indent="-128270">
              <a:lnSpc>
                <a:spcPct val="100000"/>
              </a:lnSpc>
              <a:spcBef>
                <a:spcPts val="805"/>
              </a:spcBef>
              <a:buChar char="•"/>
              <a:tabLst>
                <a:tab pos="140970" algn="l"/>
              </a:tabLst>
            </a:pPr>
            <a:r>
              <a:rPr sz="1600" spc="-10" dirty="0">
                <a:latin typeface="Arial MT"/>
                <a:cs typeface="Arial MT"/>
              </a:rPr>
              <a:t>1.5</a:t>
            </a:r>
            <a:r>
              <a:rPr sz="1600" spc="-15" dirty="0">
                <a:latin typeface="Arial MT"/>
                <a:cs typeface="Arial MT"/>
              </a:rPr>
              <a:t> </a:t>
            </a:r>
            <a:r>
              <a:rPr sz="1600" spc="-5" dirty="0">
                <a:latin typeface="Arial MT"/>
                <a:cs typeface="Arial MT"/>
              </a:rPr>
              <a:t>line</a:t>
            </a:r>
            <a:r>
              <a:rPr sz="1600" spc="-35" dirty="0">
                <a:latin typeface="Arial MT"/>
                <a:cs typeface="Arial MT"/>
              </a:rPr>
              <a:t> </a:t>
            </a:r>
            <a:r>
              <a:rPr sz="1600" spc="-5" dirty="0">
                <a:latin typeface="Arial MT"/>
                <a:cs typeface="Arial MT"/>
              </a:rPr>
              <a:t>spacing</a:t>
            </a:r>
            <a:endParaRPr sz="1600">
              <a:latin typeface="Arial MT"/>
              <a:cs typeface="Arial MT"/>
            </a:endParaRPr>
          </a:p>
          <a:p>
            <a:pPr marL="6055995">
              <a:lnSpc>
                <a:spcPct val="100000"/>
              </a:lnSpc>
              <a:spcBef>
                <a:spcPts val="815"/>
              </a:spcBef>
            </a:pPr>
            <a:r>
              <a:rPr sz="1600" u="heavy" spc="-5" dirty="0">
                <a:uFill>
                  <a:solidFill>
                    <a:srgbClr val="000000"/>
                  </a:solidFill>
                </a:uFill>
                <a:latin typeface="Arial MT"/>
                <a:cs typeface="Arial MT"/>
              </a:rPr>
              <a:t>Marks</a:t>
            </a:r>
            <a:r>
              <a:rPr sz="1600" u="heavy" spc="-90" dirty="0">
                <a:uFill>
                  <a:solidFill>
                    <a:srgbClr val="000000"/>
                  </a:solidFill>
                </a:uFill>
                <a:latin typeface="Arial MT"/>
                <a:cs typeface="Arial MT"/>
              </a:rPr>
              <a:t> </a:t>
            </a:r>
            <a:r>
              <a:rPr sz="1600" u="heavy" spc="-5" dirty="0">
                <a:uFill>
                  <a:solidFill>
                    <a:srgbClr val="000000"/>
                  </a:solidFill>
                </a:uFill>
                <a:latin typeface="Arial MT"/>
                <a:cs typeface="Arial MT"/>
              </a:rPr>
              <a:t>Available:</a:t>
            </a:r>
            <a:r>
              <a:rPr sz="1600" u="heavy" spc="-45" dirty="0">
                <a:uFill>
                  <a:solidFill>
                    <a:srgbClr val="000000"/>
                  </a:solidFill>
                </a:uFill>
                <a:latin typeface="Arial MT"/>
                <a:cs typeface="Arial MT"/>
              </a:rPr>
              <a:t> </a:t>
            </a:r>
            <a:r>
              <a:rPr sz="1600" u="heavy" spc="-5" dirty="0">
                <a:uFill>
                  <a:solidFill>
                    <a:srgbClr val="000000"/>
                  </a:solidFill>
                </a:uFill>
                <a:latin typeface="Arial MT"/>
                <a:cs typeface="Arial MT"/>
              </a:rPr>
              <a:t>40</a:t>
            </a:r>
            <a:r>
              <a:rPr sz="1600" u="heavy" spc="-25" dirty="0">
                <a:uFill>
                  <a:solidFill>
                    <a:srgbClr val="000000"/>
                  </a:solidFill>
                </a:uFill>
                <a:latin typeface="Arial MT"/>
                <a:cs typeface="Arial MT"/>
              </a:rPr>
              <a:t> </a:t>
            </a:r>
            <a:r>
              <a:rPr sz="1600" u="heavy" spc="-5" dirty="0">
                <a:uFill>
                  <a:solidFill>
                    <a:srgbClr val="000000"/>
                  </a:solidFill>
                </a:uFill>
                <a:latin typeface="Arial MT"/>
                <a:cs typeface="Arial MT"/>
              </a:rPr>
              <a:t>Marks</a:t>
            </a:r>
            <a:endParaRPr sz="1600">
              <a:latin typeface="Arial MT"/>
              <a:cs typeface="Arial MT"/>
            </a:endParaRPr>
          </a:p>
          <a:p>
            <a:pPr marL="12700" marR="100330">
              <a:lnSpc>
                <a:spcPts val="1730"/>
              </a:lnSpc>
              <a:spcBef>
                <a:spcPts val="1019"/>
              </a:spcBef>
            </a:pPr>
            <a:r>
              <a:rPr sz="1600" spc="-60" dirty="0">
                <a:latin typeface="Arial MT"/>
                <a:cs typeface="Arial MT"/>
              </a:rPr>
              <a:t>You</a:t>
            </a:r>
            <a:r>
              <a:rPr sz="1600" spc="25" dirty="0">
                <a:latin typeface="Arial MT"/>
                <a:cs typeface="Arial MT"/>
              </a:rPr>
              <a:t> </a:t>
            </a:r>
            <a:r>
              <a:rPr sz="1600" spc="-5" dirty="0">
                <a:latin typeface="Arial MT"/>
                <a:cs typeface="Arial MT"/>
              </a:rPr>
              <a:t>must</a:t>
            </a:r>
            <a:r>
              <a:rPr sz="1600" spc="20" dirty="0">
                <a:latin typeface="Arial MT"/>
                <a:cs typeface="Arial MT"/>
              </a:rPr>
              <a:t> </a:t>
            </a:r>
            <a:r>
              <a:rPr sz="1600" spc="-5" dirty="0">
                <a:latin typeface="Arial MT"/>
                <a:cs typeface="Arial MT"/>
              </a:rPr>
              <a:t>reference</a:t>
            </a:r>
            <a:r>
              <a:rPr sz="1600" spc="30" dirty="0">
                <a:latin typeface="Arial MT"/>
                <a:cs typeface="Arial MT"/>
              </a:rPr>
              <a:t> </a:t>
            </a:r>
            <a:r>
              <a:rPr sz="1600" spc="-10" dirty="0">
                <a:latin typeface="Arial MT"/>
                <a:cs typeface="Arial MT"/>
              </a:rPr>
              <a:t>your</a:t>
            </a:r>
            <a:r>
              <a:rPr sz="1600" spc="40" dirty="0">
                <a:latin typeface="Arial MT"/>
                <a:cs typeface="Arial MT"/>
              </a:rPr>
              <a:t> </a:t>
            </a:r>
            <a:r>
              <a:rPr sz="1600" spc="-10" dirty="0">
                <a:latin typeface="Arial MT"/>
                <a:cs typeface="Arial MT"/>
              </a:rPr>
              <a:t>work</a:t>
            </a:r>
            <a:r>
              <a:rPr sz="1600" spc="20" dirty="0">
                <a:latin typeface="Arial MT"/>
                <a:cs typeface="Arial MT"/>
              </a:rPr>
              <a:t> </a:t>
            </a:r>
            <a:r>
              <a:rPr sz="1600" spc="-15" dirty="0">
                <a:latin typeface="Arial MT"/>
                <a:cs typeface="Arial MT"/>
              </a:rPr>
              <a:t>accordingly,</a:t>
            </a:r>
            <a:r>
              <a:rPr sz="1600" spc="20" dirty="0">
                <a:latin typeface="Arial MT"/>
                <a:cs typeface="Arial MT"/>
              </a:rPr>
              <a:t> </a:t>
            </a:r>
            <a:r>
              <a:rPr sz="1600" spc="-5" dirty="0">
                <a:latin typeface="Arial MT"/>
                <a:cs typeface="Arial MT"/>
              </a:rPr>
              <a:t>by</a:t>
            </a:r>
            <a:r>
              <a:rPr sz="1600" spc="25" dirty="0">
                <a:latin typeface="Arial MT"/>
                <a:cs typeface="Arial MT"/>
              </a:rPr>
              <a:t> </a:t>
            </a:r>
            <a:r>
              <a:rPr sz="1600" spc="-5" dirty="0">
                <a:latin typeface="Arial MT"/>
                <a:cs typeface="Arial MT"/>
              </a:rPr>
              <a:t>providing</a:t>
            </a:r>
            <a:r>
              <a:rPr sz="1600" spc="-10" dirty="0">
                <a:latin typeface="Arial MT"/>
                <a:cs typeface="Arial MT"/>
              </a:rPr>
              <a:t> </a:t>
            </a:r>
            <a:r>
              <a:rPr sz="1600" spc="-5" dirty="0">
                <a:latin typeface="Arial MT"/>
                <a:cs typeface="Arial MT"/>
              </a:rPr>
              <a:t>both</a:t>
            </a:r>
            <a:r>
              <a:rPr sz="1600" spc="20" dirty="0">
                <a:latin typeface="Arial MT"/>
                <a:cs typeface="Arial MT"/>
              </a:rPr>
              <a:t> </a:t>
            </a:r>
            <a:r>
              <a:rPr sz="1600" dirty="0">
                <a:latin typeface="Arial MT"/>
                <a:cs typeface="Arial MT"/>
              </a:rPr>
              <a:t>in-text</a:t>
            </a:r>
            <a:r>
              <a:rPr sz="1600" spc="30" dirty="0">
                <a:latin typeface="Arial MT"/>
                <a:cs typeface="Arial MT"/>
              </a:rPr>
              <a:t> </a:t>
            </a:r>
            <a:r>
              <a:rPr sz="1600" spc="-5" dirty="0">
                <a:latin typeface="Arial MT"/>
                <a:cs typeface="Arial MT"/>
              </a:rPr>
              <a:t>citations</a:t>
            </a:r>
            <a:r>
              <a:rPr sz="1600" dirty="0">
                <a:latin typeface="Arial MT"/>
                <a:cs typeface="Arial MT"/>
              </a:rPr>
              <a:t> </a:t>
            </a:r>
            <a:r>
              <a:rPr sz="1600" spc="-5" dirty="0">
                <a:latin typeface="Arial MT"/>
                <a:cs typeface="Arial MT"/>
              </a:rPr>
              <a:t>and</a:t>
            </a:r>
            <a:r>
              <a:rPr sz="1600"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reference </a:t>
            </a:r>
            <a:r>
              <a:rPr sz="1600" spc="-430" dirty="0">
                <a:latin typeface="Arial MT"/>
                <a:cs typeface="Arial MT"/>
              </a:rPr>
              <a:t> </a:t>
            </a:r>
            <a:r>
              <a:rPr sz="1600" spc="-5" dirty="0">
                <a:latin typeface="Arial MT"/>
                <a:cs typeface="Arial MT"/>
              </a:rPr>
              <a:t>list</a:t>
            </a:r>
            <a:r>
              <a:rPr sz="1600" spc="-15" dirty="0">
                <a:latin typeface="Arial MT"/>
                <a:cs typeface="Arial MT"/>
              </a:rPr>
              <a:t> </a:t>
            </a:r>
            <a:r>
              <a:rPr sz="1600" spc="-5" dirty="0">
                <a:latin typeface="Arial MT"/>
                <a:cs typeface="Arial MT"/>
              </a:rPr>
              <a:t>containing</a:t>
            </a:r>
            <a:r>
              <a:rPr sz="1600" spc="-10" dirty="0">
                <a:latin typeface="Arial MT"/>
                <a:cs typeface="Arial MT"/>
              </a:rPr>
              <a:t> </a:t>
            </a:r>
            <a:r>
              <a:rPr sz="1600" spc="-5" dirty="0">
                <a:latin typeface="Arial MT"/>
                <a:cs typeface="Arial MT"/>
              </a:rPr>
              <a:t>a minimum</a:t>
            </a:r>
            <a:r>
              <a:rPr sz="1600" spc="5"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10</a:t>
            </a:r>
            <a:r>
              <a:rPr sz="1600" spc="5" dirty="0">
                <a:latin typeface="Arial MT"/>
                <a:cs typeface="Arial MT"/>
              </a:rPr>
              <a:t> </a:t>
            </a:r>
            <a:r>
              <a:rPr sz="1600" spc="-5" dirty="0">
                <a:latin typeface="Arial MT"/>
                <a:cs typeface="Arial MT"/>
              </a:rPr>
              <a:t>references</a:t>
            </a:r>
            <a:r>
              <a:rPr sz="1600" spc="15" dirty="0">
                <a:latin typeface="Arial MT"/>
                <a:cs typeface="Arial MT"/>
              </a:rPr>
              <a:t> </a:t>
            </a:r>
            <a:r>
              <a:rPr sz="1600" spc="-5" dirty="0">
                <a:latin typeface="Arial MT"/>
                <a:cs typeface="Arial MT"/>
              </a:rPr>
              <a:t>at</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10" dirty="0">
                <a:latin typeface="Arial MT"/>
                <a:cs typeface="Arial MT"/>
              </a:rPr>
              <a:t>end,</a:t>
            </a:r>
            <a:r>
              <a:rPr sz="1600" spc="15" dirty="0">
                <a:latin typeface="Arial MT"/>
                <a:cs typeface="Arial MT"/>
              </a:rPr>
              <a:t> </a:t>
            </a:r>
            <a:r>
              <a:rPr sz="1600" spc="-10" dirty="0">
                <a:latin typeface="Arial MT"/>
                <a:cs typeface="Arial MT"/>
              </a:rPr>
              <a:t>which</a:t>
            </a:r>
            <a:r>
              <a:rPr sz="1600" spc="-5" dirty="0">
                <a:latin typeface="Arial MT"/>
                <a:cs typeface="Arial MT"/>
              </a:rPr>
              <a:t> must</a:t>
            </a:r>
            <a:r>
              <a:rPr sz="1600" spc="15" dirty="0">
                <a:latin typeface="Arial MT"/>
                <a:cs typeface="Arial MT"/>
              </a:rPr>
              <a:t> </a:t>
            </a:r>
            <a:r>
              <a:rPr sz="1600" spc="-5" dirty="0">
                <a:latin typeface="Arial MT"/>
                <a:cs typeface="Arial MT"/>
              </a:rPr>
              <a:t>follow</a:t>
            </a:r>
            <a:r>
              <a:rPr sz="1600" spc="-10" dirty="0">
                <a:latin typeface="Arial MT"/>
                <a:cs typeface="Arial MT"/>
              </a:rPr>
              <a:t> IHM’s</a:t>
            </a:r>
            <a:r>
              <a:rPr sz="1600" dirty="0">
                <a:latin typeface="Arial MT"/>
                <a:cs typeface="Arial MT"/>
              </a:rPr>
              <a:t> </a:t>
            </a:r>
            <a:r>
              <a:rPr sz="1600" spc="-5" dirty="0">
                <a:latin typeface="Arial MT"/>
                <a:cs typeface="Arial MT"/>
              </a:rPr>
              <a:t>UWTSD </a:t>
            </a:r>
            <a:r>
              <a:rPr sz="1600" dirty="0">
                <a:latin typeface="Arial MT"/>
                <a:cs typeface="Arial MT"/>
              </a:rPr>
              <a:t> </a:t>
            </a:r>
            <a:r>
              <a:rPr sz="1600" spc="-5" dirty="0">
                <a:latin typeface="Arial MT"/>
                <a:cs typeface="Arial MT"/>
              </a:rPr>
              <a:t>Harvard</a:t>
            </a:r>
            <a:r>
              <a:rPr sz="1600" spc="10" dirty="0">
                <a:latin typeface="Arial MT"/>
                <a:cs typeface="Arial MT"/>
              </a:rPr>
              <a:t> </a:t>
            </a:r>
            <a:r>
              <a:rPr sz="1600" spc="-5" dirty="0">
                <a:latin typeface="Arial MT"/>
                <a:cs typeface="Arial MT"/>
              </a:rPr>
              <a:t>Referencing</a:t>
            </a:r>
            <a:r>
              <a:rPr sz="1600" spc="15" dirty="0">
                <a:latin typeface="Arial MT"/>
                <a:cs typeface="Arial MT"/>
              </a:rPr>
              <a:t> </a:t>
            </a:r>
            <a:r>
              <a:rPr sz="1600" spc="-5" dirty="0">
                <a:latin typeface="Arial MT"/>
                <a:cs typeface="Arial MT"/>
              </a:rPr>
              <a:t>Guide</a:t>
            </a:r>
            <a:r>
              <a:rPr sz="1600" dirty="0">
                <a:latin typeface="Arial MT"/>
                <a:cs typeface="Arial MT"/>
              </a:rPr>
              <a:t> </a:t>
            </a:r>
            <a:r>
              <a:rPr sz="1600" spc="-5" dirty="0">
                <a:latin typeface="Arial MT"/>
                <a:cs typeface="Arial MT"/>
              </a:rPr>
              <a:t>(this</a:t>
            </a:r>
            <a:r>
              <a:rPr sz="1600" spc="15" dirty="0">
                <a:latin typeface="Arial MT"/>
                <a:cs typeface="Arial MT"/>
              </a:rPr>
              <a:t> </a:t>
            </a:r>
            <a:r>
              <a:rPr sz="1600" spc="-5" dirty="0">
                <a:latin typeface="Arial MT"/>
                <a:cs typeface="Arial MT"/>
              </a:rPr>
              <a:t>can</a:t>
            </a:r>
            <a:r>
              <a:rPr sz="1600" dirty="0">
                <a:latin typeface="Arial MT"/>
                <a:cs typeface="Arial MT"/>
              </a:rPr>
              <a:t> </a:t>
            </a:r>
            <a:r>
              <a:rPr sz="1600" spc="-5" dirty="0">
                <a:latin typeface="Arial MT"/>
                <a:cs typeface="Arial MT"/>
              </a:rPr>
              <a:t>also</a:t>
            </a:r>
            <a:r>
              <a:rPr sz="1600" spc="-10" dirty="0">
                <a:latin typeface="Arial MT"/>
                <a:cs typeface="Arial MT"/>
              </a:rPr>
              <a:t> </a:t>
            </a:r>
            <a:r>
              <a:rPr sz="1600" spc="-5" dirty="0">
                <a:latin typeface="Arial MT"/>
                <a:cs typeface="Arial MT"/>
              </a:rPr>
              <a:t>be</a:t>
            </a:r>
            <a:r>
              <a:rPr sz="1600" spc="10" dirty="0">
                <a:latin typeface="Arial MT"/>
                <a:cs typeface="Arial MT"/>
              </a:rPr>
              <a:t> </a:t>
            </a:r>
            <a:r>
              <a:rPr sz="1600" spc="-5" dirty="0">
                <a:latin typeface="Arial MT"/>
                <a:cs typeface="Arial MT"/>
              </a:rPr>
              <a:t>located</a:t>
            </a:r>
            <a:r>
              <a:rPr sz="1600" spc="-10" dirty="0">
                <a:latin typeface="Arial MT"/>
                <a:cs typeface="Arial MT"/>
              </a:rPr>
              <a:t> </a:t>
            </a:r>
            <a:r>
              <a:rPr sz="1600" spc="-5" dirty="0">
                <a:latin typeface="Arial MT"/>
                <a:cs typeface="Arial MT"/>
              </a:rPr>
              <a:t>on</a:t>
            </a:r>
            <a:r>
              <a:rPr sz="1600" spc="15" dirty="0">
                <a:latin typeface="Arial MT"/>
                <a:cs typeface="Arial MT"/>
              </a:rPr>
              <a:t> </a:t>
            </a:r>
            <a:r>
              <a:rPr sz="1600" spc="-5" dirty="0">
                <a:latin typeface="Arial MT"/>
                <a:cs typeface="Arial MT"/>
              </a:rPr>
              <a:t>Moodle, under</a:t>
            </a:r>
            <a:r>
              <a:rPr sz="1600" spc="1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Module </a:t>
            </a:r>
            <a:r>
              <a:rPr sz="1600" dirty="0">
                <a:latin typeface="Arial MT"/>
                <a:cs typeface="Arial MT"/>
              </a:rPr>
              <a:t> </a:t>
            </a:r>
            <a:r>
              <a:rPr sz="1600" spc="-5" dirty="0">
                <a:latin typeface="Arial MT"/>
                <a:cs typeface="Arial MT"/>
              </a:rPr>
              <a:t>Information</a:t>
            </a:r>
            <a:r>
              <a:rPr sz="1600" spc="15" dirty="0">
                <a:latin typeface="Arial MT"/>
                <a:cs typeface="Arial MT"/>
              </a:rPr>
              <a:t> </a:t>
            </a:r>
            <a:r>
              <a:rPr sz="1600" spc="-5" dirty="0">
                <a:latin typeface="Arial MT"/>
                <a:cs typeface="Arial MT"/>
              </a:rPr>
              <a:t>tile).</a:t>
            </a:r>
            <a:endParaRPr sz="1600">
              <a:latin typeface="Arial MT"/>
              <a:cs typeface="Arial M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0200" y="117805"/>
            <a:ext cx="7310755" cy="697230"/>
          </a:xfrm>
          <a:prstGeom prst="rect">
            <a:avLst/>
          </a:prstGeom>
        </p:spPr>
        <p:txBody>
          <a:bodyPr vert="horz" wrap="square" lIns="0" tIns="13335" rIns="0" bIns="0" rtlCol="0">
            <a:spAutoFit/>
          </a:bodyPr>
          <a:lstStyle/>
          <a:p>
            <a:pPr marL="12700">
              <a:lnSpc>
                <a:spcPct val="100000"/>
              </a:lnSpc>
              <a:spcBef>
                <a:spcPts val="105"/>
              </a:spcBef>
            </a:pPr>
            <a:r>
              <a:rPr spc="-40" dirty="0"/>
              <a:t>Assignment</a:t>
            </a:r>
            <a:r>
              <a:rPr spc="-85" dirty="0"/>
              <a:t> </a:t>
            </a:r>
            <a:r>
              <a:rPr spc="-15" dirty="0"/>
              <a:t>2:</a:t>
            </a:r>
            <a:r>
              <a:rPr spc="-50" dirty="0"/>
              <a:t> </a:t>
            </a:r>
            <a:r>
              <a:rPr spc="-30" dirty="0"/>
              <a:t>Menu</a:t>
            </a:r>
            <a:r>
              <a:rPr spc="-105" dirty="0"/>
              <a:t> </a:t>
            </a:r>
            <a:r>
              <a:rPr spc="-35" dirty="0"/>
              <a:t>Engineering</a:t>
            </a:r>
          </a:p>
        </p:txBody>
      </p:sp>
      <p:sp>
        <p:nvSpPr>
          <p:cNvPr id="3" name="object 3"/>
          <p:cNvSpPr txBox="1"/>
          <p:nvPr/>
        </p:nvSpPr>
        <p:spPr>
          <a:xfrm>
            <a:off x="307340" y="733988"/>
            <a:ext cx="8576310" cy="5257800"/>
          </a:xfrm>
          <a:prstGeom prst="rect">
            <a:avLst/>
          </a:prstGeom>
        </p:spPr>
        <p:txBody>
          <a:bodyPr vert="horz" wrap="square" lIns="0" tIns="129539" rIns="0" bIns="0" rtlCol="0">
            <a:spAutoFit/>
          </a:bodyPr>
          <a:lstStyle/>
          <a:p>
            <a:pPr marL="12700">
              <a:lnSpc>
                <a:spcPct val="100000"/>
              </a:lnSpc>
              <a:spcBef>
                <a:spcPts val="1019"/>
              </a:spcBef>
            </a:pPr>
            <a:r>
              <a:rPr sz="1800" b="1" spc="-50" dirty="0">
                <a:latin typeface="Arial"/>
                <a:cs typeface="Arial"/>
              </a:rPr>
              <a:t>PART</a:t>
            </a:r>
            <a:r>
              <a:rPr sz="1800" b="1" spc="30" dirty="0">
                <a:latin typeface="Arial"/>
                <a:cs typeface="Arial"/>
              </a:rPr>
              <a:t> </a:t>
            </a:r>
            <a:r>
              <a:rPr sz="1800" b="1" spc="-5" dirty="0">
                <a:latin typeface="Arial"/>
                <a:cs typeface="Arial"/>
              </a:rPr>
              <a:t>2:</a:t>
            </a:r>
            <a:r>
              <a:rPr sz="1800" b="1" spc="-15" dirty="0">
                <a:latin typeface="Arial"/>
                <a:cs typeface="Arial"/>
              </a:rPr>
              <a:t> </a:t>
            </a:r>
            <a:r>
              <a:rPr sz="1800" b="1" dirty="0">
                <a:latin typeface="Arial"/>
                <a:cs typeface="Arial"/>
              </a:rPr>
              <a:t>Menu</a:t>
            </a:r>
            <a:r>
              <a:rPr sz="1800" b="1" spc="-15" dirty="0">
                <a:latin typeface="Arial"/>
                <a:cs typeface="Arial"/>
              </a:rPr>
              <a:t> </a:t>
            </a:r>
            <a:r>
              <a:rPr sz="1800" b="1" spc="-5" dirty="0">
                <a:latin typeface="Arial"/>
                <a:cs typeface="Arial"/>
              </a:rPr>
              <a:t>Design</a:t>
            </a:r>
            <a:endParaRPr sz="1800">
              <a:latin typeface="Arial"/>
              <a:cs typeface="Arial"/>
            </a:endParaRPr>
          </a:p>
          <a:p>
            <a:pPr marL="12700" marR="560705">
              <a:lnSpc>
                <a:spcPts val="1730"/>
              </a:lnSpc>
              <a:spcBef>
                <a:spcPts val="1030"/>
              </a:spcBef>
            </a:pPr>
            <a:r>
              <a:rPr sz="1600" spc="-45" dirty="0">
                <a:latin typeface="Arial MT"/>
                <a:cs typeface="Arial MT"/>
              </a:rPr>
              <a:t>Your</a:t>
            </a:r>
            <a:r>
              <a:rPr sz="1600" spc="20" dirty="0">
                <a:latin typeface="Arial MT"/>
                <a:cs typeface="Arial MT"/>
              </a:rPr>
              <a:t> </a:t>
            </a:r>
            <a:r>
              <a:rPr sz="1600" spc="-5" dirty="0">
                <a:latin typeface="Arial MT"/>
                <a:cs typeface="Arial MT"/>
              </a:rPr>
              <a:t>menu</a:t>
            </a:r>
            <a:r>
              <a:rPr sz="1600" spc="20" dirty="0">
                <a:latin typeface="Arial MT"/>
                <a:cs typeface="Arial MT"/>
              </a:rPr>
              <a:t> </a:t>
            </a:r>
            <a:r>
              <a:rPr sz="1600" spc="-5" dirty="0">
                <a:latin typeface="Arial MT"/>
                <a:cs typeface="Arial MT"/>
              </a:rPr>
              <a:t>should</a:t>
            </a:r>
            <a:r>
              <a:rPr sz="1600" spc="5" dirty="0">
                <a:latin typeface="Arial MT"/>
                <a:cs typeface="Arial MT"/>
              </a:rPr>
              <a:t> </a:t>
            </a:r>
            <a:r>
              <a:rPr sz="1600" spc="-5" dirty="0">
                <a:latin typeface="Arial MT"/>
                <a:cs typeface="Arial MT"/>
              </a:rPr>
              <a:t>include</a:t>
            </a:r>
            <a:r>
              <a:rPr sz="1600" spc="-15" dirty="0">
                <a:latin typeface="Arial MT"/>
                <a:cs typeface="Arial MT"/>
              </a:rPr>
              <a:t> </a:t>
            </a:r>
            <a:r>
              <a:rPr sz="1600" spc="-5" dirty="0">
                <a:latin typeface="Arial MT"/>
                <a:cs typeface="Arial MT"/>
              </a:rPr>
              <a:t>a</a:t>
            </a:r>
            <a:r>
              <a:rPr sz="1600" dirty="0">
                <a:latin typeface="Arial MT"/>
                <a:cs typeface="Arial MT"/>
              </a:rPr>
              <a:t> </a:t>
            </a:r>
            <a:r>
              <a:rPr sz="1600" spc="-5" dirty="0">
                <a:latin typeface="Arial MT"/>
                <a:cs typeface="Arial MT"/>
              </a:rPr>
              <a:t>range</a:t>
            </a:r>
            <a:r>
              <a:rPr sz="1600" spc="20" dirty="0">
                <a:latin typeface="Arial MT"/>
                <a:cs typeface="Arial MT"/>
              </a:rPr>
              <a:t> </a:t>
            </a:r>
            <a:r>
              <a:rPr sz="1600" spc="-5" dirty="0">
                <a:latin typeface="Arial MT"/>
                <a:cs typeface="Arial MT"/>
              </a:rPr>
              <a:t>of</a:t>
            </a:r>
            <a:r>
              <a:rPr sz="1600" spc="20" dirty="0">
                <a:latin typeface="Arial MT"/>
                <a:cs typeface="Arial MT"/>
              </a:rPr>
              <a:t> </a:t>
            </a:r>
            <a:r>
              <a:rPr sz="1600" spc="-5" dirty="0">
                <a:latin typeface="Arial MT"/>
                <a:cs typeface="Arial MT"/>
              </a:rPr>
              <a:t>dishes</a:t>
            </a:r>
            <a:r>
              <a:rPr sz="1600" dirty="0">
                <a:latin typeface="Arial MT"/>
                <a:cs typeface="Arial MT"/>
              </a:rPr>
              <a:t> </a:t>
            </a:r>
            <a:r>
              <a:rPr sz="1600" spc="-5" dirty="0">
                <a:latin typeface="Arial MT"/>
                <a:cs typeface="Arial MT"/>
              </a:rPr>
              <a:t>that</a:t>
            </a:r>
            <a:r>
              <a:rPr sz="1600" spc="30" dirty="0">
                <a:latin typeface="Arial MT"/>
                <a:cs typeface="Arial MT"/>
              </a:rPr>
              <a:t> </a:t>
            </a:r>
            <a:r>
              <a:rPr sz="1600" spc="-5" dirty="0">
                <a:latin typeface="Arial MT"/>
                <a:cs typeface="Arial MT"/>
              </a:rPr>
              <a:t>reflect</a:t>
            </a:r>
            <a:r>
              <a:rPr sz="1600" spc="20"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restaurant's</a:t>
            </a:r>
            <a:r>
              <a:rPr sz="1600" spc="35" dirty="0">
                <a:latin typeface="Arial MT"/>
                <a:cs typeface="Arial MT"/>
              </a:rPr>
              <a:t> </a:t>
            </a:r>
            <a:r>
              <a:rPr sz="1600" spc="-5" dirty="0">
                <a:latin typeface="Arial MT"/>
                <a:cs typeface="Arial MT"/>
              </a:rPr>
              <a:t>theme</a:t>
            </a:r>
            <a:r>
              <a:rPr sz="1600" spc="25" dirty="0">
                <a:latin typeface="Arial MT"/>
                <a:cs typeface="Arial MT"/>
              </a:rPr>
              <a:t> </a:t>
            </a:r>
            <a:r>
              <a:rPr sz="1600" spc="-5" dirty="0">
                <a:latin typeface="Arial MT"/>
                <a:cs typeface="Arial MT"/>
              </a:rPr>
              <a:t>and</a:t>
            </a:r>
            <a:r>
              <a:rPr sz="1600" spc="20" dirty="0">
                <a:latin typeface="Arial MT"/>
                <a:cs typeface="Arial MT"/>
              </a:rPr>
              <a:t> </a:t>
            </a:r>
            <a:r>
              <a:rPr sz="1600" spc="-5" dirty="0">
                <a:latin typeface="Arial MT"/>
                <a:cs typeface="Arial MT"/>
              </a:rPr>
              <a:t>target </a:t>
            </a:r>
            <a:r>
              <a:rPr sz="1600" spc="-430" dirty="0">
                <a:latin typeface="Arial MT"/>
                <a:cs typeface="Arial MT"/>
              </a:rPr>
              <a:t> </a:t>
            </a:r>
            <a:r>
              <a:rPr sz="1600" spc="-5" dirty="0">
                <a:latin typeface="Arial MT"/>
                <a:cs typeface="Arial MT"/>
              </a:rPr>
              <a:t>audience.</a:t>
            </a:r>
            <a:r>
              <a:rPr sz="1600" spc="-40" dirty="0">
                <a:latin typeface="Arial MT"/>
                <a:cs typeface="Arial MT"/>
              </a:rPr>
              <a:t> </a:t>
            </a:r>
            <a:r>
              <a:rPr sz="1600" spc="-60" dirty="0">
                <a:latin typeface="Arial MT"/>
                <a:cs typeface="Arial MT"/>
              </a:rPr>
              <a:t>You</a:t>
            </a:r>
            <a:r>
              <a:rPr sz="1600" spc="25" dirty="0">
                <a:latin typeface="Arial MT"/>
                <a:cs typeface="Arial MT"/>
              </a:rPr>
              <a:t> </a:t>
            </a:r>
            <a:r>
              <a:rPr sz="1600" spc="-5" dirty="0">
                <a:latin typeface="Arial MT"/>
                <a:cs typeface="Arial MT"/>
              </a:rPr>
              <a:t>should</a:t>
            </a:r>
            <a:r>
              <a:rPr sz="1600" spc="-10" dirty="0">
                <a:latin typeface="Arial MT"/>
                <a:cs typeface="Arial MT"/>
              </a:rPr>
              <a:t> </a:t>
            </a:r>
            <a:r>
              <a:rPr sz="1600" spc="-5" dirty="0">
                <a:latin typeface="Arial MT"/>
                <a:cs typeface="Arial MT"/>
              </a:rPr>
              <a:t>consider</a:t>
            </a:r>
            <a:r>
              <a:rPr sz="160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following</a:t>
            </a:r>
            <a:r>
              <a:rPr sz="1600" spc="-10" dirty="0">
                <a:latin typeface="Arial MT"/>
                <a:cs typeface="Arial MT"/>
              </a:rPr>
              <a:t> </a:t>
            </a:r>
            <a:r>
              <a:rPr sz="1600" spc="-5" dirty="0">
                <a:latin typeface="Arial MT"/>
                <a:cs typeface="Arial MT"/>
              </a:rPr>
              <a:t>factors</a:t>
            </a:r>
            <a:r>
              <a:rPr sz="1600" spc="10" dirty="0">
                <a:latin typeface="Arial MT"/>
                <a:cs typeface="Arial MT"/>
              </a:rPr>
              <a:t> </a:t>
            </a:r>
            <a:r>
              <a:rPr sz="1600" spc="-10" dirty="0">
                <a:latin typeface="Arial MT"/>
                <a:cs typeface="Arial MT"/>
              </a:rPr>
              <a:t>when</a:t>
            </a:r>
            <a:r>
              <a:rPr sz="1600" spc="25" dirty="0">
                <a:latin typeface="Arial MT"/>
                <a:cs typeface="Arial MT"/>
              </a:rPr>
              <a:t> </a:t>
            </a:r>
            <a:r>
              <a:rPr sz="1600" spc="-5" dirty="0">
                <a:latin typeface="Arial MT"/>
                <a:cs typeface="Arial MT"/>
              </a:rPr>
              <a:t>designing</a:t>
            </a:r>
            <a:r>
              <a:rPr sz="1600" spc="-20" dirty="0">
                <a:latin typeface="Arial MT"/>
                <a:cs typeface="Arial MT"/>
              </a:rPr>
              <a:t> </a:t>
            </a:r>
            <a:r>
              <a:rPr sz="1600" spc="-10" dirty="0">
                <a:latin typeface="Arial MT"/>
                <a:cs typeface="Arial MT"/>
              </a:rPr>
              <a:t>your</a:t>
            </a:r>
            <a:r>
              <a:rPr sz="1600" spc="35" dirty="0">
                <a:latin typeface="Arial MT"/>
                <a:cs typeface="Arial MT"/>
              </a:rPr>
              <a:t> </a:t>
            </a:r>
            <a:r>
              <a:rPr sz="1600" spc="-5" dirty="0">
                <a:latin typeface="Arial MT"/>
                <a:cs typeface="Arial MT"/>
              </a:rPr>
              <a:t>menu:</a:t>
            </a:r>
            <a:endParaRPr sz="1600">
              <a:latin typeface="Arial MT"/>
              <a:cs typeface="Arial MT"/>
            </a:endParaRPr>
          </a:p>
          <a:p>
            <a:pPr marL="241300" marR="60325" indent="-228600">
              <a:lnSpc>
                <a:spcPts val="1730"/>
              </a:lnSpc>
              <a:spcBef>
                <a:spcPts val="995"/>
              </a:spcBef>
              <a:buChar char="•"/>
              <a:tabLst>
                <a:tab pos="240665" algn="l"/>
                <a:tab pos="241300" algn="l"/>
              </a:tabLst>
            </a:pPr>
            <a:r>
              <a:rPr sz="1600" spc="-5" dirty="0">
                <a:latin typeface="Arial MT"/>
                <a:cs typeface="Arial MT"/>
              </a:rPr>
              <a:t>Food</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Beverage</a:t>
            </a:r>
            <a:r>
              <a:rPr sz="1600" spc="10" dirty="0">
                <a:latin typeface="Arial MT"/>
                <a:cs typeface="Arial MT"/>
              </a:rPr>
              <a:t> </a:t>
            </a:r>
            <a:r>
              <a:rPr sz="1600" spc="-5" dirty="0">
                <a:latin typeface="Arial MT"/>
                <a:cs typeface="Arial MT"/>
              </a:rPr>
              <a:t>Selection: Choose</a:t>
            </a:r>
            <a:r>
              <a:rPr sz="1600" spc="10"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variety</a:t>
            </a:r>
            <a:r>
              <a:rPr sz="1600" spc="30" dirty="0">
                <a:latin typeface="Arial MT"/>
                <a:cs typeface="Arial MT"/>
              </a:rPr>
              <a:t> </a:t>
            </a:r>
            <a:r>
              <a:rPr sz="1600" spc="-5" dirty="0">
                <a:latin typeface="Arial MT"/>
                <a:cs typeface="Arial MT"/>
              </a:rPr>
              <a:t>of</a:t>
            </a:r>
            <a:r>
              <a:rPr sz="1600" spc="20" dirty="0">
                <a:latin typeface="Arial MT"/>
                <a:cs typeface="Arial MT"/>
              </a:rPr>
              <a:t> </a:t>
            </a:r>
            <a:r>
              <a:rPr sz="1600" spc="-5" dirty="0">
                <a:latin typeface="Arial MT"/>
                <a:cs typeface="Arial MT"/>
              </a:rPr>
              <a:t>starters,</a:t>
            </a:r>
            <a:r>
              <a:rPr sz="1600" spc="35" dirty="0">
                <a:latin typeface="Arial MT"/>
                <a:cs typeface="Arial MT"/>
              </a:rPr>
              <a:t> </a:t>
            </a:r>
            <a:r>
              <a:rPr sz="1600" spc="-5" dirty="0">
                <a:latin typeface="Arial MT"/>
                <a:cs typeface="Arial MT"/>
              </a:rPr>
              <a:t>mains,</a:t>
            </a:r>
            <a:r>
              <a:rPr sz="1600" spc="20" dirty="0">
                <a:latin typeface="Arial MT"/>
                <a:cs typeface="Arial MT"/>
              </a:rPr>
              <a:t> </a:t>
            </a:r>
            <a:r>
              <a:rPr sz="1600" spc="-5" dirty="0">
                <a:latin typeface="Arial MT"/>
                <a:cs typeface="Arial MT"/>
              </a:rPr>
              <a:t>desserts,</a:t>
            </a:r>
            <a:r>
              <a:rPr sz="1600" spc="2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beverages </a:t>
            </a:r>
            <a:r>
              <a:rPr sz="1600" spc="-430" dirty="0">
                <a:latin typeface="Arial MT"/>
                <a:cs typeface="Arial MT"/>
              </a:rPr>
              <a:t> </a:t>
            </a:r>
            <a:r>
              <a:rPr sz="1600" spc="-5" dirty="0">
                <a:latin typeface="Arial MT"/>
                <a:cs typeface="Arial MT"/>
              </a:rPr>
              <a:t>that</a:t>
            </a:r>
            <a:r>
              <a:rPr sz="1600" spc="10" dirty="0">
                <a:latin typeface="Arial MT"/>
                <a:cs typeface="Arial MT"/>
              </a:rPr>
              <a:t> </a:t>
            </a:r>
            <a:r>
              <a:rPr sz="1600" spc="-5" dirty="0">
                <a:latin typeface="Arial MT"/>
                <a:cs typeface="Arial MT"/>
              </a:rPr>
              <a:t>reflect</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theme</a:t>
            </a:r>
            <a:r>
              <a:rPr sz="1600" spc="25" dirty="0">
                <a:latin typeface="Arial MT"/>
                <a:cs typeface="Arial MT"/>
              </a:rPr>
              <a:t> </a:t>
            </a:r>
            <a:r>
              <a:rPr sz="1600" spc="-5" dirty="0">
                <a:latin typeface="Arial MT"/>
                <a:cs typeface="Arial MT"/>
              </a:rPr>
              <a:t>and style</a:t>
            </a:r>
            <a:r>
              <a:rPr sz="1600" spc="2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the restaurant.</a:t>
            </a:r>
            <a:endParaRPr sz="1600">
              <a:latin typeface="Arial MT"/>
              <a:cs typeface="Arial MT"/>
            </a:endParaRPr>
          </a:p>
          <a:p>
            <a:pPr marL="241300" marR="167640" indent="-228600">
              <a:lnSpc>
                <a:spcPts val="1730"/>
              </a:lnSpc>
              <a:spcBef>
                <a:spcPts val="1000"/>
              </a:spcBef>
              <a:buChar char="•"/>
              <a:tabLst>
                <a:tab pos="240665" algn="l"/>
                <a:tab pos="241300" algn="l"/>
              </a:tabLst>
            </a:pPr>
            <a:r>
              <a:rPr sz="1600" spc="-5" dirty="0">
                <a:latin typeface="Arial MT"/>
                <a:cs typeface="Arial MT"/>
              </a:rPr>
              <a:t>Pricing</a:t>
            </a:r>
            <a:r>
              <a:rPr sz="1600" spc="-10" dirty="0">
                <a:latin typeface="Arial MT"/>
                <a:cs typeface="Arial MT"/>
              </a:rPr>
              <a:t> </a:t>
            </a:r>
            <a:r>
              <a:rPr sz="1600" spc="-5" dirty="0">
                <a:latin typeface="Arial MT"/>
                <a:cs typeface="Arial MT"/>
              </a:rPr>
              <a:t>Strategy:</a:t>
            </a:r>
            <a:r>
              <a:rPr sz="1600" spc="60" dirty="0">
                <a:latin typeface="Arial MT"/>
                <a:cs typeface="Arial MT"/>
              </a:rPr>
              <a:t> </a:t>
            </a:r>
            <a:r>
              <a:rPr sz="1600" spc="-5" dirty="0">
                <a:latin typeface="Arial MT"/>
                <a:cs typeface="Arial MT"/>
              </a:rPr>
              <a:t>Determine</a:t>
            </a:r>
            <a:r>
              <a:rPr sz="1600" spc="1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prices</a:t>
            </a:r>
            <a:r>
              <a:rPr sz="1600" dirty="0">
                <a:latin typeface="Arial MT"/>
                <a:cs typeface="Arial MT"/>
              </a:rPr>
              <a:t> </a:t>
            </a:r>
            <a:r>
              <a:rPr sz="1600" spc="-5" dirty="0">
                <a:latin typeface="Arial MT"/>
                <a:cs typeface="Arial MT"/>
              </a:rPr>
              <a:t>for</a:t>
            </a:r>
            <a:r>
              <a:rPr sz="1600" spc="25" dirty="0">
                <a:latin typeface="Arial MT"/>
                <a:cs typeface="Arial MT"/>
              </a:rPr>
              <a:t> </a:t>
            </a:r>
            <a:r>
              <a:rPr sz="1600" spc="-5" dirty="0">
                <a:latin typeface="Arial MT"/>
                <a:cs typeface="Arial MT"/>
              </a:rPr>
              <a:t>each</a:t>
            </a:r>
            <a:r>
              <a:rPr sz="1600" spc="5" dirty="0">
                <a:latin typeface="Arial MT"/>
                <a:cs typeface="Arial MT"/>
              </a:rPr>
              <a:t> </a:t>
            </a:r>
            <a:r>
              <a:rPr sz="1600" dirty="0">
                <a:latin typeface="Arial MT"/>
                <a:cs typeface="Arial MT"/>
              </a:rPr>
              <a:t>item</a:t>
            </a:r>
            <a:r>
              <a:rPr sz="1600" spc="15"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menu</a:t>
            </a:r>
            <a:r>
              <a:rPr sz="1600" spc="15" dirty="0">
                <a:latin typeface="Arial MT"/>
                <a:cs typeface="Arial MT"/>
              </a:rPr>
              <a:t> </a:t>
            </a:r>
            <a:r>
              <a:rPr sz="1600" spc="-5" dirty="0">
                <a:latin typeface="Arial MT"/>
                <a:cs typeface="Arial MT"/>
              </a:rPr>
              <a:t>based</a:t>
            </a:r>
            <a:r>
              <a:rPr sz="1600" spc="5"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factors</a:t>
            </a:r>
            <a:r>
              <a:rPr sz="1600" spc="35" dirty="0">
                <a:latin typeface="Arial MT"/>
                <a:cs typeface="Arial MT"/>
              </a:rPr>
              <a:t> </a:t>
            </a:r>
            <a:r>
              <a:rPr sz="1600" spc="-5" dirty="0">
                <a:latin typeface="Arial MT"/>
                <a:cs typeface="Arial MT"/>
              </a:rPr>
              <a:t>such</a:t>
            </a:r>
            <a:r>
              <a:rPr sz="1600" spc="5" dirty="0">
                <a:latin typeface="Arial MT"/>
                <a:cs typeface="Arial MT"/>
              </a:rPr>
              <a:t> </a:t>
            </a:r>
            <a:r>
              <a:rPr sz="1600" spc="-5" dirty="0">
                <a:latin typeface="Arial MT"/>
                <a:cs typeface="Arial MT"/>
              </a:rPr>
              <a:t>as </a:t>
            </a:r>
            <a:r>
              <a:rPr sz="1600" spc="-430" dirty="0">
                <a:latin typeface="Arial MT"/>
                <a:cs typeface="Arial MT"/>
              </a:rPr>
              <a:t> </a:t>
            </a:r>
            <a:r>
              <a:rPr sz="1600" spc="-5" dirty="0">
                <a:latin typeface="Arial MT"/>
                <a:cs typeface="Arial MT"/>
              </a:rPr>
              <a:t>competitors</a:t>
            </a:r>
            <a:r>
              <a:rPr sz="1600" spc="15" dirty="0">
                <a:latin typeface="Arial MT"/>
                <a:cs typeface="Arial MT"/>
              </a:rPr>
              <a:t> </a:t>
            </a:r>
            <a:r>
              <a:rPr sz="1600" spc="-5" dirty="0">
                <a:latin typeface="Arial MT"/>
                <a:cs typeface="Arial MT"/>
              </a:rPr>
              <a:t>pricing.</a:t>
            </a:r>
            <a:r>
              <a:rPr sz="1600" spc="5" dirty="0">
                <a:latin typeface="Arial MT"/>
                <a:cs typeface="Arial MT"/>
              </a:rPr>
              <a:t> </a:t>
            </a:r>
            <a:r>
              <a:rPr sz="1600" spc="-5" dirty="0">
                <a:latin typeface="Arial MT"/>
                <a:cs typeface="Arial MT"/>
              </a:rPr>
              <a:t>Consider</a:t>
            </a:r>
            <a:r>
              <a:rPr sz="1600" spc="5" dirty="0">
                <a:latin typeface="Arial MT"/>
                <a:cs typeface="Arial MT"/>
              </a:rPr>
              <a:t> </a:t>
            </a:r>
            <a:r>
              <a:rPr sz="1600" spc="-5" dirty="0">
                <a:latin typeface="Arial MT"/>
                <a:cs typeface="Arial MT"/>
              </a:rPr>
              <a:t>how</a:t>
            </a:r>
            <a:r>
              <a:rPr sz="1600" spc="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pricing strategy</a:t>
            </a:r>
            <a:r>
              <a:rPr sz="1600" spc="25" dirty="0">
                <a:latin typeface="Arial MT"/>
                <a:cs typeface="Arial MT"/>
              </a:rPr>
              <a:t> </a:t>
            </a:r>
            <a:r>
              <a:rPr sz="1600" spc="-10" dirty="0">
                <a:latin typeface="Arial MT"/>
                <a:cs typeface="Arial MT"/>
              </a:rPr>
              <a:t>will</a:t>
            </a:r>
            <a:r>
              <a:rPr sz="1600" dirty="0">
                <a:latin typeface="Arial MT"/>
                <a:cs typeface="Arial MT"/>
              </a:rPr>
              <a:t> </a:t>
            </a:r>
            <a:r>
              <a:rPr sz="1600" spc="-10" dirty="0">
                <a:latin typeface="Arial MT"/>
                <a:cs typeface="Arial MT"/>
              </a:rPr>
              <a:t>affect</a:t>
            </a:r>
            <a:r>
              <a:rPr sz="1600" spc="20"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restaurant's</a:t>
            </a:r>
            <a:r>
              <a:rPr sz="1600" spc="45" dirty="0">
                <a:latin typeface="Arial MT"/>
                <a:cs typeface="Arial MT"/>
              </a:rPr>
              <a:t> </a:t>
            </a:r>
            <a:r>
              <a:rPr sz="1600" spc="-5" dirty="0">
                <a:latin typeface="Arial MT"/>
                <a:cs typeface="Arial MT"/>
              </a:rPr>
              <a:t>target </a:t>
            </a:r>
            <a:r>
              <a:rPr sz="1600" dirty="0">
                <a:latin typeface="Arial MT"/>
                <a:cs typeface="Arial MT"/>
              </a:rPr>
              <a:t> </a:t>
            </a:r>
            <a:r>
              <a:rPr sz="1600" spc="-5" dirty="0">
                <a:latin typeface="Arial MT"/>
                <a:cs typeface="Arial MT"/>
              </a:rPr>
              <a:t>audience.</a:t>
            </a:r>
            <a:endParaRPr sz="1600">
              <a:latin typeface="Arial MT"/>
              <a:cs typeface="Arial MT"/>
            </a:endParaRPr>
          </a:p>
          <a:p>
            <a:pPr marL="241300" marR="302895" indent="-228600">
              <a:lnSpc>
                <a:spcPct val="90100"/>
              </a:lnSpc>
              <a:spcBef>
                <a:spcPts val="970"/>
              </a:spcBef>
              <a:buChar char="•"/>
              <a:tabLst>
                <a:tab pos="240665" algn="l"/>
                <a:tab pos="241300" algn="l"/>
              </a:tabLst>
            </a:pPr>
            <a:r>
              <a:rPr sz="1600" spc="-5" dirty="0">
                <a:latin typeface="Arial MT"/>
                <a:cs typeface="Arial MT"/>
              </a:rPr>
              <a:t>Nutrition</a:t>
            </a:r>
            <a:r>
              <a:rPr sz="1600" spc="5" dirty="0">
                <a:latin typeface="Arial MT"/>
                <a:cs typeface="Arial MT"/>
              </a:rPr>
              <a:t> </a:t>
            </a:r>
            <a:r>
              <a:rPr sz="1600" spc="-5" dirty="0">
                <a:latin typeface="Arial MT"/>
                <a:cs typeface="Arial MT"/>
              </a:rPr>
              <a:t>and</a:t>
            </a:r>
            <a:r>
              <a:rPr sz="1600" spc="20" dirty="0">
                <a:latin typeface="Arial MT"/>
                <a:cs typeface="Arial MT"/>
              </a:rPr>
              <a:t> </a:t>
            </a:r>
            <a:r>
              <a:rPr sz="1600" spc="-5" dirty="0">
                <a:latin typeface="Arial MT"/>
                <a:cs typeface="Arial MT"/>
              </a:rPr>
              <a:t>Special</a:t>
            </a:r>
            <a:r>
              <a:rPr sz="1600" spc="-10" dirty="0">
                <a:latin typeface="Arial MT"/>
                <a:cs typeface="Arial MT"/>
              </a:rPr>
              <a:t> </a:t>
            </a:r>
            <a:r>
              <a:rPr sz="1600" spc="-5" dirty="0">
                <a:latin typeface="Arial MT"/>
                <a:cs typeface="Arial MT"/>
              </a:rPr>
              <a:t>Dietary</a:t>
            </a:r>
            <a:r>
              <a:rPr sz="1600" spc="10" dirty="0">
                <a:latin typeface="Arial MT"/>
                <a:cs typeface="Arial MT"/>
              </a:rPr>
              <a:t> </a:t>
            </a:r>
            <a:r>
              <a:rPr sz="1600" spc="-5" dirty="0">
                <a:latin typeface="Arial MT"/>
                <a:cs typeface="Arial MT"/>
              </a:rPr>
              <a:t>Requirements:</a:t>
            </a:r>
            <a:r>
              <a:rPr sz="1600" spc="20" dirty="0">
                <a:latin typeface="Arial MT"/>
                <a:cs typeface="Arial MT"/>
              </a:rPr>
              <a:t> </a:t>
            </a:r>
            <a:r>
              <a:rPr sz="1600" spc="-5" dirty="0">
                <a:latin typeface="Arial MT"/>
                <a:cs typeface="Arial MT"/>
              </a:rPr>
              <a:t>Ensure</a:t>
            </a:r>
            <a:r>
              <a:rPr sz="1600" spc="20" dirty="0">
                <a:latin typeface="Arial MT"/>
                <a:cs typeface="Arial MT"/>
              </a:rPr>
              <a:t> </a:t>
            </a:r>
            <a:r>
              <a:rPr sz="1600" spc="-5" dirty="0">
                <a:latin typeface="Arial MT"/>
                <a:cs typeface="Arial MT"/>
              </a:rPr>
              <a:t>that</a:t>
            </a:r>
            <a:r>
              <a:rPr sz="1600" spc="20" dirty="0">
                <a:latin typeface="Arial MT"/>
                <a:cs typeface="Arial MT"/>
              </a:rPr>
              <a:t> </a:t>
            </a:r>
            <a:r>
              <a:rPr sz="1600" spc="-10" dirty="0">
                <a:latin typeface="Arial MT"/>
                <a:cs typeface="Arial MT"/>
              </a:rPr>
              <a:t>your</a:t>
            </a:r>
            <a:r>
              <a:rPr sz="1600" spc="40" dirty="0">
                <a:latin typeface="Arial MT"/>
                <a:cs typeface="Arial MT"/>
              </a:rPr>
              <a:t> </a:t>
            </a:r>
            <a:r>
              <a:rPr sz="1600" spc="-5" dirty="0">
                <a:latin typeface="Arial MT"/>
                <a:cs typeface="Arial MT"/>
              </a:rPr>
              <a:t>menu</a:t>
            </a:r>
            <a:r>
              <a:rPr sz="1600" spc="20" dirty="0">
                <a:latin typeface="Arial MT"/>
                <a:cs typeface="Arial MT"/>
              </a:rPr>
              <a:t> </a:t>
            </a:r>
            <a:r>
              <a:rPr sz="1600" spc="-5" dirty="0">
                <a:latin typeface="Arial MT"/>
                <a:cs typeface="Arial MT"/>
              </a:rPr>
              <a:t>includes</a:t>
            </a:r>
            <a:r>
              <a:rPr sz="1600" spc="-10" dirty="0">
                <a:latin typeface="Arial MT"/>
                <a:cs typeface="Arial MT"/>
              </a:rPr>
              <a:t> </a:t>
            </a:r>
            <a:r>
              <a:rPr sz="1600" spc="-5" dirty="0">
                <a:latin typeface="Arial MT"/>
                <a:cs typeface="Arial MT"/>
              </a:rPr>
              <a:t>options</a:t>
            </a:r>
            <a:r>
              <a:rPr sz="1600" spc="5" dirty="0">
                <a:latin typeface="Arial MT"/>
                <a:cs typeface="Arial MT"/>
              </a:rPr>
              <a:t> </a:t>
            </a:r>
            <a:r>
              <a:rPr sz="1600" spc="-5" dirty="0">
                <a:latin typeface="Arial MT"/>
                <a:cs typeface="Arial MT"/>
              </a:rPr>
              <a:t>for </a:t>
            </a:r>
            <a:r>
              <a:rPr sz="1600" dirty="0">
                <a:latin typeface="Arial MT"/>
                <a:cs typeface="Arial MT"/>
              </a:rPr>
              <a:t> </a:t>
            </a:r>
            <a:r>
              <a:rPr sz="1600" spc="-5" dirty="0">
                <a:latin typeface="Arial MT"/>
                <a:cs typeface="Arial MT"/>
              </a:rPr>
              <a:t>customers</a:t>
            </a:r>
            <a:r>
              <a:rPr sz="1600" spc="25" dirty="0">
                <a:latin typeface="Arial MT"/>
                <a:cs typeface="Arial MT"/>
              </a:rPr>
              <a:t> </a:t>
            </a:r>
            <a:r>
              <a:rPr sz="1600" spc="-10" dirty="0">
                <a:latin typeface="Arial MT"/>
                <a:cs typeface="Arial MT"/>
              </a:rPr>
              <a:t>with</a:t>
            </a:r>
            <a:r>
              <a:rPr sz="1600" spc="25" dirty="0">
                <a:latin typeface="Arial MT"/>
                <a:cs typeface="Arial MT"/>
              </a:rPr>
              <a:t> </a:t>
            </a:r>
            <a:r>
              <a:rPr sz="1600" spc="-5" dirty="0">
                <a:latin typeface="Arial MT"/>
                <a:cs typeface="Arial MT"/>
              </a:rPr>
              <a:t>special</a:t>
            </a:r>
            <a:r>
              <a:rPr sz="1600" spc="-10" dirty="0">
                <a:latin typeface="Arial MT"/>
                <a:cs typeface="Arial MT"/>
              </a:rPr>
              <a:t> </a:t>
            </a:r>
            <a:r>
              <a:rPr sz="1600" spc="-5" dirty="0">
                <a:latin typeface="Arial MT"/>
                <a:cs typeface="Arial MT"/>
              </a:rPr>
              <a:t>dietary</a:t>
            </a:r>
            <a:r>
              <a:rPr sz="1600" spc="30" dirty="0">
                <a:latin typeface="Arial MT"/>
                <a:cs typeface="Arial MT"/>
              </a:rPr>
              <a:t> </a:t>
            </a:r>
            <a:r>
              <a:rPr sz="1600" spc="-5" dirty="0">
                <a:latin typeface="Arial MT"/>
                <a:cs typeface="Arial MT"/>
              </a:rPr>
              <a:t>requirements</a:t>
            </a:r>
            <a:r>
              <a:rPr sz="1600" spc="30" dirty="0">
                <a:latin typeface="Arial MT"/>
                <a:cs typeface="Arial MT"/>
              </a:rPr>
              <a:t> </a:t>
            </a:r>
            <a:r>
              <a:rPr sz="1600" spc="-5" dirty="0">
                <a:latin typeface="Arial MT"/>
                <a:cs typeface="Arial MT"/>
              </a:rPr>
              <a:t>such</a:t>
            </a:r>
            <a:r>
              <a:rPr sz="1600" spc="5" dirty="0">
                <a:latin typeface="Arial MT"/>
                <a:cs typeface="Arial MT"/>
              </a:rPr>
              <a:t> </a:t>
            </a:r>
            <a:r>
              <a:rPr sz="1600" spc="-5" dirty="0">
                <a:latin typeface="Arial MT"/>
                <a:cs typeface="Arial MT"/>
              </a:rPr>
              <a:t>as</a:t>
            </a:r>
            <a:r>
              <a:rPr sz="1600" spc="20" dirty="0">
                <a:latin typeface="Arial MT"/>
                <a:cs typeface="Arial MT"/>
              </a:rPr>
              <a:t> </a:t>
            </a:r>
            <a:r>
              <a:rPr sz="1600" spc="-5" dirty="0">
                <a:latin typeface="Arial MT"/>
                <a:cs typeface="Arial MT"/>
              </a:rPr>
              <a:t>vegetarian,</a:t>
            </a:r>
            <a:r>
              <a:rPr sz="1600" spc="20" dirty="0">
                <a:latin typeface="Arial MT"/>
                <a:cs typeface="Arial MT"/>
              </a:rPr>
              <a:t> </a:t>
            </a:r>
            <a:r>
              <a:rPr sz="1600" dirty="0">
                <a:latin typeface="Arial MT"/>
                <a:cs typeface="Arial MT"/>
              </a:rPr>
              <a:t>gluten-free,</a:t>
            </a:r>
            <a:r>
              <a:rPr sz="1600" spc="45"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lactose- </a:t>
            </a:r>
            <a:r>
              <a:rPr sz="1600" spc="-430" dirty="0">
                <a:latin typeface="Arial MT"/>
                <a:cs typeface="Arial MT"/>
              </a:rPr>
              <a:t> </a:t>
            </a:r>
            <a:r>
              <a:rPr sz="1600" spc="-5" dirty="0">
                <a:latin typeface="Arial MT"/>
                <a:cs typeface="Arial MT"/>
              </a:rPr>
              <a:t>free.</a:t>
            </a:r>
            <a:r>
              <a:rPr sz="1600" spc="25" dirty="0">
                <a:latin typeface="Arial MT"/>
                <a:cs typeface="Arial MT"/>
              </a:rPr>
              <a:t> </a:t>
            </a:r>
            <a:r>
              <a:rPr sz="1600" spc="-5" dirty="0">
                <a:latin typeface="Arial MT"/>
                <a:cs typeface="Arial MT"/>
              </a:rPr>
              <a:t>Consider</a:t>
            </a:r>
            <a:r>
              <a:rPr sz="1600"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nutritional</a:t>
            </a:r>
            <a:r>
              <a:rPr sz="1600" spc="5" dirty="0">
                <a:latin typeface="Arial MT"/>
                <a:cs typeface="Arial MT"/>
              </a:rPr>
              <a:t> </a:t>
            </a:r>
            <a:r>
              <a:rPr sz="1600" dirty="0">
                <a:latin typeface="Arial MT"/>
                <a:cs typeface="Arial MT"/>
              </a:rPr>
              <a:t>content</a:t>
            </a:r>
            <a:r>
              <a:rPr sz="1600" spc="15"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dishes</a:t>
            </a:r>
            <a:r>
              <a:rPr sz="160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ensure</a:t>
            </a:r>
            <a:r>
              <a:rPr sz="1600" spc="5" dirty="0">
                <a:latin typeface="Arial MT"/>
                <a:cs typeface="Arial MT"/>
              </a:rPr>
              <a:t> </a:t>
            </a:r>
            <a:r>
              <a:rPr sz="1600" spc="-5" dirty="0">
                <a:latin typeface="Arial MT"/>
                <a:cs typeface="Arial MT"/>
              </a:rPr>
              <a:t>that</a:t>
            </a:r>
            <a:r>
              <a:rPr sz="1600" spc="25" dirty="0">
                <a:latin typeface="Arial MT"/>
                <a:cs typeface="Arial MT"/>
              </a:rPr>
              <a:t> </a:t>
            </a:r>
            <a:r>
              <a:rPr sz="1600" spc="-5" dirty="0">
                <a:latin typeface="Arial MT"/>
                <a:cs typeface="Arial MT"/>
              </a:rPr>
              <a:t>they</a:t>
            </a:r>
            <a:r>
              <a:rPr sz="1600" spc="10" dirty="0">
                <a:latin typeface="Arial MT"/>
                <a:cs typeface="Arial MT"/>
              </a:rPr>
              <a:t> </a:t>
            </a:r>
            <a:r>
              <a:rPr sz="1600" dirty="0">
                <a:latin typeface="Arial MT"/>
                <a:cs typeface="Arial MT"/>
              </a:rPr>
              <a:t>align</a:t>
            </a:r>
            <a:r>
              <a:rPr sz="1600" spc="-5" dirty="0">
                <a:latin typeface="Arial MT"/>
                <a:cs typeface="Arial MT"/>
              </a:rPr>
              <a:t> with</a:t>
            </a:r>
            <a:r>
              <a:rPr sz="1600" spc="15" dirty="0">
                <a:latin typeface="Arial MT"/>
                <a:cs typeface="Arial MT"/>
              </a:rPr>
              <a:t> </a:t>
            </a:r>
            <a:r>
              <a:rPr sz="1600" spc="-5" dirty="0">
                <a:latin typeface="Arial MT"/>
                <a:cs typeface="Arial MT"/>
              </a:rPr>
              <a:t>current </a:t>
            </a:r>
            <a:r>
              <a:rPr sz="1600" spc="-430" dirty="0">
                <a:latin typeface="Arial MT"/>
                <a:cs typeface="Arial MT"/>
              </a:rPr>
              <a:t> </a:t>
            </a:r>
            <a:r>
              <a:rPr sz="1600" spc="-5" dirty="0">
                <a:latin typeface="Arial MT"/>
                <a:cs typeface="Arial MT"/>
              </a:rPr>
              <a:t>health</a:t>
            </a:r>
            <a:r>
              <a:rPr sz="1600" spc="-10" dirty="0">
                <a:latin typeface="Arial MT"/>
                <a:cs typeface="Arial MT"/>
              </a:rPr>
              <a:t> </a:t>
            </a:r>
            <a:r>
              <a:rPr sz="1600" spc="-5" dirty="0">
                <a:latin typeface="Arial MT"/>
                <a:cs typeface="Arial MT"/>
              </a:rPr>
              <a:t>and wellness</a:t>
            </a:r>
            <a:r>
              <a:rPr sz="1600" spc="-10" dirty="0">
                <a:latin typeface="Arial MT"/>
                <a:cs typeface="Arial MT"/>
              </a:rPr>
              <a:t> </a:t>
            </a:r>
            <a:r>
              <a:rPr sz="1600" spc="-5" dirty="0">
                <a:latin typeface="Arial MT"/>
                <a:cs typeface="Arial MT"/>
              </a:rPr>
              <a:t>trends.</a:t>
            </a:r>
            <a:endParaRPr sz="1600">
              <a:latin typeface="Arial MT"/>
              <a:cs typeface="Arial MT"/>
            </a:endParaRPr>
          </a:p>
          <a:p>
            <a:pPr marL="241300" marR="40640" indent="-228600">
              <a:lnSpc>
                <a:spcPts val="1730"/>
              </a:lnSpc>
              <a:spcBef>
                <a:spcPts val="1020"/>
              </a:spcBef>
              <a:buChar char="•"/>
              <a:tabLst>
                <a:tab pos="240665" algn="l"/>
                <a:tab pos="241300" algn="l"/>
              </a:tabLst>
            </a:pPr>
            <a:r>
              <a:rPr sz="1600" spc="-5" dirty="0">
                <a:latin typeface="Arial MT"/>
                <a:cs typeface="Arial MT"/>
              </a:rPr>
              <a:t>Menu</a:t>
            </a:r>
            <a:r>
              <a:rPr sz="1600" spc="40" dirty="0">
                <a:latin typeface="Arial MT"/>
                <a:cs typeface="Arial MT"/>
              </a:rPr>
              <a:t> </a:t>
            </a:r>
            <a:r>
              <a:rPr sz="1600" spc="-10" dirty="0">
                <a:latin typeface="Arial MT"/>
                <a:cs typeface="Arial MT"/>
              </a:rPr>
              <a:t>Layout</a:t>
            </a:r>
            <a:r>
              <a:rPr sz="1600" spc="55" dirty="0">
                <a:latin typeface="Arial MT"/>
                <a:cs typeface="Arial MT"/>
              </a:rPr>
              <a:t> </a:t>
            </a:r>
            <a:r>
              <a:rPr sz="1600" spc="-5" dirty="0">
                <a:latin typeface="Arial MT"/>
                <a:cs typeface="Arial MT"/>
              </a:rPr>
              <a:t>and</a:t>
            </a:r>
            <a:r>
              <a:rPr sz="1600" spc="45" dirty="0">
                <a:latin typeface="Arial MT"/>
                <a:cs typeface="Arial MT"/>
              </a:rPr>
              <a:t> </a:t>
            </a:r>
            <a:r>
              <a:rPr sz="1600" spc="-5" dirty="0">
                <a:latin typeface="Arial MT"/>
                <a:cs typeface="Arial MT"/>
              </a:rPr>
              <a:t>Design:</a:t>
            </a:r>
            <a:r>
              <a:rPr sz="1600" spc="20" dirty="0">
                <a:latin typeface="Arial MT"/>
                <a:cs typeface="Arial MT"/>
              </a:rPr>
              <a:t> </a:t>
            </a:r>
            <a:r>
              <a:rPr sz="1600" spc="-5" dirty="0">
                <a:latin typeface="Arial MT"/>
                <a:cs typeface="Arial MT"/>
              </a:rPr>
              <a:t>Create</a:t>
            </a:r>
            <a:r>
              <a:rPr sz="1600" spc="50" dirty="0">
                <a:latin typeface="Arial MT"/>
                <a:cs typeface="Arial MT"/>
              </a:rPr>
              <a:t> </a:t>
            </a:r>
            <a:r>
              <a:rPr sz="1600" spc="-5" dirty="0">
                <a:latin typeface="Arial MT"/>
                <a:cs typeface="Arial MT"/>
              </a:rPr>
              <a:t>a</a:t>
            </a:r>
            <a:r>
              <a:rPr sz="1600" spc="25" dirty="0">
                <a:latin typeface="Arial MT"/>
                <a:cs typeface="Arial MT"/>
              </a:rPr>
              <a:t> </a:t>
            </a:r>
            <a:r>
              <a:rPr sz="1600" spc="-5" dirty="0">
                <a:latin typeface="Arial MT"/>
                <a:cs typeface="Arial MT"/>
              </a:rPr>
              <a:t>visually</a:t>
            </a:r>
            <a:r>
              <a:rPr sz="1600" spc="5" dirty="0">
                <a:latin typeface="Arial MT"/>
                <a:cs typeface="Arial MT"/>
              </a:rPr>
              <a:t> </a:t>
            </a:r>
            <a:r>
              <a:rPr sz="1600" spc="-5" dirty="0">
                <a:latin typeface="Arial MT"/>
                <a:cs typeface="Arial MT"/>
              </a:rPr>
              <a:t>appealing</a:t>
            </a:r>
            <a:r>
              <a:rPr sz="1600" spc="20" dirty="0">
                <a:latin typeface="Arial MT"/>
                <a:cs typeface="Arial MT"/>
              </a:rPr>
              <a:t> </a:t>
            </a:r>
            <a:r>
              <a:rPr sz="1600" spc="-5" dirty="0">
                <a:latin typeface="Arial MT"/>
                <a:cs typeface="Arial MT"/>
              </a:rPr>
              <a:t>menu</a:t>
            </a:r>
            <a:r>
              <a:rPr sz="1600" spc="45" dirty="0">
                <a:latin typeface="Arial MT"/>
                <a:cs typeface="Arial MT"/>
              </a:rPr>
              <a:t> </a:t>
            </a:r>
            <a:r>
              <a:rPr sz="1600" spc="-10" dirty="0">
                <a:latin typeface="Arial MT"/>
                <a:cs typeface="Arial MT"/>
              </a:rPr>
              <a:t>layout</a:t>
            </a:r>
            <a:r>
              <a:rPr sz="1600" spc="45" dirty="0">
                <a:latin typeface="Arial MT"/>
                <a:cs typeface="Arial MT"/>
              </a:rPr>
              <a:t> </a:t>
            </a:r>
            <a:r>
              <a:rPr sz="1600" spc="-5" dirty="0">
                <a:latin typeface="Arial MT"/>
                <a:cs typeface="Arial MT"/>
              </a:rPr>
              <a:t>and</a:t>
            </a:r>
            <a:r>
              <a:rPr sz="1600" spc="40" dirty="0">
                <a:latin typeface="Arial MT"/>
                <a:cs typeface="Arial MT"/>
              </a:rPr>
              <a:t> </a:t>
            </a:r>
            <a:r>
              <a:rPr sz="1600" spc="-5" dirty="0">
                <a:latin typeface="Arial MT"/>
                <a:cs typeface="Arial MT"/>
              </a:rPr>
              <a:t>design</a:t>
            </a:r>
            <a:r>
              <a:rPr sz="1600" spc="20" dirty="0">
                <a:latin typeface="Arial MT"/>
                <a:cs typeface="Arial MT"/>
              </a:rPr>
              <a:t> </a:t>
            </a:r>
            <a:r>
              <a:rPr sz="1600" spc="-5" dirty="0">
                <a:latin typeface="Arial MT"/>
                <a:cs typeface="Arial MT"/>
              </a:rPr>
              <a:t>that</a:t>
            </a:r>
            <a:r>
              <a:rPr sz="1600" spc="45" dirty="0">
                <a:latin typeface="Arial MT"/>
                <a:cs typeface="Arial MT"/>
              </a:rPr>
              <a:t> </a:t>
            </a:r>
            <a:r>
              <a:rPr sz="1600" spc="-5" dirty="0">
                <a:latin typeface="Arial MT"/>
                <a:cs typeface="Arial MT"/>
              </a:rPr>
              <a:t>is</a:t>
            </a:r>
            <a:r>
              <a:rPr sz="1600" spc="35" dirty="0">
                <a:latin typeface="Arial MT"/>
                <a:cs typeface="Arial MT"/>
              </a:rPr>
              <a:t> </a:t>
            </a:r>
            <a:r>
              <a:rPr sz="1600" spc="-5" dirty="0">
                <a:latin typeface="Arial MT"/>
                <a:cs typeface="Arial MT"/>
              </a:rPr>
              <a:t>easy </a:t>
            </a:r>
            <a:r>
              <a:rPr sz="1600" dirty="0">
                <a:latin typeface="Arial MT"/>
                <a:cs typeface="Arial MT"/>
              </a:rPr>
              <a:t> </a:t>
            </a:r>
            <a:r>
              <a:rPr sz="1600" spc="-5" dirty="0">
                <a:latin typeface="Arial MT"/>
                <a:cs typeface="Arial MT"/>
              </a:rPr>
              <a:t>to</a:t>
            </a:r>
            <a:r>
              <a:rPr sz="1600" spc="15" dirty="0">
                <a:latin typeface="Arial MT"/>
                <a:cs typeface="Arial MT"/>
              </a:rPr>
              <a:t> </a:t>
            </a:r>
            <a:r>
              <a:rPr sz="1600" spc="-5" dirty="0">
                <a:latin typeface="Arial MT"/>
                <a:cs typeface="Arial MT"/>
              </a:rPr>
              <a:t>read</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understand.</a:t>
            </a:r>
            <a:r>
              <a:rPr sz="1600" spc="30" dirty="0">
                <a:latin typeface="Arial MT"/>
                <a:cs typeface="Arial MT"/>
              </a:rPr>
              <a:t> </a:t>
            </a:r>
            <a:r>
              <a:rPr sz="1600" spc="-5" dirty="0">
                <a:latin typeface="Arial MT"/>
                <a:cs typeface="Arial MT"/>
              </a:rPr>
              <a:t>Consider</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use</a:t>
            </a:r>
            <a:r>
              <a:rPr sz="1600" spc="5" dirty="0">
                <a:latin typeface="Arial MT"/>
                <a:cs typeface="Arial MT"/>
              </a:rPr>
              <a:t> </a:t>
            </a:r>
            <a:r>
              <a:rPr sz="1600" spc="-5" dirty="0">
                <a:latin typeface="Arial MT"/>
                <a:cs typeface="Arial MT"/>
              </a:rPr>
              <a:t>of</a:t>
            </a:r>
            <a:r>
              <a:rPr sz="1600" spc="40" dirty="0">
                <a:latin typeface="Arial MT"/>
                <a:cs typeface="Arial MT"/>
              </a:rPr>
              <a:t> </a:t>
            </a:r>
            <a:r>
              <a:rPr sz="1600" spc="-5" dirty="0">
                <a:latin typeface="Arial MT"/>
                <a:cs typeface="Arial MT"/>
              </a:rPr>
              <a:t>colours,</a:t>
            </a:r>
            <a:r>
              <a:rPr sz="1600" spc="5" dirty="0">
                <a:latin typeface="Arial MT"/>
                <a:cs typeface="Arial MT"/>
              </a:rPr>
              <a:t> </a:t>
            </a:r>
            <a:r>
              <a:rPr sz="1600" spc="-5" dirty="0">
                <a:latin typeface="Arial MT"/>
                <a:cs typeface="Arial MT"/>
              </a:rPr>
              <a:t>fonts,</a:t>
            </a:r>
            <a:r>
              <a:rPr sz="1600" spc="3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images</a:t>
            </a:r>
            <a:r>
              <a:rPr sz="1600" spc="15"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create</a:t>
            </a:r>
            <a:r>
              <a:rPr sz="1600" spc="1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cohesive </a:t>
            </a:r>
            <a:r>
              <a:rPr sz="1600" spc="-430" dirty="0">
                <a:latin typeface="Arial MT"/>
                <a:cs typeface="Arial MT"/>
              </a:rPr>
              <a:t> </a:t>
            </a:r>
            <a:r>
              <a:rPr sz="1600" spc="-5" dirty="0">
                <a:latin typeface="Arial MT"/>
                <a:cs typeface="Arial MT"/>
              </a:rPr>
              <a:t>brand</a:t>
            </a:r>
            <a:r>
              <a:rPr sz="1600" dirty="0">
                <a:latin typeface="Arial MT"/>
                <a:cs typeface="Arial MT"/>
              </a:rPr>
              <a:t> </a:t>
            </a:r>
            <a:r>
              <a:rPr sz="1600" spc="-5" dirty="0">
                <a:latin typeface="Arial MT"/>
                <a:cs typeface="Arial MT"/>
              </a:rPr>
              <a:t>image and</a:t>
            </a:r>
            <a:r>
              <a:rPr sz="1600" spc="10" dirty="0">
                <a:latin typeface="Arial MT"/>
                <a:cs typeface="Arial MT"/>
              </a:rPr>
              <a:t> </a:t>
            </a:r>
            <a:r>
              <a:rPr sz="1600" spc="-5" dirty="0">
                <a:latin typeface="Arial MT"/>
                <a:cs typeface="Arial MT"/>
              </a:rPr>
              <a:t>theme.</a:t>
            </a:r>
            <a:endParaRPr sz="1600">
              <a:latin typeface="Arial MT"/>
              <a:cs typeface="Arial MT"/>
            </a:endParaRPr>
          </a:p>
          <a:p>
            <a:pPr marL="241300" marR="148590" indent="-228600">
              <a:lnSpc>
                <a:spcPts val="1730"/>
              </a:lnSpc>
              <a:spcBef>
                <a:spcPts val="1000"/>
              </a:spcBef>
              <a:buChar char="•"/>
              <a:tabLst>
                <a:tab pos="240665" algn="l"/>
                <a:tab pos="241300" algn="l"/>
              </a:tabLst>
            </a:pPr>
            <a:r>
              <a:rPr sz="1600" spc="-5" dirty="0">
                <a:latin typeface="Arial MT"/>
                <a:cs typeface="Arial MT"/>
              </a:rPr>
              <a:t>Sustainability</a:t>
            </a:r>
            <a:r>
              <a:rPr sz="1600" spc="-1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Seasonality:</a:t>
            </a:r>
            <a:r>
              <a:rPr sz="1600" spc="20" dirty="0">
                <a:latin typeface="Arial MT"/>
                <a:cs typeface="Arial MT"/>
              </a:rPr>
              <a:t> </a:t>
            </a:r>
            <a:r>
              <a:rPr sz="1600" spc="-5" dirty="0">
                <a:latin typeface="Arial MT"/>
                <a:cs typeface="Arial MT"/>
              </a:rPr>
              <a:t>Consider</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use</a:t>
            </a:r>
            <a:r>
              <a:rPr sz="1600" spc="2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sustainable</a:t>
            </a:r>
            <a:r>
              <a:rPr sz="160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seasonal</a:t>
            </a:r>
            <a:r>
              <a:rPr sz="1600" spc="5" dirty="0">
                <a:latin typeface="Arial MT"/>
                <a:cs typeface="Arial MT"/>
              </a:rPr>
              <a:t> </a:t>
            </a:r>
            <a:r>
              <a:rPr sz="1600" spc="-5" dirty="0">
                <a:latin typeface="Arial MT"/>
                <a:cs typeface="Arial MT"/>
              </a:rPr>
              <a:t>ingredients</a:t>
            </a:r>
            <a:r>
              <a:rPr sz="1600" spc="15" dirty="0">
                <a:latin typeface="Arial MT"/>
                <a:cs typeface="Arial MT"/>
              </a:rPr>
              <a:t> </a:t>
            </a:r>
            <a:r>
              <a:rPr sz="1600" spc="-5" dirty="0">
                <a:latin typeface="Arial MT"/>
                <a:cs typeface="Arial MT"/>
              </a:rPr>
              <a:t>in </a:t>
            </a:r>
            <a:r>
              <a:rPr sz="1600" spc="-430" dirty="0">
                <a:latin typeface="Arial MT"/>
                <a:cs typeface="Arial MT"/>
              </a:rPr>
              <a:t> </a:t>
            </a:r>
            <a:r>
              <a:rPr sz="1600" spc="-10" dirty="0">
                <a:latin typeface="Arial MT"/>
                <a:cs typeface="Arial MT"/>
              </a:rPr>
              <a:t>your</a:t>
            </a:r>
            <a:r>
              <a:rPr sz="1600" spc="40" dirty="0">
                <a:latin typeface="Arial MT"/>
                <a:cs typeface="Arial MT"/>
              </a:rPr>
              <a:t> </a:t>
            </a:r>
            <a:r>
              <a:rPr sz="1600" spc="-5" dirty="0">
                <a:latin typeface="Arial MT"/>
                <a:cs typeface="Arial MT"/>
              </a:rPr>
              <a:t>menu.</a:t>
            </a:r>
            <a:r>
              <a:rPr sz="1600" spc="25" dirty="0">
                <a:latin typeface="Arial MT"/>
                <a:cs typeface="Arial MT"/>
              </a:rPr>
              <a:t> </a:t>
            </a:r>
            <a:r>
              <a:rPr sz="1600" spc="-5" dirty="0">
                <a:latin typeface="Arial MT"/>
                <a:cs typeface="Arial MT"/>
              </a:rPr>
              <a:t>Ensure</a:t>
            </a:r>
            <a:r>
              <a:rPr sz="1600" spc="20" dirty="0">
                <a:latin typeface="Arial MT"/>
                <a:cs typeface="Arial MT"/>
              </a:rPr>
              <a:t> </a:t>
            </a:r>
            <a:r>
              <a:rPr sz="1600" spc="-5" dirty="0">
                <a:latin typeface="Arial MT"/>
                <a:cs typeface="Arial MT"/>
              </a:rPr>
              <a:t>that</a:t>
            </a:r>
            <a:r>
              <a:rPr sz="1600" spc="20"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restaurant's</a:t>
            </a:r>
            <a:r>
              <a:rPr sz="1600" spc="40" dirty="0">
                <a:latin typeface="Arial MT"/>
                <a:cs typeface="Arial MT"/>
              </a:rPr>
              <a:t> </a:t>
            </a:r>
            <a:r>
              <a:rPr sz="1600" spc="-5" dirty="0">
                <a:latin typeface="Arial MT"/>
                <a:cs typeface="Arial MT"/>
              </a:rPr>
              <a:t>operations</a:t>
            </a:r>
            <a:r>
              <a:rPr sz="1600" spc="25" dirty="0">
                <a:latin typeface="Arial MT"/>
                <a:cs typeface="Arial MT"/>
              </a:rPr>
              <a:t> </a:t>
            </a:r>
            <a:r>
              <a:rPr sz="1600" spc="-5" dirty="0">
                <a:latin typeface="Arial MT"/>
                <a:cs typeface="Arial MT"/>
              </a:rPr>
              <a:t>align</a:t>
            </a:r>
            <a:r>
              <a:rPr sz="1600" spc="-15" dirty="0">
                <a:latin typeface="Arial MT"/>
                <a:cs typeface="Arial MT"/>
              </a:rPr>
              <a:t> </a:t>
            </a:r>
            <a:r>
              <a:rPr sz="1600" spc="-10" dirty="0">
                <a:latin typeface="Arial MT"/>
                <a:cs typeface="Arial MT"/>
              </a:rPr>
              <a:t>with</a:t>
            </a:r>
            <a:r>
              <a:rPr sz="1600" spc="25" dirty="0">
                <a:latin typeface="Arial MT"/>
                <a:cs typeface="Arial MT"/>
              </a:rPr>
              <a:t> </a:t>
            </a:r>
            <a:r>
              <a:rPr sz="1600" spc="-5" dirty="0">
                <a:latin typeface="Arial MT"/>
                <a:cs typeface="Arial MT"/>
              </a:rPr>
              <a:t>current</a:t>
            </a:r>
            <a:r>
              <a:rPr sz="1600" spc="30" dirty="0">
                <a:latin typeface="Arial MT"/>
                <a:cs typeface="Arial MT"/>
              </a:rPr>
              <a:t> </a:t>
            </a:r>
            <a:r>
              <a:rPr sz="1600" spc="-5" dirty="0">
                <a:latin typeface="Arial MT"/>
                <a:cs typeface="Arial MT"/>
              </a:rPr>
              <a:t>environmental</a:t>
            </a:r>
            <a:r>
              <a:rPr sz="1600" spc="15" dirty="0">
                <a:latin typeface="Arial MT"/>
                <a:cs typeface="Arial MT"/>
              </a:rPr>
              <a:t> </a:t>
            </a:r>
            <a:r>
              <a:rPr sz="1600" spc="-5" dirty="0">
                <a:latin typeface="Arial MT"/>
                <a:cs typeface="Arial MT"/>
              </a:rPr>
              <a:t>trends </a:t>
            </a:r>
            <a:r>
              <a:rPr sz="160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regulations.</a:t>
            </a:r>
            <a:endParaRPr sz="1600">
              <a:latin typeface="Arial MT"/>
              <a:cs typeface="Arial MT"/>
            </a:endParaRPr>
          </a:p>
          <a:p>
            <a:pPr marL="6197600">
              <a:lnSpc>
                <a:spcPct val="100000"/>
              </a:lnSpc>
              <a:spcBef>
                <a:spcPts val="775"/>
              </a:spcBef>
            </a:pPr>
            <a:r>
              <a:rPr sz="1600" u="heavy" spc="-5" dirty="0">
                <a:uFill>
                  <a:solidFill>
                    <a:srgbClr val="000000"/>
                  </a:solidFill>
                </a:uFill>
                <a:latin typeface="Arial MT"/>
                <a:cs typeface="Arial MT"/>
              </a:rPr>
              <a:t>Marks</a:t>
            </a:r>
            <a:r>
              <a:rPr sz="1600" u="heavy" spc="-90" dirty="0">
                <a:uFill>
                  <a:solidFill>
                    <a:srgbClr val="000000"/>
                  </a:solidFill>
                </a:uFill>
                <a:latin typeface="Arial MT"/>
                <a:cs typeface="Arial MT"/>
              </a:rPr>
              <a:t> </a:t>
            </a:r>
            <a:r>
              <a:rPr sz="1600" u="heavy" spc="-5" dirty="0">
                <a:uFill>
                  <a:solidFill>
                    <a:srgbClr val="000000"/>
                  </a:solidFill>
                </a:uFill>
                <a:latin typeface="Arial MT"/>
                <a:cs typeface="Arial MT"/>
              </a:rPr>
              <a:t>Available:</a:t>
            </a:r>
            <a:r>
              <a:rPr sz="1600" u="heavy" spc="-45" dirty="0">
                <a:uFill>
                  <a:solidFill>
                    <a:srgbClr val="000000"/>
                  </a:solidFill>
                </a:uFill>
                <a:latin typeface="Arial MT"/>
                <a:cs typeface="Arial MT"/>
              </a:rPr>
              <a:t> </a:t>
            </a:r>
            <a:r>
              <a:rPr sz="1600" u="heavy" spc="-5" dirty="0">
                <a:uFill>
                  <a:solidFill>
                    <a:srgbClr val="000000"/>
                  </a:solidFill>
                </a:uFill>
                <a:latin typeface="Arial MT"/>
                <a:cs typeface="Arial MT"/>
              </a:rPr>
              <a:t>60</a:t>
            </a:r>
            <a:r>
              <a:rPr sz="1600" u="heavy" spc="-25" dirty="0">
                <a:uFill>
                  <a:solidFill>
                    <a:srgbClr val="000000"/>
                  </a:solidFill>
                </a:uFill>
                <a:latin typeface="Arial MT"/>
                <a:cs typeface="Arial MT"/>
              </a:rPr>
              <a:t> </a:t>
            </a:r>
            <a:r>
              <a:rPr sz="1600" u="heavy" spc="-5" dirty="0">
                <a:uFill>
                  <a:solidFill>
                    <a:srgbClr val="000000"/>
                  </a:solidFill>
                </a:uFill>
                <a:latin typeface="Arial MT"/>
                <a:cs typeface="Arial MT"/>
              </a:rPr>
              <a:t>Marks</a:t>
            </a:r>
            <a:endParaRPr sz="1600">
              <a:latin typeface="Arial MT"/>
              <a:cs typeface="Arial M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5105398"/>
            <a:ext cx="9143999" cy="1752599"/>
          </a:xfrm>
          <a:prstGeom prst="rect">
            <a:avLst/>
          </a:prstGeom>
        </p:spPr>
      </p:pic>
      <p:sp>
        <p:nvSpPr>
          <p:cNvPr id="3" name="object 3"/>
          <p:cNvSpPr txBox="1">
            <a:spLocks noGrp="1"/>
          </p:cNvSpPr>
          <p:nvPr>
            <p:ph type="title"/>
          </p:nvPr>
        </p:nvSpPr>
        <p:spPr>
          <a:xfrm>
            <a:off x="382320" y="145237"/>
            <a:ext cx="8084820" cy="635000"/>
          </a:xfrm>
          <a:prstGeom prst="rect">
            <a:avLst/>
          </a:prstGeom>
        </p:spPr>
        <p:txBody>
          <a:bodyPr vert="horz" wrap="square" lIns="0" tIns="12065" rIns="0" bIns="0" rtlCol="0">
            <a:spAutoFit/>
          </a:bodyPr>
          <a:lstStyle/>
          <a:p>
            <a:pPr marL="12700">
              <a:lnSpc>
                <a:spcPct val="100000"/>
              </a:lnSpc>
              <a:spcBef>
                <a:spcPts val="95"/>
              </a:spcBef>
            </a:pPr>
            <a:r>
              <a:rPr sz="4000" b="1" spc="-10" dirty="0">
                <a:latin typeface="Segoe UI"/>
                <a:cs typeface="Segoe UI"/>
              </a:rPr>
              <a:t>Module </a:t>
            </a:r>
            <a:r>
              <a:rPr sz="4000" b="1" spc="-5" dirty="0">
                <a:latin typeface="Segoe UI"/>
                <a:cs typeface="Segoe UI"/>
              </a:rPr>
              <a:t>Assignments</a:t>
            </a:r>
            <a:r>
              <a:rPr sz="4000" b="1" spc="25" dirty="0">
                <a:latin typeface="Segoe UI"/>
                <a:cs typeface="Segoe UI"/>
              </a:rPr>
              <a:t> </a:t>
            </a:r>
            <a:r>
              <a:rPr sz="4000" b="1" spc="-5" dirty="0">
                <a:latin typeface="Segoe UI"/>
                <a:cs typeface="Segoe UI"/>
              </a:rPr>
              <a:t>&amp;</a:t>
            </a:r>
            <a:r>
              <a:rPr sz="4000" b="1" dirty="0">
                <a:latin typeface="Segoe UI"/>
                <a:cs typeface="Segoe UI"/>
              </a:rPr>
              <a:t> </a:t>
            </a:r>
            <a:r>
              <a:rPr sz="4000" b="1" spc="-10" dirty="0">
                <a:latin typeface="Segoe UI"/>
                <a:cs typeface="Segoe UI"/>
              </a:rPr>
              <a:t>Deadlines</a:t>
            </a:r>
            <a:endParaRPr sz="4000">
              <a:latin typeface="Segoe UI"/>
              <a:cs typeface="Segoe UI"/>
            </a:endParaRPr>
          </a:p>
        </p:txBody>
      </p:sp>
      <p:graphicFrame>
        <p:nvGraphicFramePr>
          <p:cNvPr id="4" name="object 4"/>
          <p:cNvGraphicFramePr>
            <a:graphicFrameLocks noGrp="1"/>
          </p:cNvGraphicFramePr>
          <p:nvPr>
            <p:extLst>
              <p:ext uri="{D42A27DB-BD31-4B8C-83A1-F6EECF244321}">
                <p14:modId xmlns:p14="http://schemas.microsoft.com/office/powerpoint/2010/main" val="1716805543"/>
              </p:ext>
            </p:extLst>
          </p:nvPr>
        </p:nvGraphicFramePr>
        <p:xfrm>
          <a:off x="2508250" y="902335"/>
          <a:ext cx="4114800" cy="3670680"/>
        </p:xfrm>
        <a:graphic>
          <a:graphicData uri="http://schemas.openxmlformats.org/drawingml/2006/table">
            <a:tbl>
              <a:tblPr firstRow="1" bandRow="1">
                <a:tableStyleId>{2D5ABB26-0587-4C30-8999-92F81FD0307C}</a:tableStyleId>
              </a:tblPr>
              <a:tblGrid>
                <a:gridCol w="4114800">
                  <a:extLst>
                    <a:ext uri="{9D8B030D-6E8A-4147-A177-3AD203B41FA5}">
                      <a16:colId xmlns:a16="http://schemas.microsoft.com/office/drawing/2014/main" val="20000"/>
                    </a:ext>
                  </a:extLst>
                </a:gridCol>
              </a:tblGrid>
              <a:tr h="1384680">
                <a:tc>
                  <a:txBody>
                    <a:bodyPr/>
                    <a:lstStyle/>
                    <a:p>
                      <a:pPr marL="742950" marR="735965" indent="1270" algn="ctr">
                        <a:lnSpc>
                          <a:spcPct val="100000"/>
                        </a:lnSpc>
                        <a:spcBef>
                          <a:spcPts val="300"/>
                        </a:spcBef>
                      </a:pPr>
                      <a:r>
                        <a:rPr sz="2400" b="1" spc="-5" dirty="0">
                          <a:solidFill>
                            <a:srgbClr val="FFFFFF"/>
                          </a:solidFill>
                          <a:latin typeface="Segoe UI"/>
                          <a:cs typeface="Segoe UI"/>
                        </a:rPr>
                        <a:t>Assignment </a:t>
                      </a:r>
                      <a:r>
                        <a:rPr sz="2400" b="1" dirty="0">
                          <a:solidFill>
                            <a:srgbClr val="FFFFFF"/>
                          </a:solidFill>
                          <a:latin typeface="Segoe UI"/>
                          <a:cs typeface="Segoe UI"/>
                        </a:rPr>
                        <a:t>2 </a:t>
                      </a:r>
                      <a:r>
                        <a:rPr sz="2400" b="1" spc="5" dirty="0">
                          <a:solidFill>
                            <a:srgbClr val="FFFFFF"/>
                          </a:solidFill>
                          <a:latin typeface="Segoe UI"/>
                          <a:cs typeface="Segoe UI"/>
                        </a:rPr>
                        <a:t> </a:t>
                      </a:r>
                      <a:r>
                        <a:rPr sz="2400" b="1" spc="-5" dirty="0">
                          <a:solidFill>
                            <a:srgbClr val="FFFFFF"/>
                          </a:solidFill>
                          <a:latin typeface="Segoe UI"/>
                          <a:cs typeface="Segoe UI"/>
                        </a:rPr>
                        <a:t>Menu</a:t>
                      </a:r>
                      <a:r>
                        <a:rPr sz="2400" b="1" spc="-75" dirty="0">
                          <a:solidFill>
                            <a:srgbClr val="FFFFFF"/>
                          </a:solidFill>
                          <a:latin typeface="Segoe UI"/>
                          <a:cs typeface="Segoe UI"/>
                        </a:rPr>
                        <a:t> </a:t>
                      </a:r>
                      <a:r>
                        <a:rPr sz="2400" b="1" spc="-5" dirty="0">
                          <a:solidFill>
                            <a:srgbClr val="FFFFFF"/>
                          </a:solidFill>
                          <a:latin typeface="Segoe UI"/>
                          <a:cs typeface="Segoe UI"/>
                        </a:rPr>
                        <a:t>Engineering </a:t>
                      </a:r>
                      <a:r>
                        <a:rPr sz="2400" b="1" spc="-645" dirty="0">
                          <a:solidFill>
                            <a:srgbClr val="FFFFFF"/>
                          </a:solidFill>
                          <a:latin typeface="Segoe UI"/>
                          <a:cs typeface="Segoe UI"/>
                        </a:rPr>
                        <a:t> </a:t>
                      </a:r>
                      <a:r>
                        <a:rPr sz="2400" b="1" u="heavy" spc="-5" dirty="0">
                          <a:solidFill>
                            <a:srgbClr val="FFFFFF"/>
                          </a:solidFill>
                          <a:uFill>
                            <a:solidFill>
                              <a:srgbClr val="FFFFFF"/>
                            </a:solidFill>
                          </a:uFill>
                          <a:latin typeface="Segoe UI"/>
                          <a:cs typeface="Segoe UI"/>
                        </a:rPr>
                        <a:t>25%</a:t>
                      </a:r>
                      <a:endParaRPr sz="2400">
                        <a:latin typeface="Segoe UI"/>
                        <a:cs typeface="Segoe UI"/>
                      </a:endParaRPr>
                    </a:p>
                  </a:txBody>
                  <a:tcPr marL="0" marR="0" marT="3810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AACC5"/>
                    </a:solidFill>
                  </a:tcPr>
                </a:tc>
                <a:extLst>
                  <a:ext uri="{0D108BD9-81ED-4DB2-BD59-A6C34878D82A}">
                    <a16:rowId xmlns:a16="http://schemas.microsoft.com/office/drawing/2014/main" val="10000"/>
                  </a:ext>
                </a:extLst>
              </a:tr>
              <a:tr h="2286000">
                <a:tc>
                  <a:txBody>
                    <a:bodyPr/>
                    <a:lstStyle/>
                    <a:p>
                      <a:pPr algn="ctr">
                        <a:lnSpc>
                          <a:spcPct val="100000"/>
                        </a:lnSpc>
                        <a:spcBef>
                          <a:spcPts val="315"/>
                        </a:spcBef>
                      </a:pPr>
                      <a:r>
                        <a:rPr sz="1800" b="1" spc="-5" dirty="0">
                          <a:latin typeface="Segoe UI"/>
                          <a:cs typeface="Segoe UI"/>
                        </a:rPr>
                        <a:t>Deadline:</a:t>
                      </a:r>
                      <a:endParaRPr sz="1800" dirty="0">
                        <a:latin typeface="Segoe UI"/>
                        <a:cs typeface="Segoe UI"/>
                      </a:endParaRPr>
                    </a:p>
                    <a:p>
                      <a:pPr>
                        <a:lnSpc>
                          <a:spcPct val="100000"/>
                        </a:lnSpc>
                        <a:spcBef>
                          <a:spcPts val="35"/>
                        </a:spcBef>
                      </a:pPr>
                      <a:endParaRPr sz="1850" dirty="0">
                        <a:latin typeface="Times New Roman"/>
                        <a:cs typeface="Times New Roman"/>
                      </a:endParaRPr>
                    </a:p>
                    <a:p>
                      <a:pPr algn="ctr">
                        <a:lnSpc>
                          <a:spcPct val="100000"/>
                        </a:lnSpc>
                      </a:pPr>
                      <a:r>
                        <a:rPr sz="1800" b="1" dirty="0">
                          <a:latin typeface="Segoe UI"/>
                          <a:cs typeface="Segoe UI"/>
                        </a:rPr>
                        <a:t>Friday</a:t>
                      </a:r>
                      <a:r>
                        <a:rPr sz="1800" b="1" spc="-40" dirty="0">
                          <a:latin typeface="Segoe UI"/>
                          <a:cs typeface="Segoe UI"/>
                        </a:rPr>
                        <a:t> </a:t>
                      </a:r>
                      <a:r>
                        <a:rPr lang="en-GB" sz="1800" b="1" spc="-40" dirty="0">
                          <a:latin typeface="Segoe UI"/>
                          <a:cs typeface="Segoe UI"/>
                        </a:rPr>
                        <a:t>10</a:t>
                      </a:r>
                      <a:r>
                        <a:rPr sz="1800" b="1" baseline="25462" dirty="0" err="1">
                          <a:latin typeface="Segoe UI"/>
                          <a:cs typeface="Segoe UI"/>
                        </a:rPr>
                        <a:t>th</a:t>
                      </a:r>
                      <a:r>
                        <a:rPr sz="1800" b="1" spc="240" baseline="25462" dirty="0">
                          <a:latin typeface="Segoe UI"/>
                          <a:cs typeface="Segoe UI"/>
                        </a:rPr>
                        <a:t> </a:t>
                      </a:r>
                      <a:r>
                        <a:rPr sz="1800" b="1" spc="-15" dirty="0">
                          <a:latin typeface="Segoe UI"/>
                          <a:cs typeface="Segoe UI"/>
                        </a:rPr>
                        <a:t>of</a:t>
                      </a:r>
                      <a:r>
                        <a:rPr sz="1800" b="1" spc="-25" dirty="0">
                          <a:latin typeface="Segoe UI"/>
                          <a:cs typeface="Segoe UI"/>
                        </a:rPr>
                        <a:t> </a:t>
                      </a:r>
                      <a:r>
                        <a:rPr lang="en-GB" sz="1800" b="1" spc="-5" dirty="0">
                          <a:latin typeface="Segoe UI"/>
                          <a:cs typeface="Segoe UI"/>
                        </a:rPr>
                        <a:t>November</a:t>
                      </a:r>
                      <a:r>
                        <a:rPr sz="1800" b="1" spc="-10" dirty="0">
                          <a:latin typeface="Segoe UI"/>
                          <a:cs typeface="Segoe UI"/>
                        </a:rPr>
                        <a:t> 2023</a:t>
                      </a:r>
                      <a:endParaRPr sz="1800" dirty="0">
                        <a:latin typeface="Segoe UI"/>
                        <a:cs typeface="Segoe UI"/>
                      </a:endParaRPr>
                    </a:p>
                    <a:p>
                      <a:pPr>
                        <a:lnSpc>
                          <a:spcPct val="100000"/>
                        </a:lnSpc>
                      </a:pPr>
                      <a:endParaRPr sz="2400" dirty="0">
                        <a:latin typeface="Times New Roman"/>
                        <a:cs typeface="Times New Roman"/>
                      </a:endParaRPr>
                    </a:p>
                    <a:p>
                      <a:pPr algn="ctr">
                        <a:lnSpc>
                          <a:spcPct val="100000"/>
                        </a:lnSpc>
                        <a:spcBef>
                          <a:spcPts val="1560"/>
                        </a:spcBef>
                      </a:pPr>
                      <a:r>
                        <a:rPr sz="1800" dirty="0">
                          <a:latin typeface="Segoe UI"/>
                          <a:cs typeface="Segoe UI"/>
                        </a:rPr>
                        <a:t>Drafts</a:t>
                      </a:r>
                      <a:r>
                        <a:rPr sz="1800" spc="-20" dirty="0">
                          <a:latin typeface="Segoe UI"/>
                          <a:cs typeface="Segoe UI"/>
                        </a:rPr>
                        <a:t> </a:t>
                      </a:r>
                      <a:r>
                        <a:rPr sz="1800" spc="-10" dirty="0">
                          <a:latin typeface="Segoe UI"/>
                          <a:cs typeface="Segoe UI"/>
                        </a:rPr>
                        <a:t>accepted</a:t>
                      </a:r>
                      <a:r>
                        <a:rPr sz="1800" spc="20" dirty="0">
                          <a:latin typeface="Segoe UI"/>
                          <a:cs typeface="Segoe UI"/>
                        </a:rPr>
                        <a:t> </a:t>
                      </a:r>
                      <a:r>
                        <a:rPr sz="1800" spc="-5" dirty="0">
                          <a:latin typeface="Segoe UI"/>
                          <a:cs typeface="Segoe UI"/>
                        </a:rPr>
                        <a:t>until:</a:t>
                      </a:r>
                      <a:endParaRPr sz="1800" dirty="0">
                        <a:latin typeface="Segoe UI"/>
                        <a:cs typeface="Segoe UI"/>
                      </a:endParaRPr>
                    </a:p>
                    <a:p>
                      <a:pPr algn="ctr">
                        <a:lnSpc>
                          <a:spcPct val="100000"/>
                        </a:lnSpc>
                      </a:pPr>
                      <a:r>
                        <a:rPr lang="en-GB" sz="1800" spc="-10">
                          <a:latin typeface="Segoe UI"/>
                          <a:cs typeface="Segoe UI"/>
                        </a:rPr>
                        <a:t>Friday November 3rd</a:t>
                      </a:r>
                      <a:endParaRPr sz="1800" dirty="0">
                        <a:latin typeface="Segoe UI"/>
                        <a:cs typeface="Segoe U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2EA"/>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pic>
          <p:nvPicPr>
            <p:cNvPr id="3" name="object 3"/>
            <p:cNvPicPr/>
            <p:nvPr/>
          </p:nvPicPr>
          <p:blipFill>
            <a:blip r:embed="rId2" cstate="print"/>
            <a:stretch>
              <a:fillRect/>
            </a:stretch>
          </p:blipFill>
          <p:spPr>
            <a:xfrm>
              <a:off x="1908048" y="0"/>
              <a:ext cx="7235952" cy="6857998"/>
            </a:xfrm>
            <a:prstGeom prst="rect">
              <a:avLst/>
            </a:prstGeom>
          </p:spPr>
        </p:pic>
        <p:pic>
          <p:nvPicPr>
            <p:cNvPr id="4" name="object 4"/>
            <p:cNvPicPr/>
            <p:nvPr/>
          </p:nvPicPr>
          <p:blipFill>
            <a:blip r:embed="rId3" cstate="print"/>
            <a:stretch>
              <a:fillRect/>
            </a:stretch>
          </p:blipFill>
          <p:spPr>
            <a:xfrm>
              <a:off x="0" y="0"/>
              <a:ext cx="5300472" cy="6858000"/>
            </a:xfrm>
            <a:prstGeom prst="rect">
              <a:avLst/>
            </a:prstGeom>
          </p:spPr>
        </p:pic>
      </p:grpSp>
      <p:sp>
        <p:nvSpPr>
          <p:cNvPr id="5" name="object 5"/>
          <p:cNvSpPr txBox="1">
            <a:spLocks noGrp="1"/>
          </p:cNvSpPr>
          <p:nvPr>
            <p:ph type="title"/>
          </p:nvPr>
        </p:nvSpPr>
        <p:spPr>
          <a:xfrm>
            <a:off x="690473" y="2935046"/>
            <a:ext cx="1586865" cy="711835"/>
          </a:xfrm>
          <a:prstGeom prst="rect">
            <a:avLst/>
          </a:prstGeom>
        </p:spPr>
        <p:txBody>
          <a:bodyPr vert="horz" wrap="square" lIns="0" tIns="12700" rIns="0" bIns="0" rtlCol="0">
            <a:spAutoFit/>
          </a:bodyPr>
          <a:lstStyle/>
          <a:p>
            <a:pPr marL="12700">
              <a:lnSpc>
                <a:spcPct val="100000"/>
              </a:lnSpc>
              <a:spcBef>
                <a:spcPts val="100"/>
              </a:spcBef>
            </a:pPr>
            <a:r>
              <a:rPr sz="4500" spc="-60" dirty="0"/>
              <a:t>M</a:t>
            </a:r>
            <a:r>
              <a:rPr sz="4500" spc="-30" dirty="0"/>
              <a:t>e</a:t>
            </a:r>
            <a:r>
              <a:rPr sz="4500" spc="-35" dirty="0"/>
              <a:t>nu</a:t>
            </a:r>
            <a:r>
              <a:rPr sz="4500" dirty="0"/>
              <a:t>s</a:t>
            </a:r>
            <a:endParaRPr sz="45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57"/>
            <a:ext cx="9144000" cy="6858000"/>
            <a:chOff x="0" y="57"/>
            <a:chExt cx="9144000" cy="6858000"/>
          </a:xfrm>
        </p:grpSpPr>
        <p:pic>
          <p:nvPicPr>
            <p:cNvPr id="3" name="object 3"/>
            <p:cNvPicPr/>
            <p:nvPr/>
          </p:nvPicPr>
          <p:blipFill>
            <a:blip r:embed="rId2" cstate="print"/>
            <a:stretch>
              <a:fillRect/>
            </a:stretch>
          </p:blipFill>
          <p:spPr>
            <a:xfrm>
              <a:off x="0" y="57"/>
              <a:ext cx="3476242" cy="6857873"/>
            </a:xfrm>
            <a:prstGeom prst="rect">
              <a:avLst/>
            </a:prstGeom>
          </p:spPr>
        </p:pic>
        <p:sp>
          <p:nvSpPr>
            <p:cNvPr id="4" name="object 4"/>
            <p:cNvSpPr/>
            <p:nvPr/>
          </p:nvSpPr>
          <p:spPr>
            <a:xfrm>
              <a:off x="3810762" y="2116074"/>
              <a:ext cx="4732020" cy="0"/>
            </a:xfrm>
            <a:custGeom>
              <a:avLst/>
              <a:gdLst/>
              <a:ahLst/>
              <a:cxnLst/>
              <a:rect l="l" t="t" r="r" b="b"/>
              <a:pathLst>
                <a:path w="4732020">
                  <a:moveTo>
                    <a:pt x="0" y="0"/>
                  </a:moveTo>
                  <a:lnTo>
                    <a:pt x="4732020" y="0"/>
                  </a:lnTo>
                </a:path>
              </a:pathLst>
            </a:custGeom>
            <a:ln w="19050">
              <a:solidFill>
                <a:srgbClr val="FF4E92"/>
              </a:solidFill>
            </a:ln>
          </p:spPr>
          <p:txBody>
            <a:bodyPr wrap="square" lIns="0" tIns="0" rIns="0" bIns="0" rtlCol="0"/>
            <a:lstStyle/>
            <a:p>
              <a:endParaRPr/>
            </a:p>
          </p:txBody>
        </p:sp>
      </p:grpSp>
      <p:sp>
        <p:nvSpPr>
          <p:cNvPr id="5" name="object 5"/>
          <p:cNvSpPr txBox="1">
            <a:spLocks noGrp="1"/>
          </p:cNvSpPr>
          <p:nvPr>
            <p:ph type="title"/>
          </p:nvPr>
        </p:nvSpPr>
        <p:spPr>
          <a:xfrm>
            <a:off x="3803396" y="1086358"/>
            <a:ext cx="3787140" cy="756920"/>
          </a:xfrm>
          <a:prstGeom prst="rect">
            <a:avLst/>
          </a:prstGeom>
        </p:spPr>
        <p:txBody>
          <a:bodyPr vert="horz" wrap="square" lIns="0" tIns="12700" rIns="0" bIns="0" rtlCol="0">
            <a:spAutoFit/>
          </a:bodyPr>
          <a:lstStyle/>
          <a:p>
            <a:pPr marL="12700">
              <a:lnSpc>
                <a:spcPct val="100000"/>
              </a:lnSpc>
              <a:spcBef>
                <a:spcPts val="100"/>
              </a:spcBef>
            </a:pPr>
            <a:r>
              <a:rPr sz="4800" spc="-50" dirty="0"/>
              <a:t>What</a:t>
            </a:r>
            <a:r>
              <a:rPr sz="4800" spc="-110" dirty="0"/>
              <a:t> </a:t>
            </a:r>
            <a:r>
              <a:rPr sz="4800" dirty="0"/>
              <a:t>is</a:t>
            </a:r>
            <a:r>
              <a:rPr sz="4800" spc="-105" dirty="0"/>
              <a:t> </a:t>
            </a:r>
            <a:r>
              <a:rPr sz="4800" dirty="0"/>
              <a:t>a</a:t>
            </a:r>
            <a:r>
              <a:rPr sz="4800" spc="-95" dirty="0"/>
              <a:t> </a:t>
            </a:r>
            <a:r>
              <a:rPr sz="4800" spc="-35" dirty="0"/>
              <a:t>menu</a:t>
            </a:r>
            <a:endParaRPr sz="4800"/>
          </a:p>
        </p:txBody>
      </p:sp>
      <p:sp>
        <p:nvSpPr>
          <p:cNvPr id="6" name="object 6"/>
          <p:cNvSpPr txBox="1"/>
          <p:nvPr/>
        </p:nvSpPr>
        <p:spPr>
          <a:xfrm>
            <a:off x="3803396" y="2415666"/>
            <a:ext cx="4065904" cy="2546985"/>
          </a:xfrm>
          <a:prstGeom prst="rect">
            <a:avLst/>
          </a:prstGeom>
        </p:spPr>
        <p:txBody>
          <a:bodyPr vert="horz" wrap="square" lIns="0" tIns="12700" rIns="0" bIns="0" rtlCol="0">
            <a:spAutoFit/>
          </a:bodyPr>
          <a:lstStyle/>
          <a:p>
            <a:pPr marL="241300" indent="-228600">
              <a:lnSpc>
                <a:spcPct val="100000"/>
              </a:lnSpc>
              <a:spcBef>
                <a:spcPts val="100"/>
              </a:spcBef>
              <a:buFont typeface="Arial MT"/>
              <a:buChar char="•"/>
              <a:tabLst>
                <a:tab pos="241300" algn="l"/>
              </a:tabLst>
            </a:pPr>
            <a:r>
              <a:rPr sz="2400" dirty="0">
                <a:solidFill>
                  <a:srgbClr val="1F3863"/>
                </a:solidFill>
                <a:latin typeface="Calibri"/>
                <a:cs typeface="Calibri"/>
              </a:rPr>
              <a:t>A</a:t>
            </a:r>
            <a:r>
              <a:rPr sz="2400" spc="-25" dirty="0">
                <a:solidFill>
                  <a:srgbClr val="1F3863"/>
                </a:solidFill>
                <a:latin typeface="Calibri"/>
                <a:cs typeface="Calibri"/>
              </a:rPr>
              <a:t> </a:t>
            </a:r>
            <a:r>
              <a:rPr sz="2400" spc="-10" dirty="0">
                <a:solidFill>
                  <a:srgbClr val="1F3863"/>
                </a:solidFill>
                <a:latin typeface="Calibri"/>
                <a:cs typeface="Calibri"/>
              </a:rPr>
              <a:t>list</a:t>
            </a:r>
            <a:r>
              <a:rPr sz="2400" spc="-20" dirty="0">
                <a:solidFill>
                  <a:srgbClr val="1F3863"/>
                </a:solidFill>
                <a:latin typeface="Calibri"/>
                <a:cs typeface="Calibri"/>
              </a:rPr>
              <a:t> </a:t>
            </a:r>
            <a:r>
              <a:rPr sz="2400" spc="-5" dirty="0">
                <a:solidFill>
                  <a:srgbClr val="1F3863"/>
                </a:solidFill>
                <a:latin typeface="Calibri"/>
                <a:cs typeface="Calibri"/>
              </a:rPr>
              <a:t>of</a:t>
            </a:r>
            <a:r>
              <a:rPr sz="2400" spc="-15" dirty="0">
                <a:solidFill>
                  <a:srgbClr val="1F3863"/>
                </a:solidFill>
                <a:latin typeface="Calibri"/>
                <a:cs typeface="Calibri"/>
              </a:rPr>
              <a:t> </a:t>
            </a:r>
            <a:r>
              <a:rPr sz="2400" spc="-10" dirty="0">
                <a:solidFill>
                  <a:srgbClr val="1F3863"/>
                </a:solidFill>
                <a:latin typeface="Calibri"/>
                <a:cs typeface="Calibri"/>
              </a:rPr>
              <a:t>available</a:t>
            </a:r>
            <a:r>
              <a:rPr sz="2400" spc="-15" dirty="0">
                <a:solidFill>
                  <a:srgbClr val="1F3863"/>
                </a:solidFill>
                <a:latin typeface="Calibri"/>
                <a:cs typeface="Calibri"/>
              </a:rPr>
              <a:t> </a:t>
            </a:r>
            <a:r>
              <a:rPr sz="2400" spc="-20" dirty="0">
                <a:solidFill>
                  <a:srgbClr val="1F3863"/>
                </a:solidFill>
                <a:latin typeface="Calibri"/>
                <a:cs typeface="Calibri"/>
              </a:rPr>
              <a:t>food</a:t>
            </a:r>
            <a:r>
              <a:rPr sz="2400" spc="-5" dirty="0">
                <a:solidFill>
                  <a:srgbClr val="1F3863"/>
                </a:solidFill>
                <a:latin typeface="Calibri"/>
                <a:cs typeface="Calibri"/>
              </a:rPr>
              <a:t> </a:t>
            </a:r>
            <a:r>
              <a:rPr sz="2400" dirty="0">
                <a:solidFill>
                  <a:srgbClr val="1F3863"/>
                </a:solidFill>
                <a:latin typeface="Calibri"/>
                <a:cs typeface="Calibri"/>
              </a:rPr>
              <a:t>&amp;</a:t>
            </a:r>
            <a:r>
              <a:rPr sz="2400" spc="-10" dirty="0">
                <a:solidFill>
                  <a:srgbClr val="1F3863"/>
                </a:solidFill>
                <a:latin typeface="Calibri"/>
                <a:cs typeface="Calibri"/>
              </a:rPr>
              <a:t> drinks</a:t>
            </a:r>
            <a:endParaRPr sz="2400">
              <a:latin typeface="Calibri"/>
              <a:cs typeface="Calibri"/>
            </a:endParaRPr>
          </a:p>
          <a:p>
            <a:pPr>
              <a:lnSpc>
                <a:spcPct val="100000"/>
              </a:lnSpc>
              <a:spcBef>
                <a:spcPts val="35"/>
              </a:spcBef>
              <a:buClr>
                <a:srgbClr val="1F3863"/>
              </a:buClr>
              <a:buFont typeface="Arial MT"/>
              <a:buChar char="•"/>
            </a:pPr>
            <a:endParaRPr sz="3500">
              <a:latin typeface="Calibri"/>
              <a:cs typeface="Calibri"/>
            </a:endParaRPr>
          </a:p>
          <a:p>
            <a:pPr marL="241300" indent="-228600">
              <a:lnSpc>
                <a:spcPts val="2735"/>
              </a:lnSpc>
              <a:buFont typeface="Arial MT"/>
              <a:buChar char="•"/>
              <a:tabLst>
                <a:tab pos="241300" algn="l"/>
              </a:tabLst>
            </a:pPr>
            <a:r>
              <a:rPr sz="2400" spc="-5" dirty="0">
                <a:solidFill>
                  <a:srgbClr val="1F3863"/>
                </a:solidFill>
                <a:latin typeface="Calibri"/>
                <a:cs typeface="Calibri"/>
              </a:rPr>
              <a:t>Helps</a:t>
            </a:r>
            <a:r>
              <a:rPr sz="2400" spc="-20" dirty="0">
                <a:solidFill>
                  <a:srgbClr val="1F3863"/>
                </a:solidFill>
                <a:latin typeface="Calibri"/>
                <a:cs typeface="Calibri"/>
              </a:rPr>
              <a:t> </a:t>
            </a:r>
            <a:r>
              <a:rPr sz="2400" spc="-5" dirty="0">
                <a:solidFill>
                  <a:srgbClr val="1F3863"/>
                </a:solidFill>
                <a:latin typeface="Calibri"/>
                <a:cs typeface="Calibri"/>
              </a:rPr>
              <a:t>shape</a:t>
            </a:r>
            <a:r>
              <a:rPr sz="2400" spc="-15" dirty="0">
                <a:solidFill>
                  <a:srgbClr val="1F3863"/>
                </a:solidFill>
                <a:latin typeface="Calibri"/>
                <a:cs typeface="Calibri"/>
              </a:rPr>
              <a:t> </a:t>
            </a:r>
            <a:r>
              <a:rPr sz="2400" spc="-10" dirty="0">
                <a:solidFill>
                  <a:srgbClr val="1F3863"/>
                </a:solidFill>
                <a:latin typeface="Calibri"/>
                <a:cs typeface="Calibri"/>
              </a:rPr>
              <a:t>your</a:t>
            </a:r>
            <a:r>
              <a:rPr sz="2400" spc="-35" dirty="0">
                <a:solidFill>
                  <a:srgbClr val="1F3863"/>
                </a:solidFill>
                <a:latin typeface="Calibri"/>
                <a:cs typeface="Calibri"/>
              </a:rPr>
              <a:t> </a:t>
            </a:r>
            <a:r>
              <a:rPr sz="2400" spc="-20" dirty="0">
                <a:solidFill>
                  <a:srgbClr val="1F3863"/>
                </a:solidFill>
                <a:latin typeface="Calibri"/>
                <a:cs typeface="Calibri"/>
              </a:rPr>
              <a:t>restaurant’s</a:t>
            </a:r>
            <a:endParaRPr sz="2400">
              <a:latin typeface="Calibri"/>
              <a:cs typeface="Calibri"/>
            </a:endParaRPr>
          </a:p>
          <a:p>
            <a:pPr marL="241300">
              <a:lnSpc>
                <a:spcPts val="2735"/>
              </a:lnSpc>
            </a:pPr>
            <a:r>
              <a:rPr sz="2400" spc="-5" dirty="0">
                <a:solidFill>
                  <a:srgbClr val="1F3863"/>
                </a:solidFill>
                <a:latin typeface="Calibri"/>
                <a:cs typeface="Calibri"/>
              </a:rPr>
              <a:t>identity</a:t>
            </a:r>
            <a:endParaRPr sz="2400">
              <a:latin typeface="Calibri"/>
              <a:cs typeface="Calibri"/>
            </a:endParaRPr>
          </a:p>
          <a:p>
            <a:pPr>
              <a:lnSpc>
                <a:spcPct val="100000"/>
              </a:lnSpc>
              <a:spcBef>
                <a:spcPts val="40"/>
              </a:spcBef>
            </a:pPr>
            <a:endParaRPr sz="3500">
              <a:latin typeface="Calibri"/>
              <a:cs typeface="Calibri"/>
            </a:endParaRPr>
          </a:p>
          <a:p>
            <a:pPr marL="241300" indent="-228600">
              <a:lnSpc>
                <a:spcPct val="100000"/>
              </a:lnSpc>
              <a:buFont typeface="Arial MT"/>
              <a:buChar char="•"/>
              <a:tabLst>
                <a:tab pos="241300" algn="l"/>
              </a:tabLst>
            </a:pPr>
            <a:r>
              <a:rPr sz="2400" spc="-10" dirty="0">
                <a:solidFill>
                  <a:srgbClr val="1F3863"/>
                </a:solidFill>
                <a:latin typeface="Calibri"/>
                <a:cs typeface="Calibri"/>
              </a:rPr>
              <a:t>Physical/digital</a:t>
            </a:r>
            <a:endParaRPr sz="2400">
              <a:latin typeface="Calibri"/>
              <a:cs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8800" y="1469593"/>
            <a:ext cx="2834640" cy="742950"/>
          </a:xfrm>
          <a:prstGeom prst="rect">
            <a:avLst/>
          </a:prstGeom>
        </p:spPr>
        <p:txBody>
          <a:bodyPr vert="horz" wrap="square" lIns="0" tIns="13335" rIns="0" bIns="0" rtlCol="0">
            <a:spAutoFit/>
          </a:bodyPr>
          <a:lstStyle/>
          <a:p>
            <a:pPr marL="12700">
              <a:lnSpc>
                <a:spcPct val="100000"/>
              </a:lnSpc>
              <a:spcBef>
                <a:spcPts val="105"/>
              </a:spcBef>
            </a:pPr>
            <a:r>
              <a:rPr sz="4700" spc="-30" dirty="0"/>
              <a:t>Menu</a:t>
            </a:r>
            <a:r>
              <a:rPr sz="4700" spc="-200" dirty="0"/>
              <a:t> </a:t>
            </a:r>
            <a:r>
              <a:rPr sz="4700" spc="-25" dirty="0"/>
              <a:t>types</a:t>
            </a:r>
            <a:endParaRPr sz="4700"/>
          </a:p>
        </p:txBody>
      </p:sp>
      <p:grpSp>
        <p:nvGrpSpPr>
          <p:cNvPr id="3" name="object 3"/>
          <p:cNvGrpSpPr/>
          <p:nvPr/>
        </p:nvGrpSpPr>
        <p:grpSpPr>
          <a:xfrm>
            <a:off x="458508" y="2533920"/>
            <a:ext cx="2651760" cy="115570"/>
            <a:chOff x="458508" y="2533920"/>
            <a:chExt cx="2651760" cy="115570"/>
          </a:xfrm>
        </p:grpSpPr>
        <p:sp>
          <p:nvSpPr>
            <p:cNvPr id="4" name="object 4"/>
            <p:cNvSpPr/>
            <p:nvPr/>
          </p:nvSpPr>
          <p:spPr>
            <a:xfrm>
              <a:off x="480057" y="2570136"/>
              <a:ext cx="2607310" cy="45085"/>
            </a:xfrm>
            <a:custGeom>
              <a:avLst/>
              <a:gdLst/>
              <a:ahLst/>
              <a:cxnLst/>
              <a:rect l="l" t="t" r="r" b="b"/>
              <a:pathLst>
                <a:path w="2607310" h="45085">
                  <a:moveTo>
                    <a:pt x="1465071" y="16368"/>
                  </a:moveTo>
                  <a:lnTo>
                    <a:pt x="1303784" y="18377"/>
                  </a:lnTo>
                  <a:lnTo>
                    <a:pt x="1214848" y="22679"/>
                  </a:lnTo>
                  <a:lnTo>
                    <a:pt x="1233792" y="25471"/>
                  </a:lnTo>
                  <a:lnTo>
                    <a:pt x="1277749" y="36665"/>
                  </a:lnTo>
                  <a:lnTo>
                    <a:pt x="1324140" y="41358"/>
                  </a:lnTo>
                  <a:lnTo>
                    <a:pt x="1372746" y="43870"/>
                  </a:lnTo>
                  <a:lnTo>
                    <a:pt x="1423162" y="44564"/>
                  </a:lnTo>
                  <a:lnTo>
                    <a:pt x="1474984" y="43807"/>
                  </a:lnTo>
                  <a:lnTo>
                    <a:pt x="1527805" y="41963"/>
                  </a:lnTo>
                  <a:lnTo>
                    <a:pt x="1740982" y="31017"/>
                  </a:lnTo>
                  <a:lnTo>
                    <a:pt x="1792724" y="29212"/>
                  </a:lnTo>
                  <a:lnTo>
                    <a:pt x="1843035" y="28509"/>
                  </a:lnTo>
                  <a:lnTo>
                    <a:pt x="2174077" y="28509"/>
                  </a:lnTo>
                  <a:lnTo>
                    <a:pt x="2227178" y="27273"/>
                  </a:lnTo>
                  <a:lnTo>
                    <a:pt x="2275397" y="26711"/>
                  </a:lnTo>
                  <a:lnTo>
                    <a:pt x="2607052" y="26702"/>
                  </a:lnTo>
                  <a:lnTo>
                    <a:pt x="2606865" y="20443"/>
                  </a:lnTo>
                  <a:lnTo>
                    <a:pt x="1796823" y="20443"/>
                  </a:lnTo>
                  <a:lnTo>
                    <a:pt x="1759002" y="20356"/>
                  </a:lnTo>
                  <a:lnTo>
                    <a:pt x="1529909" y="16474"/>
                  </a:lnTo>
                  <a:lnTo>
                    <a:pt x="1465071" y="16368"/>
                  </a:lnTo>
                  <a:close/>
                </a:path>
                <a:path w="2607310" h="45085">
                  <a:moveTo>
                    <a:pt x="518385" y="14917"/>
                  </a:moveTo>
                  <a:lnTo>
                    <a:pt x="545807" y="18318"/>
                  </a:lnTo>
                  <a:lnTo>
                    <a:pt x="600080" y="26751"/>
                  </a:lnTo>
                  <a:lnTo>
                    <a:pt x="652274" y="36665"/>
                  </a:lnTo>
                  <a:lnTo>
                    <a:pt x="704238" y="41907"/>
                  </a:lnTo>
                  <a:lnTo>
                    <a:pt x="755612" y="43536"/>
                  </a:lnTo>
                  <a:lnTo>
                    <a:pt x="806381" y="42299"/>
                  </a:lnTo>
                  <a:lnTo>
                    <a:pt x="856531" y="38944"/>
                  </a:lnTo>
                  <a:lnTo>
                    <a:pt x="861173" y="38501"/>
                  </a:lnTo>
                  <a:lnTo>
                    <a:pt x="830221" y="38390"/>
                  </a:lnTo>
                  <a:lnTo>
                    <a:pt x="786990" y="37149"/>
                  </a:lnTo>
                  <a:lnTo>
                    <a:pt x="743068" y="34675"/>
                  </a:lnTo>
                  <a:lnTo>
                    <a:pt x="697755" y="30820"/>
                  </a:lnTo>
                  <a:lnTo>
                    <a:pt x="650350" y="25436"/>
                  </a:lnTo>
                  <a:lnTo>
                    <a:pt x="600153" y="18377"/>
                  </a:lnTo>
                  <a:lnTo>
                    <a:pt x="541614" y="15610"/>
                  </a:lnTo>
                  <a:lnTo>
                    <a:pt x="518385" y="14917"/>
                  </a:lnTo>
                  <a:close/>
                </a:path>
                <a:path w="2607310" h="45085">
                  <a:moveTo>
                    <a:pt x="1143661" y="16151"/>
                  </a:moveTo>
                  <a:lnTo>
                    <a:pt x="1097514" y="16531"/>
                  </a:lnTo>
                  <a:lnTo>
                    <a:pt x="1050666" y="19275"/>
                  </a:lnTo>
                  <a:lnTo>
                    <a:pt x="1003130" y="23635"/>
                  </a:lnTo>
                  <a:lnTo>
                    <a:pt x="906048" y="34216"/>
                  </a:lnTo>
                  <a:lnTo>
                    <a:pt x="861173" y="38501"/>
                  </a:lnTo>
                  <a:lnTo>
                    <a:pt x="873461" y="38544"/>
                  </a:lnTo>
                  <a:lnTo>
                    <a:pt x="917411" y="37760"/>
                  </a:lnTo>
                  <a:lnTo>
                    <a:pt x="962772" y="36185"/>
                  </a:lnTo>
                  <a:lnTo>
                    <a:pt x="1214848" y="22679"/>
                  </a:lnTo>
                  <a:lnTo>
                    <a:pt x="1189091" y="18882"/>
                  </a:lnTo>
                  <a:lnTo>
                    <a:pt x="1143661" y="16151"/>
                  </a:lnTo>
                  <a:close/>
                </a:path>
                <a:path w="2607310" h="45085">
                  <a:moveTo>
                    <a:pt x="764" y="18377"/>
                  </a:moveTo>
                  <a:lnTo>
                    <a:pt x="55" y="23635"/>
                  </a:lnTo>
                  <a:lnTo>
                    <a:pt x="0" y="24922"/>
                  </a:lnTo>
                  <a:lnTo>
                    <a:pt x="752" y="28187"/>
                  </a:lnTo>
                  <a:lnTo>
                    <a:pt x="873" y="32855"/>
                  </a:lnTo>
                  <a:lnTo>
                    <a:pt x="764" y="36665"/>
                  </a:lnTo>
                  <a:lnTo>
                    <a:pt x="34250" y="25721"/>
                  </a:lnTo>
                  <a:lnTo>
                    <a:pt x="64226" y="18787"/>
                  </a:lnTo>
                  <a:lnTo>
                    <a:pt x="44299" y="18787"/>
                  </a:lnTo>
                  <a:lnTo>
                    <a:pt x="764" y="18377"/>
                  </a:lnTo>
                  <a:close/>
                </a:path>
                <a:path w="2607310" h="45085">
                  <a:moveTo>
                    <a:pt x="2174077" y="28509"/>
                  </a:moveTo>
                  <a:lnTo>
                    <a:pt x="1843035" y="28509"/>
                  </a:lnTo>
                  <a:lnTo>
                    <a:pt x="1891510" y="29274"/>
                  </a:lnTo>
                  <a:lnTo>
                    <a:pt x="1937742" y="31871"/>
                  </a:lnTo>
                  <a:lnTo>
                    <a:pt x="1981329" y="36665"/>
                  </a:lnTo>
                  <a:lnTo>
                    <a:pt x="2131530" y="29861"/>
                  </a:lnTo>
                  <a:lnTo>
                    <a:pt x="2174077" y="28509"/>
                  </a:lnTo>
                  <a:close/>
                </a:path>
                <a:path w="2607310" h="45085">
                  <a:moveTo>
                    <a:pt x="2607052" y="26702"/>
                  </a:moveTo>
                  <a:lnTo>
                    <a:pt x="2324653" y="26702"/>
                  </a:lnTo>
                  <a:lnTo>
                    <a:pt x="2375527" y="27295"/>
                  </a:lnTo>
                  <a:lnTo>
                    <a:pt x="2428599" y="28539"/>
                  </a:lnTo>
                  <a:lnTo>
                    <a:pt x="2484448" y="30483"/>
                  </a:lnTo>
                  <a:lnTo>
                    <a:pt x="2606804" y="36665"/>
                  </a:lnTo>
                  <a:lnTo>
                    <a:pt x="2607269" y="33175"/>
                  </a:lnTo>
                  <a:lnTo>
                    <a:pt x="2607155" y="29172"/>
                  </a:lnTo>
                  <a:lnTo>
                    <a:pt x="2607052" y="26702"/>
                  </a:lnTo>
                  <a:close/>
                </a:path>
                <a:path w="2607310" h="45085">
                  <a:moveTo>
                    <a:pt x="2116631" y="11042"/>
                  </a:moveTo>
                  <a:lnTo>
                    <a:pt x="2007433" y="12301"/>
                  </a:lnTo>
                  <a:lnTo>
                    <a:pt x="1958559" y="13705"/>
                  </a:lnTo>
                  <a:lnTo>
                    <a:pt x="1914782" y="15709"/>
                  </a:lnTo>
                  <a:lnTo>
                    <a:pt x="1877062" y="18377"/>
                  </a:lnTo>
                  <a:lnTo>
                    <a:pt x="1835651" y="19848"/>
                  </a:lnTo>
                  <a:lnTo>
                    <a:pt x="1796823" y="20443"/>
                  </a:lnTo>
                  <a:lnTo>
                    <a:pt x="2606865" y="20443"/>
                  </a:lnTo>
                  <a:lnTo>
                    <a:pt x="2606804" y="18377"/>
                  </a:lnTo>
                  <a:lnTo>
                    <a:pt x="2234694" y="11424"/>
                  </a:lnTo>
                  <a:lnTo>
                    <a:pt x="2116631" y="11042"/>
                  </a:lnTo>
                  <a:close/>
                </a:path>
                <a:path w="2607310" h="45085">
                  <a:moveTo>
                    <a:pt x="64708" y="18675"/>
                  </a:moveTo>
                  <a:lnTo>
                    <a:pt x="44299" y="18787"/>
                  </a:lnTo>
                  <a:lnTo>
                    <a:pt x="64226" y="18787"/>
                  </a:lnTo>
                  <a:lnTo>
                    <a:pt x="64708" y="18675"/>
                  </a:lnTo>
                  <a:close/>
                </a:path>
                <a:path w="2607310" h="45085">
                  <a:moveTo>
                    <a:pt x="266408" y="0"/>
                  </a:moveTo>
                  <a:lnTo>
                    <a:pt x="213551" y="1433"/>
                  </a:lnTo>
                  <a:lnTo>
                    <a:pt x="163245" y="4676"/>
                  </a:lnTo>
                  <a:lnTo>
                    <a:pt x="116152" y="9773"/>
                  </a:lnTo>
                  <a:lnTo>
                    <a:pt x="72830" y="16797"/>
                  </a:lnTo>
                  <a:lnTo>
                    <a:pt x="64708" y="18675"/>
                  </a:lnTo>
                  <a:lnTo>
                    <a:pt x="88605" y="18545"/>
                  </a:lnTo>
                  <a:lnTo>
                    <a:pt x="325846" y="13616"/>
                  </a:lnTo>
                  <a:lnTo>
                    <a:pt x="377268" y="13099"/>
                  </a:lnTo>
                  <a:lnTo>
                    <a:pt x="503726" y="13099"/>
                  </a:lnTo>
                  <a:lnTo>
                    <a:pt x="490116" y="11412"/>
                  </a:lnTo>
                  <a:lnTo>
                    <a:pt x="433670" y="6080"/>
                  </a:lnTo>
                  <a:lnTo>
                    <a:pt x="377128" y="2370"/>
                  </a:lnTo>
                  <a:lnTo>
                    <a:pt x="321154" y="327"/>
                  </a:lnTo>
                  <a:lnTo>
                    <a:pt x="266408" y="0"/>
                  </a:lnTo>
                  <a:close/>
                </a:path>
                <a:path w="2607310" h="45085">
                  <a:moveTo>
                    <a:pt x="503726" y="13099"/>
                  </a:moveTo>
                  <a:lnTo>
                    <a:pt x="377268" y="13099"/>
                  </a:lnTo>
                  <a:lnTo>
                    <a:pt x="430290" y="13144"/>
                  </a:lnTo>
                  <a:lnTo>
                    <a:pt x="485033" y="13923"/>
                  </a:lnTo>
                  <a:lnTo>
                    <a:pt x="518385" y="14917"/>
                  </a:lnTo>
                  <a:lnTo>
                    <a:pt x="503726" y="13099"/>
                  </a:lnTo>
                  <a:close/>
                </a:path>
              </a:pathLst>
            </a:custGeom>
            <a:solidFill>
              <a:srgbClr val="EC7C30"/>
            </a:solidFill>
          </p:spPr>
          <p:txBody>
            <a:bodyPr wrap="square" lIns="0" tIns="0" rIns="0" bIns="0" rtlCol="0"/>
            <a:lstStyle/>
            <a:p>
              <a:endParaRPr/>
            </a:p>
          </p:txBody>
        </p:sp>
        <p:sp>
          <p:nvSpPr>
            <p:cNvPr id="5" name="object 5"/>
            <p:cNvSpPr/>
            <p:nvPr/>
          </p:nvSpPr>
          <p:spPr>
            <a:xfrm>
              <a:off x="480733" y="2556145"/>
              <a:ext cx="2607310" cy="71120"/>
            </a:xfrm>
            <a:custGeom>
              <a:avLst/>
              <a:gdLst/>
              <a:ahLst/>
              <a:cxnLst/>
              <a:rect l="l" t="t" r="r" b="b"/>
              <a:pathLst>
                <a:path w="2607310" h="71119">
                  <a:moveTo>
                    <a:pt x="88" y="32368"/>
                  </a:moveTo>
                  <a:lnTo>
                    <a:pt x="53945" y="27219"/>
                  </a:lnTo>
                  <a:lnTo>
                    <a:pt x="109563" y="22852"/>
                  </a:lnTo>
                  <a:lnTo>
                    <a:pt x="166320" y="19313"/>
                  </a:lnTo>
                  <a:lnTo>
                    <a:pt x="223591" y="16648"/>
                  </a:lnTo>
                  <a:lnTo>
                    <a:pt x="280755" y="14905"/>
                  </a:lnTo>
                  <a:lnTo>
                    <a:pt x="337188" y="14128"/>
                  </a:lnTo>
                  <a:lnTo>
                    <a:pt x="392266" y="14364"/>
                  </a:lnTo>
                  <a:lnTo>
                    <a:pt x="445367" y="15661"/>
                  </a:lnTo>
                  <a:lnTo>
                    <a:pt x="495868" y="18063"/>
                  </a:lnTo>
                  <a:lnTo>
                    <a:pt x="543146" y="21617"/>
                  </a:lnTo>
                  <a:lnTo>
                    <a:pt x="586577" y="26370"/>
                  </a:lnTo>
                  <a:lnTo>
                    <a:pt x="625538" y="32368"/>
                  </a:lnTo>
                  <a:lnTo>
                    <a:pt x="695653" y="31682"/>
                  </a:lnTo>
                  <a:lnTo>
                    <a:pt x="756805" y="31830"/>
                  </a:lnTo>
                  <a:lnTo>
                    <a:pt x="810582" y="32600"/>
                  </a:lnTo>
                  <a:lnTo>
                    <a:pt x="858573" y="33779"/>
                  </a:lnTo>
                  <a:lnTo>
                    <a:pt x="902367" y="35154"/>
                  </a:lnTo>
                  <a:lnTo>
                    <a:pt x="943552" y="36512"/>
                  </a:lnTo>
                  <a:lnTo>
                    <a:pt x="983719" y="37639"/>
                  </a:lnTo>
                  <a:lnTo>
                    <a:pt x="1024455" y="38323"/>
                  </a:lnTo>
                  <a:lnTo>
                    <a:pt x="1067350" y="38351"/>
                  </a:lnTo>
                  <a:lnTo>
                    <a:pt x="1113993" y="37510"/>
                  </a:lnTo>
                  <a:lnTo>
                    <a:pt x="1165972" y="35587"/>
                  </a:lnTo>
                  <a:lnTo>
                    <a:pt x="1224876" y="32368"/>
                  </a:lnTo>
                  <a:lnTo>
                    <a:pt x="1285297" y="30350"/>
                  </a:lnTo>
                  <a:lnTo>
                    <a:pt x="1339897" y="29740"/>
                  </a:lnTo>
                  <a:lnTo>
                    <a:pt x="1389851" y="30225"/>
                  </a:lnTo>
                  <a:lnTo>
                    <a:pt x="1436336" y="31493"/>
                  </a:lnTo>
                  <a:lnTo>
                    <a:pt x="1480526" y="33233"/>
                  </a:lnTo>
                  <a:lnTo>
                    <a:pt x="1523596" y="35130"/>
                  </a:lnTo>
                  <a:lnTo>
                    <a:pt x="1566722" y="36875"/>
                  </a:lnTo>
                  <a:lnTo>
                    <a:pt x="1611079" y="38154"/>
                  </a:lnTo>
                  <a:lnTo>
                    <a:pt x="1657841" y="38655"/>
                  </a:lnTo>
                  <a:lnTo>
                    <a:pt x="1708185" y="38066"/>
                  </a:lnTo>
                  <a:lnTo>
                    <a:pt x="1763285" y="36074"/>
                  </a:lnTo>
                  <a:lnTo>
                    <a:pt x="1824316" y="32368"/>
                  </a:lnTo>
                  <a:lnTo>
                    <a:pt x="1873062" y="20387"/>
                  </a:lnTo>
                  <a:lnTo>
                    <a:pt x="1920980" y="11475"/>
                  </a:lnTo>
                  <a:lnTo>
                    <a:pt x="1968251" y="5317"/>
                  </a:lnTo>
                  <a:lnTo>
                    <a:pt x="2015055" y="1597"/>
                  </a:lnTo>
                  <a:lnTo>
                    <a:pt x="2061573" y="0"/>
                  </a:lnTo>
                  <a:lnTo>
                    <a:pt x="2107986" y="210"/>
                  </a:lnTo>
                  <a:lnTo>
                    <a:pt x="2154475" y="1913"/>
                  </a:lnTo>
                  <a:lnTo>
                    <a:pt x="2201221" y="4793"/>
                  </a:lnTo>
                  <a:lnTo>
                    <a:pt x="2248404" y="8535"/>
                  </a:lnTo>
                  <a:lnTo>
                    <a:pt x="2296206" y="12823"/>
                  </a:lnTo>
                  <a:lnTo>
                    <a:pt x="2344807" y="17343"/>
                  </a:lnTo>
                  <a:lnTo>
                    <a:pt x="2394388" y="21778"/>
                  </a:lnTo>
                  <a:lnTo>
                    <a:pt x="2445129" y="25813"/>
                  </a:lnTo>
                  <a:lnTo>
                    <a:pt x="2497213" y="29133"/>
                  </a:lnTo>
                  <a:lnTo>
                    <a:pt x="2550819" y="31424"/>
                  </a:lnTo>
                  <a:lnTo>
                    <a:pt x="2606128" y="32368"/>
                  </a:lnTo>
                  <a:lnTo>
                    <a:pt x="2606763" y="36813"/>
                  </a:lnTo>
                  <a:lnTo>
                    <a:pt x="2535860" y="52517"/>
                  </a:lnTo>
                  <a:lnTo>
                    <a:pt x="2472609" y="53469"/>
                  </a:lnTo>
                  <a:lnTo>
                    <a:pt x="2415389" y="53667"/>
                  </a:lnTo>
                  <a:lnTo>
                    <a:pt x="2363218" y="53267"/>
                  </a:lnTo>
                  <a:lnTo>
                    <a:pt x="2315109" y="52424"/>
                  </a:lnTo>
                  <a:lnTo>
                    <a:pt x="2270080" y="51296"/>
                  </a:lnTo>
                  <a:lnTo>
                    <a:pt x="2227145" y="50037"/>
                  </a:lnTo>
                  <a:lnTo>
                    <a:pt x="2185319" y="48803"/>
                  </a:lnTo>
                  <a:lnTo>
                    <a:pt x="2143620" y="47751"/>
                  </a:lnTo>
                  <a:lnTo>
                    <a:pt x="2101061" y="47035"/>
                  </a:lnTo>
                  <a:lnTo>
                    <a:pt x="2056659" y="46812"/>
                  </a:lnTo>
                  <a:lnTo>
                    <a:pt x="2009429" y="47237"/>
                  </a:lnTo>
                  <a:lnTo>
                    <a:pt x="1958387" y="48467"/>
                  </a:lnTo>
                  <a:lnTo>
                    <a:pt x="1902548" y="50656"/>
                  </a:lnTo>
                  <a:lnTo>
                    <a:pt x="1843136" y="54560"/>
                  </a:lnTo>
                  <a:lnTo>
                    <a:pt x="1786532" y="56093"/>
                  </a:lnTo>
                  <a:lnTo>
                    <a:pt x="1732485" y="55724"/>
                  </a:lnTo>
                  <a:lnTo>
                    <a:pt x="1680742" y="53921"/>
                  </a:lnTo>
                  <a:lnTo>
                    <a:pt x="1631050" y="51156"/>
                  </a:lnTo>
                  <a:lnTo>
                    <a:pt x="1583158" y="47896"/>
                  </a:lnTo>
                  <a:lnTo>
                    <a:pt x="1536812" y="44611"/>
                  </a:lnTo>
                  <a:lnTo>
                    <a:pt x="1491760" y="41770"/>
                  </a:lnTo>
                  <a:lnTo>
                    <a:pt x="1447749" y="39843"/>
                  </a:lnTo>
                  <a:lnTo>
                    <a:pt x="1404528" y="39299"/>
                  </a:lnTo>
                  <a:lnTo>
                    <a:pt x="1361843" y="40607"/>
                  </a:lnTo>
                  <a:lnTo>
                    <a:pt x="1319443" y="44236"/>
                  </a:lnTo>
                  <a:lnTo>
                    <a:pt x="1277073" y="50656"/>
                  </a:lnTo>
                  <a:lnTo>
                    <a:pt x="1222840" y="49524"/>
                  </a:lnTo>
                  <a:lnTo>
                    <a:pt x="1169735" y="48178"/>
                  </a:lnTo>
                  <a:lnTo>
                    <a:pt x="1117653" y="46745"/>
                  </a:lnTo>
                  <a:lnTo>
                    <a:pt x="1066490" y="45350"/>
                  </a:lnTo>
                  <a:lnTo>
                    <a:pt x="1016139" y="44120"/>
                  </a:lnTo>
                  <a:lnTo>
                    <a:pt x="966498" y="43179"/>
                  </a:lnTo>
                  <a:lnTo>
                    <a:pt x="917460" y="42654"/>
                  </a:lnTo>
                  <a:lnTo>
                    <a:pt x="868922" y="42669"/>
                  </a:lnTo>
                  <a:lnTo>
                    <a:pt x="820777" y="43352"/>
                  </a:lnTo>
                  <a:lnTo>
                    <a:pt x="772922" y="44827"/>
                  </a:lnTo>
                  <a:lnTo>
                    <a:pt x="725250" y="47220"/>
                  </a:lnTo>
                  <a:lnTo>
                    <a:pt x="677659" y="50656"/>
                  </a:lnTo>
                  <a:lnTo>
                    <a:pt x="626173" y="54236"/>
                  </a:lnTo>
                  <a:lnTo>
                    <a:pt x="573308" y="57878"/>
                  </a:lnTo>
                  <a:lnTo>
                    <a:pt x="519414" y="61405"/>
                  </a:lnTo>
                  <a:lnTo>
                    <a:pt x="464835" y="64634"/>
                  </a:lnTo>
                  <a:lnTo>
                    <a:pt x="409919" y="67388"/>
                  </a:lnTo>
                  <a:lnTo>
                    <a:pt x="355013" y="69484"/>
                  </a:lnTo>
                  <a:lnTo>
                    <a:pt x="300464" y="70744"/>
                  </a:lnTo>
                  <a:lnTo>
                    <a:pt x="246618" y="70988"/>
                  </a:lnTo>
                  <a:lnTo>
                    <a:pt x="193824" y="70035"/>
                  </a:lnTo>
                  <a:lnTo>
                    <a:pt x="142426" y="67705"/>
                  </a:lnTo>
                  <a:lnTo>
                    <a:pt x="92773" y="63819"/>
                  </a:lnTo>
                  <a:lnTo>
                    <a:pt x="45212" y="58196"/>
                  </a:lnTo>
                  <a:lnTo>
                    <a:pt x="88" y="50656"/>
                  </a:lnTo>
                  <a:lnTo>
                    <a:pt x="1676" y="45449"/>
                  </a:lnTo>
                  <a:lnTo>
                    <a:pt x="0" y="36940"/>
                  </a:lnTo>
                  <a:lnTo>
                    <a:pt x="88" y="32368"/>
                  </a:lnTo>
                  <a:close/>
                </a:path>
              </a:pathLst>
            </a:custGeom>
            <a:ln w="44450">
              <a:solidFill>
                <a:srgbClr val="EC7C30"/>
              </a:solidFill>
            </a:ln>
          </p:spPr>
          <p:txBody>
            <a:bodyPr wrap="square" lIns="0" tIns="0" rIns="0" bIns="0" rtlCol="0"/>
            <a:lstStyle/>
            <a:p>
              <a:endParaRPr/>
            </a:p>
          </p:txBody>
        </p:sp>
      </p:grpSp>
      <p:sp>
        <p:nvSpPr>
          <p:cNvPr id="6" name="object 6"/>
          <p:cNvSpPr txBox="1"/>
          <p:nvPr/>
        </p:nvSpPr>
        <p:spPr>
          <a:xfrm>
            <a:off x="558800" y="2763213"/>
            <a:ext cx="1172845" cy="1965960"/>
          </a:xfrm>
          <a:prstGeom prst="rect">
            <a:avLst/>
          </a:prstGeom>
        </p:spPr>
        <p:txBody>
          <a:bodyPr vert="horz" wrap="square" lIns="0" tIns="111125" rIns="0" bIns="0" rtlCol="0">
            <a:spAutoFit/>
          </a:bodyPr>
          <a:lstStyle/>
          <a:p>
            <a:pPr marL="241300" indent="-228600">
              <a:lnSpc>
                <a:spcPct val="100000"/>
              </a:lnSpc>
              <a:spcBef>
                <a:spcPts val="875"/>
              </a:spcBef>
              <a:buFont typeface="Arial MT"/>
              <a:buChar char="•"/>
              <a:tabLst>
                <a:tab pos="240665" algn="l"/>
                <a:tab pos="241300" algn="l"/>
              </a:tabLst>
            </a:pPr>
            <a:r>
              <a:rPr sz="1900" spc="-5" dirty="0">
                <a:latin typeface="Calibri"/>
                <a:cs typeface="Calibri"/>
              </a:rPr>
              <a:t>À</a:t>
            </a:r>
            <a:r>
              <a:rPr sz="1900" spc="-40" dirty="0">
                <a:latin typeface="Calibri"/>
                <a:cs typeface="Calibri"/>
              </a:rPr>
              <a:t> </a:t>
            </a:r>
            <a:r>
              <a:rPr sz="1900" spc="-5" dirty="0">
                <a:latin typeface="Calibri"/>
                <a:cs typeface="Calibri"/>
              </a:rPr>
              <a:t>la</a:t>
            </a:r>
            <a:r>
              <a:rPr sz="1900" spc="-35" dirty="0">
                <a:latin typeface="Calibri"/>
                <a:cs typeface="Calibri"/>
              </a:rPr>
              <a:t> </a:t>
            </a:r>
            <a:r>
              <a:rPr sz="1900" spc="-10" dirty="0">
                <a:latin typeface="Calibri"/>
                <a:cs typeface="Calibri"/>
              </a:rPr>
              <a:t>carte</a:t>
            </a:r>
            <a:endParaRPr sz="1900">
              <a:latin typeface="Calibri"/>
              <a:cs typeface="Calibri"/>
            </a:endParaRPr>
          </a:p>
          <a:p>
            <a:pPr marL="241300" indent="-228600">
              <a:lnSpc>
                <a:spcPct val="100000"/>
              </a:lnSpc>
              <a:spcBef>
                <a:spcPts val="780"/>
              </a:spcBef>
              <a:buFont typeface="Arial MT"/>
              <a:buChar char="•"/>
              <a:tabLst>
                <a:tab pos="240665" algn="l"/>
                <a:tab pos="241300" algn="l"/>
              </a:tabLst>
            </a:pPr>
            <a:r>
              <a:rPr sz="1900" spc="-5" dirty="0">
                <a:latin typeface="Calibri"/>
                <a:cs typeface="Calibri"/>
              </a:rPr>
              <a:t>Du</a:t>
            </a:r>
            <a:r>
              <a:rPr sz="1900" spc="-25" dirty="0">
                <a:latin typeface="Calibri"/>
                <a:cs typeface="Calibri"/>
              </a:rPr>
              <a:t> </a:t>
            </a:r>
            <a:r>
              <a:rPr sz="1900" spc="-5" dirty="0">
                <a:latin typeface="Calibri"/>
                <a:cs typeface="Calibri"/>
              </a:rPr>
              <a:t>Jour</a:t>
            </a:r>
            <a:endParaRPr sz="1900">
              <a:latin typeface="Calibri"/>
              <a:cs typeface="Calibri"/>
            </a:endParaRPr>
          </a:p>
          <a:p>
            <a:pPr marL="241300" indent="-228600">
              <a:lnSpc>
                <a:spcPct val="100000"/>
              </a:lnSpc>
              <a:spcBef>
                <a:spcPts val="770"/>
              </a:spcBef>
              <a:buFont typeface="Arial MT"/>
              <a:buChar char="•"/>
              <a:tabLst>
                <a:tab pos="240665" algn="l"/>
                <a:tab pos="241300" algn="l"/>
              </a:tabLst>
            </a:pPr>
            <a:r>
              <a:rPr sz="1900" spc="-10" dirty="0">
                <a:latin typeface="Calibri"/>
                <a:cs typeface="Calibri"/>
              </a:rPr>
              <a:t>Cycle</a:t>
            </a:r>
            <a:endParaRPr sz="1900">
              <a:latin typeface="Calibri"/>
              <a:cs typeface="Calibri"/>
            </a:endParaRPr>
          </a:p>
          <a:p>
            <a:pPr marL="241300" indent="-228600">
              <a:lnSpc>
                <a:spcPct val="100000"/>
              </a:lnSpc>
              <a:spcBef>
                <a:spcPts val="770"/>
              </a:spcBef>
              <a:buFont typeface="Arial MT"/>
              <a:buChar char="•"/>
              <a:tabLst>
                <a:tab pos="240665" algn="l"/>
                <a:tab pos="241300" algn="l"/>
              </a:tabLst>
            </a:pPr>
            <a:r>
              <a:rPr sz="1900" spc="-10" dirty="0">
                <a:latin typeface="Calibri"/>
                <a:cs typeface="Calibri"/>
              </a:rPr>
              <a:t>Static</a:t>
            </a:r>
            <a:endParaRPr sz="1900">
              <a:latin typeface="Calibri"/>
              <a:cs typeface="Calibri"/>
            </a:endParaRPr>
          </a:p>
          <a:p>
            <a:pPr marL="241300" indent="-228600">
              <a:lnSpc>
                <a:spcPct val="100000"/>
              </a:lnSpc>
              <a:spcBef>
                <a:spcPts val="780"/>
              </a:spcBef>
              <a:buFont typeface="Arial MT"/>
              <a:buChar char="•"/>
              <a:tabLst>
                <a:tab pos="240665" algn="l"/>
                <a:tab pos="241300" algn="l"/>
              </a:tabLst>
            </a:pPr>
            <a:r>
              <a:rPr sz="1900" spc="-15" dirty="0">
                <a:latin typeface="Calibri"/>
                <a:cs typeface="Calibri"/>
              </a:rPr>
              <a:t>Fixed</a:t>
            </a:r>
            <a:endParaRPr sz="1900">
              <a:latin typeface="Calibri"/>
              <a:cs typeface="Calibri"/>
            </a:endParaRPr>
          </a:p>
        </p:txBody>
      </p:sp>
      <p:pic>
        <p:nvPicPr>
          <p:cNvPr id="7" name="object 7"/>
          <p:cNvPicPr/>
          <p:nvPr/>
        </p:nvPicPr>
        <p:blipFill>
          <a:blip r:embed="rId2" cstate="print"/>
          <a:stretch>
            <a:fillRect/>
          </a:stretch>
        </p:blipFill>
        <p:spPr>
          <a:xfrm>
            <a:off x="3983805" y="58"/>
            <a:ext cx="5158670" cy="685787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8800" y="1469593"/>
            <a:ext cx="2306955" cy="742950"/>
          </a:xfrm>
          <a:prstGeom prst="rect">
            <a:avLst/>
          </a:prstGeom>
        </p:spPr>
        <p:txBody>
          <a:bodyPr vert="horz" wrap="square" lIns="0" tIns="13335" rIns="0" bIns="0" rtlCol="0">
            <a:spAutoFit/>
          </a:bodyPr>
          <a:lstStyle/>
          <a:p>
            <a:pPr marL="12700">
              <a:lnSpc>
                <a:spcPct val="100000"/>
              </a:lnSpc>
              <a:spcBef>
                <a:spcPts val="105"/>
              </a:spcBef>
            </a:pPr>
            <a:r>
              <a:rPr sz="4700" dirty="0"/>
              <a:t>A</a:t>
            </a:r>
            <a:r>
              <a:rPr sz="4700" spc="-110" dirty="0"/>
              <a:t> </a:t>
            </a:r>
            <a:r>
              <a:rPr sz="4700" dirty="0"/>
              <a:t>la</a:t>
            </a:r>
            <a:r>
              <a:rPr sz="4700" spc="-110" dirty="0"/>
              <a:t> </a:t>
            </a:r>
            <a:r>
              <a:rPr sz="4700" spc="-35" dirty="0"/>
              <a:t>Carte</a:t>
            </a:r>
            <a:endParaRPr sz="4700"/>
          </a:p>
        </p:txBody>
      </p:sp>
      <p:grpSp>
        <p:nvGrpSpPr>
          <p:cNvPr id="3" name="object 3"/>
          <p:cNvGrpSpPr/>
          <p:nvPr/>
        </p:nvGrpSpPr>
        <p:grpSpPr>
          <a:xfrm>
            <a:off x="458508" y="2533920"/>
            <a:ext cx="2651760" cy="115570"/>
            <a:chOff x="458508" y="2533920"/>
            <a:chExt cx="2651760" cy="115570"/>
          </a:xfrm>
        </p:grpSpPr>
        <p:sp>
          <p:nvSpPr>
            <p:cNvPr id="4" name="object 4"/>
            <p:cNvSpPr/>
            <p:nvPr/>
          </p:nvSpPr>
          <p:spPr>
            <a:xfrm>
              <a:off x="480057" y="2570136"/>
              <a:ext cx="2607310" cy="45085"/>
            </a:xfrm>
            <a:custGeom>
              <a:avLst/>
              <a:gdLst/>
              <a:ahLst/>
              <a:cxnLst/>
              <a:rect l="l" t="t" r="r" b="b"/>
              <a:pathLst>
                <a:path w="2607310" h="45085">
                  <a:moveTo>
                    <a:pt x="1465071" y="16368"/>
                  </a:moveTo>
                  <a:lnTo>
                    <a:pt x="1303784" y="18377"/>
                  </a:lnTo>
                  <a:lnTo>
                    <a:pt x="1214848" y="22679"/>
                  </a:lnTo>
                  <a:lnTo>
                    <a:pt x="1233792" y="25471"/>
                  </a:lnTo>
                  <a:lnTo>
                    <a:pt x="1277749" y="36665"/>
                  </a:lnTo>
                  <a:lnTo>
                    <a:pt x="1324140" y="41358"/>
                  </a:lnTo>
                  <a:lnTo>
                    <a:pt x="1372746" y="43870"/>
                  </a:lnTo>
                  <a:lnTo>
                    <a:pt x="1423162" y="44564"/>
                  </a:lnTo>
                  <a:lnTo>
                    <a:pt x="1474984" y="43807"/>
                  </a:lnTo>
                  <a:lnTo>
                    <a:pt x="1527805" y="41963"/>
                  </a:lnTo>
                  <a:lnTo>
                    <a:pt x="1740982" y="31017"/>
                  </a:lnTo>
                  <a:lnTo>
                    <a:pt x="1792724" y="29212"/>
                  </a:lnTo>
                  <a:lnTo>
                    <a:pt x="1843035" y="28509"/>
                  </a:lnTo>
                  <a:lnTo>
                    <a:pt x="2174077" y="28509"/>
                  </a:lnTo>
                  <a:lnTo>
                    <a:pt x="2227178" y="27273"/>
                  </a:lnTo>
                  <a:lnTo>
                    <a:pt x="2275397" y="26711"/>
                  </a:lnTo>
                  <a:lnTo>
                    <a:pt x="2607052" y="26702"/>
                  </a:lnTo>
                  <a:lnTo>
                    <a:pt x="2606865" y="20443"/>
                  </a:lnTo>
                  <a:lnTo>
                    <a:pt x="1796823" y="20443"/>
                  </a:lnTo>
                  <a:lnTo>
                    <a:pt x="1759002" y="20356"/>
                  </a:lnTo>
                  <a:lnTo>
                    <a:pt x="1529909" y="16474"/>
                  </a:lnTo>
                  <a:lnTo>
                    <a:pt x="1465071" y="16368"/>
                  </a:lnTo>
                  <a:close/>
                </a:path>
                <a:path w="2607310" h="45085">
                  <a:moveTo>
                    <a:pt x="518385" y="14917"/>
                  </a:moveTo>
                  <a:lnTo>
                    <a:pt x="545807" y="18318"/>
                  </a:lnTo>
                  <a:lnTo>
                    <a:pt x="600080" y="26751"/>
                  </a:lnTo>
                  <a:lnTo>
                    <a:pt x="652274" y="36665"/>
                  </a:lnTo>
                  <a:lnTo>
                    <a:pt x="704238" y="41907"/>
                  </a:lnTo>
                  <a:lnTo>
                    <a:pt x="755612" y="43536"/>
                  </a:lnTo>
                  <a:lnTo>
                    <a:pt x="806381" y="42299"/>
                  </a:lnTo>
                  <a:lnTo>
                    <a:pt x="856531" y="38944"/>
                  </a:lnTo>
                  <a:lnTo>
                    <a:pt x="861173" y="38501"/>
                  </a:lnTo>
                  <a:lnTo>
                    <a:pt x="830221" y="38390"/>
                  </a:lnTo>
                  <a:lnTo>
                    <a:pt x="786990" y="37149"/>
                  </a:lnTo>
                  <a:lnTo>
                    <a:pt x="743068" y="34675"/>
                  </a:lnTo>
                  <a:lnTo>
                    <a:pt x="697755" y="30820"/>
                  </a:lnTo>
                  <a:lnTo>
                    <a:pt x="650350" y="25436"/>
                  </a:lnTo>
                  <a:lnTo>
                    <a:pt x="600153" y="18377"/>
                  </a:lnTo>
                  <a:lnTo>
                    <a:pt x="541614" y="15610"/>
                  </a:lnTo>
                  <a:lnTo>
                    <a:pt x="518385" y="14917"/>
                  </a:lnTo>
                  <a:close/>
                </a:path>
                <a:path w="2607310" h="45085">
                  <a:moveTo>
                    <a:pt x="1143661" y="16151"/>
                  </a:moveTo>
                  <a:lnTo>
                    <a:pt x="1097514" y="16531"/>
                  </a:lnTo>
                  <a:lnTo>
                    <a:pt x="1050666" y="19275"/>
                  </a:lnTo>
                  <a:lnTo>
                    <a:pt x="1003130" y="23635"/>
                  </a:lnTo>
                  <a:lnTo>
                    <a:pt x="906048" y="34216"/>
                  </a:lnTo>
                  <a:lnTo>
                    <a:pt x="861173" y="38501"/>
                  </a:lnTo>
                  <a:lnTo>
                    <a:pt x="873461" y="38544"/>
                  </a:lnTo>
                  <a:lnTo>
                    <a:pt x="917411" y="37760"/>
                  </a:lnTo>
                  <a:lnTo>
                    <a:pt x="962772" y="36185"/>
                  </a:lnTo>
                  <a:lnTo>
                    <a:pt x="1214848" y="22679"/>
                  </a:lnTo>
                  <a:lnTo>
                    <a:pt x="1189091" y="18882"/>
                  </a:lnTo>
                  <a:lnTo>
                    <a:pt x="1143661" y="16151"/>
                  </a:lnTo>
                  <a:close/>
                </a:path>
                <a:path w="2607310" h="45085">
                  <a:moveTo>
                    <a:pt x="764" y="18377"/>
                  </a:moveTo>
                  <a:lnTo>
                    <a:pt x="55" y="23635"/>
                  </a:lnTo>
                  <a:lnTo>
                    <a:pt x="0" y="24922"/>
                  </a:lnTo>
                  <a:lnTo>
                    <a:pt x="752" y="28187"/>
                  </a:lnTo>
                  <a:lnTo>
                    <a:pt x="873" y="32855"/>
                  </a:lnTo>
                  <a:lnTo>
                    <a:pt x="764" y="36665"/>
                  </a:lnTo>
                  <a:lnTo>
                    <a:pt x="34250" y="25721"/>
                  </a:lnTo>
                  <a:lnTo>
                    <a:pt x="64226" y="18787"/>
                  </a:lnTo>
                  <a:lnTo>
                    <a:pt x="44299" y="18787"/>
                  </a:lnTo>
                  <a:lnTo>
                    <a:pt x="764" y="18377"/>
                  </a:lnTo>
                  <a:close/>
                </a:path>
                <a:path w="2607310" h="45085">
                  <a:moveTo>
                    <a:pt x="2174077" y="28509"/>
                  </a:moveTo>
                  <a:lnTo>
                    <a:pt x="1843035" y="28509"/>
                  </a:lnTo>
                  <a:lnTo>
                    <a:pt x="1891510" y="29274"/>
                  </a:lnTo>
                  <a:lnTo>
                    <a:pt x="1937742" y="31871"/>
                  </a:lnTo>
                  <a:lnTo>
                    <a:pt x="1981329" y="36665"/>
                  </a:lnTo>
                  <a:lnTo>
                    <a:pt x="2131530" y="29861"/>
                  </a:lnTo>
                  <a:lnTo>
                    <a:pt x="2174077" y="28509"/>
                  </a:lnTo>
                  <a:close/>
                </a:path>
                <a:path w="2607310" h="45085">
                  <a:moveTo>
                    <a:pt x="2607052" y="26702"/>
                  </a:moveTo>
                  <a:lnTo>
                    <a:pt x="2324653" y="26702"/>
                  </a:lnTo>
                  <a:lnTo>
                    <a:pt x="2375527" y="27295"/>
                  </a:lnTo>
                  <a:lnTo>
                    <a:pt x="2428599" y="28539"/>
                  </a:lnTo>
                  <a:lnTo>
                    <a:pt x="2484448" y="30483"/>
                  </a:lnTo>
                  <a:lnTo>
                    <a:pt x="2606804" y="36665"/>
                  </a:lnTo>
                  <a:lnTo>
                    <a:pt x="2607269" y="33175"/>
                  </a:lnTo>
                  <a:lnTo>
                    <a:pt x="2607155" y="29172"/>
                  </a:lnTo>
                  <a:lnTo>
                    <a:pt x="2607052" y="26702"/>
                  </a:lnTo>
                  <a:close/>
                </a:path>
                <a:path w="2607310" h="45085">
                  <a:moveTo>
                    <a:pt x="2116631" y="11042"/>
                  </a:moveTo>
                  <a:lnTo>
                    <a:pt x="2007433" y="12301"/>
                  </a:lnTo>
                  <a:lnTo>
                    <a:pt x="1958559" y="13705"/>
                  </a:lnTo>
                  <a:lnTo>
                    <a:pt x="1914782" y="15709"/>
                  </a:lnTo>
                  <a:lnTo>
                    <a:pt x="1877062" y="18377"/>
                  </a:lnTo>
                  <a:lnTo>
                    <a:pt x="1835651" y="19848"/>
                  </a:lnTo>
                  <a:lnTo>
                    <a:pt x="1796823" y="20443"/>
                  </a:lnTo>
                  <a:lnTo>
                    <a:pt x="2606865" y="20443"/>
                  </a:lnTo>
                  <a:lnTo>
                    <a:pt x="2606804" y="18377"/>
                  </a:lnTo>
                  <a:lnTo>
                    <a:pt x="2234694" y="11424"/>
                  </a:lnTo>
                  <a:lnTo>
                    <a:pt x="2116631" y="11042"/>
                  </a:lnTo>
                  <a:close/>
                </a:path>
                <a:path w="2607310" h="45085">
                  <a:moveTo>
                    <a:pt x="64708" y="18675"/>
                  </a:moveTo>
                  <a:lnTo>
                    <a:pt x="44299" y="18787"/>
                  </a:lnTo>
                  <a:lnTo>
                    <a:pt x="64226" y="18787"/>
                  </a:lnTo>
                  <a:lnTo>
                    <a:pt x="64708" y="18675"/>
                  </a:lnTo>
                  <a:close/>
                </a:path>
                <a:path w="2607310" h="45085">
                  <a:moveTo>
                    <a:pt x="266408" y="0"/>
                  </a:moveTo>
                  <a:lnTo>
                    <a:pt x="213551" y="1433"/>
                  </a:lnTo>
                  <a:lnTo>
                    <a:pt x="163245" y="4676"/>
                  </a:lnTo>
                  <a:lnTo>
                    <a:pt x="116152" y="9773"/>
                  </a:lnTo>
                  <a:lnTo>
                    <a:pt x="72830" y="16797"/>
                  </a:lnTo>
                  <a:lnTo>
                    <a:pt x="64708" y="18675"/>
                  </a:lnTo>
                  <a:lnTo>
                    <a:pt x="88605" y="18545"/>
                  </a:lnTo>
                  <a:lnTo>
                    <a:pt x="325846" y="13616"/>
                  </a:lnTo>
                  <a:lnTo>
                    <a:pt x="377268" y="13099"/>
                  </a:lnTo>
                  <a:lnTo>
                    <a:pt x="503726" y="13099"/>
                  </a:lnTo>
                  <a:lnTo>
                    <a:pt x="490116" y="11412"/>
                  </a:lnTo>
                  <a:lnTo>
                    <a:pt x="433670" y="6080"/>
                  </a:lnTo>
                  <a:lnTo>
                    <a:pt x="377128" y="2370"/>
                  </a:lnTo>
                  <a:lnTo>
                    <a:pt x="321154" y="327"/>
                  </a:lnTo>
                  <a:lnTo>
                    <a:pt x="266408" y="0"/>
                  </a:lnTo>
                  <a:close/>
                </a:path>
                <a:path w="2607310" h="45085">
                  <a:moveTo>
                    <a:pt x="503726" y="13099"/>
                  </a:moveTo>
                  <a:lnTo>
                    <a:pt x="377268" y="13099"/>
                  </a:lnTo>
                  <a:lnTo>
                    <a:pt x="430290" y="13144"/>
                  </a:lnTo>
                  <a:lnTo>
                    <a:pt x="485033" y="13923"/>
                  </a:lnTo>
                  <a:lnTo>
                    <a:pt x="518385" y="14917"/>
                  </a:lnTo>
                  <a:lnTo>
                    <a:pt x="503726" y="13099"/>
                  </a:lnTo>
                  <a:close/>
                </a:path>
              </a:pathLst>
            </a:custGeom>
            <a:solidFill>
              <a:srgbClr val="EC7C30"/>
            </a:solidFill>
          </p:spPr>
          <p:txBody>
            <a:bodyPr wrap="square" lIns="0" tIns="0" rIns="0" bIns="0" rtlCol="0"/>
            <a:lstStyle/>
            <a:p>
              <a:endParaRPr/>
            </a:p>
          </p:txBody>
        </p:sp>
        <p:sp>
          <p:nvSpPr>
            <p:cNvPr id="5" name="object 5"/>
            <p:cNvSpPr/>
            <p:nvPr/>
          </p:nvSpPr>
          <p:spPr>
            <a:xfrm>
              <a:off x="480733" y="2556145"/>
              <a:ext cx="2607310" cy="71120"/>
            </a:xfrm>
            <a:custGeom>
              <a:avLst/>
              <a:gdLst/>
              <a:ahLst/>
              <a:cxnLst/>
              <a:rect l="l" t="t" r="r" b="b"/>
              <a:pathLst>
                <a:path w="2607310" h="71119">
                  <a:moveTo>
                    <a:pt x="88" y="32368"/>
                  </a:moveTo>
                  <a:lnTo>
                    <a:pt x="53945" y="27219"/>
                  </a:lnTo>
                  <a:lnTo>
                    <a:pt x="109563" y="22852"/>
                  </a:lnTo>
                  <a:lnTo>
                    <a:pt x="166320" y="19313"/>
                  </a:lnTo>
                  <a:lnTo>
                    <a:pt x="223591" y="16648"/>
                  </a:lnTo>
                  <a:lnTo>
                    <a:pt x="280755" y="14905"/>
                  </a:lnTo>
                  <a:lnTo>
                    <a:pt x="337188" y="14128"/>
                  </a:lnTo>
                  <a:lnTo>
                    <a:pt x="392266" y="14364"/>
                  </a:lnTo>
                  <a:lnTo>
                    <a:pt x="445367" y="15661"/>
                  </a:lnTo>
                  <a:lnTo>
                    <a:pt x="495868" y="18063"/>
                  </a:lnTo>
                  <a:lnTo>
                    <a:pt x="543146" y="21617"/>
                  </a:lnTo>
                  <a:lnTo>
                    <a:pt x="586577" y="26370"/>
                  </a:lnTo>
                  <a:lnTo>
                    <a:pt x="625538" y="32368"/>
                  </a:lnTo>
                  <a:lnTo>
                    <a:pt x="695653" y="31682"/>
                  </a:lnTo>
                  <a:lnTo>
                    <a:pt x="756805" y="31830"/>
                  </a:lnTo>
                  <a:lnTo>
                    <a:pt x="810582" y="32600"/>
                  </a:lnTo>
                  <a:lnTo>
                    <a:pt x="858573" y="33779"/>
                  </a:lnTo>
                  <a:lnTo>
                    <a:pt x="902367" y="35154"/>
                  </a:lnTo>
                  <a:lnTo>
                    <a:pt x="943552" y="36512"/>
                  </a:lnTo>
                  <a:lnTo>
                    <a:pt x="983719" y="37639"/>
                  </a:lnTo>
                  <a:lnTo>
                    <a:pt x="1024455" y="38323"/>
                  </a:lnTo>
                  <a:lnTo>
                    <a:pt x="1067350" y="38351"/>
                  </a:lnTo>
                  <a:lnTo>
                    <a:pt x="1113993" y="37510"/>
                  </a:lnTo>
                  <a:lnTo>
                    <a:pt x="1165972" y="35587"/>
                  </a:lnTo>
                  <a:lnTo>
                    <a:pt x="1224876" y="32368"/>
                  </a:lnTo>
                  <a:lnTo>
                    <a:pt x="1285297" y="30350"/>
                  </a:lnTo>
                  <a:lnTo>
                    <a:pt x="1339897" y="29740"/>
                  </a:lnTo>
                  <a:lnTo>
                    <a:pt x="1389851" y="30225"/>
                  </a:lnTo>
                  <a:lnTo>
                    <a:pt x="1436336" y="31493"/>
                  </a:lnTo>
                  <a:lnTo>
                    <a:pt x="1480526" y="33233"/>
                  </a:lnTo>
                  <a:lnTo>
                    <a:pt x="1523596" y="35130"/>
                  </a:lnTo>
                  <a:lnTo>
                    <a:pt x="1566722" y="36875"/>
                  </a:lnTo>
                  <a:lnTo>
                    <a:pt x="1611079" y="38154"/>
                  </a:lnTo>
                  <a:lnTo>
                    <a:pt x="1657841" y="38655"/>
                  </a:lnTo>
                  <a:lnTo>
                    <a:pt x="1708185" y="38066"/>
                  </a:lnTo>
                  <a:lnTo>
                    <a:pt x="1763285" y="36074"/>
                  </a:lnTo>
                  <a:lnTo>
                    <a:pt x="1824316" y="32368"/>
                  </a:lnTo>
                  <a:lnTo>
                    <a:pt x="1873062" y="20387"/>
                  </a:lnTo>
                  <a:lnTo>
                    <a:pt x="1920980" y="11475"/>
                  </a:lnTo>
                  <a:lnTo>
                    <a:pt x="1968251" y="5317"/>
                  </a:lnTo>
                  <a:lnTo>
                    <a:pt x="2015055" y="1597"/>
                  </a:lnTo>
                  <a:lnTo>
                    <a:pt x="2061573" y="0"/>
                  </a:lnTo>
                  <a:lnTo>
                    <a:pt x="2107986" y="210"/>
                  </a:lnTo>
                  <a:lnTo>
                    <a:pt x="2154475" y="1913"/>
                  </a:lnTo>
                  <a:lnTo>
                    <a:pt x="2201221" y="4793"/>
                  </a:lnTo>
                  <a:lnTo>
                    <a:pt x="2248404" y="8535"/>
                  </a:lnTo>
                  <a:lnTo>
                    <a:pt x="2296206" y="12823"/>
                  </a:lnTo>
                  <a:lnTo>
                    <a:pt x="2344807" y="17343"/>
                  </a:lnTo>
                  <a:lnTo>
                    <a:pt x="2394388" y="21778"/>
                  </a:lnTo>
                  <a:lnTo>
                    <a:pt x="2445129" y="25813"/>
                  </a:lnTo>
                  <a:lnTo>
                    <a:pt x="2497213" y="29133"/>
                  </a:lnTo>
                  <a:lnTo>
                    <a:pt x="2550819" y="31424"/>
                  </a:lnTo>
                  <a:lnTo>
                    <a:pt x="2606128" y="32368"/>
                  </a:lnTo>
                  <a:lnTo>
                    <a:pt x="2606763" y="36813"/>
                  </a:lnTo>
                  <a:lnTo>
                    <a:pt x="2535860" y="52517"/>
                  </a:lnTo>
                  <a:lnTo>
                    <a:pt x="2472609" y="53469"/>
                  </a:lnTo>
                  <a:lnTo>
                    <a:pt x="2415389" y="53667"/>
                  </a:lnTo>
                  <a:lnTo>
                    <a:pt x="2363218" y="53267"/>
                  </a:lnTo>
                  <a:lnTo>
                    <a:pt x="2315109" y="52424"/>
                  </a:lnTo>
                  <a:lnTo>
                    <a:pt x="2270080" y="51296"/>
                  </a:lnTo>
                  <a:lnTo>
                    <a:pt x="2227145" y="50037"/>
                  </a:lnTo>
                  <a:lnTo>
                    <a:pt x="2185319" y="48803"/>
                  </a:lnTo>
                  <a:lnTo>
                    <a:pt x="2143620" y="47751"/>
                  </a:lnTo>
                  <a:lnTo>
                    <a:pt x="2101061" y="47035"/>
                  </a:lnTo>
                  <a:lnTo>
                    <a:pt x="2056659" y="46812"/>
                  </a:lnTo>
                  <a:lnTo>
                    <a:pt x="2009429" y="47237"/>
                  </a:lnTo>
                  <a:lnTo>
                    <a:pt x="1958387" y="48467"/>
                  </a:lnTo>
                  <a:lnTo>
                    <a:pt x="1902548" y="50656"/>
                  </a:lnTo>
                  <a:lnTo>
                    <a:pt x="1843136" y="54560"/>
                  </a:lnTo>
                  <a:lnTo>
                    <a:pt x="1786532" y="56093"/>
                  </a:lnTo>
                  <a:lnTo>
                    <a:pt x="1732485" y="55724"/>
                  </a:lnTo>
                  <a:lnTo>
                    <a:pt x="1680742" y="53921"/>
                  </a:lnTo>
                  <a:lnTo>
                    <a:pt x="1631050" y="51156"/>
                  </a:lnTo>
                  <a:lnTo>
                    <a:pt x="1583158" y="47896"/>
                  </a:lnTo>
                  <a:lnTo>
                    <a:pt x="1536812" y="44611"/>
                  </a:lnTo>
                  <a:lnTo>
                    <a:pt x="1491760" y="41770"/>
                  </a:lnTo>
                  <a:lnTo>
                    <a:pt x="1447749" y="39843"/>
                  </a:lnTo>
                  <a:lnTo>
                    <a:pt x="1404528" y="39299"/>
                  </a:lnTo>
                  <a:lnTo>
                    <a:pt x="1361843" y="40607"/>
                  </a:lnTo>
                  <a:lnTo>
                    <a:pt x="1319443" y="44236"/>
                  </a:lnTo>
                  <a:lnTo>
                    <a:pt x="1277073" y="50656"/>
                  </a:lnTo>
                  <a:lnTo>
                    <a:pt x="1222840" y="49524"/>
                  </a:lnTo>
                  <a:lnTo>
                    <a:pt x="1169735" y="48178"/>
                  </a:lnTo>
                  <a:lnTo>
                    <a:pt x="1117653" y="46745"/>
                  </a:lnTo>
                  <a:lnTo>
                    <a:pt x="1066490" y="45350"/>
                  </a:lnTo>
                  <a:lnTo>
                    <a:pt x="1016139" y="44120"/>
                  </a:lnTo>
                  <a:lnTo>
                    <a:pt x="966498" y="43179"/>
                  </a:lnTo>
                  <a:lnTo>
                    <a:pt x="917460" y="42654"/>
                  </a:lnTo>
                  <a:lnTo>
                    <a:pt x="868922" y="42669"/>
                  </a:lnTo>
                  <a:lnTo>
                    <a:pt x="820777" y="43352"/>
                  </a:lnTo>
                  <a:lnTo>
                    <a:pt x="772922" y="44827"/>
                  </a:lnTo>
                  <a:lnTo>
                    <a:pt x="725250" y="47220"/>
                  </a:lnTo>
                  <a:lnTo>
                    <a:pt x="677659" y="50656"/>
                  </a:lnTo>
                  <a:lnTo>
                    <a:pt x="626173" y="54236"/>
                  </a:lnTo>
                  <a:lnTo>
                    <a:pt x="573308" y="57878"/>
                  </a:lnTo>
                  <a:lnTo>
                    <a:pt x="519414" y="61405"/>
                  </a:lnTo>
                  <a:lnTo>
                    <a:pt x="464835" y="64634"/>
                  </a:lnTo>
                  <a:lnTo>
                    <a:pt x="409919" y="67388"/>
                  </a:lnTo>
                  <a:lnTo>
                    <a:pt x="355013" y="69484"/>
                  </a:lnTo>
                  <a:lnTo>
                    <a:pt x="300464" y="70744"/>
                  </a:lnTo>
                  <a:lnTo>
                    <a:pt x="246618" y="70988"/>
                  </a:lnTo>
                  <a:lnTo>
                    <a:pt x="193824" y="70035"/>
                  </a:lnTo>
                  <a:lnTo>
                    <a:pt x="142426" y="67705"/>
                  </a:lnTo>
                  <a:lnTo>
                    <a:pt x="92773" y="63819"/>
                  </a:lnTo>
                  <a:lnTo>
                    <a:pt x="45212" y="58196"/>
                  </a:lnTo>
                  <a:lnTo>
                    <a:pt x="88" y="50656"/>
                  </a:lnTo>
                  <a:lnTo>
                    <a:pt x="1676" y="45449"/>
                  </a:lnTo>
                  <a:lnTo>
                    <a:pt x="0" y="36940"/>
                  </a:lnTo>
                  <a:lnTo>
                    <a:pt x="88" y="32368"/>
                  </a:lnTo>
                  <a:close/>
                </a:path>
              </a:pathLst>
            </a:custGeom>
            <a:ln w="44450">
              <a:solidFill>
                <a:srgbClr val="EC7C30"/>
              </a:solidFill>
            </a:ln>
          </p:spPr>
          <p:txBody>
            <a:bodyPr wrap="square" lIns="0" tIns="0" rIns="0" bIns="0" rtlCol="0"/>
            <a:lstStyle/>
            <a:p>
              <a:endParaRPr/>
            </a:p>
          </p:txBody>
        </p:sp>
      </p:grpSp>
      <p:sp>
        <p:nvSpPr>
          <p:cNvPr id="6" name="object 6"/>
          <p:cNvSpPr txBox="1"/>
          <p:nvPr/>
        </p:nvSpPr>
        <p:spPr>
          <a:xfrm>
            <a:off x="558800" y="2870073"/>
            <a:ext cx="3024505" cy="2752090"/>
          </a:xfrm>
          <a:prstGeom prst="rect">
            <a:avLst/>
          </a:prstGeom>
        </p:spPr>
        <p:txBody>
          <a:bodyPr vert="horz" wrap="square" lIns="0" tIns="39370" rIns="0" bIns="0" rtlCol="0">
            <a:spAutoFit/>
          </a:bodyPr>
          <a:lstStyle/>
          <a:p>
            <a:pPr marL="12700" marR="493395">
              <a:lnSpc>
                <a:spcPts val="1730"/>
              </a:lnSpc>
              <a:spcBef>
                <a:spcPts val="310"/>
              </a:spcBef>
            </a:pPr>
            <a:r>
              <a:rPr sz="1600" spc="-20" dirty="0">
                <a:latin typeface="Calibri"/>
                <a:cs typeface="Calibri"/>
              </a:rPr>
              <a:t>Translates </a:t>
            </a:r>
            <a:r>
              <a:rPr sz="1600" spc="-5" dirty="0">
                <a:latin typeface="Calibri"/>
                <a:cs typeface="Calibri"/>
              </a:rPr>
              <a:t>as </a:t>
            </a:r>
            <a:r>
              <a:rPr sz="1600" spc="-15" dirty="0">
                <a:latin typeface="Calibri"/>
                <a:cs typeface="Calibri"/>
              </a:rPr>
              <a:t>“according </a:t>
            </a:r>
            <a:r>
              <a:rPr sz="1600" spc="-10" dirty="0">
                <a:latin typeface="Calibri"/>
                <a:cs typeface="Calibri"/>
              </a:rPr>
              <a:t>to </a:t>
            </a:r>
            <a:r>
              <a:rPr sz="1600" spc="-5" dirty="0">
                <a:latin typeface="Calibri"/>
                <a:cs typeface="Calibri"/>
              </a:rPr>
              <a:t>the </a:t>
            </a:r>
            <a:r>
              <a:rPr sz="1600" spc="-350" dirty="0">
                <a:latin typeface="Calibri"/>
                <a:cs typeface="Calibri"/>
              </a:rPr>
              <a:t> </a:t>
            </a:r>
            <a:r>
              <a:rPr sz="1600" spc="-10" dirty="0">
                <a:latin typeface="Calibri"/>
                <a:cs typeface="Calibri"/>
              </a:rPr>
              <a:t>menu”</a:t>
            </a:r>
            <a:endParaRPr sz="1600">
              <a:latin typeface="Calibri"/>
              <a:cs typeface="Calibri"/>
            </a:endParaRPr>
          </a:p>
          <a:p>
            <a:pPr>
              <a:lnSpc>
                <a:spcPct val="100000"/>
              </a:lnSpc>
            </a:pPr>
            <a:endParaRPr sz="1600">
              <a:latin typeface="Calibri"/>
              <a:cs typeface="Calibri"/>
            </a:endParaRPr>
          </a:p>
          <a:p>
            <a:pPr>
              <a:lnSpc>
                <a:spcPct val="100000"/>
              </a:lnSpc>
              <a:spcBef>
                <a:spcPts val="5"/>
              </a:spcBef>
            </a:pPr>
            <a:endParaRPr sz="1450">
              <a:latin typeface="Calibri"/>
              <a:cs typeface="Calibri"/>
            </a:endParaRPr>
          </a:p>
          <a:p>
            <a:pPr marL="12700" marR="15240">
              <a:lnSpc>
                <a:spcPts val="1730"/>
              </a:lnSpc>
              <a:spcBef>
                <a:spcPts val="5"/>
              </a:spcBef>
            </a:pPr>
            <a:r>
              <a:rPr sz="1600" spc="-10" dirty="0">
                <a:latin typeface="Calibri"/>
                <a:cs typeface="Calibri"/>
              </a:rPr>
              <a:t>According</a:t>
            </a:r>
            <a:r>
              <a:rPr sz="1600" spc="5" dirty="0">
                <a:latin typeface="Calibri"/>
                <a:cs typeface="Calibri"/>
              </a:rPr>
              <a:t> </a:t>
            </a:r>
            <a:r>
              <a:rPr sz="1600" spc="-10" dirty="0">
                <a:latin typeface="Calibri"/>
                <a:cs typeface="Calibri"/>
              </a:rPr>
              <a:t>to The</a:t>
            </a:r>
            <a:r>
              <a:rPr sz="1600" dirty="0">
                <a:latin typeface="Calibri"/>
                <a:cs typeface="Calibri"/>
              </a:rPr>
              <a:t> </a:t>
            </a:r>
            <a:r>
              <a:rPr sz="1600" spc="-20" dirty="0">
                <a:latin typeface="Calibri"/>
                <a:cs typeface="Calibri"/>
              </a:rPr>
              <a:t>Oxford</a:t>
            </a:r>
            <a:r>
              <a:rPr sz="1600" dirty="0">
                <a:latin typeface="Calibri"/>
                <a:cs typeface="Calibri"/>
              </a:rPr>
              <a:t> </a:t>
            </a:r>
            <a:r>
              <a:rPr sz="1600" spc="-10" dirty="0">
                <a:latin typeface="Calibri"/>
                <a:cs typeface="Calibri"/>
              </a:rPr>
              <a:t>Companion </a:t>
            </a:r>
            <a:r>
              <a:rPr sz="1600" spc="-350" dirty="0">
                <a:latin typeface="Calibri"/>
                <a:cs typeface="Calibri"/>
              </a:rPr>
              <a:t> </a:t>
            </a:r>
            <a:r>
              <a:rPr sz="1600" spc="-10" dirty="0">
                <a:latin typeface="Calibri"/>
                <a:cs typeface="Calibri"/>
              </a:rPr>
              <a:t>to</a:t>
            </a:r>
            <a:r>
              <a:rPr sz="1600" dirty="0">
                <a:latin typeface="Calibri"/>
                <a:cs typeface="Calibri"/>
              </a:rPr>
              <a:t> </a:t>
            </a:r>
            <a:r>
              <a:rPr sz="1600" spc="-15" dirty="0">
                <a:latin typeface="Calibri"/>
                <a:cs typeface="Calibri"/>
              </a:rPr>
              <a:t>Food,</a:t>
            </a:r>
            <a:endParaRPr sz="1600">
              <a:latin typeface="Calibri"/>
              <a:cs typeface="Calibri"/>
            </a:endParaRPr>
          </a:p>
          <a:p>
            <a:pPr marL="12700" marR="15875">
              <a:lnSpc>
                <a:spcPct val="90000"/>
              </a:lnSpc>
              <a:spcBef>
                <a:spcPts val="965"/>
              </a:spcBef>
            </a:pPr>
            <a:r>
              <a:rPr sz="1600" spc="-5" dirty="0">
                <a:latin typeface="Calibri"/>
                <a:cs typeface="Calibri"/>
              </a:rPr>
              <a:t>"À la </a:t>
            </a:r>
            <a:r>
              <a:rPr sz="1600" spc="-10" dirty="0">
                <a:latin typeface="Calibri"/>
                <a:cs typeface="Calibri"/>
              </a:rPr>
              <a:t>carte </a:t>
            </a:r>
            <a:r>
              <a:rPr sz="1600" spc="-5" dirty="0">
                <a:latin typeface="Calibri"/>
                <a:cs typeface="Calibri"/>
              </a:rPr>
              <a:t>means </a:t>
            </a:r>
            <a:r>
              <a:rPr sz="1600" spc="-10" dirty="0">
                <a:latin typeface="Calibri"/>
                <a:cs typeface="Calibri"/>
              </a:rPr>
              <a:t>that </a:t>
            </a:r>
            <a:r>
              <a:rPr sz="1600" spc="-5" dirty="0">
                <a:latin typeface="Calibri"/>
                <a:cs typeface="Calibri"/>
              </a:rPr>
              <a:t>each dish is </a:t>
            </a:r>
            <a:r>
              <a:rPr sz="1600" dirty="0">
                <a:latin typeface="Calibri"/>
                <a:cs typeface="Calibri"/>
              </a:rPr>
              <a:t> </a:t>
            </a:r>
            <a:r>
              <a:rPr sz="1600" spc="-5" dirty="0">
                <a:latin typeface="Calibri"/>
                <a:cs typeface="Calibri"/>
              </a:rPr>
              <a:t>priced</a:t>
            </a:r>
            <a:r>
              <a:rPr sz="1600" dirty="0">
                <a:latin typeface="Calibri"/>
                <a:cs typeface="Calibri"/>
              </a:rPr>
              <a:t> </a:t>
            </a:r>
            <a:r>
              <a:rPr sz="1600" spc="-20" dirty="0">
                <a:latin typeface="Calibri"/>
                <a:cs typeface="Calibri"/>
              </a:rPr>
              <a:t>separately,</a:t>
            </a:r>
            <a:r>
              <a:rPr sz="1600" spc="-10" dirty="0">
                <a:latin typeface="Calibri"/>
                <a:cs typeface="Calibri"/>
              </a:rPr>
              <a:t> </a:t>
            </a:r>
            <a:r>
              <a:rPr sz="1600" spc="-5" dirty="0">
                <a:latin typeface="Calibri"/>
                <a:cs typeface="Calibri"/>
              </a:rPr>
              <a:t>and</a:t>
            </a:r>
            <a:r>
              <a:rPr sz="1600" spc="-20" dirty="0">
                <a:latin typeface="Calibri"/>
                <a:cs typeface="Calibri"/>
              </a:rPr>
              <a:t> </a:t>
            </a:r>
            <a:r>
              <a:rPr sz="1600" spc="-5" dirty="0">
                <a:latin typeface="Calibri"/>
                <a:cs typeface="Calibri"/>
              </a:rPr>
              <a:t>the</a:t>
            </a:r>
            <a:r>
              <a:rPr sz="1600" spc="5" dirty="0">
                <a:latin typeface="Calibri"/>
                <a:cs typeface="Calibri"/>
              </a:rPr>
              <a:t> </a:t>
            </a:r>
            <a:r>
              <a:rPr sz="1600" spc="-10" dirty="0">
                <a:latin typeface="Calibri"/>
                <a:cs typeface="Calibri"/>
              </a:rPr>
              <a:t>customer </a:t>
            </a:r>
            <a:r>
              <a:rPr sz="1600" spc="-350" dirty="0">
                <a:latin typeface="Calibri"/>
                <a:cs typeface="Calibri"/>
              </a:rPr>
              <a:t> </a:t>
            </a:r>
            <a:r>
              <a:rPr sz="1600" spc="-5" dirty="0">
                <a:latin typeface="Calibri"/>
                <a:cs typeface="Calibri"/>
              </a:rPr>
              <a:t>chooses</a:t>
            </a:r>
            <a:r>
              <a:rPr sz="1600" spc="20" dirty="0">
                <a:latin typeface="Calibri"/>
                <a:cs typeface="Calibri"/>
              </a:rPr>
              <a:t> </a:t>
            </a:r>
            <a:r>
              <a:rPr sz="1600" spc="-15" dirty="0">
                <a:latin typeface="Calibri"/>
                <a:cs typeface="Calibri"/>
              </a:rPr>
              <a:t>from</a:t>
            </a:r>
            <a:r>
              <a:rPr sz="1600" spc="-10" dirty="0">
                <a:latin typeface="Calibri"/>
                <a:cs typeface="Calibri"/>
              </a:rPr>
              <a:t> </a:t>
            </a:r>
            <a:r>
              <a:rPr sz="1600" spc="-5" dirty="0">
                <a:latin typeface="Calibri"/>
                <a:cs typeface="Calibri"/>
              </a:rPr>
              <a:t>the</a:t>
            </a:r>
            <a:r>
              <a:rPr sz="1600" dirty="0">
                <a:latin typeface="Calibri"/>
                <a:cs typeface="Calibri"/>
              </a:rPr>
              <a:t> </a:t>
            </a:r>
            <a:r>
              <a:rPr sz="1600" spc="-10" dirty="0">
                <a:latin typeface="Calibri"/>
                <a:cs typeface="Calibri"/>
              </a:rPr>
              <a:t>available</a:t>
            </a:r>
            <a:r>
              <a:rPr sz="1600" spc="-40" dirty="0">
                <a:latin typeface="Calibri"/>
                <a:cs typeface="Calibri"/>
              </a:rPr>
              <a:t> </a:t>
            </a:r>
            <a:r>
              <a:rPr sz="1600" spc="-5" dirty="0">
                <a:latin typeface="Calibri"/>
                <a:cs typeface="Calibri"/>
              </a:rPr>
              <a:t>dishes</a:t>
            </a:r>
            <a:r>
              <a:rPr sz="1600" spc="-10" dirty="0">
                <a:latin typeface="Calibri"/>
                <a:cs typeface="Calibri"/>
              </a:rPr>
              <a:t> to </a:t>
            </a:r>
            <a:r>
              <a:rPr sz="1600" spc="-345" dirty="0">
                <a:latin typeface="Calibri"/>
                <a:cs typeface="Calibri"/>
              </a:rPr>
              <a:t> </a:t>
            </a:r>
            <a:r>
              <a:rPr sz="1600" spc="-20" dirty="0">
                <a:latin typeface="Calibri"/>
                <a:cs typeface="Calibri"/>
              </a:rPr>
              <a:t>make</a:t>
            </a:r>
            <a:r>
              <a:rPr sz="1600" dirty="0">
                <a:latin typeface="Calibri"/>
                <a:cs typeface="Calibri"/>
              </a:rPr>
              <a:t> </a:t>
            </a:r>
            <a:r>
              <a:rPr sz="1600" spc="-5" dirty="0">
                <a:latin typeface="Calibri"/>
                <a:cs typeface="Calibri"/>
              </a:rPr>
              <a:t>up a</a:t>
            </a:r>
            <a:r>
              <a:rPr sz="1600" spc="-15" dirty="0">
                <a:latin typeface="Calibri"/>
                <a:cs typeface="Calibri"/>
              </a:rPr>
              <a:t> </a:t>
            </a:r>
            <a:r>
              <a:rPr sz="1600" spc="-5" dirty="0">
                <a:latin typeface="Calibri"/>
                <a:cs typeface="Calibri"/>
              </a:rPr>
              <a:t>meal“</a:t>
            </a:r>
            <a:endParaRPr sz="1600">
              <a:latin typeface="Calibri"/>
              <a:cs typeface="Calibri"/>
            </a:endParaRPr>
          </a:p>
          <a:p>
            <a:pPr marL="1574800">
              <a:lnSpc>
                <a:spcPct val="100000"/>
              </a:lnSpc>
              <a:spcBef>
                <a:spcPts val="805"/>
              </a:spcBef>
            </a:pPr>
            <a:r>
              <a:rPr sz="1600" spc="-10" dirty="0">
                <a:latin typeface="Calibri"/>
                <a:cs typeface="Calibri"/>
              </a:rPr>
              <a:t>(Davidson,</a:t>
            </a:r>
            <a:r>
              <a:rPr sz="1600" spc="-30" dirty="0">
                <a:latin typeface="Calibri"/>
                <a:cs typeface="Calibri"/>
              </a:rPr>
              <a:t> </a:t>
            </a:r>
            <a:r>
              <a:rPr sz="1600" spc="-10" dirty="0">
                <a:latin typeface="Calibri"/>
                <a:cs typeface="Calibri"/>
              </a:rPr>
              <a:t>2014).</a:t>
            </a:r>
            <a:endParaRPr sz="1600">
              <a:latin typeface="Calibri"/>
              <a:cs typeface="Calibri"/>
            </a:endParaRPr>
          </a:p>
        </p:txBody>
      </p:sp>
      <p:pic>
        <p:nvPicPr>
          <p:cNvPr id="7" name="object 7"/>
          <p:cNvPicPr/>
          <p:nvPr/>
        </p:nvPicPr>
        <p:blipFill>
          <a:blip r:embed="rId2" cstate="print"/>
          <a:stretch>
            <a:fillRect/>
          </a:stretch>
        </p:blipFill>
        <p:spPr>
          <a:xfrm>
            <a:off x="3983805" y="0"/>
            <a:ext cx="5158670" cy="6857996"/>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sp>
          <p:nvSpPr>
            <p:cNvPr id="3" name="object 3"/>
            <p:cNvSpPr/>
            <p:nvPr/>
          </p:nvSpPr>
          <p:spPr>
            <a:xfrm>
              <a:off x="3479292" y="0"/>
              <a:ext cx="5664835" cy="6858000"/>
            </a:xfrm>
            <a:custGeom>
              <a:avLst/>
              <a:gdLst/>
              <a:ahLst/>
              <a:cxnLst/>
              <a:rect l="l" t="t" r="r" b="b"/>
              <a:pathLst>
                <a:path w="5664834" h="6858000">
                  <a:moveTo>
                    <a:pt x="5664708" y="0"/>
                  </a:moveTo>
                  <a:lnTo>
                    <a:pt x="0" y="0"/>
                  </a:lnTo>
                  <a:lnTo>
                    <a:pt x="0" y="6858000"/>
                  </a:lnTo>
                  <a:lnTo>
                    <a:pt x="5664708" y="6858000"/>
                  </a:lnTo>
                  <a:lnTo>
                    <a:pt x="5664708" y="0"/>
                  </a:lnTo>
                  <a:close/>
                </a:path>
              </a:pathLst>
            </a:custGeom>
            <a:solidFill>
              <a:srgbClr val="C7C9C9"/>
            </a:solidFill>
          </p:spPr>
          <p:txBody>
            <a:bodyPr wrap="square" lIns="0" tIns="0" rIns="0" bIns="0" rtlCol="0"/>
            <a:lstStyle/>
            <a:p>
              <a:endParaRPr/>
            </a:p>
          </p:txBody>
        </p:sp>
        <p:pic>
          <p:nvPicPr>
            <p:cNvPr id="4" name="object 4"/>
            <p:cNvPicPr/>
            <p:nvPr/>
          </p:nvPicPr>
          <p:blipFill>
            <a:blip r:embed="rId2" cstate="print"/>
            <a:stretch>
              <a:fillRect/>
            </a:stretch>
          </p:blipFill>
          <p:spPr>
            <a:xfrm>
              <a:off x="3779519" y="512063"/>
              <a:ext cx="5061204" cy="5864352"/>
            </a:xfrm>
            <a:prstGeom prst="rect">
              <a:avLst/>
            </a:prstGeom>
          </p:spPr>
        </p:pic>
        <p:sp>
          <p:nvSpPr>
            <p:cNvPr id="5" name="object 5"/>
            <p:cNvSpPr/>
            <p:nvPr/>
          </p:nvSpPr>
          <p:spPr>
            <a:xfrm>
              <a:off x="3843527" y="557783"/>
              <a:ext cx="4937760" cy="5739765"/>
            </a:xfrm>
            <a:custGeom>
              <a:avLst/>
              <a:gdLst/>
              <a:ahLst/>
              <a:cxnLst/>
              <a:rect l="l" t="t" r="r" b="b"/>
              <a:pathLst>
                <a:path w="4937759" h="5739765">
                  <a:moveTo>
                    <a:pt x="4937760" y="0"/>
                  </a:moveTo>
                  <a:lnTo>
                    <a:pt x="0" y="0"/>
                  </a:lnTo>
                  <a:lnTo>
                    <a:pt x="0" y="5739384"/>
                  </a:lnTo>
                  <a:lnTo>
                    <a:pt x="4937760" y="5739384"/>
                  </a:lnTo>
                  <a:lnTo>
                    <a:pt x="4937760" y="0"/>
                  </a:lnTo>
                  <a:close/>
                </a:path>
              </a:pathLst>
            </a:custGeom>
            <a:solidFill>
              <a:srgbClr val="FFFFFF"/>
            </a:solidFill>
          </p:spPr>
          <p:txBody>
            <a:bodyPr wrap="square" lIns="0" tIns="0" rIns="0" bIns="0" rtlCol="0"/>
            <a:lstStyle/>
            <a:p>
              <a:endParaRPr/>
            </a:p>
          </p:txBody>
        </p:sp>
        <p:sp>
          <p:nvSpPr>
            <p:cNvPr id="6" name="object 6"/>
            <p:cNvSpPr/>
            <p:nvPr/>
          </p:nvSpPr>
          <p:spPr>
            <a:xfrm>
              <a:off x="3843527" y="557783"/>
              <a:ext cx="4937760" cy="5739765"/>
            </a:xfrm>
            <a:custGeom>
              <a:avLst/>
              <a:gdLst/>
              <a:ahLst/>
              <a:cxnLst/>
              <a:rect l="l" t="t" r="r" b="b"/>
              <a:pathLst>
                <a:path w="4937759" h="5739765">
                  <a:moveTo>
                    <a:pt x="0" y="5739384"/>
                  </a:moveTo>
                  <a:lnTo>
                    <a:pt x="4937760" y="5739384"/>
                  </a:lnTo>
                  <a:lnTo>
                    <a:pt x="4937760" y="0"/>
                  </a:lnTo>
                  <a:lnTo>
                    <a:pt x="0" y="0"/>
                  </a:lnTo>
                  <a:lnTo>
                    <a:pt x="0" y="5739384"/>
                  </a:lnTo>
                  <a:close/>
                </a:path>
              </a:pathLst>
            </a:custGeom>
            <a:ln w="9525">
              <a:solidFill>
                <a:srgbClr val="C7C9C9"/>
              </a:solidFill>
            </a:ln>
          </p:spPr>
          <p:txBody>
            <a:bodyPr wrap="square" lIns="0" tIns="0" rIns="0" bIns="0" rtlCol="0"/>
            <a:lstStyle/>
            <a:p>
              <a:endParaRPr/>
            </a:p>
          </p:txBody>
        </p:sp>
        <p:pic>
          <p:nvPicPr>
            <p:cNvPr id="7" name="object 7"/>
            <p:cNvPicPr/>
            <p:nvPr/>
          </p:nvPicPr>
          <p:blipFill>
            <a:blip r:embed="rId3" cstate="print"/>
            <a:stretch>
              <a:fillRect/>
            </a:stretch>
          </p:blipFill>
          <p:spPr>
            <a:xfrm>
              <a:off x="4067556" y="591312"/>
              <a:ext cx="4590288" cy="5679948"/>
            </a:xfrm>
            <a:prstGeom prst="rect">
              <a:avLst/>
            </a:prstGeom>
          </p:spPr>
        </p:pic>
      </p:grpSp>
      <p:sp>
        <p:nvSpPr>
          <p:cNvPr id="8" name="object 8"/>
          <p:cNvSpPr txBox="1">
            <a:spLocks noGrp="1"/>
          </p:cNvSpPr>
          <p:nvPr>
            <p:ph type="title"/>
          </p:nvPr>
        </p:nvSpPr>
        <p:spPr>
          <a:xfrm>
            <a:off x="230225" y="1214069"/>
            <a:ext cx="1706245" cy="697230"/>
          </a:xfrm>
          <a:prstGeom prst="rect">
            <a:avLst/>
          </a:prstGeom>
        </p:spPr>
        <p:txBody>
          <a:bodyPr vert="horz" wrap="square" lIns="0" tIns="13335" rIns="0" bIns="0" rtlCol="0">
            <a:spAutoFit/>
          </a:bodyPr>
          <a:lstStyle/>
          <a:p>
            <a:pPr marL="12700">
              <a:lnSpc>
                <a:spcPct val="100000"/>
              </a:lnSpc>
              <a:spcBef>
                <a:spcPts val="105"/>
              </a:spcBef>
            </a:pPr>
            <a:r>
              <a:rPr spc="-15" dirty="0"/>
              <a:t>Du</a:t>
            </a:r>
            <a:r>
              <a:rPr spc="-195" dirty="0"/>
              <a:t> </a:t>
            </a:r>
            <a:r>
              <a:rPr spc="-20" dirty="0"/>
              <a:t>Jour</a:t>
            </a:r>
          </a:p>
        </p:txBody>
      </p:sp>
      <p:sp>
        <p:nvSpPr>
          <p:cNvPr id="9" name="object 9"/>
          <p:cNvSpPr txBox="1"/>
          <p:nvPr/>
        </p:nvSpPr>
        <p:spPr>
          <a:xfrm>
            <a:off x="230225" y="2237994"/>
            <a:ext cx="2875915" cy="2484755"/>
          </a:xfrm>
          <a:prstGeom prst="rect">
            <a:avLst/>
          </a:prstGeom>
        </p:spPr>
        <p:txBody>
          <a:bodyPr vert="horz" wrap="square" lIns="0" tIns="13335" rIns="0" bIns="0" rtlCol="0">
            <a:spAutoFit/>
          </a:bodyPr>
          <a:lstStyle/>
          <a:p>
            <a:pPr marL="241300" indent="-228600">
              <a:lnSpc>
                <a:spcPct val="100000"/>
              </a:lnSpc>
              <a:spcBef>
                <a:spcPts val="105"/>
              </a:spcBef>
              <a:buFont typeface="Arial MT"/>
              <a:buChar char="•"/>
              <a:tabLst>
                <a:tab pos="240665" algn="l"/>
                <a:tab pos="241300" algn="l"/>
              </a:tabLst>
            </a:pPr>
            <a:r>
              <a:rPr sz="2000" spc="-25" dirty="0">
                <a:solidFill>
                  <a:srgbClr val="1F3863"/>
                </a:solidFill>
                <a:latin typeface="Calibri"/>
                <a:cs typeface="Calibri"/>
              </a:rPr>
              <a:t>Translates</a:t>
            </a:r>
            <a:r>
              <a:rPr sz="2000" spc="10" dirty="0">
                <a:solidFill>
                  <a:srgbClr val="1F3863"/>
                </a:solidFill>
                <a:latin typeface="Calibri"/>
                <a:cs typeface="Calibri"/>
              </a:rPr>
              <a:t> </a:t>
            </a:r>
            <a:r>
              <a:rPr sz="2000" dirty="0">
                <a:solidFill>
                  <a:srgbClr val="1F3863"/>
                </a:solidFill>
                <a:latin typeface="Calibri"/>
                <a:cs typeface="Calibri"/>
              </a:rPr>
              <a:t>as </a:t>
            </a:r>
            <a:r>
              <a:rPr sz="2000" spc="-25" dirty="0">
                <a:solidFill>
                  <a:srgbClr val="1F3863"/>
                </a:solidFill>
                <a:latin typeface="Calibri"/>
                <a:cs typeface="Calibri"/>
              </a:rPr>
              <a:t>“of</a:t>
            </a:r>
            <a:r>
              <a:rPr sz="2000" spc="-20" dirty="0">
                <a:solidFill>
                  <a:srgbClr val="1F3863"/>
                </a:solidFill>
                <a:latin typeface="Calibri"/>
                <a:cs typeface="Calibri"/>
              </a:rPr>
              <a:t> </a:t>
            </a:r>
            <a:r>
              <a:rPr sz="2000" dirty="0">
                <a:solidFill>
                  <a:srgbClr val="1F3863"/>
                </a:solidFill>
                <a:latin typeface="Calibri"/>
                <a:cs typeface="Calibri"/>
              </a:rPr>
              <a:t>the</a:t>
            </a:r>
            <a:r>
              <a:rPr sz="2000" spc="-15" dirty="0">
                <a:solidFill>
                  <a:srgbClr val="1F3863"/>
                </a:solidFill>
                <a:latin typeface="Calibri"/>
                <a:cs typeface="Calibri"/>
              </a:rPr>
              <a:t> </a:t>
            </a:r>
            <a:r>
              <a:rPr sz="2000" spc="5" dirty="0">
                <a:solidFill>
                  <a:srgbClr val="1F3863"/>
                </a:solidFill>
                <a:latin typeface="Calibri"/>
                <a:cs typeface="Calibri"/>
              </a:rPr>
              <a:t>day”</a:t>
            </a:r>
            <a:endParaRPr sz="2000">
              <a:latin typeface="Calibri"/>
              <a:cs typeface="Calibri"/>
            </a:endParaRPr>
          </a:p>
          <a:p>
            <a:pPr>
              <a:lnSpc>
                <a:spcPct val="100000"/>
              </a:lnSpc>
              <a:spcBef>
                <a:spcPts val="45"/>
              </a:spcBef>
              <a:buClr>
                <a:srgbClr val="1F3863"/>
              </a:buClr>
              <a:buFont typeface="Arial MT"/>
              <a:buChar char="•"/>
            </a:pPr>
            <a:endParaRPr sz="3400">
              <a:latin typeface="Calibri"/>
              <a:cs typeface="Calibri"/>
            </a:endParaRPr>
          </a:p>
          <a:p>
            <a:pPr marL="241300" marR="16510" indent="-228600">
              <a:lnSpc>
                <a:spcPts val="2160"/>
              </a:lnSpc>
              <a:buFont typeface="Arial MT"/>
              <a:buChar char="•"/>
              <a:tabLst>
                <a:tab pos="240665" algn="l"/>
                <a:tab pos="241300" algn="l"/>
              </a:tabLst>
            </a:pPr>
            <a:r>
              <a:rPr sz="2000" spc="-5" dirty="0">
                <a:solidFill>
                  <a:srgbClr val="1F3863"/>
                </a:solidFill>
                <a:latin typeface="Calibri"/>
                <a:cs typeface="Calibri"/>
              </a:rPr>
              <a:t>Highlight daily specials or </a:t>
            </a:r>
            <a:r>
              <a:rPr sz="2000" spc="-440" dirty="0">
                <a:solidFill>
                  <a:srgbClr val="1F3863"/>
                </a:solidFill>
                <a:latin typeface="Calibri"/>
                <a:cs typeface="Calibri"/>
              </a:rPr>
              <a:t> </a:t>
            </a:r>
            <a:r>
              <a:rPr sz="2000" spc="-10" dirty="0">
                <a:solidFill>
                  <a:srgbClr val="1F3863"/>
                </a:solidFill>
                <a:latin typeface="Calibri"/>
                <a:cs typeface="Calibri"/>
              </a:rPr>
              <a:t>focus </a:t>
            </a:r>
            <a:r>
              <a:rPr sz="2000" spc="-5" dirty="0">
                <a:solidFill>
                  <a:srgbClr val="1F3863"/>
                </a:solidFill>
                <a:latin typeface="Calibri"/>
                <a:cs typeface="Calibri"/>
              </a:rPr>
              <a:t>on </a:t>
            </a:r>
            <a:r>
              <a:rPr sz="2000" spc="-10" dirty="0">
                <a:solidFill>
                  <a:srgbClr val="1F3863"/>
                </a:solidFill>
                <a:latin typeface="Calibri"/>
                <a:cs typeface="Calibri"/>
              </a:rPr>
              <a:t>fresh/seasonal </a:t>
            </a:r>
            <a:r>
              <a:rPr sz="2000" spc="-5" dirty="0">
                <a:solidFill>
                  <a:srgbClr val="1F3863"/>
                </a:solidFill>
                <a:latin typeface="Calibri"/>
                <a:cs typeface="Calibri"/>
              </a:rPr>
              <a:t> </a:t>
            </a:r>
            <a:r>
              <a:rPr sz="2000" spc="-10" dirty="0">
                <a:solidFill>
                  <a:srgbClr val="1F3863"/>
                </a:solidFill>
                <a:latin typeface="Calibri"/>
                <a:cs typeface="Calibri"/>
              </a:rPr>
              <a:t>produce</a:t>
            </a:r>
            <a:endParaRPr sz="2000">
              <a:latin typeface="Calibri"/>
              <a:cs typeface="Calibri"/>
            </a:endParaRPr>
          </a:p>
          <a:p>
            <a:pPr>
              <a:lnSpc>
                <a:spcPct val="100000"/>
              </a:lnSpc>
              <a:buClr>
                <a:srgbClr val="1F3863"/>
              </a:buClr>
              <a:buFont typeface="Arial MT"/>
              <a:buChar char="•"/>
            </a:pPr>
            <a:endParaRPr sz="2000">
              <a:latin typeface="Calibri"/>
              <a:cs typeface="Calibri"/>
            </a:endParaRPr>
          </a:p>
          <a:p>
            <a:pPr marL="241300" indent="-228600">
              <a:lnSpc>
                <a:spcPct val="100000"/>
              </a:lnSpc>
              <a:spcBef>
                <a:spcPts val="1440"/>
              </a:spcBef>
              <a:buFont typeface="Arial MT"/>
              <a:buChar char="•"/>
              <a:tabLst>
                <a:tab pos="240665" algn="l"/>
                <a:tab pos="241300" algn="l"/>
              </a:tabLst>
            </a:pPr>
            <a:r>
              <a:rPr sz="2000" spc="-5" dirty="0">
                <a:solidFill>
                  <a:srgbClr val="1F3863"/>
                </a:solidFill>
                <a:latin typeface="Calibri"/>
                <a:cs typeface="Calibri"/>
              </a:rPr>
              <a:t>Changes</a:t>
            </a:r>
            <a:r>
              <a:rPr sz="2000" spc="-50" dirty="0">
                <a:solidFill>
                  <a:srgbClr val="1F3863"/>
                </a:solidFill>
                <a:latin typeface="Calibri"/>
                <a:cs typeface="Calibri"/>
              </a:rPr>
              <a:t> </a:t>
            </a:r>
            <a:r>
              <a:rPr sz="2000" spc="-5" dirty="0">
                <a:solidFill>
                  <a:srgbClr val="1F3863"/>
                </a:solidFill>
                <a:latin typeface="Calibri"/>
                <a:cs typeface="Calibri"/>
              </a:rPr>
              <a:t>frequently</a:t>
            </a:r>
            <a:endParaRPr sz="2000">
              <a:latin typeface="Calibri"/>
              <a:cs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227701" y="1136345"/>
            <a:ext cx="2850515" cy="757555"/>
          </a:xfrm>
          <a:prstGeom prst="rect">
            <a:avLst/>
          </a:prstGeom>
        </p:spPr>
        <p:txBody>
          <a:bodyPr vert="horz" wrap="square" lIns="0" tIns="12700" rIns="0" bIns="0" rtlCol="0">
            <a:spAutoFit/>
          </a:bodyPr>
          <a:lstStyle/>
          <a:p>
            <a:pPr marL="12700">
              <a:lnSpc>
                <a:spcPct val="100000"/>
              </a:lnSpc>
              <a:spcBef>
                <a:spcPts val="100"/>
              </a:spcBef>
            </a:pPr>
            <a:r>
              <a:rPr sz="4800" spc="-40" dirty="0"/>
              <a:t>Cycle</a:t>
            </a:r>
            <a:r>
              <a:rPr sz="4800" spc="-180" dirty="0"/>
              <a:t> </a:t>
            </a:r>
            <a:r>
              <a:rPr sz="4800" spc="-40" dirty="0"/>
              <a:t>Menu</a:t>
            </a:r>
            <a:endParaRPr sz="4800"/>
          </a:p>
        </p:txBody>
      </p:sp>
      <p:sp>
        <p:nvSpPr>
          <p:cNvPr id="3" name="object 3"/>
          <p:cNvSpPr txBox="1"/>
          <p:nvPr/>
        </p:nvSpPr>
        <p:spPr>
          <a:xfrm>
            <a:off x="5227701" y="2390902"/>
            <a:ext cx="3267075" cy="1633855"/>
          </a:xfrm>
          <a:prstGeom prst="rect">
            <a:avLst/>
          </a:prstGeom>
        </p:spPr>
        <p:txBody>
          <a:bodyPr vert="horz" wrap="square" lIns="0" tIns="53975" rIns="0" bIns="0" rtlCol="0">
            <a:spAutoFit/>
          </a:bodyPr>
          <a:lstStyle/>
          <a:p>
            <a:pPr marL="241300" marR="5080" indent="-228600">
              <a:lnSpc>
                <a:spcPts val="2590"/>
              </a:lnSpc>
              <a:spcBef>
                <a:spcPts val="425"/>
              </a:spcBef>
              <a:buFont typeface="Arial MT"/>
              <a:buChar char="•"/>
              <a:tabLst>
                <a:tab pos="241300" algn="l"/>
              </a:tabLst>
            </a:pPr>
            <a:r>
              <a:rPr sz="2400" spc="-10" dirty="0">
                <a:solidFill>
                  <a:srgbClr val="1F3863"/>
                </a:solidFill>
                <a:latin typeface="Calibri"/>
                <a:cs typeface="Calibri"/>
              </a:rPr>
              <a:t>Repeated</a:t>
            </a:r>
            <a:r>
              <a:rPr sz="2400" spc="-50" dirty="0">
                <a:solidFill>
                  <a:srgbClr val="1F3863"/>
                </a:solidFill>
                <a:latin typeface="Calibri"/>
                <a:cs typeface="Calibri"/>
              </a:rPr>
              <a:t> </a:t>
            </a:r>
            <a:r>
              <a:rPr sz="2400" spc="-5" dirty="0">
                <a:solidFill>
                  <a:srgbClr val="1F3863"/>
                </a:solidFill>
                <a:latin typeface="Calibri"/>
                <a:cs typeface="Calibri"/>
              </a:rPr>
              <a:t>options</a:t>
            </a:r>
            <a:r>
              <a:rPr sz="2400" spc="-30" dirty="0">
                <a:solidFill>
                  <a:srgbClr val="1F3863"/>
                </a:solidFill>
                <a:latin typeface="Calibri"/>
                <a:cs typeface="Calibri"/>
              </a:rPr>
              <a:t> </a:t>
            </a:r>
            <a:r>
              <a:rPr sz="2400" spc="-15" dirty="0">
                <a:solidFill>
                  <a:srgbClr val="1F3863"/>
                </a:solidFill>
                <a:latin typeface="Calibri"/>
                <a:cs typeface="Calibri"/>
              </a:rPr>
              <a:t>over</a:t>
            </a:r>
            <a:r>
              <a:rPr sz="2400" spc="-20" dirty="0">
                <a:solidFill>
                  <a:srgbClr val="1F3863"/>
                </a:solidFill>
                <a:latin typeface="Calibri"/>
                <a:cs typeface="Calibri"/>
              </a:rPr>
              <a:t> </a:t>
            </a:r>
            <a:r>
              <a:rPr sz="2400" dirty="0">
                <a:solidFill>
                  <a:srgbClr val="1F3863"/>
                </a:solidFill>
                <a:latin typeface="Calibri"/>
                <a:cs typeface="Calibri"/>
              </a:rPr>
              <a:t>a </a:t>
            </a:r>
            <a:r>
              <a:rPr sz="2400" spc="-530" dirty="0">
                <a:solidFill>
                  <a:srgbClr val="1F3863"/>
                </a:solidFill>
                <a:latin typeface="Calibri"/>
                <a:cs typeface="Calibri"/>
              </a:rPr>
              <a:t> </a:t>
            </a:r>
            <a:r>
              <a:rPr sz="2400" spc="-5" dirty="0">
                <a:solidFill>
                  <a:srgbClr val="1F3863"/>
                </a:solidFill>
                <a:latin typeface="Calibri"/>
                <a:cs typeface="Calibri"/>
              </a:rPr>
              <a:t>period</a:t>
            </a:r>
            <a:r>
              <a:rPr sz="2400" spc="-10" dirty="0">
                <a:solidFill>
                  <a:srgbClr val="1F3863"/>
                </a:solidFill>
                <a:latin typeface="Calibri"/>
                <a:cs typeface="Calibri"/>
              </a:rPr>
              <a:t> </a:t>
            </a:r>
            <a:r>
              <a:rPr sz="2400" spc="-5" dirty="0">
                <a:solidFill>
                  <a:srgbClr val="1F3863"/>
                </a:solidFill>
                <a:latin typeface="Calibri"/>
                <a:cs typeface="Calibri"/>
              </a:rPr>
              <a:t>of</a:t>
            </a:r>
            <a:r>
              <a:rPr sz="2400" spc="-15" dirty="0">
                <a:solidFill>
                  <a:srgbClr val="1F3863"/>
                </a:solidFill>
                <a:latin typeface="Calibri"/>
                <a:cs typeface="Calibri"/>
              </a:rPr>
              <a:t> </a:t>
            </a:r>
            <a:r>
              <a:rPr sz="2400" dirty="0">
                <a:solidFill>
                  <a:srgbClr val="1F3863"/>
                </a:solidFill>
                <a:latin typeface="Calibri"/>
                <a:cs typeface="Calibri"/>
              </a:rPr>
              <a:t>time</a:t>
            </a:r>
            <a:endParaRPr sz="2400">
              <a:latin typeface="Calibri"/>
              <a:cs typeface="Calibri"/>
            </a:endParaRPr>
          </a:p>
          <a:p>
            <a:pPr marL="241300" indent="-228600">
              <a:lnSpc>
                <a:spcPct val="100000"/>
              </a:lnSpc>
              <a:spcBef>
                <a:spcPts val="685"/>
              </a:spcBef>
              <a:buFont typeface="Arial MT"/>
              <a:buChar char="•"/>
              <a:tabLst>
                <a:tab pos="241300" algn="l"/>
              </a:tabLst>
            </a:pPr>
            <a:r>
              <a:rPr sz="2400" spc="-10" dirty="0">
                <a:solidFill>
                  <a:srgbClr val="1F3863"/>
                </a:solidFill>
                <a:latin typeface="Calibri"/>
                <a:cs typeface="Calibri"/>
              </a:rPr>
              <a:t>Cost</a:t>
            </a:r>
            <a:r>
              <a:rPr sz="2400" spc="-60" dirty="0">
                <a:solidFill>
                  <a:srgbClr val="1F3863"/>
                </a:solidFill>
                <a:latin typeface="Calibri"/>
                <a:cs typeface="Calibri"/>
              </a:rPr>
              <a:t> </a:t>
            </a:r>
            <a:r>
              <a:rPr sz="2400" spc="-15" dirty="0">
                <a:solidFill>
                  <a:srgbClr val="1F3863"/>
                </a:solidFill>
                <a:latin typeface="Calibri"/>
                <a:cs typeface="Calibri"/>
              </a:rPr>
              <a:t>effective</a:t>
            </a:r>
            <a:endParaRPr sz="2400">
              <a:latin typeface="Calibri"/>
              <a:cs typeface="Calibri"/>
            </a:endParaRPr>
          </a:p>
          <a:p>
            <a:pPr marL="241300" indent="-228600">
              <a:lnSpc>
                <a:spcPct val="100000"/>
              </a:lnSpc>
              <a:spcBef>
                <a:spcPts val="710"/>
              </a:spcBef>
              <a:buFont typeface="Arial MT"/>
              <a:buChar char="•"/>
              <a:tabLst>
                <a:tab pos="241300" algn="l"/>
              </a:tabLst>
            </a:pPr>
            <a:r>
              <a:rPr sz="2400" spc="-5" dirty="0">
                <a:solidFill>
                  <a:srgbClr val="1F3863"/>
                </a:solidFill>
                <a:latin typeface="Calibri"/>
                <a:cs typeface="Calibri"/>
              </a:rPr>
              <a:t>Specials</a:t>
            </a:r>
            <a:endParaRPr sz="2400">
              <a:latin typeface="Calibri"/>
              <a:cs typeface="Calibri"/>
            </a:endParaRPr>
          </a:p>
        </p:txBody>
      </p:sp>
      <p:grpSp>
        <p:nvGrpSpPr>
          <p:cNvPr id="4" name="object 4"/>
          <p:cNvGrpSpPr/>
          <p:nvPr/>
        </p:nvGrpSpPr>
        <p:grpSpPr>
          <a:xfrm>
            <a:off x="0" y="297179"/>
            <a:ext cx="8543290" cy="5431790"/>
            <a:chOff x="0" y="297179"/>
            <a:chExt cx="8543290" cy="5431790"/>
          </a:xfrm>
        </p:grpSpPr>
        <p:sp>
          <p:nvSpPr>
            <p:cNvPr id="5" name="object 5"/>
            <p:cNvSpPr/>
            <p:nvPr/>
          </p:nvSpPr>
          <p:spPr>
            <a:xfrm>
              <a:off x="3810762" y="2116074"/>
              <a:ext cx="4732020" cy="0"/>
            </a:xfrm>
            <a:custGeom>
              <a:avLst/>
              <a:gdLst/>
              <a:ahLst/>
              <a:cxnLst/>
              <a:rect l="l" t="t" r="r" b="b"/>
              <a:pathLst>
                <a:path w="4732020">
                  <a:moveTo>
                    <a:pt x="0" y="0"/>
                  </a:moveTo>
                  <a:lnTo>
                    <a:pt x="4732020" y="0"/>
                  </a:lnTo>
                </a:path>
              </a:pathLst>
            </a:custGeom>
            <a:ln w="19050">
              <a:solidFill>
                <a:srgbClr val="FF4E92"/>
              </a:solidFill>
            </a:ln>
          </p:spPr>
          <p:txBody>
            <a:bodyPr wrap="square" lIns="0" tIns="0" rIns="0" bIns="0" rtlCol="0"/>
            <a:lstStyle/>
            <a:p>
              <a:endParaRPr/>
            </a:p>
          </p:txBody>
        </p:sp>
        <p:pic>
          <p:nvPicPr>
            <p:cNvPr id="6" name="object 6"/>
            <p:cNvPicPr/>
            <p:nvPr/>
          </p:nvPicPr>
          <p:blipFill>
            <a:blip r:embed="rId2" cstate="print"/>
            <a:stretch>
              <a:fillRect/>
            </a:stretch>
          </p:blipFill>
          <p:spPr>
            <a:xfrm>
              <a:off x="0" y="297179"/>
              <a:ext cx="4928615" cy="5431536"/>
            </a:xfrm>
            <a:prstGeom prst="rect">
              <a:avLst/>
            </a:prstGeom>
          </p:spPr>
        </p:pic>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558800" y="4798821"/>
            <a:ext cx="1278255" cy="1242060"/>
          </a:xfrm>
          <a:prstGeom prst="rect">
            <a:avLst/>
          </a:prstGeom>
        </p:spPr>
        <p:txBody>
          <a:bodyPr vert="horz" wrap="square" lIns="0" tIns="84455" rIns="0" bIns="0" rtlCol="0">
            <a:spAutoFit/>
          </a:bodyPr>
          <a:lstStyle/>
          <a:p>
            <a:pPr marL="12700" marR="5080">
              <a:lnSpc>
                <a:spcPts val="4540"/>
              </a:lnSpc>
              <a:spcBef>
                <a:spcPts val="665"/>
              </a:spcBef>
            </a:pPr>
            <a:r>
              <a:rPr sz="4200" spc="-40" dirty="0">
                <a:latin typeface="Calibri Light"/>
                <a:cs typeface="Calibri Light"/>
              </a:rPr>
              <a:t>Static </a:t>
            </a:r>
            <a:r>
              <a:rPr sz="4200" spc="-935" dirty="0">
                <a:latin typeface="Calibri Light"/>
                <a:cs typeface="Calibri Light"/>
              </a:rPr>
              <a:t> </a:t>
            </a:r>
            <a:r>
              <a:rPr sz="4200" spc="-50" dirty="0">
                <a:latin typeface="Calibri Light"/>
                <a:cs typeface="Calibri Light"/>
              </a:rPr>
              <a:t>M</a:t>
            </a:r>
            <a:r>
              <a:rPr sz="4200" spc="-40" dirty="0">
                <a:latin typeface="Calibri Light"/>
                <a:cs typeface="Calibri Light"/>
              </a:rPr>
              <a:t>e</a:t>
            </a:r>
            <a:r>
              <a:rPr sz="4200" spc="-50" dirty="0">
                <a:latin typeface="Calibri Light"/>
                <a:cs typeface="Calibri Light"/>
              </a:rPr>
              <a:t>n</a:t>
            </a:r>
            <a:r>
              <a:rPr sz="4200" dirty="0">
                <a:latin typeface="Calibri Light"/>
                <a:cs typeface="Calibri Light"/>
              </a:rPr>
              <a:t>u</a:t>
            </a:r>
            <a:endParaRPr sz="4200">
              <a:latin typeface="Calibri Light"/>
              <a:cs typeface="Calibri Light"/>
            </a:endParaRPr>
          </a:p>
        </p:txBody>
      </p:sp>
      <p:pic>
        <p:nvPicPr>
          <p:cNvPr id="3" name="object 3"/>
          <p:cNvPicPr/>
          <p:nvPr/>
        </p:nvPicPr>
        <p:blipFill>
          <a:blip r:embed="rId2" cstate="print"/>
          <a:stretch>
            <a:fillRect/>
          </a:stretch>
        </p:blipFill>
        <p:spPr>
          <a:xfrm>
            <a:off x="0" y="28808"/>
            <a:ext cx="9143999" cy="4529475"/>
          </a:xfrm>
          <a:prstGeom prst="rect">
            <a:avLst/>
          </a:prstGeom>
        </p:spPr>
      </p:pic>
      <p:grpSp>
        <p:nvGrpSpPr>
          <p:cNvPr id="4" name="object 4"/>
          <p:cNvGrpSpPr/>
          <p:nvPr/>
        </p:nvGrpSpPr>
        <p:grpSpPr>
          <a:xfrm>
            <a:off x="3220702" y="4769992"/>
            <a:ext cx="74295" cy="1416685"/>
            <a:chOff x="3220702" y="4769992"/>
            <a:chExt cx="74295" cy="1416685"/>
          </a:xfrm>
        </p:grpSpPr>
        <p:sp>
          <p:nvSpPr>
            <p:cNvPr id="5" name="object 5"/>
            <p:cNvSpPr/>
            <p:nvPr/>
          </p:nvSpPr>
          <p:spPr>
            <a:xfrm>
              <a:off x="3246333" y="4792217"/>
              <a:ext cx="36830" cy="1372870"/>
            </a:xfrm>
            <a:custGeom>
              <a:avLst/>
              <a:gdLst/>
              <a:ahLst/>
              <a:cxnLst/>
              <a:rect l="l" t="t" r="r" b="b"/>
              <a:pathLst>
                <a:path w="36829" h="1372870">
                  <a:moveTo>
                    <a:pt x="11288" y="1321830"/>
                  </a:moveTo>
                  <a:lnTo>
                    <a:pt x="10988" y="1328923"/>
                  </a:lnTo>
                  <a:lnTo>
                    <a:pt x="8168" y="1371599"/>
                  </a:lnTo>
                  <a:lnTo>
                    <a:pt x="15407" y="1372273"/>
                  </a:lnTo>
                  <a:lnTo>
                    <a:pt x="21884" y="1371599"/>
                  </a:lnTo>
                  <a:lnTo>
                    <a:pt x="11288" y="1321830"/>
                  </a:lnTo>
                  <a:close/>
                </a:path>
                <a:path w="36829" h="1372870">
                  <a:moveTo>
                    <a:pt x="13192" y="992718"/>
                  </a:moveTo>
                  <a:lnTo>
                    <a:pt x="7254" y="1046159"/>
                  </a:lnTo>
                  <a:lnTo>
                    <a:pt x="2721" y="1099120"/>
                  </a:lnTo>
                  <a:lnTo>
                    <a:pt x="79" y="1152901"/>
                  </a:lnTo>
                  <a:lnTo>
                    <a:pt x="0" y="1207271"/>
                  </a:lnTo>
                  <a:lnTo>
                    <a:pt x="3158" y="1261998"/>
                  </a:lnTo>
                  <a:lnTo>
                    <a:pt x="10228" y="1316852"/>
                  </a:lnTo>
                  <a:lnTo>
                    <a:pt x="11288" y="1321830"/>
                  </a:lnTo>
                  <a:lnTo>
                    <a:pt x="12952" y="1282512"/>
                  </a:lnTo>
                  <a:lnTo>
                    <a:pt x="14167" y="1233024"/>
                  </a:lnTo>
                  <a:lnTo>
                    <a:pt x="14736" y="1181115"/>
                  </a:lnTo>
                  <a:lnTo>
                    <a:pt x="14765" y="1127440"/>
                  </a:lnTo>
                  <a:lnTo>
                    <a:pt x="14359" y="1072657"/>
                  </a:lnTo>
                  <a:lnTo>
                    <a:pt x="13624" y="1017420"/>
                  </a:lnTo>
                  <a:lnTo>
                    <a:pt x="13192" y="992718"/>
                  </a:lnTo>
                  <a:close/>
                </a:path>
                <a:path w="36829" h="1372870">
                  <a:moveTo>
                    <a:pt x="8168" y="0"/>
                  </a:moveTo>
                  <a:lnTo>
                    <a:pt x="4995" y="54087"/>
                  </a:lnTo>
                  <a:lnTo>
                    <a:pt x="3683" y="109528"/>
                  </a:lnTo>
                  <a:lnTo>
                    <a:pt x="3889" y="165862"/>
                  </a:lnTo>
                  <a:lnTo>
                    <a:pt x="5269" y="222630"/>
                  </a:lnTo>
                  <a:lnTo>
                    <a:pt x="7481" y="279374"/>
                  </a:lnTo>
                  <a:lnTo>
                    <a:pt x="10181" y="335635"/>
                  </a:lnTo>
                  <a:lnTo>
                    <a:pt x="13026" y="390953"/>
                  </a:lnTo>
                  <a:lnTo>
                    <a:pt x="15673" y="444870"/>
                  </a:lnTo>
                  <a:lnTo>
                    <a:pt x="17778" y="496926"/>
                  </a:lnTo>
                  <a:lnTo>
                    <a:pt x="18998" y="546662"/>
                  </a:lnTo>
                  <a:lnTo>
                    <a:pt x="18991" y="593620"/>
                  </a:lnTo>
                  <a:lnTo>
                    <a:pt x="17412" y="637340"/>
                  </a:lnTo>
                  <a:lnTo>
                    <a:pt x="13919" y="677364"/>
                  </a:lnTo>
                  <a:lnTo>
                    <a:pt x="8168" y="713231"/>
                  </a:lnTo>
                  <a:lnTo>
                    <a:pt x="8696" y="758597"/>
                  </a:lnTo>
                  <a:lnTo>
                    <a:pt x="9484" y="805066"/>
                  </a:lnTo>
                  <a:lnTo>
                    <a:pt x="10488" y="855553"/>
                  </a:lnTo>
                  <a:lnTo>
                    <a:pt x="11583" y="908212"/>
                  </a:lnTo>
                  <a:lnTo>
                    <a:pt x="12663" y="962386"/>
                  </a:lnTo>
                  <a:lnTo>
                    <a:pt x="13192" y="992718"/>
                  </a:lnTo>
                  <a:lnTo>
                    <a:pt x="19292" y="943626"/>
                  </a:lnTo>
                  <a:lnTo>
                    <a:pt x="25450" y="894517"/>
                  </a:lnTo>
                  <a:lnTo>
                    <a:pt x="30802" y="847154"/>
                  </a:lnTo>
                  <a:lnTo>
                    <a:pt x="34674" y="801771"/>
                  </a:lnTo>
                  <a:lnTo>
                    <a:pt x="36393" y="758597"/>
                  </a:lnTo>
                  <a:lnTo>
                    <a:pt x="35283" y="717865"/>
                  </a:lnTo>
                  <a:lnTo>
                    <a:pt x="30671" y="679806"/>
                  </a:lnTo>
                  <a:lnTo>
                    <a:pt x="21884" y="644651"/>
                  </a:lnTo>
                  <a:lnTo>
                    <a:pt x="20829" y="612477"/>
                  </a:lnTo>
                  <a:lnTo>
                    <a:pt x="20991" y="573218"/>
                  </a:lnTo>
                  <a:lnTo>
                    <a:pt x="22087" y="528017"/>
                  </a:lnTo>
                  <a:lnTo>
                    <a:pt x="23832" y="478012"/>
                  </a:lnTo>
                  <a:lnTo>
                    <a:pt x="28133" y="368155"/>
                  </a:lnTo>
                  <a:lnTo>
                    <a:pt x="30122" y="310583"/>
                  </a:lnTo>
                  <a:lnTo>
                    <a:pt x="31623" y="252771"/>
                  </a:lnTo>
                  <a:lnTo>
                    <a:pt x="32354" y="195857"/>
                  </a:lnTo>
                  <a:lnTo>
                    <a:pt x="32029" y="140982"/>
                  </a:lnTo>
                  <a:lnTo>
                    <a:pt x="30365" y="89288"/>
                  </a:lnTo>
                  <a:lnTo>
                    <a:pt x="27078" y="41913"/>
                  </a:lnTo>
                  <a:lnTo>
                    <a:pt x="21979" y="761"/>
                  </a:lnTo>
                  <a:lnTo>
                    <a:pt x="13121" y="761"/>
                  </a:lnTo>
                  <a:lnTo>
                    <a:pt x="8168" y="0"/>
                  </a:lnTo>
                  <a:close/>
                </a:path>
                <a:path w="36829" h="1372870">
                  <a:moveTo>
                    <a:pt x="21884" y="0"/>
                  </a:moveTo>
                  <a:lnTo>
                    <a:pt x="18709" y="253"/>
                  </a:lnTo>
                  <a:lnTo>
                    <a:pt x="13121" y="761"/>
                  </a:lnTo>
                  <a:lnTo>
                    <a:pt x="21979" y="761"/>
                  </a:lnTo>
                  <a:lnTo>
                    <a:pt x="21884" y="0"/>
                  </a:lnTo>
                  <a:close/>
                </a:path>
              </a:pathLst>
            </a:custGeom>
            <a:solidFill>
              <a:srgbClr val="EC7C30"/>
            </a:solidFill>
          </p:spPr>
          <p:txBody>
            <a:bodyPr wrap="square" lIns="0" tIns="0" rIns="0" bIns="0" rtlCol="0"/>
            <a:lstStyle/>
            <a:p>
              <a:endParaRPr/>
            </a:p>
          </p:txBody>
        </p:sp>
        <p:sp>
          <p:nvSpPr>
            <p:cNvPr id="6" name="object 6"/>
            <p:cNvSpPr/>
            <p:nvPr/>
          </p:nvSpPr>
          <p:spPr>
            <a:xfrm>
              <a:off x="3242927" y="4792217"/>
              <a:ext cx="29845" cy="1372235"/>
            </a:xfrm>
            <a:custGeom>
              <a:avLst/>
              <a:gdLst/>
              <a:ahLst/>
              <a:cxnLst/>
              <a:rect l="l" t="t" r="r" b="b"/>
              <a:pathLst>
                <a:path w="29845" h="1372235">
                  <a:moveTo>
                    <a:pt x="25290" y="0"/>
                  </a:moveTo>
                  <a:lnTo>
                    <a:pt x="19450" y="50464"/>
                  </a:lnTo>
                  <a:lnTo>
                    <a:pt x="15859" y="99137"/>
                  </a:lnTo>
                  <a:lnTo>
                    <a:pt x="14178" y="146411"/>
                  </a:lnTo>
                  <a:lnTo>
                    <a:pt x="14071" y="192677"/>
                  </a:lnTo>
                  <a:lnTo>
                    <a:pt x="15199" y="238324"/>
                  </a:lnTo>
                  <a:lnTo>
                    <a:pt x="17225" y="283743"/>
                  </a:lnTo>
                  <a:lnTo>
                    <a:pt x="19813" y="329326"/>
                  </a:lnTo>
                  <a:lnTo>
                    <a:pt x="22624" y="375463"/>
                  </a:lnTo>
                  <a:lnTo>
                    <a:pt x="25321" y="422545"/>
                  </a:lnTo>
                  <a:lnTo>
                    <a:pt x="27567" y="470962"/>
                  </a:lnTo>
                  <a:lnTo>
                    <a:pt x="29024" y="521105"/>
                  </a:lnTo>
                  <a:lnTo>
                    <a:pt x="29355" y="573366"/>
                  </a:lnTo>
                  <a:lnTo>
                    <a:pt x="28223" y="628133"/>
                  </a:lnTo>
                  <a:lnTo>
                    <a:pt x="25290" y="685799"/>
                  </a:lnTo>
                  <a:lnTo>
                    <a:pt x="24925" y="742466"/>
                  </a:lnTo>
                  <a:lnTo>
                    <a:pt x="24037" y="797532"/>
                  </a:lnTo>
                  <a:lnTo>
                    <a:pt x="22770" y="851102"/>
                  </a:lnTo>
                  <a:lnTo>
                    <a:pt x="21269" y="903282"/>
                  </a:lnTo>
                  <a:lnTo>
                    <a:pt x="19679" y="954175"/>
                  </a:lnTo>
                  <a:lnTo>
                    <a:pt x="18145" y="1003887"/>
                  </a:lnTo>
                  <a:lnTo>
                    <a:pt x="16812" y="1052522"/>
                  </a:lnTo>
                  <a:lnTo>
                    <a:pt x="15826" y="1100184"/>
                  </a:lnTo>
                  <a:lnTo>
                    <a:pt x="15330" y="1146979"/>
                  </a:lnTo>
                  <a:lnTo>
                    <a:pt x="15470" y="1193010"/>
                  </a:lnTo>
                  <a:lnTo>
                    <a:pt x="16391" y="1238384"/>
                  </a:lnTo>
                  <a:lnTo>
                    <a:pt x="18238" y="1283203"/>
                  </a:lnTo>
                  <a:lnTo>
                    <a:pt x="21156" y="1327574"/>
                  </a:lnTo>
                  <a:lnTo>
                    <a:pt x="25290" y="1371599"/>
                  </a:lnTo>
                  <a:lnTo>
                    <a:pt x="22115" y="1370990"/>
                  </a:lnTo>
                  <a:lnTo>
                    <a:pt x="16400" y="1371815"/>
                  </a:lnTo>
                  <a:lnTo>
                    <a:pt x="11574" y="1371599"/>
                  </a:lnTo>
                  <a:lnTo>
                    <a:pt x="8569" y="1313687"/>
                  </a:lnTo>
                  <a:lnTo>
                    <a:pt x="6309" y="1261355"/>
                  </a:lnTo>
                  <a:lnTo>
                    <a:pt x="4727" y="1213412"/>
                  </a:lnTo>
                  <a:lnTo>
                    <a:pt x="3757" y="1168668"/>
                  </a:lnTo>
                  <a:lnTo>
                    <a:pt x="3333" y="1125929"/>
                  </a:lnTo>
                  <a:lnTo>
                    <a:pt x="3387" y="1084004"/>
                  </a:lnTo>
                  <a:lnTo>
                    <a:pt x="3853" y="1041703"/>
                  </a:lnTo>
                  <a:lnTo>
                    <a:pt x="4665" y="997832"/>
                  </a:lnTo>
                  <a:lnTo>
                    <a:pt x="5755" y="951200"/>
                  </a:lnTo>
                  <a:lnTo>
                    <a:pt x="7058" y="900616"/>
                  </a:lnTo>
                  <a:lnTo>
                    <a:pt x="8506" y="844888"/>
                  </a:lnTo>
                  <a:lnTo>
                    <a:pt x="10034" y="782823"/>
                  </a:lnTo>
                  <a:lnTo>
                    <a:pt x="11574" y="713231"/>
                  </a:lnTo>
                  <a:lnTo>
                    <a:pt x="15065" y="648767"/>
                  </a:lnTo>
                  <a:lnTo>
                    <a:pt x="16532" y="589414"/>
                  </a:lnTo>
                  <a:lnTo>
                    <a:pt x="16348" y="534416"/>
                  </a:lnTo>
                  <a:lnTo>
                    <a:pt x="14884" y="483014"/>
                  </a:lnTo>
                  <a:lnTo>
                    <a:pt x="12511" y="434450"/>
                  </a:lnTo>
                  <a:lnTo>
                    <a:pt x="9601" y="387966"/>
                  </a:lnTo>
                  <a:lnTo>
                    <a:pt x="6525" y="342804"/>
                  </a:lnTo>
                  <a:lnTo>
                    <a:pt x="3656" y="298206"/>
                  </a:lnTo>
                  <a:lnTo>
                    <a:pt x="1364" y="253413"/>
                  </a:lnTo>
                  <a:lnTo>
                    <a:pt x="21" y="207668"/>
                  </a:lnTo>
                  <a:lnTo>
                    <a:pt x="0" y="160212"/>
                  </a:lnTo>
                  <a:lnTo>
                    <a:pt x="1670" y="110287"/>
                  </a:lnTo>
                  <a:lnTo>
                    <a:pt x="5404" y="57136"/>
                  </a:lnTo>
                  <a:lnTo>
                    <a:pt x="11574" y="0"/>
                  </a:lnTo>
                  <a:lnTo>
                    <a:pt x="18178" y="253"/>
                  </a:lnTo>
                  <a:lnTo>
                    <a:pt x="19194" y="126"/>
                  </a:lnTo>
                  <a:lnTo>
                    <a:pt x="25290" y="0"/>
                  </a:lnTo>
                  <a:close/>
                </a:path>
              </a:pathLst>
            </a:custGeom>
            <a:ln w="44450">
              <a:solidFill>
                <a:srgbClr val="EC7C30"/>
              </a:solidFill>
            </a:ln>
          </p:spPr>
          <p:txBody>
            <a:bodyPr wrap="square" lIns="0" tIns="0" rIns="0" bIns="0" rtlCol="0"/>
            <a:lstStyle/>
            <a:p>
              <a:endParaRPr/>
            </a:p>
          </p:txBody>
        </p:sp>
      </p:grpSp>
      <p:sp>
        <p:nvSpPr>
          <p:cNvPr id="7" name="object 7"/>
          <p:cNvSpPr txBox="1"/>
          <p:nvPr/>
        </p:nvSpPr>
        <p:spPr>
          <a:xfrm>
            <a:off x="3569970" y="4803430"/>
            <a:ext cx="4137025" cy="1191260"/>
          </a:xfrm>
          <a:prstGeom prst="rect">
            <a:avLst/>
          </a:prstGeom>
        </p:spPr>
        <p:txBody>
          <a:bodyPr vert="horz" wrap="square" lIns="0" tIns="112395" rIns="0" bIns="0" rtlCol="0">
            <a:spAutoFit/>
          </a:bodyPr>
          <a:lstStyle/>
          <a:p>
            <a:pPr marL="241300" indent="-228600">
              <a:lnSpc>
                <a:spcPct val="100000"/>
              </a:lnSpc>
              <a:spcBef>
                <a:spcPts val="885"/>
              </a:spcBef>
              <a:buFont typeface="Arial MT"/>
              <a:buChar char="•"/>
              <a:tabLst>
                <a:tab pos="240665" algn="l"/>
                <a:tab pos="241300" algn="l"/>
              </a:tabLst>
            </a:pPr>
            <a:r>
              <a:rPr sz="1900" spc="-10" dirty="0">
                <a:solidFill>
                  <a:srgbClr val="1F3863"/>
                </a:solidFill>
                <a:latin typeface="Calibri"/>
                <a:cs typeface="Calibri"/>
              </a:rPr>
              <a:t>Most</a:t>
            </a:r>
            <a:r>
              <a:rPr sz="1900" spc="-20" dirty="0">
                <a:solidFill>
                  <a:srgbClr val="1F3863"/>
                </a:solidFill>
                <a:latin typeface="Calibri"/>
                <a:cs typeface="Calibri"/>
              </a:rPr>
              <a:t> </a:t>
            </a:r>
            <a:r>
              <a:rPr sz="1900" spc="-5" dirty="0">
                <a:solidFill>
                  <a:srgbClr val="1F3863"/>
                </a:solidFill>
                <a:latin typeface="Calibri"/>
                <a:cs typeface="Calibri"/>
              </a:rPr>
              <a:t>widely</a:t>
            </a:r>
            <a:r>
              <a:rPr sz="1900" dirty="0">
                <a:solidFill>
                  <a:srgbClr val="1F3863"/>
                </a:solidFill>
                <a:latin typeface="Calibri"/>
                <a:cs typeface="Calibri"/>
              </a:rPr>
              <a:t> </a:t>
            </a:r>
            <a:r>
              <a:rPr sz="1900" spc="-5" dirty="0">
                <a:solidFill>
                  <a:srgbClr val="1F3863"/>
                </a:solidFill>
                <a:latin typeface="Calibri"/>
                <a:cs typeface="Calibri"/>
              </a:rPr>
              <a:t>used</a:t>
            </a:r>
            <a:endParaRPr sz="1900">
              <a:latin typeface="Calibri"/>
              <a:cs typeface="Calibri"/>
            </a:endParaRPr>
          </a:p>
          <a:p>
            <a:pPr marL="241300" indent="-228600">
              <a:lnSpc>
                <a:spcPct val="100000"/>
              </a:lnSpc>
              <a:spcBef>
                <a:spcPts val="780"/>
              </a:spcBef>
              <a:buFont typeface="Arial MT"/>
              <a:buChar char="•"/>
              <a:tabLst>
                <a:tab pos="240665" algn="l"/>
                <a:tab pos="241300" algn="l"/>
              </a:tabLst>
            </a:pPr>
            <a:r>
              <a:rPr sz="1900" spc="-10" dirty="0">
                <a:solidFill>
                  <a:srgbClr val="1F3863"/>
                </a:solidFill>
                <a:latin typeface="Calibri"/>
                <a:cs typeface="Calibri"/>
              </a:rPr>
              <a:t>Consistent</a:t>
            </a:r>
            <a:r>
              <a:rPr sz="1900" spc="-5" dirty="0">
                <a:solidFill>
                  <a:srgbClr val="1F3863"/>
                </a:solidFill>
                <a:latin typeface="Calibri"/>
                <a:cs typeface="Calibri"/>
              </a:rPr>
              <a:t> &amp;</a:t>
            </a:r>
            <a:r>
              <a:rPr sz="1900" spc="-20" dirty="0">
                <a:solidFill>
                  <a:srgbClr val="1F3863"/>
                </a:solidFill>
                <a:latin typeface="Calibri"/>
                <a:cs typeface="Calibri"/>
              </a:rPr>
              <a:t> </a:t>
            </a:r>
            <a:r>
              <a:rPr sz="1900" spc="-5" dirty="0">
                <a:solidFill>
                  <a:srgbClr val="1F3863"/>
                </a:solidFill>
                <a:latin typeface="Calibri"/>
                <a:cs typeface="Calibri"/>
              </a:rPr>
              <a:t>dependable</a:t>
            </a:r>
            <a:r>
              <a:rPr sz="1900" spc="10" dirty="0">
                <a:solidFill>
                  <a:srgbClr val="1F3863"/>
                </a:solidFill>
                <a:latin typeface="Calibri"/>
                <a:cs typeface="Calibri"/>
              </a:rPr>
              <a:t> </a:t>
            </a:r>
            <a:r>
              <a:rPr sz="1900" spc="-5" dirty="0">
                <a:solidFill>
                  <a:srgbClr val="1F3863"/>
                </a:solidFill>
                <a:latin typeface="Calibri"/>
                <a:cs typeface="Calibri"/>
              </a:rPr>
              <a:t>menu</a:t>
            </a:r>
            <a:r>
              <a:rPr sz="1900" dirty="0">
                <a:solidFill>
                  <a:srgbClr val="1F3863"/>
                </a:solidFill>
                <a:latin typeface="Calibri"/>
                <a:cs typeface="Calibri"/>
              </a:rPr>
              <a:t> </a:t>
            </a:r>
            <a:r>
              <a:rPr sz="1900" spc="-5" dirty="0">
                <a:solidFill>
                  <a:srgbClr val="1F3863"/>
                </a:solidFill>
                <a:latin typeface="Calibri"/>
                <a:cs typeface="Calibri"/>
              </a:rPr>
              <a:t>options</a:t>
            </a:r>
            <a:endParaRPr sz="1900">
              <a:latin typeface="Calibri"/>
              <a:cs typeface="Calibri"/>
            </a:endParaRPr>
          </a:p>
          <a:p>
            <a:pPr marL="241300" indent="-228600">
              <a:lnSpc>
                <a:spcPct val="100000"/>
              </a:lnSpc>
              <a:spcBef>
                <a:spcPts val="770"/>
              </a:spcBef>
              <a:buFont typeface="Arial MT"/>
              <a:buChar char="•"/>
              <a:tabLst>
                <a:tab pos="240665" algn="l"/>
                <a:tab pos="241300" algn="l"/>
              </a:tabLst>
            </a:pPr>
            <a:r>
              <a:rPr sz="1900" spc="-10" dirty="0">
                <a:solidFill>
                  <a:srgbClr val="1F3863"/>
                </a:solidFill>
                <a:latin typeface="Calibri"/>
                <a:cs typeface="Calibri"/>
              </a:rPr>
              <a:t>Design</a:t>
            </a:r>
            <a:r>
              <a:rPr sz="1900" spc="20" dirty="0">
                <a:solidFill>
                  <a:srgbClr val="1F3863"/>
                </a:solidFill>
                <a:latin typeface="Calibri"/>
                <a:cs typeface="Calibri"/>
              </a:rPr>
              <a:t> </a:t>
            </a:r>
            <a:r>
              <a:rPr sz="1900" spc="-10" dirty="0">
                <a:solidFill>
                  <a:srgbClr val="1F3863"/>
                </a:solidFill>
                <a:latin typeface="Calibri"/>
                <a:cs typeface="Calibri"/>
              </a:rPr>
              <a:t>allows</a:t>
            </a:r>
            <a:r>
              <a:rPr sz="1900" dirty="0">
                <a:solidFill>
                  <a:srgbClr val="1F3863"/>
                </a:solidFill>
                <a:latin typeface="Calibri"/>
                <a:cs typeface="Calibri"/>
              </a:rPr>
              <a:t> </a:t>
            </a:r>
            <a:r>
              <a:rPr sz="1900" spc="-20" dirty="0">
                <a:solidFill>
                  <a:srgbClr val="1F3863"/>
                </a:solidFill>
                <a:latin typeface="Calibri"/>
                <a:cs typeface="Calibri"/>
              </a:rPr>
              <a:t>for</a:t>
            </a:r>
            <a:r>
              <a:rPr sz="1900" spc="-5" dirty="0">
                <a:solidFill>
                  <a:srgbClr val="1F3863"/>
                </a:solidFill>
                <a:latin typeface="Calibri"/>
                <a:cs typeface="Calibri"/>
              </a:rPr>
              <a:t> </a:t>
            </a:r>
            <a:r>
              <a:rPr sz="1900" spc="-15" dirty="0">
                <a:solidFill>
                  <a:srgbClr val="1F3863"/>
                </a:solidFill>
                <a:latin typeface="Calibri"/>
                <a:cs typeface="Calibri"/>
              </a:rPr>
              <a:t>faster</a:t>
            </a:r>
            <a:r>
              <a:rPr sz="1900" spc="-5" dirty="0">
                <a:solidFill>
                  <a:srgbClr val="1F3863"/>
                </a:solidFill>
                <a:latin typeface="Calibri"/>
                <a:cs typeface="Calibri"/>
              </a:rPr>
              <a:t> service</a:t>
            </a:r>
            <a:endParaRPr sz="1900">
              <a:latin typeface="Calibri"/>
              <a:cs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90473" y="2279142"/>
            <a:ext cx="7352030" cy="1300480"/>
          </a:xfrm>
          <a:prstGeom prst="rect">
            <a:avLst/>
          </a:prstGeom>
        </p:spPr>
        <p:txBody>
          <a:bodyPr vert="horz" wrap="square" lIns="0" tIns="89535" rIns="0" bIns="0" rtlCol="0">
            <a:spAutoFit/>
          </a:bodyPr>
          <a:lstStyle/>
          <a:p>
            <a:pPr marL="12700" marR="5080">
              <a:lnSpc>
                <a:spcPts val="4750"/>
              </a:lnSpc>
              <a:spcBef>
                <a:spcPts val="705"/>
              </a:spcBef>
            </a:pPr>
            <a:r>
              <a:rPr spc="-25" dirty="0"/>
              <a:t>Activity: </a:t>
            </a:r>
            <a:r>
              <a:rPr spc="-15" dirty="0"/>
              <a:t>What </a:t>
            </a:r>
            <a:r>
              <a:rPr dirty="0"/>
              <a:t>type </a:t>
            </a:r>
            <a:r>
              <a:rPr spc="-5" dirty="0"/>
              <a:t>of menus </a:t>
            </a:r>
            <a:r>
              <a:rPr spc="-20" dirty="0"/>
              <a:t>are </a:t>
            </a:r>
            <a:r>
              <a:rPr spc="-980" dirty="0"/>
              <a:t> </a:t>
            </a:r>
            <a:r>
              <a:rPr dirty="0"/>
              <a:t>the</a:t>
            </a:r>
            <a:r>
              <a:rPr spc="-5" dirty="0"/>
              <a:t> </a:t>
            </a:r>
            <a:r>
              <a:rPr spc="-20" dirty="0"/>
              <a:t>following</a:t>
            </a:r>
            <a:r>
              <a:rPr spc="-5" dirty="0"/>
              <a:t> </a:t>
            </a:r>
            <a:r>
              <a:rPr spc="-15" dirty="0"/>
              <a:t>examples</a:t>
            </a:r>
            <a:r>
              <a:rPr spc="-35" dirty="0"/>
              <a:t> </a:t>
            </a:r>
            <a:r>
              <a:rPr spc="-5" dirty="0"/>
              <a:t>of?</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8000"/>
          </a:xfrm>
          <a:custGeom>
            <a:avLst/>
            <a:gdLst/>
            <a:ahLst/>
            <a:cxnLst/>
            <a:rect l="l" t="t" r="r" b="b"/>
            <a:pathLst>
              <a:path w="9144000" h="6858000">
                <a:moveTo>
                  <a:pt x="9144000" y="0"/>
                </a:moveTo>
                <a:lnTo>
                  <a:pt x="0" y="0"/>
                </a:lnTo>
                <a:lnTo>
                  <a:pt x="0" y="6858000"/>
                </a:lnTo>
                <a:lnTo>
                  <a:pt x="9144000" y="6858000"/>
                </a:lnTo>
                <a:lnTo>
                  <a:pt x="9144000" y="0"/>
                </a:lnTo>
                <a:close/>
              </a:path>
            </a:pathLst>
          </a:custGeom>
          <a:solidFill>
            <a:srgbClr val="252525"/>
          </a:solidFill>
        </p:spPr>
        <p:txBody>
          <a:bodyPr wrap="square" lIns="0" tIns="0" rIns="0" bIns="0" rtlCol="0"/>
          <a:lstStyle/>
          <a:p>
            <a:endParaRPr/>
          </a:p>
        </p:txBody>
      </p:sp>
      <p:grpSp>
        <p:nvGrpSpPr>
          <p:cNvPr id="3" name="object 3"/>
          <p:cNvGrpSpPr/>
          <p:nvPr/>
        </p:nvGrpSpPr>
        <p:grpSpPr>
          <a:xfrm>
            <a:off x="351790" y="473709"/>
            <a:ext cx="8440420" cy="5910580"/>
            <a:chOff x="351790" y="473709"/>
            <a:chExt cx="8440420" cy="5910580"/>
          </a:xfrm>
        </p:grpSpPr>
        <p:sp>
          <p:nvSpPr>
            <p:cNvPr id="4" name="object 4"/>
            <p:cNvSpPr/>
            <p:nvPr/>
          </p:nvSpPr>
          <p:spPr>
            <a:xfrm>
              <a:off x="358140" y="480059"/>
              <a:ext cx="8427720" cy="5897880"/>
            </a:xfrm>
            <a:custGeom>
              <a:avLst/>
              <a:gdLst/>
              <a:ahLst/>
              <a:cxnLst/>
              <a:rect l="l" t="t" r="r" b="b"/>
              <a:pathLst>
                <a:path w="8427720" h="5897880">
                  <a:moveTo>
                    <a:pt x="0" y="5897880"/>
                  </a:moveTo>
                  <a:lnTo>
                    <a:pt x="8427720" y="5897880"/>
                  </a:lnTo>
                  <a:lnTo>
                    <a:pt x="8427720" y="0"/>
                  </a:lnTo>
                  <a:lnTo>
                    <a:pt x="0" y="0"/>
                  </a:lnTo>
                  <a:lnTo>
                    <a:pt x="0" y="5897880"/>
                  </a:lnTo>
                  <a:close/>
                </a:path>
              </a:pathLst>
            </a:custGeom>
            <a:ln w="12700">
              <a:solidFill>
                <a:srgbClr val="FFFFFF"/>
              </a:solidFill>
            </a:ln>
          </p:spPr>
          <p:txBody>
            <a:bodyPr wrap="square" lIns="0" tIns="0" rIns="0" bIns="0" rtlCol="0"/>
            <a:lstStyle/>
            <a:p>
              <a:endParaRPr/>
            </a:p>
          </p:txBody>
        </p:sp>
        <p:pic>
          <p:nvPicPr>
            <p:cNvPr id="5" name="object 5"/>
            <p:cNvPicPr/>
            <p:nvPr/>
          </p:nvPicPr>
          <p:blipFill>
            <a:blip r:embed="rId2" cstate="print"/>
            <a:stretch>
              <a:fillRect/>
            </a:stretch>
          </p:blipFill>
          <p:spPr>
            <a:xfrm>
              <a:off x="483108" y="643127"/>
              <a:ext cx="4027932" cy="5571744"/>
            </a:xfrm>
            <a:prstGeom prst="rect">
              <a:avLst/>
            </a:prstGeom>
          </p:spPr>
        </p:pic>
        <p:pic>
          <p:nvPicPr>
            <p:cNvPr id="6" name="object 6"/>
            <p:cNvPicPr/>
            <p:nvPr/>
          </p:nvPicPr>
          <p:blipFill>
            <a:blip r:embed="rId3" cstate="print"/>
            <a:stretch>
              <a:fillRect/>
            </a:stretch>
          </p:blipFill>
          <p:spPr>
            <a:xfrm>
              <a:off x="4632960" y="643127"/>
              <a:ext cx="4027932" cy="5571744"/>
            </a:xfrm>
            <a:prstGeom prst="rect">
              <a:avLst/>
            </a:prstGeom>
          </p:spPr>
        </p:pic>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55904" y="44196"/>
            <a:ext cx="7556729" cy="5900928"/>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7620" y="765048"/>
            <a:ext cx="9136379" cy="4764024"/>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41376" y="3047"/>
            <a:ext cx="8461248" cy="5960364"/>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386583" y="0"/>
            <a:ext cx="4370832" cy="6336792"/>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14527" y="117347"/>
            <a:ext cx="8314944" cy="585978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57"/>
            <a:ext cx="9144000" cy="6858000"/>
            <a:chOff x="0" y="57"/>
            <a:chExt cx="9144000" cy="6858000"/>
          </a:xfrm>
        </p:grpSpPr>
        <p:pic>
          <p:nvPicPr>
            <p:cNvPr id="3" name="object 3"/>
            <p:cNvPicPr/>
            <p:nvPr/>
          </p:nvPicPr>
          <p:blipFill>
            <a:blip r:embed="rId2" cstate="print"/>
            <a:stretch>
              <a:fillRect/>
            </a:stretch>
          </p:blipFill>
          <p:spPr>
            <a:xfrm>
              <a:off x="0" y="57"/>
              <a:ext cx="3476243" cy="6857873"/>
            </a:xfrm>
            <a:prstGeom prst="rect">
              <a:avLst/>
            </a:prstGeom>
          </p:spPr>
        </p:pic>
        <p:sp>
          <p:nvSpPr>
            <p:cNvPr id="4" name="object 4"/>
            <p:cNvSpPr/>
            <p:nvPr/>
          </p:nvSpPr>
          <p:spPr>
            <a:xfrm>
              <a:off x="3810761" y="2116074"/>
              <a:ext cx="4732020" cy="0"/>
            </a:xfrm>
            <a:custGeom>
              <a:avLst/>
              <a:gdLst/>
              <a:ahLst/>
              <a:cxnLst/>
              <a:rect l="l" t="t" r="r" b="b"/>
              <a:pathLst>
                <a:path w="4732020">
                  <a:moveTo>
                    <a:pt x="0" y="0"/>
                  </a:moveTo>
                  <a:lnTo>
                    <a:pt x="4732020" y="0"/>
                  </a:lnTo>
                </a:path>
              </a:pathLst>
            </a:custGeom>
            <a:ln w="19050">
              <a:solidFill>
                <a:srgbClr val="B68E54"/>
              </a:solidFill>
            </a:ln>
          </p:spPr>
          <p:txBody>
            <a:bodyPr wrap="square" lIns="0" tIns="0" rIns="0" bIns="0" rtlCol="0"/>
            <a:lstStyle/>
            <a:p>
              <a:endParaRPr/>
            </a:p>
          </p:txBody>
        </p:sp>
      </p:grpSp>
      <p:sp>
        <p:nvSpPr>
          <p:cNvPr id="5" name="object 5"/>
          <p:cNvSpPr txBox="1">
            <a:spLocks noGrp="1"/>
          </p:cNvSpPr>
          <p:nvPr>
            <p:ph type="title"/>
          </p:nvPr>
        </p:nvSpPr>
        <p:spPr>
          <a:xfrm>
            <a:off x="3803396" y="1150365"/>
            <a:ext cx="2647950" cy="696595"/>
          </a:xfrm>
          <a:prstGeom prst="rect">
            <a:avLst/>
          </a:prstGeom>
        </p:spPr>
        <p:txBody>
          <a:bodyPr vert="horz" wrap="square" lIns="0" tIns="13335" rIns="0" bIns="0" rtlCol="0">
            <a:spAutoFit/>
          </a:bodyPr>
          <a:lstStyle/>
          <a:p>
            <a:pPr marL="12700">
              <a:lnSpc>
                <a:spcPct val="100000"/>
              </a:lnSpc>
              <a:spcBef>
                <a:spcPts val="105"/>
              </a:spcBef>
            </a:pPr>
            <a:r>
              <a:rPr spc="-25" dirty="0"/>
              <a:t>Fixed</a:t>
            </a:r>
            <a:r>
              <a:rPr spc="-70" dirty="0"/>
              <a:t> </a:t>
            </a:r>
            <a:r>
              <a:rPr spc="-10" dirty="0"/>
              <a:t>Menu</a:t>
            </a:r>
          </a:p>
        </p:txBody>
      </p:sp>
      <p:sp>
        <p:nvSpPr>
          <p:cNvPr id="6" name="object 6"/>
          <p:cNvSpPr txBox="1"/>
          <p:nvPr/>
        </p:nvSpPr>
        <p:spPr>
          <a:xfrm>
            <a:off x="3803396" y="2432431"/>
            <a:ext cx="4747895" cy="1811020"/>
          </a:xfrm>
          <a:prstGeom prst="rect">
            <a:avLst/>
          </a:prstGeom>
        </p:spPr>
        <p:txBody>
          <a:bodyPr vert="horz" wrap="square" lIns="0" tIns="38735" rIns="0" bIns="0" rtlCol="0">
            <a:spAutoFit/>
          </a:bodyPr>
          <a:lstStyle/>
          <a:p>
            <a:pPr marL="12700" marR="5080">
              <a:lnSpc>
                <a:spcPct val="90000"/>
              </a:lnSpc>
              <a:spcBef>
                <a:spcPts val="305"/>
              </a:spcBef>
              <a:buFont typeface="Arial MT"/>
              <a:buChar char="•"/>
              <a:tabLst>
                <a:tab pos="240665" algn="l"/>
                <a:tab pos="241300" algn="l"/>
              </a:tabLst>
            </a:pPr>
            <a:r>
              <a:rPr sz="1700" dirty="0">
                <a:latin typeface="Calibri"/>
                <a:cs typeface="Calibri"/>
              </a:rPr>
              <a:t>A </a:t>
            </a:r>
            <a:r>
              <a:rPr sz="1700" spc="-10" dirty="0">
                <a:latin typeface="Calibri"/>
                <a:cs typeface="Calibri"/>
              </a:rPr>
              <a:t>fixed </a:t>
            </a:r>
            <a:r>
              <a:rPr sz="1700" dirty="0">
                <a:latin typeface="Calibri"/>
                <a:cs typeface="Calibri"/>
              </a:rPr>
              <a:t>menu is a menu with </a:t>
            </a:r>
            <a:r>
              <a:rPr sz="1700" spc="-10" dirty="0">
                <a:latin typeface="Calibri"/>
                <a:cs typeface="Calibri"/>
              </a:rPr>
              <a:t>several </a:t>
            </a:r>
            <a:r>
              <a:rPr sz="1700" spc="-5" dirty="0">
                <a:latin typeface="Calibri"/>
                <a:cs typeface="Calibri"/>
              </a:rPr>
              <a:t>items </a:t>
            </a:r>
            <a:r>
              <a:rPr sz="1700" dirty="0">
                <a:latin typeface="Calibri"/>
                <a:cs typeface="Calibri"/>
              </a:rPr>
              <a:t>but </a:t>
            </a:r>
            <a:r>
              <a:rPr sz="1700" spc="5" dirty="0">
                <a:latin typeface="Calibri"/>
                <a:cs typeface="Calibri"/>
              </a:rPr>
              <a:t> </a:t>
            </a:r>
            <a:r>
              <a:rPr sz="1700" spc="-15" dirty="0">
                <a:latin typeface="Calibri"/>
                <a:cs typeface="Calibri"/>
              </a:rPr>
              <a:t>always</a:t>
            </a:r>
            <a:r>
              <a:rPr sz="1700" spc="-20" dirty="0">
                <a:latin typeface="Calibri"/>
                <a:cs typeface="Calibri"/>
              </a:rPr>
              <a:t> </a:t>
            </a:r>
            <a:r>
              <a:rPr sz="1700" dirty="0">
                <a:latin typeface="Calibri"/>
                <a:cs typeface="Calibri"/>
              </a:rPr>
              <a:t>a </a:t>
            </a:r>
            <a:r>
              <a:rPr sz="1700" spc="-10" dirty="0">
                <a:latin typeface="Calibri"/>
                <a:cs typeface="Calibri"/>
              </a:rPr>
              <a:t>fixed </a:t>
            </a:r>
            <a:r>
              <a:rPr sz="1700" spc="-5" dirty="0">
                <a:latin typeface="Calibri"/>
                <a:cs typeface="Calibri"/>
              </a:rPr>
              <a:t>total</a:t>
            </a:r>
            <a:r>
              <a:rPr sz="1700" spc="-15" dirty="0">
                <a:latin typeface="Calibri"/>
                <a:cs typeface="Calibri"/>
              </a:rPr>
              <a:t> </a:t>
            </a:r>
            <a:r>
              <a:rPr sz="1700" dirty="0">
                <a:latin typeface="Calibri"/>
                <a:cs typeface="Calibri"/>
              </a:rPr>
              <a:t>price.</a:t>
            </a:r>
            <a:r>
              <a:rPr sz="1700" spc="-30" dirty="0">
                <a:latin typeface="Calibri"/>
                <a:cs typeface="Calibri"/>
              </a:rPr>
              <a:t> </a:t>
            </a:r>
            <a:r>
              <a:rPr sz="1700" spc="-5" dirty="0">
                <a:latin typeface="Calibri"/>
                <a:cs typeface="Calibri"/>
              </a:rPr>
              <a:t>There</a:t>
            </a:r>
            <a:r>
              <a:rPr sz="1700" spc="-25" dirty="0">
                <a:latin typeface="Calibri"/>
                <a:cs typeface="Calibri"/>
              </a:rPr>
              <a:t> </a:t>
            </a:r>
            <a:r>
              <a:rPr sz="1700" spc="-10" dirty="0">
                <a:latin typeface="Calibri"/>
                <a:cs typeface="Calibri"/>
              </a:rPr>
              <a:t>are </a:t>
            </a:r>
            <a:r>
              <a:rPr sz="1700" dirty="0">
                <a:latin typeface="Calibri"/>
                <a:cs typeface="Calibri"/>
              </a:rPr>
              <a:t>two</a:t>
            </a:r>
            <a:r>
              <a:rPr sz="1700" spc="-20" dirty="0">
                <a:latin typeface="Calibri"/>
                <a:cs typeface="Calibri"/>
              </a:rPr>
              <a:t> </a:t>
            </a:r>
            <a:r>
              <a:rPr sz="1700" dirty="0">
                <a:latin typeface="Calibri"/>
                <a:cs typeface="Calibri"/>
              </a:rPr>
              <a:t>main</a:t>
            </a:r>
            <a:r>
              <a:rPr sz="1700" spc="-10" dirty="0">
                <a:latin typeface="Calibri"/>
                <a:cs typeface="Calibri"/>
              </a:rPr>
              <a:t> </a:t>
            </a:r>
            <a:r>
              <a:rPr sz="1700" dirty="0">
                <a:latin typeface="Calibri"/>
                <a:cs typeface="Calibri"/>
              </a:rPr>
              <a:t>types</a:t>
            </a:r>
            <a:r>
              <a:rPr sz="1700" spc="-15" dirty="0">
                <a:latin typeface="Calibri"/>
                <a:cs typeface="Calibri"/>
              </a:rPr>
              <a:t> </a:t>
            </a:r>
            <a:r>
              <a:rPr sz="1700" spc="-5" dirty="0">
                <a:latin typeface="Calibri"/>
                <a:cs typeface="Calibri"/>
              </a:rPr>
              <a:t>of </a:t>
            </a:r>
            <a:r>
              <a:rPr sz="1700" spc="-370" dirty="0">
                <a:latin typeface="Calibri"/>
                <a:cs typeface="Calibri"/>
              </a:rPr>
              <a:t> </a:t>
            </a:r>
            <a:r>
              <a:rPr sz="1700" dirty="0">
                <a:latin typeface="Calibri"/>
                <a:cs typeface="Calibri"/>
              </a:rPr>
              <a:t>menu</a:t>
            </a:r>
            <a:r>
              <a:rPr sz="1700" spc="45" dirty="0">
                <a:latin typeface="Calibri"/>
                <a:cs typeface="Calibri"/>
              </a:rPr>
              <a:t> </a:t>
            </a:r>
            <a:r>
              <a:rPr sz="1700" dirty="0">
                <a:latin typeface="Calibri"/>
                <a:cs typeface="Calibri"/>
              </a:rPr>
              <a:t>when</a:t>
            </a:r>
            <a:r>
              <a:rPr sz="1700" spc="60" dirty="0">
                <a:latin typeface="Calibri"/>
                <a:cs typeface="Calibri"/>
              </a:rPr>
              <a:t> </a:t>
            </a:r>
            <a:r>
              <a:rPr sz="1700" dirty="0">
                <a:latin typeface="Calibri"/>
                <a:cs typeface="Calibri"/>
              </a:rPr>
              <a:t>it</a:t>
            </a:r>
            <a:r>
              <a:rPr sz="1700" spc="35" dirty="0">
                <a:latin typeface="Calibri"/>
                <a:cs typeface="Calibri"/>
              </a:rPr>
              <a:t> </a:t>
            </a:r>
            <a:r>
              <a:rPr sz="1700" spc="-5" dirty="0">
                <a:latin typeface="Calibri"/>
                <a:cs typeface="Calibri"/>
              </a:rPr>
              <a:t>comes</a:t>
            </a:r>
            <a:r>
              <a:rPr sz="1700" spc="60" dirty="0">
                <a:latin typeface="Calibri"/>
                <a:cs typeface="Calibri"/>
              </a:rPr>
              <a:t> </a:t>
            </a:r>
            <a:r>
              <a:rPr sz="1700" spc="-5" dirty="0">
                <a:latin typeface="Calibri"/>
                <a:cs typeface="Calibri"/>
              </a:rPr>
              <a:t>to</a:t>
            </a:r>
            <a:r>
              <a:rPr sz="1700" spc="60" dirty="0">
                <a:latin typeface="Calibri"/>
                <a:cs typeface="Calibri"/>
              </a:rPr>
              <a:t> </a:t>
            </a:r>
            <a:r>
              <a:rPr sz="1700" dirty="0">
                <a:latin typeface="Calibri"/>
                <a:cs typeface="Calibri"/>
              </a:rPr>
              <a:t>a</a:t>
            </a:r>
            <a:r>
              <a:rPr sz="1700" spc="60" dirty="0">
                <a:latin typeface="Calibri"/>
                <a:cs typeface="Calibri"/>
              </a:rPr>
              <a:t> </a:t>
            </a:r>
            <a:r>
              <a:rPr sz="1700" spc="-10" dirty="0">
                <a:latin typeface="Calibri"/>
                <a:cs typeface="Calibri"/>
              </a:rPr>
              <a:t>fixed</a:t>
            </a:r>
            <a:r>
              <a:rPr sz="1700" spc="55" dirty="0">
                <a:latin typeface="Calibri"/>
                <a:cs typeface="Calibri"/>
              </a:rPr>
              <a:t> </a:t>
            </a:r>
            <a:r>
              <a:rPr sz="1700" dirty="0">
                <a:latin typeface="Calibri"/>
                <a:cs typeface="Calibri"/>
              </a:rPr>
              <a:t>menu:</a:t>
            </a:r>
            <a:r>
              <a:rPr sz="1700" spc="50" dirty="0">
                <a:latin typeface="Calibri"/>
                <a:cs typeface="Calibri"/>
              </a:rPr>
              <a:t> </a:t>
            </a:r>
            <a:r>
              <a:rPr sz="1700" b="1" spc="-5" dirty="0">
                <a:latin typeface="Calibri"/>
                <a:cs typeface="Calibri"/>
              </a:rPr>
              <a:t>prix</a:t>
            </a:r>
            <a:r>
              <a:rPr sz="1700" b="1" spc="50" dirty="0">
                <a:latin typeface="Calibri"/>
                <a:cs typeface="Calibri"/>
              </a:rPr>
              <a:t> </a:t>
            </a:r>
            <a:r>
              <a:rPr sz="1700" b="1" spc="-15" dirty="0">
                <a:latin typeface="Calibri"/>
                <a:cs typeface="Calibri"/>
              </a:rPr>
              <a:t>fixe </a:t>
            </a:r>
            <a:r>
              <a:rPr sz="1700" b="1" spc="-10" dirty="0">
                <a:latin typeface="Calibri"/>
                <a:cs typeface="Calibri"/>
              </a:rPr>
              <a:t> </a:t>
            </a:r>
            <a:r>
              <a:rPr sz="1700" b="1" spc="-5" dirty="0">
                <a:latin typeface="Calibri"/>
                <a:cs typeface="Calibri"/>
              </a:rPr>
              <a:t>menus</a:t>
            </a:r>
            <a:r>
              <a:rPr sz="1700" b="1" spc="-15" dirty="0">
                <a:latin typeface="Calibri"/>
                <a:cs typeface="Calibri"/>
              </a:rPr>
              <a:t> </a:t>
            </a:r>
            <a:r>
              <a:rPr sz="1700" dirty="0">
                <a:latin typeface="Calibri"/>
                <a:cs typeface="Calibri"/>
              </a:rPr>
              <a:t>and</a:t>
            </a:r>
            <a:r>
              <a:rPr sz="1700" spc="-20" dirty="0">
                <a:latin typeface="Calibri"/>
                <a:cs typeface="Calibri"/>
              </a:rPr>
              <a:t> </a:t>
            </a:r>
            <a:r>
              <a:rPr sz="1700" b="1" spc="-5" dirty="0">
                <a:latin typeface="Calibri"/>
                <a:cs typeface="Calibri"/>
              </a:rPr>
              <a:t>table</a:t>
            </a:r>
            <a:r>
              <a:rPr sz="1700" b="1" spc="-25" dirty="0">
                <a:latin typeface="Calibri"/>
                <a:cs typeface="Calibri"/>
              </a:rPr>
              <a:t> </a:t>
            </a:r>
            <a:r>
              <a:rPr sz="1700" b="1" spc="-5" dirty="0">
                <a:latin typeface="Calibri"/>
                <a:cs typeface="Calibri"/>
              </a:rPr>
              <a:t>d’hote menus</a:t>
            </a:r>
            <a:r>
              <a:rPr sz="1700" spc="-5" dirty="0">
                <a:latin typeface="Calibri"/>
                <a:cs typeface="Calibri"/>
              </a:rPr>
              <a:t>.</a:t>
            </a:r>
            <a:endParaRPr sz="1700">
              <a:latin typeface="Calibri"/>
              <a:cs typeface="Calibri"/>
            </a:endParaRPr>
          </a:p>
          <a:p>
            <a:pPr marL="12700" marR="156210">
              <a:lnSpc>
                <a:spcPts val="1839"/>
              </a:lnSpc>
              <a:spcBef>
                <a:spcPts val="1019"/>
              </a:spcBef>
              <a:buFont typeface="Arial MT"/>
              <a:buChar char="•"/>
              <a:tabLst>
                <a:tab pos="240665" algn="l"/>
                <a:tab pos="241300" algn="l"/>
              </a:tabLst>
            </a:pPr>
            <a:r>
              <a:rPr sz="1700" dirty="0">
                <a:latin typeface="Calibri"/>
                <a:cs typeface="Calibri"/>
              </a:rPr>
              <a:t>While the </a:t>
            </a:r>
            <a:r>
              <a:rPr sz="1700" spc="-10" dirty="0">
                <a:latin typeface="Calibri"/>
                <a:cs typeface="Calibri"/>
              </a:rPr>
              <a:t>words “fixed” </a:t>
            </a:r>
            <a:r>
              <a:rPr sz="1700" dirty="0">
                <a:latin typeface="Calibri"/>
                <a:cs typeface="Calibri"/>
              </a:rPr>
              <a:t>and </a:t>
            </a:r>
            <a:r>
              <a:rPr sz="1700" spc="-15" dirty="0">
                <a:latin typeface="Calibri"/>
                <a:cs typeface="Calibri"/>
              </a:rPr>
              <a:t>“static” </a:t>
            </a:r>
            <a:r>
              <a:rPr sz="1700" spc="-10" dirty="0">
                <a:latin typeface="Calibri"/>
                <a:cs typeface="Calibri"/>
              </a:rPr>
              <a:t>are </a:t>
            </a:r>
            <a:r>
              <a:rPr sz="1700" dirty="0">
                <a:latin typeface="Calibri"/>
                <a:cs typeface="Calibri"/>
              </a:rPr>
              <a:t>similar in </a:t>
            </a:r>
            <a:r>
              <a:rPr sz="1700" spc="-370" dirty="0">
                <a:latin typeface="Calibri"/>
                <a:cs typeface="Calibri"/>
              </a:rPr>
              <a:t> </a:t>
            </a:r>
            <a:r>
              <a:rPr sz="1700" dirty="0">
                <a:latin typeface="Calibri"/>
                <a:cs typeface="Calibri"/>
              </a:rPr>
              <a:t>other </a:t>
            </a:r>
            <a:r>
              <a:rPr sz="1700" spc="-10" dirty="0">
                <a:latin typeface="Calibri"/>
                <a:cs typeface="Calibri"/>
              </a:rPr>
              <a:t>contexts; </a:t>
            </a:r>
            <a:r>
              <a:rPr sz="1700" spc="-15" dirty="0">
                <a:latin typeface="Calibri"/>
                <a:cs typeface="Calibri"/>
              </a:rPr>
              <a:t>it’s </a:t>
            </a:r>
            <a:r>
              <a:rPr sz="1700" spc="-5" dirty="0">
                <a:latin typeface="Calibri"/>
                <a:cs typeface="Calibri"/>
              </a:rPr>
              <a:t>important to note that </a:t>
            </a:r>
            <a:r>
              <a:rPr sz="1700" spc="-10" dirty="0">
                <a:latin typeface="Calibri"/>
                <a:cs typeface="Calibri"/>
              </a:rPr>
              <a:t>fixed </a:t>
            </a:r>
            <a:r>
              <a:rPr sz="1700" spc="-5" dirty="0">
                <a:latin typeface="Calibri"/>
                <a:cs typeface="Calibri"/>
              </a:rPr>
              <a:t> </a:t>
            </a:r>
            <a:r>
              <a:rPr sz="1700" dirty="0">
                <a:latin typeface="Calibri"/>
                <a:cs typeface="Calibri"/>
              </a:rPr>
              <a:t>menus</a:t>
            </a:r>
            <a:r>
              <a:rPr sz="1700" spc="-25" dirty="0">
                <a:latin typeface="Calibri"/>
                <a:cs typeface="Calibri"/>
              </a:rPr>
              <a:t> </a:t>
            </a:r>
            <a:r>
              <a:rPr sz="1700" spc="-10" dirty="0">
                <a:latin typeface="Calibri"/>
                <a:cs typeface="Calibri"/>
              </a:rPr>
              <a:t>are different</a:t>
            </a:r>
            <a:r>
              <a:rPr sz="1700" spc="-35" dirty="0">
                <a:latin typeface="Calibri"/>
                <a:cs typeface="Calibri"/>
              </a:rPr>
              <a:t> </a:t>
            </a:r>
            <a:r>
              <a:rPr sz="1700" spc="-10" dirty="0">
                <a:latin typeface="Calibri"/>
                <a:cs typeface="Calibri"/>
              </a:rPr>
              <a:t>from static</a:t>
            </a:r>
            <a:r>
              <a:rPr sz="1700" spc="-15" dirty="0">
                <a:latin typeface="Calibri"/>
                <a:cs typeface="Calibri"/>
              </a:rPr>
              <a:t> </a:t>
            </a:r>
            <a:r>
              <a:rPr sz="1700" dirty="0">
                <a:latin typeface="Calibri"/>
                <a:cs typeface="Calibri"/>
              </a:rPr>
              <a:t>menus.</a:t>
            </a:r>
            <a:endParaRPr sz="1700">
              <a:latin typeface="Calibri"/>
              <a:cs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sp>
          <p:nvSpPr>
            <p:cNvPr id="3" name="object 3"/>
            <p:cNvSpPr/>
            <p:nvPr/>
          </p:nvSpPr>
          <p:spPr>
            <a:xfrm>
              <a:off x="3479292" y="0"/>
              <a:ext cx="5664835" cy="6858000"/>
            </a:xfrm>
            <a:custGeom>
              <a:avLst/>
              <a:gdLst/>
              <a:ahLst/>
              <a:cxnLst/>
              <a:rect l="l" t="t" r="r" b="b"/>
              <a:pathLst>
                <a:path w="5664834" h="6858000">
                  <a:moveTo>
                    <a:pt x="5664708" y="0"/>
                  </a:moveTo>
                  <a:lnTo>
                    <a:pt x="0" y="0"/>
                  </a:lnTo>
                  <a:lnTo>
                    <a:pt x="0" y="6858000"/>
                  </a:lnTo>
                  <a:lnTo>
                    <a:pt x="5664708" y="6858000"/>
                  </a:lnTo>
                  <a:lnTo>
                    <a:pt x="5664708" y="0"/>
                  </a:lnTo>
                  <a:close/>
                </a:path>
              </a:pathLst>
            </a:custGeom>
            <a:solidFill>
              <a:srgbClr val="C7C9C9"/>
            </a:solidFill>
          </p:spPr>
          <p:txBody>
            <a:bodyPr wrap="square" lIns="0" tIns="0" rIns="0" bIns="0" rtlCol="0"/>
            <a:lstStyle/>
            <a:p>
              <a:endParaRPr/>
            </a:p>
          </p:txBody>
        </p:sp>
        <p:pic>
          <p:nvPicPr>
            <p:cNvPr id="4" name="object 4"/>
            <p:cNvPicPr/>
            <p:nvPr/>
          </p:nvPicPr>
          <p:blipFill>
            <a:blip r:embed="rId2" cstate="print"/>
            <a:stretch>
              <a:fillRect/>
            </a:stretch>
          </p:blipFill>
          <p:spPr>
            <a:xfrm>
              <a:off x="3779519" y="512063"/>
              <a:ext cx="5061204" cy="5864352"/>
            </a:xfrm>
            <a:prstGeom prst="rect">
              <a:avLst/>
            </a:prstGeom>
          </p:spPr>
        </p:pic>
        <p:sp>
          <p:nvSpPr>
            <p:cNvPr id="5" name="object 5"/>
            <p:cNvSpPr/>
            <p:nvPr/>
          </p:nvSpPr>
          <p:spPr>
            <a:xfrm>
              <a:off x="3843527" y="557783"/>
              <a:ext cx="4937760" cy="5739765"/>
            </a:xfrm>
            <a:custGeom>
              <a:avLst/>
              <a:gdLst/>
              <a:ahLst/>
              <a:cxnLst/>
              <a:rect l="l" t="t" r="r" b="b"/>
              <a:pathLst>
                <a:path w="4937759" h="5739765">
                  <a:moveTo>
                    <a:pt x="4937760" y="0"/>
                  </a:moveTo>
                  <a:lnTo>
                    <a:pt x="0" y="0"/>
                  </a:lnTo>
                  <a:lnTo>
                    <a:pt x="0" y="5739384"/>
                  </a:lnTo>
                  <a:lnTo>
                    <a:pt x="4937760" y="5739384"/>
                  </a:lnTo>
                  <a:lnTo>
                    <a:pt x="4937760" y="0"/>
                  </a:lnTo>
                  <a:close/>
                </a:path>
              </a:pathLst>
            </a:custGeom>
            <a:solidFill>
              <a:srgbClr val="FFFFFF"/>
            </a:solidFill>
          </p:spPr>
          <p:txBody>
            <a:bodyPr wrap="square" lIns="0" tIns="0" rIns="0" bIns="0" rtlCol="0"/>
            <a:lstStyle/>
            <a:p>
              <a:endParaRPr/>
            </a:p>
          </p:txBody>
        </p:sp>
        <p:sp>
          <p:nvSpPr>
            <p:cNvPr id="6" name="object 6"/>
            <p:cNvSpPr/>
            <p:nvPr/>
          </p:nvSpPr>
          <p:spPr>
            <a:xfrm>
              <a:off x="3843527" y="557783"/>
              <a:ext cx="4937760" cy="5739765"/>
            </a:xfrm>
            <a:custGeom>
              <a:avLst/>
              <a:gdLst/>
              <a:ahLst/>
              <a:cxnLst/>
              <a:rect l="l" t="t" r="r" b="b"/>
              <a:pathLst>
                <a:path w="4937759" h="5739765">
                  <a:moveTo>
                    <a:pt x="0" y="5739384"/>
                  </a:moveTo>
                  <a:lnTo>
                    <a:pt x="4937760" y="5739384"/>
                  </a:lnTo>
                  <a:lnTo>
                    <a:pt x="4937760" y="0"/>
                  </a:lnTo>
                  <a:lnTo>
                    <a:pt x="0" y="0"/>
                  </a:lnTo>
                  <a:lnTo>
                    <a:pt x="0" y="5739384"/>
                  </a:lnTo>
                  <a:close/>
                </a:path>
              </a:pathLst>
            </a:custGeom>
            <a:ln w="9525">
              <a:solidFill>
                <a:srgbClr val="C7C9C9"/>
              </a:solidFill>
            </a:ln>
          </p:spPr>
          <p:txBody>
            <a:bodyPr wrap="square" lIns="0" tIns="0" rIns="0" bIns="0" rtlCol="0"/>
            <a:lstStyle/>
            <a:p>
              <a:endParaRPr/>
            </a:p>
          </p:txBody>
        </p:sp>
        <p:pic>
          <p:nvPicPr>
            <p:cNvPr id="7" name="object 7"/>
            <p:cNvPicPr/>
            <p:nvPr/>
          </p:nvPicPr>
          <p:blipFill>
            <a:blip r:embed="rId3" cstate="print"/>
            <a:stretch>
              <a:fillRect/>
            </a:stretch>
          </p:blipFill>
          <p:spPr>
            <a:xfrm>
              <a:off x="4053839" y="1193291"/>
              <a:ext cx="4515612" cy="4468368"/>
            </a:xfrm>
            <a:prstGeom prst="rect">
              <a:avLst/>
            </a:prstGeom>
          </p:spPr>
        </p:pic>
      </p:grpSp>
      <p:sp>
        <p:nvSpPr>
          <p:cNvPr id="8" name="object 8"/>
          <p:cNvSpPr txBox="1">
            <a:spLocks noGrp="1"/>
          </p:cNvSpPr>
          <p:nvPr>
            <p:ph type="title"/>
          </p:nvPr>
        </p:nvSpPr>
        <p:spPr>
          <a:xfrm>
            <a:off x="177800" y="951357"/>
            <a:ext cx="1858645" cy="696595"/>
          </a:xfrm>
          <a:prstGeom prst="rect">
            <a:avLst/>
          </a:prstGeom>
        </p:spPr>
        <p:txBody>
          <a:bodyPr vert="horz" wrap="square" lIns="0" tIns="13335" rIns="0" bIns="0" rtlCol="0">
            <a:spAutoFit/>
          </a:bodyPr>
          <a:lstStyle/>
          <a:p>
            <a:pPr marL="12700">
              <a:lnSpc>
                <a:spcPct val="100000"/>
              </a:lnSpc>
              <a:spcBef>
                <a:spcPts val="105"/>
              </a:spcBef>
            </a:pPr>
            <a:r>
              <a:rPr spc="-15" dirty="0"/>
              <a:t>Prix</a:t>
            </a:r>
            <a:r>
              <a:rPr spc="-75" dirty="0"/>
              <a:t> </a:t>
            </a:r>
            <a:r>
              <a:rPr spc="-30" dirty="0"/>
              <a:t>Fixe</a:t>
            </a:r>
          </a:p>
        </p:txBody>
      </p:sp>
      <p:sp>
        <p:nvSpPr>
          <p:cNvPr id="9" name="object 9"/>
          <p:cNvSpPr txBox="1"/>
          <p:nvPr/>
        </p:nvSpPr>
        <p:spPr>
          <a:xfrm>
            <a:off x="235711" y="2119376"/>
            <a:ext cx="2677795" cy="2007870"/>
          </a:xfrm>
          <a:prstGeom prst="rect">
            <a:avLst/>
          </a:prstGeom>
        </p:spPr>
        <p:txBody>
          <a:bodyPr vert="horz" wrap="square" lIns="0" tIns="13335" rIns="0" bIns="0" rtlCol="0">
            <a:spAutoFit/>
          </a:bodyPr>
          <a:lstStyle/>
          <a:p>
            <a:pPr marL="241300" indent="-228600">
              <a:lnSpc>
                <a:spcPct val="100000"/>
              </a:lnSpc>
              <a:spcBef>
                <a:spcPts val="105"/>
              </a:spcBef>
              <a:buFont typeface="Arial MT"/>
              <a:buChar char="•"/>
              <a:tabLst>
                <a:tab pos="240665" algn="l"/>
                <a:tab pos="241300" algn="l"/>
              </a:tabLst>
            </a:pPr>
            <a:r>
              <a:rPr sz="2000" spc="-10" dirty="0">
                <a:solidFill>
                  <a:srgbClr val="1F3863"/>
                </a:solidFill>
                <a:latin typeface="Calibri"/>
                <a:cs typeface="Calibri"/>
              </a:rPr>
              <a:t>Little</a:t>
            </a:r>
            <a:r>
              <a:rPr sz="2000" spc="-5" dirty="0">
                <a:solidFill>
                  <a:srgbClr val="1F3863"/>
                </a:solidFill>
                <a:latin typeface="Calibri"/>
                <a:cs typeface="Calibri"/>
              </a:rPr>
              <a:t> </a:t>
            </a:r>
            <a:r>
              <a:rPr sz="2000" spc="-15" dirty="0">
                <a:solidFill>
                  <a:srgbClr val="1F3863"/>
                </a:solidFill>
                <a:latin typeface="Calibri"/>
                <a:cs typeface="Calibri"/>
              </a:rPr>
              <a:t>to</a:t>
            </a:r>
            <a:r>
              <a:rPr sz="2000" spc="-20" dirty="0">
                <a:solidFill>
                  <a:srgbClr val="1F3863"/>
                </a:solidFill>
                <a:latin typeface="Calibri"/>
                <a:cs typeface="Calibri"/>
              </a:rPr>
              <a:t> </a:t>
            </a:r>
            <a:r>
              <a:rPr sz="2000" spc="-5" dirty="0">
                <a:solidFill>
                  <a:srgbClr val="1F3863"/>
                </a:solidFill>
                <a:latin typeface="Calibri"/>
                <a:cs typeface="Calibri"/>
              </a:rPr>
              <a:t>no</a:t>
            </a:r>
            <a:r>
              <a:rPr sz="2000" spc="-15" dirty="0">
                <a:solidFill>
                  <a:srgbClr val="1F3863"/>
                </a:solidFill>
                <a:latin typeface="Calibri"/>
                <a:cs typeface="Calibri"/>
              </a:rPr>
              <a:t> </a:t>
            </a:r>
            <a:r>
              <a:rPr sz="2000" spc="-5" dirty="0">
                <a:solidFill>
                  <a:srgbClr val="1F3863"/>
                </a:solidFill>
                <a:latin typeface="Calibri"/>
                <a:cs typeface="Calibri"/>
              </a:rPr>
              <a:t>variability</a:t>
            </a:r>
            <a:endParaRPr sz="2000">
              <a:latin typeface="Calibri"/>
              <a:cs typeface="Calibri"/>
            </a:endParaRPr>
          </a:p>
          <a:p>
            <a:pPr>
              <a:lnSpc>
                <a:spcPct val="100000"/>
              </a:lnSpc>
              <a:spcBef>
                <a:spcPts val="30"/>
              </a:spcBef>
              <a:buClr>
                <a:srgbClr val="1F3863"/>
              </a:buClr>
              <a:buFont typeface="Arial MT"/>
              <a:buChar char="•"/>
            </a:pPr>
            <a:endParaRPr sz="2750">
              <a:latin typeface="Calibri"/>
              <a:cs typeface="Calibri"/>
            </a:endParaRPr>
          </a:p>
          <a:p>
            <a:pPr marL="241300" marR="385445" indent="-228600">
              <a:lnSpc>
                <a:spcPts val="2160"/>
              </a:lnSpc>
              <a:spcBef>
                <a:spcPts val="5"/>
              </a:spcBef>
              <a:buFont typeface="Arial MT"/>
              <a:buChar char="•"/>
              <a:tabLst>
                <a:tab pos="240665" algn="l"/>
                <a:tab pos="241300" algn="l"/>
              </a:tabLst>
            </a:pPr>
            <a:r>
              <a:rPr sz="2000" spc="-20" dirty="0">
                <a:solidFill>
                  <a:srgbClr val="1F3863"/>
                </a:solidFill>
                <a:latin typeface="Calibri"/>
                <a:cs typeface="Calibri"/>
              </a:rPr>
              <a:t>Easy </a:t>
            </a:r>
            <a:r>
              <a:rPr sz="2000" spc="-15" dirty="0">
                <a:solidFill>
                  <a:srgbClr val="1F3863"/>
                </a:solidFill>
                <a:latin typeface="Calibri"/>
                <a:cs typeface="Calibri"/>
              </a:rPr>
              <a:t>to </a:t>
            </a:r>
            <a:r>
              <a:rPr sz="2000" spc="-10" dirty="0">
                <a:solidFill>
                  <a:srgbClr val="1F3863"/>
                </a:solidFill>
                <a:latin typeface="Calibri"/>
                <a:cs typeface="Calibri"/>
              </a:rPr>
              <a:t>prepare </a:t>
            </a:r>
            <a:r>
              <a:rPr sz="2000" dirty="0">
                <a:solidFill>
                  <a:srgbClr val="1F3863"/>
                </a:solidFill>
                <a:latin typeface="Calibri"/>
                <a:cs typeface="Calibri"/>
              </a:rPr>
              <a:t>and </a:t>
            </a:r>
            <a:r>
              <a:rPr sz="2000" spc="-440" dirty="0">
                <a:solidFill>
                  <a:srgbClr val="1F3863"/>
                </a:solidFill>
                <a:latin typeface="Calibri"/>
                <a:cs typeface="Calibri"/>
              </a:rPr>
              <a:t> </a:t>
            </a:r>
            <a:r>
              <a:rPr sz="2000" spc="-10" dirty="0">
                <a:solidFill>
                  <a:srgbClr val="1F3863"/>
                </a:solidFill>
                <a:latin typeface="Calibri"/>
                <a:cs typeface="Calibri"/>
              </a:rPr>
              <a:t>produce</a:t>
            </a:r>
            <a:endParaRPr sz="2000">
              <a:latin typeface="Calibri"/>
              <a:cs typeface="Calibri"/>
            </a:endParaRPr>
          </a:p>
          <a:p>
            <a:pPr>
              <a:lnSpc>
                <a:spcPct val="100000"/>
              </a:lnSpc>
              <a:spcBef>
                <a:spcPts val="35"/>
              </a:spcBef>
              <a:buClr>
                <a:srgbClr val="1F3863"/>
              </a:buClr>
              <a:buFont typeface="Arial MT"/>
              <a:buChar char="•"/>
            </a:pPr>
            <a:endParaRPr sz="2500">
              <a:latin typeface="Calibri"/>
              <a:cs typeface="Calibri"/>
            </a:endParaRPr>
          </a:p>
          <a:p>
            <a:pPr marL="241300" indent="-228600">
              <a:lnSpc>
                <a:spcPct val="100000"/>
              </a:lnSpc>
              <a:buFont typeface="Arial MT"/>
              <a:buChar char="•"/>
              <a:tabLst>
                <a:tab pos="240665" algn="l"/>
                <a:tab pos="241300" algn="l"/>
              </a:tabLst>
            </a:pPr>
            <a:r>
              <a:rPr sz="2000" spc="-25" dirty="0">
                <a:solidFill>
                  <a:srgbClr val="1F3863"/>
                </a:solidFill>
                <a:latin typeface="Calibri"/>
                <a:cs typeface="Calibri"/>
              </a:rPr>
              <a:t>Very</a:t>
            </a:r>
            <a:r>
              <a:rPr sz="2000" spc="-30" dirty="0">
                <a:solidFill>
                  <a:srgbClr val="1F3863"/>
                </a:solidFill>
                <a:latin typeface="Calibri"/>
                <a:cs typeface="Calibri"/>
              </a:rPr>
              <a:t> </a:t>
            </a:r>
            <a:r>
              <a:rPr sz="2000" spc="-5" dirty="0">
                <a:solidFill>
                  <a:srgbClr val="1F3863"/>
                </a:solidFill>
                <a:latin typeface="Calibri"/>
                <a:cs typeface="Calibri"/>
              </a:rPr>
              <a:t>little</a:t>
            </a:r>
            <a:r>
              <a:rPr sz="2000" spc="5" dirty="0">
                <a:solidFill>
                  <a:srgbClr val="1F3863"/>
                </a:solidFill>
                <a:latin typeface="Calibri"/>
                <a:cs typeface="Calibri"/>
              </a:rPr>
              <a:t> </a:t>
            </a:r>
            <a:r>
              <a:rPr sz="2000" spc="-15" dirty="0">
                <a:solidFill>
                  <a:srgbClr val="1F3863"/>
                </a:solidFill>
                <a:latin typeface="Calibri"/>
                <a:cs typeface="Calibri"/>
              </a:rPr>
              <a:t>food</a:t>
            </a:r>
            <a:r>
              <a:rPr sz="2000" spc="-35" dirty="0">
                <a:solidFill>
                  <a:srgbClr val="1F3863"/>
                </a:solidFill>
                <a:latin typeface="Calibri"/>
                <a:cs typeface="Calibri"/>
              </a:rPr>
              <a:t> </a:t>
            </a:r>
            <a:r>
              <a:rPr sz="2000" spc="-15" dirty="0">
                <a:solidFill>
                  <a:srgbClr val="1F3863"/>
                </a:solidFill>
                <a:latin typeface="Calibri"/>
                <a:cs typeface="Calibri"/>
              </a:rPr>
              <a:t>wastage</a:t>
            </a:r>
            <a:endParaRPr sz="2000">
              <a:latin typeface="Calibri"/>
              <a:cs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sp>
          <p:nvSpPr>
            <p:cNvPr id="3" name="object 3"/>
            <p:cNvSpPr/>
            <p:nvPr/>
          </p:nvSpPr>
          <p:spPr>
            <a:xfrm>
              <a:off x="3479292" y="0"/>
              <a:ext cx="5664835" cy="6858000"/>
            </a:xfrm>
            <a:custGeom>
              <a:avLst/>
              <a:gdLst/>
              <a:ahLst/>
              <a:cxnLst/>
              <a:rect l="l" t="t" r="r" b="b"/>
              <a:pathLst>
                <a:path w="5664834" h="6858000">
                  <a:moveTo>
                    <a:pt x="5664708" y="0"/>
                  </a:moveTo>
                  <a:lnTo>
                    <a:pt x="0" y="0"/>
                  </a:lnTo>
                  <a:lnTo>
                    <a:pt x="0" y="6858000"/>
                  </a:lnTo>
                  <a:lnTo>
                    <a:pt x="5664708" y="6858000"/>
                  </a:lnTo>
                  <a:lnTo>
                    <a:pt x="5664708" y="0"/>
                  </a:lnTo>
                  <a:close/>
                </a:path>
              </a:pathLst>
            </a:custGeom>
            <a:solidFill>
              <a:srgbClr val="C7C9C9"/>
            </a:solidFill>
          </p:spPr>
          <p:txBody>
            <a:bodyPr wrap="square" lIns="0" tIns="0" rIns="0" bIns="0" rtlCol="0"/>
            <a:lstStyle/>
            <a:p>
              <a:endParaRPr/>
            </a:p>
          </p:txBody>
        </p:sp>
        <p:pic>
          <p:nvPicPr>
            <p:cNvPr id="4" name="object 4"/>
            <p:cNvPicPr/>
            <p:nvPr/>
          </p:nvPicPr>
          <p:blipFill>
            <a:blip r:embed="rId2" cstate="print"/>
            <a:stretch>
              <a:fillRect/>
            </a:stretch>
          </p:blipFill>
          <p:spPr>
            <a:xfrm>
              <a:off x="3779519" y="512063"/>
              <a:ext cx="5061204" cy="5864352"/>
            </a:xfrm>
            <a:prstGeom prst="rect">
              <a:avLst/>
            </a:prstGeom>
          </p:spPr>
        </p:pic>
        <p:sp>
          <p:nvSpPr>
            <p:cNvPr id="5" name="object 5"/>
            <p:cNvSpPr/>
            <p:nvPr/>
          </p:nvSpPr>
          <p:spPr>
            <a:xfrm>
              <a:off x="3843527" y="557783"/>
              <a:ext cx="4937760" cy="5739765"/>
            </a:xfrm>
            <a:custGeom>
              <a:avLst/>
              <a:gdLst/>
              <a:ahLst/>
              <a:cxnLst/>
              <a:rect l="l" t="t" r="r" b="b"/>
              <a:pathLst>
                <a:path w="4937759" h="5739765">
                  <a:moveTo>
                    <a:pt x="4937760" y="0"/>
                  </a:moveTo>
                  <a:lnTo>
                    <a:pt x="0" y="0"/>
                  </a:lnTo>
                  <a:lnTo>
                    <a:pt x="0" y="5739384"/>
                  </a:lnTo>
                  <a:lnTo>
                    <a:pt x="4937760" y="5739384"/>
                  </a:lnTo>
                  <a:lnTo>
                    <a:pt x="4937760" y="0"/>
                  </a:lnTo>
                  <a:close/>
                </a:path>
              </a:pathLst>
            </a:custGeom>
            <a:solidFill>
              <a:srgbClr val="FFFFFF"/>
            </a:solidFill>
          </p:spPr>
          <p:txBody>
            <a:bodyPr wrap="square" lIns="0" tIns="0" rIns="0" bIns="0" rtlCol="0"/>
            <a:lstStyle/>
            <a:p>
              <a:endParaRPr/>
            </a:p>
          </p:txBody>
        </p:sp>
        <p:sp>
          <p:nvSpPr>
            <p:cNvPr id="6" name="object 6"/>
            <p:cNvSpPr/>
            <p:nvPr/>
          </p:nvSpPr>
          <p:spPr>
            <a:xfrm>
              <a:off x="3843527" y="557783"/>
              <a:ext cx="4937760" cy="5739765"/>
            </a:xfrm>
            <a:custGeom>
              <a:avLst/>
              <a:gdLst/>
              <a:ahLst/>
              <a:cxnLst/>
              <a:rect l="l" t="t" r="r" b="b"/>
              <a:pathLst>
                <a:path w="4937759" h="5739765">
                  <a:moveTo>
                    <a:pt x="0" y="5739384"/>
                  </a:moveTo>
                  <a:lnTo>
                    <a:pt x="4937760" y="5739384"/>
                  </a:lnTo>
                  <a:lnTo>
                    <a:pt x="4937760" y="0"/>
                  </a:lnTo>
                  <a:lnTo>
                    <a:pt x="0" y="0"/>
                  </a:lnTo>
                  <a:lnTo>
                    <a:pt x="0" y="5739384"/>
                  </a:lnTo>
                  <a:close/>
                </a:path>
              </a:pathLst>
            </a:custGeom>
            <a:ln w="9525">
              <a:solidFill>
                <a:srgbClr val="C7C9C9"/>
              </a:solidFill>
            </a:ln>
          </p:spPr>
          <p:txBody>
            <a:bodyPr wrap="square" lIns="0" tIns="0" rIns="0" bIns="0" rtlCol="0"/>
            <a:lstStyle/>
            <a:p>
              <a:endParaRPr/>
            </a:p>
          </p:txBody>
        </p:sp>
        <p:pic>
          <p:nvPicPr>
            <p:cNvPr id="7" name="object 7"/>
            <p:cNvPicPr/>
            <p:nvPr/>
          </p:nvPicPr>
          <p:blipFill>
            <a:blip r:embed="rId3" cstate="print"/>
            <a:stretch>
              <a:fillRect/>
            </a:stretch>
          </p:blipFill>
          <p:spPr>
            <a:xfrm>
              <a:off x="4457700" y="807719"/>
              <a:ext cx="3707892" cy="5239511"/>
            </a:xfrm>
            <a:prstGeom prst="rect">
              <a:avLst/>
            </a:prstGeom>
          </p:spPr>
        </p:pic>
      </p:grpSp>
      <p:sp>
        <p:nvSpPr>
          <p:cNvPr id="8" name="object 8"/>
          <p:cNvSpPr txBox="1"/>
          <p:nvPr/>
        </p:nvSpPr>
        <p:spPr>
          <a:xfrm>
            <a:off x="280822" y="2606167"/>
            <a:ext cx="3030220" cy="1855470"/>
          </a:xfrm>
          <a:prstGeom prst="rect">
            <a:avLst/>
          </a:prstGeom>
        </p:spPr>
        <p:txBody>
          <a:bodyPr vert="horz" wrap="square" lIns="0" tIns="47625" rIns="0" bIns="0" rtlCol="0">
            <a:spAutoFit/>
          </a:bodyPr>
          <a:lstStyle/>
          <a:p>
            <a:pPr marL="241300" marR="5080" indent="-228600">
              <a:lnSpc>
                <a:spcPts val="2160"/>
              </a:lnSpc>
              <a:spcBef>
                <a:spcPts val="375"/>
              </a:spcBef>
              <a:buClr>
                <a:srgbClr val="1F3863"/>
              </a:buClr>
              <a:buFont typeface="Arial MT"/>
              <a:buChar char="•"/>
              <a:tabLst>
                <a:tab pos="240665" algn="l"/>
                <a:tab pos="241300" algn="l"/>
              </a:tabLst>
            </a:pPr>
            <a:r>
              <a:rPr sz="2000" spc="-10" dirty="0">
                <a:solidFill>
                  <a:srgbClr val="1F3863"/>
                </a:solidFill>
                <a:latin typeface="Calibri"/>
                <a:cs typeface="Calibri"/>
              </a:rPr>
              <a:t>Limited</a:t>
            </a:r>
            <a:r>
              <a:rPr sz="2000" spc="10" dirty="0">
                <a:solidFill>
                  <a:srgbClr val="1F3863"/>
                </a:solidFill>
                <a:latin typeface="Calibri"/>
                <a:cs typeface="Calibri"/>
              </a:rPr>
              <a:t> </a:t>
            </a:r>
            <a:r>
              <a:rPr sz="2000" spc="-5" dirty="0">
                <a:solidFill>
                  <a:srgbClr val="1F3863"/>
                </a:solidFill>
                <a:latin typeface="Calibri"/>
                <a:cs typeface="Calibri"/>
              </a:rPr>
              <a:t>selection</a:t>
            </a:r>
            <a:r>
              <a:rPr sz="2000" spc="10" dirty="0">
                <a:solidFill>
                  <a:srgbClr val="1F3863"/>
                </a:solidFill>
                <a:latin typeface="Calibri"/>
                <a:cs typeface="Calibri"/>
              </a:rPr>
              <a:t> </a:t>
            </a:r>
            <a:r>
              <a:rPr sz="2000" dirty="0">
                <a:solidFill>
                  <a:srgbClr val="1F3863"/>
                </a:solidFill>
                <a:latin typeface="Calibri"/>
                <a:cs typeface="Calibri"/>
              </a:rPr>
              <a:t>but</a:t>
            </a:r>
            <a:r>
              <a:rPr sz="2000" spc="-15" dirty="0">
                <a:solidFill>
                  <a:srgbClr val="1F3863"/>
                </a:solidFill>
                <a:latin typeface="Calibri"/>
                <a:cs typeface="Calibri"/>
              </a:rPr>
              <a:t> </a:t>
            </a:r>
            <a:r>
              <a:rPr sz="2000" spc="-10" dirty="0">
                <a:solidFill>
                  <a:srgbClr val="1F3863"/>
                </a:solidFill>
                <a:latin typeface="Calibri"/>
                <a:cs typeface="Calibri"/>
              </a:rPr>
              <a:t>more </a:t>
            </a:r>
            <a:r>
              <a:rPr sz="2000" spc="-440" dirty="0">
                <a:solidFill>
                  <a:srgbClr val="1F3863"/>
                </a:solidFill>
                <a:latin typeface="Calibri"/>
                <a:cs typeface="Calibri"/>
              </a:rPr>
              <a:t> </a:t>
            </a:r>
            <a:r>
              <a:rPr sz="2000" spc="-5" dirty="0">
                <a:solidFill>
                  <a:srgbClr val="1F3863"/>
                </a:solidFill>
                <a:latin typeface="Calibri"/>
                <a:cs typeface="Calibri"/>
              </a:rPr>
              <a:t>variability</a:t>
            </a:r>
            <a:r>
              <a:rPr sz="2000" spc="5" dirty="0">
                <a:solidFill>
                  <a:srgbClr val="1F3863"/>
                </a:solidFill>
                <a:latin typeface="Calibri"/>
                <a:cs typeface="Calibri"/>
              </a:rPr>
              <a:t> </a:t>
            </a:r>
            <a:r>
              <a:rPr sz="2000" spc="-5" dirty="0">
                <a:solidFill>
                  <a:srgbClr val="1F3863"/>
                </a:solidFill>
                <a:latin typeface="Calibri"/>
                <a:cs typeface="Calibri"/>
              </a:rPr>
              <a:t>that </a:t>
            </a:r>
            <a:r>
              <a:rPr sz="2000" dirty="0">
                <a:solidFill>
                  <a:srgbClr val="1F3863"/>
                </a:solidFill>
                <a:latin typeface="Calibri"/>
                <a:cs typeface="Calibri"/>
              </a:rPr>
              <a:t>prix</a:t>
            </a:r>
            <a:r>
              <a:rPr sz="2000" spc="-5" dirty="0">
                <a:solidFill>
                  <a:srgbClr val="1F3863"/>
                </a:solidFill>
                <a:latin typeface="Calibri"/>
                <a:cs typeface="Calibri"/>
              </a:rPr>
              <a:t> </a:t>
            </a:r>
            <a:r>
              <a:rPr sz="2000" spc="-20" dirty="0">
                <a:solidFill>
                  <a:srgbClr val="1F3863"/>
                </a:solidFill>
                <a:latin typeface="Calibri"/>
                <a:cs typeface="Calibri"/>
              </a:rPr>
              <a:t>fixe</a:t>
            </a:r>
            <a:endParaRPr sz="2000">
              <a:latin typeface="Calibri"/>
              <a:cs typeface="Calibri"/>
            </a:endParaRPr>
          </a:p>
          <a:p>
            <a:pPr marL="241300" indent="-228600">
              <a:lnSpc>
                <a:spcPts val="2280"/>
              </a:lnSpc>
              <a:spcBef>
                <a:spcPts val="330"/>
              </a:spcBef>
              <a:buFont typeface="Arial MT"/>
              <a:buChar char="•"/>
              <a:tabLst>
                <a:tab pos="240665" algn="l"/>
                <a:tab pos="241300" algn="l"/>
              </a:tabLst>
            </a:pPr>
            <a:r>
              <a:rPr sz="2000" spc="-20" dirty="0">
                <a:solidFill>
                  <a:srgbClr val="1F3863"/>
                </a:solidFill>
                <a:latin typeface="Calibri"/>
                <a:cs typeface="Calibri"/>
              </a:rPr>
              <a:t>Easy</a:t>
            </a:r>
            <a:r>
              <a:rPr sz="2000" spc="-15" dirty="0">
                <a:solidFill>
                  <a:srgbClr val="1F3863"/>
                </a:solidFill>
                <a:latin typeface="Calibri"/>
                <a:cs typeface="Calibri"/>
              </a:rPr>
              <a:t> to</a:t>
            </a:r>
            <a:r>
              <a:rPr sz="2000" spc="-25" dirty="0">
                <a:solidFill>
                  <a:srgbClr val="1F3863"/>
                </a:solidFill>
                <a:latin typeface="Calibri"/>
                <a:cs typeface="Calibri"/>
              </a:rPr>
              <a:t> </a:t>
            </a:r>
            <a:r>
              <a:rPr sz="2000" spc="-10" dirty="0">
                <a:solidFill>
                  <a:srgbClr val="1F3863"/>
                </a:solidFill>
                <a:latin typeface="Calibri"/>
                <a:cs typeface="Calibri"/>
              </a:rPr>
              <a:t>prepare</a:t>
            </a:r>
            <a:r>
              <a:rPr sz="2000" spc="-15" dirty="0">
                <a:solidFill>
                  <a:srgbClr val="1F3863"/>
                </a:solidFill>
                <a:latin typeface="Calibri"/>
                <a:cs typeface="Calibri"/>
              </a:rPr>
              <a:t> </a:t>
            </a:r>
            <a:r>
              <a:rPr sz="2000" dirty="0">
                <a:solidFill>
                  <a:srgbClr val="1F3863"/>
                </a:solidFill>
                <a:latin typeface="Calibri"/>
                <a:cs typeface="Calibri"/>
              </a:rPr>
              <a:t>and</a:t>
            </a:r>
            <a:endParaRPr sz="2000">
              <a:latin typeface="Calibri"/>
              <a:cs typeface="Calibri"/>
            </a:endParaRPr>
          </a:p>
          <a:p>
            <a:pPr marL="241300">
              <a:lnSpc>
                <a:spcPts val="2280"/>
              </a:lnSpc>
            </a:pPr>
            <a:r>
              <a:rPr sz="2000" spc="-5" dirty="0">
                <a:solidFill>
                  <a:srgbClr val="1F3863"/>
                </a:solidFill>
                <a:latin typeface="Calibri"/>
                <a:cs typeface="Calibri"/>
              </a:rPr>
              <a:t>produce</a:t>
            </a:r>
            <a:endParaRPr sz="2000">
              <a:latin typeface="Calibri"/>
              <a:cs typeface="Calibri"/>
            </a:endParaRPr>
          </a:p>
          <a:p>
            <a:pPr marL="241300" marR="254635" indent="-228600">
              <a:lnSpc>
                <a:spcPts val="2160"/>
              </a:lnSpc>
              <a:spcBef>
                <a:spcPts val="630"/>
              </a:spcBef>
              <a:buFont typeface="Arial MT"/>
              <a:buChar char="•"/>
              <a:tabLst>
                <a:tab pos="240665" algn="l"/>
                <a:tab pos="241300" algn="l"/>
              </a:tabLst>
            </a:pPr>
            <a:r>
              <a:rPr sz="2000" spc="-5" dirty="0">
                <a:solidFill>
                  <a:srgbClr val="1F3863"/>
                </a:solidFill>
                <a:latin typeface="Calibri"/>
                <a:cs typeface="Calibri"/>
              </a:rPr>
              <a:t>Less </a:t>
            </a:r>
            <a:r>
              <a:rPr sz="2000" spc="-15" dirty="0">
                <a:solidFill>
                  <a:srgbClr val="1F3863"/>
                </a:solidFill>
                <a:latin typeface="Calibri"/>
                <a:cs typeface="Calibri"/>
              </a:rPr>
              <a:t>wastage </a:t>
            </a:r>
            <a:r>
              <a:rPr sz="2000" dirty="0">
                <a:solidFill>
                  <a:srgbClr val="1F3863"/>
                </a:solidFill>
                <a:latin typeface="Calibri"/>
                <a:cs typeface="Calibri"/>
              </a:rPr>
              <a:t>than </a:t>
            </a:r>
            <a:r>
              <a:rPr sz="2000" spc="-10" dirty="0">
                <a:solidFill>
                  <a:srgbClr val="1F3863"/>
                </a:solidFill>
                <a:latin typeface="Calibri"/>
                <a:cs typeface="Calibri"/>
              </a:rPr>
              <a:t>larger </a:t>
            </a:r>
            <a:r>
              <a:rPr sz="2000" spc="-440" dirty="0">
                <a:solidFill>
                  <a:srgbClr val="1F3863"/>
                </a:solidFill>
                <a:latin typeface="Calibri"/>
                <a:cs typeface="Calibri"/>
              </a:rPr>
              <a:t> </a:t>
            </a:r>
            <a:r>
              <a:rPr sz="2000" spc="-5" dirty="0">
                <a:solidFill>
                  <a:srgbClr val="1F3863"/>
                </a:solidFill>
                <a:latin typeface="Calibri"/>
                <a:cs typeface="Calibri"/>
              </a:rPr>
              <a:t>menus.</a:t>
            </a:r>
            <a:endParaRPr sz="2000">
              <a:latin typeface="Calibri"/>
              <a:cs typeface="Calibri"/>
            </a:endParaRPr>
          </a:p>
        </p:txBody>
      </p:sp>
      <p:sp>
        <p:nvSpPr>
          <p:cNvPr id="9" name="object 9"/>
          <p:cNvSpPr txBox="1">
            <a:spLocks noGrp="1"/>
          </p:cNvSpPr>
          <p:nvPr>
            <p:ph type="title"/>
          </p:nvPr>
        </p:nvSpPr>
        <p:spPr>
          <a:xfrm>
            <a:off x="166522" y="1273302"/>
            <a:ext cx="2371090" cy="574040"/>
          </a:xfrm>
          <a:prstGeom prst="rect">
            <a:avLst/>
          </a:prstGeom>
        </p:spPr>
        <p:txBody>
          <a:bodyPr vert="horz" wrap="square" lIns="0" tIns="12700" rIns="0" bIns="0" rtlCol="0">
            <a:spAutoFit/>
          </a:bodyPr>
          <a:lstStyle/>
          <a:p>
            <a:pPr marL="12700">
              <a:lnSpc>
                <a:spcPct val="100000"/>
              </a:lnSpc>
              <a:spcBef>
                <a:spcPts val="100"/>
              </a:spcBef>
            </a:pPr>
            <a:r>
              <a:rPr sz="3600" b="1" spc="-55" dirty="0">
                <a:latin typeface="Calibri"/>
                <a:cs typeface="Calibri"/>
              </a:rPr>
              <a:t>Table</a:t>
            </a:r>
            <a:r>
              <a:rPr sz="3600" b="1" spc="-95" dirty="0">
                <a:latin typeface="Calibri"/>
                <a:cs typeface="Calibri"/>
              </a:rPr>
              <a:t> </a:t>
            </a:r>
            <a:r>
              <a:rPr sz="3600" b="1" spc="-10" dirty="0">
                <a:latin typeface="Calibri"/>
                <a:cs typeface="Calibri"/>
              </a:rPr>
              <a:t>d’hote</a:t>
            </a:r>
            <a:endParaRPr sz="3600">
              <a:latin typeface="Calibri"/>
              <a:cs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836420" y="2852927"/>
            <a:ext cx="5471159" cy="2808732"/>
          </a:xfrm>
          <a:prstGeom prst="rect">
            <a:avLst/>
          </a:prstGeom>
        </p:spPr>
      </p:pic>
      <p:sp>
        <p:nvSpPr>
          <p:cNvPr id="3" name="object 3"/>
          <p:cNvSpPr txBox="1">
            <a:spLocks noGrp="1"/>
          </p:cNvSpPr>
          <p:nvPr>
            <p:ph type="title"/>
          </p:nvPr>
        </p:nvSpPr>
        <p:spPr>
          <a:xfrm>
            <a:off x="2418969" y="905637"/>
            <a:ext cx="4184015" cy="696595"/>
          </a:xfrm>
          <a:prstGeom prst="rect">
            <a:avLst/>
          </a:prstGeom>
        </p:spPr>
        <p:txBody>
          <a:bodyPr vert="horz" wrap="square" lIns="0" tIns="13335" rIns="0" bIns="0" rtlCol="0">
            <a:spAutoFit/>
          </a:bodyPr>
          <a:lstStyle/>
          <a:p>
            <a:pPr marL="12700">
              <a:lnSpc>
                <a:spcPct val="100000"/>
              </a:lnSpc>
              <a:spcBef>
                <a:spcPts val="105"/>
              </a:spcBef>
            </a:pPr>
            <a:r>
              <a:rPr dirty="0">
                <a:latin typeface="Calibri"/>
                <a:cs typeface="Calibri"/>
              </a:rPr>
              <a:t>Menu</a:t>
            </a:r>
            <a:r>
              <a:rPr spc="-75" dirty="0">
                <a:latin typeface="Calibri"/>
                <a:cs typeface="Calibri"/>
              </a:rPr>
              <a:t> </a:t>
            </a:r>
            <a:r>
              <a:rPr spc="-5" dirty="0">
                <a:latin typeface="Calibri"/>
                <a:cs typeface="Calibri"/>
              </a:rPr>
              <a:t>Engineering</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6120" y="333832"/>
            <a:ext cx="6906259" cy="697230"/>
          </a:xfrm>
          <a:prstGeom prst="rect">
            <a:avLst/>
          </a:prstGeom>
        </p:spPr>
        <p:txBody>
          <a:bodyPr vert="horz" wrap="square" lIns="0" tIns="13335" rIns="0" bIns="0" rtlCol="0">
            <a:spAutoFit/>
          </a:bodyPr>
          <a:lstStyle/>
          <a:p>
            <a:pPr marL="12700">
              <a:lnSpc>
                <a:spcPct val="100000"/>
              </a:lnSpc>
              <a:spcBef>
                <a:spcPts val="105"/>
              </a:spcBef>
            </a:pPr>
            <a:r>
              <a:rPr spc="-35" dirty="0"/>
              <a:t>Menu</a:t>
            </a:r>
            <a:r>
              <a:rPr spc="-120" dirty="0"/>
              <a:t> </a:t>
            </a:r>
            <a:r>
              <a:rPr spc="-35" dirty="0"/>
              <a:t>Engineering</a:t>
            </a:r>
            <a:r>
              <a:rPr spc="-105" dirty="0"/>
              <a:t> </a:t>
            </a:r>
            <a:r>
              <a:rPr spc="-25" dirty="0"/>
              <a:t>Tips</a:t>
            </a:r>
            <a:r>
              <a:rPr spc="-100" dirty="0"/>
              <a:t> </a:t>
            </a:r>
            <a:r>
              <a:rPr dirty="0"/>
              <a:t>&amp;</a:t>
            </a:r>
            <a:r>
              <a:rPr spc="-95" dirty="0"/>
              <a:t> </a:t>
            </a:r>
            <a:r>
              <a:rPr spc="-85" dirty="0"/>
              <a:t>Tricks</a:t>
            </a:r>
          </a:p>
        </p:txBody>
      </p:sp>
      <p:sp>
        <p:nvSpPr>
          <p:cNvPr id="3" name="object 3"/>
          <p:cNvSpPr txBox="1"/>
          <p:nvPr/>
        </p:nvSpPr>
        <p:spPr>
          <a:xfrm>
            <a:off x="330200" y="1239393"/>
            <a:ext cx="8228330" cy="4131310"/>
          </a:xfrm>
          <a:prstGeom prst="rect">
            <a:avLst/>
          </a:prstGeom>
        </p:spPr>
        <p:txBody>
          <a:bodyPr vert="horz" wrap="square" lIns="0" tIns="13335" rIns="0" bIns="0" rtlCol="0">
            <a:spAutoFit/>
          </a:bodyPr>
          <a:lstStyle/>
          <a:p>
            <a:pPr marL="12700">
              <a:lnSpc>
                <a:spcPts val="2280"/>
              </a:lnSpc>
              <a:spcBef>
                <a:spcPts val="105"/>
              </a:spcBef>
            </a:pPr>
            <a:r>
              <a:rPr sz="2000" spc="-5" dirty="0">
                <a:solidFill>
                  <a:srgbClr val="374151"/>
                </a:solidFill>
                <a:latin typeface="Calibri"/>
                <a:cs typeface="Calibri"/>
              </a:rPr>
              <a:t>Highlighting</a:t>
            </a:r>
            <a:r>
              <a:rPr sz="2000" spc="-20" dirty="0">
                <a:solidFill>
                  <a:srgbClr val="374151"/>
                </a:solidFill>
                <a:latin typeface="Calibri"/>
                <a:cs typeface="Calibri"/>
              </a:rPr>
              <a:t> </a:t>
            </a:r>
            <a:r>
              <a:rPr sz="2000" spc="-5" dirty="0">
                <a:solidFill>
                  <a:srgbClr val="374151"/>
                </a:solidFill>
                <a:latin typeface="Calibri"/>
                <a:cs typeface="Calibri"/>
              </a:rPr>
              <a:t>certain</a:t>
            </a:r>
            <a:r>
              <a:rPr sz="2000" spc="15" dirty="0">
                <a:solidFill>
                  <a:srgbClr val="374151"/>
                </a:solidFill>
                <a:latin typeface="Calibri"/>
                <a:cs typeface="Calibri"/>
              </a:rPr>
              <a:t> </a:t>
            </a:r>
            <a:r>
              <a:rPr sz="2000" dirty="0">
                <a:solidFill>
                  <a:srgbClr val="374151"/>
                </a:solidFill>
                <a:latin typeface="Calibri"/>
                <a:cs typeface="Calibri"/>
              </a:rPr>
              <a:t>menu</a:t>
            </a:r>
            <a:r>
              <a:rPr sz="2000" spc="5" dirty="0">
                <a:solidFill>
                  <a:srgbClr val="374151"/>
                </a:solidFill>
                <a:latin typeface="Calibri"/>
                <a:cs typeface="Calibri"/>
              </a:rPr>
              <a:t> </a:t>
            </a:r>
            <a:r>
              <a:rPr sz="2000" spc="-10" dirty="0">
                <a:solidFill>
                  <a:srgbClr val="374151"/>
                </a:solidFill>
                <a:latin typeface="Calibri"/>
                <a:cs typeface="Calibri"/>
              </a:rPr>
              <a:t>items</a:t>
            </a:r>
            <a:r>
              <a:rPr sz="2000" spc="20" dirty="0">
                <a:solidFill>
                  <a:srgbClr val="374151"/>
                </a:solidFill>
                <a:latin typeface="Calibri"/>
                <a:cs typeface="Calibri"/>
              </a:rPr>
              <a:t> </a:t>
            </a:r>
            <a:r>
              <a:rPr sz="2000" spc="-5" dirty="0">
                <a:solidFill>
                  <a:srgbClr val="374151"/>
                </a:solidFill>
                <a:latin typeface="Calibri"/>
                <a:cs typeface="Calibri"/>
              </a:rPr>
              <a:t>with</a:t>
            </a:r>
            <a:r>
              <a:rPr sz="2000" dirty="0">
                <a:solidFill>
                  <a:srgbClr val="374151"/>
                </a:solidFill>
                <a:latin typeface="Calibri"/>
                <a:cs typeface="Calibri"/>
              </a:rPr>
              <a:t> </a:t>
            </a:r>
            <a:r>
              <a:rPr sz="2000" spc="-15" dirty="0">
                <a:solidFill>
                  <a:srgbClr val="374151"/>
                </a:solidFill>
                <a:latin typeface="Calibri"/>
                <a:cs typeface="Calibri"/>
              </a:rPr>
              <a:t>boxes,</a:t>
            </a:r>
            <a:r>
              <a:rPr sz="2000" spc="-5" dirty="0">
                <a:solidFill>
                  <a:srgbClr val="374151"/>
                </a:solidFill>
                <a:latin typeface="Calibri"/>
                <a:cs typeface="Calibri"/>
              </a:rPr>
              <a:t> </a:t>
            </a:r>
            <a:r>
              <a:rPr sz="2000" spc="-10" dirty="0">
                <a:solidFill>
                  <a:srgbClr val="374151"/>
                </a:solidFill>
                <a:latin typeface="Calibri"/>
                <a:cs typeface="Calibri"/>
              </a:rPr>
              <a:t>borders,</a:t>
            </a:r>
            <a:r>
              <a:rPr sz="2000" spc="-5" dirty="0">
                <a:solidFill>
                  <a:srgbClr val="374151"/>
                </a:solidFill>
                <a:latin typeface="Calibri"/>
                <a:cs typeface="Calibri"/>
              </a:rPr>
              <a:t> or</a:t>
            </a:r>
            <a:r>
              <a:rPr sz="2000" spc="-10" dirty="0">
                <a:solidFill>
                  <a:srgbClr val="374151"/>
                </a:solidFill>
                <a:latin typeface="Calibri"/>
                <a:cs typeface="Calibri"/>
              </a:rPr>
              <a:t> </a:t>
            </a:r>
            <a:r>
              <a:rPr sz="2000" spc="-5" dirty="0">
                <a:solidFill>
                  <a:srgbClr val="374151"/>
                </a:solidFill>
                <a:latin typeface="Calibri"/>
                <a:cs typeface="Calibri"/>
              </a:rPr>
              <a:t>graphics</a:t>
            </a:r>
            <a:r>
              <a:rPr sz="2000" spc="-15" dirty="0">
                <a:solidFill>
                  <a:srgbClr val="374151"/>
                </a:solidFill>
                <a:latin typeface="Calibri"/>
                <a:cs typeface="Calibri"/>
              </a:rPr>
              <a:t> </a:t>
            </a:r>
            <a:r>
              <a:rPr sz="2000" spc="-5" dirty="0">
                <a:solidFill>
                  <a:srgbClr val="374151"/>
                </a:solidFill>
                <a:latin typeface="Calibri"/>
                <a:cs typeface="Calibri"/>
              </a:rPr>
              <a:t>can</a:t>
            </a:r>
            <a:r>
              <a:rPr sz="2000" spc="5" dirty="0">
                <a:solidFill>
                  <a:srgbClr val="374151"/>
                </a:solidFill>
                <a:latin typeface="Calibri"/>
                <a:cs typeface="Calibri"/>
              </a:rPr>
              <a:t> </a:t>
            </a:r>
            <a:r>
              <a:rPr sz="2000" spc="-15" dirty="0">
                <a:solidFill>
                  <a:srgbClr val="374151"/>
                </a:solidFill>
                <a:latin typeface="Calibri"/>
                <a:cs typeface="Calibri"/>
              </a:rPr>
              <a:t>draw</a:t>
            </a:r>
            <a:r>
              <a:rPr sz="2000" spc="-20" dirty="0">
                <a:solidFill>
                  <a:srgbClr val="374151"/>
                </a:solidFill>
                <a:latin typeface="Calibri"/>
                <a:cs typeface="Calibri"/>
              </a:rPr>
              <a:t> </a:t>
            </a:r>
            <a:r>
              <a:rPr sz="2000" dirty="0">
                <a:solidFill>
                  <a:srgbClr val="374151"/>
                </a:solidFill>
                <a:latin typeface="Calibri"/>
                <a:cs typeface="Calibri"/>
              </a:rPr>
              <a:t>the</a:t>
            </a:r>
            <a:endParaRPr sz="2000">
              <a:latin typeface="Calibri"/>
              <a:cs typeface="Calibri"/>
            </a:endParaRPr>
          </a:p>
          <a:p>
            <a:pPr marL="12700">
              <a:lnSpc>
                <a:spcPts val="2280"/>
              </a:lnSpc>
            </a:pPr>
            <a:r>
              <a:rPr sz="2000" spc="-5" dirty="0">
                <a:solidFill>
                  <a:srgbClr val="374151"/>
                </a:solidFill>
                <a:latin typeface="Calibri"/>
                <a:cs typeface="Calibri"/>
              </a:rPr>
              <a:t>customer's</a:t>
            </a:r>
            <a:r>
              <a:rPr sz="2000" spc="5" dirty="0">
                <a:solidFill>
                  <a:srgbClr val="374151"/>
                </a:solidFill>
                <a:latin typeface="Calibri"/>
                <a:cs typeface="Calibri"/>
              </a:rPr>
              <a:t> </a:t>
            </a:r>
            <a:r>
              <a:rPr sz="2000" spc="-10" dirty="0">
                <a:solidFill>
                  <a:srgbClr val="374151"/>
                </a:solidFill>
                <a:latin typeface="Calibri"/>
                <a:cs typeface="Calibri"/>
              </a:rPr>
              <a:t>attention</a:t>
            </a:r>
            <a:r>
              <a:rPr sz="2000" spc="-5" dirty="0">
                <a:solidFill>
                  <a:srgbClr val="374151"/>
                </a:solidFill>
                <a:latin typeface="Calibri"/>
                <a:cs typeface="Calibri"/>
              </a:rPr>
              <a:t> </a:t>
            </a:r>
            <a:r>
              <a:rPr sz="2000" dirty="0">
                <a:solidFill>
                  <a:srgbClr val="374151"/>
                </a:solidFill>
                <a:latin typeface="Calibri"/>
                <a:cs typeface="Calibri"/>
              </a:rPr>
              <a:t>and</a:t>
            </a:r>
            <a:r>
              <a:rPr sz="2000" spc="-10" dirty="0">
                <a:solidFill>
                  <a:srgbClr val="374151"/>
                </a:solidFill>
                <a:latin typeface="Calibri"/>
                <a:cs typeface="Calibri"/>
              </a:rPr>
              <a:t> </a:t>
            </a:r>
            <a:r>
              <a:rPr sz="2000" spc="-5" dirty="0">
                <a:solidFill>
                  <a:srgbClr val="374151"/>
                </a:solidFill>
                <a:latin typeface="Calibri"/>
                <a:cs typeface="Calibri"/>
              </a:rPr>
              <a:t>increase</a:t>
            </a:r>
            <a:r>
              <a:rPr sz="2000" spc="10" dirty="0">
                <a:solidFill>
                  <a:srgbClr val="374151"/>
                </a:solidFill>
                <a:latin typeface="Calibri"/>
                <a:cs typeface="Calibri"/>
              </a:rPr>
              <a:t> </a:t>
            </a:r>
            <a:r>
              <a:rPr sz="2000" spc="-5" dirty="0">
                <a:solidFill>
                  <a:srgbClr val="374151"/>
                </a:solidFill>
                <a:latin typeface="Calibri"/>
                <a:cs typeface="Calibri"/>
              </a:rPr>
              <a:t>sales</a:t>
            </a:r>
            <a:r>
              <a:rPr sz="2000" spc="15" dirty="0">
                <a:solidFill>
                  <a:srgbClr val="374151"/>
                </a:solidFill>
                <a:latin typeface="Calibri"/>
                <a:cs typeface="Calibri"/>
              </a:rPr>
              <a:t> </a:t>
            </a:r>
            <a:r>
              <a:rPr sz="2000" dirty="0">
                <a:solidFill>
                  <a:srgbClr val="374151"/>
                </a:solidFill>
                <a:latin typeface="Calibri"/>
                <a:cs typeface="Calibri"/>
              </a:rPr>
              <a:t>of</a:t>
            </a:r>
            <a:r>
              <a:rPr sz="2000" spc="-15" dirty="0">
                <a:solidFill>
                  <a:srgbClr val="374151"/>
                </a:solidFill>
                <a:latin typeface="Calibri"/>
                <a:cs typeface="Calibri"/>
              </a:rPr>
              <a:t> </a:t>
            </a:r>
            <a:r>
              <a:rPr sz="2000" dirty="0">
                <a:solidFill>
                  <a:srgbClr val="374151"/>
                </a:solidFill>
                <a:latin typeface="Calibri"/>
                <a:cs typeface="Calibri"/>
              </a:rPr>
              <a:t>those</a:t>
            </a:r>
            <a:r>
              <a:rPr sz="2000" spc="-10" dirty="0">
                <a:solidFill>
                  <a:srgbClr val="374151"/>
                </a:solidFill>
                <a:latin typeface="Calibri"/>
                <a:cs typeface="Calibri"/>
              </a:rPr>
              <a:t> items.</a:t>
            </a:r>
            <a:endParaRPr sz="2000">
              <a:latin typeface="Calibri"/>
              <a:cs typeface="Calibri"/>
            </a:endParaRPr>
          </a:p>
          <a:p>
            <a:pPr marL="12700" marR="643890">
              <a:lnSpc>
                <a:spcPts val="2160"/>
              </a:lnSpc>
              <a:spcBef>
                <a:spcPts val="1030"/>
              </a:spcBef>
            </a:pPr>
            <a:r>
              <a:rPr sz="2000" dirty="0">
                <a:solidFill>
                  <a:srgbClr val="374151"/>
                </a:solidFill>
                <a:latin typeface="Calibri"/>
                <a:cs typeface="Calibri"/>
              </a:rPr>
              <a:t>Menu</a:t>
            </a:r>
            <a:r>
              <a:rPr sz="2000" spc="-5" dirty="0">
                <a:solidFill>
                  <a:srgbClr val="374151"/>
                </a:solidFill>
                <a:latin typeface="Calibri"/>
                <a:cs typeface="Calibri"/>
              </a:rPr>
              <a:t> </a:t>
            </a:r>
            <a:r>
              <a:rPr sz="2000" spc="-10" dirty="0">
                <a:solidFill>
                  <a:srgbClr val="374151"/>
                </a:solidFill>
                <a:latin typeface="Calibri"/>
                <a:cs typeface="Calibri"/>
              </a:rPr>
              <a:t>item</a:t>
            </a:r>
            <a:r>
              <a:rPr sz="2000" spc="10" dirty="0">
                <a:solidFill>
                  <a:srgbClr val="374151"/>
                </a:solidFill>
                <a:latin typeface="Calibri"/>
                <a:cs typeface="Calibri"/>
              </a:rPr>
              <a:t> </a:t>
            </a:r>
            <a:r>
              <a:rPr sz="2000" spc="-5" dirty="0">
                <a:solidFill>
                  <a:srgbClr val="374151"/>
                </a:solidFill>
                <a:latin typeface="Calibri"/>
                <a:cs typeface="Calibri"/>
              </a:rPr>
              <a:t>placement</a:t>
            </a:r>
            <a:r>
              <a:rPr sz="2000" spc="10" dirty="0">
                <a:solidFill>
                  <a:srgbClr val="374151"/>
                </a:solidFill>
                <a:latin typeface="Calibri"/>
                <a:cs typeface="Calibri"/>
              </a:rPr>
              <a:t> </a:t>
            </a:r>
            <a:r>
              <a:rPr sz="2000" spc="-5" dirty="0">
                <a:solidFill>
                  <a:srgbClr val="374151"/>
                </a:solidFill>
                <a:latin typeface="Calibri"/>
                <a:cs typeface="Calibri"/>
              </a:rPr>
              <a:t>can</a:t>
            </a:r>
            <a:r>
              <a:rPr sz="2000" spc="-15" dirty="0">
                <a:solidFill>
                  <a:srgbClr val="374151"/>
                </a:solidFill>
                <a:latin typeface="Calibri"/>
                <a:cs typeface="Calibri"/>
              </a:rPr>
              <a:t> </a:t>
            </a:r>
            <a:r>
              <a:rPr sz="2000" spc="-5" dirty="0">
                <a:solidFill>
                  <a:srgbClr val="374151"/>
                </a:solidFill>
                <a:latin typeface="Calibri"/>
                <a:cs typeface="Calibri"/>
              </a:rPr>
              <a:t>influence</a:t>
            </a:r>
            <a:r>
              <a:rPr sz="2000" spc="5" dirty="0">
                <a:solidFill>
                  <a:srgbClr val="374151"/>
                </a:solidFill>
                <a:latin typeface="Calibri"/>
                <a:cs typeface="Calibri"/>
              </a:rPr>
              <a:t> </a:t>
            </a:r>
            <a:r>
              <a:rPr sz="2000" spc="-5" dirty="0">
                <a:solidFill>
                  <a:srgbClr val="374151"/>
                </a:solidFill>
                <a:latin typeface="Calibri"/>
                <a:cs typeface="Calibri"/>
              </a:rPr>
              <a:t>sales.</a:t>
            </a:r>
            <a:r>
              <a:rPr sz="2000" spc="5" dirty="0">
                <a:solidFill>
                  <a:srgbClr val="374151"/>
                </a:solidFill>
                <a:latin typeface="Calibri"/>
                <a:cs typeface="Calibri"/>
              </a:rPr>
              <a:t> </a:t>
            </a:r>
            <a:r>
              <a:rPr sz="2000" spc="-25" dirty="0">
                <a:solidFill>
                  <a:srgbClr val="374151"/>
                </a:solidFill>
                <a:latin typeface="Calibri"/>
                <a:cs typeface="Calibri"/>
              </a:rPr>
              <a:t>Typically,</a:t>
            </a:r>
            <a:r>
              <a:rPr sz="2000" dirty="0">
                <a:solidFill>
                  <a:srgbClr val="374151"/>
                </a:solidFill>
                <a:latin typeface="Calibri"/>
                <a:cs typeface="Calibri"/>
              </a:rPr>
              <a:t> </a:t>
            </a:r>
            <a:r>
              <a:rPr sz="2000" spc="-10" dirty="0">
                <a:solidFill>
                  <a:srgbClr val="374151"/>
                </a:solidFill>
                <a:latin typeface="Calibri"/>
                <a:cs typeface="Calibri"/>
              </a:rPr>
              <a:t>items</a:t>
            </a:r>
            <a:r>
              <a:rPr sz="2000" spc="20" dirty="0">
                <a:solidFill>
                  <a:srgbClr val="374151"/>
                </a:solidFill>
                <a:latin typeface="Calibri"/>
                <a:cs typeface="Calibri"/>
              </a:rPr>
              <a:t> </a:t>
            </a:r>
            <a:r>
              <a:rPr sz="2000" dirty="0">
                <a:solidFill>
                  <a:srgbClr val="374151"/>
                </a:solidFill>
                <a:latin typeface="Calibri"/>
                <a:cs typeface="Calibri"/>
              </a:rPr>
              <a:t>in</a:t>
            </a:r>
            <a:r>
              <a:rPr sz="2000" spc="-10" dirty="0">
                <a:solidFill>
                  <a:srgbClr val="374151"/>
                </a:solidFill>
                <a:latin typeface="Calibri"/>
                <a:cs typeface="Calibri"/>
              </a:rPr>
              <a:t> </a:t>
            </a:r>
            <a:r>
              <a:rPr sz="2000" dirty="0">
                <a:solidFill>
                  <a:srgbClr val="374151"/>
                </a:solidFill>
                <a:latin typeface="Calibri"/>
                <a:cs typeface="Calibri"/>
              </a:rPr>
              <a:t>the </a:t>
            </a:r>
            <a:r>
              <a:rPr sz="2000" spc="-10" dirty="0">
                <a:solidFill>
                  <a:srgbClr val="374151"/>
                </a:solidFill>
                <a:latin typeface="Calibri"/>
                <a:cs typeface="Calibri"/>
              </a:rPr>
              <a:t>top</a:t>
            </a:r>
            <a:r>
              <a:rPr sz="2000" spc="-5" dirty="0">
                <a:solidFill>
                  <a:srgbClr val="374151"/>
                </a:solidFill>
                <a:latin typeface="Calibri"/>
                <a:cs typeface="Calibri"/>
              </a:rPr>
              <a:t> right </a:t>
            </a:r>
            <a:r>
              <a:rPr sz="2000" spc="-434" dirty="0">
                <a:solidFill>
                  <a:srgbClr val="374151"/>
                </a:solidFill>
                <a:latin typeface="Calibri"/>
                <a:cs typeface="Calibri"/>
              </a:rPr>
              <a:t> </a:t>
            </a:r>
            <a:r>
              <a:rPr sz="2000" spc="-5" dirty="0">
                <a:solidFill>
                  <a:srgbClr val="374151"/>
                </a:solidFill>
                <a:latin typeface="Calibri"/>
                <a:cs typeface="Calibri"/>
              </a:rPr>
              <a:t>corner</a:t>
            </a:r>
            <a:r>
              <a:rPr sz="2000" spc="-15" dirty="0">
                <a:solidFill>
                  <a:srgbClr val="374151"/>
                </a:solidFill>
                <a:latin typeface="Calibri"/>
                <a:cs typeface="Calibri"/>
              </a:rPr>
              <a:t> </a:t>
            </a:r>
            <a:r>
              <a:rPr sz="2000" spc="-5" dirty="0">
                <a:solidFill>
                  <a:srgbClr val="374151"/>
                </a:solidFill>
                <a:latin typeface="Calibri"/>
                <a:cs typeface="Calibri"/>
              </a:rPr>
              <a:t>or</a:t>
            </a:r>
            <a:r>
              <a:rPr sz="2000" spc="-15" dirty="0">
                <a:solidFill>
                  <a:srgbClr val="374151"/>
                </a:solidFill>
                <a:latin typeface="Calibri"/>
                <a:cs typeface="Calibri"/>
              </a:rPr>
              <a:t> </a:t>
            </a:r>
            <a:r>
              <a:rPr sz="2000" dirty="0">
                <a:solidFill>
                  <a:srgbClr val="374151"/>
                </a:solidFill>
                <a:latin typeface="Calibri"/>
                <a:cs typeface="Calibri"/>
              </a:rPr>
              <a:t>in the</a:t>
            </a:r>
            <a:r>
              <a:rPr sz="2000" spc="-10" dirty="0">
                <a:solidFill>
                  <a:srgbClr val="374151"/>
                </a:solidFill>
                <a:latin typeface="Calibri"/>
                <a:cs typeface="Calibri"/>
              </a:rPr>
              <a:t> </a:t>
            </a:r>
            <a:r>
              <a:rPr sz="2000" dirty="0">
                <a:solidFill>
                  <a:srgbClr val="374151"/>
                </a:solidFill>
                <a:latin typeface="Calibri"/>
                <a:cs typeface="Calibri"/>
              </a:rPr>
              <a:t>middle </a:t>
            </a:r>
            <a:r>
              <a:rPr sz="2000" spc="-5" dirty="0">
                <a:solidFill>
                  <a:srgbClr val="374151"/>
                </a:solidFill>
                <a:latin typeface="Calibri"/>
                <a:cs typeface="Calibri"/>
              </a:rPr>
              <a:t>of</a:t>
            </a:r>
            <a:r>
              <a:rPr sz="2000" spc="-10" dirty="0">
                <a:solidFill>
                  <a:srgbClr val="374151"/>
                </a:solidFill>
                <a:latin typeface="Calibri"/>
                <a:cs typeface="Calibri"/>
              </a:rPr>
              <a:t> </a:t>
            </a:r>
            <a:r>
              <a:rPr sz="2000" dirty="0">
                <a:solidFill>
                  <a:srgbClr val="374151"/>
                </a:solidFill>
                <a:latin typeface="Calibri"/>
                <a:cs typeface="Calibri"/>
              </a:rPr>
              <a:t>the</a:t>
            </a:r>
            <a:r>
              <a:rPr sz="2000" spc="-10" dirty="0">
                <a:solidFill>
                  <a:srgbClr val="374151"/>
                </a:solidFill>
                <a:latin typeface="Calibri"/>
                <a:cs typeface="Calibri"/>
              </a:rPr>
              <a:t> </a:t>
            </a:r>
            <a:r>
              <a:rPr sz="2000" dirty="0">
                <a:solidFill>
                  <a:srgbClr val="374151"/>
                </a:solidFill>
                <a:latin typeface="Calibri"/>
                <a:cs typeface="Calibri"/>
              </a:rPr>
              <a:t>menu </a:t>
            </a:r>
            <a:r>
              <a:rPr sz="2000" spc="-10" dirty="0">
                <a:solidFill>
                  <a:srgbClr val="374151"/>
                </a:solidFill>
                <a:latin typeface="Calibri"/>
                <a:cs typeface="Calibri"/>
              </a:rPr>
              <a:t>are</a:t>
            </a:r>
            <a:r>
              <a:rPr sz="2000" spc="10" dirty="0">
                <a:solidFill>
                  <a:srgbClr val="374151"/>
                </a:solidFill>
                <a:latin typeface="Calibri"/>
                <a:cs typeface="Calibri"/>
              </a:rPr>
              <a:t> </a:t>
            </a:r>
            <a:r>
              <a:rPr sz="2000" dirty="0">
                <a:solidFill>
                  <a:srgbClr val="374151"/>
                </a:solidFill>
                <a:latin typeface="Calibri"/>
                <a:cs typeface="Calibri"/>
              </a:rPr>
              <a:t>the</a:t>
            </a:r>
            <a:r>
              <a:rPr sz="2000" spc="-10" dirty="0">
                <a:solidFill>
                  <a:srgbClr val="374151"/>
                </a:solidFill>
                <a:latin typeface="Calibri"/>
                <a:cs typeface="Calibri"/>
              </a:rPr>
              <a:t> most</a:t>
            </a:r>
            <a:r>
              <a:rPr sz="2000" spc="10" dirty="0">
                <a:solidFill>
                  <a:srgbClr val="374151"/>
                </a:solidFill>
                <a:latin typeface="Calibri"/>
                <a:cs typeface="Calibri"/>
              </a:rPr>
              <a:t> </a:t>
            </a:r>
            <a:r>
              <a:rPr sz="2000" spc="-30" dirty="0">
                <a:solidFill>
                  <a:srgbClr val="374151"/>
                </a:solidFill>
                <a:latin typeface="Calibri"/>
                <a:cs typeface="Calibri"/>
              </a:rPr>
              <a:t>popular.</a:t>
            </a:r>
            <a:endParaRPr sz="2000">
              <a:latin typeface="Calibri"/>
              <a:cs typeface="Calibri"/>
            </a:endParaRPr>
          </a:p>
          <a:p>
            <a:pPr marL="12700" marR="234950">
              <a:lnSpc>
                <a:spcPts val="2160"/>
              </a:lnSpc>
              <a:spcBef>
                <a:spcPts val="1005"/>
              </a:spcBef>
            </a:pPr>
            <a:r>
              <a:rPr sz="2000" dirty="0">
                <a:solidFill>
                  <a:srgbClr val="374151"/>
                </a:solidFill>
                <a:latin typeface="Calibri"/>
                <a:cs typeface="Calibri"/>
              </a:rPr>
              <a:t>Menu</a:t>
            </a:r>
            <a:r>
              <a:rPr sz="2000" spc="-5" dirty="0">
                <a:solidFill>
                  <a:srgbClr val="374151"/>
                </a:solidFill>
                <a:latin typeface="Calibri"/>
                <a:cs typeface="Calibri"/>
              </a:rPr>
              <a:t> </a:t>
            </a:r>
            <a:r>
              <a:rPr sz="2000" spc="-10" dirty="0">
                <a:solidFill>
                  <a:srgbClr val="374151"/>
                </a:solidFill>
                <a:latin typeface="Calibri"/>
                <a:cs typeface="Calibri"/>
              </a:rPr>
              <a:t>item</a:t>
            </a:r>
            <a:r>
              <a:rPr sz="2000" spc="15" dirty="0">
                <a:solidFill>
                  <a:srgbClr val="374151"/>
                </a:solidFill>
                <a:latin typeface="Calibri"/>
                <a:cs typeface="Calibri"/>
              </a:rPr>
              <a:t> </a:t>
            </a:r>
            <a:r>
              <a:rPr sz="2000" spc="-5" dirty="0">
                <a:solidFill>
                  <a:srgbClr val="374151"/>
                </a:solidFill>
                <a:latin typeface="Calibri"/>
                <a:cs typeface="Calibri"/>
              </a:rPr>
              <a:t>descriptions</a:t>
            </a:r>
            <a:r>
              <a:rPr sz="2000" spc="10" dirty="0">
                <a:solidFill>
                  <a:srgbClr val="374151"/>
                </a:solidFill>
                <a:latin typeface="Calibri"/>
                <a:cs typeface="Calibri"/>
              </a:rPr>
              <a:t> </a:t>
            </a:r>
            <a:r>
              <a:rPr sz="2000" spc="-5" dirty="0">
                <a:solidFill>
                  <a:srgbClr val="374151"/>
                </a:solidFill>
                <a:latin typeface="Calibri"/>
                <a:cs typeface="Calibri"/>
              </a:rPr>
              <a:t>should</a:t>
            </a:r>
            <a:r>
              <a:rPr sz="2000" spc="-15" dirty="0">
                <a:solidFill>
                  <a:srgbClr val="374151"/>
                </a:solidFill>
                <a:latin typeface="Calibri"/>
                <a:cs typeface="Calibri"/>
              </a:rPr>
              <a:t> </a:t>
            </a:r>
            <a:r>
              <a:rPr sz="2000" spc="-5" dirty="0">
                <a:solidFill>
                  <a:srgbClr val="374151"/>
                </a:solidFill>
                <a:latin typeface="Calibri"/>
                <a:cs typeface="Calibri"/>
              </a:rPr>
              <a:t>be </a:t>
            </a:r>
            <a:r>
              <a:rPr sz="2000" spc="-30" dirty="0">
                <a:solidFill>
                  <a:srgbClr val="374151"/>
                </a:solidFill>
                <a:latin typeface="Calibri"/>
                <a:cs typeface="Calibri"/>
              </a:rPr>
              <a:t>clear,</a:t>
            </a:r>
            <a:r>
              <a:rPr sz="2000" spc="10" dirty="0">
                <a:solidFill>
                  <a:srgbClr val="374151"/>
                </a:solidFill>
                <a:latin typeface="Calibri"/>
                <a:cs typeface="Calibri"/>
              </a:rPr>
              <a:t> </a:t>
            </a:r>
            <a:r>
              <a:rPr sz="2000" spc="-5" dirty="0">
                <a:solidFill>
                  <a:srgbClr val="374151"/>
                </a:solidFill>
                <a:latin typeface="Calibri"/>
                <a:cs typeface="Calibri"/>
              </a:rPr>
              <a:t>concise, </a:t>
            </a:r>
            <a:r>
              <a:rPr sz="2000" dirty="0">
                <a:solidFill>
                  <a:srgbClr val="374151"/>
                </a:solidFill>
                <a:latin typeface="Calibri"/>
                <a:cs typeface="Calibri"/>
              </a:rPr>
              <a:t>and</a:t>
            </a:r>
            <a:r>
              <a:rPr sz="2000" spc="-15" dirty="0">
                <a:solidFill>
                  <a:srgbClr val="374151"/>
                </a:solidFill>
                <a:latin typeface="Calibri"/>
                <a:cs typeface="Calibri"/>
              </a:rPr>
              <a:t> </a:t>
            </a:r>
            <a:r>
              <a:rPr sz="2000" dirty="0">
                <a:solidFill>
                  <a:srgbClr val="374151"/>
                </a:solidFill>
                <a:latin typeface="Calibri"/>
                <a:cs typeface="Calibri"/>
              </a:rPr>
              <a:t>appealing. </a:t>
            </a:r>
            <a:r>
              <a:rPr sz="2000" spc="-5" dirty="0">
                <a:solidFill>
                  <a:srgbClr val="374151"/>
                </a:solidFill>
                <a:latin typeface="Calibri"/>
                <a:cs typeface="Calibri"/>
              </a:rPr>
              <a:t>Using </a:t>
            </a:r>
            <a:r>
              <a:rPr sz="2000" dirty="0">
                <a:solidFill>
                  <a:srgbClr val="374151"/>
                </a:solidFill>
                <a:latin typeface="Calibri"/>
                <a:cs typeface="Calibri"/>
              </a:rPr>
              <a:t> </a:t>
            </a:r>
            <a:r>
              <a:rPr sz="2000" spc="-10" dirty="0">
                <a:solidFill>
                  <a:srgbClr val="374151"/>
                </a:solidFill>
                <a:latin typeface="Calibri"/>
                <a:cs typeface="Calibri"/>
              </a:rPr>
              <a:t>descriptive</a:t>
            </a:r>
            <a:r>
              <a:rPr sz="2000" spc="35" dirty="0">
                <a:solidFill>
                  <a:srgbClr val="374151"/>
                </a:solidFill>
                <a:latin typeface="Calibri"/>
                <a:cs typeface="Calibri"/>
              </a:rPr>
              <a:t> </a:t>
            </a:r>
            <a:r>
              <a:rPr sz="2000" dirty="0">
                <a:solidFill>
                  <a:srgbClr val="374151"/>
                </a:solidFill>
                <a:latin typeface="Calibri"/>
                <a:cs typeface="Calibri"/>
              </a:rPr>
              <a:t>language,</a:t>
            </a:r>
            <a:r>
              <a:rPr sz="2000" spc="-25" dirty="0">
                <a:solidFill>
                  <a:srgbClr val="374151"/>
                </a:solidFill>
                <a:latin typeface="Calibri"/>
                <a:cs typeface="Calibri"/>
              </a:rPr>
              <a:t> </a:t>
            </a:r>
            <a:r>
              <a:rPr sz="2000" spc="-5" dirty="0">
                <a:solidFill>
                  <a:srgbClr val="374151"/>
                </a:solidFill>
                <a:latin typeface="Calibri"/>
                <a:cs typeface="Calibri"/>
              </a:rPr>
              <a:t>such</a:t>
            </a:r>
            <a:r>
              <a:rPr sz="2000" spc="5" dirty="0">
                <a:solidFill>
                  <a:srgbClr val="374151"/>
                </a:solidFill>
                <a:latin typeface="Calibri"/>
                <a:cs typeface="Calibri"/>
              </a:rPr>
              <a:t> </a:t>
            </a:r>
            <a:r>
              <a:rPr sz="2000" dirty="0">
                <a:solidFill>
                  <a:srgbClr val="374151"/>
                </a:solidFill>
                <a:latin typeface="Calibri"/>
                <a:cs typeface="Calibri"/>
              </a:rPr>
              <a:t>as</a:t>
            </a:r>
            <a:r>
              <a:rPr sz="2000" spc="20" dirty="0">
                <a:solidFill>
                  <a:srgbClr val="374151"/>
                </a:solidFill>
                <a:latin typeface="Calibri"/>
                <a:cs typeface="Calibri"/>
              </a:rPr>
              <a:t> </a:t>
            </a:r>
            <a:r>
              <a:rPr sz="2000" spc="-5" dirty="0">
                <a:solidFill>
                  <a:srgbClr val="374151"/>
                </a:solidFill>
                <a:latin typeface="Calibri"/>
                <a:cs typeface="Calibri"/>
              </a:rPr>
              <a:t>"tender"</a:t>
            </a:r>
            <a:r>
              <a:rPr sz="2000" dirty="0">
                <a:solidFill>
                  <a:srgbClr val="374151"/>
                </a:solidFill>
                <a:latin typeface="Calibri"/>
                <a:cs typeface="Calibri"/>
              </a:rPr>
              <a:t> </a:t>
            </a:r>
            <a:r>
              <a:rPr sz="2000" spc="-5" dirty="0">
                <a:solidFill>
                  <a:srgbClr val="374151"/>
                </a:solidFill>
                <a:latin typeface="Calibri"/>
                <a:cs typeface="Calibri"/>
              </a:rPr>
              <a:t>or </a:t>
            </a:r>
            <a:r>
              <a:rPr sz="2000" spc="-20" dirty="0">
                <a:solidFill>
                  <a:srgbClr val="374151"/>
                </a:solidFill>
                <a:latin typeface="Calibri"/>
                <a:cs typeface="Calibri"/>
              </a:rPr>
              <a:t>"juicy," </a:t>
            </a:r>
            <a:r>
              <a:rPr sz="2000" spc="-5" dirty="0">
                <a:solidFill>
                  <a:srgbClr val="374151"/>
                </a:solidFill>
                <a:latin typeface="Calibri"/>
                <a:cs typeface="Calibri"/>
              </a:rPr>
              <a:t>can</a:t>
            </a:r>
            <a:r>
              <a:rPr sz="2000" spc="10" dirty="0">
                <a:solidFill>
                  <a:srgbClr val="374151"/>
                </a:solidFill>
                <a:latin typeface="Calibri"/>
                <a:cs typeface="Calibri"/>
              </a:rPr>
              <a:t> </a:t>
            </a:r>
            <a:r>
              <a:rPr sz="2000" spc="-20" dirty="0">
                <a:solidFill>
                  <a:srgbClr val="374151"/>
                </a:solidFill>
                <a:latin typeface="Calibri"/>
                <a:cs typeface="Calibri"/>
              </a:rPr>
              <a:t>make</a:t>
            </a:r>
            <a:r>
              <a:rPr sz="2000" spc="10" dirty="0">
                <a:solidFill>
                  <a:srgbClr val="374151"/>
                </a:solidFill>
                <a:latin typeface="Calibri"/>
                <a:cs typeface="Calibri"/>
              </a:rPr>
              <a:t> </a:t>
            </a:r>
            <a:r>
              <a:rPr sz="2000" spc="-5" dirty="0">
                <a:solidFill>
                  <a:srgbClr val="374151"/>
                </a:solidFill>
                <a:latin typeface="Calibri"/>
                <a:cs typeface="Calibri"/>
              </a:rPr>
              <a:t>items</a:t>
            </a:r>
            <a:r>
              <a:rPr sz="2000" spc="25" dirty="0">
                <a:solidFill>
                  <a:srgbClr val="374151"/>
                </a:solidFill>
                <a:latin typeface="Calibri"/>
                <a:cs typeface="Calibri"/>
              </a:rPr>
              <a:t> </a:t>
            </a:r>
            <a:r>
              <a:rPr sz="2000" spc="-5" dirty="0">
                <a:solidFill>
                  <a:srgbClr val="374151"/>
                </a:solidFill>
                <a:latin typeface="Calibri"/>
                <a:cs typeface="Calibri"/>
              </a:rPr>
              <a:t>sound </a:t>
            </a:r>
            <a:r>
              <a:rPr sz="2000" spc="-10" dirty="0">
                <a:solidFill>
                  <a:srgbClr val="374151"/>
                </a:solidFill>
                <a:latin typeface="Calibri"/>
                <a:cs typeface="Calibri"/>
              </a:rPr>
              <a:t>more </a:t>
            </a:r>
            <a:r>
              <a:rPr sz="2000" spc="-434" dirty="0">
                <a:solidFill>
                  <a:srgbClr val="374151"/>
                </a:solidFill>
                <a:latin typeface="Calibri"/>
                <a:cs typeface="Calibri"/>
              </a:rPr>
              <a:t> </a:t>
            </a:r>
            <a:r>
              <a:rPr sz="2000" dirty="0">
                <a:solidFill>
                  <a:srgbClr val="374151"/>
                </a:solidFill>
                <a:latin typeface="Calibri"/>
                <a:cs typeface="Calibri"/>
              </a:rPr>
              <a:t>appealing</a:t>
            </a:r>
            <a:r>
              <a:rPr sz="2000" spc="-5" dirty="0">
                <a:solidFill>
                  <a:srgbClr val="374151"/>
                </a:solidFill>
                <a:latin typeface="Calibri"/>
                <a:cs typeface="Calibri"/>
              </a:rPr>
              <a:t> </a:t>
            </a:r>
            <a:r>
              <a:rPr sz="2000" dirty="0">
                <a:solidFill>
                  <a:srgbClr val="374151"/>
                </a:solidFill>
                <a:latin typeface="Calibri"/>
                <a:cs typeface="Calibri"/>
              </a:rPr>
              <a:t>and</a:t>
            </a:r>
            <a:r>
              <a:rPr sz="2000" spc="-10" dirty="0">
                <a:solidFill>
                  <a:srgbClr val="374151"/>
                </a:solidFill>
                <a:latin typeface="Calibri"/>
                <a:cs typeface="Calibri"/>
              </a:rPr>
              <a:t> </a:t>
            </a:r>
            <a:r>
              <a:rPr sz="2000" dirty="0">
                <a:solidFill>
                  <a:srgbClr val="374151"/>
                </a:solidFill>
                <a:latin typeface="Calibri"/>
                <a:cs typeface="Calibri"/>
              </a:rPr>
              <a:t>lead</a:t>
            </a:r>
            <a:r>
              <a:rPr sz="2000" spc="5" dirty="0">
                <a:solidFill>
                  <a:srgbClr val="374151"/>
                </a:solidFill>
                <a:latin typeface="Calibri"/>
                <a:cs typeface="Calibri"/>
              </a:rPr>
              <a:t> </a:t>
            </a:r>
            <a:r>
              <a:rPr sz="2000" spc="-15" dirty="0">
                <a:solidFill>
                  <a:srgbClr val="374151"/>
                </a:solidFill>
                <a:latin typeface="Calibri"/>
                <a:cs typeface="Calibri"/>
              </a:rPr>
              <a:t>to</a:t>
            </a:r>
            <a:r>
              <a:rPr sz="2000" spc="-10" dirty="0">
                <a:solidFill>
                  <a:srgbClr val="374151"/>
                </a:solidFill>
                <a:latin typeface="Calibri"/>
                <a:cs typeface="Calibri"/>
              </a:rPr>
              <a:t> more</a:t>
            </a:r>
            <a:r>
              <a:rPr sz="2000" dirty="0">
                <a:solidFill>
                  <a:srgbClr val="374151"/>
                </a:solidFill>
                <a:latin typeface="Calibri"/>
                <a:cs typeface="Calibri"/>
              </a:rPr>
              <a:t> </a:t>
            </a:r>
            <a:r>
              <a:rPr sz="2000" spc="-5" dirty="0">
                <a:solidFill>
                  <a:srgbClr val="374151"/>
                </a:solidFill>
                <a:latin typeface="Calibri"/>
                <a:cs typeface="Calibri"/>
              </a:rPr>
              <a:t>sales.</a:t>
            </a:r>
            <a:endParaRPr sz="2000">
              <a:latin typeface="Calibri"/>
              <a:cs typeface="Calibri"/>
            </a:endParaRPr>
          </a:p>
          <a:p>
            <a:pPr marL="12700" marR="215265">
              <a:lnSpc>
                <a:spcPct val="90000"/>
              </a:lnSpc>
              <a:spcBef>
                <a:spcPts val="965"/>
              </a:spcBef>
            </a:pPr>
            <a:r>
              <a:rPr sz="2000" spc="-15" dirty="0">
                <a:solidFill>
                  <a:srgbClr val="374151"/>
                </a:solidFill>
                <a:latin typeface="Calibri"/>
                <a:cs typeface="Calibri"/>
              </a:rPr>
              <a:t>Different</a:t>
            </a:r>
            <a:r>
              <a:rPr sz="2000" spc="5" dirty="0">
                <a:solidFill>
                  <a:srgbClr val="374151"/>
                </a:solidFill>
                <a:latin typeface="Calibri"/>
                <a:cs typeface="Calibri"/>
              </a:rPr>
              <a:t> </a:t>
            </a:r>
            <a:r>
              <a:rPr sz="2000" dirty="0">
                <a:solidFill>
                  <a:srgbClr val="374151"/>
                </a:solidFill>
                <a:latin typeface="Calibri"/>
                <a:cs typeface="Calibri"/>
              </a:rPr>
              <a:t>pricing </a:t>
            </a:r>
            <a:r>
              <a:rPr sz="2000" spc="-15" dirty="0">
                <a:solidFill>
                  <a:srgbClr val="374151"/>
                </a:solidFill>
                <a:latin typeface="Calibri"/>
                <a:cs typeface="Calibri"/>
              </a:rPr>
              <a:t>strategies</a:t>
            </a:r>
            <a:r>
              <a:rPr sz="2000" spc="35" dirty="0">
                <a:solidFill>
                  <a:srgbClr val="374151"/>
                </a:solidFill>
                <a:latin typeface="Calibri"/>
                <a:cs typeface="Calibri"/>
              </a:rPr>
              <a:t> </a:t>
            </a:r>
            <a:r>
              <a:rPr sz="2000" spc="-5" dirty="0">
                <a:solidFill>
                  <a:srgbClr val="374151"/>
                </a:solidFill>
                <a:latin typeface="Calibri"/>
                <a:cs typeface="Calibri"/>
              </a:rPr>
              <a:t>can</a:t>
            </a:r>
            <a:r>
              <a:rPr sz="2000" spc="-15" dirty="0">
                <a:solidFill>
                  <a:srgbClr val="374151"/>
                </a:solidFill>
                <a:latin typeface="Calibri"/>
                <a:cs typeface="Calibri"/>
              </a:rPr>
              <a:t> </a:t>
            </a:r>
            <a:r>
              <a:rPr sz="2000" spc="-5" dirty="0">
                <a:solidFill>
                  <a:srgbClr val="374151"/>
                </a:solidFill>
                <a:latin typeface="Calibri"/>
                <a:cs typeface="Calibri"/>
              </a:rPr>
              <a:t>be</a:t>
            </a:r>
            <a:r>
              <a:rPr sz="2000" dirty="0">
                <a:solidFill>
                  <a:srgbClr val="374151"/>
                </a:solidFill>
                <a:latin typeface="Calibri"/>
                <a:cs typeface="Calibri"/>
              </a:rPr>
              <a:t> used </a:t>
            </a:r>
            <a:r>
              <a:rPr sz="2000" spc="-15" dirty="0">
                <a:solidFill>
                  <a:srgbClr val="374151"/>
                </a:solidFill>
                <a:latin typeface="Calibri"/>
                <a:cs typeface="Calibri"/>
              </a:rPr>
              <a:t>to</a:t>
            </a:r>
            <a:r>
              <a:rPr sz="2000" dirty="0">
                <a:solidFill>
                  <a:srgbClr val="374151"/>
                </a:solidFill>
                <a:latin typeface="Calibri"/>
                <a:cs typeface="Calibri"/>
              </a:rPr>
              <a:t> </a:t>
            </a:r>
            <a:r>
              <a:rPr sz="2000" spc="-5" dirty="0">
                <a:solidFill>
                  <a:srgbClr val="374151"/>
                </a:solidFill>
                <a:latin typeface="Calibri"/>
                <a:cs typeface="Calibri"/>
              </a:rPr>
              <a:t>increase</a:t>
            </a:r>
            <a:r>
              <a:rPr sz="2000" spc="10" dirty="0">
                <a:solidFill>
                  <a:srgbClr val="374151"/>
                </a:solidFill>
                <a:latin typeface="Calibri"/>
                <a:cs typeface="Calibri"/>
              </a:rPr>
              <a:t> </a:t>
            </a:r>
            <a:r>
              <a:rPr sz="2000" spc="-10" dirty="0">
                <a:solidFill>
                  <a:srgbClr val="374151"/>
                </a:solidFill>
                <a:latin typeface="Calibri"/>
                <a:cs typeface="Calibri"/>
              </a:rPr>
              <a:t>profits.</a:t>
            </a:r>
            <a:r>
              <a:rPr sz="2000" dirty="0">
                <a:solidFill>
                  <a:srgbClr val="374151"/>
                </a:solidFill>
                <a:latin typeface="Calibri"/>
                <a:cs typeface="Calibri"/>
              </a:rPr>
              <a:t> </a:t>
            </a:r>
            <a:r>
              <a:rPr sz="2000" spc="-10" dirty="0">
                <a:solidFill>
                  <a:srgbClr val="374151"/>
                </a:solidFill>
                <a:latin typeface="Calibri"/>
                <a:cs typeface="Calibri"/>
              </a:rPr>
              <a:t>For example,</a:t>
            </a:r>
            <a:r>
              <a:rPr sz="2000" spc="15" dirty="0">
                <a:solidFill>
                  <a:srgbClr val="374151"/>
                </a:solidFill>
                <a:latin typeface="Calibri"/>
                <a:cs typeface="Calibri"/>
              </a:rPr>
              <a:t> </a:t>
            </a:r>
            <a:r>
              <a:rPr sz="2000" spc="-5" dirty="0">
                <a:solidFill>
                  <a:srgbClr val="374151"/>
                </a:solidFill>
                <a:latin typeface="Calibri"/>
                <a:cs typeface="Calibri"/>
              </a:rPr>
              <a:t>using </a:t>
            </a:r>
            <a:r>
              <a:rPr sz="2000" spc="-434" dirty="0">
                <a:solidFill>
                  <a:srgbClr val="374151"/>
                </a:solidFill>
                <a:latin typeface="Calibri"/>
                <a:cs typeface="Calibri"/>
              </a:rPr>
              <a:t> </a:t>
            </a:r>
            <a:r>
              <a:rPr sz="2000" spc="-5" dirty="0">
                <a:solidFill>
                  <a:srgbClr val="374151"/>
                </a:solidFill>
                <a:latin typeface="Calibri"/>
                <a:cs typeface="Calibri"/>
              </a:rPr>
              <a:t>odd</a:t>
            </a:r>
            <a:r>
              <a:rPr sz="2000" spc="-15" dirty="0">
                <a:solidFill>
                  <a:srgbClr val="374151"/>
                </a:solidFill>
                <a:latin typeface="Calibri"/>
                <a:cs typeface="Calibri"/>
              </a:rPr>
              <a:t> </a:t>
            </a:r>
            <a:r>
              <a:rPr sz="2000" spc="-5" dirty="0">
                <a:solidFill>
                  <a:srgbClr val="374151"/>
                </a:solidFill>
                <a:latin typeface="Calibri"/>
                <a:cs typeface="Calibri"/>
              </a:rPr>
              <a:t>pricing</a:t>
            </a:r>
            <a:r>
              <a:rPr sz="2000" dirty="0">
                <a:solidFill>
                  <a:srgbClr val="374151"/>
                </a:solidFill>
                <a:latin typeface="Calibri"/>
                <a:cs typeface="Calibri"/>
              </a:rPr>
              <a:t> </a:t>
            </a:r>
            <a:r>
              <a:rPr sz="2000" spc="-5" dirty="0">
                <a:solidFill>
                  <a:srgbClr val="374151"/>
                </a:solidFill>
                <a:latin typeface="Calibri"/>
                <a:cs typeface="Calibri"/>
              </a:rPr>
              <a:t>(such</a:t>
            </a:r>
            <a:r>
              <a:rPr sz="2000" dirty="0">
                <a:solidFill>
                  <a:srgbClr val="374151"/>
                </a:solidFill>
                <a:latin typeface="Calibri"/>
                <a:cs typeface="Calibri"/>
              </a:rPr>
              <a:t> as</a:t>
            </a:r>
            <a:r>
              <a:rPr sz="2000" spc="5" dirty="0">
                <a:solidFill>
                  <a:srgbClr val="374151"/>
                </a:solidFill>
                <a:latin typeface="Calibri"/>
                <a:cs typeface="Calibri"/>
              </a:rPr>
              <a:t> </a:t>
            </a:r>
            <a:r>
              <a:rPr sz="2000" dirty="0">
                <a:solidFill>
                  <a:srgbClr val="374151"/>
                </a:solidFill>
                <a:latin typeface="Calibri"/>
                <a:cs typeface="Calibri"/>
              </a:rPr>
              <a:t>£9.99</a:t>
            </a:r>
            <a:r>
              <a:rPr sz="2000" spc="-30" dirty="0">
                <a:solidFill>
                  <a:srgbClr val="374151"/>
                </a:solidFill>
                <a:latin typeface="Calibri"/>
                <a:cs typeface="Calibri"/>
              </a:rPr>
              <a:t> </a:t>
            </a:r>
            <a:r>
              <a:rPr sz="2000" spc="-10" dirty="0">
                <a:solidFill>
                  <a:srgbClr val="374151"/>
                </a:solidFill>
                <a:latin typeface="Calibri"/>
                <a:cs typeface="Calibri"/>
              </a:rPr>
              <a:t>instead</a:t>
            </a:r>
            <a:r>
              <a:rPr sz="2000" spc="20" dirty="0">
                <a:solidFill>
                  <a:srgbClr val="374151"/>
                </a:solidFill>
                <a:latin typeface="Calibri"/>
                <a:cs typeface="Calibri"/>
              </a:rPr>
              <a:t> </a:t>
            </a:r>
            <a:r>
              <a:rPr sz="2000" spc="-5" dirty="0">
                <a:solidFill>
                  <a:srgbClr val="374151"/>
                </a:solidFill>
                <a:latin typeface="Calibri"/>
                <a:cs typeface="Calibri"/>
              </a:rPr>
              <a:t>of </a:t>
            </a:r>
            <a:r>
              <a:rPr sz="2000" dirty="0">
                <a:solidFill>
                  <a:srgbClr val="374151"/>
                </a:solidFill>
                <a:latin typeface="Calibri"/>
                <a:cs typeface="Calibri"/>
              </a:rPr>
              <a:t>£10)</a:t>
            </a:r>
            <a:r>
              <a:rPr sz="2000" spc="-20" dirty="0">
                <a:solidFill>
                  <a:srgbClr val="374151"/>
                </a:solidFill>
                <a:latin typeface="Calibri"/>
                <a:cs typeface="Calibri"/>
              </a:rPr>
              <a:t> </a:t>
            </a:r>
            <a:r>
              <a:rPr sz="2000" spc="-5" dirty="0">
                <a:solidFill>
                  <a:srgbClr val="374151"/>
                </a:solidFill>
                <a:latin typeface="Calibri"/>
                <a:cs typeface="Calibri"/>
              </a:rPr>
              <a:t>can</a:t>
            </a:r>
            <a:r>
              <a:rPr sz="2000" dirty="0">
                <a:solidFill>
                  <a:srgbClr val="374151"/>
                </a:solidFill>
                <a:latin typeface="Calibri"/>
                <a:cs typeface="Calibri"/>
              </a:rPr>
              <a:t> </a:t>
            </a:r>
            <a:r>
              <a:rPr sz="2000" spc="-20" dirty="0">
                <a:solidFill>
                  <a:srgbClr val="374151"/>
                </a:solidFill>
                <a:latin typeface="Calibri"/>
                <a:cs typeface="Calibri"/>
              </a:rPr>
              <a:t>make</a:t>
            </a:r>
            <a:r>
              <a:rPr sz="2000" spc="5" dirty="0">
                <a:solidFill>
                  <a:srgbClr val="374151"/>
                </a:solidFill>
                <a:latin typeface="Calibri"/>
                <a:cs typeface="Calibri"/>
              </a:rPr>
              <a:t> </a:t>
            </a:r>
            <a:r>
              <a:rPr sz="2000" spc="-5" dirty="0">
                <a:solidFill>
                  <a:srgbClr val="374151"/>
                </a:solidFill>
                <a:latin typeface="Calibri"/>
                <a:cs typeface="Calibri"/>
              </a:rPr>
              <a:t>items</a:t>
            </a:r>
            <a:r>
              <a:rPr sz="2000" spc="20" dirty="0">
                <a:solidFill>
                  <a:srgbClr val="374151"/>
                </a:solidFill>
                <a:latin typeface="Calibri"/>
                <a:cs typeface="Calibri"/>
              </a:rPr>
              <a:t> </a:t>
            </a:r>
            <a:r>
              <a:rPr sz="2000" spc="-5" dirty="0">
                <a:solidFill>
                  <a:srgbClr val="374151"/>
                </a:solidFill>
                <a:latin typeface="Calibri"/>
                <a:cs typeface="Calibri"/>
              </a:rPr>
              <a:t>seem</a:t>
            </a:r>
            <a:r>
              <a:rPr sz="2000" spc="15" dirty="0">
                <a:solidFill>
                  <a:srgbClr val="374151"/>
                </a:solidFill>
                <a:latin typeface="Calibri"/>
                <a:cs typeface="Calibri"/>
              </a:rPr>
              <a:t> </a:t>
            </a:r>
            <a:r>
              <a:rPr sz="2000" dirty="0">
                <a:solidFill>
                  <a:srgbClr val="374151"/>
                </a:solidFill>
                <a:latin typeface="Calibri"/>
                <a:cs typeface="Calibri"/>
              </a:rPr>
              <a:t>cheaper</a:t>
            </a:r>
            <a:r>
              <a:rPr sz="2000" spc="5"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 </a:t>
            </a:r>
            <a:r>
              <a:rPr sz="2000" dirty="0">
                <a:solidFill>
                  <a:srgbClr val="374151"/>
                </a:solidFill>
                <a:latin typeface="Calibri"/>
                <a:cs typeface="Calibri"/>
              </a:rPr>
              <a:t>lead </a:t>
            </a:r>
            <a:r>
              <a:rPr sz="2000" spc="-15" dirty="0">
                <a:solidFill>
                  <a:srgbClr val="374151"/>
                </a:solidFill>
                <a:latin typeface="Calibri"/>
                <a:cs typeface="Calibri"/>
              </a:rPr>
              <a:t>to</a:t>
            </a:r>
            <a:r>
              <a:rPr sz="2000" spc="-5" dirty="0">
                <a:solidFill>
                  <a:srgbClr val="374151"/>
                </a:solidFill>
                <a:latin typeface="Calibri"/>
                <a:cs typeface="Calibri"/>
              </a:rPr>
              <a:t> </a:t>
            </a:r>
            <a:r>
              <a:rPr sz="2000" spc="-10" dirty="0">
                <a:solidFill>
                  <a:srgbClr val="374151"/>
                </a:solidFill>
                <a:latin typeface="Calibri"/>
                <a:cs typeface="Calibri"/>
              </a:rPr>
              <a:t>more </a:t>
            </a:r>
            <a:r>
              <a:rPr sz="2000" spc="-5" dirty="0">
                <a:solidFill>
                  <a:srgbClr val="374151"/>
                </a:solidFill>
                <a:latin typeface="Calibri"/>
                <a:cs typeface="Calibri"/>
              </a:rPr>
              <a:t>sales.</a:t>
            </a:r>
            <a:endParaRPr sz="2000">
              <a:latin typeface="Calibri"/>
              <a:cs typeface="Calibri"/>
            </a:endParaRPr>
          </a:p>
          <a:p>
            <a:pPr marL="12700" marR="5080" algn="just">
              <a:lnSpc>
                <a:spcPts val="2160"/>
              </a:lnSpc>
              <a:spcBef>
                <a:spcPts val="1030"/>
              </a:spcBef>
            </a:pPr>
            <a:r>
              <a:rPr sz="2000" spc="-5" dirty="0">
                <a:solidFill>
                  <a:srgbClr val="374151"/>
                </a:solidFill>
                <a:latin typeface="Calibri"/>
                <a:cs typeface="Calibri"/>
              </a:rPr>
              <a:t>Use hidden pricing </a:t>
            </a:r>
            <a:r>
              <a:rPr sz="2000" spc="-15" dirty="0">
                <a:solidFill>
                  <a:srgbClr val="374151"/>
                </a:solidFill>
                <a:latin typeface="Calibri"/>
                <a:cs typeface="Calibri"/>
              </a:rPr>
              <a:t>strategies to </a:t>
            </a:r>
            <a:r>
              <a:rPr sz="2000" spc="-5" dirty="0">
                <a:solidFill>
                  <a:srgbClr val="374151"/>
                </a:solidFill>
                <a:latin typeface="Calibri"/>
                <a:cs typeface="Calibri"/>
              </a:rPr>
              <a:t>encourage </a:t>
            </a:r>
            <a:r>
              <a:rPr sz="2000" spc="-15" dirty="0">
                <a:solidFill>
                  <a:srgbClr val="374151"/>
                </a:solidFill>
                <a:latin typeface="Calibri"/>
                <a:cs typeface="Calibri"/>
              </a:rPr>
              <a:t>customers to </a:t>
            </a:r>
            <a:r>
              <a:rPr sz="2000" dirty="0">
                <a:solidFill>
                  <a:srgbClr val="374151"/>
                </a:solidFill>
                <a:latin typeface="Calibri"/>
                <a:cs typeface="Calibri"/>
              </a:rPr>
              <a:t>choose </a:t>
            </a:r>
            <a:r>
              <a:rPr sz="2000" spc="-5" dirty="0">
                <a:solidFill>
                  <a:srgbClr val="374151"/>
                </a:solidFill>
                <a:latin typeface="Calibri"/>
                <a:cs typeface="Calibri"/>
              </a:rPr>
              <a:t>based on what </a:t>
            </a:r>
            <a:r>
              <a:rPr sz="2000" dirty="0">
                <a:solidFill>
                  <a:srgbClr val="374151"/>
                </a:solidFill>
                <a:latin typeface="Calibri"/>
                <a:cs typeface="Calibri"/>
              </a:rPr>
              <a:t> </a:t>
            </a:r>
            <a:r>
              <a:rPr sz="2000" spc="-5" dirty="0">
                <a:solidFill>
                  <a:srgbClr val="374151"/>
                </a:solidFill>
                <a:latin typeface="Calibri"/>
                <a:cs typeface="Calibri"/>
              </a:rPr>
              <a:t>they </a:t>
            </a:r>
            <a:r>
              <a:rPr sz="2000" spc="-15" dirty="0">
                <a:solidFill>
                  <a:srgbClr val="374151"/>
                </a:solidFill>
                <a:latin typeface="Calibri"/>
                <a:cs typeface="Calibri"/>
              </a:rPr>
              <a:t>want </a:t>
            </a:r>
            <a:r>
              <a:rPr sz="2000" spc="-10" dirty="0">
                <a:solidFill>
                  <a:srgbClr val="374151"/>
                </a:solidFill>
                <a:latin typeface="Calibri"/>
                <a:cs typeface="Calibri"/>
              </a:rPr>
              <a:t>rather </a:t>
            </a:r>
            <a:r>
              <a:rPr sz="2000" dirty="0">
                <a:solidFill>
                  <a:srgbClr val="374151"/>
                </a:solidFill>
                <a:latin typeface="Calibri"/>
                <a:cs typeface="Calibri"/>
              </a:rPr>
              <a:t>than </a:t>
            </a:r>
            <a:r>
              <a:rPr sz="2000" spc="-5" dirty="0">
                <a:solidFill>
                  <a:srgbClr val="374151"/>
                </a:solidFill>
                <a:latin typeface="Calibri"/>
                <a:cs typeface="Calibri"/>
              </a:rPr>
              <a:t>price. </a:t>
            </a:r>
            <a:r>
              <a:rPr sz="2000" spc="-15" dirty="0">
                <a:solidFill>
                  <a:srgbClr val="374151"/>
                </a:solidFill>
                <a:latin typeface="Calibri"/>
                <a:cs typeface="Calibri"/>
              </a:rPr>
              <a:t>Remove </a:t>
            </a:r>
            <a:r>
              <a:rPr sz="2000" dirty="0">
                <a:solidFill>
                  <a:srgbClr val="374151"/>
                </a:solidFill>
                <a:latin typeface="Calibri"/>
                <a:cs typeface="Calibri"/>
              </a:rPr>
              <a:t>the </a:t>
            </a:r>
            <a:r>
              <a:rPr sz="2000" spc="-5" dirty="0">
                <a:solidFill>
                  <a:srgbClr val="374151"/>
                </a:solidFill>
                <a:latin typeface="Calibri"/>
                <a:cs typeface="Calibri"/>
              </a:rPr>
              <a:t>currency sign, </a:t>
            </a:r>
            <a:r>
              <a:rPr sz="2000" spc="-20" dirty="0">
                <a:solidFill>
                  <a:srgbClr val="374151"/>
                </a:solidFill>
                <a:latin typeface="Calibri"/>
                <a:cs typeface="Calibri"/>
              </a:rPr>
              <a:t>make </a:t>
            </a:r>
            <a:r>
              <a:rPr sz="2000" dirty="0">
                <a:solidFill>
                  <a:srgbClr val="374151"/>
                </a:solidFill>
                <a:latin typeface="Calibri"/>
                <a:cs typeface="Calibri"/>
              </a:rPr>
              <a:t>the </a:t>
            </a:r>
            <a:r>
              <a:rPr sz="2000" spc="-5" dirty="0">
                <a:solidFill>
                  <a:srgbClr val="374151"/>
                </a:solidFill>
                <a:latin typeface="Calibri"/>
                <a:cs typeface="Calibri"/>
              </a:rPr>
              <a:t>price one </a:t>
            </a:r>
            <a:r>
              <a:rPr sz="2000" spc="-20" dirty="0">
                <a:solidFill>
                  <a:srgbClr val="374151"/>
                </a:solidFill>
                <a:latin typeface="Calibri"/>
                <a:cs typeface="Calibri"/>
              </a:rPr>
              <a:t>font </a:t>
            </a:r>
            <a:r>
              <a:rPr sz="2000" spc="-440" dirty="0">
                <a:solidFill>
                  <a:srgbClr val="374151"/>
                </a:solidFill>
                <a:latin typeface="Calibri"/>
                <a:cs typeface="Calibri"/>
              </a:rPr>
              <a:t> </a:t>
            </a:r>
            <a:r>
              <a:rPr sz="2000" spc="-15" dirty="0">
                <a:solidFill>
                  <a:srgbClr val="374151"/>
                </a:solidFill>
                <a:latin typeface="Calibri"/>
                <a:cs typeface="Calibri"/>
              </a:rPr>
              <a:t>size</a:t>
            </a:r>
            <a:r>
              <a:rPr sz="2000" spc="5" dirty="0">
                <a:solidFill>
                  <a:srgbClr val="374151"/>
                </a:solidFill>
                <a:latin typeface="Calibri"/>
                <a:cs typeface="Calibri"/>
              </a:rPr>
              <a:t> </a:t>
            </a:r>
            <a:r>
              <a:rPr sz="2000" spc="-30" dirty="0">
                <a:solidFill>
                  <a:srgbClr val="374151"/>
                </a:solidFill>
                <a:latin typeface="Calibri"/>
                <a:cs typeface="Calibri"/>
              </a:rPr>
              <a:t>smaller.</a:t>
            </a:r>
            <a:endParaRPr sz="2000">
              <a:latin typeface="Calibri"/>
              <a:cs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6120" y="333832"/>
            <a:ext cx="6906259" cy="697230"/>
          </a:xfrm>
          <a:prstGeom prst="rect">
            <a:avLst/>
          </a:prstGeom>
        </p:spPr>
        <p:txBody>
          <a:bodyPr vert="horz" wrap="square" lIns="0" tIns="13335" rIns="0" bIns="0" rtlCol="0">
            <a:spAutoFit/>
          </a:bodyPr>
          <a:lstStyle/>
          <a:p>
            <a:pPr marL="12700">
              <a:lnSpc>
                <a:spcPct val="100000"/>
              </a:lnSpc>
              <a:spcBef>
                <a:spcPts val="105"/>
              </a:spcBef>
            </a:pPr>
            <a:r>
              <a:rPr spc="-35" dirty="0"/>
              <a:t>Menu</a:t>
            </a:r>
            <a:r>
              <a:rPr spc="-120" dirty="0"/>
              <a:t> </a:t>
            </a:r>
            <a:r>
              <a:rPr spc="-35" dirty="0"/>
              <a:t>Engineering</a:t>
            </a:r>
            <a:r>
              <a:rPr spc="-105" dirty="0"/>
              <a:t> </a:t>
            </a:r>
            <a:r>
              <a:rPr spc="-25" dirty="0"/>
              <a:t>Tips</a:t>
            </a:r>
            <a:r>
              <a:rPr spc="-100" dirty="0"/>
              <a:t> </a:t>
            </a:r>
            <a:r>
              <a:rPr dirty="0"/>
              <a:t>&amp;</a:t>
            </a:r>
            <a:r>
              <a:rPr spc="-95" dirty="0"/>
              <a:t> </a:t>
            </a:r>
            <a:r>
              <a:rPr spc="-85" dirty="0"/>
              <a:t>Tricks</a:t>
            </a:r>
          </a:p>
        </p:txBody>
      </p:sp>
      <p:sp>
        <p:nvSpPr>
          <p:cNvPr id="3" name="object 3"/>
          <p:cNvSpPr txBox="1"/>
          <p:nvPr/>
        </p:nvSpPr>
        <p:spPr>
          <a:xfrm>
            <a:off x="330200" y="1239393"/>
            <a:ext cx="8173720" cy="4259580"/>
          </a:xfrm>
          <a:prstGeom prst="rect">
            <a:avLst/>
          </a:prstGeom>
        </p:spPr>
        <p:txBody>
          <a:bodyPr vert="horz" wrap="square" lIns="0" tIns="13335" rIns="0" bIns="0" rtlCol="0">
            <a:spAutoFit/>
          </a:bodyPr>
          <a:lstStyle/>
          <a:p>
            <a:pPr marL="12700">
              <a:lnSpc>
                <a:spcPts val="2280"/>
              </a:lnSpc>
              <a:spcBef>
                <a:spcPts val="105"/>
              </a:spcBef>
            </a:pPr>
            <a:r>
              <a:rPr sz="2000" spc="-10" dirty="0">
                <a:solidFill>
                  <a:srgbClr val="374151"/>
                </a:solidFill>
                <a:latin typeface="Calibri"/>
                <a:cs typeface="Calibri"/>
              </a:rPr>
              <a:t>Limited</a:t>
            </a:r>
            <a:r>
              <a:rPr sz="2000" spc="20" dirty="0">
                <a:solidFill>
                  <a:srgbClr val="374151"/>
                </a:solidFill>
                <a:latin typeface="Calibri"/>
                <a:cs typeface="Calibri"/>
              </a:rPr>
              <a:t> </a:t>
            </a:r>
            <a:r>
              <a:rPr sz="2000" spc="-5" dirty="0">
                <a:solidFill>
                  <a:srgbClr val="374151"/>
                </a:solidFill>
                <a:latin typeface="Calibri"/>
                <a:cs typeface="Calibri"/>
              </a:rPr>
              <a:t>time</a:t>
            </a:r>
            <a:r>
              <a:rPr sz="2000" spc="15" dirty="0">
                <a:solidFill>
                  <a:srgbClr val="374151"/>
                </a:solidFill>
                <a:latin typeface="Calibri"/>
                <a:cs typeface="Calibri"/>
              </a:rPr>
              <a:t> </a:t>
            </a:r>
            <a:r>
              <a:rPr sz="2000" spc="-20" dirty="0">
                <a:solidFill>
                  <a:srgbClr val="374151"/>
                </a:solidFill>
                <a:latin typeface="Calibri"/>
                <a:cs typeface="Calibri"/>
              </a:rPr>
              <a:t>offers</a:t>
            </a:r>
            <a:r>
              <a:rPr sz="2000" spc="20" dirty="0">
                <a:solidFill>
                  <a:srgbClr val="374151"/>
                </a:solidFill>
                <a:latin typeface="Calibri"/>
                <a:cs typeface="Calibri"/>
              </a:rPr>
              <a:t> </a:t>
            </a:r>
            <a:r>
              <a:rPr sz="2000" spc="-5" dirty="0">
                <a:solidFill>
                  <a:srgbClr val="374151"/>
                </a:solidFill>
                <a:latin typeface="Calibri"/>
                <a:cs typeface="Calibri"/>
              </a:rPr>
              <a:t>can</a:t>
            </a:r>
            <a:r>
              <a:rPr sz="2000" spc="-15" dirty="0">
                <a:solidFill>
                  <a:srgbClr val="374151"/>
                </a:solidFill>
                <a:latin typeface="Calibri"/>
                <a:cs typeface="Calibri"/>
              </a:rPr>
              <a:t> create</a:t>
            </a:r>
            <a:r>
              <a:rPr sz="2000" spc="30" dirty="0">
                <a:solidFill>
                  <a:srgbClr val="374151"/>
                </a:solidFill>
                <a:latin typeface="Calibri"/>
                <a:cs typeface="Calibri"/>
              </a:rPr>
              <a:t> </a:t>
            </a:r>
            <a:r>
              <a:rPr sz="2000" dirty="0">
                <a:solidFill>
                  <a:srgbClr val="374151"/>
                </a:solidFill>
                <a:latin typeface="Calibri"/>
                <a:cs typeface="Calibri"/>
              </a:rPr>
              <a:t>a</a:t>
            </a:r>
            <a:r>
              <a:rPr sz="2000" spc="-5" dirty="0">
                <a:solidFill>
                  <a:srgbClr val="374151"/>
                </a:solidFill>
                <a:latin typeface="Calibri"/>
                <a:cs typeface="Calibri"/>
              </a:rPr>
              <a:t> sense</a:t>
            </a:r>
            <a:r>
              <a:rPr sz="2000" spc="15" dirty="0">
                <a:solidFill>
                  <a:srgbClr val="374151"/>
                </a:solidFill>
                <a:latin typeface="Calibri"/>
                <a:cs typeface="Calibri"/>
              </a:rPr>
              <a:t> </a:t>
            </a:r>
            <a:r>
              <a:rPr sz="2000" spc="-5" dirty="0">
                <a:solidFill>
                  <a:srgbClr val="374151"/>
                </a:solidFill>
                <a:latin typeface="Calibri"/>
                <a:cs typeface="Calibri"/>
              </a:rPr>
              <a:t>of urgency</a:t>
            </a:r>
            <a:r>
              <a:rPr sz="2000" spc="-25"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increase</a:t>
            </a:r>
            <a:r>
              <a:rPr sz="2000" spc="10" dirty="0">
                <a:solidFill>
                  <a:srgbClr val="374151"/>
                </a:solidFill>
                <a:latin typeface="Calibri"/>
                <a:cs typeface="Calibri"/>
              </a:rPr>
              <a:t> </a:t>
            </a:r>
            <a:r>
              <a:rPr sz="2000" spc="-5" dirty="0">
                <a:solidFill>
                  <a:srgbClr val="374151"/>
                </a:solidFill>
                <a:latin typeface="Calibri"/>
                <a:cs typeface="Calibri"/>
              </a:rPr>
              <a:t>sales</a:t>
            </a:r>
            <a:r>
              <a:rPr sz="2000" spc="25" dirty="0">
                <a:solidFill>
                  <a:srgbClr val="374151"/>
                </a:solidFill>
                <a:latin typeface="Calibri"/>
                <a:cs typeface="Calibri"/>
              </a:rPr>
              <a:t> </a:t>
            </a:r>
            <a:r>
              <a:rPr sz="2000" spc="-5" dirty="0">
                <a:solidFill>
                  <a:srgbClr val="374151"/>
                </a:solidFill>
                <a:latin typeface="Calibri"/>
                <a:cs typeface="Calibri"/>
              </a:rPr>
              <a:t>of</a:t>
            </a:r>
            <a:r>
              <a:rPr sz="2000" dirty="0">
                <a:solidFill>
                  <a:srgbClr val="374151"/>
                </a:solidFill>
                <a:latin typeface="Calibri"/>
                <a:cs typeface="Calibri"/>
              </a:rPr>
              <a:t> </a:t>
            </a:r>
            <a:r>
              <a:rPr sz="2000" spc="-5" dirty="0">
                <a:solidFill>
                  <a:srgbClr val="374151"/>
                </a:solidFill>
                <a:latin typeface="Calibri"/>
                <a:cs typeface="Calibri"/>
              </a:rPr>
              <a:t>certain</a:t>
            </a:r>
            <a:endParaRPr sz="2000">
              <a:latin typeface="Calibri"/>
              <a:cs typeface="Calibri"/>
            </a:endParaRPr>
          </a:p>
          <a:p>
            <a:pPr marL="12700">
              <a:lnSpc>
                <a:spcPts val="2280"/>
              </a:lnSpc>
            </a:pPr>
            <a:r>
              <a:rPr sz="2000" dirty="0">
                <a:solidFill>
                  <a:srgbClr val="374151"/>
                </a:solidFill>
                <a:latin typeface="Calibri"/>
                <a:cs typeface="Calibri"/>
              </a:rPr>
              <a:t>menu</a:t>
            </a:r>
            <a:r>
              <a:rPr sz="2000" spc="-40" dirty="0">
                <a:solidFill>
                  <a:srgbClr val="374151"/>
                </a:solidFill>
                <a:latin typeface="Calibri"/>
                <a:cs typeface="Calibri"/>
              </a:rPr>
              <a:t> </a:t>
            </a:r>
            <a:r>
              <a:rPr sz="2000" spc="-10" dirty="0">
                <a:solidFill>
                  <a:srgbClr val="374151"/>
                </a:solidFill>
                <a:latin typeface="Calibri"/>
                <a:cs typeface="Calibri"/>
              </a:rPr>
              <a:t>items.</a:t>
            </a:r>
            <a:endParaRPr sz="2000">
              <a:latin typeface="Calibri"/>
              <a:cs typeface="Calibri"/>
            </a:endParaRPr>
          </a:p>
          <a:p>
            <a:pPr marL="12700" marR="405765">
              <a:lnSpc>
                <a:spcPts val="2160"/>
              </a:lnSpc>
              <a:spcBef>
                <a:spcPts val="1030"/>
              </a:spcBef>
            </a:pPr>
            <a:r>
              <a:rPr sz="2000" spc="-5" dirty="0">
                <a:solidFill>
                  <a:srgbClr val="374151"/>
                </a:solidFill>
                <a:latin typeface="Calibri"/>
                <a:cs typeface="Calibri"/>
              </a:rPr>
              <a:t>Grouping</a:t>
            </a:r>
            <a:r>
              <a:rPr sz="2000" spc="-20" dirty="0">
                <a:solidFill>
                  <a:srgbClr val="374151"/>
                </a:solidFill>
                <a:latin typeface="Calibri"/>
                <a:cs typeface="Calibri"/>
              </a:rPr>
              <a:t> </a:t>
            </a:r>
            <a:r>
              <a:rPr sz="2000" spc="-5" dirty="0">
                <a:solidFill>
                  <a:srgbClr val="374151"/>
                </a:solidFill>
                <a:latin typeface="Calibri"/>
                <a:cs typeface="Calibri"/>
              </a:rPr>
              <a:t>items</a:t>
            </a:r>
            <a:r>
              <a:rPr sz="2000" spc="20" dirty="0">
                <a:solidFill>
                  <a:srgbClr val="374151"/>
                </a:solidFill>
                <a:latin typeface="Calibri"/>
                <a:cs typeface="Calibri"/>
              </a:rPr>
              <a:t> </a:t>
            </a:r>
            <a:r>
              <a:rPr sz="2000" spc="-25" dirty="0">
                <a:solidFill>
                  <a:srgbClr val="374151"/>
                </a:solidFill>
                <a:latin typeface="Calibri"/>
                <a:cs typeface="Calibri"/>
              </a:rPr>
              <a:t>together,</a:t>
            </a:r>
            <a:r>
              <a:rPr sz="2000" spc="-15" dirty="0">
                <a:solidFill>
                  <a:srgbClr val="374151"/>
                </a:solidFill>
                <a:latin typeface="Calibri"/>
                <a:cs typeface="Calibri"/>
              </a:rPr>
              <a:t> </a:t>
            </a:r>
            <a:r>
              <a:rPr sz="2000" spc="-5" dirty="0">
                <a:solidFill>
                  <a:srgbClr val="374151"/>
                </a:solidFill>
                <a:latin typeface="Calibri"/>
                <a:cs typeface="Calibri"/>
              </a:rPr>
              <a:t>such</a:t>
            </a:r>
            <a:r>
              <a:rPr sz="2000" dirty="0">
                <a:solidFill>
                  <a:srgbClr val="374151"/>
                </a:solidFill>
                <a:latin typeface="Calibri"/>
                <a:cs typeface="Calibri"/>
              </a:rPr>
              <a:t> as</a:t>
            </a:r>
            <a:r>
              <a:rPr sz="2000" spc="15" dirty="0">
                <a:solidFill>
                  <a:srgbClr val="374151"/>
                </a:solidFill>
                <a:latin typeface="Calibri"/>
                <a:cs typeface="Calibri"/>
              </a:rPr>
              <a:t> </a:t>
            </a:r>
            <a:r>
              <a:rPr sz="2000" spc="-10" dirty="0">
                <a:solidFill>
                  <a:srgbClr val="374151"/>
                </a:solidFill>
                <a:latin typeface="Calibri"/>
                <a:cs typeface="Calibri"/>
              </a:rPr>
              <a:t>appetizers</a:t>
            </a:r>
            <a:r>
              <a:rPr sz="2000" spc="15" dirty="0">
                <a:solidFill>
                  <a:srgbClr val="374151"/>
                </a:solidFill>
                <a:latin typeface="Calibri"/>
                <a:cs typeface="Calibri"/>
              </a:rPr>
              <a:t> </a:t>
            </a:r>
            <a:r>
              <a:rPr sz="2000" spc="-5" dirty="0">
                <a:solidFill>
                  <a:srgbClr val="374151"/>
                </a:solidFill>
                <a:latin typeface="Calibri"/>
                <a:cs typeface="Calibri"/>
              </a:rPr>
              <a:t>or</a:t>
            </a:r>
            <a:r>
              <a:rPr sz="2000" spc="-15" dirty="0">
                <a:solidFill>
                  <a:srgbClr val="374151"/>
                </a:solidFill>
                <a:latin typeface="Calibri"/>
                <a:cs typeface="Calibri"/>
              </a:rPr>
              <a:t> </a:t>
            </a:r>
            <a:r>
              <a:rPr sz="2000" spc="-10" dirty="0">
                <a:solidFill>
                  <a:srgbClr val="374151"/>
                </a:solidFill>
                <a:latin typeface="Calibri"/>
                <a:cs typeface="Calibri"/>
              </a:rPr>
              <a:t>entrees,</a:t>
            </a:r>
            <a:r>
              <a:rPr sz="2000" spc="20" dirty="0">
                <a:solidFill>
                  <a:srgbClr val="374151"/>
                </a:solidFill>
                <a:latin typeface="Calibri"/>
                <a:cs typeface="Calibri"/>
              </a:rPr>
              <a:t> </a:t>
            </a:r>
            <a:r>
              <a:rPr sz="2000" spc="-5" dirty="0">
                <a:solidFill>
                  <a:srgbClr val="374151"/>
                </a:solidFill>
                <a:latin typeface="Calibri"/>
                <a:cs typeface="Calibri"/>
              </a:rPr>
              <a:t>can</a:t>
            </a:r>
            <a:r>
              <a:rPr sz="2000" spc="5" dirty="0">
                <a:solidFill>
                  <a:srgbClr val="374151"/>
                </a:solidFill>
                <a:latin typeface="Calibri"/>
                <a:cs typeface="Calibri"/>
              </a:rPr>
              <a:t> </a:t>
            </a:r>
            <a:r>
              <a:rPr sz="2000" spc="-5" dirty="0">
                <a:solidFill>
                  <a:srgbClr val="374151"/>
                </a:solidFill>
                <a:latin typeface="Calibri"/>
                <a:cs typeface="Calibri"/>
              </a:rPr>
              <a:t>help</a:t>
            </a:r>
            <a:r>
              <a:rPr sz="2000" spc="5" dirty="0">
                <a:solidFill>
                  <a:srgbClr val="374151"/>
                </a:solidFill>
                <a:latin typeface="Calibri"/>
                <a:cs typeface="Calibri"/>
              </a:rPr>
              <a:t> </a:t>
            </a:r>
            <a:r>
              <a:rPr sz="2000" spc="-15" dirty="0">
                <a:solidFill>
                  <a:srgbClr val="374151"/>
                </a:solidFill>
                <a:latin typeface="Calibri"/>
                <a:cs typeface="Calibri"/>
              </a:rPr>
              <a:t>customers </a:t>
            </a:r>
            <a:r>
              <a:rPr sz="2000" spc="-434" dirty="0">
                <a:solidFill>
                  <a:srgbClr val="374151"/>
                </a:solidFill>
                <a:latin typeface="Calibri"/>
                <a:cs typeface="Calibri"/>
              </a:rPr>
              <a:t> </a:t>
            </a:r>
            <a:r>
              <a:rPr sz="2000" spc="-15" dirty="0">
                <a:solidFill>
                  <a:srgbClr val="374151"/>
                </a:solidFill>
                <a:latin typeface="Calibri"/>
                <a:cs typeface="Calibri"/>
              </a:rPr>
              <a:t>make</a:t>
            </a:r>
            <a:r>
              <a:rPr sz="2000" dirty="0">
                <a:solidFill>
                  <a:srgbClr val="374151"/>
                </a:solidFill>
                <a:latin typeface="Calibri"/>
                <a:cs typeface="Calibri"/>
              </a:rPr>
              <a:t> </a:t>
            </a:r>
            <a:r>
              <a:rPr sz="2000" spc="-10" dirty="0">
                <a:solidFill>
                  <a:srgbClr val="374151"/>
                </a:solidFill>
                <a:latin typeface="Calibri"/>
                <a:cs typeface="Calibri"/>
              </a:rPr>
              <a:t>quicker</a:t>
            </a:r>
            <a:r>
              <a:rPr sz="2000" spc="-15" dirty="0">
                <a:solidFill>
                  <a:srgbClr val="374151"/>
                </a:solidFill>
                <a:latin typeface="Calibri"/>
                <a:cs typeface="Calibri"/>
              </a:rPr>
              <a:t> </a:t>
            </a:r>
            <a:r>
              <a:rPr sz="2000" spc="-5" dirty="0">
                <a:solidFill>
                  <a:srgbClr val="374151"/>
                </a:solidFill>
                <a:latin typeface="Calibri"/>
                <a:cs typeface="Calibri"/>
              </a:rPr>
              <a:t>decisions</a:t>
            </a:r>
            <a:r>
              <a:rPr sz="2000" spc="10" dirty="0">
                <a:solidFill>
                  <a:srgbClr val="374151"/>
                </a:solidFill>
                <a:latin typeface="Calibri"/>
                <a:cs typeface="Calibri"/>
              </a:rPr>
              <a:t> </a:t>
            </a:r>
            <a:r>
              <a:rPr sz="2000" dirty="0">
                <a:solidFill>
                  <a:srgbClr val="374151"/>
                </a:solidFill>
                <a:latin typeface="Calibri"/>
                <a:cs typeface="Calibri"/>
              </a:rPr>
              <a:t>and</a:t>
            </a:r>
            <a:r>
              <a:rPr sz="2000" spc="-15" dirty="0">
                <a:solidFill>
                  <a:srgbClr val="374151"/>
                </a:solidFill>
                <a:latin typeface="Calibri"/>
                <a:cs typeface="Calibri"/>
              </a:rPr>
              <a:t> </a:t>
            </a:r>
            <a:r>
              <a:rPr sz="2000" spc="-5" dirty="0">
                <a:solidFill>
                  <a:srgbClr val="374151"/>
                </a:solidFill>
                <a:latin typeface="Calibri"/>
                <a:cs typeface="Calibri"/>
              </a:rPr>
              <a:t>increase</a:t>
            </a:r>
            <a:r>
              <a:rPr sz="2000" spc="5" dirty="0">
                <a:solidFill>
                  <a:srgbClr val="374151"/>
                </a:solidFill>
                <a:latin typeface="Calibri"/>
                <a:cs typeface="Calibri"/>
              </a:rPr>
              <a:t> </a:t>
            </a:r>
            <a:r>
              <a:rPr sz="2000" spc="-5" dirty="0">
                <a:solidFill>
                  <a:srgbClr val="374151"/>
                </a:solidFill>
                <a:latin typeface="Calibri"/>
                <a:cs typeface="Calibri"/>
              </a:rPr>
              <a:t>sales</a:t>
            </a:r>
            <a:r>
              <a:rPr sz="2000" spc="25" dirty="0">
                <a:solidFill>
                  <a:srgbClr val="374151"/>
                </a:solidFill>
                <a:latin typeface="Calibri"/>
                <a:cs typeface="Calibri"/>
              </a:rPr>
              <a:t> </a:t>
            </a:r>
            <a:r>
              <a:rPr sz="2000" spc="-5" dirty="0">
                <a:solidFill>
                  <a:srgbClr val="374151"/>
                </a:solidFill>
                <a:latin typeface="Calibri"/>
                <a:cs typeface="Calibri"/>
              </a:rPr>
              <a:t>of</a:t>
            </a:r>
            <a:r>
              <a:rPr sz="2000" spc="-10" dirty="0">
                <a:solidFill>
                  <a:srgbClr val="374151"/>
                </a:solidFill>
                <a:latin typeface="Calibri"/>
                <a:cs typeface="Calibri"/>
              </a:rPr>
              <a:t> </a:t>
            </a:r>
            <a:r>
              <a:rPr sz="2000" dirty="0">
                <a:solidFill>
                  <a:srgbClr val="374151"/>
                </a:solidFill>
                <a:latin typeface="Calibri"/>
                <a:cs typeface="Calibri"/>
              </a:rPr>
              <a:t>those </a:t>
            </a:r>
            <a:r>
              <a:rPr sz="2000" spc="-5" dirty="0">
                <a:solidFill>
                  <a:srgbClr val="374151"/>
                </a:solidFill>
                <a:latin typeface="Calibri"/>
                <a:cs typeface="Calibri"/>
              </a:rPr>
              <a:t>items.</a:t>
            </a:r>
            <a:endParaRPr sz="2000">
              <a:latin typeface="Calibri"/>
              <a:cs typeface="Calibri"/>
            </a:endParaRPr>
          </a:p>
          <a:p>
            <a:pPr marL="12700" marR="360680">
              <a:lnSpc>
                <a:spcPts val="2160"/>
              </a:lnSpc>
              <a:spcBef>
                <a:spcPts val="1005"/>
              </a:spcBef>
            </a:pPr>
            <a:r>
              <a:rPr sz="2000" spc="-5" dirty="0">
                <a:solidFill>
                  <a:srgbClr val="374151"/>
                </a:solidFill>
                <a:latin typeface="Calibri"/>
                <a:cs typeface="Calibri"/>
              </a:rPr>
              <a:t>Regularly</a:t>
            </a:r>
            <a:r>
              <a:rPr sz="2000" spc="-10" dirty="0">
                <a:solidFill>
                  <a:srgbClr val="374151"/>
                </a:solidFill>
                <a:latin typeface="Calibri"/>
                <a:cs typeface="Calibri"/>
              </a:rPr>
              <a:t> </a:t>
            </a:r>
            <a:r>
              <a:rPr sz="2000" spc="-5" dirty="0">
                <a:solidFill>
                  <a:srgbClr val="374151"/>
                </a:solidFill>
                <a:latin typeface="Calibri"/>
                <a:cs typeface="Calibri"/>
              </a:rPr>
              <a:t>analysing </a:t>
            </a:r>
            <a:r>
              <a:rPr sz="2000" dirty="0">
                <a:solidFill>
                  <a:srgbClr val="374151"/>
                </a:solidFill>
                <a:latin typeface="Calibri"/>
                <a:cs typeface="Calibri"/>
              </a:rPr>
              <a:t>menu</a:t>
            </a:r>
            <a:r>
              <a:rPr sz="2000" spc="5" dirty="0">
                <a:solidFill>
                  <a:srgbClr val="374151"/>
                </a:solidFill>
                <a:latin typeface="Calibri"/>
                <a:cs typeface="Calibri"/>
              </a:rPr>
              <a:t> </a:t>
            </a:r>
            <a:r>
              <a:rPr sz="2000" spc="-5" dirty="0">
                <a:solidFill>
                  <a:srgbClr val="374151"/>
                </a:solidFill>
                <a:latin typeface="Calibri"/>
                <a:cs typeface="Calibri"/>
              </a:rPr>
              <a:t>performance,</a:t>
            </a:r>
            <a:r>
              <a:rPr sz="2000" spc="-10" dirty="0">
                <a:solidFill>
                  <a:srgbClr val="374151"/>
                </a:solidFill>
                <a:latin typeface="Calibri"/>
                <a:cs typeface="Calibri"/>
              </a:rPr>
              <a:t> </a:t>
            </a:r>
            <a:r>
              <a:rPr sz="2000" spc="-5" dirty="0">
                <a:solidFill>
                  <a:srgbClr val="374151"/>
                </a:solidFill>
                <a:latin typeface="Calibri"/>
                <a:cs typeface="Calibri"/>
              </a:rPr>
              <a:t>such </a:t>
            </a:r>
            <a:r>
              <a:rPr sz="2000" dirty="0">
                <a:solidFill>
                  <a:srgbClr val="374151"/>
                </a:solidFill>
                <a:latin typeface="Calibri"/>
                <a:cs typeface="Calibri"/>
              </a:rPr>
              <a:t>as</a:t>
            </a:r>
            <a:r>
              <a:rPr sz="2000" spc="5" dirty="0">
                <a:solidFill>
                  <a:srgbClr val="374151"/>
                </a:solidFill>
                <a:latin typeface="Calibri"/>
                <a:cs typeface="Calibri"/>
              </a:rPr>
              <a:t> </a:t>
            </a:r>
            <a:r>
              <a:rPr sz="2000" spc="-5" dirty="0">
                <a:solidFill>
                  <a:srgbClr val="374151"/>
                </a:solidFill>
                <a:latin typeface="Calibri"/>
                <a:cs typeface="Calibri"/>
              </a:rPr>
              <a:t>sales</a:t>
            </a:r>
            <a:r>
              <a:rPr sz="2000" spc="20" dirty="0">
                <a:solidFill>
                  <a:srgbClr val="374151"/>
                </a:solidFill>
                <a:latin typeface="Calibri"/>
                <a:cs typeface="Calibri"/>
              </a:rPr>
              <a:t> </a:t>
            </a:r>
            <a:r>
              <a:rPr sz="2000" spc="-15" dirty="0">
                <a:solidFill>
                  <a:srgbClr val="374151"/>
                </a:solidFill>
                <a:latin typeface="Calibri"/>
                <a:cs typeface="Calibri"/>
              </a:rPr>
              <a:t>data</a:t>
            </a:r>
            <a:r>
              <a:rPr sz="2000" spc="5" dirty="0">
                <a:solidFill>
                  <a:srgbClr val="374151"/>
                </a:solidFill>
                <a:latin typeface="Calibri"/>
                <a:cs typeface="Calibri"/>
              </a:rPr>
              <a:t> </a:t>
            </a:r>
            <a:r>
              <a:rPr sz="2000" dirty="0">
                <a:solidFill>
                  <a:srgbClr val="374151"/>
                </a:solidFill>
                <a:latin typeface="Calibri"/>
                <a:cs typeface="Calibri"/>
              </a:rPr>
              <a:t>and</a:t>
            </a:r>
            <a:r>
              <a:rPr sz="2000" spc="-5" dirty="0">
                <a:solidFill>
                  <a:srgbClr val="374151"/>
                </a:solidFill>
                <a:latin typeface="Calibri"/>
                <a:cs typeface="Calibri"/>
              </a:rPr>
              <a:t> </a:t>
            </a:r>
            <a:r>
              <a:rPr sz="2000" spc="-10" dirty="0">
                <a:solidFill>
                  <a:srgbClr val="374151"/>
                </a:solidFill>
                <a:latin typeface="Calibri"/>
                <a:cs typeface="Calibri"/>
              </a:rPr>
              <a:t>customer </a:t>
            </a:r>
            <a:r>
              <a:rPr sz="2000" spc="-5" dirty="0">
                <a:solidFill>
                  <a:srgbClr val="374151"/>
                </a:solidFill>
                <a:latin typeface="Calibri"/>
                <a:cs typeface="Calibri"/>
              </a:rPr>
              <a:t> feedback,</a:t>
            </a:r>
            <a:r>
              <a:rPr sz="2000" dirty="0">
                <a:solidFill>
                  <a:srgbClr val="374151"/>
                </a:solidFill>
                <a:latin typeface="Calibri"/>
                <a:cs typeface="Calibri"/>
              </a:rPr>
              <a:t> </a:t>
            </a:r>
            <a:r>
              <a:rPr sz="2000" spc="-5" dirty="0">
                <a:solidFill>
                  <a:srgbClr val="374151"/>
                </a:solidFill>
                <a:latin typeface="Calibri"/>
                <a:cs typeface="Calibri"/>
              </a:rPr>
              <a:t>can</a:t>
            </a:r>
            <a:r>
              <a:rPr sz="2000" spc="-15" dirty="0">
                <a:solidFill>
                  <a:srgbClr val="374151"/>
                </a:solidFill>
                <a:latin typeface="Calibri"/>
                <a:cs typeface="Calibri"/>
              </a:rPr>
              <a:t> </a:t>
            </a:r>
            <a:r>
              <a:rPr sz="2000" spc="-5" dirty="0">
                <a:solidFill>
                  <a:srgbClr val="374151"/>
                </a:solidFill>
                <a:latin typeface="Calibri"/>
                <a:cs typeface="Calibri"/>
              </a:rPr>
              <a:t>help</a:t>
            </a:r>
            <a:r>
              <a:rPr sz="2000" dirty="0">
                <a:solidFill>
                  <a:srgbClr val="374151"/>
                </a:solidFill>
                <a:latin typeface="Calibri"/>
                <a:cs typeface="Calibri"/>
              </a:rPr>
              <a:t> </a:t>
            </a:r>
            <a:r>
              <a:rPr sz="2000" spc="-15" dirty="0">
                <a:solidFill>
                  <a:srgbClr val="374151"/>
                </a:solidFill>
                <a:latin typeface="Calibri"/>
                <a:cs typeface="Calibri"/>
              </a:rPr>
              <a:t>restaurants</a:t>
            </a:r>
            <a:r>
              <a:rPr sz="2000" spc="15" dirty="0">
                <a:solidFill>
                  <a:srgbClr val="374151"/>
                </a:solidFill>
                <a:latin typeface="Calibri"/>
                <a:cs typeface="Calibri"/>
              </a:rPr>
              <a:t> </a:t>
            </a:r>
            <a:r>
              <a:rPr sz="2000" spc="-15" dirty="0">
                <a:solidFill>
                  <a:srgbClr val="374151"/>
                </a:solidFill>
                <a:latin typeface="Calibri"/>
                <a:cs typeface="Calibri"/>
              </a:rPr>
              <a:t>make</a:t>
            </a:r>
            <a:r>
              <a:rPr sz="2000" spc="5" dirty="0">
                <a:solidFill>
                  <a:srgbClr val="374151"/>
                </a:solidFill>
                <a:latin typeface="Calibri"/>
                <a:cs typeface="Calibri"/>
              </a:rPr>
              <a:t> </a:t>
            </a:r>
            <a:r>
              <a:rPr sz="2000" spc="-5" dirty="0">
                <a:solidFill>
                  <a:srgbClr val="374151"/>
                </a:solidFill>
                <a:latin typeface="Calibri"/>
                <a:cs typeface="Calibri"/>
              </a:rPr>
              <a:t>adjustments</a:t>
            </a:r>
            <a:r>
              <a:rPr sz="2000" spc="15" dirty="0">
                <a:solidFill>
                  <a:srgbClr val="374151"/>
                </a:solidFill>
                <a:latin typeface="Calibri"/>
                <a:cs typeface="Calibri"/>
              </a:rPr>
              <a:t> </a:t>
            </a:r>
            <a:r>
              <a:rPr sz="2000" spc="-15" dirty="0">
                <a:solidFill>
                  <a:srgbClr val="374151"/>
                </a:solidFill>
                <a:latin typeface="Calibri"/>
                <a:cs typeface="Calibri"/>
              </a:rPr>
              <a:t>to</a:t>
            </a:r>
            <a:r>
              <a:rPr sz="2000" dirty="0">
                <a:solidFill>
                  <a:srgbClr val="374151"/>
                </a:solidFill>
                <a:latin typeface="Calibri"/>
                <a:cs typeface="Calibri"/>
              </a:rPr>
              <a:t> their menu</a:t>
            </a:r>
            <a:r>
              <a:rPr sz="2000" spc="5" dirty="0">
                <a:solidFill>
                  <a:srgbClr val="374151"/>
                </a:solidFill>
                <a:latin typeface="Calibri"/>
                <a:cs typeface="Calibri"/>
              </a:rPr>
              <a:t> </a:t>
            </a:r>
            <a:r>
              <a:rPr sz="2000" dirty="0">
                <a:solidFill>
                  <a:srgbClr val="374151"/>
                </a:solidFill>
                <a:latin typeface="Calibri"/>
                <a:cs typeface="Calibri"/>
              </a:rPr>
              <a:t>and</a:t>
            </a:r>
            <a:r>
              <a:rPr sz="2000" spc="-15" dirty="0">
                <a:solidFill>
                  <a:srgbClr val="374151"/>
                </a:solidFill>
                <a:latin typeface="Calibri"/>
                <a:cs typeface="Calibri"/>
              </a:rPr>
              <a:t> </a:t>
            </a:r>
            <a:r>
              <a:rPr sz="2000" spc="-5" dirty="0">
                <a:solidFill>
                  <a:srgbClr val="374151"/>
                </a:solidFill>
                <a:latin typeface="Calibri"/>
                <a:cs typeface="Calibri"/>
              </a:rPr>
              <a:t>pricing </a:t>
            </a:r>
            <a:r>
              <a:rPr sz="2000" spc="-434" dirty="0">
                <a:solidFill>
                  <a:srgbClr val="374151"/>
                </a:solidFill>
                <a:latin typeface="Calibri"/>
                <a:cs typeface="Calibri"/>
              </a:rPr>
              <a:t> </a:t>
            </a:r>
            <a:r>
              <a:rPr sz="2000" spc="-15" dirty="0">
                <a:solidFill>
                  <a:srgbClr val="374151"/>
                </a:solidFill>
                <a:latin typeface="Calibri"/>
                <a:cs typeface="Calibri"/>
              </a:rPr>
              <a:t>strategies</a:t>
            </a:r>
            <a:r>
              <a:rPr sz="2000" spc="15" dirty="0">
                <a:solidFill>
                  <a:srgbClr val="374151"/>
                </a:solidFill>
                <a:latin typeface="Calibri"/>
                <a:cs typeface="Calibri"/>
              </a:rPr>
              <a:t> </a:t>
            </a:r>
            <a:r>
              <a:rPr sz="2000" spc="-15" dirty="0">
                <a:solidFill>
                  <a:srgbClr val="374151"/>
                </a:solidFill>
                <a:latin typeface="Calibri"/>
                <a:cs typeface="Calibri"/>
              </a:rPr>
              <a:t>to</a:t>
            </a:r>
            <a:r>
              <a:rPr sz="2000" spc="-5" dirty="0">
                <a:solidFill>
                  <a:srgbClr val="374151"/>
                </a:solidFill>
                <a:latin typeface="Calibri"/>
                <a:cs typeface="Calibri"/>
              </a:rPr>
              <a:t> increase</a:t>
            </a:r>
            <a:r>
              <a:rPr sz="2000" spc="5" dirty="0">
                <a:solidFill>
                  <a:srgbClr val="374151"/>
                </a:solidFill>
                <a:latin typeface="Calibri"/>
                <a:cs typeface="Calibri"/>
              </a:rPr>
              <a:t> </a:t>
            </a:r>
            <a:r>
              <a:rPr sz="2000" spc="-10" dirty="0">
                <a:solidFill>
                  <a:srgbClr val="374151"/>
                </a:solidFill>
                <a:latin typeface="Calibri"/>
                <a:cs typeface="Calibri"/>
              </a:rPr>
              <a:t>profits.</a:t>
            </a:r>
            <a:endParaRPr sz="2000">
              <a:latin typeface="Calibri"/>
              <a:cs typeface="Calibri"/>
            </a:endParaRPr>
          </a:p>
          <a:p>
            <a:pPr marL="12700" marR="964565">
              <a:lnSpc>
                <a:spcPts val="2160"/>
              </a:lnSpc>
              <a:spcBef>
                <a:spcPts val="1000"/>
              </a:spcBef>
            </a:pPr>
            <a:r>
              <a:rPr sz="2000" spc="-5" dirty="0">
                <a:solidFill>
                  <a:srgbClr val="374151"/>
                </a:solidFill>
                <a:latin typeface="Calibri"/>
                <a:cs typeface="Calibri"/>
              </a:rPr>
              <a:t>High-quality</a:t>
            </a:r>
            <a:r>
              <a:rPr sz="2000" spc="-15" dirty="0">
                <a:solidFill>
                  <a:srgbClr val="374151"/>
                </a:solidFill>
                <a:latin typeface="Calibri"/>
                <a:cs typeface="Calibri"/>
              </a:rPr>
              <a:t> </a:t>
            </a:r>
            <a:r>
              <a:rPr sz="2000" spc="-5" dirty="0">
                <a:solidFill>
                  <a:srgbClr val="374151"/>
                </a:solidFill>
                <a:latin typeface="Calibri"/>
                <a:cs typeface="Calibri"/>
              </a:rPr>
              <a:t>photos</a:t>
            </a:r>
            <a:r>
              <a:rPr sz="2000" spc="-10" dirty="0">
                <a:solidFill>
                  <a:srgbClr val="374151"/>
                </a:solidFill>
                <a:latin typeface="Calibri"/>
                <a:cs typeface="Calibri"/>
              </a:rPr>
              <a:t> </a:t>
            </a:r>
            <a:r>
              <a:rPr sz="2000" dirty="0">
                <a:solidFill>
                  <a:srgbClr val="374151"/>
                </a:solidFill>
                <a:latin typeface="Calibri"/>
                <a:cs typeface="Calibri"/>
              </a:rPr>
              <a:t>and </a:t>
            </a:r>
            <a:r>
              <a:rPr sz="2000" spc="-5" dirty="0">
                <a:solidFill>
                  <a:srgbClr val="374151"/>
                </a:solidFill>
                <a:latin typeface="Calibri"/>
                <a:cs typeface="Calibri"/>
              </a:rPr>
              <a:t>graphics</a:t>
            </a:r>
            <a:r>
              <a:rPr sz="2000" spc="-10" dirty="0">
                <a:solidFill>
                  <a:srgbClr val="374151"/>
                </a:solidFill>
                <a:latin typeface="Calibri"/>
                <a:cs typeface="Calibri"/>
              </a:rPr>
              <a:t> </a:t>
            </a:r>
            <a:r>
              <a:rPr sz="2000" spc="-5" dirty="0">
                <a:solidFill>
                  <a:srgbClr val="374151"/>
                </a:solidFill>
                <a:latin typeface="Calibri"/>
                <a:cs typeface="Calibri"/>
              </a:rPr>
              <a:t>of</a:t>
            </a:r>
            <a:r>
              <a:rPr sz="2000" dirty="0">
                <a:solidFill>
                  <a:srgbClr val="374151"/>
                </a:solidFill>
                <a:latin typeface="Calibri"/>
                <a:cs typeface="Calibri"/>
              </a:rPr>
              <a:t> </a:t>
            </a:r>
            <a:r>
              <a:rPr sz="2000" spc="-5" dirty="0">
                <a:solidFill>
                  <a:srgbClr val="374151"/>
                </a:solidFill>
                <a:latin typeface="Calibri"/>
                <a:cs typeface="Calibri"/>
              </a:rPr>
              <a:t>menu</a:t>
            </a:r>
            <a:r>
              <a:rPr sz="2000" dirty="0">
                <a:solidFill>
                  <a:srgbClr val="374151"/>
                </a:solidFill>
                <a:latin typeface="Calibri"/>
                <a:cs typeface="Calibri"/>
              </a:rPr>
              <a:t> </a:t>
            </a:r>
            <a:r>
              <a:rPr sz="2000" spc="-10" dirty="0">
                <a:solidFill>
                  <a:srgbClr val="374151"/>
                </a:solidFill>
                <a:latin typeface="Calibri"/>
                <a:cs typeface="Calibri"/>
              </a:rPr>
              <a:t>items</a:t>
            </a:r>
            <a:r>
              <a:rPr sz="2000" spc="25" dirty="0">
                <a:solidFill>
                  <a:srgbClr val="374151"/>
                </a:solidFill>
                <a:latin typeface="Calibri"/>
                <a:cs typeface="Calibri"/>
              </a:rPr>
              <a:t> </a:t>
            </a:r>
            <a:r>
              <a:rPr sz="2000" spc="-5" dirty="0">
                <a:solidFill>
                  <a:srgbClr val="374151"/>
                </a:solidFill>
                <a:latin typeface="Calibri"/>
                <a:cs typeface="Calibri"/>
              </a:rPr>
              <a:t>can</a:t>
            </a:r>
            <a:r>
              <a:rPr sz="2000" spc="-10" dirty="0">
                <a:solidFill>
                  <a:srgbClr val="374151"/>
                </a:solidFill>
                <a:latin typeface="Calibri"/>
                <a:cs typeface="Calibri"/>
              </a:rPr>
              <a:t> </a:t>
            </a:r>
            <a:r>
              <a:rPr sz="2000" spc="-15" dirty="0">
                <a:solidFill>
                  <a:srgbClr val="374151"/>
                </a:solidFill>
                <a:latin typeface="Calibri"/>
                <a:cs typeface="Calibri"/>
              </a:rPr>
              <a:t>make</a:t>
            </a:r>
            <a:r>
              <a:rPr sz="2000" spc="5" dirty="0">
                <a:solidFill>
                  <a:srgbClr val="374151"/>
                </a:solidFill>
                <a:latin typeface="Calibri"/>
                <a:cs typeface="Calibri"/>
              </a:rPr>
              <a:t> </a:t>
            </a:r>
            <a:r>
              <a:rPr sz="2000" dirty="0">
                <a:solidFill>
                  <a:srgbClr val="374151"/>
                </a:solidFill>
                <a:latin typeface="Calibri"/>
                <a:cs typeface="Calibri"/>
              </a:rPr>
              <a:t>them</a:t>
            </a:r>
            <a:r>
              <a:rPr sz="2000" spc="5" dirty="0">
                <a:solidFill>
                  <a:srgbClr val="374151"/>
                </a:solidFill>
                <a:latin typeface="Calibri"/>
                <a:cs typeface="Calibri"/>
              </a:rPr>
              <a:t> </a:t>
            </a:r>
            <a:r>
              <a:rPr sz="2000" spc="-10" dirty="0">
                <a:solidFill>
                  <a:srgbClr val="374151"/>
                </a:solidFill>
                <a:latin typeface="Calibri"/>
                <a:cs typeface="Calibri"/>
              </a:rPr>
              <a:t>more </a:t>
            </a:r>
            <a:r>
              <a:rPr sz="2000" spc="-434" dirty="0">
                <a:solidFill>
                  <a:srgbClr val="374151"/>
                </a:solidFill>
                <a:latin typeface="Calibri"/>
                <a:cs typeface="Calibri"/>
              </a:rPr>
              <a:t> </a:t>
            </a:r>
            <a:r>
              <a:rPr sz="2000" dirty="0">
                <a:solidFill>
                  <a:srgbClr val="374151"/>
                </a:solidFill>
                <a:latin typeface="Calibri"/>
                <a:cs typeface="Calibri"/>
              </a:rPr>
              <a:t>appealing</a:t>
            </a:r>
            <a:r>
              <a:rPr sz="2000" spc="-5" dirty="0">
                <a:solidFill>
                  <a:srgbClr val="374151"/>
                </a:solidFill>
                <a:latin typeface="Calibri"/>
                <a:cs typeface="Calibri"/>
              </a:rPr>
              <a:t> </a:t>
            </a:r>
            <a:r>
              <a:rPr sz="2000" dirty="0">
                <a:solidFill>
                  <a:srgbClr val="374151"/>
                </a:solidFill>
                <a:latin typeface="Calibri"/>
                <a:cs typeface="Calibri"/>
              </a:rPr>
              <a:t>and</a:t>
            </a:r>
            <a:r>
              <a:rPr sz="2000" spc="-10" dirty="0">
                <a:solidFill>
                  <a:srgbClr val="374151"/>
                </a:solidFill>
                <a:latin typeface="Calibri"/>
                <a:cs typeface="Calibri"/>
              </a:rPr>
              <a:t> </a:t>
            </a:r>
            <a:r>
              <a:rPr sz="2000" spc="-5" dirty="0">
                <a:solidFill>
                  <a:srgbClr val="374151"/>
                </a:solidFill>
                <a:latin typeface="Calibri"/>
                <a:cs typeface="Calibri"/>
              </a:rPr>
              <a:t>increase</a:t>
            </a:r>
            <a:r>
              <a:rPr sz="2000" spc="5" dirty="0">
                <a:solidFill>
                  <a:srgbClr val="374151"/>
                </a:solidFill>
                <a:latin typeface="Calibri"/>
                <a:cs typeface="Calibri"/>
              </a:rPr>
              <a:t> </a:t>
            </a:r>
            <a:r>
              <a:rPr sz="2000" spc="-5" dirty="0">
                <a:solidFill>
                  <a:srgbClr val="374151"/>
                </a:solidFill>
                <a:latin typeface="Calibri"/>
                <a:cs typeface="Calibri"/>
              </a:rPr>
              <a:t>sales.</a:t>
            </a:r>
            <a:endParaRPr sz="2000">
              <a:latin typeface="Calibri"/>
              <a:cs typeface="Calibri"/>
            </a:endParaRPr>
          </a:p>
          <a:p>
            <a:pPr marL="12700" marR="286385">
              <a:lnSpc>
                <a:spcPts val="2160"/>
              </a:lnSpc>
              <a:spcBef>
                <a:spcPts val="994"/>
              </a:spcBef>
            </a:pPr>
            <a:r>
              <a:rPr sz="2000" spc="-5" dirty="0">
                <a:solidFill>
                  <a:srgbClr val="374151"/>
                </a:solidFill>
                <a:latin typeface="Calibri"/>
                <a:cs typeface="Calibri"/>
              </a:rPr>
              <a:t>Using</a:t>
            </a:r>
            <a:r>
              <a:rPr sz="2000" spc="5" dirty="0">
                <a:solidFill>
                  <a:srgbClr val="374151"/>
                </a:solidFill>
                <a:latin typeface="Calibri"/>
                <a:cs typeface="Calibri"/>
              </a:rPr>
              <a:t> </a:t>
            </a:r>
            <a:r>
              <a:rPr sz="2000" dirty="0">
                <a:solidFill>
                  <a:srgbClr val="374151"/>
                </a:solidFill>
                <a:latin typeface="Calibri"/>
                <a:cs typeface="Calibri"/>
              </a:rPr>
              <a:t>a</a:t>
            </a:r>
            <a:r>
              <a:rPr sz="2000" spc="-5" dirty="0">
                <a:solidFill>
                  <a:srgbClr val="374151"/>
                </a:solidFill>
                <a:latin typeface="Calibri"/>
                <a:cs typeface="Calibri"/>
              </a:rPr>
              <a:t> </a:t>
            </a:r>
            <a:r>
              <a:rPr sz="2000" spc="-10" dirty="0">
                <a:solidFill>
                  <a:srgbClr val="374151"/>
                </a:solidFill>
                <a:latin typeface="Calibri"/>
                <a:cs typeface="Calibri"/>
              </a:rPr>
              <a:t>larger</a:t>
            </a:r>
            <a:r>
              <a:rPr sz="2000" spc="5" dirty="0">
                <a:solidFill>
                  <a:srgbClr val="374151"/>
                </a:solidFill>
                <a:latin typeface="Calibri"/>
                <a:cs typeface="Calibri"/>
              </a:rPr>
              <a:t> </a:t>
            </a:r>
            <a:r>
              <a:rPr sz="2000" spc="-20" dirty="0">
                <a:solidFill>
                  <a:srgbClr val="374151"/>
                </a:solidFill>
                <a:latin typeface="Calibri"/>
                <a:cs typeface="Calibri"/>
              </a:rPr>
              <a:t>font</a:t>
            </a:r>
            <a:r>
              <a:rPr sz="2000" spc="-5" dirty="0">
                <a:solidFill>
                  <a:srgbClr val="374151"/>
                </a:solidFill>
                <a:latin typeface="Calibri"/>
                <a:cs typeface="Calibri"/>
              </a:rPr>
              <a:t> </a:t>
            </a:r>
            <a:r>
              <a:rPr sz="2000" spc="-15" dirty="0">
                <a:solidFill>
                  <a:srgbClr val="374151"/>
                </a:solidFill>
                <a:latin typeface="Calibri"/>
                <a:cs typeface="Calibri"/>
              </a:rPr>
              <a:t>size</a:t>
            </a:r>
            <a:r>
              <a:rPr sz="2000" spc="15" dirty="0">
                <a:solidFill>
                  <a:srgbClr val="374151"/>
                </a:solidFill>
                <a:latin typeface="Calibri"/>
                <a:cs typeface="Calibri"/>
              </a:rPr>
              <a:t> </a:t>
            </a:r>
            <a:r>
              <a:rPr sz="2000" dirty="0">
                <a:solidFill>
                  <a:srgbClr val="374151"/>
                </a:solidFill>
                <a:latin typeface="Calibri"/>
                <a:cs typeface="Calibri"/>
              </a:rPr>
              <a:t>and</a:t>
            </a:r>
            <a:r>
              <a:rPr sz="2000" spc="-10" dirty="0">
                <a:solidFill>
                  <a:srgbClr val="374151"/>
                </a:solidFill>
                <a:latin typeface="Calibri"/>
                <a:cs typeface="Calibri"/>
              </a:rPr>
              <a:t> </a:t>
            </a:r>
            <a:r>
              <a:rPr sz="2000" dirty="0">
                <a:solidFill>
                  <a:srgbClr val="374151"/>
                </a:solidFill>
                <a:latin typeface="Calibri"/>
                <a:cs typeface="Calibri"/>
              </a:rPr>
              <a:t>an</a:t>
            </a:r>
            <a:r>
              <a:rPr sz="2000" spc="10" dirty="0">
                <a:solidFill>
                  <a:srgbClr val="374151"/>
                </a:solidFill>
                <a:latin typeface="Calibri"/>
                <a:cs typeface="Calibri"/>
              </a:rPr>
              <a:t> </a:t>
            </a:r>
            <a:r>
              <a:rPr sz="2000" spc="-10" dirty="0">
                <a:solidFill>
                  <a:srgbClr val="374151"/>
                </a:solidFill>
                <a:latin typeface="Calibri"/>
                <a:cs typeface="Calibri"/>
              </a:rPr>
              <a:t>easy-to-read</a:t>
            </a:r>
            <a:r>
              <a:rPr sz="2000" spc="5" dirty="0">
                <a:solidFill>
                  <a:srgbClr val="374151"/>
                </a:solidFill>
                <a:latin typeface="Calibri"/>
                <a:cs typeface="Calibri"/>
              </a:rPr>
              <a:t> </a:t>
            </a:r>
            <a:r>
              <a:rPr sz="2000" spc="-15" dirty="0">
                <a:solidFill>
                  <a:srgbClr val="374151"/>
                </a:solidFill>
                <a:latin typeface="Calibri"/>
                <a:cs typeface="Calibri"/>
              </a:rPr>
              <a:t>font </a:t>
            </a:r>
            <a:r>
              <a:rPr sz="2000" spc="-5" dirty="0">
                <a:solidFill>
                  <a:srgbClr val="374151"/>
                </a:solidFill>
                <a:latin typeface="Calibri"/>
                <a:cs typeface="Calibri"/>
              </a:rPr>
              <a:t>style</a:t>
            </a:r>
            <a:r>
              <a:rPr sz="2000" spc="15" dirty="0">
                <a:solidFill>
                  <a:srgbClr val="374151"/>
                </a:solidFill>
                <a:latin typeface="Calibri"/>
                <a:cs typeface="Calibri"/>
              </a:rPr>
              <a:t> </a:t>
            </a:r>
            <a:r>
              <a:rPr sz="2000" dirty="0">
                <a:solidFill>
                  <a:srgbClr val="374151"/>
                </a:solidFill>
                <a:latin typeface="Calibri"/>
                <a:cs typeface="Calibri"/>
              </a:rPr>
              <a:t>can</a:t>
            </a:r>
            <a:r>
              <a:rPr sz="2000" spc="-15" dirty="0">
                <a:solidFill>
                  <a:srgbClr val="374151"/>
                </a:solidFill>
                <a:latin typeface="Calibri"/>
                <a:cs typeface="Calibri"/>
              </a:rPr>
              <a:t> make</a:t>
            </a:r>
            <a:r>
              <a:rPr sz="2000" spc="5" dirty="0">
                <a:solidFill>
                  <a:srgbClr val="374151"/>
                </a:solidFill>
                <a:latin typeface="Calibri"/>
                <a:cs typeface="Calibri"/>
              </a:rPr>
              <a:t> </a:t>
            </a:r>
            <a:r>
              <a:rPr sz="2000" dirty="0">
                <a:solidFill>
                  <a:srgbClr val="374151"/>
                </a:solidFill>
                <a:latin typeface="Calibri"/>
                <a:cs typeface="Calibri"/>
              </a:rPr>
              <a:t>menus</a:t>
            </a:r>
            <a:r>
              <a:rPr sz="2000" spc="5" dirty="0">
                <a:solidFill>
                  <a:srgbClr val="374151"/>
                </a:solidFill>
                <a:latin typeface="Calibri"/>
                <a:cs typeface="Calibri"/>
              </a:rPr>
              <a:t> </a:t>
            </a:r>
            <a:r>
              <a:rPr sz="2000" spc="-5" dirty="0">
                <a:solidFill>
                  <a:srgbClr val="374151"/>
                </a:solidFill>
                <a:latin typeface="Calibri"/>
                <a:cs typeface="Calibri"/>
              </a:rPr>
              <a:t>more </a:t>
            </a:r>
            <a:r>
              <a:rPr sz="2000" spc="-440" dirty="0">
                <a:solidFill>
                  <a:srgbClr val="374151"/>
                </a:solidFill>
                <a:latin typeface="Calibri"/>
                <a:cs typeface="Calibri"/>
              </a:rPr>
              <a:t> </a:t>
            </a:r>
            <a:r>
              <a:rPr sz="2000" spc="-5" dirty="0">
                <a:solidFill>
                  <a:srgbClr val="374151"/>
                </a:solidFill>
                <a:latin typeface="Calibri"/>
                <a:cs typeface="Calibri"/>
              </a:rPr>
              <a:t>readable </a:t>
            </a:r>
            <a:r>
              <a:rPr sz="2000" dirty="0">
                <a:solidFill>
                  <a:srgbClr val="374151"/>
                </a:solidFill>
                <a:latin typeface="Calibri"/>
                <a:cs typeface="Calibri"/>
              </a:rPr>
              <a:t>and</a:t>
            </a:r>
            <a:r>
              <a:rPr sz="2000" spc="-5" dirty="0">
                <a:solidFill>
                  <a:srgbClr val="374151"/>
                </a:solidFill>
                <a:latin typeface="Calibri"/>
                <a:cs typeface="Calibri"/>
              </a:rPr>
              <a:t> increase</a:t>
            </a:r>
            <a:r>
              <a:rPr sz="2000" spc="5" dirty="0">
                <a:solidFill>
                  <a:srgbClr val="374151"/>
                </a:solidFill>
                <a:latin typeface="Calibri"/>
                <a:cs typeface="Calibri"/>
              </a:rPr>
              <a:t> </a:t>
            </a:r>
            <a:r>
              <a:rPr sz="2000" spc="-5" dirty="0">
                <a:solidFill>
                  <a:srgbClr val="374151"/>
                </a:solidFill>
                <a:latin typeface="Calibri"/>
                <a:cs typeface="Calibri"/>
              </a:rPr>
              <a:t>sales.</a:t>
            </a:r>
            <a:endParaRPr sz="2000">
              <a:latin typeface="Calibri"/>
              <a:cs typeface="Calibri"/>
            </a:endParaRPr>
          </a:p>
          <a:p>
            <a:pPr marL="12700">
              <a:lnSpc>
                <a:spcPts val="2280"/>
              </a:lnSpc>
              <a:spcBef>
                <a:spcPts val="740"/>
              </a:spcBef>
            </a:pPr>
            <a:r>
              <a:rPr sz="2000" dirty="0">
                <a:solidFill>
                  <a:srgbClr val="374151"/>
                </a:solidFill>
                <a:latin typeface="Calibri"/>
                <a:cs typeface="Calibri"/>
              </a:rPr>
              <a:t>Naming</a:t>
            </a:r>
            <a:r>
              <a:rPr sz="2000" spc="-15" dirty="0">
                <a:solidFill>
                  <a:srgbClr val="374151"/>
                </a:solidFill>
                <a:latin typeface="Calibri"/>
                <a:cs typeface="Calibri"/>
              </a:rPr>
              <a:t> </a:t>
            </a:r>
            <a:r>
              <a:rPr sz="2000" dirty="0">
                <a:solidFill>
                  <a:srgbClr val="374151"/>
                </a:solidFill>
                <a:latin typeface="Calibri"/>
                <a:cs typeface="Calibri"/>
              </a:rPr>
              <a:t>menu</a:t>
            </a:r>
            <a:r>
              <a:rPr sz="2000" spc="5" dirty="0">
                <a:solidFill>
                  <a:srgbClr val="374151"/>
                </a:solidFill>
                <a:latin typeface="Calibri"/>
                <a:cs typeface="Calibri"/>
              </a:rPr>
              <a:t> </a:t>
            </a:r>
            <a:r>
              <a:rPr sz="2000" spc="-5" dirty="0">
                <a:solidFill>
                  <a:srgbClr val="374151"/>
                </a:solidFill>
                <a:latin typeface="Calibri"/>
                <a:cs typeface="Calibri"/>
              </a:rPr>
              <a:t>items</a:t>
            </a:r>
            <a:r>
              <a:rPr sz="2000" spc="5" dirty="0">
                <a:solidFill>
                  <a:srgbClr val="374151"/>
                </a:solidFill>
                <a:latin typeface="Calibri"/>
                <a:cs typeface="Calibri"/>
              </a:rPr>
              <a:t> </a:t>
            </a:r>
            <a:r>
              <a:rPr sz="2000" spc="-10" dirty="0">
                <a:solidFill>
                  <a:srgbClr val="374151"/>
                </a:solidFill>
                <a:latin typeface="Calibri"/>
                <a:cs typeface="Calibri"/>
              </a:rPr>
              <a:t>creatively</a:t>
            </a:r>
            <a:r>
              <a:rPr sz="2000" spc="30" dirty="0">
                <a:solidFill>
                  <a:srgbClr val="374151"/>
                </a:solidFill>
                <a:latin typeface="Calibri"/>
                <a:cs typeface="Calibri"/>
              </a:rPr>
              <a:t> </a:t>
            </a:r>
            <a:r>
              <a:rPr sz="2000" spc="-5" dirty="0">
                <a:solidFill>
                  <a:srgbClr val="374151"/>
                </a:solidFill>
                <a:latin typeface="Calibri"/>
                <a:cs typeface="Calibri"/>
              </a:rPr>
              <a:t>can</a:t>
            </a:r>
            <a:r>
              <a:rPr sz="2000" dirty="0">
                <a:solidFill>
                  <a:srgbClr val="374151"/>
                </a:solidFill>
                <a:latin typeface="Calibri"/>
                <a:cs typeface="Calibri"/>
              </a:rPr>
              <a:t> </a:t>
            </a:r>
            <a:r>
              <a:rPr sz="2000" spc="-20" dirty="0">
                <a:solidFill>
                  <a:srgbClr val="374151"/>
                </a:solidFill>
                <a:latin typeface="Calibri"/>
                <a:cs typeface="Calibri"/>
              </a:rPr>
              <a:t>make</a:t>
            </a:r>
            <a:r>
              <a:rPr sz="2000" dirty="0">
                <a:solidFill>
                  <a:srgbClr val="374151"/>
                </a:solidFill>
                <a:latin typeface="Calibri"/>
                <a:cs typeface="Calibri"/>
              </a:rPr>
              <a:t> them </a:t>
            </a:r>
            <a:r>
              <a:rPr sz="2000" spc="-10" dirty="0">
                <a:solidFill>
                  <a:srgbClr val="374151"/>
                </a:solidFill>
                <a:latin typeface="Calibri"/>
                <a:cs typeface="Calibri"/>
              </a:rPr>
              <a:t>more </a:t>
            </a:r>
            <a:r>
              <a:rPr sz="2000" dirty="0">
                <a:solidFill>
                  <a:srgbClr val="374151"/>
                </a:solidFill>
                <a:latin typeface="Calibri"/>
                <a:cs typeface="Calibri"/>
              </a:rPr>
              <a:t>appealing and</a:t>
            </a:r>
            <a:r>
              <a:rPr sz="2000" spc="-10" dirty="0">
                <a:solidFill>
                  <a:srgbClr val="374151"/>
                </a:solidFill>
                <a:latin typeface="Calibri"/>
                <a:cs typeface="Calibri"/>
              </a:rPr>
              <a:t> </a:t>
            </a:r>
            <a:r>
              <a:rPr sz="2000" spc="-5" dirty="0">
                <a:solidFill>
                  <a:srgbClr val="374151"/>
                </a:solidFill>
                <a:latin typeface="Calibri"/>
                <a:cs typeface="Calibri"/>
              </a:rPr>
              <a:t>memorable</a:t>
            </a:r>
            <a:endParaRPr sz="2000">
              <a:latin typeface="Calibri"/>
              <a:cs typeface="Calibri"/>
            </a:endParaRPr>
          </a:p>
          <a:p>
            <a:pPr marL="12700">
              <a:lnSpc>
                <a:spcPts val="2280"/>
              </a:lnSpc>
            </a:pPr>
            <a:r>
              <a:rPr sz="2000" spc="-10" dirty="0">
                <a:solidFill>
                  <a:srgbClr val="374151"/>
                </a:solidFill>
                <a:latin typeface="Calibri"/>
                <a:cs typeface="Calibri"/>
              </a:rPr>
              <a:t>to customers,</a:t>
            </a:r>
            <a:r>
              <a:rPr sz="2000" spc="5" dirty="0">
                <a:solidFill>
                  <a:srgbClr val="374151"/>
                </a:solidFill>
                <a:latin typeface="Calibri"/>
                <a:cs typeface="Calibri"/>
              </a:rPr>
              <a:t> </a:t>
            </a:r>
            <a:r>
              <a:rPr sz="2000" dirty="0">
                <a:solidFill>
                  <a:srgbClr val="374151"/>
                </a:solidFill>
                <a:latin typeface="Calibri"/>
                <a:cs typeface="Calibri"/>
              </a:rPr>
              <a:t>which</a:t>
            </a:r>
            <a:r>
              <a:rPr sz="2000" spc="-20" dirty="0">
                <a:solidFill>
                  <a:srgbClr val="374151"/>
                </a:solidFill>
                <a:latin typeface="Calibri"/>
                <a:cs typeface="Calibri"/>
              </a:rPr>
              <a:t> </a:t>
            </a:r>
            <a:r>
              <a:rPr sz="2000" spc="-5" dirty="0">
                <a:solidFill>
                  <a:srgbClr val="374151"/>
                </a:solidFill>
                <a:latin typeface="Calibri"/>
                <a:cs typeface="Calibri"/>
              </a:rPr>
              <a:t>can</a:t>
            </a:r>
            <a:r>
              <a:rPr sz="2000" spc="-10" dirty="0">
                <a:solidFill>
                  <a:srgbClr val="374151"/>
                </a:solidFill>
                <a:latin typeface="Calibri"/>
                <a:cs typeface="Calibri"/>
              </a:rPr>
              <a:t> </a:t>
            </a:r>
            <a:r>
              <a:rPr sz="2000" dirty="0">
                <a:solidFill>
                  <a:srgbClr val="374151"/>
                </a:solidFill>
                <a:latin typeface="Calibri"/>
                <a:cs typeface="Calibri"/>
              </a:rPr>
              <a:t>lead</a:t>
            </a:r>
            <a:r>
              <a:rPr sz="2000" spc="-5" dirty="0">
                <a:solidFill>
                  <a:srgbClr val="374151"/>
                </a:solidFill>
                <a:latin typeface="Calibri"/>
                <a:cs typeface="Calibri"/>
              </a:rPr>
              <a:t> </a:t>
            </a:r>
            <a:r>
              <a:rPr sz="2000" spc="-10" dirty="0">
                <a:solidFill>
                  <a:srgbClr val="374151"/>
                </a:solidFill>
                <a:latin typeface="Calibri"/>
                <a:cs typeface="Calibri"/>
              </a:rPr>
              <a:t>to more</a:t>
            </a:r>
            <a:r>
              <a:rPr sz="2000" spc="-5" dirty="0">
                <a:solidFill>
                  <a:srgbClr val="374151"/>
                </a:solidFill>
                <a:latin typeface="Calibri"/>
                <a:cs typeface="Calibri"/>
              </a:rPr>
              <a:t> sales.</a:t>
            </a:r>
            <a:endParaRPr sz="2000">
              <a:latin typeface="Calibri"/>
              <a:cs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261950"/>
            <a:ext cx="4292600" cy="697230"/>
          </a:xfrm>
          <a:prstGeom prst="rect">
            <a:avLst/>
          </a:prstGeom>
        </p:spPr>
        <p:txBody>
          <a:bodyPr vert="horz" wrap="square" lIns="0" tIns="13335" rIns="0" bIns="0" rtlCol="0">
            <a:spAutoFit/>
          </a:bodyPr>
          <a:lstStyle/>
          <a:p>
            <a:pPr marL="12700">
              <a:lnSpc>
                <a:spcPct val="100000"/>
              </a:lnSpc>
              <a:spcBef>
                <a:spcPts val="105"/>
              </a:spcBef>
            </a:pPr>
            <a:r>
              <a:rPr spc="-35" dirty="0"/>
              <a:t>Essential</a:t>
            </a:r>
            <a:r>
              <a:rPr spc="-140" dirty="0"/>
              <a:t> </a:t>
            </a:r>
            <a:r>
              <a:rPr spc="-40" dirty="0"/>
              <a:t>Questions</a:t>
            </a:r>
          </a:p>
        </p:txBody>
      </p:sp>
      <p:sp>
        <p:nvSpPr>
          <p:cNvPr id="3" name="object 3"/>
          <p:cNvSpPr txBox="1"/>
          <p:nvPr/>
        </p:nvSpPr>
        <p:spPr>
          <a:xfrm>
            <a:off x="318008" y="1489024"/>
            <a:ext cx="6963409" cy="3278504"/>
          </a:xfrm>
          <a:prstGeom prst="rect">
            <a:avLst/>
          </a:prstGeom>
        </p:spPr>
        <p:txBody>
          <a:bodyPr vert="horz" wrap="square" lIns="0" tIns="13335" rIns="0" bIns="0" rtlCol="0">
            <a:spAutoFit/>
          </a:bodyPr>
          <a:lstStyle/>
          <a:p>
            <a:pPr marL="241300" indent="-229235">
              <a:lnSpc>
                <a:spcPct val="100000"/>
              </a:lnSpc>
              <a:spcBef>
                <a:spcPts val="105"/>
              </a:spcBef>
              <a:buFont typeface="Arial MT"/>
              <a:buChar char="•"/>
              <a:tabLst>
                <a:tab pos="241300" algn="l"/>
                <a:tab pos="241935" algn="l"/>
              </a:tabLst>
            </a:pPr>
            <a:r>
              <a:rPr sz="2000" dirty="0">
                <a:solidFill>
                  <a:srgbClr val="2C3D50"/>
                </a:solidFill>
                <a:latin typeface="Calibri"/>
                <a:cs typeface="Calibri"/>
              </a:rPr>
              <a:t>Will </a:t>
            </a:r>
            <a:r>
              <a:rPr sz="2000" spc="-10" dirty="0">
                <a:solidFill>
                  <a:srgbClr val="2C3D50"/>
                </a:solidFill>
                <a:latin typeface="Calibri"/>
                <a:cs typeface="Calibri"/>
              </a:rPr>
              <a:t>you</a:t>
            </a:r>
            <a:r>
              <a:rPr sz="2000" spc="-25" dirty="0">
                <a:solidFill>
                  <a:srgbClr val="2C3D50"/>
                </a:solidFill>
                <a:latin typeface="Calibri"/>
                <a:cs typeface="Calibri"/>
              </a:rPr>
              <a:t> </a:t>
            </a:r>
            <a:r>
              <a:rPr sz="2000" spc="-5" dirty="0">
                <a:solidFill>
                  <a:srgbClr val="2C3D50"/>
                </a:solidFill>
                <a:latin typeface="Calibri"/>
                <a:cs typeface="Calibri"/>
              </a:rPr>
              <a:t>highlight</a:t>
            </a:r>
            <a:r>
              <a:rPr sz="2000" spc="-25" dirty="0">
                <a:solidFill>
                  <a:srgbClr val="2C3D50"/>
                </a:solidFill>
                <a:latin typeface="Calibri"/>
                <a:cs typeface="Calibri"/>
              </a:rPr>
              <a:t> </a:t>
            </a:r>
            <a:r>
              <a:rPr sz="2000" spc="-5" dirty="0">
                <a:solidFill>
                  <a:srgbClr val="2C3D50"/>
                </a:solidFill>
                <a:latin typeface="Calibri"/>
                <a:cs typeface="Calibri"/>
              </a:rPr>
              <a:t>certain</a:t>
            </a:r>
            <a:r>
              <a:rPr sz="2000" spc="15" dirty="0">
                <a:solidFill>
                  <a:srgbClr val="2C3D50"/>
                </a:solidFill>
                <a:latin typeface="Calibri"/>
                <a:cs typeface="Calibri"/>
              </a:rPr>
              <a:t> </a:t>
            </a:r>
            <a:r>
              <a:rPr sz="2000" dirty="0">
                <a:solidFill>
                  <a:srgbClr val="2C3D50"/>
                </a:solidFill>
                <a:latin typeface="Calibri"/>
                <a:cs typeface="Calibri"/>
              </a:rPr>
              <a:t>menu</a:t>
            </a:r>
            <a:r>
              <a:rPr sz="2000" spc="-5" dirty="0">
                <a:solidFill>
                  <a:srgbClr val="2C3D50"/>
                </a:solidFill>
                <a:latin typeface="Calibri"/>
                <a:cs typeface="Calibri"/>
              </a:rPr>
              <a:t> </a:t>
            </a:r>
            <a:r>
              <a:rPr sz="2000" spc="-10" dirty="0">
                <a:solidFill>
                  <a:srgbClr val="2C3D50"/>
                </a:solidFill>
                <a:latin typeface="Calibri"/>
                <a:cs typeface="Calibri"/>
              </a:rPr>
              <a:t>items</a:t>
            </a:r>
            <a:r>
              <a:rPr sz="2000" spc="20" dirty="0">
                <a:solidFill>
                  <a:srgbClr val="2C3D50"/>
                </a:solidFill>
                <a:latin typeface="Calibri"/>
                <a:cs typeface="Calibri"/>
              </a:rPr>
              <a:t> </a:t>
            </a:r>
            <a:r>
              <a:rPr sz="2000" spc="-15" dirty="0">
                <a:solidFill>
                  <a:srgbClr val="2C3D50"/>
                </a:solidFill>
                <a:latin typeface="Calibri"/>
                <a:cs typeface="Calibri"/>
              </a:rPr>
              <a:t>for</a:t>
            </a:r>
            <a:r>
              <a:rPr sz="2000" spc="-30" dirty="0">
                <a:solidFill>
                  <a:srgbClr val="2C3D50"/>
                </a:solidFill>
                <a:latin typeface="Calibri"/>
                <a:cs typeface="Calibri"/>
              </a:rPr>
              <a:t> </a:t>
            </a:r>
            <a:r>
              <a:rPr sz="2000" spc="-10" dirty="0">
                <a:solidFill>
                  <a:srgbClr val="2C3D50"/>
                </a:solidFill>
                <a:latin typeface="Calibri"/>
                <a:cs typeface="Calibri"/>
              </a:rPr>
              <a:t>maximum</a:t>
            </a:r>
            <a:r>
              <a:rPr sz="2000" spc="15" dirty="0">
                <a:solidFill>
                  <a:srgbClr val="2C3D50"/>
                </a:solidFill>
                <a:latin typeface="Calibri"/>
                <a:cs typeface="Calibri"/>
              </a:rPr>
              <a:t> </a:t>
            </a:r>
            <a:r>
              <a:rPr sz="2000" spc="-5" dirty="0">
                <a:solidFill>
                  <a:srgbClr val="2C3D50"/>
                </a:solidFill>
                <a:latin typeface="Calibri"/>
                <a:cs typeface="Calibri"/>
              </a:rPr>
              <a:t>profitability?</a:t>
            </a:r>
            <a:endParaRPr sz="2000">
              <a:latin typeface="Calibri"/>
              <a:cs typeface="Calibri"/>
            </a:endParaRPr>
          </a:p>
          <a:p>
            <a:pPr>
              <a:lnSpc>
                <a:spcPct val="100000"/>
              </a:lnSpc>
              <a:spcBef>
                <a:spcPts val="40"/>
              </a:spcBef>
              <a:buClr>
                <a:srgbClr val="2C3D50"/>
              </a:buClr>
              <a:buFont typeface="Arial MT"/>
              <a:buChar char="•"/>
            </a:pPr>
            <a:endParaRPr sz="2750">
              <a:latin typeface="Calibri"/>
              <a:cs typeface="Calibri"/>
            </a:endParaRPr>
          </a:p>
          <a:p>
            <a:pPr marL="241300" indent="-229235">
              <a:lnSpc>
                <a:spcPct val="100000"/>
              </a:lnSpc>
              <a:buFont typeface="Arial MT"/>
              <a:buChar char="•"/>
              <a:tabLst>
                <a:tab pos="241300" algn="l"/>
                <a:tab pos="241935" algn="l"/>
              </a:tabLst>
            </a:pPr>
            <a:r>
              <a:rPr sz="2000" dirty="0">
                <a:solidFill>
                  <a:srgbClr val="2C3D50"/>
                </a:solidFill>
                <a:latin typeface="Calibri"/>
                <a:cs typeface="Calibri"/>
              </a:rPr>
              <a:t>Will</a:t>
            </a:r>
            <a:r>
              <a:rPr sz="2000" spc="-10" dirty="0">
                <a:solidFill>
                  <a:srgbClr val="2C3D50"/>
                </a:solidFill>
                <a:latin typeface="Calibri"/>
                <a:cs typeface="Calibri"/>
              </a:rPr>
              <a:t> </a:t>
            </a:r>
            <a:r>
              <a:rPr sz="2000" dirty="0">
                <a:solidFill>
                  <a:srgbClr val="2C3D50"/>
                </a:solidFill>
                <a:latin typeface="Calibri"/>
                <a:cs typeface="Calibri"/>
              </a:rPr>
              <a:t>the</a:t>
            </a:r>
            <a:r>
              <a:rPr sz="2000" spc="5" dirty="0">
                <a:solidFill>
                  <a:srgbClr val="2C3D50"/>
                </a:solidFill>
                <a:latin typeface="Calibri"/>
                <a:cs typeface="Calibri"/>
              </a:rPr>
              <a:t> </a:t>
            </a:r>
            <a:r>
              <a:rPr sz="2000" spc="-5" dirty="0">
                <a:solidFill>
                  <a:srgbClr val="2C3D50"/>
                </a:solidFill>
                <a:latin typeface="Calibri"/>
                <a:cs typeface="Calibri"/>
              </a:rPr>
              <a:t>menu</a:t>
            </a:r>
            <a:r>
              <a:rPr sz="2000" dirty="0">
                <a:solidFill>
                  <a:srgbClr val="2C3D50"/>
                </a:solidFill>
                <a:latin typeface="Calibri"/>
                <a:cs typeface="Calibri"/>
              </a:rPr>
              <a:t> </a:t>
            </a:r>
            <a:r>
              <a:rPr sz="2000" spc="-20" dirty="0">
                <a:solidFill>
                  <a:srgbClr val="2C3D50"/>
                </a:solidFill>
                <a:latin typeface="Calibri"/>
                <a:cs typeface="Calibri"/>
              </a:rPr>
              <a:t>revolve</a:t>
            </a:r>
            <a:r>
              <a:rPr sz="2000" spc="10" dirty="0">
                <a:solidFill>
                  <a:srgbClr val="2C3D50"/>
                </a:solidFill>
                <a:latin typeface="Calibri"/>
                <a:cs typeface="Calibri"/>
              </a:rPr>
              <a:t> </a:t>
            </a:r>
            <a:r>
              <a:rPr sz="2000" spc="-10" dirty="0">
                <a:solidFill>
                  <a:srgbClr val="2C3D50"/>
                </a:solidFill>
                <a:latin typeface="Calibri"/>
                <a:cs typeface="Calibri"/>
              </a:rPr>
              <a:t>around</a:t>
            </a:r>
            <a:r>
              <a:rPr sz="2000" dirty="0">
                <a:solidFill>
                  <a:srgbClr val="2C3D50"/>
                </a:solidFill>
                <a:latin typeface="Calibri"/>
                <a:cs typeface="Calibri"/>
              </a:rPr>
              <a:t> a</a:t>
            </a:r>
            <a:r>
              <a:rPr sz="2000" spc="-10" dirty="0">
                <a:solidFill>
                  <a:srgbClr val="2C3D50"/>
                </a:solidFill>
                <a:latin typeface="Calibri"/>
                <a:cs typeface="Calibri"/>
              </a:rPr>
              <a:t> core</a:t>
            </a:r>
            <a:r>
              <a:rPr sz="2000" spc="-5" dirty="0">
                <a:solidFill>
                  <a:srgbClr val="2C3D50"/>
                </a:solidFill>
                <a:latin typeface="Calibri"/>
                <a:cs typeface="Calibri"/>
              </a:rPr>
              <a:t> </a:t>
            </a:r>
            <a:r>
              <a:rPr sz="2000" spc="-10" dirty="0">
                <a:solidFill>
                  <a:srgbClr val="2C3D50"/>
                </a:solidFill>
                <a:latin typeface="Calibri"/>
                <a:cs typeface="Calibri"/>
              </a:rPr>
              <a:t>group</a:t>
            </a:r>
            <a:r>
              <a:rPr sz="2000" spc="-15" dirty="0">
                <a:solidFill>
                  <a:srgbClr val="2C3D50"/>
                </a:solidFill>
                <a:latin typeface="Calibri"/>
                <a:cs typeface="Calibri"/>
              </a:rPr>
              <a:t> </a:t>
            </a:r>
            <a:r>
              <a:rPr sz="2000" spc="-5" dirty="0">
                <a:solidFill>
                  <a:srgbClr val="2C3D50"/>
                </a:solidFill>
                <a:latin typeface="Calibri"/>
                <a:cs typeface="Calibri"/>
              </a:rPr>
              <a:t>of ingredients</a:t>
            </a:r>
            <a:r>
              <a:rPr sz="2000" spc="5" dirty="0">
                <a:solidFill>
                  <a:srgbClr val="2C3D50"/>
                </a:solidFill>
                <a:latin typeface="Calibri"/>
                <a:cs typeface="Calibri"/>
              </a:rPr>
              <a:t> </a:t>
            </a:r>
            <a:r>
              <a:rPr sz="2000" spc="-5" dirty="0">
                <a:solidFill>
                  <a:srgbClr val="2C3D50"/>
                </a:solidFill>
                <a:latin typeface="Calibri"/>
                <a:cs typeface="Calibri"/>
              </a:rPr>
              <a:t>or not?</a:t>
            </a:r>
            <a:endParaRPr sz="2000">
              <a:latin typeface="Calibri"/>
              <a:cs typeface="Calibri"/>
            </a:endParaRPr>
          </a:p>
          <a:p>
            <a:pPr>
              <a:lnSpc>
                <a:spcPct val="100000"/>
              </a:lnSpc>
              <a:spcBef>
                <a:spcPts val="55"/>
              </a:spcBef>
              <a:buClr>
                <a:srgbClr val="2C3D50"/>
              </a:buClr>
              <a:buFont typeface="Arial MT"/>
              <a:buChar char="•"/>
            </a:pPr>
            <a:endParaRPr sz="2750">
              <a:latin typeface="Calibri"/>
              <a:cs typeface="Calibri"/>
            </a:endParaRPr>
          </a:p>
          <a:p>
            <a:pPr marL="241300" indent="-229235">
              <a:lnSpc>
                <a:spcPct val="100000"/>
              </a:lnSpc>
              <a:buFont typeface="Arial MT"/>
              <a:buChar char="•"/>
              <a:tabLst>
                <a:tab pos="241300" algn="l"/>
                <a:tab pos="241935" algn="l"/>
              </a:tabLst>
            </a:pPr>
            <a:r>
              <a:rPr sz="2000" spc="-5" dirty="0">
                <a:solidFill>
                  <a:srgbClr val="2C3D50"/>
                </a:solidFill>
                <a:latin typeface="Calibri"/>
                <a:cs typeface="Calibri"/>
              </a:rPr>
              <a:t>How</a:t>
            </a:r>
            <a:r>
              <a:rPr sz="2000" spc="-15" dirty="0">
                <a:solidFill>
                  <a:srgbClr val="2C3D50"/>
                </a:solidFill>
                <a:latin typeface="Calibri"/>
                <a:cs typeface="Calibri"/>
              </a:rPr>
              <a:t> </a:t>
            </a:r>
            <a:r>
              <a:rPr sz="2000" spc="-5" dirty="0">
                <a:solidFill>
                  <a:srgbClr val="2C3D50"/>
                </a:solidFill>
                <a:latin typeface="Calibri"/>
                <a:cs typeface="Calibri"/>
              </a:rPr>
              <a:t>will</a:t>
            </a:r>
            <a:r>
              <a:rPr sz="2000" spc="10" dirty="0">
                <a:solidFill>
                  <a:srgbClr val="2C3D50"/>
                </a:solidFill>
                <a:latin typeface="Calibri"/>
                <a:cs typeface="Calibri"/>
              </a:rPr>
              <a:t> </a:t>
            </a:r>
            <a:r>
              <a:rPr sz="2000" spc="-10" dirty="0">
                <a:solidFill>
                  <a:srgbClr val="2C3D50"/>
                </a:solidFill>
                <a:latin typeface="Calibri"/>
                <a:cs typeface="Calibri"/>
              </a:rPr>
              <a:t>your</a:t>
            </a:r>
            <a:r>
              <a:rPr sz="2000" spc="-20" dirty="0">
                <a:solidFill>
                  <a:srgbClr val="2C3D50"/>
                </a:solidFill>
                <a:latin typeface="Calibri"/>
                <a:cs typeface="Calibri"/>
              </a:rPr>
              <a:t> </a:t>
            </a:r>
            <a:r>
              <a:rPr sz="2000" spc="-5" dirty="0">
                <a:solidFill>
                  <a:srgbClr val="2C3D50"/>
                </a:solidFill>
                <a:latin typeface="Calibri"/>
                <a:cs typeface="Calibri"/>
              </a:rPr>
              <a:t>menu</a:t>
            </a:r>
            <a:r>
              <a:rPr sz="2000" dirty="0">
                <a:solidFill>
                  <a:srgbClr val="2C3D50"/>
                </a:solidFill>
                <a:latin typeface="Calibri"/>
                <a:cs typeface="Calibri"/>
              </a:rPr>
              <a:t> </a:t>
            </a:r>
            <a:r>
              <a:rPr sz="2000" spc="-5" dirty="0">
                <a:solidFill>
                  <a:srgbClr val="2C3D50"/>
                </a:solidFill>
                <a:latin typeface="Calibri"/>
                <a:cs typeface="Calibri"/>
              </a:rPr>
              <a:t>highlight specific</a:t>
            </a:r>
            <a:r>
              <a:rPr sz="2000" spc="15" dirty="0">
                <a:solidFill>
                  <a:srgbClr val="2C3D50"/>
                </a:solidFill>
                <a:latin typeface="Calibri"/>
                <a:cs typeface="Calibri"/>
              </a:rPr>
              <a:t> </a:t>
            </a:r>
            <a:r>
              <a:rPr sz="2000" spc="-10" dirty="0">
                <a:solidFill>
                  <a:srgbClr val="2C3D50"/>
                </a:solidFill>
                <a:latin typeface="Calibri"/>
                <a:cs typeface="Calibri"/>
              </a:rPr>
              <a:t>“specials”</a:t>
            </a:r>
            <a:r>
              <a:rPr sz="2000" spc="15" dirty="0">
                <a:solidFill>
                  <a:srgbClr val="2C3D50"/>
                </a:solidFill>
                <a:latin typeface="Calibri"/>
                <a:cs typeface="Calibri"/>
              </a:rPr>
              <a:t> </a:t>
            </a:r>
            <a:r>
              <a:rPr sz="2000" spc="-5" dirty="0">
                <a:solidFill>
                  <a:srgbClr val="2C3D50"/>
                </a:solidFill>
                <a:latin typeface="Calibri"/>
                <a:cs typeface="Calibri"/>
              </a:rPr>
              <a:t>or</a:t>
            </a:r>
            <a:r>
              <a:rPr sz="2000" spc="-10" dirty="0">
                <a:solidFill>
                  <a:srgbClr val="2C3D50"/>
                </a:solidFill>
                <a:latin typeface="Calibri"/>
                <a:cs typeface="Calibri"/>
              </a:rPr>
              <a:t> </a:t>
            </a:r>
            <a:r>
              <a:rPr sz="2000" spc="-20" dirty="0">
                <a:solidFill>
                  <a:srgbClr val="2C3D50"/>
                </a:solidFill>
                <a:latin typeface="Calibri"/>
                <a:cs typeface="Calibri"/>
              </a:rPr>
              <a:t>“deals”?</a:t>
            </a:r>
            <a:endParaRPr sz="2000">
              <a:latin typeface="Calibri"/>
              <a:cs typeface="Calibri"/>
            </a:endParaRPr>
          </a:p>
          <a:p>
            <a:pPr>
              <a:lnSpc>
                <a:spcPct val="100000"/>
              </a:lnSpc>
              <a:spcBef>
                <a:spcPts val="40"/>
              </a:spcBef>
              <a:buClr>
                <a:srgbClr val="2C3D50"/>
              </a:buClr>
              <a:buFont typeface="Arial MT"/>
              <a:buChar char="•"/>
            </a:pPr>
            <a:endParaRPr sz="2750">
              <a:latin typeface="Calibri"/>
              <a:cs typeface="Calibri"/>
            </a:endParaRPr>
          </a:p>
          <a:p>
            <a:pPr marL="241300" indent="-229235">
              <a:lnSpc>
                <a:spcPct val="100000"/>
              </a:lnSpc>
              <a:buFont typeface="Arial MT"/>
              <a:buChar char="•"/>
              <a:tabLst>
                <a:tab pos="241300" algn="l"/>
                <a:tab pos="241935" algn="l"/>
              </a:tabLst>
            </a:pPr>
            <a:r>
              <a:rPr sz="2000" spc="-5" dirty="0">
                <a:solidFill>
                  <a:srgbClr val="2C3D50"/>
                </a:solidFill>
                <a:latin typeface="Calibri"/>
                <a:cs typeface="Calibri"/>
              </a:rPr>
              <a:t>What</a:t>
            </a:r>
            <a:r>
              <a:rPr sz="2000" spc="-15" dirty="0">
                <a:solidFill>
                  <a:srgbClr val="2C3D50"/>
                </a:solidFill>
                <a:latin typeface="Calibri"/>
                <a:cs typeface="Calibri"/>
              </a:rPr>
              <a:t> </a:t>
            </a:r>
            <a:r>
              <a:rPr sz="2000" spc="-5" dirty="0">
                <a:solidFill>
                  <a:srgbClr val="2C3D50"/>
                </a:solidFill>
                <a:latin typeface="Calibri"/>
                <a:cs typeface="Calibri"/>
              </a:rPr>
              <a:t>menu</a:t>
            </a:r>
            <a:r>
              <a:rPr sz="2000" spc="-10" dirty="0">
                <a:solidFill>
                  <a:srgbClr val="2C3D50"/>
                </a:solidFill>
                <a:latin typeface="Calibri"/>
                <a:cs typeface="Calibri"/>
              </a:rPr>
              <a:t> </a:t>
            </a:r>
            <a:r>
              <a:rPr sz="2000" spc="-5" dirty="0">
                <a:solidFill>
                  <a:srgbClr val="2C3D50"/>
                </a:solidFill>
                <a:latin typeface="Calibri"/>
                <a:cs typeface="Calibri"/>
              </a:rPr>
              <a:t>styles</a:t>
            </a:r>
            <a:r>
              <a:rPr sz="2000" dirty="0">
                <a:solidFill>
                  <a:srgbClr val="2C3D50"/>
                </a:solidFill>
                <a:latin typeface="Calibri"/>
                <a:cs typeface="Calibri"/>
              </a:rPr>
              <a:t> </a:t>
            </a:r>
            <a:r>
              <a:rPr sz="2000" spc="-10" dirty="0">
                <a:solidFill>
                  <a:srgbClr val="2C3D50"/>
                </a:solidFill>
                <a:latin typeface="Calibri"/>
                <a:cs typeface="Calibri"/>
              </a:rPr>
              <a:t>are</a:t>
            </a:r>
            <a:r>
              <a:rPr sz="2000" spc="-5" dirty="0">
                <a:solidFill>
                  <a:srgbClr val="2C3D50"/>
                </a:solidFill>
                <a:latin typeface="Calibri"/>
                <a:cs typeface="Calibri"/>
              </a:rPr>
              <a:t> </a:t>
            </a:r>
            <a:r>
              <a:rPr sz="2000" spc="-10" dirty="0">
                <a:solidFill>
                  <a:srgbClr val="2C3D50"/>
                </a:solidFill>
                <a:latin typeface="Calibri"/>
                <a:cs typeface="Calibri"/>
              </a:rPr>
              <a:t>your</a:t>
            </a:r>
            <a:r>
              <a:rPr sz="2000" spc="-25" dirty="0">
                <a:solidFill>
                  <a:srgbClr val="2C3D50"/>
                </a:solidFill>
                <a:latin typeface="Calibri"/>
                <a:cs typeface="Calibri"/>
              </a:rPr>
              <a:t> </a:t>
            </a:r>
            <a:r>
              <a:rPr sz="2000" spc="-10" dirty="0">
                <a:solidFill>
                  <a:srgbClr val="2C3D50"/>
                </a:solidFill>
                <a:latin typeface="Calibri"/>
                <a:cs typeface="Calibri"/>
              </a:rPr>
              <a:t>competitors</a:t>
            </a:r>
            <a:r>
              <a:rPr sz="2000" spc="5" dirty="0">
                <a:solidFill>
                  <a:srgbClr val="2C3D50"/>
                </a:solidFill>
                <a:latin typeface="Calibri"/>
                <a:cs typeface="Calibri"/>
              </a:rPr>
              <a:t> </a:t>
            </a:r>
            <a:r>
              <a:rPr sz="2000" spc="-5" dirty="0">
                <a:solidFill>
                  <a:srgbClr val="2C3D50"/>
                </a:solidFill>
                <a:latin typeface="Calibri"/>
                <a:cs typeface="Calibri"/>
              </a:rPr>
              <a:t>using?</a:t>
            </a:r>
            <a:endParaRPr sz="2000">
              <a:latin typeface="Calibri"/>
              <a:cs typeface="Calibri"/>
            </a:endParaRPr>
          </a:p>
          <a:p>
            <a:pPr>
              <a:lnSpc>
                <a:spcPct val="100000"/>
              </a:lnSpc>
              <a:spcBef>
                <a:spcPts val="40"/>
              </a:spcBef>
              <a:buClr>
                <a:srgbClr val="2C3D50"/>
              </a:buClr>
              <a:buFont typeface="Arial MT"/>
              <a:buChar char="•"/>
            </a:pPr>
            <a:endParaRPr sz="2750">
              <a:latin typeface="Calibri"/>
              <a:cs typeface="Calibri"/>
            </a:endParaRPr>
          </a:p>
          <a:p>
            <a:pPr marL="241300" indent="-229235">
              <a:lnSpc>
                <a:spcPct val="100000"/>
              </a:lnSpc>
              <a:buFont typeface="Arial MT"/>
              <a:buChar char="•"/>
              <a:tabLst>
                <a:tab pos="241300" algn="l"/>
                <a:tab pos="241935" algn="l"/>
              </a:tabLst>
            </a:pPr>
            <a:r>
              <a:rPr sz="2000" spc="-5" dirty="0">
                <a:solidFill>
                  <a:srgbClr val="2C3D50"/>
                </a:solidFill>
                <a:latin typeface="Calibri"/>
                <a:cs typeface="Calibri"/>
              </a:rPr>
              <a:t>What</a:t>
            </a:r>
            <a:r>
              <a:rPr sz="2000" spc="-10" dirty="0">
                <a:solidFill>
                  <a:srgbClr val="2C3D50"/>
                </a:solidFill>
                <a:latin typeface="Calibri"/>
                <a:cs typeface="Calibri"/>
              </a:rPr>
              <a:t> are</a:t>
            </a:r>
            <a:r>
              <a:rPr sz="2000" spc="5" dirty="0">
                <a:solidFill>
                  <a:srgbClr val="2C3D50"/>
                </a:solidFill>
                <a:latin typeface="Calibri"/>
                <a:cs typeface="Calibri"/>
              </a:rPr>
              <a:t> </a:t>
            </a:r>
            <a:r>
              <a:rPr sz="2000" dirty="0">
                <a:solidFill>
                  <a:srgbClr val="2C3D50"/>
                </a:solidFill>
                <a:latin typeface="Calibri"/>
                <a:cs typeface="Calibri"/>
              </a:rPr>
              <a:t>the </a:t>
            </a:r>
            <a:r>
              <a:rPr sz="2000" spc="-5" dirty="0">
                <a:solidFill>
                  <a:srgbClr val="2C3D50"/>
                </a:solidFill>
                <a:latin typeface="Calibri"/>
                <a:cs typeface="Calibri"/>
              </a:rPr>
              <a:t>main</a:t>
            </a:r>
            <a:r>
              <a:rPr sz="2000" spc="5" dirty="0">
                <a:solidFill>
                  <a:srgbClr val="2C3D50"/>
                </a:solidFill>
                <a:latin typeface="Calibri"/>
                <a:cs typeface="Calibri"/>
              </a:rPr>
              <a:t> </a:t>
            </a:r>
            <a:r>
              <a:rPr sz="2000" dirty="0">
                <a:solidFill>
                  <a:srgbClr val="2C3D50"/>
                </a:solidFill>
                <a:latin typeface="Calibri"/>
                <a:cs typeface="Calibri"/>
              </a:rPr>
              <a:t>types</a:t>
            </a:r>
            <a:r>
              <a:rPr sz="2000" spc="-10" dirty="0">
                <a:solidFill>
                  <a:srgbClr val="2C3D50"/>
                </a:solidFill>
                <a:latin typeface="Calibri"/>
                <a:cs typeface="Calibri"/>
              </a:rPr>
              <a:t> </a:t>
            </a:r>
            <a:r>
              <a:rPr sz="2000" spc="-5" dirty="0">
                <a:solidFill>
                  <a:srgbClr val="2C3D50"/>
                </a:solidFill>
                <a:latin typeface="Calibri"/>
                <a:cs typeface="Calibri"/>
              </a:rPr>
              <a:t>of</a:t>
            </a:r>
            <a:r>
              <a:rPr sz="2000" spc="-10" dirty="0">
                <a:solidFill>
                  <a:srgbClr val="2C3D50"/>
                </a:solidFill>
                <a:latin typeface="Calibri"/>
                <a:cs typeface="Calibri"/>
              </a:rPr>
              <a:t> </a:t>
            </a:r>
            <a:r>
              <a:rPr sz="2000" dirty="0">
                <a:solidFill>
                  <a:srgbClr val="2C3D50"/>
                </a:solidFill>
                <a:latin typeface="Calibri"/>
                <a:cs typeface="Calibri"/>
              </a:rPr>
              <a:t>menus</a:t>
            </a:r>
            <a:r>
              <a:rPr sz="2000" spc="5" dirty="0">
                <a:solidFill>
                  <a:srgbClr val="2C3D50"/>
                </a:solidFill>
                <a:latin typeface="Calibri"/>
                <a:cs typeface="Calibri"/>
              </a:rPr>
              <a:t> </a:t>
            </a:r>
            <a:r>
              <a:rPr sz="2000" spc="-15" dirty="0">
                <a:solidFill>
                  <a:srgbClr val="2C3D50"/>
                </a:solidFill>
                <a:latin typeface="Calibri"/>
                <a:cs typeface="Calibri"/>
              </a:rPr>
              <a:t>for </a:t>
            </a:r>
            <a:r>
              <a:rPr sz="2000" spc="-10" dirty="0">
                <a:solidFill>
                  <a:srgbClr val="2C3D50"/>
                </a:solidFill>
                <a:latin typeface="Calibri"/>
                <a:cs typeface="Calibri"/>
              </a:rPr>
              <a:t>your</a:t>
            </a:r>
            <a:r>
              <a:rPr sz="2000" spc="-30" dirty="0">
                <a:solidFill>
                  <a:srgbClr val="2C3D50"/>
                </a:solidFill>
                <a:latin typeface="Calibri"/>
                <a:cs typeface="Calibri"/>
              </a:rPr>
              <a:t> </a:t>
            </a:r>
            <a:r>
              <a:rPr sz="2000" dirty="0">
                <a:solidFill>
                  <a:srgbClr val="2C3D50"/>
                </a:solidFill>
                <a:latin typeface="Calibri"/>
                <a:cs typeface="Calibri"/>
              </a:rPr>
              <a:t>kind</a:t>
            </a:r>
            <a:r>
              <a:rPr sz="2000" spc="5" dirty="0">
                <a:solidFill>
                  <a:srgbClr val="2C3D50"/>
                </a:solidFill>
                <a:latin typeface="Calibri"/>
                <a:cs typeface="Calibri"/>
              </a:rPr>
              <a:t> </a:t>
            </a:r>
            <a:r>
              <a:rPr sz="2000" spc="-5" dirty="0">
                <a:solidFill>
                  <a:srgbClr val="2C3D50"/>
                </a:solidFill>
                <a:latin typeface="Calibri"/>
                <a:cs typeface="Calibri"/>
              </a:rPr>
              <a:t>of </a:t>
            </a:r>
            <a:r>
              <a:rPr sz="2000" spc="-15" dirty="0">
                <a:solidFill>
                  <a:srgbClr val="2C3D50"/>
                </a:solidFill>
                <a:latin typeface="Calibri"/>
                <a:cs typeface="Calibri"/>
              </a:rPr>
              <a:t>restaurant?</a:t>
            </a:r>
            <a:endParaRPr sz="2000">
              <a:latin typeface="Calibri"/>
              <a:cs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52400" y="1232916"/>
            <a:ext cx="8767572" cy="4392168"/>
          </a:xfrm>
          <a:prstGeom prst="rect">
            <a:avLst/>
          </a:prstGeom>
        </p:spPr>
      </p:pic>
      <p:sp>
        <p:nvSpPr>
          <p:cNvPr id="3" name="object 3"/>
          <p:cNvSpPr txBox="1">
            <a:spLocks noGrp="1"/>
          </p:cNvSpPr>
          <p:nvPr>
            <p:ph type="title"/>
          </p:nvPr>
        </p:nvSpPr>
        <p:spPr>
          <a:xfrm>
            <a:off x="906576" y="333578"/>
            <a:ext cx="6552565" cy="635000"/>
          </a:xfrm>
          <a:prstGeom prst="rect">
            <a:avLst/>
          </a:prstGeom>
        </p:spPr>
        <p:txBody>
          <a:bodyPr vert="horz" wrap="square" lIns="0" tIns="12065" rIns="0" bIns="0" rtlCol="0">
            <a:spAutoFit/>
          </a:bodyPr>
          <a:lstStyle/>
          <a:p>
            <a:pPr marL="12700">
              <a:lnSpc>
                <a:spcPct val="100000"/>
              </a:lnSpc>
              <a:spcBef>
                <a:spcPts val="95"/>
              </a:spcBef>
            </a:pPr>
            <a:r>
              <a:rPr sz="4000" b="1" spc="-15" dirty="0">
                <a:latin typeface="Calibri"/>
                <a:cs typeface="Calibri"/>
              </a:rPr>
              <a:t>What </a:t>
            </a:r>
            <a:r>
              <a:rPr sz="4000" b="1" spc="-5" dirty="0">
                <a:latin typeface="Calibri"/>
                <a:cs typeface="Calibri"/>
              </a:rPr>
              <a:t>else</a:t>
            </a:r>
            <a:r>
              <a:rPr sz="4000" b="1" spc="-20" dirty="0">
                <a:latin typeface="Calibri"/>
                <a:cs typeface="Calibri"/>
              </a:rPr>
              <a:t> </a:t>
            </a:r>
            <a:r>
              <a:rPr sz="4000" b="1" spc="-5" dirty="0">
                <a:latin typeface="Calibri"/>
                <a:cs typeface="Calibri"/>
              </a:rPr>
              <a:t>should</a:t>
            </a:r>
            <a:r>
              <a:rPr sz="4000" b="1" spc="5" dirty="0">
                <a:latin typeface="Calibri"/>
                <a:cs typeface="Calibri"/>
              </a:rPr>
              <a:t> </a:t>
            </a:r>
            <a:r>
              <a:rPr sz="4000" b="1" spc="-25" dirty="0">
                <a:latin typeface="Calibri"/>
                <a:cs typeface="Calibri"/>
              </a:rPr>
              <a:t>we</a:t>
            </a:r>
            <a:r>
              <a:rPr sz="4000" b="1" spc="-20" dirty="0">
                <a:latin typeface="Calibri"/>
                <a:cs typeface="Calibri"/>
              </a:rPr>
              <a:t> </a:t>
            </a:r>
            <a:r>
              <a:rPr sz="4000" b="1" spc="-5" dirty="0">
                <a:latin typeface="Calibri"/>
                <a:cs typeface="Calibri"/>
              </a:rPr>
              <a:t>consider?</a:t>
            </a:r>
            <a:endParaRPr sz="4000">
              <a:latin typeface="Calibri"/>
              <a:cs typeface="Calibri"/>
            </a:endParaRPr>
          </a:p>
        </p:txBody>
      </p:sp>
      <p:sp>
        <p:nvSpPr>
          <p:cNvPr id="4" name="object 4"/>
          <p:cNvSpPr txBox="1"/>
          <p:nvPr/>
        </p:nvSpPr>
        <p:spPr>
          <a:xfrm>
            <a:off x="7532369" y="5601106"/>
            <a:ext cx="1409065" cy="285115"/>
          </a:xfrm>
          <a:prstGeom prst="rect">
            <a:avLst/>
          </a:prstGeom>
        </p:spPr>
        <p:txBody>
          <a:bodyPr vert="horz" wrap="square" lIns="0" tIns="12700" rIns="0" bIns="0" rtlCol="0">
            <a:spAutoFit/>
          </a:bodyPr>
          <a:lstStyle/>
          <a:p>
            <a:pPr marL="12700">
              <a:lnSpc>
                <a:spcPct val="100000"/>
              </a:lnSpc>
              <a:spcBef>
                <a:spcPts val="100"/>
              </a:spcBef>
            </a:pPr>
            <a:r>
              <a:rPr sz="1700" spc="-5" dirty="0">
                <a:latin typeface="Trebuchet MS"/>
                <a:cs typeface="Trebuchet MS"/>
              </a:rPr>
              <a:t>(Oracle,</a:t>
            </a:r>
            <a:r>
              <a:rPr sz="1700" spc="-75" dirty="0">
                <a:latin typeface="Trebuchet MS"/>
                <a:cs typeface="Trebuchet MS"/>
              </a:rPr>
              <a:t> </a:t>
            </a:r>
            <a:r>
              <a:rPr sz="1700" spc="-10" dirty="0">
                <a:latin typeface="Trebuchet MS"/>
                <a:cs typeface="Trebuchet MS"/>
              </a:rPr>
              <a:t>2022)</a:t>
            </a:r>
            <a:endParaRPr sz="1700">
              <a:latin typeface="Trebuchet MS"/>
              <a:cs typeface="Trebuchet M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67868" y="188976"/>
            <a:ext cx="8388096" cy="5718048"/>
          </a:xfrm>
          <a:prstGeom prst="rect">
            <a:avLst/>
          </a:prstGeom>
        </p:spPr>
      </p:pic>
      <p:sp>
        <p:nvSpPr>
          <p:cNvPr id="3" name="object 3"/>
          <p:cNvSpPr txBox="1"/>
          <p:nvPr/>
        </p:nvSpPr>
        <p:spPr>
          <a:xfrm>
            <a:off x="7532369" y="5601106"/>
            <a:ext cx="1409065" cy="285115"/>
          </a:xfrm>
          <a:prstGeom prst="rect">
            <a:avLst/>
          </a:prstGeom>
        </p:spPr>
        <p:txBody>
          <a:bodyPr vert="horz" wrap="square" lIns="0" tIns="12700" rIns="0" bIns="0" rtlCol="0">
            <a:spAutoFit/>
          </a:bodyPr>
          <a:lstStyle/>
          <a:p>
            <a:pPr marL="12700">
              <a:lnSpc>
                <a:spcPct val="100000"/>
              </a:lnSpc>
              <a:spcBef>
                <a:spcPts val="100"/>
              </a:spcBef>
            </a:pPr>
            <a:r>
              <a:rPr sz="1700" spc="-5" dirty="0">
                <a:latin typeface="Trebuchet MS"/>
                <a:cs typeface="Trebuchet MS"/>
              </a:rPr>
              <a:t>(Oracle,</a:t>
            </a:r>
            <a:r>
              <a:rPr sz="1700" spc="-90" dirty="0">
                <a:latin typeface="Trebuchet MS"/>
                <a:cs typeface="Trebuchet MS"/>
              </a:rPr>
              <a:t> </a:t>
            </a:r>
            <a:r>
              <a:rPr sz="1700" spc="-10" dirty="0">
                <a:latin typeface="Trebuchet MS"/>
                <a:cs typeface="Trebuchet MS"/>
              </a:rPr>
              <a:t>2022)</a:t>
            </a:r>
            <a:endParaRPr sz="1700">
              <a:latin typeface="Trebuchet MS"/>
              <a:cs typeface="Trebuchet M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79831" y="620268"/>
            <a:ext cx="8784336" cy="4963668"/>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8800" y="825245"/>
            <a:ext cx="3044190" cy="1387475"/>
          </a:xfrm>
          <a:prstGeom prst="rect">
            <a:avLst/>
          </a:prstGeom>
        </p:spPr>
        <p:txBody>
          <a:bodyPr vert="horz" wrap="square" lIns="0" tIns="93980" rIns="0" bIns="0" rtlCol="0">
            <a:spAutoFit/>
          </a:bodyPr>
          <a:lstStyle/>
          <a:p>
            <a:pPr marL="12700" marR="5080">
              <a:lnSpc>
                <a:spcPts val="5080"/>
              </a:lnSpc>
              <a:spcBef>
                <a:spcPts val="740"/>
              </a:spcBef>
            </a:pPr>
            <a:r>
              <a:rPr sz="4700" spc="-35" dirty="0"/>
              <a:t>How</a:t>
            </a:r>
            <a:r>
              <a:rPr sz="4700" spc="-145" dirty="0"/>
              <a:t> </a:t>
            </a:r>
            <a:r>
              <a:rPr sz="4700" spc="-30" dirty="0"/>
              <a:t>to</a:t>
            </a:r>
            <a:r>
              <a:rPr sz="4700" spc="-130" dirty="0"/>
              <a:t> </a:t>
            </a:r>
            <a:r>
              <a:rPr sz="4700" spc="-20" dirty="0"/>
              <a:t>price </a:t>
            </a:r>
            <a:r>
              <a:rPr sz="4700" spc="-1050" dirty="0"/>
              <a:t> </a:t>
            </a:r>
            <a:r>
              <a:rPr sz="4700" dirty="0"/>
              <a:t>a</a:t>
            </a:r>
            <a:r>
              <a:rPr sz="4700" spc="-60" dirty="0"/>
              <a:t> </a:t>
            </a:r>
            <a:r>
              <a:rPr sz="4700" spc="-35" dirty="0"/>
              <a:t>menu</a:t>
            </a:r>
            <a:endParaRPr sz="4700"/>
          </a:p>
        </p:txBody>
      </p:sp>
      <p:grpSp>
        <p:nvGrpSpPr>
          <p:cNvPr id="3" name="object 3"/>
          <p:cNvGrpSpPr/>
          <p:nvPr/>
        </p:nvGrpSpPr>
        <p:grpSpPr>
          <a:xfrm>
            <a:off x="458508" y="2533920"/>
            <a:ext cx="2651760" cy="115570"/>
            <a:chOff x="458508" y="2533920"/>
            <a:chExt cx="2651760" cy="115570"/>
          </a:xfrm>
        </p:grpSpPr>
        <p:sp>
          <p:nvSpPr>
            <p:cNvPr id="4" name="object 4"/>
            <p:cNvSpPr/>
            <p:nvPr/>
          </p:nvSpPr>
          <p:spPr>
            <a:xfrm>
              <a:off x="480057" y="2570136"/>
              <a:ext cx="2607310" cy="45085"/>
            </a:xfrm>
            <a:custGeom>
              <a:avLst/>
              <a:gdLst/>
              <a:ahLst/>
              <a:cxnLst/>
              <a:rect l="l" t="t" r="r" b="b"/>
              <a:pathLst>
                <a:path w="2607310" h="45085">
                  <a:moveTo>
                    <a:pt x="1465071" y="16368"/>
                  </a:moveTo>
                  <a:lnTo>
                    <a:pt x="1303784" y="18377"/>
                  </a:lnTo>
                  <a:lnTo>
                    <a:pt x="1214848" y="22679"/>
                  </a:lnTo>
                  <a:lnTo>
                    <a:pt x="1233792" y="25471"/>
                  </a:lnTo>
                  <a:lnTo>
                    <a:pt x="1277749" y="36665"/>
                  </a:lnTo>
                  <a:lnTo>
                    <a:pt x="1324140" y="41358"/>
                  </a:lnTo>
                  <a:lnTo>
                    <a:pt x="1372746" y="43870"/>
                  </a:lnTo>
                  <a:lnTo>
                    <a:pt x="1423162" y="44564"/>
                  </a:lnTo>
                  <a:lnTo>
                    <a:pt x="1474984" y="43807"/>
                  </a:lnTo>
                  <a:lnTo>
                    <a:pt x="1527805" y="41963"/>
                  </a:lnTo>
                  <a:lnTo>
                    <a:pt x="1740982" y="31017"/>
                  </a:lnTo>
                  <a:lnTo>
                    <a:pt x="1792724" y="29212"/>
                  </a:lnTo>
                  <a:lnTo>
                    <a:pt x="1843035" y="28509"/>
                  </a:lnTo>
                  <a:lnTo>
                    <a:pt x="2174077" y="28509"/>
                  </a:lnTo>
                  <a:lnTo>
                    <a:pt x="2227178" y="27273"/>
                  </a:lnTo>
                  <a:lnTo>
                    <a:pt x="2275397" y="26711"/>
                  </a:lnTo>
                  <a:lnTo>
                    <a:pt x="2607052" y="26702"/>
                  </a:lnTo>
                  <a:lnTo>
                    <a:pt x="2606865" y="20443"/>
                  </a:lnTo>
                  <a:lnTo>
                    <a:pt x="1796823" y="20443"/>
                  </a:lnTo>
                  <a:lnTo>
                    <a:pt x="1759002" y="20356"/>
                  </a:lnTo>
                  <a:lnTo>
                    <a:pt x="1529909" y="16474"/>
                  </a:lnTo>
                  <a:lnTo>
                    <a:pt x="1465071" y="16368"/>
                  </a:lnTo>
                  <a:close/>
                </a:path>
                <a:path w="2607310" h="45085">
                  <a:moveTo>
                    <a:pt x="518385" y="14917"/>
                  </a:moveTo>
                  <a:lnTo>
                    <a:pt x="545807" y="18318"/>
                  </a:lnTo>
                  <a:lnTo>
                    <a:pt x="600080" y="26751"/>
                  </a:lnTo>
                  <a:lnTo>
                    <a:pt x="652274" y="36665"/>
                  </a:lnTo>
                  <a:lnTo>
                    <a:pt x="704238" y="41907"/>
                  </a:lnTo>
                  <a:lnTo>
                    <a:pt x="755612" y="43536"/>
                  </a:lnTo>
                  <a:lnTo>
                    <a:pt x="806381" y="42299"/>
                  </a:lnTo>
                  <a:lnTo>
                    <a:pt x="856531" y="38944"/>
                  </a:lnTo>
                  <a:lnTo>
                    <a:pt x="861173" y="38501"/>
                  </a:lnTo>
                  <a:lnTo>
                    <a:pt x="830221" y="38390"/>
                  </a:lnTo>
                  <a:lnTo>
                    <a:pt x="786990" y="37149"/>
                  </a:lnTo>
                  <a:lnTo>
                    <a:pt x="743068" y="34675"/>
                  </a:lnTo>
                  <a:lnTo>
                    <a:pt x="697755" y="30820"/>
                  </a:lnTo>
                  <a:lnTo>
                    <a:pt x="650350" y="25436"/>
                  </a:lnTo>
                  <a:lnTo>
                    <a:pt x="600153" y="18377"/>
                  </a:lnTo>
                  <a:lnTo>
                    <a:pt x="541614" y="15610"/>
                  </a:lnTo>
                  <a:lnTo>
                    <a:pt x="518385" y="14917"/>
                  </a:lnTo>
                  <a:close/>
                </a:path>
                <a:path w="2607310" h="45085">
                  <a:moveTo>
                    <a:pt x="1143661" y="16151"/>
                  </a:moveTo>
                  <a:lnTo>
                    <a:pt x="1097514" y="16531"/>
                  </a:lnTo>
                  <a:lnTo>
                    <a:pt x="1050666" y="19275"/>
                  </a:lnTo>
                  <a:lnTo>
                    <a:pt x="1003130" y="23635"/>
                  </a:lnTo>
                  <a:lnTo>
                    <a:pt x="906048" y="34216"/>
                  </a:lnTo>
                  <a:lnTo>
                    <a:pt x="861173" y="38501"/>
                  </a:lnTo>
                  <a:lnTo>
                    <a:pt x="873461" y="38544"/>
                  </a:lnTo>
                  <a:lnTo>
                    <a:pt x="917411" y="37760"/>
                  </a:lnTo>
                  <a:lnTo>
                    <a:pt x="962772" y="36185"/>
                  </a:lnTo>
                  <a:lnTo>
                    <a:pt x="1214848" y="22679"/>
                  </a:lnTo>
                  <a:lnTo>
                    <a:pt x="1189091" y="18882"/>
                  </a:lnTo>
                  <a:lnTo>
                    <a:pt x="1143661" y="16151"/>
                  </a:lnTo>
                  <a:close/>
                </a:path>
                <a:path w="2607310" h="45085">
                  <a:moveTo>
                    <a:pt x="764" y="18377"/>
                  </a:moveTo>
                  <a:lnTo>
                    <a:pt x="55" y="23635"/>
                  </a:lnTo>
                  <a:lnTo>
                    <a:pt x="0" y="24922"/>
                  </a:lnTo>
                  <a:lnTo>
                    <a:pt x="752" y="28187"/>
                  </a:lnTo>
                  <a:lnTo>
                    <a:pt x="873" y="32855"/>
                  </a:lnTo>
                  <a:lnTo>
                    <a:pt x="764" y="36665"/>
                  </a:lnTo>
                  <a:lnTo>
                    <a:pt x="34250" y="25721"/>
                  </a:lnTo>
                  <a:lnTo>
                    <a:pt x="64226" y="18787"/>
                  </a:lnTo>
                  <a:lnTo>
                    <a:pt x="44299" y="18787"/>
                  </a:lnTo>
                  <a:lnTo>
                    <a:pt x="764" y="18377"/>
                  </a:lnTo>
                  <a:close/>
                </a:path>
                <a:path w="2607310" h="45085">
                  <a:moveTo>
                    <a:pt x="2174077" y="28509"/>
                  </a:moveTo>
                  <a:lnTo>
                    <a:pt x="1843035" y="28509"/>
                  </a:lnTo>
                  <a:lnTo>
                    <a:pt x="1891510" y="29274"/>
                  </a:lnTo>
                  <a:lnTo>
                    <a:pt x="1937742" y="31871"/>
                  </a:lnTo>
                  <a:lnTo>
                    <a:pt x="1981329" y="36665"/>
                  </a:lnTo>
                  <a:lnTo>
                    <a:pt x="2131530" y="29861"/>
                  </a:lnTo>
                  <a:lnTo>
                    <a:pt x="2174077" y="28509"/>
                  </a:lnTo>
                  <a:close/>
                </a:path>
                <a:path w="2607310" h="45085">
                  <a:moveTo>
                    <a:pt x="2607052" y="26702"/>
                  </a:moveTo>
                  <a:lnTo>
                    <a:pt x="2324653" y="26702"/>
                  </a:lnTo>
                  <a:lnTo>
                    <a:pt x="2375527" y="27295"/>
                  </a:lnTo>
                  <a:lnTo>
                    <a:pt x="2428599" y="28539"/>
                  </a:lnTo>
                  <a:lnTo>
                    <a:pt x="2484448" y="30483"/>
                  </a:lnTo>
                  <a:lnTo>
                    <a:pt x="2606804" y="36665"/>
                  </a:lnTo>
                  <a:lnTo>
                    <a:pt x="2607269" y="33175"/>
                  </a:lnTo>
                  <a:lnTo>
                    <a:pt x="2607155" y="29172"/>
                  </a:lnTo>
                  <a:lnTo>
                    <a:pt x="2607052" y="26702"/>
                  </a:lnTo>
                  <a:close/>
                </a:path>
                <a:path w="2607310" h="45085">
                  <a:moveTo>
                    <a:pt x="2116631" y="11042"/>
                  </a:moveTo>
                  <a:lnTo>
                    <a:pt x="2007433" y="12301"/>
                  </a:lnTo>
                  <a:lnTo>
                    <a:pt x="1958559" y="13705"/>
                  </a:lnTo>
                  <a:lnTo>
                    <a:pt x="1914782" y="15709"/>
                  </a:lnTo>
                  <a:lnTo>
                    <a:pt x="1877062" y="18377"/>
                  </a:lnTo>
                  <a:lnTo>
                    <a:pt x="1835651" y="19848"/>
                  </a:lnTo>
                  <a:lnTo>
                    <a:pt x="1796823" y="20443"/>
                  </a:lnTo>
                  <a:lnTo>
                    <a:pt x="2606865" y="20443"/>
                  </a:lnTo>
                  <a:lnTo>
                    <a:pt x="2606804" y="18377"/>
                  </a:lnTo>
                  <a:lnTo>
                    <a:pt x="2234694" y="11424"/>
                  </a:lnTo>
                  <a:lnTo>
                    <a:pt x="2116631" y="11042"/>
                  </a:lnTo>
                  <a:close/>
                </a:path>
                <a:path w="2607310" h="45085">
                  <a:moveTo>
                    <a:pt x="64708" y="18675"/>
                  </a:moveTo>
                  <a:lnTo>
                    <a:pt x="44299" y="18787"/>
                  </a:lnTo>
                  <a:lnTo>
                    <a:pt x="64226" y="18787"/>
                  </a:lnTo>
                  <a:lnTo>
                    <a:pt x="64708" y="18675"/>
                  </a:lnTo>
                  <a:close/>
                </a:path>
                <a:path w="2607310" h="45085">
                  <a:moveTo>
                    <a:pt x="266408" y="0"/>
                  </a:moveTo>
                  <a:lnTo>
                    <a:pt x="213551" y="1433"/>
                  </a:lnTo>
                  <a:lnTo>
                    <a:pt x="163245" y="4676"/>
                  </a:lnTo>
                  <a:lnTo>
                    <a:pt x="116152" y="9773"/>
                  </a:lnTo>
                  <a:lnTo>
                    <a:pt x="72830" y="16797"/>
                  </a:lnTo>
                  <a:lnTo>
                    <a:pt x="64708" y="18675"/>
                  </a:lnTo>
                  <a:lnTo>
                    <a:pt x="88605" y="18545"/>
                  </a:lnTo>
                  <a:lnTo>
                    <a:pt x="325846" y="13616"/>
                  </a:lnTo>
                  <a:lnTo>
                    <a:pt x="377268" y="13099"/>
                  </a:lnTo>
                  <a:lnTo>
                    <a:pt x="503726" y="13099"/>
                  </a:lnTo>
                  <a:lnTo>
                    <a:pt x="490116" y="11412"/>
                  </a:lnTo>
                  <a:lnTo>
                    <a:pt x="433670" y="6080"/>
                  </a:lnTo>
                  <a:lnTo>
                    <a:pt x="377128" y="2370"/>
                  </a:lnTo>
                  <a:lnTo>
                    <a:pt x="321154" y="327"/>
                  </a:lnTo>
                  <a:lnTo>
                    <a:pt x="266408" y="0"/>
                  </a:lnTo>
                  <a:close/>
                </a:path>
                <a:path w="2607310" h="45085">
                  <a:moveTo>
                    <a:pt x="503726" y="13099"/>
                  </a:moveTo>
                  <a:lnTo>
                    <a:pt x="377268" y="13099"/>
                  </a:lnTo>
                  <a:lnTo>
                    <a:pt x="430290" y="13144"/>
                  </a:lnTo>
                  <a:lnTo>
                    <a:pt x="485033" y="13923"/>
                  </a:lnTo>
                  <a:lnTo>
                    <a:pt x="518385" y="14917"/>
                  </a:lnTo>
                  <a:lnTo>
                    <a:pt x="503726" y="13099"/>
                  </a:lnTo>
                  <a:close/>
                </a:path>
              </a:pathLst>
            </a:custGeom>
            <a:solidFill>
              <a:srgbClr val="EC7C30"/>
            </a:solidFill>
          </p:spPr>
          <p:txBody>
            <a:bodyPr wrap="square" lIns="0" tIns="0" rIns="0" bIns="0" rtlCol="0"/>
            <a:lstStyle/>
            <a:p>
              <a:endParaRPr/>
            </a:p>
          </p:txBody>
        </p:sp>
        <p:sp>
          <p:nvSpPr>
            <p:cNvPr id="5" name="object 5"/>
            <p:cNvSpPr/>
            <p:nvPr/>
          </p:nvSpPr>
          <p:spPr>
            <a:xfrm>
              <a:off x="480733" y="2556145"/>
              <a:ext cx="2607310" cy="71120"/>
            </a:xfrm>
            <a:custGeom>
              <a:avLst/>
              <a:gdLst/>
              <a:ahLst/>
              <a:cxnLst/>
              <a:rect l="l" t="t" r="r" b="b"/>
              <a:pathLst>
                <a:path w="2607310" h="71119">
                  <a:moveTo>
                    <a:pt x="88" y="32368"/>
                  </a:moveTo>
                  <a:lnTo>
                    <a:pt x="53945" y="27219"/>
                  </a:lnTo>
                  <a:lnTo>
                    <a:pt x="109563" y="22852"/>
                  </a:lnTo>
                  <a:lnTo>
                    <a:pt x="166320" y="19313"/>
                  </a:lnTo>
                  <a:lnTo>
                    <a:pt x="223591" y="16648"/>
                  </a:lnTo>
                  <a:lnTo>
                    <a:pt x="280755" y="14905"/>
                  </a:lnTo>
                  <a:lnTo>
                    <a:pt x="337188" y="14128"/>
                  </a:lnTo>
                  <a:lnTo>
                    <a:pt x="392266" y="14364"/>
                  </a:lnTo>
                  <a:lnTo>
                    <a:pt x="445367" y="15661"/>
                  </a:lnTo>
                  <a:lnTo>
                    <a:pt x="495868" y="18063"/>
                  </a:lnTo>
                  <a:lnTo>
                    <a:pt x="543146" y="21617"/>
                  </a:lnTo>
                  <a:lnTo>
                    <a:pt x="586577" y="26370"/>
                  </a:lnTo>
                  <a:lnTo>
                    <a:pt x="625538" y="32368"/>
                  </a:lnTo>
                  <a:lnTo>
                    <a:pt x="695653" y="31682"/>
                  </a:lnTo>
                  <a:lnTo>
                    <a:pt x="756805" y="31830"/>
                  </a:lnTo>
                  <a:lnTo>
                    <a:pt x="810582" y="32600"/>
                  </a:lnTo>
                  <a:lnTo>
                    <a:pt x="858573" y="33779"/>
                  </a:lnTo>
                  <a:lnTo>
                    <a:pt x="902367" y="35154"/>
                  </a:lnTo>
                  <a:lnTo>
                    <a:pt x="943552" y="36512"/>
                  </a:lnTo>
                  <a:lnTo>
                    <a:pt x="983719" y="37639"/>
                  </a:lnTo>
                  <a:lnTo>
                    <a:pt x="1024455" y="38323"/>
                  </a:lnTo>
                  <a:lnTo>
                    <a:pt x="1067350" y="38351"/>
                  </a:lnTo>
                  <a:lnTo>
                    <a:pt x="1113993" y="37510"/>
                  </a:lnTo>
                  <a:lnTo>
                    <a:pt x="1165972" y="35587"/>
                  </a:lnTo>
                  <a:lnTo>
                    <a:pt x="1224876" y="32368"/>
                  </a:lnTo>
                  <a:lnTo>
                    <a:pt x="1285297" y="30350"/>
                  </a:lnTo>
                  <a:lnTo>
                    <a:pt x="1339897" y="29740"/>
                  </a:lnTo>
                  <a:lnTo>
                    <a:pt x="1389851" y="30225"/>
                  </a:lnTo>
                  <a:lnTo>
                    <a:pt x="1436336" y="31493"/>
                  </a:lnTo>
                  <a:lnTo>
                    <a:pt x="1480526" y="33233"/>
                  </a:lnTo>
                  <a:lnTo>
                    <a:pt x="1523596" y="35130"/>
                  </a:lnTo>
                  <a:lnTo>
                    <a:pt x="1566722" y="36875"/>
                  </a:lnTo>
                  <a:lnTo>
                    <a:pt x="1611079" y="38154"/>
                  </a:lnTo>
                  <a:lnTo>
                    <a:pt x="1657841" y="38655"/>
                  </a:lnTo>
                  <a:lnTo>
                    <a:pt x="1708185" y="38066"/>
                  </a:lnTo>
                  <a:lnTo>
                    <a:pt x="1763285" y="36074"/>
                  </a:lnTo>
                  <a:lnTo>
                    <a:pt x="1824316" y="32368"/>
                  </a:lnTo>
                  <a:lnTo>
                    <a:pt x="1873062" y="20387"/>
                  </a:lnTo>
                  <a:lnTo>
                    <a:pt x="1920980" y="11475"/>
                  </a:lnTo>
                  <a:lnTo>
                    <a:pt x="1968251" y="5317"/>
                  </a:lnTo>
                  <a:lnTo>
                    <a:pt x="2015055" y="1597"/>
                  </a:lnTo>
                  <a:lnTo>
                    <a:pt x="2061573" y="0"/>
                  </a:lnTo>
                  <a:lnTo>
                    <a:pt x="2107986" y="210"/>
                  </a:lnTo>
                  <a:lnTo>
                    <a:pt x="2154475" y="1913"/>
                  </a:lnTo>
                  <a:lnTo>
                    <a:pt x="2201221" y="4793"/>
                  </a:lnTo>
                  <a:lnTo>
                    <a:pt x="2248404" y="8535"/>
                  </a:lnTo>
                  <a:lnTo>
                    <a:pt x="2296206" y="12823"/>
                  </a:lnTo>
                  <a:lnTo>
                    <a:pt x="2344807" y="17343"/>
                  </a:lnTo>
                  <a:lnTo>
                    <a:pt x="2394388" y="21778"/>
                  </a:lnTo>
                  <a:lnTo>
                    <a:pt x="2445129" y="25813"/>
                  </a:lnTo>
                  <a:lnTo>
                    <a:pt x="2497213" y="29133"/>
                  </a:lnTo>
                  <a:lnTo>
                    <a:pt x="2550819" y="31424"/>
                  </a:lnTo>
                  <a:lnTo>
                    <a:pt x="2606128" y="32368"/>
                  </a:lnTo>
                  <a:lnTo>
                    <a:pt x="2606763" y="36813"/>
                  </a:lnTo>
                  <a:lnTo>
                    <a:pt x="2535860" y="52517"/>
                  </a:lnTo>
                  <a:lnTo>
                    <a:pt x="2472609" y="53469"/>
                  </a:lnTo>
                  <a:lnTo>
                    <a:pt x="2415389" y="53667"/>
                  </a:lnTo>
                  <a:lnTo>
                    <a:pt x="2363218" y="53267"/>
                  </a:lnTo>
                  <a:lnTo>
                    <a:pt x="2315109" y="52424"/>
                  </a:lnTo>
                  <a:lnTo>
                    <a:pt x="2270080" y="51296"/>
                  </a:lnTo>
                  <a:lnTo>
                    <a:pt x="2227145" y="50037"/>
                  </a:lnTo>
                  <a:lnTo>
                    <a:pt x="2185319" y="48803"/>
                  </a:lnTo>
                  <a:lnTo>
                    <a:pt x="2143620" y="47751"/>
                  </a:lnTo>
                  <a:lnTo>
                    <a:pt x="2101061" y="47035"/>
                  </a:lnTo>
                  <a:lnTo>
                    <a:pt x="2056659" y="46812"/>
                  </a:lnTo>
                  <a:lnTo>
                    <a:pt x="2009429" y="47237"/>
                  </a:lnTo>
                  <a:lnTo>
                    <a:pt x="1958387" y="48467"/>
                  </a:lnTo>
                  <a:lnTo>
                    <a:pt x="1902548" y="50656"/>
                  </a:lnTo>
                  <a:lnTo>
                    <a:pt x="1843136" y="54560"/>
                  </a:lnTo>
                  <a:lnTo>
                    <a:pt x="1786532" y="56093"/>
                  </a:lnTo>
                  <a:lnTo>
                    <a:pt x="1732485" y="55724"/>
                  </a:lnTo>
                  <a:lnTo>
                    <a:pt x="1680742" y="53921"/>
                  </a:lnTo>
                  <a:lnTo>
                    <a:pt x="1631050" y="51156"/>
                  </a:lnTo>
                  <a:lnTo>
                    <a:pt x="1583158" y="47896"/>
                  </a:lnTo>
                  <a:lnTo>
                    <a:pt x="1536812" y="44611"/>
                  </a:lnTo>
                  <a:lnTo>
                    <a:pt x="1491760" y="41770"/>
                  </a:lnTo>
                  <a:lnTo>
                    <a:pt x="1447749" y="39843"/>
                  </a:lnTo>
                  <a:lnTo>
                    <a:pt x="1404528" y="39299"/>
                  </a:lnTo>
                  <a:lnTo>
                    <a:pt x="1361843" y="40607"/>
                  </a:lnTo>
                  <a:lnTo>
                    <a:pt x="1319443" y="44236"/>
                  </a:lnTo>
                  <a:lnTo>
                    <a:pt x="1277073" y="50656"/>
                  </a:lnTo>
                  <a:lnTo>
                    <a:pt x="1222840" y="49524"/>
                  </a:lnTo>
                  <a:lnTo>
                    <a:pt x="1169735" y="48178"/>
                  </a:lnTo>
                  <a:lnTo>
                    <a:pt x="1117653" y="46745"/>
                  </a:lnTo>
                  <a:lnTo>
                    <a:pt x="1066490" y="45350"/>
                  </a:lnTo>
                  <a:lnTo>
                    <a:pt x="1016139" y="44120"/>
                  </a:lnTo>
                  <a:lnTo>
                    <a:pt x="966498" y="43179"/>
                  </a:lnTo>
                  <a:lnTo>
                    <a:pt x="917460" y="42654"/>
                  </a:lnTo>
                  <a:lnTo>
                    <a:pt x="868922" y="42669"/>
                  </a:lnTo>
                  <a:lnTo>
                    <a:pt x="820777" y="43352"/>
                  </a:lnTo>
                  <a:lnTo>
                    <a:pt x="772922" y="44827"/>
                  </a:lnTo>
                  <a:lnTo>
                    <a:pt x="725250" y="47220"/>
                  </a:lnTo>
                  <a:lnTo>
                    <a:pt x="677659" y="50656"/>
                  </a:lnTo>
                  <a:lnTo>
                    <a:pt x="626173" y="54236"/>
                  </a:lnTo>
                  <a:lnTo>
                    <a:pt x="573308" y="57878"/>
                  </a:lnTo>
                  <a:lnTo>
                    <a:pt x="519414" y="61405"/>
                  </a:lnTo>
                  <a:lnTo>
                    <a:pt x="464835" y="64634"/>
                  </a:lnTo>
                  <a:lnTo>
                    <a:pt x="409919" y="67388"/>
                  </a:lnTo>
                  <a:lnTo>
                    <a:pt x="355013" y="69484"/>
                  </a:lnTo>
                  <a:lnTo>
                    <a:pt x="300464" y="70744"/>
                  </a:lnTo>
                  <a:lnTo>
                    <a:pt x="246618" y="70988"/>
                  </a:lnTo>
                  <a:lnTo>
                    <a:pt x="193824" y="70035"/>
                  </a:lnTo>
                  <a:lnTo>
                    <a:pt x="142426" y="67705"/>
                  </a:lnTo>
                  <a:lnTo>
                    <a:pt x="92773" y="63819"/>
                  </a:lnTo>
                  <a:lnTo>
                    <a:pt x="45212" y="58196"/>
                  </a:lnTo>
                  <a:lnTo>
                    <a:pt x="88" y="50656"/>
                  </a:lnTo>
                  <a:lnTo>
                    <a:pt x="1676" y="45449"/>
                  </a:lnTo>
                  <a:lnTo>
                    <a:pt x="0" y="36940"/>
                  </a:lnTo>
                  <a:lnTo>
                    <a:pt x="88" y="32368"/>
                  </a:lnTo>
                  <a:close/>
                </a:path>
              </a:pathLst>
            </a:custGeom>
            <a:ln w="44450">
              <a:solidFill>
                <a:srgbClr val="EC7C30"/>
              </a:solidFill>
            </a:ln>
          </p:spPr>
          <p:txBody>
            <a:bodyPr wrap="square" lIns="0" tIns="0" rIns="0" bIns="0" rtlCol="0"/>
            <a:lstStyle/>
            <a:p>
              <a:endParaRPr/>
            </a:p>
          </p:txBody>
        </p:sp>
      </p:grpSp>
      <p:sp>
        <p:nvSpPr>
          <p:cNvPr id="6" name="object 6"/>
          <p:cNvSpPr txBox="1"/>
          <p:nvPr/>
        </p:nvSpPr>
        <p:spPr>
          <a:xfrm>
            <a:off x="313740" y="3183382"/>
            <a:ext cx="3082925" cy="1030605"/>
          </a:xfrm>
          <a:prstGeom prst="rect">
            <a:avLst/>
          </a:prstGeom>
        </p:spPr>
        <p:txBody>
          <a:bodyPr vert="horz" wrap="square" lIns="0" tIns="12700" rIns="0" bIns="0" rtlCol="0">
            <a:spAutoFit/>
          </a:bodyPr>
          <a:lstStyle/>
          <a:p>
            <a:pPr marL="424180" indent="-412115">
              <a:lnSpc>
                <a:spcPct val="100000"/>
              </a:lnSpc>
              <a:spcBef>
                <a:spcPts val="100"/>
              </a:spcBef>
              <a:buAutoNum type="arabicPeriod"/>
              <a:tabLst>
                <a:tab pos="424180" algn="l"/>
                <a:tab pos="424815" algn="l"/>
              </a:tabLst>
            </a:pPr>
            <a:r>
              <a:rPr sz="2400" spc="-15" dirty="0">
                <a:solidFill>
                  <a:srgbClr val="333333"/>
                </a:solidFill>
                <a:latin typeface="Calibri"/>
                <a:cs typeface="Calibri"/>
              </a:rPr>
              <a:t>Food</a:t>
            </a:r>
            <a:r>
              <a:rPr sz="2400" spc="-25" dirty="0">
                <a:solidFill>
                  <a:srgbClr val="333333"/>
                </a:solidFill>
                <a:latin typeface="Calibri"/>
                <a:cs typeface="Calibri"/>
              </a:rPr>
              <a:t> </a:t>
            </a:r>
            <a:r>
              <a:rPr sz="2400" spc="-20" dirty="0">
                <a:solidFill>
                  <a:srgbClr val="333333"/>
                </a:solidFill>
                <a:latin typeface="Calibri"/>
                <a:cs typeface="Calibri"/>
              </a:rPr>
              <a:t>cost</a:t>
            </a:r>
            <a:r>
              <a:rPr sz="2400" spc="-35" dirty="0">
                <a:solidFill>
                  <a:srgbClr val="333333"/>
                </a:solidFill>
                <a:latin typeface="Calibri"/>
                <a:cs typeface="Calibri"/>
              </a:rPr>
              <a:t> </a:t>
            </a:r>
            <a:r>
              <a:rPr sz="2400" spc="-15" dirty="0">
                <a:solidFill>
                  <a:srgbClr val="333333"/>
                </a:solidFill>
                <a:latin typeface="Calibri"/>
                <a:cs typeface="Calibri"/>
              </a:rPr>
              <a:t>percentage</a:t>
            </a:r>
            <a:endParaRPr sz="2400">
              <a:latin typeface="Calibri"/>
              <a:cs typeface="Calibri"/>
            </a:endParaRPr>
          </a:p>
          <a:p>
            <a:pPr marL="424180" indent="-412115">
              <a:lnSpc>
                <a:spcPct val="100000"/>
              </a:lnSpc>
              <a:spcBef>
                <a:spcPts val="2150"/>
              </a:spcBef>
              <a:buAutoNum type="arabicPeriod"/>
              <a:tabLst>
                <a:tab pos="424180" algn="l"/>
                <a:tab pos="424815" algn="l"/>
              </a:tabLst>
            </a:pPr>
            <a:r>
              <a:rPr sz="2400" spc="-15" dirty="0">
                <a:solidFill>
                  <a:srgbClr val="333333"/>
                </a:solidFill>
                <a:latin typeface="Calibri"/>
                <a:cs typeface="Calibri"/>
              </a:rPr>
              <a:t>Gross</a:t>
            </a:r>
            <a:r>
              <a:rPr sz="2400" spc="-30" dirty="0">
                <a:solidFill>
                  <a:srgbClr val="333333"/>
                </a:solidFill>
                <a:latin typeface="Calibri"/>
                <a:cs typeface="Calibri"/>
              </a:rPr>
              <a:t> </a:t>
            </a:r>
            <a:r>
              <a:rPr sz="2400" spc="-10" dirty="0">
                <a:solidFill>
                  <a:srgbClr val="333333"/>
                </a:solidFill>
                <a:latin typeface="Calibri"/>
                <a:cs typeface="Calibri"/>
              </a:rPr>
              <a:t>profit</a:t>
            </a:r>
            <a:r>
              <a:rPr sz="2400" spc="-45" dirty="0">
                <a:solidFill>
                  <a:srgbClr val="333333"/>
                </a:solidFill>
                <a:latin typeface="Calibri"/>
                <a:cs typeface="Calibri"/>
              </a:rPr>
              <a:t> </a:t>
            </a:r>
            <a:r>
              <a:rPr sz="2400" spc="-5" dirty="0">
                <a:solidFill>
                  <a:srgbClr val="333333"/>
                </a:solidFill>
                <a:latin typeface="Calibri"/>
                <a:cs typeface="Calibri"/>
              </a:rPr>
              <a:t>margin.</a:t>
            </a:r>
            <a:endParaRPr sz="2400">
              <a:latin typeface="Calibri"/>
              <a:cs typeface="Calibri"/>
            </a:endParaRPr>
          </a:p>
        </p:txBody>
      </p:sp>
      <p:sp>
        <p:nvSpPr>
          <p:cNvPr id="7" name="object 7"/>
          <p:cNvSpPr txBox="1"/>
          <p:nvPr/>
        </p:nvSpPr>
        <p:spPr>
          <a:xfrm>
            <a:off x="313740" y="5136260"/>
            <a:ext cx="3161030" cy="976630"/>
          </a:xfrm>
          <a:prstGeom prst="rect">
            <a:avLst/>
          </a:prstGeom>
        </p:spPr>
        <p:txBody>
          <a:bodyPr vert="horz" wrap="square" lIns="0" tIns="83820" rIns="0" bIns="0" rtlCol="0">
            <a:spAutoFit/>
          </a:bodyPr>
          <a:lstStyle/>
          <a:p>
            <a:pPr marL="12700" marR="5080">
              <a:lnSpc>
                <a:spcPts val="2300"/>
              </a:lnSpc>
              <a:spcBef>
                <a:spcPts val="660"/>
              </a:spcBef>
            </a:pPr>
            <a:r>
              <a:rPr sz="2400" spc="-55" dirty="0">
                <a:solidFill>
                  <a:srgbClr val="333333"/>
                </a:solidFill>
                <a:latin typeface="Calibri"/>
                <a:cs typeface="Calibri"/>
              </a:rPr>
              <a:t>Today</a:t>
            </a:r>
            <a:r>
              <a:rPr sz="2400" spc="5" dirty="0">
                <a:solidFill>
                  <a:srgbClr val="333333"/>
                </a:solidFill>
                <a:latin typeface="Calibri"/>
                <a:cs typeface="Calibri"/>
              </a:rPr>
              <a:t> </a:t>
            </a:r>
            <a:r>
              <a:rPr sz="2400" spc="-15" dirty="0">
                <a:solidFill>
                  <a:srgbClr val="333333"/>
                </a:solidFill>
                <a:latin typeface="Calibri"/>
                <a:cs typeface="Calibri"/>
              </a:rPr>
              <a:t>we</a:t>
            </a:r>
            <a:r>
              <a:rPr sz="2400" dirty="0">
                <a:solidFill>
                  <a:srgbClr val="333333"/>
                </a:solidFill>
                <a:latin typeface="Calibri"/>
                <a:cs typeface="Calibri"/>
              </a:rPr>
              <a:t> </a:t>
            </a:r>
            <a:r>
              <a:rPr sz="2400" spc="-10" dirty="0">
                <a:solidFill>
                  <a:srgbClr val="333333"/>
                </a:solidFill>
                <a:latin typeface="Calibri"/>
                <a:cs typeface="Calibri"/>
              </a:rPr>
              <a:t>are</a:t>
            </a:r>
            <a:r>
              <a:rPr sz="2400" spc="-5" dirty="0">
                <a:solidFill>
                  <a:srgbClr val="333333"/>
                </a:solidFill>
                <a:latin typeface="Calibri"/>
                <a:cs typeface="Calibri"/>
              </a:rPr>
              <a:t> </a:t>
            </a:r>
            <a:r>
              <a:rPr sz="2400" spc="-10" dirty="0">
                <a:solidFill>
                  <a:srgbClr val="333333"/>
                </a:solidFill>
                <a:latin typeface="Calibri"/>
                <a:cs typeface="Calibri"/>
              </a:rPr>
              <a:t>going</a:t>
            </a:r>
            <a:r>
              <a:rPr sz="2400" spc="-20" dirty="0">
                <a:solidFill>
                  <a:srgbClr val="333333"/>
                </a:solidFill>
                <a:latin typeface="Calibri"/>
                <a:cs typeface="Calibri"/>
              </a:rPr>
              <a:t> </a:t>
            </a:r>
            <a:r>
              <a:rPr sz="2400" spc="-15" dirty="0">
                <a:solidFill>
                  <a:srgbClr val="333333"/>
                </a:solidFill>
                <a:latin typeface="Calibri"/>
                <a:cs typeface="Calibri"/>
              </a:rPr>
              <a:t>to </a:t>
            </a:r>
            <a:r>
              <a:rPr sz="2400" spc="-10" dirty="0">
                <a:solidFill>
                  <a:srgbClr val="333333"/>
                </a:solidFill>
                <a:latin typeface="Calibri"/>
                <a:cs typeface="Calibri"/>
              </a:rPr>
              <a:t> </a:t>
            </a:r>
            <a:r>
              <a:rPr sz="2400" spc="-15" dirty="0">
                <a:solidFill>
                  <a:srgbClr val="333333"/>
                </a:solidFill>
                <a:latin typeface="Calibri"/>
                <a:cs typeface="Calibri"/>
              </a:rPr>
              <a:t>cover</a:t>
            </a:r>
            <a:r>
              <a:rPr sz="2400" spc="-5" dirty="0">
                <a:solidFill>
                  <a:srgbClr val="333333"/>
                </a:solidFill>
                <a:latin typeface="Calibri"/>
                <a:cs typeface="Calibri"/>
              </a:rPr>
              <a:t> </a:t>
            </a:r>
            <a:r>
              <a:rPr sz="2400" spc="-10" dirty="0">
                <a:solidFill>
                  <a:srgbClr val="333333"/>
                </a:solidFill>
                <a:latin typeface="Calibri"/>
                <a:cs typeface="Calibri"/>
              </a:rPr>
              <a:t>how to</a:t>
            </a:r>
            <a:r>
              <a:rPr sz="2400" spc="-15" dirty="0">
                <a:solidFill>
                  <a:srgbClr val="333333"/>
                </a:solidFill>
                <a:latin typeface="Calibri"/>
                <a:cs typeface="Calibri"/>
              </a:rPr>
              <a:t> </a:t>
            </a:r>
            <a:r>
              <a:rPr sz="2400" spc="-5" dirty="0">
                <a:solidFill>
                  <a:srgbClr val="333333"/>
                </a:solidFill>
                <a:latin typeface="Calibri"/>
                <a:cs typeface="Calibri"/>
              </a:rPr>
              <a:t>price</a:t>
            </a:r>
            <a:r>
              <a:rPr sz="2400" spc="-10" dirty="0">
                <a:solidFill>
                  <a:srgbClr val="333333"/>
                </a:solidFill>
                <a:latin typeface="Calibri"/>
                <a:cs typeface="Calibri"/>
              </a:rPr>
              <a:t> </a:t>
            </a:r>
            <a:r>
              <a:rPr sz="2400" spc="-5" dirty="0">
                <a:solidFill>
                  <a:srgbClr val="333333"/>
                </a:solidFill>
                <a:latin typeface="Calibri"/>
                <a:cs typeface="Calibri"/>
              </a:rPr>
              <a:t>items </a:t>
            </a:r>
            <a:r>
              <a:rPr sz="2400" dirty="0">
                <a:solidFill>
                  <a:srgbClr val="333333"/>
                </a:solidFill>
                <a:latin typeface="Calibri"/>
                <a:cs typeface="Calibri"/>
              </a:rPr>
              <a:t> </a:t>
            </a:r>
            <a:r>
              <a:rPr sz="2400" spc="-5" dirty="0">
                <a:solidFill>
                  <a:srgbClr val="333333"/>
                </a:solidFill>
                <a:latin typeface="Calibri"/>
                <a:cs typeface="Calibri"/>
              </a:rPr>
              <a:t>on</a:t>
            </a:r>
            <a:r>
              <a:rPr sz="2400" spc="-20" dirty="0">
                <a:solidFill>
                  <a:srgbClr val="333333"/>
                </a:solidFill>
                <a:latin typeface="Calibri"/>
                <a:cs typeface="Calibri"/>
              </a:rPr>
              <a:t> </a:t>
            </a:r>
            <a:r>
              <a:rPr sz="2400" dirty="0">
                <a:solidFill>
                  <a:srgbClr val="333333"/>
                </a:solidFill>
                <a:latin typeface="Calibri"/>
                <a:cs typeface="Calibri"/>
              </a:rPr>
              <a:t>a</a:t>
            </a:r>
            <a:r>
              <a:rPr sz="2400" spc="-20" dirty="0">
                <a:solidFill>
                  <a:srgbClr val="333333"/>
                </a:solidFill>
                <a:latin typeface="Calibri"/>
                <a:cs typeface="Calibri"/>
              </a:rPr>
              <a:t> </a:t>
            </a:r>
            <a:r>
              <a:rPr sz="2400" dirty="0">
                <a:solidFill>
                  <a:srgbClr val="333333"/>
                </a:solidFill>
                <a:latin typeface="Calibri"/>
                <a:cs typeface="Calibri"/>
              </a:rPr>
              <a:t>menu</a:t>
            </a:r>
            <a:r>
              <a:rPr sz="2400" spc="-30" dirty="0">
                <a:solidFill>
                  <a:srgbClr val="333333"/>
                </a:solidFill>
                <a:latin typeface="Calibri"/>
                <a:cs typeface="Calibri"/>
              </a:rPr>
              <a:t> </a:t>
            </a:r>
            <a:r>
              <a:rPr sz="2400" spc="-10" dirty="0">
                <a:solidFill>
                  <a:srgbClr val="333333"/>
                </a:solidFill>
                <a:latin typeface="Calibri"/>
                <a:cs typeface="Calibri"/>
              </a:rPr>
              <a:t>by </a:t>
            </a:r>
            <a:r>
              <a:rPr sz="2400" dirty="0">
                <a:solidFill>
                  <a:srgbClr val="333333"/>
                </a:solidFill>
                <a:latin typeface="Calibri"/>
                <a:cs typeface="Calibri"/>
              </a:rPr>
              <a:t>GP</a:t>
            </a:r>
            <a:r>
              <a:rPr sz="2400" spc="-15" dirty="0">
                <a:solidFill>
                  <a:srgbClr val="333333"/>
                </a:solidFill>
                <a:latin typeface="Calibri"/>
                <a:cs typeface="Calibri"/>
              </a:rPr>
              <a:t> </a:t>
            </a:r>
            <a:r>
              <a:rPr sz="2400" spc="-5" dirty="0">
                <a:solidFill>
                  <a:srgbClr val="333333"/>
                </a:solidFill>
                <a:latin typeface="Calibri"/>
                <a:cs typeface="Calibri"/>
              </a:rPr>
              <a:t>Margin.</a:t>
            </a:r>
            <a:endParaRPr sz="2400">
              <a:latin typeface="Calibri"/>
              <a:cs typeface="Calibri"/>
            </a:endParaRPr>
          </a:p>
        </p:txBody>
      </p:sp>
      <p:pic>
        <p:nvPicPr>
          <p:cNvPr id="8" name="object 8"/>
          <p:cNvPicPr/>
          <p:nvPr/>
        </p:nvPicPr>
        <p:blipFill>
          <a:blip r:embed="rId2" cstate="print"/>
          <a:stretch>
            <a:fillRect/>
          </a:stretch>
        </p:blipFill>
        <p:spPr>
          <a:xfrm>
            <a:off x="3983805" y="57"/>
            <a:ext cx="5158670" cy="6857873"/>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9535" rIns="0" bIns="0" rtlCol="0">
            <a:spAutoFit/>
          </a:bodyPr>
          <a:lstStyle/>
          <a:p>
            <a:pPr marL="12700" marR="5080">
              <a:lnSpc>
                <a:spcPts val="4750"/>
              </a:lnSpc>
              <a:spcBef>
                <a:spcPts val="705"/>
              </a:spcBef>
            </a:pPr>
            <a:r>
              <a:rPr spc="-35" dirty="0"/>
              <a:t>Pricing</a:t>
            </a:r>
            <a:r>
              <a:rPr spc="-105" dirty="0"/>
              <a:t> </a:t>
            </a:r>
            <a:r>
              <a:rPr dirty="0"/>
              <a:t>a</a:t>
            </a:r>
            <a:r>
              <a:rPr spc="-60" dirty="0"/>
              <a:t> </a:t>
            </a:r>
            <a:r>
              <a:rPr spc="-40" dirty="0"/>
              <a:t>Menu:</a:t>
            </a:r>
            <a:r>
              <a:rPr spc="-85" dirty="0"/>
              <a:t> </a:t>
            </a:r>
            <a:r>
              <a:rPr spc="-15" dirty="0"/>
              <a:t>via</a:t>
            </a:r>
            <a:r>
              <a:rPr spc="-90" dirty="0"/>
              <a:t> </a:t>
            </a:r>
            <a:r>
              <a:rPr spc="-45" dirty="0"/>
              <a:t>Gross</a:t>
            </a:r>
            <a:r>
              <a:rPr spc="-95" dirty="0"/>
              <a:t> </a:t>
            </a:r>
            <a:r>
              <a:rPr spc="-45" dirty="0"/>
              <a:t>Profit </a:t>
            </a:r>
            <a:r>
              <a:rPr spc="-980" dirty="0"/>
              <a:t> </a:t>
            </a:r>
            <a:r>
              <a:rPr spc="-20" dirty="0"/>
              <a:t>(GP)</a:t>
            </a:r>
            <a:r>
              <a:rPr spc="-95" dirty="0"/>
              <a:t> </a:t>
            </a:r>
            <a:r>
              <a:rPr spc="-40" dirty="0"/>
              <a:t>Margin</a:t>
            </a:r>
          </a:p>
        </p:txBody>
      </p:sp>
      <p:sp>
        <p:nvSpPr>
          <p:cNvPr id="3" name="object 3"/>
          <p:cNvSpPr txBox="1"/>
          <p:nvPr/>
        </p:nvSpPr>
        <p:spPr>
          <a:xfrm>
            <a:off x="330200" y="1343463"/>
            <a:ext cx="8233409" cy="4366895"/>
          </a:xfrm>
          <a:prstGeom prst="rect">
            <a:avLst/>
          </a:prstGeom>
        </p:spPr>
        <p:txBody>
          <a:bodyPr vert="horz" wrap="square" lIns="0" tIns="112395" rIns="0" bIns="0" rtlCol="0">
            <a:spAutoFit/>
          </a:bodyPr>
          <a:lstStyle/>
          <a:p>
            <a:pPr marL="12700">
              <a:lnSpc>
                <a:spcPct val="100000"/>
              </a:lnSpc>
              <a:spcBef>
                <a:spcPts val="885"/>
              </a:spcBef>
            </a:pPr>
            <a:r>
              <a:rPr sz="1800" spc="-10" dirty="0">
                <a:solidFill>
                  <a:srgbClr val="333333"/>
                </a:solidFill>
                <a:latin typeface="Calibri"/>
                <a:cs typeface="Calibri"/>
              </a:rPr>
              <a:t>Gross</a:t>
            </a:r>
            <a:r>
              <a:rPr sz="1800" spc="-15" dirty="0">
                <a:solidFill>
                  <a:srgbClr val="333333"/>
                </a:solidFill>
                <a:latin typeface="Calibri"/>
                <a:cs typeface="Calibri"/>
              </a:rPr>
              <a:t> </a:t>
            </a:r>
            <a:r>
              <a:rPr sz="1800" spc="-10" dirty="0">
                <a:solidFill>
                  <a:srgbClr val="333333"/>
                </a:solidFill>
                <a:latin typeface="Calibri"/>
                <a:cs typeface="Calibri"/>
              </a:rPr>
              <a:t>profit </a:t>
            </a:r>
            <a:r>
              <a:rPr sz="1800" spc="-5" dirty="0">
                <a:solidFill>
                  <a:srgbClr val="333333"/>
                </a:solidFill>
                <a:latin typeface="Calibri"/>
                <a:cs typeface="Calibri"/>
              </a:rPr>
              <a:t>margin</a:t>
            </a:r>
            <a:r>
              <a:rPr sz="1800" spc="10" dirty="0">
                <a:solidFill>
                  <a:srgbClr val="333333"/>
                </a:solidFill>
                <a:latin typeface="Calibri"/>
                <a:cs typeface="Calibri"/>
              </a:rPr>
              <a:t> </a:t>
            </a:r>
            <a:r>
              <a:rPr sz="1800" spc="-5" dirty="0">
                <a:solidFill>
                  <a:srgbClr val="333333"/>
                </a:solidFill>
                <a:latin typeface="Calibri"/>
                <a:cs typeface="Calibri"/>
              </a:rPr>
              <a:t>is</a:t>
            </a:r>
            <a:r>
              <a:rPr sz="1800" dirty="0">
                <a:solidFill>
                  <a:srgbClr val="333333"/>
                </a:solidFill>
                <a:latin typeface="Calibri"/>
                <a:cs typeface="Calibri"/>
              </a:rPr>
              <a:t> the </a:t>
            </a:r>
            <a:r>
              <a:rPr sz="1800" spc="-10" dirty="0">
                <a:solidFill>
                  <a:srgbClr val="333333"/>
                </a:solidFill>
                <a:latin typeface="Calibri"/>
                <a:cs typeface="Calibri"/>
              </a:rPr>
              <a:t>percentage</a:t>
            </a:r>
            <a:r>
              <a:rPr sz="1800" spc="15" dirty="0">
                <a:solidFill>
                  <a:srgbClr val="333333"/>
                </a:solidFill>
                <a:latin typeface="Calibri"/>
                <a:cs typeface="Calibri"/>
              </a:rPr>
              <a:t> </a:t>
            </a:r>
            <a:r>
              <a:rPr sz="1800" spc="-5" dirty="0">
                <a:solidFill>
                  <a:srgbClr val="333333"/>
                </a:solidFill>
                <a:latin typeface="Calibri"/>
                <a:cs typeface="Calibri"/>
              </a:rPr>
              <a:t>of </a:t>
            </a:r>
            <a:r>
              <a:rPr sz="1800" spc="-10" dirty="0">
                <a:solidFill>
                  <a:srgbClr val="333333"/>
                </a:solidFill>
                <a:latin typeface="Calibri"/>
                <a:cs typeface="Calibri"/>
              </a:rPr>
              <a:t>total</a:t>
            </a:r>
            <a:r>
              <a:rPr sz="1800" spc="5" dirty="0">
                <a:solidFill>
                  <a:srgbClr val="333333"/>
                </a:solidFill>
                <a:latin typeface="Calibri"/>
                <a:cs typeface="Calibri"/>
              </a:rPr>
              <a:t> </a:t>
            </a:r>
            <a:r>
              <a:rPr sz="1800" spc="-5" dirty="0">
                <a:solidFill>
                  <a:srgbClr val="333333"/>
                </a:solidFill>
                <a:latin typeface="Calibri"/>
                <a:cs typeface="Calibri"/>
              </a:rPr>
              <a:t>sales </a:t>
            </a:r>
            <a:r>
              <a:rPr sz="1800" spc="-15" dirty="0">
                <a:solidFill>
                  <a:srgbClr val="333333"/>
                </a:solidFill>
                <a:latin typeface="Calibri"/>
                <a:cs typeface="Calibri"/>
              </a:rPr>
              <a:t>that’s</a:t>
            </a:r>
            <a:r>
              <a:rPr sz="1800" dirty="0">
                <a:solidFill>
                  <a:srgbClr val="333333"/>
                </a:solidFill>
                <a:latin typeface="Calibri"/>
                <a:cs typeface="Calibri"/>
              </a:rPr>
              <a:t> </a:t>
            </a:r>
            <a:r>
              <a:rPr sz="1800" spc="-10" dirty="0">
                <a:solidFill>
                  <a:srgbClr val="333333"/>
                </a:solidFill>
                <a:latin typeface="Calibri"/>
                <a:cs typeface="Calibri"/>
              </a:rPr>
              <a:t>profit.</a:t>
            </a:r>
            <a:endParaRPr sz="1800">
              <a:latin typeface="Calibri"/>
              <a:cs typeface="Calibri"/>
            </a:endParaRPr>
          </a:p>
          <a:p>
            <a:pPr marL="12700">
              <a:lnSpc>
                <a:spcPts val="2055"/>
              </a:lnSpc>
              <a:spcBef>
                <a:spcPts val="795"/>
              </a:spcBef>
            </a:pPr>
            <a:r>
              <a:rPr sz="1800" b="1" spc="-10" dirty="0">
                <a:solidFill>
                  <a:srgbClr val="333333"/>
                </a:solidFill>
                <a:latin typeface="Calibri"/>
                <a:cs typeface="Calibri"/>
              </a:rPr>
              <a:t>Step</a:t>
            </a:r>
            <a:r>
              <a:rPr sz="1800" b="1" spc="-5" dirty="0">
                <a:solidFill>
                  <a:srgbClr val="333333"/>
                </a:solidFill>
                <a:latin typeface="Calibri"/>
                <a:cs typeface="Calibri"/>
              </a:rPr>
              <a:t> </a:t>
            </a:r>
            <a:r>
              <a:rPr sz="1800" b="1" dirty="0">
                <a:solidFill>
                  <a:srgbClr val="333333"/>
                </a:solidFill>
                <a:latin typeface="Calibri"/>
                <a:cs typeface="Calibri"/>
              </a:rPr>
              <a:t>1: </a:t>
            </a:r>
            <a:r>
              <a:rPr sz="1800" b="1" spc="-10" dirty="0">
                <a:solidFill>
                  <a:srgbClr val="333333"/>
                </a:solidFill>
                <a:latin typeface="Calibri"/>
                <a:cs typeface="Calibri"/>
              </a:rPr>
              <a:t>Determine</a:t>
            </a:r>
            <a:r>
              <a:rPr sz="1800" b="1" spc="-15" dirty="0">
                <a:solidFill>
                  <a:srgbClr val="333333"/>
                </a:solidFill>
                <a:latin typeface="Calibri"/>
                <a:cs typeface="Calibri"/>
              </a:rPr>
              <a:t> </a:t>
            </a:r>
            <a:r>
              <a:rPr sz="1800" b="1" spc="-5" dirty="0">
                <a:solidFill>
                  <a:srgbClr val="333333"/>
                </a:solidFill>
                <a:latin typeface="Calibri"/>
                <a:cs typeface="Calibri"/>
              </a:rPr>
              <a:t>ideal</a:t>
            </a:r>
            <a:r>
              <a:rPr sz="1800" b="1" spc="-40" dirty="0">
                <a:solidFill>
                  <a:srgbClr val="333333"/>
                </a:solidFill>
                <a:latin typeface="Calibri"/>
                <a:cs typeface="Calibri"/>
              </a:rPr>
              <a:t> </a:t>
            </a:r>
            <a:r>
              <a:rPr sz="1800" b="1" spc="-10" dirty="0">
                <a:solidFill>
                  <a:srgbClr val="333333"/>
                </a:solidFill>
                <a:latin typeface="Calibri"/>
                <a:cs typeface="Calibri"/>
              </a:rPr>
              <a:t>gross </a:t>
            </a:r>
            <a:r>
              <a:rPr sz="1800" b="1" spc="-5" dirty="0">
                <a:solidFill>
                  <a:srgbClr val="333333"/>
                </a:solidFill>
                <a:latin typeface="Calibri"/>
                <a:cs typeface="Calibri"/>
              </a:rPr>
              <a:t>profit</a:t>
            </a:r>
            <a:r>
              <a:rPr sz="1800" b="1" spc="-15" dirty="0">
                <a:solidFill>
                  <a:srgbClr val="333333"/>
                </a:solidFill>
                <a:latin typeface="Calibri"/>
                <a:cs typeface="Calibri"/>
              </a:rPr>
              <a:t> </a:t>
            </a:r>
            <a:r>
              <a:rPr sz="1800" b="1" spc="-10" dirty="0">
                <a:solidFill>
                  <a:srgbClr val="333333"/>
                </a:solidFill>
                <a:latin typeface="Calibri"/>
                <a:cs typeface="Calibri"/>
              </a:rPr>
              <a:t>margin.</a:t>
            </a:r>
            <a:endParaRPr sz="1800">
              <a:latin typeface="Calibri"/>
              <a:cs typeface="Calibri"/>
            </a:endParaRPr>
          </a:p>
          <a:p>
            <a:pPr marL="12700">
              <a:lnSpc>
                <a:spcPts val="1945"/>
              </a:lnSpc>
            </a:pPr>
            <a:r>
              <a:rPr sz="1800" spc="-5" dirty="0">
                <a:solidFill>
                  <a:srgbClr val="333333"/>
                </a:solidFill>
                <a:latin typeface="Calibri"/>
                <a:cs typeface="Calibri"/>
              </a:rPr>
              <a:t>Choose </a:t>
            </a:r>
            <a:r>
              <a:rPr sz="1800" dirty="0">
                <a:solidFill>
                  <a:srgbClr val="333333"/>
                </a:solidFill>
                <a:latin typeface="Calibri"/>
                <a:cs typeface="Calibri"/>
              </a:rPr>
              <a:t>the</a:t>
            </a:r>
            <a:r>
              <a:rPr sz="1800" spc="10" dirty="0">
                <a:solidFill>
                  <a:srgbClr val="333333"/>
                </a:solidFill>
                <a:latin typeface="Calibri"/>
                <a:cs typeface="Calibri"/>
              </a:rPr>
              <a:t> </a:t>
            </a:r>
            <a:r>
              <a:rPr sz="1800" spc="-10" dirty="0">
                <a:solidFill>
                  <a:srgbClr val="333333"/>
                </a:solidFill>
                <a:latin typeface="Calibri"/>
                <a:cs typeface="Calibri"/>
              </a:rPr>
              <a:t>gross profit</a:t>
            </a:r>
            <a:r>
              <a:rPr sz="1800" spc="-15" dirty="0">
                <a:solidFill>
                  <a:srgbClr val="333333"/>
                </a:solidFill>
                <a:latin typeface="Calibri"/>
                <a:cs typeface="Calibri"/>
              </a:rPr>
              <a:t> </a:t>
            </a:r>
            <a:r>
              <a:rPr sz="1800" spc="-5" dirty="0">
                <a:solidFill>
                  <a:srgbClr val="333333"/>
                </a:solidFill>
                <a:latin typeface="Calibri"/>
                <a:cs typeface="Calibri"/>
              </a:rPr>
              <a:t>margin</a:t>
            </a:r>
            <a:r>
              <a:rPr sz="1800" spc="10" dirty="0">
                <a:solidFill>
                  <a:srgbClr val="333333"/>
                </a:solidFill>
                <a:latin typeface="Calibri"/>
                <a:cs typeface="Calibri"/>
              </a:rPr>
              <a:t> </a:t>
            </a:r>
            <a:r>
              <a:rPr sz="1800" spc="-10" dirty="0">
                <a:solidFill>
                  <a:srgbClr val="333333"/>
                </a:solidFill>
                <a:latin typeface="Calibri"/>
                <a:cs typeface="Calibri"/>
              </a:rPr>
              <a:t>you want</a:t>
            </a:r>
            <a:r>
              <a:rPr sz="1800" spc="5" dirty="0">
                <a:solidFill>
                  <a:srgbClr val="333333"/>
                </a:solidFill>
                <a:latin typeface="Calibri"/>
                <a:cs typeface="Calibri"/>
              </a:rPr>
              <a:t> </a:t>
            </a:r>
            <a:r>
              <a:rPr sz="1800" spc="-15" dirty="0">
                <a:solidFill>
                  <a:srgbClr val="333333"/>
                </a:solidFill>
                <a:latin typeface="Calibri"/>
                <a:cs typeface="Calibri"/>
              </a:rPr>
              <a:t>for</a:t>
            </a:r>
            <a:r>
              <a:rPr sz="1800" spc="-10" dirty="0">
                <a:solidFill>
                  <a:srgbClr val="333333"/>
                </a:solidFill>
                <a:latin typeface="Calibri"/>
                <a:cs typeface="Calibri"/>
              </a:rPr>
              <a:t> your</a:t>
            </a:r>
            <a:r>
              <a:rPr sz="1800" spc="5" dirty="0">
                <a:solidFill>
                  <a:srgbClr val="333333"/>
                </a:solidFill>
                <a:latin typeface="Calibri"/>
                <a:cs typeface="Calibri"/>
              </a:rPr>
              <a:t> </a:t>
            </a:r>
            <a:r>
              <a:rPr sz="1800" dirty="0">
                <a:solidFill>
                  <a:srgbClr val="333333"/>
                </a:solidFill>
                <a:latin typeface="Calibri"/>
                <a:cs typeface="Calibri"/>
              </a:rPr>
              <a:t>menu</a:t>
            </a:r>
            <a:r>
              <a:rPr sz="1800" spc="5" dirty="0">
                <a:solidFill>
                  <a:srgbClr val="333333"/>
                </a:solidFill>
                <a:latin typeface="Calibri"/>
                <a:cs typeface="Calibri"/>
              </a:rPr>
              <a:t> </a:t>
            </a:r>
            <a:r>
              <a:rPr sz="1800" spc="-10" dirty="0">
                <a:solidFill>
                  <a:srgbClr val="333333"/>
                </a:solidFill>
                <a:latin typeface="Calibri"/>
                <a:cs typeface="Calibri"/>
              </a:rPr>
              <a:t>item.</a:t>
            </a:r>
            <a:endParaRPr sz="1800">
              <a:latin typeface="Calibri"/>
              <a:cs typeface="Calibri"/>
            </a:endParaRPr>
          </a:p>
          <a:p>
            <a:pPr marL="12700" marR="375920">
              <a:lnSpc>
                <a:spcPts val="1939"/>
              </a:lnSpc>
              <a:spcBef>
                <a:spcPts val="140"/>
              </a:spcBef>
            </a:pPr>
            <a:r>
              <a:rPr sz="1800" spc="-15" dirty="0">
                <a:solidFill>
                  <a:srgbClr val="333333"/>
                </a:solidFill>
                <a:latin typeface="Calibri"/>
                <a:cs typeface="Calibri"/>
              </a:rPr>
              <a:t>Restaurant</a:t>
            </a:r>
            <a:r>
              <a:rPr sz="1800" dirty="0">
                <a:solidFill>
                  <a:srgbClr val="333333"/>
                </a:solidFill>
                <a:latin typeface="Calibri"/>
                <a:cs typeface="Calibri"/>
              </a:rPr>
              <a:t> </a:t>
            </a:r>
            <a:r>
              <a:rPr sz="1800" spc="-10" dirty="0">
                <a:solidFill>
                  <a:srgbClr val="333333"/>
                </a:solidFill>
                <a:latin typeface="Calibri"/>
                <a:cs typeface="Calibri"/>
              </a:rPr>
              <a:t>gross</a:t>
            </a:r>
            <a:r>
              <a:rPr sz="1800" spc="-20" dirty="0">
                <a:solidFill>
                  <a:srgbClr val="333333"/>
                </a:solidFill>
                <a:latin typeface="Calibri"/>
                <a:cs typeface="Calibri"/>
              </a:rPr>
              <a:t> </a:t>
            </a:r>
            <a:r>
              <a:rPr sz="1800" spc="-10" dirty="0">
                <a:solidFill>
                  <a:srgbClr val="333333"/>
                </a:solidFill>
                <a:latin typeface="Calibri"/>
                <a:cs typeface="Calibri"/>
              </a:rPr>
              <a:t>profit</a:t>
            </a:r>
            <a:r>
              <a:rPr sz="1800" dirty="0">
                <a:solidFill>
                  <a:srgbClr val="333333"/>
                </a:solidFill>
                <a:latin typeface="Calibri"/>
                <a:cs typeface="Calibri"/>
              </a:rPr>
              <a:t> </a:t>
            </a:r>
            <a:r>
              <a:rPr sz="1800" spc="-5" dirty="0">
                <a:solidFill>
                  <a:srgbClr val="333333"/>
                </a:solidFill>
                <a:latin typeface="Calibri"/>
                <a:cs typeface="Calibri"/>
              </a:rPr>
              <a:t>margins</a:t>
            </a:r>
            <a:r>
              <a:rPr sz="1800" spc="5" dirty="0">
                <a:solidFill>
                  <a:srgbClr val="333333"/>
                </a:solidFill>
                <a:latin typeface="Calibri"/>
                <a:cs typeface="Calibri"/>
              </a:rPr>
              <a:t> </a:t>
            </a:r>
            <a:r>
              <a:rPr sz="1800" spc="-5" dirty="0">
                <a:solidFill>
                  <a:srgbClr val="333333"/>
                </a:solidFill>
                <a:latin typeface="Calibri"/>
                <a:cs typeface="Calibri"/>
              </a:rPr>
              <a:t>vary</a:t>
            </a:r>
            <a:r>
              <a:rPr sz="1800" spc="-10" dirty="0">
                <a:solidFill>
                  <a:srgbClr val="333333"/>
                </a:solidFill>
                <a:latin typeface="Calibri"/>
                <a:cs typeface="Calibri"/>
              </a:rPr>
              <a:t> </a:t>
            </a:r>
            <a:r>
              <a:rPr sz="1800" spc="-25" dirty="0">
                <a:solidFill>
                  <a:srgbClr val="333333"/>
                </a:solidFill>
                <a:latin typeface="Calibri"/>
                <a:cs typeface="Calibri"/>
              </a:rPr>
              <a:t>wildly.</a:t>
            </a:r>
            <a:r>
              <a:rPr sz="1800" spc="10" dirty="0">
                <a:solidFill>
                  <a:srgbClr val="333333"/>
                </a:solidFill>
                <a:latin typeface="Calibri"/>
                <a:cs typeface="Calibri"/>
              </a:rPr>
              <a:t> </a:t>
            </a:r>
            <a:r>
              <a:rPr sz="1800" spc="-5" dirty="0">
                <a:solidFill>
                  <a:srgbClr val="333333"/>
                </a:solidFill>
                <a:latin typeface="Calibri"/>
                <a:cs typeface="Calibri"/>
              </a:rPr>
              <a:t>They</a:t>
            </a:r>
            <a:r>
              <a:rPr sz="1800" dirty="0">
                <a:solidFill>
                  <a:srgbClr val="333333"/>
                </a:solidFill>
                <a:latin typeface="Calibri"/>
                <a:cs typeface="Calibri"/>
              </a:rPr>
              <a:t> </a:t>
            </a:r>
            <a:r>
              <a:rPr sz="1800" spc="-10" dirty="0">
                <a:solidFill>
                  <a:srgbClr val="333333"/>
                </a:solidFill>
                <a:latin typeface="Calibri"/>
                <a:cs typeface="Calibri"/>
              </a:rPr>
              <a:t>can</a:t>
            </a:r>
            <a:r>
              <a:rPr sz="1800" spc="15" dirty="0">
                <a:solidFill>
                  <a:srgbClr val="333333"/>
                </a:solidFill>
                <a:latin typeface="Calibri"/>
                <a:cs typeface="Calibri"/>
              </a:rPr>
              <a:t> </a:t>
            </a:r>
            <a:r>
              <a:rPr sz="1800" spc="-5" dirty="0">
                <a:solidFill>
                  <a:srgbClr val="333333"/>
                </a:solidFill>
                <a:latin typeface="Calibri"/>
                <a:cs typeface="Calibri"/>
              </a:rPr>
              <a:t>be</a:t>
            </a:r>
            <a:r>
              <a:rPr sz="1800" spc="10" dirty="0">
                <a:solidFill>
                  <a:srgbClr val="333333"/>
                </a:solidFill>
                <a:latin typeface="Calibri"/>
                <a:cs typeface="Calibri"/>
              </a:rPr>
              <a:t> </a:t>
            </a:r>
            <a:r>
              <a:rPr sz="1800" dirty="0">
                <a:solidFill>
                  <a:srgbClr val="333333"/>
                </a:solidFill>
                <a:latin typeface="Calibri"/>
                <a:cs typeface="Calibri"/>
              </a:rPr>
              <a:t>as</a:t>
            </a:r>
            <a:r>
              <a:rPr sz="1800" spc="-10" dirty="0">
                <a:solidFill>
                  <a:srgbClr val="333333"/>
                </a:solidFill>
                <a:latin typeface="Calibri"/>
                <a:cs typeface="Calibri"/>
              </a:rPr>
              <a:t> low</a:t>
            </a:r>
            <a:r>
              <a:rPr sz="1800" spc="20" dirty="0">
                <a:solidFill>
                  <a:srgbClr val="333333"/>
                </a:solidFill>
                <a:latin typeface="Calibri"/>
                <a:cs typeface="Calibri"/>
              </a:rPr>
              <a:t> </a:t>
            </a:r>
            <a:r>
              <a:rPr sz="1800" dirty="0">
                <a:solidFill>
                  <a:srgbClr val="333333"/>
                </a:solidFill>
                <a:latin typeface="Calibri"/>
                <a:cs typeface="Calibri"/>
              </a:rPr>
              <a:t>as</a:t>
            </a:r>
            <a:r>
              <a:rPr sz="1800" spc="-10" dirty="0">
                <a:solidFill>
                  <a:srgbClr val="333333"/>
                </a:solidFill>
                <a:latin typeface="Calibri"/>
                <a:cs typeface="Calibri"/>
              </a:rPr>
              <a:t> </a:t>
            </a:r>
            <a:r>
              <a:rPr sz="1800" dirty="0">
                <a:solidFill>
                  <a:srgbClr val="333333"/>
                </a:solidFill>
                <a:latin typeface="Calibri"/>
                <a:cs typeface="Calibri"/>
              </a:rPr>
              <a:t>20%</a:t>
            </a:r>
            <a:r>
              <a:rPr sz="1800" spc="5" dirty="0">
                <a:solidFill>
                  <a:srgbClr val="333333"/>
                </a:solidFill>
                <a:latin typeface="Calibri"/>
                <a:cs typeface="Calibri"/>
              </a:rPr>
              <a:t> </a:t>
            </a:r>
            <a:r>
              <a:rPr sz="1800" dirty="0">
                <a:solidFill>
                  <a:srgbClr val="333333"/>
                </a:solidFill>
                <a:latin typeface="Calibri"/>
                <a:cs typeface="Calibri"/>
              </a:rPr>
              <a:t>and</a:t>
            </a:r>
            <a:r>
              <a:rPr sz="1800" spc="15" dirty="0">
                <a:solidFill>
                  <a:srgbClr val="333333"/>
                </a:solidFill>
                <a:latin typeface="Calibri"/>
                <a:cs typeface="Calibri"/>
              </a:rPr>
              <a:t> </a:t>
            </a:r>
            <a:r>
              <a:rPr sz="1800" dirty="0">
                <a:solidFill>
                  <a:srgbClr val="333333"/>
                </a:solidFill>
                <a:latin typeface="Calibri"/>
                <a:cs typeface="Calibri"/>
              </a:rPr>
              <a:t>as</a:t>
            </a:r>
            <a:r>
              <a:rPr sz="1800" spc="-10" dirty="0">
                <a:solidFill>
                  <a:srgbClr val="333333"/>
                </a:solidFill>
                <a:latin typeface="Calibri"/>
                <a:cs typeface="Calibri"/>
              </a:rPr>
              <a:t> </a:t>
            </a:r>
            <a:r>
              <a:rPr sz="1800" spc="-5" dirty="0">
                <a:solidFill>
                  <a:srgbClr val="333333"/>
                </a:solidFill>
                <a:latin typeface="Calibri"/>
                <a:cs typeface="Calibri"/>
              </a:rPr>
              <a:t>high</a:t>
            </a:r>
            <a:r>
              <a:rPr sz="1800" spc="10" dirty="0">
                <a:solidFill>
                  <a:srgbClr val="333333"/>
                </a:solidFill>
                <a:latin typeface="Calibri"/>
                <a:cs typeface="Calibri"/>
              </a:rPr>
              <a:t> </a:t>
            </a:r>
            <a:r>
              <a:rPr sz="1800" dirty="0">
                <a:solidFill>
                  <a:srgbClr val="333333"/>
                </a:solidFill>
                <a:latin typeface="Calibri"/>
                <a:cs typeface="Calibri"/>
              </a:rPr>
              <a:t>as </a:t>
            </a:r>
            <a:r>
              <a:rPr sz="1800" spc="-395" dirty="0">
                <a:solidFill>
                  <a:srgbClr val="333333"/>
                </a:solidFill>
                <a:latin typeface="Calibri"/>
                <a:cs typeface="Calibri"/>
              </a:rPr>
              <a:t> </a:t>
            </a:r>
            <a:r>
              <a:rPr sz="1800" dirty="0">
                <a:solidFill>
                  <a:srgbClr val="333333"/>
                </a:solidFill>
                <a:latin typeface="Calibri"/>
                <a:cs typeface="Calibri"/>
              </a:rPr>
              <a:t>80%.</a:t>
            </a:r>
            <a:endParaRPr sz="1800">
              <a:latin typeface="Calibri"/>
              <a:cs typeface="Calibri"/>
            </a:endParaRPr>
          </a:p>
          <a:p>
            <a:pPr marL="12700">
              <a:lnSpc>
                <a:spcPts val="2055"/>
              </a:lnSpc>
              <a:spcBef>
                <a:spcPts val="755"/>
              </a:spcBef>
            </a:pPr>
            <a:r>
              <a:rPr sz="1800" b="1" spc="-10" dirty="0">
                <a:solidFill>
                  <a:srgbClr val="333333"/>
                </a:solidFill>
                <a:latin typeface="Calibri"/>
                <a:cs typeface="Calibri"/>
              </a:rPr>
              <a:t>Step</a:t>
            </a:r>
            <a:r>
              <a:rPr sz="1800" b="1" spc="-5" dirty="0">
                <a:solidFill>
                  <a:srgbClr val="333333"/>
                </a:solidFill>
                <a:latin typeface="Calibri"/>
                <a:cs typeface="Calibri"/>
              </a:rPr>
              <a:t> </a:t>
            </a:r>
            <a:r>
              <a:rPr sz="1800" b="1" dirty="0">
                <a:solidFill>
                  <a:srgbClr val="333333"/>
                </a:solidFill>
                <a:latin typeface="Calibri"/>
                <a:cs typeface="Calibri"/>
              </a:rPr>
              <a:t>2:</a:t>
            </a:r>
            <a:r>
              <a:rPr sz="1800" b="1" spc="5" dirty="0">
                <a:solidFill>
                  <a:srgbClr val="333333"/>
                </a:solidFill>
                <a:latin typeface="Calibri"/>
                <a:cs typeface="Calibri"/>
              </a:rPr>
              <a:t> </a:t>
            </a:r>
            <a:r>
              <a:rPr sz="1800" b="1" spc="-10" dirty="0">
                <a:solidFill>
                  <a:srgbClr val="333333"/>
                </a:solidFill>
                <a:latin typeface="Calibri"/>
                <a:cs typeface="Calibri"/>
              </a:rPr>
              <a:t>Determine </a:t>
            </a:r>
            <a:r>
              <a:rPr sz="1800" b="1" dirty="0">
                <a:solidFill>
                  <a:srgbClr val="333333"/>
                </a:solidFill>
                <a:latin typeface="Calibri"/>
                <a:cs typeface="Calibri"/>
              </a:rPr>
              <a:t>the</a:t>
            </a:r>
            <a:r>
              <a:rPr sz="1800" b="1" spc="-40" dirty="0">
                <a:solidFill>
                  <a:srgbClr val="333333"/>
                </a:solidFill>
                <a:latin typeface="Calibri"/>
                <a:cs typeface="Calibri"/>
              </a:rPr>
              <a:t> </a:t>
            </a:r>
            <a:r>
              <a:rPr sz="1800" b="1" spc="-10" dirty="0">
                <a:solidFill>
                  <a:srgbClr val="333333"/>
                </a:solidFill>
                <a:latin typeface="Calibri"/>
                <a:cs typeface="Calibri"/>
              </a:rPr>
              <a:t>cost</a:t>
            </a:r>
            <a:r>
              <a:rPr sz="1800" b="1" spc="5" dirty="0">
                <a:solidFill>
                  <a:srgbClr val="333333"/>
                </a:solidFill>
                <a:latin typeface="Calibri"/>
                <a:cs typeface="Calibri"/>
              </a:rPr>
              <a:t> </a:t>
            </a:r>
            <a:r>
              <a:rPr sz="1800" b="1" dirty="0">
                <a:solidFill>
                  <a:srgbClr val="333333"/>
                </a:solidFill>
                <a:latin typeface="Calibri"/>
                <a:cs typeface="Calibri"/>
              </a:rPr>
              <a:t>of</a:t>
            </a:r>
            <a:r>
              <a:rPr sz="1800" b="1" spc="5" dirty="0">
                <a:solidFill>
                  <a:srgbClr val="333333"/>
                </a:solidFill>
                <a:latin typeface="Calibri"/>
                <a:cs typeface="Calibri"/>
              </a:rPr>
              <a:t> </a:t>
            </a:r>
            <a:r>
              <a:rPr sz="1800" b="1" spc="-5" dirty="0">
                <a:solidFill>
                  <a:srgbClr val="333333"/>
                </a:solidFill>
                <a:latin typeface="Calibri"/>
                <a:cs typeface="Calibri"/>
              </a:rPr>
              <a:t>goods</a:t>
            </a:r>
            <a:r>
              <a:rPr sz="1800" b="1" spc="-10" dirty="0">
                <a:solidFill>
                  <a:srgbClr val="333333"/>
                </a:solidFill>
                <a:latin typeface="Calibri"/>
                <a:cs typeface="Calibri"/>
              </a:rPr>
              <a:t> </a:t>
            </a:r>
            <a:r>
              <a:rPr sz="1800" b="1" spc="-5" dirty="0">
                <a:solidFill>
                  <a:srgbClr val="333333"/>
                </a:solidFill>
                <a:latin typeface="Calibri"/>
                <a:cs typeface="Calibri"/>
              </a:rPr>
              <a:t>sold</a:t>
            </a:r>
            <a:r>
              <a:rPr sz="1800" b="1" spc="-45" dirty="0">
                <a:solidFill>
                  <a:srgbClr val="333333"/>
                </a:solidFill>
                <a:latin typeface="Calibri"/>
                <a:cs typeface="Calibri"/>
              </a:rPr>
              <a:t> </a:t>
            </a:r>
            <a:r>
              <a:rPr sz="1800" b="1" spc="-10" dirty="0">
                <a:solidFill>
                  <a:srgbClr val="333333"/>
                </a:solidFill>
                <a:latin typeface="Calibri"/>
                <a:cs typeface="Calibri"/>
              </a:rPr>
              <a:t>(COGS)</a:t>
            </a:r>
            <a:r>
              <a:rPr sz="1800" b="1" spc="5" dirty="0">
                <a:solidFill>
                  <a:srgbClr val="333333"/>
                </a:solidFill>
                <a:latin typeface="Calibri"/>
                <a:cs typeface="Calibri"/>
              </a:rPr>
              <a:t> </a:t>
            </a:r>
            <a:r>
              <a:rPr sz="1800" b="1" dirty="0">
                <a:solidFill>
                  <a:srgbClr val="333333"/>
                </a:solidFill>
                <a:latin typeface="Calibri"/>
                <a:cs typeface="Calibri"/>
              </a:rPr>
              <a:t>of</a:t>
            </a:r>
            <a:r>
              <a:rPr sz="1800" b="1" spc="10" dirty="0">
                <a:solidFill>
                  <a:srgbClr val="333333"/>
                </a:solidFill>
                <a:latin typeface="Calibri"/>
                <a:cs typeface="Calibri"/>
              </a:rPr>
              <a:t> </a:t>
            </a:r>
            <a:r>
              <a:rPr sz="1800" b="1" dirty="0">
                <a:solidFill>
                  <a:srgbClr val="333333"/>
                </a:solidFill>
                <a:latin typeface="Calibri"/>
                <a:cs typeface="Calibri"/>
              </a:rPr>
              <a:t>the</a:t>
            </a:r>
            <a:r>
              <a:rPr sz="1800" b="1" spc="-5" dirty="0">
                <a:solidFill>
                  <a:srgbClr val="333333"/>
                </a:solidFill>
                <a:latin typeface="Calibri"/>
                <a:cs typeface="Calibri"/>
              </a:rPr>
              <a:t> </a:t>
            </a:r>
            <a:r>
              <a:rPr sz="1800" b="1" dirty="0">
                <a:solidFill>
                  <a:srgbClr val="333333"/>
                </a:solidFill>
                <a:latin typeface="Calibri"/>
                <a:cs typeface="Calibri"/>
              </a:rPr>
              <a:t>menu</a:t>
            </a:r>
            <a:r>
              <a:rPr sz="1800" b="1" spc="-25" dirty="0">
                <a:solidFill>
                  <a:srgbClr val="333333"/>
                </a:solidFill>
                <a:latin typeface="Calibri"/>
                <a:cs typeface="Calibri"/>
              </a:rPr>
              <a:t> </a:t>
            </a:r>
            <a:r>
              <a:rPr sz="1800" b="1" spc="-10" dirty="0">
                <a:solidFill>
                  <a:srgbClr val="333333"/>
                </a:solidFill>
                <a:latin typeface="Calibri"/>
                <a:cs typeface="Calibri"/>
              </a:rPr>
              <a:t>item</a:t>
            </a:r>
            <a:r>
              <a:rPr sz="1800" b="1" spc="-5" dirty="0">
                <a:solidFill>
                  <a:srgbClr val="333333"/>
                </a:solidFill>
                <a:latin typeface="Calibri"/>
                <a:cs typeface="Calibri"/>
              </a:rPr>
              <a:t> </a:t>
            </a:r>
            <a:r>
              <a:rPr sz="1800" b="1" dirty="0">
                <a:solidFill>
                  <a:srgbClr val="333333"/>
                </a:solidFill>
                <a:latin typeface="Calibri"/>
                <a:cs typeface="Calibri"/>
              </a:rPr>
              <a:t>in</a:t>
            </a:r>
            <a:r>
              <a:rPr sz="1800" b="1" spc="-5" dirty="0">
                <a:solidFill>
                  <a:srgbClr val="333333"/>
                </a:solidFill>
                <a:latin typeface="Calibri"/>
                <a:cs typeface="Calibri"/>
              </a:rPr>
              <a:t> question.</a:t>
            </a:r>
            <a:endParaRPr sz="1800">
              <a:latin typeface="Calibri"/>
              <a:cs typeface="Calibri"/>
            </a:endParaRPr>
          </a:p>
          <a:p>
            <a:pPr marL="12700" marR="316865" algn="just">
              <a:lnSpc>
                <a:spcPts val="1939"/>
              </a:lnSpc>
              <a:spcBef>
                <a:spcPts val="140"/>
              </a:spcBef>
            </a:pPr>
            <a:r>
              <a:rPr sz="1800" spc="-35" dirty="0">
                <a:solidFill>
                  <a:srgbClr val="1F2023"/>
                </a:solidFill>
                <a:latin typeface="Calibri"/>
                <a:cs typeface="Calibri"/>
              </a:rPr>
              <a:t>We </a:t>
            </a:r>
            <a:r>
              <a:rPr sz="1800" dirty="0">
                <a:solidFill>
                  <a:srgbClr val="1F2023"/>
                </a:solidFill>
                <a:latin typeface="Calibri"/>
                <a:cs typeface="Calibri"/>
              </a:rPr>
              <a:t>need </a:t>
            </a:r>
            <a:r>
              <a:rPr sz="1800" spc="-5" dirty="0">
                <a:solidFill>
                  <a:srgbClr val="1F2023"/>
                </a:solidFill>
                <a:latin typeface="Calibri"/>
                <a:cs typeface="Calibri"/>
              </a:rPr>
              <a:t>the </a:t>
            </a:r>
            <a:r>
              <a:rPr sz="1800" spc="-10" dirty="0">
                <a:solidFill>
                  <a:srgbClr val="1F2023"/>
                </a:solidFill>
                <a:latin typeface="Calibri"/>
                <a:cs typeface="Calibri"/>
              </a:rPr>
              <a:t>total </a:t>
            </a:r>
            <a:r>
              <a:rPr sz="1800" spc="-15" dirty="0">
                <a:solidFill>
                  <a:srgbClr val="1F2023"/>
                </a:solidFill>
                <a:latin typeface="Calibri"/>
                <a:cs typeface="Calibri"/>
              </a:rPr>
              <a:t>cost </a:t>
            </a:r>
            <a:r>
              <a:rPr sz="1800" spc="-5" dirty="0">
                <a:solidFill>
                  <a:srgbClr val="1F2023"/>
                </a:solidFill>
                <a:latin typeface="Calibri"/>
                <a:cs typeface="Calibri"/>
              </a:rPr>
              <a:t>of </a:t>
            </a:r>
            <a:r>
              <a:rPr sz="1800" dirty="0">
                <a:solidFill>
                  <a:srgbClr val="1F2023"/>
                </a:solidFill>
                <a:latin typeface="Calibri"/>
                <a:cs typeface="Calibri"/>
              </a:rPr>
              <a:t>all the </a:t>
            </a:r>
            <a:r>
              <a:rPr sz="1800" spc="-5" dirty="0">
                <a:solidFill>
                  <a:srgbClr val="1F2023"/>
                </a:solidFill>
                <a:latin typeface="Calibri"/>
                <a:cs typeface="Calibri"/>
              </a:rPr>
              <a:t>ingredients used </a:t>
            </a:r>
            <a:r>
              <a:rPr sz="1800" spc="-10" dirty="0">
                <a:solidFill>
                  <a:srgbClr val="1F2023"/>
                </a:solidFill>
                <a:latin typeface="Calibri"/>
                <a:cs typeface="Calibri"/>
              </a:rPr>
              <a:t>to </a:t>
            </a:r>
            <a:r>
              <a:rPr sz="1800" spc="-15" dirty="0">
                <a:solidFill>
                  <a:srgbClr val="1F2023"/>
                </a:solidFill>
                <a:latin typeface="Calibri"/>
                <a:cs typeface="Calibri"/>
              </a:rPr>
              <a:t>make </a:t>
            </a:r>
            <a:r>
              <a:rPr sz="1800" dirty="0">
                <a:solidFill>
                  <a:srgbClr val="1F2023"/>
                </a:solidFill>
                <a:latin typeface="Calibri"/>
                <a:cs typeface="Calibri"/>
              </a:rPr>
              <a:t>menu </a:t>
            </a:r>
            <a:r>
              <a:rPr sz="1800" spc="-5" dirty="0">
                <a:solidFill>
                  <a:srgbClr val="1F2023"/>
                </a:solidFill>
                <a:latin typeface="Calibri"/>
                <a:cs typeface="Calibri"/>
              </a:rPr>
              <a:t>items, right down </a:t>
            </a:r>
            <a:r>
              <a:rPr sz="1800" spc="-10" dirty="0">
                <a:solidFill>
                  <a:srgbClr val="1F2023"/>
                </a:solidFill>
                <a:latin typeface="Calibri"/>
                <a:cs typeface="Calibri"/>
              </a:rPr>
              <a:t>to </a:t>
            </a:r>
            <a:r>
              <a:rPr sz="1800" spc="-395" dirty="0">
                <a:solidFill>
                  <a:srgbClr val="1F2023"/>
                </a:solidFill>
                <a:latin typeface="Calibri"/>
                <a:cs typeface="Calibri"/>
              </a:rPr>
              <a:t> </a:t>
            </a:r>
            <a:r>
              <a:rPr sz="1800" dirty="0">
                <a:solidFill>
                  <a:srgbClr val="1F2023"/>
                </a:solidFill>
                <a:latin typeface="Calibri"/>
                <a:cs typeface="Calibri"/>
              </a:rPr>
              <a:t>the </a:t>
            </a:r>
            <a:r>
              <a:rPr sz="1800" spc="-5" dirty="0">
                <a:solidFill>
                  <a:srgbClr val="1F2023"/>
                </a:solidFill>
                <a:latin typeface="Calibri"/>
                <a:cs typeface="Calibri"/>
              </a:rPr>
              <a:t>garnishes </a:t>
            </a:r>
            <a:r>
              <a:rPr sz="1800" dirty="0">
                <a:solidFill>
                  <a:srgbClr val="1F2023"/>
                </a:solidFill>
                <a:latin typeface="Calibri"/>
                <a:cs typeface="Calibri"/>
              </a:rPr>
              <a:t>and </a:t>
            </a:r>
            <a:r>
              <a:rPr sz="1800" spc="-5" dirty="0">
                <a:solidFill>
                  <a:srgbClr val="1F2023"/>
                </a:solidFill>
                <a:latin typeface="Calibri"/>
                <a:cs typeface="Calibri"/>
              </a:rPr>
              <a:t>condiments</a:t>
            </a:r>
            <a:r>
              <a:rPr sz="1800" spc="-5" dirty="0">
                <a:solidFill>
                  <a:srgbClr val="333333"/>
                </a:solidFill>
                <a:latin typeface="Calibri"/>
                <a:cs typeface="Calibri"/>
              </a:rPr>
              <a:t>. </a:t>
            </a:r>
            <a:r>
              <a:rPr sz="1800" spc="-10" dirty="0">
                <a:solidFill>
                  <a:srgbClr val="333333"/>
                </a:solidFill>
                <a:latin typeface="Calibri"/>
                <a:cs typeface="Calibri"/>
              </a:rPr>
              <a:t>For example, </a:t>
            </a:r>
            <a:r>
              <a:rPr sz="1800" spc="-5" dirty="0">
                <a:solidFill>
                  <a:srgbClr val="333333"/>
                </a:solidFill>
                <a:latin typeface="Calibri"/>
                <a:cs typeface="Calibri"/>
              </a:rPr>
              <a:t>onion rings. The </a:t>
            </a:r>
            <a:r>
              <a:rPr sz="1800" spc="-10" dirty="0">
                <a:solidFill>
                  <a:srgbClr val="333333"/>
                </a:solidFill>
                <a:latin typeface="Calibri"/>
                <a:cs typeface="Calibri"/>
              </a:rPr>
              <a:t>COGS would </a:t>
            </a:r>
            <a:r>
              <a:rPr sz="1800" spc="-5" dirty="0">
                <a:solidFill>
                  <a:srgbClr val="333333"/>
                </a:solidFill>
                <a:latin typeface="Calibri"/>
                <a:cs typeface="Calibri"/>
              </a:rPr>
              <a:t>be onions, </a:t>
            </a:r>
            <a:r>
              <a:rPr sz="1800" dirty="0">
                <a:solidFill>
                  <a:srgbClr val="333333"/>
                </a:solidFill>
                <a:latin typeface="Calibri"/>
                <a:cs typeface="Calibri"/>
              </a:rPr>
              <a:t> </a:t>
            </a:r>
            <a:r>
              <a:rPr sz="1800" spc="-35" dirty="0">
                <a:solidFill>
                  <a:srgbClr val="333333"/>
                </a:solidFill>
                <a:latin typeface="Calibri"/>
                <a:cs typeface="Calibri"/>
              </a:rPr>
              <a:t>batter,</a:t>
            </a:r>
            <a:r>
              <a:rPr sz="1800" dirty="0">
                <a:solidFill>
                  <a:srgbClr val="333333"/>
                </a:solidFill>
                <a:latin typeface="Calibri"/>
                <a:cs typeface="Calibri"/>
              </a:rPr>
              <a:t> and</a:t>
            </a:r>
            <a:r>
              <a:rPr sz="1800" spc="15" dirty="0">
                <a:solidFill>
                  <a:srgbClr val="333333"/>
                </a:solidFill>
                <a:latin typeface="Calibri"/>
                <a:cs typeface="Calibri"/>
              </a:rPr>
              <a:t> </a:t>
            </a:r>
            <a:r>
              <a:rPr sz="1800" spc="-5" dirty="0">
                <a:solidFill>
                  <a:srgbClr val="333333"/>
                </a:solidFill>
                <a:latin typeface="Calibri"/>
                <a:cs typeface="Calibri"/>
              </a:rPr>
              <a:t>dipping</a:t>
            </a:r>
            <a:r>
              <a:rPr sz="1800" spc="10" dirty="0">
                <a:solidFill>
                  <a:srgbClr val="333333"/>
                </a:solidFill>
                <a:latin typeface="Calibri"/>
                <a:cs typeface="Calibri"/>
              </a:rPr>
              <a:t> </a:t>
            </a:r>
            <a:r>
              <a:rPr sz="1800" spc="-5" dirty="0">
                <a:solidFill>
                  <a:srgbClr val="333333"/>
                </a:solidFill>
                <a:latin typeface="Calibri"/>
                <a:cs typeface="Calibri"/>
              </a:rPr>
              <a:t>sauce.</a:t>
            </a:r>
            <a:endParaRPr sz="1800">
              <a:latin typeface="Calibri"/>
              <a:cs typeface="Calibri"/>
            </a:endParaRPr>
          </a:p>
          <a:p>
            <a:pPr marL="12700" algn="just">
              <a:lnSpc>
                <a:spcPts val="2050"/>
              </a:lnSpc>
              <a:spcBef>
                <a:spcPts val="760"/>
              </a:spcBef>
            </a:pPr>
            <a:r>
              <a:rPr sz="1800" b="1" spc="-10" dirty="0">
                <a:latin typeface="Calibri"/>
                <a:cs typeface="Calibri"/>
              </a:rPr>
              <a:t>Step </a:t>
            </a:r>
            <a:r>
              <a:rPr sz="1800" b="1" dirty="0">
                <a:latin typeface="Calibri"/>
                <a:cs typeface="Calibri"/>
              </a:rPr>
              <a:t>3:</a:t>
            </a:r>
            <a:r>
              <a:rPr sz="1800" b="1" spc="5" dirty="0">
                <a:latin typeface="Calibri"/>
                <a:cs typeface="Calibri"/>
              </a:rPr>
              <a:t> </a:t>
            </a:r>
            <a:r>
              <a:rPr sz="1800" b="1" spc="-10" dirty="0">
                <a:latin typeface="Calibri"/>
                <a:cs typeface="Calibri"/>
              </a:rPr>
              <a:t>Calculate</a:t>
            </a:r>
            <a:r>
              <a:rPr sz="1800" b="1" spc="-5" dirty="0">
                <a:latin typeface="Calibri"/>
                <a:cs typeface="Calibri"/>
              </a:rPr>
              <a:t> how</a:t>
            </a:r>
            <a:r>
              <a:rPr sz="1800" b="1" spc="-10" dirty="0">
                <a:latin typeface="Calibri"/>
                <a:cs typeface="Calibri"/>
              </a:rPr>
              <a:t> to</a:t>
            </a:r>
            <a:r>
              <a:rPr sz="1800" b="1" spc="-30" dirty="0">
                <a:latin typeface="Calibri"/>
                <a:cs typeface="Calibri"/>
              </a:rPr>
              <a:t> </a:t>
            </a:r>
            <a:r>
              <a:rPr sz="1800" b="1" spc="-5" dirty="0">
                <a:latin typeface="Calibri"/>
                <a:cs typeface="Calibri"/>
              </a:rPr>
              <a:t>price</a:t>
            </a:r>
            <a:r>
              <a:rPr sz="1800" b="1" spc="-15" dirty="0">
                <a:latin typeface="Calibri"/>
                <a:cs typeface="Calibri"/>
              </a:rPr>
              <a:t> </a:t>
            </a:r>
            <a:r>
              <a:rPr sz="1800" b="1" spc="-10" dirty="0">
                <a:latin typeface="Calibri"/>
                <a:cs typeface="Calibri"/>
              </a:rPr>
              <a:t>food</a:t>
            </a:r>
            <a:r>
              <a:rPr sz="1800" b="1" spc="-20" dirty="0">
                <a:latin typeface="Calibri"/>
                <a:cs typeface="Calibri"/>
              </a:rPr>
              <a:t> </a:t>
            </a:r>
            <a:r>
              <a:rPr sz="1800" b="1" spc="-10" dirty="0">
                <a:latin typeface="Calibri"/>
                <a:cs typeface="Calibri"/>
              </a:rPr>
              <a:t>items.</a:t>
            </a:r>
            <a:endParaRPr sz="1800">
              <a:latin typeface="Calibri"/>
              <a:cs typeface="Calibri"/>
            </a:endParaRPr>
          </a:p>
          <a:p>
            <a:pPr marL="12700">
              <a:lnSpc>
                <a:spcPts val="1945"/>
              </a:lnSpc>
            </a:pPr>
            <a:r>
              <a:rPr sz="1800" spc="-5" dirty="0">
                <a:latin typeface="Calibri"/>
                <a:cs typeface="Calibri"/>
              </a:rPr>
              <a:t>The</a:t>
            </a:r>
            <a:r>
              <a:rPr sz="1800" dirty="0">
                <a:latin typeface="Calibri"/>
                <a:cs typeface="Calibri"/>
              </a:rPr>
              <a:t> </a:t>
            </a:r>
            <a:r>
              <a:rPr sz="1800" spc="-10" dirty="0">
                <a:latin typeface="Calibri"/>
                <a:cs typeface="Calibri"/>
              </a:rPr>
              <a:t>formula</a:t>
            </a:r>
            <a:r>
              <a:rPr sz="1800" spc="15" dirty="0">
                <a:latin typeface="Calibri"/>
                <a:cs typeface="Calibri"/>
              </a:rPr>
              <a:t> </a:t>
            </a:r>
            <a:r>
              <a:rPr sz="1800" spc="-15" dirty="0">
                <a:latin typeface="Calibri"/>
                <a:cs typeface="Calibri"/>
              </a:rPr>
              <a:t>for</a:t>
            </a:r>
            <a:r>
              <a:rPr sz="1800" spc="-5" dirty="0">
                <a:latin typeface="Calibri"/>
                <a:cs typeface="Calibri"/>
              </a:rPr>
              <a:t> </a:t>
            </a:r>
            <a:r>
              <a:rPr sz="1800" spc="-10" dirty="0">
                <a:latin typeface="Calibri"/>
                <a:cs typeface="Calibri"/>
              </a:rPr>
              <a:t>pricing</a:t>
            </a:r>
            <a:r>
              <a:rPr sz="1800" spc="30" dirty="0">
                <a:latin typeface="Calibri"/>
                <a:cs typeface="Calibri"/>
              </a:rPr>
              <a:t> </a:t>
            </a:r>
            <a:r>
              <a:rPr sz="1800" spc="-15" dirty="0">
                <a:latin typeface="Calibri"/>
                <a:cs typeface="Calibri"/>
              </a:rPr>
              <a:t>food</a:t>
            </a:r>
            <a:r>
              <a:rPr sz="1800" spc="10" dirty="0">
                <a:latin typeface="Calibri"/>
                <a:cs typeface="Calibri"/>
              </a:rPr>
              <a:t> </a:t>
            </a:r>
            <a:r>
              <a:rPr sz="1800" spc="-10" dirty="0">
                <a:latin typeface="Calibri"/>
                <a:cs typeface="Calibri"/>
              </a:rPr>
              <a:t>by</a:t>
            </a:r>
            <a:r>
              <a:rPr sz="1800" spc="5" dirty="0">
                <a:latin typeface="Calibri"/>
                <a:cs typeface="Calibri"/>
              </a:rPr>
              <a:t> </a:t>
            </a:r>
            <a:r>
              <a:rPr sz="1800" spc="-10" dirty="0">
                <a:latin typeface="Calibri"/>
                <a:cs typeface="Calibri"/>
              </a:rPr>
              <a:t>gross</a:t>
            </a:r>
            <a:r>
              <a:rPr sz="1800" spc="-5" dirty="0">
                <a:latin typeface="Calibri"/>
                <a:cs typeface="Calibri"/>
              </a:rPr>
              <a:t> </a:t>
            </a:r>
            <a:r>
              <a:rPr sz="1800" spc="-10" dirty="0">
                <a:latin typeface="Calibri"/>
                <a:cs typeface="Calibri"/>
              </a:rPr>
              <a:t>profit</a:t>
            </a:r>
            <a:r>
              <a:rPr sz="1800" spc="10" dirty="0">
                <a:latin typeface="Calibri"/>
                <a:cs typeface="Calibri"/>
              </a:rPr>
              <a:t> </a:t>
            </a:r>
            <a:r>
              <a:rPr sz="1800" spc="-5" dirty="0">
                <a:latin typeface="Calibri"/>
                <a:cs typeface="Calibri"/>
              </a:rPr>
              <a:t>margin</a:t>
            </a:r>
            <a:r>
              <a:rPr sz="1800" spc="5" dirty="0">
                <a:latin typeface="Calibri"/>
                <a:cs typeface="Calibri"/>
              </a:rPr>
              <a:t> </a:t>
            </a:r>
            <a:r>
              <a:rPr sz="1800" spc="-5" dirty="0">
                <a:latin typeface="Calibri"/>
                <a:cs typeface="Calibri"/>
              </a:rPr>
              <a:t>is:</a:t>
            </a:r>
            <a:r>
              <a:rPr sz="1800" spc="40" dirty="0">
                <a:latin typeface="Calibri"/>
                <a:cs typeface="Calibri"/>
              </a:rPr>
              <a:t> </a:t>
            </a:r>
            <a:r>
              <a:rPr sz="1800" b="1" spc="-5" dirty="0">
                <a:latin typeface="Calibri"/>
                <a:cs typeface="Calibri"/>
              </a:rPr>
              <a:t>Gross</a:t>
            </a:r>
            <a:r>
              <a:rPr sz="1800" b="1" spc="-15" dirty="0">
                <a:latin typeface="Calibri"/>
                <a:cs typeface="Calibri"/>
              </a:rPr>
              <a:t> </a:t>
            </a:r>
            <a:r>
              <a:rPr sz="1800" b="1" spc="-5" dirty="0">
                <a:latin typeface="Calibri"/>
                <a:cs typeface="Calibri"/>
              </a:rPr>
              <a:t>Profit</a:t>
            </a:r>
            <a:r>
              <a:rPr sz="1800" b="1" spc="10" dirty="0">
                <a:latin typeface="Calibri"/>
                <a:cs typeface="Calibri"/>
              </a:rPr>
              <a:t> </a:t>
            </a:r>
            <a:r>
              <a:rPr sz="1800" b="1" spc="-10" dirty="0">
                <a:latin typeface="Calibri"/>
                <a:cs typeface="Calibri"/>
              </a:rPr>
              <a:t>Margin</a:t>
            </a:r>
            <a:r>
              <a:rPr sz="1800" b="1" spc="-5" dirty="0">
                <a:latin typeface="Calibri"/>
                <a:cs typeface="Calibri"/>
              </a:rPr>
              <a:t> </a:t>
            </a:r>
            <a:r>
              <a:rPr sz="1800" b="1" dirty="0">
                <a:latin typeface="Calibri"/>
                <a:cs typeface="Calibri"/>
              </a:rPr>
              <a:t>=</a:t>
            </a:r>
            <a:r>
              <a:rPr sz="1800" b="1" spc="15" dirty="0">
                <a:latin typeface="Calibri"/>
                <a:cs typeface="Calibri"/>
              </a:rPr>
              <a:t> </a:t>
            </a:r>
            <a:r>
              <a:rPr sz="1800" b="1" dirty="0">
                <a:latin typeface="Calibri"/>
                <a:cs typeface="Calibri"/>
              </a:rPr>
              <a:t>(Menu</a:t>
            </a:r>
            <a:r>
              <a:rPr sz="1800" b="1" spc="-25" dirty="0">
                <a:latin typeface="Calibri"/>
                <a:cs typeface="Calibri"/>
              </a:rPr>
              <a:t> </a:t>
            </a:r>
            <a:r>
              <a:rPr sz="1800" b="1" spc="-5" dirty="0">
                <a:latin typeface="Calibri"/>
                <a:cs typeface="Calibri"/>
              </a:rPr>
              <a:t>Price</a:t>
            </a:r>
            <a:endParaRPr sz="1800">
              <a:latin typeface="Calibri"/>
              <a:cs typeface="Calibri"/>
            </a:endParaRPr>
          </a:p>
          <a:p>
            <a:pPr marL="12700" marR="97790">
              <a:lnSpc>
                <a:spcPts val="1939"/>
              </a:lnSpc>
              <a:spcBef>
                <a:spcPts val="140"/>
              </a:spcBef>
            </a:pPr>
            <a:r>
              <a:rPr sz="1800" b="1" dirty="0">
                <a:latin typeface="Calibri"/>
                <a:cs typeface="Calibri"/>
              </a:rPr>
              <a:t>- </a:t>
            </a:r>
            <a:r>
              <a:rPr sz="1800" b="1" spc="-5" dirty="0">
                <a:latin typeface="Calibri"/>
                <a:cs typeface="Calibri"/>
              </a:rPr>
              <a:t>Raw</a:t>
            </a:r>
            <a:r>
              <a:rPr sz="1800" b="1" dirty="0">
                <a:latin typeface="Calibri"/>
                <a:cs typeface="Calibri"/>
              </a:rPr>
              <a:t> </a:t>
            </a:r>
            <a:r>
              <a:rPr sz="1800" b="1" spc="-5" dirty="0">
                <a:latin typeface="Calibri"/>
                <a:cs typeface="Calibri"/>
              </a:rPr>
              <a:t>Food</a:t>
            </a:r>
            <a:r>
              <a:rPr sz="1800" b="1" spc="-15" dirty="0">
                <a:latin typeface="Calibri"/>
                <a:cs typeface="Calibri"/>
              </a:rPr>
              <a:t> </a:t>
            </a:r>
            <a:r>
              <a:rPr sz="1800" b="1" spc="-10" dirty="0">
                <a:latin typeface="Calibri"/>
                <a:cs typeface="Calibri"/>
              </a:rPr>
              <a:t>Cost)</a:t>
            </a:r>
            <a:r>
              <a:rPr sz="1800" b="1" spc="5" dirty="0">
                <a:latin typeface="Calibri"/>
                <a:cs typeface="Calibri"/>
              </a:rPr>
              <a:t> </a:t>
            </a:r>
            <a:r>
              <a:rPr sz="1800" b="1" dirty="0">
                <a:latin typeface="Calibri"/>
                <a:cs typeface="Calibri"/>
              </a:rPr>
              <a:t>/</a:t>
            </a:r>
            <a:r>
              <a:rPr sz="1800" b="1" spc="15" dirty="0">
                <a:latin typeface="Calibri"/>
                <a:cs typeface="Calibri"/>
              </a:rPr>
              <a:t> </a:t>
            </a:r>
            <a:r>
              <a:rPr sz="1800" b="1" dirty="0">
                <a:latin typeface="Calibri"/>
                <a:cs typeface="Calibri"/>
              </a:rPr>
              <a:t>Menu</a:t>
            </a:r>
            <a:r>
              <a:rPr sz="1800" b="1" spc="-20" dirty="0">
                <a:latin typeface="Calibri"/>
                <a:cs typeface="Calibri"/>
              </a:rPr>
              <a:t> </a:t>
            </a:r>
            <a:r>
              <a:rPr sz="1800" b="1" spc="-5" dirty="0">
                <a:latin typeface="Calibri"/>
                <a:cs typeface="Calibri"/>
              </a:rPr>
              <a:t>Price.</a:t>
            </a:r>
            <a:r>
              <a:rPr sz="1800" b="1" spc="-45" dirty="0">
                <a:latin typeface="Calibri"/>
                <a:cs typeface="Calibri"/>
              </a:rPr>
              <a:t> </a:t>
            </a:r>
            <a:r>
              <a:rPr sz="1800" spc="-5" dirty="0">
                <a:latin typeface="Calibri"/>
                <a:cs typeface="Calibri"/>
              </a:rPr>
              <a:t>The</a:t>
            </a:r>
            <a:r>
              <a:rPr sz="1800" spc="5" dirty="0">
                <a:latin typeface="Calibri"/>
                <a:cs typeface="Calibri"/>
              </a:rPr>
              <a:t> </a:t>
            </a:r>
            <a:r>
              <a:rPr sz="1800" spc="-5" dirty="0">
                <a:latin typeface="Calibri"/>
                <a:cs typeface="Calibri"/>
              </a:rPr>
              <a:t>equation</a:t>
            </a:r>
            <a:r>
              <a:rPr sz="1800" spc="10" dirty="0">
                <a:latin typeface="Calibri"/>
                <a:cs typeface="Calibri"/>
              </a:rPr>
              <a:t> </a:t>
            </a:r>
            <a:r>
              <a:rPr sz="1800" spc="-5" dirty="0">
                <a:latin typeface="Calibri"/>
                <a:cs typeface="Calibri"/>
              </a:rPr>
              <a:t>is</a:t>
            </a:r>
            <a:r>
              <a:rPr sz="1800" spc="5" dirty="0">
                <a:latin typeface="Calibri"/>
                <a:cs typeface="Calibri"/>
              </a:rPr>
              <a:t> </a:t>
            </a:r>
            <a:r>
              <a:rPr sz="1800" spc="-15" dirty="0">
                <a:latin typeface="Calibri"/>
                <a:cs typeface="Calibri"/>
              </a:rPr>
              <a:t>for</a:t>
            </a:r>
            <a:r>
              <a:rPr sz="1800" spc="5" dirty="0">
                <a:latin typeface="Calibri"/>
                <a:cs typeface="Calibri"/>
              </a:rPr>
              <a:t> </a:t>
            </a:r>
            <a:r>
              <a:rPr sz="1800" spc="-10" dirty="0">
                <a:latin typeface="Calibri"/>
                <a:cs typeface="Calibri"/>
              </a:rPr>
              <a:t>gross</a:t>
            </a:r>
            <a:r>
              <a:rPr sz="1800" spc="-15" dirty="0">
                <a:latin typeface="Calibri"/>
                <a:cs typeface="Calibri"/>
              </a:rPr>
              <a:t> </a:t>
            </a:r>
            <a:r>
              <a:rPr sz="1800" spc="-10" dirty="0">
                <a:latin typeface="Calibri"/>
                <a:cs typeface="Calibri"/>
              </a:rPr>
              <a:t>profit</a:t>
            </a:r>
            <a:r>
              <a:rPr sz="1800" dirty="0">
                <a:latin typeface="Calibri"/>
                <a:cs typeface="Calibri"/>
              </a:rPr>
              <a:t> </a:t>
            </a:r>
            <a:r>
              <a:rPr sz="1800" spc="-5" dirty="0">
                <a:latin typeface="Calibri"/>
                <a:cs typeface="Calibri"/>
              </a:rPr>
              <a:t>margin,</a:t>
            </a:r>
            <a:r>
              <a:rPr sz="1800" spc="5" dirty="0">
                <a:latin typeface="Calibri"/>
                <a:cs typeface="Calibri"/>
              </a:rPr>
              <a:t> </a:t>
            </a:r>
            <a:r>
              <a:rPr sz="1800" spc="-5" dirty="0">
                <a:latin typeface="Calibri"/>
                <a:cs typeface="Calibri"/>
              </a:rPr>
              <a:t>not</a:t>
            </a:r>
            <a:r>
              <a:rPr sz="1800" spc="10" dirty="0">
                <a:latin typeface="Calibri"/>
                <a:cs typeface="Calibri"/>
              </a:rPr>
              <a:t> </a:t>
            </a:r>
            <a:r>
              <a:rPr sz="1800" dirty="0">
                <a:latin typeface="Calibri"/>
                <a:cs typeface="Calibri"/>
              </a:rPr>
              <a:t>menu</a:t>
            </a:r>
            <a:r>
              <a:rPr sz="1800" spc="-5" dirty="0">
                <a:latin typeface="Calibri"/>
                <a:cs typeface="Calibri"/>
              </a:rPr>
              <a:t> price. </a:t>
            </a:r>
            <a:r>
              <a:rPr sz="1800" spc="-390" dirty="0">
                <a:latin typeface="Calibri"/>
                <a:cs typeface="Calibri"/>
              </a:rPr>
              <a:t> </a:t>
            </a:r>
            <a:r>
              <a:rPr sz="1800" spc="-5" dirty="0">
                <a:latin typeface="Calibri"/>
                <a:cs typeface="Calibri"/>
              </a:rPr>
              <a:t>Which</a:t>
            </a:r>
            <a:r>
              <a:rPr sz="1800" spc="20" dirty="0">
                <a:latin typeface="Calibri"/>
                <a:cs typeface="Calibri"/>
              </a:rPr>
              <a:t> </a:t>
            </a:r>
            <a:r>
              <a:rPr sz="1800" dirty="0">
                <a:latin typeface="Calibri"/>
                <a:cs typeface="Calibri"/>
              </a:rPr>
              <a:t>means</a:t>
            </a:r>
            <a:r>
              <a:rPr sz="1800" spc="-5" dirty="0">
                <a:latin typeface="Calibri"/>
                <a:cs typeface="Calibri"/>
              </a:rPr>
              <a:t> </a:t>
            </a:r>
            <a:r>
              <a:rPr sz="1800" dirty="0">
                <a:latin typeface="Calibri"/>
                <a:cs typeface="Calibri"/>
              </a:rPr>
              <a:t>a</a:t>
            </a:r>
            <a:r>
              <a:rPr sz="1800" spc="10" dirty="0">
                <a:latin typeface="Calibri"/>
                <a:cs typeface="Calibri"/>
              </a:rPr>
              <a:t> </a:t>
            </a:r>
            <a:r>
              <a:rPr sz="1800" spc="-10" dirty="0">
                <a:latin typeface="Calibri"/>
                <a:cs typeface="Calibri"/>
              </a:rPr>
              <a:t>little</a:t>
            </a:r>
            <a:r>
              <a:rPr sz="1800" spc="15" dirty="0">
                <a:latin typeface="Calibri"/>
                <a:cs typeface="Calibri"/>
              </a:rPr>
              <a:t> </a:t>
            </a:r>
            <a:r>
              <a:rPr sz="1800" spc="-10" dirty="0">
                <a:latin typeface="Calibri"/>
                <a:cs typeface="Calibri"/>
              </a:rPr>
              <a:t>experimentation</a:t>
            </a:r>
            <a:r>
              <a:rPr sz="1800" spc="-5" dirty="0">
                <a:latin typeface="Calibri"/>
                <a:cs typeface="Calibri"/>
              </a:rPr>
              <a:t> </a:t>
            </a:r>
            <a:r>
              <a:rPr sz="1800" dirty="0">
                <a:latin typeface="Calibri"/>
                <a:cs typeface="Calibri"/>
              </a:rPr>
              <a:t>is</a:t>
            </a:r>
            <a:r>
              <a:rPr sz="1800" spc="10" dirty="0">
                <a:latin typeface="Calibri"/>
                <a:cs typeface="Calibri"/>
              </a:rPr>
              <a:t> </a:t>
            </a:r>
            <a:r>
              <a:rPr sz="1800" spc="-10" dirty="0">
                <a:latin typeface="Calibri"/>
                <a:cs typeface="Calibri"/>
              </a:rPr>
              <a:t>required.</a:t>
            </a:r>
            <a:endParaRPr sz="1800">
              <a:latin typeface="Calibri"/>
              <a:cs typeface="Calibri"/>
            </a:endParaRPr>
          </a:p>
          <a:p>
            <a:pPr marL="12700">
              <a:lnSpc>
                <a:spcPts val="2050"/>
              </a:lnSpc>
              <a:spcBef>
                <a:spcPts val="770"/>
              </a:spcBef>
            </a:pPr>
            <a:r>
              <a:rPr sz="1800" dirty="0">
                <a:solidFill>
                  <a:srgbClr val="333333"/>
                </a:solidFill>
                <a:latin typeface="Calibri"/>
                <a:cs typeface="Calibri"/>
              </a:rPr>
              <a:t>If </a:t>
            </a:r>
            <a:r>
              <a:rPr sz="1800" spc="-10" dirty="0">
                <a:solidFill>
                  <a:srgbClr val="333333"/>
                </a:solidFill>
                <a:latin typeface="Calibri"/>
                <a:cs typeface="Calibri"/>
              </a:rPr>
              <a:t>you</a:t>
            </a:r>
            <a:r>
              <a:rPr sz="1800" spc="-5" dirty="0">
                <a:solidFill>
                  <a:srgbClr val="333333"/>
                </a:solidFill>
                <a:latin typeface="Calibri"/>
                <a:cs typeface="Calibri"/>
              </a:rPr>
              <a:t> </a:t>
            </a:r>
            <a:r>
              <a:rPr sz="1800" spc="-10" dirty="0">
                <a:solidFill>
                  <a:srgbClr val="333333"/>
                </a:solidFill>
                <a:latin typeface="Calibri"/>
                <a:cs typeface="Calibri"/>
              </a:rPr>
              <a:t>have</a:t>
            </a:r>
            <a:r>
              <a:rPr sz="1800" dirty="0">
                <a:solidFill>
                  <a:srgbClr val="333333"/>
                </a:solidFill>
                <a:latin typeface="Calibri"/>
                <a:cs typeface="Calibri"/>
              </a:rPr>
              <a:t> an</a:t>
            </a:r>
            <a:r>
              <a:rPr sz="1800" spc="-10" dirty="0">
                <a:solidFill>
                  <a:srgbClr val="333333"/>
                </a:solidFill>
                <a:latin typeface="Calibri"/>
                <a:cs typeface="Calibri"/>
              </a:rPr>
              <a:t> existing</a:t>
            </a:r>
            <a:r>
              <a:rPr sz="1800" dirty="0">
                <a:solidFill>
                  <a:srgbClr val="333333"/>
                </a:solidFill>
                <a:latin typeface="Calibri"/>
                <a:cs typeface="Calibri"/>
              </a:rPr>
              <a:t> menu,</a:t>
            </a:r>
            <a:r>
              <a:rPr sz="1800" spc="5" dirty="0">
                <a:solidFill>
                  <a:srgbClr val="333333"/>
                </a:solidFill>
                <a:latin typeface="Calibri"/>
                <a:cs typeface="Calibri"/>
              </a:rPr>
              <a:t> </a:t>
            </a:r>
            <a:r>
              <a:rPr sz="1800" spc="-15" dirty="0">
                <a:solidFill>
                  <a:srgbClr val="333333"/>
                </a:solidFill>
                <a:latin typeface="Calibri"/>
                <a:cs typeface="Calibri"/>
              </a:rPr>
              <a:t>why</a:t>
            </a:r>
            <a:r>
              <a:rPr sz="1800" spc="10" dirty="0">
                <a:solidFill>
                  <a:srgbClr val="333333"/>
                </a:solidFill>
                <a:latin typeface="Calibri"/>
                <a:cs typeface="Calibri"/>
              </a:rPr>
              <a:t> </a:t>
            </a:r>
            <a:r>
              <a:rPr sz="1800" spc="-5" dirty="0">
                <a:solidFill>
                  <a:srgbClr val="333333"/>
                </a:solidFill>
                <a:latin typeface="Calibri"/>
                <a:cs typeface="Calibri"/>
              </a:rPr>
              <a:t>not</a:t>
            </a:r>
            <a:r>
              <a:rPr sz="1800" dirty="0">
                <a:solidFill>
                  <a:srgbClr val="333333"/>
                </a:solidFill>
                <a:latin typeface="Calibri"/>
                <a:cs typeface="Calibri"/>
              </a:rPr>
              <a:t> </a:t>
            </a:r>
            <a:r>
              <a:rPr sz="1800" spc="-10" dirty="0">
                <a:solidFill>
                  <a:srgbClr val="333333"/>
                </a:solidFill>
                <a:latin typeface="Calibri"/>
                <a:cs typeface="Calibri"/>
              </a:rPr>
              <a:t>calculate</a:t>
            </a:r>
            <a:r>
              <a:rPr sz="1800" spc="15" dirty="0">
                <a:solidFill>
                  <a:srgbClr val="333333"/>
                </a:solidFill>
                <a:latin typeface="Calibri"/>
                <a:cs typeface="Calibri"/>
              </a:rPr>
              <a:t> </a:t>
            </a:r>
            <a:r>
              <a:rPr sz="1800" dirty="0">
                <a:solidFill>
                  <a:srgbClr val="333333"/>
                </a:solidFill>
                <a:latin typeface="Calibri"/>
                <a:cs typeface="Calibri"/>
              </a:rPr>
              <a:t>the</a:t>
            </a:r>
            <a:r>
              <a:rPr sz="1800" spc="10" dirty="0">
                <a:solidFill>
                  <a:srgbClr val="333333"/>
                </a:solidFill>
                <a:latin typeface="Calibri"/>
                <a:cs typeface="Calibri"/>
              </a:rPr>
              <a:t> </a:t>
            </a:r>
            <a:r>
              <a:rPr sz="1800" spc="-10" dirty="0">
                <a:solidFill>
                  <a:srgbClr val="333333"/>
                </a:solidFill>
                <a:latin typeface="Calibri"/>
                <a:cs typeface="Calibri"/>
              </a:rPr>
              <a:t>gross</a:t>
            </a:r>
            <a:r>
              <a:rPr sz="1800" spc="-15" dirty="0">
                <a:solidFill>
                  <a:srgbClr val="333333"/>
                </a:solidFill>
                <a:latin typeface="Calibri"/>
                <a:cs typeface="Calibri"/>
              </a:rPr>
              <a:t> </a:t>
            </a:r>
            <a:r>
              <a:rPr sz="1800" spc="-10" dirty="0">
                <a:solidFill>
                  <a:srgbClr val="333333"/>
                </a:solidFill>
                <a:latin typeface="Calibri"/>
                <a:cs typeface="Calibri"/>
              </a:rPr>
              <a:t>profit </a:t>
            </a:r>
            <a:r>
              <a:rPr sz="1800" spc="-5" dirty="0">
                <a:solidFill>
                  <a:srgbClr val="333333"/>
                </a:solidFill>
                <a:latin typeface="Calibri"/>
                <a:cs typeface="Calibri"/>
              </a:rPr>
              <a:t>margin</a:t>
            </a:r>
            <a:r>
              <a:rPr sz="1800" spc="10" dirty="0">
                <a:solidFill>
                  <a:srgbClr val="333333"/>
                </a:solidFill>
                <a:latin typeface="Calibri"/>
                <a:cs typeface="Calibri"/>
              </a:rPr>
              <a:t> </a:t>
            </a:r>
            <a:r>
              <a:rPr sz="1800" spc="-15" dirty="0">
                <a:solidFill>
                  <a:srgbClr val="333333"/>
                </a:solidFill>
                <a:latin typeface="Calibri"/>
                <a:cs typeface="Calibri"/>
              </a:rPr>
              <a:t>for</a:t>
            </a:r>
            <a:r>
              <a:rPr sz="1800" spc="-5" dirty="0">
                <a:solidFill>
                  <a:srgbClr val="333333"/>
                </a:solidFill>
                <a:latin typeface="Calibri"/>
                <a:cs typeface="Calibri"/>
              </a:rPr>
              <a:t> </a:t>
            </a:r>
            <a:r>
              <a:rPr sz="1800" dirty="0">
                <a:solidFill>
                  <a:srgbClr val="333333"/>
                </a:solidFill>
                <a:latin typeface="Calibri"/>
                <a:cs typeface="Calibri"/>
              </a:rPr>
              <a:t>each</a:t>
            </a:r>
            <a:r>
              <a:rPr sz="1800" spc="5" dirty="0">
                <a:solidFill>
                  <a:srgbClr val="333333"/>
                </a:solidFill>
                <a:latin typeface="Calibri"/>
                <a:cs typeface="Calibri"/>
              </a:rPr>
              <a:t> </a:t>
            </a:r>
            <a:r>
              <a:rPr sz="1800" spc="-5" dirty="0">
                <a:solidFill>
                  <a:srgbClr val="333333"/>
                </a:solidFill>
                <a:latin typeface="Calibri"/>
                <a:cs typeface="Calibri"/>
              </a:rPr>
              <a:t>of </a:t>
            </a:r>
            <a:r>
              <a:rPr sz="1800" spc="-10" dirty="0">
                <a:solidFill>
                  <a:srgbClr val="333333"/>
                </a:solidFill>
                <a:latin typeface="Calibri"/>
                <a:cs typeface="Calibri"/>
              </a:rPr>
              <a:t>your</a:t>
            </a:r>
            <a:endParaRPr sz="1800">
              <a:latin typeface="Calibri"/>
              <a:cs typeface="Calibri"/>
            </a:endParaRPr>
          </a:p>
          <a:p>
            <a:pPr marL="12700">
              <a:lnSpc>
                <a:spcPts val="2050"/>
              </a:lnSpc>
            </a:pPr>
            <a:r>
              <a:rPr sz="1800" dirty="0">
                <a:solidFill>
                  <a:srgbClr val="333333"/>
                </a:solidFill>
                <a:latin typeface="Calibri"/>
                <a:cs typeface="Calibri"/>
              </a:rPr>
              <a:t>menu</a:t>
            </a:r>
            <a:r>
              <a:rPr sz="1800" spc="-40" dirty="0">
                <a:solidFill>
                  <a:srgbClr val="333333"/>
                </a:solidFill>
                <a:latin typeface="Calibri"/>
                <a:cs typeface="Calibri"/>
              </a:rPr>
              <a:t> </a:t>
            </a:r>
            <a:r>
              <a:rPr sz="1800" spc="-5" dirty="0">
                <a:solidFill>
                  <a:srgbClr val="333333"/>
                </a:solidFill>
                <a:latin typeface="Calibri"/>
                <a:cs typeface="Calibri"/>
              </a:rPr>
              <a:t>items.</a:t>
            </a:r>
            <a:endParaRPr sz="1800">
              <a:latin typeface="Calibri"/>
              <a:cs typeface="Calibri"/>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9535" rIns="0" bIns="0" rtlCol="0">
            <a:spAutoFit/>
          </a:bodyPr>
          <a:lstStyle/>
          <a:p>
            <a:pPr marL="12700" marR="5080">
              <a:lnSpc>
                <a:spcPts val="4750"/>
              </a:lnSpc>
              <a:spcBef>
                <a:spcPts val="705"/>
              </a:spcBef>
            </a:pPr>
            <a:r>
              <a:rPr spc="-35" dirty="0"/>
              <a:t>Pricing</a:t>
            </a:r>
            <a:r>
              <a:rPr spc="-105" dirty="0"/>
              <a:t> </a:t>
            </a:r>
            <a:r>
              <a:rPr dirty="0"/>
              <a:t>a</a:t>
            </a:r>
            <a:r>
              <a:rPr spc="-60" dirty="0"/>
              <a:t> </a:t>
            </a:r>
            <a:r>
              <a:rPr spc="-40" dirty="0"/>
              <a:t>Menu:</a:t>
            </a:r>
            <a:r>
              <a:rPr spc="-85" dirty="0"/>
              <a:t> </a:t>
            </a:r>
            <a:r>
              <a:rPr spc="-15" dirty="0"/>
              <a:t>via</a:t>
            </a:r>
            <a:r>
              <a:rPr spc="-90" dirty="0"/>
              <a:t> </a:t>
            </a:r>
            <a:r>
              <a:rPr spc="-45" dirty="0"/>
              <a:t>Gross</a:t>
            </a:r>
            <a:r>
              <a:rPr spc="-95" dirty="0"/>
              <a:t> </a:t>
            </a:r>
            <a:r>
              <a:rPr spc="-45" dirty="0"/>
              <a:t>Profit </a:t>
            </a:r>
            <a:r>
              <a:rPr spc="-980" dirty="0"/>
              <a:t> </a:t>
            </a:r>
            <a:r>
              <a:rPr spc="-20" dirty="0"/>
              <a:t>(GP)</a:t>
            </a:r>
            <a:r>
              <a:rPr spc="-95" dirty="0"/>
              <a:t> </a:t>
            </a:r>
            <a:r>
              <a:rPr spc="-40" dirty="0"/>
              <a:t>Margin</a:t>
            </a:r>
          </a:p>
        </p:txBody>
      </p:sp>
      <p:sp>
        <p:nvSpPr>
          <p:cNvPr id="3" name="object 3"/>
          <p:cNvSpPr txBox="1"/>
          <p:nvPr/>
        </p:nvSpPr>
        <p:spPr>
          <a:xfrm>
            <a:off x="330200" y="1343463"/>
            <a:ext cx="7856855" cy="3639820"/>
          </a:xfrm>
          <a:prstGeom prst="rect">
            <a:avLst/>
          </a:prstGeom>
        </p:spPr>
        <p:txBody>
          <a:bodyPr vert="horz" wrap="square" lIns="0" tIns="112395" rIns="0" bIns="0" rtlCol="0">
            <a:spAutoFit/>
          </a:bodyPr>
          <a:lstStyle/>
          <a:p>
            <a:pPr marL="12700">
              <a:lnSpc>
                <a:spcPct val="100000"/>
              </a:lnSpc>
              <a:spcBef>
                <a:spcPts val="885"/>
              </a:spcBef>
            </a:pPr>
            <a:r>
              <a:rPr sz="1800" b="1" i="1" spc="-15" dirty="0">
                <a:solidFill>
                  <a:srgbClr val="333333"/>
                </a:solidFill>
                <a:latin typeface="Calibri"/>
                <a:cs typeface="Calibri"/>
              </a:rPr>
              <a:t>Let’s</a:t>
            </a:r>
            <a:r>
              <a:rPr sz="1800" b="1" i="1" spc="5" dirty="0">
                <a:solidFill>
                  <a:srgbClr val="333333"/>
                </a:solidFill>
                <a:latin typeface="Calibri"/>
                <a:cs typeface="Calibri"/>
              </a:rPr>
              <a:t> </a:t>
            </a:r>
            <a:r>
              <a:rPr sz="1800" b="1" i="1" spc="-5" dirty="0">
                <a:solidFill>
                  <a:srgbClr val="333333"/>
                </a:solidFill>
                <a:latin typeface="Calibri"/>
                <a:cs typeface="Calibri"/>
              </a:rPr>
              <a:t>price up </a:t>
            </a:r>
            <a:r>
              <a:rPr sz="1800" b="1" i="1" dirty="0">
                <a:solidFill>
                  <a:srgbClr val="333333"/>
                </a:solidFill>
                <a:latin typeface="Calibri"/>
                <a:cs typeface="Calibri"/>
              </a:rPr>
              <a:t>a Cajun</a:t>
            </a:r>
            <a:r>
              <a:rPr sz="1800" b="1" i="1" spc="15" dirty="0">
                <a:solidFill>
                  <a:srgbClr val="333333"/>
                </a:solidFill>
                <a:latin typeface="Calibri"/>
                <a:cs typeface="Calibri"/>
              </a:rPr>
              <a:t> </a:t>
            </a:r>
            <a:r>
              <a:rPr sz="1800" b="1" i="1" spc="-5" dirty="0">
                <a:solidFill>
                  <a:srgbClr val="333333"/>
                </a:solidFill>
                <a:latin typeface="Calibri"/>
                <a:cs typeface="Calibri"/>
              </a:rPr>
              <a:t>fries</a:t>
            </a:r>
            <a:r>
              <a:rPr sz="1800" b="1" i="1" spc="5" dirty="0">
                <a:solidFill>
                  <a:srgbClr val="333333"/>
                </a:solidFill>
                <a:latin typeface="Calibri"/>
                <a:cs typeface="Calibri"/>
              </a:rPr>
              <a:t> </a:t>
            </a:r>
            <a:r>
              <a:rPr sz="1800" b="1" i="1" spc="-30" dirty="0">
                <a:solidFill>
                  <a:srgbClr val="333333"/>
                </a:solidFill>
                <a:latin typeface="Calibri"/>
                <a:cs typeface="Calibri"/>
              </a:rPr>
              <a:t>starter.</a:t>
            </a:r>
            <a:endParaRPr sz="1800">
              <a:latin typeface="Calibri"/>
              <a:cs typeface="Calibri"/>
            </a:endParaRPr>
          </a:p>
          <a:p>
            <a:pPr marL="12700">
              <a:lnSpc>
                <a:spcPct val="100000"/>
              </a:lnSpc>
              <a:spcBef>
                <a:spcPts val="795"/>
              </a:spcBef>
            </a:pPr>
            <a:r>
              <a:rPr sz="1800" b="1" spc="-10" dirty="0">
                <a:solidFill>
                  <a:srgbClr val="333333"/>
                </a:solidFill>
                <a:latin typeface="Calibri"/>
                <a:cs typeface="Calibri"/>
              </a:rPr>
              <a:t>Step</a:t>
            </a:r>
            <a:r>
              <a:rPr sz="1800" b="1" spc="-5" dirty="0">
                <a:solidFill>
                  <a:srgbClr val="333333"/>
                </a:solidFill>
                <a:latin typeface="Calibri"/>
                <a:cs typeface="Calibri"/>
              </a:rPr>
              <a:t> </a:t>
            </a:r>
            <a:r>
              <a:rPr sz="1800" b="1" dirty="0">
                <a:solidFill>
                  <a:srgbClr val="333333"/>
                </a:solidFill>
                <a:latin typeface="Calibri"/>
                <a:cs typeface="Calibri"/>
              </a:rPr>
              <a:t>1:</a:t>
            </a:r>
            <a:r>
              <a:rPr sz="1800" b="1" spc="5" dirty="0">
                <a:solidFill>
                  <a:srgbClr val="333333"/>
                </a:solidFill>
                <a:latin typeface="Calibri"/>
                <a:cs typeface="Calibri"/>
              </a:rPr>
              <a:t> </a:t>
            </a:r>
            <a:r>
              <a:rPr sz="1800" spc="-10" dirty="0">
                <a:solidFill>
                  <a:srgbClr val="333333"/>
                </a:solidFill>
                <a:latin typeface="Calibri"/>
                <a:cs typeface="Calibri"/>
              </a:rPr>
              <a:t>Determine</a:t>
            </a:r>
            <a:r>
              <a:rPr sz="1800" spc="25" dirty="0">
                <a:solidFill>
                  <a:srgbClr val="333333"/>
                </a:solidFill>
                <a:latin typeface="Calibri"/>
                <a:cs typeface="Calibri"/>
              </a:rPr>
              <a:t> </a:t>
            </a:r>
            <a:r>
              <a:rPr sz="1800" spc="-5" dirty="0">
                <a:solidFill>
                  <a:srgbClr val="333333"/>
                </a:solidFill>
                <a:latin typeface="Calibri"/>
                <a:cs typeface="Calibri"/>
              </a:rPr>
              <a:t>ideal</a:t>
            </a:r>
            <a:r>
              <a:rPr sz="1800" spc="5" dirty="0">
                <a:solidFill>
                  <a:srgbClr val="333333"/>
                </a:solidFill>
                <a:latin typeface="Calibri"/>
                <a:cs typeface="Calibri"/>
              </a:rPr>
              <a:t> </a:t>
            </a:r>
            <a:r>
              <a:rPr sz="1800" spc="-10" dirty="0">
                <a:solidFill>
                  <a:srgbClr val="333333"/>
                </a:solidFill>
                <a:latin typeface="Calibri"/>
                <a:cs typeface="Calibri"/>
              </a:rPr>
              <a:t>gross profit</a:t>
            </a:r>
            <a:r>
              <a:rPr sz="1800" dirty="0">
                <a:solidFill>
                  <a:srgbClr val="333333"/>
                </a:solidFill>
                <a:latin typeface="Calibri"/>
                <a:cs typeface="Calibri"/>
              </a:rPr>
              <a:t> </a:t>
            </a:r>
            <a:r>
              <a:rPr sz="1800" spc="-5" dirty="0">
                <a:solidFill>
                  <a:srgbClr val="333333"/>
                </a:solidFill>
                <a:latin typeface="Calibri"/>
                <a:cs typeface="Calibri"/>
              </a:rPr>
              <a:t>margin.</a:t>
            </a:r>
            <a:r>
              <a:rPr sz="1800" spc="20" dirty="0">
                <a:solidFill>
                  <a:srgbClr val="333333"/>
                </a:solidFill>
                <a:latin typeface="Calibri"/>
                <a:cs typeface="Calibri"/>
              </a:rPr>
              <a:t> </a:t>
            </a:r>
            <a:r>
              <a:rPr sz="1800" i="1" dirty="0">
                <a:solidFill>
                  <a:srgbClr val="333333"/>
                </a:solidFill>
                <a:latin typeface="Calibri"/>
                <a:cs typeface="Calibri"/>
              </a:rPr>
              <a:t>=</a:t>
            </a:r>
            <a:r>
              <a:rPr sz="1800" i="1" spc="10" dirty="0">
                <a:solidFill>
                  <a:srgbClr val="333333"/>
                </a:solidFill>
                <a:latin typeface="Calibri"/>
                <a:cs typeface="Calibri"/>
              </a:rPr>
              <a:t> </a:t>
            </a:r>
            <a:r>
              <a:rPr sz="1800" i="1" dirty="0">
                <a:solidFill>
                  <a:srgbClr val="333333"/>
                </a:solidFill>
                <a:latin typeface="Calibri"/>
                <a:cs typeface="Calibri"/>
              </a:rPr>
              <a:t>70%</a:t>
            </a:r>
            <a:endParaRPr sz="1800">
              <a:latin typeface="Calibri"/>
              <a:cs typeface="Calibri"/>
            </a:endParaRPr>
          </a:p>
          <a:p>
            <a:pPr marL="12700" marR="5080">
              <a:lnSpc>
                <a:spcPts val="1939"/>
              </a:lnSpc>
              <a:spcBef>
                <a:spcPts val="1030"/>
              </a:spcBef>
            </a:pPr>
            <a:r>
              <a:rPr sz="1800" b="1" spc="-10" dirty="0">
                <a:solidFill>
                  <a:srgbClr val="333333"/>
                </a:solidFill>
                <a:latin typeface="Calibri"/>
                <a:cs typeface="Calibri"/>
              </a:rPr>
              <a:t>Step</a:t>
            </a:r>
            <a:r>
              <a:rPr sz="1800" b="1" spc="-5" dirty="0">
                <a:solidFill>
                  <a:srgbClr val="333333"/>
                </a:solidFill>
                <a:latin typeface="Calibri"/>
                <a:cs typeface="Calibri"/>
              </a:rPr>
              <a:t> </a:t>
            </a:r>
            <a:r>
              <a:rPr sz="1800" b="1" dirty="0">
                <a:solidFill>
                  <a:srgbClr val="333333"/>
                </a:solidFill>
                <a:latin typeface="Calibri"/>
                <a:cs typeface="Calibri"/>
              </a:rPr>
              <a:t>2:</a:t>
            </a:r>
            <a:r>
              <a:rPr sz="1800" b="1" spc="15" dirty="0">
                <a:solidFill>
                  <a:srgbClr val="333333"/>
                </a:solidFill>
                <a:latin typeface="Calibri"/>
                <a:cs typeface="Calibri"/>
              </a:rPr>
              <a:t> </a:t>
            </a:r>
            <a:r>
              <a:rPr sz="1800" spc="-10" dirty="0">
                <a:solidFill>
                  <a:srgbClr val="333333"/>
                </a:solidFill>
                <a:latin typeface="Calibri"/>
                <a:cs typeface="Calibri"/>
              </a:rPr>
              <a:t>Determine</a:t>
            </a:r>
            <a:r>
              <a:rPr sz="1800" spc="30" dirty="0">
                <a:solidFill>
                  <a:srgbClr val="333333"/>
                </a:solidFill>
                <a:latin typeface="Calibri"/>
                <a:cs typeface="Calibri"/>
              </a:rPr>
              <a:t> </a:t>
            </a:r>
            <a:r>
              <a:rPr sz="1800" dirty="0">
                <a:solidFill>
                  <a:srgbClr val="333333"/>
                </a:solidFill>
                <a:latin typeface="Calibri"/>
                <a:cs typeface="Calibri"/>
              </a:rPr>
              <a:t>the</a:t>
            </a:r>
            <a:r>
              <a:rPr sz="1800" spc="5" dirty="0">
                <a:solidFill>
                  <a:srgbClr val="333333"/>
                </a:solidFill>
                <a:latin typeface="Calibri"/>
                <a:cs typeface="Calibri"/>
              </a:rPr>
              <a:t> </a:t>
            </a:r>
            <a:r>
              <a:rPr sz="1800" spc="-15" dirty="0">
                <a:solidFill>
                  <a:srgbClr val="333333"/>
                </a:solidFill>
                <a:latin typeface="Calibri"/>
                <a:cs typeface="Calibri"/>
              </a:rPr>
              <a:t>cost</a:t>
            </a:r>
            <a:r>
              <a:rPr sz="1800" spc="15" dirty="0">
                <a:solidFill>
                  <a:srgbClr val="333333"/>
                </a:solidFill>
                <a:latin typeface="Calibri"/>
                <a:cs typeface="Calibri"/>
              </a:rPr>
              <a:t> </a:t>
            </a:r>
            <a:r>
              <a:rPr sz="1800" spc="-5" dirty="0">
                <a:solidFill>
                  <a:srgbClr val="333333"/>
                </a:solidFill>
                <a:latin typeface="Calibri"/>
                <a:cs typeface="Calibri"/>
              </a:rPr>
              <a:t>of</a:t>
            </a:r>
            <a:r>
              <a:rPr sz="1800" dirty="0">
                <a:solidFill>
                  <a:srgbClr val="333333"/>
                </a:solidFill>
                <a:latin typeface="Calibri"/>
                <a:cs typeface="Calibri"/>
              </a:rPr>
              <a:t> </a:t>
            </a:r>
            <a:r>
              <a:rPr sz="1800" spc="-5" dirty="0">
                <a:solidFill>
                  <a:srgbClr val="333333"/>
                </a:solidFill>
                <a:latin typeface="Calibri"/>
                <a:cs typeface="Calibri"/>
              </a:rPr>
              <a:t>goods</a:t>
            </a:r>
            <a:r>
              <a:rPr sz="1800" spc="5" dirty="0">
                <a:solidFill>
                  <a:srgbClr val="333333"/>
                </a:solidFill>
                <a:latin typeface="Calibri"/>
                <a:cs typeface="Calibri"/>
              </a:rPr>
              <a:t> </a:t>
            </a:r>
            <a:r>
              <a:rPr sz="1800" spc="-5" dirty="0">
                <a:solidFill>
                  <a:srgbClr val="333333"/>
                </a:solidFill>
                <a:latin typeface="Calibri"/>
                <a:cs typeface="Calibri"/>
              </a:rPr>
              <a:t>sold</a:t>
            </a:r>
            <a:r>
              <a:rPr sz="1800" spc="15" dirty="0">
                <a:solidFill>
                  <a:srgbClr val="333333"/>
                </a:solidFill>
                <a:latin typeface="Calibri"/>
                <a:cs typeface="Calibri"/>
              </a:rPr>
              <a:t> </a:t>
            </a:r>
            <a:r>
              <a:rPr sz="1800" spc="-10" dirty="0">
                <a:solidFill>
                  <a:srgbClr val="333333"/>
                </a:solidFill>
                <a:latin typeface="Calibri"/>
                <a:cs typeface="Calibri"/>
              </a:rPr>
              <a:t>(COGS)</a:t>
            </a:r>
            <a:r>
              <a:rPr sz="1800" spc="25" dirty="0">
                <a:solidFill>
                  <a:srgbClr val="333333"/>
                </a:solidFill>
                <a:latin typeface="Calibri"/>
                <a:cs typeface="Calibri"/>
              </a:rPr>
              <a:t> </a:t>
            </a:r>
            <a:r>
              <a:rPr sz="1800" i="1" dirty="0">
                <a:solidFill>
                  <a:srgbClr val="333333"/>
                </a:solidFill>
                <a:latin typeface="Calibri"/>
                <a:cs typeface="Calibri"/>
              </a:rPr>
              <a:t>=</a:t>
            </a:r>
            <a:r>
              <a:rPr sz="1800" i="1" spc="5" dirty="0">
                <a:solidFill>
                  <a:srgbClr val="333333"/>
                </a:solidFill>
                <a:latin typeface="Calibri"/>
                <a:cs typeface="Calibri"/>
              </a:rPr>
              <a:t> </a:t>
            </a:r>
            <a:r>
              <a:rPr sz="1800" i="1" spc="-5" dirty="0">
                <a:solidFill>
                  <a:srgbClr val="333333"/>
                </a:solidFill>
                <a:latin typeface="Calibri"/>
                <a:cs typeface="Calibri"/>
              </a:rPr>
              <a:t>The</a:t>
            </a:r>
            <a:r>
              <a:rPr sz="1800" i="1" spc="15" dirty="0">
                <a:solidFill>
                  <a:srgbClr val="333333"/>
                </a:solidFill>
                <a:latin typeface="Calibri"/>
                <a:cs typeface="Calibri"/>
              </a:rPr>
              <a:t> </a:t>
            </a:r>
            <a:r>
              <a:rPr sz="1800" i="1" spc="-10" dirty="0">
                <a:solidFill>
                  <a:srgbClr val="333333"/>
                </a:solidFill>
                <a:latin typeface="Calibri"/>
                <a:cs typeface="Calibri"/>
              </a:rPr>
              <a:t>COGS</a:t>
            </a:r>
            <a:r>
              <a:rPr sz="1800" i="1" spc="-5" dirty="0">
                <a:solidFill>
                  <a:srgbClr val="333333"/>
                </a:solidFill>
                <a:latin typeface="Calibri"/>
                <a:cs typeface="Calibri"/>
              </a:rPr>
              <a:t> would</a:t>
            </a:r>
            <a:r>
              <a:rPr sz="1800" i="1" spc="15" dirty="0">
                <a:solidFill>
                  <a:srgbClr val="333333"/>
                </a:solidFill>
                <a:latin typeface="Calibri"/>
                <a:cs typeface="Calibri"/>
              </a:rPr>
              <a:t> </a:t>
            </a:r>
            <a:r>
              <a:rPr sz="1800" i="1" spc="-5" dirty="0">
                <a:solidFill>
                  <a:srgbClr val="333333"/>
                </a:solidFill>
                <a:latin typeface="Calibri"/>
                <a:cs typeface="Calibri"/>
              </a:rPr>
              <a:t>be</a:t>
            </a:r>
            <a:r>
              <a:rPr sz="1800" i="1" spc="20" dirty="0">
                <a:solidFill>
                  <a:srgbClr val="333333"/>
                </a:solidFill>
                <a:latin typeface="Calibri"/>
                <a:cs typeface="Calibri"/>
              </a:rPr>
              <a:t> </a:t>
            </a:r>
            <a:r>
              <a:rPr sz="1800" i="1" spc="-10" dirty="0">
                <a:solidFill>
                  <a:srgbClr val="333333"/>
                </a:solidFill>
                <a:latin typeface="Calibri"/>
                <a:cs typeface="Calibri"/>
              </a:rPr>
              <a:t>sweet</a:t>
            </a:r>
            <a:r>
              <a:rPr sz="1800" i="1" spc="10" dirty="0">
                <a:solidFill>
                  <a:srgbClr val="333333"/>
                </a:solidFill>
                <a:latin typeface="Calibri"/>
                <a:cs typeface="Calibri"/>
              </a:rPr>
              <a:t> </a:t>
            </a:r>
            <a:r>
              <a:rPr sz="1800" i="1" spc="-20" dirty="0">
                <a:solidFill>
                  <a:srgbClr val="333333"/>
                </a:solidFill>
                <a:latin typeface="Calibri"/>
                <a:cs typeface="Calibri"/>
              </a:rPr>
              <a:t>potato, </a:t>
            </a:r>
            <a:r>
              <a:rPr sz="1800" i="1" spc="-390" dirty="0">
                <a:solidFill>
                  <a:srgbClr val="333333"/>
                </a:solidFill>
                <a:latin typeface="Calibri"/>
                <a:cs typeface="Calibri"/>
              </a:rPr>
              <a:t> </a:t>
            </a:r>
            <a:r>
              <a:rPr sz="1800" i="1" spc="-10" dirty="0">
                <a:solidFill>
                  <a:srgbClr val="333333"/>
                </a:solidFill>
                <a:latin typeface="Calibri"/>
                <a:cs typeface="Calibri"/>
              </a:rPr>
              <a:t>cajun</a:t>
            </a:r>
            <a:r>
              <a:rPr sz="1800" i="1" spc="5" dirty="0">
                <a:solidFill>
                  <a:srgbClr val="333333"/>
                </a:solidFill>
                <a:latin typeface="Calibri"/>
                <a:cs typeface="Calibri"/>
              </a:rPr>
              <a:t> </a:t>
            </a:r>
            <a:r>
              <a:rPr sz="1800" i="1" spc="-10" dirty="0">
                <a:solidFill>
                  <a:srgbClr val="333333"/>
                </a:solidFill>
                <a:latin typeface="Calibri"/>
                <a:cs typeface="Calibri"/>
              </a:rPr>
              <a:t>spice,</a:t>
            </a:r>
            <a:r>
              <a:rPr sz="1800" i="1" spc="20" dirty="0">
                <a:solidFill>
                  <a:srgbClr val="333333"/>
                </a:solidFill>
                <a:latin typeface="Calibri"/>
                <a:cs typeface="Calibri"/>
              </a:rPr>
              <a:t> </a:t>
            </a:r>
            <a:r>
              <a:rPr sz="1800" i="1" spc="-5" dirty="0">
                <a:solidFill>
                  <a:srgbClr val="333333"/>
                </a:solidFill>
                <a:latin typeface="Calibri"/>
                <a:cs typeface="Calibri"/>
              </a:rPr>
              <a:t>homemade</a:t>
            </a:r>
            <a:r>
              <a:rPr sz="1800" i="1" dirty="0">
                <a:solidFill>
                  <a:srgbClr val="333333"/>
                </a:solidFill>
                <a:latin typeface="Calibri"/>
                <a:cs typeface="Calibri"/>
              </a:rPr>
              <a:t> </a:t>
            </a:r>
            <a:r>
              <a:rPr sz="1800" i="1" spc="-5" dirty="0">
                <a:solidFill>
                  <a:srgbClr val="333333"/>
                </a:solidFill>
                <a:latin typeface="Calibri"/>
                <a:cs typeface="Calibri"/>
              </a:rPr>
              <a:t>chive</a:t>
            </a:r>
            <a:r>
              <a:rPr sz="1800" i="1" spc="15" dirty="0">
                <a:solidFill>
                  <a:srgbClr val="333333"/>
                </a:solidFill>
                <a:latin typeface="Calibri"/>
                <a:cs typeface="Calibri"/>
              </a:rPr>
              <a:t> </a:t>
            </a:r>
            <a:r>
              <a:rPr sz="1800" i="1" spc="-5" dirty="0">
                <a:solidFill>
                  <a:srgbClr val="333333"/>
                </a:solidFill>
                <a:latin typeface="Calibri"/>
                <a:cs typeface="Calibri"/>
              </a:rPr>
              <a:t>and onion</a:t>
            </a:r>
            <a:r>
              <a:rPr sz="1800" i="1" spc="10" dirty="0">
                <a:solidFill>
                  <a:srgbClr val="333333"/>
                </a:solidFill>
                <a:latin typeface="Calibri"/>
                <a:cs typeface="Calibri"/>
              </a:rPr>
              <a:t> </a:t>
            </a:r>
            <a:r>
              <a:rPr sz="1800" i="1" spc="-5" dirty="0">
                <a:solidFill>
                  <a:srgbClr val="333333"/>
                </a:solidFill>
                <a:latin typeface="Calibri"/>
                <a:cs typeface="Calibri"/>
              </a:rPr>
              <a:t>dip</a:t>
            </a:r>
            <a:r>
              <a:rPr sz="1800" i="1" spc="25" dirty="0">
                <a:solidFill>
                  <a:srgbClr val="333333"/>
                </a:solidFill>
                <a:latin typeface="Calibri"/>
                <a:cs typeface="Calibri"/>
              </a:rPr>
              <a:t> </a:t>
            </a:r>
            <a:r>
              <a:rPr sz="1800" i="1" dirty="0">
                <a:solidFill>
                  <a:srgbClr val="333333"/>
                </a:solidFill>
                <a:latin typeface="Calibri"/>
                <a:cs typeface="Calibri"/>
              </a:rPr>
              <a:t>£3.00.</a:t>
            </a:r>
            <a:endParaRPr sz="1800">
              <a:latin typeface="Calibri"/>
              <a:cs typeface="Calibri"/>
            </a:endParaRPr>
          </a:p>
          <a:p>
            <a:pPr marL="12700">
              <a:lnSpc>
                <a:spcPct val="100000"/>
              </a:lnSpc>
              <a:spcBef>
                <a:spcPts val="755"/>
              </a:spcBef>
            </a:pPr>
            <a:r>
              <a:rPr sz="1800" b="1" spc="-10" dirty="0">
                <a:latin typeface="Calibri"/>
                <a:cs typeface="Calibri"/>
              </a:rPr>
              <a:t>Step</a:t>
            </a:r>
            <a:r>
              <a:rPr sz="1800" b="1" spc="-15" dirty="0">
                <a:latin typeface="Calibri"/>
                <a:cs typeface="Calibri"/>
              </a:rPr>
              <a:t> </a:t>
            </a:r>
            <a:r>
              <a:rPr sz="1800" b="1" dirty="0">
                <a:latin typeface="Calibri"/>
                <a:cs typeface="Calibri"/>
              </a:rPr>
              <a:t>3:</a:t>
            </a:r>
            <a:r>
              <a:rPr sz="1800" b="1" spc="5" dirty="0">
                <a:latin typeface="Calibri"/>
                <a:cs typeface="Calibri"/>
              </a:rPr>
              <a:t> </a:t>
            </a:r>
            <a:r>
              <a:rPr sz="1800" spc="-10" dirty="0">
                <a:latin typeface="Calibri"/>
                <a:cs typeface="Calibri"/>
              </a:rPr>
              <a:t>Calculate</a:t>
            </a:r>
            <a:r>
              <a:rPr sz="1800" spc="20" dirty="0">
                <a:latin typeface="Calibri"/>
                <a:cs typeface="Calibri"/>
              </a:rPr>
              <a:t> </a:t>
            </a:r>
            <a:r>
              <a:rPr sz="1800" spc="-5" dirty="0">
                <a:latin typeface="Calibri"/>
                <a:cs typeface="Calibri"/>
              </a:rPr>
              <a:t>how</a:t>
            </a:r>
            <a:r>
              <a:rPr sz="1800" spc="5" dirty="0">
                <a:latin typeface="Calibri"/>
                <a:cs typeface="Calibri"/>
              </a:rPr>
              <a:t> </a:t>
            </a:r>
            <a:r>
              <a:rPr sz="1800" spc="-10" dirty="0">
                <a:latin typeface="Calibri"/>
                <a:cs typeface="Calibri"/>
              </a:rPr>
              <a:t>to price</a:t>
            </a:r>
            <a:r>
              <a:rPr sz="1800" spc="20" dirty="0">
                <a:latin typeface="Calibri"/>
                <a:cs typeface="Calibri"/>
              </a:rPr>
              <a:t> </a:t>
            </a:r>
            <a:r>
              <a:rPr sz="1800" spc="-15" dirty="0">
                <a:latin typeface="Calibri"/>
                <a:cs typeface="Calibri"/>
              </a:rPr>
              <a:t>food</a:t>
            </a:r>
            <a:r>
              <a:rPr sz="1800" spc="-5" dirty="0">
                <a:latin typeface="Calibri"/>
                <a:cs typeface="Calibri"/>
              </a:rPr>
              <a:t> items.</a:t>
            </a:r>
            <a:endParaRPr sz="1800">
              <a:latin typeface="Calibri"/>
              <a:cs typeface="Calibri"/>
            </a:endParaRPr>
          </a:p>
          <a:p>
            <a:pPr marL="12700" marR="1851025">
              <a:lnSpc>
                <a:spcPct val="136100"/>
              </a:lnSpc>
              <a:spcBef>
                <a:spcPts val="15"/>
              </a:spcBef>
            </a:pPr>
            <a:r>
              <a:rPr sz="1800" i="1" dirty="0">
                <a:latin typeface="Calibri"/>
                <a:cs typeface="Calibri"/>
              </a:rPr>
              <a:t>Gross</a:t>
            </a:r>
            <a:r>
              <a:rPr sz="1800" i="1" spc="-5" dirty="0">
                <a:latin typeface="Calibri"/>
                <a:cs typeface="Calibri"/>
              </a:rPr>
              <a:t> Profit</a:t>
            </a:r>
            <a:r>
              <a:rPr sz="1800" i="1" dirty="0">
                <a:latin typeface="Calibri"/>
                <a:cs typeface="Calibri"/>
              </a:rPr>
              <a:t> </a:t>
            </a:r>
            <a:r>
              <a:rPr sz="1800" i="1" spc="-5" dirty="0">
                <a:latin typeface="Calibri"/>
                <a:cs typeface="Calibri"/>
              </a:rPr>
              <a:t>Margin</a:t>
            </a:r>
            <a:r>
              <a:rPr sz="1800" i="1" spc="5" dirty="0">
                <a:latin typeface="Calibri"/>
                <a:cs typeface="Calibri"/>
              </a:rPr>
              <a:t> </a:t>
            </a:r>
            <a:r>
              <a:rPr sz="1800" i="1" dirty="0">
                <a:latin typeface="Calibri"/>
                <a:cs typeface="Calibri"/>
              </a:rPr>
              <a:t>=</a:t>
            </a:r>
            <a:r>
              <a:rPr sz="1800" i="1" spc="-10" dirty="0">
                <a:latin typeface="Calibri"/>
                <a:cs typeface="Calibri"/>
              </a:rPr>
              <a:t> </a:t>
            </a:r>
            <a:r>
              <a:rPr sz="1800" i="1" spc="-5" dirty="0">
                <a:latin typeface="Calibri"/>
                <a:cs typeface="Calibri"/>
              </a:rPr>
              <a:t>(Menu</a:t>
            </a:r>
            <a:r>
              <a:rPr sz="1800" i="1" spc="15" dirty="0">
                <a:latin typeface="Calibri"/>
                <a:cs typeface="Calibri"/>
              </a:rPr>
              <a:t> </a:t>
            </a:r>
            <a:r>
              <a:rPr sz="1800" i="1" spc="-10" dirty="0">
                <a:latin typeface="Calibri"/>
                <a:cs typeface="Calibri"/>
              </a:rPr>
              <a:t>Price</a:t>
            </a:r>
            <a:r>
              <a:rPr sz="1800" i="1" spc="20" dirty="0">
                <a:latin typeface="Calibri"/>
                <a:cs typeface="Calibri"/>
              </a:rPr>
              <a:t> </a:t>
            </a:r>
            <a:r>
              <a:rPr sz="1800" i="1" dirty="0">
                <a:latin typeface="Calibri"/>
                <a:cs typeface="Calibri"/>
              </a:rPr>
              <a:t>-</a:t>
            </a:r>
            <a:r>
              <a:rPr sz="1800" i="1" spc="-5" dirty="0">
                <a:latin typeface="Calibri"/>
                <a:cs typeface="Calibri"/>
              </a:rPr>
              <a:t> Raw</a:t>
            </a:r>
            <a:r>
              <a:rPr sz="1800" i="1" dirty="0">
                <a:latin typeface="Calibri"/>
                <a:cs typeface="Calibri"/>
              </a:rPr>
              <a:t> </a:t>
            </a:r>
            <a:r>
              <a:rPr sz="1800" i="1" spc="-10" dirty="0">
                <a:latin typeface="Calibri"/>
                <a:cs typeface="Calibri"/>
              </a:rPr>
              <a:t>Food Cost)</a:t>
            </a:r>
            <a:r>
              <a:rPr sz="1800" i="1" spc="10" dirty="0">
                <a:latin typeface="Calibri"/>
                <a:cs typeface="Calibri"/>
              </a:rPr>
              <a:t> </a:t>
            </a:r>
            <a:r>
              <a:rPr sz="1800" i="1" dirty="0">
                <a:latin typeface="Calibri"/>
                <a:cs typeface="Calibri"/>
              </a:rPr>
              <a:t>/</a:t>
            </a:r>
            <a:r>
              <a:rPr sz="1800" i="1" spc="5" dirty="0">
                <a:latin typeface="Calibri"/>
                <a:cs typeface="Calibri"/>
              </a:rPr>
              <a:t> </a:t>
            </a:r>
            <a:r>
              <a:rPr sz="1800" i="1" dirty="0">
                <a:latin typeface="Calibri"/>
                <a:cs typeface="Calibri"/>
              </a:rPr>
              <a:t>Menu </a:t>
            </a:r>
            <a:r>
              <a:rPr sz="1800" i="1" spc="-10" dirty="0">
                <a:latin typeface="Calibri"/>
                <a:cs typeface="Calibri"/>
              </a:rPr>
              <a:t>Price </a:t>
            </a:r>
            <a:r>
              <a:rPr sz="1800" i="1" spc="-395" dirty="0">
                <a:latin typeface="Calibri"/>
                <a:cs typeface="Calibri"/>
              </a:rPr>
              <a:t> </a:t>
            </a:r>
            <a:r>
              <a:rPr sz="1800" i="1" dirty="0">
                <a:latin typeface="Calibri"/>
                <a:cs typeface="Calibri"/>
              </a:rPr>
              <a:t>Gross</a:t>
            </a:r>
            <a:r>
              <a:rPr sz="1800" i="1" spc="-5" dirty="0">
                <a:latin typeface="Calibri"/>
                <a:cs typeface="Calibri"/>
              </a:rPr>
              <a:t> Profit</a:t>
            </a:r>
            <a:r>
              <a:rPr sz="1800" i="1" spc="5" dirty="0">
                <a:latin typeface="Calibri"/>
                <a:cs typeface="Calibri"/>
              </a:rPr>
              <a:t> </a:t>
            </a:r>
            <a:r>
              <a:rPr sz="1800" i="1" spc="-5" dirty="0">
                <a:latin typeface="Calibri"/>
                <a:cs typeface="Calibri"/>
              </a:rPr>
              <a:t>Margin</a:t>
            </a:r>
            <a:r>
              <a:rPr sz="1800" i="1" spc="10" dirty="0">
                <a:latin typeface="Calibri"/>
                <a:cs typeface="Calibri"/>
              </a:rPr>
              <a:t> </a:t>
            </a:r>
            <a:r>
              <a:rPr sz="1800" i="1" dirty="0">
                <a:latin typeface="Calibri"/>
                <a:cs typeface="Calibri"/>
              </a:rPr>
              <a:t>=</a:t>
            </a:r>
            <a:r>
              <a:rPr sz="1800" i="1" spc="-10" dirty="0">
                <a:latin typeface="Calibri"/>
                <a:cs typeface="Calibri"/>
              </a:rPr>
              <a:t> </a:t>
            </a:r>
            <a:r>
              <a:rPr sz="1800" i="1" spc="-5" dirty="0">
                <a:latin typeface="Calibri"/>
                <a:cs typeface="Calibri"/>
              </a:rPr>
              <a:t>(£8</a:t>
            </a:r>
            <a:r>
              <a:rPr sz="1800" i="1" spc="30" dirty="0">
                <a:latin typeface="Calibri"/>
                <a:cs typeface="Calibri"/>
              </a:rPr>
              <a:t> </a:t>
            </a:r>
            <a:r>
              <a:rPr sz="1800" i="1" dirty="0">
                <a:latin typeface="Calibri"/>
                <a:cs typeface="Calibri"/>
              </a:rPr>
              <a:t>- £3) /</a:t>
            </a:r>
            <a:r>
              <a:rPr sz="1800" i="1" spc="5" dirty="0">
                <a:latin typeface="Calibri"/>
                <a:cs typeface="Calibri"/>
              </a:rPr>
              <a:t> </a:t>
            </a:r>
            <a:r>
              <a:rPr sz="1800" i="1" dirty="0">
                <a:latin typeface="Calibri"/>
                <a:cs typeface="Calibri"/>
              </a:rPr>
              <a:t>£8</a:t>
            </a:r>
            <a:endParaRPr sz="1800">
              <a:latin typeface="Calibri"/>
              <a:cs typeface="Calibri"/>
            </a:endParaRPr>
          </a:p>
          <a:p>
            <a:pPr marL="12700">
              <a:lnSpc>
                <a:spcPct val="100000"/>
              </a:lnSpc>
              <a:spcBef>
                <a:spcPts val="780"/>
              </a:spcBef>
            </a:pPr>
            <a:r>
              <a:rPr sz="1800" i="1" dirty="0">
                <a:latin typeface="Calibri"/>
                <a:cs typeface="Calibri"/>
              </a:rPr>
              <a:t>Gross</a:t>
            </a:r>
            <a:r>
              <a:rPr sz="1800" i="1" spc="-5" dirty="0">
                <a:latin typeface="Calibri"/>
                <a:cs typeface="Calibri"/>
              </a:rPr>
              <a:t> Profit</a:t>
            </a:r>
            <a:r>
              <a:rPr sz="1800" i="1" dirty="0">
                <a:latin typeface="Calibri"/>
                <a:cs typeface="Calibri"/>
              </a:rPr>
              <a:t> </a:t>
            </a:r>
            <a:r>
              <a:rPr sz="1800" i="1" spc="-5" dirty="0">
                <a:latin typeface="Calibri"/>
                <a:cs typeface="Calibri"/>
              </a:rPr>
              <a:t>Margin</a:t>
            </a:r>
            <a:r>
              <a:rPr sz="1800" i="1" spc="5" dirty="0">
                <a:latin typeface="Calibri"/>
                <a:cs typeface="Calibri"/>
              </a:rPr>
              <a:t> </a:t>
            </a:r>
            <a:r>
              <a:rPr sz="1800" i="1" dirty="0">
                <a:latin typeface="Calibri"/>
                <a:cs typeface="Calibri"/>
              </a:rPr>
              <a:t>=</a:t>
            </a:r>
            <a:r>
              <a:rPr sz="1800" i="1" spc="-10" dirty="0">
                <a:latin typeface="Calibri"/>
                <a:cs typeface="Calibri"/>
              </a:rPr>
              <a:t> </a:t>
            </a:r>
            <a:r>
              <a:rPr sz="1800" i="1" dirty="0">
                <a:latin typeface="Calibri"/>
                <a:cs typeface="Calibri"/>
              </a:rPr>
              <a:t>62.5% </a:t>
            </a:r>
            <a:r>
              <a:rPr sz="1800" i="1" spc="-25" dirty="0">
                <a:latin typeface="Calibri"/>
                <a:cs typeface="Calibri"/>
              </a:rPr>
              <a:t>(We</a:t>
            </a:r>
            <a:r>
              <a:rPr sz="1800" i="1" spc="-5" dirty="0">
                <a:latin typeface="Calibri"/>
                <a:cs typeface="Calibri"/>
              </a:rPr>
              <a:t> </a:t>
            </a:r>
            <a:r>
              <a:rPr sz="1800" i="1" dirty="0">
                <a:latin typeface="Calibri"/>
                <a:cs typeface="Calibri"/>
              </a:rPr>
              <a:t>need </a:t>
            </a:r>
            <a:r>
              <a:rPr sz="1800" i="1" spc="-15" dirty="0">
                <a:latin typeface="Calibri"/>
                <a:cs typeface="Calibri"/>
              </a:rPr>
              <a:t>to</a:t>
            </a:r>
            <a:r>
              <a:rPr sz="1800" i="1" spc="5" dirty="0">
                <a:latin typeface="Calibri"/>
                <a:cs typeface="Calibri"/>
              </a:rPr>
              <a:t> </a:t>
            </a:r>
            <a:r>
              <a:rPr sz="1800" i="1" dirty="0">
                <a:latin typeface="Calibri"/>
                <a:cs typeface="Calibri"/>
              </a:rPr>
              <a:t>try</a:t>
            </a:r>
            <a:r>
              <a:rPr sz="1800" i="1" spc="-5" dirty="0">
                <a:latin typeface="Calibri"/>
                <a:cs typeface="Calibri"/>
              </a:rPr>
              <a:t> again,</a:t>
            </a:r>
            <a:r>
              <a:rPr sz="1800" i="1" dirty="0">
                <a:latin typeface="Calibri"/>
                <a:cs typeface="Calibri"/>
              </a:rPr>
              <a:t> remember</a:t>
            </a:r>
            <a:r>
              <a:rPr sz="1800" i="1" spc="-10" dirty="0">
                <a:latin typeface="Calibri"/>
                <a:cs typeface="Calibri"/>
              </a:rPr>
              <a:t> </a:t>
            </a:r>
            <a:r>
              <a:rPr sz="1800" i="1" spc="-5" dirty="0">
                <a:latin typeface="Calibri"/>
                <a:cs typeface="Calibri"/>
              </a:rPr>
              <a:t>our ideal</a:t>
            </a:r>
            <a:r>
              <a:rPr sz="1800" i="1" spc="5" dirty="0">
                <a:latin typeface="Calibri"/>
                <a:cs typeface="Calibri"/>
              </a:rPr>
              <a:t> </a:t>
            </a:r>
            <a:r>
              <a:rPr sz="1800" i="1" spc="-5" dirty="0">
                <a:latin typeface="Calibri"/>
                <a:cs typeface="Calibri"/>
              </a:rPr>
              <a:t>is</a:t>
            </a:r>
            <a:r>
              <a:rPr sz="1800" i="1" dirty="0">
                <a:latin typeface="Calibri"/>
                <a:cs typeface="Calibri"/>
              </a:rPr>
              <a:t> £70%)</a:t>
            </a:r>
            <a:endParaRPr sz="1800">
              <a:latin typeface="Calibri"/>
              <a:cs typeface="Calibri"/>
            </a:endParaRPr>
          </a:p>
          <a:p>
            <a:pPr marL="12700">
              <a:lnSpc>
                <a:spcPct val="100000"/>
              </a:lnSpc>
              <a:spcBef>
                <a:spcPts val="790"/>
              </a:spcBef>
            </a:pPr>
            <a:r>
              <a:rPr sz="1800" b="1" i="1" spc="-20" dirty="0">
                <a:latin typeface="Calibri"/>
                <a:cs typeface="Calibri"/>
              </a:rPr>
              <a:t>Try</a:t>
            </a:r>
            <a:r>
              <a:rPr sz="1800" b="1" i="1" spc="-5" dirty="0">
                <a:latin typeface="Calibri"/>
                <a:cs typeface="Calibri"/>
              </a:rPr>
              <a:t> again</a:t>
            </a:r>
            <a:r>
              <a:rPr sz="1800" b="1" i="1" spc="5" dirty="0">
                <a:latin typeface="Calibri"/>
                <a:cs typeface="Calibri"/>
              </a:rPr>
              <a:t> </a:t>
            </a:r>
            <a:r>
              <a:rPr sz="1800" b="1" i="1" spc="-5" dirty="0">
                <a:latin typeface="Calibri"/>
                <a:cs typeface="Calibri"/>
              </a:rPr>
              <a:t>with</a:t>
            </a:r>
            <a:r>
              <a:rPr sz="1800" b="1" i="1" spc="-15" dirty="0">
                <a:latin typeface="Calibri"/>
                <a:cs typeface="Calibri"/>
              </a:rPr>
              <a:t> </a:t>
            </a:r>
            <a:r>
              <a:rPr sz="1800" b="1" i="1" spc="-5" dirty="0">
                <a:latin typeface="Calibri"/>
                <a:cs typeface="Calibri"/>
              </a:rPr>
              <a:t>£10.</a:t>
            </a:r>
            <a:r>
              <a:rPr sz="1800" b="1" i="1" spc="5" dirty="0">
                <a:latin typeface="Calibri"/>
                <a:cs typeface="Calibri"/>
              </a:rPr>
              <a:t> </a:t>
            </a:r>
            <a:r>
              <a:rPr sz="1800" i="1" spc="-5" dirty="0">
                <a:latin typeface="Calibri"/>
                <a:cs typeface="Calibri"/>
              </a:rPr>
              <a:t>Gross</a:t>
            </a:r>
            <a:r>
              <a:rPr sz="1800" i="1" spc="5" dirty="0">
                <a:latin typeface="Calibri"/>
                <a:cs typeface="Calibri"/>
              </a:rPr>
              <a:t> </a:t>
            </a:r>
            <a:r>
              <a:rPr sz="1800" i="1" spc="-5" dirty="0">
                <a:latin typeface="Calibri"/>
                <a:cs typeface="Calibri"/>
              </a:rPr>
              <a:t>Profit</a:t>
            </a:r>
            <a:r>
              <a:rPr sz="1800" i="1" dirty="0">
                <a:latin typeface="Calibri"/>
                <a:cs typeface="Calibri"/>
              </a:rPr>
              <a:t> </a:t>
            </a:r>
            <a:r>
              <a:rPr sz="1800" i="1" spc="-5" dirty="0">
                <a:latin typeface="Calibri"/>
                <a:cs typeface="Calibri"/>
              </a:rPr>
              <a:t>Margin</a:t>
            </a:r>
            <a:r>
              <a:rPr sz="1800" i="1" spc="5" dirty="0">
                <a:latin typeface="Calibri"/>
                <a:cs typeface="Calibri"/>
              </a:rPr>
              <a:t> </a:t>
            </a:r>
            <a:r>
              <a:rPr sz="1800" i="1" dirty="0">
                <a:latin typeface="Calibri"/>
                <a:cs typeface="Calibri"/>
              </a:rPr>
              <a:t>= </a:t>
            </a:r>
            <a:r>
              <a:rPr sz="1800" i="1" spc="-5" dirty="0">
                <a:latin typeface="Calibri"/>
                <a:cs typeface="Calibri"/>
              </a:rPr>
              <a:t>(£10</a:t>
            </a:r>
            <a:r>
              <a:rPr sz="1800" i="1" spc="30" dirty="0">
                <a:latin typeface="Calibri"/>
                <a:cs typeface="Calibri"/>
              </a:rPr>
              <a:t> </a:t>
            </a:r>
            <a:r>
              <a:rPr sz="1800" i="1" dirty="0">
                <a:latin typeface="Calibri"/>
                <a:cs typeface="Calibri"/>
              </a:rPr>
              <a:t>- £3) /</a:t>
            </a:r>
            <a:r>
              <a:rPr sz="1800" i="1" spc="5" dirty="0">
                <a:latin typeface="Calibri"/>
                <a:cs typeface="Calibri"/>
              </a:rPr>
              <a:t> </a:t>
            </a:r>
            <a:r>
              <a:rPr sz="1800" i="1" dirty="0">
                <a:latin typeface="Calibri"/>
                <a:cs typeface="Calibri"/>
              </a:rPr>
              <a:t>£10</a:t>
            </a:r>
            <a:endParaRPr sz="1800">
              <a:latin typeface="Calibri"/>
              <a:cs typeface="Calibri"/>
            </a:endParaRPr>
          </a:p>
          <a:p>
            <a:pPr marL="12700">
              <a:lnSpc>
                <a:spcPct val="100000"/>
              </a:lnSpc>
              <a:spcBef>
                <a:spcPts val="785"/>
              </a:spcBef>
            </a:pPr>
            <a:r>
              <a:rPr sz="1800" i="1" dirty="0">
                <a:latin typeface="Calibri"/>
                <a:cs typeface="Calibri"/>
              </a:rPr>
              <a:t>Gross</a:t>
            </a:r>
            <a:r>
              <a:rPr sz="1800" i="1" spc="-15" dirty="0">
                <a:latin typeface="Calibri"/>
                <a:cs typeface="Calibri"/>
              </a:rPr>
              <a:t> </a:t>
            </a:r>
            <a:r>
              <a:rPr sz="1800" i="1" spc="-5" dirty="0">
                <a:latin typeface="Calibri"/>
                <a:cs typeface="Calibri"/>
              </a:rPr>
              <a:t>Profit Margin</a:t>
            </a:r>
            <a:r>
              <a:rPr sz="1800" i="1" dirty="0">
                <a:latin typeface="Calibri"/>
                <a:cs typeface="Calibri"/>
              </a:rPr>
              <a:t> =</a:t>
            </a:r>
            <a:r>
              <a:rPr sz="1800" i="1" spc="-15" dirty="0">
                <a:latin typeface="Calibri"/>
                <a:cs typeface="Calibri"/>
              </a:rPr>
              <a:t> </a:t>
            </a:r>
            <a:r>
              <a:rPr sz="1800" i="1" dirty="0">
                <a:latin typeface="Calibri"/>
                <a:cs typeface="Calibri"/>
              </a:rPr>
              <a:t>70% </a:t>
            </a:r>
            <a:r>
              <a:rPr sz="1800" i="1" spc="-10" dirty="0">
                <a:latin typeface="Calibri"/>
                <a:cs typeface="Calibri"/>
              </a:rPr>
              <a:t>(YES!)</a:t>
            </a:r>
            <a:endParaRPr sz="1800">
              <a:latin typeface="Calibri"/>
              <a:cs typeface="Calibri"/>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2437" y="190245"/>
            <a:ext cx="6433185" cy="696595"/>
          </a:xfrm>
          <a:prstGeom prst="rect">
            <a:avLst/>
          </a:prstGeom>
        </p:spPr>
        <p:txBody>
          <a:bodyPr vert="horz" wrap="square" lIns="0" tIns="12700" rIns="0" bIns="0" rtlCol="0">
            <a:spAutoFit/>
          </a:bodyPr>
          <a:lstStyle/>
          <a:p>
            <a:pPr marL="12700">
              <a:lnSpc>
                <a:spcPct val="100000"/>
              </a:lnSpc>
              <a:spcBef>
                <a:spcPts val="100"/>
              </a:spcBef>
            </a:pPr>
            <a:r>
              <a:rPr spc="-35" dirty="0"/>
              <a:t>Pricing</a:t>
            </a:r>
            <a:r>
              <a:rPr spc="-114" dirty="0"/>
              <a:t> </a:t>
            </a:r>
            <a:r>
              <a:rPr dirty="0"/>
              <a:t>a</a:t>
            </a:r>
            <a:r>
              <a:rPr spc="-70" dirty="0"/>
              <a:t> </a:t>
            </a:r>
            <a:r>
              <a:rPr spc="-35" dirty="0"/>
              <a:t>Menu:</a:t>
            </a:r>
            <a:r>
              <a:rPr spc="-85" dirty="0"/>
              <a:t> </a:t>
            </a:r>
            <a:r>
              <a:rPr spc="-40" dirty="0"/>
              <a:t>By</a:t>
            </a:r>
            <a:r>
              <a:rPr spc="-80" dirty="0"/>
              <a:t> </a:t>
            </a:r>
            <a:r>
              <a:rPr spc="-45" dirty="0"/>
              <a:t>Food</a:t>
            </a:r>
            <a:r>
              <a:rPr spc="-114" dirty="0"/>
              <a:t> </a:t>
            </a:r>
            <a:r>
              <a:rPr spc="-35" dirty="0"/>
              <a:t>Cost</a:t>
            </a:r>
          </a:p>
        </p:txBody>
      </p:sp>
      <p:sp>
        <p:nvSpPr>
          <p:cNvPr id="3" name="object 3"/>
          <p:cNvSpPr txBox="1">
            <a:spLocks noGrp="1"/>
          </p:cNvSpPr>
          <p:nvPr>
            <p:ph type="body" idx="1"/>
          </p:nvPr>
        </p:nvSpPr>
        <p:spPr>
          <a:prstGeom prst="rect">
            <a:avLst/>
          </a:prstGeom>
        </p:spPr>
        <p:txBody>
          <a:bodyPr vert="horz" wrap="square" lIns="0" tIns="70485" rIns="0" bIns="0" rtlCol="0">
            <a:spAutoFit/>
          </a:bodyPr>
          <a:lstStyle/>
          <a:p>
            <a:pPr marL="34290">
              <a:lnSpc>
                <a:spcPct val="100000"/>
              </a:lnSpc>
              <a:spcBef>
                <a:spcPts val="555"/>
              </a:spcBef>
            </a:pPr>
            <a:r>
              <a:rPr spc="-10" dirty="0"/>
              <a:t>Step</a:t>
            </a:r>
            <a:r>
              <a:rPr dirty="0"/>
              <a:t> </a:t>
            </a:r>
            <a:r>
              <a:rPr spc="-5" dirty="0"/>
              <a:t>1: Identify</a:t>
            </a:r>
            <a:r>
              <a:rPr spc="-25" dirty="0"/>
              <a:t> </a:t>
            </a:r>
            <a:r>
              <a:rPr spc="-5" dirty="0"/>
              <a:t>desired</a:t>
            </a:r>
            <a:r>
              <a:rPr spc="-35" dirty="0"/>
              <a:t> </a:t>
            </a:r>
            <a:r>
              <a:rPr spc="-10" dirty="0"/>
              <a:t>food</a:t>
            </a:r>
            <a:r>
              <a:rPr dirty="0"/>
              <a:t> </a:t>
            </a:r>
            <a:r>
              <a:rPr spc="-10" dirty="0"/>
              <a:t>cost</a:t>
            </a:r>
            <a:r>
              <a:rPr spc="-5" dirty="0"/>
              <a:t> </a:t>
            </a:r>
            <a:r>
              <a:rPr spc="-10" dirty="0"/>
              <a:t>percentage.</a:t>
            </a:r>
          </a:p>
          <a:p>
            <a:pPr marL="34290">
              <a:lnSpc>
                <a:spcPts val="1530"/>
              </a:lnSpc>
              <a:spcBef>
                <a:spcPts val="455"/>
              </a:spcBef>
            </a:pPr>
            <a:r>
              <a:rPr b="0" spc="-15" dirty="0">
                <a:latin typeface="Calibri"/>
                <a:cs typeface="Calibri"/>
              </a:rPr>
              <a:t>Let’s</a:t>
            </a:r>
            <a:r>
              <a:rPr b="0" spc="5" dirty="0">
                <a:latin typeface="Calibri"/>
                <a:cs typeface="Calibri"/>
              </a:rPr>
              <a:t> </a:t>
            </a:r>
            <a:r>
              <a:rPr b="0" spc="-10" dirty="0">
                <a:latin typeface="Calibri"/>
                <a:cs typeface="Calibri"/>
              </a:rPr>
              <a:t>say</a:t>
            </a:r>
            <a:r>
              <a:rPr b="0" spc="-20" dirty="0">
                <a:latin typeface="Calibri"/>
                <a:cs typeface="Calibri"/>
              </a:rPr>
              <a:t> </a:t>
            </a:r>
            <a:r>
              <a:rPr b="0" spc="-15" dirty="0">
                <a:latin typeface="Calibri"/>
                <a:cs typeface="Calibri"/>
              </a:rPr>
              <a:t>you’re </a:t>
            </a:r>
            <a:r>
              <a:rPr b="0" dirty="0">
                <a:latin typeface="Calibri"/>
                <a:cs typeface="Calibri"/>
              </a:rPr>
              <a:t>trying</a:t>
            </a:r>
            <a:r>
              <a:rPr b="0" spc="-20" dirty="0">
                <a:latin typeface="Calibri"/>
                <a:cs typeface="Calibri"/>
              </a:rPr>
              <a:t> </a:t>
            </a:r>
            <a:r>
              <a:rPr b="0" spc="-10" dirty="0">
                <a:latin typeface="Calibri"/>
                <a:cs typeface="Calibri"/>
              </a:rPr>
              <a:t>to </a:t>
            </a:r>
            <a:r>
              <a:rPr b="0" dirty="0">
                <a:latin typeface="Calibri"/>
                <a:cs typeface="Calibri"/>
              </a:rPr>
              <a:t>price</a:t>
            </a:r>
            <a:r>
              <a:rPr b="0" spc="-5" dirty="0">
                <a:latin typeface="Calibri"/>
                <a:cs typeface="Calibri"/>
              </a:rPr>
              <a:t> </a:t>
            </a:r>
            <a:r>
              <a:rPr b="0" dirty="0">
                <a:latin typeface="Calibri"/>
                <a:cs typeface="Calibri"/>
              </a:rPr>
              <a:t>an</a:t>
            </a:r>
            <a:r>
              <a:rPr b="0" spc="-10" dirty="0">
                <a:latin typeface="Calibri"/>
                <a:cs typeface="Calibri"/>
              </a:rPr>
              <a:t> </a:t>
            </a:r>
            <a:r>
              <a:rPr b="0" spc="-5" dirty="0">
                <a:latin typeface="Calibri"/>
                <a:cs typeface="Calibri"/>
              </a:rPr>
              <a:t>onion </a:t>
            </a:r>
            <a:r>
              <a:rPr b="0" dirty="0">
                <a:latin typeface="Calibri"/>
                <a:cs typeface="Calibri"/>
              </a:rPr>
              <a:t>ring</a:t>
            </a:r>
            <a:r>
              <a:rPr b="0" spc="-10" dirty="0">
                <a:latin typeface="Calibri"/>
                <a:cs typeface="Calibri"/>
              </a:rPr>
              <a:t> </a:t>
            </a:r>
            <a:r>
              <a:rPr b="0" spc="-25" dirty="0">
                <a:latin typeface="Calibri"/>
                <a:cs typeface="Calibri"/>
              </a:rPr>
              <a:t>appetizer.</a:t>
            </a:r>
            <a:r>
              <a:rPr b="0" spc="5" dirty="0">
                <a:latin typeface="Calibri"/>
                <a:cs typeface="Calibri"/>
              </a:rPr>
              <a:t> </a:t>
            </a:r>
            <a:r>
              <a:rPr b="0" spc="-40" dirty="0">
                <a:latin typeface="Calibri"/>
                <a:cs typeface="Calibri"/>
              </a:rPr>
              <a:t>You</a:t>
            </a:r>
            <a:r>
              <a:rPr b="0" spc="-25" dirty="0">
                <a:latin typeface="Calibri"/>
                <a:cs typeface="Calibri"/>
              </a:rPr>
              <a:t> </a:t>
            </a:r>
            <a:r>
              <a:rPr b="0" dirty="0">
                <a:latin typeface="Calibri"/>
                <a:cs typeface="Calibri"/>
              </a:rPr>
              <a:t>decide</a:t>
            </a:r>
            <a:r>
              <a:rPr b="0" spc="10" dirty="0">
                <a:latin typeface="Calibri"/>
                <a:cs typeface="Calibri"/>
              </a:rPr>
              <a:t> </a:t>
            </a:r>
            <a:r>
              <a:rPr b="0" spc="-5" dirty="0">
                <a:latin typeface="Calibri"/>
                <a:cs typeface="Calibri"/>
              </a:rPr>
              <a:t>right</a:t>
            </a:r>
            <a:r>
              <a:rPr b="0" spc="-25" dirty="0">
                <a:latin typeface="Calibri"/>
                <a:cs typeface="Calibri"/>
              </a:rPr>
              <a:t> </a:t>
            </a:r>
            <a:r>
              <a:rPr b="0" spc="-10" dirty="0">
                <a:latin typeface="Calibri"/>
                <a:cs typeface="Calibri"/>
              </a:rPr>
              <a:t>off</a:t>
            </a:r>
            <a:r>
              <a:rPr b="0" spc="10" dirty="0">
                <a:latin typeface="Calibri"/>
                <a:cs typeface="Calibri"/>
              </a:rPr>
              <a:t> </a:t>
            </a:r>
            <a:r>
              <a:rPr b="0" dirty="0">
                <a:latin typeface="Calibri"/>
                <a:cs typeface="Calibri"/>
              </a:rPr>
              <a:t>the </a:t>
            </a:r>
            <a:r>
              <a:rPr b="0" spc="-5" dirty="0">
                <a:latin typeface="Calibri"/>
                <a:cs typeface="Calibri"/>
              </a:rPr>
              <a:t>bat</a:t>
            </a:r>
            <a:r>
              <a:rPr b="0" spc="-10" dirty="0">
                <a:latin typeface="Calibri"/>
                <a:cs typeface="Calibri"/>
              </a:rPr>
              <a:t> </a:t>
            </a:r>
            <a:r>
              <a:rPr b="0" spc="-5" dirty="0">
                <a:latin typeface="Calibri"/>
                <a:cs typeface="Calibri"/>
              </a:rPr>
              <a:t>that</a:t>
            </a:r>
            <a:r>
              <a:rPr b="0" spc="-30" dirty="0">
                <a:latin typeface="Calibri"/>
                <a:cs typeface="Calibri"/>
              </a:rPr>
              <a:t> </a:t>
            </a:r>
            <a:r>
              <a:rPr b="0" spc="-5" dirty="0">
                <a:latin typeface="Calibri"/>
                <a:cs typeface="Calibri"/>
              </a:rPr>
              <a:t>you</a:t>
            </a:r>
            <a:r>
              <a:rPr b="0" spc="-20" dirty="0">
                <a:latin typeface="Calibri"/>
                <a:cs typeface="Calibri"/>
              </a:rPr>
              <a:t> </a:t>
            </a:r>
            <a:r>
              <a:rPr b="0" spc="-10" dirty="0">
                <a:latin typeface="Calibri"/>
                <a:cs typeface="Calibri"/>
              </a:rPr>
              <a:t>want </a:t>
            </a:r>
            <a:r>
              <a:rPr b="0" dirty="0">
                <a:latin typeface="Calibri"/>
                <a:cs typeface="Calibri"/>
              </a:rPr>
              <a:t>the </a:t>
            </a:r>
            <a:r>
              <a:rPr b="0" spc="-15" dirty="0">
                <a:latin typeface="Calibri"/>
                <a:cs typeface="Calibri"/>
              </a:rPr>
              <a:t>food</a:t>
            </a:r>
            <a:r>
              <a:rPr b="0" spc="10" dirty="0">
                <a:latin typeface="Calibri"/>
                <a:cs typeface="Calibri"/>
              </a:rPr>
              <a:t> </a:t>
            </a:r>
            <a:r>
              <a:rPr b="0" spc="-10" dirty="0">
                <a:latin typeface="Calibri"/>
                <a:cs typeface="Calibri"/>
              </a:rPr>
              <a:t>cost</a:t>
            </a:r>
          </a:p>
          <a:p>
            <a:pPr marL="34290">
              <a:lnSpc>
                <a:spcPts val="1260"/>
              </a:lnSpc>
            </a:pPr>
            <a:r>
              <a:rPr b="0" spc="-10" dirty="0">
                <a:latin typeface="Calibri"/>
                <a:cs typeface="Calibri"/>
              </a:rPr>
              <a:t>to</a:t>
            </a:r>
            <a:r>
              <a:rPr b="0" spc="-15" dirty="0">
                <a:latin typeface="Calibri"/>
                <a:cs typeface="Calibri"/>
              </a:rPr>
              <a:t> </a:t>
            </a:r>
            <a:r>
              <a:rPr b="0" dirty="0">
                <a:latin typeface="Calibri"/>
                <a:cs typeface="Calibri"/>
              </a:rPr>
              <a:t>be</a:t>
            </a:r>
            <a:r>
              <a:rPr b="0" spc="-5" dirty="0">
                <a:latin typeface="Calibri"/>
                <a:cs typeface="Calibri"/>
              </a:rPr>
              <a:t> 20%.</a:t>
            </a:r>
            <a:r>
              <a:rPr b="0" spc="10" dirty="0">
                <a:latin typeface="Calibri"/>
                <a:cs typeface="Calibri"/>
              </a:rPr>
              <a:t> </a:t>
            </a:r>
            <a:r>
              <a:rPr b="0" spc="-15" dirty="0">
                <a:latin typeface="Calibri"/>
                <a:cs typeface="Calibri"/>
              </a:rPr>
              <a:t>That’s </a:t>
            </a:r>
            <a:r>
              <a:rPr b="0" spc="-5" dirty="0">
                <a:latin typeface="Calibri"/>
                <a:cs typeface="Calibri"/>
              </a:rPr>
              <a:t>quite </a:t>
            </a:r>
            <a:r>
              <a:rPr b="0" dirty="0">
                <a:latin typeface="Calibri"/>
                <a:cs typeface="Calibri"/>
              </a:rPr>
              <a:t>low and</a:t>
            </a:r>
            <a:r>
              <a:rPr b="0" spc="-5" dirty="0">
                <a:latin typeface="Calibri"/>
                <a:cs typeface="Calibri"/>
              </a:rPr>
              <a:t> quite</a:t>
            </a:r>
            <a:r>
              <a:rPr b="0" spc="-20" dirty="0">
                <a:latin typeface="Calibri"/>
                <a:cs typeface="Calibri"/>
              </a:rPr>
              <a:t> </a:t>
            </a:r>
            <a:r>
              <a:rPr b="0" spc="-5" dirty="0">
                <a:latin typeface="Calibri"/>
                <a:cs typeface="Calibri"/>
              </a:rPr>
              <a:t>profitable.</a:t>
            </a:r>
            <a:r>
              <a:rPr b="0" spc="-10" dirty="0">
                <a:latin typeface="Calibri"/>
                <a:cs typeface="Calibri"/>
              </a:rPr>
              <a:t> </a:t>
            </a:r>
            <a:r>
              <a:rPr b="0" spc="-15" dirty="0">
                <a:latin typeface="Calibri"/>
                <a:cs typeface="Calibri"/>
              </a:rPr>
              <a:t>Let’s</a:t>
            </a:r>
            <a:r>
              <a:rPr b="0" spc="-5" dirty="0">
                <a:latin typeface="Calibri"/>
                <a:cs typeface="Calibri"/>
              </a:rPr>
              <a:t> see</a:t>
            </a:r>
            <a:r>
              <a:rPr b="0" spc="10" dirty="0">
                <a:latin typeface="Calibri"/>
                <a:cs typeface="Calibri"/>
              </a:rPr>
              <a:t> </a:t>
            </a:r>
            <a:r>
              <a:rPr b="0" dirty="0">
                <a:latin typeface="Calibri"/>
                <a:cs typeface="Calibri"/>
              </a:rPr>
              <a:t>if a</a:t>
            </a:r>
            <a:r>
              <a:rPr b="0" spc="-5" dirty="0">
                <a:latin typeface="Calibri"/>
                <a:cs typeface="Calibri"/>
              </a:rPr>
              <a:t> </a:t>
            </a:r>
            <a:r>
              <a:rPr b="0" dirty="0">
                <a:latin typeface="Calibri"/>
                <a:cs typeface="Calibri"/>
              </a:rPr>
              <a:t>menu</a:t>
            </a:r>
            <a:r>
              <a:rPr b="0" spc="5" dirty="0">
                <a:latin typeface="Calibri"/>
                <a:cs typeface="Calibri"/>
              </a:rPr>
              <a:t> </a:t>
            </a:r>
            <a:r>
              <a:rPr b="0" spc="-5" dirty="0">
                <a:latin typeface="Calibri"/>
                <a:cs typeface="Calibri"/>
              </a:rPr>
              <a:t>price</a:t>
            </a:r>
            <a:r>
              <a:rPr b="0" dirty="0">
                <a:latin typeface="Calibri"/>
                <a:cs typeface="Calibri"/>
              </a:rPr>
              <a:t> </a:t>
            </a:r>
            <a:r>
              <a:rPr b="0" spc="-10" dirty="0">
                <a:latin typeface="Calibri"/>
                <a:cs typeface="Calibri"/>
              </a:rPr>
              <a:t>to</a:t>
            </a:r>
            <a:r>
              <a:rPr b="0" spc="-15" dirty="0">
                <a:latin typeface="Calibri"/>
                <a:cs typeface="Calibri"/>
              </a:rPr>
              <a:t> </a:t>
            </a:r>
            <a:r>
              <a:rPr b="0" spc="-5" dirty="0">
                <a:latin typeface="Calibri"/>
                <a:cs typeface="Calibri"/>
              </a:rPr>
              <a:t>achieve</a:t>
            </a:r>
            <a:r>
              <a:rPr b="0" spc="5" dirty="0">
                <a:latin typeface="Calibri"/>
                <a:cs typeface="Calibri"/>
              </a:rPr>
              <a:t> </a:t>
            </a:r>
            <a:r>
              <a:rPr b="0" dirty="0">
                <a:latin typeface="Calibri"/>
                <a:cs typeface="Calibri"/>
              </a:rPr>
              <a:t>a</a:t>
            </a:r>
            <a:r>
              <a:rPr b="0" spc="-5" dirty="0">
                <a:latin typeface="Calibri"/>
                <a:cs typeface="Calibri"/>
              </a:rPr>
              <a:t> 20%</a:t>
            </a:r>
            <a:r>
              <a:rPr b="0" dirty="0">
                <a:latin typeface="Calibri"/>
                <a:cs typeface="Calibri"/>
              </a:rPr>
              <a:t> </a:t>
            </a:r>
            <a:r>
              <a:rPr b="0" spc="-15" dirty="0">
                <a:latin typeface="Calibri"/>
                <a:cs typeface="Calibri"/>
              </a:rPr>
              <a:t>food</a:t>
            </a:r>
            <a:r>
              <a:rPr b="0" spc="5" dirty="0">
                <a:latin typeface="Calibri"/>
                <a:cs typeface="Calibri"/>
              </a:rPr>
              <a:t> </a:t>
            </a:r>
            <a:r>
              <a:rPr b="0" spc="-10" dirty="0">
                <a:latin typeface="Calibri"/>
                <a:cs typeface="Calibri"/>
              </a:rPr>
              <a:t>cost </a:t>
            </a:r>
            <a:r>
              <a:rPr b="0" spc="-5" dirty="0">
                <a:latin typeface="Calibri"/>
                <a:cs typeface="Calibri"/>
              </a:rPr>
              <a:t>would</a:t>
            </a:r>
            <a:r>
              <a:rPr b="0" spc="5" dirty="0">
                <a:latin typeface="Calibri"/>
                <a:cs typeface="Calibri"/>
              </a:rPr>
              <a:t> </a:t>
            </a:r>
            <a:r>
              <a:rPr b="0" spc="-5" dirty="0">
                <a:latin typeface="Calibri"/>
                <a:cs typeface="Calibri"/>
              </a:rPr>
              <a:t>be</a:t>
            </a:r>
          </a:p>
          <a:p>
            <a:pPr marL="34290">
              <a:lnSpc>
                <a:spcPts val="1530"/>
              </a:lnSpc>
            </a:pPr>
            <a:r>
              <a:rPr b="0" spc="-5" dirty="0">
                <a:latin typeface="Calibri"/>
                <a:cs typeface="Calibri"/>
              </a:rPr>
              <a:t>prohibitively</a:t>
            </a:r>
            <a:r>
              <a:rPr b="0" spc="-30" dirty="0">
                <a:latin typeface="Calibri"/>
                <a:cs typeface="Calibri"/>
              </a:rPr>
              <a:t> </a:t>
            </a:r>
            <a:r>
              <a:rPr b="0" spc="-10" dirty="0">
                <a:latin typeface="Calibri"/>
                <a:cs typeface="Calibri"/>
              </a:rPr>
              <a:t>expensive</a:t>
            </a:r>
            <a:r>
              <a:rPr b="0" spc="10" dirty="0">
                <a:latin typeface="Calibri"/>
                <a:cs typeface="Calibri"/>
              </a:rPr>
              <a:t> </a:t>
            </a:r>
            <a:r>
              <a:rPr b="0" spc="-15" dirty="0">
                <a:latin typeface="Calibri"/>
                <a:cs typeface="Calibri"/>
              </a:rPr>
              <a:t>for</a:t>
            </a:r>
            <a:r>
              <a:rPr b="0" spc="-5" dirty="0">
                <a:latin typeface="Calibri"/>
                <a:cs typeface="Calibri"/>
              </a:rPr>
              <a:t> your</a:t>
            </a:r>
            <a:r>
              <a:rPr b="0" spc="-30" dirty="0">
                <a:latin typeface="Calibri"/>
                <a:cs typeface="Calibri"/>
              </a:rPr>
              <a:t> </a:t>
            </a:r>
            <a:r>
              <a:rPr b="0" spc="-5" dirty="0">
                <a:latin typeface="Calibri"/>
                <a:cs typeface="Calibri"/>
              </a:rPr>
              <a:t>guests.</a:t>
            </a:r>
          </a:p>
          <a:p>
            <a:pPr marL="34290">
              <a:lnSpc>
                <a:spcPct val="100000"/>
              </a:lnSpc>
              <a:spcBef>
                <a:spcPts val="459"/>
              </a:spcBef>
            </a:pPr>
            <a:r>
              <a:rPr spc="-10" dirty="0"/>
              <a:t>Step</a:t>
            </a:r>
            <a:r>
              <a:rPr spc="5" dirty="0"/>
              <a:t> </a:t>
            </a:r>
            <a:r>
              <a:rPr spc="-5" dirty="0"/>
              <a:t>2:</a:t>
            </a:r>
            <a:r>
              <a:rPr dirty="0"/>
              <a:t> </a:t>
            </a:r>
            <a:r>
              <a:rPr spc="-10" dirty="0"/>
              <a:t>Determine</a:t>
            </a:r>
            <a:r>
              <a:rPr spc="-5" dirty="0"/>
              <a:t> the</a:t>
            </a:r>
            <a:r>
              <a:rPr dirty="0"/>
              <a:t> </a:t>
            </a:r>
            <a:r>
              <a:rPr spc="-10" dirty="0"/>
              <a:t>cost</a:t>
            </a:r>
            <a:r>
              <a:rPr dirty="0"/>
              <a:t> of</a:t>
            </a:r>
            <a:r>
              <a:rPr spc="10" dirty="0"/>
              <a:t> </a:t>
            </a:r>
            <a:r>
              <a:rPr spc="-10" dirty="0"/>
              <a:t>goods</a:t>
            </a:r>
            <a:r>
              <a:rPr spc="5" dirty="0"/>
              <a:t> </a:t>
            </a:r>
            <a:r>
              <a:rPr dirty="0"/>
              <a:t>sold</a:t>
            </a:r>
            <a:r>
              <a:rPr spc="5" dirty="0"/>
              <a:t> </a:t>
            </a:r>
            <a:r>
              <a:rPr spc="-5" dirty="0"/>
              <a:t>(COGS)</a:t>
            </a:r>
            <a:r>
              <a:rPr spc="-20" dirty="0"/>
              <a:t> </a:t>
            </a:r>
            <a:r>
              <a:rPr dirty="0"/>
              <a:t>of </a:t>
            </a:r>
            <a:r>
              <a:rPr spc="-5" dirty="0"/>
              <a:t>your</a:t>
            </a:r>
            <a:r>
              <a:rPr spc="15" dirty="0"/>
              <a:t> </a:t>
            </a:r>
            <a:r>
              <a:rPr spc="-5" dirty="0"/>
              <a:t>onion</a:t>
            </a:r>
            <a:r>
              <a:rPr dirty="0"/>
              <a:t> </a:t>
            </a:r>
            <a:r>
              <a:rPr spc="-5" dirty="0"/>
              <a:t>ring</a:t>
            </a:r>
            <a:r>
              <a:rPr dirty="0"/>
              <a:t> </a:t>
            </a:r>
            <a:r>
              <a:rPr spc="-20" dirty="0"/>
              <a:t>appetizer.</a:t>
            </a:r>
          </a:p>
          <a:p>
            <a:pPr marL="34290">
              <a:lnSpc>
                <a:spcPts val="1530"/>
              </a:lnSpc>
              <a:spcBef>
                <a:spcPts val="465"/>
              </a:spcBef>
            </a:pPr>
            <a:r>
              <a:rPr b="0" spc="-5" dirty="0">
                <a:latin typeface="Calibri"/>
                <a:cs typeface="Calibri"/>
              </a:rPr>
              <a:t>Look</a:t>
            </a:r>
            <a:r>
              <a:rPr b="0" spc="-15" dirty="0">
                <a:latin typeface="Calibri"/>
                <a:cs typeface="Calibri"/>
              </a:rPr>
              <a:t> </a:t>
            </a:r>
            <a:r>
              <a:rPr b="0" spc="-10" dirty="0">
                <a:latin typeface="Calibri"/>
                <a:cs typeface="Calibri"/>
              </a:rPr>
              <a:t>at</a:t>
            </a:r>
            <a:r>
              <a:rPr b="0" spc="-15" dirty="0">
                <a:latin typeface="Calibri"/>
                <a:cs typeface="Calibri"/>
              </a:rPr>
              <a:t> </a:t>
            </a:r>
            <a:r>
              <a:rPr b="0" spc="-5" dirty="0">
                <a:latin typeface="Calibri"/>
                <a:cs typeface="Calibri"/>
              </a:rPr>
              <a:t>your</a:t>
            </a:r>
            <a:r>
              <a:rPr b="0" spc="-20" dirty="0">
                <a:latin typeface="Calibri"/>
                <a:cs typeface="Calibri"/>
              </a:rPr>
              <a:t> </a:t>
            </a:r>
            <a:r>
              <a:rPr b="0" spc="-10" dirty="0">
                <a:latin typeface="Calibri"/>
                <a:cs typeface="Calibri"/>
              </a:rPr>
              <a:t>invoices</a:t>
            </a:r>
            <a:r>
              <a:rPr b="0" spc="-5" dirty="0">
                <a:latin typeface="Calibri"/>
                <a:cs typeface="Calibri"/>
              </a:rPr>
              <a:t> </a:t>
            </a:r>
            <a:r>
              <a:rPr b="0" spc="-10" dirty="0">
                <a:latin typeface="Calibri"/>
                <a:cs typeface="Calibri"/>
              </a:rPr>
              <a:t>to </a:t>
            </a:r>
            <a:r>
              <a:rPr b="0" spc="-5" dirty="0">
                <a:latin typeface="Calibri"/>
                <a:cs typeface="Calibri"/>
              </a:rPr>
              <a:t>figure</a:t>
            </a:r>
            <a:r>
              <a:rPr b="0" spc="5" dirty="0">
                <a:latin typeface="Calibri"/>
                <a:cs typeface="Calibri"/>
              </a:rPr>
              <a:t> </a:t>
            </a:r>
            <a:r>
              <a:rPr b="0" spc="-5" dirty="0">
                <a:latin typeface="Calibri"/>
                <a:cs typeface="Calibri"/>
              </a:rPr>
              <a:t>out</a:t>
            </a:r>
            <a:r>
              <a:rPr b="0" spc="-15" dirty="0">
                <a:latin typeface="Calibri"/>
                <a:cs typeface="Calibri"/>
              </a:rPr>
              <a:t> </a:t>
            </a:r>
            <a:r>
              <a:rPr b="0" spc="-5" dirty="0">
                <a:latin typeface="Calibri"/>
                <a:cs typeface="Calibri"/>
              </a:rPr>
              <a:t>how</a:t>
            </a:r>
            <a:r>
              <a:rPr b="0" spc="-15" dirty="0">
                <a:latin typeface="Calibri"/>
                <a:cs typeface="Calibri"/>
              </a:rPr>
              <a:t> </a:t>
            </a:r>
            <a:r>
              <a:rPr b="0" dirty="0">
                <a:latin typeface="Calibri"/>
                <a:cs typeface="Calibri"/>
              </a:rPr>
              <a:t>much </a:t>
            </a:r>
            <a:r>
              <a:rPr b="0" spc="-5" dirty="0">
                <a:latin typeface="Calibri"/>
                <a:cs typeface="Calibri"/>
              </a:rPr>
              <a:t>you</a:t>
            </a:r>
            <a:r>
              <a:rPr b="0" spc="-20" dirty="0">
                <a:latin typeface="Calibri"/>
                <a:cs typeface="Calibri"/>
              </a:rPr>
              <a:t> </a:t>
            </a:r>
            <a:r>
              <a:rPr b="0" dirty="0">
                <a:latin typeface="Calibri"/>
                <a:cs typeface="Calibri"/>
              </a:rPr>
              <a:t>paid</a:t>
            </a:r>
            <a:r>
              <a:rPr b="0" spc="-15" dirty="0">
                <a:latin typeface="Calibri"/>
                <a:cs typeface="Calibri"/>
              </a:rPr>
              <a:t> for</a:t>
            </a:r>
            <a:r>
              <a:rPr b="0" spc="5" dirty="0">
                <a:latin typeface="Calibri"/>
                <a:cs typeface="Calibri"/>
              </a:rPr>
              <a:t> </a:t>
            </a:r>
            <a:r>
              <a:rPr b="0" dirty="0">
                <a:latin typeface="Calibri"/>
                <a:cs typeface="Calibri"/>
              </a:rPr>
              <a:t>the </a:t>
            </a:r>
            <a:r>
              <a:rPr b="0" spc="-20" dirty="0">
                <a:latin typeface="Calibri"/>
                <a:cs typeface="Calibri"/>
              </a:rPr>
              <a:t>raw</a:t>
            </a:r>
            <a:r>
              <a:rPr b="0" spc="-5" dirty="0">
                <a:latin typeface="Calibri"/>
                <a:cs typeface="Calibri"/>
              </a:rPr>
              <a:t> materials</a:t>
            </a:r>
            <a:r>
              <a:rPr b="0" spc="-10" dirty="0">
                <a:latin typeface="Calibri"/>
                <a:cs typeface="Calibri"/>
              </a:rPr>
              <a:t> </a:t>
            </a:r>
            <a:r>
              <a:rPr b="0" spc="-5" dirty="0">
                <a:latin typeface="Calibri"/>
                <a:cs typeface="Calibri"/>
              </a:rPr>
              <a:t>that</a:t>
            </a:r>
            <a:r>
              <a:rPr b="0" spc="-30" dirty="0">
                <a:latin typeface="Calibri"/>
                <a:cs typeface="Calibri"/>
              </a:rPr>
              <a:t> </a:t>
            </a:r>
            <a:r>
              <a:rPr b="0" spc="-10" dirty="0">
                <a:latin typeface="Calibri"/>
                <a:cs typeface="Calibri"/>
              </a:rPr>
              <a:t>go </a:t>
            </a:r>
            <a:r>
              <a:rPr b="0" spc="-5" dirty="0">
                <a:latin typeface="Calibri"/>
                <a:cs typeface="Calibri"/>
              </a:rPr>
              <a:t>into</a:t>
            </a:r>
            <a:r>
              <a:rPr b="0" spc="-15" dirty="0">
                <a:latin typeface="Calibri"/>
                <a:cs typeface="Calibri"/>
              </a:rPr>
              <a:t> </a:t>
            </a:r>
            <a:r>
              <a:rPr b="0" dirty="0">
                <a:latin typeface="Calibri"/>
                <a:cs typeface="Calibri"/>
              </a:rPr>
              <a:t>the</a:t>
            </a:r>
            <a:r>
              <a:rPr b="0" spc="-5" dirty="0">
                <a:latin typeface="Calibri"/>
                <a:cs typeface="Calibri"/>
              </a:rPr>
              <a:t> onion </a:t>
            </a:r>
            <a:r>
              <a:rPr b="0" dirty="0">
                <a:latin typeface="Calibri"/>
                <a:cs typeface="Calibri"/>
              </a:rPr>
              <a:t>ring</a:t>
            </a:r>
          </a:p>
          <a:p>
            <a:pPr marL="34290" marR="437515">
              <a:lnSpc>
                <a:spcPct val="70000"/>
              </a:lnSpc>
              <a:spcBef>
                <a:spcPts val="270"/>
              </a:spcBef>
            </a:pPr>
            <a:r>
              <a:rPr b="0" spc="-25" dirty="0">
                <a:latin typeface="Calibri"/>
                <a:cs typeface="Calibri"/>
              </a:rPr>
              <a:t>appetizer.</a:t>
            </a:r>
            <a:r>
              <a:rPr b="0" spc="-10" dirty="0">
                <a:latin typeface="Calibri"/>
                <a:cs typeface="Calibri"/>
              </a:rPr>
              <a:t> </a:t>
            </a:r>
            <a:r>
              <a:rPr b="0" spc="-5" dirty="0">
                <a:latin typeface="Calibri"/>
                <a:cs typeface="Calibri"/>
              </a:rPr>
              <a:t>This</a:t>
            </a:r>
            <a:r>
              <a:rPr b="0" spc="5" dirty="0">
                <a:latin typeface="Calibri"/>
                <a:cs typeface="Calibri"/>
              </a:rPr>
              <a:t> </a:t>
            </a:r>
            <a:r>
              <a:rPr b="0" dirty="0">
                <a:latin typeface="Calibri"/>
                <a:cs typeface="Calibri"/>
              </a:rPr>
              <a:t>is</a:t>
            </a:r>
            <a:r>
              <a:rPr b="0" spc="10" dirty="0">
                <a:latin typeface="Calibri"/>
                <a:cs typeface="Calibri"/>
              </a:rPr>
              <a:t> </a:t>
            </a:r>
            <a:r>
              <a:rPr b="0" spc="-10" dirty="0">
                <a:latin typeface="Calibri"/>
                <a:cs typeface="Calibri"/>
              </a:rPr>
              <a:t>easy</a:t>
            </a:r>
            <a:r>
              <a:rPr b="0" spc="-5" dirty="0">
                <a:latin typeface="Calibri"/>
                <a:cs typeface="Calibri"/>
              </a:rPr>
              <a:t> </a:t>
            </a:r>
            <a:r>
              <a:rPr b="0" dirty="0">
                <a:latin typeface="Calibri"/>
                <a:cs typeface="Calibri"/>
              </a:rPr>
              <a:t>if</a:t>
            </a:r>
            <a:r>
              <a:rPr b="0" spc="20" dirty="0">
                <a:latin typeface="Calibri"/>
                <a:cs typeface="Calibri"/>
              </a:rPr>
              <a:t> </a:t>
            </a:r>
            <a:r>
              <a:rPr b="0" spc="-15" dirty="0">
                <a:latin typeface="Calibri"/>
                <a:cs typeface="Calibri"/>
              </a:rPr>
              <a:t>you’ve </a:t>
            </a:r>
            <a:r>
              <a:rPr b="0" spc="-5" dirty="0">
                <a:latin typeface="Calibri"/>
                <a:cs typeface="Calibri"/>
              </a:rPr>
              <a:t>used</a:t>
            </a:r>
            <a:r>
              <a:rPr b="0" spc="5" dirty="0">
                <a:latin typeface="Calibri"/>
                <a:cs typeface="Calibri"/>
              </a:rPr>
              <a:t> </a:t>
            </a:r>
            <a:r>
              <a:rPr b="0" dirty="0">
                <a:latin typeface="Calibri"/>
                <a:cs typeface="Calibri"/>
              </a:rPr>
              <a:t>a</a:t>
            </a:r>
            <a:r>
              <a:rPr b="0" spc="-10" dirty="0">
                <a:latin typeface="Calibri"/>
                <a:cs typeface="Calibri"/>
              </a:rPr>
              <a:t> </a:t>
            </a:r>
            <a:r>
              <a:rPr b="0" dirty="0">
                <a:latin typeface="Calibri"/>
                <a:cs typeface="Calibri"/>
              </a:rPr>
              <a:t>bar</a:t>
            </a:r>
            <a:r>
              <a:rPr b="0" spc="-5" dirty="0">
                <a:latin typeface="Calibri"/>
                <a:cs typeface="Calibri"/>
              </a:rPr>
              <a:t> </a:t>
            </a:r>
            <a:r>
              <a:rPr b="0" spc="-10" dirty="0">
                <a:latin typeface="Calibri"/>
                <a:cs typeface="Calibri"/>
              </a:rPr>
              <a:t>inventory</a:t>
            </a:r>
            <a:r>
              <a:rPr b="0" spc="-20" dirty="0">
                <a:latin typeface="Calibri"/>
                <a:cs typeface="Calibri"/>
              </a:rPr>
              <a:t> </a:t>
            </a:r>
            <a:r>
              <a:rPr b="0" spc="-10" dirty="0">
                <a:latin typeface="Calibri"/>
                <a:cs typeface="Calibri"/>
              </a:rPr>
              <a:t>software</a:t>
            </a:r>
            <a:r>
              <a:rPr b="0" dirty="0">
                <a:latin typeface="Calibri"/>
                <a:cs typeface="Calibri"/>
              </a:rPr>
              <a:t> </a:t>
            </a:r>
            <a:r>
              <a:rPr b="0" spc="-15" dirty="0">
                <a:latin typeface="Calibri"/>
                <a:cs typeface="Calibri"/>
              </a:rPr>
              <a:t>like</a:t>
            </a:r>
            <a:r>
              <a:rPr b="0" spc="30" dirty="0">
                <a:latin typeface="Calibri"/>
                <a:cs typeface="Calibri"/>
              </a:rPr>
              <a:t> </a:t>
            </a:r>
            <a:r>
              <a:rPr b="0" dirty="0">
                <a:latin typeface="Calibri"/>
                <a:cs typeface="Calibri"/>
              </a:rPr>
              <a:t>BinWise</a:t>
            </a:r>
            <a:r>
              <a:rPr b="0" spc="10" dirty="0">
                <a:latin typeface="Calibri"/>
                <a:cs typeface="Calibri"/>
              </a:rPr>
              <a:t> </a:t>
            </a:r>
            <a:r>
              <a:rPr b="0" spc="-10" dirty="0">
                <a:latin typeface="Calibri"/>
                <a:cs typeface="Calibri"/>
              </a:rPr>
              <a:t>Pro</a:t>
            </a:r>
            <a:r>
              <a:rPr b="0" spc="-5" dirty="0">
                <a:latin typeface="Calibri"/>
                <a:cs typeface="Calibri"/>
              </a:rPr>
              <a:t> </a:t>
            </a:r>
            <a:r>
              <a:rPr b="0" spc="-10" dirty="0">
                <a:latin typeface="Calibri"/>
                <a:cs typeface="Calibri"/>
              </a:rPr>
              <a:t>to </a:t>
            </a:r>
            <a:r>
              <a:rPr b="0" dirty="0">
                <a:latin typeface="Calibri"/>
                <a:cs typeface="Calibri"/>
              </a:rPr>
              <a:t>upload</a:t>
            </a:r>
            <a:r>
              <a:rPr b="0" spc="-15" dirty="0">
                <a:latin typeface="Calibri"/>
                <a:cs typeface="Calibri"/>
              </a:rPr>
              <a:t> </a:t>
            </a:r>
            <a:r>
              <a:rPr b="0" dirty="0">
                <a:latin typeface="Calibri"/>
                <a:cs typeface="Calibri"/>
              </a:rPr>
              <a:t>all</a:t>
            </a:r>
            <a:r>
              <a:rPr b="0" spc="5" dirty="0">
                <a:latin typeface="Calibri"/>
                <a:cs typeface="Calibri"/>
              </a:rPr>
              <a:t> </a:t>
            </a:r>
            <a:r>
              <a:rPr b="0" spc="-5" dirty="0">
                <a:latin typeface="Calibri"/>
                <a:cs typeface="Calibri"/>
              </a:rPr>
              <a:t>your</a:t>
            </a:r>
            <a:r>
              <a:rPr b="0" spc="-15" dirty="0">
                <a:latin typeface="Calibri"/>
                <a:cs typeface="Calibri"/>
              </a:rPr>
              <a:t> </a:t>
            </a:r>
            <a:r>
              <a:rPr b="0" spc="-10" dirty="0">
                <a:latin typeface="Calibri"/>
                <a:cs typeface="Calibri"/>
              </a:rPr>
              <a:t>invoices </a:t>
            </a:r>
            <a:r>
              <a:rPr b="0" spc="-325" dirty="0">
                <a:latin typeface="Calibri"/>
                <a:cs typeface="Calibri"/>
              </a:rPr>
              <a:t> </a:t>
            </a:r>
            <a:r>
              <a:rPr b="0" spc="-15" dirty="0">
                <a:latin typeface="Calibri"/>
                <a:cs typeface="Calibri"/>
              </a:rPr>
              <a:t>digitally.</a:t>
            </a:r>
          </a:p>
          <a:p>
            <a:pPr marL="34290" marR="415925">
              <a:lnSpc>
                <a:spcPct val="70000"/>
              </a:lnSpc>
              <a:spcBef>
                <a:spcPts val="1000"/>
              </a:spcBef>
            </a:pPr>
            <a:r>
              <a:rPr b="0" spc="-5" dirty="0">
                <a:latin typeface="Calibri"/>
                <a:cs typeface="Calibri"/>
              </a:rPr>
              <a:t>Looking </a:t>
            </a:r>
            <a:r>
              <a:rPr b="0" spc="-10" dirty="0">
                <a:latin typeface="Calibri"/>
                <a:cs typeface="Calibri"/>
              </a:rPr>
              <a:t>at </a:t>
            </a:r>
            <a:r>
              <a:rPr b="0" spc="-5" dirty="0">
                <a:latin typeface="Calibri"/>
                <a:cs typeface="Calibri"/>
              </a:rPr>
              <a:t>our </a:t>
            </a:r>
            <a:r>
              <a:rPr b="0" spc="-10" dirty="0">
                <a:latin typeface="Calibri"/>
                <a:cs typeface="Calibri"/>
              </a:rPr>
              <a:t>records, we </a:t>
            </a:r>
            <a:r>
              <a:rPr b="0" spc="-5" dirty="0">
                <a:latin typeface="Calibri"/>
                <a:cs typeface="Calibri"/>
              </a:rPr>
              <a:t>find that </a:t>
            </a:r>
            <a:r>
              <a:rPr b="0" dirty="0">
                <a:latin typeface="Calibri"/>
                <a:cs typeface="Calibri"/>
              </a:rPr>
              <a:t>the </a:t>
            </a:r>
            <a:r>
              <a:rPr b="0" spc="-5" dirty="0">
                <a:latin typeface="Calibri"/>
                <a:cs typeface="Calibri"/>
              </a:rPr>
              <a:t>COGS of </a:t>
            </a:r>
            <a:r>
              <a:rPr b="0" dirty="0">
                <a:latin typeface="Calibri"/>
                <a:cs typeface="Calibri"/>
              </a:rPr>
              <a:t>a </a:t>
            </a:r>
            <a:r>
              <a:rPr b="0" spc="-5" dirty="0">
                <a:latin typeface="Calibri"/>
                <a:cs typeface="Calibri"/>
              </a:rPr>
              <a:t>single onion right </a:t>
            </a:r>
            <a:r>
              <a:rPr b="0" spc="-10" dirty="0">
                <a:latin typeface="Calibri"/>
                <a:cs typeface="Calibri"/>
              </a:rPr>
              <a:t>appetizer </a:t>
            </a:r>
            <a:r>
              <a:rPr b="0" dirty="0">
                <a:latin typeface="Calibri"/>
                <a:cs typeface="Calibri"/>
              </a:rPr>
              <a:t>is </a:t>
            </a:r>
            <a:r>
              <a:rPr b="0" spc="-5" dirty="0">
                <a:latin typeface="Calibri"/>
                <a:cs typeface="Calibri"/>
              </a:rPr>
              <a:t>£3.00. That </a:t>
            </a:r>
            <a:r>
              <a:rPr b="0" dirty="0">
                <a:latin typeface="Calibri"/>
                <a:cs typeface="Calibri"/>
              </a:rPr>
              <a:t>includes the </a:t>
            </a:r>
            <a:r>
              <a:rPr b="0" spc="-325" dirty="0">
                <a:latin typeface="Calibri"/>
                <a:cs typeface="Calibri"/>
              </a:rPr>
              <a:t> </a:t>
            </a:r>
            <a:r>
              <a:rPr b="0" spc="-5" dirty="0">
                <a:latin typeface="Calibri"/>
                <a:cs typeface="Calibri"/>
              </a:rPr>
              <a:t>onions,</a:t>
            </a:r>
            <a:r>
              <a:rPr b="0" spc="-25" dirty="0">
                <a:latin typeface="Calibri"/>
                <a:cs typeface="Calibri"/>
              </a:rPr>
              <a:t> </a:t>
            </a:r>
            <a:r>
              <a:rPr b="0" dirty="0">
                <a:latin typeface="Calibri"/>
                <a:cs typeface="Calibri"/>
              </a:rPr>
              <a:t>the</a:t>
            </a:r>
            <a:r>
              <a:rPr b="0" spc="-5" dirty="0">
                <a:latin typeface="Calibri"/>
                <a:cs typeface="Calibri"/>
              </a:rPr>
              <a:t> </a:t>
            </a:r>
            <a:r>
              <a:rPr b="0" spc="-30" dirty="0">
                <a:latin typeface="Calibri"/>
                <a:cs typeface="Calibri"/>
              </a:rPr>
              <a:t>batter,</a:t>
            </a:r>
            <a:r>
              <a:rPr b="0" spc="-20" dirty="0">
                <a:latin typeface="Calibri"/>
                <a:cs typeface="Calibri"/>
              </a:rPr>
              <a:t> </a:t>
            </a:r>
            <a:r>
              <a:rPr b="0" dirty="0">
                <a:latin typeface="Calibri"/>
                <a:cs typeface="Calibri"/>
              </a:rPr>
              <a:t>and</a:t>
            </a:r>
            <a:r>
              <a:rPr b="0" spc="-15" dirty="0">
                <a:latin typeface="Calibri"/>
                <a:cs typeface="Calibri"/>
              </a:rPr>
              <a:t> </a:t>
            </a:r>
            <a:r>
              <a:rPr b="0" dirty="0">
                <a:latin typeface="Calibri"/>
                <a:cs typeface="Calibri"/>
              </a:rPr>
              <a:t>the</a:t>
            </a:r>
            <a:r>
              <a:rPr b="0" spc="-5" dirty="0">
                <a:latin typeface="Calibri"/>
                <a:cs typeface="Calibri"/>
              </a:rPr>
              <a:t> </a:t>
            </a:r>
            <a:r>
              <a:rPr b="0" dirty="0">
                <a:latin typeface="Calibri"/>
                <a:cs typeface="Calibri"/>
              </a:rPr>
              <a:t>dipping</a:t>
            </a:r>
            <a:r>
              <a:rPr b="0" spc="-25" dirty="0">
                <a:latin typeface="Calibri"/>
                <a:cs typeface="Calibri"/>
              </a:rPr>
              <a:t> </a:t>
            </a:r>
            <a:r>
              <a:rPr b="0" spc="-5" dirty="0">
                <a:latin typeface="Calibri"/>
                <a:cs typeface="Calibri"/>
              </a:rPr>
              <a:t>sauce.</a:t>
            </a:r>
          </a:p>
          <a:p>
            <a:pPr marL="34290">
              <a:lnSpc>
                <a:spcPct val="100000"/>
              </a:lnSpc>
              <a:spcBef>
                <a:spcPts val="455"/>
              </a:spcBef>
            </a:pPr>
            <a:r>
              <a:rPr spc="-10" dirty="0"/>
              <a:t>Step</a:t>
            </a:r>
            <a:r>
              <a:rPr dirty="0"/>
              <a:t> </a:t>
            </a:r>
            <a:r>
              <a:rPr spc="-5" dirty="0"/>
              <a:t>3: </a:t>
            </a:r>
            <a:r>
              <a:rPr spc="-10" dirty="0"/>
              <a:t>Calculate</a:t>
            </a:r>
            <a:r>
              <a:rPr spc="-35" dirty="0"/>
              <a:t> </a:t>
            </a:r>
            <a:r>
              <a:rPr spc="-5" dirty="0"/>
              <a:t>how </a:t>
            </a:r>
            <a:r>
              <a:rPr spc="-15" dirty="0"/>
              <a:t>to</a:t>
            </a:r>
            <a:r>
              <a:rPr spc="10" dirty="0"/>
              <a:t> </a:t>
            </a:r>
            <a:r>
              <a:rPr spc="-5" dirty="0"/>
              <a:t>price</a:t>
            </a:r>
            <a:r>
              <a:rPr spc="-20" dirty="0"/>
              <a:t> </a:t>
            </a:r>
            <a:r>
              <a:rPr spc="-10" dirty="0"/>
              <a:t>food</a:t>
            </a:r>
            <a:r>
              <a:rPr spc="5" dirty="0"/>
              <a:t> </a:t>
            </a:r>
            <a:r>
              <a:rPr spc="-5" dirty="0"/>
              <a:t>items.</a:t>
            </a:r>
          </a:p>
          <a:p>
            <a:pPr marL="34290">
              <a:lnSpc>
                <a:spcPct val="100000"/>
              </a:lnSpc>
              <a:spcBef>
                <a:spcPts val="470"/>
              </a:spcBef>
            </a:pPr>
            <a:r>
              <a:rPr b="0" spc="-25" dirty="0">
                <a:latin typeface="Calibri"/>
                <a:cs typeface="Calibri"/>
              </a:rPr>
              <a:t>Here’s</a:t>
            </a:r>
            <a:r>
              <a:rPr b="0" spc="15" dirty="0">
                <a:latin typeface="Calibri"/>
                <a:cs typeface="Calibri"/>
              </a:rPr>
              <a:t> </a:t>
            </a:r>
            <a:r>
              <a:rPr b="0" dirty="0">
                <a:latin typeface="Calibri"/>
                <a:cs typeface="Calibri"/>
              </a:rPr>
              <a:t>the</a:t>
            </a:r>
            <a:r>
              <a:rPr b="0" spc="-5" dirty="0">
                <a:latin typeface="Calibri"/>
                <a:cs typeface="Calibri"/>
              </a:rPr>
              <a:t> </a:t>
            </a:r>
            <a:r>
              <a:rPr b="0" spc="-10" dirty="0">
                <a:latin typeface="Calibri"/>
                <a:cs typeface="Calibri"/>
              </a:rPr>
              <a:t>formula</a:t>
            </a:r>
            <a:r>
              <a:rPr b="0" spc="-20" dirty="0">
                <a:latin typeface="Calibri"/>
                <a:cs typeface="Calibri"/>
              </a:rPr>
              <a:t> </a:t>
            </a:r>
            <a:r>
              <a:rPr b="0" spc="-15" dirty="0">
                <a:latin typeface="Calibri"/>
                <a:cs typeface="Calibri"/>
              </a:rPr>
              <a:t>for</a:t>
            </a:r>
            <a:r>
              <a:rPr b="0" spc="10" dirty="0">
                <a:latin typeface="Calibri"/>
                <a:cs typeface="Calibri"/>
              </a:rPr>
              <a:t> </a:t>
            </a:r>
            <a:r>
              <a:rPr b="0" spc="-15" dirty="0">
                <a:latin typeface="Calibri"/>
                <a:cs typeface="Calibri"/>
              </a:rPr>
              <a:t>food</a:t>
            </a:r>
            <a:r>
              <a:rPr b="0" dirty="0">
                <a:latin typeface="Calibri"/>
                <a:cs typeface="Calibri"/>
              </a:rPr>
              <a:t> </a:t>
            </a:r>
            <a:r>
              <a:rPr b="0" spc="-10" dirty="0">
                <a:latin typeface="Calibri"/>
                <a:cs typeface="Calibri"/>
              </a:rPr>
              <a:t>cost</a:t>
            </a:r>
            <a:r>
              <a:rPr b="0" spc="-15" dirty="0">
                <a:latin typeface="Calibri"/>
                <a:cs typeface="Calibri"/>
              </a:rPr>
              <a:t> </a:t>
            </a:r>
            <a:r>
              <a:rPr b="0" spc="-10" dirty="0">
                <a:latin typeface="Calibri"/>
                <a:cs typeface="Calibri"/>
              </a:rPr>
              <a:t>formula</a:t>
            </a:r>
            <a:r>
              <a:rPr b="0" spc="-15" dirty="0">
                <a:latin typeface="Calibri"/>
                <a:cs typeface="Calibri"/>
              </a:rPr>
              <a:t> </a:t>
            </a:r>
            <a:r>
              <a:rPr b="0" dirty="0">
                <a:latin typeface="Calibri"/>
                <a:cs typeface="Calibri"/>
              </a:rPr>
              <a:t>menu pricing:</a:t>
            </a:r>
          </a:p>
          <a:p>
            <a:pPr marL="34290" marR="6138545">
              <a:lnSpc>
                <a:spcPct val="125299"/>
              </a:lnSpc>
            </a:pPr>
            <a:r>
              <a:rPr b="0" dirty="0">
                <a:latin typeface="Calibri"/>
                <a:cs typeface="Calibri"/>
              </a:rPr>
              <a:t>Price</a:t>
            </a:r>
            <a:r>
              <a:rPr b="0" spc="-20" dirty="0">
                <a:latin typeface="Calibri"/>
                <a:cs typeface="Calibri"/>
              </a:rPr>
              <a:t> </a:t>
            </a:r>
            <a:r>
              <a:rPr b="0" dirty="0">
                <a:latin typeface="Calibri"/>
                <a:cs typeface="Calibri"/>
              </a:rPr>
              <a:t>=</a:t>
            </a:r>
            <a:r>
              <a:rPr b="0" spc="-15" dirty="0">
                <a:latin typeface="Calibri"/>
                <a:cs typeface="Calibri"/>
              </a:rPr>
              <a:t> </a:t>
            </a:r>
            <a:r>
              <a:rPr b="0" spc="-5" dirty="0">
                <a:latin typeface="Calibri"/>
                <a:cs typeface="Calibri"/>
              </a:rPr>
              <a:t>COGS</a:t>
            </a:r>
            <a:r>
              <a:rPr b="0" spc="-40" dirty="0">
                <a:latin typeface="Calibri"/>
                <a:cs typeface="Calibri"/>
              </a:rPr>
              <a:t> </a:t>
            </a:r>
            <a:r>
              <a:rPr b="0" dirty="0">
                <a:latin typeface="Calibri"/>
                <a:cs typeface="Calibri"/>
              </a:rPr>
              <a:t>/</a:t>
            </a:r>
            <a:r>
              <a:rPr b="0" spc="-25" dirty="0">
                <a:latin typeface="Calibri"/>
                <a:cs typeface="Calibri"/>
              </a:rPr>
              <a:t> </a:t>
            </a:r>
            <a:r>
              <a:rPr b="0" dirty="0">
                <a:latin typeface="Calibri"/>
                <a:cs typeface="Calibri"/>
              </a:rPr>
              <a:t>Ideal</a:t>
            </a:r>
            <a:r>
              <a:rPr b="0" spc="-30" dirty="0">
                <a:latin typeface="Calibri"/>
                <a:cs typeface="Calibri"/>
              </a:rPr>
              <a:t> </a:t>
            </a:r>
            <a:r>
              <a:rPr b="0" spc="-10" dirty="0">
                <a:latin typeface="Calibri"/>
                <a:cs typeface="Calibri"/>
              </a:rPr>
              <a:t>Food </a:t>
            </a:r>
            <a:r>
              <a:rPr b="0" spc="-5" dirty="0">
                <a:latin typeface="Calibri"/>
                <a:cs typeface="Calibri"/>
              </a:rPr>
              <a:t>Cost </a:t>
            </a:r>
            <a:r>
              <a:rPr b="0" spc="-325" dirty="0">
                <a:latin typeface="Calibri"/>
                <a:cs typeface="Calibri"/>
              </a:rPr>
              <a:t> </a:t>
            </a:r>
            <a:r>
              <a:rPr b="0" dirty="0">
                <a:latin typeface="Calibri"/>
                <a:cs typeface="Calibri"/>
              </a:rPr>
              <a:t>Price</a:t>
            </a:r>
            <a:r>
              <a:rPr b="0" spc="-10" dirty="0">
                <a:latin typeface="Calibri"/>
                <a:cs typeface="Calibri"/>
              </a:rPr>
              <a:t> </a:t>
            </a:r>
            <a:r>
              <a:rPr b="0" dirty="0">
                <a:latin typeface="Calibri"/>
                <a:cs typeface="Calibri"/>
              </a:rPr>
              <a:t>=</a:t>
            </a:r>
            <a:r>
              <a:rPr b="0" spc="-5" dirty="0">
                <a:latin typeface="Calibri"/>
                <a:cs typeface="Calibri"/>
              </a:rPr>
              <a:t> £3.00</a:t>
            </a:r>
            <a:r>
              <a:rPr b="0" dirty="0">
                <a:latin typeface="Calibri"/>
                <a:cs typeface="Calibri"/>
              </a:rPr>
              <a:t> /</a:t>
            </a:r>
            <a:r>
              <a:rPr b="0" spc="-15" dirty="0">
                <a:latin typeface="Calibri"/>
                <a:cs typeface="Calibri"/>
              </a:rPr>
              <a:t> </a:t>
            </a:r>
            <a:r>
              <a:rPr b="0" spc="-5" dirty="0">
                <a:latin typeface="Calibri"/>
                <a:cs typeface="Calibri"/>
              </a:rPr>
              <a:t>.20</a:t>
            </a:r>
          </a:p>
          <a:p>
            <a:pPr marL="34290">
              <a:lnSpc>
                <a:spcPct val="100000"/>
              </a:lnSpc>
              <a:spcBef>
                <a:spcPts val="470"/>
              </a:spcBef>
            </a:pPr>
            <a:r>
              <a:rPr b="0" dirty="0">
                <a:latin typeface="Calibri"/>
                <a:cs typeface="Calibri"/>
              </a:rPr>
              <a:t>Price</a:t>
            </a:r>
            <a:r>
              <a:rPr b="0" spc="-35" dirty="0">
                <a:latin typeface="Calibri"/>
                <a:cs typeface="Calibri"/>
              </a:rPr>
              <a:t> </a:t>
            </a:r>
            <a:r>
              <a:rPr b="0" dirty="0">
                <a:latin typeface="Calibri"/>
                <a:cs typeface="Calibri"/>
              </a:rPr>
              <a:t>=</a:t>
            </a:r>
            <a:r>
              <a:rPr b="0" spc="-25" dirty="0">
                <a:latin typeface="Calibri"/>
                <a:cs typeface="Calibri"/>
              </a:rPr>
              <a:t> </a:t>
            </a:r>
            <a:r>
              <a:rPr b="0" spc="-5" dirty="0">
                <a:latin typeface="Calibri"/>
                <a:cs typeface="Calibri"/>
              </a:rPr>
              <a:t>£15</a:t>
            </a:r>
          </a:p>
          <a:p>
            <a:pPr marL="34290" marR="289560">
              <a:lnSpc>
                <a:spcPct val="70000"/>
              </a:lnSpc>
              <a:spcBef>
                <a:spcPts val="994"/>
              </a:spcBef>
            </a:pPr>
            <a:r>
              <a:rPr b="0" dirty="0">
                <a:latin typeface="Calibri"/>
                <a:cs typeface="Calibri"/>
              </a:rPr>
              <a:t>With </a:t>
            </a:r>
            <a:r>
              <a:rPr b="0" spc="-20" dirty="0">
                <a:latin typeface="Calibri"/>
                <a:cs typeface="Calibri"/>
              </a:rPr>
              <a:t>raw</a:t>
            </a:r>
            <a:r>
              <a:rPr b="0" dirty="0">
                <a:latin typeface="Calibri"/>
                <a:cs typeface="Calibri"/>
              </a:rPr>
              <a:t> </a:t>
            </a:r>
            <a:r>
              <a:rPr b="0" spc="-5" dirty="0">
                <a:latin typeface="Calibri"/>
                <a:cs typeface="Calibri"/>
              </a:rPr>
              <a:t>materials</a:t>
            </a:r>
            <a:r>
              <a:rPr b="0" spc="-15" dirty="0">
                <a:latin typeface="Calibri"/>
                <a:cs typeface="Calibri"/>
              </a:rPr>
              <a:t> </a:t>
            </a:r>
            <a:r>
              <a:rPr b="0" dirty="0">
                <a:latin typeface="Calibri"/>
                <a:cs typeface="Calibri"/>
              </a:rPr>
              <a:t>clocking</a:t>
            </a:r>
            <a:r>
              <a:rPr b="0" spc="5" dirty="0">
                <a:latin typeface="Calibri"/>
                <a:cs typeface="Calibri"/>
              </a:rPr>
              <a:t> </a:t>
            </a:r>
            <a:r>
              <a:rPr b="0" dirty="0">
                <a:latin typeface="Calibri"/>
                <a:cs typeface="Calibri"/>
              </a:rPr>
              <a:t>in</a:t>
            </a:r>
            <a:r>
              <a:rPr b="0" spc="5" dirty="0">
                <a:latin typeface="Calibri"/>
                <a:cs typeface="Calibri"/>
              </a:rPr>
              <a:t> </a:t>
            </a:r>
            <a:r>
              <a:rPr b="0" spc="-10" dirty="0">
                <a:latin typeface="Calibri"/>
                <a:cs typeface="Calibri"/>
              </a:rPr>
              <a:t>at </a:t>
            </a:r>
            <a:r>
              <a:rPr b="0" spc="-5" dirty="0">
                <a:latin typeface="Calibri"/>
                <a:cs typeface="Calibri"/>
              </a:rPr>
              <a:t>£3,</a:t>
            </a:r>
            <a:r>
              <a:rPr b="0" spc="10" dirty="0">
                <a:latin typeface="Calibri"/>
                <a:cs typeface="Calibri"/>
              </a:rPr>
              <a:t> </a:t>
            </a:r>
            <a:r>
              <a:rPr b="0" spc="-5" dirty="0">
                <a:latin typeface="Calibri"/>
                <a:cs typeface="Calibri"/>
              </a:rPr>
              <a:t>you’ll</a:t>
            </a:r>
            <a:r>
              <a:rPr b="0" spc="-15" dirty="0">
                <a:latin typeface="Calibri"/>
                <a:cs typeface="Calibri"/>
              </a:rPr>
              <a:t> </a:t>
            </a:r>
            <a:r>
              <a:rPr b="0" spc="-5" dirty="0">
                <a:latin typeface="Calibri"/>
                <a:cs typeface="Calibri"/>
              </a:rPr>
              <a:t>need</a:t>
            </a:r>
            <a:r>
              <a:rPr b="0" spc="5" dirty="0">
                <a:latin typeface="Calibri"/>
                <a:cs typeface="Calibri"/>
              </a:rPr>
              <a:t> </a:t>
            </a:r>
            <a:r>
              <a:rPr b="0" spc="-10" dirty="0">
                <a:latin typeface="Calibri"/>
                <a:cs typeface="Calibri"/>
              </a:rPr>
              <a:t>to</a:t>
            </a:r>
            <a:r>
              <a:rPr b="0" spc="-15" dirty="0">
                <a:latin typeface="Calibri"/>
                <a:cs typeface="Calibri"/>
              </a:rPr>
              <a:t> </a:t>
            </a:r>
            <a:r>
              <a:rPr b="0" dirty="0">
                <a:latin typeface="Calibri"/>
                <a:cs typeface="Calibri"/>
              </a:rPr>
              <a:t>price</a:t>
            </a:r>
            <a:r>
              <a:rPr b="0" spc="10" dirty="0">
                <a:latin typeface="Calibri"/>
                <a:cs typeface="Calibri"/>
              </a:rPr>
              <a:t> </a:t>
            </a:r>
            <a:r>
              <a:rPr b="0" spc="-5" dirty="0">
                <a:latin typeface="Calibri"/>
                <a:cs typeface="Calibri"/>
              </a:rPr>
              <a:t>your</a:t>
            </a:r>
            <a:r>
              <a:rPr b="0" spc="-20" dirty="0">
                <a:latin typeface="Calibri"/>
                <a:cs typeface="Calibri"/>
              </a:rPr>
              <a:t> </a:t>
            </a:r>
            <a:r>
              <a:rPr b="0" spc="-5" dirty="0">
                <a:latin typeface="Calibri"/>
                <a:cs typeface="Calibri"/>
              </a:rPr>
              <a:t>onion</a:t>
            </a:r>
            <a:r>
              <a:rPr b="0" spc="-20" dirty="0">
                <a:latin typeface="Calibri"/>
                <a:cs typeface="Calibri"/>
              </a:rPr>
              <a:t> </a:t>
            </a:r>
            <a:r>
              <a:rPr b="0" dirty="0">
                <a:latin typeface="Calibri"/>
                <a:cs typeface="Calibri"/>
              </a:rPr>
              <a:t>ring</a:t>
            </a:r>
            <a:r>
              <a:rPr b="0" spc="-10" dirty="0">
                <a:latin typeface="Calibri"/>
                <a:cs typeface="Calibri"/>
              </a:rPr>
              <a:t> appetizer</a:t>
            </a:r>
            <a:r>
              <a:rPr b="0" dirty="0">
                <a:latin typeface="Calibri"/>
                <a:cs typeface="Calibri"/>
              </a:rPr>
              <a:t> </a:t>
            </a:r>
            <a:r>
              <a:rPr b="0" spc="-10" dirty="0">
                <a:latin typeface="Calibri"/>
                <a:cs typeface="Calibri"/>
              </a:rPr>
              <a:t>at </a:t>
            </a:r>
            <a:r>
              <a:rPr b="0" spc="-5" dirty="0">
                <a:latin typeface="Calibri"/>
                <a:cs typeface="Calibri"/>
              </a:rPr>
              <a:t>£15</a:t>
            </a:r>
            <a:r>
              <a:rPr b="0" spc="15" dirty="0">
                <a:latin typeface="Calibri"/>
                <a:cs typeface="Calibri"/>
              </a:rPr>
              <a:t> </a:t>
            </a:r>
            <a:r>
              <a:rPr b="0" spc="-10" dirty="0">
                <a:latin typeface="Calibri"/>
                <a:cs typeface="Calibri"/>
              </a:rPr>
              <a:t>to </a:t>
            </a:r>
            <a:r>
              <a:rPr b="0" spc="-5" dirty="0">
                <a:latin typeface="Calibri"/>
                <a:cs typeface="Calibri"/>
              </a:rPr>
              <a:t>achieve</a:t>
            </a:r>
            <a:r>
              <a:rPr b="0" spc="10" dirty="0">
                <a:latin typeface="Calibri"/>
                <a:cs typeface="Calibri"/>
              </a:rPr>
              <a:t> </a:t>
            </a:r>
            <a:r>
              <a:rPr b="0" dirty="0">
                <a:latin typeface="Calibri"/>
                <a:cs typeface="Calibri"/>
              </a:rPr>
              <a:t>a</a:t>
            </a:r>
            <a:r>
              <a:rPr b="0" spc="-15" dirty="0">
                <a:latin typeface="Calibri"/>
                <a:cs typeface="Calibri"/>
              </a:rPr>
              <a:t> </a:t>
            </a:r>
            <a:r>
              <a:rPr b="0" spc="-5" dirty="0">
                <a:latin typeface="Calibri"/>
                <a:cs typeface="Calibri"/>
              </a:rPr>
              <a:t>20% </a:t>
            </a:r>
            <a:r>
              <a:rPr b="0" spc="-325" dirty="0">
                <a:latin typeface="Calibri"/>
                <a:cs typeface="Calibri"/>
              </a:rPr>
              <a:t> </a:t>
            </a:r>
            <a:r>
              <a:rPr b="0" spc="-15" dirty="0">
                <a:latin typeface="Calibri"/>
                <a:cs typeface="Calibri"/>
              </a:rPr>
              <a:t>food</a:t>
            </a:r>
            <a:r>
              <a:rPr b="0" spc="5" dirty="0">
                <a:latin typeface="Calibri"/>
                <a:cs typeface="Calibri"/>
              </a:rPr>
              <a:t> </a:t>
            </a:r>
            <a:r>
              <a:rPr b="0" spc="-10" dirty="0">
                <a:latin typeface="Calibri"/>
                <a:cs typeface="Calibri"/>
              </a:rPr>
              <a:t>cost.</a:t>
            </a:r>
            <a:r>
              <a:rPr b="0" spc="-25" dirty="0">
                <a:latin typeface="Calibri"/>
                <a:cs typeface="Calibri"/>
              </a:rPr>
              <a:t> </a:t>
            </a:r>
            <a:r>
              <a:rPr b="0" spc="-15" dirty="0">
                <a:latin typeface="Calibri"/>
                <a:cs typeface="Calibri"/>
              </a:rPr>
              <a:t>That’s </a:t>
            </a:r>
            <a:r>
              <a:rPr b="0" dirty="0">
                <a:latin typeface="Calibri"/>
                <a:cs typeface="Calibri"/>
              </a:rPr>
              <a:t>a</a:t>
            </a:r>
            <a:r>
              <a:rPr b="0" spc="-5" dirty="0">
                <a:latin typeface="Calibri"/>
                <a:cs typeface="Calibri"/>
              </a:rPr>
              <a:t> high</a:t>
            </a:r>
            <a:r>
              <a:rPr b="0" spc="-15" dirty="0">
                <a:latin typeface="Calibri"/>
                <a:cs typeface="Calibri"/>
              </a:rPr>
              <a:t> </a:t>
            </a:r>
            <a:r>
              <a:rPr b="0" dirty="0">
                <a:latin typeface="Calibri"/>
                <a:cs typeface="Calibri"/>
              </a:rPr>
              <a:t>price</a:t>
            </a:r>
            <a:r>
              <a:rPr b="0" spc="-5" dirty="0">
                <a:latin typeface="Calibri"/>
                <a:cs typeface="Calibri"/>
              </a:rPr>
              <a:t> </a:t>
            </a:r>
            <a:r>
              <a:rPr b="0" dirty="0">
                <a:latin typeface="Calibri"/>
                <a:cs typeface="Calibri"/>
              </a:rPr>
              <a:t>if</a:t>
            </a:r>
            <a:r>
              <a:rPr b="0" spc="10" dirty="0">
                <a:latin typeface="Calibri"/>
                <a:cs typeface="Calibri"/>
              </a:rPr>
              <a:t> </a:t>
            </a:r>
            <a:r>
              <a:rPr b="0" spc="-15" dirty="0">
                <a:latin typeface="Calibri"/>
                <a:cs typeface="Calibri"/>
              </a:rPr>
              <a:t>you’re</a:t>
            </a:r>
            <a:r>
              <a:rPr b="0" spc="-20" dirty="0">
                <a:latin typeface="Calibri"/>
                <a:cs typeface="Calibri"/>
              </a:rPr>
              <a:t> </a:t>
            </a:r>
            <a:r>
              <a:rPr b="0" spc="-5" dirty="0">
                <a:latin typeface="Calibri"/>
                <a:cs typeface="Calibri"/>
              </a:rPr>
              <a:t>not</a:t>
            </a:r>
            <a:r>
              <a:rPr b="0" spc="-15" dirty="0">
                <a:latin typeface="Calibri"/>
                <a:cs typeface="Calibri"/>
              </a:rPr>
              <a:t> </a:t>
            </a:r>
            <a:r>
              <a:rPr b="0" dirty="0">
                <a:latin typeface="Calibri"/>
                <a:cs typeface="Calibri"/>
              </a:rPr>
              <a:t>an</a:t>
            </a:r>
            <a:r>
              <a:rPr b="0" spc="-15" dirty="0">
                <a:latin typeface="Calibri"/>
                <a:cs typeface="Calibri"/>
              </a:rPr>
              <a:t> </a:t>
            </a:r>
            <a:r>
              <a:rPr b="0" spc="-5" dirty="0">
                <a:latin typeface="Calibri"/>
                <a:cs typeface="Calibri"/>
              </a:rPr>
              <a:t>upscale concept.</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95520" y="549986"/>
            <a:ext cx="1720214" cy="697230"/>
          </a:xfrm>
          <a:prstGeom prst="rect">
            <a:avLst/>
          </a:prstGeom>
        </p:spPr>
        <p:txBody>
          <a:bodyPr vert="horz" wrap="square" lIns="0" tIns="13335" rIns="0" bIns="0" rtlCol="0">
            <a:spAutoFit/>
          </a:bodyPr>
          <a:lstStyle/>
          <a:p>
            <a:pPr marL="12700">
              <a:lnSpc>
                <a:spcPct val="100000"/>
              </a:lnSpc>
              <a:spcBef>
                <a:spcPts val="105"/>
              </a:spcBef>
            </a:pPr>
            <a:r>
              <a:rPr spc="-225" dirty="0"/>
              <a:t>V</a:t>
            </a:r>
            <a:r>
              <a:rPr spc="-385" dirty="0"/>
              <a:t>A</a:t>
            </a:r>
            <a:r>
              <a:rPr spc="-260" dirty="0"/>
              <a:t>T</a:t>
            </a:r>
            <a:r>
              <a:rPr spc="-25" dirty="0"/>
              <a:t>/</a:t>
            </a:r>
            <a:r>
              <a:rPr spc="-390" dirty="0"/>
              <a:t>T</a:t>
            </a:r>
            <a:r>
              <a:rPr spc="-85" dirty="0"/>
              <a:t>a</a:t>
            </a:r>
            <a:r>
              <a:rPr dirty="0"/>
              <a:t>x</a:t>
            </a:r>
          </a:p>
        </p:txBody>
      </p:sp>
      <p:pic>
        <p:nvPicPr>
          <p:cNvPr id="3" name="object 3"/>
          <p:cNvPicPr/>
          <p:nvPr/>
        </p:nvPicPr>
        <p:blipFill>
          <a:blip r:embed="rId2" cstate="print"/>
          <a:stretch>
            <a:fillRect/>
          </a:stretch>
        </p:blipFill>
        <p:spPr>
          <a:xfrm>
            <a:off x="0" y="12697"/>
            <a:ext cx="4586779" cy="6845232"/>
          </a:xfrm>
          <a:prstGeom prst="rect">
            <a:avLst/>
          </a:prstGeom>
        </p:spPr>
      </p:pic>
      <p:sp>
        <p:nvSpPr>
          <p:cNvPr id="4" name="object 4"/>
          <p:cNvSpPr txBox="1"/>
          <p:nvPr/>
        </p:nvSpPr>
        <p:spPr>
          <a:xfrm>
            <a:off x="4867402" y="1409141"/>
            <a:ext cx="3757295" cy="3065145"/>
          </a:xfrm>
          <a:prstGeom prst="rect">
            <a:avLst/>
          </a:prstGeom>
        </p:spPr>
        <p:txBody>
          <a:bodyPr vert="horz" wrap="square" lIns="0" tIns="12065" rIns="0" bIns="0" rtlCol="0">
            <a:spAutoFit/>
          </a:bodyPr>
          <a:lstStyle/>
          <a:p>
            <a:pPr marL="12700">
              <a:lnSpc>
                <a:spcPts val="1825"/>
              </a:lnSpc>
              <a:spcBef>
                <a:spcPts val="95"/>
              </a:spcBef>
            </a:pPr>
            <a:r>
              <a:rPr sz="1600" spc="-5" dirty="0">
                <a:latin typeface="Calibri"/>
                <a:cs typeface="Calibri"/>
              </a:rPr>
              <a:t>In</a:t>
            </a:r>
            <a:r>
              <a:rPr sz="1600" spc="-20" dirty="0">
                <a:latin typeface="Calibri"/>
                <a:cs typeface="Calibri"/>
              </a:rPr>
              <a:t> </a:t>
            </a:r>
            <a:r>
              <a:rPr sz="1600" spc="-5" dirty="0">
                <a:latin typeface="Calibri"/>
                <a:cs typeface="Calibri"/>
              </a:rPr>
              <a:t>the</a:t>
            </a:r>
            <a:r>
              <a:rPr sz="1600" spc="5" dirty="0">
                <a:latin typeface="Calibri"/>
                <a:cs typeface="Calibri"/>
              </a:rPr>
              <a:t> </a:t>
            </a:r>
            <a:r>
              <a:rPr sz="1600" spc="-5" dirty="0">
                <a:latin typeface="Calibri"/>
                <a:cs typeface="Calibri"/>
              </a:rPr>
              <a:t>UK,</a:t>
            </a:r>
            <a:r>
              <a:rPr sz="1600" spc="5" dirty="0">
                <a:latin typeface="Calibri"/>
                <a:cs typeface="Calibri"/>
              </a:rPr>
              <a:t> </a:t>
            </a:r>
            <a:r>
              <a:rPr sz="1600" spc="-5" dirty="0">
                <a:latin typeface="Calibri"/>
                <a:cs typeface="Calibri"/>
              </a:rPr>
              <a:t>the </a:t>
            </a:r>
            <a:r>
              <a:rPr sz="1600" spc="-10" dirty="0">
                <a:latin typeface="Calibri"/>
                <a:cs typeface="Calibri"/>
              </a:rPr>
              <a:t>Government</a:t>
            </a:r>
            <a:r>
              <a:rPr sz="1600" spc="40" dirty="0">
                <a:latin typeface="Calibri"/>
                <a:cs typeface="Calibri"/>
              </a:rPr>
              <a:t> </a:t>
            </a:r>
            <a:r>
              <a:rPr sz="1600" spc="-5" dirty="0">
                <a:latin typeface="Calibri"/>
                <a:cs typeface="Calibri"/>
              </a:rPr>
              <a:t>put</a:t>
            </a:r>
            <a:r>
              <a:rPr sz="1600" spc="-10" dirty="0">
                <a:latin typeface="Calibri"/>
                <a:cs typeface="Calibri"/>
              </a:rPr>
              <a:t> </a:t>
            </a:r>
            <a:r>
              <a:rPr sz="1600" spc="-5" dirty="0">
                <a:latin typeface="Calibri"/>
                <a:cs typeface="Calibri"/>
              </a:rPr>
              <a:t>a </a:t>
            </a:r>
            <a:r>
              <a:rPr sz="1600" spc="-15" dirty="0">
                <a:latin typeface="Calibri"/>
                <a:cs typeface="Calibri"/>
              </a:rPr>
              <a:t>tax</a:t>
            </a:r>
            <a:r>
              <a:rPr sz="1600" spc="-20" dirty="0">
                <a:latin typeface="Calibri"/>
                <a:cs typeface="Calibri"/>
              </a:rPr>
              <a:t> </a:t>
            </a:r>
            <a:r>
              <a:rPr sz="1600" spc="-5" dirty="0">
                <a:latin typeface="Calibri"/>
                <a:cs typeface="Calibri"/>
              </a:rPr>
              <a:t>called</a:t>
            </a:r>
            <a:endParaRPr sz="1600">
              <a:latin typeface="Calibri"/>
              <a:cs typeface="Calibri"/>
            </a:endParaRPr>
          </a:p>
          <a:p>
            <a:pPr marL="12700">
              <a:lnSpc>
                <a:spcPts val="1825"/>
              </a:lnSpc>
            </a:pPr>
            <a:r>
              <a:rPr sz="1600" spc="-70" dirty="0">
                <a:latin typeface="Calibri"/>
                <a:cs typeface="Calibri"/>
              </a:rPr>
              <a:t>VAT</a:t>
            </a:r>
            <a:r>
              <a:rPr sz="1600" spc="-10" dirty="0">
                <a:latin typeface="Calibri"/>
                <a:cs typeface="Calibri"/>
              </a:rPr>
              <a:t> </a:t>
            </a:r>
            <a:r>
              <a:rPr sz="1600" spc="-5" dirty="0">
                <a:latin typeface="Calibri"/>
                <a:cs typeface="Calibri"/>
              </a:rPr>
              <a:t>on</a:t>
            </a:r>
            <a:r>
              <a:rPr sz="1600" spc="10" dirty="0">
                <a:latin typeface="Calibri"/>
                <a:cs typeface="Calibri"/>
              </a:rPr>
              <a:t> </a:t>
            </a:r>
            <a:r>
              <a:rPr sz="1600" spc="-10" dirty="0">
                <a:latin typeface="Calibri"/>
                <a:cs typeface="Calibri"/>
              </a:rPr>
              <a:t>to</a:t>
            </a:r>
            <a:r>
              <a:rPr sz="1600" dirty="0">
                <a:latin typeface="Calibri"/>
                <a:cs typeface="Calibri"/>
              </a:rPr>
              <a:t> </a:t>
            </a:r>
            <a:r>
              <a:rPr sz="1600" spc="-5" dirty="0">
                <a:latin typeface="Calibri"/>
                <a:cs typeface="Calibri"/>
              </a:rPr>
              <a:t>the selling</a:t>
            </a:r>
            <a:r>
              <a:rPr sz="1600" spc="-30" dirty="0">
                <a:latin typeface="Calibri"/>
                <a:cs typeface="Calibri"/>
              </a:rPr>
              <a:t> </a:t>
            </a:r>
            <a:r>
              <a:rPr sz="1600" spc="-10" dirty="0">
                <a:latin typeface="Calibri"/>
                <a:cs typeface="Calibri"/>
              </a:rPr>
              <a:t>price</a:t>
            </a:r>
            <a:r>
              <a:rPr sz="1600" dirty="0">
                <a:latin typeface="Calibri"/>
                <a:cs typeface="Calibri"/>
              </a:rPr>
              <a:t> </a:t>
            </a:r>
            <a:r>
              <a:rPr sz="1600" spc="-5" dirty="0">
                <a:latin typeface="Calibri"/>
                <a:cs typeface="Calibri"/>
              </a:rPr>
              <a:t>of</a:t>
            </a:r>
            <a:r>
              <a:rPr sz="1600" spc="10" dirty="0">
                <a:latin typeface="Calibri"/>
                <a:cs typeface="Calibri"/>
              </a:rPr>
              <a:t> </a:t>
            </a:r>
            <a:r>
              <a:rPr sz="1600" spc="-10" dirty="0">
                <a:latin typeface="Calibri"/>
                <a:cs typeface="Calibri"/>
              </a:rPr>
              <a:t>any</a:t>
            </a:r>
            <a:r>
              <a:rPr sz="1600" spc="-25" dirty="0">
                <a:latin typeface="Calibri"/>
                <a:cs typeface="Calibri"/>
              </a:rPr>
              <a:t> </a:t>
            </a:r>
            <a:r>
              <a:rPr sz="1600" spc="-15" dirty="0">
                <a:latin typeface="Calibri"/>
                <a:cs typeface="Calibri"/>
              </a:rPr>
              <a:t>food</a:t>
            </a:r>
            <a:r>
              <a:rPr sz="1600" spc="20" dirty="0">
                <a:latin typeface="Calibri"/>
                <a:cs typeface="Calibri"/>
              </a:rPr>
              <a:t> </a:t>
            </a:r>
            <a:r>
              <a:rPr sz="1600" spc="-10" dirty="0">
                <a:latin typeface="Calibri"/>
                <a:cs typeface="Calibri"/>
              </a:rPr>
              <a:t>dish.</a:t>
            </a:r>
            <a:endParaRPr sz="1600">
              <a:latin typeface="Calibri"/>
              <a:cs typeface="Calibri"/>
            </a:endParaRPr>
          </a:p>
          <a:p>
            <a:pPr marL="12700" marR="5080">
              <a:lnSpc>
                <a:spcPts val="1730"/>
              </a:lnSpc>
              <a:spcBef>
                <a:spcPts val="1019"/>
              </a:spcBef>
            </a:pPr>
            <a:r>
              <a:rPr sz="1600" spc="-5" dirty="0">
                <a:latin typeface="Calibri"/>
                <a:cs typeface="Calibri"/>
              </a:rPr>
              <a:t>This</a:t>
            </a:r>
            <a:r>
              <a:rPr sz="1600" spc="-15" dirty="0">
                <a:latin typeface="Calibri"/>
                <a:cs typeface="Calibri"/>
              </a:rPr>
              <a:t> </a:t>
            </a:r>
            <a:r>
              <a:rPr sz="1600" spc="-5" dirty="0">
                <a:latin typeface="Calibri"/>
                <a:cs typeface="Calibri"/>
              </a:rPr>
              <a:t>%</a:t>
            </a:r>
            <a:r>
              <a:rPr sz="1600" spc="5" dirty="0">
                <a:latin typeface="Calibri"/>
                <a:cs typeface="Calibri"/>
              </a:rPr>
              <a:t> </a:t>
            </a:r>
            <a:r>
              <a:rPr sz="1600" spc="-5" dirty="0">
                <a:latin typeface="Calibri"/>
                <a:cs typeface="Calibri"/>
              </a:rPr>
              <a:t>is</a:t>
            </a:r>
            <a:r>
              <a:rPr sz="1600" spc="-15" dirty="0">
                <a:latin typeface="Calibri"/>
                <a:cs typeface="Calibri"/>
              </a:rPr>
              <a:t> </a:t>
            </a:r>
            <a:r>
              <a:rPr sz="1600" spc="-10" dirty="0">
                <a:latin typeface="Calibri"/>
                <a:cs typeface="Calibri"/>
              </a:rPr>
              <a:t>not</a:t>
            </a:r>
            <a:r>
              <a:rPr sz="1600" spc="10" dirty="0">
                <a:latin typeface="Calibri"/>
                <a:cs typeface="Calibri"/>
              </a:rPr>
              <a:t> </a:t>
            </a:r>
            <a:r>
              <a:rPr sz="1600" spc="-10" dirty="0">
                <a:latin typeface="Calibri"/>
                <a:cs typeface="Calibri"/>
              </a:rPr>
              <a:t>fixed</a:t>
            </a:r>
            <a:r>
              <a:rPr sz="1600" spc="-30" dirty="0">
                <a:latin typeface="Calibri"/>
                <a:cs typeface="Calibri"/>
              </a:rPr>
              <a:t> </a:t>
            </a:r>
            <a:r>
              <a:rPr sz="1600" spc="-10" dirty="0">
                <a:latin typeface="Calibri"/>
                <a:cs typeface="Calibri"/>
              </a:rPr>
              <a:t>but</a:t>
            </a:r>
            <a:r>
              <a:rPr sz="1600" spc="5" dirty="0">
                <a:latin typeface="Calibri"/>
                <a:cs typeface="Calibri"/>
              </a:rPr>
              <a:t> </a:t>
            </a:r>
            <a:r>
              <a:rPr sz="1600" spc="-10" dirty="0">
                <a:latin typeface="Calibri"/>
                <a:cs typeface="Calibri"/>
              </a:rPr>
              <a:t>varies</a:t>
            </a:r>
            <a:r>
              <a:rPr sz="1600" spc="5" dirty="0">
                <a:latin typeface="Calibri"/>
                <a:cs typeface="Calibri"/>
              </a:rPr>
              <a:t> </a:t>
            </a:r>
            <a:r>
              <a:rPr sz="1600" spc="-5" dirty="0">
                <a:latin typeface="Calibri"/>
                <a:cs typeface="Calibri"/>
              </a:rPr>
              <a:t>with </a:t>
            </a:r>
            <a:r>
              <a:rPr sz="1600" spc="-10" dirty="0">
                <a:latin typeface="Calibri"/>
                <a:cs typeface="Calibri"/>
              </a:rPr>
              <a:t>the </a:t>
            </a:r>
            <a:r>
              <a:rPr sz="1600" spc="-5" dirty="0">
                <a:latin typeface="Calibri"/>
                <a:cs typeface="Calibri"/>
              </a:rPr>
              <a:t> </a:t>
            </a:r>
            <a:r>
              <a:rPr sz="1600" spc="-10" dirty="0">
                <a:latin typeface="Calibri"/>
                <a:cs typeface="Calibri"/>
              </a:rPr>
              <a:t>Government,</a:t>
            </a:r>
            <a:r>
              <a:rPr sz="1600" spc="35" dirty="0">
                <a:latin typeface="Calibri"/>
                <a:cs typeface="Calibri"/>
              </a:rPr>
              <a:t> </a:t>
            </a:r>
            <a:r>
              <a:rPr sz="1600" spc="-10" dirty="0">
                <a:latin typeface="Calibri"/>
                <a:cs typeface="Calibri"/>
              </a:rPr>
              <a:t>currently</a:t>
            </a:r>
            <a:r>
              <a:rPr sz="1600" spc="10" dirty="0">
                <a:latin typeface="Calibri"/>
                <a:cs typeface="Calibri"/>
              </a:rPr>
              <a:t> </a:t>
            </a:r>
            <a:r>
              <a:rPr sz="1600" spc="-5" dirty="0">
                <a:latin typeface="Calibri"/>
                <a:cs typeface="Calibri"/>
              </a:rPr>
              <a:t>it</a:t>
            </a:r>
            <a:r>
              <a:rPr sz="1600" spc="-15" dirty="0">
                <a:latin typeface="Calibri"/>
                <a:cs typeface="Calibri"/>
              </a:rPr>
              <a:t> </a:t>
            </a:r>
            <a:r>
              <a:rPr sz="1600" spc="-5" dirty="0">
                <a:latin typeface="Calibri"/>
                <a:cs typeface="Calibri"/>
              </a:rPr>
              <a:t>is</a:t>
            </a:r>
            <a:r>
              <a:rPr sz="1600" spc="-20" dirty="0">
                <a:latin typeface="Calibri"/>
                <a:cs typeface="Calibri"/>
              </a:rPr>
              <a:t> </a:t>
            </a:r>
            <a:r>
              <a:rPr sz="1600" spc="-10" dirty="0">
                <a:latin typeface="Calibri"/>
                <a:cs typeface="Calibri"/>
              </a:rPr>
              <a:t>set</a:t>
            </a:r>
            <a:r>
              <a:rPr sz="1600" spc="20" dirty="0">
                <a:latin typeface="Calibri"/>
                <a:cs typeface="Calibri"/>
              </a:rPr>
              <a:t> </a:t>
            </a:r>
            <a:r>
              <a:rPr sz="1600" spc="-10" dirty="0">
                <a:latin typeface="Calibri"/>
                <a:cs typeface="Calibri"/>
              </a:rPr>
              <a:t>at</a:t>
            </a:r>
            <a:r>
              <a:rPr sz="1600" spc="-20" dirty="0">
                <a:latin typeface="Calibri"/>
                <a:cs typeface="Calibri"/>
              </a:rPr>
              <a:t> </a:t>
            </a:r>
            <a:r>
              <a:rPr sz="1600" spc="-5" dirty="0">
                <a:latin typeface="Calibri"/>
                <a:cs typeface="Calibri"/>
              </a:rPr>
              <a:t>20%.</a:t>
            </a:r>
            <a:r>
              <a:rPr sz="1600" spc="25" dirty="0">
                <a:latin typeface="Calibri"/>
                <a:cs typeface="Calibri"/>
              </a:rPr>
              <a:t> </a:t>
            </a:r>
            <a:r>
              <a:rPr sz="1600" spc="-5" dirty="0">
                <a:latin typeface="Calibri"/>
                <a:cs typeface="Calibri"/>
              </a:rPr>
              <a:t>This</a:t>
            </a:r>
            <a:r>
              <a:rPr sz="1600" spc="-35" dirty="0">
                <a:latin typeface="Calibri"/>
                <a:cs typeface="Calibri"/>
              </a:rPr>
              <a:t> </a:t>
            </a:r>
            <a:r>
              <a:rPr sz="1600" spc="-5" dirty="0">
                <a:latin typeface="Calibri"/>
                <a:cs typeface="Calibri"/>
              </a:rPr>
              <a:t>% </a:t>
            </a:r>
            <a:r>
              <a:rPr sz="1600" spc="-345" dirty="0">
                <a:latin typeface="Calibri"/>
                <a:cs typeface="Calibri"/>
              </a:rPr>
              <a:t> </a:t>
            </a:r>
            <a:r>
              <a:rPr sz="1600" spc="-10" dirty="0">
                <a:latin typeface="Calibri"/>
                <a:cs typeface="Calibri"/>
              </a:rPr>
              <a:t>needs</a:t>
            </a:r>
            <a:r>
              <a:rPr sz="1600" spc="5" dirty="0">
                <a:latin typeface="Calibri"/>
                <a:cs typeface="Calibri"/>
              </a:rPr>
              <a:t> </a:t>
            </a:r>
            <a:r>
              <a:rPr sz="1600" spc="-10" dirty="0">
                <a:latin typeface="Calibri"/>
                <a:cs typeface="Calibri"/>
              </a:rPr>
              <a:t>to</a:t>
            </a:r>
            <a:r>
              <a:rPr sz="1600" spc="5" dirty="0">
                <a:latin typeface="Calibri"/>
                <a:cs typeface="Calibri"/>
              </a:rPr>
              <a:t> </a:t>
            </a:r>
            <a:r>
              <a:rPr sz="1600" spc="-5" dirty="0">
                <a:latin typeface="Calibri"/>
                <a:cs typeface="Calibri"/>
              </a:rPr>
              <a:t>be added</a:t>
            </a:r>
            <a:r>
              <a:rPr sz="1600" dirty="0">
                <a:latin typeface="Calibri"/>
                <a:cs typeface="Calibri"/>
              </a:rPr>
              <a:t> </a:t>
            </a:r>
            <a:r>
              <a:rPr sz="1600" spc="-10" dirty="0">
                <a:latin typeface="Calibri"/>
                <a:cs typeface="Calibri"/>
              </a:rPr>
              <a:t>to</a:t>
            </a:r>
            <a:r>
              <a:rPr sz="1600" spc="5" dirty="0">
                <a:latin typeface="Calibri"/>
                <a:cs typeface="Calibri"/>
              </a:rPr>
              <a:t> </a:t>
            </a:r>
            <a:r>
              <a:rPr sz="1600" spc="-15" dirty="0">
                <a:latin typeface="Calibri"/>
                <a:cs typeface="Calibri"/>
              </a:rPr>
              <a:t>your</a:t>
            </a:r>
            <a:r>
              <a:rPr sz="1600" spc="15" dirty="0">
                <a:latin typeface="Calibri"/>
                <a:cs typeface="Calibri"/>
              </a:rPr>
              <a:t> </a:t>
            </a:r>
            <a:r>
              <a:rPr sz="1600" spc="-10" dirty="0">
                <a:latin typeface="Calibri"/>
                <a:cs typeface="Calibri"/>
              </a:rPr>
              <a:t>menu</a:t>
            </a:r>
            <a:r>
              <a:rPr sz="1600" spc="10" dirty="0">
                <a:latin typeface="Calibri"/>
                <a:cs typeface="Calibri"/>
              </a:rPr>
              <a:t> </a:t>
            </a:r>
            <a:r>
              <a:rPr sz="1600" spc="-10" dirty="0">
                <a:latin typeface="Calibri"/>
                <a:cs typeface="Calibri"/>
              </a:rPr>
              <a:t>prices.</a:t>
            </a:r>
            <a:endParaRPr sz="1600">
              <a:latin typeface="Calibri"/>
              <a:cs typeface="Calibri"/>
            </a:endParaRPr>
          </a:p>
          <a:p>
            <a:pPr marL="12700" marR="129539" algn="just">
              <a:lnSpc>
                <a:spcPts val="1730"/>
              </a:lnSpc>
              <a:spcBef>
                <a:spcPts val="1005"/>
              </a:spcBef>
            </a:pPr>
            <a:r>
              <a:rPr sz="1600" spc="-15" dirty="0">
                <a:latin typeface="Calibri"/>
                <a:cs typeface="Calibri"/>
              </a:rPr>
              <a:t>Different </a:t>
            </a:r>
            <a:r>
              <a:rPr sz="1600" spc="-10" dirty="0">
                <a:latin typeface="Calibri"/>
                <a:cs typeface="Calibri"/>
              </a:rPr>
              <a:t>countries </a:t>
            </a:r>
            <a:r>
              <a:rPr sz="1600" spc="-15" dirty="0">
                <a:latin typeface="Calibri"/>
                <a:cs typeface="Calibri"/>
              </a:rPr>
              <a:t>have different </a:t>
            </a:r>
            <a:r>
              <a:rPr sz="1600" spc="-45" dirty="0">
                <a:latin typeface="Calibri"/>
                <a:cs typeface="Calibri"/>
              </a:rPr>
              <a:t>TAX </a:t>
            </a:r>
            <a:r>
              <a:rPr sz="1600" spc="-15" dirty="0">
                <a:latin typeface="Calibri"/>
                <a:cs typeface="Calibri"/>
              </a:rPr>
              <a:t>rates </a:t>
            </a:r>
            <a:r>
              <a:rPr sz="1600" spc="-10" dirty="0">
                <a:latin typeface="Calibri"/>
                <a:cs typeface="Calibri"/>
              </a:rPr>
              <a:t> </a:t>
            </a:r>
            <a:r>
              <a:rPr sz="1600" spc="-5" dirty="0">
                <a:latin typeface="Calibri"/>
                <a:cs typeface="Calibri"/>
              </a:rPr>
              <a:t>and calculations should be </a:t>
            </a:r>
            <a:r>
              <a:rPr sz="1600" spc="-10" dirty="0">
                <a:latin typeface="Calibri"/>
                <a:cs typeface="Calibri"/>
              </a:rPr>
              <a:t>carried out using </a:t>
            </a:r>
            <a:r>
              <a:rPr sz="1600" spc="-350" dirty="0">
                <a:latin typeface="Calibri"/>
                <a:cs typeface="Calibri"/>
              </a:rPr>
              <a:t> </a:t>
            </a:r>
            <a:r>
              <a:rPr sz="1600" spc="-5" dirty="0">
                <a:latin typeface="Calibri"/>
                <a:cs typeface="Calibri"/>
              </a:rPr>
              <a:t>the</a:t>
            </a:r>
            <a:r>
              <a:rPr sz="1600" spc="-10" dirty="0">
                <a:latin typeface="Calibri"/>
                <a:cs typeface="Calibri"/>
              </a:rPr>
              <a:t> appropriate</a:t>
            </a:r>
            <a:r>
              <a:rPr sz="1600" spc="5" dirty="0">
                <a:latin typeface="Calibri"/>
                <a:cs typeface="Calibri"/>
              </a:rPr>
              <a:t> </a:t>
            </a:r>
            <a:r>
              <a:rPr sz="1600" spc="-10" dirty="0">
                <a:latin typeface="Calibri"/>
                <a:cs typeface="Calibri"/>
              </a:rPr>
              <a:t>level</a:t>
            </a:r>
            <a:r>
              <a:rPr sz="1600" spc="-5" dirty="0">
                <a:latin typeface="Calibri"/>
                <a:cs typeface="Calibri"/>
              </a:rPr>
              <a:t> of</a:t>
            </a:r>
            <a:r>
              <a:rPr sz="1600" spc="10" dirty="0">
                <a:latin typeface="Calibri"/>
                <a:cs typeface="Calibri"/>
              </a:rPr>
              <a:t> </a:t>
            </a:r>
            <a:r>
              <a:rPr sz="1600" spc="-10" dirty="0">
                <a:latin typeface="Calibri"/>
                <a:cs typeface="Calibri"/>
              </a:rPr>
              <a:t>tax.</a:t>
            </a:r>
            <a:endParaRPr sz="1600">
              <a:latin typeface="Calibri"/>
              <a:cs typeface="Calibri"/>
            </a:endParaRPr>
          </a:p>
          <a:p>
            <a:pPr marL="12700" marR="120650">
              <a:lnSpc>
                <a:spcPct val="90100"/>
              </a:lnSpc>
              <a:spcBef>
                <a:spcPts val="965"/>
              </a:spcBef>
            </a:pPr>
            <a:r>
              <a:rPr sz="1600" spc="-5" dirty="0">
                <a:latin typeface="Calibri"/>
                <a:cs typeface="Calibri"/>
              </a:rPr>
              <a:t>In</a:t>
            </a:r>
            <a:r>
              <a:rPr sz="1600" spc="-20" dirty="0">
                <a:latin typeface="Calibri"/>
                <a:cs typeface="Calibri"/>
              </a:rPr>
              <a:t> </a:t>
            </a:r>
            <a:r>
              <a:rPr sz="1600" spc="-10" dirty="0">
                <a:latin typeface="Calibri"/>
                <a:cs typeface="Calibri"/>
              </a:rPr>
              <a:t>some</a:t>
            </a:r>
            <a:r>
              <a:rPr sz="1600" spc="10" dirty="0">
                <a:latin typeface="Calibri"/>
                <a:cs typeface="Calibri"/>
              </a:rPr>
              <a:t> </a:t>
            </a:r>
            <a:r>
              <a:rPr sz="1600" spc="-10" dirty="0">
                <a:latin typeface="Calibri"/>
                <a:cs typeface="Calibri"/>
              </a:rPr>
              <a:t>countries</a:t>
            </a:r>
            <a:r>
              <a:rPr sz="1600" spc="5" dirty="0">
                <a:latin typeface="Calibri"/>
                <a:cs typeface="Calibri"/>
              </a:rPr>
              <a:t> </a:t>
            </a:r>
            <a:r>
              <a:rPr sz="1600" spc="-5" dirty="0">
                <a:latin typeface="Calibri"/>
                <a:cs typeface="Calibri"/>
              </a:rPr>
              <a:t>the</a:t>
            </a:r>
            <a:r>
              <a:rPr sz="1600" spc="5" dirty="0">
                <a:latin typeface="Calibri"/>
                <a:cs typeface="Calibri"/>
              </a:rPr>
              <a:t> </a:t>
            </a:r>
            <a:r>
              <a:rPr sz="1600" spc="-45" dirty="0">
                <a:latin typeface="Calibri"/>
                <a:cs typeface="Calibri"/>
              </a:rPr>
              <a:t>TAX</a:t>
            </a:r>
            <a:r>
              <a:rPr sz="1600" spc="-20" dirty="0">
                <a:latin typeface="Calibri"/>
                <a:cs typeface="Calibri"/>
              </a:rPr>
              <a:t> </a:t>
            </a:r>
            <a:r>
              <a:rPr sz="1600" spc="-5" dirty="0">
                <a:latin typeface="Calibri"/>
                <a:cs typeface="Calibri"/>
              </a:rPr>
              <a:t>is </a:t>
            </a:r>
            <a:r>
              <a:rPr sz="1600" spc="-40" dirty="0">
                <a:latin typeface="Calibri"/>
                <a:cs typeface="Calibri"/>
              </a:rPr>
              <a:t>ONLY</a:t>
            </a:r>
            <a:r>
              <a:rPr sz="1600" spc="10" dirty="0">
                <a:latin typeface="Calibri"/>
                <a:cs typeface="Calibri"/>
              </a:rPr>
              <a:t> </a:t>
            </a:r>
            <a:r>
              <a:rPr sz="1600" spc="-5" dirty="0">
                <a:latin typeface="Calibri"/>
                <a:cs typeface="Calibri"/>
              </a:rPr>
              <a:t>added </a:t>
            </a:r>
            <a:r>
              <a:rPr sz="1600" spc="-10" dirty="0">
                <a:latin typeface="Calibri"/>
                <a:cs typeface="Calibri"/>
              </a:rPr>
              <a:t>on </a:t>
            </a:r>
            <a:r>
              <a:rPr sz="1600" spc="-350" dirty="0">
                <a:latin typeface="Calibri"/>
                <a:cs typeface="Calibri"/>
              </a:rPr>
              <a:t> </a:t>
            </a:r>
            <a:r>
              <a:rPr sz="1600" spc="-5" dirty="0">
                <a:latin typeface="Calibri"/>
                <a:cs typeface="Calibri"/>
              </a:rPr>
              <a:t>when</a:t>
            </a:r>
            <a:r>
              <a:rPr sz="1600" dirty="0">
                <a:latin typeface="Calibri"/>
                <a:cs typeface="Calibri"/>
              </a:rPr>
              <a:t> </a:t>
            </a:r>
            <a:r>
              <a:rPr sz="1600" spc="-5" dirty="0">
                <a:latin typeface="Calibri"/>
                <a:cs typeface="Calibri"/>
              </a:rPr>
              <a:t>guests </a:t>
            </a:r>
            <a:r>
              <a:rPr sz="1600" spc="-15" dirty="0">
                <a:latin typeface="Calibri"/>
                <a:cs typeface="Calibri"/>
              </a:rPr>
              <a:t>are</a:t>
            </a:r>
            <a:r>
              <a:rPr sz="1600" dirty="0">
                <a:latin typeface="Calibri"/>
                <a:cs typeface="Calibri"/>
              </a:rPr>
              <a:t> </a:t>
            </a:r>
            <a:r>
              <a:rPr sz="1600" spc="-10" dirty="0">
                <a:latin typeface="Calibri"/>
                <a:cs typeface="Calibri"/>
              </a:rPr>
              <a:t>presented</a:t>
            </a:r>
            <a:r>
              <a:rPr sz="1600" spc="15" dirty="0">
                <a:latin typeface="Calibri"/>
                <a:cs typeface="Calibri"/>
              </a:rPr>
              <a:t> </a:t>
            </a:r>
            <a:r>
              <a:rPr sz="1600" dirty="0">
                <a:latin typeface="Calibri"/>
                <a:cs typeface="Calibri"/>
              </a:rPr>
              <a:t>with</a:t>
            </a:r>
            <a:r>
              <a:rPr sz="1600" spc="-5" dirty="0">
                <a:latin typeface="Calibri"/>
                <a:cs typeface="Calibri"/>
              </a:rPr>
              <a:t> the </a:t>
            </a:r>
            <a:r>
              <a:rPr sz="1600" dirty="0">
                <a:latin typeface="Calibri"/>
                <a:cs typeface="Calibri"/>
              </a:rPr>
              <a:t> </a:t>
            </a:r>
            <a:r>
              <a:rPr sz="1600" spc="-10" dirty="0">
                <a:latin typeface="Calibri"/>
                <a:cs typeface="Calibri"/>
              </a:rPr>
              <a:t>bill/check,</a:t>
            </a:r>
            <a:r>
              <a:rPr sz="1600" spc="-20" dirty="0">
                <a:latin typeface="Calibri"/>
                <a:cs typeface="Calibri"/>
              </a:rPr>
              <a:t> therefore</a:t>
            </a:r>
            <a:r>
              <a:rPr sz="1600" spc="50" dirty="0">
                <a:latin typeface="Calibri"/>
                <a:cs typeface="Calibri"/>
              </a:rPr>
              <a:t> </a:t>
            </a:r>
            <a:r>
              <a:rPr sz="1600" spc="-5" dirty="0">
                <a:latin typeface="Calibri"/>
                <a:cs typeface="Calibri"/>
              </a:rPr>
              <a:t>the </a:t>
            </a:r>
            <a:r>
              <a:rPr sz="1600" spc="-45" dirty="0">
                <a:latin typeface="Calibri"/>
                <a:cs typeface="Calibri"/>
              </a:rPr>
              <a:t>TAX</a:t>
            </a:r>
            <a:r>
              <a:rPr sz="1600" spc="-15" dirty="0">
                <a:latin typeface="Calibri"/>
                <a:cs typeface="Calibri"/>
              </a:rPr>
              <a:t> </a:t>
            </a:r>
            <a:r>
              <a:rPr sz="1600" spc="-20" dirty="0">
                <a:latin typeface="Calibri"/>
                <a:cs typeface="Calibri"/>
              </a:rPr>
              <a:t>rate</a:t>
            </a:r>
            <a:r>
              <a:rPr sz="1600" spc="5" dirty="0">
                <a:latin typeface="Calibri"/>
                <a:cs typeface="Calibri"/>
              </a:rPr>
              <a:t> </a:t>
            </a:r>
            <a:r>
              <a:rPr sz="1600" spc="-5" dirty="0">
                <a:latin typeface="Calibri"/>
                <a:cs typeface="Calibri"/>
              </a:rPr>
              <a:t>is</a:t>
            </a:r>
            <a:r>
              <a:rPr sz="1600" spc="-15" dirty="0">
                <a:latin typeface="Calibri"/>
                <a:cs typeface="Calibri"/>
              </a:rPr>
              <a:t> </a:t>
            </a:r>
            <a:r>
              <a:rPr sz="1600" spc="-10" dirty="0">
                <a:latin typeface="Calibri"/>
                <a:cs typeface="Calibri"/>
              </a:rPr>
              <a:t>not </a:t>
            </a:r>
            <a:r>
              <a:rPr sz="1600" spc="-5" dirty="0">
                <a:latin typeface="Calibri"/>
                <a:cs typeface="Calibri"/>
              </a:rPr>
              <a:t> include</a:t>
            </a:r>
            <a:r>
              <a:rPr sz="1600" spc="-20" dirty="0">
                <a:latin typeface="Calibri"/>
                <a:cs typeface="Calibri"/>
              </a:rPr>
              <a:t> </a:t>
            </a:r>
            <a:r>
              <a:rPr sz="1600" spc="-5" dirty="0">
                <a:latin typeface="Calibri"/>
                <a:cs typeface="Calibri"/>
              </a:rPr>
              <a:t>in</a:t>
            </a:r>
            <a:r>
              <a:rPr sz="1600" spc="-15" dirty="0">
                <a:latin typeface="Calibri"/>
                <a:cs typeface="Calibri"/>
              </a:rPr>
              <a:t> </a:t>
            </a:r>
            <a:r>
              <a:rPr sz="1600" spc="-5" dirty="0">
                <a:latin typeface="Calibri"/>
                <a:cs typeface="Calibri"/>
              </a:rPr>
              <a:t>the</a:t>
            </a:r>
            <a:r>
              <a:rPr sz="1600" spc="5" dirty="0">
                <a:latin typeface="Calibri"/>
                <a:cs typeface="Calibri"/>
              </a:rPr>
              <a:t> </a:t>
            </a:r>
            <a:r>
              <a:rPr sz="1600" spc="-5" dirty="0">
                <a:latin typeface="Calibri"/>
                <a:cs typeface="Calibri"/>
              </a:rPr>
              <a:t>selling</a:t>
            </a:r>
            <a:r>
              <a:rPr sz="1600" spc="-40" dirty="0">
                <a:latin typeface="Calibri"/>
                <a:cs typeface="Calibri"/>
              </a:rPr>
              <a:t> </a:t>
            </a:r>
            <a:r>
              <a:rPr sz="1600" spc="-10" dirty="0">
                <a:latin typeface="Calibri"/>
                <a:cs typeface="Calibri"/>
              </a:rPr>
              <a:t>price.</a:t>
            </a:r>
            <a:endParaRPr sz="1600">
              <a:latin typeface="Calibri"/>
              <a:cs typeface="Calibri"/>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953125" y="0"/>
            <a:ext cx="3190874" cy="6857997"/>
          </a:xfrm>
          <a:prstGeom prst="rect">
            <a:avLst/>
          </a:prstGeom>
        </p:spPr>
      </p:pic>
      <p:sp>
        <p:nvSpPr>
          <p:cNvPr id="3" name="object 3"/>
          <p:cNvSpPr txBox="1">
            <a:spLocks noGrp="1"/>
          </p:cNvSpPr>
          <p:nvPr>
            <p:ph type="title"/>
          </p:nvPr>
        </p:nvSpPr>
        <p:spPr>
          <a:xfrm>
            <a:off x="1517141" y="887933"/>
            <a:ext cx="3448050" cy="697230"/>
          </a:xfrm>
          <a:prstGeom prst="rect">
            <a:avLst/>
          </a:prstGeom>
        </p:spPr>
        <p:txBody>
          <a:bodyPr vert="horz" wrap="square" lIns="0" tIns="13335" rIns="0" bIns="0" rtlCol="0">
            <a:spAutoFit/>
          </a:bodyPr>
          <a:lstStyle/>
          <a:p>
            <a:pPr marL="12700">
              <a:lnSpc>
                <a:spcPct val="100000"/>
              </a:lnSpc>
              <a:spcBef>
                <a:spcPts val="105"/>
              </a:spcBef>
            </a:pPr>
            <a:r>
              <a:rPr spc="-50" dirty="0"/>
              <a:t>Any</a:t>
            </a:r>
            <a:r>
              <a:rPr spc="-175" dirty="0"/>
              <a:t> </a:t>
            </a:r>
            <a:r>
              <a:rPr spc="-40" dirty="0"/>
              <a:t>Questions?</a:t>
            </a:r>
          </a:p>
        </p:txBody>
      </p:sp>
      <p:sp>
        <p:nvSpPr>
          <p:cNvPr id="4" name="object 4"/>
          <p:cNvSpPr txBox="1"/>
          <p:nvPr/>
        </p:nvSpPr>
        <p:spPr>
          <a:xfrm>
            <a:off x="2911220" y="2828671"/>
            <a:ext cx="1034415" cy="574040"/>
          </a:xfrm>
          <a:prstGeom prst="rect">
            <a:avLst/>
          </a:prstGeom>
        </p:spPr>
        <p:txBody>
          <a:bodyPr vert="horz" wrap="square" lIns="0" tIns="12700" rIns="0" bIns="0" rtlCol="0">
            <a:spAutoFit/>
          </a:bodyPr>
          <a:lstStyle/>
          <a:p>
            <a:pPr marL="12700" marR="5080">
              <a:lnSpc>
                <a:spcPct val="100000"/>
              </a:lnSpc>
              <a:spcBef>
                <a:spcPts val="100"/>
              </a:spcBef>
            </a:pPr>
            <a:r>
              <a:rPr sz="900" u="sng" spc="-5" dirty="0">
                <a:solidFill>
                  <a:srgbClr val="0462C1"/>
                </a:solidFill>
                <a:uFill>
                  <a:solidFill>
                    <a:srgbClr val="0462C1"/>
                  </a:solidFill>
                </a:uFill>
                <a:latin typeface="Calibri"/>
                <a:cs typeface="Calibri"/>
                <a:hlinkClick r:id="rId3"/>
              </a:rPr>
              <a:t>This </a:t>
            </a:r>
            <a:r>
              <a:rPr sz="900" u="sng" dirty="0">
                <a:solidFill>
                  <a:srgbClr val="0462C1"/>
                </a:solidFill>
                <a:uFill>
                  <a:solidFill>
                    <a:srgbClr val="0462C1"/>
                  </a:solidFill>
                </a:uFill>
                <a:latin typeface="Calibri"/>
                <a:cs typeface="Calibri"/>
                <a:hlinkClick r:id="rId3"/>
              </a:rPr>
              <a:t>Photo</a:t>
            </a:r>
            <a:r>
              <a:rPr sz="900" dirty="0">
                <a:solidFill>
                  <a:srgbClr val="0462C1"/>
                </a:solidFill>
                <a:latin typeface="Calibri"/>
                <a:cs typeface="Calibri"/>
                <a:hlinkClick r:id="rId3"/>
              </a:rPr>
              <a:t> </a:t>
            </a:r>
            <a:r>
              <a:rPr sz="900" spc="-5" dirty="0">
                <a:latin typeface="Calibri"/>
                <a:cs typeface="Calibri"/>
              </a:rPr>
              <a:t>by </a:t>
            </a:r>
            <a:r>
              <a:rPr sz="900" dirty="0">
                <a:latin typeface="Calibri"/>
                <a:cs typeface="Calibri"/>
              </a:rPr>
              <a:t> </a:t>
            </a:r>
            <a:r>
              <a:rPr sz="900" spc="-5" dirty="0">
                <a:latin typeface="Calibri"/>
                <a:cs typeface="Calibri"/>
              </a:rPr>
              <a:t>Unknown</a:t>
            </a:r>
            <a:r>
              <a:rPr sz="900" spc="-20" dirty="0">
                <a:latin typeface="Calibri"/>
                <a:cs typeface="Calibri"/>
              </a:rPr>
              <a:t> </a:t>
            </a:r>
            <a:r>
              <a:rPr sz="900" spc="-5" dirty="0">
                <a:latin typeface="Calibri"/>
                <a:cs typeface="Calibri"/>
              </a:rPr>
              <a:t>Author</a:t>
            </a:r>
            <a:r>
              <a:rPr sz="900" spc="10" dirty="0">
                <a:latin typeface="Calibri"/>
                <a:cs typeface="Calibri"/>
              </a:rPr>
              <a:t> </a:t>
            </a:r>
            <a:r>
              <a:rPr sz="900" spc="-5" dirty="0">
                <a:latin typeface="Calibri"/>
                <a:cs typeface="Calibri"/>
              </a:rPr>
              <a:t>is </a:t>
            </a:r>
            <a:r>
              <a:rPr sz="900" dirty="0">
                <a:latin typeface="Calibri"/>
                <a:cs typeface="Calibri"/>
              </a:rPr>
              <a:t> </a:t>
            </a:r>
            <a:r>
              <a:rPr sz="900" spc="-5" dirty="0">
                <a:latin typeface="Calibri"/>
                <a:cs typeface="Calibri"/>
              </a:rPr>
              <a:t>licensed</a:t>
            </a:r>
            <a:r>
              <a:rPr sz="900" dirty="0">
                <a:latin typeface="Calibri"/>
                <a:cs typeface="Calibri"/>
              </a:rPr>
              <a:t> </a:t>
            </a:r>
            <a:r>
              <a:rPr sz="900" spc="-5" dirty="0">
                <a:latin typeface="Calibri"/>
                <a:cs typeface="Calibri"/>
              </a:rPr>
              <a:t>under </a:t>
            </a:r>
            <a:r>
              <a:rPr sz="900" u="sng" spc="-5" dirty="0">
                <a:solidFill>
                  <a:srgbClr val="0462C1"/>
                </a:solidFill>
                <a:uFill>
                  <a:solidFill>
                    <a:srgbClr val="0462C1"/>
                  </a:solidFill>
                </a:uFill>
                <a:latin typeface="Calibri"/>
                <a:cs typeface="Calibri"/>
                <a:hlinkClick r:id="rId4"/>
              </a:rPr>
              <a:t>CC</a:t>
            </a:r>
            <a:r>
              <a:rPr sz="900" u="sng" spc="-45" dirty="0">
                <a:solidFill>
                  <a:srgbClr val="0462C1"/>
                </a:solidFill>
                <a:uFill>
                  <a:solidFill>
                    <a:srgbClr val="0462C1"/>
                  </a:solidFill>
                </a:uFill>
                <a:latin typeface="Calibri"/>
                <a:cs typeface="Calibri"/>
                <a:hlinkClick r:id="rId4"/>
              </a:rPr>
              <a:t> </a:t>
            </a:r>
            <a:r>
              <a:rPr sz="900" u="sng" dirty="0">
                <a:solidFill>
                  <a:srgbClr val="0462C1"/>
                </a:solidFill>
                <a:uFill>
                  <a:solidFill>
                    <a:srgbClr val="0462C1"/>
                  </a:solidFill>
                </a:uFill>
                <a:latin typeface="Calibri"/>
                <a:cs typeface="Calibri"/>
                <a:hlinkClick r:id="rId4"/>
              </a:rPr>
              <a:t>BY- </a:t>
            </a:r>
            <a:r>
              <a:rPr sz="900" spc="-185" dirty="0">
                <a:solidFill>
                  <a:srgbClr val="0462C1"/>
                </a:solidFill>
                <a:latin typeface="Calibri"/>
                <a:cs typeface="Calibri"/>
              </a:rPr>
              <a:t> </a:t>
            </a:r>
            <a:r>
              <a:rPr sz="900" u="sng" spc="-5" dirty="0">
                <a:solidFill>
                  <a:srgbClr val="0462C1"/>
                </a:solidFill>
                <a:uFill>
                  <a:solidFill>
                    <a:srgbClr val="0462C1"/>
                  </a:solidFill>
                </a:uFill>
                <a:latin typeface="Calibri"/>
                <a:cs typeface="Calibri"/>
                <a:hlinkClick r:id="rId4"/>
              </a:rPr>
              <a:t>NC</a:t>
            </a:r>
            <a:endParaRPr sz="900">
              <a:latin typeface="Calibri"/>
              <a:cs typeface="Calibri"/>
            </a:endParaRPr>
          </a:p>
        </p:txBody>
      </p:sp>
      <p:pic>
        <p:nvPicPr>
          <p:cNvPr id="5" name="object 5"/>
          <p:cNvPicPr/>
          <p:nvPr/>
        </p:nvPicPr>
        <p:blipFill>
          <a:blip r:embed="rId5" cstate="print"/>
          <a:stretch>
            <a:fillRect/>
          </a:stretch>
        </p:blipFill>
        <p:spPr>
          <a:xfrm>
            <a:off x="2036064" y="1965960"/>
            <a:ext cx="2801112" cy="2801112"/>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0751" y="117805"/>
            <a:ext cx="3612515" cy="697230"/>
          </a:xfrm>
          <a:prstGeom prst="rect">
            <a:avLst/>
          </a:prstGeom>
        </p:spPr>
        <p:txBody>
          <a:bodyPr vert="horz" wrap="square" lIns="0" tIns="13335" rIns="0" bIns="0" rtlCol="0">
            <a:spAutoFit/>
          </a:bodyPr>
          <a:lstStyle/>
          <a:p>
            <a:pPr marL="12700">
              <a:lnSpc>
                <a:spcPct val="100000"/>
              </a:lnSpc>
              <a:spcBef>
                <a:spcPts val="105"/>
              </a:spcBef>
            </a:pPr>
            <a:r>
              <a:rPr spc="-30" dirty="0"/>
              <a:t>Seasonal</a:t>
            </a:r>
            <a:r>
              <a:rPr spc="-170" dirty="0"/>
              <a:t> </a:t>
            </a:r>
            <a:r>
              <a:rPr spc="-40" dirty="0"/>
              <a:t>Menus</a:t>
            </a:r>
          </a:p>
        </p:txBody>
      </p:sp>
      <p:pic>
        <p:nvPicPr>
          <p:cNvPr id="3" name="object 3"/>
          <p:cNvPicPr/>
          <p:nvPr/>
        </p:nvPicPr>
        <p:blipFill>
          <a:blip r:embed="rId2" cstate="print"/>
          <a:stretch>
            <a:fillRect/>
          </a:stretch>
        </p:blipFill>
        <p:spPr>
          <a:xfrm>
            <a:off x="243840" y="1269491"/>
            <a:ext cx="8656320" cy="4463796"/>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pic>
          <p:nvPicPr>
            <p:cNvPr id="3" name="object 3"/>
            <p:cNvPicPr/>
            <p:nvPr/>
          </p:nvPicPr>
          <p:blipFill>
            <a:blip r:embed="rId2" cstate="print"/>
            <a:stretch>
              <a:fillRect/>
            </a:stretch>
          </p:blipFill>
          <p:spPr>
            <a:xfrm>
              <a:off x="0" y="0"/>
              <a:ext cx="3476243" cy="6857998"/>
            </a:xfrm>
            <a:prstGeom prst="rect">
              <a:avLst/>
            </a:prstGeom>
          </p:spPr>
        </p:pic>
        <p:sp>
          <p:nvSpPr>
            <p:cNvPr id="4" name="object 4"/>
            <p:cNvSpPr/>
            <p:nvPr/>
          </p:nvSpPr>
          <p:spPr>
            <a:xfrm>
              <a:off x="3810761" y="2116073"/>
              <a:ext cx="4732020" cy="0"/>
            </a:xfrm>
            <a:custGeom>
              <a:avLst/>
              <a:gdLst/>
              <a:ahLst/>
              <a:cxnLst/>
              <a:rect l="l" t="t" r="r" b="b"/>
              <a:pathLst>
                <a:path w="4732020">
                  <a:moveTo>
                    <a:pt x="0" y="0"/>
                  </a:moveTo>
                  <a:lnTo>
                    <a:pt x="4732020" y="0"/>
                  </a:lnTo>
                </a:path>
              </a:pathLst>
            </a:custGeom>
            <a:ln w="19050">
              <a:solidFill>
                <a:srgbClr val="BA9251"/>
              </a:solidFill>
            </a:ln>
          </p:spPr>
          <p:txBody>
            <a:bodyPr wrap="square" lIns="0" tIns="0" rIns="0" bIns="0" rtlCol="0"/>
            <a:lstStyle/>
            <a:p>
              <a:endParaRPr/>
            </a:p>
          </p:txBody>
        </p:sp>
      </p:grpSp>
      <p:sp>
        <p:nvSpPr>
          <p:cNvPr id="5" name="object 5"/>
          <p:cNvSpPr txBox="1">
            <a:spLocks noGrp="1"/>
          </p:cNvSpPr>
          <p:nvPr>
            <p:ph type="title"/>
          </p:nvPr>
        </p:nvSpPr>
        <p:spPr>
          <a:xfrm>
            <a:off x="3803396" y="118363"/>
            <a:ext cx="3855085" cy="1732280"/>
          </a:xfrm>
          <a:prstGeom prst="rect">
            <a:avLst/>
          </a:prstGeom>
        </p:spPr>
        <p:txBody>
          <a:bodyPr vert="horz" wrap="square" lIns="0" tIns="81280" rIns="0" bIns="0" rtlCol="0">
            <a:spAutoFit/>
          </a:bodyPr>
          <a:lstStyle/>
          <a:p>
            <a:pPr marL="12700" marR="5080">
              <a:lnSpc>
                <a:spcPts val="4320"/>
              </a:lnSpc>
              <a:spcBef>
                <a:spcPts val="640"/>
              </a:spcBef>
            </a:pPr>
            <a:r>
              <a:rPr sz="4000" spc="-55" dirty="0"/>
              <a:t>Why</a:t>
            </a:r>
            <a:r>
              <a:rPr sz="4000" spc="-110" dirty="0"/>
              <a:t> </a:t>
            </a:r>
            <a:r>
              <a:rPr sz="4000" spc="-25" dirty="0"/>
              <a:t>should</a:t>
            </a:r>
            <a:r>
              <a:rPr sz="4000" spc="-114" dirty="0"/>
              <a:t> </a:t>
            </a:r>
            <a:r>
              <a:rPr sz="4000" spc="-35" dirty="0"/>
              <a:t>you</a:t>
            </a:r>
            <a:r>
              <a:rPr sz="4000" spc="-114" dirty="0"/>
              <a:t> </a:t>
            </a:r>
            <a:r>
              <a:rPr sz="4000" spc="-15" dirty="0"/>
              <a:t>be </a:t>
            </a:r>
            <a:r>
              <a:rPr sz="4000" spc="-890" dirty="0"/>
              <a:t> </a:t>
            </a:r>
            <a:r>
              <a:rPr sz="4000" spc="-20" dirty="0"/>
              <a:t>using </a:t>
            </a:r>
            <a:r>
              <a:rPr sz="4000" spc="-30" dirty="0"/>
              <a:t>seasonal </a:t>
            </a:r>
            <a:r>
              <a:rPr sz="4000" spc="-25" dirty="0"/>
              <a:t> </a:t>
            </a:r>
            <a:r>
              <a:rPr sz="4000" spc="-40" dirty="0"/>
              <a:t>ingredients?</a:t>
            </a:r>
            <a:endParaRPr sz="4000"/>
          </a:p>
        </p:txBody>
      </p:sp>
      <p:sp>
        <p:nvSpPr>
          <p:cNvPr id="6" name="object 6"/>
          <p:cNvSpPr txBox="1"/>
          <p:nvPr/>
        </p:nvSpPr>
        <p:spPr>
          <a:xfrm>
            <a:off x="3803396" y="2319708"/>
            <a:ext cx="2448560" cy="2289810"/>
          </a:xfrm>
          <a:prstGeom prst="rect">
            <a:avLst/>
          </a:prstGeom>
        </p:spPr>
        <p:txBody>
          <a:bodyPr vert="horz" wrap="square" lIns="0" tIns="90805" rIns="0" bIns="0" rtlCol="0">
            <a:spAutoFit/>
          </a:bodyPr>
          <a:lstStyle/>
          <a:p>
            <a:pPr marL="241300" indent="-228600">
              <a:lnSpc>
                <a:spcPct val="100000"/>
              </a:lnSpc>
              <a:spcBef>
                <a:spcPts val="715"/>
              </a:spcBef>
              <a:buFont typeface="Arial MT"/>
              <a:buChar char="•"/>
              <a:tabLst>
                <a:tab pos="241300" algn="l"/>
              </a:tabLst>
            </a:pPr>
            <a:r>
              <a:rPr sz="3200" spc="-15" dirty="0">
                <a:latin typeface="Calibri"/>
                <a:cs typeface="Calibri"/>
              </a:rPr>
              <a:t>Flavour</a:t>
            </a:r>
            <a:endParaRPr sz="3200">
              <a:latin typeface="Calibri"/>
              <a:cs typeface="Calibri"/>
            </a:endParaRPr>
          </a:p>
          <a:p>
            <a:pPr marL="241300" indent="-228600">
              <a:lnSpc>
                <a:spcPct val="100000"/>
              </a:lnSpc>
              <a:spcBef>
                <a:spcPts val="615"/>
              </a:spcBef>
              <a:buFont typeface="Arial MT"/>
              <a:buChar char="•"/>
              <a:tabLst>
                <a:tab pos="241300" algn="l"/>
              </a:tabLst>
            </a:pPr>
            <a:r>
              <a:rPr sz="3200" spc="-10" dirty="0">
                <a:latin typeface="Calibri"/>
                <a:cs typeface="Calibri"/>
              </a:rPr>
              <a:t>Sustainability</a:t>
            </a:r>
            <a:endParaRPr sz="3200">
              <a:latin typeface="Calibri"/>
              <a:cs typeface="Calibri"/>
            </a:endParaRPr>
          </a:p>
          <a:p>
            <a:pPr marL="241300" indent="-228600">
              <a:lnSpc>
                <a:spcPct val="100000"/>
              </a:lnSpc>
              <a:spcBef>
                <a:spcPts val="610"/>
              </a:spcBef>
              <a:buFont typeface="Arial MT"/>
              <a:buChar char="•"/>
              <a:tabLst>
                <a:tab pos="241300" algn="l"/>
              </a:tabLst>
            </a:pPr>
            <a:r>
              <a:rPr sz="3200" spc="-5" dirty="0">
                <a:latin typeface="Calibri"/>
                <a:cs typeface="Calibri"/>
              </a:rPr>
              <a:t>Nutrition</a:t>
            </a:r>
            <a:endParaRPr sz="3200">
              <a:latin typeface="Calibri"/>
              <a:cs typeface="Calibri"/>
            </a:endParaRPr>
          </a:p>
          <a:p>
            <a:pPr marL="241300" indent="-228600">
              <a:lnSpc>
                <a:spcPct val="100000"/>
              </a:lnSpc>
              <a:spcBef>
                <a:spcPts val="625"/>
              </a:spcBef>
              <a:buFont typeface="Arial MT"/>
              <a:buChar char="•"/>
              <a:tabLst>
                <a:tab pos="241300" algn="l"/>
              </a:tabLst>
            </a:pPr>
            <a:r>
              <a:rPr sz="3200" spc="-30" dirty="0">
                <a:latin typeface="Calibri"/>
                <a:cs typeface="Calibri"/>
              </a:rPr>
              <a:t>Variety</a:t>
            </a:r>
            <a:endParaRPr sz="3200">
              <a:latin typeface="Calibri"/>
              <a:cs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8800" y="944117"/>
            <a:ext cx="2990850" cy="1270000"/>
          </a:xfrm>
          <a:prstGeom prst="rect">
            <a:avLst/>
          </a:prstGeom>
        </p:spPr>
        <p:txBody>
          <a:bodyPr vert="horz" wrap="square" lIns="0" tIns="86360" rIns="0" bIns="0" rtlCol="0">
            <a:spAutoFit/>
          </a:bodyPr>
          <a:lstStyle/>
          <a:p>
            <a:pPr marL="12700" marR="5080">
              <a:lnSpc>
                <a:spcPts val="4640"/>
              </a:lnSpc>
              <a:spcBef>
                <a:spcPts val="680"/>
              </a:spcBef>
            </a:pPr>
            <a:r>
              <a:rPr sz="4300" spc="-65" dirty="0"/>
              <a:t>Why</a:t>
            </a:r>
            <a:r>
              <a:rPr sz="4300" spc="-105" dirty="0"/>
              <a:t> </a:t>
            </a:r>
            <a:r>
              <a:rPr sz="4300" spc="-25" dirty="0"/>
              <a:t>use</a:t>
            </a:r>
            <a:r>
              <a:rPr sz="4300" spc="-105" dirty="0"/>
              <a:t> </a:t>
            </a:r>
            <a:r>
              <a:rPr sz="4300" spc="-35" dirty="0"/>
              <a:t>local </a:t>
            </a:r>
            <a:r>
              <a:rPr sz="4300" spc="-960" dirty="0"/>
              <a:t> </a:t>
            </a:r>
            <a:r>
              <a:rPr sz="4300" spc="-45" dirty="0"/>
              <a:t>produce?</a:t>
            </a:r>
            <a:endParaRPr sz="4300"/>
          </a:p>
        </p:txBody>
      </p:sp>
      <p:grpSp>
        <p:nvGrpSpPr>
          <p:cNvPr id="3" name="object 3"/>
          <p:cNvGrpSpPr/>
          <p:nvPr/>
        </p:nvGrpSpPr>
        <p:grpSpPr>
          <a:xfrm>
            <a:off x="458508" y="2533920"/>
            <a:ext cx="2651760" cy="115570"/>
            <a:chOff x="458508" y="2533920"/>
            <a:chExt cx="2651760" cy="115570"/>
          </a:xfrm>
        </p:grpSpPr>
        <p:sp>
          <p:nvSpPr>
            <p:cNvPr id="4" name="object 4"/>
            <p:cNvSpPr/>
            <p:nvPr/>
          </p:nvSpPr>
          <p:spPr>
            <a:xfrm>
              <a:off x="480057" y="2570136"/>
              <a:ext cx="2607310" cy="45085"/>
            </a:xfrm>
            <a:custGeom>
              <a:avLst/>
              <a:gdLst/>
              <a:ahLst/>
              <a:cxnLst/>
              <a:rect l="l" t="t" r="r" b="b"/>
              <a:pathLst>
                <a:path w="2607310" h="45085">
                  <a:moveTo>
                    <a:pt x="1465071" y="16368"/>
                  </a:moveTo>
                  <a:lnTo>
                    <a:pt x="1303784" y="18377"/>
                  </a:lnTo>
                  <a:lnTo>
                    <a:pt x="1214848" y="22679"/>
                  </a:lnTo>
                  <a:lnTo>
                    <a:pt x="1233792" y="25471"/>
                  </a:lnTo>
                  <a:lnTo>
                    <a:pt x="1277749" y="36665"/>
                  </a:lnTo>
                  <a:lnTo>
                    <a:pt x="1324140" y="41358"/>
                  </a:lnTo>
                  <a:lnTo>
                    <a:pt x="1372746" y="43870"/>
                  </a:lnTo>
                  <a:lnTo>
                    <a:pt x="1423162" y="44564"/>
                  </a:lnTo>
                  <a:lnTo>
                    <a:pt x="1474984" y="43807"/>
                  </a:lnTo>
                  <a:lnTo>
                    <a:pt x="1527805" y="41963"/>
                  </a:lnTo>
                  <a:lnTo>
                    <a:pt x="1740982" y="31017"/>
                  </a:lnTo>
                  <a:lnTo>
                    <a:pt x="1792724" y="29212"/>
                  </a:lnTo>
                  <a:lnTo>
                    <a:pt x="1843035" y="28509"/>
                  </a:lnTo>
                  <a:lnTo>
                    <a:pt x="2174077" y="28509"/>
                  </a:lnTo>
                  <a:lnTo>
                    <a:pt x="2227178" y="27273"/>
                  </a:lnTo>
                  <a:lnTo>
                    <a:pt x="2275397" y="26711"/>
                  </a:lnTo>
                  <a:lnTo>
                    <a:pt x="2607052" y="26702"/>
                  </a:lnTo>
                  <a:lnTo>
                    <a:pt x="2606865" y="20443"/>
                  </a:lnTo>
                  <a:lnTo>
                    <a:pt x="1796823" y="20443"/>
                  </a:lnTo>
                  <a:lnTo>
                    <a:pt x="1759002" y="20356"/>
                  </a:lnTo>
                  <a:lnTo>
                    <a:pt x="1529909" y="16474"/>
                  </a:lnTo>
                  <a:lnTo>
                    <a:pt x="1465071" y="16368"/>
                  </a:lnTo>
                  <a:close/>
                </a:path>
                <a:path w="2607310" h="45085">
                  <a:moveTo>
                    <a:pt x="518385" y="14917"/>
                  </a:moveTo>
                  <a:lnTo>
                    <a:pt x="545807" y="18318"/>
                  </a:lnTo>
                  <a:lnTo>
                    <a:pt x="600080" y="26751"/>
                  </a:lnTo>
                  <a:lnTo>
                    <a:pt x="652274" y="36665"/>
                  </a:lnTo>
                  <a:lnTo>
                    <a:pt x="704238" y="41907"/>
                  </a:lnTo>
                  <a:lnTo>
                    <a:pt x="755612" y="43536"/>
                  </a:lnTo>
                  <a:lnTo>
                    <a:pt x="806381" y="42299"/>
                  </a:lnTo>
                  <a:lnTo>
                    <a:pt x="856531" y="38944"/>
                  </a:lnTo>
                  <a:lnTo>
                    <a:pt x="861173" y="38501"/>
                  </a:lnTo>
                  <a:lnTo>
                    <a:pt x="830221" y="38390"/>
                  </a:lnTo>
                  <a:lnTo>
                    <a:pt x="786990" y="37149"/>
                  </a:lnTo>
                  <a:lnTo>
                    <a:pt x="743068" y="34675"/>
                  </a:lnTo>
                  <a:lnTo>
                    <a:pt x="697755" y="30820"/>
                  </a:lnTo>
                  <a:lnTo>
                    <a:pt x="650350" y="25436"/>
                  </a:lnTo>
                  <a:lnTo>
                    <a:pt x="600153" y="18377"/>
                  </a:lnTo>
                  <a:lnTo>
                    <a:pt x="541614" y="15610"/>
                  </a:lnTo>
                  <a:lnTo>
                    <a:pt x="518385" y="14917"/>
                  </a:lnTo>
                  <a:close/>
                </a:path>
                <a:path w="2607310" h="45085">
                  <a:moveTo>
                    <a:pt x="1143661" y="16151"/>
                  </a:moveTo>
                  <a:lnTo>
                    <a:pt x="1097514" y="16531"/>
                  </a:lnTo>
                  <a:lnTo>
                    <a:pt x="1050666" y="19275"/>
                  </a:lnTo>
                  <a:lnTo>
                    <a:pt x="1003130" y="23635"/>
                  </a:lnTo>
                  <a:lnTo>
                    <a:pt x="906048" y="34216"/>
                  </a:lnTo>
                  <a:lnTo>
                    <a:pt x="861173" y="38501"/>
                  </a:lnTo>
                  <a:lnTo>
                    <a:pt x="873461" y="38544"/>
                  </a:lnTo>
                  <a:lnTo>
                    <a:pt x="917411" y="37760"/>
                  </a:lnTo>
                  <a:lnTo>
                    <a:pt x="962772" y="36185"/>
                  </a:lnTo>
                  <a:lnTo>
                    <a:pt x="1214848" y="22679"/>
                  </a:lnTo>
                  <a:lnTo>
                    <a:pt x="1189091" y="18882"/>
                  </a:lnTo>
                  <a:lnTo>
                    <a:pt x="1143661" y="16151"/>
                  </a:lnTo>
                  <a:close/>
                </a:path>
                <a:path w="2607310" h="45085">
                  <a:moveTo>
                    <a:pt x="764" y="18377"/>
                  </a:moveTo>
                  <a:lnTo>
                    <a:pt x="55" y="23635"/>
                  </a:lnTo>
                  <a:lnTo>
                    <a:pt x="0" y="24922"/>
                  </a:lnTo>
                  <a:lnTo>
                    <a:pt x="752" y="28187"/>
                  </a:lnTo>
                  <a:lnTo>
                    <a:pt x="873" y="32855"/>
                  </a:lnTo>
                  <a:lnTo>
                    <a:pt x="764" y="36665"/>
                  </a:lnTo>
                  <a:lnTo>
                    <a:pt x="34250" y="25721"/>
                  </a:lnTo>
                  <a:lnTo>
                    <a:pt x="64226" y="18787"/>
                  </a:lnTo>
                  <a:lnTo>
                    <a:pt x="44299" y="18787"/>
                  </a:lnTo>
                  <a:lnTo>
                    <a:pt x="764" y="18377"/>
                  </a:lnTo>
                  <a:close/>
                </a:path>
                <a:path w="2607310" h="45085">
                  <a:moveTo>
                    <a:pt x="2174077" y="28509"/>
                  </a:moveTo>
                  <a:lnTo>
                    <a:pt x="1843035" y="28509"/>
                  </a:lnTo>
                  <a:lnTo>
                    <a:pt x="1891510" y="29274"/>
                  </a:lnTo>
                  <a:lnTo>
                    <a:pt x="1937742" y="31871"/>
                  </a:lnTo>
                  <a:lnTo>
                    <a:pt x="1981329" y="36665"/>
                  </a:lnTo>
                  <a:lnTo>
                    <a:pt x="2131530" y="29861"/>
                  </a:lnTo>
                  <a:lnTo>
                    <a:pt x="2174077" y="28509"/>
                  </a:lnTo>
                  <a:close/>
                </a:path>
                <a:path w="2607310" h="45085">
                  <a:moveTo>
                    <a:pt x="2607052" y="26702"/>
                  </a:moveTo>
                  <a:lnTo>
                    <a:pt x="2324653" y="26702"/>
                  </a:lnTo>
                  <a:lnTo>
                    <a:pt x="2375527" y="27295"/>
                  </a:lnTo>
                  <a:lnTo>
                    <a:pt x="2428599" y="28539"/>
                  </a:lnTo>
                  <a:lnTo>
                    <a:pt x="2484448" y="30483"/>
                  </a:lnTo>
                  <a:lnTo>
                    <a:pt x="2606804" y="36665"/>
                  </a:lnTo>
                  <a:lnTo>
                    <a:pt x="2607269" y="33175"/>
                  </a:lnTo>
                  <a:lnTo>
                    <a:pt x="2607155" y="29172"/>
                  </a:lnTo>
                  <a:lnTo>
                    <a:pt x="2607052" y="26702"/>
                  </a:lnTo>
                  <a:close/>
                </a:path>
                <a:path w="2607310" h="45085">
                  <a:moveTo>
                    <a:pt x="2116631" y="11042"/>
                  </a:moveTo>
                  <a:lnTo>
                    <a:pt x="2007433" y="12301"/>
                  </a:lnTo>
                  <a:lnTo>
                    <a:pt x="1958559" y="13705"/>
                  </a:lnTo>
                  <a:lnTo>
                    <a:pt x="1914782" y="15709"/>
                  </a:lnTo>
                  <a:lnTo>
                    <a:pt x="1877062" y="18377"/>
                  </a:lnTo>
                  <a:lnTo>
                    <a:pt x="1835651" y="19848"/>
                  </a:lnTo>
                  <a:lnTo>
                    <a:pt x="1796823" y="20443"/>
                  </a:lnTo>
                  <a:lnTo>
                    <a:pt x="2606865" y="20443"/>
                  </a:lnTo>
                  <a:lnTo>
                    <a:pt x="2606804" y="18377"/>
                  </a:lnTo>
                  <a:lnTo>
                    <a:pt x="2234694" y="11424"/>
                  </a:lnTo>
                  <a:lnTo>
                    <a:pt x="2116631" y="11042"/>
                  </a:lnTo>
                  <a:close/>
                </a:path>
                <a:path w="2607310" h="45085">
                  <a:moveTo>
                    <a:pt x="64708" y="18675"/>
                  </a:moveTo>
                  <a:lnTo>
                    <a:pt x="44299" y="18787"/>
                  </a:lnTo>
                  <a:lnTo>
                    <a:pt x="64226" y="18787"/>
                  </a:lnTo>
                  <a:lnTo>
                    <a:pt x="64708" y="18675"/>
                  </a:lnTo>
                  <a:close/>
                </a:path>
                <a:path w="2607310" h="45085">
                  <a:moveTo>
                    <a:pt x="266408" y="0"/>
                  </a:moveTo>
                  <a:lnTo>
                    <a:pt x="213551" y="1433"/>
                  </a:lnTo>
                  <a:lnTo>
                    <a:pt x="163245" y="4676"/>
                  </a:lnTo>
                  <a:lnTo>
                    <a:pt x="116152" y="9773"/>
                  </a:lnTo>
                  <a:lnTo>
                    <a:pt x="72830" y="16797"/>
                  </a:lnTo>
                  <a:lnTo>
                    <a:pt x="64708" y="18675"/>
                  </a:lnTo>
                  <a:lnTo>
                    <a:pt x="88605" y="18545"/>
                  </a:lnTo>
                  <a:lnTo>
                    <a:pt x="325846" y="13616"/>
                  </a:lnTo>
                  <a:lnTo>
                    <a:pt x="377268" y="13099"/>
                  </a:lnTo>
                  <a:lnTo>
                    <a:pt x="503726" y="13099"/>
                  </a:lnTo>
                  <a:lnTo>
                    <a:pt x="490116" y="11412"/>
                  </a:lnTo>
                  <a:lnTo>
                    <a:pt x="433670" y="6080"/>
                  </a:lnTo>
                  <a:lnTo>
                    <a:pt x="377128" y="2370"/>
                  </a:lnTo>
                  <a:lnTo>
                    <a:pt x="321154" y="327"/>
                  </a:lnTo>
                  <a:lnTo>
                    <a:pt x="266408" y="0"/>
                  </a:lnTo>
                  <a:close/>
                </a:path>
                <a:path w="2607310" h="45085">
                  <a:moveTo>
                    <a:pt x="503726" y="13099"/>
                  </a:moveTo>
                  <a:lnTo>
                    <a:pt x="377268" y="13099"/>
                  </a:lnTo>
                  <a:lnTo>
                    <a:pt x="430290" y="13144"/>
                  </a:lnTo>
                  <a:lnTo>
                    <a:pt x="485033" y="13923"/>
                  </a:lnTo>
                  <a:lnTo>
                    <a:pt x="518385" y="14917"/>
                  </a:lnTo>
                  <a:lnTo>
                    <a:pt x="503726" y="13099"/>
                  </a:lnTo>
                  <a:close/>
                </a:path>
              </a:pathLst>
            </a:custGeom>
            <a:solidFill>
              <a:srgbClr val="EC7C30"/>
            </a:solidFill>
          </p:spPr>
          <p:txBody>
            <a:bodyPr wrap="square" lIns="0" tIns="0" rIns="0" bIns="0" rtlCol="0"/>
            <a:lstStyle/>
            <a:p>
              <a:endParaRPr/>
            </a:p>
          </p:txBody>
        </p:sp>
        <p:sp>
          <p:nvSpPr>
            <p:cNvPr id="5" name="object 5"/>
            <p:cNvSpPr/>
            <p:nvPr/>
          </p:nvSpPr>
          <p:spPr>
            <a:xfrm>
              <a:off x="480733" y="2556145"/>
              <a:ext cx="2607310" cy="71120"/>
            </a:xfrm>
            <a:custGeom>
              <a:avLst/>
              <a:gdLst/>
              <a:ahLst/>
              <a:cxnLst/>
              <a:rect l="l" t="t" r="r" b="b"/>
              <a:pathLst>
                <a:path w="2607310" h="71119">
                  <a:moveTo>
                    <a:pt x="88" y="32368"/>
                  </a:moveTo>
                  <a:lnTo>
                    <a:pt x="53945" y="27219"/>
                  </a:lnTo>
                  <a:lnTo>
                    <a:pt x="109563" y="22852"/>
                  </a:lnTo>
                  <a:lnTo>
                    <a:pt x="166320" y="19313"/>
                  </a:lnTo>
                  <a:lnTo>
                    <a:pt x="223591" y="16648"/>
                  </a:lnTo>
                  <a:lnTo>
                    <a:pt x="280755" y="14905"/>
                  </a:lnTo>
                  <a:lnTo>
                    <a:pt x="337188" y="14128"/>
                  </a:lnTo>
                  <a:lnTo>
                    <a:pt x="392266" y="14364"/>
                  </a:lnTo>
                  <a:lnTo>
                    <a:pt x="445367" y="15661"/>
                  </a:lnTo>
                  <a:lnTo>
                    <a:pt x="495868" y="18063"/>
                  </a:lnTo>
                  <a:lnTo>
                    <a:pt x="543146" y="21617"/>
                  </a:lnTo>
                  <a:lnTo>
                    <a:pt x="586577" y="26370"/>
                  </a:lnTo>
                  <a:lnTo>
                    <a:pt x="625538" y="32368"/>
                  </a:lnTo>
                  <a:lnTo>
                    <a:pt x="695653" y="31682"/>
                  </a:lnTo>
                  <a:lnTo>
                    <a:pt x="756805" y="31830"/>
                  </a:lnTo>
                  <a:lnTo>
                    <a:pt x="810582" y="32600"/>
                  </a:lnTo>
                  <a:lnTo>
                    <a:pt x="858573" y="33779"/>
                  </a:lnTo>
                  <a:lnTo>
                    <a:pt x="902367" y="35154"/>
                  </a:lnTo>
                  <a:lnTo>
                    <a:pt x="943552" y="36512"/>
                  </a:lnTo>
                  <a:lnTo>
                    <a:pt x="983719" y="37639"/>
                  </a:lnTo>
                  <a:lnTo>
                    <a:pt x="1024455" y="38323"/>
                  </a:lnTo>
                  <a:lnTo>
                    <a:pt x="1067350" y="38351"/>
                  </a:lnTo>
                  <a:lnTo>
                    <a:pt x="1113993" y="37510"/>
                  </a:lnTo>
                  <a:lnTo>
                    <a:pt x="1165972" y="35587"/>
                  </a:lnTo>
                  <a:lnTo>
                    <a:pt x="1224876" y="32368"/>
                  </a:lnTo>
                  <a:lnTo>
                    <a:pt x="1285297" y="30350"/>
                  </a:lnTo>
                  <a:lnTo>
                    <a:pt x="1339897" y="29740"/>
                  </a:lnTo>
                  <a:lnTo>
                    <a:pt x="1389851" y="30225"/>
                  </a:lnTo>
                  <a:lnTo>
                    <a:pt x="1436336" y="31493"/>
                  </a:lnTo>
                  <a:lnTo>
                    <a:pt x="1480526" y="33233"/>
                  </a:lnTo>
                  <a:lnTo>
                    <a:pt x="1523596" y="35130"/>
                  </a:lnTo>
                  <a:lnTo>
                    <a:pt x="1566722" y="36875"/>
                  </a:lnTo>
                  <a:lnTo>
                    <a:pt x="1611079" y="38154"/>
                  </a:lnTo>
                  <a:lnTo>
                    <a:pt x="1657841" y="38655"/>
                  </a:lnTo>
                  <a:lnTo>
                    <a:pt x="1708185" y="38066"/>
                  </a:lnTo>
                  <a:lnTo>
                    <a:pt x="1763285" y="36074"/>
                  </a:lnTo>
                  <a:lnTo>
                    <a:pt x="1824316" y="32368"/>
                  </a:lnTo>
                  <a:lnTo>
                    <a:pt x="1873062" y="20387"/>
                  </a:lnTo>
                  <a:lnTo>
                    <a:pt x="1920980" y="11475"/>
                  </a:lnTo>
                  <a:lnTo>
                    <a:pt x="1968251" y="5317"/>
                  </a:lnTo>
                  <a:lnTo>
                    <a:pt x="2015055" y="1597"/>
                  </a:lnTo>
                  <a:lnTo>
                    <a:pt x="2061573" y="0"/>
                  </a:lnTo>
                  <a:lnTo>
                    <a:pt x="2107986" y="210"/>
                  </a:lnTo>
                  <a:lnTo>
                    <a:pt x="2154475" y="1913"/>
                  </a:lnTo>
                  <a:lnTo>
                    <a:pt x="2201221" y="4793"/>
                  </a:lnTo>
                  <a:lnTo>
                    <a:pt x="2248404" y="8535"/>
                  </a:lnTo>
                  <a:lnTo>
                    <a:pt x="2296206" y="12823"/>
                  </a:lnTo>
                  <a:lnTo>
                    <a:pt x="2344807" y="17343"/>
                  </a:lnTo>
                  <a:lnTo>
                    <a:pt x="2394388" y="21778"/>
                  </a:lnTo>
                  <a:lnTo>
                    <a:pt x="2445129" y="25813"/>
                  </a:lnTo>
                  <a:lnTo>
                    <a:pt x="2497213" y="29133"/>
                  </a:lnTo>
                  <a:lnTo>
                    <a:pt x="2550819" y="31424"/>
                  </a:lnTo>
                  <a:lnTo>
                    <a:pt x="2606128" y="32368"/>
                  </a:lnTo>
                  <a:lnTo>
                    <a:pt x="2606763" y="36813"/>
                  </a:lnTo>
                  <a:lnTo>
                    <a:pt x="2535860" y="52517"/>
                  </a:lnTo>
                  <a:lnTo>
                    <a:pt x="2472609" y="53469"/>
                  </a:lnTo>
                  <a:lnTo>
                    <a:pt x="2415389" y="53667"/>
                  </a:lnTo>
                  <a:lnTo>
                    <a:pt x="2363218" y="53267"/>
                  </a:lnTo>
                  <a:lnTo>
                    <a:pt x="2315109" y="52424"/>
                  </a:lnTo>
                  <a:lnTo>
                    <a:pt x="2270080" y="51296"/>
                  </a:lnTo>
                  <a:lnTo>
                    <a:pt x="2227145" y="50037"/>
                  </a:lnTo>
                  <a:lnTo>
                    <a:pt x="2185319" y="48803"/>
                  </a:lnTo>
                  <a:lnTo>
                    <a:pt x="2143620" y="47751"/>
                  </a:lnTo>
                  <a:lnTo>
                    <a:pt x="2101061" y="47035"/>
                  </a:lnTo>
                  <a:lnTo>
                    <a:pt x="2056659" y="46812"/>
                  </a:lnTo>
                  <a:lnTo>
                    <a:pt x="2009429" y="47237"/>
                  </a:lnTo>
                  <a:lnTo>
                    <a:pt x="1958387" y="48467"/>
                  </a:lnTo>
                  <a:lnTo>
                    <a:pt x="1902548" y="50656"/>
                  </a:lnTo>
                  <a:lnTo>
                    <a:pt x="1843136" y="54560"/>
                  </a:lnTo>
                  <a:lnTo>
                    <a:pt x="1786532" y="56093"/>
                  </a:lnTo>
                  <a:lnTo>
                    <a:pt x="1732485" y="55724"/>
                  </a:lnTo>
                  <a:lnTo>
                    <a:pt x="1680742" y="53921"/>
                  </a:lnTo>
                  <a:lnTo>
                    <a:pt x="1631050" y="51156"/>
                  </a:lnTo>
                  <a:lnTo>
                    <a:pt x="1583158" y="47896"/>
                  </a:lnTo>
                  <a:lnTo>
                    <a:pt x="1536812" y="44611"/>
                  </a:lnTo>
                  <a:lnTo>
                    <a:pt x="1491760" y="41770"/>
                  </a:lnTo>
                  <a:lnTo>
                    <a:pt x="1447749" y="39843"/>
                  </a:lnTo>
                  <a:lnTo>
                    <a:pt x="1404528" y="39299"/>
                  </a:lnTo>
                  <a:lnTo>
                    <a:pt x="1361843" y="40607"/>
                  </a:lnTo>
                  <a:lnTo>
                    <a:pt x="1319443" y="44236"/>
                  </a:lnTo>
                  <a:lnTo>
                    <a:pt x="1277073" y="50656"/>
                  </a:lnTo>
                  <a:lnTo>
                    <a:pt x="1222840" y="49524"/>
                  </a:lnTo>
                  <a:lnTo>
                    <a:pt x="1169735" y="48178"/>
                  </a:lnTo>
                  <a:lnTo>
                    <a:pt x="1117653" y="46745"/>
                  </a:lnTo>
                  <a:lnTo>
                    <a:pt x="1066490" y="45350"/>
                  </a:lnTo>
                  <a:lnTo>
                    <a:pt x="1016139" y="44120"/>
                  </a:lnTo>
                  <a:lnTo>
                    <a:pt x="966498" y="43179"/>
                  </a:lnTo>
                  <a:lnTo>
                    <a:pt x="917460" y="42654"/>
                  </a:lnTo>
                  <a:lnTo>
                    <a:pt x="868922" y="42669"/>
                  </a:lnTo>
                  <a:lnTo>
                    <a:pt x="820777" y="43352"/>
                  </a:lnTo>
                  <a:lnTo>
                    <a:pt x="772922" y="44827"/>
                  </a:lnTo>
                  <a:lnTo>
                    <a:pt x="725250" y="47220"/>
                  </a:lnTo>
                  <a:lnTo>
                    <a:pt x="677659" y="50656"/>
                  </a:lnTo>
                  <a:lnTo>
                    <a:pt x="626173" y="54236"/>
                  </a:lnTo>
                  <a:lnTo>
                    <a:pt x="573308" y="57878"/>
                  </a:lnTo>
                  <a:lnTo>
                    <a:pt x="519414" y="61405"/>
                  </a:lnTo>
                  <a:lnTo>
                    <a:pt x="464835" y="64634"/>
                  </a:lnTo>
                  <a:lnTo>
                    <a:pt x="409919" y="67388"/>
                  </a:lnTo>
                  <a:lnTo>
                    <a:pt x="355013" y="69484"/>
                  </a:lnTo>
                  <a:lnTo>
                    <a:pt x="300464" y="70744"/>
                  </a:lnTo>
                  <a:lnTo>
                    <a:pt x="246618" y="70988"/>
                  </a:lnTo>
                  <a:lnTo>
                    <a:pt x="193824" y="70035"/>
                  </a:lnTo>
                  <a:lnTo>
                    <a:pt x="142426" y="67705"/>
                  </a:lnTo>
                  <a:lnTo>
                    <a:pt x="92773" y="63819"/>
                  </a:lnTo>
                  <a:lnTo>
                    <a:pt x="45212" y="58196"/>
                  </a:lnTo>
                  <a:lnTo>
                    <a:pt x="88" y="50656"/>
                  </a:lnTo>
                  <a:lnTo>
                    <a:pt x="1676" y="45449"/>
                  </a:lnTo>
                  <a:lnTo>
                    <a:pt x="0" y="36940"/>
                  </a:lnTo>
                  <a:lnTo>
                    <a:pt x="88" y="32368"/>
                  </a:lnTo>
                  <a:close/>
                </a:path>
              </a:pathLst>
            </a:custGeom>
            <a:ln w="44450">
              <a:solidFill>
                <a:srgbClr val="EC7C30"/>
              </a:solidFill>
            </a:ln>
          </p:spPr>
          <p:txBody>
            <a:bodyPr wrap="square" lIns="0" tIns="0" rIns="0" bIns="0" rtlCol="0"/>
            <a:lstStyle/>
            <a:p>
              <a:endParaRPr/>
            </a:p>
          </p:txBody>
        </p:sp>
      </p:grpSp>
      <p:sp>
        <p:nvSpPr>
          <p:cNvPr id="6" name="object 6"/>
          <p:cNvSpPr txBox="1"/>
          <p:nvPr/>
        </p:nvSpPr>
        <p:spPr>
          <a:xfrm>
            <a:off x="558800" y="2763213"/>
            <a:ext cx="2977515" cy="2098675"/>
          </a:xfrm>
          <a:prstGeom prst="rect">
            <a:avLst/>
          </a:prstGeom>
        </p:spPr>
        <p:txBody>
          <a:bodyPr vert="horz" wrap="square" lIns="0" tIns="111125" rIns="0" bIns="0" rtlCol="0">
            <a:spAutoFit/>
          </a:bodyPr>
          <a:lstStyle/>
          <a:p>
            <a:pPr marL="241300" indent="-228600">
              <a:lnSpc>
                <a:spcPct val="100000"/>
              </a:lnSpc>
              <a:spcBef>
                <a:spcPts val="875"/>
              </a:spcBef>
              <a:buFont typeface="Arial MT"/>
              <a:buChar char="•"/>
              <a:tabLst>
                <a:tab pos="240665" algn="l"/>
                <a:tab pos="241300" algn="l"/>
              </a:tabLst>
            </a:pPr>
            <a:r>
              <a:rPr sz="1900" spc="-5" dirty="0">
                <a:latin typeface="Calibri"/>
                <a:cs typeface="Calibri"/>
              </a:rPr>
              <a:t>Supports</a:t>
            </a:r>
            <a:r>
              <a:rPr sz="1900" spc="-15" dirty="0">
                <a:latin typeface="Calibri"/>
                <a:cs typeface="Calibri"/>
              </a:rPr>
              <a:t> </a:t>
            </a:r>
            <a:r>
              <a:rPr sz="1900" spc="-5" dirty="0">
                <a:latin typeface="Calibri"/>
                <a:cs typeface="Calibri"/>
              </a:rPr>
              <a:t>the</a:t>
            </a:r>
            <a:r>
              <a:rPr sz="1900" spc="-15" dirty="0">
                <a:latin typeface="Calibri"/>
                <a:cs typeface="Calibri"/>
              </a:rPr>
              <a:t> </a:t>
            </a:r>
            <a:r>
              <a:rPr sz="1900" spc="-5" dirty="0">
                <a:latin typeface="Calibri"/>
                <a:cs typeface="Calibri"/>
              </a:rPr>
              <a:t>local </a:t>
            </a:r>
            <a:r>
              <a:rPr sz="1900" spc="-15" dirty="0">
                <a:latin typeface="Calibri"/>
                <a:cs typeface="Calibri"/>
              </a:rPr>
              <a:t>economy</a:t>
            </a:r>
            <a:endParaRPr sz="1900">
              <a:latin typeface="Calibri"/>
              <a:cs typeface="Calibri"/>
            </a:endParaRPr>
          </a:p>
          <a:p>
            <a:pPr marL="241300" indent="-228600">
              <a:lnSpc>
                <a:spcPct val="100000"/>
              </a:lnSpc>
              <a:spcBef>
                <a:spcPts val="780"/>
              </a:spcBef>
              <a:buFont typeface="Arial MT"/>
              <a:buChar char="•"/>
              <a:tabLst>
                <a:tab pos="240665" algn="l"/>
                <a:tab pos="241300" algn="l"/>
              </a:tabLst>
            </a:pPr>
            <a:r>
              <a:rPr sz="1900" spc="-15" dirty="0">
                <a:latin typeface="Calibri"/>
                <a:cs typeface="Calibri"/>
              </a:rPr>
              <a:t>Promotes</a:t>
            </a:r>
            <a:r>
              <a:rPr sz="1900" spc="20" dirty="0">
                <a:latin typeface="Calibri"/>
                <a:cs typeface="Calibri"/>
              </a:rPr>
              <a:t> </a:t>
            </a:r>
            <a:r>
              <a:rPr sz="1900" spc="-10" dirty="0">
                <a:latin typeface="Calibri"/>
                <a:cs typeface="Calibri"/>
              </a:rPr>
              <a:t>sustainability</a:t>
            </a:r>
            <a:endParaRPr sz="1900">
              <a:latin typeface="Calibri"/>
              <a:cs typeface="Calibri"/>
            </a:endParaRPr>
          </a:p>
          <a:p>
            <a:pPr marL="241300" marR="711200" indent="-228600">
              <a:lnSpc>
                <a:spcPts val="2050"/>
              </a:lnSpc>
              <a:spcBef>
                <a:spcPts val="1030"/>
              </a:spcBef>
              <a:buFont typeface="Arial MT"/>
              <a:buChar char="•"/>
              <a:tabLst>
                <a:tab pos="240665" algn="l"/>
                <a:tab pos="241300" algn="l"/>
              </a:tabLst>
            </a:pPr>
            <a:r>
              <a:rPr sz="1900" spc="-10" dirty="0">
                <a:latin typeface="Calibri"/>
                <a:cs typeface="Calibri"/>
              </a:rPr>
              <a:t>Provides fresher </a:t>
            </a:r>
            <a:r>
              <a:rPr sz="1900" spc="-5" dirty="0">
                <a:latin typeface="Calibri"/>
                <a:cs typeface="Calibri"/>
              </a:rPr>
              <a:t>and </a:t>
            </a:r>
            <a:r>
              <a:rPr sz="1900" spc="-415" dirty="0">
                <a:latin typeface="Calibri"/>
                <a:cs typeface="Calibri"/>
              </a:rPr>
              <a:t> </a:t>
            </a:r>
            <a:r>
              <a:rPr sz="1900" spc="-5" dirty="0">
                <a:latin typeface="Calibri"/>
                <a:cs typeface="Calibri"/>
              </a:rPr>
              <a:t>healthier</a:t>
            </a:r>
            <a:r>
              <a:rPr sz="1900" spc="20" dirty="0">
                <a:latin typeface="Calibri"/>
                <a:cs typeface="Calibri"/>
              </a:rPr>
              <a:t> </a:t>
            </a:r>
            <a:r>
              <a:rPr sz="1900" spc="-5" dirty="0">
                <a:latin typeface="Calibri"/>
                <a:cs typeface="Calibri"/>
              </a:rPr>
              <a:t>options</a:t>
            </a:r>
            <a:endParaRPr sz="1900">
              <a:latin typeface="Calibri"/>
              <a:cs typeface="Calibri"/>
            </a:endParaRPr>
          </a:p>
          <a:p>
            <a:pPr marL="241300" indent="-228600">
              <a:lnSpc>
                <a:spcPts val="2165"/>
              </a:lnSpc>
              <a:spcBef>
                <a:spcPts val="740"/>
              </a:spcBef>
              <a:buFont typeface="Arial MT"/>
              <a:buChar char="•"/>
              <a:tabLst>
                <a:tab pos="240665" algn="l"/>
                <a:tab pos="241300" algn="l"/>
              </a:tabLst>
            </a:pPr>
            <a:r>
              <a:rPr sz="1900" spc="-5" dirty="0">
                <a:latin typeface="Calibri"/>
                <a:cs typeface="Calibri"/>
              </a:rPr>
              <a:t>Enhances</a:t>
            </a:r>
            <a:r>
              <a:rPr sz="1900" spc="-15" dirty="0">
                <a:latin typeface="Calibri"/>
                <a:cs typeface="Calibri"/>
              </a:rPr>
              <a:t> </a:t>
            </a:r>
            <a:r>
              <a:rPr sz="1900" spc="-5" dirty="0">
                <a:latin typeface="Calibri"/>
                <a:cs typeface="Calibri"/>
              </a:rPr>
              <a:t>the</a:t>
            </a:r>
            <a:r>
              <a:rPr sz="1900" spc="-15" dirty="0">
                <a:latin typeface="Calibri"/>
                <a:cs typeface="Calibri"/>
              </a:rPr>
              <a:t> </a:t>
            </a:r>
            <a:r>
              <a:rPr sz="1900" spc="-5" dirty="0">
                <a:latin typeface="Calibri"/>
                <a:cs typeface="Calibri"/>
              </a:rPr>
              <a:t>dining</a:t>
            </a:r>
            <a:endParaRPr sz="1900">
              <a:latin typeface="Calibri"/>
              <a:cs typeface="Calibri"/>
            </a:endParaRPr>
          </a:p>
          <a:p>
            <a:pPr marL="241300">
              <a:lnSpc>
                <a:spcPts val="2165"/>
              </a:lnSpc>
            </a:pPr>
            <a:r>
              <a:rPr sz="1900" spc="-10" dirty="0">
                <a:latin typeface="Calibri"/>
                <a:cs typeface="Calibri"/>
              </a:rPr>
              <a:t>experience</a:t>
            </a:r>
            <a:endParaRPr sz="1900">
              <a:latin typeface="Calibri"/>
              <a:cs typeface="Calibri"/>
            </a:endParaRPr>
          </a:p>
        </p:txBody>
      </p:sp>
      <p:pic>
        <p:nvPicPr>
          <p:cNvPr id="7" name="object 7"/>
          <p:cNvPicPr/>
          <p:nvPr/>
        </p:nvPicPr>
        <p:blipFill>
          <a:blip r:embed="rId2" cstate="print"/>
          <a:stretch>
            <a:fillRect/>
          </a:stretch>
        </p:blipFill>
        <p:spPr>
          <a:xfrm>
            <a:off x="3983805" y="58"/>
            <a:ext cx="5158670" cy="6857873"/>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64514" y="228346"/>
            <a:ext cx="7420609" cy="733425"/>
          </a:xfrm>
          <a:prstGeom prst="rect">
            <a:avLst/>
          </a:prstGeom>
        </p:spPr>
        <p:txBody>
          <a:bodyPr vert="horz" wrap="square" lIns="0" tIns="12065" rIns="0" bIns="0" rtlCol="0">
            <a:spAutoFit/>
          </a:bodyPr>
          <a:lstStyle/>
          <a:p>
            <a:pPr algn="ctr">
              <a:lnSpc>
                <a:spcPts val="3270"/>
              </a:lnSpc>
              <a:spcBef>
                <a:spcPts val="95"/>
              </a:spcBef>
            </a:pPr>
            <a:r>
              <a:rPr sz="2800" b="1" spc="-5" dirty="0">
                <a:latin typeface="Calibri"/>
                <a:cs typeface="Calibri"/>
              </a:rPr>
              <a:t>How</a:t>
            </a:r>
            <a:r>
              <a:rPr sz="2800" b="1" spc="-10" dirty="0">
                <a:latin typeface="Calibri"/>
                <a:cs typeface="Calibri"/>
              </a:rPr>
              <a:t> </a:t>
            </a:r>
            <a:r>
              <a:rPr sz="2800" b="1" spc="-5" dirty="0">
                <a:latin typeface="Calibri"/>
                <a:cs typeface="Calibri"/>
              </a:rPr>
              <a:t>does</a:t>
            </a:r>
            <a:r>
              <a:rPr sz="2800" b="1" dirty="0">
                <a:latin typeface="Calibri"/>
                <a:cs typeface="Calibri"/>
              </a:rPr>
              <a:t> </a:t>
            </a:r>
            <a:r>
              <a:rPr sz="2800" b="1" spc="-15" dirty="0">
                <a:latin typeface="Calibri"/>
                <a:cs typeface="Calibri"/>
              </a:rPr>
              <a:t>chef</a:t>
            </a:r>
            <a:r>
              <a:rPr sz="2800" b="1" spc="10" dirty="0">
                <a:latin typeface="Calibri"/>
                <a:cs typeface="Calibri"/>
              </a:rPr>
              <a:t> </a:t>
            </a:r>
            <a:r>
              <a:rPr sz="2800" b="1" spc="-10" dirty="0">
                <a:latin typeface="Calibri"/>
                <a:cs typeface="Calibri"/>
              </a:rPr>
              <a:t>come</a:t>
            </a:r>
            <a:r>
              <a:rPr sz="2800" b="1" spc="-5" dirty="0">
                <a:latin typeface="Calibri"/>
                <a:cs typeface="Calibri"/>
              </a:rPr>
              <a:t> up </a:t>
            </a:r>
            <a:r>
              <a:rPr sz="2800" b="1" spc="-10" dirty="0">
                <a:latin typeface="Calibri"/>
                <a:cs typeface="Calibri"/>
              </a:rPr>
              <a:t>with</a:t>
            </a:r>
            <a:r>
              <a:rPr sz="2800" b="1" spc="15" dirty="0">
                <a:latin typeface="Calibri"/>
                <a:cs typeface="Calibri"/>
              </a:rPr>
              <a:t> </a:t>
            </a:r>
            <a:r>
              <a:rPr sz="2800" b="1" spc="-5" dirty="0">
                <a:latin typeface="Calibri"/>
                <a:cs typeface="Calibri"/>
              </a:rPr>
              <a:t>a</a:t>
            </a:r>
            <a:r>
              <a:rPr sz="2800" b="1" spc="5" dirty="0">
                <a:latin typeface="Calibri"/>
                <a:cs typeface="Calibri"/>
              </a:rPr>
              <a:t> </a:t>
            </a:r>
            <a:r>
              <a:rPr sz="2800" b="1" spc="-10" dirty="0">
                <a:latin typeface="Calibri"/>
                <a:cs typeface="Calibri"/>
              </a:rPr>
              <a:t>menu?</a:t>
            </a:r>
            <a:endParaRPr sz="2800">
              <a:latin typeface="Calibri"/>
              <a:cs typeface="Calibri"/>
            </a:endParaRPr>
          </a:p>
          <a:p>
            <a:pPr algn="ctr">
              <a:lnSpc>
                <a:spcPts val="2310"/>
              </a:lnSpc>
            </a:pPr>
            <a:r>
              <a:rPr sz="2000" spc="-15" dirty="0">
                <a:latin typeface="Calibri"/>
                <a:cs typeface="Calibri"/>
              </a:rPr>
              <a:t>Let’s</a:t>
            </a:r>
            <a:r>
              <a:rPr sz="2000" spc="5" dirty="0">
                <a:latin typeface="Calibri"/>
                <a:cs typeface="Calibri"/>
              </a:rPr>
              <a:t> </a:t>
            </a:r>
            <a:r>
              <a:rPr sz="2000" dirty="0">
                <a:latin typeface="Calibri"/>
                <a:cs typeface="Calibri"/>
              </a:rPr>
              <a:t>look</a:t>
            </a:r>
            <a:r>
              <a:rPr sz="2000" spc="-10" dirty="0">
                <a:latin typeface="Calibri"/>
                <a:cs typeface="Calibri"/>
              </a:rPr>
              <a:t> </a:t>
            </a:r>
            <a:r>
              <a:rPr sz="2000" spc="-15" dirty="0">
                <a:latin typeface="Calibri"/>
                <a:cs typeface="Calibri"/>
              </a:rPr>
              <a:t>at</a:t>
            </a:r>
            <a:r>
              <a:rPr sz="2000" spc="5" dirty="0">
                <a:latin typeface="Calibri"/>
                <a:cs typeface="Calibri"/>
              </a:rPr>
              <a:t> </a:t>
            </a:r>
            <a:r>
              <a:rPr sz="2000" dirty="0">
                <a:latin typeface="Calibri"/>
                <a:cs typeface="Calibri"/>
              </a:rPr>
              <a:t>a</a:t>
            </a:r>
            <a:r>
              <a:rPr sz="2000" spc="5" dirty="0">
                <a:latin typeface="Calibri"/>
                <a:cs typeface="Calibri"/>
              </a:rPr>
              <a:t> </a:t>
            </a:r>
            <a:r>
              <a:rPr sz="2000" dirty="0">
                <a:latin typeface="Calibri"/>
                <a:cs typeface="Calibri"/>
              </a:rPr>
              <a:t>Michelin</a:t>
            </a:r>
            <a:r>
              <a:rPr sz="2000" spc="5" dirty="0">
                <a:latin typeface="Calibri"/>
                <a:cs typeface="Calibri"/>
              </a:rPr>
              <a:t> </a:t>
            </a:r>
            <a:r>
              <a:rPr sz="2000" spc="-15" dirty="0">
                <a:latin typeface="Calibri"/>
                <a:cs typeface="Calibri"/>
              </a:rPr>
              <a:t>star</a:t>
            </a:r>
            <a:r>
              <a:rPr sz="2000" spc="15" dirty="0">
                <a:latin typeface="Calibri"/>
                <a:cs typeface="Calibri"/>
              </a:rPr>
              <a:t> </a:t>
            </a:r>
            <a:r>
              <a:rPr sz="2000" spc="-15" dirty="0">
                <a:latin typeface="Calibri"/>
                <a:cs typeface="Calibri"/>
              </a:rPr>
              <a:t>example</a:t>
            </a:r>
            <a:r>
              <a:rPr sz="2000" spc="20" dirty="0">
                <a:latin typeface="Calibri"/>
                <a:cs typeface="Calibri"/>
              </a:rPr>
              <a:t> </a:t>
            </a:r>
            <a:r>
              <a:rPr sz="2000" spc="-5" dirty="0">
                <a:latin typeface="Calibri"/>
                <a:cs typeface="Calibri"/>
              </a:rPr>
              <a:t>with</a:t>
            </a:r>
            <a:r>
              <a:rPr sz="2000" spc="10" dirty="0">
                <a:latin typeface="Calibri"/>
                <a:cs typeface="Calibri"/>
              </a:rPr>
              <a:t> </a:t>
            </a:r>
            <a:r>
              <a:rPr sz="2000" spc="-15" dirty="0">
                <a:latin typeface="Calibri"/>
                <a:cs typeface="Calibri"/>
              </a:rPr>
              <a:t>Grant</a:t>
            </a:r>
            <a:r>
              <a:rPr sz="2000" spc="5" dirty="0">
                <a:latin typeface="Calibri"/>
                <a:cs typeface="Calibri"/>
              </a:rPr>
              <a:t> </a:t>
            </a:r>
            <a:r>
              <a:rPr sz="2000" spc="-5" dirty="0">
                <a:latin typeface="Calibri"/>
                <a:cs typeface="Calibri"/>
              </a:rPr>
              <a:t>Achatz,</a:t>
            </a:r>
            <a:r>
              <a:rPr sz="2000" spc="5" dirty="0">
                <a:latin typeface="Calibri"/>
                <a:cs typeface="Calibri"/>
              </a:rPr>
              <a:t> </a:t>
            </a:r>
            <a:r>
              <a:rPr sz="2000" dirty="0">
                <a:latin typeface="Calibri"/>
                <a:cs typeface="Calibri"/>
              </a:rPr>
              <a:t>Alinea,</a:t>
            </a:r>
            <a:r>
              <a:rPr sz="2000" spc="5" dirty="0">
                <a:latin typeface="Calibri"/>
                <a:cs typeface="Calibri"/>
              </a:rPr>
              <a:t> </a:t>
            </a:r>
            <a:r>
              <a:rPr sz="2000" spc="-5" dirty="0">
                <a:latin typeface="Calibri"/>
                <a:cs typeface="Calibri"/>
              </a:rPr>
              <a:t>America</a:t>
            </a:r>
            <a:endParaRPr sz="2000">
              <a:latin typeface="Calibri"/>
              <a:cs typeface="Calibri"/>
            </a:endParaRPr>
          </a:p>
        </p:txBody>
      </p:sp>
      <p:pic>
        <p:nvPicPr>
          <p:cNvPr id="3" name="object 3"/>
          <p:cNvPicPr/>
          <p:nvPr/>
        </p:nvPicPr>
        <p:blipFill>
          <a:blip r:embed="rId2" cstate="print"/>
          <a:stretch>
            <a:fillRect/>
          </a:stretch>
        </p:blipFill>
        <p:spPr>
          <a:xfrm>
            <a:off x="630936" y="1252727"/>
            <a:ext cx="7700772" cy="4352544"/>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6334" y="68071"/>
            <a:ext cx="5217160" cy="513715"/>
          </a:xfrm>
          <a:prstGeom prst="rect">
            <a:avLst/>
          </a:prstGeom>
        </p:spPr>
        <p:txBody>
          <a:bodyPr vert="horz" wrap="square" lIns="0" tIns="12700" rIns="0" bIns="0" rtlCol="0">
            <a:spAutoFit/>
          </a:bodyPr>
          <a:lstStyle/>
          <a:p>
            <a:pPr marL="12700">
              <a:lnSpc>
                <a:spcPct val="100000"/>
              </a:lnSpc>
              <a:spcBef>
                <a:spcPts val="100"/>
              </a:spcBef>
            </a:pPr>
            <a:r>
              <a:rPr sz="3200" spc="-45" dirty="0"/>
              <a:t>Breakout</a:t>
            </a:r>
            <a:r>
              <a:rPr sz="3200" spc="-75" dirty="0"/>
              <a:t> </a:t>
            </a:r>
            <a:r>
              <a:rPr sz="3200" spc="-35" dirty="0"/>
              <a:t>Rooms:</a:t>
            </a:r>
            <a:r>
              <a:rPr sz="3200" spc="-80" dirty="0"/>
              <a:t> </a:t>
            </a:r>
            <a:r>
              <a:rPr sz="3200" spc="-35" dirty="0"/>
              <a:t>Create</a:t>
            </a:r>
            <a:r>
              <a:rPr sz="3200" spc="-85" dirty="0"/>
              <a:t> </a:t>
            </a:r>
            <a:r>
              <a:rPr sz="3200" dirty="0"/>
              <a:t>a</a:t>
            </a:r>
            <a:r>
              <a:rPr sz="3200" spc="-50" dirty="0"/>
              <a:t> </a:t>
            </a:r>
            <a:r>
              <a:rPr sz="3200" spc="-25" dirty="0"/>
              <a:t>Menu</a:t>
            </a:r>
            <a:endParaRPr sz="3200"/>
          </a:p>
        </p:txBody>
      </p:sp>
      <p:sp>
        <p:nvSpPr>
          <p:cNvPr id="3" name="object 3"/>
          <p:cNvSpPr txBox="1"/>
          <p:nvPr/>
        </p:nvSpPr>
        <p:spPr>
          <a:xfrm>
            <a:off x="258267" y="715721"/>
            <a:ext cx="8769350" cy="5894070"/>
          </a:xfrm>
          <a:prstGeom prst="rect">
            <a:avLst/>
          </a:prstGeom>
        </p:spPr>
        <p:txBody>
          <a:bodyPr vert="horz" wrap="square" lIns="0" tIns="12065" rIns="0" bIns="0" rtlCol="0">
            <a:spAutoFit/>
          </a:bodyPr>
          <a:lstStyle/>
          <a:p>
            <a:pPr marL="12700">
              <a:lnSpc>
                <a:spcPts val="1825"/>
              </a:lnSpc>
              <a:spcBef>
                <a:spcPts val="95"/>
              </a:spcBef>
            </a:pPr>
            <a:r>
              <a:rPr sz="1600" spc="-5" dirty="0">
                <a:latin typeface="Arial MT"/>
                <a:cs typeface="Arial MT"/>
              </a:rPr>
              <a:t>Each</a:t>
            </a:r>
            <a:r>
              <a:rPr sz="1600" dirty="0">
                <a:latin typeface="Arial MT"/>
                <a:cs typeface="Arial MT"/>
              </a:rPr>
              <a:t> </a:t>
            </a:r>
            <a:r>
              <a:rPr sz="1600" spc="-5" dirty="0">
                <a:latin typeface="Arial MT"/>
                <a:cs typeface="Arial MT"/>
              </a:rPr>
              <a:t>group</a:t>
            </a:r>
            <a:r>
              <a:rPr sz="1600" spc="15" dirty="0">
                <a:latin typeface="Arial MT"/>
                <a:cs typeface="Arial MT"/>
              </a:rPr>
              <a:t> </a:t>
            </a:r>
            <a:r>
              <a:rPr sz="1600" spc="-5" dirty="0">
                <a:latin typeface="Arial MT"/>
                <a:cs typeface="Arial MT"/>
              </a:rPr>
              <a:t>will be</a:t>
            </a:r>
            <a:r>
              <a:rPr sz="1600" spc="5" dirty="0">
                <a:latin typeface="Arial MT"/>
                <a:cs typeface="Arial MT"/>
              </a:rPr>
              <a:t> </a:t>
            </a:r>
            <a:r>
              <a:rPr sz="1600" spc="-5" dirty="0">
                <a:latin typeface="Arial MT"/>
                <a:cs typeface="Arial MT"/>
              </a:rPr>
              <a:t>provided</a:t>
            </a:r>
            <a:r>
              <a:rPr sz="1600" dirty="0">
                <a:latin typeface="Arial MT"/>
                <a:cs typeface="Arial MT"/>
              </a:rPr>
              <a:t> </a:t>
            </a:r>
            <a:r>
              <a:rPr sz="1600" spc="-10" dirty="0">
                <a:latin typeface="Arial MT"/>
                <a:cs typeface="Arial MT"/>
              </a:rPr>
              <a:t>with</a:t>
            </a:r>
            <a:r>
              <a:rPr sz="1600" spc="15" dirty="0">
                <a:latin typeface="Arial MT"/>
                <a:cs typeface="Arial MT"/>
              </a:rPr>
              <a:t> </a:t>
            </a:r>
            <a:r>
              <a:rPr sz="1600" spc="-5" dirty="0">
                <a:latin typeface="Arial MT"/>
                <a:cs typeface="Arial MT"/>
              </a:rPr>
              <a:t>a</a:t>
            </a:r>
            <a:r>
              <a:rPr sz="1600" dirty="0">
                <a:latin typeface="Arial MT"/>
                <a:cs typeface="Arial MT"/>
              </a:rPr>
              <a:t> </a:t>
            </a:r>
            <a:r>
              <a:rPr sz="1600" spc="-10" dirty="0">
                <a:latin typeface="Arial MT"/>
                <a:cs typeface="Arial MT"/>
              </a:rPr>
              <a:t>type</a:t>
            </a:r>
            <a:r>
              <a:rPr sz="1600" spc="4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menu</a:t>
            </a:r>
            <a:r>
              <a:rPr sz="1600" spc="15" dirty="0">
                <a:latin typeface="Arial MT"/>
                <a:cs typeface="Arial MT"/>
              </a:rPr>
              <a:t> </a:t>
            </a:r>
            <a:r>
              <a:rPr sz="1600" spc="-5" dirty="0">
                <a:latin typeface="Arial MT"/>
                <a:cs typeface="Arial MT"/>
              </a:rPr>
              <a:t>for</a:t>
            </a:r>
            <a:r>
              <a:rPr sz="1600" spc="5" dirty="0">
                <a:latin typeface="Arial MT"/>
                <a:cs typeface="Arial MT"/>
              </a:rPr>
              <a:t> </a:t>
            </a:r>
            <a:r>
              <a:rPr sz="1600" spc="-5" dirty="0">
                <a:latin typeface="Arial MT"/>
                <a:cs typeface="Arial MT"/>
              </a:rPr>
              <a:t>a</a:t>
            </a:r>
            <a:r>
              <a:rPr sz="1600" spc="15" dirty="0">
                <a:latin typeface="Arial MT"/>
                <a:cs typeface="Arial MT"/>
              </a:rPr>
              <a:t> </a:t>
            </a:r>
            <a:r>
              <a:rPr sz="1600" spc="-5" dirty="0">
                <a:latin typeface="Arial MT"/>
                <a:cs typeface="Arial MT"/>
              </a:rPr>
              <a:t>fictional</a:t>
            </a:r>
            <a:r>
              <a:rPr sz="1600" spc="-20" dirty="0">
                <a:latin typeface="Arial MT"/>
                <a:cs typeface="Arial MT"/>
              </a:rPr>
              <a:t> </a:t>
            </a:r>
            <a:r>
              <a:rPr sz="1600" spc="-5" dirty="0">
                <a:latin typeface="Arial MT"/>
                <a:cs typeface="Arial MT"/>
              </a:rPr>
              <a:t>restaurant,</a:t>
            </a:r>
            <a:r>
              <a:rPr sz="1600" spc="50" dirty="0">
                <a:latin typeface="Arial MT"/>
                <a:cs typeface="Arial MT"/>
              </a:rPr>
              <a:t> </a:t>
            </a:r>
            <a:r>
              <a:rPr sz="1600" spc="-10" dirty="0">
                <a:latin typeface="Arial MT"/>
                <a:cs typeface="Arial MT"/>
              </a:rPr>
              <a:t>you</a:t>
            </a:r>
            <a:r>
              <a:rPr sz="1600" spc="30" dirty="0">
                <a:latin typeface="Arial MT"/>
                <a:cs typeface="Arial MT"/>
              </a:rPr>
              <a:t> </a:t>
            </a:r>
            <a:r>
              <a:rPr sz="1600" spc="-5" dirty="0">
                <a:latin typeface="Arial MT"/>
                <a:cs typeface="Arial MT"/>
              </a:rPr>
              <a:t>will</a:t>
            </a:r>
            <a:r>
              <a:rPr sz="1600" spc="-20" dirty="0">
                <a:latin typeface="Arial MT"/>
                <a:cs typeface="Arial MT"/>
              </a:rPr>
              <a:t> </a:t>
            </a:r>
            <a:r>
              <a:rPr sz="1600" spc="-5" dirty="0">
                <a:latin typeface="Arial MT"/>
                <a:cs typeface="Arial MT"/>
              </a:rPr>
              <a:t>then</a:t>
            </a:r>
            <a:r>
              <a:rPr sz="1600" spc="15" dirty="0">
                <a:latin typeface="Arial MT"/>
                <a:cs typeface="Arial MT"/>
              </a:rPr>
              <a:t> </a:t>
            </a:r>
            <a:r>
              <a:rPr sz="1600" spc="-5" dirty="0">
                <a:latin typeface="Arial MT"/>
                <a:cs typeface="Arial MT"/>
              </a:rPr>
              <a:t>have</a:t>
            </a:r>
            <a:r>
              <a:rPr sz="1600" spc="520" dirty="0">
                <a:latin typeface="Arial MT"/>
                <a:cs typeface="Arial MT"/>
              </a:rPr>
              <a:t> </a:t>
            </a:r>
            <a:r>
              <a:rPr sz="1600" b="1" spc="-10" dirty="0">
                <a:latin typeface="Arial"/>
                <a:cs typeface="Arial"/>
              </a:rPr>
              <a:t>25</a:t>
            </a:r>
            <a:endParaRPr sz="1600">
              <a:latin typeface="Arial"/>
              <a:cs typeface="Arial"/>
            </a:endParaRPr>
          </a:p>
          <a:p>
            <a:pPr marL="12700">
              <a:lnSpc>
                <a:spcPts val="1825"/>
              </a:lnSpc>
            </a:pPr>
            <a:r>
              <a:rPr sz="1600" b="1" spc="-10" dirty="0">
                <a:latin typeface="Arial"/>
                <a:cs typeface="Arial"/>
              </a:rPr>
              <a:t>minutes</a:t>
            </a:r>
            <a:r>
              <a:rPr sz="1600" b="1" spc="35" dirty="0">
                <a:latin typeface="Arial"/>
                <a:cs typeface="Arial"/>
              </a:rPr>
              <a:t> </a:t>
            </a:r>
            <a:r>
              <a:rPr sz="1600" spc="-5" dirty="0">
                <a:latin typeface="Arial MT"/>
                <a:cs typeface="Arial MT"/>
              </a:rPr>
              <a:t>to</a:t>
            </a:r>
            <a:r>
              <a:rPr sz="1600" spc="15" dirty="0">
                <a:latin typeface="Arial MT"/>
                <a:cs typeface="Arial MT"/>
              </a:rPr>
              <a:t> </a:t>
            </a:r>
            <a:r>
              <a:rPr sz="1600" spc="-5" dirty="0">
                <a:latin typeface="Arial MT"/>
                <a:cs typeface="Arial MT"/>
              </a:rPr>
              <a:t>produce</a:t>
            </a:r>
            <a:r>
              <a:rPr sz="1600" spc="15" dirty="0">
                <a:latin typeface="Arial MT"/>
                <a:cs typeface="Arial MT"/>
              </a:rPr>
              <a:t> </a:t>
            </a:r>
            <a:r>
              <a:rPr sz="1600" spc="-5" dirty="0">
                <a:latin typeface="Arial MT"/>
                <a:cs typeface="Arial MT"/>
              </a:rPr>
              <a:t>a draft</a:t>
            </a:r>
            <a:r>
              <a:rPr sz="1600" spc="25"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that</a:t>
            </a:r>
            <a:r>
              <a:rPr sz="1600" spc="20" dirty="0">
                <a:latin typeface="Arial MT"/>
                <a:cs typeface="Arial MT"/>
              </a:rPr>
              <a:t> </a:t>
            </a:r>
            <a:r>
              <a:rPr sz="1600" spc="-5" dirty="0">
                <a:latin typeface="Arial MT"/>
                <a:cs typeface="Arial MT"/>
              </a:rPr>
              <a:t>menu</a:t>
            </a:r>
            <a:r>
              <a:rPr sz="1600" spc="15" dirty="0">
                <a:latin typeface="Arial MT"/>
                <a:cs typeface="Arial MT"/>
              </a:rPr>
              <a:t> </a:t>
            </a:r>
            <a:r>
              <a:rPr sz="1600" spc="-10" dirty="0">
                <a:latin typeface="Arial MT"/>
                <a:cs typeface="Arial MT"/>
              </a:rPr>
              <a:t>type.</a:t>
            </a:r>
            <a:endParaRPr sz="1600">
              <a:latin typeface="Arial MT"/>
              <a:cs typeface="Arial MT"/>
            </a:endParaRPr>
          </a:p>
          <a:p>
            <a:pPr marL="12700">
              <a:lnSpc>
                <a:spcPct val="100000"/>
              </a:lnSpc>
              <a:spcBef>
                <a:spcPts val="805"/>
              </a:spcBef>
            </a:pPr>
            <a:r>
              <a:rPr sz="1600" spc="-60" dirty="0">
                <a:latin typeface="Arial MT"/>
                <a:cs typeface="Arial MT"/>
              </a:rPr>
              <a:t>You</a:t>
            </a:r>
            <a:r>
              <a:rPr sz="1600" dirty="0">
                <a:latin typeface="Arial MT"/>
                <a:cs typeface="Arial MT"/>
              </a:rPr>
              <a:t> </a:t>
            </a:r>
            <a:r>
              <a:rPr sz="1600" b="1" spc="-5" dirty="0">
                <a:latin typeface="Arial"/>
                <a:cs typeface="Arial"/>
              </a:rPr>
              <a:t>must</a:t>
            </a:r>
            <a:r>
              <a:rPr sz="1600" b="1" dirty="0">
                <a:latin typeface="Arial"/>
                <a:cs typeface="Arial"/>
              </a:rPr>
              <a:t> </a:t>
            </a:r>
            <a:r>
              <a:rPr sz="1600" spc="-5" dirty="0">
                <a:latin typeface="Arial MT"/>
                <a:cs typeface="Arial MT"/>
              </a:rPr>
              <a:t>consider:</a:t>
            </a:r>
            <a:endParaRPr sz="1600">
              <a:latin typeface="Arial MT"/>
              <a:cs typeface="Arial MT"/>
            </a:endParaRPr>
          </a:p>
          <a:p>
            <a:pPr marL="469900" indent="-228600">
              <a:lnSpc>
                <a:spcPts val="1825"/>
              </a:lnSpc>
              <a:spcBef>
                <a:spcPts val="805"/>
              </a:spcBef>
              <a:buChar char="•"/>
              <a:tabLst>
                <a:tab pos="469265" algn="l"/>
                <a:tab pos="469900" algn="l"/>
              </a:tabLst>
            </a:pPr>
            <a:r>
              <a:rPr sz="1600" spc="-45" dirty="0">
                <a:latin typeface="Arial MT"/>
                <a:cs typeface="Arial MT"/>
              </a:rPr>
              <a:t>Your</a:t>
            </a:r>
            <a:r>
              <a:rPr sz="1600" spc="20" dirty="0">
                <a:latin typeface="Arial MT"/>
                <a:cs typeface="Arial MT"/>
              </a:rPr>
              <a:t> </a:t>
            </a:r>
            <a:r>
              <a:rPr sz="1600" spc="-5" dirty="0">
                <a:latin typeface="Arial MT"/>
                <a:cs typeface="Arial MT"/>
              </a:rPr>
              <a:t>menu</a:t>
            </a:r>
            <a:r>
              <a:rPr sz="1600" spc="20" dirty="0">
                <a:latin typeface="Arial MT"/>
                <a:cs typeface="Arial MT"/>
              </a:rPr>
              <a:t> </a:t>
            </a:r>
            <a:r>
              <a:rPr sz="1600" spc="-5" dirty="0">
                <a:latin typeface="Arial MT"/>
                <a:cs typeface="Arial MT"/>
              </a:rPr>
              <a:t>should</a:t>
            </a:r>
            <a:r>
              <a:rPr sz="1600" spc="5" dirty="0">
                <a:latin typeface="Arial MT"/>
                <a:cs typeface="Arial MT"/>
              </a:rPr>
              <a:t> </a:t>
            </a:r>
            <a:r>
              <a:rPr sz="1600" spc="-5" dirty="0">
                <a:latin typeface="Arial MT"/>
                <a:cs typeface="Arial MT"/>
              </a:rPr>
              <a:t>include</a:t>
            </a:r>
            <a:r>
              <a:rPr sz="1600" spc="-20"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range</a:t>
            </a:r>
            <a:r>
              <a:rPr sz="1600" spc="20" dirty="0">
                <a:latin typeface="Arial MT"/>
                <a:cs typeface="Arial MT"/>
              </a:rPr>
              <a:t> </a:t>
            </a:r>
            <a:r>
              <a:rPr sz="1600" spc="-5" dirty="0">
                <a:latin typeface="Arial MT"/>
                <a:cs typeface="Arial MT"/>
              </a:rPr>
              <a:t>of</a:t>
            </a:r>
            <a:r>
              <a:rPr sz="1600" spc="15" dirty="0">
                <a:latin typeface="Arial MT"/>
                <a:cs typeface="Arial MT"/>
              </a:rPr>
              <a:t> </a:t>
            </a:r>
            <a:r>
              <a:rPr sz="1600" spc="-5" dirty="0">
                <a:latin typeface="Arial MT"/>
                <a:cs typeface="Arial MT"/>
              </a:rPr>
              <a:t>dishes</a:t>
            </a:r>
            <a:r>
              <a:rPr sz="1600" dirty="0">
                <a:latin typeface="Arial MT"/>
                <a:cs typeface="Arial MT"/>
              </a:rPr>
              <a:t> </a:t>
            </a:r>
            <a:r>
              <a:rPr sz="1600" spc="-5" dirty="0">
                <a:latin typeface="Arial MT"/>
                <a:cs typeface="Arial MT"/>
              </a:rPr>
              <a:t>that</a:t>
            </a:r>
            <a:r>
              <a:rPr sz="1600" spc="30" dirty="0">
                <a:latin typeface="Arial MT"/>
                <a:cs typeface="Arial MT"/>
              </a:rPr>
              <a:t> </a:t>
            </a:r>
            <a:r>
              <a:rPr sz="1600" spc="-5" dirty="0">
                <a:latin typeface="Arial MT"/>
                <a:cs typeface="Arial MT"/>
              </a:rPr>
              <a:t>reflect</a:t>
            </a:r>
            <a:r>
              <a:rPr sz="1600" spc="1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restaurant's</a:t>
            </a:r>
            <a:r>
              <a:rPr sz="1600" spc="35" dirty="0">
                <a:latin typeface="Arial MT"/>
                <a:cs typeface="Arial MT"/>
              </a:rPr>
              <a:t> </a:t>
            </a:r>
            <a:r>
              <a:rPr sz="1600" spc="-5" dirty="0">
                <a:latin typeface="Arial MT"/>
                <a:cs typeface="Arial MT"/>
              </a:rPr>
              <a:t>theme</a:t>
            </a:r>
            <a:r>
              <a:rPr sz="1600" spc="25" dirty="0">
                <a:latin typeface="Arial MT"/>
                <a:cs typeface="Arial MT"/>
              </a:rPr>
              <a:t> </a:t>
            </a:r>
            <a:r>
              <a:rPr sz="1600" spc="-5" dirty="0">
                <a:latin typeface="Arial MT"/>
                <a:cs typeface="Arial MT"/>
              </a:rPr>
              <a:t>and</a:t>
            </a:r>
            <a:r>
              <a:rPr sz="1600" spc="15" dirty="0">
                <a:latin typeface="Arial MT"/>
                <a:cs typeface="Arial MT"/>
              </a:rPr>
              <a:t> </a:t>
            </a:r>
            <a:r>
              <a:rPr sz="1600" spc="-5" dirty="0">
                <a:latin typeface="Arial MT"/>
                <a:cs typeface="Arial MT"/>
              </a:rPr>
              <a:t>target</a:t>
            </a:r>
            <a:endParaRPr sz="1600">
              <a:latin typeface="Arial MT"/>
              <a:cs typeface="Arial MT"/>
            </a:endParaRPr>
          </a:p>
          <a:p>
            <a:pPr marL="469900">
              <a:lnSpc>
                <a:spcPts val="1825"/>
              </a:lnSpc>
            </a:pPr>
            <a:r>
              <a:rPr sz="1600" spc="-5" dirty="0">
                <a:latin typeface="Arial MT"/>
                <a:cs typeface="Arial MT"/>
              </a:rPr>
              <a:t>audience.</a:t>
            </a:r>
            <a:r>
              <a:rPr sz="1600" spc="-30" dirty="0">
                <a:latin typeface="Arial MT"/>
                <a:cs typeface="Arial MT"/>
              </a:rPr>
              <a:t> </a:t>
            </a:r>
            <a:r>
              <a:rPr sz="1600" spc="-60" dirty="0">
                <a:latin typeface="Arial MT"/>
                <a:cs typeface="Arial MT"/>
              </a:rPr>
              <a:t>You</a:t>
            </a:r>
            <a:r>
              <a:rPr sz="1600" spc="35" dirty="0">
                <a:latin typeface="Arial MT"/>
                <a:cs typeface="Arial MT"/>
              </a:rPr>
              <a:t> </a:t>
            </a:r>
            <a:r>
              <a:rPr sz="1600" spc="-5" dirty="0">
                <a:latin typeface="Arial MT"/>
                <a:cs typeface="Arial MT"/>
              </a:rPr>
              <a:t>should</a:t>
            </a:r>
            <a:r>
              <a:rPr sz="1600" spc="5" dirty="0">
                <a:latin typeface="Arial MT"/>
                <a:cs typeface="Arial MT"/>
              </a:rPr>
              <a:t> </a:t>
            </a:r>
            <a:r>
              <a:rPr sz="1600" spc="-5" dirty="0">
                <a:latin typeface="Arial MT"/>
                <a:cs typeface="Arial MT"/>
              </a:rPr>
              <a:t>consider</a:t>
            </a:r>
            <a:r>
              <a:rPr sz="1600"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following</a:t>
            </a:r>
            <a:r>
              <a:rPr sz="1600" dirty="0">
                <a:latin typeface="Arial MT"/>
                <a:cs typeface="Arial MT"/>
              </a:rPr>
              <a:t> </a:t>
            </a:r>
            <a:r>
              <a:rPr sz="1600" spc="-5" dirty="0">
                <a:latin typeface="Arial MT"/>
                <a:cs typeface="Arial MT"/>
              </a:rPr>
              <a:t>factors</a:t>
            </a:r>
            <a:r>
              <a:rPr sz="1600" spc="20" dirty="0">
                <a:latin typeface="Arial MT"/>
                <a:cs typeface="Arial MT"/>
              </a:rPr>
              <a:t> </a:t>
            </a:r>
            <a:r>
              <a:rPr sz="1600" spc="-5" dirty="0">
                <a:latin typeface="Arial MT"/>
                <a:cs typeface="Arial MT"/>
              </a:rPr>
              <a:t>when</a:t>
            </a:r>
            <a:r>
              <a:rPr sz="1600" spc="30" dirty="0">
                <a:latin typeface="Arial MT"/>
                <a:cs typeface="Arial MT"/>
              </a:rPr>
              <a:t> </a:t>
            </a:r>
            <a:r>
              <a:rPr sz="1600" spc="-5" dirty="0">
                <a:latin typeface="Arial MT"/>
                <a:cs typeface="Arial MT"/>
              </a:rPr>
              <a:t>designing</a:t>
            </a:r>
            <a:r>
              <a:rPr sz="1600" spc="-10" dirty="0">
                <a:latin typeface="Arial MT"/>
                <a:cs typeface="Arial MT"/>
              </a:rPr>
              <a:t> your</a:t>
            </a:r>
            <a:r>
              <a:rPr sz="1600" spc="40" dirty="0">
                <a:latin typeface="Arial MT"/>
                <a:cs typeface="Arial MT"/>
              </a:rPr>
              <a:t> </a:t>
            </a:r>
            <a:r>
              <a:rPr sz="1600" spc="-5" dirty="0">
                <a:latin typeface="Arial MT"/>
                <a:cs typeface="Arial MT"/>
              </a:rPr>
              <a:t>menu:</a:t>
            </a:r>
            <a:endParaRPr sz="1600">
              <a:latin typeface="Arial MT"/>
              <a:cs typeface="Arial MT"/>
            </a:endParaRPr>
          </a:p>
          <a:p>
            <a:pPr marL="469900" marR="24130" indent="-228600">
              <a:lnSpc>
                <a:spcPts val="1730"/>
              </a:lnSpc>
              <a:spcBef>
                <a:spcPts val="1035"/>
              </a:spcBef>
              <a:buChar char="•"/>
              <a:tabLst>
                <a:tab pos="469265" algn="l"/>
                <a:tab pos="469900" algn="l"/>
              </a:tabLst>
            </a:pPr>
            <a:r>
              <a:rPr sz="1600" spc="-5" dirty="0">
                <a:latin typeface="Arial MT"/>
                <a:cs typeface="Arial MT"/>
              </a:rPr>
              <a:t>Food</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Beverage</a:t>
            </a:r>
            <a:r>
              <a:rPr sz="1600" spc="10" dirty="0">
                <a:latin typeface="Arial MT"/>
                <a:cs typeface="Arial MT"/>
              </a:rPr>
              <a:t> </a:t>
            </a:r>
            <a:r>
              <a:rPr sz="1600" spc="-5" dirty="0">
                <a:latin typeface="Arial MT"/>
                <a:cs typeface="Arial MT"/>
              </a:rPr>
              <a:t>Selection: Choose</a:t>
            </a:r>
            <a:r>
              <a:rPr sz="1600" spc="10"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variety</a:t>
            </a:r>
            <a:r>
              <a:rPr sz="1600" spc="30" dirty="0">
                <a:latin typeface="Arial MT"/>
                <a:cs typeface="Arial MT"/>
              </a:rPr>
              <a:t> </a:t>
            </a:r>
            <a:r>
              <a:rPr sz="1600" spc="-5" dirty="0">
                <a:latin typeface="Arial MT"/>
                <a:cs typeface="Arial MT"/>
              </a:rPr>
              <a:t>of</a:t>
            </a:r>
            <a:r>
              <a:rPr sz="1600" spc="20" dirty="0">
                <a:latin typeface="Arial MT"/>
                <a:cs typeface="Arial MT"/>
              </a:rPr>
              <a:t> </a:t>
            </a:r>
            <a:r>
              <a:rPr sz="1600" spc="-5" dirty="0">
                <a:latin typeface="Arial MT"/>
                <a:cs typeface="Arial MT"/>
              </a:rPr>
              <a:t>starters,</a:t>
            </a:r>
            <a:r>
              <a:rPr sz="1600" spc="35" dirty="0">
                <a:latin typeface="Arial MT"/>
                <a:cs typeface="Arial MT"/>
              </a:rPr>
              <a:t> </a:t>
            </a:r>
            <a:r>
              <a:rPr sz="1600" spc="-5" dirty="0">
                <a:latin typeface="Arial MT"/>
                <a:cs typeface="Arial MT"/>
              </a:rPr>
              <a:t>mains,</a:t>
            </a:r>
            <a:r>
              <a:rPr sz="1600" spc="20" dirty="0">
                <a:latin typeface="Arial MT"/>
                <a:cs typeface="Arial MT"/>
              </a:rPr>
              <a:t> </a:t>
            </a:r>
            <a:r>
              <a:rPr sz="1600" spc="-5" dirty="0">
                <a:latin typeface="Arial MT"/>
                <a:cs typeface="Arial MT"/>
              </a:rPr>
              <a:t>desserts,</a:t>
            </a:r>
            <a:r>
              <a:rPr sz="1600" spc="2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beverages </a:t>
            </a:r>
            <a:r>
              <a:rPr sz="1600" spc="-430" dirty="0">
                <a:latin typeface="Arial MT"/>
                <a:cs typeface="Arial MT"/>
              </a:rPr>
              <a:t> </a:t>
            </a:r>
            <a:r>
              <a:rPr sz="1600" spc="-5" dirty="0">
                <a:latin typeface="Arial MT"/>
                <a:cs typeface="Arial MT"/>
              </a:rPr>
              <a:t>that</a:t>
            </a:r>
            <a:r>
              <a:rPr sz="1600" spc="10" dirty="0">
                <a:latin typeface="Arial MT"/>
                <a:cs typeface="Arial MT"/>
              </a:rPr>
              <a:t> </a:t>
            </a:r>
            <a:r>
              <a:rPr sz="1600" spc="-5" dirty="0">
                <a:latin typeface="Arial MT"/>
                <a:cs typeface="Arial MT"/>
              </a:rPr>
              <a:t>reflect</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theme</a:t>
            </a:r>
            <a:r>
              <a:rPr sz="1600" spc="25" dirty="0">
                <a:latin typeface="Arial MT"/>
                <a:cs typeface="Arial MT"/>
              </a:rPr>
              <a:t> </a:t>
            </a:r>
            <a:r>
              <a:rPr sz="1600" spc="-5" dirty="0">
                <a:latin typeface="Arial MT"/>
                <a:cs typeface="Arial MT"/>
              </a:rPr>
              <a:t>and style</a:t>
            </a:r>
            <a:r>
              <a:rPr sz="1600" spc="2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the restaurant.</a:t>
            </a:r>
            <a:endParaRPr sz="1600">
              <a:latin typeface="Arial MT"/>
              <a:cs typeface="Arial MT"/>
            </a:endParaRPr>
          </a:p>
          <a:p>
            <a:pPr marL="469900" marR="133350" indent="-228600">
              <a:lnSpc>
                <a:spcPts val="1730"/>
              </a:lnSpc>
              <a:spcBef>
                <a:spcPts val="990"/>
              </a:spcBef>
              <a:buChar char="•"/>
              <a:tabLst>
                <a:tab pos="469265" algn="l"/>
                <a:tab pos="469900" algn="l"/>
              </a:tabLst>
            </a:pPr>
            <a:r>
              <a:rPr sz="1600" spc="-5" dirty="0">
                <a:latin typeface="Arial MT"/>
                <a:cs typeface="Arial MT"/>
              </a:rPr>
              <a:t>Pricing</a:t>
            </a:r>
            <a:r>
              <a:rPr sz="1600" spc="-10" dirty="0">
                <a:latin typeface="Arial MT"/>
                <a:cs typeface="Arial MT"/>
              </a:rPr>
              <a:t> </a:t>
            </a:r>
            <a:r>
              <a:rPr sz="1600" spc="-5" dirty="0">
                <a:latin typeface="Arial MT"/>
                <a:cs typeface="Arial MT"/>
              </a:rPr>
              <a:t>Strategy:</a:t>
            </a:r>
            <a:r>
              <a:rPr sz="1600" spc="55" dirty="0">
                <a:latin typeface="Arial MT"/>
                <a:cs typeface="Arial MT"/>
              </a:rPr>
              <a:t> </a:t>
            </a:r>
            <a:r>
              <a:rPr sz="1600" spc="-5" dirty="0">
                <a:latin typeface="Arial MT"/>
                <a:cs typeface="Arial MT"/>
              </a:rPr>
              <a:t>Determine</a:t>
            </a:r>
            <a:r>
              <a:rPr sz="1600" spc="1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prices for</a:t>
            </a:r>
            <a:r>
              <a:rPr sz="1600" spc="25" dirty="0">
                <a:latin typeface="Arial MT"/>
                <a:cs typeface="Arial MT"/>
              </a:rPr>
              <a:t> </a:t>
            </a:r>
            <a:r>
              <a:rPr sz="1600" spc="-5" dirty="0">
                <a:latin typeface="Arial MT"/>
                <a:cs typeface="Arial MT"/>
              </a:rPr>
              <a:t>each</a:t>
            </a:r>
            <a:r>
              <a:rPr sz="1600" dirty="0">
                <a:latin typeface="Arial MT"/>
                <a:cs typeface="Arial MT"/>
              </a:rPr>
              <a:t> </a:t>
            </a:r>
            <a:r>
              <a:rPr sz="1600" spc="-5" dirty="0">
                <a:latin typeface="Arial MT"/>
                <a:cs typeface="Arial MT"/>
              </a:rPr>
              <a:t>item</a:t>
            </a:r>
            <a:r>
              <a:rPr sz="1600" spc="20"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menu</a:t>
            </a:r>
            <a:r>
              <a:rPr sz="1600" spc="20" dirty="0">
                <a:latin typeface="Arial MT"/>
                <a:cs typeface="Arial MT"/>
              </a:rPr>
              <a:t> </a:t>
            </a:r>
            <a:r>
              <a:rPr sz="1600" spc="-5" dirty="0">
                <a:latin typeface="Arial MT"/>
                <a:cs typeface="Arial MT"/>
              </a:rPr>
              <a:t>based</a:t>
            </a:r>
            <a:r>
              <a:rPr sz="1600" dirty="0">
                <a:latin typeface="Arial MT"/>
                <a:cs typeface="Arial MT"/>
              </a:rPr>
              <a:t> </a:t>
            </a:r>
            <a:r>
              <a:rPr sz="1600" spc="-5" dirty="0">
                <a:latin typeface="Arial MT"/>
                <a:cs typeface="Arial MT"/>
              </a:rPr>
              <a:t>on</a:t>
            </a:r>
            <a:r>
              <a:rPr sz="1600" spc="5" dirty="0">
                <a:latin typeface="Arial MT"/>
                <a:cs typeface="Arial MT"/>
              </a:rPr>
              <a:t> </a:t>
            </a:r>
            <a:r>
              <a:rPr sz="1600" spc="-5" dirty="0">
                <a:latin typeface="Arial MT"/>
                <a:cs typeface="Arial MT"/>
              </a:rPr>
              <a:t>factors</a:t>
            </a:r>
            <a:r>
              <a:rPr sz="1600" spc="25" dirty="0">
                <a:latin typeface="Arial MT"/>
                <a:cs typeface="Arial MT"/>
              </a:rPr>
              <a:t> </a:t>
            </a:r>
            <a:r>
              <a:rPr sz="1600" spc="-5" dirty="0">
                <a:latin typeface="Arial MT"/>
                <a:cs typeface="Arial MT"/>
              </a:rPr>
              <a:t>such</a:t>
            </a:r>
            <a:r>
              <a:rPr sz="1600" spc="5" dirty="0">
                <a:latin typeface="Arial MT"/>
                <a:cs typeface="Arial MT"/>
              </a:rPr>
              <a:t> </a:t>
            </a:r>
            <a:r>
              <a:rPr sz="1600" spc="-5" dirty="0">
                <a:latin typeface="Arial MT"/>
                <a:cs typeface="Arial MT"/>
              </a:rPr>
              <a:t>as </a:t>
            </a:r>
            <a:r>
              <a:rPr sz="1600" spc="-430" dirty="0">
                <a:latin typeface="Arial MT"/>
                <a:cs typeface="Arial MT"/>
              </a:rPr>
              <a:t> </a:t>
            </a:r>
            <a:r>
              <a:rPr sz="1600" spc="-5" dirty="0">
                <a:latin typeface="Arial MT"/>
                <a:cs typeface="Arial MT"/>
              </a:rPr>
              <a:t>competitors</a:t>
            </a:r>
            <a:r>
              <a:rPr sz="1600" spc="15" dirty="0">
                <a:latin typeface="Arial MT"/>
                <a:cs typeface="Arial MT"/>
              </a:rPr>
              <a:t> </a:t>
            </a:r>
            <a:r>
              <a:rPr sz="1600" spc="-5" dirty="0">
                <a:latin typeface="Arial MT"/>
                <a:cs typeface="Arial MT"/>
              </a:rPr>
              <a:t>pricing.</a:t>
            </a:r>
            <a:r>
              <a:rPr sz="1600" spc="5" dirty="0">
                <a:latin typeface="Arial MT"/>
                <a:cs typeface="Arial MT"/>
              </a:rPr>
              <a:t> </a:t>
            </a:r>
            <a:r>
              <a:rPr sz="1600" spc="-5" dirty="0">
                <a:latin typeface="Arial MT"/>
                <a:cs typeface="Arial MT"/>
              </a:rPr>
              <a:t>Consider</a:t>
            </a:r>
            <a:r>
              <a:rPr sz="1600" spc="5" dirty="0">
                <a:latin typeface="Arial MT"/>
                <a:cs typeface="Arial MT"/>
              </a:rPr>
              <a:t> </a:t>
            </a:r>
            <a:r>
              <a:rPr sz="1600" spc="-5" dirty="0">
                <a:latin typeface="Arial MT"/>
                <a:cs typeface="Arial MT"/>
              </a:rPr>
              <a:t>how</a:t>
            </a:r>
            <a:r>
              <a:rPr sz="1600" spc="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pricing strategy</a:t>
            </a:r>
            <a:r>
              <a:rPr sz="1600" spc="25" dirty="0">
                <a:latin typeface="Arial MT"/>
                <a:cs typeface="Arial MT"/>
              </a:rPr>
              <a:t> </a:t>
            </a:r>
            <a:r>
              <a:rPr sz="1600" spc="-10" dirty="0">
                <a:latin typeface="Arial MT"/>
                <a:cs typeface="Arial MT"/>
              </a:rPr>
              <a:t>will</a:t>
            </a:r>
            <a:r>
              <a:rPr sz="1600" dirty="0">
                <a:latin typeface="Arial MT"/>
                <a:cs typeface="Arial MT"/>
              </a:rPr>
              <a:t> </a:t>
            </a:r>
            <a:r>
              <a:rPr sz="1600" spc="-10" dirty="0">
                <a:latin typeface="Arial MT"/>
                <a:cs typeface="Arial MT"/>
              </a:rPr>
              <a:t>affect</a:t>
            </a:r>
            <a:r>
              <a:rPr sz="1600" spc="20"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restaurant's</a:t>
            </a:r>
            <a:r>
              <a:rPr sz="1600" spc="45" dirty="0">
                <a:latin typeface="Arial MT"/>
                <a:cs typeface="Arial MT"/>
              </a:rPr>
              <a:t> </a:t>
            </a:r>
            <a:r>
              <a:rPr sz="1600" spc="-5" dirty="0">
                <a:latin typeface="Arial MT"/>
                <a:cs typeface="Arial MT"/>
              </a:rPr>
              <a:t>target </a:t>
            </a:r>
            <a:r>
              <a:rPr sz="1600" dirty="0">
                <a:latin typeface="Arial MT"/>
                <a:cs typeface="Arial MT"/>
              </a:rPr>
              <a:t> </a:t>
            </a:r>
            <a:r>
              <a:rPr sz="1600" spc="-5" dirty="0">
                <a:latin typeface="Arial MT"/>
                <a:cs typeface="Arial MT"/>
              </a:rPr>
              <a:t>audience.</a:t>
            </a:r>
            <a:endParaRPr sz="1600">
              <a:latin typeface="Arial MT"/>
              <a:cs typeface="Arial MT"/>
            </a:endParaRPr>
          </a:p>
          <a:p>
            <a:pPr marL="469900" marR="266700" indent="-228600">
              <a:lnSpc>
                <a:spcPts val="1730"/>
              </a:lnSpc>
              <a:spcBef>
                <a:spcPts val="994"/>
              </a:spcBef>
              <a:buChar char="•"/>
              <a:tabLst>
                <a:tab pos="469265" algn="l"/>
                <a:tab pos="469900" algn="l"/>
              </a:tabLst>
            </a:pPr>
            <a:r>
              <a:rPr sz="1600" spc="-5" dirty="0">
                <a:latin typeface="Arial MT"/>
                <a:cs typeface="Arial MT"/>
              </a:rPr>
              <a:t>Nutrition</a:t>
            </a:r>
            <a:r>
              <a:rPr sz="1600" spc="5" dirty="0">
                <a:latin typeface="Arial MT"/>
                <a:cs typeface="Arial MT"/>
              </a:rPr>
              <a:t> </a:t>
            </a:r>
            <a:r>
              <a:rPr sz="1600" spc="-5" dirty="0">
                <a:latin typeface="Arial MT"/>
                <a:cs typeface="Arial MT"/>
              </a:rPr>
              <a:t>and</a:t>
            </a:r>
            <a:r>
              <a:rPr sz="1600" spc="20" dirty="0">
                <a:latin typeface="Arial MT"/>
                <a:cs typeface="Arial MT"/>
              </a:rPr>
              <a:t> </a:t>
            </a:r>
            <a:r>
              <a:rPr sz="1600" spc="-5" dirty="0">
                <a:latin typeface="Arial MT"/>
                <a:cs typeface="Arial MT"/>
              </a:rPr>
              <a:t>Special</a:t>
            </a:r>
            <a:r>
              <a:rPr sz="1600" spc="-10" dirty="0">
                <a:latin typeface="Arial MT"/>
                <a:cs typeface="Arial MT"/>
              </a:rPr>
              <a:t> </a:t>
            </a:r>
            <a:r>
              <a:rPr sz="1600" spc="-5" dirty="0">
                <a:latin typeface="Arial MT"/>
                <a:cs typeface="Arial MT"/>
              </a:rPr>
              <a:t>Dietary</a:t>
            </a:r>
            <a:r>
              <a:rPr sz="1600" spc="10" dirty="0">
                <a:latin typeface="Arial MT"/>
                <a:cs typeface="Arial MT"/>
              </a:rPr>
              <a:t> </a:t>
            </a:r>
            <a:r>
              <a:rPr sz="1600" spc="-5" dirty="0">
                <a:latin typeface="Arial MT"/>
                <a:cs typeface="Arial MT"/>
              </a:rPr>
              <a:t>Requirements:</a:t>
            </a:r>
            <a:r>
              <a:rPr sz="1600" spc="20" dirty="0">
                <a:latin typeface="Arial MT"/>
                <a:cs typeface="Arial MT"/>
              </a:rPr>
              <a:t> </a:t>
            </a:r>
            <a:r>
              <a:rPr sz="1600" spc="-5" dirty="0">
                <a:latin typeface="Arial MT"/>
                <a:cs typeface="Arial MT"/>
              </a:rPr>
              <a:t>Ensure</a:t>
            </a:r>
            <a:r>
              <a:rPr sz="1600" spc="20" dirty="0">
                <a:latin typeface="Arial MT"/>
                <a:cs typeface="Arial MT"/>
              </a:rPr>
              <a:t> </a:t>
            </a:r>
            <a:r>
              <a:rPr sz="1600" spc="-5" dirty="0">
                <a:latin typeface="Arial MT"/>
                <a:cs typeface="Arial MT"/>
              </a:rPr>
              <a:t>that</a:t>
            </a:r>
            <a:r>
              <a:rPr sz="1600" spc="20" dirty="0">
                <a:latin typeface="Arial MT"/>
                <a:cs typeface="Arial MT"/>
              </a:rPr>
              <a:t> </a:t>
            </a:r>
            <a:r>
              <a:rPr sz="1600" spc="-10" dirty="0">
                <a:latin typeface="Arial MT"/>
                <a:cs typeface="Arial MT"/>
              </a:rPr>
              <a:t>your</a:t>
            </a:r>
            <a:r>
              <a:rPr sz="1600" spc="40" dirty="0">
                <a:latin typeface="Arial MT"/>
                <a:cs typeface="Arial MT"/>
              </a:rPr>
              <a:t> </a:t>
            </a:r>
            <a:r>
              <a:rPr sz="1600" spc="-5" dirty="0">
                <a:latin typeface="Arial MT"/>
                <a:cs typeface="Arial MT"/>
              </a:rPr>
              <a:t>menu</a:t>
            </a:r>
            <a:r>
              <a:rPr sz="1600" spc="20" dirty="0">
                <a:latin typeface="Arial MT"/>
                <a:cs typeface="Arial MT"/>
              </a:rPr>
              <a:t> </a:t>
            </a:r>
            <a:r>
              <a:rPr sz="1600" spc="-5" dirty="0">
                <a:latin typeface="Arial MT"/>
                <a:cs typeface="Arial MT"/>
              </a:rPr>
              <a:t>includes</a:t>
            </a:r>
            <a:r>
              <a:rPr sz="1600" spc="-10" dirty="0">
                <a:latin typeface="Arial MT"/>
                <a:cs typeface="Arial MT"/>
              </a:rPr>
              <a:t> </a:t>
            </a:r>
            <a:r>
              <a:rPr sz="1600" spc="-5" dirty="0">
                <a:latin typeface="Arial MT"/>
                <a:cs typeface="Arial MT"/>
              </a:rPr>
              <a:t>options</a:t>
            </a:r>
            <a:r>
              <a:rPr sz="1600" spc="5" dirty="0">
                <a:latin typeface="Arial MT"/>
                <a:cs typeface="Arial MT"/>
              </a:rPr>
              <a:t> </a:t>
            </a:r>
            <a:r>
              <a:rPr sz="1600" spc="-5" dirty="0">
                <a:latin typeface="Arial MT"/>
                <a:cs typeface="Arial MT"/>
              </a:rPr>
              <a:t>for </a:t>
            </a:r>
            <a:r>
              <a:rPr sz="1600" dirty="0">
                <a:latin typeface="Arial MT"/>
                <a:cs typeface="Arial MT"/>
              </a:rPr>
              <a:t> </a:t>
            </a:r>
            <a:r>
              <a:rPr sz="1600" spc="-5" dirty="0">
                <a:latin typeface="Arial MT"/>
                <a:cs typeface="Arial MT"/>
              </a:rPr>
              <a:t>customers</a:t>
            </a:r>
            <a:r>
              <a:rPr sz="1600" spc="25" dirty="0">
                <a:latin typeface="Arial MT"/>
                <a:cs typeface="Arial MT"/>
              </a:rPr>
              <a:t> </a:t>
            </a:r>
            <a:r>
              <a:rPr sz="1600" spc="-10" dirty="0">
                <a:latin typeface="Arial MT"/>
                <a:cs typeface="Arial MT"/>
              </a:rPr>
              <a:t>with</a:t>
            </a:r>
            <a:r>
              <a:rPr sz="1600" spc="25" dirty="0">
                <a:latin typeface="Arial MT"/>
                <a:cs typeface="Arial MT"/>
              </a:rPr>
              <a:t> </a:t>
            </a:r>
            <a:r>
              <a:rPr sz="1600" spc="-5" dirty="0">
                <a:latin typeface="Arial MT"/>
                <a:cs typeface="Arial MT"/>
              </a:rPr>
              <a:t>special</a:t>
            </a:r>
            <a:r>
              <a:rPr sz="1600" spc="-10" dirty="0">
                <a:latin typeface="Arial MT"/>
                <a:cs typeface="Arial MT"/>
              </a:rPr>
              <a:t> </a:t>
            </a:r>
            <a:r>
              <a:rPr sz="1600" spc="-5" dirty="0">
                <a:latin typeface="Arial MT"/>
                <a:cs typeface="Arial MT"/>
              </a:rPr>
              <a:t>dietary</a:t>
            </a:r>
            <a:r>
              <a:rPr sz="1600" spc="30" dirty="0">
                <a:latin typeface="Arial MT"/>
                <a:cs typeface="Arial MT"/>
              </a:rPr>
              <a:t> </a:t>
            </a:r>
            <a:r>
              <a:rPr sz="1600" spc="-5" dirty="0">
                <a:latin typeface="Arial MT"/>
                <a:cs typeface="Arial MT"/>
              </a:rPr>
              <a:t>requirements</a:t>
            </a:r>
            <a:r>
              <a:rPr sz="1600" spc="30" dirty="0">
                <a:latin typeface="Arial MT"/>
                <a:cs typeface="Arial MT"/>
              </a:rPr>
              <a:t> </a:t>
            </a:r>
            <a:r>
              <a:rPr sz="1600" spc="-5" dirty="0">
                <a:latin typeface="Arial MT"/>
                <a:cs typeface="Arial MT"/>
              </a:rPr>
              <a:t>such</a:t>
            </a:r>
            <a:r>
              <a:rPr sz="1600" spc="5" dirty="0">
                <a:latin typeface="Arial MT"/>
                <a:cs typeface="Arial MT"/>
              </a:rPr>
              <a:t> </a:t>
            </a:r>
            <a:r>
              <a:rPr sz="1600" spc="-5" dirty="0">
                <a:latin typeface="Arial MT"/>
                <a:cs typeface="Arial MT"/>
              </a:rPr>
              <a:t>as</a:t>
            </a:r>
            <a:r>
              <a:rPr sz="1600" spc="20" dirty="0">
                <a:latin typeface="Arial MT"/>
                <a:cs typeface="Arial MT"/>
              </a:rPr>
              <a:t> </a:t>
            </a:r>
            <a:r>
              <a:rPr sz="1600" spc="-5" dirty="0">
                <a:latin typeface="Arial MT"/>
                <a:cs typeface="Arial MT"/>
              </a:rPr>
              <a:t>vegetarian,</a:t>
            </a:r>
            <a:r>
              <a:rPr sz="1600" spc="20" dirty="0">
                <a:latin typeface="Arial MT"/>
                <a:cs typeface="Arial MT"/>
              </a:rPr>
              <a:t> </a:t>
            </a:r>
            <a:r>
              <a:rPr sz="1600" dirty="0">
                <a:latin typeface="Arial MT"/>
                <a:cs typeface="Arial MT"/>
              </a:rPr>
              <a:t>gluten-free,</a:t>
            </a:r>
            <a:r>
              <a:rPr sz="1600" spc="45"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lactose- </a:t>
            </a:r>
            <a:r>
              <a:rPr sz="1600" spc="-430" dirty="0">
                <a:latin typeface="Arial MT"/>
                <a:cs typeface="Arial MT"/>
              </a:rPr>
              <a:t> </a:t>
            </a:r>
            <a:r>
              <a:rPr sz="1600" spc="-5" dirty="0">
                <a:latin typeface="Arial MT"/>
                <a:cs typeface="Arial MT"/>
              </a:rPr>
              <a:t>free.</a:t>
            </a:r>
            <a:r>
              <a:rPr sz="1600" spc="20" dirty="0">
                <a:latin typeface="Arial MT"/>
                <a:cs typeface="Arial MT"/>
              </a:rPr>
              <a:t> </a:t>
            </a:r>
            <a:r>
              <a:rPr sz="1600" spc="-5" dirty="0">
                <a:latin typeface="Arial MT"/>
                <a:cs typeface="Arial MT"/>
              </a:rPr>
              <a:t>Consider</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nutritional</a:t>
            </a:r>
            <a:r>
              <a:rPr sz="1600" spc="15" dirty="0">
                <a:latin typeface="Arial MT"/>
                <a:cs typeface="Arial MT"/>
              </a:rPr>
              <a:t> </a:t>
            </a:r>
            <a:r>
              <a:rPr sz="1600" spc="-5" dirty="0">
                <a:latin typeface="Arial MT"/>
                <a:cs typeface="Arial MT"/>
              </a:rPr>
              <a:t>content</a:t>
            </a:r>
            <a:r>
              <a:rPr sz="1600" spc="20" dirty="0">
                <a:latin typeface="Arial MT"/>
                <a:cs typeface="Arial MT"/>
              </a:rPr>
              <a:t> </a:t>
            </a:r>
            <a:r>
              <a:rPr sz="1600" spc="-5" dirty="0">
                <a:latin typeface="Arial MT"/>
                <a:cs typeface="Arial MT"/>
              </a:rPr>
              <a:t>of</a:t>
            </a:r>
            <a:r>
              <a:rPr sz="1600" spc="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dishes</a:t>
            </a:r>
            <a:r>
              <a:rPr sz="1600" dirty="0">
                <a:latin typeface="Arial MT"/>
                <a:cs typeface="Arial MT"/>
              </a:rPr>
              <a:t> </a:t>
            </a:r>
            <a:r>
              <a:rPr sz="1600" spc="-5" dirty="0">
                <a:latin typeface="Arial MT"/>
                <a:cs typeface="Arial MT"/>
              </a:rPr>
              <a:t>and</a:t>
            </a:r>
            <a:r>
              <a:rPr sz="1600" spc="20" dirty="0">
                <a:latin typeface="Arial MT"/>
                <a:cs typeface="Arial MT"/>
              </a:rPr>
              <a:t> </a:t>
            </a:r>
            <a:r>
              <a:rPr sz="1600" spc="-5" dirty="0">
                <a:latin typeface="Arial MT"/>
                <a:cs typeface="Arial MT"/>
              </a:rPr>
              <a:t>ensure</a:t>
            </a:r>
            <a:r>
              <a:rPr sz="1600" spc="5" dirty="0">
                <a:latin typeface="Arial MT"/>
                <a:cs typeface="Arial MT"/>
              </a:rPr>
              <a:t> </a:t>
            </a:r>
            <a:r>
              <a:rPr sz="1600" spc="-5" dirty="0">
                <a:latin typeface="Arial MT"/>
                <a:cs typeface="Arial MT"/>
              </a:rPr>
              <a:t>that</a:t>
            </a:r>
            <a:r>
              <a:rPr sz="1600" spc="30" dirty="0">
                <a:latin typeface="Arial MT"/>
                <a:cs typeface="Arial MT"/>
              </a:rPr>
              <a:t> </a:t>
            </a:r>
            <a:r>
              <a:rPr sz="1600" spc="-5" dirty="0">
                <a:latin typeface="Arial MT"/>
                <a:cs typeface="Arial MT"/>
              </a:rPr>
              <a:t>they</a:t>
            </a:r>
            <a:r>
              <a:rPr sz="1600" spc="15" dirty="0">
                <a:latin typeface="Arial MT"/>
                <a:cs typeface="Arial MT"/>
              </a:rPr>
              <a:t> </a:t>
            </a:r>
            <a:r>
              <a:rPr sz="1600" spc="-5" dirty="0">
                <a:latin typeface="Arial MT"/>
                <a:cs typeface="Arial MT"/>
              </a:rPr>
              <a:t>align </a:t>
            </a:r>
            <a:r>
              <a:rPr sz="1600" spc="-10" dirty="0">
                <a:latin typeface="Arial MT"/>
                <a:cs typeface="Arial MT"/>
              </a:rPr>
              <a:t>with</a:t>
            </a:r>
            <a:r>
              <a:rPr sz="1600" spc="20" dirty="0">
                <a:latin typeface="Arial MT"/>
                <a:cs typeface="Arial MT"/>
              </a:rPr>
              <a:t> </a:t>
            </a:r>
            <a:r>
              <a:rPr sz="1600" spc="-5" dirty="0">
                <a:latin typeface="Arial MT"/>
                <a:cs typeface="Arial MT"/>
              </a:rPr>
              <a:t>current </a:t>
            </a:r>
            <a:r>
              <a:rPr sz="1600" dirty="0">
                <a:latin typeface="Arial MT"/>
                <a:cs typeface="Arial MT"/>
              </a:rPr>
              <a:t> </a:t>
            </a:r>
            <a:r>
              <a:rPr sz="1600" spc="-5" dirty="0">
                <a:latin typeface="Arial MT"/>
                <a:cs typeface="Arial MT"/>
              </a:rPr>
              <a:t>health</a:t>
            </a:r>
            <a:r>
              <a:rPr sz="1600" spc="-10" dirty="0">
                <a:latin typeface="Arial MT"/>
                <a:cs typeface="Arial MT"/>
              </a:rPr>
              <a:t> </a:t>
            </a:r>
            <a:r>
              <a:rPr sz="1600" spc="-5" dirty="0">
                <a:latin typeface="Arial MT"/>
                <a:cs typeface="Arial MT"/>
              </a:rPr>
              <a:t>and wellness</a:t>
            </a:r>
            <a:r>
              <a:rPr sz="1600" spc="-10" dirty="0">
                <a:latin typeface="Arial MT"/>
                <a:cs typeface="Arial MT"/>
              </a:rPr>
              <a:t> </a:t>
            </a:r>
            <a:r>
              <a:rPr sz="1600" spc="-5" dirty="0">
                <a:latin typeface="Arial MT"/>
                <a:cs typeface="Arial MT"/>
              </a:rPr>
              <a:t>trends.</a:t>
            </a:r>
            <a:endParaRPr sz="1600">
              <a:latin typeface="Arial MT"/>
              <a:cs typeface="Arial MT"/>
            </a:endParaRPr>
          </a:p>
          <a:p>
            <a:pPr marL="469900" marR="5080" indent="-228600">
              <a:lnSpc>
                <a:spcPts val="1730"/>
              </a:lnSpc>
              <a:spcBef>
                <a:spcPts val="1000"/>
              </a:spcBef>
              <a:buChar char="•"/>
              <a:tabLst>
                <a:tab pos="469265" algn="l"/>
                <a:tab pos="469900" algn="l"/>
              </a:tabLst>
            </a:pPr>
            <a:r>
              <a:rPr sz="1600" spc="-5" dirty="0">
                <a:latin typeface="Arial MT"/>
                <a:cs typeface="Arial MT"/>
              </a:rPr>
              <a:t>Menu</a:t>
            </a:r>
            <a:r>
              <a:rPr sz="1600" spc="40" dirty="0">
                <a:latin typeface="Arial MT"/>
                <a:cs typeface="Arial MT"/>
              </a:rPr>
              <a:t> </a:t>
            </a:r>
            <a:r>
              <a:rPr sz="1600" spc="-10" dirty="0">
                <a:latin typeface="Arial MT"/>
                <a:cs typeface="Arial MT"/>
              </a:rPr>
              <a:t>Layout</a:t>
            </a:r>
            <a:r>
              <a:rPr sz="1600" spc="55" dirty="0">
                <a:latin typeface="Arial MT"/>
                <a:cs typeface="Arial MT"/>
              </a:rPr>
              <a:t> </a:t>
            </a:r>
            <a:r>
              <a:rPr sz="1600" spc="-5" dirty="0">
                <a:latin typeface="Arial MT"/>
                <a:cs typeface="Arial MT"/>
              </a:rPr>
              <a:t>and</a:t>
            </a:r>
            <a:r>
              <a:rPr sz="1600" spc="45" dirty="0">
                <a:latin typeface="Arial MT"/>
                <a:cs typeface="Arial MT"/>
              </a:rPr>
              <a:t> </a:t>
            </a:r>
            <a:r>
              <a:rPr sz="1600" spc="-5" dirty="0">
                <a:latin typeface="Arial MT"/>
                <a:cs typeface="Arial MT"/>
              </a:rPr>
              <a:t>Design:</a:t>
            </a:r>
            <a:r>
              <a:rPr sz="1600" spc="20" dirty="0">
                <a:latin typeface="Arial MT"/>
                <a:cs typeface="Arial MT"/>
              </a:rPr>
              <a:t> </a:t>
            </a:r>
            <a:r>
              <a:rPr sz="1600" spc="-5" dirty="0">
                <a:latin typeface="Arial MT"/>
                <a:cs typeface="Arial MT"/>
              </a:rPr>
              <a:t>Create</a:t>
            </a:r>
            <a:r>
              <a:rPr sz="1600" spc="50" dirty="0">
                <a:latin typeface="Arial MT"/>
                <a:cs typeface="Arial MT"/>
              </a:rPr>
              <a:t> </a:t>
            </a:r>
            <a:r>
              <a:rPr sz="1600" spc="-5" dirty="0">
                <a:latin typeface="Arial MT"/>
                <a:cs typeface="Arial MT"/>
              </a:rPr>
              <a:t>a</a:t>
            </a:r>
            <a:r>
              <a:rPr sz="1600" spc="25" dirty="0">
                <a:latin typeface="Arial MT"/>
                <a:cs typeface="Arial MT"/>
              </a:rPr>
              <a:t> </a:t>
            </a:r>
            <a:r>
              <a:rPr sz="1600" spc="-5" dirty="0">
                <a:latin typeface="Arial MT"/>
                <a:cs typeface="Arial MT"/>
              </a:rPr>
              <a:t>visually</a:t>
            </a:r>
            <a:r>
              <a:rPr sz="1600" spc="5" dirty="0">
                <a:latin typeface="Arial MT"/>
                <a:cs typeface="Arial MT"/>
              </a:rPr>
              <a:t> </a:t>
            </a:r>
            <a:r>
              <a:rPr sz="1600" spc="-5" dirty="0">
                <a:latin typeface="Arial MT"/>
                <a:cs typeface="Arial MT"/>
              </a:rPr>
              <a:t>appealing</a:t>
            </a:r>
            <a:r>
              <a:rPr sz="1600" spc="20" dirty="0">
                <a:latin typeface="Arial MT"/>
                <a:cs typeface="Arial MT"/>
              </a:rPr>
              <a:t> </a:t>
            </a:r>
            <a:r>
              <a:rPr sz="1600" spc="-5" dirty="0">
                <a:latin typeface="Arial MT"/>
                <a:cs typeface="Arial MT"/>
              </a:rPr>
              <a:t>menu</a:t>
            </a:r>
            <a:r>
              <a:rPr sz="1600" spc="45" dirty="0">
                <a:latin typeface="Arial MT"/>
                <a:cs typeface="Arial MT"/>
              </a:rPr>
              <a:t> </a:t>
            </a:r>
            <a:r>
              <a:rPr sz="1600" spc="-10" dirty="0">
                <a:latin typeface="Arial MT"/>
                <a:cs typeface="Arial MT"/>
              </a:rPr>
              <a:t>layout</a:t>
            </a:r>
            <a:r>
              <a:rPr sz="1600" spc="45" dirty="0">
                <a:latin typeface="Arial MT"/>
                <a:cs typeface="Arial MT"/>
              </a:rPr>
              <a:t> </a:t>
            </a:r>
            <a:r>
              <a:rPr sz="1600" spc="-5" dirty="0">
                <a:latin typeface="Arial MT"/>
                <a:cs typeface="Arial MT"/>
              </a:rPr>
              <a:t>and</a:t>
            </a:r>
            <a:r>
              <a:rPr sz="1600" spc="40" dirty="0">
                <a:latin typeface="Arial MT"/>
                <a:cs typeface="Arial MT"/>
              </a:rPr>
              <a:t> </a:t>
            </a:r>
            <a:r>
              <a:rPr sz="1600" spc="-5" dirty="0">
                <a:latin typeface="Arial MT"/>
                <a:cs typeface="Arial MT"/>
              </a:rPr>
              <a:t>design</a:t>
            </a:r>
            <a:r>
              <a:rPr sz="1600" spc="20" dirty="0">
                <a:latin typeface="Arial MT"/>
                <a:cs typeface="Arial MT"/>
              </a:rPr>
              <a:t> </a:t>
            </a:r>
            <a:r>
              <a:rPr sz="1600" spc="-5" dirty="0">
                <a:latin typeface="Arial MT"/>
                <a:cs typeface="Arial MT"/>
              </a:rPr>
              <a:t>that</a:t>
            </a:r>
            <a:r>
              <a:rPr sz="1600" spc="45" dirty="0">
                <a:latin typeface="Arial MT"/>
                <a:cs typeface="Arial MT"/>
              </a:rPr>
              <a:t> </a:t>
            </a:r>
            <a:r>
              <a:rPr sz="1600" spc="-5" dirty="0">
                <a:latin typeface="Arial MT"/>
                <a:cs typeface="Arial MT"/>
              </a:rPr>
              <a:t>is</a:t>
            </a:r>
            <a:r>
              <a:rPr sz="1600" spc="35" dirty="0">
                <a:latin typeface="Arial MT"/>
                <a:cs typeface="Arial MT"/>
              </a:rPr>
              <a:t> </a:t>
            </a:r>
            <a:r>
              <a:rPr sz="1600" spc="-5" dirty="0">
                <a:latin typeface="Arial MT"/>
                <a:cs typeface="Arial MT"/>
              </a:rPr>
              <a:t>easy </a:t>
            </a:r>
            <a:r>
              <a:rPr sz="1600"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read</a:t>
            </a:r>
            <a:r>
              <a:rPr sz="1600" spc="15"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understand.</a:t>
            </a:r>
            <a:r>
              <a:rPr sz="1600" spc="30" dirty="0">
                <a:latin typeface="Arial MT"/>
                <a:cs typeface="Arial MT"/>
              </a:rPr>
              <a:t> </a:t>
            </a:r>
            <a:r>
              <a:rPr sz="1600" spc="-5" dirty="0">
                <a:latin typeface="Arial MT"/>
                <a:cs typeface="Arial MT"/>
              </a:rPr>
              <a:t>Consider</a:t>
            </a:r>
            <a:r>
              <a:rPr sz="1600" spc="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use</a:t>
            </a:r>
            <a:r>
              <a:rPr sz="1600" spc="5" dirty="0">
                <a:latin typeface="Arial MT"/>
                <a:cs typeface="Arial MT"/>
              </a:rPr>
              <a:t> </a:t>
            </a:r>
            <a:r>
              <a:rPr sz="1600" spc="-5" dirty="0">
                <a:latin typeface="Arial MT"/>
                <a:cs typeface="Arial MT"/>
              </a:rPr>
              <a:t>of</a:t>
            </a:r>
            <a:r>
              <a:rPr sz="1600" spc="40" dirty="0">
                <a:latin typeface="Arial MT"/>
                <a:cs typeface="Arial MT"/>
              </a:rPr>
              <a:t> </a:t>
            </a:r>
            <a:r>
              <a:rPr sz="1600" spc="-5" dirty="0">
                <a:latin typeface="Arial MT"/>
                <a:cs typeface="Arial MT"/>
              </a:rPr>
              <a:t>colours,</a:t>
            </a:r>
            <a:r>
              <a:rPr sz="1600" spc="5" dirty="0">
                <a:latin typeface="Arial MT"/>
                <a:cs typeface="Arial MT"/>
              </a:rPr>
              <a:t> </a:t>
            </a:r>
            <a:r>
              <a:rPr sz="1600" spc="-5" dirty="0">
                <a:latin typeface="Arial MT"/>
                <a:cs typeface="Arial MT"/>
              </a:rPr>
              <a:t>fonts,</a:t>
            </a:r>
            <a:r>
              <a:rPr sz="1600" spc="3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images</a:t>
            </a:r>
            <a:r>
              <a:rPr sz="1600" spc="15"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create</a:t>
            </a:r>
            <a:r>
              <a:rPr sz="1600" spc="15" dirty="0">
                <a:latin typeface="Arial MT"/>
                <a:cs typeface="Arial MT"/>
              </a:rPr>
              <a:t> </a:t>
            </a:r>
            <a:r>
              <a:rPr sz="1600" spc="-5" dirty="0">
                <a:latin typeface="Arial MT"/>
                <a:cs typeface="Arial MT"/>
              </a:rPr>
              <a:t>a</a:t>
            </a:r>
            <a:r>
              <a:rPr sz="1600" spc="5" dirty="0">
                <a:latin typeface="Arial MT"/>
                <a:cs typeface="Arial MT"/>
              </a:rPr>
              <a:t> </a:t>
            </a:r>
            <a:r>
              <a:rPr sz="1600" spc="-5" dirty="0">
                <a:latin typeface="Arial MT"/>
                <a:cs typeface="Arial MT"/>
              </a:rPr>
              <a:t>cohesive </a:t>
            </a:r>
            <a:r>
              <a:rPr sz="1600" spc="-430" dirty="0">
                <a:latin typeface="Arial MT"/>
                <a:cs typeface="Arial MT"/>
              </a:rPr>
              <a:t> </a:t>
            </a:r>
            <a:r>
              <a:rPr sz="1600" spc="-5" dirty="0">
                <a:latin typeface="Arial MT"/>
                <a:cs typeface="Arial MT"/>
              </a:rPr>
              <a:t>brand</a:t>
            </a:r>
            <a:r>
              <a:rPr sz="1600" dirty="0">
                <a:latin typeface="Arial MT"/>
                <a:cs typeface="Arial MT"/>
              </a:rPr>
              <a:t> </a:t>
            </a:r>
            <a:r>
              <a:rPr sz="1600" spc="-5" dirty="0">
                <a:latin typeface="Arial MT"/>
                <a:cs typeface="Arial MT"/>
              </a:rPr>
              <a:t>image and</a:t>
            </a:r>
            <a:r>
              <a:rPr sz="1600" spc="10" dirty="0">
                <a:latin typeface="Arial MT"/>
                <a:cs typeface="Arial MT"/>
              </a:rPr>
              <a:t> </a:t>
            </a:r>
            <a:r>
              <a:rPr sz="1600" spc="-5" dirty="0">
                <a:latin typeface="Arial MT"/>
                <a:cs typeface="Arial MT"/>
              </a:rPr>
              <a:t>theme.</a:t>
            </a:r>
            <a:endParaRPr sz="1600">
              <a:latin typeface="Arial MT"/>
              <a:cs typeface="Arial MT"/>
            </a:endParaRPr>
          </a:p>
          <a:p>
            <a:pPr marL="469900" marR="113030" indent="-228600">
              <a:lnSpc>
                <a:spcPct val="90100"/>
              </a:lnSpc>
              <a:spcBef>
                <a:spcPts val="965"/>
              </a:spcBef>
              <a:buChar char="•"/>
              <a:tabLst>
                <a:tab pos="469265" algn="l"/>
                <a:tab pos="469900" algn="l"/>
              </a:tabLst>
            </a:pPr>
            <a:r>
              <a:rPr sz="1600" spc="-5" dirty="0">
                <a:latin typeface="Arial MT"/>
                <a:cs typeface="Arial MT"/>
              </a:rPr>
              <a:t>Sustainability</a:t>
            </a:r>
            <a:r>
              <a:rPr sz="1600" spc="-1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Seasonality:</a:t>
            </a:r>
            <a:r>
              <a:rPr sz="1600" spc="20" dirty="0">
                <a:latin typeface="Arial MT"/>
                <a:cs typeface="Arial MT"/>
              </a:rPr>
              <a:t> </a:t>
            </a:r>
            <a:r>
              <a:rPr sz="1600" spc="-5" dirty="0">
                <a:latin typeface="Arial MT"/>
                <a:cs typeface="Arial MT"/>
              </a:rPr>
              <a:t>Consider</a:t>
            </a:r>
            <a:r>
              <a:rPr sz="1600" spc="10" dirty="0">
                <a:latin typeface="Arial MT"/>
                <a:cs typeface="Arial MT"/>
              </a:rPr>
              <a:t> </a:t>
            </a:r>
            <a:r>
              <a:rPr sz="1600" spc="-5" dirty="0">
                <a:latin typeface="Arial MT"/>
                <a:cs typeface="Arial MT"/>
              </a:rPr>
              <a:t>the</a:t>
            </a:r>
            <a:r>
              <a:rPr sz="1600" spc="10" dirty="0">
                <a:latin typeface="Arial MT"/>
                <a:cs typeface="Arial MT"/>
              </a:rPr>
              <a:t> </a:t>
            </a:r>
            <a:r>
              <a:rPr sz="1600" spc="-5" dirty="0">
                <a:latin typeface="Arial MT"/>
                <a:cs typeface="Arial MT"/>
              </a:rPr>
              <a:t>use</a:t>
            </a:r>
            <a:r>
              <a:rPr sz="1600" spc="20" dirty="0">
                <a:latin typeface="Arial MT"/>
                <a:cs typeface="Arial MT"/>
              </a:rPr>
              <a:t> </a:t>
            </a:r>
            <a:r>
              <a:rPr sz="1600" spc="-5" dirty="0">
                <a:latin typeface="Arial MT"/>
                <a:cs typeface="Arial MT"/>
              </a:rPr>
              <a:t>of</a:t>
            </a:r>
            <a:r>
              <a:rPr sz="1600" spc="10" dirty="0">
                <a:latin typeface="Arial MT"/>
                <a:cs typeface="Arial MT"/>
              </a:rPr>
              <a:t> </a:t>
            </a:r>
            <a:r>
              <a:rPr sz="1600" spc="-5" dirty="0">
                <a:latin typeface="Arial MT"/>
                <a:cs typeface="Arial MT"/>
              </a:rPr>
              <a:t>sustainable</a:t>
            </a:r>
            <a:r>
              <a:rPr sz="1600" dirty="0">
                <a:latin typeface="Arial MT"/>
                <a:cs typeface="Arial MT"/>
              </a:rPr>
              <a:t> </a:t>
            </a:r>
            <a:r>
              <a:rPr sz="1600" spc="-5" dirty="0">
                <a:latin typeface="Arial MT"/>
                <a:cs typeface="Arial MT"/>
              </a:rPr>
              <a:t>and</a:t>
            </a:r>
            <a:r>
              <a:rPr sz="1600" spc="5" dirty="0">
                <a:latin typeface="Arial MT"/>
                <a:cs typeface="Arial MT"/>
              </a:rPr>
              <a:t> </a:t>
            </a:r>
            <a:r>
              <a:rPr sz="1600" spc="-5" dirty="0">
                <a:latin typeface="Arial MT"/>
                <a:cs typeface="Arial MT"/>
              </a:rPr>
              <a:t>seasonal</a:t>
            </a:r>
            <a:r>
              <a:rPr sz="1600" spc="5" dirty="0">
                <a:latin typeface="Arial MT"/>
                <a:cs typeface="Arial MT"/>
              </a:rPr>
              <a:t> </a:t>
            </a:r>
            <a:r>
              <a:rPr sz="1600" spc="-5" dirty="0">
                <a:latin typeface="Arial MT"/>
                <a:cs typeface="Arial MT"/>
              </a:rPr>
              <a:t>ingredients</a:t>
            </a:r>
            <a:r>
              <a:rPr sz="1600" spc="15" dirty="0">
                <a:latin typeface="Arial MT"/>
                <a:cs typeface="Arial MT"/>
              </a:rPr>
              <a:t> </a:t>
            </a:r>
            <a:r>
              <a:rPr sz="1600" spc="-5" dirty="0">
                <a:latin typeface="Arial MT"/>
                <a:cs typeface="Arial MT"/>
              </a:rPr>
              <a:t>in </a:t>
            </a:r>
            <a:r>
              <a:rPr sz="1600" spc="-430" dirty="0">
                <a:latin typeface="Arial MT"/>
                <a:cs typeface="Arial MT"/>
              </a:rPr>
              <a:t> </a:t>
            </a:r>
            <a:r>
              <a:rPr sz="1600" spc="-10" dirty="0">
                <a:latin typeface="Arial MT"/>
                <a:cs typeface="Arial MT"/>
              </a:rPr>
              <a:t>your</a:t>
            </a:r>
            <a:r>
              <a:rPr sz="1600" spc="35" dirty="0">
                <a:latin typeface="Arial MT"/>
                <a:cs typeface="Arial MT"/>
              </a:rPr>
              <a:t> </a:t>
            </a:r>
            <a:r>
              <a:rPr sz="1600" spc="-5" dirty="0">
                <a:latin typeface="Arial MT"/>
                <a:cs typeface="Arial MT"/>
              </a:rPr>
              <a:t>menu.</a:t>
            </a:r>
            <a:r>
              <a:rPr sz="1600" spc="15" dirty="0">
                <a:latin typeface="Arial MT"/>
                <a:cs typeface="Arial MT"/>
              </a:rPr>
              <a:t> </a:t>
            </a:r>
            <a:r>
              <a:rPr sz="1600" spc="-5" dirty="0">
                <a:latin typeface="Arial MT"/>
                <a:cs typeface="Arial MT"/>
              </a:rPr>
              <a:t>Ensure</a:t>
            </a:r>
            <a:r>
              <a:rPr sz="1600" spc="20" dirty="0">
                <a:latin typeface="Arial MT"/>
                <a:cs typeface="Arial MT"/>
              </a:rPr>
              <a:t> </a:t>
            </a:r>
            <a:r>
              <a:rPr sz="1600" spc="-5" dirty="0">
                <a:latin typeface="Arial MT"/>
                <a:cs typeface="Arial MT"/>
              </a:rPr>
              <a:t>that</a:t>
            </a:r>
            <a:r>
              <a:rPr sz="1600" spc="15" dirty="0">
                <a:latin typeface="Arial MT"/>
                <a:cs typeface="Arial MT"/>
              </a:rPr>
              <a:t> </a:t>
            </a:r>
            <a:r>
              <a:rPr sz="1600" spc="-5" dirty="0">
                <a:latin typeface="Arial MT"/>
                <a:cs typeface="Arial MT"/>
              </a:rPr>
              <a:t>the</a:t>
            </a:r>
            <a:r>
              <a:rPr sz="1600" spc="15" dirty="0">
                <a:latin typeface="Arial MT"/>
                <a:cs typeface="Arial MT"/>
              </a:rPr>
              <a:t> </a:t>
            </a:r>
            <a:r>
              <a:rPr sz="1600" spc="-5" dirty="0">
                <a:latin typeface="Arial MT"/>
                <a:cs typeface="Arial MT"/>
              </a:rPr>
              <a:t>restaurant's</a:t>
            </a:r>
            <a:r>
              <a:rPr sz="1600" spc="40" dirty="0">
                <a:latin typeface="Arial MT"/>
                <a:cs typeface="Arial MT"/>
              </a:rPr>
              <a:t> </a:t>
            </a:r>
            <a:r>
              <a:rPr sz="1600" spc="-5" dirty="0">
                <a:latin typeface="Arial MT"/>
                <a:cs typeface="Arial MT"/>
              </a:rPr>
              <a:t>operations</a:t>
            </a:r>
            <a:r>
              <a:rPr sz="1600" spc="25" dirty="0">
                <a:latin typeface="Arial MT"/>
                <a:cs typeface="Arial MT"/>
              </a:rPr>
              <a:t> </a:t>
            </a:r>
            <a:r>
              <a:rPr sz="1600" dirty="0">
                <a:latin typeface="Arial MT"/>
                <a:cs typeface="Arial MT"/>
              </a:rPr>
              <a:t>align</a:t>
            </a:r>
            <a:r>
              <a:rPr sz="1600" spc="-20" dirty="0">
                <a:latin typeface="Arial MT"/>
                <a:cs typeface="Arial MT"/>
              </a:rPr>
              <a:t> </a:t>
            </a:r>
            <a:r>
              <a:rPr sz="1600" spc="-5" dirty="0">
                <a:latin typeface="Arial MT"/>
                <a:cs typeface="Arial MT"/>
              </a:rPr>
              <a:t>with</a:t>
            </a:r>
            <a:r>
              <a:rPr sz="1600" spc="15" dirty="0">
                <a:latin typeface="Arial MT"/>
                <a:cs typeface="Arial MT"/>
              </a:rPr>
              <a:t> </a:t>
            </a:r>
            <a:r>
              <a:rPr sz="1600" spc="-5" dirty="0">
                <a:latin typeface="Arial MT"/>
                <a:cs typeface="Arial MT"/>
              </a:rPr>
              <a:t>current</a:t>
            </a:r>
            <a:r>
              <a:rPr sz="1600" spc="35" dirty="0">
                <a:latin typeface="Arial MT"/>
                <a:cs typeface="Arial MT"/>
              </a:rPr>
              <a:t> </a:t>
            </a:r>
            <a:r>
              <a:rPr sz="1600" spc="-5" dirty="0">
                <a:latin typeface="Arial MT"/>
                <a:cs typeface="Arial MT"/>
              </a:rPr>
              <a:t>environmental</a:t>
            </a:r>
            <a:r>
              <a:rPr sz="1600" spc="5" dirty="0">
                <a:latin typeface="Arial MT"/>
                <a:cs typeface="Arial MT"/>
              </a:rPr>
              <a:t> </a:t>
            </a:r>
            <a:r>
              <a:rPr sz="1600" spc="-5" dirty="0">
                <a:latin typeface="Arial MT"/>
                <a:cs typeface="Arial MT"/>
              </a:rPr>
              <a:t>trends </a:t>
            </a:r>
            <a:r>
              <a:rPr sz="1600" dirty="0">
                <a:latin typeface="Arial MT"/>
                <a:cs typeface="Arial MT"/>
              </a:rPr>
              <a:t> </a:t>
            </a:r>
            <a:r>
              <a:rPr sz="1600" spc="-5" dirty="0">
                <a:latin typeface="Arial MT"/>
                <a:cs typeface="Arial MT"/>
              </a:rPr>
              <a:t>and</a:t>
            </a:r>
            <a:r>
              <a:rPr sz="1600" spc="-10" dirty="0">
                <a:latin typeface="Arial MT"/>
                <a:cs typeface="Arial MT"/>
              </a:rPr>
              <a:t> </a:t>
            </a:r>
            <a:r>
              <a:rPr sz="1600" spc="-5" dirty="0">
                <a:latin typeface="Arial MT"/>
                <a:cs typeface="Arial MT"/>
              </a:rPr>
              <a:t>regulations.</a:t>
            </a:r>
            <a:endParaRPr sz="1600">
              <a:latin typeface="Arial MT"/>
              <a:cs typeface="Arial MT"/>
            </a:endParaRPr>
          </a:p>
          <a:p>
            <a:pPr marL="241300" marR="615315" indent="-228600">
              <a:lnSpc>
                <a:spcPts val="1730"/>
              </a:lnSpc>
              <a:spcBef>
                <a:spcPts val="1019"/>
              </a:spcBef>
              <a:buChar char="•"/>
              <a:tabLst>
                <a:tab pos="240665" algn="l"/>
                <a:tab pos="241300" algn="l"/>
              </a:tabLst>
            </a:pPr>
            <a:r>
              <a:rPr sz="1600" spc="-5" dirty="0">
                <a:latin typeface="Arial MT"/>
                <a:cs typeface="Arial MT"/>
              </a:rPr>
              <a:t>The</a:t>
            </a:r>
            <a:r>
              <a:rPr sz="1600" spc="10" dirty="0">
                <a:latin typeface="Arial MT"/>
                <a:cs typeface="Arial MT"/>
              </a:rPr>
              <a:t> </a:t>
            </a:r>
            <a:r>
              <a:rPr sz="1600" spc="-5" dirty="0">
                <a:latin typeface="Arial MT"/>
                <a:cs typeface="Arial MT"/>
              </a:rPr>
              <a:t>menu</a:t>
            </a:r>
            <a:r>
              <a:rPr sz="1600" spc="5" dirty="0">
                <a:latin typeface="Arial MT"/>
                <a:cs typeface="Arial MT"/>
              </a:rPr>
              <a:t> </a:t>
            </a:r>
            <a:r>
              <a:rPr sz="1600" spc="-5" dirty="0">
                <a:latin typeface="Arial MT"/>
                <a:cs typeface="Arial MT"/>
              </a:rPr>
              <a:t>should</a:t>
            </a:r>
            <a:r>
              <a:rPr sz="1600" spc="5" dirty="0">
                <a:latin typeface="Arial MT"/>
                <a:cs typeface="Arial MT"/>
              </a:rPr>
              <a:t> </a:t>
            </a:r>
            <a:r>
              <a:rPr sz="1600" spc="-5" dirty="0">
                <a:latin typeface="Arial MT"/>
                <a:cs typeface="Arial MT"/>
              </a:rPr>
              <a:t>be</a:t>
            </a:r>
            <a:r>
              <a:rPr sz="1600" spc="5" dirty="0">
                <a:latin typeface="Arial MT"/>
                <a:cs typeface="Arial MT"/>
              </a:rPr>
              <a:t> </a:t>
            </a:r>
            <a:r>
              <a:rPr sz="1600" spc="-5" dirty="0">
                <a:latin typeface="Arial MT"/>
                <a:cs typeface="Arial MT"/>
              </a:rPr>
              <a:t>priced</a:t>
            </a:r>
            <a:r>
              <a:rPr sz="1600" spc="5" dirty="0">
                <a:latin typeface="Arial MT"/>
                <a:cs typeface="Arial MT"/>
              </a:rPr>
              <a:t> </a:t>
            </a:r>
            <a:r>
              <a:rPr sz="1600" spc="-5" dirty="0">
                <a:latin typeface="Arial MT"/>
                <a:cs typeface="Arial MT"/>
              </a:rPr>
              <a:t>appropriately</a:t>
            </a:r>
            <a:r>
              <a:rPr sz="1600" spc="10"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appeal</a:t>
            </a:r>
            <a:r>
              <a:rPr sz="1600" spc="15" dirty="0">
                <a:latin typeface="Arial MT"/>
                <a:cs typeface="Arial MT"/>
              </a:rPr>
              <a:t> </a:t>
            </a:r>
            <a:r>
              <a:rPr sz="1600" spc="-5" dirty="0">
                <a:latin typeface="Arial MT"/>
                <a:cs typeface="Arial MT"/>
              </a:rPr>
              <a:t>to</a:t>
            </a:r>
            <a:r>
              <a:rPr sz="1600" spc="15" dirty="0">
                <a:latin typeface="Arial MT"/>
                <a:cs typeface="Arial MT"/>
              </a:rPr>
              <a:t> </a:t>
            </a:r>
            <a:r>
              <a:rPr sz="1600" spc="-5" dirty="0">
                <a:latin typeface="Arial MT"/>
                <a:cs typeface="Arial MT"/>
              </a:rPr>
              <a:t>the</a:t>
            </a:r>
            <a:r>
              <a:rPr sz="1600" spc="20" dirty="0">
                <a:latin typeface="Arial MT"/>
                <a:cs typeface="Arial MT"/>
              </a:rPr>
              <a:t> </a:t>
            </a:r>
            <a:r>
              <a:rPr sz="1600" spc="-5" dirty="0">
                <a:latin typeface="Arial MT"/>
                <a:cs typeface="Arial MT"/>
              </a:rPr>
              <a:t>target</a:t>
            </a:r>
            <a:r>
              <a:rPr sz="1600" spc="30" dirty="0">
                <a:latin typeface="Arial MT"/>
                <a:cs typeface="Arial MT"/>
              </a:rPr>
              <a:t> </a:t>
            </a:r>
            <a:r>
              <a:rPr sz="1600" spc="-5" dirty="0">
                <a:latin typeface="Arial MT"/>
                <a:cs typeface="Arial MT"/>
              </a:rPr>
              <a:t>audience and</a:t>
            </a:r>
            <a:r>
              <a:rPr sz="1600" spc="5" dirty="0">
                <a:latin typeface="Arial MT"/>
                <a:cs typeface="Arial MT"/>
              </a:rPr>
              <a:t> </a:t>
            </a:r>
            <a:r>
              <a:rPr sz="1600" spc="-5" dirty="0">
                <a:latin typeface="Arial MT"/>
                <a:cs typeface="Arial MT"/>
              </a:rPr>
              <a:t>to</a:t>
            </a:r>
            <a:r>
              <a:rPr sz="1600" spc="20" dirty="0">
                <a:latin typeface="Arial MT"/>
                <a:cs typeface="Arial MT"/>
              </a:rPr>
              <a:t> </a:t>
            </a:r>
            <a:r>
              <a:rPr sz="1600" spc="-5" dirty="0">
                <a:latin typeface="Arial MT"/>
                <a:cs typeface="Arial MT"/>
              </a:rPr>
              <a:t>ensure </a:t>
            </a:r>
            <a:r>
              <a:rPr sz="1600" spc="-430" dirty="0">
                <a:latin typeface="Arial MT"/>
                <a:cs typeface="Arial MT"/>
              </a:rPr>
              <a:t> </a:t>
            </a:r>
            <a:r>
              <a:rPr sz="1600" spc="-15" dirty="0">
                <a:latin typeface="Arial MT"/>
                <a:cs typeface="Arial MT"/>
              </a:rPr>
              <a:t>profitability. </a:t>
            </a:r>
            <a:r>
              <a:rPr sz="1600" spc="-60" dirty="0">
                <a:latin typeface="Arial MT"/>
                <a:cs typeface="Arial MT"/>
              </a:rPr>
              <a:t>You</a:t>
            </a:r>
            <a:r>
              <a:rPr sz="1600" spc="20" dirty="0">
                <a:latin typeface="Arial MT"/>
                <a:cs typeface="Arial MT"/>
              </a:rPr>
              <a:t> </a:t>
            </a:r>
            <a:r>
              <a:rPr sz="1600" spc="-5" dirty="0">
                <a:latin typeface="Arial MT"/>
                <a:cs typeface="Arial MT"/>
              </a:rPr>
              <a:t>should</a:t>
            </a:r>
            <a:r>
              <a:rPr sz="1600" spc="-15" dirty="0">
                <a:latin typeface="Arial MT"/>
                <a:cs typeface="Arial MT"/>
              </a:rPr>
              <a:t> </a:t>
            </a:r>
            <a:r>
              <a:rPr sz="1600" spc="-5" dirty="0">
                <a:latin typeface="Arial MT"/>
                <a:cs typeface="Arial MT"/>
              </a:rPr>
              <a:t>research</a:t>
            </a:r>
            <a:r>
              <a:rPr sz="1600" spc="15" dirty="0">
                <a:latin typeface="Arial MT"/>
                <a:cs typeface="Arial MT"/>
              </a:rPr>
              <a:t> </a:t>
            </a:r>
            <a:r>
              <a:rPr sz="1600" spc="-5" dirty="0">
                <a:latin typeface="Arial MT"/>
                <a:cs typeface="Arial MT"/>
              </a:rPr>
              <a:t>competitors</a:t>
            </a:r>
            <a:r>
              <a:rPr sz="1600" spc="10" dirty="0">
                <a:latin typeface="Arial MT"/>
                <a:cs typeface="Arial MT"/>
              </a:rPr>
              <a:t> </a:t>
            </a:r>
            <a:r>
              <a:rPr sz="1600" spc="-5" dirty="0">
                <a:latin typeface="Arial MT"/>
                <a:cs typeface="Arial MT"/>
              </a:rPr>
              <a:t>in the</a:t>
            </a:r>
            <a:r>
              <a:rPr sz="1600" spc="10" dirty="0">
                <a:latin typeface="Arial MT"/>
                <a:cs typeface="Arial MT"/>
              </a:rPr>
              <a:t> </a:t>
            </a:r>
            <a:r>
              <a:rPr sz="1600" spc="-5" dirty="0">
                <a:latin typeface="Arial MT"/>
                <a:cs typeface="Arial MT"/>
              </a:rPr>
              <a:t>area.</a:t>
            </a:r>
            <a:endParaRPr sz="1600">
              <a:latin typeface="Arial MT"/>
              <a:cs typeface="Arial MT"/>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pic>
          <p:nvPicPr>
            <p:cNvPr id="3" name="object 3"/>
            <p:cNvPicPr/>
            <p:nvPr/>
          </p:nvPicPr>
          <p:blipFill>
            <a:blip r:embed="rId2" cstate="print"/>
            <a:stretch>
              <a:fillRect/>
            </a:stretch>
          </p:blipFill>
          <p:spPr>
            <a:xfrm>
              <a:off x="2642616" y="0"/>
              <a:ext cx="6501383" cy="6857997"/>
            </a:xfrm>
            <a:prstGeom prst="rect">
              <a:avLst/>
            </a:prstGeom>
          </p:spPr>
        </p:pic>
        <p:pic>
          <p:nvPicPr>
            <p:cNvPr id="4" name="object 4"/>
            <p:cNvPicPr/>
            <p:nvPr/>
          </p:nvPicPr>
          <p:blipFill>
            <a:blip r:embed="rId3" cstate="print"/>
            <a:stretch>
              <a:fillRect/>
            </a:stretch>
          </p:blipFill>
          <p:spPr>
            <a:xfrm>
              <a:off x="0" y="0"/>
              <a:ext cx="7316724" cy="6858000"/>
            </a:xfrm>
            <a:prstGeom prst="rect">
              <a:avLst/>
            </a:prstGeom>
          </p:spPr>
        </p:pic>
      </p:grpSp>
      <p:sp>
        <p:nvSpPr>
          <p:cNvPr id="5" name="object 5"/>
          <p:cNvSpPr txBox="1">
            <a:spLocks noGrp="1"/>
          </p:cNvSpPr>
          <p:nvPr>
            <p:ph type="title"/>
          </p:nvPr>
        </p:nvSpPr>
        <p:spPr>
          <a:xfrm>
            <a:off x="437184" y="3018866"/>
            <a:ext cx="2509520" cy="1242695"/>
          </a:xfrm>
          <a:prstGeom prst="rect">
            <a:avLst/>
          </a:prstGeom>
        </p:spPr>
        <p:txBody>
          <a:bodyPr vert="horz" wrap="square" lIns="0" tIns="85090" rIns="0" bIns="0" rtlCol="0">
            <a:spAutoFit/>
          </a:bodyPr>
          <a:lstStyle/>
          <a:p>
            <a:pPr marL="12700" marR="5080">
              <a:lnSpc>
                <a:spcPts val="4540"/>
              </a:lnSpc>
              <a:spcBef>
                <a:spcPts val="670"/>
              </a:spcBef>
            </a:pPr>
            <a:r>
              <a:rPr sz="4200" spc="-15" dirty="0"/>
              <a:t>Laws </a:t>
            </a:r>
            <a:r>
              <a:rPr sz="4200" dirty="0"/>
              <a:t>and </a:t>
            </a:r>
            <a:r>
              <a:rPr sz="4200" spc="5" dirty="0"/>
              <a:t> </a:t>
            </a:r>
            <a:r>
              <a:rPr sz="4200" spc="-85" dirty="0"/>
              <a:t>R</a:t>
            </a:r>
            <a:r>
              <a:rPr sz="4200" spc="-5" dirty="0"/>
              <a:t>egul</a:t>
            </a:r>
            <a:r>
              <a:rPr sz="4200" spc="-30" dirty="0"/>
              <a:t>a</a:t>
            </a:r>
            <a:r>
              <a:rPr sz="4200" dirty="0"/>
              <a:t>tions</a:t>
            </a:r>
            <a:endParaRPr sz="4200"/>
          </a:p>
        </p:txBody>
      </p:sp>
      <p:grpSp>
        <p:nvGrpSpPr>
          <p:cNvPr id="6" name="object 6"/>
          <p:cNvGrpSpPr/>
          <p:nvPr/>
        </p:nvGrpSpPr>
        <p:grpSpPr>
          <a:xfrm>
            <a:off x="361188" y="626363"/>
            <a:ext cx="2982595" cy="3939540"/>
            <a:chOff x="361188" y="626363"/>
            <a:chExt cx="2982595" cy="3939540"/>
          </a:xfrm>
        </p:grpSpPr>
        <p:sp>
          <p:nvSpPr>
            <p:cNvPr id="7" name="object 7"/>
            <p:cNvSpPr/>
            <p:nvPr/>
          </p:nvSpPr>
          <p:spPr>
            <a:xfrm>
              <a:off x="361188" y="626363"/>
              <a:ext cx="527685" cy="146685"/>
            </a:xfrm>
            <a:custGeom>
              <a:avLst/>
              <a:gdLst/>
              <a:ahLst/>
              <a:cxnLst/>
              <a:rect l="l" t="t" r="r" b="b"/>
              <a:pathLst>
                <a:path w="527685" h="146684">
                  <a:moveTo>
                    <a:pt x="527304" y="0"/>
                  </a:moveTo>
                  <a:lnTo>
                    <a:pt x="0" y="0"/>
                  </a:lnTo>
                  <a:lnTo>
                    <a:pt x="0" y="146303"/>
                  </a:lnTo>
                  <a:lnTo>
                    <a:pt x="527304" y="146303"/>
                  </a:lnTo>
                  <a:lnTo>
                    <a:pt x="527304" y="0"/>
                  </a:lnTo>
                  <a:close/>
                </a:path>
              </a:pathLst>
            </a:custGeom>
            <a:solidFill>
              <a:srgbClr val="EC7C30"/>
            </a:solidFill>
          </p:spPr>
          <p:txBody>
            <a:bodyPr wrap="square" lIns="0" tIns="0" rIns="0" bIns="0" rtlCol="0"/>
            <a:lstStyle/>
            <a:p>
              <a:endParaRPr/>
            </a:p>
          </p:txBody>
        </p:sp>
        <p:sp>
          <p:nvSpPr>
            <p:cNvPr id="8" name="object 8"/>
            <p:cNvSpPr/>
            <p:nvPr/>
          </p:nvSpPr>
          <p:spPr>
            <a:xfrm>
              <a:off x="361188" y="4547616"/>
              <a:ext cx="2982595" cy="18415"/>
            </a:xfrm>
            <a:custGeom>
              <a:avLst/>
              <a:gdLst/>
              <a:ahLst/>
              <a:cxnLst/>
              <a:rect l="l" t="t" r="r" b="b"/>
              <a:pathLst>
                <a:path w="2982595" h="18414">
                  <a:moveTo>
                    <a:pt x="2982468" y="0"/>
                  </a:moveTo>
                  <a:lnTo>
                    <a:pt x="0" y="0"/>
                  </a:lnTo>
                  <a:lnTo>
                    <a:pt x="0" y="18287"/>
                  </a:lnTo>
                  <a:lnTo>
                    <a:pt x="2982468" y="18287"/>
                  </a:lnTo>
                  <a:lnTo>
                    <a:pt x="2982468" y="0"/>
                  </a:lnTo>
                  <a:close/>
                </a:path>
              </a:pathLst>
            </a:custGeom>
            <a:solidFill>
              <a:srgbClr val="D4D4D4"/>
            </a:solidFill>
          </p:spPr>
          <p:txBody>
            <a:bodyPr wrap="square" lIns="0" tIns="0" rIns="0" bIns="0" rtlCol="0"/>
            <a:lstStyle/>
            <a:p>
              <a:endParaRPr/>
            </a:p>
          </p:txBody>
        </p:sp>
      </p:gr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633222"/>
            <a:ext cx="1379220" cy="635000"/>
          </a:xfrm>
          <a:prstGeom prst="rect">
            <a:avLst/>
          </a:prstGeom>
        </p:spPr>
        <p:txBody>
          <a:bodyPr vert="horz" wrap="square" lIns="0" tIns="12065" rIns="0" bIns="0" rtlCol="0">
            <a:spAutoFit/>
          </a:bodyPr>
          <a:lstStyle/>
          <a:p>
            <a:pPr marL="12700">
              <a:lnSpc>
                <a:spcPct val="100000"/>
              </a:lnSpc>
              <a:spcBef>
                <a:spcPts val="95"/>
              </a:spcBef>
            </a:pPr>
            <a:r>
              <a:rPr sz="4000" spc="-30" dirty="0"/>
              <a:t>Pricing</a:t>
            </a:r>
            <a:endParaRPr sz="4000"/>
          </a:p>
        </p:txBody>
      </p:sp>
      <p:sp>
        <p:nvSpPr>
          <p:cNvPr id="3" name="object 3"/>
          <p:cNvSpPr txBox="1"/>
          <p:nvPr/>
        </p:nvSpPr>
        <p:spPr>
          <a:xfrm>
            <a:off x="258267" y="1629613"/>
            <a:ext cx="3446145" cy="2637790"/>
          </a:xfrm>
          <a:prstGeom prst="rect">
            <a:avLst/>
          </a:prstGeom>
        </p:spPr>
        <p:txBody>
          <a:bodyPr vert="horz" wrap="square" lIns="0" tIns="39370" rIns="0" bIns="0" rtlCol="0">
            <a:spAutoFit/>
          </a:bodyPr>
          <a:lstStyle/>
          <a:p>
            <a:pPr marL="12700" marR="5080">
              <a:lnSpc>
                <a:spcPct val="90000"/>
              </a:lnSpc>
              <a:spcBef>
                <a:spcPts val="310"/>
              </a:spcBef>
            </a:pPr>
            <a:r>
              <a:rPr sz="1700" dirty="0">
                <a:latin typeface="Calibri"/>
                <a:cs typeface="Calibri"/>
              </a:rPr>
              <a:t>All pubs and </a:t>
            </a:r>
            <a:r>
              <a:rPr sz="1700" spc="-15" dirty="0">
                <a:latin typeface="Calibri"/>
                <a:cs typeface="Calibri"/>
              </a:rPr>
              <a:t>restaurants </a:t>
            </a:r>
            <a:r>
              <a:rPr sz="1700" dirty="0">
                <a:latin typeface="Calibri"/>
                <a:cs typeface="Calibri"/>
              </a:rPr>
              <a:t>should </a:t>
            </a:r>
            <a:r>
              <a:rPr sz="1700" spc="-10" dirty="0">
                <a:latin typeface="Calibri"/>
                <a:cs typeface="Calibri"/>
              </a:rPr>
              <a:t>display </a:t>
            </a:r>
            <a:r>
              <a:rPr sz="1700" spc="-370" dirty="0">
                <a:latin typeface="Calibri"/>
                <a:cs typeface="Calibri"/>
              </a:rPr>
              <a:t> </a:t>
            </a:r>
            <a:r>
              <a:rPr sz="1700" dirty="0">
                <a:latin typeface="Calibri"/>
                <a:cs typeface="Calibri"/>
              </a:rPr>
              <a:t>their prices clearly </a:t>
            </a:r>
            <a:r>
              <a:rPr sz="1700" spc="-5" dirty="0">
                <a:latin typeface="Calibri"/>
                <a:cs typeface="Calibri"/>
              </a:rPr>
              <a:t>to </a:t>
            </a:r>
            <a:r>
              <a:rPr sz="1700" dirty="0">
                <a:latin typeface="Calibri"/>
                <a:cs typeface="Calibri"/>
              </a:rPr>
              <a:t>their </a:t>
            </a:r>
            <a:r>
              <a:rPr sz="1700" spc="-10" dirty="0">
                <a:latin typeface="Calibri"/>
                <a:cs typeface="Calibri"/>
              </a:rPr>
              <a:t>customers. </a:t>
            </a:r>
            <a:r>
              <a:rPr sz="1700" spc="-5" dirty="0">
                <a:latin typeface="Calibri"/>
                <a:cs typeface="Calibri"/>
              </a:rPr>
              <a:t> </a:t>
            </a:r>
            <a:r>
              <a:rPr sz="1700" spc="-15" dirty="0">
                <a:latin typeface="Calibri"/>
                <a:cs typeface="Calibri"/>
              </a:rPr>
              <a:t>Restaurants </a:t>
            </a:r>
            <a:r>
              <a:rPr sz="1700" spc="-10" dirty="0">
                <a:latin typeface="Calibri"/>
                <a:cs typeface="Calibri"/>
              </a:rPr>
              <a:t>must </a:t>
            </a:r>
            <a:r>
              <a:rPr sz="1700" spc="-5" dirty="0">
                <a:latin typeface="Calibri"/>
                <a:cs typeface="Calibri"/>
              </a:rPr>
              <a:t>show </a:t>
            </a:r>
            <a:r>
              <a:rPr sz="1700" dirty="0">
                <a:latin typeface="Calibri"/>
                <a:cs typeface="Calibri"/>
              </a:rPr>
              <a:t>prices with </a:t>
            </a:r>
            <a:r>
              <a:rPr sz="1700" spc="5" dirty="0">
                <a:latin typeface="Calibri"/>
                <a:cs typeface="Calibri"/>
              </a:rPr>
              <a:t> </a:t>
            </a:r>
            <a:r>
              <a:rPr sz="1700" dirty="0">
                <a:latin typeface="Calibri"/>
                <a:cs typeface="Calibri"/>
              </a:rPr>
              <a:t>their</a:t>
            </a:r>
            <a:r>
              <a:rPr sz="1700" spc="-40" dirty="0">
                <a:latin typeface="Calibri"/>
                <a:cs typeface="Calibri"/>
              </a:rPr>
              <a:t> </a:t>
            </a:r>
            <a:r>
              <a:rPr sz="1700" dirty="0">
                <a:latin typeface="Calibri"/>
                <a:cs typeface="Calibri"/>
              </a:rPr>
              <a:t>menu</a:t>
            </a:r>
            <a:r>
              <a:rPr sz="1700" spc="-20" dirty="0">
                <a:latin typeface="Calibri"/>
                <a:cs typeface="Calibri"/>
              </a:rPr>
              <a:t> </a:t>
            </a:r>
            <a:r>
              <a:rPr sz="1700" spc="-10" dirty="0">
                <a:latin typeface="Calibri"/>
                <a:cs typeface="Calibri"/>
              </a:rPr>
              <a:t>at </a:t>
            </a:r>
            <a:r>
              <a:rPr sz="1700" spc="-5" dirty="0">
                <a:latin typeface="Calibri"/>
                <a:cs typeface="Calibri"/>
              </a:rPr>
              <a:t>or</a:t>
            </a:r>
            <a:r>
              <a:rPr sz="1700" dirty="0">
                <a:latin typeface="Calibri"/>
                <a:cs typeface="Calibri"/>
              </a:rPr>
              <a:t> near</a:t>
            </a:r>
            <a:r>
              <a:rPr sz="1700" spc="-40" dirty="0">
                <a:latin typeface="Calibri"/>
                <a:cs typeface="Calibri"/>
              </a:rPr>
              <a:t> </a:t>
            </a:r>
            <a:r>
              <a:rPr sz="1700" dirty="0">
                <a:latin typeface="Calibri"/>
                <a:cs typeface="Calibri"/>
              </a:rPr>
              <a:t>their</a:t>
            </a:r>
            <a:r>
              <a:rPr sz="1700" spc="-25" dirty="0">
                <a:latin typeface="Calibri"/>
                <a:cs typeface="Calibri"/>
              </a:rPr>
              <a:t> </a:t>
            </a:r>
            <a:r>
              <a:rPr sz="1700" spc="-5" dirty="0">
                <a:latin typeface="Calibri"/>
                <a:cs typeface="Calibri"/>
              </a:rPr>
              <a:t>entrance</a:t>
            </a:r>
            <a:r>
              <a:rPr sz="1700" spc="-40" dirty="0">
                <a:latin typeface="Calibri"/>
                <a:cs typeface="Calibri"/>
              </a:rPr>
              <a:t> </a:t>
            </a:r>
            <a:r>
              <a:rPr sz="1700" dirty="0">
                <a:latin typeface="Calibri"/>
                <a:cs typeface="Calibri"/>
              </a:rPr>
              <a:t>so </a:t>
            </a:r>
            <a:r>
              <a:rPr sz="1700" spc="-370" dirty="0">
                <a:latin typeface="Calibri"/>
                <a:cs typeface="Calibri"/>
              </a:rPr>
              <a:t> </a:t>
            </a:r>
            <a:r>
              <a:rPr sz="1700" dirty="0">
                <a:latin typeface="Calibri"/>
                <a:cs typeface="Calibri"/>
              </a:rPr>
              <a:t>people will </a:t>
            </a:r>
            <a:r>
              <a:rPr sz="1700" spc="-5" dirty="0">
                <a:latin typeface="Calibri"/>
                <a:cs typeface="Calibri"/>
              </a:rPr>
              <a:t>know how </a:t>
            </a:r>
            <a:r>
              <a:rPr sz="1700" dirty="0">
                <a:latin typeface="Calibri"/>
                <a:cs typeface="Calibri"/>
              </a:rPr>
              <a:t>much </a:t>
            </a:r>
            <a:r>
              <a:rPr sz="1700" spc="-5" dirty="0">
                <a:latin typeface="Calibri"/>
                <a:cs typeface="Calibri"/>
              </a:rPr>
              <a:t>they'll </a:t>
            </a:r>
            <a:r>
              <a:rPr sz="1700" dirty="0">
                <a:latin typeface="Calibri"/>
                <a:cs typeface="Calibri"/>
              </a:rPr>
              <a:t>be </a:t>
            </a:r>
            <a:r>
              <a:rPr sz="1700" spc="5" dirty="0">
                <a:latin typeface="Calibri"/>
                <a:cs typeface="Calibri"/>
              </a:rPr>
              <a:t> </a:t>
            </a:r>
            <a:r>
              <a:rPr sz="1700" spc="-5" dirty="0">
                <a:latin typeface="Calibri"/>
                <a:cs typeface="Calibri"/>
              </a:rPr>
              <a:t>charged.</a:t>
            </a:r>
            <a:endParaRPr sz="1700">
              <a:latin typeface="Calibri"/>
              <a:cs typeface="Calibri"/>
            </a:endParaRPr>
          </a:p>
          <a:p>
            <a:pPr marL="12700" marR="893444">
              <a:lnSpc>
                <a:spcPts val="1839"/>
              </a:lnSpc>
              <a:spcBef>
                <a:spcPts val="1019"/>
              </a:spcBef>
            </a:pPr>
            <a:r>
              <a:rPr sz="1700" spc="-5" dirty="0">
                <a:latin typeface="Calibri"/>
                <a:cs typeface="Calibri"/>
              </a:rPr>
              <a:t>Bars</a:t>
            </a:r>
            <a:r>
              <a:rPr sz="1700" spc="-35" dirty="0">
                <a:latin typeface="Calibri"/>
                <a:cs typeface="Calibri"/>
              </a:rPr>
              <a:t> </a:t>
            </a:r>
            <a:r>
              <a:rPr sz="1700" spc="-5" dirty="0">
                <a:latin typeface="Calibri"/>
                <a:cs typeface="Calibri"/>
              </a:rPr>
              <a:t>should</a:t>
            </a:r>
            <a:r>
              <a:rPr sz="1700" spc="-55" dirty="0">
                <a:latin typeface="Calibri"/>
                <a:cs typeface="Calibri"/>
              </a:rPr>
              <a:t> </a:t>
            </a:r>
            <a:r>
              <a:rPr sz="1700" spc="-5" dirty="0">
                <a:latin typeface="Calibri"/>
                <a:cs typeface="Calibri"/>
              </a:rPr>
              <a:t>display</a:t>
            </a:r>
            <a:r>
              <a:rPr sz="1700" spc="-40" dirty="0">
                <a:latin typeface="Calibri"/>
                <a:cs typeface="Calibri"/>
              </a:rPr>
              <a:t> </a:t>
            </a:r>
            <a:r>
              <a:rPr sz="1700" dirty="0">
                <a:latin typeface="Calibri"/>
                <a:cs typeface="Calibri"/>
              </a:rPr>
              <a:t>prices</a:t>
            </a:r>
            <a:r>
              <a:rPr sz="1700" spc="-45" dirty="0">
                <a:latin typeface="Calibri"/>
                <a:cs typeface="Calibri"/>
              </a:rPr>
              <a:t> </a:t>
            </a:r>
            <a:r>
              <a:rPr sz="1700" spc="-20" dirty="0">
                <a:latin typeface="Calibri"/>
                <a:cs typeface="Calibri"/>
              </a:rPr>
              <a:t>for </a:t>
            </a:r>
            <a:r>
              <a:rPr sz="1700" spc="-370" dirty="0">
                <a:latin typeface="Calibri"/>
                <a:cs typeface="Calibri"/>
              </a:rPr>
              <a:t> </a:t>
            </a:r>
            <a:r>
              <a:rPr sz="1700" dirty="0">
                <a:latin typeface="Calibri"/>
                <a:cs typeface="Calibri"/>
              </a:rPr>
              <a:t>their</a:t>
            </a:r>
            <a:r>
              <a:rPr sz="1700" spc="-30" dirty="0">
                <a:latin typeface="Calibri"/>
                <a:cs typeface="Calibri"/>
              </a:rPr>
              <a:t> </a:t>
            </a:r>
            <a:r>
              <a:rPr sz="1700" dirty="0">
                <a:latin typeface="Calibri"/>
                <a:cs typeface="Calibri"/>
              </a:rPr>
              <a:t>whole</a:t>
            </a:r>
            <a:r>
              <a:rPr sz="1700" spc="-25" dirty="0">
                <a:latin typeface="Calibri"/>
                <a:cs typeface="Calibri"/>
              </a:rPr>
              <a:t> </a:t>
            </a:r>
            <a:r>
              <a:rPr sz="1700" spc="-10" dirty="0">
                <a:latin typeface="Calibri"/>
                <a:cs typeface="Calibri"/>
              </a:rPr>
              <a:t>range</a:t>
            </a:r>
            <a:r>
              <a:rPr sz="1700" spc="-35" dirty="0">
                <a:latin typeface="Calibri"/>
                <a:cs typeface="Calibri"/>
              </a:rPr>
              <a:t> </a:t>
            </a:r>
            <a:r>
              <a:rPr sz="1700" spc="-5" dirty="0">
                <a:latin typeface="Calibri"/>
                <a:cs typeface="Calibri"/>
              </a:rPr>
              <a:t>of drinks.</a:t>
            </a:r>
            <a:endParaRPr sz="1700">
              <a:latin typeface="Calibri"/>
              <a:cs typeface="Calibri"/>
            </a:endParaRPr>
          </a:p>
          <a:p>
            <a:pPr marL="12700" marR="153035">
              <a:lnSpc>
                <a:spcPts val="1839"/>
              </a:lnSpc>
              <a:spcBef>
                <a:spcPts val="990"/>
              </a:spcBef>
            </a:pPr>
            <a:r>
              <a:rPr sz="1700" spc="-10" dirty="0">
                <a:latin typeface="Calibri"/>
                <a:cs typeface="Calibri"/>
              </a:rPr>
              <a:t>Restaurants,</a:t>
            </a:r>
            <a:r>
              <a:rPr sz="1700" spc="-45" dirty="0">
                <a:latin typeface="Calibri"/>
                <a:cs typeface="Calibri"/>
              </a:rPr>
              <a:t> </a:t>
            </a:r>
            <a:r>
              <a:rPr sz="1700" spc="-5" dirty="0">
                <a:latin typeface="Calibri"/>
                <a:cs typeface="Calibri"/>
              </a:rPr>
              <a:t>pubs</a:t>
            </a:r>
            <a:r>
              <a:rPr sz="1700" spc="-25" dirty="0">
                <a:latin typeface="Calibri"/>
                <a:cs typeface="Calibri"/>
              </a:rPr>
              <a:t> </a:t>
            </a:r>
            <a:r>
              <a:rPr sz="1700" spc="-5" dirty="0">
                <a:latin typeface="Calibri"/>
                <a:cs typeface="Calibri"/>
              </a:rPr>
              <a:t>and</a:t>
            </a:r>
            <a:r>
              <a:rPr sz="1700" spc="-20" dirty="0">
                <a:latin typeface="Calibri"/>
                <a:cs typeface="Calibri"/>
              </a:rPr>
              <a:t> </a:t>
            </a:r>
            <a:r>
              <a:rPr sz="1700" spc="-10" dirty="0">
                <a:latin typeface="Calibri"/>
                <a:cs typeface="Calibri"/>
              </a:rPr>
              <a:t>bars</a:t>
            </a:r>
            <a:r>
              <a:rPr sz="1700" spc="-55" dirty="0">
                <a:latin typeface="Calibri"/>
                <a:cs typeface="Calibri"/>
              </a:rPr>
              <a:t> </a:t>
            </a:r>
            <a:r>
              <a:rPr sz="1700" spc="-5" dirty="0">
                <a:latin typeface="Calibri"/>
                <a:cs typeface="Calibri"/>
              </a:rPr>
              <a:t>that</a:t>
            </a:r>
            <a:r>
              <a:rPr sz="1700" spc="-20" dirty="0">
                <a:latin typeface="Calibri"/>
                <a:cs typeface="Calibri"/>
              </a:rPr>
              <a:t> </a:t>
            </a:r>
            <a:r>
              <a:rPr sz="1700" dirty="0">
                <a:latin typeface="Calibri"/>
                <a:cs typeface="Calibri"/>
              </a:rPr>
              <a:t>don't </a:t>
            </a:r>
            <a:r>
              <a:rPr sz="1700" spc="-370" dirty="0">
                <a:latin typeface="Calibri"/>
                <a:cs typeface="Calibri"/>
              </a:rPr>
              <a:t> </a:t>
            </a:r>
            <a:r>
              <a:rPr sz="1700" dirty="0">
                <a:latin typeface="Calibri"/>
                <a:cs typeface="Calibri"/>
              </a:rPr>
              <a:t>do</a:t>
            </a:r>
            <a:r>
              <a:rPr sz="1700" spc="-20" dirty="0">
                <a:latin typeface="Calibri"/>
                <a:cs typeface="Calibri"/>
              </a:rPr>
              <a:t> </a:t>
            </a:r>
            <a:r>
              <a:rPr sz="1700" dirty="0">
                <a:latin typeface="Calibri"/>
                <a:cs typeface="Calibri"/>
              </a:rPr>
              <a:t>this</a:t>
            </a:r>
            <a:r>
              <a:rPr sz="1700" spc="-20" dirty="0">
                <a:latin typeface="Calibri"/>
                <a:cs typeface="Calibri"/>
              </a:rPr>
              <a:t> </a:t>
            </a:r>
            <a:r>
              <a:rPr sz="1700" spc="-15" dirty="0">
                <a:latin typeface="Calibri"/>
                <a:cs typeface="Calibri"/>
              </a:rPr>
              <a:t>may</a:t>
            </a:r>
            <a:r>
              <a:rPr sz="1700" spc="5" dirty="0">
                <a:latin typeface="Calibri"/>
                <a:cs typeface="Calibri"/>
              </a:rPr>
              <a:t> </a:t>
            </a:r>
            <a:r>
              <a:rPr sz="1700" spc="-10" dirty="0">
                <a:latin typeface="Calibri"/>
                <a:cs typeface="Calibri"/>
              </a:rPr>
              <a:t>face</a:t>
            </a:r>
            <a:r>
              <a:rPr sz="1700" spc="15" dirty="0">
                <a:latin typeface="Calibri"/>
                <a:cs typeface="Calibri"/>
              </a:rPr>
              <a:t> </a:t>
            </a:r>
            <a:r>
              <a:rPr sz="1700" dirty="0">
                <a:latin typeface="Calibri"/>
                <a:cs typeface="Calibri"/>
              </a:rPr>
              <a:t>a </a:t>
            </a:r>
            <a:r>
              <a:rPr sz="1700" spc="-5" dirty="0">
                <a:latin typeface="Calibri"/>
                <a:cs typeface="Calibri"/>
              </a:rPr>
              <a:t>fine.</a:t>
            </a:r>
            <a:endParaRPr sz="1700">
              <a:latin typeface="Calibri"/>
              <a:cs typeface="Calibri"/>
            </a:endParaRPr>
          </a:p>
        </p:txBody>
      </p:sp>
      <p:pic>
        <p:nvPicPr>
          <p:cNvPr id="4" name="object 4"/>
          <p:cNvPicPr/>
          <p:nvPr/>
        </p:nvPicPr>
        <p:blipFill>
          <a:blip r:embed="rId2" cstate="print"/>
          <a:stretch>
            <a:fillRect/>
          </a:stretch>
        </p:blipFill>
        <p:spPr>
          <a:xfrm>
            <a:off x="3678935" y="11175"/>
            <a:ext cx="5465064" cy="3683000"/>
          </a:xfrm>
          <a:prstGeom prst="rect">
            <a:avLst/>
          </a:prstGeom>
        </p:spPr>
      </p:pic>
      <p:pic>
        <p:nvPicPr>
          <p:cNvPr id="5" name="object 5"/>
          <p:cNvPicPr/>
          <p:nvPr/>
        </p:nvPicPr>
        <p:blipFill>
          <a:blip r:embed="rId3" cstate="print"/>
          <a:stretch>
            <a:fillRect/>
          </a:stretch>
        </p:blipFill>
        <p:spPr>
          <a:xfrm>
            <a:off x="3545278" y="3802379"/>
            <a:ext cx="5598721" cy="3055617"/>
          </a:xfrm>
          <a:prstGeom prst="rect">
            <a:avLst/>
          </a:prstGeo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964938" y="294894"/>
            <a:ext cx="2759075" cy="1300480"/>
          </a:xfrm>
          <a:prstGeom prst="rect">
            <a:avLst/>
          </a:prstGeom>
        </p:spPr>
        <p:txBody>
          <a:bodyPr vert="horz" wrap="square" lIns="0" tIns="88900" rIns="0" bIns="0" rtlCol="0">
            <a:spAutoFit/>
          </a:bodyPr>
          <a:lstStyle/>
          <a:p>
            <a:pPr marL="12700" marR="5080">
              <a:lnSpc>
                <a:spcPts val="4750"/>
              </a:lnSpc>
              <a:spcBef>
                <a:spcPts val="700"/>
              </a:spcBef>
            </a:pPr>
            <a:r>
              <a:rPr spc="-45" dirty="0"/>
              <a:t>Food </a:t>
            </a:r>
            <a:r>
              <a:rPr spc="-40" dirty="0"/>
              <a:t> </a:t>
            </a:r>
            <a:r>
              <a:rPr spc="-35" dirty="0"/>
              <a:t>De</a:t>
            </a:r>
            <a:r>
              <a:rPr spc="-30" dirty="0"/>
              <a:t>scri</a:t>
            </a:r>
            <a:r>
              <a:rPr spc="-85" dirty="0"/>
              <a:t>p</a:t>
            </a:r>
            <a:r>
              <a:rPr spc="-25" dirty="0"/>
              <a:t>t</a:t>
            </a:r>
            <a:r>
              <a:rPr spc="-30" dirty="0"/>
              <a:t>i</a:t>
            </a:r>
            <a:r>
              <a:rPr spc="-45" dirty="0"/>
              <a:t>o</a:t>
            </a:r>
            <a:r>
              <a:rPr spc="-60" dirty="0"/>
              <a:t>n</a:t>
            </a:r>
            <a:r>
              <a:rPr dirty="0"/>
              <a:t>s</a:t>
            </a:r>
          </a:p>
        </p:txBody>
      </p:sp>
      <p:pic>
        <p:nvPicPr>
          <p:cNvPr id="3" name="object 3"/>
          <p:cNvPicPr/>
          <p:nvPr/>
        </p:nvPicPr>
        <p:blipFill>
          <a:blip r:embed="rId2" cstate="print"/>
          <a:stretch>
            <a:fillRect/>
          </a:stretch>
        </p:blipFill>
        <p:spPr>
          <a:xfrm>
            <a:off x="0" y="12696"/>
            <a:ext cx="4586779" cy="6845233"/>
          </a:xfrm>
          <a:prstGeom prst="rect">
            <a:avLst/>
          </a:prstGeom>
        </p:spPr>
      </p:pic>
      <p:sp>
        <p:nvSpPr>
          <p:cNvPr id="4" name="object 4"/>
          <p:cNvSpPr txBox="1"/>
          <p:nvPr/>
        </p:nvSpPr>
        <p:spPr>
          <a:xfrm>
            <a:off x="4964938" y="2327275"/>
            <a:ext cx="3368675" cy="2744470"/>
          </a:xfrm>
          <a:prstGeom prst="rect">
            <a:avLst/>
          </a:prstGeom>
        </p:spPr>
        <p:txBody>
          <a:bodyPr vert="horz" wrap="square" lIns="0" tIns="38735" rIns="0" bIns="0" rtlCol="0">
            <a:spAutoFit/>
          </a:bodyPr>
          <a:lstStyle/>
          <a:p>
            <a:pPr marL="241300" marR="5080" indent="-228600">
              <a:lnSpc>
                <a:spcPct val="90000"/>
              </a:lnSpc>
              <a:spcBef>
                <a:spcPts val="305"/>
              </a:spcBef>
              <a:buFont typeface="Arial MT"/>
              <a:buChar char="•"/>
              <a:tabLst>
                <a:tab pos="240665" algn="l"/>
                <a:tab pos="241300" algn="l"/>
              </a:tabLst>
            </a:pPr>
            <a:r>
              <a:rPr sz="1700" spc="-5" dirty="0">
                <a:latin typeface="Calibri"/>
                <a:cs typeface="Calibri"/>
              </a:rPr>
              <a:t>The description of </a:t>
            </a:r>
            <a:r>
              <a:rPr sz="1700" dirty="0">
                <a:latin typeface="Calibri"/>
                <a:cs typeface="Calibri"/>
              </a:rPr>
              <a:t>the </a:t>
            </a:r>
            <a:r>
              <a:rPr sz="1700" spc="-15" dirty="0">
                <a:latin typeface="Calibri"/>
                <a:cs typeface="Calibri"/>
              </a:rPr>
              <a:t>food </a:t>
            </a:r>
            <a:r>
              <a:rPr sz="1700" dirty="0">
                <a:latin typeface="Calibri"/>
                <a:cs typeface="Calibri"/>
              </a:rPr>
              <a:t>should </a:t>
            </a:r>
            <a:r>
              <a:rPr sz="1700" spc="5" dirty="0">
                <a:latin typeface="Calibri"/>
                <a:cs typeface="Calibri"/>
              </a:rPr>
              <a:t> </a:t>
            </a:r>
            <a:r>
              <a:rPr sz="1700" spc="-10" dirty="0">
                <a:latin typeface="Calibri"/>
                <a:cs typeface="Calibri"/>
              </a:rPr>
              <a:t>match </a:t>
            </a:r>
            <a:r>
              <a:rPr sz="1700" dirty="0">
                <a:latin typeface="Calibri"/>
                <a:cs typeface="Calibri"/>
              </a:rPr>
              <a:t>the </a:t>
            </a:r>
            <a:r>
              <a:rPr sz="1700" spc="-15" dirty="0">
                <a:latin typeface="Calibri"/>
                <a:cs typeface="Calibri"/>
              </a:rPr>
              <a:t>food </a:t>
            </a:r>
            <a:r>
              <a:rPr sz="1700" dirty="0">
                <a:latin typeface="Calibri"/>
                <a:cs typeface="Calibri"/>
              </a:rPr>
              <a:t>that </a:t>
            </a:r>
            <a:r>
              <a:rPr sz="1700" spc="-5" dirty="0">
                <a:latin typeface="Calibri"/>
                <a:cs typeface="Calibri"/>
              </a:rPr>
              <a:t>arrives </a:t>
            </a:r>
            <a:r>
              <a:rPr sz="1700" dirty="0">
                <a:latin typeface="Calibri"/>
                <a:cs typeface="Calibri"/>
              </a:rPr>
              <a:t>on </a:t>
            </a:r>
            <a:r>
              <a:rPr sz="1700" spc="-10" dirty="0">
                <a:latin typeface="Calibri"/>
                <a:cs typeface="Calibri"/>
              </a:rPr>
              <a:t>your </a:t>
            </a:r>
            <a:r>
              <a:rPr sz="1700" spc="-370" dirty="0">
                <a:latin typeface="Calibri"/>
                <a:cs typeface="Calibri"/>
              </a:rPr>
              <a:t> </a:t>
            </a:r>
            <a:r>
              <a:rPr sz="1700" spc="-5" dirty="0">
                <a:latin typeface="Calibri"/>
                <a:cs typeface="Calibri"/>
              </a:rPr>
              <a:t>plate. </a:t>
            </a:r>
            <a:r>
              <a:rPr sz="1700" spc="-10" dirty="0">
                <a:latin typeface="Calibri"/>
                <a:cs typeface="Calibri"/>
              </a:rPr>
              <a:t>For example, </a:t>
            </a:r>
            <a:r>
              <a:rPr sz="1700" dirty="0">
                <a:latin typeface="Calibri"/>
                <a:cs typeface="Calibri"/>
              </a:rPr>
              <a:t>'homemade' </a:t>
            </a:r>
            <a:r>
              <a:rPr sz="1700" spc="5" dirty="0">
                <a:latin typeface="Calibri"/>
                <a:cs typeface="Calibri"/>
              </a:rPr>
              <a:t> </a:t>
            </a:r>
            <a:r>
              <a:rPr sz="1700" spc="-15" dirty="0">
                <a:latin typeface="Calibri"/>
                <a:cs typeface="Calibri"/>
              </a:rPr>
              <a:t>food</a:t>
            </a:r>
            <a:r>
              <a:rPr sz="1700" dirty="0">
                <a:latin typeface="Calibri"/>
                <a:cs typeface="Calibri"/>
              </a:rPr>
              <a:t> </a:t>
            </a:r>
            <a:r>
              <a:rPr sz="1700" spc="-5" dirty="0">
                <a:latin typeface="Calibri"/>
                <a:cs typeface="Calibri"/>
              </a:rPr>
              <a:t>should</a:t>
            </a:r>
            <a:r>
              <a:rPr sz="1700" spc="-10" dirty="0">
                <a:latin typeface="Calibri"/>
                <a:cs typeface="Calibri"/>
              </a:rPr>
              <a:t> </a:t>
            </a:r>
            <a:r>
              <a:rPr sz="1700" spc="-5" dirty="0">
                <a:latin typeface="Calibri"/>
                <a:cs typeface="Calibri"/>
              </a:rPr>
              <a:t>be</a:t>
            </a:r>
            <a:r>
              <a:rPr sz="1700" spc="-10" dirty="0">
                <a:latin typeface="Calibri"/>
                <a:cs typeface="Calibri"/>
              </a:rPr>
              <a:t> </a:t>
            </a:r>
            <a:r>
              <a:rPr sz="1700" spc="-5" dirty="0">
                <a:latin typeface="Calibri"/>
                <a:cs typeface="Calibri"/>
              </a:rPr>
              <a:t>homemade.</a:t>
            </a:r>
            <a:endParaRPr sz="1700">
              <a:latin typeface="Calibri"/>
              <a:cs typeface="Calibri"/>
            </a:endParaRPr>
          </a:p>
          <a:p>
            <a:pPr marL="241300" marR="64135" indent="-228600">
              <a:lnSpc>
                <a:spcPct val="90000"/>
              </a:lnSpc>
              <a:spcBef>
                <a:spcPts val="994"/>
              </a:spcBef>
              <a:buFont typeface="Arial MT"/>
              <a:buChar char="•"/>
              <a:tabLst>
                <a:tab pos="240665" algn="l"/>
                <a:tab pos="241300" algn="l"/>
              </a:tabLst>
            </a:pPr>
            <a:r>
              <a:rPr sz="1700" spc="-5" dirty="0">
                <a:latin typeface="Calibri"/>
                <a:cs typeface="Calibri"/>
              </a:rPr>
              <a:t>Selling </a:t>
            </a:r>
            <a:r>
              <a:rPr sz="1700" spc="-15" dirty="0">
                <a:latin typeface="Calibri"/>
                <a:cs typeface="Calibri"/>
              </a:rPr>
              <a:t>food </a:t>
            </a:r>
            <a:r>
              <a:rPr sz="1700" spc="-5" dirty="0">
                <a:latin typeface="Calibri"/>
                <a:cs typeface="Calibri"/>
              </a:rPr>
              <a:t>or </a:t>
            </a:r>
            <a:r>
              <a:rPr sz="1700" dirty="0">
                <a:latin typeface="Calibri"/>
                <a:cs typeface="Calibri"/>
              </a:rPr>
              <a:t>drink </a:t>
            </a:r>
            <a:r>
              <a:rPr sz="1700" spc="-5" dirty="0">
                <a:latin typeface="Calibri"/>
                <a:cs typeface="Calibri"/>
              </a:rPr>
              <a:t>that </a:t>
            </a:r>
            <a:r>
              <a:rPr sz="1700" dirty="0">
                <a:latin typeface="Calibri"/>
                <a:cs typeface="Calibri"/>
              </a:rPr>
              <a:t>isn't as </a:t>
            </a:r>
            <a:r>
              <a:rPr sz="1700" spc="5" dirty="0">
                <a:latin typeface="Calibri"/>
                <a:cs typeface="Calibri"/>
              </a:rPr>
              <a:t> </a:t>
            </a:r>
            <a:r>
              <a:rPr sz="1700" dirty="0">
                <a:latin typeface="Calibri"/>
                <a:cs typeface="Calibri"/>
              </a:rPr>
              <a:t>described</a:t>
            </a:r>
            <a:r>
              <a:rPr sz="1700" spc="-20" dirty="0">
                <a:latin typeface="Calibri"/>
                <a:cs typeface="Calibri"/>
              </a:rPr>
              <a:t> </a:t>
            </a:r>
            <a:r>
              <a:rPr sz="1700" dirty="0">
                <a:latin typeface="Calibri"/>
                <a:cs typeface="Calibri"/>
              </a:rPr>
              <a:t>in</a:t>
            </a:r>
            <a:r>
              <a:rPr sz="1700" spc="-50" dirty="0">
                <a:latin typeface="Calibri"/>
                <a:cs typeface="Calibri"/>
              </a:rPr>
              <a:t> </a:t>
            </a:r>
            <a:r>
              <a:rPr sz="1700" dirty="0">
                <a:latin typeface="Calibri"/>
                <a:cs typeface="Calibri"/>
              </a:rPr>
              <a:t>the</a:t>
            </a:r>
            <a:r>
              <a:rPr sz="1700" spc="-20" dirty="0">
                <a:latin typeface="Calibri"/>
                <a:cs typeface="Calibri"/>
              </a:rPr>
              <a:t> </a:t>
            </a:r>
            <a:r>
              <a:rPr sz="1700" dirty="0">
                <a:latin typeface="Calibri"/>
                <a:cs typeface="Calibri"/>
              </a:rPr>
              <a:t>menu</a:t>
            </a:r>
            <a:r>
              <a:rPr sz="1700" spc="-20" dirty="0">
                <a:latin typeface="Calibri"/>
                <a:cs typeface="Calibri"/>
              </a:rPr>
              <a:t> </a:t>
            </a:r>
            <a:r>
              <a:rPr sz="1700" dirty="0">
                <a:latin typeface="Calibri"/>
                <a:cs typeface="Calibri"/>
              </a:rPr>
              <a:t>is</a:t>
            </a:r>
            <a:r>
              <a:rPr sz="1700" spc="-15" dirty="0">
                <a:latin typeface="Calibri"/>
                <a:cs typeface="Calibri"/>
              </a:rPr>
              <a:t> </a:t>
            </a:r>
            <a:r>
              <a:rPr sz="1700" dirty="0">
                <a:latin typeface="Calibri"/>
                <a:cs typeface="Calibri"/>
              </a:rPr>
              <a:t>a</a:t>
            </a:r>
            <a:r>
              <a:rPr sz="1700" spc="-10" dirty="0">
                <a:latin typeface="Calibri"/>
                <a:cs typeface="Calibri"/>
              </a:rPr>
              <a:t> </a:t>
            </a:r>
            <a:r>
              <a:rPr sz="1700" dirty="0">
                <a:latin typeface="Calibri"/>
                <a:cs typeface="Calibri"/>
              </a:rPr>
              <a:t>criminal </a:t>
            </a:r>
            <a:r>
              <a:rPr sz="1700" spc="-370" dirty="0">
                <a:latin typeface="Calibri"/>
                <a:cs typeface="Calibri"/>
              </a:rPr>
              <a:t> </a:t>
            </a:r>
            <a:r>
              <a:rPr sz="1700" spc="-10" dirty="0">
                <a:latin typeface="Calibri"/>
                <a:cs typeface="Calibri"/>
              </a:rPr>
              <a:t>offence </a:t>
            </a:r>
            <a:r>
              <a:rPr sz="1700" dirty="0">
                <a:latin typeface="Calibri"/>
                <a:cs typeface="Calibri"/>
              </a:rPr>
              <a:t>under the </a:t>
            </a:r>
            <a:r>
              <a:rPr sz="1700" b="1" spc="-5" dirty="0">
                <a:latin typeface="Calibri"/>
                <a:cs typeface="Calibri"/>
              </a:rPr>
              <a:t>Consumer </a:t>
            </a:r>
            <a:r>
              <a:rPr sz="1700" b="1" dirty="0">
                <a:latin typeface="Calibri"/>
                <a:cs typeface="Calibri"/>
              </a:rPr>
              <a:t> </a:t>
            </a:r>
            <a:r>
              <a:rPr sz="1700" b="1" spc="-10" dirty="0">
                <a:latin typeface="Calibri"/>
                <a:cs typeface="Calibri"/>
              </a:rPr>
              <a:t>Protection from </a:t>
            </a:r>
            <a:r>
              <a:rPr sz="1700" b="1" spc="-5" dirty="0">
                <a:latin typeface="Calibri"/>
                <a:cs typeface="Calibri"/>
              </a:rPr>
              <a:t>Unfair </a:t>
            </a:r>
            <a:r>
              <a:rPr sz="1700" b="1" spc="-20" dirty="0">
                <a:latin typeface="Calibri"/>
                <a:cs typeface="Calibri"/>
              </a:rPr>
              <a:t>Trading </a:t>
            </a:r>
            <a:r>
              <a:rPr sz="1700" b="1" spc="-15" dirty="0">
                <a:latin typeface="Calibri"/>
                <a:cs typeface="Calibri"/>
              </a:rPr>
              <a:t> </a:t>
            </a:r>
            <a:r>
              <a:rPr sz="1700" b="1" spc="-5" dirty="0">
                <a:latin typeface="Calibri"/>
                <a:cs typeface="Calibri"/>
              </a:rPr>
              <a:t>Regulations </a:t>
            </a:r>
            <a:r>
              <a:rPr sz="1700" b="1" dirty="0">
                <a:latin typeface="Calibri"/>
                <a:cs typeface="Calibri"/>
              </a:rPr>
              <a:t>2008</a:t>
            </a:r>
            <a:r>
              <a:rPr sz="1700" dirty="0">
                <a:latin typeface="Calibri"/>
                <a:cs typeface="Calibri"/>
              </a:rPr>
              <a:t>. </a:t>
            </a:r>
            <a:r>
              <a:rPr sz="1700" spc="-45" dirty="0">
                <a:latin typeface="Calibri"/>
                <a:cs typeface="Calibri"/>
              </a:rPr>
              <a:t>You </a:t>
            </a:r>
            <a:r>
              <a:rPr sz="1700" spc="-5" dirty="0">
                <a:latin typeface="Calibri"/>
                <a:cs typeface="Calibri"/>
              </a:rPr>
              <a:t>can report </a:t>
            </a:r>
            <a:r>
              <a:rPr sz="1700" dirty="0">
                <a:latin typeface="Calibri"/>
                <a:cs typeface="Calibri"/>
              </a:rPr>
              <a:t> </a:t>
            </a:r>
            <a:r>
              <a:rPr sz="1700" spc="-10" dirty="0">
                <a:latin typeface="Calibri"/>
                <a:cs typeface="Calibri"/>
              </a:rPr>
              <a:t>any </a:t>
            </a:r>
            <a:r>
              <a:rPr sz="1700" spc="-5" dirty="0">
                <a:latin typeface="Calibri"/>
                <a:cs typeface="Calibri"/>
              </a:rPr>
              <a:t>instances of </a:t>
            </a:r>
            <a:r>
              <a:rPr sz="1700" dirty="0">
                <a:latin typeface="Calibri"/>
                <a:cs typeface="Calibri"/>
              </a:rPr>
              <a:t>this </a:t>
            </a:r>
            <a:r>
              <a:rPr sz="1700" spc="-5" dirty="0">
                <a:latin typeface="Calibri"/>
                <a:cs typeface="Calibri"/>
              </a:rPr>
              <a:t>to </a:t>
            </a:r>
            <a:r>
              <a:rPr sz="1700" spc="-10" dirty="0">
                <a:latin typeface="Calibri"/>
                <a:cs typeface="Calibri"/>
              </a:rPr>
              <a:t>your </a:t>
            </a:r>
            <a:r>
              <a:rPr sz="1700" spc="-5" dirty="0">
                <a:latin typeface="Calibri"/>
                <a:cs typeface="Calibri"/>
              </a:rPr>
              <a:t>local </a:t>
            </a:r>
            <a:r>
              <a:rPr sz="1700" dirty="0">
                <a:latin typeface="Calibri"/>
                <a:cs typeface="Calibri"/>
              </a:rPr>
              <a:t> </a:t>
            </a:r>
            <a:r>
              <a:rPr sz="1700" spc="-5" dirty="0">
                <a:latin typeface="Calibri"/>
                <a:cs typeface="Calibri"/>
              </a:rPr>
              <a:t>trading</a:t>
            </a:r>
            <a:r>
              <a:rPr sz="1700" spc="-40" dirty="0">
                <a:latin typeface="Calibri"/>
                <a:cs typeface="Calibri"/>
              </a:rPr>
              <a:t> </a:t>
            </a:r>
            <a:r>
              <a:rPr sz="1700" spc="-10" dirty="0">
                <a:latin typeface="Calibri"/>
                <a:cs typeface="Calibri"/>
              </a:rPr>
              <a:t>standards</a:t>
            </a:r>
            <a:r>
              <a:rPr sz="1700" spc="-50" dirty="0">
                <a:latin typeface="Calibri"/>
                <a:cs typeface="Calibri"/>
              </a:rPr>
              <a:t> </a:t>
            </a:r>
            <a:r>
              <a:rPr sz="1700" dirty="0">
                <a:latin typeface="Calibri"/>
                <a:cs typeface="Calibri"/>
              </a:rPr>
              <a:t>department.</a:t>
            </a:r>
            <a:endParaRPr sz="1700">
              <a:latin typeface="Calibri"/>
              <a:cs typeface="Calibri"/>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pic>
          <p:nvPicPr>
            <p:cNvPr id="3" name="object 3"/>
            <p:cNvPicPr/>
            <p:nvPr/>
          </p:nvPicPr>
          <p:blipFill>
            <a:blip r:embed="rId2" cstate="print"/>
            <a:stretch>
              <a:fillRect/>
            </a:stretch>
          </p:blipFill>
          <p:spPr>
            <a:xfrm>
              <a:off x="0" y="0"/>
              <a:ext cx="9143999" cy="6857997"/>
            </a:xfrm>
            <a:prstGeom prst="rect">
              <a:avLst/>
            </a:prstGeom>
          </p:spPr>
        </p:pic>
        <p:sp>
          <p:nvSpPr>
            <p:cNvPr id="4" name="object 4"/>
            <p:cNvSpPr/>
            <p:nvPr/>
          </p:nvSpPr>
          <p:spPr>
            <a:xfrm>
              <a:off x="253746" y="386079"/>
              <a:ext cx="5334635" cy="5769610"/>
            </a:xfrm>
            <a:custGeom>
              <a:avLst/>
              <a:gdLst/>
              <a:ahLst/>
              <a:cxnLst/>
              <a:rect l="l" t="t" r="r" b="b"/>
              <a:pathLst>
                <a:path w="5334635" h="5769610">
                  <a:moveTo>
                    <a:pt x="0" y="5769610"/>
                  </a:moveTo>
                  <a:lnTo>
                    <a:pt x="5334508" y="5769610"/>
                  </a:lnTo>
                  <a:lnTo>
                    <a:pt x="5334508" y="0"/>
                  </a:lnTo>
                  <a:lnTo>
                    <a:pt x="0" y="0"/>
                  </a:lnTo>
                  <a:lnTo>
                    <a:pt x="0" y="5769610"/>
                  </a:lnTo>
                  <a:close/>
                </a:path>
              </a:pathLst>
            </a:custGeom>
            <a:solidFill>
              <a:srgbClr val="FFFFFF">
                <a:alpha val="90194"/>
              </a:srgbClr>
            </a:solidFill>
          </p:spPr>
          <p:txBody>
            <a:bodyPr wrap="square" lIns="0" tIns="0" rIns="0" bIns="0" rtlCol="0"/>
            <a:lstStyle/>
            <a:p>
              <a:endParaRPr/>
            </a:p>
          </p:txBody>
        </p:sp>
        <p:sp>
          <p:nvSpPr>
            <p:cNvPr id="5" name="object 5"/>
            <p:cNvSpPr/>
            <p:nvPr/>
          </p:nvSpPr>
          <p:spPr>
            <a:xfrm>
              <a:off x="190246" y="259079"/>
              <a:ext cx="5525135" cy="6023610"/>
            </a:xfrm>
            <a:custGeom>
              <a:avLst/>
              <a:gdLst/>
              <a:ahLst/>
              <a:cxnLst/>
              <a:rect l="l" t="t" r="r" b="b"/>
              <a:pathLst>
                <a:path w="5525135" h="6023610">
                  <a:moveTo>
                    <a:pt x="5474208" y="50800"/>
                  </a:moveTo>
                  <a:lnTo>
                    <a:pt x="50800" y="50800"/>
                  </a:lnTo>
                  <a:lnTo>
                    <a:pt x="50800" y="127000"/>
                  </a:lnTo>
                  <a:lnTo>
                    <a:pt x="50800" y="5896610"/>
                  </a:lnTo>
                  <a:lnTo>
                    <a:pt x="50800" y="5972810"/>
                  </a:lnTo>
                  <a:lnTo>
                    <a:pt x="5474208" y="5972810"/>
                  </a:lnTo>
                  <a:lnTo>
                    <a:pt x="5474208" y="5896610"/>
                  </a:lnTo>
                  <a:lnTo>
                    <a:pt x="127000" y="5896610"/>
                  </a:lnTo>
                  <a:lnTo>
                    <a:pt x="127000" y="127000"/>
                  </a:lnTo>
                  <a:lnTo>
                    <a:pt x="5398008" y="127000"/>
                  </a:lnTo>
                  <a:lnTo>
                    <a:pt x="5398008" y="5896102"/>
                  </a:lnTo>
                  <a:lnTo>
                    <a:pt x="5474208" y="5896102"/>
                  </a:lnTo>
                  <a:lnTo>
                    <a:pt x="5474208" y="127000"/>
                  </a:lnTo>
                  <a:lnTo>
                    <a:pt x="5474208" y="126746"/>
                  </a:lnTo>
                  <a:lnTo>
                    <a:pt x="5474208" y="50800"/>
                  </a:lnTo>
                  <a:close/>
                </a:path>
                <a:path w="5525135" h="6023610">
                  <a:moveTo>
                    <a:pt x="5525008" y="0"/>
                  </a:moveTo>
                  <a:lnTo>
                    <a:pt x="0" y="0"/>
                  </a:lnTo>
                  <a:lnTo>
                    <a:pt x="0" y="25400"/>
                  </a:lnTo>
                  <a:lnTo>
                    <a:pt x="0" y="5998210"/>
                  </a:lnTo>
                  <a:lnTo>
                    <a:pt x="0" y="6023610"/>
                  </a:lnTo>
                  <a:lnTo>
                    <a:pt x="5525008" y="6023610"/>
                  </a:lnTo>
                  <a:lnTo>
                    <a:pt x="5525008" y="5998210"/>
                  </a:lnTo>
                  <a:lnTo>
                    <a:pt x="25400" y="5998210"/>
                  </a:lnTo>
                  <a:lnTo>
                    <a:pt x="25400" y="25400"/>
                  </a:lnTo>
                  <a:lnTo>
                    <a:pt x="5499608" y="25400"/>
                  </a:lnTo>
                  <a:lnTo>
                    <a:pt x="5499608" y="5997702"/>
                  </a:lnTo>
                  <a:lnTo>
                    <a:pt x="5525008" y="5997702"/>
                  </a:lnTo>
                  <a:lnTo>
                    <a:pt x="5525008" y="25400"/>
                  </a:lnTo>
                  <a:lnTo>
                    <a:pt x="5525008" y="25146"/>
                  </a:lnTo>
                  <a:lnTo>
                    <a:pt x="5525008" y="0"/>
                  </a:lnTo>
                  <a:close/>
                </a:path>
              </a:pathLst>
            </a:custGeom>
            <a:solidFill>
              <a:srgbClr val="FFFFFF"/>
            </a:solidFill>
          </p:spPr>
          <p:txBody>
            <a:bodyPr wrap="square" lIns="0" tIns="0" rIns="0" bIns="0" rtlCol="0"/>
            <a:lstStyle/>
            <a:p>
              <a:endParaRPr/>
            </a:p>
          </p:txBody>
        </p:sp>
      </p:grpSp>
      <p:sp>
        <p:nvSpPr>
          <p:cNvPr id="6" name="object 6"/>
          <p:cNvSpPr txBox="1">
            <a:spLocks noGrp="1"/>
          </p:cNvSpPr>
          <p:nvPr>
            <p:ph type="title"/>
          </p:nvPr>
        </p:nvSpPr>
        <p:spPr>
          <a:xfrm>
            <a:off x="524967" y="590753"/>
            <a:ext cx="2618105" cy="560070"/>
          </a:xfrm>
          <a:prstGeom prst="rect">
            <a:avLst/>
          </a:prstGeom>
        </p:spPr>
        <p:txBody>
          <a:bodyPr vert="horz" wrap="square" lIns="0" tIns="13335" rIns="0" bIns="0" rtlCol="0">
            <a:spAutoFit/>
          </a:bodyPr>
          <a:lstStyle/>
          <a:p>
            <a:pPr marL="12700">
              <a:lnSpc>
                <a:spcPct val="100000"/>
              </a:lnSpc>
              <a:spcBef>
                <a:spcPts val="105"/>
              </a:spcBef>
            </a:pPr>
            <a:r>
              <a:rPr sz="3500" spc="-15" dirty="0"/>
              <a:t>Service</a:t>
            </a:r>
            <a:r>
              <a:rPr sz="3500" spc="-165" dirty="0"/>
              <a:t> </a:t>
            </a:r>
            <a:r>
              <a:rPr sz="3500" spc="-35" dirty="0"/>
              <a:t>Charge</a:t>
            </a:r>
            <a:endParaRPr sz="3500"/>
          </a:p>
        </p:txBody>
      </p:sp>
      <p:sp>
        <p:nvSpPr>
          <p:cNvPr id="7" name="object 7"/>
          <p:cNvSpPr txBox="1"/>
          <p:nvPr/>
        </p:nvSpPr>
        <p:spPr>
          <a:xfrm>
            <a:off x="474370" y="1474088"/>
            <a:ext cx="4789170" cy="3041650"/>
          </a:xfrm>
          <a:prstGeom prst="rect">
            <a:avLst/>
          </a:prstGeom>
        </p:spPr>
        <p:txBody>
          <a:bodyPr vert="horz" wrap="square" lIns="0" tIns="45085" rIns="0" bIns="0" rtlCol="0">
            <a:spAutoFit/>
          </a:bodyPr>
          <a:lstStyle/>
          <a:p>
            <a:pPr marL="12700" marR="33020">
              <a:lnSpc>
                <a:spcPts val="2050"/>
              </a:lnSpc>
              <a:spcBef>
                <a:spcPts val="355"/>
              </a:spcBef>
            </a:pPr>
            <a:r>
              <a:rPr sz="1900" spc="-20" dirty="0">
                <a:latin typeface="Calibri"/>
                <a:cs typeface="Calibri"/>
              </a:rPr>
              <a:t>Usually,</a:t>
            </a:r>
            <a:r>
              <a:rPr sz="1900" dirty="0">
                <a:latin typeface="Calibri"/>
                <a:cs typeface="Calibri"/>
              </a:rPr>
              <a:t> </a:t>
            </a:r>
            <a:r>
              <a:rPr sz="1900" spc="-15" dirty="0">
                <a:latin typeface="Calibri"/>
                <a:cs typeface="Calibri"/>
              </a:rPr>
              <a:t>restaurants</a:t>
            </a:r>
            <a:r>
              <a:rPr sz="1900" dirty="0">
                <a:latin typeface="Calibri"/>
                <a:cs typeface="Calibri"/>
              </a:rPr>
              <a:t> </a:t>
            </a:r>
            <a:r>
              <a:rPr sz="1900" spc="-5" dirty="0">
                <a:latin typeface="Calibri"/>
                <a:cs typeface="Calibri"/>
              </a:rPr>
              <a:t>either</a:t>
            </a:r>
            <a:r>
              <a:rPr sz="1900" spc="15" dirty="0">
                <a:latin typeface="Calibri"/>
                <a:cs typeface="Calibri"/>
              </a:rPr>
              <a:t> </a:t>
            </a:r>
            <a:r>
              <a:rPr sz="1900" spc="-15" dirty="0">
                <a:latin typeface="Calibri"/>
                <a:cs typeface="Calibri"/>
              </a:rPr>
              <a:t>leave</a:t>
            </a:r>
            <a:r>
              <a:rPr sz="1900" spc="30" dirty="0">
                <a:latin typeface="Calibri"/>
                <a:cs typeface="Calibri"/>
              </a:rPr>
              <a:t> </a:t>
            </a:r>
            <a:r>
              <a:rPr sz="1900" spc="-5" dirty="0">
                <a:latin typeface="Calibri"/>
                <a:cs typeface="Calibri"/>
              </a:rPr>
              <a:t>the</a:t>
            </a:r>
            <a:r>
              <a:rPr sz="1900" dirty="0">
                <a:latin typeface="Calibri"/>
                <a:cs typeface="Calibri"/>
              </a:rPr>
              <a:t> </a:t>
            </a:r>
            <a:r>
              <a:rPr sz="1900" spc="-5" dirty="0">
                <a:latin typeface="Calibri"/>
                <a:cs typeface="Calibri"/>
              </a:rPr>
              <a:t>service </a:t>
            </a:r>
            <a:r>
              <a:rPr sz="1900" dirty="0">
                <a:latin typeface="Calibri"/>
                <a:cs typeface="Calibri"/>
              </a:rPr>
              <a:t> </a:t>
            </a:r>
            <a:r>
              <a:rPr sz="1900" spc="-15" dirty="0">
                <a:latin typeface="Calibri"/>
                <a:cs typeface="Calibri"/>
              </a:rPr>
              <a:t>charge</a:t>
            </a:r>
            <a:r>
              <a:rPr sz="1900" dirty="0">
                <a:latin typeface="Calibri"/>
                <a:cs typeface="Calibri"/>
              </a:rPr>
              <a:t> </a:t>
            </a:r>
            <a:r>
              <a:rPr sz="1900" spc="-10" dirty="0">
                <a:latin typeface="Calibri"/>
                <a:cs typeface="Calibri"/>
              </a:rPr>
              <a:t>entirely</a:t>
            </a:r>
            <a:r>
              <a:rPr sz="1900" spc="15" dirty="0">
                <a:latin typeface="Calibri"/>
                <a:cs typeface="Calibri"/>
              </a:rPr>
              <a:t> </a:t>
            </a:r>
            <a:r>
              <a:rPr sz="1900" spc="-15" dirty="0">
                <a:latin typeface="Calibri"/>
                <a:cs typeface="Calibri"/>
              </a:rPr>
              <a:t>to</a:t>
            </a:r>
            <a:r>
              <a:rPr sz="1900" spc="-5" dirty="0">
                <a:latin typeface="Calibri"/>
                <a:cs typeface="Calibri"/>
              </a:rPr>
              <a:t> the</a:t>
            </a:r>
            <a:r>
              <a:rPr sz="1900" spc="5" dirty="0">
                <a:latin typeface="Calibri"/>
                <a:cs typeface="Calibri"/>
              </a:rPr>
              <a:t> </a:t>
            </a:r>
            <a:r>
              <a:rPr sz="1900" spc="-10" dirty="0">
                <a:latin typeface="Calibri"/>
                <a:cs typeface="Calibri"/>
              </a:rPr>
              <a:t>discretion</a:t>
            </a:r>
            <a:r>
              <a:rPr sz="1900" spc="10" dirty="0">
                <a:latin typeface="Calibri"/>
                <a:cs typeface="Calibri"/>
              </a:rPr>
              <a:t> </a:t>
            </a:r>
            <a:r>
              <a:rPr sz="1900" spc="-5" dirty="0">
                <a:latin typeface="Calibri"/>
                <a:cs typeface="Calibri"/>
              </a:rPr>
              <a:t>of the</a:t>
            </a:r>
            <a:r>
              <a:rPr sz="1900" dirty="0">
                <a:latin typeface="Calibri"/>
                <a:cs typeface="Calibri"/>
              </a:rPr>
              <a:t> </a:t>
            </a:r>
            <a:r>
              <a:rPr sz="1900" spc="-10" dirty="0">
                <a:latin typeface="Calibri"/>
                <a:cs typeface="Calibri"/>
              </a:rPr>
              <a:t>customer </a:t>
            </a:r>
            <a:r>
              <a:rPr sz="1900" spc="-415" dirty="0">
                <a:latin typeface="Calibri"/>
                <a:cs typeface="Calibri"/>
              </a:rPr>
              <a:t> </a:t>
            </a:r>
            <a:r>
              <a:rPr sz="1900" spc="-5" dirty="0">
                <a:latin typeface="Calibri"/>
                <a:cs typeface="Calibri"/>
              </a:rPr>
              <a:t>or </a:t>
            </a:r>
            <a:r>
              <a:rPr sz="1900" spc="-10" dirty="0">
                <a:latin typeface="Calibri"/>
                <a:cs typeface="Calibri"/>
              </a:rPr>
              <a:t>automatically</a:t>
            </a:r>
            <a:r>
              <a:rPr sz="1900" spc="10" dirty="0">
                <a:latin typeface="Calibri"/>
                <a:cs typeface="Calibri"/>
              </a:rPr>
              <a:t> </a:t>
            </a:r>
            <a:r>
              <a:rPr sz="1900" spc="-5" dirty="0">
                <a:latin typeface="Calibri"/>
                <a:cs typeface="Calibri"/>
              </a:rPr>
              <a:t>add</a:t>
            </a:r>
            <a:r>
              <a:rPr sz="1900" dirty="0">
                <a:latin typeface="Calibri"/>
                <a:cs typeface="Calibri"/>
              </a:rPr>
              <a:t> </a:t>
            </a:r>
            <a:r>
              <a:rPr sz="1900" spc="-5" dirty="0">
                <a:latin typeface="Calibri"/>
                <a:cs typeface="Calibri"/>
              </a:rPr>
              <a:t>a</a:t>
            </a:r>
            <a:r>
              <a:rPr sz="1900" dirty="0">
                <a:latin typeface="Calibri"/>
                <a:cs typeface="Calibri"/>
              </a:rPr>
              <a:t> </a:t>
            </a:r>
            <a:r>
              <a:rPr sz="1900" spc="-15" dirty="0">
                <a:latin typeface="Calibri"/>
                <a:cs typeface="Calibri"/>
              </a:rPr>
              <a:t>charge</a:t>
            </a:r>
            <a:r>
              <a:rPr sz="1900" spc="5" dirty="0">
                <a:latin typeface="Calibri"/>
                <a:cs typeface="Calibri"/>
              </a:rPr>
              <a:t> </a:t>
            </a:r>
            <a:r>
              <a:rPr sz="1900" spc="-15" dirty="0">
                <a:latin typeface="Calibri"/>
                <a:cs typeface="Calibri"/>
              </a:rPr>
              <a:t>to</a:t>
            </a:r>
            <a:r>
              <a:rPr sz="1900" dirty="0">
                <a:latin typeface="Calibri"/>
                <a:cs typeface="Calibri"/>
              </a:rPr>
              <a:t> </a:t>
            </a:r>
            <a:r>
              <a:rPr sz="1900" spc="-5" dirty="0">
                <a:latin typeface="Calibri"/>
                <a:cs typeface="Calibri"/>
              </a:rPr>
              <a:t>the</a:t>
            </a:r>
            <a:r>
              <a:rPr sz="1900" spc="5" dirty="0">
                <a:latin typeface="Calibri"/>
                <a:cs typeface="Calibri"/>
              </a:rPr>
              <a:t> </a:t>
            </a:r>
            <a:r>
              <a:rPr sz="1900" spc="-10" dirty="0">
                <a:latin typeface="Calibri"/>
                <a:cs typeface="Calibri"/>
              </a:rPr>
              <a:t>bill.</a:t>
            </a:r>
            <a:endParaRPr sz="1900">
              <a:latin typeface="Calibri"/>
              <a:cs typeface="Calibri"/>
            </a:endParaRPr>
          </a:p>
          <a:p>
            <a:pPr marL="12700">
              <a:lnSpc>
                <a:spcPts val="2165"/>
              </a:lnSpc>
              <a:spcBef>
                <a:spcPts val="755"/>
              </a:spcBef>
            </a:pPr>
            <a:r>
              <a:rPr sz="1900" spc="-10" dirty="0">
                <a:latin typeface="Calibri"/>
                <a:cs typeface="Calibri"/>
              </a:rPr>
              <a:t>According</a:t>
            </a:r>
            <a:r>
              <a:rPr sz="1900" spc="10" dirty="0">
                <a:latin typeface="Calibri"/>
                <a:cs typeface="Calibri"/>
              </a:rPr>
              <a:t> </a:t>
            </a:r>
            <a:r>
              <a:rPr sz="1900" spc="-15" dirty="0">
                <a:latin typeface="Calibri"/>
                <a:cs typeface="Calibri"/>
              </a:rPr>
              <a:t>to</a:t>
            </a:r>
            <a:r>
              <a:rPr sz="1900" spc="-5" dirty="0">
                <a:latin typeface="Calibri"/>
                <a:cs typeface="Calibri"/>
              </a:rPr>
              <a:t> </a:t>
            </a:r>
            <a:r>
              <a:rPr sz="1900" spc="-10" dirty="0">
                <a:latin typeface="Calibri"/>
                <a:cs typeface="Calibri"/>
              </a:rPr>
              <a:t>UK</a:t>
            </a:r>
            <a:r>
              <a:rPr sz="1900" spc="10" dirty="0">
                <a:latin typeface="Calibri"/>
                <a:cs typeface="Calibri"/>
              </a:rPr>
              <a:t> </a:t>
            </a:r>
            <a:r>
              <a:rPr sz="1900" spc="-50" dirty="0">
                <a:latin typeface="Calibri"/>
                <a:cs typeface="Calibri"/>
              </a:rPr>
              <a:t>law,</a:t>
            </a:r>
            <a:r>
              <a:rPr sz="1900" spc="5" dirty="0">
                <a:latin typeface="Calibri"/>
                <a:cs typeface="Calibri"/>
              </a:rPr>
              <a:t> </a:t>
            </a:r>
            <a:r>
              <a:rPr sz="1900" spc="-5" dirty="0">
                <a:latin typeface="Calibri"/>
                <a:cs typeface="Calibri"/>
              </a:rPr>
              <a:t>service</a:t>
            </a:r>
            <a:r>
              <a:rPr sz="1900" spc="10" dirty="0">
                <a:latin typeface="Calibri"/>
                <a:cs typeface="Calibri"/>
              </a:rPr>
              <a:t> </a:t>
            </a:r>
            <a:r>
              <a:rPr sz="1900" spc="-10" dirty="0">
                <a:latin typeface="Calibri"/>
                <a:cs typeface="Calibri"/>
              </a:rPr>
              <a:t>charges</a:t>
            </a:r>
            <a:r>
              <a:rPr sz="1900" dirty="0">
                <a:latin typeface="Calibri"/>
                <a:cs typeface="Calibri"/>
              </a:rPr>
              <a:t> </a:t>
            </a:r>
            <a:r>
              <a:rPr sz="1900" spc="-5" dirty="0">
                <a:latin typeface="Calibri"/>
                <a:cs typeface="Calibri"/>
              </a:rPr>
              <a:t>added</a:t>
            </a:r>
            <a:r>
              <a:rPr sz="1900" dirty="0">
                <a:latin typeface="Calibri"/>
                <a:cs typeface="Calibri"/>
              </a:rPr>
              <a:t> </a:t>
            </a:r>
            <a:r>
              <a:rPr sz="1900" spc="-10" dirty="0">
                <a:latin typeface="Calibri"/>
                <a:cs typeface="Calibri"/>
              </a:rPr>
              <a:t>by</a:t>
            </a:r>
            <a:endParaRPr sz="1900">
              <a:latin typeface="Calibri"/>
              <a:cs typeface="Calibri"/>
            </a:endParaRPr>
          </a:p>
          <a:p>
            <a:pPr marL="12700">
              <a:lnSpc>
                <a:spcPts val="2165"/>
              </a:lnSpc>
            </a:pPr>
            <a:r>
              <a:rPr sz="1900" spc="-5" dirty="0">
                <a:latin typeface="Calibri"/>
                <a:cs typeface="Calibri"/>
              </a:rPr>
              <a:t>the</a:t>
            </a:r>
            <a:r>
              <a:rPr sz="1900" dirty="0">
                <a:latin typeface="Calibri"/>
                <a:cs typeface="Calibri"/>
              </a:rPr>
              <a:t> </a:t>
            </a:r>
            <a:r>
              <a:rPr sz="1900" spc="-15" dirty="0">
                <a:latin typeface="Calibri"/>
                <a:cs typeface="Calibri"/>
              </a:rPr>
              <a:t>restaurant</a:t>
            </a:r>
            <a:r>
              <a:rPr sz="1900" spc="-10" dirty="0">
                <a:latin typeface="Calibri"/>
                <a:cs typeface="Calibri"/>
              </a:rPr>
              <a:t> </a:t>
            </a:r>
            <a:r>
              <a:rPr sz="1900" spc="-15" dirty="0">
                <a:latin typeface="Calibri"/>
                <a:cs typeface="Calibri"/>
              </a:rPr>
              <a:t>are</a:t>
            </a:r>
            <a:r>
              <a:rPr sz="1900" spc="5" dirty="0">
                <a:latin typeface="Calibri"/>
                <a:cs typeface="Calibri"/>
              </a:rPr>
              <a:t> </a:t>
            </a:r>
            <a:r>
              <a:rPr sz="1900" spc="-10" dirty="0">
                <a:latin typeface="Calibri"/>
                <a:cs typeface="Calibri"/>
              </a:rPr>
              <a:t>entirely</a:t>
            </a:r>
            <a:r>
              <a:rPr sz="1900" dirty="0">
                <a:latin typeface="Calibri"/>
                <a:cs typeface="Calibri"/>
              </a:rPr>
              <a:t> </a:t>
            </a:r>
            <a:r>
              <a:rPr sz="1900" spc="-10" dirty="0">
                <a:latin typeface="Calibri"/>
                <a:cs typeface="Calibri"/>
              </a:rPr>
              <a:t>optional.</a:t>
            </a:r>
            <a:endParaRPr sz="1900">
              <a:latin typeface="Calibri"/>
              <a:cs typeface="Calibri"/>
            </a:endParaRPr>
          </a:p>
          <a:p>
            <a:pPr marL="12700" marR="5080">
              <a:lnSpc>
                <a:spcPts val="2050"/>
              </a:lnSpc>
              <a:spcBef>
                <a:spcPts val="1025"/>
              </a:spcBef>
            </a:pPr>
            <a:r>
              <a:rPr sz="1900" spc="-5" dirty="0">
                <a:latin typeface="Calibri"/>
                <a:cs typeface="Calibri"/>
              </a:rPr>
              <a:t>If</a:t>
            </a:r>
            <a:r>
              <a:rPr sz="1900" spc="-15" dirty="0">
                <a:latin typeface="Calibri"/>
                <a:cs typeface="Calibri"/>
              </a:rPr>
              <a:t> you</a:t>
            </a:r>
            <a:r>
              <a:rPr sz="1900" spc="-5" dirty="0">
                <a:latin typeface="Calibri"/>
                <a:cs typeface="Calibri"/>
              </a:rPr>
              <a:t> </a:t>
            </a:r>
            <a:r>
              <a:rPr sz="1900" spc="-10" dirty="0">
                <a:latin typeface="Calibri"/>
                <a:cs typeface="Calibri"/>
              </a:rPr>
              <a:t>aren't</a:t>
            </a:r>
            <a:r>
              <a:rPr sz="1900" spc="15" dirty="0">
                <a:latin typeface="Calibri"/>
                <a:cs typeface="Calibri"/>
              </a:rPr>
              <a:t> </a:t>
            </a:r>
            <a:r>
              <a:rPr sz="1900" spc="-10" dirty="0">
                <a:latin typeface="Calibri"/>
                <a:cs typeface="Calibri"/>
              </a:rPr>
              <a:t>happy</a:t>
            </a:r>
            <a:r>
              <a:rPr sz="1900" spc="5" dirty="0">
                <a:latin typeface="Calibri"/>
                <a:cs typeface="Calibri"/>
              </a:rPr>
              <a:t> </a:t>
            </a:r>
            <a:r>
              <a:rPr sz="1900" spc="-5" dirty="0">
                <a:latin typeface="Calibri"/>
                <a:cs typeface="Calibri"/>
              </a:rPr>
              <a:t>with</a:t>
            </a:r>
            <a:r>
              <a:rPr sz="1900" spc="10" dirty="0">
                <a:latin typeface="Calibri"/>
                <a:cs typeface="Calibri"/>
              </a:rPr>
              <a:t> </a:t>
            </a:r>
            <a:r>
              <a:rPr sz="1900" spc="-5" dirty="0">
                <a:latin typeface="Calibri"/>
                <a:cs typeface="Calibri"/>
              </a:rPr>
              <a:t>the</a:t>
            </a:r>
            <a:r>
              <a:rPr sz="1900" spc="10" dirty="0">
                <a:latin typeface="Calibri"/>
                <a:cs typeface="Calibri"/>
              </a:rPr>
              <a:t> </a:t>
            </a:r>
            <a:r>
              <a:rPr sz="1900" spc="-5" dirty="0">
                <a:latin typeface="Calibri"/>
                <a:cs typeface="Calibri"/>
              </a:rPr>
              <a:t>service</a:t>
            </a:r>
            <a:r>
              <a:rPr sz="1900" spc="15" dirty="0">
                <a:latin typeface="Calibri"/>
                <a:cs typeface="Calibri"/>
              </a:rPr>
              <a:t> </a:t>
            </a:r>
            <a:r>
              <a:rPr sz="1900" spc="-5" dirty="0">
                <a:latin typeface="Calibri"/>
                <a:cs typeface="Calibri"/>
              </a:rPr>
              <a:t>or if</a:t>
            </a:r>
            <a:r>
              <a:rPr sz="1900" spc="-10" dirty="0">
                <a:latin typeface="Calibri"/>
                <a:cs typeface="Calibri"/>
              </a:rPr>
              <a:t> you'd </a:t>
            </a:r>
            <a:r>
              <a:rPr sz="1900" spc="-5" dirty="0">
                <a:latin typeface="Calibri"/>
                <a:cs typeface="Calibri"/>
              </a:rPr>
              <a:t> </a:t>
            </a:r>
            <a:r>
              <a:rPr sz="1900" spc="-20" dirty="0">
                <a:latin typeface="Calibri"/>
                <a:cs typeface="Calibri"/>
              </a:rPr>
              <a:t>prefer</a:t>
            </a:r>
            <a:r>
              <a:rPr sz="1900" dirty="0">
                <a:latin typeface="Calibri"/>
                <a:cs typeface="Calibri"/>
              </a:rPr>
              <a:t> </a:t>
            </a:r>
            <a:r>
              <a:rPr sz="1900" spc="-15" dirty="0">
                <a:latin typeface="Calibri"/>
                <a:cs typeface="Calibri"/>
              </a:rPr>
              <a:t>to</a:t>
            </a:r>
            <a:r>
              <a:rPr sz="1900" spc="-5" dirty="0">
                <a:latin typeface="Calibri"/>
                <a:cs typeface="Calibri"/>
              </a:rPr>
              <a:t> </a:t>
            </a:r>
            <a:r>
              <a:rPr sz="1900" spc="-10" dirty="0">
                <a:latin typeface="Calibri"/>
                <a:cs typeface="Calibri"/>
              </a:rPr>
              <a:t>calculate</a:t>
            </a:r>
            <a:r>
              <a:rPr sz="1900" spc="5" dirty="0">
                <a:latin typeface="Calibri"/>
                <a:cs typeface="Calibri"/>
              </a:rPr>
              <a:t> </a:t>
            </a:r>
            <a:r>
              <a:rPr sz="1900" spc="-10" dirty="0">
                <a:latin typeface="Calibri"/>
                <a:cs typeface="Calibri"/>
              </a:rPr>
              <a:t>your</a:t>
            </a:r>
            <a:r>
              <a:rPr sz="1900" spc="5" dirty="0">
                <a:latin typeface="Calibri"/>
                <a:cs typeface="Calibri"/>
              </a:rPr>
              <a:t> </a:t>
            </a:r>
            <a:r>
              <a:rPr sz="1900" spc="-10" dirty="0">
                <a:latin typeface="Calibri"/>
                <a:cs typeface="Calibri"/>
              </a:rPr>
              <a:t>own</a:t>
            </a:r>
            <a:r>
              <a:rPr sz="1900" spc="10" dirty="0">
                <a:latin typeface="Calibri"/>
                <a:cs typeface="Calibri"/>
              </a:rPr>
              <a:t> </a:t>
            </a:r>
            <a:r>
              <a:rPr sz="1900" spc="-5" dirty="0">
                <a:latin typeface="Calibri"/>
                <a:cs typeface="Calibri"/>
              </a:rPr>
              <a:t>tip,</a:t>
            </a:r>
            <a:r>
              <a:rPr sz="1900" spc="-15" dirty="0">
                <a:latin typeface="Calibri"/>
                <a:cs typeface="Calibri"/>
              </a:rPr>
              <a:t> </a:t>
            </a:r>
            <a:r>
              <a:rPr sz="1900" spc="-10" dirty="0">
                <a:latin typeface="Calibri"/>
                <a:cs typeface="Calibri"/>
              </a:rPr>
              <a:t>you</a:t>
            </a:r>
            <a:r>
              <a:rPr sz="1900" spc="5" dirty="0">
                <a:latin typeface="Calibri"/>
                <a:cs typeface="Calibri"/>
              </a:rPr>
              <a:t> </a:t>
            </a:r>
            <a:r>
              <a:rPr sz="1900" spc="-10" dirty="0">
                <a:latin typeface="Calibri"/>
                <a:cs typeface="Calibri"/>
              </a:rPr>
              <a:t>can</a:t>
            </a:r>
            <a:r>
              <a:rPr sz="1900" spc="-5" dirty="0">
                <a:latin typeface="Calibri"/>
                <a:cs typeface="Calibri"/>
              </a:rPr>
              <a:t> ask</a:t>
            </a:r>
            <a:r>
              <a:rPr sz="1900" spc="-20" dirty="0">
                <a:latin typeface="Calibri"/>
                <a:cs typeface="Calibri"/>
              </a:rPr>
              <a:t> for </a:t>
            </a:r>
            <a:r>
              <a:rPr sz="1900" spc="-15" dirty="0">
                <a:latin typeface="Calibri"/>
                <a:cs typeface="Calibri"/>
              </a:rPr>
              <a:t> </a:t>
            </a:r>
            <a:r>
              <a:rPr sz="1900" spc="-5" dirty="0">
                <a:latin typeface="Calibri"/>
                <a:cs typeface="Calibri"/>
              </a:rPr>
              <a:t>it</a:t>
            </a:r>
            <a:r>
              <a:rPr sz="1900" dirty="0">
                <a:latin typeface="Calibri"/>
                <a:cs typeface="Calibri"/>
              </a:rPr>
              <a:t> </a:t>
            </a:r>
            <a:r>
              <a:rPr sz="1900" spc="-15" dirty="0">
                <a:latin typeface="Calibri"/>
                <a:cs typeface="Calibri"/>
              </a:rPr>
              <a:t>to</a:t>
            </a:r>
            <a:r>
              <a:rPr sz="1900" spc="-5" dirty="0">
                <a:latin typeface="Calibri"/>
                <a:cs typeface="Calibri"/>
              </a:rPr>
              <a:t> be </a:t>
            </a:r>
            <a:r>
              <a:rPr sz="1900" spc="-15" dirty="0">
                <a:latin typeface="Calibri"/>
                <a:cs typeface="Calibri"/>
              </a:rPr>
              <a:t>removed</a:t>
            </a:r>
            <a:r>
              <a:rPr sz="1900" spc="25" dirty="0">
                <a:latin typeface="Calibri"/>
                <a:cs typeface="Calibri"/>
              </a:rPr>
              <a:t> </a:t>
            </a:r>
            <a:r>
              <a:rPr sz="1900" spc="-5" dirty="0">
                <a:latin typeface="Calibri"/>
                <a:cs typeface="Calibri"/>
              </a:rPr>
              <a:t>and</a:t>
            </a:r>
            <a:r>
              <a:rPr sz="1900" spc="10" dirty="0">
                <a:latin typeface="Calibri"/>
                <a:cs typeface="Calibri"/>
              </a:rPr>
              <a:t> </a:t>
            </a:r>
            <a:r>
              <a:rPr sz="1900" spc="-20" dirty="0">
                <a:latin typeface="Calibri"/>
                <a:cs typeface="Calibri"/>
              </a:rPr>
              <a:t>for </a:t>
            </a:r>
            <a:r>
              <a:rPr sz="1900" spc="-5" dirty="0">
                <a:latin typeface="Calibri"/>
                <a:cs typeface="Calibri"/>
              </a:rPr>
              <a:t>a new </a:t>
            </a:r>
            <a:r>
              <a:rPr sz="1900" spc="-10" dirty="0">
                <a:latin typeface="Calibri"/>
                <a:cs typeface="Calibri"/>
              </a:rPr>
              <a:t>bill</a:t>
            </a:r>
            <a:r>
              <a:rPr sz="1900" spc="5" dirty="0">
                <a:latin typeface="Calibri"/>
                <a:cs typeface="Calibri"/>
              </a:rPr>
              <a:t> </a:t>
            </a:r>
            <a:r>
              <a:rPr sz="1900" spc="-15" dirty="0">
                <a:latin typeface="Calibri"/>
                <a:cs typeface="Calibri"/>
              </a:rPr>
              <a:t>to</a:t>
            </a:r>
            <a:r>
              <a:rPr sz="1900" spc="5" dirty="0">
                <a:latin typeface="Calibri"/>
                <a:cs typeface="Calibri"/>
              </a:rPr>
              <a:t> </a:t>
            </a:r>
            <a:r>
              <a:rPr sz="1900" spc="-5" dirty="0">
                <a:latin typeface="Calibri"/>
                <a:cs typeface="Calibri"/>
              </a:rPr>
              <a:t>be </a:t>
            </a:r>
            <a:r>
              <a:rPr sz="1900" spc="-10" dirty="0">
                <a:latin typeface="Calibri"/>
                <a:cs typeface="Calibri"/>
              </a:rPr>
              <a:t>printed.</a:t>
            </a:r>
            <a:endParaRPr sz="1900">
              <a:latin typeface="Calibri"/>
              <a:cs typeface="Calibri"/>
            </a:endParaRPr>
          </a:p>
          <a:p>
            <a:pPr marL="12700" marR="479425">
              <a:lnSpc>
                <a:spcPts val="2050"/>
              </a:lnSpc>
              <a:spcBef>
                <a:spcPts val="1005"/>
              </a:spcBef>
            </a:pPr>
            <a:r>
              <a:rPr sz="1900" spc="-5" dirty="0">
                <a:latin typeface="Calibri"/>
                <a:cs typeface="Calibri"/>
              </a:rPr>
              <a:t>Service</a:t>
            </a:r>
            <a:r>
              <a:rPr sz="1900" spc="15" dirty="0">
                <a:latin typeface="Calibri"/>
                <a:cs typeface="Calibri"/>
              </a:rPr>
              <a:t> </a:t>
            </a:r>
            <a:r>
              <a:rPr sz="1900" spc="-10" dirty="0">
                <a:latin typeface="Calibri"/>
                <a:cs typeface="Calibri"/>
              </a:rPr>
              <a:t>charge,</a:t>
            </a:r>
            <a:r>
              <a:rPr sz="1900" spc="10" dirty="0">
                <a:latin typeface="Calibri"/>
                <a:cs typeface="Calibri"/>
              </a:rPr>
              <a:t> </a:t>
            </a:r>
            <a:r>
              <a:rPr sz="1900" spc="-5" dirty="0">
                <a:latin typeface="Calibri"/>
                <a:cs typeface="Calibri"/>
              </a:rPr>
              <a:t>along</a:t>
            </a:r>
            <a:r>
              <a:rPr sz="1900" spc="20" dirty="0">
                <a:latin typeface="Calibri"/>
                <a:cs typeface="Calibri"/>
              </a:rPr>
              <a:t> </a:t>
            </a:r>
            <a:r>
              <a:rPr sz="1900" spc="-5" dirty="0">
                <a:latin typeface="Calibri"/>
                <a:cs typeface="Calibri"/>
              </a:rPr>
              <a:t>with</a:t>
            </a:r>
            <a:r>
              <a:rPr sz="1900" spc="10" dirty="0">
                <a:latin typeface="Calibri"/>
                <a:cs typeface="Calibri"/>
              </a:rPr>
              <a:t> </a:t>
            </a:r>
            <a:r>
              <a:rPr sz="1900" spc="-10" dirty="0">
                <a:latin typeface="Calibri"/>
                <a:cs typeface="Calibri"/>
              </a:rPr>
              <a:t>pricing</a:t>
            </a:r>
            <a:r>
              <a:rPr sz="1900" spc="20" dirty="0">
                <a:latin typeface="Calibri"/>
                <a:cs typeface="Calibri"/>
              </a:rPr>
              <a:t> </a:t>
            </a:r>
            <a:r>
              <a:rPr sz="1900" spc="-10" dirty="0">
                <a:latin typeface="Calibri"/>
                <a:cs typeface="Calibri"/>
              </a:rPr>
              <a:t>should</a:t>
            </a:r>
            <a:r>
              <a:rPr sz="1900" spc="-5" dirty="0">
                <a:latin typeface="Calibri"/>
                <a:cs typeface="Calibri"/>
              </a:rPr>
              <a:t> </a:t>
            </a:r>
            <a:r>
              <a:rPr sz="1900" spc="-10" dirty="0">
                <a:latin typeface="Calibri"/>
                <a:cs typeface="Calibri"/>
              </a:rPr>
              <a:t>be </a:t>
            </a:r>
            <a:r>
              <a:rPr sz="1900" spc="-415" dirty="0">
                <a:latin typeface="Calibri"/>
                <a:cs typeface="Calibri"/>
              </a:rPr>
              <a:t> </a:t>
            </a:r>
            <a:r>
              <a:rPr sz="1900" spc="-15" dirty="0">
                <a:latin typeface="Calibri"/>
                <a:cs typeface="Calibri"/>
              </a:rPr>
              <a:t>displayed</a:t>
            </a:r>
            <a:r>
              <a:rPr sz="1900" spc="15" dirty="0">
                <a:latin typeface="Calibri"/>
                <a:cs typeface="Calibri"/>
              </a:rPr>
              <a:t> </a:t>
            </a:r>
            <a:r>
              <a:rPr sz="1900" spc="-5" dirty="0">
                <a:latin typeface="Calibri"/>
                <a:cs typeface="Calibri"/>
              </a:rPr>
              <a:t>as clearly</a:t>
            </a:r>
            <a:r>
              <a:rPr sz="1900" spc="5" dirty="0">
                <a:latin typeface="Calibri"/>
                <a:cs typeface="Calibri"/>
              </a:rPr>
              <a:t> </a:t>
            </a:r>
            <a:r>
              <a:rPr sz="1900" spc="-5" dirty="0">
                <a:latin typeface="Calibri"/>
                <a:cs typeface="Calibri"/>
              </a:rPr>
              <a:t>as </a:t>
            </a:r>
            <a:r>
              <a:rPr sz="1900" spc="-10" dirty="0">
                <a:latin typeface="Calibri"/>
                <a:cs typeface="Calibri"/>
              </a:rPr>
              <a:t>possible.</a:t>
            </a:r>
            <a:endParaRPr sz="1900">
              <a:latin typeface="Calibri"/>
              <a:cs typeface="Calibri"/>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9144000" cy="6858000"/>
            <a:chOff x="0" y="0"/>
            <a:chExt cx="9144000" cy="6858000"/>
          </a:xfrm>
        </p:grpSpPr>
        <p:pic>
          <p:nvPicPr>
            <p:cNvPr id="3" name="object 3"/>
            <p:cNvPicPr/>
            <p:nvPr/>
          </p:nvPicPr>
          <p:blipFill>
            <a:blip r:embed="rId2" cstate="print"/>
            <a:stretch>
              <a:fillRect/>
            </a:stretch>
          </p:blipFill>
          <p:spPr>
            <a:xfrm>
              <a:off x="4443984" y="0"/>
              <a:ext cx="4699889" cy="2286000"/>
            </a:xfrm>
            <a:prstGeom prst="rect">
              <a:avLst/>
            </a:prstGeom>
          </p:spPr>
        </p:pic>
        <p:pic>
          <p:nvPicPr>
            <p:cNvPr id="4" name="object 4"/>
            <p:cNvPicPr/>
            <p:nvPr/>
          </p:nvPicPr>
          <p:blipFill>
            <a:blip r:embed="rId3" cstate="print"/>
            <a:stretch>
              <a:fillRect/>
            </a:stretch>
          </p:blipFill>
          <p:spPr>
            <a:xfrm>
              <a:off x="5241035" y="2286000"/>
              <a:ext cx="3902964" cy="2286000"/>
            </a:xfrm>
            <a:prstGeom prst="rect">
              <a:avLst/>
            </a:prstGeom>
          </p:spPr>
        </p:pic>
        <p:pic>
          <p:nvPicPr>
            <p:cNvPr id="5" name="object 5"/>
            <p:cNvPicPr/>
            <p:nvPr/>
          </p:nvPicPr>
          <p:blipFill>
            <a:blip r:embed="rId4" cstate="print"/>
            <a:stretch>
              <a:fillRect/>
            </a:stretch>
          </p:blipFill>
          <p:spPr>
            <a:xfrm>
              <a:off x="6035040" y="4572000"/>
              <a:ext cx="3108960" cy="2285996"/>
            </a:xfrm>
            <a:prstGeom prst="rect">
              <a:avLst/>
            </a:prstGeom>
          </p:spPr>
        </p:pic>
        <p:sp>
          <p:nvSpPr>
            <p:cNvPr id="6" name="object 6"/>
            <p:cNvSpPr/>
            <p:nvPr/>
          </p:nvSpPr>
          <p:spPr>
            <a:xfrm>
              <a:off x="0" y="0"/>
              <a:ext cx="7193280" cy="6858000"/>
            </a:xfrm>
            <a:custGeom>
              <a:avLst/>
              <a:gdLst/>
              <a:ahLst/>
              <a:cxnLst/>
              <a:rect l="l" t="t" r="r" b="b"/>
              <a:pathLst>
                <a:path w="7193280" h="6858000">
                  <a:moveTo>
                    <a:pt x="4811014" y="0"/>
                  </a:moveTo>
                  <a:lnTo>
                    <a:pt x="0" y="0"/>
                  </a:lnTo>
                  <a:lnTo>
                    <a:pt x="0" y="6857999"/>
                  </a:lnTo>
                  <a:lnTo>
                    <a:pt x="7193280" y="6857999"/>
                  </a:lnTo>
                  <a:lnTo>
                    <a:pt x="4811014" y="0"/>
                  </a:lnTo>
                  <a:close/>
                </a:path>
              </a:pathLst>
            </a:custGeom>
            <a:solidFill>
              <a:srgbClr val="FFFFFF">
                <a:alpha val="70195"/>
              </a:srgbClr>
            </a:solidFill>
          </p:spPr>
          <p:txBody>
            <a:bodyPr wrap="square" lIns="0" tIns="0" rIns="0" bIns="0" rtlCol="0"/>
            <a:lstStyle/>
            <a:p>
              <a:endParaRPr/>
            </a:p>
          </p:txBody>
        </p:sp>
        <p:sp>
          <p:nvSpPr>
            <p:cNvPr id="7" name="object 7"/>
            <p:cNvSpPr/>
            <p:nvPr/>
          </p:nvSpPr>
          <p:spPr>
            <a:xfrm>
              <a:off x="0" y="0"/>
              <a:ext cx="6827520" cy="6858000"/>
            </a:xfrm>
            <a:custGeom>
              <a:avLst/>
              <a:gdLst/>
              <a:ahLst/>
              <a:cxnLst/>
              <a:rect l="l" t="t" r="r" b="b"/>
              <a:pathLst>
                <a:path w="6827520" h="6858000">
                  <a:moveTo>
                    <a:pt x="4445254" y="0"/>
                  </a:moveTo>
                  <a:lnTo>
                    <a:pt x="0" y="0"/>
                  </a:lnTo>
                  <a:lnTo>
                    <a:pt x="0" y="6857999"/>
                  </a:lnTo>
                  <a:lnTo>
                    <a:pt x="6827520" y="6857999"/>
                  </a:lnTo>
                  <a:lnTo>
                    <a:pt x="4445254" y="0"/>
                  </a:lnTo>
                  <a:close/>
                </a:path>
              </a:pathLst>
            </a:custGeom>
            <a:solidFill>
              <a:srgbClr val="FFFFFF"/>
            </a:solidFill>
          </p:spPr>
          <p:txBody>
            <a:bodyPr wrap="square" lIns="0" tIns="0" rIns="0" bIns="0" rtlCol="0"/>
            <a:lstStyle/>
            <a:p>
              <a:endParaRPr/>
            </a:p>
          </p:txBody>
        </p:sp>
      </p:grpSp>
      <p:sp>
        <p:nvSpPr>
          <p:cNvPr id="8" name="object 8"/>
          <p:cNvSpPr txBox="1">
            <a:spLocks noGrp="1"/>
          </p:cNvSpPr>
          <p:nvPr>
            <p:ph type="title"/>
          </p:nvPr>
        </p:nvSpPr>
        <p:spPr>
          <a:xfrm>
            <a:off x="250647" y="316230"/>
            <a:ext cx="3285490" cy="559435"/>
          </a:xfrm>
          <a:prstGeom prst="rect">
            <a:avLst/>
          </a:prstGeom>
        </p:spPr>
        <p:txBody>
          <a:bodyPr vert="horz" wrap="square" lIns="0" tIns="12700" rIns="0" bIns="0" rtlCol="0">
            <a:spAutoFit/>
          </a:bodyPr>
          <a:lstStyle/>
          <a:p>
            <a:pPr marL="12700">
              <a:lnSpc>
                <a:spcPct val="100000"/>
              </a:lnSpc>
              <a:spcBef>
                <a:spcPts val="100"/>
              </a:spcBef>
            </a:pPr>
            <a:r>
              <a:rPr sz="3500" spc="-25" dirty="0"/>
              <a:t>Calories</a:t>
            </a:r>
            <a:r>
              <a:rPr sz="3500" spc="-114" dirty="0"/>
              <a:t> </a:t>
            </a:r>
            <a:r>
              <a:rPr sz="3500" spc="-10" dirty="0"/>
              <a:t>on</a:t>
            </a:r>
            <a:r>
              <a:rPr sz="3500" spc="-95" dirty="0"/>
              <a:t> </a:t>
            </a:r>
            <a:r>
              <a:rPr sz="3500" spc="-25" dirty="0"/>
              <a:t>Menus</a:t>
            </a:r>
            <a:endParaRPr sz="3500"/>
          </a:p>
        </p:txBody>
      </p:sp>
      <p:sp>
        <p:nvSpPr>
          <p:cNvPr id="9" name="object 9"/>
          <p:cNvSpPr txBox="1"/>
          <p:nvPr/>
        </p:nvSpPr>
        <p:spPr>
          <a:xfrm>
            <a:off x="223215" y="1368043"/>
            <a:ext cx="5356225" cy="4643120"/>
          </a:xfrm>
          <a:prstGeom prst="rect">
            <a:avLst/>
          </a:prstGeom>
        </p:spPr>
        <p:txBody>
          <a:bodyPr vert="horz" wrap="square" lIns="0" tIns="12065" rIns="0" bIns="0" rtlCol="0">
            <a:spAutoFit/>
          </a:bodyPr>
          <a:lstStyle/>
          <a:p>
            <a:pPr marL="12700" marR="661035">
              <a:lnSpc>
                <a:spcPct val="100000"/>
              </a:lnSpc>
              <a:spcBef>
                <a:spcPts val="95"/>
              </a:spcBef>
            </a:pPr>
            <a:r>
              <a:rPr sz="1600" spc="-5" dirty="0">
                <a:solidFill>
                  <a:srgbClr val="1F2023"/>
                </a:solidFill>
                <a:latin typeface="Arial MT"/>
                <a:cs typeface="Arial MT"/>
              </a:rPr>
              <a:t>Large</a:t>
            </a:r>
            <a:r>
              <a:rPr sz="1600" spc="5" dirty="0">
                <a:solidFill>
                  <a:srgbClr val="1F2023"/>
                </a:solidFill>
                <a:latin typeface="Arial MT"/>
                <a:cs typeface="Arial MT"/>
              </a:rPr>
              <a:t> </a:t>
            </a:r>
            <a:r>
              <a:rPr sz="1600" spc="-5" dirty="0">
                <a:solidFill>
                  <a:srgbClr val="1F2023"/>
                </a:solidFill>
                <a:latin typeface="Arial MT"/>
                <a:cs typeface="Arial MT"/>
              </a:rPr>
              <a:t>businesses</a:t>
            </a:r>
            <a:r>
              <a:rPr sz="1600" spc="-15" dirty="0">
                <a:solidFill>
                  <a:srgbClr val="1F2023"/>
                </a:solidFill>
                <a:latin typeface="Arial MT"/>
                <a:cs typeface="Arial MT"/>
              </a:rPr>
              <a:t> </a:t>
            </a:r>
            <a:r>
              <a:rPr sz="1600" spc="-5" dirty="0">
                <a:solidFill>
                  <a:srgbClr val="1F2023"/>
                </a:solidFill>
                <a:latin typeface="Arial MT"/>
                <a:cs typeface="Arial MT"/>
              </a:rPr>
              <a:t>are</a:t>
            </a:r>
            <a:r>
              <a:rPr sz="1600" spc="5" dirty="0">
                <a:solidFill>
                  <a:srgbClr val="1F2023"/>
                </a:solidFill>
                <a:latin typeface="Arial MT"/>
                <a:cs typeface="Arial MT"/>
              </a:rPr>
              <a:t> </a:t>
            </a:r>
            <a:r>
              <a:rPr sz="1600" spc="-5" dirty="0">
                <a:solidFill>
                  <a:srgbClr val="1F2023"/>
                </a:solidFill>
                <a:latin typeface="Arial MT"/>
                <a:cs typeface="Arial MT"/>
              </a:rPr>
              <a:t>required</a:t>
            </a:r>
            <a:r>
              <a:rPr sz="1600" spc="25" dirty="0">
                <a:solidFill>
                  <a:srgbClr val="1F2023"/>
                </a:solidFill>
                <a:latin typeface="Arial MT"/>
                <a:cs typeface="Arial MT"/>
              </a:rPr>
              <a:t> </a:t>
            </a:r>
            <a:r>
              <a:rPr sz="1600" spc="-5" dirty="0">
                <a:solidFill>
                  <a:srgbClr val="1F2023"/>
                </a:solidFill>
                <a:latin typeface="Arial MT"/>
                <a:cs typeface="Arial MT"/>
              </a:rPr>
              <a:t>to</a:t>
            </a:r>
            <a:r>
              <a:rPr sz="1600" dirty="0">
                <a:solidFill>
                  <a:srgbClr val="1F2023"/>
                </a:solidFill>
                <a:latin typeface="Arial MT"/>
                <a:cs typeface="Arial MT"/>
              </a:rPr>
              <a:t> </a:t>
            </a:r>
            <a:r>
              <a:rPr sz="1600" spc="-5" dirty="0">
                <a:solidFill>
                  <a:srgbClr val="1F2023"/>
                </a:solidFill>
                <a:latin typeface="Arial MT"/>
                <a:cs typeface="Arial MT"/>
              </a:rPr>
              <a:t>display</a:t>
            </a:r>
            <a:r>
              <a:rPr sz="1600" spc="-10" dirty="0">
                <a:solidFill>
                  <a:srgbClr val="1F2023"/>
                </a:solidFill>
                <a:latin typeface="Arial MT"/>
                <a:cs typeface="Arial MT"/>
              </a:rPr>
              <a:t> </a:t>
            </a:r>
            <a:r>
              <a:rPr sz="1600" spc="-5" dirty="0">
                <a:solidFill>
                  <a:srgbClr val="1F2023"/>
                </a:solidFill>
                <a:latin typeface="Arial MT"/>
                <a:cs typeface="Arial MT"/>
              </a:rPr>
              <a:t>calorie </a:t>
            </a:r>
            <a:r>
              <a:rPr sz="1600" dirty="0">
                <a:solidFill>
                  <a:srgbClr val="1F2023"/>
                </a:solidFill>
                <a:latin typeface="Arial MT"/>
                <a:cs typeface="Arial MT"/>
              </a:rPr>
              <a:t> </a:t>
            </a:r>
            <a:r>
              <a:rPr sz="1600" spc="-5" dirty="0">
                <a:solidFill>
                  <a:srgbClr val="1F2023"/>
                </a:solidFill>
                <a:latin typeface="Arial MT"/>
                <a:cs typeface="Arial MT"/>
              </a:rPr>
              <a:t>information</a:t>
            </a:r>
            <a:r>
              <a:rPr sz="1600" spc="15" dirty="0">
                <a:solidFill>
                  <a:srgbClr val="1F2023"/>
                </a:solidFill>
                <a:latin typeface="Arial MT"/>
                <a:cs typeface="Arial MT"/>
              </a:rPr>
              <a:t> </a:t>
            </a:r>
            <a:r>
              <a:rPr sz="1600" spc="-5" dirty="0">
                <a:solidFill>
                  <a:srgbClr val="1F2023"/>
                </a:solidFill>
                <a:latin typeface="Arial MT"/>
                <a:cs typeface="Arial MT"/>
              </a:rPr>
              <a:t>on</a:t>
            </a:r>
            <a:r>
              <a:rPr sz="1600" spc="5" dirty="0">
                <a:solidFill>
                  <a:srgbClr val="1F2023"/>
                </a:solidFill>
                <a:latin typeface="Arial MT"/>
                <a:cs typeface="Arial MT"/>
              </a:rPr>
              <a:t> </a:t>
            </a:r>
            <a:r>
              <a:rPr sz="1600" spc="-5" dirty="0">
                <a:solidFill>
                  <a:srgbClr val="1F2023"/>
                </a:solidFill>
                <a:latin typeface="Arial MT"/>
                <a:cs typeface="Arial MT"/>
              </a:rPr>
              <a:t>menus</a:t>
            </a:r>
            <a:r>
              <a:rPr sz="1600" spc="15" dirty="0">
                <a:solidFill>
                  <a:srgbClr val="1F2023"/>
                </a:solidFill>
                <a:latin typeface="Arial MT"/>
                <a:cs typeface="Arial MT"/>
              </a:rPr>
              <a:t> </a:t>
            </a:r>
            <a:r>
              <a:rPr sz="1600" spc="-5" dirty="0">
                <a:solidFill>
                  <a:srgbClr val="1F2023"/>
                </a:solidFill>
                <a:latin typeface="Arial MT"/>
                <a:cs typeface="Arial MT"/>
              </a:rPr>
              <a:t>and</a:t>
            </a:r>
            <a:r>
              <a:rPr sz="1600" spc="5" dirty="0">
                <a:solidFill>
                  <a:srgbClr val="1F2023"/>
                </a:solidFill>
                <a:latin typeface="Arial MT"/>
                <a:cs typeface="Arial MT"/>
              </a:rPr>
              <a:t> </a:t>
            </a:r>
            <a:r>
              <a:rPr sz="1600" spc="-5" dirty="0">
                <a:solidFill>
                  <a:srgbClr val="1F2023"/>
                </a:solidFill>
                <a:latin typeface="Arial MT"/>
                <a:cs typeface="Arial MT"/>
              </a:rPr>
              <a:t>food</a:t>
            </a:r>
            <a:r>
              <a:rPr sz="1600" spc="5" dirty="0">
                <a:solidFill>
                  <a:srgbClr val="1F2023"/>
                </a:solidFill>
                <a:latin typeface="Arial MT"/>
                <a:cs typeface="Arial MT"/>
              </a:rPr>
              <a:t> </a:t>
            </a:r>
            <a:r>
              <a:rPr sz="1600" spc="-5" dirty="0">
                <a:solidFill>
                  <a:srgbClr val="1F2023"/>
                </a:solidFill>
                <a:latin typeface="Arial MT"/>
                <a:cs typeface="Arial MT"/>
              </a:rPr>
              <a:t>labels</a:t>
            </a:r>
            <a:r>
              <a:rPr sz="1600" spc="-15" dirty="0">
                <a:solidFill>
                  <a:srgbClr val="1F2023"/>
                </a:solidFill>
                <a:latin typeface="Arial MT"/>
                <a:cs typeface="Arial MT"/>
              </a:rPr>
              <a:t> </a:t>
            </a:r>
            <a:r>
              <a:rPr sz="1600" spc="-5" dirty="0">
                <a:solidFill>
                  <a:srgbClr val="1F2023"/>
                </a:solidFill>
                <a:latin typeface="Arial MT"/>
                <a:cs typeface="Arial MT"/>
              </a:rPr>
              <a:t>as</a:t>
            </a:r>
            <a:r>
              <a:rPr sz="1600" spc="20" dirty="0">
                <a:solidFill>
                  <a:srgbClr val="1F2023"/>
                </a:solidFill>
                <a:latin typeface="Arial MT"/>
                <a:cs typeface="Arial MT"/>
              </a:rPr>
              <a:t> </a:t>
            </a:r>
            <a:r>
              <a:rPr sz="1600" spc="-5" dirty="0">
                <a:solidFill>
                  <a:srgbClr val="1F2023"/>
                </a:solidFill>
                <a:latin typeface="Arial MT"/>
                <a:cs typeface="Arial MT"/>
              </a:rPr>
              <a:t>of</a:t>
            </a:r>
            <a:r>
              <a:rPr sz="1600" spc="-80" dirty="0">
                <a:solidFill>
                  <a:srgbClr val="1F2023"/>
                </a:solidFill>
                <a:latin typeface="Arial MT"/>
                <a:cs typeface="Arial MT"/>
              </a:rPr>
              <a:t> </a:t>
            </a:r>
            <a:r>
              <a:rPr sz="1600" spc="-5" dirty="0">
                <a:solidFill>
                  <a:srgbClr val="1F2023"/>
                </a:solidFill>
                <a:latin typeface="Arial MT"/>
                <a:cs typeface="Arial MT"/>
              </a:rPr>
              <a:t>April</a:t>
            </a:r>
            <a:r>
              <a:rPr sz="1600" dirty="0">
                <a:solidFill>
                  <a:srgbClr val="1F2023"/>
                </a:solidFill>
                <a:latin typeface="Arial MT"/>
                <a:cs typeface="Arial MT"/>
              </a:rPr>
              <a:t> </a:t>
            </a:r>
            <a:r>
              <a:rPr sz="1600" spc="-5" dirty="0">
                <a:solidFill>
                  <a:srgbClr val="1F2023"/>
                </a:solidFill>
                <a:latin typeface="Arial MT"/>
                <a:cs typeface="Arial MT"/>
              </a:rPr>
              <a:t>the </a:t>
            </a:r>
            <a:r>
              <a:rPr sz="1600" spc="-430" dirty="0">
                <a:solidFill>
                  <a:srgbClr val="1F2023"/>
                </a:solidFill>
                <a:latin typeface="Arial MT"/>
                <a:cs typeface="Arial MT"/>
              </a:rPr>
              <a:t> </a:t>
            </a:r>
            <a:r>
              <a:rPr sz="1600" spc="-5" dirty="0">
                <a:solidFill>
                  <a:srgbClr val="1F2023"/>
                </a:solidFill>
                <a:latin typeface="Arial MT"/>
                <a:cs typeface="Arial MT"/>
              </a:rPr>
              <a:t>6th</a:t>
            </a:r>
            <a:r>
              <a:rPr sz="1600" spc="5" dirty="0">
                <a:solidFill>
                  <a:srgbClr val="1F2023"/>
                </a:solidFill>
                <a:latin typeface="Arial MT"/>
                <a:cs typeface="Arial MT"/>
              </a:rPr>
              <a:t> </a:t>
            </a:r>
            <a:r>
              <a:rPr sz="1600" spc="-5" dirty="0">
                <a:solidFill>
                  <a:srgbClr val="1F2023"/>
                </a:solidFill>
                <a:latin typeface="Arial MT"/>
                <a:cs typeface="Arial MT"/>
              </a:rPr>
              <a:t>2022.</a:t>
            </a:r>
            <a:endParaRPr sz="1600">
              <a:latin typeface="Arial MT"/>
              <a:cs typeface="Arial MT"/>
            </a:endParaRPr>
          </a:p>
          <a:p>
            <a:pPr>
              <a:lnSpc>
                <a:spcPct val="100000"/>
              </a:lnSpc>
              <a:spcBef>
                <a:spcPts val="25"/>
              </a:spcBef>
            </a:pPr>
            <a:endParaRPr sz="1650">
              <a:latin typeface="Arial MT"/>
              <a:cs typeface="Arial MT"/>
            </a:endParaRPr>
          </a:p>
          <a:p>
            <a:pPr marL="12700" marR="1259840">
              <a:lnSpc>
                <a:spcPct val="100000"/>
              </a:lnSpc>
            </a:pPr>
            <a:r>
              <a:rPr sz="1600" spc="-5" dirty="0">
                <a:solidFill>
                  <a:srgbClr val="1F2023"/>
                </a:solidFill>
                <a:latin typeface="Arial MT"/>
                <a:cs typeface="Arial MT"/>
              </a:rPr>
              <a:t>Rules</a:t>
            </a:r>
            <a:r>
              <a:rPr sz="1600" spc="-10" dirty="0">
                <a:solidFill>
                  <a:srgbClr val="1F2023"/>
                </a:solidFill>
                <a:latin typeface="Arial MT"/>
                <a:cs typeface="Arial MT"/>
              </a:rPr>
              <a:t> </a:t>
            </a:r>
            <a:r>
              <a:rPr sz="1600" spc="-5" dirty="0">
                <a:solidFill>
                  <a:srgbClr val="1F2023"/>
                </a:solidFill>
                <a:latin typeface="Arial MT"/>
                <a:cs typeface="Arial MT"/>
              </a:rPr>
              <a:t>are</a:t>
            </a:r>
            <a:r>
              <a:rPr sz="1600" spc="10" dirty="0">
                <a:solidFill>
                  <a:srgbClr val="1F2023"/>
                </a:solidFill>
                <a:latin typeface="Arial MT"/>
                <a:cs typeface="Arial MT"/>
              </a:rPr>
              <a:t> </a:t>
            </a:r>
            <a:r>
              <a:rPr sz="1600" spc="-5" dirty="0">
                <a:solidFill>
                  <a:srgbClr val="1F2023"/>
                </a:solidFill>
                <a:latin typeface="Arial MT"/>
                <a:cs typeface="Arial MT"/>
              </a:rPr>
              <a:t>to</a:t>
            </a:r>
            <a:r>
              <a:rPr sz="1600" spc="15" dirty="0">
                <a:solidFill>
                  <a:srgbClr val="1F2023"/>
                </a:solidFill>
                <a:latin typeface="Arial MT"/>
                <a:cs typeface="Arial MT"/>
              </a:rPr>
              <a:t> </a:t>
            </a:r>
            <a:r>
              <a:rPr sz="1600" spc="-5" dirty="0">
                <a:solidFill>
                  <a:srgbClr val="1F2023"/>
                </a:solidFill>
                <a:latin typeface="Arial MT"/>
                <a:cs typeface="Arial MT"/>
              </a:rPr>
              <a:t>help the</a:t>
            </a:r>
            <a:r>
              <a:rPr sz="1600" spc="15" dirty="0">
                <a:solidFill>
                  <a:srgbClr val="1F2023"/>
                </a:solidFill>
                <a:latin typeface="Arial MT"/>
                <a:cs typeface="Arial MT"/>
              </a:rPr>
              <a:t> </a:t>
            </a:r>
            <a:r>
              <a:rPr sz="1600" spc="-5" dirty="0">
                <a:solidFill>
                  <a:srgbClr val="1F2023"/>
                </a:solidFill>
                <a:latin typeface="Arial MT"/>
                <a:cs typeface="Arial MT"/>
              </a:rPr>
              <a:t>public</a:t>
            </a:r>
            <a:r>
              <a:rPr sz="1600" spc="-15" dirty="0">
                <a:solidFill>
                  <a:srgbClr val="1F2023"/>
                </a:solidFill>
                <a:latin typeface="Arial MT"/>
                <a:cs typeface="Arial MT"/>
              </a:rPr>
              <a:t> </a:t>
            </a:r>
            <a:r>
              <a:rPr sz="1600" spc="-5" dirty="0">
                <a:solidFill>
                  <a:srgbClr val="1F2023"/>
                </a:solidFill>
                <a:latin typeface="Arial MT"/>
                <a:cs typeface="Arial MT"/>
              </a:rPr>
              <a:t>to</a:t>
            </a:r>
            <a:r>
              <a:rPr sz="1600" spc="10" dirty="0">
                <a:solidFill>
                  <a:srgbClr val="1F2023"/>
                </a:solidFill>
                <a:latin typeface="Arial MT"/>
                <a:cs typeface="Arial MT"/>
              </a:rPr>
              <a:t> </a:t>
            </a:r>
            <a:r>
              <a:rPr sz="1600" spc="-5" dirty="0">
                <a:solidFill>
                  <a:srgbClr val="1F2023"/>
                </a:solidFill>
                <a:latin typeface="Arial MT"/>
                <a:cs typeface="Arial MT"/>
              </a:rPr>
              <a:t>make</a:t>
            </a:r>
            <a:r>
              <a:rPr sz="1600" spc="15" dirty="0">
                <a:solidFill>
                  <a:srgbClr val="1F2023"/>
                </a:solidFill>
                <a:latin typeface="Arial MT"/>
                <a:cs typeface="Arial MT"/>
              </a:rPr>
              <a:t> </a:t>
            </a:r>
            <a:r>
              <a:rPr sz="1600" spc="-5" dirty="0">
                <a:solidFill>
                  <a:srgbClr val="1F2023"/>
                </a:solidFill>
                <a:latin typeface="Arial MT"/>
                <a:cs typeface="Arial MT"/>
              </a:rPr>
              <a:t>healthier </a:t>
            </a:r>
            <a:r>
              <a:rPr sz="1600" spc="-430" dirty="0">
                <a:solidFill>
                  <a:srgbClr val="1F2023"/>
                </a:solidFill>
                <a:latin typeface="Arial MT"/>
                <a:cs typeface="Arial MT"/>
              </a:rPr>
              <a:t> </a:t>
            </a:r>
            <a:r>
              <a:rPr sz="1600" spc="-5" dirty="0">
                <a:solidFill>
                  <a:srgbClr val="1F2023"/>
                </a:solidFill>
                <a:latin typeface="Arial MT"/>
                <a:cs typeface="Arial MT"/>
              </a:rPr>
              <a:t>choices</a:t>
            </a:r>
            <a:r>
              <a:rPr sz="1600" spc="-15" dirty="0">
                <a:solidFill>
                  <a:srgbClr val="1F2023"/>
                </a:solidFill>
                <a:latin typeface="Arial MT"/>
                <a:cs typeface="Arial MT"/>
              </a:rPr>
              <a:t> </a:t>
            </a:r>
            <a:r>
              <a:rPr sz="1600" spc="-10" dirty="0">
                <a:solidFill>
                  <a:srgbClr val="1F2023"/>
                </a:solidFill>
                <a:latin typeface="Arial MT"/>
                <a:cs typeface="Arial MT"/>
              </a:rPr>
              <a:t>when</a:t>
            </a:r>
            <a:r>
              <a:rPr sz="1600" spc="10" dirty="0">
                <a:solidFill>
                  <a:srgbClr val="1F2023"/>
                </a:solidFill>
                <a:latin typeface="Arial MT"/>
                <a:cs typeface="Arial MT"/>
              </a:rPr>
              <a:t> </a:t>
            </a:r>
            <a:r>
              <a:rPr sz="1600" spc="-5" dirty="0">
                <a:solidFill>
                  <a:srgbClr val="1F2023"/>
                </a:solidFill>
                <a:latin typeface="Arial MT"/>
                <a:cs typeface="Arial MT"/>
              </a:rPr>
              <a:t>eating out.</a:t>
            </a:r>
            <a:endParaRPr sz="1600">
              <a:latin typeface="Arial MT"/>
              <a:cs typeface="Arial MT"/>
            </a:endParaRPr>
          </a:p>
          <a:p>
            <a:pPr>
              <a:lnSpc>
                <a:spcPct val="100000"/>
              </a:lnSpc>
              <a:spcBef>
                <a:spcPts val="10"/>
              </a:spcBef>
            </a:pPr>
            <a:endParaRPr sz="1550">
              <a:latin typeface="Arial MT"/>
              <a:cs typeface="Arial MT"/>
            </a:endParaRPr>
          </a:p>
          <a:p>
            <a:pPr marL="12700">
              <a:lnSpc>
                <a:spcPct val="100000"/>
              </a:lnSpc>
            </a:pPr>
            <a:r>
              <a:rPr sz="1600" spc="-5" dirty="0">
                <a:solidFill>
                  <a:srgbClr val="1F2023"/>
                </a:solidFill>
                <a:latin typeface="Arial MT"/>
                <a:cs typeface="Arial MT"/>
              </a:rPr>
              <a:t>Calories should</a:t>
            </a:r>
            <a:r>
              <a:rPr sz="1600" dirty="0">
                <a:solidFill>
                  <a:srgbClr val="1F2023"/>
                </a:solidFill>
                <a:latin typeface="Arial MT"/>
                <a:cs typeface="Arial MT"/>
              </a:rPr>
              <a:t> </a:t>
            </a:r>
            <a:r>
              <a:rPr sz="1600" spc="-5" dirty="0">
                <a:solidFill>
                  <a:srgbClr val="1F2023"/>
                </a:solidFill>
                <a:latin typeface="Arial MT"/>
                <a:cs typeface="Arial MT"/>
              </a:rPr>
              <a:t>be</a:t>
            </a:r>
            <a:r>
              <a:rPr sz="1600" spc="15" dirty="0">
                <a:solidFill>
                  <a:srgbClr val="1F2023"/>
                </a:solidFill>
                <a:latin typeface="Arial MT"/>
                <a:cs typeface="Arial MT"/>
              </a:rPr>
              <a:t> </a:t>
            </a:r>
            <a:r>
              <a:rPr sz="1600" spc="-5" dirty="0">
                <a:solidFill>
                  <a:srgbClr val="1F2023"/>
                </a:solidFill>
                <a:latin typeface="Arial MT"/>
                <a:cs typeface="Arial MT"/>
              </a:rPr>
              <a:t>labelled</a:t>
            </a:r>
            <a:r>
              <a:rPr sz="1600" spc="-35" dirty="0">
                <a:solidFill>
                  <a:srgbClr val="1F2023"/>
                </a:solidFill>
                <a:latin typeface="Arial MT"/>
                <a:cs typeface="Arial MT"/>
              </a:rPr>
              <a:t> </a:t>
            </a:r>
            <a:r>
              <a:rPr sz="1600" spc="-5" dirty="0">
                <a:solidFill>
                  <a:srgbClr val="1F2023"/>
                </a:solidFill>
                <a:latin typeface="Arial MT"/>
                <a:cs typeface="Arial MT"/>
              </a:rPr>
              <a:t>on</a:t>
            </a:r>
            <a:r>
              <a:rPr sz="1600" spc="15" dirty="0">
                <a:solidFill>
                  <a:srgbClr val="1F2023"/>
                </a:solidFill>
                <a:latin typeface="Arial MT"/>
                <a:cs typeface="Arial MT"/>
              </a:rPr>
              <a:t> </a:t>
            </a:r>
            <a:r>
              <a:rPr sz="1600" spc="-5" dirty="0">
                <a:solidFill>
                  <a:srgbClr val="1F2023"/>
                </a:solidFill>
                <a:latin typeface="Arial MT"/>
                <a:cs typeface="Arial MT"/>
              </a:rPr>
              <a:t>menus</a:t>
            </a:r>
            <a:r>
              <a:rPr sz="1600" spc="5" dirty="0">
                <a:solidFill>
                  <a:srgbClr val="1F2023"/>
                </a:solidFill>
                <a:latin typeface="Arial MT"/>
                <a:cs typeface="Arial MT"/>
              </a:rPr>
              <a:t> </a:t>
            </a:r>
            <a:r>
              <a:rPr sz="1600" spc="-5" dirty="0">
                <a:solidFill>
                  <a:srgbClr val="1F2023"/>
                </a:solidFill>
                <a:latin typeface="Arial MT"/>
                <a:cs typeface="Arial MT"/>
              </a:rPr>
              <a:t>and</a:t>
            </a:r>
            <a:r>
              <a:rPr sz="1600" spc="20" dirty="0">
                <a:solidFill>
                  <a:srgbClr val="1F2023"/>
                </a:solidFill>
                <a:latin typeface="Arial MT"/>
                <a:cs typeface="Arial MT"/>
              </a:rPr>
              <a:t> </a:t>
            </a:r>
            <a:r>
              <a:rPr sz="1600" spc="-5" dirty="0">
                <a:solidFill>
                  <a:srgbClr val="1F2023"/>
                </a:solidFill>
                <a:latin typeface="Arial MT"/>
                <a:cs typeface="Arial MT"/>
              </a:rPr>
              <a:t>food</a:t>
            </a:r>
            <a:r>
              <a:rPr sz="1600" spc="15" dirty="0">
                <a:solidFill>
                  <a:srgbClr val="1F2023"/>
                </a:solidFill>
                <a:latin typeface="Arial MT"/>
                <a:cs typeface="Arial MT"/>
              </a:rPr>
              <a:t> </a:t>
            </a:r>
            <a:r>
              <a:rPr sz="1600" spc="-5" dirty="0">
                <a:solidFill>
                  <a:srgbClr val="1F2023"/>
                </a:solidFill>
                <a:latin typeface="Arial MT"/>
                <a:cs typeface="Arial MT"/>
              </a:rPr>
              <a:t>labels</a:t>
            </a:r>
            <a:r>
              <a:rPr sz="1600" spc="-15" dirty="0">
                <a:solidFill>
                  <a:srgbClr val="1F2023"/>
                </a:solidFill>
                <a:latin typeface="Arial MT"/>
                <a:cs typeface="Arial MT"/>
              </a:rPr>
              <a:t> </a:t>
            </a:r>
            <a:r>
              <a:rPr sz="1600" spc="-5" dirty="0">
                <a:solidFill>
                  <a:srgbClr val="1F2023"/>
                </a:solidFill>
                <a:latin typeface="Arial MT"/>
                <a:cs typeface="Arial MT"/>
              </a:rPr>
              <a:t>in</a:t>
            </a:r>
            <a:endParaRPr sz="1600">
              <a:latin typeface="Arial MT"/>
              <a:cs typeface="Arial MT"/>
            </a:endParaRPr>
          </a:p>
          <a:p>
            <a:pPr marL="12700">
              <a:lnSpc>
                <a:spcPct val="100000"/>
              </a:lnSpc>
              <a:spcBef>
                <a:spcPts val="5"/>
              </a:spcBef>
            </a:pPr>
            <a:r>
              <a:rPr sz="1600" spc="-5" dirty="0">
                <a:solidFill>
                  <a:srgbClr val="1F2023"/>
                </a:solidFill>
                <a:latin typeface="Arial MT"/>
                <a:cs typeface="Arial MT"/>
              </a:rPr>
              <a:t>out</a:t>
            </a:r>
            <a:r>
              <a:rPr sz="1600" spc="5" dirty="0">
                <a:solidFill>
                  <a:srgbClr val="1F2023"/>
                </a:solidFill>
                <a:latin typeface="Arial MT"/>
                <a:cs typeface="Arial MT"/>
              </a:rPr>
              <a:t> </a:t>
            </a:r>
            <a:r>
              <a:rPr sz="1600" spc="-5" dirty="0">
                <a:solidFill>
                  <a:srgbClr val="1F2023"/>
                </a:solidFill>
                <a:latin typeface="Arial MT"/>
                <a:cs typeface="Arial MT"/>
              </a:rPr>
              <a:t>of</a:t>
            </a:r>
            <a:r>
              <a:rPr sz="1600" spc="5" dirty="0">
                <a:solidFill>
                  <a:srgbClr val="1F2023"/>
                </a:solidFill>
                <a:latin typeface="Arial MT"/>
                <a:cs typeface="Arial MT"/>
              </a:rPr>
              <a:t> </a:t>
            </a:r>
            <a:r>
              <a:rPr sz="1600" spc="-5" dirty="0">
                <a:solidFill>
                  <a:srgbClr val="1F2023"/>
                </a:solidFill>
                <a:latin typeface="Arial MT"/>
                <a:cs typeface="Arial MT"/>
              </a:rPr>
              <a:t>home</a:t>
            </a:r>
            <a:r>
              <a:rPr sz="1600" spc="5" dirty="0">
                <a:solidFill>
                  <a:srgbClr val="1F2023"/>
                </a:solidFill>
                <a:latin typeface="Arial MT"/>
                <a:cs typeface="Arial MT"/>
              </a:rPr>
              <a:t> </a:t>
            </a:r>
            <a:r>
              <a:rPr sz="1600" spc="-5" dirty="0">
                <a:solidFill>
                  <a:srgbClr val="1F2023"/>
                </a:solidFill>
                <a:latin typeface="Arial MT"/>
                <a:cs typeface="Arial MT"/>
              </a:rPr>
              <a:t>food</a:t>
            </a:r>
            <a:r>
              <a:rPr sz="1600" spc="5" dirty="0">
                <a:solidFill>
                  <a:srgbClr val="1F2023"/>
                </a:solidFill>
                <a:latin typeface="Arial MT"/>
                <a:cs typeface="Arial MT"/>
              </a:rPr>
              <a:t> </a:t>
            </a:r>
            <a:r>
              <a:rPr sz="1600" spc="-5" dirty="0">
                <a:solidFill>
                  <a:srgbClr val="1F2023"/>
                </a:solidFill>
                <a:latin typeface="Arial MT"/>
                <a:cs typeface="Arial MT"/>
              </a:rPr>
              <a:t>businesses.</a:t>
            </a:r>
            <a:endParaRPr sz="1600">
              <a:latin typeface="Arial MT"/>
              <a:cs typeface="Arial MT"/>
            </a:endParaRPr>
          </a:p>
          <a:p>
            <a:pPr>
              <a:lnSpc>
                <a:spcPct val="100000"/>
              </a:lnSpc>
              <a:spcBef>
                <a:spcPts val="20"/>
              </a:spcBef>
            </a:pPr>
            <a:endParaRPr sz="1650">
              <a:latin typeface="Arial MT"/>
              <a:cs typeface="Arial MT"/>
            </a:endParaRPr>
          </a:p>
          <a:p>
            <a:pPr marL="12700" marR="359410">
              <a:lnSpc>
                <a:spcPct val="100000"/>
              </a:lnSpc>
            </a:pPr>
            <a:r>
              <a:rPr sz="1600" spc="-5" dirty="0">
                <a:solidFill>
                  <a:srgbClr val="1F2023"/>
                </a:solidFill>
                <a:latin typeface="Arial MT"/>
                <a:cs typeface="Arial MT"/>
              </a:rPr>
              <a:t>Regulations require</a:t>
            </a:r>
            <a:r>
              <a:rPr sz="1600" spc="15" dirty="0">
                <a:solidFill>
                  <a:srgbClr val="1F2023"/>
                </a:solidFill>
                <a:latin typeface="Arial MT"/>
                <a:cs typeface="Arial MT"/>
              </a:rPr>
              <a:t> </a:t>
            </a:r>
            <a:r>
              <a:rPr sz="1600" spc="-5" dirty="0">
                <a:solidFill>
                  <a:srgbClr val="1F2023"/>
                </a:solidFill>
                <a:latin typeface="Arial MT"/>
                <a:cs typeface="Arial MT"/>
              </a:rPr>
              <a:t>large</a:t>
            </a:r>
            <a:r>
              <a:rPr sz="1600" dirty="0">
                <a:solidFill>
                  <a:srgbClr val="1F2023"/>
                </a:solidFill>
                <a:latin typeface="Arial MT"/>
                <a:cs typeface="Arial MT"/>
              </a:rPr>
              <a:t> </a:t>
            </a:r>
            <a:r>
              <a:rPr sz="1600" spc="-5" dirty="0">
                <a:solidFill>
                  <a:srgbClr val="1F2023"/>
                </a:solidFill>
                <a:latin typeface="Arial MT"/>
                <a:cs typeface="Arial MT"/>
              </a:rPr>
              <a:t>businesses</a:t>
            </a:r>
            <a:r>
              <a:rPr sz="1600" spc="-15" dirty="0">
                <a:solidFill>
                  <a:srgbClr val="1F2023"/>
                </a:solidFill>
                <a:latin typeface="Arial MT"/>
                <a:cs typeface="Arial MT"/>
              </a:rPr>
              <a:t> </a:t>
            </a:r>
            <a:r>
              <a:rPr sz="1600" spc="-10" dirty="0">
                <a:solidFill>
                  <a:srgbClr val="1F2023"/>
                </a:solidFill>
                <a:latin typeface="Arial MT"/>
                <a:cs typeface="Arial MT"/>
              </a:rPr>
              <a:t>with</a:t>
            </a:r>
            <a:r>
              <a:rPr sz="1600" spc="15" dirty="0">
                <a:solidFill>
                  <a:srgbClr val="1F2023"/>
                </a:solidFill>
                <a:latin typeface="Arial MT"/>
                <a:cs typeface="Arial MT"/>
              </a:rPr>
              <a:t> </a:t>
            </a:r>
            <a:r>
              <a:rPr sz="1600" spc="-5" dirty="0">
                <a:solidFill>
                  <a:srgbClr val="1F2023"/>
                </a:solidFill>
                <a:latin typeface="Arial MT"/>
                <a:cs typeface="Arial MT"/>
              </a:rPr>
              <a:t>250</a:t>
            </a:r>
            <a:r>
              <a:rPr sz="1600" dirty="0">
                <a:solidFill>
                  <a:srgbClr val="1F2023"/>
                </a:solidFill>
                <a:latin typeface="Arial MT"/>
                <a:cs typeface="Arial MT"/>
              </a:rPr>
              <a:t> </a:t>
            </a:r>
            <a:r>
              <a:rPr sz="1600" spc="-5" dirty="0">
                <a:solidFill>
                  <a:srgbClr val="1F2023"/>
                </a:solidFill>
                <a:latin typeface="Arial MT"/>
                <a:cs typeface="Arial MT"/>
              </a:rPr>
              <a:t>or</a:t>
            </a:r>
            <a:r>
              <a:rPr sz="1600" spc="30" dirty="0">
                <a:solidFill>
                  <a:srgbClr val="1F2023"/>
                </a:solidFill>
                <a:latin typeface="Arial MT"/>
                <a:cs typeface="Arial MT"/>
              </a:rPr>
              <a:t> </a:t>
            </a:r>
            <a:r>
              <a:rPr sz="1600" spc="-5" dirty="0">
                <a:solidFill>
                  <a:srgbClr val="1F2023"/>
                </a:solidFill>
                <a:latin typeface="Arial MT"/>
                <a:cs typeface="Arial MT"/>
              </a:rPr>
              <a:t>more </a:t>
            </a:r>
            <a:r>
              <a:rPr sz="1600" dirty="0">
                <a:solidFill>
                  <a:srgbClr val="1F2023"/>
                </a:solidFill>
                <a:latin typeface="Arial MT"/>
                <a:cs typeface="Arial MT"/>
              </a:rPr>
              <a:t> </a:t>
            </a:r>
            <a:r>
              <a:rPr sz="1600" spc="-5" dirty="0">
                <a:solidFill>
                  <a:srgbClr val="1F2023"/>
                </a:solidFill>
                <a:latin typeface="Arial MT"/>
                <a:cs typeface="Arial MT"/>
              </a:rPr>
              <a:t>employees</a:t>
            </a:r>
            <a:r>
              <a:rPr sz="1600" spc="20" dirty="0">
                <a:solidFill>
                  <a:srgbClr val="1F2023"/>
                </a:solidFill>
                <a:latin typeface="Arial MT"/>
                <a:cs typeface="Arial MT"/>
              </a:rPr>
              <a:t> </a:t>
            </a:r>
            <a:r>
              <a:rPr sz="1600" spc="-5" dirty="0">
                <a:solidFill>
                  <a:srgbClr val="1F2023"/>
                </a:solidFill>
                <a:latin typeface="Arial MT"/>
                <a:cs typeface="Arial MT"/>
              </a:rPr>
              <a:t>in</a:t>
            </a:r>
            <a:r>
              <a:rPr sz="1600" dirty="0">
                <a:solidFill>
                  <a:srgbClr val="1F2023"/>
                </a:solidFill>
                <a:latin typeface="Arial MT"/>
                <a:cs typeface="Arial MT"/>
              </a:rPr>
              <a:t> </a:t>
            </a:r>
            <a:r>
              <a:rPr sz="1600" spc="-5" dirty="0">
                <a:solidFill>
                  <a:srgbClr val="1F2023"/>
                </a:solidFill>
                <a:latin typeface="Arial MT"/>
                <a:cs typeface="Arial MT"/>
              </a:rPr>
              <a:t>England,</a:t>
            </a:r>
            <a:r>
              <a:rPr sz="1600" spc="-10" dirty="0">
                <a:solidFill>
                  <a:srgbClr val="1F2023"/>
                </a:solidFill>
                <a:latin typeface="Arial MT"/>
                <a:cs typeface="Arial MT"/>
              </a:rPr>
              <a:t> </a:t>
            </a:r>
            <a:r>
              <a:rPr sz="1600" spc="-5" dirty="0">
                <a:solidFill>
                  <a:srgbClr val="1F2023"/>
                </a:solidFill>
                <a:latin typeface="Arial MT"/>
                <a:cs typeface="Arial MT"/>
              </a:rPr>
              <a:t>including</a:t>
            </a:r>
            <a:r>
              <a:rPr sz="1600" spc="-20" dirty="0">
                <a:solidFill>
                  <a:srgbClr val="1F2023"/>
                </a:solidFill>
                <a:latin typeface="Arial MT"/>
                <a:cs typeface="Arial MT"/>
              </a:rPr>
              <a:t> </a:t>
            </a:r>
            <a:r>
              <a:rPr sz="1600" spc="-5" dirty="0">
                <a:solidFill>
                  <a:srgbClr val="1F2023"/>
                </a:solidFill>
                <a:latin typeface="Arial MT"/>
                <a:cs typeface="Arial MT"/>
              </a:rPr>
              <a:t>cafes,</a:t>
            </a:r>
            <a:r>
              <a:rPr sz="1600" spc="15" dirty="0">
                <a:solidFill>
                  <a:srgbClr val="1F2023"/>
                </a:solidFill>
                <a:latin typeface="Arial MT"/>
                <a:cs typeface="Arial MT"/>
              </a:rPr>
              <a:t> </a:t>
            </a:r>
            <a:r>
              <a:rPr sz="1600" spc="-5" dirty="0">
                <a:solidFill>
                  <a:srgbClr val="1F2023"/>
                </a:solidFill>
                <a:latin typeface="Arial MT"/>
                <a:cs typeface="Arial MT"/>
              </a:rPr>
              <a:t>restaurants</a:t>
            </a:r>
            <a:r>
              <a:rPr sz="1600" spc="30" dirty="0">
                <a:solidFill>
                  <a:srgbClr val="1F2023"/>
                </a:solidFill>
                <a:latin typeface="Arial MT"/>
                <a:cs typeface="Arial MT"/>
              </a:rPr>
              <a:t> </a:t>
            </a:r>
            <a:r>
              <a:rPr sz="1600" spc="-5" dirty="0">
                <a:solidFill>
                  <a:srgbClr val="1F2023"/>
                </a:solidFill>
                <a:latin typeface="Arial MT"/>
                <a:cs typeface="Arial MT"/>
              </a:rPr>
              <a:t>and </a:t>
            </a:r>
            <a:r>
              <a:rPr sz="1600" spc="-430" dirty="0">
                <a:solidFill>
                  <a:srgbClr val="1F2023"/>
                </a:solidFill>
                <a:latin typeface="Arial MT"/>
                <a:cs typeface="Arial MT"/>
              </a:rPr>
              <a:t> </a:t>
            </a:r>
            <a:r>
              <a:rPr sz="1600" spc="-5" dirty="0">
                <a:solidFill>
                  <a:srgbClr val="1F2023"/>
                </a:solidFill>
                <a:latin typeface="Arial MT"/>
                <a:cs typeface="Arial MT"/>
              </a:rPr>
              <a:t>takeaways,</a:t>
            </a:r>
            <a:r>
              <a:rPr sz="1600" spc="35" dirty="0">
                <a:solidFill>
                  <a:srgbClr val="1F2023"/>
                </a:solidFill>
                <a:latin typeface="Arial MT"/>
                <a:cs typeface="Arial MT"/>
              </a:rPr>
              <a:t> </a:t>
            </a:r>
            <a:r>
              <a:rPr sz="1600" spc="-5" dirty="0">
                <a:solidFill>
                  <a:srgbClr val="1F2023"/>
                </a:solidFill>
                <a:latin typeface="Arial MT"/>
                <a:cs typeface="Arial MT"/>
              </a:rPr>
              <a:t>to</a:t>
            </a:r>
            <a:r>
              <a:rPr sz="1600" spc="10" dirty="0">
                <a:solidFill>
                  <a:srgbClr val="1F2023"/>
                </a:solidFill>
                <a:latin typeface="Arial MT"/>
                <a:cs typeface="Arial MT"/>
              </a:rPr>
              <a:t> </a:t>
            </a:r>
            <a:r>
              <a:rPr sz="1600" spc="-5" dirty="0">
                <a:solidFill>
                  <a:srgbClr val="1F2023"/>
                </a:solidFill>
                <a:latin typeface="Arial MT"/>
                <a:cs typeface="Arial MT"/>
              </a:rPr>
              <a:t>display</a:t>
            </a:r>
            <a:r>
              <a:rPr sz="1600" spc="-15" dirty="0">
                <a:solidFill>
                  <a:srgbClr val="1F2023"/>
                </a:solidFill>
                <a:latin typeface="Arial MT"/>
                <a:cs typeface="Arial MT"/>
              </a:rPr>
              <a:t> </a:t>
            </a:r>
            <a:r>
              <a:rPr sz="1600" spc="-5" dirty="0">
                <a:solidFill>
                  <a:srgbClr val="1F2023"/>
                </a:solidFill>
                <a:latin typeface="Arial MT"/>
                <a:cs typeface="Arial MT"/>
              </a:rPr>
              <a:t>the</a:t>
            </a:r>
            <a:r>
              <a:rPr sz="1600" spc="10" dirty="0">
                <a:solidFill>
                  <a:srgbClr val="1F2023"/>
                </a:solidFill>
                <a:latin typeface="Arial MT"/>
                <a:cs typeface="Arial MT"/>
              </a:rPr>
              <a:t> </a:t>
            </a:r>
            <a:r>
              <a:rPr sz="1600" spc="-5" dirty="0">
                <a:solidFill>
                  <a:srgbClr val="1F2023"/>
                </a:solidFill>
                <a:latin typeface="Arial MT"/>
                <a:cs typeface="Arial MT"/>
              </a:rPr>
              <a:t>calorie information</a:t>
            </a:r>
            <a:r>
              <a:rPr sz="1600" spc="15" dirty="0">
                <a:solidFill>
                  <a:srgbClr val="1F2023"/>
                </a:solidFill>
                <a:latin typeface="Arial MT"/>
                <a:cs typeface="Arial MT"/>
              </a:rPr>
              <a:t> </a:t>
            </a:r>
            <a:r>
              <a:rPr sz="1600" spc="-5" dirty="0">
                <a:solidFill>
                  <a:srgbClr val="1F2023"/>
                </a:solidFill>
                <a:latin typeface="Arial MT"/>
                <a:cs typeface="Arial MT"/>
              </a:rPr>
              <a:t>of</a:t>
            </a:r>
            <a:r>
              <a:rPr sz="1600" spc="15" dirty="0">
                <a:solidFill>
                  <a:srgbClr val="1F2023"/>
                </a:solidFill>
                <a:latin typeface="Arial MT"/>
                <a:cs typeface="Arial MT"/>
              </a:rPr>
              <a:t> </a:t>
            </a:r>
            <a:r>
              <a:rPr sz="1600" spc="-5" dirty="0">
                <a:solidFill>
                  <a:srgbClr val="1F2023"/>
                </a:solidFill>
                <a:latin typeface="Arial MT"/>
                <a:cs typeface="Arial MT"/>
              </a:rPr>
              <a:t>non</a:t>
            </a:r>
            <a:r>
              <a:rPr sz="1600" dirty="0">
                <a:solidFill>
                  <a:srgbClr val="1F2023"/>
                </a:solidFill>
                <a:latin typeface="Arial MT"/>
                <a:cs typeface="Arial MT"/>
              </a:rPr>
              <a:t> </a:t>
            </a:r>
            <a:r>
              <a:rPr sz="1600" spc="-5" dirty="0">
                <a:solidFill>
                  <a:srgbClr val="1F2023"/>
                </a:solidFill>
                <a:latin typeface="Arial MT"/>
                <a:cs typeface="Arial MT"/>
              </a:rPr>
              <a:t>pre </a:t>
            </a:r>
            <a:r>
              <a:rPr sz="1600" spc="-430" dirty="0">
                <a:solidFill>
                  <a:srgbClr val="1F2023"/>
                </a:solidFill>
                <a:latin typeface="Arial MT"/>
                <a:cs typeface="Arial MT"/>
              </a:rPr>
              <a:t> </a:t>
            </a:r>
            <a:r>
              <a:rPr sz="1600" spc="-5" dirty="0">
                <a:solidFill>
                  <a:srgbClr val="1F2023"/>
                </a:solidFill>
                <a:latin typeface="Arial MT"/>
                <a:cs typeface="Arial MT"/>
              </a:rPr>
              <a:t>packed food</a:t>
            </a:r>
            <a:r>
              <a:rPr sz="1600" spc="10" dirty="0">
                <a:solidFill>
                  <a:srgbClr val="1F2023"/>
                </a:solidFill>
                <a:latin typeface="Arial MT"/>
                <a:cs typeface="Arial MT"/>
              </a:rPr>
              <a:t> </a:t>
            </a:r>
            <a:r>
              <a:rPr sz="1600" spc="-5" dirty="0">
                <a:solidFill>
                  <a:srgbClr val="1F2023"/>
                </a:solidFill>
                <a:latin typeface="Arial MT"/>
                <a:cs typeface="Arial MT"/>
              </a:rPr>
              <a:t>and</a:t>
            </a:r>
            <a:r>
              <a:rPr sz="1600" dirty="0">
                <a:solidFill>
                  <a:srgbClr val="1F2023"/>
                </a:solidFill>
                <a:latin typeface="Arial MT"/>
                <a:cs typeface="Arial MT"/>
              </a:rPr>
              <a:t> </a:t>
            </a:r>
            <a:r>
              <a:rPr sz="1600" spc="-5" dirty="0">
                <a:solidFill>
                  <a:srgbClr val="1F2023"/>
                </a:solidFill>
                <a:latin typeface="Arial MT"/>
                <a:cs typeface="Arial MT"/>
              </a:rPr>
              <a:t>soft</a:t>
            </a:r>
            <a:r>
              <a:rPr sz="1600" spc="10" dirty="0">
                <a:solidFill>
                  <a:srgbClr val="1F2023"/>
                </a:solidFill>
                <a:latin typeface="Arial MT"/>
                <a:cs typeface="Arial MT"/>
              </a:rPr>
              <a:t> </a:t>
            </a:r>
            <a:r>
              <a:rPr sz="1600" spc="-5" dirty="0">
                <a:solidFill>
                  <a:srgbClr val="1F2023"/>
                </a:solidFill>
                <a:latin typeface="Arial MT"/>
                <a:cs typeface="Arial MT"/>
              </a:rPr>
              <a:t>drink</a:t>
            </a:r>
            <a:r>
              <a:rPr sz="1600" spc="10" dirty="0">
                <a:solidFill>
                  <a:srgbClr val="1F2023"/>
                </a:solidFill>
                <a:latin typeface="Arial MT"/>
                <a:cs typeface="Arial MT"/>
              </a:rPr>
              <a:t> </a:t>
            </a:r>
            <a:r>
              <a:rPr sz="1600" spc="-5" dirty="0">
                <a:solidFill>
                  <a:srgbClr val="1F2023"/>
                </a:solidFill>
                <a:latin typeface="Arial MT"/>
                <a:cs typeface="Arial MT"/>
              </a:rPr>
              <a:t>items</a:t>
            </a:r>
            <a:r>
              <a:rPr sz="1600" spc="5" dirty="0">
                <a:solidFill>
                  <a:srgbClr val="1F2023"/>
                </a:solidFill>
                <a:latin typeface="Arial MT"/>
                <a:cs typeface="Arial MT"/>
              </a:rPr>
              <a:t> </a:t>
            </a:r>
            <a:r>
              <a:rPr sz="1600" spc="-5" dirty="0">
                <a:solidFill>
                  <a:srgbClr val="1F2023"/>
                </a:solidFill>
                <a:latin typeface="Arial MT"/>
                <a:cs typeface="Arial MT"/>
              </a:rPr>
              <a:t>that</a:t>
            </a:r>
            <a:r>
              <a:rPr sz="1600" spc="25" dirty="0">
                <a:solidFill>
                  <a:srgbClr val="1F2023"/>
                </a:solidFill>
                <a:latin typeface="Arial MT"/>
                <a:cs typeface="Arial MT"/>
              </a:rPr>
              <a:t> </a:t>
            </a:r>
            <a:r>
              <a:rPr sz="1600" spc="-5" dirty="0">
                <a:solidFill>
                  <a:srgbClr val="1F2023"/>
                </a:solidFill>
                <a:latin typeface="Arial MT"/>
                <a:cs typeface="Arial MT"/>
              </a:rPr>
              <a:t>prepared</a:t>
            </a:r>
            <a:r>
              <a:rPr sz="1600" spc="15" dirty="0">
                <a:solidFill>
                  <a:srgbClr val="1F2023"/>
                </a:solidFill>
                <a:latin typeface="Arial MT"/>
                <a:cs typeface="Arial MT"/>
              </a:rPr>
              <a:t> </a:t>
            </a:r>
            <a:r>
              <a:rPr sz="1600" spc="-5" dirty="0">
                <a:solidFill>
                  <a:srgbClr val="1F2023"/>
                </a:solidFill>
                <a:latin typeface="Arial MT"/>
                <a:cs typeface="Arial MT"/>
              </a:rPr>
              <a:t>for </a:t>
            </a:r>
            <a:r>
              <a:rPr sz="1600" dirty="0">
                <a:solidFill>
                  <a:srgbClr val="1F2023"/>
                </a:solidFill>
                <a:latin typeface="Arial MT"/>
                <a:cs typeface="Arial MT"/>
              </a:rPr>
              <a:t> </a:t>
            </a:r>
            <a:r>
              <a:rPr sz="1600" spc="-5" dirty="0">
                <a:solidFill>
                  <a:srgbClr val="1F2023"/>
                </a:solidFill>
                <a:latin typeface="Arial MT"/>
                <a:cs typeface="Arial MT"/>
              </a:rPr>
              <a:t>customers.</a:t>
            </a:r>
            <a:endParaRPr sz="1600">
              <a:latin typeface="Arial MT"/>
              <a:cs typeface="Arial MT"/>
            </a:endParaRPr>
          </a:p>
          <a:p>
            <a:pPr>
              <a:lnSpc>
                <a:spcPct val="100000"/>
              </a:lnSpc>
              <a:spcBef>
                <a:spcPts val="25"/>
              </a:spcBef>
            </a:pPr>
            <a:endParaRPr sz="1650">
              <a:latin typeface="Arial MT"/>
              <a:cs typeface="Arial MT"/>
            </a:endParaRPr>
          </a:p>
          <a:p>
            <a:pPr marL="12700" marR="5080">
              <a:lnSpc>
                <a:spcPct val="100000"/>
              </a:lnSpc>
            </a:pPr>
            <a:r>
              <a:rPr sz="1600" spc="-5" dirty="0">
                <a:solidFill>
                  <a:srgbClr val="1F2023"/>
                </a:solidFill>
                <a:latin typeface="Arial MT"/>
                <a:cs typeface="Arial MT"/>
              </a:rPr>
              <a:t>Calorie</a:t>
            </a:r>
            <a:r>
              <a:rPr sz="1600" spc="-10" dirty="0">
                <a:solidFill>
                  <a:srgbClr val="1F2023"/>
                </a:solidFill>
                <a:latin typeface="Arial MT"/>
                <a:cs typeface="Arial MT"/>
              </a:rPr>
              <a:t> </a:t>
            </a:r>
            <a:r>
              <a:rPr sz="1600" spc="-5" dirty="0">
                <a:solidFill>
                  <a:srgbClr val="1F2023"/>
                </a:solidFill>
                <a:latin typeface="Arial MT"/>
                <a:cs typeface="Arial MT"/>
              </a:rPr>
              <a:t>information</a:t>
            </a:r>
            <a:r>
              <a:rPr sz="1600" spc="15" dirty="0">
                <a:solidFill>
                  <a:srgbClr val="1F2023"/>
                </a:solidFill>
                <a:latin typeface="Arial MT"/>
                <a:cs typeface="Arial MT"/>
              </a:rPr>
              <a:t> </a:t>
            </a:r>
            <a:r>
              <a:rPr sz="1600" spc="-5" dirty="0">
                <a:solidFill>
                  <a:srgbClr val="1F2023"/>
                </a:solidFill>
                <a:latin typeface="Arial MT"/>
                <a:cs typeface="Arial MT"/>
              </a:rPr>
              <a:t>must</a:t>
            </a:r>
            <a:r>
              <a:rPr sz="1600" spc="15" dirty="0">
                <a:solidFill>
                  <a:srgbClr val="1F2023"/>
                </a:solidFill>
                <a:latin typeface="Arial MT"/>
                <a:cs typeface="Arial MT"/>
              </a:rPr>
              <a:t> </a:t>
            </a:r>
            <a:r>
              <a:rPr sz="1600" spc="-5" dirty="0">
                <a:solidFill>
                  <a:srgbClr val="1F2023"/>
                </a:solidFill>
                <a:latin typeface="Arial MT"/>
                <a:cs typeface="Arial MT"/>
              </a:rPr>
              <a:t>be</a:t>
            </a:r>
            <a:r>
              <a:rPr sz="1600" spc="15" dirty="0">
                <a:solidFill>
                  <a:srgbClr val="1F2023"/>
                </a:solidFill>
                <a:latin typeface="Arial MT"/>
                <a:cs typeface="Arial MT"/>
              </a:rPr>
              <a:t> </a:t>
            </a:r>
            <a:r>
              <a:rPr sz="1600" spc="-5" dirty="0">
                <a:solidFill>
                  <a:srgbClr val="1F2023"/>
                </a:solidFill>
                <a:latin typeface="Arial MT"/>
                <a:cs typeface="Arial MT"/>
              </a:rPr>
              <a:t>displayed</a:t>
            </a:r>
            <a:r>
              <a:rPr sz="1600" dirty="0">
                <a:solidFill>
                  <a:srgbClr val="1F2023"/>
                </a:solidFill>
                <a:latin typeface="Arial MT"/>
                <a:cs typeface="Arial MT"/>
              </a:rPr>
              <a:t> </a:t>
            </a:r>
            <a:r>
              <a:rPr sz="1600" spc="-5" dirty="0">
                <a:solidFill>
                  <a:srgbClr val="1F2023"/>
                </a:solidFill>
                <a:latin typeface="Arial MT"/>
                <a:cs typeface="Arial MT"/>
              </a:rPr>
              <a:t>at</a:t>
            </a:r>
            <a:r>
              <a:rPr sz="1600" spc="15" dirty="0">
                <a:solidFill>
                  <a:srgbClr val="1F2023"/>
                </a:solidFill>
                <a:latin typeface="Arial MT"/>
                <a:cs typeface="Arial MT"/>
              </a:rPr>
              <a:t> </a:t>
            </a:r>
            <a:r>
              <a:rPr sz="1600" spc="-5" dirty="0">
                <a:solidFill>
                  <a:srgbClr val="1F2023"/>
                </a:solidFill>
                <a:latin typeface="Arial MT"/>
                <a:cs typeface="Arial MT"/>
              </a:rPr>
              <a:t>the</a:t>
            </a:r>
            <a:r>
              <a:rPr sz="1600" spc="15" dirty="0">
                <a:solidFill>
                  <a:srgbClr val="1F2023"/>
                </a:solidFill>
                <a:latin typeface="Arial MT"/>
                <a:cs typeface="Arial MT"/>
              </a:rPr>
              <a:t> </a:t>
            </a:r>
            <a:r>
              <a:rPr sz="1600" spc="-5" dirty="0">
                <a:solidFill>
                  <a:srgbClr val="1F2023"/>
                </a:solidFill>
                <a:latin typeface="Arial MT"/>
                <a:cs typeface="Arial MT"/>
              </a:rPr>
              <a:t>point</a:t>
            </a:r>
            <a:r>
              <a:rPr sz="1600" dirty="0">
                <a:solidFill>
                  <a:srgbClr val="1F2023"/>
                </a:solidFill>
                <a:latin typeface="Arial MT"/>
                <a:cs typeface="Arial MT"/>
              </a:rPr>
              <a:t> </a:t>
            </a:r>
            <a:r>
              <a:rPr sz="1600" spc="-5" dirty="0">
                <a:solidFill>
                  <a:srgbClr val="1F2023"/>
                </a:solidFill>
                <a:latin typeface="Arial MT"/>
                <a:cs typeface="Arial MT"/>
              </a:rPr>
              <a:t>of</a:t>
            </a:r>
            <a:r>
              <a:rPr sz="1600" spc="15" dirty="0">
                <a:solidFill>
                  <a:srgbClr val="1F2023"/>
                </a:solidFill>
                <a:latin typeface="Arial MT"/>
                <a:cs typeface="Arial MT"/>
              </a:rPr>
              <a:t> </a:t>
            </a:r>
            <a:r>
              <a:rPr sz="1600" spc="-5" dirty="0">
                <a:solidFill>
                  <a:srgbClr val="1F2023"/>
                </a:solidFill>
                <a:latin typeface="Arial MT"/>
                <a:cs typeface="Arial MT"/>
              </a:rPr>
              <a:t>choice </a:t>
            </a:r>
            <a:r>
              <a:rPr sz="1600" spc="-430" dirty="0">
                <a:solidFill>
                  <a:srgbClr val="1F2023"/>
                </a:solidFill>
                <a:latin typeface="Arial MT"/>
                <a:cs typeface="Arial MT"/>
              </a:rPr>
              <a:t> </a:t>
            </a:r>
            <a:r>
              <a:rPr sz="1600" spc="-5" dirty="0">
                <a:solidFill>
                  <a:srgbClr val="1F2023"/>
                </a:solidFill>
                <a:latin typeface="Arial MT"/>
                <a:cs typeface="Arial MT"/>
              </a:rPr>
              <a:t>folder</a:t>
            </a:r>
            <a:r>
              <a:rPr sz="1600" spc="10" dirty="0">
                <a:solidFill>
                  <a:srgbClr val="1F2023"/>
                </a:solidFill>
                <a:latin typeface="Arial MT"/>
                <a:cs typeface="Arial MT"/>
              </a:rPr>
              <a:t> </a:t>
            </a:r>
            <a:r>
              <a:rPr sz="1600" spc="-15" dirty="0">
                <a:solidFill>
                  <a:srgbClr val="1F2023"/>
                </a:solidFill>
                <a:latin typeface="Arial MT"/>
                <a:cs typeface="Arial MT"/>
              </a:rPr>
              <a:t>customer,</a:t>
            </a:r>
            <a:r>
              <a:rPr sz="1600" spc="10" dirty="0">
                <a:solidFill>
                  <a:srgbClr val="1F2023"/>
                </a:solidFill>
                <a:latin typeface="Arial MT"/>
                <a:cs typeface="Arial MT"/>
              </a:rPr>
              <a:t> </a:t>
            </a:r>
            <a:r>
              <a:rPr sz="1600" spc="-5" dirty="0">
                <a:solidFill>
                  <a:srgbClr val="1F2023"/>
                </a:solidFill>
                <a:latin typeface="Arial MT"/>
                <a:cs typeface="Arial MT"/>
              </a:rPr>
              <a:t>such</a:t>
            </a:r>
            <a:r>
              <a:rPr sz="1600" spc="5" dirty="0">
                <a:solidFill>
                  <a:srgbClr val="1F2023"/>
                </a:solidFill>
                <a:latin typeface="Arial MT"/>
                <a:cs typeface="Arial MT"/>
              </a:rPr>
              <a:t> </a:t>
            </a:r>
            <a:r>
              <a:rPr sz="1600" spc="-5" dirty="0">
                <a:solidFill>
                  <a:srgbClr val="1F2023"/>
                </a:solidFill>
                <a:latin typeface="Arial MT"/>
                <a:cs typeface="Arial MT"/>
              </a:rPr>
              <a:t>as</a:t>
            </a:r>
            <a:r>
              <a:rPr sz="1600" spc="5" dirty="0">
                <a:solidFill>
                  <a:srgbClr val="1F2023"/>
                </a:solidFill>
                <a:latin typeface="Arial MT"/>
                <a:cs typeface="Arial MT"/>
              </a:rPr>
              <a:t> </a:t>
            </a:r>
            <a:r>
              <a:rPr sz="1600" spc="-5" dirty="0">
                <a:solidFill>
                  <a:srgbClr val="1F2023"/>
                </a:solidFill>
                <a:latin typeface="Arial MT"/>
                <a:cs typeface="Arial MT"/>
              </a:rPr>
              <a:t>physical</a:t>
            </a:r>
            <a:r>
              <a:rPr sz="1600" dirty="0">
                <a:solidFill>
                  <a:srgbClr val="1F2023"/>
                </a:solidFill>
                <a:latin typeface="Arial MT"/>
                <a:cs typeface="Arial MT"/>
              </a:rPr>
              <a:t> </a:t>
            </a:r>
            <a:r>
              <a:rPr sz="1600" spc="-5" dirty="0">
                <a:solidFill>
                  <a:srgbClr val="1F2023"/>
                </a:solidFill>
                <a:latin typeface="Arial MT"/>
                <a:cs typeface="Arial MT"/>
              </a:rPr>
              <a:t>menus,</a:t>
            </a:r>
            <a:r>
              <a:rPr sz="1600" spc="15" dirty="0">
                <a:solidFill>
                  <a:srgbClr val="1F2023"/>
                </a:solidFill>
                <a:latin typeface="Arial MT"/>
                <a:cs typeface="Arial MT"/>
              </a:rPr>
              <a:t> </a:t>
            </a:r>
            <a:r>
              <a:rPr sz="1600" spc="-5" dirty="0">
                <a:solidFill>
                  <a:srgbClr val="1F2023"/>
                </a:solidFill>
                <a:latin typeface="Arial MT"/>
                <a:cs typeface="Arial MT"/>
              </a:rPr>
              <a:t>online</a:t>
            </a:r>
            <a:r>
              <a:rPr sz="1600" spc="-10" dirty="0">
                <a:solidFill>
                  <a:srgbClr val="1F2023"/>
                </a:solidFill>
                <a:latin typeface="Arial MT"/>
                <a:cs typeface="Arial MT"/>
              </a:rPr>
              <a:t> </a:t>
            </a:r>
            <a:r>
              <a:rPr sz="1600" spc="-5" dirty="0">
                <a:solidFill>
                  <a:srgbClr val="1F2023"/>
                </a:solidFill>
                <a:latin typeface="Arial MT"/>
                <a:cs typeface="Arial MT"/>
              </a:rPr>
              <a:t>menus, </a:t>
            </a:r>
            <a:r>
              <a:rPr sz="1600" dirty="0">
                <a:solidFill>
                  <a:srgbClr val="1F2023"/>
                </a:solidFill>
                <a:latin typeface="Arial MT"/>
                <a:cs typeface="Arial MT"/>
              </a:rPr>
              <a:t> </a:t>
            </a:r>
            <a:r>
              <a:rPr sz="1600" spc="-5" dirty="0">
                <a:solidFill>
                  <a:srgbClr val="1F2023"/>
                </a:solidFill>
                <a:latin typeface="Arial MT"/>
                <a:cs typeface="Arial MT"/>
              </a:rPr>
              <a:t>food</a:t>
            </a:r>
            <a:r>
              <a:rPr sz="1600" spc="10" dirty="0">
                <a:solidFill>
                  <a:srgbClr val="1F2023"/>
                </a:solidFill>
                <a:latin typeface="Arial MT"/>
                <a:cs typeface="Arial MT"/>
              </a:rPr>
              <a:t> </a:t>
            </a:r>
            <a:r>
              <a:rPr sz="1600" spc="-5" dirty="0">
                <a:solidFill>
                  <a:srgbClr val="1F2023"/>
                </a:solidFill>
                <a:latin typeface="Arial MT"/>
                <a:cs typeface="Arial MT"/>
              </a:rPr>
              <a:t>delivery</a:t>
            </a:r>
            <a:r>
              <a:rPr sz="1600" spc="-15" dirty="0">
                <a:solidFill>
                  <a:srgbClr val="1F2023"/>
                </a:solidFill>
                <a:latin typeface="Arial MT"/>
                <a:cs typeface="Arial MT"/>
              </a:rPr>
              <a:t> </a:t>
            </a:r>
            <a:r>
              <a:rPr sz="1600" spc="-5" dirty="0">
                <a:solidFill>
                  <a:srgbClr val="1F2023"/>
                </a:solidFill>
                <a:latin typeface="Arial MT"/>
                <a:cs typeface="Arial MT"/>
              </a:rPr>
              <a:t>platforms</a:t>
            </a:r>
            <a:r>
              <a:rPr sz="1600" spc="15" dirty="0">
                <a:solidFill>
                  <a:srgbClr val="1F2023"/>
                </a:solidFill>
                <a:latin typeface="Arial MT"/>
                <a:cs typeface="Arial MT"/>
              </a:rPr>
              <a:t> </a:t>
            </a:r>
            <a:r>
              <a:rPr sz="1600" spc="-5" dirty="0">
                <a:solidFill>
                  <a:srgbClr val="1F2023"/>
                </a:solidFill>
                <a:latin typeface="Arial MT"/>
                <a:cs typeface="Arial MT"/>
              </a:rPr>
              <a:t>and</a:t>
            </a:r>
            <a:r>
              <a:rPr sz="1600" spc="10" dirty="0">
                <a:solidFill>
                  <a:srgbClr val="1F2023"/>
                </a:solidFill>
                <a:latin typeface="Arial MT"/>
                <a:cs typeface="Arial MT"/>
              </a:rPr>
              <a:t> </a:t>
            </a:r>
            <a:r>
              <a:rPr sz="1600" spc="-5" dirty="0">
                <a:solidFill>
                  <a:srgbClr val="1F2023"/>
                </a:solidFill>
                <a:latin typeface="Arial MT"/>
                <a:cs typeface="Arial MT"/>
              </a:rPr>
              <a:t>labels.</a:t>
            </a:r>
            <a:endParaRPr sz="1600">
              <a:latin typeface="Arial MT"/>
              <a:cs typeface="Arial MT"/>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6334" y="198577"/>
            <a:ext cx="1355725" cy="452120"/>
          </a:xfrm>
          <a:prstGeom prst="rect">
            <a:avLst/>
          </a:prstGeom>
        </p:spPr>
        <p:txBody>
          <a:bodyPr vert="horz" wrap="square" lIns="0" tIns="12065" rIns="0" bIns="0" rtlCol="0">
            <a:spAutoFit/>
          </a:bodyPr>
          <a:lstStyle/>
          <a:p>
            <a:pPr marL="12700">
              <a:lnSpc>
                <a:spcPct val="100000"/>
              </a:lnSpc>
              <a:spcBef>
                <a:spcPts val="95"/>
              </a:spcBef>
            </a:pPr>
            <a:r>
              <a:rPr sz="2800" spc="-15" dirty="0">
                <a:latin typeface="Calibri"/>
                <a:cs typeface="Calibri"/>
              </a:rPr>
              <a:t>Allergens</a:t>
            </a:r>
            <a:endParaRPr sz="2800">
              <a:latin typeface="Calibri"/>
              <a:cs typeface="Calibri"/>
            </a:endParaRPr>
          </a:p>
        </p:txBody>
      </p:sp>
      <p:sp>
        <p:nvSpPr>
          <p:cNvPr id="3" name="object 3"/>
          <p:cNvSpPr txBox="1"/>
          <p:nvPr/>
        </p:nvSpPr>
        <p:spPr>
          <a:xfrm>
            <a:off x="186334" y="846835"/>
            <a:ext cx="8341359" cy="4084320"/>
          </a:xfrm>
          <a:prstGeom prst="rect">
            <a:avLst/>
          </a:prstGeom>
        </p:spPr>
        <p:txBody>
          <a:bodyPr vert="horz" wrap="square" lIns="0" tIns="12700" rIns="0" bIns="0" rtlCol="0">
            <a:spAutoFit/>
          </a:bodyPr>
          <a:lstStyle/>
          <a:p>
            <a:pPr marL="12700" marR="6985" algn="just">
              <a:lnSpc>
                <a:spcPct val="100000"/>
              </a:lnSpc>
              <a:spcBef>
                <a:spcPts val="100"/>
              </a:spcBef>
            </a:pPr>
            <a:r>
              <a:rPr sz="1800" i="1" spc="-10" dirty="0">
                <a:latin typeface="Calibri"/>
                <a:cs typeface="Calibri"/>
              </a:rPr>
              <a:t>From </a:t>
            </a:r>
            <a:r>
              <a:rPr sz="1800" i="1" spc="-5" dirty="0">
                <a:latin typeface="Calibri"/>
                <a:cs typeface="Calibri"/>
              </a:rPr>
              <a:t>December 13 2014, all European Union food businesses have had </a:t>
            </a:r>
            <a:r>
              <a:rPr sz="1800" i="1" spc="-15" dirty="0">
                <a:latin typeface="Calibri"/>
                <a:cs typeface="Calibri"/>
              </a:rPr>
              <a:t>to </a:t>
            </a:r>
            <a:r>
              <a:rPr sz="1800" i="1" dirty="0">
                <a:latin typeface="Calibri"/>
                <a:cs typeface="Calibri"/>
              </a:rPr>
              <a:t>declare the </a:t>
            </a:r>
            <a:r>
              <a:rPr sz="1800" i="1" spc="-5" dirty="0">
                <a:latin typeface="Calibri"/>
                <a:cs typeface="Calibri"/>
              </a:rPr>
              <a:t>14 </a:t>
            </a:r>
            <a:r>
              <a:rPr sz="1800" i="1" dirty="0">
                <a:latin typeface="Calibri"/>
                <a:cs typeface="Calibri"/>
              </a:rPr>
              <a:t> </a:t>
            </a:r>
            <a:r>
              <a:rPr sz="1800" i="1" spc="-10" dirty="0">
                <a:latin typeface="Calibri"/>
                <a:cs typeface="Calibri"/>
              </a:rPr>
              <a:t>identified </a:t>
            </a:r>
            <a:r>
              <a:rPr sz="1800" i="1" spc="-5" dirty="0">
                <a:latin typeface="Calibri"/>
                <a:cs typeface="Calibri"/>
              </a:rPr>
              <a:t>allergenic ingredients which are used </a:t>
            </a:r>
            <a:r>
              <a:rPr sz="1800" i="1" dirty="0">
                <a:latin typeface="Calibri"/>
                <a:cs typeface="Calibri"/>
              </a:rPr>
              <a:t>in </a:t>
            </a:r>
            <a:r>
              <a:rPr sz="1800" i="1" spc="-10" dirty="0">
                <a:latin typeface="Calibri"/>
                <a:cs typeface="Calibri"/>
              </a:rPr>
              <a:t>non-packed </a:t>
            </a:r>
            <a:r>
              <a:rPr sz="1800" i="1" spc="-5" dirty="0">
                <a:latin typeface="Calibri"/>
                <a:cs typeface="Calibri"/>
              </a:rPr>
              <a:t>loose </a:t>
            </a:r>
            <a:r>
              <a:rPr sz="1800" i="1" spc="-10" dirty="0">
                <a:latin typeface="Calibri"/>
                <a:cs typeface="Calibri"/>
              </a:rPr>
              <a:t>foods </a:t>
            </a:r>
            <a:r>
              <a:rPr sz="1800" i="1" dirty="0">
                <a:latin typeface="Calibri"/>
                <a:cs typeface="Calibri"/>
              </a:rPr>
              <a:t>that are </a:t>
            </a:r>
            <a:r>
              <a:rPr sz="1800" i="1" spc="-5" dirty="0">
                <a:latin typeface="Calibri"/>
                <a:cs typeface="Calibri"/>
              </a:rPr>
              <a:t>sold </a:t>
            </a:r>
            <a:r>
              <a:rPr sz="1800" i="1" dirty="0">
                <a:latin typeface="Calibri"/>
                <a:cs typeface="Calibri"/>
              </a:rPr>
              <a:t>or </a:t>
            </a:r>
            <a:r>
              <a:rPr sz="1800" i="1" spc="5" dirty="0">
                <a:latin typeface="Calibri"/>
                <a:cs typeface="Calibri"/>
              </a:rPr>
              <a:t> </a:t>
            </a:r>
            <a:r>
              <a:rPr sz="1800" i="1" spc="-5" dirty="0">
                <a:latin typeface="Calibri"/>
                <a:cs typeface="Calibri"/>
              </a:rPr>
              <a:t>provided.</a:t>
            </a:r>
            <a:endParaRPr sz="1800">
              <a:latin typeface="Calibri"/>
              <a:cs typeface="Calibri"/>
            </a:endParaRPr>
          </a:p>
          <a:p>
            <a:pPr>
              <a:lnSpc>
                <a:spcPct val="100000"/>
              </a:lnSpc>
              <a:spcBef>
                <a:spcPts val="25"/>
              </a:spcBef>
            </a:pPr>
            <a:endParaRPr sz="1750">
              <a:latin typeface="Calibri"/>
              <a:cs typeface="Calibri"/>
            </a:endParaRPr>
          </a:p>
          <a:p>
            <a:pPr marL="12700" marR="6350" algn="just">
              <a:lnSpc>
                <a:spcPct val="100000"/>
              </a:lnSpc>
            </a:pPr>
            <a:r>
              <a:rPr sz="1800" i="1" spc="-10" dirty="0">
                <a:latin typeface="Calibri"/>
                <a:cs typeface="Calibri"/>
              </a:rPr>
              <a:t>Food </a:t>
            </a:r>
            <a:r>
              <a:rPr sz="1800" i="1" spc="-5" dirty="0">
                <a:latin typeface="Calibri"/>
                <a:cs typeface="Calibri"/>
              </a:rPr>
              <a:t>allergen labelling and information requirements </a:t>
            </a:r>
            <a:r>
              <a:rPr sz="1800" i="1" spc="-10" dirty="0">
                <a:latin typeface="Calibri"/>
                <a:cs typeface="Calibri"/>
              </a:rPr>
              <a:t>fall </a:t>
            </a:r>
            <a:r>
              <a:rPr sz="1800" i="1" spc="-5" dirty="0">
                <a:latin typeface="Calibri"/>
                <a:cs typeface="Calibri"/>
              </a:rPr>
              <a:t>under </a:t>
            </a:r>
            <a:r>
              <a:rPr sz="1800" i="1" dirty="0">
                <a:latin typeface="Calibri"/>
                <a:cs typeface="Calibri"/>
              </a:rPr>
              <a:t>the </a:t>
            </a:r>
            <a:r>
              <a:rPr sz="1800" i="1" spc="-5" dirty="0">
                <a:latin typeface="Calibri"/>
                <a:cs typeface="Calibri"/>
              </a:rPr>
              <a:t>EU </a:t>
            </a:r>
            <a:r>
              <a:rPr sz="1800" i="1" spc="-10" dirty="0">
                <a:latin typeface="Calibri"/>
                <a:cs typeface="Calibri"/>
              </a:rPr>
              <a:t>Food Information </a:t>
            </a:r>
            <a:r>
              <a:rPr sz="1800" i="1" spc="-5" dirty="0">
                <a:latin typeface="Calibri"/>
                <a:cs typeface="Calibri"/>
              </a:rPr>
              <a:t> </a:t>
            </a:r>
            <a:r>
              <a:rPr sz="1800" i="1" spc="-10" dirty="0">
                <a:latin typeface="Calibri"/>
                <a:cs typeface="Calibri"/>
              </a:rPr>
              <a:t>for </a:t>
            </a:r>
            <a:r>
              <a:rPr sz="1800" i="1" spc="-5" dirty="0">
                <a:latin typeface="Calibri"/>
                <a:cs typeface="Calibri"/>
              </a:rPr>
              <a:t>consumers Regulation </a:t>
            </a:r>
            <a:r>
              <a:rPr sz="1800" i="1" dirty="0">
                <a:latin typeface="Calibri"/>
                <a:cs typeface="Calibri"/>
              </a:rPr>
              <a:t>No </a:t>
            </a:r>
            <a:r>
              <a:rPr sz="1800" i="1" spc="-15" dirty="0">
                <a:latin typeface="Calibri"/>
                <a:cs typeface="Calibri"/>
              </a:rPr>
              <a:t>1169/2011:Technical </a:t>
            </a:r>
            <a:r>
              <a:rPr sz="1800" i="1" spc="-10" dirty="0">
                <a:latin typeface="Calibri"/>
                <a:cs typeface="Calibri"/>
              </a:rPr>
              <a:t>guidance </a:t>
            </a:r>
            <a:r>
              <a:rPr sz="1800" i="1" dirty="0">
                <a:latin typeface="Calibri"/>
                <a:cs typeface="Calibri"/>
              </a:rPr>
              <a:t>April </a:t>
            </a:r>
            <a:r>
              <a:rPr sz="1800" i="1" spc="-5" dirty="0">
                <a:latin typeface="Calibri"/>
                <a:cs typeface="Calibri"/>
              </a:rPr>
              <a:t>2015. </a:t>
            </a:r>
            <a:r>
              <a:rPr sz="1800" i="1" spc="-10" dirty="0">
                <a:latin typeface="Calibri"/>
                <a:cs typeface="Calibri"/>
              </a:rPr>
              <a:t>Food standards </a:t>
            </a:r>
            <a:r>
              <a:rPr sz="1800" i="1" spc="-5" dirty="0">
                <a:latin typeface="Calibri"/>
                <a:cs typeface="Calibri"/>
              </a:rPr>
              <a:t> </a:t>
            </a:r>
            <a:r>
              <a:rPr sz="1800" i="1" dirty="0">
                <a:latin typeface="Calibri"/>
                <a:cs typeface="Calibri"/>
              </a:rPr>
              <a:t>Agency</a:t>
            </a:r>
            <a:r>
              <a:rPr sz="1800" i="1" spc="-10" dirty="0">
                <a:latin typeface="Calibri"/>
                <a:cs typeface="Calibri"/>
              </a:rPr>
              <a:t> (FSA).</a:t>
            </a:r>
            <a:endParaRPr sz="1800">
              <a:latin typeface="Calibri"/>
              <a:cs typeface="Calibri"/>
            </a:endParaRPr>
          </a:p>
          <a:p>
            <a:pPr>
              <a:lnSpc>
                <a:spcPct val="100000"/>
              </a:lnSpc>
              <a:spcBef>
                <a:spcPts val="50"/>
              </a:spcBef>
            </a:pPr>
            <a:endParaRPr sz="1550">
              <a:latin typeface="Calibri"/>
              <a:cs typeface="Calibri"/>
            </a:endParaRPr>
          </a:p>
          <a:p>
            <a:pPr marL="12700" algn="just">
              <a:lnSpc>
                <a:spcPct val="100000"/>
              </a:lnSpc>
            </a:pPr>
            <a:r>
              <a:rPr sz="1600" spc="-5" dirty="0">
                <a:latin typeface="Calibri"/>
                <a:cs typeface="Calibri"/>
              </a:rPr>
              <a:t>The</a:t>
            </a:r>
            <a:r>
              <a:rPr sz="1600" spc="5" dirty="0">
                <a:latin typeface="Calibri"/>
                <a:cs typeface="Calibri"/>
              </a:rPr>
              <a:t> </a:t>
            </a:r>
            <a:r>
              <a:rPr sz="1600" spc="-20" dirty="0">
                <a:latin typeface="Calibri"/>
                <a:cs typeface="Calibri"/>
              </a:rPr>
              <a:t>FSA</a:t>
            </a:r>
            <a:r>
              <a:rPr sz="1600" spc="30" dirty="0">
                <a:latin typeface="Calibri"/>
                <a:cs typeface="Calibri"/>
              </a:rPr>
              <a:t> </a:t>
            </a:r>
            <a:r>
              <a:rPr sz="1600" spc="-5" dirty="0">
                <a:latin typeface="Calibri"/>
                <a:cs typeface="Calibri"/>
              </a:rPr>
              <a:t>guidance</a:t>
            </a:r>
            <a:r>
              <a:rPr sz="1600" spc="-30" dirty="0">
                <a:latin typeface="Calibri"/>
                <a:cs typeface="Calibri"/>
              </a:rPr>
              <a:t> </a:t>
            </a:r>
            <a:r>
              <a:rPr sz="1600" spc="-15" dirty="0">
                <a:latin typeface="Calibri"/>
                <a:cs typeface="Calibri"/>
              </a:rPr>
              <a:t>states</a:t>
            </a:r>
            <a:r>
              <a:rPr sz="1600" spc="5" dirty="0">
                <a:latin typeface="Calibri"/>
                <a:cs typeface="Calibri"/>
              </a:rPr>
              <a:t> </a:t>
            </a:r>
            <a:r>
              <a:rPr sz="1600" spc="-5" dirty="0">
                <a:latin typeface="Calibri"/>
                <a:cs typeface="Calibri"/>
              </a:rPr>
              <a:t>that </a:t>
            </a:r>
            <a:r>
              <a:rPr sz="1600" spc="-10" dirty="0">
                <a:latin typeface="Calibri"/>
                <a:cs typeface="Calibri"/>
              </a:rPr>
              <a:t>information</a:t>
            </a:r>
            <a:r>
              <a:rPr sz="1600" dirty="0">
                <a:latin typeface="Calibri"/>
                <a:cs typeface="Calibri"/>
              </a:rPr>
              <a:t> </a:t>
            </a:r>
            <a:r>
              <a:rPr sz="1600" spc="-5" dirty="0">
                <a:latin typeface="Calibri"/>
                <a:cs typeface="Calibri"/>
              </a:rPr>
              <a:t>on</a:t>
            </a:r>
            <a:r>
              <a:rPr sz="1600" spc="15" dirty="0">
                <a:latin typeface="Calibri"/>
                <a:cs typeface="Calibri"/>
              </a:rPr>
              <a:t> </a:t>
            </a:r>
            <a:r>
              <a:rPr sz="1600" spc="-10" dirty="0">
                <a:latin typeface="Calibri"/>
                <a:cs typeface="Calibri"/>
              </a:rPr>
              <a:t>allergenic ingredients</a:t>
            </a:r>
            <a:r>
              <a:rPr sz="1600" spc="-5" dirty="0">
                <a:latin typeface="Calibri"/>
                <a:cs typeface="Calibri"/>
              </a:rPr>
              <a:t> </a:t>
            </a:r>
            <a:r>
              <a:rPr sz="1600" spc="-10" dirty="0">
                <a:latin typeface="Calibri"/>
                <a:cs typeface="Calibri"/>
              </a:rPr>
              <a:t>must</a:t>
            </a:r>
            <a:r>
              <a:rPr sz="1600" spc="5" dirty="0">
                <a:latin typeface="Calibri"/>
                <a:cs typeface="Calibri"/>
              </a:rPr>
              <a:t> </a:t>
            </a:r>
            <a:r>
              <a:rPr sz="1600" spc="-5" dirty="0">
                <a:latin typeface="Calibri"/>
                <a:cs typeface="Calibri"/>
              </a:rPr>
              <a:t>be</a:t>
            </a:r>
            <a:r>
              <a:rPr sz="1600" spc="15" dirty="0">
                <a:latin typeface="Calibri"/>
                <a:cs typeface="Calibri"/>
              </a:rPr>
              <a:t> </a:t>
            </a:r>
            <a:r>
              <a:rPr sz="1600" spc="-5" dirty="0">
                <a:latin typeface="Calibri"/>
                <a:cs typeface="Calibri"/>
              </a:rPr>
              <a:t>either</a:t>
            </a:r>
            <a:endParaRPr sz="1600">
              <a:latin typeface="Calibri"/>
              <a:cs typeface="Calibri"/>
            </a:endParaRPr>
          </a:p>
          <a:p>
            <a:pPr>
              <a:lnSpc>
                <a:spcPct val="100000"/>
              </a:lnSpc>
              <a:spcBef>
                <a:spcPts val="25"/>
              </a:spcBef>
            </a:pPr>
            <a:endParaRPr sz="1550">
              <a:latin typeface="Calibri"/>
              <a:cs typeface="Calibri"/>
            </a:endParaRPr>
          </a:p>
          <a:p>
            <a:pPr marL="299085" marR="123189" indent="-287020">
              <a:lnSpc>
                <a:spcPct val="100000"/>
              </a:lnSpc>
              <a:spcBef>
                <a:spcPts val="5"/>
              </a:spcBef>
              <a:buFont typeface="Arial MT"/>
              <a:buChar char="•"/>
              <a:tabLst>
                <a:tab pos="299085" algn="l"/>
                <a:tab pos="299720" algn="l"/>
              </a:tabLst>
            </a:pPr>
            <a:r>
              <a:rPr sz="1600" spc="-10" dirty="0">
                <a:latin typeface="Calibri"/>
                <a:cs typeface="Calibri"/>
              </a:rPr>
              <a:t>written</a:t>
            </a:r>
            <a:r>
              <a:rPr sz="1600" spc="10" dirty="0">
                <a:latin typeface="Calibri"/>
                <a:cs typeface="Calibri"/>
              </a:rPr>
              <a:t> </a:t>
            </a:r>
            <a:r>
              <a:rPr sz="1600" spc="-5" dirty="0">
                <a:latin typeface="Calibri"/>
                <a:cs typeface="Calibri"/>
              </a:rPr>
              <a:t>up</a:t>
            </a:r>
            <a:r>
              <a:rPr sz="1600" dirty="0">
                <a:latin typeface="Calibri"/>
                <a:cs typeface="Calibri"/>
              </a:rPr>
              <a:t> </a:t>
            </a:r>
            <a:r>
              <a:rPr sz="1600" spc="-15" dirty="0">
                <a:latin typeface="Calibri"/>
                <a:cs typeface="Calibri"/>
              </a:rPr>
              <a:t>front</a:t>
            </a:r>
            <a:r>
              <a:rPr sz="1600" spc="5" dirty="0">
                <a:latin typeface="Calibri"/>
                <a:cs typeface="Calibri"/>
              </a:rPr>
              <a:t> </a:t>
            </a:r>
            <a:r>
              <a:rPr sz="1600" spc="-15" dirty="0">
                <a:latin typeface="Calibri"/>
                <a:cs typeface="Calibri"/>
              </a:rPr>
              <a:t>(for</a:t>
            </a:r>
            <a:r>
              <a:rPr sz="1600" spc="30" dirty="0">
                <a:latin typeface="Calibri"/>
                <a:cs typeface="Calibri"/>
              </a:rPr>
              <a:t> </a:t>
            </a:r>
            <a:r>
              <a:rPr sz="1600" spc="-10" dirty="0">
                <a:latin typeface="Calibri"/>
                <a:cs typeface="Calibri"/>
              </a:rPr>
              <a:t>example</a:t>
            </a:r>
            <a:r>
              <a:rPr sz="1600" spc="-15" dirty="0">
                <a:latin typeface="Calibri"/>
                <a:cs typeface="Calibri"/>
              </a:rPr>
              <a:t> </a:t>
            </a:r>
            <a:r>
              <a:rPr sz="1600" spc="-5" dirty="0">
                <a:latin typeface="Calibri"/>
                <a:cs typeface="Calibri"/>
              </a:rPr>
              <a:t>on</a:t>
            </a:r>
            <a:r>
              <a:rPr sz="1600" spc="10" dirty="0">
                <a:latin typeface="Calibri"/>
                <a:cs typeface="Calibri"/>
              </a:rPr>
              <a:t> </a:t>
            </a:r>
            <a:r>
              <a:rPr sz="1600" spc="-5" dirty="0">
                <a:latin typeface="Calibri"/>
                <a:cs typeface="Calibri"/>
              </a:rPr>
              <a:t>a menu</a:t>
            </a:r>
            <a:r>
              <a:rPr sz="1600" dirty="0">
                <a:latin typeface="Calibri"/>
                <a:cs typeface="Calibri"/>
              </a:rPr>
              <a:t> </a:t>
            </a:r>
            <a:r>
              <a:rPr sz="1600" spc="-5" dirty="0">
                <a:latin typeface="Calibri"/>
                <a:cs typeface="Calibri"/>
              </a:rPr>
              <a:t>or</a:t>
            </a:r>
            <a:r>
              <a:rPr sz="1600" spc="15" dirty="0">
                <a:latin typeface="Calibri"/>
                <a:cs typeface="Calibri"/>
              </a:rPr>
              <a:t> </a:t>
            </a:r>
            <a:r>
              <a:rPr sz="1600" spc="-10" dirty="0">
                <a:latin typeface="Calibri"/>
                <a:cs typeface="Calibri"/>
              </a:rPr>
              <a:t>menu</a:t>
            </a:r>
            <a:r>
              <a:rPr sz="1600" spc="15" dirty="0">
                <a:latin typeface="Calibri"/>
                <a:cs typeface="Calibri"/>
              </a:rPr>
              <a:t> </a:t>
            </a:r>
            <a:r>
              <a:rPr sz="1600" spc="-10" dirty="0">
                <a:latin typeface="Calibri"/>
                <a:cs typeface="Calibri"/>
              </a:rPr>
              <a:t>board)</a:t>
            </a:r>
            <a:r>
              <a:rPr sz="1600" spc="20" dirty="0">
                <a:latin typeface="Calibri"/>
                <a:cs typeface="Calibri"/>
              </a:rPr>
              <a:t> </a:t>
            </a:r>
            <a:r>
              <a:rPr sz="1600" spc="-5" dirty="0">
                <a:latin typeface="Calibri"/>
                <a:cs typeface="Calibri"/>
              </a:rPr>
              <a:t>without</a:t>
            </a:r>
            <a:r>
              <a:rPr sz="1600" spc="5" dirty="0">
                <a:latin typeface="Calibri"/>
                <a:cs typeface="Calibri"/>
              </a:rPr>
              <a:t> </a:t>
            </a:r>
            <a:r>
              <a:rPr sz="1600" spc="-5" dirty="0">
                <a:latin typeface="Calibri"/>
                <a:cs typeface="Calibri"/>
              </a:rPr>
              <a:t>the</a:t>
            </a:r>
            <a:r>
              <a:rPr sz="1600" dirty="0">
                <a:latin typeface="Calibri"/>
                <a:cs typeface="Calibri"/>
              </a:rPr>
              <a:t> </a:t>
            </a:r>
            <a:r>
              <a:rPr sz="1600" spc="-10" dirty="0">
                <a:latin typeface="Calibri"/>
                <a:cs typeface="Calibri"/>
              </a:rPr>
              <a:t>customer</a:t>
            </a:r>
            <a:r>
              <a:rPr sz="1600" spc="20" dirty="0">
                <a:latin typeface="Calibri"/>
                <a:cs typeface="Calibri"/>
              </a:rPr>
              <a:t> </a:t>
            </a:r>
            <a:r>
              <a:rPr sz="1600" spc="-10" dirty="0">
                <a:latin typeface="Calibri"/>
                <a:cs typeface="Calibri"/>
              </a:rPr>
              <a:t>having</a:t>
            </a:r>
            <a:r>
              <a:rPr sz="1600" spc="-5" dirty="0">
                <a:latin typeface="Calibri"/>
                <a:cs typeface="Calibri"/>
              </a:rPr>
              <a:t> </a:t>
            </a:r>
            <a:r>
              <a:rPr sz="1600" spc="-10" dirty="0">
                <a:latin typeface="Calibri"/>
                <a:cs typeface="Calibri"/>
              </a:rPr>
              <a:t>to</a:t>
            </a:r>
            <a:r>
              <a:rPr sz="1600" dirty="0">
                <a:latin typeface="Calibri"/>
                <a:cs typeface="Calibri"/>
              </a:rPr>
              <a:t> </a:t>
            </a:r>
            <a:r>
              <a:rPr sz="1600" spc="-5" dirty="0">
                <a:latin typeface="Calibri"/>
                <a:cs typeface="Calibri"/>
              </a:rPr>
              <a:t>ask </a:t>
            </a:r>
            <a:r>
              <a:rPr sz="1600" spc="-20" dirty="0">
                <a:latin typeface="Calibri"/>
                <a:cs typeface="Calibri"/>
              </a:rPr>
              <a:t>for </a:t>
            </a:r>
            <a:r>
              <a:rPr sz="1600" spc="-350" dirty="0">
                <a:latin typeface="Calibri"/>
                <a:cs typeface="Calibri"/>
              </a:rPr>
              <a:t> </a:t>
            </a:r>
            <a:r>
              <a:rPr sz="1600" spc="-15" dirty="0">
                <a:latin typeface="Calibri"/>
                <a:cs typeface="Calibri"/>
              </a:rPr>
              <a:t>(food</a:t>
            </a:r>
            <a:r>
              <a:rPr sz="1600" spc="15" dirty="0">
                <a:latin typeface="Calibri"/>
                <a:cs typeface="Calibri"/>
              </a:rPr>
              <a:t> </a:t>
            </a:r>
            <a:r>
              <a:rPr sz="1600" spc="-10" dirty="0">
                <a:latin typeface="Calibri"/>
                <a:cs typeface="Calibri"/>
              </a:rPr>
              <a:t>allergens)</a:t>
            </a:r>
            <a:r>
              <a:rPr sz="1600" spc="5" dirty="0">
                <a:latin typeface="Calibri"/>
                <a:cs typeface="Calibri"/>
              </a:rPr>
              <a:t> </a:t>
            </a:r>
            <a:r>
              <a:rPr sz="1600" spc="-10" dirty="0">
                <a:latin typeface="Calibri"/>
                <a:cs typeface="Calibri"/>
              </a:rPr>
              <a:t>information</a:t>
            </a:r>
            <a:endParaRPr sz="1600">
              <a:latin typeface="Calibri"/>
              <a:cs typeface="Calibri"/>
            </a:endParaRPr>
          </a:p>
          <a:p>
            <a:pPr marL="299085" indent="-287020">
              <a:lnSpc>
                <a:spcPct val="100000"/>
              </a:lnSpc>
              <a:buFont typeface="Arial MT"/>
              <a:buChar char="•"/>
              <a:tabLst>
                <a:tab pos="299085" algn="l"/>
                <a:tab pos="299720" algn="l"/>
              </a:tabLst>
            </a:pPr>
            <a:r>
              <a:rPr sz="1600" spc="-5" dirty="0">
                <a:latin typeface="Calibri"/>
                <a:cs typeface="Calibri"/>
              </a:rPr>
              <a:t>sign-posted</a:t>
            </a:r>
            <a:r>
              <a:rPr sz="1600" spc="-30" dirty="0">
                <a:latin typeface="Calibri"/>
                <a:cs typeface="Calibri"/>
              </a:rPr>
              <a:t> </a:t>
            </a:r>
            <a:r>
              <a:rPr sz="1600" spc="-10" dirty="0">
                <a:latin typeface="Calibri"/>
                <a:cs typeface="Calibri"/>
              </a:rPr>
              <a:t>to</a:t>
            </a:r>
            <a:r>
              <a:rPr sz="1600" spc="5" dirty="0">
                <a:latin typeface="Calibri"/>
                <a:cs typeface="Calibri"/>
              </a:rPr>
              <a:t> </a:t>
            </a:r>
            <a:r>
              <a:rPr sz="1600" spc="-10" dirty="0">
                <a:latin typeface="Calibri"/>
                <a:cs typeface="Calibri"/>
              </a:rPr>
              <a:t>where</a:t>
            </a:r>
            <a:r>
              <a:rPr sz="1600" spc="25" dirty="0">
                <a:latin typeface="Calibri"/>
                <a:cs typeface="Calibri"/>
              </a:rPr>
              <a:t> </a:t>
            </a:r>
            <a:r>
              <a:rPr sz="1600" spc="-10" dirty="0">
                <a:latin typeface="Calibri"/>
                <a:cs typeface="Calibri"/>
              </a:rPr>
              <a:t>written</a:t>
            </a:r>
            <a:r>
              <a:rPr sz="1600" spc="10" dirty="0">
                <a:latin typeface="Calibri"/>
                <a:cs typeface="Calibri"/>
              </a:rPr>
              <a:t> </a:t>
            </a:r>
            <a:r>
              <a:rPr sz="1600" spc="-10" dirty="0">
                <a:latin typeface="Calibri"/>
                <a:cs typeface="Calibri"/>
              </a:rPr>
              <a:t>information</a:t>
            </a:r>
            <a:r>
              <a:rPr sz="1600" spc="-5" dirty="0">
                <a:latin typeface="Calibri"/>
                <a:cs typeface="Calibri"/>
              </a:rPr>
              <a:t> </a:t>
            </a:r>
            <a:r>
              <a:rPr sz="1600" spc="-10" dirty="0">
                <a:latin typeface="Calibri"/>
                <a:cs typeface="Calibri"/>
              </a:rPr>
              <a:t>can</a:t>
            </a:r>
            <a:r>
              <a:rPr sz="1600" dirty="0">
                <a:latin typeface="Calibri"/>
                <a:cs typeface="Calibri"/>
              </a:rPr>
              <a:t> </a:t>
            </a:r>
            <a:r>
              <a:rPr sz="1600" spc="-5" dirty="0">
                <a:latin typeface="Calibri"/>
                <a:cs typeface="Calibri"/>
              </a:rPr>
              <a:t>be</a:t>
            </a:r>
            <a:r>
              <a:rPr sz="1600" spc="5" dirty="0">
                <a:latin typeface="Calibri"/>
                <a:cs typeface="Calibri"/>
              </a:rPr>
              <a:t> </a:t>
            </a:r>
            <a:r>
              <a:rPr sz="1600" spc="-15" dirty="0">
                <a:latin typeface="Calibri"/>
                <a:cs typeface="Calibri"/>
              </a:rPr>
              <a:t>found</a:t>
            </a:r>
            <a:r>
              <a:rPr sz="1600" dirty="0">
                <a:latin typeface="Calibri"/>
                <a:cs typeface="Calibri"/>
              </a:rPr>
              <a:t> </a:t>
            </a:r>
            <a:r>
              <a:rPr sz="1600" spc="-5" dirty="0">
                <a:latin typeface="Calibri"/>
                <a:cs typeface="Calibri"/>
              </a:rPr>
              <a:t>or</a:t>
            </a:r>
            <a:r>
              <a:rPr sz="1600" spc="15" dirty="0">
                <a:latin typeface="Calibri"/>
                <a:cs typeface="Calibri"/>
              </a:rPr>
              <a:t> </a:t>
            </a:r>
            <a:r>
              <a:rPr sz="1600" spc="-10" dirty="0">
                <a:latin typeface="Calibri"/>
                <a:cs typeface="Calibri"/>
              </a:rPr>
              <a:t>obtained</a:t>
            </a:r>
            <a:endParaRPr sz="1600">
              <a:latin typeface="Calibri"/>
              <a:cs typeface="Calibri"/>
            </a:endParaRPr>
          </a:p>
          <a:p>
            <a:pPr marL="299085" indent="-287020">
              <a:lnSpc>
                <a:spcPct val="100000"/>
              </a:lnSpc>
              <a:buFont typeface="Arial MT"/>
              <a:buChar char="•"/>
              <a:tabLst>
                <a:tab pos="299085" algn="l"/>
                <a:tab pos="299720" algn="l"/>
              </a:tabLst>
            </a:pPr>
            <a:r>
              <a:rPr sz="1600" spc="-5" dirty="0">
                <a:latin typeface="Calibri"/>
                <a:cs typeface="Calibri"/>
              </a:rPr>
              <a:t>sign-posted</a:t>
            </a:r>
            <a:r>
              <a:rPr sz="1600" spc="-30" dirty="0">
                <a:latin typeface="Calibri"/>
                <a:cs typeface="Calibri"/>
              </a:rPr>
              <a:t> </a:t>
            </a:r>
            <a:r>
              <a:rPr sz="1600" spc="-10" dirty="0">
                <a:latin typeface="Calibri"/>
                <a:cs typeface="Calibri"/>
              </a:rPr>
              <a:t>to</a:t>
            </a:r>
            <a:r>
              <a:rPr sz="1600" spc="5" dirty="0">
                <a:latin typeface="Calibri"/>
                <a:cs typeface="Calibri"/>
              </a:rPr>
              <a:t> </a:t>
            </a:r>
            <a:r>
              <a:rPr sz="1600" spc="-15" dirty="0">
                <a:latin typeface="Calibri"/>
                <a:cs typeface="Calibri"/>
              </a:rPr>
              <a:t>say</a:t>
            </a:r>
            <a:r>
              <a:rPr sz="1600" spc="5" dirty="0">
                <a:latin typeface="Calibri"/>
                <a:cs typeface="Calibri"/>
              </a:rPr>
              <a:t> </a:t>
            </a:r>
            <a:r>
              <a:rPr sz="1600" spc="-5" dirty="0">
                <a:latin typeface="Calibri"/>
                <a:cs typeface="Calibri"/>
              </a:rPr>
              <a:t>that</a:t>
            </a:r>
            <a:r>
              <a:rPr sz="1600" spc="-15" dirty="0">
                <a:latin typeface="Calibri"/>
                <a:cs typeface="Calibri"/>
              </a:rPr>
              <a:t> oral</a:t>
            </a:r>
            <a:r>
              <a:rPr sz="1600" spc="15" dirty="0">
                <a:latin typeface="Calibri"/>
                <a:cs typeface="Calibri"/>
              </a:rPr>
              <a:t> </a:t>
            </a:r>
            <a:r>
              <a:rPr sz="1600" spc="-10" dirty="0">
                <a:latin typeface="Calibri"/>
                <a:cs typeface="Calibri"/>
              </a:rPr>
              <a:t>information</a:t>
            </a:r>
            <a:r>
              <a:rPr sz="1600" spc="-5" dirty="0">
                <a:latin typeface="Calibri"/>
                <a:cs typeface="Calibri"/>
              </a:rPr>
              <a:t> </a:t>
            </a:r>
            <a:r>
              <a:rPr sz="1600" spc="-10" dirty="0">
                <a:latin typeface="Calibri"/>
                <a:cs typeface="Calibri"/>
              </a:rPr>
              <a:t>can</a:t>
            </a:r>
            <a:r>
              <a:rPr sz="1600" spc="-5" dirty="0">
                <a:latin typeface="Calibri"/>
                <a:cs typeface="Calibri"/>
              </a:rPr>
              <a:t> be</a:t>
            </a:r>
            <a:r>
              <a:rPr sz="1600" spc="5" dirty="0">
                <a:latin typeface="Calibri"/>
                <a:cs typeface="Calibri"/>
              </a:rPr>
              <a:t> </a:t>
            </a:r>
            <a:r>
              <a:rPr sz="1600" spc="-10" dirty="0">
                <a:latin typeface="Calibri"/>
                <a:cs typeface="Calibri"/>
              </a:rPr>
              <a:t>obtained</a:t>
            </a:r>
            <a:r>
              <a:rPr sz="1600" dirty="0">
                <a:latin typeface="Calibri"/>
                <a:cs typeface="Calibri"/>
              </a:rPr>
              <a:t> </a:t>
            </a:r>
            <a:r>
              <a:rPr sz="1600" spc="-15" dirty="0">
                <a:latin typeface="Calibri"/>
                <a:cs typeface="Calibri"/>
              </a:rPr>
              <a:t>from</a:t>
            </a:r>
            <a:r>
              <a:rPr sz="1600" spc="20" dirty="0">
                <a:latin typeface="Calibri"/>
                <a:cs typeface="Calibri"/>
              </a:rPr>
              <a:t> </a:t>
            </a:r>
            <a:r>
              <a:rPr sz="1600" spc="-5" dirty="0">
                <a:latin typeface="Calibri"/>
                <a:cs typeface="Calibri"/>
              </a:rPr>
              <a:t>a </a:t>
            </a:r>
            <a:r>
              <a:rPr sz="1600" spc="-10" dirty="0">
                <a:latin typeface="Calibri"/>
                <a:cs typeface="Calibri"/>
              </a:rPr>
              <a:t>member</a:t>
            </a:r>
            <a:r>
              <a:rPr sz="1600" spc="30" dirty="0">
                <a:latin typeface="Calibri"/>
                <a:cs typeface="Calibri"/>
              </a:rPr>
              <a:t> </a:t>
            </a:r>
            <a:r>
              <a:rPr sz="1600" spc="-5" dirty="0">
                <a:latin typeface="Calibri"/>
                <a:cs typeface="Calibri"/>
              </a:rPr>
              <a:t>of </a:t>
            </a:r>
            <a:r>
              <a:rPr sz="1600" spc="-15" dirty="0">
                <a:latin typeface="Calibri"/>
                <a:cs typeface="Calibri"/>
              </a:rPr>
              <a:t>staff</a:t>
            </a:r>
            <a:endParaRPr sz="1600">
              <a:latin typeface="Calibri"/>
              <a:cs typeface="Calibri"/>
            </a:endParaRPr>
          </a:p>
          <a:p>
            <a:pPr>
              <a:lnSpc>
                <a:spcPct val="100000"/>
              </a:lnSpc>
              <a:spcBef>
                <a:spcPts val="40"/>
              </a:spcBef>
            </a:pPr>
            <a:endParaRPr sz="1350">
              <a:latin typeface="Calibri"/>
              <a:cs typeface="Calibri"/>
            </a:endParaRPr>
          </a:p>
          <a:p>
            <a:pPr marR="5080" algn="r">
              <a:lnSpc>
                <a:spcPct val="100000"/>
              </a:lnSpc>
            </a:pPr>
            <a:r>
              <a:rPr sz="1400" spc="-10" dirty="0">
                <a:latin typeface="Calibri"/>
                <a:cs typeface="Calibri"/>
              </a:rPr>
              <a:t>(Food</a:t>
            </a:r>
            <a:r>
              <a:rPr sz="1400" spc="-25" dirty="0">
                <a:latin typeface="Calibri"/>
                <a:cs typeface="Calibri"/>
              </a:rPr>
              <a:t> </a:t>
            </a:r>
            <a:r>
              <a:rPr sz="1400" spc="-10" dirty="0">
                <a:latin typeface="Calibri"/>
                <a:cs typeface="Calibri"/>
              </a:rPr>
              <a:t>Standards</a:t>
            </a:r>
            <a:r>
              <a:rPr sz="1400" spc="5" dirty="0">
                <a:latin typeface="Calibri"/>
                <a:cs typeface="Calibri"/>
              </a:rPr>
              <a:t> </a:t>
            </a:r>
            <a:r>
              <a:rPr sz="1400" spc="-20" dirty="0">
                <a:latin typeface="Calibri"/>
                <a:cs typeface="Calibri"/>
              </a:rPr>
              <a:t>Agency,</a:t>
            </a:r>
            <a:r>
              <a:rPr sz="1400" spc="5" dirty="0">
                <a:latin typeface="Calibri"/>
                <a:cs typeface="Calibri"/>
              </a:rPr>
              <a:t> </a:t>
            </a:r>
            <a:r>
              <a:rPr sz="1400" spc="-5" dirty="0">
                <a:latin typeface="Calibri"/>
                <a:cs typeface="Calibri"/>
              </a:rPr>
              <a:t>2022)</a:t>
            </a:r>
            <a:endParaRPr sz="1400">
              <a:latin typeface="Calibri"/>
              <a:cs typeface="Calibri"/>
            </a:endParaRPr>
          </a:p>
        </p:txBody>
      </p:sp>
      <p:pic>
        <p:nvPicPr>
          <p:cNvPr id="4" name="object 4"/>
          <p:cNvPicPr/>
          <p:nvPr/>
        </p:nvPicPr>
        <p:blipFill>
          <a:blip r:embed="rId2" cstate="print"/>
          <a:stretch>
            <a:fillRect/>
          </a:stretch>
        </p:blipFill>
        <p:spPr>
          <a:xfrm>
            <a:off x="201168" y="4654296"/>
            <a:ext cx="3651504" cy="1296924"/>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953125" y="0"/>
            <a:ext cx="3190874" cy="6857997"/>
          </a:xfrm>
          <a:prstGeom prst="rect">
            <a:avLst/>
          </a:prstGeom>
        </p:spPr>
      </p:pic>
      <p:sp>
        <p:nvSpPr>
          <p:cNvPr id="3" name="object 3"/>
          <p:cNvSpPr txBox="1">
            <a:spLocks noGrp="1"/>
          </p:cNvSpPr>
          <p:nvPr>
            <p:ph type="title"/>
          </p:nvPr>
        </p:nvSpPr>
        <p:spPr>
          <a:xfrm>
            <a:off x="1517141" y="887933"/>
            <a:ext cx="3448050" cy="697230"/>
          </a:xfrm>
          <a:prstGeom prst="rect">
            <a:avLst/>
          </a:prstGeom>
        </p:spPr>
        <p:txBody>
          <a:bodyPr vert="horz" wrap="square" lIns="0" tIns="13335" rIns="0" bIns="0" rtlCol="0">
            <a:spAutoFit/>
          </a:bodyPr>
          <a:lstStyle/>
          <a:p>
            <a:pPr marL="12700">
              <a:lnSpc>
                <a:spcPct val="100000"/>
              </a:lnSpc>
              <a:spcBef>
                <a:spcPts val="105"/>
              </a:spcBef>
            </a:pPr>
            <a:r>
              <a:rPr spc="-50" dirty="0"/>
              <a:t>Any</a:t>
            </a:r>
            <a:r>
              <a:rPr spc="-175" dirty="0"/>
              <a:t> </a:t>
            </a:r>
            <a:r>
              <a:rPr spc="-40" dirty="0"/>
              <a:t>Questions?</a:t>
            </a:r>
          </a:p>
        </p:txBody>
      </p:sp>
      <p:sp>
        <p:nvSpPr>
          <p:cNvPr id="4" name="object 4"/>
          <p:cNvSpPr txBox="1"/>
          <p:nvPr/>
        </p:nvSpPr>
        <p:spPr>
          <a:xfrm>
            <a:off x="2911220" y="2828671"/>
            <a:ext cx="1034415" cy="574040"/>
          </a:xfrm>
          <a:prstGeom prst="rect">
            <a:avLst/>
          </a:prstGeom>
        </p:spPr>
        <p:txBody>
          <a:bodyPr vert="horz" wrap="square" lIns="0" tIns="12700" rIns="0" bIns="0" rtlCol="0">
            <a:spAutoFit/>
          </a:bodyPr>
          <a:lstStyle/>
          <a:p>
            <a:pPr marL="12700" marR="5080">
              <a:lnSpc>
                <a:spcPct val="100000"/>
              </a:lnSpc>
              <a:spcBef>
                <a:spcPts val="100"/>
              </a:spcBef>
            </a:pPr>
            <a:r>
              <a:rPr sz="900" u="sng" spc="-5" dirty="0">
                <a:solidFill>
                  <a:srgbClr val="0462C1"/>
                </a:solidFill>
                <a:uFill>
                  <a:solidFill>
                    <a:srgbClr val="0462C1"/>
                  </a:solidFill>
                </a:uFill>
                <a:latin typeface="Calibri"/>
                <a:cs typeface="Calibri"/>
                <a:hlinkClick r:id="rId3"/>
              </a:rPr>
              <a:t>This </a:t>
            </a:r>
            <a:r>
              <a:rPr sz="900" u="sng" dirty="0">
                <a:solidFill>
                  <a:srgbClr val="0462C1"/>
                </a:solidFill>
                <a:uFill>
                  <a:solidFill>
                    <a:srgbClr val="0462C1"/>
                  </a:solidFill>
                </a:uFill>
                <a:latin typeface="Calibri"/>
                <a:cs typeface="Calibri"/>
                <a:hlinkClick r:id="rId3"/>
              </a:rPr>
              <a:t>Photo</a:t>
            </a:r>
            <a:r>
              <a:rPr sz="900" dirty="0">
                <a:solidFill>
                  <a:srgbClr val="0462C1"/>
                </a:solidFill>
                <a:latin typeface="Calibri"/>
                <a:cs typeface="Calibri"/>
                <a:hlinkClick r:id="rId3"/>
              </a:rPr>
              <a:t> </a:t>
            </a:r>
            <a:r>
              <a:rPr sz="900" spc="-5" dirty="0">
                <a:latin typeface="Calibri"/>
                <a:cs typeface="Calibri"/>
              </a:rPr>
              <a:t>by </a:t>
            </a:r>
            <a:r>
              <a:rPr sz="900" dirty="0">
                <a:latin typeface="Calibri"/>
                <a:cs typeface="Calibri"/>
              </a:rPr>
              <a:t> </a:t>
            </a:r>
            <a:r>
              <a:rPr sz="900" spc="-5" dirty="0">
                <a:latin typeface="Calibri"/>
                <a:cs typeface="Calibri"/>
              </a:rPr>
              <a:t>Unknown</a:t>
            </a:r>
            <a:r>
              <a:rPr sz="900" spc="-20" dirty="0">
                <a:latin typeface="Calibri"/>
                <a:cs typeface="Calibri"/>
              </a:rPr>
              <a:t> </a:t>
            </a:r>
            <a:r>
              <a:rPr sz="900" spc="-5" dirty="0">
                <a:latin typeface="Calibri"/>
                <a:cs typeface="Calibri"/>
              </a:rPr>
              <a:t>Author</a:t>
            </a:r>
            <a:r>
              <a:rPr sz="900" spc="10" dirty="0">
                <a:latin typeface="Calibri"/>
                <a:cs typeface="Calibri"/>
              </a:rPr>
              <a:t> </a:t>
            </a:r>
            <a:r>
              <a:rPr sz="900" spc="-5" dirty="0">
                <a:latin typeface="Calibri"/>
                <a:cs typeface="Calibri"/>
              </a:rPr>
              <a:t>is </a:t>
            </a:r>
            <a:r>
              <a:rPr sz="900" dirty="0">
                <a:latin typeface="Calibri"/>
                <a:cs typeface="Calibri"/>
              </a:rPr>
              <a:t> </a:t>
            </a:r>
            <a:r>
              <a:rPr sz="900" spc="-5" dirty="0">
                <a:latin typeface="Calibri"/>
                <a:cs typeface="Calibri"/>
              </a:rPr>
              <a:t>licensed</a:t>
            </a:r>
            <a:r>
              <a:rPr sz="900" dirty="0">
                <a:latin typeface="Calibri"/>
                <a:cs typeface="Calibri"/>
              </a:rPr>
              <a:t> </a:t>
            </a:r>
            <a:r>
              <a:rPr sz="900" spc="-5" dirty="0">
                <a:latin typeface="Calibri"/>
                <a:cs typeface="Calibri"/>
              </a:rPr>
              <a:t>under </a:t>
            </a:r>
            <a:r>
              <a:rPr sz="900" u="sng" spc="-5" dirty="0">
                <a:solidFill>
                  <a:srgbClr val="0462C1"/>
                </a:solidFill>
                <a:uFill>
                  <a:solidFill>
                    <a:srgbClr val="0462C1"/>
                  </a:solidFill>
                </a:uFill>
                <a:latin typeface="Calibri"/>
                <a:cs typeface="Calibri"/>
                <a:hlinkClick r:id="rId4"/>
              </a:rPr>
              <a:t>CC</a:t>
            </a:r>
            <a:r>
              <a:rPr sz="900" u="sng" spc="-45" dirty="0">
                <a:solidFill>
                  <a:srgbClr val="0462C1"/>
                </a:solidFill>
                <a:uFill>
                  <a:solidFill>
                    <a:srgbClr val="0462C1"/>
                  </a:solidFill>
                </a:uFill>
                <a:latin typeface="Calibri"/>
                <a:cs typeface="Calibri"/>
                <a:hlinkClick r:id="rId4"/>
              </a:rPr>
              <a:t> </a:t>
            </a:r>
            <a:r>
              <a:rPr sz="900" u="sng" dirty="0">
                <a:solidFill>
                  <a:srgbClr val="0462C1"/>
                </a:solidFill>
                <a:uFill>
                  <a:solidFill>
                    <a:srgbClr val="0462C1"/>
                  </a:solidFill>
                </a:uFill>
                <a:latin typeface="Calibri"/>
                <a:cs typeface="Calibri"/>
                <a:hlinkClick r:id="rId4"/>
              </a:rPr>
              <a:t>BY- </a:t>
            </a:r>
            <a:r>
              <a:rPr sz="900" spc="-185" dirty="0">
                <a:solidFill>
                  <a:srgbClr val="0462C1"/>
                </a:solidFill>
                <a:latin typeface="Calibri"/>
                <a:cs typeface="Calibri"/>
              </a:rPr>
              <a:t> </a:t>
            </a:r>
            <a:r>
              <a:rPr sz="900" u="sng" spc="-5" dirty="0">
                <a:solidFill>
                  <a:srgbClr val="0462C1"/>
                </a:solidFill>
                <a:uFill>
                  <a:solidFill>
                    <a:srgbClr val="0462C1"/>
                  </a:solidFill>
                </a:uFill>
                <a:latin typeface="Calibri"/>
                <a:cs typeface="Calibri"/>
                <a:hlinkClick r:id="rId4"/>
              </a:rPr>
              <a:t>NC</a:t>
            </a:r>
            <a:endParaRPr sz="900">
              <a:latin typeface="Calibri"/>
              <a:cs typeface="Calibri"/>
            </a:endParaRPr>
          </a:p>
        </p:txBody>
      </p:sp>
      <p:pic>
        <p:nvPicPr>
          <p:cNvPr id="5" name="object 5"/>
          <p:cNvPicPr/>
          <p:nvPr/>
        </p:nvPicPr>
        <p:blipFill>
          <a:blip r:embed="rId5" cstate="print"/>
          <a:stretch>
            <a:fillRect/>
          </a:stretch>
        </p:blipFill>
        <p:spPr>
          <a:xfrm>
            <a:off x="2036064" y="1965960"/>
            <a:ext cx="2801112" cy="2801112"/>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67" y="206705"/>
            <a:ext cx="6122670" cy="697230"/>
          </a:xfrm>
          <a:prstGeom prst="rect">
            <a:avLst/>
          </a:prstGeom>
        </p:spPr>
        <p:txBody>
          <a:bodyPr vert="horz" wrap="square" lIns="0" tIns="13335" rIns="0" bIns="0" rtlCol="0">
            <a:spAutoFit/>
          </a:bodyPr>
          <a:lstStyle/>
          <a:p>
            <a:pPr marL="12700">
              <a:lnSpc>
                <a:spcPct val="100000"/>
              </a:lnSpc>
              <a:spcBef>
                <a:spcPts val="105"/>
              </a:spcBef>
            </a:pPr>
            <a:r>
              <a:rPr spc="-114" dirty="0"/>
              <a:t>Takeaway</a:t>
            </a:r>
            <a:r>
              <a:rPr spc="-125" dirty="0"/>
              <a:t> </a:t>
            </a:r>
            <a:r>
              <a:rPr spc="-40" dirty="0"/>
              <a:t>Menus</a:t>
            </a:r>
            <a:r>
              <a:rPr spc="-110" dirty="0"/>
              <a:t> </a:t>
            </a:r>
            <a:r>
              <a:rPr spc="-10" dirty="0"/>
              <a:t>in</a:t>
            </a:r>
            <a:r>
              <a:rPr spc="-105" dirty="0"/>
              <a:t> </a:t>
            </a:r>
            <a:r>
              <a:rPr spc="-55" dirty="0"/>
              <a:t>Wales…</a:t>
            </a:r>
          </a:p>
        </p:txBody>
      </p:sp>
      <p:pic>
        <p:nvPicPr>
          <p:cNvPr id="3" name="object 3"/>
          <p:cNvPicPr/>
          <p:nvPr/>
        </p:nvPicPr>
        <p:blipFill>
          <a:blip r:embed="rId2" cstate="print"/>
          <a:stretch>
            <a:fillRect/>
          </a:stretch>
        </p:blipFill>
        <p:spPr>
          <a:xfrm>
            <a:off x="6974127" y="1606642"/>
            <a:ext cx="1316130" cy="250767"/>
          </a:xfrm>
          <a:prstGeom prst="rect">
            <a:avLst/>
          </a:prstGeom>
        </p:spPr>
      </p:pic>
      <p:sp>
        <p:nvSpPr>
          <p:cNvPr id="4" name="object 4"/>
          <p:cNvSpPr txBox="1"/>
          <p:nvPr/>
        </p:nvSpPr>
        <p:spPr>
          <a:xfrm>
            <a:off x="258267" y="1797176"/>
            <a:ext cx="8633460" cy="4140200"/>
          </a:xfrm>
          <a:prstGeom prst="rect">
            <a:avLst/>
          </a:prstGeom>
        </p:spPr>
        <p:txBody>
          <a:bodyPr vert="horz" wrap="square" lIns="0" tIns="132080" rIns="0" bIns="0" rtlCol="0">
            <a:spAutoFit/>
          </a:bodyPr>
          <a:lstStyle/>
          <a:p>
            <a:pPr marL="12700" marR="564515" algn="just">
              <a:lnSpc>
                <a:spcPct val="70000"/>
              </a:lnSpc>
              <a:spcBef>
                <a:spcPts val="1040"/>
              </a:spcBef>
            </a:pPr>
            <a:r>
              <a:rPr sz="2600" spc="-10" dirty="0">
                <a:latin typeface="Calibri"/>
                <a:cs typeface="Calibri"/>
              </a:rPr>
              <a:t>From </a:t>
            </a:r>
            <a:r>
              <a:rPr sz="2600" spc="-5" dirty="0">
                <a:latin typeface="Calibri"/>
                <a:cs typeface="Calibri"/>
              </a:rPr>
              <a:t>November 2016, </a:t>
            </a:r>
            <a:r>
              <a:rPr sz="2600" dirty="0">
                <a:latin typeface="Calibri"/>
                <a:cs typeface="Calibri"/>
              </a:rPr>
              <a:t>if a </a:t>
            </a:r>
            <a:r>
              <a:rPr sz="2600" spc="-25" dirty="0">
                <a:latin typeface="Calibri"/>
                <a:cs typeface="Calibri"/>
              </a:rPr>
              <a:t>takeaway </a:t>
            </a:r>
            <a:r>
              <a:rPr sz="2600" spc="-5" dirty="0">
                <a:latin typeface="Calibri"/>
                <a:cs typeface="Calibri"/>
              </a:rPr>
              <a:t>leaflet or </a:t>
            </a:r>
            <a:r>
              <a:rPr sz="2600" dirty="0">
                <a:latin typeface="Calibri"/>
                <a:cs typeface="Calibri"/>
              </a:rPr>
              <a:t>menu </a:t>
            </a:r>
            <a:r>
              <a:rPr sz="2600" spc="-15" dirty="0">
                <a:latin typeface="Calibri"/>
                <a:cs typeface="Calibri"/>
              </a:rPr>
              <a:t>shows </a:t>
            </a:r>
            <a:r>
              <a:rPr sz="2600" spc="-10" dirty="0">
                <a:latin typeface="Calibri"/>
                <a:cs typeface="Calibri"/>
              </a:rPr>
              <a:t> </a:t>
            </a:r>
            <a:r>
              <a:rPr sz="2600" spc="-20" dirty="0">
                <a:latin typeface="Calibri"/>
                <a:cs typeface="Calibri"/>
              </a:rPr>
              <a:t>food</a:t>
            </a:r>
            <a:r>
              <a:rPr sz="2600" spc="-15" dirty="0">
                <a:latin typeface="Calibri"/>
                <a:cs typeface="Calibri"/>
              </a:rPr>
              <a:t> </a:t>
            </a:r>
            <a:r>
              <a:rPr sz="2600" spc="-25" dirty="0">
                <a:latin typeface="Calibri"/>
                <a:cs typeface="Calibri"/>
              </a:rPr>
              <a:t>for</a:t>
            </a:r>
            <a:r>
              <a:rPr sz="2600" spc="-20" dirty="0">
                <a:latin typeface="Calibri"/>
                <a:cs typeface="Calibri"/>
              </a:rPr>
              <a:t> </a:t>
            </a:r>
            <a:r>
              <a:rPr sz="2600" dirty="0">
                <a:latin typeface="Calibri"/>
                <a:cs typeface="Calibri"/>
              </a:rPr>
              <a:t>sale,</a:t>
            </a:r>
            <a:r>
              <a:rPr sz="2600" spc="5" dirty="0">
                <a:latin typeface="Calibri"/>
                <a:cs typeface="Calibri"/>
              </a:rPr>
              <a:t> </a:t>
            </a:r>
            <a:r>
              <a:rPr sz="2600" dirty="0">
                <a:latin typeface="Calibri"/>
                <a:cs typeface="Calibri"/>
              </a:rPr>
              <a:t>the</a:t>
            </a:r>
            <a:r>
              <a:rPr sz="2600" spc="5" dirty="0">
                <a:latin typeface="Calibri"/>
                <a:cs typeface="Calibri"/>
              </a:rPr>
              <a:t> </a:t>
            </a:r>
            <a:r>
              <a:rPr sz="2600" spc="-5" dirty="0">
                <a:latin typeface="Calibri"/>
                <a:cs typeface="Calibri"/>
              </a:rPr>
              <a:t>price</a:t>
            </a:r>
            <a:r>
              <a:rPr sz="2600" dirty="0">
                <a:latin typeface="Calibri"/>
                <a:cs typeface="Calibri"/>
              </a:rPr>
              <a:t> </a:t>
            </a:r>
            <a:r>
              <a:rPr sz="2600" spc="-5" dirty="0">
                <a:latin typeface="Calibri"/>
                <a:cs typeface="Calibri"/>
              </a:rPr>
              <a:t>and</a:t>
            </a:r>
            <a:r>
              <a:rPr sz="2600" dirty="0">
                <a:latin typeface="Calibri"/>
                <a:cs typeface="Calibri"/>
              </a:rPr>
              <a:t> a</a:t>
            </a:r>
            <a:r>
              <a:rPr sz="2600" spc="5" dirty="0">
                <a:latin typeface="Calibri"/>
                <a:cs typeface="Calibri"/>
              </a:rPr>
              <a:t> </a:t>
            </a:r>
            <a:r>
              <a:rPr sz="2600" spc="-25" dirty="0">
                <a:latin typeface="Calibri"/>
                <a:cs typeface="Calibri"/>
              </a:rPr>
              <a:t>way</a:t>
            </a:r>
            <a:r>
              <a:rPr sz="2600" spc="-20" dirty="0">
                <a:latin typeface="Calibri"/>
                <a:cs typeface="Calibri"/>
              </a:rPr>
              <a:t> </a:t>
            </a:r>
            <a:r>
              <a:rPr sz="2600" spc="-5" dirty="0">
                <a:latin typeface="Calibri"/>
                <a:cs typeface="Calibri"/>
              </a:rPr>
              <a:t>of</a:t>
            </a:r>
            <a:r>
              <a:rPr sz="2600" dirty="0">
                <a:latin typeface="Calibri"/>
                <a:cs typeface="Calibri"/>
              </a:rPr>
              <a:t> </a:t>
            </a:r>
            <a:r>
              <a:rPr sz="2600" spc="-10" dirty="0">
                <a:latin typeface="Calibri"/>
                <a:cs typeface="Calibri"/>
              </a:rPr>
              <a:t>ordering</a:t>
            </a:r>
            <a:r>
              <a:rPr sz="2600" spc="-5" dirty="0">
                <a:latin typeface="Calibri"/>
                <a:cs typeface="Calibri"/>
              </a:rPr>
              <a:t> </a:t>
            </a:r>
            <a:r>
              <a:rPr sz="2600" dirty="0">
                <a:latin typeface="Calibri"/>
                <a:cs typeface="Calibri"/>
              </a:rPr>
              <a:t>the</a:t>
            </a:r>
            <a:r>
              <a:rPr sz="2600" spc="5" dirty="0">
                <a:latin typeface="Calibri"/>
                <a:cs typeface="Calibri"/>
              </a:rPr>
              <a:t> </a:t>
            </a:r>
            <a:r>
              <a:rPr sz="2600" spc="-20" dirty="0">
                <a:latin typeface="Calibri"/>
                <a:cs typeface="Calibri"/>
              </a:rPr>
              <a:t>food </a:t>
            </a:r>
            <a:r>
              <a:rPr sz="2600" spc="-575" dirty="0">
                <a:latin typeface="Calibri"/>
                <a:cs typeface="Calibri"/>
              </a:rPr>
              <a:t> </a:t>
            </a:r>
            <a:r>
              <a:rPr sz="2600" dirty="0">
                <a:latin typeface="Calibri"/>
                <a:cs typeface="Calibri"/>
              </a:rPr>
              <a:t>without visiting the </a:t>
            </a:r>
            <a:r>
              <a:rPr sz="2600" spc="-10" dirty="0">
                <a:latin typeface="Calibri"/>
                <a:cs typeface="Calibri"/>
              </a:rPr>
              <a:t>premises, </a:t>
            </a:r>
            <a:r>
              <a:rPr sz="2600" dirty="0">
                <a:latin typeface="Calibri"/>
                <a:cs typeface="Calibri"/>
              </a:rPr>
              <a:t>it will also </a:t>
            </a:r>
            <a:r>
              <a:rPr sz="2600" spc="-20" dirty="0">
                <a:latin typeface="Calibri"/>
                <a:cs typeface="Calibri"/>
              </a:rPr>
              <a:t>have </a:t>
            </a:r>
            <a:r>
              <a:rPr sz="2600" spc="-10" dirty="0">
                <a:latin typeface="Calibri"/>
                <a:cs typeface="Calibri"/>
              </a:rPr>
              <a:t>to </a:t>
            </a:r>
            <a:r>
              <a:rPr sz="2600" spc="-5" dirty="0">
                <a:latin typeface="Calibri"/>
                <a:cs typeface="Calibri"/>
              </a:rPr>
              <a:t>include </a:t>
            </a:r>
            <a:r>
              <a:rPr sz="2600" dirty="0">
                <a:latin typeface="Calibri"/>
                <a:cs typeface="Calibri"/>
              </a:rPr>
              <a:t>a </a:t>
            </a:r>
            <a:r>
              <a:rPr sz="2600" spc="5" dirty="0">
                <a:latin typeface="Calibri"/>
                <a:cs typeface="Calibri"/>
              </a:rPr>
              <a:t> </a:t>
            </a:r>
            <a:r>
              <a:rPr sz="2600" spc="-5" dirty="0">
                <a:latin typeface="Calibri"/>
                <a:cs typeface="Calibri"/>
              </a:rPr>
              <a:t>bilingual</a:t>
            </a:r>
            <a:r>
              <a:rPr sz="2600" dirty="0">
                <a:latin typeface="Calibri"/>
                <a:cs typeface="Calibri"/>
              </a:rPr>
              <a:t> </a:t>
            </a:r>
            <a:r>
              <a:rPr sz="2600" spc="-20" dirty="0">
                <a:latin typeface="Calibri"/>
                <a:cs typeface="Calibri"/>
              </a:rPr>
              <a:t>statement</a:t>
            </a:r>
            <a:r>
              <a:rPr sz="2600" spc="-15" dirty="0">
                <a:latin typeface="Calibri"/>
                <a:cs typeface="Calibri"/>
              </a:rPr>
              <a:t> </a:t>
            </a:r>
            <a:r>
              <a:rPr sz="2600" spc="-10" dirty="0">
                <a:latin typeface="Calibri"/>
                <a:cs typeface="Calibri"/>
              </a:rPr>
              <a:t>encouraging</a:t>
            </a:r>
            <a:r>
              <a:rPr sz="2600" spc="-5" dirty="0">
                <a:latin typeface="Calibri"/>
                <a:cs typeface="Calibri"/>
              </a:rPr>
              <a:t> </a:t>
            </a:r>
            <a:r>
              <a:rPr sz="2600" spc="-15" dirty="0">
                <a:latin typeface="Calibri"/>
                <a:cs typeface="Calibri"/>
              </a:rPr>
              <a:t>customers</a:t>
            </a:r>
            <a:r>
              <a:rPr sz="2600" spc="-10" dirty="0">
                <a:latin typeface="Calibri"/>
                <a:cs typeface="Calibri"/>
              </a:rPr>
              <a:t> to</a:t>
            </a:r>
            <a:r>
              <a:rPr sz="2600" spc="-5" dirty="0">
                <a:latin typeface="Calibri"/>
                <a:cs typeface="Calibri"/>
              </a:rPr>
              <a:t> </a:t>
            </a:r>
            <a:r>
              <a:rPr sz="2600" dirty="0">
                <a:latin typeface="Calibri"/>
                <a:cs typeface="Calibri"/>
              </a:rPr>
              <a:t>check</a:t>
            </a:r>
            <a:r>
              <a:rPr sz="2600" spc="5" dirty="0">
                <a:latin typeface="Calibri"/>
                <a:cs typeface="Calibri"/>
              </a:rPr>
              <a:t> </a:t>
            </a:r>
            <a:r>
              <a:rPr sz="2600" dirty="0">
                <a:latin typeface="Calibri"/>
                <a:cs typeface="Calibri"/>
              </a:rPr>
              <a:t>the </a:t>
            </a:r>
            <a:r>
              <a:rPr sz="2600" spc="5" dirty="0">
                <a:latin typeface="Calibri"/>
                <a:cs typeface="Calibri"/>
              </a:rPr>
              <a:t> </a:t>
            </a:r>
            <a:r>
              <a:rPr sz="2600" spc="-20" dirty="0">
                <a:latin typeface="Calibri"/>
                <a:cs typeface="Calibri"/>
              </a:rPr>
              <a:t>food</a:t>
            </a:r>
            <a:r>
              <a:rPr sz="2600" spc="-15" dirty="0">
                <a:latin typeface="Calibri"/>
                <a:cs typeface="Calibri"/>
              </a:rPr>
              <a:t> hygiene</a:t>
            </a:r>
            <a:r>
              <a:rPr sz="2600" spc="-10" dirty="0">
                <a:latin typeface="Calibri"/>
                <a:cs typeface="Calibri"/>
              </a:rPr>
              <a:t> </a:t>
            </a:r>
            <a:r>
              <a:rPr sz="2600" spc="-15" dirty="0">
                <a:latin typeface="Calibri"/>
                <a:cs typeface="Calibri"/>
              </a:rPr>
              <a:t>rating</a:t>
            </a:r>
            <a:r>
              <a:rPr sz="2600" spc="-10" dirty="0">
                <a:latin typeface="Calibri"/>
                <a:cs typeface="Calibri"/>
              </a:rPr>
              <a:t> </a:t>
            </a:r>
            <a:r>
              <a:rPr sz="2600" spc="-5" dirty="0">
                <a:latin typeface="Calibri"/>
                <a:cs typeface="Calibri"/>
              </a:rPr>
              <a:t>of </a:t>
            </a:r>
            <a:r>
              <a:rPr sz="2600" dirty="0">
                <a:latin typeface="Calibri"/>
                <a:cs typeface="Calibri"/>
              </a:rPr>
              <a:t>the </a:t>
            </a:r>
            <a:r>
              <a:rPr sz="2600" spc="-10" dirty="0">
                <a:latin typeface="Calibri"/>
                <a:cs typeface="Calibri"/>
              </a:rPr>
              <a:t>business</a:t>
            </a:r>
            <a:r>
              <a:rPr sz="2600" spc="-5" dirty="0">
                <a:latin typeface="Calibri"/>
                <a:cs typeface="Calibri"/>
              </a:rPr>
              <a:t> on</a:t>
            </a:r>
            <a:r>
              <a:rPr sz="2600" dirty="0">
                <a:latin typeface="Calibri"/>
                <a:cs typeface="Calibri"/>
              </a:rPr>
              <a:t> </a:t>
            </a:r>
            <a:r>
              <a:rPr sz="2600" spc="-10" dirty="0">
                <a:latin typeface="Calibri"/>
                <a:cs typeface="Calibri"/>
              </a:rPr>
              <a:t>the</a:t>
            </a:r>
            <a:r>
              <a:rPr sz="2600" spc="-5" dirty="0">
                <a:latin typeface="Calibri"/>
                <a:cs typeface="Calibri"/>
              </a:rPr>
              <a:t> </a:t>
            </a:r>
            <a:r>
              <a:rPr sz="2600" spc="-20" dirty="0">
                <a:latin typeface="Calibri"/>
                <a:cs typeface="Calibri"/>
              </a:rPr>
              <a:t>food</a:t>
            </a:r>
            <a:r>
              <a:rPr sz="2600" spc="-15" dirty="0">
                <a:latin typeface="Calibri"/>
                <a:cs typeface="Calibri"/>
              </a:rPr>
              <a:t> hygiene </a:t>
            </a:r>
            <a:r>
              <a:rPr sz="2600" spc="-10" dirty="0">
                <a:latin typeface="Calibri"/>
                <a:cs typeface="Calibri"/>
              </a:rPr>
              <a:t> ratings </a:t>
            </a:r>
            <a:r>
              <a:rPr sz="2600" spc="-15" dirty="0">
                <a:latin typeface="Calibri"/>
                <a:cs typeface="Calibri"/>
              </a:rPr>
              <a:t>website. </a:t>
            </a:r>
            <a:r>
              <a:rPr sz="2600" spc="-10" dirty="0">
                <a:latin typeface="Calibri"/>
                <a:cs typeface="Calibri"/>
              </a:rPr>
              <a:t>The </a:t>
            </a:r>
            <a:r>
              <a:rPr sz="2600" spc="-20" dirty="0">
                <a:latin typeface="Calibri"/>
                <a:cs typeface="Calibri"/>
              </a:rPr>
              <a:t>statement </a:t>
            </a:r>
            <a:r>
              <a:rPr sz="2600" dirty="0">
                <a:latin typeface="Calibri"/>
                <a:cs typeface="Calibri"/>
              </a:rPr>
              <a:t>will also </a:t>
            </a:r>
            <a:r>
              <a:rPr sz="2600" spc="-5" dirty="0">
                <a:latin typeface="Calibri"/>
                <a:cs typeface="Calibri"/>
              </a:rPr>
              <a:t>remind </a:t>
            </a:r>
            <a:r>
              <a:rPr sz="2600" spc="-15" dirty="0">
                <a:latin typeface="Calibri"/>
                <a:cs typeface="Calibri"/>
              </a:rPr>
              <a:t>customers </a:t>
            </a:r>
            <a:r>
              <a:rPr sz="2600" spc="-10" dirty="0">
                <a:latin typeface="Calibri"/>
                <a:cs typeface="Calibri"/>
              </a:rPr>
              <a:t> </a:t>
            </a:r>
            <a:r>
              <a:rPr sz="2600" spc="-5" dirty="0">
                <a:latin typeface="Calibri"/>
                <a:cs typeface="Calibri"/>
              </a:rPr>
              <a:t>that they </a:t>
            </a:r>
            <a:r>
              <a:rPr sz="2600" spc="-25" dirty="0">
                <a:latin typeface="Calibri"/>
                <a:cs typeface="Calibri"/>
              </a:rPr>
              <a:t>have </a:t>
            </a:r>
            <a:r>
              <a:rPr sz="2600" dirty="0">
                <a:latin typeface="Calibri"/>
                <a:cs typeface="Calibri"/>
              </a:rPr>
              <a:t>a </a:t>
            </a:r>
            <a:r>
              <a:rPr sz="2600" spc="-10" dirty="0">
                <a:latin typeface="Calibri"/>
                <a:cs typeface="Calibri"/>
              </a:rPr>
              <a:t>legal </a:t>
            </a:r>
            <a:r>
              <a:rPr sz="2600" spc="-5" dirty="0">
                <a:latin typeface="Calibri"/>
                <a:cs typeface="Calibri"/>
              </a:rPr>
              <a:t>right </a:t>
            </a:r>
            <a:r>
              <a:rPr sz="2600" spc="-15" dirty="0">
                <a:latin typeface="Calibri"/>
                <a:cs typeface="Calibri"/>
              </a:rPr>
              <a:t>to </a:t>
            </a:r>
            <a:r>
              <a:rPr sz="2600" dirty="0">
                <a:latin typeface="Calibri"/>
                <a:cs typeface="Calibri"/>
              </a:rPr>
              <a:t>ask the </a:t>
            </a:r>
            <a:r>
              <a:rPr sz="2600" spc="-20" dirty="0">
                <a:latin typeface="Calibri"/>
                <a:cs typeface="Calibri"/>
              </a:rPr>
              <a:t>food </a:t>
            </a:r>
            <a:r>
              <a:rPr sz="2600" spc="-10" dirty="0">
                <a:latin typeface="Calibri"/>
                <a:cs typeface="Calibri"/>
              </a:rPr>
              <a:t>business </a:t>
            </a:r>
            <a:r>
              <a:rPr sz="2600" spc="-25" dirty="0">
                <a:latin typeface="Calibri"/>
                <a:cs typeface="Calibri"/>
              </a:rPr>
              <a:t>for </a:t>
            </a:r>
            <a:r>
              <a:rPr sz="2600" dirty="0">
                <a:latin typeface="Calibri"/>
                <a:cs typeface="Calibri"/>
              </a:rPr>
              <a:t>their </a:t>
            </a:r>
            <a:r>
              <a:rPr sz="2600" spc="-575" dirty="0">
                <a:latin typeface="Calibri"/>
                <a:cs typeface="Calibri"/>
              </a:rPr>
              <a:t> </a:t>
            </a:r>
            <a:r>
              <a:rPr sz="2600" spc="-20" dirty="0">
                <a:latin typeface="Calibri"/>
                <a:cs typeface="Calibri"/>
              </a:rPr>
              <a:t>food</a:t>
            </a:r>
            <a:r>
              <a:rPr sz="2600" spc="125" dirty="0">
                <a:latin typeface="Calibri"/>
                <a:cs typeface="Calibri"/>
              </a:rPr>
              <a:t> </a:t>
            </a:r>
            <a:r>
              <a:rPr sz="2600" spc="-15" dirty="0">
                <a:latin typeface="Calibri"/>
                <a:cs typeface="Calibri"/>
              </a:rPr>
              <a:t>hygiene</a:t>
            </a:r>
            <a:r>
              <a:rPr sz="2600" spc="105" dirty="0">
                <a:latin typeface="Calibri"/>
                <a:cs typeface="Calibri"/>
              </a:rPr>
              <a:t> </a:t>
            </a:r>
            <a:r>
              <a:rPr sz="2600" spc="-10" dirty="0">
                <a:latin typeface="Calibri"/>
                <a:cs typeface="Calibri"/>
              </a:rPr>
              <a:t>rating</a:t>
            </a:r>
            <a:r>
              <a:rPr sz="2600" spc="105" dirty="0">
                <a:latin typeface="Calibri"/>
                <a:cs typeface="Calibri"/>
              </a:rPr>
              <a:t> </a:t>
            </a:r>
            <a:r>
              <a:rPr sz="2600" dirty="0">
                <a:latin typeface="Calibri"/>
                <a:cs typeface="Calibri"/>
              </a:rPr>
              <a:t>when</a:t>
            </a:r>
            <a:r>
              <a:rPr sz="2600" spc="85" dirty="0">
                <a:latin typeface="Calibri"/>
                <a:cs typeface="Calibri"/>
              </a:rPr>
              <a:t> </a:t>
            </a:r>
            <a:r>
              <a:rPr sz="2600" spc="-5" dirty="0">
                <a:latin typeface="Calibri"/>
                <a:cs typeface="Calibri"/>
              </a:rPr>
              <a:t>they</a:t>
            </a:r>
            <a:r>
              <a:rPr sz="2600" spc="95" dirty="0">
                <a:latin typeface="Calibri"/>
                <a:cs typeface="Calibri"/>
              </a:rPr>
              <a:t> </a:t>
            </a:r>
            <a:r>
              <a:rPr sz="2600" spc="-10" dirty="0">
                <a:latin typeface="Calibri"/>
                <a:cs typeface="Calibri"/>
              </a:rPr>
              <a:t>order</a:t>
            </a:r>
            <a:r>
              <a:rPr sz="2600" spc="120" dirty="0">
                <a:latin typeface="Calibri"/>
                <a:cs typeface="Calibri"/>
              </a:rPr>
              <a:t> </a:t>
            </a:r>
            <a:r>
              <a:rPr sz="2600" spc="-15" dirty="0">
                <a:latin typeface="Calibri"/>
                <a:cs typeface="Calibri"/>
              </a:rPr>
              <a:t>over</a:t>
            </a:r>
            <a:r>
              <a:rPr sz="2600" spc="125" dirty="0">
                <a:latin typeface="Calibri"/>
                <a:cs typeface="Calibri"/>
              </a:rPr>
              <a:t> </a:t>
            </a:r>
            <a:r>
              <a:rPr sz="2600" dirty="0">
                <a:latin typeface="Calibri"/>
                <a:cs typeface="Calibri"/>
              </a:rPr>
              <a:t>the</a:t>
            </a:r>
            <a:r>
              <a:rPr sz="2600" spc="95" dirty="0">
                <a:latin typeface="Calibri"/>
                <a:cs typeface="Calibri"/>
              </a:rPr>
              <a:t> </a:t>
            </a:r>
            <a:r>
              <a:rPr sz="2600" spc="-5" dirty="0">
                <a:latin typeface="Calibri"/>
                <a:cs typeface="Calibri"/>
              </a:rPr>
              <a:t>phone.</a:t>
            </a:r>
            <a:endParaRPr sz="2600">
              <a:latin typeface="Calibri"/>
              <a:cs typeface="Calibri"/>
            </a:endParaRPr>
          </a:p>
          <a:p>
            <a:pPr marL="12700" marR="565150" algn="just">
              <a:lnSpc>
                <a:spcPct val="70000"/>
              </a:lnSpc>
              <a:spcBef>
                <a:spcPts val="2185"/>
              </a:spcBef>
            </a:pPr>
            <a:r>
              <a:rPr sz="2600" spc="-5" dirty="0">
                <a:latin typeface="Calibri"/>
                <a:cs typeface="Calibri"/>
              </a:rPr>
              <a:t>The legislation </a:t>
            </a:r>
            <a:r>
              <a:rPr sz="2600" dirty="0">
                <a:latin typeface="Calibri"/>
                <a:cs typeface="Calibri"/>
              </a:rPr>
              <a:t>also </a:t>
            </a:r>
            <a:r>
              <a:rPr sz="2600" spc="-10" dirty="0">
                <a:latin typeface="Calibri"/>
                <a:cs typeface="Calibri"/>
              </a:rPr>
              <a:t>enables </a:t>
            </a:r>
            <a:r>
              <a:rPr sz="2600" spc="-20" dirty="0">
                <a:latin typeface="Calibri"/>
                <a:cs typeface="Calibri"/>
              </a:rPr>
              <a:t>food </a:t>
            </a:r>
            <a:r>
              <a:rPr sz="2600" spc="-10" dirty="0">
                <a:latin typeface="Calibri"/>
                <a:cs typeface="Calibri"/>
              </a:rPr>
              <a:t>businesses </a:t>
            </a:r>
            <a:r>
              <a:rPr sz="2600" spc="-15" dirty="0">
                <a:latin typeface="Calibri"/>
                <a:cs typeface="Calibri"/>
              </a:rPr>
              <a:t>to </a:t>
            </a:r>
            <a:r>
              <a:rPr sz="2600" spc="-10" dirty="0">
                <a:latin typeface="Calibri"/>
                <a:cs typeface="Calibri"/>
              </a:rPr>
              <a:t>voluntarily </a:t>
            </a:r>
            <a:r>
              <a:rPr sz="2600" spc="-5" dirty="0">
                <a:latin typeface="Calibri"/>
                <a:cs typeface="Calibri"/>
              </a:rPr>
              <a:t> </a:t>
            </a:r>
            <a:r>
              <a:rPr sz="2600" spc="-10" dirty="0">
                <a:latin typeface="Calibri"/>
                <a:cs typeface="Calibri"/>
              </a:rPr>
              <a:t>display</a:t>
            </a:r>
            <a:r>
              <a:rPr sz="2600" spc="-5" dirty="0">
                <a:latin typeface="Calibri"/>
                <a:cs typeface="Calibri"/>
              </a:rPr>
              <a:t> their</a:t>
            </a:r>
            <a:r>
              <a:rPr sz="2600" dirty="0">
                <a:latin typeface="Calibri"/>
                <a:cs typeface="Calibri"/>
              </a:rPr>
              <a:t> </a:t>
            </a:r>
            <a:r>
              <a:rPr sz="2600" spc="-10" dirty="0">
                <a:latin typeface="Calibri"/>
                <a:cs typeface="Calibri"/>
              </a:rPr>
              <a:t>valid</a:t>
            </a:r>
            <a:r>
              <a:rPr sz="2600" spc="-5" dirty="0">
                <a:latin typeface="Calibri"/>
                <a:cs typeface="Calibri"/>
              </a:rPr>
              <a:t> </a:t>
            </a:r>
            <a:r>
              <a:rPr sz="2600" spc="-25" dirty="0">
                <a:latin typeface="Calibri"/>
                <a:cs typeface="Calibri"/>
              </a:rPr>
              <a:t>food</a:t>
            </a:r>
            <a:r>
              <a:rPr sz="2600" spc="-20" dirty="0">
                <a:latin typeface="Calibri"/>
                <a:cs typeface="Calibri"/>
              </a:rPr>
              <a:t> </a:t>
            </a:r>
            <a:r>
              <a:rPr sz="2600" spc="-15" dirty="0">
                <a:latin typeface="Calibri"/>
                <a:cs typeface="Calibri"/>
              </a:rPr>
              <a:t>hygiene</a:t>
            </a:r>
            <a:r>
              <a:rPr sz="2600" spc="-10" dirty="0">
                <a:latin typeface="Calibri"/>
                <a:cs typeface="Calibri"/>
              </a:rPr>
              <a:t> </a:t>
            </a:r>
            <a:r>
              <a:rPr sz="2600" spc="-15" dirty="0">
                <a:latin typeface="Calibri"/>
                <a:cs typeface="Calibri"/>
              </a:rPr>
              <a:t>rating</a:t>
            </a:r>
            <a:r>
              <a:rPr sz="2600" spc="-10" dirty="0">
                <a:latin typeface="Calibri"/>
                <a:cs typeface="Calibri"/>
              </a:rPr>
              <a:t> </a:t>
            </a:r>
            <a:r>
              <a:rPr sz="2600" spc="-5" dirty="0">
                <a:latin typeface="Calibri"/>
                <a:cs typeface="Calibri"/>
              </a:rPr>
              <a:t>on</a:t>
            </a:r>
            <a:r>
              <a:rPr sz="2600" dirty="0">
                <a:latin typeface="Calibri"/>
                <a:cs typeface="Calibri"/>
              </a:rPr>
              <a:t> this</a:t>
            </a:r>
            <a:r>
              <a:rPr sz="2600" spc="5" dirty="0">
                <a:latin typeface="Calibri"/>
                <a:cs typeface="Calibri"/>
              </a:rPr>
              <a:t> </a:t>
            </a:r>
            <a:r>
              <a:rPr sz="2600" spc="-5" dirty="0">
                <a:latin typeface="Calibri"/>
                <a:cs typeface="Calibri"/>
              </a:rPr>
              <a:t>type</a:t>
            </a:r>
            <a:r>
              <a:rPr sz="2600" dirty="0">
                <a:latin typeface="Calibri"/>
                <a:cs typeface="Calibri"/>
              </a:rPr>
              <a:t> </a:t>
            </a:r>
            <a:r>
              <a:rPr sz="2600" spc="-20" dirty="0">
                <a:latin typeface="Calibri"/>
                <a:cs typeface="Calibri"/>
              </a:rPr>
              <a:t>of </a:t>
            </a:r>
            <a:r>
              <a:rPr sz="2600" spc="-15" dirty="0">
                <a:latin typeface="Calibri"/>
                <a:cs typeface="Calibri"/>
              </a:rPr>
              <a:t> </a:t>
            </a:r>
            <a:r>
              <a:rPr sz="2600" spc="-5" dirty="0">
                <a:latin typeface="Calibri"/>
                <a:cs typeface="Calibri"/>
              </a:rPr>
              <a:t>publicity </a:t>
            </a:r>
            <a:r>
              <a:rPr sz="2600" spc="-10" dirty="0">
                <a:latin typeface="Calibri"/>
                <a:cs typeface="Calibri"/>
              </a:rPr>
              <a:t>material, </a:t>
            </a:r>
            <a:r>
              <a:rPr sz="2600" spc="-5" dirty="0">
                <a:latin typeface="Calibri"/>
                <a:cs typeface="Calibri"/>
              </a:rPr>
              <a:t>but </a:t>
            </a:r>
            <a:r>
              <a:rPr sz="2600" dirty="0">
                <a:latin typeface="Calibri"/>
                <a:cs typeface="Calibri"/>
              </a:rPr>
              <a:t>if </a:t>
            </a:r>
            <a:r>
              <a:rPr sz="2600" spc="-5" dirty="0">
                <a:latin typeface="Calibri"/>
                <a:cs typeface="Calibri"/>
              </a:rPr>
              <a:t>they do </a:t>
            </a:r>
            <a:r>
              <a:rPr sz="2600" dirty="0">
                <a:latin typeface="Calibri"/>
                <a:cs typeface="Calibri"/>
              </a:rPr>
              <a:t>so the </a:t>
            </a:r>
            <a:r>
              <a:rPr sz="2600" spc="-15" dirty="0">
                <a:latin typeface="Calibri"/>
                <a:cs typeface="Calibri"/>
              </a:rPr>
              <a:t>rating </a:t>
            </a:r>
            <a:r>
              <a:rPr sz="2600" spc="-10" dirty="0">
                <a:latin typeface="Calibri"/>
                <a:cs typeface="Calibri"/>
              </a:rPr>
              <a:t>must be valid </a:t>
            </a:r>
            <a:r>
              <a:rPr sz="2600" spc="-5" dirty="0">
                <a:latin typeface="Calibri"/>
                <a:cs typeface="Calibri"/>
              </a:rPr>
              <a:t> and</a:t>
            </a:r>
            <a:r>
              <a:rPr sz="2600" spc="-15" dirty="0">
                <a:latin typeface="Calibri"/>
                <a:cs typeface="Calibri"/>
              </a:rPr>
              <a:t> </a:t>
            </a:r>
            <a:r>
              <a:rPr sz="2600" dirty="0">
                <a:latin typeface="Calibri"/>
                <a:cs typeface="Calibri"/>
              </a:rPr>
              <a:t>in the</a:t>
            </a:r>
            <a:r>
              <a:rPr sz="2600" spc="-20" dirty="0">
                <a:latin typeface="Calibri"/>
                <a:cs typeface="Calibri"/>
              </a:rPr>
              <a:t> </a:t>
            </a:r>
            <a:r>
              <a:rPr sz="2600" spc="-5" dirty="0">
                <a:latin typeface="Calibri"/>
                <a:cs typeface="Calibri"/>
              </a:rPr>
              <a:t>specified</a:t>
            </a:r>
            <a:r>
              <a:rPr sz="2600" spc="-35" dirty="0">
                <a:latin typeface="Calibri"/>
                <a:cs typeface="Calibri"/>
              </a:rPr>
              <a:t> </a:t>
            </a:r>
            <a:r>
              <a:rPr sz="2600" spc="-20" dirty="0">
                <a:latin typeface="Calibri"/>
                <a:cs typeface="Calibri"/>
              </a:rPr>
              <a:t>format</a:t>
            </a:r>
            <a:r>
              <a:rPr sz="2600" spc="5" dirty="0">
                <a:latin typeface="Calibri"/>
                <a:cs typeface="Calibri"/>
              </a:rPr>
              <a:t> </a:t>
            </a:r>
            <a:r>
              <a:rPr sz="2600" dirty="0">
                <a:latin typeface="Calibri"/>
                <a:cs typeface="Calibri"/>
              </a:rPr>
              <a:t>so</a:t>
            </a:r>
            <a:r>
              <a:rPr sz="2600" spc="-5" dirty="0">
                <a:latin typeface="Calibri"/>
                <a:cs typeface="Calibri"/>
              </a:rPr>
              <a:t> </a:t>
            </a:r>
            <a:r>
              <a:rPr sz="2600" dirty="0">
                <a:latin typeface="Calibri"/>
                <a:cs typeface="Calibri"/>
              </a:rPr>
              <a:t>it </a:t>
            </a:r>
            <a:r>
              <a:rPr sz="2600" spc="-10" dirty="0">
                <a:latin typeface="Calibri"/>
                <a:cs typeface="Calibri"/>
              </a:rPr>
              <a:t>can</a:t>
            </a:r>
            <a:r>
              <a:rPr sz="2600" dirty="0">
                <a:latin typeface="Calibri"/>
                <a:cs typeface="Calibri"/>
              </a:rPr>
              <a:t> be</a:t>
            </a:r>
            <a:r>
              <a:rPr sz="2600" spc="-10" dirty="0">
                <a:latin typeface="Calibri"/>
                <a:cs typeface="Calibri"/>
              </a:rPr>
              <a:t> </a:t>
            </a:r>
            <a:r>
              <a:rPr sz="2600" dirty="0">
                <a:latin typeface="Calibri"/>
                <a:cs typeface="Calibri"/>
              </a:rPr>
              <a:t>clearly</a:t>
            </a:r>
            <a:r>
              <a:rPr sz="2600" spc="-15" dirty="0">
                <a:latin typeface="Calibri"/>
                <a:cs typeface="Calibri"/>
              </a:rPr>
              <a:t> </a:t>
            </a:r>
            <a:r>
              <a:rPr sz="2600" spc="-5" dirty="0">
                <a:latin typeface="Calibri"/>
                <a:cs typeface="Calibri"/>
              </a:rPr>
              <a:t>seen.</a:t>
            </a:r>
            <a:endParaRPr sz="2600">
              <a:latin typeface="Calibri"/>
              <a:cs typeface="Calibri"/>
            </a:endParaRPr>
          </a:p>
          <a:p>
            <a:pPr marR="5080" algn="r">
              <a:lnSpc>
                <a:spcPct val="100000"/>
              </a:lnSpc>
              <a:spcBef>
                <a:spcPts val="900"/>
              </a:spcBef>
            </a:pPr>
            <a:r>
              <a:rPr sz="1800" spc="-15" dirty="0">
                <a:latin typeface="Calibri"/>
                <a:cs typeface="Calibri"/>
              </a:rPr>
              <a:t>(Welsh</a:t>
            </a:r>
            <a:r>
              <a:rPr sz="1800" dirty="0">
                <a:latin typeface="Calibri"/>
                <a:cs typeface="Calibri"/>
              </a:rPr>
              <a:t> </a:t>
            </a:r>
            <a:r>
              <a:rPr sz="1800" spc="-5" dirty="0">
                <a:latin typeface="Calibri"/>
                <a:cs typeface="Calibri"/>
              </a:rPr>
              <a:t>Government,</a:t>
            </a:r>
            <a:r>
              <a:rPr sz="1800" spc="-20" dirty="0">
                <a:latin typeface="Calibri"/>
                <a:cs typeface="Calibri"/>
              </a:rPr>
              <a:t> </a:t>
            </a:r>
            <a:r>
              <a:rPr sz="1800" spc="-5" dirty="0">
                <a:latin typeface="Calibri"/>
                <a:cs typeface="Calibri"/>
              </a:rPr>
              <a:t>2016).</a:t>
            </a:r>
            <a:endParaRPr sz="1800">
              <a:latin typeface="Calibri"/>
              <a:cs typeface="Calibri"/>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2963" y="1278636"/>
            <a:ext cx="5985510" cy="434340"/>
          </a:xfrm>
          <a:prstGeom prst="rect">
            <a:avLst/>
          </a:prstGeom>
          <a:solidFill>
            <a:srgbClr val="FFFF00"/>
          </a:solidFill>
        </p:spPr>
        <p:txBody>
          <a:bodyPr vert="horz" wrap="square" lIns="0" tIns="0" rIns="0" bIns="0" rtlCol="0">
            <a:spAutoFit/>
          </a:bodyPr>
          <a:lstStyle/>
          <a:p>
            <a:pPr>
              <a:lnSpc>
                <a:spcPts val="3240"/>
              </a:lnSpc>
            </a:pPr>
            <a:r>
              <a:rPr sz="2800" spc="-5" dirty="0">
                <a:latin typeface="Calibri"/>
                <a:cs typeface="Calibri"/>
              </a:rPr>
              <a:t>The </a:t>
            </a:r>
            <a:r>
              <a:rPr sz="2800" spc="-20" dirty="0">
                <a:latin typeface="Calibri"/>
                <a:cs typeface="Calibri"/>
              </a:rPr>
              <a:t>statement</a:t>
            </a:r>
            <a:r>
              <a:rPr sz="2800" spc="10" dirty="0">
                <a:latin typeface="Calibri"/>
                <a:cs typeface="Calibri"/>
              </a:rPr>
              <a:t> </a:t>
            </a:r>
            <a:r>
              <a:rPr sz="2800" spc="-10" dirty="0">
                <a:latin typeface="Calibri"/>
                <a:cs typeface="Calibri"/>
              </a:rPr>
              <a:t>that</a:t>
            </a:r>
            <a:r>
              <a:rPr sz="2800" spc="10" dirty="0">
                <a:latin typeface="Calibri"/>
                <a:cs typeface="Calibri"/>
              </a:rPr>
              <a:t> </a:t>
            </a:r>
            <a:r>
              <a:rPr sz="2800" spc="-10" dirty="0">
                <a:latin typeface="Calibri"/>
                <a:cs typeface="Calibri"/>
              </a:rPr>
              <a:t>should</a:t>
            </a:r>
            <a:r>
              <a:rPr sz="2800" spc="20" dirty="0">
                <a:latin typeface="Calibri"/>
                <a:cs typeface="Calibri"/>
              </a:rPr>
              <a:t> </a:t>
            </a:r>
            <a:r>
              <a:rPr sz="2800" spc="-5" dirty="0">
                <a:latin typeface="Calibri"/>
                <a:cs typeface="Calibri"/>
              </a:rPr>
              <a:t>be</a:t>
            </a:r>
            <a:r>
              <a:rPr sz="2800" spc="10" dirty="0">
                <a:latin typeface="Calibri"/>
                <a:cs typeface="Calibri"/>
              </a:rPr>
              <a:t> </a:t>
            </a:r>
            <a:r>
              <a:rPr sz="2800" spc="-10" dirty="0">
                <a:latin typeface="Calibri"/>
                <a:cs typeface="Calibri"/>
              </a:rPr>
              <a:t>included</a:t>
            </a:r>
            <a:r>
              <a:rPr sz="2800" spc="35" dirty="0">
                <a:latin typeface="Calibri"/>
                <a:cs typeface="Calibri"/>
              </a:rPr>
              <a:t> </a:t>
            </a:r>
            <a:r>
              <a:rPr sz="2800" spc="-10" dirty="0">
                <a:latin typeface="Calibri"/>
                <a:cs typeface="Calibri"/>
              </a:rPr>
              <a:t>is:</a:t>
            </a:r>
            <a:endParaRPr sz="2800">
              <a:latin typeface="Calibri"/>
              <a:cs typeface="Calibri"/>
            </a:endParaRPr>
          </a:p>
        </p:txBody>
      </p:sp>
      <p:sp>
        <p:nvSpPr>
          <p:cNvPr id="3" name="object 3"/>
          <p:cNvSpPr txBox="1"/>
          <p:nvPr/>
        </p:nvSpPr>
        <p:spPr>
          <a:xfrm>
            <a:off x="330200" y="2290699"/>
            <a:ext cx="8411845" cy="1154430"/>
          </a:xfrm>
          <a:prstGeom prst="rect">
            <a:avLst/>
          </a:prstGeom>
        </p:spPr>
        <p:txBody>
          <a:bodyPr vert="horz" wrap="square" lIns="0" tIns="43180" rIns="0" bIns="0" rtlCol="0">
            <a:spAutoFit/>
          </a:bodyPr>
          <a:lstStyle/>
          <a:p>
            <a:pPr marL="12700" marR="5080" algn="just">
              <a:lnSpc>
                <a:spcPct val="90000"/>
              </a:lnSpc>
              <a:spcBef>
                <a:spcPts val="340"/>
              </a:spcBef>
            </a:pPr>
            <a:r>
              <a:rPr sz="2000" spc="-15" dirty="0">
                <a:latin typeface="Calibri"/>
                <a:cs typeface="Calibri"/>
              </a:rPr>
              <a:t>Ewch</a:t>
            </a:r>
            <a:r>
              <a:rPr sz="2000" spc="-10" dirty="0">
                <a:latin typeface="Calibri"/>
                <a:cs typeface="Calibri"/>
              </a:rPr>
              <a:t> </a:t>
            </a:r>
            <a:r>
              <a:rPr sz="2000" dirty="0">
                <a:latin typeface="Calibri"/>
                <a:cs typeface="Calibri"/>
              </a:rPr>
              <a:t>i</a:t>
            </a:r>
            <a:r>
              <a:rPr sz="2000" spc="5" dirty="0">
                <a:latin typeface="Calibri"/>
                <a:cs typeface="Calibri"/>
              </a:rPr>
              <a:t> </a:t>
            </a:r>
            <a:r>
              <a:rPr sz="2000" spc="-20" dirty="0">
                <a:latin typeface="Calibri"/>
                <a:cs typeface="Calibri"/>
              </a:rPr>
              <a:t>food.gov.uk/ratings</a:t>
            </a:r>
            <a:r>
              <a:rPr sz="2000" spc="-15" dirty="0">
                <a:latin typeface="Calibri"/>
                <a:cs typeface="Calibri"/>
              </a:rPr>
              <a:t> </a:t>
            </a:r>
            <a:r>
              <a:rPr sz="2000" dirty="0">
                <a:latin typeface="Calibri"/>
                <a:cs typeface="Calibri"/>
              </a:rPr>
              <a:t>i</a:t>
            </a:r>
            <a:r>
              <a:rPr sz="2000" spc="5" dirty="0">
                <a:latin typeface="Calibri"/>
                <a:cs typeface="Calibri"/>
              </a:rPr>
              <a:t> </a:t>
            </a:r>
            <a:r>
              <a:rPr sz="2000" spc="-20" dirty="0">
                <a:latin typeface="Calibri"/>
                <a:cs typeface="Calibri"/>
              </a:rPr>
              <a:t>ganfod</a:t>
            </a:r>
            <a:r>
              <a:rPr sz="2000" spc="-15" dirty="0">
                <a:latin typeface="Calibri"/>
                <a:cs typeface="Calibri"/>
              </a:rPr>
              <a:t> </a:t>
            </a:r>
            <a:r>
              <a:rPr sz="2000" spc="-10" dirty="0">
                <a:latin typeface="Calibri"/>
                <a:cs typeface="Calibri"/>
              </a:rPr>
              <a:t>sgôr</a:t>
            </a:r>
            <a:r>
              <a:rPr sz="2000" spc="-5" dirty="0">
                <a:latin typeface="Calibri"/>
                <a:cs typeface="Calibri"/>
              </a:rPr>
              <a:t> hylendid</a:t>
            </a:r>
            <a:r>
              <a:rPr sz="2000" dirty="0">
                <a:latin typeface="Calibri"/>
                <a:cs typeface="Calibri"/>
              </a:rPr>
              <a:t> </a:t>
            </a:r>
            <a:r>
              <a:rPr sz="2000" spc="-10" dirty="0">
                <a:latin typeface="Calibri"/>
                <a:cs typeface="Calibri"/>
              </a:rPr>
              <a:t>bwyd</a:t>
            </a:r>
            <a:r>
              <a:rPr sz="2000" spc="-5" dirty="0">
                <a:latin typeface="Calibri"/>
                <a:cs typeface="Calibri"/>
              </a:rPr>
              <a:t> ein</a:t>
            </a:r>
            <a:r>
              <a:rPr sz="2000" dirty="0">
                <a:latin typeface="Calibri"/>
                <a:cs typeface="Calibri"/>
              </a:rPr>
              <a:t> </a:t>
            </a:r>
            <a:r>
              <a:rPr sz="2000" spc="-5" dirty="0">
                <a:latin typeface="Calibri"/>
                <a:cs typeface="Calibri"/>
              </a:rPr>
              <a:t>busnes</a:t>
            </a:r>
            <a:r>
              <a:rPr sz="2000" spc="445" dirty="0">
                <a:latin typeface="Calibri"/>
                <a:cs typeface="Calibri"/>
              </a:rPr>
              <a:t> </a:t>
            </a:r>
            <a:r>
              <a:rPr sz="2000" spc="-5" dirty="0">
                <a:latin typeface="Calibri"/>
                <a:cs typeface="Calibri"/>
              </a:rPr>
              <a:t>neu </a:t>
            </a:r>
            <a:r>
              <a:rPr sz="2000" spc="-440" dirty="0">
                <a:latin typeface="Calibri"/>
                <a:cs typeface="Calibri"/>
              </a:rPr>
              <a:t> </a:t>
            </a:r>
            <a:r>
              <a:rPr sz="2000" spc="-10" dirty="0">
                <a:latin typeface="Calibri"/>
                <a:cs typeface="Calibri"/>
              </a:rPr>
              <a:t>gofynnwch</a:t>
            </a:r>
            <a:r>
              <a:rPr sz="2000" spc="-5" dirty="0">
                <a:latin typeface="Calibri"/>
                <a:cs typeface="Calibri"/>
              </a:rPr>
              <a:t> </a:t>
            </a:r>
            <a:r>
              <a:rPr sz="2000" dirty="0">
                <a:latin typeface="Calibri"/>
                <a:cs typeface="Calibri"/>
              </a:rPr>
              <a:t>inni</a:t>
            </a:r>
            <a:r>
              <a:rPr sz="2000" spc="5" dirty="0">
                <a:latin typeface="Calibri"/>
                <a:cs typeface="Calibri"/>
              </a:rPr>
              <a:t> </a:t>
            </a:r>
            <a:r>
              <a:rPr sz="2000" spc="-5" dirty="0">
                <a:latin typeface="Calibri"/>
                <a:cs typeface="Calibri"/>
              </a:rPr>
              <a:t>beth</a:t>
            </a:r>
            <a:r>
              <a:rPr sz="2000" dirty="0">
                <a:latin typeface="Calibri"/>
                <a:cs typeface="Calibri"/>
              </a:rPr>
              <a:t> </a:t>
            </a:r>
            <a:r>
              <a:rPr sz="2000" spc="10" dirty="0">
                <a:latin typeface="Calibri"/>
                <a:cs typeface="Calibri"/>
              </a:rPr>
              <a:t>yw</a:t>
            </a:r>
            <a:r>
              <a:rPr sz="2000" spc="15" dirty="0">
                <a:latin typeface="Calibri"/>
                <a:cs typeface="Calibri"/>
              </a:rPr>
              <a:t> </a:t>
            </a:r>
            <a:r>
              <a:rPr sz="2000" spc="-5" dirty="0">
                <a:latin typeface="Calibri"/>
                <a:cs typeface="Calibri"/>
              </a:rPr>
              <a:t>ein</a:t>
            </a:r>
            <a:r>
              <a:rPr sz="2000" dirty="0">
                <a:latin typeface="Calibri"/>
                <a:cs typeface="Calibri"/>
              </a:rPr>
              <a:t> </a:t>
            </a:r>
            <a:r>
              <a:rPr sz="2000" spc="-5" dirty="0">
                <a:latin typeface="Calibri"/>
                <a:cs typeface="Calibri"/>
              </a:rPr>
              <a:t>sgôr</a:t>
            </a:r>
            <a:r>
              <a:rPr sz="2000" dirty="0">
                <a:latin typeface="Calibri"/>
                <a:cs typeface="Calibri"/>
              </a:rPr>
              <a:t> </a:t>
            </a:r>
            <a:r>
              <a:rPr sz="2000" spc="-5" dirty="0">
                <a:latin typeface="Calibri"/>
                <a:cs typeface="Calibri"/>
              </a:rPr>
              <a:t>hylendid</a:t>
            </a:r>
            <a:r>
              <a:rPr sz="2000" dirty="0">
                <a:latin typeface="Calibri"/>
                <a:cs typeface="Calibri"/>
              </a:rPr>
              <a:t> </a:t>
            </a:r>
            <a:r>
              <a:rPr sz="2000" spc="-10" dirty="0">
                <a:latin typeface="Calibri"/>
                <a:cs typeface="Calibri"/>
              </a:rPr>
              <a:t>bwyd</a:t>
            </a:r>
            <a:r>
              <a:rPr sz="2000" spc="-5" dirty="0">
                <a:latin typeface="Calibri"/>
                <a:cs typeface="Calibri"/>
              </a:rPr>
              <a:t> wrth</a:t>
            </a:r>
            <a:r>
              <a:rPr sz="2000" dirty="0">
                <a:latin typeface="Calibri"/>
                <a:cs typeface="Calibri"/>
              </a:rPr>
              <a:t> </a:t>
            </a:r>
            <a:r>
              <a:rPr sz="2000" spc="-5" dirty="0">
                <a:latin typeface="Calibri"/>
                <a:cs typeface="Calibri"/>
              </a:rPr>
              <a:t>archebu</a:t>
            </a:r>
            <a:r>
              <a:rPr sz="2000" dirty="0">
                <a:latin typeface="Calibri"/>
                <a:cs typeface="Calibri"/>
              </a:rPr>
              <a:t> /</a:t>
            </a:r>
            <a:r>
              <a:rPr sz="2000" spc="5" dirty="0">
                <a:latin typeface="Calibri"/>
                <a:cs typeface="Calibri"/>
              </a:rPr>
              <a:t> </a:t>
            </a:r>
            <a:r>
              <a:rPr sz="2000" spc="-5" dirty="0">
                <a:latin typeface="Calibri"/>
                <a:cs typeface="Calibri"/>
              </a:rPr>
              <a:t>Go</a:t>
            </a:r>
            <a:r>
              <a:rPr sz="2000" dirty="0">
                <a:latin typeface="Calibri"/>
                <a:cs typeface="Calibri"/>
              </a:rPr>
              <a:t> </a:t>
            </a:r>
            <a:r>
              <a:rPr sz="2000" spc="-25" dirty="0">
                <a:latin typeface="Calibri"/>
                <a:cs typeface="Calibri"/>
              </a:rPr>
              <a:t>to </a:t>
            </a:r>
            <a:r>
              <a:rPr sz="2000" spc="-20" dirty="0">
                <a:latin typeface="Calibri"/>
                <a:cs typeface="Calibri"/>
              </a:rPr>
              <a:t> food.gov.uk/ratings </a:t>
            </a:r>
            <a:r>
              <a:rPr sz="2000" spc="-15" dirty="0">
                <a:latin typeface="Calibri"/>
                <a:cs typeface="Calibri"/>
              </a:rPr>
              <a:t>to </a:t>
            </a:r>
            <a:r>
              <a:rPr sz="2000" spc="-5" dirty="0">
                <a:latin typeface="Calibri"/>
                <a:cs typeface="Calibri"/>
              </a:rPr>
              <a:t>find out </a:t>
            </a:r>
            <a:r>
              <a:rPr sz="2000" dirty="0">
                <a:latin typeface="Calibri"/>
                <a:cs typeface="Calibri"/>
              </a:rPr>
              <a:t>the </a:t>
            </a:r>
            <a:r>
              <a:rPr sz="2000" spc="-15" dirty="0">
                <a:latin typeface="Calibri"/>
                <a:cs typeface="Calibri"/>
              </a:rPr>
              <a:t>food </a:t>
            </a:r>
            <a:r>
              <a:rPr sz="2000" spc="-10" dirty="0">
                <a:latin typeface="Calibri"/>
                <a:cs typeface="Calibri"/>
              </a:rPr>
              <a:t>hygiene rating </a:t>
            </a:r>
            <a:r>
              <a:rPr sz="2000" spc="-5" dirty="0">
                <a:latin typeface="Calibri"/>
                <a:cs typeface="Calibri"/>
              </a:rPr>
              <a:t>of our business or </a:t>
            </a:r>
            <a:r>
              <a:rPr sz="2000" dirty="0">
                <a:latin typeface="Calibri"/>
                <a:cs typeface="Calibri"/>
              </a:rPr>
              <a:t>ask us </a:t>
            </a:r>
            <a:r>
              <a:rPr sz="2000" spc="5" dirty="0">
                <a:latin typeface="Calibri"/>
                <a:cs typeface="Calibri"/>
              </a:rPr>
              <a:t> </a:t>
            </a:r>
            <a:r>
              <a:rPr sz="2000" spc="-15" dirty="0">
                <a:latin typeface="Calibri"/>
                <a:cs typeface="Calibri"/>
              </a:rPr>
              <a:t>for </a:t>
            </a:r>
            <a:r>
              <a:rPr sz="2000" spc="-5" dirty="0">
                <a:latin typeface="Calibri"/>
                <a:cs typeface="Calibri"/>
              </a:rPr>
              <a:t>our</a:t>
            </a:r>
            <a:r>
              <a:rPr sz="2000" spc="-10" dirty="0">
                <a:latin typeface="Calibri"/>
                <a:cs typeface="Calibri"/>
              </a:rPr>
              <a:t> </a:t>
            </a:r>
            <a:r>
              <a:rPr sz="2000" spc="-15" dirty="0">
                <a:latin typeface="Calibri"/>
                <a:cs typeface="Calibri"/>
              </a:rPr>
              <a:t>food</a:t>
            </a:r>
            <a:r>
              <a:rPr sz="2000" spc="-30" dirty="0">
                <a:latin typeface="Calibri"/>
                <a:cs typeface="Calibri"/>
              </a:rPr>
              <a:t> </a:t>
            </a:r>
            <a:r>
              <a:rPr sz="2000" spc="-10" dirty="0">
                <a:latin typeface="Calibri"/>
                <a:cs typeface="Calibri"/>
              </a:rPr>
              <a:t>hygiene</a:t>
            </a:r>
            <a:r>
              <a:rPr sz="2000" spc="-20" dirty="0">
                <a:latin typeface="Calibri"/>
                <a:cs typeface="Calibri"/>
              </a:rPr>
              <a:t> </a:t>
            </a:r>
            <a:r>
              <a:rPr sz="2000" spc="-10" dirty="0">
                <a:latin typeface="Calibri"/>
                <a:cs typeface="Calibri"/>
              </a:rPr>
              <a:t>rating</a:t>
            </a:r>
            <a:r>
              <a:rPr sz="2000" spc="-5" dirty="0">
                <a:latin typeface="Calibri"/>
                <a:cs typeface="Calibri"/>
              </a:rPr>
              <a:t> </a:t>
            </a:r>
            <a:r>
              <a:rPr sz="2000" dirty="0">
                <a:latin typeface="Calibri"/>
                <a:cs typeface="Calibri"/>
              </a:rPr>
              <a:t>when</a:t>
            </a:r>
            <a:r>
              <a:rPr sz="2000" spc="-10" dirty="0">
                <a:latin typeface="Calibri"/>
                <a:cs typeface="Calibri"/>
              </a:rPr>
              <a:t> you</a:t>
            </a:r>
            <a:r>
              <a:rPr sz="2000" spc="-20" dirty="0">
                <a:latin typeface="Calibri"/>
                <a:cs typeface="Calibri"/>
              </a:rPr>
              <a:t> </a:t>
            </a:r>
            <a:r>
              <a:rPr sz="2000" spc="-40" dirty="0">
                <a:latin typeface="Calibri"/>
                <a:cs typeface="Calibri"/>
              </a:rPr>
              <a:t>order.</a:t>
            </a:r>
            <a:endParaRPr sz="2000">
              <a:latin typeface="Calibri"/>
              <a:cs typeface="Calibri"/>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24150" y="610311"/>
            <a:ext cx="3619500" cy="697230"/>
          </a:xfrm>
          <a:prstGeom prst="rect">
            <a:avLst/>
          </a:prstGeom>
        </p:spPr>
        <p:txBody>
          <a:bodyPr vert="horz" wrap="square" lIns="0" tIns="13335" rIns="0" bIns="0" rtlCol="0">
            <a:spAutoFit/>
          </a:bodyPr>
          <a:lstStyle/>
          <a:p>
            <a:pPr marL="12700">
              <a:lnSpc>
                <a:spcPct val="100000"/>
              </a:lnSpc>
              <a:spcBef>
                <a:spcPts val="105"/>
              </a:spcBef>
            </a:pPr>
            <a:r>
              <a:rPr spc="-40" dirty="0"/>
              <a:t>Useful</a:t>
            </a:r>
            <a:r>
              <a:rPr spc="-130" dirty="0"/>
              <a:t> </a:t>
            </a:r>
            <a:r>
              <a:rPr spc="-45" dirty="0"/>
              <a:t>websites:</a:t>
            </a:r>
          </a:p>
        </p:txBody>
      </p:sp>
      <p:sp>
        <p:nvSpPr>
          <p:cNvPr id="3" name="object 3"/>
          <p:cNvSpPr txBox="1"/>
          <p:nvPr/>
        </p:nvSpPr>
        <p:spPr>
          <a:xfrm>
            <a:off x="707542" y="1788617"/>
            <a:ext cx="7442200" cy="3906520"/>
          </a:xfrm>
          <a:prstGeom prst="rect">
            <a:avLst/>
          </a:prstGeom>
        </p:spPr>
        <p:txBody>
          <a:bodyPr vert="horz" wrap="square" lIns="0" tIns="60325" rIns="0" bIns="0" rtlCol="0">
            <a:spAutoFit/>
          </a:bodyPr>
          <a:lstStyle/>
          <a:p>
            <a:pPr marL="241300" marR="350520" indent="-228600">
              <a:lnSpc>
                <a:spcPts val="3030"/>
              </a:lnSpc>
              <a:spcBef>
                <a:spcPts val="475"/>
              </a:spcBef>
              <a:buClr>
                <a:srgbClr val="000000"/>
              </a:buClr>
              <a:buFont typeface="Arial MT"/>
              <a:buChar char="•"/>
              <a:tabLst>
                <a:tab pos="241300" algn="l"/>
              </a:tabLst>
            </a:pPr>
            <a:r>
              <a:rPr sz="2800" u="heavy" spc="-40" dirty="0">
                <a:solidFill>
                  <a:srgbClr val="0462C1"/>
                </a:solidFill>
                <a:uFill>
                  <a:solidFill>
                    <a:srgbClr val="0462C1"/>
                  </a:solidFill>
                </a:uFill>
                <a:latin typeface="Calibri"/>
                <a:cs typeface="Calibri"/>
                <a:hlinkClick r:id="rId2"/>
              </a:rPr>
              <a:t>Words</a:t>
            </a:r>
            <a:r>
              <a:rPr sz="2800" u="heavy" spc="5" dirty="0">
                <a:solidFill>
                  <a:srgbClr val="0462C1"/>
                </a:solidFill>
                <a:uFill>
                  <a:solidFill>
                    <a:srgbClr val="0462C1"/>
                  </a:solidFill>
                </a:uFill>
                <a:latin typeface="Calibri"/>
                <a:cs typeface="Calibri"/>
                <a:hlinkClick r:id="rId2"/>
              </a:rPr>
              <a:t> </a:t>
            </a:r>
            <a:r>
              <a:rPr sz="2800" u="heavy" spc="-20" dirty="0">
                <a:solidFill>
                  <a:srgbClr val="0462C1"/>
                </a:solidFill>
                <a:uFill>
                  <a:solidFill>
                    <a:srgbClr val="0462C1"/>
                  </a:solidFill>
                </a:uFill>
                <a:latin typeface="Calibri"/>
                <a:cs typeface="Calibri"/>
                <a:hlinkClick r:id="rId2"/>
              </a:rPr>
              <a:t>to</a:t>
            </a:r>
            <a:r>
              <a:rPr sz="2800" u="heavy" spc="-5" dirty="0">
                <a:solidFill>
                  <a:srgbClr val="0462C1"/>
                </a:solidFill>
                <a:uFill>
                  <a:solidFill>
                    <a:srgbClr val="0462C1"/>
                  </a:solidFill>
                </a:uFill>
                <a:latin typeface="Calibri"/>
                <a:cs typeface="Calibri"/>
                <a:hlinkClick r:id="rId2"/>
              </a:rPr>
              <a:t> </a:t>
            </a:r>
            <a:r>
              <a:rPr sz="2800" u="heavy" spc="-10" dirty="0">
                <a:solidFill>
                  <a:srgbClr val="0462C1"/>
                </a:solidFill>
                <a:uFill>
                  <a:solidFill>
                    <a:srgbClr val="0462C1"/>
                  </a:solidFill>
                </a:uFill>
                <a:latin typeface="Calibri"/>
                <a:cs typeface="Calibri"/>
                <a:hlinkClick r:id="rId2"/>
              </a:rPr>
              <a:t>Describe</a:t>
            </a:r>
            <a:r>
              <a:rPr sz="2800" u="heavy" spc="5" dirty="0">
                <a:solidFill>
                  <a:srgbClr val="0462C1"/>
                </a:solidFill>
                <a:uFill>
                  <a:solidFill>
                    <a:srgbClr val="0462C1"/>
                  </a:solidFill>
                </a:uFill>
                <a:latin typeface="Calibri"/>
                <a:cs typeface="Calibri"/>
                <a:hlinkClick r:id="rId2"/>
              </a:rPr>
              <a:t> </a:t>
            </a:r>
            <a:r>
              <a:rPr sz="2800" u="heavy" spc="-15" dirty="0">
                <a:solidFill>
                  <a:srgbClr val="0462C1"/>
                </a:solidFill>
                <a:uFill>
                  <a:solidFill>
                    <a:srgbClr val="0462C1"/>
                  </a:solidFill>
                </a:uFill>
                <a:latin typeface="Calibri"/>
                <a:cs typeface="Calibri"/>
                <a:hlinkClick r:id="rId2"/>
              </a:rPr>
              <a:t>Food:</a:t>
            </a:r>
            <a:r>
              <a:rPr sz="2800" u="heavy" spc="15" dirty="0">
                <a:solidFill>
                  <a:srgbClr val="0462C1"/>
                </a:solidFill>
                <a:uFill>
                  <a:solidFill>
                    <a:srgbClr val="0462C1"/>
                  </a:solidFill>
                </a:uFill>
                <a:latin typeface="Calibri"/>
                <a:cs typeface="Calibri"/>
                <a:hlinkClick r:id="rId2"/>
              </a:rPr>
              <a:t> </a:t>
            </a:r>
            <a:r>
              <a:rPr sz="2800" u="heavy" spc="-5" dirty="0">
                <a:solidFill>
                  <a:srgbClr val="0462C1"/>
                </a:solidFill>
                <a:uFill>
                  <a:solidFill>
                    <a:srgbClr val="0462C1"/>
                  </a:solidFill>
                </a:uFill>
                <a:latin typeface="Calibri"/>
                <a:cs typeface="Calibri"/>
                <a:hlinkClick r:id="rId2"/>
              </a:rPr>
              <a:t>73</a:t>
            </a:r>
            <a:r>
              <a:rPr sz="2800" u="heavy" spc="5" dirty="0">
                <a:solidFill>
                  <a:srgbClr val="0462C1"/>
                </a:solidFill>
                <a:uFill>
                  <a:solidFill>
                    <a:srgbClr val="0462C1"/>
                  </a:solidFill>
                </a:uFill>
                <a:latin typeface="Calibri"/>
                <a:cs typeface="Calibri"/>
                <a:hlinkClick r:id="rId2"/>
              </a:rPr>
              <a:t> </a:t>
            </a:r>
            <a:r>
              <a:rPr sz="2800" u="heavy" spc="-5" dirty="0">
                <a:solidFill>
                  <a:srgbClr val="0462C1"/>
                </a:solidFill>
                <a:uFill>
                  <a:solidFill>
                    <a:srgbClr val="0462C1"/>
                  </a:solidFill>
                </a:uFill>
                <a:latin typeface="Calibri"/>
                <a:cs typeface="Calibri"/>
                <a:hlinkClick r:id="rId2"/>
              </a:rPr>
              <a:t>Adjectives</a:t>
            </a:r>
            <a:r>
              <a:rPr sz="2800" u="heavy" spc="15" dirty="0">
                <a:solidFill>
                  <a:srgbClr val="0462C1"/>
                </a:solidFill>
                <a:uFill>
                  <a:solidFill>
                    <a:srgbClr val="0462C1"/>
                  </a:solidFill>
                </a:uFill>
                <a:latin typeface="Calibri"/>
                <a:cs typeface="Calibri"/>
                <a:hlinkClick r:id="rId2"/>
              </a:rPr>
              <a:t> </a:t>
            </a:r>
            <a:r>
              <a:rPr sz="2800" u="heavy" spc="-25" dirty="0">
                <a:solidFill>
                  <a:srgbClr val="0462C1"/>
                </a:solidFill>
                <a:uFill>
                  <a:solidFill>
                    <a:srgbClr val="0462C1"/>
                  </a:solidFill>
                </a:uFill>
                <a:latin typeface="Calibri"/>
                <a:cs typeface="Calibri"/>
                <a:hlinkClick r:id="rId2"/>
              </a:rPr>
              <a:t>for</a:t>
            </a:r>
            <a:r>
              <a:rPr sz="2800" u="heavy" spc="-5" dirty="0">
                <a:solidFill>
                  <a:srgbClr val="0462C1"/>
                </a:solidFill>
                <a:uFill>
                  <a:solidFill>
                    <a:srgbClr val="0462C1"/>
                  </a:solidFill>
                </a:uFill>
                <a:latin typeface="Calibri"/>
                <a:cs typeface="Calibri"/>
                <a:hlinkClick r:id="rId2"/>
              </a:rPr>
              <a:t> </a:t>
            </a:r>
            <a:r>
              <a:rPr sz="2800" u="heavy" spc="-15" dirty="0">
                <a:solidFill>
                  <a:srgbClr val="0462C1"/>
                </a:solidFill>
                <a:uFill>
                  <a:solidFill>
                    <a:srgbClr val="0462C1"/>
                  </a:solidFill>
                </a:uFill>
                <a:latin typeface="Calibri"/>
                <a:cs typeface="Calibri"/>
                <a:hlinkClick r:id="rId2"/>
              </a:rPr>
              <a:t>Food </a:t>
            </a:r>
            <a:r>
              <a:rPr sz="2800" spc="-620" dirty="0">
                <a:solidFill>
                  <a:srgbClr val="0462C1"/>
                </a:solidFill>
                <a:latin typeface="Calibri"/>
                <a:cs typeface="Calibri"/>
              </a:rPr>
              <a:t> </a:t>
            </a:r>
            <a:r>
              <a:rPr sz="2800" u="heavy" spc="-10" dirty="0">
                <a:solidFill>
                  <a:srgbClr val="0462C1"/>
                </a:solidFill>
                <a:uFill>
                  <a:solidFill>
                    <a:srgbClr val="0462C1"/>
                  </a:solidFill>
                </a:uFill>
                <a:latin typeface="Calibri"/>
                <a:cs typeface="Calibri"/>
                <a:hlinkClick r:id="rId2"/>
              </a:rPr>
              <a:t>Descriptions</a:t>
            </a:r>
            <a:r>
              <a:rPr sz="2800" u="heavy" spc="40" dirty="0">
                <a:solidFill>
                  <a:srgbClr val="0462C1"/>
                </a:solidFill>
                <a:uFill>
                  <a:solidFill>
                    <a:srgbClr val="0462C1"/>
                  </a:solidFill>
                </a:uFill>
                <a:latin typeface="Calibri"/>
                <a:cs typeface="Calibri"/>
                <a:hlinkClick r:id="rId2"/>
              </a:rPr>
              <a:t> </a:t>
            </a:r>
            <a:r>
              <a:rPr sz="2800" u="heavy" spc="-20" dirty="0">
                <a:solidFill>
                  <a:srgbClr val="0462C1"/>
                </a:solidFill>
                <a:uFill>
                  <a:solidFill>
                    <a:srgbClr val="0462C1"/>
                  </a:solidFill>
                </a:uFill>
                <a:latin typeface="Calibri"/>
                <a:cs typeface="Calibri"/>
                <a:hlinkClick r:id="rId2"/>
              </a:rPr>
              <a:t>(webstaurantstore.com)</a:t>
            </a:r>
            <a:endParaRPr sz="2800">
              <a:latin typeface="Calibri"/>
              <a:cs typeface="Calibri"/>
            </a:endParaRPr>
          </a:p>
          <a:p>
            <a:pPr marL="241300" marR="102870" indent="-228600">
              <a:lnSpc>
                <a:spcPts val="3030"/>
              </a:lnSpc>
              <a:spcBef>
                <a:spcPts val="994"/>
              </a:spcBef>
              <a:buClr>
                <a:srgbClr val="000000"/>
              </a:buClr>
              <a:buFont typeface="Arial MT"/>
              <a:buChar char="•"/>
              <a:tabLst>
                <a:tab pos="241300" algn="l"/>
              </a:tabLst>
            </a:pPr>
            <a:r>
              <a:rPr sz="2800" u="heavy" spc="-10" dirty="0">
                <a:solidFill>
                  <a:srgbClr val="0462C1"/>
                </a:solidFill>
                <a:uFill>
                  <a:solidFill>
                    <a:srgbClr val="0462C1"/>
                  </a:solidFill>
                </a:uFill>
                <a:latin typeface="Calibri"/>
                <a:cs typeface="Calibri"/>
                <a:hlinkClick r:id="rId3"/>
              </a:rPr>
              <a:t>How</a:t>
            </a:r>
            <a:r>
              <a:rPr sz="2800" u="heavy" spc="10" dirty="0">
                <a:solidFill>
                  <a:srgbClr val="0462C1"/>
                </a:solidFill>
                <a:uFill>
                  <a:solidFill>
                    <a:srgbClr val="0462C1"/>
                  </a:solidFill>
                </a:uFill>
                <a:latin typeface="Calibri"/>
                <a:cs typeface="Calibri"/>
                <a:hlinkClick r:id="rId3"/>
              </a:rPr>
              <a:t> </a:t>
            </a:r>
            <a:r>
              <a:rPr sz="2800" u="heavy" spc="-20" dirty="0">
                <a:solidFill>
                  <a:srgbClr val="0462C1"/>
                </a:solidFill>
                <a:uFill>
                  <a:solidFill>
                    <a:srgbClr val="0462C1"/>
                  </a:solidFill>
                </a:uFill>
                <a:latin typeface="Calibri"/>
                <a:cs typeface="Calibri"/>
                <a:hlinkClick r:id="rId3"/>
              </a:rPr>
              <a:t>to</a:t>
            </a:r>
            <a:r>
              <a:rPr sz="2800" u="heavy" spc="-10" dirty="0">
                <a:solidFill>
                  <a:srgbClr val="0462C1"/>
                </a:solidFill>
                <a:uFill>
                  <a:solidFill>
                    <a:srgbClr val="0462C1"/>
                  </a:solidFill>
                </a:uFill>
                <a:latin typeface="Calibri"/>
                <a:cs typeface="Calibri"/>
                <a:hlinkClick r:id="rId3"/>
              </a:rPr>
              <a:t> </a:t>
            </a:r>
            <a:r>
              <a:rPr sz="2800" u="heavy" spc="-5" dirty="0">
                <a:solidFill>
                  <a:srgbClr val="0462C1"/>
                </a:solidFill>
                <a:uFill>
                  <a:solidFill>
                    <a:srgbClr val="0462C1"/>
                  </a:solidFill>
                </a:uFill>
                <a:latin typeface="Calibri"/>
                <a:cs typeface="Calibri"/>
                <a:hlinkClick r:id="rId3"/>
              </a:rPr>
              <a:t>Design</a:t>
            </a:r>
            <a:r>
              <a:rPr sz="2800" u="heavy" spc="15" dirty="0">
                <a:solidFill>
                  <a:srgbClr val="0462C1"/>
                </a:solidFill>
                <a:uFill>
                  <a:solidFill>
                    <a:srgbClr val="0462C1"/>
                  </a:solidFill>
                </a:uFill>
                <a:latin typeface="Calibri"/>
                <a:cs typeface="Calibri"/>
                <a:hlinkClick r:id="rId3"/>
              </a:rPr>
              <a:t> </a:t>
            </a:r>
            <a:r>
              <a:rPr sz="2800" u="heavy" spc="-5" dirty="0">
                <a:solidFill>
                  <a:srgbClr val="0462C1"/>
                </a:solidFill>
                <a:uFill>
                  <a:solidFill>
                    <a:srgbClr val="0462C1"/>
                  </a:solidFill>
                </a:uFill>
                <a:latin typeface="Calibri"/>
                <a:cs typeface="Calibri"/>
                <a:hlinkClick r:id="rId3"/>
              </a:rPr>
              <a:t>a</a:t>
            </a:r>
            <a:r>
              <a:rPr sz="2800" u="heavy" spc="-10" dirty="0">
                <a:solidFill>
                  <a:srgbClr val="0462C1"/>
                </a:solidFill>
                <a:uFill>
                  <a:solidFill>
                    <a:srgbClr val="0462C1"/>
                  </a:solidFill>
                </a:uFill>
                <a:latin typeface="Calibri"/>
                <a:cs typeface="Calibri"/>
                <a:hlinkClick r:id="rId3"/>
              </a:rPr>
              <a:t> </a:t>
            </a:r>
            <a:r>
              <a:rPr sz="2800" u="heavy" spc="-25" dirty="0">
                <a:solidFill>
                  <a:srgbClr val="0462C1"/>
                </a:solidFill>
                <a:uFill>
                  <a:solidFill>
                    <a:srgbClr val="0462C1"/>
                  </a:solidFill>
                </a:uFill>
                <a:latin typeface="Calibri"/>
                <a:cs typeface="Calibri"/>
                <a:hlinkClick r:id="rId3"/>
              </a:rPr>
              <a:t>Perfect</a:t>
            </a:r>
            <a:r>
              <a:rPr sz="2800" u="heavy" spc="10" dirty="0">
                <a:solidFill>
                  <a:srgbClr val="0462C1"/>
                </a:solidFill>
                <a:uFill>
                  <a:solidFill>
                    <a:srgbClr val="0462C1"/>
                  </a:solidFill>
                </a:uFill>
                <a:latin typeface="Calibri"/>
                <a:cs typeface="Calibri"/>
                <a:hlinkClick r:id="rId3"/>
              </a:rPr>
              <a:t> </a:t>
            </a:r>
            <a:r>
              <a:rPr sz="2800" u="heavy" spc="-5" dirty="0">
                <a:solidFill>
                  <a:srgbClr val="0462C1"/>
                </a:solidFill>
                <a:uFill>
                  <a:solidFill>
                    <a:srgbClr val="0462C1"/>
                  </a:solidFill>
                </a:uFill>
                <a:latin typeface="Calibri"/>
                <a:cs typeface="Calibri"/>
                <a:hlinkClick r:id="rId3"/>
              </a:rPr>
              <a:t>Menu</a:t>
            </a:r>
            <a:r>
              <a:rPr sz="2800" u="heavy" spc="15" dirty="0">
                <a:solidFill>
                  <a:srgbClr val="0462C1"/>
                </a:solidFill>
                <a:uFill>
                  <a:solidFill>
                    <a:srgbClr val="0462C1"/>
                  </a:solidFill>
                </a:uFill>
                <a:latin typeface="Calibri"/>
                <a:cs typeface="Calibri"/>
                <a:hlinkClick r:id="rId3"/>
              </a:rPr>
              <a:t> </a:t>
            </a:r>
            <a:r>
              <a:rPr sz="2800" u="heavy" spc="-5" dirty="0">
                <a:solidFill>
                  <a:srgbClr val="0462C1"/>
                </a:solidFill>
                <a:uFill>
                  <a:solidFill>
                    <a:srgbClr val="0462C1"/>
                  </a:solidFill>
                </a:uFill>
                <a:latin typeface="Calibri"/>
                <a:cs typeface="Calibri"/>
                <a:hlinkClick r:id="rId3"/>
              </a:rPr>
              <a:t>(And</a:t>
            </a:r>
            <a:r>
              <a:rPr sz="2800" u="heavy" spc="10" dirty="0">
                <a:solidFill>
                  <a:srgbClr val="0462C1"/>
                </a:solidFill>
                <a:uFill>
                  <a:solidFill>
                    <a:srgbClr val="0462C1"/>
                  </a:solidFill>
                </a:uFill>
                <a:latin typeface="Calibri"/>
                <a:cs typeface="Calibri"/>
                <a:hlinkClick r:id="rId3"/>
              </a:rPr>
              <a:t> </a:t>
            </a:r>
            <a:r>
              <a:rPr sz="2800" u="heavy" spc="-5" dirty="0">
                <a:solidFill>
                  <a:srgbClr val="0462C1"/>
                </a:solidFill>
                <a:uFill>
                  <a:solidFill>
                    <a:srgbClr val="0462C1"/>
                  </a:solidFill>
                </a:uFill>
                <a:latin typeface="Calibri"/>
                <a:cs typeface="Calibri"/>
                <a:hlinkClick r:id="rId3"/>
              </a:rPr>
              <a:t>Design</a:t>
            </a:r>
            <a:r>
              <a:rPr sz="2800" u="heavy" spc="5" dirty="0">
                <a:solidFill>
                  <a:srgbClr val="0462C1"/>
                </a:solidFill>
                <a:uFill>
                  <a:solidFill>
                    <a:srgbClr val="0462C1"/>
                  </a:solidFill>
                </a:uFill>
                <a:latin typeface="Calibri"/>
                <a:cs typeface="Calibri"/>
                <a:hlinkClick r:id="rId3"/>
              </a:rPr>
              <a:t> </a:t>
            </a:r>
            <a:r>
              <a:rPr sz="2800" u="heavy" spc="-10" dirty="0">
                <a:solidFill>
                  <a:srgbClr val="0462C1"/>
                </a:solidFill>
                <a:uFill>
                  <a:solidFill>
                    <a:srgbClr val="0462C1"/>
                  </a:solidFill>
                </a:uFill>
                <a:latin typeface="Calibri"/>
                <a:cs typeface="Calibri"/>
                <a:hlinkClick r:id="rId3"/>
              </a:rPr>
              <a:t>Tips!) </a:t>
            </a:r>
            <a:r>
              <a:rPr sz="2800" spc="-620" dirty="0">
                <a:solidFill>
                  <a:srgbClr val="0462C1"/>
                </a:solidFill>
                <a:latin typeface="Calibri"/>
                <a:cs typeface="Calibri"/>
              </a:rPr>
              <a:t> </a:t>
            </a:r>
            <a:r>
              <a:rPr sz="2800" u="heavy" spc="-20" dirty="0">
                <a:solidFill>
                  <a:srgbClr val="0462C1"/>
                </a:solidFill>
                <a:uFill>
                  <a:solidFill>
                    <a:srgbClr val="0462C1"/>
                  </a:solidFill>
                </a:uFill>
                <a:latin typeface="Calibri"/>
                <a:cs typeface="Calibri"/>
                <a:hlinkClick r:id="rId3"/>
              </a:rPr>
              <a:t>(webstaurantstore.com)</a:t>
            </a:r>
            <a:endParaRPr sz="2800">
              <a:latin typeface="Calibri"/>
              <a:cs typeface="Calibri"/>
            </a:endParaRPr>
          </a:p>
          <a:p>
            <a:pPr marL="241300" marR="321945" indent="-228600">
              <a:lnSpc>
                <a:spcPts val="3020"/>
              </a:lnSpc>
              <a:spcBef>
                <a:spcPts val="994"/>
              </a:spcBef>
              <a:buClr>
                <a:srgbClr val="000000"/>
              </a:buClr>
              <a:buFont typeface="Arial MT"/>
              <a:buChar char="•"/>
              <a:tabLst>
                <a:tab pos="241300" algn="l"/>
              </a:tabLst>
            </a:pPr>
            <a:r>
              <a:rPr sz="2800" u="heavy" spc="-15" dirty="0">
                <a:solidFill>
                  <a:srgbClr val="0462C1"/>
                </a:solidFill>
                <a:uFill>
                  <a:solidFill>
                    <a:srgbClr val="0462C1"/>
                  </a:solidFill>
                </a:uFill>
                <a:latin typeface="Calibri"/>
                <a:cs typeface="Calibri"/>
                <a:hlinkClick r:id="rId4"/>
              </a:rPr>
              <a:t>Prepare</a:t>
            </a:r>
            <a:r>
              <a:rPr sz="2800" u="heavy" spc="10" dirty="0">
                <a:solidFill>
                  <a:srgbClr val="0462C1"/>
                </a:solidFill>
                <a:uFill>
                  <a:solidFill>
                    <a:srgbClr val="0462C1"/>
                  </a:solidFill>
                </a:uFill>
                <a:latin typeface="Calibri"/>
                <a:cs typeface="Calibri"/>
                <a:hlinkClick r:id="rId4"/>
              </a:rPr>
              <a:t> </a:t>
            </a:r>
            <a:r>
              <a:rPr sz="2800" u="heavy" spc="-20" dirty="0">
                <a:solidFill>
                  <a:srgbClr val="0462C1"/>
                </a:solidFill>
                <a:uFill>
                  <a:solidFill>
                    <a:srgbClr val="0462C1"/>
                  </a:solidFill>
                </a:uFill>
                <a:latin typeface="Calibri"/>
                <a:cs typeface="Calibri"/>
                <a:hlinkClick r:id="rId4"/>
              </a:rPr>
              <a:t>to</a:t>
            </a:r>
            <a:r>
              <a:rPr sz="2800" u="heavy" spc="-5" dirty="0">
                <a:solidFill>
                  <a:srgbClr val="0462C1"/>
                </a:solidFill>
                <a:uFill>
                  <a:solidFill>
                    <a:srgbClr val="0462C1"/>
                  </a:solidFill>
                </a:uFill>
                <a:latin typeface="Calibri"/>
                <a:cs typeface="Calibri"/>
                <a:hlinkClick r:id="rId4"/>
              </a:rPr>
              <a:t> </a:t>
            </a:r>
            <a:r>
              <a:rPr sz="2800" u="heavy" spc="-10" dirty="0">
                <a:solidFill>
                  <a:srgbClr val="0462C1"/>
                </a:solidFill>
                <a:uFill>
                  <a:solidFill>
                    <a:srgbClr val="0462C1"/>
                  </a:solidFill>
                </a:uFill>
                <a:latin typeface="Calibri"/>
                <a:cs typeface="Calibri"/>
                <a:hlinkClick r:id="rId4"/>
              </a:rPr>
              <a:t>reopen:</a:t>
            </a:r>
            <a:r>
              <a:rPr sz="2800" u="heavy" spc="10" dirty="0">
                <a:solidFill>
                  <a:srgbClr val="0462C1"/>
                </a:solidFill>
                <a:uFill>
                  <a:solidFill>
                    <a:srgbClr val="0462C1"/>
                  </a:solidFill>
                </a:uFill>
                <a:latin typeface="Calibri"/>
                <a:cs typeface="Calibri"/>
                <a:hlinkClick r:id="rId4"/>
              </a:rPr>
              <a:t> </a:t>
            </a:r>
            <a:r>
              <a:rPr sz="2800" u="heavy" spc="-15" dirty="0">
                <a:solidFill>
                  <a:srgbClr val="0462C1"/>
                </a:solidFill>
                <a:uFill>
                  <a:solidFill>
                    <a:srgbClr val="0462C1"/>
                  </a:solidFill>
                </a:uFill>
                <a:latin typeface="Calibri"/>
                <a:cs typeface="Calibri"/>
                <a:hlinkClick r:id="rId4"/>
              </a:rPr>
              <a:t>how</a:t>
            </a:r>
            <a:r>
              <a:rPr sz="2800" u="heavy" spc="5" dirty="0">
                <a:solidFill>
                  <a:srgbClr val="0462C1"/>
                </a:solidFill>
                <a:uFill>
                  <a:solidFill>
                    <a:srgbClr val="0462C1"/>
                  </a:solidFill>
                </a:uFill>
                <a:latin typeface="Calibri"/>
                <a:cs typeface="Calibri"/>
                <a:hlinkClick r:id="rId4"/>
              </a:rPr>
              <a:t> </a:t>
            </a:r>
            <a:r>
              <a:rPr sz="2800" u="heavy" spc="-20" dirty="0">
                <a:solidFill>
                  <a:srgbClr val="0462C1"/>
                </a:solidFill>
                <a:uFill>
                  <a:solidFill>
                    <a:srgbClr val="0462C1"/>
                  </a:solidFill>
                </a:uFill>
                <a:latin typeface="Calibri"/>
                <a:cs typeface="Calibri"/>
                <a:hlinkClick r:id="rId4"/>
              </a:rPr>
              <a:t>to</a:t>
            </a:r>
            <a:r>
              <a:rPr sz="2800" u="heavy" spc="-5" dirty="0">
                <a:solidFill>
                  <a:srgbClr val="0462C1"/>
                </a:solidFill>
                <a:uFill>
                  <a:solidFill>
                    <a:srgbClr val="0462C1"/>
                  </a:solidFill>
                </a:uFill>
                <a:latin typeface="Calibri"/>
                <a:cs typeface="Calibri"/>
                <a:hlinkClick r:id="rId4"/>
              </a:rPr>
              <a:t> </a:t>
            </a:r>
            <a:r>
              <a:rPr sz="2800" u="heavy" spc="-10" dirty="0">
                <a:solidFill>
                  <a:srgbClr val="0462C1"/>
                </a:solidFill>
                <a:uFill>
                  <a:solidFill>
                    <a:srgbClr val="0462C1"/>
                  </a:solidFill>
                </a:uFill>
                <a:latin typeface="Calibri"/>
                <a:cs typeface="Calibri"/>
                <a:hlinkClick r:id="rId4"/>
              </a:rPr>
              <a:t>develop</a:t>
            </a:r>
            <a:r>
              <a:rPr sz="2800" u="heavy" dirty="0">
                <a:solidFill>
                  <a:srgbClr val="0462C1"/>
                </a:solidFill>
                <a:uFill>
                  <a:solidFill>
                    <a:srgbClr val="0462C1"/>
                  </a:solidFill>
                </a:uFill>
                <a:latin typeface="Calibri"/>
                <a:cs typeface="Calibri"/>
                <a:hlinkClick r:id="rId4"/>
              </a:rPr>
              <a:t> </a:t>
            </a:r>
            <a:r>
              <a:rPr sz="2800" u="heavy" spc="-5" dirty="0">
                <a:solidFill>
                  <a:srgbClr val="0462C1"/>
                </a:solidFill>
                <a:uFill>
                  <a:solidFill>
                    <a:srgbClr val="0462C1"/>
                  </a:solidFill>
                </a:uFill>
                <a:latin typeface="Calibri"/>
                <a:cs typeface="Calibri"/>
                <a:hlinkClick r:id="rId4"/>
              </a:rPr>
              <a:t>a</a:t>
            </a:r>
            <a:r>
              <a:rPr sz="2800" u="heavy" dirty="0">
                <a:solidFill>
                  <a:srgbClr val="0462C1"/>
                </a:solidFill>
                <a:uFill>
                  <a:solidFill>
                    <a:srgbClr val="0462C1"/>
                  </a:solidFill>
                </a:uFill>
                <a:latin typeface="Calibri"/>
                <a:cs typeface="Calibri"/>
                <a:hlinkClick r:id="rId4"/>
              </a:rPr>
              <a:t> </a:t>
            </a:r>
            <a:r>
              <a:rPr sz="2800" u="heavy" spc="-25" dirty="0">
                <a:solidFill>
                  <a:srgbClr val="0462C1"/>
                </a:solidFill>
                <a:uFill>
                  <a:solidFill>
                    <a:srgbClr val="0462C1"/>
                  </a:solidFill>
                </a:uFill>
                <a:latin typeface="Calibri"/>
                <a:cs typeface="Calibri"/>
                <a:hlinkClick r:id="rId4"/>
              </a:rPr>
              <a:t>restaurant </a:t>
            </a:r>
            <a:r>
              <a:rPr sz="2800" spc="-615" dirty="0">
                <a:solidFill>
                  <a:srgbClr val="0462C1"/>
                </a:solidFill>
                <a:latin typeface="Calibri"/>
                <a:cs typeface="Calibri"/>
              </a:rPr>
              <a:t> </a:t>
            </a:r>
            <a:r>
              <a:rPr sz="2800" u="heavy" spc="-5" dirty="0">
                <a:solidFill>
                  <a:srgbClr val="0462C1"/>
                </a:solidFill>
                <a:uFill>
                  <a:solidFill>
                    <a:srgbClr val="0462C1"/>
                  </a:solidFill>
                </a:uFill>
                <a:latin typeface="Calibri"/>
                <a:cs typeface="Calibri"/>
                <a:hlinkClick r:id="rId4"/>
              </a:rPr>
              <a:t>menu</a:t>
            </a:r>
            <a:r>
              <a:rPr sz="2800" u="heavy" spc="10" dirty="0">
                <a:solidFill>
                  <a:srgbClr val="0462C1"/>
                </a:solidFill>
                <a:uFill>
                  <a:solidFill>
                    <a:srgbClr val="0462C1"/>
                  </a:solidFill>
                </a:uFill>
                <a:latin typeface="Calibri"/>
                <a:cs typeface="Calibri"/>
                <a:hlinkClick r:id="rId4"/>
              </a:rPr>
              <a:t> </a:t>
            </a:r>
            <a:r>
              <a:rPr sz="2800" u="heavy" spc="-35" dirty="0">
                <a:solidFill>
                  <a:srgbClr val="0462C1"/>
                </a:solidFill>
                <a:uFill>
                  <a:solidFill>
                    <a:srgbClr val="0462C1"/>
                  </a:solidFill>
                </a:uFill>
                <a:latin typeface="Calibri"/>
                <a:cs typeface="Calibri"/>
                <a:hlinkClick r:id="rId4"/>
              </a:rPr>
              <a:t>(typsy.com)</a:t>
            </a:r>
            <a:endParaRPr sz="2800">
              <a:latin typeface="Calibri"/>
              <a:cs typeface="Calibri"/>
            </a:endParaRPr>
          </a:p>
          <a:p>
            <a:pPr marL="241300" marR="5080" indent="-228600">
              <a:lnSpc>
                <a:spcPts val="3020"/>
              </a:lnSpc>
              <a:spcBef>
                <a:spcPts val="1010"/>
              </a:spcBef>
              <a:buClr>
                <a:srgbClr val="000000"/>
              </a:buClr>
              <a:buFont typeface="Arial MT"/>
              <a:buChar char="•"/>
              <a:tabLst>
                <a:tab pos="241300" algn="l"/>
              </a:tabLst>
            </a:pPr>
            <a:r>
              <a:rPr sz="2800" u="heavy" spc="-5" dirty="0">
                <a:solidFill>
                  <a:srgbClr val="0462C1"/>
                </a:solidFill>
                <a:uFill>
                  <a:solidFill>
                    <a:srgbClr val="0462C1"/>
                  </a:solidFill>
                </a:uFill>
                <a:latin typeface="Calibri"/>
                <a:cs typeface="Calibri"/>
                <a:hlinkClick r:id="rId5"/>
              </a:rPr>
              <a:t>Menu</a:t>
            </a:r>
            <a:r>
              <a:rPr sz="2800" u="heavy" spc="15" dirty="0">
                <a:solidFill>
                  <a:srgbClr val="0462C1"/>
                </a:solidFill>
                <a:uFill>
                  <a:solidFill>
                    <a:srgbClr val="0462C1"/>
                  </a:solidFill>
                </a:uFill>
                <a:latin typeface="Calibri"/>
                <a:cs typeface="Calibri"/>
                <a:hlinkClick r:id="rId5"/>
              </a:rPr>
              <a:t> </a:t>
            </a:r>
            <a:r>
              <a:rPr sz="2800" u="heavy" spc="-10" dirty="0">
                <a:solidFill>
                  <a:srgbClr val="0462C1"/>
                </a:solidFill>
                <a:uFill>
                  <a:solidFill>
                    <a:srgbClr val="0462C1"/>
                  </a:solidFill>
                </a:uFill>
                <a:latin typeface="Calibri"/>
                <a:cs typeface="Calibri"/>
                <a:hlinkClick r:id="rId5"/>
              </a:rPr>
              <a:t>Engineering</a:t>
            </a:r>
            <a:r>
              <a:rPr sz="2800" u="heavy" spc="5" dirty="0">
                <a:solidFill>
                  <a:srgbClr val="0462C1"/>
                </a:solidFill>
                <a:uFill>
                  <a:solidFill>
                    <a:srgbClr val="0462C1"/>
                  </a:solidFill>
                </a:uFill>
                <a:latin typeface="Calibri"/>
                <a:cs typeface="Calibri"/>
                <a:hlinkClick r:id="rId5"/>
              </a:rPr>
              <a:t> </a:t>
            </a:r>
            <a:r>
              <a:rPr sz="2800" u="heavy" spc="-15" dirty="0">
                <a:solidFill>
                  <a:srgbClr val="0462C1"/>
                </a:solidFill>
                <a:uFill>
                  <a:solidFill>
                    <a:srgbClr val="0462C1"/>
                  </a:solidFill>
                </a:uFill>
                <a:latin typeface="Calibri"/>
                <a:cs typeface="Calibri"/>
                <a:hlinkClick r:id="rId5"/>
              </a:rPr>
              <a:t>Course:</a:t>
            </a:r>
            <a:r>
              <a:rPr sz="2800" u="heavy" dirty="0">
                <a:solidFill>
                  <a:srgbClr val="0462C1"/>
                </a:solidFill>
                <a:uFill>
                  <a:solidFill>
                    <a:srgbClr val="0462C1"/>
                  </a:solidFill>
                </a:uFill>
                <a:latin typeface="Calibri"/>
                <a:cs typeface="Calibri"/>
                <a:hlinkClick r:id="rId5"/>
              </a:rPr>
              <a:t> </a:t>
            </a:r>
            <a:r>
              <a:rPr sz="2800" u="heavy" spc="-25" dirty="0">
                <a:solidFill>
                  <a:srgbClr val="0462C1"/>
                </a:solidFill>
                <a:uFill>
                  <a:solidFill>
                    <a:srgbClr val="0462C1"/>
                  </a:solidFill>
                </a:uFill>
                <a:latin typeface="Calibri"/>
                <a:cs typeface="Calibri"/>
                <a:hlinkClick r:id="rId5"/>
              </a:rPr>
              <a:t>Make</a:t>
            </a:r>
            <a:r>
              <a:rPr sz="2800" u="heavy" spc="-5" dirty="0">
                <a:solidFill>
                  <a:srgbClr val="0462C1"/>
                </a:solidFill>
                <a:uFill>
                  <a:solidFill>
                    <a:srgbClr val="0462C1"/>
                  </a:solidFill>
                </a:uFill>
                <a:latin typeface="Calibri"/>
                <a:cs typeface="Calibri"/>
                <a:hlinkClick r:id="rId5"/>
              </a:rPr>
              <a:t> the</a:t>
            </a:r>
            <a:r>
              <a:rPr sz="2800" u="heavy" spc="10" dirty="0">
                <a:solidFill>
                  <a:srgbClr val="0462C1"/>
                </a:solidFill>
                <a:uFill>
                  <a:solidFill>
                    <a:srgbClr val="0462C1"/>
                  </a:solidFill>
                </a:uFill>
                <a:latin typeface="Calibri"/>
                <a:cs typeface="Calibri"/>
                <a:hlinkClick r:id="rId5"/>
              </a:rPr>
              <a:t> </a:t>
            </a:r>
            <a:r>
              <a:rPr sz="2800" u="heavy" spc="-15" dirty="0">
                <a:solidFill>
                  <a:srgbClr val="0462C1"/>
                </a:solidFill>
                <a:uFill>
                  <a:solidFill>
                    <a:srgbClr val="0462C1"/>
                  </a:solidFill>
                </a:uFill>
                <a:latin typeface="Calibri"/>
                <a:cs typeface="Calibri"/>
                <a:hlinkClick r:id="rId5"/>
              </a:rPr>
              <a:t>Most</a:t>
            </a:r>
            <a:r>
              <a:rPr sz="2800" u="heavy" spc="20" dirty="0">
                <a:solidFill>
                  <a:srgbClr val="0462C1"/>
                </a:solidFill>
                <a:uFill>
                  <a:solidFill>
                    <a:srgbClr val="0462C1"/>
                  </a:solidFill>
                </a:uFill>
                <a:latin typeface="Calibri"/>
                <a:cs typeface="Calibri"/>
                <a:hlinkClick r:id="rId5"/>
              </a:rPr>
              <a:t> </a:t>
            </a:r>
            <a:r>
              <a:rPr sz="2800" u="heavy" spc="-5" dirty="0">
                <a:solidFill>
                  <a:srgbClr val="0462C1"/>
                </a:solidFill>
                <a:uFill>
                  <a:solidFill>
                    <a:srgbClr val="0462C1"/>
                  </a:solidFill>
                </a:uFill>
                <a:latin typeface="Calibri"/>
                <a:cs typeface="Calibri"/>
                <a:hlinkClick r:id="rId5"/>
              </a:rPr>
              <a:t>of </a:t>
            </a:r>
            <a:r>
              <a:rPr sz="2800" u="heavy" spc="-55" dirty="0">
                <a:solidFill>
                  <a:srgbClr val="0462C1"/>
                </a:solidFill>
                <a:uFill>
                  <a:solidFill>
                    <a:srgbClr val="0462C1"/>
                  </a:solidFill>
                </a:uFill>
                <a:latin typeface="Calibri"/>
                <a:cs typeface="Calibri"/>
                <a:hlinkClick r:id="rId5"/>
              </a:rPr>
              <a:t>Your </a:t>
            </a:r>
            <a:r>
              <a:rPr sz="2800" spc="-620" dirty="0">
                <a:solidFill>
                  <a:srgbClr val="0462C1"/>
                </a:solidFill>
                <a:latin typeface="Calibri"/>
                <a:cs typeface="Calibri"/>
              </a:rPr>
              <a:t> </a:t>
            </a:r>
            <a:r>
              <a:rPr sz="2800" u="heavy" spc="-5" dirty="0">
                <a:solidFill>
                  <a:srgbClr val="0462C1"/>
                </a:solidFill>
                <a:uFill>
                  <a:solidFill>
                    <a:srgbClr val="0462C1"/>
                  </a:solidFill>
                </a:uFill>
                <a:latin typeface="Calibri"/>
                <a:cs typeface="Calibri"/>
                <a:hlinkClick r:id="rId5"/>
              </a:rPr>
              <a:t>Menu</a:t>
            </a:r>
            <a:r>
              <a:rPr sz="2800" u="heavy" spc="20" dirty="0">
                <a:solidFill>
                  <a:srgbClr val="0462C1"/>
                </a:solidFill>
                <a:uFill>
                  <a:solidFill>
                    <a:srgbClr val="0462C1"/>
                  </a:solidFill>
                </a:uFill>
                <a:latin typeface="Calibri"/>
                <a:cs typeface="Calibri"/>
                <a:hlinkClick r:id="rId5"/>
              </a:rPr>
              <a:t> </a:t>
            </a:r>
            <a:r>
              <a:rPr sz="2800" u="heavy" spc="-5" dirty="0">
                <a:solidFill>
                  <a:srgbClr val="0462C1"/>
                </a:solidFill>
                <a:uFill>
                  <a:solidFill>
                    <a:srgbClr val="0462C1"/>
                  </a:solidFill>
                </a:uFill>
                <a:latin typeface="Calibri"/>
                <a:cs typeface="Calibri"/>
                <a:hlinkClick r:id="rId5"/>
              </a:rPr>
              <a:t>-</a:t>
            </a:r>
            <a:r>
              <a:rPr sz="2800" u="heavy" spc="10" dirty="0">
                <a:solidFill>
                  <a:srgbClr val="0462C1"/>
                </a:solidFill>
                <a:uFill>
                  <a:solidFill>
                    <a:srgbClr val="0462C1"/>
                  </a:solidFill>
                </a:uFill>
                <a:latin typeface="Calibri"/>
                <a:cs typeface="Calibri"/>
                <a:hlinkClick r:id="rId5"/>
              </a:rPr>
              <a:t> </a:t>
            </a:r>
            <a:r>
              <a:rPr sz="2800" u="heavy" spc="-25" dirty="0">
                <a:solidFill>
                  <a:srgbClr val="0462C1"/>
                </a:solidFill>
                <a:uFill>
                  <a:solidFill>
                    <a:srgbClr val="0462C1"/>
                  </a:solidFill>
                </a:uFill>
                <a:latin typeface="Calibri"/>
                <a:cs typeface="Calibri"/>
                <a:hlinkClick r:id="rId5"/>
              </a:rPr>
              <a:t>Welcome</a:t>
            </a:r>
            <a:r>
              <a:rPr sz="2800" u="heavy" spc="-5" dirty="0">
                <a:solidFill>
                  <a:srgbClr val="0462C1"/>
                </a:solidFill>
                <a:uFill>
                  <a:solidFill>
                    <a:srgbClr val="0462C1"/>
                  </a:solidFill>
                </a:uFill>
                <a:latin typeface="Calibri"/>
                <a:cs typeface="Calibri"/>
                <a:hlinkClick r:id="rId5"/>
              </a:rPr>
              <a:t> </a:t>
            </a:r>
            <a:r>
              <a:rPr sz="2800" u="heavy" spc="-15" dirty="0">
                <a:solidFill>
                  <a:srgbClr val="0462C1"/>
                </a:solidFill>
                <a:uFill>
                  <a:solidFill>
                    <a:srgbClr val="0462C1"/>
                  </a:solidFill>
                </a:uFill>
                <a:latin typeface="Calibri"/>
                <a:cs typeface="Calibri"/>
                <a:hlinkClick r:id="rId5"/>
              </a:rPr>
              <a:t>to</a:t>
            </a:r>
            <a:r>
              <a:rPr sz="2800" u="heavy" spc="-5" dirty="0">
                <a:solidFill>
                  <a:srgbClr val="0462C1"/>
                </a:solidFill>
                <a:uFill>
                  <a:solidFill>
                    <a:srgbClr val="0462C1"/>
                  </a:solidFill>
                </a:uFill>
                <a:latin typeface="Calibri"/>
                <a:cs typeface="Calibri"/>
                <a:hlinkClick r:id="rId5"/>
              </a:rPr>
              <a:t> the</a:t>
            </a:r>
            <a:r>
              <a:rPr sz="2800" u="heavy" spc="10" dirty="0">
                <a:solidFill>
                  <a:srgbClr val="0462C1"/>
                </a:solidFill>
                <a:uFill>
                  <a:solidFill>
                    <a:srgbClr val="0462C1"/>
                  </a:solidFill>
                </a:uFill>
                <a:latin typeface="Calibri"/>
                <a:cs typeface="Calibri"/>
                <a:hlinkClick r:id="rId5"/>
              </a:rPr>
              <a:t> </a:t>
            </a:r>
            <a:r>
              <a:rPr sz="2800" u="heavy" spc="-20" dirty="0">
                <a:solidFill>
                  <a:srgbClr val="0462C1"/>
                </a:solidFill>
                <a:uFill>
                  <a:solidFill>
                    <a:srgbClr val="0462C1"/>
                  </a:solidFill>
                </a:uFill>
                <a:latin typeface="Calibri"/>
                <a:cs typeface="Calibri"/>
                <a:hlinkClick r:id="rId5"/>
              </a:rPr>
              <a:t>Course</a:t>
            </a:r>
            <a:r>
              <a:rPr sz="2800" u="heavy" spc="5" dirty="0">
                <a:solidFill>
                  <a:srgbClr val="0462C1"/>
                </a:solidFill>
                <a:uFill>
                  <a:solidFill>
                    <a:srgbClr val="0462C1"/>
                  </a:solidFill>
                </a:uFill>
                <a:latin typeface="Calibri"/>
                <a:cs typeface="Calibri"/>
                <a:hlinkClick r:id="rId5"/>
              </a:rPr>
              <a:t> </a:t>
            </a:r>
            <a:r>
              <a:rPr sz="2800" u="heavy" spc="-5" dirty="0">
                <a:solidFill>
                  <a:srgbClr val="0462C1"/>
                </a:solidFill>
                <a:uFill>
                  <a:solidFill>
                    <a:srgbClr val="0462C1"/>
                  </a:solidFill>
                </a:uFill>
                <a:latin typeface="Calibri"/>
                <a:cs typeface="Calibri"/>
                <a:hlinkClick r:id="rId5"/>
              </a:rPr>
              <a:t>|</a:t>
            </a:r>
            <a:r>
              <a:rPr sz="2800" u="heavy" spc="5" dirty="0">
                <a:solidFill>
                  <a:srgbClr val="0462C1"/>
                </a:solidFill>
                <a:uFill>
                  <a:solidFill>
                    <a:srgbClr val="0462C1"/>
                  </a:solidFill>
                </a:uFill>
                <a:latin typeface="Calibri"/>
                <a:cs typeface="Calibri"/>
                <a:hlinkClick r:id="rId5"/>
              </a:rPr>
              <a:t> </a:t>
            </a:r>
            <a:r>
              <a:rPr sz="2800" u="heavy" spc="-5" dirty="0">
                <a:solidFill>
                  <a:srgbClr val="0462C1"/>
                </a:solidFill>
                <a:uFill>
                  <a:solidFill>
                    <a:srgbClr val="0462C1"/>
                  </a:solidFill>
                </a:uFill>
                <a:latin typeface="Calibri"/>
                <a:cs typeface="Calibri"/>
                <a:hlinkClick r:id="rId5"/>
              </a:rPr>
              <a:t>Rise 360 </a:t>
            </a:r>
            <a:r>
              <a:rPr sz="2800" dirty="0">
                <a:solidFill>
                  <a:srgbClr val="0462C1"/>
                </a:solidFill>
                <a:latin typeface="Calibri"/>
                <a:cs typeface="Calibri"/>
              </a:rPr>
              <a:t> </a:t>
            </a:r>
            <a:r>
              <a:rPr sz="2800" u="heavy" spc="-10" dirty="0">
                <a:solidFill>
                  <a:srgbClr val="0462C1"/>
                </a:solidFill>
                <a:uFill>
                  <a:solidFill>
                    <a:srgbClr val="0462C1"/>
                  </a:solidFill>
                </a:uFill>
                <a:latin typeface="Calibri"/>
                <a:cs typeface="Calibri"/>
                <a:hlinkClick r:id="rId5"/>
              </a:rPr>
              <a:t>(articulate.com)</a:t>
            </a:r>
            <a:endParaRPr sz="2800">
              <a:latin typeface="Calibri"/>
              <a:cs typeface="Calibri"/>
            </a:endParaRPr>
          </a:p>
        </p:txBody>
      </p:sp>
      <p:pic>
        <p:nvPicPr>
          <p:cNvPr id="4" name="object 4"/>
          <p:cNvPicPr/>
          <p:nvPr/>
        </p:nvPicPr>
        <p:blipFill>
          <a:blip r:embed="rId6" cstate="print"/>
          <a:stretch>
            <a:fillRect/>
          </a:stretch>
        </p:blipFill>
        <p:spPr>
          <a:xfrm>
            <a:off x="0" y="124819"/>
            <a:ext cx="2526658" cy="1633185"/>
          </a:xfrm>
          <a:prstGeom prst="rect">
            <a:avLst/>
          </a:prstGeo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6334" y="271399"/>
            <a:ext cx="1498600" cy="330835"/>
          </a:xfrm>
          <a:prstGeom prst="rect">
            <a:avLst/>
          </a:prstGeom>
        </p:spPr>
        <p:txBody>
          <a:bodyPr vert="horz" wrap="square" lIns="0" tIns="12700" rIns="0" bIns="0" rtlCol="0">
            <a:spAutoFit/>
          </a:bodyPr>
          <a:lstStyle/>
          <a:p>
            <a:pPr marL="12700">
              <a:lnSpc>
                <a:spcPct val="100000"/>
              </a:lnSpc>
              <a:spcBef>
                <a:spcPts val="100"/>
              </a:spcBef>
            </a:pPr>
            <a:r>
              <a:rPr sz="2000" b="1" spc="-15" dirty="0">
                <a:latin typeface="Calibri"/>
                <a:cs typeface="Calibri"/>
              </a:rPr>
              <a:t>Reference</a:t>
            </a:r>
            <a:r>
              <a:rPr sz="2000" b="1" spc="-65" dirty="0">
                <a:latin typeface="Calibri"/>
                <a:cs typeface="Calibri"/>
              </a:rPr>
              <a:t> </a:t>
            </a:r>
            <a:r>
              <a:rPr sz="2000" b="1" spc="-5" dirty="0">
                <a:latin typeface="Calibri"/>
                <a:cs typeface="Calibri"/>
              </a:rPr>
              <a:t>List</a:t>
            </a:r>
            <a:endParaRPr sz="2000">
              <a:latin typeface="Calibri"/>
              <a:cs typeface="Calibri"/>
            </a:endParaRPr>
          </a:p>
        </p:txBody>
      </p:sp>
      <p:sp>
        <p:nvSpPr>
          <p:cNvPr id="3" name="object 3"/>
          <p:cNvSpPr txBox="1"/>
          <p:nvPr/>
        </p:nvSpPr>
        <p:spPr>
          <a:xfrm>
            <a:off x="97434" y="850214"/>
            <a:ext cx="8938260" cy="4210050"/>
          </a:xfrm>
          <a:prstGeom prst="rect">
            <a:avLst/>
          </a:prstGeom>
        </p:spPr>
        <p:txBody>
          <a:bodyPr vert="horz" wrap="square" lIns="0" tIns="104775" rIns="0" bIns="0" rtlCol="0">
            <a:spAutoFit/>
          </a:bodyPr>
          <a:lstStyle/>
          <a:p>
            <a:pPr marL="101600" marR="223520">
              <a:lnSpc>
                <a:spcPct val="70000"/>
              </a:lnSpc>
              <a:spcBef>
                <a:spcPts val="825"/>
              </a:spcBef>
            </a:pPr>
            <a:r>
              <a:rPr sz="2000" spc="-5" dirty="0">
                <a:latin typeface="Calibri"/>
                <a:cs typeface="Calibri"/>
              </a:rPr>
              <a:t>Cousins. </a:t>
            </a:r>
            <a:r>
              <a:rPr sz="2000" spc="-15" dirty="0">
                <a:latin typeface="Calibri"/>
                <a:cs typeface="Calibri"/>
              </a:rPr>
              <a:t>J, </a:t>
            </a:r>
            <a:r>
              <a:rPr sz="2000" spc="-5" dirty="0">
                <a:latin typeface="Calibri"/>
                <a:cs typeface="Calibri"/>
              </a:rPr>
              <a:t>Lillicrap. </a:t>
            </a:r>
            <a:r>
              <a:rPr sz="2000" spc="-25" dirty="0">
                <a:latin typeface="Calibri"/>
                <a:cs typeface="Calibri"/>
              </a:rPr>
              <a:t>D, </a:t>
            </a:r>
            <a:r>
              <a:rPr sz="2000" spc="-20" dirty="0">
                <a:latin typeface="Calibri"/>
                <a:cs typeface="Calibri"/>
              </a:rPr>
              <a:t>Weekes. </a:t>
            </a:r>
            <a:r>
              <a:rPr sz="2000" spc="-5" dirty="0">
                <a:latin typeface="Calibri"/>
                <a:cs typeface="Calibri"/>
              </a:rPr>
              <a:t>S, </a:t>
            </a:r>
            <a:r>
              <a:rPr sz="2000" dirty="0">
                <a:latin typeface="Calibri"/>
                <a:cs typeface="Calibri"/>
              </a:rPr>
              <a:t>(2019) </a:t>
            </a:r>
            <a:r>
              <a:rPr sz="2000" spc="-10" dirty="0">
                <a:latin typeface="Calibri"/>
                <a:cs typeface="Calibri"/>
              </a:rPr>
              <a:t>Food </a:t>
            </a:r>
            <a:r>
              <a:rPr sz="2000" dirty="0">
                <a:latin typeface="Calibri"/>
                <a:cs typeface="Calibri"/>
              </a:rPr>
              <a:t>and </a:t>
            </a:r>
            <a:r>
              <a:rPr sz="2000" spc="-15" dirty="0">
                <a:latin typeface="Calibri"/>
                <a:cs typeface="Calibri"/>
              </a:rPr>
              <a:t>beverage </a:t>
            </a:r>
            <a:r>
              <a:rPr sz="2000" dirty="0">
                <a:latin typeface="Calibri"/>
                <a:cs typeface="Calibri"/>
              </a:rPr>
              <a:t>service </a:t>
            </a:r>
            <a:r>
              <a:rPr sz="2000" spc="15" dirty="0">
                <a:latin typeface="Calibri"/>
                <a:cs typeface="Calibri"/>
              </a:rPr>
              <a:t>9</a:t>
            </a:r>
            <a:r>
              <a:rPr sz="1950" spc="22" baseline="25641" dirty="0">
                <a:latin typeface="Calibri"/>
                <a:cs typeface="Calibri"/>
              </a:rPr>
              <a:t>th</a:t>
            </a:r>
            <a:r>
              <a:rPr sz="1950" spc="30" baseline="25641" dirty="0">
                <a:latin typeface="Calibri"/>
                <a:cs typeface="Calibri"/>
              </a:rPr>
              <a:t> </a:t>
            </a:r>
            <a:r>
              <a:rPr sz="2000" spc="-5" dirty="0">
                <a:latin typeface="Calibri"/>
                <a:cs typeface="Calibri"/>
              </a:rPr>
              <a:t>Edn. Hodder </a:t>
            </a:r>
            <a:r>
              <a:rPr sz="2000" spc="-440" dirty="0">
                <a:latin typeface="Calibri"/>
                <a:cs typeface="Calibri"/>
              </a:rPr>
              <a:t> </a:t>
            </a:r>
            <a:r>
              <a:rPr sz="2000" spc="-10" dirty="0">
                <a:latin typeface="Calibri"/>
                <a:cs typeface="Calibri"/>
              </a:rPr>
              <a:t>Education.</a:t>
            </a:r>
            <a:r>
              <a:rPr sz="2000" spc="-40" dirty="0">
                <a:latin typeface="Calibri"/>
                <a:cs typeface="Calibri"/>
              </a:rPr>
              <a:t> </a:t>
            </a:r>
            <a:r>
              <a:rPr sz="2000" spc="-5" dirty="0">
                <a:latin typeface="Calibri"/>
                <a:cs typeface="Calibri"/>
              </a:rPr>
              <a:t>London</a:t>
            </a:r>
            <a:r>
              <a:rPr sz="2000" spc="-35" dirty="0">
                <a:latin typeface="Calibri"/>
                <a:cs typeface="Calibri"/>
              </a:rPr>
              <a:t> </a:t>
            </a:r>
            <a:r>
              <a:rPr sz="2000" dirty="0">
                <a:latin typeface="Calibri"/>
                <a:cs typeface="Calibri"/>
              </a:rPr>
              <a:t>UK.</a:t>
            </a:r>
            <a:endParaRPr sz="2000">
              <a:latin typeface="Calibri"/>
              <a:cs typeface="Calibri"/>
            </a:endParaRPr>
          </a:p>
          <a:p>
            <a:pPr>
              <a:lnSpc>
                <a:spcPct val="100000"/>
              </a:lnSpc>
              <a:spcBef>
                <a:spcPts val="25"/>
              </a:spcBef>
            </a:pPr>
            <a:endParaRPr sz="1750">
              <a:latin typeface="Calibri"/>
              <a:cs typeface="Calibri"/>
            </a:endParaRPr>
          </a:p>
          <a:p>
            <a:pPr marL="101600">
              <a:lnSpc>
                <a:spcPct val="100000"/>
              </a:lnSpc>
            </a:pPr>
            <a:r>
              <a:rPr sz="2000" spc="-10" dirty="0">
                <a:latin typeface="Calibri"/>
                <a:cs typeface="Calibri"/>
              </a:rPr>
              <a:t>Davidson, </a:t>
            </a:r>
            <a:r>
              <a:rPr sz="2000" spc="5" dirty="0">
                <a:latin typeface="Calibri"/>
                <a:cs typeface="Calibri"/>
              </a:rPr>
              <a:t>A.</a:t>
            </a:r>
            <a:r>
              <a:rPr sz="2000" spc="-5" dirty="0">
                <a:latin typeface="Calibri"/>
                <a:cs typeface="Calibri"/>
              </a:rPr>
              <a:t> </a:t>
            </a:r>
            <a:r>
              <a:rPr sz="2000" dirty="0">
                <a:latin typeface="Calibri"/>
                <a:cs typeface="Calibri"/>
              </a:rPr>
              <a:t>(2014).</a:t>
            </a:r>
            <a:r>
              <a:rPr sz="2000" spc="-35" dirty="0">
                <a:latin typeface="Calibri"/>
                <a:cs typeface="Calibri"/>
              </a:rPr>
              <a:t> </a:t>
            </a:r>
            <a:r>
              <a:rPr sz="2000" spc="-5" dirty="0">
                <a:latin typeface="Calibri"/>
                <a:cs typeface="Calibri"/>
              </a:rPr>
              <a:t>The</a:t>
            </a:r>
            <a:r>
              <a:rPr sz="2000" dirty="0">
                <a:latin typeface="Calibri"/>
                <a:cs typeface="Calibri"/>
              </a:rPr>
              <a:t> </a:t>
            </a:r>
            <a:r>
              <a:rPr sz="2000" spc="-15" dirty="0">
                <a:latin typeface="Calibri"/>
                <a:cs typeface="Calibri"/>
              </a:rPr>
              <a:t>Oxford</a:t>
            </a:r>
            <a:r>
              <a:rPr sz="2000" spc="-20" dirty="0">
                <a:latin typeface="Calibri"/>
                <a:cs typeface="Calibri"/>
              </a:rPr>
              <a:t> </a:t>
            </a:r>
            <a:r>
              <a:rPr sz="2000" spc="-5" dirty="0">
                <a:latin typeface="Calibri"/>
                <a:cs typeface="Calibri"/>
              </a:rPr>
              <a:t>Companion</a:t>
            </a:r>
            <a:r>
              <a:rPr sz="2000" spc="-20" dirty="0">
                <a:latin typeface="Calibri"/>
                <a:cs typeface="Calibri"/>
              </a:rPr>
              <a:t> </a:t>
            </a:r>
            <a:r>
              <a:rPr sz="2000" spc="-15" dirty="0">
                <a:latin typeface="Calibri"/>
                <a:cs typeface="Calibri"/>
              </a:rPr>
              <a:t>to</a:t>
            </a:r>
            <a:r>
              <a:rPr sz="2000" dirty="0">
                <a:latin typeface="Calibri"/>
                <a:cs typeface="Calibri"/>
              </a:rPr>
              <a:t> </a:t>
            </a:r>
            <a:r>
              <a:rPr sz="2000" spc="-10" dirty="0">
                <a:latin typeface="Calibri"/>
                <a:cs typeface="Calibri"/>
              </a:rPr>
              <a:t>Food.</a:t>
            </a:r>
            <a:r>
              <a:rPr sz="2000" spc="-15" dirty="0">
                <a:latin typeface="Calibri"/>
                <a:cs typeface="Calibri"/>
              </a:rPr>
              <a:t> Oxford</a:t>
            </a:r>
            <a:r>
              <a:rPr sz="2000" spc="-20" dirty="0">
                <a:latin typeface="Calibri"/>
                <a:cs typeface="Calibri"/>
              </a:rPr>
              <a:t> </a:t>
            </a:r>
            <a:r>
              <a:rPr sz="2000" spc="-10" dirty="0">
                <a:latin typeface="Calibri"/>
                <a:cs typeface="Calibri"/>
              </a:rPr>
              <a:t>University</a:t>
            </a:r>
            <a:r>
              <a:rPr sz="2000" spc="40" dirty="0">
                <a:latin typeface="Calibri"/>
                <a:cs typeface="Calibri"/>
              </a:rPr>
              <a:t> </a:t>
            </a:r>
            <a:r>
              <a:rPr sz="2000" spc="-10" dirty="0">
                <a:latin typeface="Calibri"/>
                <a:cs typeface="Calibri"/>
              </a:rPr>
              <a:t>Press.</a:t>
            </a:r>
            <a:endParaRPr sz="2000">
              <a:latin typeface="Calibri"/>
              <a:cs typeface="Calibri"/>
            </a:endParaRPr>
          </a:p>
          <a:p>
            <a:pPr>
              <a:lnSpc>
                <a:spcPct val="100000"/>
              </a:lnSpc>
              <a:spcBef>
                <a:spcPts val="25"/>
              </a:spcBef>
            </a:pPr>
            <a:endParaRPr sz="1750">
              <a:latin typeface="Calibri"/>
              <a:cs typeface="Calibri"/>
            </a:endParaRPr>
          </a:p>
          <a:p>
            <a:pPr marL="101600">
              <a:lnSpc>
                <a:spcPts val="2039"/>
              </a:lnSpc>
            </a:pPr>
            <a:r>
              <a:rPr sz="2000" spc="-10" dirty="0">
                <a:latin typeface="Calibri"/>
                <a:cs typeface="Calibri"/>
              </a:rPr>
              <a:t>Davis.B,</a:t>
            </a:r>
            <a:r>
              <a:rPr sz="2000" spc="-5" dirty="0">
                <a:latin typeface="Calibri"/>
                <a:cs typeface="Calibri"/>
              </a:rPr>
              <a:t> Lockwood.</a:t>
            </a:r>
            <a:r>
              <a:rPr sz="2000" spc="-35" dirty="0">
                <a:latin typeface="Calibri"/>
                <a:cs typeface="Calibri"/>
              </a:rPr>
              <a:t> </a:t>
            </a:r>
            <a:r>
              <a:rPr sz="2000" spc="5" dirty="0">
                <a:latin typeface="Calibri"/>
                <a:cs typeface="Calibri"/>
              </a:rPr>
              <a:t>A,</a:t>
            </a:r>
            <a:r>
              <a:rPr sz="2000" dirty="0">
                <a:latin typeface="Calibri"/>
                <a:cs typeface="Calibri"/>
              </a:rPr>
              <a:t> </a:t>
            </a:r>
            <a:r>
              <a:rPr sz="2000" spc="-5" dirty="0">
                <a:latin typeface="Calibri"/>
                <a:cs typeface="Calibri"/>
              </a:rPr>
              <a:t>Alcott.</a:t>
            </a:r>
            <a:r>
              <a:rPr sz="2000" spc="-10" dirty="0">
                <a:latin typeface="Calibri"/>
                <a:cs typeface="Calibri"/>
              </a:rPr>
              <a:t> </a:t>
            </a:r>
            <a:r>
              <a:rPr sz="2000" spc="-130" dirty="0">
                <a:latin typeface="Calibri"/>
                <a:cs typeface="Calibri"/>
              </a:rPr>
              <a:t>P,</a:t>
            </a:r>
            <a:r>
              <a:rPr sz="2000" spc="25" dirty="0">
                <a:latin typeface="Calibri"/>
                <a:cs typeface="Calibri"/>
              </a:rPr>
              <a:t> </a:t>
            </a:r>
            <a:r>
              <a:rPr sz="2000" spc="-10" dirty="0">
                <a:latin typeface="Calibri"/>
                <a:cs typeface="Calibri"/>
              </a:rPr>
              <a:t>Pantelidis.</a:t>
            </a:r>
            <a:r>
              <a:rPr sz="2000" spc="30" dirty="0">
                <a:latin typeface="Calibri"/>
                <a:cs typeface="Calibri"/>
              </a:rPr>
              <a:t> </a:t>
            </a:r>
            <a:r>
              <a:rPr sz="2000" dirty="0">
                <a:latin typeface="Calibri"/>
                <a:cs typeface="Calibri"/>
              </a:rPr>
              <a:t>IS</a:t>
            </a:r>
            <a:r>
              <a:rPr sz="2000" spc="-5" dirty="0">
                <a:latin typeface="Calibri"/>
                <a:cs typeface="Calibri"/>
              </a:rPr>
              <a:t> </a:t>
            </a:r>
            <a:r>
              <a:rPr sz="2000" dirty="0">
                <a:latin typeface="Calibri"/>
                <a:cs typeface="Calibri"/>
              </a:rPr>
              <a:t>(2018)</a:t>
            </a:r>
            <a:r>
              <a:rPr sz="2000" spc="-25" dirty="0">
                <a:latin typeface="Calibri"/>
                <a:cs typeface="Calibri"/>
              </a:rPr>
              <a:t> </a:t>
            </a:r>
            <a:r>
              <a:rPr sz="2000" spc="-10" dirty="0">
                <a:latin typeface="Calibri"/>
                <a:cs typeface="Calibri"/>
              </a:rPr>
              <a:t>Food</a:t>
            </a:r>
            <a:r>
              <a:rPr sz="2000" spc="-20" dirty="0">
                <a:latin typeface="Calibri"/>
                <a:cs typeface="Calibri"/>
              </a:rPr>
              <a:t> </a:t>
            </a:r>
            <a:r>
              <a:rPr sz="2000" dirty="0">
                <a:latin typeface="Calibri"/>
                <a:cs typeface="Calibri"/>
              </a:rPr>
              <a:t>and</a:t>
            </a:r>
            <a:r>
              <a:rPr sz="2000" spc="-15" dirty="0">
                <a:latin typeface="Calibri"/>
                <a:cs typeface="Calibri"/>
              </a:rPr>
              <a:t> beverage</a:t>
            </a:r>
            <a:r>
              <a:rPr sz="2000" spc="5" dirty="0">
                <a:latin typeface="Calibri"/>
                <a:cs typeface="Calibri"/>
              </a:rPr>
              <a:t> </a:t>
            </a:r>
            <a:r>
              <a:rPr sz="2000" spc="-5" dirty="0">
                <a:latin typeface="Calibri"/>
                <a:cs typeface="Calibri"/>
              </a:rPr>
              <a:t>Management</a:t>
            </a:r>
            <a:endParaRPr sz="2000">
              <a:latin typeface="Calibri"/>
              <a:cs typeface="Calibri"/>
            </a:endParaRPr>
          </a:p>
          <a:p>
            <a:pPr marL="101600">
              <a:lnSpc>
                <a:spcPts val="2039"/>
              </a:lnSpc>
            </a:pPr>
            <a:r>
              <a:rPr sz="2000" spc="5" dirty="0">
                <a:latin typeface="Calibri"/>
                <a:cs typeface="Calibri"/>
              </a:rPr>
              <a:t>6</a:t>
            </a:r>
            <a:r>
              <a:rPr sz="1950" spc="7" baseline="25641" dirty="0">
                <a:latin typeface="Calibri"/>
                <a:cs typeface="Calibri"/>
              </a:rPr>
              <a:t>th</a:t>
            </a:r>
            <a:r>
              <a:rPr sz="1950" spc="225" baseline="25641" dirty="0">
                <a:latin typeface="Calibri"/>
                <a:cs typeface="Calibri"/>
              </a:rPr>
              <a:t> </a:t>
            </a:r>
            <a:r>
              <a:rPr sz="2000" spc="-5" dirty="0">
                <a:latin typeface="Calibri"/>
                <a:cs typeface="Calibri"/>
              </a:rPr>
              <a:t>Edn.</a:t>
            </a:r>
            <a:r>
              <a:rPr sz="2000" spc="-40" dirty="0">
                <a:latin typeface="Calibri"/>
                <a:cs typeface="Calibri"/>
              </a:rPr>
              <a:t> </a:t>
            </a:r>
            <a:r>
              <a:rPr sz="2000" spc="-10" dirty="0">
                <a:latin typeface="Calibri"/>
                <a:cs typeface="Calibri"/>
              </a:rPr>
              <a:t>Routledge.</a:t>
            </a:r>
            <a:r>
              <a:rPr sz="2000" spc="-40" dirty="0">
                <a:latin typeface="Calibri"/>
                <a:cs typeface="Calibri"/>
              </a:rPr>
              <a:t> </a:t>
            </a:r>
            <a:r>
              <a:rPr sz="2000" spc="-5" dirty="0">
                <a:latin typeface="Calibri"/>
                <a:cs typeface="Calibri"/>
              </a:rPr>
              <a:t>London.</a:t>
            </a:r>
            <a:r>
              <a:rPr sz="2000" spc="-50" dirty="0">
                <a:latin typeface="Calibri"/>
                <a:cs typeface="Calibri"/>
              </a:rPr>
              <a:t> </a:t>
            </a:r>
            <a:r>
              <a:rPr sz="2000" dirty="0">
                <a:latin typeface="Calibri"/>
                <a:cs typeface="Calibri"/>
              </a:rPr>
              <a:t>UK</a:t>
            </a:r>
            <a:endParaRPr sz="2000">
              <a:latin typeface="Calibri"/>
              <a:cs typeface="Calibri"/>
            </a:endParaRPr>
          </a:p>
          <a:p>
            <a:pPr>
              <a:lnSpc>
                <a:spcPct val="100000"/>
              </a:lnSpc>
              <a:spcBef>
                <a:spcPts val="10"/>
              </a:spcBef>
            </a:pPr>
            <a:endParaRPr sz="2350">
              <a:latin typeface="Calibri"/>
              <a:cs typeface="Calibri"/>
            </a:endParaRPr>
          </a:p>
          <a:p>
            <a:pPr marL="101600" marR="393065">
              <a:lnSpc>
                <a:spcPct val="70000"/>
              </a:lnSpc>
            </a:pPr>
            <a:r>
              <a:rPr sz="2000" spc="-10" dirty="0">
                <a:latin typeface="Calibri"/>
                <a:cs typeface="Calibri"/>
              </a:rPr>
              <a:t>Hayes.</a:t>
            </a:r>
            <a:r>
              <a:rPr sz="2000" spc="-5" dirty="0">
                <a:latin typeface="Calibri"/>
                <a:cs typeface="Calibri"/>
              </a:rPr>
              <a:t> </a:t>
            </a:r>
            <a:r>
              <a:rPr sz="2000" spc="-25" dirty="0">
                <a:latin typeface="Calibri"/>
                <a:cs typeface="Calibri"/>
              </a:rPr>
              <a:t>D,</a:t>
            </a:r>
            <a:r>
              <a:rPr sz="2000" spc="-15" dirty="0">
                <a:latin typeface="Calibri"/>
                <a:cs typeface="Calibri"/>
              </a:rPr>
              <a:t> </a:t>
            </a:r>
            <a:r>
              <a:rPr sz="2000" spc="-25" dirty="0">
                <a:latin typeface="Calibri"/>
                <a:cs typeface="Calibri"/>
              </a:rPr>
              <a:t>Ninemeier.</a:t>
            </a:r>
            <a:r>
              <a:rPr sz="2000" spc="25" dirty="0">
                <a:latin typeface="Calibri"/>
                <a:cs typeface="Calibri"/>
              </a:rPr>
              <a:t> </a:t>
            </a:r>
            <a:r>
              <a:rPr sz="2000" spc="-20" dirty="0">
                <a:latin typeface="Calibri"/>
                <a:cs typeface="Calibri"/>
              </a:rPr>
              <a:t>JD,</a:t>
            </a:r>
            <a:r>
              <a:rPr sz="2000" spc="-10" dirty="0">
                <a:latin typeface="Calibri"/>
                <a:cs typeface="Calibri"/>
              </a:rPr>
              <a:t> </a:t>
            </a:r>
            <a:r>
              <a:rPr sz="2000" spc="-35" dirty="0">
                <a:latin typeface="Calibri"/>
                <a:cs typeface="Calibri"/>
              </a:rPr>
              <a:t>Miller.</a:t>
            </a:r>
            <a:r>
              <a:rPr sz="2000" spc="25" dirty="0">
                <a:latin typeface="Calibri"/>
                <a:cs typeface="Calibri"/>
              </a:rPr>
              <a:t> </a:t>
            </a:r>
            <a:r>
              <a:rPr sz="2000" spc="5" dirty="0">
                <a:latin typeface="Calibri"/>
                <a:cs typeface="Calibri"/>
              </a:rPr>
              <a:t>AA,</a:t>
            </a:r>
            <a:r>
              <a:rPr sz="2000" spc="15" dirty="0">
                <a:latin typeface="Calibri"/>
                <a:cs typeface="Calibri"/>
              </a:rPr>
              <a:t> </a:t>
            </a:r>
            <a:r>
              <a:rPr sz="2000" dirty="0">
                <a:latin typeface="Calibri"/>
                <a:cs typeface="Calibri"/>
              </a:rPr>
              <a:t>(2017)</a:t>
            </a:r>
            <a:r>
              <a:rPr sz="2000" spc="-10" dirty="0">
                <a:latin typeface="Calibri"/>
                <a:cs typeface="Calibri"/>
              </a:rPr>
              <a:t> Hotel</a:t>
            </a:r>
            <a:r>
              <a:rPr sz="2000" spc="5" dirty="0">
                <a:latin typeface="Calibri"/>
                <a:cs typeface="Calibri"/>
              </a:rPr>
              <a:t> </a:t>
            </a:r>
            <a:r>
              <a:rPr sz="2000" spc="-10" dirty="0">
                <a:latin typeface="Calibri"/>
                <a:cs typeface="Calibri"/>
              </a:rPr>
              <a:t>Operations</a:t>
            </a:r>
            <a:r>
              <a:rPr sz="2000" spc="15" dirty="0">
                <a:latin typeface="Calibri"/>
                <a:cs typeface="Calibri"/>
              </a:rPr>
              <a:t> </a:t>
            </a:r>
            <a:r>
              <a:rPr sz="2000" spc="-5" dirty="0">
                <a:latin typeface="Calibri"/>
                <a:cs typeface="Calibri"/>
              </a:rPr>
              <a:t>Management</a:t>
            </a:r>
            <a:r>
              <a:rPr sz="2000" dirty="0">
                <a:latin typeface="Calibri"/>
                <a:cs typeface="Calibri"/>
              </a:rPr>
              <a:t> </a:t>
            </a:r>
            <a:r>
              <a:rPr sz="2000" spc="15" dirty="0">
                <a:latin typeface="Calibri"/>
                <a:cs typeface="Calibri"/>
              </a:rPr>
              <a:t>3</a:t>
            </a:r>
            <a:r>
              <a:rPr sz="1950" spc="22" baseline="25641" dirty="0">
                <a:latin typeface="Calibri"/>
                <a:cs typeface="Calibri"/>
              </a:rPr>
              <a:t>rd</a:t>
            </a:r>
            <a:r>
              <a:rPr sz="1950" spc="217" baseline="25641" dirty="0">
                <a:latin typeface="Calibri"/>
                <a:cs typeface="Calibri"/>
              </a:rPr>
              <a:t> </a:t>
            </a:r>
            <a:r>
              <a:rPr sz="2000" spc="-5" dirty="0">
                <a:latin typeface="Calibri"/>
                <a:cs typeface="Calibri"/>
              </a:rPr>
              <a:t>Edn. </a:t>
            </a:r>
            <a:r>
              <a:rPr sz="2000" spc="-440" dirty="0">
                <a:latin typeface="Calibri"/>
                <a:cs typeface="Calibri"/>
              </a:rPr>
              <a:t> </a:t>
            </a:r>
            <a:r>
              <a:rPr sz="2000" spc="-15" dirty="0">
                <a:latin typeface="Calibri"/>
                <a:cs typeface="Calibri"/>
              </a:rPr>
              <a:t>Pearson.</a:t>
            </a:r>
            <a:r>
              <a:rPr sz="2000" spc="-5" dirty="0">
                <a:latin typeface="Calibri"/>
                <a:cs typeface="Calibri"/>
              </a:rPr>
              <a:t> London.</a:t>
            </a:r>
            <a:r>
              <a:rPr sz="2000" spc="-45" dirty="0">
                <a:latin typeface="Calibri"/>
                <a:cs typeface="Calibri"/>
              </a:rPr>
              <a:t> </a:t>
            </a:r>
            <a:r>
              <a:rPr sz="2000" dirty="0">
                <a:latin typeface="Calibri"/>
                <a:cs typeface="Calibri"/>
              </a:rPr>
              <a:t>UK</a:t>
            </a:r>
            <a:endParaRPr sz="2000">
              <a:latin typeface="Calibri"/>
              <a:cs typeface="Calibri"/>
            </a:endParaRPr>
          </a:p>
          <a:p>
            <a:pPr>
              <a:lnSpc>
                <a:spcPct val="100000"/>
              </a:lnSpc>
              <a:spcBef>
                <a:spcPts val="25"/>
              </a:spcBef>
            </a:pPr>
            <a:endParaRPr sz="1750">
              <a:latin typeface="Calibri"/>
              <a:cs typeface="Calibri"/>
            </a:endParaRPr>
          </a:p>
          <a:p>
            <a:pPr marL="101600">
              <a:lnSpc>
                <a:spcPct val="100000"/>
              </a:lnSpc>
            </a:pPr>
            <a:r>
              <a:rPr sz="2000" spc="-5" dirty="0">
                <a:latin typeface="Calibri"/>
                <a:cs typeface="Calibri"/>
              </a:rPr>
              <a:t>Kanani.</a:t>
            </a:r>
            <a:r>
              <a:rPr sz="2000" spc="-15" dirty="0">
                <a:latin typeface="Calibri"/>
                <a:cs typeface="Calibri"/>
              </a:rPr>
              <a:t> </a:t>
            </a:r>
            <a:r>
              <a:rPr sz="2000" spc="-5" dirty="0">
                <a:latin typeface="Calibri"/>
                <a:cs typeface="Calibri"/>
              </a:rPr>
              <a:t>RB,</a:t>
            </a:r>
            <a:r>
              <a:rPr sz="2000" spc="-15" dirty="0">
                <a:latin typeface="Calibri"/>
                <a:cs typeface="Calibri"/>
              </a:rPr>
              <a:t> </a:t>
            </a:r>
            <a:r>
              <a:rPr sz="2000" dirty="0">
                <a:latin typeface="Calibri"/>
                <a:cs typeface="Calibri"/>
              </a:rPr>
              <a:t>(2018)</a:t>
            </a:r>
            <a:r>
              <a:rPr sz="2000" spc="-20" dirty="0">
                <a:latin typeface="Calibri"/>
                <a:cs typeface="Calibri"/>
              </a:rPr>
              <a:t> </a:t>
            </a:r>
            <a:r>
              <a:rPr sz="2000" dirty="0">
                <a:latin typeface="Calibri"/>
                <a:cs typeface="Calibri"/>
              </a:rPr>
              <a:t>A </a:t>
            </a:r>
            <a:r>
              <a:rPr sz="2000" spc="-15" dirty="0">
                <a:latin typeface="Calibri"/>
                <a:cs typeface="Calibri"/>
              </a:rPr>
              <a:t>Wealth</a:t>
            </a:r>
            <a:r>
              <a:rPr sz="2000" spc="10" dirty="0">
                <a:latin typeface="Calibri"/>
                <a:cs typeface="Calibri"/>
              </a:rPr>
              <a:t> </a:t>
            </a:r>
            <a:r>
              <a:rPr sz="2000" spc="-5" dirty="0">
                <a:latin typeface="Calibri"/>
                <a:cs typeface="Calibri"/>
              </a:rPr>
              <a:t>of Insight.</a:t>
            </a:r>
            <a:r>
              <a:rPr sz="2000" spc="-20" dirty="0">
                <a:latin typeface="Calibri"/>
                <a:cs typeface="Calibri"/>
              </a:rPr>
              <a:t> </a:t>
            </a:r>
            <a:r>
              <a:rPr sz="2000" dirty="0">
                <a:latin typeface="Calibri"/>
                <a:cs typeface="Calibri"/>
              </a:rPr>
              <a:t>Black </a:t>
            </a:r>
            <a:r>
              <a:rPr sz="2000" spc="-25" dirty="0">
                <a:latin typeface="Calibri"/>
                <a:cs typeface="Calibri"/>
              </a:rPr>
              <a:t>Truffle</a:t>
            </a:r>
            <a:r>
              <a:rPr sz="2000" spc="10" dirty="0">
                <a:latin typeface="Calibri"/>
                <a:cs typeface="Calibri"/>
              </a:rPr>
              <a:t> </a:t>
            </a:r>
            <a:r>
              <a:rPr sz="2000" spc="-10" dirty="0">
                <a:latin typeface="Calibri"/>
                <a:cs typeface="Calibri"/>
              </a:rPr>
              <a:t>Press.</a:t>
            </a:r>
            <a:r>
              <a:rPr sz="2000" spc="15" dirty="0">
                <a:latin typeface="Calibri"/>
                <a:cs typeface="Calibri"/>
              </a:rPr>
              <a:t> </a:t>
            </a:r>
            <a:r>
              <a:rPr sz="2000" spc="-5" dirty="0">
                <a:latin typeface="Calibri"/>
                <a:cs typeface="Calibri"/>
              </a:rPr>
              <a:t>Milton</a:t>
            </a:r>
            <a:r>
              <a:rPr sz="2000" spc="5" dirty="0">
                <a:latin typeface="Calibri"/>
                <a:cs typeface="Calibri"/>
              </a:rPr>
              <a:t> </a:t>
            </a:r>
            <a:r>
              <a:rPr sz="2000" spc="-5" dirty="0">
                <a:latin typeface="Calibri"/>
                <a:cs typeface="Calibri"/>
              </a:rPr>
              <a:t>Keynes.</a:t>
            </a:r>
            <a:r>
              <a:rPr sz="2000" spc="-25" dirty="0">
                <a:latin typeface="Calibri"/>
                <a:cs typeface="Calibri"/>
              </a:rPr>
              <a:t> </a:t>
            </a:r>
            <a:r>
              <a:rPr sz="2000" dirty="0">
                <a:latin typeface="Calibri"/>
                <a:cs typeface="Calibri"/>
              </a:rPr>
              <a:t>UK</a:t>
            </a:r>
            <a:endParaRPr sz="2000">
              <a:latin typeface="Calibri"/>
              <a:cs typeface="Calibri"/>
            </a:endParaRPr>
          </a:p>
          <a:p>
            <a:pPr>
              <a:lnSpc>
                <a:spcPct val="100000"/>
              </a:lnSpc>
              <a:spcBef>
                <a:spcPts val="35"/>
              </a:spcBef>
            </a:pPr>
            <a:endParaRPr sz="2200">
              <a:latin typeface="Calibri"/>
              <a:cs typeface="Calibri"/>
            </a:endParaRPr>
          </a:p>
          <a:p>
            <a:pPr marL="101600" marR="46355">
              <a:lnSpc>
                <a:spcPct val="70000"/>
              </a:lnSpc>
            </a:pPr>
            <a:r>
              <a:rPr sz="1800" spc="-15" dirty="0">
                <a:latin typeface="Calibri"/>
                <a:cs typeface="Calibri"/>
              </a:rPr>
              <a:t>Welsh</a:t>
            </a:r>
            <a:r>
              <a:rPr sz="1800" spc="5" dirty="0">
                <a:latin typeface="Calibri"/>
                <a:cs typeface="Calibri"/>
              </a:rPr>
              <a:t> </a:t>
            </a:r>
            <a:r>
              <a:rPr sz="1800" spc="-5" dirty="0">
                <a:latin typeface="Calibri"/>
                <a:cs typeface="Calibri"/>
              </a:rPr>
              <a:t>Government</a:t>
            </a:r>
            <a:r>
              <a:rPr sz="1800" dirty="0">
                <a:latin typeface="Calibri"/>
                <a:cs typeface="Calibri"/>
              </a:rPr>
              <a:t> </a:t>
            </a:r>
            <a:r>
              <a:rPr sz="1800" spc="-5" dirty="0">
                <a:latin typeface="Calibri"/>
                <a:cs typeface="Calibri"/>
              </a:rPr>
              <a:t>(2016)</a:t>
            </a:r>
            <a:r>
              <a:rPr sz="1800" spc="15" dirty="0">
                <a:latin typeface="Calibri"/>
                <a:cs typeface="Calibri"/>
              </a:rPr>
              <a:t> </a:t>
            </a:r>
            <a:r>
              <a:rPr sz="1800" i="1" spc="-5" dirty="0">
                <a:latin typeface="Calibri"/>
                <a:cs typeface="Calibri"/>
              </a:rPr>
              <a:t>Rules</a:t>
            </a:r>
            <a:r>
              <a:rPr sz="1800" i="1" spc="15" dirty="0">
                <a:latin typeface="Calibri"/>
                <a:cs typeface="Calibri"/>
              </a:rPr>
              <a:t> </a:t>
            </a:r>
            <a:r>
              <a:rPr sz="1800" i="1" spc="-5" dirty="0">
                <a:latin typeface="Calibri"/>
                <a:cs typeface="Calibri"/>
              </a:rPr>
              <a:t>requiring</a:t>
            </a:r>
            <a:r>
              <a:rPr sz="1800" i="1" spc="20" dirty="0">
                <a:latin typeface="Calibri"/>
                <a:cs typeface="Calibri"/>
              </a:rPr>
              <a:t> </a:t>
            </a:r>
            <a:r>
              <a:rPr sz="1800" i="1" spc="-15" dirty="0">
                <a:latin typeface="Calibri"/>
                <a:cs typeface="Calibri"/>
              </a:rPr>
              <a:t>takeaways</a:t>
            </a:r>
            <a:r>
              <a:rPr sz="1800" i="1" spc="-10" dirty="0">
                <a:latin typeface="Calibri"/>
                <a:cs typeface="Calibri"/>
              </a:rPr>
              <a:t> </a:t>
            </a:r>
            <a:r>
              <a:rPr sz="1800" i="1" spc="-15" dirty="0">
                <a:latin typeface="Calibri"/>
                <a:cs typeface="Calibri"/>
              </a:rPr>
              <a:t>to</a:t>
            </a:r>
            <a:r>
              <a:rPr sz="1800" i="1" spc="15" dirty="0">
                <a:latin typeface="Calibri"/>
                <a:cs typeface="Calibri"/>
              </a:rPr>
              <a:t> </a:t>
            </a:r>
            <a:r>
              <a:rPr sz="1800" i="1" spc="-10" dirty="0">
                <a:latin typeface="Calibri"/>
                <a:cs typeface="Calibri"/>
              </a:rPr>
              <a:t>promote</a:t>
            </a:r>
            <a:r>
              <a:rPr sz="1800" i="1" spc="15" dirty="0">
                <a:latin typeface="Calibri"/>
                <a:cs typeface="Calibri"/>
              </a:rPr>
              <a:t> </a:t>
            </a:r>
            <a:r>
              <a:rPr sz="1800" i="1" spc="-10" dirty="0">
                <a:latin typeface="Calibri"/>
                <a:cs typeface="Calibri"/>
              </a:rPr>
              <a:t>food</a:t>
            </a:r>
            <a:r>
              <a:rPr sz="1800" i="1" spc="-5" dirty="0">
                <a:latin typeface="Calibri"/>
                <a:cs typeface="Calibri"/>
              </a:rPr>
              <a:t> </a:t>
            </a:r>
            <a:r>
              <a:rPr sz="1800" i="1" spc="-10" dirty="0">
                <a:latin typeface="Calibri"/>
                <a:cs typeface="Calibri"/>
              </a:rPr>
              <a:t>hygiene</a:t>
            </a:r>
            <a:r>
              <a:rPr sz="1800" i="1" spc="20" dirty="0">
                <a:latin typeface="Calibri"/>
                <a:cs typeface="Calibri"/>
              </a:rPr>
              <a:t> </a:t>
            </a:r>
            <a:r>
              <a:rPr sz="1800" i="1" spc="-5" dirty="0">
                <a:latin typeface="Calibri"/>
                <a:cs typeface="Calibri"/>
              </a:rPr>
              <a:t>ratings</a:t>
            </a:r>
            <a:r>
              <a:rPr sz="1800" i="1" dirty="0">
                <a:latin typeface="Calibri"/>
                <a:cs typeface="Calibri"/>
              </a:rPr>
              <a:t> </a:t>
            </a:r>
            <a:r>
              <a:rPr sz="1800" i="1" spc="-5" dirty="0">
                <a:latin typeface="Calibri"/>
                <a:cs typeface="Calibri"/>
              </a:rPr>
              <a:t>on </a:t>
            </a:r>
            <a:r>
              <a:rPr sz="1800" i="1" dirty="0">
                <a:latin typeface="Calibri"/>
                <a:cs typeface="Calibri"/>
              </a:rPr>
              <a:t> </a:t>
            </a:r>
            <a:r>
              <a:rPr sz="1800" i="1" spc="-5" dirty="0">
                <a:latin typeface="Calibri"/>
                <a:cs typeface="Calibri"/>
              </a:rPr>
              <a:t>leaflets,</a:t>
            </a:r>
            <a:r>
              <a:rPr sz="1800" i="1" spc="20" dirty="0">
                <a:latin typeface="Calibri"/>
                <a:cs typeface="Calibri"/>
              </a:rPr>
              <a:t> </a:t>
            </a:r>
            <a:r>
              <a:rPr sz="1800" i="1" spc="-10" dirty="0">
                <a:latin typeface="Calibri"/>
                <a:cs typeface="Calibri"/>
              </a:rPr>
              <a:t>come</a:t>
            </a:r>
            <a:r>
              <a:rPr sz="1800" i="1" spc="15" dirty="0">
                <a:latin typeface="Calibri"/>
                <a:cs typeface="Calibri"/>
              </a:rPr>
              <a:t> </a:t>
            </a:r>
            <a:r>
              <a:rPr sz="1800" i="1" spc="-15" dirty="0">
                <a:latin typeface="Calibri"/>
                <a:cs typeface="Calibri"/>
              </a:rPr>
              <a:t>into</a:t>
            </a:r>
            <a:r>
              <a:rPr sz="1800" i="1" spc="20" dirty="0">
                <a:latin typeface="Calibri"/>
                <a:cs typeface="Calibri"/>
              </a:rPr>
              <a:t> </a:t>
            </a:r>
            <a:r>
              <a:rPr sz="1800" i="1" spc="-10" dirty="0">
                <a:latin typeface="Calibri"/>
                <a:cs typeface="Calibri"/>
              </a:rPr>
              <a:t>force</a:t>
            </a:r>
            <a:r>
              <a:rPr sz="1800" spc="-10" dirty="0">
                <a:latin typeface="Calibri"/>
                <a:cs typeface="Calibri"/>
              </a:rPr>
              <a:t>.</a:t>
            </a:r>
            <a:r>
              <a:rPr sz="1800" spc="5" dirty="0">
                <a:latin typeface="Calibri"/>
                <a:cs typeface="Calibri"/>
              </a:rPr>
              <a:t> </a:t>
            </a:r>
            <a:r>
              <a:rPr sz="1800" spc="-5" dirty="0">
                <a:latin typeface="Calibri"/>
                <a:cs typeface="Calibri"/>
              </a:rPr>
              <a:t>[online]</a:t>
            </a:r>
            <a:r>
              <a:rPr sz="1800" spc="35" dirty="0">
                <a:latin typeface="Calibri"/>
                <a:cs typeface="Calibri"/>
              </a:rPr>
              <a:t> </a:t>
            </a:r>
            <a:r>
              <a:rPr sz="1800" spc="-25" dirty="0">
                <a:latin typeface="Calibri"/>
                <a:cs typeface="Calibri"/>
              </a:rPr>
              <a:t>Gov.wales.</a:t>
            </a:r>
            <a:r>
              <a:rPr sz="1800" spc="-10" dirty="0">
                <a:latin typeface="Calibri"/>
                <a:cs typeface="Calibri"/>
              </a:rPr>
              <a:t> Available</a:t>
            </a:r>
            <a:r>
              <a:rPr sz="1800" spc="5" dirty="0">
                <a:latin typeface="Calibri"/>
                <a:cs typeface="Calibri"/>
              </a:rPr>
              <a:t> </a:t>
            </a:r>
            <a:r>
              <a:rPr sz="1800" spc="-5" dirty="0">
                <a:latin typeface="Calibri"/>
                <a:cs typeface="Calibri"/>
              </a:rPr>
              <a:t>at:</a:t>
            </a:r>
            <a:r>
              <a:rPr sz="1800" spc="15" dirty="0">
                <a:latin typeface="Calibri"/>
                <a:cs typeface="Calibri"/>
              </a:rPr>
              <a:t> </a:t>
            </a:r>
            <a:r>
              <a:rPr sz="1800" spc="-15" dirty="0">
                <a:latin typeface="Calibri"/>
                <a:cs typeface="Calibri"/>
              </a:rPr>
              <a:t>&lt;https://gov.wales/rules-requiring- </a:t>
            </a:r>
            <a:r>
              <a:rPr sz="1800" spc="-10" dirty="0">
                <a:latin typeface="Calibri"/>
                <a:cs typeface="Calibri"/>
              </a:rPr>
              <a:t> takeaways-promote-food-hygiene-ratings-leaflets-come-force-0&gt;</a:t>
            </a:r>
            <a:r>
              <a:rPr sz="1800" dirty="0">
                <a:latin typeface="Calibri"/>
                <a:cs typeface="Calibri"/>
              </a:rPr>
              <a:t> </a:t>
            </a:r>
            <a:r>
              <a:rPr sz="1800" spc="-5" dirty="0">
                <a:latin typeface="Calibri"/>
                <a:cs typeface="Calibri"/>
              </a:rPr>
              <a:t>[Accessed</a:t>
            </a:r>
            <a:r>
              <a:rPr sz="1800" spc="10" dirty="0">
                <a:latin typeface="Calibri"/>
                <a:cs typeface="Calibri"/>
              </a:rPr>
              <a:t> </a:t>
            </a:r>
            <a:r>
              <a:rPr sz="1800" dirty="0">
                <a:latin typeface="Calibri"/>
                <a:cs typeface="Calibri"/>
              </a:rPr>
              <a:t>17</a:t>
            </a:r>
            <a:r>
              <a:rPr sz="1800" spc="15" dirty="0">
                <a:latin typeface="Calibri"/>
                <a:cs typeface="Calibri"/>
              </a:rPr>
              <a:t> </a:t>
            </a:r>
            <a:r>
              <a:rPr sz="1800" spc="-5" dirty="0">
                <a:latin typeface="Calibri"/>
                <a:cs typeface="Calibri"/>
              </a:rPr>
              <a:t>February</a:t>
            </a:r>
            <a:r>
              <a:rPr sz="1800" spc="10" dirty="0">
                <a:latin typeface="Calibri"/>
                <a:cs typeface="Calibri"/>
              </a:rPr>
              <a:t> </a:t>
            </a:r>
            <a:r>
              <a:rPr sz="1800" spc="-5" dirty="0">
                <a:latin typeface="Calibri"/>
                <a:cs typeface="Calibri"/>
              </a:rPr>
              <a:t>2021].</a:t>
            </a:r>
            <a:endParaRPr sz="180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8" ma:contentTypeDescription="Create a new document." ma:contentTypeScope="" ma:versionID="e97fbdeb731837643df403ea7938ac11">
  <xsd:schema xmlns:xsd="http://www.w3.org/2001/XMLSchema" xmlns:xs="http://www.w3.org/2001/XMLSchema" xmlns:p="http://schemas.microsoft.com/office/2006/metadata/properties" xmlns:ns2="c0bc5e67-24c2-4fc5-b969-f791d200abd2" targetNamespace="http://schemas.microsoft.com/office/2006/metadata/properties" ma:root="true" ma:fieldsID="f15bb98cdf2bcad1bc1614030ed9b0a5" ns2:_="">
    <xsd:import namespace="c0bc5e67-24c2-4fc5-b969-f791d200abd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113255-7E5C-4D89-86F1-015E947979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D96739-1A30-4BC7-8F87-E8DD7A8D11A7}">
  <ds:schemaRefs>
    <ds:schemaRef ds:uri="http://schemas.microsoft.com/sharepoint/v3/contenttype/forms"/>
  </ds:schemaRefs>
</ds:datastoreItem>
</file>

<file path=customXml/itemProps3.xml><?xml version="1.0" encoding="utf-8"?>
<ds:datastoreItem xmlns:ds="http://schemas.openxmlformats.org/officeDocument/2006/customXml" ds:itemID="{BE9CFF52-A2CD-489A-A027-028E311D01BD}">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0</TotalTime>
  <Words>3929</Words>
  <Application>Microsoft Office PowerPoint</Application>
  <PresentationFormat>On-screen Show (4:3)</PresentationFormat>
  <Paragraphs>349</Paragraphs>
  <Slides>65</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Arial MT</vt:lpstr>
      <vt:lpstr>Söhne</vt:lpstr>
      <vt:lpstr>Arial</vt:lpstr>
      <vt:lpstr>Calibri</vt:lpstr>
      <vt:lpstr>Calibri Light</vt:lpstr>
      <vt:lpstr>Segoe UI</vt:lpstr>
      <vt:lpstr>Tahoma</vt:lpstr>
      <vt:lpstr>Times New Roman</vt:lpstr>
      <vt:lpstr>Trebuchet MS</vt:lpstr>
      <vt:lpstr>Office Theme</vt:lpstr>
      <vt:lpstr>PowerPoint Presentation</vt:lpstr>
      <vt:lpstr>Non-Academic Misconduct</vt:lpstr>
      <vt:lpstr>PowerPoint Presentation</vt:lpstr>
      <vt:lpstr>Customer Needs</vt:lpstr>
      <vt:lpstr>Service Method vs Style</vt:lpstr>
      <vt:lpstr>Service methods</vt:lpstr>
      <vt:lpstr>PowerPoint Presentation</vt:lpstr>
      <vt:lpstr>What do the rosettes mean?</vt:lpstr>
      <vt:lpstr>Which is best?</vt:lpstr>
      <vt:lpstr>Assignment 1: Student Journal</vt:lpstr>
      <vt:lpstr>Assignment 1: Student Journal You must reference your work accordingly, by providing both in-text citations and a reference  list containing a minimum of 8 references at the end, which must follow IHM’s UWTSD Harvard  Referencing Guide (this can also be located on Moodle, under the Module Information tile).</vt:lpstr>
      <vt:lpstr>Getting started</vt:lpstr>
      <vt:lpstr>Structuring and reflecting</vt:lpstr>
      <vt:lpstr>Assignment 1 REMINDER</vt:lpstr>
      <vt:lpstr>Food &amp; Beverage Operations  BMIH4002</vt:lpstr>
      <vt:lpstr>Week 3:</vt:lpstr>
      <vt:lpstr>Assignment 2: Menu Engineering</vt:lpstr>
      <vt:lpstr>Assignment 2: Menu Engineering</vt:lpstr>
      <vt:lpstr>Module Assignments &amp; Deadlines</vt:lpstr>
      <vt:lpstr>Menus</vt:lpstr>
      <vt:lpstr>What is a menu</vt:lpstr>
      <vt:lpstr>Menu types</vt:lpstr>
      <vt:lpstr>A la Carte</vt:lpstr>
      <vt:lpstr>Du Jour</vt:lpstr>
      <vt:lpstr>Cycle Menu</vt:lpstr>
      <vt:lpstr>PowerPoint Presentation</vt:lpstr>
      <vt:lpstr>Activity: What type of menus are  the following examples of?</vt:lpstr>
      <vt:lpstr>PowerPoint Presentation</vt:lpstr>
      <vt:lpstr>PowerPoint Presentation</vt:lpstr>
      <vt:lpstr>PowerPoint Presentation</vt:lpstr>
      <vt:lpstr>PowerPoint Presentation</vt:lpstr>
      <vt:lpstr>PowerPoint Presentation</vt:lpstr>
      <vt:lpstr>PowerPoint Presentation</vt:lpstr>
      <vt:lpstr>Fixed Menu</vt:lpstr>
      <vt:lpstr>Prix Fixe</vt:lpstr>
      <vt:lpstr>Table d’hote</vt:lpstr>
      <vt:lpstr>Menu Engineering</vt:lpstr>
      <vt:lpstr>Menu Engineering Tips &amp; Tricks</vt:lpstr>
      <vt:lpstr>Menu Engineering Tips &amp; Tricks</vt:lpstr>
      <vt:lpstr>Essential Questions</vt:lpstr>
      <vt:lpstr>What else should we consider?</vt:lpstr>
      <vt:lpstr>PowerPoint Presentation</vt:lpstr>
      <vt:lpstr>PowerPoint Presentation</vt:lpstr>
      <vt:lpstr>How to price  a menu</vt:lpstr>
      <vt:lpstr>Pricing a Menu: via Gross Profit  (GP) Margin</vt:lpstr>
      <vt:lpstr>Pricing a Menu: via Gross Profit  (GP) Margin</vt:lpstr>
      <vt:lpstr>Pricing a Menu: By Food Cost</vt:lpstr>
      <vt:lpstr>VAT/Tax</vt:lpstr>
      <vt:lpstr>Any Questions?</vt:lpstr>
      <vt:lpstr>Seasonal Menus</vt:lpstr>
      <vt:lpstr>Why should you be  using seasonal  ingredients?</vt:lpstr>
      <vt:lpstr>Why use local  produce?</vt:lpstr>
      <vt:lpstr>How does chef come up with a menu? Let’s look at a Michelin star example with Grant Achatz, Alinea, America</vt:lpstr>
      <vt:lpstr>Breakout Rooms: Create a Menu</vt:lpstr>
      <vt:lpstr>Laws and  Regulations</vt:lpstr>
      <vt:lpstr>Pricing</vt:lpstr>
      <vt:lpstr>Food  Descriptions</vt:lpstr>
      <vt:lpstr>Service Charge</vt:lpstr>
      <vt:lpstr>Calories on Menus</vt:lpstr>
      <vt:lpstr>Allergens</vt:lpstr>
      <vt:lpstr>Any Questions?</vt:lpstr>
      <vt:lpstr>Takeaway Menus in Wales…</vt:lpstr>
      <vt:lpstr>The statement that should be included is:</vt:lpstr>
      <vt:lpstr>Useful websites: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Antoinette Milne</cp:lastModifiedBy>
  <cp:revision>5</cp:revision>
  <dcterms:created xsi:type="dcterms:W3CDTF">2023-09-15T11:48:47Z</dcterms:created>
  <dcterms:modified xsi:type="dcterms:W3CDTF">2023-10-05T07:12:46Z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2023-05-15T00:00:00Z</vt:filetime>
  </property>
  <property fmtid="{D5CDD505-2E9C-101B-9397-08002B2CF9AE}" pid="3" name="Creator">
    <vt:lpwstr>Microsoft® PowerPoint® for Microsoft 365</vt:lpwstr>
  </property>
  <property fmtid="{D5CDD505-2E9C-101B-9397-08002B2CF9AE}" pid="4" name="LastSaved">
    <vt:filetime>2023-09-15T00:00:00Z</vt:filetime>
  </property>
  <property fmtid="{D5CDD505-2E9C-101B-9397-08002B2CF9AE}" pid="5" name="ContentTypeId">
    <vt:lpwstr>0x010100964854871C080D46AAF220054162EE49</vt:lpwstr>
  </property>
</Properties>
</file>