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26"/>
  </p:notesMasterIdLst>
  <p:sldIdLst>
    <p:sldId id="258" r:id="rId2"/>
    <p:sldId id="412" r:id="rId3"/>
    <p:sldId id="411" r:id="rId4"/>
    <p:sldId id="413" r:id="rId5"/>
    <p:sldId id="414" r:id="rId6"/>
    <p:sldId id="416" r:id="rId7"/>
    <p:sldId id="418" r:id="rId8"/>
    <p:sldId id="417" r:id="rId9"/>
    <p:sldId id="419" r:id="rId10"/>
    <p:sldId id="420" r:id="rId11"/>
    <p:sldId id="421" r:id="rId12"/>
    <p:sldId id="422" r:id="rId13"/>
    <p:sldId id="423" r:id="rId14"/>
    <p:sldId id="424" r:id="rId15"/>
    <p:sldId id="425" r:id="rId16"/>
    <p:sldId id="426" r:id="rId17"/>
    <p:sldId id="427" r:id="rId18"/>
    <p:sldId id="428" r:id="rId19"/>
    <p:sldId id="429" r:id="rId20"/>
    <p:sldId id="430" r:id="rId21"/>
    <p:sldId id="431" r:id="rId22"/>
    <p:sldId id="433" r:id="rId23"/>
    <p:sldId id="432" r:id="rId24"/>
    <p:sldId id="434" r:id="rId25"/>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242B71-0542-4A31-B13F-CBB8F5D82834}" v="120" dt="2023-10-02T10:21:47.4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817" autoAdjust="0"/>
    <p:restoredTop sz="94664" autoAdjust="0"/>
  </p:normalViewPr>
  <p:slideViewPr>
    <p:cSldViewPr>
      <p:cViewPr varScale="1">
        <p:scale>
          <a:sx n="79" d="100"/>
          <a:sy n="79" d="100"/>
        </p:scale>
        <p:origin x="1147"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Jenkins" userId="16ffab5666b50b18" providerId="LiveId" clId="{F8242B71-0542-4A31-B13F-CBB8F5D82834}"/>
    <pc:docChg chg="undo custSel delSld modSld">
      <pc:chgData name="David Jenkins" userId="16ffab5666b50b18" providerId="LiveId" clId="{F8242B71-0542-4A31-B13F-CBB8F5D82834}" dt="2023-10-02T14:51:50.085" v="3356" actId="20577"/>
      <pc:docMkLst>
        <pc:docMk/>
      </pc:docMkLst>
      <pc:sldChg chg="addSp modSp mod">
        <pc:chgData name="David Jenkins" userId="16ffab5666b50b18" providerId="LiveId" clId="{F8242B71-0542-4A31-B13F-CBB8F5D82834}" dt="2023-10-02T13:39:54.828" v="1467" actId="20577"/>
        <pc:sldMkLst>
          <pc:docMk/>
          <pc:sldMk cId="1188592339" sldId="423"/>
        </pc:sldMkLst>
        <pc:spChg chg="mod">
          <ac:chgData name="David Jenkins" userId="16ffab5666b50b18" providerId="LiveId" clId="{F8242B71-0542-4A31-B13F-CBB8F5D82834}" dt="2023-10-02T13:39:54.828" v="1467" actId="20577"/>
          <ac:spMkLst>
            <pc:docMk/>
            <pc:sldMk cId="1188592339" sldId="423"/>
            <ac:spMk id="2" creationId="{AD358E61-F6A0-41DE-A60B-CE1569FB3DA0}"/>
          </ac:spMkLst>
        </pc:spChg>
        <pc:spChg chg="mod">
          <ac:chgData name="David Jenkins" userId="16ffab5666b50b18" providerId="LiveId" clId="{F8242B71-0542-4A31-B13F-CBB8F5D82834}" dt="2023-10-02T09:44:09" v="326" actId="20577"/>
          <ac:spMkLst>
            <pc:docMk/>
            <pc:sldMk cId="1188592339" sldId="423"/>
            <ac:spMk id="3" creationId="{419FB1EA-3B3A-47A9-9504-6D82B01B6693}"/>
          </ac:spMkLst>
        </pc:spChg>
        <pc:picChg chg="add mod">
          <ac:chgData name="David Jenkins" userId="16ffab5666b50b18" providerId="LiveId" clId="{F8242B71-0542-4A31-B13F-CBB8F5D82834}" dt="2023-10-02T09:46:37.827" v="332" actId="1076"/>
          <ac:picMkLst>
            <pc:docMk/>
            <pc:sldMk cId="1188592339" sldId="423"/>
            <ac:picMk id="5" creationId="{293866F4-8283-D7E9-F2E4-8770B4359192}"/>
          </ac:picMkLst>
        </pc:picChg>
      </pc:sldChg>
      <pc:sldChg chg="addSp modSp mod">
        <pc:chgData name="David Jenkins" userId="16ffab5666b50b18" providerId="LiveId" clId="{F8242B71-0542-4A31-B13F-CBB8F5D82834}" dt="2023-10-02T09:58:34.273" v="510" actId="20577"/>
        <pc:sldMkLst>
          <pc:docMk/>
          <pc:sldMk cId="3964872564" sldId="424"/>
        </pc:sldMkLst>
        <pc:spChg chg="mod">
          <ac:chgData name="David Jenkins" userId="16ffab5666b50b18" providerId="LiveId" clId="{F8242B71-0542-4A31-B13F-CBB8F5D82834}" dt="2023-10-02T09:58:07.263" v="482" actId="20577"/>
          <ac:spMkLst>
            <pc:docMk/>
            <pc:sldMk cId="3964872564" sldId="424"/>
            <ac:spMk id="2" creationId="{AD358E61-F6A0-41DE-A60B-CE1569FB3DA0}"/>
          </ac:spMkLst>
        </pc:spChg>
        <pc:spChg chg="mod">
          <ac:chgData name="David Jenkins" userId="16ffab5666b50b18" providerId="LiveId" clId="{F8242B71-0542-4A31-B13F-CBB8F5D82834}" dt="2023-10-02T09:58:34.273" v="510" actId="20577"/>
          <ac:spMkLst>
            <pc:docMk/>
            <pc:sldMk cId="3964872564" sldId="424"/>
            <ac:spMk id="3" creationId="{419FB1EA-3B3A-47A9-9504-6D82B01B6693}"/>
          </ac:spMkLst>
        </pc:spChg>
        <pc:graphicFrameChg chg="add mod modGraphic">
          <ac:chgData name="David Jenkins" userId="16ffab5666b50b18" providerId="LiveId" clId="{F8242B71-0542-4A31-B13F-CBB8F5D82834}" dt="2023-10-02T09:57:47.869" v="450" actId="1076"/>
          <ac:graphicFrameMkLst>
            <pc:docMk/>
            <pc:sldMk cId="3964872564" sldId="424"/>
            <ac:graphicFrameMk id="6" creationId="{C932570D-6E36-95B9-E734-5A39C59DE2F5}"/>
          </ac:graphicFrameMkLst>
        </pc:graphicFrameChg>
        <pc:picChg chg="add mod">
          <ac:chgData name="David Jenkins" userId="16ffab5666b50b18" providerId="LiveId" clId="{F8242B71-0542-4A31-B13F-CBB8F5D82834}" dt="2023-10-02T09:57:45.418" v="449" actId="1076"/>
          <ac:picMkLst>
            <pc:docMk/>
            <pc:sldMk cId="3964872564" sldId="424"/>
            <ac:picMk id="5" creationId="{34C92186-5A7F-7E2D-9C23-86F129CADE39}"/>
          </ac:picMkLst>
        </pc:picChg>
      </pc:sldChg>
      <pc:sldChg chg="addSp delSp modSp mod">
        <pc:chgData name="David Jenkins" userId="16ffab5666b50b18" providerId="LiveId" clId="{F8242B71-0542-4A31-B13F-CBB8F5D82834}" dt="2023-10-02T10:14:35.533" v="1312" actId="20577"/>
        <pc:sldMkLst>
          <pc:docMk/>
          <pc:sldMk cId="840986669" sldId="425"/>
        </pc:sldMkLst>
        <pc:spChg chg="mod">
          <ac:chgData name="David Jenkins" userId="16ffab5666b50b18" providerId="LiveId" clId="{F8242B71-0542-4A31-B13F-CBB8F5D82834}" dt="2023-10-02T10:11:49.666" v="1171" actId="20577"/>
          <ac:spMkLst>
            <pc:docMk/>
            <pc:sldMk cId="840986669" sldId="425"/>
            <ac:spMk id="2" creationId="{AD358E61-F6A0-41DE-A60B-CE1569FB3DA0}"/>
          </ac:spMkLst>
        </pc:spChg>
        <pc:spChg chg="mod">
          <ac:chgData name="David Jenkins" userId="16ffab5666b50b18" providerId="LiveId" clId="{F8242B71-0542-4A31-B13F-CBB8F5D82834}" dt="2023-10-02T10:14:35.533" v="1312" actId="20577"/>
          <ac:spMkLst>
            <pc:docMk/>
            <pc:sldMk cId="840986669" sldId="425"/>
            <ac:spMk id="3" creationId="{419FB1EA-3B3A-47A9-9504-6D82B01B6693}"/>
          </ac:spMkLst>
        </pc:spChg>
        <pc:graphicFrameChg chg="add del mod modGraphic">
          <ac:chgData name="David Jenkins" userId="16ffab5666b50b18" providerId="LiveId" clId="{F8242B71-0542-4A31-B13F-CBB8F5D82834}" dt="2023-10-02T10:04:05.125" v="753" actId="478"/>
          <ac:graphicFrameMkLst>
            <pc:docMk/>
            <pc:sldMk cId="840986669" sldId="425"/>
            <ac:graphicFrameMk id="7" creationId="{FBAD508B-6EB1-0E4A-75D1-0FAF6651F188}"/>
          </ac:graphicFrameMkLst>
        </pc:graphicFrameChg>
        <pc:graphicFrameChg chg="add del mod modGraphic">
          <ac:chgData name="David Jenkins" userId="16ffab5666b50b18" providerId="LiveId" clId="{F8242B71-0542-4A31-B13F-CBB8F5D82834}" dt="2023-10-02T10:08:01.685" v="817" actId="478"/>
          <ac:graphicFrameMkLst>
            <pc:docMk/>
            <pc:sldMk cId="840986669" sldId="425"/>
            <ac:graphicFrameMk id="9" creationId="{078FDE87-E15C-6897-EEEB-7360B1C69F3B}"/>
          </ac:graphicFrameMkLst>
        </pc:graphicFrameChg>
        <pc:picChg chg="del">
          <ac:chgData name="David Jenkins" userId="16ffab5666b50b18" providerId="LiveId" clId="{F8242B71-0542-4A31-B13F-CBB8F5D82834}" dt="2023-10-02T09:49:17.535" v="355" actId="478"/>
          <ac:picMkLst>
            <pc:docMk/>
            <pc:sldMk cId="840986669" sldId="425"/>
            <ac:picMk id="5" creationId="{293866F4-8283-D7E9-F2E4-8770B4359192}"/>
          </ac:picMkLst>
        </pc:picChg>
        <pc:picChg chg="add del mod">
          <ac:chgData name="David Jenkins" userId="16ffab5666b50b18" providerId="LiveId" clId="{F8242B71-0542-4A31-B13F-CBB8F5D82834}" dt="2023-10-02T10:01:04.056" v="644" actId="478"/>
          <ac:picMkLst>
            <pc:docMk/>
            <pc:sldMk cId="840986669" sldId="425"/>
            <ac:picMk id="6" creationId="{EA5C6A94-D314-3171-DCBB-8596E5C013BE}"/>
          </ac:picMkLst>
        </pc:picChg>
        <pc:picChg chg="add del mod">
          <ac:chgData name="David Jenkins" userId="16ffab5666b50b18" providerId="LiveId" clId="{F8242B71-0542-4A31-B13F-CBB8F5D82834}" dt="2023-10-02T10:04:20.413" v="755"/>
          <ac:picMkLst>
            <pc:docMk/>
            <pc:sldMk cId="840986669" sldId="425"/>
            <ac:picMk id="8" creationId="{F676A7CF-67DC-F700-01FD-E8223DACF759}"/>
          </ac:picMkLst>
        </pc:picChg>
      </pc:sldChg>
      <pc:sldChg chg="addSp modSp mod">
        <pc:chgData name="David Jenkins" userId="16ffab5666b50b18" providerId="LiveId" clId="{F8242B71-0542-4A31-B13F-CBB8F5D82834}" dt="2023-10-02T10:17:24.772" v="1360" actId="20577"/>
        <pc:sldMkLst>
          <pc:docMk/>
          <pc:sldMk cId="2730145982" sldId="426"/>
        </pc:sldMkLst>
        <pc:spChg chg="mod">
          <ac:chgData name="David Jenkins" userId="16ffab5666b50b18" providerId="LiveId" clId="{F8242B71-0542-4A31-B13F-CBB8F5D82834}" dt="2023-10-02T10:17:24.772" v="1360" actId="20577"/>
          <ac:spMkLst>
            <pc:docMk/>
            <pc:sldMk cId="2730145982" sldId="426"/>
            <ac:spMk id="2" creationId="{AD358E61-F6A0-41DE-A60B-CE1569FB3DA0}"/>
          </ac:spMkLst>
        </pc:spChg>
        <pc:spChg chg="mod">
          <ac:chgData name="David Jenkins" userId="16ffab5666b50b18" providerId="LiveId" clId="{F8242B71-0542-4A31-B13F-CBB8F5D82834}" dt="2023-10-02T10:12:32.240" v="1173" actId="6549"/>
          <ac:spMkLst>
            <pc:docMk/>
            <pc:sldMk cId="2730145982" sldId="426"/>
            <ac:spMk id="3" creationId="{419FB1EA-3B3A-47A9-9504-6D82B01B6693}"/>
          </ac:spMkLst>
        </pc:spChg>
        <pc:spChg chg="add mod">
          <ac:chgData name="David Jenkins" userId="16ffab5666b50b18" providerId="LiveId" clId="{F8242B71-0542-4A31-B13F-CBB8F5D82834}" dt="2023-10-02T10:16:53.677" v="1330" actId="20577"/>
          <ac:spMkLst>
            <pc:docMk/>
            <pc:sldMk cId="2730145982" sldId="426"/>
            <ac:spMk id="5" creationId="{E04064D3-53AF-D395-9A78-3E7ABC0147B6}"/>
          </ac:spMkLst>
        </pc:spChg>
        <pc:graphicFrameChg chg="add mod">
          <ac:chgData name="David Jenkins" userId="16ffab5666b50b18" providerId="LiveId" clId="{F8242B71-0542-4A31-B13F-CBB8F5D82834}" dt="2023-10-02T10:16:38.044" v="1327" actId="1076"/>
          <ac:graphicFrameMkLst>
            <pc:docMk/>
            <pc:sldMk cId="2730145982" sldId="426"/>
            <ac:graphicFrameMk id="6" creationId="{D9DE53DC-F369-B5BD-4414-45FF4F7C7CB5}"/>
          </ac:graphicFrameMkLst>
        </pc:graphicFrameChg>
      </pc:sldChg>
      <pc:sldChg chg="addSp delSp modSp mod delAnim modAnim">
        <pc:chgData name="David Jenkins" userId="16ffab5666b50b18" providerId="LiveId" clId="{F8242B71-0542-4A31-B13F-CBB8F5D82834}" dt="2023-10-02T13:42:37.522" v="1476" actId="20577"/>
        <pc:sldMkLst>
          <pc:docMk/>
          <pc:sldMk cId="1804445471" sldId="427"/>
        </pc:sldMkLst>
        <pc:spChg chg="mod">
          <ac:chgData name="David Jenkins" userId="16ffab5666b50b18" providerId="LiveId" clId="{F8242B71-0542-4A31-B13F-CBB8F5D82834}" dt="2023-10-02T13:42:37.522" v="1476" actId="20577"/>
          <ac:spMkLst>
            <pc:docMk/>
            <pc:sldMk cId="1804445471" sldId="427"/>
            <ac:spMk id="2" creationId="{AD358E61-F6A0-41DE-A60B-CE1569FB3DA0}"/>
          </ac:spMkLst>
        </pc:spChg>
        <pc:spChg chg="mod">
          <ac:chgData name="David Jenkins" userId="16ffab5666b50b18" providerId="LiveId" clId="{F8242B71-0542-4A31-B13F-CBB8F5D82834}" dt="2023-10-02T10:19:04.518" v="1373"/>
          <ac:spMkLst>
            <pc:docMk/>
            <pc:sldMk cId="1804445471" sldId="427"/>
            <ac:spMk id="3" creationId="{419FB1EA-3B3A-47A9-9504-6D82B01B6693}"/>
          </ac:spMkLst>
        </pc:spChg>
        <pc:spChg chg="del mod">
          <ac:chgData name="David Jenkins" userId="16ffab5666b50b18" providerId="LiveId" clId="{F8242B71-0542-4A31-B13F-CBB8F5D82834}" dt="2023-10-02T10:19:13.704" v="1376" actId="478"/>
          <ac:spMkLst>
            <pc:docMk/>
            <pc:sldMk cId="1804445471" sldId="427"/>
            <ac:spMk id="5" creationId="{E04064D3-53AF-D395-9A78-3E7ABC0147B6}"/>
          </ac:spMkLst>
        </pc:spChg>
        <pc:spChg chg="add mod">
          <ac:chgData name="David Jenkins" userId="16ffab5666b50b18" providerId="LiveId" clId="{F8242B71-0542-4A31-B13F-CBB8F5D82834}" dt="2023-10-02T10:21:57.032" v="1463" actId="207"/>
          <ac:spMkLst>
            <pc:docMk/>
            <pc:sldMk cId="1804445471" sldId="427"/>
            <ac:spMk id="7" creationId="{5E3CA5C5-874D-7AC0-F1C4-BFBEEE4391DA}"/>
          </ac:spMkLst>
        </pc:spChg>
        <pc:spChg chg="add mod">
          <ac:chgData name="David Jenkins" userId="16ffab5666b50b18" providerId="LiveId" clId="{F8242B71-0542-4A31-B13F-CBB8F5D82834}" dt="2023-10-02T10:54:57.546" v="1464" actId="207"/>
          <ac:spMkLst>
            <pc:docMk/>
            <pc:sldMk cId="1804445471" sldId="427"/>
            <ac:spMk id="8" creationId="{B8C9420E-220E-EB92-8EAE-6D2E9B6D233E}"/>
          </ac:spMkLst>
        </pc:spChg>
        <pc:spChg chg="add del mod">
          <ac:chgData name="David Jenkins" userId="16ffab5666b50b18" providerId="LiveId" clId="{F8242B71-0542-4A31-B13F-CBB8F5D82834}" dt="2023-10-02T10:20:10.876" v="1381" actId="478"/>
          <ac:spMkLst>
            <pc:docMk/>
            <pc:sldMk cId="1804445471" sldId="427"/>
            <ac:spMk id="9" creationId="{75B5D28E-A6FB-6BD7-A857-7377FB0F7D42}"/>
          </ac:spMkLst>
        </pc:spChg>
        <pc:spChg chg="add mod">
          <ac:chgData name="David Jenkins" userId="16ffab5666b50b18" providerId="LiveId" clId="{F8242B71-0542-4A31-B13F-CBB8F5D82834}" dt="2023-10-02T10:55:06.289" v="1465" actId="207"/>
          <ac:spMkLst>
            <pc:docMk/>
            <pc:sldMk cId="1804445471" sldId="427"/>
            <ac:spMk id="10" creationId="{E658BCC5-7910-7094-E5BF-0294A45C36FA}"/>
          </ac:spMkLst>
        </pc:spChg>
        <pc:graphicFrameChg chg="del mod">
          <ac:chgData name="David Jenkins" userId="16ffab5666b50b18" providerId="LiveId" clId="{F8242B71-0542-4A31-B13F-CBB8F5D82834}" dt="2023-10-02T10:17:48.646" v="1364" actId="478"/>
          <ac:graphicFrameMkLst>
            <pc:docMk/>
            <pc:sldMk cId="1804445471" sldId="427"/>
            <ac:graphicFrameMk id="6" creationId="{D9DE53DC-F369-B5BD-4414-45FF4F7C7CB5}"/>
          </ac:graphicFrameMkLst>
        </pc:graphicFrameChg>
      </pc:sldChg>
      <pc:sldChg chg="addSp delSp modSp mod delAnim modAnim">
        <pc:chgData name="David Jenkins" userId="16ffab5666b50b18" providerId="LiveId" clId="{F8242B71-0542-4A31-B13F-CBB8F5D82834}" dt="2023-10-02T13:49:42.636" v="1557" actId="122"/>
        <pc:sldMkLst>
          <pc:docMk/>
          <pc:sldMk cId="3865940167" sldId="428"/>
        </pc:sldMkLst>
        <pc:spChg chg="mod">
          <ac:chgData name="David Jenkins" userId="16ffab5666b50b18" providerId="LiveId" clId="{F8242B71-0542-4A31-B13F-CBB8F5D82834}" dt="2023-10-02T13:49:29.682" v="1556" actId="255"/>
          <ac:spMkLst>
            <pc:docMk/>
            <pc:sldMk cId="3865940167" sldId="428"/>
            <ac:spMk id="2" creationId="{AD358E61-F6A0-41DE-A60B-CE1569FB3DA0}"/>
          </ac:spMkLst>
        </pc:spChg>
        <pc:spChg chg="mod">
          <ac:chgData name="David Jenkins" userId="16ffab5666b50b18" providerId="LiveId" clId="{F8242B71-0542-4A31-B13F-CBB8F5D82834}" dt="2023-10-02T13:43:56.101" v="1492" actId="14100"/>
          <ac:spMkLst>
            <pc:docMk/>
            <pc:sldMk cId="3865940167" sldId="428"/>
            <ac:spMk id="3" creationId="{419FB1EA-3B3A-47A9-9504-6D82B01B6693}"/>
          </ac:spMkLst>
        </pc:spChg>
        <pc:spChg chg="mod">
          <ac:chgData name="David Jenkins" userId="16ffab5666b50b18" providerId="LiveId" clId="{F8242B71-0542-4A31-B13F-CBB8F5D82834}" dt="2023-10-02T13:43:42.423" v="1486" actId="1076"/>
          <ac:spMkLst>
            <pc:docMk/>
            <pc:sldMk cId="3865940167" sldId="428"/>
            <ac:spMk id="7" creationId="{5E3CA5C5-874D-7AC0-F1C4-BFBEEE4391DA}"/>
          </ac:spMkLst>
        </pc:spChg>
        <pc:spChg chg="del mod">
          <ac:chgData name="David Jenkins" userId="16ffab5666b50b18" providerId="LiveId" clId="{F8242B71-0542-4A31-B13F-CBB8F5D82834}" dt="2023-10-02T13:40:55.257" v="1469" actId="478"/>
          <ac:spMkLst>
            <pc:docMk/>
            <pc:sldMk cId="3865940167" sldId="428"/>
            <ac:spMk id="8" creationId="{B8C9420E-220E-EB92-8EAE-6D2E9B6D233E}"/>
          </ac:spMkLst>
        </pc:spChg>
        <pc:spChg chg="del">
          <ac:chgData name="David Jenkins" userId="16ffab5666b50b18" providerId="LiveId" clId="{F8242B71-0542-4A31-B13F-CBB8F5D82834}" dt="2023-10-02T13:40:57.038" v="1470" actId="478"/>
          <ac:spMkLst>
            <pc:docMk/>
            <pc:sldMk cId="3865940167" sldId="428"/>
            <ac:spMk id="10" creationId="{E658BCC5-7910-7094-E5BF-0294A45C36FA}"/>
          </ac:spMkLst>
        </pc:spChg>
        <pc:graphicFrameChg chg="add mod modGraphic">
          <ac:chgData name="David Jenkins" userId="16ffab5666b50b18" providerId="LiveId" clId="{F8242B71-0542-4A31-B13F-CBB8F5D82834}" dt="2023-10-02T13:49:42.636" v="1557" actId="122"/>
          <ac:graphicFrameMkLst>
            <pc:docMk/>
            <pc:sldMk cId="3865940167" sldId="428"/>
            <ac:graphicFrameMk id="9" creationId="{A35D0C26-7082-919D-5417-BA02ED0DD073}"/>
          </ac:graphicFrameMkLst>
        </pc:graphicFrameChg>
        <pc:picChg chg="add mod">
          <ac:chgData name="David Jenkins" userId="16ffab5666b50b18" providerId="LiveId" clId="{F8242B71-0542-4A31-B13F-CBB8F5D82834}" dt="2023-10-02T13:43:47.964" v="1488" actId="1076"/>
          <ac:picMkLst>
            <pc:docMk/>
            <pc:sldMk cId="3865940167" sldId="428"/>
            <ac:picMk id="5" creationId="{61642506-08BC-FFE7-C0A4-FCABA0476918}"/>
          </ac:picMkLst>
        </pc:picChg>
        <pc:picChg chg="add mod">
          <ac:chgData name="David Jenkins" userId="16ffab5666b50b18" providerId="LiveId" clId="{F8242B71-0542-4A31-B13F-CBB8F5D82834}" dt="2023-10-02T13:49:20.488" v="1555" actId="1076"/>
          <ac:picMkLst>
            <pc:docMk/>
            <pc:sldMk cId="3865940167" sldId="428"/>
            <ac:picMk id="6" creationId="{0AFDBCC0-243E-8A6F-EC82-91FE79AF91A9}"/>
          </ac:picMkLst>
        </pc:picChg>
      </pc:sldChg>
      <pc:sldChg chg="addSp delSp modSp del mod delAnim modAnim">
        <pc:chgData name="David Jenkins" userId="16ffab5666b50b18" providerId="LiveId" clId="{F8242B71-0542-4A31-B13F-CBB8F5D82834}" dt="2023-10-02T13:52:12.491" v="1578" actId="2696"/>
        <pc:sldMkLst>
          <pc:docMk/>
          <pc:sldMk cId="1219479579" sldId="429"/>
        </pc:sldMkLst>
        <pc:spChg chg="mod">
          <ac:chgData name="David Jenkins" userId="16ffab5666b50b18" providerId="LiveId" clId="{F8242B71-0542-4A31-B13F-CBB8F5D82834}" dt="2023-10-02T13:49:57.777" v="1558" actId="20577"/>
          <ac:spMkLst>
            <pc:docMk/>
            <pc:sldMk cId="1219479579" sldId="429"/>
            <ac:spMk id="2" creationId="{AD358E61-F6A0-41DE-A60B-CE1569FB3DA0}"/>
          </ac:spMkLst>
        </pc:spChg>
        <pc:spChg chg="add del mod">
          <ac:chgData name="David Jenkins" userId="16ffab5666b50b18" providerId="LiveId" clId="{F8242B71-0542-4A31-B13F-CBB8F5D82834}" dt="2023-10-02T13:51:04.137" v="1566"/>
          <ac:spMkLst>
            <pc:docMk/>
            <pc:sldMk cId="1219479579" sldId="429"/>
            <ac:spMk id="3" creationId="{419FB1EA-3B3A-47A9-9504-6D82B01B6693}"/>
          </ac:spMkLst>
        </pc:spChg>
        <pc:spChg chg="del">
          <ac:chgData name="David Jenkins" userId="16ffab5666b50b18" providerId="LiveId" clId="{F8242B71-0542-4A31-B13F-CBB8F5D82834}" dt="2023-10-02T13:50:00.864" v="1559" actId="478"/>
          <ac:spMkLst>
            <pc:docMk/>
            <pc:sldMk cId="1219479579" sldId="429"/>
            <ac:spMk id="7" creationId="{5E3CA5C5-874D-7AC0-F1C4-BFBEEE4391DA}"/>
          </ac:spMkLst>
        </pc:spChg>
        <pc:spChg chg="add del mod">
          <ac:chgData name="David Jenkins" userId="16ffab5666b50b18" providerId="LiveId" clId="{F8242B71-0542-4A31-B13F-CBB8F5D82834}" dt="2023-10-02T13:50:50.075" v="1565"/>
          <ac:spMkLst>
            <pc:docMk/>
            <pc:sldMk cId="1219479579" sldId="429"/>
            <ac:spMk id="8" creationId="{99585C32-4141-9DD6-CD1F-AAA362CF7477}"/>
          </ac:spMkLst>
        </pc:spChg>
        <pc:spChg chg="add del mod">
          <ac:chgData name="David Jenkins" userId="16ffab5666b50b18" providerId="LiveId" clId="{F8242B71-0542-4A31-B13F-CBB8F5D82834}" dt="2023-10-02T13:51:26.979" v="1572" actId="478"/>
          <ac:spMkLst>
            <pc:docMk/>
            <pc:sldMk cId="1219479579" sldId="429"/>
            <ac:spMk id="10" creationId="{F686435E-2946-4770-A4B1-A95BEC5051E4}"/>
          </ac:spMkLst>
        </pc:spChg>
        <pc:spChg chg="add del mod">
          <ac:chgData name="David Jenkins" userId="16ffab5666b50b18" providerId="LiveId" clId="{F8242B71-0542-4A31-B13F-CBB8F5D82834}" dt="2023-10-02T13:51:34.251" v="1574" actId="478"/>
          <ac:spMkLst>
            <pc:docMk/>
            <pc:sldMk cId="1219479579" sldId="429"/>
            <ac:spMk id="12" creationId="{C72FF1C5-084D-0855-65CC-0F853FA6740D}"/>
          </ac:spMkLst>
        </pc:spChg>
        <pc:graphicFrameChg chg="del">
          <ac:chgData name="David Jenkins" userId="16ffab5666b50b18" providerId="LiveId" clId="{F8242B71-0542-4A31-B13F-CBB8F5D82834}" dt="2023-10-02T13:51:37.582" v="1575" actId="478"/>
          <ac:graphicFrameMkLst>
            <pc:docMk/>
            <pc:sldMk cId="1219479579" sldId="429"/>
            <ac:graphicFrameMk id="9" creationId="{A35D0C26-7082-919D-5417-BA02ED0DD073}"/>
          </ac:graphicFrameMkLst>
        </pc:graphicFrameChg>
        <pc:picChg chg="del">
          <ac:chgData name="David Jenkins" userId="16ffab5666b50b18" providerId="LiveId" clId="{F8242B71-0542-4A31-B13F-CBB8F5D82834}" dt="2023-10-02T13:51:52.948" v="1576" actId="478"/>
          <ac:picMkLst>
            <pc:docMk/>
            <pc:sldMk cId="1219479579" sldId="429"/>
            <ac:picMk id="5" creationId="{61642506-08BC-FFE7-C0A4-FCABA0476918}"/>
          </ac:picMkLst>
        </pc:picChg>
        <pc:picChg chg="del">
          <ac:chgData name="David Jenkins" userId="16ffab5666b50b18" providerId="LiveId" clId="{F8242B71-0542-4A31-B13F-CBB8F5D82834}" dt="2023-10-02T13:51:54.928" v="1577" actId="478"/>
          <ac:picMkLst>
            <pc:docMk/>
            <pc:sldMk cId="1219479579" sldId="429"/>
            <ac:picMk id="6" creationId="{0AFDBCC0-243E-8A6F-EC82-91FE79AF91A9}"/>
          </ac:picMkLst>
        </pc:picChg>
      </pc:sldChg>
      <pc:sldChg chg="addSp delSp modSp mod modAnim">
        <pc:chgData name="David Jenkins" userId="16ffab5666b50b18" providerId="LiveId" clId="{F8242B71-0542-4A31-B13F-CBB8F5D82834}" dt="2023-10-02T14:01:33.259" v="1717" actId="122"/>
        <pc:sldMkLst>
          <pc:docMk/>
          <pc:sldMk cId="3289702318" sldId="429"/>
        </pc:sldMkLst>
        <pc:spChg chg="mod">
          <ac:chgData name="David Jenkins" userId="16ffab5666b50b18" providerId="LiveId" clId="{F8242B71-0542-4A31-B13F-CBB8F5D82834}" dt="2023-10-02T13:57:57.578" v="1665" actId="20577"/>
          <ac:spMkLst>
            <pc:docMk/>
            <pc:sldMk cId="3289702318" sldId="429"/>
            <ac:spMk id="2" creationId="{AD358E61-F6A0-41DE-A60B-CE1569FB3DA0}"/>
          </ac:spMkLst>
        </pc:spChg>
        <pc:spChg chg="mod">
          <ac:chgData name="David Jenkins" userId="16ffab5666b50b18" providerId="LiveId" clId="{F8242B71-0542-4A31-B13F-CBB8F5D82834}" dt="2023-10-02T13:59:22.131" v="1678" actId="20577"/>
          <ac:spMkLst>
            <pc:docMk/>
            <pc:sldMk cId="3289702318" sldId="429"/>
            <ac:spMk id="7" creationId="{5E3CA5C5-874D-7AC0-F1C4-BFBEEE4391DA}"/>
          </ac:spMkLst>
        </pc:spChg>
        <pc:graphicFrameChg chg="add mod modGraphic">
          <ac:chgData name="David Jenkins" userId="16ffab5666b50b18" providerId="LiveId" clId="{F8242B71-0542-4A31-B13F-CBB8F5D82834}" dt="2023-10-02T14:01:33.259" v="1717" actId="122"/>
          <ac:graphicFrameMkLst>
            <pc:docMk/>
            <pc:sldMk cId="3289702318" sldId="429"/>
            <ac:graphicFrameMk id="8" creationId="{639A8615-17AB-B57F-84C7-190504C4DE1D}"/>
          </ac:graphicFrameMkLst>
        </pc:graphicFrameChg>
        <pc:graphicFrameChg chg="del">
          <ac:chgData name="David Jenkins" userId="16ffab5666b50b18" providerId="LiveId" clId="{F8242B71-0542-4A31-B13F-CBB8F5D82834}" dt="2023-10-02T13:52:28.537" v="1580" actId="478"/>
          <ac:graphicFrameMkLst>
            <pc:docMk/>
            <pc:sldMk cId="3289702318" sldId="429"/>
            <ac:graphicFrameMk id="9" creationId="{A35D0C26-7082-919D-5417-BA02ED0DD073}"/>
          </ac:graphicFrameMkLst>
        </pc:graphicFrameChg>
        <pc:picChg chg="del mod">
          <ac:chgData name="David Jenkins" userId="16ffab5666b50b18" providerId="LiveId" clId="{F8242B71-0542-4A31-B13F-CBB8F5D82834}" dt="2023-10-02T13:57:14.067" v="1659" actId="478"/>
          <ac:picMkLst>
            <pc:docMk/>
            <pc:sldMk cId="3289702318" sldId="429"/>
            <ac:picMk id="5" creationId="{61642506-08BC-FFE7-C0A4-FCABA0476918}"/>
          </ac:picMkLst>
        </pc:picChg>
        <pc:picChg chg="add mod">
          <ac:chgData name="David Jenkins" userId="16ffab5666b50b18" providerId="LiveId" clId="{F8242B71-0542-4A31-B13F-CBB8F5D82834}" dt="2023-10-02T13:58:16.067" v="1667" actId="1076"/>
          <ac:picMkLst>
            <pc:docMk/>
            <pc:sldMk cId="3289702318" sldId="429"/>
            <ac:picMk id="10" creationId="{01DD8EA9-8833-F4CB-15C8-F807A81F650C}"/>
          </ac:picMkLst>
        </pc:picChg>
      </pc:sldChg>
      <pc:sldChg chg="addSp delSp modSp del mod delAnim modAnim">
        <pc:chgData name="David Jenkins" userId="16ffab5666b50b18" providerId="LiveId" clId="{F8242B71-0542-4A31-B13F-CBB8F5D82834}" dt="2023-10-02T14:03:37.869" v="1733" actId="47"/>
        <pc:sldMkLst>
          <pc:docMk/>
          <pc:sldMk cId="728693816" sldId="430"/>
        </pc:sldMkLst>
        <pc:spChg chg="mod">
          <ac:chgData name="David Jenkins" userId="16ffab5666b50b18" providerId="LiveId" clId="{F8242B71-0542-4A31-B13F-CBB8F5D82834}" dt="2023-10-02T14:02:17.062" v="1718" actId="20577"/>
          <ac:spMkLst>
            <pc:docMk/>
            <pc:sldMk cId="728693816" sldId="430"/>
            <ac:spMk id="2" creationId="{AD358E61-F6A0-41DE-A60B-CE1569FB3DA0}"/>
          </ac:spMkLst>
        </pc:spChg>
        <pc:spChg chg="add del mod">
          <ac:chgData name="David Jenkins" userId="16ffab5666b50b18" providerId="LiveId" clId="{F8242B71-0542-4A31-B13F-CBB8F5D82834}" dt="2023-10-02T14:02:51.946" v="1725"/>
          <ac:spMkLst>
            <pc:docMk/>
            <pc:sldMk cId="728693816" sldId="430"/>
            <ac:spMk id="3" creationId="{419FB1EA-3B3A-47A9-9504-6D82B01B6693}"/>
          </ac:spMkLst>
        </pc:spChg>
        <pc:spChg chg="del">
          <ac:chgData name="David Jenkins" userId="16ffab5666b50b18" providerId="LiveId" clId="{F8242B71-0542-4A31-B13F-CBB8F5D82834}" dt="2023-10-02T14:02:18.984" v="1719" actId="478"/>
          <ac:spMkLst>
            <pc:docMk/>
            <pc:sldMk cId="728693816" sldId="430"/>
            <ac:spMk id="7" creationId="{5E3CA5C5-874D-7AC0-F1C4-BFBEEE4391DA}"/>
          </ac:spMkLst>
        </pc:spChg>
        <pc:spChg chg="add del mod">
          <ac:chgData name="David Jenkins" userId="16ffab5666b50b18" providerId="LiveId" clId="{F8242B71-0542-4A31-B13F-CBB8F5D82834}" dt="2023-10-02T14:02:44.099" v="1722" actId="478"/>
          <ac:spMkLst>
            <pc:docMk/>
            <pc:sldMk cId="728693816" sldId="430"/>
            <ac:spMk id="9" creationId="{204769C9-9BAE-91D4-44E3-2D0B07EA4D45}"/>
          </ac:spMkLst>
        </pc:spChg>
        <pc:spChg chg="add del mod">
          <ac:chgData name="David Jenkins" userId="16ffab5666b50b18" providerId="LiveId" clId="{F8242B71-0542-4A31-B13F-CBB8F5D82834}" dt="2023-10-02T14:03:05.972" v="1727" actId="478"/>
          <ac:spMkLst>
            <pc:docMk/>
            <pc:sldMk cId="728693816" sldId="430"/>
            <ac:spMk id="11" creationId="{C54424DF-F279-002F-0892-7DDA3F4AF05B}"/>
          </ac:spMkLst>
        </pc:spChg>
        <pc:spChg chg="add del mod">
          <ac:chgData name="David Jenkins" userId="16ffab5666b50b18" providerId="LiveId" clId="{F8242B71-0542-4A31-B13F-CBB8F5D82834}" dt="2023-10-02T14:03:13.996" v="1728" actId="478"/>
          <ac:spMkLst>
            <pc:docMk/>
            <pc:sldMk cId="728693816" sldId="430"/>
            <ac:spMk id="13" creationId="{9C016E14-CDDD-909B-EDD5-033ED6771DAA}"/>
          </ac:spMkLst>
        </pc:spChg>
        <pc:graphicFrameChg chg="del">
          <ac:chgData name="David Jenkins" userId="16ffab5666b50b18" providerId="LiveId" clId="{F8242B71-0542-4A31-B13F-CBB8F5D82834}" dt="2023-10-02T14:03:16.683" v="1729" actId="478"/>
          <ac:graphicFrameMkLst>
            <pc:docMk/>
            <pc:sldMk cId="728693816" sldId="430"/>
            <ac:graphicFrameMk id="8" creationId="{639A8615-17AB-B57F-84C7-190504C4DE1D}"/>
          </ac:graphicFrameMkLst>
        </pc:graphicFrameChg>
        <pc:picChg chg="del mod">
          <ac:chgData name="David Jenkins" userId="16ffab5666b50b18" providerId="LiveId" clId="{F8242B71-0542-4A31-B13F-CBB8F5D82834}" dt="2023-10-02T14:03:21.221" v="1732" actId="478"/>
          <ac:picMkLst>
            <pc:docMk/>
            <pc:sldMk cId="728693816" sldId="430"/>
            <ac:picMk id="6" creationId="{0AFDBCC0-243E-8A6F-EC82-91FE79AF91A9}"/>
          </ac:picMkLst>
        </pc:picChg>
        <pc:picChg chg="del">
          <ac:chgData name="David Jenkins" userId="16ffab5666b50b18" providerId="LiveId" clId="{F8242B71-0542-4A31-B13F-CBB8F5D82834}" dt="2023-10-02T14:03:19.055" v="1730" actId="478"/>
          <ac:picMkLst>
            <pc:docMk/>
            <pc:sldMk cId="728693816" sldId="430"/>
            <ac:picMk id="10" creationId="{01DD8EA9-8833-F4CB-15C8-F807A81F650C}"/>
          </ac:picMkLst>
        </pc:picChg>
      </pc:sldChg>
      <pc:sldChg chg="addSp delSp modSp mod delAnim modAnim">
        <pc:chgData name="David Jenkins" userId="16ffab5666b50b18" providerId="LiveId" clId="{F8242B71-0542-4A31-B13F-CBB8F5D82834}" dt="2023-10-02T14:07:41.436" v="1828" actId="14100"/>
        <pc:sldMkLst>
          <pc:docMk/>
          <pc:sldMk cId="4041372381" sldId="430"/>
        </pc:sldMkLst>
        <pc:spChg chg="mod">
          <ac:chgData name="David Jenkins" userId="16ffab5666b50b18" providerId="LiveId" clId="{F8242B71-0542-4A31-B13F-CBB8F5D82834}" dt="2023-10-02T14:03:58.419" v="1736" actId="20577"/>
          <ac:spMkLst>
            <pc:docMk/>
            <pc:sldMk cId="4041372381" sldId="430"/>
            <ac:spMk id="2" creationId="{AD358E61-F6A0-41DE-A60B-CE1569FB3DA0}"/>
          </ac:spMkLst>
        </pc:spChg>
        <pc:spChg chg="mod">
          <ac:chgData name="David Jenkins" userId="16ffab5666b50b18" providerId="LiveId" clId="{F8242B71-0542-4A31-B13F-CBB8F5D82834}" dt="2023-10-02T14:05:35.865" v="1776" actId="255"/>
          <ac:spMkLst>
            <pc:docMk/>
            <pc:sldMk cId="4041372381" sldId="430"/>
            <ac:spMk id="7" creationId="{5E3CA5C5-874D-7AC0-F1C4-BFBEEE4391DA}"/>
          </ac:spMkLst>
        </pc:spChg>
        <pc:graphicFrameChg chg="mod modGraphic">
          <ac:chgData name="David Jenkins" userId="16ffab5666b50b18" providerId="LiveId" clId="{F8242B71-0542-4A31-B13F-CBB8F5D82834}" dt="2023-10-02T14:07:36.663" v="1827" actId="14100"/>
          <ac:graphicFrameMkLst>
            <pc:docMk/>
            <pc:sldMk cId="4041372381" sldId="430"/>
            <ac:graphicFrameMk id="8" creationId="{639A8615-17AB-B57F-84C7-190504C4DE1D}"/>
          </ac:graphicFrameMkLst>
        </pc:graphicFrameChg>
        <pc:picChg chg="add mod">
          <ac:chgData name="David Jenkins" userId="16ffab5666b50b18" providerId="LiveId" clId="{F8242B71-0542-4A31-B13F-CBB8F5D82834}" dt="2023-10-02T14:05:38.636" v="1777" actId="1076"/>
          <ac:picMkLst>
            <pc:docMk/>
            <pc:sldMk cId="4041372381" sldId="430"/>
            <ac:picMk id="5" creationId="{085FE9D5-4F3A-0EEC-7984-80561C5E47B3}"/>
          </ac:picMkLst>
        </pc:picChg>
        <pc:picChg chg="mod">
          <ac:chgData name="David Jenkins" userId="16ffab5666b50b18" providerId="LiveId" clId="{F8242B71-0542-4A31-B13F-CBB8F5D82834}" dt="2023-10-02T14:07:41.436" v="1828" actId="14100"/>
          <ac:picMkLst>
            <pc:docMk/>
            <pc:sldMk cId="4041372381" sldId="430"/>
            <ac:picMk id="6" creationId="{0AFDBCC0-243E-8A6F-EC82-91FE79AF91A9}"/>
          </ac:picMkLst>
        </pc:picChg>
        <pc:picChg chg="del">
          <ac:chgData name="David Jenkins" userId="16ffab5666b50b18" providerId="LiveId" clId="{F8242B71-0542-4A31-B13F-CBB8F5D82834}" dt="2023-10-02T14:04:32.574" v="1765" actId="478"/>
          <ac:picMkLst>
            <pc:docMk/>
            <pc:sldMk cId="4041372381" sldId="430"/>
            <ac:picMk id="10" creationId="{01DD8EA9-8833-F4CB-15C8-F807A81F650C}"/>
          </ac:picMkLst>
        </pc:picChg>
      </pc:sldChg>
      <pc:sldChg chg="addSp delSp modSp mod delAnim">
        <pc:chgData name="David Jenkins" userId="16ffab5666b50b18" providerId="LiveId" clId="{F8242B71-0542-4A31-B13F-CBB8F5D82834}" dt="2023-10-02T14:31:33.374" v="2258" actId="20577"/>
        <pc:sldMkLst>
          <pc:docMk/>
          <pc:sldMk cId="3902676038" sldId="431"/>
        </pc:sldMkLst>
        <pc:spChg chg="mod">
          <ac:chgData name="David Jenkins" userId="16ffab5666b50b18" providerId="LiveId" clId="{F8242B71-0542-4A31-B13F-CBB8F5D82834}" dt="2023-10-02T14:15:37.443" v="1829" actId="20577"/>
          <ac:spMkLst>
            <pc:docMk/>
            <pc:sldMk cId="3902676038" sldId="431"/>
            <ac:spMk id="2" creationId="{AD358E61-F6A0-41DE-A60B-CE1569FB3DA0}"/>
          </ac:spMkLst>
        </pc:spChg>
        <pc:spChg chg="mod">
          <ac:chgData name="David Jenkins" userId="16ffab5666b50b18" providerId="LiveId" clId="{F8242B71-0542-4A31-B13F-CBB8F5D82834}" dt="2023-10-02T14:26:54.360" v="2152" actId="207"/>
          <ac:spMkLst>
            <pc:docMk/>
            <pc:sldMk cId="3902676038" sldId="431"/>
            <ac:spMk id="3" creationId="{419FB1EA-3B3A-47A9-9504-6D82B01B6693}"/>
          </ac:spMkLst>
        </pc:spChg>
        <pc:spChg chg="del mod">
          <ac:chgData name="David Jenkins" userId="16ffab5666b50b18" providerId="LiveId" clId="{F8242B71-0542-4A31-B13F-CBB8F5D82834}" dt="2023-10-02T14:16:33.320" v="1895" actId="478"/>
          <ac:spMkLst>
            <pc:docMk/>
            <pc:sldMk cId="3902676038" sldId="431"/>
            <ac:spMk id="7" creationId="{5E3CA5C5-874D-7AC0-F1C4-BFBEEE4391DA}"/>
          </ac:spMkLst>
        </pc:spChg>
        <pc:graphicFrameChg chg="del">
          <ac:chgData name="David Jenkins" userId="16ffab5666b50b18" providerId="LiveId" clId="{F8242B71-0542-4A31-B13F-CBB8F5D82834}" dt="2023-10-02T14:16:24.201" v="1893" actId="478"/>
          <ac:graphicFrameMkLst>
            <pc:docMk/>
            <pc:sldMk cId="3902676038" sldId="431"/>
            <ac:graphicFrameMk id="8" creationId="{639A8615-17AB-B57F-84C7-190504C4DE1D}"/>
          </ac:graphicFrameMkLst>
        </pc:graphicFrameChg>
        <pc:graphicFrameChg chg="add mod modGraphic">
          <ac:chgData name="David Jenkins" userId="16ffab5666b50b18" providerId="LiveId" clId="{F8242B71-0542-4A31-B13F-CBB8F5D82834}" dt="2023-10-02T14:31:33.374" v="2258" actId="20577"/>
          <ac:graphicFrameMkLst>
            <pc:docMk/>
            <pc:sldMk cId="3902676038" sldId="431"/>
            <ac:graphicFrameMk id="9" creationId="{3E938773-FE77-14AD-53C3-B9D4B39405D4}"/>
          </ac:graphicFrameMkLst>
        </pc:graphicFrameChg>
        <pc:picChg chg="del">
          <ac:chgData name="David Jenkins" userId="16ffab5666b50b18" providerId="LiveId" clId="{F8242B71-0542-4A31-B13F-CBB8F5D82834}" dt="2023-10-02T14:16:19.691" v="1891" actId="478"/>
          <ac:picMkLst>
            <pc:docMk/>
            <pc:sldMk cId="3902676038" sldId="431"/>
            <ac:picMk id="5" creationId="{085FE9D5-4F3A-0EEC-7984-80561C5E47B3}"/>
          </ac:picMkLst>
        </pc:picChg>
        <pc:picChg chg="del">
          <ac:chgData name="David Jenkins" userId="16ffab5666b50b18" providerId="LiveId" clId="{F8242B71-0542-4A31-B13F-CBB8F5D82834}" dt="2023-10-02T14:16:21.100" v="1892" actId="478"/>
          <ac:picMkLst>
            <pc:docMk/>
            <pc:sldMk cId="3902676038" sldId="431"/>
            <ac:picMk id="6" creationId="{0AFDBCC0-243E-8A6F-EC82-91FE79AF91A9}"/>
          </ac:picMkLst>
        </pc:picChg>
      </pc:sldChg>
      <pc:sldChg chg="delSp modSp mod">
        <pc:chgData name="David Jenkins" userId="16ffab5666b50b18" providerId="LiveId" clId="{F8242B71-0542-4A31-B13F-CBB8F5D82834}" dt="2023-10-02T14:42:50.016" v="2725" actId="20577"/>
        <pc:sldMkLst>
          <pc:docMk/>
          <pc:sldMk cId="2814622082" sldId="432"/>
        </pc:sldMkLst>
        <pc:spChg chg="mod">
          <ac:chgData name="David Jenkins" userId="16ffab5666b50b18" providerId="LiveId" clId="{F8242B71-0542-4A31-B13F-CBB8F5D82834}" dt="2023-10-02T14:41:42.291" v="2622" actId="20577"/>
          <ac:spMkLst>
            <pc:docMk/>
            <pc:sldMk cId="2814622082" sldId="432"/>
            <ac:spMk id="2" creationId="{AD358E61-F6A0-41DE-A60B-CE1569FB3DA0}"/>
          </ac:spMkLst>
        </pc:spChg>
        <pc:spChg chg="mod">
          <ac:chgData name="David Jenkins" userId="16ffab5666b50b18" providerId="LiveId" clId="{F8242B71-0542-4A31-B13F-CBB8F5D82834}" dt="2023-10-02T14:42:50.016" v="2725" actId="20577"/>
          <ac:spMkLst>
            <pc:docMk/>
            <pc:sldMk cId="2814622082" sldId="432"/>
            <ac:spMk id="3" creationId="{419FB1EA-3B3A-47A9-9504-6D82B01B6693}"/>
          </ac:spMkLst>
        </pc:spChg>
        <pc:graphicFrameChg chg="del">
          <ac:chgData name="David Jenkins" userId="16ffab5666b50b18" providerId="LiveId" clId="{F8242B71-0542-4A31-B13F-CBB8F5D82834}" dt="2023-10-02T14:33:04.428" v="2262" actId="478"/>
          <ac:graphicFrameMkLst>
            <pc:docMk/>
            <pc:sldMk cId="2814622082" sldId="432"/>
            <ac:graphicFrameMk id="9" creationId="{3E938773-FE77-14AD-53C3-B9D4B39405D4}"/>
          </ac:graphicFrameMkLst>
        </pc:graphicFrameChg>
      </pc:sldChg>
      <pc:sldChg chg="modSp mod">
        <pc:chgData name="David Jenkins" userId="16ffab5666b50b18" providerId="LiveId" clId="{F8242B71-0542-4A31-B13F-CBB8F5D82834}" dt="2023-10-02T14:39:27.476" v="2437" actId="14100"/>
        <pc:sldMkLst>
          <pc:docMk/>
          <pc:sldMk cId="4269670500" sldId="433"/>
        </pc:sldMkLst>
        <pc:spChg chg="mod">
          <ac:chgData name="David Jenkins" userId="16ffab5666b50b18" providerId="LiveId" clId="{F8242B71-0542-4A31-B13F-CBB8F5D82834}" dt="2023-10-02T14:34:27.189" v="2271" actId="14100"/>
          <ac:spMkLst>
            <pc:docMk/>
            <pc:sldMk cId="4269670500" sldId="433"/>
            <ac:spMk id="2" creationId="{00000000-0000-0000-0000-000000000000}"/>
          </ac:spMkLst>
        </pc:spChg>
        <pc:spChg chg="mod">
          <ac:chgData name="David Jenkins" userId="16ffab5666b50b18" providerId="LiveId" clId="{F8242B71-0542-4A31-B13F-CBB8F5D82834}" dt="2023-10-02T14:39:27.476" v="2437" actId="14100"/>
          <ac:spMkLst>
            <pc:docMk/>
            <pc:sldMk cId="4269670500" sldId="433"/>
            <ac:spMk id="6" creationId="{D42ECB6F-2845-7A3F-6E1B-437DCC675524}"/>
          </ac:spMkLst>
        </pc:spChg>
        <pc:spChg chg="mod">
          <ac:chgData name="David Jenkins" userId="16ffab5666b50b18" providerId="LiveId" clId="{F8242B71-0542-4A31-B13F-CBB8F5D82834}" dt="2023-10-02T14:35:17.398" v="2282" actId="20577"/>
          <ac:spMkLst>
            <pc:docMk/>
            <pc:sldMk cId="4269670500" sldId="433"/>
            <ac:spMk id="9" creationId="{A18DDFA3-798D-4D8E-4308-42E277122AC3}"/>
          </ac:spMkLst>
        </pc:spChg>
        <pc:spChg chg="mod">
          <ac:chgData name="David Jenkins" userId="16ffab5666b50b18" providerId="LiveId" clId="{F8242B71-0542-4A31-B13F-CBB8F5D82834}" dt="2023-10-02T14:35:00.548" v="2277" actId="20577"/>
          <ac:spMkLst>
            <pc:docMk/>
            <pc:sldMk cId="4269670500" sldId="433"/>
            <ac:spMk id="10" creationId="{3A54C64F-925D-1099-7569-82B0A0D92FDA}"/>
          </ac:spMkLst>
        </pc:spChg>
        <pc:spChg chg="mod">
          <ac:chgData name="David Jenkins" userId="16ffab5666b50b18" providerId="LiveId" clId="{F8242B71-0542-4A31-B13F-CBB8F5D82834}" dt="2023-10-02T14:35:29.916" v="2286" actId="20577"/>
          <ac:spMkLst>
            <pc:docMk/>
            <pc:sldMk cId="4269670500" sldId="433"/>
            <ac:spMk id="11" creationId="{3305A22E-CFF2-3067-6D4F-6BEAD8B959B8}"/>
          </ac:spMkLst>
        </pc:spChg>
        <pc:spChg chg="mod">
          <ac:chgData name="David Jenkins" userId="16ffab5666b50b18" providerId="LiveId" clId="{F8242B71-0542-4A31-B13F-CBB8F5D82834}" dt="2023-10-02T14:35:39.772" v="2290" actId="20577"/>
          <ac:spMkLst>
            <pc:docMk/>
            <pc:sldMk cId="4269670500" sldId="433"/>
            <ac:spMk id="12" creationId="{81604C35-592E-62A6-926E-9277A2D43EDF}"/>
          </ac:spMkLst>
        </pc:spChg>
        <pc:spChg chg="mod">
          <ac:chgData name="David Jenkins" userId="16ffab5666b50b18" providerId="LiveId" clId="{F8242B71-0542-4A31-B13F-CBB8F5D82834}" dt="2023-10-02T14:34:46.270" v="2275" actId="20577"/>
          <ac:spMkLst>
            <pc:docMk/>
            <pc:sldMk cId="4269670500" sldId="433"/>
            <ac:spMk id="20" creationId="{11151BA8-14D2-523A-376C-B3FB7C35C215}"/>
          </ac:spMkLst>
        </pc:spChg>
        <pc:spChg chg="mod">
          <ac:chgData name="David Jenkins" userId="16ffab5666b50b18" providerId="LiveId" clId="{F8242B71-0542-4A31-B13F-CBB8F5D82834}" dt="2023-10-02T14:35:04.878" v="2278" actId="20577"/>
          <ac:spMkLst>
            <pc:docMk/>
            <pc:sldMk cId="4269670500" sldId="433"/>
            <ac:spMk id="22" creationId="{F6155018-19F5-D21C-F295-611228145220}"/>
          </ac:spMkLst>
        </pc:spChg>
        <pc:spChg chg="mod">
          <ac:chgData name="David Jenkins" userId="16ffab5666b50b18" providerId="LiveId" clId="{F8242B71-0542-4A31-B13F-CBB8F5D82834}" dt="2023-10-02T14:36:46.229" v="2295" actId="20577"/>
          <ac:spMkLst>
            <pc:docMk/>
            <pc:sldMk cId="4269670500" sldId="433"/>
            <ac:spMk id="35" creationId="{66B1D7F3-99DB-FBCF-82B3-673CDEE1FD93}"/>
          </ac:spMkLst>
        </pc:spChg>
      </pc:sldChg>
      <pc:sldChg chg="modSp mod">
        <pc:chgData name="David Jenkins" userId="16ffab5666b50b18" providerId="LiveId" clId="{F8242B71-0542-4A31-B13F-CBB8F5D82834}" dt="2023-10-02T14:51:50.085" v="3356" actId="20577"/>
        <pc:sldMkLst>
          <pc:docMk/>
          <pc:sldMk cId="2992628502" sldId="434"/>
        </pc:sldMkLst>
        <pc:spChg chg="mod">
          <ac:chgData name="David Jenkins" userId="16ffab5666b50b18" providerId="LiveId" clId="{F8242B71-0542-4A31-B13F-CBB8F5D82834}" dt="2023-10-02T14:44:15.685" v="2732" actId="20577"/>
          <ac:spMkLst>
            <pc:docMk/>
            <pc:sldMk cId="2992628502" sldId="434"/>
            <ac:spMk id="2" creationId="{AD358E61-F6A0-41DE-A60B-CE1569FB3DA0}"/>
          </ac:spMkLst>
        </pc:spChg>
        <pc:spChg chg="mod">
          <ac:chgData name="David Jenkins" userId="16ffab5666b50b18" providerId="LiveId" clId="{F8242B71-0542-4A31-B13F-CBB8F5D82834}" dt="2023-10-02T14:51:50.085" v="3356" actId="20577"/>
          <ac:spMkLst>
            <pc:docMk/>
            <pc:sldMk cId="2992628502" sldId="434"/>
            <ac:spMk id="3" creationId="{419FB1EA-3B3A-47A9-9504-6D82B01B669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39738D-321F-45D5-84DA-41070764F47D}" type="doc">
      <dgm:prSet loTypeId="urn:microsoft.com/office/officeart/2005/8/layout/cycle3" loCatId="cycle" qsTypeId="urn:microsoft.com/office/officeart/2005/8/quickstyle/3d3" qsCatId="3D" csTypeId="urn:microsoft.com/office/officeart/2005/8/colors/colorful1#1" csCatId="colorful" phldr="1"/>
      <dgm:spPr/>
      <dgm:t>
        <a:bodyPr/>
        <a:lstStyle/>
        <a:p>
          <a:endParaRPr lang="en-GB"/>
        </a:p>
      </dgm:t>
    </dgm:pt>
    <dgm:pt modelId="{9085510B-C2B4-45A7-B47E-F4D47122AD38}">
      <dgm:prSet phldrT="[Text]"/>
      <dgm:spPr/>
      <dgm:t>
        <a:bodyPr/>
        <a:lstStyle/>
        <a:p>
          <a:r>
            <a:rPr lang="en-GB" dirty="0"/>
            <a:t>Stock</a:t>
          </a:r>
        </a:p>
      </dgm:t>
    </dgm:pt>
    <dgm:pt modelId="{FE7DA9A7-75DD-4F19-AD2E-AE5F1D92B9BA}" type="parTrans" cxnId="{736599EA-000F-4F17-BE41-F2A781AB9E38}">
      <dgm:prSet/>
      <dgm:spPr/>
      <dgm:t>
        <a:bodyPr/>
        <a:lstStyle/>
        <a:p>
          <a:endParaRPr lang="en-GB"/>
        </a:p>
      </dgm:t>
    </dgm:pt>
    <dgm:pt modelId="{A082B908-8FDC-4D48-B668-07C0EB3F880E}" type="sibTrans" cxnId="{736599EA-000F-4F17-BE41-F2A781AB9E38}">
      <dgm:prSet/>
      <dgm:spPr/>
      <dgm:t>
        <a:bodyPr/>
        <a:lstStyle/>
        <a:p>
          <a:endParaRPr lang="en-GB"/>
        </a:p>
      </dgm:t>
    </dgm:pt>
    <dgm:pt modelId="{F323F204-29B9-4539-867D-F4AADC331707}">
      <dgm:prSet phldrT="[Text]"/>
      <dgm:spPr/>
      <dgm:t>
        <a:bodyPr/>
        <a:lstStyle/>
        <a:p>
          <a:r>
            <a:rPr lang="en-GB" dirty="0"/>
            <a:t>Cash</a:t>
          </a:r>
        </a:p>
      </dgm:t>
    </dgm:pt>
    <dgm:pt modelId="{106DEAE8-98B7-434F-9383-484E7F9A39D5}" type="parTrans" cxnId="{6D5F61C5-04C7-4B8F-9A09-568BC0AE07C8}">
      <dgm:prSet/>
      <dgm:spPr/>
      <dgm:t>
        <a:bodyPr/>
        <a:lstStyle/>
        <a:p>
          <a:endParaRPr lang="en-GB"/>
        </a:p>
      </dgm:t>
    </dgm:pt>
    <dgm:pt modelId="{2B845EA7-C567-4DC0-8527-E2EC89C41626}" type="sibTrans" cxnId="{6D5F61C5-04C7-4B8F-9A09-568BC0AE07C8}">
      <dgm:prSet/>
      <dgm:spPr/>
      <dgm:t>
        <a:bodyPr/>
        <a:lstStyle/>
        <a:p>
          <a:endParaRPr lang="en-GB"/>
        </a:p>
      </dgm:t>
    </dgm:pt>
    <dgm:pt modelId="{72E6FDC0-47DD-4786-BBA9-E5DAD072B155}">
      <dgm:prSet phldrT="[Text]"/>
      <dgm:spPr/>
      <dgm:t>
        <a:bodyPr/>
        <a:lstStyle/>
        <a:p>
          <a:r>
            <a:rPr lang="en-GB" dirty="0"/>
            <a:t>Debtors</a:t>
          </a:r>
        </a:p>
      </dgm:t>
    </dgm:pt>
    <dgm:pt modelId="{0ED73F13-722E-47F5-BB5C-8E723A4AE18E}" type="parTrans" cxnId="{513374DE-95AD-498E-BFC5-809DB1D292E9}">
      <dgm:prSet/>
      <dgm:spPr/>
      <dgm:t>
        <a:bodyPr/>
        <a:lstStyle/>
        <a:p>
          <a:endParaRPr lang="en-GB"/>
        </a:p>
      </dgm:t>
    </dgm:pt>
    <dgm:pt modelId="{DC73E0CF-A3C7-436B-A9ED-C90857FAD40F}" type="sibTrans" cxnId="{513374DE-95AD-498E-BFC5-809DB1D292E9}">
      <dgm:prSet/>
      <dgm:spPr/>
      <dgm:t>
        <a:bodyPr/>
        <a:lstStyle/>
        <a:p>
          <a:endParaRPr lang="en-GB"/>
        </a:p>
      </dgm:t>
    </dgm:pt>
    <dgm:pt modelId="{894DF731-B9E7-40B6-A963-DA2F68DC67E3}">
      <dgm:prSet phldrT="[Text]"/>
      <dgm:spPr/>
      <dgm:t>
        <a:bodyPr/>
        <a:lstStyle/>
        <a:p>
          <a:r>
            <a:rPr lang="en-GB" dirty="0"/>
            <a:t>Creditors</a:t>
          </a:r>
        </a:p>
      </dgm:t>
    </dgm:pt>
    <dgm:pt modelId="{FADEA962-53C9-4BBA-958A-B28CAB3CE05D}" type="parTrans" cxnId="{3BD44B18-09D0-4FBE-A361-E9A649EEE4DC}">
      <dgm:prSet/>
      <dgm:spPr/>
      <dgm:t>
        <a:bodyPr/>
        <a:lstStyle/>
        <a:p>
          <a:endParaRPr lang="en-GB"/>
        </a:p>
      </dgm:t>
    </dgm:pt>
    <dgm:pt modelId="{53EA7689-B10D-4BBC-BD39-7B617C1AB8E7}" type="sibTrans" cxnId="{3BD44B18-09D0-4FBE-A361-E9A649EEE4DC}">
      <dgm:prSet/>
      <dgm:spPr/>
      <dgm:t>
        <a:bodyPr/>
        <a:lstStyle/>
        <a:p>
          <a:endParaRPr lang="en-GB"/>
        </a:p>
      </dgm:t>
    </dgm:pt>
    <dgm:pt modelId="{462C1F1C-E7BE-4865-ABD1-0B43CB42DD9B}" type="pres">
      <dgm:prSet presAssocID="{5239738D-321F-45D5-84DA-41070764F47D}" presName="Name0" presStyleCnt="0">
        <dgm:presLayoutVars>
          <dgm:dir/>
          <dgm:resizeHandles val="exact"/>
        </dgm:presLayoutVars>
      </dgm:prSet>
      <dgm:spPr/>
    </dgm:pt>
    <dgm:pt modelId="{514AD1C6-72BD-4B17-B8C4-31EBDFC19442}" type="pres">
      <dgm:prSet presAssocID="{5239738D-321F-45D5-84DA-41070764F47D}" presName="cycle" presStyleCnt="0"/>
      <dgm:spPr/>
    </dgm:pt>
    <dgm:pt modelId="{62478A43-D8DC-4BE6-BA31-2393F60D7A34}" type="pres">
      <dgm:prSet presAssocID="{9085510B-C2B4-45A7-B47E-F4D47122AD38}" presName="nodeFirstNode" presStyleLbl="node1" presStyleIdx="0" presStyleCnt="4">
        <dgm:presLayoutVars>
          <dgm:bulletEnabled val="1"/>
        </dgm:presLayoutVars>
      </dgm:prSet>
      <dgm:spPr/>
    </dgm:pt>
    <dgm:pt modelId="{86118A9A-79FF-4472-80D6-78962675FA1B}" type="pres">
      <dgm:prSet presAssocID="{A082B908-8FDC-4D48-B668-07C0EB3F880E}" presName="sibTransFirstNode" presStyleLbl="bgShp" presStyleIdx="0" presStyleCnt="1"/>
      <dgm:spPr/>
    </dgm:pt>
    <dgm:pt modelId="{CB49E3DC-ABCF-44F0-9915-2F8143DB8E05}" type="pres">
      <dgm:prSet presAssocID="{F323F204-29B9-4539-867D-F4AADC331707}" presName="nodeFollowingNodes" presStyleLbl="node1" presStyleIdx="1" presStyleCnt="4">
        <dgm:presLayoutVars>
          <dgm:bulletEnabled val="1"/>
        </dgm:presLayoutVars>
      </dgm:prSet>
      <dgm:spPr/>
    </dgm:pt>
    <dgm:pt modelId="{F1C3840F-369B-42E1-83F7-9E6195FC9314}" type="pres">
      <dgm:prSet presAssocID="{72E6FDC0-47DD-4786-BBA9-E5DAD072B155}" presName="nodeFollowingNodes" presStyleLbl="node1" presStyleIdx="2" presStyleCnt="4">
        <dgm:presLayoutVars>
          <dgm:bulletEnabled val="1"/>
        </dgm:presLayoutVars>
      </dgm:prSet>
      <dgm:spPr/>
    </dgm:pt>
    <dgm:pt modelId="{72CA5A56-4C6A-4355-8329-2702632F0665}" type="pres">
      <dgm:prSet presAssocID="{894DF731-B9E7-40B6-A963-DA2F68DC67E3}" presName="nodeFollowingNodes" presStyleLbl="node1" presStyleIdx="3" presStyleCnt="4">
        <dgm:presLayoutVars>
          <dgm:bulletEnabled val="1"/>
        </dgm:presLayoutVars>
      </dgm:prSet>
      <dgm:spPr/>
    </dgm:pt>
  </dgm:ptLst>
  <dgm:cxnLst>
    <dgm:cxn modelId="{5C6F930E-9948-487B-8A7B-FE50D1014331}" type="presOf" srcId="{F323F204-29B9-4539-867D-F4AADC331707}" destId="{CB49E3DC-ABCF-44F0-9915-2F8143DB8E05}" srcOrd="0" destOrd="0" presId="urn:microsoft.com/office/officeart/2005/8/layout/cycle3"/>
    <dgm:cxn modelId="{3BD44B18-09D0-4FBE-A361-E9A649EEE4DC}" srcId="{5239738D-321F-45D5-84DA-41070764F47D}" destId="{894DF731-B9E7-40B6-A963-DA2F68DC67E3}" srcOrd="3" destOrd="0" parTransId="{FADEA962-53C9-4BBA-958A-B28CAB3CE05D}" sibTransId="{53EA7689-B10D-4BBC-BD39-7B617C1AB8E7}"/>
    <dgm:cxn modelId="{B232AC27-C6D6-4034-8493-5F4BB6FCC9D3}" type="presOf" srcId="{A082B908-8FDC-4D48-B668-07C0EB3F880E}" destId="{86118A9A-79FF-4472-80D6-78962675FA1B}" srcOrd="0" destOrd="0" presId="urn:microsoft.com/office/officeart/2005/8/layout/cycle3"/>
    <dgm:cxn modelId="{C4A85C61-DC32-4A28-9DF4-83F9A871579D}" type="presOf" srcId="{9085510B-C2B4-45A7-B47E-F4D47122AD38}" destId="{62478A43-D8DC-4BE6-BA31-2393F60D7A34}" srcOrd="0" destOrd="0" presId="urn:microsoft.com/office/officeart/2005/8/layout/cycle3"/>
    <dgm:cxn modelId="{5F927672-69A8-4BE6-BB40-5D8785BAA9C8}" type="presOf" srcId="{72E6FDC0-47DD-4786-BBA9-E5DAD072B155}" destId="{F1C3840F-369B-42E1-83F7-9E6195FC9314}" srcOrd="0" destOrd="0" presId="urn:microsoft.com/office/officeart/2005/8/layout/cycle3"/>
    <dgm:cxn modelId="{7683B977-30FE-4414-B51C-05A497BC3659}" type="presOf" srcId="{894DF731-B9E7-40B6-A963-DA2F68DC67E3}" destId="{72CA5A56-4C6A-4355-8329-2702632F0665}" srcOrd="0" destOrd="0" presId="urn:microsoft.com/office/officeart/2005/8/layout/cycle3"/>
    <dgm:cxn modelId="{6D5F61C5-04C7-4B8F-9A09-568BC0AE07C8}" srcId="{5239738D-321F-45D5-84DA-41070764F47D}" destId="{F323F204-29B9-4539-867D-F4AADC331707}" srcOrd="1" destOrd="0" parTransId="{106DEAE8-98B7-434F-9383-484E7F9A39D5}" sibTransId="{2B845EA7-C567-4DC0-8527-E2EC89C41626}"/>
    <dgm:cxn modelId="{513374DE-95AD-498E-BFC5-809DB1D292E9}" srcId="{5239738D-321F-45D5-84DA-41070764F47D}" destId="{72E6FDC0-47DD-4786-BBA9-E5DAD072B155}" srcOrd="2" destOrd="0" parTransId="{0ED73F13-722E-47F5-BB5C-8E723A4AE18E}" sibTransId="{DC73E0CF-A3C7-436B-A9ED-C90857FAD40F}"/>
    <dgm:cxn modelId="{A79452E8-BF57-4E89-91D8-CECB40D9BD14}" type="presOf" srcId="{5239738D-321F-45D5-84DA-41070764F47D}" destId="{462C1F1C-E7BE-4865-ABD1-0B43CB42DD9B}" srcOrd="0" destOrd="0" presId="urn:microsoft.com/office/officeart/2005/8/layout/cycle3"/>
    <dgm:cxn modelId="{736599EA-000F-4F17-BE41-F2A781AB9E38}" srcId="{5239738D-321F-45D5-84DA-41070764F47D}" destId="{9085510B-C2B4-45A7-B47E-F4D47122AD38}" srcOrd="0" destOrd="0" parTransId="{FE7DA9A7-75DD-4F19-AD2E-AE5F1D92B9BA}" sibTransId="{A082B908-8FDC-4D48-B668-07C0EB3F880E}"/>
    <dgm:cxn modelId="{F3D89CB4-E206-4CB8-AD86-23F971044CA2}" type="presParOf" srcId="{462C1F1C-E7BE-4865-ABD1-0B43CB42DD9B}" destId="{514AD1C6-72BD-4B17-B8C4-31EBDFC19442}" srcOrd="0" destOrd="0" presId="urn:microsoft.com/office/officeart/2005/8/layout/cycle3"/>
    <dgm:cxn modelId="{B884C425-26B2-4E22-A999-2D2EE3FEE4DC}" type="presParOf" srcId="{514AD1C6-72BD-4B17-B8C4-31EBDFC19442}" destId="{62478A43-D8DC-4BE6-BA31-2393F60D7A34}" srcOrd="0" destOrd="0" presId="urn:microsoft.com/office/officeart/2005/8/layout/cycle3"/>
    <dgm:cxn modelId="{25C36634-0BAB-4BF4-B30D-3672157C3783}" type="presParOf" srcId="{514AD1C6-72BD-4B17-B8C4-31EBDFC19442}" destId="{86118A9A-79FF-4472-80D6-78962675FA1B}" srcOrd="1" destOrd="0" presId="urn:microsoft.com/office/officeart/2005/8/layout/cycle3"/>
    <dgm:cxn modelId="{5127344B-F1B9-4C81-A673-DDD9E31529F3}" type="presParOf" srcId="{514AD1C6-72BD-4B17-B8C4-31EBDFC19442}" destId="{CB49E3DC-ABCF-44F0-9915-2F8143DB8E05}" srcOrd="2" destOrd="0" presId="urn:microsoft.com/office/officeart/2005/8/layout/cycle3"/>
    <dgm:cxn modelId="{0629F198-34AC-4DB4-BC11-306FA704AC29}" type="presParOf" srcId="{514AD1C6-72BD-4B17-B8C4-31EBDFC19442}" destId="{F1C3840F-369B-42E1-83F7-9E6195FC9314}" srcOrd="3" destOrd="0" presId="urn:microsoft.com/office/officeart/2005/8/layout/cycle3"/>
    <dgm:cxn modelId="{D49EE451-F17D-4283-B762-4E7497F10815}" type="presParOf" srcId="{514AD1C6-72BD-4B17-B8C4-31EBDFC19442}" destId="{72CA5A56-4C6A-4355-8329-2702632F0665}"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118A9A-79FF-4472-80D6-78962675FA1B}">
      <dsp:nvSpPr>
        <dsp:cNvPr id="0" name=""/>
        <dsp:cNvSpPr/>
      </dsp:nvSpPr>
      <dsp:spPr>
        <a:xfrm>
          <a:off x="1520039" y="-30033"/>
          <a:ext cx="1928473" cy="1928473"/>
        </a:xfrm>
        <a:prstGeom prst="circularArrow">
          <a:avLst>
            <a:gd name="adj1" fmla="val 4668"/>
            <a:gd name="adj2" fmla="val 272909"/>
            <a:gd name="adj3" fmla="val 13088286"/>
            <a:gd name="adj4" fmla="val 17858262"/>
            <a:gd name="adj5" fmla="val 4847"/>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62478A43-D8DC-4BE6-BA31-2393F60D7A34}">
      <dsp:nvSpPr>
        <dsp:cNvPr id="0" name=""/>
        <dsp:cNvSpPr/>
      </dsp:nvSpPr>
      <dsp:spPr>
        <a:xfrm>
          <a:off x="1885041" y="431"/>
          <a:ext cx="1198469" cy="599234"/>
        </a:xfrm>
        <a:prstGeom prst="roundRect">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Stock</a:t>
          </a:r>
        </a:p>
      </dsp:txBody>
      <dsp:txXfrm>
        <a:off x="1914293" y="29683"/>
        <a:ext cx="1139965" cy="540730"/>
      </dsp:txXfrm>
    </dsp:sp>
    <dsp:sp modelId="{CB49E3DC-ABCF-44F0-9915-2F8143DB8E05}">
      <dsp:nvSpPr>
        <dsp:cNvPr id="0" name=""/>
        <dsp:cNvSpPr/>
      </dsp:nvSpPr>
      <dsp:spPr>
        <a:xfrm>
          <a:off x="2577491" y="692881"/>
          <a:ext cx="1198469" cy="599234"/>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Cash</a:t>
          </a:r>
        </a:p>
      </dsp:txBody>
      <dsp:txXfrm>
        <a:off x="2606743" y="722133"/>
        <a:ext cx="1139965" cy="540730"/>
      </dsp:txXfrm>
    </dsp:sp>
    <dsp:sp modelId="{F1C3840F-369B-42E1-83F7-9E6195FC9314}">
      <dsp:nvSpPr>
        <dsp:cNvPr id="0" name=""/>
        <dsp:cNvSpPr/>
      </dsp:nvSpPr>
      <dsp:spPr>
        <a:xfrm>
          <a:off x="1885041" y="1385331"/>
          <a:ext cx="1198469" cy="599234"/>
        </a:xfrm>
        <a:prstGeom prst="round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Debtors</a:t>
          </a:r>
        </a:p>
      </dsp:txBody>
      <dsp:txXfrm>
        <a:off x="1914293" y="1414583"/>
        <a:ext cx="1139965" cy="540730"/>
      </dsp:txXfrm>
    </dsp:sp>
    <dsp:sp modelId="{72CA5A56-4C6A-4355-8329-2702632F0665}">
      <dsp:nvSpPr>
        <dsp:cNvPr id="0" name=""/>
        <dsp:cNvSpPr/>
      </dsp:nvSpPr>
      <dsp:spPr>
        <a:xfrm>
          <a:off x="1192591" y="692881"/>
          <a:ext cx="1198469" cy="599234"/>
        </a:xfrm>
        <a:prstGeom prst="roundRect">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Creditors</a:t>
          </a:r>
        </a:p>
      </dsp:txBody>
      <dsp:txXfrm>
        <a:off x="1221843" y="722133"/>
        <a:ext cx="1139965" cy="540730"/>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02/10/2023</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02/10/2023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02/10/2023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02/10/2023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02/10/2023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02/10/2023</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02/10/2023</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02/10/2023</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02/10/2023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02/10/2023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02/10/2023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02/10/2023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02/10/2023</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02/10/2023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 Target="slide9.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dirty="0">
                <a:solidFill>
                  <a:srgbClr val="FFFF00"/>
                </a:solidFill>
              </a:rPr>
              <a:t>MBA Corporate Finance</a:t>
            </a:r>
          </a:p>
        </p:txBody>
      </p:sp>
      <p:sp>
        <p:nvSpPr>
          <p:cNvPr id="3" name="Subtitle 2"/>
          <p:cNvSpPr>
            <a:spLocks noGrp="1"/>
          </p:cNvSpPr>
          <p:nvPr>
            <p:ph type="subTitle" idx="1"/>
          </p:nvPr>
        </p:nvSpPr>
        <p:spPr>
          <a:xfrm>
            <a:off x="323528" y="3717032"/>
            <a:ext cx="8496944" cy="1752600"/>
          </a:xfrm>
        </p:spPr>
        <p:txBody>
          <a:bodyPr>
            <a:normAutofit/>
          </a:bodyPr>
          <a:lstStyle/>
          <a:p>
            <a:r>
              <a:rPr lang="en-GB" sz="4000" dirty="0">
                <a:solidFill>
                  <a:schemeClr val="bg1"/>
                </a:solidFill>
              </a:rPr>
              <a:t>Working capital management – a closer look at liquidity</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1143000"/>
          </a:xfrm>
          <a:solidFill>
            <a:schemeClr val="tx2">
              <a:lumMod val="20000"/>
              <a:lumOff val="80000"/>
            </a:schemeClr>
          </a:solidFill>
        </p:spPr>
        <p:txBody>
          <a:bodyPr/>
          <a:lstStyle/>
          <a:p>
            <a:r>
              <a:rPr lang="en-GB" dirty="0">
                <a:solidFill>
                  <a:schemeClr val="tx2">
                    <a:lumMod val="75000"/>
                  </a:schemeClr>
                </a:solidFill>
              </a:rPr>
              <a:t>Introduction - 1</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1165111"/>
            <a:ext cx="9144000" cy="4568145"/>
          </a:xfrm>
          <a:solidFill>
            <a:schemeClr val="tx2">
              <a:lumMod val="75000"/>
            </a:schemeClr>
          </a:solidFill>
        </p:spPr>
        <p:txBody>
          <a:bodyPr>
            <a:normAutofit fontScale="92500" lnSpcReduction="1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This session is part two one of two covering working capital management</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Part one focuses on the analysis of a business organisation’s current working capital position</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Part two extends the analysis of liquidity ratios beyond the accepted textbook explanations</a:t>
            </a: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2</a:t>
            </a:fld>
            <a:endParaRPr lang="en-GB" dirty="0"/>
          </a:p>
        </p:txBody>
      </p:sp>
    </p:spTree>
    <p:extLst>
      <p:ext uri="{BB962C8B-B14F-4D97-AF65-F5344CB8AC3E}">
        <p14:creationId xmlns:p14="http://schemas.microsoft.com/office/powerpoint/2010/main" val="2387073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1143000"/>
          </a:xfrm>
          <a:solidFill>
            <a:schemeClr val="tx2">
              <a:lumMod val="20000"/>
              <a:lumOff val="80000"/>
            </a:schemeClr>
          </a:solidFill>
        </p:spPr>
        <p:txBody>
          <a:bodyPr/>
          <a:lstStyle/>
          <a:p>
            <a:r>
              <a:rPr lang="en-GB" dirty="0">
                <a:solidFill>
                  <a:schemeClr val="tx2">
                    <a:lumMod val="75000"/>
                  </a:schemeClr>
                </a:solidFill>
              </a:rPr>
              <a:t>Introduction- 2</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1165111"/>
            <a:ext cx="9144000" cy="4568145"/>
          </a:xfrm>
          <a:solidFill>
            <a:schemeClr val="tx2">
              <a:lumMod val="75000"/>
            </a:schemeClr>
          </a:solidFill>
        </p:spPr>
        <p:txBody>
          <a:bodyPr>
            <a:normAutofit/>
          </a:bodyPr>
          <a:lstStyle/>
          <a:p>
            <a:r>
              <a:rPr lang="en-GB" dirty="0">
                <a:solidFill>
                  <a:schemeClr val="tx2">
                    <a:lumMod val="20000"/>
                    <a:lumOff val="80000"/>
                  </a:schemeClr>
                </a:solidFill>
                <a:latin typeface="Arial" panose="020B0604020202020204" pitchFamily="34" charset="0"/>
                <a:cs typeface="Arial" panose="020B0604020202020204" pitchFamily="34" charset="0"/>
              </a:rPr>
              <a:t>Many texts and authors suggest that to be ‘safe’ an organisation requires a ratio of 2:1 for the Current Ratio and 1:1 for the Acid Ratio</a:t>
            </a:r>
          </a:p>
          <a:p>
            <a:pPr>
              <a:buNone/>
            </a:pPr>
            <a:r>
              <a:rPr lang="en-GB" dirty="0">
                <a:solidFill>
                  <a:schemeClr val="tx2">
                    <a:lumMod val="20000"/>
                    <a:lumOff val="80000"/>
                  </a:schemeClr>
                </a:solidFill>
                <a:latin typeface="Arial" panose="020B0604020202020204" pitchFamily="34" charset="0"/>
                <a:cs typeface="Arial" panose="020B0604020202020204" pitchFamily="34" charset="0"/>
              </a:rPr>
              <a:t>However ……….</a:t>
            </a:r>
          </a:p>
          <a:p>
            <a:r>
              <a:rPr lang="en-GB" dirty="0">
                <a:solidFill>
                  <a:schemeClr val="tx2">
                    <a:lumMod val="20000"/>
                    <a:lumOff val="80000"/>
                  </a:schemeClr>
                </a:solidFill>
                <a:latin typeface="Arial" panose="020B0604020202020204" pitchFamily="34" charset="0"/>
                <a:cs typeface="Arial" panose="020B0604020202020204" pitchFamily="34" charset="0"/>
              </a:rPr>
              <a:t>This is a very simplistic view as the required working capital varies significantly from industry to industry, and sectors within an industry</a:t>
            </a:r>
          </a:p>
          <a:p>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3</a:t>
            </a:fld>
            <a:endParaRPr lang="en-GB" dirty="0"/>
          </a:p>
        </p:txBody>
      </p:sp>
    </p:spTree>
    <p:extLst>
      <p:ext uri="{BB962C8B-B14F-4D97-AF65-F5344CB8AC3E}">
        <p14:creationId xmlns:p14="http://schemas.microsoft.com/office/powerpoint/2010/main" val="1160590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711272"/>
          </a:xfrm>
          <a:solidFill>
            <a:schemeClr val="tx2">
              <a:lumMod val="20000"/>
              <a:lumOff val="80000"/>
            </a:schemeClr>
          </a:solidFill>
        </p:spPr>
        <p:txBody>
          <a:bodyPr>
            <a:normAutofit/>
          </a:bodyPr>
          <a:lstStyle/>
          <a:p>
            <a:r>
              <a:rPr lang="en-GB" sz="3600" dirty="0">
                <a:solidFill>
                  <a:schemeClr val="tx2">
                    <a:lumMod val="75000"/>
                  </a:schemeClr>
                </a:solidFill>
              </a:rPr>
              <a:t>Examples of different industries and sectors</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733383"/>
            <a:ext cx="9144000" cy="4999873"/>
          </a:xfrm>
          <a:solidFill>
            <a:schemeClr val="tx2">
              <a:lumMod val="75000"/>
            </a:schemeClr>
          </a:solidFill>
        </p:spPr>
        <p:txBody>
          <a:bodyPr>
            <a:normAutofit/>
          </a:bodyPr>
          <a:lstStyle/>
          <a:p>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4</a:t>
            </a:fld>
            <a:endParaRPr lang="en-GB" dirty="0"/>
          </a:p>
        </p:txBody>
      </p:sp>
      <p:sp>
        <p:nvSpPr>
          <p:cNvPr id="5" name="Rectangle 4">
            <a:extLst>
              <a:ext uri="{FF2B5EF4-FFF2-40B4-BE49-F238E27FC236}">
                <a16:creationId xmlns:a16="http://schemas.microsoft.com/office/drawing/2014/main" id="{97A3B669-712A-2A5D-BCE6-1B57C08AE3DA}"/>
              </a:ext>
            </a:extLst>
          </p:cNvPr>
          <p:cNvSpPr/>
          <p:nvPr/>
        </p:nvSpPr>
        <p:spPr>
          <a:xfrm>
            <a:off x="778541" y="1574606"/>
            <a:ext cx="1872589" cy="1586633"/>
          </a:xfrm>
          <a:prstGeom prst="rect">
            <a:avLst/>
          </a:prstGeom>
          <a:blipFill>
            <a:blip r:embed="rId2">
              <a:extLst>
                <a:ext uri="{28A0092B-C50C-407E-A947-70E740481C1C}">
                  <a14:useLocalDpi xmlns:a14="http://schemas.microsoft.com/office/drawing/2010/main" val="0"/>
                </a:ext>
              </a:extLst>
            </a:blip>
            <a:srcRect/>
            <a:stretch>
              <a:fillRect l="-6000" r="-6000"/>
            </a:stretch>
          </a:blipFill>
          <a:scene3d>
            <a:camera prst="orthographicFront"/>
            <a:lightRig rig="threePt" dir="t">
              <a:rot lat="0" lon="0" rev="7500000"/>
            </a:lightRig>
          </a:scene3d>
          <a:sp3d z="-152400" extrusionH="63500" contourW="12700" prstMaterial="matte">
            <a:contourClr>
              <a:schemeClr val="lt1"/>
            </a:contourClr>
          </a:sp3d>
        </p:spPr>
        <p:style>
          <a:lnRef idx="0">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dirty="0"/>
          </a:p>
        </p:txBody>
      </p:sp>
      <p:sp>
        <p:nvSpPr>
          <p:cNvPr id="6" name="Rectangle 5">
            <a:extLst>
              <a:ext uri="{FF2B5EF4-FFF2-40B4-BE49-F238E27FC236}">
                <a16:creationId xmlns:a16="http://schemas.microsoft.com/office/drawing/2014/main" id="{A86A2380-CAD5-232A-C662-7A7FE7D01D11}"/>
              </a:ext>
            </a:extLst>
          </p:cNvPr>
          <p:cNvSpPr/>
          <p:nvPr/>
        </p:nvSpPr>
        <p:spPr>
          <a:xfrm>
            <a:off x="3667164" y="1556471"/>
            <a:ext cx="1872589" cy="1586633"/>
          </a:xfrm>
          <a:prstGeom prst="rect">
            <a:avLst/>
          </a:prstGeom>
          <a:blipFill>
            <a:blip r:embed="rId3">
              <a:extLst>
                <a:ext uri="{28A0092B-C50C-407E-A947-70E740481C1C}">
                  <a14:useLocalDpi xmlns:a14="http://schemas.microsoft.com/office/drawing/2010/main" val="0"/>
                </a:ext>
              </a:extLst>
            </a:blip>
            <a:srcRect/>
            <a:stretch>
              <a:fillRect l="-5000" r="-5000"/>
            </a:stretch>
          </a:blipFill>
          <a:scene3d>
            <a:camera prst="orthographicFront"/>
            <a:lightRig rig="threePt" dir="t">
              <a:rot lat="0" lon="0" rev="7500000"/>
            </a:lightRig>
          </a:scene3d>
          <a:sp3d z="-152400" extrusionH="63500" contourW="12700" prstMaterial="matte">
            <a:contourClr>
              <a:schemeClr val="lt1"/>
            </a:contourClr>
          </a:sp3d>
        </p:spPr>
        <p:style>
          <a:lnRef idx="0">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dirty="0"/>
          </a:p>
        </p:txBody>
      </p:sp>
      <p:sp>
        <p:nvSpPr>
          <p:cNvPr id="7" name="Rectangle 6">
            <a:extLst>
              <a:ext uri="{FF2B5EF4-FFF2-40B4-BE49-F238E27FC236}">
                <a16:creationId xmlns:a16="http://schemas.microsoft.com/office/drawing/2014/main" id="{A9FF8998-DFB0-0378-1D8E-7781F66C115B}"/>
              </a:ext>
            </a:extLst>
          </p:cNvPr>
          <p:cNvSpPr/>
          <p:nvPr/>
        </p:nvSpPr>
        <p:spPr>
          <a:xfrm>
            <a:off x="6492869" y="1574606"/>
            <a:ext cx="1872589" cy="1586633"/>
          </a:xfrm>
          <a:prstGeom prst="rect">
            <a:avLst/>
          </a:prstGeom>
          <a:blipFill>
            <a:blip r:embed="rId4" cstate="print">
              <a:extLst>
                <a:ext uri="{28A0092B-C50C-407E-A947-70E740481C1C}">
                  <a14:useLocalDpi xmlns:a14="http://schemas.microsoft.com/office/drawing/2010/main" val="0"/>
                </a:ext>
              </a:extLst>
            </a:blip>
            <a:srcRect/>
            <a:stretch>
              <a:fillRect l="-9000" r="-9000"/>
            </a:stretch>
          </a:blipFill>
          <a:scene3d>
            <a:camera prst="orthographicFront"/>
            <a:lightRig rig="threePt" dir="t">
              <a:rot lat="0" lon="0" rev="7500000"/>
            </a:lightRig>
          </a:scene3d>
          <a:sp3d z="-152400" extrusionH="63500" contourW="12700" prstMaterial="matte">
            <a:contourClr>
              <a:schemeClr val="lt1"/>
            </a:contourClr>
          </a:sp3d>
        </p:spPr>
        <p:style>
          <a:lnRef idx="0">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dirty="0"/>
          </a:p>
        </p:txBody>
      </p:sp>
      <p:sp>
        <p:nvSpPr>
          <p:cNvPr id="8" name="Rectangle 7">
            <a:extLst>
              <a:ext uri="{FF2B5EF4-FFF2-40B4-BE49-F238E27FC236}">
                <a16:creationId xmlns:a16="http://schemas.microsoft.com/office/drawing/2014/main" id="{C549D61D-5B98-CF39-333E-789E6954F846}"/>
              </a:ext>
            </a:extLst>
          </p:cNvPr>
          <p:cNvSpPr/>
          <p:nvPr/>
        </p:nvSpPr>
        <p:spPr>
          <a:xfrm>
            <a:off x="765982" y="4002462"/>
            <a:ext cx="1872589" cy="1586633"/>
          </a:xfrm>
          <a:prstGeom prst="rect">
            <a:avLst/>
          </a:prstGeom>
          <a:blipFill>
            <a:blip r:embed="rId5" cstate="print">
              <a:extLst>
                <a:ext uri="{28A0092B-C50C-407E-A947-70E740481C1C}">
                  <a14:useLocalDpi xmlns:a14="http://schemas.microsoft.com/office/drawing/2010/main" val="0"/>
                </a:ext>
              </a:extLst>
            </a:blip>
            <a:srcRect/>
            <a:stretch>
              <a:fillRect l="-18000" r="-18000"/>
            </a:stretch>
          </a:blipFill>
          <a:scene3d>
            <a:camera prst="orthographicFront"/>
            <a:lightRig rig="threePt" dir="t">
              <a:rot lat="0" lon="0" rev="7500000"/>
            </a:lightRig>
          </a:scene3d>
          <a:sp3d z="-152400" extrusionH="63500" contourW="12700" prstMaterial="matte">
            <a:contourClr>
              <a:schemeClr val="lt1"/>
            </a:contourClr>
          </a:sp3d>
        </p:spPr>
        <p:style>
          <a:lnRef idx="0">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dirty="0"/>
          </a:p>
        </p:txBody>
      </p:sp>
      <p:sp>
        <p:nvSpPr>
          <p:cNvPr id="9" name="Rectangle 8">
            <a:extLst>
              <a:ext uri="{FF2B5EF4-FFF2-40B4-BE49-F238E27FC236}">
                <a16:creationId xmlns:a16="http://schemas.microsoft.com/office/drawing/2014/main" id="{C6DE86A4-E48C-E618-44C5-4CE40428E34E}"/>
              </a:ext>
            </a:extLst>
          </p:cNvPr>
          <p:cNvSpPr/>
          <p:nvPr/>
        </p:nvSpPr>
        <p:spPr>
          <a:xfrm>
            <a:off x="3635705" y="3988845"/>
            <a:ext cx="1872589" cy="1586633"/>
          </a:xfrm>
          <a:prstGeom prst="rect">
            <a:avLst/>
          </a:prstGeom>
          <a:blipFill>
            <a:blip r:embed="rId6" cstate="print">
              <a:extLst>
                <a:ext uri="{28A0092B-C50C-407E-A947-70E740481C1C}">
                  <a14:useLocalDpi xmlns:a14="http://schemas.microsoft.com/office/drawing/2010/main" val="0"/>
                </a:ext>
              </a:extLst>
            </a:blip>
            <a:srcRect/>
            <a:stretch>
              <a:fillRect l="-18000" r="-18000"/>
            </a:stretch>
          </a:blipFill>
          <a:scene3d>
            <a:camera prst="orthographicFront"/>
            <a:lightRig rig="threePt" dir="t">
              <a:rot lat="0" lon="0" rev="7500000"/>
            </a:lightRig>
          </a:scene3d>
          <a:sp3d z="-152400" extrusionH="63500" contourW="12700" prstMaterial="matte">
            <a:contourClr>
              <a:schemeClr val="lt1"/>
            </a:contourClr>
          </a:sp3d>
        </p:spPr>
        <p:style>
          <a:lnRef idx="0">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dirty="0"/>
          </a:p>
        </p:txBody>
      </p:sp>
      <p:sp>
        <p:nvSpPr>
          <p:cNvPr id="10" name="Rectangle 9">
            <a:extLst>
              <a:ext uri="{FF2B5EF4-FFF2-40B4-BE49-F238E27FC236}">
                <a16:creationId xmlns:a16="http://schemas.microsoft.com/office/drawing/2014/main" id="{905C9E5E-4918-2EAB-CA39-A5C4C6302B3B}"/>
              </a:ext>
            </a:extLst>
          </p:cNvPr>
          <p:cNvSpPr/>
          <p:nvPr/>
        </p:nvSpPr>
        <p:spPr>
          <a:xfrm>
            <a:off x="6510160" y="3980417"/>
            <a:ext cx="1872589" cy="1586633"/>
          </a:xfrm>
          <a:prstGeom prst="rect">
            <a:avLst/>
          </a:prstGeom>
          <a:blipFill>
            <a:blip r:embed="rId7" cstate="print">
              <a:extLst>
                <a:ext uri="{28A0092B-C50C-407E-A947-70E740481C1C}">
                  <a14:useLocalDpi xmlns:a14="http://schemas.microsoft.com/office/drawing/2010/main" val="0"/>
                </a:ext>
              </a:extLst>
            </a:blip>
            <a:srcRect/>
            <a:stretch>
              <a:fillRect l="-14000" r="-14000"/>
            </a:stretch>
          </a:blipFill>
          <a:scene3d>
            <a:camera prst="orthographicFront"/>
            <a:lightRig rig="threePt" dir="t">
              <a:rot lat="0" lon="0" rev="7500000"/>
            </a:lightRig>
          </a:scene3d>
          <a:sp3d z="-152400" extrusionH="63500" contourW="12700" prstMaterial="matte">
            <a:contourClr>
              <a:schemeClr val="lt1"/>
            </a:contourClr>
          </a:sp3d>
        </p:spPr>
        <p:style>
          <a:lnRef idx="0">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dirty="0"/>
          </a:p>
        </p:txBody>
      </p:sp>
      <p:sp>
        <p:nvSpPr>
          <p:cNvPr id="11" name="TextBox 10">
            <a:extLst>
              <a:ext uri="{FF2B5EF4-FFF2-40B4-BE49-F238E27FC236}">
                <a16:creationId xmlns:a16="http://schemas.microsoft.com/office/drawing/2014/main" id="{94B7833E-8970-6DA0-B0F5-D597783DB5DC}"/>
              </a:ext>
            </a:extLst>
          </p:cNvPr>
          <p:cNvSpPr txBox="1"/>
          <p:nvPr/>
        </p:nvSpPr>
        <p:spPr>
          <a:xfrm>
            <a:off x="3520129" y="1124744"/>
            <a:ext cx="2019624" cy="400110"/>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Retail</a:t>
            </a:r>
          </a:p>
        </p:txBody>
      </p:sp>
      <p:sp>
        <p:nvSpPr>
          <p:cNvPr id="12" name="TextBox 11">
            <a:extLst>
              <a:ext uri="{FF2B5EF4-FFF2-40B4-BE49-F238E27FC236}">
                <a16:creationId xmlns:a16="http://schemas.microsoft.com/office/drawing/2014/main" id="{AC126F7C-457F-DF1D-B5BE-A5B8AE1D6B10}"/>
              </a:ext>
            </a:extLst>
          </p:cNvPr>
          <p:cNvSpPr txBox="1"/>
          <p:nvPr/>
        </p:nvSpPr>
        <p:spPr>
          <a:xfrm>
            <a:off x="6336340" y="1050693"/>
            <a:ext cx="2019624" cy="400110"/>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Fast food</a:t>
            </a:r>
          </a:p>
        </p:txBody>
      </p:sp>
      <p:sp>
        <p:nvSpPr>
          <p:cNvPr id="13" name="TextBox 12">
            <a:extLst>
              <a:ext uri="{FF2B5EF4-FFF2-40B4-BE49-F238E27FC236}">
                <a16:creationId xmlns:a16="http://schemas.microsoft.com/office/drawing/2014/main" id="{B5976140-B74D-7E32-7D03-CFE754AE0C40}"/>
              </a:ext>
            </a:extLst>
          </p:cNvPr>
          <p:cNvSpPr txBox="1"/>
          <p:nvPr/>
        </p:nvSpPr>
        <p:spPr>
          <a:xfrm>
            <a:off x="6332064" y="1050693"/>
            <a:ext cx="2019624" cy="400110"/>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Fast food</a:t>
            </a:r>
          </a:p>
        </p:txBody>
      </p:sp>
      <p:sp>
        <p:nvSpPr>
          <p:cNvPr id="15" name="TextBox 14">
            <a:extLst>
              <a:ext uri="{FF2B5EF4-FFF2-40B4-BE49-F238E27FC236}">
                <a16:creationId xmlns:a16="http://schemas.microsoft.com/office/drawing/2014/main" id="{3DF00066-7FEE-43FF-ABCE-DB881D671525}"/>
              </a:ext>
            </a:extLst>
          </p:cNvPr>
          <p:cNvSpPr txBox="1"/>
          <p:nvPr/>
        </p:nvSpPr>
        <p:spPr>
          <a:xfrm>
            <a:off x="618947" y="1068850"/>
            <a:ext cx="2019624" cy="400110"/>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Construction</a:t>
            </a:r>
          </a:p>
        </p:txBody>
      </p:sp>
      <p:sp>
        <p:nvSpPr>
          <p:cNvPr id="17" name="TextBox 16">
            <a:extLst>
              <a:ext uri="{FF2B5EF4-FFF2-40B4-BE49-F238E27FC236}">
                <a16:creationId xmlns:a16="http://schemas.microsoft.com/office/drawing/2014/main" id="{E28F1813-5441-CAD9-937C-3FB409EF3F37}"/>
              </a:ext>
            </a:extLst>
          </p:cNvPr>
          <p:cNvSpPr txBox="1"/>
          <p:nvPr/>
        </p:nvSpPr>
        <p:spPr>
          <a:xfrm>
            <a:off x="3607688" y="3457451"/>
            <a:ext cx="2019624" cy="400110"/>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Tour operators</a:t>
            </a:r>
          </a:p>
        </p:txBody>
      </p:sp>
      <p:sp>
        <p:nvSpPr>
          <p:cNvPr id="19" name="TextBox 18">
            <a:extLst>
              <a:ext uri="{FF2B5EF4-FFF2-40B4-BE49-F238E27FC236}">
                <a16:creationId xmlns:a16="http://schemas.microsoft.com/office/drawing/2014/main" id="{BD43B62B-44C3-42FE-5CE8-F9D8FF9C5B17}"/>
              </a:ext>
            </a:extLst>
          </p:cNvPr>
          <p:cNvSpPr txBox="1"/>
          <p:nvPr/>
        </p:nvSpPr>
        <p:spPr>
          <a:xfrm>
            <a:off x="6454364" y="3523173"/>
            <a:ext cx="2019624" cy="400110"/>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Manufacturing</a:t>
            </a:r>
          </a:p>
        </p:txBody>
      </p:sp>
      <p:sp>
        <p:nvSpPr>
          <p:cNvPr id="21" name="TextBox 20">
            <a:extLst>
              <a:ext uri="{FF2B5EF4-FFF2-40B4-BE49-F238E27FC236}">
                <a16:creationId xmlns:a16="http://schemas.microsoft.com/office/drawing/2014/main" id="{F84DB675-897A-3FB3-D5AC-7F91A96EB97D}"/>
              </a:ext>
            </a:extLst>
          </p:cNvPr>
          <p:cNvSpPr txBox="1"/>
          <p:nvPr/>
        </p:nvSpPr>
        <p:spPr>
          <a:xfrm>
            <a:off x="692464" y="3354746"/>
            <a:ext cx="2019624" cy="400110"/>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Online</a:t>
            </a:r>
          </a:p>
        </p:txBody>
      </p:sp>
    </p:spTree>
    <p:extLst>
      <p:ext uri="{BB962C8B-B14F-4D97-AF65-F5344CB8AC3E}">
        <p14:creationId xmlns:p14="http://schemas.microsoft.com/office/powerpoint/2010/main" val="1792164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1143000"/>
          </a:xfrm>
          <a:solidFill>
            <a:schemeClr val="tx2">
              <a:lumMod val="20000"/>
              <a:lumOff val="80000"/>
            </a:schemeClr>
          </a:solidFill>
        </p:spPr>
        <p:txBody>
          <a:bodyPr/>
          <a:lstStyle/>
          <a:p>
            <a:r>
              <a:rPr lang="en-GB" dirty="0">
                <a:solidFill>
                  <a:schemeClr val="tx2">
                    <a:lumMod val="75000"/>
                  </a:schemeClr>
                </a:solidFill>
              </a:rPr>
              <a:t>Case study 1 – easyJet plc </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1165111"/>
            <a:ext cx="9144000" cy="4568145"/>
          </a:xfrm>
          <a:solidFill>
            <a:schemeClr val="tx2">
              <a:lumMod val="75000"/>
            </a:schemeClr>
          </a:solidFill>
        </p:spPr>
        <p:txBody>
          <a:bodyPr>
            <a:normAutofit/>
          </a:bodyPr>
          <a:lstStyle/>
          <a:p>
            <a:pPr marL="342900" indent="-342900">
              <a:buFont typeface="Arial" pitchFamily="34" charset="0"/>
              <a:buChar char="•"/>
            </a:pPr>
            <a:r>
              <a:rPr lang="en-GB" sz="2400" dirty="0">
                <a:solidFill>
                  <a:schemeClr val="tx2">
                    <a:lumMod val="20000"/>
                    <a:lumOff val="80000"/>
                  </a:schemeClr>
                </a:solidFill>
                <a:latin typeface="Arial" panose="020B0604020202020204" pitchFamily="34" charset="0"/>
                <a:cs typeface="Arial" panose="020B0604020202020204" pitchFamily="34" charset="0"/>
              </a:rPr>
              <a:t>Europe's leading airline, operating on over 600 routes across 30 countries with a fleet of over 200 aircraft. </a:t>
            </a:r>
          </a:p>
          <a:p>
            <a:pPr marL="342900" indent="-342900">
              <a:buFont typeface="Arial" pitchFamily="34" charset="0"/>
              <a:buChar char="•"/>
            </a:pPr>
            <a:r>
              <a:rPr lang="en-GB" sz="2400" dirty="0">
                <a:solidFill>
                  <a:schemeClr val="tx2">
                    <a:lumMod val="20000"/>
                    <a:lumOff val="80000"/>
                  </a:schemeClr>
                </a:solidFill>
                <a:latin typeface="Arial" panose="020B0604020202020204" pitchFamily="34" charset="0"/>
                <a:cs typeface="Arial" panose="020B0604020202020204" pitchFamily="34" charset="0"/>
              </a:rPr>
              <a:t>Employ over 8,000 people including 2,000 pilots and 4,500 cabin crew. </a:t>
            </a:r>
          </a:p>
          <a:p>
            <a:pPr marL="342900" indent="-342900">
              <a:buFont typeface="Arial" pitchFamily="34" charset="0"/>
              <a:buChar char="•"/>
            </a:pPr>
            <a:r>
              <a:rPr lang="en-GB" sz="2400" dirty="0">
                <a:solidFill>
                  <a:schemeClr val="tx2">
                    <a:lumMod val="20000"/>
                    <a:lumOff val="80000"/>
                  </a:schemeClr>
                </a:solidFill>
                <a:latin typeface="Arial" panose="020B0604020202020204" pitchFamily="34" charset="0"/>
                <a:cs typeface="Arial" panose="020B0604020202020204" pitchFamily="34" charset="0"/>
              </a:rPr>
              <a:t>Strong positions in key markets: No. 1 at London Gatwick, London Luton, London Southend, Bristol, Edinburgh, Milan Malpensa, Basel and Geneva; No. 2 at London Stansted, Paris Orly, Paris Charles De Gaulle, Lisbon, Lyon, Nice and Rome Fiumicino</a:t>
            </a:r>
          </a:p>
          <a:p>
            <a:pPr marL="342900" indent="-342900">
              <a:buFont typeface="Arial" pitchFamily="34" charset="0"/>
              <a:buChar char="•"/>
            </a:pPr>
            <a:r>
              <a:rPr lang="en-GB" sz="2400" dirty="0">
                <a:solidFill>
                  <a:schemeClr val="tx2">
                    <a:lumMod val="20000"/>
                    <a:lumOff val="80000"/>
                  </a:schemeClr>
                </a:solidFill>
                <a:latin typeface="Arial" panose="020B0604020202020204" pitchFamily="34" charset="0"/>
                <a:cs typeface="Arial" panose="020B0604020202020204" pitchFamily="34" charset="0"/>
              </a:rPr>
              <a:t>£255 million profit  in 2011/12</a:t>
            </a: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5</a:t>
            </a:fld>
            <a:endParaRPr lang="en-GB" dirty="0"/>
          </a:p>
        </p:txBody>
      </p:sp>
      <p:pic>
        <p:nvPicPr>
          <p:cNvPr id="5" name="Picture 4">
            <a:extLst>
              <a:ext uri="{FF2B5EF4-FFF2-40B4-BE49-F238E27FC236}">
                <a16:creationId xmlns:a16="http://schemas.microsoft.com/office/drawing/2014/main" id="{B687F29C-0708-7175-A932-74EB4625E56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29500" y="4509120"/>
            <a:ext cx="1584176" cy="959075"/>
          </a:xfrm>
          <a:prstGeom prst="rect">
            <a:avLst/>
          </a:prstGeom>
        </p:spPr>
      </p:pic>
    </p:spTree>
    <p:extLst>
      <p:ext uri="{BB962C8B-B14F-4D97-AF65-F5344CB8AC3E}">
        <p14:creationId xmlns:p14="http://schemas.microsoft.com/office/powerpoint/2010/main" val="4116293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598577"/>
          </a:xfrm>
          <a:solidFill>
            <a:schemeClr val="tx2">
              <a:lumMod val="20000"/>
              <a:lumOff val="80000"/>
            </a:schemeClr>
          </a:solidFill>
        </p:spPr>
        <p:txBody>
          <a:bodyPr>
            <a:normAutofit fontScale="90000"/>
          </a:bodyPr>
          <a:lstStyle/>
          <a:p>
            <a:r>
              <a:rPr lang="en-GB" dirty="0">
                <a:solidFill>
                  <a:schemeClr val="tx2">
                    <a:lumMod val="75000"/>
                  </a:schemeClr>
                </a:solidFill>
              </a:rPr>
              <a:t>easyJet income statement (2012) </a:t>
            </a: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6</a:t>
            </a:fld>
            <a:endParaRPr lang="en-GB" dirty="0"/>
          </a:p>
        </p:txBody>
      </p:sp>
      <p:sp>
        <p:nvSpPr>
          <p:cNvPr id="8" name="Rounded Rectangle 1">
            <a:extLst>
              <a:ext uri="{FF2B5EF4-FFF2-40B4-BE49-F238E27FC236}">
                <a16:creationId xmlns:a16="http://schemas.microsoft.com/office/drawing/2014/main" id="{4DF9767F-7379-72A0-817C-958D6F5B7AF4}"/>
              </a:ext>
            </a:extLst>
          </p:cNvPr>
          <p:cNvSpPr/>
          <p:nvPr/>
        </p:nvSpPr>
        <p:spPr>
          <a:xfrm>
            <a:off x="467544" y="5048156"/>
            <a:ext cx="8352928" cy="325060"/>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Content Placeholder 9">
            <a:extLst>
              <a:ext uri="{FF2B5EF4-FFF2-40B4-BE49-F238E27FC236}">
                <a16:creationId xmlns:a16="http://schemas.microsoft.com/office/drawing/2014/main" id="{9E236956-B186-4414-2C47-C7DD5321C2B8}"/>
              </a:ext>
            </a:extLst>
          </p:cNvPr>
          <p:cNvSpPr>
            <a:spLocks noGrp="1"/>
          </p:cNvSpPr>
          <p:nvPr>
            <p:ph idx="1"/>
          </p:nvPr>
        </p:nvSpPr>
        <p:spPr>
          <a:xfrm>
            <a:off x="0" y="620688"/>
            <a:ext cx="9144000" cy="4968552"/>
          </a:xfrm>
          <a:solidFill>
            <a:schemeClr val="tx2">
              <a:lumMod val="75000"/>
            </a:schemeClr>
          </a:solidFill>
        </p:spPr>
        <p:txBody>
          <a:bodyPr>
            <a:normAutofit/>
          </a:bodyPr>
          <a:lstStyle/>
          <a:p>
            <a:r>
              <a:rPr lang="en-GB" sz="2400" dirty="0">
                <a:solidFill>
                  <a:schemeClr val="tx2">
                    <a:lumMod val="20000"/>
                    <a:lumOff val="80000"/>
                  </a:schemeClr>
                </a:solidFill>
              </a:rPr>
              <a:t>The company is obviously profitable, and they are increasing- up by 13.3%</a:t>
            </a:r>
          </a:p>
        </p:txBody>
      </p:sp>
      <p:pic>
        <p:nvPicPr>
          <p:cNvPr id="12" name="Picture 11">
            <a:extLst>
              <a:ext uri="{FF2B5EF4-FFF2-40B4-BE49-F238E27FC236}">
                <a16:creationId xmlns:a16="http://schemas.microsoft.com/office/drawing/2014/main" id="{693FCB62-DB35-81C7-DF82-AB22F8A4D6A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6868" b="26667"/>
          <a:stretch/>
        </p:blipFill>
        <p:spPr>
          <a:xfrm>
            <a:off x="179512" y="1443455"/>
            <a:ext cx="8784976" cy="4081943"/>
          </a:xfrm>
          <a:prstGeom prst="rect">
            <a:avLst/>
          </a:prstGeom>
        </p:spPr>
      </p:pic>
      <p:sp>
        <p:nvSpPr>
          <p:cNvPr id="13" name="Rounded Rectangle 1">
            <a:extLst>
              <a:ext uri="{FF2B5EF4-FFF2-40B4-BE49-F238E27FC236}">
                <a16:creationId xmlns:a16="http://schemas.microsoft.com/office/drawing/2014/main" id="{76B21D62-0D19-35C0-2BCA-60B31EEF934D}"/>
              </a:ext>
            </a:extLst>
          </p:cNvPr>
          <p:cNvSpPr/>
          <p:nvPr/>
        </p:nvSpPr>
        <p:spPr>
          <a:xfrm>
            <a:off x="288032" y="5265204"/>
            <a:ext cx="8335688" cy="216024"/>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599081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lstStyle/>
          <a:p>
            <a:r>
              <a:rPr lang="en-GB" dirty="0">
                <a:solidFill>
                  <a:schemeClr val="tx2">
                    <a:lumMod val="75000"/>
                  </a:schemeClr>
                </a:solidFill>
              </a:rPr>
              <a:t>Extract from the balance sheet</a:t>
            </a: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7</a:t>
            </a:fld>
            <a:endParaRPr lang="en-GB" dirty="0"/>
          </a:p>
        </p:txBody>
      </p:sp>
      <p:sp>
        <p:nvSpPr>
          <p:cNvPr id="7" name="Content Placeholder 6">
            <a:extLst>
              <a:ext uri="{FF2B5EF4-FFF2-40B4-BE49-F238E27FC236}">
                <a16:creationId xmlns:a16="http://schemas.microsoft.com/office/drawing/2014/main" id="{4FA6F3CD-1DC7-3CCB-9CE2-0AC74875B9D8}"/>
              </a:ext>
            </a:extLst>
          </p:cNvPr>
          <p:cNvSpPr>
            <a:spLocks noGrp="1"/>
          </p:cNvSpPr>
          <p:nvPr>
            <p:ph idx="1"/>
          </p:nvPr>
        </p:nvSpPr>
        <p:spPr>
          <a:xfrm>
            <a:off x="0" y="836712"/>
            <a:ext cx="9108504" cy="4824536"/>
          </a:xfrm>
          <a:solidFill>
            <a:schemeClr val="tx2">
              <a:lumMod val="75000"/>
            </a:schemeClr>
          </a:solidFill>
        </p:spPr>
        <p:txBody>
          <a:bodyPr>
            <a:normAutofit/>
          </a:bodyPr>
          <a:lstStyle/>
          <a:p>
            <a:r>
              <a:rPr lang="en-GB" sz="2400" dirty="0">
                <a:solidFill>
                  <a:schemeClr val="tx2">
                    <a:lumMod val="20000"/>
                    <a:lumOff val="80000"/>
                  </a:schemeClr>
                </a:solidFill>
              </a:rPr>
              <a:t>Here, we can take a first look at the working capital and liquidity</a:t>
            </a:r>
          </a:p>
          <a:p>
            <a:endParaRPr lang="en-GB" sz="2400" dirty="0">
              <a:solidFill>
                <a:schemeClr val="tx2">
                  <a:lumMod val="20000"/>
                  <a:lumOff val="80000"/>
                </a:schemeClr>
              </a:solidFill>
            </a:endParaRPr>
          </a:p>
        </p:txBody>
      </p:sp>
      <p:pic>
        <p:nvPicPr>
          <p:cNvPr id="9" name="Picture 8">
            <a:hlinkClick r:id="rId2" action="ppaction://hlinksldjump"/>
            <a:extLst>
              <a:ext uri="{FF2B5EF4-FFF2-40B4-BE49-F238E27FC236}">
                <a16:creationId xmlns:a16="http://schemas.microsoft.com/office/drawing/2014/main" id="{7BC8A6F3-BA0C-84C7-DD44-96FCEF42ACC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33535" b="40202"/>
          <a:stretch/>
        </p:blipFill>
        <p:spPr>
          <a:xfrm>
            <a:off x="305780" y="1651313"/>
            <a:ext cx="8532440" cy="3975177"/>
          </a:xfrm>
          <a:prstGeom prst="rect">
            <a:avLst/>
          </a:prstGeom>
        </p:spPr>
      </p:pic>
    </p:spTree>
    <p:extLst>
      <p:ext uri="{BB962C8B-B14F-4D97-AF65-F5344CB8AC3E}">
        <p14:creationId xmlns:p14="http://schemas.microsoft.com/office/powerpoint/2010/main" val="3170094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lstStyle/>
          <a:p>
            <a:r>
              <a:rPr lang="en-GB" dirty="0">
                <a:solidFill>
                  <a:schemeClr val="tx2">
                    <a:lumMod val="75000"/>
                  </a:schemeClr>
                </a:solidFill>
              </a:rPr>
              <a:t>The current ratio</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836713"/>
            <a:ext cx="9144000" cy="4896544"/>
          </a:xfrm>
          <a:solidFill>
            <a:schemeClr val="tx2">
              <a:lumMod val="75000"/>
            </a:schemeClr>
          </a:solidFill>
        </p:spPr>
        <p:txBody>
          <a:bodyPr>
            <a:normAutofit fontScale="92500" lnSpcReduction="10000"/>
          </a:bodyPr>
          <a:lstStyle/>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The company is obviously profitable, but what about working capital and liquidity?</a:t>
            </a:r>
          </a:p>
          <a:p>
            <a:pPr marL="342900" indent="-342900">
              <a:buFont typeface="Arial" pitchFamily="34" charset="0"/>
              <a:buChar char="•"/>
            </a:pPr>
            <a:endParaRPr lang="en-GB" sz="24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4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4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4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4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According to most of the textbooks, easyJet is well under the 2.1 ratio, and the position has worsened over the two years</a:t>
            </a:r>
          </a:p>
          <a:p>
            <a:pPr marL="0" indent="0">
              <a:buNone/>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solidFill>
                  <a:srgbClr val="FFFF00"/>
                </a:solidFill>
                <a:latin typeface="Arial" panose="020B0604020202020204" pitchFamily="34" charset="0"/>
                <a:cs typeface="Arial" panose="020B0604020202020204" pitchFamily="34" charset="0"/>
              </a:rPr>
              <a:t>Does this mean easyJet was in trouble?</a:t>
            </a: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8</a:t>
            </a:fld>
            <a:endParaRPr lang="en-GB" dirty="0"/>
          </a:p>
        </p:txBody>
      </p:sp>
      <p:graphicFrame>
        <p:nvGraphicFramePr>
          <p:cNvPr id="8" name="Table 7">
            <a:extLst>
              <a:ext uri="{FF2B5EF4-FFF2-40B4-BE49-F238E27FC236}">
                <a16:creationId xmlns:a16="http://schemas.microsoft.com/office/drawing/2014/main" id="{7550EE3F-1196-10ED-08B6-CE251876A9FD}"/>
              </a:ext>
            </a:extLst>
          </p:cNvPr>
          <p:cNvGraphicFramePr>
            <a:graphicFrameLocks noGrp="1"/>
          </p:cNvGraphicFramePr>
          <p:nvPr>
            <p:extLst>
              <p:ext uri="{D42A27DB-BD31-4B8C-83A1-F6EECF244321}">
                <p14:modId xmlns:p14="http://schemas.microsoft.com/office/powerpoint/2010/main" val="124011300"/>
              </p:ext>
            </p:extLst>
          </p:nvPr>
        </p:nvGraphicFramePr>
        <p:xfrm>
          <a:off x="107504" y="1945640"/>
          <a:ext cx="8928991" cy="1483360"/>
        </p:xfrm>
        <a:graphic>
          <a:graphicData uri="http://schemas.openxmlformats.org/drawingml/2006/table">
            <a:tbl>
              <a:tblPr firstRow="1" bandRow="1">
                <a:tableStyleId>{5C22544A-7EE6-4342-B048-85BDC9FD1C3A}</a:tableStyleId>
              </a:tblPr>
              <a:tblGrid>
                <a:gridCol w="3141681">
                  <a:extLst>
                    <a:ext uri="{9D8B030D-6E8A-4147-A177-3AD203B41FA5}">
                      <a16:colId xmlns:a16="http://schemas.microsoft.com/office/drawing/2014/main" val="2055146183"/>
                    </a:ext>
                  </a:extLst>
                </a:gridCol>
                <a:gridCol w="1653517">
                  <a:extLst>
                    <a:ext uri="{9D8B030D-6E8A-4147-A177-3AD203B41FA5}">
                      <a16:colId xmlns:a16="http://schemas.microsoft.com/office/drawing/2014/main" val="641553321"/>
                    </a:ext>
                  </a:extLst>
                </a:gridCol>
                <a:gridCol w="1757530">
                  <a:extLst>
                    <a:ext uri="{9D8B030D-6E8A-4147-A177-3AD203B41FA5}">
                      <a16:colId xmlns:a16="http://schemas.microsoft.com/office/drawing/2014/main" val="1866161844"/>
                    </a:ext>
                  </a:extLst>
                </a:gridCol>
                <a:gridCol w="2376263">
                  <a:extLst>
                    <a:ext uri="{9D8B030D-6E8A-4147-A177-3AD203B41FA5}">
                      <a16:colId xmlns:a16="http://schemas.microsoft.com/office/drawing/2014/main" val="187911614"/>
                    </a:ext>
                  </a:extLst>
                </a:gridCol>
              </a:tblGrid>
              <a:tr h="370840">
                <a:tc>
                  <a:txBody>
                    <a:bodyPr/>
                    <a:lstStyle/>
                    <a:p>
                      <a:endParaRPr lang="en-GB" dirty="0"/>
                    </a:p>
                  </a:txBody>
                  <a:tcPr/>
                </a:tc>
                <a:tc>
                  <a:txBody>
                    <a:bodyPr/>
                    <a:lstStyle/>
                    <a:p>
                      <a:r>
                        <a:rPr lang="en-GB" dirty="0"/>
                        <a:t>2012</a:t>
                      </a:r>
                    </a:p>
                  </a:txBody>
                  <a:tcPr/>
                </a:tc>
                <a:tc>
                  <a:txBody>
                    <a:bodyPr/>
                    <a:lstStyle/>
                    <a:p>
                      <a:r>
                        <a:rPr lang="en-GB" dirty="0"/>
                        <a:t>2011</a:t>
                      </a:r>
                    </a:p>
                  </a:txBody>
                  <a:tcPr/>
                </a:tc>
                <a:tc>
                  <a:txBody>
                    <a:bodyPr/>
                    <a:lstStyle/>
                    <a:p>
                      <a:r>
                        <a:rPr lang="en-GB" dirty="0"/>
                        <a:t>Percentage change</a:t>
                      </a:r>
                    </a:p>
                  </a:txBody>
                  <a:tcPr/>
                </a:tc>
                <a:extLst>
                  <a:ext uri="{0D108BD9-81ED-4DB2-BD59-A6C34878D82A}">
                    <a16:rowId xmlns:a16="http://schemas.microsoft.com/office/drawing/2014/main" val="214348159"/>
                  </a:ext>
                </a:extLst>
              </a:tr>
              <a:tr h="370840">
                <a:tc>
                  <a:txBody>
                    <a:bodyPr/>
                    <a:lstStyle/>
                    <a:p>
                      <a:r>
                        <a:rPr lang="en-GB" dirty="0"/>
                        <a:t>Current assets</a:t>
                      </a:r>
                    </a:p>
                  </a:txBody>
                  <a:tcPr/>
                </a:tc>
                <a:tc>
                  <a:txBody>
                    <a:bodyPr/>
                    <a:lstStyle/>
                    <a:p>
                      <a:pPr algn="ctr"/>
                      <a:r>
                        <a:rPr lang="en-GB" dirty="0"/>
                        <a:t>1,327</a:t>
                      </a:r>
                    </a:p>
                  </a:txBody>
                  <a:tcPr/>
                </a:tc>
                <a:tc>
                  <a:txBody>
                    <a:bodyPr/>
                    <a:lstStyle/>
                    <a:p>
                      <a:pPr algn="ctr"/>
                      <a:r>
                        <a:rPr lang="en-GB" dirty="0"/>
                        <a:t>1,738</a:t>
                      </a:r>
                    </a:p>
                  </a:txBody>
                  <a:tcPr/>
                </a:tc>
                <a:tc>
                  <a:txBody>
                    <a:bodyPr/>
                    <a:lstStyle/>
                    <a:p>
                      <a:pPr algn="ctr"/>
                      <a:r>
                        <a:rPr lang="en-GB" dirty="0"/>
                        <a:t>-23.65</a:t>
                      </a:r>
                    </a:p>
                  </a:txBody>
                  <a:tcPr/>
                </a:tc>
                <a:extLst>
                  <a:ext uri="{0D108BD9-81ED-4DB2-BD59-A6C34878D82A}">
                    <a16:rowId xmlns:a16="http://schemas.microsoft.com/office/drawing/2014/main" val="313903983"/>
                  </a:ext>
                </a:extLst>
              </a:tr>
              <a:tr h="370840">
                <a:tc>
                  <a:txBody>
                    <a:bodyPr/>
                    <a:lstStyle/>
                    <a:p>
                      <a:r>
                        <a:rPr lang="en-GB" dirty="0"/>
                        <a:t>Current liabilities</a:t>
                      </a:r>
                    </a:p>
                  </a:txBody>
                  <a:tcPr/>
                </a:tc>
                <a:tc>
                  <a:txBody>
                    <a:bodyPr/>
                    <a:lstStyle/>
                    <a:p>
                      <a:pPr algn="ctr"/>
                      <a:r>
                        <a:rPr lang="en-GB" dirty="0"/>
                        <a:t>1,264</a:t>
                      </a:r>
                    </a:p>
                  </a:txBody>
                  <a:tcPr/>
                </a:tc>
                <a:tc>
                  <a:txBody>
                    <a:bodyPr/>
                    <a:lstStyle/>
                    <a:p>
                      <a:pPr algn="ctr"/>
                      <a:r>
                        <a:rPr lang="en-GB" dirty="0"/>
                        <a:t>1,177</a:t>
                      </a:r>
                    </a:p>
                  </a:txBody>
                  <a:tcPr/>
                </a:tc>
                <a:tc>
                  <a:txBody>
                    <a:bodyPr/>
                    <a:lstStyle/>
                    <a:p>
                      <a:pPr algn="ctr"/>
                      <a:r>
                        <a:rPr lang="en-GB" dirty="0"/>
                        <a:t>+7.39</a:t>
                      </a:r>
                    </a:p>
                  </a:txBody>
                  <a:tcPr/>
                </a:tc>
                <a:extLst>
                  <a:ext uri="{0D108BD9-81ED-4DB2-BD59-A6C34878D82A}">
                    <a16:rowId xmlns:a16="http://schemas.microsoft.com/office/drawing/2014/main" val="528901215"/>
                  </a:ext>
                </a:extLst>
              </a:tr>
              <a:tr h="370840">
                <a:tc>
                  <a:txBody>
                    <a:bodyPr/>
                    <a:lstStyle/>
                    <a:p>
                      <a:r>
                        <a:rPr lang="en-GB" dirty="0"/>
                        <a:t>Current ratio</a:t>
                      </a:r>
                    </a:p>
                  </a:txBody>
                  <a:tcPr/>
                </a:tc>
                <a:tc>
                  <a:txBody>
                    <a:bodyPr/>
                    <a:lstStyle/>
                    <a:p>
                      <a:pPr algn="ctr"/>
                      <a:r>
                        <a:rPr lang="en-GB" dirty="0"/>
                        <a:t>1.05</a:t>
                      </a:r>
                    </a:p>
                  </a:txBody>
                  <a:tcPr/>
                </a:tc>
                <a:tc>
                  <a:txBody>
                    <a:bodyPr/>
                    <a:lstStyle/>
                    <a:p>
                      <a:pPr algn="ctr"/>
                      <a:r>
                        <a:rPr lang="en-GB" dirty="0"/>
                        <a:t>1.48</a:t>
                      </a:r>
                    </a:p>
                  </a:txBody>
                  <a:tcPr/>
                </a:tc>
                <a:tc>
                  <a:txBody>
                    <a:bodyPr/>
                    <a:lstStyle/>
                    <a:p>
                      <a:pPr algn="ctr"/>
                      <a:r>
                        <a:rPr lang="en-GB" dirty="0"/>
                        <a:t>-29.05</a:t>
                      </a:r>
                    </a:p>
                  </a:txBody>
                  <a:tcPr/>
                </a:tc>
                <a:extLst>
                  <a:ext uri="{0D108BD9-81ED-4DB2-BD59-A6C34878D82A}">
                    <a16:rowId xmlns:a16="http://schemas.microsoft.com/office/drawing/2014/main" val="4171069073"/>
                  </a:ext>
                </a:extLst>
              </a:tr>
            </a:tbl>
          </a:graphicData>
        </a:graphic>
      </p:graphicFrame>
    </p:spTree>
    <p:extLst>
      <p:ext uri="{BB962C8B-B14F-4D97-AF65-F5344CB8AC3E}">
        <p14:creationId xmlns:p14="http://schemas.microsoft.com/office/powerpoint/2010/main" val="413526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lstStyle/>
          <a:p>
            <a:r>
              <a:rPr lang="en-GB" dirty="0">
                <a:solidFill>
                  <a:schemeClr val="tx2">
                    <a:lumMod val="75000"/>
                  </a:schemeClr>
                </a:solidFill>
              </a:rPr>
              <a:t>The notes to the accounts</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836713"/>
            <a:ext cx="9144000" cy="4896544"/>
          </a:xfrm>
          <a:solidFill>
            <a:schemeClr val="tx2">
              <a:lumMod val="75000"/>
            </a:schemeClr>
          </a:solidFill>
        </p:spPr>
        <p:txBody>
          <a:bodyPr>
            <a:normAutofit/>
          </a:bodyPr>
          <a:lstStyle/>
          <a:p>
            <a:r>
              <a:rPr lang="en-GB" sz="2800" dirty="0">
                <a:solidFill>
                  <a:schemeClr val="tx2">
                    <a:lumMod val="20000"/>
                    <a:lumOff val="80000"/>
                  </a:schemeClr>
                </a:solidFill>
                <a:latin typeface="Arial" panose="020B0604020202020204" pitchFamily="34" charset="0"/>
                <a:cs typeface="Arial" panose="020B0604020202020204" pitchFamily="34" charset="0"/>
              </a:rPr>
              <a:t>We need to look further at the components which make up both the current assets and current liabilities to see the whole picture</a:t>
            </a:r>
          </a:p>
          <a:p>
            <a:endParaRPr lang="en-GB" sz="2800" dirty="0">
              <a:solidFill>
                <a:schemeClr val="tx2">
                  <a:lumMod val="20000"/>
                  <a:lumOff val="80000"/>
                </a:schemeClr>
              </a:solidFill>
              <a:latin typeface="Arial" panose="020B0604020202020204" pitchFamily="34" charset="0"/>
              <a:cs typeface="Arial" panose="020B0604020202020204" pitchFamily="34" charset="0"/>
            </a:endParaRPr>
          </a:p>
          <a:p>
            <a:r>
              <a:rPr lang="en-GB" sz="2800" dirty="0">
                <a:solidFill>
                  <a:schemeClr val="tx2">
                    <a:lumMod val="20000"/>
                    <a:lumOff val="80000"/>
                  </a:schemeClr>
                </a:solidFill>
                <a:latin typeface="Arial" panose="020B0604020202020204" pitchFamily="34" charset="0"/>
                <a:cs typeface="Arial" panose="020B0604020202020204" pitchFamily="34" charset="0"/>
              </a:rPr>
              <a:t>To do this, we can look at the notes to the accounts from the financial report</a:t>
            </a:r>
          </a:p>
          <a:p>
            <a:endParaRPr lang="en-GB" sz="2800" dirty="0">
              <a:solidFill>
                <a:schemeClr val="tx2">
                  <a:lumMod val="20000"/>
                  <a:lumOff val="80000"/>
                </a:schemeClr>
              </a:solidFill>
              <a:latin typeface="Arial" panose="020B0604020202020204" pitchFamily="34" charset="0"/>
              <a:cs typeface="Arial" panose="020B0604020202020204" pitchFamily="34" charset="0"/>
            </a:endParaRPr>
          </a:p>
          <a:p>
            <a:r>
              <a:rPr lang="en-GB" sz="2800" dirty="0">
                <a:solidFill>
                  <a:schemeClr val="tx2">
                    <a:lumMod val="20000"/>
                    <a:lumOff val="80000"/>
                  </a:schemeClr>
                </a:solidFill>
                <a:latin typeface="Arial" panose="020B0604020202020204" pitchFamily="34" charset="0"/>
                <a:cs typeface="Arial" panose="020B0604020202020204" pitchFamily="34" charset="0"/>
              </a:rPr>
              <a:t>This is where all the important detail is to be found in the annual reports of all plc listed companies</a:t>
            </a:r>
          </a:p>
          <a:p>
            <a:pPr marL="342900" indent="-342900">
              <a:buFont typeface="Arial" pitchFamily="34" charset="0"/>
              <a:buChar char="•"/>
            </a:pPr>
            <a:endParaRPr lang="en-GB" sz="2800" dirty="0">
              <a:solidFill>
                <a:srgbClr val="FFFF00"/>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9</a:t>
            </a:fld>
            <a:endParaRPr lang="en-GB" dirty="0"/>
          </a:p>
        </p:txBody>
      </p:sp>
    </p:spTree>
    <p:extLst>
      <p:ext uri="{BB962C8B-B14F-4D97-AF65-F5344CB8AC3E}">
        <p14:creationId xmlns:p14="http://schemas.microsoft.com/office/powerpoint/2010/main" val="2905846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lstStyle/>
          <a:p>
            <a:r>
              <a:rPr lang="en-GB" dirty="0">
                <a:solidFill>
                  <a:schemeClr val="tx2">
                    <a:lumMod val="75000"/>
                  </a:schemeClr>
                </a:solidFill>
              </a:rPr>
              <a:t>Cash and trade payables</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836713"/>
            <a:ext cx="9144000" cy="4896544"/>
          </a:xfrm>
          <a:solidFill>
            <a:schemeClr val="tx2">
              <a:lumMod val="75000"/>
            </a:schemeClr>
          </a:solidFill>
        </p:spPr>
        <p:txBody>
          <a:bodyPr>
            <a:normAutofit/>
          </a:bodyPr>
          <a:lstStyle/>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Here, we can see notes 12 and 13</a:t>
            </a: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10</a:t>
            </a:fld>
            <a:endParaRPr lang="en-GB" dirty="0"/>
          </a:p>
        </p:txBody>
      </p:sp>
      <p:pic>
        <p:nvPicPr>
          <p:cNvPr id="6" name="Picture 5">
            <a:extLst>
              <a:ext uri="{FF2B5EF4-FFF2-40B4-BE49-F238E27FC236}">
                <a16:creationId xmlns:a16="http://schemas.microsoft.com/office/drawing/2014/main" id="{08A0C9FA-D6EC-5319-4499-1E3A4731F4D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349" t="41818"/>
          <a:stretch/>
        </p:blipFill>
        <p:spPr>
          <a:xfrm>
            <a:off x="-108520" y="1639358"/>
            <a:ext cx="8963472" cy="4093899"/>
          </a:xfrm>
          <a:prstGeom prst="rect">
            <a:avLst/>
          </a:prstGeom>
        </p:spPr>
      </p:pic>
      <p:sp>
        <p:nvSpPr>
          <p:cNvPr id="7" name="Rounded Rectangle 3">
            <a:extLst>
              <a:ext uri="{FF2B5EF4-FFF2-40B4-BE49-F238E27FC236}">
                <a16:creationId xmlns:a16="http://schemas.microsoft.com/office/drawing/2014/main" id="{BEFAE87C-8766-579C-59FD-24AA4685D600}"/>
              </a:ext>
            </a:extLst>
          </p:cNvPr>
          <p:cNvSpPr/>
          <p:nvPr/>
        </p:nvSpPr>
        <p:spPr>
          <a:xfrm>
            <a:off x="32858" y="4653136"/>
            <a:ext cx="9066009" cy="288032"/>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ounded Rectangle 3">
            <a:extLst>
              <a:ext uri="{FF2B5EF4-FFF2-40B4-BE49-F238E27FC236}">
                <a16:creationId xmlns:a16="http://schemas.microsoft.com/office/drawing/2014/main" id="{5EACE7AA-C4D1-81BC-CC90-025318D620FE}"/>
              </a:ext>
            </a:extLst>
          </p:cNvPr>
          <p:cNvSpPr/>
          <p:nvPr/>
        </p:nvSpPr>
        <p:spPr>
          <a:xfrm>
            <a:off x="45132" y="2060848"/>
            <a:ext cx="9053736" cy="288032"/>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75001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lstStyle/>
          <a:p>
            <a:r>
              <a:rPr lang="en-GB" dirty="0">
                <a:solidFill>
                  <a:schemeClr val="tx2">
                    <a:lumMod val="75000"/>
                  </a:schemeClr>
                </a:solidFill>
              </a:rPr>
              <a:t>Further analysis- 1</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836713"/>
            <a:ext cx="9144000" cy="4896544"/>
          </a:xfrm>
          <a:solidFill>
            <a:schemeClr val="tx2">
              <a:lumMod val="75000"/>
            </a:schemeClr>
          </a:solidFill>
        </p:spPr>
        <p:txBody>
          <a:bodyPr>
            <a:normAutofit/>
          </a:bodyPr>
          <a:lstStyle/>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Cash is the most liquid asset and trade payables are usually the most pressing current liability</a:t>
            </a: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So, the adjusted ratio suggests easyJet have nearly £6 cash to pay every £1 of trade payables. And, although this position has significantly reduced over the period, the company is far from in trouble</a:t>
            </a: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11</a:t>
            </a:fld>
            <a:endParaRPr lang="en-GB" dirty="0"/>
          </a:p>
        </p:txBody>
      </p:sp>
      <p:graphicFrame>
        <p:nvGraphicFramePr>
          <p:cNvPr id="5" name="Table 4">
            <a:extLst>
              <a:ext uri="{FF2B5EF4-FFF2-40B4-BE49-F238E27FC236}">
                <a16:creationId xmlns:a16="http://schemas.microsoft.com/office/drawing/2014/main" id="{CCAFB27F-0645-B731-AD4B-7798AFB18E87}"/>
              </a:ext>
            </a:extLst>
          </p:cNvPr>
          <p:cNvGraphicFramePr>
            <a:graphicFrameLocks noGrp="1"/>
          </p:cNvGraphicFramePr>
          <p:nvPr>
            <p:extLst>
              <p:ext uri="{D42A27DB-BD31-4B8C-83A1-F6EECF244321}">
                <p14:modId xmlns:p14="http://schemas.microsoft.com/office/powerpoint/2010/main" val="3214710563"/>
              </p:ext>
            </p:extLst>
          </p:nvPr>
        </p:nvGraphicFramePr>
        <p:xfrm>
          <a:off x="125760" y="2060848"/>
          <a:ext cx="8892480" cy="1483360"/>
        </p:xfrm>
        <a:graphic>
          <a:graphicData uri="http://schemas.openxmlformats.org/drawingml/2006/table">
            <a:tbl>
              <a:tblPr firstRow="1" bandRow="1">
                <a:tableStyleId>{5C22544A-7EE6-4342-B048-85BDC9FD1C3A}</a:tableStyleId>
              </a:tblPr>
              <a:tblGrid>
                <a:gridCol w="3744416">
                  <a:extLst>
                    <a:ext uri="{9D8B030D-6E8A-4147-A177-3AD203B41FA5}">
                      <a16:colId xmlns:a16="http://schemas.microsoft.com/office/drawing/2014/main" val="148772822"/>
                    </a:ext>
                  </a:extLst>
                </a:gridCol>
                <a:gridCol w="1368152">
                  <a:extLst>
                    <a:ext uri="{9D8B030D-6E8A-4147-A177-3AD203B41FA5}">
                      <a16:colId xmlns:a16="http://schemas.microsoft.com/office/drawing/2014/main" val="371449868"/>
                    </a:ext>
                  </a:extLst>
                </a:gridCol>
                <a:gridCol w="1512168">
                  <a:extLst>
                    <a:ext uri="{9D8B030D-6E8A-4147-A177-3AD203B41FA5}">
                      <a16:colId xmlns:a16="http://schemas.microsoft.com/office/drawing/2014/main" val="744665845"/>
                    </a:ext>
                  </a:extLst>
                </a:gridCol>
                <a:gridCol w="2267744">
                  <a:extLst>
                    <a:ext uri="{9D8B030D-6E8A-4147-A177-3AD203B41FA5}">
                      <a16:colId xmlns:a16="http://schemas.microsoft.com/office/drawing/2014/main" val="72004892"/>
                    </a:ext>
                  </a:extLst>
                </a:gridCol>
              </a:tblGrid>
              <a:tr h="370840">
                <a:tc>
                  <a:txBody>
                    <a:bodyPr/>
                    <a:lstStyle/>
                    <a:p>
                      <a:endParaRPr lang="en-GB" dirty="0"/>
                    </a:p>
                  </a:txBody>
                  <a:tcPr/>
                </a:tc>
                <a:tc>
                  <a:txBody>
                    <a:bodyPr/>
                    <a:lstStyle/>
                    <a:p>
                      <a:r>
                        <a:rPr lang="en-GB" dirty="0"/>
                        <a:t>2012</a:t>
                      </a:r>
                    </a:p>
                  </a:txBody>
                  <a:tcPr/>
                </a:tc>
                <a:tc>
                  <a:txBody>
                    <a:bodyPr/>
                    <a:lstStyle/>
                    <a:p>
                      <a:r>
                        <a:rPr lang="en-GB" dirty="0"/>
                        <a:t>2011</a:t>
                      </a:r>
                    </a:p>
                  </a:txBody>
                  <a:tcPr/>
                </a:tc>
                <a:tc>
                  <a:txBody>
                    <a:bodyPr/>
                    <a:lstStyle/>
                    <a:p>
                      <a:r>
                        <a:rPr lang="en-GB" dirty="0"/>
                        <a:t>Percentage change</a:t>
                      </a:r>
                    </a:p>
                  </a:txBody>
                  <a:tcPr/>
                </a:tc>
                <a:extLst>
                  <a:ext uri="{0D108BD9-81ED-4DB2-BD59-A6C34878D82A}">
                    <a16:rowId xmlns:a16="http://schemas.microsoft.com/office/drawing/2014/main" val="3170690319"/>
                  </a:ext>
                </a:extLst>
              </a:tr>
              <a:tr h="370840">
                <a:tc>
                  <a:txBody>
                    <a:bodyPr/>
                    <a:lstStyle/>
                    <a:p>
                      <a:r>
                        <a:rPr lang="en-GB" dirty="0"/>
                        <a:t>Cash and cash equivalents</a:t>
                      </a:r>
                    </a:p>
                  </a:txBody>
                  <a:tcPr/>
                </a:tc>
                <a:tc>
                  <a:txBody>
                    <a:bodyPr/>
                    <a:lstStyle/>
                    <a:p>
                      <a:pPr algn="ctr"/>
                      <a:r>
                        <a:rPr lang="en-GB" dirty="0"/>
                        <a:t>645</a:t>
                      </a:r>
                    </a:p>
                  </a:txBody>
                  <a:tcPr/>
                </a:tc>
                <a:tc>
                  <a:txBody>
                    <a:bodyPr/>
                    <a:lstStyle/>
                    <a:p>
                      <a:pPr algn="ctr"/>
                      <a:r>
                        <a:rPr lang="en-GB" dirty="0"/>
                        <a:t>1,100</a:t>
                      </a:r>
                    </a:p>
                  </a:txBody>
                  <a:tcPr/>
                </a:tc>
                <a:tc>
                  <a:txBody>
                    <a:bodyPr/>
                    <a:lstStyle/>
                    <a:p>
                      <a:pPr algn="ctr"/>
                      <a:r>
                        <a:rPr lang="en-GB" dirty="0"/>
                        <a:t>-41.36</a:t>
                      </a:r>
                    </a:p>
                  </a:txBody>
                  <a:tcPr/>
                </a:tc>
                <a:extLst>
                  <a:ext uri="{0D108BD9-81ED-4DB2-BD59-A6C34878D82A}">
                    <a16:rowId xmlns:a16="http://schemas.microsoft.com/office/drawing/2014/main" val="771614715"/>
                  </a:ext>
                </a:extLst>
              </a:tr>
              <a:tr h="370840">
                <a:tc>
                  <a:txBody>
                    <a:bodyPr/>
                    <a:lstStyle/>
                    <a:p>
                      <a:r>
                        <a:rPr lang="en-GB" dirty="0"/>
                        <a:t>Trade payables</a:t>
                      </a:r>
                    </a:p>
                  </a:txBody>
                  <a:tcPr/>
                </a:tc>
                <a:tc>
                  <a:txBody>
                    <a:bodyPr/>
                    <a:lstStyle/>
                    <a:p>
                      <a:pPr algn="ctr"/>
                      <a:r>
                        <a:rPr lang="en-GB" dirty="0"/>
                        <a:t>109</a:t>
                      </a:r>
                    </a:p>
                  </a:txBody>
                  <a:tcPr/>
                </a:tc>
                <a:tc>
                  <a:txBody>
                    <a:bodyPr/>
                    <a:lstStyle/>
                    <a:p>
                      <a:pPr algn="ctr"/>
                      <a:r>
                        <a:rPr lang="en-GB" dirty="0"/>
                        <a:t>90</a:t>
                      </a:r>
                    </a:p>
                  </a:txBody>
                  <a:tcPr/>
                </a:tc>
                <a:tc>
                  <a:txBody>
                    <a:bodyPr/>
                    <a:lstStyle/>
                    <a:p>
                      <a:pPr algn="ctr"/>
                      <a:r>
                        <a:rPr lang="en-GB" dirty="0"/>
                        <a:t>+21.11</a:t>
                      </a:r>
                    </a:p>
                  </a:txBody>
                  <a:tcPr/>
                </a:tc>
                <a:extLst>
                  <a:ext uri="{0D108BD9-81ED-4DB2-BD59-A6C34878D82A}">
                    <a16:rowId xmlns:a16="http://schemas.microsoft.com/office/drawing/2014/main" val="3870238449"/>
                  </a:ext>
                </a:extLst>
              </a:tr>
              <a:tr h="370840">
                <a:tc>
                  <a:txBody>
                    <a:bodyPr/>
                    <a:lstStyle/>
                    <a:p>
                      <a:r>
                        <a:rPr lang="en-GB" dirty="0"/>
                        <a:t>Adjusted current ratio</a:t>
                      </a:r>
                    </a:p>
                  </a:txBody>
                  <a:tcPr/>
                </a:tc>
                <a:tc>
                  <a:txBody>
                    <a:bodyPr/>
                    <a:lstStyle/>
                    <a:p>
                      <a:pPr algn="ctr"/>
                      <a:r>
                        <a:rPr lang="en-GB" dirty="0"/>
                        <a:t>5.92</a:t>
                      </a:r>
                    </a:p>
                  </a:txBody>
                  <a:tcPr/>
                </a:tc>
                <a:tc>
                  <a:txBody>
                    <a:bodyPr/>
                    <a:lstStyle/>
                    <a:p>
                      <a:pPr algn="ctr"/>
                      <a:r>
                        <a:rPr lang="en-GB" dirty="0"/>
                        <a:t>12.22</a:t>
                      </a:r>
                    </a:p>
                  </a:txBody>
                  <a:tcPr/>
                </a:tc>
                <a:tc>
                  <a:txBody>
                    <a:bodyPr/>
                    <a:lstStyle/>
                    <a:p>
                      <a:pPr algn="ctr"/>
                      <a:r>
                        <a:rPr lang="en-GB" dirty="0"/>
                        <a:t>-51.55</a:t>
                      </a:r>
                    </a:p>
                  </a:txBody>
                  <a:tcPr/>
                </a:tc>
                <a:extLst>
                  <a:ext uri="{0D108BD9-81ED-4DB2-BD59-A6C34878D82A}">
                    <a16:rowId xmlns:a16="http://schemas.microsoft.com/office/drawing/2014/main" val="1192627641"/>
                  </a:ext>
                </a:extLst>
              </a:tr>
            </a:tbl>
          </a:graphicData>
        </a:graphic>
      </p:graphicFrame>
    </p:spTree>
    <p:extLst>
      <p:ext uri="{BB962C8B-B14F-4D97-AF65-F5344CB8AC3E}">
        <p14:creationId xmlns:p14="http://schemas.microsoft.com/office/powerpoint/2010/main" val="2900399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lstStyle/>
          <a:p>
            <a:r>
              <a:rPr lang="en-GB" dirty="0">
                <a:solidFill>
                  <a:schemeClr val="tx2">
                    <a:lumMod val="75000"/>
                  </a:schemeClr>
                </a:solidFill>
              </a:rPr>
              <a:t>Further analysis - 2</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836713"/>
            <a:ext cx="9144000" cy="4896544"/>
          </a:xfrm>
          <a:solidFill>
            <a:schemeClr val="tx2">
              <a:lumMod val="75000"/>
            </a:schemeClr>
          </a:solidFill>
        </p:spPr>
        <p:txBody>
          <a:bodyPr>
            <a:normAutofit fontScale="92500"/>
          </a:bodyPr>
          <a:lstStyle/>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r>
              <a:rPr lang="en-GB" sz="2800" dirty="0">
                <a:solidFill>
                  <a:schemeClr val="tx2">
                    <a:lumMod val="20000"/>
                    <a:lumOff val="80000"/>
                  </a:schemeClr>
                </a:solidFill>
                <a:latin typeface="Arial" panose="020B0604020202020204" pitchFamily="34" charset="0"/>
                <a:cs typeface="Arial" panose="020B0604020202020204" pitchFamily="34" charset="0"/>
              </a:rPr>
              <a:t>Of course, this does depend on how pressing the ‘Other payables’ such as taxation and non-trading payables are</a:t>
            </a:r>
          </a:p>
          <a:p>
            <a:pPr marL="0" indent="0">
              <a:buNone/>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r>
              <a:rPr lang="en-GB" sz="2800" dirty="0">
                <a:solidFill>
                  <a:schemeClr val="tx2">
                    <a:lumMod val="20000"/>
                    <a:lumOff val="80000"/>
                  </a:schemeClr>
                </a:solidFill>
                <a:latin typeface="Arial" panose="020B0604020202020204" pitchFamily="34" charset="0"/>
                <a:cs typeface="Arial" panose="020B0604020202020204" pitchFamily="34" charset="0"/>
              </a:rPr>
              <a:t>However, it is normally the case that these items do not need to be paid before trade payables, and therefore, although all part of working capital, they can be deducted from the immediate liquidity calculations </a:t>
            </a:r>
          </a:p>
          <a:p>
            <a:endParaRPr lang="en-GB" sz="2800" dirty="0">
              <a:solidFill>
                <a:schemeClr val="tx2">
                  <a:lumMod val="20000"/>
                  <a:lumOff val="80000"/>
                </a:schemeClr>
              </a:solidFill>
              <a:latin typeface="Arial" panose="020B0604020202020204" pitchFamily="34" charset="0"/>
              <a:cs typeface="Arial" panose="020B0604020202020204" pitchFamily="34" charset="0"/>
            </a:endParaRPr>
          </a:p>
          <a:p>
            <a:r>
              <a:rPr lang="en-GB" sz="2800" dirty="0">
                <a:solidFill>
                  <a:schemeClr val="tx2">
                    <a:lumMod val="20000"/>
                    <a:lumOff val="80000"/>
                  </a:schemeClr>
                </a:solidFill>
                <a:latin typeface="Arial" panose="020B0604020202020204" pitchFamily="34" charset="0"/>
                <a:cs typeface="Arial" panose="020B0604020202020204" pitchFamily="34" charset="0"/>
              </a:rPr>
              <a:t>And, again this depends on the industry and the sector of the industry the company is in</a:t>
            </a: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12</a:t>
            </a:fld>
            <a:endParaRPr lang="en-GB" dirty="0"/>
          </a:p>
        </p:txBody>
      </p:sp>
    </p:spTree>
    <p:extLst>
      <p:ext uri="{BB962C8B-B14F-4D97-AF65-F5344CB8AC3E}">
        <p14:creationId xmlns:p14="http://schemas.microsoft.com/office/powerpoint/2010/main" val="3525582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lstStyle/>
          <a:p>
            <a:r>
              <a:rPr lang="en-GB" dirty="0">
                <a:solidFill>
                  <a:schemeClr val="tx2">
                    <a:lumMod val="75000"/>
                  </a:schemeClr>
                </a:solidFill>
              </a:rPr>
              <a:t>Case study 2 - Greggs plc </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836713"/>
            <a:ext cx="9144000" cy="4896544"/>
          </a:xfrm>
          <a:solidFill>
            <a:schemeClr val="tx2">
              <a:lumMod val="75000"/>
            </a:schemeClr>
          </a:solidFill>
        </p:spPr>
        <p:txBody>
          <a:bodyPr>
            <a:normAutofit/>
          </a:bodyPr>
          <a:lstStyle/>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By comparison, we can now look at another high- profile business, this time from the retail industry that also offers fast food products – Greggs plc</a:t>
            </a: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A United Kingdom (UK) high street retailer that sells bread, sandwiches, hot fast food, and associated products</a:t>
            </a: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13</a:t>
            </a:fld>
            <a:endParaRPr lang="en-GB" dirty="0"/>
          </a:p>
        </p:txBody>
      </p:sp>
      <p:pic>
        <p:nvPicPr>
          <p:cNvPr id="5" name="Picture 4" descr="240px-Greggs_Logo.svg.png">
            <a:extLst>
              <a:ext uri="{FF2B5EF4-FFF2-40B4-BE49-F238E27FC236}">
                <a16:creationId xmlns:a16="http://schemas.microsoft.com/office/drawing/2014/main" id="{293866F4-8283-D7E9-F2E4-8770B4359192}"/>
              </a:ext>
            </a:extLst>
          </p:cNvPr>
          <p:cNvPicPr>
            <a:picLocks noChangeAspect="1"/>
          </p:cNvPicPr>
          <p:nvPr/>
        </p:nvPicPr>
        <p:blipFill>
          <a:blip r:embed="rId2" cstate="print"/>
          <a:stretch>
            <a:fillRect/>
          </a:stretch>
        </p:blipFill>
        <p:spPr>
          <a:xfrm>
            <a:off x="6660232" y="4869160"/>
            <a:ext cx="2286000" cy="571500"/>
          </a:xfrm>
          <a:prstGeom prst="rect">
            <a:avLst/>
          </a:prstGeom>
        </p:spPr>
      </p:pic>
    </p:spTree>
    <p:extLst>
      <p:ext uri="{BB962C8B-B14F-4D97-AF65-F5344CB8AC3E}">
        <p14:creationId xmlns:p14="http://schemas.microsoft.com/office/powerpoint/2010/main" val="11885923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lstStyle/>
          <a:p>
            <a:r>
              <a:rPr lang="en-GB" dirty="0">
                <a:solidFill>
                  <a:schemeClr val="tx2">
                    <a:lumMod val="75000"/>
                  </a:schemeClr>
                </a:solidFill>
              </a:rPr>
              <a:t>Balance sheet extract</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84135" y="858312"/>
            <a:ext cx="9144000" cy="4896544"/>
          </a:xfrm>
          <a:solidFill>
            <a:schemeClr val="tx2">
              <a:lumMod val="75000"/>
            </a:schemeClr>
          </a:solidFill>
        </p:spPr>
        <p:txBody>
          <a:bodyPr>
            <a:normAutofit/>
          </a:bodyPr>
          <a:lstStyle/>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Greggs plc balance sheet for 2012</a:t>
            </a: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14</a:t>
            </a:fld>
            <a:endParaRPr lang="en-GB" dirty="0"/>
          </a:p>
        </p:txBody>
      </p:sp>
      <p:pic>
        <p:nvPicPr>
          <p:cNvPr id="5" name="Picture 2">
            <a:extLst>
              <a:ext uri="{FF2B5EF4-FFF2-40B4-BE49-F238E27FC236}">
                <a16:creationId xmlns:a16="http://schemas.microsoft.com/office/drawing/2014/main" id="{34C92186-5A7F-7E2D-9C23-86F129CADE3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t="-4360" r="22609"/>
          <a:stretch>
            <a:fillRect/>
          </a:stretch>
        </p:blipFill>
        <p:spPr bwMode="auto">
          <a:xfrm>
            <a:off x="230631" y="2060848"/>
            <a:ext cx="4608512" cy="344702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graphicFrame>
        <p:nvGraphicFramePr>
          <p:cNvPr id="6" name="Table 5">
            <a:extLst>
              <a:ext uri="{FF2B5EF4-FFF2-40B4-BE49-F238E27FC236}">
                <a16:creationId xmlns:a16="http://schemas.microsoft.com/office/drawing/2014/main" id="{C932570D-6E36-95B9-E734-5A39C59DE2F5}"/>
              </a:ext>
            </a:extLst>
          </p:cNvPr>
          <p:cNvGraphicFramePr>
            <a:graphicFrameLocks noGrp="1"/>
          </p:cNvGraphicFramePr>
          <p:nvPr>
            <p:extLst>
              <p:ext uri="{D42A27DB-BD31-4B8C-83A1-F6EECF244321}">
                <p14:modId xmlns:p14="http://schemas.microsoft.com/office/powerpoint/2010/main" val="2882959127"/>
              </p:ext>
            </p:extLst>
          </p:nvPr>
        </p:nvGraphicFramePr>
        <p:xfrm>
          <a:off x="4986222" y="2780928"/>
          <a:ext cx="3996952" cy="1483360"/>
        </p:xfrm>
        <a:graphic>
          <a:graphicData uri="http://schemas.openxmlformats.org/drawingml/2006/table">
            <a:tbl>
              <a:tblPr firstRow="1" bandRow="1">
                <a:tableStyleId>{5C22544A-7EE6-4342-B048-85BDC9FD1C3A}</a:tableStyleId>
              </a:tblPr>
              <a:tblGrid>
                <a:gridCol w="1998476">
                  <a:extLst>
                    <a:ext uri="{9D8B030D-6E8A-4147-A177-3AD203B41FA5}">
                      <a16:colId xmlns:a16="http://schemas.microsoft.com/office/drawing/2014/main" val="790468172"/>
                    </a:ext>
                  </a:extLst>
                </a:gridCol>
                <a:gridCol w="1998476">
                  <a:extLst>
                    <a:ext uri="{9D8B030D-6E8A-4147-A177-3AD203B41FA5}">
                      <a16:colId xmlns:a16="http://schemas.microsoft.com/office/drawing/2014/main" val="3021188747"/>
                    </a:ext>
                  </a:extLst>
                </a:gridCol>
              </a:tblGrid>
              <a:tr h="37084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135360260"/>
                  </a:ext>
                </a:extLst>
              </a:tr>
              <a:tr h="370840">
                <a:tc>
                  <a:txBody>
                    <a:bodyPr/>
                    <a:lstStyle/>
                    <a:p>
                      <a:r>
                        <a:rPr lang="en-GB" dirty="0"/>
                        <a:t>Current assets</a:t>
                      </a:r>
                    </a:p>
                  </a:txBody>
                  <a:tcPr/>
                </a:tc>
                <a:tc>
                  <a:txBody>
                    <a:bodyPr/>
                    <a:lstStyle/>
                    <a:p>
                      <a:pPr algn="ctr"/>
                      <a:r>
                        <a:rPr lang="en-GB" dirty="0"/>
                        <a:t>63,956</a:t>
                      </a:r>
                    </a:p>
                  </a:txBody>
                  <a:tcPr/>
                </a:tc>
                <a:extLst>
                  <a:ext uri="{0D108BD9-81ED-4DB2-BD59-A6C34878D82A}">
                    <a16:rowId xmlns:a16="http://schemas.microsoft.com/office/drawing/2014/main" val="1295289281"/>
                  </a:ext>
                </a:extLst>
              </a:tr>
              <a:tr h="370840">
                <a:tc>
                  <a:txBody>
                    <a:bodyPr/>
                    <a:lstStyle/>
                    <a:p>
                      <a:r>
                        <a:rPr lang="en-GB" dirty="0"/>
                        <a:t>Current liabilities</a:t>
                      </a:r>
                    </a:p>
                  </a:txBody>
                  <a:tcPr/>
                </a:tc>
                <a:tc>
                  <a:txBody>
                    <a:bodyPr/>
                    <a:lstStyle/>
                    <a:p>
                      <a:pPr algn="ctr"/>
                      <a:r>
                        <a:rPr lang="en-GB" dirty="0"/>
                        <a:t>79,415</a:t>
                      </a:r>
                    </a:p>
                  </a:txBody>
                  <a:tcPr/>
                </a:tc>
                <a:extLst>
                  <a:ext uri="{0D108BD9-81ED-4DB2-BD59-A6C34878D82A}">
                    <a16:rowId xmlns:a16="http://schemas.microsoft.com/office/drawing/2014/main" val="886515316"/>
                  </a:ext>
                </a:extLst>
              </a:tr>
              <a:tr h="370840">
                <a:tc>
                  <a:txBody>
                    <a:bodyPr/>
                    <a:lstStyle/>
                    <a:p>
                      <a:r>
                        <a:rPr lang="en-GB" dirty="0"/>
                        <a:t>Current ratio</a:t>
                      </a:r>
                    </a:p>
                  </a:txBody>
                  <a:tcPr/>
                </a:tc>
                <a:tc>
                  <a:txBody>
                    <a:bodyPr/>
                    <a:lstStyle/>
                    <a:p>
                      <a:pPr algn="ctr"/>
                      <a:r>
                        <a:rPr lang="en-GB" dirty="0"/>
                        <a:t>0.81</a:t>
                      </a:r>
                    </a:p>
                  </a:txBody>
                  <a:tcPr/>
                </a:tc>
                <a:extLst>
                  <a:ext uri="{0D108BD9-81ED-4DB2-BD59-A6C34878D82A}">
                    <a16:rowId xmlns:a16="http://schemas.microsoft.com/office/drawing/2014/main" val="2580489679"/>
                  </a:ext>
                </a:extLst>
              </a:tr>
            </a:tbl>
          </a:graphicData>
        </a:graphic>
      </p:graphicFrame>
    </p:spTree>
    <p:extLst>
      <p:ext uri="{BB962C8B-B14F-4D97-AF65-F5344CB8AC3E}">
        <p14:creationId xmlns:p14="http://schemas.microsoft.com/office/powerpoint/2010/main" val="3964872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lstStyle/>
          <a:p>
            <a:r>
              <a:rPr lang="en-GB" dirty="0">
                <a:solidFill>
                  <a:schemeClr val="tx2">
                    <a:lumMod val="75000"/>
                  </a:schemeClr>
                </a:solidFill>
              </a:rPr>
              <a:t>Current ratio position</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836713"/>
            <a:ext cx="9144000" cy="4896544"/>
          </a:xfrm>
          <a:solidFill>
            <a:schemeClr val="tx2">
              <a:lumMod val="75000"/>
            </a:schemeClr>
          </a:solidFill>
        </p:spPr>
        <p:txBody>
          <a:bodyPr>
            <a:normAutofit fontScale="92500" lnSpcReduction="10000"/>
          </a:bodyPr>
          <a:lstStyle/>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This ratio means that for every £1 that Greggs owe in the short-term, they have only 0.81p to pay  it</a:t>
            </a: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This looks a serious liquidity position, especially for a high cash turnover business</a:t>
            </a: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However, a closer look at Greggs working capital position shows that this is one of the company’s greatest financial strengths</a:t>
            </a: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To do this we can analyse its working capital cycle, where we can bring together working capital and liquidity</a:t>
            </a: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15</a:t>
            </a:fld>
            <a:endParaRPr lang="en-GB" dirty="0"/>
          </a:p>
        </p:txBody>
      </p:sp>
    </p:spTree>
    <p:extLst>
      <p:ext uri="{BB962C8B-B14F-4D97-AF65-F5344CB8AC3E}">
        <p14:creationId xmlns:p14="http://schemas.microsoft.com/office/powerpoint/2010/main" val="840986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lstStyle/>
          <a:p>
            <a:r>
              <a:rPr lang="en-GB" dirty="0">
                <a:solidFill>
                  <a:schemeClr val="tx2">
                    <a:lumMod val="75000"/>
                  </a:schemeClr>
                </a:solidFill>
              </a:rPr>
              <a:t>Working capital and liquidity </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836713"/>
            <a:ext cx="9144000" cy="4896544"/>
          </a:xfrm>
          <a:solidFill>
            <a:schemeClr val="tx2">
              <a:lumMod val="75000"/>
            </a:schemeClr>
          </a:solidFill>
        </p:spPr>
        <p:txBody>
          <a:bodyPr>
            <a:normAutofit/>
          </a:bodyPr>
          <a:lstStyle/>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16</a:t>
            </a:fld>
            <a:endParaRPr lang="en-GB" dirty="0"/>
          </a:p>
        </p:txBody>
      </p:sp>
      <p:sp>
        <p:nvSpPr>
          <p:cNvPr id="5" name="TextBox 4">
            <a:extLst>
              <a:ext uri="{FF2B5EF4-FFF2-40B4-BE49-F238E27FC236}">
                <a16:creationId xmlns:a16="http://schemas.microsoft.com/office/drawing/2014/main" id="{E04064D3-53AF-D395-9A78-3E7ABC0147B6}"/>
              </a:ext>
            </a:extLst>
          </p:cNvPr>
          <p:cNvSpPr txBox="1"/>
          <p:nvPr/>
        </p:nvSpPr>
        <p:spPr>
          <a:xfrm>
            <a:off x="431540" y="972279"/>
            <a:ext cx="8280920" cy="2554545"/>
          </a:xfrm>
          <a:prstGeom prst="rect">
            <a:avLst/>
          </a:prstGeom>
          <a:noFill/>
        </p:spPr>
        <p:txBody>
          <a:bodyPr wrap="square" rtlCol="0">
            <a:spAutoFit/>
          </a:bodyPr>
          <a:lstStyle/>
          <a:p>
            <a:r>
              <a:rPr lang="en-GB" sz="3200" dirty="0">
                <a:solidFill>
                  <a:schemeClr val="tx2">
                    <a:lumMod val="20000"/>
                    <a:lumOff val="80000"/>
                  </a:schemeClr>
                </a:solidFill>
                <a:latin typeface="Arial" panose="020B0604020202020204" pitchFamily="34" charset="0"/>
                <a:cs typeface="Arial" panose="020B0604020202020204" pitchFamily="34" charset="0"/>
              </a:rPr>
              <a:t>The</a:t>
            </a:r>
            <a:r>
              <a:rPr lang="en-GB" sz="3200" b="1" i="1" dirty="0">
                <a:solidFill>
                  <a:schemeClr val="tx2">
                    <a:lumMod val="20000"/>
                    <a:lumOff val="80000"/>
                  </a:schemeClr>
                </a:solidFill>
                <a:latin typeface="Arial" panose="020B0604020202020204" pitchFamily="34" charset="0"/>
                <a:cs typeface="Arial" panose="020B0604020202020204" pitchFamily="34" charset="0"/>
              </a:rPr>
              <a:t> </a:t>
            </a:r>
            <a:r>
              <a:rPr lang="en-GB" sz="3200" dirty="0">
                <a:solidFill>
                  <a:schemeClr val="tx2">
                    <a:lumMod val="20000"/>
                    <a:lumOff val="80000"/>
                  </a:schemeClr>
                </a:solidFill>
                <a:latin typeface="Arial" panose="020B0604020202020204" pitchFamily="34" charset="0"/>
                <a:cs typeface="Arial" panose="020B0604020202020204" pitchFamily="34" charset="0"/>
              </a:rPr>
              <a:t>working capital cycle measures how quickly a business turns its stock into cash, and how rapidly its  trade receivables [debtors] pay, compared with how long it takes to pay its creditors (trade payables)</a:t>
            </a:r>
            <a:endParaRPr lang="en-GB" sz="3200" b="1" i="1" dirty="0">
              <a:solidFill>
                <a:schemeClr val="tx2">
                  <a:lumMod val="20000"/>
                  <a:lumOff val="80000"/>
                </a:schemeClr>
              </a:solidFill>
              <a:latin typeface="Arial" panose="020B0604020202020204" pitchFamily="34" charset="0"/>
              <a:cs typeface="Arial" panose="020B0604020202020204" pitchFamily="34" charset="0"/>
            </a:endParaRPr>
          </a:p>
        </p:txBody>
      </p:sp>
      <p:graphicFrame>
        <p:nvGraphicFramePr>
          <p:cNvPr id="6" name="Content Placeholder 3">
            <a:extLst>
              <a:ext uri="{FF2B5EF4-FFF2-40B4-BE49-F238E27FC236}">
                <a16:creationId xmlns:a16="http://schemas.microsoft.com/office/drawing/2014/main" id="{D9DE53DC-F369-B5BD-4414-45FF4F7C7CB5}"/>
              </a:ext>
            </a:extLst>
          </p:cNvPr>
          <p:cNvGraphicFramePr>
            <a:graphicFrameLocks/>
          </p:cNvGraphicFramePr>
          <p:nvPr>
            <p:extLst>
              <p:ext uri="{D42A27DB-BD31-4B8C-83A1-F6EECF244321}">
                <p14:modId xmlns:p14="http://schemas.microsoft.com/office/powerpoint/2010/main" val="1505194730"/>
              </p:ext>
            </p:extLst>
          </p:nvPr>
        </p:nvGraphicFramePr>
        <p:xfrm>
          <a:off x="1547664" y="3662390"/>
          <a:ext cx="4968552" cy="19849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01459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lstStyle/>
          <a:p>
            <a:r>
              <a:rPr lang="en-GB" dirty="0">
                <a:solidFill>
                  <a:schemeClr val="tx2">
                    <a:lumMod val="75000"/>
                  </a:schemeClr>
                </a:solidFill>
              </a:rPr>
              <a:t>Working capital and liquidity -1 </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836713"/>
            <a:ext cx="9144000" cy="4896544"/>
          </a:xfrm>
          <a:solidFill>
            <a:schemeClr val="tx2">
              <a:lumMod val="75000"/>
            </a:schemeClr>
          </a:solidFill>
        </p:spPr>
        <p:txBody>
          <a:bodyPr>
            <a:normAutofit/>
          </a:bodyPr>
          <a:lstStyle/>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t>b</a:t>
            </a:r>
            <a:endParaRPr lang="en-GB" sz="28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17</a:t>
            </a:fld>
            <a:endParaRPr lang="en-GB" dirty="0"/>
          </a:p>
        </p:txBody>
      </p:sp>
      <p:sp>
        <p:nvSpPr>
          <p:cNvPr id="7" name="TextBox 6">
            <a:extLst>
              <a:ext uri="{FF2B5EF4-FFF2-40B4-BE49-F238E27FC236}">
                <a16:creationId xmlns:a16="http://schemas.microsoft.com/office/drawing/2014/main" id="{5E3CA5C5-874D-7AC0-F1C4-BFBEEE4391DA}"/>
              </a:ext>
            </a:extLst>
          </p:cNvPr>
          <p:cNvSpPr txBox="1"/>
          <p:nvPr/>
        </p:nvSpPr>
        <p:spPr>
          <a:xfrm>
            <a:off x="477888" y="1403858"/>
            <a:ext cx="8208912" cy="954107"/>
          </a:xfrm>
          <a:prstGeom prst="rect">
            <a:avLst/>
          </a:prstGeom>
          <a:solidFill>
            <a:schemeClr val="tx2">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800" dirty="0"/>
              <a:t>Inventory days		</a:t>
            </a:r>
            <a:r>
              <a:rPr lang="en-GB" sz="2800" u="sng" dirty="0"/>
              <a:t>Inventories  </a:t>
            </a:r>
            <a:r>
              <a:rPr lang="en-GB" sz="2800" dirty="0"/>
              <a:t>   x 365     </a:t>
            </a:r>
          </a:p>
          <a:p>
            <a:r>
              <a:rPr lang="en-GB" sz="2800" dirty="0"/>
              <a:t>				Cost of Sales</a:t>
            </a:r>
          </a:p>
        </p:txBody>
      </p:sp>
      <p:sp>
        <p:nvSpPr>
          <p:cNvPr id="8" name="TextBox 7">
            <a:extLst>
              <a:ext uri="{FF2B5EF4-FFF2-40B4-BE49-F238E27FC236}">
                <a16:creationId xmlns:a16="http://schemas.microsoft.com/office/drawing/2014/main" id="{B8C9420E-220E-EB92-8EAE-6D2E9B6D233E}"/>
              </a:ext>
            </a:extLst>
          </p:cNvPr>
          <p:cNvSpPr txBox="1"/>
          <p:nvPr/>
        </p:nvSpPr>
        <p:spPr>
          <a:xfrm>
            <a:off x="467544" y="3068960"/>
            <a:ext cx="8208912" cy="954107"/>
          </a:xfrm>
          <a:prstGeom prst="rect">
            <a:avLst/>
          </a:prstGeom>
          <a:solidFill>
            <a:schemeClr val="tx2">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800" dirty="0"/>
              <a:t>Trade Receivable  days	</a:t>
            </a:r>
            <a:r>
              <a:rPr lang="en-GB" sz="2800" u="sng" dirty="0"/>
              <a:t>Trade Receivables </a:t>
            </a:r>
            <a:r>
              <a:rPr lang="en-GB" sz="2800" dirty="0"/>
              <a:t> x 365     </a:t>
            </a:r>
          </a:p>
          <a:p>
            <a:r>
              <a:rPr lang="en-GB" sz="2800" dirty="0"/>
              <a:t>			         		Sales</a:t>
            </a:r>
          </a:p>
        </p:txBody>
      </p:sp>
      <p:sp>
        <p:nvSpPr>
          <p:cNvPr id="10" name="TextBox 9">
            <a:extLst>
              <a:ext uri="{FF2B5EF4-FFF2-40B4-BE49-F238E27FC236}">
                <a16:creationId xmlns:a16="http://schemas.microsoft.com/office/drawing/2014/main" id="{E658BCC5-7910-7094-E5BF-0294A45C36FA}"/>
              </a:ext>
            </a:extLst>
          </p:cNvPr>
          <p:cNvSpPr txBox="1"/>
          <p:nvPr/>
        </p:nvSpPr>
        <p:spPr>
          <a:xfrm>
            <a:off x="482289" y="4505359"/>
            <a:ext cx="8208912" cy="954107"/>
          </a:xfrm>
          <a:prstGeom prst="rect">
            <a:avLst/>
          </a:prstGeom>
          <a:solidFill>
            <a:schemeClr val="tx2">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800" dirty="0"/>
              <a:t>Trade Payable days </a:t>
            </a:r>
            <a:r>
              <a:rPr lang="en-GB" sz="2800" u="sng" dirty="0"/>
              <a:t>Trade Payables  </a:t>
            </a:r>
            <a:r>
              <a:rPr lang="en-GB" sz="2800" dirty="0"/>
              <a:t>  x 365</a:t>
            </a:r>
          </a:p>
          <a:p>
            <a:r>
              <a:rPr lang="en-GB" sz="2800" dirty="0"/>
              <a:t>			     Cost of sales	</a:t>
            </a:r>
          </a:p>
        </p:txBody>
      </p:sp>
    </p:spTree>
    <p:extLst>
      <p:ext uri="{BB962C8B-B14F-4D97-AF65-F5344CB8AC3E}">
        <p14:creationId xmlns:p14="http://schemas.microsoft.com/office/powerpoint/2010/main" val="1804445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linds(horizont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blinds(horizontal)">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normAutofit/>
          </a:bodyPr>
          <a:lstStyle/>
          <a:p>
            <a:r>
              <a:rPr lang="en-GB" sz="3600" dirty="0">
                <a:solidFill>
                  <a:schemeClr val="tx2">
                    <a:lumMod val="75000"/>
                  </a:schemeClr>
                </a:solidFill>
              </a:rPr>
              <a:t>Working capital and liquidity- 2 </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28833" y="620688"/>
            <a:ext cx="9144000" cy="5184576"/>
          </a:xfrm>
          <a:solidFill>
            <a:schemeClr val="tx2">
              <a:lumMod val="75000"/>
            </a:schemeClr>
          </a:solidFill>
        </p:spPr>
        <p:txBody>
          <a:bodyPr>
            <a:normAutofit/>
          </a:bodyPr>
          <a:lstStyle/>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t>b</a:t>
            </a:r>
            <a:endParaRPr lang="en-GB" sz="28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18</a:t>
            </a:fld>
            <a:endParaRPr lang="en-GB" dirty="0"/>
          </a:p>
        </p:txBody>
      </p:sp>
      <p:sp>
        <p:nvSpPr>
          <p:cNvPr id="7" name="TextBox 6">
            <a:extLst>
              <a:ext uri="{FF2B5EF4-FFF2-40B4-BE49-F238E27FC236}">
                <a16:creationId xmlns:a16="http://schemas.microsoft.com/office/drawing/2014/main" id="{5E3CA5C5-874D-7AC0-F1C4-BFBEEE4391DA}"/>
              </a:ext>
            </a:extLst>
          </p:cNvPr>
          <p:cNvSpPr txBox="1"/>
          <p:nvPr/>
        </p:nvSpPr>
        <p:spPr>
          <a:xfrm>
            <a:off x="251520" y="940593"/>
            <a:ext cx="8208912" cy="954107"/>
          </a:xfrm>
          <a:prstGeom prst="rect">
            <a:avLst/>
          </a:prstGeom>
          <a:solidFill>
            <a:schemeClr val="tx2">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800" dirty="0"/>
              <a:t>Inventory days		</a:t>
            </a:r>
            <a:r>
              <a:rPr lang="en-GB" sz="2800" u="sng" dirty="0"/>
              <a:t>Inventories  </a:t>
            </a:r>
            <a:r>
              <a:rPr lang="en-GB" sz="2800" dirty="0"/>
              <a:t>   x 365     </a:t>
            </a:r>
          </a:p>
          <a:p>
            <a:r>
              <a:rPr lang="en-GB" sz="2800" dirty="0"/>
              <a:t>				Cost of Sales</a:t>
            </a:r>
          </a:p>
        </p:txBody>
      </p:sp>
      <p:pic>
        <p:nvPicPr>
          <p:cNvPr id="5" name="Picture 4">
            <a:extLst>
              <a:ext uri="{FF2B5EF4-FFF2-40B4-BE49-F238E27FC236}">
                <a16:creationId xmlns:a16="http://schemas.microsoft.com/office/drawing/2014/main" id="{61642506-08BC-FFE7-C0A4-FCABA047691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t="-4360" r="23068" b="65119"/>
          <a:stretch>
            <a:fillRect/>
          </a:stretch>
        </p:blipFill>
        <p:spPr bwMode="auto">
          <a:xfrm>
            <a:off x="251520" y="1894343"/>
            <a:ext cx="8208912" cy="129614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6" name="Picture 3">
            <a:extLst>
              <a:ext uri="{FF2B5EF4-FFF2-40B4-BE49-F238E27FC236}">
                <a16:creationId xmlns:a16="http://schemas.microsoft.com/office/drawing/2014/main" id="{0AFDBCC0-243E-8A6F-EC82-91FE79AF91A9}"/>
              </a:ext>
            </a:extLst>
          </p:cNvPr>
          <p:cNvPicPr>
            <a:picLocks noChangeAspect="1" noChangeArrowheads="1"/>
          </p:cNvPicPr>
          <p:nvPr/>
        </p:nvPicPr>
        <p:blipFill>
          <a:blip r:embed="rId3" cstate="print"/>
          <a:srcRect/>
          <a:stretch>
            <a:fillRect/>
          </a:stretch>
        </p:blipFill>
        <p:spPr bwMode="auto">
          <a:xfrm>
            <a:off x="251520" y="3314921"/>
            <a:ext cx="8208912" cy="1479423"/>
          </a:xfrm>
          <a:prstGeom prst="rect">
            <a:avLst/>
          </a:prstGeom>
          <a:noFill/>
          <a:ln w="9525">
            <a:noFill/>
            <a:miter lim="800000"/>
            <a:headEnd/>
            <a:tailEnd/>
          </a:ln>
        </p:spPr>
      </p:pic>
      <p:graphicFrame>
        <p:nvGraphicFramePr>
          <p:cNvPr id="9" name="Table 8">
            <a:extLst>
              <a:ext uri="{FF2B5EF4-FFF2-40B4-BE49-F238E27FC236}">
                <a16:creationId xmlns:a16="http://schemas.microsoft.com/office/drawing/2014/main" id="{A35D0C26-7082-919D-5417-BA02ED0DD073}"/>
              </a:ext>
            </a:extLst>
          </p:cNvPr>
          <p:cNvGraphicFramePr>
            <a:graphicFrameLocks noGrp="1"/>
          </p:cNvGraphicFramePr>
          <p:nvPr>
            <p:extLst>
              <p:ext uri="{D42A27DB-BD31-4B8C-83A1-F6EECF244321}">
                <p14:modId xmlns:p14="http://schemas.microsoft.com/office/powerpoint/2010/main" val="755118852"/>
              </p:ext>
            </p:extLst>
          </p:nvPr>
        </p:nvGraphicFramePr>
        <p:xfrm>
          <a:off x="251520" y="4925026"/>
          <a:ext cx="6096000" cy="101092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74454009"/>
                    </a:ext>
                  </a:extLst>
                </a:gridCol>
                <a:gridCol w="2032000">
                  <a:extLst>
                    <a:ext uri="{9D8B030D-6E8A-4147-A177-3AD203B41FA5}">
                      <a16:colId xmlns:a16="http://schemas.microsoft.com/office/drawing/2014/main" val="479816851"/>
                    </a:ext>
                  </a:extLst>
                </a:gridCol>
                <a:gridCol w="2032000">
                  <a:extLst>
                    <a:ext uri="{9D8B030D-6E8A-4147-A177-3AD203B41FA5}">
                      <a16:colId xmlns:a16="http://schemas.microsoft.com/office/drawing/2014/main" val="1440841530"/>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526820846"/>
                  </a:ext>
                </a:extLst>
              </a:tr>
              <a:tr h="370840">
                <a:tc>
                  <a:txBody>
                    <a:bodyPr/>
                    <a:lstStyle/>
                    <a:p>
                      <a:r>
                        <a:rPr lang="en-GB" dirty="0"/>
                        <a:t>Inventory days</a:t>
                      </a:r>
                    </a:p>
                  </a:txBody>
                  <a:tcPr/>
                </a:tc>
                <a:tc>
                  <a:txBody>
                    <a:bodyPr/>
                    <a:lstStyle/>
                    <a:p>
                      <a:pPr algn="ctr"/>
                      <a:r>
                        <a:rPr lang="en-GB" u="sng" dirty="0"/>
                        <a:t> 17,658  </a:t>
                      </a:r>
                      <a:r>
                        <a:rPr lang="en-GB" u="none" dirty="0"/>
                        <a:t>x 365</a:t>
                      </a:r>
                    </a:p>
                    <a:p>
                      <a:pPr algn="ctr"/>
                      <a:r>
                        <a:rPr lang="en-GB" dirty="0"/>
                        <a:t>287,193</a:t>
                      </a:r>
                    </a:p>
                  </a:txBody>
                  <a:tcPr/>
                </a:tc>
                <a:tc>
                  <a:txBody>
                    <a:bodyPr/>
                    <a:lstStyle/>
                    <a:p>
                      <a:pPr algn="ctr"/>
                      <a:r>
                        <a:rPr lang="en-GB" dirty="0"/>
                        <a:t>22.4 days</a:t>
                      </a:r>
                    </a:p>
                  </a:txBody>
                  <a:tcPr/>
                </a:tc>
                <a:extLst>
                  <a:ext uri="{0D108BD9-81ED-4DB2-BD59-A6C34878D82A}">
                    <a16:rowId xmlns:a16="http://schemas.microsoft.com/office/drawing/2014/main" val="1141901689"/>
                  </a:ext>
                </a:extLst>
              </a:tr>
            </a:tbl>
          </a:graphicData>
        </a:graphic>
      </p:graphicFrame>
    </p:spTree>
    <p:extLst>
      <p:ext uri="{BB962C8B-B14F-4D97-AF65-F5344CB8AC3E}">
        <p14:creationId xmlns:p14="http://schemas.microsoft.com/office/powerpoint/2010/main" val="38659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normAutofit/>
          </a:bodyPr>
          <a:lstStyle/>
          <a:p>
            <a:r>
              <a:rPr lang="en-GB" sz="3600" dirty="0">
                <a:solidFill>
                  <a:schemeClr val="tx2">
                    <a:lumMod val="75000"/>
                  </a:schemeClr>
                </a:solidFill>
              </a:rPr>
              <a:t>Working capital and liquidity-3</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28833" y="620688"/>
            <a:ext cx="9144000" cy="5184576"/>
          </a:xfrm>
          <a:solidFill>
            <a:schemeClr val="tx2">
              <a:lumMod val="75000"/>
            </a:schemeClr>
          </a:solidFill>
        </p:spPr>
        <p:txBody>
          <a:bodyPr>
            <a:normAutofit/>
          </a:bodyPr>
          <a:lstStyle/>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t>b</a:t>
            </a:r>
            <a:endParaRPr lang="en-GB" sz="28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19</a:t>
            </a:fld>
            <a:endParaRPr lang="en-GB" dirty="0"/>
          </a:p>
        </p:txBody>
      </p:sp>
      <p:sp>
        <p:nvSpPr>
          <p:cNvPr id="7" name="TextBox 6">
            <a:extLst>
              <a:ext uri="{FF2B5EF4-FFF2-40B4-BE49-F238E27FC236}">
                <a16:creationId xmlns:a16="http://schemas.microsoft.com/office/drawing/2014/main" id="{5E3CA5C5-874D-7AC0-F1C4-BFBEEE4391DA}"/>
              </a:ext>
            </a:extLst>
          </p:cNvPr>
          <p:cNvSpPr txBox="1"/>
          <p:nvPr/>
        </p:nvSpPr>
        <p:spPr>
          <a:xfrm>
            <a:off x="251520" y="666130"/>
            <a:ext cx="8208912" cy="954107"/>
          </a:xfrm>
          <a:prstGeom prst="rect">
            <a:avLst/>
          </a:prstGeom>
          <a:solidFill>
            <a:schemeClr val="tx2">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800" u="sng" dirty="0"/>
              <a:t>Trade receivable days</a:t>
            </a:r>
            <a:r>
              <a:rPr lang="en-GB" sz="2800" dirty="0"/>
              <a:t>  x 365     </a:t>
            </a:r>
          </a:p>
          <a:p>
            <a:r>
              <a:rPr lang="en-GB" sz="2800" dirty="0"/>
              <a:t>Sales				</a:t>
            </a:r>
          </a:p>
        </p:txBody>
      </p:sp>
      <p:pic>
        <p:nvPicPr>
          <p:cNvPr id="6" name="Picture 3">
            <a:extLst>
              <a:ext uri="{FF2B5EF4-FFF2-40B4-BE49-F238E27FC236}">
                <a16:creationId xmlns:a16="http://schemas.microsoft.com/office/drawing/2014/main" id="{0AFDBCC0-243E-8A6F-EC82-91FE79AF91A9}"/>
              </a:ext>
            </a:extLst>
          </p:cNvPr>
          <p:cNvPicPr>
            <a:picLocks noChangeAspect="1" noChangeArrowheads="1"/>
          </p:cNvPicPr>
          <p:nvPr/>
        </p:nvPicPr>
        <p:blipFill>
          <a:blip r:embed="rId2" cstate="print"/>
          <a:srcRect/>
          <a:stretch>
            <a:fillRect/>
          </a:stretch>
        </p:blipFill>
        <p:spPr bwMode="auto">
          <a:xfrm>
            <a:off x="251520" y="3314921"/>
            <a:ext cx="8208912" cy="1479423"/>
          </a:xfrm>
          <a:prstGeom prst="rect">
            <a:avLst/>
          </a:prstGeom>
          <a:noFill/>
          <a:ln w="9525">
            <a:noFill/>
            <a:miter lim="800000"/>
            <a:headEnd/>
            <a:tailEnd/>
          </a:ln>
        </p:spPr>
      </p:pic>
      <p:graphicFrame>
        <p:nvGraphicFramePr>
          <p:cNvPr id="8" name="Table 7">
            <a:extLst>
              <a:ext uri="{FF2B5EF4-FFF2-40B4-BE49-F238E27FC236}">
                <a16:creationId xmlns:a16="http://schemas.microsoft.com/office/drawing/2014/main" id="{639A8615-17AB-B57F-84C7-190504C4DE1D}"/>
              </a:ext>
            </a:extLst>
          </p:cNvPr>
          <p:cNvGraphicFramePr>
            <a:graphicFrameLocks noGrp="1"/>
          </p:cNvGraphicFramePr>
          <p:nvPr>
            <p:extLst>
              <p:ext uri="{D42A27DB-BD31-4B8C-83A1-F6EECF244321}">
                <p14:modId xmlns:p14="http://schemas.microsoft.com/office/powerpoint/2010/main" val="3205209177"/>
              </p:ext>
            </p:extLst>
          </p:nvPr>
        </p:nvGraphicFramePr>
        <p:xfrm>
          <a:off x="251520" y="4973136"/>
          <a:ext cx="6840759" cy="1010920"/>
        </p:xfrm>
        <a:graphic>
          <a:graphicData uri="http://schemas.openxmlformats.org/drawingml/2006/table">
            <a:tbl>
              <a:tblPr firstRow="1" bandRow="1">
                <a:tableStyleId>{5C22544A-7EE6-4342-B048-85BDC9FD1C3A}</a:tableStyleId>
              </a:tblPr>
              <a:tblGrid>
                <a:gridCol w="2736304">
                  <a:extLst>
                    <a:ext uri="{9D8B030D-6E8A-4147-A177-3AD203B41FA5}">
                      <a16:colId xmlns:a16="http://schemas.microsoft.com/office/drawing/2014/main" val="1810731638"/>
                    </a:ext>
                  </a:extLst>
                </a:gridCol>
                <a:gridCol w="1824202">
                  <a:extLst>
                    <a:ext uri="{9D8B030D-6E8A-4147-A177-3AD203B41FA5}">
                      <a16:colId xmlns:a16="http://schemas.microsoft.com/office/drawing/2014/main" val="2735652603"/>
                    </a:ext>
                  </a:extLst>
                </a:gridCol>
                <a:gridCol w="2280253">
                  <a:extLst>
                    <a:ext uri="{9D8B030D-6E8A-4147-A177-3AD203B41FA5}">
                      <a16:colId xmlns:a16="http://schemas.microsoft.com/office/drawing/2014/main" val="1096890139"/>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351790636"/>
                  </a:ext>
                </a:extLst>
              </a:tr>
              <a:tr h="370840">
                <a:tc>
                  <a:txBody>
                    <a:bodyPr/>
                    <a:lstStyle/>
                    <a:p>
                      <a:r>
                        <a:rPr lang="en-GB" dirty="0"/>
                        <a:t>Trade receivable days</a:t>
                      </a:r>
                    </a:p>
                  </a:txBody>
                  <a:tcPr/>
                </a:tc>
                <a:tc>
                  <a:txBody>
                    <a:bodyPr/>
                    <a:lstStyle/>
                    <a:p>
                      <a:pPr algn="ctr"/>
                      <a:r>
                        <a:rPr lang="en-GB" u="sng" dirty="0"/>
                        <a:t>4,750 x </a:t>
                      </a:r>
                      <a:r>
                        <a:rPr lang="en-GB" u="none" dirty="0"/>
                        <a:t>365</a:t>
                      </a:r>
                    </a:p>
                    <a:p>
                      <a:r>
                        <a:rPr lang="en-GB" dirty="0"/>
                        <a:t>      734,502</a:t>
                      </a:r>
                    </a:p>
                  </a:txBody>
                  <a:tcPr/>
                </a:tc>
                <a:tc>
                  <a:txBody>
                    <a:bodyPr/>
                    <a:lstStyle/>
                    <a:p>
                      <a:pPr algn="ctr"/>
                      <a:r>
                        <a:rPr lang="en-GB" dirty="0"/>
                        <a:t>2.4 days</a:t>
                      </a:r>
                    </a:p>
                  </a:txBody>
                  <a:tcPr/>
                </a:tc>
                <a:extLst>
                  <a:ext uri="{0D108BD9-81ED-4DB2-BD59-A6C34878D82A}">
                    <a16:rowId xmlns:a16="http://schemas.microsoft.com/office/drawing/2014/main" val="3833813146"/>
                  </a:ext>
                </a:extLst>
              </a:tr>
            </a:tbl>
          </a:graphicData>
        </a:graphic>
      </p:graphicFrame>
      <p:pic>
        <p:nvPicPr>
          <p:cNvPr id="10" name="Picture 2">
            <a:extLst>
              <a:ext uri="{FF2B5EF4-FFF2-40B4-BE49-F238E27FC236}">
                <a16:creationId xmlns:a16="http://schemas.microsoft.com/office/drawing/2014/main" id="{01DD8EA9-8833-F4CB-15C8-F807A81F650C}"/>
              </a:ext>
            </a:extLst>
          </p:cNvPr>
          <p:cNvPicPr>
            <a:picLocks noChangeAspect="1" noChangeArrowheads="1"/>
          </p:cNvPicPr>
          <p:nvPr/>
        </p:nvPicPr>
        <p:blipFill>
          <a:blip r:embed="rId3" cstate="print"/>
          <a:srcRect r="7759"/>
          <a:stretch>
            <a:fillRect/>
          </a:stretch>
        </p:blipFill>
        <p:spPr bwMode="auto">
          <a:xfrm>
            <a:off x="251870" y="1677910"/>
            <a:ext cx="8208912" cy="1579337"/>
          </a:xfrm>
          <a:prstGeom prst="rect">
            <a:avLst/>
          </a:prstGeom>
          <a:noFill/>
          <a:ln w="9525">
            <a:noFill/>
            <a:miter lim="800000"/>
            <a:headEnd/>
            <a:tailEnd/>
          </a:ln>
        </p:spPr>
      </p:pic>
    </p:spTree>
    <p:extLst>
      <p:ext uri="{BB962C8B-B14F-4D97-AF65-F5344CB8AC3E}">
        <p14:creationId xmlns:p14="http://schemas.microsoft.com/office/powerpoint/2010/main" val="3289702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blinds(horizontal)">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normAutofit/>
          </a:bodyPr>
          <a:lstStyle/>
          <a:p>
            <a:r>
              <a:rPr lang="en-GB" sz="3600" dirty="0">
                <a:solidFill>
                  <a:schemeClr val="tx2">
                    <a:lumMod val="75000"/>
                  </a:schemeClr>
                </a:solidFill>
              </a:rPr>
              <a:t>Working capital and liquidity- 4</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28833" y="620688"/>
            <a:ext cx="9144000" cy="5184576"/>
          </a:xfrm>
          <a:solidFill>
            <a:schemeClr val="tx2">
              <a:lumMod val="75000"/>
            </a:schemeClr>
          </a:solidFill>
        </p:spPr>
        <p:txBody>
          <a:bodyPr>
            <a:normAutofit/>
          </a:bodyPr>
          <a:lstStyle/>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t>b</a:t>
            </a:r>
            <a:endParaRPr lang="en-GB" sz="28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20</a:t>
            </a:fld>
            <a:endParaRPr lang="en-GB" dirty="0"/>
          </a:p>
        </p:txBody>
      </p:sp>
      <p:sp>
        <p:nvSpPr>
          <p:cNvPr id="7" name="TextBox 6">
            <a:extLst>
              <a:ext uri="{FF2B5EF4-FFF2-40B4-BE49-F238E27FC236}">
                <a16:creationId xmlns:a16="http://schemas.microsoft.com/office/drawing/2014/main" id="{5E3CA5C5-874D-7AC0-F1C4-BFBEEE4391DA}"/>
              </a:ext>
            </a:extLst>
          </p:cNvPr>
          <p:cNvSpPr txBox="1"/>
          <p:nvPr/>
        </p:nvSpPr>
        <p:spPr>
          <a:xfrm>
            <a:off x="340616" y="683696"/>
            <a:ext cx="7632849" cy="892552"/>
          </a:xfrm>
          <a:prstGeom prst="rect">
            <a:avLst/>
          </a:prstGeom>
          <a:solidFill>
            <a:schemeClr val="tx2">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u="sng" dirty="0"/>
              <a:t>Trade payable days</a:t>
            </a:r>
            <a:r>
              <a:rPr lang="en-GB" sz="2400" dirty="0"/>
              <a:t>  x 365     </a:t>
            </a:r>
          </a:p>
          <a:p>
            <a:r>
              <a:rPr lang="en-GB" sz="2400" dirty="0"/>
              <a:t>Cost of sales	</a:t>
            </a:r>
            <a:r>
              <a:rPr lang="en-GB" sz="2800" dirty="0"/>
              <a:t>			</a:t>
            </a:r>
          </a:p>
        </p:txBody>
      </p:sp>
      <p:pic>
        <p:nvPicPr>
          <p:cNvPr id="6" name="Picture 3">
            <a:extLst>
              <a:ext uri="{FF2B5EF4-FFF2-40B4-BE49-F238E27FC236}">
                <a16:creationId xmlns:a16="http://schemas.microsoft.com/office/drawing/2014/main" id="{0AFDBCC0-243E-8A6F-EC82-91FE79AF91A9}"/>
              </a:ext>
            </a:extLst>
          </p:cNvPr>
          <p:cNvPicPr>
            <a:picLocks noChangeAspect="1" noChangeArrowheads="1"/>
          </p:cNvPicPr>
          <p:nvPr/>
        </p:nvPicPr>
        <p:blipFill>
          <a:blip r:embed="rId2" cstate="print"/>
          <a:srcRect/>
          <a:stretch>
            <a:fillRect/>
          </a:stretch>
        </p:blipFill>
        <p:spPr bwMode="auto">
          <a:xfrm>
            <a:off x="322709" y="4181286"/>
            <a:ext cx="3313187" cy="1479423"/>
          </a:xfrm>
          <a:prstGeom prst="rect">
            <a:avLst/>
          </a:prstGeom>
          <a:noFill/>
          <a:ln w="9525">
            <a:noFill/>
            <a:miter lim="800000"/>
            <a:headEnd/>
            <a:tailEnd/>
          </a:ln>
        </p:spPr>
      </p:pic>
      <p:graphicFrame>
        <p:nvGraphicFramePr>
          <p:cNvPr id="8" name="Table 7">
            <a:extLst>
              <a:ext uri="{FF2B5EF4-FFF2-40B4-BE49-F238E27FC236}">
                <a16:creationId xmlns:a16="http://schemas.microsoft.com/office/drawing/2014/main" id="{639A8615-17AB-B57F-84C7-190504C4DE1D}"/>
              </a:ext>
            </a:extLst>
          </p:cNvPr>
          <p:cNvGraphicFramePr>
            <a:graphicFrameLocks noGrp="1"/>
          </p:cNvGraphicFramePr>
          <p:nvPr>
            <p:extLst>
              <p:ext uri="{D42A27DB-BD31-4B8C-83A1-F6EECF244321}">
                <p14:modId xmlns:p14="http://schemas.microsoft.com/office/powerpoint/2010/main" val="3842628661"/>
              </p:ext>
            </p:extLst>
          </p:nvPr>
        </p:nvGraphicFramePr>
        <p:xfrm>
          <a:off x="3791569" y="4170568"/>
          <a:ext cx="4181895" cy="1479423"/>
        </p:xfrm>
        <a:graphic>
          <a:graphicData uri="http://schemas.openxmlformats.org/drawingml/2006/table">
            <a:tbl>
              <a:tblPr firstRow="1" bandRow="1">
                <a:tableStyleId>{5C22544A-7EE6-4342-B048-85BDC9FD1C3A}</a:tableStyleId>
              </a:tblPr>
              <a:tblGrid>
                <a:gridCol w="1311217">
                  <a:extLst>
                    <a:ext uri="{9D8B030D-6E8A-4147-A177-3AD203B41FA5}">
                      <a16:colId xmlns:a16="http://schemas.microsoft.com/office/drawing/2014/main" val="1810731638"/>
                    </a:ext>
                  </a:extLst>
                </a:gridCol>
                <a:gridCol w="1476713">
                  <a:extLst>
                    <a:ext uri="{9D8B030D-6E8A-4147-A177-3AD203B41FA5}">
                      <a16:colId xmlns:a16="http://schemas.microsoft.com/office/drawing/2014/main" val="2735652603"/>
                    </a:ext>
                  </a:extLst>
                </a:gridCol>
                <a:gridCol w="1393965">
                  <a:extLst>
                    <a:ext uri="{9D8B030D-6E8A-4147-A177-3AD203B41FA5}">
                      <a16:colId xmlns:a16="http://schemas.microsoft.com/office/drawing/2014/main" val="1096890139"/>
                    </a:ext>
                  </a:extLst>
                </a:gridCol>
              </a:tblGrid>
              <a:tr h="426869">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351790636"/>
                  </a:ext>
                </a:extLst>
              </a:tr>
              <a:tr h="1052554">
                <a:tc>
                  <a:txBody>
                    <a:bodyPr/>
                    <a:lstStyle/>
                    <a:p>
                      <a:r>
                        <a:rPr lang="en-GB" dirty="0"/>
                        <a:t>Trade payable days</a:t>
                      </a:r>
                    </a:p>
                  </a:txBody>
                  <a:tcPr/>
                </a:tc>
                <a:tc>
                  <a:txBody>
                    <a:bodyPr/>
                    <a:lstStyle/>
                    <a:p>
                      <a:pPr algn="ctr"/>
                      <a:r>
                        <a:rPr lang="en-GB" u="sng" dirty="0"/>
                        <a:t>36,390 x </a:t>
                      </a:r>
                      <a:r>
                        <a:rPr lang="en-GB" u="none" dirty="0"/>
                        <a:t>365</a:t>
                      </a:r>
                    </a:p>
                    <a:p>
                      <a:r>
                        <a:rPr lang="en-GB" dirty="0"/>
                        <a:t>      287,193</a:t>
                      </a:r>
                    </a:p>
                  </a:txBody>
                  <a:tcPr/>
                </a:tc>
                <a:tc>
                  <a:txBody>
                    <a:bodyPr/>
                    <a:lstStyle/>
                    <a:p>
                      <a:pPr algn="ctr"/>
                      <a:r>
                        <a:rPr lang="en-GB" dirty="0"/>
                        <a:t>46.2 days</a:t>
                      </a:r>
                    </a:p>
                  </a:txBody>
                  <a:tcPr/>
                </a:tc>
                <a:extLst>
                  <a:ext uri="{0D108BD9-81ED-4DB2-BD59-A6C34878D82A}">
                    <a16:rowId xmlns:a16="http://schemas.microsoft.com/office/drawing/2014/main" val="3833813146"/>
                  </a:ext>
                </a:extLst>
              </a:tr>
            </a:tbl>
          </a:graphicData>
        </a:graphic>
      </p:graphicFrame>
      <p:pic>
        <p:nvPicPr>
          <p:cNvPr id="5" name="Picture 2">
            <a:extLst>
              <a:ext uri="{FF2B5EF4-FFF2-40B4-BE49-F238E27FC236}">
                <a16:creationId xmlns:a16="http://schemas.microsoft.com/office/drawing/2014/main" id="{085FE9D5-4F3A-0EEC-7984-80561C5E47B3}"/>
              </a:ext>
            </a:extLst>
          </p:cNvPr>
          <p:cNvPicPr>
            <a:picLocks noChangeAspect="1" noChangeArrowheads="1"/>
          </p:cNvPicPr>
          <p:nvPr/>
        </p:nvPicPr>
        <p:blipFill>
          <a:blip r:embed="rId3" cstate="print"/>
          <a:srcRect r="8579"/>
          <a:stretch>
            <a:fillRect/>
          </a:stretch>
        </p:blipFill>
        <p:spPr bwMode="auto">
          <a:xfrm>
            <a:off x="340615" y="1639256"/>
            <a:ext cx="7632849" cy="2397476"/>
          </a:xfrm>
          <a:prstGeom prst="rect">
            <a:avLst/>
          </a:prstGeom>
          <a:noFill/>
          <a:ln w="9525">
            <a:noFill/>
            <a:miter lim="800000"/>
            <a:headEnd/>
            <a:tailEnd/>
          </a:ln>
        </p:spPr>
      </p:pic>
    </p:spTree>
    <p:extLst>
      <p:ext uri="{BB962C8B-B14F-4D97-AF65-F5344CB8AC3E}">
        <p14:creationId xmlns:p14="http://schemas.microsoft.com/office/powerpoint/2010/main" val="4041372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normAutofit/>
          </a:bodyPr>
          <a:lstStyle/>
          <a:p>
            <a:r>
              <a:rPr lang="en-GB" sz="3600" dirty="0">
                <a:solidFill>
                  <a:schemeClr val="tx2">
                    <a:lumMod val="75000"/>
                  </a:schemeClr>
                </a:solidFill>
              </a:rPr>
              <a:t>Working capital and liquidity- 5</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39760" y="908720"/>
            <a:ext cx="9144000" cy="4680520"/>
          </a:xfrm>
          <a:solidFill>
            <a:schemeClr val="tx2">
              <a:lumMod val="75000"/>
            </a:schemeClr>
          </a:solidFill>
        </p:spPr>
        <p:txBody>
          <a:bodyPr>
            <a:normAutofit/>
          </a:bodyPr>
          <a:lstStyle/>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Working capital holding days for 2012</a:t>
            </a: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solidFill>
                  <a:srgbClr val="FFFF00"/>
                </a:solidFill>
                <a:latin typeface="Arial" panose="020B0604020202020204" pitchFamily="34" charset="0"/>
                <a:cs typeface="Arial" panose="020B0604020202020204" pitchFamily="34" charset="0"/>
              </a:rPr>
              <a:t>So, how much does Greggs pay for its working capital?</a:t>
            </a: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21</a:t>
            </a:fld>
            <a:endParaRPr lang="en-GB" dirty="0"/>
          </a:p>
        </p:txBody>
      </p:sp>
      <p:graphicFrame>
        <p:nvGraphicFramePr>
          <p:cNvPr id="9" name="Table 8">
            <a:extLst>
              <a:ext uri="{FF2B5EF4-FFF2-40B4-BE49-F238E27FC236}">
                <a16:creationId xmlns:a16="http://schemas.microsoft.com/office/drawing/2014/main" id="{3E938773-FE77-14AD-53C3-B9D4B39405D4}"/>
              </a:ext>
            </a:extLst>
          </p:cNvPr>
          <p:cNvGraphicFramePr>
            <a:graphicFrameLocks noGrp="1"/>
          </p:cNvGraphicFramePr>
          <p:nvPr>
            <p:extLst>
              <p:ext uri="{D42A27DB-BD31-4B8C-83A1-F6EECF244321}">
                <p14:modId xmlns:p14="http://schemas.microsoft.com/office/powerpoint/2010/main" val="1416573669"/>
              </p:ext>
            </p:extLst>
          </p:nvPr>
        </p:nvGraphicFramePr>
        <p:xfrm>
          <a:off x="755576" y="1772816"/>
          <a:ext cx="7560841" cy="2595880"/>
        </p:xfrm>
        <a:graphic>
          <a:graphicData uri="http://schemas.openxmlformats.org/drawingml/2006/table">
            <a:tbl>
              <a:tblPr firstRow="1" bandRow="1">
                <a:tableStyleId>{5C22544A-7EE6-4342-B048-85BDC9FD1C3A}</a:tableStyleId>
              </a:tblPr>
              <a:tblGrid>
                <a:gridCol w="4818998">
                  <a:extLst>
                    <a:ext uri="{9D8B030D-6E8A-4147-A177-3AD203B41FA5}">
                      <a16:colId xmlns:a16="http://schemas.microsoft.com/office/drawing/2014/main" val="230191268"/>
                    </a:ext>
                  </a:extLst>
                </a:gridCol>
                <a:gridCol w="1282008">
                  <a:extLst>
                    <a:ext uri="{9D8B030D-6E8A-4147-A177-3AD203B41FA5}">
                      <a16:colId xmlns:a16="http://schemas.microsoft.com/office/drawing/2014/main" val="284771322"/>
                    </a:ext>
                  </a:extLst>
                </a:gridCol>
                <a:gridCol w="1459835">
                  <a:extLst>
                    <a:ext uri="{9D8B030D-6E8A-4147-A177-3AD203B41FA5}">
                      <a16:colId xmlns:a16="http://schemas.microsoft.com/office/drawing/2014/main" val="2252894093"/>
                    </a:ext>
                  </a:extLst>
                </a:gridCol>
              </a:tblGrid>
              <a:tr h="370840">
                <a:tc>
                  <a:txBody>
                    <a:bodyPr/>
                    <a:lstStyle/>
                    <a:p>
                      <a:pPr algn="ctr"/>
                      <a:r>
                        <a:rPr lang="en-GB" dirty="0"/>
                        <a:t>Working capital components</a:t>
                      </a:r>
                    </a:p>
                  </a:txBody>
                  <a:tcPr/>
                </a:tc>
                <a:tc>
                  <a:txBody>
                    <a:bodyPr/>
                    <a:lstStyle/>
                    <a:p>
                      <a:pPr algn="ctr"/>
                      <a:r>
                        <a:rPr lang="en-GB" dirty="0"/>
                        <a:t>Days</a:t>
                      </a:r>
                    </a:p>
                  </a:txBody>
                  <a:tcPr/>
                </a:tc>
                <a:tc>
                  <a:txBody>
                    <a:bodyPr/>
                    <a:lstStyle/>
                    <a:p>
                      <a:pPr algn="ctr"/>
                      <a:endParaRPr lang="en-GB" dirty="0"/>
                    </a:p>
                  </a:txBody>
                  <a:tcPr/>
                </a:tc>
                <a:extLst>
                  <a:ext uri="{0D108BD9-81ED-4DB2-BD59-A6C34878D82A}">
                    <a16:rowId xmlns:a16="http://schemas.microsoft.com/office/drawing/2014/main" val="23686109"/>
                  </a:ext>
                </a:extLst>
              </a:tr>
              <a:tr h="370840">
                <a:tc>
                  <a:txBody>
                    <a:bodyPr/>
                    <a:lstStyle/>
                    <a:p>
                      <a:r>
                        <a:rPr lang="en-GB" dirty="0"/>
                        <a:t>Inventory days</a:t>
                      </a:r>
                    </a:p>
                  </a:txBody>
                  <a:tcPr/>
                </a:tc>
                <a:tc>
                  <a:txBody>
                    <a:bodyPr/>
                    <a:lstStyle/>
                    <a:p>
                      <a:pPr algn="r"/>
                      <a:r>
                        <a:rPr lang="en-GB" dirty="0"/>
                        <a:t>23 </a:t>
                      </a:r>
                    </a:p>
                  </a:txBody>
                  <a:tcPr/>
                </a:tc>
                <a:tc>
                  <a:txBody>
                    <a:bodyPr/>
                    <a:lstStyle/>
                    <a:p>
                      <a:endParaRPr lang="en-GB" dirty="0"/>
                    </a:p>
                  </a:txBody>
                  <a:tcPr/>
                </a:tc>
                <a:extLst>
                  <a:ext uri="{0D108BD9-81ED-4DB2-BD59-A6C34878D82A}">
                    <a16:rowId xmlns:a16="http://schemas.microsoft.com/office/drawing/2014/main" val="2050745029"/>
                  </a:ext>
                </a:extLst>
              </a:tr>
              <a:tr h="370840">
                <a:tc>
                  <a:txBody>
                    <a:bodyPr/>
                    <a:lstStyle/>
                    <a:p>
                      <a:r>
                        <a:rPr lang="en-GB" dirty="0"/>
                        <a:t>Plus trade receivable days</a:t>
                      </a:r>
                    </a:p>
                  </a:txBody>
                  <a:tcPr/>
                </a:tc>
                <a:tc>
                  <a:txBody>
                    <a:bodyPr/>
                    <a:lstStyle/>
                    <a:p>
                      <a:pPr algn="r"/>
                      <a:r>
                        <a:rPr lang="en-GB" u="none" dirty="0"/>
                        <a:t>3</a:t>
                      </a:r>
                    </a:p>
                  </a:txBody>
                  <a:tcPr>
                    <a:lnB w="12700" cap="flat" cmpd="sng" algn="ctr">
                      <a:solidFill>
                        <a:schemeClr val="tx1"/>
                      </a:solidFill>
                      <a:prstDash val="solid"/>
                      <a:round/>
                      <a:headEnd type="none" w="med" len="med"/>
                      <a:tailEnd type="none" w="med" len="med"/>
                    </a:lnB>
                  </a:tcPr>
                </a:tc>
                <a:tc>
                  <a:txBody>
                    <a:bodyPr/>
                    <a:lstStyle/>
                    <a:p>
                      <a:endParaRPr lang="en-GB" dirty="0"/>
                    </a:p>
                  </a:txBody>
                  <a:tcPr/>
                </a:tc>
                <a:extLst>
                  <a:ext uri="{0D108BD9-81ED-4DB2-BD59-A6C34878D82A}">
                    <a16:rowId xmlns:a16="http://schemas.microsoft.com/office/drawing/2014/main" val="967119636"/>
                  </a:ext>
                </a:extLst>
              </a:tr>
              <a:tr h="370840">
                <a:tc>
                  <a:txBody>
                    <a:bodyPr/>
                    <a:lstStyle/>
                    <a:p>
                      <a:r>
                        <a:rPr lang="en-GB" dirty="0"/>
                        <a:t>Sales cycle</a:t>
                      </a:r>
                    </a:p>
                  </a:txBody>
                  <a:tcPr/>
                </a:tc>
                <a:tc>
                  <a:txBody>
                    <a:bodyPr/>
                    <a:lstStyle/>
                    <a:p>
                      <a:pPr algn="r"/>
                      <a:r>
                        <a:rPr lang="en-GB" dirty="0"/>
                        <a:t>26</a:t>
                      </a:r>
                    </a:p>
                  </a:txBody>
                  <a:tcPr>
                    <a:lnT w="12700" cap="flat" cmpd="sng" algn="ctr">
                      <a:solidFill>
                        <a:schemeClr val="tx1"/>
                      </a:solidFill>
                      <a:prstDash val="solid"/>
                      <a:round/>
                      <a:headEnd type="none" w="med" len="med"/>
                      <a:tailEnd type="none" w="med" len="med"/>
                    </a:lnT>
                  </a:tcPr>
                </a:tc>
                <a:tc>
                  <a:txBody>
                    <a:bodyPr/>
                    <a:lstStyle/>
                    <a:p>
                      <a:endParaRPr lang="en-GB" dirty="0"/>
                    </a:p>
                  </a:txBody>
                  <a:tcPr/>
                </a:tc>
                <a:extLst>
                  <a:ext uri="{0D108BD9-81ED-4DB2-BD59-A6C34878D82A}">
                    <a16:rowId xmlns:a16="http://schemas.microsoft.com/office/drawing/2014/main" val="3965481077"/>
                  </a:ext>
                </a:extLst>
              </a:tr>
              <a:tr h="370840">
                <a:tc>
                  <a:txBody>
                    <a:bodyPr/>
                    <a:lstStyle/>
                    <a:p>
                      <a:r>
                        <a:rPr lang="en-GB" dirty="0"/>
                        <a:t>Less trade payable days</a:t>
                      </a:r>
                    </a:p>
                  </a:txBody>
                  <a:tcPr/>
                </a:tc>
                <a:tc>
                  <a:txBody>
                    <a:bodyPr/>
                    <a:lstStyle/>
                    <a:p>
                      <a:pPr algn="r"/>
                      <a:r>
                        <a:rPr lang="en-GB" dirty="0"/>
                        <a:t>47</a:t>
                      </a:r>
                    </a:p>
                  </a:txBody>
                  <a:tcPr>
                    <a:lnB w="12700" cap="flat" cmpd="sng" algn="ctr">
                      <a:solidFill>
                        <a:schemeClr val="tx1"/>
                      </a:solidFill>
                      <a:prstDash val="solid"/>
                      <a:round/>
                      <a:headEnd type="none" w="med" len="med"/>
                      <a:tailEnd type="none" w="med" len="med"/>
                    </a:lnB>
                  </a:tcPr>
                </a:tc>
                <a:tc>
                  <a:txBody>
                    <a:bodyPr/>
                    <a:lstStyle/>
                    <a:p>
                      <a:endParaRPr lang="en-GB"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30805409"/>
                  </a:ext>
                </a:extLst>
              </a:tr>
              <a:tr h="370840">
                <a:tc>
                  <a:txBody>
                    <a:bodyPr/>
                    <a:lstStyle/>
                    <a:p>
                      <a:r>
                        <a:rPr lang="en-GB" dirty="0"/>
                        <a:t>Number of days to finance working capital</a:t>
                      </a:r>
                    </a:p>
                  </a:txBody>
                  <a:tcPr/>
                </a:tc>
                <a:tc>
                  <a:txBody>
                    <a:bodyPr/>
                    <a:lstStyle/>
                    <a:p>
                      <a:pPr algn="r"/>
                      <a:r>
                        <a:rPr lang="en-GB" dirty="0">
                          <a:solidFill>
                            <a:srgbClr val="FF0000"/>
                          </a:solidFill>
                        </a:rPr>
                        <a:t>-21</a:t>
                      </a:r>
                    </a:p>
                  </a:txBody>
                  <a:tcPr>
                    <a:lnT w="12700" cap="flat" cmpd="sng" algn="ctr">
                      <a:solidFill>
                        <a:schemeClr val="tx1"/>
                      </a:solidFill>
                      <a:prstDash val="solid"/>
                      <a:round/>
                      <a:headEnd type="none" w="med" len="med"/>
                      <a:tailEnd type="none" w="med" len="med"/>
                    </a:lnT>
                  </a:tcPr>
                </a:tc>
                <a:tc>
                  <a:txBody>
                    <a:bodyPr/>
                    <a:lstStyle/>
                    <a:p>
                      <a:endParaRPr lang="en-GB"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404037900"/>
                  </a:ext>
                </a:extLst>
              </a:tr>
              <a:tr h="370840">
                <a:tc>
                  <a:txBody>
                    <a:bodyPr/>
                    <a:lstStyle/>
                    <a:p>
                      <a:endParaRPr lang="en-GB" dirty="0"/>
                    </a:p>
                  </a:txBody>
                  <a:tcPr/>
                </a:tc>
                <a:tc>
                  <a:txBody>
                    <a:bodyPr/>
                    <a:lstStyle/>
                    <a:p>
                      <a:pPr algn="r"/>
                      <a:endParaRPr lang="en-GB" dirty="0"/>
                    </a:p>
                  </a:txBody>
                  <a:tcPr/>
                </a:tc>
                <a:tc>
                  <a:txBody>
                    <a:bodyPr/>
                    <a:lstStyle/>
                    <a:p>
                      <a:endParaRPr lang="en-GB" dirty="0"/>
                    </a:p>
                  </a:txBody>
                  <a:tcPr/>
                </a:tc>
                <a:extLst>
                  <a:ext uri="{0D108BD9-81ED-4DB2-BD59-A6C34878D82A}">
                    <a16:rowId xmlns:a16="http://schemas.microsoft.com/office/drawing/2014/main" val="2655680420"/>
                  </a:ext>
                </a:extLst>
              </a:tr>
            </a:tbl>
          </a:graphicData>
        </a:graphic>
      </p:graphicFrame>
    </p:spTree>
    <p:extLst>
      <p:ext uri="{BB962C8B-B14F-4D97-AF65-F5344CB8AC3E}">
        <p14:creationId xmlns:p14="http://schemas.microsoft.com/office/powerpoint/2010/main" val="39026760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62" y="-37912"/>
            <a:ext cx="9133438" cy="1099581"/>
          </a:xfrm>
          <a:solidFill>
            <a:schemeClr val="tx2">
              <a:lumMod val="20000"/>
              <a:lumOff val="80000"/>
            </a:schemeClr>
          </a:solidFill>
        </p:spPr>
        <p:txBody>
          <a:bodyPr>
            <a:normAutofit fontScale="90000"/>
          </a:bodyPr>
          <a:lstStyle/>
          <a:p>
            <a:pPr algn="ctr"/>
            <a:r>
              <a:rPr lang="en-GB" sz="3400" dirty="0"/>
              <a:t>Assessing working capital– working capital days and the potential for finance</a:t>
            </a:r>
          </a:p>
        </p:txBody>
      </p:sp>
      <p:sp>
        <p:nvSpPr>
          <p:cNvPr id="4" name="Slide Number Placeholder 3"/>
          <p:cNvSpPr>
            <a:spLocks noGrp="1"/>
          </p:cNvSpPr>
          <p:nvPr>
            <p:ph type="sldNum" sz="quarter" idx="12"/>
          </p:nvPr>
        </p:nvSpPr>
        <p:spPr/>
        <p:txBody>
          <a:bodyPr/>
          <a:lstStyle/>
          <a:p>
            <a:fld id="{63A33278-8D2C-46E9-9145-8061F8ED03C5}" type="slidenum">
              <a:rPr lang="en-GB" smtClean="0"/>
              <a:t>22</a:t>
            </a:fld>
            <a:endParaRPr lang="en-GB" dirty="0"/>
          </a:p>
        </p:txBody>
      </p:sp>
      <p:sp>
        <p:nvSpPr>
          <p:cNvPr id="6" name="Content Placeholder 5">
            <a:extLst>
              <a:ext uri="{FF2B5EF4-FFF2-40B4-BE49-F238E27FC236}">
                <a16:creationId xmlns:a16="http://schemas.microsoft.com/office/drawing/2014/main" id="{D42ECB6F-2845-7A3F-6E1B-437DCC675524}"/>
              </a:ext>
            </a:extLst>
          </p:cNvPr>
          <p:cNvSpPr>
            <a:spLocks noGrp="1"/>
          </p:cNvSpPr>
          <p:nvPr>
            <p:ph idx="1"/>
          </p:nvPr>
        </p:nvSpPr>
        <p:spPr>
          <a:xfrm>
            <a:off x="-19455" y="1124744"/>
            <a:ext cx="9133438" cy="4521125"/>
          </a:xfrm>
          <a:solidFill>
            <a:schemeClr val="tx2">
              <a:lumMod val="75000"/>
            </a:schemeClr>
          </a:solidFill>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7" name="Rectangle: Rounded Corners 6">
            <a:extLst>
              <a:ext uri="{FF2B5EF4-FFF2-40B4-BE49-F238E27FC236}">
                <a16:creationId xmlns:a16="http://schemas.microsoft.com/office/drawing/2014/main" id="{AAB2A054-705D-DF7B-F52C-60077C18DD36}"/>
              </a:ext>
            </a:extLst>
          </p:cNvPr>
          <p:cNvSpPr/>
          <p:nvPr/>
        </p:nvSpPr>
        <p:spPr>
          <a:xfrm>
            <a:off x="408196" y="1264523"/>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received on day 0 </a:t>
            </a:r>
          </a:p>
        </p:txBody>
      </p:sp>
      <p:sp>
        <p:nvSpPr>
          <p:cNvPr id="9" name="Rectangle: Rounded Corners 8">
            <a:extLst>
              <a:ext uri="{FF2B5EF4-FFF2-40B4-BE49-F238E27FC236}">
                <a16:creationId xmlns:a16="http://schemas.microsoft.com/office/drawing/2014/main" id="{A18DDFA3-798D-4D8E-4308-42E277122AC3}"/>
              </a:ext>
            </a:extLst>
          </p:cNvPr>
          <p:cNvSpPr/>
          <p:nvPr/>
        </p:nvSpPr>
        <p:spPr>
          <a:xfrm>
            <a:off x="6970732" y="1243252"/>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Payment is received on day 26</a:t>
            </a:r>
          </a:p>
        </p:txBody>
      </p:sp>
      <p:sp>
        <p:nvSpPr>
          <p:cNvPr id="10" name="Rectangle: Rounded Corners 9">
            <a:extLst>
              <a:ext uri="{FF2B5EF4-FFF2-40B4-BE49-F238E27FC236}">
                <a16:creationId xmlns:a16="http://schemas.microsoft.com/office/drawing/2014/main" id="{3A54C64F-925D-1099-7569-82B0A0D92FDA}"/>
              </a:ext>
            </a:extLst>
          </p:cNvPr>
          <p:cNvSpPr/>
          <p:nvPr/>
        </p:nvSpPr>
        <p:spPr>
          <a:xfrm>
            <a:off x="3671900" y="1212131"/>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are sold on day 23</a:t>
            </a:r>
          </a:p>
        </p:txBody>
      </p:sp>
      <p:sp>
        <p:nvSpPr>
          <p:cNvPr id="11" name="Rectangle: Rounded Corners 10">
            <a:extLst>
              <a:ext uri="{FF2B5EF4-FFF2-40B4-BE49-F238E27FC236}">
                <a16:creationId xmlns:a16="http://schemas.microsoft.com/office/drawing/2014/main" id="{3305A22E-CFF2-3067-6D4F-6BEAD8B959B8}"/>
              </a:ext>
            </a:extLst>
          </p:cNvPr>
          <p:cNvSpPr/>
          <p:nvPr/>
        </p:nvSpPr>
        <p:spPr>
          <a:xfrm>
            <a:off x="1205819" y="3846068"/>
            <a:ext cx="2005154"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paid out to suppliers (payables) on day 47</a:t>
            </a:r>
          </a:p>
        </p:txBody>
      </p:sp>
      <p:sp>
        <p:nvSpPr>
          <p:cNvPr id="12" name="Rectangle: Rounded Corners 11">
            <a:extLst>
              <a:ext uri="{FF2B5EF4-FFF2-40B4-BE49-F238E27FC236}">
                <a16:creationId xmlns:a16="http://schemas.microsoft.com/office/drawing/2014/main" id="{81604C35-592E-62A6-926E-9277A2D43EDF}"/>
              </a:ext>
            </a:extLst>
          </p:cNvPr>
          <p:cNvSpPr/>
          <p:nvPr/>
        </p:nvSpPr>
        <p:spPr>
          <a:xfrm>
            <a:off x="6372200" y="3846068"/>
            <a:ext cx="2099302"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received from customers (receivables) on day 26</a:t>
            </a:r>
          </a:p>
        </p:txBody>
      </p:sp>
      <p:cxnSp>
        <p:nvCxnSpPr>
          <p:cNvPr id="14" name="Straight Arrow Connector 13">
            <a:extLst>
              <a:ext uri="{FF2B5EF4-FFF2-40B4-BE49-F238E27FC236}">
                <a16:creationId xmlns:a16="http://schemas.microsoft.com/office/drawing/2014/main" id="{D369C20A-BF2C-8649-5E50-DFBE59403B8F}"/>
              </a:ext>
            </a:extLst>
          </p:cNvPr>
          <p:cNvCxnSpPr>
            <a:stCxn id="7" idx="2"/>
          </p:cNvCxnSpPr>
          <p:nvPr/>
        </p:nvCxnSpPr>
        <p:spPr>
          <a:xfrm>
            <a:off x="1308296" y="2178923"/>
            <a:ext cx="0" cy="3859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42E4A69-6917-38DE-C949-3B9D3771447F}"/>
              </a:ext>
            </a:extLst>
          </p:cNvPr>
          <p:cNvCxnSpPr/>
          <p:nvPr/>
        </p:nvCxnSpPr>
        <p:spPr>
          <a:xfrm>
            <a:off x="4611708" y="2126531"/>
            <a:ext cx="0" cy="3859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D88F60F-E855-CEBF-97F1-27C6E39CA9E5}"/>
              </a:ext>
            </a:extLst>
          </p:cNvPr>
          <p:cNvCxnSpPr/>
          <p:nvPr/>
        </p:nvCxnSpPr>
        <p:spPr>
          <a:xfrm>
            <a:off x="7870832" y="2178922"/>
            <a:ext cx="0" cy="3859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1A8E96-8A93-F4E2-9C5F-2E4735104C80}"/>
              </a:ext>
            </a:extLst>
          </p:cNvPr>
          <p:cNvCxnSpPr>
            <a:cxnSpLocks/>
          </p:cNvCxnSpPr>
          <p:nvPr/>
        </p:nvCxnSpPr>
        <p:spPr>
          <a:xfrm>
            <a:off x="1403648" y="2512512"/>
            <a:ext cx="804748" cy="0"/>
          </a:xfrm>
          <a:prstGeom prst="line">
            <a:avLst/>
          </a:prstGeom>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11151BA8-14D2-523A-376C-B3FB7C35C215}"/>
              </a:ext>
            </a:extLst>
          </p:cNvPr>
          <p:cNvSpPr/>
          <p:nvPr/>
        </p:nvSpPr>
        <p:spPr>
          <a:xfrm>
            <a:off x="2108759" y="2357766"/>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Inventory days 23</a:t>
            </a:r>
          </a:p>
        </p:txBody>
      </p:sp>
      <p:cxnSp>
        <p:nvCxnSpPr>
          <p:cNvPr id="21" name="Straight Connector 20">
            <a:extLst>
              <a:ext uri="{FF2B5EF4-FFF2-40B4-BE49-F238E27FC236}">
                <a16:creationId xmlns:a16="http://schemas.microsoft.com/office/drawing/2014/main" id="{9F763975-629E-A669-FC3D-CEE77593C260}"/>
              </a:ext>
            </a:extLst>
          </p:cNvPr>
          <p:cNvCxnSpPr>
            <a:cxnSpLocks/>
          </p:cNvCxnSpPr>
          <p:nvPr/>
        </p:nvCxnSpPr>
        <p:spPr>
          <a:xfrm>
            <a:off x="3696834" y="2512512"/>
            <a:ext cx="804748" cy="0"/>
          </a:xfrm>
          <a:prstGeom prst="line">
            <a:avLst/>
          </a:prstGeom>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F6155018-19F5-D21C-F295-611228145220}"/>
              </a:ext>
            </a:extLst>
          </p:cNvPr>
          <p:cNvSpPr/>
          <p:nvPr/>
        </p:nvSpPr>
        <p:spPr>
          <a:xfrm>
            <a:off x="5541027" y="2319521"/>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Receivable days 3</a:t>
            </a:r>
          </a:p>
        </p:txBody>
      </p:sp>
      <p:cxnSp>
        <p:nvCxnSpPr>
          <p:cNvPr id="23" name="Straight Connector 22">
            <a:extLst>
              <a:ext uri="{FF2B5EF4-FFF2-40B4-BE49-F238E27FC236}">
                <a16:creationId xmlns:a16="http://schemas.microsoft.com/office/drawing/2014/main" id="{5557456A-2F7A-CAC4-5A1F-6E1686A7A9D6}"/>
              </a:ext>
            </a:extLst>
          </p:cNvPr>
          <p:cNvCxnSpPr>
            <a:cxnSpLocks/>
          </p:cNvCxnSpPr>
          <p:nvPr/>
        </p:nvCxnSpPr>
        <p:spPr>
          <a:xfrm>
            <a:off x="4667352" y="2512512"/>
            <a:ext cx="80474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927EEE8-64C8-DBDB-AD41-0E7324C1CD8B}"/>
              </a:ext>
            </a:extLst>
          </p:cNvPr>
          <p:cNvCxnSpPr>
            <a:cxnSpLocks/>
          </p:cNvCxnSpPr>
          <p:nvPr/>
        </p:nvCxnSpPr>
        <p:spPr>
          <a:xfrm>
            <a:off x="2483768" y="3045592"/>
            <a:ext cx="0" cy="7012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7139AEA-EC77-6993-1B18-67242CBAB31D}"/>
              </a:ext>
            </a:extLst>
          </p:cNvPr>
          <p:cNvCxnSpPr>
            <a:cxnSpLocks/>
          </p:cNvCxnSpPr>
          <p:nvPr/>
        </p:nvCxnSpPr>
        <p:spPr>
          <a:xfrm>
            <a:off x="7066084" y="2588215"/>
            <a:ext cx="80474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5F2761D-186D-512D-6E01-F49E1D596044}"/>
              </a:ext>
            </a:extLst>
          </p:cNvPr>
          <p:cNvCxnSpPr>
            <a:cxnSpLocks/>
          </p:cNvCxnSpPr>
          <p:nvPr/>
        </p:nvCxnSpPr>
        <p:spPr>
          <a:xfrm>
            <a:off x="7870832" y="2701679"/>
            <a:ext cx="0" cy="10451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63F3321-3BF8-8F3C-BB3A-F26FFE8F5F6A}"/>
              </a:ext>
            </a:extLst>
          </p:cNvPr>
          <p:cNvCxnSpPr>
            <a:cxnSpLocks/>
          </p:cNvCxnSpPr>
          <p:nvPr/>
        </p:nvCxnSpPr>
        <p:spPr>
          <a:xfrm>
            <a:off x="3389391" y="4375276"/>
            <a:ext cx="2852907"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54ACACB5-A1E9-CB6E-E452-048BDB2666DA}"/>
              </a:ext>
            </a:extLst>
          </p:cNvPr>
          <p:cNvSpPr/>
          <p:nvPr/>
        </p:nvSpPr>
        <p:spPr>
          <a:xfrm>
            <a:off x="3696835" y="3645024"/>
            <a:ext cx="2254382" cy="587023"/>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gap cash in cash out</a:t>
            </a:r>
          </a:p>
        </p:txBody>
      </p:sp>
      <p:sp>
        <p:nvSpPr>
          <p:cNvPr id="35" name="Rectangle: Rounded Corners 34">
            <a:extLst>
              <a:ext uri="{FF2B5EF4-FFF2-40B4-BE49-F238E27FC236}">
                <a16:creationId xmlns:a16="http://schemas.microsoft.com/office/drawing/2014/main" id="{66B1D7F3-99DB-FBCF-82B3-673CDEE1FD93}"/>
              </a:ext>
            </a:extLst>
          </p:cNvPr>
          <p:cNvSpPr/>
          <p:nvPr/>
        </p:nvSpPr>
        <p:spPr>
          <a:xfrm>
            <a:off x="3779912" y="4576212"/>
            <a:ext cx="2254382" cy="78834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funding requirement is </a:t>
            </a:r>
          </a:p>
          <a:p>
            <a:pPr algn="ctr"/>
            <a:r>
              <a:rPr lang="en-GB" dirty="0"/>
              <a:t>-21days</a:t>
            </a:r>
          </a:p>
        </p:txBody>
      </p:sp>
    </p:spTree>
    <p:custDataLst>
      <p:tags r:id="rId1"/>
    </p:custDataLst>
    <p:extLst>
      <p:ext uri="{BB962C8B-B14F-4D97-AF65-F5344CB8AC3E}">
        <p14:creationId xmlns:p14="http://schemas.microsoft.com/office/powerpoint/2010/main" val="42696705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normAutofit/>
          </a:bodyPr>
          <a:lstStyle/>
          <a:p>
            <a:r>
              <a:rPr lang="en-GB" sz="3600" dirty="0">
                <a:solidFill>
                  <a:schemeClr val="tx2">
                    <a:lumMod val="75000"/>
                  </a:schemeClr>
                </a:solidFill>
              </a:rPr>
              <a:t>Working capital requirement</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39760" y="908720"/>
            <a:ext cx="9144000" cy="4680520"/>
          </a:xfrm>
          <a:solidFill>
            <a:schemeClr val="tx2">
              <a:lumMod val="75000"/>
            </a:schemeClr>
          </a:solidFill>
        </p:spPr>
        <p:txBody>
          <a:bodyPr>
            <a:normAutofit/>
          </a:bodyPr>
          <a:lstStyle/>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Because Greggs is using other companies’ working capital, usually its main inventory (stock) suppliers for 21 days, there is no requirement for financing its working capital</a:t>
            </a: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r>
              <a:rPr lang="en-GB" sz="2800" dirty="0">
                <a:solidFill>
                  <a:schemeClr val="tx2">
                    <a:lumMod val="20000"/>
                    <a:lumOff val="80000"/>
                  </a:schemeClr>
                </a:solidFill>
                <a:latin typeface="Arial" panose="020B0604020202020204" pitchFamily="34" charset="0"/>
                <a:cs typeface="Arial" panose="020B0604020202020204" pitchFamily="34" charset="0"/>
              </a:rPr>
              <a:t>So, even though the standard ratios indicate Greggs may have a liquidity problem, its working capital management is highly effective and more than compensates for the comparatively low cash and cash equivalent levels</a:t>
            </a: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23</a:t>
            </a:fld>
            <a:endParaRPr lang="en-GB" dirty="0"/>
          </a:p>
        </p:txBody>
      </p:sp>
    </p:spTree>
    <p:extLst>
      <p:ext uri="{BB962C8B-B14F-4D97-AF65-F5344CB8AC3E}">
        <p14:creationId xmlns:p14="http://schemas.microsoft.com/office/powerpoint/2010/main" val="28146220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814601"/>
          </a:xfrm>
          <a:solidFill>
            <a:schemeClr val="tx2">
              <a:lumMod val="20000"/>
              <a:lumOff val="80000"/>
            </a:schemeClr>
          </a:solidFill>
        </p:spPr>
        <p:txBody>
          <a:bodyPr>
            <a:normAutofit/>
          </a:bodyPr>
          <a:lstStyle/>
          <a:p>
            <a:r>
              <a:rPr lang="en-GB" sz="3600" dirty="0">
                <a:solidFill>
                  <a:schemeClr val="tx2">
                    <a:lumMod val="75000"/>
                  </a:schemeClr>
                </a:solidFill>
              </a:rPr>
              <a:t>Summary</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39760" y="908720"/>
            <a:ext cx="9144000" cy="4680520"/>
          </a:xfrm>
          <a:solidFill>
            <a:schemeClr val="tx2">
              <a:lumMod val="75000"/>
            </a:schemeClr>
          </a:solidFill>
        </p:spPr>
        <p:txBody>
          <a:bodyPr>
            <a:normAutofit lnSpcReduction="10000"/>
          </a:bodyPr>
          <a:lstStyle/>
          <a:p>
            <a:pPr marL="0" indent="0">
              <a:buNone/>
            </a:pPr>
            <a:r>
              <a:rPr lang="en-GB" sz="2800" dirty="0">
                <a:solidFill>
                  <a:schemeClr val="tx2">
                    <a:lumMod val="20000"/>
                    <a:lumOff val="80000"/>
                  </a:schemeClr>
                </a:solidFill>
                <a:latin typeface="Arial" panose="020B0604020202020204" pitchFamily="34" charset="0"/>
                <a:cs typeface="Arial" panose="020B0604020202020204" pitchFamily="34" charset="0"/>
              </a:rPr>
              <a:t>The textbook liquidity ratios only offer general guidance and sometimes can be misleading</a:t>
            </a:r>
          </a:p>
          <a:p>
            <a:pPr marL="0" indent="0">
              <a:buNone/>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r>
              <a:rPr lang="en-GB" sz="2800" dirty="0">
                <a:solidFill>
                  <a:schemeClr val="tx2">
                    <a:lumMod val="20000"/>
                    <a:lumOff val="80000"/>
                  </a:schemeClr>
                </a:solidFill>
                <a:latin typeface="Arial" panose="020B0604020202020204" pitchFamily="34" charset="0"/>
                <a:cs typeface="Arial" panose="020B0604020202020204" pitchFamily="34" charset="0"/>
              </a:rPr>
              <a:t>In order to investigate these ratios, we need to explore the finer details contained in the firm’s annual reports’ notes to the accounts, and recalibrate the initial ratios</a:t>
            </a:r>
          </a:p>
          <a:p>
            <a:pPr marL="0" indent="0">
              <a:buNone/>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r>
              <a:rPr lang="en-GB" sz="2800" dirty="0">
                <a:solidFill>
                  <a:schemeClr val="tx2">
                    <a:lumMod val="20000"/>
                    <a:lumOff val="80000"/>
                  </a:schemeClr>
                </a:solidFill>
                <a:latin typeface="Arial" panose="020B0604020202020204" pitchFamily="34" charset="0"/>
                <a:cs typeface="Arial" panose="020B0604020202020204" pitchFamily="34" charset="0"/>
              </a:rPr>
              <a:t>It is clear that the type of business, its industrial grouping, and specific sector within that grouping, are all important factors when considering liquidity and working capital management</a:t>
            </a: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a:buFont typeface="Arial" pitchFamily="34" charset="0"/>
              <a:buChar char="•"/>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sz="28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24</a:t>
            </a:fld>
            <a:endParaRPr lang="en-GB" dirty="0"/>
          </a:p>
        </p:txBody>
      </p:sp>
    </p:spTree>
    <p:extLst>
      <p:ext uri="{BB962C8B-B14F-4D97-AF65-F5344CB8AC3E}">
        <p14:creationId xmlns:p14="http://schemas.microsoft.com/office/powerpoint/2010/main" val="299262850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7170</TotalTime>
  <Words>1203</Words>
  <Application>Microsoft Office PowerPoint</Application>
  <PresentationFormat>On-screen Show (4:3)</PresentationFormat>
  <Paragraphs>230</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Myriad Pro</vt:lpstr>
      <vt:lpstr>20140311PresentationUWTSDTemplate</vt:lpstr>
      <vt:lpstr>MBA Corporate Finance</vt:lpstr>
      <vt:lpstr>Introduction - 1</vt:lpstr>
      <vt:lpstr>Introduction- 2</vt:lpstr>
      <vt:lpstr>Examples of different industries and sectors</vt:lpstr>
      <vt:lpstr>Case study 1 – easyJet plc </vt:lpstr>
      <vt:lpstr>easyJet income statement (2012) </vt:lpstr>
      <vt:lpstr>Extract from the balance sheet</vt:lpstr>
      <vt:lpstr>The current ratio</vt:lpstr>
      <vt:lpstr>The notes to the accounts</vt:lpstr>
      <vt:lpstr>Cash and trade payables</vt:lpstr>
      <vt:lpstr>Further analysis- 1</vt:lpstr>
      <vt:lpstr>Further analysis - 2</vt:lpstr>
      <vt:lpstr>Case study 2 - Greggs plc </vt:lpstr>
      <vt:lpstr>Balance sheet extract</vt:lpstr>
      <vt:lpstr>Current ratio position</vt:lpstr>
      <vt:lpstr>Working capital and liquidity </vt:lpstr>
      <vt:lpstr>Working capital and liquidity -1 </vt:lpstr>
      <vt:lpstr>Working capital and liquidity- 2 </vt:lpstr>
      <vt:lpstr>Working capital and liquidity-3</vt:lpstr>
      <vt:lpstr>Working capital and liquidity- 4</vt:lpstr>
      <vt:lpstr>Working capital and liquidity- 5</vt:lpstr>
      <vt:lpstr>Assessing working capital– working capital days and the potential for finance</vt:lpstr>
      <vt:lpstr>Working capital requirement</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307</cp:revision>
  <cp:lastPrinted>2022-11-08T12:19:29Z</cp:lastPrinted>
  <dcterms:created xsi:type="dcterms:W3CDTF">2013-10-11T12:05:37Z</dcterms:created>
  <dcterms:modified xsi:type="dcterms:W3CDTF">2023-10-02T14:52:28Z</dcterms:modified>
</cp:coreProperties>
</file>