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9"/>
  </p:notesMasterIdLst>
  <p:sldIdLst>
    <p:sldId id="256" r:id="rId2"/>
    <p:sldId id="257" r:id="rId3"/>
    <p:sldId id="259" r:id="rId4"/>
    <p:sldId id="261" r:id="rId5"/>
    <p:sldId id="260" r:id="rId6"/>
    <p:sldId id="258"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16"/>
    <p:restoredTop sz="94652"/>
  </p:normalViewPr>
  <p:slideViewPr>
    <p:cSldViewPr snapToGrid="0">
      <p:cViewPr varScale="1">
        <p:scale>
          <a:sx n="60" d="100"/>
          <a:sy n="60" d="100"/>
        </p:scale>
        <p:origin x="200"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BC537-0B40-B142-A247-1F65D7C9EC6F}" type="datetimeFigureOut">
              <a:rPr lang="en-US" smtClean="0"/>
              <a:t>10/16/26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731076-BA4B-8947-975F-A78A55137B3A}" type="slidenum">
              <a:rPr lang="en-US" smtClean="0"/>
              <a:t>‹#›</a:t>
            </a:fld>
            <a:endParaRPr lang="en-US"/>
          </a:p>
        </p:txBody>
      </p:sp>
    </p:spTree>
    <p:extLst>
      <p:ext uri="{BB962C8B-B14F-4D97-AF65-F5344CB8AC3E}">
        <p14:creationId xmlns:p14="http://schemas.microsoft.com/office/powerpoint/2010/main" val="4276497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Ilse Schoep: Bronze age Mediterranean Lecturer in Belgium in Ku Leuven.</a:t>
            </a:r>
          </a:p>
          <a:p>
            <a:r>
              <a:rPr lang="en-US" dirty="0"/>
              <a:t>Peter Tomkins: Currently Post-doctoral researcher at the University of Catania.</a:t>
            </a:r>
          </a:p>
        </p:txBody>
      </p:sp>
      <p:sp>
        <p:nvSpPr>
          <p:cNvPr id="4" name="Slide Number Placeholder 3"/>
          <p:cNvSpPr>
            <a:spLocks noGrp="1"/>
          </p:cNvSpPr>
          <p:nvPr>
            <p:ph type="sldNum" sz="quarter" idx="5"/>
          </p:nvPr>
        </p:nvSpPr>
        <p:spPr/>
        <p:txBody>
          <a:bodyPr/>
          <a:lstStyle/>
          <a:p>
            <a:fld id="{F2731076-BA4B-8947-975F-A78A55137B3A}" type="slidenum">
              <a:rPr lang="en-US" smtClean="0"/>
              <a:t>2</a:t>
            </a:fld>
            <a:endParaRPr lang="en-US"/>
          </a:p>
        </p:txBody>
      </p:sp>
    </p:spTree>
    <p:extLst>
      <p:ext uri="{BB962C8B-B14F-4D97-AF65-F5344CB8AC3E}">
        <p14:creationId xmlns:p14="http://schemas.microsoft.com/office/powerpoint/2010/main" val="2931189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Found in page 230</a:t>
            </a:r>
          </a:p>
        </p:txBody>
      </p:sp>
      <p:sp>
        <p:nvSpPr>
          <p:cNvPr id="4" name="Slide Number Placeholder 3"/>
          <p:cNvSpPr>
            <a:spLocks noGrp="1"/>
          </p:cNvSpPr>
          <p:nvPr>
            <p:ph type="sldNum" sz="quarter" idx="5"/>
          </p:nvPr>
        </p:nvSpPr>
        <p:spPr/>
        <p:txBody>
          <a:bodyPr/>
          <a:lstStyle/>
          <a:p>
            <a:fld id="{F2731076-BA4B-8947-975F-A78A55137B3A}" type="slidenum">
              <a:rPr lang="en-US" smtClean="0"/>
              <a:t>3</a:t>
            </a:fld>
            <a:endParaRPr lang="en-US"/>
          </a:p>
        </p:txBody>
      </p:sp>
    </p:spTree>
    <p:extLst>
      <p:ext uri="{BB962C8B-B14F-4D97-AF65-F5344CB8AC3E}">
        <p14:creationId xmlns:p14="http://schemas.microsoft.com/office/powerpoint/2010/main" val="2582731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Found in 246</a:t>
            </a:r>
          </a:p>
        </p:txBody>
      </p:sp>
      <p:sp>
        <p:nvSpPr>
          <p:cNvPr id="4" name="Slide Number Placeholder 3"/>
          <p:cNvSpPr>
            <a:spLocks noGrp="1"/>
          </p:cNvSpPr>
          <p:nvPr>
            <p:ph type="sldNum" sz="quarter" idx="5"/>
          </p:nvPr>
        </p:nvSpPr>
        <p:spPr/>
        <p:txBody>
          <a:bodyPr/>
          <a:lstStyle/>
          <a:p>
            <a:fld id="{F2731076-BA4B-8947-975F-A78A55137B3A}" type="slidenum">
              <a:rPr lang="en-US" smtClean="0"/>
              <a:t>4</a:t>
            </a:fld>
            <a:endParaRPr lang="en-US"/>
          </a:p>
        </p:txBody>
      </p:sp>
    </p:spTree>
    <p:extLst>
      <p:ext uri="{BB962C8B-B14F-4D97-AF65-F5344CB8AC3E}">
        <p14:creationId xmlns:p14="http://schemas.microsoft.com/office/powerpoint/2010/main" val="2621374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3C032E96-B861-AA4F-9C2F-3AF80E1536C0}" type="slidenum">
              <a:rPr lang="en-US" smtClean="0"/>
              <a:t>‹#›</a:t>
            </a:fld>
            <a:endParaRPr lang="en-US"/>
          </a:p>
        </p:txBody>
      </p:sp>
      <p:sp>
        <p:nvSpPr>
          <p:cNvPr id="7" name="Rectangle 6">
            <a:extLst>
              <a:ext uri="{FF2B5EF4-FFF2-40B4-BE49-F238E27FC236}">
                <a16:creationId xmlns:a16="http://schemas.microsoft.com/office/drawing/2014/main" id="{6631FF2A-9DA0-DC5C-0C53-91FDE15093DD}"/>
              </a:ext>
            </a:extLst>
          </p:cNvPr>
          <p:cNvSpPr/>
          <p:nvPr/>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240766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endParaRPr lang="en-US"/>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E22115E3-3763-944E-9051-4C708C0EEB5B}" type="datetimeFigureOut">
              <a:rPr lang="en-US" smtClean="0"/>
              <a:t>10/16/26</a:t>
            </a:fld>
            <a:endParaRPr lang="en-US"/>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3C032E96-B861-AA4F-9C2F-3AF80E1536C0}" type="slidenum">
              <a:rPr lang="en-US" smtClean="0"/>
              <a:t>‹#›</a:t>
            </a:fld>
            <a:endParaRPr lang="en-US"/>
          </a:p>
        </p:txBody>
      </p:sp>
    </p:spTree>
    <p:extLst>
      <p:ext uri="{BB962C8B-B14F-4D97-AF65-F5344CB8AC3E}">
        <p14:creationId xmlns:p14="http://schemas.microsoft.com/office/powerpoint/2010/main" val="691260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Tree>
    <p:extLst>
      <p:ext uri="{BB962C8B-B14F-4D97-AF65-F5344CB8AC3E}">
        <p14:creationId xmlns:p14="http://schemas.microsoft.com/office/powerpoint/2010/main" val="35715404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68514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3C032E96-B861-AA4F-9C2F-3AF80E1536C0}" type="slidenum">
              <a:rPr lang="en-US" smtClean="0"/>
              <a:t>‹#›</a:t>
            </a:fld>
            <a:endParaRPr lang="en-US"/>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67698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382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E22115E3-3763-944E-9051-4C708C0EEB5B}" type="datetimeFigureOut">
              <a:rPr lang="en-US" smtClean="0"/>
              <a:t>10/16/26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3C032E96-B861-AA4F-9C2F-3AF80E1536C0}" type="slidenum">
              <a:rPr lang="en-US" smtClean="0"/>
              <a:t>‹#›</a:t>
            </a:fld>
            <a:endParaRPr lang="en-US"/>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2068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3C032E96-B861-AA4F-9C2F-3AF80E1536C0}" type="slidenum">
              <a:rPr lang="en-US" smtClean="0"/>
              <a:t>‹#›</a:t>
            </a:fld>
            <a:endParaRPr lang="en-US"/>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6480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3C032E96-B861-AA4F-9C2F-3AF80E1536C0}" type="slidenum">
              <a:rPr lang="en-US" smtClean="0"/>
              <a:t>‹#›</a:t>
            </a:fld>
            <a:endParaRPr lang="en-US"/>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118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6074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9437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35029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3C032E96-B861-AA4F-9C2F-3AF80E1536C0}"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88229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396495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E22115E3-3763-944E-9051-4C708C0EEB5B}" type="datetimeFigureOut">
              <a:rPr lang="en-US" smtClean="0"/>
              <a:t>10/16/26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22512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Tree>
    <p:extLst>
      <p:ext uri="{BB962C8B-B14F-4D97-AF65-F5344CB8AC3E}">
        <p14:creationId xmlns:p14="http://schemas.microsoft.com/office/powerpoint/2010/main" val="11499018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3" name="Rectangle 2">
            <a:extLst>
              <a:ext uri="{FF2B5EF4-FFF2-40B4-BE49-F238E27FC236}">
                <a16:creationId xmlns:a16="http://schemas.microsoft.com/office/drawing/2014/main" id="{54335081-FA52-F16F-A616-E20DA766DB57}"/>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80748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50762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E22115E3-3763-944E-9051-4C708C0EEB5B}" type="datetimeFigureOut">
              <a:rPr lang="en-US" smtClean="0"/>
              <a:t>10/16/26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3C032E96-B861-AA4F-9C2F-3AF80E1536C0}" type="slidenum">
              <a:rPr lang="en-US" smtClean="0"/>
              <a:t>‹#›</a:t>
            </a:fld>
            <a:endParaRPr lang="en-US"/>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21615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E22115E3-3763-944E-9051-4C708C0EEB5B}" type="datetimeFigureOut">
              <a:rPr lang="en-US" smtClean="0"/>
              <a:t>10/16/26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3C032E96-B861-AA4F-9C2F-3AF80E1536C0}" type="slidenum">
              <a:rPr lang="en-US" smtClean="0"/>
              <a:t>‹#›</a:t>
            </a:fld>
            <a:endParaRPr lang="en-US"/>
          </a:p>
        </p:txBody>
      </p:sp>
      <p:sp>
        <p:nvSpPr>
          <p:cNvPr id="6" name="Rectangle 5">
            <a:extLst>
              <a:ext uri="{FF2B5EF4-FFF2-40B4-BE49-F238E27FC236}">
                <a16:creationId xmlns:a16="http://schemas.microsoft.com/office/drawing/2014/main" id="{F810F272-8DCB-3D9F-8EA6-FBDD6B7DFDA3}"/>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0882987"/>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E22115E3-3763-944E-9051-4C708C0EEB5B}" type="datetimeFigureOut">
              <a:rPr lang="en-US" smtClean="0"/>
              <a:t>10/16/26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3C032E96-B861-AA4F-9C2F-3AF80E1536C0}" type="slidenum">
              <a:rPr lang="en-US" smtClean="0"/>
              <a:t>‹#›</a:t>
            </a:fld>
            <a:endParaRPr lang="en-US"/>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85202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E22115E3-3763-944E-9051-4C708C0EEB5B}" type="datetimeFigureOut">
              <a:rPr lang="en-US" smtClean="0"/>
              <a:t>10/16/26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3C032E96-B861-AA4F-9C2F-3AF80E1536C0}" type="slidenum">
              <a:rPr lang="en-US" smtClean="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299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E22115E3-3763-944E-9051-4C708C0EEB5B}" type="datetimeFigureOut">
              <a:rPr lang="en-US" smtClean="0"/>
              <a:t>10/16/26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3C032E96-B861-AA4F-9C2F-3AF80E1536C0}" type="slidenum">
              <a:rPr lang="en-US" smtClean="0"/>
              <a:t>‹#›</a:t>
            </a:fld>
            <a:endParaRPr lang="en-US"/>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53014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6" name="Rectangle 5">
            <a:extLst>
              <a:ext uri="{FF2B5EF4-FFF2-40B4-BE49-F238E27FC236}">
                <a16:creationId xmlns:a16="http://schemas.microsoft.com/office/drawing/2014/main" id="{D0F7BCB4-DC28-7382-4A0F-0498411C4247}"/>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01743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E22115E3-3763-944E-9051-4C708C0EEB5B}" type="datetimeFigureOut">
              <a:rPr lang="en-US" smtClean="0"/>
              <a:t>10/16/26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3C032E96-B861-AA4F-9C2F-3AF80E1536C0}" type="slidenum">
              <a:rPr lang="en-US" smtClean="0"/>
              <a:t>‹#›</a:t>
            </a:fld>
            <a:endParaRPr lang="en-US"/>
          </a:p>
        </p:txBody>
      </p:sp>
    </p:spTree>
    <p:extLst>
      <p:ext uri="{BB962C8B-B14F-4D97-AF65-F5344CB8AC3E}">
        <p14:creationId xmlns:p14="http://schemas.microsoft.com/office/powerpoint/2010/main" val="361325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9215924"/>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3C032E96-B861-AA4F-9C2F-3AF80E1536C0}" type="slidenum">
              <a:rPr lang="en-US" smtClean="0"/>
              <a:t>‹#›</a:t>
            </a:fld>
            <a:endParaRPr lang="en-US"/>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419363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E22115E3-3763-944E-9051-4C708C0EEB5B}" type="datetimeFigureOut">
              <a:rPr lang="en-US" smtClean="0"/>
              <a:t>10/16/26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3C032E96-B861-AA4F-9C2F-3AF80E1536C0}" type="slidenum">
              <a:rPr lang="en-US" smtClean="0"/>
              <a:t>‹#›</a:t>
            </a:fld>
            <a:endParaRPr lang="en-US"/>
          </a:p>
        </p:txBody>
      </p:sp>
    </p:spTree>
    <p:extLst>
      <p:ext uri="{BB962C8B-B14F-4D97-AF65-F5344CB8AC3E}">
        <p14:creationId xmlns:p14="http://schemas.microsoft.com/office/powerpoint/2010/main" val="2868140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petersommer.com/expert-tour-guides/peter-tomkins" TargetMode="External"/><Relationship Id="rId5" Type="http://schemas.openxmlformats.org/officeDocument/2006/relationships/hyperlink" Target="https://www.arts.kuleuven.be/archaeology/staf/00009369" TargetMode="Externa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tersommer.com/expert-tour-guides/peter-tomkins" TargetMode="External"/><Relationship Id="rId2" Type="http://schemas.openxmlformats.org/officeDocument/2006/relationships/hyperlink" Target="https://doi.org/10.1179/2042458214Y.0000000003" TargetMode="External"/><Relationship Id="rId1" Type="http://schemas.openxmlformats.org/officeDocument/2006/relationships/slideLayout" Target="../slideLayouts/slideLayout2.xml"/><Relationship Id="rId5" Type="http://schemas.openxmlformats.org/officeDocument/2006/relationships/hyperlink" Target="https://www.arts.kuleuven.be/archaeology/staf/00009369" TargetMode="External"/><Relationship Id="rId4" Type="http://schemas.openxmlformats.org/officeDocument/2006/relationships/hyperlink" Target="https://www.researchgate.net/publication/266896872_Gree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23A0-3869-0FB5-B336-89D088526DC5}"/>
              </a:ext>
            </a:extLst>
          </p:cNvPr>
          <p:cNvSpPr>
            <a:spLocks noGrp="1"/>
          </p:cNvSpPr>
          <p:nvPr>
            <p:ph type="ctrTitle"/>
          </p:nvPr>
        </p:nvSpPr>
        <p:spPr>
          <a:xfrm>
            <a:off x="1524000" y="2781299"/>
            <a:ext cx="9144000" cy="1738313"/>
          </a:xfrm>
        </p:spPr>
        <p:txBody>
          <a:bodyPr>
            <a:normAutofit fontScale="90000"/>
          </a:bodyPr>
          <a:lstStyle/>
          <a:p>
            <a:r>
              <a:rPr lang="en-GB" noProof="0" dirty="0"/>
              <a:t>Analysing:</a:t>
            </a:r>
            <a:br>
              <a:rPr lang="en-GB" noProof="0" dirty="0"/>
            </a:br>
            <a:r>
              <a:rPr lang="en-GB" noProof="0" dirty="0"/>
              <a:t> ‘Death is not the end’</a:t>
            </a:r>
          </a:p>
        </p:txBody>
      </p:sp>
    </p:spTree>
    <p:extLst>
      <p:ext uri="{BB962C8B-B14F-4D97-AF65-F5344CB8AC3E}">
        <p14:creationId xmlns:p14="http://schemas.microsoft.com/office/powerpoint/2010/main" val="2714085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992ED-9E00-CE82-9821-15D186DBEA41}"/>
              </a:ext>
            </a:extLst>
          </p:cNvPr>
          <p:cNvSpPr>
            <a:spLocks noGrp="1"/>
          </p:cNvSpPr>
          <p:nvPr>
            <p:ph type="title"/>
          </p:nvPr>
        </p:nvSpPr>
        <p:spPr>
          <a:xfrm>
            <a:off x="533398" y="897399"/>
            <a:ext cx="11125201" cy="746759"/>
          </a:xfrm>
        </p:spPr>
        <p:txBody>
          <a:bodyPr/>
          <a:lstStyle/>
          <a:p>
            <a:r>
              <a:rPr lang="en-GB" noProof="0" dirty="0"/>
              <a:t>Introduction of Article</a:t>
            </a:r>
          </a:p>
        </p:txBody>
      </p:sp>
      <p:sp>
        <p:nvSpPr>
          <p:cNvPr id="3" name="Content Placeholder 2">
            <a:extLst>
              <a:ext uri="{FF2B5EF4-FFF2-40B4-BE49-F238E27FC236}">
                <a16:creationId xmlns:a16="http://schemas.microsoft.com/office/drawing/2014/main" id="{10D43416-19CE-A326-E439-46AEEC44CB08}"/>
              </a:ext>
            </a:extLst>
          </p:cNvPr>
          <p:cNvSpPr>
            <a:spLocks noGrp="1"/>
          </p:cNvSpPr>
          <p:nvPr>
            <p:ph idx="1"/>
          </p:nvPr>
        </p:nvSpPr>
        <p:spPr>
          <a:xfrm>
            <a:off x="492638" y="1691423"/>
            <a:ext cx="6381752" cy="4728524"/>
          </a:xfrm>
        </p:spPr>
        <p:txBody>
          <a:bodyPr/>
          <a:lstStyle/>
          <a:p>
            <a:endParaRPr lang="en-GB" noProof="0" dirty="0"/>
          </a:p>
          <a:p>
            <a:endParaRPr lang="en-GB" noProof="0" dirty="0"/>
          </a:p>
          <a:p>
            <a:r>
              <a:rPr lang="en-GB" noProof="0" dirty="0"/>
              <a:t>Written by Ilse Schoep and Peter Tomkins</a:t>
            </a:r>
          </a:p>
          <a:p>
            <a:endParaRPr lang="en-GB" noProof="0" dirty="0"/>
          </a:p>
          <a:p>
            <a:endParaRPr lang="en-GB" noProof="0" dirty="0"/>
          </a:p>
          <a:p>
            <a:endParaRPr lang="en-GB" noProof="0" dirty="0"/>
          </a:p>
          <a:p>
            <a:r>
              <a:rPr lang="en-GB" noProof="0" dirty="0"/>
              <a:t>Discusses specifically about the manipulation of bodies and Materials at Sissi Cemetery.</a:t>
            </a:r>
          </a:p>
          <a:p>
            <a:endParaRPr lang="en-GB" noProof="0" dirty="0"/>
          </a:p>
          <a:p>
            <a:endParaRPr lang="en-GB" noProof="0" dirty="0"/>
          </a:p>
          <a:p>
            <a:endParaRPr lang="en-GB" noProof="0" dirty="0"/>
          </a:p>
          <a:p>
            <a:r>
              <a:rPr lang="en-GB" noProof="0" dirty="0"/>
              <a:t>Discussions on the funerary goods found within the site.                v</a:t>
            </a:r>
          </a:p>
        </p:txBody>
      </p:sp>
      <p:pic>
        <p:nvPicPr>
          <p:cNvPr id="4" name="Picture 3" descr="Ilse Schoep — Faculty of Arts">
            <a:extLst>
              <a:ext uri="{FF2B5EF4-FFF2-40B4-BE49-F238E27FC236}">
                <a16:creationId xmlns:a16="http://schemas.microsoft.com/office/drawing/2014/main" id="{3861EE54-698D-4F13-5932-29603F61D2F1}"/>
              </a:ext>
            </a:extLst>
          </p:cNvPr>
          <p:cNvPicPr>
            <a:picLocks noChangeAspect="1"/>
          </p:cNvPicPr>
          <p:nvPr/>
        </p:nvPicPr>
        <p:blipFill>
          <a:blip r:embed="rId3"/>
          <a:stretch>
            <a:fillRect/>
          </a:stretch>
        </p:blipFill>
        <p:spPr>
          <a:xfrm>
            <a:off x="7490347" y="2495234"/>
            <a:ext cx="1586023" cy="2537638"/>
          </a:xfrm>
          <a:prstGeom prst="rect">
            <a:avLst/>
          </a:prstGeom>
        </p:spPr>
      </p:pic>
      <p:pic>
        <p:nvPicPr>
          <p:cNvPr id="7" name="Picture 6" descr="Dr Peter Tomkins | Expert archaeologist tour guide | Peter Sommer Travels">
            <a:extLst>
              <a:ext uri="{FF2B5EF4-FFF2-40B4-BE49-F238E27FC236}">
                <a16:creationId xmlns:a16="http://schemas.microsoft.com/office/drawing/2014/main" id="{CA1D85A9-0EAC-DD02-4B62-738E12A39320}"/>
              </a:ext>
            </a:extLst>
          </p:cNvPr>
          <p:cNvPicPr>
            <a:picLocks noChangeAspect="1"/>
          </p:cNvPicPr>
          <p:nvPr/>
        </p:nvPicPr>
        <p:blipFill>
          <a:blip r:embed="rId4"/>
          <a:stretch>
            <a:fillRect/>
          </a:stretch>
        </p:blipFill>
        <p:spPr>
          <a:xfrm>
            <a:off x="9554207" y="2629196"/>
            <a:ext cx="1626553" cy="2273004"/>
          </a:xfrm>
          <a:prstGeom prst="rect">
            <a:avLst/>
          </a:prstGeom>
        </p:spPr>
      </p:pic>
      <p:sp>
        <p:nvSpPr>
          <p:cNvPr id="9" name="TextBox 8">
            <a:extLst>
              <a:ext uri="{FF2B5EF4-FFF2-40B4-BE49-F238E27FC236}">
                <a16:creationId xmlns:a16="http://schemas.microsoft.com/office/drawing/2014/main" id="{24769620-B0D1-546E-DE12-472F58D7859A}"/>
              </a:ext>
            </a:extLst>
          </p:cNvPr>
          <p:cNvSpPr txBox="1"/>
          <p:nvPr/>
        </p:nvSpPr>
        <p:spPr>
          <a:xfrm>
            <a:off x="7490346" y="5129252"/>
            <a:ext cx="1586023" cy="553998"/>
          </a:xfrm>
          <a:prstGeom prst="rect">
            <a:avLst/>
          </a:prstGeom>
          <a:noFill/>
        </p:spPr>
        <p:txBody>
          <a:bodyPr wrap="square" rtlCol="0">
            <a:spAutoFit/>
          </a:bodyPr>
          <a:lstStyle/>
          <a:p>
            <a:r>
              <a:rPr lang="en-GB" sz="600" noProof="0" dirty="0"/>
              <a:t>Ku Leuven (2026) </a:t>
            </a:r>
            <a:r>
              <a:rPr lang="en-GB" sz="600" i="1" noProof="0" dirty="0"/>
              <a:t>Ilse Schoep</a:t>
            </a:r>
            <a:r>
              <a:rPr lang="en-GB" sz="600" noProof="0" dirty="0"/>
              <a:t>, </a:t>
            </a:r>
            <a:r>
              <a:rPr lang="en-GB" sz="600" i="1" noProof="0" dirty="0" err="1"/>
              <a:t>Faculteit</a:t>
            </a:r>
            <a:r>
              <a:rPr lang="en-GB" sz="600" i="1" noProof="0" dirty="0"/>
              <a:t> </a:t>
            </a:r>
            <a:r>
              <a:rPr lang="en-GB" sz="600" i="1" noProof="0" dirty="0" err="1"/>
              <a:t>Letteren</a:t>
            </a:r>
            <a:r>
              <a:rPr lang="en-GB" sz="600" noProof="0" dirty="0"/>
              <a:t>. Available at: </a:t>
            </a:r>
            <a:r>
              <a:rPr lang="en-GB" sz="600" noProof="0" dirty="0">
                <a:hlinkClick r:id="rId5"/>
              </a:rPr>
              <a:t>https://www.arts.kuleuven.be/archaeology/staf/00009369</a:t>
            </a:r>
            <a:r>
              <a:rPr lang="en-GB" sz="600" noProof="0" dirty="0"/>
              <a:t> (Accessed: 2 October 2026).</a:t>
            </a:r>
            <a:endParaRPr lang="en-GB" sz="600" noProof="0" dirty="0">
              <a:effectLst/>
            </a:endParaRPr>
          </a:p>
        </p:txBody>
      </p:sp>
      <p:sp>
        <p:nvSpPr>
          <p:cNvPr id="10" name="TextBox 9">
            <a:extLst>
              <a:ext uri="{FF2B5EF4-FFF2-40B4-BE49-F238E27FC236}">
                <a16:creationId xmlns:a16="http://schemas.microsoft.com/office/drawing/2014/main" id="{C2AFA1F3-7C2F-2288-85D7-9C0C1FA25EA9}"/>
              </a:ext>
            </a:extLst>
          </p:cNvPr>
          <p:cNvSpPr txBox="1"/>
          <p:nvPr/>
        </p:nvSpPr>
        <p:spPr>
          <a:xfrm>
            <a:off x="9554207" y="5101451"/>
            <a:ext cx="1626553" cy="553998"/>
          </a:xfrm>
          <a:prstGeom prst="rect">
            <a:avLst/>
          </a:prstGeom>
          <a:noFill/>
        </p:spPr>
        <p:txBody>
          <a:bodyPr wrap="square" rtlCol="0">
            <a:spAutoFit/>
          </a:bodyPr>
          <a:lstStyle/>
          <a:p>
            <a:r>
              <a:rPr lang="en-GB" sz="600" noProof="0" dirty="0"/>
              <a:t>‘Dr Peter Tomkins | Expert tour leader’ (no date) </a:t>
            </a:r>
            <a:r>
              <a:rPr lang="en-GB" sz="600" i="1" noProof="0" dirty="0"/>
              <a:t>Peter Sommer Travels</a:t>
            </a:r>
            <a:r>
              <a:rPr lang="en-GB" sz="600" noProof="0" dirty="0"/>
              <a:t>. Available at: </a:t>
            </a:r>
            <a:r>
              <a:rPr lang="en-GB" sz="600" noProof="0" dirty="0">
                <a:hlinkClick r:id="rId6"/>
              </a:rPr>
              <a:t>https://www.petersommer.com/expert-tour-guides/peter-tomkins</a:t>
            </a:r>
            <a:r>
              <a:rPr lang="en-GB" sz="600" noProof="0" dirty="0"/>
              <a:t> (Accessed: 2 October 2026).</a:t>
            </a:r>
            <a:endParaRPr lang="en-GB" sz="600" noProof="0" dirty="0">
              <a:effectLst/>
            </a:endParaRPr>
          </a:p>
        </p:txBody>
      </p:sp>
    </p:spTree>
    <p:extLst>
      <p:ext uri="{BB962C8B-B14F-4D97-AF65-F5344CB8AC3E}">
        <p14:creationId xmlns:p14="http://schemas.microsoft.com/office/powerpoint/2010/main" val="281328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223FA-243C-2120-06C4-B82A545505CF}"/>
              </a:ext>
            </a:extLst>
          </p:cNvPr>
          <p:cNvSpPr>
            <a:spLocks noGrp="1"/>
          </p:cNvSpPr>
          <p:nvPr>
            <p:ph type="title"/>
          </p:nvPr>
        </p:nvSpPr>
        <p:spPr/>
        <p:txBody>
          <a:bodyPr/>
          <a:lstStyle/>
          <a:p>
            <a:r>
              <a:rPr lang="en-GB" noProof="0" dirty="0"/>
              <a:t>Bodies and Materials…..</a:t>
            </a:r>
          </a:p>
        </p:txBody>
      </p:sp>
      <p:sp>
        <p:nvSpPr>
          <p:cNvPr id="3" name="Content Placeholder 2">
            <a:extLst>
              <a:ext uri="{FF2B5EF4-FFF2-40B4-BE49-F238E27FC236}">
                <a16:creationId xmlns:a16="http://schemas.microsoft.com/office/drawing/2014/main" id="{23C83371-C5E1-2526-C927-209926F44EA0}"/>
              </a:ext>
            </a:extLst>
          </p:cNvPr>
          <p:cNvSpPr>
            <a:spLocks noGrp="1"/>
          </p:cNvSpPr>
          <p:nvPr>
            <p:ph idx="1"/>
          </p:nvPr>
        </p:nvSpPr>
        <p:spPr>
          <a:xfrm>
            <a:off x="533398" y="2769197"/>
            <a:ext cx="11125202" cy="1680526"/>
          </a:xfrm>
        </p:spPr>
        <p:txBody>
          <a:bodyPr/>
          <a:lstStyle/>
          <a:p>
            <a:pPr marL="0" indent="0" algn="ctr">
              <a:buNone/>
            </a:pPr>
            <a:r>
              <a:rPr lang="en-GB" sz="2000" noProof="0" dirty="0"/>
              <a:t>There has been a tendency in excavations and studies of Minoan cemeteries to treat human remains separately, as something intrinsically different from these other materials. This has manifested itself in different ways: at times when emphasis was placed on relative dating and establishing artefactual taxonomies, cemetery excavations might carefully recover artefacts but discard skeletal material </a:t>
            </a:r>
            <a:r>
              <a:rPr lang="en-GB" noProof="0" dirty="0"/>
              <a:t>(Schoep and Tomkins, 2016.)</a:t>
            </a:r>
          </a:p>
        </p:txBody>
      </p:sp>
    </p:spTree>
    <p:extLst>
      <p:ext uri="{BB962C8B-B14F-4D97-AF65-F5344CB8AC3E}">
        <p14:creationId xmlns:p14="http://schemas.microsoft.com/office/powerpoint/2010/main" val="2776077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8A388-B53D-DF1B-E525-E9D9B0F106CB}"/>
              </a:ext>
            </a:extLst>
          </p:cNvPr>
          <p:cNvSpPr>
            <a:spLocks noGrp="1"/>
          </p:cNvSpPr>
          <p:nvPr>
            <p:ph type="title"/>
          </p:nvPr>
        </p:nvSpPr>
        <p:spPr/>
        <p:txBody>
          <a:bodyPr/>
          <a:lstStyle/>
          <a:p>
            <a:r>
              <a:rPr lang="en-GB" dirty="0"/>
              <a:t>During the Conclusion…..</a:t>
            </a:r>
            <a:endParaRPr lang="en-GB" noProof="0" dirty="0"/>
          </a:p>
        </p:txBody>
      </p:sp>
      <p:sp>
        <p:nvSpPr>
          <p:cNvPr id="3" name="Content Placeholder 2">
            <a:extLst>
              <a:ext uri="{FF2B5EF4-FFF2-40B4-BE49-F238E27FC236}">
                <a16:creationId xmlns:a16="http://schemas.microsoft.com/office/drawing/2014/main" id="{4FAB9366-56DE-4E30-ACC8-CC7D7ADF4870}"/>
              </a:ext>
            </a:extLst>
          </p:cNvPr>
          <p:cNvSpPr>
            <a:spLocks noGrp="1"/>
          </p:cNvSpPr>
          <p:nvPr>
            <p:ph idx="1"/>
          </p:nvPr>
        </p:nvSpPr>
        <p:spPr>
          <a:xfrm>
            <a:off x="533398" y="3104707"/>
            <a:ext cx="11125202" cy="1424763"/>
          </a:xfrm>
        </p:spPr>
        <p:txBody>
          <a:bodyPr>
            <a:normAutofit/>
          </a:bodyPr>
          <a:lstStyle/>
          <a:p>
            <a:pPr marL="0" indent="0" algn="ctr">
              <a:buNone/>
            </a:pPr>
            <a:r>
              <a:rPr lang="en-GB" sz="2000" dirty="0"/>
              <a:t>‘And so, while the excavation and study of human skeletal material is necessarily a task for trained specialists, we have also gained insights by treating skeletonised bodies as just another material category and exploring relations with other material categories (e.g. ceramic, lithic etc.)’</a:t>
            </a:r>
          </a:p>
          <a:p>
            <a:pPr marL="0" indent="0" algn="ctr">
              <a:buNone/>
            </a:pPr>
            <a:r>
              <a:rPr lang="en-GB" dirty="0"/>
              <a:t>(Schoep and Tomkins, 2016.)</a:t>
            </a:r>
          </a:p>
          <a:p>
            <a:endParaRPr lang="en-GB" noProof="0" dirty="0"/>
          </a:p>
        </p:txBody>
      </p:sp>
    </p:spTree>
    <p:extLst>
      <p:ext uri="{BB962C8B-B14F-4D97-AF65-F5344CB8AC3E}">
        <p14:creationId xmlns:p14="http://schemas.microsoft.com/office/powerpoint/2010/main" val="2757943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06A4F-4D8B-4077-3A4D-5141969482F3}"/>
              </a:ext>
            </a:extLst>
          </p:cNvPr>
          <p:cNvSpPr>
            <a:spLocks noGrp="1"/>
          </p:cNvSpPr>
          <p:nvPr>
            <p:ph type="title"/>
          </p:nvPr>
        </p:nvSpPr>
        <p:spPr/>
        <p:txBody>
          <a:bodyPr/>
          <a:lstStyle/>
          <a:p>
            <a:r>
              <a:rPr lang="en-GB" dirty="0"/>
              <a:t>Greek Law 3028/2002</a:t>
            </a:r>
            <a:endParaRPr lang="en-GB" noProof="0" dirty="0"/>
          </a:p>
        </p:txBody>
      </p:sp>
      <p:sp>
        <p:nvSpPr>
          <p:cNvPr id="3" name="Content Placeholder 2">
            <a:extLst>
              <a:ext uri="{FF2B5EF4-FFF2-40B4-BE49-F238E27FC236}">
                <a16:creationId xmlns:a16="http://schemas.microsoft.com/office/drawing/2014/main" id="{BBF32339-EF3C-7405-E51A-331271CCCCB2}"/>
              </a:ext>
            </a:extLst>
          </p:cNvPr>
          <p:cNvSpPr>
            <a:spLocks noGrp="1"/>
          </p:cNvSpPr>
          <p:nvPr>
            <p:ph idx="1"/>
          </p:nvPr>
        </p:nvSpPr>
        <p:spPr>
          <a:xfrm>
            <a:off x="533398" y="1748474"/>
            <a:ext cx="3636266" cy="4728524"/>
          </a:xfrm>
        </p:spPr>
        <p:txBody>
          <a:bodyPr/>
          <a:lstStyle/>
          <a:p>
            <a:pPr marL="0" indent="0">
              <a:buNone/>
            </a:pPr>
            <a:endParaRPr lang="en-GB" noProof="0" dirty="0"/>
          </a:p>
          <a:p>
            <a:pPr marL="0" indent="0">
              <a:buNone/>
            </a:pPr>
            <a:endParaRPr lang="en-GB" noProof="0" dirty="0"/>
          </a:p>
          <a:p>
            <a:r>
              <a:rPr lang="en-GB" noProof="0" dirty="0"/>
              <a:t>Under Greek Law 3028/2002, stating that the treatment of bodies, under the category of a cultural object, this has been outlined from 2002 following the guidelines available however, doesn’t specific state human skeletal remains, found on an archaeological site are to be treated in the way in any which way outlined, it also does not state a further need for a specialist. However, the law never specifically states that human bodies, skeletal remains and can only be inferred that it falls under this category.  </a:t>
            </a:r>
          </a:p>
        </p:txBody>
      </p:sp>
      <p:pic>
        <p:nvPicPr>
          <p:cNvPr id="6" name="Picture 5">
            <a:extLst>
              <a:ext uri="{FF2B5EF4-FFF2-40B4-BE49-F238E27FC236}">
                <a16:creationId xmlns:a16="http://schemas.microsoft.com/office/drawing/2014/main" id="{051F96E3-549F-DFD4-696C-E221418ED8C9}"/>
              </a:ext>
            </a:extLst>
          </p:cNvPr>
          <p:cNvPicPr>
            <a:picLocks noChangeAspect="1"/>
          </p:cNvPicPr>
          <p:nvPr/>
        </p:nvPicPr>
        <p:blipFill>
          <a:blip r:embed="rId2"/>
          <a:stretch>
            <a:fillRect/>
          </a:stretch>
        </p:blipFill>
        <p:spPr>
          <a:xfrm>
            <a:off x="5318760" y="1619778"/>
            <a:ext cx="5672328" cy="4221267"/>
          </a:xfrm>
          <a:prstGeom prst="rect">
            <a:avLst/>
          </a:prstGeom>
        </p:spPr>
      </p:pic>
      <p:sp>
        <p:nvSpPr>
          <p:cNvPr id="7" name="TextBox 6">
            <a:extLst>
              <a:ext uri="{FF2B5EF4-FFF2-40B4-BE49-F238E27FC236}">
                <a16:creationId xmlns:a16="http://schemas.microsoft.com/office/drawing/2014/main" id="{157CC069-77A8-F45A-289D-97A1E0343E76}"/>
              </a:ext>
            </a:extLst>
          </p:cNvPr>
          <p:cNvSpPr txBox="1"/>
          <p:nvPr/>
        </p:nvSpPr>
        <p:spPr>
          <a:xfrm>
            <a:off x="5318760" y="5841045"/>
            <a:ext cx="5672328" cy="400110"/>
          </a:xfrm>
          <a:prstGeom prst="rect">
            <a:avLst/>
          </a:prstGeom>
          <a:noFill/>
        </p:spPr>
        <p:txBody>
          <a:bodyPr wrap="square" rtlCol="0">
            <a:spAutoFit/>
          </a:bodyPr>
          <a:lstStyle/>
          <a:p>
            <a:r>
              <a:rPr lang="en-GB" sz="1000" noProof="0" dirty="0"/>
              <a:t>Kondylis, S. (2024) </a:t>
            </a:r>
            <a:r>
              <a:rPr lang="en-GB" sz="1000" i="1" noProof="0" dirty="0"/>
              <a:t>LAW No. 3028/2002 ON THE PROTECTION OF ANTIQUITIES AND CULTURAL HERITAGE IN GENERAL</a:t>
            </a:r>
            <a:r>
              <a:rPr lang="en-GB" sz="1000" noProof="0" dirty="0"/>
              <a:t>, pp. 1–91.</a:t>
            </a:r>
            <a:endParaRPr lang="en-GB" sz="1000" noProof="0" dirty="0">
              <a:effectLst/>
            </a:endParaRPr>
          </a:p>
        </p:txBody>
      </p:sp>
    </p:spTree>
    <p:extLst>
      <p:ext uri="{BB962C8B-B14F-4D97-AF65-F5344CB8AC3E}">
        <p14:creationId xmlns:p14="http://schemas.microsoft.com/office/powerpoint/2010/main" val="1286774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24D49-FE45-AC8C-7675-B4CB0A936CFC}"/>
              </a:ext>
            </a:extLst>
          </p:cNvPr>
          <p:cNvSpPr>
            <a:spLocks noGrp="1"/>
          </p:cNvSpPr>
          <p:nvPr>
            <p:ph type="title"/>
          </p:nvPr>
        </p:nvSpPr>
        <p:spPr/>
        <p:txBody>
          <a:bodyPr/>
          <a:lstStyle/>
          <a:p>
            <a:r>
              <a:rPr lang="en-GB" noProof="0" dirty="0"/>
              <a:t>Concluding</a:t>
            </a:r>
          </a:p>
        </p:txBody>
      </p:sp>
      <p:sp>
        <p:nvSpPr>
          <p:cNvPr id="3" name="Content Placeholder 2">
            <a:extLst>
              <a:ext uri="{FF2B5EF4-FFF2-40B4-BE49-F238E27FC236}">
                <a16:creationId xmlns:a16="http://schemas.microsoft.com/office/drawing/2014/main" id="{1763AC15-D330-20B3-B936-361D9F08862E}"/>
              </a:ext>
            </a:extLst>
          </p:cNvPr>
          <p:cNvSpPr>
            <a:spLocks noGrp="1"/>
          </p:cNvSpPr>
          <p:nvPr>
            <p:ph idx="1"/>
          </p:nvPr>
        </p:nvSpPr>
        <p:spPr/>
        <p:txBody>
          <a:bodyPr/>
          <a:lstStyle/>
          <a:p>
            <a:r>
              <a:rPr lang="en-GB" noProof="0" dirty="0"/>
              <a:t>Lack of clear structure in Greek Law in the treatment of human remains, is creating issues in respecting the dead.</a:t>
            </a:r>
          </a:p>
          <a:p>
            <a:r>
              <a:rPr lang="en-GB" dirty="0"/>
              <a:t>This is reflected in the article and the level of disorganisation occurring.</a:t>
            </a:r>
          </a:p>
          <a:p>
            <a:r>
              <a:rPr lang="en-GB" noProof="0" dirty="0"/>
              <a:t>Lack of clarity and humanisation of something human.</a:t>
            </a:r>
          </a:p>
        </p:txBody>
      </p:sp>
    </p:spTree>
    <p:extLst>
      <p:ext uri="{BB962C8B-B14F-4D97-AF65-F5344CB8AC3E}">
        <p14:creationId xmlns:p14="http://schemas.microsoft.com/office/powerpoint/2010/main" val="3241437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D25AF-63A3-6A79-133F-D19FDB330E87}"/>
              </a:ext>
            </a:extLst>
          </p:cNvPr>
          <p:cNvSpPr>
            <a:spLocks noGrp="1"/>
          </p:cNvSpPr>
          <p:nvPr>
            <p:ph type="title"/>
          </p:nvPr>
        </p:nvSpPr>
        <p:spPr/>
        <p:txBody>
          <a:bodyPr/>
          <a:lstStyle/>
          <a:p>
            <a:r>
              <a:rPr lang="en-GB" noProof="0" dirty="0"/>
              <a:t>Bibliography</a:t>
            </a:r>
          </a:p>
        </p:txBody>
      </p:sp>
      <p:sp>
        <p:nvSpPr>
          <p:cNvPr id="3" name="Content Placeholder 2">
            <a:extLst>
              <a:ext uri="{FF2B5EF4-FFF2-40B4-BE49-F238E27FC236}">
                <a16:creationId xmlns:a16="http://schemas.microsoft.com/office/drawing/2014/main" id="{DB08B031-E4D8-77D1-40EA-9169C76551DB}"/>
              </a:ext>
            </a:extLst>
          </p:cNvPr>
          <p:cNvSpPr>
            <a:spLocks noGrp="1"/>
          </p:cNvSpPr>
          <p:nvPr>
            <p:ph idx="1"/>
          </p:nvPr>
        </p:nvSpPr>
        <p:spPr/>
        <p:txBody>
          <a:bodyPr/>
          <a:lstStyle/>
          <a:p>
            <a:r>
              <a:rPr lang="en-GB" dirty="0"/>
              <a:t>Crevecoeur, I., Schmitt, A. and Schoep, I. (2015) ‘An </a:t>
            </a:r>
            <a:r>
              <a:rPr lang="en-GB" dirty="0" err="1"/>
              <a:t>archaeothanatological</a:t>
            </a:r>
            <a:r>
              <a:rPr lang="en-GB" dirty="0"/>
              <a:t> approach to the study of Minoan funerary practices: Case-studies from the Early and Middle Minoan cemetery at Sissi, Crete’, </a:t>
            </a:r>
            <a:r>
              <a:rPr lang="en-GB" i="1" dirty="0"/>
              <a:t>Journal of Field Archaeology</a:t>
            </a:r>
            <a:r>
              <a:rPr lang="en-GB" dirty="0"/>
              <a:t>, 40, pp. 283–299. Available at: </a:t>
            </a:r>
            <a:r>
              <a:rPr lang="en-GB" dirty="0">
                <a:hlinkClick r:id="rId2"/>
              </a:rPr>
              <a:t>https://doi.org/10.1179/2042458214Y.0000000003</a:t>
            </a:r>
            <a:r>
              <a:rPr lang="en-GB" dirty="0"/>
              <a:t>.</a:t>
            </a:r>
          </a:p>
          <a:p>
            <a:r>
              <a:rPr lang="en-GB" dirty="0"/>
              <a:t>‘Dr Peter Tomkins | Expert tour leader’ (no date) </a:t>
            </a:r>
            <a:r>
              <a:rPr lang="en-GB" i="1" dirty="0"/>
              <a:t>Peter Sommer Travels</a:t>
            </a:r>
            <a:r>
              <a:rPr lang="en-GB" dirty="0"/>
              <a:t>. Available at: </a:t>
            </a:r>
            <a:r>
              <a:rPr lang="en-GB" dirty="0">
                <a:hlinkClick r:id="rId3"/>
              </a:rPr>
              <a:t>https://www.petersommer.com/expert-tour-guides/peter-tomkins</a:t>
            </a:r>
            <a:r>
              <a:rPr lang="en-GB" dirty="0"/>
              <a:t> (Accessed: 2 October 2026).</a:t>
            </a:r>
          </a:p>
          <a:p>
            <a:r>
              <a:rPr lang="en-GB" dirty="0"/>
              <a:t>Eliopoulos, C. </a:t>
            </a:r>
            <a:r>
              <a:rPr lang="en-GB" i="1" dirty="0"/>
              <a:t>et al.</a:t>
            </a:r>
            <a:r>
              <a:rPr lang="en-GB" dirty="0"/>
              <a:t> (no date) ‘(PDF) Greece’, </a:t>
            </a:r>
            <a:r>
              <a:rPr lang="en-GB" i="1" dirty="0"/>
              <a:t>The Routledge Handbook of Archaeological Human Remains and Legislation</a:t>
            </a:r>
            <a:r>
              <a:rPr lang="en-GB" dirty="0"/>
              <a:t>. Routledge, pp. 173–183. Available at: </a:t>
            </a:r>
            <a:r>
              <a:rPr lang="en-GB" dirty="0">
                <a:hlinkClick r:id="rId4"/>
              </a:rPr>
              <a:t>https://www.researchgate.net/publication/266896872_Greece</a:t>
            </a:r>
            <a:r>
              <a:rPr lang="en-GB" dirty="0"/>
              <a:t> (Accessed: 7 October 2026).</a:t>
            </a:r>
          </a:p>
          <a:p>
            <a:r>
              <a:rPr lang="en-GB" dirty="0"/>
              <a:t>Kondylis, S. (2024) </a:t>
            </a:r>
            <a:r>
              <a:rPr lang="en-GB" i="1" dirty="0"/>
              <a:t>LAW No. 3028/2002 ON THE PROTECTION OF ANTIQUITIES AND CULTURAL HERITAGE IN GENERAL</a:t>
            </a:r>
            <a:r>
              <a:rPr lang="en-GB" dirty="0"/>
              <a:t>, pp. 1–91.</a:t>
            </a:r>
          </a:p>
          <a:p>
            <a:r>
              <a:rPr lang="en-GB" dirty="0"/>
              <a:t>Ku Leuven (2026) </a:t>
            </a:r>
            <a:r>
              <a:rPr lang="en-GB" i="1" dirty="0"/>
              <a:t>Ilse Schoep</a:t>
            </a:r>
            <a:r>
              <a:rPr lang="en-GB" dirty="0"/>
              <a:t>, </a:t>
            </a:r>
            <a:r>
              <a:rPr lang="en-GB" i="1" dirty="0" err="1"/>
              <a:t>Faculteit</a:t>
            </a:r>
            <a:r>
              <a:rPr lang="en-GB" i="1" dirty="0"/>
              <a:t> </a:t>
            </a:r>
            <a:r>
              <a:rPr lang="en-GB" i="1" dirty="0" err="1"/>
              <a:t>Letteren</a:t>
            </a:r>
            <a:r>
              <a:rPr lang="en-GB" dirty="0"/>
              <a:t>. Available at: </a:t>
            </a:r>
            <a:r>
              <a:rPr lang="en-GB" dirty="0">
                <a:hlinkClick r:id="rId5"/>
              </a:rPr>
              <a:t>https://www.arts.kuleuven.be/archaeology/staf/00009369</a:t>
            </a:r>
            <a:r>
              <a:rPr lang="en-GB" dirty="0"/>
              <a:t> (Accessed: 2 October 2026).</a:t>
            </a:r>
          </a:p>
          <a:p>
            <a:r>
              <a:rPr lang="en-GB" dirty="0"/>
              <a:t>Schoep, I. and Tomkins, P. (2016) ‘“Death Is Not the End”: Tracing the Manipulation of Bodies and Other Materials in the Early and Middle Minoan Cemetery at Sissi’, pp. 227–250.</a:t>
            </a:r>
          </a:p>
          <a:p>
            <a:endParaRPr lang="en-GB" noProof="0" dirty="0"/>
          </a:p>
        </p:txBody>
      </p:sp>
    </p:spTree>
    <p:extLst>
      <p:ext uri="{BB962C8B-B14F-4D97-AF65-F5344CB8AC3E}">
        <p14:creationId xmlns:p14="http://schemas.microsoft.com/office/powerpoint/2010/main" val="492184717"/>
      </p:ext>
    </p:extLst>
  </p:cSld>
  <p:clrMapOvr>
    <a:masterClrMapping/>
  </p:clrMapOvr>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17839</TotalTime>
  <Words>717</Words>
  <Application>Microsoft Macintosh PowerPoint</Application>
  <PresentationFormat>Widescreen</PresentationFormat>
  <Paragraphs>43</Paragraphs>
  <Slides>7</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Aptos</vt:lpstr>
      <vt:lpstr>Arial</vt:lpstr>
      <vt:lpstr>Modulo</vt:lpstr>
      <vt:lpstr>Analysing:  ‘Death is not the end’</vt:lpstr>
      <vt:lpstr>Introduction of Article</vt:lpstr>
      <vt:lpstr>Bodies and Materials…..</vt:lpstr>
      <vt:lpstr>During the Conclusion…..</vt:lpstr>
      <vt:lpstr>Greek Law 3028/2002</vt:lpstr>
      <vt:lpstr>Concluding</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Lye (2304505)</dc:creator>
  <cp:lastModifiedBy>Cerys Lye (2304505)</cp:lastModifiedBy>
  <cp:revision>5</cp:revision>
  <dcterms:created xsi:type="dcterms:W3CDTF">2026-10-02T10:25:10Z</dcterms:created>
  <dcterms:modified xsi:type="dcterms:W3CDTF">2026-10-18T21:45:06Z</dcterms:modified>
</cp:coreProperties>
</file>