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3" r:id="rId8"/>
    <p:sldId id="262" r:id="rId9"/>
    <p:sldId id="264" r:id="rId10"/>
    <p:sldId id="265" r:id="rId11"/>
    <p:sldId id="267" r:id="rId12"/>
    <p:sldId id="268" r:id="rId13"/>
    <p:sldId id="269"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71" autoAdjust="0"/>
  </p:normalViewPr>
  <p:slideViewPr>
    <p:cSldViewPr>
      <p:cViewPr varScale="1">
        <p:scale>
          <a:sx n="67" d="100"/>
          <a:sy n="67" d="100"/>
        </p:scale>
        <p:origin x="954" y="48"/>
      </p:cViewPr>
      <p:guideLst>
        <p:guide orient="horz" pos="1620"/>
        <p:guide pos="2880"/>
      </p:guideLst>
    </p:cSldViewPr>
  </p:slideViewPr>
  <p:notesTextViewPr>
    <p:cViewPr>
      <p:scale>
        <a:sx n="100" d="100"/>
        <a:sy n="100" d="100"/>
      </p:scale>
      <p:origin x="0" y="-1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0B5DF-23F6-4644-9255-BBFDF630C1D8}" type="datetimeFigureOut">
              <a:rPr lang="en-US" smtClean="0"/>
              <a:pPr/>
              <a:t>10/26/2022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C0603D-EC8F-490B-AD8C-9C3924F4482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C0603D-EC8F-490B-AD8C-9C3924F4482A}"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C0603D-EC8F-490B-AD8C-9C3924F4482A}"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dirty="0" smtClean="0">
                <a:latin typeface="Times New Roman" pitchFamily="18" charset="0"/>
                <a:cs typeface="Times New Roman" pitchFamily="18" charset="0"/>
              </a:rPr>
              <a:t>The Connaught has been providing the customers with luxurious rooms and suites and has been providing them with the facilities of swimming pool and spa.</a:t>
            </a:r>
          </a:p>
          <a:p>
            <a:pPr algn="just"/>
            <a:r>
              <a:rPr lang="en-US" sz="1200" kern="1200" dirty="0" smtClean="0">
                <a:solidFill>
                  <a:schemeClr val="tx1"/>
                </a:solidFill>
                <a:latin typeface="+mn-lt"/>
                <a:ea typeface="+mn-ea"/>
                <a:cs typeface="+mn-cs"/>
              </a:rPr>
              <a:t>Apart from the interior beauties of the hotel, the management has also been helping the customers to see the city in a new way (The Connaught, 2022a).For enhancing the customer experiences; this hotel has been designed in a luxurious way that can fascinate their customers. </a:t>
            </a:r>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This hotel has been providing the customers with every possible services, like they have been helping their guests from and unpacking of luggage of their guests and providing them with sartorial advice.</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 This hotel has been providing luxurious travelling facilities for the customers and has been trying to give value for money to the customers</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a:t>
            </a:r>
            <a:r>
              <a:rPr lang="en-US" sz="1200" kern="1200" dirty="0" smtClean="0">
                <a:solidFill>
                  <a:schemeClr val="tx1"/>
                </a:solidFill>
                <a:latin typeface="+mn-lt"/>
                <a:ea typeface="+mn-ea"/>
                <a:cs typeface="+mn-cs"/>
              </a:rPr>
              <a:t>addition to this The Connaught has been focusing on entertaining their young guests and has been making their experiences unforgettable in The London (The Connaught, 2022b).</a:t>
            </a:r>
          </a:p>
          <a:p>
            <a:pPr algn="just"/>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Apart from that this hotel has been providing the customers with the various range of services, so this helps tourists to be comforted and enjoy the vacations.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Travelers who have been visiting London have been visiting this hotel, which is situated apart from the hustle and bustle of London.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There </a:t>
            </a:r>
            <a:r>
              <a:rPr lang="en-US" sz="1200" kern="1200" dirty="0" smtClean="0">
                <a:solidFill>
                  <a:schemeClr val="tx1"/>
                </a:solidFill>
                <a:latin typeface="+mn-lt"/>
                <a:ea typeface="+mn-ea"/>
                <a:cs typeface="+mn-cs"/>
              </a:rPr>
              <a:t>are some types of </a:t>
            </a:r>
            <a:r>
              <a:rPr lang="en-US" sz="1200" b="1" i="1" kern="1200" dirty="0" smtClean="0">
                <a:solidFill>
                  <a:schemeClr val="tx1"/>
                </a:solidFill>
                <a:latin typeface="+mn-lt"/>
                <a:ea typeface="+mn-ea"/>
                <a:cs typeface="+mn-cs"/>
              </a:rPr>
              <a:t>customers, who have luxurious</a:t>
            </a:r>
            <a:r>
              <a:rPr lang="en-US" sz="1200" kern="1200" dirty="0" smtClean="0">
                <a:solidFill>
                  <a:schemeClr val="tx1"/>
                </a:solidFill>
                <a:latin typeface="+mn-lt"/>
                <a:ea typeface="+mn-ea"/>
                <a:cs typeface="+mn-cs"/>
              </a:rPr>
              <a:t> demands have been visiting this hotel, as this hotel has been providing their customers with luxurious facilities. This hotel has been providing luxurious rooms with bar and spa facilities, they have been providing their customers with swimming pool and has been giving their customers attractive offers.</a:t>
            </a:r>
          </a:p>
          <a:p>
            <a:pPr algn="just"/>
            <a:endParaRPr lang="en-US" dirty="0"/>
          </a:p>
        </p:txBody>
      </p:sp>
      <p:sp>
        <p:nvSpPr>
          <p:cNvPr id="4" name="Slide Number Placeholder 3"/>
          <p:cNvSpPr>
            <a:spLocks noGrp="1"/>
          </p:cNvSpPr>
          <p:nvPr>
            <p:ph type="sldNum" sz="quarter" idx="10"/>
          </p:nvPr>
        </p:nvSpPr>
        <p:spPr/>
        <p:txBody>
          <a:bodyPr/>
          <a:lstStyle/>
          <a:p>
            <a:fld id="{36C0603D-EC8F-490B-AD8C-9C3924F4482A}"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This hotel has been serving their customers by providing spaces for wedding purposes, which is managed by an experienced team of the hotel, which make sure that the function is </a:t>
            </a:r>
            <a:r>
              <a:rPr lang="en-US" sz="1200" kern="1200" dirty="0" err="1" smtClean="0">
                <a:solidFill>
                  <a:schemeClr val="tx1"/>
                </a:solidFill>
                <a:latin typeface="+mn-lt"/>
                <a:ea typeface="+mn-ea"/>
                <a:cs typeface="+mn-cs"/>
              </a:rPr>
              <a:t>organised</a:t>
            </a:r>
            <a:r>
              <a:rPr lang="en-US" sz="1200" kern="1200" dirty="0" smtClean="0">
                <a:solidFill>
                  <a:schemeClr val="tx1"/>
                </a:solidFill>
                <a:latin typeface="+mn-lt"/>
                <a:ea typeface="+mn-ea"/>
                <a:cs typeface="+mn-cs"/>
              </a:rPr>
              <a:t> in an excellent manner on which has been enhancing customer services provided by the hotel.</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smtClean="0">
                <a:latin typeface="Times New Roman" pitchFamily="18" charset="0"/>
                <a:cs typeface="Times New Roman" pitchFamily="18" charset="0"/>
              </a:rPr>
              <a:t>This hotel has always been focusing on </a:t>
            </a:r>
            <a:r>
              <a:rPr lang="en-GB" sz="1200" b="1" i="1" dirty="0" smtClean="0">
                <a:latin typeface="Times New Roman" pitchFamily="18" charset="0"/>
                <a:cs typeface="Times New Roman" pitchFamily="18" charset="0"/>
              </a:rPr>
              <a:t>satisfying the needs and preference of their customers</a:t>
            </a:r>
            <a:r>
              <a:rPr lang="en-GB" sz="1200" dirty="0" smtClean="0">
                <a:latin typeface="Times New Roman" pitchFamily="18" charset="0"/>
                <a:cs typeface="Times New Roman" pitchFamily="18" charset="0"/>
              </a:rPr>
              <a:t> and has been giving services, which is valued for the amount taken by the customers that means this hotel this means that this hotel has been giving </a:t>
            </a:r>
            <a:r>
              <a:rPr lang="en-GB" sz="1200" b="1" i="1" dirty="0" smtClean="0">
                <a:latin typeface="Times New Roman" pitchFamily="18" charset="0"/>
                <a:cs typeface="Times New Roman" pitchFamily="18" charset="0"/>
              </a:rPr>
              <a:t>value to the money</a:t>
            </a:r>
            <a:r>
              <a:rPr lang="en-GB" sz="1200" dirty="0" smtClean="0">
                <a:latin typeface="Times New Roman" pitchFamily="18" charset="0"/>
                <a:cs typeface="Times New Roman" pitchFamily="18" charset="0"/>
              </a:rPr>
              <a:t> paid by the customers. </a:t>
            </a:r>
          </a:p>
          <a:p>
            <a:pPr algn="just">
              <a:buFont typeface="Arial" pitchFamily="34" charset="0"/>
              <a:buChar char="•"/>
            </a:pPr>
            <a:r>
              <a:rPr lang="en-GB" sz="1200" dirty="0" smtClean="0">
                <a:latin typeface="Times New Roman" pitchFamily="18" charset="0"/>
                <a:cs typeface="Times New Roman" pitchFamily="18" charset="0"/>
              </a:rPr>
              <a:t>Therefore, these hotels have been providing their customers with excellent rooms, which have comfortable beds and all luxurious facilities.</a:t>
            </a:r>
            <a:endParaRPr lang="en-US" sz="1200" dirty="0" smtClean="0">
              <a:latin typeface="Times New Roman" pitchFamily="18" charset="0"/>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Traditional </a:t>
            </a:r>
            <a:r>
              <a:rPr lang="en-GB" sz="1200" kern="1200" dirty="0" smtClean="0">
                <a:solidFill>
                  <a:schemeClr val="tx1"/>
                </a:solidFill>
                <a:latin typeface="+mn-lt"/>
                <a:ea typeface="+mn-ea"/>
                <a:cs typeface="+mn-cs"/>
              </a:rPr>
              <a:t>values have been provided to the customers of this hotel and the management take care of every detail of the customers. This hotel have been serving customers from all over the world who have been visiting London to explore the city which is a tourist attraction, so this hotel has also been providing </a:t>
            </a:r>
            <a:r>
              <a:rPr lang="en-GB" sz="1200" b="1" i="1" kern="1200" dirty="0" smtClean="0">
                <a:solidFill>
                  <a:schemeClr val="tx1"/>
                </a:solidFill>
                <a:latin typeface="+mn-lt"/>
                <a:ea typeface="+mn-ea"/>
                <a:cs typeface="+mn-cs"/>
              </a:rPr>
              <a:t>package services</a:t>
            </a:r>
            <a:r>
              <a:rPr lang="en-GB" sz="1200" kern="1200" dirty="0" smtClean="0">
                <a:solidFill>
                  <a:schemeClr val="tx1"/>
                </a:solidFill>
                <a:latin typeface="+mn-lt"/>
                <a:ea typeface="+mn-ea"/>
                <a:cs typeface="+mn-cs"/>
              </a:rPr>
              <a:t> to the customers which will enable them to explore the city.</a:t>
            </a:r>
            <a:endParaRPr lang="en-US" sz="1200" kern="1200" dirty="0" smtClean="0">
              <a:solidFill>
                <a:schemeClr val="tx1"/>
              </a:solidFill>
              <a:latin typeface="+mn-lt"/>
              <a:ea typeface="+mn-ea"/>
              <a:cs typeface="+mn-cs"/>
            </a:endParaRPr>
          </a:p>
          <a:p>
            <a:pPr algn="just"/>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buFont typeface="Arial" pitchFamily="34" charset="0"/>
              <a:buChar char="•"/>
            </a:pPr>
            <a:r>
              <a:rPr lang="en-US" sz="1200" dirty="0" smtClean="0">
                <a:latin typeface="Times New Roman" panose="02020603050405020304" pitchFamily="18" charset="0"/>
                <a:cs typeface="Times New Roman" panose="02020603050405020304" pitchFamily="18" charset="0"/>
              </a:rPr>
              <a:t>It is very important for a hotel to </a:t>
            </a:r>
            <a:r>
              <a:rPr lang="en-US" sz="1200" b="1" i="1" dirty="0" smtClean="0">
                <a:latin typeface="Times New Roman" panose="02020603050405020304" pitchFamily="18" charset="0"/>
                <a:cs typeface="Times New Roman" panose="02020603050405020304" pitchFamily="18" charset="0"/>
              </a:rPr>
              <a:t>satisfy their customers</a:t>
            </a:r>
            <a:r>
              <a:rPr lang="en-US" sz="1200" dirty="0" smtClean="0">
                <a:latin typeface="Times New Roman" panose="02020603050405020304" pitchFamily="18" charset="0"/>
                <a:cs typeface="Times New Roman" panose="02020603050405020304" pitchFamily="18" charset="0"/>
              </a:rPr>
              <a:t> by treating their guests like a </a:t>
            </a:r>
            <a:r>
              <a:rPr lang="en-US" sz="1200" b="1" i="1" dirty="0" smtClean="0">
                <a:latin typeface="Times New Roman" panose="02020603050405020304" pitchFamily="18" charset="0"/>
                <a:cs typeface="Times New Roman" panose="02020603050405020304" pitchFamily="18" charset="0"/>
              </a:rPr>
              <a:t>very important person</a:t>
            </a:r>
            <a:r>
              <a:rPr lang="en-US" sz="1200" dirty="0" smtClean="0">
                <a:latin typeface="Times New Roman" panose="02020603050405020304" pitchFamily="18" charset="0"/>
                <a:cs typeface="Times New Roman" panose="02020603050405020304" pitchFamily="18" charset="0"/>
              </a:rPr>
              <a:t>. This can help in hotel to </a:t>
            </a:r>
            <a:r>
              <a:rPr lang="en-US" sz="1200" b="1" i="1" dirty="0" smtClean="0">
                <a:latin typeface="Times New Roman" panose="02020603050405020304" pitchFamily="18" charset="0"/>
                <a:cs typeface="Times New Roman" panose="02020603050405020304" pitchFamily="18" charset="0"/>
              </a:rPr>
              <a:t>gain customer loyalty</a:t>
            </a:r>
            <a:r>
              <a:rPr lang="en-US" sz="1200" dirty="0" smtClean="0">
                <a:latin typeface="Times New Roman" panose="02020603050405020304" pitchFamily="18" charset="0"/>
                <a:cs typeface="Times New Roman" panose="02020603050405020304" pitchFamily="18" charset="0"/>
              </a:rPr>
              <a:t> and in </a:t>
            </a:r>
            <a:r>
              <a:rPr lang="en-US" sz="1200" b="1" i="1" dirty="0" smtClean="0">
                <a:latin typeface="Times New Roman" panose="02020603050405020304" pitchFamily="18" charset="0"/>
                <a:cs typeface="Times New Roman" panose="02020603050405020304" pitchFamily="18" charset="0"/>
              </a:rPr>
              <a:t>getting referrals</a:t>
            </a:r>
            <a:r>
              <a:rPr lang="en-US" sz="1200" dirty="0" smtClean="0">
                <a:latin typeface="Times New Roman" panose="02020603050405020304" pitchFamily="18" charset="0"/>
                <a:cs typeface="Times New Roman" panose="02020603050405020304" pitchFamily="18" charset="0"/>
              </a:rPr>
              <a:t>, which can help the hotel to earn more profits (</a:t>
            </a:r>
            <a:r>
              <a:rPr lang="en-GB" sz="1200" dirty="0" err="1" smtClean="0">
                <a:latin typeface="Times New Roman" panose="02020603050405020304" pitchFamily="18" charset="0"/>
                <a:cs typeface="Times New Roman" panose="02020603050405020304" pitchFamily="18" charset="0"/>
              </a:rPr>
              <a:t>Ammachathram</a:t>
            </a:r>
            <a:r>
              <a:rPr lang="en-GB" sz="1200" dirty="0" smtClean="0">
                <a:latin typeface="Times New Roman" panose="02020603050405020304" pitchFamily="18" charset="0"/>
                <a:cs typeface="Times New Roman" panose="02020603050405020304" pitchFamily="18" charset="0"/>
              </a:rPr>
              <a:t>, 2019</a:t>
            </a:r>
            <a:r>
              <a:rPr lang="en-US" sz="1200" dirty="0" smtClean="0">
                <a:latin typeface="Times New Roman" panose="02020603050405020304" pitchFamily="18" charset="0"/>
                <a:cs typeface="Times New Roman" panose="02020603050405020304" pitchFamily="18" charset="0"/>
              </a:rPr>
              <a:t>). </a:t>
            </a:r>
          </a:p>
          <a:p>
            <a:pPr algn="just">
              <a:buFont typeface="Arial" pitchFamily="34" charset="0"/>
              <a:buChar char="•"/>
            </a:pPr>
            <a:r>
              <a:rPr lang="en-US" sz="1200" dirty="0" smtClean="0">
                <a:latin typeface="Times New Roman" panose="02020603050405020304" pitchFamily="18" charset="0"/>
                <a:cs typeface="Times New Roman" panose="02020603050405020304" pitchFamily="18" charset="0"/>
              </a:rPr>
              <a:t>The hotel that is willing to improve their guest services have to serve their customers by providing them with </a:t>
            </a:r>
            <a:r>
              <a:rPr lang="en-US" sz="1200" b="1" i="1" dirty="0" smtClean="0">
                <a:latin typeface="Times New Roman" panose="02020603050405020304" pitchFamily="18" charset="0"/>
                <a:cs typeface="Times New Roman" panose="02020603050405020304" pitchFamily="18" charset="0"/>
              </a:rPr>
              <a:t>proper accommodation facilities</a:t>
            </a:r>
            <a:r>
              <a:rPr lang="en-US" sz="1200" dirty="0" smtClean="0">
                <a:latin typeface="Times New Roman" panose="02020603050405020304" pitchFamily="18" charset="0"/>
                <a:cs typeface="Times New Roman" panose="02020603050405020304" pitchFamily="18" charset="0"/>
              </a:rPr>
              <a:t>.</a:t>
            </a:r>
          </a:p>
          <a:p>
            <a:pPr algn="just"/>
            <a:r>
              <a:rPr lang="en-US" sz="1200" kern="1200" dirty="0" smtClean="0">
                <a:solidFill>
                  <a:schemeClr val="tx1"/>
                </a:solidFill>
                <a:latin typeface="+mn-lt"/>
                <a:ea typeface="+mn-ea"/>
                <a:cs typeface="+mn-cs"/>
              </a:rPr>
              <a:t>That </a:t>
            </a:r>
            <a:r>
              <a:rPr lang="en-US" sz="1200" kern="1200" dirty="0" smtClean="0">
                <a:solidFill>
                  <a:schemeClr val="tx1"/>
                </a:solidFill>
                <a:latin typeface="+mn-lt"/>
                <a:ea typeface="+mn-ea"/>
                <a:cs typeface="+mn-cs"/>
              </a:rPr>
              <a:t>means having all the services provided to them, which are needed by customers, the Hotel, have to make sure that their customers are highly satisfied with their services. The key part of attracting the customers is by providing them with </a:t>
            </a:r>
            <a:r>
              <a:rPr lang="en-US" sz="1200" b="1" i="1" kern="1200" dirty="0" smtClean="0">
                <a:solidFill>
                  <a:schemeClr val="tx1"/>
                </a:solidFill>
                <a:latin typeface="+mn-lt"/>
                <a:ea typeface="+mn-ea"/>
                <a:cs typeface="+mn-cs"/>
              </a:rPr>
              <a:t>good food</a:t>
            </a:r>
            <a:r>
              <a:rPr lang="en-US" sz="1200" b="1" kern="1200" dirty="0" smtClean="0">
                <a:solidFill>
                  <a:schemeClr val="tx1"/>
                </a:solidFill>
                <a:latin typeface="+mn-lt"/>
                <a:ea typeface="+mn-ea"/>
                <a:cs typeface="+mn-cs"/>
              </a:rPr>
              <a:t> </a:t>
            </a:r>
            <a:r>
              <a:rPr lang="en-US" sz="1200" b="1" i="1" kern="1200" dirty="0" smtClean="0">
                <a:solidFill>
                  <a:schemeClr val="tx1"/>
                </a:solidFill>
                <a:latin typeface="+mn-lt"/>
                <a:ea typeface="+mn-ea"/>
                <a:cs typeface="+mn-cs"/>
              </a:rPr>
              <a:t>facilities </a:t>
            </a:r>
            <a:r>
              <a:rPr lang="en-US" sz="1200" kern="1200" dirty="0" smtClean="0">
                <a:solidFill>
                  <a:schemeClr val="tx1"/>
                </a:solidFill>
                <a:latin typeface="+mn-lt"/>
                <a:ea typeface="+mn-ea"/>
                <a:cs typeface="+mn-cs"/>
              </a:rPr>
              <a:t>(</a:t>
            </a:r>
            <a:r>
              <a:rPr lang="en-GB" sz="1200" kern="1200" dirty="0" smtClean="0">
                <a:solidFill>
                  <a:schemeClr val="tx1"/>
                </a:solidFill>
                <a:latin typeface="+mn-lt"/>
                <a:ea typeface="+mn-ea"/>
                <a:cs typeface="+mn-cs"/>
              </a:rPr>
              <a:t>George </a:t>
            </a:r>
            <a:r>
              <a:rPr lang="en-GB" sz="1200" i="1" kern="1200" dirty="0" smtClean="0">
                <a:solidFill>
                  <a:schemeClr val="tx1"/>
                </a:solidFill>
                <a:latin typeface="+mn-lt"/>
                <a:ea typeface="+mn-ea"/>
                <a:cs typeface="+mn-cs"/>
              </a:rPr>
              <a:t>et al</a:t>
            </a:r>
            <a:r>
              <a:rPr lang="en-GB" sz="1200" kern="1200" dirty="0" smtClean="0">
                <a:solidFill>
                  <a:schemeClr val="tx1"/>
                </a:solidFill>
                <a:latin typeface="+mn-lt"/>
                <a:ea typeface="+mn-ea"/>
                <a:cs typeface="+mn-cs"/>
              </a:rPr>
              <a:t>., 2019</a:t>
            </a:r>
            <a:r>
              <a:rPr lang="en-US" sz="1200" kern="1200" dirty="0" smtClean="0">
                <a:solidFill>
                  <a:schemeClr val="tx1"/>
                </a:solidFill>
                <a:latin typeface="+mn-lt"/>
                <a:ea typeface="+mn-ea"/>
                <a:cs typeface="+mn-cs"/>
              </a:rPr>
              <a:t>). </a:t>
            </a:r>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C0603D-EC8F-490B-AD8C-9C3924F4482A}"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Connaught, 2022b. </a:t>
            </a:r>
            <a:r>
              <a:rPr lang="en-US" sz="1200" i="1" kern="1200" dirty="0" smtClean="0">
                <a:solidFill>
                  <a:schemeClr val="tx1"/>
                </a:solidFill>
                <a:latin typeface="+mn-lt"/>
                <a:ea typeface="+mn-ea"/>
                <a:cs typeface="+mn-cs"/>
              </a:rPr>
              <a:t>ABOUT THE HOTEL</a:t>
            </a:r>
            <a:r>
              <a:rPr lang="en-US" sz="1200" kern="1200" dirty="0" smtClean="0">
                <a:solidFill>
                  <a:schemeClr val="tx1"/>
                </a:solidFill>
                <a:latin typeface="+mn-lt"/>
                <a:ea typeface="+mn-ea"/>
                <a:cs typeface="+mn-cs"/>
              </a:rPr>
              <a:t> [Online] Available at: https://www.the-connaught.co.uk/about-the-hotel/  [Accessed 26 October 2022]</a:t>
            </a:r>
          </a:p>
          <a:p>
            <a:r>
              <a:rPr lang="en-US" sz="1200" kern="1200" dirty="0" smtClean="0">
                <a:solidFill>
                  <a:schemeClr val="tx1"/>
                </a:solidFill>
                <a:latin typeface="+mn-lt"/>
                <a:ea typeface="+mn-ea"/>
                <a:cs typeface="+mn-cs"/>
              </a:rPr>
              <a:t>The Connaught, 2022c. </a:t>
            </a:r>
            <a:r>
              <a:rPr lang="en-GB" sz="1200" i="1" kern="1200" dirty="0" smtClean="0">
                <a:solidFill>
                  <a:schemeClr val="tx1"/>
                </a:solidFill>
                <a:latin typeface="+mn-lt"/>
                <a:ea typeface="+mn-ea"/>
                <a:cs typeface="+mn-cs"/>
              </a:rPr>
              <a:t>MEETINGS &amp; EVENTS</a:t>
            </a:r>
            <a:r>
              <a:rPr lang="en-GB"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[Online] Available at: https://www.the-connaught.co.uk/meetings-events/  [Accessed 26 October 2022]</a:t>
            </a: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36C0603D-EC8F-490B-AD8C-9C3924F4482A}"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C0603D-EC8F-490B-AD8C-9C3924F4482A}"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4012427"/>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3640059"/>
            <a:ext cx="8458200" cy="916781"/>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2914650"/>
            <a:ext cx="8458200" cy="6858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4855464"/>
            <a:ext cx="758952" cy="185166"/>
          </a:xfrm>
        </p:spPr>
        <p:txBody>
          <a:bodyPr/>
          <a:lstStyle/>
          <a:p>
            <a:fld id="{D8FE2235-4235-4192-A450-5559DF543A7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19" name="Footer Placeholder 18"/>
          <p:cNvSpPr>
            <a:spLocks noGrp="1"/>
          </p:cNvSpPr>
          <p:nvPr>
            <p:ph type="ftr" sz="quarter" idx="11"/>
          </p:nvPr>
        </p:nvSpPr>
        <p:spPr>
          <a:xfrm>
            <a:off x="3581400" y="57150"/>
            <a:ext cx="2895600" cy="216694"/>
          </a:xfrm>
        </p:spPr>
        <p:txBody>
          <a:bodyPr/>
          <a:lstStyle/>
          <a:p>
            <a:endParaRPr lang="en-US"/>
          </a:p>
        </p:txBody>
      </p:sp>
      <p:sp>
        <p:nvSpPr>
          <p:cNvPr id="16" name="Slide Number Placeholder 15"/>
          <p:cNvSpPr>
            <a:spLocks noGrp="1"/>
          </p:cNvSpPr>
          <p:nvPr>
            <p:ph type="sldNum" sz="quarter" idx="12"/>
          </p:nvPr>
        </p:nvSpPr>
        <p:spPr>
          <a:xfrm>
            <a:off x="8229600" y="4855464"/>
            <a:ext cx="758952" cy="185166"/>
          </a:xfrm>
        </p:spPr>
        <p:txBody>
          <a:bodyPr/>
          <a:lstStyle/>
          <a:p>
            <a:fld id="{D8FE2235-4235-4192-A450-5559DF543A7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2583677"/>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257300"/>
            <a:ext cx="8458200" cy="9144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D8FE2235-4235-4192-A450-5559DF543A7A}" type="slidenum">
              <a:rPr lang="en-US" smtClean="0"/>
              <a:pPr/>
              <a:t>‹#›</a:t>
            </a:fld>
            <a:endParaRPr lang="en-US"/>
          </a:p>
        </p:txBody>
      </p:sp>
      <p:sp>
        <p:nvSpPr>
          <p:cNvPr id="8" name="Title 7"/>
          <p:cNvSpPr>
            <a:spLocks noGrp="1"/>
          </p:cNvSpPr>
          <p:nvPr>
            <p:ph type="title"/>
          </p:nvPr>
        </p:nvSpPr>
        <p:spPr>
          <a:xfrm>
            <a:off x="180475" y="2210314"/>
            <a:ext cx="8686800" cy="888619"/>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342900"/>
            <a:ext cx="8686800" cy="630936"/>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200150"/>
            <a:ext cx="4191000" cy="35433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200150"/>
            <a:ext cx="4343400" cy="35433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4057650"/>
            <a:ext cx="8610600" cy="661988"/>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500062"/>
            <a:ext cx="4290556" cy="47982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6" y="500062"/>
            <a:ext cx="4292241" cy="47982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987028"/>
            <a:ext cx="4290556" cy="2956322"/>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987028"/>
            <a:ext cx="4288536" cy="2956322"/>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4857750"/>
            <a:ext cx="762000" cy="185166"/>
          </a:xfrm>
        </p:spPr>
        <p:txBody>
          <a:bodyPr/>
          <a:lstStyle/>
          <a:p>
            <a:fld id="{D8FE2235-4235-4192-A450-5559DF543A7A}" type="slidenum">
              <a:rPr lang="en-US" smtClean="0"/>
              <a:pPr/>
              <a:t>‹#›</a:t>
            </a:fld>
            <a:endParaRPr lang="en-US"/>
          </a:p>
        </p:txBody>
      </p:sp>
      <p:sp>
        <p:nvSpPr>
          <p:cNvPr id="11" name="Straight Connector 10"/>
          <p:cNvSpPr>
            <a:spLocks noChangeShapeType="1"/>
          </p:cNvSpPr>
          <p:nvPr/>
        </p:nvSpPr>
        <p:spPr bwMode="auto">
          <a:xfrm>
            <a:off x="514350" y="4514850"/>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342900"/>
            <a:ext cx="8686800" cy="630936"/>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4386838"/>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4114800"/>
            <a:ext cx="8458200" cy="390525"/>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1" y="457200"/>
            <a:ext cx="3008313" cy="360045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457200"/>
            <a:ext cx="5340350" cy="360045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462476"/>
            <a:ext cx="5029200" cy="27432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D8FE2235-4235-4192-A450-5559DF543A7A}" type="slidenum">
              <a:rPr lang="en-US" smtClean="0"/>
              <a:pPr/>
              <a:t>‹#›</a:t>
            </a:fld>
            <a:endParaRPr lang="en-US"/>
          </a:p>
        </p:txBody>
      </p:sp>
      <p:sp>
        <p:nvSpPr>
          <p:cNvPr id="17" name="Title 16"/>
          <p:cNvSpPr>
            <a:spLocks noGrp="1"/>
          </p:cNvSpPr>
          <p:nvPr>
            <p:ph type="title"/>
          </p:nvPr>
        </p:nvSpPr>
        <p:spPr>
          <a:xfrm>
            <a:off x="381000" y="3745320"/>
            <a:ext cx="5867400" cy="391716"/>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4149913"/>
            <a:ext cx="5867400" cy="576263"/>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411957"/>
            <a:ext cx="1828800" cy="4388644"/>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411957"/>
            <a:ext cx="6248400" cy="438864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393C48-D83E-4D22-93C1-0B7C21E95087}" type="datetimeFigureOut">
              <a:rPr lang="en-US" smtClean="0"/>
              <a:pPr/>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FE2235-4235-4192-A450-5559DF543A7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788174"/>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165622"/>
            <a:ext cx="8686800" cy="339447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57150"/>
            <a:ext cx="2514600" cy="216694"/>
          </a:xfrm>
          <a:prstGeom prst="rect">
            <a:avLst/>
          </a:prstGeom>
        </p:spPr>
        <p:txBody>
          <a:bodyPr vert="horz"/>
          <a:lstStyle>
            <a:lvl1pPr algn="l" eaLnBrk="1" latinLnBrk="0" hangingPunct="1">
              <a:defRPr kumimoji="0" sz="1200">
                <a:solidFill>
                  <a:schemeClr val="accent1">
                    <a:shade val="75000"/>
                  </a:schemeClr>
                </a:solidFill>
              </a:defRPr>
            </a:lvl1pPr>
          </a:lstStyle>
          <a:p>
            <a:fld id="{4E393C48-D83E-4D22-93C1-0B7C21E95087}" type="datetimeFigureOut">
              <a:rPr lang="en-US" smtClean="0"/>
              <a:pPr/>
              <a:t>10/26/2022</a:t>
            </a:fld>
            <a:endParaRPr lang="en-US"/>
          </a:p>
        </p:txBody>
      </p:sp>
      <p:sp>
        <p:nvSpPr>
          <p:cNvPr id="28" name="Footer Placeholder 27"/>
          <p:cNvSpPr>
            <a:spLocks noGrp="1"/>
          </p:cNvSpPr>
          <p:nvPr>
            <p:ph type="ftr" sz="quarter" idx="3"/>
          </p:nvPr>
        </p:nvSpPr>
        <p:spPr>
          <a:xfrm>
            <a:off x="3124200" y="57150"/>
            <a:ext cx="3352800" cy="216694"/>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4857751"/>
            <a:ext cx="762000" cy="183356"/>
          </a:xfrm>
          <a:prstGeom prst="rect">
            <a:avLst/>
          </a:prstGeom>
        </p:spPr>
        <p:txBody>
          <a:bodyPr vert="horz"/>
          <a:lstStyle>
            <a:lvl1pPr algn="r" eaLnBrk="1" latinLnBrk="0" hangingPunct="1">
              <a:defRPr kumimoji="0" sz="1200">
                <a:solidFill>
                  <a:schemeClr val="accent1">
                    <a:shade val="75000"/>
                  </a:schemeClr>
                </a:solidFill>
              </a:defRPr>
            </a:lvl1pPr>
          </a:lstStyle>
          <a:p>
            <a:fld id="{D8FE2235-4235-4192-A450-5559DF543A7A}" type="slidenum">
              <a:rPr lang="en-US" smtClean="0"/>
              <a:pPr/>
              <a:t>‹#›</a:t>
            </a:fld>
            <a:endParaRPr lang="en-US"/>
          </a:p>
        </p:txBody>
      </p:sp>
      <p:sp>
        <p:nvSpPr>
          <p:cNvPr id="10" name="Title Placeholder 9"/>
          <p:cNvSpPr>
            <a:spLocks noGrp="1"/>
          </p:cNvSpPr>
          <p:nvPr>
            <p:ph type="title"/>
          </p:nvPr>
        </p:nvSpPr>
        <p:spPr>
          <a:xfrm>
            <a:off x="304800" y="342900"/>
            <a:ext cx="8686800" cy="62865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788174"/>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793490"/>
            <a:ext cx="8629650" cy="1786"/>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71600" y="1828801"/>
            <a:ext cx="6705600" cy="954107"/>
          </a:xfrm>
          <a:prstGeom prst="rect">
            <a:avLst/>
          </a:prstGeom>
          <a:noFill/>
        </p:spPr>
        <p:txBody>
          <a:bodyPr wrap="square" rtlCol="0">
            <a:spAutoFit/>
          </a:bodyPr>
          <a:lstStyle/>
          <a:p>
            <a:pPr algn="ctr"/>
            <a:r>
              <a:rPr lang="en-US" sz="2800" b="1" dirty="0" smtClean="0">
                <a:latin typeface="Times New Roman" pitchFamily="18" charset="0"/>
                <a:cs typeface="Times New Roman" pitchFamily="18" charset="0"/>
              </a:rPr>
              <a:t>HOSPITALITY &amp; GUEST SERVICES PRESENTATION</a:t>
            </a:r>
            <a:endParaRPr lang="en-US" sz="2800"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95600" y="228600"/>
            <a:ext cx="3581400" cy="523220"/>
          </a:xfrm>
          <a:prstGeom prst="rect">
            <a:avLst/>
          </a:prstGeom>
          <a:noFill/>
        </p:spPr>
        <p:txBody>
          <a:bodyPr wrap="square" rtlCol="0">
            <a:spAutoFit/>
          </a:bodyPr>
          <a:lstStyle/>
          <a:p>
            <a:r>
              <a:rPr lang="en-US" sz="2800" b="1" dirty="0" smtClean="0">
                <a:latin typeface="Times New Roman" pitchFamily="18" charset="0"/>
                <a:cs typeface="Times New Roman" pitchFamily="18" charset="0"/>
              </a:rPr>
              <a:t>Table of content</a:t>
            </a:r>
            <a:endParaRPr lang="en-US" sz="2800" b="1" dirty="0">
              <a:latin typeface="Times New Roman" pitchFamily="18" charset="0"/>
              <a:cs typeface="Times New Roman" pitchFamily="18" charset="0"/>
            </a:endParaRPr>
          </a:p>
        </p:txBody>
      </p:sp>
      <p:sp>
        <p:nvSpPr>
          <p:cNvPr id="5" name="TextBox 4"/>
          <p:cNvSpPr txBox="1"/>
          <p:nvPr/>
        </p:nvSpPr>
        <p:spPr>
          <a:xfrm>
            <a:off x="533400" y="1200151"/>
            <a:ext cx="7848600" cy="4247317"/>
          </a:xfrm>
          <a:prstGeom prst="rect">
            <a:avLst/>
          </a:prstGeom>
          <a:noFill/>
        </p:spPr>
        <p:txBody>
          <a:bodyPr wrap="square" rtlCol="0">
            <a:spAutoFit/>
          </a:bodyPr>
          <a:lstStyle/>
          <a:p>
            <a:pPr algn="just"/>
            <a:r>
              <a:rPr lang="en-US" dirty="0" smtClean="0">
                <a:latin typeface="Times New Roman" pitchFamily="18" charset="0"/>
                <a:cs typeface="Times New Roman" pitchFamily="18" charset="0"/>
              </a:rPr>
              <a:t>Slide 3: Introduction</a:t>
            </a:r>
          </a:p>
          <a:p>
            <a:pPr algn="just"/>
            <a:r>
              <a:rPr lang="en-US" dirty="0" smtClean="0">
                <a:latin typeface="Times New Roman" pitchFamily="18" charset="0"/>
                <a:cs typeface="Times New Roman" pitchFamily="18" charset="0"/>
              </a:rPr>
              <a:t>Slide 4: Introduction of the hotel</a:t>
            </a:r>
          </a:p>
          <a:p>
            <a:pPr algn="just"/>
            <a:r>
              <a:rPr lang="en-US" dirty="0" smtClean="0">
                <a:latin typeface="Times New Roman" pitchFamily="18" charset="0"/>
                <a:cs typeface="Times New Roman" pitchFamily="18" charset="0"/>
              </a:rPr>
              <a:t>Slide 5: Contd.</a:t>
            </a:r>
          </a:p>
          <a:p>
            <a:pPr algn="just"/>
            <a:r>
              <a:rPr lang="en-US" dirty="0" smtClean="0">
                <a:latin typeface="Times New Roman" pitchFamily="18" charset="0"/>
                <a:cs typeface="Times New Roman" pitchFamily="18" charset="0"/>
              </a:rPr>
              <a:t>Slide 6: Hotel’s main consumers</a:t>
            </a:r>
          </a:p>
          <a:p>
            <a:pPr algn="just"/>
            <a:r>
              <a:rPr lang="en-US" dirty="0" smtClean="0">
                <a:latin typeface="Times New Roman" pitchFamily="18" charset="0"/>
                <a:cs typeface="Times New Roman" pitchFamily="18" charset="0"/>
              </a:rPr>
              <a:t>Slide 7: Contd.</a:t>
            </a:r>
          </a:p>
          <a:p>
            <a:pPr algn="just"/>
            <a:r>
              <a:rPr lang="en-US" dirty="0" smtClean="0">
                <a:latin typeface="Times New Roman" pitchFamily="18" charset="0"/>
                <a:cs typeface="Times New Roman" pitchFamily="18" charset="0"/>
              </a:rPr>
              <a:t>Slide 8: The nature, scope and role of the guest services and facilities that are provided to these guests.</a:t>
            </a:r>
          </a:p>
          <a:p>
            <a:pPr algn="just"/>
            <a:r>
              <a:rPr lang="en-US" dirty="0" smtClean="0">
                <a:latin typeface="Times New Roman" pitchFamily="18" charset="0"/>
                <a:cs typeface="Times New Roman" pitchFamily="18" charset="0"/>
              </a:rPr>
              <a:t>Slide 9: The role and function of guest services in general, the importance of hospitality and how hotels meet/exceed</a:t>
            </a:r>
          </a:p>
          <a:p>
            <a:pPr algn="just"/>
            <a:r>
              <a:rPr lang="en-US" dirty="0" smtClean="0">
                <a:latin typeface="Times New Roman" pitchFamily="18" charset="0"/>
                <a:cs typeface="Times New Roman" pitchFamily="18" charset="0"/>
              </a:rPr>
              <a:t>Slide 10: Contd.</a:t>
            </a:r>
          </a:p>
          <a:p>
            <a:pPr algn="just"/>
            <a:r>
              <a:rPr lang="en-US" dirty="0" smtClean="0">
                <a:latin typeface="Times New Roman" pitchFamily="18" charset="0"/>
                <a:cs typeface="Times New Roman" pitchFamily="18" charset="0"/>
              </a:rPr>
              <a:t>Slide 11: Conclusion</a:t>
            </a:r>
          </a:p>
          <a:p>
            <a:pPr algn="just"/>
            <a:r>
              <a:rPr lang="en-US" dirty="0" smtClean="0">
                <a:latin typeface="Times New Roman" pitchFamily="18" charset="0"/>
                <a:cs typeface="Times New Roman" pitchFamily="18" charset="0"/>
              </a:rPr>
              <a:t>Slide 12: Reference List</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7777" y="292269"/>
            <a:ext cx="5562600" cy="661207"/>
          </a:xfrm>
          <a:prstGeom prst="rect">
            <a:avLst/>
          </a:prstGeom>
          <a:noFill/>
        </p:spPr>
        <p:txBody>
          <a:bodyPr wrap="square" rtlCol="0">
            <a:spAutoFit/>
          </a:bodyPr>
          <a:lstStyle/>
          <a:p>
            <a:pPr algn="ctr">
              <a:lnSpc>
                <a:spcPct val="150000"/>
              </a:lnSpc>
            </a:pPr>
            <a:r>
              <a:rPr lang="en-US" sz="2800" b="1" dirty="0" smtClean="0">
                <a:ln w="1905"/>
                <a:effectLst>
                  <a:innerShdw blurRad="69850" dist="43180" dir="5400000">
                    <a:srgbClr val="000000">
                      <a:alpha val="65000"/>
                    </a:srgbClr>
                  </a:innerShdw>
                </a:effectLst>
                <a:latin typeface="Times New Roman" pitchFamily="18" charset="0"/>
                <a:cs typeface="Times New Roman" pitchFamily="18" charset="0"/>
              </a:rPr>
              <a:t>INTRODUCTION</a:t>
            </a:r>
            <a:endParaRPr lang="en-US" sz="2800" b="1" cap="none" spc="0" dirty="0">
              <a:ln w="1905"/>
              <a:effectLst>
                <a:innerShdw blurRad="69850" dist="43180" dir="5400000">
                  <a:srgbClr val="000000">
                    <a:alpha val="65000"/>
                  </a:srgbClr>
                </a:innerShdw>
              </a:effectLst>
              <a:latin typeface="Times New Roman" pitchFamily="18" charset="0"/>
              <a:cs typeface="Times New Roman" pitchFamily="18" charset="0"/>
            </a:endParaRPr>
          </a:p>
        </p:txBody>
      </p:sp>
      <p:sp>
        <p:nvSpPr>
          <p:cNvPr id="3" name="TextBox 2"/>
          <p:cNvSpPr txBox="1"/>
          <p:nvPr/>
        </p:nvSpPr>
        <p:spPr>
          <a:xfrm>
            <a:off x="304800" y="1452741"/>
            <a:ext cx="5105400" cy="3724096"/>
          </a:xfrm>
          <a:prstGeom prst="rect">
            <a:avLst/>
          </a:prstGeom>
          <a:noFill/>
        </p:spPr>
        <p:txBody>
          <a:bodyPr wrap="square" rtlCol="0">
            <a:spAutoFit/>
          </a:bodyPr>
          <a:lstStyle/>
          <a:p>
            <a:pPr algn="just"/>
            <a:r>
              <a:rPr lang="en-GB" sz="1600" dirty="0" smtClean="0">
                <a:latin typeface="Times New Roman" pitchFamily="18" charset="0"/>
                <a:cs typeface="Times New Roman" pitchFamily="18" charset="0"/>
              </a:rPr>
              <a:t>This study is based on hospitality and guest services which are provided by hotels. In this study the chosen Hotel is The Connaught which has been providing the customers with luxurious facilities, it has been shown in the study that who are the main consumers of this hotel. That main consumers of this hotel are tourists, families, business people and this hotel have been providing with wedding and social events facilities. In the last part of the study, it has been discussed that how a hotel can improve the role and function of the best services and what is the importance of hospitality and how can it affect a hotel’s performances. </a:t>
            </a:r>
          </a:p>
          <a:p>
            <a:pPr algn="just"/>
            <a:r>
              <a:rPr lang="en-GB" sz="1600" dirty="0" smtClean="0">
                <a:latin typeface="Times New Roman" pitchFamily="18" charset="0"/>
                <a:cs typeface="Times New Roman" pitchFamily="18" charset="0"/>
              </a:rPr>
              <a:t/>
            </a:r>
            <a:br>
              <a:rPr lang="en-GB" sz="1600" dirty="0" smtClean="0">
                <a:latin typeface="Times New Roman" pitchFamily="18" charset="0"/>
                <a:cs typeface="Times New Roman" pitchFamily="18" charset="0"/>
              </a:rPr>
            </a:br>
            <a:endParaRPr lang="en-US" sz="1600" dirty="0" smtClean="0">
              <a:latin typeface="Times New Roman" pitchFamily="18" charset="0"/>
              <a:cs typeface="Times New Roman" pitchFamily="18" charset="0"/>
            </a:endParaRPr>
          </a:p>
          <a:p>
            <a:endParaRPr lang="en-US" sz="2000" dirty="0">
              <a:latin typeface="Arial" pitchFamily="34" charset="0"/>
              <a:cs typeface="Arial" pitchFamily="34" charset="0"/>
            </a:endParaRPr>
          </a:p>
        </p:txBody>
      </p:sp>
      <p:pic>
        <p:nvPicPr>
          <p:cNvPr id="6146" name="Picture 2" descr="Tips on how to write a powerful introduction - Emareye"/>
          <p:cNvPicPr>
            <a:picLocks noChangeAspect="1" noChangeArrowheads="1"/>
          </p:cNvPicPr>
          <p:nvPr/>
        </p:nvPicPr>
        <p:blipFill>
          <a:blip r:embed="rId3"/>
          <a:srcRect/>
          <a:stretch>
            <a:fillRect/>
          </a:stretch>
        </p:blipFill>
        <p:spPr bwMode="auto">
          <a:xfrm>
            <a:off x="5867399" y="2286089"/>
            <a:ext cx="2785955" cy="1028700"/>
          </a:xfrm>
          <a:prstGeom prst="roundRect">
            <a:avLst>
              <a:gd name="adj" fmla="val 4605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9800" y="171450"/>
            <a:ext cx="4648200" cy="892552"/>
          </a:xfrm>
          <a:prstGeom prst="rect">
            <a:avLst/>
          </a:prstGeom>
          <a:noFill/>
        </p:spPr>
        <p:txBody>
          <a:bodyPr wrap="square" rtlCol="0">
            <a:spAutoFit/>
          </a:bodyPr>
          <a:lstStyle/>
          <a:p>
            <a:r>
              <a:rPr lang="en-GB" sz="2800" b="1" dirty="0" smtClean="0">
                <a:latin typeface="Times New Roman" pitchFamily="18" charset="0"/>
                <a:cs typeface="Times New Roman" pitchFamily="18" charset="0"/>
              </a:rPr>
              <a:t>Introduction of the hotel</a:t>
            </a:r>
            <a:endParaRPr lang="en-US" sz="2800" b="1" dirty="0" smtClean="0">
              <a:latin typeface="Times New Roman" pitchFamily="18" charset="0"/>
              <a:cs typeface="Times New Roman" pitchFamily="18" charset="0"/>
            </a:endParaRPr>
          </a:p>
          <a:p>
            <a:endParaRPr lang="en-US" sz="2400" dirty="0">
              <a:latin typeface="Times New Roman" pitchFamily="18" charset="0"/>
              <a:cs typeface="Times New Roman" pitchFamily="18" charset="0"/>
            </a:endParaRPr>
          </a:p>
        </p:txBody>
      </p:sp>
      <p:sp>
        <p:nvSpPr>
          <p:cNvPr id="4" name="Rectangle 3"/>
          <p:cNvSpPr/>
          <p:nvPr/>
        </p:nvSpPr>
        <p:spPr>
          <a:xfrm>
            <a:off x="381000" y="1314450"/>
            <a:ext cx="4572000" cy="2862322"/>
          </a:xfrm>
          <a:prstGeom prst="rect">
            <a:avLst/>
          </a:prstGeom>
        </p:spPr>
        <p:txBody>
          <a:bodyPr>
            <a:spAutoFit/>
          </a:bodyPr>
          <a:lstStyle/>
          <a:p>
            <a:pPr algn="just">
              <a:buFont typeface="Arial" pitchFamily="34" charset="0"/>
              <a:buChar char="•"/>
            </a:pPr>
            <a:r>
              <a:rPr lang="en-US" dirty="0" smtClean="0">
                <a:latin typeface="Times New Roman" pitchFamily="18" charset="0"/>
                <a:cs typeface="Times New Roman" pitchFamily="18" charset="0"/>
              </a:rPr>
              <a:t>The Connaught is one of the most luxurious hotels situated in London, United Kingdom. </a:t>
            </a:r>
          </a:p>
          <a:p>
            <a:pPr algn="just">
              <a:buFont typeface="Arial" pitchFamily="34" charset="0"/>
              <a:buChar char="•"/>
            </a:pPr>
            <a:r>
              <a:rPr lang="en-US" dirty="0" smtClean="0">
                <a:latin typeface="Times New Roman" pitchFamily="18" charset="0"/>
                <a:cs typeface="Times New Roman" pitchFamily="18" charset="0"/>
              </a:rPr>
              <a:t>It has been fascinating their customers by providing them with luxurious facilities. </a:t>
            </a:r>
          </a:p>
          <a:p>
            <a:pPr algn="just">
              <a:buFont typeface="Arial" pitchFamily="34" charset="0"/>
              <a:buChar char="•"/>
            </a:pPr>
            <a:r>
              <a:rPr lang="en-US" dirty="0" smtClean="0">
                <a:latin typeface="Times New Roman" pitchFamily="18" charset="0"/>
                <a:cs typeface="Times New Roman" pitchFamily="18" charset="0"/>
              </a:rPr>
              <a:t>This hotel has been focusing on enhancing the experience customer experiences. </a:t>
            </a:r>
          </a:p>
          <a:p>
            <a:pPr algn="just">
              <a:buFont typeface="Arial" pitchFamily="34" charset="0"/>
              <a:buChar char="•"/>
            </a:pPr>
            <a:r>
              <a:rPr lang="en-US" dirty="0" smtClean="0">
                <a:latin typeface="Times New Roman" pitchFamily="18" charset="0"/>
                <a:cs typeface="Times New Roman" pitchFamily="18" charset="0"/>
              </a:rPr>
              <a:t>This hotel has made the interiors of the hotel so beautiful and cultural that it has been making their guest feel like they have entered into a different world. </a:t>
            </a:r>
          </a:p>
        </p:txBody>
      </p:sp>
      <p:pic>
        <p:nvPicPr>
          <p:cNvPr id="22530" name="Picture 2" descr="Connaught Hotel (formerly the Coburg Hotel). Architects: Lewis Isaacs and  H. L. Florence"/>
          <p:cNvPicPr>
            <a:picLocks noChangeAspect="1" noChangeArrowheads="1"/>
          </p:cNvPicPr>
          <p:nvPr/>
        </p:nvPicPr>
        <p:blipFill>
          <a:blip r:embed="rId3" cstate="print"/>
          <a:srcRect/>
          <a:stretch>
            <a:fillRect/>
          </a:stretch>
        </p:blipFill>
        <p:spPr bwMode="auto">
          <a:xfrm>
            <a:off x="5562601" y="2000250"/>
            <a:ext cx="3197225" cy="198068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95600" y="228600"/>
            <a:ext cx="3581400" cy="523220"/>
          </a:xfrm>
          <a:prstGeom prst="rect">
            <a:avLst/>
          </a:prstGeom>
          <a:noFill/>
        </p:spPr>
        <p:txBody>
          <a:bodyPr wrap="square" rtlCol="0">
            <a:spAutoFit/>
          </a:bodyPr>
          <a:lstStyle/>
          <a:p>
            <a:r>
              <a:rPr lang="en-US" sz="2800" b="1" dirty="0" smtClean="0">
                <a:latin typeface="Times New Roman" pitchFamily="18" charset="0"/>
                <a:cs typeface="Times New Roman" pitchFamily="18" charset="0"/>
              </a:rPr>
              <a:t>Contd.</a:t>
            </a:r>
            <a:endParaRPr lang="en-US" sz="2800" b="1" dirty="0">
              <a:latin typeface="Times New Roman" pitchFamily="18" charset="0"/>
              <a:cs typeface="Times New Roman" pitchFamily="18" charset="0"/>
            </a:endParaRPr>
          </a:p>
        </p:txBody>
      </p:sp>
      <p:sp>
        <p:nvSpPr>
          <p:cNvPr id="4" name="TextBox 3"/>
          <p:cNvSpPr txBox="1"/>
          <p:nvPr/>
        </p:nvSpPr>
        <p:spPr>
          <a:xfrm>
            <a:off x="381000" y="1200150"/>
            <a:ext cx="5029200" cy="3108543"/>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smtClean="0">
                <a:latin typeface="Times New Roman" pitchFamily="18" charset="0"/>
                <a:cs typeface="Times New Roman" pitchFamily="18" charset="0"/>
              </a:rPr>
              <a:t>Every small details has been taken care of while making of the hotels they have focused on providing comfortable bed and floors, and having excellent finishing on their doors and stair cases. </a:t>
            </a:r>
          </a:p>
        </p:txBody>
      </p:sp>
      <p:pic>
        <p:nvPicPr>
          <p:cNvPr id="20482" name="Picture 2" descr="Afternoon Tea at the The Connaught London – Review 2022"/>
          <p:cNvPicPr>
            <a:picLocks noChangeAspect="1" noChangeArrowheads="1"/>
          </p:cNvPicPr>
          <p:nvPr/>
        </p:nvPicPr>
        <p:blipFill>
          <a:blip r:embed="rId3"/>
          <a:srcRect/>
          <a:stretch>
            <a:fillRect/>
          </a:stretch>
        </p:blipFill>
        <p:spPr bwMode="auto">
          <a:xfrm>
            <a:off x="5867400" y="1809750"/>
            <a:ext cx="2950195" cy="16573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600" y="228600"/>
            <a:ext cx="5867400" cy="523220"/>
          </a:xfrm>
          <a:prstGeom prst="rect">
            <a:avLst/>
          </a:prstGeom>
          <a:noFill/>
        </p:spPr>
        <p:txBody>
          <a:bodyPr wrap="square" rtlCol="0">
            <a:spAutoFit/>
          </a:bodyPr>
          <a:lstStyle/>
          <a:p>
            <a:r>
              <a:rPr lang="en-US" sz="2800" b="1" dirty="0" smtClean="0">
                <a:latin typeface="Times New Roman" pitchFamily="18" charset="0"/>
                <a:cs typeface="Times New Roman" pitchFamily="18" charset="0"/>
              </a:rPr>
              <a:t>Hotel’s main consumers</a:t>
            </a:r>
            <a:endParaRPr lang="en-US" sz="2800" dirty="0">
              <a:latin typeface="Times New Roman" pitchFamily="18" charset="0"/>
              <a:cs typeface="Times New Roman" pitchFamily="18" charset="0"/>
            </a:endParaRPr>
          </a:p>
        </p:txBody>
      </p:sp>
      <p:sp>
        <p:nvSpPr>
          <p:cNvPr id="4" name="TextBox 3"/>
          <p:cNvSpPr txBox="1"/>
          <p:nvPr/>
        </p:nvSpPr>
        <p:spPr>
          <a:xfrm>
            <a:off x="533400" y="971550"/>
            <a:ext cx="5029200" cy="3539430"/>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smtClean="0">
                <a:latin typeface="Times New Roman" pitchFamily="18" charset="0"/>
                <a:cs typeface="Times New Roman" pitchFamily="18" charset="0"/>
              </a:rPr>
              <a:t>The main consumers of The Connaught hotel are </a:t>
            </a:r>
            <a:r>
              <a:rPr lang="en-US" sz="2800" b="1" i="1" dirty="0" smtClean="0">
                <a:latin typeface="Times New Roman" pitchFamily="18" charset="0"/>
                <a:cs typeface="Times New Roman" pitchFamily="18" charset="0"/>
              </a:rPr>
              <a:t>families</a:t>
            </a:r>
            <a:r>
              <a:rPr lang="en-US" sz="2800" dirty="0" smtClean="0">
                <a:latin typeface="Times New Roman" pitchFamily="18" charset="0"/>
                <a:cs typeface="Times New Roman" pitchFamily="18" charset="0"/>
              </a:rPr>
              <a:t> that have been visiting the hotel for leisure purposes.</a:t>
            </a:r>
          </a:p>
          <a:p>
            <a:pPr marL="457200" indent="-457200" algn="just">
              <a:buFont typeface="Arial" panose="020B0604020202020204" pitchFamily="34" charset="0"/>
              <a:buChar char="•"/>
            </a:pPr>
            <a:r>
              <a:rPr lang="en-US" sz="2800" dirty="0" smtClean="0">
                <a:latin typeface="Times New Roman" pitchFamily="18" charset="0"/>
                <a:cs typeface="Times New Roman" pitchFamily="18" charset="0"/>
              </a:rPr>
              <a:t> </a:t>
            </a:r>
            <a:r>
              <a:rPr lang="en-US" sz="2800" b="1" i="1" dirty="0" smtClean="0">
                <a:latin typeface="Times New Roman" pitchFamily="18" charset="0"/>
                <a:cs typeface="Times New Roman" pitchFamily="18" charset="0"/>
              </a:rPr>
              <a:t>Tourists</a:t>
            </a:r>
            <a:r>
              <a:rPr lang="en-US" sz="2800" dirty="0" smtClean="0">
                <a:latin typeface="Times New Roman" pitchFamily="18" charset="0"/>
                <a:cs typeface="Times New Roman" pitchFamily="18" charset="0"/>
              </a:rPr>
              <a:t> from all over the world have been visiting this hotel for accommodation facilities. </a:t>
            </a:r>
            <a:endParaRPr lang="en-US" sz="2800" dirty="0">
              <a:latin typeface="Times New Roman" pitchFamily="18" charset="0"/>
              <a:cs typeface="Times New Roman" pitchFamily="18" charset="0"/>
            </a:endParaRPr>
          </a:p>
        </p:txBody>
      </p:sp>
      <p:pic>
        <p:nvPicPr>
          <p:cNvPr id="18434" name="Picture 2" descr="Consumer Trends In The Hospitality Industry"/>
          <p:cNvPicPr>
            <a:picLocks noChangeAspect="1" noChangeArrowheads="1"/>
          </p:cNvPicPr>
          <p:nvPr/>
        </p:nvPicPr>
        <p:blipFill>
          <a:blip r:embed="rId3" cstate="print"/>
          <a:srcRect/>
          <a:stretch>
            <a:fillRect/>
          </a:stretch>
        </p:blipFill>
        <p:spPr bwMode="auto">
          <a:xfrm>
            <a:off x="5791200" y="1733550"/>
            <a:ext cx="3086099" cy="15430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19400" y="228600"/>
            <a:ext cx="3581400" cy="523220"/>
          </a:xfrm>
          <a:prstGeom prst="rect">
            <a:avLst/>
          </a:prstGeom>
          <a:noFill/>
        </p:spPr>
        <p:txBody>
          <a:bodyPr wrap="square" rtlCol="0">
            <a:spAutoFit/>
          </a:bodyPr>
          <a:lstStyle/>
          <a:p>
            <a:r>
              <a:rPr lang="en-US" sz="2800" b="1" dirty="0" smtClean="0">
                <a:latin typeface="Times New Roman" pitchFamily="18" charset="0"/>
                <a:cs typeface="Times New Roman" pitchFamily="18" charset="0"/>
              </a:rPr>
              <a:t>Contd.</a:t>
            </a:r>
            <a:endParaRPr lang="en-US" sz="2800" b="1" dirty="0">
              <a:latin typeface="Times New Roman" pitchFamily="18" charset="0"/>
              <a:cs typeface="Times New Roman" pitchFamily="18" charset="0"/>
            </a:endParaRPr>
          </a:p>
        </p:txBody>
      </p:sp>
      <p:sp>
        <p:nvSpPr>
          <p:cNvPr id="4" name="TextBox 3"/>
          <p:cNvSpPr txBox="1"/>
          <p:nvPr/>
        </p:nvSpPr>
        <p:spPr>
          <a:xfrm>
            <a:off x="533400" y="1085850"/>
            <a:ext cx="4191000" cy="3693319"/>
          </a:xfrm>
          <a:prstGeom prst="rect">
            <a:avLst/>
          </a:prstGeom>
          <a:noFill/>
        </p:spPr>
        <p:txBody>
          <a:bodyPr wrap="square" rtlCol="0">
            <a:spAutoFit/>
          </a:bodyPr>
          <a:lstStyle/>
          <a:p>
            <a:pPr algn="just">
              <a:buFont typeface="Arial" pitchFamily="34" charset="0"/>
              <a:buChar char="•"/>
            </a:pPr>
            <a:r>
              <a:rPr lang="en-US" dirty="0" smtClean="0">
                <a:latin typeface="Times New Roman" pitchFamily="18" charset="0"/>
                <a:cs typeface="Times New Roman" pitchFamily="18" charset="0"/>
              </a:rPr>
              <a:t> </a:t>
            </a:r>
            <a:r>
              <a:rPr lang="en-US" b="1" i="1" dirty="0" smtClean="0">
                <a:latin typeface="Times New Roman" pitchFamily="18" charset="0"/>
                <a:cs typeface="Times New Roman" pitchFamily="18" charset="0"/>
              </a:rPr>
              <a:t>Businesspersons</a:t>
            </a:r>
            <a:r>
              <a:rPr lang="en-US" dirty="0" smtClean="0">
                <a:latin typeface="Times New Roman" pitchFamily="18" charset="0"/>
                <a:cs typeface="Times New Roman" pitchFamily="18" charset="0"/>
              </a:rPr>
              <a:t> from all over the world have been visiting this hotel to attend their business events.</a:t>
            </a:r>
          </a:p>
          <a:p>
            <a:pPr algn="just">
              <a:buFont typeface="Arial" pitchFamily="34" charset="0"/>
              <a:buChar char="•"/>
            </a:pPr>
            <a:r>
              <a:rPr lang="en-US" dirty="0" smtClean="0">
                <a:latin typeface="Times New Roman" pitchFamily="18" charset="0"/>
                <a:cs typeface="Times New Roman" pitchFamily="18" charset="0"/>
              </a:rPr>
              <a:t> This hotel has been providing them with impressive rooms for meeting purposes. </a:t>
            </a:r>
          </a:p>
          <a:p>
            <a:pPr algn="just">
              <a:buFont typeface="Arial" pitchFamily="34" charset="0"/>
              <a:buChar char="•"/>
            </a:pPr>
            <a:r>
              <a:rPr lang="en-US" dirty="0" smtClean="0">
                <a:latin typeface="Times New Roman" pitchFamily="18" charset="0"/>
                <a:cs typeface="Times New Roman" pitchFamily="18" charset="0"/>
              </a:rPr>
              <a:t>This services provided by the hotel to make a powerful impression on their customers by providing them to attend their corporate event.</a:t>
            </a:r>
          </a:p>
          <a:p>
            <a:pPr algn="just">
              <a:buFont typeface="Arial" pitchFamily="34" charset="0"/>
              <a:buChar char="•"/>
            </a:pPr>
            <a:r>
              <a:rPr lang="en-US" dirty="0" smtClean="0">
                <a:latin typeface="Times New Roman" pitchFamily="18" charset="0"/>
                <a:cs typeface="Times New Roman" pitchFamily="18" charset="0"/>
              </a:rPr>
              <a:t> Normal public of London have also been visiting this hotel for many events like </a:t>
            </a:r>
            <a:r>
              <a:rPr lang="en-US" b="1" i="1" dirty="0" smtClean="0">
                <a:latin typeface="Times New Roman" pitchFamily="18" charset="0"/>
                <a:cs typeface="Times New Roman" pitchFamily="18" charset="0"/>
              </a:rPr>
              <a:t>wedding and other social events </a:t>
            </a:r>
            <a:r>
              <a:rPr lang="en-US" dirty="0" smtClean="0">
                <a:latin typeface="Times New Roman" pitchFamily="18" charset="0"/>
                <a:cs typeface="Times New Roman" pitchFamily="18" charset="0"/>
              </a:rPr>
              <a:t>(The Connaught, 2022c). </a:t>
            </a:r>
            <a:endParaRPr lang="en-US" dirty="0">
              <a:latin typeface="Times New Roman" pitchFamily="18" charset="0"/>
              <a:cs typeface="Times New Roman" pitchFamily="18" charset="0"/>
            </a:endParaRPr>
          </a:p>
        </p:txBody>
      </p:sp>
      <p:pic>
        <p:nvPicPr>
          <p:cNvPr id="14338" name="Picture 2" descr="Business Persons clipart. Free download transparent .PNG | Creazilla"/>
          <p:cNvPicPr>
            <a:picLocks noChangeAspect="1" noChangeArrowheads="1"/>
          </p:cNvPicPr>
          <p:nvPr/>
        </p:nvPicPr>
        <p:blipFill>
          <a:blip r:embed="rId3"/>
          <a:srcRect/>
          <a:stretch>
            <a:fillRect/>
          </a:stretch>
        </p:blipFill>
        <p:spPr bwMode="auto">
          <a:xfrm>
            <a:off x="4953000" y="2343150"/>
            <a:ext cx="3848024" cy="180736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5800" y="228600"/>
            <a:ext cx="7391400" cy="707886"/>
          </a:xfrm>
          <a:prstGeom prst="rect">
            <a:avLst/>
          </a:prstGeom>
          <a:noFill/>
        </p:spPr>
        <p:txBody>
          <a:bodyPr wrap="square" rtlCol="0">
            <a:spAutoFit/>
          </a:bodyPr>
          <a:lstStyle/>
          <a:p>
            <a:pPr algn="just"/>
            <a:r>
              <a:rPr lang="en-GB" sz="2000" b="1" dirty="0" smtClean="0">
                <a:latin typeface="Times New Roman" pitchFamily="18" charset="0"/>
                <a:cs typeface="Times New Roman" pitchFamily="18" charset="0"/>
              </a:rPr>
              <a:t>The nature, scope and role of the guest services and facilities that are provided to these guests.</a:t>
            </a:r>
            <a:endParaRPr lang="en-US" sz="2000" dirty="0">
              <a:latin typeface="Times New Roman" pitchFamily="18" charset="0"/>
              <a:cs typeface="Times New Roman" pitchFamily="18" charset="0"/>
            </a:endParaRPr>
          </a:p>
        </p:txBody>
      </p:sp>
      <p:sp>
        <p:nvSpPr>
          <p:cNvPr id="4" name="TextBox 3"/>
          <p:cNvSpPr txBox="1"/>
          <p:nvPr/>
        </p:nvSpPr>
        <p:spPr>
          <a:xfrm>
            <a:off x="609600" y="1028700"/>
            <a:ext cx="4648200" cy="3416320"/>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smtClean="0">
                <a:latin typeface="Times New Roman" pitchFamily="18" charset="0"/>
                <a:cs typeface="Times New Roman" pitchFamily="18" charset="0"/>
              </a:rPr>
              <a:t>The Connaught hotel, which is situated in The Mayfair of London, has been focusing on providing </a:t>
            </a:r>
            <a:r>
              <a:rPr lang="en-GB" sz="2400" b="1" i="1" dirty="0" smtClean="0">
                <a:latin typeface="Times New Roman" pitchFamily="18" charset="0"/>
                <a:cs typeface="Times New Roman" pitchFamily="18" charset="0"/>
              </a:rPr>
              <a:t>luxurious services</a:t>
            </a:r>
            <a:r>
              <a:rPr lang="en-GB" sz="2400" dirty="0" smtClean="0">
                <a:latin typeface="Times New Roman" pitchFamily="18" charset="0"/>
                <a:cs typeface="Times New Roman" pitchFamily="18" charset="0"/>
              </a:rPr>
              <a:t> to their customers. These hotels have an excellent interiors and surroundings, which has been fascinating the visitors.</a:t>
            </a:r>
          </a:p>
          <a:p>
            <a:pPr marL="285750" indent="-285750" algn="just">
              <a:buFont typeface="Arial" panose="020B0604020202020204" pitchFamily="34" charset="0"/>
              <a:buChar char="•"/>
            </a:pPr>
            <a:endParaRPr lang="en-US" sz="2400" dirty="0">
              <a:latin typeface="Times New Roman" pitchFamily="18" charset="0"/>
              <a:cs typeface="Times New Roman" pitchFamily="18" charset="0"/>
            </a:endParaRPr>
          </a:p>
        </p:txBody>
      </p:sp>
      <p:pic>
        <p:nvPicPr>
          <p:cNvPr id="16386" name="Picture 2" descr="7 Key Challenges faced by the Global Hospitality Industry"/>
          <p:cNvPicPr>
            <a:picLocks noChangeAspect="1" noChangeArrowheads="1"/>
          </p:cNvPicPr>
          <p:nvPr/>
        </p:nvPicPr>
        <p:blipFill>
          <a:blip r:embed="rId3"/>
          <a:srcRect/>
          <a:stretch>
            <a:fillRect/>
          </a:stretch>
        </p:blipFill>
        <p:spPr bwMode="auto">
          <a:xfrm>
            <a:off x="5791200" y="1504950"/>
            <a:ext cx="3048000" cy="24193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5800" y="228600"/>
            <a:ext cx="7391400" cy="830997"/>
          </a:xfrm>
          <a:prstGeom prst="rect">
            <a:avLst/>
          </a:prstGeom>
          <a:noFill/>
        </p:spPr>
        <p:txBody>
          <a:bodyPr wrap="square" rtlCol="0">
            <a:spAutoFit/>
          </a:bodyPr>
          <a:lstStyle/>
          <a:p>
            <a:r>
              <a:rPr lang="en-US" sz="2400" b="1" dirty="0" smtClean="0">
                <a:latin typeface="Times New Roman" pitchFamily="18" charset="0"/>
                <a:cs typeface="Times New Roman" pitchFamily="18" charset="0"/>
              </a:rPr>
              <a:t>The role and function of guest services in general, the importance of hospitality and how hotels meet/exceed</a:t>
            </a:r>
            <a:endParaRPr lang="en-US" sz="2400" b="1" dirty="0">
              <a:latin typeface="Times New Roman" pitchFamily="18" charset="0"/>
              <a:cs typeface="Times New Roman" pitchFamily="18" charset="0"/>
            </a:endParaRPr>
          </a:p>
        </p:txBody>
      </p:sp>
      <p:sp>
        <p:nvSpPr>
          <p:cNvPr id="4" name="TextBox 3"/>
          <p:cNvSpPr txBox="1"/>
          <p:nvPr/>
        </p:nvSpPr>
        <p:spPr>
          <a:xfrm>
            <a:off x="381000" y="1276350"/>
            <a:ext cx="5029200" cy="2677656"/>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Giving importance to improve roles and functions of a hotel is very important, as it will help in fulfilling the needs and preferences of guests who are visiting a hotel. </a:t>
            </a:r>
          </a:p>
        </p:txBody>
      </p:sp>
      <p:pic>
        <p:nvPicPr>
          <p:cNvPr id="12290" name="Picture 2" descr="How Does The Hospitality Industry Work?"/>
          <p:cNvPicPr>
            <a:picLocks noChangeAspect="1" noChangeArrowheads="1"/>
          </p:cNvPicPr>
          <p:nvPr/>
        </p:nvPicPr>
        <p:blipFill>
          <a:blip r:embed="rId3" cstate="print"/>
          <a:srcRect/>
          <a:stretch>
            <a:fillRect/>
          </a:stretch>
        </p:blipFill>
        <p:spPr bwMode="auto">
          <a:xfrm>
            <a:off x="6019800" y="2114550"/>
            <a:ext cx="2362200" cy="207168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76400" y="114300"/>
            <a:ext cx="6019800" cy="523220"/>
          </a:xfrm>
          <a:prstGeom prst="rect">
            <a:avLst/>
          </a:prstGeom>
          <a:noFill/>
        </p:spPr>
        <p:txBody>
          <a:bodyPr wrap="square" rtlCol="0">
            <a:spAutoFit/>
          </a:bodyPr>
          <a:lstStyle/>
          <a:p>
            <a:r>
              <a:rPr lang="en-US" sz="2800" b="1" dirty="0" smtClean="0"/>
              <a:t>Contd.</a:t>
            </a:r>
            <a:endParaRPr lang="en-US" sz="2800" dirty="0">
              <a:latin typeface="Arial" pitchFamily="34" charset="0"/>
              <a:cs typeface="Arial" pitchFamily="34" charset="0"/>
            </a:endParaRPr>
          </a:p>
        </p:txBody>
      </p:sp>
      <p:sp>
        <p:nvSpPr>
          <p:cNvPr id="4" name="TextBox 3"/>
          <p:cNvSpPr txBox="1"/>
          <p:nvPr/>
        </p:nvSpPr>
        <p:spPr>
          <a:xfrm>
            <a:off x="381000" y="1543050"/>
            <a:ext cx="4114800" cy="3139321"/>
          </a:xfrm>
          <a:prstGeom prst="rect">
            <a:avLst/>
          </a:prstGeom>
          <a:noFill/>
        </p:spPr>
        <p:txBody>
          <a:bodyPr wrap="square" rtlCol="0">
            <a:spAutoFit/>
          </a:bodyPr>
          <a:lstStyle/>
          <a:p>
            <a:pPr>
              <a:buFont typeface="Arial" pitchFamily="34" charset="0"/>
              <a:buChar char="•"/>
            </a:pPr>
            <a:r>
              <a:rPr lang="en-US" dirty="0" smtClean="0">
                <a:latin typeface="Times New Roman" pitchFamily="18" charset="0"/>
                <a:cs typeface="Times New Roman" pitchFamily="18" charset="0"/>
              </a:rPr>
              <a:t>Hospitality industry is very important for serving people who have been trying to stay in a hotel, this industry includes providing customers with food and drink services, planning of events and it also includes travel and tourism.</a:t>
            </a:r>
          </a:p>
          <a:p>
            <a:pPr>
              <a:buFont typeface="Arial" pitchFamily="34" charset="0"/>
              <a:buChar char="•"/>
            </a:pPr>
            <a:r>
              <a:rPr lang="en-US" dirty="0" smtClean="0">
                <a:latin typeface="Times New Roman" pitchFamily="18" charset="0"/>
                <a:cs typeface="Times New Roman" pitchFamily="18" charset="0"/>
              </a:rPr>
              <a:t> So a hotel have to focus on improving the lodging services and it can attract customers by providing them with delicious food and a proper packages for tourism to their customers.</a:t>
            </a:r>
            <a:endParaRPr lang="en-US" dirty="0">
              <a:latin typeface="Times New Roman" pitchFamily="18" charset="0"/>
              <a:cs typeface="Times New Roman" pitchFamily="18" charset="0"/>
            </a:endParaRPr>
          </a:p>
        </p:txBody>
      </p:sp>
      <p:pic>
        <p:nvPicPr>
          <p:cNvPr id="10242" name="Picture 2" descr="How Does The Hospitality Industry Work?"/>
          <p:cNvPicPr>
            <a:picLocks noChangeAspect="1" noChangeArrowheads="1"/>
          </p:cNvPicPr>
          <p:nvPr/>
        </p:nvPicPr>
        <p:blipFill>
          <a:blip r:embed="rId3" cstate="print"/>
          <a:srcRect/>
          <a:stretch>
            <a:fillRect/>
          </a:stretch>
        </p:blipFill>
        <p:spPr bwMode="auto">
          <a:xfrm>
            <a:off x="5334000" y="2400300"/>
            <a:ext cx="3505200" cy="13144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95600" y="228600"/>
            <a:ext cx="3581400" cy="523220"/>
          </a:xfrm>
          <a:prstGeom prst="rect">
            <a:avLst/>
          </a:prstGeom>
          <a:noFill/>
        </p:spPr>
        <p:txBody>
          <a:bodyPr wrap="square" rtlCol="0">
            <a:spAutoFit/>
          </a:bodyPr>
          <a:lstStyle/>
          <a:p>
            <a:pPr algn="just"/>
            <a:r>
              <a:rPr lang="en-US" sz="2800" b="1" dirty="0"/>
              <a:t>Conclusion</a:t>
            </a:r>
          </a:p>
        </p:txBody>
      </p:sp>
      <p:sp>
        <p:nvSpPr>
          <p:cNvPr id="4" name="TextBox 3"/>
          <p:cNvSpPr txBox="1"/>
          <p:nvPr/>
        </p:nvSpPr>
        <p:spPr>
          <a:xfrm>
            <a:off x="609600" y="1085851"/>
            <a:ext cx="4953000" cy="3108543"/>
          </a:xfrm>
          <a:prstGeom prst="rect">
            <a:avLst/>
          </a:prstGeom>
          <a:noFill/>
        </p:spPr>
        <p:txBody>
          <a:bodyPr wrap="square" rtlCol="0">
            <a:spAutoFit/>
          </a:bodyPr>
          <a:lstStyle/>
          <a:p>
            <a:pPr algn="just"/>
            <a:r>
              <a:rPr lang="en-GB" sz="1400" dirty="0" smtClean="0"/>
              <a:t>This study shows that hospitality and guest services can be improved by the hotels by providing that customers with excellent services. These services includes providing their customers with good accommodation and food facilities. In this study, the example of The Connaught has been taken, which is one of the most luxurious hotel in the London. This hotel has been providing that customer world class rooms and has been providing them with various facilities like providing them with proper tour packages and travelling services. The main consumers of this hotel are travellers, business men, and normal public, which has been visiting the hotel for leisure purposes. In the last part of the study, it can be understood that hospitality industry can be improved by providing excellent services to customers who are visiting the hotel. </a:t>
            </a:r>
            <a:endParaRPr lang="en-US" sz="1400" dirty="0">
              <a:latin typeface="Arial" pitchFamily="34" charset="0"/>
              <a:cs typeface="Arial" pitchFamily="34" charset="0"/>
            </a:endParaRPr>
          </a:p>
        </p:txBody>
      </p:sp>
      <p:pic>
        <p:nvPicPr>
          <p:cNvPr id="45058" name="Picture 2" descr="Conclusion Speech Bubble. Conclusion Ribbon Sign. Stock Vector -  Illustration of template, paper: 171809742"/>
          <p:cNvPicPr>
            <a:picLocks noChangeAspect="1" noChangeArrowheads="1"/>
          </p:cNvPicPr>
          <p:nvPr/>
        </p:nvPicPr>
        <p:blipFill>
          <a:blip r:embed="rId3" cstate="print"/>
          <a:srcRect/>
          <a:stretch>
            <a:fillRect/>
          </a:stretch>
        </p:blipFill>
        <p:spPr bwMode="auto">
          <a:xfrm>
            <a:off x="5867400" y="3600450"/>
            <a:ext cx="2953648" cy="10287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95600" y="228600"/>
            <a:ext cx="3581400" cy="523220"/>
          </a:xfrm>
          <a:prstGeom prst="rect">
            <a:avLst/>
          </a:prstGeom>
          <a:noFill/>
        </p:spPr>
        <p:txBody>
          <a:bodyPr wrap="square" rtlCol="0">
            <a:spAutoFit/>
          </a:bodyPr>
          <a:lstStyle/>
          <a:p>
            <a:r>
              <a:rPr lang="en-US" sz="2800" b="1" dirty="0"/>
              <a:t>References</a:t>
            </a:r>
          </a:p>
        </p:txBody>
      </p:sp>
      <p:sp>
        <p:nvSpPr>
          <p:cNvPr id="4" name="TextBox 3"/>
          <p:cNvSpPr txBox="1"/>
          <p:nvPr/>
        </p:nvSpPr>
        <p:spPr>
          <a:xfrm>
            <a:off x="609600" y="1085851"/>
            <a:ext cx="4191000" cy="4524315"/>
          </a:xfrm>
          <a:prstGeom prst="rect">
            <a:avLst/>
          </a:prstGeom>
          <a:noFill/>
        </p:spPr>
        <p:txBody>
          <a:bodyPr wrap="square" rtlCol="0">
            <a:spAutoFit/>
          </a:bodyPr>
          <a:lstStyle/>
          <a:p>
            <a:pPr>
              <a:buFont typeface="Arial" pitchFamily="34" charset="0"/>
              <a:buChar char="•"/>
            </a:pPr>
            <a:r>
              <a:rPr lang="en-GB" dirty="0" err="1" smtClean="0"/>
              <a:t>Ammachathram</a:t>
            </a:r>
            <a:r>
              <a:rPr lang="en-GB" dirty="0" smtClean="0"/>
              <a:t>, A., 2019. HRTM 374 Guest Services Management–A Peer Review of Teaching Project Benchmark Portfolio.</a:t>
            </a:r>
            <a:endParaRPr lang="en-US" dirty="0" smtClean="0"/>
          </a:p>
          <a:p>
            <a:endParaRPr lang="en-GB" dirty="0" smtClean="0"/>
          </a:p>
          <a:p>
            <a:r>
              <a:rPr lang="en-GB" dirty="0" smtClean="0"/>
              <a:t>George, R.V., Harsh, H.O., Ray, P. and </a:t>
            </a:r>
            <a:r>
              <a:rPr lang="en-GB" dirty="0" err="1" smtClean="0"/>
              <a:t>Babu</a:t>
            </a:r>
            <a:r>
              <a:rPr lang="en-GB" dirty="0" smtClean="0"/>
              <a:t>, A.K., 2019. Food quality traceability prototype for restaurants using </a:t>
            </a:r>
            <a:r>
              <a:rPr lang="en-GB" dirty="0" err="1" smtClean="0"/>
              <a:t>blockchain</a:t>
            </a:r>
            <a:r>
              <a:rPr lang="en-GB" dirty="0" smtClean="0"/>
              <a:t> and food quality data index. </a:t>
            </a:r>
            <a:r>
              <a:rPr lang="en-GB" i="1" dirty="0" smtClean="0"/>
              <a:t>Journal of Cleaner Production</a:t>
            </a:r>
            <a:r>
              <a:rPr lang="en-GB" dirty="0" smtClean="0"/>
              <a:t>, </a:t>
            </a:r>
            <a:r>
              <a:rPr lang="en-GB" i="1" dirty="0" smtClean="0"/>
              <a:t>240</a:t>
            </a:r>
            <a:r>
              <a:rPr lang="en-GB" dirty="0" smtClean="0"/>
              <a:t>, p.118021.</a:t>
            </a:r>
            <a:endParaRPr lang="en-US" dirty="0" smtClean="0"/>
          </a:p>
          <a:p>
            <a:endParaRPr lang="en-GB" dirty="0" smtClean="0"/>
          </a:p>
          <a:p>
            <a:r>
              <a:rPr lang="en-GB" dirty="0" smtClean="0"/>
              <a:t>The Connaught, 2022a. </a:t>
            </a:r>
            <a:r>
              <a:rPr lang="en-US" i="1" dirty="0" smtClean="0"/>
              <a:t>ABOUT THE HOTEL</a:t>
            </a:r>
            <a:r>
              <a:rPr lang="en-US" dirty="0" smtClean="0"/>
              <a:t>  </a:t>
            </a:r>
            <a:r>
              <a:rPr lang="en-GB" dirty="0" smtClean="0"/>
              <a:t>[Online] Available at: https://www.the-connaught.co.uk/about-the-hotel/  [Accessed 26 October 2022]</a:t>
            </a:r>
            <a:endParaRPr lang="en-US" dirty="0"/>
          </a:p>
        </p:txBody>
      </p:sp>
      <p:sp>
        <p:nvSpPr>
          <p:cNvPr id="43010" name="AutoShape 2" descr="Reference Stock Photos, Royalty Free Reference Images | Deposit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3012" name="AutoShape 4" descr="Reference Stock Photos, Royalty Free Reference Images | Deposit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3014" name="AutoShape 6" descr="Reference Stock Photos, Royalty Free Reference Images | Deposit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3016" name="AutoShape 8" descr="Reference Stock Photos, Royalty Free Reference Images | Deposit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3018" name="AutoShape 10" descr="Reference Stock Photos, Royalty Free Reference Images | Deposit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3020" name="Picture 12" descr="Using the Right References &amp; Preparing Them for Questioning | LRO Staffing"/>
          <p:cNvPicPr>
            <a:picLocks noChangeAspect="1" noChangeArrowheads="1"/>
          </p:cNvPicPr>
          <p:nvPr/>
        </p:nvPicPr>
        <p:blipFill>
          <a:blip r:embed="rId3" cstate="print"/>
          <a:srcRect/>
          <a:stretch>
            <a:fillRect/>
          </a:stretch>
        </p:blipFill>
        <p:spPr bwMode="auto">
          <a:xfrm>
            <a:off x="5181601" y="2457450"/>
            <a:ext cx="3427929" cy="17145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AutoShape 2" descr="1,000+ Best Thank You Images · 100% Free Download · Pexels Stock Photos"/>
          <p:cNvSpPr>
            <a:spLocks noChangeAspect="1" noChangeArrowheads="1"/>
          </p:cNvSpPr>
          <p:nvPr/>
        </p:nvSpPr>
        <p:spPr bwMode="auto">
          <a:xfrm>
            <a:off x="155575" y="-108347"/>
            <a:ext cx="304800" cy="2286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0964" name="Picture 4" descr="68,659 Thank You Stock Photos, Pictures &amp; Royalty-Free Images - iStock"/>
          <p:cNvPicPr>
            <a:picLocks noChangeAspect="1" noChangeArrowheads="1"/>
          </p:cNvPicPr>
          <p:nvPr/>
        </p:nvPicPr>
        <p:blipFill>
          <a:blip r:embed="rId3"/>
          <a:srcRect/>
          <a:stretch>
            <a:fillRect/>
          </a:stretch>
        </p:blipFill>
        <p:spPr bwMode="auto">
          <a:xfrm>
            <a:off x="533400" y="800100"/>
            <a:ext cx="7940842" cy="31432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408</TotalTime>
  <Words>1486</Words>
  <Application>Microsoft Office PowerPoint</Application>
  <PresentationFormat>On-screen Show (16:9)</PresentationFormat>
  <Paragraphs>76</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Franklin Gothic Book</vt:lpstr>
      <vt:lpstr>Franklin Gothic Medium</vt:lpstr>
      <vt:lpstr>Times New Roman</vt:lpstr>
      <vt:lpstr>Wingdings 2</vt:lpstr>
      <vt:lpstr>Trek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revision>42</cp:revision>
  <dcterms:created xsi:type="dcterms:W3CDTF">2022-08-17T04:24:42Z</dcterms:created>
  <dcterms:modified xsi:type="dcterms:W3CDTF">2022-10-26T13:36:56Z</dcterms:modified>
</cp:coreProperties>
</file>