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6" r:id="rId13"/>
    <p:sldId id="267" r:id="rId14"/>
    <p:sldId id="270" r:id="rId15"/>
    <p:sldId id="268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946" y="4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kan Shaikh" userId="867520302c226747" providerId="LiveId" clId="{671AA9EB-31F1-4933-8111-BE2225B8128F}"/>
    <pc:docChg chg="modSld">
      <pc:chgData name="Muskan Shaikh" userId="867520302c226747" providerId="LiveId" clId="{671AA9EB-31F1-4933-8111-BE2225B8128F}" dt="2026-07-13T11:55:58.750" v="74" actId="20577"/>
      <pc:docMkLst>
        <pc:docMk/>
      </pc:docMkLst>
      <pc:sldChg chg="addSp modSp mod">
        <pc:chgData name="Muskan Shaikh" userId="867520302c226747" providerId="LiveId" clId="{671AA9EB-31F1-4933-8111-BE2225B8128F}" dt="2026-07-13T08:41:08.551" v="45" actId="20577"/>
        <pc:sldMkLst>
          <pc:docMk/>
          <pc:sldMk cId="0" sldId="256"/>
        </pc:sldMkLst>
        <pc:spChg chg="mod">
          <ac:chgData name="Muskan Shaikh" userId="867520302c226747" providerId="LiveId" clId="{671AA9EB-31F1-4933-8111-BE2225B8128F}" dt="2026-07-13T08:40:17.373" v="11" actId="20577"/>
          <ac:spMkLst>
            <pc:docMk/>
            <pc:sldMk cId="0" sldId="256"/>
            <ac:spMk id="42" creationId="{CECFF8C6-E5F6-32CD-89F4-DF8BE956FB99}"/>
          </ac:spMkLst>
        </pc:spChg>
        <pc:spChg chg="add mod">
          <ac:chgData name="Muskan Shaikh" userId="867520302c226747" providerId="LiveId" clId="{671AA9EB-31F1-4933-8111-BE2225B8128F}" dt="2026-07-13T08:41:08.551" v="45" actId="20577"/>
          <ac:spMkLst>
            <pc:docMk/>
            <pc:sldMk cId="0" sldId="256"/>
            <ac:spMk id="43" creationId="{69D502E1-93E6-2EC6-351F-64E61D06B088}"/>
          </ac:spMkLst>
        </pc:spChg>
      </pc:sldChg>
      <pc:sldChg chg="modSp mod">
        <pc:chgData name="Muskan Shaikh" userId="867520302c226747" providerId="LiveId" clId="{671AA9EB-31F1-4933-8111-BE2225B8128F}" dt="2026-07-13T11:55:58.750" v="74" actId="20577"/>
        <pc:sldMkLst>
          <pc:docMk/>
          <pc:sldMk cId="0" sldId="267"/>
        </pc:sldMkLst>
        <pc:spChg chg="mod">
          <ac:chgData name="Muskan Shaikh" userId="867520302c226747" providerId="LiveId" clId="{671AA9EB-31F1-4933-8111-BE2225B8128F}" dt="2026-07-13T11:54:33.486" v="59" actId="20577"/>
          <ac:spMkLst>
            <pc:docMk/>
            <pc:sldMk cId="0" sldId="267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13T11:55:58.750" v="74" actId="20577"/>
          <ac:spMkLst>
            <pc:docMk/>
            <pc:sldMk cId="0" sldId="267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1444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25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flipV="1">
            <a:off x="10149840" y="937260"/>
            <a:ext cx="553212" cy="25146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0703052" y="937260"/>
            <a:ext cx="402336" cy="402336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 flipH="1">
            <a:off x="9797796" y="1188720"/>
            <a:ext cx="352044" cy="301752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 flipV="1">
            <a:off x="9797796" y="736092"/>
            <a:ext cx="251460" cy="75438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 flipH="1">
            <a:off x="10451592" y="1339596"/>
            <a:ext cx="653796" cy="352044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 flipH="1" flipV="1">
            <a:off x="9797796" y="1490472"/>
            <a:ext cx="653796" cy="201168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 flipH="1">
            <a:off x="10954512" y="1339596"/>
            <a:ext cx="150876" cy="452628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0081260" y="112014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0" name="Shape 8"/>
          <p:cNvSpPr/>
          <p:nvPr/>
        </p:nvSpPr>
        <p:spPr>
          <a:xfrm>
            <a:off x="10657332" y="89154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1" name="Shape 9"/>
          <p:cNvSpPr/>
          <p:nvPr/>
        </p:nvSpPr>
        <p:spPr>
          <a:xfrm>
            <a:off x="11059668" y="1293876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2" name="Shape 10"/>
          <p:cNvSpPr/>
          <p:nvPr/>
        </p:nvSpPr>
        <p:spPr>
          <a:xfrm>
            <a:off x="10383012" y="162306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3" name="Shape 11"/>
          <p:cNvSpPr/>
          <p:nvPr/>
        </p:nvSpPr>
        <p:spPr>
          <a:xfrm>
            <a:off x="9752076" y="1444752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4" name="Shape 12"/>
          <p:cNvSpPr/>
          <p:nvPr/>
        </p:nvSpPr>
        <p:spPr>
          <a:xfrm>
            <a:off x="10003536" y="690372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5" name="Shape 13"/>
          <p:cNvSpPr/>
          <p:nvPr/>
        </p:nvSpPr>
        <p:spPr>
          <a:xfrm>
            <a:off x="10885932" y="1723644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6" name="Shape 14"/>
          <p:cNvSpPr/>
          <p:nvPr/>
        </p:nvSpPr>
        <p:spPr>
          <a:xfrm flipV="1">
            <a:off x="914400" y="5852160"/>
            <a:ext cx="402336" cy="18288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316736" y="5852160"/>
            <a:ext cx="292608" cy="292608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 flipH="1">
            <a:off x="658368" y="6035040"/>
            <a:ext cx="256032" cy="219456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 flipV="1">
            <a:off x="658368" y="5705856"/>
            <a:ext cx="182880" cy="54864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 flipH="1">
            <a:off x="1133856" y="6144768"/>
            <a:ext cx="475488" cy="256032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 flipH="1" flipV="1">
            <a:off x="658368" y="6254496"/>
            <a:ext cx="475488" cy="146304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 flipH="1">
            <a:off x="1499616" y="6144768"/>
            <a:ext cx="109728" cy="329184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45820" y="596646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4" name="Shape 22"/>
          <p:cNvSpPr/>
          <p:nvPr/>
        </p:nvSpPr>
        <p:spPr>
          <a:xfrm>
            <a:off x="1271016" y="5806440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5" name="Shape 23"/>
          <p:cNvSpPr/>
          <p:nvPr/>
        </p:nvSpPr>
        <p:spPr>
          <a:xfrm>
            <a:off x="1563624" y="6099048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6" name="Shape 24"/>
          <p:cNvSpPr/>
          <p:nvPr/>
        </p:nvSpPr>
        <p:spPr>
          <a:xfrm>
            <a:off x="1065276" y="633222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7" name="Shape 25"/>
          <p:cNvSpPr/>
          <p:nvPr/>
        </p:nvSpPr>
        <p:spPr>
          <a:xfrm>
            <a:off x="612648" y="6208776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8" name="Shape 26"/>
          <p:cNvSpPr/>
          <p:nvPr/>
        </p:nvSpPr>
        <p:spPr>
          <a:xfrm>
            <a:off x="795528" y="5660136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9" name="Shape 27"/>
          <p:cNvSpPr/>
          <p:nvPr/>
        </p:nvSpPr>
        <p:spPr>
          <a:xfrm>
            <a:off x="1431036" y="6405372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30" name="Text 28"/>
          <p:cNvSpPr/>
          <p:nvPr/>
        </p:nvSpPr>
        <p:spPr>
          <a:xfrm>
            <a:off x="502920" y="1554480"/>
            <a:ext cx="9144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3FA7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ARTIFICIAL INTELLIGENCE  ·  RESEARCH PROPOSAL</a:t>
            </a:r>
            <a:endParaRPr lang="en-US" sz="1250" dirty="0"/>
          </a:p>
        </p:txBody>
      </p:sp>
      <p:sp>
        <p:nvSpPr>
          <p:cNvPr id="31" name="Text 29"/>
          <p:cNvSpPr/>
          <p:nvPr/>
        </p:nvSpPr>
        <p:spPr>
          <a:xfrm>
            <a:off x="502920" y="1965960"/>
            <a:ext cx="96926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Artificial Intelligence for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Cybersecurity Threat Detection</a:t>
            </a:r>
            <a:endParaRPr lang="en-US" sz="4000" dirty="0"/>
          </a:p>
        </p:txBody>
      </p:sp>
      <p:sp>
        <p:nvSpPr>
          <p:cNvPr id="32" name="Shape 30"/>
          <p:cNvSpPr/>
          <p:nvPr/>
        </p:nvSpPr>
        <p:spPr>
          <a:xfrm>
            <a:off x="502920" y="3886200"/>
            <a:ext cx="2377440" cy="0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502920" y="4023360"/>
            <a:ext cx="8595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i="1" dirty="0">
                <a:solidFill>
                  <a:srgbClr val="AFC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Designing and evaluating an explainable AI framework for network intrusion detection</a:t>
            </a:r>
            <a:endParaRPr lang="en-US" sz="1450" dirty="0"/>
          </a:p>
        </p:txBody>
      </p:sp>
      <p:sp>
        <p:nvSpPr>
          <p:cNvPr id="34" name="Text 32"/>
          <p:cNvSpPr/>
          <p:nvPr/>
        </p:nvSpPr>
        <p:spPr>
          <a:xfrm>
            <a:off x="502920" y="5074920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950" dirty="0"/>
          </a:p>
        </p:txBody>
      </p:sp>
      <p:sp>
        <p:nvSpPr>
          <p:cNvPr id="35" name="Text 33"/>
          <p:cNvSpPr/>
          <p:nvPr/>
        </p:nvSpPr>
        <p:spPr>
          <a:xfrm>
            <a:off x="2103120" y="5074920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Shaikh Muskanbanu Mubarakbhai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502920" y="5404104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endParaRPr lang="en-US" sz="950" dirty="0"/>
          </a:p>
        </p:txBody>
      </p:sp>
      <p:sp>
        <p:nvSpPr>
          <p:cNvPr id="37" name="Text 35"/>
          <p:cNvSpPr/>
          <p:nvPr/>
        </p:nvSpPr>
        <p:spPr>
          <a:xfrm>
            <a:off x="2103120" y="5404104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2513085</a:t>
            </a:r>
            <a:endParaRPr lang="en-US" sz="1150" dirty="0"/>
          </a:p>
        </p:txBody>
      </p:sp>
      <p:sp>
        <p:nvSpPr>
          <p:cNvPr id="38" name="Text 36"/>
          <p:cNvSpPr/>
          <p:nvPr/>
        </p:nvSpPr>
        <p:spPr>
          <a:xfrm>
            <a:off x="502920" y="5733288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950" dirty="0"/>
          </a:p>
        </p:txBody>
      </p:sp>
      <p:sp>
        <p:nvSpPr>
          <p:cNvPr id="39" name="Text 37"/>
          <p:cNvSpPr/>
          <p:nvPr/>
        </p:nvSpPr>
        <p:spPr>
          <a:xfrm>
            <a:off x="2103120" y="573328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L7 – Research Methods and Professional Development (ACFA7004)</a:t>
            </a:r>
            <a:endParaRPr lang="en-US" sz="1150" dirty="0"/>
          </a:p>
        </p:txBody>
      </p:sp>
      <p:sp>
        <p:nvSpPr>
          <p:cNvPr id="40" name="Text 38"/>
          <p:cNvSpPr/>
          <p:nvPr/>
        </p:nvSpPr>
        <p:spPr>
          <a:xfrm>
            <a:off x="502920" y="606247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950" dirty="0"/>
          </a:p>
        </p:txBody>
      </p:sp>
      <p:sp>
        <p:nvSpPr>
          <p:cNvPr id="41" name="Text 39"/>
          <p:cNvSpPr/>
          <p:nvPr/>
        </p:nvSpPr>
        <p:spPr>
          <a:xfrm>
            <a:off x="2103120" y="6062472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Mohamed Ben Farah</a:t>
            </a:r>
            <a:endParaRPr lang="en-US" sz="1150" dirty="0"/>
          </a:p>
        </p:txBody>
      </p:sp>
      <p:sp>
        <p:nvSpPr>
          <p:cNvPr id="42" name="Text 38">
            <a:extLst>
              <a:ext uri="{FF2B5EF4-FFF2-40B4-BE49-F238E27FC236}">
                <a16:creationId xmlns:a16="http://schemas.microsoft.com/office/drawing/2014/main" id="{CECFF8C6-E5F6-32CD-89F4-DF8BE956FB99}"/>
              </a:ext>
            </a:extLst>
          </p:cNvPr>
          <p:cNvSpPr/>
          <p:nvPr/>
        </p:nvSpPr>
        <p:spPr>
          <a:xfrm>
            <a:off x="502920" y="6399458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</a:t>
            </a:r>
            <a:endParaRPr lang="en-US" sz="950" dirty="0"/>
          </a:p>
        </p:txBody>
      </p:sp>
      <p:sp>
        <p:nvSpPr>
          <p:cNvPr id="43" name="Text 39">
            <a:extLst>
              <a:ext uri="{FF2B5EF4-FFF2-40B4-BE49-F238E27FC236}">
                <a16:creationId xmlns:a16="http://schemas.microsoft.com/office/drawing/2014/main" id="{69D502E1-93E6-2EC6-351F-64E61D06B088}"/>
              </a:ext>
            </a:extLst>
          </p:cNvPr>
          <p:cNvSpPr/>
          <p:nvPr/>
        </p:nvSpPr>
        <p:spPr>
          <a:xfrm>
            <a:off x="2103120" y="638558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13-07-2026</a:t>
            </a: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Contents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83080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5" name="Text 3"/>
          <p:cNvSpPr/>
          <p:nvPr/>
        </p:nvSpPr>
        <p:spPr>
          <a:xfrm>
            <a:off x="502920" y="17830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143000" y="1728216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and Background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02920" y="2404872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02920" y="2679192"/>
            <a:ext cx="457200" cy="45720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9" name="Text 7"/>
          <p:cNvSpPr/>
          <p:nvPr/>
        </p:nvSpPr>
        <p:spPr>
          <a:xfrm>
            <a:off x="502920" y="267919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3000" y="262432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 and its Literature Basis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502920" y="3300984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502920" y="3575304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3" name="Text 11"/>
          <p:cNvSpPr/>
          <p:nvPr/>
        </p:nvSpPr>
        <p:spPr>
          <a:xfrm>
            <a:off x="502920" y="357530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143000" y="3520440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and Identified Gap</a:t>
            </a:r>
            <a:endParaRPr lang="en-US" sz="1450" dirty="0"/>
          </a:p>
        </p:txBody>
      </p:sp>
      <p:sp>
        <p:nvSpPr>
          <p:cNvPr id="15" name="Shape 13"/>
          <p:cNvSpPr/>
          <p:nvPr/>
        </p:nvSpPr>
        <p:spPr>
          <a:xfrm>
            <a:off x="502920" y="4197096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502920" y="4471416"/>
            <a:ext cx="457200" cy="45720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17" name="Text 15"/>
          <p:cNvSpPr/>
          <p:nvPr/>
        </p:nvSpPr>
        <p:spPr>
          <a:xfrm>
            <a:off x="502920" y="44714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143000" y="4416552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502920" y="5093208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446520" y="1783080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1" name="Text 19"/>
          <p:cNvSpPr/>
          <p:nvPr/>
        </p:nvSpPr>
        <p:spPr>
          <a:xfrm>
            <a:off x="6446520" y="17830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7086600" y="1728216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 and Data Collection</a:t>
            </a:r>
            <a:endParaRPr lang="en-US" sz="1450" dirty="0"/>
          </a:p>
        </p:txBody>
      </p:sp>
      <p:sp>
        <p:nvSpPr>
          <p:cNvPr id="23" name="Shape 21"/>
          <p:cNvSpPr/>
          <p:nvPr/>
        </p:nvSpPr>
        <p:spPr>
          <a:xfrm>
            <a:off x="6446520" y="2404872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6446520" y="2679192"/>
            <a:ext cx="457200" cy="45720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5" name="Text 23"/>
          <p:cNvSpPr/>
          <p:nvPr/>
        </p:nvSpPr>
        <p:spPr>
          <a:xfrm>
            <a:off x="6446520" y="267919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7086600" y="262432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Planning, Resources, Impact and Limitations</a:t>
            </a:r>
            <a:endParaRPr lang="en-US" sz="1450" dirty="0"/>
          </a:p>
        </p:txBody>
      </p:sp>
      <p:sp>
        <p:nvSpPr>
          <p:cNvPr id="27" name="Shape 25"/>
          <p:cNvSpPr/>
          <p:nvPr/>
        </p:nvSpPr>
        <p:spPr>
          <a:xfrm>
            <a:off x="6446520" y="3300984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6446520" y="3575304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9" name="Text 27"/>
          <p:cNvSpPr/>
          <p:nvPr/>
        </p:nvSpPr>
        <p:spPr>
          <a:xfrm>
            <a:off x="6446520" y="357530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7086600" y="3520440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450" dirty="0"/>
          </a:p>
        </p:txBody>
      </p:sp>
      <p:sp>
        <p:nvSpPr>
          <p:cNvPr id="31" name="Shape 29"/>
          <p:cNvSpPr/>
          <p:nvPr/>
        </p:nvSpPr>
        <p:spPr>
          <a:xfrm>
            <a:off x="6446520" y="4197096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900" dirty="0"/>
          </a:p>
        </p:txBody>
      </p:sp>
      <p:sp>
        <p:nvSpPr>
          <p:cNvPr id="33" name="Shape 26">
            <a:extLst>
              <a:ext uri="{FF2B5EF4-FFF2-40B4-BE49-F238E27FC236}">
                <a16:creationId xmlns:a16="http://schemas.microsoft.com/office/drawing/2014/main" id="{5AC2ED28-0B07-620E-A56A-9B8C049652C0}"/>
              </a:ext>
            </a:extLst>
          </p:cNvPr>
          <p:cNvSpPr/>
          <p:nvPr/>
        </p:nvSpPr>
        <p:spPr>
          <a:xfrm>
            <a:off x="6446520" y="4507992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34" name="Shape 17">
            <a:extLst>
              <a:ext uri="{FF2B5EF4-FFF2-40B4-BE49-F238E27FC236}">
                <a16:creationId xmlns:a16="http://schemas.microsoft.com/office/drawing/2014/main" id="{EE8D8918-E13A-BC4A-DAE3-96286DC44BD6}"/>
              </a:ext>
            </a:extLst>
          </p:cNvPr>
          <p:cNvSpPr/>
          <p:nvPr/>
        </p:nvSpPr>
        <p:spPr>
          <a:xfrm>
            <a:off x="6446520" y="5093208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35" name="Text 27">
            <a:extLst>
              <a:ext uri="{FF2B5EF4-FFF2-40B4-BE49-F238E27FC236}">
                <a16:creationId xmlns:a16="http://schemas.microsoft.com/office/drawing/2014/main" id="{38FB18E0-DB48-3DFF-45CF-7E61923AA170}"/>
              </a:ext>
            </a:extLst>
          </p:cNvPr>
          <p:cNvSpPr/>
          <p:nvPr/>
        </p:nvSpPr>
        <p:spPr>
          <a:xfrm>
            <a:off x="6446520" y="4503433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9</a:t>
            </a:r>
            <a:endParaRPr lang="en-US" sz="1200" dirty="0"/>
          </a:p>
        </p:txBody>
      </p:sp>
      <p:sp>
        <p:nvSpPr>
          <p:cNvPr id="36" name="Text 28">
            <a:extLst>
              <a:ext uri="{FF2B5EF4-FFF2-40B4-BE49-F238E27FC236}">
                <a16:creationId xmlns:a16="http://schemas.microsoft.com/office/drawing/2014/main" id="{ED7A2DC7-9485-AF08-1434-A30042106BA7}"/>
              </a:ext>
            </a:extLst>
          </p:cNvPr>
          <p:cNvSpPr/>
          <p:nvPr/>
        </p:nvSpPr>
        <p:spPr>
          <a:xfrm>
            <a:off x="7086600" y="4457713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0B1E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Context and Background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69164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organisations, governments and critical infrastructure move further into the digital world, the attack surface keeps expanding. Cloud platforms, on-premises systems, mobile devices and IoT deployments each add their own vulnerabilities.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02920" y="278892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reports point to the same trend: attacks are more frequent and sophisticated — ransomware, DDoS campaigns, advanced persistent threats and polymorphic malware that changes its own signature to dodge detection [1].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02920" y="4206240"/>
            <a:ext cx="55778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— machine learning and deep learning especially — is one of the more promising responses, but it depends on quality labelled data, carries real training cost, and raises interpretability questions [5], [6].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446520" y="1691640"/>
            <a:ext cx="5257800" cy="1481328"/>
          </a:xfrm>
          <a:prstGeom prst="roundRect">
            <a:avLst>
              <a:gd name="adj" fmla="val 555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6702552" y="1947672"/>
            <a:ext cx="502920" cy="50292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9" name="Text 7"/>
          <p:cNvSpPr/>
          <p:nvPr/>
        </p:nvSpPr>
        <p:spPr>
          <a:xfrm>
            <a:off x="6702552" y="19476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7406640" y="1874520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Signature-based IDS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7406640" y="2221992"/>
            <a:ext cx="4069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Reliable against known threats, but reactive — no match, no detection, for zero-day attacks [2].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446520" y="3374136"/>
            <a:ext cx="5257800" cy="1481328"/>
          </a:xfrm>
          <a:prstGeom prst="roundRect">
            <a:avLst>
              <a:gd name="adj" fmla="val 555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702552" y="3630168"/>
            <a:ext cx="502920" cy="50292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4" name="Text 12"/>
          <p:cNvSpPr/>
          <p:nvPr/>
        </p:nvSpPr>
        <p:spPr>
          <a:xfrm>
            <a:off x="6702552" y="363016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406640" y="3557016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Anomaly-based IDS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7406640" y="3904488"/>
            <a:ext cx="4069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Learns a baseline of 'normal' behaviour, but false-positive rates climb as normal traffic drifts [3].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6446520" y="5056632"/>
            <a:ext cx="5257800" cy="1481328"/>
          </a:xfrm>
          <a:prstGeom prst="roundRect">
            <a:avLst>
              <a:gd name="adj" fmla="val 555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702552" y="5312664"/>
            <a:ext cx="502920" cy="50292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9" name="Text 17"/>
          <p:cNvSpPr/>
          <p:nvPr/>
        </p:nvSpPr>
        <p:spPr>
          <a:xfrm>
            <a:off x="6702552" y="5312664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7406640" y="5239512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/ ML / DL Detection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7406640" y="5586984"/>
            <a:ext cx="4069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Learns complex, non-linear patterns directly from data — adaptive, but data-, compute- and trust-hungry [4].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Research Problem and its Literature Basis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11185855" cy="1234440"/>
          </a:xfrm>
          <a:prstGeom prst="roundRect">
            <a:avLst>
              <a:gd name="adj" fmla="val 5926"/>
            </a:avLst>
          </a:prstGeom>
          <a:solidFill>
            <a:srgbClr val="0F2540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1737360"/>
            <a:ext cx="10454335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65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should AI-based threat detection models be designed and evaluated so that they improve on traditional approaches, keep false positives operationally workable, and remain explainable enough to support analyst trust?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502920" y="324612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3FA7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502920" y="3840480"/>
            <a:ext cx="3154680" cy="0"/>
          </a:xfrm>
          <a:prstGeom prst="line">
            <a:avLst/>
          </a:prstGeom>
          <a:noFill/>
          <a:ln w="12700">
            <a:solidFill>
              <a:srgbClr val="D8E0E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02920" y="3931920"/>
            <a:ext cx="3246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Narrow generalisation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02920" y="4370832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models are trained and tested on only a narrow range of benchmarks, leaving open how well they generalise to a live network [7].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4187952" y="324612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3FA7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11" name="Shape 9"/>
          <p:cNvSpPr/>
          <p:nvPr/>
        </p:nvSpPr>
        <p:spPr>
          <a:xfrm>
            <a:off x="4187952" y="3840480"/>
            <a:ext cx="3154680" cy="0"/>
          </a:xfrm>
          <a:prstGeom prst="line">
            <a:avLst/>
          </a:prstGeom>
          <a:noFill/>
          <a:ln w="12700">
            <a:solidFill>
              <a:srgbClr val="D8E0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187952" y="3931920"/>
            <a:ext cx="3246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Accuracy vs false alarms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187952" y="4370832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reported accuracy often comes with false-positive rates that are impractical against imbalanced real traffic [8].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7872984" y="324612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3FA7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5" name="Shape 13"/>
          <p:cNvSpPr/>
          <p:nvPr/>
        </p:nvSpPr>
        <p:spPr>
          <a:xfrm>
            <a:off x="7872984" y="3840480"/>
            <a:ext cx="3154680" cy="0"/>
          </a:xfrm>
          <a:prstGeom prst="line">
            <a:avLst/>
          </a:prstGeom>
          <a:noFill/>
          <a:ln w="12700">
            <a:solidFill>
              <a:srgbClr val="D8E0E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872984" y="3931920"/>
            <a:ext cx="3246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Black-box distrust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7872984" y="4370832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opacity of many deep architectures erodes analyst trust and complicates regulatory compliance [5], [6].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Four Thematic Strands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58952" y="197510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0F2540"/>
          </a:solidFill>
          <a:ln/>
        </p:spPr>
      </p:sp>
      <p:sp>
        <p:nvSpPr>
          <p:cNvPr id="6" name="Text 4"/>
          <p:cNvSpPr/>
          <p:nvPr/>
        </p:nvSpPr>
        <p:spPr>
          <a:xfrm>
            <a:off x="1005840" y="188366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Traditional IDS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8952" y="230428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Signature tools (e.g. Snort) generate few false alarms on known threats but miss zero-days; anomaly-based systems fill that gap at the cost of rising false positives [2], [3].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6446520" y="173736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6702552" y="197510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1C4E68"/>
          </a:solidFill>
          <a:ln/>
        </p:spPr>
      </p:sp>
      <p:sp>
        <p:nvSpPr>
          <p:cNvPr id="10" name="Text 8"/>
          <p:cNvSpPr/>
          <p:nvPr/>
        </p:nvSpPr>
        <p:spPr>
          <a:xfrm>
            <a:off x="6949440" y="188366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Machine Learning Detection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6702552" y="230428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Forest, SVM and XGBoost report strong results on CIC-IDS2017/NSL-KDD; criticised for relying on outdated, unrealistically clean data [7]–[10].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502920" y="370332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758952" y="394106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1C4E68"/>
          </a:solidFill>
          <a:ln/>
        </p:spPr>
      </p:sp>
      <p:sp>
        <p:nvSpPr>
          <p:cNvPr id="14" name="Text 12"/>
          <p:cNvSpPr/>
          <p:nvPr/>
        </p:nvSpPr>
        <p:spPr>
          <a:xfrm>
            <a:off x="1005840" y="384962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Deep Learning &amp; Hybrids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758952" y="427024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CNNs, LSTMs, autoencoders and CNN-LSTM hybrids model complex, sequential patterns and improve accuracy, at the cost of compute and transparency [11]–[13], [19].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446520" y="370332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6702552" y="394106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0F2540"/>
          </a:solidFill>
          <a:ln/>
        </p:spPr>
      </p:sp>
      <p:sp>
        <p:nvSpPr>
          <p:cNvPr id="18" name="Text 16"/>
          <p:cNvSpPr/>
          <p:nvPr/>
        </p:nvSpPr>
        <p:spPr>
          <a:xfrm>
            <a:off x="6949440" y="384962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 &amp; Trust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6702552" y="427024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and LIME surface which features drove a prediction, supporting trust and auditability — though explanations don't always mirror analyst reasoning [5], [6], [14], [15].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Identified Research Gap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600200"/>
            <a:ext cx="1118585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Taken as a whole, the literature shows clear progress — but leaves three gaps this research is designed to close.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02920" y="2240280"/>
            <a:ext cx="502920" cy="50292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6" name="Text 4"/>
          <p:cNvSpPr/>
          <p:nvPr/>
        </p:nvSpPr>
        <p:spPr>
          <a:xfrm>
            <a:off x="502920" y="224028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234440" y="221284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Unrealistic benchmarking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5623560" y="2185416"/>
            <a:ext cx="6080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few studies rigorously test AI models against realistic, imbalanced traffic rather than idealised benchmark data [7], [10].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02920" y="3017520"/>
            <a:ext cx="502920" cy="50292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10" name="Text 8"/>
          <p:cNvSpPr/>
          <p:nvPr/>
        </p:nvSpPr>
        <p:spPr>
          <a:xfrm>
            <a:off x="502920" y="30175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234440" y="299008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 bolted on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623560" y="2962656"/>
            <a:ext cx="6080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techniques are rarely built into the same experimental pipeline used to evaluate detection performance — usually an after-the-fact exercise [14].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3794760"/>
            <a:ext cx="502920" cy="50292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14" name="Text 12"/>
          <p:cNvSpPr/>
          <p:nvPr/>
        </p:nvSpPr>
        <p:spPr>
          <a:xfrm>
            <a:off x="502920" y="37947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234440" y="376732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Feasibility underexplored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5623560" y="3739896"/>
            <a:ext cx="6080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practical and ethical feasibility of deploying such systems inside a real SOC has received little in-depth discussion [15].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02920" y="4709160"/>
            <a:ext cx="11185855" cy="777240"/>
          </a:xfrm>
          <a:prstGeom prst="roundRect">
            <a:avLst>
              <a:gd name="adj" fmla="val 9412"/>
            </a:avLst>
          </a:prstGeom>
          <a:solidFill>
            <a:srgbClr val="0F2540"/>
          </a:solidFill>
          <a:ln/>
        </p:spPr>
      </p:sp>
      <p:sp>
        <p:nvSpPr>
          <p:cNvPr id="18" name="Text 16"/>
          <p:cNvSpPr/>
          <p:nvPr/>
        </p:nvSpPr>
        <p:spPr>
          <a:xfrm>
            <a:off x="822960" y="47091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folds comparative model evaluation and a built-in explainability component into a single experimental pipeline.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and Objectives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691640"/>
            <a:ext cx="11185855" cy="960120"/>
          </a:xfrm>
          <a:prstGeom prst="roundRect">
            <a:avLst>
              <a:gd name="adj" fmla="val 7619"/>
            </a:avLst>
          </a:prstGeom>
          <a:solidFill>
            <a:srgbClr val="1C4E68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691640"/>
            <a:ext cx="12801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CEEF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965960" y="1691640"/>
            <a:ext cx="9448495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design, build and empirically evaluate an AI-based threat detection framework that improves on conventional IDS in both detection accuracy and interpretability.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502920" y="2880360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8" name="Text 6"/>
          <p:cNvSpPr/>
          <p:nvPr/>
        </p:nvSpPr>
        <p:spPr>
          <a:xfrm>
            <a:off x="502920" y="2880360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02920" y="2880360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097280" y="2825496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evaluate the literature on ML, DL and hybrid threat-detection approaches, identifying methodological gaps.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02920" y="3538728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12" name="Text 10"/>
          <p:cNvSpPr/>
          <p:nvPr/>
        </p:nvSpPr>
        <p:spPr>
          <a:xfrm>
            <a:off x="502920" y="353872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3538728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1097280" y="3483864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an experimental framework to train and evaluate models on established benchmark datasets (CIC-IDS2017, UNSW-NB15).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502920" y="4197096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16" name="Text 14"/>
          <p:cNvSpPr/>
          <p:nvPr/>
        </p:nvSpPr>
        <p:spPr>
          <a:xfrm>
            <a:off x="502920" y="419709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02920" y="4197096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097280" y="4142232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classical ML, deep learning and hybrid ensemble models, benchmarked against signature- and anomaly-based baselines.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02920" y="4855464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20" name="Text 18"/>
          <p:cNvSpPr/>
          <p:nvPr/>
        </p:nvSpPr>
        <p:spPr>
          <a:xfrm>
            <a:off x="502920" y="485546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502920" y="4855464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97280" y="4800600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Incorporate an explainable AI (XAI) component — SHAP or LIME — to improve transparency of model outputs for analysts.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502920" y="5513832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24" name="Text 22"/>
          <p:cNvSpPr/>
          <p:nvPr/>
        </p:nvSpPr>
        <p:spPr>
          <a:xfrm>
            <a:off x="502920" y="5513832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502920" y="5513832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1097280" y="5458968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the practical feasibility, limitations and ethical implications of deploying the framework in a real SOC.</a:t>
            </a:r>
            <a:endParaRPr lang="en-US" sz="1250" dirty="0"/>
          </a:p>
        </p:txBody>
      </p:sp>
      <p:sp>
        <p:nvSpPr>
          <p:cNvPr id="27" name="Text 25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Methodology — Design and Process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783080"/>
            <a:ext cx="502920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Philosophy: </a:t>
            </a: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Positivist — measurable, observable phenomena assessed through controlled experimentation.
</a:t>
            </a:r>
            <a:r>
              <a:rPr lang="en-US" sz="13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Approach: </a:t>
            </a: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 — hypotheses from the literature (e.g. hybrid DL will outperform classical ML, at some interpretability cost) tested empirically.
</a:t>
            </a:r>
            <a:r>
              <a:rPr lang="en-US" sz="13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Strategy: </a:t>
            </a: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and quantitative, with a limited qualitative element — practitioner evaluation of the explainability outputs.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6675120" y="1691640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675120" y="1691640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Acquisition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9189720" y="2194560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8" name="Shape 6"/>
          <p:cNvSpPr/>
          <p:nvPr/>
        </p:nvSpPr>
        <p:spPr>
          <a:xfrm>
            <a:off x="6675120" y="2350008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675120" y="2350008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Pre-processing &amp; Feature Selection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9189720" y="2852928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6675120" y="3008376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675120" y="3008376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Training (ML / DL / Hybrid)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9189720" y="3511296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14" name="Shape 12"/>
          <p:cNvSpPr/>
          <p:nvPr/>
        </p:nvSpPr>
        <p:spPr>
          <a:xfrm>
            <a:off x="6675120" y="3666744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675120" y="3666744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Evaluation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9189720" y="4169664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6675120" y="4325112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675120" y="4325112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Explainability (XAI) Layer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9189720" y="4828032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20" name="Shape 18"/>
          <p:cNvSpPr/>
          <p:nvPr/>
        </p:nvSpPr>
        <p:spPr>
          <a:xfrm>
            <a:off x="6675120" y="4983480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0F2540"/>
          </a:solidFill>
          <a:ln w="9525">
            <a:solidFill>
              <a:srgbClr val="0F254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675120" y="4983480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Validated Detection Framework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and Model Comparison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69164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Sources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502920" y="2057400"/>
            <a:ext cx="50292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CIC-IDS2017 </a:t>
            </a: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Canadian Institute for Cybersecurity [16]
</a:t>
            </a:r>
            <a:r>
              <a:rPr lang="en-US" sz="12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UNSW-NB15 </a:t>
            </a: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Australian Centre for Cyber Security [17]
</a:t>
            </a:r>
            <a:r>
              <a:rPr lang="en-US" sz="12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label benign/malicious traffic across DoS/DDoS, brute force, botnet, infiltration and web attacks.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02920" y="338328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Pre-processing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02920" y="380390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8" name="Text 6"/>
          <p:cNvSpPr/>
          <p:nvPr/>
        </p:nvSpPr>
        <p:spPr>
          <a:xfrm>
            <a:off x="731520" y="367588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duplicate / null records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502920" y="416966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0" name="Text 8"/>
          <p:cNvSpPr/>
          <p:nvPr/>
        </p:nvSpPr>
        <p:spPr>
          <a:xfrm>
            <a:off x="731520" y="404164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Encode categorical features, normalise numerical ones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502920" y="453542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2" name="Text 10"/>
          <p:cNvSpPr/>
          <p:nvPr/>
        </p:nvSpPr>
        <p:spPr>
          <a:xfrm>
            <a:off x="731520" y="440740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 class imbalance with SMOTE [18]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502920" y="490118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4" name="Text 12"/>
          <p:cNvSpPr/>
          <p:nvPr/>
        </p:nvSpPr>
        <p:spPr>
          <a:xfrm>
            <a:off x="731520" y="477316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Correlation analysis &amp; recursive feature elimination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6355080" y="1691640"/>
            <a:ext cx="5349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Candidate Model Families</a:t>
            </a:r>
            <a:endParaRPr lang="en-US" sz="1450" dirty="0"/>
          </a:p>
        </p:txBody>
      </p:sp>
      <p:graphicFrame>
        <p:nvGraphicFramePr>
          <p:cNvPr id="1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355080" y="2057400"/>
          <a:ext cx="5349240" cy="228600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48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Family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25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Examples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25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Trade-off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25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Classical ML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RF, SVM, XGBoost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Fast &amp; interpretable / limited on high-dim data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Deep Learning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CNN, LSTM, Autoencoder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Captures complex patterns / needs large labelled data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Hybrid Ensemble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CNN-LSTM, stacked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Best of both / higher compute cost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XAI Layer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SHAP, LIME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Builds analyst trust / adds overhead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2" name="Text 29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900" dirty="0"/>
          </a:p>
        </p:txBody>
      </p:sp>
      <p:sp>
        <p:nvSpPr>
          <p:cNvPr id="33" name="Shape 14">
            <a:extLst>
              <a:ext uri="{FF2B5EF4-FFF2-40B4-BE49-F238E27FC236}">
                <a16:creationId xmlns:a16="http://schemas.microsoft.com/office/drawing/2014/main" id="{FB730FEB-C582-FE13-4B0B-6F5E9D88A624}"/>
              </a:ext>
            </a:extLst>
          </p:cNvPr>
          <p:cNvSpPr/>
          <p:nvPr/>
        </p:nvSpPr>
        <p:spPr>
          <a:xfrm>
            <a:off x="6355080" y="4434840"/>
            <a:ext cx="5349240" cy="1234440"/>
          </a:xfrm>
          <a:prstGeom prst="roundRect">
            <a:avLst>
              <a:gd name="adj" fmla="val 592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34" name="Text 15">
            <a:extLst>
              <a:ext uri="{FF2B5EF4-FFF2-40B4-BE49-F238E27FC236}">
                <a16:creationId xmlns:a16="http://schemas.microsoft.com/office/drawing/2014/main" id="{563B4A58-6323-62A9-7B1D-180A41CD11A2}"/>
              </a:ext>
            </a:extLst>
          </p:cNvPr>
          <p:cNvSpPr/>
          <p:nvPr/>
        </p:nvSpPr>
        <p:spPr>
          <a:xfrm>
            <a:off x="6476695" y="4507992"/>
            <a:ext cx="4892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Tools &amp; Environment</a:t>
            </a:r>
            <a:endParaRPr lang="en-US" sz="1350" dirty="0"/>
          </a:p>
        </p:txBody>
      </p:sp>
      <p:sp>
        <p:nvSpPr>
          <p:cNvPr id="35" name="Text 16">
            <a:extLst>
              <a:ext uri="{FF2B5EF4-FFF2-40B4-BE49-F238E27FC236}">
                <a16:creationId xmlns:a16="http://schemas.microsoft.com/office/drawing/2014/main" id="{589A4A49-7FA5-9A90-35B0-FF355E523D00}"/>
              </a:ext>
            </a:extLst>
          </p:cNvPr>
          <p:cNvSpPr/>
          <p:nvPr/>
        </p:nvSpPr>
        <p:spPr>
          <a:xfrm>
            <a:off x="6583680" y="4882896"/>
            <a:ext cx="4892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pipeline — scikit-learn (classical ML), TensorFlow/Keras or PyTorch (DL), SHAP (explainability) — run on a dedicated workstation or cloud GPU environment.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EA818A6-21C3-2ED9-D861-33193DAF5B13}"/>
              </a:ext>
            </a:extLst>
          </p:cNvPr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5E004E0-3893-E08F-D500-6B9073A2E546}"/>
              </a:ext>
            </a:extLst>
          </p:cNvPr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 Metrics</a:t>
            </a:r>
            <a:endParaRPr lang="en-US" sz="3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439F2B8-B7FB-8C6A-D1EC-EC2201ADB65B}"/>
              </a:ext>
            </a:extLst>
          </p:cNvPr>
          <p:cNvSpPr/>
          <p:nvPr/>
        </p:nvSpPr>
        <p:spPr>
          <a:xfrm>
            <a:off x="502920" y="1572768"/>
            <a:ext cx="1118585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Together, these metrics capture both the statistical performance of each model and how practical it would be to run operationally — directly addressing the accuracy / false-positive trade-off central to this research.</a:t>
            </a:r>
            <a:endParaRPr lang="en-US" sz="125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DD7AA498-A2A7-11F5-BD05-745BF5EC0DA2}"/>
              </a:ext>
            </a:extLst>
          </p:cNvPr>
          <p:cNvSpPr/>
          <p:nvPr/>
        </p:nvSpPr>
        <p:spPr>
          <a:xfrm>
            <a:off x="502920" y="2240280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0F2540"/>
          </a:solidFill>
          <a:ln/>
        </p:spPr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6E986F30-0B4A-5A53-95FE-62639451615B}"/>
              </a:ext>
            </a:extLst>
          </p:cNvPr>
          <p:cNvSpPr/>
          <p:nvPr/>
        </p:nvSpPr>
        <p:spPr>
          <a:xfrm>
            <a:off x="777240" y="2157984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STATISTICAL PERFORMANCE</a:t>
            </a:r>
            <a:endParaRPr lang="en-US" sz="115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996D153F-288A-06FF-728F-7DCF5B0C8587}"/>
              </a:ext>
            </a:extLst>
          </p:cNvPr>
          <p:cNvSpPr/>
          <p:nvPr/>
        </p:nvSpPr>
        <p:spPr>
          <a:xfrm>
            <a:off x="6355080" y="2240280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1C4E68"/>
          </a:solidFill>
          <a:ln/>
        </p:spPr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F5E21C72-09A2-D6F2-04C8-4F0DAEC8F959}"/>
              </a:ext>
            </a:extLst>
          </p:cNvPr>
          <p:cNvSpPr/>
          <p:nvPr/>
        </p:nvSpPr>
        <p:spPr>
          <a:xfrm>
            <a:off x="6629400" y="2157984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PRACTICALITY</a:t>
            </a:r>
            <a:endParaRPr lang="en-US" sz="1150" dirty="0"/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75AEE993-6092-8015-C999-B349422DE5D8}"/>
              </a:ext>
            </a:extLst>
          </p:cNvPr>
          <p:cNvSpPr/>
          <p:nvPr/>
        </p:nvSpPr>
        <p:spPr>
          <a:xfrm>
            <a:off x="502920" y="2697480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D8759CFC-762C-F2AA-9DA6-F459595E072C}"/>
              </a:ext>
            </a:extLst>
          </p:cNvPr>
          <p:cNvSpPr/>
          <p:nvPr/>
        </p:nvSpPr>
        <p:spPr>
          <a:xfrm>
            <a:off x="685800" y="2921508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B127C188-075B-DC96-5D93-69535E597185}"/>
              </a:ext>
            </a:extLst>
          </p:cNvPr>
          <p:cNvSpPr/>
          <p:nvPr/>
        </p:nvSpPr>
        <p:spPr>
          <a:xfrm>
            <a:off x="685800" y="2921508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56E27404-6B77-7D71-40A7-3F03DD3C9204}"/>
              </a:ext>
            </a:extLst>
          </p:cNvPr>
          <p:cNvSpPr/>
          <p:nvPr/>
        </p:nvSpPr>
        <p:spPr>
          <a:xfrm>
            <a:off x="1280160" y="2807208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Accuracy</a:t>
            </a:r>
            <a:endParaRPr lang="en-US" sz="1350" dirty="0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3836924E-A775-1C1E-1925-D1CBAD113B87}"/>
              </a:ext>
            </a:extLst>
          </p:cNvPr>
          <p:cNvSpPr/>
          <p:nvPr/>
        </p:nvSpPr>
        <p:spPr>
          <a:xfrm>
            <a:off x="1280160" y="3099816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share of traffic correctly classified as benign or malicious.</a:t>
            </a:r>
            <a:endParaRPr lang="en-US" sz="1050" dirty="0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57BA50D3-7000-A93B-51A8-1210CD0FFBD9}"/>
              </a:ext>
            </a:extLst>
          </p:cNvPr>
          <p:cNvSpPr/>
          <p:nvPr/>
        </p:nvSpPr>
        <p:spPr>
          <a:xfrm>
            <a:off x="502920" y="3730752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3FFFCDF8-06C6-0A32-1DED-3819B12CEFEA}"/>
              </a:ext>
            </a:extLst>
          </p:cNvPr>
          <p:cNvSpPr/>
          <p:nvPr/>
        </p:nvSpPr>
        <p:spPr>
          <a:xfrm>
            <a:off x="685800" y="3954780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5EB5727A-F017-EEB2-FFC5-744CCD081D04}"/>
              </a:ext>
            </a:extLst>
          </p:cNvPr>
          <p:cNvSpPr/>
          <p:nvPr/>
        </p:nvSpPr>
        <p:spPr>
          <a:xfrm>
            <a:off x="685800" y="3954780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D93ED154-F7AF-1685-88D3-68E2B8975C96}"/>
              </a:ext>
            </a:extLst>
          </p:cNvPr>
          <p:cNvSpPr/>
          <p:nvPr/>
        </p:nvSpPr>
        <p:spPr>
          <a:xfrm>
            <a:off x="1280160" y="3840480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Precision</a:t>
            </a:r>
            <a:endParaRPr lang="en-US" sz="1350" dirty="0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CA3B0E2C-37C1-97D6-7C06-1CD8CE920679}"/>
              </a:ext>
            </a:extLst>
          </p:cNvPr>
          <p:cNvSpPr/>
          <p:nvPr/>
        </p:nvSpPr>
        <p:spPr>
          <a:xfrm>
            <a:off x="1280160" y="4133088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Proportion of flagged alerts that are genuinely malicious.</a:t>
            </a:r>
            <a:endParaRPr lang="en-US" sz="1050" dirty="0"/>
          </a:p>
        </p:txBody>
      </p:sp>
      <p:sp>
        <p:nvSpPr>
          <p:cNvPr id="19" name="Shape 17">
            <a:extLst>
              <a:ext uri="{FF2B5EF4-FFF2-40B4-BE49-F238E27FC236}">
                <a16:creationId xmlns:a16="http://schemas.microsoft.com/office/drawing/2014/main" id="{E185E400-9F41-C492-8A10-06A51FAD26F4}"/>
              </a:ext>
            </a:extLst>
          </p:cNvPr>
          <p:cNvSpPr/>
          <p:nvPr/>
        </p:nvSpPr>
        <p:spPr>
          <a:xfrm>
            <a:off x="502920" y="4764024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D5117262-7118-B64C-1E8E-A0C1714FE115}"/>
              </a:ext>
            </a:extLst>
          </p:cNvPr>
          <p:cNvSpPr/>
          <p:nvPr/>
        </p:nvSpPr>
        <p:spPr>
          <a:xfrm>
            <a:off x="685800" y="4988052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60565E1D-FCDF-ED47-F601-4646DDA4C0BC}"/>
              </a:ext>
            </a:extLst>
          </p:cNvPr>
          <p:cNvSpPr/>
          <p:nvPr/>
        </p:nvSpPr>
        <p:spPr>
          <a:xfrm>
            <a:off x="685800" y="4988052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22" name="Text 20">
            <a:extLst>
              <a:ext uri="{FF2B5EF4-FFF2-40B4-BE49-F238E27FC236}">
                <a16:creationId xmlns:a16="http://schemas.microsoft.com/office/drawing/2014/main" id="{0819A19E-87E7-0D0F-BE57-0FC055D442A4}"/>
              </a:ext>
            </a:extLst>
          </p:cNvPr>
          <p:cNvSpPr/>
          <p:nvPr/>
        </p:nvSpPr>
        <p:spPr>
          <a:xfrm>
            <a:off x="1280160" y="4873752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Recall</a:t>
            </a:r>
            <a:endParaRPr lang="en-US" sz="1350" dirty="0"/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5B2699BD-B1B7-1D0C-27EB-E2B5F421F433}"/>
              </a:ext>
            </a:extLst>
          </p:cNvPr>
          <p:cNvSpPr/>
          <p:nvPr/>
        </p:nvSpPr>
        <p:spPr>
          <a:xfrm>
            <a:off x="1280160" y="5166360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Proportion of actual attacks the model successfully detects.</a:t>
            </a:r>
            <a:endParaRPr lang="en-US" sz="1050" dirty="0"/>
          </a:p>
        </p:txBody>
      </p:sp>
      <p:sp>
        <p:nvSpPr>
          <p:cNvPr id="24" name="Shape 22">
            <a:extLst>
              <a:ext uri="{FF2B5EF4-FFF2-40B4-BE49-F238E27FC236}">
                <a16:creationId xmlns:a16="http://schemas.microsoft.com/office/drawing/2014/main" id="{2253059B-5040-99BF-5917-4C54096327AF}"/>
              </a:ext>
            </a:extLst>
          </p:cNvPr>
          <p:cNvSpPr/>
          <p:nvPr/>
        </p:nvSpPr>
        <p:spPr>
          <a:xfrm>
            <a:off x="502920" y="5797296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25" name="Shape 23">
            <a:extLst>
              <a:ext uri="{FF2B5EF4-FFF2-40B4-BE49-F238E27FC236}">
                <a16:creationId xmlns:a16="http://schemas.microsoft.com/office/drawing/2014/main" id="{93C9D5F1-85CA-95B3-E478-22079F187AB2}"/>
              </a:ext>
            </a:extLst>
          </p:cNvPr>
          <p:cNvSpPr/>
          <p:nvPr/>
        </p:nvSpPr>
        <p:spPr>
          <a:xfrm>
            <a:off x="685800" y="6021324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4BA91B3E-9DD2-BCB7-6BF6-082348AD0F5E}"/>
              </a:ext>
            </a:extLst>
          </p:cNvPr>
          <p:cNvSpPr/>
          <p:nvPr/>
        </p:nvSpPr>
        <p:spPr>
          <a:xfrm>
            <a:off x="685800" y="6021324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4DF6DBA9-570D-22F7-9640-1F215D8F439A}"/>
              </a:ext>
            </a:extLst>
          </p:cNvPr>
          <p:cNvSpPr/>
          <p:nvPr/>
        </p:nvSpPr>
        <p:spPr>
          <a:xfrm>
            <a:off x="1280160" y="5907024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F1-score</a:t>
            </a:r>
            <a:endParaRPr lang="en-US" sz="1350" dirty="0"/>
          </a:p>
        </p:txBody>
      </p:sp>
      <p:sp>
        <p:nvSpPr>
          <p:cNvPr id="28" name="Text 26">
            <a:extLst>
              <a:ext uri="{FF2B5EF4-FFF2-40B4-BE49-F238E27FC236}">
                <a16:creationId xmlns:a16="http://schemas.microsoft.com/office/drawing/2014/main" id="{0175DC4F-0A05-24D9-9DDE-1D9AD4F56C6B}"/>
              </a:ext>
            </a:extLst>
          </p:cNvPr>
          <p:cNvSpPr/>
          <p:nvPr/>
        </p:nvSpPr>
        <p:spPr>
          <a:xfrm>
            <a:off x="1280160" y="6199632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Harmonic mean of precision and recall, balancing both.</a:t>
            </a:r>
            <a:endParaRPr lang="en-US" sz="1050" dirty="0"/>
          </a:p>
        </p:txBody>
      </p:sp>
      <p:sp>
        <p:nvSpPr>
          <p:cNvPr id="29" name="Shape 27">
            <a:extLst>
              <a:ext uri="{FF2B5EF4-FFF2-40B4-BE49-F238E27FC236}">
                <a16:creationId xmlns:a16="http://schemas.microsoft.com/office/drawing/2014/main" id="{BA1E1FDE-0EDF-93BC-AFCF-858D11BFFAAF}"/>
              </a:ext>
            </a:extLst>
          </p:cNvPr>
          <p:cNvSpPr/>
          <p:nvPr/>
        </p:nvSpPr>
        <p:spPr>
          <a:xfrm>
            <a:off x="6355080" y="2697480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30" name="Shape 28">
            <a:extLst>
              <a:ext uri="{FF2B5EF4-FFF2-40B4-BE49-F238E27FC236}">
                <a16:creationId xmlns:a16="http://schemas.microsoft.com/office/drawing/2014/main" id="{D299E5AD-DE65-1849-A871-9A83AB67634C}"/>
              </a:ext>
            </a:extLst>
          </p:cNvPr>
          <p:cNvSpPr/>
          <p:nvPr/>
        </p:nvSpPr>
        <p:spPr>
          <a:xfrm>
            <a:off x="6537960" y="2921508"/>
            <a:ext cx="420624" cy="420624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31" name="Text 29">
            <a:extLst>
              <a:ext uri="{FF2B5EF4-FFF2-40B4-BE49-F238E27FC236}">
                <a16:creationId xmlns:a16="http://schemas.microsoft.com/office/drawing/2014/main" id="{2412AFD6-89C7-B38F-1F97-3EAF9AEF53D6}"/>
              </a:ext>
            </a:extLst>
          </p:cNvPr>
          <p:cNvSpPr/>
          <p:nvPr/>
        </p:nvSpPr>
        <p:spPr>
          <a:xfrm>
            <a:off x="6537960" y="2921508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32" name="Text 30">
            <a:extLst>
              <a:ext uri="{FF2B5EF4-FFF2-40B4-BE49-F238E27FC236}">
                <a16:creationId xmlns:a16="http://schemas.microsoft.com/office/drawing/2014/main" id="{260D3FC6-E3C8-B19F-E6E7-7B64F8D692B9}"/>
              </a:ext>
            </a:extLst>
          </p:cNvPr>
          <p:cNvSpPr/>
          <p:nvPr/>
        </p:nvSpPr>
        <p:spPr>
          <a:xfrm>
            <a:off x="7132320" y="2807208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False-Positive Rate</a:t>
            </a:r>
            <a:endParaRPr lang="en-US" sz="1350" dirty="0"/>
          </a:p>
        </p:txBody>
      </p:sp>
      <p:sp>
        <p:nvSpPr>
          <p:cNvPr id="33" name="Text 31">
            <a:extLst>
              <a:ext uri="{FF2B5EF4-FFF2-40B4-BE49-F238E27FC236}">
                <a16:creationId xmlns:a16="http://schemas.microsoft.com/office/drawing/2014/main" id="{1639167C-A3E4-C0A6-332F-BAF5EFB965A6}"/>
              </a:ext>
            </a:extLst>
          </p:cNvPr>
          <p:cNvSpPr/>
          <p:nvPr/>
        </p:nvSpPr>
        <p:spPr>
          <a:xfrm>
            <a:off x="7132320" y="3099816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of benign traffic incorrectly flagged as an attack.</a:t>
            </a:r>
            <a:endParaRPr lang="en-US" sz="105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F42CD26D-2A13-9772-0F18-1C0E71205DBC}"/>
              </a:ext>
            </a:extLst>
          </p:cNvPr>
          <p:cNvSpPr/>
          <p:nvPr/>
        </p:nvSpPr>
        <p:spPr>
          <a:xfrm>
            <a:off x="6355080" y="3730752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35" name="Shape 33">
            <a:extLst>
              <a:ext uri="{FF2B5EF4-FFF2-40B4-BE49-F238E27FC236}">
                <a16:creationId xmlns:a16="http://schemas.microsoft.com/office/drawing/2014/main" id="{C78B285A-1524-BF3B-0912-F333F3BD5CD0}"/>
              </a:ext>
            </a:extLst>
          </p:cNvPr>
          <p:cNvSpPr/>
          <p:nvPr/>
        </p:nvSpPr>
        <p:spPr>
          <a:xfrm>
            <a:off x="6537960" y="3954780"/>
            <a:ext cx="420624" cy="420624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36" name="Text 34">
            <a:extLst>
              <a:ext uri="{FF2B5EF4-FFF2-40B4-BE49-F238E27FC236}">
                <a16:creationId xmlns:a16="http://schemas.microsoft.com/office/drawing/2014/main" id="{094E75CA-D98B-A8E5-FE57-54A639865EEC}"/>
              </a:ext>
            </a:extLst>
          </p:cNvPr>
          <p:cNvSpPr/>
          <p:nvPr/>
        </p:nvSpPr>
        <p:spPr>
          <a:xfrm>
            <a:off x="6537960" y="3954780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37" name="Text 35">
            <a:extLst>
              <a:ext uri="{FF2B5EF4-FFF2-40B4-BE49-F238E27FC236}">
                <a16:creationId xmlns:a16="http://schemas.microsoft.com/office/drawing/2014/main" id="{BE3DD8AF-5403-EE9A-FC29-1BD4B69410F5}"/>
              </a:ext>
            </a:extLst>
          </p:cNvPr>
          <p:cNvSpPr/>
          <p:nvPr/>
        </p:nvSpPr>
        <p:spPr>
          <a:xfrm>
            <a:off x="7132320" y="3840480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ROC-AUC</a:t>
            </a:r>
            <a:endParaRPr lang="en-US" sz="1350" dirty="0"/>
          </a:p>
        </p:txBody>
      </p:sp>
      <p:sp>
        <p:nvSpPr>
          <p:cNvPr id="38" name="Text 36">
            <a:extLst>
              <a:ext uri="{FF2B5EF4-FFF2-40B4-BE49-F238E27FC236}">
                <a16:creationId xmlns:a16="http://schemas.microsoft.com/office/drawing/2014/main" id="{E1962C42-9863-6B65-00FF-3EC985728FDF}"/>
              </a:ext>
            </a:extLst>
          </p:cNvPr>
          <p:cNvSpPr/>
          <p:nvPr/>
        </p:nvSpPr>
        <p:spPr>
          <a:xfrm>
            <a:off x="7132320" y="4133088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Ability to distinguish malicious from benign traffic across thresholds.</a:t>
            </a:r>
            <a:endParaRPr lang="en-US" sz="1050" dirty="0"/>
          </a:p>
        </p:txBody>
      </p:sp>
      <p:sp>
        <p:nvSpPr>
          <p:cNvPr id="39" name="Shape 37">
            <a:extLst>
              <a:ext uri="{FF2B5EF4-FFF2-40B4-BE49-F238E27FC236}">
                <a16:creationId xmlns:a16="http://schemas.microsoft.com/office/drawing/2014/main" id="{3A65D059-A49E-92CE-0697-07B130FD7440}"/>
              </a:ext>
            </a:extLst>
          </p:cNvPr>
          <p:cNvSpPr/>
          <p:nvPr/>
        </p:nvSpPr>
        <p:spPr>
          <a:xfrm>
            <a:off x="6355080" y="4764024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40" name="Shape 38">
            <a:extLst>
              <a:ext uri="{FF2B5EF4-FFF2-40B4-BE49-F238E27FC236}">
                <a16:creationId xmlns:a16="http://schemas.microsoft.com/office/drawing/2014/main" id="{B0C49929-97EC-761D-2C63-D5E0B8AA48FD}"/>
              </a:ext>
            </a:extLst>
          </p:cNvPr>
          <p:cNvSpPr/>
          <p:nvPr/>
        </p:nvSpPr>
        <p:spPr>
          <a:xfrm>
            <a:off x="6537960" y="4988052"/>
            <a:ext cx="420624" cy="420624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41" name="Text 39">
            <a:extLst>
              <a:ext uri="{FF2B5EF4-FFF2-40B4-BE49-F238E27FC236}">
                <a16:creationId xmlns:a16="http://schemas.microsoft.com/office/drawing/2014/main" id="{C09CB515-6969-BE60-0037-61DFD3224DDD}"/>
              </a:ext>
            </a:extLst>
          </p:cNvPr>
          <p:cNvSpPr/>
          <p:nvPr/>
        </p:nvSpPr>
        <p:spPr>
          <a:xfrm>
            <a:off x="6537960" y="4988052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42" name="Text 40">
            <a:extLst>
              <a:ext uri="{FF2B5EF4-FFF2-40B4-BE49-F238E27FC236}">
                <a16:creationId xmlns:a16="http://schemas.microsoft.com/office/drawing/2014/main" id="{45C99A0A-42FC-F65E-8149-D783D6CFDBDA}"/>
              </a:ext>
            </a:extLst>
          </p:cNvPr>
          <p:cNvSpPr/>
          <p:nvPr/>
        </p:nvSpPr>
        <p:spPr>
          <a:xfrm>
            <a:off x="7132320" y="4873752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Latency</a:t>
            </a:r>
            <a:endParaRPr lang="en-US" sz="1350" dirty="0"/>
          </a:p>
        </p:txBody>
      </p:sp>
      <p:sp>
        <p:nvSpPr>
          <p:cNvPr id="43" name="Text 41">
            <a:extLst>
              <a:ext uri="{FF2B5EF4-FFF2-40B4-BE49-F238E27FC236}">
                <a16:creationId xmlns:a16="http://schemas.microsoft.com/office/drawing/2014/main" id="{601893F3-3704-F0C0-AB9D-E50F6D6AA705}"/>
              </a:ext>
            </a:extLst>
          </p:cNvPr>
          <p:cNvSpPr/>
          <p:nvPr/>
        </p:nvSpPr>
        <p:spPr>
          <a:xfrm>
            <a:off x="7132320" y="5166360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time taken to flag a threat once traffic is observed.</a:t>
            </a:r>
            <a:endParaRPr lang="en-US" sz="1050" dirty="0"/>
          </a:p>
        </p:txBody>
      </p:sp>
      <p:sp>
        <p:nvSpPr>
          <p:cNvPr id="44" name="Shape 42">
            <a:extLst>
              <a:ext uri="{FF2B5EF4-FFF2-40B4-BE49-F238E27FC236}">
                <a16:creationId xmlns:a16="http://schemas.microsoft.com/office/drawing/2014/main" id="{769C873F-B0C0-FA53-E043-0850CFCE3755}"/>
              </a:ext>
            </a:extLst>
          </p:cNvPr>
          <p:cNvSpPr/>
          <p:nvPr/>
        </p:nvSpPr>
        <p:spPr>
          <a:xfrm>
            <a:off x="6355080" y="5852160"/>
            <a:ext cx="5257800" cy="658368"/>
          </a:xfrm>
          <a:prstGeom prst="roundRect">
            <a:avLst>
              <a:gd name="adj" fmla="val 11111"/>
            </a:avLst>
          </a:prstGeom>
          <a:solidFill>
            <a:srgbClr val="0F2540"/>
          </a:solidFill>
          <a:ln/>
        </p:spPr>
      </p:sp>
      <p:sp>
        <p:nvSpPr>
          <p:cNvPr id="45" name="Text 43">
            <a:extLst>
              <a:ext uri="{FF2B5EF4-FFF2-40B4-BE49-F238E27FC236}">
                <a16:creationId xmlns:a16="http://schemas.microsoft.com/office/drawing/2014/main" id="{E4CEBF3E-47A4-772B-3458-D4CC4D8AB0F0}"/>
              </a:ext>
            </a:extLst>
          </p:cNvPr>
          <p:cNvSpPr/>
          <p:nvPr/>
        </p:nvSpPr>
        <p:spPr>
          <a:xfrm>
            <a:off x="6583680" y="5852160"/>
            <a:ext cx="48006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is applied to the best-performing model(s), checking that reasoning lines up with known attack signatures.</a:t>
            </a:r>
            <a:endParaRPr lang="en-US" sz="1050" dirty="0"/>
          </a:p>
        </p:txBody>
      </p:sp>
      <p:sp>
        <p:nvSpPr>
          <p:cNvPr id="46" name="Text 44">
            <a:extLst>
              <a:ext uri="{FF2B5EF4-FFF2-40B4-BE49-F238E27FC236}">
                <a16:creationId xmlns:a16="http://schemas.microsoft.com/office/drawing/2014/main" id="{D1D7BA39-6027-CAC0-DCDB-FFB48C3666A4}"/>
              </a:ext>
            </a:extLst>
          </p:cNvPr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414299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Planning — 12-Week Timeline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206240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1-2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453329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3-4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6700418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5-6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947508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7-8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9194597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9-10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441686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11-12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02920" y="2057400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refinement of research questions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242816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12" name="Shape 10"/>
          <p:cNvSpPr/>
          <p:nvPr/>
        </p:nvSpPr>
        <p:spPr>
          <a:xfrm>
            <a:off x="5489905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13" name="Shape 11"/>
          <p:cNvSpPr/>
          <p:nvPr/>
        </p:nvSpPr>
        <p:spPr>
          <a:xfrm>
            <a:off x="6736994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4" name="Shape 12"/>
          <p:cNvSpPr/>
          <p:nvPr/>
        </p:nvSpPr>
        <p:spPr>
          <a:xfrm>
            <a:off x="7984084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5" name="Shape 13"/>
          <p:cNvSpPr/>
          <p:nvPr/>
        </p:nvSpPr>
        <p:spPr>
          <a:xfrm>
            <a:off x="9231173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6" name="Shape 14"/>
          <p:cNvSpPr/>
          <p:nvPr/>
        </p:nvSpPr>
        <p:spPr>
          <a:xfrm>
            <a:off x="10478262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7" name="Text 15"/>
          <p:cNvSpPr/>
          <p:nvPr/>
        </p:nvSpPr>
        <p:spPr>
          <a:xfrm>
            <a:off x="502920" y="2569464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 &amp; dataset acquisition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242816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9" name="Shape 17"/>
          <p:cNvSpPr/>
          <p:nvPr/>
        </p:nvSpPr>
        <p:spPr>
          <a:xfrm>
            <a:off x="5489905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0" name="Shape 18"/>
          <p:cNvSpPr/>
          <p:nvPr/>
        </p:nvSpPr>
        <p:spPr>
          <a:xfrm>
            <a:off x="6736994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1" name="Shape 19"/>
          <p:cNvSpPr/>
          <p:nvPr/>
        </p:nvSpPr>
        <p:spPr>
          <a:xfrm>
            <a:off x="7984084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2" name="Shape 20"/>
          <p:cNvSpPr/>
          <p:nvPr/>
        </p:nvSpPr>
        <p:spPr>
          <a:xfrm>
            <a:off x="9231173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3" name="Shape 21"/>
          <p:cNvSpPr/>
          <p:nvPr/>
        </p:nvSpPr>
        <p:spPr>
          <a:xfrm>
            <a:off x="10478262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4" name="Text 22"/>
          <p:cNvSpPr/>
          <p:nvPr/>
        </p:nvSpPr>
        <p:spPr>
          <a:xfrm>
            <a:off x="502920" y="3081528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pre-processing, cleaning &amp; feature engineering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242816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6" name="Shape 24"/>
          <p:cNvSpPr/>
          <p:nvPr/>
        </p:nvSpPr>
        <p:spPr>
          <a:xfrm>
            <a:off x="5489905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7" name="Shape 25"/>
          <p:cNvSpPr/>
          <p:nvPr/>
        </p:nvSpPr>
        <p:spPr>
          <a:xfrm>
            <a:off x="6736994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8" name="Shape 26"/>
          <p:cNvSpPr/>
          <p:nvPr/>
        </p:nvSpPr>
        <p:spPr>
          <a:xfrm>
            <a:off x="7984084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9" name="Shape 27"/>
          <p:cNvSpPr/>
          <p:nvPr/>
        </p:nvSpPr>
        <p:spPr>
          <a:xfrm>
            <a:off x="9231173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0" name="Shape 28"/>
          <p:cNvSpPr/>
          <p:nvPr/>
        </p:nvSpPr>
        <p:spPr>
          <a:xfrm>
            <a:off x="10478262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1" name="Text 29"/>
          <p:cNvSpPr/>
          <p:nvPr/>
        </p:nvSpPr>
        <p:spPr>
          <a:xfrm>
            <a:off x="502920" y="3593592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development (ML / DL architectures)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242816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3" name="Shape 31"/>
          <p:cNvSpPr/>
          <p:nvPr/>
        </p:nvSpPr>
        <p:spPr>
          <a:xfrm>
            <a:off x="5489905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4" name="Shape 32"/>
          <p:cNvSpPr/>
          <p:nvPr/>
        </p:nvSpPr>
        <p:spPr>
          <a:xfrm>
            <a:off x="6736994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5" name="Shape 33"/>
          <p:cNvSpPr/>
          <p:nvPr/>
        </p:nvSpPr>
        <p:spPr>
          <a:xfrm>
            <a:off x="7984084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36" name="Shape 34"/>
          <p:cNvSpPr/>
          <p:nvPr/>
        </p:nvSpPr>
        <p:spPr>
          <a:xfrm>
            <a:off x="9231173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37" name="Shape 35"/>
          <p:cNvSpPr/>
          <p:nvPr/>
        </p:nvSpPr>
        <p:spPr>
          <a:xfrm>
            <a:off x="10478262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8" name="Text 36"/>
          <p:cNvSpPr/>
          <p:nvPr/>
        </p:nvSpPr>
        <p:spPr>
          <a:xfrm>
            <a:off x="502920" y="4105656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training, tuning &amp; cross-validation</a:t>
            </a:r>
            <a:endParaRPr lang="en-US" sz="1100" dirty="0"/>
          </a:p>
        </p:txBody>
      </p:sp>
      <p:sp>
        <p:nvSpPr>
          <p:cNvPr id="39" name="Shape 37"/>
          <p:cNvSpPr/>
          <p:nvPr/>
        </p:nvSpPr>
        <p:spPr>
          <a:xfrm>
            <a:off x="4242816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0" name="Shape 38"/>
          <p:cNvSpPr/>
          <p:nvPr/>
        </p:nvSpPr>
        <p:spPr>
          <a:xfrm>
            <a:off x="5489905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1" name="Shape 39"/>
          <p:cNvSpPr/>
          <p:nvPr/>
        </p:nvSpPr>
        <p:spPr>
          <a:xfrm>
            <a:off x="6736994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2" name="Shape 40"/>
          <p:cNvSpPr/>
          <p:nvPr/>
        </p:nvSpPr>
        <p:spPr>
          <a:xfrm>
            <a:off x="7984084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3" name="Shape 41"/>
          <p:cNvSpPr/>
          <p:nvPr/>
        </p:nvSpPr>
        <p:spPr>
          <a:xfrm>
            <a:off x="9231173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44" name="Shape 42"/>
          <p:cNvSpPr/>
          <p:nvPr/>
        </p:nvSpPr>
        <p:spPr>
          <a:xfrm>
            <a:off x="10478262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45" name="Text 43"/>
          <p:cNvSpPr/>
          <p:nvPr/>
        </p:nvSpPr>
        <p:spPr>
          <a:xfrm>
            <a:off x="502920" y="4617720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evaluation &amp; XAI analysis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4242816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7" name="Shape 45"/>
          <p:cNvSpPr/>
          <p:nvPr/>
        </p:nvSpPr>
        <p:spPr>
          <a:xfrm>
            <a:off x="5489905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8" name="Shape 46"/>
          <p:cNvSpPr/>
          <p:nvPr/>
        </p:nvSpPr>
        <p:spPr>
          <a:xfrm>
            <a:off x="6736994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9" name="Shape 47"/>
          <p:cNvSpPr/>
          <p:nvPr/>
        </p:nvSpPr>
        <p:spPr>
          <a:xfrm>
            <a:off x="7984084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0" name="Shape 48"/>
          <p:cNvSpPr/>
          <p:nvPr/>
        </p:nvSpPr>
        <p:spPr>
          <a:xfrm>
            <a:off x="9231173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51" name="Shape 49"/>
          <p:cNvSpPr/>
          <p:nvPr/>
        </p:nvSpPr>
        <p:spPr>
          <a:xfrm>
            <a:off x="10478262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52" name="Text 50"/>
          <p:cNvSpPr/>
          <p:nvPr/>
        </p:nvSpPr>
        <p:spPr>
          <a:xfrm>
            <a:off x="502920" y="5129784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Write-up, supervisor review &amp; dissemination</a:t>
            </a:r>
            <a:endParaRPr lang="en-US" sz="1100" dirty="0"/>
          </a:p>
        </p:txBody>
      </p:sp>
      <p:sp>
        <p:nvSpPr>
          <p:cNvPr id="53" name="Shape 51"/>
          <p:cNvSpPr/>
          <p:nvPr/>
        </p:nvSpPr>
        <p:spPr>
          <a:xfrm>
            <a:off x="4242816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4" name="Shape 52"/>
          <p:cNvSpPr/>
          <p:nvPr/>
        </p:nvSpPr>
        <p:spPr>
          <a:xfrm>
            <a:off x="5489905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5" name="Shape 53"/>
          <p:cNvSpPr/>
          <p:nvPr/>
        </p:nvSpPr>
        <p:spPr>
          <a:xfrm>
            <a:off x="6736994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6" name="Shape 54"/>
          <p:cNvSpPr/>
          <p:nvPr/>
        </p:nvSpPr>
        <p:spPr>
          <a:xfrm>
            <a:off x="7984084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7" name="Shape 55"/>
          <p:cNvSpPr/>
          <p:nvPr/>
        </p:nvSpPr>
        <p:spPr>
          <a:xfrm>
            <a:off x="9231173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8" name="Shape 56"/>
          <p:cNvSpPr/>
          <p:nvPr/>
        </p:nvSpPr>
        <p:spPr>
          <a:xfrm>
            <a:off x="10478262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59" name="Text 57"/>
          <p:cNvSpPr/>
          <p:nvPr/>
        </p:nvSpPr>
        <p:spPr>
          <a:xfrm>
            <a:off x="502920" y="5806440"/>
            <a:ext cx="111858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9–12 include built-in contingency for delays in model training or ethics approval; supervision meetings close each two-week phase.</a:t>
            </a:r>
            <a:endParaRPr lang="en-US" sz="1100" dirty="0"/>
          </a:p>
        </p:txBody>
      </p:sp>
      <p:sp>
        <p:nvSpPr>
          <p:cNvPr id="60" name="Text 58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Resources, Impact and Limitations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3611880" cy="4297680"/>
          </a:xfrm>
          <a:prstGeom prst="roundRect">
            <a:avLst>
              <a:gd name="adj" fmla="val 2278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737360"/>
            <a:ext cx="3611880" cy="566928"/>
          </a:xfrm>
          <a:prstGeom prst="roundRect">
            <a:avLst>
              <a:gd name="adj" fmla="val 14516"/>
            </a:avLst>
          </a:prstGeom>
          <a:solidFill>
            <a:srgbClr val="0F2540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2103120"/>
            <a:ext cx="3611880" cy="201168"/>
          </a:xfrm>
          <a:prstGeom prst="rect">
            <a:avLst/>
          </a:prstGeom>
          <a:solidFill>
            <a:srgbClr val="0F2540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737360"/>
            <a:ext cx="3611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Resources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758952" y="2578608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9" name="Text 7"/>
          <p:cNvSpPr/>
          <p:nvPr/>
        </p:nvSpPr>
        <p:spPr>
          <a:xfrm>
            <a:off x="960120" y="2441448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Python: scikit-learn (classical ML)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758952" y="3419856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1" name="Text 9"/>
          <p:cNvSpPr/>
          <p:nvPr/>
        </p:nvSpPr>
        <p:spPr>
          <a:xfrm>
            <a:off x="960120" y="3282696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TensorFlow / Keras or PyTorch (DL)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758952" y="4261104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3" name="Text 11"/>
          <p:cNvSpPr/>
          <p:nvPr/>
        </p:nvSpPr>
        <p:spPr>
          <a:xfrm>
            <a:off x="960120" y="4123944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library (explainability)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758952" y="5102352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5" name="Text 13"/>
          <p:cNvSpPr/>
          <p:nvPr/>
        </p:nvSpPr>
        <p:spPr>
          <a:xfrm>
            <a:off x="960120" y="4965192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Dedicated workstation or cloud GPU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334256" y="1737360"/>
            <a:ext cx="3611880" cy="4297680"/>
          </a:xfrm>
          <a:prstGeom prst="roundRect">
            <a:avLst>
              <a:gd name="adj" fmla="val 2278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4334256" y="1737360"/>
            <a:ext cx="3611880" cy="566928"/>
          </a:xfrm>
          <a:prstGeom prst="roundRect">
            <a:avLst>
              <a:gd name="adj" fmla="val 14516"/>
            </a:avLst>
          </a:prstGeom>
          <a:solidFill>
            <a:srgbClr val="1C4E68"/>
          </a:solidFill>
          <a:ln/>
        </p:spPr>
      </p:sp>
      <p:sp>
        <p:nvSpPr>
          <p:cNvPr id="18" name="Shape 16"/>
          <p:cNvSpPr/>
          <p:nvPr/>
        </p:nvSpPr>
        <p:spPr>
          <a:xfrm>
            <a:off x="4334256" y="2103120"/>
            <a:ext cx="3611880" cy="201168"/>
          </a:xfrm>
          <a:prstGeom prst="rect">
            <a:avLst/>
          </a:prstGeom>
          <a:solidFill>
            <a:srgbClr val="1C4E68"/>
          </a:solidFill>
          <a:ln/>
        </p:spPr>
      </p:sp>
      <p:sp>
        <p:nvSpPr>
          <p:cNvPr id="19" name="Text 17"/>
          <p:cNvSpPr/>
          <p:nvPr/>
        </p:nvSpPr>
        <p:spPr>
          <a:xfrm>
            <a:off x="4334256" y="1737360"/>
            <a:ext cx="3611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590288" y="2578608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1" name="Text 19"/>
          <p:cNvSpPr/>
          <p:nvPr/>
        </p:nvSpPr>
        <p:spPr>
          <a:xfrm>
            <a:off x="4791456" y="2441448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Academic: extends hybrid, explainable IDS literature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590288" y="3419856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3" name="Text 21"/>
          <p:cNvSpPr/>
          <p:nvPr/>
        </p:nvSpPr>
        <p:spPr>
          <a:xfrm>
            <a:off x="4791456" y="3282696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Practical: evidence-based SOC deployment guidance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590288" y="4261104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5" name="Text 23"/>
          <p:cNvSpPr/>
          <p:nvPr/>
        </p:nvSpPr>
        <p:spPr>
          <a:xfrm>
            <a:off x="4791456" y="4123944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Regulatory: supports transparency &amp; accountability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4590288" y="5102352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7" name="Text 25"/>
          <p:cNvSpPr/>
          <p:nvPr/>
        </p:nvSpPr>
        <p:spPr>
          <a:xfrm>
            <a:off x="4791456" y="4965192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Reproducible codebase for future research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8165592" y="1737360"/>
            <a:ext cx="3611880" cy="4297680"/>
          </a:xfrm>
          <a:prstGeom prst="roundRect">
            <a:avLst>
              <a:gd name="adj" fmla="val 2278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8165592" y="1737360"/>
            <a:ext cx="3611880" cy="566928"/>
          </a:xfrm>
          <a:prstGeom prst="roundRect">
            <a:avLst>
              <a:gd name="adj" fmla="val 14516"/>
            </a:avLst>
          </a:prstGeom>
          <a:solidFill>
            <a:srgbClr val="8A5A2E"/>
          </a:solidFill>
          <a:ln/>
        </p:spPr>
      </p:sp>
      <p:sp>
        <p:nvSpPr>
          <p:cNvPr id="30" name="Shape 28"/>
          <p:cNvSpPr/>
          <p:nvPr/>
        </p:nvSpPr>
        <p:spPr>
          <a:xfrm>
            <a:off x="8165592" y="2103120"/>
            <a:ext cx="3611880" cy="201168"/>
          </a:xfrm>
          <a:prstGeom prst="rect">
            <a:avLst/>
          </a:prstGeom>
          <a:solidFill>
            <a:srgbClr val="8A5A2E"/>
          </a:solidFill>
          <a:ln/>
        </p:spPr>
      </p:sp>
      <p:sp>
        <p:nvSpPr>
          <p:cNvPr id="31" name="Text 29"/>
          <p:cNvSpPr/>
          <p:nvPr/>
        </p:nvSpPr>
        <p:spPr>
          <a:xfrm>
            <a:off x="8165592" y="1737360"/>
            <a:ext cx="3611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8421624" y="2578608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3" name="Text 31"/>
          <p:cNvSpPr/>
          <p:nvPr/>
        </p:nvSpPr>
        <p:spPr>
          <a:xfrm>
            <a:off x="8622792" y="2441448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data may not fully mirror live traffic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8421624" y="3419856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5" name="Text 33"/>
          <p:cNvSpPr/>
          <p:nvPr/>
        </p:nvSpPr>
        <p:spPr>
          <a:xfrm>
            <a:off x="8622792" y="3282696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DL / hybrid training carries real computational cost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8421624" y="4261104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7" name="Text 35"/>
          <p:cNvSpPr/>
          <p:nvPr/>
        </p:nvSpPr>
        <p:spPr>
          <a:xfrm>
            <a:off x="8622792" y="4123944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layer adds processing overhead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8421624" y="5102352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9" name="Text 37"/>
          <p:cNvSpPr/>
          <p:nvPr/>
        </p:nvSpPr>
        <p:spPr>
          <a:xfrm>
            <a:off x="8622792" y="4965192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 and 12-week timeline are tight constraints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566928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5486400" cy="5212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Z. Ahmad, A. Shahid Khan, C. Wai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Shiang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Abdullah, and F. Ahmad, "Network intrusion detection system: A systematic study of machine learning and deep learning approaches," Trans. Emerging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Telecommun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Technol., vol. 32, no. 1, e4150, 2021.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[2]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A. L. Buczak and E. Guven, "A survey of data mining and machine learning methods for cyber security intrusion detection," IEEE Commun.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Surv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Tutor., vol. 18, no. 2, pp. 1153-1176, 2016.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[3]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 Sommer and V. Paxson, "Outside the closed world: On using machine learning for network intrusion detection," in Proc. IEEE Symp. Security and Privacy, Oakland, CA, USA, 2010, pp. 305-316.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[4]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G. Apruzzese, M.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Colajanni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Ferretti, A. Guido, and M. Marchetti, "On the effectiveness of machine and deep learning for cyber security," in Proc. 10th Int. Conf. Cyber Conflict (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CyCon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), Tallinn, Estonia, 2018, pp. 371-390.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[5]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M. T. Ribeiro, S. Singh, and C.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Guestrin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"'Why should I trust you?' Explaining the predictions of any classifier," in Proc. 22nd ACM SIGKDD Int. Conf. Knowledge Discovery and Data Mining, San Francisco, CA, USA, 2016, pp. 1135-1144.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[6]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S. M. Lundberg and S.-I. Lee, "A unified approach to interpreting model predictions," in Advances in Neural Information Processing Systems 30 (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NeurIPS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), 2017, pp. 4765-4774.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[7]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G. Apruzzese, L.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Pajola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M. Conti, "The cross-evaluation of machine learning-based network intrusion detection systems," IEEE Trans.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Netw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Service Manage., vol. 19, no. 4, pp. 5152-5169, 2022.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[8]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I. F.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Kilincer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Ertam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A.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Sengur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"Machine learning methods for cyber security intrusion detection: Datasets and comparative study,"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Comput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Netw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., vol. 188, 107840, 2021.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[9]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Y. Xin, L. Kong, Z. Liu, Y. Chen, Y. Li, H. Zhu, M. Gao, H. Hou, and C. Wang, "Machine learning and deep learning methods for cybersecurity," IEEE Access, vol. 6, pp. 35365-35381, 2018.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[10]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D. Protić, M. Stanković, R. Prodanović, et al., "Numerical feature selection and hyperbolic tangent feature scaling in machine learning-based detection of anomalies in the computer network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," Electronics, vol. 12, no. 19, 4158, 2023.</a:t>
            </a:r>
          </a:p>
        </p:txBody>
      </p:sp>
      <p:sp>
        <p:nvSpPr>
          <p:cNvPr id="5" name="Text 3"/>
          <p:cNvSpPr/>
          <p:nvPr/>
        </p:nvSpPr>
        <p:spPr>
          <a:xfrm>
            <a:off x="6263640" y="1234440"/>
            <a:ext cx="5440680" cy="5212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[11]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Vinayakumar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Alazab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P. Soman, P. Poornachandran, A. Al-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Nemrat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S. Venkatraman, "Deep learning approach for intelligent intrusion detection system," IEEE Access, vol. 7, pp. 41525-41550, 2019.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[12]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A. Abdalla et al., "Enhancing network intrusion detection using attention-based deep autoencoders," Expert Syst. Appl., vol. 213, 119102, 2023.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[13]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M. A.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Alsoufi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M. Siraj, F. A. Ghaleb, M. Al-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Razgan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S. Al-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Asaly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T.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Alfakih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"Anomaly-based intrusion detection model using deep learning for IoT networks,"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Comput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Model. Eng. Sci., vol. 141, pp. 823-845, 2024.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[14]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C. I. Nwakanma, L. A. C.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Ahakonye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N. Njoku, J. C.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Odirichukwu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A. Okolie, C.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Uzondu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C. N. Nweke, and D.-S. Kim, "Explainable artificial intelligence (XAI) for intrusion detection and mitigation in intelligent connected vehicles: A review," Appl. Sci., vol. 13, no. 3, 1252, 2023.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[15]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M. Schmitt, "Securing the digital world: Protecting smart infrastructures and digital industries with artificial intelligence (AI)-enabled malware and intrusion detection," J. Ind. Inf.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., vol. 36, 100520, 2023.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[16]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Sharafaldin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H. Lashkari, and A. A. Ghorbani, "Toward generating a new intrusion detection dataset and intrusion traffic characterization," in Proc. 4th Int. Conf. Information Systems Security and Privacy (ICISSP), Funchal, Portugal, 2018, pp. 108-116.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[17]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 Moustafa and J. Slay, "UNSW-NB15: A comprehensive data set for network intrusion detection systems," in Proc. Military Communications and Information Systems Conf. (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MilCIS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), Canberra, Australia, 2015, pp. 1-6.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[18]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 V. Chawla, K. W. Bowyer, L. O. Hall, and W. P.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Kegelmeyer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"SMOTE: Synthetic minority over-sampling technique," J.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Artif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Intell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Res., vol. 16, pp. 321-357, 2002.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N" sz="93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[19]  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M. Ali, S. Pervez, S. E. Hosseini, and M. K. Siddu, "Intelligent parameter-based in-network IDS for IoT using UNSW-NB15 and </a:t>
            </a:r>
            <a:r>
              <a:rPr lang="en-IN" sz="93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</a:t>
            </a:r>
            <a:r>
              <a:rPr lang="en-IN" sz="9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-IoT datasets," J. Franklin Inst., vol. 362, 107440, 2025.</a:t>
            </a: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IN" sz="93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7E56A95-0A6B-ED89-EB72-E7C0DAD17973}"/>
              </a:ext>
            </a:extLst>
          </p:cNvPr>
          <p:cNvSpPr/>
          <p:nvPr/>
        </p:nvSpPr>
        <p:spPr>
          <a:xfrm>
            <a:off x="548640" y="45720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Outcomes</a:t>
            </a:r>
            <a:endParaRPr lang="en-US" sz="30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91E673B0-B2A0-6769-6A36-DBF8749DAF85}"/>
              </a:ext>
            </a:extLst>
          </p:cNvPr>
          <p:cNvSpPr/>
          <p:nvPr/>
        </p:nvSpPr>
        <p:spPr>
          <a:xfrm>
            <a:off x="640080" y="1371600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4" name="Image 0" descr="/home/claude/icons/chart_teal.png">
            <a:extLst>
              <a:ext uri="{FF2B5EF4-FFF2-40B4-BE49-F238E27FC236}">
                <a16:creationId xmlns:a16="http://schemas.microsoft.com/office/drawing/2014/main" id="{26BD31CE-FA90-6469-A24A-055B955A2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" y="1502359"/>
            <a:ext cx="241402" cy="241402"/>
          </a:xfrm>
          <a:prstGeom prst="rect">
            <a:avLst/>
          </a:prstGeom>
        </p:spPr>
      </p:pic>
      <p:sp>
        <p:nvSpPr>
          <p:cNvPr id="5" name="Text 2">
            <a:extLst>
              <a:ext uri="{FF2B5EF4-FFF2-40B4-BE49-F238E27FC236}">
                <a16:creationId xmlns:a16="http://schemas.microsoft.com/office/drawing/2014/main" id="{F0AC814F-62E6-8B8B-1B3E-702D9DE1E80F}"/>
              </a:ext>
            </a:extLst>
          </p:cNvPr>
          <p:cNvSpPr/>
          <p:nvPr/>
        </p:nvSpPr>
        <p:spPr>
          <a:xfrm>
            <a:off x="1371600" y="1353312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validated, comparative benchmark of ML, DL and hybrid models on realistic, imbalanced data.</a:t>
            </a:r>
            <a:endParaRPr lang="en-US" sz="1400" dirty="0"/>
          </a:p>
        </p:txBody>
      </p:sp>
      <p:sp>
        <p:nvSpPr>
          <p:cNvPr id="6" name="Shape 3">
            <a:extLst>
              <a:ext uri="{FF2B5EF4-FFF2-40B4-BE49-F238E27FC236}">
                <a16:creationId xmlns:a16="http://schemas.microsoft.com/office/drawing/2014/main" id="{5549ACEF-6A81-AE93-ABB0-6FA54F4E9FD1}"/>
              </a:ext>
            </a:extLst>
          </p:cNvPr>
          <p:cNvSpPr/>
          <p:nvPr/>
        </p:nvSpPr>
        <p:spPr>
          <a:xfrm>
            <a:off x="640080" y="2304288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7" name="Image 1" descr="/home/claude/icons/bullseye_teal.png">
            <a:extLst>
              <a:ext uri="{FF2B5EF4-FFF2-40B4-BE49-F238E27FC236}">
                <a16:creationId xmlns:a16="http://schemas.microsoft.com/office/drawing/2014/main" id="{D6E26FC0-F286-8437-1450-0963D05C6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" y="2435047"/>
            <a:ext cx="241402" cy="241402"/>
          </a:xfrm>
          <a:prstGeom prst="rect">
            <a:avLst/>
          </a:prstGeom>
        </p:spPr>
      </p:pic>
      <p:sp>
        <p:nvSpPr>
          <p:cNvPr id="8" name="Text 4">
            <a:extLst>
              <a:ext uri="{FF2B5EF4-FFF2-40B4-BE49-F238E27FC236}">
                <a16:creationId xmlns:a16="http://schemas.microsoft.com/office/drawing/2014/main" id="{A0290FFA-439D-6F89-0C65-EFDC1827CFFE}"/>
              </a:ext>
            </a:extLst>
          </p:cNvPr>
          <p:cNvSpPr/>
          <p:nvPr/>
        </p:nvSpPr>
        <p:spPr>
          <a:xfrm>
            <a:off x="1371600" y="2286000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Evidence on which architecture(s) best balance accuracy, false positives and cost.</a:t>
            </a:r>
            <a:endParaRPr lang="en-US" sz="1400" dirty="0"/>
          </a:p>
        </p:txBody>
      </p:sp>
      <p:sp>
        <p:nvSpPr>
          <p:cNvPr id="9" name="Shape 5">
            <a:extLst>
              <a:ext uri="{FF2B5EF4-FFF2-40B4-BE49-F238E27FC236}">
                <a16:creationId xmlns:a16="http://schemas.microsoft.com/office/drawing/2014/main" id="{BA14D9C7-D608-DD09-97B5-6A231C47BB90}"/>
              </a:ext>
            </a:extLst>
          </p:cNvPr>
          <p:cNvSpPr/>
          <p:nvPr/>
        </p:nvSpPr>
        <p:spPr>
          <a:xfrm>
            <a:off x="640080" y="3236976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10" name="Image 2" descr="/home/claude/icons/eye_teal.png">
            <a:extLst>
              <a:ext uri="{FF2B5EF4-FFF2-40B4-BE49-F238E27FC236}">
                <a16:creationId xmlns:a16="http://schemas.microsoft.com/office/drawing/2014/main" id="{BB901225-0BC8-E5A6-2291-1F1A98AC65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839" y="3367735"/>
            <a:ext cx="241402" cy="241402"/>
          </a:xfrm>
          <a:prstGeom prst="rect">
            <a:avLst/>
          </a:prstGeom>
        </p:spPr>
      </p:pic>
      <p:sp>
        <p:nvSpPr>
          <p:cNvPr id="11" name="Text 6">
            <a:extLst>
              <a:ext uri="{FF2B5EF4-FFF2-40B4-BE49-F238E27FC236}">
                <a16:creationId xmlns:a16="http://schemas.microsoft.com/office/drawing/2014/main" id="{20E5928F-5E01-09E8-ADAF-BFB80958A72C}"/>
              </a:ext>
            </a:extLst>
          </p:cNvPr>
          <p:cNvSpPr/>
          <p:nvPr/>
        </p:nvSpPr>
        <p:spPr>
          <a:xfrm>
            <a:off x="1371600" y="3218688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working XAI module giving human-interpretable justifications for detections.</a:t>
            </a:r>
            <a:endParaRPr lang="en-US" sz="1400" dirty="0"/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295B9706-D2EE-FE6C-7EEB-6162DBEF6B81}"/>
              </a:ext>
            </a:extLst>
          </p:cNvPr>
          <p:cNvSpPr/>
          <p:nvPr/>
        </p:nvSpPr>
        <p:spPr>
          <a:xfrm>
            <a:off x="640080" y="4169664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13" name="Image 3" descr="/home/claude/icons/check_teal.png">
            <a:extLst>
              <a:ext uri="{FF2B5EF4-FFF2-40B4-BE49-F238E27FC236}">
                <a16:creationId xmlns:a16="http://schemas.microsoft.com/office/drawing/2014/main" id="{F5591A4B-B677-126E-2E3F-529F8EE21E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839" y="4300423"/>
            <a:ext cx="241402" cy="241402"/>
          </a:xfrm>
          <a:prstGeom prst="rect">
            <a:avLst/>
          </a:prstGeom>
        </p:spPr>
      </p:pic>
      <p:sp>
        <p:nvSpPr>
          <p:cNvPr id="14" name="Text 8">
            <a:extLst>
              <a:ext uri="{FF2B5EF4-FFF2-40B4-BE49-F238E27FC236}">
                <a16:creationId xmlns:a16="http://schemas.microsoft.com/office/drawing/2014/main" id="{E3EDDC39-84FE-B1C0-A254-1D13B6DF7397}"/>
              </a:ext>
            </a:extLst>
          </p:cNvPr>
          <p:cNvSpPr/>
          <p:nvPr/>
        </p:nvSpPr>
        <p:spPr>
          <a:xfrm>
            <a:off x="1371600" y="4151376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recommendations for practitioners on deploying AI-based detection.</a:t>
            </a:r>
            <a:endParaRPr lang="en-US" sz="1400" dirty="0"/>
          </a:p>
        </p:txBody>
      </p:sp>
      <p:sp>
        <p:nvSpPr>
          <p:cNvPr id="15" name="Shape 9">
            <a:extLst>
              <a:ext uri="{FF2B5EF4-FFF2-40B4-BE49-F238E27FC236}">
                <a16:creationId xmlns:a16="http://schemas.microsoft.com/office/drawing/2014/main" id="{DCB0661D-4E0F-ED8A-9E8B-9CB0C53BBA70}"/>
              </a:ext>
            </a:extLst>
          </p:cNvPr>
          <p:cNvSpPr/>
          <p:nvPr/>
        </p:nvSpPr>
        <p:spPr>
          <a:xfrm>
            <a:off x="640080" y="5102352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16" name="Image 4" descr="/home/claude/icons/layer_teal.png">
            <a:extLst>
              <a:ext uri="{FF2B5EF4-FFF2-40B4-BE49-F238E27FC236}">
                <a16:creationId xmlns:a16="http://schemas.microsoft.com/office/drawing/2014/main" id="{954A6AEC-3D32-C2B0-8807-FF9C8D25A8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839" y="5233111"/>
            <a:ext cx="241402" cy="241402"/>
          </a:xfrm>
          <a:prstGeom prst="rect">
            <a:avLst/>
          </a:prstGeom>
        </p:spPr>
      </p:pic>
      <p:sp>
        <p:nvSpPr>
          <p:cNvPr id="17" name="Text 10">
            <a:extLst>
              <a:ext uri="{FF2B5EF4-FFF2-40B4-BE49-F238E27FC236}">
                <a16:creationId xmlns:a16="http://schemas.microsoft.com/office/drawing/2014/main" id="{A1EF6DCD-F031-E8FB-4CEE-47201578F4D5}"/>
              </a:ext>
            </a:extLst>
          </p:cNvPr>
          <p:cNvSpPr/>
          <p:nvPr/>
        </p:nvSpPr>
        <p:spPr>
          <a:xfrm>
            <a:off x="1371600" y="5084064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reproducible codebase and methodology, extendable to future datasets and models.</a:t>
            </a:r>
            <a:endParaRPr lang="en-US" sz="1400" dirty="0"/>
          </a:p>
        </p:txBody>
      </p:sp>
      <p:sp>
        <p:nvSpPr>
          <p:cNvPr id="19" name="Text 12">
            <a:extLst>
              <a:ext uri="{FF2B5EF4-FFF2-40B4-BE49-F238E27FC236}">
                <a16:creationId xmlns:a16="http://schemas.microsoft.com/office/drawing/2014/main" id="{B0B79CEC-9F4C-F823-DFE8-3E310F130A1C}"/>
              </a:ext>
            </a:extLst>
          </p:cNvPr>
          <p:cNvSpPr/>
          <p:nvPr/>
        </p:nvSpPr>
        <p:spPr>
          <a:xfrm>
            <a:off x="11715226" y="653796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40754891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F25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flipV="1">
            <a:off x="1828800" y="1051560"/>
            <a:ext cx="502920" cy="22860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2331720" y="1051560"/>
            <a:ext cx="365760" cy="36576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 flipH="1">
            <a:off x="1508760" y="1280160"/>
            <a:ext cx="320040" cy="27432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 flipV="1">
            <a:off x="1508760" y="868680"/>
            <a:ext cx="228600" cy="68580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 flipH="1">
            <a:off x="2103120" y="1417320"/>
            <a:ext cx="594360" cy="32004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 flipH="1" flipV="1">
            <a:off x="1508760" y="1554480"/>
            <a:ext cx="594360" cy="18288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 flipH="1">
            <a:off x="2560320" y="1417320"/>
            <a:ext cx="137160" cy="41148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760220" y="121158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0" name="Shape 8"/>
          <p:cNvSpPr/>
          <p:nvPr/>
        </p:nvSpPr>
        <p:spPr>
          <a:xfrm>
            <a:off x="2286000" y="100584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1" name="Shape 9"/>
          <p:cNvSpPr/>
          <p:nvPr/>
        </p:nvSpPr>
        <p:spPr>
          <a:xfrm>
            <a:off x="2651760" y="137160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2" name="Shape 10"/>
          <p:cNvSpPr/>
          <p:nvPr/>
        </p:nvSpPr>
        <p:spPr>
          <a:xfrm>
            <a:off x="2034540" y="166878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3" name="Shape 11"/>
          <p:cNvSpPr/>
          <p:nvPr/>
        </p:nvSpPr>
        <p:spPr>
          <a:xfrm>
            <a:off x="1463040" y="150876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4" name="Shape 12"/>
          <p:cNvSpPr/>
          <p:nvPr/>
        </p:nvSpPr>
        <p:spPr>
          <a:xfrm>
            <a:off x="1691640" y="82296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5" name="Shape 13"/>
          <p:cNvSpPr/>
          <p:nvPr/>
        </p:nvSpPr>
        <p:spPr>
          <a:xfrm>
            <a:off x="2491740" y="176022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6" name="Shape 14"/>
          <p:cNvSpPr/>
          <p:nvPr/>
        </p:nvSpPr>
        <p:spPr>
          <a:xfrm flipV="1">
            <a:off x="10332720" y="5280660"/>
            <a:ext cx="452628" cy="20574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0785348" y="5280660"/>
            <a:ext cx="329184" cy="329184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 flipH="1">
            <a:off x="10044684" y="5486400"/>
            <a:ext cx="288036" cy="246888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 flipV="1">
            <a:off x="10044684" y="5116068"/>
            <a:ext cx="205740" cy="61722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 flipH="1">
            <a:off x="10579608" y="5609844"/>
            <a:ext cx="534924" cy="288036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 flipH="1" flipV="1">
            <a:off x="10044684" y="5733288"/>
            <a:ext cx="534924" cy="164592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 flipH="1">
            <a:off x="10991088" y="5609844"/>
            <a:ext cx="123444" cy="370332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10264140" y="541782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4" name="Shape 22"/>
          <p:cNvSpPr/>
          <p:nvPr/>
        </p:nvSpPr>
        <p:spPr>
          <a:xfrm>
            <a:off x="10739628" y="5234940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5" name="Shape 23"/>
          <p:cNvSpPr/>
          <p:nvPr/>
        </p:nvSpPr>
        <p:spPr>
          <a:xfrm>
            <a:off x="11068812" y="5564124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6" name="Shape 24"/>
          <p:cNvSpPr/>
          <p:nvPr/>
        </p:nvSpPr>
        <p:spPr>
          <a:xfrm>
            <a:off x="10511028" y="582930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7" name="Shape 25"/>
          <p:cNvSpPr/>
          <p:nvPr/>
        </p:nvSpPr>
        <p:spPr>
          <a:xfrm>
            <a:off x="9998964" y="5687568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8" name="Shape 26"/>
          <p:cNvSpPr/>
          <p:nvPr/>
        </p:nvSpPr>
        <p:spPr>
          <a:xfrm>
            <a:off x="10204704" y="5070348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9" name="Shape 27"/>
          <p:cNvSpPr/>
          <p:nvPr/>
        </p:nvSpPr>
        <p:spPr>
          <a:xfrm>
            <a:off x="10922508" y="5911596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30" name="Text 28"/>
          <p:cNvSpPr/>
          <p:nvPr/>
        </p:nvSpPr>
        <p:spPr>
          <a:xfrm>
            <a:off x="0" y="2468880"/>
            <a:ext cx="1219169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200" dirty="0"/>
          </a:p>
        </p:txBody>
      </p:sp>
      <p:sp>
        <p:nvSpPr>
          <p:cNvPr id="31" name="Text 29"/>
          <p:cNvSpPr/>
          <p:nvPr/>
        </p:nvSpPr>
        <p:spPr>
          <a:xfrm>
            <a:off x="0" y="3337560"/>
            <a:ext cx="121916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3FA7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5090008" y="4023360"/>
            <a:ext cx="2011680" cy="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0" y="4206240"/>
            <a:ext cx="1219169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8FB0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Shaikh Muskanbanu Mubarakbhai   ·   2513085   ·   ACFA7004</a:t>
            </a:r>
            <a:endParaRPr lang="en-US" sz="11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2534</Words>
  <Application>Microsoft Office PowerPoint</Application>
  <PresentationFormat>Widescreen</PresentationFormat>
  <Paragraphs>266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Muskan Shaikh</cp:lastModifiedBy>
  <cp:revision>4</cp:revision>
  <cp:lastPrinted>2026-07-12T15:35:36Z</cp:lastPrinted>
  <dcterms:created xsi:type="dcterms:W3CDTF">2026-07-12T14:24:27Z</dcterms:created>
  <dcterms:modified xsi:type="dcterms:W3CDTF">2026-07-13T12:11:02Z</dcterms:modified>
</cp:coreProperties>
</file>