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handoutMasterIdLst>
    <p:handoutMasterId r:id="rId28"/>
  </p:handoutMasterIdLst>
  <p:sldIdLst>
    <p:sldId id="256" r:id="rId2"/>
    <p:sldId id="316" r:id="rId3"/>
    <p:sldId id="304" r:id="rId4"/>
    <p:sldId id="283" r:id="rId5"/>
    <p:sldId id="305" r:id="rId6"/>
    <p:sldId id="313" r:id="rId7"/>
    <p:sldId id="321" r:id="rId8"/>
    <p:sldId id="315" r:id="rId9"/>
    <p:sldId id="322" r:id="rId10"/>
    <p:sldId id="323" r:id="rId11"/>
    <p:sldId id="324" r:id="rId12"/>
    <p:sldId id="308" r:id="rId13"/>
    <p:sldId id="306" r:id="rId14"/>
    <p:sldId id="307" r:id="rId15"/>
    <p:sldId id="309" r:id="rId16"/>
    <p:sldId id="325" r:id="rId17"/>
    <p:sldId id="326" r:id="rId18"/>
    <p:sldId id="310" r:id="rId19"/>
    <p:sldId id="317" r:id="rId20"/>
    <p:sldId id="320" r:id="rId21"/>
    <p:sldId id="318" r:id="rId22"/>
    <p:sldId id="311" r:id="rId23"/>
    <p:sldId id="312" r:id="rId24"/>
    <p:sldId id="275" r:id="rId25"/>
    <p:sldId id="29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190C55-B68F-4491-B462-E018FB1563E0}" v="68" dt="2019-10-21T07:36:30.405"/>
  </p1510:revLst>
</p1510:revInfo>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adams" userId="03cc8a34b628f8aa" providerId="LiveId" clId="{30190C55-B68F-4491-B462-E018FB1563E0}"/>
    <pc:docChg chg="custSel mod addSld delSld modSld">
      <pc:chgData name="skye adams" userId="03cc8a34b628f8aa" providerId="LiveId" clId="{30190C55-B68F-4491-B462-E018FB1563E0}" dt="2019-10-21T07:37:30.986" v="119" actId="2696"/>
      <pc:docMkLst>
        <pc:docMk/>
      </pc:docMkLst>
      <pc:sldChg chg="modSp modAnim">
        <pc:chgData name="skye adams" userId="03cc8a34b628f8aa" providerId="LiveId" clId="{30190C55-B68F-4491-B462-E018FB1563E0}" dt="2019-10-21T07:18:06.824" v="19" actId="20577"/>
        <pc:sldMkLst>
          <pc:docMk/>
          <pc:sldMk cId="0" sldId="304"/>
        </pc:sldMkLst>
        <pc:spChg chg="mod">
          <ac:chgData name="skye adams" userId="03cc8a34b628f8aa" providerId="LiveId" clId="{30190C55-B68F-4491-B462-E018FB1563E0}" dt="2019-10-21T07:18:06.824" v="19" actId="20577"/>
          <ac:spMkLst>
            <pc:docMk/>
            <pc:sldMk cId="0" sldId="304"/>
            <ac:spMk id="3" creationId="{00000000-0000-0000-0000-000000000000}"/>
          </ac:spMkLst>
        </pc:spChg>
      </pc:sldChg>
      <pc:sldChg chg="delSp modSp delAnim modAnim">
        <pc:chgData name="skye adams" userId="03cc8a34b628f8aa" providerId="LiveId" clId="{30190C55-B68F-4491-B462-E018FB1563E0}" dt="2019-10-21T07:35:25.836" v="83" actId="27636"/>
        <pc:sldMkLst>
          <pc:docMk/>
          <pc:sldMk cId="0" sldId="310"/>
        </pc:sldMkLst>
        <pc:spChg chg="mod">
          <ac:chgData name="skye adams" userId="03cc8a34b628f8aa" providerId="LiveId" clId="{30190C55-B68F-4491-B462-E018FB1563E0}" dt="2019-10-21T07:35:25.836" v="83" actId="27636"/>
          <ac:spMkLst>
            <pc:docMk/>
            <pc:sldMk cId="0" sldId="310"/>
            <ac:spMk id="3" creationId="{00000000-0000-0000-0000-000000000000}"/>
          </ac:spMkLst>
        </pc:spChg>
        <pc:spChg chg="del mod">
          <ac:chgData name="skye adams" userId="03cc8a34b628f8aa" providerId="LiveId" clId="{30190C55-B68F-4491-B462-E018FB1563E0}" dt="2019-10-21T07:25:35.528" v="40"/>
          <ac:spMkLst>
            <pc:docMk/>
            <pc:sldMk cId="0" sldId="310"/>
            <ac:spMk id="4" creationId="{00000000-0000-0000-0000-000000000000}"/>
          </ac:spMkLst>
        </pc:spChg>
      </pc:sldChg>
      <pc:sldChg chg="modSp">
        <pc:chgData name="skye adams" userId="03cc8a34b628f8aa" providerId="LiveId" clId="{30190C55-B68F-4491-B462-E018FB1563E0}" dt="2019-10-21T07:25:13.668" v="36"/>
        <pc:sldMkLst>
          <pc:docMk/>
          <pc:sldMk cId="0" sldId="311"/>
        </pc:sldMkLst>
        <pc:spChg chg="mod">
          <ac:chgData name="skye adams" userId="03cc8a34b628f8aa" providerId="LiveId" clId="{30190C55-B68F-4491-B462-E018FB1563E0}" dt="2019-10-21T07:25:13.668" v="36"/>
          <ac:spMkLst>
            <pc:docMk/>
            <pc:sldMk cId="0" sldId="311"/>
            <ac:spMk id="3" creationId="{00000000-0000-0000-0000-000000000000}"/>
          </ac:spMkLst>
        </pc:spChg>
      </pc:sldChg>
      <pc:sldChg chg="modSp add">
        <pc:chgData name="skye adams" userId="03cc8a34b628f8aa" providerId="LiveId" clId="{30190C55-B68F-4491-B462-E018FB1563E0}" dt="2019-10-21T07:21:44.008" v="26" actId="20577"/>
        <pc:sldMkLst>
          <pc:docMk/>
          <pc:sldMk cId="2577392455" sldId="317"/>
        </pc:sldMkLst>
        <pc:spChg chg="mod">
          <ac:chgData name="skye adams" userId="03cc8a34b628f8aa" providerId="LiveId" clId="{30190C55-B68F-4491-B462-E018FB1563E0}" dt="2019-10-21T07:21:44.008" v="26" actId="20577"/>
          <ac:spMkLst>
            <pc:docMk/>
            <pc:sldMk cId="2577392455" sldId="317"/>
            <ac:spMk id="2" creationId="{D5BA09EB-8516-40B9-BF65-0F90D46903AB}"/>
          </ac:spMkLst>
        </pc:spChg>
        <pc:spChg chg="mod">
          <ac:chgData name="skye adams" userId="03cc8a34b628f8aa" providerId="LiveId" clId="{30190C55-B68F-4491-B462-E018FB1563E0}" dt="2019-10-21T07:21:19.023" v="22" actId="27636"/>
          <ac:spMkLst>
            <pc:docMk/>
            <pc:sldMk cId="2577392455" sldId="317"/>
            <ac:spMk id="3" creationId="{48015A6A-E597-46CE-BE99-A8970A87A39D}"/>
          </ac:spMkLst>
        </pc:spChg>
      </pc:sldChg>
      <pc:sldChg chg="addSp delSp modSp add mod setBg">
        <pc:chgData name="skye adams" userId="03cc8a34b628f8aa" providerId="LiveId" clId="{30190C55-B68F-4491-B462-E018FB1563E0}" dt="2019-10-21T07:24:35.834" v="31" actId="26606"/>
        <pc:sldMkLst>
          <pc:docMk/>
          <pc:sldMk cId="3040588111" sldId="318"/>
        </pc:sldMkLst>
        <pc:spChg chg="del">
          <ac:chgData name="skye adams" userId="03cc8a34b628f8aa" providerId="LiveId" clId="{30190C55-B68F-4491-B462-E018FB1563E0}" dt="2019-10-21T07:24:22.934" v="29" actId="26606"/>
          <ac:spMkLst>
            <pc:docMk/>
            <pc:sldMk cId="3040588111" sldId="318"/>
            <ac:spMk id="2" creationId="{17F8F02E-3D61-4C70-BDC0-E709CBE83257}"/>
          </ac:spMkLst>
        </pc:spChg>
        <pc:spChg chg="del">
          <ac:chgData name="skye adams" userId="03cc8a34b628f8aa" providerId="LiveId" clId="{30190C55-B68F-4491-B462-E018FB1563E0}" dt="2019-10-21T07:24:19.384" v="28"/>
          <ac:spMkLst>
            <pc:docMk/>
            <pc:sldMk cId="3040588111" sldId="318"/>
            <ac:spMk id="3" creationId="{19677254-8B5A-4FBB-9AD5-9C7C0AA841E5}"/>
          </ac:spMkLst>
        </pc:spChg>
        <pc:spChg chg="add del">
          <ac:chgData name="skye adams" userId="03cc8a34b628f8aa" providerId="LiveId" clId="{30190C55-B68F-4491-B462-E018FB1563E0}" dt="2019-10-21T07:24:35.834" v="31" actId="26606"/>
          <ac:spMkLst>
            <pc:docMk/>
            <pc:sldMk cId="3040588111" sldId="318"/>
            <ac:spMk id="9" creationId="{32BC26D8-82FB-445E-AA49-62A77D7C1EE0}"/>
          </ac:spMkLst>
        </pc:spChg>
        <pc:spChg chg="add del">
          <ac:chgData name="skye adams" userId="03cc8a34b628f8aa" providerId="LiveId" clId="{30190C55-B68F-4491-B462-E018FB1563E0}" dt="2019-10-21T07:24:35.834" v="31" actId="26606"/>
          <ac:spMkLst>
            <pc:docMk/>
            <pc:sldMk cId="3040588111" sldId="318"/>
            <ac:spMk id="11" creationId="{CB44330D-EA18-4254-AA95-EB49948539B8}"/>
          </ac:spMkLst>
        </pc:spChg>
        <pc:spChg chg="add">
          <ac:chgData name="skye adams" userId="03cc8a34b628f8aa" providerId="LiveId" clId="{30190C55-B68F-4491-B462-E018FB1563E0}" dt="2019-10-21T07:24:35.834" v="31" actId="26606"/>
          <ac:spMkLst>
            <pc:docMk/>
            <pc:sldMk cId="3040588111" sldId="318"/>
            <ac:spMk id="16" creationId="{01D0AF59-99C3-4251-AB9A-C966C6AD4400}"/>
          </ac:spMkLst>
        </pc:spChg>
        <pc:spChg chg="add">
          <ac:chgData name="skye adams" userId="03cc8a34b628f8aa" providerId="LiveId" clId="{30190C55-B68F-4491-B462-E018FB1563E0}" dt="2019-10-21T07:24:35.834" v="31" actId="26606"/>
          <ac:spMkLst>
            <pc:docMk/>
            <pc:sldMk cId="3040588111" sldId="318"/>
            <ac:spMk id="18" creationId="{1855405F-37A2-4869-9154-F8BE3BECE6C3}"/>
          </ac:spMkLst>
        </pc:spChg>
        <pc:picChg chg="add mod">
          <ac:chgData name="skye adams" userId="03cc8a34b628f8aa" providerId="LiveId" clId="{30190C55-B68F-4491-B462-E018FB1563E0}" dt="2019-10-21T07:24:35.834" v="31" actId="26606"/>
          <ac:picMkLst>
            <pc:docMk/>
            <pc:sldMk cId="3040588111" sldId="318"/>
            <ac:picMk id="4" creationId="{701CF253-79D9-4AEF-8781-5918590083C8}"/>
          </ac:picMkLst>
        </pc:picChg>
      </pc:sldChg>
      <pc:sldChg chg="modSp add del">
        <pc:chgData name="skye adams" userId="03cc8a34b628f8aa" providerId="LiveId" clId="{30190C55-B68F-4491-B462-E018FB1563E0}" dt="2019-10-21T07:37:30.986" v="119" actId="2696"/>
        <pc:sldMkLst>
          <pc:docMk/>
          <pc:sldMk cId="1641624721" sldId="319"/>
        </pc:sldMkLst>
        <pc:spChg chg="mod">
          <ac:chgData name="skye adams" userId="03cc8a34b628f8aa" providerId="LiveId" clId="{30190C55-B68F-4491-B462-E018FB1563E0}" dt="2019-10-21T07:36:17.132" v="91" actId="20577"/>
          <ac:spMkLst>
            <pc:docMk/>
            <pc:sldMk cId="1641624721" sldId="319"/>
            <ac:spMk id="2" creationId="{624E6D86-120D-4FAC-9250-23C5303D3863}"/>
          </ac:spMkLst>
        </pc:spChg>
      </pc:sldChg>
      <pc:sldChg chg="modSp add">
        <pc:chgData name="skye adams" userId="03cc8a34b628f8aa" providerId="LiveId" clId="{30190C55-B68F-4491-B462-E018FB1563E0}" dt="2019-10-21T07:37:27.037" v="118" actId="20577"/>
        <pc:sldMkLst>
          <pc:docMk/>
          <pc:sldMk cId="2009000647" sldId="320"/>
        </pc:sldMkLst>
        <pc:spChg chg="mod">
          <ac:chgData name="skye adams" userId="03cc8a34b628f8aa" providerId="LiveId" clId="{30190C55-B68F-4491-B462-E018FB1563E0}" dt="2019-10-21T07:37:27.037" v="118" actId="20577"/>
          <ac:spMkLst>
            <pc:docMk/>
            <pc:sldMk cId="2009000647" sldId="320"/>
            <ac:spMk id="2" creationId="{E64A9C2B-F5E1-4984-A22B-84ADC3C1B00A}"/>
          </ac:spMkLst>
        </pc:spChg>
        <pc:spChg chg="mod">
          <ac:chgData name="skye adams" userId="03cc8a34b628f8aa" providerId="LiveId" clId="{30190C55-B68F-4491-B462-E018FB1563E0}" dt="2019-10-21T07:36:37.988" v="95" actId="5793"/>
          <ac:spMkLst>
            <pc:docMk/>
            <pc:sldMk cId="2009000647" sldId="320"/>
            <ac:spMk id="3" creationId="{57D8B5DF-768F-4831-BD83-E97AD9D98E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25/10/2019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OOai178Zii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nC3U_4OtNJ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verywellmind.com/what-are-jungs-4-major-archetypes-2795439" TargetMode="External"/><Relationship Id="rId2" Type="http://schemas.openxmlformats.org/officeDocument/2006/relationships/hyperlink" Target="https://www.verywellmind.com/what-is-a-self-report-inventory-2795587"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16personalities.com/free-personality-tes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908720"/>
            <a:ext cx="8568952" cy="4968552"/>
          </a:xfrm>
        </p:spPr>
        <p:txBody>
          <a:bodyPr>
            <a:normAutofit/>
          </a:bodyPr>
          <a:lstStyle/>
          <a:p>
            <a:r>
              <a:rPr lang="en-GB" altLang="en-US" sz="3600" dirty="0">
                <a:latin typeface="Arial" panose="020B0604020202020204" pitchFamily="34" charset="0"/>
                <a:cs typeface="Arial" panose="020B0604020202020204" pitchFamily="34" charset="0"/>
              </a:rPr>
              <a:t>BA International Hotel Management</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
            </a:r>
            <a:br>
              <a:rPr lang="en-GB" altLang="en-US"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a:t>
            </a:r>
            <a:r>
              <a:rPr lang="en-GB" sz="3600" b="1" dirty="0">
                <a:solidFill>
                  <a:schemeClr val="accent2">
                    <a:lumMod val="20000"/>
                    <a:lumOff val="80000"/>
                  </a:schemeClr>
                </a:solidFill>
                <a:latin typeface="Arial" panose="020B0604020202020204" pitchFamily="34" charset="0"/>
                <a:cs typeface="Arial" panose="020B0604020202020204" pitchFamily="34" charset="0"/>
              </a:rPr>
              <a:t>Personnel Resourcing &amp; Development</a:t>
            </a:r>
            <a:br>
              <a:rPr lang="en-GB" sz="3600" b="1" dirty="0">
                <a:solidFill>
                  <a:schemeClr val="accent2">
                    <a:lumMod val="20000"/>
                    <a:lumOff val="80000"/>
                  </a:schemeClr>
                </a:solidFill>
                <a:latin typeface="Arial" panose="020B0604020202020204" pitchFamily="34" charset="0"/>
                <a:cs typeface="Arial" panose="020B0604020202020204" pitchFamily="34" charset="0"/>
              </a:rPr>
            </a:br>
            <a:r>
              <a:rPr lang="en-GB" sz="3600" b="1" dirty="0">
                <a:solidFill>
                  <a:schemeClr val="accent2">
                    <a:lumMod val="20000"/>
                    <a:lumOff val="80000"/>
                  </a:schemeClr>
                </a:solidFill>
                <a:latin typeface="Arial" panose="020B0604020202020204" pitchFamily="34" charset="0"/>
                <a:cs typeface="Arial" panose="020B0604020202020204" pitchFamily="34" charset="0"/>
              </a:rPr>
              <a:t>(M5X 01921)</a:t>
            </a:r>
            <a:br>
              <a:rPr lang="en-GB" sz="3600" b="1" dirty="0">
                <a:solidFill>
                  <a:schemeClr val="accent2">
                    <a:lumMod val="20000"/>
                    <a:lumOff val="80000"/>
                  </a:schemeClr>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Session 2</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4000" b="1" dirty="0">
                <a:solidFill>
                  <a:schemeClr val="accent2">
                    <a:lumMod val="20000"/>
                    <a:lumOff val="80000"/>
                  </a:schemeClr>
                </a:solidFill>
                <a:latin typeface="Arial" panose="020B0604020202020204" pitchFamily="34" charset="0"/>
                <a:cs typeface="Arial" panose="020B0604020202020204" pitchFamily="34" charset="0"/>
              </a:rPr>
              <a:t>Improving Self-awareness</a:t>
            </a:r>
            <a:endParaRPr lang="en-GB" altLang="en-US" sz="40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AC43F-90FB-46E7-82EE-857258796B8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ACB7493D-B7F7-4AA1-862A-BADF6109693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Introduce Myself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Ask Students to Introduce themselves individually. Tell us something about yourself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Register</a:t>
            </a:r>
          </a:p>
        </p:txBody>
      </p:sp>
    </p:spTree>
    <p:extLst>
      <p:ext uri="{BB962C8B-B14F-4D97-AF65-F5344CB8AC3E}">
        <p14:creationId xmlns:p14="http://schemas.microsoft.com/office/powerpoint/2010/main" val="3054322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r>
              <a:rPr lang="en-GB" b="1" dirty="0">
                <a:latin typeface="Arial" panose="020B0604020202020204" pitchFamily="34" charset="0"/>
                <a:cs typeface="Arial" panose="020B0604020202020204" pitchFamily="34" charset="0"/>
              </a:rPr>
              <a:t>Previously…</a:t>
            </a:r>
          </a:p>
        </p:txBody>
      </p:sp>
      <p:sp>
        <p:nvSpPr>
          <p:cNvPr id="3" name="Content Placeholder 2"/>
          <p:cNvSpPr>
            <a:spLocks noGrp="1"/>
          </p:cNvSpPr>
          <p:nvPr>
            <p:ph idx="1"/>
          </p:nvPr>
        </p:nvSpPr>
        <p:spPr>
          <a:xfrm>
            <a:off x="390364" y="1484784"/>
            <a:ext cx="8363272" cy="4320480"/>
          </a:xfrm>
        </p:spPr>
        <p:txBody>
          <a:bodyPr>
            <a:normAutofit/>
          </a:bodyPr>
          <a:lstStyle/>
          <a:p>
            <a:pPr marL="0" indent="0">
              <a:buNone/>
            </a:pPr>
            <a:r>
              <a:rPr lang="en-GB" dirty="0">
                <a:latin typeface="Arial" panose="020B0604020202020204" pitchFamily="34" charset="0"/>
                <a:cs typeface="Arial" panose="020B0604020202020204" pitchFamily="34" charset="0"/>
              </a:rPr>
              <a:t>We have:</a:t>
            </a:r>
          </a:p>
          <a:p>
            <a:r>
              <a:rPr lang="en-GB" dirty="0">
                <a:latin typeface="Arial" panose="020B0604020202020204" pitchFamily="34" charset="0"/>
                <a:cs typeface="Arial" panose="020B0604020202020204" pitchFamily="34" charset="0"/>
              </a:rPr>
              <a:t>Overview of the module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Test Existing Knowledge</a:t>
            </a:r>
          </a:p>
          <a:p>
            <a:endParaRPr lang="en-GB"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In this session…..</a:t>
            </a:r>
          </a:p>
        </p:txBody>
      </p:sp>
      <p:sp>
        <p:nvSpPr>
          <p:cNvPr id="3" name="Content Placeholder 2"/>
          <p:cNvSpPr>
            <a:spLocks noGrp="1"/>
          </p:cNvSpPr>
          <p:nvPr>
            <p:ph idx="1"/>
          </p:nvPr>
        </p:nvSpPr>
        <p:spPr>
          <a:xfrm>
            <a:off x="395536" y="1600201"/>
            <a:ext cx="8291264" cy="3845023"/>
          </a:xfrm>
        </p:spPr>
        <p:txBody>
          <a:bodyPr>
            <a:normAutofit/>
          </a:bodyPr>
          <a:lstStyle/>
          <a:p>
            <a:pPr marL="0" indent="0">
              <a:buNone/>
            </a:pPr>
            <a:r>
              <a:rPr lang="en-GB" dirty="0">
                <a:latin typeface="Arial" panose="020B0604020202020204" pitchFamily="34" charset="0"/>
                <a:cs typeface="Arial" panose="020B0604020202020204" pitchFamily="34" charset="0"/>
              </a:rPr>
              <a:t>We will:</a:t>
            </a:r>
          </a:p>
          <a:p>
            <a:r>
              <a:rPr lang="en-GB" dirty="0">
                <a:latin typeface="Arial" panose="020B0604020202020204" pitchFamily="34" charset="0"/>
                <a:cs typeface="Arial" panose="020B0604020202020204" pitchFamily="34" charset="0"/>
              </a:rPr>
              <a:t>Discuss </a:t>
            </a:r>
            <a:r>
              <a:rPr lang="en-GB" u="sng" dirty="0">
                <a:latin typeface="Arial" panose="020B0604020202020204" pitchFamily="34" charset="0"/>
                <a:cs typeface="Arial" panose="020B0604020202020204" pitchFamily="34" charset="0"/>
              </a:rPr>
              <a:t>what is Self-Awareness</a:t>
            </a:r>
          </a:p>
          <a:p>
            <a:r>
              <a:rPr lang="en-GB" dirty="0">
                <a:latin typeface="Arial" panose="020B0604020202020204" pitchFamily="34" charset="0"/>
                <a:cs typeface="Arial" panose="020B0604020202020204" pitchFamily="34" charset="0"/>
              </a:rPr>
              <a:t>Explore </a:t>
            </a:r>
            <a:r>
              <a:rPr lang="en-GB" u="sng" dirty="0">
                <a:latin typeface="Arial" panose="020B0604020202020204" pitchFamily="34" charset="0"/>
                <a:cs typeface="Arial" panose="020B0604020202020204" pitchFamily="34" charset="0"/>
              </a:rPr>
              <a:t>How to Improve </a:t>
            </a:r>
            <a:r>
              <a:rPr lang="en-GB" dirty="0">
                <a:latin typeface="Arial" panose="020B0604020202020204" pitchFamily="34" charset="0"/>
                <a:cs typeface="Arial" panose="020B0604020202020204" pitchFamily="34" charset="0"/>
              </a:rPr>
              <a:t>Self-Awareness</a:t>
            </a:r>
          </a:p>
          <a:p>
            <a:r>
              <a:rPr lang="en-GB" dirty="0">
                <a:latin typeface="Arial" panose="020B0604020202020204" pitchFamily="34" charset="0"/>
                <a:cs typeface="Arial" panose="020B0604020202020204" pitchFamily="34" charset="0"/>
              </a:rPr>
              <a:t>Investigate some </a:t>
            </a:r>
            <a:r>
              <a:rPr lang="en-GB" u="sng" dirty="0">
                <a:latin typeface="Arial" panose="020B0604020202020204" pitchFamily="34" charset="0"/>
                <a:cs typeface="Arial" panose="020B0604020202020204" pitchFamily="34" charset="0"/>
              </a:rPr>
              <a:t>Tools</a:t>
            </a:r>
            <a:r>
              <a:rPr lang="en-GB" dirty="0">
                <a:latin typeface="Arial" panose="020B0604020202020204" pitchFamily="34" charset="0"/>
                <a:cs typeface="Arial" panose="020B0604020202020204" pitchFamily="34" charset="0"/>
              </a:rPr>
              <a:t> Available for improving Self-Awareness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b="1" dirty="0">
                <a:latin typeface="Arial" panose="020B0604020202020204" pitchFamily="34" charset="0"/>
                <a:cs typeface="Arial" panose="020B0604020202020204" pitchFamily="34" charset="0"/>
              </a:rPr>
              <a:t>What is self-awareness?</a:t>
            </a:r>
          </a:p>
        </p:txBody>
      </p:sp>
      <p:sp>
        <p:nvSpPr>
          <p:cNvPr id="3" name="Content Placeholder 2"/>
          <p:cNvSpPr>
            <a:spLocks noGrp="1"/>
          </p:cNvSpPr>
          <p:nvPr>
            <p:ph idx="1"/>
          </p:nvPr>
        </p:nvSpPr>
        <p:spPr>
          <a:xfrm>
            <a:off x="179512" y="1124744"/>
            <a:ext cx="8856983" cy="4209926"/>
          </a:xfrm>
        </p:spPr>
        <p:txBody>
          <a:bodyPr>
            <a:noAutofit/>
          </a:bodyPr>
          <a:lstStyle/>
          <a:p>
            <a:pPr marL="0" indent="0">
              <a:buNone/>
            </a:pPr>
            <a:r>
              <a:rPr lang="en-GB" sz="2400" dirty="0">
                <a:latin typeface="Arial" panose="020B0604020202020204" pitchFamily="34" charset="0"/>
                <a:cs typeface="Arial" panose="020B0604020202020204" pitchFamily="34" charset="0"/>
              </a:rPr>
              <a:t>Conscious knowledge of one's own character, feelings, motives, and desires (Oxford Dictionary, 2018)</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Self‐awareness represents the capacity of becoming the object of one’s own attention. In this state one actively </a:t>
            </a:r>
            <a:r>
              <a:rPr lang="en-GB" sz="2400" u="sng" dirty="0">
                <a:latin typeface="Arial" panose="020B0604020202020204" pitchFamily="34" charset="0"/>
                <a:cs typeface="Arial" panose="020B0604020202020204" pitchFamily="34" charset="0"/>
              </a:rPr>
              <a:t>identifies</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processes</a:t>
            </a:r>
            <a:r>
              <a:rPr lang="en-GB" sz="2400" dirty="0">
                <a:latin typeface="Arial" panose="020B0604020202020204" pitchFamily="34" charset="0"/>
                <a:cs typeface="Arial" panose="020B0604020202020204" pitchFamily="34" charset="0"/>
              </a:rPr>
              <a:t>, and </a:t>
            </a:r>
            <a:r>
              <a:rPr lang="en-GB" sz="2400" u="sng" dirty="0">
                <a:latin typeface="Arial" panose="020B0604020202020204" pitchFamily="34" charset="0"/>
                <a:cs typeface="Arial" panose="020B0604020202020204" pitchFamily="34" charset="0"/>
              </a:rPr>
              <a:t>stores information </a:t>
            </a:r>
            <a:r>
              <a:rPr lang="en-GB" sz="2400" dirty="0">
                <a:latin typeface="Arial" panose="020B0604020202020204" pitchFamily="34" charset="0"/>
                <a:cs typeface="Arial" panose="020B0604020202020204" pitchFamily="34" charset="0"/>
              </a:rPr>
              <a:t>about the self (Alain Morin, 2011)</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Focusing attention outward toward the environment (consciousness) and inward toward the self (self‐awareness).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229600" cy="504055"/>
          </a:xfrm>
        </p:spPr>
        <p:txBody>
          <a:bodyPr>
            <a:normAutofit/>
          </a:bodyPr>
          <a:lstStyle/>
          <a:p>
            <a:pPr marL="0" indent="0">
              <a:lnSpc>
                <a:spcPct val="120000"/>
              </a:lnSpc>
              <a:buNone/>
            </a:pPr>
            <a:r>
              <a:rPr lang="en-GB" sz="2400" dirty="0">
                <a:latin typeface="Arial" panose="020B0604020202020204" pitchFamily="34" charset="0"/>
                <a:cs typeface="Arial" panose="020B0604020202020204" pitchFamily="34" charset="0"/>
              </a:rPr>
              <a:t>Four levels of consciousness</a:t>
            </a:r>
            <a:endParaRPr lang="en-GB" sz="2400" dirty="0"/>
          </a:p>
        </p:txBody>
      </p:sp>
      <p:sp>
        <p:nvSpPr>
          <p:cNvPr id="4" name="Title 1"/>
          <p:cNvSpPr>
            <a:spLocks noGrp="1"/>
          </p:cNvSpPr>
          <p:nvPr>
            <p:ph type="title"/>
          </p:nvPr>
        </p:nvSpPr>
        <p:spPr>
          <a:xfrm>
            <a:off x="457200" y="274638"/>
            <a:ext cx="6563072" cy="706090"/>
          </a:xfrm>
        </p:spPr>
        <p:txBody>
          <a:bodyPr>
            <a:normAutofit/>
          </a:bodyPr>
          <a:lstStyle/>
          <a:p>
            <a:pPr algn="l"/>
            <a:r>
              <a:rPr lang="en-GB" sz="3200" b="1" dirty="0">
                <a:latin typeface="Arial" panose="020B0604020202020204" pitchFamily="34" charset="0"/>
                <a:cs typeface="Arial" panose="020B0604020202020204" pitchFamily="34" charset="0"/>
              </a:rPr>
              <a:t>What is self-awareness? Cont.…</a:t>
            </a:r>
          </a:p>
        </p:txBody>
      </p:sp>
      <p:graphicFrame>
        <p:nvGraphicFramePr>
          <p:cNvPr id="5" name="Table 4"/>
          <p:cNvGraphicFramePr>
            <a:graphicFrameLocks noGrp="1"/>
          </p:cNvGraphicFramePr>
          <p:nvPr/>
        </p:nvGraphicFramePr>
        <p:xfrm>
          <a:off x="179512" y="1700808"/>
          <a:ext cx="8784976" cy="3749040"/>
        </p:xfrm>
        <a:graphic>
          <a:graphicData uri="http://schemas.openxmlformats.org/drawingml/2006/table">
            <a:tbl>
              <a:tblPr firstRow="1" bandRow="1">
                <a:tableStyleId>{5C22544A-7EE6-4342-B048-85BDC9FD1C3A}</a:tableStyleId>
              </a:tblPr>
              <a:tblGrid>
                <a:gridCol w="2635493">
                  <a:extLst>
                    <a:ext uri="{9D8B030D-6E8A-4147-A177-3AD203B41FA5}">
                      <a16:colId xmlns:a16="http://schemas.microsoft.com/office/drawing/2014/main" val="20000"/>
                    </a:ext>
                  </a:extLst>
                </a:gridCol>
                <a:gridCol w="6149483">
                  <a:extLst>
                    <a:ext uri="{9D8B030D-6E8A-4147-A177-3AD203B41FA5}">
                      <a16:colId xmlns:a16="http://schemas.microsoft.com/office/drawing/2014/main" val="20001"/>
                    </a:ext>
                  </a:extLst>
                </a:gridCol>
              </a:tblGrid>
              <a:tr h="410966">
                <a:tc>
                  <a:txBody>
                    <a:bodyPr/>
                    <a:lstStyle/>
                    <a:p>
                      <a:pPr algn="ctr"/>
                      <a:r>
                        <a:rPr lang="en-GB" sz="2400" dirty="0">
                          <a:solidFill>
                            <a:schemeClr val="tx1"/>
                          </a:solidFill>
                          <a:latin typeface="Arial" panose="020B0604020202020204" pitchFamily="34" charset="0"/>
                          <a:cs typeface="Arial" panose="020B0604020202020204" pitchFamily="34" charset="0"/>
                        </a:rPr>
                        <a:t>Levels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410966">
                <a:tc>
                  <a:txBody>
                    <a:bodyPr/>
                    <a:lstStyle/>
                    <a:p>
                      <a:pPr algn="l"/>
                      <a:r>
                        <a:rPr lang="en-GB" sz="2400" dirty="0">
                          <a:solidFill>
                            <a:schemeClr val="tx1"/>
                          </a:solidFill>
                          <a:latin typeface="Arial" panose="020B0604020202020204" pitchFamily="34" charset="0"/>
                          <a:cs typeface="Arial" panose="020B0604020202020204" pitchFamily="34" charset="0"/>
                        </a:rPr>
                        <a:t>Unconsciousness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Being non-responsiveness</a:t>
                      </a:r>
                      <a:r>
                        <a:rPr lang="en-GB" sz="2400" baseline="0" dirty="0">
                          <a:solidFill>
                            <a:schemeClr val="tx1"/>
                          </a:solidFill>
                          <a:latin typeface="Arial" panose="020B0604020202020204" pitchFamily="34" charset="0"/>
                          <a:cs typeface="Arial" panose="020B0604020202020204" pitchFamily="34" charset="0"/>
                        </a:rPr>
                        <a:t> to self and environment</a:t>
                      </a:r>
                      <a:endParaRPr lang="en-GB" sz="24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Focusing attention on the environment; processing incoming external stimuli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Self-awareness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Focusing attention on the self; processing private and public self-information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Meta-self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Being aware that one is self-aware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27360-E8CE-4CBF-9BD0-2B52B4202A41}"/>
              </a:ext>
            </a:extLst>
          </p:cNvPr>
          <p:cNvSpPr>
            <a:spLocks noGrp="1"/>
          </p:cNvSpPr>
          <p:nvPr>
            <p:ph type="title"/>
          </p:nvPr>
        </p:nvSpPr>
        <p:spPr/>
        <p:txBody>
          <a:bodyPr/>
          <a:lstStyle/>
          <a:p>
            <a:r>
              <a:rPr lang="en-GB" dirty="0"/>
              <a:t>SELF EVALUATION PROCESS</a:t>
            </a:r>
          </a:p>
        </p:txBody>
      </p:sp>
      <p:sp>
        <p:nvSpPr>
          <p:cNvPr id="3" name="Content Placeholder 2">
            <a:extLst>
              <a:ext uri="{FF2B5EF4-FFF2-40B4-BE49-F238E27FC236}">
                <a16:creationId xmlns:a16="http://schemas.microsoft.com/office/drawing/2014/main" id="{F10B991C-59F6-4851-A9AF-3A78078B3DDA}"/>
              </a:ext>
            </a:extLst>
          </p:cNvPr>
          <p:cNvSpPr>
            <a:spLocks noGrp="1"/>
          </p:cNvSpPr>
          <p:nvPr>
            <p:ph idx="1"/>
          </p:nvPr>
        </p:nvSpPr>
        <p:spPr/>
        <p:txBody>
          <a:bodyPr/>
          <a:lstStyle/>
          <a:p>
            <a:r>
              <a:rPr lang="en-GB" dirty="0"/>
              <a:t>The self-evaluation process will enable you to: </a:t>
            </a:r>
            <a:r>
              <a:rPr lang="en-GB" b="1" dirty="0"/>
              <a:t>Plan for meaningful professional learning</a:t>
            </a:r>
            <a:r>
              <a:rPr lang="en-GB" dirty="0"/>
              <a:t>. Engage in critically reflective dialogue as part of the PRD process. Identify and focus on areas you wish to develop expertise or accomplishment. Consider your career planning.</a:t>
            </a:r>
          </a:p>
        </p:txBody>
      </p:sp>
    </p:spTree>
    <p:extLst>
      <p:ext uri="{BB962C8B-B14F-4D97-AF65-F5344CB8AC3E}">
        <p14:creationId xmlns:p14="http://schemas.microsoft.com/office/powerpoint/2010/main" val="2196224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590"/>
            <a:ext cx="8229600" cy="677114"/>
          </a:xfrm>
        </p:spPr>
        <p:txBody>
          <a:bodyPr>
            <a:noAutofit/>
          </a:bodyPr>
          <a:lstStyle/>
          <a:p>
            <a:r>
              <a:rPr lang="en-GB" sz="3200" b="1" dirty="0">
                <a:latin typeface="Arial" panose="020B0604020202020204" pitchFamily="34" charset="0"/>
                <a:cs typeface="Arial" panose="020B0604020202020204" pitchFamily="34" charset="0"/>
              </a:rPr>
              <a:t>Self-evaluation process</a:t>
            </a:r>
          </a:p>
        </p:txBody>
      </p:sp>
      <p:sp>
        <p:nvSpPr>
          <p:cNvPr id="5" name="TextBox 4"/>
          <p:cNvSpPr txBox="1"/>
          <p:nvPr/>
        </p:nvSpPr>
        <p:spPr>
          <a:xfrm>
            <a:off x="2556310" y="1386903"/>
            <a:ext cx="256526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Discrepancy</a:t>
            </a:r>
          </a:p>
        </p:txBody>
      </p:sp>
      <p:sp>
        <p:nvSpPr>
          <p:cNvPr id="6" name="TextBox 5"/>
          <p:cNvSpPr txBox="1"/>
          <p:nvPr/>
        </p:nvSpPr>
        <p:spPr>
          <a:xfrm>
            <a:off x="3930796" y="2468049"/>
            <a:ext cx="344951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Avoidance of self-awareness</a:t>
            </a:r>
          </a:p>
        </p:txBody>
      </p:sp>
      <p:sp>
        <p:nvSpPr>
          <p:cNvPr id="11" name="TextBox 10"/>
          <p:cNvSpPr txBox="1"/>
          <p:nvPr/>
        </p:nvSpPr>
        <p:spPr>
          <a:xfrm>
            <a:off x="3838943" y="3573016"/>
            <a:ext cx="288563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Reducing discrepancy</a:t>
            </a:r>
          </a:p>
        </p:txBody>
      </p:sp>
      <p:sp>
        <p:nvSpPr>
          <p:cNvPr id="13" name="TextBox 12"/>
          <p:cNvSpPr txBox="1"/>
          <p:nvPr/>
        </p:nvSpPr>
        <p:spPr>
          <a:xfrm>
            <a:off x="2740393" y="4513690"/>
            <a:ext cx="19476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Modifying Real self</a:t>
            </a:r>
          </a:p>
        </p:txBody>
      </p:sp>
      <p:sp>
        <p:nvSpPr>
          <p:cNvPr id="15" name="TextBox 14"/>
          <p:cNvSpPr txBox="1"/>
          <p:nvPr/>
        </p:nvSpPr>
        <p:spPr>
          <a:xfrm>
            <a:off x="601216" y="2435325"/>
            <a:ext cx="173853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Self-criticism</a:t>
            </a:r>
          </a:p>
        </p:txBody>
      </p:sp>
      <p:cxnSp>
        <p:nvCxnSpPr>
          <p:cNvPr id="30" name="Straight Arrow Connector 29"/>
          <p:cNvCxnSpPr/>
          <p:nvPr/>
        </p:nvCxnSpPr>
        <p:spPr>
          <a:xfrm>
            <a:off x="2339752" y="2664302"/>
            <a:ext cx="1499191" cy="114453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8" name="TextBox 37"/>
          <p:cNvSpPr txBox="1"/>
          <p:nvPr/>
        </p:nvSpPr>
        <p:spPr>
          <a:xfrm>
            <a:off x="68651" y="1006584"/>
            <a:ext cx="120914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Real self</a:t>
            </a:r>
          </a:p>
        </p:txBody>
      </p:sp>
      <p:sp>
        <p:nvSpPr>
          <p:cNvPr id="39" name="TextBox 38"/>
          <p:cNvSpPr txBox="1"/>
          <p:nvPr/>
        </p:nvSpPr>
        <p:spPr>
          <a:xfrm>
            <a:off x="4488563" y="1069451"/>
            <a:ext cx="120914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Ideal self</a:t>
            </a:r>
          </a:p>
        </p:txBody>
      </p:sp>
      <p:cxnSp>
        <p:nvCxnSpPr>
          <p:cNvPr id="41" name="Straight Arrow Connector 40"/>
          <p:cNvCxnSpPr/>
          <p:nvPr/>
        </p:nvCxnSpPr>
        <p:spPr>
          <a:xfrm flipV="1">
            <a:off x="1331640" y="1188995"/>
            <a:ext cx="2952328" cy="7757"/>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grpSp>
        <p:nvGrpSpPr>
          <p:cNvPr id="3" name="Group 2"/>
          <p:cNvGrpSpPr/>
          <p:nvPr/>
        </p:nvGrpSpPr>
        <p:grpSpPr>
          <a:xfrm>
            <a:off x="1392469" y="1586958"/>
            <a:ext cx="1163841" cy="711850"/>
            <a:chOff x="1392469" y="1586958"/>
            <a:chExt cx="1163841" cy="711850"/>
          </a:xfrm>
        </p:grpSpPr>
        <p:cxnSp>
          <p:nvCxnSpPr>
            <p:cNvPr id="21" name="Straight Arrow Connector 20"/>
            <p:cNvCxnSpPr/>
            <p:nvPr/>
          </p:nvCxnSpPr>
          <p:spPr>
            <a:xfrm>
              <a:off x="1392469" y="1586958"/>
              <a:ext cx="0" cy="71185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8" name="Straight Connector 17"/>
            <p:cNvCxnSpPr>
              <a:stCxn id="5" idx="1"/>
            </p:cNvCxnSpPr>
            <p:nvPr/>
          </p:nvCxnSpPr>
          <p:spPr>
            <a:xfrm flipH="1">
              <a:off x="1392469" y="1586958"/>
              <a:ext cx="1163841" cy="0"/>
            </a:xfrm>
            <a:prstGeom prst="line">
              <a:avLst/>
            </a:prstGeom>
            <a:ln w="19050"/>
          </p:spPr>
          <p:style>
            <a:lnRef idx="1">
              <a:schemeClr val="dk1"/>
            </a:lnRef>
            <a:fillRef idx="0">
              <a:schemeClr val="dk1"/>
            </a:fillRef>
            <a:effectRef idx="0">
              <a:schemeClr val="dk1"/>
            </a:effectRef>
            <a:fontRef idx="minor">
              <a:schemeClr val="tx1"/>
            </a:fontRef>
          </p:style>
        </p:cxnSp>
      </p:grpSp>
      <p:cxnSp>
        <p:nvCxnSpPr>
          <p:cNvPr id="29" name="Straight Arrow Connector 28"/>
          <p:cNvCxnSpPr/>
          <p:nvPr/>
        </p:nvCxnSpPr>
        <p:spPr>
          <a:xfrm>
            <a:off x="2339752" y="2654653"/>
            <a:ext cx="1374487"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40" name="TextBox 39"/>
          <p:cNvSpPr txBox="1"/>
          <p:nvPr/>
        </p:nvSpPr>
        <p:spPr>
          <a:xfrm>
            <a:off x="6012160" y="4490430"/>
            <a:ext cx="19476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Modifying Ideal self</a:t>
            </a:r>
          </a:p>
        </p:txBody>
      </p:sp>
      <p:cxnSp>
        <p:nvCxnSpPr>
          <p:cNvPr id="42" name="Straight Arrow Connector 41"/>
          <p:cNvCxnSpPr>
            <a:stCxn id="11" idx="2"/>
            <a:endCxn id="13" idx="0"/>
          </p:cNvCxnSpPr>
          <p:nvPr/>
        </p:nvCxnSpPr>
        <p:spPr>
          <a:xfrm flipH="1">
            <a:off x="3714239" y="3973126"/>
            <a:ext cx="1567523" cy="54056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a:stCxn id="11" idx="2"/>
            <a:endCxn id="40" idx="0"/>
          </p:cNvCxnSpPr>
          <p:nvPr/>
        </p:nvCxnSpPr>
        <p:spPr>
          <a:xfrm>
            <a:off x="5281762" y="3973126"/>
            <a:ext cx="1704244" cy="51730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wipe(left)">
                                      <p:cBhvr>
                                        <p:cTn id="21" dur="500"/>
                                        <p:tgtEl>
                                          <p:spTgt spid="29"/>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nodeType="click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wipe(left)">
                                      <p:cBhvr>
                                        <p:cTn id="30" dur="500"/>
                                        <p:tgtEl>
                                          <p:spTgt spid="30"/>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42"/>
                                        </p:tgtEl>
                                        <p:attrNameLst>
                                          <p:attrName>style.visibility</p:attrName>
                                        </p:attrNameLst>
                                      </p:cBhvr>
                                      <p:to>
                                        <p:strVal val="visible"/>
                                      </p:to>
                                    </p:set>
                                    <p:animEffect transition="in" filter="wipe(up)">
                                      <p:cBhvr>
                                        <p:cTn id="39" dur="500"/>
                                        <p:tgtEl>
                                          <p:spTgt spid="42"/>
                                        </p:tgtEl>
                                      </p:cBhvr>
                                    </p:animEffect>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1" fill="hold" nodeType="clickEffect">
                                  <p:stCondLst>
                                    <p:cond delay="0"/>
                                  </p:stCondLst>
                                  <p:childTnLst>
                                    <p:set>
                                      <p:cBhvr>
                                        <p:cTn id="47" dur="1" fill="hold">
                                          <p:stCondLst>
                                            <p:cond delay="0"/>
                                          </p:stCondLst>
                                        </p:cTn>
                                        <p:tgtEl>
                                          <p:spTgt spid="45"/>
                                        </p:tgtEl>
                                        <p:attrNameLst>
                                          <p:attrName>style.visibility</p:attrName>
                                        </p:attrNameLst>
                                      </p:cBhvr>
                                      <p:to>
                                        <p:strVal val="visible"/>
                                      </p:to>
                                    </p:set>
                                    <p:animEffect transition="in" filter="wipe(up)">
                                      <p:cBhvr>
                                        <p:cTn id="48" dur="500"/>
                                        <p:tgtEl>
                                          <p:spTgt spid="45"/>
                                        </p:tgtEl>
                                      </p:cBhvr>
                                    </p:animEffect>
                                  </p:childTnLst>
                                </p:cTn>
                              </p:par>
                            </p:childTnLst>
                          </p:cTn>
                        </p:par>
                        <p:par>
                          <p:cTn id="49" fill="hold">
                            <p:stCondLst>
                              <p:cond delay="500"/>
                            </p:stCondLst>
                            <p:childTnLst>
                              <p:par>
                                <p:cTn id="50" presetID="10" presetClass="entr" presetSubtype="0" fill="hold" grpId="0" nodeType="afterEffect">
                                  <p:stCondLst>
                                    <p:cond delay="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3" grpId="0"/>
      <p:bldP spid="15" grpId="0"/>
      <p:bldP spid="4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D4A2B-7022-4018-8B91-71ADBB467B0C}"/>
              </a:ext>
            </a:extLst>
          </p:cNvPr>
          <p:cNvSpPr>
            <a:spLocks noGrp="1"/>
          </p:cNvSpPr>
          <p:nvPr>
            <p:ph type="title"/>
          </p:nvPr>
        </p:nvSpPr>
        <p:spPr>
          <a:xfrm>
            <a:off x="457200" y="457201"/>
            <a:ext cx="8229600" cy="1143000"/>
          </a:xfrm>
        </p:spPr>
        <p:txBody>
          <a:bodyPr>
            <a:noAutofit/>
          </a:bodyPr>
          <a:lstStyle/>
          <a:p>
            <a:r>
              <a:rPr lang="en-GB" sz="3200" b="1" dirty="0"/>
              <a:t>What do we mean by teams in organizations ?</a:t>
            </a:r>
            <a:br>
              <a:rPr lang="en-GB" sz="3200" b="1" dirty="0"/>
            </a:br>
            <a:endParaRPr lang="en-GB" sz="3200" dirty="0"/>
          </a:p>
        </p:txBody>
      </p:sp>
      <p:sp>
        <p:nvSpPr>
          <p:cNvPr id="3" name="Content Placeholder 2">
            <a:extLst>
              <a:ext uri="{FF2B5EF4-FFF2-40B4-BE49-F238E27FC236}">
                <a16:creationId xmlns:a16="http://schemas.microsoft.com/office/drawing/2014/main" id="{66E04F0B-86C4-4F2E-8022-E779B83B4E3E}"/>
              </a:ext>
            </a:extLst>
          </p:cNvPr>
          <p:cNvSpPr>
            <a:spLocks noGrp="1"/>
          </p:cNvSpPr>
          <p:nvPr>
            <p:ph idx="1"/>
          </p:nvPr>
        </p:nvSpPr>
        <p:spPr/>
        <p:txBody>
          <a:bodyPr>
            <a:normAutofit fontScale="92500" lnSpcReduction="20000"/>
          </a:bodyPr>
          <a:lstStyle/>
          <a:p>
            <a:r>
              <a:rPr lang="en-GB" sz="2400" b="1" dirty="0"/>
              <a:t>Group</a:t>
            </a:r>
          </a:p>
          <a:p>
            <a:pPr marL="0" indent="0">
              <a:buNone/>
            </a:pPr>
            <a:r>
              <a:rPr lang="en-GB" sz="2300" dirty="0">
                <a:solidFill>
                  <a:schemeClr val="tx1">
                    <a:lumMod val="65000"/>
                    <a:lumOff val="35000"/>
                  </a:schemeClr>
                </a:solidFill>
              </a:rPr>
              <a:t>    Usually means two or more individuals who share a collective</a:t>
            </a:r>
          </a:p>
          <a:p>
            <a:pPr marL="0" indent="0">
              <a:buNone/>
            </a:pPr>
            <a:r>
              <a:rPr lang="en-GB" sz="2300" dirty="0">
                <a:solidFill>
                  <a:schemeClr val="tx1">
                    <a:lumMod val="65000"/>
                    <a:lumOff val="35000"/>
                  </a:schemeClr>
                </a:solidFill>
              </a:rPr>
              <a:t>    identity and maybe a common goal </a:t>
            </a:r>
          </a:p>
          <a:p>
            <a:r>
              <a:rPr lang="en-GB" sz="2400" b="1" dirty="0"/>
              <a:t>Team</a:t>
            </a:r>
          </a:p>
          <a:p>
            <a:pPr marL="274320" lvl="1" indent="0">
              <a:buNone/>
            </a:pPr>
            <a:r>
              <a:rPr lang="en-GB" sz="2300" dirty="0">
                <a:solidFill>
                  <a:schemeClr val="tx1">
                    <a:lumMod val="65000"/>
                    <a:lumOff val="35000"/>
                  </a:schemeClr>
                </a:solidFill>
              </a:rPr>
              <a:t>Group of people acting together  for common purpose/goal. When members of a team display complementary skills to achieve the common goal, then we talk of teamwork. </a:t>
            </a:r>
          </a:p>
          <a:p>
            <a:r>
              <a:rPr lang="en-GB" sz="2400" b="1" dirty="0"/>
              <a:t>Teamwork </a:t>
            </a:r>
          </a:p>
          <a:p>
            <a:pPr marL="274320" lvl="1" indent="0">
              <a:buNone/>
            </a:pPr>
            <a:r>
              <a:rPr lang="en-GB" sz="2300" dirty="0">
                <a:solidFill>
                  <a:schemeClr val="tx1">
                    <a:lumMod val="65000"/>
                    <a:lumOff val="35000"/>
                  </a:schemeClr>
                </a:solidFill>
              </a:rPr>
              <a:t>implies a synergy from working together, which improves the performance and ‘outputs’ of the work being done – </a:t>
            </a:r>
            <a:r>
              <a:rPr lang="en-GB" sz="2300" dirty="0" err="1">
                <a:solidFill>
                  <a:schemeClr val="tx1">
                    <a:lumMod val="65000"/>
                    <a:lumOff val="35000"/>
                  </a:schemeClr>
                </a:solidFill>
              </a:rPr>
              <a:t>ie</a:t>
            </a:r>
            <a:r>
              <a:rPr lang="en-GB" sz="2300" dirty="0">
                <a:solidFill>
                  <a:schemeClr val="tx1">
                    <a:lumMod val="65000"/>
                    <a:lumOff val="35000"/>
                  </a:schemeClr>
                </a:solidFill>
              </a:rPr>
              <a:t>. individuals play professional </a:t>
            </a:r>
            <a:r>
              <a:rPr lang="en-GB" sz="2300" b="1" dirty="0">
                <a:solidFill>
                  <a:schemeClr val="tx1">
                    <a:lumMod val="65000"/>
                    <a:lumOff val="35000"/>
                  </a:schemeClr>
                </a:solidFill>
              </a:rPr>
              <a:t>and</a:t>
            </a:r>
            <a:r>
              <a:rPr lang="en-GB" sz="2300" dirty="0">
                <a:solidFill>
                  <a:schemeClr val="tx1">
                    <a:lumMod val="65000"/>
                    <a:lumOff val="35000"/>
                  </a:schemeClr>
                </a:solidFill>
              </a:rPr>
              <a:t> interpersonal roles in team</a:t>
            </a:r>
          </a:p>
          <a:p>
            <a:pPr marL="0" indent="0">
              <a:buClr>
                <a:srgbClr val="D16349"/>
              </a:buClr>
              <a:buNone/>
            </a:pPr>
            <a:endParaRPr lang="en-GB" sz="1400" dirty="0">
              <a:solidFill>
                <a:prstClr val="black"/>
              </a:solidFill>
            </a:endParaRPr>
          </a:p>
          <a:p>
            <a:pPr marL="0" indent="0">
              <a:buClr>
                <a:srgbClr val="D16349"/>
              </a:buClr>
              <a:buNone/>
            </a:pPr>
            <a:r>
              <a:rPr lang="en-GB" sz="1400" dirty="0" err="1">
                <a:solidFill>
                  <a:prstClr val="black"/>
                </a:solidFill>
              </a:rPr>
              <a:t>Browaeys</a:t>
            </a:r>
            <a:r>
              <a:rPr lang="en-GB" sz="1400" dirty="0">
                <a:solidFill>
                  <a:prstClr val="black"/>
                </a:solidFill>
              </a:rPr>
              <a:t> &amp; Price (2011), Chapter 16</a:t>
            </a:r>
          </a:p>
          <a:p>
            <a:endParaRPr lang="en-GB" dirty="0"/>
          </a:p>
        </p:txBody>
      </p:sp>
    </p:spTree>
    <p:extLst>
      <p:ext uri="{BB962C8B-B14F-4D97-AF65-F5344CB8AC3E}">
        <p14:creationId xmlns:p14="http://schemas.microsoft.com/office/powerpoint/2010/main" val="1743674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E254C-C26C-4AD8-9313-1942F6AD773B}"/>
              </a:ext>
            </a:extLst>
          </p:cNvPr>
          <p:cNvSpPr>
            <a:spLocks noGrp="1"/>
          </p:cNvSpPr>
          <p:nvPr>
            <p:ph type="title"/>
          </p:nvPr>
        </p:nvSpPr>
        <p:spPr/>
        <p:txBody>
          <a:bodyPr>
            <a:normAutofit fontScale="90000"/>
          </a:bodyPr>
          <a:lstStyle/>
          <a:p>
            <a:r>
              <a:rPr lang="en-GB" dirty="0">
                <a:solidFill>
                  <a:srgbClr val="C00000"/>
                </a:solidFill>
              </a:rPr>
              <a:t>Team Roles: The Belbin model (1993)</a:t>
            </a:r>
            <a:endParaRPr lang="en-GB" dirty="0"/>
          </a:p>
        </p:txBody>
      </p:sp>
      <p:sp>
        <p:nvSpPr>
          <p:cNvPr id="3" name="Content Placeholder 2">
            <a:extLst>
              <a:ext uri="{FF2B5EF4-FFF2-40B4-BE49-F238E27FC236}">
                <a16:creationId xmlns:a16="http://schemas.microsoft.com/office/drawing/2014/main" id="{6BC796D4-1298-40D4-8DE2-7A0B7E6D10E6}"/>
              </a:ext>
            </a:extLst>
          </p:cNvPr>
          <p:cNvSpPr>
            <a:spLocks noGrp="1"/>
          </p:cNvSpPr>
          <p:nvPr>
            <p:ph idx="1"/>
          </p:nvPr>
        </p:nvSpPr>
        <p:spPr/>
        <p:txBody>
          <a:bodyPr>
            <a:normAutofit fontScale="85000" lnSpcReduction="10000"/>
          </a:bodyPr>
          <a:lstStyle/>
          <a:p>
            <a:pPr marL="0" indent="0">
              <a:buNone/>
              <a:tabLst>
                <a:tab pos="1076325" algn="l"/>
              </a:tabLst>
            </a:pPr>
            <a:r>
              <a:rPr lang="en-US" dirty="0"/>
              <a:t>Belbin model  - an effective team has members that together cover 9 key roles:</a:t>
            </a:r>
            <a:endParaRPr lang="en-US" sz="2600" dirty="0"/>
          </a:p>
          <a:p>
            <a:pPr marL="939483" lvl="2" indent="-344488">
              <a:tabLst>
                <a:tab pos="1076325" algn="l"/>
              </a:tabLst>
            </a:pPr>
            <a:r>
              <a:rPr lang="en-US" dirty="0"/>
              <a:t>Plant: creative , generate ideas</a:t>
            </a:r>
          </a:p>
          <a:p>
            <a:pPr marL="939483" lvl="2" indent="-344488">
              <a:tabLst>
                <a:tab pos="1076325" algn="l"/>
              </a:tabLst>
            </a:pPr>
            <a:r>
              <a:rPr lang="en-US" dirty="0"/>
              <a:t>Resource investigator: outgoing, enthusiastic, communicative</a:t>
            </a:r>
          </a:p>
          <a:p>
            <a:pPr marL="939483" lvl="2" indent="-344488">
              <a:tabLst>
                <a:tab pos="1076325" algn="l"/>
              </a:tabLst>
            </a:pPr>
            <a:r>
              <a:rPr lang="en-US" dirty="0"/>
              <a:t>Coordinator: mature, delegates effectively</a:t>
            </a:r>
          </a:p>
          <a:p>
            <a:pPr marL="939483" lvl="2" indent="-344488">
              <a:tabLst>
                <a:tab pos="1076325" algn="l"/>
              </a:tabLst>
            </a:pPr>
            <a:r>
              <a:rPr lang="en-US" dirty="0"/>
              <a:t>Shaper: challenging, thrives on pressure</a:t>
            </a:r>
          </a:p>
          <a:p>
            <a:pPr marL="939483" lvl="2" indent="-344488">
              <a:tabLst>
                <a:tab pos="1076325" algn="l"/>
              </a:tabLst>
            </a:pPr>
            <a:r>
              <a:rPr lang="en-US" dirty="0"/>
              <a:t>Monitor evaluator: </a:t>
            </a:r>
            <a:r>
              <a:rPr lang="en-US" sz="1800" dirty="0"/>
              <a:t>sober, sees all options and judges accurately</a:t>
            </a:r>
          </a:p>
          <a:p>
            <a:pPr marL="939483" lvl="2" indent="-344488">
              <a:tabLst>
                <a:tab pos="1076325" algn="l"/>
              </a:tabLst>
            </a:pPr>
            <a:r>
              <a:rPr lang="en-US" dirty="0"/>
              <a:t>Team worker: cooperative, perceptive, listens, averts friction</a:t>
            </a:r>
          </a:p>
          <a:p>
            <a:pPr marL="939483" lvl="2" indent="-344488">
              <a:tabLst>
                <a:tab pos="1076325" algn="l"/>
              </a:tabLst>
            </a:pPr>
            <a:r>
              <a:rPr lang="en-US" dirty="0"/>
              <a:t>Implementer: practical, reliable, does what needs to be done</a:t>
            </a:r>
          </a:p>
          <a:p>
            <a:pPr marL="939483" lvl="2" indent="-344488">
              <a:tabLst>
                <a:tab pos="1076325" algn="l"/>
              </a:tabLst>
            </a:pPr>
            <a:r>
              <a:rPr lang="en-US" dirty="0"/>
              <a:t>Completer finisher: conscientious, polishes and perfects</a:t>
            </a:r>
          </a:p>
          <a:p>
            <a:pPr marL="939483" lvl="2" indent="-344488">
              <a:tabLst>
                <a:tab pos="1076325" algn="l"/>
              </a:tabLst>
            </a:pPr>
            <a:r>
              <a:rPr lang="en-US" dirty="0"/>
              <a:t>Specialist: single minded, self starter  </a:t>
            </a:r>
            <a:r>
              <a:rPr lang="en-US" sz="1000" dirty="0">
                <a:hlinkClick r:id="rId2"/>
              </a:rPr>
              <a:t>http://www.youtube.com/watch?v=OOai178ZiiQ</a:t>
            </a:r>
            <a:endParaRPr lang="en-GB" dirty="0"/>
          </a:p>
        </p:txBody>
      </p:sp>
    </p:spTree>
    <p:extLst>
      <p:ext uri="{BB962C8B-B14F-4D97-AF65-F5344CB8AC3E}">
        <p14:creationId xmlns:p14="http://schemas.microsoft.com/office/powerpoint/2010/main" val="3560625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DCC6-E4B6-4924-B3F4-8A434B5C1AD8}"/>
              </a:ext>
            </a:extLst>
          </p:cNvPr>
          <p:cNvSpPr>
            <a:spLocks noGrp="1"/>
          </p:cNvSpPr>
          <p:nvPr>
            <p:ph type="title"/>
          </p:nvPr>
        </p:nvSpPr>
        <p:spPr/>
        <p:txBody>
          <a:bodyPr/>
          <a:lstStyle/>
          <a:p>
            <a:r>
              <a:rPr lang="en-US" dirty="0">
                <a:solidFill>
                  <a:srgbClr val="C00000"/>
                </a:solidFill>
              </a:rPr>
              <a:t>Types of Teams</a:t>
            </a:r>
            <a:endParaRPr lang="en-GB" dirty="0"/>
          </a:p>
        </p:txBody>
      </p:sp>
      <p:sp>
        <p:nvSpPr>
          <p:cNvPr id="3" name="Content Placeholder 2">
            <a:extLst>
              <a:ext uri="{FF2B5EF4-FFF2-40B4-BE49-F238E27FC236}">
                <a16:creationId xmlns:a16="http://schemas.microsoft.com/office/drawing/2014/main" id="{00416702-F91E-413A-ACCD-D7C1C96DEC6E}"/>
              </a:ext>
            </a:extLst>
          </p:cNvPr>
          <p:cNvSpPr>
            <a:spLocks noGrp="1"/>
          </p:cNvSpPr>
          <p:nvPr>
            <p:ph idx="1"/>
          </p:nvPr>
        </p:nvSpPr>
        <p:spPr/>
        <p:txBody>
          <a:bodyPr>
            <a:normAutofit fontScale="70000" lnSpcReduction="20000"/>
          </a:bodyPr>
          <a:lstStyle/>
          <a:p>
            <a:pPr marL="349250" indent="14288">
              <a:buNone/>
              <a:tabLst>
                <a:tab pos="747713" algn="l"/>
              </a:tabLst>
              <a:defRPr/>
            </a:pPr>
            <a:r>
              <a:rPr lang="en-GB" dirty="0"/>
              <a:t>According to Robbins (2001) there are four types:</a:t>
            </a:r>
          </a:p>
          <a:p>
            <a:pPr marL="806450" indent="-457200">
              <a:tabLst>
                <a:tab pos="633413" algn="l"/>
              </a:tabLst>
              <a:defRPr/>
            </a:pPr>
            <a:r>
              <a:rPr lang="en-GB" b="1" dirty="0"/>
              <a:t>Problem-solving teams</a:t>
            </a:r>
            <a:r>
              <a:rPr lang="en-GB" dirty="0"/>
              <a:t>: </a:t>
            </a:r>
            <a:r>
              <a:rPr lang="en-US" dirty="0"/>
              <a:t>meet regularly to put                forward solutions to improve work processes and methods. </a:t>
            </a:r>
          </a:p>
          <a:p>
            <a:pPr marL="806450" indent="-457200">
              <a:tabLst>
                <a:tab pos="633413" algn="l"/>
              </a:tabLst>
              <a:defRPr/>
            </a:pPr>
            <a:r>
              <a:rPr lang="en-GB" b="1" dirty="0"/>
              <a:t>Self-managed teams</a:t>
            </a:r>
            <a:r>
              <a:rPr lang="en-GB" dirty="0"/>
              <a:t>: team members are involved directly in decisions made about work.</a:t>
            </a:r>
          </a:p>
          <a:p>
            <a:pPr marL="806450" indent="-457200">
              <a:tabLst>
                <a:tab pos="633413" algn="l"/>
              </a:tabLst>
              <a:defRPr/>
            </a:pPr>
            <a:r>
              <a:rPr lang="en-GB" b="1" dirty="0"/>
              <a:t>Cross-functional teams</a:t>
            </a:r>
            <a:r>
              <a:rPr lang="en-GB" dirty="0"/>
              <a:t>: members from different departments, usually from same level in the hierarchy. </a:t>
            </a:r>
          </a:p>
          <a:p>
            <a:pPr marL="801688" indent="-457200">
              <a:tabLst>
                <a:tab pos="641350" algn="l"/>
              </a:tabLst>
              <a:defRPr/>
            </a:pPr>
            <a:r>
              <a:rPr lang="en-GB" b="1" dirty="0"/>
              <a:t>Virtual teams</a:t>
            </a:r>
            <a:r>
              <a:rPr lang="en-GB" dirty="0"/>
              <a:t>: may also be any of the above, but can involve members from other organizations and/or stakeholders  (suppliers, joint partners)</a:t>
            </a:r>
          </a:p>
          <a:p>
            <a:endParaRPr lang="en-GB" dirty="0"/>
          </a:p>
        </p:txBody>
      </p:sp>
    </p:spTree>
    <p:extLst>
      <p:ext uri="{BB962C8B-B14F-4D97-AF65-F5344CB8AC3E}">
        <p14:creationId xmlns:p14="http://schemas.microsoft.com/office/powerpoint/2010/main" val="2555665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Johari window</a:t>
            </a:r>
          </a:p>
        </p:txBody>
      </p:sp>
      <p:sp>
        <p:nvSpPr>
          <p:cNvPr id="5" name="Content Placeholder 4"/>
          <p:cNvSpPr>
            <a:spLocks noGrp="1"/>
          </p:cNvSpPr>
          <p:nvPr>
            <p:ph idx="1"/>
          </p:nvPr>
        </p:nvSpPr>
        <p:spPr>
          <a:xfrm>
            <a:off x="457200" y="1600201"/>
            <a:ext cx="5194920" cy="3628999"/>
          </a:xfrm>
        </p:spPr>
        <p:txBody>
          <a:bodyPr>
            <a:normAutofit/>
          </a:bodyPr>
          <a:lstStyle/>
          <a:p>
            <a:pPr marL="0" indent="0">
              <a:buNone/>
            </a:pPr>
            <a:r>
              <a:rPr lang="en-GB" dirty="0"/>
              <a:t>Shall watch this video;</a:t>
            </a:r>
          </a:p>
          <a:p>
            <a:pPr marL="0" indent="0">
              <a:buNone/>
            </a:pPr>
            <a:r>
              <a:rPr lang="en-GB" dirty="0">
                <a:hlinkClick r:id="rId2"/>
              </a:rPr>
              <a:t>https://www.youtube.com/watch?v=nC3U_4OtNJs</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172634"/>
            <a:ext cx="3145780" cy="248861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p:cNvPicPr>
            <a:picLocks noChangeAspect="1"/>
          </p:cNvPicPr>
          <p:nvPr/>
        </p:nvPicPr>
        <p:blipFill>
          <a:blip r:embed="rId2"/>
          <a:stretch>
            <a:fillRect/>
          </a:stretch>
        </p:blipFill>
        <p:spPr>
          <a:xfrm>
            <a:off x="529208" y="764704"/>
            <a:ext cx="8075240" cy="48208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340768"/>
            <a:ext cx="8784976" cy="3024336"/>
          </a:xfrm>
          <a:solidFill>
            <a:schemeClr val="accent4">
              <a:lumMod val="20000"/>
              <a:lumOff val="80000"/>
            </a:schemeClr>
          </a:solidFill>
        </p:spPr>
        <p:txBody>
          <a:bodyPr>
            <a:normAutofit/>
          </a:bodyPr>
          <a:lstStyle/>
          <a:p>
            <a:pPr marL="0" indent="0">
              <a:buNone/>
            </a:pPr>
            <a:r>
              <a:rPr lang="en-GB" sz="2800" dirty="0">
                <a:latin typeface="Arial" panose="020B0604020202020204" pitchFamily="34" charset="0"/>
                <a:cs typeface="Arial" panose="020B0604020202020204" pitchFamily="34" charset="0"/>
              </a:rPr>
              <a:t>In pairs complete the open-self and blind self windows for each other.</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Once you have finished, pair up with another partner and repeat the process </a:t>
            </a:r>
          </a:p>
        </p:txBody>
      </p:sp>
      <p:sp>
        <p:nvSpPr>
          <p:cNvPr id="4" name="Title 1"/>
          <p:cNvSpPr>
            <a:spLocks noGrp="1"/>
          </p:cNvSpPr>
          <p:nvPr>
            <p:ph type="title"/>
          </p:nvPr>
        </p:nvSpPr>
        <p:spPr>
          <a:xfrm>
            <a:off x="457200" y="274638"/>
            <a:ext cx="8229600" cy="778098"/>
          </a:xfrm>
        </p:spPr>
        <p:txBody>
          <a:bodyPr>
            <a:normAutofit/>
          </a:bodyPr>
          <a:lstStyle/>
          <a:p>
            <a:r>
              <a:rPr lang="en-GB" sz="3200" b="1" dirty="0">
                <a:latin typeface="Arial" panose="020B0604020202020204" pitchFamily="34" charset="0"/>
                <a:cs typeface="Arial" panose="020B0604020202020204" pitchFamily="34" charset="0"/>
              </a:rPr>
              <a:t>The Johari window - Activity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2376264"/>
          </a:xfrm>
        </p:spPr>
        <p:txBody>
          <a:bodyPr>
            <a:normAutofit/>
          </a:bodyPr>
          <a:lstStyle/>
          <a:p>
            <a:r>
              <a:rPr lang="en-GB" sz="2800" dirty="0">
                <a:latin typeface="Arial" panose="020B0604020202020204" pitchFamily="34" charset="0"/>
                <a:cs typeface="Arial" panose="020B0604020202020204" pitchFamily="34" charset="0"/>
              </a:rPr>
              <a:t>Did others manage to find many areas of your open-self?</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How many blind spots did you discover?</a:t>
            </a:r>
          </a:p>
        </p:txBody>
      </p:sp>
      <p:sp>
        <p:nvSpPr>
          <p:cNvPr id="4"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The Johari window - Reflection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976BDA-3128-4586-B7F2-A32E498D2E2D}"/>
              </a:ext>
            </a:extLst>
          </p:cNvPr>
          <p:cNvSpPr>
            <a:spLocks noGrp="1"/>
          </p:cNvSpPr>
          <p:nvPr>
            <p:ph idx="1"/>
          </p:nvPr>
        </p:nvSpPr>
        <p:spPr>
          <a:xfrm>
            <a:off x="539552" y="692696"/>
            <a:ext cx="8147248" cy="4824537"/>
          </a:xfrm>
        </p:spPr>
        <p:txBody>
          <a:bodyPr>
            <a:normAutofit fontScale="92500" lnSpcReduction="10000"/>
          </a:bodyPr>
          <a:lstStyle/>
          <a:p>
            <a:pPr>
              <a:defRPr/>
            </a:pPr>
            <a:r>
              <a:rPr lang="en-GB" dirty="0"/>
              <a:t>Cultures have different assumptions as to the purpose of </a:t>
            </a:r>
            <a:r>
              <a:rPr lang="en-GB" b="1" dirty="0"/>
              <a:t>teams</a:t>
            </a:r>
            <a:r>
              <a:rPr lang="en-GB" sz="2400" dirty="0"/>
              <a:t>: </a:t>
            </a:r>
          </a:p>
          <a:p>
            <a:pPr marL="628650" lvl="1">
              <a:defRPr/>
            </a:pPr>
            <a:r>
              <a:rPr lang="en-GB" dirty="0"/>
              <a:t>to spread information and discuss problems, or </a:t>
            </a:r>
          </a:p>
          <a:p>
            <a:pPr marL="628650" lvl="1">
              <a:defRPr/>
            </a:pPr>
            <a:r>
              <a:rPr lang="en-GB" dirty="0"/>
              <a:t>to make decisions and take action, or </a:t>
            </a:r>
          </a:p>
          <a:p>
            <a:pPr marL="628650" lvl="1">
              <a:defRPr/>
            </a:pPr>
            <a:r>
              <a:rPr lang="en-GB" dirty="0"/>
              <a:t>to enable the creation of social relations</a:t>
            </a:r>
          </a:p>
          <a:p>
            <a:pPr marL="628650" lvl="1">
              <a:defRPr/>
            </a:pPr>
            <a:endParaRPr lang="en-GB" sz="800" dirty="0"/>
          </a:p>
          <a:p>
            <a:pPr>
              <a:defRPr/>
            </a:pPr>
            <a:r>
              <a:rPr lang="en-US" b="1" dirty="0"/>
              <a:t>Trust</a:t>
            </a:r>
            <a:r>
              <a:rPr lang="en-US" dirty="0"/>
              <a:t> is a prerequisite for working effectively in a </a:t>
            </a:r>
            <a:r>
              <a:rPr lang="en-GB" dirty="0"/>
              <a:t>team</a:t>
            </a:r>
            <a:r>
              <a:rPr lang="en-US" dirty="0"/>
              <a:t>, but in cross-cultural contexts</a:t>
            </a:r>
          </a:p>
          <a:p>
            <a:pPr marL="652463" lvl="1" indent="-344488">
              <a:defRPr/>
            </a:pPr>
            <a:r>
              <a:rPr lang="en-US" dirty="0"/>
              <a:t>developing a climate of trust is a challenge</a:t>
            </a:r>
          </a:p>
          <a:p>
            <a:pPr marL="652463" lvl="1" indent="-344488">
              <a:defRPr/>
            </a:pPr>
            <a:r>
              <a:rPr lang="en-GB" dirty="0"/>
              <a:t>the very concept of </a:t>
            </a:r>
            <a:r>
              <a:rPr lang="en-GB" b="1" i="1" dirty="0"/>
              <a:t>trust</a:t>
            </a:r>
            <a:r>
              <a:rPr lang="en-GB" i="1" dirty="0"/>
              <a:t> </a:t>
            </a:r>
            <a:r>
              <a:rPr lang="en-GB" dirty="0"/>
              <a:t>can vary from culture to culture.</a:t>
            </a:r>
            <a:endParaRPr lang="en-US" dirty="0"/>
          </a:p>
          <a:p>
            <a:endParaRPr lang="en-GB" dirty="0"/>
          </a:p>
        </p:txBody>
      </p:sp>
    </p:spTree>
    <p:extLst>
      <p:ext uri="{BB962C8B-B14F-4D97-AF65-F5344CB8AC3E}">
        <p14:creationId xmlns:p14="http://schemas.microsoft.com/office/powerpoint/2010/main" val="351191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A5BA3-2A1E-42EC-8316-D13F209966D9}"/>
              </a:ext>
            </a:extLst>
          </p:cNvPr>
          <p:cNvSpPr>
            <a:spLocks noGrp="1"/>
          </p:cNvSpPr>
          <p:nvPr>
            <p:ph type="title"/>
          </p:nvPr>
        </p:nvSpPr>
        <p:spPr/>
        <p:txBody>
          <a:bodyPr>
            <a:normAutofit fontScale="90000"/>
          </a:bodyPr>
          <a:lstStyle/>
          <a:p>
            <a:r>
              <a:rPr lang="en-GB" dirty="0">
                <a:solidFill>
                  <a:srgbClr val="C00000"/>
                </a:solidFill>
              </a:rPr>
              <a:t>Building Trust in multi-cultural teams</a:t>
            </a:r>
            <a:endParaRPr lang="en-GB" dirty="0"/>
          </a:p>
        </p:txBody>
      </p:sp>
      <p:sp>
        <p:nvSpPr>
          <p:cNvPr id="3" name="Content Placeholder 2">
            <a:extLst>
              <a:ext uri="{FF2B5EF4-FFF2-40B4-BE49-F238E27FC236}">
                <a16:creationId xmlns:a16="http://schemas.microsoft.com/office/drawing/2014/main" id="{F328C8CE-1832-4B39-913C-AEDA988614D5}"/>
              </a:ext>
            </a:extLst>
          </p:cNvPr>
          <p:cNvSpPr>
            <a:spLocks noGrp="1"/>
          </p:cNvSpPr>
          <p:nvPr>
            <p:ph idx="1"/>
          </p:nvPr>
        </p:nvSpPr>
        <p:spPr/>
        <p:txBody>
          <a:bodyPr>
            <a:normAutofit fontScale="77500" lnSpcReduction="20000"/>
          </a:bodyPr>
          <a:lstStyle/>
          <a:p>
            <a:pPr marL="354330" lvl="1" indent="0">
              <a:buNone/>
              <a:defRPr/>
            </a:pPr>
            <a:r>
              <a:rPr lang="en-GB" dirty="0"/>
              <a:t>What do we need to be aware of in efforts to build trust in multicultural teams ?</a:t>
            </a:r>
          </a:p>
          <a:p>
            <a:pPr marL="697230" lvl="1" indent="-342900">
              <a:defRPr/>
            </a:pPr>
            <a:r>
              <a:rPr lang="en-GB" dirty="0"/>
              <a:t>Degree of trust in others some ‘national cultures’ may show</a:t>
            </a:r>
          </a:p>
          <a:p>
            <a:pPr marL="697230" lvl="1" indent="-342900">
              <a:defRPr/>
            </a:pPr>
            <a:r>
              <a:rPr lang="en-GB" dirty="0"/>
              <a:t>Whether trust is built as the team progresses or needs to be established before any professional progress can be made, </a:t>
            </a:r>
            <a:r>
              <a:rPr lang="en-GB" dirty="0" err="1"/>
              <a:t>ie</a:t>
            </a:r>
            <a:r>
              <a:rPr lang="en-GB" dirty="0"/>
              <a:t>.</a:t>
            </a:r>
          </a:p>
          <a:p>
            <a:pPr marL="697230" lvl="1" indent="-342900">
              <a:defRPr/>
            </a:pPr>
            <a:endParaRPr lang="en-GB" dirty="0"/>
          </a:p>
          <a:p>
            <a:pPr marL="902970" lvl="2">
              <a:defRPr/>
            </a:pPr>
            <a:r>
              <a:rPr lang="en-GB" dirty="0">
                <a:solidFill>
                  <a:schemeClr val="bg2">
                    <a:lumMod val="50000"/>
                  </a:schemeClr>
                </a:solidFill>
              </a:rPr>
              <a:t>Whether trust is gained through demonstrating performance, meeting commitments (</a:t>
            </a:r>
            <a:r>
              <a:rPr lang="en-GB" dirty="0" err="1">
                <a:solidFill>
                  <a:schemeClr val="bg2">
                    <a:lumMod val="50000"/>
                  </a:schemeClr>
                </a:solidFill>
              </a:rPr>
              <a:t>eg.</a:t>
            </a:r>
            <a:r>
              <a:rPr lang="en-GB" dirty="0">
                <a:solidFill>
                  <a:schemeClr val="bg2">
                    <a:lumMod val="50000"/>
                  </a:schemeClr>
                </a:solidFill>
              </a:rPr>
              <a:t> U.S, </a:t>
            </a:r>
            <a:r>
              <a:rPr lang="en-GB" dirty="0" err="1">
                <a:solidFill>
                  <a:schemeClr val="bg2">
                    <a:lumMod val="50000"/>
                  </a:schemeClr>
                </a:solidFill>
              </a:rPr>
              <a:t>W.Europe</a:t>
            </a:r>
            <a:r>
              <a:rPr lang="en-GB" dirty="0">
                <a:solidFill>
                  <a:schemeClr val="bg2">
                    <a:lumMod val="50000"/>
                  </a:schemeClr>
                </a:solidFill>
              </a:rPr>
              <a:t>)</a:t>
            </a:r>
          </a:p>
          <a:p>
            <a:pPr marL="902970" lvl="2">
              <a:defRPr/>
            </a:pPr>
            <a:endParaRPr lang="en-GB" dirty="0">
              <a:solidFill>
                <a:schemeClr val="bg2">
                  <a:lumMod val="50000"/>
                </a:schemeClr>
              </a:solidFill>
            </a:endParaRPr>
          </a:p>
          <a:p>
            <a:pPr marL="902970" lvl="2">
              <a:defRPr/>
            </a:pPr>
            <a:r>
              <a:rPr lang="en-GB" dirty="0">
                <a:solidFill>
                  <a:schemeClr val="bg2">
                    <a:lumMod val="50000"/>
                  </a:schemeClr>
                </a:solidFill>
              </a:rPr>
              <a:t>Whether trust in others in team/professional situations depends on building relationships first – through non-work discussions, social interactions (</a:t>
            </a:r>
            <a:r>
              <a:rPr lang="en-GB" dirty="0" err="1">
                <a:solidFill>
                  <a:schemeClr val="bg2">
                    <a:lumMod val="50000"/>
                  </a:schemeClr>
                </a:solidFill>
              </a:rPr>
              <a:t>eg.</a:t>
            </a:r>
            <a:r>
              <a:rPr lang="en-GB" dirty="0">
                <a:solidFill>
                  <a:schemeClr val="bg2">
                    <a:lumMod val="50000"/>
                  </a:schemeClr>
                </a:solidFill>
              </a:rPr>
              <a:t> Arab countries, China, Mexico)</a:t>
            </a:r>
          </a:p>
          <a:p>
            <a:endParaRPr lang="en-GB" dirty="0"/>
          </a:p>
        </p:txBody>
      </p:sp>
    </p:spTree>
    <p:extLst>
      <p:ext uri="{BB962C8B-B14F-4D97-AF65-F5344CB8AC3E}">
        <p14:creationId xmlns:p14="http://schemas.microsoft.com/office/powerpoint/2010/main" val="1522709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Other tools for improving self-awareness</a:t>
            </a:r>
          </a:p>
        </p:txBody>
      </p:sp>
      <p:sp>
        <p:nvSpPr>
          <p:cNvPr id="3" name="Content Placeholder 2"/>
          <p:cNvSpPr>
            <a:spLocks noGrp="1"/>
          </p:cNvSpPr>
          <p:nvPr>
            <p:ph idx="1"/>
          </p:nvPr>
        </p:nvSpPr>
        <p:spPr>
          <a:xfrm>
            <a:off x="457200" y="1600201"/>
            <a:ext cx="8229600" cy="2260847"/>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Psychometric tests</a:t>
            </a:r>
          </a:p>
          <a:p>
            <a:pPr marL="1075055" indent="-273050"/>
            <a:r>
              <a:rPr lang="en-GB" sz="2800" dirty="0">
                <a:latin typeface="Arial" panose="020B0604020202020204" pitchFamily="34" charset="0"/>
                <a:cs typeface="Arial" panose="020B0604020202020204" pitchFamily="34" charset="0"/>
              </a:rPr>
              <a:t>Myers-Briggs Type Indicator (MBTI)</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marL="1075055" indent="-273050"/>
            <a:r>
              <a:rPr lang="en-GB" sz="2800" dirty="0">
                <a:latin typeface="Arial" panose="020B0604020202020204" pitchFamily="34" charset="0"/>
                <a:cs typeface="Arial" panose="020B0604020202020204" pitchFamily="34" charset="0"/>
              </a:rPr>
              <a:t>Insights</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marL="1075055" indent="-273050"/>
            <a:r>
              <a:rPr lang="en-GB" sz="2800" dirty="0">
                <a:latin typeface="Arial" panose="020B0604020202020204" pitchFamily="34" charset="0"/>
                <a:cs typeface="Arial" panose="020B0604020202020204" pitchFamily="34" charset="0"/>
              </a:rPr>
              <a:t>Type focus assessment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09EB-8516-40B9-BF65-0F90D46903AB}"/>
              </a:ext>
            </a:extLst>
          </p:cNvPr>
          <p:cNvSpPr>
            <a:spLocks noGrp="1"/>
          </p:cNvSpPr>
          <p:nvPr>
            <p:ph type="title"/>
          </p:nvPr>
        </p:nvSpPr>
        <p:spPr/>
        <p:txBody>
          <a:bodyPr/>
          <a:lstStyle/>
          <a:p>
            <a:r>
              <a:rPr lang="en-GB" dirty="0"/>
              <a:t>MBTI</a:t>
            </a:r>
          </a:p>
        </p:txBody>
      </p:sp>
      <p:sp>
        <p:nvSpPr>
          <p:cNvPr id="3" name="Content Placeholder 2">
            <a:extLst>
              <a:ext uri="{FF2B5EF4-FFF2-40B4-BE49-F238E27FC236}">
                <a16:creationId xmlns:a16="http://schemas.microsoft.com/office/drawing/2014/main" id="{48015A6A-E597-46CE-BE99-A8970A87A39D}"/>
              </a:ext>
            </a:extLst>
          </p:cNvPr>
          <p:cNvSpPr>
            <a:spLocks noGrp="1"/>
          </p:cNvSpPr>
          <p:nvPr>
            <p:ph idx="1"/>
          </p:nvPr>
        </p:nvSpPr>
        <p:spPr/>
        <p:txBody>
          <a:bodyPr>
            <a:normAutofit fontScale="92500"/>
          </a:bodyPr>
          <a:lstStyle/>
          <a:p>
            <a:r>
              <a:rPr lang="en-GB" b="1" dirty="0"/>
              <a:t>The Myers-Briggs Personality Type Indicator</a:t>
            </a:r>
            <a:r>
              <a:rPr lang="en-GB" dirty="0"/>
              <a:t> is a </a:t>
            </a:r>
            <a:r>
              <a:rPr lang="en-GB" u="sng" dirty="0">
                <a:hlinkClick r:id="rId2"/>
              </a:rPr>
              <a:t>self-report inventory</a:t>
            </a:r>
            <a:r>
              <a:rPr lang="en-GB" dirty="0"/>
              <a:t> designed to identify a person's personality type, strengths, and preferences. The questionnaire was developed by Isabel Myers and her mother Katherine Briggs based on their work with </a:t>
            </a:r>
            <a:r>
              <a:rPr lang="en-GB" u="sng" dirty="0">
                <a:hlinkClick r:id="rId3"/>
              </a:rPr>
              <a:t>Carl Jung's</a:t>
            </a:r>
            <a:r>
              <a:rPr lang="en-GB" dirty="0"/>
              <a:t> theory of personality types.</a:t>
            </a:r>
          </a:p>
        </p:txBody>
      </p:sp>
    </p:spTree>
    <p:extLst>
      <p:ext uri="{BB962C8B-B14F-4D97-AF65-F5344CB8AC3E}">
        <p14:creationId xmlns:p14="http://schemas.microsoft.com/office/powerpoint/2010/main" val="2577392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9C2B-F5E1-4984-A22B-84ADC3C1B00A}"/>
              </a:ext>
            </a:extLst>
          </p:cNvPr>
          <p:cNvSpPr>
            <a:spLocks noGrp="1"/>
          </p:cNvSpPr>
          <p:nvPr>
            <p:ph type="title"/>
          </p:nvPr>
        </p:nvSpPr>
        <p:spPr/>
        <p:txBody>
          <a:bodyPr/>
          <a:lstStyle/>
          <a:p>
            <a:r>
              <a:rPr lang="en-GB" dirty="0"/>
              <a:t>INSIGHT</a:t>
            </a:r>
          </a:p>
        </p:txBody>
      </p:sp>
      <p:sp>
        <p:nvSpPr>
          <p:cNvPr id="3" name="Content Placeholder 2">
            <a:extLst>
              <a:ext uri="{FF2B5EF4-FFF2-40B4-BE49-F238E27FC236}">
                <a16:creationId xmlns:a16="http://schemas.microsoft.com/office/drawing/2014/main" id="{57D8B5DF-768F-4831-BD83-E97AD9D98ECE}"/>
              </a:ext>
            </a:extLst>
          </p:cNvPr>
          <p:cNvSpPr>
            <a:spLocks noGrp="1"/>
          </p:cNvSpPr>
          <p:nvPr>
            <p:ph idx="1"/>
          </p:nvPr>
        </p:nvSpPr>
        <p:spPr/>
        <p:txBody>
          <a:bodyPr>
            <a:normAutofit fontScale="85000" lnSpcReduction="20000"/>
          </a:bodyPr>
          <a:lstStyle/>
          <a:p>
            <a:pPr marL="0" indent="0">
              <a:buNone/>
            </a:pPr>
            <a:r>
              <a:rPr lang="en-GB" dirty="0"/>
              <a:t>Both Isabel Myers and her mother Katherine were fascinated by Jung's theory of psychological types and recognized that the theory could have real-world applications. During World War II, Myers and Briggs began researching and developing an indicator that could be utilized to help understand individual differences. By helping people understand themselves, Myers and Briggs believed that they could help people select occupations that were best suited to their personality types and lead healthier, happier lives.</a:t>
            </a:r>
          </a:p>
        </p:txBody>
      </p:sp>
    </p:spTree>
    <p:extLst>
      <p:ext uri="{BB962C8B-B14F-4D97-AF65-F5344CB8AC3E}">
        <p14:creationId xmlns:p14="http://schemas.microsoft.com/office/powerpoint/2010/main" val="2009000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1D0AF59-99C3-4251-AB9A-C966C6AD44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855405F-37A2-4869-9154-F8BE3BECE6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01CF253-79D9-4AEF-8781-5918590083C8}"/>
              </a:ext>
            </a:extLst>
          </p:cNvPr>
          <p:cNvPicPr>
            <a:picLocks noGrp="1"/>
          </p:cNvPicPr>
          <p:nvPr>
            <p:ph idx="1"/>
          </p:nvPr>
        </p:nvPicPr>
        <p:blipFill rotWithShape="1">
          <a:blip r:embed="rId2"/>
          <a:srcRect t="20193" b="16487"/>
          <a:stretch/>
        </p:blipFill>
        <p:spPr bwMode="auto">
          <a:xfrm>
            <a:off x="482600" y="1700571"/>
            <a:ext cx="8178799" cy="3456858"/>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0405881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a:xfrm>
            <a:off x="457200" y="1600201"/>
            <a:ext cx="8229600" cy="3628999"/>
          </a:xfrm>
        </p:spPr>
        <p:txBody>
          <a:bodyPr>
            <a:normAutofit/>
          </a:bodyPr>
          <a:lstStyle/>
          <a:p>
            <a:pPr marL="0" indent="0">
              <a:buNone/>
            </a:pPr>
            <a:r>
              <a:rPr lang="en-GB" sz="2800" dirty="0">
                <a:latin typeface="Arial" panose="020B0604020202020204" pitchFamily="34" charset="0"/>
                <a:cs typeface="Arial" panose="020B0604020202020204" pitchFamily="34" charset="0"/>
              </a:rPr>
              <a:t>Complete a psychometric test to find elements of your hidden-self</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hlinkClick r:id="rId2"/>
              </a:rPr>
              <a:t>https://www.16personalities.com/free-personality-test</a:t>
            </a: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Homework </a:t>
            </a:r>
            <a:r>
              <a:rPr lang="en-GB" sz="3200" b="1" dirty="0">
                <a:solidFill>
                  <a:srgbClr val="FF0000"/>
                </a:solidFill>
                <a:latin typeface="Arial" panose="020B0604020202020204" pitchFamily="34" charset="0"/>
                <a:cs typeface="Arial" panose="020B0604020202020204" pitchFamily="34" charset="0"/>
              </a:rPr>
              <a:t>(Reminder)</a:t>
            </a:r>
          </a:p>
        </p:txBody>
      </p:sp>
      <p:sp>
        <p:nvSpPr>
          <p:cNvPr id="5" name="Content Placeholder 2"/>
          <p:cNvSpPr>
            <a:spLocks noGrp="1"/>
          </p:cNvSpPr>
          <p:nvPr>
            <p:ph idx="1"/>
          </p:nvPr>
        </p:nvSpPr>
        <p:spPr>
          <a:xfrm>
            <a:off x="0" y="1417638"/>
            <a:ext cx="9144000" cy="4243610"/>
          </a:xfrm>
          <a:solidFill>
            <a:schemeClr val="bg1">
              <a:lumMod val="85000"/>
            </a:schemeClr>
          </a:solidFill>
        </p:spPr>
        <p:txBody>
          <a:bodyPr>
            <a:normAutofit/>
          </a:bodyPr>
          <a:lstStyle/>
          <a:p>
            <a:pPr marL="0" indent="0">
              <a:buNone/>
            </a:pPr>
            <a:r>
              <a:rPr lang="en-GB" dirty="0"/>
              <a:t>Find a job vacancy that you would like to apply and </a:t>
            </a:r>
            <a:r>
              <a:rPr lang="en-GB" dirty="0">
                <a:solidFill>
                  <a:srgbClr val="FF0000"/>
                </a:solidFill>
              </a:rPr>
              <a:t>prepare for the interview </a:t>
            </a:r>
            <a:r>
              <a:rPr lang="en-GB" dirty="0"/>
              <a:t>on the week beginning </a:t>
            </a:r>
            <a:r>
              <a:rPr lang="en-GB" dirty="0">
                <a:solidFill>
                  <a:srgbClr val="FF0000"/>
                </a:solidFill>
              </a:rPr>
              <a:t>1st  of Oct 2019.</a:t>
            </a:r>
          </a:p>
          <a:p>
            <a:pPr marL="571500" indent="-571500">
              <a:buAutoNum type="romanLcParenR"/>
            </a:pPr>
            <a:r>
              <a:rPr lang="en-GB" dirty="0"/>
              <a:t>The job advertisement</a:t>
            </a:r>
          </a:p>
          <a:p>
            <a:pPr marL="571500" indent="-571500">
              <a:buAutoNum type="romanLcParenR"/>
            </a:pPr>
            <a:r>
              <a:rPr lang="en-GB" dirty="0"/>
              <a:t>The job description and person specification</a:t>
            </a:r>
          </a:p>
          <a:p>
            <a:pPr marL="571500" indent="-571500">
              <a:buAutoNum type="romanLcParenR"/>
            </a:pPr>
            <a:r>
              <a:rPr lang="en-GB" dirty="0"/>
              <a:t>Your application for the job</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600201"/>
            <a:ext cx="5266928" cy="3917032"/>
          </a:xfrm>
        </p:spPr>
        <p:txBody>
          <a:bodyPr>
            <a:normAutofit lnSpcReduction="10000"/>
          </a:bodyPr>
          <a:lstStyle/>
          <a:p>
            <a:r>
              <a:rPr lang="en-GB" dirty="0"/>
              <a:t>Can you explain what is ‘self-awareness?</a:t>
            </a:r>
          </a:p>
          <a:p>
            <a:r>
              <a:rPr lang="en-GB" dirty="0"/>
              <a:t>Can you explain the self-awareness improvement process?</a:t>
            </a:r>
          </a:p>
          <a:p>
            <a:r>
              <a:rPr lang="en-GB" dirty="0"/>
              <a:t>Can you identify some of the tools used for improving self awareness?</a:t>
            </a:r>
          </a:p>
        </p:txBody>
      </p:sp>
      <p:pic>
        <p:nvPicPr>
          <p:cNvPr id="4" name="Picture 1"/>
          <p:cNvPicPr>
            <a:picLocks noChangeAspect="1"/>
          </p:cNvPicPr>
          <p:nvPr/>
        </p:nvPicPr>
        <p:blipFill>
          <a:blip r:embed="rId2"/>
          <a:srcRect/>
          <a:stretch>
            <a:fillRect/>
          </a:stretch>
        </p:blipFill>
        <p:spPr bwMode="auto">
          <a:xfrm>
            <a:off x="5148064" y="1618489"/>
            <a:ext cx="3860030" cy="281470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3403"/>
            <a:ext cx="9144000" cy="5699853"/>
          </a:xfrm>
          <a:prstGeom prst="rect">
            <a:avLst/>
          </a:prstGeom>
        </p:spPr>
      </p:pic>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p:cNvSpPr>
            <a:spLocks noGrp="1"/>
          </p:cNvSpPr>
          <p:nvPr>
            <p:ph idx="1"/>
          </p:nvPr>
        </p:nvSpPr>
        <p:spPr>
          <a:xfrm>
            <a:off x="0" y="4394600"/>
            <a:ext cx="9144000" cy="1390714"/>
          </a:xfrm>
          <a:solidFill>
            <a:srgbClr val="000000">
              <a:alpha val="50196"/>
            </a:srgbClr>
          </a:solidFill>
          <a:ln>
            <a:noFill/>
          </a:ln>
          <a:effectLst>
            <a:softEdge rad="127000"/>
          </a:effectLst>
        </p:spPr>
        <p:txBody>
          <a:bodyPr>
            <a:normAutofit fontScale="92500" lnSpcReduction="20000"/>
          </a:bodyPr>
          <a:lstStyle/>
          <a:p>
            <a:pPr marL="0" indent="0" algn="ctr">
              <a:buNone/>
            </a:pPr>
            <a:r>
              <a:rPr lang="en-GB" sz="5400" b="1">
                <a:solidFill>
                  <a:schemeClr val="bg1"/>
                </a:solidFill>
                <a:latin typeface="Arial" panose="020B0604020202020204" pitchFamily="34" charset="0"/>
                <a:cs typeface="Arial" panose="020B0604020202020204" pitchFamily="34" charset="0"/>
              </a:rPr>
              <a:t>Exploring employment </a:t>
            </a:r>
            <a:r>
              <a:rPr lang="en-GB" sz="5400" b="1" dirty="0">
                <a:solidFill>
                  <a:schemeClr val="bg1"/>
                </a:solidFill>
                <a:latin typeface="Arial" panose="020B0604020202020204" pitchFamily="34" charset="0"/>
                <a:cs typeface="Arial" panose="020B0604020202020204" pitchFamily="34" charset="0"/>
              </a:rPr>
              <a:t>opportunities.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929</Words>
  <Application>Microsoft Office PowerPoint</Application>
  <PresentationFormat>On-screen Show (4:3)</PresentationFormat>
  <Paragraphs>125</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Myriad Pro</vt:lpstr>
      <vt:lpstr>20140311PresentationUWTSDTemplate</vt:lpstr>
      <vt:lpstr>BA International Hotel Management   Personnel Resourcing &amp; Development (M5X 01921) Session 2 Improving Self-awareness</vt:lpstr>
      <vt:lpstr>Introduction </vt:lpstr>
      <vt:lpstr>Previously…</vt:lpstr>
      <vt:lpstr>In this session…..</vt:lpstr>
      <vt:lpstr>What is self-awareness?</vt:lpstr>
      <vt:lpstr>What is self-awareness? Cont.…</vt:lpstr>
      <vt:lpstr>SELF EVALUATION PROCESS</vt:lpstr>
      <vt:lpstr>Self-evaluation process</vt:lpstr>
      <vt:lpstr>What do we mean by teams in organizations ? </vt:lpstr>
      <vt:lpstr>Team Roles: The Belbin model (1993)</vt:lpstr>
      <vt:lpstr>Types of Teams</vt:lpstr>
      <vt:lpstr>The Johari window</vt:lpstr>
      <vt:lpstr>The Johari window</vt:lpstr>
      <vt:lpstr>The Johari window - Activity</vt:lpstr>
      <vt:lpstr>The Johari window - Reflection</vt:lpstr>
      <vt:lpstr>PowerPoint Presentation</vt:lpstr>
      <vt:lpstr>Building Trust in multi-cultural teams</vt:lpstr>
      <vt:lpstr>Other tools for improving self-awareness</vt:lpstr>
      <vt:lpstr>MBTI</vt:lpstr>
      <vt:lpstr>INSIGHT</vt:lpstr>
      <vt:lpstr>PowerPoint Presentation</vt:lpstr>
      <vt:lpstr>Activity</vt:lpstr>
      <vt:lpstr>Homework (Reminder)</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Personnel Resourcing &amp; Development (M5X 01921) Session 2 Improving Self-awareness</dc:title>
  <dc:creator>Efua Adams</dc:creator>
  <cp:lastModifiedBy>Dale Clarke</cp:lastModifiedBy>
  <cp:revision>4</cp:revision>
  <dcterms:created xsi:type="dcterms:W3CDTF">2019-10-21T07:24:35Z</dcterms:created>
  <dcterms:modified xsi:type="dcterms:W3CDTF">2019-10-25T12:56:42Z</dcterms:modified>
</cp:coreProperties>
</file>