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1"/>
  </p:sldMasterIdLst>
  <p:notesMasterIdLst>
    <p:notesMasterId r:id="rId10"/>
  </p:notesMasterIdLst>
  <p:sldIdLst>
    <p:sldId id="261" r:id="rId2"/>
    <p:sldId id="257" r:id="rId3"/>
    <p:sldId id="258" r:id="rId4"/>
    <p:sldId id="260" r:id="rId5"/>
    <p:sldId id="259" r:id="rId6"/>
    <p:sldId id="263" r:id="rId7"/>
    <p:sldId id="264"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6F66CA-1E99-DE4D-89E9-F3D9A6D858B0}" v="3" dt="2022-09-06T22:34:19.755"/>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95865" autoAdjust="0"/>
  </p:normalViewPr>
  <p:slideViewPr>
    <p:cSldViewPr snapToGrid="0">
      <p:cViewPr varScale="1">
        <p:scale>
          <a:sx n="108" d="100"/>
          <a:sy n="108" d="100"/>
        </p:scale>
        <p:origin x="76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A00BB3-7CA6-42DE-BA5C-86B17EA3BE1F}" type="datetimeFigureOut">
              <a:rPr lang="en-GB" smtClean="0"/>
              <a:t>06/09/2022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75FFCD-04B8-42F3-82CD-47D35E053602}" type="slidenum">
              <a:rPr lang="en-GB" smtClean="0"/>
              <a:t>‹#›</a:t>
            </a:fld>
            <a:endParaRPr lang="en-GB"/>
          </a:p>
        </p:txBody>
      </p:sp>
    </p:spTree>
    <p:extLst>
      <p:ext uri="{BB962C8B-B14F-4D97-AF65-F5344CB8AC3E}">
        <p14:creationId xmlns:p14="http://schemas.microsoft.com/office/powerpoint/2010/main" val="25247962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75FFCD-04B8-42F3-82CD-47D35E053602}" type="slidenum">
              <a:rPr lang="en-GB" smtClean="0"/>
              <a:t>2</a:t>
            </a:fld>
            <a:endParaRPr lang="en-GB"/>
          </a:p>
        </p:txBody>
      </p:sp>
    </p:spTree>
    <p:extLst>
      <p:ext uri="{BB962C8B-B14F-4D97-AF65-F5344CB8AC3E}">
        <p14:creationId xmlns:p14="http://schemas.microsoft.com/office/powerpoint/2010/main" val="1550863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6075FFCD-04B8-42F3-82CD-47D35E053602}" type="slidenum">
              <a:rPr lang="en-GB" smtClean="0"/>
              <a:t>3</a:t>
            </a:fld>
            <a:endParaRPr lang="en-GB"/>
          </a:p>
        </p:txBody>
      </p:sp>
    </p:spTree>
    <p:extLst>
      <p:ext uri="{BB962C8B-B14F-4D97-AF65-F5344CB8AC3E}">
        <p14:creationId xmlns:p14="http://schemas.microsoft.com/office/powerpoint/2010/main" val="12858390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6075FFCD-04B8-42F3-82CD-47D35E053602}" type="slidenum">
              <a:rPr lang="en-GB" smtClean="0"/>
              <a:t>4</a:t>
            </a:fld>
            <a:endParaRPr lang="en-GB"/>
          </a:p>
        </p:txBody>
      </p:sp>
    </p:spTree>
    <p:extLst>
      <p:ext uri="{BB962C8B-B14F-4D97-AF65-F5344CB8AC3E}">
        <p14:creationId xmlns:p14="http://schemas.microsoft.com/office/powerpoint/2010/main" val="40432994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75FFCD-04B8-42F3-82CD-47D35E053602}" type="slidenum">
              <a:rPr lang="en-GB" smtClean="0"/>
              <a:t>5</a:t>
            </a:fld>
            <a:endParaRPr lang="en-GB"/>
          </a:p>
        </p:txBody>
      </p:sp>
    </p:spTree>
    <p:extLst>
      <p:ext uri="{BB962C8B-B14F-4D97-AF65-F5344CB8AC3E}">
        <p14:creationId xmlns:p14="http://schemas.microsoft.com/office/powerpoint/2010/main" val="25773309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 </a:t>
            </a:r>
          </a:p>
        </p:txBody>
      </p:sp>
      <p:sp>
        <p:nvSpPr>
          <p:cNvPr id="4" name="Slide Number Placeholder 3"/>
          <p:cNvSpPr>
            <a:spLocks noGrp="1"/>
          </p:cNvSpPr>
          <p:nvPr>
            <p:ph type="sldNum" sz="quarter" idx="10"/>
          </p:nvPr>
        </p:nvSpPr>
        <p:spPr/>
        <p:txBody>
          <a:bodyPr/>
          <a:lstStyle/>
          <a:p>
            <a:fld id="{6075FFCD-04B8-42F3-82CD-47D35E053602}" type="slidenum">
              <a:rPr lang="en-GB" smtClean="0"/>
              <a:t>6</a:t>
            </a:fld>
            <a:endParaRPr lang="en-GB"/>
          </a:p>
        </p:txBody>
      </p:sp>
    </p:spTree>
    <p:extLst>
      <p:ext uri="{BB962C8B-B14F-4D97-AF65-F5344CB8AC3E}">
        <p14:creationId xmlns:p14="http://schemas.microsoft.com/office/powerpoint/2010/main" val="29081132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6075FFCD-04B8-42F3-82CD-47D35E053602}" type="slidenum">
              <a:rPr lang="en-GB" smtClean="0"/>
              <a:t>7</a:t>
            </a:fld>
            <a:endParaRPr lang="en-GB"/>
          </a:p>
        </p:txBody>
      </p:sp>
    </p:spTree>
    <p:extLst>
      <p:ext uri="{BB962C8B-B14F-4D97-AF65-F5344CB8AC3E}">
        <p14:creationId xmlns:p14="http://schemas.microsoft.com/office/powerpoint/2010/main" val="40238216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75FFCD-04B8-42F3-82CD-47D35E053602}" type="slidenum">
              <a:rPr lang="en-GB" smtClean="0"/>
              <a:t>8</a:t>
            </a:fld>
            <a:endParaRPr lang="en-GB"/>
          </a:p>
        </p:txBody>
      </p:sp>
    </p:spTree>
    <p:extLst>
      <p:ext uri="{BB962C8B-B14F-4D97-AF65-F5344CB8AC3E}">
        <p14:creationId xmlns:p14="http://schemas.microsoft.com/office/powerpoint/2010/main" val="33528582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06/09/2022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46829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06/09/2022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565104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811222D-1497-48C5-AB7E-D38FF1BE8D50}" type="datetimeFigureOut">
              <a:rPr lang="en-GB" smtClean="0"/>
              <a:t>06/09/2022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400392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811222D-1497-48C5-AB7E-D38FF1BE8D50}" type="datetimeFigureOut">
              <a:rPr lang="en-GB" smtClean="0"/>
              <a:t>06/09/2022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262774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811222D-1497-48C5-AB7E-D38FF1BE8D50}" type="datetimeFigureOut">
              <a:rPr lang="en-GB" smtClean="0"/>
              <a:t>06/09/2022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4178557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811222D-1497-48C5-AB7E-D38FF1BE8D50}" type="datetimeFigureOut">
              <a:rPr lang="en-GB" smtClean="0"/>
              <a:t>06/09/2022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384601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11222D-1497-48C5-AB7E-D38FF1BE8D50}" type="datetimeFigureOut">
              <a:rPr lang="en-GB" smtClean="0"/>
              <a:t>06/09/2022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6520375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811222D-1497-48C5-AB7E-D38FF1BE8D50}" type="datetimeFigureOut">
              <a:rPr lang="en-GB" smtClean="0"/>
              <a:t>06/09/2022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548105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811222D-1497-48C5-AB7E-D38FF1BE8D50}" type="datetimeFigureOut">
              <a:rPr lang="en-GB" smtClean="0"/>
              <a:t>06/09/2022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8098413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06/09/2022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371459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811222D-1497-48C5-AB7E-D38FF1BE8D50}" type="datetimeFigureOut">
              <a:rPr lang="en-GB" smtClean="0"/>
              <a:t>06/09/2022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2671908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11222D-1497-48C5-AB7E-D38FF1BE8D50}" type="datetimeFigureOut">
              <a:rPr lang="en-GB" smtClean="0"/>
              <a:t>06/09/2022</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1245947380"/>
      </p:ext>
    </p:extLst>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bmjopen.bmj.com/content/6/11/e012337"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396170" y="270405"/>
            <a:ext cx="10668000" cy="1935162"/>
          </a:xfrm>
        </p:spPr>
        <p:txBody>
          <a:bodyPr>
            <a:normAutofit/>
          </a:bodyPr>
          <a:lstStyle/>
          <a:p>
            <a:pPr>
              <a:lnSpc>
                <a:spcPct val="150000"/>
              </a:lnSpc>
            </a:pPr>
            <a:r>
              <a:rPr lang="en-GB" sz="2400" b="1" dirty="0">
                <a:latin typeface="Arial" panose="020B0604020202020204" pitchFamily="34" charset="0"/>
                <a:cs typeface="Arial" panose="020B0604020202020204" pitchFamily="34" charset="0"/>
              </a:rPr>
              <a:t>Module: Introduction to Research (BMHP5005)</a:t>
            </a:r>
            <a:br>
              <a:rPr lang="en-GB" sz="2400" b="1" dirty="0">
                <a:latin typeface="Arial" panose="020B0604020202020204" pitchFamily="34" charset="0"/>
                <a:cs typeface="Arial" panose="020B0604020202020204" pitchFamily="34" charset="0"/>
              </a:rPr>
            </a:b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Assessment 2: Viva Voce</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1371600" y="4000500"/>
            <a:ext cx="9144000" cy="2085975"/>
          </a:xfrm>
        </p:spPr>
        <p:txBody>
          <a:bodyPr>
            <a:normAutofit/>
          </a:bodyPr>
          <a:lstStyle/>
          <a:p>
            <a:pPr algn="l">
              <a:lnSpc>
                <a:spcPct val="150000"/>
              </a:lnSpc>
            </a:pPr>
            <a:r>
              <a:rPr lang="en-GB" dirty="0">
                <a:latin typeface="Arial" panose="020B0604020202020204" pitchFamily="34" charset="0"/>
                <a:cs typeface="Arial" panose="020B0604020202020204" pitchFamily="34" charset="0"/>
              </a:rPr>
              <a:t>Student Name:  Adriana Ribeiro Silva </a:t>
            </a:r>
          </a:p>
          <a:p>
            <a:pPr algn="l">
              <a:lnSpc>
                <a:spcPct val="150000"/>
              </a:lnSpc>
            </a:pPr>
            <a:endParaRPr lang="en-GB" dirty="0">
              <a:latin typeface="Arial" panose="020B0604020202020204" pitchFamily="34" charset="0"/>
              <a:cs typeface="Arial" panose="020B0604020202020204" pitchFamily="34" charset="0"/>
            </a:endParaRPr>
          </a:p>
          <a:p>
            <a:pPr algn="l">
              <a:lnSpc>
                <a:spcPct val="150000"/>
              </a:lnSpc>
            </a:pPr>
            <a:r>
              <a:rPr lang="en-GB" dirty="0">
                <a:latin typeface="Arial" panose="020B0604020202020204" pitchFamily="34" charset="0"/>
                <a:cs typeface="Arial" panose="020B0604020202020204" pitchFamily="34" charset="0"/>
              </a:rPr>
              <a:t>Student Number: 2008480   </a:t>
            </a: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a:xfrm>
            <a:off x="400041" y="714098"/>
            <a:ext cx="11391918" cy="5596390"/>
          </a:xfrm>
        </p:spPr>
        <p:txBody>
          <a:bodyPr>
            <a:normAutofit fontScale="85000" lnSpcReduction="20000"/>
          </a:bodyPr>
          <a:lstStyle/>
          <a:p>
            <a:pPr>
              <a:lnSpc>
                <a:spcPct val="150000"/>
              </a:lnSpc>
            </a:pPr>
            <a:r>
              <a:rPr lang="en-GB" sz="2400" dirty="0">
                <a:latin typeface="Arial" panose="020B0604020202020204" pitchFamily="34" charset="0"/>
                <a:cs typeface="Arial" panose="020B0604020202020204" pitchFamily="34" charset="0"/>
              </a:rPr>
              <a:t>The Systematic literature review </a:t>
            </a:r>
            <a:r>
              <a:rPr lang="en-GB" sz="2400" b="1" dirty="0">
                <a:latin typeface="Arial" panose="020B0604020202020204" pitchFamily="34" charset="0"/>
                <a:cs typeface="Arial" panose="020B0604020202020204" pitchFamily="34" charset="0"/>
              </a:rPr>
              <a:t>topic is </a:t>
            </a:r>
          </a:p>
          <a:p>
            <a:pPr>
              <a:lnSpc>
                <a:spcPct val="150000"/>
              </a:lnSpc>
            </a:pPr>
            <a:r>
              <a:rPr lang="en-GB" sz="2400" b="1" dirty="0">
                <a:latin typeface="Arial" panose="020B0604020202020204" pitchFamily="34" charset="0"/>
                <a:cs typeface="Arial" panose="020B0604020202020204" pitchFamily="34" charset="0"/>
              </a:rPr>
              <a:t>Barriers to accessing mental health services among black men in UK </a:t>
            </a:r>
          </a:p>
          <a:p>
            <a:pPr marL="0" indent="0">
              <a:lnSpc>
                <a:spcPct val="150000"/>
              </a:lnSpc>
              <a:buNone/>
            </a:pPr>
            <a:endParaRPr lang="en-GB" sz="2400" dirty="0">
              <a:latin typeface="Arial" panose="020B0604020202020204" pitchFamily="34" charset="0"/>
              <a:cs typeface="Arial" panose="020B0604020202020204" pitchFamily="34" charset="0"/>
            </a:endParaRPr>
          </a:p>
          <a:p>
            <a:pPr marL="0" indent="0">
              <a:lnSpc>
                <a:spcPct val="150000"/>
              </a:lnSpc>
              <a:buNone/>
            </a:pPr>
            <a:r>
              <a:rPr lang="en-GB" sz="2400" dirty="0">
                <a:latin typeface="Arial" panose="020B0604020202020204" pitchFamily="34" charset="0"/>
                <a:cs typeface="Arial" panose="020B0604020202020204" pitchFamily="34" charset="0"/>
              </a:rPr>
              <a:t> </a:t>
            </a:r>
            <a:endParaRPr lang="en-GB" sz="2400" b="1" dirty="0">
              <a:latin typeface="Arial" panose="020B0604020202020204" pitchFamily="34" charset="0"/>
              <a:cs typeface="Arial" panose="020B0604020202020204" pitchFamily="34" charset="0"/>
            </a:endParaRPr>
          </a:p>
          <a:p>
            <a:pPr>
              <a:lnSpc>
                <a:spcPct val="150000"/>
              </a:lnSpc>
            </a:pPr>
            <a:r>
              <a:rPr lang="en-GB" sz="2400" b="1" dirty="0">
                <a:latin typeface="Arial" panose="020B0604020202020204" pitchFamily="34" charset="0"/>
                <a:cs typeface="Arial" panose="020B0604020202020204" pitchFamily="34" charset="0"/>
              </a:rPr>
              <a:t>Aim</a:t>
            </a:r>
            <a:r>
              <a:rPr lang="en-GB" sz="2400" dirty="0">
                <a:latin typeface="Arial" panose="020B0604020202020204" pitchFamily="34" charset="0"/>
                <a:cs typeface="Arial" panose="020B0604020202020204" pitchFamily="34" charset="0"/>
              </a:rPr>
              <a:t> : To examine whether there are any hurdles to black men's mental health and the influence of accessing mental health services.</a:t>
            </a:r>
          </a:p>
          <a:p>
            <a:pPr marL="0" indent="0">
              <a:lnSpc>
                <a:spcPct val="150000"/>
              </a:lnSpc>
              <a:buNone/>
            </a:pPr>
            <a:endParaRPr lang="en-GB" sz="2400" dirty="0">
              <a:latin typeface="Arial" panose="020B0604020202020204" pitchFamily="34" charset="0"/>
              <a:cs typeface="Arial" panose="020B0604020202020204" pitchFamily="34" charset="0"/>
            </a:endParaRPr>
          </a:p>
          <a:p>
            <a:pPr>
              <a:lnSpc>
                <a:spcPct val="150000"/>
              </a:lnSpc>
            </a:pPr>
            <a:r>
              <a:rPr lang="en-US" sz="2400" b="1" dirty="0">
                <a:latin typeface="Arial" panose="020B0604020202020204" pitchFamily="34" charset="0"/>
                <a:cs typeface="Arial" panose="020B0604020202020204" pitchFamily="34" charset="0"/>
              </a:rPr>
              <a:t>Objectives</a:t>
            </a:r>
            <a:r>
              <a:rPr lang="en-US" sz="2400" dirty="0">
                <a:latin typeface="Arial" panose="020B0604020202020204" pitchFamily="34" charset="0"/>
                <a:cs typeface="Arial" panose="020B0604020202020204" pitchFamily="34" charset="0"/>
              </a:rPr>
              <a:t>: To find out the challenges faced by the black men in UK  to utilize  mental health services.</a:t>
            </a:r>
          </a:p>
          <a:p>
            <a:pPr>
              <a:lnSpc>
                <a:spcPct val="150000"/>
              </a:lnSpc>
            </a:pPr>
            <a:r>
              <a:rPr lang="en-US" sz="2400" dirty="0">
                <a:latin typeface="Arial" panose="020B0604020202020204" pitchFamily="34" charset="0"/>
                <a:cs typeface="Arial" panose="020B0604020202020204" pitchFamily="34" charset="0"/>
              </a:rPr>
              <a:t>To explore whether there is  mental health care services for black and  minority ethnicity  in the UK.</a:t>
            </a:r>
            <a:endParaRPr lang="en-GB" sz="2400" dirty="0"/>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a:xfrm>
            <a:off x="4132149" y="0"/>
            <a:ext cx="3264033" cy="924233"/>
          </a:xfrm>
        </p:spPr>
        <p:txBody>
          <a:bodyPr>
            <a:normAutofit/>
          </a:bodyPr>
          <a:lstStyle/>
          <a:p>
            <a:r>
              <a:rPr lang="en-GB" sz="2800" b="1" dirty="0">
                <a:latin typeface="Arial" panose="020B0604020202020204" pitchFamily="34" charset="0"/>
                <a:cs typeface="Arial" panose="020B0604020202020204" pitchFamily="34" charset="0"/>
              </a:rPr>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216150" y="709745"/>
            <a:ext cx="11096029" cy="5717357"/>
          </a:xfrm>
        </p:spPr>
        <p:txBody>
          <a:bodyPr>
            <a:normAutofit fontScale="250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7200" kern="1200" baseline="0" dirty="0">
              <a:solidFill>
                <a:schemeClr val="tx1"/>
              </a:solidFill>
              <a:effectLst/>
              <a:latin typeface="Arial" panose="020B0604020202020204" pitchFamily="34" charset="0"/>
              <a:cs typeface="Arial" panose="020B0604020202020204" pitchFamily="34" charset="0"/>
            </a:endParaRPr>
          </a:p>
          <a:p>
            <a:pPr marL="0" indent="0" defTabSz="914400">
              <a:spcBef>
                <a:spcPts val="0"/>
              </a:spcBef>
              <a:spcAft>
                <a:spcPts val="0"/>
              </a:spcAft>
              <a:buClrTx/>
              <a:buSzTx/>
              <a:buNone/>
              <a:defRPr/>
            </a:pPr>
            <a:r>
              <a:rPr lang="en-GB" sz="7200" b="1" kern="1200" dirty="0">
                <a:solidFill>
                  <a:schemeClr val="tx1"/>
                </a:solidFill>
                <a:effectLst/>
                <a:latin typeface="Arial" panose="020B0604020202020204" pitchFamily="34" charset="0"/>
                <a:cs typeface="Arial" panose="020B0604020202020204" pitchFamily="34" charset="0"/>
              </a:rPr>
              <a:t>Research methods: </a:t>
            </a:r>
            <a:r>
              <a:rPr lang="en-GB" sz="7200" kern="1200" dirty="0">
                <a:effectLst/>
                <a:latin typeface="Arial" panose="020B0604020202020204" pitchFamily="34" charset="0"/>
                <a:cs typeface="Arial" panose="020B0604020202020204" pitchFamily="34" charset="0"/>
              </a:rPr>
              <a:t>Systematic Literature </a:t>
            </a:r>
            <a:r>
              <a:rPr lang="en-GB" sz="7200" dirty="0">
                <a:latin typeface="Arial" panose="020B0604020202020204" pitchFamily="34" charset="0"/>
                <a:cs typeface="Arial" panose="020B0604020202020204" pitchFamily="34" charset="0"/>
              </a:rPr>
              <a:t>R</a:t>
            </a:r>
            <a:r>
              <a:rPr lang="en-GB" sz="7200" kern="1200" dirty="0">
                <a:effectLst/>
                <a:latin typeface="Arial" panose="020B0604020202020204" pitchFamily="34" charset="0"/>
                <a:cs typeface="Arial" panose="020B0604020202020204" pitchFamily="34" charset="0"/>
              </a:rPr>
              <a:t>eview</a:t>
            </a:r>
          </a:p>
          <a:p>
            <a:pPr marL="0" indent="0" defTabSz="914400">
              <a:spcBef>
                <a:spcPts val="0"/>
              </a:spcBef>
              <a:spcAft>
                <a:spcPts val="0"/>
              </a:spcAft>
              <a:buClrTx/>
              <a:buSzTx/>
              <a:buNone/>
              <a:defRPr/>
            </a:pPr>
            <a:endParaRPr lang="en-GB" sz="7200" kern="1200" dirty="0">
              <a:solidFill>
                <a:schemeClr val="accent1"/>
              </a:solidFill>
              <a:effectLst/>
              <a:latin typeface="Arial" panose="020B0604020202020204" pitchFamily="34" charset="0"/>
              <a:cs typeface="Arial" panose="020B0604020202020204" pitchFamily="34" charset="0"/>
            </a:endParaRPr>
          </a:p>
          <a:p>
            <a:pPr marL="0" indent="0" defTabSz="914400">
              <a:spcBef>
                <a:spcPts val="0"/>
              </a:spcBef>
              <a:spcAft>
                <a:spcPts val="0"/>
              </a:spcAft>
              <a:buClrTx/>
              <a:buSzTx/>
              <a:buNone/>
              <a:defRPr/>
            </a:pPr>
            <a:endParaRPr lang="en-GB" sz="7200" kern="1200" dirty="0">
              <a:solidFill>
                <a:schemeClr val="accent1"/>
              </a:solidFill>
              <a:effectLst/>
              <a:latin typeface="Arial" panose="020B0604020202020204" pitchFamily="34" charset="0"/>
              <a:cs typeface="Arial" panose="020B0604020202020204" pitchFamily="34" charset="0"/>
            </a:endParaRPr>
          </a:p>
          <a:p>
            <a:pPr marL="0" indent="0" defTabSz="914400">
              <a:spcBef>
                <a:spcPts val="0"/>
              </a:spcBef>
              <a:spcAft>
                <a:spcPts val="0"/>
              </a:spcAft>
              <a:buClrTx/>
              <a:buSzTx/>
              <a:buNone/>
              <a:defRPr/>
            </a:pPr>
            <a:endParaRPr lang="en-GB" sz="7200" b="1" dirty="0">
              <a:solidFill>
                <a:srgbClr val="000000"/>
              </a:solidFill>
              <a:effectLst/>
              <a:latin typeface="Arial" panose="020B0604020202020204" pitchFamily="34" charset="0"/>
              <a:cs typeface="Arial" panose="020B0604020202020204" pitchFamily="34" charset="0"/>
            </a:endParaRPr>
          </a:p>
          <a:p>
            <a:pPr marL="0" indent="0" defTabSz="914400">
              <a:spcBef>
                <a:spcPts val="0"/>
              </a:spcBef>
              <a:spcAft>
                <a:spcPts val="0"/>
              </a:spcAft>
              <a:buClrTx/>
              <a:buSzTx/>
              <a:buNone/>
              <a:defRPr/>
            </a:pPr>
            <a:r>
              <a:rPr lang="en-GB" sz="7200" b="1" dirty="0">
                <a:solidFill>
                  <a:srgbClr val="000000"/>
                </a:solidFill>
                <a:effectLst/>
                <a:latin typeface="Arial" panose="020B0604020202020204" pitchFamily="34" charset="0"/>
                <a:cs typeface="Arial" panose="020B0604020202020204" pitchFamily="34" charset="0"/>
              </a:rPr>
              <a:t>Online database used: </a:t>
            </a:r>
            <a:r>
              <a:rPr lang="en-GB" sz="7200" dirty="0">
                <a:solidFill>
                  <a:srgbClr val="000000"/>
                </a:solidFill>
                <a:effectLst/>
                <a:latin typeface="Arial" panose="020B0604020202020204" pitchFamily="34" charset="0"/>
                <a:cs typeface="Arial" panose="020B0604020202020204" pitchFamily="34" charset="0"/>
              </a:rPr>
              <a:t>PubMed, ProQuest, </a:t>
            </a:r>
            <a:r>
              <a:rPr lang="en-GB" sz="7200" dirty="0">
                <a:latin typeface="Arial" panose="020B0604020202020204" pitchFamily="34" charset="0"/>
                <a:cs typeface="Arial" panose="020B0604020202020204" pitchFamily="34" charset="0"/>
              </a:rPr>
              <a:t>Scopus, </a:t>
            </a:r>
            <a:r>
              <a:rPr lang="en-GB" sz="7200" dirty="0">
                <a:solidFill>
                  <a:srgbClr val="000000"/>
                </a:solidFill>
                <a:latin typeface="Arial" panose="020B0604020202020204" pitchFamily="34" charset="0"/>
                <a:cs typeface="Arial" panose="020B0604020202020204" pitchFamily="34" charset="0"/>
              </a:rPr>
              <a:t>G</a:t>
            </a:r>
            <a:r>
              <a:rPr lang="en-GB" sz="7200" dirty="0">
                <a:solidFill>
                  <a:srgbClr val="000000"/>
                </a:solidFill>
                <a:effectLst/>
                <a:latin typeface="Arial" panose="020B0604020202020204" pitchFamily="34" charset="0"/>
                <a:cs typeface="Arial" panose="020B0604020202020204" pitchFamily="34" charset="0"/>
              </a:rPr>
              <a:t>oogle </a:t>
            </a:r>
            <a:r>
              <a:rPr lang="en-GB" sz="7200" dirty="0">
                <a:solidFill>
                  <a:srgbClr val="000000"/>
                </a:solidFill>
                <a:latin typeface="Arial" panose="020B0604020202020204" pitchFamily="34" charset="0"/>
                <a:cs typeface="Arial" panose="020B0604020202020204" pitchFamily="34" charset="0"/>
              </a:rPr>
              <a:t>S</a:t>
            </a:r>
            <a:r>
              <a:rPr lang="en-GB" sz="7200" dirty="0">
                <a:solidFill>
                  <a:srgbClr val="000000"/>
                </a:solidFill>
                <a:effectLst/>
                <a:latin typeface="Arial" panose="020B0604020202020204" pitchFamily="34" charset="0"/>
                <a:cs typeface="Arial" panose="020B0604020202020204" pitchFamily="34" charset="0"/>
              </a:rPr>
              <a:t>cholar</a:t>
            </a:r>
          </a:p>
          <a:p>
            <a:pPr marL="0" indent="0" defTabSz="914400">
              <a:spcBef>
                <a:spcPts val="0"/>
              </a:spcBef>
              <a:spcAft>
                <a:spcPts val="0"/>
              </a:spcAft>
              <a:buClrTx/>
              <a:buSzTx/>
              <a:buNone/>
              <a:defRPr/>
            </a:pPr>
            <a:endParaRPr lang="en-GB" sz="7200" dirty="0">
              <a:solidFill>
                <a:srgbClr val="000000"/>
              </a:solidFill>
              <a:effectLst/>
              <a:latin typeface="Arial" panose="020B0604020202020204" pitchFamily="34" charset="0"/>
              <a:cs typeface="Arial" panose="020B0604020202020204" pitchFamily="34" charset="0"/>
            </a:endParaRPr>
          </a:p>
          <a:p>
            <a:pPr marL="0" indent="0" rtl="0" fontAlgn="base">
              <a:buNone/>
            </a:pPr>
            <a:r>
              <a:rPr lang="en-GB" sz="7200" b="1" dirty="0">
                <a:latin typeface="Arial" panose="020B0604020202020204" pitchFamily="34" charset="0"/>
                <a:cs typeface="Arial" panose="020B0604020202020204" pitchFamily="34" charset="0"/>
              </a:rPr>
              <a:t>Search terms:</a:t>
            </a:r>
            <a:r>
              <a:rPr lang="en-GB" sz="7200" dirty="0">
                <a:latin typeface="Arial" panose="020B0604020202020204" pitchFamily="34" charset="0"/>
                <a:cs typeface="Arial" panose="020B0604020202020204" pitchFamily="34" charset="0"/>
              </a:rPr>
              <a:t> Black Men and mental health, mental illness in the black community, ethnic minority and mental illness, stigma, inequalities, 18 to 35</a:t>
            </a:r>
          </a:p>
          <a:p>
            <a:pPr marL="0" indent="0" rtl="0" fontAlgn="base">
              <a:buNone/>
            </a:pPr>
            <a:endParaRPr lang="en-GB" sz="7200" dirty="0">
              <a:latin typeface="Arial" panose="020B0604020202020204" pitchFamily="34" charset="0"/>
              <a:cs typeface="Arial" panose="020B0604020202020204" pitchFamily="34" charset="0"/>
            </a:endParaRPr>
          </a:p>
          <a:p>
            <a:pPr marL="0" indent="0">
              <a:buNone/>
            </a:pPr>
            <a:r>
              <a:rPr lang="en-GB" sz="7200" b="1" dirty="0">
                <a:latin typeface="Arial" panose="020B0604020202020204" pitchFamily="34" charset="0"/>
                <a:cs typeface="Arial" panose="020B0604020202020204" pitchFamily="34" charset="0"/>
              </a:rPr>
              <a:t>Inclusion Criteria</a:t>
            </a:r>
          </a:p>
          <a:p>
            <a:r>
              <a:rPr lang="en-GB" sz="7200" b="1" dirty="0">
                <a:latin typeface="Arial" panose="020B0604020202020204" pitchFamily="34" charset="0"/>
                <a:cs typeface="Arial" panose="020B0604020202020204" pitchFamily="34" charset="0"/>
              </a:rPr>
              <a:t>Publication dates </a:t>
            </a:r>
            <a:r>
              <a:rPr lang="en-GB" sz="7200" dirty="0">
                <a:latin typeface="Arial" panose="020B0604020202020204" pitchFamily="34" charset="0"/>
                <a:cs typeface="Arial" panose="020B0604020202020204" pitchFamily="34" charset="0"/>
              </a:rPr>
              <a:t>: 2012-2022</a:t>
            </a:r>
          </a:p>
          <a:p>
            <a:r>
              <a:rPr lang="en-GB" sz="7200" b="1" dirty="0">
                <a:latin typeface="Arial" panose="020B0604020202020204" pitchFamily="34" charset="0"/>
                <a:cs typeface="Arial" panose="020B0604020202020204" pitchFamily="34" charset="0"/>
              </a:rPr>
              <a:t>Language</a:t>
            </a:r>
            <a:r>
              <a:rPr lang="en-GB" sz="7200" dirty="0">
                <a:latin typeface="Arial" panose="020B0604020202020204" pitchFamily="34" charset="0"/>
                <a:cs typeface="Arial" panose="020B0604020202020204" pitchFamily="34" charset="0"/>
              </a:rPr>
              <a:t>: English</a:t>
            </a:r>
          </a:p>
          <a:p>
            <a:pPr marL="0" indent="0">
              <a:buNone/>
            </a:pPr>
            <a:r>
              <a:rPr lang="en-GB" sz="7200" b="1" dirty="0">
                <a:solidFill>
                  <a:srgbClr val="000000"/>
                </a:solidFill>
                <a:latin typeface="Arial" panose="020B0604020202020204" pitchFamily="34" charset="0"/>
                <a:cs typeface="Arial" panose="020B0604020202020204" pitchFamily="34" charset="0"/>
              </a:rPr>
              <a:t> Study type</a:t>
            </a:r>
            <a:r>
              <a:rPr lang="en-GB" sz="7200" dirty="0">
                <a:solidFill>
                  <a:srgbClr val="000000"/>
                </a:solidFill>
                <a:latin typeface="Arial" panose="020B0604020202020204" pitchFamily="34" charset="0"/>
                <a:cs typeface="Arial" panose="020B0604020202020204" pitchFamily="34" charset="0"/>
              </a:rPr>
              <a:t> Original peer  reviewed studies </a:t>
            </a:r>
            <a:endParaRPr lang="en-GB" sz="7200" dirty="0">
              <a:latin typeface="Arial" panose="020B0604020202020204" pitchFamily="34" charset="0"/>
              <a:cs typeface="Arial" panose="020B0604020202020204" pitchFamily="34" charset="0"/>
            </a:endParaRPr>
          </a:p>
          <a:p>
            <a:r>
              <a:rPr lang="en-GB" sz="7200" b="1" dirty="0">
                <a:latin typeface="Arial" panose="020B0604020202020204" pitchFamily="34" charset="0"/>
                <a:cs typeface="Arial" panose="020B0604020202020204" pitchFamily="34" charset="0"/>
              </a:rPr>
              <a:t>Study </a:t>
            </a:r>
            <a:r>
              <a:rPr lang="en-GB" sz="7200" dirty="0">
                <a:latin typeface="Arial" panose="020B0604020202020204" pitchFamily="34" charset="0"/>
                <a:cs typeface="Arial" panose="020B0604020202020204" pitchFamily="34" charset="0"/>
              </a:rPr>
              <a:t>related to black men, mental health, barriers to mental health, mental health services access, culture, stigma</a:t>
            </a:r>
          </a:p>
          <a:p>
            <a:endParaRPr lang="en-GB" sz="7200" dirty="0">
              <a:latin typeface="Arial" panose="020B0604020202020204" pitchFamily="34" charset="0"/>
              <a:cs typeface="Arial" panose="020B0604020202020204" pitchFamily="34" charset="0"/>
            </a:endParaRPr>
          </a:p>
          <a:p>
            <a:pPr marL="0" indent="0">
              <a:buNone/>
            </a:pPr>
            <a:r>
              <a:rPr lang="en-GB" sz="7200" b="1" dirty="0">
                <a:latin typeface="Arial" panose="020B0604020202020204" pitchFamily="34" charset="0"/>
                <a:cs typeface="Arial" panose="020B0604020202020204" pitchFamily="34" charset="0"/>
              </a:rPr>
              <a:t>Exclusions Criteria</a:t>
            </a:r>
          </a:p>
          <a:p>
            <a:r>
              <a:rPr lang="en-GB" sz="7200" dirty="0">
                <a:latin typeface="Arial" panose="020B0604020202020204" pitchFamily="34" charset="0"/>
                <a:cs typeface="Arial" panose="020B0604020202020204" pitchFamily="34" charset="0"/>
              </a:rPr>
              <a:t> Any other language articles will be excluded</a:t>
            </a:r>
          </a:p>
          <a:p>
            <a:r>
              <a:rPr lang="en-GB" sz="7200" dirty="0">
                <a:latin typeface="Arial" panose="020B0604020202020204" pitchFamily="34" charset="0"/>
                <a:cs typeface="Arial" panose="020B0604020202020204" pitchFamily="34" charset="0"/>
              </a:rPr>
              <a:t>Articles published before 2012 will be excluded</a:t>
            </a:r>
          </a:p>
          <a:p>
            <a:r>
              <a:rPr lang="en-GB" sz="7200" dirty="0">
                <a:latin typeface="Arial" panose="020B0604020202020204" pitchFamily="34" charset="0"/>
                <a:cs typeface="Arial" panose="020B0604020202020204" pitchFamily="34" charset="0"/>
              </a:rPr>
              <a:t>Gray literature will be excluded </a:t>
            </a:r>
          </a:p>
          <a:p>
            <a:r>
              <a:rPr lang="en-GB" sz="7200" dirty="0">
                <a:latin typeface="Arial" panose="020B0604020202020204" pitchFamily="34" charset="0"/>
                <a:cs typeface="Arial" panose="020B0604020202020204" pitchFamily="34" charset="0"/>
              </a:rPr>
              <a:t>Articles not in the UK will be excluded </a:t>
            </a:r>
          </a:p>
          <a:p>
            <a:endParaRPr lang="en-GB" sz="7200" dirty="0">
              <a:latin typeface="Arial" panose="020B0604020202020204" pitchFamily="34" charset="0"/>
              <a:cs typeface="Arial" panose="020B0604020202020204" pitchFamily="34" charset="0"/>
            </a:endParaRPr>
          </a:p>
          <a:p>
            <a:endParaRPr lang="en-GB" sz="4500" dirty="0">
              <a:latin typeface="Arial" panose="020B0604020202020204" pitchFamily="34" charset="0"/>
              <a:cs typeface="Arial" panose="020B0604020202020204" pitchFamily="34" charset="0"/>
            </a:endParaRPr>
          </a:p>
          <a:p>
            <a:pPr marL="0" indent="0">
              <a:buNone/>
            </a:pPr>
            <a:r>
              <a:rPr lang="en-GB" sz="4500" b="1" dirty="0">
                <a:latin typeface="Arial" panose="020B0604020202020204" pitchFamily="34" charset="0"/>
                <a:cs typeface="Arial" panose="020B0604020202020204" pitchFamily="34" charset="0"/>
              </a:rPr>
              <a:t> </a:t>
            </a:r>
          </a:p>
          <a:p>
            <a:pPr marL="0" indent="0" rtl="0" fontAlgn="base">
              <a:buNone/>
            </a:pPr>
            <a:endParaRPr lang="en-GB" sz="1900" dirty="0">
              <a:latin typeface="Arial" panose="020B0604020202020204" pitchFamily="34" charset="0"/>
              <a:cs typeface="Arial" panose="020B0604020202020204" pitchFamily="34" charset="0"/>
            </a:endParaRPr>
          </a:p>
          <a:p>
            <a:pPr marL="0" indent="0">
              <a:lnSpc>
                <a:spcPct val="100000"/>
              </a:lnSpc>
              <a:spcBef>
                <a:spcPts val="0"/>
              </a:spcBef>
              <a:buNone/>
            </a:pPr>
            <a:endParaRPr lang="en-GB" i="1" dirty="0">
              <a:solidFill>
                <a:srgbClr val="0070C0"/>
              </a:solidFill>
            </a:endParaRPr>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3667364" y="-474749"/>
            <a:ext cx="10515600" cy="1505883"/>
          </a:xfrm>
        </p:spPr>
        <p:txBody>
          <a:bodyPr vert="horz" lIns="91440" tIns="45720" rIns="91440" bIns="45720" rtlCol="0" anchor="ctr">
            <a:normAutofit/>
          </a:bodyPr>
          <a:lstStyle/>
          <a:p>
            <a:r>
              <a:rPr lang="en-US" sz="3200" b="1" kern="1200" dirty="0">
                <a:solidFill>
                  <a:schemeClr val="tx1"/>
                </a:solidFill>
                <a:latin typeface="Arial" panose="020B0604020202020204" pitchFamily="34" charset="0"/>
                <a:cs typeface="Arial" panose="020B0604020202020204" pitchFamily="34" charset="0"/>
              </a:rPr>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3887971215"/>
              </p:ext>
            </p:extLst>
          </p:nvPr>
        </p:nvGraphicFramePr>
        <p:xfrm>
          <a:off x="269409" y="485421"/>
          <a:ext cx="11650134" cy="6300409"/>
        </p:xfrm>
        <a:graphic>
          <a:graphicData uri="http://schemas.openxmlformats.org/drawingml/2006/table">
            <a:tbl>
              <a:tblPr firstRow="1" firstCol="1" bandRow="1"/>
              <a:tblGrid>
                <a:gridCol w="2398889">
                  <a:extLst>
                    <a:ext uri="{9D8B030D-6E8A-4147-A177-3AD203B41FA5}">
                      <a16:colId xmlns:a16="http://schemas.microsoft.com/office/drawing/2014/main" val="2791120806"/>
                    </a:ext>
                  </a:extLst>
                </a:gridCol>
                <a:gridCol w="3225751">
                  <a:extLst>
                    <a:ext uri="{9D8B030D-6E8A-4147-A177-3AD203B41FA5}">
                      <a16:colId xmlns:a16="http://schemas.microsoft.com/office/drawing/2014/main" val="3589850242"/>
                    </a:ext>
                  </a:extLst>
                </a:gridCol>
                <a:gridCol w="2372054">
                  <a:extLst>
                    <a:ext uri="{9D8B030D-6E8A-4147-A177-3AD203B41FA5}">
                      <a16:colId xmlns:a16="http://schemas.microsoft.com/office/drawing/2014/main" val="2229489048"/>
                    </a:ext>
                  </a:extLst>
                </a:gridCol>
                <a:gridCol w="3653440">
                  <a:extLst>
                    <a:ext uri="{9D8B030D-6E8A-4147-A177-3AD203B41FA5}">
                      <a16:colId xmlns:a16="http://schemas.microsoft.com/office/drawing/2014/main" val="2241838310"/>
                    </a:ext>
                  </a:extLst>
                </a:gridCol>
              </a:tblGrid>
              <a:tr h="484198">
                <a:tc>
                  <a:txBody>
                    <a:bodyPr/>
                    <a:lstStyle/>
                    <a:p>
                      <a:pPr algn="l" fontAlgn="t">
                        <a:spcBef>
                          <a:spcPts val="0"/>
                        </a:spcBef>
                        <a:spcAft>
                          <a:spcPts val="0"/>
                        </a:spcAft>
                      </a:pPr>
                      <a:r>
                        <a:rPr lang="en-GB" sz="1600" b="1" i="0" u="none" strike="noStrike" dirty="0">
                          <a:effectLst/>
                          <a:latin typeface="Arial" panose="020B0604020202020204" pitchFamily="34" charset="0"/>
                          <a:cs typeface="Arial" panose="020B0604020202020204" pitchFamily="34" charset="0"/>
                        </a:rPr>
                        <a:t>Author(s), title, and year of publication</a:t>
                      </a:r>
                      <a:endParaRPr lang="en-GB" sz="1600" b="0" i="0" u="none" strike="noStrike" dirty="0">
                        <a:effectLst/>
                        <a:latin typeface="Arial" panose="020B0604020202020204" pitchFamily="34" charset="0"/>
                        <a:cs typeface="Arial" panose="020B0604020202020204" pitchFamily="34" charset="0"/>
                      </a:endParaRPr>
                    </a:p>
                  </a:txBody>
                  <a:tcPr marL="36389" marR="36389" marT="33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1" i="0" u="none" strike="noStrike" dirty="0">
                          <a:effectLst/>
                          <a:latin typeface="Arial" panose="020B0604020202020204" pitchFamily="34" charset="0"/>
                          <a:cs typeface="Arial" panose="020B0604020202020204" pitchFamily="34" charset="0"/>
                        </a:rPr>
                        <a:t>Aim of study</a:t>
                      </a:r>
                      <a:endParaRPr lang="en-GB" sz="1600" b="0" i="0" u="none" strike="noStrike" dirty="0">
                        <a:effectLst/>
                        <a:latin typeface="Arial" panose="020B0604020202020204" pitchFamily="34" charset="0"/>
                        <a:cs typeface="Arial" panose="020B0604020202020204" pitchFamily="34" charset="0"/>
                      </a:endParaRPr>
                    </a:p>
                  </a:txBody>
                  <a:tcPr marL="36389" marR="36389" marT="33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1" i="0" u="none" strike="noStrike" dirty="0">
                          <a:effectLst/>
                          <a:latin typeface="Arial" panose="020B0604020202020204" pitchFamily="34" charset="0"/>
                          <a:ea typeface="Calibri" panose="020F0502020204030204" pitchFamily="34" charset="0"/>
                          <a:cs typeface="Arial" panose="020B0604020202020204" pitchFamily="34" charset="0"/>
                        </a:rPr>
                        <a:t>Methods and Sample size and characteristics</a:t>
                      </a:r>
                      <a:endParaRPr lang="en-GB" sz="1600" b="0" i="0" u="none" strike="noStrike" dirty="0">
                        <a:effectLst/>
                        <a:latin typeface="Arial" panose="020B0604020202020204" pitchFamily="34" charset="0"/>
                        <a:cs typeface="Arial" panose="020B0604020202020204" pitchFamily="34" charset="0"/>
                      </a:endParaRPr>
                    </a:p>
                  </a:txBody>
                  <a:tcPr marL="36389" marR="36389" marT="33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600" b="1" i="0" u="none" strike="noStrike" dirty="0">
                          <a:effectLst/>
                          <a:latin typeface="Arial" panose="020B0604020202020204" pitchFamily="34" charset="0"/>
                          <a:ea typeface="Calibri" panose="020F0502020204030204" pitchFamily="34" charset="0"/>
                          <a:cs typeface="Arial" panose="020B0604020202020204" pitchFamily="34" charset="0"/>
                        </a:rPr>
                        <a:t>Summary of main findings</a:t>
                      </a:r>
                      <a:endParaRPr lang="en-GB" sz="1600" b="0"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r>
                        <a:rPr lang="en-GB" sz="1400" b="1" i="0" u="none" strike="noStrike" dirty="0">
                          <a:effectLst/>
                          <a:latin typeface="Arial" panose="020B0604020202020204" pitchFamily="34" charset="0"/>
                          <a:ea typeface="Calibri" panose="020F0502020204030204" pitchFamily="34" charset="0"/>
                          <a:cs typeface="Arial" panose="020B0604020202020204" pitchFamily="34" charset="0"/>
                        </a:rPr>
                        <a:t> </a:t>
                      </a:r>
                      <a:endParaRPr lang="en-GB" sz="1400" b="0" i="0" u="none" strike="noStrike" dirty="0">
                        <a:effectLst/>
                        <a:latin typeface="Arial" panose="020B0604020202020204" pitchFamily="34" charset="0"/>
                        <a:cs typeface="Arial" panose="020B0604020202020204" pitchFamily="34" charset="0"/>
                      </a:endParaRPr>
                    </a:p>
                  </a:txBody>
                  <a:tcPr marL="36389" marR="36389" marT="33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2230119">
                <a:tc>
                  <a:txBody>
                    <a:bodyPr/>
                    <a:lstStyle/>
                    <a:p>
                      <a:pPr algn="l" fontAlgn="t">
                        <a:spcBef>
                          <a:spcPts val="0"/>
                        </a:spcBef>
                        <a:spcAft>
                          <a:spcPts val="0"/>
                        </a:spcAft>
                      </a:pPr>
                      <a:r>
                        <a:rPr lang="en-GB" sz="1400" b="0" i="0" u="none" kern="1200">
                          <a:solidFill>
                            <a:schemeClr val="tx1"/>
                          </a:solidFill>
                          <a:effectLst/>
                          <a:latin typeface="Arial" panose="020B0604020202020204" pitchFamily="34" charset="0"/>
                          <a:ea typeface="+mn-ea"/>
                          <a:cs typeface="Arial" panose="020B0604020202020204" pitchFamily="34" charset="0"/>
                        </a:rPr>
                        <a:t>Memon, A. et al., (2016). </a:t>
                      </a:r>
                      <a:r>
                        <a:rPr lang="en-GB" sz="1400" b="0" i="0" u="none" strike="noStrike">
                          <a:effectLst/>
                          <a:latin typeface="Arial" panose="020B0604020202020204" pitchFamily="34" charset="0"/>
                          <a:cs typeface="Arial" panose="020B0604020202020204" pitchFamily="34" charset="0"/>
                        </a:rPr>
                        <a:t>“Perceived barriers to accessing mental health services among black and minority ethnic (BME) communities”</a:t>
                      </a:r>
                    </a:p>
                  </a:txBody>
                  <a:tcPr marL="36389" marR="36389" marT="33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400" b="0" i="0" u="none" strike="noStrike" dirty="0">
                          <a:effectLst/>
                          <a:latin typeface="Arial" panose="020B0604020202020204" pitchFamily="34" charset="0"/>
                          <a:cs typeface="Arial" panose="020B0604020202020204" pitchFamily="34" charset="0"/>
                        </a:rPr>
                        <a:t>There are significant discrepancies in access to mental health care for black and minority ethnic (BME) communities in most developed countries. To inform the development of effective and culturally acceptable interventions to increase healthcare equality, to investigate perceived barriers to receiving mental health services among people from black minority ethnic.</a:t>
                      </a:r>
                    </a:p>
                  </a:txBody>
                  <a:tcPr marL="36389" marR="36389" marT="33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400" b="0" i="0" u="none" kern="1200" dirty="0">
                          <a:solidFill>
                            <a:schemeClr val="tx1"/>
                          </a:solidFill>
                          <a:effectLst/>
                          <a:latin typeface="Arial" panose="020B0604020202020204" pitchFamily="34" charset="0"/>
                          <a:ea typeface="+mn-ea"/>
                          <a:cs typeface="Arial" panose="020B0604020202020204" pitchFamily="34" charset="0"/>
                        </a:rPr>
                        <a:t>26 adults from BME backgrounds and Thematic analysis was conducted to identify key themes about perceived barriers to accessing mental health services.</a:t>
                      </a:r>
                    </a:p>
                    <a:p>
                      <a:pPr algn="l" fontAlgn="t">
                        <a:spcBef>
                          <a:spcPts val="0"/>
                        </a:spcBef>
                        <a:spcAft>
                          <a:spcPts val="0"/>
                        </a:spcAft>
                      </a:pPr>
                      <a:r>
                        <a:rPr lang="en-GB" sz="1400" b="0" i="0" u="none" strike="noStrike" kern="1200" dirty="0">
                          <a:solidFill>
                            <a:schemeClr val="tx1"/>
                          </a:solidFill>
                          <a:effectLst/>
                          <a:latin typeface="Arial" panose="020B0604020202020204" pitchFamily="34" charset="0"/>
                          <a:ea typeface="+mn-ea"/>
                          <a:cs typeface="Arial" panose="020B0604020202020204" pitchFamily="34" charset="0"/>
                        </a:rPr>
                        <a:t>A qualitative study in Southeast England </a:t>
                      </a:r>
                      <a:endParaRPr lang="en-GB" sz="1400" b="0" i="0" u="none" strike="noStrike" dirty="0">
                        <a:effectLst/>
                        <a:latin typeface="Arial" panose="020B0604020202020204" pitchFamily="34" charset="0"/>
                        <a:cs typeface="Arial" panose="020B0604020202020204" pitchFamily="34" charset="0"/>
                      </a:endParaRPr>
                    </a:p>
                  </a:txBody>
                  <a:tcPr marL="36389" marR="36389" marT="33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400" b="0" i="0" u="none" strike="noStrike">
                          <a:effectLst/>
                          <a:latin typeface="Arial" panose="020B0604020202020204" pitchFamily="34" charset="0"/>
                          <a:cs typeface="Arial" panose="020B0604020202020204" pitchFamily="34" charset="0"/>
                        </a:rPr>
                        <a:t>Access to mental health care was influenced by two key themes identified by participants. Inability to recognise and accept mental health problems, positive impact of social networks, reluctance to discuss psychological distress and seek help among men. Lack of awareness of diaspora were all factors affecting the relationship between service users and healthcare providers.</a:t>
                      </a:r>
                    </a:p>
                  </a:txBody>
                  <a:tcPr marL="36389" marR="36389" marT="33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1349121">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400" b="0" i="0" kern="1200" dirty="0">
                          <a:solidFill>
                            <a:schemeClr val="tx1"/>
                          </a:solidFill>
                          <a:effectLst/>
                          <a:latin typeface="Arial" panose="020B0604020202020204" pitchFamily="34" charset="0"/>
                          <a:ea typeface="+mn-ea"/>
                          <a:cs typeface="Arial" panose="020B0604020202020204" pitchFamily="34" charset="0"/>
                        </a:rPr>
                        <a:t>Bradley Commission briefing (2013)</a:t>
                      </a:r>
                    </a:p>
                    <a:p>
                      <a:r>
                        <a:rPr lang="en-GB" sz="1400" b="0" i="0" kern="1200" dirty="0">
                          <a:solidFill>
                            <a:schemeClr val="tx1"/>
                          </a:solidFill>
                          <a:effectLst/>
                          <a:latin typeface="Arial" panose="020B0604020202020204" pitchFamily="34" charset="0"/>
                          <a:ea typeface="+mn-ea"/>
                          <a:cs typeface="Arial" panose="020B0604020202020204" pitchFamily="34" charset="0"/>
                        </a:rPr>
                        <a:t>“Black and Minority Ethnic communities, mental health and criminal justice”</a:t>
                      </a:r>
                    </a:p>
                    <a:p>
                      <a:pPr algn="l" fontAlgn="t">
                        <a:spcBef>
                          <a:spcPts val="0"/>
                        </a:spcBef>
                        <a:spcAft>
                          <a:spcPts val="0"/>
                        </a:spcAft>
                      </a:pPr>
                      <a:endParaRPr lang="en-GB" sz="1400" b="0" i="0" u="none" strike="noStrike" dirty="0">
                        <a:effectLst/>
                        <a:latin typeface="Arial" panose="020B0604020202020204" pitchFamily="34" charset="0"/>
                        <a:cs typeface="Arial" panose="020B0604020202020204" pitchFamily="34" charset="0"/>
                      </a:endParaRPr>
                    </a:p>
                  </a:txBody>
                  <a:tcPr marL="36389" marR="36389" marT="33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400">
                          <a:latin typeface="Arial" panose="020B0604020202020204" pitchFamily="34" charset="0"/>
                          <a:cs typeface="Arial" panose="020B0604020202020204" pitchFamily="34" charset="0"/>
                        </a:rPr>
                        <a:t>The commission has asked Centre for Mental Health to report on areas that were under-developed in the Bradley Report, beginning with the needs of Black and Minority Ethnic (BME) communities.</a:t>
                      </a:r>
                      <a:endParaRPr lang="en-GB" sz="1400" b="0" i="0" u="none" strike="noStrike">
                        <a:effectLst/>
                        <a:latin typeface="Arial" panose="020B0604020202020204" pitchFamily="34" charset="0"/>
                        <a:cs typeface="Arial" panose="020B0604020202020204" pitchFamily="34" charset="0"/>
                      </a:endParaRPr>
                    </a:p>
                  </a:txBody>
                  <a:tcPr marL="36389" marR="36389" marT="33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400">
                          <a:latin typeface="Arial" panose="020B0604020202020204" pitchFamily="34" charset="0"/>
                          <a:cs typeface="Arial" panose="020B0604020202020204" pitchFamily="34" charset="0"/>
                        </a:rPr>
                        <a:t>This report is an appraisal of best practice provision of those services working with BME communities at critical points of the criminal justice pathway</a:t>
                      </a:r>
                      <a:endParaRPr lang="en-GB" sz="1400" b="0" i="0" u="none" strike="noStrike">
                        <a:effectLst/>
                        <a:latin typeface="Arial" panose="020B0604020202020204" pitchFamily="34" charset="0"/>
                        <a:cs typeface="Arial" panose="020B0604020202020204" pitchFamily="34" charset="0"/>
                      </a:endParaRPr>
                    </a:p>
                  </a:txBody>
                  <a:tcPr marL="36389" marR="36389" marT="33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400" b="0" i="0" u="none" strike="noStrike">
                          <a:effectLst/>
                          <a:latin typeface="Arial" panose="020B0604020202020204" pitchFamily="34" charset="0"/>
                          <a:cs typeface="Arial" panose="020B0604020202020204" pitchFamily="34" charset="0"/>
                        </a:rPr>
                        <a:t>The following five factors emerged as essential for generating positive results: cultural competence;. Person-centered intervention; holistic engagement; mentoring and service-user participation; and collaboration.</a:t>
                      </a:r>
                    </a:p>
                  </a:txBody>
                  <a:tcPr marL="36389" marR="36389" marT="33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r h="2230119">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400" b="0" i="0" kern="1200" dirty="0">
                          <a:solidFill>
                            <a:schemeClr val="tx1"/>
                          </a:solidFill>
                          <a:effectLst/>
                          <a:latin typeface="Arial" panose="020B0604020202020204" pitchFamily="34" charset="0"/>
                          <a:ea typeface="+mn-ea"/>
                          <a:cs typeface="Arial" panose="020B0604020202020204" pitchFamily="34" charset="0"/>
                        </a:rPr>
                        <a:t>Banks and Motley (2018) “Black Males, Trauma, and Mental Health Service Use: A Systematic Review”</a:t>
                      </a:r>
                    </a:p>
                    <a:p>
                      <a:pPr algn="l" fontAlgn="t">
                        <a:spcBef>
                          <a:spcPts val="0"/>
                        </a:spcBef>
                        <a:spcAft>
                          <a:spcPts val="0"/>
                        </a:spcAft>
                      </a:pPr>
                      <a:endParaRPr lang="en-GB" sz="1400" b="0" i="0" u="none" strike="noStrike" dirty="0">
                        <a:effectLst/>
                        <a:latin typeface="Arial" panose="020B0604020202020204" pitchFamily="34" charset="0"/>
                        <a:cs typeface="Arial" panose="020B0604020202020204" pitchFamily="34" charset="0"/>
                      </a:endParaRPr>
                    </a:p>
                  </a:txBody>
                  <a:tcPr marL="36389" marR="36389" marT="33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400" b="0" i="0" u="none" strike="noStrike" dirty="0">
                          <a:effectLst/>
                          <a:latin typeface="Arial" panose="020B0604020202020204" pitchFamily="34" charset="0"/>
                          <a:cs typeface="Arial" panose="020B0604020202020204" pitchFamily="34" charset="0"/>
                        </a:rPr>
                        <a:t>To conduct a systematic review of the literature and integrate the findings of relevant studies that looked into the barriers and facilitators to Black male trauma survivors aged 18 and older using professional mental health services.</a:t>
                      </a:r>
                    </a:p>
                  </a:txBody>
                  <a:tcPr marL="36389" marR="36389" marT="33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400" b="0" i="0" u="none" strike="noStrike" dirty="0">
                          <a:effectLst/>
                          <a:latin typeface="Arial" panose="020B0604020202020204" pitchFamily="34" charset="0"/>
                          <a:cs typeface="Arial" panose="020B0604020202020204" pitchFamily="34" charset="0"/>
                        </a:rPr>
                        <a:t>A thorough search of databases, as well as careful assessment of inclusion and exclusion criteria, provided a final six papers for detailed review.</a:t>
                      </a:r>
                    </a:p>
                  </a:txBody>
                  <a:tcPr marL="36389" marR="36389" marT="33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400" b="0" i="0" u="none" strike="noStrike" dirty="0">
                          <a:effectLst/>
                          <a:latin typeface="Arial" panose="020B0604020202020204" pitchFamily="34" charset="0"/>
                          <a:cs typeface="Arial" panose="020B0604020202020204" pitchFamily="34" charset="0"/>
                        </a:rPr>
                        <a:t>Black male trauma survivors were much less likely than other sex-ethnic groups to use mental health care. Individual barriers to mental health service usage for Black males included high levels of daily crises, a lack of awareness of how to seek treatment, and service eligibility concerns, whereas social support, occupational handicap, and the intensity of PTSD symptoms were important facilitators.</a:t>
                      </a:r>
                    </a:p>
                  </a:txBody>
                  <a:tcPr marL="36389" marR="36389" marT="337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1580069"/>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a:xfrm>
            <a:off x="1428043" y="-146757"/>
            <a:ext cx="10018713" cy="1075765"/>
          </a:xfrm>
        </p:spPr>
        <p:txBody>
          <a:bodyPr/>
          <a:lstStyle/>
          <a:p>
            <a:r>
              <a:rPr lang="en-GB" sz="3200" b="1" dirty="0">
                <a:latin typeface="Arial" panose="020B0604020202020204" pitchFamily="34" charset="0"/>
                <a:cs typeface="Arial" panose="020B0604020202020204" pitchFamily="34" charset="0"/>
              </a:rPr>
              <a:t>Results</a:t>
            </a:r>
            <a:r>
              <a:rPr lang="en-GB" b="1" dirty="0"/>
              <a:t> </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a:xfrm>
            <a:off x="293511" y="756357"/>
            <a:ext cx="11751733" cy="5813778"/>
          </a:xfrm>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Low levels of engagement with mental health services have been reported in the literature, owing to the poor quality of these services. </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This is explained by the low value of national-level mental health training in these communities, as well as social perceptions and attitudes about mental illness. </a:t>
            </a:r>
          </a:p>
          <a:p>
            <a:pPr marL="0" inden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Men of black ethnicity less likely to report mental health problems. (Mental Health Foundation, 2022).</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Key themes:</a:t>
            </a:r>
          </a:p>
          <a:p>
            <a:pPr>
              <a:lnSpc>
                <a:spcPct val="100000"/>
              </a:lnSpc>
              <a:spcBef>
                <a:spcPts val="0"/>
              </a:spcBef>
            </a:pPr>
            <a:r>
              <a:rPr lang="en-GB" sz="2000" b="1" dirty="0">
                <a:latin typeface="Arial" panose="020B0604020202020204" pitchFamily="34" charset="0"/>
                <a:cs typeface="Arial" panose="020B0604020202020204" pitchFamily="34" charset="0"/>
              </a:rPr>
              <a:t>Institutionalised Racism </a:t>
            </a:r>
          </a:p>
          <a:p>
            <a:pPr>
              <a:lnSpc>
                <a:spcPct val="100000"/>
              </a:lnSpc>
              <a:spcBef>
                <a:spcPts val="0"/>
              </a:spcBef>
            </a:pPr>
            <a:r>
              <a:rPr lang="en-GB" sz="2000" b="1" dirty="0">
                <a:latin typeface="Arial" panose="020B0604020202020204" pitchFamily="34" charset="0"/>
                <a:cs typeface="Arial" panose="020B0604020202020204" pitchFamily="34" charset="0"/>
              </a:rPr>
              <a:t>Culture </a:t>
            </a:r>
          </a:p>
          <a:p>
            <a:pPr>
              <a:lnSpc>
                <a:spcPct val="100000"/>
              </a:lnSpc>
              <a:spcBef>
                <a:spcPts val="0"/>
              </a:spcBef>
            </a:pPr>
            <a:r>
              <a:rPr lang="en-GB" sz="2000" b="1" dirty="0">
                <a:latin typeface="Arial" panose="020B0604020202020204" pitchFamily="34" charset="0"/>
                <a:cs typeface="Arial" panose="020B0604020202020204" pitchFamily="34" charset="0"/>
              </a:rPr>
              <a:t> societal factors</a:t>
            </a:r>
          </a:p>
          <a:p>
            <a:pPr>
              <a:lnSpc>
                <a:spcPct val="100000"/>
              </a:lnSpc>
              <a:spcBef>
                <a:spcPts val="0"/>
              </a:spcBef>
            </a:pPr>
            <a:endParaRPr lang="en-US" dirty="0"/>
          </a:p>
          <a:p>
            <a:pPr>
              <a:lnSpc>
                <a:spcPct val="100000"/>
              </a:lnSpc>
              <a:spcBef>
                <a:spcPts val="0"/>
              </a:spcBef>
            </a:pPr>
            <a:endParaRPr lang="en-US" dirty="0"/>
          </a:p>
          <a:p>
            <a:pPr>
              <a:lnSpc>
                <a:spcPct val="100000"/>
              </a:lnSpc>
              <a:spcBef>
                <a:spcPts val="0"/>
              </a:spcBef>
            </a:pPr>
            <a:endParaRPr lang="en-GB" dirty="0"/>
          </a:p>
        </p:txBody>
      </p:sp>
    </p:spTree>
    <p:extLst>
      <p:ext uri="{BB962C8B-B14F-4D97-AF65-F5344CB8AC3E}">
        <p14:creationId xmlns:p14="http://schemas.microsoft.com/office/powerpoint/2010/main" val="42112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1086643" y="-47188"/>
            <a:ext cx="10018713" cy="1008776"/>
          </a:xfrm>
        </p:spPr>
        <p:txBody>
          <a:bodyPr/>
          <a:lstStyle/>
          <a:p>
            <a:r>
              <a:rPr lang="en-GB" b="1" dirty="0"/>
              <a:t>Discussion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158043" y="961588"/>
            <a:ext cx="11875911" cy="5696824"/>
          </a:xfrm>
        </p:spPr>
        <p:txBody>
          <a:bodyPr>
            <a:noAutofit/>
          </a:bodyPr>
          <a:lstStyle/>
          <a:p>
            <a:pPr marL="0" indent="0">
              <a:spcBef>
                <a:spcPts val="0"/>
              </a:spcBef>
              <a:buNone/>
            </a:pPr>
            <a:r>
              <a:rPr lang="en-GB" sz="1800" dirty="0">
                <a:latin typeface="Arial" panose="020B0604020202020204" pitchFamily="34" charset="0"/>
                <a:cs typeface="Arial" panose="020B0604020202020204" pitchFamily="34" charset="0"/>
              </a:rPr>
              <a:t>The identified and presented primary data articles, include </a:t>
            </a:r>
            <a:r>
              <a:rPr lang="en-GB" sz="1800" b="1" dirty="0">
                <a:latin typeface="Arial" panose="020B0604020202020204" pitchFamily="34" charset="0"/>
                <a:cs typeface="Arial" panose="020B0604020202020204" pitchFamily="34" charset="0"/>
              </a:rPr>
              <a:t>institutionalised racism</a:t>
            </a:r>
            <a:r>
              <a:rPr lang="en-GB" sz="1800" dirty="0">
                <a:latin typeface="Arial" panose="020B0604020202020204" pitchFamily="34" charset="0"/>
                <a:cs typeface="Arial" panose="020B0604020202020204" pitchFamily="34" charset="0"/>
              </a:rPr>
              <a:t>, with a particular focus on inequities faced by black men in healthcare</a:t>
            </a:r>
            <a:r>
              <a:rPr lang="en-GB" sz="1800" b="1" dirty="0">
                <a:latin typeface="Arial" panose="020B0604020202020204" pitchFamily="34" charset="0"/>
                <a:cs typeface="Arial" panose="020B0604020202020204" pitchFamily="34" charset="0"/>
              </a:rPr>
              <a:t>. Culture </a:t>
            </a:r>
            <a:r>
              <a:rPr lang="en-GB" sz="1800" dirty="0">
                <a:latin typeface="Arial" panose="020B0604020202020204" pitchFamily="34" charset="0"/>
                <a:cs typeface="Arial" panose="020B0604020202020204" pitchFamily="34" charset="0"/>
              </a:rPr>
              <a:t>that identifies the problems with black men  perceptions of mental illness. Finally, there's </a:t>
            </a:r>
            <a:r>
              <a:rPr lang="en-GB" sz="1800" b="1" dirty="0">
                <a:latin typeface="Arial" panose="020B0604020202020204" pitchFamily="34" charset="0"/>
                <a:cs typeface="Arial" panose="020B0604020202020204" pitchFamily="34" charset="0"/>
              </a:rPr>
              <a:t>masculinity</a:t>
            </a:r>
            <a:r>
              <a:rPr lang="en-GB" sz="1800" dirty="0">
                <a:latin typeface="Arial" panose="020B0604020202020204" pitchFamily="34" charset="0"/>
                <a:cs typeface="Arial" panose="020B0604020202020204" pitchFamily="34" charset="0"/>
              </a:rPr>
              <a:t>, which both excuses and explains why it's a barrier to black men's mental health.</a:t>
            </a:r>
          </a:p>
          <a:p>
            <a:pPr marL="0" indent="0">
              <a:spcBef>
                <a:spcPts val="0"/>
              </a:spcBef>
              <a:buNone/>
            </a:pPr>
            <a:endParaRPr lang="en-GB" sz="1800" b="1" i="1" dirty="0">
              <a:latin typeface="Arial" panose="020B0604020202020204" pitchFamily="34" charset="0"/>
              <a:cs typeface="Arial" panose="020B0604020202020204" pitchFamily="34" charset="0"/>
            </a:endParaRPr>
          </a:p>
          <a:p>
            <a:pPr>
              <a:lnSpc>
                <a:spcPct val="100000"/>
              </a:lnSpc>
              <a:spcBef>
                <a:spcPts val="0"/>
              </a:spcBef>
            </a:pPr>
            <a:r>
              <a:rPr lang="en-GB" sz="1800" b="1" i="1" dirty="0">
                <a:latin typeface="Arial" panose="020B0604020202020204" pitchFamily="34" charset="0"/>
                <a:cs typeface="Arial" panose="020B0604020202020204" pitchFamily="34" charset="0"/>
              </a:rPr>
              <a:t>Institutionalised Racism - </a:t>
            </a:r>
            <a:r>
              <a:rPr lang="en-GB" sz="1800" kern="1200" dirty="0">
                <a:solidFill>
                  <a:schemeClr val="tx1"/>
                </a:solidFill>
                <a:effectLst/>
                <a:latin typeface="Arial" panose="020B0604020202020204" pitchFamily="34" charset="0"/>
                <a:cs typeface="Arial" panose="020B0604020202020204" pitchFamily="34" charset="0"/>
              </a:rPr>
              <a:t>The literature notes significant evidence between racism and discrimination towards black minority, within mental health care institutions</a:t>
            </a:r>
            <a:r>
              <a:rPr lang="en-GB" sz="1800" dirty="0">
                <a:latin typeface="Arial" panose="020B0604020202020204" pitchFamily="34" charset="0"/>
                <a:cs typeface="Arial" panose="020B0604020202020204" pitchFamily="34" charset="0"/>
              </a:rPr>
              <a:t> (</a:t>
            </a:r>
            <a:r>
              <a:rPr lang="en-GB" sz="1800" kern="1200" dirty="0">
                <a:solidFill>
                  <a:schemeClr val="tx1"/>
                </a:solidFill>
                <a:effectLst/>
                <a:latin typeface="Arial" panose="020B0604020202020204" pitchFamily="34" charset="0"/>
                <a:cs typeface="Arial" panose="020B0604020202020204" pitchFamily="34" charset="0"/>
              </a:rPr>
              <a:t>Suman, 2012).</a:t>
            </a:r>
          </a:p>
          <a:p>
            <a:pPr>
              <a:lnSpc>
                <a:spcPct val="100000"/>
              </a:lnSpc>
              <a:spcBef>
                <a:spcPts val="0"/>
              </a:spcBef>
            </a:pPr>
            <a:endParaRPr lang="en-GB" sz="1800" kern="1200" dirty="0">
              <a:solidFill>
                <a:schemeClr val="tx1"/>
              </a:solidFill>
              <a:effectLst/>
              <a:latin typeface="Arial" panose="020B0604020202020204" pitchFamily="34" charset="0"/>
              <a:cs typeface="Arial" panose="020B0604020202020204" pitchFamily="34" charset="0"/>
            </a:endParaRPr>
          </a:p>
          <a:p>
            <a:pPr>
              <a:lnSpc>
                <a:spcPct val="100000"/>
              </a:lnSpc>
              <a:spcBef>
                <a:spcPts val="0"/>
              </a:spcBef>
            </a:pPr>
            <a:r>
              <a:rPr lang="en-GB" sz="1800" b="1" i="1" dirty="0">
                <a:latin typeface="Arial" panose="020B0604020202020204" pitchFamily="34" charset="0"/>
                <a:cs typeface="Arial" panose="020B0604020202020204" pitchFamily="34" charset="0"/>
              </a:rPr>
              <a:t>Culture - </a:t>
            </a:r>
            <a:r>
              <a:rPr lang="en-GB" sz="1800" kern="1200" dirty="0">
                <a:solidFill>
                  <a:schemeClr val="tx1"/>
                </a:solidFill>
                <a:effectLst/>
                <a:latin typeface="Arial" panose="020B0604020202020204" pitchFamily="34" charset="0"/>
                <a:cs typeface="Arial" panose="020B0604020202020204" pitchFamily="34" charset="0"/>
              </a:rPr>
              <a:t>Culture is presented in the literature as a barrier to the adherence and recovery of mental illness (Watkins et al., 2017).</a:t>
            </a:r>
          </a:p>
          <a:p>
            <a:pPr>
              <a:lnSpc>
                <a:spcPct val="100000"/>
              </a:lnSpc>
              <a:spcBef>
                <a:spcPts val="0"/>
              </a:spcBef>
            </a:pPr>
            <a:endParaRPr lang="en-GB" sz="1800" b="1" i="1" dirty="0">
              <a:latin typeface="Arial" panose="020B0604020202020204" pitchFamily="34" charset="0"/>
              <a:cs typeface="Arial" panose="020B0604020202020204" pitchFamily="34" charset="0"/>
            </a:endParaRPr>
          </a:p>
          <a:p>
            <a:pPr>
              <a:lnSpc>
                <a:spcPct val="100000"/>
              </a:lnSpc>
              <a:spcBef>
                <a:spcPts val="0"/>
              </a:spcBef>
            </a:pPr>
            <a:r>
              <a:rPr lang="en-GB" sz="1800" b="1" i="1" dirty="0">
                <a:latin typeface="Arial" panose="020B0604020202020204" pitchFamily="34" charset="0"/>
                <a:cs typeface="Arial" panose="020B0604020202020204" pitchFamily="34" charset="0"/>
              </a:rPr>
              <a:t>Masculinity - </a:t>
            </a:r>
            <a:r>
              <a:rPr lang="en-GB" sz="1800" kern="1200" dirty="0">
                <a:solidFill>
                  <a:schemeClr val="tx1"/>
                </a:solidFill>
                <a:effectLst/>
                <a:latin typeface="Arial" panose="020B0604020202020204" pitchFamily="34" charset="0"/>
                <a:cs typeface="Arial" panose="020B0604020202020204" pitchFamily="34" charset="0"/>
              </a:rPr>
              <a:t>This is highlighted by concentrating on gender differences when it comes to adherence to services.  </a:t>
            </a:r>
            <a:r>
              <a:rPr lang="en-GB" sz="1800" dirty="0">
                <a:latin typeface="Arial" panose="020B0604020202020204" pitchFamily="34" charset="0"/>
                <a:cs typeface="Arial" panose="020B0604020202020204" pitchFamily="34" charset="0"/>
              </a:rPr>
              <a:t>(</a:t>
            </a:r>
            <a:r>
              <a:rPr lang="en-GB" sz="1800" kern="1200" dirty="0">
                <a:solidFill>
                  <a:schemeClr val="tx1"/>
                </a:solidFill>
                <a:effectLst/>
                <a:latin typeface="Arial" panose="020B0604020202020204" pitchFamily="34" charset="0"/>
                <a:cs typeface="Arial" panose="020B0604020202020204" pitchFamily="34" charset="0"/>
              </a:rPr>
              <a:t>Patrick and Robertson,2016).</a:t>
            </a:r>
            <a:endParaRPr lang="en-GB" sz="18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Limitation</a:t>
            </a:r>
            <a:r>
              <a:rPr lang="en-GB" sz="1800" b="1" baseline="0" dirty="0">
                <a:latin typeface="Arial" panose="020B0604020202020204" pitchFamily="34" charset="0"/>
                <a:cs typeface="Arial" panose="020B0604020202020204" pitchFamily="34" charset="0"/>
              </a:rPr>
              <a:t>s</a:t>
            </a:r>
            <a:r>
              <a:rPr lang="en-GB" sz="1800" baseline="0" dirty="0">
                <a:latin typeface="Arial" panose="020B0604020202020204" pitchFamily="34" charset="0"/>
                <a:cs typeface="Arial" panose="020B0604020202020204" pitchFamily="34" charset="0"/>
              </a:rPr>
              <a:t> - The study was limited to the quantity of resources available regarding the subject directly due to the methods utilised to perform the study, secondary research based on literature. Due to the large number of sources available on themes connected to the study's subject, it was very easy to lose sight of the research's focus and what it was seeking to discover</a:t>
            </a:r>
            <a:r>
              <a:rPr lang="en-GB" sz="1800" dirty="0">
                <a:latin typeface="Arial" panose="020B0604020202020204" pitchFamily="34" charset="0"/>
                <a:cs typeface="Arial" panose="020B0604020202020204" pitchFamily="34" charset="0"/>
              </a:rPr>
              <a:t>. </a:t>
            </a:r>
          </a:p>
          <a:p>
            <a:r>
              <a:rPr lang="en-GB" sz="1800" dirty="0">
                <a:latin typeface="Arial" panose="020B0604020202020204" pitchFamily="34" charset="0"/>
                <a:cs typeface="Arial" panose="020B0604020202020204" pitchFamily="34" charset="0"/>
              </a:rPr>
              <a:t>There are not many original studies available on this topic.</a:t>
            </a: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87209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402316" y="-508000"/>
            <a:ext cx="9347812" cy="1644579"/>
          </a:xfrm>
        </p:spPr>
        <p:txBody>
          <a:bodyPr>
            <a:normAutofit/>
          </a:bodyPr>
          <a:lstStyle/>
          <a:p>
            <a:r>
              <a:rPr lang="en-GB" sz="28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112889" y="688622"/>
            <a:ext cx="11966222" cy="6169377"/>
          </a:xfrm>
        </p:spPr>
        <p:txBody>
          <a:bodyPr>
            <a:normAutofit/>
          </a:bodyPr>
          <a:lstStyle/>
          <a:p>
            <a:r>
              <a:rPr lang="en-GB" sz="2000" dirty="0">
                <a:latin typeface="Arial" panose="020B0604020202020204" pitchFamily="34" charset="0"/>
                <a:cs typeface="Arial" panose="020B0604020202020204" pitchFamily="34" charset="0"/>
              </a:rPr>
              <a:t>Mental health is influenced by various factors such as childhood trauma, stigmatization, and the lack of never talked about in the community which all contributes to not knowing help in available or where to seek it.</a:t>
            </a:r>
          </a:p>
          <a:p>
            <a:r>
              <a:rPr lang="en-GB" sz="2000" dirty="0">
                <a:latin typeface="Arial" panose="020B0604020202020204" pitchFamily="34" charset="0"/>
                <a:cs typeface="Arial" panose="020B0604020202020204" pitchFamily="34" charset="0"/>
              </a:rPr>
              <a:t>According to the findings, racial barriers had a significant role in black men's ability to properly manage mental illness or seek mental health services.</a:t>
            </a:r>
          </a:p>
          <a:p>
            <a:r>
              <a:rPr lang="en-GB" sz="2000" dirty="0">
                <a:latin typeface="Arial" panose="020B0604020202020204" pitchFamily="34" charset="0"/>
                <a:cs typeface="Arial" panose="020B0604020202020204" pitchFamily="34" charset="0"/>
              </a:rPr>
              <a:t>In conclusion ideologies influences or inhibited black men from seeking mental health treatment or developing appropriate coping mechanisms to deal with mental illness.</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Recommendations</a:t>
            </a:r>
          </a:p>
          <a:p>
            <a:r>
              <a:rPr lang="en-GB" sz="2000" dirty="0">
                <a:latin typeface="Arial" panose="020B0604020202020204" pitchFamily="34" charset="0"/>
                <a:cs typeface="Arial" panose="020B0604020202020204" pitchFamily="34" charset="0"/>
              </a:rPr>
              <a:t>Services should use information to conduct researches or to develop ways and strategies to overcome these hurdles, by improving the quality of services provided and encouraging black males to adhere to them.</a:t>
            </a:r>
          </a:p>
          <a:p>
            <a:r>
              <a:rPr lang="en-GB" sz="2000" dirty="0">
                <a:latin typeface="Arial" panose="020B0604020202020204" pitchFamily="34" charset="0"/>
                <a:cs typeface="Arial" panose="020B0604020202020204" pitchFamily="34" charset="0"/>
              </a:rPr>
              <a:t>Mental health services available such as Black minds matter UK</a:t>
            </a:r>
            <a:r>
              <a:rPr lang="en-GB" sz="2000" dirty="0"/>
              <a:t> </a:t>
            </a:r>
          </a:p>
          <a:p>
            <a:r>
              <a:rPr lang="en-GB" sz="2000" dirty="0">
                <a:latin typeface="Arial" panose="020B0604020202020204" pitchFamily="34" charset="0"/>
                <a:cs typeface="Arial" panose="020B0604020202020204" pitchFamily="34" charset="0"/>
              </a:rPr>
              <a:t>Connects men to free mental health support provided by black therapists, and more mental health services should be implemented in communities. This can encourage people to speak  about their mental health or going to the GP for help (Mental Health Foundation, 2022)</a:t>
            </a:r>
          </a:p>
          <a:p>
            <a:r>
              <a:rPr lang="en-GB" sz="2000" dirty="0">
                <a:latin typeface="Arial" panose="020B0604020202020204" pitchFamily="34" charset="0"/>
                <a:cs typeface="Arial" panose="020B0604020202020204" pitchFamily="34" charset="0"/>
              </a:rPr>
              <a:t>The use of a primary research approach to conduct studies on the issue of black men's mental health is one of the recommendations for future research.</a:t>
            </a:r>
          </a:p>
          <a:p>
            <a:pPr marL="0" indent="0">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7298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a:xfrm>
            <a:off x="745911" y="-208632"/>
            <a:ext cx="8691458" cy="1464178"/>
          </a:xfrm>
        </p:spPr>
        <p:txBody>
          <a:bodyPr>
            <a:normAutofit/>
          </a:bodyPr>
          <a:lstStyle/>
          <a:p>
            <a:r>
              <a:rPr lang="en-GB" sz="2800" b="1" dirty="0">
                <a:latin typeface="Arial" panose="020B0604020202020204" pitchFamily="34" charset="0"/>
                <a:cs typeface="Arial" panose="020B0604020202020204" pitchFamily="34" charset="0"/>
              </a:rPr>
              <a:t>References</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a:xfrm>
            <a:off x="205078" y="959556"/>
            <a:ext cx="11241011" cy="7450665"/>
          </a:xfrm>
        </p:spPr>
        <p:txBody>
          <a:bodyPr>
            <a:normAutofit/>
          </a:bodyPr>
          <a:lstStyle/>
          <a:p>
            <a:pPr algn="l"/>
            <a:r>
              <a:rPr lang="en-GB" sz="1400" b="0" i="0" u="none" strike="noStrike" dirty="0">
                <a:solidFill>
                  <a:srgbClr val="000000"/>
                </a:solidFill>
                <a:effectLst/>
                <a:latin typeface="Arial" panose="020B0604020202020204" pitchFamily="34" charset="0"/>
                <a:cs typeface="Arial" panose="020B0604020202020204" pitchFamily="34" charset="0"/>
              </a:rPr>
              <a:t>Motley, R. and Banks, A. (2018). Black Males, Trauma, and Mental Health Service Use: A Systematic Review. </a:t>
            </a:r>
            <a:r>
              <a:rPr lang="en-GB" sz="1400" b="0" i="1" u="none" strike="noStrike" dirty="0">
                <a:solidFill>
                  <a:srgbClr val="000000"/>
                </a:solidFill>
                <a:effectLst/>
                <a:latin typeface="Arial" panose="020B0604020202020204" pitchFamily="34" charset="0"/>
                <a:cs typeface="Arial" panose="020B0604020202020204" pitchFamily="34" charset="0"/>
              </a:rPr>
              <a:t>Perspectives on social work : the journal of the doctoral students of the University of Houston Graduate School of Social Work</a:t>
            </a:r>
            <a:r>
              <a:rPr lang="en-GB" sz="1400" b="0" i="0" u="none" strike="noStrike" dirty="0">
                <a:solidFill>
                  <a:srgbClr val="000000"/>
                </a:solidFill>
                <a:effectLst/>
                <a:latin typeface="Arial" panose="020B0604020202020204" pitchFamily="34" charset="0"/>
                <a:cs typeface="Arial" panose="020B0604020202020204" pitchFamily="34" charset="0"/>
              </a:rPr>
              <a:t>, [online] 14(1), pp.4–19. Available at: https://</a:t>
            </a:r>
            <a:r>
              <a:rPr lang="en-GB" sz="1400" b="0" i="0" u="none" strike="noStrike" dirty="0" err="1">
                <a:solidFill>
                  <a:srgbClr val="000000"/>
                </a:solidFill>
                <a:effectLst/>
                <a:latin typeface="Arial" panose="020B0604020202020204" pitchFamily="34" charset="0"/>
                <a:cs typeface="Arial" panose="020B0604020202020204" pitchFamily="34" charset="0"/>
              </a:rPr>
              <a:t>www.ncbi.nlm.nih.gov</a:t>
            </a:r>
            <a:r>
              <a:rPr lang="en-GB" sz="1400" b="0" i="0" u="none" strike="noStrike" dirty="0">
                <a:solidFill>
                  <a:srgbClr val="000000"/>
                </a:solidFill>
                <a:effectLst/>
                <a:latin typeface="Arial" panose="020B0604020202020204" pitchFamily="34" charset="0"/>
                <a:cs typeface="Arial" panose="020B0604020202020204" pitchFamily="34" charset="0"/>
              </a:rPr>
              <a:t>/</a:t>
            </a:r>
            <a:r>
              <a:rPr lang="en-GB" sz="1400" b="0" i="0" u="none" strike="noStrike" dirty="0" err="1">
                <a:solidFill>
                  <a:srgbClr val="000000"/>
                </a:solidFill>
                <a:effectLst/>
                <a:latin typeface="Arial" panose="020B0604020202020204" pitchFamily="34" charset="0"/>
                <a:cs typeface="Arial" panose="020B0604020202020204" pitchFamily="34" charset="0"/>
              </a:rPr>
              <a:t>pmc</a:t>
            </a:r>
            <a:r>
              <a:rPr lang="en-GB" sz="1400" b="0" i="0" u="none" strike="noStrike" dirty="0">
                <a:solidFill>
                  <a:srgbClr val="000000"/>
                </a:solidFill>
                <a:effectLst/>
                <a:latin typeface="Arial" panose="020B0604020202020204" pitchFamily="34" charset="0"/>
                <a:cs typeface="Arial" panose="020B0604020202020204" pitchFamily="34" charset="0"/>
              </a:rPr>
              <a:t>/articles/PMC6292675/ [Accessed 11 Mar. 2022].</a:t>
            </a:r>
          </a:p>
          <a:p>
            <a:pPr algn="l"/>
            <a:r>
              <a:rPr lang="en-GB" sz="1400" b="0" i="0" u="none" strike="noStrike" dirty="0">
                <a:solidFill>
                  <a:srgbClr val="000000"/>
                </a:solidFill>
                <a:effectLst/>
                <a:latin typeface="Arial" panose="020B0604020202020204" pitchFamily="34" charset="0"/>
                <a:cs typeface="Arial" panose="020B0604020202020204" pitchFamily="34" charset="0"/>
              </a:rPr>
              <a:t>‌Blood, M. and Wood, F. (2006). </a:t>
            </a:r>
            <a:r>
              <a:rPr lang="en-GB" sz="1400" b="0" i="1" u="none" strike="noStrike" dirty="0">
                <a:solidFill>
                  <a:srgbClr val="000000"/>
                </a:solidFill>
                <a:effectLst/>
                <a:latin typeface="Arial" panose="020B0604020202020204" pitchFamily="34" charset="0"/>
                <a:cs typeface="Arial" panose="020B0604020202020204" pitchFamily="34" charset="0"/>
              </a:rPr>
              <a:t>Keywords in Qualitative Methods</a:t>
            </a:r>
            <a:r>
              <a:rPr lang="en-GB" sz="1400" b="0" i="0" u="none" strike="noStrike" dirty="0">
                <a:solidFill>
                  <a:srgbClr val="000000"/>
                </a:solidFill>
                <a:effectLst/>
                <a:latin typeface="Arial" panose="020B0604020202020204" pitchFamily="34" charset="0"/>
                <a:cs typeface="Arial" panose="020B0604020202020204" pitchFamily="34" charset="0"/>
              </a:rPr>
              <a:t>. [online] Available at: https://</a:t>
            </a:r>
            <a:r>
              <a:rPr lang="en-GB" sz="1400" b="0" i="0" u="none" strike="noStrike" dirty="0" err="1">
                <a:solidFill>
                  <a:srgbClr val="000000"/>
                </a:solidFill>
                <a:effectLst/>
                <a:latin typeface="Arial" panose="020B0604020202020204" pitchFamily="34" charset="0"/>
                <a:cs typeface="Arial" panose="020B0604020202020204" pitchFamily="34" charset="0"/>
              </a:rPr>
              <a:t>cstn.files.wordpress.com</a:t>
            </a:r>
            <a:r>
              <a:rPr lang="en-GB" sz="1400" b="0" i="0" u="none" strike="noStrike" dirty="0">
                <a:solidFill>
                  <a:srgbClr val="000000"/>
                </a:solidFill>
                <a:effectLst/>
                <a:latin typeface="Arial" panose="020B0604020202020204" pitchFamily="34" charset="0"/>
                <a:cs typeface="Arial" panose="020B0604020202020204" pitchFamily="34" charset="0"/>
              </a:rPr>
              <a:t>/2009/10/keywords-in-qualitative-</a:t>
            </a:r>
            <a:r>
              <a:rPr lang="en-GB" sz="1400" b="0" i="0" u="none" strike="noStrike" dirty="0" err="1">
                <a:solidFill>
                  <a:srgbClr val="000000"/>
                </a:solidFill>
                <a:effectLst/>
                <a:latin typeface="Arial" panose="020B0604020202020204" pitchFamily="34" charset="0"/>
                <a:cs typeface="Arial" panose="020B0604020202020204" pitchFamily="34" charset="0"/>
              </a:rPr>
              <a:t>methods.pdf</a:t>
            </a:r>
            <a:r>
              <a:rPr lang="en-GB" sz="1400" b="0" i="0" u="none" strike="noStrike" dirty="0">
                <a:solidFill>
                  <a:srgbClr val="000000"/>
                </a:solidFill>
                <a:effectLst/>
                <a:latin typeface="Arial" panose="020B0604020202020204" pitchFamily="34" charset="0"/>
                <a:cs typeface="Arial" panose="020B0604020202020204" pitchFamily="34" charset="0"/>
              </a:rPr>
              <a:t>.</a:t>
            </a:r>
          </a:p>
          <a:p>
            <a:pPr algn="l"/>
            <a:r>
              <a:rPr lang="en-GB" sz="1400" b="0" i="0" u="none" strike="noStrike" dirty="0">
                <a:solidFill>
                  <a:srgbClr val="000000"/>
                </a:solidFill>
                <a:effectLst/>
                <a:latin typeface="Arial" panose="020B0604020202020204" pitchFamily="34" charset="0"/>
                <a:cs typeface="Arial" panose="020B0604020202020204" pitchFamily="34" charset="0"/>
              </a:rPr>
              <a:t>‌Braun, V. and Clarke, V. (2006). Using Thematic Analysis in Psychology. </a:t>
            </a:r>
            <a:r>
              <a:rPr lang="en-GB" sz="1400" b="0" i="1" u="none" strike="noStrike" dirty="0">
                <a:solidFill>
                  <a:srgbClr val="000000"/>
                </a:solidFill>
                <a:effectLst/>
                <a:latin typeface="Arial" panose="020B0604020202020204" pitchFamily="34" charset="0"/>
                <a:cs typeface="Arial" panose="020B0604020202020204" pitchFamily="34" charset="0"/>
              </a:rPr>
              <a:t>Qualitative Research in Psychology</a:t>
            </a:r>
            <a:r>
              <a:rPr lang="en-GB" sz="1400" b="0" i="0" u="none" strike="noStrike" dirty="0">
                <a:solidFill>
                  <a:srgbClr val="000000"/>
                </a:solidFill>
                <a:effectLst/>
                <a:latin typeface="Arial" panose="020B0604020202020204" pitchFamily="34" charset="0"/>
                <a:cs typeface="Arial" panose="020B0604020202020204" pitchFamily="34" charset="0"/>
              </a:rPr>
              <a:t>, 3(2), pp.77–101.</a:t>
            </a:r>
          </a:p>
          <a:p>
            <a:pPr algn="l"/>
            <a:r>
              <a:rPr lang="en-GB" sz="1400" b="0" i="0" u="none" strike="noStrike" dirty="0">
                <a:solidFill>
                  <a:srgbClr val="000000"/>
                </a:solidFill>
                <a:effectLst/>
                <a:latin typeface="Arial" panose="020B0604020202020204" pitchFamily="34" charset="0"/>
                <a:cs typeface="Arial" panose="020B0604020202020204" pitchFamily="34" charset="0"/>
              </a:rPr>
              <a:t>Killam, L. (2013). </a:t>
            </a:r>
            <a:r>
              <a:rPr lang="en-GB" sz="1400" b="0" i="1" u="none" strike="noStrike" dirty="0" err="1">
                <a:solidFill>
                  <a:srgbClr val="000000"/>
                </a:solidFill>
                <a:effectLst/>
                <a:latin typeface="Arial" panose="020B0604020202020204" pitchFamily="34" charset="0"/>
                <a:cs typeface="Arial" panose="020B0604020202020204" pitchFamily="34" charset="0"/>
              </a:rPr>
              <a:t>Amazon.co.uk</a:t>
            </a:r>
            <a:r>
              <a:rPr lang="en-GB" sz="1400" b="0" i="0" u="none" strike="noStrike" dirty="0">
                <a:solidFill>
                  <a:srgbClr val="000000"/>
                </a:solidFill>
                <a:effectLst/>
                <a:latin typeface="Arial" panose="020B0604020202020204" pitchFamily="34" charset="0"/>
                <a:cs typeface="Arial" panose="020B0604020202020204" pitchFamily="34" charset="0"/>
              </a:rPr>
              <a:t>. [online] </a:t>
            </a:r>
            <a:r>
              <a:rPr lang="en-GB" sz="1400" b="0" i="0" u="none" strike="noStrike" dirty="0" err="1">
                <a:solidFill>
                  <a:srgbClr val="000000"/>
                </a:solidFill>
                <a:effectLst/>
                <a:latin typeface="Arial" panose="020B0604020202020204" pitchFamily="34" charset="0"/>
                <a:cs typeface="Arial" panose="020B0604020202020204" pitchFamily="34" charset="0"/>
              </a:rPr>
              <a:t>www.amazon.co.uk</a:t>
            </a:r>
            <a:r>
              <a:rPr lang="en-GB" sz="1400" b="0" i="0" u="none" strike="noStrike" dirty="0">
                <a:solidFill>
                  <a:srgbClr val="000000"/>
                </a:solidFill>
                <a:effectLst/>
                <a:latin typeface="Arial" panose="020B0604020202020204" pitchFamily="34" charset="0"/>
                <a:cs typeface="Arial" panose="020B0604020202020204" pitchFamily="34" charset="0"/>
              </a:rPr>
              <a:t>. Available at: https://</a:t>
            </a:r>
            <a:r>
              <a:rPr lang="en-GB" sz="1400" b="0" i="0" u="none" strike="noStrike" dirty="0" err="1">
                <a:solidFill>
                  <a:srgbClr val="000000"/>
                </a:solidFill>
                <a:effectLst/>
                <a:latin typeface="Arial" panose="020B0604020202020204" pitchFamily="34" charset="0"/>
                <a:cs typeface="Arial" panose="020B0604020202020204" pitchFamily="34" charset="0"/>
              </a:rPr>
              <a:t>www.amazon.co.uk</a:t>
            </a:r>
            <a:r>
              <a:rPr lang="en-GB" sz="1400" b="0" i="0" u="none" strike="noStrike" dirty="0">
                <a:solidFill>
                  <a:srgbClr val="000000"/>
                </a:solidFill>
                <a:effectLst/>
                <a:latin typeface="Arial" panose="020B0604020202020204" pitchFamily="34" charset="0"/>
                <a:cs typeface="Arial" panose="020B0604020202020204" pitchFamily="34" charset="0"/>
              </a:rPr>
              <a:t>/Research-terminology-simplified-epistemology-methodology-</a:t>
            </a:r>
            <a:r>
              <a:rPr lang="en-GB" sz="1400" b="0" i="0" u="none" strike="noStrike" dirty="0" err="1">
                <a:solidFill>
                  <a:srgbClr val="000000"/>
                </a:solidFill>
                <a:effectLst/>
                <a:latin typeface="Arial" panose="020B0604020202020204" pitchFamily="34" charset="0"/>
                <a:cs typeface="Arial" panose="020B0604020202020204" pitchFamily="34" charset="0"/>
              </a:rPr>
              <a:t>ebook</a:t>
            </a:r>
            <a:r>
              <a:rPr lang="en-GB" sz="1400" b="0" i="0" u="none" strike="noStrike" dirty="0">
                <a:solidFill>
                  <a:srgbClr val="000000"/>
                </a:solidFill>
                <a:effectLst/>
                <a:latin typeface="Arial" panose="020B0604020202020204" pitchFamily="34" charset="0"/>
                <a:cs typeface="Arial" panose="020B0604020202020204" pitchFamily="34" charset="0"/>
              </a:rPr>
              <a:t>/</a:t>
            </a:r>
            <a:r>
              <a:rPr lang="en-GB" sz="1400" b="0" i="0" u="none" strike="noStrike" dirty="0" err="1">
                <a:solidFill>
                  <a:srgbClr val="000000"/>
                </a:solidFill>
                <a:effectLst/>
                <a:latin typeface="Arial" panose="020B0604020202020204" pitchFamily="34" charset="0"/>
                <a:cs typeface="Arial" panose="020B0604020202020204" pitchFamily="34" charset="0"/>
              </a:rPr>
              <a:t>dp</a:t>
            </a:r>
            <a:r>
              <a:rPr lang="en-GB" sz="1400" b="0" i="0" u="none" strike="noStrike" dirty="0">
                <a:solidFill>
                  <a:srgbClr val="000000"/>
                </a:solidFill>
                <a:effectLst/>
                <a:latin typeface="Arial" panose="020B0604020202020204" pitchFamily="34" charset="0"/>
                <a:cs typeface="Arial" panose="020B0604020202020204" pitchFamily="34" charset="0"/>
              </a:rPr>
              <a:t>/B00GLH8R9C [Accessed 11 Mar. 2022].</a:t>
            </a:r>
            <a:endParaRPr lang="en-GB" sz="1400" dirty="0">
              <a:latin typeface="Arial" panose="020B0604020202020204" pitchFamily="34" charset="0"/>
              <a:cs typeface="Arial" panose="020B0604020202020204" pitchFamily="34" charset="0"/>
            </a:endParaRPr>
          </a:p>
          <a:p>
            <a:pPr algn="l"/>
            <a:r>
              <a:rPr lang="en-GB" sz="1400" dirty="0">
                <a:latin typeface="Arial" panose="020B0604020202020204" pitchFamily="34" charset="0"/>
                <a:cs typeface="Arial" panose="020B0604020202020204" pitchFamily="34" charset="0"/>
              </a:rPr>
              <a:t>Memon, A. et al., (2016). </a:t>
            </a:r>
            <a:r>
              <a:rPr lang="en-GB" sz="1400" b="0" i="0" u="none" strike="noStrike" dirty="0">
                <a:solidFill>
                  <a:srgbClr val="000000"/>
                </a:solidFill>
                <a:effectLst/>
                <a:latin typeface="Arial" panose="020B0604020202020204" pitchFamily="34" charset="0"/>
                <a:cs typeface="Arial" panose="020B0604020202020204" pitchFamily="34" charset="0"/>
              </a:rPr>
              <a:t>Perceived barriers to accessing mental health services among black and minority ethnic (BME) communities: a qualitative study in Southeast England. </a:t>
            </a:r>
            <a:r>
              <a:rPr lang="en-GB" sz="1400" b="0" i="1" u="none" strike="noStrike" dirty="0">
                <a:solidFill>
                  <a:srgbClr val="000000"/>
                </a:solidFill>
                <a:effectLst/>
                <a:latin typeface="Arial" panose="020B0604020202020204" pitchFamily="34" charset="0"/>
                <a:cs typeface="Arial" panose="020B0604020202020204" pitchFamily="34" charset="0"/>
              </a:rPr>
              <a:t>BMJ Open</a:t>
            </a:r>
            <a:r>
              <a:rPr lang="en-GB" sz="1400" b="0" i="0" u="none" strike="noStrike" dirty="0">
                <a:solidFill>
                  <a:srgbClr val="000000"/>
                </a:solidFill>
                <a:effectLst/>
                <a:latin typeface="Arial" panose="020B0604020202020204" pitchFamily="34" charset="0"/>
                <a:cs typeface="Arial" panose="020B0604020202020204" pitchFamily="34" charset="0"/>
              </a:rPr>
              <a:t>, [online] 6(11). Available at: </a:t>
            </a:r>
            <a:r>
              <a:rPr lang="en-GB" sz="1400" b="0" i="0" u="none" strike="noStrike" dirty="0">
                <a:solidFill>
                  <a:srgbClr val="000000"/>
                </a:solidFill>
                <a:effectLst/>
                <a:latin typeface="Arial" panose="020B0604020202020204" pitchFamily="34" charset="0"/>
                <a:cs typeface="Arial" panose="020B0604020202020204" pitchFamily="34" charset="0"/>
                <a:hlinkClick r:id="rId3"/>
              </a:rPr>
              <a:t>https://bmjopen.bmj.com/content/6/11/e012337</a:t>
            </a:r>
            <a:r>
              <a:rPr lang="en-GB" sz="1400" b="0" i="0" u="none" strike="noStrike" dirty="0">
                <a:solidFill>
                  <a:srgbClr val="000000"/>
                </a:solidFill>
                <a:effectLst/>
                <a:latin typeface="Arial" panose="020B0604020202020204" pitchFamily="34" charset="0"/>
                <a:cs typeface="Arial" panose="020B0604020202020204" pitchFamily="34" charset="0"/>
              </a:rPr>
              <a:t>. [ Accessed 21 Mar.2022]</a:t>
            </a:r>
          </a:p>
          <a:p>
            <a:pPr algn="l"/>
            <a:r>
              <a:rPr lang="en-GB" sz="1400" b="0" i="0" u="none" strike="noStrike" dirty="0">
                <a:solidFill>
                  <a:srgbClr val="000000"/>
                </a:solidFill>
                <a:effectLst/>
                <a:latin typeface="Arial" panose="020B0604020202020204" pitchFamily="34" charset="0"/>
                <a:cs typeface="Arial" panose="020B0604020202020204" pitchFamily="34" charset="0"/>
              </a:rPr>
              <a:t>Patrick, S. and Robertson, S. (2016). Mental health and wellbeing: focus on men’s health. </a:t>
            </a:r>
            <a:r>
              <a:rPr lang="en-GB" sz="1400" b="0" i="1" u="none" strike="noStrike" dirty="0">
                <a:solidFill>
                  <a:srgbClr val="000000"/>
                </a:solidFill>
                <a:effectLst/>
                <a:latin typeface="Arial" panose="020B0604020202020204" pitchFamily="34" charset="0"/>
                <a:cs typeface="Arial" panose="020B0604020202020204" pitchFamily="34" charset="0"/>
              </a:rPr>
              <a:t>British Journal of Nursing</a:t>
            </a:r>
            <a:r>
              <a:rPr lang="en-GB" sz="1400" b="0" i="0" u="none" strike="noStrike" dirty="0">
                <a:solidFill>
                  <a:srgbClr val="000000"/>
                </a:solidFill>
                <a:effectLst/>
                <a:latin typeface="Arial" panose="020B0604020202020204" pitchFamily="34" charset="0"/>
                <a:cs typeface="Arial" panose="020B0604020202020204" pitchFamily="34" charset="0"/>
              </a:rPr>
              <a:t>, 25(21), pp.1163–1169. doi:10.12968/bjon.2016.25.21.1163.</a:t>
            </a:r>
          </a:p>
          <a:p>
            <a:pPr algn="l"/>
            <a:r>
              <a:rPr lang="en-GB" sz="1400" b="0" i="0" u="none" strike="noStrike" dirty="0">
                <a:solidFill>
                  <a:srgbClr val="000000"/>
                </a:solidFill>
                <a:effectLst/>
                <a:latin typeface="Arial" panose="020B0604020202020204" pitchFamily="34" charset="0"/>
                <a:cs typeface="Arial" panose="020B0604020202020204" pitchFamily="34" charset="0"/>
              </a:rPr>
              <a:t>‌Fernando, S. (2012). (PDF) Race and culture issues in mental health and some thoughts on ethnic identity. </a:t>
            </a:r>
            <a:r>
              <a:rPr lang="en-GB" sz="1400" b="0" i="1" u="none" strike="noStrike" dirty="0">
                <a:solidFill>
                  <a:srgbClr val="000000"/>
                </a:solidFill>
                <a:effectLst/>
                <a:latin typeface="Arial" panose="020B0604020202020204" pitchFamily="34" charset="0"/>
                <a:cs typeface="Arial" panose="020B0604020202020204" pitchFamily="34" charset="0"/>
              </a:rPr>
              <a:t>ResearchGate</a:t>
            </a:r>
            <a:r>
              <a:rPr lang="en-GB" sz="1400" b="0" i="0" u="none" strike="noStrike" dirty="0">
                <a:solidFill>
                  <a:srgbClr val="000000"/>
                </a:solidFill>
                <a:effectLst/>
                <a:latin typeface="Arial" panose="020B0604020202020204" pitchFamily="34" charset="0"/>
                <a:cs typeface="Arial" panose="020B0604020202020204" pitchFamily="34" charset="0"/>
              </a:rPr>
              <a:t>. [online] Available at: https://</a:t>
            </a:r>
            <a:r>
              <a:rPr lang="en-GB" sz="1400" b="0" i="0" u="none" strike="noStrike" dirty="0" err="1">
                <a:solidFill>
                  <a:srgbClr val="000000"/>
                </a:solidFill>
                <a:effectLst/>
                <a:latin typeface="Arial" panose="020B0604020202020204" pitchFamily="34" charset="0"/>
                <a:cs typeface="Arial" panose="020B0604020202020204" pitchFamily="34" charset="0"/>
              </a:rPr>
              <a:t>www.researchgate.net</a:t>
            </a:r>
            <a:r>
              <a:rPr lang="en-GB" sz="1400" b="0" i="0" u="none" strike="noStrike" dirty="0">
                <a:solidFill>
                  <a:srgbClr val="000000"/>
                </a:solidFill>
                <a:effectLst/>
                <a:latin typeface="Arial" panose="020B0604020202020204" pitchFamily="34" charset="0"/>
                <a:cs typeface="Arial" panose="020B0604020202020204" pitchFamily="34" charset="0"/>
              </a:rPr>
              <a:t>/publication/254241198_Race_and_culture_issues_in_mental_health_and_some_thoughts_on_ethnic_identity [Accessed 13 Mar. 2022].</a:t>
            </a:r>
          </a:p>
          <a:p>
            <a:pPr algn="l"/>
            <a:r>
              <a:rPr lang="en-GB" sz="1400" b="0" i="0" u="none" strike="noStrike" dirty="0">
                <a:solidFill>
                  <a:srgbClr val="000000"/>
                </a:solidFill>
                <a:effectLst/>
                <a:latin typeface="Arial" panose="020B0604020202020204" pitchFamily="34" charset="0"/>
                <a:cs typeface="Arial" panose="020B0604020202020204" pitchFamily="34" charset="0"/>
              </a:rPr>
              <a:t>Watkins, D.C., Allen, J.O., Goodwill, J.R. and Noel, B. (2017). Strengths and weaknesses of the Young Black Men, Masculinities, and Mental Health (</a:t>
            </a:r>
            <a:r>
              <a:rPr lang="en-GB" sz="1400" b="0" i="0" u="none" strike="noStrike" dirty="0" err="1">
                <a:solidFill>
                  <a:srgbClr val="000000"/>
                </a:solidFill>
                <a:effectLst/>
                <a:latin typeface="Arial" panose="020B0604020202020204" pitchFamily="34" charset="0"/>
                <a:cs typeface="Arial" panose="020B0604020202020204" pitchFamily="34" charset="0"/>
              </a:rPr>
              <a:t>YBMen</a:t>
            </a:r>
            <a:r>
              <a:rPr lang="en-GB" sz="1400" b="0" i="0" u="none" strike="noStrike" dirty="0">
                <a:solidFill>
                  <a:srgbClr val="000000"/>
                </a:solidFill>
                <a:effectLst/>
                <a:latin typeface="Arial" panose="020B0604020202020204" pitchFamily="34" charset="0"/>
                <a:cs typeface="Arial" panose="020B0604020202020204" pitchFamily="34" charset="0"/>
              </a:rPr>
              <a:t>) Facebook project. </a:t>
            </a:r>
            <a:r>
              <a:rPr lang="en-GB" sz="1400" b="0" i="1" u="none" strike="noStrike" dirty="0">
                <a:solidFill>
                  <a:srgbClr val="000000"/>
                </a:solidFill>
                <a:effectLst/>
                <a:latin typeface="Arial" panose="020B0604020202020204" pitchFamily="34" charset="0"/>
                <a:cs typeface="Arial" panose="020B0604020202020204" pitchFamily="34" charset="0"/>
              </a:rPr>
              <a:t>American Journal of Orthopsychiatry</a:t>
            </a:r>
            <a:r>
              <a:rPr lang="en-GB" sz="1400" b="0" i="0" u="none" strike="noStrike" dirty="0">
                <a:solidFill>
                  <a:srgbClr val="000000"/>
                </a:solidFill>
                <a:effectLst/>
                <a:latin typeface="Arial" panose="020B0604020202020204" pitchFamily="34" charset="0"/>
                <a:cs typeface="Arial" panose="020B0604020202020204" pitchFamily="34" charset="0"/>
              </a:rPr>
              <a:t>, 87(4), pp.392–401. doi:10.1037/ort0000229.</a:t>
            </a:r>
          </a:p>
          <a:p>
            <a:pPr algn="l"/>
            <a:r>
              <a:rPr lang="en-GB" sz="1400" b="0" i="0" u="none" strike="noStrike" dirty="0" err="1">
                <a:solidFill>
                  <a:srgbClr val="000000"/>
                </a:solidFill>
                <a:effectLst/>
                <a:latin typeface="Arial" panose="020B0604020202020204" pitchFamily="34" charset="0"/>
                <a:cs typeface="Arial" panose="020B0604020202020204" pitchFamily="34" charset="0"/>
              </a:rPr>
              <a:t>www.mentalhealth.org.uk</a:t>
            </a:r>
            <a:r>
              <a:rPr lang="en-GB" sz="1400" b="0" i="0" u="none" strike="noStrike" dirty="0">
                <a:solidFill>
                  <a:srgbClr val="000000"/>
                </a:solidFill>
                <a:effectLst/>
                <a:latin typeface="Arial" panose="020B0604020202020204" pitchFamily="34" charset="0"/>
                <a:cs typeface="Arial" panose="020B0604020202020204" pitchFamily="34" charset="0"/>
              </a:rPr>
              <a:t>. (2021). </a:t>
            </a:r>
            <a:r>
              <a:rPr lang="en-GB" sz="1400" b="0" i="1" u="none" strike="noStrike" dirty="0">
                <a:solidFill>
                  <a:srgbClr val="000000"/>
                </a:solidFill>
                <a:effectLst/>
                <a:latin typeface="Arial" panose="020B0604020202020204" pitchFamily="34" charset="0"/>
                <a:cs typeface="Arial" panose="020B0604020202020204" pitchFamily="34" charset="0"/>
              </a:rPr>
              <a:t>Black, Asian and minority ethnic (BAME) communities</a:t>
            </a:r>
            <a:r>
              <a:rPr lang="en-GB" sz="1400" b="0" i="0" u="none" strike="noStrike" dirty="0">
                <a:solidFill>
                  <a:srgbClr val="000000"/>
                </a:solidFill>
                <a:effectLst/>
                <a:latin typeface="Arial" panose="020B0604020202020204" pitchFamily="34" charset="0"/>
                <a:cs typeface="Arial" panose="020B0604020202020204" pitchFamily="34" charset="0"/>
              </a:rPr>
              <a:t>. [online] Available at: https://</a:t>
            </a:r>
            <a:r>
              <a:rPr lang="en-GB" sz="1400" b="0" i="0" u="none" strike="noStrike" dirty="0" err="1">
                <a:solidFill>
                  <a:srgbClr val="000000"/>
                </a:solidFill>
                <a:effectLst/>
                <a:latin typeface="Arial" panose="020B0604020202020204" pitchFamily="34" charset="0"/>
                <a:cs typeface="Arial" panose="020B0604020202020204" pitchFamily="34" charset="0"/>
              </a:rPr>
              <a:t>www.mentalhealth.org.uk</a:t>
            </a:r>
            <a:r>
              <a:rPr lang="en-GB" sz="1400" b="0" i="0" u="none" strike="noStrike" dirty="0">
                <a:solidFill>
                  <a:srgbClr val="000000"/>
                </a:solidFill>
                <a:effectLst/>
                <a:latin typeface="Arial" panose="020B0604020202020204" pitchFamily="34" charset="0"/>
                <a:cs typeface="Arial" panose="020B0604020202020204" pitchFamily="34" charset="0"/>
              </a:rPr>
              <a:t>/explore-mental-health/a-z-topics/black-</a:t>
            </a:r>
            <a:r>
              <a:rPr lang="en-GB" sz="1400" b="0" i="0" u="none" strike="noStrike" dirty="0" err="1">
                <a:solidFill>
                  <a:srgbClr val="000000"/>
                </a:solidFill>
                <a:effectLst/>
                <a:latin typeface="Arial" panose="020B0604020202020204" pitchFamily="34" charset="0"/>
                <a:cs typeface="Arial" panose="020B0604020202020204" pitchFamily="34" charset="0"/>
              </a:rPr>
              <a:t>asian</a:t>
            </a:r>
            <a:r>
              <a:rPr lang="en-GB" sz="1400" b="0" i="0" u="none" strike="noStrike" dirty="0">
                <a:solidFill>
                  <a:srgbClr val="000000"/>
                </a:solidFill>
                <a:effectLst/>
                <a:latin typeface="Arial" panose="020B0604020202020204" pitchFamily="34" charset="0"/>
                <a:cs typeface="Arial" panose="020B0604020202020204" pitchFamily="34" charset="0"/>
              </a:rPr>
              <a:t>-and-minority-ethnic-</a:t>
            </a:r>
            <a:r>
              <a:rPr lang="en-GB" sz="1400" b="0" i="0" u="none" strike="noStrike" dirty="0" err="1">
                <a:solidFill>
                  <a:srgbClr val="000000"/>
                </a:solidFill>
                <a:effectLst/>
                <a:latin typeface="Arial" panose="020B0604020202020204" pitchFamily="34" charset="0"/>
                <a:cs typeface="Arial" panose="020B0604020202020204" pitchFamily="34" charset="0"/>
              </a:rPr>
              <a:t>bame</a:t>
            </a:r>
            <a:r>
              <a:rPr lang="en-GB" sz="1400" b="0" i="0" u="none" strike="noStrike" dirty="0">
                <a:solidFill>
                  <a:srgbClr val="000000"/>
                </a:solidFill>
                <a:effectLst/>
                <a:latin typeface="Arial" panose="020B0604020202020204" pitchFamily="34" charset="0"/>
                <a:cs typeface="Arial" panose="020B0604020202020204" pitchFamily="34" charset="0"/>
              </a:rPr>
              <a:t>-communities [Accessed 21 Mar. 2022].</a:t>
            </a:r>
          </a:p>
        </p:txBody>
      </p:sp>
    </p:spTree>
    <p:extLst>
      <p:ext uri="{BB962C8B-B14F-4D97-AF65-F5344CB8AC3E}">
        <p14:creationId xmlns:p14="http://schemas.microsoft.com/office/powerpoint/2010/main" val="20041481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4943</TotalTime>
  <Words>1689</Words>
  <Application>Microsoft Macintosh PowerPoint</Application>
  <PresentationFormat>Widescreen</PresentationFormat>
  <Paragraphs>112</Paragraphs>
  <Slides>8</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Module: Introduction to Research (BMHP5005)  Assessment 2: Viva Voce</vt:lpstr>
      <vt:lpstr>PowerPoint Presentation</vt:lpstr>
      <vt:lpstr>Methods</vt:lpstr>
      <vt:lpstr>Literature Review</vt:lpstr>
      <vt:lpstr>Results </vt:lpstr>
      <vt:lpstr>Discussion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Adriana Dulceneya Ribeiro Silva (2008480)</cp:lastModifiedBy>
  <cp:revision>45</cp:revision>
  <dcterms:created xsi:type="dcterms:W3CDTF">2020-04-30T09:56:57Z</dcterms:created>
  <dcterms:modified xsi:type="dcterms:W3CDTF">2022-09-06T22:47:03Z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inDIP File ID">
    <vt:lpwstr>7508a014-5598-4fda-a5f5-d9a9dbda166b</vt:lpwstr>
  </property>
</Properties>
</file>