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4"/>
  </p:sldMasterIdLst>
  <p:notesMasterIdLst>
    <p:notesMasterId r:id="rId24"/>
  </p:notesMasterIdLst>
  <p:handoutMasterIdLst>
    <p:handoutMasterId r:id="rId25"/>
  </p:handoutMasterIdLst>
  <p:sldIdLst>
    <p:sldId id="256" r:id="rId5"/>
    <p:sldId id="306" r:id="rId6"/>
    <p:sldId id="309" r:id="rId7"/>
    <p:sldId id="310" r:id="rId8"/>
    <p:sldId id="300" r:id="rId9"/>
    <p:sldId id="317" r:id="rId10"/>
    <p:sldId id="316" r:id="rId11"/>
    <p:sldId id="312" r:id="rId12"/>
    <p:sldId id="319" r:id="rId13"/>
    <p:sldId id="318" r:id="rId14"/>
    <p:sldId id="313" r:id="rId15"/>
    <p:sldId id="320" r:id="rId16"/>
    <p:sldId id="322" r:id="rId17"/>
    <p:sldId id="323" r:id="rId18"/>
    <p:sldId id="321" r:id="rId19"/>
    <p:sldId id="301" r:id="rId20"/>
    <p:sldId id="307" r:id="rId21"/>
    <p:sldId id="315" r:id="rId22"/>
    <p:sldId id="324" r:id="rId23"/>
  </p:sldIdLst>
  <p:sldSz cx="12192000" cy="6858000"/>
  <p:notesSz cx="6858000" cy="9144000"/>
  <p:defaultTextStyle>
    <a:defPPr rtl="0">
      <a:defRPr lang="zh-cn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7" autoAdjust="0"/>
    <p:restoredTop sz="94592" autoAdjust="0"/>
  </p:normalViewPr>
  <p:slideViewPr>
    <p:cSldViewPr snapToGrid="0" showGuides="1">
      <p:cViewPr varScale="1">
        <p:scale>
          <a:sx n="88" d="100"/>
          <a:sy n="88" d="100"/>
        </p:scale>
        <p:origin x="91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391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BD9424-FD94-43FA-9083-AF468486084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251F9D9-3000-4F56-A1BB-92D669BF69A5}">
      <dgm:prSet/>
      <dgm:spPr/>
      <dgm:t>
        <a:bodyPr/>
        <a:lstStyle/>
        <a:p>
          <a:r>
            <a:rPr lang="en-US"/>
            <a:t>Aims to investigate the unique traits, preferences, and behaviors of Generation Z doctors (those born between the mid-1990s and early 2010s) </a:t>
          </a:r>
        </a:p>
      </dgm:t>
    </dgm:pt>
    <dgm:pt modelId="{0E139ED8-4875-4F13-87A4-D489D0710BBB}" type="parTrans" cxnId="{F1CEAE03-BCA6-474F-AE16-6EB08ADFFC84}">
      <dgm:prSet/>
      <dgm:spPr/>
      <dgm:t>
        <a:bodyPr/>
        <a:lstStyle/>
        <a:p>
          <a:endParaRPr lang="en-US"/>
        </a:p>
      </dgm:t>
    </dgm:pt>
    <dgm:pt modelId="{4BA57BD8-9329-4962-AE86-FC229F3A8DFC}" type="sibTrans" cxnId="{F1CEAE03-BCA6-474F-AE16-6EB08ADFFC84}">
      <dgm:prSet/>
      <dgm:spPr/>
      <dgm:t>
        <a:bodyPr/>
        <a:lstStyle/>
        <a:p>
          <a:endParaRPr lang="en-US"/>
        </a:p>
      </dgm:t>
    </dgm:pt>
    <dgm:pt modelId="{8FB47294-039C-48AA-992A-14E8B96B0BEF}">
      <dgm:prSet/>
      <dgm:spPr/>
      <dgm:t>
        <a:bodyPr/>
        <a:lstStyle/>
        <a:p>
          <a:r>
            <a:rPr lang="en-US"/>
            <a:t>To explore how these factors influence the recruitment and retention strategies employed by private medical organizations in Hong Kong. </a:t>
          </a:r>
        </a:p>
      </dgm:t>
    </dgm:pt>
    <dgm:pt modelId="{54FD4716-FFF9-4C4D-B6DB-802B8A14BC82}" type="parTrans" cxnId="{D7387900-58B4-4469-A86C-C5DBE601ACEC}">
      <dgm:prSet/>
      <dgm:spPr/>
      <dgm:t>
        <a:bodyPr/>
        <a:lstStyle/>
        <a:p>
          <a:endParaRPr lang="en-US"/>
        </a:p>
      </dgm:t>
    </dgm:pt>
    <dgm:pt modelId="{86496344-54E7-4FDD-9B8D-FFBBCDBFF9E1}" type="sibTrans" cxnId="{D7387900-58B4-4469-A86C-C5DBE601ACEC}">
      <dgm:prSet/>
      <dgm:spPr/>
      <dgm:t>
        <a:bodyPr/>
        <a:lstStyle/>
        <a:p>
          <a:endParaRPr lang="en-US"/>
        </a:p>
      </dgm:t>
    </dgm:pt>
    <dgm:pt modelId="{CFE12503-E897-404B-8B43-301506A326BA}">
      <dgm:prSet/>
      <dgm:spPr/>
      <dgm:t>
        <a:bodyPr/>
        <a:lstStyle/>
        <a:p>
          <a:r>
            <a:rPr lang="en-US"/>
            <a:t>The study would examine aspects of work-life balance expectations, career development opportunities, technological preferences, and other relevant factors that could shape the recruitment and retention policies </a:t>
          </a:r>
        </a:p>
      </dgm:t>
    </dgm:pt>
    <dgm:pt modelId="{920DF30C-C4B1-45CB-96F0-DDEA5B1B506F}" type="parTrans" cxnId="{B95B091C-8509-4FBE-84B7-9233074FFF3D}">
      <dgm:prSet/>
      <dgm:spPr/>
      <dgm:t>
        <a:bodyPr/>
        <a:lstStyle/>
        <a:p>
          <a:endParaRPr lang="en-US"/>
        </a:p>
      </dgm:t>
    </dgm:pt>
    <dgm:pt modelId="{04DDBCFE-2ECA-4129-A85B-2D8FEDA23D62}" type="sibTrans" cxnId="{B95B091C-8509-4FBE-84B7-9233074FFF3D}">
      <dgm:prSet/>
      <dgm:spPr/>
      <dgm:t>
        <a:bodyPr/>
        <a:lstStyle/>
        <a:p>
          <a:endParaRPr lang="en-US"/>
        </a:p>
      </dgm:t>
    </dgm:pt>
    <dgm:pt modelId="{2E256714-57B9-4D33-88F7-AC24AE279FEE}">
      <dgm:prSet/>
      <dgm:spPr/>
      <dgm:t>
        <a:bodyPr/>
        <a:lstStyle/>
        <a:p>
          <a:r>
            <a:rPr lang="en-US"/>
            <a:t>Tailored for this specific generation of doctors in the private medical sector in Hong Kong.</a:t>
          </a:r>
        </a:p>
      </dgm:t>
    </dgm:pt>
    <dgm:pt modelId="{383328E6-6C37-4766-9170-2F0E91C082E0}" type="parTrans" cxnId="{FF32687A-F402-4AFB-8E08-46FF1C16508E}">
      <dgm:prSet/>
      <dgm:spPr/>
      <dgm:t>
        <a:bodyPr/>
        <a:lstStyle/>
        <a:p>
          <a:endParaRPr lang="en-US"/>
        </a:p>
      </dgm:t>
    </dgm:pt>
    <dgm:pt modelId="{2ED453E3-EBB1-44D8-A2F0-61C69A2D5C01}" type="sibTrans" cxnId="{FF32687A-F402-4AFB-8E08-46FF1C16508E}">
      <dgm:prSet/>
      <dgm:spPr/>
      <dgm:t>
        <a:bodyPr/>
        <a:lstStyle/>
        <a:p>
          <a:endParaRPr lang="en-US"/>
        </a:p>
      </dgm:t>
    </dgm:pt>
    <dgm:pt modelId="{08C89FB5-B043-4207-8DA1-06484223C0C6}" type="pres">
      <dgm:prSet presAssocID="{57BD9424-FD94-43FA-9083-AF4684860844}" presName="root" presStyleCnt="0">
        <dgm:presLayoutVars>
          <dgm:dir/>
          <dgm:resizeHandles val="exact"/>
        </dgm:presLayoutVars>
      </dgm:prSet>
      <dgm:spPr/>
    </dgm:pt>
    <dgm:pt modelId="{81FA077B-959C-47D6-8222-815BB47C592A}" type="pres">
      <dgm:prSet presAssocID="{5251F9D9-3000-4F56-A1BB-92D669BF69A5}" presName="compNode" presStyleCnt="0"/>
      <dgm:spPr/>
    </dgm:pt>
    <dgm:pt modelId="{D70D3043-F027-4543-9BDE-D2919800FDA9}" type="pres">
      <dgm:prSet presAssocID="{5251F9D9-3000-4F56-A1BB-92D669BF69A5}" presName="bgRect" presStyleLbl="bgShp" presStyleIdx="0" presStyleCnt="4"/>
      <dgm:spPr/>
    </dgm:pt>
    <dgm:pt modelId="{19BDECC6-1734-4073-8799-9081D00428E2}" type="pres">
      <dgm:prSet presAssocID="{5251F9D9-3000-4F56-A1BB-92D669BF69A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CE303530-DD5B-4933-96B4-C962CC2D5115}" type="pres">
      <dgm:prSet presAssocID="{5251F9D9-3000-4F56-A1BB-92D669BF69A5}" presName="spaceRect" presStyleCnt="0"/>
      <dgm:spPr/>
    </dgm:pt>
    <dgm:pt modelId="{1C93589B-6F9E-4C07-B736-B3BB5600206E}" type="pres">
      <dgm:prSet presAssocID="{5251F9D9-3000-4F56-A1BB-92D669BF69A5}" presName="parTx" presStyleLbl="revTx" presStyleIdx="0" presStyleCnt="4">
        <dgm:presLayoutVars>
          <dgm:chMax val="0"/>
          <dgm:chPref val="0"/>
        </dgm:presLayoutVars>
      </dgm:prSet>
      <dgm:spPr/>
    </dgm:pt>
    <dgm:pt modelId="{80673AA8-1C92-4DD5-8E50-AF96DCC23C87}" type="pres">
      <dgm:prSet presAssocID="{4BA57BD8-9329-4962-AE86-FC229F3A8DFC}" presName="sibTrans" presStyleCnt="0"/>
      <dgm:spPr/>
    </dgm:pt>
    <dgm:pt modelId="{3CB26CE3-61EE-4D31-89BF-F872C853FFF3}" type="pres">
      <dgm:prSet presAssocID="{8FB47294-039C-48AA-992A-14E8B96B0BEF}" presName="compNode" presStyleCnt="0"/>
      <dgm:spPr/>
    </dgm:pt>
    <dgm:pt modelId="{F866ABC7-6986-44B9-B91E-6AFB38051060}" type="pres">
      <dgm:prSet presAssocID="{8FB47294-039C-48AA-992A-14E8B96B0BEF}" presName="bgRect" presStyleLbl="bgShp" presStyleIdx="1" presStyleCnt="4"/>
      <dgm:spPr/>
    </dgm:pt>
    <dgm:pt modelId="{62588A61-02F9-41CF-AE93-E9EEFBF9AADB}" type="pres">
      <dgm:prSet presAssocID="{8FB47294-039C-48AA-992A-14E8B96B0BE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醫生"/>
        </a:ext>
      </dgm:extLst>
    </dgm:pt>
    <dgm:pt modelId="{88734E01-7663-446B-ABE2-9DAA06651814}" type="pres">
      <dgm:prSet presAssocID="{8FB47294-039C-48AA-992A-14E8B96B0BEF}" presName="spaceRect" presStyleCnt="0"/>
      <dgm:spPr/>
    </dgm:pt>
    <dgm:pt modelId="{F503B635-ED94-489E-8FA7-5EB7DF733F5F}" type="pres">
      <dgm:prSet presAssocID="{8FB47294-039C-48AA-992A-14E8B96B0BEF}" presName="parTx" presStyleLbl="revTx" presStyleIdx="1" presStyleCnt="4">
        <dgm:presLayoutVars>
          <dgm:chMax val="0"/>
          <dgm:chPref val="0"/>
        </dgm:presLayoutVars>
      </dgm:prSet>
      <dgm:spPr/>
    </dgm:pt>
    <dgm:pt modelId="{A8C9576F-C9DD-45DB-9C47-33CBDFAACB26}" type="pres">
      <dgm:prSet presAssocID="{86496344-54E7-4FDD-9B8D-FFBBCDBFF9E1}" presName="sibTrans" presStyleCnt="0"/>
      <dgm:spPr/>
    </dgm:pt>
    <dgm:pt modelId="{6CB5FC1B-90A8-48F2-A4A8-34BE7BC268AD}" type="pres">
      <dgm:prSet presAssocID="{CFE12503-E897-404B-8B43-301506A326BA}" presName="compNode" presStyleCnt="0"/>
      <dgm:spPr/>
    </dgm:pt>
    <dgm:pt modelId="{8487ACA5-3E22-42B2-BA9E-E6D1ABF37B24}" type="pres">
      <dgm:prSet presAssocID="{CFE12503-E897-404B-8B43-301506A326BA}" presName="bgRect" presStyleLbl="bgShp" presStyleIdx="2" presStyleCnt="4"/>
      <dgm:spPr/>
    </dgm:pt>
    <dgm:pt modelId="{A3860345-FEB7-4320-8CB4-917521DE8323}" type="pres">
      <dgm:prSet presAssocID="{CFE12503-E897-404B-8B43-301506A326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F949AEA-307C-4784-84BD-C3A88714FB85}" type="pres">
      <dgm:prSet presAssocID="{CFE12503-E897-404B-8B43-301506A326BA}" presName="spaceRect" presStyleCnt="0"/>
      <dgm:spPr/>
    </dgm:pt>
    <dgm:pt modelId="{A86B2DE4-87CD-4F3C-911A-D5FCDF197293}" type="pres">
      <dgm:prSet presAssocID="{CFE12503-E897-404B-8B43-301506A326BA}" presName="parTx" presStyleLbl="revTx" presStyleIdx="2" presStyleCnt="4">
        <dgm:presLayoutVars>
          <dgm:chMax val="0"/>
          <dgm:chPref val="0"/>
        </dgm:presLayoutVars>
      </dgm:prSet>
      <dgm:spPr/>
    </dgm:pt>
    <dgm:pt modelId="{8447E06C-28E7-4364-B81B-0ED9DDBE59A6}" type="pres">
      <dgm:prSet presAssocID="{04DDBCFE-2ECA-4129-A85B-2D8FEDA23D62}" presName="sibTrans" presStyleCnt="0"/>
      <dgm:spPr/>
    </dgm:pt>
    <dgm:pt modelId="{C4DB18AD-6706-4380-9026-9B28A38A8878}" type="pres">
      <dgm:prSet presAssocID="{2E256714-57B9-4D33-88F7-AC24AE279FEE}" presName="compNode" presStyleCnt="0"/>
      <dgm:spPr/>
    </dgm:pt>
    <dgm:pt modelId="{36877D0D-1878-4813-8CA5-AA1283759AED}" type="pres">
      <dgm:prSet presAssocID="{2E256714-57B9-4D33-88F7-AC24AE279FEE}" presName="bgRect" presStyleLbl="bgShp" presStyleIdx="3" presStyleCnt="4"/>
      <dgm:spPr/>
    </dgm:pt>
    <dgm:pt modelId="{FD4D3414-6DE9-4DD0-AF19-5D36CCBB1B40}" type="pres">
      <dgm:prSet presAssocID="{2E256714-57B9-4D33-88F7-AC24AE279F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醫院"/>
        </a:ext>
      </dgm:extLst>
    </dgm:pt>
    <dgm:pt modelId="{12FD02D1-4E95-4CA4-BAA0-BB02EF374BCA}" type="pres">
      <dgm:prSet presAssocID="{2E256714-57B9-4D33-88F7-AC24AE279FEE}" presName="spaceRect" presStyleCnt="0"/>
      <dgm:spPr/>
    </dgm:pt>
    <dgm:pt modelId="{9317C077-3E91-49E9-964B-6F752427871A}" type="pres">
      <dgm:prSet presAssocID="{2E256714-57B9-4D33-88F7-AC24AE279FE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387900-58B4-4469-A86C-C5DBE601ACEC}" srcId="{57BD9424-FD94-43FA-9083-AF4684860844}" destId="{8FB47294-039C-48AA-992A-14E8B96B0BEF}" srcOrd="1" destOrd="0" parTransId="{54FD4716-FFF9-4C4D-B6DB-802B8A14BC82}" sibTransId="{86496344-54E7-4FDD-9B8D-FFBBCDBFF9E1}"/>
    <dgm:cxn modelId="{F1CEAE03-BCA6-474F-AE16-6EB08ADFFC84}" srcId="{57BD9424-FD94-43FA-9083-AF4684860844}" destId="{5251F9D9-3000-4F56-A1BB-92D669BF69A5}" srcOrd="0" destOrd="0" parTransId="{0E139ED8-4875-4F13-87A4-D489D0710BBB}" sibTransId="{4BA57BD8-9329-4962-AE86-FC229F3A8DFC}"/>
    <dgm:cxn modelId="{B95B091C-8509-4FBE-84B7-9233074FFF3D}" srcId="{57BD9424-FD94-43FA-9083-AF4684860844}" destId="{CFE12503-E897-404B-8B43-301506A326BA}" srcOrd="2" destOrd="0" parTransId="{920DF30C-C4B1-45CB-96F0-DDEA5B1B506F}" sibTransId="{04DDBCFE-2ECA-4129-A85B-2D8FEDA23D62}"/>
    <dgm:cxn modelId="{B2604E5D-AEA6-4564-A83A-C9468F4D5D82}" type="presOf" srcId="{2E256714-57B9-4D33-88F7-AC24AE279FEE}" destId="{9317C077-3E91-49E9-964B-6F752427871A}" srcOrd="0" destOrd="0" presId="urn:microsoft.com/office/officeart/2018/2/layout/IconVerticalSolidList"/>
    <dgm:cxn modelId="{9FCA455E-1648-4997-B835-10240A60324F}" type="presOf" srcId="{57BD9424-FD94-43FA-9083-AF4684860844}" destId="{08C89FB5-B043-4207-8DA1-06484223C0C6}" srcOrd="0" destOrd="0" presId="urn:microsoft.com/office/officeart/2018/2/layout/IconVerticalSolidList"/>
    <dgm:cxn modelId="{27822276-6E14-4D40-AF10-85AF502FFD95}" type="presOf" srcId="{5251F9D9-3000-4F56-A1BB-92D669BF69A5}" destId="{1C93589B-6F9E-4C07-B736-B3BB5600206E}" srcOrd="0" destOrd="0" presId="urn:microsoft.com/office/officeart/2018/2/layout/IconVerticalSolidList"/>
    <dgm:cxn modelId="{FF32687A-F402-4AFB-8E08-46FF1C16508E}" srcId="{57BD9424-FD94-43FA-9083-AF4684860844}" destId="{2E256714-57B9-4D33-88F7-AC24AE279FEE}" srcOrd="3" destOrd="0" parTransId="{383328E6-6C37-4766-9170-2F0E91C082E0}" sibTransId="{2ED453E3-EBB1-44D8-A2F0-61C69A2D5C01}"/>
    <dgm:cxn modelId="{525F6F96-7F3F-4429-BB95-05124D0F6879}" type="presOf" srcId="{CFE12503-E897-404B-8B43-301506A326BA}" destId="{A86B2DE4-87CD-4F3C-911A-D5FCDF197293}" srcOrd="0" destOrd="0" presId="urn:microsoft.com/office/officeart/2018/2/layout/IconVerticalSolidList"/>
    <dgm:cxn modelId="{F8E94DB8-357E-40EC-9C42-BD5774BF3527}" type="presOf" srcId="{8FB47294-039C-48AA-992A-14E8B96B0BEF}" destId="{F503B635-ED94-489E-8FA7-5EB7DF733F5F}" srcOrd="0" destOrd="0" presId="urn:microsoft.com/office/officeart/2018/2/layout/IconVerticalSolidList"/>
    <dgm:cxn modelId="{65ECA283-686C-484F-AC2B-8CDC487C3E5C}" type="presParOf" srcId="{08C89FB5-B043-4207-8DA1-06484223C0C6}" destId="{81FA077B-959C-47D6-8222-815BB47C592A}" srcOrd="0" destOrd="0" presId="urn:microsoft.com/office/officeart/2018/2/layout/IconVerticalSolidList"/>
    <dgm:cxn modelId="{1B1295DC-BA77-4056-9769-8BD414155490}" type="presParOf" srcId="{81FA077B-959C-47D6-8222-815BB47C592A}" destId="{D70D3043-F027-4543-9BDE-D2919800FDA9}" srcOrd="0" destOrd="0" presId="urn:microsoft.com/office/officeart/2018/2/layout/IconVerticalSolidList"/>
    <dgm:cxn modelId="{1777B61E-0DF8-4918-AD69-D7EE2864629E}" type="presParOf" srcId="{81FA077B-959C-47D6-8222-815BB47C592A}" destId="{19BDECC6-1734-4073-8799-9081D00428E2}" srcOrd="1" destOrd="0" presId="urn:microsoft.com/office/officeart/2018/2/layout/IconVerticalSolidList"/>
    <dgm:cxn modelId="{23300400-6CC0-411D-8631-8D174738344C}" type="presParOf" srcId="{81FA077B-959C-47D6-8222-815BB47C592A}" destId="{CE303530-DD5B-4933-96B4-C962CC2D5115}" srcOrd="2" destOrd="0" presId="urn:microsoft.com/office/officeart/2018/2/layout/IconVerticalSolidList"/>
    <dgm:cxn modelId="{01DF827A-4CCE-4B2C-8603-60E62B9B7DE8}" type="presParOf" srcId="{81FA077B-959C-47D6-8222-815BB47C592A}" destId="{1C93589B-6F9E-4C07-B736-B3BB5600206E}" srcOrd="3" destOrd="0" presId="urn:microsoft.com/office/officeart/2018/2/layout/IconVerticalSolidList"/>
    <dgm:cxn modelId="{CABB069A-C38C-4008-8ED0-008FFF971F92}" type="presParOf" srcId="{08C89FB5-B043-4207-8DA1-06484223C0C6}" destId="{80673AA8-1C92-4DD5-8E50-AF96DCC23C87}" srcOrd="1" destOrd="0" presId="urn:microsoft.com/office/officeart/2018/2/layout/IconVerticalSolidList"/>
    <dgm:cxn modelId="{19D9B652-4F24-4980-BEC7-D839C7EF308B}" type="presParOf" srcId="{08C89FB5-B043-4207-8DA1-06484223C0C6}" destId="{3CB26CE3-61EE-4D31-89BF-F872C853FFF3}" srcOrd="2" destOrd="0" presId="urn:microsoft.com/office/officeart/2018/2/layout/IconVerticalSolidList"/>
    <dgm:cxn modelId="{AF3A6EC0-90B7-422F-87CF-A7CBE46FF4A4}" type="presParOf" srcId="{3CB26CE3-61EE-4D31-89BF-F872C853FFF3}" destId="{F866ABC7-6986-44B9-B91E-6AFB38051060}" srcOrd="0" destOrd="0" presId="urn:microsoft.com/office/officeart/2018/2/layout/IconVerticalSolidList"/>
    <dgm:cxn modelId="{640D7E71-801B-4B81-B4DC-1D1A4AFFD315}" type="presParOf" srcId="{3CB26CE3-61EE-4D31-89BF-F872C853FFF3}" destId="{62588A61-02F9-41CF-AE93-E9EEFBF9AADB}" srcOrd="1" destOrd="0" presId="urn:microsoft.com/office/officeart/2018/2/layout/IconVerticalSolidList"/>
    <dgm:cxn modelId="{46B6034E-5ED4-4693-A473-1C85D4FD6354}" type="presParOf" srcId="{3CB26CE3-61EE-4D31-89BF-F872C853FFF3}" destId="{88734E01-7663-446B-ABE2-9DAA06651814}" srcOrd="2" destOrd="0" presId="urn:microsoft.com/office/officeart/2018/2/layout/IconVerticalSolidList"/>
    <dgm:cxn modelId="{866D224C-B0EE-4D5A-B697-FCD473F702DE}" type="presParOf" srcId="{3CB26CE3-61EE-4D31-89BF-F872C853FFF3}" destId="{F503B635-ED94-489E-8FA7-5EB7DF733F5F}" srcOrd="3" destOrd="0" presId="urn:microsoft.com/office/officeart/2018/2/layout/IconVerticalSolidList"/>
    <dgm:cxn modelId="{FC073614-AB88-4CDD-9DAB-F755D79033F3}" type="presParOf" srcId="{08C89FB5-B043-4207-8DA1-06484223C0C6}" destId="{A8C9576F-C9DD-45DB-9C47-33CBDFAACB26}" srcOrd="3" destOrd="0" presId="urn:microsoft.com/office/officeart/2018/2/layout/IconVerticalSolidList"/>
    <dgm:cxn modelId="{64EC320D-1C68-49E8-8484-4E29B8225173}" type="presParOf" srcId="{08C89FB5-B043-4207-8DA1-06484223C0C6}" destId="{6CB5FC1B-90A8-48F2-A4A8-34BE7BC268AD}" srcOrd="4" destOrd="0" presId="urn:microsoft.com/office/officeart/2018/2/layout/IconVerticalSolidList"/>
    <dgm:cxn modelId="{C7779EE5-40E4-4DBF-BEDC-2F148136D9A8}" type="presParOf" srcId="{6CB5FC1B-90A8-48F2-A4A8-34BE7BC268AD}" destId="{8487ACA5-3E22-42B2-BA9E-E6D1ABF37B24}" srcOrd="0" destOrd="0" presId="urn:microsoft.com/office/officeart/2018/2/layout/IconVerticalSolidList"/>
    <dgm:cxn modelId="{C1021328-F7C7-4E3C-9CAF-7A8035FBC74E}" type="presParOf" srcId="{6CB5FC1B-90A8-48F2-A4A8-34BE7BC268AD}" destId="{A3860345-FEB7-4320-8CB4-917521DE8323}" srcOrd="1" destOrd="0" presId="urn:microsoft.com/office/officeart/2018/2/layout/IconVerticalSolidList"/>
    <dgm:cxn modelId="{1B8D714D-D0E9-4F4B-8C7C-3014C683738F}" type="presParOf" srcId="{6CB5FC1B-90A8-48F2-A4A8-34BE7BC268AD}" destId="{6F949AEA-307C-4784-84BD-C3A88714FB85}" srcOrd="2" destOrd="0" presId="urn:microsoft.com/office/officeart/2018/2/layout/IconVerticalSolidList"/>
    <dgm:cxn modelId="{AF2E1DEB-DBFF-48BC-9A61-E2208B0F9DC9}" type="presParOf" srcId="{6CB5FC1B-90A8-48F2-A4A8-34BE7BC268AD}" destId="{A86B2DE4-87CD-4F3C-911A-D5FCDF197293}" srcOrd="3" destOrd="0" presId="urn:microsoft.com/office/officeart/2018/2/layout/IconVerticalSolidList"/>
    <dgm:cxn modelId="{07C88284-9FB0-4765-9946-B77DC3E50825}" type="presParOf" srcId="{08C89FB5-B043-4207-8DA1-06484223C0C6}" destId="{8447E06C-28E7-4364-B81B-0ED9DDBE59A6}" srcOrd="5" destOrd="0" presId="urn:microsoft.com/office/officeart/2018/2/layout/IconVerticalSolidList"/>
    <dgm:cxn modelId="{C21F542D-57A8-4FB1-AC96-5CDAB7EF7A25}" type="presParOf" srcId="{08C89FB5-B043-4207-8DA1-06484223C0C6}" destId="{C4DB18AD-6706-4380-9026-9B28A38A8878}" srcOrd="6" destOrd="0" presId="urn:microsoft.com/office/officeart/2018/2/layout/IconVerticalSolidList"/>
    <dgm:cxn modelId="{D49082B9-D5B3-433D-AA7C-10BC7A37DCF6}" type="presParOf" srcId="{C4DB18AD-6706-4380-9026-9B28A38A8878}" destId="{36877D0D-1878-4813-8CA5-AA1283759AED}" srcOrd="0" destOrd="0" presId="urn:microsoft.com/office/officeart/2018/2/layout/IconVerticalSolidList"/>
    <dgm:cxn modelId="{B20C83BF-B580-44AD-9702-297DACBF60E6}" type="presParOf" srcId="{C4DB18AD-6706-4380-9026-9B28A38A8878}" destId="{FD4D3414-6DE9-4DD0-AF19-5D36CCBB1B40}" srcOrd="1" destOrd="0" presId="urn:microsoft.com/office/officeart/2018/2/layout/IconVerticalSolidList"/>
    <dgm:cxn modelId="{163A6706-267F-4389-A1E7-7FBB8021DAE7}" type="presParOf" srcId="{C4DB18AD-6706-4380-9026-9B28A38A8878}" destId="{12FD02D1-4E95-4CA4-BAA0-BB02EF374BCA}" srcOrd="2" destOrd="0" presId="urn:microsoft.com/office/officeart/2018/2/layout/IconVerticalSolidList"/>
    <dgm:cxn modelId="{5C7FE317-C839-4577-93D0-9B126753A088}" type="presParOf" srcId="{C4DB18AD-6706-4380-9026-9B28A38A8878}" destId="{9317C077-3E91-49E9-964B-6F75242787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0D3043-F027-4543-9BDE-D2919800FDA9}">
      <dsp:nvSpPr>
        <dsp:cNvPr id="0" name=""/>
        <dsp:cNvSpPr/>
      </dsp:nvSpPr>
      <dsp:spPr>
        <a:xfrm>
          <a:off x="0" y="1508"/>
          <a:ext cx="11029615" cy="7645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DECC6-1734-4073-8799-9081D00428E2}">
      <dsp:nvSpPr>
        <dsp:cNvPr id="0" name=""/>
        <dsp:cNvSpPr/>
      </dsp:nvSpPr>
      <dsp:spPr>
        <a:xfrm>
          <a:off x="231267" y="173525"/>
          <a:ext cx="420485" cy="420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3589B-6F9E-4C07-B736-B3BB5600206E}">
      <dsp:nvSpPr>
        <dsp:cNvPr id="0" name=""/>
        <dsp:cNvSpPr/>
      </dsp:nvSpPr>
      <dsp:spPr>
        <a:xfrm>
          <a:off x="883020" y="1508"/>
          <a:ext cx="10146594" cy="764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12" tIns="80912" rIns="80912" bIns="8091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Aims to investigate the unique traits, preferences, and behaviors of Generation Z doctors (those born between the mid-1990s and early 2010s) </a:t>
          </a:r>
        </a:p>
      </dsp:txBody>
      <dsp:txXfrm>
        <a:off x="883020" y="1508"/>
        <a:ext cx="10146594" cy="764519"/>
      </dsp:txXfrm>
    </dsp:sp>
    <dsp:sp modelId="{F866ABC7-6986-44B9-B91E-6AFB38051060}">
      <dsp:nvSpPr>
        <dsp:cNvPr id="0" name=""/>
        <dsp:cNvSpPr/>
      </dsp:nvSpPr>
      <dsp:spPr>
        <a:xfrm>
          <a:off x="0" y="957158"/>
          <a:ext cx="11029615" cy="7645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88A61-02F9-41CF-AE93-E9EEFBF9AADB}">
      <dsp:nvSpPr>
        <dsp:cNvPr id="0" name=""/>
        <dsp:cNvSpPr/>
      </dsp:nvSpPr>
      <dsp:spPr>
        <a:xfrm>
          <a:off x="231267" y="1129175"/>
          <a:ext cx="420485" cy="420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3B635-ED94-489E-8FA7-5EB7DF733F5F}">
      <dsp:nvSpPr>
        <dsp:cNvPr id="0" name=""/>
        <dsp:cNvSpPr/>
      </dsp:nvSpPr>
      <dsp:spPr>
        <a:xfrm>
          <a:off x="883020" y="957158"/>
          <a:ext cx="10146594" cy="764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12" tIns="80912" rIns="80912" bIns="8091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To explore how these factors influence the recruitment and retention strategies employed by private medical organizations in Hong Kong. </a:t>
          </a:r>
        </a:p>
      </dsp:txBody>
      <dsp:txXfrm>
        <a:off x="883020" y="957158"/>
        <a:ext cx="10146594" cy="764519"/>
      </dsp:txXfrm>
    </dsp:sp>
    <dsp:sp modelId="{8487ACA5-3E22-42B2-BA9E-E6D1ABF37B24}">
      <dsp:nvSpPr>
        <dsp:cNvPr id="0" name=""/>
        <dsp:cNvSpPr/>
      </dsp:nvSpPr>
      <dsp:spPr>
        <a:xfrm>
          <a:off x="0" y="1912807"/>
          <a:ext cx="11029615" cy="7645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860345-FEB7-4320-8CB4-917521DE8323}">
      <dsp:nvSpPr>
        <dsp:cNvPr id="0" name=""/>
        <dsp:cNvSpPr/>
      </dsp:nvSpPr>
      <dsp:spPr>
        <a:xfrm>
          <a:off x="231267" y="2084824"/>
          <a:ext cx="420485" cy="4204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6B2DE4-87CD-4F3C-911A-D5FCDF197293}">
      <dsp:nvSpPr>
        <dsp:cNvPr id="0" name=""/>
        <dsp:cNvSpPr/>
      </dsp:nvSpPr>
      <dsp:spPr>
        <a:xfrm>
          <a:off x="883020" y="1912807"/>
          <a:ext cx="10146594" cy="764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12" tIns="80912" rIns="80912" bIns="8091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study would examine aspects of work-life balance expectations, career development opportunities, technological preferences, and other relevant factors that could shape the recruitment and retention policies </a:t>
          </a:r>
        </a:p>
      </dsp:txBody>
      <dsp:txXfrm>
        <a:off x="883020" y="1912807"/>
        <a:ext cx="10146594" cy="764519"/>
      </dsp:txXfrm>
    </dsp:sp>
    <dsp:sp modelId="{36877D0D-1878-4813-8CA5-AA1283759AED}">
      <dsp:nvSpPr>
        <dsp:cNvPr id="0" name=""/>
        <dsp:cNvSpPr/>
      </dsp:nvSpPr>
      <dsp:spPr>
        <a:xfrm>
          <a:off x="0" y="2868457"/>
          <a:ext cx="11029615" cy="76451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4D3414-6DE9-4DD0-AF19-5D36CCBB1B40}">
      <dsp:nvSpPr>
        <dsp:cNvPr id="0" name=""/>
        <dsp:cNvSpPr/>
      </dsp:nvSpPr>
      <dsp:spPr>
        <a:xfrm>
          <a:off x="231267" y="3040474"/>
          <a:ext cx="420485" cy="4204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7C077-3E91-49E9-964B-6F752427871A}">
      <dsp:nvSpPr>
        <dsp:cNvPr id="0" name=""/>
        <dsp:cNvSpPr/>
      </dsp:nvSpPr>
      <dsp:spPr>
        <a:xfrm>
          <a:off x="883020" y="2868457"/>
          <a:ext cx="10146594" cy="764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12" tIns="80912" rIns="80912" bIns="8091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Tailored for this specific generation of doctors in the private medical sector in Hong Kong.</a:t>
          </a:r>
        </a:p>
      </dsp:txBody>
      <dsp:txXfrm>
        <a:off x="883020" y="2868457"/>
        <a:ext cx="10146594" cy="7645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>
            <a:extLst>
              <a:ext uri="{FF2B5EF4-FFF2-40B4-BE49-F238E27FC236}">
                <a16:creationId xmlns:a16="http://schemas.microsoft.com/office/drawing/2014/main" id="{CF1A4F8C-E918-4AA2-B7D6-8BA3DF09F0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66F2EAE0-7046-43A4-A1B0-62E783DBF3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78C7B39-108C-44AC-9859-73BD059203B2}" type="datetime1">
              <a:rPr lang="zh-TW" altLang="en-US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2023/8/12</a:t>
            </a:fld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DBA7D107-515E-4AFF-A175-895B266E35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022CA95-5884-4688-8B0C-37914EB108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2490F62-96B5-44BE-A8A5-3DEBC6A2B636}" type="slidenum">
              <a:rPr lang="en-US" altLang="zh-TW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‹#›</a:t>
            </a:fld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92205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F7A5A8C-0C4F-4A86-A0AA-1C116743220D}" type="datetime1">
              <a:rPr lang="zh-TW" altLang="en-US" noProof="0" smtClean="0"/>
              <a:t>2023/8/12</a:t>
            </a:fld>
            <a:endParaRPr lang="zh-TW" altLang="en-US" noProof="0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zh-TW" altLang="en-US" noProof="0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TW" altLang="en-US" noProof="0" dirty="0"/>
              <a:t>按一下以編輯母片文字樣式</a:t>
            </a:r>
          </a:p>
          <a:p>
            <a:pPr lvl="1" rtl="0"/>
            <a:r>
              <a:rPr lang="zh-TW" altLang="en-US" noProof="0" dirty="0"/>
              <a:t>第二層</a:t>
            </a:r>
          </a:p>
          <a:p>
            <a:pPr lvl="2" rtl="0"/>
            <a:r>
              <a:rPr lang="zh-TW" altLang="en-US" noProof="0" dirty="0"/>
              <a:t>第三層</a:t>
            </a:r>
          </a:p>
          <a:p>
            <a:pPr lvl="3" rtl="0"/>
            <a:r>
              <a:rPr lang="zh-TW" altLang="en-US" noProof="0" dirty="0"/>
              <a:t>第四層</a:t>
            </a:r>
          </a:p>
          <a:p>
            <a:pPr lvl="4" rtl="0"/>
            <a:r>
              <a:rPr lang="zh-TW" altLang="en-US" noProof="0" dirty="0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endParaRPr lang="zh-TW" altLang="en-US" noProof="0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B63359F2-43EF-4812-9DC0-98C0B1A40681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Microsoft JhengHei UI" panose="020B0604030504040204" pitchFamily="34" charset="-120"/>
        <a:ea typeface="Microsoft JhengHei UI" panose="020B0604030504040204" pitchFamily="34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US" altLang="zh-TW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1</a:t>
            </a:fld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8327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7475197-EF76-48B8-96B8-921BFA77342C}" type="slidenum">
              <a:rPr lang="en-US" altLang="zh-TW" smtClean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5</a:t>
            </a:fld>
            <a:endParaRPr lang="zh-TW" altLang="en-US">
              <a:latin typeface="Microsoft JhengHei UI" panose="020B0604030504040204" pitchFamily="34" charset="-120"/>
              <a:ea typeface="Microsoft JhengHei U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26624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altLang="zh-TW" noProof="0" smtClean="0"/>
              <a:pPr/>
              <a:t>8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224260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職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標題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16" name="副標題 2">
            <a:extLst>
              <a:ext uri="{FF2B5EF4-FFF2-40B4-BE49-F238E27FC236}">
                <a16:creationId xmlns:a16="http://schemas.microsoft.com/office/drawing/2014/main" id="{3507450D-E801-41C1-9FD7-923530A06B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按一下以編輯母片子標題樣式</a:t>
            </a:r>
          </a:p>
        </p:txBody>
      </p:sp>
      <p:sp>
        <p:nvSpPr>
          <p:cNvPr id="25" name="圖片版面配置區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11265408" cy="3310128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</p:spTree>
    <p:extLst>
      <p:ext uri="{BB962C8B-B14F-4D97-AF65-F5344CB8AC3E}">
        <p14:creationId xmlns:p14="http://schemas.microsoft.com/office/powerpoint/2010/main" val="34252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議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728249B4-F572-49E8-9B53-CB4E629E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14788"/>
            <a:ext cx="3424138" cy="3975776"/>
          </a:xfrm>
        </p:spPr>
        <p:txBody>
          <a:bodyPr rtlCol="0"/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10" name="圖片版面配置區 9">
            <a:extLst>
              <a:ext uri="{FF2B5EF4-FFF2-40B4-BE49-F238E27FC236}">
                <a16:creationId xmlns:a16="http://schemas.microsoft.com/office/drawing/2014/main" id="{06C12940-675F-4BDC-8733-71FEBC2FDC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2815" y="640080"/>
            <a:ext cx="3703320" cy="575157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1" name="圖片版面配置區 9">
            <a:extLst>
              <a:ext uri="{FF2B5EF4-FFF2-40B4-BE49-F238E27FC236}">
                <a16:creationId xmlns:a16="http://schemas.microsoft.com/office/drawing/2014/main" id="{63AD391F-F462-4773-B9C7-B512F55F681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0" y="640080"/>
            <a:ext cx="3703320" cy="575157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88897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簡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0730"/>
            <a:ext cx="3475915" cy="1478341"/>
          </a:xfrm>
        </p:spPr>
        <p:txBody>
          <a:bodyPr rtlCol="0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>
                <a:solidFill>
                  <a:schemeClr val="tx2"/>
                </a:solidFill>
              </a:rPr>
              <a:t>按一下以編輯母片標題樣式</a:t>
            </a:r>
          </a:p>
        </p:txBody>
      </p:sp>
      <p:sp>
        <p:nvSpPr>
          <p:cNvPr id="6" name="內容版面配置區 2" descr="Tag=AccentColor&#10;Flavor=Light&#10;Target=Bullets">
            <a:extLst>
              <a:ext uri="{FF2B5EF4-FFF2-40B4-BE49-F238E27FC236}">
                <a16:creationId xmlns:a16="http://schemas.microsoft.com/office/drawing/2014/main" id="{C768CCB8-0718-4D4E-8EE1-1D2875500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3475915" cy="3678303"/>
          </a:xfrm>
        </p:spPr>
        <p:txBody>
          <a:bodyPr rtlCol="0">
            <a:normAutofit/>
          </a:bodyPr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11" name="圖片版面配置區 10">
            <a:extLst>
              <a:ext uri="{FF2B5EF4-FFF2-40B4-BE49-F238E27FC236}">
                <a16:creationId xmlns:a16="http://schemas.microsoft.com/office/drawing/2014/main" id="{5C3A8825-378F-41FE-A716-644287762A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1800" y="630936"/>
            <a:ext cx="7504113" cy="352044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2" name="圖片版面配置區 10">
            <a:extLst>
              <a:ext uri="{FF2B5EF4-FFF2-40B4-BE49-F238E27FC236}">
                <a16:creationId xmlns:a16="http://schemas.microsoft.com/office/drawing/2014/main" id="{2E6B2055-B099-48CF-84C8-2AF6D56186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42816" y="4234252"/>
            <a:ext cx="3703320" cy="213969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3" name="圖片版面配置區 10">
            <a:extLst>
              <a:ext uri="{FF2B5EF4-FFF2-40B4-BE49-F238E27FC236}">
                <a16:creationId xmlns:a16="http://schemas.microsoft.com/office/drawing/2014/main" id="{EED74C29-FF8A-4470-8221-FD11E7FB7D7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20" y="4233672"/>
            <a:ext cx="3703320" cy="213969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1874943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分節符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322102"/>
            <a:ext cx="10993549" cy="1153609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6" name="副標題 2">
            <a:extLst>
              <a:ext uri="{FF2B5EF4-FFF2-40B4-BE49-F238E27FC236}">
                <a16:creationId xmlns:a16="http://schemas.microsoft.com/office/drawing/2014/main" id="{DDD90A03-8871-46F6-B527-27A279CAF3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75712"/>
            <a:ext cx="10993546" cy="590321"/>
          </a:xfrm>
        </p:spPr>
        <p:txBody>
          <a:bodyPr rtlCol="0"/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按一下以編輯母片子標題樣式</a:t>
            </a:r>
          </a:p>
        </p:txBody>
      </p:sp>
      <p:sp>
        <p:nvSpPr>
          <p:cNvPr id="9" name="圖片版面配置區 8">
            <a:extLst>
              <a:ext uri="{FF2B5EF4-FFF2-40B4-BE49-F238E27FC236}">
                <a16:creationId xmlns:a16="http://schemas.microsoft.com/office/drawing/2014/main" id="{18C0DC8A-3006-4A75-A9BA-FCA96D2C38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9580" y="603504"/>
            <a:ext cx="11292840" cy="3557016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</p:spTree>
    <p:extLst>
      <p:ext uri="{BB962C8B-B14F-4D97-AF65-F5344CB8AC3E}">
        <p14:creationId xmlns:p14="http://schemas.microsoft.com/office/powerpoint/2010/main" val="351850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9" name="頁尾版面配置區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8" name="日期版面配置區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10" name="投影片編號版面配置區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466887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>
            <a:extLst>
              <a:ext uri="{FF2B5EF4-FFF2-40B4-BE49-F238E27FC236}">
                <a16:creationId xmlns:a16="http://schemas.microsoft.com/office/drawing/2014/main" id="{19AD7E45-24A5-4020-858E-57CFA095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6" name="副標題 2">
            <a:extLst>
              <a:ext uri="{FF2B5EF4-FFF2-40B4-BE49-F238E27FC236}">
                <a16:creationId xmlns:a16="http://schemas.microsoft.com/office/drawing/2014/main" id="{9C213B6D-04F4-4E9D-AD86-E50884CB4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按一下以編輯母片子標題樣式</a:t>
            </a:r>
          </a:p>
        </p:txBody>
      </p:sp>
      <p:sp>
        <p:nvSpPr>
          <p:cNvPr id="10" name="圖片版面配置區 9">
            <a:extLst>
              <a:ext uri="{FF2B5EF4-FFF2-40B4-BE49-F238E27FC236}">
                <a16:creationId xmlns:a16="http://schemas.microsoft.com/office/drawing/2014/main" id="{52DB8B62-62C2-4723-85AF-F5D87B489A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5486400" cy="3310128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1" name="圖片版面配置區 9">
            <a:extLst>
              <a:ext uri="{FF2B5EF4-FFF2-40B4-BE49-F238E27FC236}">
                <a16:creationId xmlns:a16="http://schemas.microsoft.com/office/drawing/2014/main" id="{D1329640-D9D1-44D4-8E40-04E753A2B8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496" y="3081528"/>
            <a:ext cx="5486400" cy="3310128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557857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小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標題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15" name="SmartArt 預留位置 14">
            <a:extLst>
              <a:ext uri="{FF2B5EF4-FFF2-40B4-BE49-F238E27FC236}">
                <a16:creationId xmlns:a16="http://schemas.microsoft.com/office/drawing/2014/main" id="{1A07AFA2-B97F-4965-B3E3-0399F8696B92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576263" y="2290762"/>
            <a:ext cx="2286000" cy="251460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 </a:t>
            </a:r>
            <a:r>
              <a:rPr lang="en-US" altLang="zh-TW" noProof="0"/>
              <a:t>SmartArt </a:t>
            </a:r>
            <a:r>
              <a:rPr lang="zh-TW" altLang="en-US" noProof="0"/>
              <a:t>圖形</a:t>
            </a:r>
          </a:p>
        </p:txBody>
      </p:sp>
      <p:sp>
        <p:nvSpPr>
          <p:cNvPr id="16" name="SmartArt 預留位置 14">
            <a:extLst>
              <a:ext uri="{FF2B5EF4-FFF2-40B4-BE49-F238E27FC236}">
                <a16:creationId xmlns:a16="http://schemas.microsoft.com/office/drawing/2014/main" id="{FBD83F25-25EA-4FCB-9180-B7567885BE7A}"/>
              </a:ext>
            </a:extLst>
          </p:cNvPr>
          <p:cNvSpPr>
            <a:spLocks noGrp="1"/>
          </p:cNvSpPr>
          <p:nvPr>
            <p:ph type="dgm" sz="quarter" idx="14"/>
          </p:nvPr>
        </p:nvSpPr>
        <p:spPr>
          <a:xfrm>
            <a:off x="3486759" y="2290762"/>
            <a:ext cx="2286000" cy="251460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 </a:t>
            </a:r>
            <a:r>
              <a:rPr lang="en-US" altLang="zh-TW" noProof="0"/>
              <a:t>SmartArt </a:t>
            </a:r>
            <a:r>
              <a:rPr lang="zh-TW" altLang="en-US" noProof="0"/>
              <a:t>圖形</a:t>
            </a:r>
          </a:p>
        </p:txBody>
      </p:sp>
      <p:sp>
        <p:nvSpPr>
          <p:cNvPr id="17" name="SmartArt 預留位置 14">
            <a:extLst>
              <a:ext uri="{FF2B5EF4-FFF2-40B4-BE49-F238E27FC236}">
                <a16:creationId xmlns:a16="http://schemas.microsoft.com/office/drawing/2014/main" id="{C19AF1FD-578A-4AC1-8006-BF395C098188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6397255" y="2290762"/>
            <a:ext cx="2286000" cy="251460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 </a:t>
            </a:r>
            <a:r>
              <a:rPr lang="en-US" altLang="zh-TW" noProof="0"/>
              <a:t>SmartArt </a:t>
            </a:r>
            <a:r>
              <a:rPr lang="zh-TW" altLang="en-US" noProof="0"/>
              <a:t>圖形</a:t>
            </a:r>
          </a:p>
        </p:txBody>
      </p:sp>
      <p:sp>
        <p:nvSpPr>
          <p:cNvPr id="18" name="SmartArt 預留位置 14">
            <a:extLst>
              <a:ext uri="{FF2B5EF4-FFF2-40B4-BE49-F238E27FC236}">
                <a16:creationId xmlns:a16="http://schemas.microsoft.com/office/drawing/2014/main" id="{A30FAB41-D651-4537-9674-A090F9541E38}"/>
              </a:ext>
            </a:extLst>
          </p:cNvPr>
          <p:cNvSpPr>
            <a:spLocks noGrp="1"/>
          </p:cNvSpPr>
          <p:nvPr>
            <p:ph type="dgm" sz="quarter" idx="16"/>
          </p:nvPr>
        </p:nvSpPr>
        <p:spPr>
          <a:xfrm>
            <a:off x="9307750" y="2290762"/>
            <a:ext cx="2286000" cy="2514600"/>
          </a:xfrm>
          <a:solidFill>
            <a:schemeClr val="accent2"/>
          </a:solidFill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按一下圖示以新增 </a:t>
            </a:r>
            <a:r>
              <a:rPr lang="en-US" altLang="zh-TW" noProof="0"/>
              <a:t>SmartArt </a:t>
            </a:r>
            <a:r>
              <a:rPr lang="zh-TW" altLang="en-US" noProof="0"/>
              <a:t>圖形</a:t>
            </a:r>
          </a:p>
        </p:txBody>
      </p:sp>
      <p:sp>
        <p:nvSpPr>
          <p:cNvPr id="20" name="文字版面配置區 19">
            <a:extLst>
              <a:ext uri="{FF2B5EF4-FFF2-40B4-BE49-F238E27FC236}">
                <a16:creationId xmlns:a16="http://schemas.microsoft.com/office/drawing/2014/main" id="{6FF70985-87A5-4813-BB21-CD79732947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6263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zh-TW" altLang="en-US" noProof="0"/>
              <a:t>姓名</a:t>
            </a:r>
          </a:p>
        </p:txBody>
      </p:sp>
      <p:sp>
        <p:nvSpPr>
          <p:cNvPr id="22" name="文字版面配置區 21">
            <a:extLst>
              <a:ext uri="{FF2B5EF4-FFF2-40B4-BE49-F238E27FC236}">
                <a16:creationId xmlns:a16="http://schemas.microsoft.com/office/drawing/2014/main" id="{8F30C930-1919-4A13-98BD-6CB6119CC1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894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zh-TW" altLang="en-US" noProof="0"/>
              <a:t>職稱</a:t>
            </a:r>
          </a:p>
        </p:txBody>
      </p:sp>
      <p:sp>
        <p:nvSpPr>
          <p:cNvPr id="23" name="文字版面配置區 19">
            <a:extLst>
              <a:ext uri="{FF2B5EF4-FFF2-40B4-BE49-F238E27FC236}">
                <a16:creationId xmlns:a16="http://schemas.microsoft.com/office/drawing/2014/main" id="{6E4126AC-7681-4156-8274-2A641489439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87128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zh-TW" altLang="en-US" noProof="0"/>
              <a:t>姓名</a:t>
            </a:r>
          </a:p>
        </p:txBody>
      </p:sp>
      <p:sp>
        <p:nvSpPr>
          <p:cNvPr id="24" name="文字版面配置區 21">
            <a:extLst>
              <a:ext uri="{FF2B5EF4-FFF2-40B4-BE49-F238E27FC236}">
                <a16:creationId xmlns:a16="http://schemas.microsoft.com/office/drawing/2014/main" id="{D03485ED-1755-41FA-942B-ED95B3913DB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86759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zh-TW" altLang="en-US" noProof="0"/>
              <a:t>職稱</a:t>
            </a:r>
          </a:p>
        </p:txBody>
      </p:sp>
      <p:sp>
        <p:nvSpPr>
          <p:cNvPr id="25" name="文字版面配置區 19">
            <a:extLst>
              <a:ext uri="{FF2B5EF4-FFF2-40B4-BE49-F238E27FC236}">
                <a16:creationId xmlns:a16="http://schemas.microsoft.com/office/drawing/2014/main" id="{42AFEFC9-586E-4B97-AD51-F02AC6AC6A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7624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zh-TW" altLang="en-US" noProof="0"/>
              <a:t>姓名</a:t>
            </a:r>
          </a:p>
        </p:txBody>
      </p:sp>
      <p:sp>
        <p:nvSpPr>
          <p:cNvPr id="26" name="文字版面配置區 21">
            <a:extLst>
              <a:ext uri="{FF2B5EF4-FFF2-40B4-BE49-F238E27FC236}">
                <a16:creationId xmlns:a16="http://schemas.microsoft.com/office/drawing/2014/main" id="{E94B1769-BE23-4EBA-A0DA-9A01476DAC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7255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zh-TW" altLang="en-US" noProof="0"/>
              <a:t>職稱</a:t>
            </a:r>
          </a:p>
        </p:txBody>
      </p:sp>
      <p:sp>
        <p:nvSpPr>
          <p:cNvPr id="27" name="文字版面配置區 19">
            <a:extLst>
              <a:ext uri="{FF2B5EF4-FFF2-40B4-BE49-F238E27FC236}">
                <a16:creationId xmlns:a16="http://schemas.microsoft.com/office/drawing/2014/main" id="{9A7362AB-6137-4C5C-9219-392C3875AD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08119" y="4957131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zh-TW" altLang="en-US" noProof="0"/>
              <a:t>姓名</a:t>
            </a:r>
          </a:p>
        </p:txBody>
      </p:sp>
      <p:sp>
        <p:nvSpPr>
          <p:cNvPr id="28" name="文字版面配置區 21">
            <a:extLst>
              <a:ext uri="{FF2B5EF4-FFF2-40B4-BE49-F238E27FC236}">
                <a16:creationId xmlns:a16="http://schemas.microsoft.com/office/drawing/2014/main" id="{DA6F45F2-E17A-4027-AAA9-B9B703C26A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07750" y="5461004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zh-TW" altLang="en-US" noProof="0"/>
              <a:t>職稱</a:t>
            </a:r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139263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zh-TW" altLang="en-US" noProof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/>
              <a:t>範例頁尾文字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/>
              <a:t>20XX </a:t>
            </a:r>
            <a:r>
              <a:rPr lang="zh-TW" altLang="en-US"/>
              <a:t>年</a:t>
            </a:r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1428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三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3200400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3200400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412343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zh-TW" altLang="en-US" noProof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412341" y="2926051"/>
            <a:ext cx="3200400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10" name="文字版面配置區 4">
            <a:extLst>
              <a:ext uri="{FF2B5EF4-FFF2-40B4-BE49-F238E27FC236}">
                <a16:creationId xmlns:a16="http://schemas.microsoft.com/office/drawing/2014/main" id="{4F00371C-297D-40EF-8A7B-A4A10A3E0F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499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zh-TW" altLang="en-US" noProof="0"/>
              <a:t>按一下以編輯母片文字樣式</a:t>
            </a:r>
          </a:p>
        </p:txBody>
      </p:sp>
      <p:sp>
        <p:nvSpPr>
          <p:cNvPr id="11" name="內容版面配置區 5">
            <a:extLst>
              <a:ext uri="{FF2B5EF4-FFF2-40B4-BE49-F238E27FC236}">
                <a16:creationId xmlns:a16="http://schemas.microsoft.com/office/drawing/2014/main" id="{54C654D6-9180-439B-AA80-A486173B74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497" y="2926051"/>
            <a:ext cx="3200400" cy="2934999"/>
          </a:xfrm>
        </p:spPr>
        <p:txBody>
          <a:bodyPr rtlCol="0" anchor="t">
            <a:normAutofit/>
          </a:bodyPr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  <a:lvl2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2pPr>
            <a:lvl3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3pPr>
            <a:lvl4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4pPr>
            <a:lvl5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5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 altLang="en-US" noProof="0"/>
              <a:t>範例頁尾文字</a:t>
            </a:r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3119735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摘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1">
            <a:extLst>
              <a:ext uri="{FF2B5EF4-FFF2-40B4-BE49-F238E27FC236}">
                <a16:creationId xmlns:a16="http://schemas.microsoft.com/office/drawing/2014/main" id="{7E7D0488-B202-4F7B-9F3C-5F354044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986411"/>
            <a:ext cx="3568661" cy="1872388"/>
          </a:xfrm>
        </p:spPr>
        <p:txBody>
          <a:bodyPr rtlCol="0" anchor="ctr"/>
          <a:lstStyle/>
          <a:p>
            <a:pPr algn="r" rtl="0"/>
            <a:r>
              <a:rPr lang="zh-TW" altLang="en-US" noProof="0">
                <a:solidFill>
                  <a:schemeClr val="tx2"/>
                </a:solidFill>
              </a:rPr>
              <a:t>按一下以編輯母片標題樣式</a:t>
            </a:r>
          </a:p>
        </p:txBody>
      </p:sp>
      <p:sp>
        <p:nvSpPr>
          <p:cNvPr id="12" name="圖片版面配置區 11">
            <a:extLst>
              <a:ext uri="{FF2B5EF4-FFF2-40B4-BE49-F238E27FC236}">
                <a16:creationId xmlns:a16="http://schemas.microsoft.com/office/drawing/2014/main" id="{5972A87D-479C-4157-A7C5-33D8FC7B29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3" name="圖片版面配置區 11">
            <a:extLst>
              <a:ext uri="{FF2B5EF4-FFF2-40B4-BE49-F238E27FC236}">
                <a16:creationId xmlns:a16="http://schemas.microsoft.com/office/drawing/2014/main" id="{78EE581A-A98D-4A1B-B826-3C60801D66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52800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4" name="圖片版面配置區 11">
            <a:extLst>
              <a:ext uri="{FF2B5EF4-FFF2-40B4-BE49-F238E27FC236}">
                <a16:creationId xmlns:a16="http://schemas.microsoft.com/office/drawing/2014/main" id="{16AE88BE-E502-4D34-AAE9-6EE48F1ACE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57544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6" name="圖片版面配置區 11">
            <a:extLst>
              <a:ext uri="{FF2B5EF4-FFF2-40B4-BE49-F238E27FC236}">
                <a16:creationId xmlns:a16="http://schemas.microsoft.com/office/drawing/2014/main" id="{9FD0C6B3-E0D9-4177-8079-178D1B0F530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62288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10" name="內容版面配置區 2">
            <a:extLst>
              <a:ext uri="{FF2B5EF4-FFF2-40B4-BE49-F238E27FC236}">
                <a16:creationId xmlns:a16="http://schemas.microsoft.com/office/drawing/2014/main" id="{53AD8A25-150B-42DF-B6CC-FB1E5225D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392" y="3956050"/>
            <a:ext cx="7225075" cy="190274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350699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結語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>
            <a:extLst>
              <a:ext uri="{FF2B5EF4-FFF2-40B4-BE49-F238E27FC236}">
                <a16:creationId xmlns:a16="http://schemas.microsoft.com/office/drawing/2014/main" id="{720F9CA6-0CB1-4A9E-96E4-67800B10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05826FB8-73AC-4F8B-BD9C-B5E87FC9C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標題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 rtlCol="0"/>
          <a:lstStyle/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6" name="內容版面配置區 2">
            <a:extLst>
              <a:ext uri="{FF2B5EF4-FFF2-40B4-BE49-F238E27FC236}">
                <a16:creationId xmlns:a16="http://schemas.microsoft.com/office/drawing/2014/main" id="{F7AE5FA5-AF50-4B00-8E20-1B20A667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13" name="圖片版面配置區 12">
            <a:extLst>
              <a:ext uri="{FF2B5EF4-FFF2-40B4-BE49-F238E27FC236}">
                <a16:creationId xmlns:a16="http://schemas.microsoft.com/office/drawing/2014/main" id="{83237575-909D-45C0-B594-0B7A40F04B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57344" y="0"/>
            <a:ext cx="7534656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1982254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區段標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</p:spTree>
    <p:extLst>
      <p:ext uri="{BB962C8B-B14F-4D97-AF65-F5344CB8AC3E}">
        <p14:creationId xmlns:p14="http://schemas.microsoft.com/office/powerpoint/2010/main" val="2908439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 rtlCol="0">
            <a:normAutofit/>
          </a:bodyPr>
          <a:lstStyle/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 rtlCol="0">
            <a:normAutofit/>
          </a:bodyPr>
          <a:lstStyle/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967918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30789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  <a:p>
            <a:pPr lvl="1" rtl="0"/>
            <a:r>
              <a:rPr lang="zh-TW" altLang="en-US" noProof="0"/>
              <a:t>第二層</a:t>
            </a:r>
          </a:p>
          <a:p>
            <a:pPr lvl="2" rtl="0"/>
            <a:r>
              <a:rPr lang="zh-TW" altLang="en-US" noProof="0"/>
              <a:t>第三層</a:t>
            </a:r>
          </a:p>
          <a:p>
            <a:pPr lvl="3" rtl="0"/>
            <a:r>
              <a:rPr lang="zh-TW" altLang="en-US" noProof="0"/>
              <a:t>第四層</a:t>
            </a:r>
          </a:p>
          <a:p>
            <a:pPr lvl="4" rtl="0"/>
            <a:r>
              <a:rPr lang="zh-TW" altLang="en-US" noProof="0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10" name="頁尾版面配置區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 rtlCol="0"/>
          <a:lstStyle/>
          <a:p>
            <a:pPr rtl="0"/>
            <a:r>
              <a:rPr lang="zh-TW" altLang="en-US" noProof="0"/>
              <a:t>範例頁尾文字</a:t>
            </a:r>
          </a:p>
        </p:txBody>
      </p:sp>
      <p:sp>
        <p:nvSpPr>
          <p:cNvPr id="8" name="日期版面配置區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11" name="投影片編號版面配置區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pPr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15928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zh-TW" altLang="en-US" noProof="0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zh-TW" altLang="en-US" noProof="0"/>
              <a:t>按一下圖示以新增圖片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zh-TW" altLang="en-US" noProof="0"/>
              <a:t>按一下以編輯母片文字樣式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r>
              <a:rPr lang="zh-TW" altLang="en-US" noProof="0"/>
              <a:t>範例頁尾文字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altLang="zh-TW" noProof="0"/>
              <a:t>20XX </a:t>
            </a:r>
            <a:r>
              <a:rPr lang="zh-TW" altLang="en-US" noProof="0"/>
              <a:t>年</a:t>
            </a: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altLang="zh-TW" noProof="0" smtClean="0"/>
              <a:t>‹#›</a:t>
            </a:fld>
            <a:endParaRPr lang="zh-TW" altLang="en-US" noProof="0"/>
          </a:p>
        </p:txBody>
      </p:sp>
    </p:spTree>
    <p:extLst>
      <p:ext uri="{BB962C8B-B14F-4D97-AF65-F5344CB8AC3E}">
        <p14:creationId xmlns:p14="http://schemas.microsoft.com/office/powerpoint/2010/main" val="271650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直線接點​​(S) 7">
            <a:extLst>
              <a:ext uri="{FF2B5EF4-FFF2-40B4-BE49-F238E27FC236}">
                <a16:creationId xmlns:a16="http://schemas.microsoft.com/office/drawing/2014/main" id="{DA78C165-B12A-4B46-AC7E-8E730F42CBBA}"/>
              </a:ext>
            </a:extLst>
          </p:cNvPr>
          <p:cNvCxnSpPr>
            <a:cxnSpLocks/>
          </p:cNvCxnSpPr>
          <p:nvPr userDrawn="1"/>
        </p:nvCxnSpPr>
        <p:spPr>
          <a:xfrm>
            <a:off x="4241830" y="495574"/>
            <a:ext cx="3703320" cy="0"/>
          </a:xfrm>
          <a:prstGeom prst="line">
            <a:avLst/>
          </a:prstGeom>
          <a:ln w="82550" cap="flat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接點​​(S) 12">
            <a:extLst>
              <a:ext uri="{FF2B5EF4-FFF2-40B4-BE49-F238E27FC236}">
                <a16:creationId xmlns:a16="http://schemas.microsoft.com/office/drawing/2014/main" id="{B15F2DE1-F272-49DD-84C1-C2FB82B723E3}"/>
              </a:ext>
            </a:extLst>
          </p:cNvPr>
          <p:cNvCxnSpPr>
            <a:cxnSpLocks/>
          </p:cNvCxnSpPr>
          <p:nvPr userDrawn="1"/>
        </p:nvCxnSpPr>
        <p:spPr>
          <a:xfrm>
            <a:off x="8042147" y="495574"/>
            <a:ext cx="3703320" cy="0"/>
          </a:xfrm>
          <a:prstGeom prst="line">
            <a:avLst/>
          </a:prstGeom>
          <a:ln w="82550" cap="flat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接點​​(S) 13">
            <a:extLst>
              <a:ext uri="{FF2B5EF4-FFF2-40B4-BE49-F238E27FC236}">
                <a16:creationId xmlns:a16="http://schemas.microsoft.com/office/drawing/2014/main" id="{D20BB053-86D6-405E-A719-7B6EF23E7207}"/>
              </a:ext>
            </a:extLst>
          </p:cNvPr>
          <p:cNvCxnSpPr>
            <a:cxnSpLocks/>
          </p:cNvCxnSpPr>
          <p:nvPr userDrawn="1"/>
        </p:nvCxnSpPr>
        <p:spPr>
          <a:xfrm>
            <a:off x="437009" y="495574"/>
            <a:ext cx="3703320" cy="0"/>
          </a:xfrm>
          <a:prstGeom prst="line">
            <a:avLst/>
          </a:prstGeom>
          <a:ln w="82550" cap="flat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tw"/>
              <a:t>按一下以編輯母片標題樣式</a:t>
            </a:r>
            <a:endParaRPr lang="en-US" dirty="0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zh-tw"/>
              <a:t>按一下以編輯母片文字樣式</a:t>
            </a:r>
          </a:p>
          <a:p>
            <a:pPr lvl="1" rtl="0"/>
            <a:r>
              <a:rPr lang="zh-tw"/>
              <a:t>第二層</a:t>
            </a:r>
          </a:p>
          <a:p>
            <a:pPr lvl="2" rtl="0"/>
            <a:r>
              <a:rPr lang="zh-tw"/>
              <a:t>第三層</a:t>
            </a:r>
          </a:p>
          <a:p>
            <a:pPr lvl="3" rtl="0"/>
            <a:r>
              <a:rPr lang="zh-tw"/>
              <a:t>第四層</a:t>
            </a:r>
          </a:p>
          <a:p>
            <a:pPr lvl="4" rtl="0"/>
            <a:r>
              <a:rPr lang="zh-tw"/>
              <a:t>第五層</a:t>
            </a:r>
            <a:endParaRPr lang="en-US" dirty="0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/>
              <a:t>20XX 年</a:t>
            </a: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r>
              <a:rPr lang="zh-tw"/>
              <a:t>範例頁尾文字</a:t>
            </a: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2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7" r:id="rId3"/>
    <p:sldLayoutId id="2147483780" r:id="rId4"/>
    <p:sldLayoutId id="2147483764" r:id="rId5"/>
    <p:sldLayoutId id="2147483783" r:id="rId6"/>
    <p:sldLayoutId id="2147483784" r:id="rId7"/>
    <p:sldLayoutId id="2147483767" r:id="rId8"/>
    <p:sldLayoutId id="2147483782" r:id="rId9"/>
    <p:sldLayoutId id="2147483778" r:id="rId10"/>
    <p:sldLayoutId id="2147483779" r:id="rId11"/>
    <p:sldLayoutId id="2147483765" r:id="rId12"/>
    <p:sldLayoutId id="2147483766" r:id="rId13"/>
    <p:sldLayoutId id="2147483769" r:id="rId14"/>
    <p:sldLayoutId id="2147483770" r:id="rId15"/>
    <p:sldLayoutId id="214748377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Microsoft JhengHei UI" panose="020B0604030504040204" pitchFamily="34" charset="-120"/>
          <a:ea typeface="Microsoft JhengHei UI" panose="020B0604030504040204" pitchFamily="34" charset="-120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8359453A-78E9-42AE-AE23-C9D218CBC3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/>
          <a:p>
            <a:pPr rtl="0"/>
            <a:r>
              <a:rPr lang="en-US" altLang="zh-TW" sz="2800" cap="none" dirty="0"/>
              <a:t>How do the characteristics of Generation Z medical doctors affect the recruitment and retention policy of private medical </a:t>
            </a:r>
            <a:r>
              <a:rPr lang="en-US" altLang="zh-TW" sz="2800" cap="none" dirty="0" err="1"/>
              <a:t>organisations</a:t>
            </a:r>
            <a:r>
              <a:rPr lang="en-US" altLang="zh-TW" sz="2800" cap="none" dirty="0"/>
              <a:t> in Hong Kong </a:t>
            </a:r>
            <a:endParaRPr lang="zh-TW" altLang="en-US" cap="none" dirty="0"/>
          </a:p>
        </p:txBody>
      </p:sp>
      <p:sp>
        <p:nvSpPr>
          <p:cNvPr id="5" name="副標題 4">
            <a:extLst>
              <a:ext uri="{FF2B5EF4-FFF2-40B4-BE49-F238E27FC236}">
                <a16:creationId xmlns:a16="http://schemas.microsoft.com/office/drawing/2014/main" id="{639AF166-E191-409C-98AE-C2A47C576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/>
          <a:p>
            <a:pPr rtl="0"/>
            <a:r>
              <a:rPr lang="en-US" altLang="zh-TW" dirty="0"/>
              <a:t>Kwong Kin Hung, Terence</a:t>
            </a:r>
            <a:endParaRPr lang="zh-TW" altLang="en-US" dirty="0"/>
          </a:p>
        </p:txBody>
      </p:sp>
      <p:pic>
        <p:nvPicPr>
          <p:cNvPr id="8" name="圖片版面配置區 7" descr="附聽診器的醫療設備">
            <a:extLst>
              <a:ext uri="{FF2B5EF4-FFF2-40B4-BE49-F238E27FC236}">
                <a16:creationId xmlns:a16="http://schemas.microsoft.com/office/drawing/2014/main" id="{D9011B7D-CD6B-49C3-8163-9672E7B5EB9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056" y="3081528"/>
            <a:ext cx="11265408" cy="3310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963192BA-8392-7772-29D6-F1F2FD03A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Introduction</a:t>
            </a:r>
            <a:endParaRPr lang="zh-HK" altLang="en-US" dirty="0"/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E955EFCD-F8E5-8385-2FF4-B8B17B384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42309"/>
            <a:ext cx="11029615" cy="3833042"/>
          </a:xfrm>
        </p:spPr>
        <p:txBody>
          <a:bodyPr>
            <a:normAutofit fontScale="92500" lnSpcReduction="20000"/>
          </a:bodyPr>
          <a:lstStyle/>
          <a:p>
            <a:r>
              <a:rPr lang="en-US" altLang="zh-HK" dirty="0"/>
              <a:t>The population in Hong Kong is aging. By 2039, the population aged 65 and over will increase from 1.5 million (20% of the total population) in 2021 to 2.52 million (31% of the total population) in 2039. (Health Bureau HKSAR, 2023)</a:t>
            </a:r>
          </a:p>
          <a:p>
            <a:r>
              <a:rPr lang="en-US" altLang="zh-HK" dirty="0"/>
              <a:t>The projected expenditure related to the management of chronic diseases is dramatically increased related to the aging population.</a:t>
            </a:r>
          </a:p>
          <a:p>
            <a:r>
              <a:rPr lang="en-US" altLang="zh-HK" dirty="0"/>
              <a:t>The Hong Kong Government addresses this problem and develops primary care blueprint for community-based primary care in 2023.</a:t>
            </a:r>
          </a:p>
          <a:p>
            <a:r>
              <a:rPr lang="en-US" altLang="zh-HK" dirty="0"/>
              <a:t>The expenditure on the existing community-based primary care still relied on the public sector run by the hospital authority.  </a:t>
            </a:r>
          </a:p>
          <a:p>
            <a:r>
              <a:rPr lang="en-US" altLang="zh-HK" dirty="0"/>
              <a:t>Successful program stressed on development of primary care in the private sector in Hong Kong.</a:t>
            </a:r>
          </a:p>
          <a:p>
            <a:r>
              <a:rPr lang="en-US" altLang="zh-HK" dirty="0"/>
              <a:t>Practice medicine is a human activity that is unable to be replaced by artificial intelligence at this moment.</a:t>
            </a:r>
          </a:p>
          <a:p>
            <a:r>
              <a:rPr lang="en-US" altLang="zh-HK" dirty="0"/>
              <a:t>Therefore, the demand for medical doctors practicing in the private sector is increasing in Hong Kong.</a:t>
            </a:r>
          </a:p>
          <a:p>
            <a:endParaRPr lang="zh-HK" altLang="en-US" dirty="0"/>
          </a:p>
        </p:txBody>
      </p:sp>
      <p:sp>
        <p:nvSpPr>
          <p:cNvPr id="2" name="副標題 4">
            <a:extLst>
              <a:ext uri="{FF2B5EF4-FFF2-40B4-BE49-F238E27FC236}">
                <a16:creationId xmlns:a16="http://schemas.microsoft.com/office/drawing/2014/main" id="{355A234E-B0FD-04E2-EDA6-910198B99E91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65509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內容版面配置區 7">
            <a:extLst>
              <a:ext uri="{FF2B5EF4-FFF2-40B4-BE49-F238E27FC236}">
                <a16:creationId xmlns:a16="http://schemas.microsoft.com/office/drawing/2014/main" id="{FCEED48F-4F97-27D4-6536-2C2BC8B572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607" t="20399" r="16298" b="10375"/>
          <a:stretch/>
        </p:blipFill>
        <p:spPr>
          <a:xfrm>
            <a:off x="1647811" y="740229"/>
            <a:ext cx="8896377" cy="5320937"/>
          </a:xfrm>
        </p:spPr>
      </p:pic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CF8CEEF-5457-6A0F-0E76-83CD25D44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3</a:t>
            </a:fld>
            <a:endParaRPr lang="zh-TW" altLang="en-US" noProof="0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C5D5D260-FB52-6007-71AA-0EE52C605542}"/>
              </a:ext>
            </a:extLst>
          </p:cNvPr>
          <p:cNvSpPr txBox="1"/>
          <p:nvPr/>
        </p:nvSpPr>
        <p:spPr>
          <a:xfrm>
            <a:off x="1647811" y="6149594"/>
            <a:ext cx="86718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304800"/>
            <a:r>
              <a:rPr lang="en-US" altLang="zh-HK" sz="14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Sources: Health Bureau HKSAR. (2023). The Healthcare Challenges in Hong Kong. Primary Healthcare Blueprint, 11–18.</a:t>
            </a:r>
            <a:endParaRPr lang="zh-TW" altLang="zh-HK" sz="1400" i="1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2" name="副標題 4">
            <a:extLst>
              <a:ext uri="{FF2B5EF4-FFF2-40B4-BE49-F238E27FC236}">
                <a16:creationId xmlns:a16="http://schemas.microsoft.com/office/drawing/2014/main" id="{3BC0CAAF-3F82-199C-A438-6A163E965C30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1175059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>
            <a:extLst>
              <a:ext uri="{FF2B5EF4-FFF2-40B4-BE49-F238E27FC236}">
                <a16:creationId xmlns:a16="http://schemas.microsoft.com/office/drawing/2014/main" id="{963192BA-8392-7772-29D6-F1F2FD03A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Shortage of Medical doctor in Hong Kong </a:t>
            </a:r>
            <a:br>
              <a:rPr lang="en-US" altLang="zh-HK" dirty="0"/>
            </a:br>
            <a:r>
              <a:rPr lang="en-US" altLang="zh-HK" sz="2000" dirty="0"/>
              <a:t>(Department of Health HKSAR, 2022)</a:t>
            </a:r>
            <a:endParaRPr lang="zh-HK" altLang="en-US" dirty="0"/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E955EFCD-F8E5-8385-2FF4-B8B17B384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272937"/>
            <a:ext cx="11029615" cy="3702413"/>
          </a:xfrm>
        </p:spPr>
        <p:txBody>
          <a:bodyPr>
            <a:normAutofit/>
          </a:bodyPr>
          <a:lstStyle/>
          <a:p>
            <a:r>
              <a:rPr lang="en-US" altLang="zh-HK" dirty="0"/>
              <a:t>Total number of doctors in Hong Kong 												15546</a:t>
            </a:r>
          </a:p>
          <a:p>
            <a:r>
              <a:rPr lang="en-US" altLang="zh-HK" dirty="0"/>
              <a:t>Number of doctors working in hospital authority 									6458</a:t>
            </a:r>
          </a:p>
          <a:p>
            <a:r>
              <a:rPr lang="en-US" altLang="zh-HK" dirty="0"/>
              <a:t>Number of doctors working in the Department of Health 		 					457</a:t>
            </a:r>
          </a:p>
          <a:p>
            <a:r>
              <a:rPr lang="en-US" altLang="zh-HK" dirty="0"/>
              <a:t>Estimated number of doctors in the private sector 									7000</a:t>
            </a:r>
          </a:p>
          <a:p>
            <a:pPr lvl="1"/>
            <a:r>
              <a:rPr lang="en-US" altLang="zh-HK" dirty="0"/>
              <a:t>Estimated active doctors ~ 4000 </a:t>
            </a:r>
          </a:p>
          <a:p>
            <a:pPr lvl="1"/>
            <a:r>
              <a:rPr lang="en-US" altLang="zh-HK" dirty="0"/>
              <a:t>Estimated active doctors practicing community primary care ~ 2000</a:t>
            </a:r>
          </a:p>
          <a:p>
            <a:r>
              <a:rPr lang="en-US" altLang="zh-HK" dirty="0"/>
              <a:t>Average number of medical graduates every year ~ 500</a:t>
            </a:r>
          </a:p>
          <a:p>
            <a:pPr lvl="1"/>
            <a:r>
              <a:rPr lang="en-US" altLang="zh-HK" dirty="0"/>
              <a:t> estimated 90% will be employed by hospital authority to continue specialist training </a:t>
            </a:r>
          </a:p>
          <a:p>
            <a:pPr lvl="1"/>
            <a:r>
              <a:rPr lang="en-US" altLang="zh-HK" dirty="0"/>
              <a:t>Estimated 10% will enter the private market to practice primary health </a:t>
            </a:r>
          </a:p>
          <a:p>
            <a:pPr lvl="1"/>
            <a:endParaRPr lang="en-US" altLang="zh-HK" dirty="0"/>
          </a:p>
          <a:p>
            <a:endParaRPr lang="zh-HK" altLang="en-US" dirty="0"/>
          </a:p>
        </p:txBody>
      </p:sp>
      <p:sp>
        <p:nvSpPr>
          <p:cNvPr id="2" name="副標題 4">
            <a:extLst>
              <a:ext uri="{FF2B5EF4-FFF2-40B4-BE49-F238E27FC236}">
                <a16:creationId xmlns:a16="http://schemas.microsoft.com/office/drawing/2014/main" id="{9B3E6545-97E1-DBA8-C4CE-C50CF33DD861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888970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>
            <a:normAutofit/>
          </a:bodyPr>
          <a:lstStyle/>
          <a:p>
            <a:pPr algn="ctr" rtl="0"/>
            <a:r>
              <a:rPr lang="en-US" altLang="zh-TW" dirty="0">
                <a:latin typeface="Microsoft JhengHei UI" panose="020B0604030504040204" pitchFamily="34" charset="-120"/>
                <a:ea typeface="Microsoft JhengHei UI" panose="020B0604030504040204" pitchFamily="34" charset="-120"/>
              </a:rPr>
              <a:t>Different Generation in workforces</a:t>
            </a:r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545D400E-C177-CCC4-5B47-C3EE813ACD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0757" t="27350" r="18246" b="21363"/>
          <a:stretch/>
        </p:blipFill>
        <p:spPr>
          <a:xfrm>
            <a:off x="1316272" y="1798320"/>
            <a:ext cx="9306908" cy="4201886"/>
          </a:xfr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813E0B9D-047E-87D6-557C-FB7597B7329F}"/>
              </a:ext>
            </a:extLst>
          </p:cNvPr>
          <p:cNvSpPr txBox="1"/>
          <p:nvPr/>
        </p:nvSpPr>
        <p:spPr>
          <a:xfrm>
            <a:off x="539932" y="6061166"/>
            <a:ext cx="1094667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1400" i="1" dirty="0"/>
              <a:t>Sources: https://www.pewresearch.org/social-trends/2018/11/15/early-benchmarks-show-post-millennials-on-track-to-be-most-diverse-best-educated-generation-yet/</a:t>
            </a:r>
            <a:endParaRPr lang="zh-HK" altLang="en-US" sz="1400" i="1" dirty="0"/>
          </a:p>
        </p:txBody>
      </p:sp>
      <p:sp>
        <p:nvSpPr>
          <p:cNvPr id="3" name="副標題 4">
            <a:extLst>
              <a:ext uri="{FF2B5EF4-FFF2-40B4-BE49-F238E27FC236}">
                <a16:creationId xmlns:a16="http://schemas.microsoft.com/office/drawing/2014/main" id="{09A625C5-882F-A032-0457-940B5AA69B4F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0009517-BC21-9955-62AA-172630CE8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Literature Review 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0CF64D8-A293-3D36-55F0-B55F9F08E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2116182"/>
            <a:ext cx="11029615" cy="2094411"/>
          </a:xfrm>
        </p:spPr>
        <p:txBody>
          <a:bodyPr>
            <a:normAutofit/>
          </a:bodyPr>
          <a:lstStyle/>
          <a:p>
            <a:r>
              <a:rPr lang="en-US" altLang="zh-HK" sz="2000" dirty="0"/>
              <a:t>There are many research studying Generation Z about their characteristics</a:t>
            </a:r>
          </a:p>
          <a:p>
            <a:r>
              <a:rPr lang="en-US" altLang="zh-HK" sz="2000" dirty="0"/>
              <a:t>Not much research on Generation Z medical doctors.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C3EBF28-CCC4-2C4B-7088-B11CA46E4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6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FF36A212-6FC5-7AFB-EC69-9EB913AE9541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570767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EEA6202-A11E-295A-DB9B-FDE26CEDC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Key Scholars for studying of generation Z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C183877-7E9C-FCE4-B3BF-A9FF130EC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HK" dirty="0"/>
              <a:t>Jean Twenge: Generational differences, including the impact of technology and social media on young people's mental health and well-being. (Twenge, 2010)</a:t>
            </a:r>
          </a:p>
          <a:p>
            <a:r>
              <a:rPr lang="en-US" altLang="zh-HK" dirty="0"/>
              <a:t>Corey </a:t>
            </a:r>
            <a:r>
              <a:rPr lang="en-US" altLang="zh-HK" dirty="0" err="1"/>
              <a:t>Seemiller</a:t>
            </a:r>
            <a:r>
              <a:rPr lang="en-US" altLang="zh-HK" dirty="0"/>
              <a:t> and Meghan Grace: Generation Z’s values, beliefs, and behaviors. (</a:t>
            </a:r>
            <a:r>
              <a:rPr lang="en-US" altLang="zh-HK" dirty="0" err="1"/>
              <a:t>Seemiller</a:t>
            </a:r>
            <a:r>
              <a:rPr lang="en-US" altLang="zh-HK" dirty="0"/>
              <a:t> &amp; Grace, 2017)</a:t>
            </a:r>
          </a:p>
          <a:p>
            <a:r>
              <a:rPr lang="en-US" altLang="zh-HK" dirty="0"/>
              <a:t>Danah Boyd: The implications of technology, social media, and online communication on the identity, relationships, and privacy of young people. (Boyd &amp; Marwick, 2014)</a:t>
            </a:r>
          </a:p>
          <a:p>
            <a:r>
              <a:rPr lang="en-US" altLang="zh-HK" dirty="0"/>
              <a:t>Neil Howe and William Strauss: Known for their work on generation theory and concept of generation cycles (Howe &amp; Strauss, 2007)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883DA78F-8D19-BC07-BAA9-9A124FD34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7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851ED234-4E0B-BD9A-B895-BE0A348E89E7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131290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476BC17-15B4-9BF3-8118-D8DBC0C0D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Characteristics of Generation Z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98D6466-0FF8-A22A-709B-5E6D214A8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HK" dirty="0"/>
              <a:t>Technologically Savvy - Digital Native Theory (Prensky, 2001)</a:t>
            </a:r>
          </a:p>
          <a:p>
            <a:r>
              <a:rPr lang="en-US" altLang="zh-HK" dirty="0"/>
              <a:t>Emphasis on work-life balance </a:t>
            </a:r>
          </a:p>
          <a:p>
            <a:r>
              <a:rPr lang="en-US" altLang="zh-HK" dirty="0"/>
              <a:t>Pragmatic - Post-</a:t>
            </a:r>
            <a:r>
              <a:rPr lang="en-US" altLang="zh-HK" dirty="0" err="1"/>
              <a:t>Millenial</a:t>
            </a:r>
            <a:r>
              <a:rPr lang="en-US" altLang="zh-HK" dirty="0"/>
              <a:t> Theory (McNeil, 2010)</a:t>
            </a:r>
          </a:p>
          <a:p>
            <a:r>
              <a:rPr lang="en-US" altLang="zh-HK" dirty="0"/>
              <a:t>Collaborative and Team oriented, but sometimes show individualism </a:t>
            </a:r>
          </a:p>
          <a:p>
            <a:r>
              <a:rPr lang="en-US" altLang="zh-HK" dirty="0"/>
              <a:t>Desire for meaningful work</a:t>
            </a:r>
          </a:p>
          <a:p>
            <a:r>
              <a:rPr lang="en-US" altLang="zh-HK" dirty="0"/>
              <a:t>Lifelong learning</a:t>
            </a:r>
          </a:p>
          <a:p>
            <a:r>
              <a:rPr lang="en-US" altLang="zh-HK" dirty="0"/>
              <a:t>Inclusive and diversity mindset - Generation Theory (Twenge et al., 2015)</a:t>
            </a:r>
          </a:p>
          <a:p>
            <a:r>
              <a:rPr lang="en-US" altLang="zh-HK" dirty="0"/>
              <a:t>Entrepreneurial mindset</a:t>
            </a:r>
          </a:p>
          <a:p>
            <a:r>
              <a:rPr lang="en-US" altLang="zh-HK" dirty="0"/>
              <a:t>Adaptability and resilience </a:t>
            </a:r>
          </a:p>
          <a:p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5D989FC-95EF-95E0-F627-E2AD2EC25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8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DB22571A-6B21-A28E-7390-5F57C01A9847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196913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40749F6-174D-5B8B-F187-2045F105D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Research on Generation Z Medical Doctors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81709BB-E223-28C5-9D11-47F67F2276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 dirty="0"/>
              <a:t>A researcher shared his opinions about Generation Z medical doctors in the following points: (Narcisse &amp; Guha, 2023)</a:t>
            </a:r>
          </a:p>
          <a:p>
            <a:pPr marL="0" indent="0">
              <a:buNone/>
            </a:pPr>
            <a:r>
              <a:rPr lang="en-US" altLang="zh-HK" dirty="0">
                <a:latin typeface="-apple-system"/>
              </a:rPr>
              <a:t>	</a:t>
            </a:r>
            <a:r>
              <a:rPr lang="en-US" altLang="zh-HK" b="0" i="0" dirty="0">
                <a:effectLst/>
                <a:latin typeface="-apple-system"/>
              </a:rPr>
              <a:t>1. The desire for </a:t>
            </a:r>
            <a:r>
              <a:rPr lang="en-US" altLang="zh-HK" b="1" i="0" dirty="0">
                <a:effectLst/>
                <a:latin typeface="-apple-system"/>
              </a:rPr>
              <a:t>work-life balance </a:t>
            </a:r>
            <a:r>
              <a:rPr lang="en-US" altLang="zh-HK" b="0" i="0" dirty="0">
                <a:effectLst/>
                <a:latin typeface="-apple-system"/>
              </a:rPr>
              <a:t>and a fulfilling career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2. The </a:t>
            </a:r>
            <a:r>
              <a:rPr lang="en-US" altLang="zh-HK" b="1" i="0" dirty="0">
                <a:effectLst/>
                <a:latin typeface="-apple-system"/>
              </a:rPr>
              <a:t>need for more resources </a:t>
            </a:r>
            <a:r>
              <a:rPr lang="en-US" altLang="zh-HK" b="0" i="0" dirty="0">
                <a:effectLst/>
                <a:latin typeface="-apple-system"/>
              </a:rPr>
              <a:t>to work better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3. The potential for </a:t>
            </a:r>
            <a:r>
              <a:rPr lang="en-US" altLang="zh-HK" b="1" i="0" dirty="0">
                <a:effectLst/>
                <a:latin typeface="-apple-system"/>
              </a:rPr>
              <a:t>conflicts with older colleagues </a:t>
            </a:r>
            <a:r>
              <a:rPr lang="en-US" altLang="zh-HK" b="0" i="0" dirty="0">
                <a:effectLst/>
                <a:latin typeface="-apple-system"/>
              </a:rPr>
              <a:t>due to different outlooks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4. The need for </a:t>
            </a:r>
            <a:r>
              <a:rPr lang="en-US" altLang="zh-HK" b="1" i="0" dirty="0">
                <a:effectLst/>
                <a:latin typeface="-apple-system"/>
              </a:rPr>
              <a:t>more flexible schedules </a:t>
            </a:r>
            <a:r>
              <a:rPr lang="en-US" altLang="zh-HK" b="0" i="0" dirty="0">
                <a:effectLst/>
                <a:latin typeface="-apple-system"/>
              </a:rPr>
              <a:t>and a fluid transition from clinic to home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5. The potential for disruption of previously established codes and the </a:t>
            </a:r>
            <a:r>
              <a:rPr lang="en-US" altLang="zh-HK" b="1" i="0" dirty="0">
                <a:effectLst/>
                <a:latin typeface="-apple-system"/>
              </a:rPr>
              <a:t>need for diversification of tasks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6. The </a:t>
            </a:r>
            <a:r>
              <a:rPr lang="en-US" altLang="zh-HK" b="1" i="0" dirty="0">
                <a:effectLst/>
                <a:latin typeface="-apple-system"/>
              </a:rPr>
              <a:t>need for digital tools </a:t>
            </a:r>
            <a:r>
              <a:rPr lang="en-US" altLang="zh-HK" b="0" i="0" dirty="0">
                <a:effectLst/>
                <a:latin typeface="-apple-system"/>
              </a:rPr>
              <a:t>that do not disrupt the rhythm of work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r>
              <a:rPr lang="en-US" altLang="zh-HK" b="0" i="0" dirty="0">
                <a:effectLst/>
                <a:latin typeface="-apple-system"/>
              </a:rPr>
              <a:t> </a:t>
            </a:r>
          </a:p>
          <a:p>
            <a:pPr marL="324000" lvl="1" indent="0">
              <a:buNone/>
            </a:pPr>
            <a:r>
              <a:rPr lang="en-US" altLang="zh-HK" b="0" i="0" dirty="0">
                <a:effectLst/>
                <a:latin typeface="-apple-system"/>
              </a:rPr>
              <a:t>	7. The impact of the feminization of the medical profession on </a:t>
            </a:r>
            <a:r>
              <a:rPr lang="en-US" altLang="zh-HK" b="1" i="0" dirty="0">
                <a:effectLst/>
                <a:latin typeface="-apple-system"/>
              </a:rPr>
              <a:t>the priority of family </a:t>
            </a:r>
            <a:r>
              <a:rPr lang="en-US" altLang="zh-HK" b="0" i="0" dirty="0">
                <a:effectLst/>
                <a:latin typeface="-apple-system"/>
              </a:rPr>
              <a:t>over clinica</a:t>
            </a:r>
            <a:r>
              <a:rPr lang="en-US" altLang="zh-HK" dirty="0">
                <a:latin typeface="-apple-system"/>
              </a:rPr>
              <a:t>l work</a:t>
            </a:r>
            <a:r>
              <a:rPr lang="en-US" altLang="zh-HK" b="0" i="0" dirty="0">
                <a:effectLst/>
                <a:latin typeface="-apple-system"/>
              </a:rPr>
              <a:t> </a:t>
            </a:r>
            <a:r>
              <a:rPr lang="en-US" altLang="zh-HK" b="0" i="0" dirty="0">
                <a:solidFill>
                  <a:srgbClr val="FFFFFF"/>
                </a:solidFill>
                <a:effectLst/>
                <a:latin typeface="-apple-system"/>
              </a:rPr>
              <a:t>2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64927EE-F38C-5ED4-2E54-56C467E32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9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8C984E85-EB1D-743F-0875-D8D4418053FE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747547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1A269D6-B446-D495-4F00-22F2F8EA8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287FD860-BF49-1AC4-42A3-B2429EAEA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19072"/>
            <a:ext cx="11029615" cy="363448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altLang="zh-HK" sz="3200" dirty="0"/>
              <a:t>There is no formal qualitative </a:t>
            </a:r>
            <a:r>
              <a:rPr lang="en-US" altLang="zh-HK" sz="3600" dirty="0"/>
              <a:t>research</a:t>
            </a:r>
            <a:r>
              <a:rPr lang="en-US" altLang="zh-HK" sz="3200" dirty="0"/>
              <a:t> about Generation Z medical doctors</a:t>
            </a:r>
            <a:endParaRPr lang="zh-HK" altLang="en-US" sz="3200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8F8C4994-5207-FED0-00A0-B5107031F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10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11024127-0D49-B57B-8AFF-FE69278AFAE1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1897030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18889FE-06D4-ED6C-D3CF-794FB62E1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The working environment for doctors</a:t>
            </a:r>
            <a:br>
              <a:rPr lang="en-US" altLang="zh-HK" dirty="0"/>
            </a:br>
            <a:r>
              <a:rPr lang="en-US" altLang="zh-HK" dirty="0"/>
              <a:t>(</a:t>
            </a:r>
            <a:r>
              <a:rPr lang="en-US" altLang="zh-HK" dirty="0" err="1"/>
              <a:t>Hafferty</a:t>
            </a:r>
            <a:r>
              <a:rPr lang="en-US" altLang="zh-HK" dirty="0"/>
              <a:t> &amp; Light, 1995)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3EB017AE-0FA5-4ECB-E26F-915DBB4BC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948978"/>
            <a:ext cx="11029615" cy="3634486"/>
          </a:xfrm>
        </p:spPr>
        <p:txBody>
          <a:bodyPr/>
          <a:lstStyle/>
          <a:p>
            <a:r>
              <a:rPr lang="en-US" altLang="zh-HK" dirty="0"/>
              <a:t>Long and irregular hours </a:t>
            </a:r>
          </a:p>
          <a:p>
            <a:r>
              <a:rPr lang="en-US" altLang="zh-HK" dirty="0"/>
              <a:t>High-stress environment </a:t>
            </a:r>
          </a:p>
          <a:p>
            <a:r>
              <a:rPr lang="en-US" altLang="zh-HK" dirty="0"/>
              <a:t>Emotional demand</a:t>
            </a:r>
          </a:p>
          <a:p>
            <a:r>
              <a:rPr lang="en-US" altLang="zh-HK" dirty="0"/>
              <a:t>Multitasking and prioritization </a:t>
            </a:r>
          </a:p>
          <a:p>
            <a:r>
              <a:rPr lang="en-US" altLang="zh-HK" dirty="0"/>
              <a:t>Team-based approach </a:t>
            </a:r>
          </a:p>
          <a:p>
            <a:r>
              <a:rPr lang="en-US" altLang="zh-HK" dirty="0"/>
              <a:t>Continuous learning and provision development</a:t>
            </a:r>
          </a:p>
          <a:p>
            <a:r>
              <a:rPr lang="en-US" altLang="zh-HK" dirty="0"/>
              <a:t>High level of responsibility </a:t>
            </a:r>
          </a:p>
          <a:p>
            <a:r>
              <a:rPr lang="en-US" altLang="zh-HK" dirty="0"/>
              <a:t>Varied work setting 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0E306EE-4433-D379-0EC7-8C0E7A1CB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11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937E0EA3-1DBB-B67A-BAD9-6DD1B5936168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873335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18889FE-06D4-ED6C-D3CF-794FB62E1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HK" dirty="0"/>
              <a:t>Matching? CONFLICTs?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3EB017AE-0FA5-4ECB-E26F-915DBB4BC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9471" y="2019539"/>
            <a:ext cx="3202472" cy="1275517"/>
          </a:xfrm>
        </p:spPr>
        <p:txBody>
          <a:bodyPr>
            <a:normAutofit fontScale="85000" lnSpcReduction="20000"/>
          </a:bodyPr>
          <a:lstStyle/>
          <a:p>
            <a:pPr>
              <a:buFont typeface="Wingdings 2" panose="05020102010507070707" pitchFamily="18" charset="2"/>
              <a:buChar char=""/>
            </a:pPr>
            <a:r>
              <a:rPr lang="en-US" altLang="zh-HK" dirty="0"/>
              <a:t>Long and irregular hours </a:t>
            </a:r>
          </a:p>
          <a:p>
            <a:pPr>
              <a:buFont typeface="Wingdings 2" panose="05020102010507070707" pitchFamily="18" charset="2"/>
              <a:buChar char=""/>
            </a:pPr>
            <a:r>
              <a:rPr lang="en-US" altLang="zh-HK" dirty="0"/>
              <a:t>High-stress environment </a:t>
            </a:r>
          </a:p>
          <a:p>
            <a:pPr>
              <a:buFont typeface="Wingdings 2" panose="05020102010507070707" pitchFamily="18" charset="2"/>
              <a:buChar char=""/>
            </a:pPr>
            <a:r>
              <a:rPr lang="en-US" altLang="zh-HK" dirty="0"/>
              <a:t>Emotional demand</a:t>
            </a:r>
          </a:p>
          <a:p>
            <a:pPr>
              <a:buFont typeface="Wingdings 2" panose="05020102010507070707" pitchFamily="18" charset="2"/>
              <a:buChar char=""/>
            </a:pPr>
            <a:r>
              <a:rPr lang="en-US" altLang="zh-HK" dirty="0"/>
              <a:t>High level of responsibility 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0E306EE-4433-D379-0EC7-8C0E7A1CB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12</a:t>
            </a:fld>
            <a:endParaRPr lang="zh-TW" altLang="en-US" noProof="0"/>
          </a:p>
        </p:txBody>
      </p: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5BDCA92C-1EAB-D4BD-A15A-9EDA5BD2A390}"/>
              </a:ext>
            </a:extLst>
          </p:cNvPr>
          <p:cNvSpPr txBox="1">
            <a:spLocks/>
          </p:cNvSpPr>
          <p:nvPr/>
        </p:nvSpPr>
        <p:spPr>
          <a:xfrm>
            <a:off x="1140824" y="2166692"/>
            <a:ext cx="5636727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HK" u="sng" dirty="0"/>
              <a:t>CHARACTERISTICS OF GENERATION Z</a:t>
            </a:r>
          </a:p>
          <a:p>
            <a:r>
              <a:rPr lang="en-US" altLang="zh-HK" dirty="0"/>
              <a:t>Emphasis on work-life balance </a:t>
            </a:r>
          </a:p>
          <a:p>
            <a:r>
              <a:rPr lang="en-US" altLang="zh-HK" dirty="0"/>
              <a:t>Technologically Savvy</a:t>
            </a:r>
          </a:p>
          <a:p>
            <a:r>
              <a:rPr lang="en-US" altLang="zh-HK" dirty="0"/>
              <a:t>Pragmatic </a:t>
            </a:r>
          </a:p>
          <a:p>
            <a:r>
              <a:rPr lang="en-US" altLang="zh-HK" dirty="0"/>
              <a:t>Individualism</a:t>
            </a:r>
          </a:p>
          <a:p>
            <a:r>
              <a:rPr lang="en-US" altLang="zh-HK" dirty="0"/>
              <a:t>Desire for meaningful work</a:t>
            </a:r>
          </a:p>
          <a:p>
            <a:r>
              <a:rPr lang="en-US" altLang="zh-HK" dirty="0"/>
              <a:t>Lifelong learning</a:t>
            </a:r>
          </a:p>
          <a:p>
            <a:r>
              <a:rPr lang="en-US" altLang="zh-HK" dirty="0"/>
              <a:t>Inclusive and diversity mindset </a:t>
            </a:r>
          </a:p>
          <a:p>
            <a:r>
              <a:rPr lang="en-US" altLang="zh-HK" dirty="0"/>
              <a:t>Entrepreneurial mindset</a:t>
            </a:r>
          </a:p>
          <a:p>
            <a:r>
              <a:rPr lang="en-US" altLang="zh-HK" dirty="0"/>
              <a:t>Adaptability and resilience </a:t>
            </a:r>
          </a:p>
        </p:txBody>
      </p:sp>
      <p:sp>
        <p:nvSpPr>
          <p:cNvPr id="8" name="內容版面配置區 2">
            <a:extLst>
              <a:ext uri="{FF2B5EF4-FFF2-40B4-BE49-F238E27FC236}">
                <a16:creationId xmlns:a16="http://schemas.microsoft.com/office/drawing/2014/main" id="{6C64AACF-F643-7C2E-D8C8-20DC2124495C}"/>
              </a:ext>
            </a:extLst>
          </p:cNvPr>
          <p:cNvSpPr txBox="1">
            <a:spLocks/>
          </p:cNvSpPr>
          <p:nvPr/>
        </p:nvSpPr>
        <p:spPr>
          <a:xfrm>
            <a:off x="6777551" y="4880005"/>
            <a:ext cx="5277394" cy="2926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zh-HK" dirty="0"/>
              <a:t>Continuous learning and provision development</a:t>
            </a:r>
          </a:p>
        </p:txBody>
      </p:sp>
      <p:sp>
        <p:nvSpPr>
          <p:cNvPr id="9" name="內容版面配置區 2">
            <a:extLst>
              <a:ext uri="{FF2B5EF4-FFF2-40B4-BE49-F238E27FC236}">
                <a16:creationId xmlns:a16="http://schemas.microsoft.com/office/drawing/2014/main" id="{AA2D7D99-9E47-E979-492C-736C12E26377}"/>
              </a:ext>
            </a:extLst>
          </p:cNvPr>
          <p:cNvSpPr txBox="1">
            <a:spLocks/>
          </p:cNvSpPr>
          <p:nvPr/>
        </p:nvSpPr>
        <p:spPr>
          <a:xfrm>
            <a:off x="6777551" y="3578331"/>
            <a:ext cx="3499090" cy="3134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zh-HK" dirty="0"/>
              <a:t>Multitasking and prioritization </a:t>
            </a:r>
          </a:p>
        </p:txBody>
      </p:sp>
      <p:cxnSp>
        <p:nvCxnSpPr>
          <p:cNvPr id="11" name="直線單箭頭接點 10">
            <a:extLst>
              <a:ext uri="{FF2B5EF4-FFF2-40B4-BE49-F238E27FC236}">
                <a16:creationId xmlns:a16="http://schemas.microsoft.com/office/drawing/2014/main" id="{FD6443D1-806A-240E-00A2-1D20DB1989D1}"/>
              </a:ext>
            </a:extLst>
          </p:cNvPr>
          <p:cNvCxnSpPr>
            <a:cxnSpLocks/>
            <a:endCxn id="3" idx="1"/>
          </p:cNvCxnSpPr>
          <p:nvPr/>
        </p:nvCxnSpPr>
        <p:spPr>
          <a:xfrm flipV="1">
            <a:off x="4911634" y="2657298"/>
            <a:ext cx="1987837" cy="7794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內容版面配置區 2">
            <a:extLst>
              <a:ext uri="{FF2B5EF4-FFF2-40B4-BE49-F238E27FC236}">
                <a16:creationId xmlns:a16="http://schemas.microsoft.com/office/drawing/2014/main" id="{80C961D2-569C-62D2-9D57-539F2851A867}"/>
              </a:ext>
            </a:extLst>
          </p:cNvPr>
          <p:cNvSpPr txBox="1">
            <a:spLocks/>
          </p:cNvSpPr>
          <p:nvPr/>
        </p:nvSpPr>
        <p:spPr>
          <a:xfrm>
            <a:off x="6777551" y="5476751"/>
            <a:ext cx="2712719" cy="2792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zh-HK" dirty="0"/>
              <a:t>Varied work setting </a:t>
            </a:r>
          </a:p>
        </p:txBody>
      </p:sp>
      <p:cxnSp>
        <p:nvCxnSpPr>
          <p:cNvPr id="17" name="直線單箭頭接點 16">
            <a:extLst>
              <a:ext uri="{FF2B5EF4-FFF2-40B4-BE49-F238E27FC236}">
                <a16:creationId xmlns:a16="http://schemas.microsoft.com/office/drawing/2014/main" id="{4ED58BAE-EE88-7961-640B-5FA600A99CF1}"/>
              </a:ext>
            </a:extLst>
          </p:cNvPr>
          <p:cNvCxnSpPr>
            <a:cxnSpLocks/>
            <a:endCxn id="9" idx="1"/>
          </p:cNvCxnSpPr>
          <p:nvPr/>
        </p:nvCxnSpPr>
        <p:spPr>
          <a:xfrm>
            <a:off x="4911634" y="3182864"/>
            <a:ext cx="1865917" cy="55220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直線單箭頭接點 19">
            <a:extLst>
              <a:ext uri="{FF2B5EF4-FFF2-40B4-BE49-F238E27FC236}">
                <a16:creationId xmlns:a16="http://schemas.microsoft.com/office/drawing/2014/main" id="{7A7EC6B6-9F60-F853-7760-B0EE38E5254C}"/>
              </a:ext>
            </a:extLst>
          </p:cNvPr>
          <p:cNvCxnSpPr>
            <a:cxnSpLocks/>
            <a:endCxn id="13" idx="1"/>
          </p:cNvCxnSpPr>
          <p:nvPr/>
        </p:nvCxnSpPr>
        <p:spPr>
          <a:xfrm>
            <a:off x="4911634" y="5038786"/>
            <a:ext cx="1865917" cy="57757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99BB48BA-BE92-AF87-B527-23B45AC2B80E}"/>
              </a:ext>
            </a:extLst>
          </p:cNvPr>
          <p:cNvCxnSpPr>
            <a:cxnSpLocks/>
          </p:cNvCxnSpPr>
          <p:nvPr/>
        </p:nvCxnSpPr>
        <p:spPr>
          <a:xfrm>
            <a:off x="4911634" y="4842643"/>
            <a:ext cx="0" cy="418043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內容版面配置區 2">
            <a:extLst>
              <a:ext uri="{FF2B5EF4-FFF2-40B4-BE49-F238E27FC236}">
                <a16:creationId xmlns:a16="http://schemas.microsoft.com/office/drawing/2014/main" id="{E324DC39-6E75-B2F1-575B-8FE5F6442D48}"/>
              </a:ext>
            </a:extLst>
          </p:cNvPr>
          <p:cNvSpPr txBox="1">
            <a:spLocks/>
          </p:cNvSpPr>
          <p:nvPr/>
        </p:nvSpPr>
        <p:spPr>
          <a:xfrm>
            <a:off x="6777551" y="4231021"/>
            <a:ext cx="3126727" cy="2926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Char char="Ó"/>
            </a:pPr>
            <a:r>
              <a:rPr lang="en-US" altLang="zh-HK" dirty="0"/>
              <a:t>Team-based approach</a:t>
            </a:r>
          </a:p>
        </p:txBody>
      </p:sp>
      <p:cxnSp>
        <p:nvCxnSpPr>
          <p:cNvPr id="30" name="直線單箭頭接點 29">
            <a:extLst>
              <a:ext uri="{FF2B5EF4-FFF2-40B4-BE49-F238E27FC236}">
                <a16:creationId xmlns:a16="http://schemas.microsoft.com/office/drawing/2014/main" id="{D8CD8ECC-70A0-0DAA-5A56-79360BA90E42}"/>
              </a:ext>
            </a:extLst>
          </p:cNvPr>
          <p:cNvCxnSpPr>
            <a:cxnSpLocks/>
            <a:endCxn id="29" idx="1"/>
          </p:cNvCxnSpPr>
          <p:nvPr/>
        </p:nvCxnSpPr>
        <p:spPr>
          <a:xfrm>
            <a:off x="4911634" y="3747533"/>
            <a:ext cx="1865917" cy="62980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直線單箭頭接點 39">
            <a:extLst>
              <a:ext uri="{FF2B5EF4-FFF2-40B4-BE49-F238E27FC236}">
                <a16:creationId xmlns:a16="http://schemas.microsoft.com/office/drawing/2014/main" id="{1DBD0F91-06B5-A1E5-39AE-E99F48EC7B02}"/>
              </a:ext>
            </a:extLst>
          </p:cNvPr>
          <p:cNvCxnSpPr>
            <a:cxnSpLocks/>
            <a:endCxn id="8" idx="1"/>
          </p:cNvCxnSpPr>
          <p:nvPr/>
        </p:nvCxnSpPr>
        <p:spPr>
          <a:xfrm>
            <a:off x="4911634" y="4484651"/>
            <a:ext cx="1865917" cy="54166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內容版面配置區 2">
            <a:extLst>
              <a:ext uri="{FF2B5EF4-FFF2-40B4-BE49-F238E27FC236}">
                <a16:creationId xmlns:a16="http://schemas.microsoft.com/office/drawing/2014/main" id="{D9C598D1-9F75-D736-2602-F2F5C60BDDC3}"/>
              </a:ext>
            </a:extLst>
          </p:cNvPr>
          <p:cNvSpPr txBox="1">
            <a:spLocks/>
          </p:cNvSpPr>
          <p:nvPr/>
        </p:nvSpPr>
        <p:spPr>
          <a:xfrm>
            <a:off x="8527096" y="1679911"/>
            <a:ext cx="3499090" cy="3134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HK" u="sng" dirty="0"/>
              <a:t>CHARACTERISTICS OF DOCTOR</a:t>
            </a:r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8D02F7BD-E559-7E4C-5A75-9E63C880ABEB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370379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0656B1D-215D-9075-1773-1535636BF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Stability of doctor 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326314DE-89E0-F3CC-55C2-3B8297C85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07474"/>
            <a:ext cx="11029615" cy="2056493"/>
          </a:xfrm>
        </p:spPr>
        <p:txBody>
          <a:bodyPr/>
          <a:lstStyle/>
          <a:p>
            <a:r>
              <a:rPr lang="en-US" altLang="zh-HK" dirty="0"/>
              <a:t>Crucial for the patient-doctor relationship, hence for the optimal management and best benefit of the patient.</a:t>
            </a:r>
          </a:p>
          <a:p>
            <a:r>
              <a:rPr lang="en-US" altLang="zh-HK" dirty="0"/>
              <a:t>Crucial for revenue stability comes from private medical organizations' consultation process.</a:t>
            </a:r>
          </a:p>
          <a:p>
            <a:r>
              <a:rPr lang="en-US" altLang="zh-HK" dirty="0"/>
              <a:t>Crucial for society to develop primary care to have a better and more effective allocation of resources.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F364767F-7B7A-3C58-145D-E807F69DD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13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A79F0C37-BDE7-15D8-3EEB-19C8E1C127A9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1568091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DAE965E-EFBB-D1CB-B7DD-6649D61C4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HK" dirty="0"/>
              <a:t>Factors affecting Recruitment and Retention Policy of medical doctors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147164B-62C2-CF13-9D34-F73636D884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 dirty="0"/>
              <a:t>There are many research addressing the recruitment and retention policy in developed countries, such as US, Canada and Australia. (Marchand &amp; Peckham, 2017; Prensky, 2001; Viscomi Hon BSc et al., 2013)</a:t>
            </a:r>
          </a:p>
          <a:p>
            <a:r>
              <a:rPr lang="en-US" altLang="zh-HK" dirty="0"/>
              <a:t>There is no any study found to be done in Hong Kong, which is a unique and small place.</a:t>
            </a:r>
          </a:p>
          <a:p>
            <a:r>
              <a:rPr lang="en-US" altLang="zh-HK" dirty="0"/>
              <a:t>The studies in developed countries are also not applicable to the situation in Hong Kong.</a:t>
            </a:r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F73F9F5-B6CF-0616-297A-1AC10FA3F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297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14</a:t>
            </a:fld>
            <a:endParaRPr lang="zh-TW" altLang="en-US" noProof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BC2C4A71-F62E-1C3E-FF15-068B1373CBA9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127836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20801D1-9072-8E20-E25C-4BC644AF4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HK" dirty="0"/>
              <a:t>Factors affecting Recruitment and Retention Policy of medical doctors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B7BCA9A-8846-C0A3-073C-BC48EC9ED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25620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zh-HK" dirty="0"/>
              <a:t>The author observes that the following factors may be relevant to the situation in Hong Kong </a:t>
            </a:r>
          </a:p>
          <a:p>
            <a:r>
              <a:rPr lang="en-US" altLang="zh-HK" dirty="0"/>
              <a:t>Working hours</a:t>
            </a:r>
          </a:p>
          <a:p>
            <a:r>
              <a:rPr lang="en-US" altLang="zh-HK" dirty="0"/>
              <a:t>Salaries and benefits packages</a:t>
            </a:r>
          </a:p>
          <a:p>
            <a:r>
              <a:rPr lang="en-US" altLang="zh-HK" dirty="0"/>
              <a:t>Resources and facilities</a:t>
            </a:r>
          </a:p>
          <a:p>
            <a:r>
              <a:rPr lang="en-US" altLang="zh-HK" dirty="0"/>
              <a:t>Autonomy and decision making </a:t>
            </a:r>
          </a:p>
          <a:p>
            <a:r>
              <a:rPr lang="en-US" altLang="zh-HK" dirty="0"/>
              <a:t>Professional growth and advancement opportunity </a:t>
            </a:r>
          </a:p>
          <a:p>
            <a:r>
              <a:rPr lang="en-US" altLang="zh-HK" dirty="0"/>
              <a:t>Patient populations and case diversity</a:t>
            </a:r>
          </a:p>
          <a:p>
            <a:r>
              <a:rPr lang="en-US" altLang="zh-HK" dirty="0"/>
              <a:t>Reputation and brand recognition </a:t>
            </a:r>
            <a:endParaRPr lang="zh-HK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B02F96A-5A27-2811-143A-07884C0EF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15</a:t>
            </a:fld>
            <a:endParaRPr lang="zh-TW" altLang="en-US" noProof="0"/>
          </a:p>
        </p:txBody>
      </p:sp>
      <p:sp>
        <p:nvSpPr>
          <p:cNvPr id="7" name="內容版面配置區 2">
            <a:extLst>
              <a:ext uri="{FF2B5EF4-FFF2-40B4-BE49-F238E27FC236}">
                <a16:creationId xmlns:a16="http://schemas.microsoft.com/office/drawing/2014/main" id="{00EE20C8-3868-1698-C5CF-BE1C9183C6DD}"/>
              </a:ext>
            </a:extLst>
          </p:cNvPr>
          <p:cNvSpPr txBox="1">
            <a:spLocks/>
          </p:cNvSpPr>
          <p:nvPr/>
        </p:nvSpPr>
        <p:spPr>
          <a:xfrm>
            <a:off x="655215" y="4990446"/>
            <a:ext cx="11029615" cy="9875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zh-HK" dirty="0"/>
              <a:t>ANY CHANGES NEED FOR GENERATION Z MEDICAL DOCTORS FOR THE STABILITY OF WORKFORCES? </a:t>
            </a:r>
            <a:endParaRPr lang="zh-HK" altLang="en-US" dirty="0"/>
          </a:p>
        </p:txBody>
      </p:sp>
      <p:sp>
        <p:nvSpPr>
          <p:cNvPr id="4" name="副標題 4">
            <a:extLst>
              <a:ext uri="{FF2B5EF4-FFF2-40B4-BE49-F238E27FC236}">
                <a16:creationId xmlns:a16="http://schemas.microsoft.com/office/drawing/2014/main" id="{59E6D9DC-637E-64F3-25C5-CAFF59146E9E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4237771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1A02C4D-B2EA-6B50-59C3-C667F7926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anchor="b">
            <a:normAutofit/>
          </a:bodyPr>
          <a:lstStyle/>
          <a:p>
            <a:r>
              <a:rPr lang="en-US" altLang="zh-HK" dirty="0"/>
              <a:t>Nature of topic area </a:t>
            </a:r>
            <a:endParaRPr lang="zh-HK" alt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8988C3CE-848A-15F3-8714-945A5B060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altLang="zh-TW" noProof="0" smtClean="0"/>
              <a:pPr>
                <a:spcAft>
                  <a:spcPts val="600"/>
                </a:spcAft>
              </a:pPr>
              <a:t>16</a:t>
            </a:fld>
            <a:endParaRPr lang="zh-TW" altLang="en-US" noProof="0"/>
          </a:p>
        </p:txBody>
      </p:sp>
      <p:graphicFrame>
        <p:nvGraphicFramePr>
          <p:cNvPr id="8" name="內容版面配置區 5">
            <a:extLst>
              <a:ext uri="{FF2B5EF4-FFF2-40B4-BE49-F238E27FC236}">
                <a16:creationId xmlns:a16="http://schemas.microsoft.com/office/drawing/2014/main" id="{560B5CF4-01F6-C8A7-190E-33C2155978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7533524"/>
              </p:ext>
            </p:extLst>
          </p:nvPr>
        </p:nvGraphicFramePr>
        <p:xfrm>
          <a:off x="581192" y="2340864"/>
          <a:ext cx="11029615" cy="3634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副標題 4">
            <a:extLst>
              <a:ext uri="{FF2B5EF4-FFF2-40B4-BE49-F238E27FC236}">
                <a16:creationId xmlns:a16="http://schemas.microsoft.com/office/drawing/2014/main" id="{B8D4D22C-30BD-ED69-1770-E914BD85F302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2392705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76A5C89-6F13-4EB0-600E-3EB955223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080" y="5177718"/>
            <a:ext cx="11029616" cy="987552"/>
          </a:xfrm>
        </p:spPr>
        <p:txBody>
          <a:bodyPr/>
          <a:lstStyle/>
          <a:p>
            <a:r>
              <a:rPr lang="en-US" altLang="zh-HK" u="sng" dirty="0"/>
              <a:t>Conceptual framework</a:t>
            </a:r>
            <a:endParaRPr lang="zh-HK" altLang="en-US" u="sng" dirty="0"/>
          </a:p>
        </p:txBody>
      </p:sp>
      <p:grpSp>
        <p:nvGrpSpPr>
          <p:cNvPr id="57" name="群組 56">
            <a:extLst>
              <a:ext uri="{FF2B5EF4-FFF2-40B4-BE49-F238E27FC236}">
                <a16:creationId xmlns:a16="http://schemas.microsoft.com/office/drawing/2014/main" id="{E4B90790-ADF2-2F61-8F93-A023D7F31DA1}"/>
              </a:ext>
            </a:extLst>
          </p:cNvPr>
          <p:cNvGrpSpPr/>
          <p:nvPr/>
        </p:nvGrpSpPr>
        <p:grpSpPr>
          <a:xfrm>
            <a:off x="1621506" y="765679"/>
            <a:ext cx="7949215" cy="5812776"/>
            <a:chOff x="1621506" y="765679"/>
            <a:chExt cx="7949215" cy="5812776"/>
          </a:xfrm>
        </p:grpSpPr>
        <p:grpSp>
          <p:nvGrpSpPr>
            <p:cNvPr id="23" name="群組 22">
              <a:extLst>
                <a:ext uri="{FF2B5EF4-FFF2-40B4-BE49-F238E27FC236}">
                  <a16:creationId xmlns:a16="http://schemas.microsoft.com/office/drawing/2014/main" id="{B2C42597-56B4-01FA-07B8-985936CD9741}"/>
                </a:ext>
              </a:extLst>
            </p:cNvPr>
            <p:cNvGrpSpPr/>
            <p:nvPr/>
          </p:nvGrpSpPr>
          <p:grpSpPr>
            <a:xfrm>
              <a:off x="4397829" y="2676616"/>
              <a:ext cx="5172892" cy="3901839"/>
              <a:chOff x="1846217" y="1988639"/>
              <a:chExt cx="5172892" cy="3901839"/>
            </a:xfrm>
          </p:grpSpPr>
          <p:sp>
            <p:nvSpPr>
              <p:cNvPr id="7" name="橢圓 6">
                <a:extLst>
                  <a:ext uri="{FF2B5EF4-FFF2-40B4-BE49-F238E27FC236}">
                    <a16:creationId xmlns:a16="http://schemas.microsoft.com/office/drawing/2014/main" id="{02E8F39A-6FB2-5463-DCF5-899B6B208CE6}"/>
                  </a:ext>
                </a:extLst>
              </p:cNvPr>
              <p:cNvSpPr/>
              <p:nvPr/>
            </p:nvSpPr>
            <p:spPr>
              <a:xfrm>
                <a:off x="1846217" y="1988639"/>
                <a:ext cx="2029097" cy="1851841"/>
              </a:xfrm>
              <a:prstGeom prst="ellipse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zh-HK" altLang="en-US" sz="1400" dirty="0"/>
              </a:p>
            </p:txBody>
          </p:sp>
          <p:cxnSp>
            <p:nvCxnSpPr>
              <p:cNvPr id="9" name="直線單箭頭接點 8">
                <a:extLst>
                  <a:ext uri="{FF2B5EF4-FFF2-40B4-BE49-F238E27FC236}">
                    <a16:creationId xmlns:a16="http://schemas.microsoft.com/office/drawing/2014/main" id="{B0365D42-4AC6-57B6-7B60-8F6598005FC1}"/>
                  </a:ext>
                </a:extLst>
              </p:cNvPr>
              <p:cNvCxnSpPr>
                <a:cxnSpLocks/>
                <a:stCxn id="7" idx="6"/>
                <a:endCxn id="10" idx="2"/>
              </p:cNvCxnSpPr>
              <p:nvPr/>
            </p:nvCxnSpPr>
            <p:spPr>
              <a:xfrm flipV="1">
                <a:off x="3875314" y="2914559"/>
                <a:ext cx="1569255" cy="1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橢圓 9">
                <a:extLst>
                  <a:ext uri="{FF2B5EF4-FFF2-40B4-BE49-F238E27FC236}">
                    <a16:creationId xmlns:a16="http://schemas.microsoft.com/office/drawing/2014/main" id="{2BC4CCE0-654D-D4D3-BC10-2F5D81A9D0FA}"/>
                  </a:ext>
                </a:extLst>
              </p:cNvPr>
              <p:cNvSpPr/>
              <p:nvPr/>
            </p:nvSpPr>
            <p:spPr>
              <a:xfrm>
                <a:off x="5444569" y="2361564"/>
                <a:ext cx="1574540" cy="1105989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HK" sz="1400" dirty="0"/>
                  <a:t>Recruitment Policy</a:t>
                </a:r>
                <a:endParaRPr lang="zh-HK" altLang="en-US" sz="1400" dirty="0"/>
              </a:p>
            </p:txBody>
          </p:sp>
          <p:sp>
            <p:nvSpPr>
              <p:cNvPr id="14" name="橢圓 13">
                <a:extLst>
                  <a:ext uri="{FF2B5EF4-FFF2-40B4-BE49-F238E27FC236}">
                    <a16:creationId xmlns:a16="http://schemas.microsoft.com/office/drawing/2014/main" id="{3758B663-8D66-639E-9C9E-D5BD7927E0E2}"/>
                  </a:ext>
                </a:extLst>
              </p:cNvPr>
              <p:cNvSpPr/>
              <p:nvPr/>
            </p:nvSpPr>
            <p:spPr>
              <a:xfrm>
                <a:off x="2220686" y="4784489"/>
                <a:ext cx="1323702" cy="1105989"/>
              </a:xfrm>
              <a:prstGeom prst="ellips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HK" sz="1400" dirty="0"/>
                  <a:t>Retention Policy</a:t>
                </a:r>
                <a:endParaRPr lang="zh-HK" altLang="en-US" sz="1400" dirty="0"/>
              </a:p>
            </p:txBody>
          </p:sp>
          <p:cxnSp>
            <p:nvCxnSpPr>
              <p:cNvPr id="16" name="直線單箭頭接點 15">
                <a:extLst>
                  <a:ext uri="{FF2B5EF4-FFF2-40B4-BE49-F238E27FC236}">
                    <a16:creationId xmlns:a16="http://schemas.microsoft.com/office/drawing/2014/main" id="{27F00D69-ACEC-20E4-51B9-24042D78B1B7}"/>
                  </a:ext>
                </a:extLst>
              </p:cNvPr>
              <p:cNvCxnSpPr>
                <a:cxnSpLocks/>
                <a:stCxn id="7" idx="4"/>
                <a:endCxn id="14" idx="0"/>
              </p:cNvCxnSpPr>
              <p:nvPr/>
            </p:nvCxnSpPr>
            <p:spPr>
              <a:xfrm>
                <a:off x="2860766" y="3840480"/>
                <a:ext cx="21771" cy="944009"/>
              </a:xfrm>
              <a:prstGeom prst="straightConnector1">
                <a:avLst/>
              </a:prstGeom>
              <a:ln>
                <a:solidFill>
                  <a:schemeClr val="accent1"/>
                </a:solidFill>
                <a:tailEnd type="triangle"/>
              </a:ln>
            </p:spPr>
            <p:style>
              <a:lnRef idx="2">
                <a:schemeClr val="accent6"/>
              </a:lnRef>
              <a:fillRef idx="0">
                <a:schemeClr val="accent6"/>
              </a:fillRef>
              <a:effectRef idx="1">
                <a:schemeClr val="accent6"/>
              </a:effectRef>
              <a:fontRef idx="minor">
                <a:schemeClr val="tx1"/>
              </a:fontRef>
            </p:style>
          </p:cxnSp>
        </p:grpSp>
        <p:cxnSp>
          <p:nvCxnSpPr>
            <p:cNvPr id="25" name="直線接點 24">
              <a:extLst>
                <a:ext uri="{FF2B5EF4-FFF2-40B4-BE49-F238E27FC236}">
                  <a16:creationId xmlns:a16="http://schemas.microsoft.com/office/drawing/2014/main" id="{90531299-D564-8CB1-8785-6C5682591C58}"/>
                </a:ext>
              </a:extLst>
            </p:cNvPr>
            <p:cNvCxnSpPr>
              <a:stCxn id="7" idx="7"/>
              <a:endCxn id="7" idx="3"/>
            </p:cNvCxnSpPr>
            <p:nvPr/>
          </p:nvCxnSpPr>
          <p:spPr>
            <a:xfrm flipH="1">
              <a:off x="4694983" y="2947812"/>
              <a:ext cx="1434789" cy="1309449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26" name="文字方塊 25">
              <a:extLst>
                <a:ext uri="{FF2B5EF4-FFF2-40B4-BE49-F238E27FC236}">
                  <a16:creationId xmlns:a16="http://schemas.microsoft.com/office/drawing/2014/main" id="{55709CAA-5AFC-71DF-EBE5-CFC788D4E5D4}"/>
                </a:ext>
              </a:extLst>
            </p:cNvPr>
            <p:cNvSpPr txBox="1"/>
            <p:nvPr/>
          </p:nvSpPr>
          <p:spPr>
            <a:xfrm>
              <a:off x="4519748" y="3169921"/>
              <a:ext cx="11234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HK" dirty="0"/>
                <a:t>Matching</a:t>
              </a:r>
              <a:endParaRPr lang="zh-HK" altLang="en-US" dirty="0"/>
            </a:p>
          </p:txBody>
        </p:sp>
        <p:sp>
          <p:nvSpPr>
            <p:cNvPr id="27" name="文字方塊 26">
              <a:extLst>
                <a:ext uri="{FF2B5EF4-FFF2-40B4-BE49-F238E27FC236}">
                  <a16:creationId xmlns:a16="http://schemas.microsoft.com/office/drawing/2014/main" id="{A8ACC651-F0E2-0996-1566-4FCF471914C5}"/>
                </a:ext>
              </a:extLst>
            </p:cNvPr>
            <p:cNvSpPr txBox="1"/>
            <p:nvPr/>
          </p:nvSpPr>
          <p:spPr>
            <a:xfrm>
              <a:off x="5264331" y="3722915"/>
              <a:ext cx="11234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HK" dirty="0"/>
                <a:t>Conflict</a:t>
              </a:r>
              <a:endParaRPr lang="zh-HK" altLang="en-US" dirty="0"/>
            </a:p>
          </p:txBody>
        </p:sp>
        <p:sp>
          <p:nvSpPr>
            <p:cNvPr id="34" name="橢圓 33">
              <a:extLst>
                <a:ext uri="{FF2B5EF4-FFF2-40B4-BE49-F238E27FC236}">
                  <a16:creationId xmlns:a16="http://schemas.microsoft.com/office/drawing/2014/main" id="{A0FA6E50-8B95-AB51-5DBA-4E85A63744A1}"/>
                </a:ext>
              </a:extLst>
            </p:cNvPr>
            <p:cNvSpPr/>
            <p:nvPr/>
          </p:nvSpPr>
          <p:spPr>
            <a:xfrm>
              <a:off x="4625107" y="765679"/>
              <a:ext cx="1574540" cy="1105989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altLang="zh-HK" sz="1400" dirty="0"/>
                <a:t>Recruitment Policy</a:t>
              </a:r>
              <a:endParaRPr lang="zh-HK" altLang="en-US" sz="1400" dirty="0"/>
            </a:p>
          </p:txBody>
        </p:sp>
        <p:cxnSp>
          <p:nvCxnSpPr>
            <p:cNvPr id="35" name="直線單箭頭接點 34">
              <a:extLst>
                <a:ext uri="{FF2B5EF4-FFF2-40B4-BE49-F238E27FC236}">
                  <a16:creationId xmlns:a16="http://schemas.microsoft.com/office/drawing/2014/main" id="{30B5BFC1-0C2A-8D73-ECED-E1971BAB8CDD}"/>
                </a:ext>
              </a:extLst>
            </p:cNvPr>
            <p:cNvCxnSpPr>
              <a:cxnSpLocks/>
              <a:stCxn id="7" idx="0"/>
              <a:endCxn id="34" idx="4"/>
            </p:cNvCxnSpPr>
            <p:nvPr/>
          </p:nvCxnSpPr>
          <p:spPr>
            <a:xfrm flipH="1" flipV="1">
              <a:off x="5412377" y="1871668"/>
              <a:ext cx="1" cy="804948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45" name="橢圓 44">
              <a:extLst>
                <a:ext uri="{FF2B5EF4-FFF2-40B4-BE49-F238E27FC236}">
                  <a16:creationId xmlns:a16="http://schemas.microsoft.com/office/drawing/2014/main" id="{B4772A80-6A28-2981-4160-AABD416776FF}"/>
                </a:ext>
              </a:extLst>
            </p:cNvPr>
            <p:cNvSpPr/>
            <p:nvPr/>
          </p:nvSpPr>
          <p:spPr>
            <a:xfrm>
              <a:off x="1621506" y="3049541"/>
              <a:ext cx="1323702" cy="1105989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altLang="zh-HK" sz="1400" dirty="0"/>
                <a:t>Retention Policy</a:t>
              </a:r>
              <a:endParaRPr lang="zh-HK" altLang="en-US" sz="1400" dirty="0"/>
            </a:p>
          </p:txBody>
        </p:sp>
        <p:cxnSp>
          <p:nvCxnSpPr>
            <p:cNvPr id="46" name="直線單箭頭接點 45">
              <a:extLst>
                <a:ext uri="{FF2B5EF4-FFF2-40B4-BE49-F238E27FC236}">
                  <a16:creationId xmlns:a16="http://schemas.microsoft.com/office/drawing/2014/main" id="{64EAB95F-EBA4-5E03-16FD-1D57EE63E8FF}"/>
                </a:ext>
              </a:extLst>
            </p:cNvPr>
            <p:cNvCxnSpPr>
              <a:cxnSpLocks/>
              <a:stCxn id="7" idx="2"/>
              <a:endCxn id="45" idx="6"/>
            </p:cNvCxnSpPr>
            <p:nvPr/>
          </p:nvCxnSpPr>
          <p:spPr>
            <a:xfrm flipH="1" flipV="1">
              <a:off x="2945208" y="3602536"/>
              <a:ext cx="1452621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59" name="文字方塊 58">
            <a:extLst>
              <a:ext uri="{FF2B5EF4-FFF2-40B4-BE49-F238E27FC236}">
                <a16:creationId xmlns:a16="http://schemas.microsoft.com/office/drawing/2014/main" id="{1C5AA712-1FB0-1CA7-78F4-24AF9160C54C}"/>
              </a:ext>
            </a:extLst>
          </p:cNvPr>
          <p:cNvSpPr txBox="1"/>
          <p:nvPr/>
        </p:nvSpPr>
        <p:spPr>
          <a:xfrm>
            <a:off x="2504180" y="4487090"/>
            <a:ext cx="2677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dirty="0"/>
              <a:t>Generation Z and Medical Doctor Core value</a:t>
            </a:r>
            <a:endParaRPr lang="zh-HK" altLang="en-US" dirty="0"/>
          </a:p>
        </p:txBody>
      </p:sp>
      <p:sp>
        <p:nvSpPr>
          <p:cNvPr id="3" name="副標題 4">
            <a:extLst>
              <a:ext uri="{FF2B5EF4-FFF2-40B4-BE49-F238E27FC236}">
                <a16:creationId xmlns:a16="http://schemas.microsoft.com/office/drawing/2014/main" id="{3F34965E-15AF-01AC-6C6C-553C324B9C18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9462823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CC60F7D-7373-2B86-A155-2652ECEF6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u="sng" dirty="0"/>
              <a:t>Reference</a:t>
            </a:r>
            <a:endParaRPr lang="zh-HK" altLang="en-US" u="sng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C450F5E7-F696-1797-0498-6EC467779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18</a:t>
            </a:fld>
            <a:endParaRPr lang="zh-TW" altLang="en-US" noProof="0" dirty="0"/>
          </a:p>
        </p:txBody>
      </p:sp>
      <p:sp>
        <p:nvSpPr>
          <p:cNvPr id="13" name="Rectangle 4">
            <a:extLst>
              <a:ext uri="{FF2B5EF4-FFF2-40B4-BE49-F238E27FC236}">
                <a16:creationId xmlns:a16="http://schemas.microsoft.com/office/drawing/2014/main" id="{E9D13811-248B-CC37-AFC6-86EEFDA8A3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192" y="2150914"/>
            <a:ext cx="10800911" cy="3570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Boyd, Danah, &amp; Marwick, A. E. (2014). Networked privacy: How teenagers negotiate context in social media.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New Media &amp; Society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1051–1067. https://doi.org/10.1177/1461444814543995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Department of Health HKSAR. (2022). Health Facts of Hong Kong 2022 Edition </a:t>
            </a:r>
            <a:r>
              <a:rPr kumimoji="0" lang="en-US" altLang="zh-TW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Opulation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Vital Statistics for 2021.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Department of Health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Hafferty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 W., &amp; Light, D. W. (1995). Professional Dynamics and the Changing Nature of Medical Work.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Health and Social Behavior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132–153. https://doi.org/10.2307/2626961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Bureau HKSAR. (2023). The Healthcare Challenges in Hong Kong.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Primary Healthcare Blueprint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11–18.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Howe, N., &amp; Strauss, W. (2007). The next 20 years: how customer and workforce attitudes will evolve.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Harvard Business Review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85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(7–8), 41–52, 191. http://europepmc.org/abstract/MED/17642125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Marchand, C., &amp; Peckham, S. (2017). Addressing the crisis of GP recruitment and retention: a systematic review.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General Practice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67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(657), e227. https://doi.org/10.3399/bjgp17X689929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McNeil, M. (2010). Post‐Millennial Feminist Theory: Encounters with Humanism, Materialism, Critique, Nature, Biology and Darwin.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for Cultural Research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427–437. https://doi.org/10.1080/14797581003765382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" name="副標題 4">
            <a:extLst>
              <a:ext uri="{FF2B5EF4-FFF2-40B4-BE49-F238E27FC236}">
                <a16:creationId xmlns:a16="http://schemas.microsoft.com/office/drawing/2014/main" id="{9B11825D-A049-D837-2031-AE86FBAC014A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332510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CC60F7D-7373-2B86-A155-2652ECEF6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u="sng" dirty="0"/>
              <a:t>Reference</a:t>
            </a:r>
            <a:endParaRPr lang="zh-HK" altLang="en-US" u="sng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C450F5E7-F696-1797-0498-6EC467779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altLang="zh-TW" noProof="0" smtClean="0"/>
              <a:pPr/>
              <a:t>19</a:t>
            </a:fld>
            <a:endParaRPr lang="zh-TW" altLang="en-US" noProof="0" dirty="0"/>
          </a:p>
        </p:txBody>
      </p:sp>
      <p:sp>
        <p:nvSpPr>
          <p:cNvPr id="13" name="Rectangle 4">
            <a:extLst>
              <a:ext uri="{FF2B5EF4-FFF2-40B4-BE49-F238E27FC236}">
                <a16:creationId xmlns:a16="http://schemas.microsoft.com/office/drawing/2014/main" id="{E9D13811-248B-CC37-AFC6-86EEFDA8A3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190" y="2178667"/>
            <a:ext cx="1091412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Narcisse </a:t>
            </a:r>
            <a:r>
              <a:rPr kumimoji="0" lang="en-US" altLang="zh-TW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Elenga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&amp; Guha Krishnaswamy. (2023). A new generation of physicians—The Generation Z. Are you ready to deal with it? In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Front. Public Health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(Vol. 10, Issue 1015584, pp. 1–3). https://doi.org/10.1046/j.1525-1497.2000.05239.x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Prensky, M. (2001). Digital Natives, Digital Immigrants Part 2: Do They Really Think Differently?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the Horizon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1–6. https://doi.org/10.1108/10748120110424843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Seemiller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&amp; Grace, M. (2017). Generation Z: Educating and Engaging the Next Generation of Students.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About Campus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21–26. https://doi.org/10.1002/abc.21293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Twenge, J. M. (2010). A Review of the Empirical Evidence on Generational Differences in Work Attitudes.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Business and Psychology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201–210. https://doi.org/10.1007/s10869-010-9165-6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Twenge, J. M., Exline, J. J., Grubbs, J. B., Sastry, R., &amp; Campbell, W. K. (2015). Generational and Time Period Differences in American Adolescents’ Religious Orientation, 1966–2014.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PLOS ONE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(5), e0121454-. https://doi.org/10.1371/journal.pone.0121454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57188" marR="0" lvl="0" indent="-3571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7188" algn="l"/>
              </a:tabLst>
            </a:pP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Viscomi Hon BSc, M., Larkins MBBS BMedSci MPH&amp;TM PhD FR, S., &amp; Gupta MBBS FRACGP FACRRM PhD, T. Sen. (2013). Recruitment and retention of general practitioners in rural Canada and Australia: a review of the literature.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Canadian Journal of Rural Medicine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zh-TW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kumimoji="0" lang="en-US" altLang="zh-TW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13–23. http://eproxy.lib.hku.hk/login?url=https://www.proquest.com/scholarly-journals/recruitment-retention-general-practitioners-rural/docview/1284082572/se-2?accountid=14548</a:t>
            </a:r>
            <a:endParaRPr kumimoji="0" lang="en-US" altLang="zh-TW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" name="副標題 4">
            <a:extLst>
              <a:ext uri="{FF2B5EF4-FFF2-40B4-BE49-F238E27FC236}">
                <a16:creationId xmlns:a16="http://schemas.microsoft.com/office/drawing/2014/main" id="{A8768A44-79FF-FA76-F27D-D7E2F1C2985A}"/>
              </a:ext>
            </a:extLst>
          </p:cNvPr>
          <p:cNvSpPr txBox="1">
            <a:spLocks/>
          </p:cNvSpPr>
          <p:nvPr/>
        </p:nvSpPr>
        <p:spPr>
          <a:xfrm>
            <a:off x="581192" y="6328920"/>
            <a:ext cx="1883333" cy="280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 UI" panose="020B0604030504040204" pitchFamily="34" charset="-120"/>
                <a:ea typeface="Microsoft JhengHei UI" panose="020B0604030504040204" pitchFamily="34" charset="-120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TW" sz="1100" dirty="0"/>
              <a:t>Kwong Kin Hung, Terence</a:t>
            </a:r>
            <a:endParaRPr lang="zh-TW" altLang="en-US" sz="1100" dirty="0"/>
          </a:p>
        </p:txBody>
      </p:sp>
    </p:spTree>
    <p:extLst>
      <p:ext uri="{BB962C8B-B14F-4D97-AF65-F5344CB8AC3E}">
        <p14:creationId xmlns:p14="http://schemas.microsoft.com/office/powerpoint/2010/main" val="30397981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Custom 10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465359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146_TF45205285_Win32" id="{07088B74-0609-4AD5-9048-942FAB1662CE}" vid="{67CA87CF-B160-4D3B-BE7C-EF708EA89C36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7333985-6DEC-4BB6-B360-FFFEFA02249A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4608ECE-840A-4514-AD05-0950FC5D30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470C9DA-ADC8-49D9-B223-6D54C6FB7BE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紅利設計</Template>
  <TotalTime>2782</TotalTime>
  <Words>1848</Words>
  <Application>Microsoft Office PowerPoint</Application>
  <PresentationFormat>寬螢幕</PresentationFormat>
  <Paragraphs>162</Paragraphs>
  <Slides>19</Slides>
  <Notes>3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19</vt:i4>
      </vt:variant>
    </vt:vector>
  </HeadingPairs>
  <TitlesOfParts>
    <vt:vector size="27" baseType="lpstr">
      <vt:lpstr>-apple-system</vt:lpstr>
      <vt:lpstr>Microsoft JhengHei UI</vt:lpstr>
      <vt:lpstr>Arial</vt:lpstr>
      <vt:lpstr>Calibri</vt:lpstr>
      <vt:lpstr>Gill Sans MT</vt:lpstr>
      <vt:lpstr>Wingdings</vt:lpstr>
      <vt:lpstr>Wingdings 2</vt:lpstr>
      <vt:lpstr>DividendVTI</vt:lpstr>
      <vt:lpstr>How do the characteristics of Generation Z medical doctors affect the recruitment and retention policy of private medical organisations in Hong Kong </vt:lpstr>
      <vt:lpstr>Introduction</vt:lpstr>
      <vt:lpstr>PowerPoint 簡報</vt:lpstr>
      <vt:lpstr>Shortage of Medical doctor in Hong Kong  (Department of Health HKSAR, 2022)</vt:lpstr>
      <vt:lpstr>Different Generation in workforces</vt:lpstr>
      <vt:lpstr>Literature Review </vt:lpstr>
      <vt:lpstr>Key Scholars for studying of generation Z</vt:lpstr>
      <vt:lpstr>Characteristics of Generation Z</vt:lpstr>
      <vt:lpstr>Research on Generation Z Medical Doctors</vt:lpstr>
      <vt:lpstr>PowerPoint 簡報</vt:lpstr>
      <vt:lpstr>The working environment for doctors (Hafferty &amp; Light, 1995)</vt:lpstr>
      <vt:lpstr>Matching? CONFLICTs?</vt:lpstr>
      <vt:lpstr>Stability of doctor </vt:lpstr>
      <vt:lpstr>Factors affecting Recruitment and Retention Policy of medical doctors</vt:lpstr>
      <vt:lpstr>Factors affecting Recruitment and Retention Policy of medical doctors</vt:lpstr>
      <vt:lpstr>Nature of topic area </vt:lpstr>
      <vt:lpstr>Conceptual framework</vt:lpstr>
      <vt:lpstr>Reference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the characteristics of Generation Z medical doctors affect the recruitment and retention policy of private medical organisations in Hong Kong </dc:title>
  <dc:creator>Dr Kwong</dc:creator>
  <cp:lastModifiedBy>Dr Kwong</cp:lastModifiedBy>
  <cp:revision>7</cp:revision>
  <dcterms:created xsi:type="dcterms:W3CDTF">2023-08-10T04:13:22Z</dcterms:created>
  <dcterms:modified xsi:type="dcterms:W3CDTF">2023-08-12T02:39:22Z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