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tags/tag15.xml" ContentType="application/vnd.openxmlformats-officedocument.presentationml.tags+xml"/>
  <Override PartName="/ppt/notesSlides/notesSlide15.xml" ContentType="application/vnd.openxmlformats-officedocument.presentationml.notesSlide+xml"/>
  <Override PartName="/ppt/tags/tag16.xml" ContentType="application/vnd.openxmlformats-officedocument.presentationml.tags+xml"/>
  <Override PartName="/ppt/notesSlides/notesSlide16.xml" ContentType="application/vnd.openxmlformats-officedocument.presentationml.notesSlide+xml"/>
  <Override PartName="/ppt/tags/tag17.xml" ContentType="application/vnd.openxmlformats-officedocument.presentationml.tags+xml"/>
  <Override PartName="/ppt/notesSlides/notesSlide17.xml" ContentType="application/vnd.openxmlformats-officedocument.presentationml.notesSlide+xml"/>
  <Override PartName="/ppt/tags/tag18.xml" ContentType="application/vnd.openxmlformats-officedocument.presentationml.tags+xml"/>
  <Override PartName="/ppt/notesSlides/notesSlide18.xml" ContentType="application/vnd.openxmlformats-officedocument.presentationml.notesSlide+xml"/>
  <Override PartName="/ppt/tags/tag19.xml" ContentType="application/vnd.openxmlformats-officedocument.presentationml.tags+xml"/>
  <Override PartName="/ppt/notesSlides/notesSlide19.xml" ContentType="application/vnd.openxmlformats-officedocument.presentationml.notesSlide+xml"/>
  <Override PartName="/ppt/tags/tag20.xml" ContentType="application/vnd.openxmlformats-officedocument.presentationml.tags+xml"/>
  <Override PartName="/ppt/notesSlides/notesSlide20.xml" ContentType="application/vnd.openxmlformats-officedocument.presentationml.notesSlide+xml"/>
  <Override PartName="/ppt/tags/tag21.xml" ContentType="application/vnd.openxmlformats-officedocument.presentationml.tags+xml"/>
  <Override PartName="/ppt/notesSlides/notesSlide21.xml" ContentType="application/vnd.openxmlformats-officedocument.presentationml.notesSlide+xml"/>
  <Override PartName="/ppt/tags/tag22.xml" ContentType="application/vnd.openxmlformats-officedocument.presentationml.tags+xml"/>
  <Override PartName="/ppt/notesSlides/notesSlide22.xml" ContentType="application/vnd.openxmlformats-officedocument.presentationml.notesSlide+xml"/>
  <Override PartName="/ppt/tags/tag23.xml" ContentType="application/vnd.openxmlformats-officedocument.presentationml.tags+xml"/>
  <Override PartName="/ppt/notesSlides/notesSlide23.xml" ContentType="application/vnd.openxmlformats-officedocument.presentationml.notesSlide+xml"/>
  <Override PartName="/ppt/tags/tag24.xml" ContentType="application/vnd.openxmlformats-officedocument.presentationml.tags+xml"/>
  <Override PartName="/ppt/notesSlides/notesSlide24.xml" ContentType="application/vnd.openxmlformats-officedocument.presentationml.notesSlide+xml"/>
  <Override PartName="/ppt/tags/tag25.xml" ContentType="application/vnd.openxmlformats-officedocument.presentationml.tags+xml"/>
  <Override PartName="/ppt/notesSlides/notesSlide25.xml" ContentType="application/vnd.openxmlformats-officedocument.presentationml.notesSlide+xml"/>
  <Override PartName="/ppt/tags/tag26.xml" ContentType="application/vnd.openxmlformats-officedocument.presentationml.tags+xml"/>
  <Override PartName="/ppt/notesSlides/notesSlide26.xml" ContentType="application/vnd.openxmlformats-officedocument.presentationml.notesSlide+xml"/>
  <Override PartName="/ppt/tags/tag27.xml" ContentType="application/vnd.openxmlformats-officedocument.presentationml.tags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40"/>
  </p:notesMasterIdLst>
  <p:sldIdLst>
    <p:sldId id="292" r:id="rId9"/>
    <p:sldId id="294" r:id="rId10"/>
    <p:sldId id="295" r:id="rId11"/>
    <p:sldId id="436" r:id="rId12"/>
    <p:sldId id="438" r:id="rId13"/>
    <p:sldId id="439" r:id="rId14"/>
    <p:sldId id="440" r:id="rId15"/>
    <p:sldId id="461" r:id="rId16"/>
    <p:sldId id="462" r:id="rId17"/>
    <p:sldId id="463" r:id="rId18"/>
    <p:sldId id="464" r:id="rId19"/>
    <p:sldId id="465" r:id="rId20"/>
    <p:sldId id="466" r:id="rId21"/>
    <p:sldId id="444" r:id="rId22"/>
    <p:sldId id="467" r:id="rId23"/>
    <p:sldId id="468" r:id="rId24"/>
    <p:sldId id="469" r:id="rId25"/>
    <p:sldId id="470" r:id="rId26"/>
    <p:sldId id="471" r:id="rId27"/>
    <p:sldId id="472" r:id="rId28"/>
    <p:sldId id="473" r:id="rId29"/>
    <p:sldId id="474" r:id="rId30"/>
    <p:sldId id="449" r:id="rId31"/>
    <p:sldId id="475" r:id="rId32"/>
    <p:sldId id="476" r:id="rId33"/>
    <p:sldId id="477" r:id="rId34"/>
    <p:sldId id="478" r:id="rId35"/>
    <p:sldId id="479" r:id="rId36"/>
    <p:sldId id="480" r:id="rId37"/>
    <p:sldId id="481" r:id="rId38"/>
    <p:sldId id="40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847" autoAdjust="0"/>
  </p:normalViewPr>
  <p:slideViewPr>
    <p:cSldViewPr snapToGrid="0">
      <p:cViewPr varScale="1">
        <p:scale>
          <a:sx n="78" d="100"/>
          <a:sy n="78" d="100"/>
        </p:scale>
        <p:origin x="1752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20" Type="http://schemas.openxmlformats.org/officeDocument/2006/relationships/slide" Target="slides/slide12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D58AA994-16ED-4A15-9D3A-56D8AEED8B0A}"/>
    <pc:docChg chg="modSld">
      <pc:chgData name="Nitheesh Kaliyamurthy" userId="2821ebda-f4ac-4963-9a4e-a836dfc45829" providerId="ADAL" clId="{D58AA994-16ED-4A15-9D3A-56D8AEED8B0A}" dt="2023-03-01T13:24:05.276" v="14" actId="6549"/>
      <pc:docMkLst>
        <pc:docMk/>
      </pc:docMkLst>
      <pc:sldChg chg="modNotesTx">
        <pc:chgData name="Nitheesh Kaliyamurthy" userId="2821ebda-f4ac-4963-9a4e-a836dfc45829" providerId="ADAL" clId="{D58AA994-16ED-4A15-9D3A-56D8AEED8B0A}" dt="2023-03-01T13:23:18.320" v="0" actId="6549"/>
        <pc:sldMkLst>
          <pc:docMk/>
          <pc:sldMk cId="594535599" sldId="440"/>
        </pc:sldMkLst>
      </pc:sldChg>
      <pc:sldChg chg="modNotesTx">
        <pc:chgData name="Nitheesh Kaliyamurthy" userId="2821ebda-f4ac-4963-9a4e-a836dfc45829" providerId="ADAL" clId="{D58AA994-16ED-4A15-9D3A-56D8AEED8B0A}" dt="2023-03-01T13:23:37.424" v="5" actId="6549"/>
        <pc:sldMkLst>
          <pc:docMk/>
          <pc:sldMk cId="1200656802" sldId="444"/>
        </pc:sldMkLst>
      </pc:sldChg>
      <pc:sldChg chg="modNotesTx">
        <pc:chgData name="Nitheesh Kaliyamurthy" userId="2821ebda-f4ac-4963-9a4e-a836dfc45829" providerId="ADAL" clId="{D58AA994-16ED-4A15-9D3A-56D8AEED8B0A}" dt="2023-03-01T13:23:25.292" v="1" actId="6549"/>
        <pc:sldMkLst>
          <pc:docMk/>
          <pc:sldMk cId="3062061961" sldId="463"/>
        </pc:sldMkLst>
      </pc:sldChg>
      <pc:sldChg chg="modNotesTx">
        <pc:chgData name="Nitheesh Kaliyamurthy" userId="2821ebda-f4ac-4963-9a4e-a836dfc45829" providerId="ADAL" clId="{D58AA994-16ED-4A15-9D3A-56D8AEED8B0A}" dt="2023-03-01T13:23:27.802" v="2" actId="6549"/>
        <pc:sldMkLst>
          <pc:docMk/>
          <pc:sldMk cId="3934897391" sldId="464"/>
        </pc:sldMkLst>
      </pc:sldChg>
      <pc:sldChg chg="modNotesTx">
        <pc:chgData name="Nitheesh Kaliyamurthy" userId="2821ebda-f4ac-4963-9a4e-a836dfc45829" providerId="ADAL" clId="{D58AA994-16ED-4A15-9D3A-56D8AEED8B0A}" dt="2023-03-01T13:23:30.439" v="3" actId="6549"/>
        <pc:sldMkLst>
          <pc:docMk/>
          <pc:sldMk cId="1813896478" sldId="465"/>
        </pc:sldMkLst>
      </pc:sldChg>
      <pc:sldChg chg="modNotesTx">
        <pc:chgData name="Nitheesh Kaliyamurthy" userId="2821ebda-f4ac-4963-9a4e-a836dfc45829" providerId="ADAL" clId="{D58AA994-16ED-4A15-9D3A-56D8AEED8B0A}" dt="2023-03-01T13:23:33.682" v="4" actId="6549"/>
        <pc:sldMkLst>
          <pc:docMk/>
          <pc:sldMk cId="3307714814" sldId="466"/>
        </pc:sldMkLst>
      </pc:sldChg>
      <pc:sldChg chg="modNotesTx">
        <pc:chgData name="Nitheesh Kaliyamurthy" userId="2821ebda-f4ac-4963-9a4e-a836dfc45829" providerId="ADAL" clId="{D58AA994-16ED-4A15-9D3A-56D8AEED8B0A}" dt="2023-03-01T13:23:40.816" v="6" actId="6549"/>
        <pc:sldMkLst>
          <pc:docMk/>
          <pc:sldMk cId="2365311802" sldId="468"/>
        </pc:sldMkLst>
      </pc:sldChg>
      <pc:sldChg chg="modNotesTx">
        <pc:chgData name="Nitheesh Kaliyamurthy" userId="2821ebda-f4ac-4963-9a4e-a836dfc45829" providerId="ADAL" clId="{D58AA994-16ED-4A15-9D3A-56D8AEED8B0A}" dt="2023-03-01T13:23:44.152" v="7" actId="6549"/>
        <pc:sldMkLst>
          <pc:docMk/>
          <pc:sldMk cId="144721382" sldId="470"/>
        </pc:sldMkLst>
      </pc:sldChg>
      <pc:sldChg chg="modNotesTx">
        <pc:chgData name="Nitheesh Kaliyamurthy" userId="2821ebda-f4ac-4963-9a4e-a836dfc45829" providerId="ADAL" clId="{D58AA994-16ED-4A15-9D3A-56D8AEED8B0A}" dt="2023-03-01T13:23:49.629" v="8" actId="6549"/>
        <pc:sldMkLst>
          <pc:docMk/>
          <pc:sldMk cId="3974837323" sldId="474"/>
        </pc:sldMkLst>
      </pc:sldChg>
      <pc:sldChg chg="modNotesTx">
        <pc:chgData name="Nitheesh Kaliyamurthy" userId="2821ebda-f4ac-4963-9a4e-a836dfc45829" providerId="ADAL" clId="{D58AA994-16ED-4A15-9D3A-56D8AEED8B0A}" dt="2023-03-01T13:23:52.845" v="9" actId="6549"/>
        <pc:sldMkLst>
          <pc:docMk/>
          <pc:sldMk cId="3874738528" sldId="475"/>
        </pc:sldMkLst>
      </pc:sldChg>
      <pc:sldChg chg="modNotesTx">
        <pc:chgData name="Nitheesh Kaliyamurthy" userId="2821ebda-f4ac-4963-9a4e-a836dfc45829" providerId="ADAL" clId="{D58AA994-16ED-4A15-9D3A-56D8AEED8B0A}" dt="2023-03-01T13:23:54.993" v="10" actId="6549"/>
        <pc:sldMkLst>
          <pc:docMk/>
          <pc:sldMk cId="1972819602" sldId="476"/>
        </pc:sldMkLst>
      </pc:sldChg>
      <pc:sldChg chg="modNotesTx">
        <pc:chgData name="Nitheesh Kaliyamurthy" userId="2821ebda-f4ac-4963-9a4e-a836dfc45829" providerId="ADAL" clId="{D58AA994-16ED-4A15-9D3A-56D8AEED8B0A}" dt="2023-03-01T13:23:57.530" v="11" actId="6549"/>
        <pc:sldMkLst>
          <pc:docMk/>
          <pc:sldMk cId="4110779718" sldId="477"/>
        </pc:sldMkLst>
      </pc:sldChg>
      <pc:sldChg chg="modNotesTx">
        <pc:chgData name="Nitheesh Kaliyamurthy" userId="2821ebda-f4ac-4963-9a4e-a836dfc45829" providerId="ADAL" clId="{D58AA994-16ED-4A15-9D3A-56D8AEED8B0A}" dt="2023-03-01T13:23:59.790" v="12" actId="6549"/>
        <pc:sldMkLst>
          <pc:docMk/>
          <pc:sldMk cId="420834529" sldId="478"/>
        </pc:sldMkLst>
      </pc:sldChg>
      <pc:sldChg chg="modNotesTx">
        <pc:chgData name="Nitheesh Kaliyamurthy" userId="2821ebda-f4ac-4963-9a4e-a836dfc45829" providerId="ADAL" clId="{D58AA994-16ED-4A15-9D3A-56D8AEED8B0A}" dt="2023-03-01T13:24:01.919" v="13" actId="6549"/>
        <pc:sldMkLst>
          <pc:docMk/>
          <pc:sldMk cId="1497601205" sldId="479"/>
        </pc:sldMkLst>
      </pc:sldChg>
      <pc:sldChg chg="modNotesTx">
        <pc:chgData name="Nitheesh Kaliyamurthy" userId="2821ebda-f4ac-4963-9a4e-a836dfc45829" providerId="ADAL" clId="{D58AA994-16ED-4A15-9D3A-56D8AEED8B0A}" dt="2023-03-01T13:24:05.276" v="14" actId="6549"/>
        <pc:sldMkLst>
          <pc:docMk/>
          <pc:sldMk cId="18845578" sldId="4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18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991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33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29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365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7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49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67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25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533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714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092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93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342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75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0991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756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4535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0559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543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894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327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6045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9493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146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132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740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1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5" Type="http://schemas.openxmlformats.org/officeDocument/2006/relationships/hyperlink" Target="https://openclipart.org/detail/4454/beetle-car" TargetMode="External"/><Relationship Id="rId10" Type="http://schemas.openxmlformats.org/officeDocument/2006/relationships/image" Target="../media/image24.png"/><Relationship Id="rId4" Type="http://schemas.openxmlformats.org/officeDocument/2006/relationships/image" Target="../media/image19.png"/><Relationship Id="rId9" Type="http://schemas.openxmlformats.org/officeDocument/2006/relationships/image" Target="../media/image2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sv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Relationship Id="rId6" Type="http://schemas.openxmlformats.org/officeDocument/2006/relationships/image" Target="../media/image44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50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6" Type="http://schemas.openxmlformats.org/officeDocument/2006/relationships/image" Target="../media/image49.png"/><Relationship Id="rId11" Type="http://schemas.openxmlformats.org/officeDocument/2006/relationships/image" Target="../media/image30.svg"/><Relationship Id="rId5" Type="http://schemas.openxmlformats.org/officeDocument/2006/relationships/image" Target="../media/image48.png"/><Relationship Id="rId10" Type="http://schemas.openxmlformats.org/officeDocument/2006/relationships/image" Target="../media/image29.png"/><Relationship Id="rId4" Type="http://schemas.openxmlformats.org/officeDocument/2006/relationships/image" Target="../media/image47.jpeg"/><Relationship Id="rId9" Type="http://schemas.openxmlformats.org/officeDocument/2006/relationships/image" Target="../media/image52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54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4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5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56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Relationship Id="rId6" Type="http://schemas.openxmlformats.org/officeDocument/2006/relationships/image" Target="../media/image55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60.svg"/><Relationship Id="rId18" Type="http://schemas.openxmlformats.org/officeDocument/2006/relationships/image" Target="../media/image37.png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38.png"/><Relationship Id="rId12" Type="http://schemas.openxmlformats.org/officeDocument/2006/relationships/image" Target="../media/image59.png"/><Relationship Id="rId17" Type="http://schemas.openxmlformats.org/officeDocument/2006/relationships/image" Target="../media/image64.svg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63.png"/><Relationship Id="rId1" Type="http://schemas.openxmlformats.org/officeDocument/2006/relationships/tags" Target="../tags/tag27.xml"/><Relationship Id="rId6" Type="http://schemas.openxmlformats.org/officeDocument/2006/relationships/image" Target="../media/image34.png"/><Relationship Id="rId11" Type="http://schemas.openxmlformats.org/officeDocument/2006/relationships/image" Target="../media/image58.svg"/><Relationship Id="rId5" Type="http://schemas.openxmlformats.org/officeDocument/2006/relationships/image" Target="../media/image30.svg"/><Relationship Id="rId15" Type="http://schemas.openxmlformats.org/officeDocument/2006/relationships/image" Target="../media/image62.svg"/><Relationship Id="rId10" Type="http://schemas.openxmlformats.org/officeDocument/2006/relationships/image" Target="../media/image57.png"/><Relationship Id="rId4" Type="http://schemas.openxmlformats.org/officeDocument/2006/relationships/image" Target="../media/image29.png"/><Relationship Id="rId9" Type="http://schemas.openxmlformats.org/officeDocument/2006/relationships/image" Target="../media/image40.svg"/><Relationship Id="rId1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and 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APIs!!!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Network Programmability</a:t>
            </a:r>
          </a:p>
          <a:p>
            <a:r>
              <a:rPr lang="en-GB" i="1"/>
              <a:t>(ACCB5029)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7751" y="759604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Previously, we discussed about Devnet skills, and course work briefing. We discussed Software Development and Design. I hope you had a clarity on Software Development life cycle and its development methodologies. Followed by discussion on version control systems. The last week’s discussion on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importance of clean coding, Object oriented programming, Unit Testing must put you in a better platform to understand today’s discussion on APIs, its designs, its use, architectural styles etc</a:t>
            </a:r>
            <a:r>
              <a:rPr lang="en-GB" altLang="en-US" i="1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  	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1011265"/>
            <a:ext cx="598428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b="1" dirty="0">
                <a:solidFill>
                  <a:schemeClr val="bg1"/>
                </a:solidFill>
              </a:rPr>
              <a:t>Previously,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Overview, Linux and Python Skills Review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Devnet Developer Environment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Software Development &amp; Design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Implement software version control using GIT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Methods, Functions, Modules and Classes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Formats</a:t>
            </a:r>
            <a:endParaRPr lang="en-GB" b="1" dirty="0">
              <a:solidFill>
                <a:schemeClr val="bg1"/>
              </a:solidFill>
            </a:endParaRPr>
          </a:p>
          <a:p>
            <a:pPr fontAlgn="t"/>
            <a:endParaRPr lang="en-GB" b="1" dirty="0">
              <a:solidFill>
                <a:schemeClr val="bg1"/>
              </a:solidFill>
            </a:endParaRPr>
          </a:p>
          <a:p>
            <a:pPr fontAlgn="t"/>
            <a:r>
              <a:rPr lang="en-GB" b="1" dirty="0">
                <a:solidFill>
                  <a:schemeClr val="bg1"/>
                </a:solidFill>
              </a:rPr>
              <a:t>This week,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Introducing APIs, its Design, Architecture styles, 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REST APIs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fontAlgn="t"/>
            <a:r>
              <a:rPr lang="en-US" b="1" dirty="0">
                <a:solidFill>
                  <a:schemeClr val="bg1"/>
                </a:solidFill>
              </a:rPr>
              <a:t>Previous week’s Tutorial</a:t>
            </a:r>
            <a:endParaRPr lang="en-GB" b="1" dirty="0">
              <a:solidFill>
                <a:schemeClr val="bg1"/>
              </a:solidFill>
            </a:endParaRP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Setup Lab environments, Review Linux and Python, PIP, and Python virtual environments, Version Control Systems, OOPS, Code Review and Testing</a:t>
            </a:r>
          </a:p>
        </p:txBody>
      </p:sp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C2C015D5-B228-98C2-3B53-06C121DA00C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39061" y="181122"/>
            <a:ext cx="1869159" cy="453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5A0FC2-3CE5-A3BD-F0B8-A50A3881B55B}"/>
              </a:ext>
            </a:extLst>
          </p:cNvPr>
          <p:cNvSpPr txBox="1"/>
          <p:nvPr/>
        </p:nvSpPr>
        <p:spPr>
          <a:xfrm>
            <a:off x="5950016" y="3656702"/>
            <a:ext cx="581419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week’s Tutorial and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to work with your Group.</a:t>
            </a:r>
            <a:endParaRPr lang="en-US" b="1" i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b="1" i="1" dirty="0">
                <a:solidFill>
                  <a:srgbClr val="FF0000"/>
                </a:solidFill>
              </a:rPr>
              <a:t>Lab 5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i="1" dirty="0">
              <a:solidFill>
                <a:schemeClr val="tx1">
                  <a:lumMod val="50000"/>
                </a:schemeClr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with Devnet Course in Cisco Networking Academy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4455952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Application Programming Interface </a:t>
            </a:r>
            <a:r>
              <a:rPr lang="en-US" dirty="0">
                <a:solidFill>
                  <a:srgbClr val="002060"/>
                </a:solidFill>
              </a:rPr>
              <a:t>(API) allows </a:t>
            </a:r>
            <a:r>
              <a:rPr lang="en-US" b="1" dirty="0">
                <a:solidFill>
                  <a:srgbClr val="002060"/>
                </a:solidFill>
              </a:rPr>
              <a:t>one piece of software talk to another</a:t>
            </a:r>
            <a:r>
              <a:rPr lang="en-US" dirty="0">
                <a:solidFill>
                  <a:srgbClr val="002060"/>
                </a:solidFill>
              </a:rPr>
              <a:t>. 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It uses common web-based interactions or communication protocols and its own proprietary standards.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API determines </a:t>
            </a:r>
            <a:r>
              <a:rPr lang="en-US" dirty="0">
                <a:solidFill>
                  <a:srgbClr val="002060"/>
                </a:solidFill>
              </a:rPr>
              <a:t>what </a:t>
            </a:r>
            <a:r>
              <a:rPr lang="en-US" b="1" dirty="0">
                <a:solidFill>
                  <a:srgbClr val="002060"/>
                </a:solidFill>
              </a:rPr>
              <a:t>type of data, services, and functionality </a:t>
            </a:r>
            <a:r>
              <a:rPr lang="en-US" dirty="0">
                <a:solidFill>
                  <a:srgbClr val="002060"/>
                </a:solidFill>
              </a:rPr>
              <a:t>the application exposes to third parties.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By providing APIs, applications can control what they expose in a secure way.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</p:txBody>
      </p:sp>
      <p:pic>
        <p:nvPicPr>
          <p:cNvPr id="2" name="Picture" descr="A close up of a map&#10;&#10;Description automatically generated">
            <a:extLst>
              <a:ext uri="{FF2B5EF4-FFF2-40B4-BE49-F238E27FC236}">
                <a16:creationId xmlns:a16="http://schemas.microsoft.com/office/drawing/2014/main" id="{1B8ED3B9-F471-EABE-5DA5-C9BD2C5A5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765" y="2325850"/>
            <a:ext cx="7204324" cy="2954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6838B3-2B1A-1DCA-493B-C9D04CAA4F4F}"/>
              </a:ext>
            </a:extLst>
          </p:cNvPr>
          <p:cNvSpPr txBox="1"/>
          <p:nvPr/>
        </p:nvSpPr>
        <p:spPr>
          <a:xfrm>
            <a:off x="7412088" y="2168142"/>
            <a:ext cx="4662835" cy="3395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have existed for decades, but </a:t>
            </a:r>
            <a:r>
              <a:rPr lang="en-US" sz="2000" b="1" dirty="0">
                <a:solidFill>
                  <a:srgbClr val="002060"/>
                </a:solidFill>
              </a:rPr>
              <a:t>exposure and consumption of APIs has grown exponentially</a:t>
            </a:r>
            <a:r>
              <a:rPr lang="en-US" sz="2000" dirty="0">
                <a:solidFill>
                  <a:srgbClr val="002060"/>
                </a:solidFill>
              </a:rPr>
              <a:t> in the last 10 years or so.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Most modern APIs are designed into the product and are thoroughly tested.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Simplified </a:t>
            </a:r>
            <a:r>
              <a:rPr lang="en-US" sz="2000" b="1" dirty="0">
                <a:solidFill>
                  <a:srgbClr val="002060"/>
                </a:solidFill>
              </a:rPr>
              <a:t>coding languages such as Python have made it possible for non-software engineers to build applications and consume APIs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105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 dirty="0"/>
              <a:t>API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2000" b="1" dirty="0">
                <a:solidFill>
                  <a:srgbClr val="002060"/>
                </a:solidFill>
              </a:rPr>
              <a:t>Why APIs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built to be </a:t>
            </a:r>
            <a:r>
              <a:rPr lang="en-US" sz="2000" b="1" dirty="0">
                <a:solidFill>
                  <a:srgbClr val="002060"/>
                </a:solidFill>
              </a:rPr>
              <a:t>consumed programmatically by other applications </a:t>
            </a:r>
            <a:r>
              <a:rPr lang="en-US" sz="2000" dirty="0">
                <a:solidFill>
                  <a:srgbClr val="002060"/>
                </a:solidFill>
              </a:rPr>
              <a:t>and they can also be </a:t>
            </a:r>
            <a:r>
              <a:rPr lang="en-US" sz="2000" b="1" dirty="0">
                <a:solidFill>
                  <a:srgbClr val="002060"/>
                </a:solidFill>
              </a:rPr>
              <a:t>used by humans who want to interact with the application manually</a:t>
            </a:r>
            <a:r>
              <a:rPr lang="en-US" sz="2000" dirty="0">
                <a:solidFill>
                  <a:srgbClr val="002060"/>
                </a:solidFill>
              </a:rPr>
              <a:t>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Use cases of APIs are as follows: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Automation tasks </a:t>
            </a:r>
            <a:r>
              <a:rPr lang="en-US" dirty="0">
                <a:solidFill>
                  <a:srgbClr val="002060"/>
                </a:solidFill>
              </a:rPr>
              <a:t>– Build a script that performs manual tasks automatically and programmatically.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Data integration</a:t>
            </a:r>
            <a:r>
              <a:rPr lang="en-US" dirty="0">
                <a:solidFill>
                  <a:srgbClr val="002060"/>
                </a:solidFill>
              </a:rPr>
              <a:t> – An application can consume or react to data provided by another application.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Functionality</a:t>
            </a:r>
            <a:r>
              <a:rPr lang="en-US" dirty="0">
                <a:solidFill>
                  <a:srgbClr val="002060"/>
                </a:solidFill>
              </a:rPr>
              <a:t> – An application can integrate another application's functionality into its product.</a:t>
            </a:r>
            <a:endParaRPr lang="en-US" sz="16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9889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 Design Styles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002060"/>
                </a:solidFill>
              </a:rPr>
              <a:t>A product’s set of APIs may consist of both </a:t>
            </a:r>
            <a:r>
              <a:rPr lang="en-IN" sz="2000" b="1" dirty="0">
                <a:solidFill>
                  <a:srgbClr val="002060"/>
                </a:solidFill>
              </a:rPr>
              <a:t>synchronous and asynchronous designs</a:t>
            </a:r>
            <a:r>
              <a:rPr lang="en-IN" sz="2000" dirty="0">
                <a:solidFill>
                  <a:srgbClr val="002060"/>
                </a:solidFill>
              </a:rPr>
              <a:t>, where each API’s design is independent of the others. 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The application consuming the API </a:t>
            </a:r>
            <a:r>
              <a:rPr lang="en-US" sz="2000" dirty="0">
                <a:solidFill>
                  <a:srgbClr val="002060"/>
                </a:solidFill>
              </a:rPr>
              <a:t>manages the response differently depending on the API design.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6DBBBB-14E4-F622-9D69-792BFF975663}"/>
              </a:ext>
            </a:extLst>
          </p:cNvPr>
          <p:cNvSpPr txBox="1"/>
          <p:nvPr/>
        </p:nvSpPr>
        <p:spPr>
          <a:xfrm>
            <a:off x="361995" y="1967743"/>
            <a:ext cx="1166448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Synchronous APIs </a:t>
            </a:r>
            <a:r>
              <a:rPr lang="en-US" sz="2000" dirty="0">
                <a:solidFill>
                  <a:srgbClr val="002060"/>
                </a:solidFill>
              </a:rPr>
              <a:t>respond to a request directly by providing data immediately.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When are APIs synchronous?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synchronous when the data for the request is readily available.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Benefits of a synchronous API design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Synchronous APIs enable the application to receive data immediately. </a:t>
            </a:r>
            <a:r>
              <a:rPr lang="en-IN" sz="2000" dirty="0">
                <a:solidFill>
                  <a:srgbClr val="002060"/>
                </a:solidFill>
              </a:rPr>
              <a:t> If the API is designed correctly, the application performance will be better. </a:t>
            </a:r>
            <a:endParaRPr lang="en-US" sz="2000" dirty="0">
              <a:solidFill>
                <a:srgbClr val="002060"/>
              </a:solidFill>
            </a:endParaRP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Client-side processing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application that is making the API request must wait for the response before performing any additional code execution tasks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974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55655"/>
            <a:ext cx="2752113" cy="49617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API Design Styles</a:t>
            </a:r>
          </a:p>
        </p:txBody>
      </p:sp>
      <p:pic>
        <p:nvPicPr>
          <p:cNvPr id="1030" name="Picture 6" descr="Everything you need to know about card authorization">
            <a:extLst>
              <a:ext uri="{FF2B5EF4-FFF2-40B4-BE49-F238E27FC236}">
                <a16:creationId xmlns:a16="http://schemas.microsoft.com/office/drawing/2014/main" id="{79615A01-5036-CDF0-DCB7-DFA477474F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03" b="28079"/>
          <a:stretch/>
        </p:blipFill>
        <p:spPr bwMode="auto">
          <a:xfrm>
            <a:off x="20" y="1"/>
            <a:ext cx="12191979" cy="423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910792FA-0155-62EA-73CB-1FC7DDC20269}"/>
              </a:ext>
            </a:extLst>
          </p:cNvPr>
          <p:cNvSpPr/>
          <p:nvPr/>
        </p:nvSpPr>
        <p:spPr>
          <a:xfrm flipH="1">
            <a:off x="8605049" y="4404899"/>
            <a:ext cx="3400627" cy="109606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</a:t>
            </a:r>
            <a:r>
              <a:rPr lang="en-US" sz="1800" b="1" dirty="0">
                <a:solidFill>
                  <a:schemeClr val="bg1"/>
                </a:solidFill>
              </a:rPr>
              <a:t>ynchronous API design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EEFD57-2E32-440D-7E46-C628D0B1AC06}"/>
              </a:ext>
            </a:extLst>
          </p:cNvPr>
          <p:cNvSpPr txBox="1"/>
          <p:nvPr/>
        </p:nvSpPr>
        <p:spPr>
          <a:xfrm>
            <a:off x="-11102" y="4239483"/>
            <a:ext cx="53642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aseline="-25000" dirty="0"/>
              <a:t>https://www.lyra.com/in/everything-you-need-to-know-about-card-authorization/</a:t>
            </a:r>
          </a:p>
        </p:txBody>
      </p:sp>
      <p:pic>
        <p:nvPicPr>
          <p:cNvPr id="12" name="Picture">
            <a:extLst>
              <a:ext uri="{FF2B5EF4-FFF2-40B4-BE49-F238E27FC236}">
                <a16:creationId xmlns:a16="http://schemas.microsoft.com/office/drawing/2014/main" id="{B5027267-4080-B77C-5A27-91102E059F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" t="2818" r="18001" b="11757"/>
          <a:stretch/>
        </p:blipFill>
        <p:spPr bwMode="auto">
          <a:xfrm>
            <a:off x="5633755" y="3782150"/>
            <a:ext cx="2410141" cy="1830258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0F484A-E409-AB19-9A63-F56BAE49B40E}"/>
              </a:ext>
            </a:extLst>
          </p:cNvPr>
          <p:cNvSpPr txBox="1"/>
          <p:nvPr/>
        </p:nvSpPr>
        <p:spPr>
          <a:xfrm>
            <a:off x="676177" y="5362663"/>
            <a:ext cx="8240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solidFill>
                  <a:schemeClr val="tx1">
                    <a:lumMod val="50000"/>
                  </a:schemeClr>
                </a:solidFill>
                <a:ea typeface="ＭＳ Ｐゴシック"/>
              </a:rPr>
              <a:t>Tickets are sold in first-come, first served order. This is a synchronous process.</a:t>
            </a:r>
            <a:endParaRPr lang="en-US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453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 Design Styles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002060"/>
                </a:solidFill>
              </a:rPr>
              <a:t>A product’s set of APIs may consist of both </a:t>
            </a:r>
            <a:r>
              <a:rPr lang="en-IN" sz="2000" b="1" dirty="0">
                <a:solidFill>
                  <a:srgbClr val="002060"/>
                </a:solidFill>
              </a:rPr>
              <a:t>synchronous and asynchronous designs</a:t>
            </a:r>
            <a:r>
              <a:rPr lang="en-IN" sz="2000" dirty="0">
                <a:solidFill>
                  <a:srgbClr val="002060"/>
                </a:solidFill>
              </a:rPr>
              <a:t>, where each API’s design is independent of the others. 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The application consuming the API </a:t>
            </a:r>
            <a:r>
              <a:rPr lang="en-US" sz="2000" dirty="0">
                <a:solidFill>
                  <a:srgbClr val="002060"/>
                </a:solidFill>
              </a:rPr>
              <a:t>manages the response differently depending on the API design.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6DBBBB-14E4-F622-9D69-792BFF975663}"/>
              </a:ext>
            </a:extLst>
          </p:cNvPr>
          <p:cNvSpPr txBox="1"/>
          <p:nvPr/>
        </p:nvSpPr>
        <p:spPr>
          <a:xfrm>
            <a:off x="361995" y="1967743"/>
            <a:ext cx="11664484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Asynchronous APIs </a:t>
            </a:r>
            <a:r>
              <a:rPr lang="en-US" sz="2000" dirty="0">
                <a:solidFill>
                  <a:srgbClr val="002060"/>
                </a:solidFill>
              </a:rPr>
              <a:t>provide a response (with no data) to signify that the request has been received.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When are APIs asynchronous?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asynchronous when the request takes some time for the server to process or if data isn’t readily available.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Benefit of asynchronous API design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Asynchronous APIs allow the application to continue execution without being blocked till the server processes the request, thus resulting in better performance.                                            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Client-side processing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With asynchronous processing, the design of the API on the server side defines the requirement on the client side.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6285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McDonald's bacteria-covered kiosks give rise to safety concerns | Kiosk  Marketplace">
            <a:extLst>
              <a:ext uri="{FF2B5EF4-FFF2-40B4-BE49-F238E27FC236}">
                <a16:creationId xmlns:a16="http://schemas.microsoft.com/office/drawing/2014/main" id="{E1D150B8-1A69-8D39-0A30-BBB24E6B0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54" r="16291" b="-1"/>
          <a:stretch/>
        </p:blipFill>
        <p:spPr bwMode="auto"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3528" y="4162330"/>
            <a:ext cx="5505814" cy="7780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Design Styles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McDonald's reopens 40 restaurants for drive thru today – but NONE in  Scotland – The Scottish Sun | The Scottish Sun">
            <a:extLst>
              <a:ext uri="{FF2B5EF4-FFF2-40B4-BE49-F238E27FC236}">
                <a16:creationId xmlns:a16="http://schemas.microsoft.com/office/drawing/2014/main" id="{E0FB1262-89F9-591C-8C47-CFDF915868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8" r="2810"/>
          <a:stretch/>
        </p:blipFill>
        <p:spPr bwMode="auto"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7700B2F3-73E6-4A6E-E505-5B35CDE3A59F}"/>
              </a:ext>
            </a:extLst>
          </p:cNvPr>
          <p:cNvSpPr/>
          <p:nvPr/>
        </p:nvSpPr>
        <p:spPr>
          <a:xfrm rot="20149343">
            <a:off x="172977" y="4677402"/>
            <a:ext cx="4142051" cy="109606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Asynchronous API design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89B401-8AAD-80A2-2475-2AEFD57A61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96995" y="5225436"/>
            <a:ext cx="3264815" cy="158589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537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42" y="632411"/>
            <a:ext cx="5929034" cy="1115762"/>
          </a:xfrm>
        </p:spPr>
        <p:txBody>
          <a:bodyPr vert="horz" lIns="91440" tIns="45720" rIns="91440" bIns="45720" rtlCol="0">
            <a:noAutofit/>
          </a:bodyPr>
          <a:lstStyle/>
          <a:p>
            <a:pPr marL="114300" lvl="1" indent="0" algn="just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2000" dirty="0"/>
              <a:t>There are certain standards, protocols, and specific architectural styles which make it easier for consumers of the API to learn and understand the API.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Picture">
            <a:extLst>
              <a:ext uri="{FF2B5EF4-FFF2-40B4-BE49-F238E27FC236}">
                <a16:creationId xmlns:a16="http://schemas.microsoft.com/office/drawing/2014/main" id="{E49D8B38-EF47-C346-863B-2EE3514AB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4" b="3376"/>
          <a:stretch/>
        </p:blipFill>
        <p:spPr bwMode="auto">
          <a:xfrm>
            <a:off x="6016277" y="226144"/>
            <a:ext cx="5372461" cy="288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6016277" y="3210039"/>
            <a:ext cx="597386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Remote Procedure Call (RPC) </a:t>
            </a:r>
            <a:r>
              <a:rPr lang="en-US" sz="2000" dirty="0"/>
              <a:t>is a </a:t>
            </a:r>
            <a:r>
              <a:rPr lang="en-US" sz="2000" b="1" dirty="0"/>
              <a:t>request-response model </a:t>
            </a:r>
            <a:r>
              <a:rPr lang="en-US" sz="2000" dirty="0"/>
              <a:t>that allows an application to make a procedure call to another application.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5" y="1670241"/>
            <a:ext cx="5814421" cy="3529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Simple Object Access Protocol (SOAP) </a:t>
            </a:r>
            <a:r>
              <a:rPr lang="en-US" sz="2000" dirty="0"/>
              <a:t>is an XML- based messaging protocol. It is used for communication between applications on different platforms or built with different programming languages.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Independent</a:t>
            </a:r>
            <a:r>
              <a:rPr lang="en-US" sz="2000" dirty="0"/>
              <a:t>: </a:t>
            </a:r>
            <a:r>
              <a:rPr lang="en-US" sz="2000" i="1" dirty="0"/>
              <a:t>All applications can communicate with each other and run on different operating systems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Extensible</a:t>
            </a:r>
            <a:r>
              <a:rPr lang="en-US" sz="2000" dirty="0"/>
              <a:t>: </a:t>
            </a:r>
            <a:r>
              <a:rPr lang="en-US" sz="2000" i="1" dirty="0"/>
              <a:t>Add features like reliability &amp; security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Neutral</a:t>
            </a:r>
            <a:r>
              <a:rPr lang="en-US" sz="2000" dirty="0"/>
              <a:t>: </a:t>
            </a:r>
            <a:r>
              <a:rPr lang="en-US" sz="2000" i="1" dirty="0"/>
              <a:t>Can be used over any protocol, including HTTP, SMTP, TCP, UDP, or JMS</a:t>
            </a:r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55DD5DF9-06E1-DFB1-EA0F-F5D9804D30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t="5901" r="33464" b="11937"/>
          <a:stretch/>
        </p:blipFill>
        <p:spPr bwMode="auto">
          <a:xfrm>
            <a:off x="6016717" y="4321403"/>
            <a:ext cx="5688927" cy="239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6206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5942798" y="5603414"/>
            <a:ext cx="597386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Remote Procedure Call (RPC) </a:t>
            </a:r>
            <a:r>
              <a:rPr lang="en-US" sz="2000" dirty="0"/>
              <a:t>is a </a:t>
            </a:r>
            <a:r>
              <a:rPr lang="en-US" sz="2000" b="1" dirty="0"/>
              <a:t>request-response model </a:t>
            </a:r>
            <a:r>
              <a:rPr lang="en-US" sz="2000" dirty="0"/>
              <a:t>that allows an application to make a procedure call to another application.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670705" y="854633"/>
            <a:ext cx="581442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Simple Object Access Protocol (SOAP) </a:t>
            </a:r>
            <a:r>
              <a:rPr lang="en-US" sz="2000" dirty="0"/>
              <a:t>is an XML- based messaging protocol. It is used for communication between applications on different platforms or built with different programming languages.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E4B92-1024-844D-078B-A143047803EA}"/>
              </a:ext>
            </a:extLst>
          </p:cNvPr>
          <p:cNvSpPr txBox="1"/>
          <p:nvPr/>
        </p:nvSpPr>
        <p:spPr>
          <a:xfrm>
            <a:off x="6123981" y="2411495"/>
            <a:ext cx="58144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Exchange structure data between web services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Heavily rely on XML Schema to communicate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Used in enterprise level applications that require additional features like security etc.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E49CD9-1F4E-1CC0-38DC-B321391A18B0}"/>
              </a:ext>
            </a:extLst>
          </p:cNvPr>
          <p:cNvSpPr txBox="1"/>
          <p:nvPr/>
        </p:nvSpPr>
        <p:spPr>
          <a:xfrm>
            <a:off x="507030" y="4007454"/>
            <a:ext cx="68452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Used in Client – Server Architectures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Make calls to remote procedures/ functions over a network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Uses protocols like HTTP, TCP.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Comparatively more lightweight, faster and simpler</a:t>
            </a:r>
          </a:p>
        </p:txBody>
      </p:sp>
      <p:sp>
        <p:nvSpPr>
          <p:cNvPr id="19" name="Lightning Bolt 18">
            <a:extLst>
              <a:ext uri="{FF2B5EF4-FFF2-40B4-BE49-F238E27FC236}">
                <a16:creationId xmlns:a16="http://schemas.microsoft.com/office/drawing/2014/main" id="{2B1B9E56-74AE-6863-A3D5-FCF3A5B2F097}"/>
              </a:ext>
            </a:extLst>
          </p:cNvPr>
          <p:cNvSpPr/>
          <p:nvPr/>
        </p:nvSpPr>
        <p:spPr>
          <a:xfrm>
            <a:off x="6647935" y="1346886"/>
            <a:ext cx="1655806" cy="939114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Lightning Bolt 19">
            <a:extLst>
              <a:ext uri="{FF2B5EF4-FFF2-40B4-BE49-F238E27FC236}">
                <a16:creationId xmlns:a16="http://schemas.microsoft.com/office/drawing/2014/main" id="{C4D7A354-E68D-71E5-4319-532FFF7FF889}"/>
              </a:ext>
            </a:extLst>
          </p:cNvPr>
          <p:cNvSpPr/>
          <p:nvPr/>
        </p:nvSpPr>
        <p:spPr>
          <a:xfrm rot="10800000">
            <a:off x="7352270" y="4645929"/>
            <a:ext cx="1655806" cy="939114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34897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201853" y="654577"/>
            <a:ext cx="1074210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 err="1"/>
              <a:t>REpresentational</a:t>
            </a:r>
            <a:r>
              <a:rPr lang="en-US" sz="2000" b="1" dirty="0"/>
              <a:t> State Transfer (REST) </a:t>
            </a:r>
            <a:r>
              <a:rPr lang="en-US" sz="2000" dirty="0"/>
              <a:t>is an architectural style authored by Roy Thomas Fielding. He established six constraints that can be applied to any protocol in REST.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3" y="1458036"/>
            <a:ext cx="10832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REST </a:t>
            </a:r>
            <a:r>
              <a:rPr lang="en-US" sz="2000" dirty="0"/>
              <a:t>is scalable, simple and modifiable. </a:t>
            </a:r>
            <a:endParaRPr lang="en-US" sz="2000" i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8D9BD-E1ED-52E5-2C1C-EB97CF7A2B25}"/>
              </a:ext>
            </a:extLst>
          </p:cNvPr>
          <p:cNvSpPr txBox="1"/>
          <p:nvPr/>
        </p:nvSpPr>
        <p:spPr>
          <a:xfrm>
            <a:off x="3969471" y="1981352"/>
            <a:ext cx="6644495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Client-server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The client and server should be independent of each other.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This will enable the client to be built for multiple platforms which will simplify the server-side components.</a:t>
            </a:r>
          </a:p>
        </p:txBody>
      </p:sp>
      <p:pic>
        <p:nvPicPr>
          <p:cNvPr id="19" name="Picture 2">
            <a:extLst>
              <a:ext uri="{FF2B5EF4-FFF2-40B4-BE49-F238E27FC236}">
                <a16:creationId xmlns:a16="http://schemas.microsoft.com/office/drawing/2014/main" id="{16B1A7B3-92E7-67F2-1DBD-654226EA7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53" y="2036022"/>
            <a:ext cx="3565765" cy="128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1F9BC-4EC3-5522-71BB-B8A591370252}"/>
              </a:ext>
            </a:extLst>
          </p:cNvPr>
          <p:cNvSpPr txBox="1"/>
          <p:nvPr/>
        </p:nvSpPr>
        <p:spPr>
          <a:xfrm>
            <a:off x="507030" y="3553210"/>
            <a:ext cx="9188882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Stateless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Requests from the client to the server must contain REST client-server model and all the information which the server needs to make the request.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The server cannot contain session states.</a:t>
            </a:r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DE4739D7-FB20-A8C2-3A71-EC20EC12A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851" y="3320478"/>
            <a:ext cx="2324210" cy="210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29551BD-7C02-7AD8-E658-21C900AAB447}"/>
              </a:ext>
            </a:extLst>
          </p:cNvPr>
          <p:cNvSpPr txBox="1"/>
          <p:nvPr/>
        </p:nvSpPr>
        <p:spPr>
          <a:xfrm>
            <a:off x="1099998" y="5511804"/>
            <a:ext cx="11006062" cy="106029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Uniform Interface: </a:t>
            </a:r>
            <a:r>
              <a:rPr lang="en-US" sz="2000" dirty="0"/>
              <a:t>The interface between the client and the server adhere to the four principles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Identification of resources			Manipulation of resources through representations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Self-descriptive messages			Hypermedia as the engine of application state.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3896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201853" y="654577"/>
            <a:ext cx="1074210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 err="1"/>
              <a:t>REpresentational</a:t>
            </a:r>
            <a:r>
              <a:rPr lang="en-US" sz="2000" b="1" dirty="0"/>
              <a:t> State Transfer (REST) </a:t>
            </a:r>
            <a:r>
              <a:rPr lang="en-US" sz="2000" dirty="0"/>
              <a:t>is an architectural style authored by Roy Thomas Fielding. He established six constraints that can be applied to any protocol in REST.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3" y="1458036"/>
            <a:ext cx="10832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REST </a:t>
            </a:r>
            <a:r>
              <a:rPr lang="en-US" sz="2000" dirty="0"/>
              <a:t>is scalable, simple and modifiable. </a:t>
            </a:r>
            <a:endParaRPr lang="en-US" sz="2000" i="1" dirty="0"/>
          </a:p>
        </p:txBody>
      </p:sp>
      <p:pic>
        <p:nvPicPr>
          <p:cNvPr id="2" name="Picture">
            <a:extLst>
              <a:ext uri="{FF2B5EF4-FFF2-40B4-BE49-F238E27FC236}">
                <a16:creationId xmlns:a16="http://schemas.microsoft.com/office/drawing/2014/main" id="{09F0EE48-52F9-C975-36A8-0DA2D03F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9565"/>
            <a:ext cx="2648082" cy="2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1F9BC-4EC3-5522-71BB-B8A591370252}"/>
              </a:ext>
            </a:extLst>
          </p:cNvPr>
          <p:cNvSpPr txBox="1"/>
          <p:nvPr/>
        </p:nvSpPr>
        <p:spPr>
          <a:xfrm>
            <a:off x="3044515" y="2077667"/>
            <a:ext cx="8872151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Cache model: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Responses from the server must state whether the response is cacheable or non-cacheable.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If it is cacheable, the client can use the data from the response for later requests.</a:t>
            </a:r>
          </a:p>
        </p:txBody>
      </p:sp>
      <p:pic>
        <p:nvPicPr>
          <p:cNvPr id="5" name="Picture">
            <a:extLst>
              <a:ext uri="{FF2B5EF4-FFF2-40B4-BE49-F238E27FC236}">
                <a16:creationId xmlns:a16="http://schemas.microsoft.com/office/drawing/2014/main" id="{59C852D6-B600-1A2B-6952-B708938ACD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1" t="3713" r="11575" b="3713"/>
          <a:stretch/>
        </p:blipFill>
        <p:spPr bwMode="auto">
          <a:xfrm>
            <a:off x="8862079" y="3440130"/>
            <a:ext cx="3035642" cy="202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556F8B-8A18-9704-46F8-570B68719517}"/>
              </a:ext>
            </a:extLst>
          </p:cNvPr>
          <p:cNvSpPr txBox="1"/>
          <p:nvPr/>
        </p:nvSpPr>
        <p:spPr>
          <a:xfrm>
            <a:off x="1152796" y="3784700"/>
            <a:ext cx="7570547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Layered system: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Layered system consists of different hierarchical layers in which each layer provides services only to the layer above it.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As a result, it consumes services from the layer below.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F566BF-926C-96C4-75BD-A998284364B8}"/>
              </a:ext>
            </a:extLst>
          </p:cNvPr>
          <p:cNvSpPr txBox="1"/>
          <p:nvPr/>
        </p:nvSpPr>
        <p:spPr>
          <a:xfrm>
            <a:off x="1194775" y="5478773"/>
            <a:ext cx="10943957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Code-on-demand: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information returned by a REST service can include executable code (for example, </a:t>
            </a:r>
            <a:r>
              <a:rPr lang="en-US" sz="2000" dirty="0" err="1"/>
              <a:t>javascript</a:t>
            </a:r>
            <a:r>
              <a:rPr lang="en-US" sz="2000" dirty="0"/>
              <a:t>) or links intended to usefully extend client functionality.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constraint is optional because execution of third-party codes introduces potential security risks.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7714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API: Design &amp; Architecture Example</a:t>
            </a:r>
            <a:endParaRPr lang="en-US" sz="3600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953643-6D54-89C0-5A30-B9DC6C426CDF}"/>
              </a:ext>
            </a:extLst>
          </p:cNvPr>
          <p:cNvSpPr/>
          <p:nvPr/>
        </p:nvSpPr>
        <p:spPr>
          <a:xfrm>
            <a:off x="1641538" y="3795070"/>
            <a:ext cx="10105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Picture 1" descr="A picture containing icon&#10;&#10;Description automatically generated">
            <a:extLst>
              <a:ext uri="{FF2B5EF4-FFF2-40B4-BE49-F238E27FC236}">
                <a16:creationId xmlns:a16="http://schemas.microsoft.com/office/drawing/2014/main" id="{A6504981-49A9-02A1-8B97-D8FBC91F67A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23028" y="569281"/>
            <a:ext cx="3635368" cy="1801022"/>
          </a:xfrm>
          <a:prstGeom prst="rect">
            <a:avLst/>
          </a:prstGeom>
        </p:spPr>
      </p:pic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CE4AB692-212E-DDEF-B7E2-2F9F68F11FC7}"/>
              </a:ext>
            </a:extLst>
          </p:cNvPr>
          <p:cNvSpPr/>
          <p:nvPr/>
        </p:nvSpPr>
        <p:spPr>
          <a:xfrm>
            <a:off x="2097476" y="4046560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Man wearing hat and suit">
            <a:extLst>
              <a:ext uri="{FF2B5EF4-FFF2-40B4-BE49-F238E27FC236}">
                <a16:creationId xmlns:a16="http://schemas.microsoft.com/office/drawing/2014/main" id="{10AEA79C-2F38-D73C-3F2F-D1F905CA071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8480" y="3788589"/>
            <a:ext cx="643058" cy="1869261"/>
          </a:xfrm>
          <a:prstGeom prst="rect">
            <a:avLst/>
          </a:prstGeom>
        </p:spPr>
      </p:pic>
      <p:pic>
        <p:nvPicPr>
          <p:cNvPr id="22" name="Graphic 21" descr="House outline">
            <a:extLst>
              <a:ext uri="{FF2B5EF4-FFF2-40B4-BE49-F238E27FC236}">
                <a16:creationId xmlns:a16="http://schemas.microsoft.com/office/drawing/2014/main" id="{2BC46C24-950D-4CB9-4A98-7BDDE4D414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386" y="4757008"/>
            <a:ext cx="914400" cy="914400"/>
          </a:xfrm>
          <a:prstGeom prst="rect">
            <a:avLst/>
          </a:prstGeom>
        </p:spPr>
      </p:pic>
      <p:pic>
        <p:nvPicPr>
          <p:cNvPr id="23" name="Graphic 22" descr="City with solid fill">
            <a:extLst>
              <a:ext uri="{FF2B5EF4-FFF2-40B4-BE49-F238E27FC236}">
                <a16:creationId xmlns:a16="http://schemas.microsoft.com/office/drawing/2014/main" id="{74611A31-29CD-FCD0-77CE-E2C18C8F05E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24474" y="257054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3488387-BB84-D7E6-6611-97F48F7C9F20}"/>
              </a:ext>
            </a:extLst>
          </p:cNvPr>
          <p:cNvSpPr txBox="1"/>
          <p:nvPr/>
        </p:nvSpPr>
        <p:spPr>
          <a:xfrm>
            <a:off x="2730661" y="4502004"/>
            <a:ext cx="7679724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Transportation (Self-Drive, Book a Cab, Walk, Cycle </a:t>
            </a:r>
            <a:r>
              <a:rPr lang="en-US" b="1" dirty="0" err="1">
                <a:solidFill>
                  <a:srgbClr val="002060"/>
                </a:solidFill>
              </a:rPr>
              <a:t>etc</a:t>
            </a:r>
            <a:r>
              <a:rPr lang="en-US" b="1" dirty="0">
                <a:solidFill>
                  <a:srgbClr val="002060"/>
                </a:solidFill>
              </a:rPr>
              <a:t>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Act (Keys/ Ice Scrapper/ Book using an app/ call a taxi </a:t>
            </a:r>
            <a:r>
              <a:rPr lang="en-US" b="1" dirty="0" err="1">
                <a:solidFill>
                  <a:srgbClr val="002060"/>
                </a:solidFill>
              </a:rPr>
              <a:t>etc</a:t>
            </a:r>
            <a:r>
              <a:rPr lang="en-US" b="1" dirty="0">
                <a:solidFill>
                  <a:srgbClr val="002060"/>
                </a:solidFill>
              </a:rPr>
              <a:t>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Travel (Get in the car and reach the destination)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B6C60F-160C-870E-47D3-11DDD7FA0B17}"/>
              </a:ext>
            </a:extLst>
          </p:cNvPr>
          <p:cNvSpPr txBox="1"/>
          <p:nvPr/>
        </p:nvSpPr>
        <p:spPr>
          <a:xfrm>
            <a:off x="8942373" y="4502003"/>
            <a:ext cx="2471850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Automation tasks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Data integration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Functionality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2EE4BA7-3CBA-32C9-355C-E4FB29AD173F}"/>
              </a:ext>
            </a:extLst>
          </p:cNvPr>
          <p:cNvSpPr txBox="1"/>
          <p:nvPr/>
        </p:nvSpPr>
        <p:spPr>
          <a:xfrm>
            <a:off x="4059362" y="2859190"/>
            <a:ext cx="3340764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Hire Purchase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Personal Contract Purchase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 err="1">
                <a:solidFill>
                  <a:srgbClr val="002060"/>
                </a:solidFill>
              </a:rPr>
              <a:t>Etc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A58AEDF-B4A8-AF62-F21B-E90D50F8D9DE}"/>
              </a:ext>
            </a:extLst>
          </p:cNvPr>
          <p:cNvSpPr txBox="1"/>
          <p:nvPr/>
        </p:nvSpPr>
        <p:spPr>
          <a:xfrm>
            <a:off x="7179099" y="3051036"/>
            <a:ext cx="3046516" cy="753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CBEDDA0-F526-27FC-D1B7-69258005D529}"/>
              </a:ext>
            </a:extLst>
          </p:cNvPr>
          <p:cNvSpPr txBox="1"/>
          <p:nvPr/>
        </p:nvSpPr>
        <p:spPr>
          <a:xfrm>
            <a:off x="5677536" y="1144803"/>
            <a:ext cx="2315695" cy="15204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Sports Car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SUV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Hatchback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 err="1">
                <a:solidFill>
                  <a:srgbClr val="002060"/>
                </a:solidFill>
              </a:rPr>
              <a:t>Etc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D68BB8F-5DF7-BCC0-07E0-5C0A80C2F041}"/>
              </a:ext>
            </a:extLst>
          </p:cNvPr>
          <p:cNvSpPr/>
          <p:nvPr/>
        </p:nvSpPr>
        <p:spPr>
          <a:xfrm>
            <a:off x="4400836" y="300053"/>
            <a:ext cx="11256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Which?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23AA92C-2EAD-057C-6315-4AB3064915B0}"/>
              </a:ext>
            </a:extLst>
          </p:cNvPr>
          <p:cNvSpPr/>
          <p:nvPr/>
        </p:nvSpPr>
        <p:spPr>
          <a:xfrm>
            <a:off x="2809682" y="2228821"/>
            <a:ext cx="89999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8B8068F-C0CB-D166-B3AF-50A7A0051553}"/>
              </a:ext>
            </a:extLst>
          </p:cNvPr>
          <p:cNvSpPr txBox="1"/>
          <p:nvPr/>
        </p:nvSpPr>
        <p:spPr>
          <a:xfrm>
            <a:off x="7879425" y="1336650"/>
            <a:ext cx="3046516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SOAP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REST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RPC</a:t>
            </a:r>
          </a:p>
        </p:txBody>
      </p:sp>
      <p:sp>
        <p:nvSpPr>
          <p:cNvPr id="32" name="Arrow: Striped Right 31">
            <a:extLst>
              <a:ext uri="{FF2B5EF4-FFF2-40B4-BE49-F238E27FC236}">
                <a16:creationId xmlns:a16="http://schemas.microsoft.com/office/drawing/2014/main" id="{79F05177-1741-3D43-BCA2-3681FB1C283F}"/>
              </a:ext>
            </a:extLst>
          </p:cNvPr>
          <p:cNvSpPr/>
          <p:nvPr/>
        </p:nvSpPr>
        <p:spPr>
          <a:xfrm>
            <a:off x="2974213" y="2535399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Striped Right 32">
            <a:extLst>
              <a:ext uri="{FF2B5EF4-FFF2-40B4-BE49-F238E27FC236}">
                <a16:creationId xmlns:a16="http://schemas.microsoft.com/office/drawing/2014/main" id="{841D8861-8C03-F449-AA6B-38C74A1D9450}"/>
              </a:ext>
            </a:extLst>
          </p:cNvPr>
          <p:cNvSpPr/>
          <p:nvPr/>
        </p:nvSpPr>
        <p:spPr>
          <a:xfrm>
            <a:off x="4542852" y="783932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6449CDA4-4C71-4293-181E-479902B1C918}"/>
              </a:ext>
            </a:extLst>
          </p:cNvPr>
          <p:cNvSpPr/>
          <p:nvPr/>
        </p:nvSpPr>
        <p:spPr>
          <a:xfrm>
            <a:off x="1680519" y="889464"/>
            <a:ext cx="9391135" cy="3855647"/>
          </a:xfrm>
          <a:custGeom>
            <a:avLst/>
            <a:gdLst>
              <a:gd name="connsiteX0" fmla="*/ 0 w 9391135"/>
              <a:gd name="connsiteY0" fmla="*/ 3818460 h 3855647"/>
              <a:gd name="connsiteX1" fmla="*/ 345989 w 9391135"/>
              <a:gd name="connsiteY1" fmla="*/ 3855531 h 3855647"/>
              <a:gd name="connsiteX2" fmla="*/ 1099751 w 9391135"/>
              <a:gd name="connsiteY2" fmla="*/ 3806104 h 3855647"/>
              <a:gd name="connsiteX3" fmla="*/ 1334530 w 9391135"/>
              <a:gd name="connsiteY3" fmla="*/ 3707250 h 3855647"/>
              <a:gd name="connsiteX4" fmla="*/ 1643449 w 9391135"/>
              <a:gd name="connsiteY4" fmla="*/ 3534255 h 3855647"/>
              <a:gd name="connsiteX5" fmla="*/ 2162432 w 9391135"/>
              <a:gd name="connsiteY5" fmla="*/ 3299477 h 3855647"/>
              <a:gd name="connsiteX6" fmla="*/ 2533135 w 9391135"/>
              <a:gd name="connsiteY6" fmla="*/ 3138839 h 3855647"/>
              <a:gd name="connsiteX7" fmla="*/ 2891481 w 9391135"/>
              <a:gd name="connsiteY7" fmla="*/ 2990558 h 3855647"/>
              <a:gd name="connsiteX8" fmla="*/ 3286897 w 9391135"/>
              <a:gd name="connsiteY8" fmla="*/ 2768136 h 3855647"/>
              <a:gd name="connsiteX9" fmla="*/ 4114800 w 9391135"/>
              <a:gd name="connsiteY9" fmla="*/ 2224439 h 3855647"/>
              <a:gd name="connsiteX10" fmla="*/ 4646140 w 9391135"/>
              <a:gd name="connsiteY10" fmla="*/ 1903163 h 3855647"/>
              <a:gd name="connsiteX11" fmla="*/ 5523470 w 9391135"/>
              <a:gd name="connsiteY11" fmla="*/ 1544817 h 3855647"/>
              <a:gd name="connsiteX12" fmla="*/ 5869459 w 9391135"/>
              <a:gd name="connsiteY12" fmla="*/ 1445963 h 3855647"/>
              <a:gd name="connsiteX13" fmla="*/ 6141308 w 9391135"/>
              <a:gd name="connsiteY13" fmla="*/ 1359466 h 3855647"/>
              <a:gd name="connsiteX14" fmla="*/ 6993924 w 9391135"/>
              <a:gd name="connsiteY14" fmla="*/ 1075260 h 3855647"/>
              <a:gd name="connsiteX15" fmla="*/ 7154562 w 9391135"/>
              <a:gd name="connsiteY15" fmla="*/ 1001120 h 3855647"/>
              <a:gd name="connsiteX16" fmla="*/ 7562335 w 9391135"/>
              <a:gd name="connsiteY16" fmla="*/ 778698 h 3855647"/>
              <a:gd name="connsiteX17" fmla="*/ 7747686 w 9391135"/>
              <a:gd name="connsiteY17" fmla="*/ 679844 h 3855647"/>
              <a:gd name="connsiteX18" fmla="*/ 7933038 w 9391135"/>
              <a:gd name="connsiteY18" fmla="*/ 580990 h 3855647"/>
              <a:gd name="connsiteX19" fmla="*/ 8266670 w 9391135"/>
              <a:gd name="connsiteY19" fmla="*/ 420352 h 3855647"/>
              <a:gd name="connsiteX20" fmla="*/ 8427308 w 9391135"/>
              <a:gd name="connsiteY20" fmla="*/ 333855 h 3855647"/>
              <a:gd name="connsiteX21" fmla="*/ 8563232 w 9391135"/>
              <a:gd name="connsiteY21" fmla="*/ 247358 h 3855647"/>
              <a:gd name="connsiteX22" fmla="*/ 8674443 w 9391135"/>
              <a:gd name="connsiteY22" fmla="*/ 210287 h 3855647"/>
              <a:gd name="connsiteX23" fmla="*/ 8785654 w 9391135"/>
              <a:gd name="connsiteY23" fmla="*/ 160860 h 3855647"/>
              <a:gd name="connsiteX24" fmla="*/ 8859795 w 9391135"/>
              <a:gd name="connsiteY24" fmla="*/ 136147 h 3855647"/>
              <a:gd name="connsiteX25" fmla="*/ 9205784 w 9391135"/>
              <a:gd name="connsiteY25" fmla="*/ 24936 h 3855647"/>
              <a:gd name="connsiteX26" fmla="*/ 9242854 w 9391135"/>
              <a:gd name="connsiteY26" fmla="*/ 12579 h 3855647"/>
              <a:gd name="connsiteX27" fmla="*/ 9391135 w 9391135"/>
              <a:gd name="connsiteY27" fmla="*/ 222 h 3855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9391135" h="3855647">
                <a:moveTo>
                  <a:pt x="0" y="3818460"/>
                </a:moveTo>
                <a:cubicBezTo>
                  <a:pt x="103345" y="3833224"/>
                  <a:pt x="263850" y="3857534"/>
                  <a:pt x="345989" y="3855531"/>
                </a:cubicBezTo>
                <a:cubicBezTo>
                  <a:pt x="597708" y="3849392"/>
                  <a:pt x="848497" y="3822580"/>
                  <a:pt x="1099751" y="3806104"/>
                </a:cubicBezTo>
                <a:cubicBezTo>
                  <a:pt x="1178011" y="3773153"/>
                  <a:pt x="1258581" y="3745225"/>
                  <a:pt x="1334530" y="3707250"/>
                </a:cubicBezTo>
                <a:cubicBezTo>
                  <a:pt x="1440090" y="3654470"/>
                  <a:pt x="1535920" y="3582899"/>
                  <a:pt x="1643449" y="3534255"/>
                </a:cubicBezTo>
                <a:lnTo>
                  <a:pt x="2162432" y="3299477"/>
                </a:lnTo>
                <a:cubicBezTo>
                  <a:pt x="2285495" y="3244782"/>
                  <a:pt x="2409137" y="3191381"/>
                  <a:pt x="2533135" y="3138839"/>
                </a:cubicBezTo>
                <a:cubicBezTo>
                  <a:pt x="2652162" y="3088404"/>
                  <a:pt x="2778812" y="3053935"/>
                  <a:pt x="2891481" y="2990558"/>
                </a:cubicBezTo>
                <a:cubicBezTo>
                  <a:pt x="3023286" y="2916417"/>
                  <a:pt x="3157986" y="2847202"/>
                  <a:pt x="3286897" y="2768136"/>
                </a:cubicBezTo>
                <a:cubicBezTo>
                  <a:pt x="3604875" y="2573109"/>
                  <a:pt x="3818285" y="2418082"/>
                  <a:pt x="4114800" y="2224439"/>
                </a:cubicBezTo>
                <a:cubicBezTo>
                  <a:pt x="4315080" y="2093644"/>
                  <a:pt x="4441772" y="2007967"/>
                  <a:pt x="4646140" y="1903163"/>
                </a:cubicBezTo>
                <a:cubicBezTo>
                  <a:pt x="4902902" y="1771490"/>
                  <a:pt x="5279783" y="1614442"/>
                  <a:pt x="5523470" y="1544817"/>
                </a:cubicBezTo>
                <a:lnTo>
                  <a:pt x="5869459" y="1445963"/>
                </a:lnTo>
                <a:cubicBezTo>
                  <a:pt x="5960541" y="1418638"/>
                  <a:pt x="6049817" y="1385389"/>
                  <a:pt x="6141308" y="1359466"/>
                </a:cubicBezTo>
                <a:cubicBezTo>
                  <a:pt x="6665807" y="1210858"/>
                  <a:pt x="6529158" y="1289765"/>
                  <a:pt x="6993924" y="1075260"/>
                </a:cubicBezTo>
                <a:cubicBezTo>
                  <a:pt x="7047470" y="1050547"/>
                  <a:pt x="7102277" y="1028399"/>
                  <a:pt x="7154562" y="1001120"/>
                </a:cubicBezTo>
                <a:cubicBezTo>
                  <a:pt x="7291832" y="929501"/>
                  <a:pt x="7426194" y="852441"/>
                  <a:pt x="7562335" y="778698"/>
                </a:cubicBezTo>
                <a:lnTo>
                  <a:pt x="7747686" y="679844"/>
                </a:lnTo>
                <a:cubicBezTo>
                  <a:pt x="7809470" y="646893"/>
                  <a:pt x="7869948" y="611367"/>
                  <a:pt x="7933038" y="580990"/>
                </a:cubicBezTo>
                <a:lnTo>
                  <a:pt x="8266670" y="420352"/>
                </a:lnTo>
                <a:cubicBezTo>
                  <a:pt x="8321065" y="393155"/>
                  <a:pt x="8376001" y="366505"/>
                  <a:pt x="8427308" y="333855"/>
                </a:cubicBezTo>
                <a:cubicBezTo>
                  <a:pt x="8472616" y="305023"/>
                  <a:pt x="8515198" y="271375"/>
                  <a:pt x="8563232" y="247358"/>
                </a:cubicBezTo>
                <a:cubicBezTo>
                  <a:pt x="8598182" y="229883"/>
                  <a:pt x="8638024" y="224450"/>
                  <a:pt x="8674443" y="210287"/>
                </a:cubicBezTo>
                <a:cubicBezTo>
                  <a:pt x="8712251" y="195584"/>
                  <a:pt x="8747989" y="175926"/>
                  <a:pt x="8785654" y="160860"/>
                </a:cubicBezTo>
                <a:cubicBezTo>
                  <a:pt x="8809841" y="151185"/>
                  <a:pt x="8835313" y="145050"/>
                  <a:pt x="8859795" y="136147"/>
                </a:cubicBezTo>
                <a:cubicBezTo>
                  <a:pt x="9185403" y="17744"/>
                  <a:pt x="8931170" y="98167"/>
                  <a:pt x="9205784" y="24936"/>
                </a:cubicBezTo>
                <a:cubicBezTo>
                  <a:pt x="9218369" y="21580"/>
                  <a:pt x="9230082" y="15133"/>
                  <a:pt x="9242854" y="12579"/>
                </a:cubicBezTo>
                <a:cubicBezTo>
                  <a:pt x="9319200" y="-2691"/>
                  <a:pt x="9321820" y="222"/>
                  <a:pt x="9391135" y="222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065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 animBg="1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 animBg="1"/>
      <p:bldP spid="33" grpId="0" animBg="1"/>
      <p:bldP spid="34" grpId="0" animBg="1"/>
      <p:bldP spid="34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3732"/>
            <a:ext cx="12192000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 REST Web service API (</a:t>
            </a:r>
            <a:r>
              <a:rPr lang="en-US" sz="2000" b="1" dirty="0">
                <a:solidFill>
                  <a:srgbClr val="002060"/>
                </a:solidFill>
              </a:rPr>
              <a:t>REST API</a:t>
            </a:r>
            <a:r>
              <a:rPr lang="en-US" sz="2000" dirty="0">
                <a:solidFill>
                  <a:srgbClr val="002060"/>
                </a:solidFill>
              </a:rPr>
              <a:t>) is a </a:t>
            </a:r>
            <a:r>
              <a:rPr lang="en-US" sz="2000" b="1" i="1" dirty="0">
                <a:solidFill>
                  <a:srgbClr val="002060"/>
                </a:solidFill>
              </a:rPr>
              <a:t>programming interface that communicates over HTTP</a:t>
            </a:r>
            <a:r>
              <a:rPr lang="en-US" sz="2000" dirty="0">
                <a:solidFill>
                  <a:srgbClr val="002060"/>
                </a:solidFill>
              </a:rPr>
              <a:t>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APIs use the same concepts as the HTTP protocol which are as follows: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requests/responses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verbs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status codes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headers/body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</a:t>
            </a:r>
            <a:r>
              <a:rPr lang="en-US" sz="2000" b="1" dirty="0">
                <a:solidFill>
                  <a:srgbClr val="002060"/>
                </a:solidFill>
              </a:rPr>
              <a:t>HTTP requests </a:t>
            </a:r>
            <a:r>
              <a:rPr lang="en-US" sz="2000" dirty="0">
                <a:solidFill>
                  <a:srgbClr val="002060"/>
                </a:solidFill>
              </a:rPr>
              <a:t>that are a way for an application (client) to ask the server to perform a function.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238139-FB08-E554-F654-39C25F8EF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658" y="3846531"/>
            <a:ext cx="5321644" cy="16368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0282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EAD60E5-F4D6-46F8-0CDB-81123DC29A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6002" y="1984120"/>
            <a:ext cx="7347675" cy="183830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196AEB-6B20-047C-692C-D67C2F11F891}"/>
              </a:ext>
            </a:extLst>
          </p:cNvPr>
          <p:cNvSpPr txBox="1"/>
          <p:nvPr/>
        </p:nvSpPr>
        <p:spPr>
          <a:xfrm>
            <a:off x="4827850" y="1133222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The Uniform Resource Identifier (URI), also referred to as Uniform Resource Locator (URL), identifies which resource the client wants to manipulate.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6BA92A1-A2B0-060D-91D6-15CB5744D2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973263"/>
            <a:ext cx="7391400" cy="15430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65311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3919685" y="1811892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dirty="0"/>
              <a:t>REST APIs use the standard HTTP methods to communicate to the web services for which action is being requested for the given resource.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D44B013-2E44-3416-A052-10059DA35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236974"/>
              </p:ext>
            </p:extLst>
          </p:nvPr>
        </p:nvGraphicFramePr>
        <p:xfrm>
          <a:off x="3345415" y="3018759"/>
          <a:ext cx="8356172" cy="229906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411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20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72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6960"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HTTP Method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Action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Description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664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POST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Create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Create a new object or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1158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GET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Read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Retrieve resource details from the system.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4164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PUT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Update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Replace or update an existing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5658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PATCH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Partial Update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Update some details from an existing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960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DELETE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Delete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Remove a resource from the system.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96971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3919685" y="1770750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HTTP headers are formatted as name-value pairs that are separated by a colon (</a:t>
            </a:r>
            <a:r>
              <a:rPr lang="en-US" sz="1800" dirty="0">
                <a:solidFill>
                  <a:schemeClr val="accent3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 : </a:t>
            </a:r>
            <a:r>
              <a:rPr lang="en-US" dirty="0"/>
              <a:t>), </a:t>
            </a:r>
            <a:r>
              <a:rPr lang="en-US" sz="1800" dirty="0"/>
              <a:t>[name]:[value].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74655" y="2884738"/>
            <a:ext cx="12117345" cy="2503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Request headers</a:t>
            </a:r>
            <a:r>
              <a:rPr lang="en-US" sz="2000" dirty="0">
                <a:solidFill>
                  <a:srgbClr val="002060"/>
                </a:solidFill>
              </a:rPr>
              <a:t> include additional information that does not relate to the content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content type of the request, authorization information, and cache control directives.</a:t>
            </a:r>
            <a:endParaRPr 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Entity headers </a:t>
            </a:r>
            <a:r>
              <a:rPr lang="en-US" sz="2000" dirty="0">
                <a:solidFill>
                  <a:srgbClr val="002060"/>
                </a:solidFill>
              </a:rPr>
              <a:t> include additional information describing the content and format of the body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2000" dirty="0">
                <a:solidFill>
                  <a:srgbClr val="002060"/>
                </a:solidFill>
              </a:rPr>
              <a:t>Content-Type, Content-Length, Content-Encoding, Last-Modified, ETag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headers </a:t>
            </a:r>
            <a:r>
              <a:rPr lang="en-US" sz="2000" dirty="0">
                <a:solidFill>
                  <a:srgbClr val="002060"/>
                </a:solidFill>
              </a:rPr>
              <a:t>include additional information that describes the content of the body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2000" dirty="0">
                <a:solidFill>
                  <a:srgbClr val="002060"/>
                </a:solidFill>
              </a:rPr>
              <a:t>Like the content type of the response, cache control directives, and information about the server</a:t>
            </a:r>
            <a:endParaRPr 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4721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313295" y="2884738"/>
            <a:ext cx="11565410" cy="2622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body of the REST API request contains the data pertaining to the resource that the client wants to manipulate. </a:t>
            </a:r>
          </a:p>
          <a:p>
            <a:pPr marL="342900" lvl="1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that use the HTTP method POST, PUT, and PATCH typically include a body.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The body is optional depending on the HTTP method.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If the data is provided in the body, then the data type must be specified in the header using the Content-Type key.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38093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81"/>
            <a:ext cx="11878705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Status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534EF-AF79-CB14-769D-627FEA0E5F6D}"/>
              </a:ext>
            </a:extLst>
          </p:cNvPr>
          <p:cNvSpPr txBox="1"/>
          <p:nvPr/>
        </p:nvSpPr>
        <p:spPr>
          <a:xfrm>
            <a:off x="2376616" y="1182850"/>
            <a:ext cx="9629776" cy="165789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IN" sz="2000" dirty="0">
                <a:solidFill>
                  <a:srgbClr val="002060"/>
                </a:solidFill>
              </a:rPr>
              <a:t>The HTTP status code help the client </a:t>
            </a:r>
            <a:r>
              <a:rPr lang="en-IN" sz="2000" b="1" dirty="0">
                <a:solidFill>
                  <a:srgbClr val="002060"/>
                </a:solidFill>
              </a:rPr>
              <a:t>determine the reason for the error and can sometimes provide suggestion</a:t>
            </a:r>
            <a:r>
              <a:rPr lang="en-IN" sz="2000" dirty="0">
                <a:solidFill>
                  <a:srgbClr val="002060"/>
                </a:solidFill>
              </a:rPr>
              <a:t>s for fixing the problem. </a:t>
            </a:r>
          </a:p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HTTP status codes consists of three digits, where the first digit is the response category, and the other two digits are assigned in numerical order.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0EF55-3978-8C90-70AA-AA2490D3272B}"/>
              </a:ext>
            </a:extLst>
          </p:cNvPr>
          <p:cNvSpPr txBox="1"/>
          <p:nvPr/>
        </p:nvSpPr>
        <p:spPr>
          <a:xfrm>
            <a:off x="127687" y="2884738"/>
            <a:ext cx="11878705" cy="2847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There are five different categories of HTTP status codes: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1xx – Informational –  for informational purposes, responses do not contain a body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2xx – Success – the server received and accepted the request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3xx – Redirection – the client has an additional action to take to get the request completed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4xx -- Client Error – the request contains an error such as bad syntax or invalid input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5xx -- Server Error – unable to fulfill the valid requests.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8386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81"/>
            <a:ext cx="11878705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Status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184A5C3-C321-106F-DA19-C3818E786A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537867"/>
              </p:ext>
            </p:extLst>
          </p:nvPr>
        </p:nvGraphicFramePr>
        <p:xfrm>
          <a:off x="313295" y="1923917"/>
          <a:ext cx="11582682" cy="338053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771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4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067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2877"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HTTP Status Code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Status Message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Ok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0" indent="0"/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successfully and typically containing a payload (body)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fulfilled and the requested resource was created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Accepted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has been accepted for processing and is in process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7141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Bad Request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will not be processed due to an error with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8883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401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Unauthorized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does not have valid authentication credentials to perform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3470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403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Forbidden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understood but has been rejected by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304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404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Found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because the resource path of the request was not found on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4300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Server Error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due to a server error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8883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503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 Unavailable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because currently the server cannot handle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847733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Status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2421924" y="1770750"/>
            <a:ext cx="9621280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The header in the response is to provide additional information between the server and the client in the name-value pair format that is separated by a colon (</a:t>
            </a:r>
            <a:r>
              <a:rPr lang="en-US" sz="1800" b="1" dirty="0"/>
              <a:t> </a:t>
            </a:r>
            <a:r>
              <a:rPr lang="en-US" sz="1800" dirty="0">
                <a:solidFill>
                  <a:schemeClr val="accent3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/>
              <a:t>),</a:t>
            </a:r>
            <a:r>
              <a:rPr lang="en-US" sz="1800" b="1" dirty="0"/>
              <a:t> </a:t>
            </a:r>
            <a:r>
              <a:rPr lang="en-US" sz="1800" dirty="0"/>
              <a:t>[name]:[value]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74655" y="2687029"/>
            <a:ext cx="12117345" cy="2503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headers </a:t>
            </a:r>
            <a:r>
              <a:rPr lang="en-US" sz="2000" dirty="0">
                <a:solidFill>
                  <a:srgbClr val="002060"/>
                </a:solidFill>
              </a:rPr>
              <a:t>contains additional information that doesn't relate to the content of the message. 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set-cookie, Cache control etc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Entity headers </a:t>
            </a:r>
            <a:r>
              <a:rPr lang="en-US" sz="2000" dirty="0">
                <a:solidFill>
                  <a:srgbClr val="002060"/>
                </a:solidFill>
              </a:rPr>
              <a:t>contains additional information that describes the content of the body of the message. 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Content-Type, Content-Length etc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Pagination </a:t>
            </a:r>
            <a:r>
              <a:rPr lang="en-US" sz="2000" dirty="0">
                <a:solidFill>
                  <a:srgbClr val="002060"/>
                </a:solidFill>
              </a:rPr>
              <a:t>enables data to be broken into chunks.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Compressed response data </a:t>
            </a:r>
            <a:r>
              <a:rPr lang="en-US" sz="2000" dirty="0">
                <a:solidFill>
                  <a:srgbClr val="002060"/>
                </a:solidFill>
              </a:rPr>
              <a:t>Compressed data reduces large amount of data that cannot be paginated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74837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8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84" y="159066"/>
            <a:ext cx="1953284" cy="1922712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Sequence Diagram with REST API</a:t>
            </a:r>
          </a:p>
        </p:txBody>
      </p:sp>
      <p:pic>
        <p:nvPicPr>
          <p:cNvPr id="79" name="Picture 2">
            <a:extLst>
              <a:ext uri="{FF2B5EF4-FFF2-40B4-BE49-F238E27FC236}">
                <a16:creationId xmlns:a16="http://schemas.microsoft.com/office/drawing/2014/main" id="{128D73D1-F5B2-BC8B-CFFC-533E6C72A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5041" y="0"/>
            <a:ext cx="10006959" cy="684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36E634DC-BADF-3EBC-AB19-F740A314E724}"/>
              </a:ext>
            </a:extLst>
          </p:cNvPr>
          <p:cNvSpPr txBox="1"/>
          <p:nvPr/>
        </p:nvSpPr>
        <p:spPr>
          <a:xfrm>
            <a:off x="85741" y="2240844"/>
            <a:ext cx="1842073" cy="3890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Create session</a:t>
            </a:r>
            <a:endParaRPr lang="en-US" sz="1600" dirty="0">
              <a:solidFill>
                <a:srgbClr val="000000"/>
              </a:solidFill>
            </a:endParaRP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the starting request is labeled as HTTPS: Create Session w/credentials. </a:t>
            </a:r>
            <a:endParaRPr lang="en-US" sz="1600" b="1" dirty="0">
              <a:solidFill>
                <a:srgbClr val="000000"/>
              </a:solidFill>
            </a:endParaRP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Get devices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request a list of devices from the platform.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Create device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begins with a POST request to create a device.</a:t>
            </a:r>
          </a:p>
          <a:p>
            <a:pPr algn="just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866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/>
              <a:t>Data Formats</a:t>
            </a:r>
            <a:endParaRPr lang="en-US" sz="3600" b="1"/>
          </a:p>
        </p:txBody>
      </p:sp>
      <p:pic>
        <p:nvPicPr>
          <p:cNvPr id="6" name="Picture 5" descr="Computer Database Network · Free vector graphic on Pixabay">
            <a:extLst>
              <a:ext uri="{FF2B5EF4-FFF2-40B4-BE49-F238E27FC236}">
                <a16:creationId xmlns:a16="http://schemas.microsoft.com/office/drawing/2014/main" id="{99DCB114-E14C-3A53-BCE2-F9FDD5C4AD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164" y="2730547"/>
            <a:ext cx="1282915" cy="1578972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CAAFB7C2-0A69-8A47-F127-C05AAAAA5FAB}"/>
              </a:ext>
            </a:extLst>
          </p:cNvPr>
          <p:cNvGraphicFramePr>
            <a:graphicFrameLocks noGrp="1"/>
          </p:cNvGraphicFramePr>
          <p:nvPr/>
        </p:nvGraphicFramePr>
        <p:xfrm>
          <a:off x="9174053" y="4302081"/>
          <a:ext cx="2615157" cy="10972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71719">
                  <a:extLst>
                    <a:ext uri="{9D8B030D-6E8A-4147-A177-3AD203B41FA5}">
                      <a16:colId xmlns:a16="http://schemas.microsoft.com/office/drawing/2014/main" val="128329438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25259556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40767344"/>
                    </a:ext>
                  </a:extLst>
                </a:gridCol>
              </a:tblGrid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578938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50679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Dave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163078"/>
                  </a:ext>
                </a:extLst>
              </a:tr>
            </a:tbl>
          </a:graphicData>
        </a:graphic>
      </p:graphicFrame>
      <p:pic>
        <p:nvPicPr>
          <p:cNvPr id="9" name="Picture 8" descr="Storage media | Free SVG">
            <a:extLst>
              <a:ext uri="{FF2B5EF4-FFF2-40B4-BE49-F238E27FC236}">
                <a16:creationId xmlns:a16="http://schemas.microsoft.com/office/drawing/2014/main" id="{049C6D38-D540-F77D-E4F7-8E51858FBCF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84" r="63041"/>
          <a:stretch/>
        </p:blipFill>
        <p:spPr>
          <a:xfrm>
            <a:off x="6271363" y="1618802"/>
            <a:ext cx="2672219" cy="2087995"/>
          </a:xfrm>
          <a:prstGeom prst="rect">
            <a:avLst/>
          </a:prstGeom>
        </p:spPr>
      </p:pic>
      <p:pic>
        <p:nvPicPr>
          <p:cNvPr id="10" name="Picture 9" descr="Shifting roles – teachers and students | My journey ...">
            <a:extLst>
              <a:ext uri="{FF2B5EF4-FFF2-40B4-BE49-F238E27FC236}">
                <a16:creationId xmlns:a16="http://schemas.microsoft.com/office/drawing/2014/main" id="{85796608-5E96-23D6-712B-A7E911170D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138" y="3397184"/>
            <a:ext cx="1254873" cy="1280409"/>
          </a:xfrm>
          <a:prstGeom prst="rect">
            <a:avLst/>
          </a:prstGeom>
        </p:spPr>
      </p:pic>
      <p:pic>
        <p:nvPicPr>
          <p:cNvPr id="11" name="Picture 10" descr="Cloud Security Vector Clipart image - Free stock photo ...">
            <a:extLst>
              <a:ext uri="{FF2B5EF4-FFF2-40B4-BE49-F238E27FC236}">
                <a16:creationId xmlns:a16="http://schemas.microsoft.com/office/drawing/2014/main" id="{576AB57A-A549-090D-1C69-647358B958C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281" y="1837649"/>
            <a:ext cx="3603180" cy="1869148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8D367BB-BB94-9F96-055A-E0B071A98ECC}"/>
              </a:ext>
            </a:extLst>
          </p:cNvPr>
          <p:cNvSpPr>
            <a:spLocks/>
          </p:cNvSpPr>
          <p:nvPr/>
        </p:nvSpPr>
        <p:spPr>
          <a:xfrm>
            <a:off x="10671285" y="3440097"/>
            <a:ext cx="762000" cy="533400"/>
          </a:xfrm>
          <a:custGeom>
            <a:avLst/>
            <a:gdLst>
              <a:gd name="connsiteX0" fmla="*/ 704850 w 762000"/>
              <a:gd name="connsiteY0" fmla="*/ 209550 h 533400"/>
              <a:gd name="connsiteX1" fmla="*/ 57150 w 762000"/>
              <a:gd name="connsiteY1" fmla="*/ 209550 h 533400"/>
              <a:gd name="connsiteX2" fmla="*/ 57150 w 762000"/>
              <a:gd name="connsiteY2" fmla="*/ 57150 h 533400"/>
              <a:gd name="connsiteX3" fmla="*/ 704850 w 762000"/>
              <a:gd name="connsiteY3" fmla="*/ 57150 h 533400"/>
              <a:gd name="connsiteX4" fmla="*/ 704850 w 762000"/>
              <a:gd name="connsiteY4" fmla="*/ 209550 h 533400"/>
              <a:gd name="connsiteX5" fmla="*/ 704850 w 762000"/>
              <a:gd name="connsiteY5" fmla="*/ 476250 h 533400"/>
              <a:gd name="connsiteX6" fmla="*/ 57150 w 762000"/>
              <a:gd name="connsiteY6" fmla="*/ 476250 h 533400"/>
              <a:gd name="connsiteX7" fmla="*/ 57150 w 762000"/>
              <a:gd name="connsiteY7" fmla="*/ 323850 h 533400"/>
              <a:gd name="connsiteX8" fmla="*/ 704850 w 762000"/>
              <a:gd name="connsiteY8" fmla="*/ 323850 h 533400"/>
              <a:gd name="connsiteX9" fmla="*/ 704850 w 762000"/>
              <a:gd name="connsiteY9" fmla="*/ 476250 h 533400"/>
              <a:gd name="connsiteX10" fmla="*/ 723900 w 762000"/>
              <a:gd name="connsiteY10" fmla="*/ 0 h 533400"/>
              <a:gd name="connsiteX11" fmla="*/ 38100 w 762000"/>
              <a:gd name="connsiteY11" fmla="*/ 0 h 533400"/>
              <a:gd name="connsiteX12" fmla="*/ 0 w 762000"/>
              <a:gd name="connsiteY12" fmla="*/ 38100 h 533400"/>
              <a:gd name="connsiteX13" fmla="*/ 0 w 762000"/>
              <a:gd name="connsiteY13" fmla="*/ 495300 h 533400"/>
              <a:gd name="connsiteX14" fmla="*/ 38100 w 762000"/>
              <a:gd name="connsiteY14" fmla="*/ 533400 h 533400"/>
              <a:gd name="connsiteX15" fmla="*/ 723900 w 762000"/>
              <a:gd name="connsiteY15" fmla="*/ 533400 h 533400"/>
              <a:gd name="connsiteX16" fmla="*/ 762000 w 762000"/>
              <a:gd name="connsiteY16" fmla="*/ 495300 h 533400"/>
              <a:gd name="connsiteX17" fmla="*/ 762000 w 762000"/>
              <a:gd name="connsiteY17" fmla="*/ 38100 h 533400"/>
              <a:gd name="connsiteX18" fmla="*/ 723900 w 762000"/>
              <a:gd name="connsiteY18" fmla="*/ 0 h 53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62000" h="533400">
                <a:moveTo>
                  <a:pt x="704850" y="209550"/>
                </a:moveTo>
                <a:lnTo>
                  <a:pt x="57150" y="209550"/>
                </a:lnTo>
                <a:lnTo>
                  <a:pt x="57150" y="57150"/>
                </a:lnTo>
                <a:lnTo>
                  <a:pt x="704850" y="57150"/>
                </a:lnTo>
                <a:lnTo>
                  <a:pt x="704850" y="209550"/>
                </a:lnTo>
                <a:close/>
                <a:moveTo>
                  <a:pt x="704850" y="476250"/>
                </a:moveTo>
                <a:lnTo>
                  <a:pt x="57150" y="476250"/>
                </a:lnTo>
                <a:lnTo>
                  <a:pt x="57150" y="323850"/>
                </a:lnTo>
                <a:lnTo>
                  <a:pt x="704850" y="323850"/>
                </a:lnTo>
                <a:lnTo>
                  <a:pt x="704850" y="476250"/>
                </a:lnTo>
                <a:close/>
                <a:moveTo>
                  <a:pt x="723900" y="0"/>
                </a:moveTo>
                <a:lnTo>
                  <a:pt x="38100" y="0"/>
                </a:lnTo>
                <a:cubicBezTo>
                  <a:pt x="17145" y="0"/>
                  <a:pt x="0" y="17145"/>
                  <a:pt x="0" y="38100"/>
                </a:cubicBezTo>
                <a:lnTo>
                  <a:pt x="0" y="495300"/>
                </a:lnTo>
                <a:cubicBezTo>
                  <a:pt x="0" y="516255"/>
                  <a:pt x="17145" y="533400"/>
                  <a:pt x="38100" y="533400"/>
                </a:cubicBezTo>
                <a:lnTo>
                  <a:pt x="723900" y="533400"/>
                </a:lnTo>
                <a:cubicBezTo>
                  <a:pt x="744855" y="533400"/>
                  <a:pt x="762000" y="516255"/>
                  <a:pt x="762000" y="495300"/>
                </a:cubicBezTo>
                <a:lnTo>
                  <a:pt x="762000" y="38100"/>
                </a:lnTo>
                <a:cubicBezTo>
                  <a:pt x="762000" y="17145"/>
                  <a:pt x="744855" y="0"/>
                  <a:pt x="723900" y="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595937D-98B1-C1A4-D1D5-3D96C86DBA86}"/>
              </a:ext>
            </a:extLst>
          </p:cNvPr>
          <p:cNvSpPr>
            <a:spLocks/>
          </p:cNvSpPr>
          <p:nvPr/>
        </p:nvSpPr>
        <p:spPr>
          <a:xfrm>
            <a:off x="10785585" y="3821097"/>
            <a:ext cx="152400" cy="38100"/>
          </a:xfrm>
          <a:custGeom>
            <a:avLst/>
            <a:gdLst>
              <a:gd name="connsiteX0" fmla="*/ 0 w 152400"/>
              <a:gd name="connsiteY0" fmla="*/ 0 h 38100"/>
              <a:gd name="connsiteX1" fmla="*/ 152400 w 152400"/>
              <a:gd name="connsiteY1" fmla="*/ 0 h 38100"/>
              <a:gd name="connsiteX2" fmla="*/ 152400 w 152400"/>
              <a:gd name="connsiteY2" fmla="*/ 38100 h 38100"/>
              <a:gd name="connsiteX3" fmla="*/ 0 w 1524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00" h="38100">
                <a:moveTo>
                  <a:pt x="0" y="0"/>
                </a:moveTo>
                <a:lnTo>
                  <a:pt x="152400" y="0"/>
                </a:lnTo>
                <a:lnTo>
                  <a:pt x="1524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C3D3284-6420-A513-4EA5-9E4E1D941996}"/>
              </a:ext>
            </a:extLst>
          </p:cNvPr>
          <p:cNvSpPr>
            <a:spLocks/>
          </p:cNvSpPr>
          <p:nvPr/>
        </p:nvSpPr>
        <p:spPr>
          <a:xfrm>
            <a:off x="10976085" y="3821097"/>
            <a:ext cx="76200" cy="38100"/>
          </a:xfrm>
          <a:custGeom>
            <a:avLst/>
            <a:gdLst>
              <a:gd name="connsiteX0" fmla="*/ 0 w 76200"/>
              <a:gd name="connsiteY0" fmla="*/ 0 h 38100"/>
              <a:gd name="connsiteX1" fmla="*/ 76200 w 76200"/>
              <a:gd name="connsiteY1" fmla="*/ 0 h 38100"/>
              <a:gd name="connsiteX2" fmla="*/ 76200 w 76200"/>
              <a:gd name="connsiteY2" fmla="*/ 38100 h 38100"/>
              <a:gd name="connsiteX3" fmla="*/ 0 w 762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" h="38100">
                <a:moveTo>
                  <a:pt x="0" y="0"/>
                </a:moveTo>
                <a:lnTo>
                  <a:pt x="76200" y="0"/>
                </a:lnTo>
                <a:lnTo>
                  <a:pt x="762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1" name="Graphic 16" descr="Badge with solid fill">
            <a:extLst>
              <a:ext uri="{FF2B5EF4-FFF2-40B4-BE49-F238E27FC236}">
                <a16:creationId xmlns:a16="http://schemas.microsoft.com/office/drawing/2014/main" id="{5D0B18FA-B4AA-90F7-D9CA-44718E138616}"/>
              </a:ext>
            </a:extLst>
          </p:cNvPr>
          <p:cNvSpPr>
            <a:spLocks/>
          </p:cNvSpPr>
          <p:nvPr/>
        </p:nvSpPr>
        <p:spPr>
          <a:xfrm>
            <a:off x="11095607" y="2673685"/>
            <a:ext cx="723499" cy="723499"/>
          </a:xfrm>
          <a:custGeom>
            <a:avLst/>
            <a:gdLst>
              <a:gd name="connsiteX0" fmla="*/ 361750 w 723499"/>
              <a:gd name="connsiteY0" fmla="*/ 0 h 723499"/>
              <a:gd name="connsiteX1" fmla="*/ 0 w 723499"/>
              <a:gd name="connsiteY1" fmla="*/ 361750 h 723499"/>
              <a:gd name="connsiteX2" fmla="*/ 361750 w 723499"/>
              <a:gd name="connsiteY2" fmla="*/ 723500 h 723499"/>
              <a:gd name="connsiteX3" fmla="*/ 723500 w 723499"/>
              <a:gd name="connsiteY3" fmla="*/ 361750 h 723499"/>
              <a:gd name="connsiteX4" fmla="*/ 723500 w 723499"/>
              <a:gd name="connsiteY4" fmla="*/ 361721 h 723499"/>
              <a:gd name="connsiteX5" fmla="*/ 362026 w 723499"/>
              <a:gd name="connsiteY5" fmla="*/ 0 h 723499"/>
              <a:gd name="connsiteX6" fmla="*/ 361750 w 723499"/>
              <a:gd name="connsiteY6" fmla="*/ 0 h 723499"/>
              <a:gd name="connsiteX7" fmla="*/ 465172 w 723499"/>
              <a:gd name="connsiteY7" fmla="*/ 523961 h 723499"/>
              <a:gd name="connsiteX8" fmla="*/ 258337 w 723499"/>
              <a:gd name="connsiteY8" fmla="*/ 523961 h 723499"/>
              <a:gd name="connsiteX9" fmla="*/ 258337 w 723499"/>
              <a:gd name="connsiteY9" fmla="*/ 493605 h 723499"/>
              <a:gd name="connsiteX10" fmla="*/ 265290 w 723499"/>
              <a:gd name="connsiteY10" fmla="*/ 456457 h 723499"/>
              <a:gd name="connsiteX11" fmla="*/ 284417 w 723499"/>
              <a:gd name="connsiteY11" fmla="*/ 425977 h 723499"/>
              <a:gd name="connsiteX12" fmla="*/ 312734 w 723499"/>
              <a:gd name="connsiteY12" fmla="*/ 400050 h 723499"/>
              <a:gd name="connsiteX13" fmla="*/ 347520 w 723499"/>
              <a:gd name="connsiteY13" fmla="*/ 376647 h 723499"/>
              <a:gd name="connsiteX14" fmla="*/ 377047 w 723499"/>
              <a:gd name="connsiteY14" fmla="*/ 355454 h 723499"/>
              <a:gd name="connsiteX15" fmla="*/ 395421 w 723499"/>
              <a:gd name="connsiteY15" fmla="*/ 335280 h 723499"/>
              <a:gd name="connsiteX16" fmla="*/ 404765 w 723499"/>
              <a:gd name="connsiteY16" fmla="*/ 314877 h 723499"/>
              <a:gd name="connsiteX17" fmla="*/ 407289 w 723499"/>
              <a:gd name="connsiteY17" fmla="*/ 292103 h 723499"/>
              <a:gd name="connsiteX18" fmla="*/ 404127 w 723499"/>
              <a:gd name="connsiteY18" fmla="*/ 272501 h 723499"/>
              <a:gd name="connsiteX19" fmla="*/ 394792 w 723499"/>
              <a:gd name="connsiteY19" fmla="*/ 255899 h 723499"/>
              <a:gd name="connsiteX20" fmla="*/ 378981 w 723499"/>
              <a:gd name="connsiteY20" fmla="*/ 244469 h 723499"/>
              <a:gd name="connsiteX21" fmla="*/ 356692 w 723499"/>
              <a:gd name="connsiteY21" fmla="*/ 240201 h 723499"/>
              <a:gd name="connsiteX22" fmla="*/ 313677 w 723499"/>
              <a:gd name="connsiteY22" fmla="*/ 250327 h 723499"/>
              <a:gd name="connsiteX23" fmla="*/ 275415 w 723499"/>
              <a:gd name="connsiteY23" fmla="*/ 277520 h 723499"/>
              <a:gd name="connsiteX24" fmla="*/ 275415 w 723499"/>
              <a:gd name="connsiteY24" fmla="*/ 228181 h 723499"/>
              <a:gd name="connsiteX25" fmla="*/ 313830 w 723499"/>
              <a:gd name="connsiteY25" fmla="*/ 206045 h 723499"/>
              <a:gd name="connsiteX26" fmla="*/ 361455 w 723499"/>
              <a:gd name="connsiteY26" fmla="*/ 199377 h 723499"/>
              <a:gd name="connsiteX27" fmla="*/ 399402 w 723499"/>
              <a:gd name="connsiteY27" fmla="*/ 205092 h 723499"/>
              <a:gd name="connsiteX28" fmla="*/ 430397 w 723499"/>
              <a:gd name="connsiteY28" fmla="*/ 221694 h 723499"/>
              <a:gd name="connsiteX29" fmla="*/ 451275 w 723499"/>
              <a:gd name="connsiteY29" fmla="*/ 248888 h 723499"/>
              <a:gd name="connsiteX30" fmla="*/ 458895 w 723499"/>
              <a:gd name="connsiteY30" fmla="*/ 286036 h 723499"/>
              <a:gd name="connsiteX31" fmla="*/ 454924 w 723499"/>
              <a:gd name="connsiteY31" fmla="*/ 320183 h 723499"/>
              <a:gd name="connsiteX32" fmla="*/ 441893 w 723499"/>
              <a:gd name="connsiteY32" fmla="*/ 349701 h 723499"/>
              <a:gd name="connsiteX33" fmla="*/ 418348 w 723499"/>
              <a:gd name="connsiteY33" fmla="*/ 376590 h 723499"/>
              <a:gd name="connsiteX34" fmla="*/ 382924 w 723499"/>
              <a:gd name="connsiteY34" fmla="*/ 402831 h 723499"/>
              <a:gd name="connsiteX35" fmla="*/ 352558 w 723499"/>
              <a:gd name="connsiteY35" fmla="*/ 422758 h 723499"/>
              <a:gd name="connsiteX36" fmla="*/ 329936 w 723499"/>
              <a:gd name="connsiteY36" fmla="*/ 440941 h 723499"/>
              <a:gd name="connsiteX37" fmla="*/ 315878 w 723499"/>
              <a:gd name="connsiteY37" fmla="*/ 459600 h 723499"/>
              <a:gd name="connsiteX38" fmla="*/ 311115 w 723499"/>
              <a:gd name="connsiteY38" fmla="*/ 480955 h 723499"/>
              <a:gd name="connsiteX39" fmla="*/ 465134 w 723499"/>
              <a:gd name="connsiteY39" fmla="*/ 480955 h 72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723499" h="723499">
                <a:moveTo>
                  <a:pt x="361750" y="0"/>
                </a:moveTo>
                <a:cubicBezTo>
                  <a:pt x="161961" y="0"/>
                  <a:pt x="0" y="161961"/>
                  <a:pt x="0" y="361750"/>
                </a:cubicBezTo>
                <a:cubicBezTo>
                  <a:pt x="0" y="561539"/>
                  <a:pt x="161961" y="723500"/>
                  <a:pt x="361750" y="723500"/>
                </a:cubicBezTo>
                <a:cubicBezTo>
                  <a:pt x="561539" y="723500"/>
                  <a:pt x="723500" y="561539"/>
                  <a:pt x="723500" y="361750"/>
                </a:cubicBezTo>
                <a:cubicBezTo>
                  <a:pt x="723500" y="361740"/>
                  <a:pt x="723500" y="361731"/>
                  <a:pt x="723500" y="361721"/>
                </a:cubicBezTo>
                <a:cubicBezTo>
                  <a:pt x="723569" y="162016"/>
                  <a:pt x="561731" y="69"/>
                  <a:pt x="362026" y="0"/>
                </a:cubicBezTo>
                <a:cubicBezTo>
                  <a:pt x="361934" y="0"/>
                  <a:pt x="361842" y="0"/>
                  <a:pt x="361750" y="0"/>
                </a:cubicBezTo>
                <a:close/>
                <a:moveTo>
                  <a:pt x="465172" y="523961"/>
                </a:moveTo>
                <a:lnTo>
                  <a:pt x="258337" y="523961"/>
                </a:lnTo>
                <a:lnTo>
                  <a:pt x="258337" y="493605"/>
                </a:lnTo>
                <a:cubicBezTo>
                  <a:pt x="258148" y="480882"/>
                  <a:pt x="260513" y="468250"/>
                  <a:pt x="265290" y="456457"/>
                </a:cubicBezTo>
                <a:cubicBezTo>
                  <a:pt x="269973" y="445328"/>
                  <a:pt x="276432" y="435033"/>
                  <a:pt x="284417" y="425977"/>
                </a:cubicBezTo>
                <a:cubicBezTo>
                  <a:pt x="292914" y="416360"/>
                  <a:pt x="302406" y="407669"/>
                  <a:pt x="312734" y="400050"/>
                </a:cubicBezTo>
                <a:cubicBezTo>
                  <a:pt x="323491" y="392042"/>
                  <a:pt x="335087" y="384241"/>
                  <a:pt x="347520" y="376647"/>
                </a:cubicBezTo>
                <a:cubicBezTo>
                  <a:pt x="357931" y="370412"/>
                  <a:pt x="367808" y="363324"/>
                  <a:pt x="377047" y="355454"/>
                </a:cubicBezTo>
                <a:cubicBezTo>
                  <a:pt x="383994" y="349527"/>
                  <a:pt x="390167" y="342749"/>
                  <a:pt x="395421" y="335280"/>
                </a:cubicBezTo>
                <a:cubicBezTo>
                  <a:pt x="399745" y="329101"/>
                  <a:pt x="402911" y="322188"/>
                  <a:pt x="404765" y="314877"/>
                </a:cubicBezTo>
                <a:cubicBezTo>
                  <a:pt x="406502" y="307413"/>
                  <a:pt x="407350" y="299768"/>
                  <a:pt x="407289" y="292103"/>
                </a:cubicBezTo>
                <a:cubicBezTo>
                  <a:pt x="407300" y="285441"/>
                  <a:pt x="406233" y="278822"/>
                  <a:pt x="404127" y="272501"/>
                </a:cubicBezTo>
                <a:cubicBezTo>
                  <a:pt x="402144" y="266404"/>
                  <a:pt x="398971" y="260761"/>
                  <a:pt x="394792" y="255899"/>
                </a:cubicBezTo>
                <a:cubicBezTo>
                  <a:pt x="390438" y="250959"/>
                  <a:pt x="385037" y="247054"/>
                  <a:pt x="378981" y="244469"/>
                </a:cubicBezTo>
                <a:cubicBezTo>
                  <a:pt x="371932" y="241502"/>
                  <a:pt x="364339" y="240047"/>
                  <a:pt x="356692" y="240201"/>
                </a:cubicBezTo>
                <a:cubicBezTo>
                  <a:pt x="341757" y="240145"/>
                  <a:pt x="327019" y="243614"/>
                  <a:pt x="313677" y="250327"/>
                </a:cubicBezTo>
                <a:cubicBezTo>
                  <a:pt x="299647" y="257446"/>
                  <a:pt x="286752" y="266610"/>
                  <a:pt x="275415" y="277520"/>
                </a:cubicBezTo>
                <a:lnTo>
                  <a:pt x="275415" y="228181"/>
                </a:lnTo>
                <a:cubicBezTo>
                  <a:pt x="286370" y="217977"/>
                  <a:pt x="299508" y="210405"/>
                  <a:pt x="313830" y="206045"/>
                </a:cubicBezTo>
                <a:cubicBezTo>
                  <a:pt x="329284" y="201462"/>
                  <a:pt x="345336" y="199214"/>
                  <a:pt x="361455" y="199377"/>
                </a:cubicBezTo>
                <a:cubicBezTo>
                  <a:pt x="374325" y="199288"/>
                  <a:pt x="387129" y="201217"/>
                  <a:pt x="399402" y="205092"/>
                </a:cubicBezTo>
                <a:cubicBezTo>
                  <a:pt x="410695" y="208606"/>
                  <a:pt x="421215" y="214241"/>
                  <a:pt x="430397" y="221694"/>
                </a:cubicBezTo>
                <a:cubicBezTo>
                  <a:pt x="439324" y="229062"/>
                  <a:pt x="446463" y="238360"/>
                  <a:pt x="451275" y="248888"/>
                </a:cubicBezTo>
                <a:cubicBezTo>
                  <a:pt x="456514" y="260560"/>
                  <a:pt x="459115" y="273244"/>
                  <a:pt x="458895" y="286036"/>
                </a:cubicBezTo>
                <a:cubicBezTo>
                  <a:pt x="459007" y="297540"/>
                  <a:pt x="457672" y="309012"/>
                  <a:pt x="454924" y="320183"/>
                </a:cubicBezTo>
                <a:cubicBezTo>
                  <a:pt x="452230" y="330671"/>
                  <a:pt x="447828" y="340644"/>
                  <a:pt x="441893" y="349701"/>
                </a:cubicBezTo>
                <a:cubicBezTo>
                  <a:pt x="435278" y="359673"/>
                  <a:pt x="427359" y="368716"/>
                  <a:pt x="418348" y="376590"/>
                </a:cubicBezTo>
                <a:cubicBezTo>
                  <a:pt x="407255" y="386264"/>
                  <a:pt x="395409" y="395038"/>
                  <a:pt x="382924" y="402831"/>
                </a:cubicBezTo>
                <a:cubicBezTo>
                  <a:pt x="371532" y="410006"/>
                  <a:pt x="361410" y="416649"/>
                  <a:pt x="352558" y="422758"/>
                </a:cubicBezTo>
                <a:cubicBezTo>
                  <a:pt x="344540" y="428200"/>
                  <a:pt x="336975" y="434281"/>
                  <a:pt x="329936" y="440941"/>
                </a:cubicBezTo>
                <a:cubicBezTo>
                  <a:pt x="324212" y="446306"/>
                  <a:pt x="319456" y="452619"/>
                  <a:pt x="315878" y="459600"/>
                </a:cubicBezTo>
                <a:cubicBezTo>
                  <a:pt x="312659" y="466254"/>
                  <a:pt x="311029" y="473564"/>
                  <a:pt x="311115" y="480955"/>
                </a:cubicBezTo>
                <a:lnTo>
                  <a:pt x="465134" y="480955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F4538320-0703-A641-34DD-AD8E315CF0A4}"/>
              </a:ext>
            </a:extLst>
          </p:cNvPr>
          <p:cNvGrpSpPr/>
          <p:nvPr/>
        </p:nvGrpSpPr>
        <p:grpSpPr>
          <a:xfrm>
            <a:off x="930422" y="661498"/>
            <a:ext cx="6529663" cy="3828210"/>
            <a:chOff x="982224" y="910623"/>
            <a:chExt cx="6529663" cy="3828210"/>
          </a:xfrm>
        </p:grpSpPr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C821436C-84E3-3637-B96E-22A407265042}"/>
                </a:ext>
              </a:extLst>
            </p:cNvPr>
            <p:cNvGrpSpPr/>
            <p:nvPr/>
          </p:nvGrpSpPr>
          <p:grpSpPr>
            <a:xfrm>
              <a:off x="982224" y="910623"/>
              <a:ext cx="4938414" cy="723500"/>
              <a:chOff x="982224" y="910623"/>
              <a:chExt cx="4938414" cy="723500"/>
            </a:xfrm>
          </p:grpSpPr>
          <p:pic>
            <p:nvPicPr>
              <p:cNvPr id="12" name="Picture 11" descr="Berkas:Flowchart Line.svg - Wikipedia bahasa Indonesia ...">
                <a:extLst>
                  <a:ext uri="{FF2B5EF4-FFF2-40B4-BE49-F238E27FC236}">
                    <a16:creationId xmlns:a16="http://schemas.microsoft.com/office/drawing/2014/main" id="{54C944FD-6183-C17B-5D41-05C1CFAE0ED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81152" y="1080936"/>
                <a:ext cx="4339486" cy="383277"/>
              </a:xfrm>
              <a:prstGeom prst="rect">
                <a:avLst/>
              </a:prstGeom>
            </p:spPr>
          </p:pic>
          <p:sp>
            <p:nvSpPr>
              <p:cNvPr id="36" name="Graphic 14" descr="Badge 1 with solid fill">
                <a:extLst>
                  <a:ext uri="{FF2B5EF4-FFF2-40B4-BE49-F238E27FC236}">
                    <a16:creationId xmlns:a16="http://schemas.microsoft.com/office/drawing/2014/main" id="{D0C8031D-7E09-1754-5A09-7196E72D7BC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82224" y="910623"/>
                <a:ext cx="723499" cy="723500"/>
              </a:xfrm>
              <a:custGeom>
                <a:avLst/>
                <a:gdLst>
                  <a:gd name="connsiteX0" fmla="*/ 361750 w 723499"/>
                  <a:gd name="connsiteY0" fmla="*/ 0 h 723500"/>
                  <a:gd name="connsiteX1" fmla="*/ 0 w 723499"/>
                  <a:gd name="connsiteY1" fmla="*/ 361750 h 723500"/>
                  <a:gd name="connsiteX2" fmla="*/ 361750 w 723499"/>
                  <a:gd name="connsiteY2" fmla="*/ 723500 h 723500"/>
                  <a:gd name="connsiteX3" fmla="*/ 723500 w 723499"/>
                  <a:gd name="connsiteY3" fmla="*/ 361750 h 723500"/>
                  <a:gd name="connsiteX4" fmla="*/ 723500 w 723499"/>
                  <a:gd name="connsiteY4" fmla="*/ 361712 h 723500"/>
                  <a:gd name="connsiteX5" fmla="*/ 362036 w 723499"/>
                  <a:gd name="connsiteY5" fmla="*/ 0 h 723500"/>
                  <a:gd name="connsiteX6" fmla="*/ 361750 w 723499"/>
                  <a:gd name="connsiteY6" fmla="*/ 0 h 723500"/>
                  <a:gd name="connsiteX7" fmla="*/ 401431 w 723499"/>
                  <a:gd name="connsiteY7" fmla="*/ 515303 h 723500"/>
                  <a:gd name="connsiteX8" fmla="*/ 346405 w 723499"/>
                  <a:gd name="connsiteY8" fmla="*/ 515303 h 723500"/>
                  <a:gd name="connsiteX9" fmla="*/ 346405 w 723499"/>
                  <a:gd name="connsiteY9" fmla="*/ 252498 h 723500"/>
                  <a:gd name="connsiteX10" fmla="*/ 331689 w 723499"/>
                  <a:gd name="connsiteY10" fmla="*/ 261671 h 723500"/>
                  <a:gd name="connsiteX11" fmla="*/ 315725 w 723499"/>
                  <a:gd name="connsiteY11" fmla="*/ 269577 h 723500"/>
                  <a:gd name="connsiteX12" fmla="*/ 297066 w 723499"/>
                  <a:gd name="connsiteY12" fmla="*/ 276063 h 723500"/>
                  <a:gd name="connsiteX13" fmla="*/ 275558 w 723499"/>
                  <a:gd name="connsiteY13" fmla="*/ 281912 h 723500"/>
                  <a:gd name="connsiteX14" fmla="*/ 275558 w 723499"/>
                  <a:gd name="connsiteY14" fmla="*/ 237954 h 723500"/>
                  <a:gd name="connsiteX15" fmla="*/ 289941 w 723499"/>
                  <a:gd name="connsiteY15" fmla="*/ 233524 h 723500"/>
                  <a:gd name="connsiteX16" fmla="*/ 302762 w 723499"/>
                  <a:gd name="connsiteY16" fmla="*/ 229095 h 723500"/>
                  <a:gd name="connsiteX17" fmla="*/ 315411 w 723499"/>
                  <a:gd name="connsiteY17" fmla="*/ 223876 h 723500"/>
                  <a:gd name="connsiteX18" fmla="*/ 328060 w 723499"/>
                  <a:gd name="connsiteY18" fmla="*/ 218656 h 723500"/>
                  <a:gd name="connsiteX19" fmla="*/ 340224 w 723499"/>
                  <a:gd name="connsiteY19" fmla="*/ 212331 h 723500"/>
                  <a:gd name="connsiteX20" fmla="*/ 352415 w 723499"/>
                  <a:gd name="connsiteY20" fmla="*/ 205664 h 723500"/>
                  <a:gd name="connsiteX21" fmla="*/ 365531 w 723499"/>
                  <a:gd name="connsiteY21" fmla="*/ 198044 h 723500"/>
                  <a:gd name="connsiteX22" fmla="*/ 378666 w 723499"/>
                  <a:gd name="connsiteY22" fmla="*/ 190424 h 723500"/>
                  <a:gd name="connsiteX23" fmla="*/ 401431 w 723499"/>
                  <a:gd name="connsiteY23" fmla="*/ 190424 h 723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723499" h="723500">
                    <a:moveTo>
                      <a:pt x="361750" y="0"/>
                    </a:moveTo>
                    <a:cubicBezTo>
                      <a:pt x="161961" y="0"/>
                      <a:pt x="0" y="161961"/>
                      <a:pt x="0" y="361750"/>
                    </a:cubicBezTo>
                    <a:cubicBezTo>
                      <a:pt x="0" y="561539"/>
                      <a:pt x="161961" y="723500"/>
                      <a:pt x="361750" y="723500"/>
                    </a:cubicBezTo>
                    <a:cubicBezTo>
                      <a:pt x="561539" y="723500"/>
                      <a:pt x="723500" y="561539"/>
                      <a:pt x="723500" y="361750"/>
                    </a:cubicBezTo>
                    <a:cubicBezTo>
                      <a:pt x="723500" y="361738"/>
                      <a:pt x="723500" y="361724"/>
                      <a:pt x="723500" y="361712"/>
                    </a:cubicBezTo>
                    <a:cubicBezTo>
                      <a:pt x="723569" y="162013"/>
                      <a:pt x="561735" y="69"/>
                      <a:pt x="362036" y="0"/>
                    </a:cubicBezTo>
                    <a:cubicBezTo>
                      <a:pt x="361940" y="0"/>
                      <a:pt x="361845" y="0"/>
                      <a:pt x="361750" y="0"/>
                    </a:cubicBezTo>
                    <a:close/>
                    <a:moveTo>
                      <a:pt x="401431" y="515303"/>
                    </a:moveTo>
                    <a:lnTo>
                      <a:pt x="346405" y="515303"/>
                    </a:lnTo>
                    <a:lnTo>
                      <a:pt x="346405" y="252498"/>
                    </a:lnTo>
                    <a:cubicBezTo>
                      <a:pt x="341757" y="255673"/>
                      <a:pt x="336852" y="258731"/>
                      <a:pt x="331689" y="261671"/>
                    </a:cubicBezTo>
                    <a:cubicBezTo>
                      <a:pt x="326529" y="264621"/>
                      <a:pt x="321198" y="267260"/>
                      <a:pt x="315725" y="269577"/>
                    </a:cubicBezTo>
                    <a:cubicBezTo>
                      <a:pt x="309807" y="271901"/>
                      <a:pt x="303587" y="274063"/>
                      <a:pt x="297066" y="276063"/>
                    </a:cubicBezTo>
                    <a:cubicBezTo>
                      <a:pt x="290544" y="278063"/>
                      <a:pt x="283375" y="280013"/>
                      <a:pt x="275558" y="281912"/>
                    </a:cubicBezTo>
                    <a:lnTo>
                      <a:pt x="275558" y="237954"/>
                    </a:lnTo>
                    <a:cubicBezTo>
                      <a:pt x="280828" y="236474"/>
                      <a:pt x="285623" y="234998"/>
                      <a:pt x="289941" y="233524"/>
                    </a:cubicBezTo>
                    <a:cubicBezTo>
                      <a:pt x="294259" y="232051"/>
                      <a:pt x="298533" y="230575"/>
                      <a:pt x="302762" y="229095"/>
                    </a:cubicBezTo>
                    <a:cubicBezTo>
                      <a:pt x="306962" y="227409"/>
                      <a:pt x="311191" y="225676"/>
                      <a:pt x="315411" y="223876"/>
                    </a:cubicBezTo>
                    <a:cubicBezTo>
                      <a:pt x="319630" y="222075"/>
                      <a:pt x="323840" y="220351"/>
                      <a:pt x="328060" y="218656"/>
                    </a:cubicBezTo>
                    <a:cubicBezTo>
                      <a:pt x="332061" y="216548"/>
                      <a:pt x="336115" y="214439"/>
                      <a:pt x="340224" y="212331"/>
                    </a:cubicBezTo>
                    <a:cubicBezTo>
                      <a:pt x="344332" y="210224"/>
                      <a:pt x="348396" y="208000"/>
                      <a:pt x="352415" y="205664"/>
                    </a:cubicBezTo>
                    <a:cubicBezTo>
                      <a:pt x="356861" y="203352"/>
                      <a:pt x="361233" y="200813"/>
                      <a:pt x="365531" y="198044"/>
                    </a:cubicBezTo>
                    <a:cubicBezTo>
                      <a:pt x="369830" y="195275"/>
                      <a:pt x="374209" y="192736"/>
                      <a:pt x="378666" y="190424"/>
                    </a:cubicBezTo>
                    <a:lnTo>
                      <a:pt x="401431" y="19042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CFE5502D-6B3B-1D2B-3BEA-87C6777A7E49}"/>
                </a:ext>
              </a:extLst>
            </p:cNvPr>
            <p:cNvGrpSpPr/>
            <p:nvPr/>
          </p:nvGrpSpPr>
          <p:grpSpPr>
            <a:xfrm>
              <a:off x="2462530" y="4015314"/>
              <a:ext cx="5049357" cy="723519"/>
              <a:chOff x="2462530" y="4015314"/>
              <a:chExt cx="5049357" cy="723519"/>
            </a:xfrm>
          </p:grpSpPr>
          <p:pic>
            <p:nvPicPr>
              <p:cNvPr id="14" name="Picture 13" descr="Berkas:Flowchart Line.svg - Wikipedia bahasa Indonesia ...">
                <a:extLst>
                  <a:ext uri="{FF2B5EF4-FFF2-40B4-BE49-F238E27FC236}">
                    <a16:creationId xmlns:a16="http://schemas.microsoft.com/office/drawing/2014/main" id="{E168395A-5064-0AB8-C444-38D6045A2F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2462530" y="4185626"/>
                <a:ext cx="4339485" cy="383277"/>
              </a:xfrm>
              <a:prstGeom prst="rect">
                <a:avLst/>
              </a:prstGeom>
            </p:spPr>
          </p:pic>
          <p:sp>
            <p:nvSpPr>
              <p:cNvPr id="42" name="Graphic 18" descr="Badge 3 with solid fill">
                <a:extLst>
                  <a:ext uri="{FF2B5EF4-FFF2-40B4-BE49-F238E27FC236}">
                    <a16:creationId xmlns:a16="http://schemas.microsoft.com/office/drawing/2014/main" id="{CE0DDFAC-94ED-7919-023F-FAB9F524ED3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88369" y="4015314"/>
                <a:ext cx="723518" cy="723519"/>
              </a:xfrm>
              <a:custGeom>
                <a:avLst/>
                <a:gdLst>
                  <a:gd name="connsiteX0" fmla="*/ 361769 w 723518"/>
                  <a:gd name="connsiteY0" fmla="*/ 0 h 723519"/>
                  <a:gd name="connsiteX1" fmla="*/ 0 w 723518"/>
                  <a:gd name="connsiteY1" fmla="*/ 361750 h 723519"/>
                  <a:gd name="connsiteX2" fmla="*/ 361750 w 723518"/>
                  <a:gd name="connsiteY2" fmla="*/ 723519 h 723519"/>
                  <a:gd name="connsiteX3" fmla="*/ 723519 w 723518"/>
                  <a:gd name="connsiteY3" fmla="*/ 361769 h 723519"/>
                  <a:gd name="connsiteX4" fmla="*/ 723519 w 723518"/>
                  <a:gd name="connsiteY4" fmla="*/ 361731 h 723519"/>
                  <a:gd name="connsiteX5" fmla="*/ 362055 w 723518"/>
                  <a:gd name="connsiteY5" fmla="*/ 0 h 723519"/>
                  <a:gd name="connsiteX6" fmla="*/ 361769 w 723518"/>
                  <a:gd name="connsiteY6" fmla="*/ 0 h 723519"/>
                  <a:gd name="connsiteX7" fmla="*/ 457476 w 723518"/>
                  <a:gd name="connsiteY7" fmla="*/ 471792 h 723519"/>
                  <a:gd name="connsiteX8" fmla="*/ 430425 w 723518"/>
                  <a:gd name="connsiteY8" fmla="*/ 501520 h 723519"/>
                  <a:gd name="connsiteX9" fmla="*/ 390744 w 723518"/>
                  <a:gd name="connsiteY9" fmla="*/ 519703 h 723519"/>
                  <a:gd name="connsiteX10" fmla="*/ 343119 w 723518"/>
                  <a:gd name="connsiteY10" fmla="*/ 525875 h 723519"/>
                  <a:gd name="connsiteX11" fmla="*/ 294732 w 723518"/>
                  <a:gd name="connsiteY11" fmla="*/ 521599 h 723519"/>
                  <a:gd name="connsiteX12" fmla="*/ 256470 w 723518"/>
                  <a:gd name="connsiteY12" fmla="*/ 508797 h 723519"/>
                  <a:gd name="connsiteX13" fmla="*/ 256470 w 723518"/>
                  <a:gd name="connsiteY13" fmla="*/ 460058 h 723519"/>
                  <a:gd name="connsiteX14" fmla="*/ 298380 w 723518"/>
                  <a:gd name="connsiteY14" fmla="*/ 479355 h 723519"/>
                  <a:gd name="connsiteX15" fmla="*/ 344700 w 723518"/>
                  <a:gd name="connsiteY15" fmla="*/ 485680 h 723519"/>
                  <a:gd name="connsiteX16" fmla="*/ 367160 w 723518"/>
                  <a:gd name="connsiteY16" fmla="*/ 483461 h 723519"/>
                  <a:gd name="connsiteX17" fmla="*/ 389468 w 723518"/>
                  <a:gd name="connsiteY17" fmla="*/ 475402 h 723519"/>
                  <a:gd name="connsiteX18" fmla="*/ 406546 w 723518"/>
                  <a:gd name="connsiteY18" fmla="*/ 459429 h 723519"/>
                  <a:gd name="connsiteX19" fmla="*/ 413328 w 723518"/>
                  <a:gd name="connsiteY19" fmla="*/ 433816 h 723519"/>
                  <a:gd name="connsiteX20" fmla="*/ 406860 w 723518"/>
                  <a:gd name="connsiteY20" fmla="*/ 407403 h 723519"/>
                  <a:gd name="connsiteX21" fmla="*/ 388830 w 723518"/>
                  <a:gd name="connsiteY21" fmla="*/ 389696 h 723519"/>
                  <a:gd name="connsiteX22" fmla="*/ 361636 w 723518"/>
                  <a:gd name="connsiteY22" fmla="*/ 379733 h 723519"/>
                  <a:gd name="connsiteX23" fmla="*/ 327622 w 723518"/>
                  <a:gd name="connsiteY23" fmla="*/ 376571 h 723519"/>
                  <a:gd name="connsiteX24" fmla="*/ 298228 w 723518"/>
                  <a:gd name="connsiteY24" fmla="*/ 376571 h 723519"/>
                  <a:gd name="connsiteX25" fmla="*/ 298228 w 723518"/>
                  <a:gd name="connsiteY25" fmla="*/ 336090 h 723519"/>
                  <a:gd name="connsiteX26" fmla="*/ 326060 w 723518"/>
                  <a:gd name="connsiteY26" fmla="*/ 336090 h 723519"/>
                  <a:gd name="connsiteX27" fmla="*/ 356273 w 723518"/>
                  <a:gd name="connsiteY27" fmla="*/ 333232 h 723519"/>
                  <a:gd name="connsiteX28" fmla="*/ 379990 w 723518"/>
                  <a:gd name="connsiteY28" fmla="*/ 323907 h 723519"/>
                  <a:gd name="connsiteX29" fmla="*/ 395488 w 723518"/>
                  <a:gd name="connsiteY29" fmla="*/ 307296 h 723519"/>
                  <a:gd name="connsiteX30" fmla="*/ 401022 w 723518"/>
                  <a:gd name="connsiteY30" fmla="*/ 282635 h 723519"/>
                  <a:gd name="connsiteX31" fmla="*/ 395811 w 723518"/>
                  <a:gd name="connsiteY31" fmla="*/ 260337 h 723519"/>
                  <a:gd name="connsiteX32" fmla="*/ 382476 w 723518"/>
                  <a:gd name="connsiteY32" fmla="*/ 246736 h 723519"/>
                  <a:gd name="connsiteX33" fmla="*/ 364912 w 723518"/>
                  <a:gd name="connsiteY33" fmla="*/ 239935 h 723519"/>
                  <a:gd name="connsiteX34" fmla="*/ 346577 w 723518"/>
                  <a:gd name="connsiteY34" fmla="*/ 238030 h 723519"/>
                  <a:gd name="connsiteX35" fmla="*/ 307353 w 723518"/>
                  <a:gd name="connsiteY35" fmla="*/ 243745 h 723519"/>
                  <a:gd name="connsiteX36" fmla="*/ 270034 w 723518"/>
                  <a:gd name="connsiteY36" fmla="*/ 260814 h 723519"/>
                  <a:gd name="connsiteX37" fmla="*/ 270034 w 723518"/>
                  <a:gd name="connsiteY37" fmla="*/ 215941 h 723519"/>
                  <a:gd name="connsiteX38" fmla="*/ 307610 w 723518"/>
                  <a:gd name="connsiteY38" fmla="*/ 202178 h 723519"/>
                  <a:gd name="connsiteX39" fmla="*/ 351082 w 723518"/>
                  <a:gd name="connsiteY39" fmla="*/ 197596 h 723519"/>
                  <a:gd name="connsiteX40" fmla="*/ 389839 w 723518"/>
                  <a:gd name="connsiteY40" fmla="*/ 202178 h 723519"/>
                  <a:gd name="connsiteX41" fmla="*/ 423177 w 723518"/>
                  <a:gd name="connsiteY41" fmla="*/ 216256 h 723519"/>
                  <a:gd name="connsiteX42" fmla="*/ 446427 w 723518"/>
                  <a:gd name="connsiteY42" fmla="*/ 240287 h 723519"/>
                  <a:gd name="connsiteX43" fmla="*/ 455114 w 723518"/>
                  <a:gd name="connsiteY43" fmla="*/ 274758 h 723519"/>
                  <a:gd name="connsiteX44" fmla="*/ 436940 w 723518"/>
                  <a:gd name="connsiteY44" fmla="*/ 326631 h 723519"/>
                  <a:gd name="connsiteX45" fmla="*/ 387125 w 723518"/>
                  <a:gd name="connsiteY45" fmla="*/ 354140 h 723519"/>
                  <a:gd name="connsiteX46" fmla="*/ 417166 w 723518"/>
                  <a:gd name="connsiteY46" fmla="*/ 361760 h 723519"/>
                  <a:gd name="connsiteX47" fmla="*/ 442951 w 723518"/>
                  <a:gd name="connsiteY47" fmla="*/ 377733 h 723519"/>
                  <a:gd name="connsiteX48" fmla="*/ 460810 w 723518"/>
                  <a:gd name="connsiteY48" fmla="*/ 401136 h 723519"/>
                  <a:gd name="connsiteX49" fmla="*/ 467477 w 723518"/>
                  <a:gd name="connsiteY49" fmla="*/ 430711 h 723519"/>
                  <a:gd name="connsiteX50" fmla="*/ 457476 w 723518"/>
                  <a:gd name="connsiteY50" fmla="*/ 471792 h 723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723518" h="723519">
                    <a:moveTo>
                      <a:pt x="361769" y="0"/>
                    </a:moveTo>
                    <a:cubicBezTo>
                      <a:pt x="161975" y="-5"/>
                      <a:pt x="6" y="161956"/>
                      <a:pt x="0" y="361750"/>
                    </a:cubicBezTo>
                    <a:cubicBezTo>
                      <a:pt x="-6" y="561545"/>
                      <a:pt x="161955" y="723513"/>
                      <a:pt x="361750" y="723519"/>
                    </a:cubicBezTo>
                    <a:cubicBezTo>
                      <a:pt x="561545" y="723524"/>
                      <a:pt x="723513" y="561564"/>
                      <a:pt x="723519" y="361769"/>
                    </a:cubicBezTo>
                    <a:cubicBezTo>
                      <a:pt x="723519" y="361757"/>
                      <a:pt x="723519" y="361743"/>
                      <a:pt x="723519" y="361731"/>
                    </a:cubicBezTo>
                    <a:cubicBezTo>
                      <a:pt x="723592" y="162026"/>
                      <a:pt x="561760" y="73"/>
                      <a:pt x="362055" y="0"/>
                    </a:cubicBezTo>
                    <a:cubicBezTo>
                      <a:pt x="361960" y="0"/>
                      <a:pt x="361864" y="0"/>
                      <a:pt x="361769" y="0"/>
                    </a:cubicBezTo>
                    <a:close/>
                    <a:moveTo>
                      <a:pt x="457476" y="471792"/>
                    </a:moveTo>
                    <a:cubicBezTo>
                      <a:pt x="450821" y="483618"/>
                      <a:pt x="441572" y="493782"/>
                      <a:pt x="430425" y="501520"/>
                    </a:cubicBezTo>
                    <a:cubicBezTo>
                      <a:pt x="418360" y="509849"/>
                      <a:pt x="404930" y="516002"/>
                      <a:pt x="390744" y="519703"/>
                    </a:cubicBezTo>
                    <a:cubicBezTo>
                      <a:pt x="375215" y="523877"/>
                      <a:pt x="359198" y="525953"/>
                      <a:pt x="343119" y="525875"/>
                    </a:cubicBezTo>
                    <a:cubicBezTo>
                      <a:pt x="326893" y="525932"/>
                      <a:pt x="310697" y="524500"/>
                      <a:pt x="294732" y="521599"/>
                    </a:cubicBezTo>
                    <a:cubicBezTo>
                      <a:pt x="281366" y="519445"/>
                      <a:pt x="268441" y="515121"/>
                      <a:pt x="256470" y="508797"/>
                    </a:cubicBezTo>
                    <a:lnTo>
                      <a:pt x="256470" y="460058"/>
                    </a:lnTo>
                    <a:cubicBezTo>
                      <a:pt x="269181" y="468931"/>
                      <a:pt x="283374" y="475466"/>
                      <a:pt x="298380" y="479355"/>
                    </a:cubicBezTo>
                    <a:cubicBezTo>
                      <a:pt x="313475" y="483490"/>
                      <a:pt x="329050" y="485617"/>
                      <a:pt x="344700" y="485680"/>
                    </a:cubicBezTo>
                    <a:cubicBezTo>
                      <a:pt x="352239" y="485627"/>
                      <a:pt x="359757" y="484884"/>
                      <a:pt x="367160" y="483461"/>
                    </a:cubicBezTo>
                    <a:cubicBezTo>
                      <a:pt x="374997" y="482052"/>
                      <a:pt x="382540" y="479328"/>
                      <a:pt x="389468" y="475402"/>
                    </a:cubicBezTo>
                    <a:cubicBezTo>
                      <a:pt x="396330" y="471486"/>
                      <a:pt x="402180" y="466015"/>
                      <a:pt x="406546" y="459429"/>
                    </a:cubicBezTo>
                    <a:cubicBezTo>
                      <a:pt x="411320" y="451763"/>
                      <a:pt x="413682" y="442840"/>
                      <a:pt x="413328" y="433816"/>
                    </a:cubicBezTo>
                    <a:cubicBezTo>
                      <a:pt x="413607" y="424588"/>
                      <a:pt x="411371" y="415459"/>
                      <a:pt x="406860" y="407403"/>
                    </a:cubicBezTo>
                    <a:cubicBezTo>
                      <a:pt x="402457" y="400061"/>
                      <a:pt x="396250" y="393965"/>
                      <a:pt x="388830" y="389696"/>
                    </a:cubicBezTo>
                    <a:cubicBezTo>
                      <a:pt x="380382" y="384887"/>
                      <a:pt x="371191" y="381520"/>
                      <a:pt x="361636" y="379733"/>
                    </a:cubicBezTo>
                    <a:cubicBezTo>
                      <a:pt x="350430" y="377554"/>
                      <a:pt x="339037" y="376495"/>
                      <a:pt x="327622" y="376571"/>
                    </a:cubicBezTo>
                    <a:lnTo>
                      <a:pt x="298228" y="376571"/>
                    </a:lnTo>
                    <a:lnTo>
                      <a:pt x="298228" y="336090"/>
                    </a:lnTo>
                    <a:lnTo>
                      <a:pt x="326060" y="336090"/>
                    </a:lnTo>
                    <a:cubicBezTo>
                      <a:pt x="336202" y="336164"/>
                      <a:pt x="346325" y="335207"/>
                      <a:pt x="356273" y="333232"/>
                    </a:cubicBezTo>
                    <a:cubicBezTo>
                      <a:pt x="364693" y="331638"/>
                      <a:pt x="372739" y="328474"/>
                      <a:pt x="379990" y="323907"/>
                    </a:cubicBezTo>
                    <a:cubicBezTo>
                      <a:pt x="386469" y="319759"/>
                      <a:pt x="391799" y="314047"/>
                      <a:pt x="395488" y="307296"/>
                    </a:cubicBezTo>
                    <a:cubicBezTo>
                      <a:pt x="399380" y="299673"/>
                      <a:pt x="401284" y="291191"/>
                      <a:pt x="401022" y="282635"/>
                    </a:cubicBezTo>
                    <a:cubicBezTo>
                      <a:pt x="401339" y="274868"/>
                      <a:pt x="399539" y="267160"/>
                      <a:pt x="395811" y="260337"/>
                    </a:cubicBezTo>
                    <a:cubicBezTo>
                      <a:pt x="392555" y="254774"/>
                      <a:pt x="387974" y="250102"/>
                      <a:pt x="382476" y="246736"/>
                    </a:cubicBezTo>
                    <a:cubicBezTo>
                      <a:pt x="377066" y="243456"/>
                      <a:pt x="371121" y="241154"/>
                      <a:pt x="364912" y="239935"/>
                    </a:cubicBezTo>
                    <a:cubicBezTo>
                      <a:pt x="358878" y="238697"/>
                      <a:pt x="352736" y="238058"/>
                      <a:pt x="346577" y="238030"/>
                    </a:cubicBezTo>
                    <a:cubicBezTo>
                      <a:pt x="333304" y="238153"/>
                      <a:pt x="320109" y="240076"/>
                      <a:pt x="307353" y="243745"/>
                    </a:cubicBezTo>
                    <a:cubicBezTo>
                      <a:pt x="294062" y="247351"/>
                      <a:pt x="281454" y="253117"/>
                      <a:pt x="270034" y="260814"/>
                    </a:cubicBezTo>
                    <a:lnTo>
                      <a:pt x="270034" y="215941"/>
                    </a:lnTo>
                    <a:cubicBezTo>
                      <a:pt x="281875" y="209666"/>
                      <a:pt x="294517" y="205036"/>
                      <a:pt x="307610" y="202178"/>
                    </a:cubicBezTo>
                    <a:cubicBezTo>
                      <a:pt x="321888" y="199054"/>
                      <a:pt x="336467" y="197518"/>
                      <a:pt x="351082" y="197596"/>
                    </a:cubicBezTo>
                    <a:cubicBezTo>
                      <a:pt x="364138" y="197572"/>
                      <a:pt x="377149" y="199111"/>
                      <a:pt x="389839" y="202178"/>
                    </a:cubicBezTo>
                    <a:cubicBezTo>
                      <a:pt x="401669" y="204946"/>
                      <a:pt x="412943" y="209706"/>
                      <a:pt x="423177" y="216256"/>
                    </a:cubicBezTo>
                    <a:cubicBezTo>
                      <a:pt x="432670" y="222374"/>
                      <a:pt x="440627" y="230597"/>
                      <a:pt x="446427" y="240287"/>
                    </a:cubicBezTo>
                    <a:cubicBezTo>
                      <a:pt x="452420" y="250768"/>
                      <a:pt x="455425" y="262690"/>
                      <a:pt x="455114" y="274758"/>
                    </a:cubicBezTo>
                    <a:cubicBezTo>
                      <a:pt x="455868" y="293730"/>
                      <a:pt x="449370" y="312278"/>
                      <a:pt x="436940" y="326631"/>
                    </a:cubicBezTo>
                    <a:cubicBezTo>
                      <a:pt x="423629" y="340796"/>
                      <a:pt x="406203" y="350419"/>
                      <a:pt x="387125" y="354140"/>
                    </a:cubicBezTo>
                    <a:cubicBezTo>
                      <a:pt x="397455" y="355207"/>
                      <a:pt x="407576" y="357774"/>
                      <a:pt x="417166" y="361760"/>
                    </a:cubicBezTo>
                    <a:cubicBezTo>
                      <a:pt x="426593" y="365607"/>
                      <a:pt x="435309" y="371005"/>
                      <a:pt x="442951" y="377733"/>
                    </a:cubicBezTo>
                    <a:cubicBezTo>
                      <a:pt x="450369" y="384299"/>
                      <a:pt x="456435" y="392248"/>
                      <a:pt x="460810" y="401136"/>
                    </a:cubicBezTo>
                    <a:cubicBezTo>
                      <a:pt x="465303" y="410341"/>
                      <a:pt x="467586" y="420468"/>
                      <a:pt x="467477" y="430711"/>
                    </a:cubicBezTo>
                    <a:cubicBezTo>
                      <a:pt x="467777" y="445042"/>
                      <a:pt x="464329" y="459202"/>
                      <a:pt x="457476" y="47179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0E1BE90-5204-7428-41E0-73CA961D643E}"/>
              </a:ext>
            </a:extLst>
          </p:cNvPr>
          <p:cNvSpPr>
            <a:spLocks/>
          </p:cNvSpPr>
          <p:nvPr/>
        </p:nvSpPr>
        <p:spPr>
          <a:xfrm>
            <a:off x="9630870" y="2901868"/>
            <a:ext cx="15212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Resource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C672A3-5475-F19F-209D-592A7A6E8AD2}"/>
              </a:ext>
            </a:extLst>
          </p:cNvPr>
          <p:cNvSpPr>
            <a:spLocks/>
          </p:cNvSpPr>
          <p:nvPr/>
        </p:nvSpPr>
        <p:spPr>
          <a:xfrm>
            <a:off x="3167006" y="500028"/>
            <a:ext cx="22118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HTTP Request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26F28B7-ADC0-B821-967B-461495ED6CE3}"/>
              </a:ext>
            </a:extLst>
          </p:cNvPr>
          <p:cNvSpPr>
            <a:spLocks/>
          </p:cNvSpPr>
          <p:nvPr/>
        </p:nvSpPr>
        <p:spPr>
          <a:xfrm>
            <a:off x="2953216" y="4092277"/>
            <a:ext cx="15794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Response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2C06E-A6CC-9869-6FBE-E3D513DF4810}"/>
              </a:ext>
            </a:extLst>
          </p:cNvPr>
          <p:cNvSpPr>
            <a:spLocks/>
          </p:cNvSpPr>
          <p:nvPr/>
        </p:nvSpPr>
        <p:spPr>
          <a:xfrm>
            <a:off x="7185495" y="1693320"/>
            <a:ext cx="6687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BB04CFE-451A-4D04-9FB9-AE36DA26BE0A}"/>
              </a:ext>
            </a:extLst>
          </p:cNvPr>
          <p:cNvSpPr>
            <a:spLocks/>
          </p:cNvSpPr>
          <p:nvPr/>
        </p:nvSpPr>
        <p:spPr>
          <a:xfrm>
            <a:off x="10562295" y="3953777"/>
            <a:ext cx="1114839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Students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Arrow: Bent 4">
            <a:extLst>
              <a:ext uri="{FF2B5EF4-FFF2-40B4-BE49-F238E27FC236}">
                <a16:creationId xmlns:a16="http://schemas.microsoft.com/office/drawing/2014/main" id="{F751AEA4-B915-4B30-8A61-4F36588CD452}"/>
              </a:ext>
            </a:extLst>
          </p:cNvPr>
          <p:cNvSpPr>
            <a:spLocks/>
          </p:cNvSpPr>
          <p:nvPr/>
        </p:nvSpPr>
        <p:spPr>
          <a:xfrm rot="5400000">
            <a:off x="6902316" y="-25774"/>
            <a:ext cx="566356" cy="242132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DCB6BA00-47D6-4DF3-9500-6BF170207432}"/>
              </a:ext>
            </a:extLst>
          </p:cNvPr>
          <p:cNvSpPr>
            <a:spLocks/>
          </p:cNvSpPr>
          <p:nvPr/>
        </p:nvSpPr>
        <p:spPr>
          <a:xfrm>
            <a:off x="9508029" y="2730547"/>
            <a:ext cx="1556175" cy="4112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D426B0A-4CD9-4182-9ED1-5924132F44E3}"/>
              </a:ext>
            </a:extLst>
          </p:cNvPr>
          <p:cNvSpPr>
            <a:spLocks/>
          </p:cNvSpPr>
          <p:nvPr/>
        </p:nvSpPr>
        <p:spPr>
          <a:xfrm>
            <a:off x="6757469" y="2763809"/>
            <a:ext cx="158869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Responds to the Client Request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F8158C6-53EC-8F16-FACE-4C0BDE1833F4}"/>
              </a:ext>
            </a:extLst>
          </p:cNvPr>
          <p:cNvSpPr>
            <a:spLocks/>
          </p:cNvSpPr>
          <p:nvPr/>
        </p:nvSpPr>
        <p:spPr>
          <a:xfrm>
            <a:off x="7491488" y="3820326"/>
            <a:ext cx="126323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ACCB5029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4" name="Picture 43" descr="Tyska hackergruppen CCC kringgår Samsung Galaxy S8 iris ...">
            <a:extLst>
              <a:ext uri="{FF2B5EF4-FFF2-40B4-BE49-F238E27FC236}">
                <a16:creationId xmlns:a16="http://schemas.microsoft.com/office/drawing/2014/main" id="{DFD6E1DB-5254-F46A-C98E-7CAFB6C433E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6463010" y="1725145"/>
            <a:ext cx="944374" cy="844137"/>
          </a:xfrm>
          <a:prstGeom prst="rect">
            <a:avLst/>
          </a:prstGeom>
        </p:spPr>
      </p:pic>
      <p:pic>
        <p:nvPicPr>
          <p:cNvPr id="45" name="Picture 44" descr="Tyska hackergruppen CCC kringgår Samsung Galaxy S8 iris ...">
            <a:extLst>
              <a:ext uri="{FF2B5EF4-FFF2-40B4-BE49-F238E27FC236}">
                <a16:creationId xmlns:a16="http://schemas.microsoft.com/office/drawing/2014/main" id="{B369F541-FEA0-67B8-CB8B-F163EA0B5B9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08425" y="1681622"/>
            <a:ext cx="944374" cy="686146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C8E2B8B-0F28-20CA-4FDE-B0AF44554242}"/>
              </a:ext>
            </a:extLst>
          </p:cNvPr>
          <p:cNvSpPr>
            <a:spLocks/>
          </p:cNvSpPr>
          <p:nvPr/>
        </p:nvSpPr>
        <p:spPr>
          <a:xfrm>
            <a:off x="7577256" y="2476713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5AE8BF-F5FB-D921-4852-A7542F1DED2A}"/>
              </a:ext>
            </a:extLst>
          </p:cNvPr>
          <p:cNvSpPr>
            <a:spLocks/>
          </p:cNvSpPr>
          <p:nvPr/>
        </p:nvSpPr>
        <p:spPr>
          <a:xfrm>
            <a:off x="6074485" y="1385566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D4D6259-885E-0E28-37D4-0BC41D0C3E53}"/>
              </a:ext>
            </a:extLst>
          </p:cNvPr>
          <p:cNvGrpSpPr/>
          <p:nvPr/>
        </p:nvGrpSpPr>
        <p:grpSpPr>
          <a:xfrm>
            <a:off x="56734" y="1917218"/>
            <a:ext cx="2463593" cy="1164630"/>
            <a:chOff x="492688" y="4153832"/>
            <a:chExt cx="2463593" cy="1164630"/>
          </a:xfrm>
        </p:grpSpPr>
        <p:pic>
          <p:nvPicPr>
            <p:cNvPr id="50" name="Picture 49" descr="Vector graphics of shiny yellow document web icon | Free SVG">
              <a:extLst>
                <a:ext uri="{FF2B5EF4-FFF2-40B4-BE49-F238E27FC236}">
                  <a16:creationId xmlns:a16="http://schemas.microsoft.com/office/drawing/2014/main" id="{4A7509F5-B6CB-EA7A-44F9-8BE09BFBD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2688" y="4153832"/>
              <a:ext cx="1044380" cy="104438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38B6334-CDAE-0766-D363-805AAAC69270}"/>
                </a:ext>
              </a:extLst>
            </p:cNvPr>
            <p:cNvSpPr txBox="1"/>
            <p:nvPr/>
          </p:nvSpPr>
          <p:spPr>
            <a:xfrm>
              <a:off x="587018" y="481290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</a:t>
              </a:r>
              <a:endParaRPr lang="en-GB" sz="1400" b="1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F7DB4647-4943-748E-9CC0-EEA327888273}"/>
                </a:ext>
              </a:extLst>
            </p:cNvPr>
            <p:cNvSpPr txBox="1"/>
            <p:nvPr/>
          </p:nvSpPr>
          <p:spPr>
            <a:xfrm>
              <a:off x="587018" y="501068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http://accb5029/students/1</a:t>
              </a:r>
              <a:endParaRPr lang="en-GB" sz="1400" b="1" dirty="0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3423BF83-4FC9-A569-FE65-1ECD5B08CA15}"/>
              </a:ext>
            </a:extLst>
          </p:cNvPr>
          <p:cNvSpPr>
            <a:spLocks/>
          </p:cNvSpPr>
          <p:nvPr/>
        </p:nvSpPr>
        <p:spPr>
          <a:xfrm>
            <a:off x="1610377" y="1094866"/>
            <a:ext cx="145475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Method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B91001F-8AFD-E2E5-E022-0880142D55DE}"/>
              </a:ext>
            </a:extLst>
          </p:cNvPr>
          <p:cNvSpPr txBox="1"/>
          <p:nvPr/>
        </p:nvSpPr>
        <p:spPr>
          <a:xfrm>
            <a:off x="8800053" y="49495"/>
            <a:ext cx="3182883" cy="14773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API will Parse and get info:</a:t>
            </a: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http://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HTTP Request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accb5029/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</a:t>
            </a:r>
            <a:r>
              <a:rPr lang="en-GB" b="1" dirty="0">
                <a:solidFill>
                  <a:srgbClr val="343541"/>
                </a:solidFill>
                <a:latin typeface="Söhne"/>
                <a:sym typeface="Wingdings" panose="05000000000000000000" pitchFamily="2" charset="2"/>
              </a:rPr>
              <a:t>Server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Hostname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students/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Resource 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1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unique identifier</a:t>
            </a:r>
            <a:endParaRPr lang="en-GB" sz="1800" b="1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5DBEEA7-C793-3E47-E37B-425D3BBDC466}"/>
              </a:ext>
            </a:extLst>
          </p:cNvPr>
          <p:cNvSpPr txBox="1"/>
          <p:nvPr/>
        </p:nvSpPr>
        <p:spPr>
          <a:xfrm>
            <a:off x="8800053" y="1632590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Use this info to create a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db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query to get the id equal to 1 and execute</a:t>
            </a:r>
            <a:endParaRPr lang="en-GB" sz="1800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488E43A-DAD8-768E-E669-FE940D23DC34}"/>
              </a:ext>
            </a:extLst>
          </p:cNvPr>
          <p:cNvSpPr txBox="1"/>
          <p:nvPr/>
        </p:nvSpPr>
        <p:spPr>
          <a:xfrm>
            <a:off x="5920638" y="4462419"/>
            <a:ext cx="3182883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Create a Response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Status Code: 200 OK</a:t>
            </a:r>
          </a:p>
          <a:p>
            <a:r>
              <a:rPr lang="en-GB" sz="1800" b="1" dirty="0">
                <a:solidFill>
                  <a:srgbClr val="343541"/>
                </a:solidFill>
                <a:latin typeface="Söhne"/>
              </a:rPr>
              <a:t>Headers: Added info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Body: 1 Sam 70</a:t>
            </a:r>
            <a:endParaRPr lang="en-GB" sz="1800" b="1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8F7346A-68FD-C308-72AE-95E94095411D}"/>
              </a:ext>
            </a:extLst>
          </p:cNvPr>
          <p:cNvSpPr>
            <a:spLocks/>
          </p:cNvSpPr>
          <p:nvPr/>
        </p:nvSpPr>
        <p:spPr>
          <a:xfrm>
            <a:off x="37628" y="4925906"/>
            <a:ext cx="5831208" cy="7386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 will point to a resource for each action or operation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/>
            <a:r>
              <a:rPr lang="en-US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.Her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e, for </a:t>
            </a:r>
            <a:r>
              <a:rPr lang="en-US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 2 End points are placed. One to read and another to add. If you need to delete, update, you need to create more endpoints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1" name="Graphic 60" descr="Woman holding a laptop">
            <a:extLst>
              <a:ext uri="{FF2B5EF4-FFF2-40B4-BE49-F238E27FC236}">
                <a16:creationId xmlns:a16="http://schemas.microsoft.com/office/drawing/2014/main" id="{35E31057-E0F5-4514-8045-01A0C9E045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flipH="1">
            <a:off x="977693" y="1404033"/>
            <a:ext cx="1141216" cy="1308655"/>
          </a:xfrm>
          <a:prstGeom prst="rect">
            <a:avLst/>
          </a:prstGeom>
        </p:spPr>
      </p:pic>
      <p:pic>
        <p:nvPicPr>
          <p:cNvPr id="62" name="Picture 61" descr="Welcome to the Bread Book - thebreadbook.org">
            <a:extLst>
              <a:ext uri="{FF2B5EF4-FFF2-40B4-BE49-F238E27FC236}">
                <a16:creationId xmlns:a16="http://schemas.microsoft.com/office/drawing/2014/main" id="{C92B20EA-0400-41AA-15E1-DF041E3DC7B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397461" y="4702191"/>
            <a:ext cx="756911" cy="944733"/>
          </a:xfrm>
          <a:prstGeom prst="rect">
            <a:avLst/>
          </a:prstGeom>
        </p:spPr>
      </p:pic>
      <p:pic>
        <p:nvPicPr>
          <p:cNvPr id="63" name="Graphic 62" descr="Man in business attire">
            <a:extLst>
              <a:ext uri="{FF2B5EF4-FFF2-40B4-BE49-F238E27FC236}">
                <a16:creationId xmlns:a16="http://schemas.microsoft.com/office/drawing/2014/main" id="{A5F640EF-4F53-F570-C26C-F4C6FE10017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flipH="1">
            <a:off x="7292075" y="787899"/>
            <a:ext cx="700377" cy="979517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BBD88AAC-C22E-F4C9-9C51-EEEC70E9C2E0}"/>
              </a:ext>
            </a:extLst>
          </p:cNvPr>
          <p:cNvCxnSpPr/>
          <p:nvPr/>
        </p:nvCxnSpPr>
        <p:spPr>
          <a:xfrm flipH="1">
            <a:off x="1335695" y="2961598"/>
            <a:ext cx="318226" cy="745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F22848CA-A17E-D4AC-6A57-5FD31AAA997B}"/>
              </a:ext>
            </a:extLst>
          </p:cNvPr>
          <p:cNvSpPr>
            <a:spLocks/>
          </p:cNvSpPr>
          <p:nvPr/>
        </p:nvSpPr>
        <p:spPr>
          <a:xfrm>
            <a:off x="1907525" y="1729591"/>
            <a:ext cx="66364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Client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9BF7041-BEC4-29C8-2E77-5039E88C5F41}"/>
              </a:ext>
            </a:extLst>
          </p:cNvPr>
          <p:cNvSpPr>
            <a:spLocks/>
          </p:cNvSpPr>
          <p:nvPr/>
        </p:nvSpPr>
        <p:spPr>
          <a:xfrm>
            <a:off x="602024" y="4311062"/>
            <a:ext cx="93326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End User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EC4E75-208D-AF9C-33FA-5F855DBC2277}"/>
              </a:ext>
            </a:extLst>
          </p:cNvPr>
          <p:cNvSpPr>
            <a:spLocks/>
          </p:cNvSpPr>
          <p:nvPr/>
        </p:nvSpPr>
        <p:spPr>
          <a:xfrm>
            <a:off x="7167055" y="503765"/>
            <a:ext cx="1044068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B31A909-A60D-707E-9758-966DC4112533}"/>
              </a:ext>
            </a:extLst>
          </p:cNvPr>
          <p:cNvSpPr>
            <a:spLocks/>
          </p:cNvSpPr>
          <p:nvPr/>
        </p:nvSpPr>
        <p:spPr>
          <a:xfrm>
            <a:off x="10685897" y="5395434"/>
            <a:ext cx="75052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Owner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0" name="Lightning Bolt 69">
            <a:extLst>
              <a:ext uri="{FF2B5EF4-FFF2-40B4-BE49-F238E27FC236}">
                <a16:creationId xmlns:a16="http://schemas.microsoft.com/office/drawing/2014/main" id="{464291E0-0ED8-F2FD-7D2F-14AD4ADB069B}"/>
              </a:ext>
            </a:extLst>
          </p:cNvPr>
          <p:cNvSpPr/>
          <p:nvPr/>
        </p:nvSpPr>
        <p:spPr>
          <a:xfrm rot="11158556">
            <a:off x="7934064" y="1912620"/>
            <a:ext cx="3855469" cy="2719750"/>
          </a:xfrm>
          <a:prstGeom prst="lightningBol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2B7649E-3B54-5EF6-284B-9934DA95D840}"/>
              </a:ext>
            </a:extLst>
          </p:cNvPr>
          <p:cNvSpPr txBox="1"/>
          <p:nvPr/>
        </p:nvSpPr>
        <p:spPr>
          <a:xfrm>
            <a:off x="2461786" y="2139099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There are two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urls</a:t>
            </a:r>
            <a:r>
              <a:rPr lang="en-GB" b="1" dirty="0">
                <a:solidFill>
                  <a:srgbClr val="343541"/>
                </a:solidFill>
                <a:latin typeface="Söhne"/>
              </a:rPr>
              <a:t>. One to add a record and other to view a record with 1</a:t>
            </a:r>
            <a:endParaRPr lang="en-GB" sz="1800" b="1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69F9722-E15D-9CF5-788D-8225403AEF57}"/>
              </a:ext>
            </a:extLst>
          </p:cNvPr>
          <p:cNvSpPr txBox="1"/>
          <p:nvPr/>
        </p:nvSpPr>
        <p:spPr>
          <a:xfrm>
            <a:off x="1803708" y="3594661"/>
            <a:ext cx="3182883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It the end user wants to view, uses 2</a:t>
            </a:r>
            <a:r>
              <a:rPr lang="en-GB" sz="1800" b="1" i="0" baseline="30000" dirty="0">
                <a:solidFill>
                  <a:srgbClr val="343541"/>
                </a:solidFill>
                <a:effectLst/>
                <a:latin typeface="Söhne"/>
              </a:rPr>
              <a:t>nd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URL and this happens.</a:t>
            </a:r>
            <a:endParaRPr lang="en-GB" sz="1800" b="1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C163003-CABB-F0E0-0A5E-DF9916D67624}"/>
              </a:ext>
            </a:extLst>
          </p:cNvPr>
          <p:cNvSpPr txBox="1"/>
          <p:nvPr/>
        </p:nvSpPr>
        <p:spPr>
          <a:xfrm>
            <a:off x="9403149" y="5399688"/>
            <a:ext cx="13824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C3FC009-AAB6-621D-8B2C-D735320EB1CA}"/>
              </a:ext>
            </a:extLst>
          </p:cNvPr>
          <p:cNvSpPr txBox="1"/>
          <p:nvPr/>
        </p:nvSpPr>
        <p:spPr>
          <a:xfrm>
            <a:off x="6880986" y="24477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 API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9138C89B-3ED8-1B6B-CFEE-B49C8EB339DE}"/>
              </a:ext>
            </a:extLst>
          </p:cNvPr>
          <p:cNvSpPr txBox="1"/>
          <p:nvPr/>
        </p:nvSpPr>
        <p:spPr>
          <a:xfrm>
            <a:off x="1899543" y="141918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ABC Cabs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8B4714D-F2C1-3491-7DBE-3F4EB34F1DAC}"/>
              </a:ext>
            </a:extLst>
          </p:cNvPr>
          <p:cNvSpPr txBox="1"/>
          <p:nvPr/>
        </p:nvSpPr>
        <p:spPr>
          <a:xfrm>
            <a:off x="550551" y="4559375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Hirer/Customer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4738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31" grpId="0"/>
      <p:bldP spid="46" grpId="0"/>
      <p:bldP spid="55" grpId="0"/>
      <p:bldP spid="57" grpId="0" animBg="1"/>
      <p:bldP spid="58" grpId="0" animBg="1"/>
      <p:bldP spid="59" grpId="0" animBg="1"/>
      <p:bldP spid="66" grpId="0"/>
      <p:bldP spid="67" grpId="0"/>
      <p:bldP spid="68" grpId="0"/>
      <p:bldP spid="69" grpId="0"/>
      <p:bldP spid="70" grpId="0" animBg="1"/>
      <p:bldP spid="73" grpId="0" animBg="1"/>
      <p:bldP spid="73" grpId="1" animBg="1"/>
      <p:bldP spid="74" grpId="0" animBg="1"/>
      <p:bldP spid="74" grpId="1" animBg="1"/>
      <p:bldP spid="75" grpId="0"/>
      <p:bldP spid="76" grpId="0"/>
      <p:bldP spid="77" grpId="0"/>
      <p:bldP spid="7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8560866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Authentication: </a:t>
            </a:r>
            <a:r>
              <a:rPr lang="en-US" sz="2000" dirty="0">
                <a:solidFill>
                  <a:srgbClr val="002060"/>
                </a:solidFill>
              </a:rPr>
              <a:t>to prove the user’s identity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Basic authentication: </a:t>
            </a:r>
            <a:r>
              <a:rPr lang="en-US" sz="2000" dirty="0">
                <a:solidFill>
                  <a:srgbClr val="002060"/>
                </a:solidFill>
              </a:rPr>
              <a:t>It transmits credentials as username/password pairs separated with a colon (:) and encoded using Base64.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Bearer authentication: </a:t>
            </a:r>
            <a:r>
              <a:rPr lang="en-US" sz="2000" dirty="0">
                <a:solidFill>
                  <a:srgbClr val="002060"/>
                </a:solidFill>
              </a:rPr>
              <a:t>It uses a bearer token, which is a string generated by an authentication server such as an Identity Service (</a:t>
            </a:r>
            <a:r>
              <a:rPr lang="en-US" sz="2000" dirty="0" err="1">
                <a:solidFill>
                  <a:srgbClr val="002060"/>
                </a:solidFill>
              </a:rPr>
              <a:t>IdS</a:t>
            </a:r>
            <a:r>
              <a:rPr lang="en-US" sz="2000" dirty="0">
                <a:solidFill>
                  <a:srgbClr val="002060"/>
                </a:solidFill>
              </a:rPr>
              <a:t>).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API Key: </a:t>
            </a:r>
            <a:r>
              <a:rPr lang="en-US" sz="2000" dirty="0">
                <a:solidFill>
                  <a:srgbClr val="002060"/>
                </a:solidFill>
              </a:rPr>
              <a:t>It is a unique alphanumeric string generated by the server and assigned to a user. The two types of API keys are public and private.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B43D05B-CE97-96E2-48F2-132327A6DFCC}"/>
              </a:ext>
            </a:extLst>
          </p:cNvPr>
          <p:cNvGrpSpPr/>
          <p:nvPr/>
        </p:nvGrpSpPr>
        <p:grpSpPr>
          <a:xfrm>
            <a:off x="8717231" y="161223"/>
            <a:ext cx="3206943" cy="2555772"/>
            <a:chOff x="8482453" y="346574"/>
            <a:chExt cx="3206943" cy="2555772"/>
          </a:xfrm>
        </p:grpSpPr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1044A5AC-FC61-2CF6-EECF-274A784838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22945" y="674370"/>
              <a:ext cx="2566451" cy="2227976"/>
            </a:xfrm>
            <a:prstGeom prst="rect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Graphic 5" descr="Employee badge with solid fill">
              <a:extLst>
                <a:ext uri="{FF2B5EF4-FFF2-40B4-BE49-F238E27FC236}">
                  <a16:creationId xmlns:a16="http://schemas.microsoft.com/office/drawing/2014/main" id="{A5F0F4C2-A24A-9F69-1022-0D6AEDE4FB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82453" y="346574"/>
              <a:ext cx="1280984" cy="1280984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1972819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686509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</p:txBody>
      </p:sp>
      <p:pic>
        <p:nvPicPr>
          <p:cNvPr id="8" name="Picture 7" descr="A person's hand removing a ticket from a machine">
            <a:extLst>
              <a:ext uri="{FF2B5EF4-FFF2-40B4-BE49-F238E27FC236}">
                <a16:creationId xmlns:a16="http://schemas.microsoft.com/office/drawing/2014/main" id="{70560A47-A313-B9C7-087D-02DFA50D37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256" y="4473146"/>
            <a:ext cx="1643420" cy="1095613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9452F717-9BE0-BBFF-0DB2-D8A20D3CF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6430" y="1289241"/>
            <a:ext cx="1858246" cy="1884267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Graphic 11" descr="Label with solid fill">
            <a:extLst>
              <a:ext uri="{FF2B5EF4-FFF2-40B4-BE49-F238E27FC236}">
                <a16:creationId xmlns:a16="http://schemas.microsoft.com/office/drawing/2014/main" id="{07081627-5A68-AFA4-27C4-53CBCF94DB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81153" y="3284831"/>
            <a:ext cx="914400" cy="914400"/>
          </a:xfrm>
          <a:prstGeom prst="rect">
            <a:avLst/>
          </a:prstGeom>
        </p:spPr>
      </p:pic>
      <p:pic>
        <p:nvPicPr>
          <p:cNvPr id="10" name="Graphic 9" descr="Ticket with solid fill">
            <a:extLst>
              <a:ext uri="{FF2B5EF4-FFF2-40B4-BE49-F238E27FC236}">
                <a16:creationId xmlns:a16="http://schemas.microsoft.com/office/drawing/2014/main" id="{97F488F8-7D8C-BD71-CDEC-CF9213BBDF8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95553" y="3173508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B801EA-0232-BE55-59C9-B6207A6E5F02}"/>
              </a:ext>
            </a:extLst>
          </p:cNvPr>
          <p:cNvSpPr txBox="1"/>
          <p:nvPr/>
        </p:nvSpPr>
        <p:spPr>
          <a:xfrm>
            <a:off x="0" y="1417099"/>
            <a:ext cx="10266430" cy="4317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Authorization: </a:t>
            </a:r>
            <a:r>
              <a:rPr lang="en-US" sz="2000" dirty="0">
                <a:solidFill>
                  <a:srgbClr val="002060"/>
                </a:solidFill>
              </a:rPr>
              <a:t>to define user </a:t>
            </a:r>
            <a:r>
              <a:rPr lang="en-US" sz="2000" dirty="0" err="1">
                <a:solidFill>
                  <a:srgbClr val="002060"/>
                </a:solidFill>
              </a:rPr>
              <a:t>access.It</a:t>
            </a:r>
            <a:r>
              <a:rPr lang="en-US" sz="2000" dirty="0">
                <a:solidFill>
                  <a:srgbClr val="002060"/>
                </a:solidFill>
              </a:rPr>
              <a:t> is the act  where the user is proving to have permissions to perform the requested action on that resource.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b="1" dirty="0">
                <a:solidFill>
                  <a:srgbClr val="002060"/>
                </a:solidFill>
              </a:rPr>
              <a:t>Open Authorization (</a:t>
            </a:r>
            <a:r>
              <a:rPr lang="en-US" b="1" dirty="0" err="1">
                <a:solidFill>
                  <a:srgbClr val="002060"/>
                </a:solidFill>
              </a:rPr>
              <a:t>Oauth</a:t>
            </a:r>
            <a:r>
              <a:rPr lang="en-US" b="1" dirty="0">
                <a:solidFill>
                  <a:srgbClr val="002060"/>
                </a:solidFill>
              </a:rPr>
              <a:t>) </a:t>
            </a:r>
            <a:r>
              <a:rPr lang="en-US" dirty="0">
                <a:solidFill>
                  <a:srgbClr val="002060"/>
                </a:solidFill>
              </a:rPr>
              <a:t>combines authentication with authorization.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has increased security as compared to other options.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There are two versions of </a:t>
            </a: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- </a:t>
            </a:r>
            <a:r>
              <a:rPr lang="en-US" b="1" dirty="0">
                <a:solidFill>
                  <a:srgbClr val="002060"/>
                </a:solidFill>
              </a:rPr>
              <a:t>OAuth 1.0 and OAuth 2.0</a:t>
            </a:r>
            <a:r>
              <a:rPr lang="en-US" dirty="0">
                <a:solidFill>
                  <a:srgbClr val="002060"/>
                </a:solidFill>
              </a:rPr>
              <a:t>, where OAuth 2.0 is not backwards compatible.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2.0 authorization framework </a:t>
            </a:r>
            <a:r>
              <a:rPr lang="en-US" b="1" dirty="0">
                <a:solidFill>
                  <a:srgbClr val="002060"/>
                </a:solidFill>
              </a:rPr>
              <a:t>enables a third-party application to obtain limited access </a:t>
            </a:r>
            <a:r>
              <a:rPr lang="en-US" dirty="0">
                <a:solidFill>
                  <a:srgbClr val="002060"/>
                </a:solidFill>
              </a:rPr>
              <a:t>to an HTTP service.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</a:t>
            </a:r>
            <a:r>
              <a:rPr lang="en-US" b="1" dirty="0">
                <a:solidFill>
                  <a:srgbClr val="002060"/>
                </a:solidFill>
              </a:rPr>
              <a:t>allows the user to provide credentials directly to the authorization server </a:t>
            </a:r>
            <a:r>
              <a:rPr lang="en-US" dirty="0">
                <a:solidFill>
                  <a:srgbClr val="002060"/>
                </a:solidFill>
              </a:rPr>
              <a:t>[Identity Provider (IdP) or an Identity Service (</a:t>
            </a:r>
            <a:r>
              <a:rPr lang="en-US" dirty="0" err="1">
                <a:solidFill>
                  <a:srgbClr val="002060"/>
                </a:solidFill>
              </a:rPr>
              <a:t>IdS</a:t>
            </a:r>
            <a:r>
              <a:rPr lang="en-US" dirty="0">
                <a:solidFill>
                  <a:srgbClr val="002060"/>
                </a:solidFill>
              </a:rPr>
              <a:t>)], to obtain an access token to share with the application.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 </a:t>
            </a:r>
            <a:r>
              <a:rPr lang="en-US" b="1" dirty="0">
                <a:solidFill>
                  <a:srgbClr val="002060"/>
                </a:solidFill>
              </a:rPr>
              <a:t>process of obtaining the token is called a flow</a:t>
            </a:r>
            <a:r>
              <a:rPr lang="en-US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1077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26CA2D-52B0-E57E-2F30-11156B17C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9697" y="867749"/>
            <a:ext cx="2360139" cy="2231402"/>
          </a:xfrm>
          <a:prstGeom prst="rect">
            <a:avLst/>
          </a:prstGeom>
          <a:noFill/>
          <a:ln w="31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 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7717"/>
            <a:ext cx="12192000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An API rate limit is a way for a web service </a:t>
            </a:r>
            <a:r>
              <a:rPr lang="en-US" sz="2000" b="1" dirty="0">
                <a:solidFill>
                  <a:srgbClr val="002060"/>
                </a:solidFill>
              </a:rPr>
              <a:t>to control the number of requests a user or an application can make per defined unit of time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Rate limiting helps to :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avoid a server </a:t>
            </a:r>
            <a:r>
              <a:rPr lang="en-US" b="1" dirty="0">
                <a:solidFill>
                  <a:srgbClr val="002060"/>
                </a:solidFill>
              </a:rPr>
              <a:t>overload from too many requests </a:t>
            </a:r>
            <a:r>
              <a:rPr lang="en-US" dirty="0">
                <a:solidFill>
                  <a:srgbClr val="002060"/>
                </a:solidFill>
              </a:rPr>
              <a:t>at once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provide </a:t>
            </a:r>
            <a:r>
              <a:rPr lang="en-US" b="1" dirty="0">
                <a:solidFill>
                  <a:srgbClr val="002060"/>
                </a:solidFill>
              </a:rPr>
              <a:t>better service and response time </a:t>
            </a:r>
            <a:r>
              <a:rPr lang="en-US" dirty="0">
                <a:solidFill>
                  <a:srgbClr val="002060"/>
                </a:solidFill>
              </a:rPr>
              <a:t>to all users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protect against a </a:t>
            </a:r>
            <a:r>
              <a:rPr lang="en-US" b="1" dirty="0">
                <a:solidFill>
                  <a:srgbClr val="002060"/>
                </a:solidFill>
              </a:rPr>
              <a:t>Denial-of-Service (DoS) attack</a:t>
            </a:r>
            <a:endParaRPr lang="en-US" sz="2000" dirty="0">
              <a:solidFill>
                <a:srgbClr val="002060"/>
              </a:solidFill>
            </a:endParaRPr>
          </a:p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96B143-ECCD-8D3E-5C6A-72CF68F89A10}"/>
              </a:ext>
            </a:extLst>
          </p:cNvPr>
          <p:cNvSpPr txBox="1"/>
          <p:nvPr/>
        </p:nvSpPr>
        <p:spPr>
          <a:xfrm>
            <a:off x="0" y="3541499"/>
            <a:ext cx="12097266" cy="2016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Leaky bucket </a:t>
            </a:r>
            <a:r>
              <a:rPr lang="en-US" sz="2000" dirty="0">
                <a:solidFill>
                  <a:srgbClr val="002060"/>
                </a:solidFill>
              </a:rPr>
              <a:t>algorithm puts all incoming requests into a request queue in the order in which they were received.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The incoming requests can come in at any rate, but the server will process the requests from the queue at a fixed rate.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If the request queue is full, the request is rejected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EE924F58-6A8B-BF32-2131-ED454ADE91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"/>
          <a:stretch/>
        </p:blipFill>
        <p:spPr bwMode="auto">
          <a:xfrm>
            <a:off x="7008903" y="1116718"/>
            <a:ext cx="2360139" cy="2305358"/>
          </a:xfrm>
          <a:prstGeom prst="rect">
            <a:avLst/>
          </a:prstGeom>
          <a:noFill/>
          <a:ln w="31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0834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 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06346"/>
            <a:ext cx="12192000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An API rate limit is a way for a web service </a:t>
            </a:r>
            <a:r>
              <a:rPr lang="en-US" sz="2000" b="1" dirty="0">
                <a:solidFill>
                  <a:srgbClr val="002060"/>
                </a:solidFill>
              </a:rPr>
              <a:t>to control the number of requests a user or an application can make per defined unit of time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96B143-ECCD-8D3E-5C6A-72CF68F89A10}"/>
              </a:ext>
            </a:extLst>
          </p:cNvPr>
          <p:cNvSpPr txBox="1"/>
          <p:nvPr/>
        </p:nvSpPr>
        <p:spPr>
          <a:xfrm>
            <a:off x="0" y="3541499"/>
            <a:ext cx="12097266" cy="2016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Token bucket </a:t>
            </a:r>
            <a:r>
              <a:rPr lang="en-US" sz="2000" dirty="0">
                <a:solidFill>
                  <a:srgbClr val="002060"/>
                </a:solidFill>
              </a:rPr>
              <a:t>algorithm gives each user a defined number of tokens they can use within a certain increment of time.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When the client makes a request, the server checks the bucket to make sure it contains at least one token. </a:t>
            </a:r>
            <a:r>
              <a:rPr lang="en-IN" sz="2000" dirty="0">
                <a:solidFill>
                  <a:srgbClr val="002060"/>
                </a:solidFill>
              </a:rPr>
              <a:t>If so, it removes that token and processes the request. If there isn't a token available, it rejects the request.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IN" sz="2000" dirty="0">
                <a:solidFill>
                  <a:srgbClr val="002060"/>
                </a:solidFill>
              </a:rPr>
              <a:t>The client must calculate the number of tokens he currently has to avoid rejected requests.</a:t>
            </a:r>
            <a:endParaRPr lang="en-US" sz="2000" dirty="0">
              <a:solidFill>
                <a:srgbClr val="002060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ABCB3E3-1454-50CC-1079-AF6ADE8BE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68" y="1299539"/>
            <a:ext cx="5193956" cy="2194556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41A4A2D2-6240-7F71-258D-00C75A61F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798" y="1170949"/>
            <a:ext cx="4795834" cy="2251614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7601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Fixed window counter </a:t>
            </a:r>
            <a:r>
              <a:rPr lang="en-IN" sz="2000" dirty="0">
                <a:solidFill>
                  <a:srgbClr val="002060"/>
                </a:solidFill>
              </a:rPr>
              <a:t>algorithm, fixes a window time and assigns a counter to represent how many requests can be processed during that period. </a:t>
            </a:r>
            <a:endParaRPr lang="en-IN" sz="2000" b="1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Sliding window counter </a:t>
            </a:r>
            <a:r>
              <a:rPr lang="en-US" sz="2000" dirty="0">
                <a:solidFill>
                  <a:srgbClr val="002060"/>
                </a:solidFill>
              </a:rPr>
              <a:t>algorithm allows a fixed number of requests to be made in a set duration of time.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IN" sz="2000" b="1" dirty="0">
                <a:solidFill>
                  <a:srgbClr val="002060"/>
                </a:solidFill>
              </a:rPr>
              <a:t>Many rate limiting APIs add details about the rate limit in the response's header.</a:t>
            </a:r>
            <a:endParaRPr lang="en-US" sz="2000" b="1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commonly used Rate Limit keys include: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Limit-Limit - The maximum number of requests that can be made in a specified unit of time.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Limit-Remaining - The number of pending requests that the requester can make in the current rate limit window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Limit-Reset - The time when the rate limit window will reset.	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When the rate limit is exceeded, the server automatically rejects the request and sends back an HTTP response to the user.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most commonly used HTTP status codes are </a:t>
            </a:r>
            <a:r>
              <a:rPr lang="en-IN" sz="2000" dirty="0">
                <a:solidFill>
                  <a:srgbClr val="002060"/>
                </a:solidFill>
                <a:highlight>
                  <a:srgbClr val="00FF00"/>
                </a:highlight>
              </a:rPr>
              <a:t>429: Too Many Requests </a:t>
            </a:r>
            <a:r>
              <a:rPr lang="en-IN" sz="2000" dirty="0">
                <a:solidFill>
                  <a:srgbClr val="002060"/>
                </a:solidFill>
              </a:rPr>
              <a:t>or </a:t>
            </a:r>
            <a:r>
              <a:rPr lang="en-IN" sz="2000" dirty="0">
                <a:solidFill>
                  <a:srgbClr val="002060"/>
                </a:solidFill>
                <a:highlight>
                  <a:srgbClr val="00FF00"/>
                </a:highlight>
              </a:rPr>
              <a:t>403: Forbidden</a:t>
            </a:r>
            <a:r>
              <a:rPr lang="en-IN" sz="2000" dirty="0">
                <a:solidFill>
                  <a:srgbClr val="002060"/>
                </a:solidFill>
              </a:rPr>
              <a:t>.</a:t>
            </a:r>
            <a:r>
              <a:rPr lang="en-US" sz="2000" dirty="0">
                <a:solidFill>
                  <a:srgbClr val="002060"/>
                </a:solidFill>
              </a:rPr>
              <a:t>                                   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1170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Webhooks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 Webhook is an HTTP callback, or an HTTP POST, to a specified URL that notifies the application when a particular activity or event is occurred in the resources.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With webhooks, applications are more efficient.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Webhooks are also known as reverse APIs, because applications subscribe to a webhook server by registering with the webhook provider.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Multiple applications can subscribe to a single webhook server.</a:t>
            </a:r>
          </a:p>
        </p:txBody>
      </p:sp>
      <p:pic>
        <p:nvPicPr>
          <p:cNvPr id="2" name="Picture 1" descr="Shifting roles – teachers and students | My journey ...">
            <a:extLst>
              <a:ext uri="{FF2B5EF4-FFF2-40B4-BE49-F238E27FC236}">
                <a16:creationId xmlns:a16="http://schemas.microsoft.com/office/drawing/2014/main" id="{0188978B-B5EB-D63A-B191-EC34B0CF049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0353" y="4691200"/>
            <a:ext cx="914400" cy="933008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E229604-50F9-2A99-0259-501179D918EB}"/>
              </a:ext>
            </a:extLst>
          </p:cNvPr>
          <p:cNvGrpSpPr/>
          <p:nvPr/>
        </p:nvGrpSpPr>
        <p:grpSpPr>
          <a:xfrm>
            <a:off x="9519583" y="2994017"/>
            <a:ext cx="2463593" cy="1164630"/>
            <a:chOff x="492688" y="4153832"/>
            <a:chExt cx="2463593" cy="1164630"/>
          </a:xfrm>
        </p:grpSpPr>
        <p:pic>
          <p:nvPicPr>
            <p:cNvPr id="6" name="Picture 5" descr="Vector graphics of shiny yellow document web icon | Free SVG">
              <a:extLst>
                <a:ext uri="{FF2B5EF4-FFF2-40B4-BE49-F238E27FC236}">
                  <a16:creationId xmlns:a16="http://schemas.microsoft.com/office/drawing/2014/main" id="{67052E80-2AD4-A782-2EB1-157219E6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2688" y="4153832"/>
              <a:ext cx="1044380" cy="104438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6DE36A9-DEB1-0D67-1843-C02FA982433A}"/>
                </a:ext>
              </a:extLst>
            </p:cNvPr>
            <p:cNvSpPr txBox="1"/>
            <p:nvPr/>
          </p:nvSpPr>
          <p:spPr>
            <a:xfrm>
              <a:off x="587018" y="481290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</a:t>
              </a:r>
              <a:endParaRPr lang="en-GB" sz="1400" b="1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B42DB35-0C4E-CF3A-606E-358D86E59A75}"/>
                </a:ext>
              </a:extLst>
            </p:cNvPr>
            <p:cNvSpPr txBox="1"/>
            <p:nvPr/>
          </p:nvSpPr>
          <p:spPr>
            <a:xfrm>
              <a:off x="587018" y="501068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http://accb5029/students/1</a:t>
              </a:r>
              <a:endParaRPr lang="en-GB" sz="1400" b="1" dirty="0"/>
            </a:p>
          </p:txBody>
        </p:sp>
      </p:grpSp>
      <p:pic>
        <p:nvPicPr>
          <p:cNvPr id="9" name="Graphic 8" descr="Woman holding a laptop">
            <a:extLst>
              <a:ext uri="{FF2B5EF4-FFF2-40B4-BE49-F238E27FC236}">
                <a16:creationId xmlns:a16="http://schemas.microsoft.com/office/drawing/2014/main" id="{C9CDA7DC-A83E-F3E7-4105-FEB29243F7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10440542" y="2480832"/>
            <a:ext cx="1141216" cy="130865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C05DF3E-A65B-52E4-747E-6A44EC1E962E}"/>
              </a:ext>
            </a:extLst>
          </p:cNvPr>
          <p:cNvCxnSpPr>
            <a:cxnSpLocks/>
          </p:cNvCxnSpPr>
          <p:nvPr/>
        </p:nvCxnSpPr>
        <p:spPr>
          <a:xfrm flipH="1">
            <a:off x="7920681" y="4058535"/>
            <a:ext cx="1740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 descr="Email with solid fill">
            <a:extLst>
              <a:ext uri="{FF2B5EF4-FFF2-40B4-BE49-F238E27FC236}">
                <a16:creationId xmlns:a16="http://schemas.microsoft.com/office/drawing/2014/main" id="{E3C9B26B-3380-E901-EB79-D82CEE9FE91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613913" y="4762391"/>
            <a:ext cx="686146" cy="686146"/>
          </a:xfrm>
          <a:prstGeom prst="rect">
            <a:avLst/>
          </a:prstGeom>
        </p:spPr>
      </p:pic>
      <p:pic>
        <p:nvPicPr>
          <p:cNvPr id="14" name="Graphic 13" descr="Send with solid fill">
            <a:extLst>
              <a:ext uri="{FF2B5EF4-FFF2-40B4-BE49-F238E27FC236}">
                <a16:creationId xmlns:a16="http://schemas.microsoft.com/office/drawing/2014/main" id="{11CD0DEC-8B9E-C531-7C81-D2C74D2DBE5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2859439">
            <a:off x="7050477" y="4642016"/>
            <a:ext cx="914400" cy="9144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4249A002-D2DC-04F6-D3E3-74905199F883}"/>
              </a:ext>
            </a:extLst>
          </p:cNvPr>
          <p:cNvGrpSpPr/>
          <p:nvPr/>
        </p:nvGrpSpPr>
        <p:grpSpPr>
          <a:xfrm>
            <a:off x="8841293" y="2723357"/>
            <a:ext cx="914400" cy="1200394"/>
            <a:chOff x="2996898" y="3360939"/>
            <a:chExt cx="914400" cy="1200394"/>
          </a:xfrm>
        </p:grpSpPr>
        <p:pic>
          <p:nvPicPr>
            <p:cNvPr id="17" name="Graphic 16" descr="Fishing with solid fill">
              <a:extLst>
                <a:ext uri="{FF2B5EF4-FFF2-40B4-BE49-F238E27FC236}">
                  <a16:creationId xmlns:a16="http://schemas.microsoft.com/office/drawing/2014/main" id="{C65D35AC-3054-4691-B411-B6F3EABFF4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 l="68559"/>
            <a:stretch/>
          </p:blipFill>
          <p:spPr>
            <a:xfrm>
              <a:off x="3437194" y="3646933"/>
              <a:ext cx="287493" cy="914400"/>
            </a:xfrm>
            <a:prstGeom prst="rect">
              <a:avLst/>
            </a:prstGeom>
          </p:spPr>
        </p:pic>
        <p:pic>
          <p:nvPicPr>
            <p:cNvPr id="18" name="Graphic 17" descr="Spider web outline">
              <a:extLst>
                <a:ext uri="{FF2B5EF4-FFF2-40B4-BE49-F238E27FC236}">
                  <a16:creationId xmlns:a16="http://schemas.microsoft.com/office/drawing/2014/main" id="{F259A55E-69A0-272D-3AD4-5E47909F89DA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2996898" y="3360939"/>
              <a:ext cx="914400" cy="914400"/>
            </a:xfrm>
            <a:prstGeom prst="rect">
              <a:avLst/>
            </a:prstGeom>
          </p:spPr>
        </p:pic>
      </p:grpSp>
      <p:pic>
        <p:nvPicPr>
          <p:cNvPr id="20" name="Picture 19" descr="Tyska hackergruppen CCC kringgår Samsung Galaxy S8 iris ...">
            <a:extLst>
              <a:ext uri="{FF2B5EF4-FFF2-40B4-BE49-F238E27FC236}">
                <a16:creationId xmlns:a16="http://schemas.microsoft.com/office/drawing/2014/main" id="{D04B7FC3-9F00-C3B2-6F03-68ACD39DF507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35490" y="3782204"/>
            <a:ext cx="944374" cy="6861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5A30355-F621-2787-14DB-68518FDA4FEB}"/>
              </a:ext>
            </a:extLst>
          </p:cNvPr>
          <p:cNvSpPr>
            <a:spLocks/>
          </p:cNvSpPr>
          <p:nvPr/>
        </p:nvSpPr>
        <p:spPr>
          <a:xfrm>
            <a:off x="8134007" y="3628779"/>
            <a:ext cx="163269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POST Request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8849EBA-BBD7-3064-8A20-13B7E20BBE7A}"/>
              </a:ext>
            </a:extLst>
          </p:cNvPr>
          <p:cNvSpPr txBox="1"/>
          <p:nvPr/>
        </p:nvSpPr>
        <p:spPr>
          <a:xfrm>
            <a:off x="7750633" y="4118546"/>
            <a:ext cx="297587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https://accb5029.com/webhook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90062B-303B-49BB-547F-A299001FFCFC}"/>
              </a:ext>
            </a:extLst>
          </p:cNvPr>
          <p:cNvSpPr txBox="1"/>
          <p:nvPr/>
        </p:nvSpPr>
        <p:spPr>
          <a:xfrm>
            <a:off x="69369" y="3247240"/>
            <a:ext cx="7177468" cy="2384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dirty="0">
                <a:solidFill>
                  <a:srgbClr val="002060"/>
                </a:solidFill>
              </a:rPr>
              <a:t>In order to receive a notification from a webhook provider, the application must meet certain requirements: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 application must be always running to receive HTTP POST requests.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application must register a URI on the webhook provider.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Also, the application must handle the incoming notifications from the webhook server.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36A3282-1A2D-6862-8797-12BD991E714D}"/>
              </a:ext>
            </a:extLst>
          </p:cNvPr>
          <p:cNvCxnSpPr>
            <a:cxnSpLocks/>
          </p:cNvCxnSpPr>
          <p:nvPr/>
        </p:nvCxnSpPr>
        <p:spPr>
          <a:xfrm flipH="1">
            <a:off x="8428414" y="4602983"/>
            <a:ext cx="1740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8845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88FFA-DAF0-787D-6893-8D44E887BCD9}"/>
              </a:ext>
            </a:extLst>
          </p:cNvPr>
          <p:cNvSpPr txBox="1">
            <a:spLocks/>
          </p:cNvSpPr>
          <p:nvPr/>
        </p:nvSpPr>
        <p:spPr>
          <a:xfrm>
            <a:off x="7178511" y="16229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Network Programmability</a:t>
            </a:r>
          </a:p>
          <a:p>
            <a:r>
              <a:rPr lang="en-GB" i="1"/>
              <a:t>(ACCB5029)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d2ec016d-25cf-4c07-aa6b-c53e267faa6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9902240c-f584-4322-946e-7b0be23bca91"/>
    <ds:schemaRef ds:uri="d2ec016d-25cf-4c07-aa6b-c53e267faa6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2149</TotalTime>
  <Words>3376</Words>
  <Application>Microsoft Office PowerPoint</Application>
  <PresentationFormat>Widescreen</PresentationFormat>
  <Paragraphs>397</Paragraphs>
  <Slides>31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Söhne</vt:lpstr>
      <vt:lpstr>Arial</vt:lpstr>
      <vt:lpstr>Calibri</vt:lpstr>
      <vt:lpstr>Calibri Light</vt:lpstr>
      <vt:lpstr>Courier New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API</vt:lpstr>
      <vt:lpstr>API</vt:lpstr>
      <vt:lpstr>API Design Styles</vt:lpstr>
      <vt:lpstr>API Design Styles</vt:lpstr>
      <vt:lpstr>API Design Styles</vt:lpstr>
      <vt:lpstr>API Design Styles</vt:lpstr>
      <vt:lpstr>API Architectural Styles</vt:lpstr>
      <vt:lpstr>API Architectural Styles</vt:lpstr>
      <vt:lpstr>API Architectural Styles</vt:lpstr>
      <vt:lpstr>API Architectural Styles</vt:lpstr>
      <vt:lpstr>API: Design &amp; Architecture Example</vt:lpstr>
      <vt:lpstr>REST APIs</vt:lpstr>
      <vt:lpstr>REST APIs - Request</vt:lpstr>
      <vt:lpstr>REST APIs - Request</vt:lpstr>
      <vt:lpstr>REST APIs - Request</vt:lpstr>
      <vt:lpstr>REST APIs - Request</vt:lpstr>
      <vt:lpstr>REST APIs - Responses</vt:lpstr>
      <vt:lpstr>REST APIs - Responses</vt:lpstr>
      <vt:lpstr>REST APIs - Responses</vt:lpstr>
      <vt:lpstr>Sequence Diagram with REST API</vt:lpstr>
      <vt:lpstr>Data Formats</vt:lpstr>
      <vt:lpstr>REST APIs - Authentication</vt:lpstr>
      <vt:lpstr>REST APIs - Authentication</vt:lpstr>
      <vt:lpstr>APIs – Rate Limits </vt:lpstr>
      <vt:lpstr>APIs – Rate Limits </vt:lpstr>
      <vt:lpstr>APIs – Rate Limits</vt:lpstr>
      <vt:lpstr>APIs – Webhooks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3</cp:revision>
  <dcterms:created xsi:type="dcterms:W3CDTF">2021-03-05T06:07:01Z</dcterms:created>
  <dcterms:modified xsi:type="dcterms:W3CDTF">2023-03-01T13:24:14Z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