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E03225-CE60-7F48-A841-22746DDFA4E7}" v="188" dt="2026-02-21T21:44:19.351"/>
    <p1510:client id="{8824963F-6112-F285-47D8-5EEC9580FEE5}" v="1484" dt="2026-02-21T20:46:35.2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rework.withgoogle.com/blog/five-keys-to-a-successful-google-team/" TargetMode="External"/><Relationship Id="rId2" Type="http://schemas.openxmlformats.org/officeDocument/2006/relationships/hyperlink" Target="https://www.airbnb.com/help/article/1150/community-commitmen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tories.starbucks.com/stories/2018/racial-bias-education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1775FE-FC84-46CC-9FF6-1D9CBFC53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2958332"/>
            <a:ext cx="10909640" cy="25450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000" b="1" kern="1200" dirty="0" err="1">
                <a:latin typeface="Arial"/>
                <a:cs typeface="Arial"/>
              </a:rPr>
              <a:t>Programme</a:t>
            </a:r>
            <a:r>
              <a:rPr lang="en-US" sz="2000" b="1" kern="1200" dirty="0">
                <a:latin typeface="Arial"/>
                <a:cs typeface="Arial"/>
              </a:rPr>
              <a:t>: BA (Hons) Business Management</a:t>
            </a:r>
            <a:endParaRPr lang="en-US" sz="2000" kern="1200" dirty="0">
              <a:latin typeface="Arial"/>
              <a:cs typeface="Arial"/>
            </a:endParaRPr>
          </a:p>
          <a:p>
            <a:pPr algn="ctr"/>
            <a:r>
              <a:rPr lang="en-US" sz="2000" b="1" kern="1200">
                <a:latin typeface="Arial"/>
                <a:cs typeface="Arial"/>
              </a:rPr>
              <a:t>Module code: LCBB6022</a:t>
            </a:r>
          </a:p>
          <a:p>
            <a:pPr algn="ctr"/>
            <a:r>
              <a:rPr lang="en-US" sz="2000" b="1" kern="1200">
                <a:latin typeface="Arial"/>
                <a:cs typeface="Arial"/>
              </a:rPr>
              <a:t>Module name: Leadership and Management Theory and Practice</a:t>
            </a:r>
          </a:p>
          <a:p>
            <a:pPr algn="ctr"/>
            <a:r>
              <a:rPr lang="en-US" sz="2000" b="1" kern="1200">
                <a:latin typeface="Arial"/>
                <a:cs typeface="Arial"/>
              </a:rPr>
              <a:t>Student name: Corina Seni</a:t>
            </a:r>
          </a:p>
          <a:p>
            <a:pPr algn="ctr"/>
            <a:r>
              <a:rPr lang="en-US" sz="2000" b="1" kern="1200">
                <a:latin typeface="Arial"/>
                <a:cs typeface="Arial"/>
              </a:rPr>
              <a:t>Student ID: 2217836</a:t>
            </a:r>
          </a:p>
          <a:p>
            <a:pPr algn="ctr"/>
            <a:r>
              <a:rPr lang="en-US" sz="2000" b="1" kern="1200" dirty="0">
                <a:latin typeface="Arial"/>
                <a:cs typeface="Arial"/>
              </a:rPr>
              <a:t>Assignment Title: Component 1 – Practical Individual Presentation</a:t>
            </a:r>
          </a:p>
          <a:p>
            <a:pPr algn="ctr"/>
            <a:r>
              <a:rPr lang="en-US" sz="2000" b="1" kern="1200">
                <a:latin typeface="Arial"/>
                <a:cs typeface="Arial"/>
              </a:rPr>
              <a:t>Lecturer name: </a:t>
            </a:r>
            <a:r>
              <a:rPr lang="en-US" sz="2000" b="1" kern="1200">
                <a:highlight>
                  <a:srgbClr val="FFFFFF"/>
                </a:highlight>
                <a:latin typeface="Arial"/>
                <a:cs typeface="Arial"/>
              </a:rPr>
              <a:t>Rebecca Stewart</a:t>
            </a:r>
            <a:br>
              <a:rPr lang="en-US" sz="1700" kern="1200" dirty="0">
                <a:highlight>
                  <a:srgbClr val="FFFFFF"/>
                </a:highlight>
              </a:rPr>
            </a:br>
            <a:endParaRPr lang="en-US" sz="1700" kern="1200">
              <a:solidFill>
                <a:schemeClr val="tx1"/>
              </a:solidFill>
              <a:highlight>
                <a:srgbClr val="FFFFFF"/>
              </a:highlight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close-up of a sign&#10;&#10;AI-generated content may be incorrect.">
            <a:extLst>
              <a:ext uri="{FF2B5EF4-FFF2-40B4-BE49-F238E27FC236}">
                <a16:creationId xmlns:a16="http://schemas.microsoft.com/office/drawing/2014/main" id="{34A5CB77-F013-F1E1-D311-3252098319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2956" y="591670"/>
            <a:ext cx="6850930" cy="2337192"/>
          </a:xfrm>
          <a:prstGeom prst="rect">
            <a:avLst/>
          </a:prstGeom>
        </p:spPr>
      </p:pic>
      <p:sp>
        <p:nvSpPr>
          <p:cNvPr id="10" name="sketch line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0601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254" y="-358254"/>
            <a:ext cx="6858000" cy="7574507"/>
          </a:xfrm>
          <a:prstGeom prst="rect">
            <a:avLst/>
          </a:prstGeom>
          <a:ln>
            <a:noFill/>
          </a:ln>
          <a:effectLst>
            <a:outerShdw blurRad="304800" dist="317500" sx="94000" sy="94000" algn="l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6A364A-F79A-770A-883E-19F62A796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117" y="4353379"/>
            <a:ext cx="5418588" cy="776419"/>
          </a:xfrm>
          <a:solidFill>
            <a:srgbClr val="ED7D31"/>
          </a:solidFill>
        </p:spPr>
        <p:txBody>
          <a:bodyPr anchor="b">
            <a:normAutofit/>
          </a:bodyPr>
          <a:lstStyle/>
          <a:p>
            <a:pPr algn="ctr"/>
            <a:r>
              <a:rPr lang="en-GB" sz="4000" b="1">
                <a:latin typeface="Arial"/>
                <a:cs typeface="Arial"/>
              </a:rPr>
              <a:t>Introduction</a:t>
            </a:r>
            <a:endParaRPr lang="en-US"/>
          </a:p>
        </p:txBody>
      </p:sp>
      <p:pic>
        <p:nvPicPr>
          <p:cNvPr id="5" name="Picture 4" descr="A diagram of two circles with words&#10;&#10;AI-generated content may be incorrect.">
            <a:extLst>
              <a:ext uri="{FF2B5EF4-FFF2-40B4-BE49-F238E27FC236}">
                <a16:creationId xmlns:a16="http://schemas.microsoft.com/office/drawing/2014/main" id="{3EF7F8FB-1F77-91A5-1E0E-BA37AB2425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478" r="15306" b="2"/>
          <a:stretch>
            <a:fillRect/>
          </a:stretch>
        </p:blipFill>
        <p:spPr>
          <a:xfrm>
            <a:off x="1657699" y="671412"/>
            <a:ext cx="3393205" cy="352703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AD6CE-7FB2-0633-40F1-A833B96E8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3739" y="436729"/>
            <a:ext cx="5920091" cy="625891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Leadership in contemporary organisations is shaped by</a:t>
            </a:r>
            <a:endParaRPr lang="en-US" sz="1200">
              <a:latin typeface="Arial"/>
              <a:ea typeface="+mn-lt"/>
              <a:cs typeface="Arial"/>
            </a:endParaRPr>
          </a:p>
          <a:p>
            <a:pPr algn="ctr">
              <a:buNone/>
            </a:pPr>
            <a:r>
              <a:rPr lang="en-GB" sz="1200" dirty="0">
                <a:latin typeface="Arial"/>
                <a:ea typeface="+mn-lt"/>
                <a:cs typeface="Arial"/>
              </a:rPr>
              <a:t>globalisation, diversity and the demand for effective</a:t>
            </a: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cross-cultural management. As Edith Heard’s remarks show,</a:t>
            </a:r>
            <a:endParaRPr lang="en-GB" sz="1200" dirty="0">
              <a:latin typeface="Arial"/>
              <a:ea typeface="+mn-lt"/>
              <a:cs typeface="Arial"/>
            </a:endParaRP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leadership today is not merely a matter of technical or</a:t>
            </a:r>
            <a:endParaRPr lang="en-GB" sz="1200" dirty="0">
              <a:latin typeface="Arial"/>
              <a:ea typeface="+mn-lt"/>
              <a:cs typeface="Arial"/>
            </a:endParaRP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administrative competence. It requires the ability to engage</a:t>
            </a:r>
            <a:endParaRPr lang="en-GB" sz="1200" dirty="0">
              <a:latin typeface="Arial"/>
              <a:ea typeface="+mn-lt"/>
              <a:cs typeface="Arial"/>
            </a:endParaRP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with others empathetically and master cultural complexity. </a:t>
            </a:r>
            <a:endParaRPr lang="en-GB" sz="1200" dirty="0">
              <a:latin typeface="Arial"/>
              <a:ea typeface="+mn-lt"/>
              <a:cs typeface="Arial"/>
            </a:endParaRPr>
          </a:p>
          <a:p>
            <a:pPr algn="ctr">
              <a:buNone/>
            </a:pPr>
            <a:endParaRPr lang="en-GB" sz="1200" dirty="0">
              <a:latin typeface="Arial"/>
              <a:ea typeface="+mn-lt"/>
              <a:cs typeface="Arial"/>
            </a:endParaRP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This presentation explores the concepts of Emotional</a:t>
            </a:r>
            <a:endParaRPr lang="en-GB" sz="1200" dirty="0">
              <a:latin typeface="Arial"/>
              <a:cs typeface="Arial"/>
            </a:endParaRP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Intelligence (EI) and Cultural Intelligence (CQ) as key</a:t>
            </a:r>
            <a:endParaRPr lang="en-GB" sz="1200" dirty="0">
              <a:latin typeface="Arial"/>
              <a:ea typeface="+mn-lt"/>
              <a:cs typeface="Arial"/>
            </a:endParaRP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competences that enhance the effectiveness of leaders in</a:t>
            </a:r>
            <a:endParaRPr lang="en-GB" sz="1200" dirty="0">
              <a:latin typeface="Arial"/>
              <a:ea typeface="+mn-lt"/>
              <a:cs typeface="Arial"/>
            </a:endParaRP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multicultural environments. Drawing on established</a:t>
            </a:r>
            <a:endParaRPr lang="en-GB" sz="1200" dirty="0">
              <a:latin typeface="Arial"/>
              <a:ea typeface="+mn-lt"/>
              <a:cs typeface="Arial"/>
            </a:endParaRP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theoretical frameworks, it assesses their strengths and</a:t>
            </a:r>
            <a:endParaRPr lang="en-GB" sz="1200" dirty="0">
              <a:latin typeface="Arial"/>
              <a:ea typeface="+mn-lt"/>
              <a:cs typeface="Arial"/>
            </a:endParaRP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weaknesses, examines their place within the broader</a:t>
            </a:r>
            <a:endParaRPr lang="en-GB" sz="1200" dirty="0">
              <a:latin typeface="Arial"/>
              <a:ea typeface="+mn-lt"/>
              <a:cs typeface="Arial"/>
            </a:endParaRP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frameworks of theories of leadership and management and</a:t>
            </a:r>
            <a:endParaRPr lang="en-GB" sz="1200" dirty="0">
              <a:latin typeface="Arial"/>
              <a:ea typeface="+mn-lt"/>
              <a:cs typeface="Arial"/>
            </a:endParaRP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demonstrates their relevance to organisational practice.</a:t>
            </a:r>
            <a:endParaRPr lang="en-GB" sz="1200" dirty="0">
              <a:latin typeface="Arial"/>
              <a:ea typeface="+mn-lt"/>
              <a:cs typeface="Arial"/>
            </a:endParaRPr>
          </a:p>
          <a:p>
            <a:pPr algn="ctr">
              <a:buNone/>
            </a:pPr>
            <a:endParaRPr lang="en-GB" sz="1200" dirty="0">
              <a:latin typeface="Arial"/>
              <a:cs typeface="Arial"/>
            </a:endParaRP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The presentation’s general conclusion is that the</a:t>
            </a:r>
            <a:endParaRPr lang="en-GB" sz="1200" dirty="0">
              <a:latin typeface="Arial"/>
              <a:ea typeface="+mn-lt"/>
              <a:cs typeface="Arial"/>
            </a:endParaRP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development of Emotional Intelligence and Cultural</a:t>
            </a:r>
            <a:endParaRPr lang="en-GB" sz="1200" dirty="0">
              <a:latin typeface="Arial"/>
              <a:ea typeface="+mn-lt"/>
              <a:cs typeface="Arial"/>
            </a:endParaRP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Intelligence is the essential precondition for effective,</a:t>
            </a:r>
            <a:endParaRPr lang="en-GB" sz="1200" dirty="0">
              <a:latin typeface="Arial"/>
              <a:ea typeface="+mn-lt"/>
              <a:cs typeface="Arial"/>
            </a:endParaRPr>
          </a:p>
          <a:p>
            <a:pPr algn="ctr">
              <a:buNone/>
            </a:pPr>
            <a:r>
              <a:rPr lang="en-GB" sz="1200" dirty="0">
                <a:latin typeface="Arial"/>
                <a:ea typeface="+mn-lt"/>
                <a:cs typeface="Arial"/>
              </a:rPr>
              <a:t>inclusive, adaptive and relationally grounded leadership in</a:t>
            </a:r>
          </a:p>
          <a:p>
            <a:pPr algn="ctr">
              <a:buNone/>
            </a:pPr>
            <a:r>
              <a:rPr lang="en-GB" sz="1200">
                <a:latin typeface="Arial"/>
                <a:ea typeface="+mn-lt"/>
                <a:cs typeface="Arial"/>
              </a:rPr>
              <a:t>multiculturally diverse organisations.</a:t>
            </a:r>
          </a:p>
          <a:p>
            <a:pPr marL="0" indent="0">
              <a:buNone/>
            </a:pPr>
            <a:endParaRPr lang="en-GB" sz="800"/>
          </a:p>
        </p:txBody>
      </p:sp>
    </p:spTree>
    <p:extLst>
      <p:ext uri="{BB962C8B-B14F-4D97-AF65-F5344CB8AC3E}">
        <p14:creationId xmlns:p14="http://schemas.microsoft.com/office/powerpoint/2010/main" val="3451941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C32A6F-9056-5518-9580-CA48050A9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/>
                <a:ea typeface="+mj-lt"/>
                <a:cs typeface="+mj-lt"/>
              </a:rPr>
              <a:t>Title and Context</a:t>
            </a:r>
            <a:endParaRPr lang="en-GB" b="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C9AF9-02AC-F9EF-BB68-00CE75715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GB" sz="1600" b="1">
                <a:latin typeface="Arial"/>
                <a:ea typeface="+mn-lt"/>
                <a:cs typeface="Arial"/>
              </a:rPr>
              <a:t>Title:</a:t>
            </a:r>
            <a:r>
              <a:rPr lang="en-GB" sz="1500" b="1">
                <a:latin typeface="Arial"/>
                <a:ea typeface="+mn-lt"/>
                <a:cs typeface="Arial"/>
              </a:rPr>
              <a:t> Emotional and Cultural Intelligence in Leadership: Critical Analysis and Application in Multicultural Organisations</a:t>
            </a:r>
            <a:endParaRPr lang="en-US"/>
          </a:p>
          <a:p>
            <a:pPr marL="0" indent="0">
              <a:buNone/>
            </a:pPr>
            <a:endParaRPr lang="en-GB" sz="15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600" b="1">
                <a:latin typeface="Arial"/>
                <a:ea typeface="+mn-lt"/>
                <a:cs typeface="+mn-lt"/>
              </a:rPr>
              <a:t>Context:</a:t>
            </a:r>
            <a:endParaRPr lang="en-GB" sz="1600">
              <a:latin typeface="Arial"/>
              <a:cs typeface="Arial"/>
            </a:endParaRPr>
          </a:p>
          <a:p>
            <a:pPr marL="342900" indent="-342900"/>
            <a:r>
              <a:rPr lang="en-GB" sz="1500">
                <a:latin typeface="Arial"/>
                <a:ea typeface="+mn-lt"/>
                <a:cs typeface="+mn-lt"/>
              </a:rPr>
              <a:t>Inspired by Edith Heard’s leadership philosophy emphasising empathy, collaboration, and cultural awareness (Heard, 2022).</a:t>
            </a:r>
            <a:endParaRPr lang="en-GB" sz="1500">
              <a:latin typeface="Arial"/>
              <a:cs typeface="Arial"/>
            </a:endParaRPr>
          </a:p>
          <a:p>
            <a:pPr marL="342900" indent="-342900"/>
            <a:r>
              <a:rPr lang="en-GB" sz="1500">
                <a:latin typeface="Arial"/>
                <a:ea typeface="+mn-lt"/>
                <a:cs typeface="+mn-lt"/>
              </a:rPr>
              <a:t>Her experience in multilingual, multicultural environments highlights the growing need for leaders who can navigate diversity with emotional and cultural sensitivity.</a:t>
            </a:r>
            <a:endParaRPr lang="en-GB" sz="15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15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 b="1">
                <a:latin typeface="Arial"/>
                <a:ea typeface="+mn-lt"/>
                <a:cs typeface="+mn-lt"/>
              </a:rPr>
              <a:t>Why this matters now:</a:t>
            </a:r>
            <a:endParaRPr lang="en-GB" sz="1600">
              <a:latin typeface="Arial"/>
              <a:cs typeface="Arial"/>
            </a:endParaRPr>
          </a:p>
          <a:p>
            <a:pPr marL="342900" indent="-342900"/>
            <a:r>
              <a:rPr lang="en-GB" sz="1500">
                <a:latin typeface="Arial"/>
                <a:ea typeface="+mn-lt"/>
                <a:cs typeface="+mn-lt"/>
              </a:rPr>
              <a:t>Globalisation and hybrid work increase cross-cultural collaboration.</a:t>
            </a:r>
            <a:endParaRPr lang="en-GB" sz="1500">
              <a:latin typeface="Arial"/>
              <a:cs typeface="Arial"/>
            </a:endParaRPr>
          </a:p>
          <a:p>
            <a:pPr marL="342900" indent="-342900"/>
            <a:r>
              <a:rPr lang="en-GB" sz="1500" dirty="0">
                <a:latin typeface="Arial"/>
                <a:ea typeface="+mn-lt"/>
                <a:cs typeface="+mn-lt"/>
              </a:rPr>
              <a:t>Diverse teams requires leaders who can build trust, psychological safety, and shared purpose.</a:t>
            </a:r>
            <a:endParaRPr lang="en-GB" sz="1500" dirty="0">
              <a:latin typeface="Arial"/>
              <a:cs typeface="Arial"/>
            </a:endParaRPr>
          </a:p>
          <a:p>
            <a:pPr marL="342900" indent="-342900"/>
            <a:r>
              <a:rPr lang="en-GB" sz="1500">
                <a:latin typeface="Arial"/>
                <a:ea typeface="+mn-lt"/>
                <a:cs typeface="+mn-lt"/>
              </a:rPr>
              <a:t>EI and CQ are now strategic capabilities for organisational performance.</a:t>
            </a:r>
            <a:endParaRPr lang="en-GB" sz="1500">
              <a:latin typeface="Arial"/>
              <a:cs typeface="Arial"/>
            </a:endParaRPr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1653747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78F54B-3137-E061-60FA-C76797CB1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pPr algn="ctr"/>
            <a:r>
              <a:rPr lang="en-GB" sz="5400" b="1">
                <a:latin typeface="Arial"/>
                <a:ea typeface="+mj-lt"/>
                <a:cs typeface="+mj-lt"/>
              </a:rPr>
              <a:t>Learning Outcomes and Structure</a:t>
            </a:r>
            <a:endParaRPr lang="en-US" sz="5400">
              <a:latin typeface="Arial"/>
              <a:cs typeface="Arial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99350-3E8D-23C2-BC9E-FC866B0FF0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8182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buNone/>
            </a:pPr>
            <a:r>
              <a:rPr lang="en-GB" sz="1700" b="1">
                <a:latin typeface="Arial"/>
                <a:ea typeface="+mn-lt"/>
                <a:cs typeface="+mn-lt"/>
              </a:rPr>
              <a:t>This presentation will:</a:t>
            </a:r>
            <a:endParaRPr lang="en-US" sz="1700">
              <a:latin typeface="Arial"/>
              <a:cs typeface="Arial"/>
            </a:endParaRPr>
          </a:p>
          <a:p>
            <a:pPr>
              <a:buNone/>
            </a:pPr>
            <a:r>
              <a:rPr lang="en-GB" sz="1700">
                <a:latin typeface="Arial"/>
                <a:ea typeface="+mn-lt"/>
                <a:cs typeface="+mn-lt"/>
              </a:rPr>
              <a:t> • Critically evaluate </a:t>
            </a:r>
            <a:r>
              <a:rPr lang="en-GB" sz="1700" b="1">
                <a:latin typeface="Arial"/>
                <a:ea typeface="+mn-lt"/>
                <a:cs typeface="+mn-lt"/>
              </a:rPr>
              <a:t>Emotional Intelligence (EI)</a:t>
            </a:r>
            <a:r>
              <a:rPr lang="en-GB" sz="1700">
                <a:latin typeface="Arial"/>
                <a:ea typeface="+mn-lt"/>
                <a:cs typeface="+mn-lt"/>
              </a:rPr>
              <a:t> and </a:t>
            </a:r>
            <a:r>
              <a:rPr lang="en-GB" sz="1700" b="1">
                <a:latin typeface="Arial"/>
                <a:ea typeface="+mn-lt"/>
                <a:cs typeface="+mn-lt"/>
              </a:rPr>
              <a:t>Cultural Intelligence (CQ)</a:t>
            </a:r>
            <a:r>
              <a:rPr lang="en-GB" sz="1700">
                <a:latin typeface="Arial"/>
                <a:ea typeface="+mn-lt"/>
                <a:cs typeface="+mn-lt"/>
              </a:rPr>
              <a:t>.</a:t>
            </a:r>
            <a:endParaRPr lang="en-GB" sz="1700">
              <a:latin typeface="Arial"/>
              <a:cs typeface="Arial"/>
            </a:endParaRPr>
          </a:p>
          <a:p>
            <a:pPr>
              <a:buNone/>
            </a:pPr>
            <a:r>
              <a:rPr lang="en-GB" sz="1700">
                <a:latin typeface="Arial"/>
                <a:ea typeface="+mn-lt"/>
                <a:cs typeface="+mn-lt"/>
              </a:rPr>
              <a:t> • Compare leadership styles and classical/modern management theories.</a:t>
            </a:r>
            <a:endParaRPr lang="en-GB" sz="1700">
              <a:latin typeface="Arial"/>
              <a:cs typeface="Arial"/>
            </a:endParaRPr>
          </a:p>
          <a:p>
            <a:pPr>
              <a:buNone/>
            </a:pPr>
            <a:r>
              <a:rPr lang="en-GB" sz="1700">
                <a:latin typeface="Arial"/>
                <a:ea typeface="+mn-lt"/>
                <a:cs typeface="+mn-lt"/>
              </a:rPr>
              <a:t> • Apply EI and CQ concepts to multicultural organisational contexts.</a:t>
            </a:r>
            <a:endParaRPr lang="en-GB" sz="1700">
              <a:latin typeface="Arial"/>
              <a:cs typeface="Arial"/>
            </a:endParaRPr>
          </a:p>
          <a:p>
            <a:pPr>
              <a:buNone/>
            </a:pPr>
            <a:r>
              <a:rPr lang="en-GB" sz="1700" b="1">
                <a:latin typeface="Arial"/>
                <a:ea typeface="+mn-lt"/>
                <a:cs typeface="+mn-lt"/>
              </a:rPr>
              <a:t>Structure:</a:t>
            </a:r>
            <a:endParaRPr lang="en-GB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700">
                <a:latin typeface="Arial"/>
                <a:ea typeface="+mn-lt"/>
                <a:cs typeface="+mn-lt"/>
              </a:rPr>
              <a:t>Leadership vs Management</a:t>
            </a:r>
            <a:endParaRPr lang="en-GB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700">
                <a:latin typeface="Arial"/>
                <a:ea typeface="+mn-lt"/>
                <a:cs typeface="+mn-lt"/>
              </a:rPr>
              <a:t>Classical management foundations</a:t>
            </a:r>
            <a:endParaRPr lang="en-GB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700">
                <a:latin typeface="Arial"/>
                <a:ea typeface="+mn-lt"/>
                <a:cs typeface="+mn-lt"/>
              </a:rPr>
              <a:t>Leadership styles</a:t>
            </a:r>
            <a:endParaRPr lang="en-GB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700">
                <a:latin typeface="Arial"/>
                <a:ea typeface="+mn-lt"/>
                <a:cs typeface="+mn-lt"/>
              </a:rPr>
              <a:t>EI and CQ models</a:t>
            </a:r>
            <a:endParaRPr lang="en-GB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700">
                <a:latin typeface="Arial"/>
                <a:ea typeface="+mn-lt"/>
                <a:cs typeface="+mn-lt"/>
              </a:rPr>
              <a:t>Critical evaluation</a:t>
            </a:r>
            <a:endParaRPr lang="en-GB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700">
                <a:latin typeface="Arial"/>
                <a:ea typeface="+mn-lt"/>
                <a:cs typeface="+mn-lt"/>
              </a:rPr>
              <a:t>Business examples</a:t>
            </a:r>
            <a:endParaRPr lang="en-GB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700">
                <a:latin typeface="Arial"/>
                <a:ea typeface="+mn-lt"/>
                <a:cs typeface="+mn-lt"/>
              </a:rPr>
              <a:t>Strategy for developing EI and CQ</a:t>
            </a:r>
            <a:endParaRPr lang="en-GB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700">
                <a:latin typeface="Arial"/>
                <a:ea typeface="+mn-lt"/>
                <a:cs typeface="+mn-lt"/>
              </a:rPr>
              <a:t>Conclusion and references</a:t>
            </a:r>
            <a:endParaRPr lang="en-GB" sz="1700">
              <a:latin typeface="Arial"/>
              <a:cs typeface="Arial"/>
            </a:endParaRPr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069159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FD605-CD15-8A50-D0EE-5070EBFC4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82011"/>
          </a:xfrm>
        </p:spPr>
        <p:txBody>
          <a:bodyPr>
            <a:normAutofit/>
          </a:bodyPr>
          <a:lstStyle/>
          <a:p>
            <a:pPr algn="ctr"/>
            <a:r>
              <a:rPr lang="en-GB" sz="3200" b="1">
                <a:latin typeface="Arial"/>
                <a:ea typeface="+mj-lt"/>
                <a:cs typeface="+mj-lt"/>
              </a:rPr>
              <a:t>Defining Leadership and Management </a:t>
            </a:r>
            <a:endParaRPr lang="en-GB" sz="3200" b="1">
              <a:latin typeface="Arial"/>
              <a:cs typeface="Arial"/>
            </a:endParaRPr>
          </a:p>
        </p:txBody>
      </p:sp>
      <p:pic>
        <p:nvPicPr>
          <p:cNvPr id="7" name="Content Placeholder 6" descr="A table of leadership and management&#10;&#10;AI-generated content may be incorrect.">
            <a:extLst>
              <a:ext uri="{FF2B5EF4-FFF2-40B4-BE49-F238E27FC236}">
                <a16:creationId xmlns:a16="http://schemas.microsoft.com/office/drawing/2014/main" id="{E0D8F06F-BFA7-5499-FC62-6F9A994E9A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99903" y="1259469"/>
            <a:ext cx="9139320" cy="5466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371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51615E-CED7-0680-F035-434B7048A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  <a:latin typeface="Arial"/>
                <a:ea typeface="+mj-lt"/>
                <a:cs typeface="+mj-lt"/>
              </a:rPr>
              <a:t>Classical Management Foundations </a:t>
            </a:r>
            <a:endParaRPr lang="en-US" sz="37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B2A8E8A3-C10D-DF93-63D9-EFCC11F22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1800" b="1">
                <a:latin typeface="Arial"/>
                <a:ea typeface="+mn-lt"/>
                <a:cs typeface="+mn-lt"/>
              </a:rPr>
              <a:t>Henri Fayol </a:t>
            </a:r>
            <a:r>
              <a:rPr lang="en-GB" sz="1800">
                <a:latin typeface="Arial"/>
                <a:ea typeface="+mn-lt"/>
                <a:cs typeface="+mn-lt"/>
              </a:rPr>
              <a:t>laid out </a:t>
            </a:r>
            <a:r>
              <a:rPr lang="en-GB" sz="1800" b="1">
                <a:latin typeface="Arial"/>
                <a:ea typeface="+mn-lt"/>
                <a:cs typeface="+mn-lt"/>
              </a:rPr>
              <a:t>14 rules for management</a:t>
            </a:r>
            <a:r>
              <a:rPr lang="en-GB" sz="1800">
                <a:latin typeface="Arial"/>
                <a:ea typeface="+mn-lt"/>
                <a:cs typeface="+mn-lt"/>
              </a:rPr>
              <a:t> aimed at boosting group results. Among those, a few stand out as crucial:</a:t>
            </a:r>
            <a:endParaRPr lang="en-US" sz="1800">
              <a:latin typeface="Arial"/>
              <a:cs typeface="Arial"/>
            </a:endParaRPr>
          </a:p>
          <a:p>
            <a:pPr marL="285750" indent="-285750" algn="ctr">
              <a:buFont typeface="Courier New" panose="020B0604020202020204" pitchFamily="34" charset="0"/>
              <a:buChar char="o"/>
            </a:pPr>
            <a:r>
              <a:rPr lang="en-GB" sz="1800" b="1">
                <a:latin typeface="Arial"/>
                <a:ea typeface="+mn-lt"/>
                <a:cs typeface="+mn-lt"/>
              </a:rPr>
              <a:t>Unity of Command </a:t>
            </a:r>
            <a:r>
              <a:rPr lang="en-GB" sz="1800">
                <a:latin typeface="Arial"/>
                <a:ea typeface="+mn-lt"/>
                <a:cs typeface="+mn-lt"/>
              </a:rPr>
              <a:t>- One step at a time, each worker links to just one boss so things stay clear and smooth across the team.</a:t>
            </a:r>
            <a:endParaRPr lang="en-GB" sz="1800">
              <a:latin typeface="Arial"/>
              <a:cs typeface="Arial"/>
            </a:endParaRPr>
          </a:p>
          <a:p>
            <a:pPr marL="285750" indent="-285750" algn="ctr">
              <a:buFont typeface="Courier New" panose="020B0604020202020204" pitchFamily="34" charset="0"/>
              <a:buChar char="o"/>
            </a:pPr>
            <a:r>
              <a:rPr lang="en-GB" sz="1800" b="1">
                <a:latin typeface="Arial"/>
                <a:ea typeface="+mn-lt"/>
                <a:cs typeface="+mn-lt"/>
              </a:rPr>
              <a:t>Authority </a:t>
            </a:r>
            <a:r>
              <a:rPr lang="en-GB" sz="1800">
                <a:latin typeface="Arial"/>
                <a:ea typeface="+mn-lt"/>
                <a:cs typeface="+mn-lt"/>
              </a:rPr>
              <a:t>- Managers need authority so they can issue directions. Yet it must come with clear duties tied to decisions.</a:t>
            </a:r>
            <a:endParaRPr lang="en-GB" sz="1800">
              <a:latin typeface="Arial"/>
              <a:cs typeface="Arial"/>
            </a:endParaRPr>
          </a:p>
          <a:p>
            <a:pPr marL="285750" indent="-285750" algn="ctr">
              <a:buFont typeface="Courier New" panose="020B0604020202020204" pitchFamily="34" charset="0"/>
              <a:buChar char="o"/>
            </a:pPr>
            <a:r>
              <a:rPr lang="en-GB" sz="1800" b="1">
                <a:latin typeface="Arial"/>
                <a:ea typeface="+mn-lt"/>
                <a:cs typeface="+mn-lt"/>
              </a:rPr>
              <a:t>Equity </a:t>
            </a:r>
            <a:r>
              <a:rPr lang="en-GB" sz="1800">
                <a:latin typeface="Arial"/>
                <a:ea typeface="+mn-lt"/>
                <a:cs typeface="+mn-lt"/>
              </a:rPr>
              <a:t>- People at work deserve honest treatment. Respect matters just as much as equal chances do. A balanced approach builds trust over time instead of pressure. Fairness shows up in small moments more than big announcements ever could.</a:t>
            </a:r>
            <a:endParaRPr lang="en-GB" sz="1800">
              <a:latin typeface="Arial"/>
              <a:cs typeface="Arial"/>
            </a:endParaRPr>
          </a:p>
          <a:p>
            <a:pPr marL="285750" indent="-285750" algn="ctr">
              <a:buFont typeface="Courier New" panose="020B0604020202020204" pitchFamily="34" charset="0"/>
              <a:buChar char="o"/>
            </a:pPr>
            <a:r>
              <a:rPr lang="en-GB" sz="1800" b="1">
                <a:latin typeface="Arial"/>
                <a:ea typeface="+mn-lt"/>
                <a:cs typeface="+mn-lt"/>
              </a:rPr>
              <a:t>Esprit de Corps</a:t>
            </a:r>
            <a:r>
              <a:rPr lang="en-GB" sz="1800">
                <a:latin typeface="Arial"/>
                <a:ea typeface="+mn-lt"/>
                <a:cs typeface="+mn-lt"/>
              </a:rPr>
              <a:t> - What holds groups together might simply be shared purpose. Team spirit and unity often lift spirits when things get tough.</a:t>
            </a:r>
            <a:endParaRPr lang="en-GB" sz="1800">
              <a:latin typeface="Arial"/>
              <a:cs typeface="Arial"/>
            </a:endParaRPr>
          </a:p>
          <a:p>
            <a:pPr>
              <a:buNone/>
            </a:pPr>
            <a:endParaRPr lang="en-GB" sz="1800">
              <a:latin typeface="Arial"/>
              <a:ea typeface="+mn-lt"/>
              <a:cs typeface="+mn-lt"/>
            </a:endParaRPr>
          </a:p>
          <a:p>
            <a:pPr>
              <a:buNone/>
            </a:pPr>
            <a:r>
              <a:rPr lang="en-GB" sz="1800" dirty="0">
                <a:latin typeface="Arial"/>
                <a:ea typeface="+mn-lt"/>
                <a:cs typeface="+mn-lt"/>
              </a:rPr>
              <a:t>Though Fayol’s method leans heavily on order and rank being mechanistic, ideas like fairness and group morale already </a:t>
            </a:r>
            <a:r>
              <a:rPr lang="en-GB" sz="1800">
                <a:latin typeface="Arial"/>
                <a:ea typeface="+mn-lt"/>
                <a:cs typeface="+mn-lt"/>
              </a:rPr>
              <a:t>showed awareness of people in groups (Fayol, 1949).</a:t>
            </a:r>
            <a:endParaRPr lang="en-GB" sz="18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5432132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631514-398E-2B22-AB48-241263067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466" y="1200109"/>
            <a:ext cx="3021476" cy="31925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>
                <a:latin typeface="Arial"/>
                <a:cs typeface="Arial"/>
              </a:rPr>
              <a:t>Leadership Styles Spectrum </a:t>
            </a:r>
          </a:p>
        </p:txBody>
      </p:sp>
      <p:sp>
        <p:nvSpPr>
          <p:cNvPr id="7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table with text on it&#10;&#10;AI-generated content may be incorrect.">
            <a:extLst>
              <a:ext uri="{FF2B5EF4-FFF2-40B4-BE49-F238E27FC236}">
                <a16:creationId xmlns:a16="http://schemas.microsoft.com/office/drawing/2014/main" id="{F87D2ED0-117A-1BD1-7872-7E2BC59466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40463" y="945844"/>
            <a:ext cx="7786116" cy="49600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842633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7F78A-7574-93BD-C1F8-838C4EFEA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Management Assumptions About People </a:t>
            </a:r>
            <a:endParaRPr lang="en-US" sz="3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8E18C0-E362-6E99-185E-0AF7DE641CD1}"/>
              </a:ext>
            </a:extLst>
          </p:cNvPr>
          <p:cNvSpPr txBox="1"/>
          <p:nvPr/>
        </p:nvSpPr>
        <p:spPr>
          <a:xfrm>
            <a:off x="643636" y="2807208"/>
            <a:ext cx="3556000" cy="34107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"/>
                <a:cs typeface="Arial"/>
              </a:rPr>
              <a:t>When leaders believe people can take part responsibly, they often invite input, trust choices, give freedom. Such mindset shifts how work gets done (McGregor, 1960).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highlight>
                  <a:srgbClr val="FFFFFF"/>
                </a:highlight>
                <a:latin typeface="Arial"/>
                <a:cs typeface="Arial"/>
              </a:rPr>
              <a:t>Trust shapes Theory Y leadership, not rules or titles. Relationships built on honesty hold it together. Confidence between people matters most. Respect goes both ways, quietly steering decisions.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highlight>
                  <a:srgbClr val="FFFFFF"/>
                </a:highlight>
                <a:latin typeface="Arial"/>
                <a:cs typeface="Arial"/>
              </a:rPr>
              <a:t>At Theory Z, people think that when workers trust their employer, they tend to stay committed and work better over time (Ouchi, 1981).</a:t>
            </a:r>
            <a:endParaRPr lang="en-US" sz="11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highlight>
                <a:srgbClr val="FFFFFF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</p:txBody>
      </p:sp>
      <p:pic>
        <p:nvPicPr>
          <p:cNvPr id="4" name="Content Placeholder 3" descr="Human Resource Management And Application Of McGregor's X and Y in ...">
            <a:extLst>
              <a:ext uri="{FF2B5EF4-FFF2-40B4-BE49-F238E27FC236}">
                <a16:creationId xmlns:a16="http://schemas.microsoft.com/office/drawing/2014/main" id="{C8986847-D25F-65A5-DEC2-ABFCB8D6B0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968" r="233" b="11869"/>
          <a:stretch>
            <a:fillRect/>
          </a:stretch>
        </p:blipFill>
        <p:spPr>
          <a:xfrm>
            <a:off x="4806696" y="1059465"/>
            <a:ext cx="6903720" cy="4739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6259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78647A-793B-FD93-043C-257AB168A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000" b="1">
                <a:latin typeface="Arial"/>
                <a:ea typeface="+mj-lt"/>
                <a:cs typeface="+mj-lt"/>
              </a:rPr>
              <a:t>Emotional Intelligence (EI): Concept and Model</a:t>
            </a:r>
            <a:r>
              <a:rPr lang="en-GB" sz="3000">
                <a:ea typeface="+mj-lt"/>
                <a:cs typeface="+mj-lt"/>
              </a:rPr>
              <a:t> </a:t>
            </a:r>
            <a:endParaRPr lang="en-GB" sz="30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22277-841D-1AB3-C3BF-AC72C9470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2200">
                <a:latin typeface="Arial"/>
                <a:ea typeface="+mn-lt"/>
                <a:cs typeface="Arial"/>
              </a:rPr>
              <a:t>Emotional intelligence is the ability to </a:t>
            </a:r>
            <a:r>
              <a:rPr lang="en-GB" sz="2200" dirty="0">
                <a:latin typeface="Arial"/>
                <a:ea typeface="+mn-lt"/>
                <a:cs typeface="Arial"/>
              </a:rPr>
              <a:t>recognize and understand emotions in yourself and others, to inspire yourself, and to manage emotions in personal and interpersonal contexts </a:t>
            </a:r>
            <a:r>
              <a:rPr lang="en-GB" sz="2200">
                <a:latin typeface="Arial"/>
                <a:ea typeface="+mn-lt"/>
                <a:cs typeface="Arial"/>
              </a:rPr>
              <a:t>(Goleman, 1998).</a:t>
            </a:r>
            <a:endParaRPr lang="en-US">
              <a:latin typeface="Arial"/>
              <a:cs typeface="Arial"/>
            </a:endParaRPr>
          </a:p>
        </p:txBody>
      </p:sp>
      <p:pic>
        <p:nvPicPr>
          <p:cNvPr id="4" name="Picture 3" descr="A diagram of different components of a self-awareness&#10;&#10;AI-generated content may be incorrect.">
            <a:extLst>
              <a:ext uri="{FF2B5EF4-FFF2-40B4-BE49-F238E27FC236}">
                <a16:creationId xmlns:a16="http://schemas.microsoft.com/office/drawing/2014/main" id="{0C692780-4F36-9EB3-3501-3F5C0D28B2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920966"/>
            <a:ext cx="5458968" cy="4028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199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2470AD-519E-D257-144C-302531BC6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>
                <a:latin typeface="Arial"/>
                <a:ea typeface="+mj-lt"/>
                <a:cs typeface="+mj-lt"/>
              </a:rPr>
              <a:t>Critical Evaluation of EI </a:t>
            </a:r>
            <a:endParaRPr lang="en-US" sz="4800">
              <a:latin typeface="Arial"/>
              <a:cs typeface="Arial"/>
            </a:endParaRP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sX0" fmla="*/ 0 w 18288"/>
              <a:gd name="csY0" fmla="*/ 0 h 5590381"/>
              <a:gd name="csX1" fmla="*/ 18288 w 18288"/>
              <a:gd name="csY1" fmla="*/ 0 h 5590381"/>
              <a:gd name="csX2" fmla="*/ 18288 w 18288"/>
              <a:gd name="csY2" fmla="*/ 754701 h 5590381"/>
              <a:gd name="csX3" fmla="*/ 18288 w 18288"/>
              <a:gd name="csY3" fmla="*/ 1565307 h 5590381"/>
              <a:gd name="csX4" fmla="*/ 18288 w 18288"/>
              <a:gd name="csY4" fmla="*/ 2152297 h 5590381"/>
              <a:gd name="csX5" fmla="*/ 18288 w 18288"/>
              <a:gd name="csY5" fmla="*/ 2906998 h 5590381"/>
              <a:gd name="csX6" fmla="*/ 18288 w 18288"/>
              <a:gd name="csY6" fmla="*/ 3549892 h 5590381"/>
              <a:gd name="csX7" fmla="*/ 18288 w 18288"/>
              <a:gd name="csY7" fmla="*/ 4080978 h 5590381"/>
              <a:gd name="csX8" fmla="*/ 18288 w 18288"/>
              <a:gd name="csY8" fmla="*/ 4835680 h 5590381"/>
              <a:gd name="csX9" fmla="*/ 18288 w 18288"/>
              <a:gd name="csY9" fmla="*/ 5590381 h 5590381"/>
              <a:gd name="csX10" fmla="*/ 0 w 18288"/>
              <a:gd name="csY10" fmla="*/ 5590381 h 5590381"/>
              <a:gd name="csX11" fmla="*/ 0 w 18288"/>
              <a:gd name="csY11" fmla="*/ 4835680 h 5590381"/>
              <a:gd name="csX12" fmla="*/ 0 w 18288"/>
              <a:gd name="csY12" fmla="*/ 4304593 h 5590381"/>
              <a:gd name="csX13" fmla="*/ 0 w 18288"/>
              <a:gd name="csY13" fmla="*/ 3773507 h 5590381"/>
              <a:gd name="csX14" fmla="*/ 0 w 18288"/>
              <a:gd name="csY14" fmla="*/ 3186517 h 5590381"/>
              <a:gd name="csX15" fmla="*/ 0 w 18288"/>
              <a:gd name="csY15" fmla="*/ 2487720 h 5590381"/>
              <a:gd name="csX16" fmla="*/ 0 w 18288"/>
              <a:gd name="csY16" fmla="*/ 1956633 h 5590381"/>
              <a:gd name="csX17" fmla="*/ 0 w 18288"/>
              <a:gd name="csY17" fmla="*/ 1425547 h 5590381"/>
              <a:gd name="csX18" fmla="*/ 0 w 18288"/>
              <a:gd name="csY18" fmla="*/ 614942 h 5590381"/>
              <a:gd name="csX19" fmla="*/ 0 w 18288"/>
              <a:gd name="csY19" fmla="*/ 0 h 559038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diagram of emotional intelligence&#10;&#10;AI-generated content may be incorrect.">
            <a:extLst>
              <a:ext uri="{FF2B5EF4-FFF2-40B4-BE49-F238E27FC236}">
                <a16:creationId xmlns:a16="http://schemas.microsoft.com/office/drawing/2014/main" id="{EE38B319-7D2C-E202-345B-8BB2F39C27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642842"/>
            <a:ext cx="6718682" cy="3913632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9D38FD3-882D-39B7-E728-2D8116230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4798577"/>
            <a:ext cx="6894576" cy="19285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Arial"/>
                <a:ea typeface="+mn-lt"/>
                <a:cs typeface="+mn-lt"/>
              </a:rPr>
              <a:t>To improve leadership effectiveness, emotional intelligence (EI) </a:t>
            </a:r>
            <a:r>
              <a:rPr lang="en-US" sz="2000" dirty="0" err="1">
                <a:latin typeface="Arial"/>
                <a:ea typeface="+mn-lt"/>
                <a:cs typeface="+mn-lt"/>
              </a:rPr>
              <a:t>emphasises</a:t>
            </a:r>
            <a:r>
              <a:rPr lang="en-US" sz="2000" dirty="0">
                <a:latin typeface="Arial"/>
                <a:ea typeface="+mn-lt"/>
                <a:cs typeface="+mn-lt"/>
              </a:rPr>
              <a:t> the significance of empathy, trust, and intrinsic motivation (Goleman, 1995). Critics contest its conceptual uniqueness from well-established personality traits, cultural universality, and measurement validity (Antonakis et al., 2009). </a:t>
            </a:r>
            <a:endParaRPr lang="en-US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00936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7B7C96-CA6F-7355-6216-026232EDA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000" b="1">
                <a:latin typeface="Arial"/>
                <a:ea typeface="+mj-lt"/>
                <a:cs typeface="+mj-lt"/>
              </a:rPr>
              <a:t>Cultural Intelligence (CQ): Concept and Model </a:t>
            </a:r>
            <a:endParaRPr lang="en-GB" sz="3000" b="1">
              <a:latin typeface="Arial"/>
            </a:endParaRPr>
          </a:p>
        </p:txBody>
      </p:sp>
      <p:sp>
        <p:nvSpPr>
          <p:cNvPr id="7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7FA5C-2320-63C3-F43A-8FC4853372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558546"/>
            <a:ext cx="4818888" cy="401417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buNone/>
            </a:pPr>
            <a:r>
              <a:rPr lang="en-GB" sz="1600">
                <a:latin typeface="Arial"/>
                <a:ea typeface="+mn-lt"/>
                <a:cs typeface="Arial"/>
              </a:rPr>
              <a:t>As mentioned in Earley and Ang (2003), CQ is a </a:t>
            </a:r>
            <a:endParaRPr lang="en-US" sz="1600">
              <a:latin typeface="Arial"/>
              <a:cs typeface="Arial"/>
            </a:endParaRPr>
          </a:p>
          <a:p>
            <a:pPr algn="ctr">
              <a:buNone/>
            </a:pPr>
            <a:r>
              <a:rPr lang="en-GB" sz="1600">
                <a:latin typeface="Arial"/>
                <a:ea typeface="+mn-lt"/>
                <a:cs typeface="Arial"/>
              </a:rPr>
              <a:t>multifaceted ability that enables people to be</a:t>
            </a:r>
            <a:endParaRPr lang="en-GB" sz="1600">
              <a:latin typeface="Arial"/>
              <a:cs typeface="Arial"/>
            </a:endParaRPr>
          </a:p>
          <a:p>
            <a:pPr algn="ctr">
              <a:buNone/>
            </a:pPr>
            <a:r>
              <a:rPr lang="en-GB" sz="1600">
                <a:latin typeface="Arial"/>
                <a:ea typeface="+mn-lt"/>
                <a:cs typeface="Arial"/>
              </a:rPr>
              <a:t>effective in intercultural working environments.</a:t>
            </a:r>
            <a:endParaRPr lang="en-GB" sz="1600">
              <a:latin typeface="Arial"/>
              <a:cs typeface="Arial"/>
            </a:endParaRPr>
          </a:p>
          <a:p>
            <a:pPr algn="ctr">
              <a:buNone/>
            </a:pPr>
            <a:r>
              <a:rPr lang="en-GB" sz="1600">
                <a:latin typeface="Arial"/>
                <a:ea typeface="+mn-lt"/>
                <a:cs typeface="Arial"/>
              </a:rPr>
              <a:t>The four dimensions of CQ – behavioural,</a:t>
            </a:r>
            <a:endParaRPr lang="en-GB" sz="1600">
              <a:latin typeface="Arial"/>
              <a:cs typeface="Arial"/>
            </a:endParaRPr>
          </a:p>
          <a:p>
            <a:pPr algn="ctr">
              <a:buNone/>
            </a:pPr>
            <a:r>
              <a:rPr lang="en-GB" sz="1600" dirty="0">
                <a:latin typeface="Arial"/>
                <a:ea typeface="+mn-lt"/>
                <a:cs typeface="Arial"/>
              </a:rPr>
              <a:t>motivational, cognitive and metacognitive –</a:t>
            </a:r>
            <a:endParaRPr lang="en-GB" sz="1600">
              <a:latin typeface="Arial"/>
              <a:cs typeface="Arial"/>
            </a:endParaRPr>
          </a:p>
          <a:p>
            <a:pPr algn="ctr">
              <a:buNone/>
            </a:pPr>
            <a:r>
              <a:rPr lang="en-GB" sz="1600">
                <a:latin typeface="Arial"/>
                <a:ea typeface="+mn-lt"/>
                <a:cs typeface="Arial"/>
              </a:rPr>
              <a:t>allow for an in-depth analysis of the skills</a:t>
            </a:r>
            <a:endParaRPr lang="en-GB" sz="1600">
              <a:latin typeface="Arial"/>
              <a:cs typeface="Arial"/>
            </a:endParaRPr>
          </a:p>
          <a:p>
            <a:pPr algn="ctr">
              <a:buNone/>
            </a:pPr>
            <a:r>
              <a:rPr lang="en-GB" sz="1600">
                <a:latin typeface="Arial"/>
                <a:ea typeface="+mn-lt"/>
                <a:cs typeface="Arial"/>
              </a:rPr>
              <a:t>required for effective cross-cultural working.</a:t>
            </a:r>
            <a:endParaRPr lang="en-GB" sz="1600">
              <a:latin typeface="Arial"/>
              <a:cs typeface="Arial"/>
            </a:endParaRPr>
          </a:p>
          <a:p>
            <a:pPr algn="ctr">
              <a:buNone/>
            </a:pPr>
            <a:r>
              <a:rPr lang="en-GB" sz="1600">
                <a:latin typeface="Arial"/>
                <a:ea typeface="+mn-lt"/>
                <a:cs typeface="Arial"/>
              </a:rPr>
              <a:t>CQ is different from EI in</a:t>
            </a:r>
            <a:endParaRPr lang="en-GB" sz="1600">
              <a:latin typeface="Arial"/>
              <a:cs typeface="Arial"/>
            </a:endParaRPr>
          </a:p>
          <a:p>
            <a:pPr algn="ctr">
              <a:buNone/>
            </a:pPr>
            <a:r>
              <a:rPr lang="en-GB" sz="1600">
                <a:latin typeface="Arial"/>
                <a:ea typeface="+mn-lt"/>
                <a:cs typeface="Arial"/>
              </a:rPr>
              <a:t>that it focuses on cultural adaptability</a:t>
            </a:r>
            <a:endParaRPr lang="en-GB" sz="1600">
              <a:latin typeface="Arial"/>
              <a:cs typeface="Arial"/>
            </a:endParaRPr>
          </a:p>
          <a:p>
            <a:pPr algn="ctr">
              <a:buNone/>
            </a:pPr>
            <a:r>
              <a:rPr lang="en-GB" sz="1600">
                <a:latin typeface="Arial"/>
                <a:ea typeface="+mn-lt"/>
                <a:cs typeface="Arial"/>
              </a:rPr>
              <a:t>and working with people from diverse cultural</a:t>
            </a:r>
            <a:endParaRPr lang="en-GB" sz="16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buNone/>
            </a:pPr>
            <a:r>
              <a:rPr lang="en-GB" sz="1600">
                <a:latin typeface="Arial"/>
                <a:ea typeface="+mn-lt"/>
                <a:cs typeface="Arial"/>
              </a:rPr>
              <a:t>backgrounds from around the world.</a:t>
            </a:r>
            <a:endParaRPr lang="en-GB" sz="1600">
              <a:latin typeface="Arial"/>
              <a:cs typeface="Arial"/>
            </a:endParaRPr>
          </a:p>
          <a:p>
            <a:pPr>
              <a:buNone/>
            </a:pPr>
            <a:endParaRPr lang="en-GB" sz="1500">
              <a:latin typeface="Arial"/>
              <a:ea typeface="+mn-lt"/>
              <a:cs typeface="Arial"/>
            </a:endParaRPr>
          </a:p>
        </p:txBody>
      </p:sp>
      <p:pic>
        <p:nvPicPr>
          <p:cNvPr id="4" name="Picture 3" descr="A poster with text on it&#10;&#10;AI-generated content may be incorrect.">
            <a:extLst>
              <a:ext uri="{FF2B5EF4-FFF2-40B4-BE49-F238E27FC236}">
                <a16:creationId xmlns:a16="http://schemas.microsoft.com/office/drawing/2014/main" id="{28986D77-C1F8-A8B0-5A2D-06C622B308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751156"/>
            <a:ext cx="5458968" cy="5355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4993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CAE7B9-C785-54C2-DA22-20B407814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kern="1200">
                <a:latin typeface="Arial"/>
                <a:cs typeface="Arial"/>
              </a:rPr>
              <a:t>Critical Evaluation of CQ </a:t>
            </a:r>
            <a:endParaRPr lang="en-US" sz="4800" kern="1200">
              <a:latin typeface="Arial"/>
              <a:cs typeface="Arial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diagram of cultural intelligence&#10;&#10;AI-generated content may be incorrect.">
            <a:extLst>
              <a:ext uri="{FF2B5EF4-FFF2-40B4-BE49-F238E27FC236}">
                <a16:creationId xmlns:a16="http://schemas.microsoft.com/office/drawing/2014/main" id="{72BEBD75-E9C6-910B-C22F-A0179CAB78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917224"/>
            <a:ext cx="7214616" cy="4996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7011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06EA8-82B3-8B97-7F9B-4268E373A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967" y="560546"/>
            <a:ext cx="4160453" cy="5431536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latin typeface="Arial"/>
                <a:ea typeface="+mj-lt"/>
                <a:cs typeface="+mj-lt"/>
              </a:rPr>
              <a:t>Integrating EI, CQ and Leadership Styles </a:t>
            </a:r>
            <a:endParaRPr lang="en-GB" b="1">
              <a:latin typeface="Arial"/>
              <a:cs typeface="Arial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9728C-2C34-F71F-4C51-2FC8FDC1E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581522" cy="6071451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GB" sz="1600" b="1">
                <a:latin typeface="Arial"/>
                <a:ea typeface="+mn-lt"/>
                <a:cs typeface="+mn-lt"/>
              </a:rPr>
              <a:t>Emotional Intelligence (EI) → Servant / Democratic Leadership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600">
                <a:latin typeface="Arial"/>
                <a:ea typeface="+mn-lt"/>
                <a:cs typeface="+mn-lt"/>
              </a:rPr>
              <a:t>EI leads to empathy, self-regulation, trust</a:t>
            </a:r>
            <a:endParaRPr lang="en-GB" sz="160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600">
                <a:latin typeface="Arial"/>
                <a:ea typeface="+mn-lt"/>
                <a:cs typeface="+mn-lt"/>
              </a:rPr>
              <a:t>Positively correlated with transformational leadership effectiveness (Barling, Slater and Kelloway, 2000)</a:t>
            </a:r>
            <a:endParaRPr lang="en-GB" sz="16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600">
                <a:latin typeface="Arial"/>
                <a:ea typeface="+mn-lt"/>
                <a:cs typeface="+mn-lt"/>
              </a:rPr>
              <a:t>Enhances organizational performance, follower outcomes (Wang et al., 2011)</a:t>
            </a:r>
            <a:endParaRPr lang="en-GB" sz="16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600">
                <a:latin typeface="Arial"/>
                <a:ea typeface="+mn-lt"/>
                <a:cs typeface="+mn-lt"/>
              </a:rPr>
              <a:t>Aligns with participative, servant, and democratic (Hoch et al., 2018)</a:t>
            </a:r>
            <a:endParaRPr lang="en-GB" sz="16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16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1600" b="1">
                <a:latin typeface="Arial"/>
                <a:ea typeface="+mn-lt"/>
                <a:cs typeface="+mn-lt"/>
              </a:rPr>
              <a:t>Cultural Intelligence (CQ) → Participative / Transformational Leadership</a:t>
            </a:r>
            <a:endParaRPr lang="en-GB" sz="1600" b="1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600" dirty="0">
                <a:latin typeface="Arial"/>
                <a:ea typeface="+mn-lt"/>
                <a:cs typeface="+mn-lt"/>
              </a:rPr>
              <a:t>Predicts cross-national leadership success beyond IQ &amp; EI (</a:t>
            </a:r>
            <a:r>
              <a:rPr lang="en-GB" sz="1600" dirty="0" err="1">
                <a:latin typeface="Arial"/>
                <a:ea typeface="+mn-lt"/>
                <a:cs typeface="+mn-lt"/>
              </a:rPr>
              <a:t>Rockstuhl</a:t>
            </a:r>
            <a:r>
              <a:rPr lang="en-GB" sz="1600" dirty="0">
                <a:latin typeface="Arial"/>
                <a:ea typeface="+mn-lt"/>
                <a:cs typeface="+mn-lt"/>
              </a:rPr>
              <a:t> et al., 2011)</a:t>
            </a:r>
            <a:endParaRPr lang="en-GB" sz="16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600">
                <a:latin typeface="Arial"/>
                <a:ea typeface="+mn-lt"/>
                <a:cs typeface="+mn-lt"/>
              </a:rPr>
              <a:t>Enhances inclusive, future-focused leadership in multicultural teams</a:t>
            </a:r>
            <a:endParaRPr lang="en-GB" sz="16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1600" b="1">
                <a:latin typeface="Arial"/>
                <a:ea typeface="+mn-lt"/>
                <a:cs typeface="+mn-lt"/>
              </a:rPr>
              <a:t>Limitations of Autocratic Leadership</a:t>
            </a:r>
            <a:endParaRPr lang="en-GB" sz="1600" b="1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600">
                <a:latin typeface="Arial"/>
                <a:ea typeface="+mn-lt"/>
                <a:cs typeface="+mn-lt"/>
              </a:rPr>
              <a:t>Decisions made by leader only; little input from team</a:t>
            </a:r>
            <a:endParaRPr lang="en-GB" sz="16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600" dirty="0">
                <a:latin typeface="Arial"/>
                <a:ea typeface="+mn-lt"/>
                <a:cs typeface="+mn-lt"/>
              </a:rPr>
              <a:t>Associated with negative relational outcomes and burnout (De </a:t>
            </a:r>
            <a:r>
              <a:rPr lang="en-GB" sz="1600" dirty="0" err="1">
                <a:latin typeface="Arial"/>
                <a:ea typeface="+mn-lt"/>
                <a:cs typeface="+mn-lt"/>
              </a:rPr>
              <a:t>Hoogh</a:t>
            </a:r>
            <a:r>
              <a:rPr lang="en-GB" sz="1600" dirty="0">
                <a:latin typeface="Arial"/>
                <a:ea typeface="+mn-lt"/>
                <a:cs typeface="+mn-lt"/>
              </a:rPr>
              <a:t> and Den Hartog, 2009)</a:t>
            </a:r>
            <a:endParaRPr lang="en-GB" sz="16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600">
                <a:latin typeface="Arial"/>
                <a:ea typeface="+mn-lt"/>
                <a:cs typeface="+mn-lt"/>
              </a:rPr>
              <a:t>Poor fit for diverse, complex, knowledge-intensive teams</a:t>
            </a:r>
            <a:endParaRPr lang="en-GB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279411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company&#10;&#10;AI-generated content may be incorrect.">
            <a:extLst>
              <a:ext uri="{FF2B5EF4-FFF2-40B4-BE49-F238E27FC236}">
                <a16:creationId xmlns:a16="http://schemas.microsoft.com/office/drawing/2014/main" id="{39CE3A99-1B65-479D-0F5D-63DCC1EBF2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1" r="5467" b="2"/>
          <a:stretch>
            <a:fillRect/>
          </a:stretch>
        </p:blipFill>
        <p:spPr>
          <a:xfrm>
            <a:off x="3045657" y="235867"/>
            <a:ext cx="8925785" cy="6404419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B85124-3970-26E8-71B5-2CE6D2190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610" y="1090839"/>
            <a:ext cx="2590552" cy="4249412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/>
                <a:ea typeface="+mj-lt"/>
                <a:cs typeface="+mj-lt"/>
              </a:rPr>
              <a:t>Business Examples</a:t>
            </a:r>
            <a:endParaRPr lang="en-GB" sz="40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3580B-B0EA-7E43-E678-27D669CAF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6155564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312742-0EA1-7D7F-41DC-1894E9D57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1443"/>
            <a:ext cx="4443154" cy="1087819"/>
          </a:xfrm>
        </p:spPr>
        <p:txBody>
          <a:bodyPr anchor="b">
            <a:normAutofit/>
          </a:bodyPr>
          <a:lstStyle/>
          <a:p>
            <a:pPr algn="ctr"/>
            <a:r>
              <a:rPr lang="en-GB" sz="3400" b="1">
                <a:latin typeface="Arial"/>
                <a:ea typeface="+mj-lt"/>
                <a:cs typeface="+mj-lt"/>
              </a:rPr>
              <a:t>Strategy Design and Implementation </a:t>
            </a:r>
            <a:endParaRPr lang="en-GB" sz="3400" b="1">
              <a:latin typeface="Arial"/>
              <a:cs typeface="Arial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43882-1031-A9A7-7670-2268BF60B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2684095"/>
            <a:ext cx="4443154" cy="34928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400">
                <a:latin typeface="Arial"/>
                <a:cs typeface="Arial"/>
              </a:rPr>
              <a:t>Organisations can improve workforce effectiveness and future-proof themselves by integrating Emotional Intelligence (EI) into employee recruitment, training, and performance management (Goleman, 1998).</a:t>
            </a:r>
            <a:endParaRPr lang="en-US"/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</p:txBody>
      </p:sp>
      <p:pic>
        <p:nvPicPr>
          <p:cNvPr id="4" name="Picture 3" descr="A diagram of a company&#10;&#10;AI-generated content may be incorrect.">
            <a:extLst>
              <a:ext uri="{FF2B5EF4-FFF2-40B4-BE49-F238E27FC236}">
                <a16:creationId xmlns:a16="http://schemas.microsoft.com/office/drawing/2014/main" id="{C1573C86-8545-E10C-752C-8C932C9474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566" y="1717746"/>
            <a:ext cx="6440424" cy="39862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8091416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E3F79-2A68-8165-C349-79FDCFEE0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600" b="1">
                <a:latin typeface="Arial"/>
                <a:ea typeface="+mj-lt"/>
                <a:cs typeface="+mj-lt"/>
              </a:rPr>
              <a:t>Conclusion</a:t>
            </a:r>
            <a:r>
              <a:rPr lang="en-GB" sz="4600">
                <a:ea typeface="+mj-lt"/>
                <a:cs typeface="+mj-lt"/>
              </a:rPr>
              <a:t> </a:t>
            </a:r>
            <a:endParaRPr lang="en-GB" sz="4600"/>
          </a:p>
        </p:txBody>
      </p:sp>
      <p:sp>
        <p:nvSpPr>
          <p:cNvPr id="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55C6E-A1FD-F4CA-5EAF-BB8EB5F96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671153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100000"/>
              </a:lnSpc>
              <a:buNone/>
            </a:pPr>
            <a:r>
              <a:rPr lang="en-GB" sz="2200" dirty="0">
                <a:latin typeface="Arial"/>
                <a:ea typeface="+mn-lt"/>
                <a:cs typeface="+mn-lt"/>
              </a:rPr>
              <a:t>Leadership is not confined to a manager’s role, as leaders inspire people emotionally and culturally. Emotional and Cultural Intelligence enable leaders to build trust, understanding, and promote cross-cultural collaboration in diverse organisations. They are not a one-size-fits-all solution but require strategic application, organisational relevance, and an ethical framework. Through considering Edith Heard’s vision, we can see that a humanistic, collaborative framework, based on empathy and cultural intelligence, creates a strong foundation for fostering sustainable organisational performance.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515177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9A4B68-DEC0-CD9C-8655-3835E3137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61220"/>
          </a:xfrm>
        </p:spPr>
        <p:txBody>
          <a:bodyPr>
            <a:normAutofit/>
          </a:bodyPr>
          <a:lstStyle/>
          <a:p>
            <a:pPr algn="ctr"/>
            <a:r>
              <a:rPr lang="en-GB" sz="4800" b="1">
                <a:latin typeface="Arial"/>
                <a:ea typeface="+mj-lt"/>
                <a:cs typeface="+mj-lt"/>
              </a:rPr>
              <a:t>References</a:t>
            </a:r>
            <a:r>
              <a:rPr lang="en-GB" sz="5400" b="1" dirty="0">
                <a:latin typeface="Arial"/>
                <a:ea typeface="+mj-lt"/>
                <a:cs typeface="+mj-lt"/>
              </a:rPr>
              <a:t> </a:t>
            </a:r>
            <a:endParaRPr lang="en-US" sz="5400" dirty="0">
              <a:latin typeface="Arial"/>
              <a:cs typeface="Arial"/>
            </a:endParaRP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0921F4-A6D8-09A2-F86B-44AF1BA1C2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325" y="1726978"/>
            <a:ext cx="11563349" cy="497824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700">
                <a:latin typeface="Arial"/>
                <a:ea typeface="+mn-lt"/>
                <a:cs typeface="+mn-lt"/>
              </a:rPr>
              <a:t>Airbnb (2016) </a:t>
            </a:r>
            <a:r>
              <a:rPr lang="en-GB" sz="700" i="1">
                <a:latin typeface="Arial"/>
                <a:ea typeface="+mn-lt"/>
                <a:cs typeface="+mn-lt"/>
              </a:rPr>
              <a:t>Airbnb Community Commitment &amp; Anti-Discrimination Policy</a:t>
            </a:r>
            <a:r>
              <a:rPr lang="en-GB" sz="700">
                <a:latin typeface="Arial"/>
                <a:ea typeface="+mn-lt"/>
                <a:cs typeface="+mn-lt"/>
              </a:rPr>
              <a:t>. Available at: </a:t>
            </a:r>
            <a:r>
              <a:rPr lang="en-GB" sz="700" dirty="0">
                <a:latin typeface="Arial"/>
                <a:ea typeface="+mn-lt"/>
                <a:cs typeface="+mn-lt"/>
                <a:hlinkClick r:id="rId2"/>
              </a:rPr>
              <a:t>https://www.airbnb.com/help/article/1150/community-commitment</a:t>
            </a:r>
            <a:r>
              <a:rPr lang="en-GB" sz="700">
                <a:latin typeface="Arial"/>
                <a:ea typeface="+mn-lt"/>
                <a:cs typeface="+mn-lt"/>
              </a:rPr>
              <a:t> (Accessed: 10 February 2026).</a:t>
            </a:r>
            <a:endParaRPr lang="en-US" sz="700">
              <a:latin typeface="Arial"/>
              <a:cs typeface="Arial"/>
            </a:endParaRPr>
          </a:p>
          <a:p>
            <a:pPr>
              <a:buNone/>
            </a:pPr>
            <a:r>
              <a:rPr lang="en-GB" sz="700" dirty="0">
                <a:latin typeface="Arial"/>
                <a:ea typeface="+mn-lt"/>
                <a:cs typeface="+mn-lt"/>
              </a:rPr>
              <a:t>Ang, S., Van Dyne, L., Koh, C., Ng, K.Y., Templer, K.J., Tay, C. and Chandrasekar, N.A. (2007) ‘Cultural intelligence: Its measurement and effects on cultural judgment and decision making, cultural adaptation and task performance’, </a:t>
            </a:r>
            <a:r>
              <a:rPr lang="en-GB" sz="700" i="1" dirty="0">
                <a:latin typeface="Arial"/>
                <a:ea typeface="+mn-lt"/>
                <a:cs typeface="+mn-lt"/>
              </a:rPr>
              <a:t>Management and Organization Review</a:t>
            </a:r>
            <a:r>
              <a:rPr lang="en-GB" sz="700" dirty="0">
                <a:latin typeface="Arial"/>
                <a:ea typeface="+mn-lt"/>
                <a:cs typeface="+mn-lt"/>
              </a:rPr>
              <a:t>, 3(3), pp. 335–371.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 dirty="0">
                <a:latin typeface="Arial"/>
                <a:ea typeface="+mn-lt"/>
                <a:cs typeface="+mn-lt"/>
              </a:rPr>
              <a:t>Antonakis, J., </a:t>
            </a:r>
            <a:r>
              <a:rPr lang="en-GB" sz="700" dirty="0" err="1">
                <a:latin typeface="Arial"/>
                <a:ea typeface="+mn-lt"/>
                <a:cs typeface="+mn-lt"/>
              </a:rPr>
              <a:t>Ashkanasy</a:t>
            </a:r>
            <a:r>
              <a:rPr lang="en-GB" sz="700" dirty="0">
                <a:latin typeface="Arial"/>
                <a:ea typeface="+mn-lt"/>
                <a:cs typeface="+mn-lt"/>
              </a:rPr>
              <a:t>, N.M. and </a:t>
            </a:r>
            <a:r>
              <a:rPr lang="en-GB" sz="700" dirty="0" err="1">
                <a:latin typeface="Arial"/>
                <a:ea typeface="+mn-lt"/>
                <a:cs typeface="+mn-lt"/>
              </a:rPr>
              <a:t>Dasborough</a:t>
            </a:r>
            <a:r>
              <a:rPr lang="en-GB" sz="700" dirty="0">
                <a:latin typeface="Arial"/>
                <a:ea typeface="+mn-lt"/>
                <a:cs typeface="+mn-lt"/>
              </a:rPr>
              <a:t>, M.T. (2009) ‘Does leadership need emotional intelligence?’, </a:t>
            </a:r>
            <a:r>
              <a:rPr lang="en-GB" sz="700" i="1" dirty="0">
                <a:latin typeface="Arial"/>
                <a:ea typeface="+mn-lt"/>
                <a:cs typeface="+mn-lt"/>
              </a:rPr>
              <a:t>The Leadership Quarterly</a:t>
            </a:r>
            <a:r>
              <a:rPr lang="en-GB" sz="700" dirty="0">
                <a:latin typeface="Arial"/>
                <a:ea typeface="+mn-lt"/>
                <a:cs typeface="+mn-lt"/>
              </a:rPr>
              <a:t>, 20(2), pp. 247–261.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 dirty="0">
                <a:latin typeface="Arial"/>
                <a:ea typeface="+mn-lt"/>
                <a:cs typeface="+mn-lt"/>
              </a:rPr>
              <a:t>Barling, J., Slater, F. and Kelloway, E.K. (2000) ‘Transformational leadership and emotional intelligence: An exploratory study’, </a:t>
            </a:r>
            <a:r>
              <a:rPr lang="en-GB" sz="700" i="1" dirty="0">
                <a:latin typeface="Arial"/>
                <a:ea typeface="+mn-lt"/>
                <a:cs typeface="+mn-lt"/>
              </a:rPr>
              <a:t>Leadership &amp; Organization Development Journal</a:t>
            </a:r>
            <a:r>
              <a:rPr lang="en-GB" sz="700" dirty="0">
                <a:latin typeface="Arial"/>
                <a:ea typeface="+mn-lt"/>
                <a:cs typeface="+mn-lt"/>
              </a:rPr>
              <a:t>, 21(3), pp. 157–161.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 dirty="0">
                <a:latin typeface="Arial"/>
                <a:ea typeface="+mn-lt"/>
                <a:cs typeface="+mn-lt"/>
              </a:rPr>
              <a:t>De </a:t>
            </a:r>
            <a:r>
              <a:rPr lang="en-GB" sz="700" dirty="0" err="1">
                <a:latin typeface="Arial"/>
                <a:ea typeface="+mn-lt"/>
                <a:cs typeface="+mn-lt"/>
              </a:rPr>
              <a:t>Hoogh</a:t>
            </a:r>
            <a:r>
              <a:rPr lang="en-GB" sz="700" dirty="0">
                <a:latin typeface="Arial"/>
                <a:ea typeface="+mn-lt"/>
                <a:cs typeface="+mn-lt"/>
              </a:rPr>
              <a:t>, A.H.B. and Den Hartog, D.N. (2009) ‘Neuroticism and locus of control as moderators of the relationships of charismatic and autocratic leadership with burnout’, </a:t>
            </a:r>
            <a:r>
              <a:rPr lang="en-GB" sz="700" i="1" dirty="0">
                <a:latin typeface="Arial"/>
                <a:ea typeface="+mn-lt"/>
                <a:cs typeface="+mn-lt"/>
              </a:rPr>
              <a:t>The Leadership Quarterly</a:t>
            </a:r>
            <a:r>
              <a:rPr lang="en-GB" sz="700" dirty="0">
                <a:latin typeface="Arial"/>
                <a:ea typeface="+mn-lt"/>
                <a:cs typeface="+mn-lt"/>
              </a:rPr>
              <a:t>, 20(4), pp. 605–619.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 dirty="0">
                <a:latin typeface="Arial"/>
                <a:ea typeface="+mn-lt"/>
                <a:cs typeface="+mn-lt"/>
              </a:rPr>
              <a:t>Earley, P.C. and Ang, S. (2003) </a:t>
            </a:r>
            <a:r>
              <a:rPr lang="en-GB" sz="700" i="1" dirty="0">
                <a:latin typeface="Arial"/>
                <a:ea typeface="+mn-lt"/>
                <a:cs typeface="+mn-lt"/>
              </a:rPr>
              <a:t>Cultural intelligence: Individual interactions across cultures</a:t>
            </a:r>
            <a:r>
              <a:rPr lang="en-GB" sz="700" dirty="0">
                <a:latin typeface="Arial"/>
                <a:ea typeface="+mn-lt"/>
                <a:cs typeface="+mn-lt"/>
              </a:rPr>
              <a:t>. Stanford, CA: Stanford University Press.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>
                <a:latin typeface="Arial"/>
                <a:ea typeface="+mn-lt"/>
                <a:cs typeface="+mn-lt"/>
              </a:rPr>
              <a:t>Fayol, H. (1949) </a:t>
            </a:r>
            <a:r>
              <a:rPr lang="en-GB" sz="700" i="1">
                <a:latin typeface="Arial"/>
                <a:ea typeface="+mn-lt"/>
                <a:cs typeface="+mn-lt"/>
              </a:rPr>
              <a:t>General and industrial management</a:t>
            </a:r>
            <a:r>
              <a:rPr lang="en-GB" sz="700">
                <a:latin typeface="Arial"/>
                <a:ea typeface="+mn-lt"/>
                <a:cs typeface="+mn-lt"/>
              </a:rPr>
              <a:t>. Translated by C. Storrs. London: Pitman.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 dirty="0">
                <a:latin typeface="Arial"/>
                <a:ea typeface="+mn-lt"/>
                <a:cs typeface="+mn-lt"/>
              </a:rPr>
              <a:t>Goleman, D. (1995) </a:t>
            </a:r>
            <a:r>
              <a:rPr lang="en-GB" sz="700" i="1" dirty="0">
                <a:latin typeface="Arial"/>
                <a:ea typeface="+mn-lt"/>
                <a:cs typeface="+mn-lt"/>
              </a:rPr>
              <a:t>Emotional intelligence: Why it can matter more than IQ</a:t>
            </a:r>
            <a:r>
              <a:rPr lang="en-GB" sz="700" dirty="0">
                <a:latin typeface="Arial"/>
                <a:ea typeface="+mn-lt"/>
                <a:cs typeface="+mn-lt"/>
              </a:rPr>
              <a:t>. New York: Bantam Books.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>
                <a:latin typeface="Arial"/>
                <a:ea typeface="+mn-lt"/>
                <a:cs typeface="+mn-lt"/>
              </a:rPr>
              <a:t>Goleman, D. (1998) </a:t>
            </a:r>
            <a:r>
              <a:rPr lang="en-GB" sz="700" i="1">
                <a:latin typeface="Arial"/>
                <a:ea typeface="+mn-lt"/>
                <a:cs typeface="+mn-lt"/>
              </a:rPr>
              <a:t>Working with emotional intelligence</a:t>
            </a:r>
            <a:r>
              <a:rPr lang="en-GB" sz="700">
                <a:latin typeface="Arial"/>
                <a:ea typeface="+mn-lt"/>
                <a:cs typeface="+mn-lt"/>
              </a:rPr>
              <a:t>. London: Bloomsbury.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>
                <a:latin typeface="Arial"/>
                <a:ea typeface="+mn-lt"/>
                <a:cs typeface="+mn-lt"/>
              </a:rPr>
              <a:t>Heard, E. (2022) ‘I apply the same leadership principles to every part of my life…’, </a:t>
            </a:r>
            <a:r>
              <a:rPr lang="en-GB" sz="700" i="1">
                <a:latin typeface="Arial"/>
                <a:ea typeface="+mn-lt"/>
                <a:cs typeface="+mn-lt"/>
              </a:rPr>
              <a:t>Financial Times</a:t>
            </a:r>
            <a:r>
              <a:rPr lang="en-GB" sz="700">
                <a:latin typeface="Arial"/>
                <a:ea typeface="+mn-lt"/>
                <a:cs typeface="+mn-lt"/>
              </a:rPr>
              <a:t>, 27 February.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 dirty="0">
                <a:latin typeface="Arial"/>
                <a:ea typeface="+mn-lt"/>
                <a:cs typeface="+mn-lt"/>
              </a:rPr>
              <a:t>Hersey, P. and Blanchard, K. (1988) </a:t>
            </a:r>
            <a:r>
              <a:rPr lang="en-GB" sz="700" i="1" dirty="0">
                <a:latin typeface="Arial"/>
                <a:ea typeface="+mn-lt"/>
                <a:cs typeface="+mn-lt"/>
              </a:rPr>
              <a:t>Management of organizational behaviour: Utilizing human resources</a:t>
            </a:r>
            <a:r>
              <a:rPr lang="en-GB" sz="700" dirty="0">
                <a:latin typeface="Arial"/>
                <a:ea typeface="+mn-lt"/>
                <a:cs typeface="+mn-lt"/>
              </a:rPr>
              <a:t>. 5th </a:t>
            </a:r>
            <a:r>
              <a:rPr lang="en-GB" sz="700" dirty="0" err="1">
                <a:latin typeface="Arial"/>
                <a:ea typeface="+mn-lt"/>
                <a:cs typeface="+mn-lt"/>
              </a:rPr>
              <a:t>edn</a:t>
            </a:r>
            <a:r>
              <a:rPr lang="en-GB" sz="700" dirty="0">
                <a:latin typeface="Arial"/>
                <a:ea typeface="+mn-lt"/>
                <a:cs typeface="+mn-lt"/>
              </a:rPr>
              <a:t>. New Jersey: Prentice Hall.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 dirty="0">
                <a:latin typeface="Arial"/>
                <a:ea typeface="+mn-lt"/>
                <a:cs typeface="+mn-lt"/>
              </a:rPr>
              <a:t>Hoch, J.E., Bommer, W.H., Dulebohn, J.H. and Wu, D. (2018) ‘Do ethical, authentic, and servant leadership explain variance above and beyond transformational leadership? A meta-analysis’, </a:t>
            </a:r>
            <a:r>
              <a:rPr lang="en-GB" sz="700" i="1" dirty="0">
                <a:latin typeface="Arial"/>
                <a:ea typeface="+mn-lt"/>
                <a:cs typeface="+mn-lt"/>
              </a:rPr>
              <a:t>Journal of Management</a:t>
            </a:r>
            <a:r>
              <a:rPr lang="en-GB" sz="700" dirty="0">
                <a:latin typeface="Arial"/>
                <a:ea typeface="+mn-lt"/>
                <a:cs typeface="+mn-lt"/>
              </a:rPr>
              <a:t>, 44(2), pp. 501–529.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 dirty="0">
                <a:latin typeface="Arial"/>
                <a:ea typeface="+mn-lt"/>
                <a:cs typeface="+mn-lt"/>
              </a:rPr>
              <a:t>Huczynski, A. and Buchanan, D. (2007) </a:t>
            </a:r>
            <a:r>
              <a:rPr lang="en-GB" sz="700" i="1" dirty="0">
                <a:latin typeface="Arial"/>
                <a:ea typeface="+mn-lt"/>
                <a:cs typeface="+mn-lt"/>
              </a:rPr>
              <a:t>Organizational behaviour</a:t>
            </a:r>
            <a:r>
              <a:rPr lang="en-GB" sz="700" dirty="0">
                <a:latin typeface="Arial"/>
                <a:ea typeface="+mn-lt"/>
                <a:cs typeface="+mn-lt"/>
              </a:rPr>
              <a:t>. 6th </a:t>
            </a:r>
            <a:r>
              <a:rPr lang="en-GB" sz="700" dirty="0" err="1">
                <a:latin typeface="Arial"/>
                <a:ea typeface="+mn-lt"/>
                <a:cs typeface="+mn-lt"/>
              </a:rPr>
              <a:t>edn</a:t>
            </a:r>
            <a:r>
              <a:rPr lang="en-GB" sz="700" dirty="0">
                <a:latin typeface="Arial"/>
                <a:ea typeface="+mn-lt"/>
                <a:cs typeface="+mn-lt"/>
              </a:rPr>
              <a:t>. Harlow: Prentice Hall.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>
                <a:latin typeface="Arial"/>
                <a:ea typeface="+mn-lt"/>
                <a:cs typeface="+mn-lt"/>
              </a:rPr>
              <a:t>McGregor, D. (1960) </a:t>
            </a:r>
            <a:r>
              <a:rPr lang="en-GB" sz="700" i="1">
                <a:latin typeface="Arial"/>
                <a:ea typeface="+mn-lt"/>
                <a:cs typeface="+mn-lt"/>
              </a:rPr>
              <a:t>The human side of enterprise</a:t>
            </a:r>
            <a:r>
              <a:rPr lang="en-GB" sz="700">
                <a:latin typeface="Arial"/>
                <a:ea typeface="+mn-lt"/>
                <a:cs typeface="+mn-lt"/>
              </a:rPr>
              <a:t>. New York: McGraw-Hill.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 dirty="0">
                <a:latin typeface="Arial"/>
                <a:ea typeface="+mn-lt"/>
                <a:cs typeface="+mn-lt"/>
              </a:rPr>
              <a:t>Mullins, L.J. (2016) </a:t>
            </a:r>
            <a:r>
              <a:rPr lang="en-GB" sz="700" i="1" dirty="0">
                <a:latin typeface="Arial"/>
                <a:ea typeface="+mn-lt"/>
                <a:cs typeface="+mn-lt"/>
              </a:rPr>
              <a:t>Management and organisational behaviour</a:t>
            </a:r>
            <a:r>
              <a:rPr lang="en-GB" sz="700" dirty="0">
                <a:latin typeface="Arial"/>
                <a:ea typeface="+mn-lt"/>
                <a:cs typeface="+mn-lt"/>
              </a:rPr>
              <a:t>. 11th </a:t>
            </a:r>
            <a:r>
              <a:rPr lang="en-GB" sz="700" dirty="0" err="1">
                <a:latin typeface="Arial"/>
                <a:ea typeface="+mn-lt"/>
                <a:cs typeface="+mn-lt"/>
              </a:rPr>
              <a:t>edn</a:t>
            </a:r>
            <a:r>
              <a:rPr lang="en-GB" sz="700" dirty="0">
                <a:latin typeface="Arial"/>
                <a:ea typeface="+mn-lt"/>
                <a:cs typeface="+mn-lt"/>
              </a:rPr>
              <a:t>. Harlow: Pearson Education.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>
                <a:latin typeface="Arial"/>
                <a:ea typeface="+mn-lt"/>
                <a:cs typeface="+mn-lt"/>
              </a:rPr>
              <a:t>Nadella, S. (2017) </a:t>
            </a:r>
            <a:r>
              <a:rPr lang="en-GB" sz="700" i="1">
                <a:latin typeface="Arial"/>
                <a:ea typeface="+mn-lt"/>
                <a:cs typeface="+mn-lt"/>
              </a:rPr>
              <a:t>Hit refresh</a:t>
            </a:r>
            <a:r>
              <a:rPr lang="en-GB" sz="700">
                <a:latin typeface="Arial"/>
                <a:ea typeface="+mn-lt"/>
                <a:cs typeface="+mn-lt"/>
              </a:rPr>
              <a:t>. New York: Harper Business.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>
                <a:latin typeface="Arial"/>
                <a:ea typeface="+mn-lt"/>
                <a:cs typeface="+mn-lt"/>
              </a:rPr>
              <a:t>Ouchi, W.G. (1981) </a:t>
            </a:r>
            <a:r>
              <a:rPr lang="en-GB" sz="700" i="1">
                <a:latin typeface="Arial"/>
                <a:ea typeface="+mn-lt"/>
                <a:cs typeface="+mn-lt"/>
              </a:rPr>
              <a:t>Theory Z: How American business can meet the Japanese challenge</a:t>
            </a:r>
            <a:r>
              <a:rPr lang="en-GB" sz="700">
                <a:latin typeface="Arial"/>
                <a:ea typeface="+mn-lt"/>
                <a:cs typeface="+mn-lt"/>
              </a:rPr>
              <a:t>. Reading, MA: Addison-Wesley.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 dirty="0" err="1">
                <a:latin typeface="Arial"/>
                <a:ea typeface="+mn-lt"/>
                <a:cs typeface="+mn-lt"/>
              </a:rPr>
              <a:t>Rockstuhl</a:t>
            </a:r>
            <a:r>
              <a:rPr lang="en-GB" sz="700" dirty="0">
                <a:latin typeface="Arial"/>
                <a:ea typeface="+mn-lt"/>
                <a:cs typeface="+mn-lt"/>
              </a:rPr>
              <a:t>, T., Seiler, S., Ang, S., Van Dyne, L. and Annen, H. (2011) ‘Beyond general intelligence (IQ) and emotional intelligence (EQ): The role of cultural intelligence (CQ) on cross-border leadership effectiveness in a globalized world’, </a:t>
            </a:r>
            <a:r>
              <a:rPr lang="en-GB" sz="700" i="1" dirty="0">
                <a:latin typeface="Arial"/>
                <a:ea typeface="+mn-lt"/>
                <a:cs typeface="+mn-lt"/>
              </a:rPr>
              <a:t>Journal of Applied Psychology</a:t>
            </a:r>
            <a:r>
              <a:rPr lang="en-GB" sz="700" dirty="0">
                <a:latin typeface="Arial"/>
                <a:ea typeface="+mn-lt"/>
                <a:cs typeface="+mn-lt"/>
              </a:rPr>
              <a:t>, 96(4), pp. 825–840.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 dirty="0">
                <a:latin typeface="Arial"/>
                <a:ea typeface="+mn-lt"/>
                <a:cs typeface="+mn-lt"/>
              </a:rPr>
              <a:t>Rozovsky, J. (2015) ‘The five keys to a successful Google team’, </a:t>
            </a:r>
            <a:r>
              <a:rPr lang="en-GB" sz="700" i="1" dirty="0" err="1">
                <a:latin typeface="Arial"/>
                <a:ea typeface="+mn-lt"/>
                <a:cs typeface="+mn-lt"/>
              </a:rPr>
              <a:t>re:Work</a:t>
            </a:r>
            <a:r>
              <a:rPr lang="en-GB" sz="700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700" dirty="0">
                <a:latin typeface="Arial"/>
                <a:ea typeface="+mn-lt"/>
                <a:cs typeface="+mn-lt"/>
                <a:hlinkClick r:id="rId3"/>
              </a:rPr>
              <a:t>https://rework.withgoogle.com/blog/five-keys-to-a-successful-google-team/</a:t>
            </a:r>
            <a:r>
              <a:rPr lang="en-GB" sz="700" dirty="0">
                <a:latin typeface="Arial"/>
                <a:ea typeface="+mn-lt"/>
                <a:cs typeface="+mn-lt"/>
              </a:rPr>
              <a:t> (Accessed: 10 February 2026).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>
                <a:latin typeface="Arial"/>
                <a:ea typeface="+mn-lt"/>
                <a:cs typeface="+mn-lt"/>
              </a:rPr>
              <a:t>Starbucks Corporation (2018) </a:t>
            </a:r>
            <a:r>
              <a:rPr lang="en-GB" sz="700" i="1">
                <a:latin typeface="Arial"/>
                <a:ea typeface="+mn-lt"/>
                <a:cs typeface="+mn-lt"/>
              </a:rPr>
              <a:t>Racial Bias Education Announcement</a:t>
            </a:r>
            <a:r>
              <a:rPr lang="en-GB" sz="700">
                <a:latin typeface="Arial"/>
                <a:ea typeface="+mn-lt"/>
                <a:cs typeface="+mn-lt"/>
              </a:rPr>
              <a:t>. Available at: </a:t>
            </a:r>
            <a:r>
              <a:rPr lang="en-GB" sz="700" dirty="0">
                <a:latin typeface="Arial"/>
                <a:ea typeface="+mn-lt"/>
                <a:cs typeface="+mn-lt"/>
                <a:hlinkClick r:id="rId4"/>
              </a:rPr>
              <a:t>https://stories.starbucks.com/stories/2018/racial-bias-education/</a:t>
            </a:r>
            <a:r>
              <a:rPr lang="en-GB" sz="700">
                <a:latin typeface="Arial"/>
                <a:ea typeface="+mn-lt"/>
                <a:cs typeface="+mn-lt"/>
              </a:rPr>
              <a:t> (Accessed: 10 February 2026).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 dirty="0">
                <a:latin typeface="Arial"/>
                <a:ea typeface="+mn-lt"/>
                <a:cs typeface="+mn-lt"/>
              </a:rPr>
              <a:t>Tannenbaum, R. and Schmidt, W. (1958) ‘How to choose a leadership pattern’, </a:t>
            </a:r>
            <a:r>
              <a:rPr lang="en-GB" sz="700" i="1" dirty="0">
                <a:latin typeface="Arial"/>
                <a:ea typeface="+mn-lt"/>
                <a:cs typeface="+mn-lt"/>
              </a:rPr>
              <a:t>Harvard Business Review</a:t>
            </a:r>
            <a:r>
              <a:rPr lang="en-GB" sz="700" dirty="0">
                <a:latin typeface="Arial"/>
                <a:ea typeface="+mn-lt"/>
                <a:cs typeface="+mn-lt"/>
              </a:rPr>
              <a:t>, 36(2), pp. 95–102.</a:t>
            </a: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700">
                <a:latin typeface="Arial"/>
                <a:ea typeface="+mn-lt"/>
                <a:cs typeface="+mn-lt"/>
              </a:rPr>
              <a:t>Wang, G., Oh, I.S., Courtright, S.H. and Colbert, A.E. (2011) ‘Transformational leadership and performance across criteria and levels: A meta-analytic review of 25 years of research’, </a:t>
            </a:r>
            <a:r>
              <a:rPr lang="en-GB" sz="700" i="1">
                <a:latin typeface="Arial"/>
                <a:ea typeface="+mn-lt"/>
                <a:cs typeface="+mn-lt"/>
              </a:rPr>
              <a:t>Journal of Applied Psychology</a:t>
            </a:r>
            <a:r>
              <a:rPr lang="en-GB" sz="700">
                <a:latin typeface="Arial"/>
                <a:ea typeface="+mn-lt"/>
                <a:cs typeface="+mn-lt"/>
              </a:rPr>
              <a:t>, 96(5), pp. 1134–1154.</a:t>
            </a:r>
            <a:endParaRPr lang="en-GB" sz="7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endParaRPr lang="en-GB" sz="700" dirty="0">
              <a:latin typeface="Arial"/>
              <a:cs typeface="Arial"/>
            </a:endParaRPr>
          </a:p>
          <a:p>
            <a:pPr>
              <a:buNone/>
            </a:pPr>
            <a:endParaRPr lang="en-GB" sz="7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7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007349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532C13-F445-D5CB-CDFA-640565022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3577456"/>
            <a:ext cx="10909640" cy="16878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pic>
        <p:nvPicPr>
          <p:cNvPr id="3" name="Picture 2" descr="A group of people standing in front of a city&#10;&#10;AI-generated content may be incorrect.">
            <a:extLst>
              <a:ext uri="{FF2B5EF4-FFF2-40B4-BE49-F238E27FC236}">
                <a16:creationId xmlns:a16="http://schemas.microsoft.com/office/drawing/2014/main" id="{FF8BB4CF-9BE8-993A-F2DE-3649663C72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1765"/>
          <a:stretch>
            <a:fillRect/>
          </a:stretch>
        </p:blipFill>
        <p:spPr>
          <a:xfrm>
            <a:off x="3656355" y="591670"/>
            <a:ext cx="4874693" cy="2742004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7" name="sketch line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780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Programme: BA (Hons) Business Management Module code: LCBB6022 Module name: Leadership and Management Theory and Practice Student name: Corina Seni Student ID: 2217836 Assignment Title: Component 1 – Practical Individual Presentation Lecturer name: Rebecca Stewart </vt:lpstr>
      <vt:lpstr>Introduction</vt:lpstr>
      <vt:lpstr>Title and Context</vt:lpstr>
      <vt:lpstr>Learning Outcomes and Structure</vt:lpstr>
      <vt:lpstr>Defining Leadership and Management </vt:lpstr>
      <vt:lpstr>Classical Management Foundations </vt:lpstr>
      <vt:lpstr>Leadership Styles Spectrum </vt:lpstr>
      <vt:lpstr>Management Assumptions About People </vt:lpstr>
      <vt:lpstr>Emotional Intelligence (EI): Concept and Model </vt:lpstr>
      <vt:lpstr>Critical Evaluation of EI </vt:lpstr>
      <vt:lpstr>Cultural Intelligence (CQ): Concept and Model </vt:lpstr>
      <vt:lpstr>Critical Evaluation of CQ </vt:lpstr>
      <vt:lpstr>Integrating EI, CQ and Leadership Styles </vt:lpstr>
      <vt:lpstr>Business Examples</vt:lpstr>
      <vt:lpstr>Strategy Design and Implementation </vt:lpstr>
      <vt:lpstr>Conclusion </vt:lpstr>
      <vt:lpstr>References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891</cp:revision>
  <dcterms:created xsi:type="dcterms:W3CDTF">2026-02-15T18:03:05Z</dcterms:created>
  <dcterms:modified xsi:type="dcterms:W3CDTF">2026-02-21T21:45:41Z</dcterms:modified>
</cp:coreProperties>
</file>