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1"/>
  </p:notesMasterIdLst>
  <p:sldIdLst>
    <p:sldId id="265" r:id="rId2"/>
    <p:sldId id="263" r:id="rId3"/>
    <p:sldId id="256" r:id="rId4"/>
    <p:sldId id="257" r:id="rId5"/>
    <p:sldId id="264" r:id="rId6"/>
    <p:sldId id="259" r:id="rId7"/>
    <p:sldId id="260" r:id="rId8"/>
    <p:sldId id="261" r:id="rId9"/>
    <p:sldId id="258" r:id="rId10"/>
  </p:sldIdLst>
  <p:sldSz cx="12192000" cy="6858000"/>
  <p:notesSz cx="6858000" cy="9144000"/>
  <p:defaultTextStyle>
    <a:defPPr>
      <a:defRPr lang="zh-H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82122"/>
  </p:normalViewPr>
  <p:slideViewPr>
    <p:cSldViewPr snapToGrid="0">
      <p:cViewPr>
        <p:scale>
          <a:sx n="104" d="100"/>
          <a:sy n="104" d="100"/>
        </p:scale>
        <p:origin x="-75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72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___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___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___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___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altLang="zh-HK" dirty="0"/>
              <a:t>Profit from 2019-2023</a:t>
            </a:r>
            <a:endParaRPr lang="zh-HK" alt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工作表1!$B$1</c:f>
              <c:strCache>
                <c:ptCount val="1"/>
                <c:pt idx="0">
                  <c:v>Profit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工作表1!$A$2:$A$6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工作表1!$B$2:$B$6</c:f>
              <c:numCache>
                <c:formatCode>#,##0</c:formatCode>
                <c:ptCount val="5"/>
                <c:pt idx="0">
                  <c:v>570661000</c:v>
                </c:pt>
                <c:pt idx="1">
                  <c:v>14097000</c:v>
                </c:pt>
                <c:pt idx="2">
                  <c:v>-278318000</c:v>
                </c:pt>
                <c:pt idx="3">
                  <c:v>-107510000</c:v>
                </c:pt>
                <c:pt idx="4" formatCode="General">
                  <c:v>65986000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005-AF42-B291-5160E0D0B0E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42546111"/>
        <c:axId val="242866127"/>
      </c:lineChart>
      <c:catAx>
        <c:axId val="24254611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HK"/>
          </a:p>
        </c:txPr>
        <c:crossAx val="242866127"/>
        <c:crosses val="autoZero"/>
        <c:auto val="1"/>
        <c:lblAlgn val="ctr"/>
        <c:lblOffset val="100"/>
        <c:noMultiLvlLbl val="0"/>
      </c:catAx>
      <c:valAx>
        <c:axId val="24286612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HK"/>
          </a:p>
        </c:txPr>
        <c:crossAx val="24254611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kumimoji="1" lang="en-US" altLang="zh-HK" sz="1860" b="0" i="0" u="none" strike="noStrike" kern="1200" spc="0" baseline="0" dirty="0">
                <a:solidFill>
                  <a:prstClr val="black">
                    <a:lumMod val="65000"/>
                    <a:lumOff val="35000"/>
                  </a:prstClr>
                </a:solidFill>
              </a:rPr>
              <a:t>Costs from 2019-2023</a:t>
            </a:r>
            <a:endParaRPr lang="zh-HK" altLang="en-US" sz="1860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工作表1!$B$1</c:f>
              <c:strCache>
                <c:ptCount val="1"/>
                <c:pt idx="0">
                  <c:v>Cost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工作表1!$A$2:$A$6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工作表1!$B$2:$B$6</c:f>
              <c:numCache>
                <c:formatCode>#,##0</c:formatCode>
                <c:ptCount val="5"/>
                <c:pt idx="0">
                  <c:v>7266605000</c:v>
                </c:pt>
                <c:pt idx="1">
                  <c:v>7232445000</c:v>
                </c:pt>
                <c:pt idx="2" formatCode="General">
                  <c:v>6339067000</c:v>
                </c:pt>
                <c:pt idx="3">
                  <c:v>6961032000</c:v>
                </c:pt>
                <c:pt idx="4">
                  <c:v>7321395000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4A1-DB46-85B5-9E3A0EC6ADC0}"/>
            </c:ext>
          </c:extLst>
        </c:ser>
        <c:ser>
          <c:idx val="1"/>
          <c:order val="1"/>
          <c:tx>
            <c:strRef>
              <c:f>工作表1!$C$1</c:f>
              <c:strCache>
                <c:ptCount val="1"/>
                <c:pt idx="0">
                  <c:v>欄1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工作表1!$A$2:$A$6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工作表1!$C$2:$C$6</c:f>
              <c:numCache>
                <c:formatCode>General</c:formatCode>
                <c:ptCount val="5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4A1-DB46-85B5-9E3A0EC6ADC0}"/>
            </c:ext>
          </c:extLst>
        </c:ser>
        <c:ser>
          <c:idx val="2"/>
          <c:order val="2"/>
          <c:tx>
            <c:strRef>
              <c:f>工作表1!$D$1</c:f>
              <c:strCache>
                <c:ptCount val="1"/>
                <c:pt idx="0">
                  <c:v>欄2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工作表1!$A$2:$A$6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工作表1!$D$2:$D$6</c:f>
              <c:numCache>
                <c:formatCode>General</c:formatCode>
                <c:ptCount val="5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14A1-DB46-85B5-9E3A0EC6ADC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22451616"/>
        <c:axId val="222465616"/>
      </c:lineChart>
      <c:catAx>
        <c:axId val="2224516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HK"/>
          </a:p>
        </c:txPr>
        <c:crossAx val="222465616"/>
        <c:crosses val="autoZero"/>
        <c:auto val="1"/>
        <c:lblAlgn val="ctr"/>
        <c:lblOffset val="100"/>
        <c:noMultiLvlLbl val="0"/>
      </c:catAx>
      <c:valAx>
        <c:axId val="2224656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HK"/>
          </a:p>
        </c:txPr>
        <c:crossAx val="2224516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1"/>
        <c:delete val="1"/>
      </c:legendEntry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altLang="zh-HK" dirty="0"/>
              <a:t>No of shops from 2019-2023</a:t>
            </a:r>
            <a:endParaRPr lang="zh-HK" alt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工作表1!$B$1</c:f>
              <c:strCache>
                <c:ptCount val="1"/>
                <c:pt idx="0">
                  <c:v>No of Shops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工作表1!$A$2:$A$6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工作表1!$B$2:$B$6</c:f>
              <c:numCache>
                <c:formatCode>General</c:formatCode>
                <c:ptCount val="5"/>
                <c:pt idx="0">
                  <c:v>162</c:v>
                </c:pt>
                <c:pt idx="1">
                  <c:v>161</c:v>
                </c:pt>
                <c:pt idx="2">
                  <c:v>161</c:v>
                </c:pt>
                <c:pt idx="3">
                  <c:v>169</c:v>
                </c:pt>
                <c:pt idx="4">
                  <c:v>169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A33-2241-923F-AF6D6168BDA9}"/>
            </c:ext>
          </c:extLst>
        </c:ser>
        <c:ser>
          <c:idx val="1"/>
          <c:order val="1"/>
          <c:tx>
            <c:strRef>
              <c:f>工作表1!$C$1</c:f>
              <c:strCache>
                <c:ptCount val="1"/>
                <c:pt idx="0">
                  <c:v>欄2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工作表1!$A$2:$A$6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工作表1!$C$2:$C$6</c:f>
              <c:numCache>
                <c:formatCode>General</c:formatCode>
                <c:ptCount val="5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A33-2241-923F-AF6D6168BDA9}"/>
            </c:ext>
          </c:extLst>
        </c:ser>
        <c:ser>
          <c:idx val="2"/>
          <c:order val="2"/>
          <c:tx>
            <c:strRef>
              <c:f>工作表1!$D$1</c:f>
              <c:strCache>
                <c:ptCount val="1"/>
                <c:pt idx="0">
                  <c:v>欄3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工作表1!$A$2:$A$6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工作表1!$D$2:$D$6</c:f>
              <c:numCache>
                <c:formatCode>General</c:formatCode>
                <c:ptCount val="5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6A33-2241-923F-AF6D6168BD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42285727"/>
        <c:axId val="242287455"/>
      </c:lineChart>
      <c:catAx>
        <c:axId val="24228572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HK"/>
          </a:p>
        </c:txPr>
        <c:crossAx val="242287455"/>
        <c:crosses val="autoZero"/>
        <c:auto val="1"/>
        <c:lblAlgn val="ctr"/>
        <c:lblOffset val="100"/>
        <c:noMultiLvlLbl val="0"/>
      </c:catAx>
      <c:valAx>
        <c:axId val="24228745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HK"/>
          </a:p>
        </c:txPr>
        <c:crossAx val="24228572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1"/>
        <c:delete val="1"/>
      </c:legendEntry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TW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altLang="zh-HK" dirty="0"/>
              <a:t>Stock Price from 2019-2023</a:t>
            </a:r>
            <a:endParaRPr lang="zh-HK" alt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工作表1!$B$1</c:f>
              <c:strCache>
                <c:ptCount val="1"/>
                <c:pt idx="0">
                  <c:v>Stock Price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工作表1!$A$2:$A$6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工作表1!$B$2:$B$6</c:f>
              <c:numCache>
                <c:formatCode>General</c:formatCode>
                <c:ptCount val="5"/>
                <c:pt idx="0">
                  <c:v>17.408000000000001</c:v>
                </c:pt>
                <c:pt idx="1">
                  <c:v>11.627000000000001</c:v>
                </c:pt>
                <c:pt idx="2">
                  <c:v>15.378</c:v>
                </c:pt>
                <c:pt idx="3">
                  <c:v>12.327</c:v>
                </c:pt>
                <c:pt idx="4">
                  <c:v>9.8870000000000005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700-4349-B12A-61EEE0771155}"/>
            </c:ext>
          </c:extLst>
        </c:ser>
        <c:ser>
          <c:idx val="1"/>
          <c:order val="1"/>
          <c:tx>
            <c:strRef>
              <c:f>工作表1!$C$1</c:f>
              <c:strCache>
                <c:ptCount val="1"/>
                <c:pt idx="0">
                  <c:v>欄1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工作表1!$A$2:$A$6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工作表1!$C$2:$C$6</c:f>
              <c:numCache>
                <c:formatCode>General</c:formatCode>
                <c:ptCount val="5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700-4349-B12A-61EEE0771155}"/>
            </c:ext>
          </c:extLst>
        </c:ser>
        <c:ser>
          <c:idx val="2"/>
          <c:order val="2"/>
          <c:tx>
            <c:strRef>
              <c:f>工作表1!$D$1</c:f>
              <c:strCache>
                <c:ptCount val="1"/>
                <c:pt idx="0">
                  <c:v>欄2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工作表1!$A$2:$A$6</c:f>
              <c:numCache>
                <c:formatCode>General</c:formatCode>
                <c:ptCount val="5"/>
                <c:pt idx="0">
                  <c:v>2019</c:v>
                </c:pt>
                <c:pt idx="1">
                  <c:v>2020</c:v>
                </c:pt>
                <c:pt idx="2">
                  <c:v>2021</c:v>
                </c:pt>
                <c:pt idx="3">
                  <c:v>2022</c:v>
                </c:pt>
                <c:pt idx="4">
                  <c:v>2023</c:v>
                </c:pt>
              </c:numCache>
            </c:numRef>
          </c:cat>
          <c:val>
            <c:numRef>
              <c:f>工作表1!$D$2:$D$6</c:f>
              <c:numCache>
                <c:formatCode>General</c:formatCode>
                <c:ptCount val="5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C700-4349-B12A-61EEE07711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36149583"/>
        <c:axId val="336310511"/>
      </c:lineChart>
      <c:catAx>
        <c:axId val="3361495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HK"/>
          </a:p>
        </c:txPr>
        <c:crossAx val="336310511"/>
        <c:crosses val="autoZero"/>
        <c:auto val="1"/>
        <c:lblAlgn val="ctr"/>
        <c:lblOffset val="100"/>
        <c:noMultiLvlLbl val="0"/>
      </c:catAx>
      <c:valAx>
        <c:axId val="33631051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HK"/>
          </a:p>
        </c:txPr>
        <c:crossAx val="33614958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1"/>
        <c:delete val="1"/>
      </c:legendEntry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HK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HK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HK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7C09B-480A-D640-A025-AB61390A35AB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HK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  <a:endParaRPr kumimoji="1" lang="zh-HK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HK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CA3188-C2D5-5D44-B563-CBFA4149B11A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244655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zh-HK" dirty="0"/>
              <a:t>Suggest a change </a:t>
            </a:r>
            <a:r>
              <a:rPr kumimoji="1" lang="en-US" altLang="zh-HK" dirty="0" err="1"/>
              <a:t>intiative</a:t>
            </a:r>
            <a:r>
              <a:rPr kumimoji="1" lang="en-US" altLang="zh-HK" dirty="0"/>
              <a:t> </a:t>
            </a:r>
            <a:endParaRPr kumimoji="1"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CA3188-C2D5-5D44-B563-CBFA4149B11A}" type="slidenum">
              <a:rPr kumimoji="1" lang="zh-HK" altLang="en-US" smtClean="0"/>
              <a:t>1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30840927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HK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Café de Coral Group, established in 1968 and listed on the Hong Kong Stock Exchange in July 1986 (SEHK: 0341), is a prominent restaurant and catering group in Asia. </a:t>
            </a:r>
          </a:p>
          <a:p>
            <a:r>
              <a:rPr kumimoji="1" lang="en-US" altLang="zh-HK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Strategic change plan </a:t>
            </a:r>
            <a:endParaRPr kumimoji="1"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CA3188-C2D5-5D44-B563-CBFA4149B11A}" type="slidenum">
              <a:rPr kumimoji="1" lang="zh-HK" altLang="en-US" smtClean="0"/>
              <a:t>2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41467459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zh-HK" dirty="0"/>
              <a:t>Why change is required? Most of us do not like change as is challenging to implement and it requires </a:t>
            </a:r>
            <a:r>
              <a:rPr kumimoji="1" lang="en-US" altLang="zh-HK" dirty="0" err="1"/>
              <a:t>resouurces</a:t>
            </a:r>
            <a:endParaRPr kumimoji="1" lang="en-US" altLang="zh-HK" dirty="0"/>
          </a:p>
          <a:p>
            <a:r>
              <a:rPr kumimoji="1" lang="en-US" altLang="zh-HK" dirty="0"/>
              <a:t>However, looking at the business </a:t>
            </a:r>
            <a:r>
              <a:rPr kumimoji="1" lang="en-US" altLang="zh-HK" dirty="0" err="1"/>
              <a:t>sitatuions</a:t>
            </a:r>
            <a:r>
              <a:rPr kumimoji="1" lang="en-US" altLang="zh-HK" dirty="0"/>
              <a:t> over the past 5 years, we know that it is required to dos. After Deducting </a:t>
            </a:r>
            <a:r>
              <a:rPr kumimoji="1" lang="en-US" altLang="zh-HK" dirty="0" err="1"/>
              <a:t>thr</a:t>
            </a:r>
            <a:r>
              <a:rPr kumimoji="1" lang="en-US" altLang="zh-HK" dirty="0"/>
              <a:t> government subsidies, the profit has been dropping consecutively, despite a rebound after the covid 19, the profit in 2023 is still nearly 5 times lower than that of 2019</a:t>
            </a:r>
          </a:p>
          <a:p>
            <a:r>
              <a:rPr kumimoji="1" lang="en-US" altLang="zh-HK" dirty="0"/>
              <a:t>Our stock price has also </a:t>
            </a:r>
            <a:r>
              <a:rPr kumimoji="1" lang="en-US" altLang="zh-HK" dirty="0" err="1"/>
              <a:t>beewn</a:t>
            </a:r>
            <a:r>
              <a:rPr kumimoji="1" lang="en-US" altLang="zh-HK" dirty="0"/>
              <a:t> dropping</a:t>
            </a:r>
          </a:p>
          <a:p>
            <a:r>
              <a:rPr kumimoji="1" lang="en-US" altLang="zh-HK" dirty="0"/>
              <a:t>Costs have been </a:t>
            </a:r>
            <a:r>
              <a:rPr kumimoji="1" lang="en-US" altLang="zh-HK" dirty="0" err="1"/>
              <a:t>icnreasing</a:t>
            </a:r>
            <a:endParaRPr kumimoji="1"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CA3188-C2D5-5D44-B563-CBFA4149B11A}" type="slidenum">
              <a:rPr kumimoji="1" lang="zh-HK" altLang="en-US" smtClean="0"/>
              <a:t>3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0590716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US" altLang="zh-HK" b="0" i="0" u="none" strike="noStrike" dirty="0">
              <a:solidFill>
                <a:srgbClr val="222222"/>
              </a:solidFill>
              <a:effectLst/>
              <a:latin typeface="Merriweather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b="0" dirty="0"/>
              <a:t>; 53 million go to China in 2023 and only 26 million Chinese visit Hong Kong </a:t>
            </a:r>
            <a:r>
              <a:rPr lang="en-US" altLang="zh-HK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For every mainland visitor traveling to Hong </a:t>
            </a:r>
            <a:r>
              <a:rPr lang="en-US" altLang="zh-HK" b="0" i="0" u="none" strike="noStrike" dirty="0" err="1">
                <a:solidFill>
                  <a:srgbClr val="000000"/>
                </a:solidFill>
                <a:effectLst/>
                <a:latin typeface="-apple-system"/>
              </a:rPr>
              <a:t>KOng</a:t>
            </a:r>
            <a:r>
              <a:rPr lang="en-US" altLang="zh-HK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, there are two Hong Kong residents traveling to China.</a:t>
            </a:r>
            <a:endParaRPr kumimoji="1" lang="en-US" altLang="zh-HK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HK" sz="1800" b="0" dirty="0">
              <a:effectLst/>
              <a:latin typeface="FrutigerLTStd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800" b="0" dirty="0">
                <a:effectLst/>
                <a:latin typeface="FrutigerLTStd"/>
              </a:rPr>
              <a:t>In store robot lower manpower cost and and provide unique customer experience, enhance efficiency of </a:t>
            </a:r>
            <a:r>
              <a:rPr lang="en-US" altLang="zh-HK" sz="1800" b="0" dirty="0" err="1">
                <a:effectLst/>
                <a:latin typeface="FrutigerLTStd"/>
              </a:rPr>
              <a:t>clearning</a:t>
            </a:r>
            <a:endParaRPr lang="en-US" altLang="zh-HK" sz="1800" b="0" dirty="0">
              <a:effectLst/>
              <a:latin typeface="FrutigerLTStd"/>
            </a:endParaRPr>
          </a:p>
          <a:p>
            <a:endParaRPr lang="en-US" altLang="zh-HK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800" b="0" dirty="0">
                <a:effectLst/>
                <a:latin typeface="FrutigerLTStd"/>
              </a:rPr>
              <a:t>$38</a:t>
            </a:r>
            <a:r>
              <a:rPr lang="zh-HK" altLang="en-US" sz="1800" b="0" dirty="0">
                <a:effectLst/>
                <a:latin typeface="MHeiHK"/>
              </a:rPr>
              <a:t>一餸、</a:t>
            </a:r>
            <a:r>
              <a:rPr lang="en-US" altLang="zh-HK" sz="1800" b="0" dirty="0">
                <a:effectLst/>
                <a:latin typeface="FrutigerLTStd"/>
              </a:rPr>
              <a:t>$70</a:t>
            </a:r>
            <a:r>
              <a:rPr lang="zh-HK" altLang="en-US" sz="1800" b="0" dirty="0">
                <a:effectLst/>
                <a:latin typeface="MHeiHK"/>
              </a:rPr>
              <a:t>兩餸 及 </a:t>
            </a:r>
            <a:r>
              <a:rPr lang="en-US" altLang="zh-HK" sz="1800" b="0" dirty="0">
                <a:effectLst/>
                <a:latin typeface="FrutigerLTStd"/>
              </a:rPr>
              <a:t>$100 </a:t>
            </a:r>
            <a:r>
              <a:rPr lang="zh-HK" altLang="en-US" sz="1800" b="0" dirty="0">
                <a:effectLst/>
                <a:latin typeface="MHeiHK"/>
              </a:rPr>
              <a:t>三餸外賣快餸」 </a:t>
            </a:r>
            <a:r>
              <a:rPr lang="en-US" altLang="zh-HK" sz="1800" b="0" dirty="0">
                <a:effectLst/>
                <a:latin typeface="MHeiHK"/>
              </a:rPr>
              <a:t>(café de coral) </a:t>
            </a:r>
            <a:r>
              <a:rPr kumimoji="1" lang="en-US" altLang="zh-HK" sz="1800" dirty="0"/>
              <a:t>25-40 </a:t>
            </a:r>
            <a:r>
              <a:rPr lang="en-US" altLang="zh-HK" sz="1800" b="0" i="0" u="none" strike="noStrike" dirty="0">
                <a:solidFill>
                  <a:srgbClr val="222222"/>
                </a:solidFill>
                <a:effectLst/>
                <a:latin typeface="Merriweather" panose="020F0502020204030204" pitchFamily="34" charset="0"/>
              </a:rPr>
              <a:t>HK$25-HK$40 (US$3-US$5) meal box that customarily contains a generous portion of rice with two Cantonese dishes of your choosing.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HK" sz="1800" b="0" dirty="0">
              <a:effectLst/>
              <a:latin typeface="MHeiHK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800" b="0" dirty="0">
                <a:effectLst/>
                <a:latin typeface="MHeiHK"/>
              </a:rPr>
              <a:t>Cost of raw </a:t>
            </a:r>
            <a:r>
              <a:rPr lang="en-US" altLang="zh-HK" sz="1800" b="0" dirty="0" err="1">
                <a:effectLst/>
                <a:latin typeface="MHeiHK"/>
              </a:rPr>
              <a:t>materails</a:t>
            </a:r>
            <a:r>
              <a:rPr lang="en-US" altLang="zh-HK" sz="1800" b="0" dirty="0">
                <a:effectLst/>
                <a:latin typeface="MHeiHK"/>
              </a:rPr>
              <a:t> and packaging increase for café de coral </a:t>
            </a:r>
            <a:endParaRPr lang="zh-HK" altLang="en-US" dirty="0"/>
          </a:p>
          <a:p>
            <a:br>
              <a:rPr lang="en-US" altLang="zh-HK" dirty="0"/>
            </a:br>
            <a:endParaRPr lang="en-US" altLang="zh-HK" dirty="0"/>
          </a:p>
          <a:p>
            <a:endParaRPr kumimoji="1"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CA3188-C2D5-5D44-B563-CBFA4149B11A}" type="slidenum">
              <a:rPr kumimoji="1" lang="zh-HK" altLang="en-US" smtClean="0"/>
              <a:t>4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4830218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zh-HK" dirty="0"/>
              <a:t>25-40 </a:t>
            </a:r>
            <a:r>
              <a:rPr lang="en-US" altLang="zh-HK" b="0" i="0" u="none" strike="noStrike" dirty="0">
                <a:solidFill>
                  <a:srgbClr val="222222"/>
                </a:solidFill>
                <a:effectLst/>
                <a:latin typeface="Merriweather" panose="020F0502020204030204" pitchFamily="34" charset="0"/>
              </a:rPr>
              <a:t>HK$25-HK$40 (US$3-US$5) meal box that customarily contains a generous portion of rice with two Cantonese dishes of your choosing. </a:t>
            </a:r>
          </a:p>
          <a:p>
            <a:endParaRPr kumimoji="1" lang="en-US" altLang="zh-HK" b="0" i="0" u="none" strike="noStrike" dirty="0">
              <a:solidFill>
                <a:srgbClr val="222222"/>
              </a:solidFill>
              <a:effectLst/>
              <a:latin typeface="Merriweather" panose="020F0502020204030204" pitchFamily="34" charset="0"/>
            </a:endParaRPr>
          </a:p>
          <a:p>
            <a:endParaRPr kumimoji="1" lang="en-US" altLang="zh-HK" b="0" i="0" u="none" strike="noStrike" dirty="0">
              <a:solidFill>
                <a:srgbClr val="222222"/>
              </a:solidFill>
              <a:effectLst/>
              <a:latin typeface="Merriweather" panose="020F0502020204030204" pitchFamily="34" charset="0"/>
            </a:endParaRPr>
          </a:p>
          <a:p>
            <a:endParaRPr kumimoji="1" lang="en-US" altLang="zh-HK" b="0" i="0" u="none" strike="noStrike" dirty="0">
              <a:solidFill>
                <a:srgbClr val="222222"/>
              </a:solidFill>
              <a:effectLst/>
              <a:latin typeface="Merriweather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5,300</a:t>
            </a:r>
            <a:r>
              <a:rPr lang="zh-HK" altLang="en-US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多萬人次。訪港內地客全年有逾</a:t>
            </a:r>
            <a:r>
              <a:rPr lang="en-US" altLang="zh-HK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2,650</a:t>
            </a:r>
            <a:r>
              <a:rPr lang="zh-HK" altLang="en-US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萬人次，北上南下相差</a:t>
            </a:r>
            <a:r>
              <a:rPr lang="en-US" altLang="zh-HK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2,680</a:t>
            </a:r>
            <a:r>
              <a:rPr lang="zh-HK" altLang="en-US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萬人次，換言之每一個內地客南下，同時就有兩名港人北上。</a:t>
            </a:r>
            <a:r>
              <a:rPr lang="zh-HK" altLang="en-US" b="0" i="0" u="none" strike="noStrike" dirty="0">
                <a:solidFill>
                  <a:srgbClr val="000000"/>
                </a:solidFill>
                <a:effectLst/>
              </a:rPr>
              <a:t>原文網址</a:t>
            </a:r>
            <a:r>
              <a:rPr lang="en-US" altLang="zh-HK" b="0" i="0" u="none" strike="noStrike" dirty="0">
                <a:solidFill>
                  <a:srgbClr val="000000"/>
                </a:solidFill>
                <a:effectLst/>
              </a:rPr>
              <a:t>: 2023</a:t>
            </a:r>
            <a:r>
              <a:rPr lang="zh-HK" altLang="en-US" b="0" i="0" u="none" strike="noStrike" dirty="0">
                <a:solidFill>
                  <a:srgbClr val="000000"/>
                </a:solidFill>
                <a:effectLst/>
              </a:rPr>
              <a:t>年</a:t>
            </a:r>
            <a:r>
              <a:rPr lang="en-US" altLang="zh-HK" b="0" i="0" u="none" strike="noStrike" dirty="0">
                <a:solidFill>
                  <a:srgbClr val="000000"/>
                </a:solidFill>
                <a:effectLst/>
              </a:rPr>
              <a:t>7192</a:t>
            </a:r>
            <a:r>
              <a:rPr lang="zh-HK" altLang="en-US" b="0" i="0" u="none" strike="noStrike" dirty="0">
                <a:solidFill>
                  <a:srgbClr val="000000"/>
                </a:solidFill>
                <a:effectLst/>
              </a:rPr>
              <a:t>萬港人人次出境　北上逾半億　南下內地客人次僅及一半 </a:t>
            </a:r>
            <a:r>
              <a:rPr lang="en-US" altLang="zh-HK" b="0" i="0" u="none" strike="noStrike" dirty="0">
                <a:solidFill>
                  <a:srgbClr val="000000"/>
                </a:solidFill>
                <a:effectLst/>
              </a:rPr>
              <a:t>| </a:t>
            </a:r>
            <a:r>
              <a:rPr lang="zh-HK" altLang="en-US" b="0" i="0" u="none" strike="noStrike" dirty="0">
                <a:solidFill>
                  <a:srgbClr val="000000"/>
                </a:solidFill>
                <a:effectLst/>
              </a:rPr>
              <a:t>香港</a:t>
            </a:r>
            <a:r>
              <a:rPr lang="en-US" altLang="zh-HK" b="0" i="0" u="none" strike="noStrike" dirty="0">
                <a:solidFill>
                  <a:srgbClr val="000000"/>
                </a:solidFill>
                <a:effectLst/>
              </a:rPr>
              <a:t>01 https://www.hk01.com/article/976477?utm_source=01articlecopy&amp;utm_medium=referral</a:t>
            </a:r>
          </a:p>
          <a:p>
            <a:endParaRPr kumimoji="1" lang="en-US" altLang="zh-HK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800" b="0" dirty="0">
                <a:effectLst/>
                <a:latin typeface="FrutigerLTStd"/>
              </a:rPr>
              <a:t>counters for online orders, which will eliminate the need to wait in line in the store.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HK" sz="1800" b="0" dirty="0">
              <a:effectLst/>
              <a:latin typeface="FrutigerLTStd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800" b="0" dirty="0">
                <a:effectLst/>
                <a:latin typeface="FrutigerLTStd"/>
              </a:rPr>
              <a:t>In store robot lower manpower cost and and provide unique customer experience, enhance efficiency of </a:t>
            </a:r>
            <a:r>
              <a:rPr lang="en-US" altLang="zh-HK" sz="1800" b="0" dirty="0" err="1">
                <a:effectLst/>
                <a:latin typeface="FrutigerLTStd"/>
              </a:rPr>
              <a:t>clearning</a:t>
            </a:r>
            <a:endParaRPr lang="en-US" altLang="zh-HK" sz="1800" b="0" dirty="0">
              <a:effectLst/>
              <a:latin typeface="FrutigerLTStd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HK" sz="1800" b="0" dirty="0">
              <a:effectLst/>
              <a:latin typeface="FrutigerLTStd"/>
            </a:endParaRPr>
          </a:p>
          <a:p>
            <a:pPr algn="l"/>
            <a:r>
              <a:rPr lang="en-US" altLang="zh-HK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For every mainland visitor traveling to Hong </a:t>
            </a:r>
            <a:r>
              <a:rPr lang="en-US" altLang="zh-HK" b="0" i="0" u="none" strike="noStrike" dirty="0" err="1">
                <a:solidFill>
                  <a:srgbClr val="000000"/>
                </a:solidFill>
                <a:effectLst/>
                <a:latin typeface="-apple-system"/>
              </a:rPr>
              <a:t>KOng</a:t>
            </a:r>
            <a:r>
              <a:rPr lang="en-US" altLang="zh-HK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, there are two Hong Kong residents traveling to China.</a:t>
            </a:r>
          </a:p>
          <a:p>
            <a:endParaRPr lang="en-US" altLang="zh-HK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800" b="0" dirty="0">
                <a:effectLst/>
                <a:latin typeface="FrutigerLTStd"/>
              </a:rPr>
              <a:t>$38</a:t>
            </a:r>
            <a:r>
              <a:rPr lang="zh-HK" altLang="en-US" sz="1800" b="0" dirty="0">
                <a:effectLst/>
                <a:latin typeface="MHeiHK"/>
              </a:rPr>
              <a:t>一餸、</a:t>
            </a:r>
            <a:r>
              <a:rPr lang="en-US" altLang="zh-HK" sz="1800" b="0" dirty="0">
                <a:effectLst/>
                <a:latin typeface="FrutigerLTStd"/>
              </a:rPr>
              <a:t>$70</a:t>
            </a:r>
            <a:r>
              <a:rPr lang="zh-HK" altLang="en-US" sz="1800" b="0" dirty="0">
                <a:effectLst/>
                <a:latin typeface="MHeiHK"/>
              </a:rPr>
              <a:t>兩餸 及 </a:t>
            </a:r>
            <a:r>
              <a:rPr lang="en-US" altLang="zh-HK" sz="1800" b="0" dirty="0">
                <a:effectLst/>
                <a:latin typeface="FrutigerLTStd"/>
              </a:rPr>
              <a:t>$100 </a:t>
            </a:r>
            <a:r>
              <a:rPr lang="zh-HK" altLang="en-US" sz="1800" b="0" dirty="0">
                <a:effectLst/>
                <a:latin typeface="MHeiHK"/>
              </a:rPr>
              <a:t>三餸外賣快餸」 </a:t>
            </a:r>
            <a:r>
              <a:rPr lang="en-US" altLang="zh-HK" sz="1800" b="0" dirty="0">
                <a:effectLst/>
                <a:latin typeface="MHeiHK"/>
              </a:rPr>
              <a:t>(café de coral)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HK" sz="1800" b="0" dirty="0">
                <a:effectLst/>
                <a:latin typeface="MHeiHK"/>
              </a:rPr>
              <a:t>Cost of raw </a:t>
            </a:r>
            <a:r>
              <a:rPr lang="en-US" altLang="zh-HK" sz="1800" b="0" dirty="0" err="1">
                <a:effectLst/>
                <a:latin typeface="MHeiHK"/>
              </a:rPr>
              <a:t>materails</a:t>
            </a:r>
            <a:r>
              <a:rPr lang="en-US" altLang="zh-HK" sz="1800" b="0" dirty="0">
                <a:effectLst/>
                <a:latin typeface="MHeiHK"/>
              </a:rPr>
              <a:t> and packaging increase for café de coral </a:t>
            </a:r>
            <a:endParaRPr lang="zh-HK" altLang="en-US" dirty="0"/>
          </a:p>
          <a:p>
            <a:br>
              <a:rPr lang="en-US" altLang="zh-HK" dirty="0"/>
            </a:br>
            <a:endParaRPr lang="en-US" altLang="zh-HK" dirty="0"/>
          </a:p>
          <a:p>
            <a:endParaRPr kumimoji="1"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CA3188-C2D5-5D44-B563-CBFA4149B11A}" type="slidenum">
              <a:rPr kumimoji="1" lang="zh-HK" altLang="en-US" smtClean="0"/>
              <a:t>5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3666329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zh-HK" dirty="0"/>
              <a:t>Respect every partner: encourages </a:t>
            </a:r>
            <a:r>
              <a:rPr kumimoji="1" lang="en-US" altLang="zh-HK" dirty="0" err="1"/>
              <a:t>taff</a:t>
            </a:r>
            <a:r>
              <a:rPr kumimoji="1" lang="en-US" altLang="zh-HK" dirty="0"/>
              <a:t> to provide suggestions such as intranet, be smart </a:t>
            </a:r>
            <a:r>
              <a:rPr kumimoji="1" lang="en-US" altLang="zh-HK" dirty="0" err="1"/>
              <a:t>fanpage</a:t>
            </a:r>
            <a:r>
              <a:rPr kumimoji="1" lang="en-US" altLang="zh-HK" dirty="0"/>
              <a:t>, </a:t>
            </a:r>
            <a:r>
              <a:rPr kumimoji="1" lang="en-US" altLang="zh-HK" dirty="0" err="1"/>
              <a:t>wechat</a:t>
            </a:r>
            <a:r>
              <a:rPr kumimoji="1" lang="en-US" altLang="zh-HK" dirty="0"/>
              <a:t> page</a:t>
            </a:r>
          </a:p>
          <a:p>
            <a:endParaRPr kumimoji="1" lang="en-US" altLang="zh-HK" dirty="0"/>
          </a:p>
          <a:p>
            <a:r>
              <a:rPr kumimoji="1" lang="en-US" altLang="zh-HK" dirty="0"/>
              <a:t>Positively influence organizational change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CA3188-C2D5-5D44-B563-CBFA4149B11A}" type="slidenum">
              <a:rPr kumimoji="1" lang="zh-HK" altLang="en-US" smtClean="0"/>
              <a:t>6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5331415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zh-HK" dirty="0"/>
              <a:t>Take into consideration of risk, variety, cost and quality</a:t>
            </a:r>
          </a:p>
          <a:p>
            <a:r>
              <a:rPr kumimoji="1" lang="en-US" altLang="zh-HK" dirty="0"/>
              <a:t>-reliable and climate-resilient supply chain</a:t>
            </a:r>
            <a:endParaRPr kumimoji="1"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CA3188-C2D5-5D44-B563-CBFA4149B11A}" type="slidenum">
              <a:rPr kumimoji="1" lang="zh-HK" altLang="en-US" smtClean="0"/>
              <a:t>7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9320844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en-US" altLang="zh-HK" dirty="0" err="1"/>
              <a:t>Differeitate</a:t>
            </a:r>
            <a:r>
              <a:rPr kumimoji="1" lang="en-US" altLang="zh-HK" dirty="0"/>
              <a:t> ourselves </a:t>
            </a:r>
            <a:r>
              <a:rPr kumimoji="1" lang="en-US" altLang="zh-HK" dirty="0" err="1"/>
              <a:t>tfrom</a:t>
            </a:r>
            <a:r>
              <a:rPr kumimoji="1" lang="en-US" altLang="zh-HK" dirty="0"/>
              <a:t> other competitors and offer compelling reasons why visitors have to come</a:t>
            </a:r>
          </a:p>
          <a:p>
            <a:endParaRPr kumimoji="1" lang="en-US" altLang="zh-HK" dirty="0"/>
          </a:p>
          <a:p>
            <a:r>
              <a:rPr kumimoji="1" lang="en-US" altLang="zh-HK" dirty="0"/>
              <a:t>Include local district </a:t>
            </a:r>
            <a:r>
              <a:rPr kumimoji="1" lang="en-US" altLang="zh-HK" dirty="0" err="1"/>
              <a:t>charactieristics</a:t>
            </a:r>
            <a:r>
              <a:rPr kumimoji="1" lang="en-US" altLang="zh-HK" dirty="0"/>
              <a:t> to allow </a:t>
            </a:r>
            <a:r>
              <a:rPr kumimoji="1" lang="en-US" altLang="zh-HK" dirty="0" err="1"/>
              <a:t>toursits</a:t>
            </a:r>
            <a:r>
              <a:rPr kumimoji="1" lang="en-US" altLang="zh-HK" dirty="0"/>
              <a:t> to learn more about Hong Kong. Each district has its own </a:t>
            </a:r>
            <a:r>
              <a:rPr kumimoji="1" lang="en-US" altLang="zh-HK" dirty="0" err="1"/>
              <a:t>charactieristics</a:t>
            </a:r>
            <a:r>
              <a:rPr kumimoji="1" lang="en-US" altLang="zh-HK" dirty="0"/>
              <a:t> e.g. </a:t>
            </a:r>
            <a:r>
              <a:rPr kumimoji="1" lang="en-US" altLang="zh-HK" dirty="0" err="1"/>
              <a:t>wong</a:t>
            </a:r>
            <a:r>
              <a:rPr kumimoji="1" lang="en-US" altLang="zh-HK" dirty="0"/>
              <a:t> tai sin is famous for its temple and the </a:t>
            </a:r>
            <a:r>
              <a:rPr kumimoji="1" lang="en-US" altLang="zh-HK" dirty="0" err="1"/>
              <a:t>sorth</a:t>
            </a:r>
            <a:r>
              <a:rPr kumimoji="1" lang="en-US" altLang="zh-HK" dirty="0"/>
              <a:t> district is famous for ocean park </a:t>
            </a:r>
            <a:endParaRPr kumimoji="1" lang="zh-HK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CA3188-C2D5-5D44-B563-CBFA4149B11A}" type="slidenum">
              <a:rPr kumimoji="1" lang="zh-HK" altLang="en-US" smtClean="0"/>
              <a:t>8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3020005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6D6BBF5-CF01-D022-3A10-1B80E50403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TW" altLang="en-US"/>
              <a:t>按一下以編輯母片標題樣式</a:t>
            </a:r>
            <a:endParaRPr kumimoji="1" lang="zh-HK" altLang="en-US"/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E5C9BA18-4B1E-73F0-520E-8F218E1931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TW" altLang="en-US"/>
              <a:t>按一下以編輯母片子標題樣式</a:t>
            </a:r>
            <a:endParaRPr kumimoji="1" lang="zh-HK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E958AEA7-7BBE-4798-B22E-06A255DD4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FE59D443-E055-1088-84F5-5816684A3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74658BE1-FF8E-E51B-8C48-12136CDA5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3513955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2E2EE17-4A5F-34DB-40E8-7AF4F751D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TW" altLang="en-US"/>
              <a:t>按一下以編輯母片標題樣式</a:t>
            </a:r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C9655510-90A7-58B9-73B0-2F2CB9CBEC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  <a:endParaRPr kumimoji="1" lang="zh-HK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08838A9B-4ADC-178F-82E4-1398DF4480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09B7F9DD-BD70-3C6A-CCF0-66EF76EE4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9353B8EB-B051-63A6-A521-47E8BAD02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3791224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8D8957BE-96C5-4E85-A4B2-BC020D1C5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TW" altLang="en-US"/>
              <a:t>按一下以編輯母片標題樣式</a:t>
            </a:r>
            <a:endParaRPr kumimoji="1" lang="zh-HK" altLang="en-US"/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97274221-05DD-96A0-E511-05806AE6E8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B1A4984D-9F0F-1D44-F371-83C511E73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FEC1C2BA-E067-14AB-F65C-538D08BF64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7085D0A5-604C-AEE6-0533-73F659436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3747709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F478857-C4DD-690B-F4E5-3AE43D8D8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TW" altLang="en-US"/>
              <a:t>按一下以編輯母片標題樣式</a:t>
            </a:r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A73E39D-35E4-1409-79A9-EDFDCB92A1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  <a:endParaRPr kumimoji="1" lang="zh-HK" altLang="en-US"/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4386BAC0-221C-F15B-54A0-5F71E59F6B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  <a:endParaRPr kumimoji="1" lang="zh-HK" altLang="en-US"/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CF4AD44C-90D0-21BB-2A6F-6990DE07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3275F36E-5267-9AF2-8CF3-89AA83A42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8418E982-B57E-FC9B-1F83-53AC27853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505801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5CD1929-E645-5D77-3905-472CA2041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TW" altLang="en-US"/>
              <a:t>按一下以編輯母片標題樣式</a:t>
            </a:r>
            <a:endParaRPr kumimoji="1" lang="zh-HK" altLang="en-US"/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E46E424F-394D-C3B2-824A-2FCC78A776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981CDAAF-F586-5A29-A20C-D732378ED4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  <a:endParaRPr kumimoji="1" lang="zh-HK" altLang="en-US"/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196B42BC-A0CD-6F7D-F8C3-4A6D832082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D7095C94-83DE-764A-9D52-6610F70365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  <a:endParaRPr kumimoji="1" lang="zh-HK" altLang="en-US"/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id="{F8982184-8293-CA41-7818-694A9B91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id="{E2B3CFF4-57C0-18CC-1B39-30B376F25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EB87C919-83FE-CB33-E195-D42E95D32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912921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8E58198-EC4B-BFDB-D5C8-7FF9FB4D8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TW" altLang="en-US"/>
              <a:t>按一下以編輯母片標題樣式</a:t>
            </a:r>
            <a:endParaRPr kumimoji="1" lang="zh-HK" altLang="en-US"/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3C61E99D-009A-1ACF-C761-C817CBE26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B7236478-92C6-7FD0-ABE8-C8A3615B4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41E3A40A-790A-E414-9EA6-A7069867D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916508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id="{4AB16622-31B2-BB85-59D8-80A3F9DF6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id="{BE79B024-124F-96F9-4995-77339F8CB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27F3FE30-42A5-77EF-5DCA-44254D415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66912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3DCAEC4-B71B-12E8-85AB-63F70E4F4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TW" altLang="en-US"/>
              <a:t>按一下以編輯母片標題樣式</a:t>
            </a:r>
            <a:endParaRPr kumimoji="1" lang="zh-HK" altLang="en-US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354BD308-24C6-174B-9BE8-F21612FF3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  <a:endParaRPr kumimoji="1" lang="zh-HK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BA048DA7-AE98-9417-D3FD-B2107BABD2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6B486533-CC6D-194F-9CB5-C7962BB3E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1867B09A-4B68-777E-A0B0-5686B2121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A24253EE-6D2F-CC3B-68CE-E44F400A8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258638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90AE4C-338C-A895-3943-3649DFFED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TW" altLang="en-US"/>
              <a:t>按一下以編輯母片標題樣式</a:t>
            </a:r>
            <a:endParaRPr kumimoji="1" lang="zh-HK" altLang="en-US"/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7369EFE3-D923-43B0-D214-27CB0F3765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HK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0DB64B60-2AAE-70D3-6760-97DEF45EE1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CA2BF9C7-A46B-736B-72A3-7C77B264E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BC117585-8BE2-FCC0-513A-988281E2D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F26EC22F-1B99-24EE-DAC6-819FB37D0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1080644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B83670E-E8DA-A36F-3C6C-3C0B13A183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TW" altLang="en-US"/>
              <a:t>按一下以編輯母片標題樣式</a:t>
            </a:r>
            <a:endParaRPr kumimoji="1" lang="zh-HK" altLang="en-US"/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4EA35329-4513-1105-7517-3DA6AB75F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  <a:endParaRPr kumimoji="1" lang="zh-HK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45DFAB3B-A681-DADA-2187-448549563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E8759EEC-D7D4-C1C3-272E-284B2B488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3CA46BF6-256E-E61B-F046-BF24A0809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860214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>
            <a:extLst>
              <a:ext uri="{FF2B5EF4-FFF2-40B4-BE49-F238E27FC236}">
                <a16:creationId xmlns:a16="http://schemas.microsoft.com/office/drawing/2014/main" id="{41672FD3-F2AF-94A8-DE01-6A9B3C5A60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TW" altLang="en-US"/>
              <a:t>按一下以編輯母片標題樣式</a:t>
            </a:r>
            <a:endParaRPr kumimoji="1" lang="zh-HK" altLang="en-US"/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16FD6C5A-D8F6-89CD-EA77-FCC7DA5527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  <a:endParaRPr kumimoji="1" lang="zh-HK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D3237F41-0400-7496-D6CC-8BB10051F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B0B8770C-7335-A38B-CE24-D5600DAE0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64DAA3CA-73ED-775A-2CFA-02BCD1DE9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959608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7C35D11F-40E3-FBCB-91F3-E8C8BEB9E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TW" altLang="en-US"/>
              <a:t>按一下以編輯母片標題樣式</a:t>
            </a:r>
            <a:endParaRPr kumimoji="1" lang="zh-HK" altLang="en-US"/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5805C218-AF7F-5D24-3C3C-3B380230E0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TW" altLang="en-US"/>
              <a:t>按一下以編輯母片文字樣式</a:t>
            </a:r>
          </a:p>
          <a:p>
            <a:pPr lvl="1"/>
            <a:r>
              <a:rPr kumimoji="1" lang="zh-TW" altLang="en-US"/>
              <a:t>第二層</a:t>
            </a:r>
          </a:p>
          <a:p>
            <a:pPr lvl="2"/>
            <a:r>
              <a:rPr kumimoji="1" lang="zh-TW" altLang="en-US"/>
              <a:t>第三層</a:t>
            </a:r>
          </a:p>
          <a:p>
            <a:pPr lvl="3"/>
            <a:r>
              <a:rPr kumimoji="1" lang="zh-TW" altLang="en-US"/>
              <a:t>第四層</a:t>
            </a:r>
          </a:p>
          <a:p>
            <a:pPr lvl="4"/>
            <a:r>
              <a:rPr kumimoji="1" lang="zh-TW" altLang="en-US"/>
              <a:t>第五層</a:t>
            </a:r>
            <a:endParaRPr kumimoji="1" lang="zh-HK" altLang="en-US"/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33468BFA-C08B-08E6-389A-9DDD12DAAE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0365AA-0EBF-F047-814E-5443E4B17B40}" type="datetimeFigureOut">
              <a:rPr kumimoji="1" lang="zh-HK" altLang="en-US" smtClean="0"/>
              <a:t>14/04/24</a:t>
            </a:fld>
            <a:endParaRPr kumimoji="1" lang="zh-HK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EDBBA3B9-EA3E-0D18-C15F-FB1337ADE7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HK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700669AF-CAF7-A924-96F6-836BBC0A7E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9E8AA3-E8B4-5849-83B9-A1BF8856AC91}" type="slidenum">
              <a:rPr kumimoji="1" lang="zh-HK" altLang="en-US" smtClean="0"/>
              <a:t>‹#›</a:t>
            </a:fld>
            <a:endParaRPr kumimoji="1" lang="zh-HK" altLang="en-US"/>
          </a:p>
        </p:txBody>
      </p:sp>
    </p:spTree>
    <p:extLst>
      <p:ext uri="{BB962C8B-B14F-4D97-AF65-F5344CB8AC3E}">
        <p14:creationId xmlns:p14="http://schemas.microsoft.com/office/powerpoint/2010/main" val="2492705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H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2BC119A-53A2-672C-B74C-271445DAC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D1DA0A8B-31D7-0A2D-91FD-E5371A7CB3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kumimoji="1" lang="en-US" altLang="zh-HK" sz="4000" dirty="0"/>
              <a:t>Change and Stability Management-Café de Coral</a:t>
            </a:r>
          </a:p>
          <a:p>
            <a:pPr marL="0" indent="0" algn="ctr">
              <a:buNone/>
            </a:pPr>
            <a:endParaRPr kumimoji="1" lang="en-US" altLang="zh-HK" sz="4000" dirty="0"/>
          </a:p>
          <a:p>
            <a:pPr marL="0" indent="0" algn="ctr">
              <a:buNone/>
            </a:pPr>
            <a:endParaRPr kumimoji="1" lang="en-US" altLang="zh-HK" sz="4000" dirty="0"/>
          </a:p>
          <a:p>
            <a:pPr marL="0" indent="0" algn="ctr">
              <a:buNone/>
            </a:pPr>
            <a:endParaRPr kumimoji="1" lang="en-US" altLang="zh-HK" sz="4000" dirty="0"/>
          </a:p>
          <a:p>
            <a:pPr marL="0" indent="0" algn="ctr">
              <a:buNone/>
            </a:pPr>
            <a:endParaRPr kumimoji="1" lang="en-US" altLang="zh-HK" sz="4000" dirty="0"/>
          </a:p>
          <a:p>
            <a:pPr marL="0" indent="0" algn="ctr">
              <a:buNone/>
            </a:pPr>
            <a:endParaRPr kumimoji="1" lang="en-US" altLang="zh-HK" sz="4000" dirty="0"/>
          </a:p>
          <a:p>
            <a:pPr marL="0" indent="0" algn="r">
              <a:buNone/>
            </a:pPr>
            <a:r>
              <a:rPr kumimoji="1" lang="en-US" altLang="zh-HK" sz="2000" dirty="0" err="1"/>
              <a:t>Tsui</a:t>
            </a:r>
            <a:r>
              <a:rPr kumimoji="1" lang="en-US" altLang="zh-HK" sz="2000" dirty="0"/>
              <a:t> Joy Lok Heng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134F3A32-145D-3DB5-6CB3-15DC0DF649D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3704282" y="2376487"/>
            <a:ext cx="4607046" cy="3249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494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splay with stock market charts">
            <a:extLst>
              <a:ext uri="{FF2B5EF4-FFF2-40B4-BE49-F238E27FC236}">
                <a16:creationId xmlns:a16="http://schemas.microsoft.com/office/drawing/2014/main" id="{94DFB47F-D2F1-9222-F052-F46428A17E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B6B15FF2-8609-43EC-B7B8-E9584B25D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kumimoji="1" lang="en-US" altLang="zh-HK" sz="4000" dirty="0">
                <a:solidFill>
                  <a:schemeClr val="accent2">
                    <a:lumMod val="75000"/>
                  </a:schemeClr>
                </a:solidFill>
              </a:rPr>
              <a:t>Background</a:t>
            </a:r>
            <a:endParaRPr kumimoji="1" lang="zh-HK" altLang="en-US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E1078B29-0747-4717-6E38-E2119C799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276" y="1692795"/>
            <a:ext cx="3958113" cy="4497939"/>
          </a:xfrm>
        </p:spPr>
        <p:txBody>
          <a:bodyPr>
            <a:normAutofit fontScale="85000" lnSpcReduction="10000"/>
          </a:bodyPr>
          <a:lstStyle/>
          <a:p>
            <a:r>
              <a:rPr lang="en-US" altLang="zh-HK" sz="2000" i="0" u="none" strike="noStrike" dirty="0">
                <a:solidFill>
                  <a:srgbClr val="393939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integrating both Chinese and Western culinary traditions to build our reputation as “Hongkonger’s canteen”</a:t>
            </a:r>
          </a:p>
          <a:p>
            <a:r>
              <a:rPr lang="en-US" altLang="zh-HK" sz="20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Established in 1968 and listed on the Hong Kong Stock Exchange in July 1986</a:t>
            </a:r>
          </a:p>
          <a:p>
            <a:r>
              <a:rPr lang="en-US" altLang="zh-HK" sz="2000" dirty="0">
                <a:latin typeface="Calibri" panose="020F0502020204030204" pitchFamily="34" charset="0"/>
                <a:cs typeface="Calibri" panose="020F0502020204030204" pitchFamily="34" charset="0"/>
              </a:rPr>
              <a:t>1983: Open first store in </a:t>
            </a:r>
            <a:r>
              <a:rPr lang="en-US" altLang="zh-TW" sz="2000" dirty="0">
                <a:latin typeface="Calibri" panose="020F0502020204030204" pitchFamily="34" charset="0"/>
                <a:cs typeface="Calibri" panose="020F0502020204030204" pitchFamily="34" charset="0"/>
              </a:rPr>
              <a:t>shopping mall</a:t>
            </a:r>
          </a:p>
          <a:p>
            <a:r>
              <a:rPr lang="en-US" altLang="zh-HK" sz="2000" dirty="0">
                <a:latin typeface="Calibri" panose="020F0502020204030204" pitchFamily="34" charset="0"/>
                <a:cs typeface="Calibri" panose="020F0502020204030204" pitchFamily="34" charset="0"/>
              </a:rPr>
              <a:t>1991: </a:t>
            </a:r>
            <a:r>
              <a:rPr lang="en-US" altLang="zh-HK" sz="20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Open headquarter and central food processing </a:t>
            </a:r>
            <a:r>
              <a:rPr lang="en-US" altLang="zh-HK" sz="2000" i="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centre</a:t>
            </a:r>
            <a:r>
              <a:rPr lang="en-US" altLang="zh-HK" sz="20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in </a:t>
            </a:r>
            <a:r>
              <a:rPr lang="en-US" altLang="zh-HK" sz="2000" i="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Fo</a:t>
            </a:r>
            <a:r>
              <a:rPr lang="en-US" altLang="zh-HK" sz="20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tan</a:t>
            </a:r>
          </a:p>
          <a:p>
            <a:r>
              <a:rPr lang="en-US" altLang="zh-HK" sz="2000" dirty="0">
                <a:latin typeface="Calibri" panose="020F0502020204030204" pitchFamily="34" charset="0"/>
                <a:cs typeface="Calibri" panose="020F0502020204030204" pitchFamily="34" charset="0"/>
              </a:rPr>
              <a:t>2011: </a:t>
            </a:r>
            <a:r>
              <a:rPr lang="en-US" altLang="zh-HK" sz="20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Open central processing </a:t>
            </a:r>
            <a:r>
              <a:rPr lang="en-US" altLang="zh-HK" sz="2000" i="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centre</a:t>
            </a:r>
            <a:r>
              <a:rPr lang="en-US" altLang="zh-HK" sz="20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in China</a:t>
            </a:r>
          </a:p>
          <a:p>
            <a:r>
              <a:rPr lang="en-US" altLang="zh-HK" sz="2000" dirty="0">
                <a:latin typeface="Calibri" panose="020F0502020204030204" pitchFamily="34" charset="0"/>
                <a:cs typeface="Calibri" panose="020F0502020204030204" pitchFamily="34" charset="0"/>
              </a:rPr>
              <a:t>2013: Open </a:t>
            </a:r>
            <a:r>
              <a:rPr lang="en-US" altLang="zh-HK" sz="20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New central processing </a:t>
            </a:r>
            <a:r>
              <a:rPr lang="en-US" altLang="zh-HK" sz="2000" i="0" u="none" strike="noStrike" dirty="0" err="1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centre</a:t>
            </a:r>
            <a:r>
              <a:rPr lang="en-US" altLang="zh-HK" sz="20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in Tai Po</a:t>
            </a:r>
          </a:p>
          <a:p>
            <a:r>
              <a:rPr lang="en-US" altLang="zh-HK" sz="200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2020: Launch online ordering platform</a:t>
            </a:r>
            <a:endParaRPr lang="en-US" altLang="zh-HK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altLang="zh-HK" sz="1400" dirty="0"/>
            </a:br>
            <a:endParaRPr kumimoji="1" lang="zh-HK" altLang="en-US" sz="1400" dirty="0"/>
          </a:p>
        </p:txBody>
      </p:sp>
    </p:spTree>
    <p:extLst>
      <p:ext uri="{BB962C8B-B14F-4D97-AF65-F5344CB8AC3E}">
        <p14:creationId xmlns:p14="http://schemas.microsoft.com/office/powerpoint/2010/main" val="655832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圖表 4">
            <a:extLst>
              <a:ext uri="{FF2B5EF4-FFF2-40B4-BE49-F238E27FC236}">
                <a16:creationId xmlns:a16="http://schemas.microsoft.com/office/drawing/2014/main" id="{AB9E84C8-7FB4-6C69-C150-84E0F81BBC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2226809"/>
              </p:ext>
            </p:extLst>
          </p:nvPr>
        </p:nvGraphicFramePr>
        <p:xfrm>
          <a:off x="760412" y="562505"/>
          <a:ext cx="4511675" cy="31093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6" name="內容版面配置區 3">
            <a:extLst>
              <a:ext uri="{FF2B5EF4-FFF2-40B4-BE49-F238E27FC236}">
                <a16:creationId xmlns:a16="http://schemas.microsoft.com/office/drawing/2014/main" id="{939A3572-8FD6-AC56-83EE-7F62BB767C5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15752996"/>
              </p:ext>
            </p:extLst>
          </p:nvPr>
        </p:nvGraphicFramePr>
        <p:xfrm>
          <a:off x="6096000" y="629709"/>
          <a:ext cx="5724525" cy="29749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7" name="內容版面配置區 6">
            <a:extLst>
              <a:ext uri="{FF2B5EF4-FFF2-40B4-BE49-F238E27FC236}">
                <a16:creationId xmlns:a16="http://schemas.microsoft.com/office/drawing/2014/main" id="{0542C8D1-86E9-452E-9EA7-31953F352A7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32443679"/>
              </p:ext>
            </p:extLst>
          </p:nvPr>
        </p:nvGraphicFramePr>
        <p:xfrm>
          <a:off x="357188" y="3671889"/>
          <a:ext cx="5895974" cy="30464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8" name="內容版面配置區 6">
            <a:extLst>
              <a:ext uri="{FF2B5EF4-FFF2-40B4-BE49-F238E27FC236}">
                <a16:creationId xmlns:a16="http://schemas.microsoft.com/office/drawing/2014/main" id="{5CF938BA-267A-544E-74C4-D3D7FE7A571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64319695"/>
              </p:ext>
            </p:extLst>
          </p:nvPr>
        </p:nvGraphicFramePr>
        <p:xfrm>
          <a:off x="6656386" y="3604684"/>
          <a:ext cx="5148260" cy="31093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9" name="文字方塊 8">
            <a:extLst>
              <a:ext uri="{FF2B5EF4-FFF2-40B4-BE49-F238E27FC236}">
                <a16:creationId xmlns:a16="http://schemas.microsoft.com/office/drawing/2014/main" id="{BFB694AB-23F1-0437-403F-42AE025D99B2}"/>
              </a:ext>
            </a:extLst>
          </p:cNvPr>
          <p:cNvSpPr txBox="1"/>
          <p:nvPr/>
        </p:nvSpPr>
        <p:spPr>
          <a:xfrm>
            <a:off x="357188" y="8506"/>
            <a:ext cx="772557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HK" sz="3000" dirty="0">
                <a:solidFill>
                  <a:schemeClr val="accent2">
                    <a:lumMod val="75000"/>
                  </a:schemeClr>
                </a:solidFill>
              </a:rPr>
              <a:t>Business Situations Overview from 2019 to 2023</a:t>
            </a:r>
            <a:endParaRPr kumimoji="1" lang="zh-HK" altLang="en-US" sz="3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4788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42B7524-5302-5C57-0034-E5BD4E2AA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>
                <a:solidFill>
                  <a:schemeClr val="accent2">
                    <a:lumMod val="75000"/>
                  </a:schemeClr>
                </a:solidFill>
              </a:rPr>
              <a:t>Environmental Factors</a:t>
            </a:r>
            <a:endParaRPr kumimoji="1" lang="zh-HK" alt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5" name="內容版面配置區 4">
            <a:extLst>
              <a:ext uri="{FF2B5EF4-FFF2-40B4-BE49-F238E27FC236}">
                <a16:creationId xmlns:a16="http://schemas.microsoft.com/office/drawing/2014/main" id="{B2C2C90B-BD03-ACE0-4A7C-E2C98604C7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8549949"/>
              </p:ext>
            </p:extLst>
          </p:nvPr>
        </p:nvGraphicFramePr>
        <p:xfrm>
          <a:off x="654907" y="1325880"/>
          <a:ext cx="10008973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897">
                  <a:extLst>
                    <a:ext uri="{9D8B030D-6E8A-4147-A177-3AD203B41FA5}">
                      <a16:colId xmlns:a16="http://schemas.microsoft.com/office/drawing/2014/main" val="3091705989"/>
                    </a:ext>
                  </a:extLst>
                </a:gridCol>
                <a:gridCol w="2582563">
                  <a:extLst>
                    <a:ext uri="{9D8B030D-6E8A-4147-A177-3AD203B41FA5}">
                      <a16:colId xmlns:a16="http://schemas.microsoft.com/office/drawing/2014/main" val="1065507681"/>
                    </a:ext>
                  </a:extLst>
                </a:gridCol>
                <a:gridCol w="4139513">
                  <a:extLst>
                    <a:ext uri="{9D8B030D-6E8A-4147-A177-3AD203B41FA5}">
                      <a16:colId xmlns:a16="http://schemas.microsoft.com/office/drawing/2014/main" val="3963228546"/>
                    </a:ext>
                  </a:extLst>
                </a:gridCol>
              </a:tblGrid>
              <a:tr h="3489548">
                <a:tc>
                  <a:txBody>
                    <a:bodyPr/>
                    <a:lstStyle/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Political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HK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-Political instability 2019-2020 : “Yellow” vs  “Blue” restaurant could affect consumer behavior</a:t>
                      </a:r>
                      <a:endParaRPr lang="en-US" altLang="zh-HK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zh-HK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Economic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-food cost increase due to supply chain disruption caused by pandemic (Café de Coral, 2023)</a:t>
                      </a:r>
                      <a:endParaRPr lang="zh-HK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Social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-Decrease in frequency of dining out (Wang et al., 2021)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-Increase in frequency of ordering takeaway and cooking at home (Wang  et al., 2021)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-increase in competitors e.g. two-dish rice; cheaper than Café de Coral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-Increase in number of people going to China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-Lifestyle Change : Work from Home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-Health consciousness increases (Xu, 2020); demand for organic food, grass-fed meat products, meat alternatives</a:t>
                      </a:r>
                      <a:endParaRPr lang="zh-HK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21252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214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42B7524-5302-5C57-0034-E5BD4E2AA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>
                <a:solidFill>
                  <a:schemeClr val="accent2">
                    <a:lumMod val="75000"/>
                  </a:schemeClr>
                </a:solidFill>
              </a:rPr>
              <a:t>Environmental Factors</a:t>
            </a:r>
            <a:endParaRPr kumimoji="1" lang="zh-HK" alt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5" name="內容版面配置區 4">
            <a:extLst>
              <a:ext uri="{FF2B5EF4-FFF2-40B4-BE49-F238E27FC236}">
                <a16:creationId xmlns:a16="http://schemas.microsoft.com/office/drawing/2014/main" id="{B2C2C90B-BD03-ACE0-4A7C-E2C98604C7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8589610"/>
              </p:ext>
            </p:extLst>
          </p:nvPr>
        </p:nvGraphicFramePr>
        <p:xfrm>
          <a:off x="720810" y="1690688"/>
          <a:ext cx="10008973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897">
                  <a:extLst>
                    <a:ext uri="{9D8B030D-6E8A-4147-A177-3AD203B41FA5}">
                      <a16:colId xmlns:a16="http://schemas.microsoft.com/office/drawing/2014/main" val="3091705989"/>
                    </a:ext>
                  </a:extLst>
                </a:gridCol>
                <a:gridCol w="2582563">
                  <a:extLst>
                    <a:ext uri="{9D8B030D-6E8A-4147-A177-3AD203B41FA5}">
                      <a16:colId xmlns:a16="http://schemas.microsoft.com/office/drawing/2014/main" val="1065507681"/>
                    </a:ext>
                  </a:extLst>
                </a:gridCol>
                <a:gridCol w="4139513">
                  <a:extLst>
                    <a:ext uri="{9D8B030D-6E8A-4147-A177-3AD203B41FA5}">
                      <a16:colId xmlns:a16="http://schemas.microsoft.com/office/drawing/2014/main" val="3963228546"/>
                    </a:ext>
                  </a:extLst>
                </a:gridCol>
              </a:tblGrid>
              <a:tr h="3526618">
                <a:tc>
                  <a:txBody>
                    <a:bodyPr/>
                    <a:lstStyle/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Technological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-Popularity of mobile ordering app, delivery service and QR code ordering for pre-orders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-delivery and collection robot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Environmental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-increase awareness of  environment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&gt;73% sustainable seafood procurement rate in Hong Kong in 2023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-reduce plastic packaging and cutlery and replaced by wooden cutlery</a:t>
                      </a:r>
                      <a:endParaRPr lang="zh-HK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Legal</a:t>
                      </a:r>
                    </a:p>
                    <a:p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-minimum wage raised from $37.5 per hour in 2021 to $40 per hour in 2023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HK" b="0" dirty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en-US" altLang="zh-HK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dine-in ban, social distancing measure, probation of group gathering, Vaccine Pass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HK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-Employment and Retirement Scheme Legislation Ordinance 2022: offset severance payment and long service payment; 17.1 million was recognized to employees for long service payment</a:t>
                      </a:r>
                    </a:p>
                    <a:p>
                      <a:endParaRPr lang="en-US" altLang="zh-HK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zh-HK" alt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2346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3564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0CC70DA-10DF-0724-CA61-6B21D59CB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>
                <a:solidFill>
                  <a:schemeClr val="accent2">
                    <a:lumMod val="75000"/>
                  </a:schemeClr>
                </a:solidFill>
              </a:rPr>
              <a:t>Internal Environment</a:t>
            </a:r>
            <a:endParaRPr kumimoji="1" lang="zh-HK" alt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C5AB92F-CC8C-2A17-75F3-B1654526C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zh-HK" altLang="en-US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zh-HK" altLang="en-US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kumimoji="1" lang="en-US" altLang="zh-HK" dirty="0"/>
          </a:p>
        </p:txBody>
      </p:sp>
      <p:sp>
        <p:nvSpPr>
          <p:cNvPr id="4" name="Google Shape;694;p69">
            <a:extLst>
              <a:ext uri="{FF2B5EF4-FFF2-40B4-BE49-F238E27FC236}">
                <a16:creationId xmlns:a16="http://schemas.microsoft.com/office/drawing/2014/main" id="{B4F7904F-9F8A-B708-E9CC-D7B44CB17ECF}"/>
              </a:ext>
            </a:extLst>
          </p:cNvPr>
          <p:cNvSpPr/>
          <p:nvPr/>
        </p:nvSpPr>
        <p:spPr>
          <a:xfrm>
            <a:off x="700491" y="2016843"/>
            <a:ext cx="3844191" cy="3437442"/>
          </a:xfrm>
          <a:prstGeom prst="rect">
            <a:avLst/>
          </a:prstGeom>
          <a:solidFill>
            <a:srgbClr val="EEEE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sz="3000" dirty="0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5" name="Rectangle: Rounded Corners 6">
            <a:extLst>
              <a:ext uri="{FF2B5EF4-FFF2-40B4-BE49-F238E27FC236}">
                <a16:creationId xmlns:a16="http://schemas.microsoft.com/office/drawing/2014/main" id="{4D49A055-E43A-D9F0-7B5F-C50EFA1B9606}"/>
              </a:ext>
            </a:extLst>
          </p:cNvPr>
          <p:cNvSpPr/>
          <p:nvPr/>
        </p:nvSpPr>
        <p:spPr>
          <a:xfrm>
            <a:off x="900330" y="1418345"/>
            <a:ext cx="2084441" cy="801397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HK" sz="2000" b="1" dirty="0">
                <a:latin typeface="Calibri" panose="020F0502020204030204" pitchFamily="34" charset="0"/>
                <a:cs typeface="Calibri" panose="020F0502020204030204" pitchFamily="34" charset="0"/>
              </a:rPr>
              <a:t>Organizational Culture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118797B7-97EF-EDFD-CABF-0A888D7B3B17}"/>
              </a:ext>
            </a:extLst>
          </p:cNvPr>
          <p:cNvSpPr/>
          <p:nvPr/>
        </p:nvSpPr>
        <p:spPr>
          <a:xfrm>
            <a:off x="700491" y="6247130"/>
            <a:ext cx="2628877" cy="13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  <p:pic>
        <p:nvPicPr>
          <p:cNvPr id="7" name="Graphic 13" descr="Lightbulb and gear with solid fill">
            <a:extLst>
              <a:ext uri="{FF2B5EF4-FFF2-40B4-BE49-F238E27FC236}">
                <a16:creationId xmlns:a16="http://schemas.microsoft.com/office/drawing/2014/main" id="{99FE859E-CDC7-3785-92B5-8765E1F2FF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2403" y="2186022"/>
            <a:ext cx="617927" cy="617927"/>
          </a:xfrm>
          <a:prstGeom prst="rect">
            <a:avLst/>
          </a:prstGeom>
        </p:spPr>
      </p:pic>
      <p:sp>
        <p:nvSpPr>
          <p:cNvPr id="8" name="TextBox 19">
            <a:extLst>
              <a:ext uri="{FF2B5EF4-FFF2-40B4-BE49-F238E27FC236}">
                <a16:creationId xmlns:a16="http://schemas.microsoft.com/office/drawing/2014/main" id="{D7CB9B70-61D6-58CA-CAD7-F68388F364DA}"/>
              </a:ext>
            </a:extLst>
          </p:cNvPr>
          <p:cNvSpPr txBox="1"/>
          <p:nvPr/>
        </p:nvSpPr>
        <p:spPr>
          <a:xfrm>
            <a:off x="900330" y="2297004"/>
            <a:ext cx="239415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HK" sz="2000" dirty="0">
                <a:latin typeface="Calibri" panose="020F0502020204030204" pitchFamily="34" charset="0"/>
                <a:cs typeface="Calibri" panose="020F0502020204030204" pitchFamily="34" charset="0"/>
              </a:rPr>
              <a:t>Continuous learning and improvement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HK" sz="2000" dirty="0">
                <a:latin typeface="Calibri" panose="020F0502020204030204" pitchFamily="34" charset="0"/>
                <a:cs typeface="Calibri" panose="020F0502020204030204" pitchFamily="34" charset="0"/>
              </a:rPr>
              <a:t>Innovate and adapt to changing environment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HK" sz="2000" dirty="0">
                <a:latin typeface="Calibri" panose="020F0502020204030204" pitchFamily="34" charset="0"/>
                <a:cs typeface="Calibri" panose="020F0502020204030204" pitchFamily="34" charset="0"/>
              </a:rPr>
              <a:t>Adopt technology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HK" sz="2000" dirty="0">
                <a:latin typeface="Calibri" panose="020F0502020204030204" pitchFamily="34" charset="0"/>
                <a:cs typeface="Calibri" panose="020F0502020204030204" pitchFamily="34" charset="0"/>
              </a:rPr>
              <a:t>People-oriented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HK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Google Shape;694;p69">
            <a:extLst>
              <a:ext uri="{FF2B5EF4-FFF2-40B4-BE49-F238E27FC236}">
                <a16:creationId xmlns:a16="http://schemas.microsoft.com/office/drawing/2014/main" id="{A216693C-ECE6-5704-B284-1A0B3BEEA062}"/>
              </a:ext>
            </a:extLst>
          </p:cNvPr>
          <p:cNvSpPr/>
          <p:nvPr/>
        </p:nvSpPr>
        <p:spPr>
          <a:xfrm>
            <a:off x="6744676" y="1963822"/>
            <a:ext cx="3844191" cy="4074943"/>
          </a:xfrm>
          <a:prstGeom prst="rect">
            <a:avLst/>
          </a:prstGeom>
          <a:solidFill>
            <a:srgbClr val="EEEEE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sz="3000" dirty="0">
              <a:solidFill>
                <a:schemeClr val="lt1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0" name="Rectangle: Rounded Corners 6">
            <a:extLst>
              <a:ext uri="{FF2B5EF4-FFF2-40B4-BE49-F238E27FC236}">
                <a16:creationId xmlns:a16="http://schemas.microsoft.com/office/drawing/2014/main" id="{C1425BE4-2AB3-7478-0328-BD5B232AABF6}"/>
              </a:ext>
            </a:extLst>
          </p:cNvPr>
          <p:cNvSpPr/>
          <p:nvPr/>
        </p:nvSpPr>
        <p:spPr>
          <a:xfrm>
            <a:off x="7016893" y="1344970"/>
            <a:ext cx="2084441" cy="801397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HK" sz="2000" b="1" dirty="0">
                <a:latin typeface="Calibri" panose="020F0502020204030204" pitchFamily="34" charset="0"/>
                <a:cs typeface="Calibri" panose="020F0502020204030204" pitchFamily="34" charset="0"/>
              </a:rPr>
              <a:t>Resources</a:t>
            </a:r>
          </a:p>
        </p:txBody>
      </p:sp>
      <p:sp>
        <p:nvSpPr>
          <p:cNvPr id="11" name="TextBox 19">
            <a:extLst>
              <a:ext uri="{FF2B5EF4-FFF2-40B4-BE49-F238E27FC236}">
                <a16:creationId xmlns:a16="http://schemas.microsoft.com/office/drawing/2014/main" id="{E6E4A457-D007-EB34-2D72-BD8420DD36EB}"/>
              </a:ext>
            </a:extLst>
          </p:cNvPr>
          <p:cNvSpPr txBox="1"/>
          <p:nvPr/>
        </p:nvSpPr>
        <p:spPr>
          <a:xfrm>
            <a:off x="6806806" y="2322212"/>
            <a:ext cx="316674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altLang="zh-HK" sz="2000" b="0" dirty="0">
                <a:effectLst/>
                <a:latin typeface="FrutigerLTStd"/>
              </a:rPr>
              <a:t>Has sufficient working capital in the coming 12 months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altLang="zh-HK" sz="2000" dirty="0">
                <a:latin typeface="FrutigerLTStd"/>
              </a:rPr>
              <a:t>Property, plant and equipment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altLang="zh-HK" sz="2000" dirty="0">
                <a:latin typeface="FrutigerLTStd"/>
              </a:rPr>
              <a:t>Staff training (over 20 % staff have graduated from internal training </a:t>
            </a:r>
            <a:r>
              <a:rPr lang="en-US" altLang="zh-HK" sz="2000" dirty="0" err="1">
                <a:latin typeface="FrutigerLTStd"/>
              </a:rPr>
              <a:t>programme</a:t>
            </a:r>
            <a:r>
              <a:rPr lang="en-US" altLang="zh-HK" sz="2000" dirty="0">
                <a:latin typeface="FrutigerLTStd"/>
              </a:rPr>
              <a:t> include QF accredited operational courses) </a:t>
            </a:r>
            <a:endParaRPr lang="en-HK" altLang="zh-HK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altLang="zh-HK" sz="2000" dirty="0">
              <a:latin typeface="FrutigerLTStd"/>
            </a:endParaRPr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41F827D6-0808-4237-8D6A-D0EF28491A6F}"/>
              </a:ext>
            </a:extLst>
          </p:cNvPr>
          <p:cNvSpPr/>
          <p:nvPr/>
        </p:nvSpPr>
        <p:spPr>
          <a:xfrm>
            <a:off x="6792418" y="6219546"/>
            <a:ext cx="2628877" cy="13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701037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9E69D6E-2E25-18C6-F662-F2C58B9CE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>
                <a:solidFill>
                  <a:schemeClr val="accent2">
                    <a:lumMod val="75000"/>
                  </a:schemeClr>
                </a:solidFill>
              </a:rPr>
              <a:t>Industry Environment</a:t>
            </a:r>
            <a:endParaRPr kumimoji="1" lang="zh-HK" alt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內容版面配置區 3">
            <a:extLst>
              <a:ext uri="{FF2B5EF4-FFF2-40B4-BE49-F238E27FC236}">
                <a16:creationId xmlns:a16="http://schemas.microsoft.com/office/drawing/2014/main" id="{E89A89BA-0447-04D0-A832-17BDECF2A1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2954109"/>
              </p:ext>
            </p:extLst>
          </p:nvPr>
        </p:nvGraphicFramePr>
        <p:xfrm>
          <a:off x="838200" y="1828801"/>
          <a:ext cx="9010136" cy="37421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2534">
                  <a:extLst>
                    <a:ext uri="{9D8B030D-6E8A-4147-A177-3AD203B41FA5}">
                      <a16:colId xmlns:a16="http://schemas.microsoft.com/office/drawing/2014/main" val="1302061880"/>
                    </a:ext>
                  </a:extLst>
                </a:gridCol>
                <a:gridCol w="2252534">
                  <a:extLst>
                    <a:ext uri="{9D8B030D-6E8A-4147-A177-3AD203B41FA5}">
                      <a16:colId xmlns:a16="http://schemas.microsoft.com/office/drawing/2014/main" val="421217755"/>
                    </a:ext>
                  </a:extLst>
                </a:gridCol>
                <a:gridCol w="2252534">
                  <a:extLst>
                    <a:ext uri="{9D8B030D-6E8A-4147-A177-3AD203B41FA5}">
                      <a16:colId xmlns:a16="http://schemas.microsoft.com/office/drawing/2014/main" val="3284411300"/>
                    </a:ext>
                  </a:extLst>
                </a:gridCol>
                <a:gridCol w="2252534">
                  <a:extLst>
                    <a:ext uri="{9D8B030D-6E8A-4147-A177-3AD203B41FA5}">
                      <a16:colId xmlns:a16="http://schemas.microsoft.com/office/drawing/2014/main" val="2837035294"/>
                    </a:ext>
                  </a:extLst>
                </a:gridCol>
              </a:tblGrid>
              <a:tr h="3742123">
                <a:tc>
                  <a:txBody>
                    <a:bodyPr/>
                    <a:lstStyle/>
                    <a:p>
                      <a:r>
                        <a:rPr lang="en-US" altLang="zh-HK" dirty="0"/>
                        <a:t>Strategic partner</a:t>
                      </a:r>
                    </a:p>
                    <a:p>
                      <a:r>
                        <a:rPr lang="en-US" altLang="zh-HK" dirty="0"/>
                        <a:t>-many partnership with big companies and celebrities e.g. KMB, Twins</a:t>
                      </a:r>
                      <a:endParaRPr lang="zh-HK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dirty="0"/>
                        <a:t>Competitors</a:t>
                      </a:r>
                    </a:p>
                    <a:p>
                      <a:r>
                        <a:rPr lang="en-US" altLang="zh-HK" dirty="0"/>
                        <a:t>Other local quick-service restaurant, e.g. Fairwood</a:t>
                      </a:r>
                    </a:p>
                    <a:p>
                      <a:r>
                        <a:rPr lang="en-US" altLang="zh-HK" dirty="0"/>
                        <a:t>-New entrant:</a:t>
                      </a:r>
                    </a:p>
                    <a:p>
                      <a:r>
                        <a:rPr lang="en-US" altLang="zh-HK" dirty="0"/>
                        <a:t>-Two dish rice</a:t>
                      </a:r>
                      <a:endParaRPr lang="zh-HK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dirty="0"/>
                        <a:t>Employees</a:t>
                      </a:r>
                    </a:p>
                    <a:p>
                      <a:r>
                        <a:rPr lang="en-US" altLang="zh-HK" dirty="0"/>
                        <a:t>6,435 in total (2023)</a:t>
                      </a:r>
                    </a:p>
                    <a:p>
                      <a:r>
                        <a:rPr lang="en-US" altLang="zh-HK" dirty="0"/>
                        <a:t>&gt;10% monthly turnover for 31 or below age group</a:t>
                      </a:r>
                    </a:p>
                    <a:p>
                      <a:r>
                        <a:rPr lang="en-US" altLang="zh-HK" dirty="0"/>
                        <a:t>- coaching every 3 months  for trainees </a:t>
                      </a:r>
                    </a:p>
                    <a:p>
                      <a:r>
                        <a:rPr lang="en-US" altLang="zh-HK" dirty="0"/>
                        <a:t>-training for over 99% frontline staff and 100% middle and senior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HK" dirty="0"/>
                        <a:t>Supplier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HK" dirty="0"/>
                        <a:t>-</a:t>
                      </a:r>
                      <a:r>
                        <a:rPr lang="en-US" altLang="zh-HK" sz="1800" dirty="0">
                          <a:latin typeface="FrutigerLTStd"/>
                        </a:rPr>
                        <a:t>Direct purchase from first-tier suppliers from different countries , including 315 food suppliers e.g. Europe, North and South America, South Africa, China, Asia, Hong Kong, New Zealand</a:t>
                      </a:r>
                      <a:endParaRPr lang="zh-HK" altLang="en-US" sz="1800" dirty="0">
                        <a:effectLst/>
                      </a:endParaRPr>
                    </a:p>
                    <a:p>
                      <a:endParaRPr lang="zh-HK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161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9722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653652F-B8D2-3799-4A25-F77DC74F6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>
                <a:solidFill>
                  <a:schemeClr val="accent2">
                    <a:lumMod val="75000"/>
                  </a:schemeClr>
                </a:solidFill>
              </a:rPr>
              <a:t>Organizational Change</a:t>
            </a:r>
            <a:endParaRPr kumimoji="1" lang="zh-HK" alt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6DA75659-BB70-DDCC-7F46-F440D5EC2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4756"/>
            <a:ext cx="10515600" cy="4351338"/>
          </a:xfrm>
        </p:spPr>
        <p:txBody>
          <a:bodyPr/>
          <a:lstStyle/>
          <a:p>
            <a:r>
              <a:rPr kumimoji="1" lang="en-US" altLang="zh-HK" dirty="0">
                <a:latin typeface="Calibri" panose="020F0502020204030204" pitchFamily="34" charset="0"/>
                <a:cs typeface="Calibri" panose="020F0502020204030204" pitchFamily="34" charset="0"/>
              </a:rPr>
              <a:t>Performance Gap</a:t>
            </a:r>
          </a:p>
          <a:p>
            <a:r>
              <a:rPr lang="en-US" altLang="zh-HK" dirty="0">
                <a:solidFill>
                  <a:srgbClr val="2222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Strategic change </a:t>
            </a:r>
          </a:p>
          <a:p>
            <a:pPr lvl="1"/>
            <a:r>
              <a:rPr lang="en-US" altLang="zh-HK" i="0" u="none" strike="noStrike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New target</a:t>
            </a:r>
            <a:r>
              <a:rPr lang="en-US" altLang="zh-HK" dirty="0">
                <a:solidFill>
                  <a:srgbClr val="2222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to attract more tourists</a:t>
            </a:r>
          </a:p>
          <a:p>
            <a:pPr lvl="1"/>
            <a:r>
              <a:rPr lang="en-US" altLang="zh-HK" dirty="0">
                <a:solidFill>
                  <a:srgbClr val="2222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Weekly Nostalgic food introduction</a:t>
            </a:r>
          </a:p>
          <a:p>
            <a:pPr lvl="1"/>
            <a:r>
              <a:rPr lang="en-US" altLang="zh-HK" dirty="0">
                <a:solidFill>
                  <a:srgbClr val="22222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Makeover of restaurants to include local district style </a:t>
            </a:r>
          </a:p>
          <a:p>
            <a:r>
              <a:rPr kumimoji="1" lang="en-US" altLang="zh-HK" dirty="0">
                <a:latin typeface="Calibri" panose="020F0502020204030204" pitchFamily="34" charset="0"/>
                <a:cs typeface="Calibri" panose="020F0502020204030204" pitchFamily="34" charset="0"/>
              </a:rPr>
              <a:t>Escape from routine, acquiring knowledge, sensory appeal (</a:t>
            </a:r>
            <a:r>
              <a:rPr lang="en-US" altLang="zh-HK" i="0" u="none" strike="noStrike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Suntikul</a:t>
            </a:r>
            <a:r>
              <a:rPr lang="en-US" altLang="zh-HK" i="0" u="none" strike="noStrike" dirty="0">
                <a:solidFill>
                  <a:srgbClr val="222222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et al., 2020)</a:t>
            </a:r>
          </a:p>
          <a:p>
            <a:pPr lvl="1"/>
            <a:endParaRPr lang="en-US" altLang="zh-HK" dirty="0">
              <a:solidFill>
                <a:srgbClr val="22222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US" altLang="zh-HK" i="0" u="none" strike="noStrike" dirty="0">
              <a:solidFill>
                <a:srgbClr val="222222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US" altLang="zh-HK" i="0" u="none" strike="noStrike" dirty="0">
              <a:solidFill>
                <a:srgbClr val="222222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kumimoji="1" lang="zh-HK" alt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內容版面配置區 2">
            <a:extLst>
              <a:ext uri="{FF2B5EF4-FFF2-40B4-BE49-F238E27FC236}">
                <a16:creationId xmlns:a16="http://schemas.microsoft.com/office/drawing/2014/main" id="{2B501BB6-599E-35E4-13CC-E5027A785AA5}"/>
              </a:ext>
            </a:extLst>
          </p:cNvPr>
          <p:cNvSpPr txBox="1">
            <a:spLocks/>
          </p:cNvSpPr>
          <p:nvPr/>
        </p:nvSpPr>
        <p:spPr>
          <a:xfrm>
            <a:off x="7393706" y="3717561"/>
            <a:ext cx="4479077" cy="2594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HK" altLang="en-US" dirty="0"/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107980C0-6436-CCA1-A5D8-160C941FFD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4820" y="4289822"/>
            <a:ext cx="2835790" cy="212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D2B72176-2894-4F51-03CD-61033109DD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5589" y="603830"/>
            <a:ext cx="2308654" cy="2308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676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3CE2A0D-62DC-2626-A1E3-33E23A993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HK" dirty="0"/>
              <a:t>References</a:t>
            </a:r>
            <a:endParaRPr kumimoji="1" lang="zh-HK" alt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5DA80554-0394-A1EE-8046-AAAA7B012F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HK" sz="1200" dirty="0">
                <a:latin typeface="Arial" panose="020B0604020202020204" pitchFamily="34" charset="0"/>
              </a:rPr>
              <a:t>Café de Coral Holdings Limited (2023) Annual Report</a:t>
            </a:r>
            <a:endParaRPr lang="en-US" altLang="zh-HK" sz="1200" dirty="0">
              <a:effectLst/>
              <a:latin typeface="Arial" panose="020B0604020202020204" pitchFamily="34" charset="0"/>
            </a:endParaRPr>
          </a:p>
          <a:p>
            <a:r>
              <a:rPr lang="en-US" altLang="zh-HK" sz="1200" dirty="0">
                <a:latin typeface="Arial" panose="020B0604020202020204" pitchFamily="34" charset="0"/>
              </a:rPr>
              <a:t>Café de Coral Holdings Limited (2022) Annual Report</a:t>
            </a:r>
          </a:p>
          <a:p>
            <a:r>
              <a:rPr lang="en-US" altLang="zh-HK" sz="1200" dirty="0">
                <a:latin typeface="Arial" panose="020B0604020202020204" pitchFamily="34" charset="0"/>
              </a:rPr>
              <a:t>Café de Coral Holdings Limited (2021) Annual Report</a:t>
            </a:r>
          </a:p>
          <a:p>
            <a:r>
              <a:rPr lang="en-US" altLang="zh-HK" sz="1200" dirty="0">
                <a:latin typeface="Arial" panose="020B0604020202020204" pitchFamily="34" charset="0"/>
              </a:rPr>
              <a:t>Café de Coral Holdings Limited (2020) Annual Report</a:t>
            </a:r>
            <a:endParaRPr lang="en-US" altLang="zh-HK" sz="1200" dirty="0">
              <a:effectLst/>
              <a:latin typeface="Arial" panose="020B0604020202020204" pitchFamily="34" charset="0"/>
            </a:endParaRPr>
          </a:p>
          <a:p>
            <a:r>
              <a:rPr lang="en-US" altLang="zh-HK" sz="1200" dirty="0">
                <a:latin typeface="Arial" panose="020B0604020202020204" pitchFamily="34" charset="0"/>
              </a:rPr>
              <a:t>Café de Coral Holdings Limited (2019) Annual Report</a:t>
            </a:r>
            <a:endParaRPr lang="en-US" altLang="zh-HK" sz="1200" dirty="0">
              <a:effectLst/>
              <a:latin typeface="Arial" panose="020B0604020202020204" pitchFamily="34" charset="0"/>
            </a:endParaRPr>
          </a:p>
          <a:p>
            <a:r>
              <a:rPr lang="en-US" altLang="zh-HK" sz="1200" dirty="0" err="1">
                <a:effectLst/>
                <a:latin typeface="Arial" panose="020B0604020202020204" pitchFamily="34" charset="0"/>
              </a:rPr>
              <a:t>Suntikul</a:t>
            </a:r>
            <a:r>
              <a:rPr lang="en-US" altLang="zh-HK" sz="1200" dirty="0">
                <a:effectLst/>
                <a:latin typeface="Arial" panose="020B0604020202020204" pitchFamily="34" charset="0"/>
              </a:rPr>
              <a:t>, W., Pratt, S., &amp; Chong, Y. W. J. (2020). Factors that influence Chinese outbound tourists’ intention to consume local food. </a:t>
            </a:r>
            <a:r>
              <a:rPr lang="en-US" altLang="zh-HK" sz="1200" i="1" dirty="0">
                <a:effectLst/>
                <a:latin typeface="Arial" panose="020B0604020202020204" pitchFamily="34" charset="0"/>
              </a:rPr>
              <a:t>Journal of China Tourism Research</a:t>
            </a:r>
            <a:r>
              <a:rPr lang="en-US" altLang="zh-HK" sz="1200" dirty="0">
                <a:effectLst/>
                <a:latin typeface="Arial" panose="020B0604020202020204" pitchFamily="34" charset="0"/>
              </a:rPr>
              <a:t>, </a:t>
            </a:r>
            <a:r>
              <a:rPr lang="en-US" altLang="zh-HK" sz="1200" i="1" dirty="0">
                <a:effectLst/>
                <a:latin typeface="Arial" panose="020B0604020202020204" pitchFamily="34" charset="0"/>
              </a:rPr>
              <a:t>16</a:t>
            </a:r>
            <a:r>
              <a:rPr lang="en-US" altLang="zh-HK" sz="1200" dirty="0">
                <a:effectLst/>
                <a:latin typeface="Arial" panose="020B0604020202020204" pitchFamily="34" charset="0"/>
              </a:rPr>
              <a:t>(2), 230-247.</a:t>
            </a:r>
          </a:p>
          <a:p>
            <a:r>
              <a:rPr lang="en-US" altLang="zh-HK" sz="1200" dirty="0">
                <a:effectLst/>
                <a:latin typeface="Arial" panose="020B0604020202020204" pitchFamily="34" charset="0"/>
              </a:rPr>
              <a:t>Wang, J., Yeoh, E. K., Yung, T. K. C., Wong, M. C. S., Dong, D., Chen, X., ... &amp; Chong, K. C. (2021). Change in eating habits and physical activities before and during the COVID-19 pandemic in Hong Kong: a cross‐sectional study via random telephone survey. </a:t>
            </a:r>
            <a:r>
              <a:rPr lang="en-US" altLang="zh-HK" sz="1200" i="1" dirty="0">
                <a:effectLst/>
                <a:latin typeface="Arial" panose="020B0604020202020204" pitchFamily="34" charset="0"/>
              </a:rPr>
              <a:t>Journal of the International Society of Sports Nutrition</a:t>
            </a:r>
            <a:r>
              <a:rPr lang="en-US" altLang="zh-HK" sz="1200" dirty="0">
                <a:effectLst/>
                <a:latin typeface="Arial" panose="020B0604020202020204" pitchFamily="34" charset="0"/>
              </a:rPr>
              <a:t>, </a:t>
            </a:r>
            <a:r>
              <a:rPr lang="en-US" altLang="zh-HK" sz="1200" i="1" dirty="0">
                <a:effectLst/>
                <a:latin typeface="Arial" panose="020B0604020202020204" pitchFamily="34" charset="0"/>
              </a:rPr>
              <a:t>18</a:t>
            </a:r>
            <a:r>
              <a:rPr lang="en-US" altLang="zh-HK" sz="1200" dirty="0">
                <a:effectLst/>
                <a:latin typeface="Arial" panose="020B0604020202020204" pitchFamily="34" charset="0"/>
              </a:rPr>
              <a:t>(1), 33.</a:t>
            </a:r>
          </a:p>
          <a:p>
            <a:r>
              <a:rPr lang="en-US" altLang="zh-HK" sz="1200" dirty="0">
                <a:effectLst/>
                <a:latin typeface="Arial" panose="020B0604020202020204" pitchFamily="34" charset="0"/>
              </a:rPr>
              <a:t>Xu, Y., Li, Z., Yu, W., He, X., Ma, Y., Cai, F., ... &amp; Chen, J. (2020). The association between subjective impact and the willingness to adopt healthy dietary habits after experiencing the outbreak of the 2019 novel coronavirus disease (COVID-19): a cross-sectional study in China. </a:t>
            </a:r>
            <a:r>
              <a:rPr lang="en-US" altLang="zh-HK" sz="1200" i="1" dirty="0">
                <a:effectLst/>
                <a:latin typeface="Arial" panose="020B0604020202020204" pitchFamily="34" charset="0"/>
              </a:rPr>
              <a:t>Aging (Albany NY)</a:t>
            </a:r>
            <a:r>
              <a:rPr lang="en-US" altLang="zh-HK" sz="1200" dirty="0">
                <a:effectLst/>
                <a:latin typeface="Arial" panose="020B0604020202020204" pitchFamily="34" charset="0"/>
              </a:rPr>
              <a:t>, </a:t>
            </a:r>
            <a:r>
              <a:rPr lang="en-US" altLang="zh-HK" sz="1200" i="1" dirty="0">
                <a:effectLst/>
                <a:latin typeface="Arial" panose="020B0604020202020204" pitchFamily="34" charset="0"/>
              </a:rPr>
              <a:t>12</a:t>
            </a:r>
            <a:r>
              <a:rPr lang="en-US" altLang="zh-HK" sz="1200" dirty="0">
                <a:effectLst/>
                <a:latin typeface="Arial" panose="020B0604020202020204" pitchFamily="34" charset="0"/>
              </a:rPr>
              <a:t>(21), 20968.</a:t>
            </a:r>
          </a:p>
          <a:p>
            <a:endParaRPr lang="en-US" altLang="zh-HK" sz="1200" dirty="0">
              <a:effectLst/>
              <a:latin typeface="Arial" panose="020B0604020202020204" pitchFamily="34" charset="0"/>
            </a:endParaRPr>
          </a:p>
          <a:p>
            <a:endParaRPr lang="en-US" altLang="zh-HK" sz="1200" dirty="0">
              <a:effectLst/>
              <a:latin typeface="Arial" panose="020B0604020202020204" pitchFamily="34" charset="0"/>
            </a:endParaRPr>
          </a:p>
          <a:p>
            <a:endParaRPr lang="en-US" altLang="zh-HK" sz="1200" dirty="0">
              <a:effectLst/>
              <a:latin typeface="Arial" panose="020B0604020202020204" pitchFamily="34" charset="0"/>
            </a:endParaRPr>
          </a:p>
          <a:p>
            <a:endParaRPr lang="en-US" altLang="zh-HK" sz="1200" dirty="0">
              <a:latin typeface="Arial" panose="020B0604020202020204" pitchFamily="34" charset="0"/>
            </a:endParaRPr>
          </a:p>
          <a:p>
            <a:endParaRPr lang="en-US" altLang="zh-HK" sz="1200" dirty="0">
              <a:effectLst/>
              <a:latin typeface="Arial" panose="020B0604020202020204" pitchFamily="34" charset="0"/>
            </a:endParaRPr>
          </a:p>
          <a:p>
            <a:endParaRPr kumimoji="1" lang="en-US" altLang="zh-HK" sz="1200" dirty="0"/>
          </a:p>
          <a:p>
            <a:endParaRPr kumimoji="1" lang="en-US" altLang="zh-HK" sz="1200" dirty="0"/>
          </a:p>
          <a:p>
            <a:endParaRPr kumimoji="1" lang="zh-HK" altLang="en-US" sz="1200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9D27BFD-21D2-9AA0-F8F6-99D08AE8D4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98987" y="3808646"/>
            <a:ext cx="3282014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zh-HK" altLang="zh-HK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zh-HK" altLang="zh-HK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9894210B-8D3B-A2D0-294D-61315EF4C2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3951" y="5661149"/>
            <a:ext cx="3324362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zh-HK" altLang="zh-HK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zh-HK" altLang="zh-HK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D1D3364E-48C0-0570-58CF-5C01B793E94C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-4626559" y="1307678"/>
            <a:ext cx="2080524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zh-HK" altLang="zh-HK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zh-HK" altLang="zh-HK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63164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749</TotalTime>
  <Words>1373</Words>
  <Application>Microsoft Macintosh PowerPoint</Application>
  <PresentationFormat>寬螢幕</PresentationFormat>
  <Paragraphs>144</Paragraphs>
  <Slides>9</Slides>
  <Notes>8</Notes>
  <HiddenSlides>0</HiddenSlides>
  <MMClips>0</MMClips>
  <ScaleCrop>false</ScaleCrop>
  <HeadingPairs>
    <vt:vector size="6" baseType="variant">
      <vt:variant>
        <vt:lpstr>使用字型</vt:lpstr>
      </vt:variant>
      <vt:variant>
        <vt:i4>9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9</vt:i4>
      </vt:variant>
    </vt:vector>
  </HeadingPairs>
  <TitlesOfParts>
    <vt:vector size="19" baseType="lpstr">
      <vt:lpstr>-apple-system</vt:lpstr>
      <vt:lpstr>-webkit-standard</vt:lpstr>
      <vt:lpstr>FrutigerLTStd</vt:lpstr>
      <vt:lpstr>MHeiHK</vt:lpstr>
      <vt:lpstr>Arial</vt:lpstr>
      <vt:lpstr>Calibri</vt:lpstr>
      <vt:lpstr>Calibri Light</vt:lpstr>
      <vt:lpstr>Merriweather</vt:lpstr>
      <vt:lpstr>Wingdings</vt:lpstr>
      <vt:lpstr>Office 佈景主題</vt:lpstr>
      <vt:lpstr>PowerPoint 簡報</vt:lpstr>
      <vt:lpstr>Background</vt:lpstr>
      <vt:lpstr>PowerPoint 簡報</vt:lpstr>
      <vt:lpstr>Environmental Factors</vt:lpstr>
      <vt:lpstr>Environmental Factors</vt:lpstr>
      <vt:lpstr>Internal Environment</vt:lpstr>
      <vt:lpstr>Industry Environment</vt:lpstr>
      <vt:lpstr>Organizational Change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Joy Tsui</dc:creator>
  <cp:lastModifiedBy>Joy Tsui</cp:lastModifiedBy>
  <cp:revision>4</cp:revision>
  <dcterms:created xsi:type="dcterms:W3CDTF">2024-04-13T19:42:30Z</dcterms:created>
  <dcterms:modified xsi:type="dcterms:W3CDTF">2024-04-14T08:11:36Z</dcterms:modified>
</cp:coreProperties>
</file>