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6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4" d="100"/>
          <a:sy n="44" d="100"/>
        </p:scale>
        <p:origin x="44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526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457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449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98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91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869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20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059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620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737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340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EB525-7027-430D-AB09-A5916A9B525B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C4CCB-C776-496B-BF85-81E05FB75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93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Happiness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Realistic or Selfish?</a:t>
            </a:r>
          </a:p>
        </p:txBody>
      </p:sp>
    </p:spTree>
    <p:extLst>
      <p:ext uri="{BB962C8B-B14F-4D97-AF65-F5344CB8AC3E}">
        <p14:creationId xmlns:p14="http://schemas.microsoft.com/office/powerpoint/2010/main" val="459636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Cantril’s</a:t>
            </a:r>
            <a:r>
              <a:rPr lang="en-GB" dirty="0"/>
              <a:t> Ladder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0732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Some Fundamental Questions on Happiness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Is greater happiness realistically possible? </a:t>
            </a:r>
          </a:p>
          <a:p>
            <a:r>
              <a:rPr lang="en-GB" sz="3600" dirty="0"/>
              <a:t>If so, to what extent is that in our own hands? </a:t>
            </a:r>
          </a:p>
          <a:p>
            <a:r>
              <a:rPr lang="en-GB" sz="3600" dirty="0"/>
              <a:t>How can we get happier? </a:t>
            </a:r>
          </a:p>
          <a:p>
            <a:r>
              <a:rPr lang="en-GB" sz="3600" dirty="0"/>
              <a:t>What things should be considered in the choices we make?</a:t>
            </a:r>
          </a:p>
          <a:p>
            <a:r>
              <a:rPr lang="en-GB" sz="3600" dirty="0"/>
              <a:t>How does the pursuit of happiness fit with other things we value?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0689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Barriers to Happiness..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What are your personal barriers to happiness? </a:t>
            </a:r>
          </a:p>
          <a:p>
            <a:endParaRPr lang="en-GB" dirty="0"/>
          </a:p>
          <a:p>
            <a:pPr lvl="1"/>
            <a:r>
              <a:rPr lang="en-GB" dirty="0"/>
              <a:t>Age?</a:t>
            </a:r>
          </a:p>
          <a:p>
            <a:pPr lvl="1"/>
            <a:r>
              <a:rPr lang="en-GB" dirty="0"/>
              <a:t>Relationship?</a:t>
            </a:r>
          </a:p>
          <a:p>
            <a:pPr lvl="1"/>
            <a:r>
              <a:rPr lang="en-GB" dirty="0"/>
              <a:t>Friendships?</a:t>
            </a:r>
          </a:p>
          <a:p>
            <a:pPr lvl="1"/>
            <a:r>
              <a:rPr lang="en-GB" dirty="0"/>
              <a:t>Children?</a:t>
            </a:r>
          </a:p>
          <a:p>
            <a:pPr lvl="1"/>
            <a:r>
              <a:rPr lang="en-GB" dirty="0"/>
              <a:t>Genetics?</a:t>
            </a:r>
          </a:p>
          <a:p>
            <a:pPr lvl="1"/>
            <a:r>
              <a:rPr lang="en-GB" dirty="0"/>
              <a:t>Social exclusion?</a:t>
            </a:r>
          </a:p>
          <a:p>
            <a:pPr lvl="1"/>
            <a:r>
              <a:rPr lang="en-GB" dirty="0"/>
              <a:t>Loneliness</a:t>
            </a:r>
          </a:p>
          <a:p>
            <a:pPr lvl="1"/>
            <a:r>
              <a:rPr lang="en-GB" dirty="0"/>
              <a:t>ACEs?</a:t>
            </a:r>
          </a:p>
          <a:p>
            <a:pPr lvl="1"/>
            <a:r>
              <a:rPr lang="en-GB" dirty="0"/>
              <a:t>Mood?</a:t>
            </a:r>
          </a:p>
          <a:p>
            <a:pPr lvl="1"/>
            <a:r>
              <a:rPr lang="en-GB" dirty="0"/>
              <a:t>Health?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pic>
        <p:nvPicPr>
          <p:cNvPr id="3074" name="Picture 2" descr="Image result for huge brick wall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331" y="18256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020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Life on Autopilot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Our brains work in two ways, consciously and unconsciously, this activity takes up about 25% of our physical energy.  The brain takes a lot of feeding!</a:t>
            </a:r>
          </a:p>
          <a:p>
            <a:r>
              <a:rPr lang="en-GB" dirty="0"/>
              <a:t>The conscious brain is used for processes involving logic, rationality and higher levels of cognitive processing (very tiring).</a:t>
            </a:r>
          </a:p>
          <a:p>
            <a:r>
              <a:rPr lang="en-GB" dirty="0"/>
              <a:t>The subconscious is a more efficient mechanism. It is good at looking for patterns and similarities in what we are experiencing and how this compares to what we have experienced previously.</a:t>
            </a:r>
          </a:p>
          <a:p>
            <a:r>
              <a:rPr lang="en-GB" dirty="0"/>
              <a:t>We cannot consciously deal with every detail of our lives.  The snag is that the subconscious can tend to take over, not easy to switch it off.</a:t>
            </a:r>
          </a:p>
        </p:txBody>
      </p:sp>
    </p:spTree>
    <p:extLst>
      <p:ext uri="{BB962C8B-B14F-4D97-AF65-F5344CB8AC3E}">
        <p14:creationId xmlns:p14="http://schemas.microsoft.com/office/powerpoint/2010/main" val="819516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</a:t>
            </a:r>
          </a:p>
        </p:txBody>
      </p:sp>
      <p:pic>
        <p:nvPicPr>
          <p:cNvPr id="1026" name="Picture 2" descr="brain nework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345" y="1385362"/>
            <a:ext cx="8958210" cy="479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373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Subconscious Mind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we are on autopilot, our subconscious is in control.  This means that we tend to be very reactive to the world around us.</a:t>
            </a:r>
          </a:p>
          <a:p>
            <a:r>
              <a:rPr lang="en-GB" dirty="0"/>
              <a:t>When we are in autopilot we make snap decisions which are often bad ones.  Think being tired, soft drinks, pizza.</a:t>
            </a:r>
          </a:p>
          <a:p>
            <a:r>
              <a:rPr lang="en-GB" dirty="0"/>
              <a:t>Autopilot feels a little bit numb.  It’s passive. It’s disconnected.  When it kicks in it often feels like we are on our own and we are in a fight for survival.</a:t>
            </a:r>
          </a:p>
          <a:p>
            <a:r>
              <a:rPr lang="en-GB" dirty="0"/>
              <a:t>When in this state we either busy ourselves with thoughts, plans, actions, or often we enter a twilight zone in which our brains are drip fed by digital devices, social media, gaming, television. </a:t>
            </a:r>
          </a:p>
        </p:txBody>
      </p:sp>
    </p:spTree>
    <p:extLst>
      <p:ext uri="{BB962C8B-B14F-4D97-AF65-F5344CB8AC3E}">
        <p14:creationId xmlns:p14="http://schemas.microsoft.com/office/powerpoint/2010/main" val="3390711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Being Conscious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opposite end of the spectrum is where we wake up.</a:t>
            </a:r>
          </a:p>
          <a:p>
            <a:r>
              <a:rPr lang="en-GB" dirty="0"/>
              <a:t>This is a truly connected and conscious state, think of a moment when you have experienced a moment of crystal clarity.  A fleeting glimpse of how wonderful life can be.</a:t>
            </a:r>
          </a:p>
          <a:p>
            <a:r>
              <a:rPr lang="en-GB" dirty="0"/>
              <a:t>When conscious, think about the difference between reacting and responding.</a:t>
            </a:r>
          </a:p>
          <a:p>
            <a:r>
              <a:rPr lang="en-GB" dirty="0"/>
              <a:t>What sparks this consciousness?</a:t>
            </a:r>
          </a:p>
          <a:p>
            <a:r>
              <a:rPr lang="en-GB" dirty="0"/>
              <a:t>Walking in the countryside on a stunning day, or hearing a piece of music that strikes a chord with us, or as we hold a loved one close to us.  Bereavement can also act to make us conscious.  </a:t>
            </a:r>
          </a:p>
        </p:txBody>
      </p:sp>
    </p:spTree>
    <p:extLst>
      <p:ext uri="{BB962C8B-B14F-4D97-AF65-F5344CB8AC3E}">
        <p14:creationId xmlns:p14="http://schemas.microsoft.com/office/powerpoint/2010/main" val="3924893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become more Conscious?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Action: close your eyes, remember a time when you have been fully awake, alert.  Take a deep breath and remind yourself how it felt to be fully awake, to be aware and in the moment.</a:t>
            </a:r>
          </a:p>
          <a:p>
            <a:endParaRPr lang="en-GB" dirty="0"/>
          </a:p>
          <a:p>
            <a:r>
              <a:rPr lang="en-GB" dirty="0"/>
              <a:t>What was your mind like in that moment?</a:t>
            </a:r>
          </a:p>
          <a:p>
            <a:r>
              <a:rPr lang="en-GB" dirty="0"/>
              <a:t>What emotions bubbled at that time?</a:t>
            </a:r>
          </a:p>
          <a:p>
            <a:r>
              <a:rPr lang="en-GB" dirty="0"/>
              <a:t>What was the sense of connection like to yourself, to others and to the planet?</a:t>
            </a:r>
          </a:p>
          <a:p>
            <a:r>
              <a:rPr lang="en-GB" dirty="0"/>
              <a:t>What was it about this moment that felt different from how you feel when you are on autopilot?</a:t>
            </a:r>
          </a:p>
        </p:txBody>
      </p:sp>
    </p:spTree>
    <p:extLst>
      <p:ext uri="{BB962C8B-B14F-4D97-AF65-F5344CB8AC3E}">
        <p14:creationId xmlns:p14="http://schemas.microsoft.com/office/powerpoint/2010/main" val="746540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D60093"/>
                </a:solidFill>
                <a:latin typeface="Kozuka Gothic Pr6N H" panose="020B0800000000000000" pitchFamily="34" charset="-128"/>
                <a:ea typeface="Kozuka Gothic Pr6N H" panose="020B0800000000000000" pitchFamily="34" charset="-128"/>
              </a:rPr>
              <a:t>Five Ways to Well-Being</a:t>
            </a:r>
          </a:p>
        </p:txBody>
      </p:sp>
      <p:pic>
        <p:nvPicPr>
          <p:cNvPr id="2050" name="Picture 2" descr="Nef 5 ways to wellbe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16" y="1888068"/>
            <a:ext cx="11472152" cy="372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458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Evidence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Reminiscence groups reported greater increases in the percent of time they felt happy over the past week than the control group; and happiness increased more in the cognitive imagery group (Bryant et al, 2005, p. 227).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3910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Bryant, FB, Smart, CM, and King, SP. (2005) Using the Past to Enhance the Present: Boosting Happiness Through Positive Reminiscence. </a:t>
            </a:r>
            <a:r>
              <a:rPr lang="en-GB" i="1" dirty="0"/>
              <a:t>Journal of Happiness Studies, </a:t>
            </a:r>
            <a:r>
              <a:rPr lang="en-GB" dirty="0"/>
              <a:t>Vol. 6 (3), pp. 227-260.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Veenhoven</a:t>
            </a:r>
            <a:r>
              <a:rPr lang="en-GB" dirty="0"/>
              <a:t>, R. (2015) Informed Pursuit of Happiness: What we should know, do know and can get to know. </a:t>
            </a:r>
            <a:r>
              <a:rPr lang="en-GB" i="1" dirty="0"/>
              <a:t>Journal of Happiness Studies. </a:t>
            </a:r>
            <a:r>
              <a:rPr lang="en-GB" dirty="0"/>
              <a:t>Vol. 16 (4) pp. 1035-1071.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891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678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Kozuka Gothic Pr6N H</vt:lpstr>
      <vt:lpstr>Arial</vt:lpstr>
      <vt:lpstr>Calibri</vt:lpstr>
      <vt:lpstr>Calibri Light</vt:lpstr>
      <vt:lpstr>Office Theme</vt:lpstr>
      <vt:lpstr>Happiness</vt:lpstr>
      <vt:lpstr>Cantril’s Ladder</vt:lpstr>
      <vt:lpstr>Some Fundamental Questions on Happiness</vt:lpstr>
      <vt:lpstr>Barriers to Happiness..</vt:lpstr>
      <vt:lpstr>A Life on Autopilot</vt:lpstr>
      <vt:lpstr>Result</vt:lpstr>
      <vt:lpstr>Subconscious Mind</vt:lpstr>
      <vt:lpstr>Being Conscious</vt:lpstr>
      <vt:lpstr>How to become more Conscious?</vt:lpstr>
      <vt:lpstr>Five Ways to Well-Being</vt:lpstr>
      <vt:lpstr>Evidence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Happiness</dc:title>
  <dc:creator>Darrel Williams</dc:creator>
  <cp:lastModifiedBy>Darrel Williams</cp:lastModifiedBy>
  <cp:revision>7</cp:revision>
  <dcterms:created xsi:type="dcterms:W3CDTF">2019-01-28T17:10:49Z</dcterms:created>
  <dcterms:modified xsi:type="dcterms:W3CDTF">2022-02-01T21:13:35Z</dcterms:modified>
</cp:coreProperties>
</file>