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63" r:id="rId2"/>
    <p:sldId id="331" r:id="rId3"/>
    <p:sldId id="423" r:id="rId4"/>
    <p:sldId id="430" r:id="rId5"/>
    <p:sldId id="458" r:id="rId6"/>
    <p:sldId id="426" r:id="rId7"/>
    <p:sldId id="436" r:id="rId8"/>
    <p:sldId id="425" r:id="rId9"/>
    <p:sldId id="444" r:id="rId10"/>
    <p:sldId id="445" r:id="rId11"/>
    <p:sldId id="446" r:id="rId12"/>
    <p:sldId id="437" r:id="rId13"/>
    <p:sldId id="447" r:id="rId14"/>
    <p:sldId id="448" r:id="rId15"/>
    <p:sldId id="450" r:id="rId16"/>
    <p:sldId id="451" r:id="rId17"/>
    <p:sldId id="452" r:id="rId18"/>
    <p:sldId id="449" r:id="rId19"/>
    <p:sldId id="453" r:id="rId20"/>
    <p:sldId id="454" r:id="rId21"/>
    <p:sldId id="455" r:id="rId22"/>
    <p:sldId id="456" r:id="rId23"/>
    <p:sldId id="441" r:id="rId24"/>
    <p:sldId id="459" r:id="rId25"/>
    <p:sldId id="443" r:id="rId26"/>
    <p:sldId id="457" r:id="rId27"/>
    <p:sldId id="369"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7824" autoAdjust="0"/>
  </p:normalViewPr>
  <p:slideViewPr>
    <p:cSldViewPr>
      <p:cViewPr varScale="1">
        <p:scale>
          <a:sx n="78" d="100"/>
          <a:sy n="78" d="100"/>
        </p:scale>
        <p:origin x="1692"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261099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033200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351630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703383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Leadership skills give people the capacity to influence others. They are a critical component in successful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Research in the past 20 years has shifted from studying leadership traits to focusing on leadership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Three categories of leadership skills: Leadership skills are grouped into three categories: administrative skills, interpersonal skills, and conceptual skills.</a:t>
            </a:r>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118713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3209146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Administrative skills </a:t>
            </a:r>
            <a:r>
              <a:rPr kumimoji="0" lang="en-US" sz="1200" b="0" i="0" u="none" strike="noStrike" kern="1200" cap="none" spc="0" normalizeH="0" baseline="0" noProof="0" dirty="0">
                <a:ln>
                  <a:noFill/>
                </a:ln>
                <a:solidFill>
                  <a:prstClr val="black"/>
                </a:solidFill>
                <a:effectLst/>
                <a:uLnTx/>
                <a:uFillTx/>
                <a:latin typeface="Calibri"/>
                <a:ea typeface="+mn-ea"/>
                <a:cs typeface="+mn-cs"/>
              </a:rPr>
              <a:t>refer to those competencies a leader needs to run an organization in order to carry out the organization’s purposes and goals. They play a primary role in effective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Help accomplish critically important aspects: Administrative skills help a leader to accomplish the mundane but critically important aspects of showing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Fundamental skill required of a leader: Administrative skills involve planning, organizing work, assigning the right tasks to the right people, and coordinating work activities.</a:t>
            </a:r>
          </a:p>
          <a:p>
            <a:pPr marL="0" marR="0" lvl="0" indent="0" algn="l" defTabSz="914400" rtl="0" eaLnBrk="1" fontAlgn="auto" latinLnBrk="0" hangingPunct="1">
              <a:lnSpc>
                <a:spcPct val="100000"/>
              </a:lnSpc>
              <a:spcBef>
                <a:spcPts val="0"/>
              </a:spcBef>
              <a:spcAft>
                <a:spcPct val="10000"/>
              </a:spcAft>
              <a:buClrTx/>
              <a:buSzTx/>
              <a:buFontTx/>
              <a:buNone/>
              <a:tabLst/>
              <a:defRPr/>
            </a:pPr>
            <a:endParaRPr kumimoji="0" lang="en-US" altLang="en-US" sz="3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ct val="10000"/>
              </a:spcAft>
              <a:buClrTx/>
              <a:buSzTx/>
              <a:buFontTx/>
              <a:buNone/>
              <a:tabLst/>
              <a:defRPr/>
            </a:pPr>
            <a:r>
              <a:rPr kumimoji="0" lang="en-US" altLang="en-US" sz="3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Divided into three specific skill sets: </a:t>
            </a:r>
          </a:p>
          <a:p>
            <a:pPr marL="457200" marR="0" lvl="1" indent="0" algn="l" defTabSz="914400" rtl="0" eaLnBrk="1" fontAlgn="auto" latinLnBrk="0" hangingPunct="1">
              <a:lnSpc>
                <a:spcPct val="100000"/>
              </a:lnSpc>
              <a:spcBef>
                <a:spcPct val="10000"/>
              </a:spcBef>
              <a:spcAft>
                <a:spcPct val="10000"/>
              </a:spcAft>
              <a:buClrTx/>
              <a:buSzTx/>
              <a:buFont typeface="Courier New" panose="02070309020205020404" pitchFamily="49" charset="0"/>
              <a:buChar char="o"/>
              <a:tabLst/>
              <a:defRPr/>
            </a:pP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Managing People, Managing Resources, &amp; Showing Technical Competence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4085068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Management by walking around:</a:t>
            </a:r>
            <a:r>
              <a:rPr lang="en-US" sz="1200" baseline="0" dirty="0"/>
              <a:t> </a:t>
            </a:r>
            <a:r>
              <a:rPr lang="en-US" sz="1200" kern="1200" dirty="0">
                <a:solidFill>
                  <a:schemeClr val="tx1"/>
                </a:solidFill>
                <a:effectLst/>
                <a:latin typeface="+mn-lt"/>
                <a:ea typeface="+mn-ea"/>
                <a:cs typeface="+mn-cs"/>
              </a:rPr>
              <a:t>The phrase </a:t>
            </a:r>
            <a:r>
              <a:rPr lang="en-US" sz="1200" i="0" kern="1200" dirty="0">
                <a:solidFill>
                  <a:schemeClr val="tx1"/>
                </a:solidFill>
                <a:effectLst/>
                <a:latin typeface="+mn-lt"/>
                <a:ea typeface="+mn-ea"/>
                <a:cs typeface="+mn-cs"/>
              </a:rPr>
              <a:t>management by walking around </a:t>
            </a:r>
            <a:r>
              <a:rPr lang="en-US" sz="1200" kern="1200" dirty="0">
                <a:solidFill>
                  <a:schemeClr val="tx1"/>
                </a:solidFill>
                <a:effectLst/>
                <a:latin typeface="+mn-lt"/>
                <a:ea typeface="+mn-ea"/>
                <a:cs typeface="+mn-cs"/>
              </a:rPr>
              <a:t>captures the essence of managing people. An effective leader connects with people and understands the tasks to be done, those skills required to perform them, and the environment in which people work.</a:t>
            </a:r>
            <a:endParaRPr lang="en-US" sz="1200" dirty="0"/>
          </a:p>
          <a:p>
            <a:endParaRPr lang="en-US" sz="1200" dirty="0"/>
          </a:p>
          <a:p>
            <a:r>
              <a:rPr lang="en-US" sz="1200" b="1" dirty="0"/>
              <a:t>Skills of effective leaders: Effective leaders: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latin typeface="+mn-lt"/>
                <a:ea typeface="+mn-ea"/>
                <a:cs typeface="+mn-cs"/>
              </a:rPr>
              <a:t>Being involved rather than being a spectator.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Helping employees to work as a team.</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Motivating them to do their best.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Promoting satisfying relationships among employees.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Responding to the employees’ requests.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Dealing with urgent staff matters.</a:t>
            </a:r>
            <a:endParaRPr lang="en-US" sz="1200" kern="1200" dirty="0">
              <a:solidFill>
                <a:schemeClr val="tx1"/>
              </a:solidFill>
              <a:latin typeface="+mn-lt"/>
              <a:ea typeface="+mn-ea"/>
              <a:cs typeface="+mn-cs"/>
            </a:endParaRPr>
          </a:p>
          <a:p>
            <a:pPr marL="228600" indent="-228600">
              <a:buFont typeface="+mj-lt"/>
              <a:buAutoNum type="arabicPeriod"/>
            </a:pPr>
            <a:r>
              <a:rPr lang="en-US" sz="1200" kern="1200" dirty="0">
                <a:solidFill>
                  <a:schemeClr val="tx1"/>
                </a:solidFill>
                <a:effectLst/>
                <a:latin typeface="+mn-lt"/>
                <a:ea typeface="+mn-ea"/>
                <a:cs typeface="+mn-cs"/>
              </a:rPr>
              <a:t>Attention to recruiting and retaining employees.</a:t>
            </a:r>
          </a:p>
          <a:p>
            <a:pPr marL="0" indent="0">
              <a:buFont typeface="+mj-lt"/>
              <a:buNone/>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b="1" dirty="0"/>
              <a:t>The importance of effective communication</a:t>
            </a:r>
            <a:r>
              <a:rPr lang="en-US" sz="1200" b="1" dirty="0"/>
              <a:t>:</a:t>
            </a:r>
            <a:r>
              <a:rPr lang="en-US" sz="1200" b="1" baseline="0" dirty="0"/>
              <a:t> </a:t>
            </a:r>
            <a:r>
              <a:rPr lang="en-US" sz="1200" kern="1200" baseline="0" dirty="0">
                <a:solidFill>
                  <a:schemeClr val="tx1"/>
                </a:solidFill>
                <a:latin typeface="+mn-lt"/>
                <a:ea typeface="+mn-ea"/>
                <a:cs typeface="+mn-cs"/>
              </a:rPr>
              <a:t>L</a:t>
            </a:r>
            <a:r>
              <a:rPr lang="en-US" sz="1200" kern="1200" dirty="0">
                <a:solidFill>
                  <a:schemeClr val="tx1"/>
                </a:solidFill>
                <a:latin typeface="+mn-lt"/>
                <a:ea typeface="+mn-ea"/>
                <a:cs typeface="+mn-cs"/>
              </a:rPr>
              <a:t>eaders need to communicate effectively with their own board of directors, as well as with any external constituencies such as the public, stockholders, or other outside groups that have a stake in the organization. </a:t>
            </a:r>
            <a:r>
              <a:rPr lang="en-US" sz="1200" kern="1200" dirty="0">
                <a:solidFill>
                  <a:schemeClr val="tx1"/>
                </a:solidFill>
                <a:effectLst/>
                <a:latin typeface="+mn-lt"/>
                <a:ea typeface="+mn-ea"/>
                <a:cs typeface="+mn-cs"/>
              </a:rPr>
              <a:t>By communicating effectively across groups, a leader would</a:t>
            </a:r>
            <a:r>
              <a:rPr lang="en-US" sz="1200" kern="1200" baseline="0" dirty="0">
                <a:solidFill>
                  <a:schemeClr val="tx1"/>
                </a:solidFill>
                <a:effectLst/>
                <a:latin typeface="+mn-lt"/>
                <a:ea typeface="+mn-ea"/>
                <a:cs typeface="+mn-cs"/>
              </a:rPr>
              <a:t> be</a:t>
            </a:r>
            <a:r>
              <a:rPr lang="en-US" sz="1200" kern="1200" dirty="0">
                <a:solidFill>
                  <a:schemeClr val="tx1"/>
                </a:solidFill>
                <a:effectLst/>
                <a:latin typeface="+mn-lt"/>
                <a:ea typeface="+mn-ea"/>
                <a:cs typeface="+mn-cs"/>
              </a:rPr>
              <a:t> able to bring the entire community together.</a:t>
            </a:r>
            <a:endParaRPr lang="en-US" sz="1200" kern="1200" dirty="0">
              <a:solidFill>
                <a:schemeClr val="tx1"/>
              </a:solidFill>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874276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Resources: Lifeblood of an organization:</a:t>
            </a:r>
            <a:r>
              <a:rPr lang="en-US" baseline="0" dirty="0"/>
              <a:t> </a:t>
            </a:r>
            <a:r>
              <a:rPr lang="en-US" dirty="0"/>
              <a:t>Resources in an organization include p</a:t>
            </a:r>
            <a:r>
              <a:rPr lang="en-US" sz="1200" kern="1200" dirty="0">
                <a:solidFill>
                  <a:schemeClr val="tx1"/>
                </a:solidFill>
                <a:latin typeface="+mn-lt"/>
                <a:ea typeface="+mn-ea"/>
                <a:cs typeface="+mn-cs"/>
              </a:rPr>
              <a:t>eople, money, supplies, equipment, space, or anything else needed to operate an organization.</a:t>
            </a:r>
          </a:p>
          <a:p>
            <a:endParaRPr lang="en-IN" sz="1200" kern="1200" dirty="0">
              <a:solidFill>
                <a:schemeClr val="tx1"/>
              </a:solidFill>
              <a:latin typeface="+mn-lt"/>
              <a:ea typeface="+mn-ea"/>
              <a:cs typeface="+mn-cs"/>
            </a:endParaRPr>
          </a:p>
          <a:p>
            <a:r>
              <a:rPr lang="en-IN" b="1" dirty="0"/>
              <a:t>Obtaining resources:</a:t>
            </a:r>
            <a:r>
              <a:rPr lang="en-IN" dirty="0"/>
              <a:t> </a:t>
            </a:r>
            <a:r>
              <a:rPr lang="en-US" sz="1200" kern="1200" dirty="0">
                <a:solidFill>
                  <a:schemeClr val="tx1"/>
                </a:solidFill>
                <a:latin typeface="+mn-lt"/>
                <a:ea typeface="+mn-ea"/>
                <a:cs typeface="+mn-cs"/>
              </a:rPr>
              <a:t>Can include a wide range of activities such as ordering equipment, finding work space, or locating funds for special projects.</a:t>
            </a:r>
          </a:p>
          <a:p>
            <a:endParaRPr lang="en-IN" dirty="0"/>
          </a:p>
          <a:p>
            <a:r>
              <a:rPr lang="en-IN" b="1" dirty="0"/>
              <a:t>Allocating resources:</a:t>
            </a:r>
            <a:r>
              <a:rPr lang="en-US" sz="1200" kern="1200" baseline="0" dirty="0">
                <a:solidFill>
                  <a:schemeClr val="tx1"/>
                </a:solidFill>
                <a:latin typeface="+mn-lt"/>
                <a:ea typeface="+mn-ea"/>
                <a:cs typeface="+mn-cs"/>
              </a:rPr>
              <a:t> A </a:t>
            </a:r>
            <a:r>
              <a:rPr lang="en-US" sz="1200" kern="1200" dirty="0">
                <a:solidFill>
                  <a:schemeClr val="tx1"/>
                </a:solidFill>
                <a:latin typeface="+mn-lt"/>
                <a:ea typeface="+mn-ea"/>
                <a:cs typeface="+mn-cs"/>
              </a:rPr>
              <a:t>leader may be required to allocate resources for new staff or new incentive programs, or to replace old equipment. While a leader may often engage staff members to assist in managing resources, the ultimate responsibility of resource management rests on the leader.</a:t>
            </a:r>
            <a:endParaRPr lang="en-IN"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790173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1" dirty="0"/>
              <a:t>Specialized knowledge: </a:t>
            </a:r>
            <a:r>
              <a:rPr lang="en-US" b="1" dirty="0"/>
              <a:t>Technical competence </a:t>
            </a:r>
            <a:r>
              <a:rPr lang="en-US" dirty="0"/>
              <a:t>involves having specialized knowledge about the work we do or ask others to do. It also involves understanding the complex aspects of how an</a:t>
            </a:r>
            <a:r>
              <a:rPr lang="en-US" baseline="0" dirty="0"/>
              <a:t> organization works. </a:t>
            </a:r>
            <a:r>
              <a:rPr lang="en-US" sz="1200" kern="1200" baseline="0" dirty="0">
                <a:solidFill>
                  <a:schemeClr val="tx1"/>
                </a:solidFill>
                <a:effectLst/>
                <a:latin typeface="+mn-lt"/>
                <a:ea typeface="+mn-ea"/>
                <a:cs typeface="+mn-cs"/>
              </a:rPr>
              <a:t>I</a:t>
            </a:r>
            <a:r>
              <a:rPr lang="en-US" sz="1200" kern="1200" dirty="0">
                <a:solidFill>
                  <a:schemeClr val="tx1"/>
                </a:solidFill>
                <a:effectLst/>
                <a:latin typeface="+mn-lt"/>
                <a:ea typeface="+mn-ea"/>
                <a:cs typeface="+mn-cs"/>
              </a:rPr>
              <a:t>t includes understanding the intricacies of how an organization functions. </a:t>
            </a:r>
            <a:endParaRPr lang="en-US" baseline="0" dirty="0"/>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Importance of technical competence:</a:t>
            </a:r>
            <a:r>
              <a:rPr lang="en-US" sz="1200" baseline="0" dirty="0"/>
              <a:t> </a:t>
            </a:r>
            <a:r>
              <a:rPr lang="en-US" sz="1200" kern="1200" dirty="0">
                <a:solidFill>
                  <a:schemeClr val="tx1"/>
                </a:solidFill>
                <a:latin typeface="+mn-lt"/>
                <a:ea typeface="+mn-ea"/>
                <a:cs typeface="+mn-cs"/>
              </a:rPr>
              <a:t>Technical competence gives an</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understanding required to direct the many different people to perform together successfully.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Functional competence and leadership:</a:t>
            </a:r>
            <a:r>
              <a:rPr lang="en-US" sz="1200" baseline="0" dirty="0"/>
              <a:t> </a:t>
            </a:r>
            <a:r>
              <a:rPr lang="en-US" sz="1200" kern="1200" dirty="0">
                <a:solidFill>
                  <a:schemeClr val="tx1"/>
                </a:solidFill>
                <a:effectLst/>
                <a:latin typeface="+mn-lt"/>
                <a:ea typeface="+mn-ea"/>
                <a:cs typeface="+mn-cs"/>
              </a:rPr>
              <a:t>Technical competence is sometimes referred to as “functional competence” because it means a person is competent in a particular function or area. Even</a:t>
            </a:r>
            <a:r>
              <a:rPr lang="en-US" sz="1200" kern="1200" baseline="0" dirty="0">
                <a:solidFill>
                  <a:schemeClr val="tx1"/>
                </a:solidFill>
                <a:effectLst/>
                <a:latin typeface="+mn-lt"/>
                <a:ea typeface="+mn-ea"/>
                <a:cs typeface="+mn-cs"/>
              </a:rPr>
              <a:t> though a</a:t>
            </a:r>
            <a:r>
              <a:rPr lang="en-US" sz="1200" kern="1200" dirty="0">
                <a:solidFill>
                  <a:schemeClr val="tx1"/>
                </a:solidFill>
                <a:effectLst/>
                <a:latin typeface="+mn-lt"/>
                <a:ea typeface="+mn-ea"/>
                <a:cs typeface="+mn-cs"/>
              </a:rPr>
              <a:t> leader is not required to have technical competence in every situation,</a:t>
            </a:r>
            <a:r>
              <a:rPr lang="en-US" sz="1200" kern="1200" baseline="0" dirty="0">
                <a:solidFill>
                  <a:schemeClr val="tx1"/>
                </a:solidFill>
                <a:effectLst/>
                <a:latin typeface="+mn-lt"/>
                <a:ea typeface="+mn-ea"/>
                <a:cs typeface="+mn-cs"/>
              </a:rPr>
              <a:t> t</a:t>
            </a:r>
            <a:r>
              <a:rPr lang="en-US" sz="1200" kern="1200" dirty="0">
                <a:solidFill>
                  <a:schemeClr val="tx1"/>
                </a:solidFill>
                <a:effectLst/>
                <a:latin typeface="+mn-lt"/>
                <a:ea typeface="+mn-ea"/>
                <a:cs typeface="+mn-cs"/>
              </a:rPr>
              <a:t>echnical knowledge of the functions and activities across levels of an organization is important.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6440478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Interpersonal skills</a:t>
            </a:r>
            <a:r>
              <a:rPr lang="en-US" sz="1200" kern="1200" dirty="0">
                <a:solidFill>
                  <a:schemeClr val="tx1"/>
                </a:solidFill>
                <a:latin typeface="+mn-lt"/>
                <a:ea typeface="+mn-ea"/>
                <a:cs typeface="+mn-cs"/>
              </a:rPr>
              <a:t> are people skills—those abilities that help a leader to work effectively with followers, peers, and superiors to accomplish the organization’s goals.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Important in effective leadership:</a:t>
            </a:r>
            <a:r>
              <a:rPr lang="en-US" sz="1200" baseline="0" dirty="0"/>
              <a:t> </a:t>
            </a:r>
            <a:r>
              <a:rPr lang="en-US" sz="1200" kern="1200" dirty="0">
                <a:solidFill>
                  <a:schemeClr val="tx1"/>
                </a:solidFill>
                <a:effectLst/>
                <a:latin typeface="+mn-lt"/>
                <a:ea typeface="+mn-ea"/>
                <a:cs typeface="+mn-cs"/>
              </a:rPr>
              <a:t>While some people downplay the importance of interpersonal skills or disparage them as inconsequential, leadership research has consistently pointed out the importance of interpersonal skills to effective leadership.</a:t>
            </a:r>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521311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kern="1200" dirty="0">
                <a:solidFill>
                  <a:schemeClr val="tx1"/>
                </a:solidFill>
                <a:latin typeface="+mn-lt"/>
                <a:ea typeface="+mn-ea"/>
                <a:cs typeface="+mn-cs"/>
              </a:rPr>
              <a:t>Social perceptiveness</a:t>
            </a:r>
            <a:r>
              <a:rPr lang="en-US" sz="1200" kern="1200" dirty="0">
                <a:solidFill>
                  <a:schemeClr val="tx1"/>
                </a:solidFill>
                <a:latin typeface="+mn-lt"/>
                <a:ea typeface="+mn-ea"/>
                <a:cs typeface="+mn-cs"/>
              </a:rPr>
              <a:t> includes having insight into and awareness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of what is important to others, how they are motivated, the problems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they face, and how they react to</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change. It involves understanding</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the unique needs, goals, and demands of different organizational</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constituencies.</a:t>
            </a: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dirty="0">
              <a:solidFill>
                <a:schemeClr val="tx1"/>
              </a:solidFill>
              <a:latin typeface="+mn-lt"/>
              <a:ea typeface="+mn-ea"/>
              <a:cs typeface="+mn-cs"/>
            </a:endParaRP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dirty="0"/>
              <a:t>Socially perceptive leadership:</a:t>
            </a:r>
            <a:r>
              <a:rPr lang="en-US" sz="1200" baseline="0" dirty="0"/>
              <a:t> </a:t>
            </a:r>
            <a:r>
              <a:rPr lang="en-US" sz="1200" kern="1200" dirty="0">
                <a:solidFill>
                  <a:schemeClr val="tx1"/>
                </a:solidFill>
                <a:effectLst/>
                <a:latin typeface="+mn-lt"/>
                <a:ea typeface="+mn-ea"/>
                <a:cs typeface="+mn-cs"/>
              </a:rPr>
              <a:t>A leader with social perceptiveness has a keen sense of how employees will respond to any proposed change in the organization. A leader who is socially perceptive can create change more effectively if he or she understands how the proposed change may affect all the people involved. </a:t>
            </a: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dirty="0">
              <a:solidFill>
                <a:schemeClr val="tx1"/>
              </a:solidFill>
              <a:effectLst/>
              <a:latin typeface="+mn-lt"/>
              <a:ea typeface="+mn-ea"/>
              <a:cs typeface="+mn-cs"/>
            </a:endParaRP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kern="1200" dirty="0">
                <a:solidFill>
                  <a:schemeClr val="tx1"/>
                </a:solidFill>
                <a:effectLst/>
                <a:latin typeface="+mn-lt"/>
                <a:ea typeface="+mn-ea"/>
                <a:cs typeface="+mn-cs"/>
              </a:rPr>
              <a:t>Example:</a:t>
            </a:r>
            <a:r>
              <a:rPr lang="en-US" sz="1200" kern="1200" dirty="0">
                <a:solidFill>
                  <a:schemeClr val="tx1"/>
                </a:solidFill>
                <a:effectLst/>
                <a:latin typeface="+mn-lt"/>
                <a:ea typeface="+mn-ea"/>
                <a:cs typeface="+mn-cs"/>
              </a:rPr>
              <a:t> One example that demonstrates the importance of social perceptiveness is illustrated in the events surrounding the graduation ceremonies at the University of Michigan in the spring of 2008. Due</a:t>
            </a:r>
            <a:r>
              <a:rPr lang="en-US" sz="1200" kern="1200" baseline="0" dirty="0">
                <a:solidFill>
                  <a:schemeClr val="tx1"/>
                </a:solidFill>
                <a:effectLst/>
                <a:latin typeface="+mn-lt"/>
                <a:ea typeface="+mn-ea"/>
                <a:cs typeface="+mn-cs"/>
              </a:rPr>
              <a:t> to renovations, they</a:t>
            </a:r>
            <a:r>
              <a:rPr lang="en-US" sz="1200" kern="1200" dirty="0">
                <a:solidFill>
                  <a:schemeClr val="tx1"/>
                </a:solidFill>
                <a:effectLst/>
                <a:latin typeface="+mn-lt"/>
                <a:ea typeface="+mn-ea"/>
                <a:cs typeface="+mn-cs"/>
              </a:rPr>
              <a:t> changed the venue for graduation. This</a:t>
            </a:r>
            <a:r>
              <a:rPr lang="en-US" sz="1200" kern="1200" baseline="0" dirty="0">
                <a:solidFill>
                  <a:schemeClr val="tx1"/>
                </a:solidFill>
                <a:effectLst/>
                <a:latin typeface="+mn-lt"/>
                <a:ea typeface="+mn-ea"/>
                <a:cs typeface="+mn-cs"/>
              </a:rPr>
              <a:t> caused an</a:t>
            </a:r>
            <a:r>
              <a:rPr lang="en-US" sz="1200" kern="1200" dirty="0">
                <a:solidFill>
                  <a:schemeClr val="tx1"/>
                </a:solidFill>
                <a:effectLst/>
                <a:latin typeface="+mn-lt"/>
                <a:ea typeface="+mn-ea"/>
                <a:cs typeface="+mn-cs"/>
              </a:rPr>
              <a:t> upheaval as the students and alumni made their strong opinions known. Clearly, if the university had been more socially perceptive at the outset, the initial dissatisfaction and upheaval that arose could have been avoided.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553057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Perceiving and expressing emotions:</a:t>
            </a:r>
            <a:r>
              <a:rPr lang="en-US" sz="1200" baseline="0" dirty="0"/>
              <a:t> </a:t>
            </a:r>
            <a:r>
              <a:rPr lang="en-US" sz="1200" kern="1200" dirty="0">
                <a:solidFill>
                  <a:schemeClr val="tx1"/>
                </a:solidFill>
                <a:effectLst/>
                <a:latin typeface="+mn-lt"/>
                <a:ea typeface="+mn-ea"/>
                <a:cs typeface="+mn-cs"/>
              </a:rPr>
              <a:t>Emotional intelligence is concerned with a person’s ability to understand his or her own and others’ emotions, and then to apply this understanding to life’s tasks. It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can be defined as the ability to perceive and express emotions, to use emotions to facilitate thinking, to understand and reason with emotions, and to manage emotions effectively within oneself and in relationships with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Leadership and emotional intelligence:</a:t>
            </a:r>
            <a:endParaRPr lang="en-US" sz="1200"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E</a:t>
            </a:r>
            <a:r>
              <a:rPr lang="en-US" sz="1200" kern="1200" dirty="0">
                <a:solidFill>
                  <a:schemeClr val="tx1"/>
                </a:solidFill>
                <a:effectLst/>
                <a:latin typeface="+mn-lt"/>
                <a:ea typeface="+mn-ea"/>
                <a:cs typeface="+mn-cs"/>
              </a:rPr>
              <a:t>motional intelligence is a skill that can be developed:</a:t>
            </a:r>
            <a:endParaRPr lang="en-US" sz="1200" baseline="0" dirty="0"/>
          </a:p>
          <a:p>
            <a:pPr marL="2286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t>Become aware </a:t>
            </a:r>
            <a:r>
              <a:rPr lang="en-US" dirty="0"/>
              <a:t>of own emotions: </a:t>
            </a:r>
            <a:r>
              <a:rPr lang="en-US" sz="1200" kern="1200" dirty="0">
                <a:solidFill>
                  <a:schemeClr val="tx1"/>
                </a:solidFill>
                <a:latin typeface="+mn-lt"/>
                <a:ea typeface="+mn-ea"/>
                <a:cs typeface="+mn-cs"/>
              </a:rPr>
              <a:t>Whether it is mad, glad, sad, or scared, a leader needs to assess constantly how he or she is feeling and what is causing those feelings.</a:t>
            </a:r>
          </a:p>
          <a:p>
            <a:pPr marL="2286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Have empathy: </a:t>
            </a:r>
            <a:r>
              <a:rPr lang="en-US" sz="1200" kern="1200" dirty="0">
                <a:solidFill>
                  <a:schemeClr val="tx1"/>
                </a:solidFill>
                <a:latin typeface="+mn-lt"/>
                <a:ea typeface="+mn-ea"/>
                <a:cs typeface="+mn-cs"/>
              </a:rPr>
              <a:t>A leader who knows how to read others’ emotions is better equipped to respond appropriately to these people’s wants and needs.  </a:t>
            </a:r>
          </a:p>
          <a:p>
            <a:pPr marL="2286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Regulate emotions for effectiveness: </a:t>
            </a:r>
            <a:r>
              <a:rPr lang="en-US" sz="1200" kern="1200" dirty="0">
                <a:solidFill>
                  <a:schemeClr val="tx1"/>
                </a:solidFill>
                <a:latin typeface="+mn-lt"/>
                <a:ea typeface="+mn-ea"/>
                <a:cs typeface="+mn-cs"/>
              </a:rPr>
              <a:t>Whenever a leader makes a substantial decision, the leader’s emotions are involved. Emotions in the workplace are contagious.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Therefore, emotions need to be embraced and managed for the good of the group or organization.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25584672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the skills associated with emotional intelligence is the ability to regulate one’s own emotions and put them to good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involves being in control of one’s strong emotions, such as fear or anger, and displaying the type of emotion to others that will maintain their composure and ability to interact and work effectively.</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1794908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the skills associated with emotional intelligence is the ability to regulate one’s own emotions and put them to good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involves being in control of one’s strong emotions, such as fear or anger, and displaying the type of emotion to others that will maintain their composure and ability to interact and work effectively.</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4296509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the skills associated with emotional intelligence is the ability to regulate one’s own emotions and put them to good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involves being in control of one’s strong emotions, such as fear or anger, and displaying the type of emotion to others that will maintain their composure and ability to interact and work effectively.</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38645432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Need and result of change:</a:t>
            </a:r>
            <a:r>
              <a:rPr lang="en-US" sz="1200" dirty="0"/>
              <a:t> </a:t>
            </a:r>
            <a:r>
              <a:rPr lang="en-US" sz="1200" kern="1200" dirty="0">
                <a:solidFill>
                  <a:schemeClr val="tx1"/>
                </a:solidFill>
                <a:effectLst/>
                <a:latin typeface="+mn-lt"/>
                <a:ea typeface="+mn-ea"/>
                <a:cs typeface="+mn-cs"/>
              </a:rPr>
              <a:t>Conflict creates the need </a:t>
            </a:r>
            <a:r>
              <a:rPr lang="en-US" sz="1200" i="1" kern="1200" dirty="0">
                <a:solidFill>
                  <a:schemeClr val="tx1"/>
                </a:solidFill>
                <a:effectLst/>
                <a:latin typeface="+mn-lt"/>
                <a:ea typeface="+mn-ea"/>
                <a:cs typeface="+mn-cs"/>
              </a:rPr>
              <a:t>for</a:t>
            </a:r>
            <a:r>
              <a:rPr lang="en-US" sz="1200" kern="1200" dirty="0">
                <a:solidFill>
                  <a:schemeClr val="tx1"/>
                </a:solidFill>
                <a:effectLst/>
                <a:latin typeface="+mn-lt"/>
                <a:ea typeface="+mn-ea"/>
                <a:cs typeface="+mn-cs"/>
              </a:rPr>
              <a:t> change and occurs as the result </a:t>
            </a:r>
            <a:r>
              <a:rPr lang="en-US" sz="1200" i="1" kern="1200" dirty="0">
                <a:solidFill>
                  <a:schemeClr val="tx1"/>
                </a:solidFill>
                <a:effectLst/>
                <a:latin typeface="+mn-lt"/>
                <a:ea typeface="+mn-ea"/>
                <a:cs typeface="+mn-cs"/>
              </a:rPr>
              <a:t>of</a:t>
            </a:r>
            <a:r>
              <a:rPr lang="en-US" sz="1200" kern="1200" dirty="0">
                <a:solidFill>
                  <a:schemeClr val="tx1"/>
                </a:solidFill>
                <a:effectLst/>
                <a:latin typeface="+mn-lt"/>
                <a:ea typeface="+mn-ea"/>
                <a:cs typeface="+mn-cs"/>
              </a:rPr>
              <a:t> change. Conflict can be defined as a struggle between two or more individuals over perceived differences regarding substantive issues, or over perceived differences regarding relational issues.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Uncomfortable, but not bad:</a:t>
            </a:r>
            <a:r>
              <a:rPr lang="en-US" sz="1200" baseline="0" dirty="0"/>
              <a:t> </a:t>
            </a:r>
            <a:r>
              <a:rPr lang="en-US" sz="1200" kern="1200" dirty="0">
                <a:solidFill>
                  <a:schemeClr val="tx1"/>
                </a:solidFill>
                <a:effectLst/>
                <a:latin typeface="+mn-lt"/>
                <a:ea typeface="+mn-ea"/>
                <a:cs typeface="+mn-cs"/>
              </a:rPr>
              <a:t>When confronted with conflict, leaders and followers often feel uncomfortable because of the strain, controversy, and stress that accompany conflict. Although conflict is uncomfortable, it is not unhealthy, nor is it necessarily bad.</a:t>
            </a:r>
            <a:endParaRPr lang="en-US" sz="1200" kern="1200" dirty="0">
              <a:solidFill>
                <a:schemeClr val="tx1"/>
              </a:solidFill>
              <a:latin typeface="+mn-lt"/>
              <a:ea typeface="+mn-ea"/>
              <a:cs typeface="+mn-cs"/>
            </a:endParaRPr>
          </a:p>
          <a:p>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r>
              <a:rPr lang="en-IN" sz="1200" b="1" dirty="0"/>
              <a:t>Managing conflicts:</a:t>
            </a:r>
            <a:r>
              <a:rPr lang="en-IN" sz="1200" baseline="0" dirty="0"/>
              <a:t> </a:t>
            </a:r>
            <a:r>
              <a:rPr lang="en-US" sz="1200" kern="1200" dirty="0">
                <a:solidFill>
                  <a:schemeClr val="tx1"/>
                </a:solidFill>
                <a:latin typeface="+mn-lt"/>
                <a:ea typeface="+mn-ea"/>
                <a:cs typeface="+mn-cs"/>
              </a:rPr>
              <a:t>If conflict is managed in effective and productive ways, the result is a reduction of stress, an increase in creative problem solving, and a strengthening of leader–follower and team-member relationships.</a:t>
            </a:r>
            <a:endParaRPr lang="en-US" sz="1200"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37455995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Need and result of change:</a:t>
            </a:r>
            <a:r>
              <a:rPr lang="en-US" sz="1200" dirty="0"/>
              <a:t> </a:t>
            </a:r>
            <a:r>
              <a:rPr lang="en-US" sz="1200" kern="1200" dirty="0">
                <a:solidFill>
                  <a:schemeClr val="tx1"/>
                </a:solidFill>
                <a:effectLst/>
                <a:latin typeface="+mn-lt"/>
                <a:ea typeface="+mn-ea"/>
                <a:cs typeface="+mn-cs"/>
              </a:rPr>
              <a:t>Conflict creates the need </a:t>
            </a:r>
            <a:r>
              <a:rPr lang="en-US" sz="1200" i="1" kern="1200" dirty="0">
                <a:solidFill>
                  <a:schemeClr val="tx1"/>
                </a:solidFill>
                <a:effectLst/>
                <a:latin typeface="+mn-lt"/>
                <a:ea typeface="+mn-ea"/>
                <a:cs typeface="+mn-cs"/>
              </a:rPr>
              <a:t>for</a:t>
            </a:r>
            <a:r>
              <a:rPr lang="en-US" sz="1200" kern="1200" dirty="0">
                <a:solidFill>
                  <a:schemeClr val="tx1"/>
                </a:solidFill>
                <a:effectLst/>
                <a:latin typeface="+mn-lt"/>
                <a:ea typeface="+mn-ea"/>
                <a:cs typeface="+mn-cs"/>
              </a:rPr>
              <a:t> change and occurs as the result </a:t>
            </a:r>
            <a:r>
              <a:rPr lang="en-US" sz="1200" i="1" kern="1200" dirty="0">
                <a:solidFill>
                  <a:schemeClr val="tx1"/>
                </a:solidFill>
                <a:effectLst/>
                <a:latin typeface="+mn-lt"/>
                <a:ea typeface="+mn-ea"/>
                <a:cs typeface="+mn-cs"/>
              </a:rPr>
              <a:t>of</a:t>
            </a:r>
            <a:r>
              <a:rPr lang="en-US" sz="1200" kern="1200" dirty="0">
                <a:solidFill>
                  <a:schemeClr val="tx1"/>
                </a:solidFill>
                <a:effectLst/>
                <a:latin typeface="+mn-lt"/>
                <a:ea typeface="+mn-ea"/>
                <a:cs typeface="+mn-cs"/>
              </a:rPr>
              <a:t> change. Conflict can be defined as a struggle between two or more individuals over perceived differences regarding substantive issues, or over perceived differences regarding relational issues.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Uncomfortable, but not bad:</a:t>
            </a:r>
            <a:r>
              <a:rPr lang="en-US" sz="1200" baseline="0" dirty="0"/>
              <a:t> </a:t>
            </a:r>
            <a:r>
              <a:rPr lang="en-US" sz="1200" kern="1200" dirty="0">
                <a:solidFill>
                  <a:schemeClr val="tx1"/>
                </a:solidFill>
                <a:effectLst/>
                <a:latin typeface="+mn-lt"/>
                <a:ea typeface="+mn-ea"/>
                <a:cs typeface="+mn-cs"/>
              </a:rPr>
              <a:t>When confronted with conflict, leaders and followers often feel uncomfortable because of the strain, controversy, and stress that accompany conflict. Although conflict is uncomfortable, it is not unhealthy, nor is it necessarily bad.</a:t>
            </a:r>
            <a:endParaRPr lang="en-US" sz="1200" kern="1200" dirty="0">
              <a:solidFill>
                <a:schemeClr val="tx1"/>
              </a:solidFill>
              <a:latin typeface="+mn-lt"/>
              <a:ea typeface="+mn-ea"/>
              <a:cs typeface="+mn-cs"/>
            </a:endParaRPr>
          </a:p>
          <a:p>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r>
              <a:rPr lang="en-IN" sz="1200" b="1" dirty="0"/>
              <a:t>Managing conflicts:</a:t>
            </a:r>
            <a:r>
              <a:rPr lang="en-IN" sz="1200" baseline="0" dirty="0"/>
              <a:t> </a:t>
            </a:r>
            <a:r>
              <a:rPr lang="en-US" sz="1200" kern="1200" dirty="0">
                <a:solidFill>
                  <a:schemeClr val="tx1"/>
                </a:solidFill>
                <a:latin typeface="+mn-lt"/>
                <a:ea typeface="+mn-ea"/>
                <a:cs typeface="+mn-cs"/>
              </a:rPr>
              <a:t>If conflict is managed in effective and productive ways, the result is a reduction of stress, an increase in creative problem solving, and a strengthening of leader–follower and team-member relationships.</a:t>
            </a:r>
            <a:endParaRPr lang="en-US" sz="1200"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12764138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Problem-solving skills</a:t>
            </a:r>
            <a:r>
              <a:rPr lang="en-US" sz="1200" kern="1200" dirty="0">
                <a:solidFill>
                  <a:schemeClr val="tx1"/>
                </a:solidFill>
                <a:latin typeface="+mn-lt"/>
                <a:ea typeface="+mn-ea"/>
                <a:cs typeface="+mn-cs"/>
              </a:rPr>
              <a:t> refer to a leader’s cognitive ability to take corrective action in a problem situation in order to meet desired objectives. These skills do not function in a vacuum, but are carried out in a particular setting or context.</a:t>
            </a:r>
          </a:p>
          <a:p>
            <a:pPr marL="0" indent="0">
              <a:buFont typeface="+mj-lt"/>
              <a:buNone/>
            </a:pPr>
            <a:endParaRPr lang="en-US" sz="1200" b="0" kern="1200" dirty="0">
              <a:solidFill>
                <a:schemeClr val="tx1"/>
              </a:solidFill>
              <a:latin typeface="+mn-lt"/>
              <a:ea typeface="+mn-ea"/>
              <a:cs typeface="+mn-cs"/>
            </a:endParaRPr>
          </a:p>
          <a:p>
            <a:pPr marL="0" indent="0">
              <a:buFont typeface="+mj-lt"/>
              <a:buNone/>
            </a:pPr>
            <a:r>
              <a:rPr lang="en-US" sz="1200" b="1" kern="1200" dirty="0">
                <a:solidFill>
                  <a:schemeClr val="tx1"/>
                </a:solidFill>
                <a:latin typeface="+mn-lt"/>
                <a:ea typeface="+mn-ea"/>
                <a:cs typeface="+mn-cs"/>
              </a:rPr>
              <a:t>Step 1: Identify the problem.</a:t>
            </a:r>
            <a:r>
              <a:rPr lang="en-US" sz="1200" kern="1200" dirty="0">
                <a:solidFill>
                  <a:schemeClr val="tx1"/>
                </a:solidFill>
                <a:latin typeface="+mn-lt"/>
                <a:ea typeface="+mn-ea"/>
                <a:cs typeface="+mn-cs"/>
              </a:rPr>
              <a:t> Some problems are simple and easy to define, while others are complex. Identifying</a:t>
            </a:r>
            <a:r>
              <a:rPr lang="en-US" sz="1200" kern="1200" baseline="0" dirty="0">
                <a:solidFill>
                  <a:schemeClr val="tx1"/>
                </a:solidFill>
                <a:latin typeface="+mn-lt"/>
                <a:ea typeface="+mn-ea"/>
                <a:cs typeface="+mn-cs"/>
              </a:rPr>
              <a:t> p</a:t>
            </a:r>
            <a:r>
              <a:rPr lang="en-US" sz="1200" kern="1200" dirty="0">
                <a:solidFill>
                  <a:schemeClr val="tx1"/>
                </a:solidFill>
                <a:latin typeface="+mn-lt"/>
                <a:ea typeface="+mn-ea"/>
                <a:cs typeface="+mn-cs"/>
              </a:rPr>
              <a:t>roblems requires awareness of differences between what is expected and what actually happens. </a:t>
            </a:r>
          </a:p>
          <a:p>
            <a:pPr marL="0" indent="0">
              <a:buFont typeface="+mj-lt"/>
              <a:buNone/>
            </a:pPr>
            <a:endParaRPr lang="en-US" sz="1200" b="1" kern="1200" dirty="0">
              <a:solidFill>
                <a:schemeClr val="tx1"/>
              </a:solidFill>
              <a:latin typeface="+mn-lt"/>
              <a:ea typeface="+mn-ea"/>
              <a:cs typeface="+mn-cs"/>
            </a:endParaRPr>
          </a:p>
          <a:p>
            <a:pPr marL="0" indent="0">
              <a:buFont typeface="+mj-lt"/>
              <a:buNone/>
            </a:pPr>
            <a:r>
              <a:rPr lang="en-US" sz="1200" b="1" kern="1200" dirty="0">
                <a:solidFill>
                  <a:schemeClr val="tx1"/>
                </a:solidFill>
                <a:latin typeface="+mn-lt"/>
                <a:ea typeface="+mn-ea"/>
                <a:cs typeface="+mn-cs"/>
              </a:rPr>
              <a:t>Step 2: Generate alternative solutions.</a:t>
            </a:r>
            <a:r>
              <a:rPr lang="en-US" sz="1200" kern="1200" dirty="0">
                <a:solidFill>
                  <a:schemeClr val="tx1"/>
                </a:solidFill>
                <a:latin typeface="+mn-lt"/>
                <a:ea typeface="+mn-ea"/>
                <a:cs typeface="+mn-cs"/>
              </a:rPr>
              <a:t> Problems are often complex, there are usually many different ways of trying to correct them. It is important to consider as many solutions as possible and not dismiss any as unworthy. </a:t>
            </a:r>
          </a:p>
          <a:p>
            <a:pPr marL="0" indent="0">
              <a:buFont typeface="+mj-lt"/>
              <a:buNone/>
            </a:pPr>
            <a:endParaRPr lang="en-US" sz="1200" b="1" kern="1200" dirty="0">
              <a:solidFill>
                <a:schemeClr val="tx1"/>
              </a:solidFill>
              <a:latin typeface="+mn-lt"/>
              <a:ea typeface="+mn-ea"/>
              <a:cs typeface="+mn-cs"/>
            </a:endParaRPr>
          </a:p>
          <a:p>
            <a:pPr marL="0" indent="0">
              <a:buFont typeface="+mj-lt"/>
              <a:buNone/>
            </a:pPr>
            <a:r>
              <a:rPr lang="en-US" sz="1200" b="1" kern="1200" dirty="0">
                <a:solidFill>
                  <a:schemeClr val="tx1"/>
                </a:solidFill>
                <a:latin typeface="+mn-lt"/>
                <a:ea typeface="+mn-ea"/>
                <a:cs typeface="+mn-cs"/>
              </a:rPr>
              <a:t>Step 3: Select the best solution. </a:t>
            </a:r>
            <a:r>
              <a:rPr lang="en-US" sz="1200" b="0" kern="1200" dirty="0">
                <a:solidFill>
                  <a:schemeClr val="tx1"/>
                </a:solidFill>
                <a:latin typeface="+mn-lt"/>
                <a:ea typeface="+mn-ea"/>
                <a:cs typeface="+mn-cs"/>
              </a:rPr>
              <a:t>T</a:t>
            </a:r>
            <a:r>
              <a:rPr lang="en-US" sz="1200" kern="1200" dirty="0">
                <a:solidFill>
                  <a:schemeClr val="tx1"/>
                </a:solidFill>
                <a:latin typeface="+mn-lt"/>
                <a:ea typeface="+mn-ea"/>
                <a:cs typeface="+mn-cs"/>
              </a:rPr>
              <a:t>he relative strengths and weaknesses of each solution need to be addressed. Solutions may be straightforward and easy, complex or difficult, inexpensive, or even costly. Selecting the best solution is the key to solving a problem effectively.</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1"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1" kern="1200" dirty="0">
                <a:solidFill>
                  <a:schemeClr val="tx1"/>
                </a:solidFill>
                <a:latin typeface="+mn-lt"/>
                <a:ea typeface="+mn-ea"/>
                <a:cs typeface="+mn-cs"/>
              </a:rPr>
              <a:t>Step 4: Implement the solution.</a:t>
            </a:r>
            <a:r>
              <a:rPr lang="en-US" sz="1200" kern="1200" dirty="0">
                <a:solidFill>
                  <a:schemeClr val="tx1"/>
                </a:solidFill>
                <a:latin typeface="+mn-lt"/>
                <a:ea typeface="+mn-ea"/>
                <a:cs typeface="+mn-cs"/>
              </a:rPr>
              <a:t> Involves shifting from thinking about the problem to doing something about the problem. There is always a risk in implementing change, but it is a risk that must be taken to complete the problem-solving process.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693095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baseline="0" dirty="0"/>
              <a:t>S</a:t>
            </a:r>
            <a:r>
              <a:rPr lang="en-US" sz="1200" b="1" kern="1200" dirty="0">
                <a:solidFill>
                  <a:schemeClr val="tx1"/>
                </a:solidFill>
                <a:effectLst/>
                <a:latin typeface="+mn-lt"/>
                <a:ea typeface="+mn-ea"/>
                <a:cs typeface="+mn-cs"/>
              </a:rPr>
              <a:t>trategic planning </a:t>
            </a:r>
            <a:r>
              <a:rPr lang="en-US" sz="1200" kern="1200" dirty="0">
                <a:solidFill>
                  <a:schemeClr val="tx1"/>
                </a:solidFill>
                <a:effectLst/>
                <a:latin typeface="+mn-lt"/>
                <a:ea typeface="+mn-ea"/>
                <a:cs typeface="+mn-cs"/>
              </a:rPr>
              <a:t>is mainly a cognitive activity.</a:t>
            </a:r>
            <a:r>
              <a:rPr lang="en-US" sz="1200" kern="1200" baseline="0" dirty="0">
                <a:solidFill>
                  <a:schemeClr val="tx1"/>
                </a:solidFill>
                <a:effectLst/>
                <a:latin typeface="+mn-lt"/>
                <a:ea typeface="+mn-ea"/>
                <a:cs typeface="+mn-cs"/>
              </a:rPr>
              <a:t> </a:t>
            </a:r>
            <a:endParaRPr lang="en-US" b="1" dirty="0"/>
          </a:p>
          <a:p>
            <a:endParaRPr lang="en-US" b="1" dirty="0"/>
          </a:p>
          <a:p>
            <a:r>
              <a:rPr lang="en-US" b="1" dirty="0"/>
              <a:t>Develop plans of action to achieve a goal:</a:t>
            </a:r>
            <a:r>
              <a:rPr lang="en-US" b="1" baseline="0" dirty="0"/>
              <a:t> </a:t>
            </a:r>
            <a:r>
              <a:rPr lang="en-US" sz="1200" kern="1200" dirty="0">
                <a:solidFill>
                  <a:schemeClr val="tx1"/>
                </a:solidFill>
                <a:effectLst/>
                <a:latin typeface="+mn-lt"/>
                <a:ea typeface="+mn-ea"/>
                <a:cs typeface="+mn-cs"/>
              </a:rPr>
              <a:t>Being strategic requires developing careful plans of action based on the available resources and personnel to achieve a goal. </a:t>
            </a:r>
          </a:p>
          <a:p>
            <a:endParaRPr lang="en-US" sz="1200" kern="1200" dirty="0">
              <a:solidFill>
                <a:schemeClr val="tx1"/>
              </a:solidFill>
              <a:effectLst/>
              <a:latin typeface="+mn-lt"/>
              <a:ea typeface="+mn-ea"/>
              <a:cs typeface="+mn-cs"/>
            </a:endParaRPr>
          </a:p>
          <a:p>
            <a:r>
              <a:rPr lang="en-US" sz="1200" b="1" dirty="0"/>
              <a:t>Qualities of strategic leaders:</a:t>
            </a:r>
            <a:r>
              <a:rPr lang="en-US" sz="1200" b="1" baseline="0" dirty="0"/>
              <a:t> </a:t>
            </a:r>
          </a:p>
          <a:p>
            <a:endParaRPr lang="en-US" sz="1200" b="1"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i="0" kern="1200" dirty="0">
                <a:solidFill>
                  <a:schemeClr val="tx1"/>
                </a:solidFill>
                <a:latin typeface="+mn-lt"/>
                <a:ea typeface="+mn-ea"/>
                <a:cs typeface="+mn-cs"/>
              </a:rPr>
              <a:t>Ability to learn:</a:t>
            </a:r>
            <a:r>
              <a:rPr lang="en-US" sz="1200" i="0" kern="1200" dirty="0">
                <a:solidFill>
                  <a:schemeClr val="tx1"/>
                </a:solidFill>
                <a:latin typeface="+mn-lt"/>
                <a:ea typeface="+mn-ea"/>
                <a:cs typeface="+mn-cs"/>
              </a:rPr>
              <a:t> Includes the capability to absorb new information and apply it toward new goals. It is a willingness to experiment with new ideas and even to accept failures.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1" i="0" kern="1200" dirty="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i="0" kern="1200" dirty="0">
                <a:solidFill>
                  <a:schemeClr val="tx1"/>
                </a:solidFill>
                <a:latin typeface="+mn-lt"/>
                <a:ea typeface="+mn-ea"/>
                <a:cs typeface="+mn-cs"/>
              </a:rPr>
              <a:t>Capacity to adapt:</a:t>
            </a:r>
            <a:r>
              <a:rPr lang="en-US" sz="1200" i="0" kern="1200" dirty="0">
                <a:solidFill>
                  <a:schemeClr val="tx1"/>
                </a:solidFill>
                <a:latin typeface="+mn-lt"/>
                <a:ea typeface="+mn-ea"/>
                <a:cs typeface="+mn-cs"/>
              </a:rPr>
              <a:t> About being able to respond quickly to changes in the environment. A leader needs to be open to and accepting of change. When competitive conditions change, an effective leader will have the capacity to change.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i="0" kern="1200" dirty="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i="0" kern="1200" dirty="0">
                <a:solidFill>
                  <a:schemeClr val="tx1"/>
                </a:solidFill>
                <a:latin typeface="+mn-lt"/>
                <a:ea typeface="+mn-ea"/>
                <a:cs typeface="+mn-cs"/>
              </a:rPr>
              <a:t>Managerial wisdom:</a:t>
            </a:r>
            <a:r>
              <a:rPr lang="en-US" sz="1200" i="0" kern="1200" baseline="0" dirty="0">
                <a:solidFill>
                  <a:schemeClr val="tx1"/>
                </a:solidFill>
                <a:latin typeface="+mn-lt"/>
                <a:ea typeface="+mn-ea"/>
                <a:cs typeface="+mn-cs"/>
              </a:rPr>
              <a:t> I</a:t>
            </a:r>
            <a:r>
              <a:rPr lang="en-US" sz="1200" i="0" kern="1200" dirty="0">
                <a:solidFill>
                  <a:schemeClr val="tx1"/>
                </a:solidFill>
                <a:latin typeface="+mn-lt"/>
                <a:ea typeface="+mn-ea"/>
                <a:cs typeface="+mn-cs"/>
              </a:rPr>
              <a:t>t refers to possessing a deep understanding of the people with whom and the environment in which a leader works. It is about having the good sense to make </a:t>
            </a:r>
            <a:r>
              <a:rPr lang="en-US" sz="1200" kern="1200" dirty="0">
                <a:solidFill>
                  <a:schemeClr val="tx1"/>
                </a:solidFill>
                <a:latin typeface="+mn-lt"/>
                <a:ea typeface="+mn-ea"/>
                <a:cs typeface="+mn-cs"/>
              </a:rPr>
              <a:t>the right decisions at the right time, and to do so with the best interests of everyone involved.</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baseline="0" dirty="0"/>
              <a:t>A multifaceted process:</a:t>
            </a:r>
            <a:r>
              <a:rPr lang="en-IN" sz="1200" baseline="0" dirty="0"/>
              <a:t> The e</a:t>
            </a:r>
            <a:r>
              <a:rPr lang="en-IN" sz="1200" dirty="0"/>
              <a:t>xample of </a:t>
            </a:r>
            <a:r>
              <a:rPr lang="en-US" sz="1200" dirty="0" err="1"/>
              <a:t>NewDevices</a:t>
            </a:r>
            <a:r>
              <a:rPr lang="en-US" sz="1200" dirty="0"/>
              <a:t> shows how </a:t>
            </a:r>
            <a:r>
              <a:rPr lang="en-US" sz="1200" kern="1200" dirty="0">
                <a:solidFill>
                  <a:schemeClr val="tx1"/>
                </a:solidFill>
                <a:latin typeface="+mn-lt"/>
                <a:ea typeface="+mn-ea"/>
                <a:cs typeface="+mn-cs"/>
              </a:rPr>
              <a:t>a startup medical supply company used strategic thinking to promote itself illustrates that strategic planning is a multifaceted process. </a:t>
            </a:r>
            <a:r>
              <a:rPr lang="en-US" sz="1200" kern="1200" dirty="0">
                <a:solidFill>
                  <a:schemeClr val="tx1"/>
                </a:solidFill>
                <a:effectLst/>
                <a:latin typeface="+mn-lt"/>
                <a:ea typeface="+mn-ea"/>
                <a:cs typeface="+mn-cs"/>
              </a:rPr>
              <a:t>By planning strategically, leaders and their employees can increase the likelihood of reaching their goals and achieving the aims of the organization.</a:t>
            </a:r>
            <a:endParaRPr lang="en-IN" sz="1200" kern="1200" dirty="0">
              <a:solidFill>
                <a:schemeClr val="tx1"/>
              </a:solidFill>
              <a:effectLst/>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42260957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C</a:t>
            </a:r>
            <a:r>
              <a:rPr lang="en-US" sz="1200" kern="1200" dirty="0">
                <a:solidFill>
                  <a:schemeClr val="tx1"/>
                </a:solidFill>
                <a:effectLst/>
                <a:latin typeface="+mn-lt"/>
                <a:ea typeface="+mn-ea"/>
                <a:cs typeface="+mn-cs"/>
              </a:rPr>
              <a:t>reating vision takes a special kind of cognitive and conceptual ability. It requires the capacity to challenge people with compelling visions of the future. </a:t>
            </a:r>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leader with a vision has to “walk the walk,” and not just “talk the talk.”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create vision, a leader needs to be able to:</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Set forth a picture of a future that is better than the present.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Move others toward a new set of ideals and values that will lead to the future.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Articulate the vision.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Engage others in its pursuit.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Implement the vision.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Model the principles set forth in the vision.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27458349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24751827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39408821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42928213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4980674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10/02/2022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10/02/2022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10/02/2022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10/02/2022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10/02/2022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10/02/2022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10/02/2022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10/02/2022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ideo" Target="https://www.youtube.com/embed/61OzhSrgsd8?feature=oembed" TargetMode="External"/><Relationship Id="rId5" Type="http://schemas.openxmlformats.org/officeDocument/2006/relationships/image" Target="../media/image5.jpeg"/><Relationship Id="rId4" Type="http://schemas.openxmlformats.org/officeDocument/2006/relationships/hyperlink" Target="https://www.youtube.com/watch?v=61OzhSrgsd8"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video" Target="https://www.youtube.com/embed/R2qu_j6GAG8?feature=oembed" TargetMode="External"/><Relationship Id="rId5" Type="http://schemas.openxmlformats.org/officeDocument/2006/relationships/image" Target="../media/image7.jpeg"/><Relationship Id="rId4" Type="http://schemas.openxmlformats.org/officeDocument/2006/relationships/hyperlink" Target="https://www.youtube.com/watch?v=R2qu_j6GAG8"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entrepreneur.com/article/288780"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BMSW6101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839416" y="3717032"/>
            <a:ext cx="10513168"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3600" b="1" dirty="0">
                <a:solidFill>
                  <a:srgbClr val="FFFF00"/>
                </a:solidFill>
              </a:rPr>
              <a:t>Week 5</a:t>
            </a:r>
          </a:p>
          <a:p>
            <a:pPr eaLnBrk="1" hangingPunct="1"/>
            <a:r>
              <a:rPr lang="en-GB" altLang="en-US" sz="4800" dirty="0">
                <a:solidFill>
                  <a:srgbClr val="FFFF00"/>
                </a:solidFill>
              </a:rPr>
              <a:t>Developing Leadership Skills</a:t>
            </a:r>
            <a:endParaRPr lang="en-GB" altLang="en-US" sz="40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Emergent Leadership Skills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altLang="en-US" sz="3200" dirty="0"/>
              <a:t>Explain the role of developing administrative skills for being an effective leader</a:t>
            </a:r>
          </a:p>
          <a:p>
            <a:pPr algn="just"/>
            <a:r>
              <a:rPr lang="en-GB" altLang="en-US" sz="3200" dirty="0"/>
              <a:t>Describe the connection between strong interpersonal skills and good leadership</a:t>
            </a:r>
          </a:p>
          <a:p>
            <a:pPr algn="just"/>
            <a:r>
              <a:rPr lang="en-GB" altLang="en-US" sz="3200" dirty="0"/>
              <a:t>Apply conceptual leadership skills when met with challenges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E0A16-CD24-41C3-9A5E-8B9897D392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6360" y="2128434"/>
            <a:ext cx="2601131" cy="2601131"/>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Discussion Questions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8586955"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spcAft>
                <a:spcPct val="20000"/>
              </a:spcAft>
              <a:defRPr/>
            </a:pPr>
            <a:r>
              <a:rPr lang="en-GB" dirty="0">
                <a:latin typeface="Arial" charset="0"/>
                <a:cs typeface="Arial" charset="0"/>
              </a:rPr>
              <a:t>What skills do you think are most important for leaders to possess?</a:t>
            </a:r>
          </a:p>
          <a:p>
            <a:pPr marL="457200" indent="-457200" algn="just">
              <a:spcAft>
                <a:spcPct val="20000"/>
              </a:spcAft>
              <a:defRPr/>
            </a:pPr>
            <a:endParaRPr lang="en-GB" dirty="0">
              <a:latin typeface="Arial" charset="0"/>
              <a:cs typeface="Arial" charset="0"/>
            </a:endParaRPr>
          </a:p>
          <a:p>
            <a:pPr marL="457200" indent="-457200" algn="just">
              <a:spcAft>
                <a:spcPct val="20000"/>
              </a:spcAft>
              <a:defRPr/>
            </a:pPr>
            <a:r>
              <a:rPr lang="en-GB" dirty="0">
                <a:latin typeface="Arial" charset="0"/>
                <a:cs typeface="Arial" charset="0"/>
              </a:rPr>
              <a:t>Why have traits of leaders historically received more attention than leadership skills?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84146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Leadership Skills?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76409" y="1448780"/>
            <a:ext cx="10639182" cy="4284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altLang="en-US" b="0" i="1" u="none" strike="noStrike" kern="1200" cap="none" spc="0" normalizeH="0" baseline="0" noProof="0" dirty="0">
                <a:ln>
                  <a:noFill/>
                </a:ln>
                <a:solidFill>
                  <a:prstClr val="black"/>
                </a:solidFill>
                <a:effectLst/>
                <a:uLnTx/>
                <a:uFillTx/>
              </a:rPr>
              <a:t>Leadership skills </a:t>
            </a:r>
            <a:r>
              <a:rPr kumimoji="0" lang="en-US" altLang="en-US" b="0" i="0" u="none" strike="noStrike" kern="1200" cap="none" spc="0" normalizeH="0" baseline="0" noProof="0" dirty="0">
                <a:ln>
                  <a:noFill/>
                </a:ln>
                <a:solidFill>
                  <a:prstClr val="black"/>
                </a:solidFill>
                <a:effectLst/>
                <a:uLnTx/>
                <a:uFillTx/>
              </a:rPr>
              <a:t>refer to learned competencies that leaders are able to demonstrate in performance.</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altLang="en-US" b="0" i="0" u="none" strike="noStrike" kern="1200" cap="none" spc="0" normalizeH="0" baseline="0" noProof="0" dirty="0">
              <a:ln>
                <a:noFill/>
              </a:ln>
              <a:solidFill>
                <a:prstClr val="black"/>
              </a:solidFill>
              <a:effectLst/>
              <a:uLnTx/>
              <a:uFillTx/>
            </a:endParaRP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altLang="en-US" b="0" i="0" u="none" strike="noStrike" kern="1200" cap="none" spc="0" normalizeH="0" baseline="0" noProof="0" dirty="0">
              <a:ln>
                <a:noFill/>
              </a:ln>
              <a:solidFill>
                <a:prstClr val="black"/>
              </a:solidFill>
              <a:effectLst/>
              <a:uLnTx/>
              <a:uFillTx/>
            </a:endParaRPr>
          </a:p>
          <a:p>
            <a:pPr marL="342900" marR="0" lvl="0" indent="-342900" algn="just" defTabSz="914400" rtl="0" eaLnBrk="1" fontAlgn="auto" latinLnBrk="0" hangingPunct="1">
              <a:lnSpc>
                <a:spcPct val="100000"/>
              </a:lnSpc>
              <a:spcBef>
                <a:spcPct val="20000"/>
              </a:spcBef>
              <a:spcAft>
                <a:spcPct val="15000"/>
              </a:spcAft>
              <a:buClrTx/>
              <a:buSzTx/>
              <a:buFont typeface="Arial" pitchFamily="34" charset="0"/>
              <a:buChar char="•"/>
              <a:tabLst/>
              <a:defRPr/>
            </a:pPr>
            <a:r>
              <a:rPr kumimoji="0" lang="en-US" altLang="en-US" b="1" i="0" u="none" strike="noStrike" kern="1200" cap="none" spc="0" normalizeH="0" baseline="0" noProof="0" dirty="0">
                <a:ln>
                  <a:noFill/>
                </a:ln>
                <a:solidFill>
                  <a:prstClr val="black"/>
                </a:solidFill>
                <a:effectLst/>
                <a:uLnTx/>
                <a:uFillTx/>
              </a:rPr>
              <a:t>Leadership skills</a:t>
            </a:r>
            <a:r>
              <a:rPr kumimoji="0" lang="en-US" altLang="en-US" b="0" i="0" u="none" strike="noStrike" kern="1200" cap="none" spc="0" normalizeH="0" baseline="0" noProof="0" dirty="0">
                <a:ln>
                  <a:noFill/>
                </a:ln>
                <a:solidFill>
                  <a:prstClr val="black"/>
                </a:solidFill>
                <a:effectLst/>
                <a:uLnTx/>
                <a:uFillTx/>
              </a:rPr>
              <a:t>:</a:t>
            </a:r>
          </a:p>
          <a:p>
            <a:pPr marL="742950" marR="0" lvl="1" indent="-285750" algn="just" defTabSz="914400" rtl="0" eaLnBrk="1" fontAlgn="auto" latinLnBrk="0" hangingPunct="1">
              <a:lnSpc>
                <a:spcPct val="100000"/>
              </a:lnSpc>
              <a:spcBef>
                <a:spcPct val="20000"/>
              </a:spcBef>
              <a:spcAft>
                <a:spcPct val="15000"/>
              </a:spcAft>
              <a:buClrTx/>
              <a:buSzPct val="70000"/>
              <a:buFont typeface="Wingdings" panose="05000000000000000000" pitchFamily="2" charset="2"/>
              <a:buChar char="Ø"/>
              <a:tabLst/>
              <a:defRPr/>
            </a:pPr>
            <a:r>
              <a:rPr kumimoji="0" lang="en-US" altLang="en-US" sz="3200" b="0" i="0" u="none" strike="noStrike" kern="1200" cap="none" spc="0" normalizeH="0" baseline="0" noProof="0" dirty="0">
                <a:ln>
                  <a:noFill/>
                </a:ln>
                <a:solidFill>
                  <a:prstClr val="black"/>
                </a:solidFill>
                <a:effectLst/>
                <a:uLnTx/>
                <a:uFillTx/>
              </a:rPr>
              <a:t>Give people the capacity to influence others</a:t>
            </a:r>
          </a:p>
          <a:p>
            <a:pPr marL="742950" marR="0" lvl="1" indent="-285750" algn="just" defTabSz="914400" rtl="0" eaLnBrk="1" fontAlgn="auto" latinLnBrk="0" hangingPunct="1">
              <a:lnSpc>
                <a:spcPct val="100000"/>
              </a:lnSpc>
              <a:spcBef>
                <a:spcPct val="20000"/>
              </a:spcBef>
              <a:spcAft>
                <a:spcPct val="15000"/>
              </a:spcAft>
              <a:buClrTx/>
              <a:buSzPct val="70000"/>
              <a:buFont typeface="Wingdings" panose="05000000000000000000" pitchFamily="2" charset="2"/>
              <a:buChar char="Ø"/>
              <a:tabLst/>
              <a:defRPr/>
            </a:pPr>
            <a:r>
              <a:rPr kumimoji="0" lang="en-US" altLang="en-US" sz="3200" b="0" i="0" u="none" strike="noStrike" kern="1200" cap="none" spc="0" normalizeH="0" baseline="0" noProof="0" dirty="0">
                <a:ln>
                  <a:noFill/>
                </a:ln>
                <a:solidFill>
                  <a:prstClr val="black"/>
                </a:solidFill>
                <a:effectLst/>
                <a:uLnTx/>
                <a:uFillTx/>
              </a:rPr>
              <a:t>Are a critical component in successful leadership</a:t>
            </a:r>
          </a:p>
          <a:p>
            <a:pPr algn="just"/>
            <a:endParaRPr lang="en-US" sz="3600" dirty="0"/>
          </a:p>
          <a:p>
            <a:pPr marL="0" indent="0" algn="just" eaLnBrk="1" hangingPunct="1">
              <a:buFont typeface="Arial" panose="020B0604020202020204" pitchFamily="34" charset="0"/>
              <a:buNone/>
              <a:defRPr/>
            </a:pPr>
            <a:endParaRPr lang="en-GB" altLang="en-US" dirty="0"/>
          </a:p>
        </p:txBody>
      </p:sp>
      <p:pic>
        <p:nvPicPr>
          <p:cNvPr id="4" name="Picture 3">
            <a:extLst>
              <a:ext uri="{FF2B5EF4-FFF2-40B4-BE49-F238E27FC236}">
                <a16:creationId xmlns:a16="http://schemas.microsoft.com/office/drawing/2014/main" id="{4B528D42-E6D2-4101-9350-F1221A5473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8248" y="2480241"/>
            <a:ext cx="2664296" cy="1774226"/>
          </a:xfrm>
          <a:prstGeom prst="rect">
            <a:avLst/>
          </a:prstGeom>
        </p:spPr>
      </p:pic>
    </p:spTree>
    <p:extLst>
      <p:ext uri="{BB962C8B-B14F-4D97-AF65-F5344CB8AC3E}">
        <p14:creationId xmlns:p14="http://schemas.microsoft.com/office/powerpoint/2010/main" val="1662402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4 Tips to Improve Leadership Skills</a:t>
            </a:r>
          </a:p>
        </p:txBody>
      </p:sp>
      <p:sp>
        <p:nvSpPr>
          <p:cNvPr id="7" name="TextBox 6">
            <a:extLst>
              <a:ext uri="{FF2B5EF4-FFF2-40B4-BE49-F238E27FC236}">
                <a16:creationId xmlns:a16="http://schemas.microsoft.com/office/drawing/2014/main" id="{CA0B26EE-C988-483E-8B8E-A56F03013FA7}"/>
              </a:ext>
            </a:extLst>
          </p:cNvPr>
          <p:cNvSpPr txBox="1"/>
          <p:nvPr/>
        </p:nvSpPr>
        <p:spPr>
          <a:xfrm>
            <a:off x="3046971" y="5373216"/>
            <a:ext cx="6098058" cy="646331"/>
          </a:xfrm>
          <a:prstGeom prst="rect">
            <a:avLst/>
          </a:prstGeom>
          <a:noFill/>
        </p:spPr>
        <p:txBody>
          <a:bodyPr wrap="square">
            <a:spAutoFit/>
          </a:bodyPr>
          <a:lstStyle/>
          <a:p>
            <a:pPr algn="ctr"/>
            <a:r>
              <a:rPr lang="en-GB" dirty="0">
                <a:hlinkClick r:id="rId4"/>
              </a:rPr>
              <a:t>https://www.youtube.com/watch?v=61OzhSrgsd8</a:t>
            </a:r>
            <a:endParaRPr lang="en-GB" dirty="0"/>
          </a:p>
          <a:p>
            <a:pPr algn="ctr"/>
            <a:endParaRPr lang="en-GB" dirty="0"/>
          </a:p>
        </p:txBody>
      </p:sp>
      <p:pic>
        <p:nvPicPr>
          <p:cNvPr id="5" name="Online Media 4" title="4 Tips to Improve Leadership Skills | Brian Tracy">
            <a:hlinkClick r:id="" action="ppaction://media"/>
            <a:extLst>
              <a:ext uri="{FF2B5EF4-FFF2-40B4-BE49-F238E27FC236}">
                <a16:creationId xmlns:a16="http://schemas.microsoft.com/office/drawing/2014/main" id="{A952FEEA-F3E8-4E66-92C3-4FC3340A5585}"/>
              </a:ext>
            </a:extLst>
          </p:cNvPr>
          <p:cNvPicPr>
            <a:picLocks noRot="1" noChangeAspect="1"/>
          </p:cNvPicPr>
          <p:nvPr>
            <a:videoFile r:link="rId1"/>
          </p:nvPr>
        </p:nvPicPr>
        <p:blipFill>
          <a:blip r:embed="rId5"/>
          <a:stretch>
            <a:fillRect/>
          </a:stretch>
        </p:blipFill>
        <p:spPr>
          <a:xfrm>
            <a:off x="1368890" y="840805"/>
            <a:ext cx="9454219" cy="4604419"/>
          </a:xfrm>
          <a:prstGeom prst="rect">
            <a:avLst/>
          </a:prstGeom>
        </p:spPr>
      </p:pic>
    </p:spTree>
    <p:extLst>
      <p:ext uri="{BB962C8B-B14F-4D97-AF65-F5344CB8AC3E}">
        <p14:creationId xmlns:p14="http://schemas.microsoft.com/office/powerpoint/2010/main" val="2045676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Skills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800" dirty="0"/>
              <a:t>Leadership skills critical for success.</a:t>
            </a:r>
          </a:p>
          <a:p>
            <a:r>
              <a:rPr lang="en-IN" sz="2800" dirty="0"/>
              <a:t>Research shift from traits to skills.</a:t>
            </a:r>
          </a:p>
          <a:p>
            <a:endParaRPr lang="en-IN" sz="2800" dirty="0"/>
          </a:p>
          <a:p>
            <a:pPr marL="0" indent="0">
              <a:buNone/>
            </a:pPr>
            <a:r>
              <a:rPr lang="en-IN" sz="2800" dirty="0"/>
              <a:t>Three categories of </a:t>
            </a:r>
            <a:r>
              <a:rPr lang="en-US" sz="2800" dirty="0"/>
              <a:t>leadership skills:</a:t>
            </a:r>
          </a:p>
          <a:p>
            <a:pPr lvl="1"/>
            <a:r>
              <a:rPr lang="en-US" dirty="0"/>
              <a:t>Administrative</a:t>
            </a:r>
          </a:p>
          <a:p>
            <a:pPr lvl="1"/>
            <a:r>
              <a:rPr lang="en-US" dirty="0"/>
              <a:t>Interpersonal</a:t>
            </a:r>
          </a:p>
          <a:p>
            <a:pPr lvl="1"/>
            <a:r>
              <a:rPr lang="en-US" dirty="0"/>
              <a:t>Conceptual</a:t>
            </a:r>
          </a:p>
          <a:p>
            <a:pPr lvl="1">
              <a:spcBef>
                <a:spcPts val="0"/>
              </a:spcBef>
            </a:pPr>
            <a:endParaRPr lang="en-US" sz="32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1366385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Model of Primary Leadership Skills</a:t>
            </a:r>
          </a:p>
        </p:txBody>
      </p:sp>
      <p:pic>
        <p:nvPicPr>
          <p:cNvPr id="4" name="Content Placeholder 6">
            <a:extLst>
              <a:ext uri="{FF2B5EF4-FFF2-40B4-BE49-F238E27FC236}">
                <a16:creationId xmlns:a16="http://schemas.microsoft.com/office/drawing/2014/main" id="{3D29E985-C60B-43AF-8AB3-643411C73B7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87588" y="908720"/>
            <a:ext cx="7416824" cy="4752528"/>
          </a:xfrm>
          <a:prstGeom prst="rect">
            <a:avLst/>
          </a:prstGeom>
        </p:spPr>
      </p:pic>
    </p:spTree>
    <p:extLst>
      <p:ext uri="{BB962C8B-B14F-4D97-AF65-F5344CB8AC3E}">
        <p14:creationId xmlns:p14="http://schemas.microsoft.com/office/powerpoint/2010/main" val="1559364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Administrative Skills Explained (1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772816"/>
            <a:ext cx="10405157" cy="3918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3200" dirty="0"/>
              <a:t>Administrative skills play primary role in effective leadership.</a:t>
            </a:r>
          </a:p>
          <a:p>
            <a:r>
              <a:rPr lang="en-GB" sz="3200" dirty="0"/>
              <a:t>Help accomplish critically important aspects.</a:t>
            </a:r>
          </a:p>
          <a:p>
            <a:r>
              <a:rPr lang="en-GB" sz="3200" dirty="0"/>
              <a:t>Fundamental skill required of a leader.</a:t>
            </a:r>
          </a:p>
          <a:p>
            <a:r>
              <a:rPr lang="en-GB" sz="3200" dirty="0"/>
              <a:t>Divided into three specific skill sets. </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369771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Administrative Skills Explained (2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772816"/>
            <a:ext cx="10405157" cy="3918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3200" dirty="0"/>
              <a:t>Administrative Skills in Practice: </a:t>
            </a:r>
            <a:r>
              <a:rPr lang="en-US" sz="3200" b="1" i="1" dirty="0"/>
              <a:t>Managing People</a:t>
            </a:r>
          </a:p>
          <a:p>
            <a:pPr marL="0" indent="0">
              <a:buNone/>
            </a:pPr>
            <a:endParaRPr lang="en-US" sz="3200" b="1" dirty="0"/>
          </a:p>
          <a:p>
            <a:r>
              <a:rPr lang="en-US" sz="3200" dirty="0"/>
              <a:t>Management by walking around.</a:t>
            </a:r>
          </a:p>
          <a:p>
            <a:r>
              <a:rPr lang="en-US" sz="3200" dirty="0"/>
              <a:t>Skills of effective leaders</a:t>
            </a:r>
            <a:r>
              <a:rPr lang="en-US" dirty="0"/>
              <a:t>: Involvement.</a:t>
            </a:r>
          </a:p>
          <a:p>
            <a:r>
              <a:rPr lang="en-US" dirty="0"/>
              <a:t>The importance of effective communication.</a:t>
            </a:r>
            <a:endParaRPr lang="en-US" sz="3200"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398683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Administrative Skills Explained (3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772816"/>
            <a:ext cx="10405157" cy="3918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dirty="0"/>
              <a:t>Administrative Skills in Practice: </a:t>
            </a:r>
            <a:r>
              <a:rPr lang="en-US" sz="3200" b="1" i="1" dirty="0"/>
              <a:t>Managing </a:t>
            </a:r>
          </a:p>
          <a:p>
            <a:pPr>
              <a:buNone/>
            </a:pPr>
            <a:r>
              <a:rPr lang="en-US" sz="3200" b="1" i="1" dirty="0"/>
              <a:t>Resources</a:t>
            </a:r>
          </a:p>
          <a:p>
            <a:pPr>
              <a:buNone/>
            </a:pPr>
            <a:endParaRPr lang="en-US" sz="3200" b="1" dirty="0"/>
          </a:p>
          <a:p>
            <a:r>
              <a:rPr lang="en-US" dirty="0"/>
              <a:t>Resources: Lifeblood of an organization.</a:t>
            </a:r>
          </a:p>
          <a:p>
            <a:r>
              <a:rPr lang="en-IN" dirty="0"/>
              <a:t>Obtaining resources.</a:t>
            </a:r>
          </a:p>
          <a:p>
            <a:r>
              <a:rPr lang="en-IN" dirty="0"/>
              <a:t>Allocating resources.</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447893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Administrative Skills Explained (4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772816"/>
            <a:ext cx="10405157" cy="3918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dirty="0"/>
              <a:t>Administrative Skills in Practice: </a:t>
            </a:r>
            <a:r>
              <a:rPr lang="en-US" sz="3200" b="1" i="1" dirty="0"/>
              <a:t>Showing </a:t>
            </a:r>
          </a:p>
          <a:p>
            <a:pPr>
              <a:buNone/>
            </a:pPr>
            <a:r>
              <a:rPr lang="en-US" sz="3200" b="1" i="1" dirty="0"/>
              <a:t>Technical Competence</a:t>
            </a:r>
          </a:p>
          <a:p>
            <a:pPr>
              <a:buNone/>
            </a:pPr>
            <a:endParaRPr lang="en-US" sz="3200" b="1" dirty="0"/>
          </a:p>
          <a:p>
            <a:r>
              <a:rPr lang="en-US" sz="3200" dirty="0"/>
              <a:t>Specialized knowledge about work.</a:t>
            </a:r>
          </a:p>
          <a:p>
            <a:r>
              <a:rPr lang="en-US" sz="3200" dirty="0"/>
              <a:t>Importance of technical competence.</a:t>
            </a:r>
          </a:p>
          <a:p>
            <a:r>
              <a:rPr lang="en-US" dirty="0"/>
              <a:t>F</a:t>
            </a:r>
            <a:r>
              <a:rPr lang="en-US" sz="3200" dirty="0"/>
              <a:t>unctional competence. </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293527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Interpersonal Skills Explained (1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3200" dirty="0"/>
              <a:t>Interpersonal skills: </a:t>
            </a:r>
            <a:r>
              <a:rPr lang="en-US" sz="3200" b="1" i="1" dirty="0"/>
              <a:t>People skills</a:t>
            </a:r>
            <a:endParaRPr lang="en-US" sz="3200" b="1" dirty="0"/>
          </a:p>
          <a:p>
            <a:r>
              <a:rPr lang="en-US" sz="3200" dirty="0"/>
              <a:t>Important in effective leadership.</a:t>
            </a:r>
          </a:p>
          <a:p>
            <a:r>
              <a:rPr lang="en-US" sz="3200" dirty="0"/>
              <a:t>Three specific skill sets:</a:t>
            </a:r>
          </a:p>
          <a:p>
            <a:pPr lvl="1"/>
            <a:r>
              <a:rPr lang="en-US" sz="3000" dirty="0"/>
              <a:t>Being socially perceptive </a:t>
            </a:r>
          </a:p>
          <a:p>
            <a:pPr lvl="1"/>
            <a:r>
              <a:rPr lang="en-US" sz="3000" dirty="0"/>
              <a:t>Showing emotional intelligence</a:t>
            </a:r>
          </a:p>
          <a:p>
            <a:pPr lvl="1"/>
            <a:r>
              <a:rPr lang="en-US" sz="3000" dirty="0"/>
              <a:t>Managing interpersonal conflict </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095335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Interpersonal Skills Explained (2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lvl="1" indent="-342900">
              <a:buNone/>
            </a:pPr>
            <a:r>
              <a:rPr lang="en-US" sz="3200" dirty="0"/>
              <a:t>Interpersonal Skills in Practice: </a:t>
            </a:r>
            <a:r>
              <a:rPr lang="en-US" sz="3200" b="1" i="1" dirty="0"/>
              <a:t>Being Socially Perceptive</a:t>
            </a:r>
          </a:p>
          <a:p>
            <a:pPr marL="342900" lvl="1" indent="-342900">
              <a:buNone/>
            </a:pPr>
            <a:endParaRPr lang="en-US" sz="3200" b="1" dirty="0"/>
          </a:p>
          <a:p>
            <a:pPr marL="342900" lvl="1" indent="-342900">
              <a:buFont typeface="Arial" pitchFamily="34" charset="0"/>
              <a:buChar char="•"/>
            </a:pPr>
            <a:r>
              <a:rPr lang="en-US" sz="3200" dirty="0"/>
              <a:t>Having insight and awareness.</a:t>
            </a:r>
          </a:p>
          <a:p>
            <a:pPr marL="342900" lvl="1" indent="-342900">
              <a:buFont typeface="Arial" pitchFamily="34" charset="0"/>
              <a:buChar char="•"/>
            </a:pPr>
            <a:r>
              <a:rPr lang="en-US" sz="3200" dirty="0"/>
              <a:t>Socially perceptive leadership involves knowing how employees will respond to change.</a:t>
            </a:r>
          </a:p>
          <a:p>
            <a:pPr marL="342900" lvl="1" indent="-342900">
              <a:buFont typeface="Arial" pitchFamily="34" charset="0"/>
              <a:buChar char="•"/>
            </a:pPr>
            <a:r>
              <a:rPr lang="en-US" sz="3200" dirty="0"/>
              <a:t>Example: University of Michigan.</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31233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Interpersonal Skills Explained (3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dirty="0"/>
              <a:t>Interpersonal Skills in Practice: </a:t>
            </a:r>
            <a:r>
              <a:rPr lang="en-US" sz="3200" b="1" i="1" dirty="0"/>
              <a:t>Showing Emotional Intelligence</a:t>
            </a:r>
          </a:p>
          <a:p>
            <a:pPr>
              <a:buNone/>
            </a:pPr>
            <a:endParaRPr lang="en-US" sz="2000" b="1" dirty="0"/>
          </a:p>
          <a:p>
            <a:r>
              <a:rPr lang="en-US" sz="3200" dirty="0"/>
              <a:t>Perceiving and expressing emotions.</a:t>
            </a:r>
          </a:p>
          <a:p>
            <a:r>
              <a:rPr lang="en-US" sz="3200" dirty="0"/>
              <a:t>Leadership and emotional intelligence:</a:t>
            </a:r>
          </a:p>
          <a:p>
            <a:pPr lvl="1"/>
            <a:r>
              <a:rPr lang="en-US" dirty="0"/>
              <a:t>Become aware of own emotions.</a:t>
            </a:r>
          </a:p>
          <a:p>
            <a:pPr lvl="1"/>
            <a:r>
              <a:rPr lang="en-US" dirty="0"/>
              <a:t>Have empathy.</a:t>
            </a:r>
          </a:p>
          <a:p>
            <a:pPr lvl="1"/>
            <a:r>
              <a:rPr lang="en-US" dirty="0"/>
              <a:t>Regulate emotions for effectiveness.</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273825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Managing Emotions (1)</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Discuss ways to manage your emotions and those of others in the following scenario:</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A group member has failed to complete a critical part of a group project that was assigned weeks ago, and is due today.</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The project is worth 50% of your grade in the course and your group is scheduled to present it to the class in an hour.</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You feel angry and afraid of failing the class. The group member with incomplete work feels defensive and marginalized.</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051982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Managing Emotions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980728"/>
            <a:ext cx="10405157"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Discuss ways to manage your emotions and those of others in the following scenario:</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You manage a food station in the university’s cafeteria. There is a enduring shortage of workers because the pay is so low and hours are inflexible.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During the lunch hour rush, one of your student workers is making a lot of errors: bringing food out late, not washing hands before serving food, and ignoring your requests to clean up the work station. The food line keeps getting longer and your station is falling behind in serving the meal.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You feel stressed and angry. The students in line are growing impatient with the slow service.</a:t>
            </a: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53340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Managing Emotions (3)</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600" b="0" i="0" u="none" strike="noStrike" kern="1200" cap="none" spc="0" normalizeH="0" baseline="0" noProof="0" dirty="0">
                <a:ln>
                  <a:noFill/>
                </a:ln>
                <a:solidFill>
                  <a:prstClr val="black"/>
                </a:solidFill>
                <a:effectLst/>
                <a:uLnTx/>
                <a:uFillTx/>
                <a:latin typeface="Myriad Pro"/>
                <a:ea typeface="+mn-ea"/>
                <a:cs typeface="+mn-cs"/>
              </a:rPr>
              <a:t>Discuss ways to manage your emotions and those of others in the following scenario:</a:t>
            </a: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600" b="0" i="0" u="none" strike="noStrike" kern="1200" cap="none" spc="0" normalizeH="0" baseline="0" noProof="0" dirty="0">
                <a:ln>
                  <a:noFill/>
                </a:ln>
                <a:solidFill>
                  <a:prstClr val="black"/>
                </a:solidFill>
                <a:effectLst/>
                <a:uLnTx/>
                <a:uFillTx/>
                <a:latin typeface="Myriad Pro"/>
                <a:ea typeface="+mn-ea"/>
                <a:cs typeface="+mn-cs"/>
              </a:rPr>
              <a:t>A team project you turned in at work has just been reviewed by your supervisor and criticized for not being thorough enough.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600" b="0" i="0" u="none" strike="noStrike" kern="1200" cap="none" spc="0" normalizeH="0" baseline="0" noProof="0" dirty="0">
                <a:ln>
                  <a:noFill/>
                </a:ln>
                <a:solidFill>
                  <a:prstClr val="black"/>
                </a:solidFill>
                <a:effectLst/>
                <a:uLnTx/>
                <a:uFillTx/>
                <a:latin typeface="Myriad Pro"/>
                <a:ea typeface="+mn-ea"/>
                <a:cs typeface="+mn-cs"/>
              </a:rPr>
              <a:t>One of your team members complained to the supervisor that you failed to do your part of the project and so the others had to cover for you.</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600" b="0" i="0" u="none" strike="noStrike" kern="1200" cap="none" spc="0" normalizeH="0" baseline="0" noProof="0" dirty="0">
                <a:ln>
                  <a:noFill/>
                </a:ln>
                <a:solidFill>
                  <a:prstClr val="black"/>
                </a:solidFill>
                <a:effectLst/>
                <a:uLnTx/>
                <a:uFillTx/>
                <a:latin typeface="Myriad Pro"/>
                <a:ea typeface="+mn-ea"/>
                <a:cs typeface="+mn-cs"/>
              </a:rPr>
              <a:t>You feel embarrassed and betrayed. Your supervisor is disappointed and frustrated.</a:t>
            </a:r>
            <a:endParaRPr kumimoji="0" lang="en-GB" sz="2600" b="0" i="0" u="none" strike="noStrike" kern="1200" cap="none" spc="0" normalizeH="0" baseline="0" noProof="0" dirty="0">
              <a:ln>
                <a:noFill/>
              </a:ln>
              <a:solidFill>
                <a:prstClr val="black"/>
              </a:solidFill>
              <a:effectLst/>
              <a:uLnTx/>
              <a:uFillTx/>
              <a:latin typeface="Myriad Pro"/>
              <a:ea typeface="+mn-ea"/>
              <a:cs typeface="+mn-cs"/>
            </a:endParaRPr>
          </a:p>
          <a:p>
            <a:pPr marL="0" indent="0" algn="just">
              <a:buNone/>
            </a:pPr>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341009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Interpersonal Skills Explained (4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dirty="0"/>
              <a:t>Interpersonal Skills in Practice: </a:t>
            </a:r>
            <a:r>
              <a:rPr lang="en-US" sz="3200" b="1" dirty="0"/>
              <a:t>Handling Conflict</a:t>
            </a:r>
          </a:p>
          <a:p>
            <a:pPr>
              <a:buNone/>
            </a:pPr>
            <a:endParaRPr lang="en-US" sz="3200" b="1" dirty="0"/>
          </a:p>
          <a:p>
            <a:r>
              <a:rPr lang="en-US" sz="3200" dirty="0"/>
              <a:t>Creates need for change and is a result of change.</a:t>
            </a:r>
            <a:r>
              <a:rPr lang="en-IN" sz="3200" dirty="0"/>
              <a:t> </a:t>
            </a:r>
          </a:p>
          <a:p>
            <a:r>
              <a:rPr lang="en-US" sz="3200" dirty="0"/>
              <a:t>Uncomfortable, but not unhealthy or bad.</a:t>
            </a:r>
          </a:p>
          <a:p>
            <a:r>
              <a:rPr lang="en-US" sz="3200" dirty="0"/>
              <a:t>Managing conflicts effectively means reducing stress and solving problems.</a:t>
            </a:r>
            <a:endParaRPr lang="en-IN" sz="3200"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210106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Interpersonal Skills Explained (1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dirty="0"/>
              <a:t>Interpersonal Skills in Practice: </a:t>
            </a:r>
            <a:r>
              <a:rPr lang="en-US" sz="3200" b="1" dirty="0"/>
              <a:t>Handling Conflict</a:t>
            </a:r>
          </a:p>
          <a:p>
            <a:pPr>
              <a:buNone/>
            </a:pPr>
            <a:endParaRPr lang="en-US" sz="3200" b="1" dirty="0"/>
          </a:p>
          <a:p>
            <a:r>
              <a:rPr lang="en-US" sz="3200" dirty="0"/>
              <a:t>Creates need for change and is a result of change.</a:t>
            </a:r>
            <a:r>
              <a:rPr lang="en-IN" sz="3200" dirty="0"/>
              <a:t> </a:t>
            </a:r>
          </a:p>
          <a:p>
            <a:r>
              <a:rPr lang="en-US" sz="3200" dirty="0"/>
              <a:t>Uncomfortable, but not unhealthy or bad.</a:t>
            </a:r>
          </a:p>
          <a:p>
            <a:r>
              <a:rPr lang="en-US" sz="3200" dirty="0"/>
              <a:t>Managing conflicts effectively means reducing stress and solving problems.</a:t>
            </a:r>
            <a:endParaRPr lang="en-IN" sz="3200"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485607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Interpersonal Skills Explained (2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3200" dirty="0"/>
              <a:t>Conceptual Skills in Practice: </a:t>
            </a:r>
            <a:r>
              <a:rPr lang="en-US" sz="3200" b="1" dirty="0"/>
              <a:t>Problem Solving</a:t>
            </a:r>
          </a:p>
          <a:p>
            <a:pPr marL="0" indent="0">
              <a:buNone/>
            </a:pPr>
            <a:endParaRPr lang="en-US" sz="3200" dirty="0"/>
          </a:p>
          <a:p>
            <a:r>
              <a:rPr lang="en-IN" sz="3200" dirty="0"/>
              <a:t>Problem-solving skills and its steps:</a:t>
            </a:r>
            <a:endParaRPr lang="en-US" sz="3200" dirty="0"/>
          </a:p>
          <a:p>
            <a:pPr lvl="1"/>
            <a:r>
              <a:rPr lang="en-US" dirty="0"/>
              <a:t>Identify the problem.</a:t>
            </a:r>
          </a:p>
          <a:p>
            <a:pPr lvl="1"/>
            <a:r>
              <a:rPr lang="en-US" dirty="0"/>
              <a:t>Generate alternative solutions. </a:t>
            </a:r>
          </a:p>
          <a:p>
            <a:pPr lvl="1"/>
            <a:r>
              <a:rPr lang="en-US" dirty="0"/>
              <a:t>Select the best solution.</a:t>
            </a:r>
          </a:p>
          <a:p>
            <a:pPr lvl="1"/>
            <a:r>
              <a:rPr lang="en-US" dirty="0"/>
              <a:t>Implement the solution.</a:t>
            </a:r>
            <a:endParaRPr lang="en-IN" sz="3000"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971138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Interpersonal Skills Explained (3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US" sz="3200" dirty="0"/>
              <a:t>Conceptual Skills in Practice: </a:t>
            </a:r>
            <a:r>
              <a:rPr lang="en-US" sz="3200" b="1" dirty="0"/>
              <a:t>Strategic Planning</a:t>
            </a:r>
          </a:p>
          <a:p>
            <a:pPr>
              <a:buNone/>
            </a:pPr>
            <a:endParaRPr lang="en-US" sz="3200" b="1" dirty="0"/>
          </a:p>
          <a:p>
            <a:r>
              <a:rPr lang="en-US" dirty="0"/>
              <a:t>Develop plans of action to achieve a goal.</a:t>
            </a:r>
          </a:p>
          <a:p>
            <a:r>
              <a:rPr lang="en-US" sz="3200" dirty="0"/>
              <a:t>Qualities of strategic leaders: learn, adapt, &amp; wisdom.</a:t>
            </a:r>
          </a:p>
          <a:p>
            <a:r>
              <a:rPr lang="en-US" sz="3200" dirty="0"/>
              <a:t>A multifaceted process.</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042570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Interpersonal Skills Explained (4 of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3200" dirty="0"/>
              <a:t>Conceptual Skills in Practice: </a:t>
            </a:r>
            <a:r>
              <a:rPr lang="en-US" sz="3200" b="1" dirty="0"/>
              <a:t>Creating Vision</a:t>
            </a:r>
          </a:p>
          <a:p>
            <a:pPr marL="0" indent="0">
              <a:buNone/>
            </a:pPr>
            <a:endParaRPr lang="en-US" sz="3200" b="1" dirty="0"/>
          </a:p>
          <a:p>
            <a:r>
              <a:rPr lang="en-US" sz="3200" dirty="0"/>
              <a:t>Challenging people with visions of future.</a:t>
            </a:r>
          </a:p>
          <a:p>
            <a:r>
              <a:rPr lang="en-US" sz="3200" dirty="0"/>
              <a:t>Leadership: To “walk the talk.”</a:t>
            </a:r>
          </a:p>
          <a:p>
            <a:r>
              <a:rPr lang="en-US" sz="3200" dirty="0"/>
              <a:t>Leader must implement vision and model principles set forth in the vision. </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333213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Class 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536504"/>
          </a:xfrm>
        </p:spPr>
        <p:txBody>
          <a:bodyPr/>
          <a:lstStyle/>
          <a:p>
            <a:pPr marL="0" indent="0" algn="ctr">
              <a:buNone/>
            </a:pPr>
            <a:r>
              <a:rPr lang="en-GB" b="1" dirty="0"/>
              <a:t>Leadership Skills Questionnaire</a:t>
            </a:r>
          </a:p>
          <a:p>
            <a:pPr marL="0" indent="0" algn="ctr">
              <a:buNone/>
            </a:pPr>
            <a:endParaRPr lang="en-GB" b="1" dirty="0"/>
          </a:p>
          <a:p>
            <a:pPr marL="0" indent="0" algn="ctr">
              <a:buNone/>
            </a:pPr>
            <a:endParaRPr lang="en-GB" sz="1400" dirty="0"/>
          </a:p>
          <a:p>
            <a:pPr marL="0" indent="0" algn="just">
              <a:buNone/>
            </a:pPr>
            <a:r>
              <a:rPr lang="en-GB" dirty="0"/>
              <a:t>Purpose</a:t>
            </a:r>
          </a:p>
          <a:p>
            <a:pPr marL="914400" lvl="1" indent="-514350" algn="just">
              <a:buFont typeface="+mj-lt"/>
              <a:buAutoNum type="arabicPeriod"/>
            </a:pPr>
            <a:r>
              <a:rPr lang="en-GB" dirty="0"/>
              <a:t> To identify your leadership skills</a:t>
            </a:r>
          </a:p>
          <a:p>
            <a:pPr marL="914400" lvl="1" indent="-514350" algn="just">
              <a:buFont typeface="+mj-lt"/>
              <a:buAutoNum type="arabicPeriod"/>
            </a:pPr>
            <a:r>
              <a:rPr lang="en-GB" dirty="0"/>
              <a:t>To provide a profile of your leadership skills showing your strengths and weaknesses</a:t>
            </a:r>
          </a:p>
          <a:p>
            <a:pPr marL="400050" lvl="1" indent="0" algn="just">
              <a:buNone/>
            </a:pPr>
            <a:endParaRPr lang="en-GB" sz="3200" dirty="0"/>
          </a:p>
          <a:p>
            <a:pPr marL="400050" lvl="1" indent="0" algn="ctr">
              <a:buNone/>
            </a:pPr>
            <a:r>
              <a:rPr lang="en-GB" sz="2000" dirty="0"/>
              <a:t>Please find the related information on the module page </a:t>
            </a:r>
          </a:p>
          <a:p>
            <a:pPr marL="914400" lvl="1" indent="-514350" algn="just">
              <a:buFont typeface="+mj-lt"/>
              <a:buAutoNum type="arabicPeriod"/>
            </a:pPr>
            <a:endParaRPr lang="en-GB" dirty="0"/>
          </a:p>
        </p:txBody>
      </p:sp>
    </p:spTree>
    <p:extLst>
      <p:ext uri="{BB962C8B-B14F-4D97-AF65-F5344CB8AC3E}">
        <p14:creationId xmlns:p14="http://schemas.microsoft.com/office/powerpoint/2010/main" val="59609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3" end="3"/>
                                            </p:txEl>
                                          </p:spTgt>
                                        </p:tgtEl>
                                        <p:attrNameLst>
                                          <p:attrName>style.visibility</p:attrName>
                                        </p:attrNameLst>
                                      </p:cBhvr>
                                      <p:to>
                                        <p:strVal val="visible"/>
                                      </p:to>
                                    </p:set>
                                    <p:animEffect transition="in" filter="fade">
                                      <p:cBhvr>
                                        <p:cTn id="7" dur="1000"/>
                                        <p:tgtEl>
                                          <p:spTgt spid="7172">
                                            <p:txEl>
                                              <p:pRg st="3" end="3"/>
                                            </p:txEl>
                                          </p:spTgt>
                                        </p:tgtEl>
                                      </p:cBhvr>
                                    </p:animEffect>
                                    <p:anim calcmode="lin" valueType="num">
                                      <p:cBhvr>
                                        <p:cTn id="8"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7" end="7"/>
                                            </p:txEl>
                                          </p:spTgt>
                                        </p:tgtEl>
                                        <p:attrNameLst>
                                          <p:attrName>style.visibility</p:attrName>
                                        </p:attrNameLst>
                                      </p:cBhvr>
                                      <p:to>
                                        <p:strVal val="visible"/>
                                      </p:to>
                                    </p:set>
                                    <p:animEffect transition="in" filter="fade">
                                      <p:cBhvr>
                                        <p:cTn id="14" dur="1000"/>
                                        <p:tgtEl>
                                          <p:spTgt spid="7172">
                                            <p:txEl>
                                              <p:pRg st="7" end="7"/>
                                            </p:txEl>
                                          </p:spTgt>
                                        </p:tgtEl>
                                      </p:cBhvr>
                                    </p:animEffect>
                                    <p:anim calcmode="lin" valueType="num">
                                      <p:cBhvr>
                                        <p:cTn id="15"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to Establish Yourself as a Leader</a:t>
            </a:r>
          </a:p>
        </p:txBody>
      </p:sp>
      <p:sp>
        <p:nvSpPr>
          <p:cNvPr id="5" name="TextBox 4">
            <a:extLst>
              <a:ext uri="{FF2B5EF4-FFF2-40B4-BE49-F238E27FC236}">
                <a16:creationId xmlns:a16="http://schemas.microsoft.com/office/drawing/2014/main" id="{39D26E2B-0B3B-40CE-B0BA-6FFA45745E28}"/>
              </a:ext>
            </a:extLst>
          </p:cNvPr>
          <p:cNvSpPr txBox="1"/>
          <p:nvPr/>
        </p:nvSpPr>
        <p:spPr>
          <a:xfrm>
            <a:off x="3143672" y="5445224"/>
            <a:ext cx="6098058" cy="523220"/>
          </a:xfrm>
          <a:prstGeom prst="rect">
            <a:avLst/>
          </a:prstGeom>
          <a:noFill/>
        </p:spPr>
        <p:txBody>
          <a:bodyPr wrap="square">
            <a:spAutoFit/>
          </a:bodyPr>
          <a:lstStyle/>
          <a:p>
            <a:pPr algn="ctr"/>
            <a:r>
              <a:rPr lang="en-GB" sz="1400" dirty="0">
                <a:hlinkClick r:id="rId4"/>
              </a:rPr>
              <a:t>https://www.youtube.com/watch?v=R2qu_j6GAG8</a:t>
            </a:r>
            <a:endParaRPr lang="en-GB" sz="1400" dirty="0"/>
          </a:p>
          <a:p>
            <a:pPr algn="ctr"/>
            <a:endParaRPr lang="en-GB" sz="1400" dirty="0"/>
          </a:p>
        </p:txBody>
      </p:sp>
      <p:pic>
        <p:nvPicPr>
          <p:cNvPr id="3" name="Online Media 2" title="How to Establish Yourself as a Leader - 9 Leadership Tactics">
            <a:hlinkClick r:id="" action="ppaction://media"/>
            <a:extLst>
              <a:ext uri="{FF2B5EF4-FFF2-40B4-BE49-F238E27FC236}">
                <a16:creationId xmlns:a16="http://schemas.microsoft.com/office/drawing/2014/main" id="{9259202A-65EA-44AE-B3D3-B74C4DE07D0F}"/>
              </a:ext>
            </a:extLst>
          </p:cNvPr>
          <p:cNvPicPr>
            <a:picLocks noRot="1" noChangeAspect="1"/>
          </p:cNvPicPr>
          <p:nvPr>
            <a:videoFile r:link="rId1"/>
          </p:nvPr>
        </p:nvPicPr>
        <p:blipFill>
          <a:blip r:embed="rId5"/>
          <a:stretch>
            <a:fillRect/>
          </a:stretch>
        </p:blipFill>
        <p:spPr>
          <a:xfrm>
            <a:off x="1127448" y="894100"/>
            <a:ext cx="9937104" cy="4555668"/>
          </a:xfrm>
          <a:prstGeom prst="rect">
            <a:avLst/>
          </a:prstGeom>
        </p:spPr>
      </p:pic>
    </p:spTree>
    <p:extLst>
      <p:ext uri="{BB962C8B-B14F-4D97-AF65-F5344CB8AC3E}">
        <p14:creationId xmlns:p14="http://schemas.microsoft.com/office/powerpoint/2010/main" val="41300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Group 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536504"/>
          </a:xfrm>
        </p:spPr>
        <p:txBody>
          <a:bodyPr/>
          <a:lstStyle/>
          <a:p>
            <a:pPr marL="0" indent="0" algn="ctr">
              <a:buNone/>
            </a:pPr>
            <a:r>
              <a:rPr lang="en-GB" sz="3000" dirty="0"/>
              <a:t>Please read this article and discuss the importance of building employees’ leadership skills in the workplace in group.</a:t>
            </a:r>
          </a:p>
          <a:p>
            <a:pPr marL="0" indent="0" algn="ctr">
              <a:buNone/>
            </a:pPr>
            <a:endParaRPr lang="en-GB" b="1" dirty="0"/>
          </a:p>
          <a:p>
            <a:pPr marL="0" indent="0" algn="ctr">
              <a:buNone/>
            </a:pPr>
            <a:endParaRPr lang="en-GB" b="1" dirty="0"/>
          </a:p>
          <a:p>
            <a:pPr marL="0" indent="0" algn="ctr">
              <a:buNone/>
            </a:pPr>
            <a:r>
              <a:rPr lang="en-GB" b="1" dirty="0"/>
              <a:t> </a:t>
            </a:r>
          </a:p>
          <a:p>
            <a:pPr marL="0" indent="0" algn="ctr">
              <a:buNone/>
            </a:pPr>
            <a:endParaRPr lang="en-GB" b="1" dirty="0"/>
          </a:p>
          <a:p>
            <a:pPr marL="0" indent="0" algn="ctr">
              <a:buNone/>
            </a:pPr>
            <a:endParaRPr lang="en-GB" sz="2000" b="1" dirty="0"/>
          </a:p>
          <a:p>
            <a:pPr marL="0" indent="0" algn="ctr">
              <a:buNone/>
            </a:pPr>
            <a:r>
              <a:rPr lang="en-GB" b="1" dirty="0">
                <a:hlinkClick r:id="rId3"/>
              </a:rPr>
              <a:t>5 Ways to Turn Good Employees Into Great Leaders</a:t>
            </a:r>
            <a:endParaRPr lang="en-GB" dirty="0"/>
          </a:p>
        </p:txBody>
      </p:sp>
      <p:pic>
        <p:nvPicPr>
          <p:cNvPr id="4" name="Picture 3">
            <a:extLst>
              <a:ext uri="{FF2B5EF4-FFF2-40B4-BE49-F238E27FC236}">
                <a16:creationId xmlns:a16="http://schemas.microsoft.com/office/drawing/2014/main" id="{792C5E96-BC19-476F-9EEF-9391593B93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66777" y="2276872"/>
            <a:ext cx="4258444" cy="2682820"/>
          </a:xfrm>
          <a:prstGeom prst="rect">
            <a:avLst/>
          </a:prstGeom>
        </p:spPr>
      </p:pic>
    </p:spTree>
    <p:extLst>
      <p:ext uri="{BB962C8B-B14F-4D97-AF65-F5344CB8AC3E}">
        <p14:creationId xmlns:p14="http://schemas.microsoft.com/office/powerpoint/2010/main" val="2213360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Summary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lnSpc>
                <a:spcPct val="90000"/>
              </a:lnSpc>
              <a:spcBef>
                <a:spcPts val="400"/>
              </a:spcBef>
              <a:buClr>
                <a:schemeClr val="tx1"/>
              </a:buClr>
            </a:pPr>
            <a:r>
              <a:rPr lang="en-US" altLang="en-US" sz="3200" dirty="0"/>
              <a:t>Administrative, interpersonal, and conceptual skills play a major role in effective leadership.</a:t>
            </a:r>
          </a:p>
          <a:p>
            <a:pPr marL="0" indent="0" algn="just" eaLnBrk="1" hangingPunct="1">
              <a:lnSpc>
                <a:spcPct val="90000"/>
              </a:lnSpc>
              <a:spcBef>
                <a:spcPts val="400"/>
              </a:spcBef>
              <a:buClr>
                <a:schemeClr val="tx1"/>
              </a:buClr>
              <a:buNone/>
            </a:pPr>
            <a:r>
              <a:rPr lang="en-US" altLang="en-US" sz="3200" dirty="0"/>
              <a:t> </a:t>
            </a:r>
          </a:p>
          <a:p>
            <a:pPr algn="just" eaLnBrk="1" hangingPunct="1">
              <a:lnSpc>
                <a:spcPct val="90000"/>
              </a:lnSpc>
              <a:spcBef>
                <a:spcPts val="400"/>
              </a:spcBef>
              <a:buClr>
                <a:schemeClr val="tx1"/>
              </a:buClr>
            </a:pPr>
            <a:r>
              <a:rPr lang="en-US" altLang="en-US" sz="3200" dirty="0"/>
              <a:t>Through practice and hard work, we can all become better leaders by improving our skills in each of these areas.</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045583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3319</TotalTime>
  <Words>3069</Words>
  <Application>Microsoft Office PowerPoint</Application>
  <PresentationFormat>Widescreen</PresentationFormat>
  <Paragraphs>332</Paragraphs>
  <Slides>27</Slides>
  <Notes>27</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27</vt:i4>
      </vt:variant>
    </vt:vector>
  </HeadingPairs>
  <TitlesOfParts>
    <vt:vector size="37" baseType="lpstr">
      <vt:lpstr>Aharoni</vt:lpstr>
      <vt:lpstr>Arial</vt:lpstr>
      <vt:lpstr>Calibri</vt:lpstr>
      <vt:lpstr>Candara</vt:lpstr>
      <vt:lpstr>Courier New</vt:lpstr>
      <vt:lpstr>Myriad Pro</vt:lpstr>
      <vt:lpstr>Symbol</vt:lpstr>
      <vt:lpstr>Verdana</vt:lpstr>
      <vt:lpstr>Wingdings</vt:lpstr>
      <vt:lpstr>20140311PresentationUWTSDTemplate</vt:lpstr>
      <vt:lpstr>BMSW6101 </vt:lpstr>
      <vt:lpstr>Learning Objectives</vt:lpstr>
      <vt:lpstr>Discussion Questions</vt:lpstr>
      <vt:lpstr>What Are Leadership Skills?</vt:lpstr>
      <vt:lpstr>4 Tips to Improve Leadership Skills</vt:lpstr>
      <vt:lpstr>Leadership Skills</vt:lpstr>
      <vt:lpstr>Model of Primary Leadership Skills</vt:lpstr>
      <vt:lpstr>Administrative Skills Explained (1 of 4)</vt:lpstr>
      <vt:lpstr>Administrative Skills Explained (2 of 4)</vt:lpstr>
      <vt:lpstr>Administrative Skills Explained (3 of 4)</vt:lpstr>
      <vt:lpstr>Administrative Skills Explained (4 of 4)</vt:lpstr>
      <vt:lpstr>Interpersonal Skills Explained (1 of 4)</vt:lpstr>
      <vt:lpstr>Interpersonal Skills Explained (2 of 4)</vt:lpstr>
      <vt:lpstr>Interpersonal Skills Explained (3 of 4)</vt:lpstr>
      <vt:lpstr>Managing Emotions (1)</vt:lpstr>
      <vt:lpstr>Managing Emotions (2)</vt:lpstr>
      <vt:lpstr>Managing Emotions (3)</vt:lpstr>
      <vt:lpstr>Interpersonal Skills Explained (4 of 4)</vt:lpstr>
      <vt:lpstr>Interpersonal Skills Explained (1 of 4)</vt:lpstr>
      <vt:lpstr>Interpersonal Skills Explained (2 of 4)</vt:lpstr>
      <vt:lpstr>Interpersonal Skills Explained (3 of 4)</vt:lpstr>
      <vt:lpstr>Interpersonal Skills Explained (4 of 4)</vt:lpstr>
      <vt:lpstr>Class Activity 1</vt:lpstr>
      <vt:lpstr>How to Establish Yourself as a Leader</vt:lpstr>
      <vt:lpstr>Group Activity 1</vt:lpstr>
      <vt:lpstr>Summary</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260</cp:revision>
  <cp:lastPrinted>2018-07-09T15:27:01Z</cp:lastPrinted>
  <dcterms:created xsi:type="dcterms:W3CDTF">2002-10-07T19:43:58Z</dcterms:created>
  <dcterms:modified xsi:type="dcterms:W3CDTF">2022-02-10T14:48:57Z</dcterms:modified>
</cp:coreProperties>
</file>