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5"/>
  </p:notesMasterIdLst>
  <p:sldIdLst>
    <p:sldId id="256" r:id="rId3"/>
    <p:sldId id="283" r:id="rId4"/>
    <p:sldId id="258" r:id="rId5"/>
    <p:sldId id="259" r:id="rId6"/>
    <p:sldId id="262" r:id="rId7"/>
    <p:sldId id="263" r:id="rId8"/>
    <p:sldId id="264" r:id="rId9"/>
    <p:sldId id="266" r:id="rId10"/>
    <p:sldId id="267" r:id="rId11"/>
    <p:sldId id="268" r:id="rId12"/>
    <p:sldId id="269" r:id="rId13"/>
    <p:sldId id="270" r:id="rId14"/>
    <p:sldId id="271" r:id="rId15"/>
    <p:sldId id="272" r:id="rId16"/>
    <p:sldId id="273" r:id="rId17"/>
    <p:sldId id="274" r:id="rId18"/>
    <p:sldId id="275" r:id="rId19"/>
    <p:sldId id="276" r:id="rId20"/>
    <p:sldId id="278" r:id="rId21"/>
    <p:sldId id="279" r:id="rId22"/>
    <p:sldId id="280" r:id="rId23"/>
    <p:sldId id="282" r:id="rId24"/>
    <p:sldId id="281" r:id="rId25"/>
    <p:sldId id="286" r:id="rId26"/>
    <p:sldId id="285" r:id="rId27"/>
    <p:sldId id="284" r:id="rId28"/>
    <p:sldId id="287" r:id="rId29"/>
    <p:sldId id="288" r:id="rId30"/>
    <p:sldId id="289" r:id="rId31"/>
    <p:sldId id="343" r:id="rId32"/>
    <p:sldId id="344" r:id="rId33"/>
    <p:sldId id="265" r:id="rId3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6631" autoAdjust="0"/>
    <p:restoredTop sz="77483" autoAdjust="0"/>
  </p:normalViewPr>
  <p:slideViewPr>
    <p:cSldViewPr snapToGrid="0">
      <p:cViewPr varScale="1">
        <p:scale>
          <a:sx n="97" d="100"/>
          <a:sy n="97" d="100"/>
        </p:scale>
        <p:origin x="312" y="84"/>
      </p:cViewPr>
      <p:guideLst/>
    </p:cSldViewPr>
  </p:slideViewPr>
  <p:notesTextViewPr>
    <p:cViewPr>
      <p:scale>
        <a:sx n="1" d="1"/>
        <a:sy n="1" d="1"/>
      </p:scale>
      <p:origin x="0" y="0"/>
    </p:cViewPr>
  </p:notesTextViewPr>
  <p:sorterViewPr>
    <p:cViewPr>
      <p:scale>
        <a:sx n="100" d="100"/>
        <a:sy n="100" d="100"/>
      </p:scale>
      <p:origin x="0" y="-21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39B114-D5C4-4E8D-ACF5-1976107C0087}" type="doc">
      <dgm:prSet loTypeId="urn:microsoft.com/office/officeart/2005/8/layout/hProcess9" loCatId="process" qsTypeId="urn:microsoft.com/office/officeart/2005/8/quickstyle/simple1" qsCatId="simple" csTypeId="urn:microsoft.com/office/officeart/2005/8/colors/colorful3" csCatId="colorful" phldr="1"/>
      <dgm:spPr/>
    </dgm:pt>
    <dgm:pt modelId="{CD5A16FC-912B-466D-A1F7-817402281C95}">
      <dgm:prSet phldrT="[Text]"/>
      <dgm:spPr/>
      <dgm:t>
        <a:bodyPr/>
        <a:lstStyle/>
        <a:p>
          <a:r>
            <a:rPr lang="en-GB" dirty="0"/>
            <a:t>Chose a subject area</a:t>
          </a:r>
        </a:p>
      </dgm:t>
    </dgm:pt>
    <dgm:pt modelId="{6B6178B7-1E72-4FF6-8180-B24C6327597E}" type="parTrans" cxnId="{A4330240-7712-4FC3-990E-5EA03202B236}">
      <dgm:prSet/>
      <dgm:spPr/>
      <dgm:t>
        <a:bodyPr/>
        <a:lstStyle/>
        <a:p>
          <a:endParaRPr lang="en-GB"/>
        </a:p>
      </dgm:t>
    </dgm:pt>
    <dgm:pt modelId="{7F6A004E-F343-47E7-92D3-66B4B63CB95F}" type="sibTrans" cxnId="{A4330240-7712-4FC3-990E-5EA03202B236}">
      <dgm:prSet/>
      <dgm:spPr/>
      <dgm:t>
        <a:bodyPr/>
        <a:lstStyle/>
        <a:p>
          <a:endParaRPr lang="en-GB"/>
        </a:p>
      </dgm:t>
    </dgm:pt>
    <dgm:pt modelId="{3C4CEF62-A6BF-4E88-B9A6-D816AD7365BB}">
      <dgm:prSet phldrT="[Text]"/>
      <dgm:spPr/>
      <dgm:t>
        <a:bodyPr/>
        <a:lstStyle/>
        <a:p>
          <a:r>
            <a:rPr lang="en-GB" dirty="0"/>
            <a:t>Focus on aspect worth researching</a:t>
          </a:r>
        </a:p>
      </dgm:t>
    </dgm:pt>
    <dgm:pt modelId="{65291522-0946-48A3-B805-1C16280F9B8F}" type="parTrans" cxnId="{9D2552A6-D055-41D5-A0CC-BD590B4AA549}">
      <dgm:prSet/>
      <dgm:spPr/>
      <dgm:t>
        <a:bodyPr/>
        <a:lstStyle/>
        <a:p>
          <a:endParaRPr lang="en-GB"/>
        </a:p>
      </dgm:t>
    </dgm:pt>
    <dgm:pt modelId="{AE7EAF00-4407-4CDF-A5EC-EFE9ACC64A7F}" type="sibTrans" cxnId="{9D2552A6-D055-41D5-A0CC-BD590B4AA549}">
      <dgm:prSet/>
      <dgm:spPr/>
      <dgm:t>
        <a:bodyPr/>
        <a:lstStyle/>
        <a:p>
          <a:endParaRPr lang="en-GB"/>
        </a:p>
      </dgm:t>
    </dgm:pt>
    <dgm:pt modelId="{45D38919-20B2-4268-BE30-6C937FAE652F}">
      <dgm:prSet phldrT="[Text]"/>
      <dgm:spPr/>
      <dgm:t>
        <a:bodyPr/>
        <a:lstStyle/>
        <a:p>
          <a:r>
            <a:rPr lang="en-GB" dirty="0"/>
            <a:t>Communicate it in writing</a:t>
          </a:r>
        </a:p>
      </dgm:t>
    </dgm:pt>
    <dgm:pt modelId="{5B04769A-DA8C-4C5D-9570-5477DF2211BD}" type="parTrans" cxnId="{964591DF-E41E-4427-9BED-76CAC56FD128}">
      <dgm:prSet/>
      <dgm:spPr/>
      <dgm:t>
        <a:bodyPr/>
        <a:lstStyle/>
        <a:p>
          <a:endParaRPr lang="en-GB"/>
        </a:p>
      </dgm:t>
    </dgm:pt>
    <dgm:pt modelId="{AA257645-AED0-4FE4-8209-A56113FDE392}" type="sibTrans" cxnId="{964591DF-E41E-4427-9BED-76CAC56FD128}">
      <dgm:prSet/>
      <dgm:spPr/>
      <dgm:t>
        <a:bodyPr/>
        <a:lstStyle/>
        <a:p>
          <a:endParaRPr lang="en-GB"/>
        </a:p>
      </dgm:t>
    </dgm:pt>
    <dgm:pt modelId="{93928941-E3CC-4D83-955C-497D738E21CD}">
      <dgm:prSet phldrT="[Text]"/>
      <dgm:spPr/>
      <dgm:t>
        <a:bodyPr/>
        <a:lstStyle/>
        <a:p>
          <a:r>
            <a:rPr lang="en-GB" dirty="0"/>
            <a:t>General</a:t>
          </a:r>
        </a:p>
        <a:p>
          <a:r>
            <a:rPr lang="en-GB" dirty="0"/>
            <a:t>Specific</a:t>
          </a:r>
        </a:p>
        <a:p>
          <a:r>
            <a:rPr lang="en-GB" dirty="0"/>
            <a:t>Title</a:t>
          </a:r>
        </a:p>
      </dgm:t>
    </dgm:pt>
    <dgm:pt modelId="{42F3334F-EB1A-41CA-AE4C-41A9836B2071}" type="parTrans" cxnId="{A9D4FF8B-9366-452F-87F6-54D2AF9FD2F7}">
      <dgm:prSet/>
      <dgm:spPr/>
      <dgm:t>
        <a:bodyPr/>
        <a:lstStyle/>
        <a:p>
          <a:endParaRPr lang="en-GB"/>
        </a:p>
      </dgm:t>
    </dgm:pt>
    <dgm:pt modelId="{F67B3F72-F12C-42D9-8E06-2F8DA5DB1EB7}" type="sibTrans" cxnId="{A9D4FF8B-9366-452F-87F6-54D2AF9FD2F7}">
      <dgm:prSet/>
      <dgm:spPr/>
      <dgm:t>
        <a:bodyPr/>
        <a:lstStyle/>
        <a:p>
          <a:endParaRPr lang="en-GB"/>
        </a:p>
      </dgm:t>
    </dgm:pt>
    <dgm:pt modelId="{480E3D76-39A1-40C3-9033-7B75E153AAF3}" type="pres">
      <dgm:prSet presAssocID="{E039B114-D5C4-4E8D-ACF5-1976107C0087}" presName="CompostProcess" presStyleCnt="0">
        <dgm:presLayoutVars>
          <dgm:dir/>
          <dgm:resizeHandles val="exact"/>
        </dgm:presLayoutVars>
      </dgm:prSet>
      <dgm:spPr/>
    </dgm:pt>
    <dgm:pt modelId="{A08319F9-1C27-43C0-B667-DC205147EDCE}" type="pres">
      <dgm:prSet presAssocID="{E039B114-D5C4-4E8D-ACF5-1976107C0087}" presName="arrow" presStyleLbl="bgShp" presStyleIdx="0" presStyleCnt="1"/>
      <dgm:spPr/>
    </dgm:pt>
    <dgm:pt modelId="{1AE2C7D8-8D70-41A2-9BA6-8AAF191FB0B3}" type="pres">
      <dgm:prSet presAssocID="{E039B114-D5C4-4E8D-ACF5-1976107C0087}" presName="linearProcess" presStyleCnt="0"/>
      <dgm:spPr/>
    </dgm:pt>
    <dgm:pt modelId="{96BA86F2-4975-4434-8ACE-6CC49DE11935}" type="pres">
      <dgm:prSet presAssocID="{CD5A16FC-912B-466D-A1F7-817402281C95}" presName="textNode" presStyleLbl="node1" presStyleIdx="0" presStyleCnt="4">
        <dgm:presLayoutVars>
          <dgm:bulletEnabled val="1"/>
        </dgm:presLayoutVars>
      </dgm:prSet>
      <dgm:spPr/>
    </dgm:pt>
    <dgm:pt modelId="{0990326E-30B1-41DE-BD27-BF857B7019B4}" type="pres">
      <dgm:prSet presAssocID="{7F6A004E-F343-47E7-92D3-66B4B63CB95F}" presName="sibTrans" presStyleCnt="0"/>
      <dgm:spPr/>
    </dgm:pt>
    <dgm:pt modelId="{CE9152DC-BC1D-49F4-9137-2C62BA915772}" type="pres">
      <dgm:prSet presAssocID="{3C4CEF62-A6BF-4E88-B9A6-D816AD7365BB}" presName="textNode" presStyleLbl="node1" presStyleIdx="1" presStyleCnt="4">
        <dgm:presLayoutVars>
          <dgm:bulletEnabled val="1"/>
        </dgm:presLayoutVars>
      </dgm:prSet>
      <dgm:spPr/>
    </dgm:pt>
    <dgm:pt modelId="{4D26104D-4D1A-422E-A2D4-D9EDCAE04344}" type="pres">
      <dgm:prSet presAssocID="{AE7EAF00-4407-4CDF-A5EC-EFE9ACC64A7F}" presName="sibTrans" presStyleCnt="0"/>
      <dgm:spPr/>
    </dgm:pt>
    <dgm:pt modelId="{E10360EF-A120-43C8-B5C0-65B6B78A94AB}" type="pres">
      <dgm:prSet presAssocID="{45D38919-20B2-4268-BE30-6C937FAE652F}" presName="textNode" presStyleLbl="node1" presStyleIdx="2" presStyleCnt="4">
        <dgm:presLayoutVars>
          <dgm:bulletEnabled val="1"/>
        </dgm:presLayoutVars>
      </dgm:prSet>
      <dgm:spPr/>
    </dgm:pt>
    <dgm:pt modelId="{B7FE156A-C711-4F11-8F21-02621012A070}" type="pres">
      <dgm:prSet presAssocID="{AA257645-AED0-4FE4-8209-A56113FDE392}" presName="sibTrans" presStyleCnt="0"/>
      <dgm:spPr/>
    </dgm:pt>
    <dgm:pt modelId="{AE7C9777-7EC2-4268-98F9-6B1885695AFD}" type="pres">
      <dgm:prSet presAssocID="{93928941-E3CC-4D83-955C-497D738E21CD}" presName="textNode" presStyleLbl="node1" presStyleIdx="3" presStyleCnt="4">
        <dgm:presLayoutVars>
          <dgm:bulletEnabled val="1"/>
        </dgm:presLayoutVars>
      </dgm:prSet>
      <dgm:spPr/>
    </dgm:pt>
  </dgm:ptLst>
  <dgm:cxnLst>
    <dgm:cxn modelId="{2F73D024-64D1-487F-BD06-596BDFB1769C}" type="presOf" srcId="{93928941-E3CC-4D83-955C-497D738E21CD}" destId="{AE7C9777-7EC2-4268-98F9-6B1885695AFD}" srcOrd="0" destOrd="0" presId="urn:microsoft.com/office/officeart/2005/8/layout/hProcess9"/>
    <dgm:cxn modelId="{A4330240-7712-4FC3-990E-5EA03202B236}" srcId="{E039B114-D5C4-4E8D-ACF5-1976107C0087}" destId="{CD5A16FC-912B-466D-A1F7-817402281C95}" srcOrd="0" destOrd="0" parTransId="{6B6178B7-1E72-4FF6-8180-B24C6327597E}" sibTransId="{7F6A004E-F343-47E7-92D3-66B4B63CB95F}"/>
    <dgm:cxn modelId="{96A94F8A-CCAD-41A5-93BE-09A286CD34CB}" type="presOf" srcId="{E039B114-D5C4-4E8D-ACF5-1976107C0087}" destId="{480E3D76-39A1-40C3-9033-7B75E153AAF3}" srcOrd="0" destOrd="0" presId="urn:microsoft.com/office/officeart/2005/8/layout/hProcess9"/>
    <dgm:cxn modelId="{A9D4FF8B-9366-452F-87F6-54D2AF9FD2F7}" srcId="{E039B114-D5C4-4E8D-ACF5-1976107C0087}" destId="{93928941-E3CC-4D83-955C-497D738E21CD}" srcOrd="3" destOrd="0" parTransId="{42F3334F-EB1A-41CA-AE4C-41A9836B2071}" sibTransId="{F67B3F72-F12C-42D9-8E06-2F8DA5DB1EB7}"/>
    <dgm:cxn modelId="{82B68895-8001-49EC-8C20-93A12A72F6A4}" type="presOf" srcId="{45D38919-20B2-4268-BE30-6C937FAE652F}" destId="{E10360EF-A120-43C8-B5C0-65B6B78A94AB}" srcOrd="0" destOrd="0" presId="urn:microsoft.com/office/officeart/2005/8/layout/hProcess9"/>
    <dgm:cxn modelId="{9D2552A6-D055-41D5-A0CC-BD590B4AA549}" srcId="{E039B114-D5C4-4E8D-ACF5-1976107C0087}" destId="{3C4CEF62-A6BF-4E88-B9A6-D816AD7365BB}" srcOrd="1" destOrd="0" parTransId="{65291522-0946-48A3-B805-1C16280F9B8F}" sibTransId="{AE7EAF00-4407-4CDF-A5EC-EFE9ACC64A7F}"/>
    <dgm:cxn modelId="{48CCDEB5-A7F5-484B-A6FF-B8A501A4A0AE}" type="presOf" srcId="{3C4CEF62-A6BF-4E88-B9A6-D816AD7365BB}" destId="{CE9152DC-BC1D-49F4-9137-2C62BA915772}" srcOrd="0" destOrd="0" presId="urn:microsoft.com/office/officeart/2005/8/layout/hProcess9"/>
    <dgm:cxn modelId="{964591DF-E41E-4427-9BED-76CAC56FD128}" srcId="{E039B114-D5C4-4E8D-ACF5-1976107C0087}" destId="{45D38919-20B2-4268-BE30-6C937FAE652F}" srcOrd="2" destOrd="0" parTransId="{5B04769A-DA8C-4C5D-9570-5477DF2211BD}" sibTransId="{AA257645-AED0-4FE4-8209-A56113FDE392}"/>
    <dgm:cxn modelId="{FB7468F6-3DCC-4572-A8A3-FDA815ACE815}" type="presOf" srcId="{CD5A16FC-912B-466D-A1F7-817402281C95}" destId="{96BA86F2-4975-4434-8ACE-6CC49DE11935}" srcOrd="0" destOrd="0" presId="urn:microsoft.com/office/officeart/2005/8/layout/hProcess9"/>
    <dgm:cxn modelId="{2EAB2A19-DF7B-4719-B330-B53C07BC42B4}" type="presParOf" srcId="{480E3D76-39A1-40C3-9033-7B75E153AAF3}" destId="{A08319F9-1C27-43C0-B667-DC205147EDCE}" srcOrd="0" destOrd="0" presId="urn:microsoft.com/office/officeart/2005/8/layout/hProcess9"/>
    <dgm:cxn modelId="{B94203EC-B519-4A25-8F83-FE9FD0D1C0C0}" type="presParOf" srcId="{480E3D76-39A1-40C3-9033-7B75E153AAF3}" destId="{1AE2C7D8-8D70-41A2-9BA6-8AAF191FB0B3}" srcOrd="1" destOrd="0" presId="urn:microsoft.com/office/officeart/2005/8/layout/hProcess9"/>
    <dgm:cxn modelId="{28F2171D-E9D3-4CAE-BD70-7CB9A067724F}" type="presParOf" srcId="{1AE2C7D8-8D70-41A2-9BA6-8AAF191FB0B3}" destId="{96BA86F2-4975-4434-8ACE-6CC49DE11935}" srcOrd="0" destOrd="0" presId="urn:microsoft.com/office/officeart/2005/8/layout/hProcess9"/>
    <dgm:cxn modelId="{3D2F6C25-2752-4683-A218-FCF4DED60A70}" type="presParOf" srcId="{1AE2C7D8-8D70-41A2-9BA6-8AAF191FB0B3}" destId="{0990326E-30B1-41DE-BD27-BF857B7019B4}" srcOrd="1" destOrd="0" presId="urn:microsoft.com/office/officeart/2005/8/layout/hProcess9"/>
    <dgm:cxn modelId="{27A91FDC-7F1B-4033-B48D-4431F2A6094E}" type="presParOf" srcId="{1AE2C7D8-8D70-41A2-9BA6-8AAF191FB0B3}" destId="{CE9152DC-BC1D-49F4-9137-2C62BA915772}" srcOrd="2" destOrd="0" presId="urn:microsoft.com/office/officeart/2005/8/layout/hProcess9"/>
    <dgm:cxn modelId="{12C899EB-64BE-494E-84AE-33B0711B229F}" type="presParOf" srcId="{1AE2C7D8-8D70-41A2-9BA6-8AAF191FB0B3}" destId="{4D26104D-4D1A-422E-A2D4-D9EDCAE04344}" srcOrd="3" destOrd="0" presId="urn:microsoft.com/office/officeart/2005/8/layout/hProcess9"/>
    <dgm:cxn modelId="{3E4DEF91-48A3-45F5-8330-F984D00C5470}" type="presParOf" srcId="{1AE2C7D8-8D70-41A2-9BA6-8AAF191FB0B3}" destId="{E10360EF-A120-43C8-B5C0-65B6B78A94AB}" srcOrd="4" destOrd="0" presId="urn:microsoft.com/office/officeart/2005/8/layout/hProcess9"/>
    <dgm:cxn modelId="{1FE0F880-60CE-4BBA-B91A-E8B6FDA388A3}" type="presParOf" srcId="{1AE2C7D8-8D70-41A2-9BA6-8AAF191FB0B3}" destId="{B7FE156A-C711-4F11-8F21-02621012A070}" srcOrd="5" destOrd="0" presId="urn:microsoft.com/office/officeart/2005/8/layout/hProcess9"/>
    <dgm:cxn modelId="{95A52F45-0487-4F02-9E85-807AFBDB570A}" type="presParOf" srcId="{1AE2C7D8-8D70-41A2-9BA6-8AAF191FB0B3}" destId="{AE7C9777-7EC2-4268-98F9-6B1885695AF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3A9714-1625-42C2-928B-BA7083324D85}" type="doc">
      <dgm:prSet loTypeId="urn:microsoft.com/office/officeart/2005/8/layout/chart3"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C2E52501-442B-4E8A-8B13-17898253451B}" type="pres">
      <dgm:prSet presAssocID="{BA3A9714-1625-42C2-928B-BA7083324D85}" presName="compositeShape" presStyleCnt="0">
        <dgm:presLayoutVars>
          <dgm:chMax val="7"/>
          <dgm:dir/>
          <dgm:resizeHandles val="exact"/>
        </dgm:presLayoutVars>
      </dgm:prSet>
      <dgm:spPr/>
    </dgm:pt>
    <dgm:pt modelId="{5684E53B-961B-4DE4-9159-31C771ECFF32}" type="pres">
      <dgm:prSet presAssocID="{BA3A9714-1625-42C2-928B-BA7083324D85}" presName="wedge1" presStyleLbl="node1" presStyleIdx="0" presStyleCnt="3"/>
      <dgm:spPr/>
    </dgm:pt>
    <dgm:pt modelId="{04F5BDA4-794A-4782-98D0-7878F811B0D9}" type="pres">
      <dgm:prSet presAssocID="{BA3A9714-1625-42C2-928B-BA7083324D85}" presName="wedge1Tx" presStyleLbl="node1" presStyleIdx="0" presStyleCnt="3">
        <dgm:presLayoutVars>
          <dgm:chMax val="0"/>
          <dgm:chPref val="0"/>
          <dgm:bulletEnabled val="1"/>
        </dgm:presLayoutVars>
      </dgm:prSet>
      <dgm:spPr/>
    </dgm:pt>
    <dgm:pt modelId="{C435EA46-F944-419F-A964-C7C59E543EFE}" type="pres">
      <dgm:prSet presAssocID="{BA3A9714-1625-42C2-928B-BA7083324D85}" presName="wedge2" presStyleLbl="node1" presStyleIdx="1" presStyleCnt="3" custLinFactNeighborX="-1011" custLinFactNeighborY="-674"/>
      <dgm:spPr/>
    </dgm:pt>
    <dgm:pt modelId="{7A50559B-2C17-4710-905B-58CAC03B04C0}" type="pres">
      <dgm:prSet presAssocID="{BA3A9714-1625-42C2-928B-BA7083324D85}" presName="wedge2Tx" presStyleLbl="node1" presStyleIdx="1" presStyleCnt="3">
        <dgm:presLayoutVars>
          <dgm:chMax val="0"/>
          <dgm:chPref val="0"/>
          <dgm:bulletEnabled val="1"/>
        </dgm:presLayoutVars>
      </dgm:prSet>
      <dgm:spPr/>
    </dgm:pt>
    <dgm:pt modelId="{F5BF6462-7381-4D7E-95F9-F9CBFC83D2C1}" type="pres">
      <dgm:prSet presAssocID="{BA3A9714-1625-42C2-928B-BA7083324D85}" presName="wedge3" presStyleLbl="node1" presStyleIdx="2" presStyleCnt="3"/>
      <dgm:spPr/>
    </dgm:pt>
    <dgm:pt modelId="{AB7EB211-76E3-499E-89ED-67B1851D88AE}" type="pres">
      <dgm:prSet presAssocID="{BA3A9714-1625-42C2-928B-BA7083324D85}" presName="wedge3Tx" presStyleLbl="node1" presStyleIdx="2" presStyleCnt="3">
        <dgm:presLayoutVars>
          <dgm:chMax val="0"/>
          <dgm:chPref val="0"/>
          <dgm:bulletEnabled val="1"/>
        </dgm:presLayoutVars>
      </dgm:prSet>
      <dgm:spPr/>
    </dgm:pt>
  </dgm:ptLst>
  <dgm:cxnLst>
    <dgm:cxn modelId="{47C6C304-CD1D-40BD-AB89-A1F9A83B6ED5}" type="presOf" srcId="{BA3A9714-1625-42C2-928B-BA7083324D85}" destId="{C2E52501-442B-4E8A-8B13-17898253451B}" srcOrd="0" destOrd="0" presId="urn:microsoft.com/office/officeart/2005/8/layout/chart3"/>
    <dgm:cxn modelId="{ACCBB30A-7E8B-4A90-BE65-F60E43C227BB}" type="presOf" srcId="{BDCC1579-3879-444D-9549-84EDC724EBE3}" destId="{5684E53B-961B-4DE4-9159-31C771ECFF32}" srcOrd="0" destOrd="0" presId="urn:microsoft.com/office/officeart/2005/8/layout/chart3"/>
    <dgm:cxn modelId="{FB0AFC5F-0EB6-438C-BB28-8B4E12806987}" type="presOf" srcId="{E2F771F8-6FA5-4B68-A059-499C6A42CB7D}" destId="{7A50559B-2C17-4710-905B-58CAC03B04C0}" srcOrd="1" destOrd="0" presId="urn:microsoft.com/office/officeart/2005/8/layout/chart3"/>
    <dgm:cxn modelId="{BEF11961-1BE6-40D2-88E8-3E76E423D2ED}" type="presOf" srcId="{E2F771F8-6FA5-4B68-A059-499C6A42CB7D}" destId="{C435EA46-F944-419F-A964-C7C59E543EFE}" srcOrd="0" destOrd="0" presId="urn:microsoft.com/office/officeart/2005/8/layout/chart3"/>
    <dgm:cxn modelId="{C5DFDE42-0BDE-4FC7-BD46-F5DBECF2A492}" type="presOf" srcId="{BDCC1579-3879-444D-9549-84EDC724EBE3}" destId="{04F5BDA4-794A-4782-98D0-7878F811B0D9}" srcOrd="1" destOrd="0" presId="urn:microsoft.com/office/officeart/2005/8/layout/chart3"/>
    <dgm:cxn modelId="{727B0AA7-E60E-44AF-844C-C4669A634847}" type="presOf" srcId="{20C7B2BF-7640-402F-982B-C5109AD4E603}" destId="{AB7EB211-76E3-499E-89ED-67B1851D88AE}" srcOrd="1" destOrd="0" presId="urn:microsoft.com/office/officeart/2005/8/layout/chart3"/>
    <dgm:cxn modelId="{2AAC4BB4-559A-4A3E-9E05-EAC70E9A93B1}" srcId="{BA3A9714-1625-42C2-928B-BA7083324D85}" destId="{E2F771F8-6FA5-4B68-A059-499C6A42CB7D}" srcOrd="1" destOrd="0" parTransId="{55A4EB50-A7E7-4066-95E2-21467231B965}" sibTransId="{A68B82F5-AE18-4C67-8CB1-BBB97A9DC2D7}"/>
    <dgm:cxn modelId="{8EAA81E2-C6CE-4849-995F-939509B7A452}" type="presOf" srcId="{20C7B2BF-7640-402F-982B-C5109AD4E603}" destId="{F5BF6462-7381-4D7E-95F9-F9CBFC83D2C1}" srcOrd="0" destOrd="0" presId="urn:microsoft.com/office/officeart/2005/8/layout/chart3"/>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E44EE80C-1BD1-49E3-A2FA-1AC058E1E8CE}" type="presParOf" srcId="{C2E52501-442B-4E8A-8B13-17898253451B}" destId="{5684E53B-961B-4DE4-9159-31C771ECFF32}" srcOrd="0" destOrd="0" presId="urn:microsoft.com/office/officeart/2005/8/layout/chart3"/>
    <dgm:cxn modelId="{452EBD00-C3CD-478A-ADA2-62C3D3325307}" type="presParOf" srcId="{C2E52501-442B-4E8A-8B13-17898253451B}" destId="{04F5BDA4-794A-4782-98D0-7878F811B0D9}" srcOrd="1" destOrd="0" presId="urn:microsoft.com/office/officeart/2005/8/layout/chart3"/>
    <dgm:cxn modelId="{6E27CCA3-B39E-4E28-891C-120E0F2093F0}" type="presParOf" srcId="{C2E52501-442B-4E8A-8B13-17898253451B}" destId="{C435EA46-F944-419F-A964-C7C59E543EFE}" srcOrd="2" destOrd="0" presId="urn:microsoft.com/office/officeart/2005/8/layout/chart3"/>
    <dgm:cxn modelId="{2571ADA6-990A-45EF-86AE-6C9D25AD14B3}" type="presParOf" srcId="{C2E52501-442B-4E8A-8B13-17898253451B}" destId="{7A50559B-2C17-4710-905B-58CAC03B04C0}" srcOrd="3" destOrd="0" presId="urn:microsoft.com/office/officeart/2005/8/layout/chart3"/>
    <dgm:cxn modelId="{62D54014-0A99-40EB-887D-6822380BCDC0}" type="presParOf" srcId="{C2E52501-442B-4E8A-8B13-17898253451B}" destId="{F5BF6462-7381-4D7E-95F9-F9CBFC83D2C1}" srcOrd="4" destOrd="0" presId="urn:microsoft.com/office/officeart/2005/8/layout/chart3"/>
    <dgm:cxn modelId="{4F144CD6-C001-4799-9B7F-7392BADB8291}" type="presParOf" srcId="{C2E52501-442B-4E8A-8B13-17898253451B}" destId="{AB7EB211-76E3-499E-89ED-67B1851D88AE}"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74377D1C-BCC0-4E7E-83D5-680419D6E5F7}" type="doc">
      <dgm:prSet loTypeId="urn:microsoft.com/office/officeart/2005/8/layout/vProcess5"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ctr"/>
          <a:r>
            <a:rPr lang="en-GB" sz="2000" b="1" dirty="0"/>
            <a:t>Step 1 – One word –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r>
            <a:rPr lang="en-GB" sz="1600" b="1" dirty="0"/>
            <a:t>Step 2 -  Add other words to clarify the </a:t>
          </a:r>
          <a:r>
            <a:rPr lang="en-GB" sz="2000" b="1" dirty="0"/>
            <a:t>focus</a:t>
          </a:r>
          <a:r>
            <a:rPr lang="en-GB" sz="1600" b="1" dirty="0"/>
            <a:t> of your research</a:t>
          </a:r>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custT="1"/>
      <dgm:spPr/>
      <dgm:t>
        <a:bodyPr/>
        <a:lstStyle/>
        <a:p>
          <a:r>
            <a:rPr lang="en-GB" sz="1600" b="1" dirty="0"/>
            <a:t>Step 4 – Convert this sentence into a </a:t>
          </a:r>
          <a:r>
            <a:rPr lang="en-GB" sz="2000" b="1" dirty="0"/>
            <a:t>formal</a:t>
          </a:r>
          <a:r>
            <a:rPr lang="en-GB" sz="1600" b="1" dirty="0"/>
            <a:t> research statement</a:t>
          </a:r>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3A021E63-DDB1-4DCC-B627-680C6FF86F76}" type="pres">
      <dgm:prSet presAssocID="{74377D1C-BCC0-4E7E-83D5-680419D6E5F7}" presName="outerComposite" presStyleCnt="0">
        <dgm:presLayoutVars>
          <dgm:chMax val="5"/>
          <dgm:dir/>
          <dgm:resizeHandles val="exact"/>
        </dgm:presLayoutVars>
      </dgm:prSet>
      <dgm:spPr/>
    </dgm:pt>
    <dgm:pt modelId="{EDE55432-81C0-4046-BC10-821869AFEF32}" type="pres">
      <dgm:prSet presAssocID="{74377D1C-BCC0-4E7E-83D5-680419D6E5F7}" presName="dummyMaxCanvas" presStyleCnt="0">
        <dgm:presLayoutVars/>
      </dgm:prSet>
      <dgm:spPr/>
    </dgm:pt>
    <dgm:pt modelId="{66A261D7-9490-42BB-85F1-0DA4151F77D2}" type="pres">
      <dgm:prSet presAssocID="{74377D1C-BCC0-4E7E-83D5-680419D6E5F7}" presName="FourNodes_1" presStyleLbl="node1" presStyleIdx="0" presStyleCnt="4">
        <dgm:presLayoutVars>
          <dgm:bulletEnabled val="1"/>
        </dgm:presLayoutVars>
      </dgm:prSet>
      <dgm:spPr/>
    </dgm:pt>
    <dgm:pt modelId="{1B8A762A-9591-4BE4-B860-2DAC31ED9AC7}" type="pres">
      <dgm:prSet presAssocID="{74377D1C-BCC0-4E7E-83D5-680419D6E5F7}" presName="FourNodes_2" presStyleLbl="node1" presStyleIdx="1" presStyleCnt="4">
        <dgm:presLayoutVars>
          <dgm:bulletEnabled val="1"/>
        </dgm:presLayoutVars>
      </dgm:prSet>
      <dgm:spPr/>
    </dgm:pt>
    <dgm:pt modelId="{FDD629D0-B377-4C98-B733-320216C97EAC}" type="pres">
      <dgm:prSet presAssocID="{74377D1C-BCC0-4E7E-83D5-680419D6E5F7}" presName="FourNodes_3" presStyleLbl="node1" presStyleIdx="2" presStyleCnt="4">
        <dgm:presLayoutVars>
          <dgm:bulletEnabled val="1"/>
        </dgm:presLayoutVars>
      </dgm:prSet>
      <dgm:spPr/>
    </dgm:pt>
    <dgm:pt modelId="{32026037-A652-4AD0-8005-A73E81C18106}" type="pres">
      <dgm:prSet presAssocID="{74377D1C-BCC0-4E7E-83D5-680419D6E5F7}" presName="FourNodes_4" presStyleLbl="node1" presStyleIdx="3" presStyleCnt="4">
        <dgm:presLayoutVars>
          <dgm:bulletEnabled val="1"/>
        </dgm:presLayoutVars>
      </dgm:prSet>
      <dgm:spPr/>
    </dgm:pt>
    <dgm:pt modelId="{EC11C66E-AF67-460F-9E54-F3B4C29F57BA}" type="pres">
      <dgm:prSet presAssocID="{74377D1C-BCC0-4E7E-83D5-680419D6E5F7}" presName="FourConn_1-2" presStyleLbl="fgAccFollowNode1" presStyleIdx="0" presStyleCnt="3">
        <dgm:presLayoutVars>
          <dgm:bulletEnabled val="1"/>
        </dgm:presLayoutVars>
      </dgm:prSet>
      <dgm:spPr/>
    </dgm:pt>
    <dgm:pt modelId="{C9176B66-6D48-4156-A03B-B12F4A378AD6}" type="pres">
      <dgm:prSet presAssocID="{74377D1C-BCC0-4E7E-83D5-680419D6E5F7}" presName="FourConn_2-3" presStyleLbl="fgAccFollowNode1" presStyleIdx="1" presStyleCnt="3">
        <dgm:presLayoutVars>
          <dgm:bulletEnabled val="1"/>
        </dgm:presLayoutVars>
      </dgm:prSet>
      <dgm:spPr/>
    </dgm:pt>
    <dgm:pt modelId="{8FE4085E-863E-425F-97B9-573370424E3B}" type="pres">
      <dgm:prSet presAssocID="{74377D1C-BCC0-4E7E-83D5-680419D6E5F7}" presName="FourConn_3-4" presStyleLbl="fgAccFollowNode1" presStyleIdx="2" presStyleCnt="3">
        <dgm:presLayoutVars>
          <dgm:bulletEnabled val="1"/>
        </dgm:presLayoutVars>
      </dgm:prSet>
      <dgm:spPr/>
    </dgm:pt>
    <dgm:pt modelId="{DEC296A3-BAB2-478F-A2EE-DA05995DD003}" type="pres">
      <dgm:prSet presAssocID="{74377D1C-BCC0-4E7E-83D5-680419D6E5F7}" presName="FourNodes_1_text" presStyleLbl="node1" presStyleIdx="3" presStyleCnt="4">
        <dgm:presLayoutVars>
          <dgm:bulletEnabled val="1"/>
        </dgm:presLayoutVars>
      </dgm:prSet>
      <dgm:spPr/>
    </dgm:pt>
    <dgm:pt modelId="{FB6A98BC-0699-43D3-85B6-D0D1317FA158}" type="pres">
      <dgm:prSet presAssocID="{74377D1C-BCC0-4E7E-83D5-680419D6E5F7}" presName="FourNodes_2_text" presStyleLbl="node1" presStyleIdx="3" presStyleCnt="4">
        <dgm:presLayoutVars>
          <dgm:bulletEnabled val="1"/>
        </dgm:presLayoutVars>
      </dgm:prSet>
      <dgm:spPr/>
    </dgm:pt>
    <dgm:pt modelId="{CE5C27F1-63D5-4929-A226-C10E19B5EB44}" type="pres">
      <dgm:prSet presAssocID="{74377D1C-BCC0-4E7E-83D5-680419D6E5F7}" presName="FourNodes_3_text" presStyleLbl="node1" presStyleIdx="3" presStyleCnt="4">
        <dgm:presLayoutVars>
          <dgm:bulletEnabled val="1"/>
        </dgm:presLayoutVars>
      </dgm:prSet>
      <dgm:spPr/>
    </dgm:pt>
    <dgm:pt modelId="{3B862EFF-DE07-40F9-9B83-51E251F45266}" type="pres">
      <dgm:prSet presAssocID="{74377D1C-BCC0-4E7E-83D5-680419D6E5F7}" presName="FourNodes_4_text" presStyleLbl="node1" presStyleIdx="3" presStyleCnt="4">
        <dgm:presLayoutVars>
          <dgm:bulletEnabled val="1"/>
        </dgm:presLayoutVars>
      </dgm:prSet>
      <dgm:spPr/>
    </dgm:pt>
  </dgm:ptLst>
  <dgm:cxnLst>
    <dgm:cxn modelId="{80557814-F80A-401A-AF55-861E8F0CE068}" type="presOf" srcId="{C54AD269-E1BF-4968-9C57-9F0DEEBB6837}" destId="{EC11C66E-AF67-460F-9E54-F3B4C29F57BA}" srcOrd="0" destOrd="0" presId="urn:microsoft.com/office/officeart/2005/8/layout/vProcess5"/>
    <dgm:cxn modelId="{7B122F35-9467-49CA-9134-AE8D5F892729}" srcId="{74377D1C-BCC0-4E7E-83D5-680419D6E5F7}" destId="{E9675A3E-2081-4AD3-8F92-DE543A30AA94}" srcOrd="2" destOrd="0" parTransId="{C299D435-7639-4706-A5CF-8D9E8F823769}" sibTransId="{B8D2C8EB-2692-41F0-88B9-BA07E16E55CE}"/>
    <dgm:cxn modelId="{5F9FC168-7084-4C35-97D2-FC9ED7DF6E7A}" type="presOf" srcId="{D93B0754-66E8-4541-934B-E86024687FA2}" destId="{3B862EFF-DE07-40F9-9B83-51E251F45266}" srcOrd="1" destOrd="0" presId="urn:microsoft.com/office/officeart/2005/8/layout/vProcess5"/>
    <dgm:cxn modelId="{49E1834C-0DE0-4CDD-A701-DC4310344C9B}" type="presOf" srcId="{74377D1C-BCC0-4E7E-83D5-680419D6E5F7}" destId="{3A021E63-DDB1-4DCC-B627-680C6FF86F76}" srcOrd="0" destOrd="0" presId="urn:microsoft.com/office/officeart/2005/8/layout/vProcess5"/>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F2C59C8A-8613-4212-AAB0-01DD0D80ABDF}" type="presOf" srcId="{22343965-9263-4B42-9E87-3EFFB58EEEDB}" destId="{DEC296A3-BAB2-478F-A2EE-DA05995DD003}" srcOrd="1" destOrd="0" presId="urn:microsoft.com/office/officeart/2005/8/layout/vProcess5"/>
    <dgm:cxn modelId="{132DB490-D80C-4A6D-8B2C-C88AFABCDA01}" type="presOf" srcId="{A304DDFB-2456-4AF4-9446-F288F64DF9F0}" destId="{1B8A762A-9591-4BE4-B860-2DAC31ED9AC7}" srcOrd="0" destOrd="0" presId="urn:microsoft.com/office/officeart/2005/8/layout/vProcess5"/>
    <dgm:cxn modelId="{9FDFDBB2-6678-48B5-A445-4C65050ABF85}" type="presOf" srcId="{E9675A3E-2081-4AD3-8F92-DE543A30AA94}" destId="{CE5C27F1-63D5-4929-A226-C10E19B5EB44}" srcOrd="1" destOrd="0" presId="urn:microsoft.com/office/officeart/2005/8/layout/vProcess5"/>
    <dgm:cxn modelId="{FD7FFAB4-349C-4F4D-B2E2-061707268084}" type="presOf" srcId="{B8D2C8EB-2692-41F0-88B9-BA07E16E55CE}" destId="{8FE4085E-863E-425F-97B9-573370424E3B}" srcOrd="0" destOrd="0" presId="urn:microsoft.com/office/officeart/2005/8/layout/vProcess5"/>
    <dgm:cxn modelId="{FCA641C2-092B-4D9F-BB30-33C2EA29E1BD}" type="presOf" srcId="{D93B0754-66E8-4541-934B-E86024687FA2}" destId="{32026037-A652-4AD0-8005-A73E81C18106}" srcOrd="0" destOrd="0" presId="urn:microsoft.com/office/officeart/2005/8/layout/vProcess5"/>
    <dgm:cxn modelId="{D4F87ECE-4B39-4102-BFD6-CCB0B7041085}" type="presOf" srcId="{A304DDFB-2456-4AF4-9446-F288F64DF9F0}" destId="{FB6A98BC-0699-43D3-85B6-D0D1317FA158}" srcOrd="1" destOrd="0" presId="urn:microsoft.com/office/officeart/2005/8/layout/vProcess5"/>
    <dgm:cxn modelId="{3D809ADD-075F-43F9-A7BE-79E60F020B57}" srcId="{74377D1C-BCC0-4E7E-83D5-680419D6E5F7}" destId="{22343965-9263-4B42-9E87-3EFFB58EEEDB}" srcOrd="0" destOrd="0" parTransId="{C89DE801-264F-47C4-BF7A-F701AB740EC3}" sibTransId="{C54AD269-E1BF-4968-9C57-9F0DEEBB6837}"/>
    <dgm:cxn modelId="{A695B5E4-70AA-4F84-88DE-65188DCC2596}" type="presOf" srcId="{231768D3-3DA6-484F-98A6-B9D838F6BA6F}" destId="{C9176B66-6D48-4156-A03B-B12F4A378AD6}" srcOrd="0" destOrd="0" presId="urn:microsoft.com/office/officeart/2005/8/layout/vProcess5"/>
    <dgm:cxn modelId="{D9490DE5-B8F0-4943-9F63-CD2077258C4F}" type="presOf" srcId="{22343965-9263-4B42-9E87-3EFFB58EEEDB}" destId="{66A261D7-9490-42BB-85F1-0DA4151F77D2}" srcOrd="0" destOrd="0" presId="urn:microsoft.com/office/officeart/2005/8/layout/vProcess5"/>
    <dgm:cxn modelId="{37320DFB-E953-4A9B-A204-AA64C49308A7}" type="presOf" srcId="{E9675A3E-2081-4AD3-8F92-DE543A30AA94}" destId="{FDD629D0-B377-4C98-B733-320216C97EAC}" srcOrd="0" destOrd="0" presId="urn:microsoft.com/office/officeart/2005/8/layout/vProcess5"/>
    <dgm:cxn modelId="{CA8DF704-5429-4748-B111-E4D578FCD4E5}" type="presParOf" srcId="{3A021E63-DDB1-4DCC-B627-680C6FF86F76}" destId="{EDE55432-81C0-4046-BC10-821869AFEF32}" srcOrd="0" destOrd="0" presId="urn:microsoft.com/office/officeart/2005/8/layout/vProcess5"/>
    <dgm:cxn modelId="{B0754FBA-56FF-41A4-A69B-B66FFA2095B3}" type="presParOf" srcId="{3A021E63-DDB1-4DCC-B627-680C6FF86F76}" destId="{66A261D7-9490-42BB-85F1-0DA4151F77D2}" srcOrd="1" destOrd="0" presId="urn:microsoft.com/office/officeart/2005/8/layout/vProcess5"/>
    <dgm:cxn modelId="{13A657CC-D179-4C7F-8F03-241C38331460}" type="presParOf" srcId="{3A021E63-DDB1-4DCC-B627-680C6FF86F76}" destId="{1B8A762A-9591-4BE4-B860-2DAC31ED9AC7}" srcOrd="2" destOrd="0" presId="urn:microsoft.com/office/officeart/2005/8/layout/vProcess5"/>
    <dgm:cxn modelId="{8767B167-21D9-4130-ACBF-545AA9E5DF4C}" type="presParOf" srcId="{3A021E63-DDB1-4DCC-B627-680C6FF86F76}" destId="{FDD629D0-B377-4C98-B733-320216C97EAC}" srcOrd="3" destOrd="0" presId="urn:microsoft.com/office/officeart/2005/8/layout/vProcess5"/>
    <dgm:cxn modelId="{4E1B7099-B54D-48AF-BEF3-91AE0BEAA7A4}" type="presParOf" srcId="{3A021E63-DDB1-4DCC-B627-680C6FF86F76}" destId="{32026037-A652-4AD0-8005-A73E81C18106}" srcOrd="4" destOrd="0" presId="urn:microsoft.com/office/officeart/2005/8/layout/vProcess5"/>
    <dgm:cxn modelId="{ED6E386A-18C9-4C15-A83B-AFEE12A30AE8}" type="presParOf" srcId="{3A021E63-DDB1-4DCC-B627-680C6FF86F76}" destId="{EC11C66E-AF67-460F-9E54-F3B4C29F57BA}" srcOrd="5" destOrd="0" presId="urn:microsoft.com/office/officeart/2005/8/layout/vProcess5"/>
    <dgm:cxn modelId="{FB0DEE0E-8BA4-4957-A15A-7823B10001B2}" type="presParOf" srcId="{3A021E63-DDB1-4DCC-B627-680C6FF86F76}" destId="{C9176B66-6D48-4156-A03B-B12F4A378AD6}" srcOrd="6" destOrd="0" presId="urn:microsoft.com/office/officeart/2005/8/layout/vProcess5"/>
    <dgm:cxn modelId="{387EF2B3-2AED-48C6-A0CF-94C85ADA8AED}" type="presParOf" srcId="{3A021E63-DDB1-4DCC-B627-680C6FF86F76}" destId="{8FE4085E-863E-425F-97B9-573370424E3B}" srcOrd="7" destOrd="0" presId="urn:microsoft.com/office/officeart/2005/8/layout/vProcess5"/>
    <dgm:cxn modelId="{1154BD14-14E3-4450-8D8F-56130843F21D}" type="presParOf" srcId="{3A021E63-DDB1-4DCC-B627-680C6FF86F76}" destId="{DEC296A3-BAB2-478F-A2EE-DA05995DD003}" srcOrd="8" destOrd="0" presId="urn:microsoft.com/office/officeart/2005/8/layout/vProcess5"/>
    <dgm:cxn modelId="{35ED8905-6074-4B30-97F4-0675436A013B}" type="presParOf" srcId="{3A021E63-DDB1-4DCC-B627-680C6FF86F76}" destId="{FB6A98BC-0699-43D3-85B6-D0D1317FA158}" srcOrd="9" destOrd="0" presId="urn:microsoft.com/office/officeart/2005/8/layout/vProcess5"/>
    <dgm:cxn modelId="{81D8058C-A688-4508-AF67-5E8EB30041FF}" type="presParOf" srcId="{3A021E63-DDB1-4DCC-B627-680C6FF86F76}" destId="{CE5C27F1-63D5-4929-A226-C10E19B5EB44}" srcOrd="10" destOrd="0" presId="urn:microsoft.com/office/officeart/2005/8/layout/vProcess5"/>
    <dgm:cxn modelId="{BF2D896D-D316-4AB4-8F70-F4E800E1C667}" type="presParOf" srcId="{3A021E63-DDB1-4DCC-B627-680C6FF86F76}" destId="{3B862EFF-DE07-40F9-9B83-51E251F4526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68DEAD-664F-4322-BE72-C10796F5C48C}" type="doc">
      <dgm:prSet loTypeId="urn:microsoft.com/office/officeart/2005/8/layout/radial6" loCatId="cycle" qsTypeId="urn:microsoft.com/office/officeart/2005/8/quickstyle/simple2" qsCatId="simple" csTypeId="urn:microsoft.com/office/officeart/2005/8/colors/colorful3" csCatId="colorful" phldr="1"/>
      <dgm:spPr/>
      <dgm:t>
        <a:bodyPr/>
        <a:lstStyle/>
        <a:p>
          <a:endParaRPr lang="en-GB"/>
        </a:p>
      </dgm:t>
    </dgm:pt>
    <dgm:pt modelId="{9DF31B37-A11D-4280-9CF1-558D0D521429}">
      <dgm:prSet phldrT="[Text]"/>
      <dgm:spPr>
        <a:solidFill>
          <a:srgbClr val="7030A0"/>
        </a:solidFill>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BF1E7593-175C-402A-9927-9068D509D564}" type="pres">
      <dgm:prSet presAssocID="{0768DEAD-664F-4322-BE72-C10796F5C48C}" presName="Name0" presStyleCnt="0">
        <dgm:presLayoutVars>
          <dgm:chMax val="1"/>
          <dgm:dir/>
          <dgm:animLvl val="ctr"/>
          <dgm:resizeHandles val="exact"/>
        </dgm:presLayoutVars>
      </dgm:prSet>
      <dgm:spPr/>
    </dgm:pt>
    <dgm:pt modelId="{226AC53C-CE14-4ACE-83D6-EF7AAF85DEA4}" type="pres">
      <dgm:prSet presAssocID="{9DF31B37-A11D-4280-9CF1-558D0D521429}" presName="centerShape" presStyleLbl="node0" presStyleIdx="0" presStyleCnt="1"/>
      <dgm:spPr/>
    </dgm:pt>
    <dgm:pt modelId="{DF30D5D8-FCEA-41A9-B276-90C56950A2E2}" type="pres">
      <dgm:prSet presAssocID="{4B62BD8D-491B-4287-BA0B-DF8FB09B62AA}" presName="node" presStyleLbl="node1" presStyleIdx="0" presStyleCnt="7">
        <dgm:presLayoutVars>
          <dgm:bulletEnabled val="1"/>
        </dgm:presLayoutVars>
      </dgm:prSet>
      <dgm:spPr/>
    </dgm:pt>
    <dgm:pt modelId="{071B10AA-C4CD-4B2F-AD20-866B8B9CD013}" type="pres">
      <dgm:prSet presAssocID="{4B62BD8D-491B-4287-BA0B-DF8FB09B62AA}" presName="dummy" presStyleCnt="0"/>
      <dgm:spPr/>
    </dgm:pt>
    <dgm:pt modelId="{1EC3A9D8-ABE2-49AF-9210-DF6BD2295ECF}" type="pres">
      <dgm:prSet presAssocID="{0C2D558E-03B5-4EA9-85EB-EBB923707CDC}" presName="sibTrans" presStyleLbl="sibTrans2D1" presStyleIdx="0" presStyleCnt="7"/>
      <dgm:spPr/>
    </dgm:pt>
    <dgm:pt modelId="{4DC5A805-A8F7-4792-AC87-C20EEF35618A}" type="pres">
      <dgm:prSet presAssocID="{3ADA7433-0CBF-4B22-9408-A2F41D5AEA3E}" presName="node" presStyleLbl="node1" presStyleIdx="1" presStyleCnt="7">
        <dgm:presLayoutVars>
          <dgm:bulletEnabled val="1"/>
        </dgm:presLayoutVars>
      </dgm:prSet>
      <dgm:spPr/>
    </dgm:pt>
    <dgm:pt modelId="{5673C0D2-6A82-4151-912A-EB8B364DC374}" type="pres">
      <dgm:prSet presAssocID="{3ADA7433-0CBF-4B22-9408-A2F41D5AEA3E}" presName="dummy" presStyleCnt="0"/>
      <dgm:spPr/>
    </dgm:pt>
    <dgm:pt modelId="{156D1B7C-4E09-4257-9E44-A188AC305E97}" type="pres">
      <dgm:prSet presAssocID="{3F1CF5FE-16B0-4B4E-AC29-59AAFCC33779}" presName="sibTrans" presStyleLbl="sibTrans2D1" presStyleIdx="1" presStyleCnt="7"/>
      <dgm:spPr/>
    </dgm:pt>
    <dgm:pt modelId="{A217857D-EEF7-4BA1-A385-455AFEAFE818}" type="pres">
      <dgm:prSet presAssocID="{E04F532E-90E5-4223-8D58-45156488CD4E}" presName="node" presStyleLbl="node1" presStyleIdx="2" presStyleCnt="7">
        <dgm:presLayoutVars>
          <dgm:bulletEnabled val="1"/>
        </dgm:presLayoutVars>
      </dgm:prSet>
      <dgm:spPr/>
    </dgm:pt>
    <dgm:pt modelId="{3618B5E5-B8C2-44E3-9D01-4A8C28875A57}" type="pres">
      <dgm:prSet presAssocID="{E04F532E-90E5-4223-8D58-45156488CD4E}" presName="dummy" presStyleCnt="0"/>
      <dgm:spPr/>
    </dgm:pt>
    <dgm:pt modelId="{C8C3C087-F536-40BC-95CC-CB2AFEC2C474}" type="pres">
      <dgm:prSet presAssocID="{452B922F-8404-47FB-B3C3-7F0022B533DB}" presName="sibTrans" presStyleLbl="sibTrans2D1" presStyleIdx="2" presStyleCnt="7"/>
      <dgm:spPr/>
    </dgm:pt>
    <dgm:pt modelId="{714E7489-D5EA-4493-AFD8-1494D9B6149E}" type="pres">
      <dgm:prSet presAssocID="{BD083F22-D07C-409C-A00E-2C2811E33055}" presName="node" presStyleLbl="node1" presStyleIdx="3" presStyleCnt="7">
        <dgm:presLayoutVars>
          <dgm:bulletEnabled val="1"/>
        </dgm:presLayoutVars>
      </dgm:prSet>
      <dgm:spPr/>
    </dgm:pt>
    <dgm:pt modelId="{6C9AF2C2-0C5F-4034-A351-12D9D4E62EF2}" type="pres">
      <dgm:prSet presAssocID="{BD083F22-D07C-409C-A00E-2C2811E33055}" presName="dummy" presStyleCnt="0"/>
      <dgm:spPr/>
    </dgm:pt>
    <dgm:pt modelId="{BB60A293-C989-43BF-A646-962C9CD23CEF}" type="pres">
      <dgm:prSet presAssocID="{0B7A37EA-DA5F-4AF1-BE2F-A1E69C51A68E}" presName="sibTrans" presStyleLbl="sibTrans2D1" presStyleIdx="3" presStyleCnt="7"/>
      <dgm:spPr/>
    </dgm:pt>
    <dgm:pt modelId="{B2FFA93E-35B7-48DB-9FD5-6DCA9EBFB46E}" type="pres">
      <dgm:prSet presAssocID="{0B9DFB84-C484-4C7C-828D-9BB0894EB588}" presName="node" presStyleLbl="node1" presStyleIdx="4" presStyleCnt="7">
        <dgm:presLayoutVars>
          <dgm:bulletEnabled val="1"/>
        </dgm:presLayoutVars>
      </dgm:prSet>
      <dgm:spPr/>
    </dgm:pt>
    <dgm:pt modelId="{AC343F3C-7394-4DCC-A243-16934A6F4AD9}" type="pres">
      <dgm:prSet presAssocID="{0B9DFB84-C484-4C7C-828D-9BB0894EB588}" presName="dummy" presStyleCnt="0"/>
      <dgm:spPr/>
    </dgm:pt>
    <dgm:pt modelId="{D707D5B2-BFF4-4CAB-80BE-E157184915E8}" type="pres">
      <dgm:prSet presAssocID="{50024C56-82AF-449C-A4B7-392E68E9C04B}" presName="sibTrans" presStyleLbl="sibTrans2D1" presStyleIdx="4" presStyleCnt="7"/>
      <dgm:spPr/>
    </dgm:pt>
    <dgm:pt modelId="{2A23BD22-8BB4-4C77-B9CE-ECEDB91956EB}" type="pres">
      <dgm:prSet presAssocID="{7DCEE537-0114-42FB-85F9-8B83521FAC4A}" presName="node" presStyleLbl="node1" presStyleIdx="5" presStyleCnt="7">
        <dgm:presLayoutVars>
          <dgm:bulletEnabled val="1"/>
        </dgm:presLayoutVars>
      </dgm:prSet>
      <dgm:spPr/>
    </dgm:pt>
    <dgm:pt modelId="{37A96034-F285-4D23-9187-6FA81D385571}" type="pres">
      <dgm:prSet presAssocID="{7DCEE537-0114-42FB-85F9-8B83521FAC4A}" presName="dummy" presStyleCnt="0"/>
      <dgm:spPr/>
    </dgm:pt>
    <dgm:pt modelId="{098F4CEE-4EFB-4DA3-A8BA-0B3CDCCCEB9C}" type="pres">
      <dgm:prSet presAssocID="{D95F094E-FEA8-47D0-8332-A0D9B9EBC20B}" presName="sibTrans" presStyleLbl="sibTrans2D1" presStyleIdx="5" presStyleCnt="7"/>
      <dgm:spPr/>
    </dgm:pt>
    <dgm:pt modelId="{BF14948F-4552-4B17-BB91-EFD88E0AA26B}" type="pres">
      <dgm:prSet presAssocID="{B7E93479-94BC-4FDF-A1B9-7D7544FDDE61}" presName="node" presStyleLbl="node1" presStyleIdx="6" presStyleCnt="7">
        <dgm:presLayoutVars>
          <dgm:bulletEnabled val="1"/>
        </dgm:presLayoutVars>
      </dgm:prSet>
      <dgm:spPr/>
    </dgm:pt>
    <dgm:pt modelId="{C8E0024E-21DB-4981-BDF4-0D01B83B86B7}" type="pres">
      <dgm:prSet presAssocID="{B7E93479-94BC-4FDF-A1B9-7D7544FDDE61}" presName="dummy" presStyleCnt="0"/>
      <dgm:spPr/>
    </dgm:pt>
    <dgm:pt modelId="{01499276-8DA9-405D-8731-B4B5FA8BBB44}" type="pres">
      <dgm:prSet presAssocID="{6C9D1AD3-2983-4080-8935-9B537F2CABA0}" presName="sibTrans" presStyleLbl="sibTrans2D1" presStyleIdx="6" presStyleCnt="7"/>
      <dgm:spPr/>
    </dgm:pt>
  </dgm:ptLst>
  <dgm:cxnLst>
    <dgm:cxn modelId="{2B519502-9C41-4831-8531-D0DEE22AF0D1}" type="presOf" srcId="{E04F532E-90E5-4223-8D58-45156488CD4E}" destId="{A217857D-EEF7-4BA1-A385-455AFEAFE818}" srcOrd="0" destOrd="0" presId="urn:microsoft.com/office/officeart/2005/8/layout/radial6"/>
    <dgm:cxn modelId="{E6614203-7205-452D-90F7-AE4FA85B064E}" srcId="{9DF31B37-A11D-4280-9CF1-558D0D521429}" destId="{4B62BD8D-491B-4287-BA0B-DF8FB09B62AA}" srcOrd="0" destOrd="0" parTransId="{2D96F11D-6974-4DBC-B2A8-57181F9900E9}" sibTransId="{0C2D558E-03B5-4EA9-85EB-EBB923707CDC}"/>
    <dgm:cxn modelId="{24FA9B0C-BFF3-467F-9D8E-ABA3B59C0100}" srcId="{9DF31B37-A11D-4280-9CF1-558D0D521429}" destId="{7DCEE537-0114-42FB-85F9-8B83521FAC4A}" srcOrd="5" destOrd="0" parTransId="{22BDC6F3-1FD1-4811-9BCD-66EAD0EF662D}" sibTransId="{D95F094E-FEA8-47D0-8332-A0D9B9EBC20B}"/>
    <dgm:cxn modelId="{369BB626-1CA7-4373-9D12-9E41802082DE}" type="presOf" srcId="{3ADA7433-0CBF-4B22-9408-A2F41D5AEA3E}" destId="{4DC5A805-A8F7-4792-AC87-C20EEF35618A}" srcOrd="0" destOrd="0" presId="urn:microsoft.com/office/officeart/2005/8/layout/radial6"/>
    <dgm:cxn modelId="{B3616A2F-C99A-44DD-8671-C325AE36ED25}" type="presOf" srcId="{6C9D1AD3-2983-4080-8935-9B537F2CABA0}" destId="{01499276-8DA9-405D-8731-B4B5FA8BBB44}" srcOrd="0" destOrd="0" presId="urn:microsoft.com/office/officeart/2005/8/layout/radial6"/>
    <dgm:cxn modelId="{C6458730-C64C-46EB-BF66-CDD4FB453BBE}" type="presOf" srcId="{0C2D558E-03B5-4EA9-85EB-EBB923707CDC}" destId="{1EC3A9D8-ABE2-49AF-9210-DF6BD2295ECF}" srcOrd="0" destOrd="0" presId="urn:microsoft.com/office/officeart/2005/8/layout/radial6"/>
    <dgm:cxn modelId="{B0BA9030-DCF0-4D25-93C5-EC3E08226F7F}" srcId="{0768DEAD-664F-4322-BE72-C10796F5C48C}" destId="{9DF31B37-A11D-4280-9CF1-558D0D521429}" srcOrd="0" destOrd="0" parTransId="{BFE0D424-4DC9-4A42-AD3A-6AF1781BC66D}" sibTransId="{8A2DCE14-6C64-4914-8882-261DE984CDCB}"/>
    <dgm:cxn modelId="{DFC5D53C-38FA-443B-9545-E24D2A2AF7E6}" type="presOf" srcId="{9DF31B37-A11D-4280-9CF1-558D0D521429}" destId="{226AC53C-CE14-4ACE-83D6-EF7AAF85DEA4}" srcOrd="0" destOrd="0" presId="urn:microsoft.com/office/officeart/2005/8/layout/radial6"/>
    <dgm:cxn modelId="{1DCCC25F-4B74-41DD-B15A-C197590558A9}" srcId="{9DF31B37-A11D-4280-9CF1-558D0D521429}" destId="{3ADA7433-0CBF-4B22-9408-A2F41D5AEA3E}" srcOrd="1" destOrd="0" parTransId="{33CC57A2-8249-45BE-B89C-A71D5063EB56}" sibTransId="{3F1CF5FE-16B0-4B4E-AC29-59AAFCC33779}"/>
    <dgm:cxn modelId="{3A81BF52-70DD-47A8-B8E5-9581E26EDE62}" srcId="{9DF31B37-A11D-4280-9CF1-558D0D521429}" destId="{B7E93479-94BC-4FDF-A1B9-7D7544FDDE61}" srcOrd="6" destOrd="0" parTransId="{AA8321B7-9BF0-47D6-984F-95C870606A21}" sibTransId="{6C9D1AD3-2983-4080-8935-9B537F2CABA0}"/>
    <dgm:cxn modelId="{26EFD352-C214-4769-A23F-FC40CDEFD45A}" type="presOf" srcId="{7DCEE537-0114-42FB-85F9-8B83521FAC4A}" destId="{2A23BD22-8BB4-4C77-B9CE-ECEDB91956EB}" srcOrd="0" destOrd="0" presId="urn:microsoft.com/office/officeart/2005/8/layout/radial6"/>
    <dgm:cxn modelId="{20311575-D686-4846-B8BB-C6EF4732A9D9}" type="presOf" srcId="{50024C56-82AF-449C-A4B7-392E68E9C04B}" destId="{D707D5B2-BFF4-4CAB-80BE-E157184915E8}" srcOrd="0" destOrd="0" presId="urn:microsoft.com/office/officeart/2005/8/layout/radial6"/>
    <dgm:cxn modelId="{306C9C82-0B52-4AA1-9883-8EF8D5E91C43}" type="presOf" srcId="{B7E93479-94BC-4FDF-A1B9-7D7544FDDE61}" destId="{BF14948F-4552-4B17-BB91-EFD88E0AA26B}" srcOrd="0" destOrd="0" presId="urn:microsoft.com/office/officeart/2005/8/layout/radial6"/>
    <dgm:cxn modelId="{730D8F91-D07B-47DD-8086-19BD10DB6293}" type="presOf" srcId="{0B9DFB84-C484-4C7C-828D-9BB0894EB588}" destId="{B2FFA93E-35B7-48DB-9FD5-6DCA9EBFB46E}" srcOrd="0" destOrd="0" presId="urn:microsoft.com/office/officeart/2005/8/layout/radial6"/>
    <dgm:cxn modelId="{AF35479E-6D6A-4F98-B48C-B6C7952EA1CB}" type="presOf" srcId="{BD083F22-D07C-409C-A00E-2C2811E33055}" destId="{714E7489-D5EA-4493-AFD8-1494D9B6149E}" srcOrd="0" destOrd="0" presId="urn:microsoft.com/office/officeart/2005/8/layout/radial6"/>
    <dgm:cxn modelId="{5DCAF9A4-9131-4A75-9EEE-2CFD12E42AE9}" type="presOf" srcId="{0768DEAD-664F-4322-BE72-C10796F5C48C}" destId="{BF1E7593-175C-402A-9927-9068D509D564}" srcOrd="0" destOrd="0" presId="urn:microsoft.com/office/officeart/2005/8/layout/radial6"/>
    <dgm:cxn modelId="{37996FAE-5F93-4FD7-9BA2-724AA0678A74}" srcId="{9DF31B37-A11D-4280-9CF1-558D0D521429}" destId="{0B9DFB84-C484-4C7C-828D-9BB0894EB588}" srcOrd="4" destOrd="0" parTransId="{285D92E1-C91F-48E3-92C7-9802CFD20AB4}" sibTransId="{50024C56-82AF-449C-A4B7-392E68E9C04B}"/>
    <dgm:cxn modelId="{9D839DBD-23C0-4553-9C25-D48F68B1461A}" type="presOf" srcId="{452B922F-8404-47FB-B3C3-7F0022B533DB}" destId="{C8C3C087-F536-40BC-95CC-CB2AFEC2C474}" srcOrd="0" destOrd="0" presId="urn:microsoft.com/office/officeart/2005/8/layout/radial6"/>
    <dgm:cxn modelId="{E7B857CF-0966-49B6-AED5-A6A35CD60661}" type="presOf" srcId="{D95F094E-FEA8-47D0-8332-A0D9B9EBC20B}" destId="{098F4CEE-4EFB-4DA3-A8BA-0B3CDCCCEB9C}" srcOrd="0" destOrd="0" presId="urn:microsoft.com/office/officeart/2005/8/layout/radial6"/>
    <dgm:cxn modelId="{9106EDD8-74A6-4913-A687-9D9CAD953590}" srcId="{9DF31B37-A11D-4280-9CF1-558D0D521429}" destId="{BD083F22-D07C-409C-A00E-2C2811E33055}" srcOrd="3" destOrd="0" parTransId="{E93B3BE2-12F1-404A-B0AE-D528CC7E51DD}" sibTransId="{0B7A37EA-DA5F-4AF1-BE2F-A1E69C51A68E}"/>
    <dgm:cxn modelId="{15638FDB-A0D1-4626-A2B2-93D065AEFBD5}" srcId="{9DF31B37-A11D-4280-9CF1-558D0D521429}" destId="{E04F532E-90E5-4223-8D58-45156488CD4E}" srcOrd="2" destOrd="0" parTransId="{B09A4F67-2A39-49C0-BFCE-651A3F903217}" sibTransId="{452B922F-8404-47FB-B3C3-7F0022B533DB}"/>
    <dgm:cxn modelId="{2839C0EF-D75B-43B5-B90C-B82727B60701}" type="presOf" srcId="{3F1CF5FE-16B0-4B4E-AC29-59AAFCC33779}" destId="{156D1B7C-4E09-4257-9E44-A188AC305E97}" srcOrd="0" destOrd="0" presId="urn:microsoft.com/office/officeart/2005/8/layout/radial6"/>
    <dgm:cxn modelId="{5B1474F5-6CD5-44B5-BBB8-B89B8708802D}" type="presOf" srcId="{4B62BD8D-491B-4287-BA0B-DF8FB09B62AA}" destId="{DF30D5D8-FCEA-41A9-B276-90C56950A2E2}" srcOrd="0" destOrd="0" presId="urn:microsoft.com/office/officeart/2005/8/layout/radial6"/>
    <dgm:cxn modelId="{B66A4AFA-DFD8-42E4-A3A0-31097C961C31}" type="presOf" srcId="{0B7A37EA-DA5F-4AF1-BE2F-A1E69C51A68E}" destId="{BB60A293-C989-43BF-A646-962C9CD23CEF}" srcOrd="0" destOrd="0" presId="urn:microsoft.com/office/officeart/2005/8/layout/radial6"/>
    <dgm:cxn modelId="{1C037273-CE79-434E-B454-1B9CA4CCD185}" type="presParOf" srcId="{BF1E7593-175C-402A-9927-9068D509D564}" destId="{226AC53C-CE14-4ACE-83D6-EF7AAF85DEA4}" srcOrd="0" destOrd="0" presId="urn:microsoft.com/office/officeart/2005/8/layout/radial6"/>
    <dgm:cxn modelId="{38C17051-E909-4CAB-8A44-A1ED4F63F4B4}" type="presParOf" srcId="{BF1E7593-175C-402A-9927-9068D509D564}" destId="{DF30D5D8-FCEA-41A9-B276-90C56950A2E2}" srcOrd="1" destOrd="0" presId="urn:microsoft.com/office/officeart/2005/8/layout/radial6"/>
    <dgm:cxn modelId="{4B61BF9D-B244-4EC3-8F90-3967307D75F3}" type="presParOf" srcId="{BF1E7593-175C-402A-9927-9068D509D564}" destId="{071B10AA-C4CD-4B2F-AD20-866B8B9CD013}" srcOrd="2" destOrd="0" presId="urn:microsoft.com/office/officeart/2005/8/layout/radial6"/>
    <dgm:cxn modelId="{27E35FF4-2310-4935-A8DA-D3333EDC4593}" type="presParOf" srcId="{BF1E7593-175C-402A-9927-9068D509D564}" destId="{1EC3A9D8-ABE2-49AF-9210-DF6BD2295ECF}" srcOrd="3" destOrd="0" presId="urn:microsoft.com/office/officeart/2005/8/layout/radial6"/>
    <dgm:cxn modelId="{B4E177AB-0D9A-4097-BA0C-BE10D37852D4}" type="presParOf" srcId="{BF1E7593-175C-402A-9927-9068D509D564}" destId="{4DC5A805-A8F7-4792-AC87-C20EEF35618A}" srcOrd="4" destOrd="0" presId="urn:microsoft.com/office/officeart/2005/8/layout/radial6"/>
    <dgm:cxn modelId="{7A8333E0-0F8F-4C56-9489-DB1D01E8959C}" type="presParOf" srcId="{BF1E7593-175C-402A-9927-9068D509D564}" destId="{5673C0D2-6A82-4151-912A-EB8B364DC374}" srcOrd="5" destOrd="0" presId="urn:microsoft.com/office/officeart/2005/8/layout/radial6"/>
    <dgm:cxn modelId="{EF054F88-DA19-48BA-88FC-E1E59B3F96D4}" type="presParOf" srcId="{BF1E7593-175C-402A-9927-9068D509D564}" destId="{156D1B7C-4E09-4257-9E44-A188AC305E97}" srcOrd="6" destOrd="0" presId="urn:microsoft.com/office/officeart/2005/8/layout/radial6"/>
    <dgm:cxn modelId="{F60FA4CA-49CB-4519-AFB0-3109484683A4}" type="presParOf" srcId="{BF1E7593-175C-402A-9927-9068D509D564}" destId="{A217857D-EEF7-4BA1-A385-455AFEAFE818}" srcOrd="7" destOrd="0" presId="urn:microsoft.com/office/officeart/2005/8/layout/radial6"/>
    <dgm:cxn modelId="{BDBCB7E8-AAC1-4A11-8F3F-186DEC4D4870}" type="presParOf" srcId="{BF1E7593-175C-402A-9927-9068D509D564}" destId="{3618B5E5-B8C2-44E3-9D01-4A8C28875A57}" srcOrd="8" destOrd="0" presId="urn:microsoft.com/office/officeart/2005/8/layout/radial6"/>
    <dgm:cxn modelId="{A412D447-B35B-4D77-B33F-9D35E4D2AA86}" type="presParOf" srcId="{BF1E7593-175C-402A-9927-9068D509D564}" destId="{C8C3C087-F536-40BC-95CC-CB2AFEC2C474}" srcOrd="9" destOrd="0" presId="urn:microsoft.com/office/officeart/2005/8/layout/radial6"/>
    <dgm:cxn modelId="{B819020E-56DD-4399-A3C4-35D567F94262}" type="presParOf" srcId="{BF1E7593-175C-402A-9927-9068D509D564}" destId="{714E7489-D5EA-4493-AFD8-1494D9B6149E}" srcOrd="10" destOrd="0" presId="urn:microsoft.com/office/officeart/2005/8/layout/radial6"/>
    <dgm:cxn modelId="{70AD6EB5-BB83-4EC8-800A-26D66EFD48EF}" type="presParOf" srcId="{BF1E7593-175C-402A-9927-9068D509D564}" destId="{6C9AF2C2-0C5F-4034-A351-12D9D4E62EF2}" srcOrd="11" destOrd="0" presId="urn:microsoft.com/office/officeart/2005/8/layout/radial6"/>
    <dgm:cxn modelId="{875520C2-4824-4474-AA91-1710CB0FA517}" type="presParOf" srcId="{BF1E7593-175C-402A-9927-9068D509D564}" destId="{BB60A293-C989-43BF-A646-962C9CD23CEF}" srcOrd="12" destOrd="0" presId="urn:microsoft.com/office/officeart/2005/8/layout/radial6"/>
    <dgm:cxn modelId="{2D21EE7D-98E9-443E-9CB9-58031068F35D}" type="presParOf" srcId="{BF1E7593-175C-402A-9927-9068D509D564}" destId="{B2FFA93E-35B7-48DB-9FD5-6DCA9EBFB46E}" srcOrd="13" destOrd="0" presId="urn:microsoft.com/office/officeart/2005/8/layout/radial6"/>
    <dgm:cxn modelId="{8D5B9F9A-6FDD-4B28-9D48-64A50B85A32F}" type="presParOf" srcId="{BF1E7593-175C-402A-9927-9068D509D564}" destId="{AC343F3C-7394-4DCC-A243-16934A6F4AD9}" srcOrd="14" destOrd="0" presId="urn:microsoft.com/office/officeart/2005/8/layout/radial6"/>
    <dgm:cxn modelId="{F5C3E6BC-FD8E-407B-9975-EB8E221C7F57}" type="presParOf" srcId="{BF1E7593-175C-402A-9927-9068D509D564}" destId="{D707D5B2-BFF4-4CAB-80BE-E157184915E8}" srcOrd="15" destOrd="0" presId="urn:microsoft.com/office/officeart/2005/8/layout/radial6"/>
    <dgm:cxn modelId="{0D63B44D-3E8E-4FB4-9D2F-B0DE944FDFC5}" type="presParOf" srcId="{BF1E7593-175C-402A-9927-9068D509D564}" destId="{2A23BD22-8BB4-4C77-B9CE-ECEDB91956EB}" srcOrd="16" destOrd="0" presId="urn:microsoft.com/office/officeart/2005/8/layout/radial6"/>
    <dgm:cxn modelId="{D5258E84-B693-48B4-B9BB-DB0DA80C9832}" type="presParOf" srcId="{BF1E7593-175C-402A-9927-9068D509D564}" destId="{37A96034-F285-4D23-9187-6FA81D385571}" srcOrd="17" destOrd="0" presId="urn:microsoft.com/office/officeart/2005/8/layout/radial6"/>
    <dgm:cxn modelId="{FB05AF12-3D11-4334-8C03-ECB5F1492FC6}" type="presParOf" srcId="{BF1E7593-175C-402A-9927-9068D509D564}" destId="{098F4CEE-4EFB-4DA3-A8BA-0B3CDCCCEB9C}" srcOrd="18" destOrd="0" presId="urn:microsoft.com/office/officeart/2005/8/layout/radial6"/>
    <dgm:cxn modelId="{AE505717-C1B7-4306-A681-141B08245BC0}" type="presParOf" srcId="{BF1E7593-175C-402A-9927-9068D509D564}" destId="{BF14948F-4552-4B17-BB91-EFD88E0AA26B}" srcOrd="19" destOrd="0" presId="urn:microsoft.com/office/officeart/2005/8/layout/radial6"/>
    <dgm:cxn modelId="{EACB3A13-4F4F-4598-8765-C09217B5EF23}" type="presParOf" srcId="{BF1E7593-175C-402A-9927-9068D509D564}" destId="{C8E0024E-21DB-4981-BDF4-0D01B83B86B7}" srcOrd="20" destOrd="0" presId="urn:microsoft.com/office/officeart/2005/8/layout/radial6"/>
    <dgm:cxn modelId="{453AC79B-1441-49E0-97B0-98BD949F7F33}" type="presParOf" srcId="{BF1E7593-175C-402A-9927-9068D509D564}" destId="{01499276-8DA9-405D-8731-B4B5FA8BBB44}"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accent1_2" csCatId="accent1"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0798C061-5F2C-4E71-8DFB-720DC4111587}" type="presOf" srcId="{4A08F6CF-4262-4CCD-844A-63DD670AC42E}" destId="{7B890F18-D3EA-4ACF-8A00-9B63C413C921}"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dirty="0"/>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dirty="0"/>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dirty="0"/>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dirty="0"/>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dirty="0"/>
            <a:t>Do no harm</a:t>
          </a:r>
        </a:p>
      </dgm:t>
    </dgm:pt>
    <dgm:pt modelId="{595878C5-B1E6-4569-BA54-8FBEC8271B3F}" type="parTrans" cxnId="{CED72826-1C0B-4E5A-8B77-F8129E1619E5}">
      <dgm:prSet/>
      <dgm:spPr/>
      <dgm:t>
        <a:bodyPr/>
        <a:lstStyle/>
        <a:p>
          <a:endParaRPr lang="en-GB"/>
        </a:p>
      </dgm:t>
    </dgm:pt>
    <dgm:pt modelId="{0B25839E-3578-4EAB-A42F-BED2E316E86E}" type="sibTrans" cxnId="{CED72826-1C0B-4E5A-8B77-F8129E1619E5}">
      <dgm:prSet/>
      <dgm:spPr/>
      <dgm:t>
        <a:bodyPr/>
        <a:lstStyle/>
        <a:p>
          <a:endParaRPr lang="en-GB"/>
        </a:p>
      </dgm:t>
    </dgm:pt>
    <dgm:pt modelId="{13B86D87-FC1F-44A8-AEDD-0EC2DF50E636}">
      <dgm:prSet/>
      <dgm:spPr/>
      <dgm:t>
        <a:bodyPr/>
        <a:lstStyle/>
        <a:p>
          <a:r>
            <a:rPr lang="en-GB" dirty="0"/>
            <a:t>Impartial</a:t>
          </a:r>
        </a:p>
      </dgm:t>
    </dgm:pt>
    <dgm:pt modelId="{3B0B80A6-05FC-4AD8-8B79-77C6F72F05A4}" type="parTrans" cxnId="{929232AE-D27F-47EF-BB29-DBC2EFDADF03}">
      <dgm:prSet/>
      <dgm:spPr/>
      <dgm:t>
        <a:bodyPr/>
        <a:lstStyle/>
        <a:p>
          <a:endParaRPr lang="en-GB"/>
        </a:p>
      </dgm:t>
    </dgm:pt>
    <dgm:pt modelId="{09FEACB4-9E29-436A-896E-4BF7EA94C667}" type="sibTrans" cxnId="{929232AE-D27F-47EF-BB29-DBC2EFDADF03}">
      <dgm:prSet/>
      <dgm:spPr/>
      <dgm:t>
        <a:bodyPr/>
        <a:lstStyle/>
        <a:p>
          <a:endParaRPr lang="en-GB"/>
        </a:p>
      </dgm:t>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4E40B7-8673-4775-AB1E-14BE0FDF775F}" type="doc">
      <dgm:prSet loTypeId="urn:microsoft.com/office/officeart/2005/8/layout/hProcess9" loCatId="process" qsTypeId="urn:microsoft.com/office/officeart/2005/8/quickstyle/3d3" qsCatId="3D" csTypeId="urn:microsoft.com/office/officeart/2005/8/colors/colorful1" csCatId="colorful" phldr="1"/>
      <dgm:spPr/>
    </dgm:pt>
    <dgm:pt modelId="{792B4F79-625A-4523-AD15-F56F4C818890}">
      <dgm:prSet phldrT="[Text]"/>
      <dgm:spPr/>
      <dgm:t>
        <a:bodyPr/>
        <a:lstStyle/>
        <a:p>
          <a:r>
            <a:rPr lang="en-GB" dirty="0"/>
            <a:t>Chapter 1</a:t>
          </a:r>
        </a:p>
        <a:p>
          <a:r>
            <a:rPr lang="en-GB" dirty="0"/>
            <a:t>Proposal – Introduction</a:t>
          </a:r>
        </a:p>
        <a:p>
          <a:r>
            <a:rPr lang="en-GB" dirty="0"/>
            <a:t>1200 words</a:t>
          </a:r>
        </a:p>
      </dgm:t>
    </dgm:pt>
    <dgm:pt modelId="{352ADFD9-92A1-4044-9409-5C80A02C8A4B}" type="parTrans" cxnId="{1809340C-88AE-4F29-9D6B-5F266C569E97}">
      <dgm:prSet/>
      <dgm:spPr/>
      <dgm:t>
        <a:bodyPr/>
        <a:lstStyle/>
        <a:p>
          <a:endParaRPr lang="en-GB"/>
        </a:p>
      </dgm:t>
    </dgm:pt>
    <dgm:pt modelId="{F7FF7E25-9B02-45CA-BB00-CAB1E028AC73}" type="sibTrans" cxnId="{1809340C-88AE-4F29-9D6B-5F266C569E97}">
      <dgm:prSet/>
      <dgm:spPr/>
      <dgm:t>
        <a:bodyPr/>
        <a:lstStyle/>
        <a:p>
          <a:endParaRPr lang="en-GB"/>
        </a:p>
      </dgm:t>
    </dgm:pt>
    <dgm:pt modelId="{4E61162C-4533-4322-B64C-1E6DC1750F99}">
      <dgm:prSet phldrT="[Text]"/>
      <dgm:spPr/>
      <dgm:t>
        <a:bodyPr/>
        <a:lstStyle/>
        <a:p>
          <a:r>
            <a:rPr lang="en-GB" dirty="0"/>
            <a:t>Chapter 2</a:t>
          </a:r>
        </a:p>
        <a:p>
          <a:r>
            <a:rPr lang="en-GB" dirty="0"/>
            <a:t>Literature Review</a:t>
          </a:r>
        </a:p>
        <a:p>
          <a:r>
            <a:rPr lang="en-GB" dirty="0"/>
            <a:t>2500 words</a:t>
          </a:r>
        </a:p>
      </dgm:t>
    </dgm:pt>
    <dgm:pt modelId="{87604C0B-5DD0-4227-8D8A-A8A99341C1D4}" type="parTrans" cxnId="{86E84C64-98ED-44CF-A1B4-74BE3E06D590}">
      <dgm:prSet/>
      <dgm:spPr/>
      <dgm:t>
        <a:bodyPr/>
        <a:lstStyle/>
        <a:p>
          <a:endParaRPr lang="en-GB"/>
        </a:p>
      </dgm:t>
    </dgm:pt>
    <dgm:pt modelId="{4D10C21B-8B97-42A3-B128-2D15EB1BC596}" type="sibTrans" cxnId="{86E84C64-98ED-44CF-A1B4-74BE3E06D590}">
      <dgm:prSet/>
      <dgm:spPr/>
      <dgm:t>
        <a:bodyPr/>
        <a:lstStyle/>
        <a:p>
          <a:endParaRPr lang="en-GB"/>
        </a:p>
      </dgm:t>
    </dgm:pt>
    <dgm:pt modelId="{50C97F19-9F95-46CA-93FC-7AA949026337}">
      <dgm:prSet phldrT="[Text]"/>
      <dgm:spPr/>
      <dgm:t>
        <a:bodyPr/>
        <a:lstStyle/>
        <a:p>
          <a:r>
            <a:rPr lang="en-GB" dirty="0"/>
            <a:t>Chapter 5</a:t>
          </a:r>
        </a:p>
        <a:p>
          <a:r>
            <a:rPr lang="en-GB" dirty="0"/>
            <a:t>Conclusion </a:t>
          </a:r>
        </a:p>
        <a:p>
          <a:r>
            <a:rPr lang="en-GB" dirty="0"/>
            <a:t>800 words</a:t>
          </a:r>
        </a:p>
      </dgm:t>
    </dgm:pt>
    <dgm:pt modelId="{18B8D90F-7E3C-49E1-9E76-25625287C189}" type="parTrans" cxnId="{ADC03668-FAA2-4567-9ABB-A69BF52B8300}">
      <dgm:prSet/>
      <dgm:spPr/>
      <dgm:t>
        <a:bodyPr/>
        <a:lstStyle/>
        <a:p>
          <a:endParaRPr lang="en-GB"/>
        </a:p>
      </dgm:t>
    </dgm:pt>
    <dgm:pt modelId="{72A9A8AB-1F12-4754-8F4F-83F1E7FBE8BB}" type="sibTrans" cxnId="{ADC03668-FAA2-4567-9ABB-A69BF52B8300}">
      <dgm:prSet/>
      <dgm:spPr/>
      <dgm:t>
        <a:bodyPr/>
        <a:lstStyle/>
        <a:p>
          <a:endParaRPr lang="en-GB"/>
        </a:p>
      </dgm:t>
    </dgm:pt>
    <dgm:pt modelId="{8BAB74EB-F1CA-41A5-9C69-0421372E3056}">
      <dgm:prSet/>
      <dgm:spPr/>
      <dgm:t>
        <a:bodyPr/>
        <a:lstStyle/>
        <a:p>
          <a:r>
            <a:rPr lang="en-GB" dirty="0"/>
            <a:t>Chapter 3</a:t>
          </a:r>
        </a:p>
        <a:p>
          <a:r>
            <a:rPr lang="en-GB" dirty="0"/>
            <a:t>Methodology</a:t>
          </a:r>
        </a:p>
        <a:p>
          <a:r>
            <a:rPr lang="en-GB" dirty="0"/>
            <a:t>1500 words</a:t>
          </a:r>
        </a:p>
      </dgm:t>
    </dgm:pt>
    <dgm:pt modelId="{63789120-937E-470D-A2F6-90CD2CCDA8A7}" type="parTrans" cxnId="{519CF6E4-DB4B-4312-A927-53126D7F18CE}">
      <dgm:prSet/>
      <dgm:spPr/>
      <dgm:t>
        <a:bodyPr/>
        <a:lstStyle/>
        <a:p>
          <a:endParaRPr lang="en-GB"/>
        </a:p>
      </dgm:t>
    </dgm:pt>
    <dgm:pt modelId="{5F8CB619-D62B-42ED-8049-B46A416F407F}" type="sibTrans" cxnId="{519CF6E4-DB4B-4312-A927-53126D7F18CE}">
      <dgm:prSet/>
      <dgm:spPr/>
      <dgm:t>
        <a:bodyPr/>
        <a:lstStyle/>
        <a:p>
          <a:endParaRPr lang="en-GB"/>
        </a:p>
      </dgm:t>
    </dgm:pt>
    <dgm:pt modelId="{1551AAE4-71F1-4452-9573-D4AC6B219D85}">
      <dgm:prSet/>
      <dgm:spPr/>
      <dgm:t>
        <a:bodyPr/>
        <a:lstStyle/>
        <a:p>
          <a:r>
            <a:rPr lang="en-GB" dirty="0"/>
            <a:t>Chapter 4</a:t>
          </a:r>
        </a:p>
        <a:p>
          <a:r>
            <a:rPr lang="en-GB" dirty="0"/>
            <a:t>Findings</a:t>
          </a:r>
        </a:p>
        <a:p>
          <a:r>
            <a:rPr lang="en-GB" dirty="0"/>
            <a:t>2000 words</a:t>
          </a:r>
        </a:p>
      </dgm:t>
    </dgm:pt>
    <dgm:pt modelId="{237977CB-A5FA-43E4-B41D-2FCAD6D73085}" type="parTrans" cxnId="{1012D02B-7A13-405E-85F7-966248173E80}">
      <dgm:prSet/>
      <dgm:spPr/>
      <dgm:t>
        <a:bodyPr/>
        <a:lstStyle/>
        <a:p>
          <a:endParaRPr lang="en-GB"/>
        </a:p>
      </dgm:t>
    </dgm:pt>
    <dgm:pt modelId="{E10C596C-1990-498E-8A6A-6C47DCA4FD43}" type="sibTrans" cxnId="{1012D02B-7A13-405E-85F7-966248173E80}">
      <dgm:prSet/>
      <dgm:spPr/>
      <dgm:t>
        <a:bodyPr/>
        <a:lstStyle/>
        <a:p>
          <a:endParaRPr lang="en-GB"/>
        </a:p>
      </dgm:t>
    </dgm:pt>
    <dgm:pt modelId="{4A4F256F-3FAF-42D9-BC85-AF7EC7D7CA9F}" type="pres">
      <dgm:prSet presAssocID="{094E40B7-8673-4775-AB1E-14BE0FDF775F}" presName="CompostProcess" presStyleCnt="0">
        <dgm:presLayoutVars>
          <dgm:dir/>
          <dgm:resizeHandles val="exact"/>
        </dgm:presLayoutVars>
      </dgm:prSet>
      <dgm:spPr/>
    </dgm:pt>
    <dgm:pt modelId="{F60F6EA6-39B5-4386-B5E4-B9AA6916F17B}" type="pres">
      <dgm:prSet presAssocID="{094E40B7-8673-4775-AB1E-14BE0FDF775F}" presName="arrow" presStyleLbl="bgShp" presStyleIdx="0" presStyleCnt="1"/>
      <dgm:spPr/>
    </dgm:pt>
    <dgm:pt modelId="{2C969635-3B94-46F2-83E7-6012A904D8A9}" type="pres">
      <dgm:prSet presAssocID="{094E40B7-8673-4775-AB1E-14BE0FDF775F}" presName="linearProcess" presStyleCnt="0"/>
      <dgm:spPr/>
    </dgm:pt>
    <dgm:pt modelId="{F0D8A9C9-20D3-418B-B4A8-5BDBD52116BD}" type="pres">
      <dgm:prSet presAssocID="{792B4F79-625A-4523-AD15-F56F4C818890}" presName="textNode" presStyleLbl="node1" presStyleIdx="0" presStyleCnt="5">
        <dgm:presLayoutVars>
          <dgm:bulletEnabled val="1"/>
        </dgm:presLayoutVars>
      </dgm:prSet>
      <dgm:spPr/>
    </dgm:pt>
    <dgm:pt modelId="{AA673D09-84B6-47E5-BDFE-26182E3AEE76}" type="pres">
      <dgm:prSet presAssocID="{F7FF7E25-9B02-45CA-BB00-CAB1E028AC73}" presName="sibTrans" presStyleCnt="0"/>
      <dgm:spPr/>
    </dgm:pt>
    <dgm:pt modelId="{177A3A8C-F9CA-40EC-BF94-BA596C9ED213}" type="pres">
      <dgm:prSet presAssocID="{4E61162C-4533-4322-B64C-1E6DC1750F99}" presName="textNode" presStyleLbl="node1" presStyleIdx="1" presStyleCnt="5">
        <dgm:presLayoutVars>
          <dgm:bulletEnabled val="1"/>
        </dgm:presLayoutVars>
      </dgm:prSet>
      <dgm:spPr/>
    </dgm:pt>
    <dgm:pt modelId="{49A3D41E-A3CA-420E-9628-67C1C6DB9791}" type="pres">
      <dgm:prSet presAssocID="{4D10C21B-8B97-42A3-B128-2D15EB1BC596}" presName="sibTrans" presStyleCnt="0"/>
      <dgm:spPr/>
    </dgm:pt>
    <dgm:pt modelId="{8E36554A-AE61-4FB1-A15A-C144E3B1EB7A}" type="pres">
      <dgm:prSet presAssocID="{8BAB74EB-F1CA-41A5-9C69-0421372E3056}" presName="textNode" presStyleLbl="node1" presStyleIdx="2" presStyleCnt="5">
        <dgm:presLayoutVars>
          <dgm:bulletEnabled val="1"/>
        </dgm:presLayoutVars>
      </dgm:prSet>
      <dgm:spPr/>
    </dgm:pt>
    <dgm:pt modelId="{BFC4EEB9-989A-4F0F-942A-DB6F4D565A19}" type="pres">
      <dgm:prSet presAssocID="{5F8CB619-D62B-42ED-8049-B46A416F407F}" presName="sibTrans" presStyleCnt="0"/>
      <dgm:spPr/>
    </dgm:pt>
    <dgm:pt modelId="{F131C3B2-1351-47CA-A942-B1CD4BC989E9}" type="pres">
      <dgm:prSet presAssocID="{1551AAE4-71F1-4452-9573-D4AC6B219D85}" presName="textNode" presStyleLbl="node1" presStyleIdx="3" presStyleCnt="5">
        <dgm:presLayoutVars>
          <dgm:bulletEnabled val="1"/>
        </dgm:presLayoutVars>
      </dgm:prSet>
      <dgm:spPr/>
    </dgm:pt>
    <dgm:pt modelId="{F4C70FF1-71C8-4E6D-B27A-4F914F7A1571}" type="pres">
      <dgm:prSet presAssocID="{E10C596C-1990-498E-8A6A-6C47DCA4FD43}" presName="sibTrans" presStyleCnt="0"/>
      <dgm:spPr/>
    </dgm:pt>
    <dgm:pt modelId="{7D96A2DE-AAF0-4B3B-870C-80DD0AB5940A}" type="pres">
      <dgm:prSet presAssocID="{50C97F19-9F95-46CA-93FC-7AA949026337}" presName="textNode" presStyleLbl="node1" presStyleIdx="4" presStyleCnt="5">
        <dgm:presLayoutVars>
          <dgm:bulletEnabled val="1"/>
        </dgm:presLayoutVars>
      </dgm:prSet>
      <dgm:spPr/>
    </dgm:pt>
  </dgm:ptLst>
  <dgm:cxnLst>
    <dgm:cxn modelId="{1809340C-88AE-4F29-9D6B-5F266C569E97}" srcId="{094E40B7-8673-4775-AB1E-14BE0FDF775F}" destId="{792B4F79-625A-4523-AD15-F56F4C818890}" srcOrd="0" destOrd="0" parTransId="{352ADFD9-92A1-4044-9409-5C80A02C8A4B}" sibTransId="{F7FF7E25-9B02-45CA-BB00-CAB1E028AC73}"/>
    <dgm:cxn modelId="{5855BF12-4554-4710-8822-22F672448E50}" type="presOf" srcId="{094E40B7-8673-4775-AB1E-14BE0FDF775F}" destId="{4A4F256F-3FAF-42D9-BC85-AF7EC7D7CA9F}" srcOrd="0" destOrd="0" presId="urn:microsoft.com/office/officeart/2005/8/layout/hProcess9"/>
    <dgm:cxn modelId="{1012D02B-7A13-405E-85F7-966248173E80}" srcId="{094E40B7-8673-4775-AB1E-14BE0FDF775F}" destId="{1551AAE4-71F1-4452-9573-D4AC6B219D85}" srcOrd="3" destOrd="0" parTransId="{237977CB-A5FA-43E4-B41D-2FCAD6D73085}" sibTransId="{E10C596C-1990-498E-8A6A-6C47DCA4FD43}"/>
    <dgm:cxn modelId="{709DFE3E-234A-42D0-AC6F-14C030D82041}" type="presOf" srcId="{4E61162C-4533-4322-B64C-1E6DC1750F99}" destId="{177A3A8C-F9CA-40EC-BF94-BA596C9ED213}" srcOrd="0" destOrd="0" presId="urn:microsoft.com/office/officeart/2005/8/layout/hProcess9"/>
    <dgm:cxn modelId="{86E84C64-98ED-44CF-A1B4-74BE3E06D590}" srcId="{094E40B7-8673-4775-AB1E-14BE0FDF775F}" destId="{4E61162C-4533-4322-B64C-1E6DC1750F99}" srcOrd="1" destOrd="0" parTransId="{87604C0B-5DD0-4227-8D8A-A8A99341C1D4}" sibTransId="{4D10C21B-8B97-42A3-B128-2D15EB1BC596}"/>
    <dgm:cxn modelId="{ADC03668-FAA2-4567-9ABB-A69BF52B8300}" srcId="{094E40B7-8673-4775-AB1E-14BE0FDF775F}" destId="{50C97F19-9F95-46CA-93FC-7AA949026337}" srcOrd="4" destOrd="0" parTransId="{18B8D90F-7E3C-49E1-9E76-25625287C189}" sibTransId="{72A9A8AB-1F12-4754-8F4F-83F1E7FBE8BB}"/>
    <dgm:cxn modelId="{1A77B887-B752-4F21-B8E6-446167986E58}" type="presOf" srcId="{50C97F19-9F95-46CA-93FC-7AA949026337}" destId="{7D96A2DE-AAF0-4B3B-870C-80DD0AB5940A}" srcOrd="0" destOrd="0" presId="urn:microsoft.com/office/officeart/2005/8/layout/hProcess9"/>
    <dgm:cxn modelId="{DC3E52B7-B5A3-4A7E-AEF8-92099EA06696}" type="presOf" srcId="{8BAB74EB-F1CA-41A5-9C69-0421372E3056}" destId="{8E36554A-AE61-4FB1-A15A-C144E3B1EB7A}" srcOrd="0" destOrd="0" presId="urn:microsoft.com/office/officeart/2005/8/layout/hProcess9"/>
    <dgm:cxn modelId="{C74318E0-D11B-41D7-BB38-DFA412970377}" type="presOf" srcId="{1551AAE4-71F1-4452-9573-D4AC6B219D85}" destId="{F131C3B2-1351-47CA-A942-B1CD4BC989E9}" srcOrd="0" destOrd="0" presId="urn:microsoft.com/office/officeart/2005/8/layout/hProcess9"/>
    <dgm:cxn modelId="{519CF6E4-DB4B-4312-A927-53126D7F18CE}" srcId="{094E40B7-8673-4775-AB1E-14BE0FDF775F}" destId="{8BAB74EB-F1CA-41A5-9C69-0421372E3056}" srcOrd="2" destOrd="0" parTransId="{63789120-937E-470D-A2F6-90CD2CCDA8A7}" sibTransId="{5F8CB619-D62B-42ED-8049-B46A416F407F}"/>
    <dgm:cxn modelId="{A43885F9-B180-487A-B54F-C10C8EE490CC}" type="presOf" srcId="{792B4F79-625A-4523-AD15-F56F4C818890}" destId="{F0D8A9C9-20D3-418B-B4A8-5BDBD52116BD}" srcOrd="0" destOrd="0" presId="urn:microsoft.com/office/officeart/2005/8/layout/hProcess9"/>
    <dgm:cxn modelId="{C9DD3CE8-20F8-43FF-8356-B21377948E44}" type="presParOf" srcId="{4A4F256F-3FAF-42D9-BC85-AF7EC7D7CA9F}" destId="{F60F6EA6-39B5-4386-B5E4-B9AA6916F17B}" srcOrd="0" destOrd="0" presId="urn:microsoft.com/office/officeart/2005/8/layout/hProcess9"/>
    <dgm:cxn modelId="{7690918C-FA3C-48B0-8C4D-F21CCEA24FD9}" type="presParOf" srcId="{4A4F256F-3FAF-42D9-BC85-AF7EC7D7CA9F}" destId="{2C969635-3B94-46F2-83E7-6012A904D8A9}" srcOrd="1" destOrd="0" presId="urn:microsoft.com/office/officeart/2005/8/layout/hProcess9"/>
    <dgm:cxn modelId="{A10C7841-758C-4DF6-9C85-5A6A4F3038E9}" type="presParOf" srcId="{2C969635-3B94-46F2-83E7-6012A904D8A9}" destId="{F0D8A9C9-20D3-418B-B4A8-5BDBD52116BD}" srcOrd="0" destOrd="0" presId="urn:microsoft.com/office/officeart/2005/8/layout/hProcess9"/>
    <dgm:cxn modelId="{5C5E71DB-1EF2-4BD3-996E-D2A48F373ACF}" type="presParOf" srcId="{2C969635-3B94-46F2-83E7-6012A904D8A9}" destId="{AA673D09-84B6-47E5-BDFE-26182E3AEE76}" srcOrd="1" destOrd="0" presId="urn:microsoft.com/office/officeart/2005/8/layout/hProcess9"/>
    <dgm:cxn modelId="{25E58F54-96FD-4F07-8F27-D3F831C167AE}" type="presParOf" srcId="{2C969635-3B94-46F2-83E7-6012A904D8A9}" destId="{177A3A8C-F9CA-40EC-BF94-BA596C9ED213}" srcOrd="2" destOrd="0" presId="urn:microsoft.com/office/officeart/2005/8/layout/hProcess9"/>
    <dgm:cxn modelId="{BB911088-DCE9-49A3-9A71-DFE954B3D7E4}" type="presParOf" srcId="{2C969635-3B94-46F2-83E7-6012A904D8A9}" destId="{49A3D41E-A3CA-420E-9628-67C1C6DB9791}" srcOrd="3" destOrd="0" presId="urn:microsoft.com/office/officeart/2005/8/layout/hProcess9"/>
    <dgm:cxn modelId="{4972ADDB-58C8-44CB-B248-C028247E2823}" type="presParOf" srcId="{2C969635-3B94-46F2-83E7-6012A904D8A9}" destId="{8E36554A-AE61-4FB1-A15A-C144E3B1EB7A}" srcOrd="4" destOrd="0" presId="urn:microsoft.com/office/officeart/2005/8/layout/hProcess9"/>
    <dgm:cxn modelId="{8F1371EF-A258-47B1-8FA9-5C8EE5324C80}" type="presParOf" srcId="{2C969635-3B94-46F2-83E7-6012A904D8A9}" destId="{BFC4EEB9-989A-4F0F-942A-DB6F4D565A19}" srcOrd="5" destOrd="0" presId="urn:microsoft.com/office/officeart/2005/8/layout/hProcess9"/>
    <dgm:cxn modelId="{F8FD3F89-CC95-4310-AB4D-0B5C6854D81F}" type="presParOf" srcId="{2C969635-3B94-46F2-83E7-6012A904D8A9}" destId="{F131C3B2-1351-47CA-A942-B1CD4BC989E9}" srcOrd="6" destOrd="0" presId="urn:microsoft.com/office/officeart/2005/8/layout/hProcess9"/>
    <dgm:cxn modelId="{11DB5DAE-5EED-4CD7-8FCB-90455B92A827}" type="presParOf" srcId="{2C969635-3B94-46F2-83E7-6012A904D8A9}" destId="{F4C70FF1-71C8-4E6D-B27A-4F914F7A1571}" srcOrd="7" destOrd="0" presId="urn:microsoft.com/office/officeart/2005/8/layout/hProcess9"/>
    <dgm:cxn modelId="{17EC8C40-86C3-404E-9362-E36183F00C79}" type="presParOf" srcId="{2C969635-3B94-46F2-83E7-6012A904D8A9}" destId="{7D96A2DE-AAF0-4B3B-870C-80DD0AB5940A}"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8.xml><?xml version="1.0" encoding="utf-8"?>
<dgm:dataModel xmlns:dgm="http://schemas.openxmlformats.org/drawingml/2006/diagram" xmlns:a="http://schemas.openxmlformats.org/drawingml/2006/main">
  <dgm:ptLst>
    <dgm:pt modelId="{094E40B7-8673-4775-AB1E-14BE0FDF775F}" type="doc">
      <dgm:prSet loTypeId="urn:microsoft.com/office/officeart/2005/8/layout/hProcess9" loCatId="process" qsTypeId="urn:microsoft.com/office/officeart/2005/8/quickstyle/3d3" qsCatId="3D" csTypeId="urn:microsoft.com/office/officeart/2005/8/colors/colorful1" csCatId="colorful" phldr="1"/>
      <dgm:spPr/>
    </dgm:pt>
    <dgm:pt modelId="{792B4F79-625A-4523-AD15-F56F4C818890}">
      <dgm:prSet phldrT="[Text]"/>
      <dgm:spPr/>
      <dgm:t>
        <a:bodyPr/>
        <a:lstStyle/>
        <a:p>
          <a:r>
            <a:rPr lang="en-GB" dirty="0"/>
            <a:t>1. 80 hours signed off by your organisation</a:t>
          </a:r>
        </a:p>
      </dgm:t>
    </dgm:pt>
    <dgm:pt modelId="{352ADFD9-92A1-4044-9409-5C80A02C8A4B}" type="parTrans" cxnId="{1809340C-88AE-4F29-9D6B-5F266C569E97}">
      <dgm:prSet/>
      <dgm:spPr/>
      <dgm:t>
        <a:bodyPr/>
        <a:lstStyle/>
        <a:p>
          <a:endParaRPr lang="en-GB"/>
        </a:p>
      </dgm:t>
    </dgm:pt>
    <dgm:pt modelId="{F7FF7E25-9B02-45CA-BB00-CAB1E028AC73}" type="sibTrans" cxnId="{1809340C-88AE-4F29-9D6B-5F266C569E97}">
      <dgm:prSet/>
      <dgm:spPr/>
      <dgm:t>
        <a:bodyPr/>
        <a:lstStyle/>
        <a:p>
          <a:endParaRPr lang="en-GB"/>
        </a:p>
      </dgm:t>
    </dgm:pt>
    <dgm:pt modelId="{4E61162C-4533-4322-B64C-1E6DC1750F99}">
      <dgm:prSet phldrT="[Text]"/>
      <dgm:spPr/>
      <dgm:t>
        <a:bodyPr/>
        <a:lstStyle/>
        <a:p>
          <a:r>
            <a:rPr lang="en-GB" dirty="0"/>
            <a:t>2. Written report</a:t>
          </a:r>
        </a:p>
        <a:p>
          <a:r>
            <a:rPr lang="en-GB" dirty="0"/>
            <a:t>3000 words</a:t>
          </a:r>
        </a:p>
      </dgm:t>
    </dgm:pt>
    <dgm:pt modelId="{87604C0B-5DD0-4227-8D8A-A8A99341C1D4}" type="parTrans" cxnId="{86E84C64-98ED-44CF-A1B4-74BE3E06D590}">
      <dgm:prSet/>
      <dgm:spPr/>
      <dgm:t>
        <a:bodyPr/>
        <a:lstStyle/>
        <a:p>
          <a:endParaRPr lang="en-GB"/>
        </a:p>
      </dgm:t>
    </dgm:pt>
    <dgm:pt modelId="{4D10C21B-8B97-42A3-B128-2D15EB1BC596}" type="sibTrans" cxnId="{86E84C64-98ED-44CF-A1B4-74BE3E06D590}">
      <dgm:prSet/>
      <dgm:spPr/>
      <dgm:t>
        <a:bodyPr/>
        <a:lstStyle/>
        <a:p>
          <a:endParaRPr lang="en-GB"/>
        </a:p>
      </dgm:t>
    </dgm:pt>
    <dgm:pt modelId="{8BAB74EB-F1CA-41A5-9C69-0421372E3056}">
      <dgm:prSet/>
      <dgm:spPr/>
      <dgm:t>
        <a:bodyPr/>
        <a:lstStyle/>
        <a:p>
          <a:r>
            <a:rPr lang="en-GB" dirty="0"/>
            <a:t>3. Personal reflection</a:t>
          </a:r>
        </a:p>
        <a:p>
          <a:r>
            <a:rPr lang="en-GB" dirty="0"/>
            <a:t>2000 words</a:t>
          </a:r>
        </a:p>
      </dgm:t>
    </dgm:pt>
    <dgm:pt modelId="{63789120-937E-470D-A2F6-90CD2CCDA8A7}" type="parTrans" cxnId="{519CF6E4-DB4B-4312-A927-53126D7F18CE}">
      <dgm:prSet/>
      <dgm:spPr/>
      <dgm:t>
        <a:bodyPr/>
        <a:lstStyle/>
        <a:p>
          <a:endParaRPr lang="en-GB"/>
        </a:p>
      </dgm:t>
    </dgm:pt>
    <dgm:pt modelId="{5F8CB619-D62B-42ED-8049-B46A416F407F}" type="sibTrans" cxnId="{519CF6E4-DB4B-4312-A927-53126D7F18CE}">
      <dgm:prSet/>
      <dgm:spPr/>
      <dgm:t>
        <a:bodyPr/>
        <a:lstStyle/>
        <a:p>
          <a:endParaRPr lang="en-GB"/>
        </a:p>
      </dgm:t>
    </dgm:pt>
    <dgm:pt modelId="{1551AAE4-71F1-4452-9573-D4AC6B219D85}">
      <dgm:prSet/>
      <dgm:spPr/>
      <dgm:t>
        <a:bodyPr/>
        <a:lstStyle/>
        <a:p>
          <a:r>
            <a:rPr lang="en-GB" dirty="0"/>
            <a:t>4. Video presentation (showcase)</a:t>
          </a:r>
        </a:p>
        <a:p>
          <a:r>
            <a:rPr lang="en-GB" dirty="0"/>
            <a:t>5 minutes</a:t>
          </a:r>
        </a:p>
      </dgm:t>
    </dgm:pt>
    <dgm:pt modelId="{237977CB-A5FA-43E4-B41D-2FCAD6D73085}" type="parTrans" cxnId="{1012D02B-7A13-405E-85F7-966248173E80}">
      <dgm:prSet/>
      <dgm:spPr/>
      <dgm:t>
        <a:bodyPr/>
        <a:lstStyle/>
        <a:p>
          <a:endParaRPr lang="en-GB"/>
        </a:p>
      </dgm:t>
    </dgm:pt>
    <dgm:pt modelId="{E10C596C-1990-498E-8A6A-6C47DCA4FD43}" type="sibTrans" cxnId="{1012D02B-7A13-405E-85F7-966248173E80}">
      <dgm:prSet/>
      <dgm:spPr/>
      <dgm:t>
        <a:bodyPr/>
        <a:lstStyle/>
        <a:p>
          <a:endParaRPr lang="en-GB"/>
        </a:p>
      </dgm:t>
    </dgm:pt>
    <dgm:pt modelId="{4A4F256F-3FAF-42D9-BC85-AF7EC7D7CA9F}" type="pres">
      <dgm:prSet presAssocID="{094E40B7-8673-4775-AB1E-14BE0FDF775F}" presName="CompostProcess" presStyleCnt="0">
        <dgm:presLayoutVars>
          <dgm:dir/>
          <dgm:resizeHandles val="exact"/>
        </dgm:presLayoutVars>
      </dgm:prSet>
      <dgm:spPr/>
    </dgm:pt>
    <dgm:pt modelId="{F60F6EA6-39B5-4386-B5E4-B9AA6916F17B}" type="pres">
      <dgm:prSet presAssocID="{094E40B7-8673-4775-AB1E-14BE0FDF775F}" presName="arrow" presStyleLbl="bgShp" presStyleIdx="0" presStyleCnt="1"/>
      <dgm:spPr/>
    </dgm:pt>
    <dgm:pt modelId="{2C969635-3B94-46F2-83E7-6012A904D8A9}" type="pres">
      <dgm:prSet presAssocID="{094E40B7-8673-4775-AB1E-14BE0FDF775F}" presName="linearProcess" presStyleCnt="0"/>
      <dgm:spPr/>
    </dgm:pt>
    <dgm:pt modelId="{F0D8A9C9-20D3-418B-B4A8-5BDBD52116BD}" type="pres">
      <dgm:prSet presAssocID="{792B4F79-625A-4523-AD15-F56F4C818890}" presName="textNode" presStyleLbl="node1" presStyleIdx="0" presStyleCnt="4">
        <dgm:presLayoutVars>
          <dgm:bulletEnabled val="1"/>
        </dgm:presLayoutVars>
      </dgm:prSet>
      <dgm:spPr/>
    </dgm:pt>
    <dgm:pt modelId="{AA673D09-84B6-47E5-BDFE-26182E3AEE76}" type="pres">
      <dgm:prSet presAssocID="{F7FF7E25-9B02-45CA-BB00-CAB1E028AC73}" presName="sibTrans" presStyleCnt="0"/>
      <dgm:spPr/>
    </dgm:pt>
    <dgm:pt modelId="{177A3A8C-F9CA-40EC-BF94-BA596C9ED213}" type="pres">
      <dgm:prSet presAssocID="{4E61162C-4533-4322-B64C-1E6DC1750F99}" presName="textNode" presStyleLbl="node1" presStyleIdx="1" presStyleCnt="4">
        <dgm:presLayoutVars>
          <dgm:bulletEnabled val="1"/>
        </dgm:presLayoutVars>
      </dgm:prSet>
      <dgm:spPr/>
    </dgm:pt>
    <dgm:pt modelId="{49A3D41E-A3CA-420E-9628-67C1C6DB9791}" type="pres">
      <dgm:prSet presAssocID="{4D10C21B-8B97-42A3-B128-2D15EB1BC596}" presName="sibTrans" presStyleCnt="0"/>
      <dgm:spPr/>
    </dgm:pt>
    <dgm:pt modelId="{8E36554A-AE61-4FB1-A15A-C144E3B1EB7A}" type="pres">
      <dgm:prSet presAssocID="{8BAB74EB-F1CA-41A5-9C69-0421372E3056}" presName="textNode" presStyleLbl="node1" presStyleIdx="2" presStyleCnt="4">
        <dgm:presLayoutVars>
          <dgm:bulletEnabled val="1"/>
        </dgm:presLayoutVars>
      </dgm:prSet>
      <dgm:spPr/>
    </dgm:pt>
    <dgm:pt modelId="{BFC4EEB9-989A-4F0F-942A-DB6F4D565A19}" type="pres">
      <dgm:prSet presAssocID="{5F8CB619-D62B-42ED-8049-B46A416F407F}" presName="sibTrans" presStyleCnt="0"/>
      <dgm:spPr/>
    </dgm:pt>
    <dgm:pt modelId="{F131C3B2-1351-47CA-A942-B1CD4BC989E9}" type="pres">
      <dgm:prSet presAssocID="{1551AAE4-71F1-4452-9573-D4AC6B219D85}" presName="textNode" presStyleLbl="node1" presStyleIdx="3" presStyleCnt="4">
        <dgm:presLayoutVars>
          <dgm:bulletEnabled val="1"/>
        </dgm:presLayoutVars>
      </dgm:prSet>
      <dgm:spPr/>
    </dgm:pt>
  </dgm:ptLst>
  <dgm:cxnLst>
    <dgm:cxn modelId="{1809340C-88AE-4F29-9D6B-5F266C569E97}" srcId="{094E40B7-8673-4775-AB1E-14BE0FDF775F}" destId="{792B4F79-625A-4523-AD15-F56F4C818890}" srcOrd="0" destOrd="0" parTransId="{352ADFD9-92A1-4044-9409-5C80A02C8A4B}" sibTransId="{F7FF7E25-9B02-45CA-BB00-CAB1E028AC73}"/>
    <dgm:cxn modelId="{5855BF12-4554-4710-8822-22F672448E50}" type="presOf" srcId="{094E40B7-8673-4775-AB1E-14BE0FDF775F}" destId="{4A4F256F-3FAF-42D9-BC85-AF7EC7D7CA9F}" srcOrd="0" destOrd="0" presId="urn:microsoft.com/office/officeart/2005/8/layout/hProcess9"/>
    <dgm:cxn modelId="{1012D02B-7A13-405E-85F7-966248173E80}" srcId="{094E40B7-8673-4775-AB1E-14BE0FDF775F}" destId="{1551AAE4-71F1-4452-9573-D4AC6B219D85}" srcOrd="3" destOrd="0" parTransId="{237977CB-A5FA-43E4-B41D-2FCAD6D73085}" sibTransId="{E10C596C-1990-498E-8A6A-6C47DCA4FD43}"/>
    <dgm:cxn modelId="{709DFE3E-234A-42D0-AC6F-14C030D82041}" type="presOf" srcId="{4E61162C-4533-4322-B64C-1E6DC1750F99}" destId="{177A3A8C-F9CA-40EC-BF94-BA596C9ED213}" srcOrd="0" destOrd="0" presId="urn:microsoft.com/office/officeart/2005/8/layout/hProcess9"/>
    <dgm:cxn modelId="{86E84C64-98ED-44CF-A1B4-74BE3E06D590}" srcId="{094E40B7-8673-4775-AB1E-14BE0FDF775F}" destId="{4E61162C-4533-4322-B64C-1E6DC1750F99}" srcOrd="1" destOrd="0" parTransId="{87604C0B-5DD0-4227-8D8A-A8A99341C1D4}" sibTransId="{4D10C21B-8B97-42A3-B128-2D15EB1BC596}"/>
    <dgm:cxn modelId="{DC3E52B7-B5A3-4A7E-AEF8-92099EA06696}" type="presOf" srcId="{8BAB74EB-F1CA-41A5-9C69-0421372E3056}" destId="{8E36554A-AE61-4FB1-A15A-C144E3B1EB7A}" srcOrd="0" destOrd="0" presId="urn:microsoft.com/office/officeart/2005/8/layout/hProcess9"/>
    <dgm:cxn modelId="{C74318E0-D11B-41D7-BB38-DFA412970377}" type="presOf" srcId="{1551AAE4-71F1-4452-9573-D4AC6B219D85}" destId="{F131C3B2-1351-47CA-A942-B1CD4BC989E9}" srcOrd="0" destOrd="0" presId="urn:microsoft.com/office/officeart/2005/8/layout/hProcess9"/>
    <dgm:cxn modelId="{519CF6E4-DB4B-4312-A927-53126D7F18CE}" srcId="{094E40B7-8673-4775-AB1E-14BE0FDF775F}" destId="{8BAB74EB-F1CA-41A5-9C69-0421372E3056}" srcOrd="2" destOrd="0" parTransId="{63789120-937E-470D-A2F6-90CD2CCDA8A7}" sibTransId="{5F8CB619-D62B-42ED-8049-B46A416F407F}"/>
    <dgm:cxn modelId="{A43885F9-B180-487A-B54F-C10C8EE490CC}" type="presOf" srcId="{792B4F79-625A-4523-AD15-F56F4C818890}" destId="{F0D8A9C9-20D3-418B-B4A8-5BDBD52116BD}" srcOrd="0" destOrd="0" presId="urn:microsoft.com/office/officeart/2005/8/layout/hProcess9"/>
    <dgm:cxn modelId="{C9DD3CE8-20F8-43FF-8356-B21377948E44}" type="presParOf" srcId="{4A4F256F-3FAF-42D9-BC85-AF7EC7D7CA9F}" destId="{F60F6EA6-39B5-4386-B5E4-B9AA6916F17B}" srcOrd="0" destOrd="0" presId="urn:microsoft.com/office/officeart/2005/8/layout/hProcess9"/>
    <dgm:cxn modelId="{7690918C-FA3C-48B0-8C4D-F21CCEA24FD9}" type="presParOf" srcId="{4A4F256F-3FAF-42D9-BC85-AF7EC7D7CA9F}" destId="{2C969635-3B94-46F2-83E7-6012A904D8A9}" srcOrd="1" destOrd="0" presId="urn:microsoft.com/office/officeart/2005/8/layout/hProcess9"/>
    <dgm:cxn modelId="{A10C7841-758C-4DF6-9C85-5A6A4F3038E9}" type="presParOf" srcId="{2C969635-3B94-46F2-83E7-6012A904D8A9}" destId="{F0D8A9C9-20D3-418B-B4A8-5BDBD52116BD}" srcOrd="0" destOrd="0" presId="urn:microsoft.com/office/officeart/2005/8/layout/hProcess9"/>
    <dgm:cxn modelId="{5C5E71DB-1EF2-4BD3-996E-D2A48F373ACF}" type="presParOf" srcId="{2C969635-3B94-46F2-83E7-6012A904D8A9}" destId="{AA673D09-84B6-47E5-BDFE-26182E3AEE76}" srcOrd="1" destOrd="0" presId="urn:microsoft.com/office/officeart/2005/8/layout/hProcess9"/>
    <dgm:cxn modelId="{25E58F54-96FD-4F07-8F27-D3F831C167AE}" type="presParOf" srcId="{2C969635-3B94-46F2-83E7-6012A904D8A9}" destId="{177A3A8C-F9CA-40EC-BF94-BA596C9ED213}" srcOrd="2" destOrd="0" presId="urn:microsoft.com/office/officeart/2005/8/layout/hProcess9"/>
    <dgm:cxn modelId="{BB911088-DCE9-49A3-9A71-DFE954B3D7E4}" type="presParOf" srcId="{2C969635-3B94-46F2-83E7-6012A904D8A9}" destId="{49A3D41E-A3CA-420E-9628-67C1C6DB9791}" srcOrd="3" destOrd="0" presId="urn:microsoft.com/office/officeart/2005/8/layout/hProcess9"/>
    <dgm:cxn modelId="{4972ADDB-58C8-44CB-B248-C028247E2823}" type="presParOf" srcId="{2C969635-3B94-46F2-83E7-6012A904D8A9}" destId="{8E36554A-AE61-4FB1-A15A-C144E3B1EB7A}" srcOrd="4" destOrd="0" presId="urn:microsoft.com/office/officeart/2005/8/layout/hProcess9"/>
    <dgm:cxn modelId="{8F1371EF-A258-47B1-8FA9-5C8EE5324C80}" type="presParOf" srcId="{2C969635-3B94-46F2-83E7-6012A904D8A9}" destId="{BFC4EEB9-989A-4F0F-942A-DB6F4D565A19}" srcOrd="5" destOrd="0" presId="urn:microsoft.com/office/officeart/2005/8/layout/hProcess9"/>
    <dgm:cxn modelId="{F8FD3F89-CC95-4310-AB4D-0B5C6854D81F}" type="presParOf" srcId="{2C969635-3B94-46F2-83E7-6012A904D8A9}" destId="{F131C3B2-1351-47CA-A942-B1CD4BC989E9}"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319F9-1C27-43C0-B667-DC205147EDC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86F2-4975-4434-8ACE-6CC49DE11935}">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Chose a subject area</a:t>
          </a:r>
        </a:p>
      </dsp:txBody>
      <dsp:txXfrm>
        <a:off x="81963" y="1251380"/>
        <a:ext cx="2488457" cy="1413601"/>
      </dsp:txXfrm>
    </dsp:sp>
    <dsp:sp modelId="{CE9152DC-BC1D-49F4-9137-2C62BA91577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Focus on aspect worth researching</a:t>
          </a:r>
        </a:p>
      </dsp:txBody>
      <dsp:txXfrm>
        <a:off x="2855435" y="1251380"/>
        <a:ext cx="2488457" cy="1413601"/>
      </dsp:txXfrm>
    </dsp:sp>
    <dsp:sp modelId="{E10360EF-A120-43C8-B5C0-65B6B78A94AB}">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Communicate it in writing</a:t>
          </a:r>
        </a:p>
      </dsp:txBody>
      <dsp:txXfrm>
        <a:off x="5628907" y="1251380"/>
        <a:ext cx="2488457" cy="1413601"/>
      </dsp:txXfrm>
    </dsp:sp>
    <dsp:sp modelId="{AE7C9777-7EC2-4268-98F9-6B1885695AFD}">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General</a:t>
          </a:r>
        </a:p>
        <a:p>
          <a:pPr marL="0" lvl="0" indent="0" algn="ctr" defTabSz="933450">
            <a:lnSpc>
              <a:spcPct val="90000"/>
            </a:lnSpc>
            <a:spcBef>
              <a:spcPct val="0"/>
            </a:spcBef>
            <a:spcAft>
              <a:spcPct val="35000"/>
            </a:spcAft>
            <a:buNone/>
          </a:pPr>
          <a:r>
            <a:rPr lang="en-GB" sz="2100" kern="1200" dirty="0"/>
            <a:t>Specific</a:t>
          </a:r>
        </a:p>
        <a:p>
          <a:pPr marL="0" lvl="0" indent="0" algn="ctr" defTabSz="933450">
            <a:lnSpc>
              <a:spcPct val="90000"/>
            </a:lnSpc>
            <a:spcBef>
              <a:spcPct val="0"/>
            </a:spcBef>
            <a:spcAft>
              <a:spcPct val="35000"/>
            </a:spcAft>
            <a:buNone/>
          </a:pPr>
          <a:r>
            <a:rPr lang="en-GB" sz="2100" kern="1200" dirty="0"/>
            <a:t>Title</a:t>
          </a:r>
        </a:p>
      </dsp:txBody>
      <dsp:txXfrm>
        <a:off x="8402378" y="1251380"/>
        <a:ext cx="2488457"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E53B-961B-4DE4-9159-31C771ECFF32}">
      <dsp:nvSpPr>
        <dsp:cNvPr id="0" name=""/>
        <dsp:cNvSpPr/>
      </dsp:nvSpPr>
      <dsp:spPr>
        <a:xfrm>
          <a:off x="1242039" y="331009"/>
          <a:ext cx="4119224" cy="4119224"/>
        </a:xfrm>
        <a:prstGeom prst="pie">
          <a:avLst>
            <a:gd name="adj1" fmla="val 16200000"/>
            <a:gd name="adj2" fmla="val 180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t>BRIEFLY Explain the general topic area</a:t>
          </a:r>
        </a:p>
      </dsp:txBody>
      <dsp:txXfrm>
        <a:off x="3481623" y="1091104"/>
        <a:ext cx="1397594" cy="1373074"/>
      </dsp:txXfrm>
    </dsp:sp>
    <dsp:sp modelId="{C435EA46-F944-419F-A964-C7C59E543EFE}">
      <dsp:nvSpPr>
        <dsp:cNvPr id="0" name=""/>
        <dsp:cNvSpPr/>
      </dsp:nvSpPr>
      <dsp:spPr>
        <a:xfrm>
          <a:off x="988058" y="425841"/>
          <a:ext cx="4119224" cy="4119224"/>
        </a:xfrm>
        <a:prstGeom prst="pie">
          <a:avLst>
            <a:gd name="adj1" fmla="val 1800000"/>
            <a:gd name="adj2" fmla="val 900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t>Introduce the specific area that interests you</a:t>
          </a:r>
        </a:p>
      </dsp:txBody>
      <dsp:txXfrm>
        <a:off x="2115941" y="3024876"/>
        <a:ext cx="1863458" cy="1274998"/>
      </dsp:txXfrm>
    </dsp:sp>
    <dsp:sp modelId="{F5BF6462-7381-4D7E-95F9-F9CBFC83D2C1}">
      <dsp:nvSpPr>
        <dsp:cNvPr id="0" name=""/>
        <dsp:cNvSpPr/>
      </dsp:nvSpPr>
      <dsp:spPr>
        <a:xfrm>
          <a:off x="1029703" y="453605"/>
          <a:ext cx="4119224" cy="4119224"/>
        </a:xfrm>
        <a:prstGeom prst="pie">
          <a:avLst>
            <a:gd name="adj1" fmla="val 9000000"/>
            <a:gd name="adj2" fmla="val 1620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t>Explain why you have chosen to research the topic </a:t>
          </a:r>
        </a:p>
      </dsp:txBody>
      <dsp:txXfrm>
        <a:off x="1471049" y="1262738"/>
        <a:ext cx="1397594" cy="13730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261D7-9490-42BB-85F1-0DA4151F77D2}">
      <dsp:nvSpPr>
        <dsp:cNvPr id="0" name=""/>
        <dsp:cNvSpPr/>
      </dsp:nvSpPr>
      <dsp:spPr>
        <a:xfrm>
          <a:off x="0" y="0"/>
          <a:ext cx="5097042" cy="1012870"/>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Step 1 – One word – research area</a:t>
          </a:r>
        </a:p>
      </dsp:txBody>
      <dsp:txXfrm>
        <a:off x="29666" y="29666"/>
        <a:ext cx="3918488" cy="953538"/>
      </dsp:txXfrm>
    </dsp:sp>
    <dsp:sp modelId="{1B8A762A-9591-4BE4-B860-2DAC31ED9AC7}">
      <dsp:nvSpPr>
        <dsp:cNvPr id="0" name=""/>
        <dsp:cNvSpPr/>
      </dsp:nvSpPr>
      <dsp:spPr>
        <a:xfrm>
          <a:off x="426877" y="1197028"/>
          <a:ext cx="5097042" cy="1012870"/>
        </a:xfrm>
        <a:prstGeom prst="roundRect">
          <a:avLst>
            <a:gd name="adj" fmla="val 10000"/>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2 -  Add other words to clarify the </a:t>
          </a:r>
          <a:r>
            <a:rPr lang="en-GB" sz="2000" b="1" kern="1200" dirty="0"/>
            <a:t>focus</a:t>
          </a:r>
          <a:r>
            <a:rPr lang="en-GB" sz="1600" b="1" kern="1200" dirty="0"/>
            <a:t> of your research</a:t>
          </a:r>
        </a:p>
      </dsp:txBody>
      <dsp:txXfrm>
        <a:off x="456543" y="1226694"/>
        <a:ext cx="3952467" cy="953538"/>
      </dsp:txXfrm>
    </dsp:sp>
    <dsp:sp modelId="{FDD629D0-B377-4C98-B733-320216C97EAC}">
      <dsp:nvSpPr>
        <dsp:cNvPr id="0" name=""/>
        <dsp:cNvSpPr/>
      </dsp:nvSpPr>
      <dsp:spPr>
        <a:xfrm>
          <a:off x="847383" y="2394056"/>
          <a:ext cx="5097042" cy="1012870"/>
        </a:xfrm>
        <a:prstGeom prst="roundRect">
          <a:avLst>
            <a:gd name="adj" fmla="val 10000"/>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3 – Connect the words to form a sentence</a:t>
          </a:r>
        </a:p>
      </dsp:txBody>
      <dsp:txXfrm>
        <a:off x="877049" y="2423722"/>
        <a:ext cx="3958838" cy="953538"/>
      </dsp:txXfrm>
    </dsp:sp>
    <dsp:sp modelId="{32026037-A652-4AD0-8005-A73E81C18106}">
      <dsp:nvSpPr>
        <dsp:cNvPr id="0" name=""/>
        <dsp:cNvSpPr/>
      </dsp:nvSpPr>
      <dsp:spPr>
        <a:xfrm>
          <a:off x="1274260" y="3591084"/>
          <a:ext cx="5097042" cy="1012870"/>
        </a:xfrm>
        <a:prstGeom prst="roundRect">
          <a:avLst>
            <a:gd name="adj" fmla="val 10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4 – Convert this sentence into a </a:t>
          </a:r>
          <a:r>
            <a:rPr lang="en-GB" sz="2000" b="1" kern="1200" dirty="0"/>
            <a:t>formal</a:t>
          </a:r>
          <a:r>
            <a:rPr lang="en-GB" sz="1600" b="1" kern="1200" dirty="0"/>
            <a:t> research statement</a:t>
          </a:r>
        </a:p>
      </dsp:txBody>
      <dsp:txXfrm>
        <a:off x="1303926" y="3620750"/>
        <a:ext cx="3952467" cy="953538"/>
      </dsp:txXfrm>
    </dsp:sp>
    <dsp:sp modelId="{EC11C66E-AF67-460F-9E54-F3B4C29F57BA}">
      <dsp:nvSpPr>
        <dsp:cNvPr id="0" name=""/>
        <dsp:cNvSpPr/>
      </dsp:nvSpPr>
      <dsp:spPr>
        <a:xfrm>
          <a:off x="4438676" y="775766"/>
          <a:ext cx="658365" cy="658365"/>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4586808" y="775766"/>
        <a:ext cx="362101" cy="495420"/>
      </dsp:txXfrm>
    </dsp:sp>
    <dsp:sp modelId="{C9176B66-6D48-4156-A03B-B12F4A378AD6}">
      <dsp:nvSpPr>
        <dsp:cNvPr id="0" name=""/>
        <dsp:cNvSpPr/>
      </dsp:nvSpPr>
      <dsp:spPr>
        <a:xfrm>
          <a:off x="4865554" y="1972794"/>
          <a:ext cx="658365" cy="658365"/>
        </a:xfrm>
        <a:prstGeom prst="downArrow">
          <a:avLst>
            <a:gd name="adj1" fmla="val 55000"/>
            <a:gd name="adj2" fmla="val 45000"/>
          </a:avLst>
        </a:prstGeom>
        <a:solidFill>
          <a:schemeClr val="accent3">
            <a:tint val="40000"/>
            <a:alpha val="90000"/>
            <a:hueOff val="5358427"/>
            <a:satOff val="-6896"/>
            <a:lumOff val="-537"/>
            <a:alphaOff val="0"/>
          </a:schemeClr>
        </a:solidFill>
        <a:ln w="9525" cap="flat" cmpd="sng" algn="ctr">
          <a:solidFill>
            <a:schemeClr val="accent3">
              <a:tint val="40000"/>
              <a:alpha val="90000"/>
              <a:hueOff val="5358427"/>
              <a:satOff val="-6896"/>
              <a:lumOff val="-53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5013686" y="1972794"/>
        <a:ext cx="362101" cy="495420"/>
      </dsp:txXfrm>
    </dsp:sp>
    <dsp:sp modelId="{8FE4085E-863E-425F-97B9-573370424E3B}">
      <dsp:nvSpPr>
        <dsp:cNvPr id="0" name=""/>
        <dsp:cNvSpPr/>
      </dsp:nvSpPr>
      <dsp:spPr>
        <a:xfrm>
          <a:off x="5286060" y="3169823"/>
          <a:ext cx="658365" cy="658365"/>
        </a:xfrm>
        <a:prstGeom prst="downArrow">
          <a:avLst>
            <a:gd name="adj1" fmla="val 55000"/>
            <a:gd name="adj2" fmla="val 45000"/>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5434192" y="3169823"/>
        <a:ext cx="362101" cy="4954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99276-8DA9-405D-8731-B4B5FA8BBB44}">
      <dsp:nvSpPr>
        <dsp:cNvPr id="0" name=""/>
        <dsp:cNvSpPr/>
      </dsp:nvSpPr>
      <dsp:spPr>
        <a:xfrm>
          <a:off x="1471494" y="537700"/>
          <a:ext cx="4264055" cy="4264055"/>
        </a:xfrm>
        <a:prstGeom prst="blockArc">
          <a:avLst>
            <a:gd name="adj1" fmla="val 13114286"/>
            <a:gd name="adj2" fmla="val 16200000"/>
            <a:gd name="adj3" fmla="val 3902"/>
          </a:avLst>
        </a:prstGeom>
        <a:solidFill>
          <a:schemeClr val="accent3">
            <a:hueOff val="11250264"/>
            <a:satOff val="-16880"/>
            <a:lumOff val="-274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098F4CEE-4EFB-4DA3-A8BA-0B3CDCCCEB9C}">
      <dsp:nvSpPr>
        <dsp:cNvPr id="0" name=""/>
        <dsp:cNvSpPr/>
      </dsp:nvSpPr>
      <dsp:spPr>
        <a:xfrm>
          <a:off x="1471494" y="537700"/>
          <a:ext cx="4264055" cy="4264055"/>
        </a:xfrm>
        <a:prstGeom prst="blockArc">
          <a:avLst>
            <a:gd name="adj1" fmla="val 10028571"/>
            <a:gd name="adj2" fmla="val 13114286"/>
            <a:gd name="adj3" fmla="val 3902"/>
          </a:avLst>
        </a:prstGeom>
        <a:solidFill>
          <a:schemeClr val="accent3">
            <a:hueOff val="9375220"/>
            <a:satOff val="-14067"/>
            <a:lumOff val="-228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D707D5B2-BFF4-4CAB-80BE-E157184915E8}">
      <dsp:nvSpPr>
        <dsp:cNvPr id="0" name=""/>
        <dsp:cNvSpPr/>
      </dsp:nvSpPr>
      <dsp:spPr>
        <a:xfrm>
          <a:off x="1471494" y="537700"/>
          <a:ext cx="4264055" cy="4264055"/>
        </a:xfrm>
        <a:prstGeom prst="blockArc">
          <a:avLst>
            <a:gd name="adj1" fmla="val 6942857"/>
            <a:gd name="adj2" fmla="val 10028571"/>
            <a:gd name="adj3" fmla="val 3902"/>
          </a:avLst>
        </a:prstGeom>
        <a:solidFill>
          <a:schemeClr val="accent3">
            <a:hueOff val="7500176"/>
            <a:satOff val="-11253"/>
            <a:lumOff val="-183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BB60A293-C989-43BF-A646-962C9CD23CEF}">
      <dsp:nvSpPr>
        <dsp:cNvPr id="0" name=""/>
        <dsp:cNvSpPr/>
      </dsp:nvSpPr>
      <dsp:spPr>
        <a:xfrm>
          <a:off x="1471494" y="537700"/>
          <a:ext cx="4264055" cy="4264055"/>
        </a:xfrm>
        <a:prstGeom prst="blockArc">
          <a:avLst>
            <a:gd name="adj1" fmla="val 3857143"/>
            <a:gd name="adj2" fmla="val 6942857"/>
            <a:gd name="adj3" fmla="val 3902"/>
          </a:avLst>
        </a:prstGeom>
        <a:solidFill>
          <a:schemeClr val="accent3">
            <a:hueOff val="5625132"/>
            <a:satOff val="-8440"/>
            <a:lumOff val="-1373"/>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C8C3C087-F536-40BC-95CC-CB2AFEC2C474}">
      <dsp:nvSpPr>
        <dsp:cNvPr id="0" name=""/>
        <dsp:cNvSpPr/>
      </dsp:nvSpPr>
      <dsp:spPr>
        <a:xfrm>
          <a:off x="1471494" y="537700"/>
          <a:ext cx="4264055" cy="4264055"/>
        </a:xfrm>
        <a:prstGeom prst="blockArc">
          <a:avLst>
            <a:gd name="adj1" fmla="val 771429"/>
            <a:gd name="adj2" fmla="val 3857143"/>
            <a:gd name="adj3" fmla="val 3902"/>
          </a:avLst>
        </a:prstGeom>
        <a:solidFill>
          <a:schemeClr val="accent3">
            <a:hueOff val="3750088"/>
            <a:satOff val="-5627"/>
            <a:lumOff val="-91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56D1B7C-4E09-4257-9E44-A188AC305E97}">
      <dsp:nvSpPr>
        <dsp:cNvPr id="0" name=""/>
        <dsp:cNvSpPr/>
      </dsp:nvSpPr>
      <dsp:spPr>
        <a:xfrm>
          <a:off x="1471494" y="537700"/>
          <a:ext cx="4264055" cy="4264055"/>
        </a:xfrm>
        <a:prstGeom prst="blockArc">
          <a:avLst>
            <a:gd name="adj1" fmla="val 19285714"/>
            <a:gd name="adj2" fmla="val 771429"/>
            <a:gd name="adj3" fmla="val 3902"/>
          </a:avLst>
        </a:prstGeom>
        <a:solidFill>
          <a:schemeClr val="accent3">
            <a:hueOff val="1875044"/>
            <a:satOff val="-2813"/>
            <a:lumOff val="-45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EC3A9D8-ABE2-49AF-9210-DF6BD2295ECF}">
      <dsp:nvSpPr>
        <dsp:cNvPr id="0" name=""/>
        <dsp:cNvSpPr/>
      </dsp:nvSpPr>
      <dsp:spPr>
        <a:xfrm>
          <a:off x="1471494" y="537700"/>
          <a:ext cx="4264055" cy="4264055"/>
        </a:xfrm>
        <a:prstGeom prst="blockArc">
          <a:avLst>
            <a:gd name="adj1" fmla="val 16200000"/>
            <a:gd name="adj2" fmla="val 19285714"/>
            <a:gd name="adj3" fmla="val 3902"/>
          </a:avLst>
        </a:prstGeom>
        <a:solidFill>
          <a:schemeClr val="accent3">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226AC53C-CE14-4ACE-83D6-EF7AAF85DEA4}">
      <dsp:nvSpPr>
        <dsp:cNvPr id="0" name=""/>
        <dsp:cNvSpPr/>
      </dsp:nvSpPr>
      <dsp:spPr>
        <a:xfrm>
          <a:off x="2778301" y="1844507"/>
          <a:ext cx="1650441" cy="1650441"/>
        </a:xfrm>
        <a:prstGeom prst="ellipse">
          <a:avLst/>
        </a:prstGeom>
        <a:solidFill>
          <a:srgbClr val="7030A0"/>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b="1" kern="1200" dirty="0"/>
            <a:t>Key words</a:t>
          </a:r>
        </a:p>
      </dsp:txBody>
      <dsp:txXfrm>
        <a:off x="3020002" y="2086208"/>
        <a:ext cx="1167039" cy="1167039"/>
      </dsp:txXfrm>
    </dsp:sp>
    <dsp:sp modelId="{DF30D5D8-FCEA-41A9-B276-90C56950A2E2}">
      <dsp:nvSpPr>
        <dsp:cNvPr id="0" name=""/>
        <dsp:cNvSpPr/>
      </dsp:nvSpPr>
      <dsp:spPr>
        <a:xfrm>
          <a:off x="3025867" y="1636"/>
          <a:ext cx="1155309" cy="1155309"/>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Identify</a:t>
          </a:r>
        </a:p>
      </dsp:txBody>
      <dsp:txXfrm>
        <a:off x="3195058" y="170827"/>
        <a:ext cx="816927" cy="816927"/>
      </dsp:txXfrm>
    </dsp:sp>
    <dsp:sp modelId="{4DC5A805-A8F7-4792-AC87-C20EEF35618A}">
      <dsp:nvSpPr>
        <dsp:cNvPr id="0" name=""/>
        <dsp:cNvSpPr/>
      </dsp:nvSpPr>
      <dsp:spPr>
        <a:xfrm>
          <a:off x="4660237" y="788707"/>
          <a:ext cx="1155309" cy="1155309"/>
        </a:xfrm>
        <a:prstGeom prst="ellipse">
          <a:avLst/>
        </a:prstGeom>
        <a:solidFill>
          <a:schemeClr val="accent3">
            <a:hueOff val="1875044"/>
            <a:satOff val="-2813"/>
            <a:lumOff val="-45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Assess</a:t>
          </a:r>
        </a:p>
      </dsp:txBody>
      <dsp:txXfrm>
        <a:off x="4829428" y="957898"/>
        <a:ext cx="816927" cy="816927"/>
      </dsp:txXfrm>
    </dsp:sp>
    <dsp:sp modelId="{A217857D-EEF7-4BA1-A385-455AFEAFE818}">
      <dsp:nvSpPr>
        <dsp:cNvPr id="0" name=""/>
        <dsp:cNvSpPr/>
      </dsp:nvSpPr>
      <dsp:spPr>
        <a:xfrm>
          <a:off x="5063893" y="2557239"/>
          <a:ext cx="1155309" cy="1155309"/>
        </a:xfrm>
        <a:prstGeom prst="ellipse">
          <a:avLst/>
        </a:prstGeom>
        <a:solidFill>
          <a:schemeClr val="accent3">
            <a:hueOff val="3750088"/>
            <a:satOff val="-5627"/>
            <a:lumOff val="-91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Evaluate</a:t>
          </a:r>
        </a:p>
      </dsp:txBody>
      <dsp:txXfrm>
        <a:off x="5233084" y="2726430"/>
        <a:ext cx="816927" cy="816927"/>
      </dsp:txXfrm>
    </dsp:sp>
    <dsp:sp modelId="{714E7489-D5EA-4493-AFD8-1494D9B6149E}">
      <dsp:nvSpPr>
        <dsp:cNvPr id="0" name=""/>
        <dsp:cNvSpPr/>
      </dsp:nvSpPr>
      <dsp:spPr>
        <a:xfrm>
          <a:off x="3932874" y="3975492"/>
          <a:ext cx="1155309" cy="1155309"/>
        </a:xfrm>
        <a:prstGeom prst="ellipse">
          <a:avLst/>
        </a:prstGeom>
        <a:solidFill>
          <a:schemeClr val="accent3">
            <a:hueOff val="5625132"/>
            <a:satOff val="-8440"/>
            <a:lumOff val="-137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Explore</a:t>
          </a:r>
        </a:p>
      </dsp:txBody>
      <dsp:txXfrm>
        <a:off x="4102065" y="4144683"/>
        <a:ext cx="816927" cy="816927"/>
      </dsp:txXfrm>
    </dsp:sp>
    <dsp:sp modelId="{B2FFA93E-35B7-48DB-9FD5-6DCA9EBFB46E}">
      <dsp:nvSpPr>
        <dsp:cNvPr id="0" name=""/>
        <dsp:cNvSpPr/>
      </dsp:nvSpPr>
      <dsp:spPr>
        <a:xfrm>
          <a:off x="2118861" y="3975492"/>
          <a:ext cx="1155309" cy="1155309"/>
        </a:xfrm>
        <a:prstGeom prst="ellipse">
          <a:avLst/>
        </a:prstGeom>
        <a:solidFill>
          <a:schemeClr val="accent3">
            <a:hueOff val="7500176"/>
            <a:satOff val="-11253"/>
            <a:lumOff val="-183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Outline</a:t>
          </a:r>
        </a:p>
      </dsp:txBody>
      <dsp:txXfrm>
        <a:off x="2288052" y="4144683"/>
        <a:ext cx="816927" cy="816927"/>
      </dsp:txXfrm>
    </dsp:sp>
    <dsp:sp modelId="{2A23BD22-8BB4-4C77-B9CE-ECEDB91956EB}">
      <dsp:nvSpPr>
        <dsp:cNvPr id="0" name=""/>
        <dsp:cNvSpPr/>
      </dsp:nvSpPr>
      <dsp:spPr>
        <a:xfrm>
          <a:off x="987842" y="2557239"/>
          <a:ext cx="1155309" cy="1155309"/>
        </a:xfrm>
        <a:prstGeom prst="ellipse">
          <a:avLst/>
        </a:prstGeom>
        <a:solidFill>
          <a:schemeClr val="accent3">
            <a:hueOff val="9375220"/>
            <a:satOff val="-14067"/>
            <a:lumOff val="-228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Discuss</a:t>
          </a:r>
        </a:p>
      </dsp:txBody>
      <dsp:txXfrm>
        <a:off x="1157033" y="2726430"/>
        <a:ext cx="816927" cy="816927"/>
      </dsp:txXfrm>
    </dsp:sp>
    <dsp:sp modelId="{BF14948F-4552-4B17-BB91-EFD88E0AA26B}">
      <dsp:nvSpPr>
        <dsp:cNvPr id="0" name=""/>
        <dsp:cNvSpPr/>
      </dsp:nvSpPr>
      <dsp:spPr>
        <a:xfrm>
          <a:off x="1391498" y="788707"/>
          <a:ext cx="1155309" cy="1155309"/>
        </a:xfrm>
        <a:prstGeom prst="ellipse">
          <a:avLst/>
        </a:prstGeom>
        <a:solidFill>
          <a:schemeClr val="accent3">
            <a:hueOff val="11250264"/>
            <a:satOff val="-16880"/>
            <a:lumOff val="-274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Analyse</a:t>
          </a:r>
        </a:p>
      </dsp:txBody>
      <dsp:txXfrm>
        <a:off x="1560689" y="957898"/>
        <a:ext cx="816927" cy="8169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296" y="714876"/>
          <a:ext cx="3125041" cy="3125041"/>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Collecting empirical data</a:t>
          </a:r>
        </a:p>
      </dsp:txBody>
      <dsp:txXfrm rot="5400000">
        <a:off x="1296" y="1496136"/>
        <a:ext cx="2578159" cy="1562521"/>
      </dsp:txXfrm>
    </dsp:sp>
    <dsp:sp modelId="{7B890F18-D3EA-4ACF-8A00-9B63C413C921}">
      <dsp:nvSpPr>
        <dsp:cNvPr id="0" name=""/>
        <dsp:cNvSpPr/>
      </dsp:nvSpPr>
      <dsp:spPr>
        <a:xfrm rot="5400000">
          <a:off x="3351480" y="714876"/>
          <a:ext cx="3125041" cy="3125041"/>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Literature review</a:t>
          </a:r>
        </a:p>
      </dsp:txBody>
      <dsp:txXfrm rot="-5400000">
        <a:off x="3898362" y="1496136"/>
        <a:ext cx="2578159" cy="15625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03155" y="2861724"/>
          <a:ext cx="2120449" cy="2120449"/>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Research Ethics</a:t>
          </a:r>
        </a:p>
      </dsp:txBody>
      <dsp:txXfrm>
        <a:off x="4913688" y="3172257"/>
        <a:ext cx="1499383" cy="1499383"/>
      </dsp:txXfrm>
    </dsp:sp>
    <dsp:sp modelId="{74302B00-2B9E-4AF6-8B23-BA4AE2CC9028}">
      <dsp:nvSpPr>
        <dsp:cNvPr id="0" name=""/>
        <dsp:cNvSpPr/>
      </dsp:nvSpPr>
      <dsp:spPr>
        <a:xfrm rot="10800000">
          <a:off x="2548191" y="3619784"/>
          <a:ext cx="1941941" cy="604328"/>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1540977" y="3116177"/>
          <a:ext cx="2014426" cy="1611541"/>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GB" sz="2200" kern="1200" dirty="0"/>
            <a:t>Transparency</a:t>
          </a:r>
        </a:p>
      </dsp:txBody>
      <dsp:txXfrm>
        <a:off x="1588177" y="3163377"/>
        <a:ext cx="1920026" cy="1517141"/>
      </dsp:txXfrm>
    </dsp:sp>
    <dsp:sp modelId="{4A3A0960-77F8-40E8-BBB5-32923C1BF32F}">
      <dsp:nvSpPr>
        <dsp:cNvPr id="0" name=""/>
        <dsp:cNvSpPr/>
      </dsp:nvSpPr>
      <dsp:spPr>
        <a:xfrm rot="13500000">
          <a:off x="3176218" y="2103593"/>
          <a:ext cx="1941941" cy="604328"/>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453395" y="913406"/>
          <a:ext cx="2014426" cy="1611541"/>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GB" sz="2200" kern="1200" dirty="0"/>
            <a:t>Confidentiality</a:t>
          </a:r>
        </a:p>
      </dsp:txBody>
      <dsp:txXfrm>
        <a:off x="2500595" y="960606"/>
        <a:ext cx="1920026" cy="1517141"/>
      </dsp:txXfrm>
    </dsp:sp>
    <dsp:sp modelId="{D326F3A8-502C-4DB0-8C4D-7EE60889585E}">
      <dsp:nvSpPr>
        <dsp:cNvPr id="0" name=""/>
        <dsp:cNvSpPr/>
      </dsp:nvSpPr>
      <dsp:spPr>
        <a:xfrm rot="16200000">
          <a:off x="4692409" y="1475566"/>
          <a:ext cx="1941941" cy="604328"/>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56167" y="988"/>
          <a:ext cx="2014426" cy="1611541"/>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GB" sz="2200" kern="1200" dirty="0"/>
            <a:t>Voluntary</a:t>
          </a:r>
        </a:p>
      </dsp:txBody>
      <dsp:txXfrm>
        <a:off x="4703367" y="48188"/>
        <a:ext cx="1920026" cy="1517141"/>
      </dsp:txXfrm>
    </dsp:sp>
    <dsp:sp modelId="{F7305B21-2AFF-495F-9A45-492BFB61BB89}">
      <dsp:nvSpPr>
        <dsp:cNvPr id="0" name=""/>
        <dsp:cNvSpPr/>
      </dsp:nvSpPr>
      <dsp:spPr>
        <a:xfrm rot="18900000">
          <a:off x="6208601" y="2103593"/>
          <a:ext cx="1941941" cy="604328"/>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858938" y="913406"/>
          <a:ext cx="2014426" cy="1611541"/>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GB" sz="2200" kern="1200" dirty="0"/>
            <a:t>Do no harm</a:t>
          </a:r>
        </a:p>
      </dsp:txBody>
      <dsp:txXfrm>
        <a:off x="6906138" y="960606"/>
        <a:ext cx="1920026" cy="1517141"/>
      </dsp:txXfrm>
    </dsp:sp>
    <dsp:sp modelId="{96BB194D-4BFB-49F5-A30A-65916B7D64F7}">
      <dsp:nvSpPr>
        <dsp:cNvPr id="0" name=""/>
        <dsp:cNvSpPr/>
      </dsp:nvSpPr>
      <dsp:spPr>
        <a:xfrm>
          <a:off x="6836628" y="3619784"/>
          <a:ext cx="1941941" cy="604328"/>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771356" y="3116177"/>
          <a:ext cx="2014426" cy="1611541"/>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977900">
            <a:lnSpc>
              <a:spcPct val="90000"/>
            </a:lnSpc>
            <a:spcBef>
              <a:spcPct val="0"/>
            </a:spcBef>
            <a:spcAft>
              <a:spcPct val="35000"/>
            </a:spcAft>
            <a:buNone/>
          </a:pPr>
          <a:r>
            <a:rPr lang="en-GB" sz="2200" kern="1200" dirty="0"/>
            <a:t>Impartial</a:t>
          </a:r>
        </a:p>
      </dsp:txBody>
      <dsp:txXfrm>
        <a:off x="7818556" y="3163377"/>
        <a:ext cx="1920026" cy="151714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F6EA6-39B5-4386-B5E4-B9AA6916F17B}">
      <dsp:nvSpPr>
        <dsp:cNvPr id="0" name=""/>
        <dsp:cNvSpPr/>
      </dsp:nvSpPr>
      <dsp:spPr>
        <a:xfrm>
          <a:off x="788669" y="0"/>
          <a:ext cx="8938260" cy="4351338"/>
        </a:xfrm>
        <a:prstGeom prst="rightArrow">
          <a:avLst/>
        </a:prstGeom>
        <a:solidFill>
          <a:schemeClr val="accent2">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0D8A9C9-20D3-418B-B4A8-5BDBD52116BD}">
      <dsp:nvSpPr>
        <dsp:cNvPr id="0" name=""/>
        <dsp:cNvSpPr/>
      </dsp:nvSpPr>
      <dsp:spPr>
        <a:xfrm>
          <a:off x="288" y="1305401"/>
          <a:ext cx="2005755" cy="174053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1</a:t>
          </a:r>
        </a:p>
        <a:p>
          <a:pPr marL="0" lvl="0" indent="0" algn="ctr" defTabSz="933450">
            <a:lnSpc>
              <a:spcPct val="90000"/>
            </a:lnSpc>
            <a:spcBef>
              <a:spcPct val="0"/>
            </a:spcBef>
            <a:spcAft>
              <a:spcPct val="35000"/>
            </a:spcAft>
            <a:buNone/>
          </a:pPr>
          <a:r>
            <a:rPr lang="en-GB" sz="2100" kern="1200" dirty="0"/>
            <a:t>Proposal – Introduction</a:t>
          </a:r>
        </a:p>
        <a:p>
          <a:pPr marL="0" lvl="0" indent="0" algn="ctr" defTabSz="933450">
            <a:lnSpc>
              <a:spcPct val="90000"/>
            </a:lnSpc>
            <a:spcBef>
              <a:spcPct val="0"/>
            </a:spcBef>
            <a:spcAft>
              <a:spcPct val="35000"/>
            </a:spcAft>
            <a:buNone/>
          </a:pPr>
          <a:r>
            <a:rPr lang="en-GB" sz="2100" kern="1200" dirty="0"/>
            <a:t>1200 words</a:t>
          </a:r>
        </a:p>
      </dsp:txBody>
      <dsp:txXfrm>
        <a:off x="85254" y="1390367"/>
        <a:ext cx="1835823" cy="1570603"/>
      </dsp:txXfrm>
    </dsp:sp>
    <dsp:sp modelId="{177A3A8C-F9CA-40EC-BF94-BA596C9ED213}">
      <dsp:nvSpPr>
        <dsp:cNvPr id="0" name=""/>
        <dsp:cNvSpPr/>
      </dsp:nvSpPr>
      <dsp:spPr>
        <a:xfrm>
          <a:off x="2127605" y="1305401"/>
          <a:ext cx="2005755" cy="1740535"/>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2</a:t>
          </a:r>
        </a:p>
        <a:p>
          <a:pPr marL="0" lvl="0" indent="0" algn="ctr" defTabSz="933450">
            <a:lnSpc>
              <a:spcPct val="90000"/>
            </a:lnSpc>
            <a:spcBef>
              <a:spcPct val="0"/>
            </a:spcBef>
            <a:spcAft>
              <a:spcPct val="35000"/>
            </a:spcAft>
            <a:buNone/>
          </a:pPr>
          <a:r>
            <a:rPr lang="en-GB" sz="2100" kern="1200" dirty="0"/>
            <a:t>Literature Review</a:t>
          </a:r>
        </a:p>
        <a:p>
          <a:pPr marL="0" lvl="0" indent="0" algn="ctr" defTabSz="933450">
            <a:lnSpc>
              <a:spcPct val="90000"/>
            </a:lnSpc>
            <a:spcBef>
              <a:spcPct val="0"/>
            </a:spcBef>
            <a:spcAft>
              <a:spcPct val="35000"/>
            </a:spcAft>
            <a:buNone/>
          </a:pPr>
          <a:r>
            <a:rPr lang="en-GB" sz="2100" kern="1200" dirty="0"/>
            <a:t>2500 words</a:t>
          </a:r>
        </a:p>
      </dsp:txBody>
      <dsp:txXfrm>
        <a:off x="2212571" y="1390367"/>
        <a:ext cx="1835823" cy="1570603"/>
      </dsp:txXfrm>
    </dsp:sp>
    <dsp:sp modelId="{8E36554A-AE61-4FB1-A15A-C144E3B1EB7A}">
      <dsp:nvSpPr>
        <dsp:cNvPr id="0" name=""/>
        <dsp:cNvSpPr/>
      </dsp:nvSpPr>
      <dsp:spPr>
        <a:xfrm>
          <a:off x="4254922" y="1305401"/>
          <a:ext cx="2005755" cy="1740535"/>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3</a:t>
          </a:r>
        </a:p>
        <a:p>
          <a:pPr marL="0" lvl="0" indent="0" algn="ctr" defTabSz="933450">
            <a:lnSpc>
              <a:spcPct val="90000"/>
            </a:lnSpc>
            <a:spcBef>
              <a:spcPct val="0"/>
            </a:spcBef>
            <a:spcAft>
              <a:spcPct val="35000"/>
            </a:spcAft>
            <a:buNone/>
          </a:pPr>
          <a:r>
            <a:rPr lang="en-GB" sz="2100" kern="1200" dirty="0"/>
            <a:t>Methodology</a:t>
          </a:r>
        </a:p>
        <a:p>
          <a:pPr marL="0" lvl="0" indent="0" algn="ctr" defTabSz="933450">
            <a:lnSpc>
              <a:spcPct val="90000"/>
            </a:lnSpc>
            <a:spcBef>
              <a:spcPct val="0"/>
            </a:spcBef>
            <a:spcAft>
              <a:spcPct val="35000"/>
            </a:spcAft>
            <a:buNone/>
          </a:pPr>
          <a:r>
            <a:rPr lang="en-GB" sz="2100" kern="1200" dirty="0"/>
            <a:t>1500 words</a:t>
          </a:r>
        </a:p>
      </dsp:txBody>
      <dsp:txXfrm>
        <a:off x="4339888" y="1390367"/>
        <a:ext cx="1835823" cy="1570603"/>
      </dsp:txXfrm>
    </dsp:sp>
    <dsp:sp modelId="{F131C3B2-1351-47CA-A942-B1CD4BC989E9}">
      <dsp:nvSpPr>
        <dsp:cNvPr id="0" name=""/>
        <dsp:cNvSpPr/>
      </dsp:nvSpPr>
      <dsp:spPr>
        <a:xfrm>
          <a:off x="6382238" y="1305401"/>
          <a:ext cx="2005755" cy="1740535"/>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4</a:t>
          </a:r>
        </a:p>
        <a:p>
          <a:pPr marL="0" lvl="0" indent="0" algn="ctr" defTabSz="933450">
            <a:lnSpc>
              <a:spcPct val="90000"/>
            </a:lnSpc>
            <a:spcBef>
              <a:spcPct val="0"/>
            </a:spcBef>
            <a:spcAft>
              <a:spcPct val="35000"/>
            </a:spcAft>
            <a:buNone/>
          </a:pPr>
          <a:r>
            <a:rPr lang="en-GB" sz="2100" kern="1200" dirty="0"/>
            <a:t>Findings</a:t>
          </a:r>
        </a:p>
        <a:p>
          <a:pPr marL="0" lvl="0" indent="0" algn="ctr" defTabSz="933450">
            <a:lnSpc>
              <a:spcPct val="90000"/>
            </a:lnSpc>
            <a:spcBef>
              <a:spcPct val="0"/>
            </a:spcBef>
            <a:spcAft>
              <a:spcPct val="35000"/>
            </a:spcAft>
            <a:buNone/>
          </a:pPr>
          <a:r>
            <a:rPr lang="en-GB" sz="2100" kern="1200" dirty="0"/>
            <a:t>2000 words</a:t>
          </a:r>
        </a:p>
      </dsp:txBody>
      <dsp:txXfrm>
        <a:off x="6467204" y="1390367"/>
        <a:ext cx="1835823" cy="1570603"/>
      </dsp:txXfrm>
    </dsp:sp>
    <dsp:sp modelId="{7D96A2DE-AAF0-4B3B-870C-80DD0AB5940A}">
      <dsp:nvSpPr>
        <dsp:cNvPr id="0" name=""/>
        <dsp:cNvSpPr/>
      </dsp:nvSpPr>
      <dsp:spPr>
        <a:xfrm>
          <a:off x="8509555" y="1305401"/>
          <a:ext cx="2005755" cy="1740535"/>
        </a:xfrm>
        <a:prstGeom prst="roundRect">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5</a:t>
          </a:r>
        </a:p>
        <a:p>
          <a:pPr marL="0" lvl="0" indent="0" algn="ctr" defTabSz="933450">
            <a:lnSpc>
              <a:spcPct val="90000"/>
            </a:lnSpc>
            <a:spcBef>
              <a:spcPct val="0"/>
            </a:spcBef>
            <a:spcAft>
              <a:spcPct val="35000"/>
            </a:spcAft>
            <a:buNone/>
          </a:pPr>
          <a:r>
            <a:rPr lang="en-GB" sz="2100" kern="1200" dirty="0"/>
            <a:t>Conclusion </a:t>
          </a:r>
        </a:p>
        <a:p>
          <a:pPr marL="0" lvl="0" indent="0" algn="ctr" defTabSz="933450">
            <a:lnSpc>
              <a:spcPct val="90000"/>
            </a:lnSpc>
            <a:spcBef>
              <a:spcPct val="0"/>
            </a:spcBef>
            <a:spcAft>
              <a:spcPct val="35000"/>
            </a:spcAft>
            <a:buNone/>
          </a:pPr>
          <a:r>
            <a:rPr lang="en-GB" sz="2100" kern="1200" dirty="0"/>
            <a:t>800 words</a:t>
          </a:r>
        </a:p>
      </dsp:txBody>
      <dsp:txXfrm>
        <a:off x="8594521" y="1390367"/>
        <a:ext cx="1835823" cy="157060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F6EA6-39B5-4386-B5E4-B9AA6916F17B}">
      <dsp:nvSpPr>
        <dsp:cNvPr id="0" name=""/>
        <dsp:cNvSpPr/>
      </dsp:nvSpPr>
      <dsp:spPr>
        <a:xfrm>
          <a:off x="788669" y="0"/>
          <a:ext cx="8938260" cy="4351338"/>
        </a:xfrm>
        <a:prstGeom prst="rightArrow">
          <a:avLst/>
        </a:prstGeom>
        <a:solidFill>
          <a:schemeClr val="accent2">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0D8A9C9-20D3-418B-B4A8-5BDBD52116BD}">
      <dsp:nvSpPr>
        <dsp:cNvPr id="0" name=""/>
        <dsp:cNvSpPr/>
      </dsp:nvSpPr>
      <dsp:spPr>
        <a:xfrm>
          <a:off x="5262" y="1305401"/>
          <a:ext cx="2531343" cy="174053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1. 80 hours signed off by your organisation</a:t>
          </a:r>
        </a:p>
      </dsp:txBody>
      <dsp:txXfrm>
        <a:off x="90228" y="1390367"/>
        <a:ext cx="2361411" cy="1570603"/>
      </dsp:txXfrm>
    </dsp:sp>
    <dsp:sp modelId="{177A3A8C-F9CA-40EC-BF94-BA596C9ED213}">
      <dsp:nvSpPr>
        <dsp:cNvPr id="0" name=""/>
        <dsp:cNvSpPr/>
      </dsp:nvSpPr>
      <dsp:spPr>
        <a:xfrm>
          <a:off x="2663173" y="1305401"/>
          <a:ext cx="2531343" cy="1740535"/>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2. Written report</a:t>
          </a:r>
        </a:p>
        <a:p>
          <a:pPr marL="0" lvl="0" indent="0" algn="ctr" defTabSz="977900">
            <a:lnSpc>
              <a:spcPct val="90000"/>
            </a:lnSpc>
            <a:spcBef>
              <a:spcPct val="0"/>
            </a:spcBef>
            <a:spcAft>
              <a:spcPct val="35000"/>
            </a:spcAft>
            <a:buNone/>
          </a:pPr>
          <a:r>
            <a:rPr lang="en-GB" sz="2200" kern="1200" dirty="0"/>
            <a:t>3000 words</a:t>
          </a:r>
        </a:p>
      </dsp:txBody>
      <dsp:txXfrm>
        <a:off x="2748139" y="1390367"/>
        <a:ext cx="2361411" cy="1570603"/>
      </dsp:txXfrm>
    </dsp:sp>
    <dsp:sp modelId="{8E36554A-AE61-4FB1-A15A-C144E3B1EB7A}">
      <dsp:nvSpPr>
        <dsp:cNvPr id="0" name=""/>
        <dsp:cNvSpPr/>
      </dsp:nvSpPr>
      <dsp:spPr>
        <a:xfrm>
          <a:off x="5321083" y="1305401"/>
          <a:ext cx="2531343" cy="1740535"/>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3. Personal reflection</a:t>
          </a:r>
        </a:p>
        <a:p>
          <a:pPr marL="0" lvl="0" indent="0" algn="ctr" defTabSz="977900">
            <a:lnSpc>
              <a:spcPct val="90000"/>
            </a:lnSpc>
            <a:spcBef>
              <a:spcPct val="0"/>
            </a:spcBef>
            <a:spcAft>
              <a:spcPct val="35000"/>
            </a:spcAft>
            <a:buNone/>
          </a:pPr>
          <a:r>
            <a:rPr lang="en-GB" sz="2200" kern="1200" dirty="0"/>
            <a:t>2000 words</a:t>
          </a:r>
        </a:p>
      </dsp:txBody>
      <dsp:txXfrm>
        <a:off x="5406049" y="1390367"/>
        <a:ext cx="2361411" cy="1570603"/>
      </dsp:txXfrm>
    </dsp:sp>
    <dsp:sp modelId="{F131C3B2-1351-47CA-A942-B1CD4BC989E9}">
      <dsp:nvSpPr>
        <dsp:cNvPr id="0" name=""/>
        <dsp:cNvSpPr/>
      </dsp:nvSpPr>
      <dsp:spPr>
        <a:xfrm>
          <a:off x="7978993" y="1305401"/>
          <a:ext cx="2531343" cy="1740535"/>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4. Video presentation (showcase)</a:t>
          </a:r>
        </a:p>
        <a:p>
          <a:pPr marL="0" lvl="0" indent="0" algn="ctr" defTabSz="977900">
            <a:lnSpc>
              <a:spcPct val="90000"/>
            </a:lnSpc>
            <a:spcBef>
              <a:spcPct val="0"/>
            </a:spcBef>
            <a:spcAft>
              <a:spcPct val="35000"/>
            </a:spcAft>
            <a:buNone/>
          </a:pPr>
          <a:r>
            <a:rPr lang="en-GB" sz="2200" kern="1200" dirty="0"/>
            <a:t>5 minutes</a:t>
          </a:r>
        </a:p>
      </dsp:txBody>
      <dsp:txXfrm>
        <a:off x="8063959" y="1390367"/>
        <a:ext cx="2361411" cy="157060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12/02/2024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320671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task of your proposal is to clarify whatever it is that you propose to research.</a:t>
            </a:r>
          </a:p>
          <a:p>
            <a:pPr marL="228600" indent="-228600">
              <a:buAutoNum type="arabicPeriod"/>
            </a:pPr>
            <a:r>
              <a:rPr lang="en-GB" dirty="0"/>
              <a:t>Pick a subject area that you are interested in /grabs your attention/relevant to your work and course</a:t>
            </a:r>
          </a:p>
          <a:p>
            <a:pPr marL="228600" indent="-228600">
              <a:buAutoNum type="arabicPeriod"/>
            </a:pPr>
            <a:r>
              <a:rPr lang="en-GB" dirty="0"/>
              <a:t>You then need to </a:t>
            </a:r>
            <a:r>
              <a:rPr lang="en-GB" b="1" dirty="0"/>
              <a:t>focus on a particular aspect </a:t>
            </a:r>
            <a:r>
              <a:rPr lang="en-GB" dirty="0"/>
              <a:t>of that subject area that you think is worth researching – don’t go too wide on your subject area</a:t>
            </a:r>
          </a:p>
          <a:p>
            <a:pPr marL="228600" indent="-228600">
              <a:buAutoNum type="arabicPeriod"/>
            </a:pPr>
            <a:r>
              <a:rPr lang="en-GB" dirty="0"/>
              <a:t>You need to then communicate your ideas in writing using the template given to you</a:t>
            </a:r>
          </a:p>
          <a:p>
            <a:pPr marL="228600" indent="-228600">
              <a:buAutoNum type="arabicPeriod"/>
            </a:pPr>
            <a:endParaRPr lang="en-GB" dirty="0"/>
          </a:p>
          <a:p>
            <a:pPr marL="0" indent="0">
              <a:buNone/>
            </a:pPr>
            <a:r>
              <a:rPr lang="en-GB" dirty="0"/>
              <a:t>To  achieve research focus :</a:t>
            </a:r>
          </a:p>
          <a:p>
            <a:pPr marL="228600" indent="-228600">
              <a:buAutoNum type="arabicPeriod"/>
            </a:pPr>
            <a:r>
              <a:rPr lang="en-GB" dirty="0"/>
              <a:t>Think of the subject areas in general terms</a:t>
            </a:r>
          </a:p>
          <a:p>
            <a:pPr marL="228600" indent="-228600">
              <a:buAutoNum type="arabicPeriod"/>
            </a:pPr>
            <a:r>
              <a:rPr lang="en-GB" dirty="0"/>
              <a:t>Then home in on a particular aspect of that subject</a:t>
            </a:r>
          </a:p>
          <a:p>
            <a:pPr marL="228600" indent="-228600">
              <a:buAutoNum type="arabicPeriod"/>
            </a:pPr>
            <a:r>
              <a:rPr lang="en-GB" dirty="0"/>
              <a:t>Do some background reading/research to see if it is worth studying – see how much information you can find on the subject? Is there a lot or hardly any?</a:t>
            </a:r>
          </a:p>
          <a:p>
            <a:pPr marL="228600" indent="-228600">
              <a:buAutoNum type="arabicPeriod"/>
            </a:pPr>
            <a:endParaRPr lang="en-GB" dirty="0"/>
          </a:p>
          <a:p>
            <a:pPr marL="0" indent="0">
              <a:buNone/>
            </a:pPr>
            <a:r>
              <a:rPr lang="en-GB" dirty="0"/>
              <a:t>Your title should concisely provide the reader with an understanding/overview/the gist of what you are researching in your dissertation</a:t>
            </a:r>
          </a:p>
          <a:p>
            <a:pPr marL="0" indent="0">
              <a:buNone/>
            </a:pPr>
            <a:r>
              <a:rPr lang="en-GB" dirty="0"/>
              <a:t>Think in general terms of your topic</a:t>
            </a:r>
          </a:p>
          <a:p>
            <a:pPr marL="0" indent="0">
              <a:buNone/>
            </a:pPr>
            <a:r>
              <a:rPr lang="en-GB" dirty="0"/>
              <a:t>Identify the aspect of that topic that you want to concentrate on</a:t>
            </a:r>
          </a:p>
          <a:p>
            <a:pPr marL="0" indent="0">
              <a:buNone/>
            </a:pPr>
            <a:r>
              <a:rPr lang="en-GB" dirty="0"/>
              <a:t>Bring them both together to start compiling your Title</a:t>
            </a:r>
          </a:p>
          <a:p>
            <a:pPr marL="0" indent="0">
              <a:buNone/>
            </a:pPr>
            <a:r>
              <a:rPr lang="en-GB" dirty="0"/>
              <a:t>GENERAL – SPECIFIC - TITLE</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740591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your own chosen area and break it </a:t>
            </a:r>
          </a:p>
          <a:p>
            <a:r>
              <a:rPr lang="en-GB" dirty="0"/>
              <a:t>Down as illustrated above</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that you use as these will influence the depth of study that you propose to carry out.</a:t>
            </a:r>
          </a:p>
          <a:p>
            <a:r>
              <a:rPr lang="en-GB" dirty="0"/>
              <a:t>e.g. Identify, evaluate, explore, formulate</a:t>
            </a:r>
          </a:p>
          <a:p>
            <a:r>
              <a:rPr lang="en-GB" dirty="0"/>
              <a:t> </a:t>
            </a:r>
          </a:p>
          <a:p>
            <a:r>
              <a:rPr lang="en-GB" dirty="0"/>
              <a:t>Which of these words will require more work than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referred to earlier</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455620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5670754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9508416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1603116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‘Ethics’?</a:t>
            </a:r>
          </a:p>
          <a:p>
            <a:endParaRPr lang="en-GB" dirty="0"/>
          </a:p>
          <a:p>
            <a:endParaRPr lang="en-GB" dirty="0"/>
          </a:p>
          <a:p>
            <a:r>
              <a:rPr lang="en-GB" dirty="0"/>
              <a:t>What about ‘Research Ethics’?</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6890784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Transparency </a:t>
            </a:r>
            <a:r>
              <a:rPr lang="en-GB" dirty="0"/>
              <a:t>– Purpose of your research should be clearly explained to your participants and also how you will conduct your primary research ( e.g. questionnaire, focus group etc) together with the intended use of the data. Always good to provide an information sheet</a:t>
            </a:r>
          </a:p>
          <a:p>
            <a:endParaRPr lang="en-GB" dirty="0"/>
          </a:p>
          <a:p>
            <a:r>
              <a:rPr lang="en-GB" b="1" dirty="0"/>
              <a:t>Confidentiality</a:t>
            </a:r>
            <a:r>
              <a:rPr lang="en-GB" dirty="0"/>
              <a:t> – you must respect confidentiality and anonymity of your participants. If you aren’t you may be in breach of Data Protection law or putting people at risk.</a:t>
            </a:r>
          </a:p>
          <a:p>
            <a:endParaRPr lang="en-GB" dirty="0"/>
          </a:p>
          <a:p>
            <a:r>
              <a:rPr lang="en-GB" b="1" dirty="0"/>
              <a:t>Voluntary </a:t>
            </a:r>
            <a:r>
              <a:rPr lang="en-GB" dirty="0"/>
              <a:t>– participants must not be coerced to become part of your research and should be free to withdraw at anytime</a:t>
            </a:r>
          </a:p>
          <a:p>
            <a:endParaRPr lang="en-GB" dirty="0"/>
          </a:p>
          <a:p>
            <a:r>
              <a:rPr lang="en-GB" b="1" dirty="0"/>
              <a:t>Do no harm </a:t>
            </a:r>
            <a:r>
              <a:rPr lang="en-GB" dirty="0"/>
              <a:t>– Your research should not put any participant in any danger or risk of harm, neither should you.</a:t>
            </a:r>
          </a:p>
          <a:p>
            <a:endParaRPr lang="en-GB" dirty="0"/>
          </a:p>
          <a:p>
            <a:r>
              <a:rPr lang="en-GB" b="1" dirty="0"/>
              <a:t>Impartiality</a:t>
            </a:r>
            <a:r>
              <a:rPr lang="en-GB" dirty="0"/>
              <a:t> – if you are connected to the research participants in any way ( </a:t>
            </a:r>
            <a:r>
              <a:rPr lang="en-GB" dirty="0" err="1"/>
              <a:t>e,g</a:t>
            </a:r>
            <a:r>
              <a:rPr lang="en-GB" dirty="0"/>
              <a:t>, fellow students or relatives)  or it could be perceived that you may be biased you need to declare your relationship.</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30459770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16610519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32</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12/02/2024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9256E-36FE-4148-A599-EE9A5D2902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485F7E-BBBE-47A6-BBEA-A2A1FC6FF8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20B904-4D43-4488-BAC4-C40E5C52C0FA}"/>
              </a:ext>
            </a:extLst>
          </p:cNvPr>
          <p:cNvSpPr>
            <a:spLocks noGrp="1"/>
          </p:cNvSpPr>
          <p:nvPr>
            <p:ph type="dt" sz="half" idx="10"/>
          </p:nvPr>
        </p:nvSpPr>
        <p:spPr/>
        <p:txBody>
          <a:bodyPr/>
          <a:lstStyle/>
          <a:p>
            <a:fld id="{EA0C0817-A112-4847-8014-A94B7D2A4EA3}" type="datetime1">
              <a:rPr lang="en-US" smtClean="0"/>
              <a:t>2/12/2024</a:t>
            </a:fld>
            <a:endParaRPr lang="en-US" dirty="0"/>
          </a:p>
        </p:txBody>
      </p:sp>
      <p:sp>
        <p:nvSpPr>
          <p:cNvPr id="5" name="Footer Placeholder 4">
            <a:extLst>
              <a:ext uri="{FF2B5EF4-FFF2-40B4-BE49-F238E27FC236}">
                <a16:creationId xmlns:a16="http://schemas.microsoft.com/office/drawing/2014/main" id="{A3DAF7A4-D7E1-4A64-9AC7-72E42B2C98E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C18693-19CA-49B9-86B3-AE1EC710C7E0}"/>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4583444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812F8-F7A7-45EA-93D0-7F5F53B22B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DAAC59-DAF7-409B-8C05-667ABA965D1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E104B5-3590-4739-B0C0-2F3521093F23}"/>
              </a:ext>
            </a:extLst>
          </p:cNvPr>
          <p:cNvSpPr>
            <a:spLocks noGrp="1"/>
          </p:cNvSpPr>
          <p:nvPr>
            <p:ph type="dt" sz="half" idx="10"/>
          </p:nvPr>
        </p:nvSpPr>
        <p:spPr/>
        <p:txBody>
          <a:bodyPr/>
          <a:lstStyle/>
          <a:p>
            <a:fld id="{7332B432-ACDA-4023-A761-2BAB76577B62}" type="datetime1">
              <a:rPr lang="en-US" smtClean="0"/>
              <a:t>2/12/2024</a:t>
            </a:fld>
            <a:endParaRPr lang="en-US"/>
          </a:p>
        </p:txBody>
      </p:sp>
      <p:sp>
        <p:nvSpPr>
          <p:cNvPr id="5" name="Footer Placeholder 4">
            <a:extLst>
              <a:ext uri="{FF2B5EF4-FFF2-40B4-BE49-F238E27FC236}">
                <a16:creationId xmlns:a16="http://schemas.microsoft.com/office/drawing/2014/main" id="{0E5A8F14-B007-4674-B65A-DD2E292A7B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63883A-7396-40CF-933B-B1B50352845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515755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93741-8019-4DA7-AB69-E47BF6CEED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838A64-C44A-467D-BAC2-C40ECB12D1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2B538D-347D-4D93-9ACC-A1B2E31C20D9}"/>
              </a:ext>
            </a:extLst>
          </p:cNvPr>
          <p:cNvSpPr>
            <a:spLocks noGrp="1"/>
          </p:cNvSpPr>
          <p:nvPr>
            <p:ph type="dt" sz="half" idx="10"/>
          </p:nvPr>
        </p:nvSpPr>
        <p:spPr/>
        <p:txBody>
          <a:bodyPr/>
          <a:lstStyle/>
          <a:p>
            <a:fld id="{D9C646AA-F36E-4540-911D-FFFC0A0EF24A}" type="datetime1">
              <a:rPr lang="en-US" smtClean="0"/>
              <a:t>2/12/2024</a:t>
            </a:fld>
            <a:endParaRPr lang="en-US" dirty="0"/>
          </a:p>
        </p:txBody>
      </p:sp>
      <p:sp>
        <p:nvSpPr>
          <p:cNvPr id="5" name="Footer Placeholder 4">
            <a:extLst>
              <a:ext uri="{FF2B5EF4-FFF2-40B4-BE49-F238E27FC236}">
                <a16:creationId xmlns:a16="http://schemas.microsoft.com/office/drawing/2014/main" id="{B49F9A5C-4A8B-4AAD-B5C5-430C208C99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F520DA9-E48A-4A21-B306-3E8FBAFAF1B4}"/>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946092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AE5BC-D029-4DCF-BF4D-A121B12E0D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29EE7C-421E-4BEC-A5A1-F81DF85F9E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EC6A72-5F5D-434B-A7BA-1B1464EB09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81076B-B302-4E97-B5B7-13794C1EF378}"/>
              </a:ext>
            </a:extLst>
          </p:cNvPr>
          <p:cNvSpPr>
            <a:spLocks noGrp="1"/>
          </p:cNvSpPr>
          <p:nvPr>
            <p:ph type="dt" sz="half" idx="10"/>
          </p:nvPr>
        </p:nvSpPr>
        <p:spPr/>
        <p:txBody>
          <a:bodyPr/>
          <a:lstStyle/>
          <a:p>
            <a:fld id="{69186D26-FA5F-4637-B602-B7C2DC34CFD4}" type="datetime1">
              <a:rPr lang="en-US" smtClean="0"/>
              <a:t>2/12/2024</a:t>
            </a:fld>
            <a:endParaRPr lang="en-US"/>
          </a:p>
        </p:txBody>
      </p:sp>
      <p:sp>
        <p:nvSpPr>
          <p:cNvPr id="6" name="Footer Placeholder 5">
            <a:extLst>
              <a:ext uri="{FF2B5EF4-FFF2-40B4-BE49-F238E27FC236}">
                <a16:creationId xmlns:a16="http://schemas.microsoft.com/office/drawing/2014/main" id="{D337038E-9EE3-4096-8B80-5F56258A6D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5D91C5-2C0A-4B0A-8B78-D1AD3DA1415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057272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5BEC4-8418-4CF3-8707-9472B4900D4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1254B9-B969-4578-AA6C-4DA89E7607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B5BF52D-75EB-43F7-8DD5-E6FD3742A5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E2A98A-1EC0-4204-93D0-AFE0FFEA30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B519AC-B4B4-4850-BA0C-946932063D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2BE5C6-2713-4D62-A205-286E7729A365}"/>
              </a:ext>
            </a:extLst>
          </p:cNvPr>
          <p:cNvSpPr>
            <a:spLocks noGrp="1"/>
          </p:cNvSpPr>
          <p:nvPr>
            <p:ph type="dt" sz="half" idx="10"/>
          </p:nvPr>
        </p:nvSpPr>
        <p:spPr/>
        <p:txBody>
          <a:bodyPr/>
          <a:lstStyle/>
          <a:p>
            <a:fld id="{8A7F15D8-96D1-4781-BC50-CA8A088B2FE4}" type="datetime1">
              <a:rPr lang="en-US" smtClean="0"/>
              <a:t>2/12/2024</a:t>
            </a:fld>
            <a:endParaRPr lang="en-US"/>
          </a:p>
        </p:txBody>
      </p:sp>
      <p:sp>
        <p:nvSpPr>
          <p:cNvPr id="8" name="Footer Placeholder 7">
            <a:extLst>
              <a:ext uri="{FF2B5EF4-FFF2-40B4-BE49-F238E27FC236}">
                <a16:creationId xmlns:a16="http://schemas.microsoft.com/office/drawing/2014/main" id="{B0B82F41-E1A1-4974-A801-2E4FEB8C550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987228E-A790-47DA-91ED-934295FA168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547635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8348B-548F-49D1-9049-637E5774C9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4A7E4F-18F8-40F8-BFEC-96D1E7D1F2C8}"/>
              </a:ext>
            </a:extLst>
          </p:cNvPr>
          <p:cNvSpPr>
            <a:spLocks noGrp="1"/>
          </p:cNvSpPr>
          <p:nvPr>
            <p:ph type="dt" sz="half" idx="10"/>
          </p:nvPr>
        </p:nvSpPr>
        <p:spPr/>
        <p:txBody>
          <a:bodyPr/>
          <a:lstStyle/>
          <a:p>
            <a:fld id="{F9A96C99-B8F8-4528-BD05-0E16E943DC09}" type="datetime1">
              <a:rPr lang="en-US" smtClean="0"/>
              <a:t>2/12/2024</a:t>
            </a:fld>
            <a:endParaRPr lang="en-US"/>
          </a:p>
        </p:txBody>
      </p:sp>
      <p:sp>
        <p:nvSpPr>
          <p:cNvPr id="4" name="Footer Placeholder 3">
            <a:extLst>
              <a:ext uri="{FF2B5EF4-FFF2-40B4-BE49-F238E27FC236}">
                <a16:creationId xmlns:a16="http://schemas.microsoft.com/office/drawing/2014/main" id="{F562A674-D81E-4FE2-B5DF-277286013B1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5484992-DD63-4198-B042-2A755FDFA9FC}"/>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313213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7FCCDE-6189-41A7-81C1-EC1680CC3A2F}"/>
              </a:ext>
            </a:extLst>
          </p:cNvPr>
          <p:cNvSpPr>
            <a:spLocks noGrp="1"/>
          </p:cNvSpPr>
          <p:nvPr>
            <p:ph type="dt" sz="half" idx="10"/>
          </p:nvPr>
        </p:nvSpPr>
        <p:spPr/>
        <p:txBody>
          <a:bodyPr/>
          <a:lstStyle/>
          <a:p>
            <a:fld id="{03636942-C211-4B28-8DBD-C953E00AF71B}" type="datetime1">
              <a:rPr lang="en-US" smtClean="0"/>
              <a:t>2/12/2024</a:t>
            </a:fld>
            <a:endParaRPr lang="en-US"/>
          </a:p>
        </p:txBody>
      </p:sp>
      <p:sp>
        <p:nvSpPr>
          <p:cNvPr id="3" name="Footer Placeholder 2">
            <a:extLst>
              <a:ext uri="{FF2B5EF4-FFF2-40B4-BE49-F238E27FC236}">
                <a16:creationId xmlns:a16="http://schemas.microsoft.com/office/drawing/2014/main" id="{8F61522B-F38E-449D-B576-A1AEC188BC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541037-856B-4E41-B7C8-84BC8F8EE41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434213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0D132-BD29-4771-A18B-F8C80E68B0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CCE640-EBEE-49CB-BAF9-7E6AE95732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648A59-449F-4F50-A3ED-F066617F98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82285D-5B4A-44D6-B52C-AD91364AA3BF}"/>
              </a:ext>
            </a:extLst>
          </p:cNvPr>
          <p:cNvSpPr>
            <a:spLocks noGrp="1"/>
          </p:cNvSpPr>
          <p:nvPr>
            <p:ph type="dt" sz="half" idx="10"/>
          </p:nvPr>
        </p:nvSpPr>
        <p:spPr/>
        <p:txBody>
          <a:bodyPr/>
          <a:lstStyle/>
          <a:p>
            <a:fld id="{7E8D12A6-918A-48BD-8CB9-CA713993B0EA}" type="datetime1">
              <a:rPr lang="en-US" smtClean="0"/>
              <a:t>2/12/2024</a:t>
            </a:fld>
            <a:endParaRPr lang="en-US"/>
          </a:p>
        </p:txBody>
      </p:sp>
      <p:sp>
        <p:nvSpPr>
          <p:cNvPr id="6" name="Footer Placeholder 5">
            <a:extLst>
              <a:ext uri="{FF2B5EF4-FFF2-40B4-BE49-F238E27FC236}">
                <a16:creationId xmlns:a16="http://schemas.microsoft.com/office/drawing/2014/main" id="{02530CB5-E6E0-4130-B9F9-320CE537E4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270644-C717-4398-9AD1-E6FE642BBF1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378813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033D1-A2E4-456C-81F4-1C0D2A0FDF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F906CF-6015-45C6-92A5-0600692900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445E9B-756C-4140-9991-2DB4D6B9CF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1EAFF5-58CD-4CD2-9B66-49C462EC68E3}"/>
              </a:ext>
            </a:extLst>
          </p:cNvPr>
          <p:cNvSpPr>
            <a:spLocks noGrp="1"/>
          </p:cNvSpPr>
          <p:nvPr>
            <p:ph type="dt" sz="half" idx="10"/>
          </p:nvPr>
        </p:nvSpPr>
        <p:spPr/>
        <p:txBody>
          <a:bodyPr/>
          <a:lstStyle/>
          <a:p>
            <a:fld id="{E778CE86-875F-4587-BCF6-FA054AFC0D53}" type="datetime1">
              <a:rPr lang="en-US" smtClean="0"/>
              <a:pPr/>
              <a:t>2/12/2024</a:t>
            </a:fld>
            <a:endParaRPr lang="en-US" dirty="0"/>
          </a:p>
        </p:txBody>
      </p:sp>
      <p:sp>
        <p:nvSpPr>
          <p:cNvPr id="6" name="Footer Placeholder 5">
            <a:extLst>
              <a:ext uri="{FF2B5EF4-FFF2-40B4-BE49-F238E27FC236}">
                <a16:creationId xmlns:a16="http://schemas.microsoft.com/office/drawing/2014/main" id="{5BA38B03-93C6-4769-982A-A20B426ABA06}"/>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C6A2C0A8-D0A9-414E-A721-33D1D9428BB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237206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BCFA5-5EE1-423C-93C1-A7E2166219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8ED51D-12A9-403F-ABC5-6E3250FE16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FEEA69-23A6-452C-AE99-4747280C084C}"/>
              </a:ext>
            </a:extLst>
          </p:cNvPr>
          <p:cNvSpPr>
            <a:spLocks noGrp="1"/>
          </p:cNvSpPr>
          <p:nvPr>
            <p:ph type="dt" sz="half" idx="10"/>
          </p:nvPr>
        </p:nvSpPr>
        <p:spPr/>
        <p:txBody>
          <a:bodyPr/>
          <a:lstStyle/>
          <a:p>
            <a:fld id="{134F40B7-36AB-4376-BE14-EF7004D79BB9}" type="datetime1">
              <a:rPr lang="en-US" smtClean="0"/>
              <a:t>2/12/2024</a:t>
            </a:fld>
            <a:endParaRPr lang="en-US"/>
          </a:p>
        </p:txBody>
      </p:sp>
      <p:sp>
        <p:nvSpPr>
          <p:cNvPr id="5" name="Footer Placeholder 4">
            <a:extLst>
              <a:ext uri="{FF2B5EF4-FFF2-40B4-BE49-F238E27FC236}">
                <a16:creationId xmlns:a16="http://schemas.microsoft.com/office/drawing/2014/main" id="{0FCC3C6E-6D05-4727-9F74-9CE541EB96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07C593-44FC-4647-8BA0-FBA0AA89567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967754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E8BB3B-CD96-4561-97E1-93933297E9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21973A-A881-42D1-B006-F20865984A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BC724B-8DEB-444F-9996-95E7A620C88E}"/>
              </a:ext>
            </a:extLst>
          </p:cNvPr>
          <p:cNvSpPr>
            <a:spLocks noGrp="1"/>
          </p:cNvSpPr>
          <p:nvPr>
            <p:ph type="dt" sz="half" idx="10"/>
          </p:nvPr>
        </p:nvSpPr>
        <p:spPr/>
        <p:txBody>
          <a:bodyPr/>
          <a:lstStyle/>
          <a:p>
            <a:fld id="{FF87CAB8-DCAE-46A5-AADA-B3FAD11A54E0}" type="datetime1">
              <a:rPr lang="en-US" smtClean="0"/>
              <a:t>2/12/2024</a:t>
            </a:fld>
            <a:endParaRPr lang="en-US"/>
          </a:p>
        </p:txBody>
      </p:sp>
      <p:sp>
        <p:nvSpPr>
          <p:cNvPr id="5" name="Footer Placeholder 4">
            <a:extLst>
              <a:ext uri="{FF2B5EF4-FFF2-40B4-BE49-F238E27FC236}">
                <a16:creationId xmlns:a16="http://schemas.microsoft.com/office/drawing/2014/main" id="{D9CD04A7-4EFC-4D06-8432-3008D4D3E8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78F666-5AFC-4B40-809C-6C432DF1DFA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15763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AAF020-C854-47B2-B61C-0B626FD34D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F9D0A3-BFC4-4CB8-87E8-178C996361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AC7128-6384-4DF1-9215-91CA79A19E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2/12/2024</a:t>
            </a:fld>
            <a:endParaRPr lang="en-US"/>
          </a:p>
        </p:txBody>
      </p:sp>
      <p:sp>
        <p:nvSpPr>
          <p:cNvPr id="5" name="Footer Placeholder 4">
            <a:extLst>
              <a:ext uri="{FF2B5EF4-FFF2-40B4-BE49-F238E27FC236}">
                <a16:creationId xmlns:a16="http://schemas.microsoft.com/office/drawing/2014/main" id="{D6FC897A-080A-4C02-8BB4-1BE307DDE0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E031F75E-685F-4684-8C6F-09CD0B6B92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7959423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10.jpe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09" y="4077333"/>
            <a:ext cx="6078693" cy="2301165"/>
          </a:xfrm>
        </p:spPr>
        <p:txBody>
          <a:bodyPr anchor="t">
            <a:normAutofit fontScale="90000"/>
          </a:bodyPr>
          <a:lstStyle/>
          <a:p>
            <a:r>
              <a:rPr lang="en-US" sz="3600" dirty="0">
                <a:solidFill>
                  <a:schemeClr val="tx2"/>
                </a:solidFill>
                <a:latin typeface="Bahnschrift" panose="020F0502020204030204" pitchFamily="34" charset="0"/>
              </a:rPr>
              <a:t>BMPL5012 </a:t>
            </a:r>
            <a:br>
              <a:rPr lang="en-US" sz="3600" dirty="0">
                <a:solidFill>
                  <a:schemeClr val="tx2"/>
                </a:solidFill>
                <a:latin typeface="Bahnschrift" panose="020F0502020204030204" pitchFamily="34" charset="0"/>
              </a:rPr>
            </a:b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Research Proposal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Mike Durke</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65BF8-7D89-B187-6BF6-A5813B3C15CE}"/>
              </a:ext>
            </a:extLst>
          </p:cNvPr>
          <p:cNvSpPr>
            <a:spLocks noGrp="1"/>
          </p:cNvSpPr>
          <p:nvPr>
            <p:ph type="title"/>
          </p:nvPr>
        </p:nvSpPr>
        <p:spPr>
          <a:xfrm>
            <a:off x="609600" y="963570"/>
            <a:ext cx="10972800" cy="1143000"/>
          </a:xfrm>
        </p:spPr>
        <p:txBody>
          <a:bodyPr/>
          <a:lstStyle/>
          <a:p>
            <a:pPr algn="l"/>
            <a:r>
              <a:rPr lang="en-GB" dirty="0"/>
              <a:t>Aims</a:t>
            </a:r>
          </a:p>
        </p:txBody>
      </p:sp>
      <p:sp>
        <p:nvSpPr>
          <p:cNvPr id="3" name="Content Placeholder 2">
            <a:extLst>
              <a:ext uri="{FF2B5EF4-FFF2-40B4-BE49-F238E27FC236}">
                <a16:creationId xmlns:a16="http://schemas.microsoft.com/office/drawing/2014/main" id="{6E702E38-1B51-43D1-CD8E-C2F4C1AA1A15}"/>
              </a:ext>
            </a:extLst>
          </p:cNvPr>
          <p:cNvSpPr>
            <a:spLocks noGrp="1"/>
          </p:cNvSpPr>
          <p:nvPr>
            <p:ph idx="1"/>
          </p:nvPr>
        </p:nvSpPr>
        <p:spPr>
          <a:xfrm>
            <a:off x="609600" y="2580361"/>
            <a:ext cx="5590784" cy="2936871"/>
          </a:xfrm>
        </p:spPr>
        <p:txBody>
          <a:bodyPr/>
          <a:lstStyle/>
          <a:p>
            <a:r>
              <a:rPr lang="en-GB" dirty="0"/>
              <a:t>Research Proposal</a:t>
            </a:r>
          </a:p>
          <a:p>
            <a:r>
              <a:rPr lang="en-GB" dirty="0"/>
              <a:t>Ethics Form</a:t>
            </a:r>
          </a:p>
          <a:p>
            <a:r>
              <a:rPr lang="en-GB" dirty="0"/>
              <a:t>Introduction</a:t>
            </a:r>
          </a:p>
        </p:txBody>
      </p:sp>
      <p:sp>
        <p:nvSpPr>
          <p:cNvPr id="4" name="TextBox 3">
            <a:extLst>
              <a:ext uri="{FF2B5EF4-FFF2-40B4-BE49-F238E27FC236}">
                <a16:creationId xmlns:a16="http://schemas.microsoft.com/office/drawing/2014/main" id="{05DC301F-172F-C6C4-EC4C-E0DE824E6222}"/>
              </a:ext>
            </a:extLst>
          </p:cNvPr>
          <p:cNvSpPr txBox="1"/>
          <p:nvPr/>
        </p:nvSpPr>
        <p:spPr>
          <a:xfrm>
            <a:off x="5373665" y="1531413"/>
            <a:ext cx="5995792" cy="4154984"/>
          </a:xfrm>
          <a:prstGeom prst="rect">
            <a:avLst/>
          </a:prstGeom>
          <a:noFill/>
        </p:spPr>
        <p:txBody>
          <a:bodyPr wrap="square" rtlCol="0">
            <a:spAutoFit/>
          </a:bodyPr>
          <a:lstStyle/>
          <a:p>
            <a:r>
              <a:rPr lang="en-GB" sz="2400" dirty="0"/>
              <a:t>There is a strong link between these three key elements</a:t>
            </a:r>
          </a:p>
          <a:p>
            <a:endParaRPr lang="en-GB" sz="2400" dirty="0"/>
          </a:p>
          <a:p>
            <a:r>
              <a:rPr lang="en-GB" sz="2400" dirty="0"/>
              <a:t>Proposal – output and research topic</a:t>
            </a:r>
          </a:p>
          <a:p>
            <a:endParaRPr lang="en-GB" sz="2400" dirty="0"/>
          </a:p>
          <a:p>
            <a:r>
              <a:rPr lang="en-GB" sz="2400" dirty="0"/>
              <a:t>Ethics Form – asbestos trousers. Your project is low risk</a:t>
            </a:r>
          </a:p>
          <a:p>
            <a:endParaRPr lang="en-GB" sz="2400" dirty="0"/>
          </a:p>
          <a:p>
            <a:r>
              <a:rPr lang="en-GB" sz="2400" dirty="0"/>
              <a:t>First draft of your introduction</a:t>
            </a:r>
          </a:p>
          <a:p>
            <a:endParaRPr lang="en-GB" sz="2400" dirty="0"/>
          </a:p>
          <a:p>
            <a:r>
              <a:rPr lang="en-GB" sz="2400" dirty="0"/>
              <a:t>This will be returned to later in the process</a:t>
            </a:r>
          </a:p>
        </p:txBody>
      </p:sp>
    </p:spTree>
    <p:extLst>
      <p:ext uri="{BB962C8B-B14F-4D97-AF65-F5344CB8AC3E}">
        <p14:creationId xmlns:p14="http://schemas.microsoft.com/office/powerpoint/2010/main" val="1694177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7D72F60-F3D5-FAFB-FFA2-A8258201F07A}"/>
              </a:ext>
            </a:extLst>
          </p:cNvPr>
          <p:cNvSpPr txBox="1"/>
          <p:nvPr/>
        </p:nvSpPr>
        <p:spPr>
          <a:xfrm>
            <a:off x="609600" y="274638"/>
            <a:ext cx="10972800" cy="1143000"/>
          </a:xfrm>
          <a:prstGeom prst="rect">
            <a:avLst/>
          </a:prstGeom>
          <a:solidFill>
            <a:schemeClr val="accent3"/>
          </a:solidFill>
        </p:spPr>
        <p:txBody>
          <a:bodyPr vert="horz" lIns="91440" tIns="45720" rIns="91440" bIns="45720" rtlCol="0" anchor="ctr">
            <a:normAutofit/>
          </a:bodyPr>
          <a:lstStyle/>
          <a:p>
            <a:pPr algn="ctr">
              <a:spcBef>
                <a:spcPct val="0"/>
              </a:spcBef>
              <a:spcAft>
                <a:spcPts val="600"/>
              </a:spcAft>
            </a:pPr>
            <a:r>
              <a:rPr lang="en-US" sz="4400" dirty="0">
                <a:latin typeface="+mj-lt"/>
                <a:ea typeface="+mj-ea"/>
                <a:cs typeface="+mj-cs"/>
              </a:rPr>
              <a:t>Requirements:  Proposal Form</a:t>
            </a:r>
          </a:p>
        </p:txBody>
      </p:sp>
      <p:pic>
        <p:nvPicPr>
          <p:cNvPr id="11" name="Picture 8" descr="Pen placed on top of a signature line">
            <a:extLst>
              <a:ext uri="{FF2B5EF4-FFF2-40B4-BE49-F238E27FC236}">
                <a16:creationId xmlns:a16="http://schemas.microsoft.com/office/drawing/2014/main" id="{DF13F4AD-2B0C-EFEE-41B3-248C90862316}"/>
              </a:ext>
            </a:extLst>
          </p:cNvPr>
          <p:cNvPicPr>
            <a:picLocks noChangeAspect="1"/>
          </p:cNvPicPr>
          <p:nvPr/>
        </p:nvPicPr>
        <p:blipFill rotWithShape="1">
          <a:blip r:embed="rId3"/>
          <a:srcRect t="5160" b="41361"/>
          <a:stretch/>
        </p:blipFill>
        <p:spPr>
          <a:xfrm>
            <a:off x="609600" y="1600201"/>
            <a:ext cx="10972800" cy="3917032"/>
          </a:xfrm>
          <a:prstGeom prst="rect">
            <a:avLst/>
          </a:prstGeom>
          <a:noFill/>
        </p:spPr>
      </p:pic>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938719"/>
          </a:xfrm>
          <a:prstGeom prst="rect">
            <a:avLst/>
          </a:prstGeom>
          <a:noFill/>
        </p:spPr>
        <p:txBody>
          <a:bodyPr wrap="square" rtlCol="0">
            <a:spAutoFit/>
          </a:bodyPr>
          <a:lstStyle/>
          <a:p>
            <a:pPr marL="0" marR="0" lvl="0" indent="0" algn="l" defTabSz="914400" rtl="0" eaLnBrk="1" fontAlgn="auto" latinLnBrk="0" hangingPunct="1">
              <a:spcBef>
                <a:spcPts val="0"/>
              </a:spcBef>
              <a:spcAft>
                <a:spcPts val="60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spcBef>
                <a:spcPts val="0"/>
              </a:spcBef>
              <a:spcAft>
                <a:spcPts val="60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1475499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dirty="0">
                <a:solidFill>
                  <a:schemeClr val="bg1"/>
                </a:solidFill>
              </a:rPr>
              <a:t>Aims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609600" y="2594322"/>
            <a:ext cx="5384800" cy="3989040"/>
          </a:xfrm>
        </p:spPr>
        <p:txBody>
          <a:bodyPr/>
          <a:lstStyle/>
          <a:p>
            <a:r>
              <a:rPr lang="en-GB" dirty="0"/>
              <a:t>Recap on the requirements of the dissertation proposal</a:t>
            </a:r>
          </a:p>
          <a:p>
            <a:r>
              <a:rPr lang="en-GB" dirty="0"/>
              <a:t>Familiarise yourself with the contents of the proposal template</a:t>
            </a:r>
          </a:p>
        </p:txBody>
      </p:sp>
      <p:pic>
        <p:nvPicPr>
          <p:cNvPr id="1026" name="Picture 2" descr="Student Learning Outcomes">
            <a:extLst>
              <a:ext uri="{FF2B5EF4-FFF2-40B4-BE49-F238E27FC236}">
                <a16:creationId xmlns:a16="http://schemas.microsoft.com/office/drawing/2014/main" id="{5113A720-3D8B-A579-70D1-D2A0A80E38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0875" y="1979960"/>
            <a:ext cx="3270250" cy="3716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280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718457" y="174108"/>
            <a:ext cx="10972800" cy="1143000"/>
          </a:xfrm>
          <a:solidFill>
            <a:schemeClr val="accent3"/>
          </a:solidFill>
        </p:spPr>
        <p:txBody>
          <a:bodyPr>
            <a:normAutofit/>
          </a:bodyPr>
          <a:lstStyle/>
          <a:p>
            <a:pPr algn="r"/>
            <a:r>
              <a:rPr lang="en-GB" sz="2800" b="1" dirty="0">
                <a:solidFill>
                  <a:srgbClr val="0070C0"/>
                </a:solidFill>
              </a:rPr>
              <a:t>                  </a:t>
            </a:r>
            <a:br>
              <a:rPr lang="en-GB" sz="2800" b="1" dirty="0">
                <a:solidFill>
                  <a:schemeClr val="bg1"/>
                </a:solidFill>
              </a:rPr>
            </a:br>
            <a:r>
              <a:rPr lang="en-GB" sz="4000" b="1" dirty="0">
                <a:solidFill>
                  <a:schemeClr val="bg1"/>
                </a:solidFill>
              </a:rPr>
              <a:t>Proposal Template</a:t>
            </a:r>
          </a:p>
        </p:txBody>
      </p:sp>
      <p:sp>
        <p:nvSpPr>
          <p:cNvPr id="3" name="TextBox 2">
            <a:extLst>
              <a:ext uri="{FF2B5EF4-FFF2-40B4-BE49-F238E27FC236}">
                <a16:creationId xmlns:a16="http://schemas.microsoft.com/office/drawing/2014/main" id="{01664E1A-04C1-471E-1352-295A8AC600C4}"/>
              </a:ext>
            </a:extLst>
          </p:cNvPr>
          <p:cNvSpPr txBox="1"/>
          <p:nvPr/>
        </p:nvSpPr>
        <p:spPr>
          <a:xfrm>
            <a:off x="5958348" y="2907212"/>
            <a:ext cx="4725074" cy="2677656"/>
          </a:xfrm>
          <a:prstGeom prst="rect">
            <a:avLst/>
          </a:prstGeom>
          <a:noFill/>
        </p:spPr>
        <p:txBody>
          <a:bodyPr wrap="square" rtlCol="0">
            <a:spAutoFit/>
          </a:bodyPr>
          <a:lstStyle/>
          <a:p>
            <a:r>
              <a:rPr lang="en-US" sz="2800" dirty="0"/>
              <a:t>Your proposal will become your introduction if done correctly. </a:t>
            </a:r>
          </a:p>
          <a:p>
            <a:endParaRPr lang="en-US" sz="2800" dirty="0"/>
          </a:p>
          <a:p>
            <a:r>
              <a:rPr lang="en-US" sz="2800" dirty="0"/>
              <a:t>Deadline: </a:t>
            </a:r>
          </a:p>
          <a:p>
            <a:r>
              <a:rPr lang="en-US" sz="2800" dirty="0"/>
              <a:t>11.59pm 20</a:t>
            </a:r>
            <a:r>
              <a:rPr lang="en-US" sz="2800" baseline="30000" dirty="0"/>
              <a:t>th</a:t>
            </a:r>
            <a:r>
              <a:rPr lang="en-US" sz="2800" dirty="0"/>
              <a:t> October</a:t>
            </a:r>
          </a:p>
        </p:txBody>
      </p:sp>
      <p:pic>
        <p:nvPicPr>
          <p:cNvPr id="1026" name="Picture 2" descr="Image result for moodle images">
            <a:extLst>
              <a:ext uri="{FF2B5EF4-FFF2-40B4-BE49-F238E27FC236}">
                <a16:creationId xmlns:a16="http://schemas.microsoft.com/office/drawing/2014/main" id="{3D022B76-507D-54D9-250E-DACC6F7C28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41428" y="1531190"/>
            <a:ext cx="1349829" cy="134982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38ACC3E3-FD6E-4DD2-A570-CAB830298970}"/>
              </a:ext>
            </a:extLst>
          </p:cNvPr>
          <p:cNvPicPr>
            <a:picLocks noChangeAspect="1"/>
          </p:cNvPicPr>
          <p:nvPr/>
        </p:nvPicPr>
        <p:blipFill>
          <a:blip r:embed="rId4"/>
          <a:stretch>
            <a:fillRect/>
          </a:stretch>
        </p:blipFill>
        <p:spPr>
          <a:xfrm>
            <a:off x="718457" y="174108"/>
            <a:ext cx="4762500" cy="63627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51093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5 Questions To Help Brainstorm A Better Customer Service Experience -  Salesforce Canada Blog">
            <a:extLst>
              <a:ext uri="{FF2B5EF4-FFF2-40B4-BE49-F238E27FC236}">
                <a16:creationId xmlns:a16="http://schemas.microsoft.com/office/drawing/2014/main" id="{7064BCFD-F230-D434-695E-391D73B7A70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739153" y="1808629"/>
            <a:ext cx="4518212" cy="2804944"/>
          </a:xfrm>
          <a:prstGeom prst="rect">
            <a:avLst/>
          </a:prstGeom>
          <a:solidFill>
            <a:srgbClr val="FFFFFF"/>
          </a:solidFill>
        </p:spPr>
      </p:pic>
      <p:pic>
        <p:nvPicPr>
          <p:cNvPr id="10" name="Picture 9">
            <a:extLst>
              <a:ext uri="{FF2B5EF4-FFF2-40B4-BE49-F238E27FC236}">
                <a16:creationId xmlns:a16="http://schemas.microsoft.com/office/drawing/2014/main" id="{2F901FF7-72DF-474F-BBF9-D7FED98D33E9}"/>
              </a:ext>
            </a:extLst>
          </p:cNvPr>
          <p:cNvPicPr>
            <a:picLocks noChangeAspect="1"/>
          </p:cNvPicPr>
          <p:nvPr/>
        </p:nvPicPr>
        <p:blipFill>
          <a:blip r:embed="rId4"/>
          <a:stretch>
            <a:fillRect/>
          </a:stretch>
        </p:blipFill>
        <p:spPr>
          <a:xfrm>
            <a:off x="5784438" y="838219"/>
            <a:ext cx="5879690" cy="5867641"/>
          </a:xfrm>
          <a:prstGeom prst="rect">
            <a:avLst/>
          </a:prstGeom>
        </p:spPr>
      </p:pic>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9151" y="147918"/>
            <a:ext cx="5596992" cy="1143000"/>
          </a:xfrm>
          <a:solidFill>
            <a:schemeClr val="accent3"/>
          </a:solidFill>
        </p:spPr>
        <p:txBody>
          <a:bodyPr anchor="ctr">
            <a:normAutofit/>
          </a:bodyPr>
          <a:lstStyle/>
          <a:p>
            <a:r>
              <a:rPr lang="en-GB" dirty="0"/>
              <a:t>“I propose…”</a:t>
            </a:r>
          </a:p>
        </p:txBody>
      </p:sp>
      <p:pic>
        <p:nvPicPr>
          <p:cNvPr id="2052" name="Picture 4" descr="Brainstorm. Funny Hand Drawn Illustration of Brain in Lamp. Typography  Poster Stock Vector - Illustration of idea, bright: 141180606">
            <a:extLst>
              <a:ext uri="{FF2B5EF4-FFF2-40B4-BE49-F238E27FC236}">
                <a16:creationId xmlns:a16="http://schemas.microsoft.com/office/drawing/2014/main" id="{456C43E9-42C6-C79F-9B6E-78F7C8BFAB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0403" y="3568443"/>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8091FA7-0D15-4EC3-9FB5-ECCA43E7EE7D}"/>
              </a:ext>
            </a:extLst>
          </p:cNvPr>
          <p:cNvSpPr/>
          <p:nvPr/>
        </p:nvSpPr>
        <p:spPr>
          <a:xfrm>
            <a:off x="5751871" y="1101213"/>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20CE5A7-B205-4EB0-A260-4F1C345444E5}"/>
              </a:ext>
            </a:extLst>
          </p:cNvPr>
          <p:cNvSpPr/>
          <p:nvPr/>
        </p:nvSpPr>
        <p:spPr>
          <a:xfrm>
            <a:off x="5751871" y="2891543"/>
            <a:ext cx="5879690" cy="11368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1246B6F-D823-4480-9EBA-0F16E74BE410}"/>
              </a:ext>
            </a:extLst>
          </p:cNvPr>
          <p:cNvSpPr/>
          <p:nvPr/>
        </p:nvSpPr>
        <p:spPr>
          <a:xfrm>
            <a:off x="5784438" y="4073433"/>
            <a:ext cx="5879690" cy="6174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7C8282BA-14C5-46C2-BD06-11CDD083DF69}"/>
              </a:ext>
            </a:extLst>
          </p:cNvPr>
          <p:cNvSpPr/>
          <p:nvPr/>
        </p:nvSpPr>
        <p:spPr>
          <a:xfrm>
            <a:off x="5784438" y="4703680"/>
            <a:ext cx="5879690" cy="11760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0DD141A-2F73-4D2A-9B41-E1308521738C}"/>
              </a:ext>
            </a:extLst>
          </p:cNvPr>
          <p:cNvSpPr/>
          <p:nvPr/>
        </p:nvSpPr>
        <p:spPr>
          <a:xfrm>
            <a:off x="5784438" y="5879724"/>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52701BD-AAEB-4E2F-9B99-BB2735A2924A}"/>
              </a:ext>
            </a:extLst>
          </p:cNvPr>
          <p:cNvSpPr/>
          <p:nvPr/>
        </p:nvSpPr>
        <p:spPr>
          <a:xfrm>
            <a:off x="5751871" y="1924961"/>
            <a:ext cx="5879690" cy="9215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8"/>
                                        </p:tgtEl>
                                      </p:cBhvr>
                                    </p:animEffect>
                                    <p:anim calcmode="lin" valueType="num">
                                      <p:cBhvr>
                                        <p:cTn id="7"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8"/>
                                        </p:tgtEl>
                                        <p:attrNameLst>
                                          <p:attrName>ppt_h</p:attrName>
                                        </p:attrNameLst>
                                      </p:cBhvr>
                                      <p:tavLst>
                                        <p:tav tm="0">
                                          <p:val>
                                            <p:strVal val="ppt_h"/>
                                          </p:val>
                                        </p:tav>
                                        <p:tav tm="100000">
                                          <p:val>
                                            <p:strVal val="ppt_h"/>
                                          </p:val>
                                        </p:tav>
                                      </p:tavLst>
                                    </p:anim>
                                    <p:set>
                                      <p:cBhvr>
                                        <p:cTn id="9" dur="1" fill="hold">
                                          <p:stCondLst>
                                            <p:cond delay="1999"/>
                                          </p:stCondLst>
                                        </p:cTn>
                                        <p:tgtEl>
                                          <p:spTgt spid="8"/>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15"/>
                                        </p:tgtEl>
                                      </p:cBhvr>
                                    </p:animEffect>
                                    <p:anim calcmode="lin" valueType="num">
                                      <p:cBhvr>
                                        <p:cTn id="14"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15"/>
                                        </p:tgtEl>
                                        <p:attrNameLst>
                                          <p:attrName>ppt_h</p:attrName>
                                        </p:attrNameLst>
                                      </p:cBhvr>
                                      <p:tavLst>
                                        <p:tav tm="0">
                                          <p:val>
                                            <p:strVal val="ppt_h"/>
                                          </p:val>
                                        </p:tav>
                                        <p:tav tm="100000">
                                          <p:val>
                                            <p:strVal val="ppt_h"/>
                                          </p:val>
                                        </p:tav>
                                      </p:tavLst>
                                    </p:anim>
                                    <p:set>
                                      <p:cBhvr>
                                        <p:cTn id="16" dur="1" fill="hold">
                                          <p:stCondLst>
                                            <p:cond delay="1999"/>
                                          </p:stCondLst>
                                        </p:cTn>
                                        <p:tgtEl>
                                          <p:spTgt spid="1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11"/>
                                        </p:tgtEl>
                                      </p:cBhvr>
                                    </p:animEffect>
                                    <p:anim calcmode="lin" valueType="num">
                                      <p:cBhvr>
                                        <p:cTn id="21" dur="2000"/>
                                        <p:tgtEl>
                                          <p:spTgt spid="1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11"/>
                                        </p:tgtEl>
                                        <p:attrNameLst>
                                          <p:attrName>ppt_h</p:attrName>
                                        </p:attrNameLst>
                                      </p:cBhvr>
                                      <p:tavLst>
                                        <p:tav tm="0">
                                          <p:val>
                                            <p:strVal val="ppt_h"/>
                                          </p:val>
                                        </p:tav>
                                        <p:tav tm="100000">
                                          <p:val>
                                            <p:strVal val="ppt_h"/>
                                          </p:val>
                                        </p:tav>
                                      </p:tavLst>
                                    </p:anim>
                                    <p:set>
                                      <p:cBhvr>
                                        <p:cTn id="23" dur="1" fill="hold">
                                          <p:stCondLst>
                                            <p:cond delay="1999"/>
                                          </p:stCondLst>
                                        </p:cTn>
                                        <p:tgtEl>
                                          <p:spTgt spid="11"/>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12"/>
                                        </p:tgtEl>
                                      </p:cBhvr>
                                    </p:animEffect>
                                    <p:anim calcmode="lin" valueType="num">
                                      <p:cBhvr>
                                        <p:cTn id="28" dur="2000"/>
                                        <p:tgtEl>
                                          <p:spTgt spid="1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12"/>
                                        </p:tgtEl>
                                        <p:attrNameLst>
                                          <p:attrName>ppt_h</p:attrName>
                                        </p:attrNameLst>
                                      </p:cBhvr>
                                      <p:tavLst>
                                        <p:tav tm="0">
                                          <p:val>
                                            <p:strVal val="ppt_h"/>
                                          </p:val>
                                        </p:tav>
                                        <p:tav tm="100000">
                                          <p:val>
                                            <p:strVal val="ppt_h"/>
                                          </p:val>
                                        </p:tav>
                                      </p:tavLst>
                                    </p:anim>
                                    <p:set>
                                      <p:cBhvr>
                                        <p:cTn id="30" dur="1" fill="hold">
                                          <p:stCondLst>
                                            <p:cond delay="1999"/>
                                          </p:stCondLst>
                                        </p:cTn>
                                        <p:tgtEl>
                                          <p:spTgt spid="12"/>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13"/>
                                        </p:tgtEl>
                                      </p:cBhvr>
                                    </p:animEffect>
                                    <p:anim calcmode="lin" valueType="num">
                                      <p:cBhvr>
                                        <p:cTn id="35" dur="2000"/>
                                        <p:tgtEl>
                                          <p:spTgt spid="1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3"/>
                                        </p:tgtEl>
                                        <p:attrNameLst>
                                          <p:attrName>ppt_h</p:attrName>
                                        </p:attrNameLst>
                                      </p:cBhvr>
                                      <p:tavLst>
                                        <p:tav tm="0">
                                          <p:val>
                                            <p:strVal val="ppt_h"/>
                                          </p:val>
                                        </p:tav>
                                        <p:tav tm="100000">
                                          <p:val>
                                            <p:strVal val="ppt_h"/>
                                          </p:val>
                                        </p:tav>
                                      </p:tavLst>
                                    </p:anim>
                                    <p:set>
                                      <p:cBhvr>
                                        <p:cTn id="37" dur="1" fill="hold">
                                          <p:stCondLst>
                                            <p:cond delay="1999"/>
                                          </p:stCondLst>
                                        </p:cTn>
                                        <p:tgtEl>
                                          <p:spTgt spid="13"/>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5" presetClass="exit" presetSubtype="0" fill="hold" grpId="0" nodeType="clickEffect">
                                  <p:stCondLst>
                                    <p:cond delay="0"/>
                                  </p:stCondLst>
                                  <p:childTnLst>
                                    <p:animEffect transition="out" filter="fade">
                                      <p:cBhvr>
                                        <p:cTn id="41" dur="2000"/>
                                        <p:tgtEl>
                                          <p:spTgt spid="14"/>
                                        </p:tgtEl>
                                      </p:cBhvr>
                                    </p:animEffect>
                                    <p:anim calcmode="lin" valueType="num">
                                      <p:cBhvr>
                                        <p:cTn id="42" dur="2000"/>
                                        <p:tgtEl>
                                          <p:spTgt spid="1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3" dur="2000"/>
                                        <p:tgtEl>
                                          <p:spTgt spid="14"/>
                                        </p:tgtEl>
                                        <p:attrNameLst>
                                          <p:attrName>ppt_h</p:attrName>
                                        </p:attrNameLst>
                                      </p:cBhvr>
                                      <p:tavLst>
                                        <p:tav tm="0">
                                          <p:val>
                                            <p:strVal val="ppt_h"/>
                                          </p:val>
                                        </p:tav>
                                        <p:tav tm="100000">
                                          <p:val>
                                            <p:strVal val="ppt_h"/>
                                          </p:val>
                                        </p:tav>
                                      </p:tavLst>
                                    </p:anim>
                                    <p:set>
                                      <p:cBhvr>
                                        <p:cTn id="44" dur="1" fill="hold">
                                          <p:stCondLst>
                                            <p:cond delay="19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P spid="12" grpId="0" animBg="1"/>
      <p:bldP spid="13" grpId="0" animBg="1"/>
      <p:bldP spid="14" grpId="0" animBg="1"/>
      <p:bldP spid="1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normAutofit/>
          </a:bodyPr>
          <a:lstStyle/>
          <a:p>
            <a:r>
              <a:rPr lang="en-GB" sz="4800" dirty="0">
                <a:solidFill>
                  <a:schemeClr val="bg1"/>
                </a:solidFill>
              </a:rPr>
              <a:t>Why write a proposal ?</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2330245"/>
            <a:ext cx="10972800" cy="4120438"/>
          </a:xfrm>
        </p:spPr>
        <p:txBody>
          <a:bodyPr/>
          <a:lstStyle/>
          <a:p>
            <a:r>
              <a:rPr lang="en-GB" dirty="0"/>
              <a:t>Allows the University to determine if your research meets academic standards</a:t>
            </a:r>
          </a:p>
          <a:p>
            <a:r>
              <a:rPr lang="en-GB" dirty="0"/>
              <a:t>Allocation of supervisor</a:t>
            </a:r>
          </a:p>
          <a:p>
            <a:r>
              <a:rPr lang="en-GB" dirty="0"/>
              <a:t>Reassurance that any ethical considerations are addressed early on</a:t>
            </a:r>
          </a:p>
        </p:txBody>
      </p:sp>
      <p:pic>
        <p:nvPicPr>
          <p:cNvPr id="3074" name="Picture 2" descr="The Deep Why. It doesn't seem to come naturally for… | by Michelle Holliday  | Medium">
            <a:extLst>
              <a:ext uri="{FF2B5EF4-FFF2-40B4-BE49-F238E27FC236}">
                <a16:creationId xmlns:a16="http://schemas.microsoft.com/office/drawing/2014/main" id="{A29409EF-CE83-BDB0-2D43-C7EE6DCAAF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7305" y="4844037"/>
            <a:ext cx="3310965" cy="1414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539E-9264-433C-961F-D83EACFFBA1A}"/>
              </a:ext>
            </a:extLst>
          </p:cNvPr>
          <p:cNvSpPr>
            <a:spLocks noGrp="1"/>
          </p:cNvSpPr>
          <p:nvPr>
            <p:ph type="title"/>
          </p:nvPr>
        </p:nvSpPr>
        <p:spPr>
          <a:xfrm>
            <a:off x="609600" y="1108355"/>
            <a:ext cx="10972800" cy="1143000"/>
          </a:xfrm>
          <a:solidFill>
            <a:schemeClr val="accent3"/>
          </a:solidFill>
        </p:spPr>
        <p:txBody>
          <a:bodyPr/>
          <a:lstStyle/>
          <a:p>
            <a:pPr algn="l"/>
            <a:r>
              <a:rPr lang="en-GB" dirty="0">
                <a:solidFill>
                  <a:schemeClr val="bg1"/>
                </a:solidFill>
              </a:rPr>
              <a:t>Dissertation Proposal -  Title</a:t>
            </a:r>
          </a:p>
        </p:txBody>
      </p:sp>
      <p:graphicFrame>
        <p:nvGraphicFramePr>
          <p:cNvPr id="4" name="Content Placeholder 3">
            <a:extLst>
              <a:ext uri="{FF2B5EF4-FFF2-40B4-BE49-F238E27FC236}">
                <a16:creationId xmlns:a16="http://schemas.microsoft.com/office/drawing/2014/main" id="{9650B294-2E3E-4506-8BE5-6A4D272BF9FB}"/>
              </a:ext>
            </a:extLst>
          </p:cNvPr>
          <p:cNvGraphicFramePr>
            <a:graphicFrameLocks noGrp="1"/>
          </p:cNvGraphicFramePr>
          <p:nvPr>
            <p:ph idx="1"/>
            <p:extLst>
              <p:ext uri="{D42A27DB-BD31-4B8C-83A1-F6EECF244321}">
                <p14:modId xmlns:p14="http://schemas.microsoft.com/office/powerpoint/2010/main" val="3126708632"/>
              </p:ext>
            </p:extLst>
          </p:nvPr>
        </p:nvGraphicFramePr>
        <p:xfrm>
          <a:off x="609600" y="2666999"/>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How to do a Research Project: 6 Steps | Top Universities">
            <a:extLst>
              <a:ext uri="{FF2B5EF4-FFF2-40B4-BE49-F238E27FC236}">
                <a16:creationId xmlns:a16="http://schemas.microsoft.com/office/drawing/2014/main" id="{6BDE1358-0843-1B54-1A70-DFA5213134E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7340" y="516077"/>
            <a:ext cx="4191000" cy="1943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998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chemeClr val="accent3"/>
          </a:solidFill>
        </p:spPr>
        <p:txBody>
          <a:bodyPr/>
          <a:lstStyle/>
          <a:p>
            <a:r>
              <a:rPr lang="en-GB" dirty="0">
                <a:solidFill>
                  <a:schemeClr val="bg1"/>
                </a:solidFill>
              </a:rPr>
              <a:t>Examples…</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a:xfrm>
            <a:off x="406400" y="1782764"/>
            <a:ext cx="5384800" cy="3989040"/>
          </a:xfrm>
        </p:spPr>
        <p:txBody>
          <a:bodyPr>
            <a:normAutofit fontScale="92500" lnSpcReduction="20000"/>
          </a:bodyPr>
          <a:lstStyle/>
          <a:p>
            <a:pPr marL="0" indent="0">
              <a:buNone/>
            </a:pPr>
            <a:r>
              <a:rPr lang="en-GB" dirty="0"/>
              <a:t>1. Domestic Abuse – </a:t>
            </a:r>
            <a:r>
              <a:rPr lang="en-GB" dirty="0">
                <a:solidFill>
                  <a:srgbClr val="FF0000"/>
                </a:solidFill>
              </a:rPr>
              <a:t>General subject</a:t>
            </a:r>
          </a:p>
          <a:p>
            <a:pPr marL="0" indent="0">
              <a:buNone/>
            </a:pPr>
            <a:endParaRPr lang="en-GB" dirty="0">
              <a:solidFill>
                <a:srgbClr val="FF0000"/>
              </a:solidFill>
            </a:endParaRPr>
          </a:p>
          <a:p>
            <a:pPr marL="0" indent="0">
              <a:buNone/>
            </a:pPr>
            <a:r>
              <a:rPr lang="en-GB" dirty="0"/>
              <a:t>2. Female offenders and characteristics – </a:t>
            </a:r>
            <a:r>
              <a:rPr lang="en-GB" dirty="0">
                <a:solidFill>
                  <a:srgbClr val="FF0000"/>
                </a:solidFill>
              </a:rPr>
              <a:t>Focus area</a:t>
            </a:r>
          </a:p>
          <a:p>
            <a:pPr marL="0" indent="0">
              <a:buNone/>
            </a:pPr>
            <a:endParaRPr lang="en-GB" dirty="0"/>
          </a:p>
          <a:p>
            <a:pPr marL="0" indent="0">
              <a:buNone/>
            </a:pPr>
            <a:r>
              <a:rPr lang="en-GB" dirty="0">
                <a:highlight>
                  <a:srgbClr val="00FF00"/>
                </a:highlight>
              </a:rPr>
              <a:t>3. A critical analysis of the prevalence of female perpetrated domestic abuse and the key characteristics surrounding it - </a:t>
            </a:r>
            <a:r>
              <a:rPr lang="en-GB" dirty="0">
                <a:solidFill>
                  <a:srgbClr val="FF0000"/>
                </a:solidFill>
                <a:highlight>
                  <a:srgbClr val="00FF00"/>
                </a:highlight>
              </a:rPr>
              <a:t>Title</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a:normAutofit fontScale="92500" lnSpcReduction="20000"/>
          </a:bodyPr>
          <a:lstStyle/>
          <a:p>
            <a:pPr marL="0" indent="0">
              <a:buNone/>
            </a:pPr>
            <a:r>
              <a:rPr lang="en-GB" dirty="0"/>
              <a:t>1. Serious Organised Crime – </a:t>
            </a:r>
            <a:r>
              <a:rPr lang="en-GB" dirty="0">
                <a:solidFill>
                  <a:srgbClr val="FF0000"/>
                </a:solidFill>
              </a:rPr>
              <a:t>General subject</a:t>
            </a:r>
            <a:br>
              <a:rPr lang="en-GB" dirty="0">
                <a:solidFill>
                  <a:srgbClr val="FF0000"/>
                </a:solidFill>
              </a:rPr>
            </a:b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t>2. What steps have the UK governments taken to understand and reduce SOC – </a:t>
            </a:r>
            <a:r>
              <a:rPr lang="en-GB" dirty="0">
                <a:solidFill>
                  <a:srgbClr val="FF0000"/>
                </a:solidFill>
              </a:rPr>
              <a:t>Focus area</a:t>
            </a:r>
          </a:p>
          <a:p>
            <a:pPr marL="514350" indent="-514350">
              <a:buFont typeface="+mj-lt"/>
              <a:buAutoNum type="arabicPeriod"/>
            </a:pP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highlight>
                  <a:srgbClr val="00FF00"/>
                </a:highlight>
              </a:rPr>
              <a:t>3. How effective has the drive to tackle SOC been to date? - </a:t>
            </a:r>
            <a:r>
              <a:rPr lang="en-GB" dirty="0">
                <a:solidFill>
                  <a:srgbClr val="FF0000"/>
                </a:solidFill>
                <a:highlight>
                  <a:srgbClr val="00FF00"/>
                </a:highlight>
              </a:rPr>
              <a:t>Title</a:t>
            </a:r>
          </a:p>
        </p:txBody>
      </p:sp>
      <p:pic>
        <p:nvPicPr>
          <p:cNvPr id="3" name="Picture 2" descr="Check Marks - Green Tick Icon Simple - Vector Stock Vector - Illustration  of clipart, approve: 140098669">
            <a:extLst>
              <a:ext uri="{FF2B5EF4-FFF2-40B4-BE49-F238E27FC236}">
                <a16:creationId xmlns:a16="http://schemas.microsoft.com/office/drawing/2014/main" id="{C21A0988-92A8-E1A4-847C-12F15996D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6550" y="5576337"/>
            <a:ext cx="723806" cy="7238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heck Marks - Green Tick Icon Simple - Vector Stock Vector - Illustration  of clipart, approve: 140098669">
            <a:extLst>
              <a:ext uri="{FF2B5EF4-FFF2-40B4-BE49-F238E27FC236}">
                <a16:creationId xmlns:a16="http://schemas.microsoft.com/office/drawing/2014/main" id="{B04343CC-6441-8C18-984F-48948BD305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4994" y="5576337"/>
            <a:ext cx="723806" cy="723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7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Effect transition="in" filter="fade">
                                      <p:cBhvr>
                                        <p:cTn id="35" dur="1000"/>
                                        <p:tgtEl>
                                          <p:spTgt spid="5">
                                            <p:txEl>
                                              <p:pRg st="2" end="2"/>
                                            </p:txEl>
                                          </p:spTgt>
                                        </p:tgtEl>
                                      </p:cBhvr>
                                    </p:animEffect>
                                    <p:anim calcmode="lin" valueType="num">
                                      <p:cBhvr>
                                        <p:cTn id="3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chemeClr val="accent3"/>
          </a:solidFill>
        </p:spPr>
        <p:txBody>
          <a:bodyPr>
            <a:normAutofit fontScale="90000"/>
          </a:bodyPr>
          <a:lstStyle/>
          <a:p>
            <a:r>
              <a:rPr lang="en-GB" dirty="0">
                <a:solidFill>
                  <a:schemeClr val="bg1"/>
                </a:solidFill>
              </a:rPr>
              <a:t>Dissertation proposal – background information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a:xfrm>
            <a:off x="609600" y="1676545"/>
            <a:ext cx="5978013" cy="4827494"/>
          </a:xfrm>
        </p:spPr>
        <p:txBody>
          <a:bodyPr>
            <a:noAutofit/>
          </a:bodyPr>
          <a:lstStyle/>
          <a:p>
            <a:r>
              <a:rPr lang="en-GB" dirty="0"/>
              <a:t>Background reading – support why you want to research your chosen area</a:t>
            </a:r>
          </a:p>
          <a:p>
            <a:r>
              <a:rPr lang="en-GB" dirty="0"/>
              <a:t>Not a comprehensive review of literature on your topic</a:t>
            </a:r>
          </a:p>
          <a:p>
            <a:r>
              <a:rPr lang="en-GB" dirty="0"/>
              <a:t>Be brief ; be focused</a:t>
            </a:r>
          </a:p>
          <a:p>
            <a:r>
              <a:rPr lang="en-GB" dirty="0"/>
              <a:t>Basic background information supported by literature/sources to justify your proposal</a:t>
            </a:r>
          </a:p>
          <a:p>
            <a:r>
              <a:rPr lang="en-GB" dirty="0"/>
              <a:t>Use Harvard!</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1362913242"/>
              </p:ext>
            </p:extLst>
          </p:nvPr>
        </p:nvGraphicFramePr>
        <p:xfrm>
          <a:off x="5594555" y="1676545"/>
          <a:ext cx="6390968" cy="4903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chemeClr val="accent3"/>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a:xfrm>
            <a:off x="609600" y="1600201"/>
            <a:ext cx="4188542" cy="3989040"/>
          </a:xfrm>
        </p:spPr>
        <p:txBody>
          <a:bodyPr/>
          <a:lstStyle/>
          <a:p>
            <a:r>
              <a:rPr lang="en-GB" dirty="0"/>
              <a:t>General statement which originates from your research area </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1060050170"/>
              </p:ext>
            </p:extLst>
          </p:nvPr>
        </p:nvGraphicFramePr>
        <p:xfrm>
          <a:off x="5466736" y="1777179"/>
          <a:ext cx="6371303" cy="4603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Benefits of Reading - My Pen My Friend">
            <a:extLst>
              <a:ext uri="{FF2B5EF4-FFF2-40B4-BE49-F238E27FC236}">
                <a16:creationId xmlns:a16="http://schemas.microsoft.com/office/drawing/2014/main" id="{2E0A998A-F8EA-6AEF-86B1-9F7DA080C6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44652" y="3673997"/>
            <a:ext cx="3706319" cy="2272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chemeClr val="accent3"/>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a:xfrm>
            <a:off x="609600" y="1767347"/>
            <a:ext cx="5243870" cy="4515465"/>
          </a:xfrm>
        </p:spPr>
        <p:txBody>
          <a:bodyPr>
            <a:normAutofit fontScale="92500"/>
          </a:bodyPr>
          <a:lstStyle/>
          <a:p>
            <a:r>
              <a:rPr lang="en-GB" dirty="0"/>
              <a:t>To address your ‘Research aim’</a:t>
            </a:r>
          </a:p>
          <a:p>
            <a:r>
              <a:rPr lang="en-GB" dirty="0"/>
              <a:t>Consider ‘key words’ – influence depth of study to be carried out</a:t>
            </a:r>
          </a:p>
          <a:p>
            <a:r>
              <a:rPr lang="en-GB" dirty="0"/>
              <a:t>‘Key words’ = Verbs used to indicate the type of study activity linked with the objective</a:t>
            </a:r>
          </a:p>
          <a:p>
            <a:r>
              <a:rPr lang="en-GB" dirty="0"/>
              <a:t>4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3246468722"/>
              </p:ext>
            </p:extLst>
          </p:nvPr>
        </p:nvGraphicFramePr>
        <p:xfrm>
          <a:off x="4876799" y="1278194"/>
          <a:ext cx="7207045" cy="51324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solidFill>
            <a:schemeClr val="accent3"/>
          </a:solidFill>
        </p:spPr>
        <p:txBody>
          <a:bodyPr/>
          <a:lstStyle/>
          <a:p>
            <a:r>
              <a:rPr lang="en-GB" dirty="0">
                <a:solidFill>
                  <a:schemeClr val="bg1"/>
                </a:solidFill>
              </a:rPr>
              <a:t>Aim &amp; Objectives - Example</a:t>
            </a:r>
          </a:p>
        </p:txBody>
      </p:sp>
      <p:sp>
        <p:nvSpPr>
          <p:cNvPr id="6" name="Content Placeholder 5">
            <a:extLst>
              <a:ext uri="{FF2B5EF4-FFF2-40B4-BE49-F238E27FC236}">
                <a16:creationId xmlns:a16="http://schemas.microsoft.com/office/drawing/2014/main" id="{3B7DC3DB-946C-420D-A9BA-CCE146A16CFA}"/>
              </a:ext>
            </a:extLst>
          </p:cNvPr>
          <p:cNvSpPr>
            <a:spLocks noGrp="1"/>
          </p:cNvSpPr>
          <p:nvPr>
            <p:ph sz="half" idx="1"/>
          </p:nvPr>
        </p:nvSpPr>
        <p:spPr>
          <a:xfrm>
            <a:off x="226142" y="1840424"/>
            <a:ext cx="5270090" cy="5066070"/>
          </a:xfrm>
        </p:spPr>
        <p:txBody>
          <a:bodyPr>
            <a:normAutofit fontScale="55000" lnSpcReduction="20000"/>
          </a:bodyPr>
          <a:lstStyle/>
          <a:p>
            <a:pPr marL="0" indent="0" algn="ctr">
              <a:buNone/>
            </a:pPr>
            <a:r>
              <a:rPr lang="en-GB" sz="6500" b="1" dirty="0">
                <a:effectLst/>
                <a:latin typeface="Arial" panose="020B0604020202020204" pitchFamily="34" charset="0"/>
                <a:ea typeface="Arial" panose="020B0604020202020204" pitchFamily="34" charset="0"/>
              </a:rPr>
              <a:t>Aim</a:t>
            </a:r>
            <a:endParaRPr lang="en-GB" sz="6500" dirty="0">
              <a:latin typeface="Arial" panose="020B0604020202020204" pitchFamily="34" charset="0"/>
              <a:ea typeface="Arial" panose="020B0604020202020204" pitchFamily="34" charset="0"/>
            </a:endParaRPr>
          </a:p>
          <a:p>
            <a:pPr marL="0" indent="0">
              <a:buNone/>
            </a:pPr>
            <a:r>
              <a:rPr lang="en-GB" sz="3800" dirty="0">
                <a:effectLst/>
                <a:latin typeface="Arial" panose="020B0604020202020204" pitchFamily="34" charset="0"/>
                <a:ea typeface="Arial" panose="020B0604020202020204" pitchFamily="34" charset="0"/>
              </a:rPr>
              <a:t>A key aim within this study is to research and identify the core characteristics surrounding domestic abuse perpetrated by females and the reasons in which they commit such abuse. </a:t>
            </a:r>
          </a:p>
          <a:p>
            <a:pPr marL="0" indent="0">
              <a:buNone/>
            </a:pPr>
            <a:endParaRPr lang="en-GB" sz="3800" dirty="0">
              <a:latin typeface="Arial" panose="020B0604020202020204" pitchFamily="34" charset="0"/>
              <a:ea typeface="Arial" panose="020B0604020202020204" pitchFamily="34" charset="0"/>
            </a:endParaRPr>
          </a:p>
          <a:p>
            <a:pPr marL="0" indent="0">
              <a:buNone/>
            </a:pPr>
            <a:r>
              <a:rPr lang="en-GB" sz="3800" dirty="0">
                <a:effectLst/>
                <a:latin typeface="Arial" panose="020B0604020202020204" pitchFamily="34" charset="0"/>
                <a:ea typeface="Arial" panose="020B0604020202020204" pitchFamily="34" charset="0"/>
              </a:rPr>
              <a:t>Moreover, a critical element of this study is to investigate why domestic abuse against male victims goes largely unreported in the UK and role society plays in the underdeveloped understanding of the crime itself. </a:t>
            </a:r>
          </a:p>
          <a:p>
            <a:pPr marL="0" indent="0">
              <a:buNone/>
            </a:pPr>
            <a:endParaRPr lang="en-GB" dirty="0"/>
          </a:p>
        </p:txBody>
      </p:sp>
      <p:sp>
        <p:nvSpPr>
          <p:cNvPr id="9" name="Content Placeholder 8">
            <a:extLst>
              <a:ext uri="{FF2B5EF4-FFF2-40B4-BE49-F238E27FC236}">
                <a16:creationId xmlns:a16="http://schemas.microsoft.com/office/drawing/2014/main" id="{28BFC7F1-2B7A-4828-AE60-4A1C9E851CC8}"/>
              </a:ext>
            </a:extLst>
          </p:cNvPr>
          <p:cNvSpPr>
            <a:spLocks noGrp="1"/>
          </p:cNvSpPr>
          <p:nvPr>
            <p:ph sz="half" idx="2"/>
          </p:nvPr>
        </p:nvSpPr>
        <p:spPr>
          <a:xfrm>
            <a:off x="5614219" y="1600201"/>
            <a:ext cx="6420465" cy="5066070"/>
          </a:xfrm>
        </p:spPr>
        <p:txBody>
          <a:bodyPr>
            <a:normAutofit fontScale="55000" lnSpcReduction="20000"/>
          </a:bodyPr>
          <a:lstStyle/>
          <a:p>
            <a:pPr marL="0" indent="0" algn="ctr">
              <a:buNone/>
            </a:pPr>
            <a:r>
              <a:rPr lang="en-GB" sz="6500" b="1" dirty="0"/>
              <a:t>Objectives</a:t>
            </a:r>
          </a:p>
          <a:p>
            <a:pPr marL="342900" lvl="0" indent="-342900">
              <a:lnSpc>
                <a:spcPct val="120000"/>
              </a:lnSpc>
              <a:spcBef>
                <a:spcPts val="1200"/>
              </a:spcBef>
              <a:buFont typeface="Arial" panose="020B0604020202020204" pitchFamily="34" charset="0"/>
              <a:buChar char="●"/>
            </a:pPr>
            <a:r>
              <a:rPr lang="en-GB" sz="3800" b="1" u="none" strike="noStrike" dirty="0">
                <a:solidFill>
                  <a:srgbClr val="0070C0"/>
                </a:solidFill>
                <a:effectLst/>
                <a:latin typeface="Arial" panose="020B0604020202020204" pitchFamily="34" charset="0"/>
                <a:ea typeface="Arial" panose="020B0604020202020204" pitchFamily="34" charset="0"/>
              </a:rPr>
              <a:t>Distinguish</a:t>
            </a:r>
            <a:r>
              <a:rPr lang="en-GB" sz="3800" u="none" strike="noStrike" dirty="0">
                <a:effectLst/>
                <a:latin typeface="Arial" panose="020B0604020202020204" pitchFamily="34" charset="0"/>
                <a:ea typeface="Arial" panose="020B0604020202020204" pitchFamily="34" charset="0"/>
              </a:rPr>
              <a:t> core problems relating to the initial reporting to the police of female perpetrated domestic abuse and the prosecution of such crimes. </a:t>
            </a:r>
          </a:p>
          <a:p>
            <a:pPr marL="342900" lvl="0" indent="-342900">
              <a:lnSpc>
                <a:spcPct val="120000"/>
              </a:lnSpc>
              <a:buFont typeface="Arial" panose="020B0604020202020204" pitchFamily="34" charset="0"/>
              <a:buChar char="●"/>
            </a:pPr>
            <a:r>
              <a:rPr lang="en-GB" sz="3800" b="1" u="none" strike="noStrike" dirty="0">
                <a:solidFill>
                  <a:srgbClr val="0070C0"/>
                </a:solidFill>
                <a:effectLst/>
                <a:latin typeface="Arial" panose="020B0604020202020204" pitchFamily="34" charset="0"/>
                <a:ea typeface="Arial" panose="020B0604020202020204" pitchFamily="34" charset="0"/>
              </a:rPr>
              <a:t>Examine</a:t>
            </a:r>
            <a:r>
              <a:rPr lang="en-GB" sz="3800" u="none" strike="noStrike" dirty="0">
                <a:effectLst/>
                <a:latin typeface="Arial" panose="020B0604020202020204" pitchFamily="34" charset="0"/>
                <a:ea typeface="Arial" panose="020B0604020202020204" pitchFamily="34" charset="0"/>
              </a:rPr>
              <a:t> the role society plays in the development of stereotypes and ideologies that surround abuse against male victims. </a:t>
            </a:r>
          </a:p>
          <a:p>
            <a:pPr marL="342900" lvl="0" indent="-342900">
              <a:lnSpc>
                <a:spcPct val="120000"/>
              </a:lnSpc>
              <a:spcBef>
                <a:spcPts val="1200"/>
              </a:spcBef>
              <a:buFont typeface="Arial" panose="020B0604020202020204" pitchFamily="34" charset="0"/>
              <a:buChar char="●"/>
            </a:pPr>
            <a:r>
              <a:rPr lang="en-GB" sz="3800" b="1" u="none" strike="noStrike" dirty="0">
                <a:solidFill>
                  <a:srgbClr val="0070C0"/>
                </a:solidFill>
                <a:effectLst/>
                <a:latin typeface="Arial" panose="020B0604020202020204" pitchFamily="34" charset="0"/>
                <a:ea typeface="Arial" panose="020B0604020202020204" pitchFamily="34" charset="0"/>
              </a:rPr>
              <a:t>Analyse</a:t>
            </a:r>
            <a:r>
              <a:rPr lang="en-GB" sz="3800" u="none" strike="noStrike" dirty="0">
                <a:solidFill>
                  <a:srgbClr val="0070C0"/>
                </a:solidFill>
                <a:effectLst/>
                <a:latin typeface="Arial" panose="020B0604020202020204" pitchFamily="34" charset="0"/>
                <a:ea typeface="Arial" panose="020B0604020202020204" pitchFamily="34" charset="0"/>
              </a:rPr>
              <a:t> </a:t>
            </a:r>
            <a:r>
              <a:rPr lang="en-GB" sz="3800" i="1" u="none" strike="noStrike" dirty="0">
                <a:effectLst/>
                <a:latin typeface="Arial" panose="020B0604020202020204" pitchFamily="34" charset="0"/>
                <a:ea typeface="Arial" panose="020B0604020202020204" pitchFamily="34" charset="0"/>
              </a:rPr>
              <a:t>why</a:t>
            </a:r>
            <a:r>
              <a:rPr lang="en-GB" sz="3800" u="none" strike="noStrike" dirty="0">
                <a:effectLst/>
                <a:latin typeface="Arial" panose="020B0604020202020204" pitchFamily="34" charset="0"/>
                <a:ea typeface="Arial" panose="020B0604020202020204" pitchFamily="34" charset="0"/>
              </a:rPr>
              <a:t> females commit domestic abuse against their male partners and distinguish the common characteristics of female abusers by evaluating research material in the form of books, journals, articles, and websites. </a:t>
            </a:r>
          </a:p>
          <a:p>
            <a:pPr marL="0" indent="0">
              <a:buNone/>
            </a:pPr>
            <a:endParaRPr lang="en-GB" dirty="0"/>
          </a:p>
        </p:txBody>
      </p:sp>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Effect transition="in" filter="fade">
                                      <p:cBhvr>
                                        <p:cTn id="21" dur="1000"/>
                                        <p:tgtEl>
                                          <p:spTgt spid="6">
                                            <p:txEl>
                                              <p:pRg st="3" end="3"/>
                                            </p:txEl>
                                          </p:spTgt>
                                        </p:tgtEl>
                                      </p:cBhvr>
                                    </p:animEffect>
                                    <p:anim calcmode="lin" valueType="num">
                                      <p:cBhvr>
                                        <p:cTn id="22"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xEl>
                                              <p:pRg st="0" end="0"/>
                                            </p:txEl>
                                          </p:spTgt>
                                        </p:tgtEl>
                                        <p:attrNameLst>
                                          <p:attrName>style.visibility</p:attrName>
                                        </p:attrNameLst>
                                      </p:cBhvr>
                                      <p:to>
                                        <p:strVal val="visible"/>
                                      </p:to>
                                    </p:set>
                                    <p:animEffect transition="in" filter="fade">
                                      <p:cBhvr>
                                        <p:cTn id="28" dur="1000"/>
                                        <p:tgtEl>
                                          <p:spTgt spid="9">
                                            <p:txEl>
                                              <p:pRg st="0" end="0"/>
                                            </p:txEl>
                                          </p:spTgt>
                                        </p:tgtEl>
                                      </p:cBhvr>
                                    </p:animEffect>
                                    <p:anim calcmode="lin" valueType="num">
                                      <p:cBhvr>
                                        <p:cTn id="29"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xEl>
                                              <p:pRg st="1" end="1"/>
                                            </p:txEl>
                                          </p:spTgt>
                                        </p:tgtEl>
                                        <p:attrNameLst>
                                          <p:attrName>style.visibility</p:attrName>
                                        </p:attrNameLst>
                                      </p:cBhvr>
                                      <p:to>
                                        <p:strVal val="visible"/>
                                      </p:to>
                                    </p:set>
                                    <p:animEffect transition="in" filter="fade">
                                      <p:cBhvr>
                                        <p:cTn id="35" dur="1000"/>
                                        <p:tgtEl>
                                          <p:spTgt spid="9">
                                            <p:txEl>
                                              <p:pRg st="1" end="1"/>
                                            </p:txEl>
                                          </p:spTgt>
                                        </p:tgtEl>
                                      </p:cBhvr>
                                    </p:animEffect>
                                    <p:anim calcmode="lin" valueType="num">
                                      <p:cBhvr>
                                        <p:cTn id="36"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2" end="2"/>
                                            </p:txEl>
                                          </p:spTgt>
                                        </p:tgtEl>
                                        <p:attrNameLst>
                                          <p:attrName>style.visibility</p:attrName>
                                        </p:attrNameLst>
                                      </p:cBhvr>
                                      <p:to>
                                        <p:strVal val="visible"/>
                                      </p:to>
                                    </p:set>
                                    <p:animEffect transition="in" filter="fade">
                                      <p:cBhvr>
                                        <p:cTn id="42" dur="1000"/>
                                        <p:tgtEl>
                                          <p:spTgt spid="9">
                                            <p:txEl>
                                              <p:pRg st="2" end="2"/>
                                            </p:txEl>
                                          </p:spTgt>
                                        </p:tgtEl>
                                      </p:cBhvr>
                                    </p:animEffect>
                                    <p:anim calcmode="lin" valueType="num">
                                      <p:cBhvr>
                                        <p:cTn id="43"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9">
                                            <p:txEl>
                                              <p:pRg st="3" end="3"/>
                                            </p:txEl>
                                          </p:spTgt>
                                        </p:tgtEl>
                                        <p:attrNameLst>
                                          <p:attrName>style.visibility</p:attrName>
                                        </p:attrNameLst>
                                      </p:cBhvr>
                                      <p:to>
                                        <p:strVal val="visible"/>
                                      </p:to>
                                    </p:set>
                                    <p:animEffect transition="in" filter="fade">
                                      <p:cBhvr>
                                        <p:cTn id="49" dur="1000"/>
                                        <p:tgtEl>
                                          <p:spTgt spid="9">
                                            <p:txEl>
                                              <p:pRg st="3" end="3"/>
                                            </p:txEl>
                                          </p:spTgt>
                                        </p:tgtEl>
                                      </p:cBhvr>
                                    </p:animEffect>
                                    <p:anim calcmode="lin" valueType="num">
                                      <p:cBhvr>
                                        <p:cTn id="50"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chemeClr val="accent3"/>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fontScale="92500" lnSpcReduction="10000"/>
          </a:bodyPr>
          <a:lstStyle/>
          <a:p>
            <a:r>
              <a:rPr lang="en-GB" dirty="0"/>
              <a:t>1</a:t>
            </a:r>
            <a:r>
              <a:rPr lang="en-GB" baseline="30000" dirty="0"/>
              <a:t>st</a:t>
            </a:r>
            <a:r>
              <a:rPr lang="en-GB" dirty="0"/>
              <a:t> objective – simple key word e.g. </a:t>
            </a:r>
            <a:r>
              <a:rPr lang="en-GB" i="1" dirty="0"/>
              <a:t>Identify, classify, outline</a:t>
            </a:r>
          </a:p>
          <a:p>
            <a:pPr marL="0" indent="0">
              <a:buNone/>
            </a:pPr>
            <a:endParaRPr lang="en-GB" i="1" dirty="0"/>
          </a:p>
          <a:p>
            <a:r>
              <a:rPr lang="en-GB" dirty="0"/>
              <a:t>To give background to your research area</a:t>
            </a:r>
          </a:p>
          <a:p>
            <a:pPr marL="0" indent="0">
              <a:buNone/>
            </a:pPr>
            <a:endParaRPr lang="en-GB" dirty="0"/>
          </a:p>
          <a:p>
            <a:r>
              <a:rPr lang="en-GB" dirty="0"/>
              <a:t>Other objectives – keywords to suggest in-depth research e.g. </a:t>
            </a:r>
            <a:r>
              <a:rPr lang="en-GB" i="1" dirty="0"/>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fontScale="92500" lnSpcReduction="10000"/>
          </a:bodyPr>
          <a:lstStyle/>
          <a:p>
            <a:r>
              <a:rPr lang="en-GB" dirty="0"/>
              <a:t>Final objective – keyword that links easily to a concluding activity e.g. </a:t>
            </a:r>
            <a:r>
              <a:rPr lang="en-GB" i="1" dirty="0"/>
              <a:t>formulate, produce, develop, recommend, propose etc.</a:t>
            </a:r>
          </a:p>
        </p:txBody>
      </p:sp>
      <p:pic>
        <p:nvPicPr>
          <p:cNvPr id="3074" name="Picture 2" descr="Learning Outcomes | Principles of Management">
            <a:extLst>
              <a:ext uri="{FF2B5EF4-FFF2-40B4-BE49-F238E27FC236}">
                <a16:creationId xmlns:a16="http://schemas.microsoft.com/office/drawing/2014/main" id="{061C2F32-8121-7191-6627-A524A94E3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3429000"/>
            <a:ext cx="28448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chemeClr val="accent3"/>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a:xfrm>
            <a:off x="609600" y="2391122"/>
            <a:ext cx="4494981" cy="3989040"/>
          </a:xfrm>
        </p:spPr>
        <p:txBody>
          <a:bodyPr/>
          <a:lstStyle/>
          <a:p>
            <a:r>
              <a:rPr lang="en-GB" dirty="0"/>
              <a:t>Research methods = How you intend to do your research</a:t>
            </a:r>
          </a:p>
          <a:p>
            <a:pPr marL="0" indent="0">
              <a:buNone/>
            </a:pPr>
            <a:endParaRPr lang="en-GB" dirty="0"/>
          </a:p>
          <a:p>
            <a:r>
              <a:rPr lang="en-GB" dirty="0"/>
              <a:t>For the proposal you need to outline </a:t>
            </a:r>
            <a:r>
              <a:rPr lang="en-GB" u="sng" dirty="0"/>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extLst>
              <p:ext uri="{D42A27DB-BD31-4B8C-83A1-F6EECF244321}">
                <p14:modId xmlns:p14="http://schemas.microsoft.com/office/powerpoint/2010/main" val="562169217"/>
              </p:ext>
            </p:extLst>
          </p:nvPr>
        </p:nvGraphicFramePr>
        <p:xfrm>
          <a:off x="5193072" y="1541206"/>
          <a:ext cx="6477819" cy="45547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F23F-541C-4C29-B220-2009B8D3C94C}"/>
              </a:ext>
            </a:extLst>
          </p:cNvPr>
          <p:cNvSpPr>
            <a:spLocks noGrp="1"/>
          </p:cNvSpPr>
          <p:nvPr>
            <p:ph type="title"/>
          </p:nvPr>
        </p:nvSpPr>
        <p:spPr>
          <a:xfrm>
            <a:off x="609600" y="274637"/>
            <a:ext cx="10972800" cy="1593491"/>
          </a:xfrm>
          <a:solidFill>
            <a:schemeClr val="accent3"/>
          </a:solidFill>
        </p:spPr>
        <p:txBody>
          <a:bodyPr>
            <a:normAutofit/>
          </a:bodyPr>
          <a:lstStyle/>
          <a:p>
            <a:r>
              <a:rPr lang="en-GB" sz="5400" dirty="0">
                <a:solidFill>
                  <a:schemeClr val="bg1"/>
                </a:solidFill>
              </a:rPr>
              <a:t>Research methods</a:t>
            </a:r>
          </a:p>
        </p:txBody>
      </p:sp>
      <p:sp>
        <p:nvSpPr>
          <p:cNvPr id="3" name="Content Placeholder 2">
            <a:extLst>
              <a:ext uri="{FF2B5EF4-FFF2-40B4-BE49-F238E27FC236}">
                <a16:creationId xmlns:a16="http://schemas.microsoft.com/office/drawing/2014/main" id="{28DD6882-83B9-4772-8DF1-76DECFEF8619}"/>
              </a:ext>
            </a:extLst>
          </p:cNvPr>
          <p:cNvSpPr>
            <a:spLocks noGrp="1"/>
          </p:cNvSpPr>
          <p:nvPr>
            <p:ph sz="half" idx="1"/>
          </p:nvPr>
        </p:nvSpPr>
        <p:spPr>
          <a:xfrm>
            <a:off x="609598" y="2032821"/>
            <a:ext cx="5384800" cy="3989040"/>
          </a:xfrm>
          <a:solidFill>
            <a:srgbClr val="0070C0"/>
          </a:solidFill>
        </p:spPr>
        <p:txBody>
          <a:bodyPr>
            <a:normAutofit fontScale="85000" lnSpcReduction="10000"/>
          </a:bodyPr>
          <a:lstStyle/>
          <a:p>
            <a:pPr marL="0" indent="0" algn="ctr">
              <a:buNone/>
            </a:pPr>
            <a:r>
              <a:rPr lang="en-GB" b="1" dirty="0">
                <a:solidFill>
                  <a:schemeClr val="bg1"/>
                </a:solidFill>
              </a:rPr>
              <a:t>Literature Review</a:t>
            </a:r>
          </a:p>
          <a:p>
            <a:r>
              <a:rPr lang="en-GB" dirty="0">
                <a:solidFill>
                  <a:schemeClr val="bg1"/>
                </a:solidFill>
              </a:rPr>
              <a:t>Main activity in your final document – seek sources to show how well read you are</a:t>
            </a:r>
          </a:p>
          <a:p>
            <a:r>
              <a:rPr lang="en-GB" dirty="0">
                <a:solidFill>
                  <a:schemeClr val="bg1"/>
                </a:solidFill>
              </a:rPr>
              <a:t>Proposal – indicate the types of literature being sourced (books, journals etc) and providing examples of relevant literature</a:t>
            </a:r>
          </a:p>
          <a:p>
            <a:r>
              <a:rPr lang="en-GB" dirty="0">
                <a:solidFill>
                  <a:schemeClr val="bg1"/>
                </a:solidFill>
              </a:rPr>
              <a:t>Indicate databases used/to be used</a:t>
            </a:r>
          </a:p>
          <a:p>
            <a:r>
              <a:rPr lang="en-GB" dirty="0">
                <a:solidFill>
                  <a:schemeClr val="bg1"/>
                </a:solidFill>
              </a:rPr>
              <a:t>Literature review – based on theory</a:t>
            </a:r>
          </a:p>
          <a:p>
            <a:endParaRPr lang="en-GB" dirty="0"/>
          </a:p>
        </p:txBody>
      </p:sp>
      <p:sp>
        <p:nvSpPr>
          <p:cNvPr id="4" name="Content Placeholder 3">
            <a:extLst>
              <a:ext uri="{FF2B5EF4-FFF2-40B4-BE49-F238E27FC236}">
                <a16:creationId xmlns:a16="http://schemas.microsoft.com/office/drawing/2014/main" id="{CA7A427B-B267-45DE-B719-6B939CE4030E}"/>
              </a:ext>
            </a:extLst>
          </p:cNvPr>
          <p:cNvSpPr>
            <a:spLocks noGrp="1"/>
          </p:cNvSpPr>
          <p:nvPr>
            <p:ph sz="half" idx="2"/>
          </p:nvPr>
        </p:nvSpPr>
        <p:spPr>
          <a:xfrm>
            <a:off x="6197602" y="2032821"/>
            <a:ext cx="5384800" cy="3989040"/>
          </a:xfrm>
          <a:solidFill>
            <a:srgbClr val="00B0F0"/>
          </a:solidFill>
        </p:spPr>
        <p:txBody>
          <a:bodyPr>
            <a:normAutofit fontScale="85000" lnSpcReduction="10000"/>
          </a:bodyPr>
          <a:lstStyle/>
          <a:p>
            <a:pPr marL="0" indent="0" algn="ctr">
              <a:buNone/>
            </a:pPr>
            <a:r>
              <a:rPr lang="en-GB" b="1" dirty="0">
                <a:solidFill>
                  <a:srgbClr val="002060"/>
                </a:solidFill>
              </a:rPr>
              <a:t>Empirical Data</a:t>
            </a:r>
          </a:p>
          <a:p>
            <a:r>
              <a:rPr lang="en-GB" dirty="0">
                <a:solidFill>
                  <a:srgbClr val="002060"/>
                </a:solidFill>
              </a:rPr>
              <a:t>Supplements literature review</a:t>
            </a:r>
          </a:p>
          <a:p>
            <a:r>
              <a:rPr lang="en-GB" dirty="0">
                <a:solidFill>
                  <a:srgbClr val="002060"/>
                </a:solidFill>
              </a:rPr>
              <a:t>How you will gather your data – interviews, questionnaires, experiments, observations etc.</a:t>
            </a:r>
          </a:p>
          <a:p>
            <a:r>
              <a:rPr lang="en-GB" dirty="0">
                <a:solidFill>
                  <a:srgbClr val="002060"/>
                </a:solidFill>
              </a:rPr>
              <a:t>Who will be involved and how selected</a:t>
            </a:r>
          </a:p>
          <a:p>
            <a:r>
              <a:rPr lang="en-GB" dirty="0">
                <a:solidFill>
                  <a:srgbClr val="002060"/>
                </a:solidFill>
              </a:rPr>
              <a:t>Primary/secondary data</a:t>
            </a:r>
          </a:p>
          <a:p>
            <a:endParaRPr lang="en-GB" dirty="0">
              <a:solidFill>
                <a:srgbClr val="002060"/>
              </a:solidFill>
            </a:endParaRPr>
          </a:p>
          <a:p>
            <a:pPr marL="0" indent="0">
              <a:buNone/>
            </a:pP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39302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4535-8C3C-4135-8162-7DE110558335}"/>
              </a:ext>
            </a:extLst>
          </p:cNvPr>
          <p:cNvSpPr>
            <a:spLocks noGrp="1"/>
          </p:cNvSpPr>
          <p:nvPr>
            <p:ph type="title"/>
          </p:nvPr>
        </p:nvSpPr>
        <p:spPr>
          <a:xfrm>
            <a:off x="609600" y="274638"/>
            <a:ext cx="10972800" cy="1563994"/>
          </a:xfrm>
          <a:solidFill>
            <a:srgbClr val="92D050"/>
          </a:solidFill>
        </p:spPr>
        <p:txBody>
          <a:bodyPr/>
          <a:lstStyle/>
          <a:p>
            <a:r>
              <a:rPr lang="en-GB" dirty="0">
                <a:solidFill>
                  <a:schemeClr val="bg1"/>
                </a:solidFill>
              </a:rPr>
              <a:t>Dissertation proposal - Timeline</a:t>
            </a:r>
          </a:p>
        </p:txBody>
      </p:sp>
      <p:sp>
        <p:nvSpPr>
          <p:cNvPr id="3" name="Content Placeholder 2">
            <a:extLst>
              <a:ext uri="{FF2B5EF4-FFF2-40B4-BE49-F238E27FC236}">
                <a16:creationId xmlns:a16="http://schemas.microsoft.com/office/drawing/2014/main" id="{32D8FF98-98FB-4512-9D85-79F2F46D2900}"/>
              </a:ext>
            </a:extLst>
          </p:cNvPr>
          <p:cNvSpPr>
            <a:spLocks noGrp="1"/>
          </p:cNvSpPr>
          <p:nvPr>
            <p:ph idx="1"/>
          </p:nvPr>
        </p:nvSpPr>
        <p:spPr>
          <a:xfrm>
            <a:off x="609600" y="1976284"/>
            <a:ext cx="10972800" cy="4739148"/>
          </a:xfrm>
        </p:spPr>
        <p:txBody>
          <a:bodyPr>
            <a:normAutofit/>
          </a:bodyPr>
          <a:lstStyle/>
          <a:p>
            <a:r>
              <a:rPr lang="en-GB" dirty="0"/>
              <a:t>Estimate of how long you believe each stage of your research will take</a:t>
            </a:r>
          </a:p>
          <a:p>
            <a:r>
              <a:rPr lang="en-GB" dirty="0"/>
              <a:t>Look at the timeline provided – spread out between Sept-May</a:t>
            </a:r>
          </a:p>
          <a:p>
            <a:r>
              <a:rPr lang="en-GB" dirty="0"/>
              <a:t>Idea of time to give to each stage</a:t>
            </a:r>
          </a:p>
          <a:p>
            <a:r>
              <a:rPr lang="en-GB" dirty="0"/>
              <a:t>Key submission dates</a:t>
            </a:r>
          </a:p>
          <a:p>
            <a:r>
              <a:rPr lang="en-GB" dirty="0"/>
              <a:t>Overlaps</a:t>
            </a:r>
          </a:p>
          <a:p>
            <a:r>
              <a:rPr lang="en-GB" dirty="0"/>
              <a:t>Not too detailed – can de-motivate you</a:t>
            </a:r>
          </a:p>
        </p:txBody>
      </p:sp>
      <p:pic>
        <p:nvPicPr>
          <p:cNvPr id="4098" name="Picture 2" descr="What is a Writing Plan? (And How to Create Yours in 7 Steps) - Novel Factory">
            <a:extLst>
              <a:ext uri="{FF2B5EF4-FFF2-40B4-BE49-F238E27FC236}">
                <a16:creationId xmlns:a16="http://schemas.microsoft.com/office/drawing/2014/main" id="{5AB89AC6-19DC-EFB3-A2CB-4054219EAD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4894" y="3789193"/>
            <a:ext cx="3759200" cy="215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4568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1690A-EC9F-4293-B027-6E69FA2ADB3B}"/>
              </a:ext>
            </a:extLst>
          </p:cNvPr>
          <p:cNvSpPr>
            <a:spLocks noGrp="1"/>
          </p:cNvSpPr>
          <p:nvPr>
            <p:ph type="title"/>
          </p:nvPr>
        </p:nvSpPr>
        <p:spPr>
          <a:xfrm>
            <a:off x="609600" y="135999"/>
            <a:ext cx="10972800" cy="1143000"/>
          </a:xfrm>
          <a:solidFill>
            <a:srgbClr val="92D050"/>
          </a:solidFill>
        </p:spPr>
        <p:txBody>
          <a:bodyPr>
            <a:normAutofit fontScale="90000"/>
          </a:bodyPr>
          <a:lstStyle/>
          <a:p>
            <a:br>
              <a:rPr lang="en-US" dirty="0">
                <a:solidFill>
                  <a:schemeClr val="bg1"/>
                </a:solidFill>
              </a:rPr>
            </a:br>
            <a:r>
              <a:rPr lang="en-US" dirty="0">
                <a:solidFill>
                  <a:schemeClr val="bg1"/>
                </a:solidFill>
              </a:rPr>
              <a:t>Deadlines to Guide Progress</a:t>
            </a:r>
            <a:br>
              <a:rPr lang="en-US" dirty="0"/>
            </a:br>
            <a:endParaRPr lang="en-GB" dirty="0">
              <a:solidFill>
                <a:schemeClr val="bg1"/>
              </a:solidFill>
            </a:endParaRPr>
          </a:p>
        </p:txBody>
      </p:sp>
      <p:graphicFrame>
        <p:nvGraphicFramePr>
          <p:cNvPr id="7" name="Table 5">
            <a:extLst>
              <a:ext uri="{FF2B5EF4-FFF2-40B4-BE49-F238E27FC236}">
                <a16:creationId xmlns:a16="http://schemas.microsoft.com/office/drawing/2014/main" id="{F0806505-9100-FF79-F3A1-239B9441514F}"/>
              </a:ext>
            </a:extLst>
          </p:cNvPr>
          <p:cNvGraphicFramePr>
            <a:graphicFrameLocks noGrp="1"/>
          </p:cNvGraphicFramePr>
          <p:nvPr>
            <p:extLst>
              <p:ext uri="{D42A27DB-BD31-4B8C-83A1-F6EECF244321}">
                <p14:modId xmlns:p14="http://schemas.microsoft.com/office/powerpoint/2010/main" val="3824915515"/>
              </p:ext>
            </p:extLst>
          </p:nvPr>
        </p:nvGraphicFramePr>
        <p:xfrm>
          <a:off x="467518" y="1577182"/>
          <a:ext cx="5551714" cy="5143703"/>
        </p:xfrm>
        <a:graphic>
          <a:graphicData uri="http://schemas.openxmlformats.org/drawingml/2006/table">
            <a:tbl>
              <a:tblPr firstRow="1" bandRow="1">
                <a:tableStyleId>{22838BEF-8BB2-4498-84A7-C5851F593DF1}</a:tableStyleId>
              </a:tblPr>
              <a:tblGrid>
                <a:gridCol w="2913081">
                  <a:extLst>
                    <a:ext uri="{9D8B030D-6E8A-4147-A177-3AD203B41FA5}">
                      <a16:colId xmlns:a16="http://schemas.microsoft.com/office/drawing/2014/main" val="1078207287"/>
                    </a:ext>
                  </a:extLst>
                </a:gridCol>
                <a:gridCol w="2638633">
                  <a:extLst>
                    <a:ext uri="{9D8B030D-6E8A-4147-A177-3AD203B41FA5}">
                      <a16:colId xmlns:a16="http://schemas.microsoft.com/office/drawing/2014/main" val="2681243622"/>
                    </a:ext>
                  </a:extLst>
                </a:gridCol>
              </a:tblGrid>
              <a:tr h="638355">
                <a:tc>
                  <a:txBody>
                    <a:bodyPr/>
                    <a:lstStyle/>
                    <a:p>
                      <a:r>
                        <a:rPr lang="en-US" b="0" dirty="0"/>
                        <a:t>Proposal and Ethics Forms </a:t>
                      </a:r>
                    </a:p>
                  </a:txBody>
                  <a:tcPr/>
                </a:tc>
                <a:tc>
                  <a:txBody>
                    <a:bodyPr/>
                    <a:lstStyle/>
                    <a:p>
                      <a:r>
                        <a:rPr lang="en-US" b="0" dirty="0"/>
                        <a:t>Friday 20</a:t>
                      </a:r>
                      <a:r>
                        <a:rPr lang="en-US" b="0" baseline="30000" dirty="0"/>
                        <a:t>th</a:t>
                      </a:r>
                      <a:r>
                        <a:rPr lang="en-US" b="0" dirty="0"/>
                        <a:t> October 23:59hrs </a:t>
                      </a:r>
                    </a:p>
                  </a:txBody>
                  <a:tcPr/>
                </a:tc>
                <a:extLst>
                  <a:ext uri="{0D108BD9-81ED-4DB2-BD59-A6C34878D82A}">
                    <a16:rowId xmlns:a16="http://schemas.microsoft.com/office/drawing/2014/main" val="496557835"/>
                  </a:ext>
                </a:extLst>
              </a:tr>
              <a:tr h="638355">
                <a:tc>
                  <a:txBody>
                    <a:bodyPr/>
                    <a:lstStyle/>
                    <a:p>
                      <a:r>
                        <a:rPr lang="en-US" dirty="0"/>
                        <a:t>Chapter: Introduction </a:t>
                      </a:r>
                    </a:p>
                  </a:txBody>
                  <a:tcPr/>
                </a:tc>
                <a:tc>
                  <a:txBody>
                    <a:bodyPr/>
                    <a:lstStyle/>
                    <a:p>
                      <a:r>
                        <a:rPr lang="en-US" dirty="0"/>
                        <a:t>Friday 10</a:t>
                      </a:r>
                      <a:r>
                        <a:rPr lang="en-US" baseline="30000" dirty="0"/>
                        <a:t>th</a:t>
                      </a:r>
                      <a:r>
                        <a:rPr lang="en-US" dirty="0"/>
                        <a:t> November 23:59hrs </a:t>
                      </a:r>
                    </a:p>
                  </a:txBody>
                  <a:tcPr/>
                </a:tc>
                <a:extLst>
                  <a:ext uri="{0D108BD9-81ED-4DB2-BD59-A6C34878D82A}">
                    <a16:rowId xmlns:a16="http://schemas.microsoft.com/office/drawing/2014/main" val="678202445"/>
                  </a:ext>
                </a:extLst>
              </a:tr>
              <a:tr h="63835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Chapter: Literature Review </a:t>
                      </a:r>
                    </a:p>
                  </a:txBody>
                  <a:tcPr/>
                </a:tc>
                <a:tc>
                  <a:txBody>
                    <a:bodyPr/>
                    <a:lstStyle/>
                    <a:p>
                      <a:r>
                        <a:rPr lang="en-US" dirty="0"/>
                        <a:t>Friday 8</a:t>
                      </a:r>
                      <a:r>
                        <a:rPr lang="en-US" baseline="30000" dirty="0"/>
                        <a:t>th</a:t>
                      </a:r>
                      <a:r>
                        <a:rPr lang="en-US" dirty="0"/>
                        <a:t> December 23:59hrs  </a:t>
                      </a:r>
                    </a:p>
                  </a:txBody>
                  <a:tcPr/>
                </a:tc>
                <a:extLst>
                  <a:ext uri="{0D108BD9-81ED-4DB2-BD59-A6C34878D82A}">
                    <a16:rowId xmlns:a16="http://schemas.microsoft.com/office/drawing/2014/main" val="1099827843"/>
                  </a:ext>
                </a:extLst>
              </a:tr>
              <a:tr h="638355">
                <a:tc>
                  <a:txBody>
                    <a:bodyPr/>
                    <a:lstStyle/>
                    <a:p>
                      <a:r>
                        <a:rPr lang="en-US" dirty="0"/>
                        <a:t>Chapter: Research Methodology</a:t>
                      </a:r>
                    </a:p>
                  </a:txBody>
                  <a:tcPr/>
                </a:tc>
                <a:tc>
                  <a:txBody>
                    <a:bodyPr/>
                    <a:lstStyle/>
                    <a:p>
                      <a:r>
                        <a:rPr lang="en-US" dirty="0"/>
                        <a:t>Friday 09</a:t>
                      </a:r>
                      <a:r>
                        <a:rPr lang="en-US" baseline="30000" dirty="0"/>
                        <a:t>th</a:t>
                      </a:r>
                      <a:r>
                        <a:rPr lang="en-US" dirty="0"/>
                        <a:t> FEBRUARY 23:59hrs </a:t>
                      </a:r>
                    </a:p>
                  </a:txBody>
                  <a:tcPr/>
                </a:tc>
                <a:extLst>
                  <a:ext uri="{0D108BD9-81ED-4DB2-BD59-A6C34878D82A}">
                    <a16:rowId xmlns:a16="http://schemas.microsoft.com/office/drawing/2014/main" val="2983720729"/>
                  </a:ext>
                </a:extLst>
              </a:tr>
              <a:tr h="638355">
                <a:tc>
                  <a:txBody>
                    <a:bodyPr/>
                    <a:lstStyle/>
                    <a:p>
                      <a:r>
                        <a:rPr lang="en-US" dirty="0"/>
                        <a:t>Chapter: Analysis of results </a:t>
                      </a:r>
                    </a:p>
                  </a:txBody>
                  <a:tcPr/>
                </a:tc>
                <a:tc>
                  <a:txBody>
                    <a:bodyPr/>
                    <a:lstStyle/>
                    <a:p>
                      <a:r>
                        <a:rPr lang="en-US" dirty="0"/>
                        <a:t>Friday 22</a:t>
                      </a:r>
                      <a:r>
                        <a:rPr lang="en-US" baseline="30000" dirty="0"/>
                        <a:t>nd</a:t>
                      </a:r>
                      <a:r>
                        <a:rPr lang="en-US" dirty="0"/>
                        <a:t> MARCH 23:59hrs </a:t>
                      </a:r>
                    </a:p>
                  </a:txBody>
                  <a:tcPr/>
                </a:tc>
                <a:extLst>
                  <a:ext uri="{0D108BD9-81ED-4DB2-BD59-A6C34878D82A}">
                    <a16:rowId xmlns:a16="http://schemas.microsoft.com/office/drawing/2014/main" val="2329613720"/>
                  </a:ext>
                </a:extLst>
              </a:tr>
              <a:tr h="638355">
                <a:tc>
                  <a:txBody>
                    <a:bodyPr/>
                    <a:lstStyle/>
                    <a:p>
                      <a:r>
                        <a:rPr lang="en-US" dirty="0"/>
                        <a:t>Chapter: Conclusion and recommendations </a:t>
                      </a:r>
                    </a:p>
                  </a:txBody>
                  <a:tcPr/>
                </a:tc>
                <a:tc>
                  <a:txBody>
                    <a:bodyPr/>
                    <a:lstStyle/>
                    <a:p>
                      <a:r>
                        <a:rPr lang="en-US" dirty="0"/>
                        <a:t>Friday 19</a:t>
                      </a:r>
                      <a:r>
                        <a:rPr lang="en-US" baseline="30000" dirty="0"/>
                        <a:t>th</a:t>
                      </a:r>
                      <a:r>
                        <a:rPr lang="en-US" dirty="0"/>
                        <a:t> APRIL 23:59hrs</a:t>
                      </a:r>
                    </a:p>
                  </a:txBody>
                  <a:tcPr/>
                </a:tc>
                <a:extLst>
                  <a:ext uri="{0D108BD9-81ED-4DB2-BD59-A6C34878D82A}">
                    <a16:rowId xmlns:a16="http://schemas.microsoft.com/office/drawing/2014/main" val="4288859"/>
                  </a:ext>
                </a:extLst>
              </a:tr>
              <a:tr h="638355">
                <a:tc>
                  <a:txBody>
                    <a:bodyPr/>
                    <a:lstStyle/>
                    <a:p>
                      <a:r>
                        <a:rPr lang="en-US" dirty="0"/>
                        <a:t>Draft Submission – your choice </a:t>
                      </a:r>
                    </a:p>
                  </a:txBody>
                  <a:tcPr/>
                </a:tc>
                <a:tc>
                  <a:txBody>
                    <a:bodyPr/>
                    <a:lstStyle/>
                    <a:p>
                      <a:endParaRPr lang="en-US" dirty="0"/>
                    </a:p>
                  </a:txBody>
                  <a:tcPr/>
                </a:tc>
                <a:extLst>
                  <a:ext uri="{0D108BD9-81ED-4DB2-BD59-A6C34878D82A}">
                    <a16:rowId xmlns:a16="http://schemas.microsoft.com/office/drawing/2014/main" val="1870944508"/>
                  </a:ext>
                </a:extLst>
              </a:tr>
              <a:tr h="663143">
                <a:tc>
                  <a:txBody>
                    <a:bodyPr/>
                    <a:lstStyle/>
                    <a:p>
                      <a:r>
                        <a:rPr lang="en-US" dirty="0"/>
                        <a:t>FINAL SUBMISSION </a:t>
                      </a:r>
                    </a:p>
                  </a:txBody>
                  <a:tcPr>
                    <a:solidFill>
                      <a:srgbClr val="FF5460"/>
                    </a:solidFill>
                  </a:tcPr>
                </a:tc>
                <a:tc>
                  <a:txBody>
                    <a:bodyPr/>
                    <a:lstStyle/>
                    <a:p>
                      <a:pPr algn="ctr"/>
                      <a:r>
                        <a:rPr lang="en-US" dirty="0"/>
                        <a:t>Tuesday 7</a:t>
                      </a:r>
                      <a:r>
                        <a:rPr lang="en-US" baseline="30000" dirty="0"/>
                        <a:t>th</a:t>
                      </a:r>
                      <a:r>
                        <a:rPr lang="en-US" dirty="0"/>
                        <a:t> MAY 2024        23:59HRS</a:t>
                      </a:r>
                    </a:p>
                  </a:txBody>
                  <a:tcPr>
                    <a:solidFill>
                      <a:srgbClr val="FF5460"/>
                    </a:solidFill>
                  </a:tcPr>
                </a:tc>
                <a:extLst>
                  <a:ext uri="{0D108BD9-81ED-4DB2-BD59-A6C34878D82A}">
                    <a16:rowId xmlns:a16="http://schemas.microsoft.com/office/drawing/2014/main" val="2963449382"/>
                  </a:ext>
                </a:extLst>
              </a:tr>
            </a:tbl>
          </a:graphicData>
        </a:graphic>
      </p:graphicFrame>
      <p:graphicFrame>
        <p:nvGraphicFramePr>
          <p:cNvPr id="8" name="Table 5">
            <a:extLst>
              <a:ext uri="{FF2B5EF4-FFF2-40B4-BE49-F238E27FC236}">
                <a16:creationId xmlns:a16="http://schemas.microsoft.com/office/drawing/2014/main" id="{10F3A5BB-145F-380E-3109-F0B22625984C}"/>
              </a:ext>
            </a:extLst>
          </p:cNvPr>
          <p:cNvGraphicFramePr>
            <a:graphicFrameLocks noGrp="1"/>
          </p:cNvGraphicFramePr>
          <p:nvPr>
            <p:extLst>
              <p:ext uri="{D42A27DB-BD31-4B8C-83A1-F6EECF244321}">
                <p14:modId xmlns:p14="http://schemas.microsoft.com/office/powerpoint/2010/main" val="294588243"/>
              </p:ext>
            </p:extLst>
          </p:nvPr>
        </p:nvGraphicFramePr>
        <p:xfrm>
          <a:off x="6377136" y="1589254"/>
          <a:ext cx="5551714" cy="5131631"/>
        </p:xfrm>
        <a:graphic>
          <a:graphicData uri="http://schemas.openxmlformats.org/drawingml/2006/table">
            <a:tbl>
              <a:tblPr firstRow="1" bandRow="1">
                <a:tableStyleId>{22838BEF-8BB2-4498-84A7-C5851F593DF1}</a:tableStyleId>
              </a:tblPr>
              <a:tblGrid>
                <a:gridCol w="3275361">
                  <a:extLst>
                    <a:ext uri="{9D8B030D-6E8A-4147-A177-3AD203B41FA5}">
                      <a16:colId xmlns:a16="http://schemas.microsoft.com/office/drawing/2014/main" val="1078207287"/>
                    </a:ext>
                  </a:extLst>
                </a:gridCol>
                <a:gridCol w="2276353">
                  <a:extLst>
                    <a:ext uri="{9D8B030D-6E8A-4147-A177-3AD203B41FA5}">
                      <a16:colId xmlns:a16="http://schemas.microsoft.com/office/drawing/2014/main" val="2681243622"/>
                    </a:ext>
                  </a:extLst>
                </a:gridCol>
              </a:tblGrid>
              <a:tr h="575017">
                <a:tc>
                  <a:txBody>
                    <a:bodyPr/>
                    <a:lstStyle/>
                    <a:p>
                      <a:r>
                        <a:rPr lang="en-US" b="0" dirty="0"/>
                        <a:t>Proposal and Ethics Forms </a:t>
                      </a:r>
                    </a:p>
                  </a:txBody>
                  <a:tcPr/>
                </a:tc>
                <a:tc>
                  <a:txBody>
                    <a:bodyPr/>
                    <a:lstStyle/>
                    <a:p>
                      <a:r>
                        <a:rPr lang="en-US" b="0" dirty="0"/>
                        <a:t>Friday 20</a:t>
                      </a:r>
                      <a:r>
                        <a:rPr lang="en-US" b="0" baseline="30000" dirty="0"/>
                        <a:t>th</a:t>
                      </a:r>
                      <a:r>
                        <a:rPr lang="en-US" b="0" dirty="0"/>
                        <a:t> October 23:59hrs </a:t>
                      </a:r>
                    </a:p>
                  </a:txBody>
                  <a:tcPr/>
                </a:tc>
                <a:extLst>
                  <a:ext uri="{0D108BD9-81ED-4DB2-BD59-A6C34878D82A}">
                    <a16:rowId xmlns:a16="http://schemas.microsoft.com/office/drawing/2014/main" val="496557835"/>
                  </a:ext>
                </a:extLst>
              </a:tr>
              <a:tr h="575017">
                <a:tc>
                  <a:txBody>
                    <a:bodyPr/>
                    <a:lstStyle/>
                    <a:p>
                      <a:r>
                        <a:rPr lang="en-US" dirty="0"/>
                        <a:t>Chapter: Introduction </a:t>
                      </a:r>
                    </a:p>
                  </a:txBody>
                  <a:tcPr/>
                </a:tc>
                <a:tc>
                  <a:txBody>
                    <a:bodyPr/>
                    <a:lstStyle/>
                    <a:p>
                      <a:r>
                        <a:rPr lang="en-US" dirty="0"/>
                        <a:t>Friday 10</a:t>
                      </a:r>
                      <a:r>
                        <a:rPr lang="en-US" baseline="30000" dirty="0"/>
                        <a:t>th</a:t>
                      </a:r>
                      <a:r>
                        <a:rPr lang="en-US" dirty="0"/>
                        <a:t> November 23:59hrs </a:t>
                      </a:r>
                    </a:p>
                  </a:txBody>
                  <a:tcPr/>
                </a:tc>
                <a:extLst>
                  <a:ext uri="{0D108BD9-81ED-4DB2-BD59-A6C34878D82A}">
                    <a16:rowId xmlns:a16="http://schemas.microsoft.com/office/drawing/2014/main" val="678202445"/>
                  </a:ext>
                </a:extLst>
              </a:tr>
              <a:tr h="57501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Chapter: Literature Review </a:t>
                      </a:r>
                    </a:p>
                  </a:txBody>
                  <a:tcPr/>
                </a:tc>
                <a:tc>
                  <a:txBody>
                    <a:bodyPr/>
                    <a:lstStyle/>
                    <a:p>
                      <a:r>
                        <a:rPr lang="en-US" dirty="0"/>
                        <a:t>Friday 8</a:t>
                      </a:r>
                      <a:r>
                        <a:rPr lang="en-US" baseline="30000" dirty="0"/>
                        <a:t>th</a:t>
                      </a:r>
                      <a:r>
                        <a:rPr lang="en-US" dirty="0"/>
                        <a:t> December 23:59hrs  </a:t>
                      </a:r>
                    </a:p>
                  </a:txBody>
                  <a:tcPr/>
                </a:tc>
                <a:extLst>
                  <a:ext uri="{0D108BD9-81ED-4DB2-BD59-A6C34878D82A}">
                    <a16:rowId xmlns:a16="http://schemas.microsoft.com/office/drawing/2014/main" val="1099827843"/>
                  </a:ext>
                </a:extLst>
              </a:tr>
              <a:tr h="575017">
                <a:tc>
                  <a:txBody>
                    <a:bodyPr/>
                    <a:lstStyle/>
                    <a:p>
                      <a:r>
                        <a:rPr lang="en-US" dirty="0"/>
                        <a:t>Chapter: Placement Summary </a:t>
                      </a:r>
                    </a:p>
                  </a:txBody>
                  <a:tcPr/>
                </a:tc>
                <a:tc>
                  <a:txBody>
                    <a:bodyPr/>
                    <a:lstStyle/>
                    <a:p>
                      <a:r>
                        <a:rPr lang="en-US" dirty="0"/>
                        <a:t>Friday 09</a:t>
                      </a:r>
                      <a:r>
                        <a:rPr lang="en-US" baseline="30000" dirty="0"/>
                        <a:t>th</a:t>
                      </a:r>
                      <a:r>
                        <a:rPr lang="en-US" dirty="0"/>
                        <a:t> FEBRUARY 23:59hrs </a:t>
                      </a:r>
                    </a:p>
                  </a:txBody>
                  <a:tcPr/>
                </a:tc>
                <a:extLst>
                  <a:ext uri="{0D108BD9-81ED-4DB2-BD59-A6C34878D82A}">
                    <a16:rowId xmlns:a16="http://schemas.microsoft.com/office/drawing/2014/main" val="2983720729"/>
                  </a:ext>
                </a:extLst>
              </a:tr>
              <a:tr h="575017">
                <a:tc>
                  <a:txBody>
                    <a:bodyPr/>
                    <a:lstStyle/>
                    <a:p>
                      <a:r>
                        <a:rPr lang="en-US" dirty="0"/>
                        <a:t>Chapter: Key Findings / Conclusion</a:t>
                      </a:r>
                    </a:p>
                  </a:txBody>
                  <a:tcPr/>
                </a:tc>
                <a:tc>
                  <a:txBody>
                    <a:bodyPr/>
                    <a:lstStyle/>
                    <a:p>
                      <a:r>
                        <a:rPr lang="en-US" dirty="0"/>
                        <a:t>Friday 22</a:t>
                      </a:r>
                      <a:r>
                        <a:rPr lang="en-US" baseline="30000" dirty="0"/>
                        <a:t>nd</a:t>
                      </a:r>
                      <a:r>
                        <a:rPr lang="en-US" dirty="0"/>
                        <a:t> MARCH 23:59hrs </a:t>
                      </a:r>
                    </a:p>
                  </a:txBody>
                  <a:tcPr/>
                </a:tc>
                <a:extLst>
                  <a:ext uri="{0D108BD9-81ED-4DB2-BD59-A6C34878D82A}">
                    <a16:rowId xmlns:a16="http://schemas.microsoft.com/office/drawing/2014/main" val="2329613720"/>
                  </a:ext>
                </a:extLst>
              </a:tr>
              <a:tr h="575017">
                <a:tc>
                  <a:txBody>
                    <a:bodyPr/>
                    <a:lstStyle/>
                    <a:p>
                      <a:r>
                        <a:rPr lang="en-US" dirty="0"/>
                        <a:t>Chapter: Personal Reflection</a:t>
                      </a:r>
                    </a:p>
                  </a:txBody>
                  <a:tcPr/>
                </a:tc>
                <a:tc>
                  <a:txBody>
                    <a:bodyPr/>
                    <a:lstStyle/>
                    <a:p>
                      <a:r>
                        <a:rPr lang="en-US" dirty="0"/>
                        <a:t>Friday 19</a:t>
                      </a:r>
                      <a:r>
                        <a:rPr lang="en-US" baseline="30000" dirty="0"/>
                        <a:t>th</a:t>
                      </a:r>
                      <a:r>
                        <a:rPr lang="en-US" dirty="0"/>
                        <a:t> APRIL 23:59hrs</a:t>
                      </a:r>
                    </a:p>
                  </a:txBody>
                  <a:tcPr/>
                </a:tc>
                <a:extLst>
                  <a:ext uri="{0D108BD9-81ED-4DB2-BD59-A6C34878D82A}">
                    <a16:rowId xmlns:a16="http://schemas.microsoft.com/office/drawing/2014/main" val="4288859"/>
                  </a:ext>
                </a:extLst>
              </a:tr>
              <a:tr h="575017">
                <a:tc>
                  <a:txBody>
                    <a:bodyPr/>
                    <a:lstStyle/>
                    <a:p>
                      <a:r>
                        <a:rPr lang="en-US" dirty="0"/>
                        <a:t>Draft Submission – your choice </a:t>
                      </a:r>
                    </a:p>
                  </a:txBody>
                  <a:tcPr/>
                </a:tc>
                <a:tc>
                  <a:txBody>
                    <a:bodyPr/>
                    <a:lstStyle/>
                    <a:p>
                      <a:endParaRPr lang="en-US" dirty="0"/>
                    </a:p>
                  </a:txBody>
                  <a:tcPr/>
                </a:tc>
                <a:extLst>
                  <a:ext uri="{0D108BD9-81ED-4DB2-BD59-A6C34878D82A}">
                    <a16:rowId xmlns:a16="http://schemas.microsoft.com/office/drawing/2014/main" val="1870944508"/>
                  </a:ext>
                </a:extLst>
              </a:tr>
              <a:tr h="651071">
                <a:tc>
                  <a:txBody>
                    <a:bodyPr/>
                    <a:lstStyle/>
                    <a:p>
                      <a:r>
                        <a:rPr lang="en-US" dirty="0"/>
                        <a:t>FINAL SUBMISSION </a:t>
                      </a:r>
                    </a:p>
                  </a:txBody>
                  <a:tcPr>
                    <a:solidFill>
                      <a:srgbClr val="FF5460"/>
                    </a:solidFill>
                  </a:tcPr>
                </a:tc>
                <a:tc>
                  <a:txBody>
                    <a:bodyPr/>
                    <a:lstStyle/>
                    <a:p>
                      <a:pPr algn="ctr"/>
                      <a:r>
                        <a:rPr lang="en-US" dirty="0"/>
                        <a:t>Tuesday  7</a:t>
                      </a:r>
                      <a:r>
                        <a:rPr lang="en-US" baseline="30000" dirty="0"/>
                        <a:t>th</a:t>
                      </a:r>
                      <a:r>
                        <a:rPr lang="en-US" dirty="0"/>
                        <a:t>  MAY 2024 23:59HRS</a:t>
                      </a:r>
                    </a:p>
                  </a:txBody>
                  <a:tcPr>
                    <a:solidFill>
                      <a:srgbClr val="FF5460"/>
                    </a:solidFill>
                  </a:tcPr>
                </a:tc>
                <a:extLst>
                  <a:ext uri="{0D108BD9-81ED-4DB2-BD59-A6C34878D82A}">
                    <a16:rowId xmlns:a16="http://schemas.microsoft.com/office/drawing/2014/main" val="2963449382"/>
                  </a:ext>
                </a:extLst>
              </a:tr>
            </a:tbl>
          </a:graphicData>
        </a:graphic>
      </p:graphicFrame>
    </p:spTree>
    <p:extLst>
      <p:ext uri="{BB962C8B-B14F-4D97-AF65-F5344CB8AC3E}">
        <p14:creationId xmlns:p14="http://schemas.microsoft.com/office/powerpoint/2010/main" val="33675136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1320-B5AA-4A22-9AC2-F9A5931AF8C9}"/>
              </a:ext>
            </a:extLst>
          </p:cNvPr>
          <p:cNvSpPr>
            <a:spLocks noGrp="1"/>
          </p:cNvSpPr>
          <p:nvPr>
            <p:ph type="title"/>
          </p:nvPr>
        </p:nvSpPr>
        <p:spPr>
          <a:xfrm>
            <a:off x="609600" y="274638"/>
            <a:ext cx="10972800" cy="1495168"/>
          </a:xfrm>
          <a:solidFill>
            <a:srgbClr val="92D050"/>
          </a:solidFill>
        </p:spPr>
        <p:txBody>
          <a:bodyPr/>
          <a:lstStyle/>
          <a:p>
            <a:r>
              <a:rPr lang="en-GB" dirty="0">
                <a:solidFill>
                  <a:schemeClr val="bg1"/>
                </a:solidFill>
              </a:rPr>
              <a:t>Dissertation Proposal - </a:t>
            </a:r>
            <a:r>
              <a:rPr lang="en-GB" i="1" dirty="0">
                <a:solidFill>
                  <a:schemeClr val="bg1"/>
                </a:solidFill>
              </a:rPr>
              <a:t>Ethics</a:t>
            </a:r>
          </a:p>
        </p:txBody>
      </p:sp>
      <p:sp>
        <p:nvSpPr>
          <p:cNvPr id="3" name="Content Placeholder 2">
            <a:extLst>
              <a:ext uri="{FF2B5EF4-FFF2-40B4-BE49-F238E27FC236}">
                <a16:creationId xmlns:a16="http://schemas.microsoft.com/office/drawing/2014/main" id="{50CE92DF-E5A3-4BA2-A9EA-40ADAAE69AFA}"/>
              </a:ext>
            </a:extLst>
          </p:cNvPr>
          <p:cNvSpPr>
            <a:spLocks noGrp="1"/>
          </p:cNvSpPr>
          <p:nvPr>
            <p:ph sz="half" idx="1"/>
          </p:nvPr>
        </p:nvSpPr>
        <p:spPr>
          <a:xfrm>
            <a:off x="413657" y="2083526"/>
            <a:ext cx="5384800" cy="3004669"/>
          </a:xfrm>
        </p:spPr>
        <p:txBody>
          <a:bodyPr>
            <a:normAutofit/>
          </a:bodyPr>
          <a:lstStyle/>
          <a:p>
            <a:r>
              <a:rPr lang="en-GB" b="1" i="1" dirty="0">
                <a:solidFill>
                  <a:srgbClr val="0070C0"/>
                </a:solidFill>
              </a:rPr>
              <a:t>Ethics</a:t>
            </a:r>
            <a:r>
              <a:rPr lang="en-GB" dirty="0"/>
              <a:t> is a code of conduct on how we ought to lead our lives</a:t>
            </a:r>
          </a:p>
          <a:p>
            <a:endParaRPr lang="en-GB" dirty="0"/>
          </a:p>
          <a:p>
            <a:r>
              <a:rPr lang="en-GB" dirty="0"/>
              <a:t>Popular concept that now impacts on many areas of life</a:t>
            </a:r>
          </a:p>
        </p:txBody>
      </p:sp>
      <p:sp>
        <p:nvSpPr>
          <p:cNvPr id="4" name="Content Placeholder 3">
            <a:extLst>
              <a:ext uri="{FF2B5EF4-FFF2-40B4-BE49-F238E27FC236}">
                <a16:creationId xmlns:a16="http://schemas.microsoft.com/office/drawing/2014/main" id="{737E03F3-F674-490E-A924-CC22C68D4B5C}"/>
              </a:ext>
            </a:extLst>
          </p:cNvPr>
          <p:cNvSpPr>
            <a:spLocks noGrp="1"/>
          </p:cNvSpPr>
          <p:nvPr>
            <p:ph sz="half" idx="2"/>
          </p:nvPr>
        </p:nvSpPr>
        <p:spPr>
          <a:xfrm>
            <a:off x="6197600" y="1913709"/>
            <a:ext cx="5384800" cy="3989040"/>
          </a:xfrm>
        </p:spPr>
        <p:txBody>
          <a:bodyPr>
            <a:normAutofit/>
          </a:bodyPr>
          <a:lstStyle/>
          <a:p>
            <a:pPr marL="0" indent="0" algn="ctr">
              <a:buNone/>
            </a:pPr>
            <a:r>
              <a:rPr lang="en-GB" b="1" dirty="0">
                <a:solidFill>
                  <a:srgbClr val="0070C0"/>
                </a:solidFill>
              </a:rPr>
              <a:t>Research Ethics</a:t>
            </a:r>
            <a:r>
              <a:rPr lang="en-GB" dirty="0"/>
              <a:t>:</a:t>
            </a:r>
          </a:p>
          <a:p>
            <a:pPr marL="0" indent="0">
              <a:buNone/>
            </a:pPr>
            <a:r>
              <a:rPr lang="en-GB" dirty="0"/>
              <a:t>‘</a:t>
            </a:r>
            <a:r>
              <a:rPr lang="en-GB" sz="2400" dirty="0"/>
              <a:t>Application of a code of conduct when human participants are the focus of empirical research</a:t>
            </a:r>
            <a:r>
              <a:rPr lang="en-GB" dirty="0"/>
              <a:t>’ </a:t>
            </a:r>
            <a:r>
              <a:rPr lang="en-GB" sz="1200" i="1" dirty="0"/>
              <a:t>(</a:t>
            </a:r>
            <a:r>
              <a:rPr lang="en-GB" sz="1200" i="1" dirty="0" err="1"/>
              <a:t>Biggam</a:t>
            </a:r>
            <a:r>
              <a:rPr lang="en-GB" sz="1200" i="1" dirty="0"/>
              <a:t>, 2015. p.73)</a:t>
            </a:r>
          </a:p>
          <a:p>
            <a:pPr marL="0" indent="0">
              <a:buNone/>
            </a:pPr>
            <a:endParaRPr lang="en-GB" sz="2400" i="1" dirty="0"/>
          </a:p>
          <a:p>
            <a:r>
              <a:rPr lang="en-GB" sz="2400" dirty="0"/>
              <a:t>Design of empirical research : Research Ethics!</a:t>
            </a:r>
          </a:p>
          <a:p>
            <a:r>
              <a:rPr lang="en-GB" sz="2400" i="1" dirty="0"/>
              <a:t>Ethics form – All to complete</a:t>
            </a:r>
            <a:endParaRPr lang="en-GB" sz="1200" i="1" dirty="0"/>
          </a:p>
          <a:p>
            <a:pPr marL="0" indent="0">
              <a:buNone/>
            </a:pPr>
            <a:endParaRPr lang="en-GB" sz="1200" dirty="0"/>
          </a:p>
          <a:p>
            <a:pPr marL="0" indent="0">
              <a:buNone/>
            </a:pPr>
            <a:endParaRPr lang="en-GB" dirty="0"/>
          </a:p>
        </p:txBody>
      </p:sp>
    </p:spTree>
    <p:extLst>
      <p:ext uri="{BB962C8B-B14F-4D97-AF65-F5344CB8AC3E}">
        <p14:creationId xmlns:p14="http://schemas.microsoft.com/office/powerpoint/2010/main" val="94395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Effect transition="in" filter="fade">
                                      <p:cBhvr>
                                        <p:cTn id="42" dur="1000"/>
                                        <p:tgtEl>
                                          <p:spTgt spid="4">
                                            <p:txEl>
                                              <p:pRg st="4" end="4"/>
                                            </p:txEl>
                                          </p:spTgt>
                                        </p:tgtEl>
                                      </p:cBhvr>
                                    </p:animEffect>
                                    <p:anim calcmode="lin" valueType="num">
                                      <p:cBhvr>
                                        <p:cTn id="4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solidFill>
            <a:srgbClr val="92D050"/>
          </a:solidFill>
        </p:spPr>
        <p:txBody>
          <a:bodyPr/>
          <a:lstStyle/>
          <a:p>
            <a:r>
              <a:rPr lang="en-GB" dirty="0">
                <a:solidFill>
                  <a:schemeClr val="bg1"/>
                </a:solidFill>
              </a:rPr>
              <a:t>Research Ethics – Core Principles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extLst>
              <p:ext uri="{D42A27DB-BD31-4B8C-83A1-F6EECF244321}">
                <p14:modId xmlns:p14="http://schemas.microsoft.com/office/powerpoint/2010/main" val="2208461176"/>
              </p:ext>
            </p:extLst>
          </p:nvPr>
        </p:nvGraphicFramePr>
        <p:xfrm>
          <a:off x="609599" y="1600200"/>
          <a:ext cx="11326761" cy="49831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55E-78F5-4700-951C-085B975A261E}"/>
              </a:ext>
            </a:extLst>
          </p:cNvPr>
          <p:cNvSpPr>
            <a:spLocks noGrp="1"/>
          </p:cNvSpPr>
          <p:nvPr>
            <p:ph type="title"/>
          </p:nvPr>
        </p:nvSpPr>
        <p:spPr>
          <a:solidFill>
            <a:srgbClr val="92D050"/>
          </a:solidFill>
        </p:spPr>
        <p:txBody>
          <a:bodyPr/>
          <a:lstStyle/>
          <a:p>
            <a:pPr algn="l"/>
            <a:r>
              <a:rPr lang="en-GB" dirty="0">
                <a:solidFill>
                  <a:schemeClr val="bg1"/>
                </a:solidFill>
              </a:rPr>
              <a:t>Ethics Form</a:t>
            </a:r>
          </a:p>
        </p:txBody>
      </p:sp>
      <p:sp>
        <p:nvSpPr>
          <p:cNvPr id="3" name="Content Placeholder 2">
            <a:extLst>
              <a:ext uri="{FF2B5EF4-FFF2-40B4-BE49-F238E27FC236}">
                <a16:creationId xmlns:a16="http://schemas.microsoft.com/office/drawing/2014/main" id="{56752962-EA31-40E2-AA60-172A7C2A3FEE}"/>
              </a:ext>
            </a:extLst>
          </p:cNvPr>
          <p:cNvSpPr>
            <a:spLocks noGrp="1"/>
          </p:cNvSpPr>
          <p:nvPr>
            <p:ph sz="half" idx="1"/>
          </p:nvPr>
        </p:nvSpPr>
        <p:spPr>
          <a:xfrm>
            <a:off x="609600" y="1848395"/>
            <a:ext cx="5384800" cy="3989040"/>
          </a:xfrm>
        </p:spPr>
        <p:txBody>
          <a:bodyPr>
            <a:normAutofit fontScale="92500" lnSpcReduction="20000"/>
          </a:bodyPr>
          <a:lstStyle/>
          <a:p>
            <a:r>
              <a:rPr lang="en-GB" dirty="0"/>
              <a:t>Must be completed for all dissertations – template on Moodle</a:t>
            </a:r>
          </a:p>
          <a:p>
            <a:pPr marL="0" indent="0">
              <a:buNone/>
            </a:pPr>
            <a:endParaRPr lang="en-GB" dirty="0"/>
          </a:p>
          <a:p>
            <a:r>
              <a:rPr lang="en-GB" dirty="0"/>
              <a:t>Approval granted asap</a:t>
            </a:r>
          </a:p>
          <a:p>
            <a:pPr marL="0" indent="0">
              <a:buNone/>
            </a:pPr>
            <a:endParaRPr lang="en-GB" dirty="0"/>
          </a:p>
          <a:p>
            <a:r>
              <a:rPr lang="en-GB" dirty="0"/>
              <a:t>Ethics panel – if necessary</a:t>
            </a:r>
          </a:p>
          <a:p>
            <a:pPr marL="0" indent="0">
              <a:buNone/>
            </a:pPr>
            <a:endParaRPr lang="en-GB" dirty="0"/>
          </a:p>
          <a:p>
            <a:r>
              <a:rPr lang="en-GB" dirty="0"/>
              <a:t>Vulnerable adults/children; offenders</a:t>
            </a:r>
          </a:p>
          <a:p>
            <a:pPr marL="0" indent="0">
              <a:buNone/>
            </a:pPr>
            <a:endParaRPr lang="en-GB" dirty="0"/>
          </a:p>
        </p:txBody>
      </p:sp>
      <p:sp>
        <p:nvSpPr>
          <p:cNvPr id="6" name="Content Placeholder 5">
            <a:extLst>
              <a:ext uri="{FF2B5EF4-FFF2-40B4-BE49-F238E27FC236}">
                <a16:creationId xmlns:a16="http://schemas.microsoft.com/office/drawing/2014/main" id="{F8A2823B-2A7C-411C-BD0A-582DA87501A1}"/>
              </a:ext>
            </a:extLst>
          </p:cNvPr>
          <p:cNvSpPr>
            <a:spLocks noGrp="1"/>
          </p:cNvSpPr>
          <p:nvPr>
            <p:ph sz="half" idx="2"/>
          </p:nvPr>
        </p:nvSpPr>
        <p:spPr/>
        <p:txBody>
          <a:bodyPr/>
          <a:lstStyle/>
          <a:p>
            <a:endParaRPr lang="en-GB"/>
          </a:p>
        </p:txBody>
      </p:sp>
      <p:pic>
        <p:nvPicPr>
          <p:cNvPr id="8" name="Picture 7">
            <a:extLst>
              <a:ext uri="{FF2B5EF4-FFF2-40B4-BE49-F238E27FC236}">
                <a16:creationId xmlns:a16="http://schemas.microsoft.com/office/drawing/2014/main" id="{481954E1-640D-4732-A530-BEDB94F61165}"/>
              </a:ext>
            </a:extLst>
          </p:cNvPr>
          <p:cNvPicPr>
            <a:picLocks noChangeAspect="1"/>
          </p:cNvPicPr>
          <p:nvPr/>
        </p:nvPicPr>
        <p:blipFill>
          <a:blip r:embed="rId3"/>
          <a:stretch>
            <a:fillRect/>
          </a:stretch>
        </p:blipFill>
        <p:spPr>
          <a:xfrm>
            <a:off x="5262433" y="1720516"/>
            <a:ext cx="6692779" cy="38687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673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erson holding a clipboard&#10;&#10;Description automatically generated with low confidence">
            <a:extLst>
              <a:ext uri="{FF2B5EF4-FFF2-40B4-BE49-F238E27FC236}">
                <a16:creationId xmlns:a16="http://schemas.microsoft.com/office/drawing/2014/main" id="{4A73785F-B411-51F2-5213-0B2FED9A5E6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9382" y="68263"/>
            <a:ext cx="8873235" cy="6721475"/>
          </a:xfrm>
          <a:noFill/>
        </p:spPr>
      </p:pic>
    </p:spTree>
    <p:extLst>
      <p:ext uri="{BB962C8B-B14F-4D97-AF65-F5344CB8AC3E}">
        <p14:creationId xmlns:p14="http://schemas.microsoft.com/office/powerpoint/2010/main" val="26722675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447C4-9AF9-4C14-AD14-36DAB2068D16}"/>
              </a:ext>
            </a:extLst>
          </p:cNvPr>
          <p:cNvSpPr>
            <a:spLocks noGrp="1"/>
          </p:cNvSpPr>
          <p:nvPr>
            <p:ph type="title"/>
          </p:nvPr>
        </p:nvSpPr>
        <p:spPr>
          <a:solidFill>
            <a:srgbClr val="92D050"/>
          </a:solidFill>
        </p:spPr>
        <p:txBody>
          <a:bodyPr/>
          <a:lstStyle/>
          <a:p>
            <a:r>
              <a:rPr lang="en-GB" dirty="0">
                <a:solidFill>
                  <a:schemeClr val="bg1"/>
                </a:solidFill>
              </a:rPr>
              <a:t>Dissertation Proposal - Submission</a:t>
            </a:r>
          </a:p>
        </p:txBody>
      </p:sp>
      <p:sp>
        <p:nvSpPr>
          <p:cNvPr id="3" name="Content Placeholder 2">
            <a:extLst>
              <a:ext uri="{FF2B5EF4-FFF2-40B4-BE49-F238E27FC236}">
                <a16:creationId xmlns:a16="http://schemas.microsoft.com/office/drawing/2014/main" id="{EB20C446-0C68-412E-B706-BD85068DE46A}"/>
              </a:ext>
            </a:extLst>
          </p:cNvPr>
          <p:cNvSpPr>
            <a:spLocks noGrp="1"/>
          </p:cNvSpPr>
          <p:nvPr>
            <p:ph idx="1"/>
          </p:nvPr>
        </p:nvSpPr>
        <p:spPr/>
        <p:txBody>
          <a:bodyPr>
            <a:normAutofit/>
          </a:bodyPr>
          <a:lstStyle/>
          <a:p>
            <a:pPr marL="0" indent="0">
              <a:buNone/>
            </a:pPr>
            <a:endParaRPr lang="en-GB" dirty="0"/>
          </a:p>
          <a:p>
            <a:endParaRPr lang="en-GB" dirty="0"/>
          </a:p>
        </p:txBody>
      </p:sp>
      <p:graphicFrame>
        <p:nvGraphicFramePr>
          <p:cNvPr id="4" name="Table 3">
            <a:extLst>
              <a:ext uri="{FF2B5EF4-FFF2-40B4-BE49-F238E27FC236}">
                <a16:creationId xmlns:a16="http://schemas.microsoft.com/office/drawing/2014/main" id="{4762CC3B-C938-648A-42F1-33D90A511401}"/>
              </a:ext>
            </a:extLst>
          </p:cNvPr>
          <p:cNvGraphicFramePr>
            <a:graphicFrameLocks noGrp="1"/>
          </p:cNvGraphicFramePr>
          <p:nvPr>
            <p:extLst>
              <p:ext uri="{D42A27DB-BD31-4B8C-83A1-F6EECF244321}">
                <p14:modId xmlns:p14="http://schemas.microsoft.com/office/powerpoint/2010/main" val="3043135833"/>
              </p:ext>
            </p:extLst>
          </p:nvPr>
        </p:nvGraphicFramePr>
        <p:xfrm>
          <a:off x="1085857" y="2350202"/>
          <a:ext cx="10020286" cy="2834640"/>
        </p:xfrm>
        <a:graphic>
          <a:graphicData uri="http://schemas.openxmlformats.org/drawingml/2006/table">
            <a:tbl>
              <a:tblPr firstRow="1" bandRow="1">
                <a:tableStyleId>{22838BEF-8BB2-4498-84A7-C5851F593DF1}</a:tableStyleId>
              </a:tblPr>
              <a:tblGrid>
                <a:gridCol w="6006787">
                  <a:extLst>
                    <a:ext uri="{9D8B030D-6E8A-4147-A177-3AD203B41FA5}">
                      <a16:colId xmlns:a16="http://schemas.microsoft.com/office/drawing/2014/main" val="1031839229"/>
                    </a:ext>
                  </a:extLst>
                </a:gridCol>
                <a:gridCol w="4013499">
                  <a:extLst>
                    <a:ext uri="{9D8B030D-6E8A-4147-A177-3AD203B41FA5}">
                      <a16:colId xmlns:a16="http://schemas.microsoft.com/office/drawing/2014/main" val="641980230"/>
                    </a:ext>
                  </a:extLst>
                </a:gridCol>
              </a:tblGrid>
              <a:tr h="2071992">
                <a:tc>
                  <a:txBody>
                    <a:bodyPr/>
                    <a:lstStyle/>
                    <a:p>
                      <a:pPr algn="ctr"/>
                      <a:r>
                        <a:rPr lang="en-US" sz="6000" b="0" dirty="0"/>
                        <a:t>Proposal </a:t>
                      </a:r>
                      <a:br>
                        <a:rPr lang="en-US" sz="6000" b="0" dirty="0"/>
                      </a:br>
                      <a:r>
                        <a:rPr lang="en-US" sz="6000" b="0" u="sng" dirty="0"/>
                        <a:t>and</a:t>
                      </a:r>
                      <a:r>
                        <a:rPr lang="en-US" sz="6000" b="0" dirty="0"/>
                        <a:t> </a:t>
                      </a:r>
                      <a:br>
                        <a:rPr lang="en-US" sz="6000" b="0" dirty="0"/>
                      </a:br>
                      <a:r>
                        <a:rPr lang="en-US" sz="6000" b="0" dirty="0"/>
                        <a:t>Ethics Forms </a:t>
                      </a:r>
                    </a:p>
                  </a:txBody>
                  <a:tcPr/>
                </a:tc>
                <a:tc>
                  <a:txBody>
                    <a:bodyPr/>
                    <a:lstStyle/>
                    <a:p>
                      <a:pPr algn="ctr"/>
                      <a:r>
                        <a:rPr lang="en-US" sz="6000" b="0" dirty="0"/>
                        <a:t>Friday 20</a:t>
                      </a:r>
                      <a:r>
                        <a:rPr lang="en-US" sz="6000" b="0" baseline="30000" dirty="0"/>
                        <a:t>Th</a:t>
                      </a:r>
                      <a:r>
                        <a:rPr lang="en-US" sz="6000" b="0" dirty="0"/>
                        <a:t> October 23:59hrs </a:t>
                      </a:r>
                    </a:p>
                  </a:txBody>
                  <a:tcPr/>
                </a:tc>
                <a:extLst>
                  <a:ext uri="{0D108BD9-81ED-4DB2-BD59-A6C34878D82A}">
                    <a16:rowId xmlns:a16="http://schemas.microsoft.com/office/drawing/2014/main" val="1977996773"/>
                  </a:ext>
                </a:extLst>
              </a:tr>
            </a:tbl>
          </a:graphicData>
        </a:graphic>
      </p:graphicFrame>
    </p:spTree>
    <p:extLst>
      <p:ext uri="{BB962C8B-B14F-4D97-AF65-F5344CB8AC3E}">
        <p14:creationId xmlns:p14="http://schemas.microsoft.com/office/powerpoint/2010/main" val="25169923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E5E120-1A1A-D47B-1B02-9A291B6E07D6}"/>
              </a:ext>
            </a:extLst>
          </p:cNvPr>
          <p:cNvSpPr>
            <a:spLocks noGrp="1"/>
          </p:cNvSpPr>
          <p:nvPr>
            <p:ph type="title"/>
          </p:nvPr>
        </p:nvSpPr>
        <p:spPr>
          <a:xfrm>
            <a:off x="609600" y="1966587"/>
            <a:ext cx="10972800" cy="3006246"/>
          </a:xfrm>
        </p:spPr>
        <p:txBody>
          <a:bodyPr>
            <a:normAutofit/>
          </a:bodyPr>
          <a:lstStyle/>
          <a:p>
            <a:r>
              <a:rPr lang="en-GB" sz="5400" dirty="0"/>
              <a:t>Introduction</a:t>
            </a:r>
            <a:br>
              <a:rPr lang="en-GB" dirty="0"/>
            </a:br>
            <a:r>
              <a:rPr lang="en-GB" dirty="0"/>
              <a:t>Let’s get the first draft of Chapter  out of the way</a:t>
            </a:r>
          </a:p>
        </p:txBody>
      </p:sp>
    </p:spTree>
    <p:extLst>
      <p:ext uri="{BB962C8B-B14F-4D97-AF65-F5344CB8AC3E}">
        <p14:creationId xmlns:p14="http://schemas.microsoft.com/office/powerpoint/2010/main" val="42510804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4D3FA-E36A-6D29-A8BC-816A37CD7964}"/>
              </a:ext>
            </a:extLst>
          </p:cNvPr>
          <p:cNvSpPr>
            <a:spLocks noGrp="1"/>
          </p:cNvSpPr>
          <p:nvPr>
            <p:ph type="title"/>
          </p:nvPr>
        </p:nvSpPr>
        <p:spPr/>
        <p:txBody>
          <a:bodyPr/>
          <a:lstStyle/>
          <a:p>
            <a:pPr algn="l"/>
            <a:r>
              <a:rPr lang="en-GB"/>
              <a:t>Topic and context</a:t>
            </a:r>
            <a:endParaRPr lang="en-GB" dirty="0"/>
          </a:p>
        </p:txBody>
      </p:sp>
      <p:sp>
        <p:nvSpPr>
          <p:cNvPr id="3" name="Content Placeholder 2">
            <a:extLst>
              <a:ext uri="{FF2B5EF4-FFF2-40B4-BE49-F238E27FC236}">
                <a16:creationId xmlns:a16="http://schemas.microsoft.com/office/drawing/2014/main" id="{7B4ABBB0-FF2D-0873-137E-67BEC4318752}"/>
              </a:ext>
            </a:extLst>
          </p:cNvPr>
          <p:cNvSpPr>
            <a:spLocks noGrp="1"/>
          </p:cNvSpPr>
          <p:nvPr>
            <p:ph idx="1"/>
          </p:nvPr>
        </p:nvSpPr>
        <p:spPr>
          <a:xfrm>
            <a:off x="609600" y="2442949"/>
            <a:ext cx="5991616" cy="3074284"/>
          </a:xfrm>
        </p:spPr>
        <p:txBody>
          <a:bodyPr/>
          <a:lstStyle/>
          <a:p>
            <a:r>
              <a:rPr lang="en-GB" dirty="0"/>
              <a:t>What is your topic?</a:t>
            </a:r>
          </a:p>
          <a:p>
            <a:r>
              <a:rPr lang="en-GB" dirty="0"/>
              <a:t>Why is this relevant?</a:t>
            </a:r>
          </a:p>
          <a:p>
            <a:r>
              <a:rPr lang="en-GB" dirty="0"/>
              <a:t>What is the context against which this topic has meaning and makes sense?</a:t>
            </a:r>
          </a:p>
        </p:txBody>
      </p:sp>
      <p:pic>
        <p:nvPicPr>
          <p:cNvPr id="4" name="Picture 3">
            <a:extLst>
              <a:ext uri="{FF2B5EF4-FFF2-40B4-BE49-F238E27FC236}">
                <a16:creationId xmlns:a16="http://schemas.microsoft.com/office/drawing/2014/main" id="{BA5BC320-04DD-D1BE-97DA-9BEA4EEEDB43}"/>
              </a:ext>
            </a:extLst>
          </p:cNvPr>
          <p:cNvPicPr>
            <a:picLocks noChangeAspect="1"/>
          </p:cNvPicPr>
          <p:nvPr/>
        </p:nvPicPr>
        <p:blipFill>
          <a:blip r:embed="rId2"/>
          <a:stretch>
            <a:fillRect/>
          </a:stretch>
        </p:blipFill>
        <p:spPr>
          <a:xfrm>
            <a:off x="6336826" y="1417638"/>
            <a:ext cx="4622326" cy="4622326"/>
          </a:xfrm>
          <a:prstGeom prst="rect">
            <a:avLst/>
          </a:prstGeom>
        </p:spPr>
      </p:pic>
    </p:spTree>
    <p:extLst>
      <p:ext uri="{BB962C8B-B14F-4D97-AF65-F5344CB8AC3E}">
        <p14:creationId xmlns:p14="http://schemas.microsoft.com/office/powerpoint/2010/main" val="17228334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p:txBody>
          <a:bodyPr/>
          <a:lstStyle/>
          <a:p>
            <a:pPr algn="l"/>
            <a:r>
              <a:rPr lang="en-GB" dirty="0"/>
              <a:t>Focus and scope</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p:txBody>
          <a:bodyPr/>
          <a:lstStyle/>
          <a:p>
            <a:r>
              <a:rPr lang="en-GB" dirty="0"/>
              <a:t>Start to narrow your focus</a:t>
            </a:r>
          </a:p>
          <a:p>
            <a:r>
              <a:rPr lang="en-GB" dirty="0"/>
              <a:t>What time period are you looking at?</a:t>
            </a:r>
          </a:p>
          <a:p>
            <a:r>
              <a:rPr lang="en-GB" dirty="0"/>
              <a:t>Are you concentrating on a particular demographic, or maybe a specific community? </a:t>
            </a:r>
          </a:p>
        </p:txBody>
      </p:sp>
    </p:spTree>
    <p:extLst>
      <p:ext uri="{BB962C8B-B14F-4D97-AF65-F5344CB8AC3E}">
        <p14:creationId xmlns:p14="http://schemas.microsoft.com/office/powerpoint/2010/main" val="27448020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p:txBody>
          <a:bodyPr/>
          <a:lstStyle/>
          <a:p>
            <a:pPr algn="l"/>
            <a:r>
              <a:rPr lang="en-GB" dirty="0"/>
              <a:t>Relevance and importance</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p:txBody>
          <a:bodyPr/>
          <a:lstStyle/>
          <a:p>
            <a:r>
              <a:rPr lang="en-GB" dirty="0"/>
              <a:t>Nature of the problems associated with your research</a:t>
            </a:r>
          </a:p>
          <a:p>
            <a:r>
              <a:rPr lang="en-GB" dirty="0"/>
              <a:t>Brief overview</a:t>
            </a:r>
          </a:p>
          <a:p>
            <a:r>
              <a:rPr lang="en-GB" dirty="0"/>
              <a:t>Relevant literature – theoretical backdrop</a:t>
            </a:r>
          </a:p>
          <a:p>
            <a:r>
              <a:rPr lang="en-GB" dirty="0"/>
              <a:t>Think gaps your focus will help to plug</a:t>
            </a:r>
          </a:p>
          <a:p>
            <a:pPr marL="0" indent="0">
              <a:buNone/>
            </a:pPr>
            <a:r>
              <a:rPr lang="en-GB" dirty="0"/>
              <a:t> </a:t>
            </a:r>
          </a:p>
        </p:txBody>
      </p:sp>
    </p:spTree>
    <p:extLst>
      <p:ext uri="{BB962C8B-B14F-4D97-AF65-F5344CB8AC3E}">
        <p14:creationId xmlns:p14="http://schemas.microsoft.com/office/powerpoint/2010/main" val="15082982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p:txBody>
          <a:bodyPr/>
          <a:lstStyle/>
          <a:p>
            <a:pPr algn="l"/>
            <a:r>
              <a:rPr lang="en-GB" dirty="0"/>
              <a:t>Question and Objectives</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a:xfrm>
            <a:off x="5531893" y="1859508"/>
            <a:ext cx="6050507" cy="3917032"/>
          </a:xfrm>
        </p:spPr>
        <p:txBody>
          <a:bodyPr/>
          <a:lstStyle/>
          <a:p>
            <a:r>
              <a:rPr lang="en-GB" dirty="0"/>
              <a:t>From your research proposal you will already have an idea of your research:</a:t>
            </a:r>
          </a:p>
          <a:p>
            <a:pPr lvl="1"/>
            <a:r>
              <a:rPr lang="en-GB" dirty="0"/>
              <a:t>Aim</a:t>
            </a:r>
          </a:p>
          <a:p>
            <a:pPr lvl="1"/>
            <a:r>
              <a:rPr lang="en-GB" dirty="0"/>
              <a:t>Question</a:t>
            </a:r>
          </a:p>
          <a:p>
            <a:pPr lvl="1"/>
            <a:r>
              <a:rPr lang="en-GB" dirty="0"/>
              <a:t>Objectives</a:t>
            </a:r>
          </a:p>
        </p:txBody>
      </p:sp>
      <p:pic>
        <p:nvPicPr>
          <p:cNvPr id="4" name="Picture 3">
            <a:extLst>
              <a:ext uri="{FF2B5EF4-FFF2-40B4-BE49-F238E27FC236}">
                <a16:creationId xmlns:a16="http://schemas.microsoft.com/office/drawing/2014/main" id="{C9A27ADE-E73A-4775-BF75-CC61D3528670}"/>
              </a:ext>
            </a:extLst>
          </p:cNvPr>
          <p:cNvPicPr>
            <a:picLocks noChangeAspect="1"/>
          </p:cNvPicPr>
          <p:nvPr/>
        </p:nvPicPr>
        <p:blipFill>
          <a:blip r:embed="rId2"/>
          <a:stretch>
            <a:fillRect/>
          </a:stretch>
        </p:blipFill>
        <p:spPr>
          <a:xfrm>
            <a:off x="1310185" y="2101924"/>
            <a:ext cx="3661012" cy="3432199"/>
          </a:xfrm>
          <a:prstGeom prst="rect">
            <a:avLst/>
          </a:prstGeom>
        </p:spPr>
      </p:pic>
    </p:spTree>
    <p:extLst>
      <p:ext uri="{BB962C8B-B14F-4D97-AF65-F5344CB8AC3E}">
        <p14:creationId xmlns:p14="http://schemas.microsoft.com/office/powerpoint/2010/main" val="27933261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a:xfrm>
            <a:off x="722335" y="2286000"/>
            <a:ext cx="10972800" cy="1143000"/>
          </a:xfrm>
        </p:spPr>
        <p:txBody>
          <a:bodyPr/>
          <a:lstStyle/>
          <a:p>
            <a:pPr algn="l"/>
            <a:r>
              <a:rPr lang="en-GB" dirty="0"/>
              <a:t>Overview of the structure</a:t>
            </a:r>
          </a:p>
        </p:txBody>
      </p:sp>
    </p:spTree>
    <p:extLst>
      <p:ext uri="{BB962C8B-B14F-4D97-AF65-F5344CB8AC3E}">
        <p14:creationId xmlns:p14="http://schemas.microsoft.com/office/powerpoint/2010/main" val="35391688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5481-2749-41DC-80D9-0E77436F22CD}"/>
              </a:ext>
            </a:extLst>
          </p:cNvPr>
          <p:cNvSpPr>
            <a:spLocks noGrp="1"/>
          </p:cNvSpPr>
          <p:nvPr>
            <p:ph type="title"/>
          </p:nvPr>
        </p:nvSpPr>
        <p:spPr/>
        <p:txBody>
          <a:bodyPr/>
          <a:lstStyle/>
          <a:p>
            <a:r>
              <a:rPr lang="en-GB" dirty="0"/>
              <a:t>5 chapters, none more than 2500 words!</a:t>
            </a:r>
          </a:p>
        </p:txBody>
      </p:sp>
      <p:graphicFrame>
        <p:nvGraphicFramePr>
          <p:cNvPr id="4" name="Content Placeholder 3">
            <a:extLst>
              <a:ext uri="{FF2B5EF4-FFF2-40B4-BE49-F238E27FC236}">
                <a16:creationId xmlns:a16="http://schemas.microsoft.com/office/drawing/2014/main" id="{59B5BC65-E86F-494E-A0B7-E201BF8949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E9AC35D3-B440-4B1A-89AC-8CA9F3649AA3}"/>
              </a:ext>
            </a:extLst>
          </p:cNvPr>
          <p:cNvSpPr txBox="1"/>
          <p:nvPr/>
        </p:nvSpPr>
        <p:spPr>
          <a:xfrm>
            <a:off x="284053" y="1448554"/>
            <a:ext cx="3883938" cy="1200329"/>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General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Cover Page with abstract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Acknowledgements &amp; Declarations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Contents</a:t>
            </a:r>
          </a:p>
        </p:txBody>
      </p:sp>
      <p:sp>
        <p:nvSpPr>
          <p:cNvPr id="7" name="TextBox 6">
            <a:extLst>
              <a:ext uri="{FF2B5EF4-FFF2-40B4-BE49-F238E27FC236}">
                <a16:creationId xmlns:a16="http://schemas.microsoft.com/office/drawing/2014/main" id="{79A6FDC9-E83D-44A6-9B8C-B24421C21D87}"/>
              </a:ext>
            </a:extLst>
          </p:cNvPr>
          <p:cNvSpPr txBox="1"/>
          <p:nvPr/>
        </p:nvSpPr>
        <p:spPr>
          <a:xfrm>
            <a:off x="9176818" y="5569545"/>
            <a:ext cx="2848824" cy="923330"/>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Supplementary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Appendices</a:t>
            </a:r>
          </a:p>
        </p:txBody>
      </p:sp>
    </p:spTree>
    <p:extLst>
      <p:ext uri="{BB962C8B-B14F-4D97-AF65-F5344CB8AC3E}">
        <p14:creationId xmlns:p14="http://schemas.microsoft.com/office/powerpoint/2010/main" val="3711936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F60F6EA6-39B5-4386-B5E4-B9AA6916F17B}"/>
                                            </p:graphicEl>
                                          </p:spTgt>
                                        </p:tgtEl>
                                        <p:attrNameLst>
                                          <p:attrName>style.visibility</p:attrName>
                                        </p:attrNameLst>
                                      </p:cBhvr>
                                      <p:to>
                                        <p:strVal val="visible"/>
                                      </p:to>
                                    </p:set>
                                    <p:anim calcmode="lin" valueType="num">
                                      <p:cBhvr additive="base">
                                        <p:cTn id="7" dur="500" fill="hold"/>
                                        <p:tgtEl>
                                          <p:spTgt spid="4">
                                            <p:graphicEl>
                                              <a:dgm id="{F60F6EA6-39B5-4386-B5E4-B9AA6916F17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F60F6EA6-39B5-4386-B5E4-B9AA6916F17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0D8A9C9-20D3-418B-B4A8-5BDBD52116BD}"/>
                                            </p:graphicEl>
                                          </p:spTgt>
                                        </p:tgtEl>
                                        <p:attrNameLst>
                                          <p:attrName>style.visibility</p:attrName>
                                        </p:attrNameLst>
                                      </p:cBhvr>
                                      <p:to>
                                        <p:strVal val="visible"/>
                                      </p:to>
                                    </p:set>
                                    <p:anim calcmode="lin" valueType="num">
                                      <p:cBhvr additive="base">
                                        <p:cTn id="13" dur="500" fill="hold"/>
                                        <p:tgtEl>
                                          <p:spTgt spid="4">
                                            <p:graphicEl>
                                              <a:dgm id="{F0D8A9C9-20D3-418B-B4A8-5BDBD52116B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0D8A9C9-20D3-418B-B4A8-5BDBD52116B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177A3A8C-F9CA-40EC-BF94-BA596C9ED213}"/>
                                            </p:graphicEl>
                                          </p:spTgt>
                                        </p:tgtEl>
                                        <p:attrNameLst>
                                          <p:attrName>style.visibility</p:attrName>
                                        </p:attrNameLst>
                                      </p:cBhvr>
                                      <p:to>
                                        <p:strVal val="visible"/>
                                      </p:to>
                                    </p:set>
                                    <p:anim calcmode="lin" valueType="num">
                                      <p:cBhvr additive="base">
                                        <p:cTn id="19" dur="500" fill="hold"/>
                                        <p:tgtEl>
                                          <p:spTgt spid="4">
                                            <p:graphicEl>
                                              <a:dgm id="{177A3A8C-F9CA-40EC-BF94-BA596C9ED21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177A3A8C-F9CA-40EC-BF94-BA596C9ED21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E36554A-AE61-4FB1-A15A-C144E3B1EB7A}"/>
                                            </p:graphicEl>
                                          </p:spTgt>
                                        </p:tgtEl>
                                        <p:attrNameLst>
                                          <p:attrName>style.visibility</p:attrName>
                                        </p:attrNameLst>
                                      </p:cBhvr>
                                      <p:to>
                                        <p:strVal val="visible"/>
                                      </p:to>
                                    </p:set>
                                    <p:anim calcmode="lin" valueType="num">
                                      <p:cBhvr additive="base">
                                        <p:cTn id="25" dur="500" fill="hold"/>
                                        <p:tgtEl>
                                          <p:spTgt spid="4">
                                            <p:graphicEl>
                                              <a:dgm id="{8E36554A-AE61-4FB1-A15A-C144E3B1EB7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E36554A-AE61-4FB1-A15A-C144E3B1EB7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F131C3B2-1351-47CA-A942-B1CD4BC989E9}"/>
                                            </p:graphicEl>
                                          </p:spTgt>
                                        </p:tgtEl>
                                        <p:attrNameLst>
                                          <p:attrName>style.visibility</p:attrName>
                                        </p:attrNameLst>
                                      </p:cBhvr>
                                      <p:to>
                                        <p:strVal val="visible"/>
                                      </p:to>
                                    </p:set>
                                    <p:anim calcmode="lin" valueType="num">
                                      <p:cBhvr additive="base">
                                        <p:cTn id="31" dur="500" fill="hold"/>
                                        <p:tgtEl>
                                          <p:spTgt spid="4">
                                            <p:graphicEl>
                                              <a:dgm id="{F131C3B2-1351-47CA-A942-B1CD4BC989E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F131C3B2-1351-47CA-A942-B1CD4BC989E9}"/>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7D96A2DE-AAF0-4B3B-870C-80DD0AB5940A}"/>
                                            </p:graphicEl>
                                          </p:spTgt>
                                        </p:tgtEl>
                                        <p:attrNameLst>
                                          <p:attrName>style.visibility</p:attrName>
                                        </p:attrNameLst>
                                      </p:cBhvr>
                                      <p:to>
                                        <p:strVal val="visible"/>
                                      </p:to>
                                    </p:set>
                                    <p:anim calcmode="lin" valueType="num">
                                      <p:cBhvr additive="base">
                                        <p:cTn id="37" dur="500" fill="hold"/>
                                        <p:tgtEl>
                                          <p:spTgt spid="4">
                                            <p:graphicEl>
                                              <a:dgm id="{7D96A2DE-AAF0-4B3B-870C-80DD0AB5940A}"/>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7D96A2DE-AAF0-4B3B-870C-80DD0AB5940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5481-2749-41DC-80D9-0E77436F22CD}"/>
              </a:ext>
            </a:extLst>
          </p:cNvPr>
          <p:cNvSpPr>
            <a:spLocks noGrp="1"/>
          </p:cNvSpPr>
          <p:nvPr>
            <p:ph type="title"/>
          </p:nvPr>
        </p:nvSpPr>
        <p:spPr/>
        <p:txBody>
          <a:bodyPr/>
          <a:lstStyle/>
          <a:p>
            <a:r>
              <a:rPr lang="en-GB" dirty="0"/>
              <a:t>Placement Based Structure</a:t>
            </a:r>
          </a:p>
        </p:txBody>
      </p:sp>
      <p:graphicFrame>
        <p:nvGraphicFramePr>
          <p:cNvPr id="4" name="Content Placeholder 3">
            <a:extLst>
              <a:ext uri="{FF2B5EF4-FFF2-40B4-BE49-F238E27FC236}">
                <a16:creationId xmlns:a16="http://schemas.microsoft.com/office/drawing/2014/main" id="{59B5BC65-E86F-494E-A0B7-E201BF8949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7BDF0615-BC88-4891-83E4-275DC31164EB}"/>
              </a:ext>
            </a:extLst>
          </p:cNvPr>
          <p:cNvSpPr txBox="1"/>
          <p:nvPr/>
        </p:nvSpPr>
        <p:spPr>
          <a:xfrm>
            <a:off x="284053" y="1448554"/>
            <a:ext cx="3883938" cy="1200329"/>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General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Cover Page with abstract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Acknowledgements &amp; Declarations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Contents</a:t>
            </a:r>
          </a:p>
        </p:txBody>
      </p:sp>
      <p:sp>
        <p:nvSpPr>
          <p:cNvPr id="6" name="TextBox 5">
            <a:extLst>
              <a:ext uri="{FF2B5EF4-FFF2-40B4-BE49-F238E27FC236}">
                <a16:creationId xmlns:a16="http://schemas.microsoft.com/office/drawing/2014/main" id="{7DF1DBFC-7E12-4B0B-B7C8-246CDD0B1025}"/>
              </a:ext>
            </a:extLst>
          </p:cNvPr>
          <p:cNvSpPr txBox="1"/>
          <p:nvPr/>
        </p:nvSpPr>
        <p:spPr>
          <a:xfrm>
            <a:off x="9176818" y="5569545"/>
            <a:ext cx="2848824" cy="923330"/>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Supplementary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Appendices</a:t>
            </a:r>
          </a:p>
        </p:txBody>
      </p:sp>
    </p:spTree>
    <p:extLst>
      <p:ext uri="{BB962C8B-B14F-4D97-AF65-F5344CB8AC3E}">
        <p14:creationId xmlns:p14="http://schemas.microsoft.com/office/powerpoint/2010/main" val="3329196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F60F6EA6-39B5-4386-B5E4-B9AA6916F17B}"/>
                                            </p:graphicEl>
                                          </p:spTgt>
                                        </p:tgtEl>
                                        <p:attrNameLst>
                                          <p:attrName>style.visibility</p:attrName>
                                        </p:attrNameLst>
                                      </p:cBhvr>
                                      <p:to>
                                        <p:strVal val="visible"/>
                                      </p:to>
                                    </p:set>
                                    <p:anim calcmode="lin" valueType="num">
                                      <p:cBhvr additive="base">
                                        <p:cTn id="7" dur="500" fill="hold"/>
                                        <p:tgtEl>
                                          <p:spTgt spid="4">
                                            <p:graphicEl>
                                              <a:dgm id="{F60F6EA6-39B5-4386-B5E4-B9AA6916F17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F60F6EA6-39B5-4386-B5E4-B9AA6916F17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0D8A9C9-20D3-418B-B4A8-5BDBD52116BD}"/>
                                            </p:graphicEl>
                                          </p:spTgt>
                                        </p:tgtEl>
                                        <p:attrNameLst>
                                          <p:attrName>style.visibility</p:attrName>
                                        </p:attrNameLst>
                                      </p:cBhvr>
                                      <p:to>
                                        <p:strVal val="visible"/>
                                      </p:to>
                                    </p:set>
                                    <p:anim calcmode="lin" valueType="num">
                                      <p:cBhvr additive="base">
                                        <p:cTn id="13" dur="500" fill="hold"/>
                                        <p:tgtEl>
                                          <p:spTgt spid="4">
                                            <p:graphicEl>
                                              <a:dgm id="{F0D8A9C9-20D3-418B-B4A8-5BDBD52116B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0D8A9C9-20D3-418B-B4A8-5BDBD52116B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177A3A8C-F9CA-40EC-BF94-BA596C9ED213}"/>
                                            </p:graphicEl>
                                          </p:spTgt>
                                        </p:tgtEl>
                                        <p:attrNameLst>
                                          <p:attrName>style.visibility</p:attrName>
                                        </p:attrNameLst>
                                      </p:cBhvr>
                                      <p:to>
                                        <p:strVal val="visible"/>
                                      </p:to>
                                    </p:set>
                                    <p:anim calcmode="lin" valueType="num">
                                      <p:cBhvr additive="base">
                                        <p:cTn id="19" dur="500" fill="hold"/>
                                        <p:tgtEl>
                                          <p:spTgt spid="4">
                                            <p:graphicEl>
                                              <a:dgm id="{177A3A8C-F9CA-40EC-BF94-BA596C9ED21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177A3A8C-F9CA-40EC-BF94-BA596C9ED21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E36554A-AE61-4FB1-A15A-C144E3B1EB7A}"/>
                                            </p:graphicEl>
                                          </p:spTgt>
                                        </p:tgtEl>
                                        <p:attrNameLst>
                                          <p:attrName>style.visibility</p:attrName>
                                        </p:attrNameLst>
                                      </p:cBhvr>
                                      <p:to>
                                        <p:strVal val="visible"/>
                                      </p:to>
                                    </p:set>
                                    <p:anim calcmode="lin" valueType="num">
                                      <p:cBhvr additive="base">
                                        <p:cTn id="25" dur="500" fill="hold"/>
                                        <p:tgtEl>
                                          <p:spTgt spid="4">
                                            <p:graphicEl>
                                              <a:dgm id="{8E36554A-AE61-4FB1-A15A-C144E3B1EB7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E36554A-AE61-4FB1-A15A-C144E3B1EB7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F131C3B2-1351-47CA-A942-B1CD4BC989E9}"/>
                                            </p:graphicEl>
                                          </p:spTgt>
                                        </p:tgtEl>
                                        <p:attrNameLst>
                                          <p:attrName>style.visibility</p:attrName>
                                        </p:attrNameLst>
                                      </p:cBhvr>
                                      <p:to>
                                        <p:strVal val="visible"/>
                                      </p:to>
                                    </p:set>
                                    <p:anim calcmode="lin" valueType="num">
                                      <p:cBhvr additive="base">
                                        <p:cTn id="31" dur="500" fill="hold"/>
                                        <p:tgtEl>
                                          <p:spTgt spid="4">
                                            <p:graphicEl>
                                              <a:dgm id="{F131C3B2-1351-47CA-A942-B1CD4BC989E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F131C3B2-1351-47CA-A942-B1CD4BC989E9}"/>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dirty="0" err="1">
                <a:solidFill>
                  <a:schemeClr val="bg1"/>
                </a:solidFill>
              </a:rPr>
              <a:t>Cwestyniau</a:t>
            </a:r>
            <a:r>
              <a:rPr lang="en-GB" b="1" dirty="0">
                <a:solidFill>
                  <a:schemeClr val="bg1"/>
                </a:solidFill>
              </a:rPr>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1952</Words>
  <Application>Microsoft Office PowerPoint</Application>
  <PresentationFormat>Widescreen</PresentationFormat>
  <Paragraphs>300</Paragraphs>
  <Slides>32</Slides>
  <Notes>21</Notes>
  <HiddenSlides>1</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32</vt:i4>
      </vt:variant>
    </vt:vector>
  </HeadingPairs>
  <TitlesOfParts>
    <vt:vector size="39" baseType="lpstr">
      <vt:lpstr>Myriad Pro</vt:lpstr>
      <vt:lpstr>Arial</vt:lpstr>
      <vt:lpstr>Bahnschrift</vt:lpstr>
      <vt:lpstr>Calibri</vt:lpstr>
      <vt:lpstr>Calibri Light</vt:lpstr>
      <vt:lpstr>Theme1.thmx first page pp</vt:lpstr>
      <vt:lpstr>1_Office Theme</vt:lpstr>
      <vt:lpstr>BMPL5012   Research Proposal  Mike Durke </vt:lpstr>
      <vt:lpstr>Aims</vt:lpstr>
      <vt:lpstr>PowerPoint Presentation</vt:lpstr>
      <vt:lpstr>Aims</vt:lpstr>
      <vt:lpstr>                   Proposal Template</vt:lpstr>
      <vt:lpstr>“I propose…”</vt:lpstr>
      <vt:lpstr>Why write a proposal ?</vt:lpstr>
      <vt:lpstr>Dissertation Proposal -  Title</vt:lpstr>
      <vt:lpstr>Examples…</vt:lpstr>
      <vt:lpstr>Dissertation proposal – background information</vt:lpstr>
      <vt:lpstr>Dissertation Proposal – Research Aim</vt:lpstr>
      <vt:lpstr>Research proposal – Research Objectives</vt:lpstr>
      <vt:lpstr>Aim &amp; Objectives - Example</vt:lpstr>
      <vt:lpstr>Top tip - Objectives</vt:lpstr>
      <vt:lpstr>Dissertation proposal – Research methods</vt:lpstr>
      <vt:lpstr>Research methods</vt:lpstr>
      <vt:lpstr>Dissertation proposal - Timeline</vt:lpstr>
      <vt:lpstr> Deadlines to Guide Progress </vt:lpstr>
      <vt:lpstr>Dissertation Proposal - Ethics</vt:lpstr>
      <vt:lpstr>Research Ethics – Core Principles</vt:lpstr>
      <vt:lpstr>Ethics Form</vt:lpstr>
      <vt:lpstr>PowerPoint Presentation</vt:lpstr>
      <vt:lpstr>Dissertation Proposal - Submission</vt:lpstr>
      <vt:lpstr>Introduction Let’s get the first draft of Chapter  out of the way</vt:lpstr>
      <vt:lpstr>Topic and context</vt:lpstr>
      <vt:lpstr>Focus and scope</vt:lpstr>
      <vt:lpstr>Relevance and importance</vt:lpstr>
      <vt:lpstr>Question and Objectives</vt:lpstr>
      <vt:lpstr>Overview of the structure</vt:lpstr>
      <vt:lpstr>5 chapters, none more than 2500 words!</vt:lpstr>
      <vt:lpstr>Placement Based Structure</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Mike Durke</cp:lastModifiedBy>
  <cp:revision>22</cp:revision>
  <cp:lastPrinted>2022-03-01T12:52:44Z</cp:lastPrinted>
  <dcterms:created xsi:type="dcterms:W3CDTF">2021-10-13T07:56:41Z</dcterms:created>
  <dcterms:modified xsi:type="dcterms:W3CDTF">2024-02-12T13:07:57Z</dcterms:modified>
</cp:coreProperties>
</file>