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6" r:id="rId1"/>
  </p:sldMasterIdLst>
  <p:sldIdLst>
    <p:sldId id="256" r:id="rId2"/>
    <p:sldId id="257" r:id="rId3"/>
    <p:sldId id="266" r:id="rId4"/>
    <p:sldId id="265"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6BEF56-4789-6FC2-7951-3E55A4134B6C}" v="9" dt="2023-02-13T08:32:59.213"/>
    <p1510:client id="{08D264FF-01BD-AE84-1042-9A4E07127371}" v="9" dt="2023-02-12T18:59:58.762"/>
    <p1510:client id="{16AF3FF7-17FA-017E-6C64-428CA999DA82}" v="65" dt="2023-02-07T12:53:49.969"/>
    <p1510:client id="{1B923A38-D8F1-7AFF-4ED7-74F3037DD3F7}" v="49" dt="2023-02-07T23:05:25.361"/>
    <p1510:client id="{238D90BA-E5F8-B479-060F-3D862E722832}" v="4" dt="2023-02-14T10:32:29.921"/>
    <p1510:client id="{3A3B5F23-3B8C-628E-1CBB-0B2E192E7C30}" v="197" dt="2023-02-08T13:30:04.675"/>
    <p1510:client id="{43AF1AAB-E728-4A87-CEA2-1A378A6F08E0}" v="342" dt="2023-02-07T20:23:12.207"/>
    <p1510:client id="{49826C89-79E6-0593-8483-308C4D28152A}" v="17" dt="2023-02-14T10:55:45.590"/>
    <p1510:client id="{50170F17-CC5F-7A48-7806-6C42A7C6EA99}" v="2" dt="2023-02-07T23:08:39.788"/>
    <p1510:client id="{5020B4F4-0D0E-0734-D84E-BCAF5A7E04B7}" v="39" dt="2023-02-08T12:19:56.548"/>
    <p1510:client id="{5DD743C5-7BFA-0054-9F4A-784765326F87}" v="206" dt="2023-02-14T19:15:40.281"/>
    <p1510:client id="{844B59B3-BCC3-A49D-D68E-2AEFD57F3219}" v="34" dt="2023-02-08T13:37:38.092"/>
    <p1510:client id="{AD2F39A0-70B8-A358-5299-33CE26725142}" v="160" dt="2023-02-14T22:03:03.293"/>
    <p1510:client id="{BB7525CC-9278-E09F-FBA0-713EE4A8D0A5}" v="2" dt="2023-02-14T12:42:35.852"/>
    <p1510:client id="{D4F27A60-8E87-2BFC-8414-DFF70EA89EC0}" v="58" dt="2023-02-14T19:37:10.610"/>
    <p1510:client id="{EB18A984-B2C3-20F1-C5EE-5C650A1955AB}" v="438" dt="2023-02-07T22:37:04.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DD6F63-50D9-43EB-97AF-44002A1E634C}" type="doc">
      <dgm:prSet loTypeId="urn:microsoft.com/office/officeart/2005/8/layout/process2" loCatId="process" qsTypeId="urn:microsoft.com/office/officeart/2005/8/quickstyle/simple4" qsCatId="simple" csTypeId="urn:microsoft.com/office/officeart/2005/8/colors/colorful5" csCatId="colorful" phldr="1"/>
      <dgm:spPr/>
      <dgm:t>
        <a:bodyPr/>
        <a:lstStyle/>
        <a:p>
          <a:endParaRPr lang="en-US"/>
        </a:p>
      </dgm:t>
    </dgm:pt>
    <dgm:pt modelId="{8D7EC9E8-89C2-4D50-BFB5-A3B2F5E608B1}">
      <dgm:prSet/>
      <dgm:spPr/>
      <dgm:t>
        <a:bodyPr/>
        <a:lstStyle/>
        <a:p>
          <a:r>
            <a:rPr lang="en-GB" b="1" dirty="0">
              <a:latin typeface="Arial"/>
              <a:cs typeface="Arial"/>
            </a:rPr>
            <a:t>HOW DO I GET TO ENGAGE WITH THE 0-2 YEARS TODLER?</a:t>
          </a:r>
          <a:endParaRPr lang="en-US" dirty="0">
            <a:latin typeface="Arial"/>
            <a:cs typeface="Arial"/>
          </a:endParaRPr>
        </a:p>
      </dgm:t>
    </dgm:pt>
    <dgm:pt modelId="{960A9ACE-8E96-4B74-BF52-3BC859896E89}" type="parTrans" cxnId="{9AF9D1C0-FC14-4FA4-A399-7BA9AFD11907}">
      <dgm:prSet/>
      <dgm:spPr/>
      <dgm:t>
        <a:bodyPr/>
        <a:lstStyle/>
        <a:p>
          <a:endParaRPr lang="en-US"/>
        </a:p>
      </dgm:t>
    </dgm:pt>
    <dgm:pt modelId="{F05C6415-2783-4931-9C68-782544761D6A}" type="sibTrans" cxnId="{9AF9D1C0-FC14-4FA4-A399-7BA9AFD11907}">
      <dgm:prSet/>
      <dgm:spPr/>
      <dgm:t>
        <a:bodyPr/>
        <a:lstStyle/>
        <a:p>
          <a:endParaRPr lang="en-US"/>
        </a:p>
      </dgm:t>
    </dgm:pt>
    <dgm:pt modelId="{2DF84F3A-7C5A-4028-B8FC-B37AC8BF7FB0}">
      <dgm:prSet/>
      <dgm:spPr/>
      <dgm:t>
        <a:bodyPr/>
        <a:lstStyle/>
        <a:p>
          <a:pPr rtl="0"/>
          <a:r>
            <a:rPr lang="en-GB" dirty="0">
              <a:latin typeface="Arial"/>
              <a:cs typeface="Arial"/>
            </a:rPr>
            <a:t>Engaging  with a child can help them develop speech , social and other motivation to learn.  According to </a:t>
          </a:r>
          <a:r>
            <a:rPr lang="en-GB" dirty="0">
              <a:latin typeface="Garamond" panose="02020404030301010803"/>
            </a:rPr>
            <a:t>Piaget</a:t>
          </a:r>
          <a:r>
            <a:rPr lang="en-GB" dirty="0"/>
            <a:t> </a:t>
          </a:r>
          <a:r>
            <a:rPr lang="en-GB" dirty="0">
              <a:latin typeface="Garamond" panose="02020404030301010803"/>
            </a:rPr>
            <a:t>, J Biography</a:t>
          </a:r>
          <a:r>
            <a:rPr lang="en-GB" dirty="0"/>
            <a:t> (1896-1980</a:t>
          </a:r>
          <a:r>
            <a:rPr lang="en-GB" dirty="0">
              <a:latin typeface="Garamond" panose="02020404030301010803"/>
            </a:rPr>
            <a:t>),</a:t>
          </a:r>
          <a:r>
            <a:rPr lang="en-GB" dirty="0">
              <a:latin typeface="Arial"/>
              <a:cs typeface="Arial"/>
            </a:rPr>
            <a:t>his idea was that children are active thinkers; they’re trying to figure out the world. He often described them as little scientists. And incidentally, to know where he’s coming from on this, he had a very dramatic and ambitious goal. As a carer, looking after a toddler, I make sure that engaging with the child by providing  playtime with their </a:t>
          </a:r>
          <a:r>
            <a:rPr lang="en-GB" dirty="0" err="1">
              <a:latin typeface="Arial"/>
              <a:cs typeface="Arial"/>
            </a:rPr>
            <a:t>favorite</a:t>
          </a:r>
          <a:r>
            <a:rPr lang="en-GB" dirty="0">
              <a:latin typeface="Arial"/>
              <a:cs typeface="Arial"/>
            </a:rPr>
            <a:t> toys, give them time and space so that they can explore different activities of their interest. As you can see the baby eyes open and close is because this baby does not like too much lights, so I put my hands in her face then she open her eyes when I take my hands out her face she close her eyes. As you can in the first picture that’s my niece, she always close her eyes when there is light, but once you put your hands in her face when there is no much light she open her eyes and she is only 2 weeks as we speak.</a:t>
          </a:r>
          <a:endParaRPr lang="en-US" dirty="0">
            <a:latin typeface="Arial"/>
            <a:cs typeface="Arial"/>
          </a:endParaRPr>
        </a:p>
      </dgm:t>
    </dgm:pt>
    <dgm:pt modelId="{0A77B35A-0FDE-47A1-B5AF-D13261D4D81B}" type="parTrans" cxnId="{716B7248-BA01-452F-90E9-6692D4F9FBB2}">
      <dgm:prSet/>
      <dgm:spPr/>
      <dgm:t>
        <a:bodyPr/>
        <a:lstStyle/>
        <a:p>
          <a:endParaRPr lang="en-US"/>
        </a:p>
      </dgm:t>
    </dgm:pt>
    <dgm:pt modelId="{0BF17012-000E-41C9-8A84-95C66B9BCC9E}" type="sibTrans" cxnId="{716B7248-BA01-452F-90E9-6692D4F9FBB2}">
      <dgm:prSet/>
      <dgm:spPr/>
      <dgm:t>
        <a:bodyPr/>
        <a:lstStyle/>
        <a:p>
          <a:endParaRPr lang="en-US"/>
        </a:p>
      </dgm:t>
    </dgm:pt>
    <dgm:pt modelId="{439823D8-1BE3-47E2-BD74-C7652F44E425}" type="pres">
      <dgm:prSet presAssocID="{42DD6F63-50D9-43EB-97AF-44002A1E634C}" presName="linearFlow" presStyleCnt="0">
        <dgm:presLayoutVars>
          <dgm:resizeHandles val="exact"/>
        </dgm:presLayoutVars>
      </dgm:prSet>
      <dgm:spPr/>
    </dgm:pt>
    <dgm:pt modelId="{5530FE32-2153-461B-AAC2-42CCEF76AA88}" type="pres">
      <dgm:prSet presAssocID="{8D7EC9E8-89C2-4D50-BFB5-A3B2F5E608B1}" presName="node" presStyleLbl="node1" presStyleIdx="0" presStyleCnt="2">
        <dgm:presLayoutVars>
          <dgm:bulletEnabled val="1"/>
        </dgm:presLayoutVars>
      </dgm:prSet>
      <dgm:spPr/>
    </dgm:pt>
    <dgm:pt modelId="{9561EDCA-60F1-498E-8141-3FBD1117008E}" type="pres">
      <dgm:prSet presAssocID="{F05C6415-2783-4931-9C68-782544761D6A}" presName="sibTrans" presStyleLbl="sibTrans2D1" presStyleIdx="0" presStyleCnt="1"/>
      <dgm:spPr/>
    </dgm:pt>
    <dgm:pt modelId="{B0BAE9D8-EBA5-4671-ADAF-7617DE0B441F}" type="pres">
      <dgm:prSet presAssocID="{F05C6415-2783-4931-9C68-782544761D6A}" presName="connectorText" presStyleLbl="sibTrans2D1" presStyleIdx="0" presStyleCnt="1"/>
      <dgm:spPr/>
    </dgm:pt>
    <dgm:pt modelId="{C173ED31-2D62-43DA-B5F8-DC331FDE0FFF}" type="pres">
      <dgm:prSet presAssocID="{2DF84F3A-7C5A-4028-B8FC-B37AC8BF7FB0}" presName="node" presStyleLbl="node1" presStyleIdx="1" presStyleCnt="2">
        <dgm:presLayoutVars>
          <dgm:bulletEnabled val="1"/>
        </dgm:presLayoutVars>
      </dgm:prSet>
      <dgm:spPr/>
    </dgm:pt>
  </dgm:ptLst>
  <dgm:cxnLst>
    <dgm:cxn modelId="{0B03481F-04BE-4B7F-8FB8-0E2E197DC652}" type="presOf" srcId="{42DD6F63-50D9-43EB-97AF-44002A1E634C}" destId="{439823D8-1BE3-47E2-BD74-C7652F44E425}" srcOrd="0" destOrd="0" presId="urn:microsoft.com/office/officeart/2005/8/layout/process2"/>
    <dgm:cxn modelId="{716B7248-BA01-452F-90E9-6692D4F9FBB2}" srcId="{42DD6F63-50D9-43EB-97AF-44002A1E634C}" destId="{2DF84F3A-7C5A-4028-B8FC-B37AC8BF7FB0}" srcOrd="1" destOrd="0" parTransId="{0A77B35A-0FDE-47A1-B5AF-D13261D4D81B}" sibTransId="{0BF17012-000E-41C9-8A84-95C66B9BCC9E}"/>
    <dgm:cxn modelId="{12A2E451-6740-4B17-9108-C90468D5ED56}" type="presOf" srcId="{8D7EC9E8-89C2-4D50-BFB5-A3B2F5E608B1}" destId="{5530FE32-2153-461B-AAC2-42CCEF76AA88}" srcOrd="0" destOrd="0" presId="urn:microsoft.com/office/officeart/2005/8/layout/process2"/>
    <dgm:cxn modelId="{6EDF4B98-D9AD-47C7-A77E-C9011D687DA6}" type="presOf" srcId="{2DF84F3A-7C5A-4028-B8FC-B37AC8BF7FB0}" destId="{C173ED31-2D62-43DA-B5F8-DC331FDE0FFF}" srcOrd="0" destOrd="0" presId="urn:microsoft.com/office/officeart/2005/8/layout/process2"/>
    <dgm:cxn modelId="{9AF9D1C0-FC14-4FA4-A399-7BA9AFD11907}" srcId="{42DD6F63-50D9-43EB-97AF-44002A1E634C}" destId="{8D7EC9E8-89C2-4D50-BFB5-A3B2F5E608B1}" srcOrd="0" destOrd="0" parTransId="{960A9ACE-8E96-4B74-BF52-3BC859896E89}" sibTransId="{F05C6415-2783-4931-9C68-782544761D6A}"/>
    <dgm:cxn modelId="{7E317CD4-72E2-4B62-9D9C-8B08940F9060}" type="presOf" srcId="{F05C6415-2783-4931-9C68-782544761D6A}" destId="{9561EDCA-60F1-498E-8141-3FBD1117008E}" srcOrd="0" destOrd="0" presId="urn:microsoft.com/office/officeart/2005/8/layout/process2"/>
    <dgm:cxn modelId="{503341F4-AED9-4846-8231-4E32FDC14B4D}" type="presOf" srcId="{F05C6415-2783-4931-9C68-782544761D6A}" destId="{B0BAE9D8-EBA5-4671-ADAF-7617DE0B441F}" srcOrd="1" destOrd="0" presId="urn:microsoft.com/office/officeart/2005/8/layout/process2"/>
    <dgm:cxn modelId="{E674172D-55CB-4408-9DB8-FF41F6E0BF67}" type="presParOf" srcId="{439823D8-1BE3-47E2-BD74-C7652F44E425}" destId="{5530FE32-2153-461B-AAC2-42CCEF76AA88}" srcOrd="0" destOrd="0" presId="urn:microsoft.com/office/officeart/2005/8/layout/process2"/>
    <dgm:cxn modelId="{BA0840BB-720B-4C92-8CC1-A8422372C2C3}" type="presParOf" srcId="{439823D8-1BE3-47E2-BD74-C7652F44E425}" destId="{9561EDCA-60F1-498E-8141-3FBD1117008E}" srcOrd="1" destOrd="0" presId="urn:microsoft.com/office/officeart/2005/8/layout/process2"/>
    <dgm:cxn modelId="{E5E6F8BF-1AE4-4F6B-B562-65CDCFE37284}" type="presParOf" srcId="{9561EDCA-60F1-498E-8141-3FBD1117008E}" destId="{B0BAE9D8-EBA5-4671-ADAF-7617DE0B441F}" srcOrd="0" destOrd="0" presId="urn:microsoft.com/office/officeart/2005/8/layout/process2"/>
    <dgm:cxn modelId="{38FA5240-D45A-42D2-BD7B-DAC3CD9D62EE}" type="presParOf" srcId="{439823D8-1BE3-47E2-BD74-C7652F44E425}" destId="{C173ED31-2D62-43DA-B5F8-DC331FDE0FFF}"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891315-8850-4C22-9631-D569C4AF7877}"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6F5CF0E5-38EE-4A1A-99A3-8090AC03D2DD}">
      <dgm:prSet/>
      <dgm:spPr/>
      <dgm:t>
        <a:bodyPr/>
        <a:lstStyle/>
        <a:p>
          <a:r>
            <a:rPr lang="en-GB" b="1" dirty="0">
              <a:latin typeface="Arial"/>
              <a:cs typeface="Arial"/>
            </a:rPr>
            <a:t>HANDS COLOURING AND PAINT</a:t>
          </a:r>
          <a:endParaRPr lang="en-US" dirty="0">
            <a:latin typeface="Arial"/>
            <a:cs typeface="Arial"/>
          </a:endParaRPr>
        </a:p>
      </dgm:t>
    </dgm:pt>
    <dgm:pt modelId="{C2F2E541-9B5B-43E8-84FC-03B465C900ED}" type="parTrans" cxnId="{BAB89444-EB45-4845-BF69-2BF63875EC13}">
      <dgm:prSet/>
      <dgm:spPr/>
      <dgm:t>
        <a:bodyPr/>
        <a:lstStyle/>
        <a:p>
          <a:endParaRPr lang="en-US"/>
        </a:p>
      </dgm:t>
    </dgm:pt>
    <dgm:pt modelId="{FD5C1836-3A9D-4C8E-AC01-E0F9E52BDB64}" type="sibTrans" cxnId="{BAB89444-EB45-4845-BF69-2BF63875EC13}">
      <dgm:prSet/>
      <dgm:spPr/>
      <dgm:t>
        <a:bodyPr/>
        <a:lstStyle/>
        <a:p>
          <a:endParaRPr lang="en-US"/>
        </a:p>
      </dgm:t>
    </dgm:pt>
    <dgm:pt modelId="{2416EBE1-D928-4A98-B588-7B0B7FB3BB64}">
      <dgm:prSet/>
      <dgm:spPr/>
      <dgm:t>
        <a:bodyPr/>
        <a:lstStyle/>
        <a:p>
          <a:pPr rtl="0"/>
          <a:r>
            <a:rPr lang="en-GB" b="1" dirty="0">
              <a:latin typeface="Arial"/>
              <a:cs typeface="Arial"/>
            </a:rPr>
            <a:t>Babies get bored easily, but to make them busy and occupying their mind in different way, here I, choose hand painting, singing , puzzle and colouring. </a:t>
          </a:r>
          <a:endParaRPr lang="en-US" dirty="0">
            <a:latin typeface="Arial"/>
            <a:cs typeface="Arial"/>
          </a:endParaRPr>
        </a:p>
      </dgm:t>
    </dgm:pt>
    <dgm:pt modelId="{0E64A32A-5945-4BCC-96CC-C824D9A5A4B3}" type="parTrans" cxnId="{773A1525-6F55-4113-87C9-EC32188D97DC}">
      <dgm:prSet/>
      <dgm:spPr/>
      <dgm:t>
        <a:bodyPr/>
        <a:lstStyle/>
        <a:p>
          <a:endParaRPr lang="en-US"/>
        </a:p>
      </dgm:t>
    </dgm:pt>
    <dgm:pt modelId="{29D44034-3176-4432-A41E-2B94AD4CBE04}" type="sibTrans" cxnId="{773A1525-6F55-4113-87C9-EC32188D97DC}">
      <dgm:prSet/>
      <dgm:spPr/>
      <dgm:t>
        <a:bodyPr/>
        <a:lstStyle/>
        <a:p>
          <a:endParaRPr lang="en-US"/>
        </a:p>
      </dgm:t>
    </dgm:pt>
    <dgm:pt modelId="{0FB66D78-821E-442F-8C44-929A96ACA797}">
      <dgm:prSet/>
      <dgm:spPr/>
      <dgm:t>
        <a:bodyPr/>
        <a:lstStyle/>
        <a:p>
          <a:r>
            <a:rPr lang="en-GB" dirty="0">
              <a:latin typeface="Arial"/>
              <a:cs typeface="Arial"/>
            </a:rPr>
            <a:t>It keep them busy by squeezing and messing their hands. They like being messy, by exploring  </a:t>
          </a:r>
          <a:r>
            <a:rPr lang="en-GB" b="1" dirty="0">
              <a:latin typeface="Arial"/>
              <a:cs typeface="Arial"/>
            </a:rPr>
            <a:t>touching</a:t>
          </a:r>
          <a:r>
            <a:rPr lang="en-GB" dirty="0">
              <a:latin typeface="Arial"/>
              <a:cs typeface="Arial"/>
            </a:rPr>
            <a:t>, </a:t>
          </a:r>
          <a:r>
            <a:rPr lang="en-GB" b="1" dirty="0">
              <a:latin typeface="Arial"/>
              <a:cs typeface="Arial"/>
            </a:rPr>
            <a:t>splashing</a:t>
          </a:r>
          <a:r>
            <a:rPr lang="en-GB" dirty="0">
              <a:latin typeface="Arial"/>
              <a:cs typeface="Arial"/>
            </a:rPr>
            <a:t> </a:t>
          </a:r>
          <a:r>
            <a:rPr lang="en-GB" b="1" dirty="0">
              <a:latin typeface="Arial"/>
              <a:cs typeface="Arial"/>
            </a:rPr>
            <a:t>felling</a:t>
          </a:r>
          <a:r>
            <a:rPr lang="en-GB" dirty="0">
              <a:latin typeface="Arial"/>
              <a:cs typeface="Arial"/>
            </a:rPr>
            <a:t> and </a:t>
          </a:r>
          <a:r>
            <a:rPr lang="en-GB" b="1" dirty="0">
              <a:latin typeface="Arial"/>
              <a:cs typeface="Arial"/>
            </a:rPr>
            <a:t>squeezing</a:t>
          </a:r>
          <a:r>
            <a:rPr lang="en-GB" dirty="0">
              <a:latin typeface="Arial"/>
              <a:cs typeface="Arial"/>
            </a:rPr>
            <a:t>, in this way it help them to build their visual perceptual skills and motor skills. It also give them confidence to use their hands. This from </a:t>
          </a:r>
          <a:r>
            <a:rPr lang="en-GB" b="1" dirty="0">
              <a:latin typeface="Arial"/>
              <a:cs typeface="Arial"/>
            </a:rPr>
            <a:t>1-2 years o</a:t>
          </a:r>
          <a:r>
            <a:rPr lang="en-GB" b="1" dirty="0"/>
            <a:t>ld</a:t>
          </a:r>
          <a:endParaRPr lang="en-US" dirty="0"/>
        </a:p>
      </dgm:t>
    </dgm:pt>
    <dgm:pt modelId="{545FC070-2CB4-412B-A66B-AB2B2427E278}" type="parTrans" cxnId="{A97FF1E0-526D-4B1C-B9CC-6C19DD00FE53}">
      <dgm:prSet/>
      <dgm:spPr/>
      <dgm:t>
        <a:bodyPr/>
        <a:lstStyle/>
        <a:p>
          <a:endParaRPr lang="en-US"/>
        </a:p>
      </dgm:t>
    </dgm:pt>
    <dgm:pt modelId="{49274165-27BA-43BD-A3CA-2C973F3A1C40}" type="sibTrans" cxnId="{A97FF1E0-526D-4B1C-B9CC-6C19DD00FE53}">
      <dgm:prSet/>
      <dgm:spPr/>
      <dgm:t>
        <a:bodyPr/>
        <a:lstStyle/>
        <a:p>
          <a:endParaRPr lang="en-US"/>
        </a:p>
      </dgm:t>
    </dgm:pt>
    <dgm:pt modelId="{4D6D66F4-1981-47B7-9C93-C39A70B2E304}">
      <dgm:prSet phldr="0"/>
      <dgm:spPr/>
      <dgm:t>
        <a:bodyPr/>
        <a:lstStyle/>
        <a:p>
          <a:r>
            <a:rPr lang="en-GB" b="0" dirty="0"/>
            <a:t>Painting is a way for children to do many important things: </a:t>
          </a:r>
          <a:r>
            <a:rPr lang="en-GB" b="1" dirty="0"/>
            <a:t>convey ideas, express emotion, use their senses, explore color, explore process and outcomes, and create aesthetically pleasing works and experiences</a:t>
          </a:r>
          <a:r>
            <a:rPr lang="en-GB" b="0" dirty="0"/>
            <a:t>.</a:t>
          </a:r>
          <a:endParaRPr lang="en-GB" b="1" dirty="0">
            <a:latin typeface="Arial"/>
            <a:cs typeface="Arial"/>
          </a:endParaRPr>
        </a:p>
      </dgm:t>
    </dgm:pt>
    <dgm:pt modelId="{F982A464-B5E2-4E36-B92B-0BB0FF9F4A66}" type="parTrans" cxnId="{8B7464F2-95CC-4275-B269-0DD2B83A4133}">
      <dgm:prSet/>
      <dgm:spPr/>
    </dgm:pt>
    <dgm:pt modelId="{E3F8C4BD-2B23-40A1-AF24-827691D44E49}" type="sibTrans" cxnId="{8B7464F2-95CC-4275-B269-0DD2B83A4133}">
      <dgm:prSet/>
      <dgm:spPr/>
    </dgm:pt>
    <dgm:pt modelId="{A48D4122-29E0-4F70-B155-C1B9BA943938}">
      <dgm:prSet phldr="0"/>
      <dgm:spPr/>
      <dgm:t>
        <a:bodyPr/>
        <a:lstStyle/>
        <a:p>
          <a:pPr rtl="0"/>
          <a:r>
            <a:rPr lang="en-GB" b="0" dirty="0">
              <a:latin typeface="Garamond" panose="02020404030301010803"/>
            </a:rPr>
            <a:t>According to baby </a:t>
          </a:r>
          <a:r>
            <a:rPr lang="en-GB" b="0" dirty="0" err="1">
              <a:latin typeface="Garamond" panose="02020404030301010803"/>
            </a:rPr>
            <a:t>toodler</a:t>
          </a:r>
          <a:r>
            <a:rPr lang="en-GB" b="0" dirty="0">
              <a:latin typeface="Garamond" panose="02020404030301010803"/>
            </a:rPr>
            <a:t> and kids, Puzzles</a:t>
          </a:r>
          <a:r>
            <a:rPr lang="en-GB" b="0" dirty="0"/>
            <a:t> are a child’s best friend. Easy to understand, and the benefits for child development are genuinely astounding. Parent, child bonding time is critical, and proper brain development at a young age is just as essential</a:t>
          </a:r>
          <a:endParaRPr lang="en-GB" b="1" dirty="0">
            <a:latin typeface="Arial"/>
            <a:cs typeface="Arial"/>
          </a:endParaRPr>
        </a:p>
      </dgm:t>
    </dgm:pt>
    <dgm:pt modelId="{B2022E66-27E8-4689-A144-620FFAE63D42}" type="parTrans" cxnId="{C20C23A5-AF3F-43B9-907F-0548D2F95BF2}">
      <dgm:prSet/>
      <dgm:spPr/>
    </dgm:pt>
    <dgm:pt modelId="{0A9D4749-BB0E-46C8-9CD5-062C931E6041}" type="sibTrans" cxnId="{C20C23A5-AF3F-43B9-907F-0548D2F95BF2}">
      <dgm:prSet/>
      <dgm:spPr/>
    </dgm:pt>
    <dgm:pt modelId="{F761F45C-25C0-4098-BCC5-BEE06F18A2CC}" type="pres">
      <dgm:prSet presAssocID="{B8891315-8850-4C22-9631-D569C4AF7877}" presName="Name0" presStyleCnt="0">
        <dgm:presLayoutVars>
          <dgm:dir/>
          <dgm:animLvl val="lvl"/>
          <dgm:resizeHandles val="exact"/>
        </dgm:presLayoutVars>
      </dgm:prSet>
      <dgm:spPr/>
    </dgm:pt>
    <dgm:pt modelId="{1A58F1EE-6191-4709-B2A8-091325C2CF23}" type="pres">
      <dgm:prSet presAssocID="{0FB66D78-821E-442F-8C44-929A96ACA797}" presName="boxAndChildren" presStyleCnt="0"/>
      <dgm:spPr/>
    </dgm:pt>
    <dgm:pt modelId="{D005E20C-2424-4930-9DC4-B7BAE3D68CF3}" type="pres">
      <dgm:prSet presAssocID="{0FB66D78-821E-442F-8C44-929A96ACA797}" presName="parentTextBox" presStyleLbl="node1" presStyleIdx="0" presStyleCnt="5"/>
      <dgm:spPr/>
    </dgm:pt>
    <dgm:pt modelId="{F6E34FE2-340D-4B67-8713-C54ABD29FA4B}" type="pres">
      <dgm:prSet presAssocID="{29D44034-3176-4432-A41E-2B94AD4CBE04}" presName="sp" presStyleCnt="0"/>
      <dgm:spPr/>
    </dgm:pt>
    <dgm:pt modelId="{4703F690-1A66-40CF-BC93-FA3487DF5E2F}" type="pres">
      <dgm:prSet presAssocID="{2416EBE1-D928-4A98-B588-7B0B7FB3BB64}" presName="arrowAndChildren" presStyleCnt="0"/>
      <dgm:spPr/>
    </dgm:pt>
    <dgm:pt modelId="{07ED80AB-6C20-4E74-B503-D91F87CC60AC}" type="pres">
      <dgm:prSet presAssocID="{2416EBE1-D928-4A98-B588-7B0B7FB3BB64}" presName="parentTextArrow" presStyleLbl="node1" presStyleIdx="1" presStyleCnt="5"/>
      <dgm:spPr/>
    </dgm:pt>
    <dgm:pt modelId="{DB2D3399-5679-48DF-8EEA-E334BB42F273}" type="pres">
      <dgm:prSet presAssocID="{E3F8C4BD-2B23-40A1-AF24-827691D44E49}" presName="sp" presStyleCnt="0"/>
      <dgm:spPr/>
    </dgm:pt>
    <dgm:pt modelId="{E45F7202-E0B8-4047-8A27-18A2EEC57F25}" type="pres">
      <dgm:prSet presAssocID="{4D6D66F4-1981-47B7-9C93-C39A70B2E304}" presName="arrowAndChildren" presStyleCnt="0"/>
      <dgm:spPr/>
    </dgm:pt>
    <dgm:pt modelId="{E06C2105-C67F-44D9-9E32-DC6F45F48CC2}" type="pres">
      <dgm:prSet presAssocID="{4D6D66F4-1981-47B7-9C93-C39A70B2E304}" presName="parentTextArrow" presStyleLbl="node1" presStyleIdx="2" presStyleCnt="5"/>
      <dgm:spPr/>
    </dgm:pt>
    <dgm:pt modelId="{2A5606C5-57F0-417E-A45A-FD12F1F28EE7}" type="pres">
      <dgm:prSet presAssocID="{0A9D4749-BB0E-46C8-9CD5-062C931E6041}" presName="sp" presStyleCnt="0"/>
      <dgm:spPr/>
    </dgm:pt>
    <dgm:pt modelId="{BDAC1E32-5A58-4DA5-93FD-8C93AFF93F96}" type="pres">
      <dgm:prSet presAssocID="{A48D4122-29E0-4F70-B155-C1B9BA943938}" presName="arrowAndChildren" presStyleCnt="0"/>
      <dgm:spPr/>
    </dgm:pt>
    <dgm:pt modelId="{78BE403D-82D5-4F31-8FD2-27277D4FF390}" type="pres">
      <dgm:prSet presAssocID="{A48D4122-29E0-4F70-B155-C1B9BA943938}" presName="parentTextArrow" presStyleLbl="node1" presStyleIdx="3" presStyleCnt="5"/>
      <dgm:spPr/>
    </dgm:pt>
    <dgm:pt modelId="{8F930621-67D0-4E68-A7AD-E4564AD3D9FF}" type="pres">
      <dgm:prSet presAssocID="{FD5C1836-3A9D-4C8E-AC01-E0F9E52BDB64}" presName="sp" presStyleCnt="0"/>
      <dgm:spPr/>
    </dgm:pt>
    <dgm:pt modelId="{B36D725D-CAFE-4C0E-9AA3-8F79667BFB25}" type="pres">
      <dgm:prSet presAssocID="{6F5CF0E5-38EE-4A1A-99A3-8090AC03D2DD}" presName="arrowAndChildren" presStyleCnt="0"/>
      <dgm:spPr/>
    </dgm:pt>
    <dgm:pt modelId="{7AD75326-8A0F-4AE7-A0EE-E13308BE94F1}" type="pres">
      <dgm:prSet presAssocID="{6F5CF0E5-38EE-4A1A-99A3-8090AC03D2DD}" presName="parentTextArrow" presStyleLbl="node1" presStyleIdx="4" presStyleCnt="5"/>
      <dgm:spPr/>
    </dgm:pt>
  </dgm:ptLst>
  <dgm:cxnLst>
    <dgm:cxn modelId="{F6FE4205-B503-42A2-A57F-EB7655C8161B}" type="presOf" srcId="{B8891315-8850-4C22-9631-D569C4AF7877}" destId="{F761F45C-25C0-4098-BCC5-BEE06F18A2CC}" srcOrd="0" destOrd="0" presId="urn:microsoft.com/office/officeart/2005/8/layout/process4"/>
    <dgm:cxn modelId="{773A1525-6F55-4113-87C9-EC32188D97DC}" srcId="{B8891315-8850-4C22-9631-D569C4AF7877}" destId="{2416EBE1-D928-4A98-B588-7B0B7FB3BB64}" srcOrd="3" destOrd="0" parTransId="{0E64A32A-5945-4BCC-96CC-C824D9A5A4B3}" sibTransId="{29D44034-3176-4432-A41E-2B94AD4CBE04}"/>
    <dgm:cxn modelId="{A9E45A5C-C9CE-4C45-9136-0F68B8181745}" type="presOf" srcId="{A48D4122-29E0-4F70-B155-C1B9BA943938}" destId="{78BE403D-82D5-4F31-8FD2-27277D4FF390}" srcOrd="0" destOrd="0" presId="urn:microsoft.com/office/officeart/2005/8/layout/process4"/>
    <dgm:cxn modelId="{BAB89444-EB45-4845-BF69-2BF63875EC13}" srcId="{B8891315-8850-4C22-9631-D569C4AF7877}" destId="{6F5CF0E5-38EE-4A1A-99A3-8090AC03D2DD}" srcOrd="0" destOrd="0" parTransId="{C2F2E541-9B5B-43E8-84FC-03B465C900ED}" sibTransId="{FD5C1836-3A9D-4C8E-AC01-E0F9E52BDB64}"/>
    <dgm:cxn modelId="{021B949C-8A8B-42CF-A9C1-F4FCC9883A9D}" type="presOf" srcId="{0FB66D78-821E-442F-8C44-929A96ACA797}" destId="{D005E20C-2424-4930-9DC4-B7BAE3D68CF3}" srcOrd="0" destOrd="0" presId="urn:microsoft.com/office/officeart/2005/8/layout/process4"/>
    <dgm:cxn modelId="{90706D9F-D290-41C8-9A29-A1C7FFE5A507}" type="presOf" srcId="{6F5CF0E5-38EE-4A1A-99A3-8090AC03D2DD}" destId="{7AD75326-8A0F-4AE7-A0EE-E13308BE94F1}" srcOrd="0" destOrd="0" presId="urn:microsoft.com/office/officeart/2005/8/layout/process4"/>
    <dgm:cxn modelId="{C20C23A5-AF3F-43B9-907F-0548D2F95BF2}" srcId="{B8891315-8850-4C22-9631-D569C4AF7877}" destId="{A48D4122-29E0-4F70-B155-C1B9BA943938}" srcOrd="1" destOrd="0" parTransId="{B2022E66-27E8-4689-A144-620FFAE63D42}" sibTransId="{0A9D4749-BB0E-46C8-9CD5-062C931E6041}"/>
    <dgm:cxn modelId="{A97FF1E0-526D-4B1C-B9CC-6C19DD00FE53}" srcId="{B8891315-8850-4C22-9631-D569C4AF7877}" destId="{0FB66D78-821E-442F-8C44-929A96ACA797}" srcOrd="4" destOrd="0" parTransId="{545FC070-2CB4-412B-A66B-AB2B2427E278}" sibTransId="{49274165-27BA-43BD-A3CA-2C973F3A1C40}"/>
    <dgm:cxn modelId="{D938BFE5-1456-44D1-ABFD-3232C6953651}" type="presOf" srcId="{4D6D66F4-1981-47B7-9C93-C39A70B2E304}" destId="{E06C2105-C67F-44D9-9E32-DC6F45F48CC2}" srcOrd="0" destOrd="0" presId="urn:microsoft.com/office/officeart/2005/8/layout/process4"/>
    <dgm:cxn modelId="{A714E8E7-EB43-4554-965F-F25B445B081F}" type="presOf" srcId="{2416EBE1-D928-4A98-B588-7B0B7FB3BB64}" destId="{07ED80AB-6C20-4E74-B503-D91F87CC60AC}" srcOrd="0" destOrd="0" presId="urn:microsoft.com/office/officeart/2005/8/layout/process4"/>
    <dgm:cxn modelId="{8B7464F2-95CC-4275-B269-0DD2B83A4133}" srcId="{B8891315-8850-4C22-9631-D569C4AF7877}" destId="{4D6D66F4-1981-47B7-9C93-C39A70B2E304}" srcOrd="2" destOrd="0" parTransId="{F982A464-B5E2-4E36-B92B-0BB0FF9F4A66}" sibTransId="{E3F8C4BD-2B23-40A1-AF24-827691D44E49}"/>
    <dgm:cxn modelId="{B1A579B3-8CD8-4924-A555-9A73AEDE72CD}" type="presParOf" srcId="{F761F45C-25C0-4098-BCC5-BEE06F18A2CC}" destId="{1A58F1EE-6191-4709-B2A8-091325C2CF23}" srcOrd="0" destOrd="0" presId="urn:microsoft.com/office/officeart/2005/8/layout/process4"/>
    <dgm:cxn modelId="{320D95C4-9421-4B2B-A3F4-1E827D19FC63}" type="presParOf" srcId="{1A58F1EE-6191-4709-B2A8-091325C2CF23}" destId="{D005E20C-2424-4930-9DC4-B7BAE3D68CF3}" srcOrd="0" destOrd="0" presId="urn:microsoft.com/office/officeart/2005/8/layout/process4"/>
    <dgm:cxn modelId="{73CE8ADD-6027-4C00-9DDB-5E956D18347F}" type="presParOf" srcId="{F761F45C-25C0-4098-BCC5-BEE06F18A2CC}" destId="{F6E34FE2-340D-4B67-8713-C54ABD29FA4B}" srcOrd="1" destOrd="0" presId="urn:microsoft.com/office/officeart/2005/8/layout/process4"/>
    <dgm:cxn modelId="{A12142DC-256D-4F3C-AB56-092A34B4B958}" type="presParOf" srcId="{F761F45C-25C0-4098-BCC5-BEE06F18A2CC}" destId="{4703F690-1A66-40CF-BC93-FA3487DF5E2F}" srcOrd="2" destOrd="0" presId="urn:microsoft.com/office/officeart/2005/8/layout/process4"/>
    <dgm:cxn modelId="{4975B718-BB03-4139-BFBD-1B06C3BCECD8}" type="presParOf" srcId="{4703F690-1A66-40CF-BC93-FA3487DF5E2F}" destId="{07ED80AB-6C20-4E74-B503-D91F87CC60AC}" srcOrd="0" destOrd="0" presId="urn:microsoft.com/office/officeart/2005/8/layout/process4"/>
    <dgm:cxn modelId="{066F8CA8-3B83-4C5D-AEE0-0DB25AB37B3E}" type="presParOf" srcId="{F761F45C-25C0-4098-BCC5-BEE06F18A2CC}" destId="{DB2D3399-5679-48DF-8EEA-E334BB42F273}" srcOrd="3" destOrd="0" presId="urn:microsoft.com/office/officeart/2005/8/layout/process4"/>
    <dgm:cxn modelId="{A63378F2-0CF8-42B5-ACAC-D02ACBE666C7}" type="presParOf" srcId="{F761F45C-25C0-4098-BCC5-BEE06F18A2CC}" destId="{E45F7202-E0B8-4047-8A27-18A2EEC57F25}" srcOrd="4" destOrd="0" presId="urn:microsoft.com/office/officeart/2005/8/layout/process4"/>
    <dgm:cxn modelId="{74F54A7C-EE82-4D57-A04B-1D8BCEE88389}" type="presParOf" srcId="{E45F7202-E0B8-4047-8A27-18A2EEC57F25}" destId="{E06C2105-C67F-44D9-9E32-DC6F45F48CC2}" srcOrd="0" destOrd="0" presId="urn:microsoft.com/office/officeart/2005/8/layout/process4"/>
    <dgm:cxn modelId="{1340A2F5-FCD9-42F5-8573-E20F77F35C79}" type="presParOf" srcId="{F761F45C-25C0-4098-BCC5-BEE06F18A2CC}" destId="{2A5606C5-57F0-417E-A45A-FD12F1F28EE7}" srcOrd="5" destOrd="0" presId="urn:microsoft.com/office/officeart/2005/8/layout/process4"/>
    <dgm:cxn modelId="{01760F42-3999-44C3-BB20-4FBD24F9C7BD}" type="presParOf" srcId="{F761F45C-25C0-4098-BCC5-BEE06F18A2CC}" destId="{BDAC1E32-5A58-4DA5-93FD-8C93AFF93F96}" srcOrd="6" destOrd="0" presId="urn:microsoft.com/office/officeart/2005/8/layout/process4"/>
    <dgm:cxn modelId="{C06554C2-979B-46C9-B319-927F059B8651}" type="presParOf" srcId="{BDAC1E32-5A58-4DA5-93FD-8C93AFF93F96}" destId="{78BE403D-82D5-4F31-8FD2-27277D4FF390}" srcOrd="0" destOrd="0" presId="urn:microsoft.com/office/officeart/2005/8/layout/process4"/>
    <dgm:cxn modelId="{5D61A8A6-131E-4943-BB9C-FC12AFA9E667}" type="presParOf" srcId="{F761F45C-25C0-4098-BCC5-BEE06F18A2CC}" destId="{8F930621-67D0-4E68-A7AD-E4564AD3D9FF}" srcOrd="7" destOrd="0" presId="urn:microsoft.com/office/officeart/2005/8/layout/process4"/>
    <dgm:cxn modelId="{62E56B31-73BB-4198-938C-E8FE111E1923}" type="presParOf" srcId="{F761F45C-25C0-4098-BCC5-BEE06F18A2CC}" destId="{B36D725D-CAFE-4C0E-9AA3-8F79667BFB25}" srcOrd="8" destOrd="0" presId="urn:microsoft.com/office/officeart/2005/8/layout/process4"/>
    <dgm:cxn modelId="{F1956ADE-4B97-4ECF-9B78-4DDB2A612A58}" type="presParOf" srcId="{B36D725D-CAFE-4C0E-9AA3-8F79667BFB25}" destId="{7AD75326-8A0F-4AE7-A0EE-E13308BE94F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992418-EE26-4B33-A3F0-B3421EDF38A8}" type="doc">
      <dgm:prSet loTypeId="urn:microsoft.com/office/officeart/2005/8/layout/bProcess4" loCatId="process" qsTypeId="urn:microsoft.com/office/officeart/2005/8/quickstyle/simple4" qsCatId="simple" csTypeId="urn:microsoft.com/office/officeart/2005/8/colors/colorful5" csCatId="colorful" phldr="1"/>
      <dgm:spPr/>
      <dgm:t>
        <a:bodyPr/>
        <a:lstStyle/>
        <a:p>
          <a:endParaRPr lang="en-US"/>
        </a:p>
      </dgm:t>
    </dgm:pt>
    <dgm:pt modelId="{1C466D8F-690E-4938-B4E5-17859F9C3D76}">
      <dgm:prSet/>
      <dgm:spPr/>
      <dgm:t>
        <a:bodyPr/>
        <a:lstStyle/>
        <a:p>
          <a:pPr rtl="0"/>
          <a:r>
            <a:rPr lang="en-GB" b="1" dirty="0">
              <a:latin typeface="Arial"/>
              <a:ea typeface="Cambria"/>
              <a:cs typeface="Arial"/>
            </a:rPr>
            <a:t>According to Piaget week 2 slide, From birth each person is actively involved in the process of learning</a:t>
          </a:r>
          <a:endParaRPr lang="en-US" b="1" dirty="0">
            <a:latin typeface="Arial"/>
            <a:ea typeface="Cambria"/>
            <a:cs typeface="Arial"/>
          </a:endParaRPr>
        </a:p>
      </dgm:t>
    </dgm:pt>
    <dgm:pt modelId="{E10608D4-9806-4052-862E-EB55453BEC89}" type="parTrans" cxnId="{8DB5A415-847B-4DAA-B631-DD72BC91F1D1}">
      <dgm:prSet/>
      <dgm:spPr/>
      <dgm:t>
        <a:bodyPr/>
        <a:lstStyle/>
        <a:p>
          <a:endParaRPr lang="en-US"/>
        </a:p>
      </dgm:t>
    </dgm:pt>
    <dgm:pt modelId="{84C4BF12-A379-4351-8094-3E27832EA616}" type="sibTrans" cxnId="{8DB5A415-847B-4DAA-B631-DD72BC91F1D1}">
      <dgm:prSet/>
      <dgm:spPr/>
      <dgm:t>
        <a:bodyPr/>
        <a:lstStyle/>
        <a:p>
          <a:endParaRPr lang="en-US"/>
        </a:p>
      </dgm:t>
    </dgm:pt>
    <dgm:pt modelId="{0003BA34-6CBE-495D-A323-E497F6848890}">
      <dgm:prSet/>
      <dgm:spPr/>
      <dgm:t>
        <a:bodyPr/>
        <a:lstStyle/>
        <a:p>
          <a:r>
            <a:rPr lang="en-GB" b="1" dirty="0">
              <a:latin typeface="Arial"/>
              <a:ea typeface="Cambria"/>
              <a:cs typeface="Arial"/>
            </a:rPr>
            <a:t>Agreed with some aspects of Piaget’s theory.</a:t>
          </a:r>
          <a:endParaRPr lang="en-US" b="1" dirty="0">
            <a:latin typeface="Arial"/>
            <a:ea typeface="Cambria"/>
            <a:cs typeface="Arial"/>
          </a:endParaRPr>
        </a:p>
      </dgm:t>
    </dgm:pt>
    <dgm:pt modelId="{E579F2ED-5C6E-485D-A573-B379B73BD7E0}" type="parTrans" cxnId="{3BBC781D-D3E9-4894-BEF7-C155A615B14A}">
      <dgm:prSet/>
      <dgm:spPr/>
      <dgm:t>
        <a:bodyPr/>
        <a:lstStyle/>
        <a:p>
          <a:endParaRPr lang="en-US"/>
        </a:p>
      </dgm:t>
    </dgm:pt>
    <dgm:pt modelId="{8214F817-51C8-460C-95C8-1C50ED2B7FE2}" type="sibTrans" cxnId="{3BBC781D-D3E9-4894-BEF7-C155A615B14A}">
      <dgm:prSet/>
      <dgm:spPr/>
      <dgm:t>
        <a:bodyPr/>
        <a:lstStyle/>
        <a:p>
          <a:endParaRPr lang="en-US"/>
        </a:p>
      </dgm:t>
    </dgm:pt>
    <dgm:pt modelId="{7F6B6239-63F1-449F-935C-3FF4AAE46AE8}">
      <dgm:prSet/>
      <dgm:spPr/>
      <dgm:t>
        <a:bodyPr/>
        <a:lstStyle/>
        <a:p>
          <a:r>
            <a:rPr lang="en-GB" b="1" dirty="0">
              <a:latin typeface="Arial"/>
              <a:ea typeface="Cambria"/>
              <a:cs typeface="Arial"/>
            </a:rPr>
            <a:t>Believed Piaget not aware of social or cultural side of child development.</a:t>
          </a:r>
          <a:endParaRPr lang="en-US" b="1" dirty="0">
            <a:latin typeface="Arial"/>
            <a:ea typeface="Cambria"/>
            <a:cs typeface="Arial"/>
          </a:endParaRPr>
        </a:p>
      </dgm:t>
    </dgm:pt>
    <dgm:pt modelId="{658DAEAE-F362-4C3E-BD8D-F1014C6C622E}" type="parTrans" cxnId="{0803C37C-C381-45FB-A9A9-135471BF1F92}">
      <dgm:prSet/>
      <dgm:spPr/>
      <dgm:t>
        <a:bodyPr/>
        <a:lstStyle/>
        <a:p>
          <a:endParaRPr lang="en-US"/>
        </a:p>
      </dgm:t>
    </dgm:pt>
    <dgm:pt modelId="{914D7948-3EB9-4BCB-8A56-1D139B02B66B}" type="sibTrans" cxnId="{0803C37C-C381-45FB-A9A9-135471BF1F92}">
      <dgm:prSet/>
      <dgm:spPr/>
      <dgm:t>
        <a:bodyPr/>
        <a:lstStyle/>
        <a:p>
          <a:endParaRPr lang="en-US"/>
        </a:p>
      </dgm:t>
    </dgm:pt>
    <dgm:pt modelId="{3A6C383F-6722-49E6-B339-EE26121F96FC}">
      <dgm:prSet/>
      <dgm:spPr/>
      <dgm:t>
        <a:bodyPr/>
        <a:lstStyle/>
        <a:p>
          <a:r>
            <a:rPr lang="en-GB" b="1" dirty="0">
              <a:latin typeface="Arial"/>
              <a:ea typeface="Cambria"/>
              <a:cs typeface="Arial"/>
            </a:rPr>
            <a:t>Disagreed with Piaget in terms of stages of development.</a:t>
          </a:r>
        </a:p>
      </dgm:t>
    </dgm:pt>
    <dgm:pt modelId="{E06AEFCE-EB5B-46F0-8CEA-11A9BACB4192}" type="parTrans" cxnId="{A7761787-99EB-4E17-8733-870E8B1195CF}">
      <dgm:prSet/>
      <dgm:spPr/>
      <dgm:t>
        <a:bodyPr/>
        <a:lstStyle/>
        <a:p>
          <a:endParaRPr lang="en-US"/>
        </a:p>
      </dgm:t>
    </dgm:pt>
    <dgm:pt modelId="{6A9B9E78-0AAD-4AF9-9C77-36D05E9BF74E}" type="sibTrans" cxnId="{A7761787-99EB-4E17-8733-870E8B1195CF}">
      <dgm:prSet/>
      <dgm:spPr/>
      <dgm:t>
        <a:bodyPr/>
        <a:lstStyle/>
        <a:p>
          <a:endParaRPr lang="en-US"/>
        </a:p>
      </dgm:t>
    </dgm:pt>
    <dgm:pt modelId="{A4A22DAA-AFBC-45F5-AD76-357C9D03C711}">
      <dgm:prSet/>
      <dgm:spPr/>
      <dgm:t>
        <a:bodyPr/>
        <a:lstStyle/>
        <a:p>
          <a:r>
            <a:rPr lang="en-GB" b="1" dirty="0">
              <a:latin typeface="Arial"/>
              <a:ea typeface="Cambria"/>
              <a:cs typeface="Arial"/>
            </a:rPr>
            <a:t>Whilst, Piaget believed that child should discover their world on their own </a:t>
          </a:r>
          <a:endParaRPr lang="en-US" b="1" dirty="0">
            <a:latin typeface="Arial"/>
            <a:ea typeface="Cambria"/>
            <a:cs typeface="Arial"/>
          </a:endParaRPr>
        </a:p>
      </dgm:t>
    </dgm:pt>
    <dgm:pt modelId="{1ED2BF72-5ADF-45F4-95D3-2047654A2F69}" type="parTrans" cxnId="{5E106352-D42C-4587-9755-36C8791F9D95}">
      <dgm:prSet/>
      <dgm:spPr/>
      <dgm:t>
        <a:bodyPr/>
        <a:lstStyle/>
        <a:p>
          <a:endParaRPr lang="en-US"/>
        </a:p>
      </dgm:t>
    </dgm:pt>
    <dgm:pt modelId="{0E88F953-D6AB-4ABC-95AD-4B20A08A18AA}" type="sibTrans" cxnId="{5E106352-D42C-4587-9755-36C8791F9D95}">
      <dgm:prSet/>
      <dgm:spPr/>
      <dgm:t>
        <a:bodyPr/>
        <a:lstStyle/>
        <a:p>
          <a:endParaRPr lang="en-US"/>
        </a:p>
      </dgm:t>
    </dgm:pt>
    <dgm:pt modelId="{EA86B527-4409-4483-8A2C-0B723CB4EC04}">
      <dgm:prSet/>
      <dgm:spPr/>
      <dgm:t>
        <a:bodyPr/>
        <a:lstStyle/>
        <a:p>
          <a:r>
            <a:rPr lang="en-GB" b="1" dirty="0">
              <a:latin typeface="Arial"/>
              <a:ea typeface="Cambria"/>
              <a:cs typeface="Arial"/>
            </a:rPr>
            <a:t>‘each time we teach the child we prevent them from discovering it themself’</a:t>
          </a:r>
          <a:endParaRPr lang="en-US" b="1" dirty="0">
            <a:latin typeface="Arial"/>
            <a:ea typeface="Cambria"/>
            <a:cs typeface="Arial"/>
          </a:endParaRPr>
        </a:p>
      </dgm:t>
    </dgm:pt>
    <dgm:pt modelId="{7DDB4E9F-CCF3-4534-A7D0-A06D8FAD5D8B}" type="parTrans" cxnId="{A42416F8-10DD-458D-9314-FE044BC60C48}">
      <dgm:prSet/>
      <dgm:spPr/>
      <dgm:t>
        <a:bodyPr/>
        <a:lstStyle/>
        <a:p>
          <a:endParaRPr lang="en-US"/>
        </a:p>
      </dgm:t>
    </dgm:pt>
    <dgm:pt modelId="{8419B109-4D10-4E05-9945-26C5F0AECD7E}" type="sibTrans" cxnId="{A42416F8-10DD-458D-9314-FE044BC60C48}">
      <dgm:prSet/>
      <dgm:spPr/>
      <dgm:t>
        <a:bodyPr/>
        <a:lstStyle/>
        <a:p>
          <a:endParaRPr lang="en-US"/>
        </a:p>
      </dgm:t>
    </dgm:pt>
    <dgm:pt modelId="{2563801E-D90A-4976-9C9D-07F39F652CA6}">
      <dgm:prSet/>
      <dgm:spPr/>
      <dgm:t>
        <a:bodyPr/>
        <a:lstStyle/>
        <a:p>
          <a:r>
            <a:rPr lang="en-GB" b="1" dirty="0">
              <a:latin typeface="Arial"/>
              <a:ea typeface="Cambria"/>
              <a:cs typeface="Arial"/>
            </a:rPr>
            <a:t>Vygotsky thought children should discover their world, but that the adult could contribute through use of social interaction which would:</a:t>
          </a:r>
          <a:endParaRPr lang="en-US" b="1" dirty="0">
            <a:latin typeface="Arial"/>
            <a:ea typeface="Cambria"/>
            <a:cs typeface="Arial"/>
          </a:endParaRPr>
        </a:p>
      </dgm:t>
    </dgm:pt>
    <dgm:pt modelId="{900C1786-40DC-4584-B64C-5C5409712381}" type="parTrans" cxnId="{6852F9A9-5442-4C92-9A60-7619C1EB3B3B}">
      <dgm:prSet/>
      <dgm:spPr/>
      <dgm:t>
        <a:bodyPr/>
        <a:lstStyle/>
        <a:p>
          <a:endParaRPr lang="en-US"/>
        </a:p>
      </dgm:t>
    </dgm:pt>
    <dgm:pt modelId="{F0F8ED1D-BBD8-4EAA-B7FE-E555F6258F85}" type="sibTrans" cxnId="{6852F9A9-5442-4C92-9A60-7619C1EB3B3B}">
      <dgm:prSet/>
      <dgm:spPr/>
      <dgm:t>
        <a:bodyPr/>
        <a:lstStyle/>
        <a:p>
          <a:endParaRPr lang="en-US"/>
        </a:p>
      </dgm:t>
    </dgm:pt>
    <dgm:pt modelId="{94E512E5-7724-4D8F-B67F-35AB151312B1}">
      <dgm:prSet/>
      <dgm:spPr/>
      <dgm:t>
        <a:bodyPr/>
        <a:lstStyle/>
        <a:p>
          <a:r>
            <a:rPr lang="en-GB" b="1" dirty="0">
              <a:latin typeface="Arial"/>
              <a:ea typeface="Cambria"/>
              <a:cs typeface="Arial"/>
            </a:rPr>
            <a:t>Help to develop child’s language</a:t>
          </a:r>
          <a:endParaRPr lang="en-US" b="1" dirty="0">
            <a:latin typeface="Arial"/>
            <a:ea typeface="Cambria"/>
            <a:cs typeface="Arial"/>
          </a:endParaRPr>
        </a:p>
      </dgm:t>
    </dgm:pt>
    <dgm:pt modelId="{E01FB7BB-7E59-44EC-8171-6A407745E2AA}" type="parTrans" cxnId="{92431CE1-3D49-497A-B605-BB1BFDEA96B0}">
      <dgm:prSet/>
      <dgm:spPr/>
      <dgm:t>
        <a:bodyPr/>
        <a:lstStyle/>
        <a:p>
          <a:endParaRPr lang="en-US"/>
        </a:p>
      </dgm:t>
    </dgm:pt>
    <dgm:pt modelId="{09613826-9FE6-4A27-9F1C-BFD324F74AAA}" type="sibTrans" cxnId="{92431CE1-3D49-497A-B605-BB1BFDEA96B0}">
      <dgm:prSet/>
      <dgm:spPr/>
      <dgm:t>
        <a:bodyPr/>
        <a:lstStyle/>
        <a:p>
          <a:endParaRPr lang="en-US"/>
        </a:p>
      </dgm:t>
    </dgm:pt>
    <dgm:pt modelId="{125FE152-843A-47E1-9FDC-E00EB3B9F05A}">
      <dgm:prSet/>
      <dgm:spPr/>
      <dgm:t>
        <a:bodyPr/>
        <a:lstStyle/>
        <a:p>
          <a:pPr rtl="0"/>
          <a:r>
            <a:rPr lang="en-GB" b="1" dirty="0">
              <a:latin typeface="Arial"/>
              <a:ea typeface="Cambria"/>
              <a:cs typeface="Arial"/>
            </a:rPr>
            <a:t>Vygotsky believed we need language to develop thoughts. Piaget referred to language development as ‘egocentric and socialised’</a:t>
          </a:r>
          <a:endParaRPr lang="en-US" b="1" dirty="0">
            <a:latin typeface="Arial"/>
            <a:ea typeface="Cambria"/>
            <a:cs typeface="Arial"/>
          </a:endParaRPr>
        </a:p>
      </dgm:t>
    </dgm:pt>
    <dgm:pt modelId="{15C4C2C0-2415-4540-A04E-B429C8B356C3}" type="parTrans" cxnId="{0A4AFA95-A076-48DF-93FE-C64CDC7DC7A8}">
      <dgm:prSet/>
      <dgm:spPr/>
      <dgm:t>
        <a:bodyPr/>
        <a:lstStyle/>
        <a:p>
          <a:endParaRPr lang="en-US"/>
        </a:p>
      </dgm:t>
    </dgm:pt>
    <dgm:pt modelId="{ACE3EC89-EC83-460A-9EA0-2A05FE78E43D}" type="sibTrans" cxnId="{0A4AFA95-A076-48DF-93FE-C64CDC7DC7A8}">
      <dgm:prSet/>
      <dgm:spPr/>
      <dgm:t>
        <a:bodyPr/>
        <a:lstStyle/>
        <a:p>
          <a:endParaRPr lang="en-US"/>
        </a:p>
      </dgm:t>
    </dgm:pt>
    <dgm:pt modelId="{0CBDE113-8CD9-4B4B-8268-0662167EFC98}">
      <dgm:prSet phldr="0"/>
      <dgm:spPr/>
      <dgm:t>
        <a:bodyPr/>
        <a:lstStyle/>
        <a:p>
          <a:pPr rtl="0"/>
          <a:r>
            <a:rPr lang="en-GB" b="1" dirty="0">
              <a:latin typeface="Arial"/>
              <a:ea typeface="Cambria"/>
              <a:cs typeface="Arial"/>
            </a:rPr>
            <a:t>Egocentric speech is considered to be a transition between the non-verbal Therefore, the coefficient of egocentric speech decreases with social exchange and socialization.</a:t>
          </a:r>
          <a:endParaRPr lang="en-US" b="1" dirty="0">
            <a:latin typeface="Arial"/>
            <a:ea typeface="Cambria"/>
            <a:cs typeface="Arial"/>
          </a:endParaRPr>
        </a:p>
      </dgm:t>
    </dgm:pt>
    <dgm:pt modelId="{0070D5AE-AFC7-42B8-BA54-F5B701BAB84A}" type="parTrans" cxnId="{8313E0C2-260A-4585-8167-D6388DBF6299}">
      <dgm:prSet/>
      <dgm:spPr/>
    </dgm:pt>
    <dgm:pt modelId="{61A1349A-FB47-4790-89A6-93AD6C18BA63}" type="sibTrans" cxnId="{8313E0C2-260A-4585-8167-D6388DBF6299}">
      <dgm:prSet/>
      <dgm:spPr/>
      <dgm:t>
        <a:bodyPr/>
        <a:lstStyle/>
        <a:p>
          <a:endParaRPr lang="en-US"/>
        </a:p>
      </dgm:t>
    </dgm:pt>
    <dgm:pt modelId="{CA9B6268-4EAC-4D0B-A2CC-425477C28393}">
      <dgm:prSet phldr="0"/>
      <dgm:spPr/>
      <dgm:t>
        <a:bodyPr/>
        <a:lstStyle/>
        <a:p>
          <a:pPr rtl="0"/>
          <a:r>
            <a:rPr lang="en-GB" b="1" dirty="0">
              <a:latin typeface="Arial"/>
              <a:ea typeface="Cambria"/>
              <a:cs typeface="Arial"/>
            </a:rPr>
            <a:t>Explain that Vygotsky’s perspective is now support by almost all research, this self-directed speech is now called ‘private speech’. </a:t>
          </a:r>
          <a:endParaRPr lang="en-US" b="1" dirty="0">
            <a:latin typeface="Arial"/>
            <a:ea typeface="Cambria"/>
            <a:cs typeface="Arial"/>
          </a:endParaRPr>
        </a:p>
      </dgm:t>
    </dgm:pt>
    <dgm:pt modelId="{CF2BEDA5-F08F-4FB0-9626-2C673B7205A0}" type="parTrans" cxnId="{D4B43B0D-F12D-4276-BCCF-BE137F96EA51}">
      <dgm:prSet/>
      <dgm:spPr/>
    </dgm:pt>
    <dgm:pt modelId="{F92B1CBA-39E1-4401-AC5E-E6C3FAEBF731}" type="sibTrans" cxnId="{D4B43B0D-F12D-4276-BCCF-BE137F96EA51}">
      <dgm:prSet/>
      <dgm:spPr/>
      <dgm:t>
        <a:bodyPr/>
        <a:lstStyle/>
        <a:p>
          <a:endParaRPr lang="en-US"/>
        </a:p>
      </dgm:t>
    </dgm:pt>
    <dgm:pt modelId="{C6629700-89B0-4956-AA62-B19D35AD1AE6}">
      <dgm:prSet phldr="0"/>
      <dgm:spPr/>
      <dgm:t>
        <a:bodyPr/>
        <a:lstStyle/>
        <a:p>
          <a:pPr rtl="0"/>
          <a:r>
            <a:rPr lang="en-GB" b="1" dirty="0">
              <a:latin typeface="Arial"/>
              <a:ea typeface="Cambria"/>
              <a:cs typeface="Arial"/>
            </a:rPr>
            <a:t>According to (Benigno et al, 2011; Lidstone, Meins &amp; </a:t>
          </a:r>
          <a:r>
            <a:rPr lang="en-GB" b="1" dirty="0" err="1">
              <a:latin typeface="Arial"/>
              <a:ea typeface="Cambria"/>
              <a:cs typeface="Arial"/>
            </a:rPr>
            <a:t>Fernyhough</a:t>
          </a:r>
          <a:r>
            <a:rPr lang="en-GB" b="1" dirty="0">
              <a:latin typeface="Arial"/>
              <a:ea typeface="Cambria"/>
              <a:cs typeface="Arial"/>
            </a:rPr>
            <a:t>, 2010; </a:t>
          </a:r>
          <a:r>
            <a:rPr lang="en-GB" b="1" dirty="0" err="1">
              <a:latin typeface="Arial"/>
              <a:ea typeface="Cambria"/>
              <a:cs typeface="Arial"/>
            </a:rPr>
            <a:t>Winsler</a:t>
          </a:r>
          <a:r>
            <a:rPr lang="en-GB" b="1" dirty="0">
              <a:latin typeface="Arial"/>
              <a:ea typeface="Cambria"/>
              <a:cs typeface="Arial"/>
            </a:rPr>
            <a:t> 2009) show that children use more of this private speech when the tasks are appropriately challenging (not below or well beyond their capabilities), it is most readily observed when errors are made in the task</a:t>
          </a:r>
        </a:p>
      </dgm:t>
    </dgm:pt>
    <dgm:pt modelId="{D2320C06-4853-40BE-AA4F-93E593D879B4}" type="parTrans" cxnId="{F8B2119F-B501-4775-9F9F-1070870D8848}">
      <dgm:prSet/>
      <dgm:spPr/>
    </dgm:pt>
    <dgm:pt modelId="{FD60C7E4-432C-4CCB-B37B-FBFBA623E8D0}" type="sibTrans" cxnId="{F8B2119F-B501-4775-9F9F-1070870D8848}">
      <dgm:prSet/>
      <dgm:spPr/>
      <dgm:t>
        <a:bodyPr/>
        <a:lstStyle/>
        <a:p>
          <a:endParaRPr lang="en-US"/>
        </a:p>
      </dgm:t>
    </dgm:pt>
    <dgm:pt modelId="{3A667F2B-1D3C-42B7-A386-D6C98C2AD192}" type="pres">
      <dgm:prSet presAssocID="{F0992418-EE26-4B33-A3F0-B3421EDF38A8}" presName="Name0" presStyleCnt="0">
        <dgm:presLayoutVars>
          <dgm:dir/>
          <dgm:resizeHandles/>
        </dgm:presLayoutVars>
      </dgm:prSet>
      <dgm:spPr/>
    </dgm:pt>
    <dgm:pt modelId="{204FE600-7326-470D-A5F2-A676242C0C44}" type="pres">
      <dgm:prSet presAssocID="{1C466D8F-690E-4938-B4E5-17859F9C3D76}" presName="compNode" presStyleCnt="0"/>
      <dgm:spPr/>
    </dgm:pt>
    <dgm:pt modelId="{CBCD8C4E-8CC9-4CC0-A91C-0AA380907EA7}" type="pres">
      <dgm:prSet presAssocID="{1C466D8F-690E-4938-B4E5-17859F9C3D76}" presName="dummyConnPt" presStyleCnt="0"/>
      <dgm:spPr/>
    </dgm:pt>
    <dgm:pt modelId="{38F43398-3CDF-4B0D-9DAD-8F27C6E3FEE9}" type="pres">
      <dgm:prSet presAssocID="{1C466D8F-690E-4938-B4E5-17859F9C3D76}" presName="node" presStyleLbl="node1" presStyleIdx="0" presStyleCnt="12">
        <dgm:presLayoutVars>
          <dgm:bulletEnabled val="1"/>
        </dgm:presLayoutVars>
      </dgm:prSet>
      <dgm:spPr/>
    </dgm:pt>
    <dgm:pt modelId="{11FC0A0D-F2DF-4FA9-9301-4C06DB8F0F69}" type="pres">
      <dgm:prSet presAssocID="{84C4BF12-A379-4351-8094-3E27832EA616}" presName="sibTrans" presStyleLbl="bgSibTrans2D1" presStyleIdx="0" presStyleCnt="11"/>
      <dgm:spPr/>
    </dgm:pt>
    <dgm:pt modelId="{F2DB5E0E-F485-4A11-8EAF-2D1EA637383F}" type="pres">
      <dgm:prSet presAssocID="{0003BA34-6CBE-495D-A323-E497F6848890}" presName="compNode" presStyleCnt="0"/>
      <dgm:spPr/>
    </dgm:pt>
    <dgm:pt modelId="{2CEFF70F-83B6-4C49-B44C-DDFCDC3015F5}" type="pres">
      <dgm:prSet presAssocID="{0003BA34-6CBE-495D-A323-E497F6848890}" presName="dummyConnPt" presStyleCnt="0"/>
      <dgm:spPr/>
    </dgm:pt>
    <dgm:pt modelId="{D20D12FD-20BA-4BCF-B830-0380C341E8D2}" type="pres">
      <dgm:prSet presAssocID="{0003BA34-6CBE-495D-A323-E497F6848890}" presName="node" presStyleLbl="node1" presStyleIdx="1" presStyleCnt="12">
        <dgm:presLayoutVars>
          <dgm:bulletEnabled val="1"/>
        </dgm:presLayoutVars>
      </dgm:prSet>
      <dgm:spPr/>
    </dgm:pt>
    <dgm:pt modelId="{5AEEC5C6-69D4-4AC3-9A54-2CFAF655D269}" type="pres">
      <dgm:prSet presAssocID="{8214F817-51C8-460C-95C8-1C50ED2B7FE2}" presName="sibTrans" presStyleLbl="bgSibTrans2D1" presStyleIdx="1" presStyleCnt="11"/>
      <dgm:spPr/>
    </dgm:pt>
    <dgm:pt modelId="{24240CD6-0F1D-419D-A26B-83821D44EC55}" type="pres">
      <dgm:prSet presAssocID="{7F6B6239-63F1-449F-935C-3FF4AAE46AE8}" presName="compNode" presStyleCnt="0"/>
      <dgm:spPr/>
    </dgm:pt>
    <dgm:pt modelId="{173507D7-448E-4E89-90ED-6AEA84C1ACD5}" type="pres">
      <dgm:prSet presAssocID="{7F6B6239-63F1-449F-935C-3FF4AAE46AE8}" presName="dummyConnPt" presStyleCnt="0"/>
      <dgm:spPr/>
    </dgm:pt>
    <dgm:pt modelId="{DC07C4AE-0365-48A1-A5DE-D0F8230E0A75}" type="pres">
      <dgm:prSet presAssocID="{7F6B6239-63F1-449F-935C-3FF4AAE46AE8}" presName="node" presStyleLbl="node1" presStyleIdx="2" presStyleCnt="12">
        <dgm:presLayoutVars>
          <dgm:bulletEnabled val="1"/>
        </dgm:presLayoutVars>
      </dgm:prSet>
      <dgm:spPr/>
    </dgm:pt>
    <dgm:pt modelId="{725FE05C-CD2E-4340-81DF-8AD7B80626B9}" type="pres">
      <dgm:prSet presAssocID="{914D7948-3EB9-4BCB-8A56-1D139B02B66B}" presName="sibTrans" presStyleLbl="bgSibTrans2D1" presStyleIdx="2" presStyleCnt="11"/>
      <dgm:spPr/>
    </dgm:pt>
    <dgm:pt modelId="{1F4CB23F-C036-40F8-BD3F-99363E234ED2}" type="pres">
      <dgm:prSet presAssocID="{3A6C383F-6722-49E6-B339-EE26121F96FC}" presName="compNode" presStyleCnt="0"/>
      <dgm:spPr/>
    </dgm:pt>
    <dgm:pt modelId="{B4A06F2A-3758-404F-B017-B92FC9AAA8CD}" type="pres">
      <dgm:prSet presAssocID="{3A6C383F-6722-49E6-B339-EE26121F96FC}" presName="dummyConnPt" presStyleCnt="0"/>
      <dgm:spPr/>
    </dgm:pt>
    <dgm:pt modelId="{83DC891D-185C-440C-8512-08F8C78478FD}" type="pres">
      <dgm:prSet presAssocID="{3A6C383F-6722-49E6-B339-EE26121F96FC}" presName="node" presStyleLbl="node1" presStyleIdx="3" presStyleCnt="12">
        <dgm:presLayoutVars>
          <dgm:bulletEnabled val="1"/>
        </dgm:presLayoutVars>
      </dgm:prSet>
      <dgm:spPr/>
    </dgm:pt>
    <dgm:pt modelId="{B03ED7E0-E55C-43CD-AAEF-32E59C51E313}" type="pres">
      <dgm:prSet presAssocID="{6A9B9E78-0AAD-4AF9-9C77-36D05E9BF74E}" presName="sibTrans" presStyleLbl="bgSibTrans2D1" presStyleIdx="3" presStyleCnt="11"/>
      <dgm:spPr/>
    </dgm:pt>
    <dgm:pt modelId="{B7770804-1D4E-496D-979A-FEC729DB2904}" type="pres">
      <dgm:prSet presAssocID="{A4A22DAA-AFBC-45F5-AD76-357C9D03C711}" presName="compNode" presStyleCnt="0"/>
      <dgm:spPr/>
    </dgm:pt>
    <dgm:pt modelId="{186BFE9E-81D5-4355-A7E2-A8AFCC66571E}" type="pres">
      <dgm:prSet presAssocID="{A4A22DAA-AFBC-45F5-AD76-357C9D03C711}" presName="dummyConnPt" presStyleCnt="0"/>
      <dgm:spPr/>
    </dgm:pt>
    <dgm:pt modelId="{70F99869-B214-49D9-AC99-9A0AA06BBDB3}" type="pres">
      <dgm:prSet presAssocID="{A4A22DAA-AFBC-45F5-AD76-357C9D03C711}" presName="node" presStyleLbl="node1" presStyleIdx="4" presStyleCnt="12">
        <dgm:presLayoutVars>
          <dgm:bulletEnabled val="1"/>
        </dgm:presLayoutVars>
      </dgm:prSet>
      <dgm:spPr/>
    </dgm:pt>
    <dgm:pt modelId="{6F03C281-6762-4492-B9E9-20735621B945}" type="pres">
      <dgm:prSet presAssocID="{0E88F953-D6AB-4ABC-95AD-4B20A08A18AA}" presName="sibTrans" presStyleLbl="bgSibTrans2D1" presStyleIdx="4" presStyleCnt="11"/>
      <dgm:spPr/>
    </dgm:pt>
    <dgm:pt modelId="{DB9AF936-91EE-427D-992A-EF3EBB8A8DCD}" type="pres">
      <dgm:prSet presAssocID="{EA86B527-4409-4483-8A2C-0B723CB4EC04}" presName="compNode" presStyleCnt="0"/>
      <dgm:spPr/>
    </dgm:pt>
    <dgm:pt modelId="{61E4FA52-A1F6-49E7-8435-32C9312DF409}" type="pres">
      <dgm:prSet presAssocID="{EA86B527-4409-4483-8A2C-0B723CB4EC04}" presName="dummyConnPt" presStyleCnt="0"/>
      <dgm:spPr/>
    </dgm:pt>
    <dgm:pt modelId="{CDF926C8-C044-404E-92E8-10D55A30C364}" type="pres">
      <dgm:prSet presAssocID="{EA86B527-4409-4483-8A2C-0B723CB4EC04}" presName="node" presStyleLbl="node1" presStyleIdx="5" presStyleCnt="12">
        <dgm:presLayoutVars>
          <dgm:bulletEnabled val="1"/>
        </dgm:presLayoutVars>
      </dgm:prSet>
      <dgm:spPr/>
    </dgm:pt>
    <dgm:pt modelId="{313A4D7A-65B4-42C9-80D3-B9CBF2BD1042}" type="pres">
      <dgm:prSet presAssocID="{8419B109-4D10-4E05-9945-26C5F0AECD7E}" presName="sibTrans" presStyleLbl="bgSibTrans2D1" presStyleIdx="5" presStyleCnt="11"/>
      <dgm:spPr/>
    </dgm:pt>
    <dgm:pt modelId="{ADCCA882-5123-445B-9007-5DF87C3FCABC}" type="pres">
      <dgm:prSet presAssocID="{2563801E-D90A-4976-9C9D-07F39F652CA6}" presName="compNode" presStyleCnt="0"/>
      <dgm:spPr/>
    </dgm:pt>
    <dgm:pt modelId="{6B8E1288-11F1-4109-882A-CBFB25597105}" type="pres">
      <dgm:prSet presAssocID="{2563801E-D90A-4976-9C9D-07F39F652CA6}" presName="dummyConnPt" presStyleCnt="0"/>
      <dgm:spPr/>
    </dgm:pt>
    <dgm:pt modelId="{B59B2F74-7A1F-42EE-98FF-BDE7DF414F60}" type="pres">
      <dgm:prSet presAssocID="{2563801E-D90A-4976-9C9D-07F39F652CA6}" presName="node" presStyleLbl="node1" presStyleIdx="6" presStyleCnt="12">
        <dgm:presLayoutVars>
          <dgm:bulletEnabled val="1"/>
        </dgm:presLayoutVars>
      </dgm:prSet>
      <dgm:spPr/>
    </dgm:pt>
    <dgm:pt modelId="{197946D8-0233-4A47-9FF2-4332EBA7EFB2}" type="pres">
      <dgm:prSet presAssocID="{F0F8ED1D-BBD8-4EAA-B7FE-E555F6258F85}" presName="sibTrans" presStyleLbl="bgSibTrans2D1" presStyleIdx="6" presStyleCnt="11"/>
      <dgm:spPr/>
    </dgm:pt>
    <dgm:pt modelId="{C4B76F93-43AB-494B-8472-3632B1130A2B}" type="pres">
      <dgm:prSet presAssocID="{94E512E5-7724-4D8F-B67F-35AB151312B1}" presName="compNode" presStyleCnt="0"/>
      <dgm:spPr/>
    </dgm:pt>
    <dgm:pt modelId="{BE264F22-8D6C-430D-AB3E-A667E3C9A445}" type="pres">
      <dgm:prSet presAssocID="{94E512E5-7724-4D8F-B67F-35AB151312B1}" presName="dummyConnPt" presStyleCnt="0"/>
      <dgm:spPr/>
    </dgm:pt>
    <dgm:pt modelId="{BC84DC99-9793-44A7-9FC4-E8976FD9C729}" type="pres">
      <dgm:prSet presAssocID="{94E512E5-7724-4D8F-B67F-35AB151312B1}" presName="node" presStyleLbl="node1" presStyleIdx="7" presStyleCnt="12">
        <dgm:presLayoutVars>
          <dgm:bulletEnabled val="1"/>
        </dgm:presLayoutVars>
      </dgm:prSet>
      <dgm:spPr/>
    </dgm:pt>
    <dgm:pt modelId="{001C2E6C-7727-47C6-B69B-89E0E49EEEE0}" type="pres">
      <dgm:prSet presAssocID="{09613826-9FE6-4A27-9F1C-BFD324F74AAA}" presName="sibTrans" presStyleLbl="bgSibTrans2D1" presStyleIdx="7" presStyleCnt="11"/>
      <dgm:spPr/>
    </dgm:pt>
    <dgm:pt modelId="{EE75801C-27E3-4EB6-AF8B-234BA5BE3843}" type="pres">
      <dgm:prSet presAssocID="{125FE152-843A-47E1-9FDC-E00EB3B9F05A}" presName="compNode" presStyleCnt="0"/>
      <dgm:spPr/>
    </dgm:pt>
    <dgm:pt modelId="{3B3CEB0E-59A9-4975-840A-9291675CD19A}" type="pres">
      <dgm:prSet presAssocID="{125FE152-843A-47E1-9FDC-E00EB3B9F05A}" presName="dummyConnPt" presStyleCnt="0"/>
      <dgm:spPr/>
    </dgm:pt>
    <dgm:pt modelId="{BDAB8302-B312-44B2-B04C-595FA3B42985}" type="pres">
      <dgm:prSet presAssocID="{125FE152-843A-47E1-9FDC-E00EB3B9F05A}" presName="node" presStyleLbl="node1" presStyleIdx="8" presStyleCnt="12">
        <dgm:presLayoutVars>
          <dgm:bulletEnabled val="1"/>
        </dgm:presLayoutVars>
      </dgm:prSet>
      <dgm:spPr/>
    </dgm:pt>
    <dgm:pt modelId="{1E813EE3-11D4-40AF-9F1D-CA7F3741B87E}" type="pres">
      <dgm:prSet presAssocID="{ACE3EC89-EC83-460A-9EA0-2A05FE78E43D}" presName="sibTrans" presStyleLbl="bgSibTrans2D1" presStyleIdx="8" presStyleCnt="11"/>
      <dgm:spPr/>
    </dgm:pt>
    <dgm:pt modelId="{D9BD065B-EB19-4BDC-9AE4-432F8EA2BC9B}" type="pres">
      <dgm:prSet presAssocID="{0CBDE113-8CD9-4B4B-8268-0662167EFC98}" presName="compNode" presStyleCnt="0"/>
      <dgm:spPr/>
    </dgm:pt>
    <dgm:pt modelId="{94E1C81F-BA40-4DEE-9416-70A4F4D953F1}" type="pres">
      <dgm:prSet presAssocID="{0CBDE113-8CD9-4B4B-8268-0662167EFC98}" presName="dummyConnPt" presStyleCnt="0"/>
      <dgm:spPr/>
    </dgm:pt>
    <dgm:pt modelId="{7E961BE9-0689-44AB-9836-3F1D43AB9362}" type="pres">
      <dgm:prSet presAssocID="{0CBDE113-8CD9-4B4B-8268-0662167EFC98}" presName="node" presStyleLbl="node1" presStyleIdx="9" presStyleCnt="12">
        <dgm:presLayoutVars>
          <dgm:bulletEnabled val="1"/>
        </dgm:presLayoutVars>
      </dgm:prSet>
      <dgm:spPr/>
    </dgm:pt>
    <dgm:pt modelId="{F2DB0A8B-E5A0-4702-991E-72239E6479C2}" type="pres">
      <dgm:prSet presAssocID="{61A1349A-FB47-4790-89A6-93AD6C18BA63}" presName="sibTrans" presStyleLbl="bgSibTrans2D1" presStyleIdx="9" presStyleCnt="11"/>
      <dgm:spPr/>
    </dgm:pt>
    <dgm:pt modelId="{3360EBDF-CD42-4641-B17F-951C834EE3B0}" type="pres">
      <dgm:prSet presAssocID="{CA9B6268-4EAC-4D0B-A2CC-425477C28393}" presName="compNode" presStyleCnt="0"/>
      <dgm:spPr/>
    </dgm:pt>
    <dgm:pt modelId="{2A17DB05-58A8-401E-B146-F9267F570EF7}" type="pres">
      <dgm:prSet presAssocID="{CA9B6268-4EAC-4D0B-A2CC-425477C28393}" presName="dummyConnPt" presStyleCnt="0"/>
      <dgm:spPr/>
    </dgm:pt>
    <dgm:pt modelId="{071934F1-7A21-424F-96A6-A2774CF18F0C}" type="pres">
      <dgm:prSet presAssocID="{CA9B6268-4EAC-4D0B-A2CC-425477C28393}" presName="node" presStyleLbl="node1" presStyleIdx="10" presStyleCnt="12">
        <dgm:presLayoutVars>
          <dgm:bulletEnabled val="1"/>
        </dgm:presLayoutVars>
      </dgm:prSet>
      <dgm:spPr/>
    </dgm:pt>
    <dgm:pt modelId="{E372B185-7FBF-4A2D-AC06-3582B1C980A7}" type="pres">
      <dgm:prSet presAssocID="{F92B1CBA-39E1-4401-AC5E-E6C3FAEBF731}" presName="sibTrans" presStyleLbl="bgSibTrans2D1" presStyleIdx="10" presStyleCnt="11"/>
      <dgm:spPr/>
    </dgm:pt>
    <dgm:pt modelId="{7C5329A6-3EDA-49C8-9C95-37E2EDCBE253}" type="pres">
      <dgm:prSet presAssocID="{C6629700-89B0-4956-AA62-B19D35AD1AE6}" presName="compNode" presStyleCnt="0"/>
      <dgm:spPr/>
    </dgm:pt>
    <dgm:pt modelId="{C9C98A34-602C-462B-B2D6-E37B9544C12C}" type="pres">
      <dgm:prSet presAssocID="{C6629700-89B0-4956-AA62-B19D35AD1AE6}" presName="dummyConnPt" presStyleCnt="0"/>
      <dgm:spPr/>
    </dgm:pt>
    <dgm:pt modelId="{5E5448BB-2CBE-44A9-A5DE-F300FF381F8C}" type="pres">
      <dgm:prSet presAssocID="{C6629700-89B0-4956-AA62-B19D35AD1AE6}" presName="node" presStyleLbl="node1" presStyleIdx="11" presStyleCnt="12">
        <dgm:presLayoutVars>
          <dgm:bulletEnabled val="1"/>
        </dgm:presLayoutVars>
      </dgm:prSet>
      <dgm:spPr/>
    </dgm:pt>
  </dgm:ptLst>
  <dgm:cxnLst>
    <dgm:cxn modelId="{B9EE7D04-F87C-4DCF-AB7E-47D3B2201DC5}" type="presOf" srcId="{1C466D8F-690E-4938-B4E5-17859F9C3D76}" destId="{38F43398-3CDF-4B0D-9DAD-8F27C6E3FEE9}" srcOrd="0" destOrd="0" presId="urn:microsoft.com/office/officeart/2005/8/layout/bProcess4"/>
    <dgm:cxn modelId="{D4B43B0D-F12D-4276-BCCF-BE137F96EA51}" srcId="{F0992418-EE26-4B33-A3F0-B3421EDF38A8}" destId="{CA9B6268-4EAC-4D0B-A2CC-425477C28393}" srcOrd="10" destOrd="0" parTransId="{CF2BEDA5-F08F-4FB0-9626-2C673B7205A0}" sibTransId="{F92B1CBA-39E1-4401-AC5E-E6C3FAEBF731}"/>
    <dgm:cxn modelId="{8DB5A415-847B-4DAA-B631-DD72BC91F1D1}" srcId="{F0992418-EE26-4B33-A3F0-B3421EDF38A8}" destId="{1C466D8F-690E-4938-B4E5-17859F9C3D76}" srcOrd="0" destOrd="0" parTransId="{E10608D4-9806-4052-862E-EB55453BEC89}" sibTransId="{84C4BF12-A379-4351-8094-3E27832EA616}"/>
    <dgm:cxn modelId="{B28ABB1A-89BB-44EB-A26E-0886709901CE}" type="presOf" srcId="{C6629700-89B0-4956-AA62-B19D35AD1AE6}" destId="{5E5448BB-2CBE-44A9-A5DE-F300FF381F8C}" srcOrd="0" destOrd="0" presId="urn:microsoft.com/office/officeart/2005/8/layout/bProcess4"/>
    <dgm:cxn modelId="{3BBC781D-D3E9-4894-BEF7-C155A615B14A}" srcId="{F0992418-EE26-4B33-A3F0-B3421EDF38A8}" destId="{0003BA34-6CBE-495D-A323-E497F6848890}" srcOrd="1" destOrd="0" parTransId="{E579F2ED-5C6E-485D-A573-B379B73BD7E0}" sibTransId="{8214F817-51C8-460C-95C8-1C50ED2B7FE2}"/>
    <dgm:cxn modelId="{48CDB21D-71D7-4DCF-896D-C0A084416124}" type="presOf" srcId="{84C4BF12-A379-4351-8094-3E27832EA616}" destId="{11FC0A0D-F2DF-4FA9-9301-4C06DB8F0F69}" srcOrd="0" destOrd="0" presId="urn:microsoft.com/office/officeart/2005/8/layout/bProcess4"/>
    <dgm:cxn modelId="{884FF722-478C-4DC1-A696-7433F275C1F8}" type="presOf" srcId="{09613826-9FE6-4A27-9F1C-BFD324F74AAA}" destId="{001C2E6C-7727-47C6-B69B-89E0E49EEEE0}" srcOrd="0" destOrd="0" presId="urn:microsoft.com/office/officeart/2005/8/layout/bProcess4"/>
    <dgm:cxn modelId="{41FB3731-733A-4FE2-94EE-BFAC086F6376}" type="presOf" srcId="{8214F817-51C8-460C-95C8-1C50ED2B7FE2}" destId="{5AEEC5C6-69D4-4AC3-9A54-2CFAF655D269}" srcOrd="0" destOrd="0" presId="urn:microsoft.com/office/officeart/2005/8/layout/bProcess4"/>
    <dgm:cxn modelId="{6897DB3D-B0CF-4FDB-A69A-7A35ECA85094}" type="presOf" srcId="{7F6B6239-63F1-449F-935C-3FF4AAE46AE8}" destId="{DC07C4AE-0365-48A1-A5DE-D0F8230E0A75}" srcOrd="0" destOrd="0" presId="urn:microsoft.com/office/officeart/2005/8/layout/bProcess4"/>
    <dgm:cxn modelId="{C2602A66-BEAF-4F1A-A482-B48165E4C6E2}" type="presOf" srcId="{61A1349A-FB47-4790-89A6-93AD6C18BA63}" destId="{F2DB0A8B-E5A0-4702-991E-72239E6479C2}" srcOrd="0" destOrd="0" presId="urn:microsoft.com/office/officeart/2005/8/layout/bProcess4"/>
    <dgm:cxn modelId="{3FE4124D-1326-43CE-8B8D-F4182EFA4B3F}" type="presOf" srcId="{F0992418-EE26-4B33-A3F0-B3421EDF38A8}" destId="{3A667F2B-1D3C-42B7-A386-D6C98C2AD192}" srcOrd="0" destOrd="0" presId="urn:microsoft.com/office/officeart/2005/8/layout/bProcess4"/>
    <dgm:cxn modelId="{9FC5884E-A590-4E5B-8DE9-FBC0FF3A30DF}" type="presOf" srcId="{F92B1CBA-39E1-4401-AC5E-E6C3FAEBF731}" destId="{E372B185-7FBF-4A2D-AC06-3582B1C980A7}" srcOrd="0" destOrd="0" presId="urn:microsoft.com/office/officeart/2005/8/layout/bProcess4"/>
    <dgm:cxn modelId="{5E106352-D42C-4587-9755-36C8791F9D95}" srcId="{F0992418-EE26-4B33-A3F0-B3421EDF38A8}" destId="{A4A22DAA-AFBC-45F5-AD76-357C9D03C711}" srcOrd="4" destOrd="0" parTransId="{1ED2BF72-5ADF-45F4-95D3-2047654A2F69}" sibTransId="{0E88F953-D6AB-4ABC-95AD-4B20A08A18AA}"/>
    <dgm:cxn modelId="{F7D15E5A-6D9B-465F-8549-BAA052FA1A21}" type="presOf" srcId="{A4A22DAA-AFBC-45F5-AD76-357C9D03C711}" destId="{70F99869-B214-49D9-AC99-9A0AA06BBDB3}" srcOrd="0" destOrd="0" presId="urn:microsoft.com/office/officeart/2005/8/layout/bProcess4"/>
    <dgm:cxn modelId="{0803C37C-C381-45FB-A9A9-135471BF1F92}" srcId="{F0992418-EE26-4B33-A3F0-B3421EDF38A8}" destId="{7F6B6239-63F1-449F-935C-3FF4AAE46AE8}" srcOrd="2" destOrd="0" parTransId="{658DAEAE-F362-4C3E-BD8D-F1014C6C622E}" sibTransId="{914D7948-3EB9-4BCB-8A56-1D139B02B66B}"/>
    <dgm:cxn modelId="{202BAD7E-8357-4952-9A7E-CF31AB291E45}" type="presOf" srcId="{6A9B9E78-0AAD-4AF9-9C77-36D05E9BF74E}" destId="{B03ED7E0-E55C-43CD-AAEF-32E59C51E313}" srcOrd="0" destOrd="0" presId="urn:microsoft.com/office/officeart/2005/8/layout/bProcess4"/>
    <dgm:cxn modelId="{243D6382-E819-4587-B5DE-87CDE76847CA}" type="presOf" srcId="{CA9B6268-4EAC-4D0B-A2CC-425477C28393}" destId="{071934F1-7A21-424F-96A6-A2774CF18F0C}" srcOrd="0" destOrd="0" presId="urn:microsoft.com/office/officeart/2005/8/layout/bProcess4"/>
    <dgm:cxn modelId="{A7761787-99EB-4E17-8733-870E8B1195CF}" srcId="{F0992418-EE26-4B33-A3F0-B3421EDF38A8}" destId="{3A6C383F-6722-49E6-B339-EE26121F96FC}" srcOrd="3" destOrd="0" parTransId="{E06AEFCE-EB5B-46F0-8CEA-11A9BACB4192}" sibTransId="{6A9B9E78-0AAD-4AF9-9C77-36D05E9BF74E}"/>
    <dgm:cxn modelId="{50E8ED92-A860-4147-A8EB-99F38E3A6480}" type="presOf" srcId="{8419B109-4D10-4E05-9945-26C5F0AECD7E}" destId="{313A4D7A-65B4-42C9-80D3-B9CBF2BD1042}" srcOrd="0" destOrd="0" presId="urn:microsoft.com/office/officeart/2005/8/layout/bProcess4"/>
    <dgm:cxn modelId="{0A4AFA95-A076-48DF-93FE-C64CDC7DC7A8}" srcId="{F0992418-EE26-4B33-A3F0-B3421EDF38A8}" destId="{125FE152-843A-47E1-9FDC-E00EB3B9F05A}" srcOrd="8" destOrd="0" parTransId="{15C4C2C0-2415-4540-A04E-B429C8B356C3}" sibTransId="{ACE3EC89-EC83-460A-9EA0-2A05FE78E43D}"/>
    <dgm:cxn modelId="{ED60D597-EE59-440D-82AF-40C59B46F885}" type="presOf" srcId="{0E88F953-D6AB-4ABC-95AD-4B20A08A18AA}" destId="{6F03C281-6762-4492-B9E9-20735621B945}" srcOrd="0" destOrd="0" presId="urn:microsoft.com/office/officeart/2005/8/layout/bProcess4"/>
    <dgm:cxn modelId="{F8B2119F-B501-4775-9F9F-1070870D8848}" srcId="{F0992418-EE26-4B33-A3F0-B3421EDF38A8}" destId="{C6629700-89B0-4956-AA62-B19D35AD1AE6}" srcOrd="11" destOrd="0" parTransId="{D2320C06-4853-40BE-AA4F-93E593D879B4}" sibTransId="{FD60C7E4-432C-4CCB-B37B-FBFBA623E8D0}"/>
    <dgm:cxn modelId="{648275A4-DC07-4244-844D-86BCD69DAF3E}" type="presOf" srcId="{0CBDE113-8CD9-4B4B-8268-0662167EFC98}" destId="{7E961BE9-0689-44AB-9836-3F1D43AB9362}" srcOrd="0" destOrd="0" presId="urn:microsoft.com/office/officeart/2005/8/layout/bProcess4"/>
    <dgm:cxn modelId="{1D3D50A6-D58C-4CB1-9125-7155C0533B45}" type="presOf" srcId="{ACE3EC89-EC83-460A-9EA0-2A05FE78E43D}" destId="{1E813EE3-11D4-40AF-9F1D-CA7F3741B87E}" srcOrd="0" destOrd="0" presId="urn:microsoft.com/office/officeart/2005/8/layout/bProcess4"/>
    <dgm:cxn modelId="{6852F9A9-5442-4C92-9A60-7619C1EB3B3B}" srcId="{F0992418-EE26-4B33-A3F0-B3421EDF38A8}" destId="{2563801E-D90A-4976-9C9D-07F39F652CA6}" srcOrd="6" destOrd="0" parTransId="{900C1786-40DC-4584-B64C-5C5409712381}" sibTransId="{F0F8ED1D-BBD8-4EAA-B7FE-E555F6258F85}"/>
    <dgm:cxn modelId="{9B65ACB8-0037-49EA-95A6-921148ACC155}" type="presOf" srcId="{914D7948-3EB9-4BCB-8A56-1D139B02B66B}" destId="{725FE05C-CD2E-4340-81DF-8AD7B80626B9}" srcOrd="0" destOrd="0" presId="urn:microsoft.com/office/officeart/2005/8/layout/bProcess4"/>
    <dgm:cxn modelId="{8DAD49C1-7C40-4FCF-9740-01F11B5CA7BF}" type="presOf" srcId="{3A6C383F-6722-49E6-B339-EE26121F96FC}" destId="{83DC891D-185C-440C-8512-08F8C78478FD}" srcOrd="0" destOrd="0" presId="urn:microsoft.com/office/officeart/2005/8/layout/bProcess4"/>
    <dgm:cxn modelId="{8313E0C2-260A-4585-8167-D6388DBF6299}" srcId="{F0992418-EE26-4B33-A3F0-B3421EDF38A8}" destId="{0CBDE113-8CD9-4B4B-8268-0662167EFC98}" srcOrd="9" destOrd="0" parTransId="{0070D5AE-AFC7-42B8-BA54-F5B701BAB84A}" sibTransId="{61A1349A-FB47-4790-89A6-93AD6C18BA63}"/>
    <dgm:cxn modelId="{D0AD36C3-8C35-4351-A44F-6D536BBAB2C5}" type="presOf" srcId="{94E512E5-7724-4D8F-B67F-35AB151312B1}" destId="{BC84DC99-9793-44A7-9FC4-E8976FD9C729}" srcOrd="0" destOrd="0" presId="urn:microsoft.com/office/officeart/2005/8/layout/bProcess4"/>
    <dgm:cxn modelId="{43A36BC7-F49D-4D30-8B95-A600042032DF}" type="presOf" srcId="{F0F8ED1D-BBD8-4EAA-B7FE-E555F6258F85}" destId="{197946D8-0233-4A47-9FF2-4332EBA7EFB2}" srcOrd="0" destOrd="0" presId="urn:microsoft.com/office/officeart/2005/8/layout/bProcess4"/>
    <dgm:cxn modelId="{61DDC5D2-38FE-4C32-9B33-9466B077DC9A}" type="presOf" srcId="{0003BA34-6CBE-495D-A323-E497F6848890}" destId="{D20D12FD-20BA-4BCF-B830-0380C341E8D2}" srcOrd="0" destOrd="0" presId="urn:microsoft.com/office/officeart/2005/8/layout/bProcess4"/>
    <dgm:cxn modelId="{08E816DC-7FBB-4E1E-B2E6-B1FF060D5A47}" type="presOf" srcId="{125FE152-843A-47E1-9FDC-E00EB3B9F05A}" destId="{BDAB8302-B312-44B2-B04C-595FA3B42985}" srcOrd="0" destOrd="0" presId="urn:microsoft.com/office/officeart/2005/8/layout/bProcess4"/>
    <dgm:cxn modelId="{92431CE1-3D49-497A-B605-BB1BFDEA96B0}" srcId="{F0992418-EE26-4B33-A3F0-B3421EDF38A8}" destId="{94E512E5-7724-4D8F-B67F-35AB151312B1}" srcOrd="7" destOrd="0" parTransId="{E01FB7BB-7E59-44EC-8171-6A407745E2AA}" sibTransId="{09613826-9FE6-4A27-9F1C-BFD324F74AAA}"/>
    <dgm:cxn modelId="{F7CBF1ED-79BA-4285-83BF-D7608ACF97C6}" type="presOf" srcId="{2563801E-D90A-4976-9C9D-07F39F652CA6}" destId="{B59B2F74-7A1F-42EE-98FF-BDE7DF414F60}" srcOrd="0" destOrd="0" presId="urn:microsoft.com/office/officeart/2005/8/layout/bProcess4"/>
    <dgm:cxn modelId="{5784EAEE-B5DC-4152-97F0-377629679D3D}" type="presOf" srcId="{EA86B527-4409-4483-8A2C-0B723CB4EC04}" destId="{CDF926C8-C044-404E-92E8-10D55A30C364}" srcOrd="0" destOrd="0" presId="urn:microsoft.com/office/officeart/2005/8/layout/bProcess4"/>
    <dgm:cxn modelId="{A42416F8-10DD-458D-9314-FE044BC60C48}" srcId="{F0992418-EE26-4B33-A3F0-B3421EDF38A8}" destId="{EA86B527-4409-4483-8A2C-0B723CB4EC04}" srcOrd="5" destOrd="0" parTransId="{7DDB4E9F-CCF3-4534-A7D0-A06D8FAD5D8B}" sibTransId="{8419B109-4D10-4E05-9945-26C5F0AECD7E}"/>
    <dgm:cxn modelId="{2CF12155-FB75-413D-8005-9D7299AC480A}" type="presParOf" srcId="{3A667F2B-1D3C-42B7-A386-D6C98C2AD192}" destId="{204FE600-7326-470D-A5F2-A676242C0C44}" srcOrd="0" destOrd="0" presId="urn:microsoft.com/office/officeart/2005/8/layout/bProcess4"/>
    <dgm:cxn modelId="{CDE380BC-FED4-42F0-9139-C26FA778F2F9}" type="presParOf" srcId="{204FE600-7326-470D-A5F2-A676242C0C44}" destId="{CBCD8C4E-8CC9-4CC0-A91C-0AA380907EA7}" srcOrd="0" destOrd="0" presId="urn:microsoft.com/office/officeart/2005/8/layout/bProcess4"/>
    <dgm:cxn modelId="{DDAC21CD-81E0-409F-B8F5-817A31475C86}" type="presParOf" srcId="{204FE600-7326-470D-A5F2-A676242C0C44}" destId="{38F43398-3CDF-4B0D-9DAD-8F27C6E3FEE9}" srcOrd="1" destOrd="0" presId="urn:microsoft.com/office/officeart/2005/8/layout/bProcess4"/>
    <dgm:cxn modelId="{9DA27857-FF69-4BB8-830D-2353D39F35BA}" type="presParOf" srcId="{3A667F2B-1D3C-42B7-A386-D6C98C2AD192}" destId="{11FC0A0D-F2DF-4FA9-9301-4C06DB8F0F69}" srcOrd="1" destOrd="0" presId="urn:microsoft.com/office/officeart/2005/8/layout/bProcess4"/>
    <dgm:cxn modelId="{2AF9475B-E3AC-4A49-82F0-2E59D6DB36D0}" type="presParOf" srcId="{3A667F2B-1D3C-42B7-A386-D6C98C2AD192}" destId="{F2DB5E0E-F485-4A11-8EAF-2D1EA637383F}" srcOrd="2" destOrd="0" presId="urn:microsoft.com/office/officeart/2005/8/layout/bProcess4"/>
    <dgm:cxn modelId="{7917ED52-F3A0-4327-A211-6CD2F9D4C5BA}" type="presParOf" srcId="{F2DB5E0E-F485-4A11-8EAF-2D1EA637383F}" destId="{2CEFF70F-83B6-4C49-B44C-DDFCDC3015F5}" srcOrd="0" destOrd="0" presId="urn:microsoft.com/office/officeart/2005/8/layout/bProcess4"/>
    <dgm:cxn modelId="{5FFB3F69-1731-4368-9E16-A93AB2228DBA}" type="presParOf" srcId="{F2DB5E0E-F485-4A11-8EAF-2D1EA637383F}" destId="{D20D12FD-20BA-4BCF-B830-0380C341E8D2}" srcOrd="1" destOrd="0" presId="urn:microsoft.com/office/officeart/2005/8/layout/bProcess4"/>
    <dgm:cxn modelId="{C707EED3-8228-4A52-A416-186CA6FB7E3D}" type="presParOf" srcId="{3A667F2B-1D3C-42B7-A386-D6C98C2AD192}" destId="{5AEEC5C6-69D4-4AC3-9A54-2CFAF655D269}" srcOrd="3" destOrd="0" presId="urn:microsoft.com/office/officeart/2005/8/layout/bProcess4"/>
    <dgm:cxn modelId="{F1AA8F98-8367-4350-BD7F-D7406B7EEAA6}" type="presParOf" srcId="{3A667F2B-1D3C-42B7-A386-D6C98C2AD192}" destId="{24240CD6-0F1D-419D-A26B-83821D44EC55}" srcOrd="4" destOrd="0" presId="urn:microsoft.com/office/officeart/2005/8/layout/bProcess4"/>
    <dgm:cxn modelId="{AB5C4C66-8FEE-4786-BD59-8094360A0985}" type="presParOf" srcId="{24240CD6-0F1D-419D-A26B-83821D44EC55}" destId="{173507D7-448E-4E89-90ED-6AEA84C1ACD5}" srcOrd="0" destOrd="0" presId="urn:microsoft.com/office/officeart/2005/8/layout/bProcess4"/>
    <dgm:cxn modelId="{0B1E412E-47A1-465F-A43B-CD2FE7C17192}" type="presParOf" srcId="{24240CD6-0F1D-419D-A26B-83821D44EC55}" destId="{DC07C4AE-0365-48A1-A5DE-D0F8230E0A75}" srcOrd="1" destOrd="0" presId="urn:microsoft.com/office/officeart/2005/8/layout/bProcess4"/>
    <dgm:cxn modelId="{21E6DBB5-96CB-4D3F-9840-BB2B7B84D0CD}" type="presParOf" srcId="{3A667F2B-1D3C-42B7-A386-D6C98C2AD192}" destId="{725FE05C-CD2E-4340-81DF-8AD7B80626B9}" srcOrd="5" destOrd="0" presId="urn:microsoft.com/office/officeart/2005/8/layout/bProcess4"/>
    <dgm:cxn modelId="{EBE24B7E-4173-4BFE-A693-A73ED44ED7ED}" type="presParOf" srcId="{3A667F2B-1D3C-42B7-A386-D6C98C2AD192}" destId="{1F4CB23F-C036-40F8-BD3F-99363E234ED2}" srcOrd="6" destOrd="0" presId="urn:microsoft.com/office/officeart/2005/8/layout/bProcess4"/>
    <dgm:cxn modelId="{42F61C2D-07EF-4610-A035-9D9C784EDBB4}" type="presParOf" srcId="{1F4CB23F-C036-40F8-BD3F-99363E234ED2}" destId="{B4A06F2A-3758-404F-B017-B92FC9AAA8CD}" srcOrd="0" destOrd="0" presId="urn:microsoft.com/office/officeart/2005/8/layout/bProcess4"/>
    <dgm:cxn modelId="{7F975AED-6BFA-4F47-ADA1-962223A945DB}" type="presParOf" srcId="{1F4CB23F-C036-40F8-BD3F-99363E234ED2}" destId="{83DC891D-185C-440C-8512-08F8C78478FD}" srcOrd="1" destOrd="0" presId="urn:microsoft.com/office/officeart/2005/8/layout/bProcess4"/>
    <dgm:cxn modelId="{5CEEAF44-D885-45DD-87A7-AD465EFBDBD4}" type="presParOf" srcId="{3A667F2B-1D3C-42B7-A386-D6C98C2AD192}" destId="{B03ED7E0-E55C-43CD-AAEF-32E59C51E313}" srcOrd="7" destOrd="0" presId="urn:microsoft.com/office/officeart/2005/8/layout/bProcess4"/>
    <dgm:cxn modelId="{F779F3EF-53BE-48DD-BC22-87A5719858A0}" type="presParOf" srcId="{3A667F2B-1D3C-42B7-A386-D6C98C2AD192}" destId="{B7770804-1D4E-496D-979A-FEC729DB2904}" srcOrd="8" destOrd="0" presId="urn:microsoft.com/office/officeart/2005/8/layout/bProcess4"/>
    <dgm:cxn modelId="{C601D9C9-EE4A-440F-8FE4-0C670DF2F531}" type="presParOf" srcId="{B7770804-1D4E-496D-979A-FEC729DB2904}" destId="{186BFE9E-81D5-4355-A7E2-A8AFCC66571E}" srcOrd="0" destOrd="0" presId="urn:microsoft.com/office/officeart/2005/8/layout/bProcess4"/>
    <dgm:cxn modelId="{7395FE21-D9C1-49CA-B3AA-2B668102CE01}" type="presParOf" srcId="{B7770804-1D4E-496D-979A-FEC729DB2904}" destId="{70F99869-B214-49D9-AC99-9A0AA06BBDB3}" srcOrd="1" destOrd="0" presId="urn:microsoft.com/office/officeart/2005/8/layout/bProcess4"/>
    <dgm:cxn modelId="{61436AF8-72F5-470F-8CB5-4FE27BA319C5}" type="presParOf" srcId="{3A667F2B-1D3C-42B7-A386-D6C98C2AD192}" destId="{6F03C281-6762-4492-B9E9-20735621B945}" srcOrd="9" destOrd="0" presId="urn:microsoft.com/office/officeart/2005/8/layout/bProcess4"/>
    <dgm:cxn modelId="{22451284-BD7F-4636-A9A3-7E712DF184B9}" type="presParOf" srcId="{3A667F2B-1D3C-42B7-A386-D6C98C2AD192}" destId="{DB9AF936-91EE-427D-992A-EF3EBB8A8DCD}" srcOrd="10" destOrd="0" presId="urn:microsoft.com/office/officeart/2005/8/layout/bProcess4"/>
    <dgm:cxn modelId="{5534F21D-9C1F-447C-9EDF-721484FB8481}" type="presParOf" srcId="{DB9AF936-91EE-427D-992A-EF3EBB8A8DCD}" destId="{61E4FA52-A1F6-49E7-8435-32C9312DF409}" srcOrd="0" destOrd="0" presId="urn:microsoft.com/office/officeart/2005/8/layout/bProcess4"/>
    <dgm:cxn modelId="{7CE609C5-0CD2-4111-B8AC-9028F67D99BA}" type="presParOf" srcId="{DB9AF936-91EE-427D-992A-EF3EBB8A8DCD}" destId="{CDF926C8-C044-404E-92E8-10D55A30C364}" srcOrd="1" destOrd="0" presId="urn:microsoft.com/office/officeart/2005/8/layout/bProcess4"/>
    <dgm:cxn modelId="{7FF26BB2-8116-4E41-A928-7EDE18C0DC3A}" type="presParOf" srcId="{3A667F2B-1D3C-42B7-A386-D6C98C2AD192}" destId="{313A4D7A-65B4-42C9-80D3-B9CBF2BD1042}" srcOrd="11" destOrd="0" presId="urn:microsoft.com/office/officeart/2005/8/layout/bProcess4"/>
    <dgm:cxn modelId="{7421F040-0B90-41C8-914F-58EEAF647200}" type="presParOf" srcId="{3A667F2B-1D3C-42B7-A386-D6C98C2AD192}" destId="{ADCCA882-5123-445B-9007-5DF87C3FCABC}" srcOrd="12" destOrd="0" presId="urn:microsoft.com/office/officeart/2005/8/layout/bProcess4"/>
    <dgm:cxn modelId="{5CB4AC3C-78E6-4878-8187-F4764EC6AA74}" type="presParOf" srcId="{ADCCA882-5123-445B-9007-5DF87C3FCABC}" destId="{6B8E1288-11F1-4109-882A-CBFB25597105}" srcOrd="0" destOrd="0" presId="urn:microsoft.com/office/officeart/2005/8/layout/bProcess4"/>
    <dgm:cxn modelId="{EAD0B775-57E7-44C0-9907-CCDFBFF5436D}" type="presParOf" srcId="{ADCCA882-5123-445B-9007-5DF87C3FCABC}" destId="{B59B2F74-7A1F-42EE-98FF-BDE7DF414F60}" srcOrd="1" destOrd="0" presId="urn:microsoft.com/office/officeart/2005/8/layout/bProcess4"/>
    <dgm:cxn modelId="{EA2C5BB3-665F-43B1-A8D1-EB9F79C0B9F8}" type="presParOf" srcId="{3A667F2B-1D3C-42B7-A386-D6C98C2AD192}" destId="{197946D8-0233-4A47-9FF2-4332EBA7EFB2}" srcOrd="13" destOrd="0" presId="urn:microsoft.com/office/officeart/2005/8/layout/bProcess4"/>
    <dgm:cxn modelId="{B2C65D44-8C21-4835-B34D-C1D1C98566DD}" type="presParOf" srcId="{3A667F2B-1D3C-42B7-A386-D6C98C2AD192}" destId="{C4B76F93-43AB-494B-8472-3632B1130A2B}" srcOrd="14" destOrd="0" presId="urn:microsoft.com/office/officeart/2005/8/layout/bProcess4"/>
    <dgm:cxn modelId="{73B3FA0D-EA01-46C5-BFA5-5DA5C968E4A3}" type="presParOf" srcId="{C4B76F93-43AB-494B-8472-3632B1130A2B}" destId="{BE264F22-8D6C-430D-AB3E-A667E3C9A445}" srcOrd="0" destOrd="0" presId="urn:microsoft.com/office/officeart/2005/8/layout/bProcess4"/>
    <dgm:cxn modelId="{EFD67576-686F-4E81-BBFD-D166035A7862}" type="presParOf" srcId="{C4B76F93-43AB-494B-8472-3632B1130A2B}" destId="{BC84DC99-9793-44A7-9FC4-E8976FD9C729}" srcOrd="1" destOrd="0" presId="urn:microsoft.com/office/officeart/2005/8/layout/bProcess4"/>
    <dgm:cxn modelId="{D5DB69C6-8659-484E-AD09-7BBF471E4DD8}" type="presParOf" srcId="{3A667F2B-1D3C-42B7-A386-D6C98C2AD192}" destId="{001C2E6C-7727-47C6-B69B-89E0E49EEEE0}" srcOrd="15" destOrd="0" presId="urn:microsoft.com/office/officeart/2005/8/layout/bProcess4"/>
    <dgm:cxn modelId="{F8D208A4-6F06-45F7-9329-95CEC5A10F46}" type="presParOf" srcId="{3A667F2B-1D3C-42B7-A386-D6C98C2AD192}" destId="{EE75801C-27E3-4EB6-AF8B-234BA5BE3843}" srcOrd="16" destOrd="0" presId="urn:microsoft.com/office/officeart/2005/8/layout/bProcess4"/>
    <dgm:cxn modelId="{75E495A7-9035-455A-ADF2-482165BE5AEC}" type="presParOf" srcId="{EE75801C-27E3-4EB6-AF8B-234BA5BE3843}" destId="{3B3CEB0E-59A9-4975-840A-9291675CD19A}" srcOrd="0" destOrd="0" presId="urn:microsoft.com/office/officeart/2005/8/layout/bProcess4"/>
    <dgm:cxn modelId="{7FA42893-2FB3-409E-8259-E05AA2ACA069}" type="presParOf" srcId="{EE75801C-27E3-4EB6-AF8B-234BA5BE3843}" destId="{BDAB8302-B312-44B2-B04C-595FA3B42985}" srcOrd="1" destOrd="0" presId="urn:microsoft.com/office/officeart/2005/8/layout/bProcess4"/>
    <dgm:cxn modelId="{522D2959-6D6B-4BE7-81C5-17F4BAE8658E}" type="presParOf" srcId="{3A667F2B-1D3C-42B7-A386-D6C98C2AD192}" destId="{1E813EE3-11D4-40AF-9F1D-CA7F3741B87E}" srcOrd="17" destOrd="0" presId="urn:microsoft.com/office/officeart/2005/8/layout/bProcess4"/>
    <dgm:cxn modelId="{2C4049B2-B759-47F5-A2FE-D3D47B959AFB}" type="presParOf" srcId="{3A667F2B-1D3C-42B7-A386-D6C98C2AD192}" destId="{D9BD065B-EB19-4BDC-9AE4-432F8EA2BC9B}" srcOrd="18" destOrd="0" presId="urn:microsoft.com/office/officeart/2005/8/layout/bProcess4"/>
    <dgm:cxn modelId="{A7A957AC-F431-4C46-9EDC-73E4721E80C3}" type="presParOf" srcId="{D9BD065B-EB19-4BDC-9AE4-432F8EA2BC9B}" destId="{94E1C81F-BA40-4DEE-9416-70A4F4D953F1}" srcOrd="0" destOrd="0" presId="urn:microsoft.com/office/officeart/2005/8/layout/bProcess4"/>
    <dgm:cxn modelId="{7944EFB8-9B79-4927-8EE8-E8684247E151}" type="presParOf" srcId="{D9BD065B-EB19-4BDC-9AE4-432F8EA2BC9B}" destId="{7E961BE9-0689-44AB-9836-3F1D43AB9362}" srcOrd="1" destOrd="0" presId="urn:microsoft.com/office/officeart/2005/8/layout/bProcess4"/>
    <dgm:cxn modelId="{D663B52D-A7E7-4651-BD4D-5F1B600017DB}" type="presParOf" srcId="{3A667F2B-1D3C-42B7-A386-D6C98C2AD192}" destId="{F2DB0A8B-E5A0-4702-991E-72239E6479C2}" srcOrd="19" destOrd="0" presId="urn:microsoft.com/office/officeart/2005/8/layout/bProcess4"/>
    <dgm:cxn modelId="{30387A17-41F6-474D-A4EE-0876F29B6819}" type="presParOf" srcId="{3A667F2B-1D3C-42B7-A386-D6C98C2AD192}" destId="{3360EBDF-CD42-4641-B17F-951C834EE3B0}" srcOrd="20" destOrd="0" presId="urn:microsoft.com/office/officeart/2005/8/layout/bProcess4"/>
    <dgm:cxn modelId="{5C993ED5-9D60-4719-9572-BBC925EACE34}" type="presParOf" srcId="{3360EBDF-CD42-4641-B17F-951C834EE3B0}" destId="{2A17DB05-58A8-401E-B146-F9267F570EF7}" srcOrd="0" destOrd="0" presId="urn:microsoft.com/office/officeart/2005/8/layout/bProcess4"/>
    <dgm:cxn modelId="{336EF04B-2A43-41EA-BFE2-5B7DF59BCB7E}" type="presParOf" srcId="{3360EBDF-CD42-4641-B17F-951C834EE3B0}" destId="{071934F1-7A21-424F-96A6-A2774CF18F0C}" srcOrd="1" destOrd="0" presId="urn:microsoft.com/office/officeart/2005/8/layout/bProcess4"/>
    <dgm:cxn modelId="{D3CDB9B0-AA59-460C-919E-146712D90991}" type="presParOf" srcId="{3A667F2B-1D3C-42B7-A386-D6C98C2AD192}" destId="{E372B185-7FBF-4A2D-AC06-3582B1C980A7}" srcOrd="21" destOrd="0" presId="urn:microsoft.com/office/officeart/2005/8/layout/bProcess4"/>
    <dgm:cxn modelId="{4FD05262-73E3-4218-8E5E-D887B39384C9}" type="presParOf" srcId="{3A667F2B-1D3C-42B7-A386-D6C98C2AD192}" destId="{7C5329A6-3EDA-49C8-9C95-37E2EDCBE253}" srcOrd="22" destOrd="0" presId="urn:microsoft.com/office/officeart/2005/8/layout/bProcess4"/>
    <dgm:cxn modelId="{52F5CE46-F778-4476-A6AD-8B1C891BFBD0}" type="presParOf" srcId="{7C5329A6-3EDA-49C8-9C95-37E2EDCBE253}" destId="{C9C98A34-602C-462B-B2D6-E37B9544C12C}" srcOrd="0" destOrd="0" presId="urn:microsoft.com/office/officeart/2005/8/layout/bProcess4"/>
    <dgm:cxn modelId="{856DD5F8-CD8E-4989-9811-5A0C160E4DE4}" type="presParOf" srcId="{7C5329A6-3EDA-49C8-9C95-37E2EDCBE253}" destId="{5E5448BB-2CBE-44A9-A5DE-F300FF381F8C}"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0FE32-2153-461B-AAC2-42CCEF76AA88}">
      <dsp:nvSpPr>
        <dsp:cNvPr id="0" name=""/>
        <dsp:cNvSpPr/>
      </dsp:nvSpPr>
      <dsp:spPr>
        <a:xfrm>
          <a:off x="274619" y="454"/>
          <a:ext cx="4007891" cy="1487848"/>
        </a:xfrm>
        <a:prstGeom prst="roundRect">
          <a:avLst>
            <a:gd name="adj" fmla="val 10000"/>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a:cs typeface="Arial"/>
            </a:rPr>
            <a:t>HOW DO I GET TO ENGAGE WITH THE 0-2 YEARS TODLER?</a:t>
          </a:r>
          <a:endParaRPr lang="en-US" sz="800" kern="1200" dirty="0">
            <a:latin typeface="Arial"/>
            <a:cs typeface="Arial"/>
          </a:endParaRPr>
        </a:p>
      </dsp:txBody>
      <dsp:txXfrm>
        <a:off x="318197" y="44032"/>
        <a:ext cx="3920735" cy="1400692"/>
      </dsp:txXfrm>
    </dsp:sp>
    <dsp:sp modelId="{9561EDCA-60F1-498E-8141-3FBD1117008E}">
      <dsp:nvSpPr>
        <dsp:cNvPr id="0" name=""/>
        <dsp:cNvSpPr/>
      </dsp:nvSpPr>
      <dsp:spPr>
        <a:xfrm rot="5400000">
          <a:off x="1999593" y="1525498"/>
          <a:ext cx="557943" cy="669531"/>
        </a:xfrm>
        <a:prstGeom prst="rightArrow">
          <a:avLst>
            <a:gd name="adj1" fmla="val 60000"/>
            <a:gd name="adj2" fmla="val 50000"/>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2077706" y="1581292"/>
        <a:ext cx="401719" cy="390560"/>
      </dsp:txXfrm>
    </dsp:sp>
    <dsp:sp modelId="{C173ED31-2D62-43DA-B5F8-DC331FDE0FFF}">
      <dsp:nvSpPr>
        <dsp:cNvPr id="0" name=""/>
        <dsp:cNvSpPr/>
      </dsp:nvSpPr>
      <dsp:spPr>
        <a:xfrm>
          <a:off x="274619" y="2232226"/>
          <a:ext cx="4007891" cy="1487848"/>
        </a:xfrm>
        <a:prstGeom prst="roundRect">
          <a:avLst>
            <a:gd name="adj" fmla="val 10000"/>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Arial"/>
              <a:cs typeface="Arial"/>
            </a:rPr>
            <a:t>Engaging  with a child can help them develop speech , social and other motivation to learn.  According to </a:t>
          </a:r>
          <a:r>
            <a:rPr lang="en-GB" sz="800" kern="1200" dirty="0">
              <a:latin typeface="Garamond" panose="02020404030301010803"/>
            </a:rPr>
            <a:t>Piaget</a:t>
          </a:r>
          <a:r>
            <a:rPr lang="en-GB" sz="800" kern="1200" dirty="0"/>
            <a:t> </a:t>
          </a:r>
          <a:r>
            <a:rPr lang="en-GB" sz="800" kern="1200" dirty="0">
              <a:latin typeface="Garamond" panose="02020404030301010803"/>
            </a:rPr>
            <a:t>, J Biography</a:t>
          </a:r>
          <a:r>
            <a:rPr lang="en-GB" sz="800" kern="1200" dirty="0"/>
            <a:t> (1896-1980</a:t>
          </a:r>
          <a:r>
            <a:rPr lang="en-GB" sz="800" kern="1200" dirty="0">
              <a:latin typeface="Garamond" panose="02020404030301010803"/>
            </a:rPr>
            <a:t>),</a:t>
          </a:r>
          <a:r>
            <a:rPr lang="en-GB" sz="800" kern="1200" dirty="0">
              <a:latin typeface="Arial"/>
              <a:cs typeface="Arial"/>
            </a:rPr>
            <a:t>his idea was that children are active thinkers; they’re trying to figure out the world. He often described them as little scientists. And incidentally, to know where he’s coming from on this, he had a very dramatic and ambitious goal. As a carer, looking after a toddler, I make sure that engaging with the child by providing  playtime with their </a:t>
          </a:r>
          <a:r>
            <a:rPr lang="en-GB" sz="800" kern="1200" dirty="0" err="1">
              <a:latin typeface="Arial"/>
              <a:cs typeface="Arial"/>
            </a:rPr>
            <a:t>favorite</a:t>
          </a:r>
          <a:r>
            <a:rPr lang="en-GB" sz="800" kern="1200" dirty="0">
              <a:latin typeface="Arial"/>
              <a:cs typeface="Arial"/>
            </a:rPr>
            <a:t> toys, give them time and space so that they can explore different activities of their interest. As you can see the baby eyes open and close is because this baby does not like too much lights, so I put my hands in her face then she open her eyes when I take my hands out her face she close her eyes. As you can in the first picture that’s my niece, she always close her eyes when there is light, but once you put your hands in her face when there is no much light she open her eyes and she is only 2 weeks as we speak.</a:t>
          </a:r>
          <a:endParaRPr lang="en-US" sz="800" kern="1200" dirty="0">
            <a:latin typeface="Arial"/>
            <a:cs typeface="Arial"/>
          </a:endParaRPr>
        </a:p>
      </dsp:txBody>
      <dsp:txXfrm>
        <a:off x="318197" y="2275804"/>
        <a:ext cx="3920735" cy="1400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5E20C-2424-4930-9DC4-B7BAE3D68CF3}">
      <dsp:nvSpPr>
        <dsp:cNvPr id="0" name=""/>
        <dsp:cNvSpPr/>
      </dsp:nvSpPr>
      <dsp:spPr>
        <a:xfrm>
          <a:off x="0" y="2849813"/>
          <a:ext cx="4673373" cy="46753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rial"/>
              <a:cs typeface="Arial"/>
            </a:rPr>
            <a:t>It keep them busy by squeezing and messing their hands. They like being messy, by exploring  </a:t>
          </a:r>
          <a:r>
            <a:rPr lang="en-GB" sz="700" b="1" kern="1200" dirty="0">
              <a:latin typeface="Arial"/>
              <a:cs typeface="Arial"/>
            </a:rPr>
            <a:t>touching</a:t>
          </a:r>
          <a:r>
            <a:rPr lang="en-GB" sz="700" kern="1200" dirty="0">
              <a:latin typeface="Arial"/>
              <a:cs typeface="Arial"/>
            </a:rPr>
            <a:t>, </a:t>
          </a:r>
          <a:r>
            <a:rPr lang="en-GB" sz="700" b="1" kern="1200" dirty="0">
              <a:latin typeface="Arial"/>
              <a:cs typeface="Arial"/>
            </a:rPr>
            <a:t>splashing</a:t>
          </a:r>
          <a:r>
            <a:rPr lang="en-GB" sz="700" kern="1200" dirty="0">
              <a:latin typeface="Arial"/>
              <a:cs typeface="Arial"/>
            </a:rPr>
            <a:t> </a:t>
          </a:r>
          <a:r>
            <a:rPr lang="en-GB" sz="700" b="1" kern="1200" dirty="0">
              <a:latin typeface="Arial"/>
              <a:cs typeface="Arial"/>
            </a:rPr>
            <a:t>felling</a:t>
          </a:r>
          <a:r>
            <a:rPr lang="en-GB" sz="700" kern="1200" dirty="0">
              <a:latin typeface="Arial"/>
              <a:cs typeface="Arial"/>
            </a:rPr>
            <a:t> and </a:t>
          </a:r>
          <a:r>
            <a:rPr lang="en-GB" sz="700" b="1" kern="1200" dirty="0">
              <a:latin typeface="Arial"/>
              <a:cs typeface="Arial"/>
            </a:rPr>
            <a:t>squeezing</a:t>
          </a:r>
          <a:r>
            <a:rPr lang="en-GB" sz="700" kern="1200" dirty="0">
              <a:latin typeface="Arial"/>
              <a:cs typeface="Arial"/>
            </a:rPr>
            <a:t>, in this way it help them to build their visual perceptual skills and motor skills. It also give them confidence to use their hands. This from </a:t>
          </a:r>
          <a:r>
            <a:rPr lang="en-GB" sz="700" b="1" kern="1200" dirty="0">
              <a:latin typeface="Arial"/>
              <a:cs typeface="Arial"/>
            </a:rPr>
            <a:t>1-2 years o</a:t>
          </a:r>
          <a:r>
            <a:rPr lang="en-GB" sz="700" b="1" kern="1200" dirty="0"/>
            <a:t>ld</a:t>
          </a:r>
          <a:endParaRPr lang="en-US" sz="700" kern="1200" dirty="0"/>
        </a:p>
      </dsp:txBody>
      <dsp:txXfrm>
        <a:off x="0" y="2849813"/>
        <a:ext cx="4673373" cy="467535"/>
      </dsp:txXfrm>
    </dsp:sp>
    <dsp:sp modelId="{07ED80AB-6C20-4E74-B503-D91F87CC60AC}">
      <dsp:nvSpPr>
        <dsp:cNvPr id="0" name=""/>
        <dsp:cNvSpPr/>
      </dsp:nvSpPr>
      <dsp:spPr>
        <a:xfrm rot="10800000">
          <a:off x="0" y="2137756"/>
          <a:ext cx="4673373" cy="719069"/>
        </a:xfrm>
        <a:prstGeom prst="upArrowCallout">
          <a:avLst/>
        </a:prstGeom>
        <a:solidFill>
          <a:schemeClr val="accent5">
            <a:hueOff val="248291"/>
            <a:satOff val="144"/>
            <a:lumOff val="14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b="1" kern="1200" dirty="0">
              <a:latin typeface="Arial"/>
              <a:cs typeface="Arial"/>
            </a:rPr>
            <a:t>Babies get bored easily, but to make them busy and occupying their mind in different way, here I, choose hand painting, singing , puzzle and colouring. </a:t>
          </a:r>
          <a:endParaRPr lang="en-US" sz="700" kern="1200" dirty="0">
            <a:latin typeface="Arial"/>
            <a:cs typeface="Arial"/>
          </a:endParaRPr>
        </a:p>
      </dsp:txBody>
      <dsp:txXfrm rot="10800000">
        <a:off x="0" y="2137756"/>
        <a:ext cx="4673373" cy="467229"/>
      </dsp:txXfrm>
    </dsp:sp>
    <dsp:sp modelId="{E06C2105-C67F-44D9-9E32-DC6F45F48CC2}">
      <dsp:nvSpPr>
        <dsp:cNvPr id="0" name=""/>
        <dsp:cNvSpPr/>
      </dsp:nvSpPr>
      <dsp:spPr>
        <a:xfrm rot="10800000">
          <a:off x="0" y="1425700"/>
          <a:ext cx="4673373" cy="719069"/>
        </a:xfrm>
        <a:prstGeom prst="upArrowCallout">
          <a:avLst/>
        </a:prstGeom>
        <a:solidFill>
          <a:schemeClr val="accent5">
            <a:hueOff val="496582"/>
            <a:satOff val="288"/>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0" kern="1200" dirty="0"/>
            <a:t>Painting is a way for children to do many important things: </a:t>
          </a:r>
          <a:r>
            <a:rPr lang="en-GB" sz="700" b="1" kern="1200" dirty="0"/>
            <a:t>convey ideas, express emotion, use their senses, explore color, explore process and outcomes, and create aesthetically pleasing works and experiences</a:t>
          </a:r>
          <a:r>
            <a:rPr lang="en-GB" sz="700" b="0" kern="1200" dirty="0"/>
            <a:t>.</a:t>
          </a:r>
          <a:endParaRPr lang="en-GB" sz="700" b="1" kern="1200" dirty="0">
            <a:latin typeface="Arial"/>
            <a:cs typeface="Arial"/>
          </a:endParaRPr>
        </a:p>
      </dsp:txBody>
      <dsp:txXfrm rot="10800000">
        <a:off x="0" y="1425700"/>
        <a:ext cx="4673373" cy="467229"/>
      </dsp:txXfrm>
    </dsp:sp>
    <dsp:sp modelId="{78BE403D-82D5-4F31-8FD2-27277D4FF390}">
      <dsp:nvSpPr>
        <dsp:cNvPr id="0" name=""/>
        <dsp:cNvSpPr/>
      </dsp:nvSpPr>
      <dsp:spPr>
        <a:xfrm rot="10800000">
          <a:off x="0" y="713643"/>
          <a:ext cx="4673373" cy="719069"/>
        </a:xfrm>
        <a:prstGeom prst="upArrowCallout">
          <a:avLst/>
        </a:prstGeom>
        <a:solidFill>
          <a:schemeClr val="accent5">
            <a:hueOff val="744874"/>
            <a:satOff val="432"/>
            <a:lumOff val="42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b="0" kern="1200" dirty="0">
              <a:latin typeface="Garamond" panose="02020404030301010803"/>
            </a:rPr>
            <a:t>According to baby </a:t>
          </a:r>
          <a:r>
            <a:rPr lang="en-GB" sz="700" b="0" kern="1200" dirty="0" err="1">
              <a:latin typeface="Garamond" panose="02020404030301010803"/>
            </a:rPr>
            <a:t>toodler</a:t>
          </a:r>
          <a:r>
            <a:rPr lang="en-GB" sz="700" b="0" kern="1200" dirty="0">
              <a:latin typeface="Garamond" panose="02020404030301010803"/>
            </a:rPr>
            <a:t> and kids, Puzzles</a:t>
          </a:r>
          <a:r>
            <a:rPr lang="en-GB" sz="700" b="0" kern="1200" dirty="0"/>
            <a:t> are a child’s best friend. Easy to understand, and the benefits for child development are genuinely astounding. Parent, child bonding time is critical, and proper brain development at a young age is just as essential</a:t>
          </a:r>
          <a:endParaRPr lang="en-GB" sz="700" b="1" kern="1200" dirty="0">
            <a:latin typeface="Arial"/>
            <a:cs typeface="Arial"/>
          </a:endParaRPr>
        </a:p>
      </dsp:txBody>
      <dsp:txXfrm rot="10800000">
        <a:off x="0" y="713643"/>
        <a:ext cx="4673373" cy="467229"/>
      </dsp:txXfrm>
    </dsp:sp>
    <dsp:sp modelId="{7AD75326-8A0F-4AE7-A0EE-E13308BE94F1}">
      <dsp:nvSpPr>
        <dsp:cNvPr id="0" name=""/>
        <dsp:cNvSpPr/>
      </dsp:nvSpPr>
      <dsp:spPr>
        <a:xfrm rot="10800000">
          <a:off x="0" y="1586"/>
          <a:ext cx="4673373" cy="719069"/>
        </a:xfrm>
        <a:prstGeom prst="upArrowCallou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dirty="0">
              <a:latin typeface="Arial"/>
              <a:cs typeface="Arial"/>
            </a:rPr>
            <a:t>HANDS COLOURING AND PAINT</a:t>
          </a:r>
          <a:endParaRPr lang="en-US" sz="700" kern="1200" dirty="0">
            <a:latin typeface="Arial"/>
            <a:cs typeface="Arial"/>
          </a:endParaRPr>
        </a:p>
      </dsp:txBody>
      <dsp:txXfrm rot="10800000">
        <a:off x="0" y="1586"/>
        <a:ext cx="4673373" cy="467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C0A0D-F2DF-4FA9-9301-4C06DB8F0F69}">
      <dsp:nvSpPr>
        <dsp:cNvPr id="0" name=""/>
        <dsp:cNvSpPr/>
      </dsp:nvSpPr>
      <dsp:spPr>
        <a:xfrm rot="5400000">
          <a:off x="612322" y="610642"/>
          <a:ext cx="949271" cy="114783"/>
        </a:xfrm>
        <a:prstGeom prst="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38F43398-3CDF-4B0D-9DAD-8F27C6E3FEE9}">
      <dsp:nvSpPr>
        <dsp:cNvPr id="0" name=""/>
        <dsp:cNvSpPr/>
      </dsp:nvSpPr>
      <dsp:spPr>
        <a:xfrm>
          <a:off x="828253" y="1209"/>
          <a:ext cx="1275375" cy="765225"/>
        </a:xfrm>
        <a:prstGeom prst="roundRect">
          <a:avLst>
            <a:gd name="adj" fmla="val 10000"/>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rtl="0">
            <a:lnSpc>
              <a:spcPct val="90000"/>
            </a:lnSpc>
            <a:spcBef>
              <a:spcPct val="0"/>
            </a:spcBef>
            <a:spcAft>
              <a:spcPct val="35000"/>
            </a:spcAft>
            <a:buNone/>
          </a:pPr>
          <a:r>
            <a:rPr lang="en-GB" sz="500" b="1" kern="1200" dirty="0">
              <a:latin typeface="Arial"/>
              <a:ea typeface="Cambria"/>
              <a:cs typeface="Arial"/>
            </a:rPr>
            <a:t>According to Piaget week 2 slide, From birth each person is actively involved in the process of learning</a:t>
          </a:r>
          <a:endParaRPr lang="en-US" sz="500" b="1" kern="1200" dirty="0">
            <a:latin typeface="Arial"/>
            <a:ea typeface="Cambria"/>
            <a:cs typeface="Arial"/>
          </a:endParaRPr>
        </a:p>
      </dsp:txBody>
      <dsp:txXfrm>
        <a:off x="850666" y="23622"/>
        <a:ext cx="1230549" cy="720399"/>
      </dsp:txXfrm>
    </dsp:sp>
    <dsp:sp modelId="{5AEEC5C6-69D4-4AC3-9A54-2CFAF655D269}">
      <dsp:nvSpPr>
        <dsp:cNvPr id="0" name=""/>
        <dsp:cNvSpPr/>
      </dsp:nvSpPr>
      <dsp:spPr>
        <a:xfrm rot="5400000">
          <a:off x="612322" y="1567174"/>
          <a:ext cx="949271" cy="114783"/>
        </a:xfrm>
        <a:prstGeom prst="rect">
          <a:avLst/>
        </a:prstGeom>
        <a:blipFill>
          <a:blip xmlns:r="http://schemas.openxmlformats.org/officeDocument/2006/relationships" r:embed="rId1">
            <a:duotone>
              <a:schemeClr val="accent5">
                <a:hueOff val="99316"/>
                <a:satOff val="58"/>
                <a:lumOff val="569"/>
                <a:alphaOff val="0"/>
                <a:shade val="74000"/>
                <a:satMod val="130000"/>
                <a:lumMod val="90000"/>
              </a:schemeClr>
              <a:schemeClr val="accent5">
                <a:hueOff val="99316"/>
                <a:satOff val="58"/>
                <a:lumOff val="56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D20D12FD-20BA-4BCF-B830-0380C341E8D2}">
      <dsp:nvSpPr>
        <dsp:cNvPr id="0" name=""/>
        <dsp:cNvSpPr/>
      </dsp:nvSpPr>
      <dsp:spPr>
        <a:xfrm>
          <a:off x="828253" y="957740"/>
          <a:ext cx="1275375" cy="765225"/>
        </a:xfrm>
        <a:prstGeom prst="roundRect">
          <a:avLst>
            <a:gd name="adj" fmla="val 10000"/>
          </a:avLst>
        </a:prstGeom>
        <a:blipFill>
          <a:blip xmlns:r="http://schemas.openxmlformats.org/officeDocument/2006/relationships" r:embed="rId1">
            <a:duotone>
              <a:schemeClr val="accent5">
                <a:hueOff val="90288"/>
                <a:satOff val="52"/>
                <a:lumOff val="517"/>
                <a:alphaOff val="0"/>
                <a:shade val="74000"/>
                <a:satMod val="130000"/>
                <a:lumMod val="90000"/>
              </a:schemeClr>
              <a:schemeClr val="accent5">
                <a:hueOff val="90288"/>
                <a:satOff val="52"/>
                <a:lumOff val="517"/>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Agreed with some aspects of Piaget’s theory.</a:t>
          </a:r>
          <a:endParaRPr lang="en-US" sz="500" b="1" kern="1200" dirty="0">
            <a:latin typeface="Arial"/>
            <a:ea typeface="Cambria"/>
            <a:cs typeface="Arial"/>
          </a:endParaRPr>
        </a:p>
      </dsp:txBody>
      <dsp:txXfrm>
        <a:off x="850666" y="980153"/>
        <a:ext cx="1230549" cy="720399"/>
      </dsp:txXfrm>
    </dsp:sp>
    <dsp:sp modelId="{725FE05C-CD2E-4340-81DF-8AD7B80626B9}">
      <dsp:nvSpPr>
        <dsp:cNvPr id="0" name=""/>
        <dsp:cNvSpPr/>
      </dsp:nvSpPr>
      <dsp:spPr>
        <a:xfrm rot="5400000">
          <a:off x="612322" y="2523705"/>
          <a:ext cx="949271" cy="114783"/>
        </a:xfrm>
        <a:prstGeom prst="rect">
          <a:avLst/>
        </a:prstGeom>
        <a:blipFill>
          <a:blip xmlns:r="http://schemas.openxmlformats.org/officeDocument/2006/relationships" r:embed="rId1">
            <a:duotone>
              <a:schemeClr val="accent5">
                <a:hueOff val="198633"/>
                <a:satOff val="115"/>
                <a:lumOff val="1137"/>
                <a:alphaOff val="0"/>
                <a:shade val="74000"/>
                <a:satMod val="130000"/>
                <a:lumMod val="90000"/>
              </a:schemeClr>
              <a:schemeClr val="accent5">
                <a:hueOff val="198633"/>
                <a:satOff val="115"/>
                <a:lumOff val="1137"/>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DC07C4AE-0365-48A1-A5DE-D0F8230E0A75}">
      <dsp:nvSpPr>
        <dsp:cNvPr id="0" name=""/>
        <dsp:cNvSpPr/>
      </dsp:nvSpPr>
      <dsp:spPr>
        <a:xfrm>
          <a:off x="828253" y="1914272"/>
          <a:ext cx="1275375" cy="765225"/>
        </a:xfrm>
        <a:prstGeom prst="roundRect">
          <a:avLst>
            <a:gd name="adj" fmla="val 10000"/>
          </a:avLst>
        </a:prstGeom>
        <a:blipFill>
          <a:blip xmlns:r="http://schemas.openxmlformats.org/officeDocument/2006/relationships" r:embed="rId1">
            <a:duotone>
              <a:schemeClr val="accent5">
                <a:hueOff val="180575"/>
                <a:satOff val="105"/>
                <a:lumOff val="1034"/>
                <a:alphaOff val="0"/>
                <a:shade val="74000"/>
                <a:satMod val="130000"/>
                <a:lumMod val="90000"/>
              </a:schemeClr>
              <a:schemeClr val="accent5">
                <a:hueOff val="180575"/>
                <a:satOff val="105"/>
                <a:lumOff val="103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Believed Piaget not aware of social or cultural side of child development.</a:t>
          </a:r>
          <a:endParaRPr lang="en-US" sz="500" b="1" kern="1200" dirty="0">
            <a:latin typeface="Arial"/>
            <a:ea typeface="Cambria"/>
            <a:cs typeface="Arial"/>
          </a:endParaRPr>
        </a:p>
      </dsp:txBody>
      <dsp:txXfrm>
        <a:off x="850666" y="1936685"/>
        <a:ext cx="1230549" cy="720399"/>
      </dsp:txXfrm>
    </dsp:sp>
    <dsp:sp modelId="{B03ED7E0-E55C-43CD-AAEF-32E59C51E313}">
      <dsp:nvSpPr>
        <dsp:cNvPr id="0" name=""/>
        <dsp:cNvSpPr/>
      </dsp:nvSpPr>
      <dsp:spPr>
        <a:xfrm>
          <a:off x="1090587" y="3001971"/>
          <a:ext cx="1688989" cy="114783"/>
        </a:xfrm>
        <a:prstGeom prst="rect">
          <a:avLst/>
        </a:prstGeom>
        <a:blipFill>
          <a:blip xmlns:r="http://schemas.openxmlformats.org/officeDocument/2006/relationships" r:embed="rId1">
            <a:duotone>
              <a:schemeClr val="accent5">
                <a:hueOff val="297950"/>
                <a:satOff val="173"/>
                <a:lumOff val="1706"/>
                <a:alphaOff val="0"/>
                <a:shade val="74000"/>
                <a:satMod val="130000"/>
                <a:lumMod val="90000"/>
              </a:schemeClr>
              <a:schemeClr val="accent5">
                <a:hueOff val="297950"/>
                <a:satOff val="173"/>
                <a:lumOff val="170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83DC891D-185C-440C-8512-08F8C78478FD}">
      <dsp:nvSpPr>
        <dsp:cNvPr id="0" name=""/>
        <dsp:cNvSpPr/>
      </dsp:nvSpPr>
      <dsp:spPr>
        <a:xfrm>
          <a:off x="828253" y="2870804"/>
          <a:ext cx="1275375" cy="765225"/>
        </a:xfrm>
        <a:prstGeom prst="roundRect">
          <a:avLst>
            <a:gd name="adj" fmla="val 10000"/>
          </a:avLst>
        </a:prstGeom>
        <a:blipFill>
          <a:blip xmlns:r="http://schemas.openxmlformats.org/officeDocument/2006/relationships" r:embed="rId1">
            <a:duotone>
              <a:schemeClr val="accent5">
                <a:hueOff val="270863"/>
                <a:satOff val="157"/>
                <a:lumOff val="1551"/>
                <a:alphaOff val="0"/>
                <a:shade val="74000"/>
                <a:satMod val="130000"/>
                <a:lumMod val="90000"/>
              </a:schemeClr>
              <a:schemeClr val="accent5">
                <a:hueOff val="270863"/>
                <a:satOff val="157"/>
                <a:lumOff val="155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Disagreed with Piaget in terms of stages of development.</a:t>
          </a:r>
        </a:p>
      </dsp:txBody>
      <dsp:txXfrm>
        <a:off x="850666" y="2893217"/>
        <a:ext cx="1230549" cy="720399"/>
      </dsp:txXfrm>
    </dsp:sp>
    <dsp:sp modelId="{6F03C281-6762-4492-B9E9-20735621B945}">
      <dsp:nvSpPr>
        <dsp:cNvPr id="0" name=""/>
        <dsp:cNvSpPr/>
      </dsp:nvSpPr>
      <dsp:spPr>
        <a:xfrm rot="16200000">
          <a:off x="2308571" y="2523705"/>
          <a:ext cx="949271" cy="114783"/>
        </a:xfrm>
        <a:prstGeom prst="rect">
          <a:avLst/>
        </a:prstGeom>
        <a:blipFill>
          <a:blip xmlns:r="http://schemas.openxmlformats.org/officeDocument/2006/relationships" r:embed="rId1">
            <a:duotone>
              <a:schemeClr val="accent5">
                <a:hueOff val="397266"/>
                <a:satOff val="230"/>
                <a:lumOff val="2274"/>
                <a:alphaOff val="0"/>
                <a:shade val="74000"/>
                <a:satMod val="130000"/>
                <a:lumMod val="90000"/>
              </a:schemeClr>
              <a:schemeClr val="accent5">
                <a:hueOff val="397266"/>
                <a:satOff val="230"/>
                <a:lumOff val="227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70F99869-B214-49D9-AC99-9A0AA06BBDB3}">
      <dsp:nvSpPr>
        <dsp:cNvPr id="0" name=""/>
        <dsp:cNvSpPr/>
      </dsp:nvSpPr>
      <dsp:spPr>
        <a:xfrm>
          <a:off x="2524502" y="2870804"/>
          <a:ext cx="1275375" cy="765225"/>
        </a:xfrm>
        <a:prstGeom prst="roundRect">
          <a:avLst>
            <a:gd name="adj" fmla="val 10000"/>
          </a:avLst>
        </a:prstGeom>
        <a:blipFill>
          <a:blip xmlns:r="http://schemas.openxmlformats.org/officeDocument/2006/relationships" r:embed="rId1">
            <a:duotone>
              <a:schemeClr val="accent5">
                <a:hueOff val="361151"/>
                <a:satOff val="209"/>
                <a:lumOff val="2068"/>
                <a:alphaOff val="0"/>
                <a:shade val="74000"/>
                <a:satMod val="130000"/>
                <a:lumMod val="90000"/>
              </a:schemeClr>
              <a:schemeClr val="accent5">
                <a:hueOff val="361151"/>
                <a:satOff val="209"/>
                <a:lumOff val="206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Whilst, Piaget believed that child should discover their world on their own </a:t>
          </a:r>
          <a:endParaRPr lang="en-US" sz="500" b="1" kern="1200" dirty="0">
            <a:latin typeface="Arial"/>
            <a:ea typeface="Cambria"/>
            <a:cs typeface="Arial"/>
          </a:endParaRPr>
        </a:p>
      </dsp:txBody>
      <dsp:txXfrm>
        <a:off x="2546915" y="2893217"/>
        <a:ext cx="1230549" cy="720399"/>
      </dsp:txXfrm>
    </dsp:sp>
    <dsp:sp modelId="{313A4D7A-65B4-42C9-80D3-B9CBF2BD1042}">
      <dsp:nvSpPr>
        <dsp:cNvPr id="0" name=""/>
        <dsp:cNvSpPr/>
      </dsp:nvSpPr>
      <dsp:spPr>
        <a:xfrm rot="16200000">
          <a:off x="2308571" y="1567174"/>
          <a:ext cx="949271" cy="114783"/>
        </a:xfrm>
        <a:prstGeom prst="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CDF926C8-C044-404E-92E8-10D55A30C364}">
      <dsp:nvSpPr>
        <dsp:cNvPr id="0" name=""/>
        <dsp:cNvSpPr/>
      </dsp:nvSpPr>
      <dsp:spPr>
        <a:xfrm>
          <a:off x="2524502" y="1914272"/>
          <a:ext cx="1275375" cy="765225"/>
        </a:xfrm>
        <a:prstGeom prst="roundRect">
          <a:avLst>
            <a:gd name="adj" fmla="val 10000"/>
          </a:avLst>
        </a:prstGeom>
        <a:blipFill>
          <a:blip xmlns:r="http://schemas.openxmlformats.org/officeDocument/2006/relationships" r:embed="rId1">
            <a:duotone>
              <a:schemeClr val="accent5">
                <a:hueOff val="451439"/>
                <a:satOff val="262"/>
                <a:lumOff val="2585"/>
                <a:alphaOff val="0"/>
                <a:shade val="74000"/>
                <a:satMod val="130000"/>
                <a:lumMod val="90000"/>
              </a:schemeClr>
              <a:schemeClr val="accent5">
                <a:hueOff val="451439"/>
                <a:satOff val="262"/>
                <a:lumOff val="258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‘each time we teach the child we prevent them from discovering it themself’</a:t>
          </a:r>
          <a:endParaRPr lang="en-US" sz="500" b="1" kern="1200" dirty="0">
            <a:latin typeface="Arial"/>
            <a:ea typeface="Cambria"/>
            <a:cs typeface="Arial"/>
          </a:endParaRPr>
        </a:p>
      </dsp:txBody>
      <dsp:txXfrm>
        <a:off x="2546915" y="1936685"/>
        <a:ext cx="1230549" cy="720399"/>
      </dsp:txXfrm>
    </dsp:sp>
    <dsp:sp modelId="{197946D8-0233-4A47-9FF2-4332EBA7EFB2}">
      <dsp:nvSpPr>
        <dsp:cNvPr id="0" name=""/>
        <dsp:cNvSpPr/>
      </dsp:nvSpPr>
      <dsp:spPr>
        <a:xfrm rot="16200000">
          <a:off x="2308571" y="610642"/>
          <a:ext cx="949271" cy="114783"/>
        </a:xfrm>
        <a:prstGeom prst="rect">
          <a:avLst/>
        </a:prstGeom>
        <a:blipFill>
          <a:blip xmlns:r="http://schemas.openxmlformats.org/officeDocument/2006/relationships" r:embed="rId1">
            <a:duotone>
              <a:schemeClr val="accent5">
                <a:hueOff val="595899"/>
                <a:satOff val="346"/>
                <a:lumOff val="3412"/>
                <a:alphaOff val="0"/>
                <a:shade val="74000"/>
                <a:satMod val="130000"/>
                <a:lumMod val="90000"/>
              </a:schemeClr>
              <a:schemeClr val="accent5">
                <a:hueOff val="595899"/>
                <a:satOff val="346"/>
                <a:lumOff val="341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B59B2F74-7A1F-42EE-98FF-BDE7DF414F60}">
      <dsp:nvSpPr>
        <dsp:cNvPr id="0" name=""/>
        <dsp:cNvSpPr/>
      </dsp:nvSpPr>
      <dsp:spPr>
        <a:xfrm>
          <a:off x="2524502" y="957740"/>
          <a:ext cx="1275375" cy="765225"/>
        </a:xfrm>
        <a:prstGeom prst="roundRect">
          <a:avLst>
            <a:gd name="adj" fmla="val 10000"/>
          </a:avLst>
        </a:prstGeom>
        <a:blipFill>
          <a:blip xmlns:r="http://schemas.openxmlformats.org/officeDocument/2006/relationships" r:embed="rId1">
            <a:duotone>
              <a:schemeClr val="accent5">
                <a:hueOff val="541726"/>
                <a:satOff val="314"/>
                <a:lumOff val="3101"/>
                <a:alphaOff val="0"/>
                <a:shade val="74000"/>
                <a:satMod val="130000"/>
                <a:lumMod val="90000"/>
              </a:schemeClr>
              <a:schemeClr val="accent5">
                <a:hueOff val="541726"/>
                <a:satOff val="314"/>
                <a:lumOff val="310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Vygotsky thought children should discover their world, but that the adult could contribute through use of social interaction which would:</a:t>
          </a:r>
          <a:endParaRPr lang="en-US" sz="500" b="1" kern="1200" dirty="0">
            <a:latin typeface="Arial"/>
            <a:ea typeface="Cambria"/>
            <a:cs typeface="Arial"/>
          </a:endParaRPr>
        </a:p>
      </dsp:txBody>
      <dsp:txXfrm>
        <a:off x="2546915" y="980153"/>
        <a:ext cx="1230549" cy="720399"/>
      </dsp:txXfrm>
    </dsp:sp>
    <dsp:sp modelId="{001C2E6C-7727-47C6-B69B-89E0E49EEEE0}">
      <dsp:nvSpPr>
        <dsp:cNvPr id="0" name=""/>
        <dsp:cNvSpPr/>
      </dsp:nvSpPr>
      <dsp:spPr>
        <a:xfrm>
          <a:off x="2786837" y="132376"/>
          <a:ext cx="1688989" cy="114783"/>
        </a:xfrm>
        <a:prstGeom prst="rect">
          <a:avLst/>
        </a:prstGeom>
        <a:blipFill>
          <a:blip xmlns:r="http://schemas.openxmlformats.org/officeDocument/2006/relationships" r:embed="rId1">
            <a:duotone>
              <a:schemeClr val="accent5">
                <a:hueOff val="695215"/>
                <a:satOff val="403"/>
                <a:lumOff val="3980"/>
                <a:alphaOff val="0"/>
                <a:shade val="74000"/>
                <a:satMod val="130000"/>
                <a:lumMod val="90000"/>
              </a:schemeClr>
              <a:schemeClr val="accent5">
                <a:hueOff val="695215"/>
                <a:satOff val="403"/>
                <a:lumOff val="398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BC84DC99-9793-44A7-9FC4-E8976FD9C729}">
      <dsp:nvSpPr>
        <dsp:cNvPr id="0" name=""/>
        <dsp:cNvSpPr/>
      </dsp:nvSpPr>
      <dsp:spPr>
        <a:xfrm>
          <a:off x="2524502" y="1209"/>
          <a:ext cx="1275375" cy="765225"/>
        </a:xfrm>
        <a:prstGeom prst="roundRect">
          <a:avLst>
            <a:gd name="adj" fmla="val 10000"/>
          </a:avLst>
        </a:prstGeom>
        <a:blipFill>
          <a:blip xmlns:r="http://schemas.openxmlformats.org/officeDocument/2006/relationships" r:embed="rId1">
            <a:duotone>
              <a:schemeClr val="accent5">
                <a:hueOff val="632014"/>
                <a:satOff val="367"/>
                <a:lumOff val="3618"/>
                <a:alphaOff val="0"/>
                <a:shade val="74000"/>
                <a:satMod val="130000"/>
                <a:lumMod val="90000"/>
              </a:schemeClr>
              <a:schemeClr val="accent5">
                <a:hueOff val="632014"/>
                <a:satOff val="367"/>
                <a:lumOff val="361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dirty="0">
              <a:latin typeface="Arial"/>
              <a:ea typeface="Cambria"/>
              <a:cs typeface="Arial"/>
            </a:rPr>
            <a:t>Help to develop child’s language</a:t>
          </a:r>
          <a:endParaRPr lang="en-US" sz="500" b="1" kern="1200" dirty="0">
            <a:latin typeface="Arial"/>
            <a:ea typeface="Cambria"/>
            <a:cs typeface="Arial"/>
          </a:endParaRPr>
        </a:p>
      </dsp:txBody>
      <dsp:txXfrm>
        <a:off x="2546915" y="23622"/>
        <a:ext cx="1230549" cy="720399"/>
      </dsp:txXfrm>
    </dsp:sp>
    <dsp:sp modelId="{1E813EE3-11D4-40AF-9F1D-CA7F3741B87E}">
      <dsp:nvSpPr>
        <dsp:cNvPr id="0" name=""/>
        <dsp:cNvSpPr/>
      </dsp:nvSpPr>
      <dsp:spPr>
        <a:xfrm rot="5400000">
          <a:off x="4004821" y="610642"/>
          <a:ext cx="949271" cy="114783"/>
        </a:xfrm>
        <a:prstGeom prst="rect">
          <a:avLst/>
        </a:prstGeom>
        <a:blipFill>
          <a:blip xmlns:r="http://schemas.openxmlformats.org/officeDocument/2006/relationships" r:embed="rId1">
            <a:duotone>
              <a:schemeClr val="accent5">
                <a:hueOff val="794532"/>
                <a:satOff val="461"/>
                <a:lumOff val="4549"/>
                <a:alphaOff val="0"/>
                <a:shade val="74000"/>
                <a:satMod val="130000"/>
                <a:lumMod val="90000"/>
              </a:schemeClr>
              <a:schemeClr val="accent5">
                <a:hueOff val="794532"/>
                <a:satOff val="461"/>
                <a:lumOff val="454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BDAB8302-B312-44B2-B04C-595FA3B42985}">
      <dsp:nvSpPr>
        <dsp:cNvPr id="0" name=""/>
        <dsp:cNvSpPr/>
      </dsp:nvSpPr>
      <dsp:spPr>
        <a:xfrm>
          <a:off x="4220752" y="1209"/>
          <a:ext cx="1275375" cy="765225"/>
        </a:xfrm>
        <a:prstGeom prst="roundRect">
          <a:avLst>
            <a:gd name="adj" fmla="val 10000"/>
          </a:avLst>
        </a:prstGeom>
        <a:blipFill>
          <a:blip xmlns:r="http://schemas.openxmlformats.org/officeDocument/2006/relationships" r:embed="rId1">
            <a:duotone>
              <a:schemeClr val="accent5">
                <a:hueOff val="722302"/>
                <a:satOff val="419"/>
                <a:lumOff val="4135"/>
                <a:alphaOff val="0"/>
                <a:shade val="74000"/>
                <a:satMod val="130000"/>
                <a:lumMod val="90000"/>
              </a:schemeClr>
              <a:schemeClr val="accent5">
                <a:hueOff val="722302"/>
                <a:satOff val="419"/>
                <a:lumOff val="413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rtl="0">
            <a:lnSpc>
              <a:spcPct val="90000"/>
            </a:lnSpc>
            <a:spcBef>
              <a:spcPct val="0"/>
            </a:spcBef>
            <a:spcAft>
              <a:spcPct val="35000"/>
            </a:spcAft>
            <a:buNone/>
          </a:pPr>
          <a:r>
            <a:rPr lang="en-GB" sz="500" b="1" kern="1200" dirty="0">
              <a:latin typeface="Arial"/>
              <a:ea typeface="Cambria"/>
              <a:cs typeface="Arial"/>
            </a:rPr>
            <a:t>Vygotsky believed we need language to develop thoughts. Piaget referred to language development as ‘egocentric and socialised’</a:t>
          </a:r>
          <a:endParaRPr lang="en-US" sz="500" b="1" kern="1200" dirty="0">
            <a:latin typeface="Arial"/>
            <a:ea typeface="Cambria"/>
            <a:cs typeface="Arial"/>
          </a:endParaRPr>
        </a:p>
      </dsp:txBody>
      <dsp:txXfrm>
        <a:off x="4243165" y="23622"/>
        <a:ext cx="1230549" cy="720399"/>
      </dsp:txXfrm>
    </dsp:sp>
    <dsp:sp modelId="{F2DB0A8B-E5A0-4702-991E-72239E6479C2}">
      <dsp:nvSpPr>
        <dsp:cNvPr id="0" name=""/>
        <dsp:cNvSpPr/>
      </dsp:nvSpPr>
      <dsp:spPr>
        <a:xfrm rot="5400000">
          <a:off x="4004821" y="1567174"/>
          <a:ext cx="949271" cy="114783"/>
        </a:xfrm>
        <a:prstGeom prst="rect">
          <a:avLst/>
        </a:prstGeom>
        <a:blipFill>
          <a:blip xmlns:r="http://schemas.openxmlformats.org/officeDocument/2006/relationships" r:embed="rId1">
            <a:duotone>
              <a:schemeClr val="accent5">
                <a:hueOff val="893848"/>
                <a:satOff val="518"/>
                <a:lumOff val="5117"/>
                <a:alphaOff val="0"/>
                <a:shade val="74000"/>
                <a:satMod val="130000"/>
                <a:lumMod val="90000"/>
              </a:schemeClr>
              <a:schemeClr val="accent5">
                <a:hueOff val="893848"/>
                <a:satOff val="518"/>
                <a:lumOff val="5117"/>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7E961BE9-0689-44AB-9836-3F1D43AB9362}">
      <dsp:nvSpPr>
        <dsp:cNvPr id="0" name=""/>
        <dsp:cNvSpPr/>
      </dsp:nvSpPr>
      <dsp:spPr>
        <a:xfrm>
          <a:off x="4220752" y="957740"/>
          <a:ext cx="1275375" cy="765225"/>
        </a:xfrm>
        <a:prstGeom prst="roundRect">
          <a:avLst>
            <a:gd name="adj" fmla="val 10000"/>
          </a:avLst>
        </a:prstGeom>
        <a:blipFill>
          <a:blip xmlns:r="http://schemas.openxmlformats.org/officeDocument/2006/relationships" r:embed="rId1">
            <a:duotone>
              <a:schemeClr val="accent5">
                <a:hueOff val="812590"/>
                <a:satOff val="471"/>
                <a:lumOff val="4652"/>
                <a:alphaOff val="0"/>
                <a:shade val="74000"/>
                <a:satMod val="130000"/>
                <a:lumMod val="90000"/>
              </a:schemeClr>
              <a:schemeClr val="accent5">
                <a:hueOff val="812590"/>
                <a:satOff val="471"/>
                <a:lumOff val="465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rtl="0">
            <a:lnSpc>
              <a:spcPct val="90000"/>
            </a:lnSpc>
            <a:spcBef>
              <a:spcPct val="0"/>
            </a:spcBef>
            <a:spcAft>
              <a:spcPct val="35000"/>
            </a:spcAft>
            <a:buNone/>
          </a:pPr>
          <a:r>
            <a:rPr lang="en-GB" sz="500" b="1" kern="1200" dirty="0">
              <a:latin typeface="Arial"/>
              <a:ea typeface="Cambria"/>
              <a:cs typeface="Arial"/>
            </a:rPr>
            <a:t>Egocentric speech is considered to be a transition between the non-verbal Therefore, the coefficient of egocentric speech decreases with social exchange and socialization.</a:t>
          </a:r>
          <a:endParaRPr lang="en-US" sz="500" b="1" kern="1200" dirty="0">
            <a:latin typeface="Arial"/>
            <a:ea typeface="Cambria"/>
            <a:cs typeface="Arial"/>
          </a:endParaRPr>
        </a:p>
      </dsp:txBody>
      <dsp:txXfrm>
        <a:off x="4243165" y="980153"/>
        <a:ext cx="1230549" cy="720399"/>
      </dsp:txXfrm>
    </dsp:sp>
    <dsp:sp modelId="{E372B185-7FBF-4A2D-AC06-3582B1C980A7}">
      <dsp:nvSpPr>
        <dsp:cNvPr id="0" name=""/>
        <dsp:cNvSpPr/>
      </dsp:nvSpPr>
      <dsp:spPr>
        <a:xfrm rot="5400000">
          <a:off x="4004821" y="2523705"/>
          <a:ext cx="949271" cy="114783"/>
        </a:xfrm>
        <a:prstGeom prst="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071934F1-7A21-424F-96A6-A2774CF18F0C}">
      <dsp:nvSpPr>
        <dsp:cNvPr id="0" name=""/>
        <dsp:cNvSpPr/>
      </dsp:nvSpPr>
      <dsp:spPr>
        <a:xfrm>
          <a:off x="4220752" y="1914272"/>
          <a:ext cx="1275375" cy="765225"/>
        </a:xfrm>
        <a:prstGeom prst="roundRect">
          <a:avLst>
            <a:gd name="adj" fmla="val 10000"/>
          </a:avLst>
        </a:prstGeom>
        <a:blipFill>
          <a:blip xmlns:r="http://schemas.openxmlformats.org/officeDocument/2006/relationships" r:embed="rId1">
            <a:duotone>
              <a:schemeClr val="accent5">
                <a:hueOff val="902877"/>
                <a:satOff val="524"/>
                <a:lumOff val="5169"/>
                <a:alphaOff val="0"/>
                <a:shade val="74000"/>
                <a:satMod val="130000"/>
                <a:lumMod val="90000"/>
              </a:schemeClr>
              <a:schemeClr val="accent5">
                <a:hueOff val="902877"/>
                <a:satOff val="524"/>
                <a:lumOff val="5169"/>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rtl="0">
            <a:lnSpc>
              <a:spcPct val="90000"/>
            </a:lnSpc>
            <a:spcBef>
              <a:spcPct val="0"/>
            </a:spcBef>
            <a:spcAft>
              <a:spcPct val="35000"/>
            </a:spcAft>
            <a:buNone/>
          </a:pPr>
          <a:r>
            <a:rPr lang="en-GB" sz="500" b="1" kern="1200" dirty="0">
              <a:latin typeface="Arial"/>
              <a:ea typeface="Cambria"/>
              <a:cs typeface="Arial"/>
            </a:rPr>
            <a:t>Explain that Vygotsky’s perspective is now support by almost all research, this self-directed speech is now called ‘private speech’. </a:t>
          </a:r>
          <a:endParaRPr lang="en-US" sz="500" b="1" kern="1200" dirty="0">
            <a:latin typeface="Arial"/>
            <a:ea typeface="Cambria"/>
            <a:cs typeface="Arial"/>
          </a:endParaRPr>
        </a:p>
      </dsp:txBody>
      <dsp:txXfrm>
        <a:off x="4243165" y="1936685"/>
        <a:ext cx="1230549" cy="720399"/>
      </dsp:txXfrm>
    </dsp:sp>
    <dsp:sp modelId="{5E5448BB-2CBE-44A9-A5DE-F300FF381F8C}">
      <dsp:nvSpPr>
        <dsp:cNvPr id="0" name=""/>
        <dsp:cNvSpPr/>
      </dsp:nvSpPr>
      <dsp:spPr>
        <a:xfrm>
          <a:off x="4220752" y="2870804"/>
          <a:ext cx="1275375" cy="765225"/>
        </a:xfrm>
        <a:prstGeom prst="roundRect">
          <a:avLst>
            <a:gd name="adj" fmla="val 10000"/>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rtl="0">
            <a:lnSpc>
              <a:spcPct val="90000"/>
            </a:lnSpc>
            <a:spcBef>
              <a:spcPct val="0"/>
            </a:spcBef>
            <a:spcAft>
              <a:spcPct val="35000"/>
            </a:spcAft>
            <a:buNone/>
          </a:pPr>
          <a:r>
            <a:rPr lang="en-GB" sz="500" b="1" kern="1200" dirty="0">
              <a:latin typeface="Arial"/>
              <a:ea typeface="Cambria"/>
              <a:cs typeface="Arial"/>
            </a:rPr>
            <a:t>According to (Benigno et al, 2011; Lidstone, Meins &amp; </a:t>
          </a:r>
          <a:r>
            <a:rPr lang="en-GB" sz="500" b="1" kern="1200" dirty="0" err="1">
              <a:latin typeface="Arial"/>
              <a:ea typeface="Cambria"/>
              <a:cs typeface="Arial"/>
            </a:rPr>
            <a:t>Fernyhough</a:t>
          </a:r>
          <a:r>
            <a:rPr lang="en-GB" sz="500" b="1" kern="1200" dirty="0">
              <a:latin typeface="Arial"/>
              <a:ea typeface="Cambria"/>
              <a:cs typeface="Arial"/>
            </a:rPr>
            <a:t>, 2010; </a:t>
          </a:r>
          <a:r>
            <a:rPr lang="en-GB" sz="500" b="1" kern="1200" dirty="0" err="1">
              <a:latin typeface="Arial"/>
              <a:ea typeface="Cambria"/>
              <a:cs typeface="Arial"/>
            </a:rPr>
            <a:t>Winsler</a:t>
          </a:r>
          <a:r>
            <a:rPr lang="en-GB" sz="500" b="1" kern="1200" dirty="0">
              <a:latin typeface="Arial"/>
              <a:ea typeface="Cambria"/>
              <a:cs typeface="Arial"/>
            </a:rPr>
            <a:t> 2009) show that children use more of this private speech when the tasks are appropriately challenging (not below or well beyond their capabilities), it is most readily observed when errors are made in the task</a:t>
          </a:r>
        </a:p>
      </dsp:txBody>
      <dsp:txXfrm>
        <a:off x="4243165" y="2893217"/>
        <a:ext cx="1230549" cy="7203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1470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345416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6133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1914663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5476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9301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057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591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1162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8070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6735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6709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7499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8154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3439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8931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6882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2/14/2023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0580544"/>
      </p:ext>
    </p:extLst>
  </p:cSld>
  <p:clrMap bg1="lt1" tx1="dk1" bg2="lt2" tx2="dk2" accent1="accent1" accent2="accent2" accent3="accent3" accent4="accent4" accent5="accent5" accent6="accent6" hlink="hlink" folHlink="folHlink"/>
  <p:sldLayoutIdLst>
    <p:sldLayoutId id="2147484167" r:id="rId1"/>
    <p:sldLayoutId id="2147484168" r:id="rId2"/>
    <p:sldLayoutId id="2147484169" r:id="rId3"/>
    <p:sldLayoutId id="2147484170" r:id="rId4"/>
    <p:sldLayoutId id="2147484171" r:id="rId5"/>
    <p:sldLayoutId id="2147484172" r:id="rId6"/>
    <p:sldLayoutId id="2147484173" r:id="rId7"/>
    <p:sldLayoutId id="2147484174" r:id="rId8"/>
    <p:sldLayoutId id="2147484175" r:id="rId9"/>
    <p:sldLayoutId id="2147484176" r:id="rId10"/>
    <p:sldLayoutId id="2147484177" r:id="rId11"/>
    <p:sldLayoutId id="2147484178" r:id="rId12"/>
    <p:sldLayoutId id="2147484179" r:id="rId13"/>
    <p:sldLayoutId id="2147484180" r:id="rId14"/>
    <p:sldLayoutId id="2147484181" r:id="rId15"/>
    <p:sldLayoutId id="2147484182" r:id="rId16"/>
    <p:sldLayoutId id="214748418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18.png"/><Relationship Id="rId5" Type="http://schemas.openxmlformats.org/officeDocument/2006/relationships/diagramQuickStyle" Target="../diagrams/quickStyle2.xml"/><Relationship Id="rId10" Type="http://schemas.openxmlformats.org/officeDocument/2006/relationships/image" Target="../media/image17.png"/><Relationship Id="rId4" Type="http://schemas.openxmlformats.org/officeDocument/2006/relationships/diagramLayout" Target="../diagrams/layout2.xml"/><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3.png"/><Relationship Id="rId7" Type="http://schemas.openxmlformats.org/officeDocument/2006/relationships/image" Target="../media/image2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hyperlink" Target="https://www.verywellmind.com/jean-piaget-biography-1896-1980"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moodle.uwtsd.ac.uk/pluginfile" TargetMode="External"/><Relationship Id="rId4" Type="http://schemas.openxmlformats.org/officeDocument/2006/relationships/hyperlink" Target="https://www.bbc.co.uk/news/health&#160;&#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5" name="Picture 3" descr="A splash of colours on a white surface">
            <a:extLst>
              <a:ext uri="{FF2B5EF4-FFF2-40B4-BE49-F238E27FC236}">
                <a16:creationId xmlns:a16="http://schemas.microsoft.com/office/drawing/2014/main" id="{AAA3E068-37F4-2E82-5ED1-A6D05EA5A40D}"/>
              </a:ext>
            </a:extLst>
          </p:cNvPr>
          <p:cNvPicPr>
            <a:picLocks noChangeAspect="1"/>
          </p:cNvPicPr>
          <p:nvPr/>
        </p:nvPicPr>
        <p:blipFill rotWithShape="1">
          <a:blip r:embed="rId3"/>
          <a:srcRect t="2344" b="22656"/>
          <a:stretch/>
        </p:blipFill>
        <p:spPr>
          <a:xfrm>
            <a:off x="20" y="10"/>
            <a:ext cx="12191980" cy="6857990"/>
          </a:xfrm>
          <a:prstGeom prst="rect">
            <a:avLst/>
          </a:prstGeom>
          <a:noFill/>
        </p:spPr>
      </p:pic>
      <p:sp>
        <p:nvSpPr>
          <p:cNvPr id="34" name="Rectangle 33">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4">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38" name="Group 37">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39"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41"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1" name="Title 1">
            <a:extLst>
              <a:ext uri="{FF2B5EF4-FFF2-40B4-BE49-F238E27FC236}">
                <a16:creationId xmlns:a16="http://schemas.microsoft.com/office/drawing/2014/main" id="{81A8A523-A432-49C7-B9D0-FA0DB1296DB6}"/>
              </a:ext>
            </a:extLst>
          </p:cNvPr>
          <p:cNvSpPr>
            <a:spLocks noGrp="1"/>
          </p:cNvSpPr>
          <p:nvPr>
            <p:ph type="ctrTitle"/>
          </p:nvPr>
        </p:nvSpPr>
        <p:spPr>
          <a:xfrm>
            <a:off x="2692398" y="1871131"/>
            <a:ext cx="6815669" cy="1515533"/>
          </a:xfrm>
        </p:spPr>
        <p:txBody>
          <a:bodyPr>
            <a:normAutofit/>
          </a:bodyPr>
          <a:lstStyle/>
          <a:p>
            <a:pPr>
              <a:lnSpc>
                <a:spcPct val="90000"/>
              </a:lnSpc>
            </a:pPr>
            <a:br>
              <a:rPr lang="en-US" sz="1400" b="1">
                <a:effectLst>
                  <a:outerShdw blurRad="38100" dist="38100" dir="2700000" algn="tl">
                    <a:srgbClr val="000000">
                      <a:alpha val="43137"/>
                    </a:srgbClr>
                  </a:outerShdw>
                </a:effectLst>
                <a:ea typeface="+mj-lt"/>
                <a:cs typeface="+mj-lt"/>
              </a:rPr>
            </a:br>
            <a:br>
              <a:rPr lang="en-US" sz="1400" b="1">
                <a:effectLst>
                  <a:outerShdw blurRad="38100" dist="38100" dir="2700000" algn="tl">
                    <a:srgbClr val="000000">
                      <a:alpha val="43137"/>
                    </a:srgbClr>
                  </a:outerShdw>
                </a:effectLst>
                <a:ea typeface="+mj-lt"/>
                <a:cs typeface="+mj-lt"/>
              </a:rPr>
            </a:br>
            <a:r>
              <a:rPr lang="en-US" sz="1400" b="1">
                <a:effectLst>
                  <a:outerShdw blurRad="38100" dist="38100" dir="2700000" algn="tl">
                    <a:srgbClr val="000000">
                      <a:alpha val="43137"/>
                    </a:srgbClr>
                  </a:outerShdw>
                </a:effectLst>
                <a:ea typeface="+mj-lt"/>
                <a:cs typeface="+mj-lt"/>
              </a:rPr>
              <a:t>Student name:</a:t>
            </a:r>
            <a:r>
              <a:rPr lang="en-US" sz="1400">
                <a:effectLst>
                  <a:outerShdw blurRad="38100" dist="38100" dir="2700000" algn="tl">
                    <a:srgbClr val="000000">
                      <a:alpha val="43137"/>
                    </a:srgbClr>
                  </a:outerShdw>
                </a:effectLst>
                <a:ea typeface="+mj-lt"/>
                <a:cs typeface="+mj-lt"/>
              </a:rPr>
              <a:t> Donna Shilunga</a:t>
            </a:r>
            <a:endParaRPr lang="en-US" sz="1400"/>
          </a:p>
          <a:p>
            <a:pPr>
              <a:lnSpc>
                <a:spcPct val="90000"/>
              </a:lnSpc>
            </a:pPr>
            <a:r>
              <a:rPr lang="en-US" sz="1400" b="1">
                <a:effectLst>
                  <a:outerShdw blurRad="38100" dist="38100" dir="2700000" algn="tl">
                    <a:srgbClr val="000000">
                      <a:alpha val="43137"/>
                    </a:srgbClr>
                  </a:outerShdw>
                </a:effectLst>
                <a:ea typeface="+mj-lt"/>
                <a:cs typeface="+mj-lt"/>
              </a:rPr>
              <a:t>Student Number:</a:t>
            </a:r>
            <a:r>
              <a:rPr lang="en-US" sz="1400">
                <a:effectLst>
                  <a:outerShdw blurRad="38100" dist="38100" dir="2700000" algn="tl">
                    <a:srgbClr val="000000">
                      <a:alpha val="43137"/>
                    </a:srgbClr>
                  </a:outerShdw>
                </a:effectLst>
                <a:ea typeface="+mj-lt"/>
                <a:cs typeface="+mj-lt"/>
              </a:rPr>
              <a:t> 2129251</a:t>
            </a:r>
            <a:endParaRPr lang="en-US" sz="1400"/>
          </a:p>
          <a:p>
            <a:pPr>
              <a:lnSpc>
                <a:spcPct val="90000"/>
              </a:lnSpc>
            </a:pPr>
            <a:r>
              <a:rPr lang="en-US" sz="1400" b="1" err="1">
                <a:effectLst>
                  <a:outerShdw blurRad="38100" dist="38100" dir="2700000" algn="tl">
                    <a:srgbClr val="000000">
                      <a:alpha val="43137"/>
                    </a:srgbClr>
                  </a:outerShdw>
                </a:effectLst>
                <a:ea typeface="+mj-lt"/>
                <a:cs typeface="+mj-lt"/>
              </a:rPr>
              <a:t>Programme</a:t>
            </a:r>
            <a:r>
              <a:rPr lang="en-US" sz="1400" b="1">
                <a:effectLst>
                  <a:outerShdw blurRad="38100" dist="38100" dir="2700000" algn="tl">
                    <a:srgbClr val="000000">
                      <a:alpha val="43137"/>
                    </a:srgbClr>
                  </a:outerShdw>
                </a:effectLst>
                <a:ea typeface="+mj-lt"/>
                <a:cs typeface="+mj-lt"/>
              </a:rPr>
              <a:t>:</a:t>
            </a:r>
            <a:r>
              <a:rPr lang="en-US" sz="1400">
                <a:effectLst>
                  <a:outerShdw blurRad="38100" dist="38100" dir="2700000" algn="tl">
                    <a:srgbClr val="000000">
                      <a:alpha val="43137"/>
                    </a:srgbClr>
                  </a:outerShdw>
                </a:effectLst>
                <a:ea typeface="+mj-lt"/>
                <a:cs typeface="+mj-lt"/>
              </a:rPr>
              <a:t> Certificate of higher Education skills for the workplace (Health and Social care)</a:t>
            </a:r>
            <a:endParaRPr lang="en-US" sz="1400"/>
          </a:p>
          <a:p>
            <a:pPr>
              <a:lnSpc>
                <a:spcPct val="90000"/>
              </a:lnSpc>
            </a:pPr>
            <a:r>
              <a:rPr lang="en-US" sz="1400" b="1">
                <a:effectLst>
                  <a:outerShdw blurRad="38100" dist="38100" dir="2700000" algn="tl">
                    <a:srgbClr val="000000">
                      <a:alpha val="43137"/>
                    </a:srgbClr>
                  </a:outerShdw>
                </a:effectLst>
                <a:ea typeface="+mj-lt"/>
                <a:cs typeface="+mj-lt"/>
              </a:rPr>
              <a:t>Module Code: </a:t>
            </a:r>
            <a:r>
              <a:rPr lang="en-US" sz="1400">
                <a:effectLst>
                  <a:outerShdw blurRad="38100" dist="38100" dir="2700000" algn="tl">
                    <a:srgbClr val="000000">
                      <a:alpha val="43137"/>
                    </a:srgbClr>
                  </a:outerShdw>
                </a:effectLst>
                <a:ea typeface="+mj-lt"/>
                <a:cs typeface="+mj-lt"/>
              </a:rPr>
              <a:t>LCHS4006</a:t>
            </a:r>
            <a:endParaRPr lang="en-US" sz="1400"/>
          </a:p>
          <a:p>
            <a:pPr>
              <a:lnSpc>
                <a:spcPct val="90000"/>
              </a:lnSpc>
            </a:pPr>
            <a:r>
              <a:rPr lang="en-US" sz="1400" b="1">
                <a:effectLst>
                  <a:outerShdw blurRad="38100" dist="38100" dir="2700000" algn="tl">
                    <a:srgbClr val="000000">
                      <a:alpha val="43137"/>
                    </a:srgbClr>
                  </a:outerShdw>
                </a:effectLst>
                <a:ea typeface="+mj-lt"/>
                <a:cs typeface="+mj-lt"/>
              </a:rPr>
              <a:t>Lecture: </a:t>
            </a:r>
            <a:r>
              <a:rPr lang="en-US" sz="1400">
                <a:effectLst>
                  <a:outerShdw blurRad="38100" dist="38100" dir="2700000" algn="tl">
                    <a:srgbClr val="000000">
                      <a:alpha val="43137"/>
                    </a:srgbClr>
                  </a:outerShdw>
                </a:effectLst>
                <a:ea typeface="+mj-lt"/>
                <a:cs typeface="+mj-lt"/>
              </a:rPr>
              <a:t>Alice Clayton</a:t>
            </a:r>
            <a:endParaRPr lang="en-US" sz="1400"/>
          </a:p>
          <a:p>
            <a:pPr>
              <a:lnSpc>
                <a:spcPct val="90000"/>
              </a:lnSpc>
            </a:pPr>
            <a:r>
              <a:rPr lang="en-US" sz="1400" b="1">
                <a:effectLst>
                  <a:outerShdw blurRad="38100" dist="38100" dir="2700000" algn="tl">
                    <a:srgbClr val="000000">
                      <a:alpha val="43137"/>
                    </a:srgbClr>
                  </a:outerShdw>
                </a:effectLst>
                <a:ea typeface="+mj-lt"/>
                <a:cs typeface="+mj-lt"/>
              </a:rPr>
              <a:t>Assignment title: </a:t>
            </a:r>
            <a:r>
              <a:rPr lang="en-US" sz="1400">
                <a:effectLst>
                  <a:outerShdw blurRad="38100" dist="38100" dir="2700000" algn="tl">
                    <a:srgbClr val="000000">
                      <a:alpha val="43137"/>
                    </a:srgbClr>
                  </a:outerShdw>
                </a:effectLst>
                <a:ea typeface="+mj-lt"/>
                <a:cs typeface="+mj-lt"/>
              </a:rPr>
              <a:t>Working with children in social care setting</a:t>
            </a:r>
            <a:endParaRPr lang="en-US" sz="1400"/>
          </a:p>
          <a:p>
            <a:pPr>
              <a:lnSpc>
                <a:spcPct val="90000"/>
              </a:lnSpc>
            </a:pPr>
            <a:br>
              <a:rPr lang="en-US" sz="1400"/>
            </a:br>
            <a:br>
              <a:rPr lang="en-US" sz="1400"/>
            </a:br>
            <a:endParaRPr lang="en-US" sz="1400"/>
          </a:p>
        </p:txBody>
      </p:sp>
      <p:cxnSp>
        <p:nvCxnSpPr>
          <p:cNvPr id="44" name="Straight Connector 43">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7" name="Date Placeholder 3">
            <a:extLst>
              <a:ext uri="{FF2B5EF4-FFF2-40B4-BE49-F238E27FC236}">
                <a16:creationId xmlns:a16="http://schemas.microsoft.com/office/drawing/2014/main" id="{D41FA3D7-37B0-47AA-8B62-7F5DEAF6A413}"/>
              </a:ext>
            </a:extLst>
          </p:cNvPr>
          <p:cNvSpPr>
            <a:spLocks noGrp="1"/>
          </p:cNvSpPr>
          <p:nvPr>
            <p:ph type="dt" sz="half" idx="10"/>
          </p:nvPr>
        </p:nvSpPr>
        <p:spPr>
          <a:xfrm>
            <a:off x="7983232" y="5037663"/>
            <a:ext cx="897467" cy="279400"/>
          </a:xfrm>
        </p:spPr>
        <p:txBody>
          <a:bodyPr>
            <a:normAutofit/>
          </a:bodyPr>
          <a:lstStyle/>
          <a:p>
            <a:pPr>
              <a:spcAft>
                <a:spcPts val="600"/>
              </a:spcAft>
            </a:pPr>
            <a:fld id="{0EBCDD1C-9C99-4CD3-ADEE-39B6D869C6C1}" type="datetime1">
              <a:rPr lang="en-US" smtClean="0">
                <a:effectLst>
                  <a:outerShdw blurRad="38100" dist="38100" dir="2700000" algn="tl">
                    <a:srgbClr val="000000">
                      <a:alpha val="43137"/>
                    </a:srgbClr>
                  </a:outerShdw>
                </a:effectLst>
              </a:rPr>
              <a:pPr>
                <a:spcAft>
                  <a:spcPts val="600"/>
                </a:spcAft>
              </a:pPr>
              <a:t>2/14/2023</a:t>
            </a:fld>
            <a:endParaRPr lang="en-US">
              <a:effectLst>
                <a:outerShdw blurRad="38100" dist="38100" dir="2700000" algn="tl">
                  <a:srgbClr val="000000">
                    <a:alpha val="43137"/>
                  </a:srgbClr>
                </a:outerShdw>
              </a:effectLst>
            </a:endParaRPr>
          </a:p>
        </p:txBody>
      </p:sp>
      <p:sp>
        <p:nvSpPr>
          <p:cNvPr id="29"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8956900" y="5037663"/>
            <a:ext cx="551167" cy="279400"/>
          </a:xfrm>
        </p:spPr>
        <p:txBody>
          <a:bodyPr>
            <a:normAutofit/>
          </a:bodyPr>
          <a:lstStyle/>
          <a:p>
            <a:pPr>
              <a:spcAft>
                <a:spcPts val="600"/>
              </a:spcAft>
            </a:pPr>
            <a:fld id="{3E131995-E962-4131-8504-6B962D7140A6}" type="slidenum">
              <a:rPr lang="en-US" smtClean="0">
                <a:effectLst>
                  <a:outerShdw blurRad="38100" dist="38100" dir="2700000" algn="tl">
                    <a:srgbClr val="000000">
                      <a:alpha val="43137"/>
                    </a:srgbClr>
                  </a:outerShdw>
                </a:effectLst>
              </a:rPr>
              <a:pPr>
                <a:spcAft>
                  <a:spcPts val="600"/>
                </a:spcAft>
              </a:pPr>
              <a:t>1</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4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DB0349C6-40E7-4680-A2C8-E84BC0141BB0}"/>
              </a:ext>
            </a:extLst>
          </p:cNvPr>
          <p:cNvSpPr>
            <a:spLocks noGrp="1"/>
          </p:cNvSpPr>
          <p:nvPr>
            <p:ph type="title"/>
          </p:nvPr>
        </p:nvSpPr>
        <p:spPr>
          <a:xfrm>
            <a:off x="6094412" y="982132"/>
            <a:ext cx="4802185" cy="1303867"/>
          </a:xfrm>
        </p:spPr>
        <p:txBody>
          <a:bodyPr>
            <a:normAutofit/>
          </a:bodyPr>
          <a:lstStyle/>
          <a:p>
            <a:r>
              <a:rPr lang="en-US">
                <a:solidFill>
                  <a:srgbClr val="262626"/>
                </a:solidFill>
              </a:rPr>
              <a:t>Introduction</a:t>
            </a:r>
          </a:p>
        </p:txBody>
      </p:sp>
      <p:sp>
        <p:nvSpPr>
          <p:cNvPr id="79" name="Content Placeholder 53">
            <a:extLst>
              <a:ext uri="{FF2B5EF4-FFF2-40B4-BE49-F238E27FC236}">
                <a16:creationId xmlns:a16="http://schemas.microsoft.com/office/drawing/2014/main" id="{7C52AF79-76B6-C5E4-CD98-DC6C16D985C0}"/>
              </a:ext>
            </a:extLst>
          </p:cNvPr>
          <p:cNvSpPr>
            <a:spLocks noGrp="1"/>
          </p:cNvSpPr>
          <p:nvPr>
            <p:ph idx="1"/>
          </p:nvPr>
        </p:nvSpPr>
        <p:spPr>
          <a:xfrm>
            <a:off x="6094412" y="2556932"/>
            <a:ext cx="4802184" cy="3318936"/>
          </a:xfrm>
        </p:spPr>
        <p:txBody>
          <a:bodyPr vert="horz" lIns="91440" tIns="45720" rIns="91440" bIns="45720" rtlCol="0" anchor="t">
            <a:noAutofit/>
          </a:bodyPr>
          <a:lstStyle/>
          <a:p>
            <a:pPr>
              <a:lnSpc>
                <a:spcPct val="90000"/>
              </a:lnSpc>
            </a:pPr>
            <a:r>
              <a:rPr lang="en-US" sz="1600" dirty="0">
                <a:solidFill>
                  <a:srgbClr val="262626"/>
                </a:solidFill>
                <a:latin typeface="Arial"/>
                <a:cs typeface="Arial"/>
              </a:rPr>
              <a:t>In this research, I am going to talk about the development of an infant from 0-2 years old. According to </a:t>
            </a:r>
            <a:r>
              <a:rPr lang="en-US" sz="1600" dirty="0" err="1">
                <a:latin typeface="Arial"/>
                <a:ea typeface="+mn-lt"/>
                <a:cs typeface="+mn-lt"/>
              </a:rPr>
              <a:t>Aguinis</a:t>
            </a:r>
            <a:r>
              <a:rPr lang="en-US" sz="1600" dirty="0">
                <a:latin typeface="Arial"/>
                <a:ea typeface="+mn-lt"/>
                <a:cs typeface="+mn-lt"/>
              </a:rPr>
              <a:t>, H.(2012), Keep</a:t>
            </a:r>
            <a:r>
              <a:rPr lang="en-US" sz="1600" dirty="0">
                <a:solidFill>
                  <a:srgbClr val="262626"/>
                </a:solidFill>
                <a:latin typeface="Arial"/>
                <a:ea typeface="+mn-lt"/>
                <a:cs typeface="+mn-lt"/>
              </a:rPr>
              <a:t> connected, Children will first learn to hold their head up. Little by little they will learn to roll and to sit usually by six months. Then by 24 months, children learn to creep, then crawl, pull themselves up, walk while holding onto furniture, stand, and then walk two or three steps without help. As a mother one have to make them listen to nursery songs or sing for them, watch infant positive cartoons and do some PEEK-A-BOO and activities to pick up from their mother which is part of their development.</a:t>
            </a:r>
            <a:endParaRPr lang="en-US" sz="1600" dirty="0">
              <a:solidFill>
                <a:srgbClr val="262626"/>
              </a:solidFill>
              <a:latin typeface="Arial"/>
              <a:cs typeface="Arial"/>
            </a:endParaRPr>
          </a:p>
        </p:txBody>
      </p:sp>
      <p:sp>
        <p:nvSpPr>
          <p:cNvPr id="33" name="Date Placeholder 6">
            <a:extLst>
              <a:ext uri="{FF2B5EF4-FFF2-40B4-BE49-F238E27FC236}">
                <a16:creationId xmlns:a16="http://schemas.microsoft.com/office/drawing/2014/main" id="{B5B82EC0-51EE-4F2E-A087-D5223789A8DB}"/>
              </a:ext>
            </a:extLst>
          </p:cNvPr>
          <p:cNvSpPr>
            <a:spLocks noGrp="1"/>
          </p:cNvSpPr>
          <p:nvPr>
            <p:ph type="dt" sz="half" idx="10"/>
          </p:nvPr>
        </p:nvSpPr>
        <p:spPr/>
        <p:txBody>
          <a:bodyPr>
            <a:normAutofit/>
          </a:bodyPr>
          <a:lstStyle/>
          <a:p>
            <a:pPr>
              <a:spcAft>
                <a:spcPts val="600"/>
              </a:spcAft>
            </a:pPr>
            <a:fld id="{7B9EC781-EEFF-4A50-9702-BA8F81537B56}" type="datetime1">
              <a:rPr lang="en-US">
                <a:solidFill>
                  <a:srgbClr val="000000"/>
                </a:solidFill>
              </a:rPr>
              <a:pPr>
                <a:spcAft>
                  <a:spcPts val="600"/>
                </a:spcAft>
              </a:pPr>
              <a:t>2/14/2023</a:t>
            </a:fld>
            <a:endParaRPr lang="en-US">
              <a:solidFill>
                <a:srgbClr val="000000"/>
              </a:solidFill>
            </a:endParaRPr>
          </a:p>
        </p:txBody>
      </p:sp>
      <p:sp>
        <p:nvSpPr>
          <p:cNvPr id="31" name="Footer Placeholder 8">
            <a:extLst>
              <a:ext uri="{FF2B5EF4-FFF2-40B4-BE49-F238E27FC236}">
                <a16:creationId xmlns:a16="http://schemas.microsoft.com/office/drawing/2014/main" id="{01B9DAC8-714C-487B-8C97-2C36AA589C40}"/>
              </a:ext>
            </a:extLst>
          </p:cNvPr>
          <p:cNvSpPr>
            <a:spLocks noGrp="1"/>
          </p:cNvSpPr>
          <p:nvPr>
            <p:ph type="ftr" sz="quarter" idx="11"/>
          </p:nvPr>
        </p:nvSpPr>
        <p:spPr/>
        <p:txBody>
          <a:bodyPr>
            <a:normAutofit/>
          </a:bodyPr>
          <a:lstStyle/>
          <a:p>
            <a:pPr>
              <a:spcAft>
                <a:spcPts val="600"/>
              </a:spcAft>
            </a:pPr>
            <a:r>
              <a:rPr lang="en-US">
                <a:solidFill>
                  <a:srgbClr val="000000"/>
                </a:solidFill>
              </a:rPr>
              <a:t>Sample Footer Text</a:t>
            </a:r>
          </a:p>
        </p:txBody>
      </p:sp>
      <p:sp>
        <p:nvSpPr>
          <p:cNvPr id="34" name="Slide Number Placeholder 5">
            <a:extLst>
              <a:ext uri="{FF2B5EF4-FFF2-40B4-BE49-F238E27FC236}">
                <a16:creationId xmlns:a16="http://schemas.microsoft.com/office/drawing/2014/main" id="{7C41F5AD-86CF-4002-A24B-ED09D09239B3}"/>
              </a:ext>
            </a:extLst>
          </p:cNvPr>
          <p:cNvSpPr>
            <a:spLocks noGrp="1"/>
          </p:cNvSpPr>
          <p:nvPr>
            <p:ph type="sldNum" sz="quarter" idx="12"/>
          </p:nvPr>
        </p:nvSpPr>
        <p:spPr/>
        <p:txBody>
          <a:bodyPr>
            <a:normAutofit/>
          </a:bodyPr>
          <a:lstStyle/>
          <a:p>
            <a:pPr>
              <a:spcAft>
                <a:spcPts val="600"/>
              </a:spcAft>
            </a:pPr>
            <a:fld id="{3E131995-E962-4131-8504-6B962D7140A6}" type="slidenum">
              <a:rPr lang="en-US">
                <a:solidFill>
                  <a:srgbClr val="000000"/>
                </a:solidFill>
              </a:rPr>
              <a:pPr>
                <a:spcAft>
                  <a:spcPts val="600"/>
                </a:spcAft>
              </a:pPr>
              <a:t>2</a:t>
            </a:fld>
            <a:endParaRPr lang="en-US">
              <a:solidFill>
                <a:srgbClr val="000000"/>
              </a:solidFill>
            </a:endParaRPr>
          </a:p>
        </p:txBody>
      </p:sp>
      <p:pic>
        <p:nvPicPr>
          <p:cNvPr id="2" name="Picture 2">
            <a:extLst>
              <a:ext uri="{FF2B5EF4-FFF2-40B4-BE49-F238E27FC236}">
                <a16:creationId xmlns:a16="http://schemas.microsoft.com/office/drawing/2014/main" id="{B9668DA3-648C-BBEB-46AC-F2067114E264}"/>
              </a:ext>
            </a:extLst>
          </p:cNvPr>
          <p:cNvPicPr>
            <a:picLocks noChangeAspect="1"/>
          </p:cNvPicPr>
          <p:nvPr/>
        </p:nvPicPr>
        <p:blipFill>
          <a:blip r:embed="rId3"/>
          <a:stretch>
            <a:fillRect/>
          </a:stretch>
        </p:blipFill>
        <p:spPr>
          <a:xfrm>
            <a:off x="1412683" y="2636928"/>
            <a:ext cx="3876801" cy="1405340"/>
          </a:xfrm>
          <a:prstGeom prst="rect">
            <a:avLst/>
          </a:prstGeom>
        </p:spPr>
      </p:pic>
    </p:spTree>
    <p:extLst>
      <p:ext uri="{BB962C8B-B14F-4D97-AF65-F5344CB8AC3E}">
        <p14:creationId xmlns:p14="http://schemas.microsoft.com/office/powerpoint/2010/main" val="1913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EDB92-6ADC-AA81-30A5-B413B96E2F10}"/>
              </a:ext>
            </a:extLst>
          </p:cNvPr>
          <p:cNvSpPr>
            <a:spLocks noGrp="1"/>
          </p:cNvSpPr>
          <p:nvPr>
            <p:ph type="title"/>
          </p:nvPr>
        </p:nvSpPr>
        <p:spPr>
          <a:xfrm>
            <a:off x="1170564" y="982132"/>
            <a:ext cx="4561069" cy="1416721"/>
          </a:xfrm>
        </p:spPr>
        <p:txBody>
          <a:bodyPr>
            <a:normAutofit/>
          </a:bodyPr>
          <a:lstStyle/>
          <a:p>
            <a:r>
              <a:rPr lang="en-GB" sz="4000" b="1" dirty="0">
                <a:latin typeface="Arial"/>
                <a:ea typeface="+mj-lt"/>
                <a:cs typeface="+mj-lt"/>
              </a:rPr>
              <a:t>ACTIVITIES AND DEVELOPMENT</a:t>
            </a:r>
            <a:endParaRPr lang="en-US" sz="4000" dirty="0">
              <a:latin typeface="Arial"/>
              <a:cs typeface="Arial"/>
            </a:endParaRPr>
          </a:p>
        </p:txBody>
      </p:sp>
      <p:graphicFrame>
        <p:nvGraphicFramePr>
          <p:cNvPr id="5" name="Content Placeholder 2">
            <a:extLst>
              <a:ext uri="{FF2B5EF4-FFF2-40B4-BE49-F238E27FC236}">
                <a16:creationId xmlns:a16="http://schemas.microsoft.com/office/drawing/2014/main" id="{B1B210F1-C643-14AC-3FD2-2628893E29C0}"/>
              </a:ext>
            </a:extLst>
          </p:cNvPr>
          <p:cNvGraphicFramePr>
            <a:graphicFrameLocks noGrp="1"/>
          </p:cNvGraphicFramePr>
          <p:nvPr>
            <p:ph idx="1"/>
            <p:extLst>
              <p:ext uri="{D42A27DB-BD31-4B8C-83A1-F6EECF244321}">
                <p14:modId xmlns:p14="http://schemas.microsoft.com/office/powerpoint/2010/main" val="901074655"/>
              </p:ext>
            </p:extLst>
          </p:nvPr>
        </p:nvGraphicFramePr>
        <p:xfrm>
          <a:off x="1290953" y="2299501"/>
          <a:ext cx="4557130" cy="3720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7">
            <a:extLst>
              <a:ext uri="{FF2B5EF4-FFF2-40B4-BE49-F238E27FC236}">
                <a16:creationId xmlns:a16="http://schemas.microsoft.com/office/drawing/2014/main" id="{B2CDCD11-8F9B-B292-B4C0-B999D4959000}"/>
              </a:ext>
            </a:extLst>
          </p:cNvPr>
          <p:cNvPicPr>
            <a:picLocks noChangeAspect="1"/>
          </p:cNvPicPr>
          <p:nvPr/>
        </p:nvPicPr>
        <p:blipFill rotWithShape="1">
          <a:blip r:embed="rId8"/>
          <a:srcRect t="5997" r="5" b="17502"/>
          <a:stretch/>
        </p:blipFill>
        <p:spPr>
          <a:xfrm>
            <a:off x="6093447" y="821175"/>
            <a:ext cx="2584054" cy="2494531"/>
          </a:xfrm>
          <a:prstGeom prst="rect">
            <a:avLst/>
          </a:prstGeom>
        </p:spPr>
      </p:pic>
      <p:pic>
        <p:nvPicPr>
          <p:cNvPr id="16" name="Picture 16">
            <a:extLst>
              <a:ext uri="{FF2B5EF4-FFF2-40B4-BE49-F238E27FC236}">
                <a16:creationId xmlns:a16="http://schemas.microsoft.com/office/drawing/2014/main" id="{98DBC11F-A379-04BD-0E35-5A1A3D729924}"/>
              </a:ext>
            </a:extLst>
          </p:cNvPr>
          <p:cNvPicPr>
            <a:picLocks noChangeAspect="1"/>
          </p:cNvPicPr>
          <p:nvPr/>
        </p:nvPicPr>
        <p:blipFill rotWithShape="1">
          <a:blip r:embed="rId9"/>
          <a:srcRect r="-1" b="16032"/>
          <a:stretch/>
        </p:blipFill>
        <p:spPr>
          <a:xfrm>
            <a:off x="8855486" y="821175"/>
            <a:ext cx="2510350" cy="2494531"/>
          </a:xfrm>
          <a:prstGeom prst="rect">
            <a:avLst/>
          </a:prstGeom>
        </p:spPr>
      </p:pic>
      <p:pic>
        <p:nvPicPr>
          <p:cNvPr id="55" name="Picture 55">
            <a:extLst>
              <a:ext uri="{FF2B5EF4-FFF2-40B4-BE49-F238E27FC236}">
                <a16:creationId xmlns:a16="http://schemas.microsoft.com/office/drawing/2014/main" id="{65DCF67F-2C77-7757-D54C-70702EAADF73}"/>
              </a:ext>
            </a:extLst>
          </p:cNvPr>
          <p:cNvPicPr>
            <a:picLocks noChangeAspect="1"/>
          </p:cNvPicPr>
          <p:nvPr/>
        </p:nvPicPr>
        <p:blipFill rotWithShape="1">
          <a:blip r:embed="rId10"/>
          <a:srcRect t="10508" r="-2" b="17045"/>
          <a:stretch/>
        </p:blipFill>
        <p:spPr>
          <a:xfrm>
            <a:off x="7839296" y="4283351"/>
            <a:ext cx="3527877" cy="1649319"/>
          </a:xfrm>
          <a:prstGeom prst="rect">
            <a:avLst/>
          </a:prstGeom>
        </p:spPr>
      </p:pic>
    </p:spTree>
    <p:extLst>
      <p:ext uri="{BB962C8B-B14F-4D97-AF65-F5344CB8AC3E}">
        <p14:creationId xmlns:p14="http://schemas.microsoft.com/office/powerpoint/2010/main" val="1783651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0FD1-7B6D-6326-97F2-8200AE7D719F}"/>
              </a:ext>
            </a:extLst>
          </p:cNvPr>
          <p:cNvSpPr>
            <a:spLocks noGrp="1"/>
          </p:cNvSpPr>
          <p:nvPr>
            <p:ph type="title"/>
          </p:nvPr>
        </p:nvSpPr>
        <p:spPr>
          <a:xfrm>
            <a:off x="4626508" y="982132"/>
            <a:ext cx="6270090" cy="1303867"/>
          </a:xfrm>
        </p:spPr>
        <p:txBody>
          <a:bodyPr>
            <a:normAutofit/>
          </a:bodyPr>
          <a:lstStyle/>
          <a:p>
            <a:r>
              <a:rPr lang="en-GB" b="1" cap="all">
                <a:latin typeface="Arial"/>
                <a:ea typeface="+mj-lt"/>
                <a:cs typeface="+mj-lt"/>
              </a:rPr>
              <a:t>ACTIVITY 1</a:t>
            </a:r>
            <a:endParaRPr lang="en-US" b="1">
              <a:latin typeface="Arial"/>
            </a:endParaRPr>
          </a:p>
        </p:txBody>
      </p:sp>
      <p:sp>
        <p:nvSpPr>
          <p:cNvPr id="3" name="Content Placeholder 2">
            <a:extLst>
              <a:ext uri="{FF2B5EF4-FFF2-40B4-BE49-F238E27FC236}">
                <a16:creationId xmlns:a16="http://schemas.microsoft.com/office/drawing/2014/main" id="{AF95619A-7ABC-DCEA-6B3E-A417DD6AD46A}"/>
              </a:ext>
            </a:extLst>
          </p:cNvPr>
          <p:cNvSpPr>
            <a:spLocks noGrp="1"/>
          </p:cNvSpPr>
          <p:nvPr>
            <p:ph idx="1"/>
          </p:nvPr>
        </p:nvSpPr>
        <p:spPr>
          <a:xfrm>
            <a:off x="4631496" y="2556932"/>
            <a:ext cx="6260114" cy="3318936"/>
          </a:xfrm>
        </p:spPr>
        <p:txBody>
          <a:bodyPr vert="horz" lIns="91440" tIns="45720" rIns="91440" bIns="45720" rtlCol="0" anchor="t">
            <a:noAutofit/>
          </a:bodyPr>
          <a:lstStyle/>
          <a:p>
            <a:pPr>
              <a:lnSpc>
                <a:spcPct val="90000"/>
              </a:lnSpc>
            </a:pPr>
            <a:r>
              <a:rPr lang="en-GB" sz="1200" b="1" dirty="0">
                <a:latin typeface="Arial"/>
                <a:ea typeface="+mn-lt"/>
                <a:cs typeface="+mn-lt"/>
              </a:rPr>
              <a:t>PEEK-A-BOO</a:t>
            </a:r>
            <a:r>
              <a:rPr lang="en-GB" sz="1200" dirty="0">
                <a:latin typeface="Arial"/>
                <a:ea typeface="+mn-lt"/>
                <a:cs typeface="+mn-lt"/>
              </a:rPr>
              <a:t> the best things. It's mummy reappearing, but it's also about shared communication," says Dr Addyman (2014)</a:t>
            </a:r>
            <a:endParaRPr lang="en-GB" sz="1200" dirty="0">
              <a:latin typeface="Arial"/>
              <a:cs typeface="Arial"/>
            </a:endParaRPr>
          </a:p>
          <a:p>
            <a:pPr>
              <a:lnSpc>
                <a:spcPct val="90000"/>
              </a:lnSpc>
              <a:buSzPct val="114999"/>
            </a:pPr>
            <a:r>
              <a:rPr lang="en-GB" sz="1200" dirty="0">
                <a:latin typeface="Arial"/>
                <a:ea typeface="+mn-lt"/>
                <a:cs typeface="+mn-lt"/>
              </a:rPr>
              <a:t>Peek-a-boo is a game that help parent or carer to bond with their babies. </a:t>
            </a:r>
            <a:endParaRPr lang="en-GB" sz="1200">
              <a:latin typeface="Arial"/>
              <a:cs typeface="Arial"/>
            </a:endParaRPr>
          </a:p>
          <a:p>
            <a:pPr>
              <a:lnSpc>
                <a:spcPct val="90000"/>
              </a:lnSpc>
              <a:buSzPct val="114999"/>
            </a:pPr>
            <a:r>
              <a:rPr lang="en-GB" sz="1200" b="1" dirty="0">
                <a:latin typeface="Arial"/>
                <a:ea typeface="+mn-lt"/>
                <a:cs typeface="+mn-lt"/>
              </a:rPr>
              <a:t>What can a baby learn from this activity? A</a:t>
            </a:r>
            <a:r>
              <a:rPr lang="en-GB" sz="1200" dirty="0">
                <a:latin typeface="Arial"/>
                <a:ea typeface="+mn-lt"/>
                <a:cs typeface="+mn-lt"/>
              </a:rPr>
              <a:t>ccording to Piaget, (2017) viewed the child as a scientist who developed this understanding, these schemas, these little, miniature theories of the world. And they did this through two sorts of mechanisms: assimilation and accommodation.</a:t>
            </a:r>
            <a:endParaRPr lang="en-GB" sz="1200" dirty="0">
              <a:latin typeface="Arial"/>
              <a:cs typeface="Arial"/>
            </a:endParaRPr>
          </a:p>
          <a:p>
            <a:pPr>
              <a:lnSpc>
                <a:spcPct val="90000"/>
              </a:lnSpc>
              <a:buSzPct val="114999"/>
            </a:pPr>
            <a:r>
              <a:rPr lang="en-GB" sz="1200" dirty="0">
                <a:latin typeface="Arial"/>
                <a:ea typeface="+mn-lt"/>
                <a:cs typeface="+mn-lt"/>
              </a:rPr>
              <a:t>A child can learn how to associate with parent or carer, its communication between the two. It help to develop baby language especial repeating the words, it keep them thinking e.g. if the same activity is continuing. </a:t>
            </a:r>
            <a:r>
              <a:rPr lang="en-GB" sz="1200" b="1" dirty="0">
                <a:latin typeface="Arial"/>
                <a:ea typeface="+mn-lt"/>
                <a:cs typeface="+mn-lt"/>
              </a:rPr>
              <a:t>S</a:t>
            </a:r>
            <a:r>
              <a:rPr lang="en-GB" sz="1200" dirty="0">
                <a:latin typeface="Arial"/>
                <a:ea typeface="+mn-lt"/>
                <a:cs typeface="+mn-lt"/>
              </a:rPr>
              <a:t>ocializing e.g. Communication either clap or , emotional</a:t>
            </a:r>
            <a:r>
              <a:rPr lang="en-GB" sz="1200" b="1" dirty="0">
                <a:latin typeface="Arial"/>
                <a:ea typeface="+mn-lt"/>
                <a:cs typeface="+mn-lt"/>
              </a:rPr>
              <a:t> skills </a:t>
            </a:r>
            <a:r>
              <a:rPr lang="en-GB" sz="1200" dirty="0">
                <a:latin typeface="Arial"/>
                <a:ea typeface="+mn-lt"/>
                <a:cs typeface="+mn-lt"/>
              </a:rPr>
              <a:t>e.g. laughing and crying. This make them think that playing with others is fun. Especial age 6-12months. </a:t>
            </a:r>
            <a:endParaRPr lang="en-GB" sz="1200" dirty="0">
              <a:latin typeface="Arial"/>
              <a:cs typeface="Arial"/>
            </a:endParaRPr>
          </a:p>
          <a:p>
            <a:pPr>
              <a:lnSpc>
                <a:spcPct val="90000"/>
              </a:lnSpc>
              <a:buSzPct val="114999"/>
            </a:pPr>
            <a:endParaRPr lang="en-GB" sz="1200" dirty="0">
              <a:latin typeface="Arial"/>
              <a:cs typeface="Arial"/>
            </a:endParaRPr>
          </a:p>
          <a:p>
            <a:pPr>
              <a:lnSpc>
                <a:spcPct val="90000"/>
              </a:lnSpc>
              <a:buSzPct val="114999"/>
            </a:pPr>
            <a:r>
              <a:rPr lang="en-GB" sz="1200" dirty="0">
                <a:latin typeface="Arial"/>
                <a:ea typeface="+mn-lt"/>
                <a:cs typeface="+mn-lt"/>
              </a:rPr>
              <a:t>It keep them thinking e.g. if the same activity is continuing. Socializing e.g. Communication either clap or , emotional skills</a:t>
            </a:r>
            <a:r>
              <a:rPr lang="en-GB" sz="1200" b="1" dirty="0">
                <a:latin typeface="Arial"/>
                <a:ea typeface="+mn-lt"/>
                <a:cs typeface="+mn-lt"/>
              </a:rPr>
              <a:t> </a:t>
            </a:r>
            <a:r>
              <a:rPr lang="en-GB" sz="1200" dirty="0">
                <a:latin typeface="Arial"/>
                <a:ea typeface="+mn-lt"/>
                <a:cs typeface="+mn-lt"/>
              </a:rPr>
              <a:t>e.g. laughing and crying. This make them think that playing with others is fun. Especial age 6-12 months. All of this games involves a baby or toddler interacting with another person or mother.</a:t>
            </a:r>
            <a:endParaRPr lang="en-GB" sz="1200" dirty="0">
              <a:latin typeface="Arial"/>
              <a:cs typeface="Arial"/>
            </a:endParaRPr>
          </a:p>
          <a:p>
            <a:pPr>
              <a:lnSpc>
                <a:spcPct val="90000"/>
              </a:lnSpc>
              <a:buSzPct val="114999"/>
            </a:pPr>
            <a:endParaRPr lang="en-GB" sz="1100" dirty="0">
              <a:latin typeface="Arial"/>
              <a:cs typeface="Arial"/>
            </a:endParaRPr>
          </a:p>
        </p:txBody>
      </p:sp>
      <p:pic>
        <p:nvPicPr>
          <p:cNvPr id="5" name="Picture 5">
            <a:extLst>
              <a:ext uri="{FF2B5EF4-FFF2-40B4-BE49-F238E27FC236}">
                <a16:creationId xmlns:a16="http://schemas.microsoft.com/office/drawing/2014/main" id="{9B1516A0-0AA6-4594-7608-87512FBB9EA7}"/>
              </a:ext>
            </a:extLst>
          </p:cNvPr>
          <p:cNvPicPr>
            <a:picLocks noChangeAspect="1"/>
          </p:cNvPicPr>
          <p:nvPr/>
        </p:nvPicPr>
        <p:blipFill rotWithShape="1">
          <a:blip r:embed="rId3"/>
          <a:srcRect l="1852" r="17787" b="6"/>
          <a:stretch/>
        </p:blipFill>
        <p:spPr>
          <a:xfrm>
            <a:off x="1174858" y="1301990"/>
            <a:ext cx="2712309" cy="1967717"/>
          </a:xfrm>
          <a:prstGeom prst="rect">
            <a:avLst/>
          </a:prstGeom>
        </p:spPr>
      </p:pic>
      <p:pic>
        <p:nvPicPr>
          <p:cNvPr id="7" name="Picture 7" descr="A picture containing person, indoor, child&#10;&#10;Description automatically generated">
            <a:extLst>
              <a:ext uri="{FF2B5EF4-FFF2-40B4-BE49-F238E27FC236}">
                <a16:creationId xmlns:a16="http://schemas.microsoft.com/office/drawing/2014/main" id="{0EC5FFBB-3E1C-2B78-8EFC-208055DE1C83}"/>
              </a:ext>
            </a:extLst>
          </p:cNvPr>
          <p:cNvPicPr>
            <a:picLocks noChangeAspect="1"/>
          </p:cNvPicPr>
          <p:nvPr/>
        </p:nvPicPr>
        <p:blipFill>
          <a:blip r:embed="rId4"/>
          <a:stretch>
            <a:fillRect/>
          </a:stretch>
        </p:blipFill>
        <p:spPr>
          <a:xfrm>
            <a:off x="1088020" y="3356658"/>
            <a:ext cx="2465173" cy="1848561"/>
          </a:xfrm>
          <a:prstGeom prst="rect">
            <a:avLst/>
          </a:prstGeom>
        </p:spPr>
      </p:pic>
    </p:spTree>
    <p:extLst>
      <p:ext uri="{BB962C8B-B14F-4D97-AF65-F5344CB8AC3E}">
        <p14:creationId xmlns:p14="http://schemas.microsoft.com/office/powerpoint/2010/main" val="3747223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24BC7-3895-5D03-CEB0-5C33E0E23B00}"/>
              </a:ext>
            </a:extLst>
          </p:cNvPr>
          <p:cNvSpPr>
            <a:spLocks noGrp="1"/>
          </p:cNvSpPr>
          <p:nvPr>
            <p:ph type="title"/>
          </p:nvPr>
        </p:nvSpPr>
        <p:spPr>
          <a:xfrm>
            <a:off x="1170564" y="982132"/>
            <a:ext cx="4667015" cy="1303867"/>
          </a:xfrm>
        </p:spPr>
        <p:txBody>
          <a:bodyPr>
            <a:normAutofit/>
          </a:bodyPr>
          <a:lstStyle/>
          <a:p>
            <a:r>
              <a:rPr lang="en-GB" b="1">
                <a:latin typeface="Arial"/>
                <a:ea typeface="+mj-lt"/>
                <a:cs typeface="+mj-lt"/>
              </a:rPr>
              <a:t>ACTIVITY 2</a:t>
            </a:r>
            <a:endParaRPr lang="en-US" b="1">
              <a:latin typeface="Arial"/>
              <a:cs typeface="Arial"/>
            </a:endParaRPr>
          </a:p>
        </p:txBody>
      </p:sp>
      <p:graphicFrame>
        <p:nvGraphicFramePr>
          <p:cNvPr id="19" name="Content Placeholder 2">
            <a:extLst>
              <a:ext uri="{FF2B5EF4-FFF2-40B4-BE49-F238E27FC236}">
                <a16:creationId xmlns:a16="http://schemas.microsoft.com/office/drawing/2014/main" id="{9962B83B-241E-A3FE-AE69-D3E871F588AE}"/>
              </a:ext>
            </a:extLst>
          </p:cNvPr>
          <p:cNvGraphicFramePr>
            <a:graphicFrameLocks noGrp="1"/>
          </p:cNvGraphicFramePr>
          <p:nvPr>
            <p:ph idx="1"/>
            <p:extLst>
              <p:ext uri="{D42A27DB-BD31-4B8C-83A1-F6EECF244321}">
                <p14:modId xmlns:p14="http://schemas.microsoft.com/office/powerpoint/2010/main" val="2573463079"/>
              </p:ext>
            </p:extLst>
          </p:nvPr>
        </p:nvGraphicFramePr>
        <p:xfrm>
          <a:off x="1167385" y="2556932"/>
          <a:ext cx="4673373"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 name="Picture 21">
            <a:extLst>
              <a:ext uri="{FF2B5EF4-FFF2-40B4-BE49-F238E27FC236}">
                <a16:creationId xmlns:a16="http://schemas.microsoft.com/office/drawing/2014/main" id="{42DC5B18-8B46-F332-B265-63B13B827B84}"/>
              </a:ext>
            </a:extLst>
          </p:cNvPr>
          <p:cNvPicPr>
            <a:picLocks noChangeAspect="1"/>
          </p:cNvPicPr>
          <p:nvPr/>
        </p:nvPicPr>
        <p:blipFill rotWithShape="1">
          <a:blip r:embed="rId8"/>
          <a:srcRect t="376" r="8" b="11120"/>
          <a:stretch/>
        </p:blipFill>
        <p:spPr>
          <a:xfrm>
            <a:off x="6312185" y="1483737"/>
            <a:ext cx="2254829" cy="1496830"/>
          </a:xfrm>
          <a:prstGeom prst="rect">
            <a:avLst/>
          </a:prstGeom>
        </p:spPr>
      </p:pic>
      <p:pic>
        <p:nvPicPr>
          <p:cNvPr id="31" name="Picture 31" descr="A picture containing spacecraft, transport, decorated&#10;&#10;Description automatically generated">
            <a:extLst>
              <a:ext uri="{FF2B5EF4-FFF2-40B4-BE49-F238E27FC236}">
                <a16:creationId xmlns:a16="http://schemas.microsoft.com/office/drawing/2014/main" id="{D555CEB9-5558-7639-EBEA-3E660DE640EA}"/>
              </a:ext>
            </a:extLst>
          </p:cNvPr>
          <p:cNvPicPr>
            <a:picLocks noChangeAspect="1"/>
          </p:cNvPicPr>
          <p:nvPr/>
        </p:nvPicPr>
        <p:blipFill>
          <a:blip r:embed="rId9"/>
          <a:stretch>
            <a:fillRect/>
          </a:stretch>
        </p:blipFill>
        <p:spPr>
          <a:xfrm>
            <a:off x="6432422" y="3347635"/>
            <a:ext cx="2014480" cy="2282698"/>
          </a:xfrm>
          <a:prstGeom prst="rect">
            <a:avLst/>
          </a:prstGeom>
        </p:spPr>
      </p:pic>
      <p:pic>
        <p:nvPicPr>
          <p:cNvPr id="30" name="Picture 30">
            <a:extLst>
              <a:ext uri="{FF2B5EF4-FFF2-40B4-BE49-F238E27FC236}">
                <a16:creationId xmlns:a16="http://schemas.microsoft.com/office/drawing/2014/main" id="{B7959DDF-80AB-88B2-6721-F360D5051D98}"/>
              </a:ext>
            </a:extLst>
          </p:cNvPr>
          <p:cNvPicPr>
            <a:picLocks noChangeAspect="1"/>
          </p:cNvPicPr>
          <p:nvPr/>
        </p:nvPicPr>
        <p:blipFill>
          <a:blip r:embed="rId10"/>
          <a:stretch>
            <a:fillRect/>
          </a:stretch>
        </p:blipFill>
        <p:spPr>
          <a:xfrm>
            <a:off x="8724859" y="1542377"/>
            <a:ext cx="2254829" cy="1691121"/>
          </a:xfrm>
          <a:prstGeom prst="rect">
            <a:avLst/>
          </a:prstGeom>
        </p:spPr>
      </p:pic>
      <p:pic>
        <p:nvPicPr>
          <p:cNvPr id="9" name="Picture 10" descr="A picture containing person&#10;&#10;Description automatically generated">
            <a:extLst>
              <a:ext uri="{FF2B5EF4-FFF2-40B4-BE49-F238E27FC236}">
                <a16:creationId xmlns:a16="http://schemas.microsoft.com/office/drawing/2014/main" id="{1DBFEA2C-3B1C-DB06-3AFF-8CDA0126BF88}"/>
              </a:ext>
            </a:extLst>
          </p:cNvPr>
          <p:cNvPicPr>
            <a:picLocks noChangeAspect="1"/>
          </p:cNvPicPr>
          <p:nvPr/>
        </p:nvPicPr>
        <p:blipFill rotWithShape="1">
          <a:blip r:embed="rId11"/>
          <a:srcRect l="35606" r="20088" b="3"/>
          <a:stretch/>
        </p:blipFill>
        <p:spPr>
          <a:xfrm>
            <a:off x="9104470" y="3673098"/>
            <a:ext cx="1467348" cy="1953932"/>
          </a:xfrm>
          <a:prstGeom prst="rect">
            <a:avLst/>
          </a:prstGeom>
        </p:spPr>
      </p:pic>
    </p:spTree>
    <p:extLst>
      <p:ext uri="{BB962C8B-B14F-4D97-AF65-F5344CB8AC3E}">
        <p14:creationId xmlns:p14="http://schemas.microsoft.com/office/powerpoint/2010/main" val="679922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4D670F8F-1684-56F7-9633-817C9EFC9B93}"/>
              </a:ext>
            </a:extLst>
          </p:cNvPr>
          <p:cNvSpPr>
            <a:spLocks noGrp="1"/>
          </p:cNvSpPr>
          <p:nvPr>
            <p:ph type="title"/>
          </p:nvPr>
        </p:nvSpPr>
        <p:spPr/>
        <p:txBody>
          <a:bodyPr>
            <a:normAutofit/>
          </a:bodyPr>
          <a:lstStyle/>
          <a:p>
            <a:r>
              <a:rPr lang="en-GB">
                <a:solidFill>
                  <a:srgbClr val="262626"/>
                </a:solidFill>
                <a:ea typeface="+mj-lt"/>
                <a:cs typeface="+mj-lt"/>
              </a:rPr>
              <a:t> Piaget and </a:t>
            </a:r>
            <a:r>
              <a:rPr lang="en-GB" err="1">
                <a:solidFill>
                  <a:srgbClr val="262626"/>
                </a:solidFill>
                <a:ea typeface="+mj-lt"/>
                <a:cs typeface="+mj-lt"/>
              </a:rPr>
              <a:t>Vygotsk</a:t>
            </a:r>
            <a:r>
              <a:rPr lang="en-GB">
                <a:solidFill>
                  <a:srgbClr val="262626"/>
                </a:solidFill>
                <a:ea typeface="+mj-lt"/>
                <a:cs typeface="+mj-lt"/>
              </a:rPr>
              <a:t> Evaluation</a:t>
            </a:r>
            <a:endParaRPr lang="en-US">
              <a:solidFill>
                <a:srgbClr val="262626"/>
              </a:solidFill>
            </a:endParaRPr>
          </a:p>
        </p:txBody>
      </p:sp>
      <p:graphicFrame>
        <p:nvGraphicFramePr>
          <p:cNvPr id="7" name="Content Placeholder 2">
            <a:extLst>
              <a:ext uri="{FF2B5EF4-FFF2-40B4-BE49-F238E27FC236}">
                <a16:creationId xmlns:a16="http://schemas.microsoft.com/office/drawing/2014/main" id="{E654BFDC-A883-1413-B85E-4152F4AC2E01}"/>
              </a:ext>
            </a:extLst>
          </p:cNvPr>
          <p:cNvGraphicFramePr>
            <a:graphicFrameLocks noGrp="1"/>
          </p:cNvGraphicFramePr>
          <p:nvPr>
            <p:ph idx="1"/>
            <p:extLst>
              <p:ext uri="{D42A27DB-BD31-4B8C-83A1-F6EECF244321}">
                <p14:modId xmlns:p14="http://schemas.microsoft.com/office/powerpoint/2010/main" val="921343907"/>
              </p:ext>
            </p:extLst>
          </p:nvPr>
        </p:nvGraphicFramePr>
        <p:xfrm>
          <a:off x="4736188" y="2441185"/>
          <a:ext cx="6324381" cy="36372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948" name="Picture 3948">
            <a:extLst>
              <a:ext uri="{FF2B5EF4-FFF2-40B4-BE49-F238E27FC236}">
                <a16:creationId xmlns:a16="http://schemas.microsoft.com/office/drawing/2014/main" id="{EEC4391D-D6DF-378B-841B-8BB1642BEB5C}"/>
              </a:ext>
            </a:extLst>
          </p:cNvPr>
          <p:cNvPicPr>
            <a:picLocks noChangeAspect="1"/>
          </p:cNvPicPr>
          <p:nvPr/>
        </p:nvPicPr>
        <p:blipFill>
          <a:blip r:embed="rId8"/>
          <a:stretch>
            <a:fillRect/>
          </a:stretch>
        </p:blipFill>
        <p:spPr>
          <a:xfrm>
            <a:off x="895223" y="2558266"/>
            <a:ext cx="1345928" cy="1883806"/>
          </a:xfrm>
          <a:prstGeom prst="rect">
            <a:avLst/>
          </a:prstGeom>
        </p:spPr>
      </p:pic>
      <p:sp>
        <p:nvSpPr>
          <p:cNvPr id="3949" name="TextBox 3948">
            <a:extLst>
              <a:ext uri="{FF2B5EF4-FFF2-40B4-BE49-F238E27FC236}">
                <a16:creationId xmlns:a16="http://schemas.microsoft.com/office/drawing/2014/main" id="{FEAF8C70-2433-6993-82BF-00F04C58FFEC}"/>
              </a:ext>
            </a:extLst>
          </p:cNvPr>
          <p:cNvSpPr txBox="1"/>
          <p:nvPr/>
        </p:nvSpPr>
        <p:spPr>
          <a:xfrm>
            <a:off x="1015679" y="4451717"/>
            <a:ext cx="10956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404040"/>
                </a:solidFill>
                <a:latin typeface="Oswald"/>
              </a:rPr>
              <a:t>Jean Piaget</a:t>
            </a:r>
          </a:p>
        </p:txBody>
      </p:sp>
      <p:pic>
        <p:nvPicPr>
          <p:cNvPr id="3951" name="Picture 3951" descr="A picture containing text, necktie, person, person&#10;&#10;Description automatically generated">
            <a:extLst>
              <a:ext uri="{FF2B5EF4-FFF2-40B4-BE49-F238E27FC236}">
                <a16:creationId xmlns:a16="http://schemas.microsoft.com/office/drawing/2014/main" id="{7234C0E7-470B-851A-AFB1-561AC28EE61A}"/>
              </a:ext>
            </a:extLst>
          </p:cNvPr>
          <p:cNvPicPr>
            <a:picLocks noChangeAspect="1"/>
          </p:cNvPicPr>
          <p:nvPr/>
        </p:nvPicPr>
        <p:blipFill>
          <a:blip r:embed="rId9"/>
          <a:stretch>
            <a:fillRect/>
          </a:stretch>
        </p:blipFill>
        <p:spPr>
          <a:xfrm>
            <a:off x="2274165" y="2626358"/>
            <a:ext cx="1692876" cy="1624315"/>
          </a:xfrm>
          <a:prstGeom prst="rect">
            <a:avLst/>
          </a:prstGeom>
        </p:spPr>
      </p:pic>
      <p:sp>
        <p:nvSpPr>
          <p:cNvPr id="3952" name="TextBox 3951">
            <a:extLst>
              <a:ext uri="{FF2B5EF4-FFF2-40B4-BE49-F238E27FC236}">
                <a16:creationId xmlns:a16="http://schemas.microsoft.com/office/drawing/2014/main" id="{242C38B6-D4B8-6342-AA22-0DDA60B24B1C}"/>
              </a:ext>
            </a:extLst>
          </p:cNvPr>
          <p:cNvSpPr txBox="1"/>
          <p:nvPr/>
        </p:nvSpPr>
        <p:spPr>
          <a:xfrm>
            <a:off x="2695051" y="4258805"/>
            <a:ext cx="1095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Lev Vygotsky</a:t>
            </a:r>
          </a:p>
        </p:txBody>
      </p:sp>
    </p:spTree>
    <p:extLst>
      <p:ext uri="{BB962C8B-B14F-4D97-AF65-F5344CB8AC3E}">
        <p14:creationId xmlns:p14="http://schemas.microsoft.com/office/powerpoint/2010/main" val="81066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6" name="Rectangle 115">
            <a:extLst>
              <a:ext uri="{FF2B5EF4-FFF2-40B4-BE49-F238E27FC236}">
                <a16:creationId xmlns:a16="http://schemas.microsoft.com/office/drawing/2014/main" id="{428C1455-18F2-4B6A-B07E-2B31728BC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8" name="Group 117">
            <a:extLst>
              <a:ext uri="{FF2B5EF4-FFF2-40B4-BE49-F238E27FC236}">
                <a16:creationId xmlns:a16="http://schemas.microsoft.com/office/drawing/2014/main" id="{74C7D59C-11EB-4B8B-B5DD-A73CB6958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9" name="Picture 118">
              <a:extLst>
                <a:ext uri="{FF2B5EF4-FFF2-40B4-BE49-F238E27FC236}">
                  <a16:creationId xmlns:a16="http://schemas.microsoft.com/office/drawing/2014/main" id="{246E6BC9-FAE3-4F4B-B4B0-78753079BDD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0" name="Rectangle 119">
              <a:extLst>
                <a:ext uri="{FF2B5EF4-FFF2-40B4-BE49-F238E27FC236}">
                  <a16:creationId xmlns:a16="http://schemas.microsoft.com/office/drawing/2014/main" id="{A969418E-DB10-4886-85CE-BB603C895A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1" name="Picture 120">
              <a:extLst>
                <a:ext uri="{FF2B5EF4-FFF2-40B4-BE49-F238E27FC236}">
                  <a16:creationId xmlns:a16="http://schemas.microsoft.com/office/drawing/2014/main" id="{9B775CB6-A84D-4EFF-AA4B-123FD2944E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2" name="Picture 121">
              <a:extLst>
                <a:ext uri="{FF2B5EF4-FFF2-40B4-BE49-F238E27FC236}">
                  <a16:creationId xmlns:a16="http://schemas.microsoft.com/office/drawing/2014/main" id="{0297512A-9FDF-4EA1-8247-FA7BE647B5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7648595-F64B-5980-8A82-6D5AB0B94630}"/>
              </a:ext>
            </a:extLst>
          </p:cNvPr>
          <p:cNvSpPr>
            <a:spLocks noGrp="1"/>
          </p:cNvSpPr>
          <p:nvPr>
            <p:ph type="title"/>
          </p:nvPr>
        </p:nvSpPr>
        <p:spPr>
          <a:xfrm>
            <a:off x="6412198" y="982132"/>
            <a:ext cx="4752626" cy="1303867"/>
          </a:xfrm>
        </p:spPr>
        <p:txBody>
          <a:bodyPr>
            <a:normAutofit/>
          </a:bodyPr>
          <a:lstStyle/>
          <a:p>
            <a:r>
              <a:rPr lang="en-GB"/>
              <a:t>Conclusion</a:t>
            </a:r>
          </a:p>
        </p:txBody>
      </p:sp>
      <p:sp>
        <p:nvSpPr>
          <p:cNvPr id="124" name="Rectangle 123">
            <a:extLst>
              <a:ext uri="{FF2B5EF4-FFF2-40B4-BE49-F238E27FC236}">
                <a16:creationId xmlns:a16="http://schemas.microsoft.com/office/drawing/2014/main" id="{829FB2B0-46A7-41CD-996A-B837EB0B4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976495" cy="4641088"/>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F78BCC3-52B0-AB28-AE0B-D7CE3C08EF46}"/>
              </a:ext>
            </a:extLst>
          </p:cNvPr>
          <p:cNvPicPr>
            <a:picLocks noChangeAspect="1"/>
          </p:cNvPicPr>
          <p:nvPr/>
        </p:nvPicPr>
        <p:blipFill rotWithShape="1">
          <a:blip r:embed="rId5"/>
          <a:srcRect l="35629" r="39377" b="-1"/>
          <a:stretch/>
        </p:blipFill>
        <p:spPr>
          <a:xfrm>
            <a:off x="1247209" y="1254050"/>
            <a:ext cx="2508652" cy="2509223"/>
          </a:xfrm>
          <a:prstGeom prst="rect">
            <a:avLst/>
          </a:prstGeom>
        </p:spPr>
      </p:pic>
      <p:sp>
        <p:nvSpPr>
          <p:cNvPr id="126" name="Rectangle 125">
            <a:extLst>
              <a:ext uri="{FF2B5EF4-FFF2-40B4-BE49-F238E27FC236}">
                <a16:creationId xmlns:a16="http://schemas.microsoft.com/office/drawing/2014/main" id="{5593735B-142F-4703-AF97-9E4693978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3147" y="1254050"/>
            <a:ext cx="2021427" cy="15119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AA315A1C-1907-1B79-0671-75A10E0F8E03}"/>
              </a:ext>
            </a:extLst>
          </p:cNvPr>
          <p:cNvPicPr>
            <a:picLocks noChangeAspect="1"/>
          </p:cNvPicPr>
          <p:nvPr/>
        </p:nvPicPr>
        <p:blipFill rotWithShape="1">
          <a:blip r:embed="rId6"/>
          <a:srcRect l="23112" r="14116" b="2"/>
          <a:stretch/>
        </p:blipFill>
        <p:spPr>
          <a:xfrm>
            <a:off x="3893147" y="1254050"/>
            <a:ext cx="2021427" cy="1511938"/>
          </a:xfrm>
          <a:prstGeom prst="rect">
            <a:avLst/>
          </a:prstGeom>
        </p:spPr>
      </p:pic>
      <p:cxnSp>
        <p:nvCxnSpPr>
          <p:cNvPr id="128" name="Straight Connector 127">
            <a:extLst>
              <a:ext uri="{FF2B5EF4-FFF2-40B4-BE49-F238E27FC236}">
                <a16:creationId xmlns:a16="http://schemas.microsoft.com/office/drawing/2014/main" id="{6D0B581B-6F81-44B8-8D75-3D6C15057D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951" y="2400639"/>
            <a:ext cx="4389120" cy="0"/>
          </a:xfrm>
          <a:prstGeom prst="line">
            <a:avLst/>
          </a:prstGeom>
        </p:spPr>
        <p:style>
          <a:lnRef idx="2">
            <a:schemeClr val="accent1"/>
          </a:lnRef>
          <a:fillRef idx="0">
            <a:schemeClr val="accent1"/>
          </a:fillRef>
          <a:effectRef idx="1">
            <a:schemeClr val="accent1"/>
          </a:effectRef>
          <a:fontRef idx="minor">
            <a:schemeClr val="tx1"/>
          </a:fontRef>
        </p:style>
      </p:cxnSp>
      <p:sp>
        <p:nvSpPr>
          <p:cNvPr id="130" name="Rectangle 129">
            <a:extLst>
              <a:ext uri="{FF2B5EF4-FFF2-40B4-BE49-F238E27FC236}">
                <a16:creationId xmlns:a16="http://schemas.microsoft.com/office/drawing/2014/main" id="{F877318F-7135-4A7B-9C3B-68736EED2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3922106"/>
            <a:ext cx="2494212" cy="165573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baby bed, bedroom&#10;&#10;Description automatically generated">
            <a:extLst>
              <a:ext uri="{FF2B5EF4-FFF2-40B4-BE49-F238E27FC236}">
                <a16:creationId xmlns:a16="http://schemas.microsoft.com/office/drawing/2014/main" id="{0D388E93-2F1A-FCB8-5BEC-0400E33F61C0}"/>
              </a:ext>
            </a:extLst>
          </p:cNvPr>
          <p:cNvPicPr>
            <a:picLocks noChangeAspect="1"/>
          </p:cNvPicPr>
          <p:nvPr/>
        </p:nvPicPr>
        <p:blipFill rotWithShape="1">
          <a:blip r:embed="rId7"/>
          <a:srcRect t="25929" r="-1" b="14939"/>
          <a:stretch/>
        </p:blipFill>
        <p:spPr>
          <a:xfrm>
            <a:off x="1247209" y="3922106"/>
            <a:ext cx="2494212" cy="1655734"/>
          </a:xfrm>
          <a:prstGeom prst="rect">
            <a:avLst/>
          </a:prstGeom>
        </p:spPr>
      </p:pic>
      <p:pic>
        <p:nvPicPr>
          <p:cNvPr id="5" name="Picture 5" descr="A picture containing yellow&#10;&#10;Description automatically generated">
            <a:extLst>
              <a:ext uri="{FF2B5EF4-FFF2-40B4-BE49-F238E27FC236}">
                <a16:creationId xmlns:a16="http://schemas.microsoft.com/office/drawing/2014/main" id="{1732D95D-F34B-ADAE-4054-1F3A8A922331}"/>
              </a:ext>
            </a:extLst>
          </p:cNvPr>
          <p:cNvPicPr>
            <a:picLocks noChangeAspect="1"/>
          </p:cNvPicPr>
          <p:nvPr/>
        </p:nvPicPr>
        <p:blipFill rotWithShape="1">
          <a:blip r:embed="rId8"/>
          <a:srcRect l="639"/>
          <a:stretch/>
        </p:blipFill>
        <p:spPr>
          <a:xfrm>
            <a:off x="3910152" y="2919155"/>
            <a:ext cx="1996622" cy="2658685"/>
          </a:xfrm>
          <a:prstGeom prst="rect">
            <a:avLst/>
          </a:prstGeom>
        </p:spPr>
      </p:pic>
      <p:sp>
        <p:nvSpPr>
          <p:cNvPr id="3" name="Content Placeholder 2">
            <a:extLst>
              <a:ext uri="{FF2B5EF4-FFF2-40B4-BE49-F238E27FC236}">
                <a16:creationId xmlns:a16="http://schemas.microsoft.com/office/drawing/2014/main" id="{3B47E0E9-0D94-9FD7-0176-874FD4C76083}"/>
              </a:ext>
            </a:extLst>
          </p:cNvPr>
          <p:cNvSpPr>
            <a:spLocks noGrp="1"/>
          </p:cNvSpPr>
          <p:nvPr>
            <p:ph idx="1"/>
          </p:nvPr>
        </p:nvSpPr>
        <p:spPr>
          <a:xfrm>
            <a:off x="6412198" y="2556932"/>
            <a:ext cx="4752626" cy="3318936"/>
          </a:xfrm>
        </p:spPr>
        <p:txBody>
          <a:bodyPr vert="horz" lIns="91440" tIns="45720" rIns="91440" bIns="45720" rtlCol="0" anchor="t">
            <a:noAutofit/>
          </a:bodyPr>
          <a:lstStyle/>
          <a:p>
            <a:pPr>
              <a:lnSpc>
                <a:spcPct val="90000"/>
              </a:lnSpc>
            </a:pPr>
            <a:r>
              <a:rPr lang="en-GB" sz="1600" dirty="0">
                <a:latin typeface="Arial"/>
                <a:ea typeface="+mn-lt"/>
                <a:cs typeface="+mn-lt"/>
              </a:rPr>
              <a:t>According to Early child development, Early childhood development is fascinating to how a person develops in life. Reasons for how a person acts, behaves, and thinks can be traced back to their childhood. Parent play big role in their child development to guide them till they grown into an adults. </a:t>
            </a:r>
            <a:r>
              <a:rPr lang="en-US" sz="1600" dirty="0">
                <a:latin typeface="Arial"/>
                <a:ea typeface="+mn-lt"/>
                <a:cs typeface="Arial"/>
              </a:rPr>
              <a:t>Berk, L. E. (2006). </a:t>
            </a:r>
            <a:r>
              <a:rPr lang="en-GB" sz="1600" dirty="0">
                <a:latin typeface="Arial"/>
                <a:ea typeface="+mn-lt"/>
                <a:cs typeface="+mn-lt"/>
              </a:rPr>
              <a:t>Early childhood development focuses on a </a:t>
            </a:r>
            <a:r>
              <a:rPr lang="en-GB" sz="1600" dirty="0" err="1">
                <a:latin typeface="Arial"/>
                <a:ea typeface="+mn-lt"/>
                <a:cs typeface="+mn-lt"/>
              </a:rPr>
              <a:t>persiod</a:t>
            </a:r>
            <a:r>
              <a:rPr lang="en-GB" sz="1600" dirty="0">
                <a:latin typeface="Arial"/>
                <a:ea typeface="+mn-lt"/>
                <a:cs typeface="+mn-lt"/>
              </a:rPr>
              <a:t> of remarkable physical, cognitive, social, and emotional change. Infants enter the world with a limited range of skills and abilities. Watching a child develop new motor, cognitive, language, and social skills is a source of wonder for parents and caregivers.</a:t>
            </a:r>
            <a:endParaRPr lang="en-GB" sz="1600">
              <a:latin typeface="Arial"/>
              <a:ea typeface="+mn-lt"/>
              <a:cs typeface="Arial"/>
            </a:endParaRPr>
          </a:p>
          <a:p>
            <a:pPr>
              <a:lnSpc>
                <a:spcPct val="90000"/>
              </a:lnSpc>
              <a:buSzPct val="114999"/>
            </a:pPr>
            <a:endParaRPr lang="en-GB" sz="1600" dirty="0">
              <a:latin typeface="Arial"/>
              <a:cs typeface="Arial"/>
            </a:endParaRPr>
          </a:p>
        </p:txBody>
      </p:sp>
    </p:spTree>
    <p:extLst>
      <p:ext uri="{BB962C8B-B14F-4D97-AF65-F5344CB8AC3E}">
        <p14:creationId xmlns:p14="http://schemas.microsoft.com/office/powerpoint/2010/main" val="1264556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8C5A6-A2DB-6F97-8C1B-F07CC38E3AAA}"/>
              </a:ext>
            </a:extLst>
          </p:cNvPr>
          <p:cNvSpPr>
            <a:spLocks noGrp="1"/>
          </p:cNvSpPr>
          <p:nvPr>
            <p:ph type="title"/>
          </p:nvPr>
        </p:nvSpPr>
        <p:spPr/>
        <p:txBody>
          <a:bodyPr>
            <a:normAutofit/>
          </a:bodyPr>
          <a:lstStyle/>
          <a:p>
            <a:r>
              <a:rPr lang="en-GB" b="1"/>
              <a:t>References</a:t>
            </a:r>
          </a:p>
        </p:txBody>
      </p:sp>
      <p:sp>
        <p:nvSpPr>
          <p:cNvPr id="3" name="Content Placeholder 2">
            <a:extLst>
              <a:ext uri="{FF2B5EF4-FFF2-40B4-BE49-F238E27FC236}">
                <a16:creationId xmlns:a16="http://schemas.microsoft.com/office/drawing/2014/main" id="{CEBB319C-2AC7-BA65-8503-EA1BA9A92DEB}"/>
              </a:ext>
            </a:extLst>
          </p:cNvPr>
          <p:cNvSpPr>
            <a:spLocks noGrp="1"/>
          </p:cNvSpPr>
          <p:nvPr>
            <p:ph idx="1"/>
          </p:nvPr>
        </p:nvSpPr>
        <p:spPr/>
        <p:txBody>
          <a:bodyPr>
            <a:normAutofit fontScale="25000" lnSpcReduction="20000"/>
          </a:bodyPr>
          <a:lstStyle/>
          <a:p>
            <a:pPr marL="0" indent="0">
              <a:buNone/>
            </a:pPr>
            <a:r>
              <a:rPr lang="en-GB" sz="6000" dirty="0">
                <a:latin typeface="Arial"/>
                <a:ea typeface="+mn-lt"/>
                <a:cs typeface="+mn-lt"/>
              </a:rPr>
              <a:t>1.  </a:t>
            </a:r>
            <a:r>
              <a:rPr lang="en-GB" sz="6000" dirty="0" err="1">
                <a:latin typeface="Arial"/>
                <a:ea typeface="+mn-lt"/>
                <a:cs typeface="+mn-lt"/>
              </a:rPr>
              <a:t>Aguinis</a:t>
            </a:r>
            <a:r>
              <a:rPr lang="en-GB" sz="6000" dirty="0">
                <a:latin typeface="Arial"/>
                <a:ea typeface="+mn-lt"/>
                <a:cs typeface="+mn-lt"/>
              </a:rPr>
              <a:t>, H., Gottfredson, R. K., &amp; Joo, H. (2012). Delivering effective performance</a:t>
            </a:r>
            <a:endParaRPr lang="en-GB" sz="6000" i="1" dirty="0">
              <a:latin typeface="Arial"/>
              <a:cs typeface="Arial"/>
            </a:endParaRPr>
          </a:p>
          <a:p>
            <a:pPr marL="0" indent="0">
              <a:buSzPct val="114999"/>
              <a:buNone/>
            </a:pPr>
            <a:r>
              <a:rPr lang="en-GB" sz="6000" dirty="0">
                <a:latin typeface="Arial"/>
                <a:ea typeface="+mn-lt"/>
                <a:cs typeface="+mn-lt"/>
              </a:rPr>
              <a:t>https://keepconnected.searchinstitute.org/understanding-ages-and-stages/ages-0-2/ Physical milestone (2023)</a:t>
            </a:r>
            <a:endParaRPr lang="en-GB" sz="6000" dirty="0">
              <a:latin typeface="Arial"/>
              <a:cs typeface="Arial"/>
            </a:endParaRPr>
          </a:p>
          <a:p>
            <a:pPr marL="0" indent="0">
              <a:buNone/>
            </a:pPr>
            <a:r>
              <a:rPr lang="en-GB" sz="6000" dirty="0">
                <a:solidFill>
                  <a:srgbClr val="262626"/>
                </a:solidFill>
                <a:latin typeface="Arial"/>
                <a:ea typeface="+mn-lt"/>
                <a:cs typeface="+mn-lt"/>
              </a:rPr>
              <a:t>2. </a:t>
            </a:r>
            <a:r>
              <a:rPr lang="en-GB" sz="6000" dirty="0">
                <a:latin typeface="Arial"/>
                <a:cs typeface="Arial"/>
              </a:rPr>
              <a:t>Jean Piaget Biography (1896-1980) </a:t>
            </a:r>
            <a:r>
              <a:rPr lang="en-GB" sz="6000" dirty="0">
                <a:latin typeface="Arial"/>
                <a:ea typeface="+mn-lt"/>
                <a:cs typeface="+mn-lt"/>
                <a:hlinkClick r:id="rId3"/>
              </a:rPr>
              <a:t>https://www.verywellmind.com/jean-piaget-biography-1896-1980</a:t>
            </a:r>
            <a:endParaRPr lang="en-GB" sz="6000" dirty="0">
              <a:solidFill>
                <a:srgbClr val="262626"/>
              </a:solidFill>
              <a:latin typeface="Arial"/>
              <a:ea typeface="+mn-lt"/>
              <a:cs typeface="+mn-lt"/>
            </a:endParaRPr>
          </a:p>
          <a:p>
            <a:pPr marL="0" indent="0">
              <a:buNone/>
            </a:pPr>
            <a:r>
              <a:rPr lang="en-GB" sz="6000" dirty="0">
                <a:solidFill>
                  <a:srgbClr val="262626"/>
                </a:solidFill>
                <a:latin typeface="Arial"/>
                <a:ea typeface="+mn-lt"/>
                <a:cs typeface="+mn-lt"/>
              </a:rPr>
              <a:t>3. Dr Casper Addyman</a:t>
            </a:r>
            <a:r>
              <a:rPr lang="en-GB" sz="6000" dirty="0">
                <a:latin typeface="Arial"/>
                <a:ea typeface="+mn-lt"/>
                <a:cs typeface="+mn-lt"/>
              </a:rPr>
              <a:t>, researcher at Birkbeck College in London, (2014) </a:t>
            </a:r>
            <a:r>
              <a:rPr lang="en-GB" sz="6000" dirty="0">
                <a:latin typeface="Arial"/>
                <a:ea typeface="+mn-lt"/>
                <a:cs typeface="+mn-lt"/>
                <a:hlinkClick r:id="rId4"/>
              </a:rPr>
              <a:t>https://www.bbc.co.uk/news/health  </a:t>
            </a:r>
            <a:r>
              <a:rPr lang="en-GB" sz="6000" dirty="0">
                <a:latin typeface="Arial"/>
                <a:ea typeface="+mn-lt"/>
                <a:cs typeface="+mn-lt"/>
              </a:rPr>
              <a:t>https://uk.images.search.yahoo.com/</a:t>
            </a:r>
            <a:endParaRPr lang="en-GB" sz="6000" dirty="0">
              <a:solidFill>
                <a:srgbClr val="262626"/>
              </a:solidFill>
              <a:latin typeface="Arial"/>
              <a:ea typeface="+mn-lt"/>
              <a:cs typeface="+mn-lt"/>
            </a:endParaRPr>
          </a:p>
          <a:p>
            <a:pPr marL="0" indent="0">
              <a:buNone/>
            </a:pPr>
            <a:r>
              <a:rPr lang="en-GB" sz="6000" dirty="0">
                <a:latin typeface="Arial"/>
                <a:ea typeface="+mn-lt"/>
                <a:cs typeface="+mn-lt"/>
              </a:rPr>
              <a:t>4. https://www.babytoddlerandkids.com.au/benefits-of-puzzles-for-toddlers/</a:t>
            </a:r>
          </a:p>
          <a:p>
            <a:pPr marL="0" indent="0">
              <a:buNone/>
            </a:pPr>
            <a:r>
              <a:rPr lang="en-US" sz="6000" dirty="0">
                <a:latin typeface="Arial"/>
                <a:cs typeface="Arial"/>
              </a:rPr>
              <a:t>5. </a:t>
            </a:r>
            <a:r>
              <a:rPr lang="en-US" sz="6000" dirty="0">
                <a:latin typeface="Arial"/>
                <a:ea typeface="+mn-lt"/>
                <a:cs typeface="+mn-lt"/>
              </a:rPr>
              <a:t>mage of Lev Vygotsky, https://en.wikipedia.org/wiki/Lev_Vygotsky [Accessed 29/03/2020] </a:t>
            </a:r>
            <a:r>
              <a:rPr lang="en-US" sz="6000" dirty="0">
                <a:latin typeface="Arial"/>
                <a:ea typeface="+mn-lt"/>
                <a:cs typeface="+mn-lt"/>
                <a:hlinkClick r:id="rId5"/>
              </a:rPr>
              <a:t>https://moodle.uwtsd.ac.uk/pluginfile</a:t>
            </a:r>
            <a:endParaRPr lang="en-US" sz="6000" dirty="0">
              <a:latin typeface="Arial"/>
              <a:ea typeface="+mn-lt"/>
              <a:cs typeface="+mn-lt"/>
            </a:endParaRPr>
          </a:p>
          <a:p>
            <a:pPr marL="0" indent="0">
              <a:buNone/>
            </a:pPr>
            <a:r>
              <a:rPr lang="en-US" sz="6000" dirty="0">
                <a:latin typeface="Arial"/>
                <a:cs typeface="Arial"/>
              </a:rPr>
              <a:t>Slide 11, 7 and slide 7</a:t>
            </a:r>
          </a:p>
          <a:p>
            <a:pPr marL="0" indent="0">
              <a:buNone/>
            </a:pPr>
            <a:r>
              <a:rPr lang="en-US" sz="6000" dirty="0">
                <a:latin typeface="Arial"/>
                <a:cs typeface="Arial"/>
              </a:rPr>
              <a:t>6. </a:t>
            </a:r>
            <a:r>
              <a:rPr lang="en-US" sz="6000" dirty="0">
                <a:latin typeface="Arial"/>
                <a:ea typeface="+mn-lt"/>
                <a:cs typeface="+mn-lt"/>
              </a:rPr>
              <a:t>Berk, L. E. (2006). Chapter 9 – Child Development (8th ed). Pearson</a:t>
            </a:r>
            <a:br>
              <a:rPr lang="en-US" sz="6000" dirty="0">
                <a:latin typeface="Arial"/>
              </a:rPr>
            </a:br>
            <a:r>
              <a:rPr lang="en-US" sz="6000" dirty="0">
                <a:latin typeface="Arial"/>
                <a:ea typeface="+mn-lt"/>
                <a:cs typeface="+mn-lt"/>
              </a:rPr>
              <a:t>www.explorepsychology.com/early-childhood-development/</a:t>
            </a:r>
            <a:endParaRPr lang="en-US" sz="6000" dirty="0">
              <a:latin typeface="Arial"/>
              <a:cs typeface="Arial"/>
            </a:endParaRPr>
          </a:p>
          <a:p>
            <a:pPr marL="0" indent="0">
              <a:buNone/>
            </a:pPr>
            <a:endParaRPr lang="en-US" sz="6000" dirty="0">
              <a:latin typeface="Arial"/>
              <a:cs typeface="Arial"/>
            </a:endParaRPr>
          </a:p>
          <a:p>
            <a:pPr marL="0" indent="0">
              <a:buNone/>
            </a:pPr>
            <a:r>
              <a:rPr lang="en-US" sz="1800" dirty="0">
                <a:latin typeface="Arial"/>
                <a:cs typeface="Arial"/>
              </a:rPr>
              <a:t> </a:t>
            </a:r>
            <a:br>
              <a:rPr lang="en-US" sz="1600" dirty="0">
                <a:latin typeface="Arial"/>
              </a:rPr>
            </a:br>
            <a:endParaRPr lang="en-US" sz="1800" dirty="0">
              <a:latin typeface="Arial"/>
              <a:cs typeface="Arial"/>
            </a:endParaRPr>
          </a:p>
        </p:txBody>
      </p:sp>
    </p:spTree>
    <p:extLst>
      <p:ext uri="{BB962C8B-B14F-4D97-AF65-F5344CB8AC3E}">
        <p14:creationId xmlns:p14="http://schemas.microsoft.com/office/powerpoint/2010/main" val="33455042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Organic</vt:lpstr>
      <vt:lpstr>  Student name: Donna Shilunga Student Number: 2129251 Programme: Certificate of higher Education skills for the workplace (Health and Social care) Module Code: LCHS4006 Lecture: Alice Clayton Assignment title: Working with children in social care setting   </vt:lpstr>
      <vt:lpstr>Introduction</vt:lpstr>
      <vt:lpstr>ACTIVITIES AND DEVELOPMENT</vt:lpstr>
      <vt:lpstr>ACTIVITY 1</vt:lpstr>
      <vt:lpstr>ACTIVITY 2</vt:lpstr>
      <vt:lpstr> Piaget and Vygotsk 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272</cp:revision>
  <dcterms:created xsi:type="dcterms:W3CDTF">2023-02-07T12:36:26Z</dcterms:created>
  <dcterms:modified xsi:type="dcterms:W3CDTF">2023-02-14T22:15:01Z</dcterms:modified>
</cp:coreProperties>
</file>