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handoutMasterIdLst>
    <p:handoutMasterId r:id="rId24"/>
  </p:handoutMasterIdLst>
  <p:sldIdLst>
    <p:sldId id="263" r:id="rId2"/>
    <p:sldId id="264" r:id="rId3"/>
    <p:sldId id="265" r:id="rId4"/>
    <p:sldId id="266" r:id="rId5"/>
    <p:sldId id="267" r:id="rId6"/>
    <p:sldId id="282" r:id="rId7"/>
    <p:sldId id="285"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Lst>
  <p:sldSz cx="9144000" cy="6858000" type="screen4x3"/>
  <p:notesSz cx="6858000" cy="9144000"/>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50000" autoAdjust="0"/>
    <p:restoredTop sz="90094" autoAdjust="0"/>
  </p:normalViewPr>
  <p:slideViewPr>
    <p:cSldViewPr>
      <p:cViewPr varScale="1">
        <p:scale>
          <a:sx n="63" d="100"/>
          <a:sy n="63" d="100"/>
        </p:scale>
        <p:origin x="1376" y="1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67D4E92-53C1-4E3D-88B9-A59CA40BC54C}" type="datetimeFigureOut">
              <a:rPr lang="en-GB" smtClean="0"/>
              <a:t>16/06/2018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AB9631D-2E6D-4E3E-AC73-CBA5F2339DE3}" type="slidenum">
              <a:rPr lang="en-GB" smtClean="0"/>
              <a:t>‹#›</a:t>
            </a:fld>
            <a:endParaRPr lang="en-GB"/>
          </a:p>
        </p:txBody>
      </p:sp>
    </p:spTree>
    <p:extLst>
      <p:ext uri="{BB962C8B-B14F-4D97-AF65-F5344CB8AC3E}">
        <p14:creationId xmlns:p14="http://schemas.microsoft.com/office/powerpoint/2010/main" val="13318255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val="113731533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3BCB2D5A-DA96-43A9-97DA-02A688E21206}" type="slidenum">
              <a:rPr lang="en-GB" smtClean="0"/>
              <a:pPr/>
              <a:t>1</a:t>
            </a:fld>
            <a:endParaRPr lang="en-GB"/>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978616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A51BDAD6-683A-4239-8E96-E05F0A5EEE0D}" type="slidenum">
              <a:rPr lang="en-GB" smtClean="0"/>
              <a:pPr/>
              <a:t>2</a:t>
            </a:fld>
            <a:endParaRPr lang="en-GB"/>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8145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28BAF7B-2E84-4399-B0F7-5997A239E4CE}" type="slidenum">
              <a:rPr lang="en-GB" smtClean="0"/>
              <a:pPr/>
              <a:t>3</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594091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420053BE-03CF-498D-8AFF-CD1F960E240B}" type="slidenum">
              <a:rPr lang="en-GB" smtClean="0"/>
              <a:pPr/>
              <a:t>4</a:t>
            </a:fld>
            <a:endParaRPr lang="en-GB"/>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248987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0FD17B5-DB58-4F1E-B006-C85A3CBCDE61}" type="slidenum">
              <a:rPr lang="en-GB" smtClean="0"/>
              <a:pPr/>
              <a:t>5</a:t>
            </a:fld>
            <a:endParaRPr lang="en-GB"/>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80632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3FB96E08-5660-449F-8384-A03BE17F8C49}" type="slidenum">
              <a:rPr lang="en-GB" smtClean="0"/>
              <a:pPr/>
              <a:t>8</a:t>
            </a:fld>
            <a:endParaRPr lang="en-GB"/>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3775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82625007-9106-4839-8456-BC152FDC47C0}" type="slidenum">
              <a:rPr lang="en-GB" smtClean="0"/>
              <a:pPr/>
              <a:t>9</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r>
              <a:rPr lang="en-GB" b="1" dirty="0"/>
              <a:t>Systems thinking</a:t>
            </a:r>
            <a:r>
              <a:rPr lang="en-GB" dirty="0"/>
              <a:t>: Organizations are a system of interrelationships. To become more successful we need to analyse these relationships and find the problems in them. This will allow an organization to eliminate the obstacles to learning</a:t>
            </a:r>
            <a:endParaRPr lang="en-US" dirty="0"/>
          </a:p>
        </p:txBody>
      </p:sp>
    </p:spTree>
    <p:extLst>
      <p:ext uri="{BB962C8B-B14F-4D97-AF65-F5344CB8AC3E}">
        <p14:creationId xmlns:p14="http://schemas.microsoft.com/office/powerpoint/2010/main" val="2101068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82ECC8A9-172F-4F79-B803-7A0CA62CF607}" type="slidenum">
              <a:rPr lang="en-GB" smtClean="0"/>
              <a:pPr/>
              <a:t>10</a:t>
            </a:fld>
            <a:endParaRPr lang="en-GB"/>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r>
              <a:rPr lang="en-GB" sz="1400" b="1" dirty="0"/>
              <a:t>Personal mastery: </a:t>
            </a:r>
            <a:r>
              <a:rPr lang="en-GB" dirty="0"/>
              <a:t>An individual holds great importance in a learning organization. Continuous self-improvement holds as much important as commitment and work for the organization. Employees need to grow and work on their own goals.</a:t>
            </a:r>
            <a:endParaRPr lang="en-US" dirty="0"/>
          </a:p>
        </p:txBody>
      </p:sp>
    </p:spTree>
    <p:extLst>
      <p:ext uri="{BB962C8B-B14F-4D97-AF65-F5344CB8AC3E}">
        <p14:creationId xmlns:p14="http://schemas.microsoft.com/office/powerpoint/2010/main" val="1580638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AFD06101-74C2-4876-9189-DC9C0AB05646}" type="slidenum">
              <a:rPr lang="en-GB" smtClean="0"/>
              <a:pPr/>
              <a:t>11</a:t>
            </a:fld>
            <a:endParaRPr lang="en-GB"/>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413497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5CA4A562-8CA9-48B6-92D9-A5AFA1AE6353}" type="slidenum">
              <a:rPr lang="en-GB" smtClean="0"/>
              <a:pPr/>
              <a:t>12</a:t>
            </a:fld>
            <a:endParaRPr lang="en-GB"/>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r>
              <a:rPr lang="en-GB" dirty="0"/>
              <a:t>A mental model is an explanation of someone's thought process about how something works in the real world. It is a representation of the surrounding world, the relationships between its various parts and a person's intuitive perception about his or her own acts and their consequences. Mental models can help shape behaviour and set an approach to solving and doing tasks. Mental models can be constructed from perception, imagination, or the comprehension of discourse (Johnson-Laird, 1983</a:t>
            </a:r>
            <a:endParaRPr lang="en-US" dirty="0"/>
          </a:p>
        </p:txBody>
      </p:sp>
    </p:spTree>
    <p:extLst>
      <p:ext uri="{BB962C8B-B14F-4D97-AF65-F5344CB8AC3E}">
        <p14:creationId xmlns:p14="http://schemas.microsoft.com/office/powerpoint/2010/main" val="1183387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FDA60531-10FF-4A5F-A3B6-D5B312188AFC}" type="slidenum">
              <a:rPr lang="en-GB" smtClean="0"/>
              <a:pPr/>
              <a:t>13</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511366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5EFF92DB-CCB3-4F6A-953D-3C7CCB9EFDB1}" type="slidenum">
              <a:rPr lang="en-GB" smtClean="0"/>
              <a:pPr/>
              <a:t>14</a:t>
            </a:fld>
            <a:endParaRPr lang="en-GB"/>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0621309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00BBE767-85A6-49D4-A7E9-7ECC575CDC31}" type="slidenum">
              <a:rPr lang="en-GB" smtClean="0"/>
              <a:pPr/>
              <a:t>15</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51575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53AB43F-4C20-4A7D-863D-C7E40EEF66D7}" type="slidenum">
              <a:rPr lang="en-GB" smtClean="0"/>
              <a:pPr/>
              <a:t>16</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0017514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993C06A7-1AA4-463F-88D4-57BF2078104A}" type="slidenum">
              <a:rPr lang="en-GB" smtClean="0"/>
              <a:pPr/>
              <a:t>17</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9575877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E769112A-98A4-4EDB-A7EA-8ED5CC0BD824}" type="slidenum">
              <a:rPr lang="en-GB" smtClean="0"/>
              <a:pPr/>
              <a:t>18</a:t>
            </a:fld>
            <a:endParaRPr lang="en-GB"/>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934981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15DC6153-DA7C-4766-9BC5-95D7E2CD4D54}" type="slidenum">
              <a:rPr lang="en-GB" smtClean="0"/>
              <a:pPr/>
              <a:t>19</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lnSpc>
                <a:spcPct val="80000"/>
              </a:lnSpc>
            </a:pPr>
            <a:endParaRPr lang="en-US" sz="800"/>
          </a:p>
        </p:txBody>
      </p:sp>
    </p:spTree>
    <p:extLst>
      <p:ext uri="{BB962C8B-B14F-4D97-AF65-F5344CB8AC3E}">
        <p14:creationId xmlns:p14="http://schemas.microsoft.com/office/powerpoint/2010/main" val="10925446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74F14D8E-4483-464F-AACD-824E5AB9CE09}" type="slidenum">
              <a:rPr lang="en-GB" smtClean="0"/>
              <a:pPr/>
              <a:t>20</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4130532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FD80CA50-F81A-49CA-9BF4-F91204D7C594}" type="slidenum">
              <a:rPr lang="en-GB" smtClean="0"/>
              <a:pPr/>
              <a:t>21</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639172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45F24160-E4BA-494D-A1BF-FD6F57B9238B}" type="datetime1">
              <a:rPr lang="en-GB" smtClean="0"/>
              <a:pPr/>
              <a:t>16/06/2018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Footer</a:t>
            </a:r>
          </a:p>
        </p:txBody>
      </p:sp>
      <p:sp>
        <p:nvSpPr>
          <p:cNvPr id="6" name="Slide Number Placeholder 5"/>
          <p:cNvSpPr>
            <a:spLocks noGrp="1"/>
          </p:cNvSpPr>
          <p:nvPr>
            <p:ph type="sldNum" sz="quarter" idx="12"/>
          </p:nvPr>
        </p:nvSpPr>
        <p:spPr/>
        <p:txBody>
          <a:bodyPr/>
          <a:lstStyle/>
          <a:p>
            <a:fld id="{BA8B2F8E-3916-4238-A191-6B893705E389}" type="slidenum">
              <a:rPr lang="en-GB" smtClean="0"/>
              <a:pPr/>
              <a:t>‹#›</a:t>
            </a:fld>
            <a:endParaRPr lang="en-GB"/>
          </a:p>
        </p:txBody>
      </p:sp>
    </p:spTree>
    <p:extLst>
      <p:ext uri="{BB962C8B-B14F-4D97-AF65-F5344CB8AC3E}">
        <p14:creationId xmlns:p14="http://schemas.microsoft.com/office/powerpoint/2010/main" val="904991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A7D28B-C6F2-48AF-8A3D-E2DAA2198555}" type="datetime1">
              <a:rPr lang="en-GB" smtClean="0"/>
              <a:pPr/>
              <a:t>16/06/2018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Footer</a:t>
            </a:r>
          </a:p>
        </p:txBody>
      </p:sp>
      <p:sp>
        <p:nvSpPr>
          <p:cNvPr id="6" name="Slide Number Placeholder 5"/>
          <p:cNvSpPr>
            <a:spLocks noGrp="1"/>
          </p:cNvSpPr>
          <p:nvPr>
            <p:ph type="sldNum" sz="quarter" idx="12"/>
          </p:nvPr>
        </p:nvSpPr>
        <p:spPr/>
        <p:txBody>
          <a:bodyPr/>
          <a:lstStyle/>
          <a:p>
            <a:fld id="{2754E468-17A5-4843-824A-ECDB2178EE75}" type="slidenum">
              <a:rPr lang="en-GB" smtClean="0"/>
              <a:pPr/>
              <a:t>‹#›</a:t>
            </a:fld>
            <a:endParaRPr lang="en-GB"/>
          </a:p>
        </p:txBody>
      </p:sp>
    </p:spTree>
    <p:extLst>
      <p:ext uri="{BB962C8B-B14F-4D97-AF65-F5344CB8AC3E}">
        <p14:creationId xmlns:p14="http://schemas.microsoft.com/office/powerpoint/2010/main" val="2593444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FBBB23-762D-405C-9786-754696D62DF8}" type="datetime1">
              <a:rPr lang="en-GB" smtClean="0"/>
              <a:pPr/>
              <a:t>16/06/2018</a:t>
            </a:fld>
            <a:endParaRPr lang="en-GB"/>
          </a:p>
        </p:txBody>
      </p:sp>
      <p:sp>
        <p:nvSpPr>
          <p:cNvPr id="6" name="Slide Number Placeholder 5"/>
          <p:cNvSpPr>
            <a:spLocks noGrp="1"/>
          </p:cNvSpPr>
          <p:nvPr>
            <p:ph type="sldNum" sz="quarter" idx="12"/>
          </p:nvPr>
        </p:nvSpPr>
        <p:spPr/>
        <p:txBody>
          <a:bodyPr/>
          <a:lstStyle/>
          <a:p>
            <a:fld id="{8C473FF6-3C18-4656-B3A4-827812504728}" type="slidenum">
              <a:rPr lang="en-GB" smtClean="0"/>
              <a:pPr/>
              <a:t>‹#›</a:t>
            </a:fld>
            <a:endParaRPr lang="en-GB"/>
          </a:p>
        </p:txBody>
      </p:sp>
    </p:spTree>
    <p:extLst>
      <p:ext uri="{BB962C8B-B14F-4D97-AF65-F5344CB8AC3E}">
        <p14:creationId xmlns:p14="http://schemas.microsoft.com/office/powerpoint/2010/main" val="130672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E9081E4-F518-4ACB-ADB2-4D4E0ED0D908}" type="datetime1">
              <a:rPr lang="en-GB" smtClean="0"/>
              <a:pPr/>
              <a:t>16/06/2018</a:t>
            </a:fld>
            <a:endParaRPr lang="en-GB"/>
          </a:p>
        </p:txBody>
      </p:sp>
      <p:sp>
        <p:nvSpPr>
          <p:cNvPr id="7" name="Slide Number Placeholder 6"/>
          <p:cNvSpPr>
            <a:spLocks noGrp="1"/>
          </p:cNvSpPr>
          <p:nvPr>
            <p:ph type="sldNum" sz="quarter" idx="12"/>
          </p:nvPr>
        </p:nvSpPr>
        <p:spPr/>
        <p:txBody>
          <a:bodyPr/>
          <a:lstStyle/>
          <a:p>
            <a:fld id="{C3C9C090-EA6F-4E3B-90A2-496B69476DD9}" type="slidenum">
              <a:rPr lang="en-GB" smtClean="0"/>
              <a:pPr/>
              <a:t>‹#›</a:t>
            </a:fld>
            <a:endParaRPr lang="en-GB"/>
          </a:p>
        </p:txBody>
      </p:sp>
    </p:spTree>
    <p:extLst>
      <p:ext uri="{BB962C8B-B14F-4D97-AF65-F5344CB8AC3E}">
        <p14:creationId xmlns:p14="http://schemas.microsoft.com/office/powerpoint/2010/main" val="2766464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BA6DF1-4661-4EB1-B72D-1EDA8A9733BF}" type="datetime1">
              <a:rPr lang="en-GB" smtClean="0"/>
              <a:pPr/>
              <a:t>16/06/2018</a:t>
            </a:fld>
            <a:endParaRPr lang="en-GB"/>
          </a:p>
        </p:txBody>
      </p:sp>
      <p:sp>
        <p:nvSpPr>
          <p:cNvPr id="9" name="Slide Number Placeholder 8"/>
          <p:cNvSpPr>
            <a:spLocks noGrp="1"/>
          </p:cNvSpPr>
          <p:nvPr>
            <p:ph type="sldNum" sz="quarter" idx="12"/>
          </p:nvPr>
        </p:nvSpPr>
        <p:spPr/>
        <p:txBody>
          <a:bodyPr/>
          <a:lstStyle/>
          <a:p>
            <a:fld id="{C894E974-5E47-45F7-8966-0CDE3BD92BBE}" type="slidenum">
              <a:rPr lang="en-GB" smtClean="0"/>
              <a:pPr/>
              <a:t>‹#›</a:t>
            </a:fld>
            <a:endParaRPr lang="en-GB"/>
          </a:p>
        </p:txBody>
      </p:sp>
    </p:spTree>
    <p:extLst>
      <p:ext uri="{BB962C8B-B14F-4D97-AF65-F5344CB8AC3E}">
        <p14:creationId xmlns:p14="http://schemas.microsoft.com/office/powerpoint/2010/main" val="3826530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3DF52BF-B86D-465C-8F78-6FC3A3F5975D}" type="datetime1">
              <a:rPr lang="en-GB" smtClean="0"/>
              <a:pPr/>
              <a:t>16/06/2018</a:t>
            </a:fld>
            <a:endParaRPr lang="en-GB"/>
          </a:p>
        </p:txBody>
      </p:sp>
      <p:sp>
        <p:nvSpPr>
          <p:cNvPr id="5" name="Slide Number Placeholder 4"/>
          <p:cNvSpPr>
            <a:spLocks noGrp="1"/>
          </p:cNvSpPr>
          <p:nvPr>
            <p:ph type="sldNum" sz="quarter" idx="12"/>
          </p:nvPr>
        </p:nvSpPr>
        <p:spPr/>
        <p:txBody>
          <a:bodyPr/>
          <a:lstStyle/>
          <a:p>
            <a:fld id="{DEC58ADF-EC61-4A11-A9AD-5671EFF5B683}" type="slidenum">
              <a:rPr lang="en-GB" smtClean="0"/>
              <a:pPr/>
              <a:t>‹#›</a:t>
            </a:fld>
            <a:endParaRPr lang="en-GB"/>
          </a:p>
        </p:txBody>
      </p:sp>
    </p:spTree>
    <p:extLst>
      <p:ext uri="{BB962C8B-B14F-4D97-AF65-F5344CB8AC3E}">
        <p14:creationId xmlns:p14="http://schemas.microsoft.com/office/powerpoint/2010/main" val="657986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1293B4-8C48-4CDD-9281-64FBD05B9582}" type="datetime1">
              <a:rPr lang="en-GB" smtClean="0"/>
              <a:pPr/>
              <a:t>16/06/2018</a:t>
            </a:fld>
            <a:endParaRPr lang="en-GB"/>
          </a:p>
        </p:txBody>
      </p:sp>
      <p:sp>
        <p:nvSpPr>
          <p:cNvPr id="4" name="Slide Number Placeholder 3"/>
          <p:cNvSpPr>
            <a:spLocks noGrp="1"/>
          </p:cNvSpPr>
          <p:nvPr>
            <p:ph type="sldNum" sz="quarter" idx="12"/>
          </p:nvPr>
        </p:nvSpPr>
        <p:spPr/>
        <p:txBody>
          <a:bodyPr/>
          <a:lstStyle/>
          <a:p>
            <a:fld id="{6E6CD6D9-1108-4251-89A2-8CE36F5C3490}" type="slidenum">
              <a:rPr lang="en-GB" smtClean="0"/>
              <a:pPr/>
              <a:t>‹#›</a:t>
            </a:fld>
            <a:endParaRPr lang="en-GB"/>
          </a:p>
        </p:txBody>
      </p:sp>
    </p:spTree>
    <p:extLst>
      <p:ext uri="{BB962C8B-B14F-4D97-AF65-F5344CB8AC3E}">
        <p14:creationId xmlns:p14="http://schemas.microsoft.com/office/powerpoint/2010/main" val="3403191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B177A87-369E-46D9-A117-7D6137DC3F3F}" type="datetime1">
              <a:rPr lang="en-GB" smtClean="0"/>
              <a:pPr/>
              <a:t>16/06/2018</a:t>
            </a:fld>
            <a:endParaRPr lang="en-GB"/>
          </a:p>
        </p:txBody>
      </p:sp>
      <p:sp>
        <p:nvSpPr>
          <p:cNvPr id="7" name="Slide Number Placeholder 6"/>
          <p:cNvSpPr>
            <a:spLocks noGrp="1"/>
          </p:cNvSpPr>
          <p:nvPr>
            <p:ph type="sldNum" sz="quarter" idx="12"/>
          </p:nvPr>
        </p:nvSpPr>
        <p:spPr/>
        <p:txBody>
          <a:bodyPr/>
          <a:lstStyle/>
          <a:p>
            <a:fld id="{E97B8C44-9EFB-42EF-AFB7-D13DCB8CD88F}" type="slidenum">
              <a:rPr lang="en-GB" smtClean="0"/>
              <a:pPr/>
              <a:t>‹#›</a:t>
            </a:fld>
            <a:endParaRPr lang="en-GB"/>
          </a:p>
        </p:txBody>
      </p:sp>
    </p:spTree>
    <p:extLst>
      <p:ext uri="{BB962C8B-B14F-4D97-AF65-F5344CB8AC3E}">
        <p14:creationId xmlns:p14="http://schemas.microsoft.com/office/powerpoint/2010/main" val="439214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480CE2-E6B8-4CAD-B70E-932813CD67F4}" type="datetime1">
              <a:rPr lang="en-GB" smtClean="0"/>
              <a:pPr/>
              <a:t>16/06/2018</a:t>
            </a:fld>
            <a:endParaRPr lang="en-GB"/>
          </a:p>
        </p:txBody>
      </p:sp>
      <p:sp>
        <p:nvSpPr>
          <p:cNvPr id="7" name="Slide Number Placeholder 6"/>
          <p:cNvSpPr>
            <a:spLocks noGrp="1"/>
          </p:cNvSpPr>
          <p:nvPr>
            <p:ph type="sldNum" sz="quarter" idx="12"/>
          </p:nvPr>
        </p:nvSpPr>
        <p:spPr/>
        <p:txBody>
          <a:bodyPr/>
          <a:lstStyle/>
          <a:p>
            <a:fld id="{6AF86CD4-DF0B-461F-9A80-9FB84961E51E}" type="slidenum">
              <a:rPr lang="en-GB" smtClean="0"/>
              <a:pPr/>
              <a:t>‹#›</a:t>
            </a:fld>
            <a:endParaRPr lang="en-GB"/>
          </a:p>
        </p:txBody>
      </p:sp>
    </p:spTree>
    <p:extLst>
      <p:ext uri="{BB962C8B-B14F-4D97-AF65-F5344CB8AC3E}">
        <p14:creationId xmlns:p14="http://schemas.microsoft.com/office/powerpoint/2010/main" val="2088811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CF1E94-56EC-413B-A164-A58BDC925D3C}" type="datetime1">
              <a:rPr lang="en-GB" smtClean="0"/>
              <a:pPr/>
              <a:t>16/06/2018</a:t>
            </a:fld>
            <a:endParaRPr lang="en-GB"/>
          </a:p>
        </p:txBody>
      </p:sp>
      <p:sp>
        <p:nvSpPr>
          <p:cNvPr id="6" name="Slide Number Placeholder 5"/>
          <p:cNvSpPr>
            <a:spLocks noGrp="1"/>
          </p:cNvSpPr>
          <p:nvPr>
            <p:ph type="sldNum" sz="quarter" idx="12"/>
          </p:nvPr>
        </p:nvSpPr>
        <p:spPr/>
        <p:txBody>
          <a:bodyPr/>
          <a:lstStyle/>
          <a:p>
            <a:fld id="{AA4DEEE5-F448-4A58-A6BF-62EE1160F3C5}" type="slidenum">
              <a:rPr lang="en-GB" smtClean="0"/>
              <a:pPr/>
              <a:t>‹#›</a:t>
            </a:fld>
            <a:endParaRPr lang="en-GB"/>
          </a:p>
        </p:txBody>
      </p:sp>
    </p:spTree>
    <p:extLst>
      <p:ext uri="{BB962C8B-B14F-4D97-AF65-F5344CB8AC3E}">
        <p14:creationId xmlns:p14="http://schemas.microsoft.com/office/powerpoint/2010/main" val="1479930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6DFF0F-C2F5-46EC-BEAB-046F0BBDEA9D}" type="datetime1">
              <a:rPr lang="en-GB" smtClean="0"/>
              <a:pPr/>
              <a:t>16/06/2018</a:t>
            </a:fld>
            <a:endParaRPr lang="en-GB"/>
          </a:p>
        </p:txBody>
      </p:sp>
      <p:sp>
        <p:nvSpPr>
          <p:cNvPr id="6" name="Slide Number Placeholder 5"/>
          <p:cNvSpPr>
            <a:spLocks noGrp="1"/>
          </p:cNvSpPr>
          <p:nvPr>
            <p:ph type="sldNum" sz="quarter" idx="12"/>
          </p:nvPr>
        </p:nvSpPr>
        <p:spPr/>
        <p:txBody>
          <a:bodyPr/>
          <a:lstStyle/>
          <a:p>
            <a:fld id="{0A294B4D-C2E8-4514-8611-67EE284164DE}" type="slidenum">
              <a:rPr lang="en-GB" smtClean="0"/>
              <a:pPr/>
              <a:t>‹#›</a:t>
            </a:fld>
            <a:endParaRPr lang="en-GB"/>
          </a:p>
        </p:txBody>
      </p:sp>
    </p:spTree>
    <p:extLst>
      <p:ext uri="{BB962C8B-B14F-4D97-AF65-F5344CB8AC3E}">
        <p14:creationId xmlns:p14="http://schemas.microsoft.com/office/powerpoint/2010/main" val="481808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025E8B1-A443-47A2-896F-10B5DF746B9E}" type="datetime1">
              <a:rPr lang="en-GB" smtClean="0"/>
              <a:pPr/>
              <a:t>16/06/2018</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9F347A4-22F5-48A1-A31A-D5215BA474CD}" type="slidenum">
              <a:rPr lang="en-GB" smtClean="0"/>
              <a:pPr/>
              <a:t>‹#›</a:t>
            </a:fld>
            <a:endParaRPr lang="en-GB"/>
          </a:p>
        </p:txBody>
      </p:sp>
    </p:spTree>
    <p:extLst>
      <p:ext uri="{BB962C8B-B14F-4D97-AF65-F5344CB8AC3E}">
        <p14:creationId xmlns:p14="http://schemas.microsoft.com/office/powerpoint/2010/main" val="15618776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gif"/><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type="subTitle" idx="1"/>
          </p:nvPr>
        </p:nvSpPr>
        <p:spPr/>
        <p:txBody>
          <a:bodyPr/>
          <a:lstStyle/>
          <a:p>
            <a:pPr eaLnBrk="1" hangingPunct="1"/>
            <a:r>
              <a:rPr lang="en-GB" sz="2800" dirty="0"/>
              <a:t>The Learning Organisation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4653136"/>
            <a:ext cx="2109614" cy="2109614"/>
          </a:xfrm>
          <a:prstGeom prst="rect">
            <a:avLst/>
          </a:prstGeom>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itle 1">
            <a:extLst>
              <a:ext uri="{FF2B5EF4-FFF2-40B4-BE49-F238E27FC236}">
                <a16:creationId xmlns:a16="http://schemas.microsoft.com/office/drawing/2014/main" id="{BC79C059-E768-324A-91B4-99E6C105AD86}"/>
              </a:ext>
            </a:extLst>
          </p:cNvPr>
          <p:cNvSpPr txBox="1">
            <a:spLocks/>
          </p:cNvSpPr>
          <p:nvPr/>
        </p:nvSpPr>
        <p:spPr>
          <a:xfrm>
            <a:off x="683568" y="1916832"/>
            <a:ext cx="7772400" cy="1470025"/>
          </a:xfrm>
          <a:prstGeom prst="rect">
            <a:avLst/>
          </a:prstGeom>
        </p:spPr>
        <p:txBody>
          <a:bodyPr vert="horz" lIns="91440" tIns="45720" rIns="91440" bIns="45720" rtlCol="0" anchor="ctr">
            <a:normAutofit fontScale="8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pPr>
            <a:r>
              <a:rPr lang="en-GB"/>
              <a:t>EMPL5002 </a:t>
            </a:r>
            <a:br>
              <a:rPr lang="en-GB"/>
            </a:br>
            <a:r>
              <a:rPr lang="en-GB"/>
              <a:t>Developing relationships and workplace achievement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t>Aims and objectives</a:t>
            </a:r>
          </a:p>
        </p:txBody>
      </p:sp>
      <p:sp>
        <p:nvSpPr>
          <p:cNvPr id="7171" name="Rectangle 3"/>
          <p:cNvSpPr>
            <a:spLocks noGrp="1" noChangeArrowheads="1"/>
          </p:cNvSpPr>
          <p:nvPr>
            <p:ph idx="1"/>
          </p:nvPr>
        </p:nvSpPr>
        <p:spPr/>
        <p:txBody>
          <a:bodyPr/>
          <a:lstStyle/>
          <a:p>
            <a:pPr eaLnBrk="1" hangingPunct="1"/>
            <a:r>
              <a:rPr lang="en-GB" dirty="0"/>
              <a:t>To introduce the facets and elements of the Learning Organisation</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p:txBody>
          <a:bodyPr/>
          <a:lstStyle/>
          <a:p>
            <a:pPr eaLnBrk="1" hangingPunct="1"/>
            <a:r>
              <a:rPr lang="en-GB" dirty="0"/>
              <a:t>Peter Senge</a:t>
            </a:r>
          </a:p>
        </p:txBody>
      </p:sp>
      <p:pic>
        <p:nvPicPr>
          <p:cNvPr id="8195" name="Picture 5" descr="senge2"/>
          <p:cNvPicPr>
            <a:picLocks noChangeAspect="1" noChangeArrowheads="1"/>
          </p:cNvPicPr>
          <p:nvPr/>
        </p:nvPicPr>
        <p:blipFill>
          <a:blip r:embed="rId3" cstate="print"/>
          <a:srcRect/>
          <a:stretch>
            <a:fillRect/>
          </a:stretch>
        </p:blipFill>
        <p:spPr bwMode="auto">
          <a:xfrm>
            <a:off x="5364163" y="2133600"/>
            <a:ext cx="3470275" cy="3527425"/>
          </a:xfrm>
          <a:prstGeom prst="rect">
            <a:avLst/>
          </a:prstGeom>
          <a:noFill/>
          <a:ln w="9525">
            <a:noFill/>
            <a:miter lim="800000"/>
            <a:headEnd/>
            <a:tailEnd/>
          </a:ln>
        </p:spPr>
      </p:pic>
      <p:sp>
        <p:nvSpPr>
          <p:cNvPr id="8196" name="Text Box 6"/>
          <p:cNvSpPr txBox="1">
            <a:spLocks noChangeArrowheads="1"/>
          </p:cNvSpPr>
          <p:nvPr/>
        </p:nvSpPr>
        <p:spPr bwMode="auto">
          <a:xfrm>
            <a:off x="755650" y="2636838"/>
            <a:ext cx="4103688" cy="2838450"/>
          </a:xfrm>
          <a:prstGeom prst="rect">
            <a:avLst/>
          </a:prstGeom>
          <a:noFill/>
          <a:ln w="9525">
            <a:noFill/>
            <a:miter lim="800000"/>
            <a:headEnd/>
            <a:tailEnd/>
          </a:ln>
        </p:spPr>
        <p:txBody>
          <a:bodyPr>
            <a:spAutoFit/>
          </a:bodyPr>
          <a:lstStyle/>
          <a:p>
            <a:r>
              <a:rPr lang="en-GB" b="1" dirty="0"/>
              <a:t>Learning organisations </a:t>
            </a:r>
            <a:r>
              <a:rPr lang="en-GB" dirty="0"/>
              <a:t>are:</a:t>
            </a:r>
          </a:p>
          <a:p>
            <a:r>
              <a:rPr lang="en-GB" dirty="0"/>
              <a:t>…organizations where people continually expand their capacity </a:t>
            </a:r>
          </a:p>
          <a:p>
            <a:r>
              <a:rPr lang="en-GB" dirty="0"/>
              <a:t>to create the results they truly desire, where new and expansive </a:t>
            </a:r>
          </a:p>
          <a:p>
            <a:r>
              <a:rPr lang="en-GB" dirty="0"/>
              <a:t>patterns of thinking are nurtured, where collective aspiration is set </a:t>
            </a:r>
          </a:p>
          <a:p>
            <a:r>
              <a:rPr lang="en-GB" dirty="0"/>
              <a:t>free, and where people are continually learning to see the whole together.</a:t>
            </a:r>
          </a:p>
          <a:p>
            <a:r>
              <a:rPr lang="en-GB" dirty="0"/>
              <a:t>(Senge, 1990)</a:t>
            </a:r>
          </a:p>
        </p:txBody>
      </p:sp>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t>Peter Senge (1990)</a:t>
            </a:r>
          </a:p>
        </p:txBody>
      </p:sp>
      <p:sp>
        <p:nvSpPr>
          <p:cNvPr id="9219" name="Rectangle 3"/>
          <p:cNvSpPr>
            <a:spLocks noGrp="1" noChangeArrowheads="1"/>
          </p:cNvSpPr>
          <p:nvPr>
            <p:ph idx="1"/>
          </p:nvPr>
        </p:nvSpPr>
        <p:spPr/>
        <p:txBody>
          <a:bodyPr/>
          <a:lstStyle/>
          <a:p>
            <a:pPr eaLnBrk="1" hangingPunct="1">
              <a:lnSpc>
                <a:spcPct val="90000"/>
              </a:lnSpc>
            </a:pPr>
            <a:r>
              <a:rPr lang="en-GB"/>
              <a:t>for a ‘learning organization it is not enough to survive. ‘”Survival learning” or what is more often termed “adaptive learning” is important – indeed it is necessary. But for a learning organization, “adaptive learning” must be joined by “generative learning”, learning that enhances our capacity to create’ (Senge 1990:14).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t>David Garvin (1996)…</a:t>
            </a:r>
          </a:p>
        </p:txBody>
      </p:sp>
      <p:sp>
        <p:nvSpPr>
          <p:cNvPr id="10243" name="Rectangle 3"/>
          <p:cNvSpPr>
            <a:spLocks noGrp="1" noChangeArrowheads="1"/>
          </p:cNvSpPr>
          <p:nvPr>
            <p:ph idx="1"/>
          </p:nvPr>
        </p:nvSpPr>
        <p:spPr/>
        <p:txBody>
          <a:bodyPr/>
          <a:lstStyle/>
          <a:p>
            <a:pPr eaLnBrk="1" hangingPunct="1"/>
            <a:r>
              <a:rPr lang="en-GB" sz="2800" b="1"/>
              <a:t>The need for learning organizations</a:t>
            </a:r>
            <a:r>
              <a:rPr lang="en-GB" sz="2800"/>
              <a:t> is due to business becoming more complex, dynamic, and globally competitive. Excelling in a dynamic business environment requires more understanding, knowledge, preparation, and agreement than one person's expertise and experience provides. David Garvin of Harvard University says that "Continuous improvement requires a commitment to learning."</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692697"/>
            <a:ext cx="8724350" cy="4968552"/>
          </a:xfrm>
          <a:prstGeom prst="rect">
            <a:avLst/>
          </a:prstGeom>
        </p:spPr>
      </p:pic>
      <p:pic>
        <p:nvPicPr>
          <p:cNvPr id="7"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0764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Benefits  of a Learning Organisation</a:t>
            </a:r>
          </a:p>
        </p:txBody>
      </p:sp>
      <p:sp>
        <p:nvSpPr>
          <p:cNvPr id="3" name="Text Placeholder 2"/>
          <p:cNvSpPr>
            <a:spLocks noGrp="1"/>
          </p:cNvSpPr>
          <p:nvPr>
            <p:ph type="body" idx="1"/>
          </p:nvPr>
        </p:nvSpPr>
        <p:spPr>
          <a:xfrm>
            <a:off x="457200" y="1535113"/>
            <a:ext cx="8219256" cy="639762"/>
          </a:xfrm>
        </p:spPr>
        <p:txBody>
          <a:bodyPr>
            <a:normAutofit fontScale="25000" lnSpcReduction="20000"/>
          </a:bodyPr>
          <a:lstStyle/>
          <a:p>
            <a:endParaRPr lang="en-GB" dirty="0"/>
          </a:p>
          <a:p>
            <a:endParaRPr lang="en-GB" dirty="0"/>
          </a:p>
          <a:p>
            <a:r>
              <a:rPr lang="en-GB" sz="11200" dirty="0"/>
              <a:t>The main benefits are:</a:t>
            </a:r>
          </a:p>
          <a:p>
            <a:endParaRPr lang="en-GB" dirty="0"/>
          </a:p>
        </p:txBody>
      </p:sp>
      <p:sp>
        <p:nvSpPr>
          <p:cNvPr id="4" name="Content Placeholder 3"/>
          <p:cNvSpPr>
            <a:spLocks noGrp="1"/>
          </p:cNvSpPr>
          <p:nvPr>
            <p:ph sz="half" idx="2"/>
          </p:nvPr>
        </p:nvSpPr>
        <p:spPr>
          <a:xfrm>
            <a:off x="457200" y="2174875"/>
            <a:ext cx="8219256" cy="3486373"/>
          </a:xfrm>
        </p:spPr>
        <p:txBody>
          <a:bodyPr/>
          <a:lstStyle/>
          <a:p>
            <a:r>
              <a:rPr lang="en-GB" dirty="0"/>
              <a:t>Maintaining levels of innovation and remaining competitive</a:t>
            </a:r>
          </a:p>
          <a:p>
            <a:r>
              <a:rPr lang="en-GB" dirty="0"/>
              <a:t>Being better placed to respond to external pressures</a:t>
            </a:r>
          </a:p>
          <a:p>
            <a:r>
              <a:rPr lang="en-GB" dirty="0"/>
              <a:t>Having the knowledge to better link resources to customer needs</a:t>
            </a:r>
          </a:p>
          <a:p>
            <a:r>
              <a:rPr lang="en-GB" dirty="0"/>
              <a:t>Improving quality of outputs at all levels</a:t>
            </a:r>
          </a:p>
          <a:p>
            <a:r>
              <a:rPr lang="en-GB" dirty="0"/>
              <a:t>Improving Corporate image by becoming more people oriented</a:t>
            </a:r>
          </a:p>
          <a:p>
            <a:r>
              <a:rPr lang="en-GB" dirty="0"/>
              <a:t>Increasing the pace of change within the organization</a:t>
            </a:r>
          </a:p>
        </p:txBody>
      </p:sp>
      <p:pic>
        <p:nvPicPr>
          <p:cNvPr id="10"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226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755576" y="243681"/>
            <a:ext cx="7772400" cy="782013"/>
          </a:xfrm>
        </p:spPr>
        <p:txBody>
          <a:bodyPr>
            <a:normAutofit/>
          </a:bodyPr>
          <a:lstStyle/>
          <a:p>
            <a:r>
              <a:rPr lang="en-GB" sz="3200" dirty="0"/>
              <a:t>The Fifth Discipline</a:t>
            </a:r>
          </a:p>
        </p:txBody>
      </p:sp>
      <p:sp>
        <p:nvSpPr>
          <p:cNvPr id="11267" name="Rectangle 3"/>
          <p:cNvSpPr>
            <a:spLocks noGrp="1" noChangeArrowheads="1"/>
          </p:cNvSpPr>
          <p:nvPr>
            <p:ph idx="1"/>
          </p:nvPr>
        </p:nvSpPr>
        <p:spPr>
          <a:xfrm>
            <a:off x="971600" y="1269374"/>
            <a:ext cx="7772400" cy="4247857"/>
          </a:xfrm>
        </p:spPr>
        <p:txBody>
          <a:bodyPr>
            <a:normAutofit fontScale="77500" lnSpcReduction="20000"/>
          </a:bodyPr>
          <a:lstStyle/>
          <a:p>
            <a:pPr marL="0" indent="0" eaLnBrk="1" hangingPunct="1">
              <a:lnSpc>
                <a:spcPct val="90000"/>
              </a:lnSpc>
              <a:buNone/>
            </a:pPr>
            <a:r>
              <a:rPr lang="en-GB" dirty="0"/>
              <a:t>The five disciplines that Peter Senge identifies are said to be converging to innovate learning organizations. They are:</a:t>
            </a:r>
          </a:p>
          <a:p>
            <a:pPr marL="0" indent="0" eaLnBrk="1" hangingPunct="1">
              <a:lnSpc>
                <a:spcPct val="90000"/>
              </a:lnSpc>
              <a:buNone/>
            </a:pPr>
            <a:endParaRPr lang="en-GB" dirty="0"/>
          </a:p>
          <a:p>
            <a:pPr marL="514350" indent="-514350" eaLnBrk="1" hangingPunct="1">
              <a:lnSpc>
                <a:spcPct val="90000"/>
              </a:lnSpc>
              <a:buFont typeface="+mj-lt"/>
              <a:buAutoNum type="arabicPeriod"/>
            </a:pPr>
            <a:r>
              <a:rPr lang="en-GB" dirty="0"/>
              <a:t>Systems thinking (the fifth discipline)</a:t>
            </a:r>
          </a:p>
          <a:p>
            <a:pPr marL="514350" indent="-514350" eaLnBrk="1" hangingPunct="1">
              <a:lnSpc>
                <a:spcPct val="90000"/>
              </a:lnSpc>
              <a:buFont typeface="+mj-lt"/>
              <a:buAutoNum type="arabicPeriod"/>
            </a:pPr>
            <a:r>
              <a:rPr lang="en-GB" dirty="0"/>
              <a:t>Personal mastery</a:t>
            </a:r>
          </a:p>
          <a:p>
            <a:pPr marL="514350" indent="-514350" eaLnBrk="1" hangingPunct="1">
              <a:lnSpc>
                <a:spcPct val="90000"/>
              </a:lnSpc>
              <a:buFont typeface="+mj-lt"/>
              <a:buAutoNum type="arabicPeriod"/>
            </a:pPr>
            <a:r>
              <a:rPr lang="en-GB" dirty="0"/>
              <a:t>Mental models</a:t>
            </a:r>
          </a:p>
          <a:p>
            <a:pPr marL="514350" indent="-514350" eaLnBrk="1" hangingPunct="1">
              <a:lnSpc>
                <a:spcPct val="90000"/>
              </a:lnSpc>
              <a:buFont typeface="+mj-lt"/>
              <a:buAutoNum type="arabicPeriod"/>
            </a:pPr>
            <a:r>
              <a:rPr lang="en-GB" dirty="0"/>
              <a:t>Building shared vision</a:t>
            </a:r>
          </a:p>
          <a:p>
            <a:pPr marL="514350" indent="-514350" eaLnBrk="1" hangingPunct="1">
              <a:lnSpc>
                <a:spcPct val="90000"/>
              </a:lnSpc>
              <a:buFont typeface="+mj-lt"/>
              <a:buAutoNum type="arabicPeriod"/>
            </a:pPr>
            <a:r>
              <a:rPr lang="en-GB" dirty="0"/>
              <a:t>Team learning</a:t>
            </a:r>
          </a:p>
          <a:p>
            <a:pPr eaLnBrk="1" hangingPunct="1">
              <a:lnSpc>
                <a:spcPct val="90000"/>
              </a:lnSpc>
            </a:pPr>
            <a:endParaRPr lang="en-GB" dirty="0"/>
          </a:p>
          <a:p>
            <a:pPr marL="0" indent="0">
              <a:lnSpc>
                <a:spcPct val="90000"/>
              </a:lnSpc>
              <a:buNone/>
            </a:pPr>
            <a:r>
              <a:rPr lang="en-GB" sz="2400" i="1" dirty="0"/>
              <a:t>The dimension that distinguishes learning organisations from more traditional organizations is the mastery of certain basic disciplines or ‘component technologies’.</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357604" y="980728"/>
            <a:ext cx="8329196" cy="4464496"/>
          </a:xfrm>
        </p:spPr>
        <p:txBody>
          <a:bodyPr>
            <a:normAutofit fontScale="92500"/>
          </a:bodyPr>
          <a:lstStyle/>
          <a:p>
            <a:pPr marL="0" indent="0" eaLnBrk="1" hangingPunct="1">
              <a:lnSpc>
                <a:spcPct val="80000"/>
              </a:lnSpc>
              <a:buNone/>
            </a:pPr>
            <a:r>
              <a:rPr lang="en-GB" sz="2400" dirty="0"/>
              <a:t>This is a conceptual framework, a body of knowledge and tools that has been developed over the past fifty years, to make the full patterns clearer, and to help us see how to change them effectively. </a:t>
            </a:r>
          </a:p>
          <a:p>
            <a:pPr marL="0" indent="0" eaLnBrk="1" hangingPunct="1">
              <a:lnSpc>
                <a:spcPct val="80000"/>
              </a:lnSpc>
              <a:buNone/>
            </a:pPr>
            <a:endParaRPr lang="en-GB" sz="1050" dirty="0"/>
          </a:p>
          <a:p>
            <a:pPr marL="0" indent="0" eaLnBrk="1" hangingPunct="1">
              <a:lnSpc>
                <a:spcPct val="80000"/>
              </a:lnSpc>
              <a:buNone/>
            </a:pPr>
            <a:r>
              <a:rPr lang="en-GB" sz="2400" dirty="0"/>
              <a:t>The essence of the discipline of systems thinking lies in a shift of mindset: </a:t>
            </a:r>
          </a:p>
          <a:p>
            <a:pPr lvl="1" eaLnBrk="1" hangingPunct="1">
              <a:lnSpc>
                <a:spcPct val="80000"/>
              </a:lnSpc>
            </a:pPr>
            <a:r>
              <a:rPr lang="en-GB" sz="2400" dirty="0"/>
              <a:t>seeing interrelationships rather than linear cause-effect chains, and </a:t>
            </a:r>
          </a:p>
          <a:p>
            <a:pPr lvl="1" eaLnBrk="1" hangingPunct="1">
              <a:lnSpc>
                <a:spcPct val="80000"/>
              </a:lnSpc>
            </a:pPr>
            <a:r>
              <a:rPr lang="en-GB" sz="2400" dirty="0"/>
              <a:t>seeing processes of change rather than snapshots</a:t>
            </a:r>
          </a:p>
          <a:p>
            <a:pPr marL="0" indent="0" eaLnBrk="1" hangingPunct="1">
              <a:lnSpc>
                <a:spcPct val="80000"/>
              </a:lnSpc>
              <a:buNone/>
            </a:pPr>
            <a:endParaRPr lang="en-GB" sz="2600" dirty="0"/>
          </a:p>
          <a:p>
            <a:pPr marL="0" indent="0" eaLnBrk="1" hangingPunct="1">
              <a:lnSpc>
                <a:spcPct val="80000"/>
              </a:lnSpc>
              <a:buNone/>
            </a:pPr>
            <a:r>
              <a:rPr lang="en-GB" sz="2600" dirty="0"/>
              <a:t>Systems thinking </a:t>
            </a:r>
          </a:p>
          <a:p>
            <a:pPr eaLnBrk="1" hangingPunct="1">
              <a:lnSpc>
                <a:spcPct val="80000"/>
              </a:lnSpc>
            </a:pPr>
            <a:r>
              <a:rPr lang="en-GB" sz="2400" dirty="0"/>
              <a:t>it provides ways of understanding practical business issues; </a:t>
            </a:r>
          </a:p>
          <a:p>
            <a:pPr eaLnBrk="1" hangingPunct="1">
              <a:lnSpc>
                <a:spcPct val="80000"/>
              </a:lnSpc>
            </a:pPr>
            <a:r>
              <a:rPr lang="en-GB" sz="2400" dirty="0"/>
              <a:t>it looks at systems in terms of particular types of cycles (archetypes);</a:t>
            </a:r>
          </a:p>
          <a:p>
            <a:pPr eaLnBrk="1" hangingPunct="1">
              <a:lnSpc>
                <a:spcPct val="80000"/>
              </a:lnSpc>
            </a:pPr>
            <a:r>
              <a:rPr lang="en-GB" sz="2400" dirty="0"/>
              <a:t>it includes explicit system modelling of complex issues. </a:t>
            </a:r>
          </a:p>
          <a:p>
            <a:pPr eaLnBrk="1" hangingPunct="1">
              <a:lnSpc>
                <a:spcPct val="80000"/>
              </a:lnSpc>
            </a:pPr>
            <a:endParaRPr lang="en-GB" sz="2400" dirty="0"/>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2">
            <a:extLst>
              <a:ext uri="{FF2B5EF4-FFF2-40B4-BE49-F238E27FC236}">
                <a16:creationId xmlns:a16="http://schemas.microsoft.com/office/drawing/2014/main" id="{341408DF-79CC-D34D-ACB9-835B482E5891}"/>
              </a:ext>
            </a:extLst>
          </p:cNvPr>
          <p:cNvSpPr>
            <a:spLocks noGrp="1" noChangeArrowheads="1"/>
          </p:cNvSpPr>
          <p:nvPr>
            <p:ph type="title"/>
          </p:nvPr>
        </p:nvSpPr>
        <p:spPr>
          <a:xfrm>
            <a:off x="457200" y="116632"/>
            <a:ext cx="8229600" cy="864096"/>
          </a:xfrm>
        </p:spPr>
        <p:txBody>
          <a:bodyPr/>
          <a:lstStyle/>
          <a:p>
            <a:pPr eaLnBrk="1" hangingPunct="1"/>
            <a:r>
              <a:rPr lang="en-GB" dirty="0"/>
              <a:t>Systems Thinking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dirty="0"/>
              <a:t>Personal Mastery</a:t>
            </a:r>
          </a:p>
        </p:txBody>
      </p:sp>
      <p:sp>
        <p:nvSpPr>
          <p:cNvPr id="13315" name="Rectangle 3"/>
          <p:cNvSpPr>
            <a:spLocks noGrp="1" noChangeArrowheads="1"/>
          </p:cNvSpPr>
          <p:nvPr>
            <p:ph idx="1"/>
          </p:nvPr>
        </p:nvSpPr>
        <p:spPr/>
        <p:txBody>
          <a:bodyPr>
            <a:normAutofit fontScale="92500"/>
          </a:bodyPr>
          <a:lstStyle/>
          <a:p>
            <a:pPr eaLnBrk="1" hangingPunct="1">
              <a:lnSpc>
                <a:spcPct val="90000"/>
              </a:lnSpc>
            </a:pPr>
            <a:r>
              <a:rPr lang="en-GB" sz="2400" dirty="0"/>
              <a:t>Organizations learn only through individuals who learn. Individual learning does not guarantee organizational learning. But without it no organizational learning occurs’ (</a:t>
            </a:r>
            <a:r>
              <a:rPr lang="en-GB" sz="2400" dirty="0" err="1"/>
              <a:t>Senge</a:t>
            </a:r>
            <a:r>
              <a:rPr lang="en-GB" sz="2400" dirty="0"/>
              <a:t> 1990: 139). </a:t>
            </a:r>
          </a:p>
          <a:p>
            <a:pPr eaLnBrk="1" hangingPunct="1">
              <a:lnSpc>
                <a:spcPct val="90000"/>
              </a:lnSpc>
            </a:pPr>
            <a:r>
              <a:rPr lang="en-GB" sz="2400" dirty="0"/>
              <a:t>Personal mastery is the discipline of ‘continually clarifying and deepening our personal vision, of focusing our energies, of developing patience, and of seeing reality objectively’ (</a:t>
            </a:r>
            <a:r>
              <a:rPr lang="en-GB" sz="2400" i="1" dirty="0"/>
              <a:t>ibid.</a:t>
            </a:r>
            <a:r>
              <a:rPr lang="en-GB" sz="2400" dirty="0"/>
              <a:t>: 7). It goes beyond competence and skills, although it involves them. It goes beyond spiritual opening, although it involves spiritual growth. </a:t>
            </a:r>
          </a:p>
          <a:p>
            <a:pPr eaLnBrk="1" hangingPunct="1">
              <a:lnSpc>
                <a:spcPct val="90000"/>
              </a:lnSpc>
            </a:pPr>
            <a:r>
              <a:rPr lang="en-GB" sz="2400" dirty="0"/>
              <a:t>Mastery is seen as a special kind of proficiency. It is not about dominance, but rather about calling. Vision is vocation rather than simply just a good idea.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dirty="0"/>
              <a:t>Personal mastery</a:t>
            </a:r>
          </a:p>
        </p:txBody>
      </p:sp>
      <p:sp>
        <p:nvSpPr>
          <p:cNvPr id="14339" name="Rectangle 3"/>
          <p:cNvSpPr>
            <a:spLocks noGrp="1" noChangeArrowheads="1"/>
          </p:cNvSpPr>
          <p:nvPr>
            <p:ph idx="1"/>
          </p:nvPr>
        </p:nvSpPr>
        <p:spPr/>
        <p:txBody>
          <a:bodyPr/>
          <a:lstStyle/>
          <a:p>
            <a:pPr eaLnBrk="1" hangingPunct="1">
              <a:lnSpc>
                <a:spcPct val="90000"/>
              </a:lnSpc>
            </a:pPr>
            <a:r>
              <a:rPr lang="en-GB" i="1"/>
              <a:t>is the discipline of continually clarifying and deepening our personal vision, of focusing our energies, of developing patience, and of seeing reality objectively.</a:t>
            </a:r>
            <a:r>
              <a:rPr lang="en-GB"/>
              <a:t> </a:t>
            </a:r>
          </a:p>
          <a:p>
            <a:pPr eaLnBrk="1" hangingPunct="1">
              <a:lnSpc>
                <a:spcPct val="90000"/>
              </a:lnSpc>
            </a:pPr>
            <a:endParaRPr lang="en-GB"/>
          </a:p>
          <a:p>
            <a:pPr eaLnBrk="1" hangingPunct="1">
              <a:lnSpc>
                <a:spcPct val="90000"/>
              </a:lnSpc>
            </a:pPr>
            <a:r>
              <a:rPr lang="en-GB"/>
              <a:t>People creating the results in life that they truly seek. This is where the spirit of the learning organization is from. </a:t>
            </a:r>
          </a:p>
          <a:p>
            <a:pPr eaLnBrk="1" hangingPunct="1">
              <a:lnSpc>
                <a:spcPct val="90000"/>
              </a:lnSpc>
            </a:pPr>
            <a:endParaRPr lang="en-GB"/>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t>Mental models</a:t>
            </a:r>
          </a:p>
        </p:txBody>
      </p:sp>
      <p:sp>
        <p:nvSpPr>
          <p:cNvPr id="15363" name="Rectangle 3"/>
          <p:cNvSpPr>
            <a:spLocks noGrp="1" noChangeArrowheads="1"/>
          </p:cNvSpPr>
          <p:nvPr>
            <p:ph idx="1"/>
          </p:nvPr>
        </p:nvSpPr>
        <p:spPr/>
        <p:txBody>
          <a:bodyPr/>
          <a:lstStyle/>
          <a:p>
            <a:pPr eaLnBrk="1" hangingPunct="1"/>
            <a:r>
              <a:rPr lang="en-GB" sz="2800"/>
              <a:t>The discipline of mental models starts with turning the mirror inward; learning to unearth our internal pictures of the world, to bring them to the surface and hold them rigorously to scrutiny. It also includes the ability to carry on ‘learningful’ conversations that balance inquiry and advocacy, where people expose their own thinking effectively and make that thinking open to the influence of others. (Senge 1990: 9)</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t>Mental models…</a:t>
            </a:r>
          </a:p>
        </p:txBody>
      </p:sp>
      <p:sp>
        <p:nvSpPr>
          <p:cNvPr id="16387" name="Rectangle 3"/>
          <p:cNvSpPr>
            <a:spLocks noGrp="1" noChangeArrowheads="1"/>
          </p:cNvSpPr>
          <p:nvPr>
            <p:ph idx="1"/>
          </p:nvPr>
        </p:nvSpPr>
        <p:spPr/>
        <p:txBody>
          <a:bodyPr/>
          <a:lstStyle/>
          <a:p>
            <a:pPr eaLnBrk="1" hangingPunct="1"/>
            <a:r>
              <a:rPr lang="en-GB"/>
              <a:t>are deeply ingrained assumptions, generalizations, or even pictures or images that influence how we understand the world and how we take action.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t>Building shared vision</a:t>
            </a:r>
          </a:p>
        </p:txBody>
      </p:sp>
      <p:sp>
        <p:nvSpPr>
          <p:cNvPr id="17411" name="Rectangle 3"/>
          <p:cNvSpPr>
            <a:spLocks noGrp="1" noChangeArrowheads="1"/>
          </p:cNvSpPr>
          <p:nvPr>
            <p:ph idx="1"/>
          </p:nvPr>
        </p:nvSpPr>
        <p:spPr/>
        <p:txBody>
          <a:bodyPr/>
          <a:lstStyle/>
          <a:p>
            <a:pPr eaLnBrk="1" hangingPunct="1"/>
            <a:r>
              <a:rPr lang="en-GB" dirty="0"/>
              <a:t>The practice of shared vision involves the skills of unearthing shared ‘pictures of the future’ that foster genuine commitment and enrolment rather than compliance. In mastering this discipline, leaders learn the counter-productiveness of trying to dictate a vision, no matter how heartfelt. </a:t>
            </a:r>
            <a:r>
              <a:rPr lang="en-GB" sz="2800" dirty="0"/>
              <a:t>(</a:t>
            </a:r>
            <a:r>
              <a:rPr lang="en-GB" sz="2800" dirty="0" err="1"/>
              <a:t>Senge</a:t>
            </a:r>
            <a:r>
              <a:rPr lang="en-GB" sz="2800" dirty="0"/>
              <a:t> 1990: 9)</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i="1"/>
              <a:t>The practice of shared vision…</a:t>
            </a:r>
          </a:p>
        </p:txBody>
      </p:sp>
      <p:sp>
        <p:nvSpPr>
          <p:cNvPr id="18435" name="Rectangle 3"/>
          <p:cNvSpPr>
            <a:spLocks noGrp="1" noChangeArrowheads="1"/>
          </p:cNvSpPr>
          <p:nvPr>
            <p:ph idx="1"/>
          </p:nvPr>
        </p:nvSpPr>
        <p:spPr/>
        <p:txBody>
          <a:bodyPr/>
          <a:lstStyle/>
          <a:p>
            <a:pPr eaLnBrk="1" hangingPunct="1"/>
            <a:r>
              <a:rPr lang="en-GB" i="1"/>
              <a:t>involves the skills of unearthing shared "pictures of the future" that foster genuine commitment and enrollment rather than compliance.</a:t>
            </a:r>
            <a:r>
              <a:rPr lang="en-GB"/>
              <a:t> </a:t>
            </a:r>
          </a:p>
          <a:p>
            <a:pPr eaLnBrk="1" hangingPunct="1"/>
            <a:endParaRPr lang="en-GB"/>
          </a:p>
          <a:p>
            <a:pPr eaLnBrk="1" hangingPunct="1"/>
            <a:r>
              <a:rPr lang="en-GB"/>
              <a:t>Openness </a:t>
            </a:r>
          </a:p>
          <a:p>
            <a:pPr eaLnBrk="1" hangingPunct="1"/>
            <a:r>
              <a:rPr lang="en-GB"/>
              <a:t>Pictures of the future </a:t>
            </a:r>
          </a:p>
          <a:p>
            <a:pPr eaLnBrk="1" hangingPunct="1"/>
            <a:endParaRPr lang="en-GB"/>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t>Team learning</a:t>
            </a:r>
          </a:p>
        </p:txBody>
      </p:sp>
      <p:sp>
        <p:nvSpPr>
          <p:cNvPr id="19459" name="Rectangle 3"/>
          <p:cNvSpPr>
            <a:spLocks noGrp="1" noChangeArrowheads="1"/>
          </p:cNvSpPr>
          <p:nvPr>
            <p:ph idx="1"/>
          </p:nvPr>
        </p:nvSpPr>
        <p:spPr/>
        <p:txBody>
          <a:bodyPr/>
          <a:lstStyle/>
          <a:p>
            <a:pPr eaLnBrk="1" hangingPunct="1">
              <a:lnSpc>
                <a:spcPct val="90000"/>
              </a:lnSpc>
            </a:pPr>
            <a:r>
              <a:rPr lang="en-GB" sz="2800" dirty="0"/>
              <a:t>‘the process of aligning and developing the capacities of a team to create the results its members truly desire’ (</a:t>
            </a:r>
            <a:r>
              <a:rPr lang="en-GB" sz="2800" dirty="0" err="1"/>
              <a:t>Senge</a:t>
            </a:r>
            <a:r>
              <a:rPr lang="en-GB" sz="2800" dirty="0"/>
              <a:t> 1990: 236). </a:t>
            </a:r>
          </a:p>
          <a:p>
            <a:pPr eaLnBrk="1" hangingPunct="1">
              <a:lnSpc>
                <a:spcPct val="90000"/>
              </a:lnSpc>
            </a:pPr>
            <a:r>
              <a:rPr lang="en-GB" sz="2800" dirty="0"/>
              <a:t>It builds on personal mastery and shared vision – but these are not enough. People need to be able to act together. When teams learn together, Peter </a:t>
            </a:r>
            <a:r>
              <a:rPr lang="en-GB" sz="2800" dirty="0" err="1"/>
              <a:t>Senge</a:t>
            </a:r>
            <a:r>
              <a:rPr lang="en-GB" sz="2800" dirty="0"/>
              <a:t> suggests, not only can there be good results for the organization, members will grow more rapidly than could have occurred otherwise.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7544" y="404664"/>
            <a:ext cx="8229600" cy="1143000"/>
          </a:xfrm>
        </p:spPr>
        <p:txBody>
          <a:bodyPr>
            <a:normAutofit fontScale="90000"/>
          </a:bodyPr>
          <a:lstStyle/>
          <a:p>
            <a:pPr eaLnBrk="1" fontAlgn="auto" hangingPunct="1">
              <a:spcAft>
                <a:spcPts val="0"/>
              </a:spcAft>
              <a:defRPr/>
            </a:pPr>
            <a:r>
              <a:rPr lang="en-GB" dirty="0"/>
              <a:t>The discipline of team learning starts with "dialogue,"</a:t>
            </a:r>
          </a:p>
        </p:txBody>
      </p:sp>
      <p:sp>
        <p:nvSpPr>
          <p:cNvPr id="20483" name="Rectangle 3"/>
          <p:cNvSpPr>
            <a:spLocks noGrp="1" noChangeArrowheads="1"/>
          </p:cNvSpPr>
          <p:nvPr>
            <p:ph idx="1"/>
          </p:nvPr>
        </p:nvSpPr>
        <p:spPr>
          <a:xfrm>
            <a:off x="467544" y="1916832"/>
            <a:ext cx="8229600" cy="4525963"/>
          </a:xfrm>
        </p:spPr>
        <p:txBody>
          <a:bodyPr/>
          <a:lstStyle/>
          <a:p>
            <a:pPr eaLnBrk="1" hangingPunct="1">
              <a:lnSpc>
                <a:spcPct val="90000"/>
              </a:lnSpc>
            </a:pPr>
            <a:r>
              <a:rPr lang="en-GB" sz="2800" i="1" dirty="0"/>
              <a:t>the capacity of members of a team to suspend assumptions and enter into a genuine "thinking together." The discipline of dialogue also involves learning how to recognize the patterns of interaction in teams that undermine learning. The patterns of defensiveness are often deeply engrained in how a team operates. If unrecognized, they undermine learning. If recognized and surfaced creatively, they can actually accelerate learning.</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7544" y="502660"/>
            <a:ext cx="8229600" cy="1143000"/>
          </a:xfrm>
        </p:spPr>
        <p:txBody>
          <a:bodyPr>
            <a:normAutofit fontScale="90000"/>
          </a:bodyPr>
          <a:lstStyle/>
          <a:p>
            <a:pPr eaLnBrk="1" fontAlgn="auto" hangingPunct="1">
              <a:spcAft>
                <a:spcPts val="0"/>
              </a:spcAft>
              <a:defRPr/>
            </a:pPr>
            <a:r>
              <a:rPr lang="en-GB" dirty="0"/>
              <a:t>David </a:t>
            </a:r>
            <a:r>
              <a:rPr lang="en-GB" dirty="0" err="1"/>
              <a:t>Bohm's</a:t>
            </a:r>
            <a:r>
              <a:rPr lang="en-GB" dirty="0"/>
              <a:t> necessary conditions for dialogue are as follows: </a:t>
            </a:r>
          </a:p>
        </p:txBody>
      </p:sp>
      <p:sp>
        <p:nvSpPr>
          <p:cNvPr id="21507" name="Rectangle 3"/>
          <p:cNvSpPr>
            <a:spLocks noGrp="1" noChangeArrowheads="1"/>
          </p:cNvSpPr>
          <p:nvPr>
            <p:ph idx="1"/>
          </p:nvPr>
        </p:nvSpPr>
        <p:spPr>
          <a:xfrm>
            <a:off x="395536" y="1844824"/>
            <a:ext cx="8229600" cy="4525963"/>
          </a:xfrm>
        </p:spPr>
        <p:txBody>
          <a:bodyPr/>
          <a:lstStyle/>
          <a:p>
            <a:pPr eaLnBrk="1" hangingPunct="1"/>
            <a:r>
              <a:rPr lang="en-GB" i="1" dirty="0"/>
              <a:t>all participants must "suspend" their assumptions, literally to hold them "as suspended before us"; </a:t>
            </a:r>
          </a:p>
          <a:p>
            <a:pPr eaLnBrk="1" hangingPunct="1"/>
            <a:r>
              <a:rPr lang="en-GB" i="1" dirty="0"/>
              <a:t>all participants must regard one another as colleagues; </a:t>
            </a:r>
          </a:p>
          <a:p>
            <a:pPr eaLnBrk="1" hangingPunct="1"/>
            <a:r>
              <a:rPr lang="en-GB" i="1" dirty="0"/>
              <a:t>there must be a "facilitator" who "holds the context" of dialogue. </a:t>
            </a:r>
            <a:endParaRPr lang="en-GB" dirty="0"/>
          </a:p>
          <a:p>
            <a:pPr eaLnBrk="1" hangingPunct="1"/>
            <a:endParaRPr lang="en-GB"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485407"/>
            <a:ext cx="8229600" cy="1143000"/>
          </a:xfrm>
        </p:spPr>
        <p:txBody>
          <a:bodyPr>
            <a:normAutofit fontScale="90000"/>
          </a:bodyPr>
          <a:lstStyle/>
          <a:p>
            <a:pPr eaLnBrk="1" fontAlgn="auto" hangingPunct="1">
              <a:spcAft>
                <a:spcPts val="0"/>
              </a:spcAft>
              <a:defRPr/>
            </a:pPr>
            <a:r>
              <a:rPr lang="en-GB" sz="3600" dirty="0" err="1"/>
              <a:t>Dr.</a:t>
            </a:r>
            <a:r>
              <a:rPr lang="en-GB" sz="3600" dirty="0"/>
              <a:t> Isaacs (1993) mentions these first steps and four </a:t>
            </a:r>
            <a:r>
              <a:rPr lang="en-GB" sz="3600" i="1" dirty="0"/>
              <a:t>Levels and Stages of Dialogue</a:t>
            </a:r>
            <a:r>
              <a:rPr lang="en-GB" sz="3600" dirty="0"/>
              <a:t>.</a:t>
            </a:r>
            <a:r>
              <a:rPr lang="en-GB" dirty="0"/>
              <a:t> </a:t>
            </a:r>
          </a:p>
        </p:txBody>
      </p:sp>
      <p:sp>
        <p:nvSpPr>
          <p:cNvPr id="22531" name="Rectangle 3"/>
          <p:cNvSpPr>
            <a:spLocks noGrp="1" noChangeArrowheads="1"/>
          </p:cNvSpPr>
          <p:nvPr>
            <p:ph idx="1"/>
          </p:nvPr>
        </p:nvSpPr>
        <p:spPr>
          <a:xfrm>
            <a:off x="467544" y="1916832"/>
            <a:ext cx="8229600" cy="4525963"/>
          </a:xfrm>
        </p:spPr>
        <p:txBody>
          <a:bodyPr/>
          <a:lstStyle/>
          <a:p>
            <a:pPr eaLnBrk="1" hangingPunct="1"/>
            <a:r>
              <a:rPr lang="en-GB" dirty="0"/>
              <a:t>Early requirement </a:t>
            </a:r>
          </a:p>
          <a:p>
            <a:pPr eaLnBrk="1" hangingPunct="1"/>
            <a:r>
              <a:rPr lang="en-GB" dirty="0"/>
              <a:t>Willingness to loose grip of certainty</a:t>
            </a:r>
          </a:p>
          <a:p>
            <a:pPr eaLnBrk="1" hangingPunct="1"/>
            <a:r>
              <a:rPr lang="en-GB" dirty="0"/>
              <a:t>Shared field – exchange of meaning and information</a:t>
            </a:r>
          </a:p>
          <a:p>
            <a:pPr eaLnBrk="1" hangingPunct="1"/>
            <a:r>
              <a:rPr lang="en-GB" dirty="0"/>
              <a:t>Deep and challenging crisis (recognition of fragmentation and separation)</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404664"/>
            <a:ext cx="8229600" cy="1143000"/>
          </a:xfrm>
        </p:spPr>
        <p:txBody>
          <a:bodyPr/>
          <a:lstStyle/>
          <a:p>
            <a:pPr eaLnBrk="1" hangingPunct="1"/>
            <a:r>
              <a:rPr lang="en-GB" dirty="0"/>
              <a:t>Importance of the 5</a:t>
            </a:r>
            <a:r>
              <a:rPr lang="en-GB" baseline="30000" dirty="0"/>
              <a:t>th</a:t>
            </a:r>
            <a:r>
              <a:rPr lang="en-GB" dirty="0"/>
              <a:t> discipline</a:t>
            </a:r>
          </a:p>
        </p:txBody>
      </p:sp>
      <p:sp>
        <p:nvSpPr>
          <p:cNvPr id="23555" name="Rectangle 3"/>
          <p:cNvSpPr>
            <a:spLocks noGrp="1" noChangeArrowheads="1"/>
          </p:cNvSpPr>
          <p:nvPr>
            <p:ph idx="1"/>
          </p:nvPr>
        </p:nvSpPr>
        <p:spPr>
          <a:xfrm>
            <a:off x="467544" y="1844824"/>
            <a:ext cx="8229600" cy="4525963"/>
          </a:xfrm>
        </p:spPr>
        <p:txBody>
          <a:bodyPr/>
          <a:lstStyle/>
          <a:p>
            <a:pPr eaLnBrk="1" hangingPunct="1">
              <a:lnSpc>
                <a:spcPct val="80000"/>
              </a:lnSpc>
            </a:pPr>
            <a:r>
              <a:rPr lang="en-GB" sz="2400" i="1" dirty="0"/>
              <a:t>It is vital that the five disciplines develop as an ensemble. This is challenging because it is much harder to integrate new tools than simply apply them separately. But the payoffs are immense. </a:t>
            </a:r>
          </a:p>
          <a:p>
            <a:pPr eaLnBrk="1" hangingPunct="1">
              <a:lnSpc>
                <a:spcPct val="80000"/>
              </a:lnSpc>
            </a:pPr>
            <a:r>
              <a:rPr lang="en-GB" sz="2400" i="1" dirty="0"/>
              <a:t>This is why systems thinking is the fifth discipline. It is the discipline that integrates the disciplines, fusing them into a coherent body of theory and practice. It keeps them from being separate gimmicks or the latest organization change fads. Without a systemic orientation, there is no motivation to look at how the disciplines interrelate. By enhancing each of the other disciplines, it continually reminds us that the whole can exceed the sum of its parts.</a:t>
            </a:r>
            <a:r>
              <a:rPr lang="en-GB" sz="2400" dirty="0"/>
              <a:t>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z="3200" b="1"/>
              <a:t>The individual perspective …</a:t>
            </a:r>
          </a:p>
        </p:txBody>
      </p:sp>
      <p:sp>
        <p:nvSpPr>
          <p:cNvPr id="24579" name="Rectangle 3"/>
          <p:cNvSpPr>
            <a:spLocks noGrp="1" noChangeArrowheads="1"/>
          </p:cNvSpPr>
          <p:nvPr>
            <p:ph idx="1"/>
          </p:nvPr>
        </p:nvSpPr>
        <p:spPr/>
        <p:txBody>
          <a:bodyPr/>
          <a:lstStyle/>
          <a:p>
            <a:pPr eaLnBrk="1" hangingPunct="1">
              <a:lnSpc>
                <a:spcPct val="80000"/>
              </a:lnSpc>
            </a:pPr>
            <a:r>
              <a:rPr lang="en-GB" sz="2400"/>
              <a:t>Individual learning should prepare the individual for being a part of the group (</a:t>
            </a:r>
            <a:r>
              <a:rPr lang="en-GB" sz="2400" i="1"/>
              <a:t>personal mastery</a:t>
            </a:r>
            <a:r>
              <a:rPr lang="en-GB" sz="2400"/>
              <a:t>), and what is learned needs to prepare receptivity to others' learning, experience, questions, and manner of thought (</a:t>
            </a:r>
            <a:r>
              <a:rPr lang="en-GB" sz="2400" i="1"/>
              <a:t>mental models</a:t>
            </a:r>
            <a:r>
              <a:rPr lang="en-GB" sz="2400"/>
              <a:t>). A viewpoint that is sufficient for understanding business cycles and system relationships is required for working with cycles and toward better relationships both of systems and with people (</a:t>
            </a:r>
            <a:r>
              <a:rPr lang="en-GB" sz="2400" i="1"/>
              <a:t>systems thinking</a:t>
            </a:r>
            <a:r>
              <a:rPr lang="en-GB" sz="2400"/>
              <a:t>). Without a guiding purpose and shared values (</a:t>
            </a:r>
            <a:r>
              <a:rPr lang="en-GB" sz="2400" i="1"/>
              <a:t>shared vision</a:t>
            </a:r>
            <a:r>
              <a:rPr lang="en-GB" sz="2400"/>
              <a:t>), corporate effort will have the Tower of Babel problem and the confusion resulting from different languages. For everyone to learn together (</a:t>
            </a:r>
            <a:r>
              <a:rPr lang="en-GB" sz="2400" i="1"/>
              <a:t>team learning</a:t>
            </a:r>
            <a:r>
              <a:rPr lang="en-GB" sz="2400"/>
              <a:t>), a receptive process of listening to one another is needed. </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theme/theme1.xml><?xml version="1.0" encoding="utf-8"?>
<a:theme xmlns:a="http://schemas.openxmlformats.org/drawingml/2006/main" name="UWTSD-BMSK">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BMSK" id="{5C7BD73E-DAFE-554F-9B95-B1FD26588988}" vid="{82514594-B763-F644-8A89-65B77391B5C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UWTSD-BMSK</Template>
  <TotalTime>122</TotalTime>
  <Words>1499</Words>
  <Application>Microsoft Macintosh PowerPoint</Application>
  <PresentationFormat>On-screen Show (4:3)</PresentationFormat>
  <Paragraphs>106</Paragraphs>
  <Slides>21</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Myriad Pro</vt:lpstr>
      <vt:lpstr>UWTSD-BMSK</vt:lpstr>
      <vt:lpstr>PowerPoint Presentation</vt:lpstr>
      <vt:lpstr>Aims and objectives</vt:lpstr>
      <vt:lpstr>Peter Senge</vt:lpstr>
      <vt:lpstr>Peter Senge (1990)</vt:lpstr>
      <vt:lpstr>David Garvin (1996)…</vt:lpstr>
      <vt:lpstr>PowerPoint Presentation</vt:lpstr>
      <vt:lpstr>Benefits  of a Learning Organisation</vt:lpstr>
      <vt:lpstr>The Fifth Discipline</vt:lpstr>
      <vt:lpstr>Systems Thinking</vt:lpstr>
      <vt:lpstr>Personal Mastery</vt:lpstr>
      <vt:lpstr>Personal mastery</vt:lpstr>
      <vt:lpstr>Mental models</vt:lpstr>
      <vt:lpstr>Mental models…</vt:lpstr>
      <vt:lpstr>Building shared vision</vt:lpstr>
      <vt:lpstr>The practice of shared vision…</vt:lpstr>
      <vt:lpstr>Team learning</vt:lpstr>
      <vt:lpstr>The discipline of team learning starts with "dialogue,"</vt:lpstr>
      <vt:lpstr>David Bohm's necessary conditions for dialogue are as follows: </vt:lpstr>
      <vt:lpstr>Dr. Isaacs (1993) mentions these first steps and four Levels and Stages of Dialogue. </vt:lpstr>
      <vt:lpstr>Importance of the 5th discipline</vt:lpstr>
      <vt:lpstr>The individual perspective …</vt:lpstr>
    </vt:vector>
  </TitlesOfParts>
  <LinksUpToDate>false</LinksUpToDate>
  <SharedDoc>false</SharedDoc>
  <HyperlinksChanged>false</HyperlinksChanged>
  <AppVersion>16.0014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Microsoft Office User</cp:lastModifiedBy>
  <cp:revision>17</cp:revision>
  <dcterms:created xsi:type="dcterms:W3CDTF">2011-06-23T09:06:05Z</dcterms:created>
  <dcterms:modified xsi:type="dcterms:W3CDTF">2018-06-16T13:29:35Z</dcterms:modified>
</cp:coreProperties>
</file>