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3" roundtripDataSignature="AMtx7miJrsLJHUV4X27YOA2rfcq767LZm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customschemas.google.com/relationships/presentationmetadata" Target="metadata"/><Relationship Id="rId3" Type="http://schemas.openxmlformats.org/officeDocument/2006/relationships/slide" Target="slides/slide2.xml"/><Relationship Id="rId7" Type="http://schemas.openxmlformats.org/officeDocument/2006/relationships/slide" Target="slides/slide6.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1" name="Google Shape;9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b="1">
                <a:solidFill>
                  <a:schemeClr val="dk1"/>
                </a:solidFill>
                <a:latin typeface="Calibri"/>
                <a:ea typeface="Calibri"/>
                <a:cs typeface="Calibri"/>
                <a:sym typeface="Calibri"/>
              </a:rPr>
              <a:t>Introduction </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Emotional Intelligence (EI) is Important in the Modern Workplace. It is about the capacity to recognise, understand and manage own emotions as well as those of others. It includes self-awareness, self-regulation, motivation, empathy and social skills. This means being aware of the feelings, and understanding how those are impacting what anyone thinks about and its influence on the things that you do. Self-regulation is the process of managing one's impulses and moods, and it manifests itself as emotional stability. With EI, motivation means that they are driven to accomplish without the need for rewards. Awareness of others' feelings (or Emotional Intelligence) Social skills: Managing relationships to move people in desired directions Together, these components are vital for building emotional intelligence - the ability to perceive and understand emotions in oneself and others as well as navigate social complexities that affect how they act on them so they can make more thoughtful choices about what they say or do at work.</a:t>
            </a:r>
            <a:endParaRPr sz="1200">
              <a:solidFill>
                <a:schemeClr val="dk1"/>
              </a:solidFill>
              <a:latin typeface="Calibri"/>
              <a:ea typeface="Calibri"/>
              <a:cs typeface="Calibri"/>
              <a:sym typeface="Calibri"/>
            </a:endParaRPr>
          </a:p>
        </p:txBody>
      </p:sp>
      <p:sp>
        <p:nvSpPr>
          <p:cNvPr id="92" name="Google Shape;9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b="1">
                <a:solidFill>
                  <a:schemeClr val="dk1"/>
                </a:solidFill>
                <a:latin typeface="Calibri"/>
                <a:ea typeface="Calibri"/>
                <a:cs typeface="Calibri"/>
                <a:sym typeface="Calibri"/>
              </a:rPr>
              <a:t>The Mayer-Salovey Ability Model of EI</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The Mayer-Salovey Ability Model of Emotional Intelligence provides an excellent overview explaining what EI is. A model by which it divides EI into four distinct, but connected abilities. The four skills include being able to perceive emotions, which means accurately identifying and discriminating between the sounds of different emotional expressions in speech; configuring faces so anyone can easily identify what emotion a face is displaying; observing bodies in terms of body posture and movements and detecting overall physical stance (Mayer </a:t>
            </a:r>
            <a:r>
              <a:rPr lang="en-GB" sz="1200" i="1">
                <a:solidFill>
                  <a:schemeClr val="dk1"/>
                </a:solidFill>
                <a:latin typeface="Calibri"/>
                <a:ea typeface="Calibri"/>
                <a:cs typeface="Calibri"/>
                <a:sym typeface="Calibri"/>
              </a:rPr>
              <a:t>et al.</a:t>
            </a:r>
            <a:r>
              <a:rPr lang="en-GB" sz="1200">
                <a:solidFill>
                  <a:schemeClr val="dk1"/>
                </a:solidFill>
                <a:latin typeface="Calibri"/>
                <a:ea typeface="Calibri"/>
                <a:cs typeface="Calibri"/>
                <a:sym typeface="Calibri"/>
              </a:rPr>
              <a:t> 2024). The second type involves emotions, which are leveraged in activities of the mind licensed as thinking or problem-solving. The third skill - reading emotions (also known as comprehension of emotional language) - is the ability to understand relationships among not only inner feelings and those sensed by others but also complex combinations, like understanding that pride can mean an emotion marked with a smile followed by becoming standoffish. The fourth capability, managing emotions, is the ability to maintain positive emotional states with oneself or else others fostering social as well as intellectual enlargement (Cabello</a:t>
            </a:r>
            <a:r>
              <a:rPr lang="en-GB" sz="1200" i="1">
                <a:solidFill>
                  <a:schemeClr val="dk1"/>
                </a:solidFill>
                <a:latin typeface="Calibri"/>
                <a:ea typeface="Calibri"/>
                <a:cs typeface="Calibri"/>
                <a:sym typeface="Calibri"/>
              </a:rPr>
              <a:t> et al.</a:t>
            </a:r>
            <a:r>
              <a:rPr lang="en-GB" sz="1200">
                <a:solidFill>
                  <a:schemeClr val="dk1"/>
                </a:solidFill>
                <a:latin typeface="Calibri"/>
                <a:ea typeface="Calibri"/>
                <a:cs typeface="Calibri"/>
                <a:sym typeface="Calibri"/>
              </a:rPr>
              <a:t> 2021). The Mayer-Salovey Model, by emphasising the importance of these four basic competencies in emotional intelligence play a critical role in communication skills, leadership and teamwork capabilities which are essential for professional work cores.</a:t>
            </a:r>
            <a:endParaRPr sz="1200">
              <a:solidFill>
                <a:schemeClr val="dk1"/>
              </a:solidFill>
              <a:latin typeface="Calibri"/>
              <a:ea typeface="Calibri"/>
              <a:cs typeface="Calibri"/>
              <a:sym typeface="Calibri"/>
            </a:endParaRPr>
          </a:p>
        </p:txBody>
      </p:sp>
      <p:sp>
        <p:nvSpPr>
          <p:cNvPr id="100" name="Google Shape;10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8" name="Google Shape;10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b="1">
                <a:solidFill>
                  <a:schemeClr val="dk1"/>
                </a:solidFill>
                <a:latin typeface="Calibri"/>
                <a:ea typeface="Calibri"/>
                <a:cs typeface="Calibri"/>
                <a:sym typeface="Calibri"/>
              </a:rPr>
              <a:t>EI in the Workplace</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Emotional intelligence is a critical aspect of the workplace and has major implications for virtually every part of life. Improved communication, one of the advantages of EI People with H-EI can express themselves well, effectively convey ideas and perceive emotional perspectives - better interpersonal communication. Also important is emotional intelligence (EI), especially for resolving conflicts. Those who can control their emotions and feel the perspective of others do better in resolving conflicts, without arguing or compromising (Nadler, 2020). The third area where EI is essential for diplomacy and negotiation is in leadership. Effective EI leaders are better able to inspire and motivate their teams, understand the emotional complexities at play in any given situation and make decisions while accounting for employee emotion. Also, EI promotes teamwork Employees with great EI levels can develop brand new relationships, better work as a team and even have that desired chemistry in their group (Awwad, 2020). In sum: emotional intelligence leads to a harmonious, productive workplace that fuels greater job and career satisfaction for employees by allowing them to leverage social complexities into a virtuous cycle of productivity-inducing professional relationships.</a:t>
            </a:r>
            <a:endParaRPr/>
          </a:p>
          <a:p>
            <a:pPr marL="0" lvl="0" indent="0" algn="l" rtl="0">
              <a:lnSpc>
                <a:spcPct val="100000"/>
              </a:lnSpc>
              <a:spcBef>
                <a:spcPts val="0"/>
              </a:spcBef>
              <a:spcAft>
                <a:spcPts val="0"/>
              </a:spcAft>
              <a:buSzPts val="1400"/>
              <a:buNone/>
            </a:pPr>
            <a:endParaRPr/>
          </a:p>
        </p:txBody>
      </p:sp>
      <p:sp>
        <p:nvSpPr>
          <p:cNvPr id="109" name="Google Shape;10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A case in point on emotional intelligence at work would be Blueberry, a well-known tech company. Blueberry has always been innovative in its products, as well as being proud of its great Organisational culture and EI is something that it wants to invest heavily in when recruiting people. The company has introduced diverse EI training programs aimed at promoting employee self-consciousness and emotional balance techniques. They offer programs like workshops to teach employees how they should be able to identify and handle their emotions, communicate respectfully with co-workers and empathise as well. The same heavy EI thread that runs through Blueberry’s organisation is woven through its leadership practices as well. Blueberry Consultants Ltd Leaders are taught to lead with emotional intelligence, allowing them to not only encourage and motivate their teams but also cultivate a healthy work culture that deals with conflicts constructively. At Blueberry, EI has also transformed team dynamics (</a:t>
            </a:r>
            <a:r>
              <a:rPr lang="en-GB">
                <a:solidFill>
                  <a:srgbClr val="222222"/>
                </a:solidFill>
                <a:highlight>
                  <a:srgbClr val="FFFFFF"/>
                </a:highlight>
                <a:latin typeface="Times New Roman"/>
                <a:ea typeface="Times New Roman"/>
                <a:cs typeface="Times New Roman"/>
                <a:sym typeface="Times New Roman"/>
              </a:rPr>
              <a:t>Watt </a:t>
            </a:r>
            <a:r>
              <a:rPr lang="en-GB" i="1">
                <a:solidFill>
                  <a:srgbClr val="222222"/>
                </a:solidFill>
                <a:highlight>
                  <a:srgbClr val="FFFFFF"/>
                </a:highlight>
                <a:latin typeface="Times New Roman"/>
                <a:ea typeface="Times New Roman"/>
                <a:cs typeface="Times New Roman"/>
                <a:sym typeface="Times New Roman"/>
              </a:rPr>
              <a:t>et al.</a:t>
            </a:r>
            <a:r>
              <a:rPr lang="en-GB">
                <a:solidFill>
                  <a:srgbClr val="222222"/>
                </a:solidFill>
                <a:highlight>
                  <a:srgbClr val="FFFFFF"/>
                </a:highlight>
                <a:latin typeface="Times New Roman"/>
                <a:ea typeface="Times New Roman"/>
                <a:cs typeface="Times New Roman"/>
                <a:sym typeface="Times New Roman"/>
              </a:rPr>
              <a:t> 2022)</a:t>
            </a:r>
            <a:r>
              <a:rPr lang="en-GB">
                <a:latin typeface="Times New Roman"/>
                <a:ea typeface="Times New Roman"/>
                <a:cs typeface="Times New Roman"/>
                <a:sym typeface="Times New Roman"/>
              </a:rPr>
              <a:t>. They cooperate more effectively, communicate openly and support each other resulting in increased productivity as well as job satisfaction. Blueberry has formed a stronger and more motivated team by infusing EI into their workplace culture.</a:t>
            </a:r>
            <a:endParaRPr>
              <a:latin typeface="Times New Roman"/>
              <a:ea typeface="Times New Roman"/>
              <a:cs typeface="Times New Roman"/>
              <a:sym typeface="Times New Roman"/>
            </a:endParaRPr>
          </a:p>
          <a:p>
            <a:pPr marL="0" lvl="0" indent="0" algn="l" rtl="0">
              <a:lnSpc>
                <a:spcPct val="100000"/>
              </a:lnSpc>
              <a:spcBef>
                <a:spcPts val="1200"/>
              </a:spcBef>
              <a:spcAft>
                <a:spcPts val="0"/>
              </a:spcAft>
              <a:buSzPts val="1400"/>
              <a:buNone/>
            </a:pPr>
            <a:endParaRPr b="1"/>
          </a:p>
        </p:txBody>
      </p:sp>
      <p:sp>
        <p:nvSpPr>
          <p:cNvPr id="117" name="Google Shape;11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5" name="Google Shape;12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1200"/>
              </a:spcBef>
              <a:spcAft>
                <a:spcPts val="0"/>
              </a:spcAft>
              <a:buClr>
                <a:schemeClr val="dk1"/>
              </a:buClr>
              <a:buSzPts val="1100"/>
              <a:buFont typeface="Arial"/>
              <a:buNone/>
            </a:pPr>
            <a:r>
              <a:rPr lang="en-GB">
                <a:latin typeface="Times New Roman"/>
                <a:ea typeface="Times New Roman"/>
                <a:cs typeface="Times New Roman"/>
                <a:sym typeface="Times New Roman"/>
              </a:rPr>
              <a:t>Emotional intelligence is a necessary factor for success in the workplace, especially when it concerns communication and conflict resolution as well as leadership and teamwork. The Mayer-Salovey Ability Model of EI offers a multi-level, multifaceted theory about what emotional abilities are and how they can be developed. The case study of Blueberry Consultants Ltd demonstrates how incorporating EI within the workplace can be a significant advantage for successful employee performance, satisfaction and overall organisational culture. In the future, Blueberry Consultants Ltd aims to expand EI within its employees by integrating EI assessments into the hiring process and offering ongoing training courses on developing Emotional Intelligence. These programs have a goal to create a D&amp;I-savvy workforce that can navigate societal navigations and help support an organisation to thrive. Emotional intelligence helped them to secure their future revenue. In this light, it becomes all the more imperative that organisational practices reflect and encourage traits in EI - creating a conducive work atmosphere.</a:t>
            </a:r>
            <a:endParaRPr>
              <a:latin typeface="Times New Roman"/>
              <a:ea typeface="Times New Roman"/>
              <a:cs typeface="Times New Roman"/>
              <a:sym typeface="Times New Roman"/>
            </a:endParaRPr>
          </a:p>
          <a:p>
            <a:pPr marL="0" lvl="0" indent="0" algn="l" rtl="0">
              <a:lnSpc>
                <a:spcPct val="100000"/>
              </a:lnSpc>
              <a:spcBef>
                <a:spcPts val="1200"/>
              </a:spcBef>
              <a:spcAft>
                <a:spcPts val="0"/>
              </a:spcAft>
              <a:buSzPts val="1400"/>
              <a:buNone/>
            </a:pPr>
            <a:endParaRPr>
              <a:latin typeface="Times New Roman"/>
              <a:ea typeface="Times New Roman"/>
              <a:cs typeface="Times New Roman"/>
              <a:sym typeface="Times New Roman"/>
            </a:endParaRPr>
          </a:p>
        </p:txBody>
      </p:sp>
      <p:sp>
        <p:nvSpPr>
          <p:cNvPr id="126" name="Google Shape;12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 name="Google Shape;13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b="1">
                <a:solidFill>
                  <a:schemeClr val="dk1"/>
                </a:solidFill>
                <a:latin typeface="Calibri"/>
                <a:ea typeface="Calibri"/>
                <a:cs typeface="Calibri"/>
                <a:sym typeface="Calibri"/>
              </a:rPr>
              <a:t>Conclusion</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Emotional intelligence is a necessary factor for success in the workplace, especially when it concerns communication and conflict resolution as well as leadership and teamwork. The Mayer-Salovey Ability Model of EI offers a multi-level, multifaceted theory about what emotional abilities are and how they can be developed. The case study of Blueberry demonstrates how incorporating EI within the workplace can be a significant advantage for successful employee performance, satisfaction and overall organisational culture. In the future, Blueberry aims to expand EI within its employees by integrating EI assessments into the hiring process and offering ongoing training courses on developing Emotional Intelligence. These programs have a goal to create a D&amp;I-savvy workforce that can navigate societal navigations and help support an organisation to thrive. Emotional intelligence helped them to secure their future revenue. In this light, it becomes all the more imperative that organisational practices reflect and encourage traits in EI - creating a conducive work atmosphere.</a:t>
            </a:r>
            <a:endParaRPr/>
          </a:p>
          <a:p>
            <a:pPr marL="0" lvl="0" indent="0" algn="l" rtl="0">
              <a:lnSpc>
                <a:spcPct val="100000"/>
              </a:lnSpc>
              <a:spcBef>
                <a:spcPts val="0"/>
              </a:spcBef>
              <a:spcAft>
                <a:spcPts val="0"/>
              </a:spcAft>
              <a:buSzPts val="1400"/>
              <a:buNone/>
            </a:pPr>
            <a:endParaRPr/>
          </a:p>
        </p:txBody>
      </p:sp>
      <p:sp>
        <p:nvSpPr>
          <p:cNvPr id="135" name="Google Shape;135;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Awwad, D.A., Lewis, S.J., Mackay, S. and Robinson, J., (2020). Examining the relationship between emotional intelligence, leadership attributes and workplace experience of Australian chief radiographers. </a:t>
            </a:r>
            <a:r>
              <a:rPr lang="en-GB" sz="1200" i="1">
                <a:solidFill>
                  <a:schemeClr val="dk1"/>
                </a:solidFill>
                <a:latin typeface="Calibri"/>
                <a:ea typeface="Calibri"/>
                <a:cs typeface="Calibri"/>
                <a:sym typeface="Calibri"/>
              </a:rPr>
              <a:t>Journal of Medical Imaging and Radiation Sciences</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51</a:t>
            </a:r>
            <a:r>
              <a:rPr lang="en-GB" sz="1200">
                <a:solidFill>
                  <a:schemeClr val="dk1"/>
                </a:solidFill>
                <a:latin typeface="Calibri"/>
                <a:ea typeface="Calibri"/>
                <a:cs typeface="Calibri"/>
                <a:sym typeface="Calibri"/>
              </a:rPr>
              <a:t>(2), pp.256-263.</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Cabello, R., Gómez-Leal, R., Gutiérrez-Cobo, M.J., Megías-Robles, A., Salovey, P. and Fernández-Berrocal, P., (2021). Ability emotional intelligence in parents and their offspring. </a:t>
            </a:r>
            <a:r>
              <a:rPr lang="en-GB" sz="1200" i="1">
                <a:solidFill>
                  <a:schemeClr val="dk1"/>
                </a:solidFill>
                <a:latin typeface="Calibri"/>
                <a:ea typeface="Calibri"/>
                <a:cs typeface="Calibri"/>
                <a:sym typeface="Calibri"/>
              </a:rPr>
              <a:t>Current Psychology</a:t>
            </a:r>
            <a:r>
              <a:rPr lang="en-GB" sz="1200">
                <a:solidFill>
                  <a:schemeClr val="dk1"/>
                </a:solidFill>
                <a:latin typeface="Calibri"/>
                <a:ea typeface="Calibri"/>
                <a:cs typeface="Calibri"/>
                <a:sym typeface="Calibri"/>
              </a:rPr>
              <a:t>, pp.1-7.</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Mayer, J.D., Caruso, D.R., Sitarenios, G. and Escobar, M.R., (2024). How many emotional intelligence abilities are there? An examination of four measures of emotional intelligence. </a:t>
            </a:r>
            <a:r>
              <a:rPr lang="en-GB" sz="1200" i="1">
                <a:solidFill>
                  <a:schemeClr val="dk1"/>
                </a:solidFill>
                <a:latin typeface="Calibri"/>
                <a:ea typeface="Calibri"/>
                <a:cs typeface="Calibri"/>
                <a:sym typeface="Calibri"/>
              </a:rPr>
              <a:t>Personality and Individual Differences</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219</a:t>
            </a:r>
            <a:r>
              <a:rPr lang="en-GB" sz="1200">
                <a:solidFill>
                  <a:schemeClr val="dk1"/>
                </a:solidFill>
                <a:latin typeface="Calibri"/>
                <a:ea typeface="Calibri"/>
                <a:cs typeface="Calibri"/>
                <a:sym typeface="Calibri"/>
              </a:rPr>
              <a:t>, p.112468.</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Nadler, R., Carswell, J.J. and Minda, J.P., (2020). Online mindfulness training increases well-being, trait emotional intelligence, and workplace competency ratings: A randomized waitlist-controlled trial. </a:t>
            </a:r>
            <a:r>
              <a:rPr lang="en-GB" sz="1200" i="1">
                <a:solidFill>
                  <a:schemeClr val="dk1"/>
                </a:solidFill>
                <a:latin typeface="Calibri"/>
                <a:ea typeface="Calibri"/>
                <a:cs typeface="Calibri"/>
                <a:sym typeface="Calibri"/>
              </a:rPr>
              <a:t>Frontiers in psychology</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11</a:t>
            </a:r>
            <a:r>
              <a:rPr lang="en-GB" sz="1200">
                <a:solidFill>
                  <a:schemeClr val="dk1"/>
                </a:solidFill>
                <a:latin typeface="Calibri"/>
                <a:ea typeface="Calibri"/>
                <a:cs typeface="Calibri"/>
                <a:sym typeface="Calibri"/>
              </a:rPr>
              <a:t>, p.255.</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Rowland, L.J., Ogden, E.L. and Vinyard, B.T., (2020). Phenotypic evaluation of a hybrid diploid blueberry population for plant development and fruit quality traits. </a:t>
            </a:r>
            <a:r>
              <a:rPr lang="en-GB" sz="1200" i="1">
                <a:solidFill>
                  <a:schemeClr val="dk1"/>
                </a:solidFill>
                <a:latin typeface="Calibri"/>
                <a:ea typeface="Calibri"/>
                <a:cs typeface="Calibri"/>
                <a:sym typeface="Calibri"/>
              </a:rPr>
              <a:t>Agronomy</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10</a:t>
            </a:r>
            <a:r>
              <a:rPr lang="en-GB" sz="1200">
                <a:solidFill>
                  <a:schemeClr val="dk1"/>
                </a:solidFill>
                <a:latin typeface="Calibri"/>
                <a:ea typeface="Calibri"/>
                <a:cs typeface="Calibri"/>
                <a:sym typeface="Calibri"/>
              </a:rPr>
              <a:t>(8), p.1067.</a:t>
            </a:r>
            <a:endParaRPr/>
          </a:p>
          <a:p>
            <a:pPr marL="0" lvl="0" indent="0" algn="l" rtl="0">
              <a:lnSpc>
                <a:spcPct val="100000"/>
              </a:lnSpc>
              <a:spcBef>
                <a:spcPts val="0"/>
              </a:spcBef>
              <a:spcAft>
                <a:spcPts val="0"/>
              </a:spcAft>
              <a:buSzPts val="1400"/>
              <a:buNone/>
            </a:pPr>
            <a:r>
              <a:rPr lang="en-GB" sz="1200">
                <a:solidFill>
                  <a:schemeClr val="dk1"/>
                </a:solidFill>
                <a:latin typeface="Calibri"/>
                <a:ea typeface="Calibri"/>
                <a:cs typeface="Calibri"/>
                <a:sym typeface="Calibri"/>
              </a:rPr>
              <a:t>Watt, E.A., Laycock, D.P., Michael, E., Tobin, R.C., Kelly, S. and Johnston, M.N., (2022). Hydrocarbon charge and petroleum system evolution of the Montney Formation: A multidisciplinary case study of the Blueberry sub-play in Northeast British Columbia, Canada. </a:t>
            </a:r>
            <a:r>
              <a:rPr lang="en-GB" sz="1200" i="1">
                <a:solidFill>
                  <a:schemeClr val="dk1"/>
                </a:solidFill>
                <a:latin typeface="Calibri"/>
                <a:ea typeface="Calibri"/>
                <a:cs typeface="Calibri"/>
                <a:sym typeface="Calibri"/>
              </a:rPr>
              <a:t>Bulletin of Canadian Energy Geoscience</a:t>
            </a:r>
            <a:r>
              <a:rPr lang="en-GB" sz="1200">
                <a:solidFill>
                  <a:schemeClr val="dk1"/>
                </a:solidFill>
                <a:latin typeface="Calibri"/>
                <a:ea typeface="Calibri"/>
                <a:cs typeface="Calibri"/>
                <a:sym typeface="Calibri"/>
              </a:rPr>
              <a:t>, </a:t>
            </a:r>
            <a:r>
              <a:rPr lang="en-GB" sz="1200" i="1">
                <a:solidFill>
                  <a:schemeClr val="dk1"/>
                </a:solidFill>
                <a:latin typeface="Calibri"/>
                <a:ea typeface="Calibri"/>
                <a:cs typeface="Calibri"/>
                <a:sym typeface="Calibri"/>
              </a:rPr>
              <a:t>69</a:t>
            </a:r>
            <a:r>
              <a:rPr lang="en-GB" sz="1200">
                <a:solidFill>
                  <a:schemeClr val="dk1"/>
                </a:solidFill>
                <a:latin typeface="Calibri"/>
                <a:ea typeface="Calibri"/>
                <a:cs typeface="Calibri"/>
                <a:sym typeface="Calibri"/>
              </a:rPr>
              <a:t>(1), pp.21-50.</a:t>
            </a:r>
            <a:endParaRPr/>
          </a:p>
        </p:txBody>
      </p:sp>
      <p:sp>
        <p:nvSpPr>
          <p:cNvPr id="144" name="Google Shape;14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0"/>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0"/>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1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1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1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18"/>
          <p:cNvSpPr>
            <a:spLocks noGrp="1"/>
          </p:cNvSpPr>
          <p:nvPr>
            <p:ph type="pic" idx="2"/>
          </p:nvPr>
        </p:nvSpPr>
        <p:spPr>
          <a:xfrm>
            <a:off x="5183188" y="987425"/>
            <a:ext cx="6172200" cy="4873625"/>
          </a:xfrm>
          <a:prstGeom prst="rect">
            <a:avLst/>
          </a:prstGeom>
          <a:noFill/>
          <a:ln>
            <a:noFill/>
          </a:ln>
        </p:spPr>
      </p:sp>
      <p:sp>
        <p:nvSpPr>
          <p:cNvPr id="68" name="Google Shape;68;p1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1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7"/>
        <p:cNvGrpSpPr/>
        <p:nvPr/>
      </p:nvGrpSpPr>
      <p:grpSpPr>
        <a:xfrm>
          <a:off x="0" y="0"/>
          <a:ext cx="0" cy="0"/>
          <a:chOff x="0" y="0"/>
          <a:chExt cx="0" cy="0"/>
        </a:xfrm>
      </p:grpSpPr>
      <p:sp>
        <p:nvSpPr>
          <p:cNvPr id="88" name="Google Shape;88;p1"/>
          <p:cNvSpPr txBox="1"/>
          <p:nvPr/>
        </p:nvSpPr>
        <p:spPr>
          <a:xfrm>
            <a:off x="1884829" y="4457373"/>
            <a:ext cx="8023798" cy="2400627"/>
          </a:xfrm>
          <a:prstGeom prst="rect">
            <a:avLst/>
          </a:prstGeom>
          <a:solidFill>
            <a:srgbClr val="86947D"/>
          </a:solidFill>
          <a:ln>
            <a:noFill/>
          </a:ln>
        </p:spPr>
        <p:txBody>
          <a:bodyPr spcFirstLastPara="1" wrap="square" lIns="91425" tIns="91425" rIns="91425" bIns="91425" anchor="t" anchorCtr="0">
            <a:spAutoFit/>
          </a:bodyPr>
          <a:lstStyle/>
          <a:p>
            <a:pPr marL="0" marR="0" lvl="0" indent="0" algn="ctr" rtl="0">
              <a:lnSpc>
                <a:spcPct val="200000"/>
              </a:lnSpc>
              <a:spcBef>
                <a:spcPts val="0"/>
              </a:spcBef>
              <a:spcAft>
                <a:spcPts val="0"/>
              </a:spcAft>
              <a:buClr>
                <a:srgbClr val="000000"/>
              </a:buClr>
              <a:buSzPts val="1800"/>
              <a:buFont typeface="Arial"/>
              <a:buNone/>
            </a:pPr>
            <a:r>
              <a:rPr lang="en-GB" sz="1800" b="1" i="0" u="none" strike="noStrike" cap="none" dirty="0">
                <a:solidFill>
                  <a:schemeClr val="dk1"/>
                </a:solidFill>
                <a:latin typeface="+mj-lt"/>
                <a:ea typeface="Times New Roman"/>
                <a:cs typeface="Times New Roman"/>
                <a:sym typeface="Times New Roman"/>
              </a:rPr>
              <a:t>Developing Emotional Intelligence Skills for the Workplace</a:t>
            </a:r>
          </a:p>
          <a:p>
            <a:pPr algn="ctr"/>
            <a:endParaRPr lang="en-GB" sz="1800" b="1" dirty="0"/>
          </a:p>
          <a:p>
            <a:pPr algn="ctr"/>
            <a:r>
              <a:rPr lang="en-GB" sz="1800" b="1" dirty="0"/>
              <a:t>Module Code: BMSW6106</a:t>
            </a:r>
            <a:endParaRPr lang="en-GB" sz="1800" dirty="0"/>
          </a:p>
          <a:p>
            <a:pPr lvl="0" algn="ctr"/>
            <a:endParaRPr lang="en-GB" sz="1800" dirty="0"/>
          </a:p>
          <a:p>
            <a:pPr lvl="0" algn="ctr">
              <a:lnSpc>
                <a:spcPct val="100000"/>
              </a:lnSpc>
            </a:pPr>
            <a:r>
              <a:rPr lang="en-GB" sz="1800" b="1" dirty="0"/>
              <a:t>Student: Cristian Dumitru – 2108821</a:t>
            </a:r>
          </a:p>
          <a:p>
            <a:pPr lvl="0" algn="ctr">
              <a:lnSpc>
                <a:spcPct val="100000"/>
              </a:lnSpc>
            </a:pPr>
            <a:endParaRPr lang="en-GB" sz="1800" b="1" dirty="0"/>
          </a:p>
          <a:p>
            <a:pPr lvl="0" algn="ctr">
              <a:lnSpc>
                <a:spcPct val="100000"/>
              </a:lnSpc>
            </a:pPr>
            <a:r>
              <a:rPr lang="en-GB" sz="1800" b="1" dirty="0"/>
              <a:t>Lecturer: Essa Bah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3"/>
        <p:cNvGrpSpPr/>
        <p:nvPr/>
      </p:nvGrpSpPr>
      <p:grpSpPr>
        <a:xfrm>
          <a:off x="0" y="0"/>
          <a:ext cx="0" cy="0"/>
          <a:chOff x="0" y="0"/>
          <a:chExt cx="0" cy="0"/>
        </a:xfrm>
      </p:grpSpPr>
      <p:sp>
        <p:nvSpPr>
          <p:cNvPr id="94" name="Google Shape;94;p2"/>
          <p:cNvSpPr/>
          <p:nvPr/>
        </p:nvSpPr>
        <p:spPr>
          <a:xfrm>
            <a:off x="4253174" y="911050"/>
            <a:ext cx="7452600" cy="1457100"/>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Emotional Intelligence (EI) is Important in the Modern Workplace.</a:t>
            </a:r>
            <a:endParaRPr sz="1400" b="0" i="0" u="none" strike="noStrike" cap="none">
              <a:solidFill>
                <a:srgbClr val="000000"/>
              </a:solidFill>
              <a:latin typeface="Arial"/>
              <a:ea typeface="Arial"/>
              <a:cs typeface="Arial"/>
              <a:sym typeface="Arial"/>
            </a:endParaRPr>
          </a:p>
        </p:txBody>
      </p:sp>
      <p:sp>
        <p:nvSpPr>
          <p:cNvPr id="95" name="Google Shape;95;p2"/>
          <p:cNvSpPr/>
          <p:nvPr/>
        </p:nvSpPr>
        <p:spPr>
          <a:xfrm>
            <a:off x="964449" y="0"/>
            <a:ext cx="3108600" cy="113580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Clr>
                <a:srgbClr val="000000"/>
              </a:buClr>
              <a:buSzPts val="4000"/>
              <a:buFont typeface="Arial"/>
              <a:buNone/>
            </a:pPr>
            <a:r>
              <a:rPr lang="en-GB" sz="4000" b="1" i="0" u="none" strike="noStrike" cap="none">
                <a:solidFill>
                  <a:schemeClr val="dk1"/>
                </a:solidFill>
                <a:latin typeface="Times New Roman"/>
                <a:ea typeface="Times New Roman"/>
                <a:cs typeface="Times New Roman"/>
                <a:sym typeface="Times New Roman"/>
              </a:rPr>
              <a:t>Introduction </a:t>
            </a:r>
            <a:endParaRPr sz="4000" b="1" i="0" u="none" strike="noStrike" cap="none">
              <a:solidFill>
                <a:schemeClr val="dk1"/>
              </a:solidFill>
              <a:latin typeface="Times New Roman"/>
              <a:ea typeface="Times New Roman"/>
              <a:cs typeface="Times New Roman"/>
              <a:sym typeface="Times New Roman"/>
            </a:endParaRPr>
          </a:p>
        </p:txBody>
      </p:sp>
      <p:sp>
        <p:nvSpPr>
          <p:cNvPr id="96" name="Google Shape;96;p2"/>
          <p:cNvSpPr/>
          <p:nvPr/>
        </p:nvSpPr>
        <p:spPr>
          <a:xfrm>
            <a:off x="292800" y="5176827"/>
            <a:ext cx="11899200" cy="1200300"/>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dirty="0">
                <a:solidFill>
                  <a:schemeClr val="dk1"/>
                </a:solidFill>
                <a:latin typeface="Times New Roman"/>
                <a:ea typeface="Times New Roman"/>
                <a:cs typeface="Times New Roman"/>
                <a:sym typeface="Times New Roman"/>
              </a:rPr>
              <a:t>It's about the skills needed to be able to identify, manage, and understand your own emotions and the emotions of others.</a:t>
            </a:r>
          </a:p>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dirty="0">
                <a:solidFill>
                  <a:schemeClr val="dk1"/>
                </a:solidFill>
                <a:latin typeface="Times New Roman"/>
                <a:ea typeface="Times New Roman"/>
                <a:cs typeface="Times New Roman"/>
                <a:sym typeface="Times New Roman"/>
              </a:rPr>
              <a:t>With EI, motivation means that they are driven to accomplish without the need for rewards.</a:t>
            </a:r>
            <a:endParaRPr sz="2400" b="0" i="0" u="none" strike="noStrike" cap="none" dirty="0">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5EC"/>
        </a:solidFill>
        <a:effectLst/>
      </p:bgPr>
    </p:bg>
    <p:spTree>
      <p:nvGrpSpPr>
        <p:cNvPr id="1" name="Shape 101"/>
        <p:cNvGrpSpPr/>
        <p:nvPr/>
      </p:nvGrpSpPr>
      <p:grpSpPr>
        <a:xfrm>
          <a:off x="0" y="0"/>
          <a:ext cx="0" cy="0"/>
          <a:chOff x="0" y="0"/>
          <a:chExt cx="0" cy="0"/>
        </a:xfrm>
      </p:grpSpPr>
      <p:sp>
        <p:nvSpPr>
          <p:cNvPr id="102" name="Google Shape;102;p3"/>
          <p:cNvSpPr/>
          <p:nvPr/>
        </p:nvSpPr>
        <p:spPr>
          <a:xfrm>
            <a:off x="240526" y="1997851"/>
            <a:ext cx="5730300" cy="286230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Clr>
                <a:srgbClr val="000000"/>
              </a:buClr>
              <a:buSzPts val="2400"/>
              <a:buFont typeface="Arial"/>
              <a:buNone/>
            </a:pPr>
            <a:r>
              <a:rPr lang="en-GB" sz="2400" b="0" i="0" u="none" strike="noStrike" cap="none">
                <a:solidFill>
                  <a:schemeClr val="dk1"/>
                </a:solidFill>
                <a:latin typeface="Times New Roman"/>
                <a:ea typeface="Times New Roman"/>
                <a:cs typeface="Times New Roman"/>
                <a:sym typeface="Times New Roman"/>
              </a:rPr>
              <a:t>The four skills include being able to perceive emotions, </a:t>
            </a:r>
            <a:endParaRPr sz="2400" b="0" i="0" u="none" strike="noStrike" cap="none">
              <a:solidFill>
                <a:srgbClr val="000000"/>
              </a:solidFill>
              <a:latin typeface="Arial"/>
              <a:ea typeface="Arial"/>
              <a:cs typeface="Arial"/>
              <a:sym typeface="Arial"/>
            </a:endParaRPr>
          </a:p>
          <a:p>
            <a:pPr marL="285750" marR="0" lvl="0" indent="-285750" algn="just" rtl="0">
              <a:lnSpc>
                <a:spcPct val="2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The First Skill configuring faces </a:t>
            </a:r>
            <a:endParaRPr sz="2400" b="0" i="0" u="none" strike="noStrike" cap="none">
              <a:solidFill>
                <a:srgbClr val="000000"/>
              </a:solidFill>
              <a:latin typeface="Arial"/>
              <a:ea typeface="Arial"/>
              <a:cs typeface="Arial"/>
              <a:sym typeface="Arial"/>
            </a:endParaRPr>
          </a:p>
          <a:p>
            <a:pPr marL="285750" marR="0" lvl="0" indent="-285750" algn="just" rtl="0">
              <a:lnSpc>
                <a:spcPct val="2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The second type involves emotions</a:t>
            </a:r>
            <a:endParaRPr sz="2400" b="0" i="0" u="none" strike="noStrike" cap="none">
              <a:solidFill>
                <a:srgbClr val="000000"/>
              </a:solidFill>
              <a:latin typeface="Arial"/>
              <a:ea typeface="Arial"/>
              <a:cs typeface="Arial"/>
              <a:sym typeface="Arial"/>
            </a:endParaRPr>
          </a:p>
          <a:p>
            <a:pPr marL="285750" marR="0" lvl="0" indent="-285750" algn="just" rtl="0">
              <a:lnSpc>
                <a:spcPct val="2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The third skill - reading emotions </a:t>
            </a:r>
            <a:endParaRPr sz="2400" b="0" i="0" u="none" strike="noStrike" cap="none">
              <a:solidFill>
                <a:srgbClr val="000000"/>
              </a:solidFill>
              <a:latin typeface="Arial"/>
              <a:ea typeface="Arial"/>
              <a:cs typeface="Arial"/>
              <a:sym typeface="Arial"/>
            </a:endParaRPr>
          </a:p>
          <a:p>
            <a:pPr marL="285750" marR="0" lvl="0" indent="-285750" algn="just" rtl="0">
              <a:lnSpc>
                <a:spcPct val="2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The fourth capability, managing emotions</a:t>
            </a:r>
            <a:endParaRPr sz="2400" b="0" i="0" u="none" strike="noStrike" cap="none">
              <a:solidFill>
                <a:schemeClr val="dk1"/>
              </a:solidFill>
              <a:latin typeface="Times New Roman"/>
              <a:ea typeface="Times New Roman"/>
              <a:cs typeface="Times New Roman"/>
              <a:sym typeface="Times New Roman"/>
            </a:endParaRPr>
          </a:p>
        </p:txBody>
      </p:sp>
      <p:sp>
        <p:nvSpPr>
          <p:cNvPr id="103" name="Google Shape;103;p3"/>
          <p:cNvSpPr/>
          <p:nvPr/>
        </p:nvSpPr>
        <p:spPr>
          <a:xfrm>
            <a:off x="1962099" y="0"/>
            <a:ext cx="7951920" cy="1031501"/>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Clr>
                <a:srgbClr val="000000"/>
              </a:buClr>
              <a:buSzPts val="3600"/>
              <a:buFont typeface="Arial"/>
              <a:buNone/>
            </a:pPr>
            <a:r>
              <a:rPr lang="en-GB" sz="3600" b="1" i="0" u="none" strike="noStrike" cap="none">
                <a:solidFill>
                  <a:schemeClr val="dk1"/>
                </a:solidFill>
                <a:latin typeface="Times New Roman"/>
                <a:ea typeface="Times New Roman"/>
                <a:cs typeface="Times New Roman"/>
                <a:sym typeface="Times New Roman"/>
              </a:rPr>
              <a:t>The Mayer-Salovey Ability Model of EI</a:t>
            </a:r>
            <a:endParaRPr sz="3600" b="1" i="0" u="none" strike="noStrike" cap="none">
              <a:solidFill>
                <a:schemeClr val="dk1"/>
              </a:solidFill>
              <a:latin typeface="Times New Roman"/>
              <a:ea typeface="Times New Roman"/>
              <a:cs typeface="Times New Roman"/>
              <a:sym typeface="Times New Roman"/>
            </a:endParaRPr>
          </a:p>
        </p:txBody>
      </p:sp>
      <p:pic>
        <p:nvPicPr>
          <p:cNvPr id="104" name="Google Shape;104;p3"/>
          <p:cNvPicPr preferRelativeResize="0"/>
          <p:nvPr/>
        </p:nvPicPr>
        <p:blipFill rotWithShape="1">
          <a:blip r:embed="rId3">
            <a:alphaModFix/>
          </a:blip>
          <a:srcRect t="1798" b="8830"/>
          <a:stretch/>
        </p:blipFill>
        <p:spPr>
          <a:xfrm>
            <a:off x="6189518" y="1031501"/>
            <a:ext cx="6002482" cy="5364643"/>
          </a:xfrm>
          <a:prstGeom prst="rect">
            <a:avLst/>
          </a:prstGeom>
          <a:noFill/>
          <a:ln>
            <a:noFill/>
          </a:ln>
        </p:spPr>
      </p:pic>
      <p:sp>
        <p:nvSpPr>
          <p:cNvPr id="105" name="Google Shape;105;p3"/>
          <p:cNvSpPr/>
          <p:nvPr/>
        </p:nvSpPr>
        <p:spPr>
          <a:xfrm>
            <a:off x="7945531" y="6396144"/>
            <a:ext cx="1968488"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alibri"/>
                <a:ea typeface="Calibri"/>
                <a:cs typeface="Calibri"/>
                <a:sym typeface="Calibri"/>
              </a:rPr>
              <a:t>(Mayer </a:t>
            </a:r>
            <a:r>
              <a:rPr lang="en-GB" sz="1800" b="0" i="1" u="none" strike="noStrike" cap="none">
                <a:solidFill>
                  <a:schemeClr val="dk1"/>
                </a:solidFill>
                <a:latin typeface="Calibri"/>
                <a:ea typeface="Calibri"/>
                <a:cs typeface="Calibri"/>
                <a:sym typeface="Calibri"/>
              </a:rPr>
              <a:t>et al.</a:t>
            </a:r>
            <a:r>
              <a:rPr lang="en-GB" sz="1800" b="0" i="0" u="none" strike="noStrike" cap="none">
                <a:solidFill>
                  <a:schemeClr val="dk1"/>
                </a:solidFill>
                <a:latin typeface="Calibri"/>
                <a:ea typeface="Calibri"/>
                <a:cs typeface="Calibri"/>
                <a:sym typeface="Calibri"/>
              </a:rPr>
              <a:t> 2024)</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CB8CA"/>
        </a:solidFill>
        <a:effectLst/>
      </p:bgPr>
    </p:bg>
    <p:spTree>
      <p:nvGrpSpPr>
        <p:cNvPr id="1" name="Shape 110"/>
        <p:cNvGrpSpPr/>
        <p:nvPr/>
      </p:nvGrpSpPr>
      <p:grpSpPr>
        <a:xfrm>
          <a:off x="0" y="0"/>
          <a:ext cx="0" cy="0"/>
          <a:chOff x="0" y="0"/>
          <a:chExt cx="0" cy="0"/>
        </a:xfrm>
      </p:grpSpPr>
      <p:sp>
        <p:nvSpPr>
          <p:cNvPr id="111" name="Google Shape;111;p4"/>
          <p:cNvSpPr/>
          <p:nvPr/>
        </p:nvSpPr>
        <p:spPr>
          <a:xfrm>
            <a:off x="143650" y="2062525"/>
            <a:ext cx="7470300" cy="3785611"/>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Being </a:t>
            </a:r>
            <a:r>
              <a:rPr lang="en-GB" sz="2400" b="0" i="0" u="none" strike="noStrike" cap="none" dirty="0">
                <a:solidFill>
                  <a:schemeClr val="dk1"/>
                </a:solidFill>
                <a:latin typeface="Times New Roman"/>
                <a:ea typeface="Times New Roman"/>
                <a:cs typeface="Times New Roman"/>
                <a:sym typeface="Times New Roman"/>
              </a:rPr>
              <a:t>emotionally intelligent is an essential aspect of the workplace and has major implications for almost every part of life.</a:t>
            </a:r>
            <a:endParaRPr sz="2400" b="0" i="0" u="none" strike="noStrike" cap="none" dirty="0">
              <a:solidFill>
                <a:schemeClr val="dk1"/>
              </a:solidFill>
              <a:latin typeface="Times New Roman"/>
              <a:ea typeface="Times New Roman"/>
              <a:cs typeface="Times New Roman"/>
              <a:sym typeface="Times New Roman"/>
            </a:endParaRPr>
          </a:p>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dirty="0">
                <a:solidFill>
                  <a:schemeClr val="dk1"/>
                </a:solidFill>
                <a:latin typeface="Times New Roman"/>
                <a:ea typeface="Times New Roman"/>
                <a:cs typeface="Times New Roman"/>
                <a:sym typeface="Times New Roman"/>
              </a:rPr>
              <a:t>Improved communication, one of the advantages of EI People with H-EI can express themselves well, effectively convey ideas and perceive emotional perspectives - better interpersonal communication.</a:t>
            </a:r>
            <a:endParaRPr sz="2400" b="0" i="0" u="none" strike="noStrike" cap="none" dirty="0">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dirty="0">
              <a:solidFill>
                <a:schemeClr val="dk1"/>
              </a:solidFill>
              <a:latin typeface="Times New Roman"/>
              <a:ea typeface="Times New Roman"/>
              <a:cs typeface="Times New Roman"/>
              <a:sym typeface="Times New Roman"/>
            </a:endParaRPr>
          </a:p>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dirty="0">
                <a:solidFill>
                  <a:schemeClr val="dk1"/>
                </a:solidFill>
                <a:latin typeface="Times New Roman"/>
                <a:ea typeface="Times New Roman"/>
                <a:cs typeface="Times New Roman"/>
                <a:sym typeface="Times New Roman"/>
              </a:rPr>
              <a:t>Emotional intelligence leads to a harmonious, productive workplace that fuels greater job and career satisfaction.</a:t>
            </a:r>
            <a:endParaRPr sz="2400" b="0" i="0" u="none" strike="noStrike" cap="none" dirty="0">
              <a:solidFill>
                <a:schemeClr val="dk1"/>
              </a:solidFill>
              <a:latin typeface="Times New Roman"/>
              <a:ea typeface="Times New Roman"/>
              <a:cs typeface="Times New Roman"/>
              <a:sym typeface="Times New Roman"/>
            </a:endParaRPr>
          </a:p>
        </p:txBody>
      </p:sp>
      <p:sp>
        <p:nvSpPr>
          <p:cNvPr id="112" name="Google Shape;112;p4"/>
          <p:cNvSpPr/>
          <p:nvPr/>
        </p:nvSpPr>
        <p:spPr>
          <a:xfrm>
            <a:off x="483872" y="300634"/>
            <a:ext cx="6154800" cy="9234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300"/>
              <a:buFont typeface="Arial"/>
              <a:buNone/>
            </a:pPr>
            <a:r>
              <a:rPr lang="en-GB" sz="4300" b="1" i="0" u="none" strike="noStrike" cap="none">
                <a:solidFill>
                  <a:schemeClr val="dk1"/>
                </a:solidFill>
                <a:latin typeface="Times New Roman"/>
                <a:ea typeface="Times New Roman"/>
                <a:cs typeface="Times New Roman"/>
                <a:sym typeface="Times New Roman"/>
              </a:rPr>
              <a:t>EI in the Workplace</a:t>
            </a:r>
            <a:endParaRPr sz="4300" b="1" i="0" u="none" strike="noStrike" cap="none">
              <a:solidFill>
                <a:schemeClr val="dk1"/>
              </a:solidFill>
              <a:latin typeface="Calibri"/>
              <a:ea typeface="Calibri"/>
              <a:cs typeface="Calibri"/>
              <a:sym typeface="Calibri"/>
            </a:endParaRPr>
          </a:p>
        </p:txBody>
      </p:sp>
      <p:pic>
        <p:nvPicPr>
          <p:cNvPr id="113" name="Google Shape;113;p4"/>
          <p:cNvPicPr preferRelativeResize="0"/>
          <p:nvPr/>
        </p:nvPicPr>
        <p:blipFill rotWithShape="1">
          <a:blip r:embed="rId3">
            <a:alphaModFix/>
          </a:blip>
          <a:srcRect l="46724" t="13229" b="5171"/>
          <a:stretch/>
        </p:blipFill>
        <p:spPr>
          <a:xfrm>
            <a:off x="7863650" y="1300350"/>
            <a:ext cx="4328349" cy="55576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3282E"/>
        </a:solidFill>
        <a:effectLst/>
      </p:bgPr>
    </p:bg>
    <p:spTree>
      <p:nvGrpSpPr>
        <p:cNvPr id="1" name="Shape 118"/>
        <p:cNvGrpSpPr/>
        <p:nvPr/>
      </p:nvGrpSpPr>
      <p:grpSpPr>
        <a:xfrm>
          <a:off x="0" y="0"/>
          <a:ext cx="0" cy="0"/>
          <a:chOff x="0" y="0"/>
          <a:chExt cx="0" cy="0"/>
        </a:xfrm>
      </p:grpSpPr>
      <p:sp>
        <p:nvSpPr>
          <p:cNvPr id="119" name="Google Shape;119;p5"/>
          <p:cNvSpPr/>
          <p:nvPr/>
        </p:nvSpPr>
        <p:spPr>
          <a:xfrm>
            <a:off x="215951" y="244475"/>
            <a:ext cx="6227100" cy="82290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Clr>
                <a:srgbClr val="000000"/>
              </a:buClr>
              <a:buSzPts val="2800"/>
              <a:buFont typeface="Arial"/>
              <a:buNone/>
            </a:pPr>
            <a:r>
              <a:rPr lang="en-GB" sz="2800" b="1" i="0" u="none" strike="noStrike" cap="none">
                <a:solidFill>
                  <a:schemeClr val="lt1"/>
                </a:solidFill>
                <a:latin typeface="Times New Roman"/>
                <a:ea typeface="Times New Roman"/>
                <a:cs typeface="Times New Roman"/>
                <a:sym typeface="Times New Roman"/>
              </a:rPr>
              <a:t>Case Study: </a:t>
            </a:r>
            <a:r>
              <a:rPr lang="en-GB" sz="2800" b="1">
                <a:solidFill>
                  <a:schemeClr val="lt1"/>
                </a:solidFill>
                <a:latin typeface="Times New Roman"/>
                <a:ea typeface="Times New Roman"/>
                <a:cs typeface="Times New Roman"/>
                <a:sym typeface="Times New Roman"/>
              </a:rPr>
              <a:t>Blueberry Consultants Ltd</a:t>
            </a:r>
            <a:endParaRPr sz="2800" b="1" i="0" u="none" strike="noStrike" cap="none">
              <a:solidFill>
                <a:schemeClr val="lt1"/>
              </a:solidFill>
              <a:latin typeface="Times New Roman"/>
              <a:ea typeface="Times New Roman"/>
              <a:cs typeface="Times New Roman"/>
              <a:sym typeface="Times New Roman"/>
            </a:endParaRPr>
          </a:p>
        </p:txBody>
      </p:sp>
      <p:sp>
        <p:nvSpPr>
          <p:cNvPr id="120" name="Google Shape;120;p5"/>
          <p:cNvSpPr/>
          <p:nvPr/>
        </p:nvSpPr>
        <p:spPr>
          <a:xfrm>
            <a:off x="215950" y="1635475"/>
            <a:ext cx="5776800" cy="3416400"/>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chemeClr val="lt1"/>
              </a:buClr>
              <a:buSzPts val="2400"/>
              <a:buFont typeface="Noto Sans Symbols"/>
              <a:buChar char="⮚"/>
            </a:pPr>
            <a:r>
              <a:rPr lang="en-GB" sz="2400" b="0" i="0" u="none" strike="noStrike" cap="none">
                <a:solidFill>
                  <a:schemeClr val="lt1"/>
                </a:solidFill>
                <a:latin typeface="Times New Roman"/>
                <a:ea typeface="Times New Roman"/>
                <a:cs typeface="Times New Roman"/>
                <a:sym typeface="Times New Roman"/>
              </a:rPr>
              <a:t>A case in point on emotional intelligence at work would be Blueberry, a well-known tech company.</a:t>
            </a:r>
            <a:endParaRPr sz="2400" b="0" i="0" u="none" strike="noStrike" cap="none">
              <a:solidFill>
                <a:schemeClr val="lt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lt1"/>
              </a:solidFill>
              <a:latin typeface="Times New Roman"/>
              <a:ea typeface="Times New Roman"/>
              <a:cs typeface="Times New Roman"/>
              <a:sym typeface="Times New Roman"/>
            </a:endParaRPr>
          </a:p>
          <a:p>
            <a:pPr marL="285750" marR="0" lvl="0" indent="-285750" algn="just" rtl="0">
              <a:lnSpc>
                <a:spcPct val="100000"/>
              </a:lnSpc>
              <a:spcBef>
                <a:spcPts val="0"/>
              </a:spcBef>
              <a:spcAft>
                <a:spcPts val="0"/>
              </a:spcAft>
              <a:buClr>
                <a:schemeClr val="lt1"/>
              </a:buClr>
              <a:buSzPts val="2400"/>
              <a:buFont typeface="Noto Sans Symbols"/>
              <a:buChar char="⮚"/>
            </a:pPr>
            <a:r>
              <a:rPr lang="en-GB" sz="2400" b="0" i="0" u="none" strike="noStrike" cap="none">
                <a:solidFill>
                  <a:schemeClr val="lt1"/>
                </a:solidFill>
                <a:latin typeface="Times New Roman"/>
                <a:ea typeface="Times New Roman"/>
                <a:cs typeface="Times New Roman"/>
                <a:sym typeface="Times New Roman"/>
              </a:rPr>
              <a:t>The Blueberry has always been innovative in its products, as well as being proud of its great Organisational culture and EI is something that it wants to invest heavily in when recruiting people.</a:t>
            </a:r>
            <a:endParaRPr sz="2400" b="0" i="0" u="none" strike="noStrike" cap="none">
              <a:solidFill>
                <a:schemeClr val="lt1"/>
              </a:solidFill>
              <a:latin typeface="Times New Roman"/>
              <a:ea typeface="Times New Roman"/>
              <a:cs typeface="Times New Roman"/>
              <a:sym typeface="Times New Roman"/>
            </a:endParaRPr>
          </a:p>
        </p:txBody>
      </p:sp>
      <p:pic>
        <p:nvPicPr>
          <p:cNvPr id="121" name="Google Shape;121;p5"/>
          <p:cNvPicPr preferRelativeResize="0"/>
          <p:nvPr/>
        </p:nvPicPr>
        <p:blipFill rotWithShape="1">
          <a:blip r:embed="rId3">
            <a:alphaModFix/>
          </a:blip>
          <a:srcRect/>
          <a:stretch/>
        </p:blipFill>
        <p:spPr>
          <a:xfrm>
            <a:off x="6546125" y="361075"/>
            <a:ext cx="5645874" cy="5725725"/>
          </a:xfrm>
          <a:prstGeom prst="rect">
            <a:avLst/>
          </a:prstGeom>
          <a:noFill/>
          <a:ln>
            <a:noFill/>
          </a:ln>
        </p:spPr>
      </p:pic>
      <p:sp>
        <p:nvSpPr>
          <p:cNvPr id="122" name="Google Shape;122;p5"/>
          <p:cNvSpPr/>
          <p:nvPr/>
        </p:nvSpPr>
        <p:spPr>
          <a:xfrm>
            <a:off x="8445609" y="6488672"/>
            <a:ext cx="1824300" cy="369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lt1"/>
                </a:solidFill>
                <a:latin typeface="Calibri"/>
                <a:ea typeface="Calibri"/>
                <a:cs typeface="Calibri"/>
                <a:sym typeface="Calibri"/>
              </a:rPr>
              <a:t>(Watt </a:t>
            </a:r>
            <a:r>
              <a:rPr lang="en-GB" sz="1800" b="0" i="1" u="none" strike="noStrike" cap="none">
                <a:solidFill>
                  <a:schemeClr val="lt1"/>
                </a:solidFill>
                <a:latin typeface="Calibri"/>
                <a:ea typeface="Calibri"/>
                <a:cs typeface="Calibri"/>
                <a:sym typeface="Calibri"/>
              </a:rPr>
              <a:t>et al.</a:t>
            </a:r>
            <a:r>
              <a:rPr lang="en-GB" sz="1800" b="0" i="0" u="none" strike="noStrike" cap="none">
                <a:solidFill>
                  <a:schemeClr val="lt1"/>
                </a:solidFill>
                <a:latin typeface="Calibri"/>
                <a:ea typeface="Calibri"/>
                <a:cs typeface="Calibri"/>
                <a:sym typeface="Calibri"/>
              </a:rPr>
              <a:t> 2022)</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Shape 127"/>
        <p:cNvGrpSpPr/>
        <p:nvPr/>
      </p:nvGrpSpPr>
      <p:grpSpPr>
        <a:xfrm>
          <a:off x="0" y="0"/>
          <a:ext cx="0" cy="0"/>
          <a:chOff x="0" y="0"/>
          <a:chExt cx="0" cy="0"/>
        </a:xfrm>
      </p:grpSpPr>
      <p:sp>
        <p:nvSpPr>
          <p:cNvPr id="128" name="Google Shape;128;p6"/>
          <p:cNvSpPr/>
          <p:nvPr/>
        </p:nvSpPr>
        <p:spPr>
          <a:xfrm>
            <a:off x="112425" y="257350"/>
            <a:ext cx="6086400" cy="92730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Clr>
                <a:srgbClr val="000000"/>
              </a:buClr>
              <a:buSzPts val="3200"/>
              <a:buFont typeface="Arial"/>
              <a:buNone/>
            </a:pPr>
            <a:r>
              <a:rPr lang="en-GB" sz="3200" b="1" i="0" u="none" strike="noStrike" cap="none">
                <a:solidFill>
                  <a:schemeClr val="dk1"/>
                </a:solidFill>
                <a:latin typeface="Times New Roman"/>
                <a:ea typeface="Times New Roman"/>
                <a:cs typeface="Times New Roman"/>
                <a:sym typeface="Times New Roman"/>
              </a:rPr>
              <a:t>Benefits of EI at </a:t>
            </a:r>
            <a:r>
              <a:rPr lang="en-GB" sz="3200" b="1">
                <a:solidFill>
                  <a:schemeClr val="dk1"/>
                </a:solidFill>
                <a:latin typeface="Times New Roman"/>
                <a:ea typeface="Times New Roman"/>
                <a:cs typeface="Times New Roman"/>
                <a:sym typeface="Times New Roman"/>
              </a:rPr>
              <a:t>Blueberry Consultants Ltd</a:t>
            </a:r>
            <a:endParaRPr sz="3200" b="1" i="0" u="none" strike="noStrike" cap="none">
              <a:solidFill>
                <a:schemeClr val="dk1"/>
              </a:solidFill>
              <a:latin typeface="Times New Roman"/>
              <a:ea typeface="Times New Roman"/>
              <a:cs typeface="Times New Roman"/>
              <a:sym typeface="Times New Roman"/>
            </a:endParaRPr>
          </a:p>
        </p:txBody>
      </p:sp>
      <p:sp>
        <p:nvSpPr>
          <p:cNvPr id="129" name="Google Shape;129;p6"/>
          <p:cNvSpPr/>
          <p:nvPr/>
        </p:nvSpPr>
        <p:spPr>
          <a:xfrm>
            <a:off x="112425" y="2151974"/>
            <a:ext cx="5773800" cy="3416400"/>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At Blueberry, the introduction of emotional intelligence has resulted in myriad benefits which have gone a long way to boost the performance levels across the organisation.</a:t>
            </a: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One of the great advantages is that it increases employee productivity.</a:t>
            </a:r>
            <a:endParaRPr sz="2400" b="0" i="0" u="none" strike="noStrike" cap="none">
              <a:solidFill>
                <a:schemeClr val="dk1"/>
              </a:solidFill>
              <a:latin typeface="Times New Roman"/>
              <a:ea typeface="Times New Roman"/>
              <a:cs typeface="Times New Roman"/>
              <a:sym typeface="Times New Roman"/>
            </a:endParaRPr>
          </a:p>
        </p:txBody>
      </p:sp>
      <p:pic>
        <p:nvPicPr>
          <p:cNvPr id="130" name="Google Shape;130;p6"/>
          <p:cNvPicPr preferRelativeResize="0"/>
          <p:nvPr/>
        </p:nvPicPr>
        <p:blipFill rotWithShape="1">
          <a:blip r:embed="rId3">
            <a:alphaModFix/>
          </a:blip>
          <a:srcRect b="3841"/>
          <a:stretch/>
        </p:blipFill>
        <p:spPr>
          <a:xfrm>
            <a:off x="6418200" y="515475"/>
            <a:ext cx="5773799" cy="5496425"/>
          </a:xfrm>
          <a:prstGeom prst="rect">
            <a:avLst/>
          </a:prstGeom>
          <a:noFill/>
          <a:ln>
            <a:noFill/>
          </a:ln>
        </p:spPr>
      </p:pic>
      <p:sp>
        <p:nvSpPr>
          <p:cNvPr id="131" name="Google Shape;131;p6"/>
          <p:cNvSpPr/>
          <p:nvPr/>
        </p:nvSpPr>
        <p:spPr>
          <a:xfrm>
            <a:off x="8582007" y="6456031"/>
            <a:ext cx="1717906" cy="369332"/>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alibri"/>
                <a:ea typeface="Calibri"/>
                <a:cs typeface="Calibri"/>
                <a:sym typeface="Calibri"/>
              </a:rPr>
              <a:t>(Rowland, 2020)</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FBFBF"/>
        </a:solidFill>
        <a:effectLst/>
      </p:bgPr>
    </p:bg>
    <p:spTree>
      <p:nvGrpSpPr>
        <p:cNvPr id="1" name="Shape 136"/>
        <p:cNvGrpSpPr/>
        <p:nvPr/>
      </p:nvGrpSpPr>
      <p:grpSpPr>
        <a:xfrm>
          <a:off x="0" y="0"/>
          <a:ext cx="0" cy="0"/>
          <a:chOff x="0" y="0"/>
          <a:chExt cx="0" cy="0"/>
        </a:xfrm>
      </p:grpSpPr>
      <p:sp>
        <p:nvSpPr>
          <p:cNvPr id="137" name="Google Shape;137;p7"/>
          <p:cNvSpPr/>
          <p:nvPr/>
        </p:nvSpPr>
        <p:spPr>
          <a:xfrm>
            <a:off x="7536190" y="77200"/>
            <a:ext cx="2390400" cy="1031400"/>
          </a:xfrm>
          <a:prstGeom prst="rect">
            <a:avLst/>
          </a:prstGeom>
          <a:noFill/>
          <a:ln>
            <a:noFill/>
          </a:ln>
        </p:spPr>
        <p:txBody>
          <a:bodyPr spcFirstLastPara="1" wrap="square" lIns="91425" tIns="45700" rIns="91425" bIns="45700" anchor="t" anchorCtr="0">
            <a:spAutoFit/>
          </a:bodyPr>
          <a:lstStyle/>
          <a:p>
            <a:pPr marL="0" marR="0" lvl="0" indent="0" algn="just" rtl="0">
              <a:lnSpc>
                <a:spcPct val="200000"/>
              </a:lnSpc>
              <a:spcBef>
                <a:spcPts val="0"/>
              </a:spcBef>
              <a:spcAft>
                <a:spcPts val="0"/>
              </a:spcAft>
              <a:buClr>
                <a:srgbClr val="000000"/>
              </a:buClr>
              <a:buSzPts val="3600"/>
              <a:buFont typeface="Arial"/>
              <a:buNone/>
            </a:pPr>
            <a:r>
              <a:rPr lang="en-GB" sz="3600" b="1" i="0" u="none" strike="noStrike" cap="none">
                <a:solidFill>
                  <a:schemeClr val="dk1"/>
                </a:solidFill>
                <a:latin typeface="Times New Roman"/>
                <a:ea typeface="Times New Roman"/>
                <a:cs typeface="Times New Roman"/>
                <a:sym typeface="Times New Roman"/>
              </a:rPr>
              <a:t>Conclusion</a:t>
            </a:r>
            <a:endParaRPr sz="3600" b="1" i="0" u="none" strike="noStrike" cap="none">
              <a:solidFill>
                <a:schemeClr val="dk1"/>
              </a:solidFill>
              <a:latin typeface="Times New Roman"/>
              <a:ea typeface="Times New Roman"/>
              <a:cs typeface="Times New Roman"/>
              <a:sym typeface="Times New Roman"/>
            </a:endParaRPr>
          </a:p>
        </p:txBody>
      </p:sp>
      <p:sp>
        <p:nvSpPr>
          <p:cNvPr id="138" name="Google Shape;138;p7"/>
          <p:cNvSpPr/>
          <p:nvPr/>
        </p:nvSpPr>
        <p:spPr>
          <a:xfrm>
            <a:off x="5973371" y="1764155"/>
            <a:ext cx="5994600" cy="3970200"/>
          </a:xfrm>
          <a:prstGeom prst="rect">
            <a:avLst/>
          </a:prstGeom>
          <a:noFill/>
          <a:ln>
            <a:noFill/>
          </a:ln>
        </p:spPr>
        <p:txBody>
          <a:bodyPr spcFirstLastPara="1" wrap="square" lIns="91425" tIns="45700" rIns="91425" bIns="45700" anchor="t" anchorCtr="0">
            <a:spAutoFit/>
          </a:bodyPr>
          <a:lstStyle/>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Emotional intelligence is a necessary factor for success in the workplace, especially when it concerns communication and conflict resolution as well as leadership and teamwork.</a:t>
            </a: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000000"/>
              </a:buClr>
              <a:buSzPts val="2400"/>
              <a:buFont typeface="Arial"/>
              <a:buNone/>
            </a:pPr>
            <a:endParaRPr sz="2400" b="0" i="0" u="none" strike="noStrike" cap="none">
              <a:solidFill>
                <a:schemeClr val="dk1"/>
              </a:solidFill>
              <a:latin typeface="Times New Roman"/>
              <a:ea typeface="Times New Roman"/>
              <a:cs typeface="Times New Roman"/>
              <a:sym typeface="Times New Roman"/>
            </a:endParaRPr>
          </a:p>
          <a:p>
            <a:pPr marL="285750" marR="0" lvl="0" indent="-285750" algn="just" rtl="0">
              <a:lnSpc>
                <a:spcPct val="100000"/>
              </a:lnSpc>
              <a:spcBef>
                <a:spcPts val="0"/>
              </a:spcBef>
              <a:spcAft>
                <a:spcPts val="0"/>
              </a:spcAft>
              <a:buClr>
                <a:schemeClr val="dk1"/>
              </a:buClr>
              <a:buSzPts val="2400"/>
              <a:buFont typeface="Noto Sans Symbols"/>
              <a:buChar char="⮚"/>
            </a:pPr>
            <a:r>
              <a:rPr lang="en-GB" sz="2400" b="0" i="0" u="none" strike="noStrike" cap="none">
                <a:solidFill>
                  <a:schemeClr val="dk1"/>
                </a:solidFill>
                <a:latin typeface="Times New Roman"/>
                <a:ea typeface="Times New Roman"/>
                <a:cs typeface="Times New Roman"/>
                <a:sym typeface="Times New Roman"/>
              </a:rPr>
              <a:t>The case study of Blueberry demonstrates how incorporating EI within the workplace can be a significant advantage for successful employee performance, satisfaction and overall organisational culture.</a:t>
            </a:r>
            <a:endParaRPr sz="2400" b="0" i="0" u="none" strike="noStrike" cap="none">
              <a:solidFill>
                <a:schemeClr val="dk1"/>
              </a:solidFill>
              <a:latin typeface="Times New Roman"/>
              <a:ea typeface="Times New Roman"/>
              <a:cs typeface="Times New Roman"/>
              <a:sym typeface="Times New Roman"/>
            </a:endParaRPr>
          </a:p>
        </p:txBody>
      </p:sp>
      <p:pic>
        <p:nvPicPr>
          <p:cNvPr id="139" name="Google Shape;139;p7"/>
          <p:cNvPicPr preferRelativeResize="0"/>
          <p:nvPr/>
        </p:nvPicPr>
        <p:blipFill rotWithShape="1">
          <a:blip r:embed="rId3">
            <a:alphaModFix/>
          </a:blip>
          <a:srcRect/>
          <a:stretch/>
        </p:blipFill>
        <p:spPr>
          <a:xfrm>
            <a:off x="0" y="0"/>
            <a:ext cx="5799850" cy="6488675"/>
          </a:xfrm>
          <a:prstGeom prst="rect">
            <a:avLst/>
          </a:prstGeom>
          <a:noFill/>
          <a:ln>
            <a:noFill/>
          </a:ln>
        </p:spPr>
      </p:pic>
      <p:sp>
        <p:nvSpPr>
          <p:cNvPr id="140" name="Google Shape;140;p7"/>
          <p:cNvSpPr/>
          <p:nvPr/>
        </p:nvSpPr>
        <p:spPr>
          <a:xfrm>
            <a:off x="1893104" y="6488674"/>
            <a:ext cx="1514700" cy="3693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Calibri"/>
                <a:ea typeface="Calibri"/>
                <a:cs typeface="Calibri"/>
                <a:sym typeface="Calibri"/>
              </a:rPr>
              <a:t>(Nadler, 2020)</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4E0B2"/>
        </a:solidFill>
        <a:effectLst/>
      </p:bgPr>
    </p:bg>
    <p:spTree>
      <p:nvGrpSpPr>
        <p:cNvPr id="1" name="Shape 145"/>
        <p:cNvGrpSpPr/>
        <p:nvPr/>
      </p:nvGrpSpPr>
      <p:grpSpPr>
        <a:xfrm>
          <a:off x="0" y="0"/>
          <a:ext cx="0" cy="0"/>
          <a:chOff x="0" y="0"/>
          <a:chExt cx="0" cy="0"/>
        </a:xfrm>
      </p:grpSpPr>
      <p:sp>
        <p:nvSpPr>
          <p:cNvPr id="146" name="Google Shape;146;p8"/>
          <p:cNvSpPr/>
          <p:nvPr/>
        </p:nvSpPr>
        <p:spPr>
          <a:xfrm>
            <a:off x="4742561" y="0"/>
            <a:ext cx="2803396" cy="769441"/>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4400"/>
              <a:buFont typeface="Arial"/>
              <a:buNone/>
            </a:pPr>
            <a:r>
              <a:rPr lang="en-GB" sz="4400" b="1" i="0" u="none" strike="noStrike" cap="none">
                <a:solidFill>
                  <a:schemeClr val="dk1"/>
                </a:solidFill>
                <a:latin typeface="Times New Roman"/>
                <a:ea typeface="Times New Roman"/>
                <a:cs typeface="Times New Roman"/>
                <a:sym typeface="Times New Roman"/>
              </a:rPr>
              <a:t>References</a:t>
            </a:r>
            <a:endParaRPr sz="4400" b="1" i="0" u="none" strike="noStrike" cap="none">
              <a:solidFill>
                <a:schemeClr val="dk1"/>
              </a:solidFill>
              <a:latin typeface="Calibri"/>
              <a:ea typeface="Calibri"/>
              <a:cs typeface="Calibri"/>
              <a:sym typeface="Calibri"/>
            </a:endParaRPr>
          </a:p>
        </p:txBody>
      </p:sp>
      <p:sp>
        <p:nvSpPr>
          <p:cNvPr id="147" name="Google Shape;147;p8"/>
          <p:cNvSpPr/>
          <p:nvPr/>
        </p:nvSpPr>
        <p:spPr>
          <a:xfrm>
            <a:off x="591358" y="913621"/>
            <a:ext cx="11105802" cy="5639814"/>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Clr>
                <a:srgbClr val="000000"/>
              </a:buClr>
              <a:buSzPts val="1400"/>
              <a:buFont typeface="Arial"/>
              <a:buNone/>
            </a:pPr>
            <a:r>
              <a:rPr lang="en-GB" sz="1400" b="0" i="0" u="none" strike="noStrike" cap="none">
                <a:solidFill>
                  <a:schemeClr val="dk1"/>
                </a:solidFill>
                <a:latin typeface="Times New Roman"/>
                <a:ea typeface="Times New Roman"/>
                <a:cs typeface="Times New Roman"/>
                <a:sym typeface="Times New Roman"/>
              </a:rPr>
              <a:t>Awwad, D.A., Lewis, S.J., Mackay, S. and Robinson, J., (2020). Examining the relationship between emotional intelligence, leadership attributes and workplace experience of Australian chief radiographers. Journal of Medical Imaging and Radiation Sciences, 51(2), pp.256-263.</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2400"/>
              </a:spcBef>
              <a:spcAft>
                <a:spcPts val="0"/>
              </a:spcAft>
              <a:buClr>
                <a:srgbClr val="000000"/>
              </a:buClr>
              <a:buSzPts val="1400"/>
              <a:buFont typeface="Arial"/>
              <a:buNone/>
            </a:pPr>
            <a:r>
              <a:rPr lang="en-GB" sz="1400" b="0" i="0" u="none" strike="noStrike" cap="none">
                <a:solidFill>
                  <a:schemeClr val="dk1"/>
                </a:solidFill>
                <a:latin typeface="Times New Roman"/>
                <a:ea typeface="Times New Roman"/>
                <a:cs typeface="Times New Roman"/>
                <a:sym typeface="Times New Roman"/>
              </a:rPr>
              <a:t>Cabello, R., Gómez-Leal, R., Gutiérrez-Cobo, M.J., Megías-Robles, A., Salovey, P. and Fernández-Berrocal, P., (2021). Ability emotional intelligence in parents and their offspring. Current Psychology, pp.1-7.</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2400"/>
              </a:spcBef>
              <a:spcAft>
                <a:spcPts val="0"/>
              </a:spcAft>
              <a:buClr>
                <a:srgbClr val="000000"/>
              </a:buClr>
              <a:buSzPts val="1400"/>
              <a:buFont typeface="Arial"/>
              <a:buNone/>
            </a:pPr>
            <a:r>
              <a:rPr lang="en-GB" sz="1400" b="0" i="0" u="none" strike="noStrike" cap="none">
                <a:solidFill>
                  <a:schemeClr val="dk1"/>
                </a:solidFill>
                <a:latin typeface="Times New Roman"/>
                <a:ea typeface="Times New Roman"/>
                <a:cs typeface="Times New Roman"/>
                <a:sym typeface="Times New Roman"/>
              </a:rPr>
              <a:t>Mayer, J.D., Caruso, D.R., Sitarenios, G. and Escobar, M.R., (2024). How many emotional intelligence abilities are there? An examination of four measures of emotional intelligence. Personality and Individual Differences, 219, p.112468.</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2400"/>
              </a:spcBef>
              <a:spcAft>
                <a:spcPts val="0"/>
              </a:spcAft>
              <a:buClr>
                <a:srgbClr val="000000"/>
              </a:buClr>
              <a:buSzPts val="1400"/>
              <a:buFont typeface="Arial"/>
              <a:buNone/>
            </a:pPr>
            <a:r>
              <a:rPr lang="en-GB" sz="1400" b="0" i="0" u="none" strike="noStrike" cap="none">
                <a:solidFill>
                  <a:schemeClr val="dk1"/>
                </a:solidFill>
                <a:latin typeface="Times New Roman"/>
                <a:ea typeface="Times New Roman"/>
                <a:cs typeface="Times New Roman"/>
                <a:sym typeface="Times New Roman"/>
              </a:rPr>
              <a:t>Nadler, R., Carswell, J.J. and Minda, J.P., (2020). Online mindfulness training increases well-being, trait emotional intelligence, and workplace competency ratings: A randomized waitlist-controlled trial. Frontiers in psychology, 11, p.255.</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2400"/>
              </a:spcBef>
              <a:spcAft>
                <a:spcPts val="0"/>
              </a:spcAft>
              <a:buClr>
                <a:srgbClr val="000000"/>
              </a:buClr>
              <a:buSzPts val="1400"/>
              <a:buFont typeface="Arial"/>
              <a:buNone/>
            </a:pPr>
            <a:r>
              <a:rPr lang="en-GB" sz="1400" b="0" i="0" u="none" strike="noStrike" cap="none">
                <a:solidFill>
                  <a:schemeClr val="dk1"/>
                </a:solidFill>
                <a:latin typeface="Times New Roman"/>
                <a:ea typeface="Times New Roman"/>
                <a:cs typeface="Times New Roman"/>
                <a:sym typeface="Times New Roman"/>
              </a:rPr>
              <a:t>Rowland, L.J., Ogden, E.L. and Vinyard, B.T., (2020). Phenotypic evaluation of a hybrid diploid blueberry population for plant development and fruit quality traits. Agronomy, 10(8), p.1067.</a:t>
            </a:r>
            <a:endParaRPr sz="1400" b="0" i="0" u="none" strike="noStrike" cap="none">
              <a:solidFill>
                <a:srgbClr val="000000"/>
              </a:solidFill>
              <a:latin typeface="Arial"/>
              <a:ea typeface="Arial"/>
              <a:cs typeface="Arial"/>
              <a:sym typeface="Arial"/>
            </a:endParaRPr>
          </a:p>
          <a:p>
            <a:pPr marL="0" marR="0" lvl="0" indent="0" algn="just" rtl="0">
              <a:lnSpc>
                <a:spcPct val="150000"/>
              </a:lnSpc>
              <a:spcBef>
                <a:spcPts val="1200"/>
              </a:spcBef>
              <a:spcAft>
                <a:spcPts val="0"/>
              </a:spcAft>
              <a:buClr>
                <a:srgbClr val="000000"/>
              </a:buClr>
              <a:buSzPts val="1400"/>
              <a:buFont typeface="Arial"/>
              <a:buNone/>
            </a:pPr>
            <a:r>
              <a:rPr lang="en-GB" sz="1400" b="0" i="0" u="none" strike="noStrike" cap="none">
                <a:solidFill>
                  <a:schemeClr val="dk1"/>
                </a:solidFill>
                <a:latin typeface="Times New Roman"/>
                <a:ea typeface="Times New Roman"/>
                <a:cs typeface="Times New Roman"/>
                <a:sym typeface="Times New Roman"/>
              </a:rPr>
              <a:t>Watt, E.A., Laycock, D.P., Michael, E., Tobin, R.C., Kelly, S. and Johnston, M.N., (2022). Hydrocarbon charge and petroleum system evolution of the Montney Formation: A multidisciplinary case study of the Blueberry sub-play in Northeast British Columbia, Canada. Bulletin of Canadian Energy Geoscience, 69(1), pp.21-50.</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165</TotalTime>
  <Words>2216</Words>
  <Application>Microsoft Office PowerPoint</Application>
  <PresentationFormat>Widescreen</PresentationFormat>
  <Paragraphs>75</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Noto Sans Symbols</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Microsoft account</dc:creator>
  <cp:lastModifiedBy>Cristian Dumitru (2108821)</cp:lastModifiedBy>
  <cp:revision>2</cp:revision>
  <dcterms:created xsi:type="dcterms:W3CDTF">2024-07-11T13:46:08Z</dcterms:created>
  <dcterms:modified xsi:type="dcterms:W3CDTF">2024-07-13T22:02:18Z</dcterms:modified>
</cp:coreProperties>
</file>