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5" r:id="rId1"/>
  </p:sldMasterIdLst>
  <p:sldIdLst>
    <p:sldId id="256" r:id="rId2"/>
    <p:sldId id="257" r:id="rId3"/>
    <p:sldId id="259" r:id="rId4"/>
    <p:sldId id="261" r:id="rId5"/>
    <p:sldId id="260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98F9F6-01BC-5043-A265-55DBEED0D660}" v="3" dt="2024-02-23T21:29:43.1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70"/>
    <p:restoredTop sz="94470"/>
  </p:normalViewPr>
  <p:slideViewPr>
    <p:cSldViewPr snapToGrid="0">
      <p:cViewPr varScale="1">
        <p:scale>
          <a:sx n="104" d="100"/>
          <a:sy n="104" d="100"/>
        </p:scale>
        <p:origin x="640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2/23/24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625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2/23/24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868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2/23/24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087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2/23/24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314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2/23/24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466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2/23/24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547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2/23/24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280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2/23/24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495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2/23/24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16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2/23/24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106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2/23/24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204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2/23/24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8041219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74" r:id="rId6"/>
    <p:sldLayoutId id="2147483769" r:id="rId7"/>
    <p:sldLayoutId id="2147483770" r:id="rId8"/>
    <p:sldLayoutId id="2147483771" r:id="rId9"/>
    <p:sldLayoutId id="2147483773" r:id="rId10"/>
    <p:sldLayoutId id="21474837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r/personal/2205819_student_uwtsd_ac_uk/Documents/Recordings/Meeting%20with%20Ceri%20Thomas%20(2205819)-20240223_224832-Meeting%20Recording.mp4?csf=1&amp;web=1&amp;e=az79Ai&amp;nav=eyJyZWZlcnJhbEluZm8iOnsicmVmZXJyYWxBcHAiOiJTdHJlYW1XZWJBcHAiLCJyZWZlcnJhbFZpZXciOiJTaGFyZURpYWxvZy1MaW5rIiwicmVmZXJyYWxBcHBQbGF0Zm9ybSI6IldlYiIsInJlZmVycmFsTW9kZSI6InZpZXcifX0%3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964856-AD30-D0D7-ABC3-6422359715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53200" y="549276"/>
            <a:ext cx="4500561" cy="4259814"/>
          </a:xfrm>
        </p:spPr>
        <p:txBody>
          <a:bodyPr>
            <a:normAutofit/>
          </a:bodyPr>
          <a:lstStyle/>
          <a:p>
            <a:r>
              <a:rPr lang="en-US" sz="8100"/>
              <a:t>Ceri Thomas - 2205819</a:t>
            </a:r>
            <a:endParaRPr lang="en-US" sz="8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FC74DA-F135-1543-3EB0-B640D122E7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53200" y="4988476"/>
            <a:ext cx="4500561" cy="1320249"/>
          </a:xfrm>
        </p:spPr>
        <p:txBody>
          <a:bodyPr>
            <a:normAutofit/>
          </a:bodyPr>
          <a:lstStyle/>
          <a:p>
            <a:r>
              <a:rPr lang="en-US"/>
              <a:t>FIELD STUDY AND RESEARCH METHODS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975C689-ED04-47EE-9DFA-90DE6B824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3600"/>
            <a:ext cx="6854400" cy="6854400"/>
            <a:chOff x="0" y="3600"/>
            <a:chExt cx="6854400" cy="6854400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9C8B254F-50AE-43F6-B83F-91858F26EA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68631972-6BE5-4A14-B012-30A7DD1A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77DF9FA-653C-4D65-B509-0B2450FBDB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1361EC12-DCA7-4779-A44C-53CE7F7AF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858000" cy="6857999"/>
          </a:xfrm>
          <a:custGeom>
            <a:avLst/>
            <a:gdLst>
              <a:gd name="connsiteX0" fmla="*/ 3428961 w 6858000"/>
              <a:gd name="connsiteY0" fmla="*/ 0 h 6857999"/>
              <a:gd name="connsiteX1" fmla="*/ 3429042 w 6858000"/>
              <a:gd name="connsiteY1" fmla="*/ 0 h 6857999"/>
              <a:gd name="connsiteX2" fmla="*/ 3605457 w 6858000"/>
              <a:gd name="connsiteY2" fmla="*/ 4461 h 6857999"/>
              <a:gd name="connsiteX3" fmla="*/ 6858000 w 6858000"/>
              <a:gd name="connsiteY3" fmla="*/ 3429000 h 6857999"/>
              <a:gd name="connsiteX4" fmla="*/ 3429001 w 6858000"/>
              <a:gd name="connsiteY4" fmla="*/ 6857999 h 6857999"/>
              <a:gd name="connsiteX5" fmla="*/ 0 w 6858000"/>
              <a:gd name="connsiteY5" fmla="*/ 3429000 h 6857999"/>
              <a:gd name="connsiteX6" fmla="*/ 3252545 w 6858000"/>
              <a:gd name="connsiteY6" fmla="*/ 44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6857999">
                <a:moveTo>
                  <a:pt x="3428961" y="0"/>
                </a:moveTo>
                <a:lnTo>
                  <a:pt x="3429042" y="0"/>
                </a:lnTo>
                <a:lnTo>
                  <a:pt x="3605457" y="4461"/>
                </a:lnTo>
                <a:cubicBezTo>
                  <a:pt x="5417236" y="96300"/>
                  <a:pt x="6858000" y="1594396"/>
                  <a:pt x="6858000" y="3429000"/>
                </a:cubicBezTo>
                <a:cubicBezTo>
                  <a:pt x="6858000" y="5322784"/>
                  <a:pt x="5322784" y="6857999"/>
                  <a:pt x="3429001" y="6857999"/>
                </a:cubicBezTo>
                <a:cubicBezTo>
                  <a:pt x="1535216" y="6857999"/>
                  <a:pt x="0" y="5322784"/>
                  <a:pt x="0" y="3429000"/>
                </a:cubicBezTo>
                <a:cubicBezTo>
                  <a:pt x="0" y="1594396"/>
                  <a:pt x="1440765" y="96300"/>
                  <a:pt x="3252545" y="4461"/>
                </a:cubicBezTo>
                <a:close/>
              </a:path>
            </a:pathLst>
          </a:custGeom>
          <a:solidFill>
            <a:srgbClr val="FFFFFF"/>
          </a:solidFill>
          <a:effectLst>
            <a:softEdge rad="1270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68CBCC-F238-C0A8-E10B-8F7F104EB3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750"/>
          <a:stretch/>
        </p:blipFill>
        <p:spPr>
          <a:xfrm>
            <a:off x="1737511" y="1629000"/>
            <a:ext cx="3382978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8430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D2FD795-8DF5-44F0-8664-4D8F626DD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0C18F3-493A-B346-0091-82F97FB21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5126"/>
            <a:ext cx="4554821" cy="2186096"/>
          </a:xfrm>
        </p:spPr>
        <p:txBody>
          <a:bodyPr anchor="t">
            <a:normAutofit/>
          </a:bodyPr>
          <a:lstStyle/>
          <a:p>
            <a:r>
              <a:rPr lang="en-US" sz="4200"/>
              <a:t>INTRODUCTION TO </a:t>
            </a:r>
            <a:br>
              <a:rPr lang="en-US" sz="4200"/>
            </a:br>
            <a:r>
              <a:rPr lang="en-US" sz="4200"/>
              <a:t>LIBRARY PLUS!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82C3C3-F2B1-1E34-DEEA-EAF03A7DE7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550864" y="1764240"/>
            <a:ext cx="6038850" cy="336160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618B5-52C4-356B-43A6-6DABBB05B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anchor="t"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B21BC7D-2C60-ECD6-5719-FFB499909190}"/>
              </a:ext>
            </a:extLst>
          </p:cNvPr>
          <p:cNvSpPr txBox="1">
            <a:spLocks/>
          </p:cNvSpPr>
          <p:nvPr/>
        </p:nvSpPr>
        <p:spPr>
          <a:xfrm>
            <a:off x="539999" y="2234973"/>
            <a:ext cx="11101136" cy="49822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0000" indent="-27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0000" indent="-27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0000" indent="-27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000" indent="-27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00000" indent="-27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CA725B-B294-236E-B1A6-292253188D95}"/>
              </a:ext>
            </a:extLst>
          </p:cNvPr>
          <p:cNvSpPr txBox="1"/>
          <p:nvPr/>
        </p:nvSpPr>
        <p:spPr>
          <a:xfrm>
            <a:off x="7576457" y="3429000"/>
            <a:ext cx="406467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Library Plus! Is a Charity that provides book lending and other recreational and educational activities and services.</a:t>
            </a:r>
          </a:p>
          <a:p>
            <a:endParaRPr lang="en-US" dirty="0"/>
          </a:p>
          <a:p>
            <a:r>
              <a:rPr lang="en-US" dirty="0"/>
              <a:t>Library Plus! Is wholly grant funded.</a:t>
            </a:r>
          </a:p>
          <a:p>
            <a:endParaRPr lang="en-US" dirty="0"/>
          </a:p>
          <a:p>
            <a:r>
              <a:rPr lang="en-US" dirty="0"/>
              <a:t>Library Plus! Employs 5 members of staff.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7FA1CE-4C40-1C61-3D0C-88D5F7254073}"/>
              </a:ext>
            </a:extLst>
          </p:cNvPr>
          <p:cNvSpPr txBox="1"/>
          <p:nvPr/>
        </p:nvSpPr>
        <p:spPr>
          <a:xfrm flipH="1">
            <a:off x="1487486" y="5273040"/>
            <a:ext cx="2261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Thomas, C., 2023</a:t>
            </a:r>
          </a:p>
        </p:txBody>
      </p:sp>
    </p:spTree>
    <p:extLst>
      <p:ext uri="{BB962C8B-B14F-4D97-AF65-F5344CB8AC3E}">
        <p14:creationId xmlns:p14="http://schemas.microsoft.com/office/powerpoint/2010/main" val="204180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4" name="Group 63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95" name="Rectangle 64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6" name="Oval 65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7" name="Oval 66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98" name="Rectangle 72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99" name="Rectangle 73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00" name="Rectangle 70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01" name="Rectangle 71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02" name="Rectangle 69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03" name="Rectangle 75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104" name="Rectangle 77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5" name="Group 79">
            <a:extLst>
              <a:ext uri="{FF2B5EF4-FFF2-40B4-BE49-F238E27FC236}">
                <a16:creationId xmlns:a16="http://schemas.microsoft.com/office/drawing/2014/main" id="{D953654D-2DE7-47C0-929D-AB7AA86B9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6" name="Rectangle 80">
              <a:extLst>
                <a:ext uri="{FF2B5EF4-FFF2-40B4-BE49-F238E27FC236}">
                  <a16:creationId xmlns:a16="http://schemas.microsoft.com/office/drawing/2014/main" id="{1E69B149-9B54-4A24-9A3E-3FC8938DD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Oval 81">
              <a:extLst>
                <a:ext uri="{FF2B5EF4-FFF2-40B4-BE49-F238E27FC236}">
                  <a16:creationId xmlns:a16="http://schemas.microsoft.com/office/drawing/2014/main" id="{B268C13B-5F77-4FE7-8D32-D6D0B3BAC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Oval 82">
              <a:extLst>
                <a:ext uri="{FF2B5EF4-FFF2-40B4-BE49-F238E27FC236}">
                  <a16:creationId xmlns:a16="http://schemas.microsoft.com/office/drawing/2014/main" id="{951C457C-C22E-494F-8DF9-BC7307F50B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84" name="Group 83">
              <a:extLst>
                <a:ext uri="{FF2B5EF4-FFF2-40B4-BE49-F238E27FC236}">
                  <a16:creationId xmlns:a16="http://schemas.microsoft.com/office/drawing/2014/main" id="{EF623352-51EE-4BDA-9AC4-741C941B75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09" name="Rectangle 88">
                <a:extLst>
                  <a:ext uri="{FF2B5EF4-FFF2-40B4-BE49-F238E27FC236}">
                    <a16:creationId xmlns:a16="http://schemas.microsoft.com/office/drawing/2014/main" id="{D20748EA-D4C3-449D-9A8C-C106492457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0" name="Rectangle 89">
                <a:extLst>
                  <a:ext uri="{FF2B5EF4-FFF2-40B4-BE49-F238E27FC236}">
                    <a16:creationId xmlns:a16="http://schemas.microsoft.com/office/drawing/2014/main" id="{C6C9E4A8-E408-4E89-B532-F4D8D24A66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0ACEDC01-427F-40F5-8C70-7DD9B67EF7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11" name="Rectangle 86">
                <a:extLst>
                  <a:ext uri="{FF2B5EF4-FFF2-40B4-BE49-F238E27FC236}">
                    <a16:creationId xmlns:a16="http://schemas.microsoft.com/office/drawing/2014/main" id="{9A8D3263-9811-4BC9-860D-8BDBC70565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2" name="Rectangle 87">
                <a:extLst>
                  <a:ext uri="{FF2B5EF4-FFF2-40B4-BE49-F238E27FC236}">
                    <a16:creationId xmlns:a16="http://schemas.microsoft.com/office/drawing/2014/main" id="{C8E607EE-7FC1-41AD-8ED1-BA38811F8E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3" name="Rectangle 85">
              <a:extLst>
                <a:ext uri="{FF2B5EF4-FFF2-40B4-BE49-F238E27FC236}">
                  <a16:creationId xmlns:a16="http://schemas.microsoft.com/office/drawing/2014/main" id="{58A0580E-6A58-41B1-91AB-A166721C4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4" name="Rectangle 91">
            <a:extLst>
              <a:ext uri="{FF2B5EF4-FFF2-40B4-BE49-F238E27FC236}">
                <a16:creationId xmlns:a16="http://schemas.microsoft.com/office/drawing/2014/main" id="{E1297267-64FC-46DE-88B8-E76DC4691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8F8CA9-0017-A313-0338-FB864D1A6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800"/>
              <a:t>Findings and Analysis</a:t>
            </a:r>
            <a:endParaRPr lang="en-US" sz="8800" dirty="0"/>
          </a:p>
        </p:txBody>
      </p:sp>
      <p:pic>
        <p:nvPicPr>
          <p:cNvPr id="20" name="Picture 19" descr="A diagram of a wine tasting&#10;&#10;Description automatically generated with medium confidence">
            <a:extLst>
              <a:ext uri="{FF2B5EF4-FFF2-40B4-BE49-F238E27FC236}">
                <a16:creationId xmlns:a16="http://schemas.microsoft.com/office/drawing/2014/main" id="{D65075C9-08EA-B9E2-A2C6-0FED56BB68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81" r="-3" b="3651"/>
          <a:stretch/>
        </p:blipFill>
        <p:spPr>
          <a:xfrm>
            <a:off x="5747424" y="10"/>
            <a:ext cx="6444576" cy="3428990"/>
          </a:xfrm>
          <a:prstGeom prst="rect">
            <a:avLst/>
          </a:prstGeom>
        </p:spPr>
      </p:pic>
      <p:pic>
        <p:nvPicPr>
          <p:cNvPr id="59" name="Picture 4" descr="Sample being pipetted into a petri dish">
            <a:extLst>
              <a:ext uri="{FF2B5EF4-FFF2-40B4-BE49-F238E27FC236}">
                <a16:creationId xmlns:a16="http://schemas.microsoft.com/office/drawing/2014/main" id="{8E0CD4D3-1EDF-8965-EF98-D4B828CFAD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907" b="8868"/>
          <a:stretch/>
        </p:blipFill>
        <p:spPr>
          <a:xfrm>
            <a:off x="5748000" y="3427200"/>
            <a:ext cx="6444000" cy="3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837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7" name="Rectangle 26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B9B5A19-3592-48E2-BC31-90E092BD6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E2548C40-4C00-4E91-BFA6-84B4D662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B6EE6BCA-C84E-4BED-B084-F599F7EE6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24695526-4BAA-4EFE-91C1-1E446117C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00DF9B86-7987-40DC-85D6-479F5A2E8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A5465368-1AF5-43D6-BAD2-6BE8B04D9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CEB28D27-BDED-4D8C-94FC-58E9323571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77AC833D-449C-45F4-9851-216F3681F2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09528AAE-A1EB-446C-81BE-BA5E4490E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41" name="Rectangle 40">
                <a:extLst>
                  <a:ext uri="{FF2B5EF4-FFF2-40B4-BE49-F238E27FC236}">
                    <a16:creationId xmlns:a16="http://schemas.microsoft.com/office/drawing/2014/main" id="{9F7C0F2C-B581-402B-B4C4-6DFB71314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356A6B0D-707F-420B-BF4D-2CB60CCCA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F8B7A59E-D61A-4BEB-A38A-1E8E5EBB8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DD99E1B6-CBC4-4306-9DFC-847D6D135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37000">
                <a:schemeClr val="bg2">
                  <a:alpha val="4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89E848-5A35-C9BA-45FE-A7A4E1135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500"/>
              <a:t>Immersion and Escapism</a:t>
            </a:r>
            <a:br>
              <a:rPr lang="en-US" sz="7500"/>
            </a:br>
            <a:endParaRPr lang="en-US" sz="7500"/>
          </a:p>
        </p:txBody>
      </p:sp>
      <p:pic>
        <p:nvPicPr>
          <p:cNvPr id="5" name="Content Placeholder 4" descr="A person and person posing for a picture&#10;&#10;Description automatically generated">
            <a:extLst>
              <a:ext uri="{FF2B5EF4-FFF2-40B4-BE49-F238E27FC236}">
                <a16:creationId xmlns:a16="http://schemas.microsoft.com/office/drawing/2014/main" id="{6F17BF48-F0C7-0E28-F012-C563D07DAC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2" b="15132"/>
          <a:stretch/>
        </p:blipFill>
        <p:spPr>
          <a:xfrm>
            <a:off x="5747424" y="10"/>
            <a:ext cx="6444576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6C1823-702E-393D-C101-F4320BB16503}"/>
              </a:ext>
            </a:extLst>
          </p:cNvPr>
          <p:cNvSpPr txBox="1"/>
          <p:nvPr/>
        </p:nvSpPr>
        <p:spPr>
          <a:xfrm>
            <a:off x="2676698" y="6318000"/>
            <a:ext cx="2359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(Thomas, C. 2024)</a:t>
            </a:r>
          </a:p>
        </p:txBody>
      </p:sp>
    </p:spTree>
    <p:extLst>
      <p:ext uri="{BB962C8B-B14F-4D97-AF65-F5344CB8AC3E}">
        <p14:creationId xmlns:p14="http://schemas.microsoft.com/office/powerpoint/2010/main" val="15988114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987A62DB-71D7-497D-BE1C-933ECB515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03" name="Oval 102">
              <a:extLst>
                <a:ext uri="{FF2B5EF4-FFF2-40B4-BE49-F238E27FC236}">
                  <a16:creationId xmlns:a16="http://schemas.microsoft.com/office/drawing/2014/main" id="{FDAC2767-A7E3-4697-90F6-443A58314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Oval 103">
              <a:extLst>
                <a:ext uri="{FF2B5EF4-FFF2-40B4-BE49-F238E27FC236}">
                  <a16:creationId xmlns:a16="http://schemas.microsoft.com/office/drawing/2014/main" id="{AB23E396-A746-411A-8709-32ABC4DD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Oval 104">
              <a:extLst>
                <a:ext uri="{FF2B5EF4-FFF2-40B4-BE49-F238E27FC236}">
                  <a16:creationId xmlns:a16="http://schemas.microsoft.com/office/drawing/2014/main" id="{D135C986-CB82-4211-A910-D232B9BCA1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107" name="Freeform: Shape 106">
            <a:extLst>
              <a:ext uri="{FF2B5EF4-FFF2-40B4-BE49-F238E27FC236}">
                <a16:creationId xmlns:a16="http://schemas.microsoft.com/office/drawing/2014/main" id="{837F2C8F-CC11-4A18-AA7E-AE8C022CD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6000" y="1"/>
            <a:ext cx="6858000" cy="6857999"/>
          </a:xfrm>
          <a:custGeom>
            <a:avLst/>
            <a:gdLst>
              <a:gd name="connsiteX0" fmla="*/ 3428961 w 6858000"/>
              <a:gd name="connsiteY0" fmla="*/ 0 h 6857999"/>
              <a:gd name="connsiteX1" fmla="*/ 3429042 w 6858000"/>
              <a:gd name="connsiteY1" fmla="*/ 0 h 6857999"/>
              <a:gd name="connsiteX2" fmla="*/ 3605457 w 6858000"/>
              <a:gd name="connsiteY2" fmla="*/ 4461 h 6857999"/>
              <a:gd name="connsiteX3" fmla="*/ 6858000 w 6858000"/>
              <a:gd name="connsiteY3" fmla="*/ 3429000 h 6857999"/>
              <a:gd name="connsiteX4" fmla="*/ 3429001 w 6858000"/>
              <a:gd name="connsiteY4" fmla="*/ 6857999 h 6857999"/>
              <a:gd name="connsiteX5" fmla="*/ 0 w 6858000"/>
              <a:gd name="connsiteY5" fmla="*/ 3429000 h 6857999"/>
              <a:gd name="connsiteX6" fmla="*/ 3252545 w 6858000"/>
              <a:gd name="connsiteY6" fmla="*/ 446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6857999">
                <a:moveTo>
                  <a:pt x="3428961" y="0"/>
                </a:moveTo>
                <a:lnTo>
                  <a:pt x="3429042" y="0"/>
                </a:lnTo>
                <a:lnTo>
                  <a:pt x="3605457" y="4461"/>
                </a:lnTo>
                <a:cubicBezTo>
                  <a:pt x="5417236" y="96300"/>
                  <a:pt x="6858000" y="1594396"/>
                  <a:pt x="6858000" y="3429000"/>
                </a:cubicBezTo>
                <a:cubicBezTo>
                  <a:pt x="6858000" y="5322784"/>
                  <a:pt x="5322784" y="6857999"/>
                  <a:pt x="3429001" y="6857999"/>
                </a:cubicBezTo>
                <a:cubicBezTo>
                  <a:pt x="1535216" y="6857999"/>
                  <a:pt x="0" y="5322784"/>
                  <a:pt x="0" y="3429000"/>
                </a:cubicBezTo>
                <a:cubicBezTo>
                  <a:pt x="0" y="1594396"/>
                  <a:pt x="1440765" y="96300"/>
                  <a:pt x="3252545" y="4461"/>
                </a:cubicBezTo>
                <a:close/>
              </a:path>
            </a:pathLst>
          </a:custGeom>
          <a:effectLst>
            <a:softEdge rad="1016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23CFC5-78DB-1843-16CF-ABC378FF5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218194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03C2D-2498-90D5-33C1-D9B58F1CD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947121"/>
            <a:ext cx="4500562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cap="all" spc="300" dirty="0"/>
              <a:t>Library plus! Models work</a:t>
            </a:r>
          </a:p>
          <a:p>
            <a:pPr marL="0" indent="0">
              <a:buNone/>
            </a:pPr>
            <a:r>
              <a:rPr lang="en-US" cap="all" spc="300" dirty="0"/>
              <a:t>More data needed for analysis</a:t>
            </a:r>
          </a:p>
          <a:p>
            <a:pPr marL="0" indent="0">
              <a:buNone/>
            </a:pPr>
            <a:r>
              <a:rPr lang="en-US" cap="all" spc="300" dirty="0"/>
              <a:t>Personal reflections</a:t>
            </a:r>
          </a:p>
          <a:p>
            <a:pPr marL="0" indent="0">
              <a:buNone/>
            </a:pPr>
            <a:endParaRPr lang="en-US" cap="all" spc="300" dirty="0"/>
          </a:p>
        </p:txBody>
      </p:sp>
      <p:pic>
        <p:nvPicPr>
          <p:cNvPr id="58" name="Picture 57" descr="Light bulb on yellow background with sketched light beams and cord">
            <a:extLst>
              <a:ext uri="{FF2B5EF4-FFF2-40B4-BE49-F238E27FC236}">
                <a16:creationId xmlns:a16="http://schemas.microsoft.com/office/drawing/2014/main" id="{6A226D79-D02A-50B1-51AA-B72D218370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500"/>
          <a:stretch/>
        </p:blipFill>
        <p:spPr>
          <a:xfrm>
            <a:off x="6525000" y="1629000"/>
            <a:ext cx="3600000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140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DAA6E-6122-F08E-C523-52E00FFD3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190EE-1482-A2E9-D3FA-DDA457433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999" y="1813992"/>
            <a:ext cx="11101136" cy="377983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Charity Commission (2020).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register-of-charities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Charity Commission. Available at: https://register-of-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charities.charitycommission.gov.uk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 [Accessed 30 Oct. 2023].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Creswell, J.W. and Plano Clark, V.L. (2018).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Designing and conducting mixed methods research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3rd ed. Los Angeles: Sage.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Deng, Q., Allard, B., Lo, P., Chiu, D.K.W.,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Kuen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W., See-To, E. and Bao, Z.R.A. (2017).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Role of the Library Cafe as a Learning Space: a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Comparitive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Analysis of Three Universities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Department for Culture, Media and Sport (2010).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Modernisation Review of Public Libraries: A Policy Statement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TSO. Available at: https://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assets.publishing.service.gov.uk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/media/5a7cd8ce40f0b65b3de0b85a/7821.pdf.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Giorgi, A. (1997). The Theory, Practice, and Evaluation of the Phenomenological Method as a Qualitative Research Procedure.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Phenomenological Psychology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28(2), pp.235–260.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doi.org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/10.1163/156916297x00103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0870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DAA6E-6122-F08E-C523-52E00FFD3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190EE-1482-A2E9-D3FA-DDA457433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999" y="1813992"/>
            <a:ext cx="11101136" cy="377983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Heale</a:t>
            </a: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R. and Forbes, D. (2013). Understanding Triangulation in Research. </a:t>
            </a:r>
            <a:r>
              <a:rPr lang="en-GB" sz="1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Evidence Based Nursing</a:t>
            </a: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[online] 16(4), p.98. </a:t>
            </a:r>
            <a:r>
              <a:rPr lang="en-GB" sz="1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doi:https</a:t>
            </a: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://</a:t>
            </a:r>
            <a:r>
              <a:rPr lang="en-GB" sz="1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doi.org</a:t>
            </a: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/10.1136/eb-2013-101494..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Iqbal, Z. (2022). </a:t>
            </a:r>
            <a:r>
              <a:rPr lang="en-GB" sz="1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Overdue Library Fines to be Scrapped</a:t>
            </a: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</a:t>
            </a:r>
            <a:r>
              <a:rPr lang="en-GB" sz="1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www.manchester.gov.uk</a:t>
            </a: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www.manchester.gov.uk</a:t>
            </a: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/news/article/8950/</a:t>
            </a:r>
            <a:r>
              <a:rPr lang="en-GB" sz="1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overdue_library_fines_to_be_scrapped</a:t>
            </a: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#:~:text=From%20the%201%20April%202022 [Accessed 4 Nov. 2023].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Kelly, L. (2023). </a:t>
            </a:r>
            <a:r>
              <a:rPr lang="en-GB" sz="1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Battle to save UK libraries as budget cuts and austerity leaves future uncertain</a:t>
            </a: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The Big Issue. Available at: https://</a:t>
            </a:r>
            <a:r>
              <a:rPr lang="en-GB" sz="1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www.bigissue.com</a:t>
            </a: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/news/activism/</a:t>
            </a:r>
            <a:r>
              <a:rPr lang="en-GB" sz="1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uk</a:t>
            </a: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-libraries-week-budget-cuts-future-joseph-</a:t>
            </a:r>
            <a:r>
              <a:rPr lang="en-GB" sz="1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coelho</a:t>
            </a: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 [Accessed 4 Nov. 2023].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Martin Terre Blanche, </a:t>
            </a:r>
            <a:r>
              <a:rPr lang="en-GB" sz="19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Durrheim</a:t>
            </a: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K. and Painter, D. (2006). </a:t>
            </a:r>
            <a:r>
              <a:rPr lang="en-GB" sz="1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Research in practice : applied methods for the social sciences</a:t>
            </a:r>
            <a:r>
              <a:rPr lang="en-GB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New York, Ny: University Of Cape Town Press.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6944E3-B785-2BD0-6DF5-B597D244DFAB}"/>
              </a:ext>
            </a:extLst>
          </p:cNvPr>
          <p:cNvSpPr txBox="1"/>
          <p:nvPr/>
        </p:nvSpPr>
        <p:spPr>
          <a:xfrm>
            <a:off x="8246225" y="2743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56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DAA6E-6122-F08E-C523-52E00FFD3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190EE-1482-A2E9-D3FA-DDA457433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999" y="1813992"/>
            <a:ext cx="11101136" cy="3779837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Sutton, J. and Austin, Z. (2015). Qualitative Research: Data Collection, Analysis, and Management.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Canadian Journal of Hospital Pharmacy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68(3), pp.226–231.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doi:https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://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doi.org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/10.4212/cjhp.v68i3.1456.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Thomas, C. (2023).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Photograph of Library Plus!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Thomas, C. (2024) Selfie Booth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Vo Thanh, T. and Kirova, v (2018). Wine Tourism Experience: A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Netnography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Study.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Business Research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83.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Statista Research Department (2023).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Public library usage in England 2019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Statista. Available at: https://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www.statista.com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/statistics/290193/public-library-usage-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-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england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6944E3-B785-2BD0-6DF5-B597D244DFAB}"/>
              </a:ext>
            </a:extLst>
          </p:cNvPr>
          <p:cNvSpPr txBox="1"/>
          <p:nvPr/>
        </p:nvSpPr>
        <p:spPr>
          <a:xfrm>
            <a:off x="8246225" y="2743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4855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5BDEB-22A3-49BB-D809-4F101367B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 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F607C-5BCB-0D86-C6DF-752120C54F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Meeting with Ceri Thomas (2205819)-20240223_224832-Meeting Recording.mp4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1631300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7778</TotalTime>
  <Words>652</Words>
  <Application>Microsoft Macintosh PowerPoint</Application>
  <PresentationFormat>Widescreen</PresentationFormat>
  <Paragraphs>35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Avenir Next LT Pro</vt:lpstr>
      <vt:lpstr>Bell MT</vt:lpstr>
      <vt:lpstr>Calibri</vt:lpstr>
      <vt:lpstr>Times New Roman</vt:lpstr>
      <vt:lpstr>GlowVTI</vt:lpstr>
      <vt:lpstr>Ceri Thomas - 2205819</vt:lpstr>
      <vt:lpstr>INTRODUCTION TO  LIBRARY PLUS!</vt:lpstr>
      <vt:lpstr>Findings and Analysis</vt:lpstr>
      <vt:lpstr>Immersion and Escapism </vt:lpstr>
      <vt:lpstr>Reflections</vt:lpstr>
      <vt:lpstr>Bibliography</vt:lpstr>
      <vt:lpstr>Bibliography</vt:lpstr>
      <vt:lpstr>Bibliography</vt:lpstr>
      <vt:lpstr>Video link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Ceri Thomas - 2205819</dc:title>
  <dc:creator>Ceri Thomas (2205819)</dc:creator>
  <cp:lastModifiedBy>Thomas H (FCES)</cp:lastModifiedBy>
  <cp:revision>3</cp:revision>
  <dcterms:created xsi:type="dcterms:W3CDTF">2024-02-18T13:15:46Z</dcterms:created>
  <dcterms:modified xsi:type="dcterms:W3CDTF">2024-02-23T23:10:02Z</dcterms:modified>
</cp:coreProperties>
</file>