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81"/>
  </p:notesMasterIdLst>
  <p:sldIdLst>
    <p:sldId id="256" r:id="rId3"/>
    <p:sldId id="305" r:id="rId4"/>
    <p:sldId id="354" r:id="rId5"/>
    <p:sldId id="306" r:id="rId6"/>
    <p:sldId id="279" r:id="rId7"/>
    <p:sldId id="308" r:id="rId8"/>
    <p:sldId id="293" r:id="rId9"/>
    <p:sldId id="294" r:id="rId10"/>
    <p:sldId id="295" r:id="rId11"/>
    <p:sldId id="296" r:id="rId12"/>
    <p:sldId id="299" r:id="rId13"/>
    <p:sldId id="280" r:id="rId14"/>
    <p:sldId id="281" r:id="rId15"/>
    <p:sldId id="285" r:id="rId16"/>
    <p:sldId id="286" r:id="rId17"/>
    <p:sldId id="290" r:id="rId18"/>
    <p:sldId id="291" r:id="rId19"/>
    <p:sldId id="309" r:id="rId20"/>
    <p:sldId id="310" r:id="rId21"/>
    <p:sldId id="311" r:id="rId22"/>
    <p:sldId id="312" r:id="rId23"/>
    <p:sldId id="313" r:id="rId24"/>
    <p:sldId id="284" r:id="rId25"/>
    <p:sldId id="314" r:id="rId26"/>
    <p:sldId id="315" r:id="rId27"/>
    <p:sldId id="318" r:id="rId28"/>
    <p:sldId id="319" r:id="rId29"/>
    <p:sldId id="325" r:id="rId30"/>
    <p:sldId id="327" r:id="rId31"/>
    <p:sldId id="317" r:id="rId32"/>
    <p:sldId id="320" r:id="rId33"/>
    <p:sldId id="321" r:id="rId34"/>
    <p:sldId id="326" r:id="rId35"/>
    <p:sldId id="322" r:id="rId36"/>
    <p:sldId id="323" r:id="rId37"/>
    <p:sldId id="324" r:id="rId38"/>
    <p:sldId id="334" r:id="rId39"/>
    <p:sldId id="316" r:id="rId40"/>
    <p:sldId id="335" r:id="rId41"/>
    <p:sldId id="331" r:id="rId42"/>
    <p:sldId id="329" r:id="rId43"/>
    <p:sldId id="328" r:id="rId44"/>
    <p:sldId id="330" r:id="rId45"/>
    <p:sldId id="332" r:id="rId46"/>
    <p:sldId id="333" r:id="rId47"/>
    <p:sldId id="353" r:id="rId48"/>
    <p:sldId id="282" r:id="rId49"/>
    <p:sldId id="344" r:id="rId50"/>
    <p:sldId id="260" r:id="rId51"/>
    <p:sldId id="273" r:id="rId52"/>
    <p:sldId id="345" r:id="rId53"/>
    <p:sldId id="346" r:id="rId54"/>
    <p:sldId id="292" r:id="rId55"/>
    <p:sldId id="267" r:id="rId56"/>
    <p:sldId id="347" r:id="rId57"/>
    <p:sldId id="276" r:id="rId58"/>
    <p:sldId id="303" r:id="rId59"/>
    <p:sldId id="304" r:id="rId60"/>
    <p:sldId id="283" r:id="rId61"/>
    <p:sldId id="288" r:id="rId62"/>
    <p:sldId id="289" r:id="rId63"/>
    <p:sldId id="348" r:id="rId64"/>
    <p:sldId id="349" r:id="rId65"/>
    <p:sldId id="350" r:id="rId66"/>
    <p:sldId id="269" r:id="rId67"/>
    <p:sldId id="351" r:id="rId68"/>
    <p:sldId id="272" r:id="rId69"/>
    <p:sldId id="259" r:id="rId70"/>
    <p:sldId id="287" r:id="rId71"/>
    <p:sldId id="261" r:id="rId72"/>
    <p:sldId id="268" r:id="rId73"/>
    <p:sldId id="271" r:id="rId74"/>
    <p:sldId id="266" r:id="rId75"/>
    <p:sldId id="270" r:id="rId76"/>
    <p:sldId id="275" r:id="rId77"/>
    <p:sldId id="262" r:id="rId78"/>
    <p:sldId id="352" r:id="rId79"/>
    <p:sldId id="274" r:id="rId8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170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theme" Target="theme/theme1.xml"/><Relationship Id="rId16" Type="http://schemas.openxmlformats.org/officeDocument/2006/relationships/slide" Target="slides/slide14.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5" Type="http://schemas.openxmlformats.org/officeDocument/2006/relationships/slide" Target="slides/slide3.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slide" Target="slides/slide75.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slide" Target="slides/slide78.xml"/><Relationship Id="rId85"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61" Type="http://schemas.openxmlformats.org/officeDocument/2006/relationships/slide" Target="slides/slide59.xml"/><Relationship Id="rId8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1D6D6B0-F1D8-4A6D-A2E4-F63249F2DEBC}" type="datetimeFigureOut">
              <a:rPr lang="en-GB" smtClean="0"/>
              <a:pPr/>
              <a:t>22/02/2024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C9C1BFA-5BFE-4B3B-8E37-8C99432089EE}" type="slidenum">
              <a:rPr lang="en-GB" smtClean="0"/>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9C1BFA-5BFE-4B3B-8E37-8C99432089EE}" type="slidenum">
              <a:rPr lang="en-GB" smtClean="0"/>
              <a:pPr/>
              <a:t>1</a:t>
            </a:fld>
            <a:endParaRPr lang="en-GB"/>
          </a:p>
        </p:txBody>
      </p:sp>
    </p:spTree>
    <p:extLst>
      <p:ext uri="{BB962C8B-B14F-4D97-AF65-F5344CB8AC3E}">
        <p14:creationId xmlns:p14="http://schemas.microsoft.com/office/powerpoint/2010/main" val="38972008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9C1BFA-5BFE-4B3B-8E37-8C99432089EE}" type="slidenum">
              <a:rPr lang="en-GB" smtClean="0"/>
              <a:pPr/>
              <a:t>5</a:t>
            </a:fld>
            <a:endParaRPr lang="en-GB"/>
          </a:p>
        </p:txBody>
      </p:sp>
    </p:spTree>
    <p:extLst>
      <p:ext uri="{BB962C8B-B14F-4D97-AF65-F5344CB8AC3E}">
        <p14:creationId xmlns:p14="http://schemas.microsoft.com/office/powerpoint/2010/main" val="17767328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9C1BFA-5BFE-4B3B-8E37-8C99432089EE}" type="slidenum">
              <a:rPr lang="en-GB" smtClean="0"/>
              <a:pPr/>
              <a:t>6</a:t>
            </a:fld>
            <a:endParaRPr lang="en-GB"/>
          </a:p>
        </p:txBody>
      </p:sp>
    </p:spTree>
    <p:extLst>
      <p:ext uri="{BB962C8B-B14F-4D97-AF65-F5344CB8AC3E}">
        <p14:creationId xmlns:p14="http://schemas.microsoft.com/office/powerpoint/2010/main" val="16332408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a:defRPr/>
            </a:pPr>
            <a:endParaRPr lang="de-DE" sz="2400">
              <a:solidFill>
                <a:srgbClr val="000000"/>
              </a:solidFill>
            </a:endParaRPr>
          </a:p>
        </p:txBody>
      </p:sp>
      <p:grpSp>
        <p:nvGrpSpPr>
          <p:cNvPr id="2"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a:t>Click to edit Master title style</a:t>
            </a:r>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a:t>Click to edit Master subtitle style</a:t>
            </a:r>
          </a:p>
        </p:txBody>
      </p:sp>
      <p:sp>
        <p:nvSpPr>
          <p:cNvPr id="12" name="Rectangle 5"/>
          <p:cNvSpPr>
            <a:spLocks noGrp="1" noChangeArrowheads="1"/>
          </p:cNvSpPr>
          <p:nvPr>
            <p:ph type="dt" sz="half" idx="10"/>
          </p:nvPr>
        </p:nvSpPr>
        <p:spPr>
          <a:xfrm>
            <a:off x="457200" y="6248400"/>
            <a:ext cx="2133600" cy="457200"/>
          </a:xfrm>
        </p:spPr>
        <p:txBody>
          <a:bodyPr/>
          <a:lstStyle>
            <a:lvl1pPr>
              <a:defRPr smtClean="0"/>
            </a:lvl1pPr>
          </a:lstStyle>
          <a:p>
            <a:pPr>
              <a:defRPr/>
            </a:pPr>
            <a:endParaRPr lang="en-US">
              <a:solidFill>
                <a:srgbClr val="000000"/>
              </a:solidFill>
            </a:endParaRPr>
          </a:p>
        </p:txBody>
      </p:sp>
      <p:sp>
        <p:nvSpPr>
          <p:cNvPr id="13" name="Rectangle 6"/>
          <p:cNvSpPr>
            <a:spLocks noGrp="1" noChangeArrowheads="1"/>
          </p:cNvSpPr>
          <p:nvPr>
            <p:ph type="ftr" sz="quarter" idx="11"/>
          </p:nvPr>
        </p:nvSpPr>
        <p:spPr/>
        <p:txBody>
          <a:bodyPr/>
          <a:lstStyle>
            <a:lvl1pPr>
              <a:defRPr smtClean="0"/>
            </a:lvl1pPr>
          </a:lstStyle>
          <a:p>
            <a:pPr>
              <a:defRPr/>
            </a:pPr>
            <a:endParaRPr lang="en-US">
              <a:solidFill>
                <a:srgbClr val="000000"/>
              </a:solidFill>
            </a:endParaRPr>
          </a:p>
        </p:txBody>
      </p:sp>
      <p:sp>
        <p:nvSpPr>
          <p:cNvPr id="14" name="Rectangle 7"/>
          <p:cNvSpPr>
            <a:spLocks noGrp="1" noChangeArrowheads="1"/>
          </p:cNvSpPr>
          <p:nvPr>
            <p:ph type="sldNum" sz="quarter" idx="12"/>
          </p:nvPr>
        </p:nvSpPr>
        <p:spPr>
          <a:xfrm>
            <a:off x="6553200" y="6248400"/>
            <a:ext cx="2133600" cy="457200"/>
          </a:xfrm>
        </p:spPr>
        <p:txBody>
          <a:bodyPr/>
          <a:lstStyle>
            <a:lvl1pPr>
              <a:defRPr b="1" smtClean="0"/>
            </a:lvl1pPr>
          </a:lstStyle>
          <a:p>
            <a:pPr>
              <a:defRPr/>
            </a:pPr>
            <a:fld id="{D435E912-4F38-4F23-A992-BC96C202854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F9C989-461E-4C07-9E9C-8A704BF4B27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578D4F-C7CA-439B-9C77-C39EFA12FDB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2BCF76D-5EE1-48E5-8755-BD04BF59169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810F575-B5EA-4853-BB1D-F19E008AED6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755CDE58-C46B-48CB-8D05-0C0D5548960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2B470185-0415-4F92-963C-2E21B33C7B2E}"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07DC8CE-8D88-4734-80E3-4DFBFDD8D4D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4ACB2DC-7FF4-4C51-BC7D-B78E65C3D4D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C96CE2-2FB9-416B-B640-813276F185F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7559525-61C2-41D3-91B0-72651CAD29A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6" name="Freeform 4"/>
            <p:cNvSpPr>
              <a:spLocks/>
            </p:cNvSpPr>
            <p:nvPr/>
          </p:nvSpPr>
          <p:spPr bwMode="hidden">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a:t>Click to edit Master title style</a:t>
            </a:r>
          </a:p>
        </p:txBody>
      </p:sp>
      <p:sp>
        <p:nvSpPr>
          <p:cNvPr id="7" name="Rectangle 6"/>
          <p:cNvSpPr>
            <a:spLocks noGrp="1" noChangeArrowheads="1"/>
          </p:cNvSpPr>
          <p:nvPr>
            <p:ph type="dt" sz="quarter" idx="10"/>
          </p:nvPr>
        </p:nvSpPr>
        <p:spPr/>
        <p:txBody>
          <a:bodyPr/>
          <a:lstStyle>
            <a:lvl1pPr>
              <a:defRPr smtClean="0"/>
            </a:lvl1pPr>
          </a:lstStyle>
          <a:p>
            <a:fld id="{990CAFA7-22BE-40DD-8D22-17F8CB471D85}" type="datetimeFigureOut">
              <a:rPr lang="en-GB">
                <a:solidFill>
                  <a:srgbClr val="FFFFFF"/>
                </a:solidFill>
              </a:rPr>
              <a:pPr/>
              <a:t>22/02/2024</a:t>
            </a:fld>
            <a:endParaRPr lang="en-GB">
              <a:solidFill>
                <a:srgbClr val="FFFFFF"/>
              </a:solidFill>
            </a:endParaRPr>
          </a:p>
        </p:txBody>
      </p:sp>
      <p:sp>
        <p:nvSpPr>
          <p:cNvPr id="8" name="Rectangle 7"/>
          <p:cNvSpPr>
            <a:spLocks noGrp="1" noChangeArrowheads="1"/>
          </p:cNvSpPr>
          <p:nvPr>
            <p:ph type="ftr" sz="quarter" idx="11"/>
          </p:nvPr>
        </p:nvSpPr>
        <p:spPr/>
        <p:txBody>
          <a:bodyPr/>
          <a:lstStyle>
            <a:lvl1pPr>
              <a:defRPr smtClean="0"/>
            </a:lvl1pPr>
          </a:lstStyle>
          <a:p>
            <a:endParaRPr lang="en-GB">
              <a:solidFill>
                <a:srgbClr val="FFFFFF"/>
              </a:solidFill>
            </a:endParaRPr>
          </a:p>
        </p:txBody>
      </p:sp>
      <p:sp>
        <p:nvSpPr>
          <p:cNvPr id="9" name="Rectangle 8"/>
          <p:cNvSpPr>
            <a:spLocks noGrp="1" noChangeArrowheads="1"/>
          </p:cNvSpPr>
          <p:nvPr>
            <p:ph type="sldNum" sz="quarter" idx="12"/>
          </p:nvPr>
        </p:nvSpPr>
        <p:spPr/>
        <p:txBody>
          <a:bodyPr/>
          <a:lstStyle>
            <a:lvl1pPr>
              <a:defRPr smtClean="0"/>
            </a:lvl1pPr>
          </a:lstStyle>
          <a:p>
            <a:fld id="{E0BAC440-A957-4B12-91F1-1857F36A6C07}" type="slidenum">
              <a:rPr lang="en-GB">
                <a:solidFill>
                  <a:srgbClr val="FFFFFF"/>
                </a:solidFill>
              </a:rPr>
              <a:pPr/>
              <a:t>‹#›</a:t>
            </a:fld>
            <a:endParaRPr lang="en-GB">
              <a:solidFill>
                <a:srgbClr val="FFFFFF"/>
              </a:solidFil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22/02/2024</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22/02/2024</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22/02/2024</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22/02/2024</a:t>
            </a:fld>
            <a:endParaRPr lang="en-GB">
              <a:solidFill>
                <a:srgbClr val="FFFFFF"/>
              </a:solidFill>
            </a:endParaRPr>
          </a:p>
        </p:txBody>
      </p:sp>
      <p:sp>
        <p:nvSpPr>
          <p:cNvPr id="8"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9"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22/02/2024</a:t>
            </a:fld>
            <a:endParaRPr lang="en-GB">
              <a:solidFill>
                <a:srgbClr val="FFFFFF"/>
              </a:solidFill>
            </a:endParaRPr>
          </a:p>
        </p:txBody>
      </p:sp>
      <p:sp>
        <p:nvSpPr>
          <p:cNvPr id="4"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5"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22/02/2024</a:t>
            </a:fld>
            <a:endParaRPr lang="en-GB">
              <a:solidFill>
                <a:srgbClr val="FFFFFF"/>
              </a:solidFill>
            </a:endParaRPr>
          </a:p>
        </p:txBody>
      </p:sp>
      <p:sp>
        <p:nvSpPr>
          <p:cNvPr id="3"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4"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22/02/2024</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22/02/2024</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22/02/2024</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22/02/2024</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22/02/2024</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22/02/2024</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1A140B37-85AB-645A-6638-07BF0C6546F7}"/>
              </a:ext>
            </a:extLst>
          </p:cNvPr>
          <p:cNvSpPr>
            <a:spLocks noGrp="1"/>
          </p:cNvSpPr>
          <p:nvPr>
            <p:ph type="dt" sz="half" idx="10"/>
          </p:nvPr>
        </p:nvSpPr>
        <p:spPr/>
        <p:txBody>
          <a:bodyPr/>
          <a:lstStyle>
            <a:lvl1pPr>
              <a:defRPr/>
            </a:lvl1pPr>
          </a:lstStyle>
          <a:p>
            <a:pPr>
              <a:defRPr/>
            </a:pPr>
            <a:fld id="{8C11AD3B-63F1-4426-95DA-45E9CB26CD9D}" type="datetimeFigureOut">
              <a:rPr lang="en-US"/>
              <a:pPr>
                <a:defRPr/>
              </a:pPr>
              <a:t>2/22/2024</a:t>
            </a:fld>
            <a:endParaRPr lang="en-US"/>
          </a:p>
        </p:txBody>
      </p:sp>
      <p:sp>
        <p:nvSpPr>
          <p:cNvPr id="4" name="Footer Placeholder 4">
            <a:extLst>
              <a:ext uri="{FF2B5EF4-FFF2-40B4-BE49-F238E27FC236}">
                <a16:creationId xmlns:a16="http://schemas.microsoft.com/office/drawing/2014/main" id="{6671A34F-0CAD-6D72-B43A-D86118A27F3A}"/>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8D67445-B5E8-13BB-862D-CA00FD9C8556}"/>
              </a:ext>
            </a:extLst>
          </p:cNvPr>
          <p:cNvSpPr>
            <a:spLocks noGrp="1"/>
          </p:cNvSpPr>
          <p:nvPr>
            <p:ph type="sldNum" sz="quarter" idx="12"/>
          </p:nvPr>
        </p:nvSpPr>
        <p:spPr/>
        <p:txBody>
          <a:bodyPr/>
          <a:lstStyle>
            <a:lvl1pPr>
              <a:defRPr/>
            </a:lvl1pPr>
          </a:lstStyle>
          <a:p>
            <a:fld id="{10E3A86F-FA74-4A44-9576-0EBD31326E06}" type="slidenum">
              <a:rPr lang="en-US" altLang="en-US"/>
              <a:pPr/>
              <a:t>‹#›</a:t>
            </a:fld>
            <a:endParaRPr lang="en-US" altLang="en-US"/>
          </a:p>
        </p:txBody>
      </p:sp>
    </p:spTree>
    <p:extLst>
      <p:ext uri="{BB962C8B-B14F-4D97-AF65-F5344CB8AC3E}">
        <p14:creationId xmlns:p14="http://schemas.microsoft.com/office/powerpoint/2010/main" val="17322108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theme" Target="../theme/theme2.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000" smtClean="0">
                <a:solidFill>
                  <a:schemeClr val="tx1"/>
                </a:solidFill>
                <a:effectLst/>
                <a:latin typeface="Arial" charset="0"/>
              </a:defRPr>
            </a:lvl1pPr>
          </a:lstStyle>
          <a:p>
            <a:pPr>
              <a:defRPr/>
            </a:pPr>
            <a:endParaRPr lang="en-US">
              <a:solidFill>
                <a:srgbClr val="000000"/>
              </a:solidFill>
            </a:endParaRPr>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smtClean="0">
                <a:solidFill>
                  <a:schemeClr val="tx1"/>
                </a:solidFill>
                <a:effectLst/>
                <a:latin typeface="Arial" charset="0"/>
              </a:defRPr>
            </a:lvl1pPr>
          </a:lstStyle>
          <a:p>
            <a:pPr>
              <a:defRPr/>
            </a:pPr>
            <a:endParaRPr lang="en-US">
              <a:solidFill>
                <a:srgbClr val="000000"/>
              </a:solidFill>
            </a:endParaRPr>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smtClean="0">
                <a:solidFill>
                  <a:schemeClr val="tx1"/>
                </a:solidFill>
                <a:effectLst/>
                <a:latin typeface="Arial" charset="0"/>
              </a:defRPr>
            </a:lvl1pPr>
          </a:lstStyle>
          <a:p>
            <a:pPr>
              <a:defRPr/>
            </a:pPr>
            <a:fld id="{F1379762-15AB-4EFB-98CA-D5F2D2A0FD87}" type="slidenum">
              <a:rPr lang="en-US">
                <a:solidFill>
                  <a:srgbClr val="000000"/>
                </a:solidFill>
              </a:rPr>
              <a:pPr>
                <a:defRPr/>
              </a:pPr>
              <a:t>‹#›</a:t>
            </a:fld>
            <a:endParaRPr lang="en-US">
              <a:solidFill>
                <a:srgbClr val="000000"/>
              </a:solidFill>
            </a:endParaRPr>
          </a:p>
        </p:txBody>
      </p:sp>
      <p:grpSp>
        <p:nvGrpSpPr>
          <p:cNvPr id="2"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fontAlgn="base" hangingPunct="1">
        <a:spcBef>
          <a:spcPct val="0"/>
        </a:spcBef>
        <a:spcAft>
          <a:spcPct val="0"/>
        </a:spcAft>
        <a:defRPr sz="44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Times New Roman" pitchFamily="18" charset="0"/>
          <a:cs typeface="Arial" charset="0"/>
        </a:defRPr>
      </a:lvl2pPr>
      <a:lvl3pPr algn="l" rtl="0" eaLnBrk="1" fontAlgn="base" hangingPunct="1">
        <a:spcBef>
          <a:spcPct val="0"/>
        </a:spcBef>
        <a:spcAft>
          <a:spcPct val="0"/>
        </a:spcAft>
        <a:defRPr sz="4400">
          <a:solidFill>
            <a:schemeClr val="tx2"/>
          </a:solidFill>
          <a:latin typeface="Times New Roman" pitchFamily="18" charset="0"/>
          <a:cs typeface="Arial" charset="0"/>
        </a:defRPr>
      </a:lvl3pPr>
      <a:lvl4pPr algn="l" rtl="0" eaLnBrk="1" fontAlgn="base" hangingPunct="1">
        <a:spcBef>
          <a:spcPct val="0"/>
        </a:spcBef>
        <a:spcAft>
          <a:spcPct val="0"/>
        </a:spcAft>
        <a:defRPr sz="4400">
          <a:solidFill>
            <a:schemeClr val="tx2"/>
          </a:solidFill>
          <a:latin typeface="Times New Roman" pitchFamily="18" charset="0"/>
          <a:cs typeface="Arial" charset="0"/>
        </a:defRPr>
      </a:lvl4pPr>
      <a:lvl5pPr algn="l" rtl="0" eaLnBrk="1" fontAlgn="base" hangingPunct="1">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1" fontAlgn="base" hangingPunct="1">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1" fontAlgn="base" hangingPunct="1">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1" fontAlgn="base" hangingPunct="1">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1" fontAlgn="base" hangingPunct="1">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112644" name="Freeform 4"/>
            <p:cNvSpPr>
              <a:spLocks/>
            </p:cNvSpPr>
            <p:nvPr/>
          </p:nvSpPr>
          <p:spPr bwMode="hidden">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solidFill>
                  <a:schemeClr val="tx1"/>
                </a:solidFill>
                <a:effectLst>
                  <a:outerShdw blurRad="38100" dist="38100" dir="2700000" algn="tl">
                    <a:srgbClr val="000000"/>
                  </a:outerShdw>
                </a:effectLst>
              </a:defRPr>
            </a:lvl1pPr>
          </a:lstStyle>
          <a:p>
            <a:fld id="{990CAFA7-22BE-40DD-8D22-17F8CB471D85}" type="datetimeFigureOut">
              <a:rPr lang="en-GB">
                <a:solidFill>
                  <a:srgbClr val="FFFFFF"/>
                </a:solidFill>
              </a:rPr>
              <a:pPr/>
              <a:t>22/02/2024</a:t>
            </a:fld>
            <a:endParaRPr lang="en-GB">
              <a:solidFill>
                <a:srgbClr val="FFFFFF"/>
              </a:solidFill>
            </a:endParaRPr>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solidFill>
                  <a:schemeClr val="tx1"/>
                </a:solidFill>
                <a:effectLst>
                  <a:outerShdw blurRad="38100" dist="38100" dir="2700000" algn="tl">
                    <a:srgbClr val="000000"/>
                  </a:outerShdw>
                </a:effectLst>
              </a:defRPr>
            </a:lvl1pPr>
          </a:lstStyle>
          <a:p>
            <a:endParaRPr lang="en-GB">
              <a:solidFill>
                <a:srgbClr val="FFFFFF"/>
              </a:solidFill>
            </a:endParaRPr>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solidFill>
                  <a:schemeClr val="tx1"/>
                </a:solidFill>
                <a:effectLst>
                  <a:outerShdw blurRad="38100" dist="38100" dir="2700000" algn="tl">
                    <a:srgbClr val="000000"/>
                  </a:outerShdw>
                </a:effectLst>
              </a:defRPr>
            </a:lvl1pPr>
          </a:lstStyle>
          <a:p>
            <a:fld id="{E0BAC440-A957-4B12-91F1-1857F36A6C07}" type="slidenum">
              <a:rPr lang="en-GB">
                <a:solidFill>
                  <a:srgbClr val="FFFFFF"/>
                </a:solidFill>
              </a:rPr>
              <a:pPr/>
              <a:t>‹#›</a:t>
            </a:fld>
            <a:endParaRPr lang="en-GB">
              <a:solidFill>
                <a:srgbClr val="FFFFFF"/>
              </a:solidFill>
            </a:endParaRPr>
          </a:p>
        </p:txBody>
      </p:sp>
    </p:spTree>
  </p:cSld>
  <p:clrMap bg1="dk2" tx1="lt1" bg2="dk1"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p:txStyles>
    <p:titleStyle>
      <a:lvl1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1" fontAlgn="base" hangingPunct="1">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1" fontAlgn="base" hangingPunct="1">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1" fontAlgn="base" hangingPunct="1">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18.xml"/><Relationship Id="rId5" Type="http://schemas.openxmlformats.org/officeDocument/2006/relationships/image" Target="../media/image9.jpeg"/><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7" Type="http://schemas.openxmlformats.org/officeDocument/2006/relationships/image" Target="../media/image14.png"/><Relationship Id="rId2" Type="http://schemas.openxmlformats.org/officeDocument/2006/relationships/image" Target="../media/image10.png"/><Relationship Id="rId1" Type="http://schemas.openxmlformats.org/officeDocument/2006/relationships/slideLayout" Target="../slideLayouts/slideLayout18.xml"/><Relationship Id="rId6" Type="http://schemas.openxmlformats.org/officeDocument/2006/relationships/image" Target="../media/image13.jpeg"/><Relationship Id="rId5" Type="http://schemas.openxmlformats.org/officeDocument/2006/relationships/image" Target="../media/image12.png"/><Relationship Id="rId4" Type="http://schemas.openxmlformats.org/officeDocument/2006/relationships/hyperlink" Target="http://128.241.154.94/tkm/china/i_china_65_o.jpg"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17.emf"/><Relationship Id="rId1" Type="http://schemas.openxmlformats.org/officeDocument/2006/relationships/slideLayout" Target="../slideLayouts/slideLayout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image" Target="../media/image21.emf"/><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5.xml"/></Relationships>
</file>

<file path=ppt/slides/_rels/slide4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19.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5.xml"/></Relationships>
</file>

<file path=ppt/slides/_rels/slide53.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5.xml"/></Relationships>
</file>

<file path=ppt/slides/_rels/slide54.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5.xml"/></Relationships>
</file>

<file path=ppt/slides/_rels/slide55.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5.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5.xml"/></Relationships>
</file>

<file path=ppt/slides/_rels/slide60.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5.xml"/></Relationships>
</file>

<file path=ppt/slides/_rels/slide61.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5.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15.xml"/></Relationships>
</file>

<file path=ppt/slides/_rels/slide65.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5.xml"/></Relationships>
</file>

<file path=ppt/slides/_rels/slide66.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18.xml"/></Relationships>
</file>

<file path=ppt/slides/_rels/slide67.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5.xml"/></Relationships>
</file>

<file path=ppt/slides/_rels/slide68.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15.xml"/></Relationships>
</file>

<file path=ppt/slides/_rels/slide69.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5.xml"/></Relationships>
</file>

<file path=ppt/slides/_rels/slide70.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13.xml"/></Relationships>
</file>

<file path=ppt/slides/_rels/slide71.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5.xml"/></Relationships>
</file>

<file path=ppt/slides/_rels/slide72.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5.xml"/></Relationships>
</file>

<file path=ppt/slides/_rels/slide73.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15.xml"/></Relationships>
</file>

<file path=ppt/slides/_rels/slide74.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19.xml"/></Relationships>
</file>

<file path=ppt/slides/_rels/slide75.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19.xml"/></Relationships>
</file>

<file path=ppt/slides/_rels/slide76.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15.xml"/></Relationships>
</file>

<file path=ppt/slides/_rels/slide77.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5.xml"/></Relationships>
</file>

<file path=ppt/slides/_rels/slide78.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jpe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000" b="1"/>
              <a:t>Chinese Tombs: Housing for the Afterlife</a:t>
            </a:r>
          </a:p>
        </p:txBody>
      </p:sp>
      <p:sp>
        <p:nvSpPr>
          <p:cNvPr id="3" name="Subtitle 2"/>
          <p:cNvSpPr>
            <a:spLocks noGrp="1"/>
          </p:cNvSpPr>
          <p:nvPr>
            <p:ph type="subTitle" idx="1"/>
          </p:nvPr>
        </p:nvSpPr>
        <p:spPr/>
        <p:txBody>
          <a:bodyPr/>
          <a:lstStyle/>
          <a:p>
            <a:r>
              <a:rPr lang="en-GB" b="1"/>
              <a:t>Tombs from </a:t>
            </a:r>
            <a:r>
              <a:rPr lang="en-GB" b="1" err="1"/>
              <a:t>Mawangdui</a:t>
            </a:r>
            <a:r>
              <a:rPr lang="en-GB" b="1"/>
              <a:t> to </a:t>
            </a:r>
            <a:r>
              <a:rPr lang="en-GB" b="1" err="1"/>
              <a:t>Mancheng</a:t>
            </a:r>
            <a:endParaRPr lang="en-GB" b="1"/>
          </a:p>
          <a:p>
            <a:endParaRPr lang="en-GB" b="1"/>
          </a:p>
          <a:p>
            <a:endParaRPr lang="en-GB" b="1"/>
          </a:p>
          <a:p>
            <a:endParaRPr lang="en-GB" b="1"/>
          </a:p>
          <a:p>
            <a:endParaRPr lang="en-GB" b="1"/>
          </a:p>
          <a:p>
            <a:endParaRPr lang="en-GB" b="1"/>
          </a:p>
          <a:p>
            <a:endParaRPr lang="en-GB" b="1"/>
          </a:p>
          <a:p>
            <a:endParaRPr lang="en-GB" b="1"/>
          </a:p>
          <a:p>
            <a:endParaRPr lang="en-GB" b="1"/>
          </a:p>
          <a:p>
            <a:endParaRPr lang="en-GB" b="1"/>
          </a:p>
          <a:p>
            <a:endParaRPr lang="en-GB" b="1"/>
          </a:p>
          <a:p>
            <a:endParaRPr lang="en-GB" b="1"/>
          </a:p>
          <a:p>
            <a:endParaRPr lang="en-GB" b="1"/>
          </a:p>
          <a:p>
            <a:endParaRPr lang="en-GB" b="1"/>
          </a:p>
          <a:p>
            <a:endParaRPr lang="en-GB" b="1"/>
          </a:p>
          <a:p>
            <a:endParaRPr lang="en-GB" b="1"/>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97BCA-1FE4-46E1-3BB9-A9BBBF320D09}"/>
              </a:ext>
            </a:extLst>
          </p:cNvPr>
          <p:cNvSpPr>
            <a:spLocks noGrp="1"/>
          </p:cNvSpPr>
          <p:nvPr>
            <p:ph type="title"/>
          </p:nvPr>
        </p:nvSpPr>
        <p:spPr/>
        <p:txBody>
          <a:bodyPr/>
          <a:lstStyle/>
          <a:p>
            <a:r>
              <a:rPr lang="en-GB"/>
              <a:t>Why Chinese tombs?</a:t>
            </a:r>
          </a:p>
        </p:txBody>
      </p:sp>
      <p:sp>
        <p:nvSpPr>
          <p:cNvPr id="3" name="Content Placeholder 2">
            <a:extLst>
              <a:ext uri="{FF2B5EF4-FFF2-40B4-BE49-F238E27FC236}">
                <a16:creationId xmlns:a16="http://schemas.microsoft.com/office/drawing/2014/main" id="{5E9AFA71-BB86-33DB-40D5-0DCAB9199030}"/>
              </a:ext>
            </a:extLst>
          </p:cNvPr>
          <p:cNvSpPr>
            <a:spLocks noGrp="1"/>
          </p:cNvSpPr>
          <p:nvPr>
            <p:ph idx="1"/>
          </p:nvPr>
        </p:nvSpPr>
        <p:spPr/>
        <p:txBody>
          <a:bodyPr>
            <a:normAutofit lnSpcReduction="10000"/>
          </a:bodyPr>
          <a:lstStyle/>
          <a:p>
            <a:r>
              <a:rPr lang="en-GB"/>
              <a:t>“[T]he early Chinese tomb is not only the repository for the body of the deceased but also a site of funerary rituals, the cult of the dead, and an expression of individual and collective concerns about death and the afterlife.” (Lai </a:t>
            </a:r>
            <a:r>
              <a:rPr lang="en-GB" err="1"/>
              <a:t>Guolong</a:t>
            </a:r>
            <a:r>
              <a:rPr lang="en-GB"/>
              <a:t> 2015: 22)</a:t>
            </a:r>
          </a:p>
          <a:p>
            <a:r>
              <a:rPr lang="en-GB"/>
              <a:t>Transition from the vertical pit-style tomb to the horizontal chamber-style tomb </a:t>
            </a:r>
            <a:r>
              <a:rPr lang="en-GB">
                <a:sym typeface="Wingdings" panose="05000000000000000000" pitchFamily="2" charset="2"/>
              </a:rPr>
              <a:t> spatial transformation</a:t>
            </a:r>
            <a:endParaRPr lang="en-GB"/>
          </a:p>
        </p:txBody>
      </p:sp>
    </p:spTree>
    <p:extLst>
      <p:ext uri="{BB962C8B-B14F-4D97-AF65-F5344CB8AC3E}">
        <p14:creationId xmlns:p14="http://schemas.microsoft.com/office/powerpoint/2010/main" val="878913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03B4F-E000-4247-3AD8-A3394547DF86}"/>
              </a:ext>
            </a:extLst>
          </p:cNvPr>
          <p:cNvSpPr>
            <a:spLocks noGrp="1"/>
          </p:cNvSpPr>
          <p:nvPr>
            <p:ph type="title"/>
          </p:nvPr>
        </p:nvSpPr>
        <p:spPr/>
        <p:txBody>
          <a:bodyPr/>
          <a:lstStyle/>
          <a:p>
            <a:r>
              <a:rPr lang="en-GB"/>
              <a:t>Three shifts in burial culture</a:t>
            </a:r>
          </a:p>
        </p:txBody>
      </p:sp>
      <p:sp>
        <p:nvSpPr>
          <p:cNvPr id="3" name="Content Placeholder 2">
            <a:extLst>
              <a:ext uri="{FF2B5EF4-FFF2-40B4-BE49-F238E27FC236}">
                <a16:creationId xmlns:a16="http://schemas.microsoft.com/office/drawing/2014/main" id="{30EE1DDE-811E-860B-713C-1D6AD4327268}"/>
              </a:ext>
            </a:extLst>
          </p:cNvPr>
          <p:cNvSpPr>
            <a:spLocks noGrp="1"/>
          </p:cNvSpPr>
          <p:nvPr>
            <p:ph idx="1"/>
          </p:nvPr>
        </p:nvSpPr>
        <p:spPr/>
        <p:txBody>
          <a:bodyPr>
            <a:normAutofit fontScale="85000" lnSpcReduction="20000"/>
          </a:bodyPr>
          <a:lstStyle/>
          <a:p>
            <a:pPr marL="514350" indent="-514350">
              <a:buFont typeface="+mj-lt"/>
              <a:buAutoNum type="arabicPeriod"/>
            </a:pPr>
            <a:r>
              <a:rPr lang="en-GB"/>
              <a:t>Shift in burial ideology from the hiding of the corpse in the Shang and Western Zhou periods to its luxurious public display in the Warring States period and the early empires.</a:t>
            </a:r>
          </a:p>
          <a:p>
            <a:pPr marL="514350" indent="-514350">
              <a:buFont typeface="+mj-lt"/>
              <a:buAutoNum type="arabicPeriod"/>
            </a:pPr>
            <a:r>
              <a:rPr lang="en-GB"/>
              <a:t>Demand for burying a husband and wife together in a single burial space; demand reflects fundamental social changes in early China from a lineage-based structure to a more family-based structure.</a:t>
            </a:r>
          </a:p>
          <a:p>
            <a:pPr marL="514350" indent="-514350">
              <a:buFont typeface="+mj-lt"/>
              <a:buAutoNum type="arabicPeriod"/>
            </a:pPr>
            <a:r>
              <a:rPr lang="en-GB"/>
              <a:t>Driving force behind the spatial transformation was the new conception of the dead as baleful and potentially threatening ghosts that needed to be pacified and segregated.</a:t>
            </a:r>
          </a:p>
        </p:txBody>
      </p:sp>
    </p:spTree>
    <p:extLst>
      <p:ext uri="{BB962C8B-B14F-4D97-AF65-F5344CB8AC3E}">
        <p14:creationId xmlns:p14="http://schemas.microsoft.com/office/powerpoint/2010/main" val="14156709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1C7CA-14F8-11F4-B172-E3D8B822BCAF}"/>
              </a:ext>
            </a:extLst>
          </p:cNvPr>
          <p:cNvSpPr>
            <a:spLocks noGrp="1"/>
          </p:cNvSpPr>
          <p:nvPr>
            <p:ph type="title"/>
          </p:nvPr>
        </p:nvSpPr>
        <p:spPr/>
        <p:txBody>
          <a:bodyPr/>
          <a:lstStyle/>
          <a:p>
            <a:r>
              <a:rPr lang="en-GB" sz="3600"/>
              <a:t>Chinese dynasties mentioned in this module</a:t>
            </a:r>
          </a:p>
        </p:txBody>
      </p:sp>
      <p:graphicFrame>
        <p:nvGraphicFramePr>
          <p:cNvPr id="4" name="Content Placeholder 3">
            <a:extLst>
              <a:ext uri="{FF2B5EF4-FFF2-40B4-BE49-F238E27FC236}">
                <a16:creationId xmlns:a16="http://schemas.microsoft.com/office/drawing/2014/main" id="{77E142C1-7B56-1419-7CAC-0D64674F7B70}"/>
              </a:ext>
            </a:extLst>
          </p:cNvPr>
          <p:cNvGraphicFramePr>
            <a:graphicFrameLocks noGrp="1"/>
          </p:cNvGraphicFramePr>
          <p:nvPr>
            <p:ph idx="1"/>
            <p:extLst>
              <p:ext uri="{D42A27DB-BD31-4B8C-83A1-F6EECF244321}">
                <p14:modId xmlns:p14="http://schemas.microsoft.com/office/powerpoint/2010/main" val="1189796422"/>
              </p:ext>
            </p:extLst>
          </p:nvPr>
        </p:nvGraphicFramePr>
        <p:xfrm>
          <a:off x="457200" y="2242502"/>
          <a:ext cx="8313937" cy="2011680"/>
        </p:xfrm>
        <a:graphic>
          <a:graphicData uri="http://schemas.openxmlformats.org/drawingml/2006/table">
            <a:tbl>
              <a:tblPr>
                <a:tableStyleId>{5C22544A-7EE6-4342-B048-85BDC9FD1C3A}</a:tableStyleId>
              </a:tblPr>
              <a:tblGrid>
                <a:gridCol w="2093707">
                  <a:extLst>
                    <a:ext uri="{9D8B030D-6E8A-4147-A177-3AD203B41FA5}">
                      <a16:colId xmlns:a16="http://schemas.microsoft.com/office/drawing/2014/main" val="2715889634"/>
                    </a:ext>
                  </a:extLst>
                </a:gridCol>
                <a:gridCol w="3300859">
                  <a:extLst>
                    <a:ext uri="{9D8B030D-6E8A-4147-A177-3AD203B41FA5}">
                      <a16:colId xmlns:a16="http://schemas.microsoft.com/office/drawing/2014/main" val="610520268"/>
                    </a:ext>
                  </a:extLst>
                </a:gridCol>
                <a:gridCol w="2919371">
                  <a:extLst>
                    <a:ext uri="{9D8B030D-6E8A-4147-A177-3AD203B41FA5}">
                      <a16:colId xmlns:a16="http://schemas.microsoft.com/office/drawing/2014/main" val="3863958430"/>
                    </a:ext>
                  </a:extLst>
                </a:gridCol>
              </a:tblGrid>
              <a:tr h="0">
                <a:tc>
                  <a:txBody>
                    <a:bodyPr/>
                    <a:lstStyle/>
                    <a:p>
                      <a:pPr hangingPunct="0"/>
                      <a:r>
                        <a:rPr lang="de-DE" sz="1200">
                          <a:effectLst/>
                          <a:latin typeface="Arial" panose="020B0604020202020204" pitchFamily="34" charset="0"/>
                          <a:cs typeface="Arial" panose="020B0604020202020204" pitchFamily="34" charset="0"/>
                        </a:rPr>
                        <a:t>Xia (legendary)</a:t>
                      </a:r>
                      <a:endParaRPr lang="en-GB" sz="1000">
                        <a:effectLst/>
                        <a:latin typeface="Arial" panose="020B0604020202020204" pitchFamily="34" charset="0"/>
                        <a:ea typeface="Times New Roman" panose="02020603050405020304" pitchFamily="18" charset="0"/>
                        <a:cs typeface="Arial" panose="020B0604020202020204" pitchFamily="34" charset="0"/>
                      </a:endParaRPr>
                    </a:p>
                  </a:txBody>
                  <a:tcPr marL="44450" marR="44450" marT="0" marB="0"/>
                </a:tc>
                <a:tc>
                  <a:txBody>
                    <a:bodyPr/>
                    <a:lstStyle/>
                    <a:p>
                      <a:pPr hangingPunct="0"/>
                      <a:r>
                        <a:rPr lang="zh-TW" sz="1200">
                          <a:effectLst/>
                          <a:latin typeface="PMingLiU" panose="02020500000000000000" pitchFamily="18" charset="-120"/>
                          <a:ea typeface="PMingLiU" panose="02020500000000000000" pitchFamily="18" charset="-120"/>
                          <a:cs typeface="Arial" panose="020B0604020202020204" pitchFamily="34" charset="0"/>
                        </a:rPr>
                        <a:t>夏</a:t>
                      </a:r>
                      <a:endParaRPr lang="en-GB" sz="1000">
                        <a:effectLst/>
                        <a:latin typeface="PMingLiU" panose="02020500000000000000" pitchFamily="18" charset="-120"/>
                        <a:ea typeface="PMingLiU" panose="02020500000000000000" pitchFamily="18" charset="-120"/>
                        <a:cs typeface="Arial" panose="020B0604020202020204" pitchFamily="34" charset="0"/>
                      </a:endParaRPr>
                    </a:p>
                  </a:txBody>
                  <a:tcPr marL="44450" marR="44450" marT="0" marB="0"/>
                </a:tc>
                <a:tc>
                  <a:txBody>
                    <a:bodyPr/>
                    <a:lstStyle/>
                    <a:p>
                      <a:pPr hangingPunct="0"/>
                      <a:r>
                        <a:rPr lang="de-DE" sz="1200">
                          <a:effectLst/>
                          <a:latin typeface="Arial" panose="020B0604020202020204" pitchFamily="34" charset="0"/>
                          <a:cs typeface="Arial" panose="020B0604020202020204" pitchFamily="34" charset="0"/>
                        </a:rPr>
                        <a:t>21-16 c. BCE</a:t>
                      </a:r>
                      <a:endParaRPr lang="en-GB" sz="1000">
                        <a:effectLst/>
                        <a:latin typeface="Arial" panose="020B0604020202020204" pitchFamily="34" charset="0"/>
                        <a:ea typeface="Times New Roman" panose="02020603050405020304" pitchFamily="18" charset="0"/>
                        <a:cs typeface="Arial" panose="020B0604020202020204" pitchFamily="34" charset="0"/>
                      </a:endParaRPr>
                    </a:p>
                  </a:txBody>
                  <a:tcPr marL="44450" marR="44450" marT="0" marB="0"/>
                </a:tc>
                <a:extLst>
                  <a:ext uri="{0D108BD9-81ED-4DB2-BD59-A6C34878D82A}">
                    <a16:rowId xmlns:a16="http://schemas.microsoft.com/office/drawing/2014/main" val="2890954560"/>
                  </a:ext>
                </a:extLst>
              </a:tr>
              <a:tr h="0">
                <a:tc>
                  <a:txBody>
                    <a:bodyPr/>
                    <a:lstStyle/>
                    <a:p>
                      <a:pPr hangingPunct="0"/>
                      <a:r>
                        <a:rPr lang="de-DE" sz="1200">
                          <a:effectLst/>
                          <a:latin typeface="Arial" panose="020B0604020202020204" pitchFamily="34" charset="0"/>
                          <a:cs typeface="Arial" panose="020B0604020202020204" pitchFamily="34" charset="0"/>
                        </a:rPr>
                        <a:t>Shang</a:t>
                      </a:r>
                      <a:endParaRPr lang="en-GB" sz="1000">
                        <a:effectLst/>
                        <a:latin typeface="Arial" panose="020B0604020202020204" pitchFamily="34" charset="0"/>
                        <a:ea typeface="Times New Roman" panose="02020603050405020304" pitchFamily="18" charset="0"/>
                        <a:cs typeface="Arial" panose="020B0604020202020204" pitchFamily="34" charset="0"/>
                      </a:endParaRPr>
                    </a:p>
                  </a:txBody>
                  <a:tcPr marL="44450" marR="44450" marT="0" marB="0"/>
                </a:tc>
                <a:tc>
                  <a:txBody>
                    <a:bodyPr/>
                    <a:lstStyle/>
                    <a:p>
                      <a:pPr hangingPunct="0"/>
                      <a:r>
                        <a:rPr lang="zh-TW" sz="1200">
                          <a:effectLst/>
                          <a:latin typeface="PMingLiU" panose="02020500000000000000" pitchFamily="18" charset="-120"/>
                          <a:ea typeface="PMingLiU" panose="02020500000000000000" pitchFamily="18" charset="-120"/>
                          <a:cs typeface="Arial" panose="020B0604020202020204" pitchFamily="34" charset="0"/>
                        </a:rPr>
                        <a:t>商</a:t>
                      </a:r>
                      <a:endParaRPr lang="en-GB" sz="1000">
                        <a:effectLst/>
                        <a:latin typeface="PMingLiU" panose="02020500000000000000" pitchFamily="18" charset="-120"/>
                        <a:ea typeface="PMingLiU" panose="02020500000000000000" pitchFamily="18" charset="-120"/>
                        <a:cs typeface="Arial" panose="020B0604020202020204" pitchFamily="34" charset="0"/>
                      </a:endParaRPr>
                    </a:p>
                  </a:txBody>
                  <a:tcPr marL="44450" marR="44450" marT="0" marB="0"/>
                </a:tc>
                <a:tc>
                  <a:txBody>
                    <a:bodyPr/>
                    <a:lstStyle/>
                    <a:p>
                      <a:pPr hangingPunct="0"/>
                      <a:r>
                        <a:rPr lang="de-DE" sz="1200">
                          <a:effectLst/>
                          <a:latin typeface="Arial" panose="020B0604020202020204" pitchFamily="34" charset="0"/>
                          <a:cs typeface="Arial" panose="020B0604020202020204" pitchFamily="34" charset="0"/>
                        </a:rPr>
                        <a:t>16-11 c. BCE</a:t>
                      </a:r>
                      <a:endParaRPr lang="en-GB" sz="1000">
                        <a:effectLst/>
                        <a:latin typeface="Arial" panose="020B0604020202020204" pitchFamily="34" charset="0"/>
                        <a:ea typeface="Times New Roman" panose="02020603050405020304" pitchFamily="18" charset="0"/>
                        <a:cs typeface="Arial" panose="020B0604020202020204" pitchFamily="34" charset="0"/>
                      </a:endParaRPr>
                    </a:p>
                  </a:txBody>
                  <a:tcPr marL="44450" marR="44450" marT="0" marB="0"/>
                </a:tc>
                <a:extLst>
                  <a:ext uri="{0D108BD9-81ED-4DB2-BD59-A6C34878D82A}">
                    <a16:rowId xmlns:a16="http://schemas.microsoft.com/office/drawing/2014/main" val="1340617481"/>
                  </a:ext>
                </a:extLst>
              </a:tr>
              <a:tr h="0">
                <a:tc>
                  <a:txBody>
                    <a:bodyPr/>
                    <a:lstStyle/>
                    <a:p>
                      <a:pPr hangingPunct="0"/>
                      <a:r>
                        <a:rPr lang="de-DE" sz="1200">
                          <a:effectLst/>
                          <a:latin typeface="Arial" panose="020B0604020202020204" pitchFamily="34" charset="0"/>
                          <a:cs typeface="Arial" panose="020B0604020202020204" pitchFamily="34" charset="0"/>
                        </a:rPr>
                        <a:t>Zhou</a:t>
                      </a:r>
                      <a:endParaRPr lang="en-GB" sz="1000">
                        <a:effectLst/>
                        <a:latin typeface="Arial" panose="020B0604020202020204" pitchFamily="34" charset="0"/>
                        <a:ea typeface="Times New Roman" panose="02020603050405020304" pitchFamily="18" charset="0"/>
                        <a:cs typeface="Arial" panose="020B0604020202020204" pitchFamily="34" charset="0"/>
                      </a:endParaRPr>
                    </a:p>
                  </a:txBody>
                  <a:tcPr marL="44450" marR="44450" marT="0" marB="0"/>
                </a:tc>
                <a:tc>
                  <a:txBody>
                    <a:bodyPr/>
                    <a:lstStyle/>
                    <a:p>
                      <a:pPr hangingPunct="0"/>
                      <a:r>
                        <a:rPr lang="zh-TW" sz="1200">
                          <a:effectLst/>
                          <a:latin typeface="PMingLiU" panose="02020500000000000000" pitchFamily="18" charset="-120"/>
                          <a:ea typeface="PMingLiU" panose="02020500000000000000" pitchFamily="18" charset="-120"/>
                          <a:cs typeface="Arial" panose="020B0604020202020204" pitchFamily="34" charset="0"/>
                        </a:rPr>
                        <a:t>周</a:t>
                      </a:r>
                      <a:endParaRPr lang="en-GB" sz="1000">
                        <a:effectLst/>
                        <a:latin typeface="PMingLiU" panose="02020500000000000000" pitchFamily="18" charset="-120"/>
                        <a:ea typeface="PMingLiU" panose="02020500000000000000" pitchFamily="18" charset="-120"/>
                        <a:cs typeface="Arial" panose="020B0604020202020204" pitchFamily="34" charset="0"/>
                      </a:endParaRPr>
                    </a:p>
                  </a:txBody>
                  <a:tcPr marL="44450" marR="44450" marT="0" marB="0"/>
                </a:tc>
                <a:tc>
                  <a:txBody>
                    <a:bodyPr/>
                    <a:lstStyle/>
                    <a:p>
                      <a:pPr hangingPunct="0"/>
                      <a:r>
                        <a:rPr lang="de-DE" sz="1200">
                          <a:effectLst/>
                          <a:latin typeface="Arial" panose="020B0604020202020204" pitchFamily="34" charset="0"/>
                          <a:cs typeface="Arial" panose="020B0604020202020204" pitchFamily="34" charset="0"/>
                        </a:rPr>
                        <a:t>11 c.- BCE 256</a:t>
                      </a:r>
                      <a:endParaRPr lang="en-GB" sz="1000">
                        <a:effectLst/>
                        <a:latin typeface="Arial" panose="020B0604020202020204" pitchFamily="34" charset="0"/>
                        <a:ea typeface="Times New Roman" panose="02020603050405020304" pitchFamily="18" charset="0"/>
                        <a:cs typeface="Arial" panose="020B0604020202020204" pitchFamily="34" charset="0"/>
                      </a:endParaRPr>
                    </a:p>
                  </a:txBody>
                  <a:tcPr marL="44450" marR="44450" marT="0" marB="0"/>
                </a:tc>
                <a:extLst>
                  <a:ext uri="{0D108BD9-81ED-4DB2-BD59-A6C34878D82A}">
                    <a16:rowId xmlns:a16="http://schemas.microsoft.com/office/drawing/2014/main" val="288578150"/>
                  </a:ext>
                </a:extLst>
              </a:tr>
              <a:tr h="0">
                <a:tc>
                  <a:txBody>
                    <a:bodyPr/>
                    <a:lstStyle/>
                    <a:p>
                      <a:pPr hangingPunct="0">
                        <a:tabLst>
                          <a:tab pos="270510" algn="l"/>
                        </a:tabLst>
                      </a:pPr>
                      <a:r>
                        <a:rPr lang="de-DE" sz="1200">
                          <a:effectLst/>
                          <a:latin typeface="Arial" panose="020B0604020202020204" pitchFamily="34" charset="0"/>
                          <a:cs typeface="Arial" panose="020B0604020202020204" pitchFamily="34" charset="0"/>
                        </a:rPr>
                        <a:t>     Western Zhou</a:t>
                      </a:r>
                      <a:endParaRPr lang="en-GB" sz="1000">
                        <a:effectLst/>
                        <a:latin typeface="Arial" panose="020B0604020202020204" pitchFamily="34" charset="0"/>
                        <a:ea typeface="Times New Roman" panose="02020603050405020304" pitchFamily="18" charset="0"/>
                        <a:cs typeface="Arial" panose="020B0604020202020204" pitchFamily="34" charset="0"/>
                      </a:endParaRPr>
                    </a:p>
                  </a:txBody>
                  <a:tcPr marL="44450" marR="44450" marT="0" marB="0"/>
                </a:tc>
                <a:tc>
                  <a:txBody>
                    <a:bodyPr/>
                    <a:lstStyle/>
                    <a:p>
                      <a:pPr hangingPunct="0"/>
                      <a:r>
                        <a:rPr lang="zh-TW" sz="1200">
                          <a:effectLst/>
                          <a:latin typeface="PMingLiU" panose="02020500000000000000" pitchFamily="18" charset="-120"/>
                          <a:ea typeface="PMingLiU" panose="02020500000000000000" pitchFamily="18" charset="-120"/>
                          <a:cs typeface="Arial" panose="020B0604020202020204" pitchFamily="34" charset="0"/>
                        </a:rPr>
                        <a:t>西</a:t>
                      </a:r>
                      <a:r>
                        <a:rPr lang="de-DE" sz="1200">
                          <a:effectLst/>
                          <a:latin typeface="PMingLiU" panose="02020500000000000000" pitchFamily="18" charset="-120"/>
                          <a:ea typeface="PMingLiU" panose="02020500000000000000" pitchFamily="18" charset="-120"/>
                          <a:cs typeface="Arial" panose="020B0604020202020204" pitchFamily="34" charset="0"/>
                        </a:rPr>
                        <a:t> </a:t>
                      </a:r>
                      <a:r>
                        <a:rPr lang="zh-TW" sz="1200">
                          <a:effectLst/>
                          <a:latin typeface="PMingLiU" panose="02020500000000000000" pitchFamily="18" charset="-120"/>
                          <a:ea typeface="PMingLiU" panose="02020500000000000000" pitchFamily="18" charset="-120"/>
                          <a:cs typeface="Arial" panose="020B0604020202020204" pitchFamily="34" charset="0"/>
                        </a:rPr>
                        <a:t>周</a:t>
                      </a:r>
                      <a:endParaRPr lang="en-GB" sz="1000">
                        <a:effectLst/>
                        <a:latin typeface="PMingLiU" panose="02020500000000000000" pitchFamily="18" charset="-120"/>
                        <a:ea typeface="PMingLiU" panose="02020500000000000000" pitchFamily="18" charset="-120"/>
                        <a:cs typeface="Arial" panose="020B0604020202020204" pitchFamily="34" charset="0"/>
                      </a:endParaRPr>
                    </a:p>
                  </a:txBody>
                  <a:tcPr marL="44450" marR="44450" marT="0" marB="0"/>
                </a:tc>
                <a:tc>
                  <a:txBody>
                    <a:bodyPr/>
                    <a:lstStyle/>
                    <a:p>
                      <a:pPr hangingPunct="0"/>
                      <a:r>
                        <a:rPr lang="de-DE" sz="1200">
                          <a:effectLst/>
                          <a:latin typeface="Arial" panose="020B0604020202020204" pitchFamily="34" charset="0"/>
                          <a:cs typeface="Arial" panose="020B0604020202020204" pitchFamily="34" charset="0"/>
                        </a:rPr>
                        <a:t>11 c.–BCE 771</a:t>
                      </a:r>
                      <a:endParaRPr lang="en-GB" sz="1000">
                        <a:effectLst/>
                        <a:latin typeface="Arial" panose="020B0604020202020204" pitchFamily="34" charset="0"/>
                        <a:ea typeface="Times New Roman" panose="02020603050405020304" pitchFamily="18" charset="0"/>
                        <a:cs typeface="Arial" panose="020B0604020202020204" pitchFamily="34" charset="0"/>
                      </a:endParaRPr>
                    </a:p>
                  </a:txBody>
                  <a:tcPr marL="44450" marR="44450" marT="0" marB="0"/>
                </a:tc>
                <a:extLst>
                  <a:ext uri="{0D108BD9-81ED-4DB2-BD59-A6C34878D82A}">
                    <a16:rowId xmlns:a16="http://schemas.microsoft.com/office/drawing/2014/main" val="2546973549"/>
                  </a:ext>
                </a:extLst>
              </a:tr>
              <a:tr h="0">
                <a:tc>
                  <a:txBody>
                    <a:bodyPr/>
                    <a:lstStyle/>
                    <a:p>
                      <a:pPr hangingPunct="0">
                        <a:tabLst>
                          <a:tab pos="270510" algn="l"/>
                        </a:tabLst>
                      </a:pPr>
                      <a:r>
                        <a:rPr lang="de-DE" sz="1200">
                          <a:effectLst/>
                          <a:latin typeface="Arial" panose="020B0604020202020204" pitchFamily="34" charset="0"/>
                          <a:cs typeface="Arial" panose="020B0604020202020204" pitchFamily="34" charset="0"/>
                        </a:rPr>
                        <a:t>     </a:t>
                      </a:r>
                      <a:r>
                        <a:rPr lang="en-US" sz="1200">
                          <a:effectLst/>
                          <a:latin typeface="Arial" panose="020B0604020202020204" pitchFamily="34" charset="0"/>
                          <a:cs typeface="Arial" panose="020B0604020202020204" pitchFamily="34" charset="0"/>
                        </a:rPr>
                        <a:t>Eastern </a:t>
                      </a:r>
                      <a:r>
                        <a:rPr lang="de-DE" sz="1200">
                          <a:effectLst/>
                          <a:latin typeface="Arial" panose="020B0604020202020204" pitchFamily="34" charset="0"/>
                          <a:cs typeface="Arial" panose="020B0604020202020204" pitchFamily="34" charset="0"/>
                        </a:rPr>
                        <a:t>Zhou</a:t>
                      </a:r>
                      <a:endParaRPr lang="en-GB" sz="1000">
                        <a:effectLst/>
                        <a:latin typeface="Arial" panose="020B0604020202020204" pitchFamily="34" charset="0"/>
                        <a:ea typeface="Times New Roman" panose="02020603050405020304" pitchFamily="18" charset="0"/>
                        <a:cs typeface="Arial" panose="020B0604020202020204" pitchFamily="34" charset="0"/>
                      </a:endParaRPr>
                    </a:p>
                  </a:txBody>
                  <a:tcPr marL="44450" marR="44450" marT="0" marB="0"/>
                </a:tc>
                <a:tc>
                  <a:txBody>
                    <a:bodyPr/>
                    <a:lstStyle/>
                    <a:p>
                      <a:pPr hangingPunct="0"/>
                      <a:r>
                        <a:rPr lang="zh-TW" sz="1200">
                          <a:effectLst/>
                          <a:latin typeface="PMingLiU" panose="02020500000000000000" pitchFamily="18" charset="-120"/>
                          <a:ea typeface="PMingLiU" panose="02020500000000000000" pitchFamily="18" charset="-120"/>
                          <a:cs typeface="Arial" panose="020B0604020202020204" pitchFamily="34" charset="0"/>
                        </a:rPr>
                        <a:t>東</a:t>
                      </a:r>
                      <a:r>
                        <a:rPr lang="de-DE" sz="1200">
                          <a:effectLst/>
                          <a:latin typeface="PMingLiU" panose="02020500000000000000" pitchFamily="18" charset="-120"/>
                          <a:ea typeface="PMingLiU" panose="02020500000000000000" pitchFamily="18" charset="-120"/>
                          <a:cs typeface="Arial" panose="020B0604020202020204" pitchFamily="34" charset="0"/>
                        </a:rPr>
                        <a:t> </a:t>
                      </a:r>
                      <a:r>
                        <a:rPr lang="zh-TW" sz="1200">
                          <a:effectLst/>
                          <a:latin typeface="PMingLiU" panose="02020500000000000000" pitchFamily="18" charset="-120"/>
                          <a:ea typeface="PMingLiU" panose="02020500000000000000" pitchFamily="18" charset="-120"/>
                          <a:cs typeface="Arial" panose="020B0604020202020204" pitchFamily="34" charset="0"/>
                        </a:rPr>
                        <a:t>周</a:t>
                      </a:r>
                      <a:endParaRPr lang="en-GB" sz="1000">
                        <a:effectLst/>
                        <a:latin typeface="PMingLiU" panose="02020500000000000000" pitchFamily="18" charset="-120"/>
                        <a:ea typeface="PMingLiU" panose="02020500000000000000" pitchFamily="18" charset="-120"/>
                        <a:cs typeface="Arial" panose="020B0604020202020204" pitchFamily="34" charset="0"/>
                      </a:endParaRPr>
                    </a:p>
                  </a:txBody>
                  <a:tcPr marL="44450" marR="44450" marT="0" marB="0"/>
                </a:tc>
                <a:tc>
                  <a:txBody>
                    <a:bodyPr/>
                    <a:lstStyle/>
                    <a:p>
                      <a:pPr hangingPunct="0"/>
                      <a:r>
                        <a:rPr lang="de-DE" sz="1200">
                          <a:effectLst/>
                          <a:latin typeface="Arial" panose="020B0604020202020204" pitchFamily="34" charset="0"/>
                          <a:cs typeface="Arial" panose="020B0604020202020204" pitchFamily="34" charset="0"/>
                        </a:rPr>
                        <a:t>BCE 770-256</a:t>
                      </a:r>
                      <a:endParaRPr lang="en-GB" sz="1000">
                        <a:effectLst/>
                        <a:latin typeface="Arial" panose="020B0604020202020204" pitchFamily="34" charset="0"/>
                        <a:ea typeface="Times New Roman" panose="02020603050405020304" pitchFamily="18" charset="0"/>
                        <a:cs typeface="Arial" panose="020B0604020202020204" pitchFamily="34" charset="0"/>
                      </a:endParaRPr>
                    </a:p>
                  </a:txBody>
                  <a:tcPr marL="44450" marR="44450" marT="0" marB="0"/>
                </a:tc>
                <a:extLst>
                  <a:ext uri="{0D108BD9-81ED-4DB2-BD59-A6C34878D82A}">
                    <a16:rowId xmlns:a16="http://schemas.microsoft.com/office/drawing/2014/main" val="2420465700"/>
                  </a:ext>
                </a:extLst>
              </a:tr>
              <a:tr h="0">
                <a:tc>
                  <a:txBody>
                    <a:bodyPr/>
                    <a:lstStyle/>
                    <a:p>
                      <a:pPr hangingPunct="0">
                        <a:tabLst>
                          <a:tab pos="270510" algn="l"/>
                        </a:tabLst>
                      </a:pPr>
                      <a:r>
                        <a:rPr lang="de-DE" sz="1200">
                          <a:effectLst/>
                          <a:latin typeface="Arial" panose="020B0604020202020204" pitchFamily="34" charset="0"/>
                          <a:cs typeface="Arial" panose="020B0604020202020204" pitchFamily="34" charset="0"/>
                        </a:rPr>
                        <a:t>     Spring-and-Autumn / Chunqiu-Period</a:t>
                      </a:r>
                      <a:endParaRPr lang="en-GB" sz="1000">
                        <a:effectLst/>
                        <a:latin typeface="Arial" panose="020B0604020202020204" pitchFamily="34" charset="0"/>
                        <a:ea typeface="Times New Roman" panose="02020603050405020304" pitchFamily="18" charset="0"/>
                        <a:cs typeface="Arial" panose="020B0604020202020204" pitchFamily="34" charset="0"/>
                      </a:endParaRPr>
                    </a:p>
                  </a:txBody>
                  <a:tcPr marL="44450" marR="44450" marT="0" marB="0"/>
                </a:tc>
                <a:tc>
                  <a:txBody>
                    <a:bodyPr/>
                    <a:lstStyle/>
                    <a:p>
                      <a:pPr hangingPunct="0"/>
                      <a:r>
                        <a:rPr lang="zh-TW" sz="1200">
                          <a:effectLst/>
                          <a:latin typeface="PMingLiU" panose="02020500000000000000" pitchFamily="18" charset="-120"/>
                          <a:ea typeface="PMingLiU" panose="02020500000000000000" pitchFamily="18" charset="-120"/>
                          <a:cs typeface="Arial" panose="020B0604020202020204" pitchFamily="34" charset="0"/>
                        </a:rPr>
                        <a:t>春</a:t>
                      </a:r>
                      <a:r>
                        <a:rPr lang="de-DE" sz="1200">
                          <a:effectLst/>
                          <a:latin typeface="PMingLiU" panose="02020500000000000000" pitchFamily="18" charset="-120"/>
                          <a:ea typeface="PMingLiU" panose="02020500000000000000" pitchFamily="18" charset="-120"/>
                          <a:cs typeface="Arial" panose="020B0604020202020204" pitchFamily="34" charset="0"/>
                        </a:rPr>
                        <a:t> </a:t>
                      </a:r>
                      <a:r>
                        <a:rPr lang="zh-TW" sz="1200">
                          <a:effectLst/>
                          <a:latin typeface="PMingLiU" panose="02020500000000000000" pitchFamily="18" charset="-120"/>
                          <a:ea typeface="PMingLiU" panose="02020500000000000000" pitchFamily="18" charset="-120"/>
                          <a:cs typeface="Arial" panose="020B0604020202020204" pitchFamily="34" charset="0"/>
                        </a:rPr>
                        <a:t>秋</a:t>
                      </a:r>
                      <a:endParaRPr lang="en-GB" sz="1000">
                        <a:effectLst/>
                        <a:latin typeface="PMingLiU" panose="02020500000000000000" pitchFamily="18" charset="-120"/>
                        <a:ea typeface="PMingLiU" panose="02020500000000000000" pitchFamily="18" charset="-120"/>
                        <a:cs typeface="Arial" panose="020B0604020202020204" pitchFamily="34" charset="0"/>
                      </a:endParaRPr>
                    </a:p>
                  </a:txBody>
                  <a:tcPr marL="44450" marR="44450" marT="0" marB="0"/>
                </a:tc>
                <a:tc>
                  <a:txBody>
                    <a:bodyPr/>
                    <a:lstStyle/>
                    <a:p>
                      <a:pPr hangingPunct="0"/>
                      <a:r>
                        <a:rPr lang="de-DE" sz="1200">
                          <a:effectLst/>
                          <a:latin typeface="Arial" panose="020B0604020202020204" pitchFamily="34" charset="0"/>
                          <a:cs typeface="Arial" panose="020B0604020202020204" pitchFamily="34" charset="0"/>
                        </a:rPr>
                        <a:t>BC 770-476</a:t>
                      </a:r>
                      <a:endParaRPr lang="en-GB" sz="1000">
                        <a:effectLst/>
                        <a:latin typeface="Arial" panose="020B0604020202020204" pitchFamily="34" charset="0"/>
                        <a:ea typeface="Times New Roman" panose="02020603050405020304" pitchFamily="18" charset="0"/>
                        <a:cs typeface="Arial" panose="020B0604020202020204" pitchFamily="34" charset="0"/>
                      </a:endParaRPr>
                    </a:p>
                  </a:txBody>
                  <a:tcPr marL="44450" marR="44450" marT="0" marB="0"/>
                </a:tc>
                <a:extLst>
                  <a:ext uri="{0D108BD9-81ED-4DB2-BD59-A6C34878D82A}">
                    <a16:rowId xmlns:a16="http://schemas.microsoft.com/office/drawing/2014/main" val="2645169987"/>
                  </a:ext>
                </a:extLst>
              </a:tr>
              <a:tr h="0">
                <a:tc>
                  <a:txBody>
                    <a:bodyPr/>
                    <a:lstStyle/>
                    <a:p>
                      <a:pPr hangingPunct="0"/>
                      <a:r>
                        <a:rPr lang="de-DE" sz="1200">
                          <a:effectLst/>
                          <a:latin typeface="Arial" panose="020B0604020202020204" pitchFamily="34" charset="0"/>
                          <a:cs typeface="Arial" panose="020B0604020202020204" pitchFamily="34" charset="0"/>
                        </a:rPr>
                        <a:t>     Warring States / Zhanguo-Period</a:t>
                      </a:r>
                      <a:endParaRPr lang="en-GB" sz="1000">
                        <a:effectLst/>
                        <a:latin typeface="Arial" panose="020B0604020202020204" pitchFamily="34" charset="0"/>
                        <a:ea typeface="Times New Roman" panose="02020603050405020304" pitchFamily="18" charset="0"/>
                        <a:cs typeface="Arial" panose="020B0604020202020204" pitchFamily="34" charset="0"/>
                      </a:endParaRPr>
                    </a:p>
                  </a:txBody>
                  <a:tcPr marL="44450" marR="44450" marT="0" marB="0"/>
                </a:tc>
                <a:tc>
                  <a:txBody>
                    <a:bodyPr/>
                    <a:lstStyle/>
                    <a:p>
                      <a:pPr hangingPunct="0"/>
                      <a:r>
                        <a:rPr lang="zh-TW" sz="1200">
                          <a:effectLst/>
                          <a:latin typeface="PMingLiU" panose="02020500000000000000" pitchFamily="18" charset="-120"/>
                          <a:ea typeface="PMingLiU" panose="02020500000000000000" pitchFamily="18" charset="-120"/>
                          <a:cs typeface="Arial" panose="020B0604020202020204" pitchFamily="34" charset="0"/>
                        </a:rPr>
                        <a:t>戰</a:t>
                      </a:r>
                      <a:r>
                        <a:rPr lang="de-DE" sz="1200">
                          <a:effectLst/>
                          <a:latin typeface="PMingLiU" panose="02020500000000000000" pitchFamily="18" charset="-120"/>
                          <a:ea typeface="PMingLiU" panose="02020500000000000000" pitchFamily="18" charset="-120"/>
                          <a:cs typeface="Arial" panose="020B0604020202020204" pitchFamily="34" charset="0"/>
                        </a:rPr>
                        <a:t> </a:t>
                      </a:r>
                      <a:r>
                        <a:rPr lang="zh-TW" sz="1200">
                          <a:effectLst/>
                          <a:latin typeface="PMingLiU" panose="02020500000000000000" pitchFamily="18" charset="-120"/>
                          <a:ea typeface="PMingLiU" panose="02020500000000000000" pitchFamily="18" charset="-120"/>
                          <a:cs typeface="Arial" panose="020B0604020202020204" pitchFamily="34" charset="0"/>
                        </a:rPr>
                        <a:t>國</a:t>
                      </a:r>
                      <a:endParaRPr lang="en-GB" sz="1000">
                        <a:effectLst/>
                        <a:latin typeface="PMingLiU" panose="02020500000000000000" pitchFamily="18" charset="-120"/>
                        <a:ea typeface="PMingLiU" panose="02020500000000000000" pitchFamily="18" charset="-120"/>
                        <a:cs typeface="Arial" panose="020B0604020202020204" pitchFamily="34" charset="0"/>
                      </a:endParaRPr>
                    </a:p>
                  </a:txBody>
                  <a:tcPr marL="44450" marR="44450" marT="0" marB="0"/>
                </a:tc>
                <a:tc>
                  <a:txBody>
                    <a:bodyPr/>
                    <a:lstStyle/>
                    <a:p>
                      <a:pPr hangingPunct="0"/>
                      <a:r>
                        <a:rPr lang="de-DE" sz="1200">
                          <a:effectLst/>
                          <a:latin typeface="Arial" panose="020B0604020202020204" pitchFamily="34" charset="0"/>
                          <a:cs typeface="Arial" panose="020B0604020202020204" pitchFamily="34" charset="0"/>
                        </a:rPr>
                        <a:t>BCE 481-221</a:t>
                      </a:r>
                      <a:endParaRPr lang="en-GB" sz="1000">
                        <a:effectLst/>
                        <a:latin typeface="Arial" panose="020B0604020202020204" pitchFamily="34" charset="0"/>
                        <a:cs typeface="Arial" panose="020B0604020202020204" pitchFamily="34" charset="0"/>
                      </a:endParaRPr>
                    </a:p>
                    <a:p>
                      <a:pPr hangingPunct="0"/>
                      <a:r>
                        <a:rPr lang="de-DE" sz="12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Times New Roman" panose="02020603050405020304" pitchFamily="18" charset="0"/>
                        <a:cs typeface="Arial" panose="020B0604020202020204" pitchFamily="34" charset="0"/>
                      </a:endParaRPr>
                    </a:p>
                  </a:txBody>
                  <a:tcPr marL="44450" marR="44450" marT="0" marB="0"/>
                </a:tc>
                <a:extLst>
                  <a:ext uri="{0D108BD9-81ED-4DB2-BD59-A6C34878D82A}">
                    <a16:rowId xmlns:a16="http://schemas.microsoft.com/office/drawing/2014/main" val="3524462822"/>
                  </a:ext>
                </a:extLst>
              </a:tr>
              <a:tr h="0">
                <a:tc>
                  <a:txBody>
                    <a:bodyPr/>
                    <a:lstStyle/>
                    <a:p>
                      <a:pPr hangingPunct="0"/>
                      <a:r>
                        <a:rPr lang="de-DE" sz="1200">
                          <a:effectLst/>
                          <a:latin typeface="Arial" panose="020B0604020202020204" pitchFamily="34" charset="0"/>
                          <a:cs typeface="Arial" panose="020B0604020202020204" pitchFamily="34" charset="0"/>
                        </a:rPr>
                        <a:t>Qin</a:t>
                      </a:r>
                      <a:endParaRPr lang="en-GB" sz="1000">
                        <a:effectLst/>
                        <a:latin typeface="Arial" panose="020B0604020202020204" pitchFamily="34" charset="0"/>
                        <a:ea typeface="Times New Roman" panose="02020603050405020304" pitchFamily="18" charset="0"/>
                        <a:cs typeface="Arial" panose="020B0604020202020204" pitchFamily="34" charset="0"/>
                      </a:endParaRPr>
                    </a:p>
                  </a:txBody>
                  <a:tcPr marL="44450" marR="44450" marT="0" marB="0"/>
                </a:tc>
                <a:tc>
                  <a:txBody>
                    <a:bodyPr/>
                    <a:lstStyle/>
                    <a:p>
                      <a:pPr hangingPunct="0"/>
                      <a:r>
                        <a:rPr lang="zh-TW" sz="1200">
                          <a:effectLst/>
                          <a:latin typeface="PMingLiU" panose="02020500000000000000" pitchFamily="18" charset="-120"/>
                          <a:ea typeface="PMingLiU" panose="02020500000000000000" pitchFamily="18" charset="-120"/>
                          <a:cs typeface="Arial" panose="020B0604020202020204" pitchFamily="34" charset="0"/>
                        </a:rPr>
                        <a:t>秦</a:t>
                      </a:r>
                      <a:endParaRPr lang="en-GB" sz="1000">
                        <a:effectLst/>
                        <a:latin typeface="PMingLiU" panose="02020500000000000000" pitchFamily="18" charset="-120"/>
                        <a:ea typeface="PMingLiU" panose="02020500000000000000" pitchFamily="18" charset="-120"/>
                        <a:cs typeface="Arial" panose="020B0604020202020204" pitchFamily="34" charset="0"/>
                      </a:endParaRPr>
                    </a:p>
                  </a:txBody>
                  <a:tcPr marL="44450" marR="44450" marT="0" marB="0"/>
                </a:tc>
                <a:tc>
                  <a:txBody>
                    <a:bodyPr/>
                    <a:lstStyle/>
                    <a:p>
                      <a:pPr hangingPunct="0"/>
                      <a:r>
                        <a:rPr lang="de-DE" sz="1200">
                          <a:effectLst/>
                          <a:latin typeface="Arial" panose="020B0604020202020204" pitchFamily="34" charset="0"/>
                          <a:cs typeface="Arial" panose="020B0604020202020204" pitchFamily="34" charset="0"/>
                        </a:rPr>
                        <a:t>221-206 BCE</a:t>
                      </a:r>
                      <a:endParaRPr lang="en-GB" sz="1000">
                        <a:effectLst/>
                        <a:latin typeface="Arial" panose="020B0604020202020204" pitchFamily="34" charset="0"/>
                        <a:ea typeface="Times New Roman" panose="02020603050405020304" pitchFamily="18" charset="0"/>
                        <a:cs typeface="Arial" panose="020B0604020202020204" pitchFamily="34" charset="0"/>
                      </a:endParaRPr>
                    </a:p>
                  </a:txBody>
                  <a:tcPr marL="44450" marR="44450" marT="0" marB="0"/>
                </a:tc>
                <a:extLst>
                  <a:ext uri="{0D108BD9-81ED-4DB2-BD59-A6C34878D82A}">
                    <a16:rowId xmlns:a16="http://schemas.microsoft.com/office/drawing/2014/main" val="3394420089"/>
                  </a:ext>
                </a:extLst>
              </a:tr>
              <a:tr h="0">
                <a:tc>
                  <a:txBody>
                    <a:bodyPr/>
                    <a:lstStyle/>
                    <a:p>
                      <a:pPr hangingPunct="0"/>
                      <a:r>
                        <a:rPr lang="de-DE" sz="1200">
                          <a:effectLst/>
                          <a:latin typeface="Arial" panose="020B0604020202020204" pitchFamily="34" charset="0"/>
                          <a:cs typeface="Arial" panose="020B0604020202020204" pitchFamily="34" charset="0"/>
                        </a:rPr>
                        <a:t>Han</a:t>
                      </a:r>
                      <a:endParaRPr lang="en-GB" sz="1000">
                        <a:effectLst/>
                        <a:latin typeface="Arial" panose="020B0604020202020204" pitchFamily="34" charset="0"/>
                        <a:ea typeface="Times New Roman" panose="02020603050405020304" pitchFamily="18" charset="0"/>
                        <a:cs typeface="Arial" panose="020B0604020202020204" pitchFamily="34" charset="0"/>
                      </a:endParaRPr>
                    </a:p>
                  </a:txBody>
                  <a:tcPr marL="44450" marR="44450" marT="0" marB="0"/>
                </a:tc>
                <a:tc>
                  <a:txBody>
                    <a:bodyPr/>
                    <a:lstStyle/>
                    <a:p>
                      <a:pPr hangingPunct="0"/>
                      <a:r>
                        <a:rPr lang="zh-TW" sz="1200">
                          <a:effectLst/>
                          <a:latin typeface="PMingLiU" panose="02020500000000000000" pitchFamily="18" charset="-120"/>
                          <a:ea typeface="PMingLiU" panose="02020500000000000000" pitchFamily="18" charset="-120"/>
                          <a:cs typeface="Arial" panose="020B0604020202020204" pitchFamily="34" charset="0"/>
                        </a:rPr>
                        <a:t>漢</a:t>
                      </a:r>
                      <a:endParaRPr lang="en-GB" sz="1000">
                        <a:effectLst/>
                        <a:latin typeface="PMingLiU" panose="02020500000000000000" pitchFamily="18" charset="-120"/>
                        <a:ea typeface="PMingLiU" panose="02020500000000000000" pitchFamily="18" charset="-120"/>
                        <a:cs typeface="Arial" panose="020B0604020202020204" pitchFamily="34" charset="0"/>
                      </a:endParaRPr>
                    </a:p>
                  </a:txBody>
                  <a:tcPr marL="44450" marR="44450" marT="0" marB="0"/>
                </a:tc>
                <a:tc>
                  <a:txBody>
                    <a:bodyPr/>
                    <a:lstStyle/>
                    <a:p>
                      <a:pPr hangingPunct="0"/>
                      <a:r>
                        <a:rPr lang="de-DE" sz="1200">
                          <a:effectLst/>
                          <a:latin typeface="Arial" panose="020B0604020202020204" pitchFamily="34" charset="0"/>
                          <a:cs typeface="Arial" panose="020B0604020202020204" pitchFamily="34" charset="0"/>
                        </a:rPr>
                        <a:t>206 BCE-220 CE</a:t>
                      </a:r>
                      <a:endParaRPr lang="en-GB" sz="1000">
                        <a:effectLst/>
                        <a:latin typeface="Arial" panose="020B0604020202020204" pitchFamily="34" charset="0"/>
                        <a:ea typeface="Times New Roman" panose="02020603050405020304" pitchFamily="18" charset="0"/>
                        <a:cs typeface="Arial" panose="020B0604020202020204" pitchFamily="34" charset="0"/>
                      </a:endParaRPr>
                    </a:p>
                  </a:txBody>
                  <a:tcPr marL="44450" marR="44450" marT="0" marB="0"/>
                </a:tc>
                <a:extLst>
                  <a:ext uri="{0D108BD9-81ED-4DB2-BD59-A6C34878D82A}">
                    <a16:rowId xmlns:a16="http://schemas.microsoft.com/office/drawing/2014/main" val="2649688886"/>
                  </a:ext>
                </a:extLst>
              </a:tr>
            </a:tbl>
          </a:graphicData>
        </a:graphic>
      </p:graphicFrame>
    </p:spTree>
    <p:extLst>
      <p:ext uri="{BB962C8B-B14F-4D97-AF65-F5344CB8AC3E}">
        <p14:creationId xmlns:p14="http://schemas.microsoft.com/office/powerpoint/2010/main" val="10356676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Large Map: Shang (1523 b.c.-1028 b.c.)"/>
          <p:cNvPicPr>
            <a:picLocks noChangeAspect="1" noChangeArrowheads="1"/>
          </p:cNvPicPr>
          <p:nvPr/>
        </p:nvPicPr>
        <p:blipFill>
          <a:blip r:embed="rId3" cstate="print">
            <a:lum bright="18000"/>
          </a:blip>
          <a:srcRect/>
          <a:stretch>
            <a:fillRect/>
          </a:stretch>
        </p:blipFill>
        <p:spPr bwMode="auto">
          <a:xfrm>
            <a:off x="228600" y="228600"/>
            <a:ext cx="7696200" cy="5834063"/>
          </a:xfrm>
          <a:prstGeom prst="rect">
            <a:avLst/>
          </a:prstGeom>
          <a:noFill/>
          <a:ln w="9525">
            <a:noFill/>
            <a:miter lim="800000"/>
            <a:headEnd/>
            <a:tailEnd/>
          </a:ln>
        </p:spPr>
      </p:pic>
      <p:sp>
        <p:nvSpPr>
          <p:cNvPr id="22531" name="Text Box 3"/>
          <p:cNvSpPr txBox="1">
            <a:spLocks noChangeArrowheads="1"/>
          </p:cNvSpPr>
          <p:nvPr/>
        </p:nvSpPr>
        <p:spPr bwMode="auto">
          <a:xfrm>
            <a:off x="1384300" y="922338"/>
            <a:ext cx="2166938" cy="650875"/>
          </a:xfrm>
          <a:prstGeom prst="rect">
            <a:avLst/>
          </a:prstGeom>
          <a:solidFill>
            <a:srgbClr val="F2F234"/>
          </a:solidFill>
          <a:ln w="9525">
            <a:solidFill>
              <a:schemeClr val="tx1"/>
            </a:solidFill>
            <a:miter lim="800000"/>
            <a:headEnd/>
            <a:tailEnd/>
          </a:ln>
        </p:spPr>
        <p:txBody>
          <a:bodyPr wrap="none">
            <a:spAutoFit/>
          </a:bodyPr>
          <a:lstStyle/>
          <a:p>
            <a:r>
              <a:rPr lang="zh-CN" altLang="en-GB" sz="3600" b="1">
                <a:ea typeface="SimSun" pitchFamily="2" charset="-122"/>
              </a:rPr>
              <a:t>商</a:t>
            </a:r>
            <a:r>
              <a:rPr lang="zh-CN" altLang="en-GB" sz="1600" b="1">
                <a:ea typeface="SimSun" pitchFamily="2" charset="-122"/>
              </a:rPr>
              <a:t>。。。 </a:t>
            </a:r>
            <a:r>
              <a:rPr lang="en-GB" altLang="zh-CN" sz="1600" b="1">
                <a:ea typeface="SimSun" pitchFamily="2" charset="-122"/>
              </a:rPr>
              <a:t>history</a:t>
            </a:r>
            <a:r>
              <a:rPr lang="en-GB" altLang="zh-CN" sz="3600" b="1">
                <a:ea typeface="SimSun" pitchFamily="2" charset="-122"/>
              </a:rPr>
              <a:t> </a:t>
            </a:r>
          </a:p>
        </p:txBody>
      </p:sp>
      <p:pic>
        <p:nvPicPr>
          <p:cNvPr id="22532" name="Picture 4"/>
          <p:cNvPicPr>
            <a:picLocks noChangeAspect="1" noChangeArrowheads="1"/>
          </p:cNvPicPr>
          <p:nvPr/>
        </p:nvPicPr>
        <p:blipFill>
          <a:blip r:embed="rId4" cstate="print"/>
          <a:srcRect/>
          <a:stretch>
            <a:fillRect/>
          </a:stretch>
        </p:blipFill>
        <p:spPr bwMode="auto">
          <a:xfrm>
            <a:off x="7380288" y="4437063"/>
            <a:ext cx="1533525" cy="2027237"/>
          </a:xfrm>
          <a:prstGeom prst="rect">
            <a:avLst/>
          </a:prstGeom>
          <a:noFill/>
          <a:ln w="9525">
            <a:noFill/>
            <a:miter lim="800000"/>
            <a:headEnd/>
            <a:tailEnd/>
          </a:ln>
        </p:spPr>
      </p:pic>
      <p:pic>
        <p:nvPicPr>
          <p:cNvPr id="22533" name="Picture 5" descr="[Oracle bone]"/>
          <p:cNvPicPr>
            <a:picLocks noChangeAspect="1" noChangeArrowheads="1"/>
          </p:cNvPicPr>
          <p:nvPr/>
        </p:nvPicPr>
        <p:blipFill>
          <a:blip r:embed="rId5" cstate="print"/>
          <a:srcRect/>
          <a:stretch>
            <a:fillRect/>
          </a:stretch>
        </p:blipFill>
        <p:spPr bwMode="auto">
          <a:xfrm>
            <a:off x="323850" y="4149725"/>
            <a:ext cx="1079500" cy="2387600"/>
          </a:xfrm>
          <a:prstGeom prst="rect">
            <a:avLst/>
          </a:prstGeom>
          <a:noFill/>
          <a:ln w="9525">
            <a:noFill/>
            <a:miter lim="800000"/>
            <a:headEnd/>
            <a:tailEnd/>
          </a:ln>
        </p:spPr>
      </p:pic>
      <p:pic>
        <p:nvPicPr>
          <p:cNvPr id="22534" name="Picture 6"/>
          <p:cNvPicPr>
            <a:picLocks noChangeAspect="1" noChangeArrowheads="1"/>
          </p:cNvPicPr>
          <p:nvPr/>
        </p:nvPicPr>
        <p:blipFill>
          <a:blip r:embed="rId6" cstate="print"/>
          <a:srcRect/>
          <a:stretch>
            <a:fillRect/>
          </a:stretch>
        </p:blipFill>
        <p:spPr bwMode="auto">
          <a:xfrm>
            <a:off x="1403350" y="4076700"/>
            <a:ext cx="2547938" cy="2455863"/>
          </a:xfrm>
          <a:prstGeom prst="rect">
            <a:avLst/>
          </a:prstGeom>
          <a:noFill/>
          <a:ln w="9525">
            <a:noFill/>
            <a:miter lim="800000"/>
            <a:headEnd/>
            <a:tailEnd/>
          </a:ln>
        </p:spPr>
      </p:pic>
      <p:pic>
        <p:nvPicPr>
          <p:cNvPr id="22535" name="Picture 7"/>
          <p:cNvPicPr>
            <a:picLocks noChangeAspect="1" noChangeArrowheads="1"/>
          </p:cNvPicPr>
          <p:nvPr/>
        </p:nvPicPr>
        <p:blipFill>
          <a:blip r:embed="rId7" cstate="print"/>
          <a:srcRect/>
          <a:stretch>
            <a:fillRect/>
          </a:stretch>
        </p:blipFill>
        <p:spPr bwMode="auto">
          <a:xfrm>
            <a:off x="3924300" y="5373688"/>
            <a:ext cx="2017713" cy="1163637"/>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Ritual activities</a:t>
            </a:r>
          </a:p>
        </p:txBody>
      </p:sp>
      <p:sp>
        <p:nvSpPr>
          <p:cNvPr id="3" name="Content Placeholder 2"/>
          <p:cNvSpPr>
            <a:spLocks noGrp="1"/>
          </p:cNvSpPr>
          <p:nvPr>
            <p:ph idx="1"/>
          </p:nvPr>
        </p:nvSpPr>
        <p:spPr/>
        <p:txBody>
          <a:bodyPr/>
          <a:lstStyle/>
          <a:p>
            <a:r>
              <a:rPr lang="en-GB"/>
              <a:t>Plentiful evidence</a:t>
            </a:r>
          </a:p>
          <a:p>
            <a:r>
              <a:rPr lang="en-GB"/>
              <a:t>Large-scale human sacrifices (sometime &gt;100 persons in royal and elite graves) → retainers and captives sacrificed to the gods and ancestors</a:t>
            </a:r>
          </a:p>
          <a:p>
            <a:r>
              <a:rPr lang="en-GB"/>
              <a:t>Extensive use of cast bronze vessels</a:t>
            </a:r>
          </a:p>
        </p:txBody>
      </p:sp>
    </p:spTree>
    <p:extLst>
      <p:ext uri="{BB962C8B-B14F-4D97-AF65-F5344CB8AC3E}">
        <p14:creationId xmlns:p14="http://schemas.microsoft.com/office/powerpoint/2010/main" val="11595190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a:t>The Shang pantheon (based on oracle bone inscriptions, </a:t>
            </a:r>
            <a:r>
              <a:rPr lang="en-GB" sz="3600" i="1" err="1"/>
              <a:t>Shiji</a:t>
            </a:r>
            <a:r>
              <a:rPr lang="en-GB" sz="3600" i="1"/>
              <a:t> </a:t>
            </a:r>
            <a:r>
              <a:rPr lang="zh-CN" altLang="en-US" sz="3600">
                <a:latin typeface="FangSong" panose="02010609060101010101" pitchFamily="49" charset="-122"/>
                <a:ea typeface="FangSong" panose="02010609060101010101" pitchFamily="49" charset="-122"/>
              </a:rPr>
              <a:t>史记</a:t>
            </a:r>
            <a:r>
              <a:rPr lang="en-GB" sz="3600"/>
              <a:t>)</a:t>
            </a:r>
          </a:p>
        </p:txBody>
      </p:sp>
      <p:sp>
        <p:nvSpPr>
          <p:cNvPr id="3" name="Content Placeholder 2"/>
          <p:cNvSpPr>
            <a:spLocks noGrp="1"/>
          </p:cNvSpPr>
          <p:nvPr>
            <p:ph idx="1"/>
          </p:nvPr>
        </p:nvSpPr>
        <p:spPr>
          <a:xfrm>
            <a:off x="457200" y="1828800"/>
            <a:ext cx="8229600" cy="4624536"/>
          </a:xfrm>
        </p:spPr>
        <p:txBody>
          <a:bodyPr/>
          <a:lstStyle/>
          <a:p>
            <a:r>
              <a:rPr lang="en-GB" sz="2400"/>
              <a:t>A) Ancestral members of Shang core lineage (</a:t>
            </a:r>
            <a:r>
              <a:rPr lang="en-GB" sz="2400" err="1"/>
              <a:t>Zi</a:t>
            </a:r>
            <a:r>
              <a:rPr lang="en-GB" sz="2400"/>
              <a:t>)</a:t>
            </a:r>
          </a:p>
          <a:p>
            <a:pPr lvl="1"/>
            <a:r>
              <a:rPr lang="en-GB" sz="2400"/>
              <a:t>Pre-dynastic kings of Shang people (</a:t>
            </a:r>
            <a:r>
              <a:rPr lang="en-GB" sz="2400" err="1"/>
              <a:t>Shangjia</a:t>
            </a:r>
            <a:r>
              <a:rPr lang="en-GB" sz="2400"/>
              <a:t> +5)</a:t>
            </a:r>
          </a:p>
          <a:p>
            <a:pPr lvl="1"/>
            <a:r>
              <a:rPr lang="en-GB" sz="2400"/>
              <a:t>Shang dynastic kings</a:t>
            </a:r>
          </a:p>
          <a:p>
            <a:pPr lvl="1"/>
            <a:r>
              <a:rPr lang="en-GB" sz="2400"/>
              <a:t>Heir-producing ancestral consorts</a:t>
            </a:r>
          </a:p>
          <a:p>
            <a:pPr lvl="1">
              <a:buFont typeface="Wingdings" panose="05000000000000000000" pitchFamily="2" charset="2"/>
              <a:buChar char="à"/>
            </a:pPr>
            <a:endParaRPr lang="en-GB" sz="2400">
              <a:sym typeface="Wingdings" panose="05000000000000000000" pitchFamily="2" charset="2"/>
            </a:endParaRPr>
          </a:p>
          <a:p>
            <a:pPr lvl="1">
              <a:buFont typeface="Wingdings" panose="05000000000000000000" pitchFamily="2" charset="2"/>
              <a:buChar char="à"/>
            </a:pPr>
            <a:r>
              <a:rPr lang="en-GB" sz="2400">
                <a:sym typeface="Wingdings" panose="05000000000000000000" pitchFamily="2" charset="2"/>
              </a:rPr>
              <a:t>Could influence human sphere; pre-</a:t>
            </a:r>
            <a:r>
              <a:rPr lang="en-GB" sz="2400" err="1">
                <a:sym typeface="Wingdings" panose="05000000000000000000" pitchFamily="2" charset="2"/>
              </a:rPr>
              <a:t>dyn</a:t>
            </a:r>
            <a:r>
              <a:rPr lang="en-GB" sz="2400">
                <a:sym typeface="Wingdings" panose="05000000000000000000" pitchFamily="2" charset="2"/>
              </a:rPr>
              <a:t>. Kings also weather and crops</a:t>
            </a:r>
          </a:p>
          <a:p>
            <a:pPr lvl="1">
              <a:buFont typeface="Wingdings" panose="05000000000000000000" pitchFamily="2" charset="2"/>
              <a:buChar char="à"/>
            </a:pPr>
            <a:r>
              <a:rPr lang="en-GB" sz="2400">
                <a:sym typeface="Wingdings" panose="05000000000000000000" pitchFamily="2" charset="2"/>
              </a:rPr>
              <a:t>Few hints to legitimation of Shang rule; ‘state religion’??</a:t>
            </a:r>
          </a:p>
          <a:p>
            <a:pPr lvl="1">
              <a:buFont typeface="Wingdings" panose="05000000000000000000" pitchFamily="2" charset="2"/>
              <a:buChar char="à"/>
            </a:pPr>
            <a:endParaRPr lang="en-GB" sz="2400"/>
          </a:p>
        </p:txBody>
      </p:sp>
    </p:spTree>
    <p:extLst>
      <p:ext uri="{BB962C8B-B14F-4D97-AF65-F5344CB8AC3E}">
        <p14:creationId xmlns:p14="http://schemas.microsoft.com/office/powerpoint/2010/main" val="2360022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Shang pantheon</a:t>
            </a:r>
          </a:p>
        </p:txBody>
      </p:sp>
      <p:sp>
        <p:nvSpPr>
          <p:cNvPr id="3" name="Content Placeholder 2"/>
          <p:cNvSpPr>
            <a:spLocks noGrp="1"/>
          </p:cNvSpPr>
          <p:nvPr>
            <p:ph idx="1"/>
          </p:nvPr>
        </p:nvSpPr>
        <p:spPr/>
        <p:txBody>
          <a:bodyPr/>
          <a:lstStyle/>
          <a:p>
            <a:r>
              <a:rPr lang="en-GB" sz="2400"/>
              <a:t>B) No relation to Shang core lineage</a:t>
            </a:r>
          </a:p>
          <a:p>
            <a:pPr lvl="1"/>
            <a:r>
              <a:rPr lang="en-GB" sz="2400"/>
              <a:t>‘Former Lords’: human spirits outside Shang lineage; 2 referred to as High Ancestors (</a:t>
            </a:r>
            <a:r>
              <a:rPr lang="en-GB" sz="2400" i="1" err="1"/>
              <a:t>gaozu</a:t>
            </a:r>
            <a:r>
              <a:rPr lang="en-GB" sz="2400"/>
              <a:t> </a:t>
            </a:r>
            <a:r>
              <a:rPr lang="zh-CN" altLang="en-US" sz="2400"/>
              <a:t>高祖</a:t>
            </a:r>
            <a:r>
              <a:rPr lang="en-GB" altLang="zh-CN" sz="2400"/>
              <a:t>); universal spirits and/or descent relationship with Shang lineage? Representatives of ‘state religion’?</a:t>
            </a:r>
            <a:endParaRPr lang="en-GB" sz="2400"/>
          </a:p>
          <a:p>
            <a:pPr lvl="1"/>
            <a:r>
              <a:rPr lang="en-GB" sz="2400"/>
              <a:t>Nature </a:t>
            </a:r>
            <a:r>
              <a:rPr lang="en-GB" sz="2400" b="1"/>
              <a:t>Powers</a:t>
            </a:r>
            <a:r>
              <a:rPr lang="en-GB" sz="2400"/>
              <a:t> (sun, cardinal directions and their winds, soil etc.); He </a:t>
            </a:r>
            <a:r>
              <a:rPr lang="zh-CN" altLang="en-US" sz="2400"/>
              <a:t>河</a:t>
            </a:r>
            <a:r>
              <a:rPr lang="en-GB" altLang="zh-CN" sz="2400"/>
              <a:t> and Yue </a:t>
            </a:r>
            <a:r>
              <a:rPr lang="zh-CN" altLang="en-US" sz="2400"/>
              <a:t>岳</a:t>
            </a:r>
            <a:r>
              <a:rPr lang="en-GB" altLang="zh-CN" sz="2400"/>
              <a:t> (River and Mountain); mentioned together with Former Lords and Pre-dynastic kings </a:t>
            </a:r>
            <a:r>
              <a:rPr lang="en-GB" altLang="zh-CN" sz="2400">
                <a:sym typeface="Wingdings" panose="05000000000000000000" pitchFamily="2" charset="2"/>
              </a:rPr>
              <a:t> parallel sequencing = imagined descent line? No clear distinction of nature power and lineage power;</a:t>
            </a:r>
          </a:p>
          <a:p>
            <a:pPr lvl="2"/>
            <a:r>
              <a:rPr lang="en-GB" sz="2000">
                <a:sym typeface="Wingdings" panose="05000000000000000000" pitchFamily="2" charset="2"/>
              </a:rPr>
              <a:t>Sun cult theory; Sun Power?  paucity of information in oracle bones </a:t>
            </a:r>
            <a:endParaRPr lang="en-GB" sz="2000"/>
          </a:p>
          <a:p>
            <a:endParaRPr lang="en-GB"/>
          </a:p>
        </p:txBody>
      </p:sp>
    </p:spTree>
    <p:extLst>
      <p:ext uri="{BB962C8B-B14F-4D97-AF65-F5344CB8AC3E}">
        <p14:creationId xmlns:p14="http://schemas.microsoft.com/office/powerpoint/2010/main" val="2812579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Shang pantheon B)</a:t>
            </a:r>
          </a:p>
        </p:txBody>
      </p:sp>
      <p:sp>
        <p:nvSpPr>
          <p:cNvPr id="3" name="Content Placeholder 2"/>
          <p:cNvSpPr>
            <a:spLocks noGrp="1"/>
          </p:cNvSpPr>
          <p:nvPr>
            <p:ph idx="1"/>
          </p:nvPr>
        </p:nvSpPr>
        <p:spPr/>
        <p:txBody>
          <a:bodyPr/>
          <a:lstStyle/>
          <a:p>
            <a:pPr marL="469900" lvl="1" indent="-469900">
              <a:buClr>
                <a:schemeClr val="bg2"/>
              </a:buClr>
              <a:buSzPct val="70000"/>
              <a:buFont typeface="Wingdings" pitchFamily="2" charset="2"/>
              <a:buChar char="o"/>
            </a:pPr>
            <a:r>
              <a:rPr lang="en-GB" sz="2400" i="1"/>
              <a:t>di</a:t>
            </a:r>
            <a:r>
              <a:rPr lang="en-GB" sz="2400"/>
              <a:t> </a:t>
            </a:r>
            <a:r>
              <a:rPr lang="zh-CN" altLang="en-US" sz="2400"/>
              <a:t>帝</a:t>
            </a:r>
            <a:r>
              <a:rPr lang="en-GB" altLang="zh-CN" sz="2400"/>
              <a:t>, supreme power or Shang High God</a:t>
            </a:r>
          </a:p>
          <a:p>
            <a:pPr marL="469900" lvl="1" indent="-469900">
              <a:buClr>
                <a:schemeClr val="bg2"/>
              </a:buClr>
              <a:buSzPct val="70000"/>
              <a:buFont typeface="Wingdings" pitchFamily="2" charset="2"/>
              <a:buChar char="o"/>
            </a:pPr>
            <a:r>
              <a:rPr lang="en-GB" sz="2400" i="1"/>
              <a:t>di</a:t>
            </a:r>
            <a:r>
              <a:rPr lang="en-GB" sz="2400"/>
              <a:t> </a:t>
            </a:r>
            <a:r>
              <a:rPr lang="en-GB" altLang="zh-CN" sz="2400"/>
              <a:t>is part of imperial title (</a:t>
            </a:r>
            <a:r>
              <a:rPr lang="en-GB" altLang="zh-CN" sz="2400" i="1" err="1"/>
              <a:t>huangdi</a:t>
            </a:r>
            <a:r>
              <a:rPr lang="en-GB" altLang="zh-CN" sz="2400"/>
              <a:t> </a:t>
            </a:r>
            <a:r>
              <a:rPr lang="zh-CN" altLang="en-US" sz="2400"/>
              <a:t>皇帝</a:t>
            </a:r>
            <a:r>
              <a:rPr lang="en-GB" altLang="zh-CN" sz="2400"/>
              <a:t>)</a:t>
            </a:r>
          </a:p>
          <a:p>
            <a:pPr marL="469900" lvl="1" indent="-469900">
              <a:buClr>
                <a:schemeClr val="bg2"/>
              </a:buClr>
              <a:buSzPct val="70000"/>
              <a:buFont typeface="Wingdings" pitchFamily="2" charset="2"/>
              <a:buChar char="o"/>
            </a:pPr>
            <a:r>
              <a:rPr lang="en-GB" sz="2400" i="1"/>
              <a:t>di</a:t>
            </a:r>
            <a:r>
              <a:rPr lang="zh-CN" altLang="en-US" sz="2400"/>
              <a:t> </a:t>
            </a:r>
            <a:r>
              <a:rPr lang="en-GB" altLang="zh-CN" sz="2400"/>
              <a:t>gives order and stands at the apex of proto-bureaucratic hierarchy</a:t>
            </a:r>
          </a:p>
          <a:p>
            <a:pPr marL="469900" lvl="1" indent="-469900">
              <a:buClr>
                <a:schemeClr val="bg2"/>
              </a:buClr>
              <a:buSzPct val="70000"/>
              <a:buFont typeface="Wingdings" pitchFamily="2" charset="2"/>
              <a:buChar char="o"/>
            </a:pPr>
            <a:r>
              <a:rPr lang="en-GB" sz="2400" i="1"/>
              <a:t>Di</a:t>
            </a:r>
            <a:r>
              <a:rPr lang="en-GB" sz="2400"/>
              <a:t> does not receive offerings from humans </a:t>
            </a:r>
            <a:r>
              <a:rPr lang="en-GB" sz="2400">
                <a:sym typeface="Wingdings" panose="05000000000000000000" pitchFamily="2" charset="2"/>
              </a:rPr>
              <a:t> intermediary is necessary  </a:t>
            </a:r>
            <a:r>
              <a:rPr lang="en-GB" sz="2400" i="1">
                <a:sym typeface="Wingdings" panose="05000000000000000000" pitchFamily="2" charset="2"/>
              </a:rPr>
              <a:t>di</a:t>
            </a:r>
            <a:r>
              <a:rPr lang="en-GB" sz="2400">
                <a:sym typeface="Wingdings" panose="05000000000000000000" pitchFamily="2" charset="2"/>
              </a:rPr>
              <a:t> too remote</a:t>
            </a:r>
            <a:r>
              <a:rPr lang="en-US" sz="2400">
                <a:sym typeface="Wingdings" panose="05000000000000000000" pitchFamily="2" charset="2"/>
              </a:rPr>
              <a:t> </a:t>
            </a:r>
            <a:r>
              <a:rPr lang="en-GB" sz="2400">
                <a:sym typeface="Wingdings" panose="05000000000000000000" pitchFamily="2" charset="2"/>
              </a:rPr>
              <a:t>to be worshipped directly</a:t>
            </a:r>
            <a:endParaRPr lang="en-GB" sz="2400"/>
          </a:p>
          <a:p>
            <a:pPr marL="469900" lvl="1" indent="-469900">
              <a:buClr>
                <a:schemeClr val="bg2"/>
              </a:buClr>
              <a:buSzPct val="70000"/>
              <a:buFont typeface="Wingdings" pitchFamily="2" charset="2"/>
              <a:buChar char="o"/>
            </a:pPr>
            <a:r>
              <a:rPr lang="en-GB" sz="2400">
                <a:sym typeface="Wingdings" panose="05000000000000000000" pitchFamily="2" charset="2"/>
              </a:rPr>
              <a:t>Theories concerning</a:t>
            </a:r>
            <a:r>
              <a:rPr lang="en-GB" sz="2400" i="1">
                <a:sym typeface="Wingdings" panose="05000000000000000000" pitchFamily="2" charset="2"/>
              </a:rPr>
              <a:t> di</a:t>
            </a:r>
            <a:endParaRPr lang="en-GB" sz="2400" i="1"/>
          </a:p>
          <a:p>
            <a:pPr marL="939800" lvl="2" indent="-469900">
              <a:buSzPct val="70000"/>
            </a:pPr>
            <a:r>
              <a:rPr lang="en-GB" sz="2000">
                <a:sym typeface="Wingdings" panose="05000000000000000000" pitchFamily="2" charset="2"/>
              </a:rPr>
              <a:t>Di Ku: Di identified as Ku, High Ancestor  Shang king would embody aspect of the divinity of </a:t>
            </a:r>
            <a:r>
              <a:rPr lang="en-GB" sz="2000" i="1">
                <a:sym typeface="Wingdings" panose="05000000000000000000" pitchFamily="2" charset="2"/>
              </a:rPr>
              <a:t>di  </a:t>
            </a:r>
            <a:r>
              <a:rPr lang="en-GB" sz="2000">
                <a:sym typeface="Wingdings" panose="05000000000000000000" pitchFamily="2" charset="2"/>
              </a:rPr>
              <a:t>universalization of Shang lineage power</a:t>
            </a:r>
            <a:endParaRPr lang="en-GB" sz="2000"/>
          </a:p>
          <a:p>
            <a:pPr marL="939800" lvl="2" indent="-469900">
              <a:buSzPct val="70000"/>
            </a:pPr>
            <a:r>
              <a:rPr lang="en-GB" sz="2000" err="1">
                <a:sym typeface="Wingdings" panose="05000000000000000000" pitchFamily="2" charset="2"/>
              </a:rPr>
              <a:t>Pankenier</a:t>
            </a:r>
            <a:r>
              <a:rPr lang="en-GB" sz="2000">
                <a:sym typeface="Wingdings" panose="05000000000000000000" pitchFamily="2" charset="2"/>
              </a:rPr>
              <a:t>: </a:t>
            </a:r>
            <a:r>
              <a:rPr lang="en-GB" sz="2000" i="1">
                <a:sym typeface="Wingdings" panose="05000000000000000000" pitchFamily="2" charset="2"/>
              </a:rPr>
              <a:t>di</a:t>
            </a:r>
            <a:r>
              <a:rPr lang="en-GB" sz="2000">
                <a:sym typeface="Wingdings" panose="05000000000000000000" pitchFamily="2" charset="2"/>
              </a:rPr>
              <a:t> aligned with/identified as Pole Star; link between pantheon and astronomy</a:t>
            </a:r>
            <a:endParaRPr lang="en-GB" sz="2000"/>
          </a:p>
          <a:p>
            <a:endParaRPr lang="en-GB"/>
          </a:p>
        </p:txBody>
      </p:sp>
    </p:spTree>
    <p:extLst>
      <p:ext uri="{BB962C8B-B14F-4D97-AF65-F5344CB8AC3E}">
        <p14:creationId xmlns:p14="http://schemas.microsoft.com/office/powerpoint/2010/main" val="1380617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Shang pantheon -- </a:t>
            </a:r>
            <a:r>
              <a:rPr lang="en-GB" i="1"/>
              <a:t>di</a:t>
            </a:r>
            <a:endParaRPr lang="en-GB"/>
          </a:p>
        </p:txBody>
      </p:sp>
      <p:sp>
        <p:nvSpPr>
          <p:cNvPr id="3" name="Content Placeholder 2"/>
          <p:cNvSpPr>
            <a:spLocks noGrp="1"/>
          </p:cNvSpPr>
          <p:nvPr>
            <p:ph idx="1"/>
          </p:nvPr>
        </p:nvSpPr>
        <p:spPr/>
        <p:txBody>
          <a:bodyPr/>
          <a:lstStyle/>
          <a:p>
            <a:r>
              <a:rPr lang="en-GB" err="1"/>
              <a:t>Eno</a:t>
            </a:r>
            <a:r>
              <a:rPr lang="en-GB"/>
              <a:t>: </a:t>
            </a:r>
            <a:r>
              <a:rPr lang="en-GB" i="1"/>
              <a:t>di</a:t>
            </a:r>
            <a:r>
              <a:rPr lang="en-GB"/>
              <a:t> is a generic term “assignable to any one Power or denoting groups of Powers” (</a:t>
            </a:r>
            <a:r>
              <a:rPr lang="en-GB" err="1"/>
              <a:t>Eno</a:t>
            </a:r>
            <a:r>
              <a:rPr lang="en-GB"/>
              <a:t>, “Shang State Religion”, p. 76) </a:t>
            </a:r>
            <a:r>
              <a:rPr lang="en-GB">
                <a:sym typeface="Wingdings" panose="05000000000000000000" pitchFamily="2" charset="2"/>
              </a:rPr>
              <a:t> this would mean that there is no apex uniting is various segments</a:t>
            </a:r>
          </a:p>
          <a:p>
            <a:r>
              <a:rPr lang="en-GB">
                <a:sym typeface="Wingdings" panose="05000000000000000000" pitchFamily="2" charset="2"/>
              </a:rPr>
              <a:t>Uncertainties of interpretation remain</a:t>
            </a:r>
            <a:endParaRPr lang="en-GB"/>
          </a:p>
        </p:txBody>
      </p:sp>
    </p:spTree>
    <p:extLst>
      <p:ext uri="{BB962C8B-B14F-4D97-AF65-F5344CB8AC3E}">
        <p14:creationId xmlns:p14="http://schemas.microsoft.com/office/powerpoint/2010/main" val="17306609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Changes in pantheon</a:t>
            </a:r>
          </a:p>
        </p:txBody>
      </p:sp>
      <p:sp>
        <p:nvSpPr>
          <p:cNvPr id="3" name="Content Placeholder 2"/>
          <p:cNvSpPr>
            <a:spLocks noGrp="1"/>
          </p:cNvSpPr>
          <p:nvPr>
            <p:ph idx="1"/>
          </p:nvPr>
        </p:nvSpPr>
        <p:spPr/>
        <p:txBody>
          <a:bodyPr/>
          <a:lstStyle/>
          <a:p>
            <a:r>
              <a:rPr lang="en-GB" sz="2800"/>
              <a:t>Full pantheon only in bones of the early period</a:t>
            </a:r>
          </a:p>
          <a:p>
            <a:r>
              <a:rPr lang="en-GB" sz="2800"/>
              <a:t>Period II onwards: regularised worship of core ancestors </a:t>
            </a:r>
            <a:r>
              <a:rPr lang="en-GB" sz="2800">
                <a:sym typeface="Wingdings" panose="05000000000000000000" pitchFamily="2" charset="2"/>
              </a:rPr>
              <a:t> ritual calendar; ancestors are worshipped on specific day of the week</a:t>
            </a:r>
          </a:p>
          <a:p>
            <a:pPr marL="0" indent="0">
              <a:buNone/>
            </a:pPr>
            <a:r>
              <a:rPr lang="en-GB" sz="2800">
                <a:sym typeface="Wingdings" panose="05000000000000000000" pitchFamily="2" charset="2"/>
              </a:rPr>
              <a:t> abandonment of more universal powers in favour of clan ancestors (ambiguous situation!!!)</a:t>
            </a:r>
          </a:p>
          <a:p>
            <a:r>
              <a:rPr lang="en-GB" sz="2800">
                <a:sym typeface="Wingdings" panose="05000000000000000000" pitchFamily="2" charset="2"/>
              </a:rPr>
              <a:t>Changes might be due to personality of kings (Wu-ding may have been exception)</a:t>
            </a:r>
            <a:endParaRPr lang="en-GB" sz="2800"/>
          </a:p>
        </p:txBody>
      </p:sp>
    </p:spTree>
    <p:extLst>
      <p:ext uri="{BB962C8B-B14F-4D97-AF65-F5344CB8AC3E}">
        <p14:creationId xmlns:p14="http://schemas.microsoft.com/office/powerpoint/2010/main" val="8406948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6082" name="Picture 2" descr="Large Map: Western Chou Dynasty(1027 b.c.-771 b.c.)"/>
          <p:cNvPicPr>
            <a:picLocks noChangeAspect="1" noChangeArrowheads="1"/>
          </p:cNvPicPr>
          <p:nvPr/>
        </p:nvPicPr>
        <p:blipFill>
          <a:blip r:embed="rId2">
            <a:lum bright="12000"/>
            <a:extLst>
              <a:ext uri="{28A0092B-C50C-407E-A947-70E740481C1C}">
                <a14:useLocalDpi xmlns:a14="http://schemas.microsoft.com/office/drawing/2010/main" val="0"/>
              </a:ext>
            </a:extLst>
          </a:blip>
          <a:srcRect/>
          <a:stretch>
            <a:fillRect/>
          </a:stretch>
        </p:blipFill>
        <p:spPr bwMode="auto">
          <a:xfrm>
            <a:off x="457200" y="304800"/>
            <a:ext cx="8001000" cy="6065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9750" y="2708275"/>
            <a:ext cx="1479550" cy="175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4" name="Picture 4" descr="chinabronz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8313" y="692150"/>
            <a:ext cx="1619250" cy="2044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5" name="Picture 5" descr="ah380_10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8313" y="4365625"/>
            <a:ext cx="3113087" cy="2017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74222126"/>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7106" name="Picture 2" descr="Large Map:  Eastern Chou (771 b.c.-256 b.c.)"/>
          <p:cNvPicPr>
            <a:picLocks noChangeAspect="1" noChangeArrowheads="1"/>
          </p:cNvPicPr>
          <p:nvPr/>
        </p:nvPicPr>
        <p:blipFill>
          <a:blip r:embed="rId2">
            <a:lum bright="12000"/>
            <a:extLst>
              <a:ext uri="{28A0092B-C50C-407E-A947-70E740481C1C}">
                <a14:useLocalDpi xmlns:a14="http://schemas.microsoft.com/office/drawing/2010/main" val="0"/>
              </a:ext>
            </a:extLst>
          </a:blip>
          <a:srcRect/>
          <a:stretch>
            <a:fillRect/>
          </a:stretch>
        </p:blipFill>
        <p:spPr bwMode="auto">
          <a:xfrm>
            <a:off x="250825" y="333375"/>
            <a:ext cx="7848600" cy="594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07" name="Text Box 3"/>
          <p:cNvSpPr txBox="1">
            <a:spLocks noChangeArrowheads="1"/>
          </p:cNvSpPr>
          <p:nvPr/>
        </p:nvSpPr>
        <p:spPr bwMode="auto">
          <a:xfrm>
            <a:off x="1527175" y="1039813"/>
            <a:ext cx="641350" cy="641350"/>
          </a:xfrm>
          <a:prstGeom prst="rect">
            <a:avLst/>
          </a:prstGeom>
          <a:solidFill>
            <a:srgbClr val="F2F234"/>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eaLnBrk="0" hangingPunct="0">
              <a:spcBef>
                <a:spcPct val="20000"/>
              </a:spcBef>
              <a:buClr>
                <a:schemeClr val="tx1"/>
              </a:buClr>
              <a:buChar char="–"/>
              <a:defRPr sz="2800">
                <a:solidFill>
                  <a:schemeClr val="tx1"/>
                </a:solidFill>
                <a:latin typeface="Tahoma" panose="020B0604030504040204" pitchFamily="34" charset="0"/>
                <a:cs typeface="Arial" panose="020B0604020202020204" pitchFamily="34" charset="0"/>
              </a:defRPr>
            </a:lvl2pPr>
            <a:lvl3pPr marL="1143000" indent="-228600" eaLnBrk="0" hangingPunct="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Tahoma" panose="020B0604030504040204" pitchFamily="34" charset="0"/>
                <a:cs typeface="Arial" panose="020B0604020202020204" pitchFamily="34" charset="0"/>
              </a:defRPr>
            </a:lvl4pPr>
            <a:lvl5pPr marL="2057400" indent="-228600" eaLnBrk="0" hangingPunct="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r>
              <a:rPr lang="zh-CN" altLang="en-GB" sz="3600" b="1">
                <a:ea typeface="SimSun" panose="02010600030101010101" pitchFamily="2" charset="-122"/>
              </a:rPr>
              <a:t>周</a:t>
            </a:r>
          </a:p>
        </p:txBody>
      </p:sp>
      <p:pic>
        <p:nvPicPr>
          <p:cNvPr id="47108" name="Picture 6" descr="200204100013_189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4508500"/>
            <a:ext cx="731837" cy="201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9" name="Picture 7" descr="[knife]">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0113" y="4868863"/>
            <a:ext cx="3352800" cy="1109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10" name="Picture 8" descr="Bamboo strips"/>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853363" y="404813"/>
            <a:ext cx="1290637" cy="617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11" name="Picture 9" descr="auto0"/>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0825" y="1844675"/>
            <a:ext cx="1854200" cy="3055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58000227"/>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Zhou religion</a:t>
            </a:r>
          </a:p>
        </p:txBody>
      </p:sp>
      <p:sp>
        <p:nvSpPr>
          <p:cNvPr id="3" name="Content Placeholder 2"/>
          <p:cNvSpPr>
            <a:spLocks noGrp="1"/>
          </p:cNvSpPr>
          <p:nvPr>
            <p:ph idx="1"/>
          </p:nvPr>
        </p:nvSpPr>
        <p:spPr/>
        <p:txBody>
          <a:bodyPr/>
          <a:lstStyle/>
          <a:p>
            <a:r>
              <a:rPr lang="en-GB"/>
              <a:t>Power of lineage head remained intact</a:t>
            </a:r>
          </a:p>
          <a:p>
            <a:r>
              <a:rPr lang="en-GB"/>
              <a:t>Intercourse with ancestors ritualized and formalized</a:t>
            </a:r>
          </a:p>
          <a:p>
            <a:r>
              <a:rPr lang="en-GB"/>
              <a:t>Decline of divination (limited to resolving doubts)</a:t>
            </a:r>
          </a:p>
          <a:p>
            <a:r>
              <a:rPr lang="en-GB"/>
              <a:t>Lineage has exclusive access to ancestors</a:t>
            </a:r>
          </a:p>
          <a:p>
            <a:r>
              <a:rPr lang="en-GB"/>
              <a:t>Mid-Western Zhou ritual reform</a:t>
            </a:r>
          </a:p>
        </p:txBody>
      </p:sp>
    </p:spTree>
    <p:extLst>
      <p:ext uri="{BB962C8B-B14F-4D97-AF65-F5344CB8AC3E}">
        <p14:creationId xmlns:p14="http://schemas.microsoft.com/office/powerpoint/2010/main" val="4385843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Zhou religion (cont.)</a:t>
            </a:r>
          </a:p>
        </p:txBody>
      </p:sp>
      <p:sp>
        <p:nvSpPr>
          <p:cNvPr id="3" name="Content Placeholder 2"/>
          <p:cNvSpPr>
            <a:spLocks noGrp="1"/>
          </p:cNvSpPr>
          <p:nvPr>
            <p:ph idx="1"/>
          </p:nvPr>
        </p:nvSpPr>
        <p:spPr/>
        <p:txBody>
          <a:bodyPr/>
          <a:lstStyle/>
          <a:p>
            <a:r>
              <a:rPr lang="en-GB" sz="2800"/>
              <a:t>Kin-based religious community invariably headed by one person </a:t>
            </a:r>
            <a:r>
              <a:rPr lang="en-GB" sz="2800">
                <a:sym typeface="Wingdings" panose="05000000000000000000" pitchFamily="2" charset="2"/>
              </a:rPr>
              <a:t> conceptual foundations for monarchy; lineage and royal succession</a:t>
            </a:r>
          </a:p>
          <a:p>
            <a:r>
              <a:rPr lang="en-GB" sz="2800">
                <a:sym typeface="Wingdings" panose="05000000000000000000" pitchFamily="2" charset="2"/>
              </a:rPr>
              <a:t>BUT: not all feudal relations were based on kin, i.e. not all feudal lords were agnates of the royal Ji clan</a:t>
            </a:r>
          </a:p>
          <a:p>
            <a:r>
              <a:rPr lang="en-GB" sz="2800">
                <a:sym typeface="Wingdings" panose="05000000000000000000" pitchFamily="2" charset="2"/>
              </a:rPr>
              <a:t> non-ancestral system of religious legitimacy focusing on celestial and terrestrial deities (Heaven </a:t>
            </a:r>
            <a:r>
              <a:rPr lang="en-GB" sz="2800" i="1">
                <a:sym typeface="Wingdings" panose="05000000000000000000" pitchFamily="2" charset="2"/>
              </a:rPr>
              <a:t>tian</a:t>
            </a:r>
            <a:r>
              <a:rPr lang="en-GB" sz="2800">
                <a:sym typeface="Wingdings" panose="05000000000000000000" pitchFamily="2" charset="2"/>
              </a:rPr>
              <a:t>; “altars of soil and grain” </a:t>
            </a:r>
            <a:r>
              <a:rPr lang="en-GB" sz="2800" i="1" err="1">
                <a:sym typeface="Wingdings" panose="05000000000000000000" pitchFamily="2" charset="2"/>
              </a:rPr>
              <a:t>sheji</a:t>
            </a:r>
            <a:r>
              <a:rPr lang="en-GB" sz="2800">
                <a:sym typeface="Wingdings" panose="05000000000000000000" pitchFamily="2" charset="2"/>
              </a:rPr>
              <a:t>)</a:t>
            </a:r>
          </a:p>
          <a:p>
            <a:r>
              <a:rPr lang="en-GB" sz="2800">
                <a:sym typeface="Wingdings" panose="05000000000000000000" pitchFamily="2" charset="2"/>
              </a:rPr>
              <a:t>Cult of Heaven important source of authority for Zhou kings</a:t>
            </a:r>
          </a:p>
          <a:p>
            <a:endParaRPr lang="en-GB"/>
          </a:p>
        </p:txBody>
      </p:sp>
    </p:spTree>
    <p:extLst>
      <p:ext uri="{BB962C8B-B14F-4D97-AF65-F5344CB8AC3E}">
        <p14:creationId xmlns:p14="http://schemas.microsoft.com/office/powerpoint/2010/main" val="36960008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Zhou Ancestral sacrifice</a:t>
            </a:r>
          </a:p>
        </p:txBody>
      </p:sp>
      <p:sp>
        <p:nvSpPr>
          <p:cNvPr id="3" name="Content Placeholder 2"/>
          <p:cNvSpPr>
            <a:spLocks noGrp="1"/>
          </p:cNvSpPr>
          <p:nvPr>
            <p:ph idx="1"/>
          </p:nvPr>
        </p:nvSpPr>
        <p:spPr/>
        <p:txBody>
          <a:bodyPr/>
          <a:lstStyle/>
          <a:p>
            <a:r>
              <a:rPr lang="en-GB" sz="2000"/>
              <a:t>Space where ancestral spirits and living descendants could mingle</a:t>
            </a:r>
          </a:p>
          <a:p>
            <a:r>
              <a:rPr lang="en-GB" sz="2000"/>
              <a:t>Sacrifice constituted and perpetuated identity of the living</a:t>
            </a:r>
          </a:p>
          <a:p>
            <a:r>
              <a:rPr lang="en-GB" sz="2000"/>
              <a:t>Zhou king: sacrifice provides basis and legitimation to rule</a:t>
            </a:r>
          </a:p>
          <a:p>
            <a:r>
              <a:rPr lang="en-GB" sz="2000"/>
              <a:t>Sacrifice embodied cultural practices of elite life; patterns of life that were handed down by the ancestors</a:t>
            </a:r>
          </a:p>
          <a:p>
            <a:r>
              <a:rPr lang="en-GB" sz="2000"/>
              <a:t>Sacrifice was primary means to express, legitimize and enforce social hierarchy as well as solidarity</a:t>
            </a:r>
          </a:p>
          <a:p>
            <a:r>
              <a:rPr lang="en-GB" sz="2000"/>
              <a:t>Sacrifice marked sacred space and time</a:t>
            </a:r>
          </a:p>
          <a:p>
            <a:r>
              <a:rPr lang="en-GB" sz="2000"/>
              <a:t>Sacrifice to ensure continuation of past into the future (“may sons of sons, grandsons of grandsons, forever treasure and use [this sacrificial vessel]”</a:t>
            </a:r>
          </a:p>
          <a:p>
            <a:r>
              <a:rPr lang="en-GB" sz="2000">
                <a:sym typeface="Wingdings" panose="05000000000000000000" pitchFamily="2" charset="2"/>
              </a:rPr>
              <a:t> M. Kern: “the practice of writing as textual display evolved primarily within the setting of the ancestral sacrifice”</a:t>
            </a:r>
            <a:endParaRPr lang="en-GB" sz="2000"/>
          </a:p>
          <a:p>
            <a:endParaRPr lang="en-GB" sz="2400"/>
          </a:p>
        </p:txBody>
      </p:sp>
    </p:spTree>
    <p:extLst>
      <p:ext uri="{BB962C8B-B14F-4D97-AF65-F5344CB8AC3E}">
        <p14:creationId xmlns:p14="http://schemas.microsoft.com/office/powerpoint/2010/main" val="209455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i="1"/>
              <a:t>Shi Qiang </a:t>
            </a:r>
            <a:r>
              <a:rPr lang="nl-NL"/>
              <a:t>bronze vessel (</a:t>
            </a:r>
            <a:r>
              <a:rPr lang="nl-NL" i="1"/>
              <a:t>pan</a:t>
            </a:r>
            <a:r>
              <a:rPr lang="nl-NL"/>
              <a:t>)</a:t>
            </a:r>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66875" y="1844824"/>
            <a:ext cx="5810250" cy="3438525"/>
          </a:xfrm>
        </p:spPr>
      </p:pic>
      <p:sp>
        <p:nvSpPr>
          <p:cNvPr id="5" name="TextBox 4"/>
          <p:cNvSpPr txBox="1"/>
          <p:nvPr/>
        </p:nvSpPr>
        <p:spPr>
          <a:xfrm>
            <a:off x="1855432" y="5805264"/>
            <a:ext cx="6316967" cy="830997"/>
          </a:xfrm>
          <a:prstGeom prst="rect">
            <a:avLst/>
          </a:prstGeom>
          <a:noFill/>
        </p:spPr>
        <p:txBody>
          <a:bodyPr wrap="square" rtlCol="0">
            <a:spAutoFit/>
          </a:bodyPr>
          <a:lstStyle/>
          <a:p>
            <a:r>
              <a:rPr lang="en-GB" sz="1600"/>
              <a:t>Middle Western Zhou Dynasty (end of tenth century B.C.)</a:t>
            </a:r>
          </a:p>
          <a:p>
            <a:r>
              <a:rPr lang="en-GB" sz="1600" err="1"/>
              <a:t>Zhouyuan</a:t>
            </a:r>
            <a:r>
              <a:rPr lang="en-GB" sz="1600"/>
              <a:t> Administrative Office of Cultural Relics, </a:t>
            </a:r>
            <a:r>
              <a:rPr lang="en-GB" sz="1600" err="1"/>
              <a:t>Fufeng</a:t>
            </a:r>
            <a:endParaRPr lang="en-GB" sz="1600"/>
          </a:p>
          <a:p>
            <a:r>
              <a:rPr lang="en-GB" sz="1600"/>
              <a:t>©2015 National Gallery of Art, Washington D.C.</a:t>
            </a:r>
          </a:p>
        </p:txBody>
      </p:sp>
    </p:spTree>
    <p:extLst>
      <p:ext uri="{BB962C8B-B14F-4D97-AF65-F5344CB8AC3E}">
        <p14:creationId xmlns:p14="http://schemas.microsoft.com/office/powerpoint/2010/main" val="35335339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760D5-97CD-5D67-071B-419010757957}"/>
              </a:ext>
            </a:extLst>
          </p:cNvPr>
          <p:cNvSpPr>
            <a:spLocks noGrp="1"/>
          </p:cNvSpPr>
          <p:nvPr>
            <p:ph type="title"/>
          </p:nvPr>
        </p:nvSpPr>
        <p:spPr>
          <a:xfrm>
            <a:off x="457200" y="273050"/>
            <a:ext cx="7594847" cy="1162050"/>
          </a:xfrm>
        </p:spPr>
        <p:txBody>
          <a:bodyPr>
            <a:normAutofit fontScale="90000"/>
          </a:bodyPr>
          <a:lstStyle/>
          <a:p>
            <a:r>
              <a:rPr lang="en-GB" sz="2000"/>
              <a:t>Bronze </a:t>
            </a:r>
            <a:r>
              <a:rPr lang="en-GB" sz="2000" err="1"/>
              <a:t>gui</a:t>
            </a:r>
            <a:r>
              <a:rPr lang="en-GB" sz="2000"/>
              <a:t>, known as Kang </a:t>
            </a:r>
            <a:r>
              <a:rPr lang="en-GB" sz="2000" err="1"/>
              <a:t>hou</a:t>
            </a:r>
            <a:r>
              <a:rPr lang="en-GB" sz="2000"/>
              <a:t> </a:t>
            </a:r>
            <a:r>
              <a:rPr lang="en-GB" sz="2000" err="1"/>
              <a:t>gui</a:t>
            </a:r>
            <a:r>
              <a:rPr lang="en-GB" sz="2000"/>
              <a:t>.</a:t>
            </a:r>
            <a:br>
              <a:rPr lang="en-GB" sz="2000"/>
            </a:br>
            <a:r>
              <a:rPr lang="en-GB" sz="2000"/>
              <a:t>Early Western Zhou dynasty (1050-770 BC); https://www.britishmuseum.org/collection/object/A_1977-0404-1</a:t>
            </a:r>
          </a:p>
        </p:txBody>
      </p:sp>
      <p:pic>
        <p:nvPicPr>
          <p:cNvPr id="4" name="Content Placeholder 3">
            <a:extLst>
              <a:ext uri="{FF2B5EF4-FFF2-40B4-BE49-F238E27FC236}">
                <a16:creationId xmlns:a16="http://schemas.microsoft.com/office/drawing/2014/main" id="{AD75458A-6F4D-813D-BAE4-4C560E0C374C}"/>
              </a:ext>
            </a:extLst>
          </p:cNvPr>
          <p:cNvPicPr>
            <a:picLocks noGrp="1" noChangeAspect="1"/>
          </p:cNvPicPr>
          <p:nvPr>
            <p:ph idx="1"/>
          </p:nvPr>
        </p:nvPicPr>
        <p:blipFill>
          <a:blip r:embed="rId2"/>
          <a:stretch>
            <a:fillRect/>
          </a:stretch>
        </p:blipFill>
        <p:spPr>
          <a:xfrm>
            <a:off x="3575050" y="1559269"/>
            <a:ext cx="5111750" cy="3280675"/>
          </a:xfrm>
          <a:prstGeom prst="rect">
            <a:avLst/>
          </a:prstGeom>
        </p:spPr>
      </p:pic>
      <p:sp>
        <p:nvSpPr>
          <p:cNvPr id="6" name="Text Placeholder 5">
            <a:extLst>
              <a:ext uri="{FF2B5EF4-FFF2-40B4-BE49-F238E27FC236}">
                <a16:creationId xmlns:a16="http://schemas.microsoft.com/office/drawing/2014/main" id="{9EB0AAE8-1ACB-84EA-B37C-49B226E6D25E}"/>
              </a:ext>
            </a:extLst>
          </p:cNvPr>
          <p:cNvSpPr>
            <a:spLocks noGrp="1"/>
          </p:cNvSpPr>
          <p:nvPr>
            <p:ph type="body" sz="half" idx="2"/>
          </p:nvPr>
        </p:nvSpPr>
        <p:spPr/>
        <p:txBody>
          <a:bodyPr/>
          <a:lstStyle/>
          <a:p>
            <a:pPr marL="285750" indent="-285750">
              <a:buFont typeface="Arial" panose="020B0604020202020204" pitchFamily="34" charset="0"/>
              <a:buChar char="•"/>
            </a:pPr>
            <a:r>
              <a:rPr lang="en-GB"/>
              <a:t>The Zhou developed the Shang practice of inscribing vessels to record family achievements and honours, and inscribed vessels are still very highly prized.</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New function, that of communicating the political and social achievements of their owners</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This </a:t>
            </a:r>
            <a:r>
              <a:rPr lang="en-GB" i="1" err="1"/>
              <a:t>gui</a:t>
            </a:r>
            <a:r>
              <a:rPr lang="en-GB"/>
              <a:t> is famous for its inscription, which is written in the centre of the interior of the vessel and was intended to be seen by the ancestors for whom it was made. </a:t>
            </a:r>
          </a:p>
        </p:txBody>
      </p:sp>
    </p:spTree>
    <p:extLst>
      <p:ext uri="{BB962C8B-B14F-4D97-AF65-F5344CB8AC3E}">
        <p14:creationId xmlns:p14="http://schemas.microsoft.com/office/powerpoint/2010/main" val="21036619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a:t>Shift in attitudes between Shang/Western Zhou and Warring States</a:t>
            </a:r>
          </a:p>
        </p:txBody>
      </p:sp>
      <p:sp>
        <p:nvSpPr>
          <p:cNvPr id="3" name="Content Placeholder 2"/>
          <p:cNvSpPr>
            <a:spLocks noGrp="1"/>
          </p:cNvSpPr>
          <p:nvPr>
            <p:ph idx="1"/>
          </p:nvPr>
        </p:nvSpPr>
        <p:spPr/>
        <p:txBody>
          <a:bodyPr/>
          <a:lstStyle/>
          <a:p>
            <a:r>
              <a:rPr lang="en-GB" sz="2400"/>
              <a:t>New, previously undocumented category of unquiet ghosts appears in the religious pantheon;</a:t>
            </a:r>
          </a:p>
          <a:p>
            <a:r>
              <a:rPr lang="en-GB" sz="2400"/>
              <a:t>Individuals who died without posterity (</a:t>
            </a:r>
            <a:r>
              <a:rPr lang="en-GB" sz="2400" i="1" err="1"/>
              <a:t>jue</a:t>
            </a:r>
            <a:r>
              <a:rPr lang="en-GB" sz="2400" i="1"/>
              <a:t> </a:t>
            </a:r>
            <a:r>
              <a:rPr lang="en-GB" sz="2400" i="1" err="1"/>
              <a:t>wu</a:t>
            </a:r>
            <a:r>
              <a:rPr lang="en-GB" sz="2400" i="1"/>
              <a:t> </a:t>
            </a:r>
            <a:r>
              <a:rPr lang="en-GB" sz="2400" i="1" err="1"/>
              <a:t>hou</a:t>
            </a:r>
            <a:r>
              <a:rPr lang="en-GB" sz="2400" i="1"/>
              <a:t> </a:t>
            </a:r>
            <a:r>
              <a:rPr lang="en-GB" sz="2400" i="1" err="1"/>
              <a:t>zhe</a:t>
            </a:r>
            <a:r>
              <a:rPr lang="en-GB" sz="2400" i="1"/>
              <a:t> </a:t>
            </a:r>
            <a:r>
              <a:rPr lang="zh-CN" altLang="en-US" sz="2400"/>
              <a:t>絕無後者</a:t>
            </a:r>
            <a:r>
              <a:rPr lang="en-GB" altLang="zh-CN" sz="2400"/>
              <a:t>)</a:t>
            </a:r>
            <a:r>
              <a:rPr lang="en-GB" sz="2400"/>
              <a:t>, who perished violently (</a:t>
            </a:r>
            <a:r>
              <a:rPr lang="en-GB" sz="2400" i="1" err="1"/>
              <a:t>qiang</a:t>
            </a:r>
            <a:r>
              <a:rPr lang="en-GB" sz="2400" i="1"/>
              <a:t> </a:t>
            </a:r>
            <a:r>
              <a:rPr lang="en-GB" sz="2400" i="1" err="1"/>
              <a:t>si</a:t>
            </a:r>
            <a:r>
              <a:rPr lang="en-GB" sz="2400"/>
              <a:t> </a:t>
            </a:r>
            <a:r>
              <a:rPr lang="zh-CN" altLang="en-US" sz="2400"/>
              <a:t>強死</a:t>
            </a:r>
            <a:r>
              <a:rPr lang="en-GB" altLang="zh-CN" sz="2400"/>
              <a:t>)</a:t>
            </a:r>
            <a:r>
              <a:rPr lang="en-GB" sz="2400"/>
              <a:t> or who were slain with weapons (</a:t>
            </a:r>
            <a:r>
              <a:rPr lang="en-GB" sz="2400" i="1" err="1"/>
              <a:t>bing</a:t>
            </a:r>
            <a:r>
              <a:rPr lang="en-GB" sz="2400" i="1"/>
              <a:t> </a:t>
            </a:r>
            <a:r>
              <a:rPr lang="en-GB" sz="2400" i="1" err="1"/>
              <a:t>si</a:t>
            </a:r>
            <a:r>
              <a:rPr lang="en-GB" sz="2400" i="1"/>
              <a:t> </a:t>
            </a:r>
            <a:r>
              <a:rPr lang="zh-CN" altLang="en-US" sz="2400"/>
              <a:t>兵死</a:t>
            </a:r>
            <a:r>
              <a:rPr lang="en-GB" altLang="zh-CN" sz="2400"/>
              <a:t>)</a:t>
            </a:r>
          </a:p>
          <a:p>
            <a:r>
              <a:rPr lang="en-GB" sz="2400"/>
              <a:t>Initially this involved only aristocrats but also encompassed conscripted commoners who died in war and other members of the general population.</a:t>
            </a:r>
          </a:p>
          <a:p>
            <a:endParaRPr lang="en-GB" sz="2400"/>
          </a:p>
        </p:txBody>
      </p:sp>
    </p:spTree>
    <p:extLst>
      <p:ext uri="{BB962C8B-B14F-4D97-AF65-F5344CB8AC3E}">
        <p14:creationId xmlns:p14="http://schemas.microsoft.com/office/powerpoint/2010/main" val="3714312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E6DF8-ABC8-B908-B1A5-7086222304A1}"/>
              </a:ext>
            </a:extLst>
          </p:cNvPr>
          <p:cNvSpPr>
            <a:spLocks noGrp="1"/>
          </p:cNvSpPr>
          <p:nvPr>
            <p:ph type="title"/>
          </p:nvPr>
        </p:nvSpPr>
        <p:spPr/>
        <p:txBody>
          <a:bodyPr>
            <a:normAutofit/>
          </a:bodyPr>
          <a:lstStyle/>
          <a:p>
            <a:r>
              <a:rPr lang="en-GB" sz="2400"/>
              <a:t>Changes in pantheon: </a:t>
            </a:r>
            <a:r>
              <a:rPr lang="en-GB" sz="2400" err="1"/>
              <a:t>Baoshan</a:t>
            </a:r>
            <a:r>
              <a:rPr lang="en-GB" sz="2400"/>
              <a:t> Tomb 2 (excavated 1986) (Zhao </a:t>
            </a:r>
            <a:r>
              <a:rPr lang="en-GB" sz="2400" err="1"/>
              <a:t>Tuo</a:t>
            </a:r>
            <a:r>
              <a:rPr lang="en-GB" sz="2400"/>
              <a:t>, Chief Minister of the Left at the Chu court, died 316 BCE</a:t>
            </a:r>
          </a:p>
        </p:txBody>
      </p:sp>
      <p:sp>
        <p:nvSpPr>
          <p:cNvPr id="4" name="Content Placeholder 3">
            <a:extLst>
              <a:ext uri="{FF2B5EF4-FFF2-40B4-BE49-F238E27FC236}">
                <a16:creationId xmlns:a16="http://schemas.microsoft.com/office/drawing/2014/main" id="{FE9C4DFC-1B9D-6430-987A-AAF033AD5C39}"/>
              </a:ext>
            </a:extLst>
          </p:cNvPr>
          <p:cNvSpPr>
            <a:spLocks noGrp="1"/>
          </p:cNvSpPr>
          <p:nvPr>
            <p:ph sz="half" idx="1"/>
          </p:nvPr>
        </p:nvSpPr>
        <p:spPr/>
        <p:txBody>
          <a:bodyPr>
            <a:normAutofit fontScale="70000" lnSpcReduction="20000"/>
          </a:bodyPr>
          <a:lstStyle/>
          <a:p>
            <a:pPr algn="l">
              <a:spcAft>
                <a:spcPts val="600"/>
              </a:spcAft>
              <a:buFont typeface="Wingdings" panose="05000000000000000000" pitchFamily="2" charset="2"/>
              <a:buChar char="Ø"/>
            </a:pPr>
            <a:r>
              <a:rPr lang="en-GB" sz="2000" b="0" i="0" u="none" strike="noStrike" baseline="0">
                <a:latin typeface="Arial" panose="020B0604020202020204" pitchFamily="34" charset="0"/>
                <a:cs typeface="Arial" panose="020B0604020202020204" pitchFamily="34" charset="0"/>
              </a:rPr>
              <a:t>S1. Pre-dynasty kings of the Shang people;</a:t>
            </a:r>
          </a:p>
          <a:p>
            <a:pPr algn="l">
              <a:spcAft>
                <a:spcPts val="600"/>
              </a:spcAft>
              <a:buFont typeface="Wingdings" panose="05000000000000000000" pitchFamily="2" charset="2"/>
              <a:buChar char="Ø"/>
            </a:pPr>
            <a:r>
              <a:rPr lang="en-GB" sz="2000" b="0" i="0" u="none" strike="noStrike" baseline="0">
                <a:latin typeface="Arial" panose="020B0604020202020204" pitchFamily="34" charset="0"/>
                <a:cs typeface="Arial" panose="020B0604020202020204" pitchFamily="34" charset="0"/>
              </a:rPr>
              <a:t>S2. Shang dynastic ancestors, starting with Da Yi (also called Tang, the founder of the Shang dynasty);</a:t>
            </a:r>
          </a:p>
          <a:p>
            <a:pPr algn="l">
              <a:spcAft>
                <a:spcPts val="600"/>
              </a:spcAft>
              <a:buFont typeface="Wingdings" panose="05000000000000000000" pitchFamily="2" charset="2"/>
              <a:buChar char="Ø"/>
            </a:pPr>
            <a:r>
              <a:rPr lang="en-GB" sz="2000" b="0" i="0" u="none" strike="noStrike" baseline="0">
                <a:latin typeface="Arial" panose="020B0604020202020204" pitchFamily="34" charset="0"/>
                <a:cs typeface="Arial" panose="020B0604020202020204" pitchFamily="34" charset="0"/>
              </a:rPr>
              <a:t>S3. Heir-producing ancestral consorts;</a:t>
            </a:r>
          </a:p>
          <a:p>
            <a:pPr algn="l">
              <a:spcAft>
                <a:spcPts val="600"/>
              </a:spcAft>
              <a:buFont typeface="Wingdings" panose="05000000000000000000" pitchFamily="2" charset="2"/>
              <a:buChar char="Ø"/>
            </a:pPr>
            <a:r>
              <a:rPr lang="en-GB" sz="2000" b="0" i="0" u="none" strike="noStrike" baseline="0">
                <a:latin typeface="Arial" panose="020B0604020202020204" pitchFamily="34" charset="0"/>
                <a:cs typeface="Arial" panose="020B0604020202020204" pitchFamily="34" charset="0"/>
              </a:rPr>
              <a:t>S4. Former lords: human spirits outside the Shang lineage core, such as Yi Yin;</a:t>
            </a:r>
          </a:p>
          <a:p>
            <a:pPr algn="l">
              <a:spcAft>
                <a:spcPts val="600"/>
              </a:spcAft>
              <a:buFont typeface="Wingdings" panose="05000000000000000000" pitchFamily="2" charset="2"/>
              <a:buChar char="Ø"/>
            </a:pPr>
            <a:r>
              <a:rPr lang="en-GB" sz="2000" b="0" i="0" u="none" strike="noStrike" baseline="0">
                <a:latin typeface="Arial" panose="020B0604020202020204" pitchFamily="34" charset="0"/>
                <a:cs typeface="Arial" panose="020B0604020202020204" pitchFamily="34" charset="0"/>
              </a:rPr>
              <a:t>S5. Nature deities, such as river gods, mountain gods, the sun, and the earth; and</a:t>
            </a:r>
          </a:p>
          <a:p>
            <a:pPr algn="l">
              <a:spcAft>
                <a:spcPts val="600"/>
              </a:spcAft>
              <a:buFont typeface="Wingdings" panose="05000000000000000000" pitchFamily="2" charset="2"/>
              <a:buChar char="Ø"/>
            </a:pPr>
            <a:r>
              <a:rPr lang="en-GB" sz="2000" b="0" i="0" u="none" strike="noStrike" baseline="0">
                <a:latin typeface="Arial" panose="020B0604020202020204" pitchFamily="34" charset="0"/>
                <a:cs typeface="Arial" panose="020B0604020202020204" pitchFamily="34" charset="0"/>
              </a:rPr>
              <a:t>S6. Di, the supreme god and the highest celestial power.</a:t>
            </a:r>
            <a:endParaRPr lang="en-GB" sz="200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92932096-762C-8F43-5370-CCE9F88B52F0}"/>
              </a:ext>
            </a:extLst>
          </p:cNvPr>
          <p:cNvSpPr>
            <a:spLocks noGrp="1"/>
          </p:cNvSpPr>
          <p:nvPr>
            <p:ph sz="half" idx="2"/>
          </p:nvPr>
        </p:nvSpPr>
        <p:spPr/>
        <p:txBody>
          <a:bodyPr>
            <a:normAutofit fontScale="70000" lnSpcReduction="20000"/>
          </a:bodyPr>
          <a:lstStyle/>
          <a:p>
            <a:pPr>
              <a:spcAft>
                <a:spcPts val="600"/>
              </a:spcAft>
              <a:buFont typeface="Wingdings" panose="05000000000000000000" pitchFamily="2" charset="2"/>
              <a:buChar char="Ø"/>
            </a:pPr>
            <a:r>
              <a:rPr lang="en-GB" sz="1800" b="0" i="0" u="none" strike="noStrike" baseline="0">
                <a:latin typeface="Arial" panose="020B0604020202020204" pitchFamily="34" charset="0"/>
                <a:cs typeface="Arial" panose="020B0604020202020204" pitchFamily="34" charset="0"/>
              </a:rPr>
              <a:t>W1. His direct ancestors: King Zhao (r. 515–489 </a:t>
            </a:r>
            <a:r>
              <a:rPr lang="en-GB" sz="1800" b="0" i="0" u="none" strike="noStrike" baseline="0" err="1">
                <a:latin typeface="Arial" panose="020B0604020202020204" pitchFamily="34" charset="0"/>
                <a:cs typeface="Arial" panose="020B0604020202020204" pitchFamily="34" charset="0"/>
              </a:rPr>
              <a:t>bce</a:t>
            </a:r>
            <a:r>
              <a:rPr lang="en-GB" sz="1800" b="0" i="0" u="none" strike="noStrike" baseline="0">
                <a:latin typeface="Arial" panose="020B0604020202020204" pitchFamily="34" charset="0"/>
                <a:cs typeface="Arial" panose="020B0604020202020204" pitchFamily="34" charset="0"/>
              </a:rPr>
              <a:t>), the Lord of </a:t>
            </a:r>
            <a:r>
              <a:rPr lang="en-GB" sz="1800" b="0" i="0" u="none" strike="noStrike" baseline="0" err="1">
                <a:latin typeface="Arial" panose="020B0604020202020204" pitchFamily="34" charset="0"/>
                <a:cs typeface="Arial" panose="020B0604020202020204" pitchFamily="34" charset="0"/>
              </a:rPr>
              <a:t>Pingye</a:t>
            </a:r>
            <a:r>
              <a:rPr lang="en-GB" sz="1800" b="0" i="0" u="none" strike="noStrike" baseline="0">
                <a:latin typeface="Arial" panose="020B0604020202020204" pitchFamily="34" charset="0"/>
                <a:cs typeface="Arial" panose="020B0604020202020204" pitchFamily="34" charset="0"/>
              </a:rPr>
              <a:t> (</a:t>
            </a:r>
            <a:r>
              <a:rPr lang="en-GB" sz="1800" b="0" i="0" u="none" strike="noStrike" baseline="0" err="1">
                <a:latin typeface="Arial" panose="020B0604020202020204" pitchFamily="34" charset="0"/>
                <a:cs typeface="Arial" panose="020B0604020202020204" pitchFamily="34" charset="0"/>
              </a:rPr>
              <a:t>Ziliang</a:t>
            </a:r>
            <a:r>
              <a:rPr lang="en-GB" sz="1800" b="0" i="0" u="none" strike="noStrike" baseline="0">
                <a:latin typeface="Arial" panose="020B0604020202020204" pitchFamily="34" charset="0"/>
                <a:cs typeface="Arial" panose="020B0604020202020204" pitchFamily="34" charset="0"/>
              </a:rPr>
              <a:t>), the Lord of Wu (</a:t>
            </a:r>
            <a:r>
              <a:rPr lang="en-GB" sz="1800" b="0" i="0" u="none" strike="noStrike" baseline="0" err="1">
                <a:latin typeface="Arial" panose="020B0604020202020204" pitchFamily="34" charset="0"/>
                <a:cs typeface="Arial" panose="020B0604020202020204" pitchFamily="34" charset="0"/>
              </a:rPr>
              <a:t>Zichun</a:t>
            </a:r>
            <a:r>
              <a:rPr lang="en-GB" sz="1800" b="0" i="0" u="none" strike="noStrike" baseline="0">
                <a:latin typeface="Arial" panose="020B0604020202020204" pitchFamily="34" charset="0"/>
                <a:cs typeface="Arial" panose="020B0604020202020204" pitchFamily="34" charset="0"/>
              </a:rPr>
              <a:t>), Marshal </a:t>
            </a:r>
            <a:r>
              <a:rPr lang="en-GB" sz="1800" b="0" i="0" u="none" strike="noStrike" baseline="0" err="1">
                <a:latin typeface="Arial" panose="020B0604020202020204" pitchFamily="34" charset="0"/>
                <a:cs typeface="Arial" panose="020B0604020202020204" pitchFamily="34" charset="0"/>
              </a:rPr>
              <a:t>Ziyin</a:t>
            </a:r>
            <a:r>
              <a:rPr lang="en-GB" sz="1800" b="0" i="0" u="none" strike="noStrike" baseline="0">
                <a:latin typeface="Arial" panose="020B0604020202020204" pitchFamily="34" charset="0"/>
                <a:cs typeface="Arial" panose="020B0604020202020204" pitchFamily="34" charset="0"/>
              </a:rPr>
              <a:t>, the Lord of Cai (</a:t>
            </a:r>
            <a:r>
              <a:rPr lang="en-GB" sz="1800" b="0" i="0" u="none" strike="noStrike" baseline="0" err="1">
                <a:latin typeface="Arial" panose="020B0604020202020204" pitchFamily="34" charset="0"/>
                <a:cs typeface="Arial" panose="020B0604020202020204" pitchFamily="34" charset="0"/>
              </a:rPr>
              <a:t>Zijia</a:t>
            </a:r>
            <a:r>
              <a:rPr lang="en-GB" sz="1800" b="0" i="0" u="none" strike="noStrike" baseline="0">
                <a:latin typeface="Arial" panose="020B0604020202020204" pitchFamily="34" charset="0"/>
                <a:cs typeface="Arial" panose="020B0604020202020204" pitchFamily="34" charset="0"/>
              </a:rPr>
              <a:t>), and Shao </a:t>
            </a:r>
            <a:r>
              <a:rPr lang="en-GB" sz="1800" b="0" i="0" u="none" strike="noStrike" baseline="0" err="1">
                <a:latin typeface="Arial" panose="020B0604020202020204" pitchFamily="34" charset="0"/>
                <a:cs typeface="Arial" panose="020B0604020202020204" pitchFamily="34" charset="0"/>
              </a:rPr>
              <a:t>Tuo’s</a:t>
            </a:r>
            <a:r>
              <a:rPr lang="en-GB" sz="1800" b="0" i="0" u="none" strike="noStrike" baseline="0">
                <a:latin typeface="Arial" panose="020B0604020202020204" pitchFamily="34" charset="0"/>
                <a:cs typeface="Arial" panose="020B0604020202020204" pitchFamily="34" charset="0"/>
              </a:rPr>
              <a:t> mother; these are the five generations of Shao </a:t>
            </a:r>
            <a:r>
              <a:rPr lang="en-GB" sz="1800" b="0" i="0" u="none" strike="noStrike" baseline="0" err="1">
                <a:latin typeface="Arial" panose="020B0604020202020204" pitchFamily="34" charset="0"/>
                <a:cs typeface="Arial" panose="020B0604020202020204" pitchFamily="34" charset="0"/>
              </a:rPr>
              <a:t>Tuo’s</a:t>
            </a:r>
            <a:r>
              <a:rPr lang="en-GB" sz="1800" b="0" i="0" u="none" strike="noStrike" baseline="0">
                <a:latin typeface="Arial" panose="020B0604020202020204" pitchFamily="34" charset="0"/>
                <a:cs typeface="Arial" panose="020B0604020202020204" pitchFamily="34" charset="0"/>
              </a:rPr>
              <a:t> recent ancestors;</a:t>
            </a:r>
          </a:p>
          <a:p>
            <a:pPr marR="2190">
              <a:spcAft>
                <a:spcPts val="600"/>
              </a:spcAft>
              <a:buFont typeface="Wingdings" panose="05000000000000000000" pitchFamily="2" charset="2"/>
              <a:buChar char="Ø"/>
            </a:pPr>
            <a:r>
              <a:rPr lang="en-GB" sz="1800" b="0" i="0" u="none" strike="noStrike" baseline="0">
                <a:latin typeface="Arial" panose="020B0604020202020204" pitchFamily="34" charset="0"/>
                <a:cs typeface="Arial" panose="020B0604020202020204" pitchFamily="34" charset="0"/>
              </a:rPr>
              <a:t>W2. Royal ancestors of the Chu state: the three royal ancestors</a:t>
            </a:r>
          </a:p>
          <a:p>
            <a:pPr marR="1860">
              <a:spcAft>
                <a:spcPts val="600"/>
              </a:spcAft>
              <a:buFont typeface="Wingdings" panose="05000000000000000000" pitchFamily="2" charset="2"/>
              <a:buChar char="Ø"/>
            </a:pPr>
            <a:r>
              <a:rPr lang="en-GB" sz="1800" b="0" i="0" u="none" strike="noStrike" baseline="0">
                <a:latin typeface="Arial" panose="020B0604020202020204" pitchFamily="34" charset="0"/>
                <a:cs typeface="Arial" panose="020B0604020202020204" pitchFamily="34" charset="0"/>
              </a:rPr>
              <a:t>W3. Nature deities: such as the Grand One, the Lord of Earth, the Controller of Lifespan, the Controller of Misfortune, the Grand Water, the Two Children of Heaven, the Five Mountains, Mount Wei; the sun and the moon; etc.;</a:t>
            </a:r>
          </a:p>
          <a:p>
            <a:pPr marR="2190">
              <a:spcAft>
                <a:spcPts val="600"/>
              </a:spcAft>
              <a:buFont typeface="Wingdings" panose="05000000000000000000" pitchFamily="2" charset="2"/>
              <a:buChar char="Ø"/>
            </a:pPr>
            <a:r>
              <a:rPr lang="en-GB" sz="1800" b="0" i="0" u="none" strike="noStrike" baseline="0">
                <a:latin typeface="Arial" panose="020B0604020202020204" pitchFamily="34" charset="0"/>
                <a:cs typeface="Arial" panose="020B0604020202020204" pitchFamily="34" charset="0"/>
              </a:rPr>
              <a:t>W4. Individuals who died violent deaths or without posterity: Shao </a:t>
            </a:r>
            <a:r>
              <a:rPr lang="en-GB" sz="1800" b="0" i="0" u="none" strike="noStrike" baseline="0" err="1">
                <a:latin typeface="Arial" panose="020B0604020202020204" pitchFamily="34" charset="0"/>
                <a:cs typeface="Arial" panose="020B0604020202020204" pitchFamily="34" charset="0"/>
              </a:rPr>
              <a:t>Tuo’s</a:t>
            </a:r>
            <a:r>
              <a:rPr lang="en-GB" sz="1800" b="0" i="0" u="none" strike="noStrike" baseline="0">
                <a:latin typeface="Arial" panose="020B0604020202020204" pitchFamily="34" charset="0"/>
                <a:cs typeface="Arial" panose="020B0604020202020204" pitchFamily="34" charset="0"/>
              </a:rPr>
              <a:t> uncle </a:t>
            </a:r>
            <a:r>
              <a:rPr lang="en-GB" sz="1800" b="0" i="0" u="none" strike="noStrike" baseline="0" err="1">
                <a:latin typeface="Arial" panose="020B0604020202020204" pitchFamily="34" charset="0"/>
                <a:cs typeface="Arial" panose="020B0604020202020204" pitchFamily="34" charset="0"/>
              </a:rPr>
              <a:t>Dongling</a:t>
            </a:r>
            <a:r>
              <a:rPr lang="en-GB" sz="1800" b="0" i="0" u="none" strike="noStrike" baseline="0">
                <a:latin typeface="Arial" panose="020B0604020202020204" pitchFamily="34" charset="0"/>
                <a:cs typeface="Arial" panose="020B0604020202020204" pitchFamily="34" charset="0"/>
              </a:rPr>
              <a:t> </a:t>
            </a:r>
            <a:r>
              <a:rPr lang="en-GB" sz="1800" b="0" i="0" u="none" strike="noStrike" baseline="0" err="1">
                <a:latin typeface="Arial" panose="020B0604020202020204" pitchFamily="34" charset="0"/>
                <a:cs typeface="Arial" panose="020B0604020202020204" pitchFamily="34" charset="0"/>
              </a:rPr>
              <a:t>Lianxiao</a:t>
            </a:r>
            <a:r>
              <a:rPr lang="en-GB" sz="1800" b="0" i="0" u="none" strike="noStrike" baseline="0">
                <a:latin typeface="Arial" panose="020B0604020202020204" pitchFamily="34" charset="0"/>
                <a:cs typeface="Arial" panose="020B0604020202020204" pitchFamily="34" charset="0"/>
              </a:rPr>
              <a:t> (</a:t>
            </a:r>
            <a:r>
              <a:rPr lang="en-GB" sz="1800" b="0" i="0" u="none" strike="noStrike" baseline="0" err="1">
                <a:latin typeface="Arial" panose="020B0604020202020204" pitchFamily="34" charset="0"/>
                <a:cs typeface="Arial" panose="020B0604020202020204" pitchFamily="34" charset="0"/>
              </a:rPr>
              <a:t>Zifa</a:t>
            </a:r>
            <a:r>
              <a:rPr lang="en-GB" sz="1800" b="0" i="0" u="none" strike="noStrike" baseline="0">
                <a:latin typeface="Arial" panose="020B0604020202020204" pitchFamily="34" charset="0"/>
                <a:cs typeface="Arial" panose="020B0604020202020204" pitchFamily="34" charset="0"/>
              </a:rPr>
              <a:t>) and his brothers Shao Liang, Shao Cheng, and the Lord of </a:t>
            </a:r>
            <a:r>
              <a:rPr lang="en-GB" sz="1800" b="0" i="0" u="none" strike="noStrike" baseline="0" err="1">
                <a:latin typeface="Arial" panose="020B0604020202020204" pitchFamily="34" charset="0"/>
                <a:cs typeface="Arial" panose="020B0604020202020204" pitchFamily="34" charset="0"/>
              </a:rPr>
              <a:t>Xianluo</a:t>
            </a:r>
            <a:r>
              <a:rPr lang="en-GB" sz="1800" b="0" i="0" u="none" strike="noStrike" baseline="0">
                <a:latin typeface="Arial" panose="020B0604020202020204" pitchFamily="34" charset="0"/>
                <a:cs typeface="Arial" panose="020B0604020202020204" pitchFamily="34" charset="0"/>
              </a:rPr>
              <a:t>; and</a:t>
            </a:r>
          </a:p>
          <a:p>
            <a:pPr>
              <a:spcAft>
                <a:spcPts val="600"/>
              </a:spcAft>
              <a:buFont typeface="Wingdings" panose="05000000000000000000" pitchFamily="2" charset="2"/>
              <a:buChar char="Ø"/>
            </a:pPr>
            <a:r>
              <a:rPr lang="en-GB" sz="1800" b="0" i="0" u="none" strike="noStrike" baseline="0">
                <a:latin typeface="Arial" panose="020B0604020202020204" pitchFamily="34" charset="0"/>
                <a:cs typeface="Arial" panose="020B0604020202020204" pitchFamily="34" charset="0"/>
              </a:rPr>
              <a:t>W5. Those slain with weapons, the spirit of At-the-Water, those who drowned, the blameless dead, and others.</a:t>
            </a:r>
          </a:p>
          <a:p>
            <a:pPr marL="0" indent="0">
              <a:buNone/>
            </a:pPr>
            <a:endParaRPr lang="en-GB"/>
          </a:p>
        </p:txBody>
      </p:sp>
    </p:spTree>
    <p:extLst>
      <p:ext uri="{BB962C8B-B14F-4D97-AF65-F5344CB8AC3E}">
        <p14:creationId xmlns:p14="http://schemas.microsoft.com/office/powerpoint/2010/main" val="25487926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3383BB3-A1FC-4F17-3A82-DFF0B1ED053D}"/>
              </a:ext>
            </a:extLst>
          </p:cNvPr>
          <p:cNvSpPr>
            <a:spLocks noGrp="1"/>
          </p:cNvSpPr>
          <p:nvPr>
            <p:ph type="title"/>
          </p:nvPr>
        </p:nvSpPr>
        <p:spPr/>
        <p:txBody>
          <a:bodyPr/>
          <a:lstStyle/>
          <a:p>
            <a:r>
              <a:rPr lang="en-GB"/>
              <a:t>Divination and Pledge Ritual</a:t>
            </a:r>
          </a:p>
        </p:txBody>
      </p:sp>
      <p:sp>
        <p:nvSpPr>
          <p:cNvPr id="6" name="Content Placeholder 5">
            <a:extLst>
              <a:ext uri="{FF2B5EF4-FFF2-40B4-BE49-F238E27FC236}">
                <a16:creationId xmlns:a16="http://schemas.microsoft.com/office/drawing/2014/main" id="{81B8FEB0-EF86-606C-D051-C03CA2FE7E5B}"/>
              </a:ext>
            </a:extLst>
          </p:cNvPr>
          <p:cNvSpPr>
            <a:spLocks noGrp="1"/>
          </p:cNvSpPr>
          <p:nvPr>
            <p:ph idx="1"/>
          </p:nvPr>
        </p:nvSpPr>
        <p:spPr/>
        <p:txBody>
          <a:bodyPr>
            <a:normAutofit fontScale="70000" lnSpcReduction="20000"/>
          </a:bodyPr>
          <a:lstStyle/>
          <a:p>
            <a:r>
              <a:rPr lang="en-GB">
                <a:latin typeface="Arial" panose="020B0604020202020204" pitchFamily="34" charset="0"/>
                <a:cs typeface="Arial" panose="020B0604020202020204" pitchFamily="34" charset="0"/>
              </a:rPr>
              <a:t>Shao </a:t>
            </a:r>
            <a:r>
              <a:rPr lang="en-GB" err="1">
                <a:latin typeface="Arial" panose="020B0604020202020204" pitchFamily="34" charset="0"/>
                <a:cs typeface="Arial" panose="020B0604020202020204" pitchFamily="34" charset="0"/>
              </a:rPr>
              <a:t>Tuo</a:t>
            </a:r>
            <a:r>
              <a:rPr lang="en-GB">
                <a:latin typeface="Arial" panose="020B0604020202020204" pitchFamily="34" charset="0"/>
                <a:cs typeface="Arial" panose="020B0604020202020204" pitchFamily="34" charset="0"/>
              </a:rPr>
              <a:t> used divination and exorcism to deal with the malevolent spirits</a:t>
            </a:r>
          </a:p>
          <a:p>
            <a:r>
              <a:rPr lang="en-GB" b="1">
                <a:latin typeface="Arial" panose="020B0604020202020204" pitchFamily="34" charset="0"/>
                <a:cs typeface="Arial" panose="020B0604020202020204" pitchFamily="34" charset="0"/>
              </a:rPr>
              <a:t>Divination 3</a:t>
            </a:r>
            <a:r>
              <a:rPr lang="en-GB">
                <a:latin typeface="Arial" panose="020B0604020202020204" pitchFamily="34" charset="0"/>
                <a:cs typeface="Arial" panose="020B0604020202020204" pitchFamily="34" charset="0"/>
              </a:rPr>
              <a:t>: </a:t>
            </a:r>
            <a:r>
              <a:rPr lang="en-GB" b="0" i="0" u="none" strike="noStrike" baseline="0">
                <a:latin typeface="Arial" panose="020B0604020202020204" pitchFamily="34" charset="0"/>
                <a:cs typeface="Arial" panose="020B0604020202020204" pitchFamily="34" charset="0"/>
              </a:rPr>
              <a:t>“The illness presents intumescences, he cannot breathe; may it still be possible that he not die.” </a:t>
            </a:r>
          </a:p>
          <a:p>
            <a:r>
              <a:rPr lang="en-GB" b="1" i="0" u="none" strike="noStrike" baseline="0">
                <a:latin typeface="Arial" panose="020B0604020202020204" pitchFamily="34" charset="0"/>
                <a:cs typeface="Arial" panose="020B0604020202020204" pitchFamily="34" charset="0"/>
              </a:rPr>
              <a:t>Prognostication</a:t>
            </a:r>
            <a:r>
              <a:rPr lang="en-GB" b="0" i="0" u="none" strike="noStrike" baseline="0">
                <a:latin typeface="Arial" panose="020B0604020202020204" pitchFamily="34" charset="0"/>
                <a:cs typeface="Arial" panose="020B0604020202020204" pitchFamily="34" charset="0"/>
              </a:rPr>
              <a:t>: “He will not die, but there are calamities stemming from those who died without posterity and signs of calamities appearing on the wooden stand for the fecundity god ( </a:t>
            </a:r>
            <a:r>
              <a:rPr lang="en-GB" b="0" i="1" u="none" strike="noStrike" baseline="0" err="1">
                <a:latin typeface="Arial" panose="020B0604020202020204" pitchFamily="34" charset="0"/>
                <a:cs typeface="Arial" panose="020B0604020202020204" pitchFamily="34" charset="0"/>
              </a:rPr>
              <a:t>jian</a:t>
            </a:r>
            <a:r>
              <a:rPr lang="en-GB" b="0" i="1" u="none" strike="noStrike" baseline="0">
                <a:latin typeface="Arial" panose="020B0604020202020204" pitchFamily="34" charset="0"/>
                <a:cs typeface="Arial" panose="020B0604020202020204" pitchFamily="34" charset="0"/>
              </a:rPr>
              <a:t> mu </a:t>
            </a:r>
            <a:r>
              <a:rPr lang="en-GB" b="0" i="1" u="none" strike="noStrike" baseline="0" err="1">
                <a:latin typeface="Arial" panose="020B0604020202020204" pitchFamily="34" charset="0"/>
                <a:cs typeface="Arial" panose="020B0604020202020204" pitchFamily="34" charset="0"/>
              </a:rPr>
              <a:t>wei</a:t>
            </a:r>
            <a:r>
              <a:rPr lang="en-GB" b="0" i="1" u="none" strike="noStrike" baseline="0">
                <a:latin typeface="Arial" panose="020B0604020202020204" pitchFamily="34" charset="0"/>
                <a:cs typeface="Arial" panose="020B0604020202020204" pitchFamily="34" charset="0"/>
              </a:rPr>
              <a:t> </a:t>
            </a:r>
            <a:r>
              <a:rPr lang="ja-JP" altLang="en-US" b="0" i="0" u="none" strike="noStrike" baseline="0">
                <a:latin typeface="Arial" panose="020B0604020202020204" pitchFamily="34" charset="0"/>
                <a:ea typeface="SimSun" panose="02010600030101010101" pitchFamily="2" charset="-122"/>
                <a:cs typeface="Arial" panose="020B0604020202020204" pitchFamily="34" charset="0"/>
              </a:rPr>
              <a:t>漸木位</a:t>
            </a:r>
            <a:r>
              <a:rPr lang="en-US" altLang="ja-JP" b="0" i="0" u="none" strike="noStrike" baseline="0">
                <a:latin typeface="Arial" panose="020B0604020202020204" pitchFamily="34" charset="0"/>
                <a:ea typeface="SimSun" panose="02010600030101010101" pitchFamily="2" charset="-122"/>
                <a:cs typeface="Arial" panose="020B0604020202020204" pitchFamily="34" charset="0"/>
              </a:rPr>
              <a:t>).”</a:t>
            </a:r>
          </a:p>
          <a:p>
            <a:r>
              <a:rPr lang="en-US" b="1">
                <a:latin typeface="Arial" panose="020B0604020202020204" pitchFamily="34" charset="0"/>
                <a:ea typeface="SimSun" panose="02010600030101010101" pitchFamily="2" charset="-122"/>
                <a:cs typeface="Arial" panose="020B0604020202020204" pitchFamily="34" charset="0"/>
              </a:rPr>
              <a:t>Pledge ritual: </a:t>
            </a:r>
          </a:p>
          <a:p>
            <a:pPr lvl="1"/>
            <a:r>
              <a:rPr lang="en-GB">
                <a:latin typeface="Arial" panose="020B0604020202020204" pitchFamily="34" charset="0"/>
                <a:ea typeface="SimSun" panose="02010600030101010101" pitchFamily="2" charset="-122"/>
                <a:cs typeface="Arial" panose="020B0604020202020204" pitchFamily="34" charset="0"/>
              </a:rPr>
              <a:t>a type of bargaining typical in Chinese religious practice;</a:t>
            </a:r>
          </a:p>
          <a:p>
            <a:pPr lvl="1"/>
            <a:r>
              <a:rPr lang="en-GB">
                <a:latin typeface="Arial" panose="020B0604020202020204" pitchFamily="34" charset="0"/>
                <a:ea typeface="SimSun" panose="02010600030101010101" pitchFamily="2" charset="-122"/>
                <a:cs typeface="Arial" panose="020B0604020202020204" pitchFamily="34" charset="0"/>
              </a:rPr>
              <a:t>a certain number of offerings are pledged to the spirits;</a:t>
            </a:r>
          </a:p>
          <a:p>
            <a:pPr lvl="1"/>
            <a:r>
              <a:rPr lang="en-GB">
                <a:latin typeface="Arial" panose="020B0604020202020204" pitchFamily="34" charset="0"/>
                <a:ea typeface="SimSun" panose="02010600030101010101" pitchFamily="2" charset="-122"/>
                <a:cs typeface="Arial" panose="020B0604020202020204" pitchFamily="34" charset="0"/>
              </a:rPr>
              <a:t>when the prayers were answered and the wishes granted, the requital (i.e., thanksgiving) sacrifice would be made to those spirits who had been efficacious in granting the requests.</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1857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63647-BF9E-8711-C2E3-064E710245B5}"/>
              </a:ext>
            </a:extLst>
          </p:cNvPr>
          <p:cNvSpPr>
            <a:spLocks noGrp="1"/>
          </p:cNvSpPr>
          <p:nvPr>
            <p:ph type="title"/>
          </p:nvPr>
        </p:nvSpPr>
        <p:spPr/>
        <p:txBody>
          <a:bodyPr/>
          <a:lstStyle/>
          <a:p>
            <a:r>
              <a:rPr lang="en-GB"/>
              <a:t>Violent deaths and ghost stories</a:t>
            </a:r>
          </a:p>
        </p:txBody>
      </p:sp>
      <p:sp>
        <p:nvSpPr>
          <p:cNvPr id="3" name="Content Placeholder 2">
            <a:extLst>
              <a:ext uri="{FF2B5EF4-FFF2-40B4-BE49-F238E27FC236}">
                <a16:creationId xmlns:a16="http://schemas.microsoft.com/office/drawing/2014/main" id="{39CD0D8D-F1C1-D313-5EEB-868C8D5DC552}"/>
              </a:ext>
            </a:extLst>
          </p:cNvPr>
          <p:cNvSpPr>
            <a:spLocks noGrp="1"/>
          </p:cNvSpPr>
          <p:nvPr>
            <p:ph idx="1"/>
          </p:nvPr>
        </p:nvSpPr>
        <p:spPr/>
        <p:txBody>
          <a:bodyPr/>
          <a:lstStyle/>
          <a:p>
            <a:r>
              <a:rPr lang="zh-CN" altLang="en-US"/>
              <a:t>畏 </a:t>
            </a:r>
            <a:r>
              <a:rPr lang="en-GB" altLang="zh-CN" i="1" err="1"/>
              <a:t>wei</a:t>
            </a:r>
            <a:r>
              <a:rPr lang="en-GB" altLang="zh-CN"/>
              <a:t> (fear) is etymologically linked to </a:t>
            </a:r>
            <a:r>
              <a:rPr lang="zh-CN" altLang="en-US"/>
              <a:t>鬼 </a:t>
            </a:r>
            <a:r>
              <a:rPr lang="en-GB" altLang="zh-CN" i="1" err="1"/>
              <a:t>gui</a:t>
            </a:r>
            <a:r>
              <a:rPr lang="en-GB" altLang="zh-CN" i="1"/>
              <a:t> </a:t>
            </a:r>
            <a:r>
              <a:rPr lang="en-GB" altLang="zh-CN"/>
              <a:t>(ghost)</a:t>
            </a:r>
          </a:p>
          <a:p>
            <a:r>
              <a:rPr lang="en-GB"/>
              <a:t>Ghost stories deal with the unfinished business between the living and the dead</a:t>
            </a:r>
          </a:p>
          <a:p>
            <a:pPr marL="0" indent="0">
              <a:buNone/>
            </a:pPr>
            <a:endParaRPr lang="en-GB"/>
          </a:p>
        </p:txBody>
      </p:sp>
    </p:spTree>
    <p:extLst>
      <p:ext uri="{BB962C8B-B14F-4D97-AF65-F5344CB8AC3E}">
        <p14:creationId xmlns:p14="http://schemas.microsoft.com/office/powerpoint/2010/main" val="725028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A15AB82-CDDB-8CCA-F782-90335C05926C}"/>
              </a:ext>
            </a:extLst>
          </p:cNvPr>
          <p:cNvSpPr>
            <a:spLocks noGrp="1"/>
          </p:cNvSpPr>
          <p:nvPr>
            <p:ph type="title"/>
          </p:nvPr>
        </p:nvSpPr>
        <p:spPr>
          <a:xfrm>
            <a:off x="457200" y="274638"/>
            <a:ext cx="8229600" cy="1143000"/>
          </a:xfrm>
        </p:spPr>
        <p:txBody>
          <a:bodyPr/>
          <a:lstStyle/>
          <a:p>
            <a:endParaRPr lang="en-US"/>
          </a:p>
        </p:txBody>
      </p:sp>
      <p:pic>
        <p:nvPicPr>
          <p:cNvPr id="4" name="Content Placeholder 3">
            <a:extLst>
              <a:ext uri="{FF2B5EF4-FFF2-40B4-BE49-F238E27FC236}">
                <a16:creationId xmlns:a16="http://schemas.microsoft.com/office/drawing/2014/main" id="{804C265F-56AF-FF9F-6A8C-0A56341E2A64}"/>
              </a:ext>
            </a:extLst>
          </p:cNvPr>
          <p:cNvPicPr>
            <a:picLocks noGrp="1" noChangeAspect="1"/>
          </p:cNvPicPr>
          <p:nvPr>
            <p:ph sz="half" idx="1"/>
          </p:nvPr>
        </p:nvPicPr>
        <p:blipFill>
          <a:blip r:embed="rId2"/>
          <a:stretch>
            <a:fillRect/>
          </a:stretch>
        </p:blipFill>
        <p:spPr>
          <a:xfrm>
            <a:off x="979219" y="1600200"/>
            <a:ext cx="2994561" cy="4495800"/>
          </a:xfrm>
          <a:noFill/>
        </p:spPr>
      </p:pic>
      <p:pic>
        <p:nvPicPr>
          <p:cNvPr id="9" name="Picture 8">
            <a:extLst>
              <a:ext uri="{FF2B5EF4-FFF2-40B4-BE49-F238E27FC236}">
                <a16:creationId xmlns:a16="http://schemas.microsoft.com/office/drawing/2014/main" id="{FCC725A5-36E1-4517-8983-DFCA60C609E2}"/>
              </a:ext>
            </a:extLst>
          </p:cNvPr>
          <p:cNvPicPr>
            <a:picLocks noChangeAspect="1"/>
          </p:cNvPicPr>
          <p:nvPr/>
        </p:nvPicPr>
        <p:blipFill>
          <a:blip r:embed="rId3"/>
          <a:stretch>
            <a:fillRect/>
          </a:stretch>
        </p:blipFill>
        <p:spPr>
          <a:xfrm>
            <a:off x="5032625" y="1600200"/>
            <a:ext cx="3269749" cy="2171700"/>
          </a:xfrm>
          <a:prstGeom prst="rect">
            <a:avLst/>
          </a:prstGeom>
          <a:noFill/>
        </p:spPr>
      </p:pic>
      <p:sp>
        <p:nvSpPr>
          <p:cNvPr id="7" name="Content Placeholder 6">
            <a:extLst>
              <a:ext uri="{FF2B5EF4-FFF2-40B4-BE49-F238E27FC236}">
                <a16:creationId xmlns:a16="http://schemas.microsoft.com/office/drawing/2014/main" id="{0469F73E-6EA9-1B4A-B634-DA5F36CEDF27}"/>
              </a:ext>
            </a:extLst>
          </p:cNvPr>
          <p:cNvSpPr>
            <a:spLocks noGrp="1"/>
          </p:cNvSpPr>
          <p:nvPr>
            <p:ph sz="quarter" idx="3"/>
          </p:nvPr>
        </p:nvSpPr>
        <p:spPr>
          <a:xfrm>
            <a:off x="4648200" y="3924300"/>
            <a:ext cx="4038600" cy="2171700"/>
          </a:xfrm>
        </p:spPr>
        <p:txBody>
          <a:bodyPr wrap="square" anchor="t">
            <a:normAutofit/>
          </a:bodyPr>
          <a:lstStyle/>
          <a:p>
            <a:pPr marL="0" indent="0">
              <a:lnSpc>
                <a:spcPct val="90000"/>
              </a:lnSpc>
              <a:buNone/>
            </a:pPr>
            <a:r>
              <a:rPr lang="en-GB" sz="2500"/>
              <a:t>Mass graves at </a:t>
            </a:r>
            <a:r>
              <a:rPr lang="en-GB" sz="2500" err="1"/>
              <a:t>Yonglu</a:t>
            </a:r>
            <a:r>
              <a:rPr lang="en-GB" sz="2500"/>
              <a:t>, </a:t>
            </a:r>
            <a:r>
              <a:rPr lang="en-GB" sz="2500" err="1"/>
              <a:t>Gaoping</a:t>
            </a:r>
            <a:r>
              <a:rPr lang="en-GB" sz="2500"/>
              <a:t> County, Shanxi, where the army of the state of Zhou was besieged and massacred by the Qin, 262–260 BCE.</a:t>
            </a:r>
          </a:p>
        </p:txBody>
      </p:sp>
    </p:spTree>
    <p:extLst>
      <p:ext uri="{BB962C8B-B14F-4D97-AF65-F5344CB8AC3E}">
        <p14:creationId xmlns:p14="http://schemas.microsoft.com/office/powerpoint/2010/main" val="26555776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F1ECE-C6C3-B557-0422-E02A5227D65E}"/>
              </a:ext>
            </a:extLst>
          </p:cNvPr>
          <p:cNvSpPr>
            <a:spLocks noGrp="1"/>
          </p:cNvSpPr>
          <p:nvPr>
            <p:ph type="title"/>
          </p:nvPr>
        </p:nvSpPr>
        <p:spPr/>
        <p:txBody>
          <a:bodyPr/>
          <a:lstStyle/>
          <a:p>
            <a:r>
              <a:rPr lang="en-GB" i="1" err="1"/>
              <a:t>Zuo</a:t>
            </a:r>
            <a:r>
              <a:rPr lang="en-GB" i="1"/>
              <a:t> Commentary</a:t>
            </a:r>
          </a:p>
        </p:txBody>
      </p:sp>
      <p:sp>
        <p:nvSpPr>
          <p:cNvPr id="3" name="Content Placeholder 2">
            <a:extLst>
              <a:ext uri="{FF2B5EF4-FFF2-40B4-BE49-F238E27FC236}">
                <a16:creationId xmlns:a16="http://schemas.microsoft.com/office/drawing/2014/main" id="{B02A6878-4052-9A29-EEBC-64CCAE5735D8}"/>
              </a:ext>
            </a:extLst>
          </p:cNvPr>
          <p:cNvSpPr>
            <a:spLocks noGrp="1"/>
          </p:cNvSpPr>
          <p:nvPr>
            <p:ph idx="1"/>
          </p:nvPr>
        </p:nvSpPr>
        <p:spPr/>
        <p:txBody>
          <a:bodyPr/>
          <a:lstStyle/>
          <a:p>
            <a:pPr marL="0" indent="0" algn="l">
              <a:buNone/>
            </a:pPr>
            <a:r>
              <a:rPr lang="en-GB" sz="1800" b="0" i="0" u="none" strike="noStrike" baseline="0">
                <a:latin typeface="Arial" panose="020B0604020202020204" pitchFamily="34" charset="0"/>
                <a:cs typeface="Arial" panose="020B0604020202020204" pitchFamily="34" charset="0"/>
              </a:rPr>
              <a:t>Ghost narrative from the </a:t>
            </a:r>
            <a:r>
              <a:rPr lang="en-GB" sz="1800" b="0" i="1" u="none" strike="noStrike" baseline="0" err="1">
                <a:latin typeface="Arial" panose="020B0604020202020204" pitchFamily="34" charset="0"/>
                <a:cs typeface="Arial" panose="020B0604020202020204" pitchFamily="34" charset="0"/>
              </a:rPr>
              <a:t>Zuozhuan</a:t>
            </a:r>
            <a:r>
              <a:rPr lang="en-GB" sz="1800">
                <a:latin typeface="Arial" panose="020B0604020202020204" pitchFamily="34" charset="0"/>
                <a:cs typeface="Arial" panose="020B0604020202020204" pitchFamily="34" charset="0"/>
              </a:rPr>
              <a:t>, Lord Cheng, 10</a:t>
            </a:r>
            <a:r>
              <a:rPr lang="en-GB" sz="1800" baseline="30000">
                <a:latin typeface="Arial" panose="020B0604020202020204" pitchFamily="34" charset="0"/>
                <a:cs typeface="Arial" panose="020B0604020202020204" pitchFamily="34" charset="0"/>
              </a:rPr>
              <a:t>th</a:t>
            </a:r>
            <a:r>
              <a:rPr lang="en-GB" sz="1800">
                <a:latin typeface="Arial" panose="020B0604020202020204" pitchFamily="34" charset="0"/>
                <a:cs typeface="Arial" panose="020B0604020202020204" pitchFamily="34" charset="0"/>
              </a:rPr>
              <a:t> Year:</a:t>
            </a:r>
            <a:endParaRPr lang="en-GB" sz="1800" b="0" u="none" strike="noStrike" baseline="0">
              <a:latin typeface="Arial" panose="020B0604020202020204" pitchFamily="34" charset="0"/>
              <a:cs typeface="Arial" panose="020B0604020202020204" pitchFamily="34" charset="0"/>
            </a:endParaRPr>
          </a:p>
          <a:p>
            <a:pPr marL="0" indent="0" algn="l">
              <a:buNone/>
            </a:pPr>
            <a:endParaRPr lang="en-GB" sz="1800" b="0" i="0" u="none" strike="noStrike" baseline="0">
              <a:latin typeface="Arial" panose="020B0604020202020204" pitchFamily="34" charset="0"/>
              <a:cs typeface="Arial" panose="020B0604020202020204" pitchFamily="34" charset="0"/>
            </a:endParaRPr>
          </a:p>
          <a:p>
            <a:pPr marL="0" indent="0" algn="l">
              <a:buNone/>
            </a:pPr>
            <a:r>
              <a:rPr lang="en-GB" sz="1800" b="0" i="0" u="none" strike="noStrike" baseline="0">
                <a:latin typeface="Arial" panose="020B0604020202020204" pitchFamily="34" charset="0"/>
                <a:cs typeface="Arial" panose="020B0604020202020204" pitchFamily="34" charset="0"/>
              </a:rPr>
              <a:t>The Lord of Jin dreamed of a huge vengeful ghost (</a:t>
            </a:r>
            <a:r>
              <a:rPr lang="en-GB" sz="1800" b="0" i="1" u="none" strike="noStrike" baseline="0">
                <a:latin typeface="Arial" panose="020B0604020202020204" pitchFamily="34" charset="0"/>
                <a:cs typeface="Arial" panose="020B0604020202020204" pitchFamily="34" charset="0"/>
              </a:rPr>
              <a:t>li </a:t>
            </a:r>
            <a:r>
              <a:rPr lang="ja-JP" altLang="en-US" sz="1800" b="0" i="0" u="none" strike="noStrike" baseline="0">
                <a:latin typeface="Arial" panose="020B0604020202020204" pitchFamily="34" charset="0"/>
                <a:ea typeface="SimSun" panose="02010600030101010101" pitchFamily="2" charset="-122"/>
                <a:cs typeface="Arial" panose="020B0604020202020204" pitchFamily="34" charset="0"/>
              </a:rPr>
              <a:t>厲</a:t>
            </a:r>
            <a:r>
              <a:rPr lang="en-US" altLang="ja-JP" sz="1800" b="0" i="0" u="none" strike="noStrike" baseline="0">
                <a:latin typeface="Arial" panose="020B0604020202020204" pitchFamily="34" charset="0"/>
                <a:ea typeface="SimSun" panose="02010600030101010101" pitchFamily="2" charset="-122"/>
                <a:cs typeface="Arial" panose="020B0604020202020204" pitchFamily="34" charset="0"/>
              </a:rPr>
              <a:t>), </a:t>
            </a:r>
            <a:r>
              <a:rPr lang="en-GB" sz="1800" b="0" i="0" u="none" strike="noStrike" baseline="0">
                <a:latin typeface="Arial" panose="020B0604020202020204" pitchFamily="34" charset="0"/>
                <a:ea typeface="SimSun" panose="02010600030101010101" pitchFamily="2" charset="-122"/>
                <a:cs typeface="Arial" panose="020B0604020202020204" pitchFamily="34" charset="0"/>
              </a:rPr>
              <a:t>with </a:t>
            </a:r>
            <a:r>
              <a:rPr lang="en-GB" sz="1800" b="0" i="0" u="none" strike="noStrike" baseline="0" err="1">
                <a:latin typeface="Arial" panose="020B0604020202020204" pitchFamily="34" charset="0"/>
                <a:ea typeface="SimSun" panose="02010600030101010101" pitchFamily="2" charset="-122"/>
                <a:cs typeface="Arial" panose="020B0604020202020204" pitchFamily="34" charset="0"/>
              </a:rPr>
              <a:t>disheveled</a:t>
            </a:r>
            <a:r>
              <a:rPr lang="en-GB" sz="1800" b="0" i="0" u="none" strike="noStrike" baseline="0">
                <a:latin typeface="Arial" panose="020B0604020202020204" pitchFamily="34" charset="0"/>
                <a:ea typeface="SimSun" panose="02010600030101010101" pitchFamily="2" charset="-122"/>
                <a:cs typeface="Arial" panose="020B0604020202020204" pitchFamily="34" charset="0"/>
              </a:rPr>
              <a:t> hair hanging </a:t>
            </a:r>
            <a:r>
              <a:rPr lang="en-GB" sz="1800" b="0" i="0" u="none" strike="noStrike" baseline="0">
                <a:latin typeface="Arial" panose="020B0604020202020204" pitchFamily="34" charset="0"/>
                <a:cs typeface="Arial" panose="020B0604020202020204" pitchFamily="34" charset="0"/>
              </a:rPr>
              <a:t>to the ground. It beat its chest, leapt up and down, and said, “For you to slay my descendants was unjust. I have already obtained the approval of the God (Di) for my request.” It smashed the main gate of the palace, advanced to the gate of the Lord’s chamber, and entered. Terrified, the Lord withdrew into the inner chamber, but the ghost smashed that door too. The Lord then awoke and summoned the shaman of Mulberry Fields, who described a situation that corresponded exactly to the content of the Lord’s dream. “What is it about?” asked the Lord. “You will not live to taste the grain of the new harvest,” the shaman replied.</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82598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F6C37-1E83-6928-2898-1B8C55CEDDBA}"/>
              </a:ext>
            </a:extLst>
          </p:cNvPr>
          <p:cNvSpPr>
            <a:spLocks noGrp="1"/>
          </p:cNvSpPr>
          <p:nvPr>
            <p:ph type="title"/>
          </p:nvPr>
        </p:nvSpPr>
        <p:spPr/>
        <p:txBody>
          <a:bodyPr/>
          <a:lstStyle/>
          <a:p>
            <a:r>
              <a:rPr lang="en-GB" sz="3600"/>
              <a:t>Concepts of the ‘Soul’ and Rise of Afterlife</a:t>
            </a:r>
          </a:p>
        </p:txBody>
      </p:sp>
      <p:sp>
        <p:nvSpPr>
          <p:cNvPr id="3" name="Content Placeholder 2">
            <a:extLst>
              <a:ext uri="{FF2B5EF4-FFF2-40B4-BE49-F238E27FC236}">
                <a16:creationId xmlns:a16="http://schemas.microsoft.com/office/drawing/2014/main" id="{A5E9D128-6FCF-7C64-91B0-715CEB5D4B66}"/>
              </a:ext>
            </a:extLst>
          </p:cNvPr>
          <p:cNvSpPr>
            <a:spLocks noGrp="1"/>
          </p:cNvSpPr>
          <p:nvPr>
            <p:ph idx="1"/>
          </p:nvPr>
        </p:nvSpPr>
        <p:spPr/>
        <p:txBody>
          <a:bodyPr>
            <a:normAutofit fontScale="47500" lnSpcReduction="20000"/>
          </a:bodyPr>
          <a:lstStyle/>
          <a:p>
            <a:r>
              <a:rPr lang="en-GB" i="1">
                <a:latin typeface="Arial" panose="020B0604020202020204" pitchFamily="34" charset="0"/>
                <a:cs typeface="Arial" panose="020B0604020202020204" pitchFamily="34" charset="0"/>
              </a:rPr>
              <a:t>Hun</a:t>
            </a:r>
            <a:r>
              <a:rPr lang="en-GB">
                <a:latin typeface="Arial" panose="020B0604020202020204" pitchFamily="34" charset="0"/>
                <a:cs typeface="Arial" panose="020B0604020202020204" pitchFamily="34" charset="0"/>
              </a:rPr>
              <a:t> and </a:t>
            </a:r>
            <a:r>
              <a:rPr lang="en-GB" i="1">
                <a:latin typeface="Arial" panose="020B0604020202020204" pitchFamily="34" charset="0"/>
                <a:cs typeface="Arial" panose="020B0604020202020204" pitchFamily="34" charset="0"/>
              </a:rPr>
              <a:t>po</a:t>
            </a:r>
            <a:r>
              <a:rPr lang="en-GB">
                <a:latin typeface="Arial" panose="020B0604020202020204" pitchFamily="34" charset="0"/>
                <a:cs typeface="Arial" panose="020B0604020202020204" pitchFamily="34" charset="0"/>
              </a:rPr>
              <a:t> dualism to explain ghosts:</a:t>
            </a: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In the transformation of human life the first stage [the </a:t>
            </a:r>
            <a:r>
              <a:rPr lang="en-GB" err="1">
                <a:latin typeface="Arial" panose="020B0604020202020204" pitchFamily="34" charset="0"/>
                <a:cs typeface="Arial" panose="020B0604020202020204" pitchFamily="34" charset="0"/>
              </a:rPr>
              <a:t>fetus</a:t>
            </a:r>
            <a:r>
              <a:rPr lang="en-GB">
                <a:latin typeface="Arial" panose="020B0604020202020204" pitchFamily="34" charset="0"/>
                <a:cs typeface="Arial" panose="020B0604020202020204" pitchFamily="34" charset="0"/>
              </a:rPr>
              <a:t>, TJ] is called </a:t>
            </a:r>
            <a:r>
              <a:rPr lang="en-GB" i="1">
                <a:latin typeface="Arial" panose="020B0604020202020204" pitchFamily="34" charset="0"/>
                <a:cs typeface="Arial" panose="020B0604020202020204" pitchFamily="34" charset="0"/>
              </a:rPr>
              <a:t>po</a:t>
            </a:r>
            <a:r>
              <a:rPr lang="en-GB">
                <a:latin typeface="Arial" panose="020B0604020202020204" pitchFamily="34" charset="0"/>
                <a:cs typeface="Arial" panose="020B0604020202020204" pitchFamily="34" charset="0"/>
              </a:rPr>
              <a:t> </a:t>
            </a:r>
            <a:r>
              <a:rPr lang="ja-JP" altLang="en-US">
                <a:latin typeface="Arial" panose="020B0604020202020204" pitchFamily="34" charset="0"/>
                <a:cs typeface="Arial" panose="020B0604020202020204" pitchFamily="34" charset="0"/>
              </a:rPr>
              <a:t>魄</a:t>
            </a:r>
            <a:r>
              <a:rPr lang="en-US" altLang="ja-JP">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rPr>
              <a:t>After this has been produced, its </a:t>
            </a:r>
            <a:r>
              <a:rPr lang="en-GB" i="1">
                <a:latin typeface="Arial" panose="020B0604020202020204" pitchFamily="34" charset="0"/>
                <a:cs typeface="Arial" panose="020B0604020202020204" pitchFamily="34" charset="0"/>
              </a:rPr>
              <a:t>yang</a:t>
            </a:r>
            <a:r>
              <a:rPr lang="en-GB">
                <a:latin typeface="Arial" panose="020B0604020202020204" pitchFamily="34" charset="0"/>
                <a:cs typeface="Arial" panose="020B0604020202020204" pitchFamily="34" charset="0"/>
              </a:rPr>
              <a:t> is called </a:t>
            </a:r>
            <a:r>
              <a:rPr lang="en-GB" i="1" err="1">
                <a:latin typeface="Arial" panose="020B0604020202020204" pitchFamily="34" charset="0"/>
                <a:cs typeface="Arial" panose="020B0604020202020204" pitchFamily="34" charset="0"/>
              </a:rPr>
              <a:t>hun</a:t>
            </a:r>
            <a:r>
              <a:rPr lang="en-GB">
                <a:latin typeface="Arial" panose="020B0604020202020204" pitchFamily="34" charset="0"/>
                <a:cs typeface="Arial" panose="020B0604020202020204" pitchFamily="34" charset="0"/>
              </a:rPr>
              <a:t> </a:t>
            </a:r>
            <a:r>
              <a:rPr lang="ja-JP" altLang="en-US">
                <a:latin typeface="Arial" panose="020B0604020202020204" pitchFamily="34" charset="0"/>
                <a:cs typeface="Arial" panose="020B0604020202020204" pitchFamily="34" charset="0"/>
              </a:rPr>
              <a:t>魂</a:t>
            </a:r>
            <a:r>
              <a:rPr lang="en-US" altLang="ja-JP">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rPr>
              <a:t>Through the use of material substances the quintessential essence is multiplied, and the </a:t>
            </a:r>
            <a:r>
              <a:rPr lang="en-GB" i="1" err="1">
                <a:latin typeface="Arial" panose="020B0604020202020204" pitchFamily="34" charset="0"/>
                <a:cs typeface="Arial" panose="020B0604020202020204" pitchFamily="34" charset="0"/>
              </a:rPr>
              <a:t>hunpo</a:t>
            </a:r>
            <a:r>
              <a:rPr lang="en-GB">
                <a:latin typeface="Arial" panose="020B0604020202020204" pitchFamily="34" charset="0"/>
                <a:cs typeface="Arial" panose="020B0604020202020204" pitchFamily="34" charset="0"/>
              </a:rPr>
              <a:t> become strong, and thus the quintessential </a:t>
            </a:r>
            <a:r>
              <a:rPr lang="en-GB" err="1">
                <a:latin typeface="Arial" panose="020B0604020202020204" pitchFamily="34" charset="0"/>
                <a:cs typeface="Arial" panose="020B0604020202020204" pitchFamily="34" charset="0"/>
              </a:rPr>
              <a:t>vigor</a:t>
            </a:r>
            <a:r>
              <a:rPr lang="en-GB">
                <a:latin typeface="Arial" panose="020B0604020202020204" pitchFamily="34" charset="0"/>
                <a:cs typeface="Arial" panose="020B0604020202020204" pitchFamily="34" charset="0"/>
              </a:rPr>
              <a:t> grows and reaches the level of spirit illumination. When an ordinary man or woman dies a violent death, his or her </a:t>
            </a:r>
            <a:r>
              <a:rPr lang="en-GB" i="1" err="1">
                <a:latin typeface="Arial" panose="020B0604020202020204" pitchFamily="34" charset="0"/>
                <a:cs typeface="Arial" panose="020B0604020202020204" pitchFamily="34" charset="0"/>
              </a:rPr>
              <a:t>hunpo</a:t>
            </a:r>
            <a:r>
              <a:rPr lang="en-GB">
                <a:latin typeface="Arial" panose="020B0604020202020204" pitchFamily="34" charset="0"/>
                <a:cs typeface="Arial" panose="020B0604020202020204" pitchFamily="34" charset="0"/>
              </a:rPr>
              <a:t> are still able to possess (</a:t>
            </a:r>
            <a:r>
              <a:rPr lang="en-GB" err="1">
                <a:latin typeface="Arial" panose="020B0604020202020204" pitchFamily="34" charset="0"/>
                <a:cs typeface="Arial" panose="020B0604020202020204" pitchFamily="34" charset="0"/>
              </a:rPr>
              <a:t>pingyi</a:t>
            </a:r>
            <a:r>
              <a:rPr lang="en-GB">
                <a:latin typeface="Arial" panose="020B0604020202020204" pitchFamily="34" charset="0"/>
                <a:cs typeface="Arial" panose="020B0604020202020204" pitchFamily="34" charset="0"/>
              </a:rPr>
              <a:t> </a:t>
            </a:r>
            <a:r>
              <a:rPr lang="ja-JP" altLang="en-US">
                <a:latin typeface="Arial" panose="020B0604020202020204" pitchFamily="34" charset="0"/>
                <a:cs typeface="Arial" panose="020B0604020202020204" pitchFamily="34" charset="0"/>
              </a:rPr>
              <a:t>憑依</a:t>
            </a:r>
            <a:r>
              <a:rPr lang="en-US" altLang="ja-JP">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rPr>
              <a:t>someone in the form of a malevolent ghost (</a:t>
            </a:r>
            <a:r>
              <a:rPr lang="en-GB" err="1">
                <a:latin typeface="Arial" panose="020B0604020202020204" pitchFamily="34" charset="0"/>
                <a:cs typeface="Arial" panose="020B0604020202020204" pitchFamily="34" charset="0"/>
              </a:rPr>
              <a:t>yinli</a:t>
            </a:r>
            <a:r>
              <a:rPr lang="en-GB">
                <a:latin typeface="Arial" panose="020B0604020202020204" pitchFamily="34" charset="0"/>
                <a:cs typeface="Arial" panose="020B0604020202020204" pitchFamily="34" charset="0"/>
              </a:rPr>
              <a:t> </a:t>
            </a:r>
            <a:r>
              <a:rPr lang="ja-JP" altLang="en-US">
                <a:latin typeface="Arial" panose="020B0604020202020204" pitchFamily="34" charset="0"/>
                <a:cs typeface="Arial" panose="020B0604020202020204" pitchFamily="34" charset="0"/>
              </a:rPr>
              <a:t>淫厲</a:t>
            </a:r>
            <a:r>
              <a:rPr lang="en-US" altLang="ja-JP">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rPr>
              <a:t>This is all the more so in the case of </a:t>
            </a:r>
            <a:r>
              <a:rPr lang="en-GB" err="1">
                <a:latin typeface="Arial" panose="020B0604020202020204" pitchFamily="34" charset="0"/>
                <a:cs typeface="Arial" panose="020B0604020202020204" pitchFamily="34" charset="0"/>
              </a:rPr>
              <a:t>Liangxiao</a:t>
            </a:r>
            <a:r>
              <a:rPr lang="en-GB">
                <a:latin typeface="Arial" panose="020B0604020202020204" pitchFamily="34" charset="0"/>
                <a:cs typeface="Arial" panose="020B0604020202020204" pitchFamily="34" charset="0"/>
              </a:rPr>
              <a:t> [i.e., </a:t>
            </a:r>
            <a:r>
              <a:rPr lang="en-GB" err="1">
                <a:latin typeface="Arial" panose="020B0604020202020204" pitchFamily="34" charset="0"/>
                <a:cs typeface="Arial" panose="020B0604020202020204" pitchFamily="34" charset="0"/>
              </a:rPr>
              <a:t>Boyou</a:t>
            </a:r>
            <a:r>
              <a:rPr lang="en-GB">
                <a:latin typeface="Arial" panose="020B0604020202020204" pitchFamily="34" charset="0"/>
                <a:cs typeface="Arial" panose="020B0604020202020204" pitchFamily="34" charset="0"/>
              </a:rPr>
              <a:t>], a descendant of our former ruler Mu Gong, the grandson of </a:t>
            </a:r>
            <a:r>
              <a:rPr lang="en-GB" err="1">
                <a:latin typeface="Arial" panose="020B0604020202020204" pitchFamily="34" charset="0"/>
                <a:cs typeface="Arial" panose="020B0604020202020204" pitchFamily="34" charset="0"/>
              </a:rPr>
              <a:t>Ziliang</a:t>
            </a:r>
            <a:r>
              <a:rPr lang="en-GB">
                <a:latin typeface="Arial" panose="020B0604020202020204" pitchFamily="34" charset="0"/>
                <a:cs typeface="Arial" panose="020B0604020202020204" pitchFamily="34" charset="0"/>
              </a:rPr>
              <a:t>, and the son of </a:t>
            </a:r>
            <a:r>
              <a:rPr lang="en-GB" err="1">
                <a:latin typeface="Arial" panose="020B0604020202020204" pitchFamily="34" charset="0"/>
                <a:cs typeface="Arial" panose="020B0604020202020204" pitchFamily="34" charset="0"/>
              </a:rPr>
              <a:t>Zi’er</a:t>
            </a:r>
            <a:r>
              <a:rPr lang="en-GB">
                <a:latin typeface="Arial" panose="020B0604020202020204" pitchFamily="34" charset="0"/>
                <a:cs typeface="Arial" panose="020B0604020202020204" pitchFamily="34" charset="0"/>
              </a:rPr>
              <a:t>, who were ministers of our state and belonged to a family that had held the handle of government for three generations! (transl. from Lai </a:t>
            </a:r>
            <a:r>
              <a:rPr lang="en-GB" err="1">
                <a:latin typeface="Arial" panose="020B0604020202020204" pitchFamily="34" charset="0"/>
                <a:cs typeface="Arial" panose="020B0604020202020204" pitchFamily="34" charset="0"/>
              </a:rPr>
              <a:t>Guolong</a:t>
            </a:r>
            <a:r>
              <a:rPr lang="en-GB">
                <a:latin typeface="Arial" panose="020B0604020202020204" pitchFamily="34" charset="0"/>
                <a:cs typeface="Arial" panose="020B0604020202020204" pitchFamily="34" charset="0"/>
              </a:rPr>
              <a:t> 2015: 44)</a:t>
            </a:r>
          </a:p>
          <a:p>
            <a:pPr marL="0" indent="0">
              <a:buNone/>
            </a:pPr>
            <a:endParaRPr lang="en-GB">
              <a:latin typeface="Arial" panose="020B0604020202020204" pitchFamily="34" charset="0"/>
              <a:cs typeface="Arial" panose="020B0604020202020204" pitchFamily="34" charset="0"/>
            </a:endParaRPr>
          </a:p>
          <a:p>
            <a:r>
              <a:rPr lang="en-GB" i="1">
                <a:latin typeface="Arial" panose="020B0604020202020204" pitchFamily="34" charset="0"/>
                <a:cs typeface="Arial" panose="020B0604020202020204" pitchFamily="34" charset="0"/>
              </a:rPr>
              <a:t>po</a:t>
            </a:r>
            <a:r>
              <a:rPr lang="en-GB">
                <a:latin typeface="Arial" panose="020B0604020202020204" pitchFamily="34" charset="0"/>
                <a:cs typeface="Arial" panose="020B0604020202020204" pitchFamily="34" charset="0"/>
              </a:rPr>
              <a:t> </a:t>
            </a:r>
            <a:r>
              <a:rPr lang="ja-JP" altLang="en-US">
                <a:latin typeface="Arial" panose="020B0604020202020204" pitchFamily="34" charset="0"/>
                <a:cs typeface="Arial" panose="020B0604020202020204" pitchFamily="34" charset="0"/>
              </a:rPr>
              <a:t>魄 </a:t>
            </a:r>
            <a:r>
              <a:rPr lang="en-GB" altLang="ja-JP">
                <a:latin typeface="Arial" panose="020B0604020202020204" pitchFamily="34" charset="0"/>
                <a:cs typeface="Arial" panose="020B0604020202020204" pitchFamily="34" charset="0"/>
              </a:rPr>
              <a:t>is the material base or starting point of human beings:</a:t>
            </a:r>
          </a:p>
          <a:p>
            <a:endParaRPr lang="en-GB" altLang="ja-JP">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“Thus when human beings are engendered . . . in the first month it [the </a:t>
            </a:r>
            <a:r>
              <a:rPr lang="en-GB" err="1">
                <a:latin typeface="Arial" panose="020B0604020202020204" pitchFamily="34" charset="0"/>
                <a:cs typeface="Arial" panose="020B0604020202020204" pitchFamily="34" charset="0"/>
              </a:rPr>
              <a:t>fetus</a:t>
            </a:r>
            <a:r>
              <a:rPr lang="en-GB">
                <a:latin typeface="Arial" panose="020B0604020202020204" pitchFamily="34" charset="0"/>
                <a:cs typeface="Arial" panose="020B0604020202020204" pitchFamily="34" charset="0"/>
              </a:rPr>
              <a:t>] is called ‘flowing into the form.’ Food and drink must be the finest. . . . In the second month it first becomes lard (</a:t>
            </a:r>
            <a:r>
              <a:rPr lang="en-GB" i="1" err="1">
                <a:latin typeface="Arial" panose="020B0604020202020204" pitchFamily="34" charset="0"/>
                <a:cs typeface="Arial" panose="020B0604020202020204" pitchFamily="34" charset="0"/>
              </a:rPr>
              <a:t>gao</a:t>
            </a:r>
            <a:r>
              <a:rPr lang="en-GB">
                <a:latin typeface="Arial" panose="020B0604020202020204" pitchFamily="34" charset="0"/>
                <a:cs typeface="Arial" panose="020B0604020202020204" pitchFamily="34" charset="0"/>
              </a:rPr>
              <a:t> 膏). . . . In the third month it first becomes suet (</a:t>
            </a:r>
            <a:r>
              <a:rPr lang="en-GB" i="1" err="1">
                <a:latin typeface="Arial" panose="020B0604020202020204" pitchFamily="34" charset="0"/>
                <a:cs typeface="Arial" panose="020B0604020202020204" pitchFamily="34" charset="0"/>
              </a:rPr>
              <a:t>zhi</a:t>
            </a:r>
            <a:r>
              <a:rPr lang="en-GB">
                <a:latin typeface="Arial" panose="020B0604020202020204" pitchFamily="34" charset="0"/>
                <a:cs typeface="Arial" panose="020B0604020202020204" pitchFamily="34" charset="0"/>
              </a:rPr>
              <a:t> 脂), and has the appearance of a gourd.” (“Treatise on </a:t>
            </a:r>
            <a:r>
              <a:rPr lang="en-GB" err="1">
                <a:latin typeface="Arial" panose="020B0604020202020204" pitchFamily="34" charset="0"/>
                <a:cs typeface="Arial" panose="020B0604020202020204" pitchFamily="34" charset="0"/>
              </a:rPr>
              <a:t>Generationmof</a:t>
            </a:r>
            <a:r>
              <a:rPr lang="en-GB">
                <a:latin typeface="Arial" panose="020B0604020202020204" pitchFamily="34" charset="0"/>
                <a:cs typeface="Arial" panose="020B0604020202020204" pitchFamily="34" charset="0"/>
              </a:rPr>
              <a:t> the </a:t>
            </a:r>
            <a:r>
              <a:rPr lang="en-GB" err="1">
                <a:latin typeface="Arial" panose="020B0604020202020204" pitchFamily="34" charset="0"/>
                <a:cs typeface="Arial" panose="020B0604020202020204" pitchFamily="34" charset="0"/>
              </a:rPr>
              <a:t>Fetus</a:t>
            </a:r>
            <a:r>
              <a:rPr lang="en-GB">
                <a:latin typeface="Arial" panose="020B0604020202020204" pitchFamily="34" charset="0"/>
                <a:cs typeface="Arial" panose="020B0604020202020204" pitchFamily="34" charset="0"/>
              </a:rPr>
              <a:t>” (</a:t>
            </a:r>
            <a:r>
              <a:rPr lang="en-GB" i="1" err="1">
                <a:latin typeface="Arial" panose="020B0604020202020204" pitchFamily="34" charset="0"/>
                <a:cs typeface="Arial" panose="020B0604020202020204" pitchFamily="34" charset="0"/>
              </a:rPr>
              <a:t>Taichanshu</a:t>
            </a:r>
            <a:r>
              <a:rPr lang="en-GB">
                <a:latin typeface="Arial" panose="020B0604020202020204" pitchFamily="34" charset="0"/>
                <a:cs typeface="Arial" panose="020B0604020202020204" pitchFamily="34" charset="0"/>
              </a:rPr>
              <a:t>), excavated from Tomb 3 at </a:t>
            </a:r>
            <a:r>
              <a:rPr lang="en-GB" err="1">
                <a:latin typeface="Arial" panose="020B0604020202020204" pitchFamily="34" charset="0"/>
                <a:cs typeface="Arial" panose="020B0604020202020204" pitchFamily="34" charset="0"/>
              </a:rPr>
              <a:t>Mawangdui</a:t>
            </a:r>
            <a:r>
              <a:rPr lang="en-GB">
                <a:latin typeface="Arial" panose="020B0604020202020204" pitchFamily="34" charset="0"/>
                <a:cs typeface="Arial" panose="020B0604020202020204" pitchFamily="34" charset="0"/>
              </a:rPr>
              <a:t> (before 168 BCE).</a:t>
            </a:r>
          </a:p>
          <a:p>
            <a:pPr marL="0" indent="0">
              <a:buNone/>
            </a:pPr>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Need to pacify and segregate the avenging dead by finding them a place</a:t>
            </a:r>
          </a:p>
        </p:txBody>
      </p:sp>
    </p:spTree>
    <p:extLst>
      <p:ext uri="{BB962C8B-B14F-4D97-AF65-F5344CB8AC3E}">
        <p14:creationId xmlns:p14="http://schemas.microsoft.com/office/powerpoint/2010/main" val="20712175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5D04F-12B5-F9C8-6BFA-116896E4063D}"/>
              </a:ext>
            </a:extLst>
          </p:cNvPr>
          <p:cNvSpPr>
            <a:spLocks noGrp="1"/>
          </p:cNvSpPr>
          <p:nvPr>
            <p:ph type="title"/>
          </p:nvPr>
        </p:nvSpPr>
        <p:spPr/>
        <p:txBody>
          <a:bodyPr/>
          <a:lstStyle/>
          <a:p>
            <a:r>
              <a:rPr lang="en-GB"/>
              <a:t>Activity</a:t>
            </a:r>
          </a:p>
        </p:txBody>
      </p:sp>
      <p:sp>
        <p:nvSpPr>
          <p:cNvPr id="3" name="Content Placeholder 2">
            <a:extLst>
              <a:ext uri="{FF2B5EF4-FFF2-40B4-BE49-F238E27FC236}">
                <a16:creationId xmlns:a16="http://schemas.microsoft.com/office/drawing/2014/main" id="{9E248A5F-A6FC-2425-AE08-5EBBFA48E22E}"/>
              </a:ext>
            </a:extLst>
          </p:cNvPr>
          <p:cNvSpPr>
            <a:spLocks noGrp="1"/>
          </p:cNvSpPr>
          <p:nvPr>
            <p:ph idx="1"/>
          </p:nvPr>
        </p:nvSpPr>
        <p:spPr/>
        <p:txBody>
          <a:bodyPr/>
          <a:lstStyle/>
          <a:p>
            <a:r>
              <a:rPr lang="en-GB"/>
              <a:t>What artifacts would you put into a tomb to facilitate the dual function of severing ties with the dead while also maintaining the connection between the world of the living and the world of the dead?</a:t>
            </a:r>
          </a:p>
        </p:txBody>
      </p:sp>
    </p:spTree>
    <p:extLst>
      <p:ext uri="{BB962C8B-B14F-4D97-AF65-F5344CB8AC3E}">
        <p14:creationId xmlns:p14="http://schemas.microsoft.com/office/powerpoint/2010/main" val="20377872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2F4BC-03F3-EFC2-7E6B-702A58D0A205}"/>
              </a:ext>
            </a:extLst>
          </p:cNvPr>
          <p:cNvSpPr>
            <a:spLocks noGrp="1"/>
          </p:cNvSpPr>
          <p:nvPr>
            <p:ph type="title"/>
          </p:nvPr>
        </p:nvSpPr>
        <p:spPr/>
        <p:txBody>
          <a:bodyPr/>
          <a:lstStyle/>
          <a:p>
            <a:r>
              <a:rPr lang="en-GB"/>
              <a:t>Tomb figurines</a:t>
            </a:r>
          </a:p>
        </p:txBody>
      </p:sp>
      <p:sp>
        <p:nvSpPr>
          <p:cNvPr id="3" name="Content Placeholder 2">
            <a:extLst>
              <a:ext uri="{FF2B5EF4-FFF2-40B4-BE49-F238E27FC236}">
                <a16:creationId xmlns:a16="http://schemas.microsoft.com/office/drawing/2014/main" id="{BB808681-641E-170B-CACB-F26AA20948D4}"/>
              </a:ext>
            </a:extLst>
          </p:cNvPr>
          <p:cNvSpPr>
            <a:spLocks noGrp="1"/>
          </p:cNvSpPr>
          <p:nvPr>
            <p:ph idx="1"/>
          </p:nvPr>
        </p:nvSpPr>
        <p:spPr/>
        <p:txBody>
          <a:bodyPr>
            <a:normAutofit fontScale="92500" lnSpcReduction="20000"/>
          </a:bodyPr>
          <a:lstStyle/>
          <a:p>
            <a:r>
              <a:rPr lang="en-GB"/>
              <a:t>Human figures not a prominent theme in Neolithic and Bronze Age sites </a:t>
            </a:r>
            <a:r>
              <a:rPr lang="en-GB">
                <a:sym typeface="Wingdings" panose="05000000000000000000" pitchFamily="2" charset="2"/>
              </a:rPr>
              <a:t> not enough context to elucidate meanings and functions (reason: human sacrifice still too common?)</a:t>
            </a:r>
          </a:p>
          <a:p>
            <a:r>
              <a:rPr lang="en-GB">
                <a:sym typeface="Wingdings" panose="05000000000000000000" pitchFamily="2" charset="2"/>
              </a:rPr>
              <a:t>Shang/Western Zhou human figures represent people with minor or negative positions in society  avoidance of portraying kings and gods</a:t>
            </a:r>
          </a:p>
          <a:p>
            <a:r>
              <a:rPr lang="en-GB">
                <a:sym typeface="Wingdings" panose="05000000000000000000" pitchFamily="2" charset="2"/>
              </a:rPr>
              <a:t>Figures in early Chinese art often naked, crippled, toiling, or criminals and enemy captives (barbarian chiefs, prisoners, slaves and servants)</a:t>
            </a:r>
          </a:p>
          <a:p>
            <a:endParaRPr lang="en-GB">
              <a:sym typeface="Wingdings" panose="05000000000000000000" pitchFamily="2" charset="2"/>
            </a:endParaRPr>
          </a:p>
        </p:txBody>
      </p:sp>
    </p:spTree>
    <p:extLst>
      <p:ext uri="{BB962C8B-B14F-4D97-AF65-F5344CB8AC3E}">
        <p14:creationId xmlns:p14="http://schemas.microsoft.com/office/powerpoint/2010/main" val="33015983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52185-1C12-BD1B-FB0A-628B97A38175}"/>
              </a:ext>
            </a:extLst>
          </p:cNvPr>
          <p:cNvSpPr>
            <a:spLocks noGrp="1"/>
          </p:cNvSpPr>
          <p:nvPr>
            <p:ph type="title"/>
          </p:nvPr>
        </p:nvSpPr>
        <p:spPr/>
        <p:txBody>
          <a:bodyPr/>
          <a:lstStyle/>
          <a:p>
            <a:r>
              <a:rPr lang="en-GB"/>
              <a:t>Warring States Developments</a:t>
            </a:r>
          </a:p>
        </p:txBody>
      </p:sp>
      <p:sp>
        <p:nvSpPr>
          <p:cNvPr id="3" name="Content Placeholder 2">
            <a:extLst>
              <a:ext uri="{FF2B5EF4-FFF2-40B4-BE49-F238E27FC236}">
                <a16:creationId xmlns:a16="http://schemas.microsoft.com/office/drawing/2014/main" id="{940C798B-19A6-ED61-C1E5-2E315312F28F}"/>
              </a:ext>
            </a:extLst>
          </p:cNvPr>
          <p:cNvSpPr>
            <a:spLocks noGrp="1"/>
          </p:cNvSpPr>
          <p:nvPr>
            <p:ph idx="1"/>
          </p:nvPr>
        </p:nvSpPr>
        <p:spPr/>
        <p:txBody>
          <a:bodyPr>
            <a:normAutofit lnSpcReduction="10000"/>
          </a:bodyPr>
          <a:lstStyle/>
          <a:p>
            <a:r>
              <a:rPr lang="en-GB"/>
              <a:t>Gradual increase of figurines in tombs. End of Warring States: almost all elite and commoner tombs contained figurines.</a:t>
            </a:r>
          </a:p>
          <a:p>
            <a:r>
              <a:rPr lang="en-GB"/>
              <a:t>Anthropomorphic representation of the deceased in Warring States and later tombs.</a:t>
            </a:r>
          </a:p>
          <a:p>
            <a:r>
              <a:rPr lang="en-GB"/>
              <a:t>What are the reasons? </a:t>
            </a:r>
          </a:p>
          <a:p>
            <a:pPr lvl="1"/>
            <a:r>
              <a:rPr lang="en-GB"/>
              <a:t>Replacement of human sacrifice?</a:t>
            </a:r>
          </a:p>
          <a:p>
            <a:pPr lvl="1"/>
            <a:r>
              <a:rPr lang="en-GB"/>
              <a:t>One-to-one correspondence with real people or representing types or roles?</a:t>
            </a:r>
          </a:p>
        </p:txBody>
      </p:sp>
    </p:spTree>
    <p:extLst>
      <p:ext uri="{BB962C8B-B14F-4D97-AF65-F5344CB8AC3E}">
        <p14:creationId xmlns:p14="http://schemas.microsoft.com/office/powerpoint/2010/main" val="40428447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9CC2CA1-C95A-6DB9-281C-BD1F953CDFA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2F6F5BD-BB10-DFCA-3863-38D0F1E4FFDE}"/>
              </a:ext>
            </a:extLst>
          </p:cNvPr>
          <p:cNvSpPr>
            <a:spLocks noGrp="1"/>
          </p:cNvSpPr>
          <p:nvPr>
            <p:ph idx="1"/>
          </p:nvPr>
        </p:nvSpPr>
        <p:spPr/>
        <p:txBody>
          <a:bodyPr/>
          <a:lstStyle/>
          <a:p>
            <a:endParaRPr lang="en-GB" sz="1800" b="0" i="0" u="none" strike="noStrike" baseline="0">
              <a:latin typeface="Times New Roman" panose="02020603050405020304" pitchFamily="18" charset="0"/>
            </a:endParaRPr>
          </a:p>
          <a:p>
            <a:endParaRPr lang="en-GB" sz="1800" b="0" i="0" u="none" strike="noStrike" baseline="0">
              <a:latin typeface="Times New Roman" panose="02020603050405020304" pitchFamily="18" charset="0"/>
            </a:endParaRPr>
          </a:p>
          <a:p>
            <a:endParaRPr lang="en-GB"/>
          </a:p>
        </p:txBody>
      </p:sp>
      <p:pic>
        <p:nvPicPr>
          <p:cNvPr id="7" name="Picture 6">
            <a:extLst>
              <a:ext uri="{FF2B5EF4-FFF2-40B4-BE49-F238E27FC236}">
                <a16:creationId xmlns:a16="http://schemas.microsoft.com/office/drawing/2014/main" id="{8EAE8B2D-22E3-C436-EA37-95A5529703FA}"/>
              </a:ext>
            </a:extLst>
          </p:cNvPr>
          <p:cNvPicPr>
            <a:picLocks noChangeAspect="1"/>
          </p:cNvPicPr>
          <p:nvPr/>
        </p:nvPicPr>
        <p:blipFill>
          <a:blip r:embed="rId2"/>
          <a:stretch>
            <a:fillRect/>
          </a:stretch>
        </p:blipFill>
        <p:spPr>
          <a:xfrm>
            <a:off x="572987" y="556849"/>
            <a:ext cx="8037618" cy="5191936"/>
          </a:xfrm>
          <a:prstGeom prst="rect">
            <a:avLst/>
          </a:prstGeom>
        </p:spPr>
      </p:pic>
      <p:sp>
        <p:nvSpPr>
          <p:cNvPr id="8" name="TextBox 7">
            <a:extLst>
              <a:ext uri="{FF2B5EF4-FFF2-40B4-BE49-F238E27FC236}">
                <a16:creationId xmlns:a16="http://schemas.microsoft.com/office/drawing/2014/main" id="{33D667EC-1CA8-581A-81CB-1AFEDABBB390}"/>
              </a:ext>
            </a:extLst>
          </p:cNvPr>
          <p:cNvSpPr txBox="1"/>
          <p:nvPr/>
        </p:nvSpPr>
        <p:spPr>
          <a:xfrm>
            <a:off x="930729" y="6057900"/>
            <a:ext cx="7756071" cy="646331"/>
          </a:xfrm>
          <a:prstGeom prst="rect">
            <a:avLst/>
          </a:prstGeom>
          <a:noFill/>
        </p:spPr>
        <p:txBody>
          <a:bodyPr wrap="square" rtlCol="0">
            <a:spAutoFit/>
          </a:bodyPr>
          <a:lstStyle/>
          <a:p>
            <a:r>
              <a:rPr lang="en-GB" sz="1800" b="0" i="0" u="none" strike="noStrike" baseline="0">
                <a:latin typeface="ChaparralPro-Regular"/>
              </a:rPr>
              <a:t>Plan of Tomb 7 at </a:t>
            </a:r>
            <a:r>
              <a:rPr lang="en-GB" sz="1800" b="0" i="0" u="none" strike="noStrike" baseline="0" err="1">
                <a:latin typeface="ChaparralPro-Regular"/>
              </a:rPr>
              <a:t>Niujiapo</a:t>
            </a:r>
            <a:r>
              <a:rPr lang="en-GB" sz="1800" b="0" i="0" u="none" strike="noStrike" baseline="0">
                <a:latin typeface="ChaparralPro-Regular"/>
              </a:rPr>
              <a:t> in </a:t>
            </a:r>
            <a:r>
              <a:rPr lang="en-GB" sz="1800" b="0" i="0" u="none" strike="noStrike" baseline="0" err="1">
                <a:latin typeface="ChaparralPro-Regular"/>
              </a:rPr>
              <a:t>Changzi</a:t>
            </a:r>
            <a:r>
              <a:rPr lang="en-GB" sz="1800" b="0" i="0" u="none" strike="noStrike" baseline="0">
                <a:latin typeface="ChaparralPro-Regular"/>
              </a:rPr>
              <a:t> County, Shanxi. Late Spring and Autumn period. Tomb figurines coincide with human sacrifice. (Lai 2015: 108-109)</a:t>
            </a:r>
            <a:endParaRPr lang="en-GB"/>
          </a:p>
        </p:txBody>
      </p:sp>
    </p:spTree>
    <p:extLst>
      <p:ext uri="{BB962C8B-B14F-4D97-AF65-F5344CB8AC3E}">
        <p14:creationId xmlns:p14="http://schemas.microsoft.com/office/powerpoint/2010/main" val="37141666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DF156A7-FE73-236B-CA53-020803852A54}"/>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F5CFA767-3893-B29A-D41A-213680856623}"/>
              </a:ext>
            </a:extLst>
          </p:cNvPr>
          <p:cNvPicPr>
            <a:picLocks noGrp="1" noChangeAspect="1"/>
          </p:cNvPicPr>
          <p:nvPr>
            <p:ph sz="half" idx="1"/>
          </p:nvPr>
        </p:nvPicPr>
        <p:blipFill>
          <a:blip r:embed="rId2"/>
          <a:stretch>
            <a:fillRect/>
          </a:stretch>
        </p:blipFill>
        <p:spPr>
          <a:xfrm>
            <a:off x="387513" y="1278384"/>
            <a:ext cx="4243526" cy="5220069"/>
          </a:xfrm>
        </p:spPr>
      </p:pic>
      <p:sp>
        <p:nvSpPr>
          <p:cNvPr id="7" name="Content Placeholder 6">
            <a:extLst>
              <a:ext uri="{FF2B5EF4-FFF2-40B4-BE49-F238E27FC236}">
                <a16:creationId xmlns:a16="http://schemas.microsoft.com/office/drawing/2014/main" id="{1446ED6F-7E09-515C-B91B-80710D8E75D0}"/>
              </a:ext>
            </a:extLst>
          </p:cNvPr>
          <p:cNvSpPr>
            <a:spLocks noGrp="1"/>
          </p:cNvSpPr>
          <p:nvPr>
            <p:ph sz="half" idx="2"/>
          </p:nvPr>
        </p:nvSpPr>
        <p:spPr>
          <a:xfrm>
            <a:off x="5379868" y="1600200"/>
            <a:ext cx="3306932" cy="4152530"/>
          </a:xfrm>
        </p:spPr>
        <p:txBody>
          <a:bodyPr/>
          <a:lstStyle/>
          <a:p>
            <a:pPr marL="0" indent="0" algn="l">
              <a:buNone/>
            </a:pPr>
            <a:r>
              <a:rPr lang="en-GB" sz="1800" b="0" i="0" u="none" strike="noStrike" baseline="0">
                <a:latin typeface="ChaparralPro-Regular"/>
              </a:rPr>
              <a:t>Slim wooden figurines found on top of the innermost coffin in Tomb 1 at </a:t>
            </a:r>
            <a:r>
              <a:rPr lang="en-GB" sz="1800" b="0" i="0" u="none" strike="noStrike" baseline="0" err="1">
                <a:latin typeface="ChaparralPro-Regular"/>
              </a:rPr>
              <a:t>Mawangdui</a:t>
            </a:r>
            <a:r>
              <a:rPr lang="en-GB" sz="1800" b="0" i="0" u="none" strike="noStrike" baseline="0">
                <a:latin typeface="ChaparralPro-Regular"/>
              </a:rPr>
              <a:t>, Changsha City, Hunan. Early Western Han dynasty. (Lai </a:t>
            </a:r>
            <a:r>
              <a:rPr lang="en-GB" sz="1800" b="0" i="0" u="none" strike="noStrike" baseline="0" err="1">
                <a:latin typeface="ChaparralPro-Regular"/>
              </a:rPr>
              <a:t>Guolong</a:t>
            </a:r>
            <a:r>
              <a:rPr lang="en-GB" sz="1800" b="0" i="0" u="none" strike="noStrike" baseline="0">
                <a:latin typeface="ChaparralPro-Regular"/>
              </a:rPr>
              <a:t> 2015: 112)</a:t>
            </a:r>
            <a:endParaRPr lang="en-GB"/>
          </a:p>
        </p:txBody>
      </p:sp>
    </p:spTree>
    <p:extLst>
      <p:ext uri="{BB962C8B-B14F-4D97-AF65-F5344CB8AC3E}">
        <p14:creationId xmlns:p14="http://schemas.microsoft.com/office/powerpoint/2010/main" val="3696915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89BEA-E186-602C-5FA8-0D9FD9E4AE3A}"/>
              </a:ext>
            </a:extLst>
          </p:cNvPr>
          <p:cNvSpPr>
            <a:spLocks noGrp="1"/>
          </p:cNvSpPr>
          <p:nvPr>
            <p:ph type="title"/>
          </p:nvPr>
        </p:nvSpPr>
        <p:spPr/>
        <p:txBody>
          <a:bodyPr/>
          <a:lstStyle/>
          <a:p>
            <a:r>
              <a:rPr lang="en-GB" sz="1800" b="0" i="0" u="none" strike="noStrike" baseline="0">
                <a:latin typeface="ChaparralPro-Regular"/>
              </a:rPr>
              <a:t>Different groups of wooden figurines excavated from Tomb 1 at </a:t>
            </a:r>
            <a:r>
              <a:rPr lang="en-GB" sz="1800" b="0" i="0" u="none" strike="noStrike" baseline="0" err="1">
                <a:latin typeface="ChaparralPro-Regular"/>
              </a:rPr>
              <a:t>Mawangdui</a:t>
            </a:r>
            <a:r>
              <a:rPr lang="en-GB" sz="1800" b="0" i="0" u="none" strike="noStrike" baseline="0">
                <a:latin typeface="ChaparralPro-Regular"/>
              </a:rPr>
              <a:t>,</a:t>
            </a:r>
            <a:br>
              <a:rPr lang="en-GB" sz="1800" b="0" i="0" u="none" strike="noStrike" baseline="0">
                <a:latin typeface="ChaparralPro-Regular"/>
              </a:rPr>
            </a:br>
            <a:r>
              <a:rPr lang="en-GB" sz="1800" b="0" i="0" u="none" strike="noStrike" baseline="0">
                <a:latin typeface="ChaparralPro-Regular"/>
              </a:rPr>
              <a:t>Changsha City, Hunan. Early Western Han dynasty. (Lai </a:t>
            </a:r>
            <a:r>
              <a:rPr lang="en-GB" sz="1800" b="0" i="0" u="none" strike="noStrike" baseline="0" err="1">
                <a:latin typeface="ChaparralPro-Regular"/>
              </a:rPr>
              <a:t>Guolong</a:t>
            </a:r>
            <a:r>
              <a:rPr lang="en-GB" sz="1800" b="0" i="0" u="none" strike="noStrike" baseline="0">
                <a:latin typeface="ChaparralPro-Regular"/>
              </a:rPr>
              <a:t> 2015: 113)</a:t>
            </a:r>
            <a:endParaRPr lang="en-GB"/>
          </a:p>
        </p:txBody>
      </p:sp>
      <p:pic>
        <p:nvPicPr>
          <p:cNvPr id="6" name="Content Placeholder 5">
            <a:extLst>
              <a:ext uri="{FF2B5EF4-FFF2-40B4-BE49-F238E27FC236}">
                <a16:creationId xmlns:a16="http://schemas.microsoft.com/office/drawing/2014/main" id="{2A4961CD-645D-E74A-B4ED-9B1C07AB5CE6}"/>
              </a:ext>
            </a:extLst>
          </p:cNvPr>
          <p:cNvPicPr>
            <a:picLocks noGrp="1" noChangeAspect="1"/>
          </p:cNvPicPr>
          <p:nvPr>
            <p:ph sz="half" idx="1"/>
          </p:nvPr>
        </p:nvPicPr>
        <p:blipFill>
          <a:blip r:embed="rId2"/>
          <a:stretch>
            <a:fillRect/>
          </a:stretch>
        </p:blipFill>
        <p:spPr>
          <a:xfrm>
            <a:off x="199985" y="2059620"/>
            <a:ext cx="4683457" cy="3480046"/>
          </a:xfrm>
        </p:spPr>
      </p:pic>
      <p:pic>
        <p:nvPicPr>
          <p:cNvPr id="8" name="Content Placeholder 7">
            <a:extLst>
              <a:ext uri="{FF2B5EF4-FFF2-40B4-BE49-F238E27FC236}">
                <a16:creationId xmlns:a16="http://schemas.microsoft.com/office/drawing/2014/main" id="{76C6EAB2-09FE-27C6-7169-86AB8922D394}"/>
              </a:ext>
            </a:extLst>
          </p:cNvPr>
          <p:cNvPicPr>
            <a:picLocks noGrp="1" noChangeAspect="1"/>
          </p:cNvPicPr>
          <p:nvPr>
            <p:ph sz="half" idx="2"/>
          </p:nvPr>
        </p:nvPicPr>
        <p:blipFill>
          <a:blip r:embed="rId3"/>
          <a:stretch>
            <a:fillRect/>
          </a:stretch>
        </p:blipFill>
        <p:spPr>
          <a:xfrm>
            <a:off x="4971527" y="2681057"/>
            <a:ext cx="3981660" cy="2032986"/>
          </a:xfrm>
        </p:spPr>
      </p:pic>
    </p:spTree>
    <p:extLst>
      <p:ext uri="{BB962C8B-B14F-4D97-AF65-F5344CB8AC3E}">
        <p14:creationId xmlns:p14="http://schemas.microsoft.com/office/powerpoint/2010/main" val="12666648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7B6BB08-0DD5-4AA0-80E8-F1E5AE4BF661}"/>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3B6B6EEB-605B-5531-6093-20684834EF62}"/>
              </a:ext>
            </a:extLst>
          </p:cNvPr>
          <p:cNvPicPr>
            <a:picLocks noGrp="1" noChangeAspect="1"/>
          </p:cNvPicPr>
          <p:nvPr>
            <p:ph idx="1"/>
          </p:nvPr>
        </p:nvPicPr>
        <p:blipFill>
          <a:blip r:embed="rId2"/>
          <a:stretch>
            <a:fillRect/>
          </a:stretch>
        </p:blipFill>
        <p:spPr>
          <a:xfrm>
            <a:off x="1402672" y="443935"/>
            <a:ext cx="6514188" cy="5450239"/>
          </a:xfrm>
        </p:spPr>
      </p:pic>
      <p:sp>
        <p:nvSpPr>
          <p:cNvPr id="4" name="Content Placeholder 3">
            <a:extLst>
              <a:ext uri="{FF2B5EF4-FFF2-40B4-BE49-F238E27FC236}">
                <a16:creationId xmlns:a16="http://schemas.microsoft.com/office/drawing/2014/main" id="{6431DEA8-8DB4-4A17-EA98-03B3CC36EEE9}"/>
              </a:ext>
            </a:extLst>
          </p:cNvPr>
          <p:cNvSpPr>
            <a:spLocks noGrp="1"/>
          </p:cNvSpPr>
          <p:nvPr>
            <p:ph sz="half" idx="4294967295"/>
          </p:nvPr>
        </p:nvSpPr>
        <p:spPr>
          <a:xfrm>
            <a:off x="568171" y="5982954"/>
            <a:ext cx="7892248" cy="631425"/>
          </a:xfrm>
        </p:spPr>
        <p:txBody>
          <a:bodyPr/>
          <a:lstStyle/>
          <a:p>
            <a:pPr marL="0" indent="0" algn="l">
              <a:buNone/>
            </a:pPr>
            <a:r>
              <a:rPr lang="en-GB" sz="1800" b="0" i="0" u="none" strike="noStrike" baseline="0">
                <a:latin typeface="ChaparralPro-Regular"/>
              </a:rPr>
              <a:t>Drawing of three views of a wooden figurine excavated from Tomb 2 at </a:t>
            </a:r>
            <a:r>
              <a:rPr lang="en-GB" sz="1800" b="0" i="0" u="none" strike="noStrike" baseline="0" err="1">
                <a:latin typeface="ChaparralPro-Regular"/>
              </a:rPr>
              <a:t>Baoshan</a:t>
            </a:r>
            <a:r>
              <a:rPr lang="en-GB" sz="1800" b="0" i="0" u="none" strike="noStrike" baseline="0">
                <a:latin typeface="ChaparralPro-Regular"/>
              </a:rPr>
              <a:t>, </a:t>
            </a:r>
            <a:r>
              <a:rPr lang="en-GB" sz="1800" b="0" i="0" u="none" strike="noStrike" baseline="0" err="1">
                <a:latin typeface="ChaparralPro-Regular"/>
              </a:rPr>
              <a:t>Jingmen</a:t>
            </a:r>
            <a:r>
              <a:rPr lang="en-GB" sz="1800" b="0" i="0" u="none" strike="noStrike" baseline="0">
                <a:latin typeface="ChaparralPro-Regular"/>
              </a:rPr>
              <a:t> City, Hubei. Warring States period. Fourth century BCE.</a:t>
            </a:r>
            <a:endParaRPr lang="en-GB"/>
          </a:p>
        </p:txBody>
      </p:sp>
    </p:spTree>
    <p:extLst>
      <p:ext uri="{BB962C8B-B14F-4D97-AF65-F5344CB8AC3E}">
        <p14:creationId xmlns:p14="http://schemas.microsoft.com/office/powerpoint/2010/main" val="26998075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8D55D-F59C-9D84-A23E-36DAED6FFA55}"/>
              </a:ext>
            </a:extLst>
          </p:cNvPr>
          <p:cNvSpPr>
            <a:spLocks noGrp="1"/>
          </p:cNvSpPr>
          <p:nvPr>
            <p:ph type="title"/>
          </p:nvPr>
        </p:nvSpPr>
        <p:spPr/>
        <p:txBody>
          <a:bodyPr/>
          <a:lstStyle/>
          <a:p>
            <a:r>
              <a:rPr lang="en-GB" sz="2000"/>
              <a:t>Drawings of one of the four human figurines excavated from Tomb 502 at </a:t>
            </a:r>
            <a:r>
              <a:rPr lang="en-GB" sz="2000" err="1"/>
              <a:t>Liangdaicun</a:t>
            </a:r>
            <a:r>
              <a:rPr lang="en-GB" sz="2000"/>
              <a:t>, </a:t>
            </a:r>
            <a:r>
              <a:rPr lang="en-GB" sz="2000" err="1"/>
              <a:t>Hancheng</a:t>
            </a:r>
            <a:r>
              <a:rPr lang="en-GB" sz="2000"/>
              <a:t> City, Shaanxi. Late Western Zhou period.</a:t>
            </a:r>
          </a:p>
        </p:txBody>
      </p:sp>
      <p:pic>
        <p:nvPicPr>
          <p:cNvPr id="5" name="Content Placeholder 4">
            <a:extLst>
              <a:ext uri="{FF2B5EF4-FFF2-40B4-BE49-F238E27FC236}">
                <a16:creationId xmlns:a16="http://schemas.microsoft.com/office/drawing/2014/main" id="{36315651-7B5B-CE65-BEB3-AC9EEE97EB62}"/>
              </a:ext>
            </a:extLst>
          </p:cNvPr>
          <p:cNvPicPr>
            <a:picLocks noGrp="1" noChangeAspect="1"/>
          </p:cNvPicPr>
          <p:nvPr>
            <p:ph sz="half" idx="1"/>
          </p:nvPr>
        </p:nvPicPr>
        <p:blipFill>
          <a:blip r:embed="rId2"/>
          <a:stretch>
            <a:fillRect/>
          </a:stretch>
        </p:blipFill>
        <p:spPr>
          <a:xfrm>
            <a:off x="478975" y="1657369"/>
            <a:ext cx="6760029" cy="4838875"/>
          </a:xfrm>
        </p:spPr>
      </p:pic>
      <p:sp>
        <p:nvSpPr>
          <p:cNvPr id="6" name="Content Placeholder 5">
            <a:extLst>
              <a:ext uri="{FF2B5EF4-FFF2-40B4-BE49-F238E27FC236}">
                <a16:creationId xmlns:a16="http://schemas.microsoft.com/office/drawing/2014/main" id="{FEE53D1D-8772-FA6F-83D3-24D42B469B8A}"/>
              </a:ext>
            </a:extLst>
          </p:cNvPr>
          <p:cNvSpPr>
            <a:spLocks noGrp="1"/>
          </p:cNvSpPr>
          <p:nvPr>
            <p:ph sz="half" idx="2"/>
          </p:nvPr>
        </p:nvSpPr>
        <p:spPr/>
        <p:txBody>
          <a:bodyPr/>
          <a:lstStyle/>
          <a:p>
            <a:endParaRPr lang="en-GB"/>
          </a:p>
          <a:p>
            <a:endParaRPr lang="en-GB"/>
          </a:p>
        </p:txBody>
      </p:sp>
    </p:spTree>
    <p:extLst>
      <p:ext uri="{BB962C8B-B14F-4D97-AF65-F5344CB8AC3E}">
        <p14:creationId xmlns:p14="http://schemas.microsoft.com/office/powerpoint/2010/main" val="1862576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22665-A60C-CCFC-464B-3AED1A286F1D}"/>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57613ED8-16F6-D211-D17C-7390FB37F06C}"/>
              </a:ext>
            </a:extLst>
          </p:cNvPr>
          <p:cNvPicPr>
            <a:picLocks noGrp="1" noChangeAspect="1"/>
          </p:cNvPicPr>
          <p:nvPr>
            <p:ph idx="1"/>
          </p:nvPr>
        </p:nvPicPr>
        <p:blipFill>
          <a:blip r:embed="rId2"/>
          <a:stretch>
            <a:fillRect/>
          </a:stretch>
        </p:blipFill>
        <p:spPr>
          <a:xfrm>
            <a:off x="1524000" y="1417638"/>
            <a:ext cx="6096000" cy="3838575"/>
          </a:xfrm>
          <a:prstGeom prst="rect">
            <a:avLst/>
          </a:prstGeom>
        </p:spPr>
      </p:pic>
      <p:sp>
        <p:nvSpPr>
          <p:cNvPr id="5" name="TextBox 4">
            <a:extLst>
              <a:ext uri="{FF2B5EF4-FFF2-40B4-BE49-F238E27FC236}">
                <a16:creationId xmlns:a16="http://schemas.microsoft.com/office/drawing/2014/main" id="{40BECC52-A425-B2B5-BE4E-9B545A3ECE5A}"/>
              </a:ext>
            </a:extLst>
          </p:cNvPr>
          <p:cNvSpPr txBox="1"/>
          <p:nvPr/>
        </p:nvSpPr>
        <p:spPr>
          <a:xfrm>
            <a:off x="1279072" y="5431972"/>
            <a:ext cx="6727371" cy="1200329"/>
          </a:xfrm>
          <a:prstGeom prst="rect">
            <a:avLst/>
          </a:prstGeom>
          <a:noFill/>
        </p:spPr>
        <p:txBody>
          <a:bodyPr wrap="square" rtlCol="0">
            <a:spAutoFit/>
          </a:bodyPr>
          <a:lstStyle/>
          <a:p>
            <a:r>
              <a:rPr lang="en-GB"/>
              <a:t>Fig. 13. Figurines of the </a:t>
            </a:r>
            <a:r>
              <a:rPr lang="en-GB" err="1"/>
              <a:t>Zhaobaogou</a:t>
            </a:r>
            <a:r>
              <a:rPr lang="en-GB"/>
              <a:t> culture: 1 and 2: stone figurines from the </a:t>
            </a:r>
            <a:r>
              <a:rPr lang="en-GB" err="1"/>
              <a:t>Houtaizi</a:t>
            </a:r>
            <a:r>
              <a:rPr lang="en-GB"/>
              <a:t> site (after Chengde, 1994, p. 62); 3 and 4: clay figurines from the </a:t>
            </a:r>
            <a:r>
              <a:rPr lang="en-GB" err="1"/>
              <a:t>Zhaobaogou</a:t>
            </a:r>
            <a:r>
              <a:rPr lang="en-GB"/>
              <a:t> site (after </a:t>
            </a:r>
            <a:r>
              <a:rPr lang="en-GB" err="1"/>
              <a:t>Zhongguo</a:t>
            </a:r>
            <a:r>
              <a:rPr lang="en-GB"/>
              <a:t>, 1997b, p. 95). </a:t>
            </a:r>
          </a:p>
        </p:txBody>
      </p:sp>
    </p:spTree>
    <p:extLst>
      <p:ext uri="{BB962C8B-B14F-4D97-AF65-F5344CB8AC3E}">
        <p14:creationId xmlns:p14="http://schemas.microsoft.com/office/powerpoint/2010/main" val="22119950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C937411-1AF8-21D4-AC70-CAAE9DDD8FC3}"/>
              </a:ext>
            </a:extLst>
          </p:cNvPr>
          <p:cNvSpPr>
            <a:spLocks noGrp="1"/>
          </p:cNvSpPr>
          <p:nvPr>
            <p:ph type="title"/>
          </p:nvPr>
        </p:nvSpPr>
        <p:spPr>
          <a:xfrm>
            <a:off x="457200" y="274638"/>
            <a:ext cx="8229600" cy="1143000"/>
          </a:xfrm>
        </p:spPr>
        <p:txBody>
          <a:bodyPr/>
          <a:lstStyle/>
          <a:p>
            <a:endParaRPr lang="en-US"/>
          </a:p>
        </p:txBody>
      </p:sp>
      <p:pic>
        <p:nvPicPr>
          <p:cNvPr id="5" name="Content Placeholder 4">
            <a:extLst>
              <a:ext uri="{FF2B5EF4-FFF2-40B4-BE49-F238E27FC236}">
                <a16:creationId xmlns:a16="http://schemas.microsoft.com/office/drawing/2014/main" id="{2577B034-2815-3E4B-77A4-F7E6C8CA13D3}"/>
              </a:ext>
            </a:extLst>
          </p:cNvPr>
          <p:cNvPicPr>
            <a:picLocks noGrp="1" noChangeAspect="1"/>
          </p:cNvPicPr>
          <p:nvPr>
            <p:ph sz="half" idx="1"/>
          </p:nvPr>
        </p:nvPicPr>
        <p:blipFill>
          <a:blip r:embed="rId2"/>
          <a:stretch>
            <a:fillRect/>
          </a:stretch>
        </p:blipFill>
        <p:spPr>
          <a:xfrm>
            <a:off x="556228" y="1600200"/>
            <a:ext cx="3840543" cy="4495800"/>
          </a:xfrm>
          <a:noFill/>
        </p:spPr>
      </p:pic>
      <p:sp>
        <p:nvSpPr>
          <p:cNvPr id="12" name="Content Placeholder 3">
            <a:extLst>
              <a:ext uri="{FF2B5EF4-FFF2-40B4-BE49-F238E27FC236}">
                <a16:creationId xmlns:a16="http://schemas.microsoft.com/office/drawing/2014/main" id="{05D259FE-D515-8911-04A4-6291F6501ECE}"/>
              </a:ext>
            </a:extLst>
          </p:cNvPr>
          <p:cNvSpPr>
            <a:spLocks noGrp="1"/>
          </p:cNvSpPr>
          <p:nvPr>
            <p:ph sz="half" idx="2"/>
          </p:nvPr>
        </p:nvSpPr>
        <p:spPr>
          <a:xfrm>
            <a:off x="4648200" y="1600200"/>
            <a:ext cx="4038600" cy="4495800"/>
          </a:xfrm>
        </p:spPr>
        <p:txBody>
          <a:bodyPr/>
          <a:lstStyle/>
          <a:p>
            <a:pPr algn="l"/>
            <a:r>
              <a:rPr lang="en-GB" sz="1800" b="0" i="0" u="none" strike="noStrike" baseline="0">
                <a:latin typeface="Arial" panose="020B0604020202020204" pitchFamily="34" charset="0"/>
                <a:cs typeface="Arial" panose="020B0604020202020204" pitchFamily="34" charset="0"/>
              </a:rPr>
              <a:t>Drawings of a group of stone female figurines from </a:t>
            </a:r>
            <a:r>
              <a:rPr lang="en-GB" sz="1800" b="0" i="0" u="none" strike="noStrike" baseline="0" err="1">
                <a:latin typeface="Arial" panose="020B0604020202020204" pitchFamily="34" charset="0"/>
                <a:cs typeface="Arial" panose="020B0604020202020204" pitchFamily="34" charset="0"/>
              </a:rPr>
              <a:t>Houtaizi</a:t>
            </a:r>
            <a:r>
              <a:rPr lang="en-GB" sz="1800" b="0" i="0" u="none" strike="noStrike" baseline="0">
                <a:latin typeface="Arial" panose="020B0604020202020204" pitchFamily="34" charset="0"/>
                <a:cs typeface="Arial" panose="020B0604020202020204" pitchFamily="34" charset="0"/>
              </a:rPr>
              <a:t>, </a:t>
            </a:r>
            <a:r>
              <a:rPr lang="en-GB" sz="1800" b="0" i="0" u="none" strike="noStrike" baseline="0" err="1">
                <a:latin typeface="Arial" panose="020B0604020202020204" pitchFamily="34" charset="0"/>
                <a:cs typeface="Arial" panose="020B0604020202020204" pitchFamily="34" charset="0"/>
              </a:rPr>
              <a:t>Luanping</a:t>
            </a:r>
            <a:r>
              <a:rPr lang="en-GB" sz="1800" b="0" i="0" u="none" strike="noStrike" baseline="0">
                <a:latin typeface="Arial" panose="020B0604020202020204" pitchFamily="34" charset="0"/>
                <a:cs typeface="Arial" panose="020B0604020202020204" pitchFamily="34" charset="0"/>
              </a:rPr>
              <a:t> County, Hebei. Ca. 5000 BCE.</a:t>
            </a:r>
          </a:p>
          <a:p>
            <a:pPr algn="l"/>
            <a:r>
              <a:rPr lang="en-GB" sz="2000">
                <a:latin typeface="Arial" panose="020B0604020202020204" pitchFamily="34" charset="0"/>
                <a:cs typeface="Arial" panose="020B0604020202020204" pitchFamily="34" charset="0"/>
                <a:sym typeface="Wingdings" panose="05000000000000000000" pitchFamily="2" charset="2"/>
              </a:rPr>
              <a:t>Stone female figurines from </a:t>
            </a:r>
            <a:r>
              <a:rPr lang="en-GB" sz="2000" err="1">
                <a:latin typeface="Arial" panose="020B0604020202020204" pitchFamily="34" charset="0"/>
                <a:cs typeface="Arial" panose="020B0604020202020204" pitchFamily="34" charset="0"/>
                <a:sym typeface="Wingdings" panose="05000000000000000000" pitchFamily="2" charset="2"/>
              </a:rPr>
              <a:t>Houtaizi</a:t>
            </a:r>
            <a:r>
              <a:rPr lang="en-GB" sz="2000">
                <a:latin typeface="Arial" panose="020B0604020202020204" pitchFamily="34" charset="0"/>
                <a:cs typeface="Arial" panose="020B0604020202020204" pitchFamily="34" charset="0"/>
                <a:sym typeface="Wingdings" panose="05000000000000000000" pitchFamily="2" charset="2"/>
              </a:rPr>
              <a:t>, depicting the different stages of a woman giving birth to a child</a:t>
            </a:r>
            <a:r>
              <a:rPr lang="en-GB" sz="1800">
                <a:latin typeface="Arial" panose="020B0604020202020204" pitchFamily="34" charset="0"/>
                <a:cs typeface="Arial" panose="020B0604020202020204" pitchFamily="34" charset="0"/>
                <a:sym typeface="Wingdings" panose="05000000000000000000" pitchFamily="2" charset="2"/>
              </a:rPr>
              <a:t>.</a:t>
            </a:r>
          </a:p>
          <a:p>
            <a:pPr algn="l"/>
            <a:r>
              <a:rPr lang="en-GB" sz="1800" b="0" i="0" u="none" strike="noStrike" baseline="0" err="1">
                <a:latin typeface="Arial" panose="020B0604020202020204" pitchFamily="34" charset="0"/>
                <a:cs typeface="Arial" panose="020B0604020202020204" pitchFamily="34" charset="0"/>
                <a:sym typeface="Wingdings" panose="05000000000000000000" pitchFamily="2" charset="2"/>
              </a:rPr>
              <a:t>Newborn</a:t>
            </a:r>
            <a:r>
              <a:rPr lang="en-GB" sz="1800" b="0" i="0" u="none" strike="noStrike" baseline="0">
                <a:latin typeface="Arial" panose="020B0604020202020204" pitchFamily="34" charset="0"/>
                <a:cs typeface="Arial" panose="020B0604020202020204" pitchFamily="34" charset="0"/>
                <a:sym typeface="Wingdings" panose="05000000000000000000" pitchFamily="2" charset="2"/>
              </a:rPr>
              <a:t> with open eyes and raised arms is visible in image group 7.</a:t>
            </a:r>
            <a:endParaRPr lang="en-GB" sz="1800" b="0" i="0" u="none" strike="noStrike" baseline="0">
              <a:latin typeface="Arial" panose="020B0604020202020204" pitchFamily="34" charset="0"/>
              <a:cs typeface="Arial" panose="020B0604020202020204" pitchFamily="34" charset="0"/>
            </a:endParaRPr>
          </a:p>
          <a:p>
            <a:pPr algn="l"/>
            <a:endParaRPr lang="en-US"/>
          </a:p>
        </p:txBody>
      </p:sp>
    </p:spTree>
    <p:extLst>
      <p:ext uri="{BB962C8B-B14F-4D97-AF65-F5344CB8AC3E}">
        <p14:creationId xmlns:p14="http://schemas.microsoft.com/office/powerpoint/2010/main" val="162061685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F233B0B-6D7E-B0E7-F3CB-6842FD6C2C35}"/>
              </a:ext>
            </a:extLst>
          </p:cNvPr>
          <p:cNvSpPr>
            <a:spLocks noGrp="1"/>
          </p:cNvSpPr>
          <p:nvPr>
            <p:ph type="title"/>
          </p:nvPr>
        </p:nvSpPr>
        <p:spPr/>
        <p:txBody>
          <a:bodyPr/>
          <a:lstStyle/>
          <a:p>
            <a:r>
              <a:rPr lang="en-GB" err="1"/>
              <a:t>Houtaizi</a:t>
            </a:r>
            <a:r>
              <a:rPr lang="en-GB"/>
              <a:t> figurines</a:t>
            </a:r>
          </a:p>
        </p:txBody>
      </p:sp>
      <p:sp>
        <p:nvSpPr>
          <p:cNvPr id="6" name="Content Placeholder 5">
            <a:extLst>
              <a:ext uri="{FF2B5EF4-FFF2-40B4-BE49-F238E27FC236}">
                <a16:creationId xmlns:a16="http://schemas.microsoft.com/office/drawing/2014/main" id="{053512FE-3AE4-B45C-3E25-2EA1C57838F3}"/>
              </a:ext>
            </a:extLst>
          </p:cNvPr>
          <p:cNvSpPr>
            <a:spLocks noGrp="1"/>
          </p:cNvSpPr>
          <p:nvPr>
            <p:ph idx="1"/>
          </p:nvPr>
        </p:nvSpPr>
        <p:spPr/>
        <p:txBody>
          <a:bodyPr/>
          <a:lstStyle/>
          <a:p>
            <a:r>
              <a:rPr lang="en-GB" sz="1800">
                <a:sym typeface="Wingdings" panose="05000000000000000000" pitchFamily="2" charset="2"/>
              </a:rPr>
              <a:t>Prominent example of human figures in burial context: Stone female figurines from </a:t>
            </a:r>
            <a:r>
              <a:rPr lang="en-GB" sz="1800" err="1">
                <a:sym typeface="Wingdings" panose="05000000000000000000" pitchFamily="2" charset="2"/>
              </a:rPr>
              <a:t>Houtaizi</a:t>
            </a:r>
            <a:r>
              <a:rPr lang="en-GB" sz="1800">
                <a:sym typeface="Wingdings" panose="05000000000000000000" pitchFamily="2" charset="2"/>
              </a:rPr>
              <a:t>, depicting the different stages of a woman giving birth to a child.</a:t>
            </a:r>
          </a:p>
          <a:p>
            <a:r>
              <a:rPr lang="en-GB" sz="1800">
                <a:latin typeface="ChaparralPro-Regular"/>
              </a:rPr>
              <a:t>S</a:t>
            </a:r>
            <a:r>
              <a:rPr lang="en-GB" sz="1800" b="0" i="0" u="none" strike="noStrike" baseline="0">
                <a:latin typeface="ChaparralPro-Regular"/>
              </a:rPr>
              <a:t>tatues of a so-called Venus or goddess? Instruments of “the sympathetic magic of the human figure” (</a:t>
            </a:r>
            <a:r>
              <a:rPr lang="en-GB" sz="1800" b="0" i="1" u="none" strike="noStrike" baseline="0" err="1">
                <a:latin typeface="ChaparralPro-Italic"/>
              </a:rPr>
              <a:t>renxing</a:t>
            </a:r>
            <a:r>
              <a:rPr lang="en-GB" sz="1800" b="0" i="1" u="none" strike="noStrike" baseline="0">
                <a:latin typeface="ChaparralPro-Italic"/>
              </a:rPr>
              <a:t> </a:t>
            </a:r>
            <a:r>
              <a:rPr lang="en-GB" sz="1800" b="0" i="1" u="none" strike="noStrike" baseline="0" err="1">
                <a:latin typeface="ChaparralPro-Italic"/>
              </a:rPr>
              <a:t>fangshu</a:t>
            </a:r>
            <a:r>
              <a:rPr lang="en-GB" sz="1800" b="0" i="0" u="none" strike="noStrike" baseline="0">
                <a:latin typeface="ChaparralPro-Regular"/>
              </a:rPr>
              <a:t>)</a:t>
            </a:r>
          </a:p>
          <a:p>
            <a:pPr algn="l"/>
            <a:r>
              <a:rPr lang="en-GB" sz="1800">
                <a:latin typeface="ChaparralPro-Regular"/>
              </a:rPr>
              <a:t>Image making as a form of magic, a means to identify, control and assist the dead through the magic power of image making </a:t>
            </a:r>
            <a:r>
              <a:rPr lang="en-GB" sz="1800">
                <a:latin typeface="ChaparralPro-Regular"/>
                <a:sym typeface="Wingdings" panose="05000000000000000000" pitchFamily="2" charset="2"/>
              </a:rPr>
              <a:t> </a:t>
            </a:r>
            <a:r>
              <a:rPr lang="en-GB" sz="1800" b="0" i="0" u="none" strike="noStrike" baseline="0">
                <a:latin typeface="ChaparralPro-Regular"/>
              </a:rPr>
              <a:t>‘Affecting presence’ or ‘power of images’ </a:t>
            </a:r>
            <a:r>
              <a:rPr lang="en-GB" sz="1800" b="0" i="0" u="none" strike="noStrike" baseline="0">
                <a:latin typeface="ChaparralPro-Regular"/>
                <a:sym typeface="Wingdings" panose="05000000000000000000" pitchFamily="2" charset="2"/>
              </a:rPr>
              <a:t> image making as a form of social or psychological control (contrast to biblical traditions where image making constitutes an act of worship)</a:t>
            </a:r>
            <a:endParaRPr lang="en-GB" sz="1800" b="0" i="0" u="none" strike="noStrike" baseline="0">
              <a:latin typeface="ChaparralPro-Regular"/>
            </a:endParaRPr>
          </a:p>
          <a:p>
            <a:pPr algn="l"/>
            <a:r>
              <a:rPr lang="en-GB" sz="1800">
                <a:latin typeface="ChaparralPro-Regular"/>
              </a:rPr>
              <a:t>Regional cultural tradition of using female figurines as fertility symbols </a:t>
            </a:r>
            <a:r>
              <a:rPr lang="en-GB" sz="1800">
                <a:latin typeface="ChaparralPro-Regular"/>
                <a:sym typeface="Wingdings" panose="05000000000000000000" pitchFamily="2" charset="2"/>
              </a:rPr>
              <a:t> ritual devices for image magic  “Representing someone or something in material form was in some sense seen as controlling the subject itself.” (Lai </a:t>
            </a:r>
            <a:r>
              <a:rPr lang="en-GB" sz="1800" err="1">
                <a:latin typeface="ChaparralPro-Regular"/>
                <a:sym typeface="Wingdings" panose="05000000000000000000" pitchFamily="2" charset="2"/>
              </a:rPr>
              <a:t>Guolong</a:t>
            </a:r>
            <a:r>
              <a:rPr lang="en-GB" sz="1800">
                <a:latin typeface="ChaparralPro-Regular"/>
                <a:sym typeface="Wingdings" panose="05000000000000000000" pitchFamily="2" charset="2"/>
              </a:rPr>
              <a:t> 2015: 105)</a:t>
            </a:r>
          </a:p>
          <a:p>
            <a:pPr algn="l"/>
            <a:r>
              <a:rPr lang="en-GB" sz="1800" b="0" i="0" u="none" strike="noStrike" baseline="0">
                <a:latin typeface="ChaparralPro-Regular"/>
                <a:sym typeface="Wingdings" panose="05000000000000000000" pitchFamily="2" charset="2"/>
              </a:rPr>
              <a:t>Consequence: Ambivalent attitu</a:t>
            </a:r>
            <a:r>
              <a:rPr lang="en-GB" sz="1800">
                <a:latin typeface="ChaparralPro-Regular"/>
                <a:sym typeface="Wingdings" panose="05000000000000000000" pitchFamily="2" charset="2"/>
              </a:rPr>
              <a:t>de towards verisimilitude</a:t>
            </a:r>
            <a:endParaRPr lang="en-GB" sz="1800" b="0" i="0" u="none" strike="noStrike" baseline="0">
              <a:latin typeface="ChaparralPro-Regular"/>
            </a:endParaRPr>
          </a:p>
          <a:p>
            <a:endParaRPr lang="en-GB"/>
          </a:p>
        </p:txBody>
      </p:sp>
    </p:spTree>
    <p:extLst>
      <p:ext uri="{BB962C8B-B14F-4D97-AF65-F5344CB8AC3E}">
        <p14:creationId xmlns:p14="http://schemas.microsoft.com/office/powerpoint/2010/main" val="7388193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339B5DA-7F93-C020-93DF-78C46A10C579}"/>
              </a:ext>
            </a:extLst>
          </p:cNvPr>
          <p:cNvSpPr>
            <a:spLocks noGrp="1"/>
          </p:cNvSpPr>
          <p:nvPr>
            <p:ph type="title"/>
          </p:nvPr>
        </p:nvSpPr>
        <p:spPr/>
        <p:txBody>
          <a:bodyPr/>
          <a:lstStyle/>
          <a:p>
            <a:r>
              <a:rPr lang="en-GB"/>
              <a:t>Artefacts in tombs</a:t>
            </a:r>
          </a:p>
        </p:txBody>
      </p:sp>
      <p:sp>
        <p:nvSpPr>
          <p:cNvPr id="8" name="Text Placeholder 7">
            <a:extLst>
              <a:ext uri="{FF2B5EF4-FFF2-40B4-BE49-F238E27FC236}">
                <a16:creationId xmlns:a16="http://schemas.microsoft.com/office/drawing/2014/main" id="{D798353C-7D3F-AE47-628F-006FDA00F48F}"/>
              </a:ext>
            </a:extLst>
          </p:cNvPr>
          <p:cNvSpPr>
            <a:spLocks noGrp="1"/>
          </p:cNvSpPr>
          <p:nvPr>
            <p:ph type="body" idx="1"/>
          </p:nvPr>
        </p:nvSpPr>
        <p:spPr/>
        <p:txBody>
          <a:bodyPr/>
          <a:lstStyle/>
          <a:p>
            <a:r>
              <a:rPr lang="en-GB" err="1"/>
              <a:t>Rujiazhuang</a:t>
            </a:r>
            <a:r>
              <a:rPr lang="en-GB"/>
              <a:t> Tomb 1, dated around 950-900 BC</a:t>
            </a:r>
          </a:p>
        </p:txBody>
      </p:sp>
      <p:sp>
        <p:nvSpPr>
          <p:cNvPr id="9" name="Content Placeholder 8">
            <a:extLst>
              <a:ext uri="{FF2B5EF4-FFF2-40B4-BE49-F238E27FC236}">
                <a16:creationId xmlns:a16="http://schemas.microsoft.com/office/drawing/2014/main" id="{678AF0CC-4689-4DA8-EC51-4834410ECAD1}"/>
              </a:ext>
            </a:extLst>
          </p:cNvPr>
          <p:cNvSpPr>
            <a:spLocks noGrp="1"/>
          </p:cNvSpPr>
          <p:nvPr>
            <p:ph sz="half" idx="2"/>
          </p:nvPr>
        </p:nvSpPr>
        <p:spPr/>
        <p:txBody>
          <a:bodyPr>
            <a:normAutofit fontScale="25000" lnSpcReduction="20000"/>
          </a:bodyPr>
          <a:lstStyle/>
          <a:p>
            <a:r>
              <a:rPr lang="en-GB" sz="4200">
                <a:latin typeface="Arial" panose="020B0604020202020204" pitchFamily="34" charset="0"/>
                <a:cs typeface="Arial" panose="020B0604020202020204" pitchFamily="34" charset="0"/>
              </a:rPr>
              <a:t>Over 2,700 bronze objects, including 33 vessels and 13 weapons</a:t>
            </a:r>
          </a:p>
          <a:p>
            <a:r>
              <a:rPr lang="en-GB" sz="4200">
                <a:latin typeface="Arial" panose="020B0604020202020204" pitchFamily="34" charset="0"/>
                <a:cs typeface="Arial" panose="020B0604020202020204" pitchFamily="34" charset="0"/>
              </a:rPr>
              <a:t>4 musical instruments</a:t>
            </a:r>
          </a:p>
          <a:p>
            <a:r>
              <a:rPr lang="en-GB" sz="4200">
                <a:latin typeface="Arial" panose="020B0604020202020204" pitchFamily="34" charset="0"/>
                <a:cs typeface="Arial" panose="020B0604020202020204" pitchFamily="34" charset="0"/>
              </a:rPr>
              <a:t>over 100 chariot parts</a:t>
            </a:r>
          </a:p>
          <a:p>
            <a:r>
              <a:rPr lang="en-GB" sz="4200">
                <a:latin typeface="Arial" panose="020B0604020202020204" pitchFamily="34" charset="0"/>
                <a:cs typeface="Arial" panose="020B0604020202020204" pitchFamily="34" charset="0"/>
              </a:rPr>
              <a:t>11 pieces of pottery</a:t>
            </a:r>
          </a:p>
          <a:p>
            <a:r>
              <a:rPr lang="en-GB" sz="4200">
                <a:latin typeface="Arial" panose="020B0604020202020204" pitchFamily="34" charset="0"/>
                <a:cs typeface="Arial" panose="020B0604020202020204" pitchFamily="34" charset="0"/>
              </a:rPr>
              <a:t>over 280 jade and stone objects</a:t>
            </a:r>
          </a:p>
          <a:p>
            <a:pPr marL="0" indent="0">
              <a:buNone/>
            </a:pPr>
            <a:endParaRPr lang="en-GB" sz="4200">
              <a:latin typeface="Arial" panose="020B0604020202020204" pitchFamily="34" charset="0"/>
              <a:cs typeface="Arial" panose="020B0604020202020204" pitchFamily="34" charset="0"/>
            </a:endParaRPr>
          </a:p>
          <a:p>
            <a:pPr marL="0" indent="0">
              <a:buNone/>
            </a:pPr>
            <a:r>
              <a:rPr lang="en-GB" sz="4200">
                <a:latin typeface="Arial" panose="020B0604020202020204" pitchFamily="34" charset="0"/>
                <a:cs typeface="Arial" panose="020B0604020202020204" pitchFamily="34" charset="0"/>
              </a:rPr>
              <a:t>The tomb of his wife Jing Ji contained:</a:t>
            </a:r>
          </a:p>
          <a:p>
            <a:pPr marL="0" indent="0">
              <a:buNone/>
            </a:pPr>
            <a:r>
              <a:rPr lang="en-GB" sz="4200">
                <a:latin typeface="Arial" panose="020B0604020202020204" pitchFamily="34" charset="0"/>
                <a:cs typeface="Arial" panose="020B0604020202020204" pitchFamily="34" charset="0"/>
              </a:rPr>
              <a:t>10 bronze vessels</a:t>
            </a:r>
          </a:p>
          <a:p>
            <a:endParaRPr lang="en-GB"/>
          </a:p>
        </p:txBody>
      </p:sp>
      <p:sp>
        <p:nvSpPr>
          <p:cNvPr id="10" name="Text Placeholder 9">
            <a:extLst>
              <a:ext uri="{FF2B5EF4-FFF2-40B4-BE49-F238E27FC236}">
                <a16:creationId xmlns:a16="http://schemas.microsoft.com/office/drawing/2014/main" id="{5AD6CC83-9659-45E2-59B1-1D0344EC0438}"/>
              </a:ext>
            </a:extLst>
          </p:cNvPr>
          <p:cNvSpPr>
            <a:spLocks noGrp="1"/>
          </p:cNvSpPr>
          <p:nvPr>
            <p:ph type="body" sz="quarter" idx="3"/>
          </p:nvPr>
        </p:nvSpPr>
        <p:spPr/>
        <p:txBody>
          <a:bodyPr/>
          <a:lstStyle/>
          <a:p>
            <a:r>
              <a:rPr lang="en-GB"/>
              <a:t>Tomb of Marquis Yi (430 BCE)</a:t>
            </a:r>
          </a:p>
        </p:txBody>
      </p:sp>
      <p:sp>
        <p:nvSpPr>
          <p:cNvPr id="11" name="Content Placeholder 10">
            <a:extLst>
              <a:ext uri="{FF2B5EF4-FFF2-40B4-BE49-F238E27FC236}">
                <a16:creationId xmlns:a16="http://schemas.microsoft.com/office/drawing/2014/main" id="{D5CE675A-7B6C-6A0F-730B-CA32390CDE50}"/>
              </a:ext>
            </a:extLst>
          </p:cNvPr>
          <p:cNvSpPr>
            <a:spLocks noGrp="1"/>
          </p:cNvSpPr>
          <p:nvPr>
            <p:ph sz="quarter" idx="4"/>
          </p:nvPr>
        </p:nvSpPr>
        <p:spPr/>
        <p:txBody>
          <a:bodyPr>
            <a:normAutofit fontScale="25000" lnSpcReduction="20000"/>
          </a:bodyPr>
          <a:lstStyle/>
          <a:p>
            <a:pPr marL="0" indent="0">
              <a:buNone/>
            </a:pPr>
            <a:r>
              <a:rPr lang="en-GB" sz="4800">
                <a:latin typeface="Arial" panose="020B0604020202020204" pitchFamily="34" charset="0"/>
                <a:cs typeface="Arial" panose="020B0604020202020204" pitchFamily="34" charset="0"/>
              </a:rPr>
              <a:t>124 musical instruments, including bells, chimes, drums, zithers, pipes, and flutes</a:t>
            </a:r>
          </a:p>
          <a:p>
            <a:pPr marL="0" indent="0">
              <a:buNone/>
            </a:pPr>
            <a:r>
              <a:rPr lang="en-GB" sz="4800">
                <a:latin typeface="Arial" panose="020B0604020202020204" pitchFamily="34" charset="0"/>
                <a:cs typeface="Arial" panose="020B0604020202020204" pitchFamily="34" charset="0"/>
              </a:rPr>
              <a:t>	</a:t>
            </a:r>
          </a:p>
          <a:p>
            <a:pPr marL="0" indent="0">
              <a:buNone/>
            </a:pPr>
            <a:r>
              <a:rPr lang="en-GB" sz="4800">
                <a:latin typeface="Arial" panose="020B0604020202020204" pitchFamily="34" charset="0"/>
                <a:cs typeface="Arial" panose="020B0604020202020204" pitchFamily="34" charset="0"/>
              </a:rPr>
              <a:t>134 bronze vessels and other bronze household items</a:t>
            </a:r>
          </a:p>
          <a:p>
            <a:pPr marL="0" indent="0">
              <a:buNone/>
            </a:pPr>
            <a:r>
              <a:rPr lang="en-GB" sz="4800">
                <a:latin typeface="Arial" panose="020B0604020202020204" pitchFamily="34" charset="0"/>
                <a:cs typeface="Arial" panose="020B0604020202020204" pitchFamily="34" charset="0"/>
              </a:rPr>
              <a:t>	</a:t>
            </a:r>
          </a:p>
          <a:p>
            <a:pPr marL="0" indent="0">
              <a:buNone/>
            </a:pPr>
            <a:r>
              <a:rPr lang="en-GB" sz="4800">
                <a:latin typeface="Arial" panose="020B0604020202020204" pitchFamily="34" charset="0"/>
                <a:cs typeface="Arial" panose="020B0604020202020204" pitchFamily="34" charset="0"/>
              </a:rPr>
              <a:t>4,777 weapons, mostly made of bronze</a:t>
            </a:r>
          </a:p>
          <a:p>
            <a:pPr marL="0" indent="0">
              <a:buNone/>
            </a:pPr>
            <a:r>
              <a:rPr lang="en-GB" sz="4800">
                <a:latin typeface="Arial" panose="020B0604020202020204" pitchFamily="34" charset="0"/>
                <a:cs typeface="Arial" panose="020B0604020202020204" pitchFamily="34" charset="0"/>
              </a:rPr>
              <a:t>	</a:t>
            </a:r>
          </a:p>
          <a:p>
            <a:pPr marL="0" indent="0">
              <a:buNone/>
            </a:pPr>
            <a:r>
              <a:rPr lang="en-GB" sz="4800">
                <a:latin typeface="Arial" panose="020B0604020202020204" pitchFamily="34" charset="0"/>
                <a:cs typeface="Arial" panose="020B0604020202020204" pitchFamily="34" charset="0"/>
              </a:rPr>
              <a:t>1,127 bronze chariot parts</a:t>
            </a:r>
          </a:p>
          <a:p>
            <a:pPr marL="0" indent="0">
              <a:buNone/>
            </a:pPr>
            <a:r>
              <a:rPr lang="en-GB" sz="4800">
                <a:latin typeface="Arial" panose="020B0604020202020204" pitchFamily="34" charset="0"/>
                <a:cs typeface="Arial" panose="020B0604020202020204" pitchFamily="34" charset="0"/>
              </a:rPr>
              <a:t>	</a:t>
            </a:r>
          </a:p>
          <a:p>
            <a:pPr marL="0" indent="0">
              <a:buNone/>
            </a:pPr>
            <a:r>
              <a:rPr lang="en-GB" sz="4800">
                <a:latin typeface="Arial" panose="020B0604020202020204" pitchFamily="34" charset="0"/>
                <a:cs typeface="Arial" panose="020B0604020202020204" pitchFamily="34" charset="0"/>
              </a:rPr>
              <a:t>25 pieces of leather armour</a:t>
            </a:r>
          </a:p>
          <a:p>
            <a:pPr marL="0" indent="0">
              <a:buNone/>
            </a:pPr>
            <a:r>
              <a:rPr lang="en-GB" sz="4800">
                <a:latin typeface="Arial" panose="020B0604020202020204" pitchFamily="34" charset="0"/>
                <a:cs typeface="Arial" panose="020B0604020202020204" pitchFamily="34" charset="0"/>
              </a:rPr>
              <a:t>	</a:t>
            </a:r>
          </a:p>
          <a:p>
            <a:pPr marL="0" indent="0">
              <a:buNone/>
            </a:pPr>
            <a:r>
              <a:rPr lang="en-GB" sz="4800">
                <a:latin typeface="Arial" panose="020B0604020202020204" pitchFamily="34" charset="0"/>
                <a:cs typeface="Arial" panose="020B0604020202020204" pitchFamily="34" charset="0"/>
              </a:rPr>
              <a:t>5,012 pieces of lacquer ware</a:t>
            </a:r>
          </a:p>
          <a:p>
            <a:pPr marL="0" indent="0">
              <a:buNone/>
            </a:pPr>
            <a:r>
              <a:rPr lang="en-GB" sz="4800">
                <a:latin typeface="Arial" panose="020B0604020202020204" pitchFamily="34" charset="0"/>
                <a:cs typeface="Arial" panose="020B0604020202020204" pitchFamily="34" charset="0"/>
              </a:rPr>
              <a:t>	</a:t>
            </a:r>
          </a:p>
          <a:p>
            <a:pPr marL="0" indent="0">
              <a:buNone/>
            </a:pPr>
            <a:r>
              <a:rPr lang="en-GB" sz="4800">
                <a:latin typeface="Arial" panose="020B0604020202020204" pitchFamily="34" charset="0"/>
                <a:cs typeface="Arial" panose="020B0604020202020204" pitchFamily="34" charset="0"/>
              </a:rPr>
              <a:t>26 bamboo articles</a:t>
            </a:r>
          </a:p>
          <a:p>
            <a:pPr marL="0" indent="0">
              <a:buNone/>
            </a:pPr>
            <a:r>
              <a:rPr lang="en-GB" sz="4800">
                <a:latin typeface="Arial" panose="020B0604020202020204" pitchFamily="34" charset="0"/>
                <a:cs typeface="Arial" panose="020B0604020202020204" pitchFamily="34" charset="0"/>
              </a:rPr>
              <a:t>	</a:t>
            </a:r>
          </a:p>
          <a:p>
            <a:pPr marL="0" indent="0">
              <a:buNone/>
            </a:pPr>
            <a:r>
              <a:rPr lang="en-GB" sz="4800">
                <a:latin typeface="Arial" panose="020B0604020202020204" pitchFamily="34" charset="0"/>
                <a:cs typeface="Arial" panose="020B0604020202020204" pitchFamily="34" charset="0"/>
              </a:rPr>
              <a:t>5 gold objects and 4 gold belt hooks</a:t>
            </a:r>
          </a:p>
          <a:p>
            <a:pPr marL="0" indent="0">
              <a:buNone/>
            </a:pPr>
            <a:r>
              <a:rPr lang="en-GB" sz="4800">
                <a:latin typeface="Arial" panose="020B0604020202020204" pitchFamily="34" charset="0"/>
                <a:cs typeface="Arial" panose="020B0604020202020204" pitchFamily="34" charset="0"/>
              </a:rPr>
              <a:t>	</a:t>
            </a:r>
          </a:p>
          <a:p>
            <a:pPr marL="0" indent="0">
              <a:buNone/>
            </a:pPr>
            <a:r>
              <a:rPr lang="en-GB" sz="4800">
                <a:latin typeface="Arial" panose="020B0604020202020204" pitchFamily="34" charset="0"/>
                <a:cs typeface="Arial" panose="020B0604020202020204" pitchFamily="34" charset="0"/>
              </a:rPr>
              <a:t>528 jade and stone objects</a:t>
            </a:r>
          </a:p>
          <a:p>
            <a:pPr marL="0" indent="0">
              <a:buNone/>
            </a:pPr>
            <a:r>
              <a:rPr lang="en-GB" sz="4800">
                <a:latin typeface="Arial" panose="020B0604020202020204" pitchFamily="34" charset="0"/>
                <a:cs typeface="Arial" panose="020B0604020202020204" pitchFamily="34" charset="0"/>
              </a:rPr>
              <a:t>	</a:t>
            </a:r>
          </a:p>
          <a:p>
            <a:pPr marL="0" indent="0">
              <a:buNone/>
            </a:pPr>
            <a:r>
              <a:rPr lang="en-GB" sz="4800">
                <a:latin typeface="Arial" panose="020B0604020202020204" pitchFamily="34" charset="0"/>
                <a:cs typeface="Arial" panose="020B0604020202020204" pitchFamily="34" charset="0"/>
              </a:rPr>
              <a:t>6,696 Chinese characters written in ink on slips of bamboo	</a:t>
            </a:r>
          </a:p>
          <a:p>
            <a:pPr marL="0" indent="0">
              <a:buNone/>
            </a:pPr>
            <a:r>
              <a:rPr lang="en-GB" sz="4800">
                <a:latin typeface="Arial" panose="020B0604020202020204" pitchFamily="34" charset="0"/>
                <a:cs typeface="Arial" panose="020B0604020202020204" pitchFamily="34" charset="0"/>
              </a:rPr>
              <a:t>over 280 jade and stone objects</a:t>
            </a:r>
          </a:p>
          <a:p>
            <a:endParaRPr lang="en-GB"/>
          </a:p>
        </p:txBody>
      </p:sp>
    </p:spTree>
    <p:extLst>
      <p:ext uri="{BB962C8B-B14F-4D97-AF65-F5344CB8AC3E}">
        <p14:creationId xmlns:p14="http://schemas.microsoft.com/office/powerpoint/2010/main" val="32160726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18C04-BBE2-A53C-4D19-9AB94EE6657B}"/>
              </a:ext>
            </a:extLst>
          </p:cNvPr>
          <p:cNvSpPr>
            <a:spLocks noGrp="1"/>
          </p:cNvSpPr>
          <p:nvPr>
            <p:ph type="title"/>
          </p:nvPr>
        </p:nvSpPr>
        <p:spPr/>
        <p:txBody>
          <a:bodyPr/>
          <a:lstStyle/>
          <a:p>
            <a:r>
              <a:rPr lang="en-GB" sz="3200"/>
              <a:t>Spirit artefacts as tie-breaking rituals</a:t>
            </a:r>
          </a:p>
        </p:txBody>
      </p:sp>
      <p:sp>
        <p:nvSpPr>
          <p:cNvPr id="3" name="Content Placeholder 2">
            <a:extLst>
              <a:ext uri="{FF2B5EF4-FFF2-40B4-BE49-F238E27FC236}">
                <a16:creationId xmlns:a16="http://schemas.microsoft.com/office/drawing/2014/main" id="{06EF738F-41B1-1926-3FE9-D57D3BE98C07}"/>
              </a:ext>
            </a:extLst>
          </p:cNvPr>
          <p:cNvSpPr>
            <a:spLocks noGrp="1"/>
          </p:cNvSpPr>
          <p:nvPr>
            <p:ph idx="1"/>
          </p:nvPr>
        </p:nvSpPr>
        <p:spPr/>
        <p:txBody>
          <a:bodyPr>
            <a:normAutofit lnSpcReduction="10000"/>
          </a:bodyPr>
          <a:lstStyle/>
          <a:p>
            <a:r>
              <a:rPr lang="en-GB" sz="2000">
                <a:latin typeface="Arial" panose="020B0604020202020204" pitchFamily="34" charset="0"/>
                <a:cs typeface="Arial" panose="020B0604020202020204" pitchFamily="34" charset="0"/>
              </a:rPr>
              <a:t>a tie-breaking ritual severs the bond, or tie, between the living and the deceased and is performed to break the old life pattern;</a:t>
            </a:r>
          </a:p>
          <a:p>
            <a:pPr algn="l"/>
            <a:r>
              <a:rPr lang="en-GB" sz="2000" b="0" i="0" u="none" strike="noStrike" baseline="0">
                <a:latin typeface="Arial" panose="020B0604020202020204" pitchFamily="34" charset="0"/>
                <a:cs typeface="Arial" panose="020B0604020202020204" pitchFamily="34" charset="0"/>
              </a:rPr>
              <a:t>tie-breaking ritual simultaneously emphasizes the mourner’s separation from the dead and integration with the living;</a:t>
            </a:r>
          </a:p>
          <a:p>
            <a:pPr algn="l"/>
            <a:r>
              <a:rPr lang="en-GB" sz="2000" b="0" i="0" u="none" strike="noStrike" baseline="0">
                <a:latin typeface="Arial" panose="020B0604020202020204" pitchFamily="34" charset="0"/>
                <a:cs typeface="Arial" panose="020B0604020202020204" pitchFamily="34" charset="0"/>
              </a:rPr>
              <a:t>it facilitates the psychological transition of the bereaved and ensures that the soul of the deceased makes its proper transition from earthly life to its new life in the land of the dead;</a:t>
            </a:r>
          </a:p>
          <a:p>
            <a:pPr algn="l"/>
            <a:r>
              <a:rPr lang="en-GB" sz="2000">
                <a:latin typeface="Arial" panose="020B0604020202020204" pitchFamily="34" charset="0"/>
                <a:cs typeface="Arial" panose="020B0604020202020204" pitchFamily="34" charset="0"/>
              </a:rPr>
              <a:t>Self-conscious systematic use of spirit artifacts to facilitate tie-breaking rituals </a:t>
            </a:r>
            <a:r>
              <a:rPr lang="en-GB" sz="2000">
                <a:latin typeface="Arial" panose="020B0604020202020204" pitchFamily="34" charset="0"/>
                <a:cs typeface="Arial" panose="020B0604020202020204" pitchFamily="34" charset="0"/>
                <a:sym typeface="Wingdings" panose="05000000000000000000" pitchFamily="2" charset="2"/>
              </a:rPr>
              <a:t> negotiate gradual transition from life to death</a:t>
            </a:r>
            <a:endParaRPr lang="en-GB" sz="2000">
              <a:latin typeface="Arial" panose="020B0604020202020204" pitchFamily="34" charset="0"/>
              <a:cs typeface="Arial" panose="020B0604020202020204" pitchFamily="34" charset="0"/>
            </a:endParaRPr>
          </a:p>
          <a:p>
            <a:pPr algn="l"/>
            <a:r>
              <a:rPr lang="en-GB" sz="2000">
                <a:latin typeface="Arial" panose="020B0604020202020204" pitchFamily="34" charset="0"/>
                <a:cs typeface="Arial" panose="020B0604020202020204" pitchFamily="34" charset="0"/>
              </a:rPr>
              <a:t>Activities involved: </a:t>
            </a:r>
          </a:p>
          <a:p>
            <a:pPr lvl="1"/>
            <a:r>
              <a:rPr lang="en-GB" sz="1600">
                <a:latin typeface="Arial" panose="020B0604020202020204" pitchFamily="34" charset="0"/>
                <a:cs typeface="Arial" panose="020B0604020202020204" pitchFamily="34" charset="0"/>
              </a:rPr>
              <a:t>Ceremonial “killing” of objects at funerals</a:t>
            </a:r>
          </a:p>
          <a:p>
            <a:pPr lvl="1"/>
            <a:r>
              <a:rPr lang="en-GB" sz="1600">
                <a:latin typeface="Arial" panose="020B0604020202020204" pitchFamily="34" charset="0"/>
                <a:cs typeface="Arial" panose="020B0604020202020204" pitchFamily="34" charset="0"/>
              </a:rPr>
              <a:t>the disposal of the belongings of the dead</a:t>
            </a:r>
          </a:p>
          <a:p>
            <a:pPr lvl="1"/>
            <a:r>
              <a:rPr lang="en-GB" sz="1600">
                <a:latin typeface="Arial" panose="020B0604020202020204" pitchFamily="34" charset="0"/>
                <a:cs typeface="Arial" panose="020B0604020202020204" pitchFamily="34" charset="0"/>
              </a:rPr>
              <a:t>the placement of a taboo on the name of the deceased, and </a:t>
            </a:r>
          </a:p>
          <a:p>
            <a:pPr lvl="1"/>
            <a:r>
              <a:rPr lang="en-GB" sz="1600">
                <a:latin typeface="Arial" panose="020B0604020202020204" pitchFamily="34" charset="0"/>
                <a:cs typeface="Arial" panose="020B0604020202020204" pitchFamily="34" charset="0"/>
              </a:rPr>
              <a:t>the </a:t>
            </a:r>
            <a:r>
              <a:rPr lang="en-GB" sz="1600" err="1">
                <a:latin typeface="Arial" panose="020B0604020202020204" pitchFamily="34" charset="0"/>
                <a:cs typeface="Arial" panose="020B0604020202020204" pitchFamily="34" charset="0"/>
              </a:rPr>
              <a:t>bereaved’s</a:t>
            </a:r>
            <a:r>
              <a:rPr lang="en-GB" sz="1600">
                <a:latin typeface="Arial" panose="020B0604020202020204" pitchFamily="34" charset="0"/>
                <a:cs typeface="Arial" panose="020B0604020202020204" pitchFamily="34" charset="0"/>
              </a:rPr>
              <a:t> temporary or permanent changing of residence.</a:t>
            </a:r>
          </a:p>
        </p:txBody>
      </p:sp>
    </p:spTree>
    <p:extLst>
      <p:ext uri="{BB962C8B-B14F-4D97-AF65-F5344CB8AC3E}">
        <p14:creationId xmlns:p14="http://schemas.microsoft.com/office/powerpoint/2010/main" val="34850261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256230A-3464-63F5-DBFC-8F4CCAE45596}"/>
              </a:ext>
            </a:extLst>
          </p:cNvPr>
          <p:cNvSpPr>
            <a:spLocks noGrp="1"/>
          </p:cNvSpPr>
          <p:nvPr>
            <p:ph type="title"/>
          </p:nvPr>
        </p:nvSpPr>
        <p:spPr/>
        <p:txBody>
          <a:bodyPr/>
          <a:lstStyle/>
          <a:p>
            <a:r>
              <a:rPr lang="en-GB" sz="3600"/>
              <a:t>Spirit artefacts as tie-breaking rituals</a:t>
            </a:r>
          </a:p>
        </p:txBody>
      </p:sp>
      <p:sp>
        <p:nvSpPr>
          <p:cNvPr id="8" name="Content Placeholder 7">
            <a:extLst>
              <a:ext uri="{FF2B5EF4-FFF2-40B4-BE49-F238E27FC236}">
                <a16:creationId xmlns:a16="http://schemas.microsoft.com/office/drawing/2014/main" id="{636B577D-D9F8-C55A-13D9-6F0E4F55697A}"/>
              </a:ext>
            </a:extLst>
          </p:cNvPr>
          <p:cNvSpPr>
            <a:spLocks noGrp="1"/>
          </p:cNvSpPr>
          <p:nvPr>
            <p:ph idx="1"/>
          </p:nvPr>
        </p:nvSpPr>
        <p:spPr/>
        <p:txBody>
          <a:bodyPr>
            <a:normAutofit fontScale="77500" lnSpcReduction="20000"/>
          </a:bodyPr>
          <a:lstStyle/>
          <a:p>
            <a:r>
              <a:rPr lang="en-GB"/>
              <a:t>Spirit artefacts were made “unfinished,” or “secondary” and “inferior” to everyday utensils in terms of their materiality, size, and craftsmanship;</a:t>
            </a:r>
          </a:p>
          <a:p>
            <a:r>
              <a:rPr lang="en-GB"/>
              <a:t>Xunzi, “Discourse on Ritual” (</a:t>
            </a:r>
            <a:r>
              <a:rPr lang="en-GB" i="1" err="1"/>
              <a:t>Lilun</a:t>
            </a:r>
            <a:r>
              <a:rPr lang="en-GB" i="1"/>
              <a:t> </a:t>
            </a:r>
            <a:r>
              <a:rPr lang="zh-CN" altLang="en-US"/>
              <a:t>禮論</a:t>
            </a:r>
            <a:r>
              <a:rPr lang="en-GB"/>
              <a:t>), defines a spirit artifact as something that “resembles real objects but cannot be used.”</a:t>
            </a:r>
          </a:p>
          <a:p>
            <a:r>
              <a:rPr lang="en-GB"/>
              <a:t>“Burying spirit artifacts and personal belongings helped the bereaved reduce and eventually sever their ties with the dead while maintaining the connection between the world of the living and the world of the dead. The rituals were also designed to help both the bereaved and the deceased negotiate the gradual transition from life to death.” (Lai </a:t>
            </a:r>
            <a:r>
              <a:rPr lang="en-GB" err="1"/>
              <a:t>Guolong</a:t>
            </a:r>
            <a:r>
              <a:rPr lang="en-GB"/>
              <a:t> 2015: 53)</a:t>
            </a:r>
          </a:p>
        </p:txBody>
      </p:sp>
    </p:spTree>
    <p:extLst>
      <p:ext uri="{BB962C8B-B14F-4D97-AF65-F5344CB8AC3E}">
        <p14:creationId xmlns:p14="http://schemas.microsoft.com/office/powerpoint/2010/main" val="36616355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6E2876B8-75CD-C9BA-EF38-FEC2A444EA87}"/>
              </a:ext>
            </a:extLst>
          </p:cNvPr>
          <p:cNvSpPr>
            <a:spLocks noGrp="1"/>
          </p:cNvSpPr>
          <p:nvPr>
            <p:ph type="title"/>
          </p:nvPr>
        </p:nvSpPr>
        <p:spPr>
          <a:xfrm>
            <a:off x="457200" y="274638"/>
            <a:ext cx="8229600" cy="1143000"/>
          </a:xfrm>
        </p:spPr>
        <p:txBody>
          <a:bodyPr/>
          <a:lstStyle/>
          <a:p>
            <a:endParaRPr lang="en-US"/>
          </a:p>
        </p:txBody>
      </p:sp>
      <p:sp>
        <p:nvSpPr>
          <p:cNvPr id="16" name="Content Placeholder 2">
            <a:extLst>
              <a:ext uri="{FF2B5EF4-FFF2-40B4-BE49-F238E27FC236}">
                <a16:creationId xmlns:a16="http://schemas.microsoft.com/office/drawing/2014/main" id="{DFCD9EF4-5083-D0FD-2097-CE8276D75B5A}"/>
              </a:ext>
            </a:extLst>
          </p:cNvPr>
          <p:cNvSpPr>
            <a:spLocks noGrp="1"/>
          </p:cNvSpPr>
          <p:nvPr>
            <p:ph sz="half" idx="1"/>
          </p:nvPr>
        </p:nvSpPr>
        <p:spPr>
          <a:xfrm>
            <a:off x="457200" y="1899557"/>
            <a:ext cx="2944587" cy="3477986"/>
          </a:xfrm>
        </p:spPr>
        <p:txBody>
          <a:bodyPr/>
          <a:lstStyle/>
          <a:p>
            <a:pPr marL="0" indent="0">
              <a:buNone/>
            </a:pPr>
            <a:r>
              <a:rPr lang="en-GB"/>
              <a:t>Wooden outer coffin within the central coffin chamber surrounded by four side boxes, tomb 1, 672 x 488 x 280 cm</a:t>
            </a:r>
            <a:endParaRPr lang="en-US"/>
          </a:p>
        </p:txBody>
      </p:sp>
      <p:pic>
        <p:nvPicPr>
          <p:cNvPr id="9" name="Content Placeholder 8">
            <a:extLst>
              <a:ext uri="{FF2B5EF4-FFF2-40B4-BE49-F238E27FC236}">
                <a16:creationId xmlns:a16="http://schemas.microsoft.com/office/drawing/2014/main" id="{13F6DDC3-7F00-CDF9-0594-E778A4A0AC70}"/>
              </a:ext>
            </a:extLst>
          </p:cNvPr>
          <p:cNvPicPr>
            <a:picLocks noGrp="1" noChangeAspect="1"/>
          </p:cNvPicPr>
          <p:nvPr>
            <p:ph sz="half" idx="2"/>
          </p:nvPr>
        </p:nvPicPr>
        <p:blipFill>
          <a:blip r:embed="rId2"/>
          <a:stretch>
            <a:fillRect/>
          </a:stretch>
        </p:blipFill>
        <p:spPr>
          <a:xfrm>
            <a:off x="3891643" y="277865"/>
            <a:ext cx="4974771" cy="6398421"/>
          </a:xfrm>
          <a:prstGeom prst="rect">
            <a:avLst/>
          </a:prstGeom>
          <a:noFill/>
        </p:spPr>
      </p:pic>
    </p:spTree>
    <p:extLst>
      <p:ext uri="{BB962C8B-B14F-4D97-AF65-F5344CB8AC3E}">
        <p14:creationId xmlns:p14="http://schemas.microsoft.com/office/powerpoint/2010/main" val="9581616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3DF16-1557-9620-8F5F-7E2C8319EC87}"/>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5931A90E-41B6-76E1-D3EE-E26FE462D9AF}"/>
              </a:ext>
            </a:extLst>
          </p:cNvPr>
          <p:cNvPicPr>
            <a:picLocks noGrp="1" noChangeAspect="1"/>
          </p:cNvPicPr>
          <p:nvPr>
            <p:ph idx="1"/>
          </p:nvPr>
        </p:nvPicPr>
        <p:blipFill>
          <a:blip r:embed="rId2"/>
          <a:stretch>
            <a:fillRect/>
          </a:stretch>
        </p:blipFill>
        <p:spPr>
          <a:xfrm>
            <a:off x="457200" y="985271"/>
            <a:ext cx="8229600" cy="3885960"/>
          </a:xfrm>
          <a:prstGeom prst="rect">
            <a:avLst/>
          </a:prstGeom>
        </p:spPr>
      </p:pic>
      <p:sp>
        <p:nvSpPr>
          <p:cNvPr id="5" name="TextBox 4">
            <a:extLst>
              <a:ext uri="{FF2B5EF4-FFF2-40B4-BE49-F238E27FC236}">
                <a16:creationId xmlns:a16="http://schemas.microsoft.com/office/drawing/2014/main" id="{BBE74C98-7EA3-690D-8FF9-D2FF1040DA36}"/>
              </a:ext>
            </a:extLst>
          </p:cNvPr>
          <p:cNvSpPr txBox="1"/>
          <p:nvPr/>
        </p:nvSpPr>
        <p:spPr>
          <a:xfrm>
            <a:off x="1121229" y="5219700"/>
            <a:ext cx="6455228" cy="1200329"/>
          </a:xfrm>
          <a:prstGeom prst="rect">
            <a:avLst/>
          </a:prstGeom>
          <a:noFill/>
        </p:spPr>
        <p:txBody>
          <a:bodyPr wrap="square" rtlCol="0">
            <a:spAutoFit/>
          </a:bodyPr>
          <a:lstStyle/>
          <a:p>
            <a:r>
              <a:rPr lang="en-GB"/>
              <a:t>Nesting coffins of Lady Dai (Xin </a:t>
            </a:r>
            <a:r>
              <a:rPr lang="en-GB" err="1"/>
              <a:t>Zhui</a:t>
            </a:r>
            <a:r>
              <a:rPr lang="en-GB"/>
              <a:t>), 2nd century B.C.E., wood, lacquered exteriors and interiors, 256 x 118 x 114 cm, 230 x 92 x 89 cm and 202 x 69 x 63cm, from tomb 1 (Hunan Provincial Museum)</a:t>
            </a:r>
          </a:p>
        </p:txBody>
      </p:sp>
    </p:spTree>
    <p:extLst>
      <p:ext uri="{BB962C8B-B14F-4D97-AF65-F5344CB8AC3E}">
        <p14:creationId xmlns:p14="http://schemas.microsoft.com/office/powerpoint/2010/main" val="28803745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E8134-63C1-CAE3-8693-289BC6F7F332}"/>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6E292A7C-35E8-2C00-5348-9506BD629A9F}"/>
              </a:ext>
            </a:extLst>
          </p:cNvPr>
          <p:cNvPicPr>
            <a:picLocks noGrp="1" noChangeAspect="1"/>
          </p:cNvPicPr>
          <p:nvPr>
            <p:ph idx="1"/>
          </p:nvPr>
        </p:nvPicPr>
        <p:blipFill>
          <a:blip r:embed="rId2"/>
          <a:stretch>
            <a:fillRect/>
          </a:stretch>
        </p:blipFill>
        <p:spPr>
          <a:xfrm>
            <a:off x="3374571" y="129003"/>
            <a:ext cx="2639786" cy="6577542"/>
          </a:xfrm>
          <a:prstGeom prst="rect">
            <a:avLst/>
          </a:prstGeom>
        </p:spPr>
      </p:pic>
    </p:spTree>
    <p:extLst>
      <p:ext uri="{BB962C8B-B14F-4D97-AF65-F5344CB8AC3E}">
        <p14:creationId xmlns:p14="http://schemas.microsoft.com/office/powerpoint/2010/main" val="331247647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F9E6F78-1E3F-2F47-4C90-C76B4015B43D}"/>
              </a:ext>
            </a:extLst>
          </p:cNvPr>
          <p:cNvSpPr>
            <a:spLocks noGrp="1"/>
          </p:cNvSpPr>
          <p:nvPr>
            <p:ph type="title"/>
          </p:nvPr>
        </p:nvSpPr>
        <p:spPr/>
        <p:txBody>
          <a:bodyPr>
            <a:noAutofit/>
          </a:bodyPr>
          <a:lstStyle/>
          <a:p>
            <a:r>
              <a:rPr lang="en-GB" sz="2000"/>
              <a:t>Funeral banner of Lady Dai (Xin </a:t>
            </a:r>
            <a:r>
              <a:rPr lang="en-GB" sz="2000" err="1"/>
              <a:t>Zhui</a:t>
            </a:r>
            <a:r>
              <a:rPr lang="en-GB" sz="2000"/>
              <a:t>), 2nd century B.C.E., silk, 205 x 92 x 47.7 cm (Hunan Provincial Museum) - Detail</a:t>
            </a:r>
            <a:br>
              <a:rPr lang="en-GB" sz="2000"/>
            </a:br>
            <a:endParaRPr lang="en-GB" sz="2000"/>
          </a:p>
        </p:txBody>
      </p:sp>
      <p:sp>
        <p:nvSpPr>
          <p:cNvPr id="8" name="Text Placeholder 7">
            <a:extLst>
              <a:ext uri="{FF2B5EF4-FFF2-40B4-BE49-F238E27FC236}">
                <a16:creationId xmlns:a16="http://schemas.microsoft.com/office/drawing/2014/main" id="{71CD8652-8D94-CE68-C36B-879ED3BFCD90}"/>
              </a:ext>
            </a:extLst>
          </p:cNvPr>
          <p:cNvSpPr>
            <a:spLocks noGrp="1"/>
          </p:cNvSpPr>
          <p:nvPr>
            <p:ph type="body" idx="1"/>
          </p:nvPr>
        </p:nvSpPr>
        <p:spPr/>
        <p:txBody>
          <a:bodyPr>
            <a:normAutofit fontScale="92500" lnSpcReduction="20000"/>
          </a:bodyPr>
          <a:lstStyle/>
          <a:p>
            <a:r>
              <a:rPr lang="en-GB" sz="2400"/>
              <a:t>Lady Dai and her attendants</a:t>
            </a:r>
            <a:endParaRPr lang="en-GB"/>
          </a:p>
        </p:txBody>
      </p:sp>
      <p:pic>
        <p:nvPicPr>
          <p:cNvPr id="12" name="Content Placeholder 11">
            <a:extLst>
              <a:ext uri="{FF2B5EF4-FFF2-40B4-BE49-F238E27FC236}">
                <a16:creationId xmlns:a16="http://schemas.microsoft.com/office/drawing/2014/main" id="{72639C13-ECA1-BD6C-6074-AF9D4D12A07C}"/>
              </a:ext>
            </a:extLst>
          </p:cNvPr>
          <p:cNvPicPr>
            <a:picLocks noGrp="1" noChangeAspect="1"/>
          </p:cNvPicPr>
          <p:nvPr>
            <p:ph sz="half" idx="2"/>
          </p:nvPr>
        </p:nvPicPr>
        <p:blipFill>
          <a:blip r:embed="rId2"/>
          <a:stretch>
            <a:fillRect/>
          </a:stretch>
        </p:blipFill>
        <p:spPr>
          <a:xfrm>
            <a:off x="457200" y="2452961"/>
            <a:ext cx="4040188" cy="3395115"/>
          </a:xfrm>
          <a:prstGeom prst="rect">
            <a:avLst/>
          </a:prstGeom>
        </p:spPr>
      </p:pic>
      <p:sp>
        <p:nvSpPr>
          <p:cNvPr id="10" name="Text Placeholder 9">
            <a:extLst>
              <a:ext uri="{FF2B5EF4-FFF2-40B4-BE49-F238E27FC236}">
                <a16:creationId xmlns:a16="http://schemas.microsoft.com/office/drawing/2014/main" id="{3FC63AF2-3B15-CC00-93D4-91D5A775B874}"/>
              </a:ext>
            </a:extLst>
          </p:cNvPr>
          <p:cNvSpPr>
            <a:spLocks noGrp="1"/>
          </p:cNvSpPr>
          <p:nvPr>
            <p:ph type="body" sz="quarter" idx="3"/>
          </p:nvPr>
        </p:nvSpPr>
        <p:spPr/>
        <p:txBody>
          <a:bodyPr/>
          <a:lstStyle/>
          <a:p>
            <a:endParaRPr lang="en-GB"/>
          </a:p>
        </p:txBody>
      </p:sp>
      <p:pic>
        <p:nvPicPr>
          <p:cNvPr id="13" name="Content Placeholder 12">
            <a:extLst>
              <a:ext uri="{FF2B5EF4-FFF2-40B4-BE49-F238E27FC236}">
                <a16:creationId xmlns:a16="http://schemas.microsoft.com/office/drawing/2014/main" id="{18F5E1EC-713A-CAB4-435F-BC25B4D4B134}"/>
              </a:ext>
            </a:extLst>
          </p:cNvPr>
          <p:cNvPicPr>
            <a:picLocks noGrp="1" noChangeAspect="1"/>
          </p:cNvPicPr>
          <p:nvPr>
            <p:ph sz="quarter" idx="4"/>
          </p:nvPr>
        </p:nvPicPr>
        <p:blipFill>
          <a:blip r:embed="rId3"/>
          <a:stretch>
            <a:fillRect/>
          </a:stretch>
        </p:blipFill>
        <p:spPr>
          <a:xfrm>
            <a:off x="5072226" y="2506891"/>
            <a:ext cx="3187372" cy="3951288"/>
          </a:xfrm>
          <a:prstGeom prst="rect">
            <a:avLst/>
          </a:prstGeom>
        </p:spPr>
      </p:pic>
    </p:spTree>
    <p:extLst>
      <p:ext uri="{BB962C8B-B14F-4D97-AF65-F5344CB8AC3E}">
        <p14:creationId xmlns:p14="http://schemas.microsoft.com/office/powerpoint/2010/main" val="352227551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5D72BB0-8A69-DA8B-B674-04A25AC7BA5C}"/>
              </a:ext>
            </a:extLst>
          </p:cNvPr>
          <p:cNvSpPr>
            <a:spLocks noGrp="1"/>
          </p:cNvSpPr>
          <p:nvPr>
            <p:ph type="title"/>
          </p:nvPr>
        </p:nvSpPr>
        <p:spPr/>
        <p:txBody>
          <a:bodyPr/>
          <a:lstStyle/>
          <a:p>
            <a:r>
              <a:rPr lang="en-GB" sz="2000"/>
              <a:t>Heavenly realm (detail), Funeral banner of Lady Dai (Xin </a:t>
            </a:r>
            <a:r>
              <a:rPr lang="en-GB" sz="2000" err="1"/>
              <a:t>Zhui</a:t>
            </a:r>
            <a:r>
              <a:rPr lang="en-GB" sz="2000"/>
              <a:t>), 2nd century B.C.E., silk, 205 x 92 x 47.7 cm (Hunan Provincial Museum)</a:t>
            </a:r>
          </a:p>
        </p:txBody>
      </p:sp>
      <p:pic>
        <p:nvPicPr>
          <p:cNvPr id="7" name="Content Placeholder 6">
            <a:extLst>
              <a:ext uri="{FF2B5EF4-FFF2-40B4-BE49-F238E27FC236}">
                <a16:creationId xmlns:a16="http://schemas.microsoft.com/office/drawing/2014/main" id="{ED959CB1-93F4-51A3-6357-4CBCFB173406}"/>
              </a:ext>
            </a:extLst>
          </p:cNvPr>
          <p:cNvPicPr>
            <a:picLocks noGrp="1" noChangeAspect="1"/>
          </p:cNvPicPr>
          <p:nvPr>
            <p:ph idx="1"/>
          </p:nvPr>
        </p:nvPicPr>
        <p:blipFill>
          <a:blip r:embed="rId2"/>
          <a:stretch>
            <a:fillRect/>
          </a:stretch>
        </p:blipFill>
        <p:spPr>
          <a:xfrm>
            <a:off x="1474500" y="1600200"/>
            <a:ext cx="6195000" cy="4495800"/>
          </a:xfrm>
          <a:prstGeom prst="rect">
            <a:avLst/>
          </a:prstGeom>
        </p:spPr>
      </p:pic>
    </p:spTree>
    <p:extLst>
      <p:ext uri="{BB962C8B-B14F-4D97-AF65-F5344CB8AC3E}">
        <p14:creationId xmlns:p14="http://schemas.microsoft.com/office/powerpoint/2010/main" val="40029205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B680D-D047-2FDF-1712-EF2B4E40C492}"/>
              </a:ext>
            </a:extLst>
          </p:cNvPr>
          <p:cNvSpPr>
            <a:spLocks noGrp="1"/>
          </p:cNvSpPr>
          <p:nvPr>
            <p:ph type="title"/>
          </p:nvPr>
        </p:nvSpPr>
        <p:spPr/>
        <p:txBody>
          <a:bodyPr/>
          <a:lstStyle/>
          <a:p>
            <a:r>
              <a:rPr lang="en-GB" sz="2000"/>
              <a:t>Body of Lady Dai with mourners (detail), Funeral banner of Lady Dai (Xin </a:t>
            </a:r>
            <a:r>
              <a:rPr lang="en-GB" sz="2000" err="1"/>
              <a:t>Zhui</a:t>
            </a:r>
            <a:r>
              <a:rPr lang="en-GB" sz="2000"/>
              <a:t>), 2nd century B.C.E., silk, 205 x 92 x 47.7 cm (Hunan Provincial Museum)</a:t>
            </a:r>
          </a:p>
        </p:txBody>
      </p:sp>
      <p:pic>
        <p:nvPicPr>
          <p:cNvPr id="4" name="Content Placeholder 3">
            <a:extLst>
              <a:ext uri="{FF2B5EF4-FFF2-40B4-BE49-F238E27FC236}">
                <a16:creationId xmlns:a16="http://schemas.microsoft.com/office/drawing/2014/main" id="{5904483E-2637-69A7-D64A-7B476411585D}"/>
              </a:ext>
            </a:extLst>
          </p:cNvPr>
          <p:cNvPicPr>
            <a:picLocks noGrp="1" noChangeAspect="1"/>
          </p:cNvPicPr>
          <p:nvPr>
            <p:ph idx="1"/>
          </p:nvPr>
        </p:nvPicPr>
        <p:blipFill>
          <a:blip r:embed="rId2"/>
          <a:stretch>
            <a:fillRect/>
          </a:stretch>
        </p:blipFill>
        <p:spPr>
          <a:xfrm>
            <a:off x="1744563" y="1600200"/>
            <a:ext cx="5654873" cy="4495800"/>
          </a:xfrm>
          <a:prstGeom prst="rect">
            <a:avLst/>
          </a:prstGeom>
        </p:spPr>
      </p:pic>
    </p:spTree>
    <p:extLst>
      <p:ext uri="{BB962C8B-B14F-4D97-AF65-F5344CB8AC3E}">
        <p14:creationId xmlns:p14="http://schemas.microsoft.com/office/powerpoint/2010/main" val="270133664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EB5BC-8B81-3510-85BA-059D884C0BE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92F8015-9BFF-7DC9-5D3C-55A37513963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5300953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61C758CE-61E3-E33D-5A8B-EA0A84B2D9E5}"/>
              </a:ext>
            </a:extLst>
          </p:cNvPr>
          <p:cNvSpPr>
            <a:spLocks noGrp="1"/>
          </p:cNvSpPr>
          <p:nvPr>
            <p:ph type="title"/>
          </p:nvPr>
        </p:nvSpPr>
        <p:spPr/>
        <p:txBody>
          <a:bodyPr/>
          <a:lstStyle/>
          <a:p>
            <a:pPr eaLnBrk="1" hangingPunct="1"/>
            <a:r>
              <a:rPr lang="en-GB" altLang="en-US">
                <a:solidFill>
                  <a:srgbClr val="FFFF00"/>
                </a:solidFill>
              </a:rPr>
              <a:t>Han dynasty China</a:t>
            </a:r>
            <a:endParaRPr lang="en-US" altLang="en-US">
              <a:solidFill>
                <a:srgbClr val="FFFF00"/>
              </a:solidFill>
            </a:endParaRPr>
          </a:p>
        </p:txBody>
      </p:sp>
      <p:pic>
        <p:nvPicPr>
          <p:cNvPr id="15363" name="Picture 10" descr="Han Dynasty China">
            <a:extLst>
              <a:ext uri="{FF2B5EF4-FFF2-40B4-BE49-F238E27FC236}">
                <a16:creationId xmlns:a16="http://schemas.microsoft.com/office/drawing/2014/main" id="{28B77D09-8994-293A-88C6-586218947FC2}"/>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457200" y="2190750"/>
            <a:ext cx="4038600" cy="3344863"/>
          </a:xfrm>
        </p:spPr>
      </p:pic>
      <p:pic>
        <p:nvPicPr>
          <p:cNvPr id="15364" name="Content Placeholder 5" descr="Map of Han Kingdoms.jpg">
            <a:extLst>
              <a:ext uri="{FF2B5EF4-FFF2-40B4-BE49-F238E27FC236}">
                <a16:creationId xmlns:a16="http://schemas.microsoft.com/office/drawing/2014/main" id="{61B05D94-53B9-ABEE-5A9A-628B0F508F06}"/>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324475" y="1600200"/>
            <a:ext cx="2686050" cy="4525963"/>
          </a:xfrm>
        </p:spPr>
      </p:pic>
    </p:spTree>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5" descr="Fundorte Han Zeit">
            <a:extLst>
              <a:ext uri="{FF2B5EF4-FFF2-40B4-BE49-F238E27FC236}">
                <a16:creationId xmlns:a16="http://schemas.microsoft.com/office/drawing/2014/main" id="{142FF492-286D-A019-EBF7-27AC2F4F278A}"/>
              </a:ext>
            </a:extLst>
          </p:cNvPr>
          <p:cNvPicPr>
            <a:picLocks noGrp="1" noChangeAspect="1" noChangeArrowheads="1"/>
          </p:cNvPicPr>
          <p:nvPr>
            <p:ph/>
          </p:nvPr>
        </p:nvPicPr>
        <p:blipFill>
          <a:blip r:embed="rId2">
            <a:extLst>
              <a:ext uri="{28A0092B-C50C-407E-A947-70E740481C1C}">
                <a14:useLocalDpi xmlns:a14="http://schemas.microsoft.com/office/drawing/2010/main" val="0"/>
              </a:ext>
            </a:extLst>
          </a:blip>
          <a:stretch>
            <a:fillRect/>
          </a:stretch>
        </p:blipFill>
        <p:spPr>
          <a:xfrm>
            <a:off x="1900336" y="274638"/>
            <a:ext cx="5343328" cy="5851525"/>
          </a:xfrm>
          <a:noFill/>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619F825-19D1-4DAD-07D9-883A4CAE29D4}"/>
              </a:ext>
            </a:extLst>
          </p:cNvPr>
          <p:cNvSpPr>
            <a:spLocks noGrp="1"/>
          </p:cNvSpPr>
          <p:nvPr>
            <p:ph type="title"/>
          </p:nvPr>
        </p:nvSpPr>
        <p:spPr>
          <a:xfrm>
            <a:off x="457200" y="274638"/>
            <a:ext cx="8229600" cy="1154112"/>
          </a:xfrm>
        </p:spPr>
        <p:txBody>
          <a:bodyPr rtlCol="0">
            <a:normAutofit/>
          </a:bodyPr>
          <a:lstStyle/>
          <a:p>
            <a:pPr eaLnBrk="1" fontAlgn="auto" hangingPunct="1">
              <a:spcAft>
                <a:spcPts val="0"/>
              </a:spcAft>
              <a:defRPr/>
            </a:pPr>
            <a:r>
              <a:rPr lang="en-US">
                <a:solidFill>
                  <a:schemeClr val="bg2">
                    <a:lumMod val="75000"/>
                  </a:schemeClr>
                </a:solidFill>
              </a:rPr>
              <a:t>The Secret of Lingshan </a:t>
            </a:r>
            <a:r>
              <a:rPr lang="zh-CN" altLang="en-US">
                <a:solidFill>
                  <a:schemeClr val="bg2">
                    <a:lumMod val="75000"/>
                  </a:schemeClr>
                </a:solidFill>
              </a:rPr>
              <a:t>陵山</a:t>
            </a:r>
            <a:endParaRPr lang="en-US">
              <a:solidFill>
                <a:schemeClr val="bg2">
                  <a:lumMod val="75000"/>
                </a:schemeClr>
              </a:solidFill>
            </a:endParaRPr>
          </a:p>
        </p:txBody>
      </p:sp>
      <p:pic>
        <p:nvPicPr>
          <p:cNvPr id="17411" name="Content Placeholder 6" descr="Lingshan mound.WMF">
            <a:extLst>
              <a:ext uri="{FF2B5EF4-FFF2-40B4-BE49-F238E27FC236}">
                <a16:creationId xmlns:a16="http://schemas.microsoft.com/office/drawing/2014/main" id="{69E1A302-0E94-417B-842C-991DBC6E4FE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285875" y="1285875"/>
            <a:ext cx="6592888" cy="5307013"/>
          </a:xfrm>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364050F7-72FF-AEA7-EC0C-CC13C349F604}"/>
              </a:ext>
            </a:extLst>
          </p:cNvPr>
          <p:cNvSpPr>
            <a:spLocks noGrp="1"/>
          </p:cNvSpPr>
          <p:nvPr>
            <p:ph type="title"/>
          </p:nvPr>
        </p:nvSpPr>
        <p:spPr/>
        <p:txBody>
          <a:bodyPr/>
          <a:lstStyle/>
          <a:p>
            <a:pPr eaLnBrk="1" hangingPunct="1"/>
            <a:endParaRPr lang="en-US" altLang="en-US">
              <a:solidFill>
                <a:srgbClr val="FFFF00"/>
              </a:solidFill>
            </a:endParaRPr>
          </a:p>
        </p:txBody>
      </p:sp>
      <p:pic>
        <p:nvPicPr>
          <p:cNvPr id="18435" name="Content Placeholder 4" descr="Jade suit Dou Wan.JPG">
            <a:extLst>
              <a:ext uri="{FF2B5EF4-FFF2-40B4-BE49-F238E27FC236}">
                <a16:creationId xmlns:a16="http://schemas.microsoft.com/office/drawing/2014/main" id="{568B40B5-C0B1-FEF2-C273-8452D4E1AB68}"/>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771775" y="476250"/>
            <a:ext cx="3584575" cy="5853113"/>
          </a:xfrm>
        </p:spPr>
      </p:pic>
      <p:sp>
        <p:nvSpPr>
          <p:cNvPr id="18436" name="Text Placeholder 3">
            <a:extLst>
              <a:ext uri="{FF2B5EF4-FFF2-40B4-BE49-F238E27FC236}">
                <a16:creationId xmlns:a16="http://schemas.microsoft.com/office/drawing/2014/main" id="{DECE714C-D7C9-D906-7CEE-5D84C7A7ABB7}"/>
              </a:ext>
            </a:extLst>
          </p:cNvPr>
          <p:cNvSpPr>
            <a:spLocks noGrp="1"/>
          </p:cNvSpPr>
          <p:nvPr>
            <p:ph type="body" sz="half" idx="2"/>
          </p:nvPr>
        </p:nvSpPr>
        <p:spPr/>
        <p:txBody>
          <a:bodyPr/>
          <a:lstStyle/>
          <a:p>
            <a:pPr eaLnBrk="1" hangingPunct="1"/>
            <a:r>
              <a:rPr lang="en-US" altLang="en-US" sz="3200" b="1" i="1">
                <a:solidFill>
                  <a:srgbClr val="FFFF00"/>
                </a:solidFill>
              </a:rPr>
              <a:t>yu yi </a:t>
            </a:r>
            <a:r>
              <a:rPr lang="zh-CN" altLang="en-US" sz="3200" b="1">
                <a:solidFill>
                  <a:srgbClr val="FFFF00"/>
                </a:solidFill>
              </a:rPr>
              <a:t>玉衣 </a:t>
            </a:r>
          </a:p>
          <a:p>
            <a:pPr eaLnBrk="1" hangingPunct="1"/>
            <a:r>
              <a:rPr lang="en-US" altLang="zh-CN" sz="3200" b="1">
                <a:solidFill>
                  <a:srgbClr val="FFFF00"/>
                </a:solidFill>
              </a:rPr>
              <a:t>“jade suit”</a:t>
            </a:r>
            <a:endParaRPr lang="en-US" altLang="en-US" sz="3200" b="1">
              <a:solidFill>
                <a:srgbClr val="FFFF00"/>
              </a:solidFill>
              <a:ea typeface="宋体" panose="02010600030101010101" pitchFamily="2" charset="-122"/>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4">
            <a:extLst>
              <a:ext uri="{FF2B5EF4-FFF2-40B4-BE49-F238E27FC236}">
                <a16:creationId xmlns:a16="http://schemas.microsoft.com/office/drawing/2014/main" id="{A688861C-BBEB-3F43-E14D-9F2FE2E46EEA}"/>
              </a:ext>
            </a:extLst>
          </p:cNvPr>
          <p:cNvSpPr>
            <a:spLocks noGrp="1"/>
          </p:cNvSpPr>
          <p:nvPr>
            <p:ph type="title"/>
          </p:nvPr>
        </p:nvSpPr>
        <p:spPr/>
        <p:txBody>
          <a:bodyPr/>
          <a:lstStyle/>
          <a:p>
            <a:pPr eaLnBrk="1" hangingPunct="1"/>
            <a:r>
              <a:rPr lang="en-GB" altLang="en-US">
                <a:solidFill>
                  <a:schemeClr val="tx1"/>
                </a:solidFill>
              </a:rPr>
              <a:t>The royal couple</a:t>
            </a:r>
            <a:endParaRPr lang="en-US" altLang="en-US">
              <a:solidFill>
                <a:schemeClr val="tx1"/>
              </a:solidFill>
            </a:endParaRPr>
          </a:p>
        </p:txBody>
      </p:sp>
      <p:sp>
        <p:nvSpPr>
          <p:cNvPr id="19459" name="Rectangle 5">
            <a:extLst>
              <a:ext uri="{FF2B5EF4-FFF2-40B4-BE49-F238E27FC236}">
                <a16:creationId xmlns:a16="http://schemas.microsoft.com/office/drawing/2014/main" id="{FA5E318B-BD2F-B627-EAD6-D7992103400F}"/>
              </a:ext>
            </a:extLst>
          </p:cNvPr>
          <p:cNvSpPr>
            <a:spLocks noGrp="1"/>
          </p:cNvSpPr>
          <p:nvPr>
            <p:ph type="body" sz="half" idx="1"/>
          </p:nvPr>
        </p:nvSpPr>
        <p:spPr/>
        <p:txBody>
          <a:bodyPr/>
          <a:lstStyle/>
          <a:p>
            <a:pPr eaLnBrk="1" hangingPunct="1"/>
            <a:r>
              <a:rPr lang="en-GB" altLang="en-US"/>
              <a:t>Liu Sheng </a:t>
            </a:r>
            <a:r>
              <a:rPr lang="zh-CN" altLang="en-GB"/>
              <a:t>劉勝</a:t>
            </a:r>
          </a:p>
          <a:p>
            <a:pPr eaLnBrk="1" hangingPunct="1"/>
            <a:r>
              <a:rPr lang="en-US" altLang="zh-CN"/>
              <a:t>King Jing of Zhongshan</a:t>
            </a:r>
            <a:r>
              <a:rPr lang="zh-CN" altLang="en-US"/>
              <a:t>中山靖王 </a:t>
            </a:r>
            <a:r>
              <a:rPr lang="en-US" altLang="zh-CN"/>
              <a:t>(r. 154-112)</a:t>
            </a:r>
          </a:p>
          <a:p>
            <a:pPr eaLnBrk="1" hangingPunct="1"/>
            <a:r>
              <a:rPr lang="en-GB" altLang="zh-CN"/>
              <a:t>Father: Han </a:t>
            </a:r>
            <a:r>
              <a:rPr lang="en-GB" altLang="zh-CN" err="1"/>
              <a:t>Jingdi</a:t>
            </a:r>
            <a:r>
              <a:rPr lang="en-GB" altLang="zh-CN"/>
              <a:t> (r. 157-141)</a:t>
            </a:r>
          </a:p>
          <a:p>
            <a:pPr eaLnBrk="1" hangingPunct="1"/>
            <a:r>
              <a:rPr lang="en-GB" altLang="zh-CN"/>
              <a:t>Mother: Lady Jia </a:t>
            </a:r>
            <a:r>
              <a:rPr lang="zh-CN" altLang="en-GB"/>
              <a:t>賈夫人 </a:t>
            </a:r>
            <a:endParaRPr lang="zh-CN" altLang="en-US"/>
          </a:p>
        </p:txBody>
      </p:sp>
      <p:sp>
        <p:nvSpPr>
          <p:cNvPr id="19460" name="Rectangle 6">
            <a:extLst>
              <a:ext uri="{FF2B5EF4-FFF2-40B4-BE49-F238E27FC236}">
                <a16:creationId xmlns:a16="http://schemas.microsoft.com/office/drawing/2014/main" id="{EE6CF89E-75A3-2340-7575-C5371C999B3D}"/>
              </a:ext>
            </a:extLst>
          </p:cNvPr>
          <p:cNvSpPr>
            <a:spLocks noGrp="1"/>
          </p:cNvSpPr>
          <p:nvPr>
            <p:ph type="body" sz="half" idx="2"/>
          </p:nvPr>
        </p:nvSpPr>
        <p:spPr/>
        <p:txBody>
          <a:bodyPr/>
          <a:lstStyle/>
          <a:p>
            <a:pPr eaLnBrk="1" hangingPunct="1"/>
            <a:r>
              <a:rPr lang="en-US" altLang="zh-CN"/>
              <a:t>Princess Dou Wan</a:t>
            </a:r>
          </a:p>
          <a:p>
            <a:pPr eaLnBrk="1" hangingPunct="1">
              <a:buFont typeface="Arial" panose="020B0604020202020204" pitchFamily="34" charset="0"/>
              <a:buNone/>
            </a:pPr>
            <a:r>
              <a:rPr lang="zh-CN" altLang="en-US"/>
              <a:t>竇綰</a:t>
            </a:r>
            <a:r>
              <a:rPr lang="zh-CN" altLang="en-GB"/>
              <a:t> </a:t>
            </a:r>
            <a:r>
              <a:rPr lang="en-GB" altLang="zh-CN"/>
              <a:t>(d. 112-104 BCE)</a:t>
            </a:r>
            <a:endParaRPr lang="en-US" altLang="zh-CN"/>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Content Placeholder 2" descr="Map of Han Kingdoms.jpg">
            <a:extLst>
              <a:ext uri="{FF2B5EF4-FFF2-40B4-BE49-F238E27FC236}">
                <a16:creationId xmlns:a16="http://schemas.microsoft.com/office/drawing/2014/main" id="{3E2BC626-6250-1690-0EBA-BD74E19121FC}"/>
              </a:ext>
            </a:extLst>
          </p:cNvPr>
          <p:cNvPicPr>
            <a:picLocks noGrp="1" noChangeAspect="1"/>
          </p:cNvPicPr>
          <p:nvPr>
            <p:ph/>
          </p:nvPr>
        </p:nvPicPr>
        <p:blipFill>
          <a:blip r:embed="rId2">
            <a:extLst>
              <a:ext uri="{28A0092B-C50C-407E-A947-70E740481C1C}">
                <a14:useLocalDpi xmlns:a14="http://schemas.microsoft.com/office/drawing/2010/main" val="0"/>
              </a:ext>
            </a:extLst>
          </a:blip>
          <a:srcRect/>
          <a:stretch>
            <a:fillRect/>
          </a:stretch>
        </p:blipFill>
        <p:spPr>
          <a:xfrm>
            <a:off x="2500313" y="214313"/>
            <a:ext cx="3787775" cy="6381750"/>
          </a:xfrm>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Content Placeholder 2" descr="Small slide of Zhongshan kingdom.jpg">
            <a:extLst>
              <a:ext uri="{FF2B5EF4-FFF2-40B4-BE49-F238E27FC236}">
                <a16:creationId xmlns:a16="http://schemas.microsoft.com/office/drawing/2014/main" id="{1A044FEF-D7BC-CFB0-A93C-38EBC5CB5533}"/>
              </a:ext>
            </a:extLst>
          </p:cNvPr>
          <p:cNvPicPr>
            <a:picLocks noGrp="1" noChangeAspect="1"/>
          </p:cNvPicPr>
          <p:nvPr>
            <p:ph/>
          </p:nvPr>
        </p:nvPicPr>
        <p:blipFill>
          <a:blip r:embed="rId2">
            <a:extLst>
              <a:ext uri="{28A0092B-C50C-407E-A947-70E740481C1C}">
                <a14:useLocalDpi xmlns:a14="http://schemas.microsoft.com/office/drawing/2010/main" val="0"/>
              </a:ext>
            </a:extLst>
          </a:blip>
          <a:srcRect/>
          <a:stretch>
            <a:fillRect/>
          </a:stretch>
        </p:blipFill>
        <p:spPr>
          <a:xfrm>
            <a:off x="1500188" y="571500"/>
            <a:ext cx="6137275" cy="5851525"/>
          </a:xfrm>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Content Placeholder 2" descr="Entrance Mancheng.JPG">
            <a:extLst>
              <a:ext uri="{FF2B5EF4-FFF2-40B4-BE49-F238E27FC236}">
                <a16:creationId xmlns:a16="http://schemas.microsoft.com/office/drawing/2014/main" id="{F09B30FC-D299-4425-D5F6-5136DC6862E6}"/>
              </a:ext>
            </a:extLst>
          </p:cNvPr>
          <p:cNvPicPr>
            <a:picLocks noGrp="1" noChangeAspect="1"/>
          </p:cNvPicPr>
          <p:nvPr>
            <p:ph/>
          </p:nvPr>
        </p:nvPicPr>
        <p:blipFill>
          <a:blip r:embed="rId2">
            <a:extLst>
              <a:ext uri="{28A0092B-C50C-407E-A947-70E740481C1C}">
                <a14:useLocalDpi xmlns:a14="http://schemas.microsoft.com/office/drawing/2010/main" val="0"/>
              </a:ext>
            </a:extLst>
          </a:blip>
          <a:stretch>
            <a:fillRect/>
          </a:stretch>
        </p:blipFill>
        <p:spPr>
          <a:xfrm>
            <a:off x="1390650" y="700088"/>
            <a:ext cx="6362700" cy="5000625"/>
          </a:xfrm>
        </p:spPr>
      </p:pic>
    </p:spTree>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5" descr="Lingshan mound">
            <a:extLst>
              <a:ext uri="{FF2B5EF4-FFF2-40B4-BE49-F238E27FC236}">
                <a16:creationId xmlns:a16="http://schemas.microsoft.com/office/drawing/2014/main" id="{1B722422-8F2F-0D1F-9EA5-951D4430583D}"/>
              </a:ext>
            </a:extLst>
          </p:cNvPr>
          <p:cNvPicPr>
            <a:picLocks noGrp="1" noChangeAspect="1" noChangeArrowheads="1"/>
          </p:cNvPicPr>
          <p:nvPr>
            <p:ph/>
          </p:nvPr>
        </p:nvPicPr>
        <p:blipFill>
          <a:blip r:embed="rId2">
            <a:extLst>
              <a:ext uri="{28A0092B-C50C-407E-A947-70E740481C1C}">
                <a14:useLocalDpi xmlns:a14="http://schemas.microsoft.com/office/drawing/2010/main" val="0"/>
              </a:ext>
            </a:extLst>
          </a:blip>
          <a:stretch>
            <a:fillRect/>
          </a:stretch>
        </p:blipFill>
        <p:spPr>
          <a:xfrm>
            <a:off x="1276350" y="547688"/>
            <a:ext cx="6591300" cy="5305425"/>
          </a:xfrm>
          <a:noFill/>
        </p:spPr>
      </p:pic>
    </p:spTree>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E24BF43-8303-06CC-854D-A1FFC9B37621}"/>
              </a:ext>
            </a:extLst>
          </p:cNvPr>
          <p:cNvSpPr txBox="1"/>
          <p:nvPr/>
        </p:nvSpPr>
        <p:spPr>
          <a:xfrm>
            <a:off x="897392" y="2173060"/>
            <a:ext cx="6858000" cy="1816100"/>
          </a:xfrm>
          <a:prstGeom prst="rect">
            <a:avLst/>
          </a:prstGeom>
          <a:noFill/>
        </p:spPr>
        <p:txBody>
          <a:bodyPr>
            <a:spAutoFit/>
          </a:bodyPr>
          <a:lstStyle/>
          <a:p>
            <a:pPr eaLnBrk="1" hangingPunct="1">
              <a:defRPr/>
            </a:pPr>
            <a:endParaRPr lang="en-US" sz="2800">
              <a:solidFill>
                <a:srgbClr val="FFFF00"/>
              </a:solidFill>
              <a:latin typeface="+mn-lt"/>
              <a:cs typeface="Arial" charset="0"/>
            </a:endParaRPr>
          </a:p>
          <a:p>
            <a:pPr eaLnBrk="1" hangingPunct="1">
              <a:defRPr/>
            </a:pPr>
            <a:r>
              <a:rPr lang="en-US" sz="2800" i="1" err="1">
                <a:latin typeface="+mn-lt"/>
                <a:cs typeface="Arial" charset="0"/>
              </a:rPr>
              <a:t>fangshi</a:t>
            </a:r>
            <a:r>
              <a:rPr lang="en-US" sz="2800" i="1">
                <a:latin typeface="+mn-lt"/>
                <a:cs typeface="Arial" charset="0"/>
              </a:rPr>
              <a:t> </a:t>
            </a:r>
            <a:r>
              <a:rPr lang="zh-CN" altLang="en-US" sz="2800">
                <a:latin typeface="+mn-lt"/>
                <a:cs typeface="Arial" charset="0"/>
              </a:rPr>
              <a:t>方士 </a:t>
            </a:r>
            <a:r>
              <a:rPr lang="en-US" altLang="zh-CN" sz="2800">
                <a:latin typeface="+mn-lt"/>
                <a:cs typeface="Arial" charset="0"/>
              </a:rPr>
              <a:t>“magicians”; “masters of recipes”</a:t>
            </a:r>
          </a:p>
          <a:p>
            <a:pPr eaLnBrk="1" hangingPunct="1">
              <a:defRPr/>
            </a:pPr>
            <a:endParaRPr lang="en-US" sz="2800">
              <a:latin typeface="+mn-lt"/>
              <a:cs typeface="Arial" charset="0"/>
            </a:endParaRPr>
          </a:p>
          <a:p>
            <a:pPr eaLnBrk="1" hangingPunct="1">
              <a:defRPr/>
            </a:pPr>
            <a:r>
              <a:rPr lang="en-US" sz="2800" i="1" err="1">
                <a:latin typeface="+mn-lt"/>
                <a:cs typeface="Arial" charset="0"/>
              </a:rPr>
              <a:t>bu</a:t>
            </a:r>
            <a:r>
              <a:rPr lang="en-US" sz="2800" i="1">
                <a:latin typeface="+mn-lt"/>
                <a:cs typeface="Arial" charset="0"/>
              </a:rPr>
              <a:t> </a:t>
            </a:r>
            <a:r>
              <a:rPr lang="en-US" sz="2800" i="1" err="1">
                <a:latin typeface="+mn-lt"/>
                <a:cs typeface="Arial" charset="0"/>
              </a:rPr>
              <a:t>si</a:t>
            </a:r>
            <a:r>
              <a:rPr lang="en-US" sz="2800" i="1">
                <a:latin typeface="+mn-lt"/>
                <a:cs typeface="Arial" charset="0"/>
              </a:rPr>
              <a:t> </a:t>
            </a:r>
            <a:r>
              <a:rPr lang="en-US" sz="2800" i="1" err="1">
                <a:latin typeface="+mn-lt"/>
                <a:cs typeface="Arial" charset="0"/>
              </a:rPr>
              <a:t>zhi</a:t>
            </a:r>
            <a:r>
              <a:rPr lang="en-US" sz="2800" i="1">
                <a:latin typeface="+mn-lt"/>
                <a:cs typeface="Arial" charset="0"/>
              </a:rPr>
              <a:t> </a:t>
            </a:r>
            <a:r>
              <a:rPr lang="en-US" sz="2800" i="1" err="1">
                <a:latin typeface="+mn-lt"/>
                <a:cs typeface="Arial" charset="0"/>
              </a:rPr>
              <a:t>yao</a:t>
            </a:r>
            <a:r>
              <a:rPr lang="en-US" sz="2800" i="1">
                <a:latin typeface="+mn-lt"/>
                <a:cs typeface="Arial" charset="0"/>
              </a:rPr>
              <a:t> </a:t>
            </a:r>
            <a:r>
              <a:rPr lang="zh-CN" altLang="en-US" sz="2800">
                <a:latin typeface="+mn-lt"/>
                <a:cs typeface="Arial" charset="0"/>
              </a:rPr>
              <a:t>不死之</a:t>
            </a:r>
            <a:r>
              <a:rPr lang="zh-CN" altLang="en-US" sz="2800">
                <a:latin typeface="Arial" charset="0"/>
                <a:cs typeface="Arial" charset="0"/>
              </a:rPr>
              <a:t>藥</a:t>
            </a:r>
            <a:r>
              <a:rPr lang="en-US" altLang="zh-CN" sz="2800">
                <a:latin typeface="Arial" charset="0"/>
                <a:cs typeface="Arial" charset="0"/>
              </a:rPr>
              <a:t> “drug of no-death”</a:t>
            </a:r>
            <a:endParaRPr lang="en-US" sz="2800" i="1">
              <a:latin typeface="+mn-lt"/>
              <a:cs typeface="Arial" charset="0"/>
            </a:endParaRP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2">
            <a:extLst>
              <a:ext uri="{FF2B5EF4-FFF2-40B4-BE49-F238E27FC236}">
                <a16:creationId xmlns:a16="http://schemas.microsoft.com/office/drawing/2014/main" id="{1359181D-4B25-7220-4AA2-21176951015C}"/>
              </a:ext>
            </a:extLst>
          </p:cNvPr>
          <p:cNvSpPr>
            <a:spLocks noGrp="1"/>
          </p:cNvSpPr>
          <p:nvPr>
            <p:ph type="title"/>
          </p:nvPr>
        </p:nvSpPr>
        <p:spPr/>
        <p:txBody>
          <a:bodyPr/>
          <a:lstStyle/>
          <a:p>
            <a:r>
              <a:rPr lang="en-US" altLang="en-US" sz="3600">
                <a:solidFill>
                  <a:schemeClr val="tx1"/>
                </a:solidFill>
              </a:rPr>
              <a:t>Basic beliefs concerning the afterlife</a:t>
            </a:r>
            <a:endParaRPr lang="en-GB" altLang="en-US" sz="3600">
              <a:solidFill>
                <a:schemeClr val="tx1"/>
              </a:solidFill>
            </a:endParaRPr>
          </a:p>
        </p:txBody>
      </p:sp>
      <p:sp>
        <p:nvSpPr>
          <p:cNvPr id="25603" name="Content Placeholder 3">
            <a:extLst>
              <a:ext uri="{FF2B5EF4-FFF2-40B4-BE49-F238E27FC236}">
                <a16:creationId xmlns:a16="http://schemas.microsoft.com/office/drawing/2014/main" id="{AA31C9AD-3C08-B751-662F-6853385E6C68}"/>
              </a:ext>
            </a:extLst>
          </p:cNvPr>
          <p:cNvSpPr>
            <a:spLocks noGrp="1"/>
          </p:cNvSpPr>
          <p:nvPr>
            <p:ph idx="1"/>
          </p:nvPr>
        </p:nvSpPr>
        <p:spPr/>
        <p:txBody>
          <a:bodyPr>
            <a:normAutofit fontScale="92500" lnSpcReduction="10000"/>
          </a:bodyPr>
          <a:lstStyle/>
          <a:p>
            <a:r>
              <a:rPr lang="en-GB" altLang="en-US"/>
              <a:t>spirits of the dead could be harmful or beneficial to the living depending on whether or not they were properly taken care of</a:t>
            </a:r>
          </a:p>
          <a:p>
            <a:pPr>
              <a:buFont typeface="Wingdings" panose="05000000000000000000" pitchFamily="2" charset="2"/>
              <a:buChar char="à"/>
            </a:pPr>
            <a:endParaRPr lang="en-US" altLang="en-US">
              <a:sym typeface="Wingdings" panose="05000000000000000000" pitchFamily="2" charset="2"/>
            </a:endParaRPr>
          </a:p>
          <a:p>
            <a:pPr>
              <a:buFont typeface="Wingdings" panose="05000000000000000000" pitchFamily="2" charset="2"/>
              <a:buChar char="à"/>
            </a:pPr>
            <a:r>
              <a:rPr lang="en-US" altLang="en-US">
                <a:sym typeface="Wingdings" panose="05000000000000000000" pitchFamily="2" charset="2"/>
              </a:rPr>
              <a:t>The dead can become ghosts and haunt the living (premature death; lack of offerings; etc.)</a:t>
            </a:r>
          </a:p>
          <a:p>
            <a:pPr>
              <a:buFont typeface="Wingdings" panose="05000000000000000000" pitchFamily="2" charset="2"/>
              <a:buChar char="à"/>
            </a:pPr>
            <a:r>
              <a:rPr lang="en-US" altLang="en-US">
                <a:sym typeface="Wingdings" panose="05000000000000000000" pitchFamily="2" charset="2"/>
              </a:rPr>
              <a:t> The dead are not completely cut off from the living; </a:t>
            </a:r>
            <a:r>
              <a:rPr lang="en-US" altLang="en-US" b="1">
                <a:sym typeface="Wingdings" panose="05000000000000000000" pitchFamily="2" charset="2"/>
              </a:rPr>
              <a:t>interaction between living and dead</a:t>
            </a:r>
            <a:endParaRPr lang="en-GB" altLang="en-US" b="1"/>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66BBD36A-509A-703A-77E2-A675A861B783}"/>
              </a:ext>
            </a:extLst>
          </p:cNvPr>
          <p:cNvSpPr>
            <a:spLocks noGrp="1"/>
          </p:cNvSpPr>
          <p:nvPr>
            <p:ph type="title"/>
          </p:nvPr>
        </p:nvSpPr>
        <p:spPr/>
        <p:txBody>
          <a:bodyPr/>
          <a:lstStyle/>
          <a:p>
            <a:r>
              <a:rPr lang="en-US" altLang="en-US">
                <a:solidFill>
                  <a:schemeClr val="tx1"/>
                </a:solidFill>
              </a:rPr>
              <a:t>Basic beliefs…</a:t>
            </a:r>
            <a:endParaRPr lang="en-GB" altLang="en-US">
              <a:solidFill>
                <a:schemeClr val="tx1"/>
              </a:solidFill>
            </a:endParaRPr>
          </a:p>
        </p:txBody>
      </p:sp>
      <p:sp>
        <p:nvSpPr>
          <p:cNvPr id="26627" name="Content Placeholder 2">
            <a:extLst>
              <a:ext uri="{FF2B5EF4-FFF2-40B4-BE49-F238E27FC236}">
                <a16:creationId xmlns:a16="http://schemas.microsoft.com/office/drawing/2014/main" id="{AAFEAD77-D8C2-D3BB-AD53-2F022DDB2A67}"/>
              </a:ext>
            </a:extLst>
          </p:cNvPr>
          <p:cNvSpPr>
            <a:spLocks noGrp="1"/>
          </p:cNvSpPr>
          <p:nvPr>
            <p:ph idx="1"/>
          </p:nvPr>
        </p:nvSpPr>
        <p:spPr/>
        <p:txBody>
          <a:bodyPr/>
          <a:lstStyle/>
          <a:p>
            <a:r>
              <a:rPr lang="en-US" altLang="en-US"/>
              <a:t>Humans consist of several souls (precise number subject to variation; 3 or 7)</a:t>
            </a:r>
          </a:p>
          <a:p>
            <a:r>
              <a:rPr lang="en-US" altLang="en-US"/>
              <a:t>Souls separate after a person has died</a:t>
            </a:r>
          </a:p>
          <a:p>
            <a:r>
              <a:rPr lang="en-US" altLang="en-US"/>
              <a:t>Some souls move upwards, some reside in the grave or underworld</a:t>
            </a:r>
          </a:p>
          <a:p>
            <a:r>
              <a:rPr lang="en-US" altLang="en-US"/>
              <a:t>Aim of the tomb is to provide a home for the soul</a:t>
            </a:r>
            <a:endParaRPr lang="en-GB" altLang="en-US"/>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5" descr="Hun and Po">
            <a:extLst>
              <a:ext uri="{FF2B5EF4-FFF2-40B4-BE49-F238E27FC236}">
                <a16:creationId xmlns:a16="http://schemas.microsoft.com/office/drawing/2014/main" id="{DCE6CDC8-6220-F1C4-E7CC-BEA610622040}"/>
              </a:ext>
            </a:extLst>
          </p:cNvPr>
          <p:cNvPicPr>
            <a:picLocks noGrp="1" noChangeAspect="1" noChangeArrowheads="1"/>
          </p:cNvPicPr>
          <p:nvPr>
            <p:ph/>
          </p:nvPr>
        </p:nvPicPr>
        <p:blipFill>
          <a:blip r:embed="rId2">
            <a:extLst>
              <a:ext uri="{28A0092B-C50C-407E-A947-70E740481C1C}">
                <a14:useLocalDpi xmlns:a14="http://schemas.microsoft.com/office/drawing/2010/main" val="0"/>
              </a:ext>
            </a:extLst>
          </a:blip>
          <a:stretch>
            <a:fillRect/>
          </a:stretch>
        </p:blipFill>
        <p:spPr>
          <a:xfrm>
            <a:off x="2365210" y="323625"/>
            <a:ext cx="4413579" cy="5851525"/>
          </a:xfrm>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11" descr="Mawangdui banner full">
            <a:extLst>
              <a:ext uri="{FF2B5EF4-FFF2-40B4-BE49-F238E27FC236}">
                <a16:creationId xmlns:a16="http://schemas.microsoft.com/office/drawing/2014/main" id="{5E1D6443-E41F-5263-85BD-C27ECEB805D6}"/>
              </a:ext>
            </a:extLst>
          </p:cNvPr>
          <p:cNvPicPr>
            <a:picLocks noGrp="1" noChangeAspect="1" noChangeArrowheads="1"/>
          </p:cNvPicPr>
          <p:nvPr>
            <p:ph/>
          </p:nvPr>
        </p:nvPicPr>
        <p:blipFill>
          <a:blip r:embed="rId2">
            <a:extLst>
              <a:ext uri="{28A0092B-C50C-407E-A947-70E740481C1C}">
                <a14:useLocalDpi xmlns:a14="http://schemas.microsoft.com/office/drawing/2010/main" val="0"/>
              </a:ext>
            </a:extLst>
          </a:blip>
          <a:stretch>
            <a:fillRect/>
          </a:stretch>
        </p:blipFill>
        <p:spPr>
          <a:xfrm>
            <a:off x="2699761" y="274638"/>
            <a:ext cx="3744477" cy="5851525"/>
          </a:xfrm>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5" descr="Mawangdui banner">
            <a:extLst>
              <a:ext uri="{FF2B5EF4-FFF2-40B4-BE49-F238E27FC236}">
                <a16:creationId xmlns:a16="http://schemas.microsoft.com/office/drawing/2014/main" id="{2A790EDC-D513-F9A7-6A64-98754EB86FEB}"/>
              </a:ext>
            </a:extLst>
          </p:cNvPr>
          <p:cNvPicPr>
            <a:picLocks noGrp="1" noChangeAspect="1" noChangeArrowheads="1"/>
          </p:cNvPicPr>
          <p:nvPr>
            <p:ph/>
          </p:nvPr>
        </p:nvPicPr>
        <p:blipFill>
          <a:blip r:embed="rId2">
            <a:extLst>
              <a:ext uri="{28A0092B-C50C-407E-A947-70E740481C1C}">
                <a14:useLocalDpi xmlns:a14="http://schemas.microsoft.com/office/drawing/2010/main" val="0"/>
              </a:ext>
            </a:extLst>
          </a:blip>
          <a:stretch>
            <a:fillRect/>
          </a:stretch>
        </p:blipFill>
        <p:spPr>
          <a:xfrm>
            <a:off x="2599698" y="274638"/>
            <a:ext cx="3944603" cy="5851525"/>
          </a:xfrm>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818BB1B2-741F-616B-4926-84733AA64C8F}"/>
              </a:ext>
            </a:extLst>
          </p:cNvPr>
          <p:cNvSpPr>
            <a:spLocks noGrp="1"/>
          </p:cNvSpPr>
          <p:nvPr>
            <p:ph type="title"/>
          </p:nvPr>
        </p:nvSpPr>
        <p:spPr/>
        <p:txBody>
          <a:bodyPr/>
          <a:lstStyle/>
          <a:p>
            <a:r>
              <a:rPr lang="en-US" altLang="en-US">
                <a:solidFill>
                  <a:schemeClr val="tx1"/>
                </a:solidFill>
              </a:rPr>
              <a:t>Basic beliefs…</a:t>
            </a:r>
            <a:endParaRPr lang="en-GB" altLang="en-US">
              <a:solidFill>
                <a:schemeClr val="tx1"/>
              </a:solidFill>
            </a:endParaRPr>
          </a:p>
        </p:txBody>
      </p:sp>
      <p:sp>
        <p:nvSpPr>
          <p:cNvPr id="30723" name="Content Placeholder 2">
            <a:extLst>
              <a:ext uri="{FF2B5EF4-FFF2-40B4-BE49-F238E27FC236}">
                <a16:creationId xmlns:a16="http://schemas.microsoft.com/office/drawing/2014/main" id="{0C8342F9-AF6C-E735-A44F-91C8B8FD8A8A}"/>
              </a:ext>
            </a:extLst>
          </p:cNvPr>
          <p:cNvSpPr>
            <a:spLocks noGrp="1"/>
          </p:cNvSpPr>
          <p:nvPr>
            <p:ph idx="1"/>
          </p:nvPr>
        </p:nvSpPr>
        <p:spPr>
          <a:xfrm>
            <a:off x="417740" y="1798638"/>
            <a:ext cx="8229600" cy="4525962"/>
          </a:xfrm>
        </p:spPr>
        <p:txBody>
          <a:bodyPr>
            <a:normAutofit lnSpcReduction="10000"/>
          </a:bodyPr>
          <a:lstStyle/>
          <a:p>
            <a:r>
              <a:rPr lang="en-US" altLang="en-US" sz="2800"/>
              <a:t>The otherworld, the realm of the spirits and ghost is </a:t>
            </a:r>
            <a:r>
              <a:rPr lang="en-US" altLang="en-US" sz="2800" err="1"/>
              <a:t>organised</a:t>
            </a:r>
            <a:r>
              <a:rPr lang="en-US" altLang="en-US" sz="2800"/>
              <a:t> like the world of the living</a:t>
            </a:r>
          </a:p>
          <a:p>
            <a:r>
              <a:rPr lang="en-US" altLang="en-US" sz="2800"/>
              <a:t>Jade Emperor at the top</a:t>
            </a:r>
          </a:p>
          <a:p>
            <a:r>
              <a:rPr lang="en-US" altLang="en-US" sz="2800"/>
              <a:t>Officials have specific areas of jurisdiction (e.g. underworld prisons)</a:t>
            </a:r>
          </a:p>
          <a:p>
            <a:r>
              <a:rPr lang="en-US" altLang="en-US" sz="2800"/>
              <a:t>Registers with the names of deceased</a:t>
            </a:r>
          </a:p>
          <a:p>
            <a:pPr>
              <a:buFont typeface="Wingdings" panose="05000000000000000000" pitchFamily="2" charset="2"/>
              <a:buChar char="à"/>
            </a:pPr>
            <a:r>
              <a:rPr lang="en-US" altLang="en-US" sz="2800">
                <a:sym typeface="Wingdings" panose="05000000000000000000" pitchFamily="2" charset="2"/>
              </a:rPr>
              <a:t>The duty of the family is to ensure the safe passage of the deceased through the underworld bureaucracy (rescue from hell)</a:t>
            </a:r>
          </a:p>
          <a:p>
            <a:pPr>
              <a:buFont typeface="Wingdings" panose="05000000000000000000" pitchFamily="2" charset="2"/>
              <a:buChar char="à"/>
            </a:pPr>
            <a:r>
              <a:rPr lang="en-US" altLang="en-US" sz="2800">
                <a:sym typeface="Wingdings" panose="05000000000000000000" pitchFamily="2" charset="2"/>
              </a:rPr>
              <a:t>Life after death should replicate life on earth</a:t>
            </a:r>
            <a:endParaRPr lang="en-GB" altLang="en-US" sz="280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3">
            <a:extLst>
              <a:ext uri="{FF2B5EF4-FFF2-40B4-BE49-F238E27FC236}">
                <a16:creationId xmlns:a16="http://schemas.microsoft.com/office/drawing/2014/main" id="{1A6E4302-BDAF-D45A-CCBE-D9A57072D341}"/>
              </a:ext>
            </a:extLst>
          </p:cNvPr>
          <p:cNvSpPr>
            <a:spLocks noGrp="1"/>
          </p:cNvSpPr>
          <p:nvPr>
            <p:ph type="title" idx="4294967295"/>
          </p:nvPr>
        </p:nvSpPr>
        <p:spPr>
          <a:xfrm>
            <a:off x="473526" y="680356"/>
            <a:ext cx="7756073" cy="737281"/>
          </a:xfrm>
        </p:spPr>
        <p:txBody>
          <a:bodyPr/>
          <a:lstStyle/>
          <a:p>
            <a:br>
              <a:rPr lang="en-GB" altLang="en-US" sz="3200" i="1"/>
            </a:br>
            <a:r>
              <a:rPr lang="en-GB" altLang="en-US" sz="3200" i="1" err="1">
                <a:solidFill>
                  <a:schemeClr val="tx1"/>
                </a:solidFill>
              </a:rPr>
              <a:t>Chuci</a:t>
            </a:r>
            <a:r>
              <a:rPr lang="en-GB" altLang="en-US" sz="3200">
                <a:solidFill>
                  <a:schemeClr val="tx1"/>
                </a:solidFill>
              </a:rPr>
              <a:t> “Songs from Chu”  (3</a:t>
            </a:r>
            <a:r>
              <a:rPr lang="en-GB" altLang="en-US" sz="3200" baseline="30000">
                <a:solidFill>
                  <a:schemeClr val="tx1"/>
                </a:solidFill>
              </a:rPr>
              <a:t>rd</a:t>
            </a:r>
            <a:r>
              <a:rPr lang="en-GB" altLang="en-US" sz="3200">
                <a:solidFill>
                  <a:schemeClr val="tx1"/>
                </a:solidFill>
              </a:rPr>
              <a:t> century BC)</a:t>
            </a:r>
            <a:endParaRPr lang="en-GB" altLang="en-US">
              <a:solidFill>
                <a:schemeClr val="tx1"/>
              </a:solidFill>
            </a:endParaRPr>
          </a:p>
        </p:txBody>
      </p:sp>
      <p:sp>
        <p:nvSpPr>
          <p:cNvPr id="31747" name="Content Placeholder 4">
            <a:extLst>
              <a:ext uri="{FF2B5EF4-FFF2-40B4-BE49-F238E27FC236}">
                <a16:creationId xmlns:a16="http://schemas.microsoft.com/office/drawing/2014/main" id="{BB911207-13FE-3778-E318-EF427BE04155}"/>
              </a:ext>
            </a:extLst>
          </p:cNvPr>
          <p:cNvSpPr>
            <a:spLocks noGrp="1"/>
          </p:cNvSpPr>
          <p:nvPr>
            <p:ph idx="4294967295"/>
          </p:nvPr>
        </p:nvSpPr>
        <p:spPr>
          <a:xfrm>
            <a:off x="517071" y="2087562"/>
            <a:ext cx="7756072" cy="4051981"/>
          </a:xfrm>
        </p:spPr>
        <p:txBody>
          <a:bodyPr>
            <a:normAutofit fontScale="92500" lnSpcReduction="10000"/>
          </a:bodyPr>
          <a:lstStyle/>
          <a:p>
            <a:pPr>
              <a:buFont typeface="Arial" panose="020B0604020202020204" pitchFamily="34" charset="0"/>
              <a:buNone/>
            </a:pPr>
            <a:r>
              <a:rPr lang="en-GB" altLang="en-US"/>
              <a:t>“O Soul, go not to the West</a:t>
            </a:r>
          </a:p>
          <a:p>
            <a:pPr>
              <a:buFont typeface="Arial" panose="020B0604020202020204" pitchFamily="34" charset="0"/>
              <a:buNone/>
            </a:pPr>
            <a:r>
              <a:rPr lang="en-GB" altLang="en-US"/>
              <a:t>Where level wastes of sand stretch on and on;</a:t>
            </a:r>
          </a:p>
          <a:p>
            <a:pPr>
              <a:buFont typeface="Arial" panose="020B0604020202020204" pitchFamily="34" charset="0"/>
              <a:buNone/>
            </a:pPr>
            <a:r>
              <a:rPr lang="en-GB" altLang="en-US"/>
              <a:t>And demons rage, swine-headed, hairy-skinned,</a:t>
            </a:r>
          </a:p>
          <a:p>
            <a:pPr>
              <a:buFont typeface="Arial" panose="020B0604020202020204" pitchFamily="34" charset="0"/>
              <a:buNone/>
            </a:pPr>
            <a:r>
              <a:rPr lang="en-GB" altLang="en-US"/>
              <a:t>With bulging eyes;</a:t>
            </a:r>
          </a:p>
          <a:p>
            <a:pPr>
              <a:buFont typeface="Arial" panose="020B0604020202020204" pitchFamily="34" charset="0"/>
              <a:buNone/>
            </a:pPr>
            <a:r>
              <a:rPr lang="en-GB" altLang="en-US"/>
              <a:t>Who in wild laughter gnash projecting fangs.</a:t>
            </a:r>
          </a:p>
          <a:p>
            <a:pPr>
              <a:buFont typeface="Arial" panose="020B0604020202020204" pitchFamily="34" charset="0"/>
              <a:buNone/>
            </a:pPr>
            <a:r>
              <a:rPr lang="en-GB" altLang="en-US"/>
              <a:t>Oh Soul, go not to the West</a:t>
            </a:r>
          </a:p>
          <a:p>
            <a:pPr>
              <a:buFont typeface="Arial" panose="020B0604020202020204" pitchFamily="34" charset="0"/>
              <a:buNone/>
            </a:pPr>
            <a:r>
              <a:rPr lang="en-GB" altLang="en-US"/>
              <a:t>Where many perils wait!</a:t>
            </a:r>
          </a:p>
          <a:p>
            <a:pPr>
              <a:buFont typeface="Arial" panose="020B0604020202020204" pitchFamily="34" charset="0"/>
              <a:buNone/>
            </a:pPr>
            <a:r>
              <a:rPr lang="en-GB" altLang="en-US"/>
              <a:t>O Soul, come back to idleness and peace.”</a:t>
            </a:r>
          </a:p>
          <a:p>
            <a:endParaRPr lang="en-GB" altLang="en-US"/>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4">
            <a:extLst>
              <a:ext uri="{FF2B5EF4-FFF2-40B4-BE49-F238E27FC236}">
                <a16:creationId xmlns:a16="http://schemas.microsoft.com/office/drawing/2014/main" id="{51543118-D960-AF4D-5076-3B20968D7A9A}"/>
              </a:ext>
            </a:extLst>
          </p:cNvPr>
          <p:cNvSpPr>
            <a:spLocks noGrp="1"/>
          </p:cNvSpPr>
          <p:nvPr>
            <p:ph type="title"/>
          </p:nvPr>
        </p:nvSpPr>
        <p:spPr/>
        <p:txBody>
          <a:bodyPr/>
          <a:lstStyle/>
          <a:p>
            <a:pPr eaLnBrk="1" hangingPunct="1"/>
            <a:r>
              <a:rPr lang="en-GB" altLang="en-US">
                <a:solidFill>
                  <a:srgbClr val="FFFF00"/>
                </a:solidFill>
              </a:rPr>
              <a:t>Tomb no. 1		Tomb no. 2</a:t>
            </a:r>
            <a:endParaRPr lang="en-US" altLang="en-US">
              <a:solidFill>
                <a:srgbClr val="FFFF00"/>
              </a:solidFill>
            </a:endParaRPr>
          </a:p>
        </p:txBody>
      </p:sp>
      <p:pic>
        <p:nvPicPr>
          <p:cNvPr id="32771" name="Picture 7" descr="groundplan tomb 1">
            <a:extLst>
              <a:ext uri="{FF2B5EF4-FFF2-40B4-BE49-F238E27FC236}">
                <a16:creationId xmlns:a16="http://schemas.microsoft.com/office/drawing/2014/main" id="{A1C20028-8CFD-472A-30F0-C18C38A4FC69}"/>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457200" y="2474913"/>
            <a:ext cx="4038600" cy="2776537"/>
          </a:xfrm>
        </p:spPr>
      </p:pic>
      <p:pic>
        <p:nvPicPr>
          <p:cNvPr id="32772" name="Picture 8" descr="groundplan tomb2">
            <a:extLst>
              <a:ext uri="{FF2B5EF4-FFF2-40B4-BE49-F238E27FC236}">
                <a16:creationId xmlns:a16="http://schemas.microsoft.com/office/drawing/2014/main" id="{0A1E58E5-0694-3B64-23D4-DE5D8E177DA1}"/>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321300" y="1600200"/>
            <a:ext cx="2692400" cy="4525963"/>
          </a:xfrm>
        </p:spPr>
      </p:pic>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Content Placeholder 2" descr="Mancheng tomb.JPG">
            <a:extLst>
              <a:ext uri="{FF2B5EF4-FFF2-40B4-BE49-F238E27FC236}">
                <a16:creationId xmlns:a16="http://schemas.microsoft.com/office/drawing/2014/main" id="{45B0B976-5235-C2CB-5FB1-B13AC9A70AB1}"/>
              </a:ext>
            </a:extLst>
          </p:cNvPr>
          <p:cNvPicPr>
            <a:picLocks noGrp="1" noChangeAspect="1"/>
          </p:cNvPicPr>
          <p:nvPr>
            <p:ph/>
          </p:nvPr>
        </p:nvPicPr>
        <p:blipFill>
          <a:blip r:embed="rId2">
            <a:extLst>
              <a:ext uri="{28A0092B-C50C-407E-A947-70E740481C1C}">
                <a14:useLocalDpi xmlns:a14="http://schemas.microsoft.com/office/drawing/2010/main" val="0"/>
              </a:ext>
            </a:extLst>
          </a:blip>
          <a:stretch>
            <a:fillRect/>
          </a:stretch>
        </p:blipFill>
        <p:spPr>
          <a:xfrm>
            <a:off x="1123950" y="1385888"/>
            <a:ext cx="6896100" cy="3629025"/>
          </a:xfrm>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Content Placeholder 2" descr="Entrance Mancheng.JPG">
            <a:extLst>
              <a:ext uri="{FF2B5EF4-FFF2-40B4-BE49-F238E27FC236}">
                <a16:creationId xmlns:a16="http://schemas.microsoft.com/office/drawing/2014/main" id="{E2D516C0-54B8-F915-E09C-FBD7876B2040}"/>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2081213" y="714375"/>
            <a:ext cx="7062787" cy="5549900"/>
          </a:xfrm>
        </p:spPr>
      </p:pic>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Content Placeholder 2" descr="Vorratskammer Mancheng.JPG">
            <a:extLst>
              <a:ext uri="{FF2B5EF4-FFF2-40B4-BE49-F238E27FC236}">
                <a16:creationId xmlns:a16="http://schemas.microsoft.com/office/drawing/2014/main" id="{B95ECC65-5BDB-5F6F-1B06-F4DFBEACB427}"/>
              </a:ext>
            </a:extLst>
          </p:cNvPr>
          <p:cNvPicPr>
            <a:picLocks noGrp="1" noChangeAspect="1"/>
          </p:cNvPicPr>
          <p:nvPr>
            <p:ph/>
          </p:nvPr>
        </p:nvPicPr>
        <p:blipFill>
          <a:blip r:embed="rId2">
            <a:extLst>
              <a:ext uri="{28A0092B-C50C-407E-A947-70E740481C1C}">
                <a14:useLocalDpi xmlns:a14="http://schemas.microsoft.com/office/drawing/2010/main" val="0"/>
              </a:ext>
            </a:extLst>
          </a:blip>
          <a:stretch>
            <a:fillRect/>
          </a:stretch>
        </p:blipFill>
        <p:spPr>
          <a:xfrm>
            <a:off x="1409700" y="623888"/>
            <a:ext cx="6324600" cy="5153025"/>
          </a:xfrm>
        </p:spPr>
      </p:pic>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a:extLst>
              <a:ext uri="{FF2B5EF4-FFF2-40B4-BE49-F238E27FC236}">
                <a16:creationId xmlns:a16="http://schemas.microsoft.com/office/drawing/2014/main" id="{9C8A6EC2-D6C2-7B93-31DF-4843155A0498}"/>
              </a:ext>
            </a:extLst>
          </p:cNvPr>
          <p:cNvSpPr>
            <a:spLocks noGrp="1"/>
          </p:cNvSpPr>
          <p:nvPr>
            <p:ph type="title"/>
          </p:nvPr>
        </p:nvSpPr>
        <p:spPr>
          <a:ln>
            <a:solidFill>
              <a:schemeClr val="accent1"/>
            </a:solidFill>
          </a:ln>
        </p:spPr>
        <p:txBody>
          <a:bodyPr rtlCol="0">
            <a:normAutofit fontScale="90000"/>
          </a:bodyPr>
          <a:lstStyle/>
          <a:p>
            <a:pPr eaLnBrk="1" fontAlgn="auto" hangingPunct="1">
              <a:spcAft>
                <a:spcPts val="0"/>
              </a:spcAft>
              <a:defRPr/>
            </a:pPr>
            <a:r>
              <a:rPr lang="en-US">
                <a:solidFill>
                  <a:schemeClr val="bg2">
                    <a:lumMod val="75000"/>
                  </a:schemeClr>
                </a:solidFill>
              </a:rPr>
              <a:t>Central chamber (</a:t>
            </a:r>
            <a:r>
              <a:rPr lang="en-US" i="1" err="1">
                <a:solidFill>
                  <a:schemeClr val="bg2">
                    <a:lumMod val="75000"/>
                  </a:schemeClr>
                </a:solidFill>
              </a:rPr>
              <a:t>zhong</a:t>
            </a:r>
            <a:r>
              <a:rPr lang="en-US" i="1">
                <a:solidFill>
                  <a:schemeClr val="bg2">
                    <a:lumMod val="75000"/>
                  </a:schemeClr>
                </a:solidFill>
              </a:rPr>
              <a:t> </a:t>
            </a:r>
            <a:r>
              <a:rPr lang="en-US" i="1" err="1">
                <a:solidFill>
                  <a:schemeClr val="bg2">
                    <a:lumMod val="75000"/>
                  </a:schemeClr>
                </a:solidFill>
              </a:rPr>
              <a:t>shi</a:t>
            </a:r>
            <a:r>
              <a:rPr lang="en-US" i="1">
                <a:solidFill>
                  <a:schemeClr val="bg2">
                    <a:lumMod val="75000"/>
                  </a:schemeClr>
                </a:solidFill>
              </a:rPr>
              <a:t> </a:t>
            </a:r>
            <a:r>
              <a:rPr lang="zh-CN" altLang="en-US">
                <a:solidFill>
                  <a:schemeClr val="bg2">
                    <a:lumMod val="75000"/>
                  </a:schemeClr>
                </a:solidFill>
              </a:rPr>
              <a:t>中室</a:t>
            </a:r>
            <a:r>
              <a:rPr lang="en-US" altLang="zh-CN">
                <a:solidFill>
                  <a:schemeClr val="bg2">
                    <a:lumMod val="75000"/>
                  </a:schemeClr>
                </a:solidFill>
              </a:rPr>
              <a:t>)</a:t>
            </a:r>
            <a:endParaRPr lang="en-US">
              <a:solidFill>
                <a:schemeClr val="bg2">
                  <a:lumMod val="75000"/>
                </a:schemeClr>
              </a:solidFill>
            </a:endParaRPr>
          </a:p>
        </p:txBody>
      </p:sp>
      <p:pic>
        <p:nvPicPr>
          <p:cNvPr id="36867" name="Content Placeholder 4" descr="Entrance to Liu Sheng's tomb.jpg">
            <a:extLst>
              <a:ext uri="{FF2B5EF4-FFF2-40B4-BE49-F238E27FC236}">
                <a16:creationId xmlns:a16="http://schemas.microsoft.com/office/drawing/2014/main" id="{E33BD847-6AF6-D6A6-BC95-5A20842FC686}"/>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706438" y="1600200"/>
            <a:ext cx="3540125" cy="4525963"/>
          </a:xfrm>
        </p:spPr>
      </p:pic>
      <p:pic>
        <p:nvPicPr>
          <p:cNvPr id="36868" name="Content Placeholder 5" descr="Archaeologists working on the tomb.jpg">
            <a:extLst>
              <a:ext uri="{FF2B5EF4-FFF2-40B4-BE49-F238E27FC236}">
                <a16:creationId xmlns:a16="http://schemas.microsoft.com/office/drawing/2014/main" id="{98BB0B13-6A37-1CF4-E14F-F2BA513CB82C}"/>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648200" y="2435225"/>
            <a:ext cx="4038600" cy="2855913"/>
          </a:xfrm>
        </p:spPr>
      </p:pic>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5" descr="Acupuncture needles colour">
            <a:extLst>
              <a:ext uri="{FF2B5EF4-FFF2-40B4-BE49-F238E27FC236}">
                <a16:creationId xmlns:a16="http://schemas.microsoft.com/office/drawing/2014/main" id="{514980F5-4639-7704-AC0E-B6546882A30B}"/>
              </a:ext>
            </a:extLst>
          </p:cNvPr>
          <p:cNvPicPr>
            <a:picLocks noGrp="1" noChangeAspect="1" noChangeArrowheads="1"/>
          </p:cNvPicPr>
          <p:nvPr>
            <p:ph/>
          </p:nvPr>
        </p:nvPicPr>
        <p:blipFill>
          <a:blip r:embed="rId2" cstate="print">
            <a:extLst>
              <a:ext uri="{28A0092B-C50C-407E-A947-70E740481C1C}">
                <a14:useLocalDpi xmlns:a14="http://schemas.microsoft.com/office/drawing/2010/main" val="0"/>
              </a:ext>
            </a:extLst>
          </a:blip>
          <a:stretch>
            <a:fillRect/>
          </a:stretch>
        </p:blipFill>
        <p:spPr>
          <a:xfrm>
            <a:off x="457200" y="501006"/>
            <a:ext cx="8229600" cy="5398788"/>
          </a:xfrm>
        </p:spPr>
      </p:pic>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4">
            <a:extLst>
              <a:ext uri="{FF2B5EF4-FFF2-40B4-BE49-F238E27FC236}">
                <a16:creationId xmlns:a16="http://schemas.microsoft.com/office/drawing/2014/main" id="{E1093ED8-6103-F62A-6510-4B8C963D1B54}"/>
              </a:ext>
            </a:extLst>
          </p:cNvPr>
          <p:cNvSpPr>
            <a:spLocks noGrp="1"/>
          </p:cNvSpPr>
          <p:nvPr>
            <p:ph type="title"/>
          </p:nvPr>
        </p:nvSpPr>
        <p:spPr/>
        <p:txBody>
          <a:bodyPr/>
          <a:lstStyle/>
          <a:p>
            <a:pPr eaLnBrk="1" hangingPunct="1"/>
            <a:endParaRPr lang="en-US" altLang="en-US"/>
          </a:p>
        </p:txBody>
      </p:sp>
      <p:pic>
        <p:nvPicPr>
          <p:cNvPr id="38915" name="Content Placeholder 3" descr="Doppelphallus Mancheng.JPG">
            <a:extLst>
              <a:ext uri="{FF2B5EF4-FFF2-40B4-BE49-F238E27FC236}">
                <a16:creationId xmlns:a16="http://schemas.microsoft.com/office/drawing/2014/main" id="{116EF821-561A-8DE7-D293-CD3B8FFD3B1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28800" y="2128837"/>
            <a:ext cx="5486400" cy="3438525"/>
          </a:xfrm>
        </p:spPr>
      </p:pic>
    </p:spTree>
  </p:cSld>
  <p:clrMapOvr>
    <a:masterClrMapping/>
  </p:clrMapOvr>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Content Placeholder 2" descr="Grabkammer Eingang Mancheng.JPG">
            <a:extLst>
              <a:ext uri="{FF2B5EF4-FFF2-40B4-BE49-F238E27FC236}">
                <a16:creationId xmlns:a16="http://schemas.microsoft.com/office/drawing/2014/main" id="{07841947-97D4-D62F-88A1-646ADEAEB362}"/>
              </a:ext>
            </a:extLst>
          </p:cNvPr>
          <p:cNvPicPr>
            <a:picLocks noGrp="1" noChangeAspect="1"/>
          </p:cNvPicPr>
          <p:nvPr>
            <p:ph/>
          </p:nvPr>
        </p:nvPicPr>
        <p:blipFill>
          <a:blip r:embed="rId2">
            <a:extLst>
              <a:ext uri="{28A0092B-C50C-407E-A947-70E740481C1C}">
                <a14:useLocalDpi xmlns:a14="http://schemas.microsoft.com/office/drawing/2010/main" val="0"/>
              </a:ext>
            </a:extLst>
          </a:blip>
          <a:srcRect/>
          <a:stretch>
            <a:fillRect/>
          </a:stretch>
        </p:blipFill>
        <p:spPr>
          <a:xfrm>
            <a:off x="928688" y="642938"/>
            <a:ext cx="7146925" cy="5865812"/>
          </a:xfrm>
        </p:spPr>
      </p:pic>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Content Placeholder 2" descr="Grabkammer Mancheng.JPG">
            <a:extLst>
              <a:ext uri="{FF2B5EF4-FFF2-40B4-BE49-F238E27FC236}">
                <a16:creationId xmlns:a16="http://schemas.microsoft.com/office/drawing/2014/main" id="{BCDA6DBC-9B8D-565E-BBB9-F77B306A1ACA}"/>
              </a:ext>
            </a:extLst>
          </p:cNvPr>
          <p:cNvPicPr>
            <a:picLocks noGrp="1" noChangeAspect="1"/>
          </p:cNvPicPr>
          <p:nvPr>
            <p:ph/>
          </p:nvPr>
        </p:nvPicPr>
        <p:blipFill>
          <a:blip r:embed="rId2">
            <a:extLst>
              <a:ext uri="{28A0092B-C50C-407E-A947-70E740481C1C}">
                <a14:useLocalDpi xmlns:a14="http://schemas.microsoft.com/office/drawing/2010/main" val="0"/>
              </a:ext>
            </a:extLst>
          </a:blip>
          <a:stretch>
            <a:fillRect/>
          </a:stretch>
        </p:blipFill>
        <p:spPr>
          <a:xfrm>
            <a:off x="1371600" y="585788"/>
            <a:ext cx="6400800" cy="5229225"/>
          </a:xfrm>
        </p:spPr>
      </p:pic>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4DC15EFC-706E-6004-F6BF-06D3CDB1565A}"/>
              </a:ext>
            </a:extLst>
          </p:cNvPr>
          <p:cNvSpPr>
            <a:spLocks noGrp="1"/>
          </p:cNvSpPr>
          <p:nvPr>
            <p:ph type="title"/>
          </p:nvPr>
        </p:nvSpPr>
        <p:spPr/>
        <p:txBody>
          <a:bodyPr/>
          <a:lstStyle/>
          <a:p>
            <a:pPr eaLnBrk="1" hangingPunct="1"/>
            <a:endParaRPr lang="en-US" altLang="en-US"/>
          </a:p>
        </p:txBody>
      </p:sp>
      <p:pic>
        <p:nvPicPr>
          <p:cNvPr id="41988" name="Content Placeholder 4" descr="Halstopf hu mit Drachen und Wolken Dekor Mancheng.JPG">
            <a:extLst>
              <a:ext uri="{FF2B5EF4-FFF2-40B4-BE49-F238E27FC236}">
                <a16:creationId xmlns:a16="http://schemas.microsoft.com/office/drawing/2014/main" id="{77742A13-EDFF-667C-F54E-1BC5D5E1C068}"/>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1000125" y="1600200"/>
            <a:ext cx="2952750" cy="4525963"/>
          </a:xfrm>
        </p:spPr>
      </p:pic>
      <p:pic>
        <p:nvPicPr>
          <p:cNvPr id="41987" name="Content Placeholder 5" descr="Halstopf mit Vogelschrift Mancheng 114.JPG">
            <a:extLst>
              <a:ext uri="{FF2B5EF4-FFF2-40B4-BE49-F238E27FC236}">
                <a16:creationId xmlns:a16="http://schemas.microsoft.com/office/drawing/2014/main" id="{EFAFAE13-630A-41BC-B77A-34E8EF248CE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099050" y="1600200"/>
            <a:ext cx="3136900" cy="4525963"/>
          </a:xfrm>
        </p:spPr>
      </p:pic>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0C957D0D-04FE-B3F6-4E96-3F663877BC69}"/>
              </a:ext>
            </a:extLst>
          </p:cNvPr>
          <p:cNvSpPr>
            <a:spLocks noGrp="1"/>
          </p:cNvSpPr>
          <p:nvPr>
            <p:ph type="title"/>
          </p:nvPr>
        </p:nvSpPr>
        <p:spPr/>
        <p:txBody>
          <a:bodyPr/>
          <a:lstStyle/>
          <a:p>
            <a:pPr eaLnBrk="1" hangingPunct="1"/>
            <a:endParaRPr lang="en-US" altLang="en-US"/>
          </a:p>
        </p:txBody>
      </p:sp>
      <p:pic>
        <p:nvPicPr>
          <p:cNvPr id="43011" name="Content Placeholder 4" descr="Mancheng Boshan lu Black.JPG">
            <a:extLst>
              <a:ext uri="{FF2B5EF4-FFF2-40B4-BE49-F238E27FC236}">
                <a16:creationId xmlns:a16="http://schemas.microsoft.com/office/drawing/2014/main" id="{144B1A2E-F05C-448D-EC4C-BAF3EF7C4AB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217139" y="273050"/>
            <a:ext cx="3827572" cy="5853113"/>
          </a:xfrm>
        </p:spPr>
      </p:pic>
      <p:sp>
        <p:nvSpPr>
          <p:cNvPr id="43012" name="Text Placeholder 3">
            <a:extLst>
              <a:ext uri="{FF2B5EF4-FFF2-40B4-BE49-F238E27FC236}">
                <a16:creationId xmlns:a16="http://schemas.microsoft.com/office/drawing/2014/main" id="{6227CC13-7A60-AE28-E661-A18D55C0988A}"/>
              </a:ext>
            </a:extLst>
          </p:cNvPr>
          <p:cNvSpPr>
            <a:spLocks noGrp="1"/>
          </p:cNvSpPr>
          <p:nvPr>
            <p:ph type="body" sz="half" idx="2"/>
          </p:nvPr>
        </p:nvSpPr>
        <p:spPr/>
        <p:txBody>
          <a:bodyPr/>
          <a:lstStyle/>
          <a:p>
            <a:pPr eaLnBrk="1" hangingPunct="1"/>
            <a:r>
              <a:rPr lang="en-GB" altLang="en-US" sz="2800">
                <a:solidFill>
                  <a:srgbClr val="FFFF00"/>
                </a:solidFill>
              </a:rPr>
              <a:t>incense burner</a:t>
            </a:r>
          </a:p>
          <a:p>
            <a:pPr eaLnBrk="1" hangingPunct="1"/>
            <a:endParaRPr lang="en-GB" altLang="en-US" sz="2800">
              <a:solidFill>
                <a:srgbClr val="FFFF00"/>
              </a:solidFill>
            </a:endParaRPr>
          </a:p>
          <a:p>
            <a:pPr eaLnBrk="1" hangingPunct="1"/>
            <a:r>
              <a:rPr lang="en-GB" altLang="en-US" sz="2800" i="1">
                <a:solidFill>
                  <a:srgbClr val="FFFF00"/>
                </a:solidFill>
              </a:rPr>
              <a:t>boshanlu</a:t>
            </a:r>
            <a:r>
              <a:rPr lang="en-GB" altLang="en-US" sz="2800">
                <a:solidFill>
                  <a:srgbClr val="FFFF00"/>
                </a:solidFill>
              </a:rPr>
              <a:t> </a:t>
            </a:r>
            <a:r>
              <a:rPr lang="zh-CN" altLang="en-GB" sz="2800">
                <a:solidFill>
                  <a:srgbClr val="FFFF00"/>
                </a:solidFill>
              </a:rPr>
              <a:t>博山爐</a:t>
            </a:r>
            <a:endParaRPr lang="zh-CN" altLang="en-US" sz="2800">
              <a:solidFill>
                <a:srgbClr val="FFFF00"/>
              </a:solidFill>
            </a:endParaRP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72243AA5-9487-884E-AE5C-24A558A2E78C}"/>
              </a:ext>
            </a:extLst>
          </p:cNvPr>
          <p:cNvSpPr>
            <a:spLocks noGrp="1"/>
          </p:cNvSpPr>
          <p:nvPr>
            <p:ph type="title"/>
          </p:nvPr>
        </p:nvSpPr>
        <p:spPr/>
        <p:txBody>
          <a:bodyPr/>
          <a:lstStyle/>
          <a:p>
            <a:pPr eaLnBrk="1" hangingPunct="1"/>
            <a:endParaRPr lang="en-US" altLang="en-US"/>
          </a:p>
        </p:txBody>
      </p:sp>
      <p:pic>
        <p:nvPicPr>
          <p:cNvPr id="44035" name="Content Placeholder 4" descr="Mancheng Boshanlu.JPG">
            <a:extLst>
              <a:ext uri="{FF2B5EF4-FFF2-40B4-BE49-F238E27FC236}">
                <a16:creationId xmlns:a16="http://schemas.microsoft.com/office/drawing/2014/main" id="{39648926-2EAB-D223-4A98-E8A6D8DE27C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12228" y="273050"/>
            <a:ext cx="3237393" cy="5853113"/>
          </a:xfrm>
        </p:spPr>
      </p:pic>
      <p:sp>
        <p:nvSpPr>
          <p:cNvPr id="44036" name="Text Placeholder 3">
            <a:extLst>
              <a:ext uri="{FF2B5EF4-FFF2-40B4-BE49-F238E27FC236}">
                <a16:creationId xmlns:a16="http://schemas.microsoft.com/office/drawing/2014/main" id="{4822C698-B654-9BA9-998E-8D6282000911}"/>
              </a:ext>
            </a:extLst>
          </p:cNvPr>
          <p:cNvSpPr>
            <a:spLocks noGrp="1"/>
          </p:cNvSpPr>
          <p:nvPr>
            <p:ph type="body" sz="half" idx="2"/>
          </p:nvPr>
        </p:nvSpPr>
        <p:spPr/>
        <p:txBody>
          <a:bodyPr/>
          <a:lstStyle/>
          <a:p>
            <a:pPr eaLnBrk="1" hangingPunct="1"/>
            <a:endParaRPr lang="en-US" altLang="en-US"/>
          </a:p>
        </p:txBody>
      </p:sp>
    </p:spTree>
  </p:cSld>
  <p:clrMapOvr>
    <a:masterClrMapping/>
  </p:clrMapOvr>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4">
            <a:extLst>
              <a:ext uri="{FF2B5EF4-FFF2-40B4-BE49-F238E27FC236}">
                <a16:creationId xmlns:a16="http://schemas.microsoft.com/office/drawing/2014/main" id="{63617173-5E40-E3FA-3038-197161B7EA7E}"/>
              </a:ext>
            </a:extLst>
          </p:cNvPr>
          <p:cNvSpPr>
            <a:spLocks noGrp="1"/>
          </p:cNvSpPr>
          <p:nvPr>
            <p:ph type="title"/>
          </p:nvPr>
        </p:nvSpPr>
        <p:spPr/>
        <p:txBody>
          <a:bodyPr/>
          <a:lstStyle/>
          <a:p>
            <a:pPr eaLnBrk="1" hangingPunct="1"/>
            <a:endParaRPr lang="en-US" altLang="en-US"/>
          </a:p>
        </p:txBody>
      </p:sp>
      <p:pic>
        <p:nvPicPr>
          <p:cNvPr id="45059" name="Content Placeholder 4" descr="Changxin deng Mancheng.JPG">
            <a:extLst>
              <a:ext uri="{FF2B5EF4-FFF2-40B4-BE49-F238E27FC236}">
                <a16:creationId xmlns:a16="http://schemas.microsoft.com/office/drawing/2014/main" id="{244C14F4-A41D-C520-C04C-415BF44AFF75}"/>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501650" y="1600200"/>
            <a:ext cx="3949700" cy="4525963"/>
          </a:xfrm>
        </p:spPr>
      </p:pic>
      <p:pic>
        <p:nvPicPr>
          <p:cNvPr id="45060" name="Content Placeholder 5" descr="Changxin deng Mancheng 2.JPG">
            <a:extLst>
              <a:ext uri="{FF2B5EF4-FFF2-40B4-BE49-F238E27FC236}">
                <a16:creationId xmlns:a16="http://schemas.microsoft.com/office/drawing/2014/main" id="{4DA9252A-79A6-1424-BC6E-C6C576B3E674}"/>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921250" y="1600200"/>
            <a:ext cx="3492500" cy="4525963"/>
          </a:xfrm>
        </p:spPr>
      </p:pic>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5" descr="Bi disk">
            <a:extLst>
              <a:ext uri="{FF2B5EF4-FFF2-40B4-BE49-F238E27FC236}">
                <a16:creationId xmlns:a16="http://schemas.microsoft.com/office/drawing/2014/main" id="{398F5847-0482-89F0-B281-A68F0B68072D}"/>
              </a:ext>
            </a:extLst>
          </p:cNvPr>
          <p:cNvPicPr>
            <a:picLocks noGrp="1" noChangeAspect="1" noChangeArrowheads="1"/>
          </p:cNvPicPr>
          <p:nvPr>
            <p:ph/>
          </p:nvPr>
        </p:nvPicPr>
        <p:blipFill>
          <a:blip r:embed="rId2">
            <a:extLst>
              <a:ext uri="{28A0092B-C50C-407E-A947-70E740481C1C}">
                <a14:useLocalDpi xmlns:a14="http://schemas.microsoft.com/office/drawing/2010/main" val="0"/>
              </a:ext>
            </a:extLst>
          </a:blip>
          <a:stretch>
            <a:fillRect/>
          </a:stretch>
        </p:blipFill>
        <p:spPr>
          <a:xfrm>
            <a:off x="2560944" y="274638"/>
            <a:ext cx="4022112" cy="5851525"/>
          </a:xfrm>
        </p:spPr>
      </p:pic>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683719C5-4CD0-8F26-A417-8F694AB5C602}"/>
              </a:ext>
            </a:extLst>
          </p:cNvPr>
          <p:cNvSpPr>
            <a:spLocks noGrp="1"/>
          </p:cNvSpPr>
          <p:nvPr>
            <p:ph type="title"/>
          </p:nvPr>
        </p:nvSpPr>
        <p:spPr/>
        <p:txBody>
          <a:bodyPr/>
          <a:lstStyle/>
          <a:p>
            <a:pPr eaLnBrk="1" hangingPunct="1"/>
            <a:endParaRPr lang="en-US" altLang="en-US"/>
          </a:p>
        </p:txBody>
      </p:sp>
      <p:pic>
        <p:nvPicPr>
          <p:cNvPr id="47107" name="Content Placeholder 4" descr="Sargschmuck Mancheng 109.JPG">
            <a:extLst>
              <a:ext uri="{FF2B5EF4-FFF2-40B4-BE49-F238E27FC236}">
                <a16:creationId xmlns:a16="http://schemas.microsoft.com/office/drawing/2014/main" id="{F6AD90C5-A556-8ADA-85F8-25E5DAD56892}"/>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557213" y="1600200"/>
            <a:ext cx="3838575" cy="4525963"/>
          </a:xfrm>
        </p:spPr>
      </p:pic>
      <p:pic>
        <p:nvPicPr>
          <p:cNvPr id="47108" name="Content Placeholder 5" descr="Sargschmuck Tiergesichtsmasken Mancheng.JPG">
            <a:extLst>
              <a:ext uri="{FF2B5EF4-FFF2-40B4-BE49-F238E27FC236}">
                <a16:creationId xmlns:a16="http://schemas.microsoft.com/office/drawing/2014/main" id="{DEAA3942-726C-55A0-A540-2637FA88E4B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648200" y="2435225"/>
            <a:ext cx="4038600" cy="2855913"/>
          </a:xfrm>
        </p:spPr>
      </p:pic>
    </p:spTree>
  </p:cSld>
  <p:clrMapOvr>
    <a:masterClrMapping/>
  </p:clrMapOvr>
</p:sld>
</file>

<file path=ppt/theme/theme1.xml><?xml version="1.0" encoding="utf-8"?>
<a:theme xmlns:a="http://schemas.openxmlformats.org/drawingml/2006/main" name="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heme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3691</Words>
  <Application>Microsoft Office PowerPoint</Application>
  <PresentationFormat>On-screen Show (4:3)</PresentationFormat>
  <Paragraphs>286</Paragraphs>
  <Slides>78</Slides>
  <Notes>3</Notes>
  <HiddenSlides>12</HiddenSlides>
  <MMClips>0</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78</vt:i4>
      </vt:variant>
    </vt:vector>
  </HeadingPairs>
  <TitlesOfParts>
    <vt:vector size="91" baseType="lpstr">
      <vt:lpstr>ChaparralPro-Italic</vt:lpstr>
      <vt:lpstr>ChaparralPro-Regular</vt:lpstr>
      <vt:lpstr>FangSong</vt:lpstr>
      <vt:lpstr>PMingLiU</vt:lpstr>
      <vt:lpstr>SimSun</vt:lpstr>
      <vt:lpstr>SimSun</vt:lpstr>
      <vt:lpstr>Arial</vt:lpstr>
      <vt:lpstr>Calibri</vt:lpstr>
      <vt:lpstr>Tahoma</vt:lpstr>
      <vt:lpstr>Times New Roman</vt:lpstr>
      <vt:lpstr>Wingdings</vt:lpstr>
      <vt:lpstr>Quadrant</vt:lpstr>
      <vt:lpstr>ThemeKatharina</vt:lpstr>
      <vt:lpstr>Chinese Tombs: Housing for the Afterlife</vt:lpstr>
      <vt:lpstr>Why Chinese tombs?</vt:lpstr>
      <vt:lpstr>Three shifts in burial culture</vt:lpstr>
      <vt:lpstr>Chinese dynasties mentioned in this module</vt:lpstr>
      <vt:lpstr>PowerPoint Presentation</vt:lpstr>
      <vt:lpstr>Ritual activities</vt:lpstr>
      <vt:lpstr>The Shang pantheon (based on oracle bone inscriptions, Shiji 史记)</vt:lpstr>
      <vt:lpstr>The Shang pantheon</vt:lpstr>
      <vt:lpstr>The Shang pantheon B)</vt:lpstr>
      <vt:lpstr>The Shang pantheon -- di</vt:lpstr>
      <vt:lpstr>Changes in pantheon</vt:lpstr>
      <vt:lpstr>PowerPoint Presentation</vt:lpstr>
      <vt:lpstr>PowerPoint Presentation</vt:lpstr>
      <vt:lpstr>Zhou religion</vt:lpstr>
      <vt:lpstr>Zhou religion (cont.)</vt:lpstr>
      <vt:lpstr>Zhou Ancestral sacrifice</vt:lpstr>
      <vt:lpstr>Shi Qiang bronze vessel (pan)</vt:lpstr>
      <vt:lpstr>Bronze gui, known as Kang hou gui. Early Western Zhou dynasty (1050-770 BC); https://www.britishmuseum.org/collection/object/A_1977-0404-1</vt:lpstr>
      <vt:lpstr>Shift in attitudes between Shang/Western Zhou and Warring States</vt:lpstr>
      <vt:lpstr>Changes in pantheon: Baoshan Tomb 2 (excavated 1986) (Zhao Tuo, Chief Minister of the Left at the Chu court, died 316 BCE</vt:lpstr>
      <vt:lpstr>Divination and Pledge Ritual</vt:lpstr>
      <vt:lpstr>Violent deaths and ghost stories</vt:lpstr>
      <vt:lpstr>PowerPoint Presentation</vt:lpstr>
      <vt:lpstr>Zuo Commentary</vt:lpstr>
      <vt:lpstr>Concepts of the ‘Soul’ and Rise of Afterlife</vt:lpstr>
      <vt:lpstr>Activity</vt:lpstr>
      <vt:lpstr>Tomb figurines</vt:lpstr>
      <vt:lpstr>Warring States Developments</vt:lpstr>
      <vt:lpstr>PowerPoint Presentation</vt:lpstr>
      <vt:lpstr>PowerPoint Presentation</vt:lpstr>
      <vt:lpstr>Different groups of wooden figurines excavated from Tomb 1 at Mawangdui, Changsha City, Hunan. Early Western Han dynasty. (Lai Guolong 2015: 113)</vt:lpstr>
      <vt:lpstr>PowerPoint Presentation</vt:lpstr>
      <vt:lpstr>Drawings of one of the four human figurines excavated from Tomb 502 at Liangdaicun, Hancheng City, Shaanxi. Late Western Zhou period.</vt:lpstr>
      <vt:lpstr>PowerPoint Presentation</vt:lpstr>
      <vt:lpstr>PowerPoint Presentation</vt:lpstr>
      <vt:lpstr>Houtaizi figurines</vt:lpstr>
      <vt:lpstr>Artefacts in tombs</vt:lpstr>
      <vt:lpstr>Spirit artefacts as tie-breaking rituals</vt:lpstr>
      <vt:lpstr>Spirit artefacts as tie-breaking rituals</vt:lpstr>
      <vt:lpstr>PowerPoint Presentation</vt:lpstr>
      <vt:lpstr>PowerPoint Presentation</vt:lpstr>
      <vt:lpstr>PowerPoint Presentation</vt:lpstr>
      <vt:lpstr>Funeral banner of Lady Dai (Xin Zhui), 2nd century B.C.E., silk, 205 x 92 x 47.7 cm (Hunan Provincial Museum) - Detail </vt:lpstr>
      <vt:lpstr>Heavenly realm (detail), Funeral banner of Lady Dai (Xin Zhui), 2nd century B.C.E., silk, 205 x 92 x 47.7 cm (Hunan Provincial Museum)</vt:lpstr>
      <vt:lpstr>Body of Lady Dai with mourners (detail), Funeral banner of Lady Dai (Xin Zhui), 2nd century B.C.E., silk, 205 x 92 x 47.7 cm (Hunan Provincial Museum)</vt:lpstr>
      <vt:lpstr>PowerPoint Presentation</vt:lpstr>
      <vt:lpstr>Han dynasty China</vt:lpstr>
      <vt:lpstr>PowerPoint Presentation</vt:lpstr>
      <vt:lpstr>The Secret of Lingshan 陵山</vt:lpstr>
      <vt:lpstr>PowerPoint Presentation</vt:lpstr>
      <vt:lpstr>The royal couple</vt:lpstr>
      <vt:lpstr>PowerPoint Presentation</vt:lpstr>
      <vt:lpstr>PowerPoint Presentation</vt:lpstr>
      <vt:lpstr>PowerPoint Presentation</vt:lpstr>
      <vt:lpstr>PowerPoint Presentation</vt:lpstr>
      <vt:lpstr>PowerPoint Presentation</vt:lpstr>
      <vt:lpstr>Basic beliefs concerning the afterlife</vt:lpstr>
      <vt:lpstr>Basic beliefs…</vt:lpstr>
      <vt:lpstr>PowerPoint Presentation</vt:lpstr>
      <vt:lpstr>PowerPoint Presentation</vt:lpstr>
      <vt:lpstr>PowerPoint Presentation</vt:lpstr>
      <vt:lpstr>Basic beliefs…</vt:lpstr>
      <vt:lpstr> Chuci “Songs from Chu”  (3rd century BC)</vt:lpstr>
      <vt:lpstr>Tomb no. 1  Tomb no. 2</vt:lpstr>
      <vt:lpstr>PowerPoint Presentation</vt:lpstr>
      <vt:lpstr>PowerPoint Presentation</vt:lpstr>
      <vt:lpstr>PowerPoint Presentation</vt:lpstr>
      <vt:lpstr>Central chamber (zhong shi 中室)</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Guideways to the land of gods, heroes, demons and monsters</dc:title>
  <dc:creator>Thomas Jansen</dc:creator>
  <cp:lastModifiedBy>Thomas Jansen</cp:lastModifiedBy>
  <cp:revision>1</cp:revision>
  <dcterms:modified xsi:type="dcterms:W3CDTF">2024-02-22T15:44:57Z</dcterms:modified>
</cp:coreProperties>
</file>