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saveSubsetFonts="1" autoCompressPictures="0">
  <p:sldMasterIdLst>
    <p:sldMasterId id="2147483683" r:id="rId1"/>
  </p:sldMasterIdLst>
  <p:notesMasterIdLst>
    <p:notesMasterId r:id="rId15"/>
  </p:notesMasterIdLst>
  <p:sldIdLst>
    <p:sldId id="256" r:id="rId2"/>
    <p:sldId id="260" r:id="rId3"/>
    <p:sldId id="261" r:id="rId4"/>
    <p:sldId id="262" r:id="rId5"/>
    <p:sldId id="263" r:id="rId6"/>
    <p:sldId id="311" r:id="rId7"/>
    <p:sldId id="312" r:id="rId8"/>
    <p:sldId id="267" r:id="rId9"/>
    <p:sldId id="268" r:id="rId10"/>
    <p:sldId id="269" r:id="rId11"/>
    <p:sldId id="313" r:id="rId12"/>
    <p:sldId id="314" r:id="rId13"/>
    <p:sldId id="315" r:id="rId14"/>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2C681B6-5A22-47DC-B679-290F67859E5C}">
  <a:tblStyle styleId="{02C681B6-5A22-47DC-B679-290F67859E5C}"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1872A215-BCAC-443D-8066-3F67B9707612}"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12" d="100"/>
          <a:sy n="112" d="100"/>
        </p:scale>
        <p:origin x="77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2"/>
        <p:cNvGrpSpPr/>
        <p:nvPr/>
      </p:nvGrpSpPr>
      <p:grpSpPr>
        <a:xfrm>
          <a:off x="0" y="0"/>
          <a:ext cx="0" cy="0"/>
          <a:chOff x="0" y="0"/>
          <a:chExt cx="0" cy="0"/>
        </a:xfrm>
      </p:grpSpPr>
      <p:sp>
        <p:nvSpPr>
          <p:cNvPr id="283" name="Google Shape;28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4" name="Google Shape;28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8"/>
        <p:cNvGrpSpPr/>
        <p:nvPr/>
      </p:nvGrpSpPr>
      <p:grpSpPr>
        <a:xfrm>
          <a:off x="0" y="0"/>
          <a:ext cx="0" cy="0"/>
          <a:chOff x="0" y="0"/>
          <a:chExt cx="0" cy="0"/>
        </a:xfrm>
      </p:grpSpPr>
      <p:sp>
        <p:nvSpPr>
          <p:cNvPr id="329" name="Google Shape;329;g276377a584e_0_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0" name="Google Shape;330;g276377a584e_0_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9"/>
        <p:cNvGrpSpPr/>
        <p:nvPr/>
      </p:nvGrpSpPr>
      <p:grpSpPr>
        <a:xfrm>
          <a:off x="0" y="0"/>
          <a:ext cx="0" cy="0"/>
          <a:chOff x="0" y="0"/>
          <a:chExt cx="0" cy="0"/>
        </a:xfrm>
      </p:grpSpPr>
      <p:sp>
        <p:nvSpPr>
          <p:cNvPr id="340" name="Google Shape;340;g276500f47c0_0_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1" name="Google Shape;341;g276500f47c0_0_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Arial"/>
                <a:ea typeface="Arial"/>
                <a:cs typeface="Arial"/>
                <a:sym typeface="Arial"/>
              </a:rPr>
              <a:t>Significance of Nursing Profession</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Nursing is the spine of the healthcare gadget. It's impossible to imagine healthcare without the crucial function that nurses play.</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They are essential in selling the affected person's well-being, consolation, and healing. Patients often have the maximum direct and common contact with nurses.</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What makes nursing in particular good sized is its variety, encompassing an extensive variety of roles and duties, all contributing to the overall effectiveness of healthcare transport.</a:t>
            </a:r>
            <a:endParaRPr lang="en-IN" sz="1100" b="0" i="0" u="none" strike="noStrike" cap="none" dirty="0">
              <a:solidFill>
                <a:srgbClr val="000000"/>
              </a:solidFill>
              <a:effectLst/>
              <a:latin typeface="Arial"/>
              <a:ea typeface="Arial"/>
              <a:cs typeface="Arial"/>
              <a:sym typeface="Arial"/>
            </a:endParaRPr>
          </a:p>
          <a:p>
            <a:r>
              <a:rPr lang="en-GB" sz="1100" b="1" i="0" u="none" strike="noStrike" cap="none" dirty="0">
                <a:solidFill>
                  <a:srgbClr val="000000"/>
                </a:solidFill>
                <a:effectLst/>
                <a:latin typeface="Arial"/>
                <a:ea typeface="Arial"/>
                <a:cs typeface="Arial"/>
                <a:sym typeface="Arial"/>
              </a:rPr>
              <a:t>Various Nursing Roles</a:t>
            </a:r>
            <a:endParaRPr lang="en-IN"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 </a:t>
            </a:r>
            <a:endParaRPr lang="en-IN"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Let's now delve into the diverse roles within the nursing career to recognise its breadth and significance.</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Registered Nurses (RNs) form the largest institution, imparting direct affected person care, administering medications, and coordinating treatment plans.</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Nurse Practitioners (NPs) have advanced ranges, letting them diagnose and treat ailments, frequently serving in number-one care settings.</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Nurse </a:t>
            </a:r>
            <a:r>
              <a:rPr lang="en-GB" sz="1100" b="0" i="0" u="none" strike="noStrike" cap="none" dirty="0" err="1">
                <a:solidFill>
                  <a:srgbClr val="000000"/>
                </a:solidFill>
                <a:effectLst/>
                <a:latin typeface="Arial"/>
                <a:ea typeface="Arial"/>
                <a:cs typeface="Arial"/>
                <a:sym typeface="Arial"/>
              </a:rPr>
              <a:t>Anesthetists</a:t>
            </a:r>
            <a:r>
              <a:rPr lang="en-GB" sz="1100" b="0" i="0" u="none" strike="noStrike" cap="none" dirty="0">
                <a:solidFill>
                  <a:srgbClr val="000000"/>
                </a:solidFill>
                <a:effectLst/>
                <a:latin typeface="Arial"/>
                <a:ea typeface="Arial"/>
                <a:cs typeface="Arial"/>
                <a:sym typeface="Arial"/>
              </a:rPr>
              <a:t> (CRNAs) are specialised nurses who administer anaesthesia at some point in surgical procedures.</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Nurse Educators play a pivotal function in training the next era of nurses in each instructional and medical setting.</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Nurse Managers oversee nursing units, making sure of green and wonderful care delivery even as coping with sources and body of workers.</a:t>
            </a:r>
            <a:endParaRPr lang="en-IN"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7"/>
        <p:cNvGrpSpPr/>
        <p:nvPr/>
      </p:nvGrpSpPr>
      <p:grpSpPr>
        <a:xfrm>
          <a:off x="0" y="0"/>
          <a:ext cx="0" cy="0"/>
          <a:chOff x="0" y="0"/>
          <a:chExt cx="0" cy="0"/>
        </a:xfrm>
      </p:grpSpPr>
      <p:sp>
        <p:nvSpPr>
          <p:cNvPr id="348" name="Google Shape;348;g276500f47c0_0_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9" name="Google Shape;349;g276500f47c0_0_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Academic Skills in Nursing:</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Critical Thinking: Nurses must analyse complex patient conditions, make sound choices, and adapt to converting situations.</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Research and Evidence-Based Practice: Nursing practice is more and more driven through research and evidence, necessitating the capability to access, examine, and apply trendy scientific findings.</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Clinical Knowledge: Nurses need a strong foundation in anatomy, body structure, pharmacology, and disease techniques to provide effective affected person care.</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Effective Communication: Clear and empathetic communique is essential for interactions with sufferers, families, and the healthcare team.</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Cultural Competence: Understanding various cultural views is critical to imparting culturally touchy care.</a:t>
            </a:r>
            <a:endParaRPr lang="en-IN" sz="1100" b="0" i="0" u="none" strike="noStrike" cap="none" dirty="0">
              <a:solidFill>
                <a:srgbClr val="000000"/>
              </a:solidFill>
              <a:effectLst/>
              <a:latin typeface="Arial"/>
              <a:ea typeface="Arial"/>
              <a:cs typeface="Arial"/>
              <a:sym typeface="Arial"/>
            </a:endParaRPr>
          </a:p>
          <a:p>
            <a:r>
              <a:rPr lang="en-GB" sz="1100" b="1" i="0" u="none" strike="noStrike" cap="none" dirty="0">
                <a:solidFill>
                  <a:srgbClr val="000000"/>
                </a:solidFill>
                <a:effectLst/>
                <a:latin typeface="Arial"/>
                <a:ea typeface="Arial"/>
                <a:cs typeface="Arial"/>
                <a:sym typeface="Arial"/>
              </a:rPr>
              <a:t>Benefits of Academic Skills in Nursing</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Critical Thinking: Enables nurses to make timely, properly-informed selections, important for affected person protection and results.</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Research and Evidence-Based Practice: Ensures that care is based on the modern-day, handiest remedies, enhancing affected person effects.</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Clinical Knowledge: Forms the inspiration for correct assessments, interventions, and affected person training.</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Effective Communication: Enhances affected person-company relationships and fosters consideration and compliance.</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Cultural Competence: Promotes inclusivity and tailor-made care for numerous affected person populations, ultimately improving affected persons' delight and adherence to treatment plans.</a:t>
            </a:r>
            <a:endParaRPr lang="en-IN"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4"/>
        <p:cNvGrpSpPr/>
        <p:nvPr/>
      </p:nvGrpSpPr>
      <p:grpSpPr>
        <a:xfrm>
          <a:off x="0" y="0"/>
          <a:ext cx="0" cy="0"/>
          <a:chOff x="0" y="0"/>
          <a:chExt cx="0" cy="0"/>
        </a:xfrm>
      </p:grpSpPr>
      <p:sp>
        <p:nvSpPr>
          <p:cNvPr id="355" name="Google Shape;355;g276377a584e_0_1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6" name="Google Shape;356;g276377a584e_0_1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4"/>
        <p:cNvGrpSpPr/>
        <p:nvPr/>
      </p:nvGrpSpPr>
      <p:grpSpPr>
        <a:xfrm>
          <a:off x="0" y="0"/>
          <a:ext cx="0" cy="0"/>
          <a:chOff x="0" y="0"/>
          <a:chExt cx="0" cy="0"/>
        </a:xfrm>
      </p:grpSpPr>
      <p:sp>
        <p:nvSpPr>
          <p:cNvPr id="355" name="Google Shape;355;g276377a584e_0_1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6" name="Google Shape;356;g276377a584e_0_1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Arial"/>
                <a:ea typeface="Arial"/>
                <a:cs typeface="Arial"/>
                <a:sym typeface="Arial"/>
              </a:rPr>
              <a:t>Personal Values in Nursing</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Empathy: The capability to apprehend and percentage within sufferers' feelings, fostering a sense of connection and luxury.</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Compassion: The true desire to relieve suffering and improve the well-being of patients.</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Integrity: Upholding honesty and ethical standards in all interactions and selections.</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Respect: Treating patients and associates with dignity and recognising their autonomy.</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Advocacy: Being a strong purpose for sufferers, ensuring their voices are heard and their rights are covered.</a:t>
            </a:r>
            <a:endParaRPr lang="en-IN" sz="1100" b="0" i="0" u="none" strike="noStrike" cap="none" dirty="0">
              <a:solidFill>
                <a:srgbClr val="000000"/>
              </a:solidFill>
              <a:effectLst/>
              <a:latin typeface="Arial"/>
              <a:ea typeface="Arial"/>
              <a:cs typeface="Arial"/>
              <a:sym typeface="Arial"/>
            </a:endParaRPr>
          </a:p>
          <a:p>
            <a:r>
              <a:rPr lang="en-GB" sz="1100" b="1" i="0" u="none" strike="noStrike" cap="none" dirty="0">
                <a:solidFill>
                  <a:srgbClr val="000000"/>
                </a:solidFill>
                <a:effectLst/>
                <a:latin typeface="Arial"/>
                <a:ea typeface="Arial"/>
                <a:cs typeface="Arial"/>
                <a:sym typeface="Arial"/>
              </a:rPr>
              <a:t>Impact of Personal Values in Nursing</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Empathy: Reduces patient anxiety, improves verbal exchange, and strengthens the healing relationship.</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Compassion: Enhances patient enjoyment, boosts patient morale, and contributes to higher emotional well-being.</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Integrity: Upholds agree with and keep the career's ethical standards, ensuring the best level of care.</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Respect: Fosters a subculture of inclusivity and affected person-targeted care, promoting higher collaboration and compliance.</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Advocacy: Safeguards patient rights, ensuring they get hold of the great viable care and consequences.</a:t>
            </a:r>
            <a:endParaRPr lang="en-IN"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7455576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7"/>
        <p:cNvGrpSpPr/>
        <p:nvPr/>
      </p:nvGrpSpPr>
      <p:grpSpPr>
        <a:xfrm>
          <a:off x="0" y="0"/>
          <a:ext cx="0" cy="0"/>
          <a:chOff x="0" y="0"/>
          <a:chExt cx="0" cy="0"/>
        </a:xfrm>
      </p:grpSpPr>
      <p:sp>
        <p:nvSpPr>
          <p:cNvPr id="348" name="Google Shape;348;g276500f47c0_0_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9" name="Google Shape;349;g276500f47c0_0_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Arial"/>
                <a:ea typeface="Arial"/>
                <a:cs typeface="Arial"/>
                <a:sym typeface="Arial"/>
              </a:rPr>
              <a:t>Commitment to Professional Practice in Nursing</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Lifelong Learning: Nursing is an ever-evolving field. Nurses ought to commit to continuously getting to know to live updated with the ultra-modern improvements and satisfactory practices.</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Certification: Obtaining specialized certifications in regions like important care, paediatrics, or oncology demonstrates a dedication to excellence in a particular area.</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Continuing Education: Attending workshops, and seminars, and pursuing higher training like a Master's or Doctorate can open up new career opportunities.</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Professional Development: Involvement in professional organizations, along with the American Nurses Association (ANA), fosters networking and collaboration among friends.</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Ethical and Legal Compliance: Adherence to moral recommendations and legal requirements is essential to preserving professional integrity.</a:t>
            </a:r>
            <a:endParaRPr lang="en-IN" sz="1100" b="0" i="0" u="none" strike="noStrike" cap="none" dirty="0">
              <a:solidFill>
                <a:srgbClr val="000000"/>
              </a:solidFill>
              <a:effectLst/>
              <a:latin typeface="Arial"/>
              <a:ea typeface="Arial"/>
              <a:cs typeface="Arial"/>
              <a:sym typeface="Arial"/>
            </a:endParaRPr>
          </a:p>
          <a:p>
            <a:r>
              <a:rPr lang="en-GB" sz="1100" b="1" i="0" u="none" strike="noStrike" cap="none" dirty="0">
                <a:solidFill>
                  <a:srgbClr val="000000"/>
                </a:solidFill>
                <a:effectLst/>
                <a:latin typeface="Arial"/>
                <a:ea typeface="Arial"/>
                <a:cs typeface="Arial"/>
                <a:sym typeface="Arial"/>
              </a:rPr>
              <a:t>Benefits of Commitment to Professional Practice</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Lifelong Learning: Enhances know-how, skills, and the capability to offer quality care.</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Certification: Recognizes specialization and will increase professional possibilities.</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Continuing Education: Expands expertise, making nurses more competitive in the task marketplace.</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Professional Development: Facilitates collaboration, networking, and staying informed approximately industry traits.</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Ethical and Legal Compliance: Maintains acceptance as true with and credibility, decreasing felony risks.</a:t>
            </a:r>
            <a:endParaRPr lang="en-IN" sz="1100" b="0" i="0" u="none" strike="noStrike" cap="none" dirty="0">
              <a:solidFill>
                <a:srgbClr val="000000"/>
              </a:solidFill>
              <a:effectLst/>
              <a:latin typeface="Arial"/>
              <a:ea typeface="Arial"/>
              <a:cs typeface="Arial"/>
              <a:sym typeface="Arial"/>
            </a:endParaRPr>
          </a:p>
          <a:p>
            <a:r>
              <a:rPr lang="en-GB" sz="1100" b="1" i="0" u="none" strike="noStrike" cap="none" dirty="0">
                <a:solidFill>
                  <a:srgbClr val="000000"/>
                </a:solidFill>
                <a:effectLst/>
                <a:latin typeface="Arial"/>
                <a:ea typeface="Arial"/>
                <a:cs typeface="Arial"/>
                <a:sym typeface="Arial"/>
              </a:rPr>
              <a:t>Explanation:</a:t>
            </a:r>
            <a:r>
              <a:rPr lang="en-GB" sz="1100" b="0" i="0" u="none" strike="noStrike" cap="none" dirty="0">
                <a:solidFill>
                  <a:srgbClr val="000000"/>
                </a:solidFill>
                <a:effectLst/>
                <a:latin typeface="Arial"/>
                <a:ea typeface="Arial"/>
                <a:cs typeface="Arial"/>
                <a:sym typeface="Arial"/>
              </a:rPr>
              <a:t> Commitment to professional practice in nursing is a continuous system concerning lifelong mastering, certification, continuing education, expert development, and adherence to moral and prison requirements. This dedication is essential for professional development as it maintains nurses competitive, opens up new possibilities, and guarantees the highest standards of patient care and professional integrity.</a:t>
            </a:r>
            <a:endParaRPr lang="en-IN"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7009734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1"/>
        <p:cNvGrpSpPr/>
        <p:nvPr/>
      </p:nvGrpSpPr>
      <p:grpSpPr>
        <a:xfrm>
          <a:off x="0" y="0"/>
          <a:ext cx="0" cy="0"/>
          <a:chOff x="0" y="0"/>
          <a:chExt cx="0" cy="0"/>
        </a:xfrm>
      </p:grpSpPr>
      <p:sp>
        <p:nvSpPr>
          <p:cNvPr id="432" name="Google Shape;432;g276377a584e_0_1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3" name="Google Shape;433;g276377a584e_0_1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The American Nurses Association (ANA) establishes a complete framework outlining nursing </a:t>
            </a:r>
            <a:r>
              <a:rPr lang="en-GB" sz="1100" b="0" i="0" u="none" strike="noStrike" cap="none" dirty="0" err="1">
                <a:solidFill>
                  <a:srgbClr val="000000"/>
                </a:solidFill>
                <a:effectLst/>
                <a:latin typeface="Arial"/>
                <a:ea typeface="Arial"/>
                <a:cs typeface="Arial"/>
                <a:sym typeface="Arial"/>
              </a:rPr>
              <a:t>abilties</a:t>
            </a:r>
            <a:r>
              <a:rPr lang="en-GB" sz="1100" b="0" i="0" u="none" strike="noStrike" cap="none" dirty="0">
                <a:solidFill>
                  <a:srgbClr val="000000"/>
                </a:solidFill>
                <a:effectLst/>
                <a:latin typeface="Arial"/>
                <a:ea typeface="Arial"/>
                <a:cs typeface="Arial"/>
                <a:sym typeface="Arial"/>
              </a:rPr>
              <a:t> and moral codes of conduct. These tips function as a cornerstone for nursing exercise, emphasizing expert requirements and ethical behaviour within the profession. The ANA's Code of Ethics for Nurses and the Nursing Scope and Standards of Practice define fundamental standards that manual nursing practice, together with integrity, advocacy, and the responsibility to offer safe, able, and ethical care to sufferers.</a:t>
            </a:r>
            <a:endParaRPr lang="en-IN"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Adherence to those suggestions guarantees moral and safe nursing practice by setting clear expectancies for nurses' conduct and conduct. They offer a roadmap for keeping patient safety, confidentiality, and dignity. Additionally, the talents outlined via ANA delineate the desired skill set for nurses, making sure they own the important talents to deliver excellent care while upholding ethical standards. Upholding these codes fosters agreement between nurses, sufferers, and the healthcare gadget, emphasizing the dedication to handing over secure, ready, and compassionate care.</a:t>
            </a:r>
            <a:endParaRPr lang="en-IN"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Compliance with these suggestions not only promotes a lifestyle of ethical and safe exercise but also supports professional increase and improvement in the nursing network. It underlines the importance of persistent mastering and variation to the ever-evolving healthcare landscape, ensuring that nurses provide the most effective care whilst upholding the highest moral requirements.</a:t>
            </a:r>
            <a:br>
              <a:rPr lang="en-GB" sz="1100" b="0" i="0" u="none" strike="noStrike" cap="none" dirty="0">
                <a:solidFill>
                  <a:srgbClr val="000000"/>
                </a:solidFill>
                <a:effectLst/>
                <a:latin typeface="Arial"/>
                <a:ea typeface="Arial"/>
                <a:cs typeface="Arial"/>
                <a:sym typeface="Arial"/>
              </a:rPr>
            </a:br>
            <a:endParaRPr lang="en-GB" sz="1100" b="0" i="0" u="none" strike="noStrike" cap="none" dirty="0">
              <a:solidFill>
                <a:srgbClr val="000000"/>
              </a:solidFill>
              <a:effectLst/>
              <a:latin typeface="Arial"/>
              <a:ea typeface="Arial"/>
              <a:cs typeface="Arial"/>
              <a:sym typeface="Arial"/>
            </a:endParaRPr>
          </a:p>
          <a:p>
            <a:pPr marL="158750" indent="0">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8"/>
        <p:cNvGrpSpPr/>
        <p:nvPr/>
      </p:nvGrpSpPr>
      <p:grpSpPr>
        <a:xfrm>
          <a:off x="0" y="0"/>
          <a:ext cx="0" cy="0"/>
          <a:chOff x="0" y="0"/>
          <a:chExt cx="0" cy="0"/>
        </a:xfrm>
      </p:grpSpPr>
      <p:sp>
        <p:nvSpPr>
          <p:cNvPr id="439" name="Google Shape;439;g276500f47c0_0_1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0" name="Google Shape;440;g276500f47c0_0_1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Let's explore specific nursing talents and codes of behaviour that play a pivotal position in guiding nursing exercise, together with actual-world examples showcasing their utility:</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Patient Advocacy: Nurses are dedicated to advocating for his or her sufferers, ensuring they get hold of pleasant viable care. For example, a nurse can also apprehend a patient's unmet wishes and collaborate with the healthcare team to deal with them and ensure the patient's well-being.</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Confidentiality: Protecting patient information is paramount. A nurse might exhibit this by securing electronic health records, discussing affected person facts only with legal individuals, and obtaining knowledgeable consent for sharing clinical facts.</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Cultural Competence: Nurses admire various backgrounds and tailor care for that reason. For example, a nurse may accommodate non-secular dietary restrictions or offer interpreters to ensure effective verbal exchange with sufferers from one-of-a-kind cultural backgrounds.</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Safe Medication Administration: A nurse must manage medicines adequately, verifying dosages and patient identities. An instance is double-checking medicinal drug labels earlier than administering them to save you from mistakes.</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Ethical Decision-Making: When faced with moral dilemmas, nurses use the ANA's Code of Ethics to guide decisions. An example would possibly involve respecting an affected person's choice to refuse remedy, even when it conflicts with the nurse's recommendations.</a:t>
            </a:r>
            <a:endParaRPr lang="en-IN"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By applying those specific skills and codes of conduct, nurses preserve the best moral and expert requirements even ensuring the protection and well-being of their sufferers. These principles aren't simply theoretical; they shape the inspiration of day-by-day nursing exercise, selling high-quality care, consideration, and patient pleasure.</a:t>
            </a:r>
            <a:endParaRPr lang="en-IN"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0"/>
        <p:cNvGrpSpPr/>
        <p:nvPr/>
      </p:nvGrpSpPr>
      <p:grpSpPr>
        <a:xfrm>
          <a:off x="0" y="0"/>
          <a:ext cx="0" cy="0"/>
          <a:chOff x="0" y="0"/>
          <a:chExt cx="0" cy="0"/>
        </a:xfrm>
      </p:grpSpPr>
      <p:sp>
        <p:nvSpPr>
          <p:cNvPr id="451" name="Google Shape;451;g276500f47c0_0_2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2" name="Google Shape;452;g276500f47c0_0_2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In a busy hospital's cardiac care unit, a seasoned cardiac nurse, Sarah, exemplifies the integration of academic skills, professional skills, and personal values. An affected person with a complicated heart condition is admitted, requiring immediate intervention.</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Academic Skills: Sarah's educational understanding plays an important position. She correctly interprets complicated electrocardiograms and is aware of the latest research on cardiac remedies. Her capability to severely determine statistics, interpret lab consequences, and apprehend the affected person's history permits her to make properly knowledgeable decisions right away.</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Professional Skills: Sarah's professional skills are obvious as she correctly communicates with the medical crew and the affected person's own family, explaining the situation, remedy alternatives, and capacity dangers. Her medical know-how shines as she administers medication and video display units the affected person's reaction, making sure safe and powerful care.</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Personal Values: Empathy and compassion are at the centre of Sarah's care. She fosters an experience of safety and belief within the affected person, reassuring them during a difficult time. Her commitment to the affected person's well-being is evident in her unwavering determination to ensure the patient's comfort, dignity, and emotional assistance.</a:t>
            </a:r>
            <a:endParaRPr lang="en-IN"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0"/>
        <p:cNvGrpSpPr/>
        <p:nvPr/>
      </p:nvGrpSpPr>
      <p:grpSpPr>
        <a:xfrm>
          <a:off x="0" y="0"/>
          <a:ext cx="0" cy="0"/>
          <a:chOff x="0" y="0"/>
          <a:chExt cx="0" cy="0"/>
        </a:xfrm>
      </p:grpSpPr>
      <p:sp>
        <p:nvSpPr>
          <p:cNvPr id="451" name="Google Shape;451;g276500f47c0_0_2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2" name="Google Shape;452;g276500f47c0_0_2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In an oncology unit, Nurse Jessica demonstrates her commitment to professional practice and adherence to nursing capabilities and codes of conduct. She cares for a terminally unwell patient, Emily, and her own family.</a:t>
            </a:r>
            <a:endParaRPr lang="en-IN"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Commitment to Professional Practice: Jessica has pursued specialized training in palliative care, ensuring she offers the highest degree of care to Emily. She actively participates in professional companies, wherein she collaborates with peers to stay up to date on the state-of-the-art advancements in quit-of-lifestyles care.</a:t>
            </a:r>
            <a:endParaRPr lang="en-IN"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Adherence to Nursing Competencies and Codes of Conduct: Jessica respects the affected person's autonomy and guarantees Emily's possibilities are followed. She maintains confidentiality, safeguards patient dignity, and presents an emotional guide, aligning with the ANA's Code of Ethics. Her willpower to ethical and prison standards guarantees a dignified and pain-free stop-of-life adventure for Emily.</a:t>
            </a:r>
            <a:endParaRPr lang="en-IN" sz="1100" b="0" i="0" u="none" strike="noStrike" cap="none" dirty="0">
              <a:solidFill>
                <a:srgbClr val="000000"/>
              </a:solidFill>
              <a:effectLst/>
              <a:latin typeface="Arial"/>
              <a:ea typeface="Arial"/>
              <a:cs typeface="Arial"/>
              <a:sym typeface="Arial"/>
            </a:endParaRPr>
          </a:p>
          <a:p>
            <a:br>
              <a:rPr lang="en-GB" sz="1100" b="0" i="0" u="none" strike="noStrike" cap="none" dirty="0">
                <a:solidFill>
                  <a:srgbClr val="000000"/>
                </a:solidFill>
                <a:effectLst/>
                <a:latin typeface="Arial"/>
                <a:ea typeface="Arial"/>
                <a:cs typeface="Arial"/>
                <a:sym typeface="Arial"/>
              </a:rPr>
            </a:br>
            <a:r>
              <a:rPr lang="en-GB" sz="1100" b="0" i="0" u="none" strike="noStrike" cap="none" dirty="0">
                <a:solidFill>
                  <a:srgbClr val="000000"/>
                </a:solidFill>
                <a:effectLst/>
                <a:latin typeface="Arial"/>
                <a:ea typeface="Arial"/>
                <a:cs typeface="Arial"/>
                <a:sym typeface="Arial"/>
              </a:rPr>
              <a:t> </a:t>
            </a:r>
            <a:endParaRPr lang="en-IN"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7344186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7"/>
        <p:cNvGrpSpPr/>
        <p:nvPr/>
      </p:nvGrpSpPr>
      <p:grpSpPr>
        <a:xfrm>
          <a:off x="0" y="0"/>
          <a:ext cx="0" cy="0"/>
          <a:chOff x="0" y="0"/>
          <a:chExt cx="0" cy="0"/>
        </a:xfrm>
      </p:grpSpPr>
      <p:sp>
        <p:nvSpPr>
          <p:cNvPr id="348" name="Google Shape;348;g276500f47c0_0_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9" name="Google Shape;349;g276500f47c0_0_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412652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7"/>
        <p:cNvGrpSpPr/>
        <p:nvPr/>
      </p:nvGrpSpPr>
      <p:grpSpPr>
        <a:xfrm>
          <a:off x="0" y="0"/>
          <a:ext cx="0" cy="0"/>
          <a:chOff x="0" y="0"/>
          <a:chExt cx="0" cy="0"/>
        </a:xfrm>
      </p:grpSpPr>
      <p:sp>
        <p:nvSpPr>
          <p:cNvPr id="348" name="Google Shape;348;g276500f47c0_0_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9" name="Google Shape;349;g276500f47c0_0_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416868304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1.xml"/><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1.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1.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png"/><Relationship Id="rId1" Type="http://schemas.openxmlformats.org/officeDocument/2006/relationships/slideMaster" Target="../slideMasters/slideMaster1.xml"/><Relationship Id="rId4" Type="http://schemas.openxmlformats.org/officeDocument/2006/relationships/image" Target="../media/image1.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1.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0.png"/><Relationship Id="rId1" Type="http://schemas.openxmlformats.org/officeDocument/2006/relationships/slideMaster" Target="../slideMasters/slideMaster1.xml"/><Relationship Id="rId4" Type="http://schemas.openxmlformats.org/officeDocument/2006/relationships/image" Target="../media/image1.png"/></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715099" y="982225"/>
            <a:ext cx="4750800" cy="2577600"/>
          </a:xfrm>
          <a:prstGeom prst="rect">
            <a:avLst/>
          </a:prstGeom>
        </p:spPr>
        <p:txBody>
          <a:bodyPr spcFirstLastPara="1" wrap="square" lIns="91425" tIns="91425" rIns="91425" bIns="91425" anchor="b" anchorCtr="0">
            <a:noAutofit/>
          </a:bodyPr>
          <a:lstStyle>
            <a:lvl1pPr lvl="0">
              <a:lnSpc>
                <a:spcPct val="90000"/>
              </a:lnSpc>
              <a:spcBef>
                <a:spcPts val="0"/>
              </a:spcBef>
              <a:spcAft>
                <a:spcPts val="0"/>
              </a:spcAft>
              <a:buSzPts val="5200"/>
              <a:buNone/>
              <a:defRPr sz="5500">
                <a:latin typeface="Open Sans SemiBold"/>
                <a:ea typeface="Open Sans SemiBold"/>
                <a:cs typeface="Open Sans SemiBold"/>
                <a:sym typeface="Open Sans SemiBold"/>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715105" y="3751973"/>
            <a:ext cx="4750800" cy="4095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200"/>
              <a:buNone/>
              <a:defRPr sz="1600">
                <a:solidFill>
                  <a:schemeClr val="dk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pic>
        <p:nvPicPr>
          <p:cNvPr id="11" name="Google Shape;11;p2"/>
          <p:cNvPicPr preferRelativeResize="0"/>
          <p:nvPr/>
        </p:nvPicPr>
        <p:blipFill>
          <a:blip r:embed="rId2">
            <a:alphaModFix/>
          </a:blip>
          <a:stretch>
            <a:fillRect/>
          </a:stretch>
        </p:blipFill>
        <p:spPr>
          <a:xfrm>
            <a:off x="304850" y="913724"/>
            <a:ext cx="288974" cy="289301"/>
          </a:xfrm>
          <a:prstGeom prst="rect">
            <a:avLst/>
          </a:prstGeom>
          <a:noFill/>
          <a:ln>
            <a:noFill/>
          </a:ln>
        </p:spPr>
      </p:pic>
      <p:pic>
        <p:nvPicPr>
          <p:cNvPr id="12" name="Google Shape;12;p2"/>
          <p:cNvPicPr preferRelativeResize="0"/>
          <p:nvPr/>
        </p:nvPicPr>
        <p:blipFill rotWithShape="1">
          <a:blip r:embed="rId3">
            <a:alphaModFix/>
          </a:blip>
          <a:srcRect l="240" r="-239" b="-1358"/>
          <a:stretch/>
        </p:blipFill>
        <p:spPr>
          <a:xfrm rot="10800000">
            <a:off x="4812226" y="3574300"/>
            <a:ext cx="4331774" cy="1569200"/>
          </a:xfrm>
          <a:prstGeom prst="rect">
            <a:avLst/>
          </a:prstGeom>
          <a:noFill/>
          <a:ln>
            <a:noFill/>
          </a:ln>
        </p:spPr>
      </p:pic>
      <p:pic>
        <p:nvPicPr>
          <p:cNvPr id="13" name="Google Shape;13;p2"/>
          <p:cNvPicPr preferRelativeResize="0"/>
          <p:nvPr/>
        </p:nvPicPr>
        <p:blipFill rotWithShape="1">
          <a:blip r:embed="rId4">
            <a:alphaModFix/>
          </a:blip>
          <a:srcRect l="2095" t="-1656" b="47512"/>
          <a:stretch/>
        </p:blipFill>
        <p:spPr>
          <a:xfrm rot="10800000">
            <a:off x="3" y="0"/>
            <a:ext cx="9143997" cy="854350"/>
          </a:xfrm>
          <a:prstGeom prst="rect">
            <a:avLst/>
          </a:prstGeom>
          <a:noFill/>
          <a:ln>
            <a:noFill/>
          </a:ln>
        </p:spPr>
      </p:pic>
      <p:pic>
        <p:nvPicPr>
          <p:cNvPr id="14" name="Google Shape;14;p2"/>
          <p:cNvPicPr preferRelativeResize="0"/>
          <p:nvPr/>
        </p:nvPicPr>
        <p:blipFill rotWithShape="1">
          <a:blip r:embed="rId2">
            <a:alphaModFix/>
          </a:blip>
          <a:srcRect r="43908"/>
          <a:stretch/>
        </p:blipFill>
        <p:spPr>
          <a:xfrm>
            <a:off x="8981912" y="1307650"/>
            <a:ext cx="162089" cy="289301"/>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5"/>
        <p:cNvGrpSpPr/>
        <p:nvPr/>
      </p:nvGrpSpPr>
      <p:grpSpPr>
        <a:xfrm>
          <a:off x="0" y="0"/>
          <a:ext cx="0" cy="0"/>
          <a:chOff x="0" y="0"/>
          <a:chExt cx="0" cy="0"/>
        </a:xfrm>
      </p:grpSpPr>
      <p:pic>
        <p:nvPicPr>
          <p:cNvPr id="16" name="Google Shape;16;p3"/>
          <p:cNvPicPr preferRelativeResize="0"/>
          <p:nvPr/>
        </p:nvPicPr>
        <p:blipFill>
          <a:blip r:embed="rId2">
            <a:alphaModFix/>
          </a:blip>
          <a:stretch>
            <a:fillRect/>
          </a:stretch>
        </p:blipFill>
        <p:spPr>
          <a:xfrm>
            <a:off x="0" y="0"/>
            <a:ext cx="3853276" cy="1756475"/>
          </a:xfrm>
          <a:prstGeom prst="rect">
            <a:avLst/>
          </a:prstGeom>
          <a:noFill/>
          <a:ln>
            <a:noFill/>
          </a:ln>
        </p:spPr>
      </p:pic>
      <p:pic>
        <p:nvPicPr>
          <p:cNvPr id="17" name="Google Shape;17;p3"/>
          <p:cNvPicPr preferRelativeResize="0"/>
          <p:nvPr/>
        </p:nvPicPr>
        <p:blipFill>
          <a:blip r:embed="rId3">
            <a:alphaModFix/>
          </a:blip>
          <a:stretch>
            <a:fillRect/>
          </a:stretch>
        </p:blipFill>
        <p:spPr>
          <a:xfrm>
            <a:off x="5919025" y="3861975"/>
            <a:ext cx="3224976" cy="1281525"/>
          </a:xfrm>
          <a:prstGeom prst="rect">
            <a:avLst/>
          </a:prstGeom>
          <a:noFill/>
          <a:ln>
            <a:noFill/>
          </a:ln>
        </p:spPr>
      </p:pic>
      <p:sp>
        <p:nvSpPr>
          <p:cNvPr id="18" name="Google Shape;18;p3"/>
          <p:cNvSpPr txBox="1">
            <a:spLocks noGrp="1"/>
          </p:cNvSpPr>
          <p:nvPr>
            <p:ph type="title"/>
          </p:nvPr>
        </p:nvSpPr>
        <p:spPr>
          <a:xfrm>
            <a:off x="3591726" y="2394300"/>
            <a:ext cx="4837200" cy="841800"/>
          </a:xfrm>
          <a:prstGeom prst="rect">
            <a:avLst/>
          </a:prstGeom>
        </p:spPr>
        <p:txBody>
          <a:bodyPr spcFirstLastPara="1" wrap="square" lIns="91425" tIns="91425" rIns="91425" bIns="91425" anchor="b" anchorCtr="0">
            <a:noAutofit/>
          </a:bodyPr>
          <a:lstStyle>
            <a:lvl1pPr lvl="0">
              <a:spcBef>
                <a:spcPts val="0"/>
              </a:spcBef>
              <a:spcAft>
                <a:spcPts val="0"/>
              </a:spcAft>
              <a:buSzPts val="3600"/>
              <a:buNone/>
              <a:defRPr sz="3600">
                <a:latin typeface="Open Sans SemiBold"/>
                <a:ea typeface="Open Sans SemiBold"/>
                <a:cs typeface="Open Sans SemiBold"/>
                <a:sym typeface="Open Sans SemiBold"/>
              </a:defRPr>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9" name="Google Shape;19;p3"/>
          <p:cNvSpPr txBox="1">
            <a:spLocks noGrp="1"/>
          </p:cNvSpPr>
          <p:nvPr>
            <p:ph type="title" idx="2" hasCustomPrompt="1"/>
          </p:nvPr>
        </p:nvSpPr>
        <p:spPr>
          <a:xfrm>
            <a:off x="3591780" y="1642900"/>
            <a:ext cx="1207500" cy="841800"/>
          </a:xfrm>
          <a:prstGeom prst="rect">
            <a:avLst/>
          </a:prstGeom>
        </p:spPr>
        <p:txBody>
          <a:bodyPr spcFirstLastPara="1" wrap="square" lIns="91425" tIns="91425" rIns="91425" bIns="91425" anchor="ctr" anchorCtr="0">
            <a:noAutofit/>
          </a:bodyPr>
          <a:lstStyle>
            <a:lvl1pPr lvl="0" rtl="0">
              <a:spcBef>
                <a:spcPts val="0"/>
              </a:spcBef>
              <a:spcAft>
                <a:spcPts val="0"/>
              </a:spcAft>
              <a:buSzPts val="6000"/>
              <a:buNone/>
              <a:defRPr sz="6000" b="1">
                <a:solidFill>
                  <a:schemeClr val="lt2"/>
                </a:solidFill>
                <a:latin typeface="Open Sans"/>
                <a:ea typeface="Open Sans"/>
                <a:cs typeface="Open Sans"/>
                <a:sym typeface="Open Sans"/>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0" name="Google Shape;20;p3"/>
          <p:cNvSpPr txBox="1">
            <a:spLocks noGrp="1"/>
          </p:cNvSpPr>
          <p:nvPr>
            <p:ph type="subTitle" idx="1"/>
          </p:nvPr>
        </p:nvSpPr>
        <p:spPr>
          <a:xfrm>
            <a:off x="3591775" y="3236100"/>
            <a:ext cx="4837200" cy="354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1" name="Google Shape;21;p3"/>
          <p:cNvSpPr>
            <a:spLocks noGrp="1"/>
          </p:cNvSpPr>
          <p:nvPr>
            <p:ph type="pic" idx="3"/>
          </p:nvPr>
        </p:nvSpPr>
        <p:spPr>
          <a:xfrm>
            <a:off x="716425" y="940200"/>
            <a:ext cx="2420400" cy="3263100"/>
          </a:xfrm>
          <a:prstGeom prst="roundRect">
            <a:avLst>
              <a:gd name="adj" fmla="val 16667"/>
            </a:avLst>
          </a:prstGeom>
          <a:noFill/>
          <a:ln>
            <a:no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9"/>
        <p:cNvGrpSpPr/>
        <p:nvPr/>
      </p:nvGrpSpPr>
      <p:grpSpPr>
        <a:xfrm>
          <a:off x="0" y="0"/>
          <a:ext cx="0" cy="0"/>
          <a:chOff x="0" y="0"/>
          <a:chExt cx="0" cy="0"/>
        </a:xfrm>
      </p:grpSpPr>
      <p:sp>
        <p:nvSpPr>
          <p:cNvPr id="30" name="Google Shape;30;p5"/>
          <p:cNvSpPr txBox="1">
            <a:spLocks noGrp="1"/>
          </p:cNvSpPr>
          <p:nvPr>
            <p:ph type="subTitle" idx="1"/>
          </p:nvPr>
        </p:nvSpPr>
        <p:spPr>
          <a:xfrm>
            <a:off x="1052825" y="1764525"/>
            <a:ext cx="3118200" cy="213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31" name="Google Shape;31;p5"/>
          <p:cNvSpPr txBox="1">
            <a:spLocks noGrp="1"/>
          </p:cNvSpPr>
          <p:nvPr>
            <p:ph type="subTitle" idx="2"/>
          </p:nvPr>
        </p:nvSpPr>
        <p:spPr>
          <a:xfrm>
            <a:off x="4972734" y="1764525"/>
            <a:ext cx="3118200" cy="213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32" name="Google Shape;32;p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pic>
        <p:nvPicPr>
          <p:cNvPr id="33" name="Google Shape;33;p5"/>
          <p:cNvPicPr preferRelativeResize="0"/>
          <p:nvPr/>
        </p:nvPicPr>
        <p:blipFill rotWithShape="1">
          <a:blip r:embed="rId2">
            <a:alphaModFix/>
          </a:blip>
          <a:srcRect b="78764"/>
          <a:stretch/>
        </p:blipFill>
        <p:spPr>
          <a:xfrm>
            <a:off x="0" y="4629726"/>
            <a:ext cx="9143998" cy="513776"/>
          </a:xfrm>
          <a:prstGeom prst="rect">
            <a:avLst/>
          </a:prstGeom>
          <a:noFill/>
          <a:ln>
            <a:noFill/>
          </a:ln>
        </p:spPr>
      </p:pic>
      <p:pic>
        <p:nvPicPr>
          <p:cNvPr id="34" name="Google Shape;34;p5"/>
          <p:cNvPicPr preferRelativeResize="0"/>
          <p:nvPr/>
        </p:nvPicPr>
        <p:blipFill rotWithShape="1">
          <a:blip r:embed="rId3">
            <a:alphaModFix/>
          </a:blip>
          <a:srcRect t="28561"/>
          <a:stretch/>
        </p:blipFill>
        <p:spPr>
          <a:xfrm flipH="1">
            <a:off x="6895075" y="2"/>
            <a:ext cx="2248925" cy="732350"/>
          </a:xfrm>
          <a:prstGeom prst="rect">
            <a:avLst/>
          </a:prstGeom>
          <a:noFill/>
          <a:ln>
            <a:noFill/>
          </a:ln>
        </p:spPr>
      </p:pic>
      <p:pic>
        <p:nvPicPr>
          <p:cNvPr id="35" name="Google Shape;35;p5"/>
          <p:cNvPicPr preferRelativeResize="0"/>
          <p:nvPr/>
        </p:nvPicPr>
        <p:blipFill rotWithShape="1">
          <a:blip r:embed="rId4">
            <a:alphaModFix/>
          </a:blip>
          <a:srcRect r="51941"/>
          <a:stretch/>
        </p:blipFill>
        <p:spPr>
          <a:xfrm>
            <a:off x="9005125" y="4131525"/>
            <a:ext cx="138876" cy="289301"/>
          </a:xfrm>
          <a:prstGeom prst="rect">
            <a:avLst/>
          </a:prstGeom>
          <a:noFill/>
          <a:ln>
            <a:noFill/>
          </a:ln>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2"/>
        <p:cNvGrpSpPr/>
        <p:nvPr/>
      </p:nvGrpSpPr>
      <p:grpSpPr>
        <a:xfrm>
          <a:off x="0" y="0"/>
          <a:ext cx="0" cy="0"/>
          <a:chOff x="0" y="0"/>
          <a:chExt cx="0" cy="0"/>
        </a:xfrm>
      </p:grpSpPr>
      <p:sp>
        <p:nvSpPr>
          <p:cNvPr id="43" name="Google Shape;43;p7"/>
          <p:cNvSpPr txBox="1">
            <a:spLocks noGrp="1"/>
          </p:cNvSpPr>
          <p:nvPr>
            <p:ph type="title"/>
          </p:nvPr>
        </p:nvSpPr>
        <p:spPr>
          <a:xfrm>
            <a:off x="720000" y="712250"/>
            <a:ext cx="3322200" cy="11460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44" name="Google Shape;44;p7"/>
          <p:cNvSpPr txBox="1">
            <a:spLocks noGrp="1"/>
          </p:cNvSpPr>
          <p:nvPr>
            <p:ph type="body" idx="1"/>
          </p:nvPr>
        </p:nvSpPr>
        <p:spPr>
          <a:xfrm>
            <a:off x="720000" y="2030775"/>
            <a:ext cx="3322200" cy="22608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Clr>
                <a:schemeClr val="dk1"/>
              </a:buClr>
              <a:buSzPts val="1400"/>
              <a:buChar char="+"/>
              <a:defRPr>
                <a:solidFill>
                  <a:srgbClr val="434343"/>
                </a:solidFill>
              </a:defRPr>
            </a:lvl1pPr>
            <a:lvl2pPr marL="914400" lvl="1" indent="-304800" rtl="0">
              <a:lnSpc>
                <a:spcPct val="115000"/>
              </a:lnSpc>
              <a:spcBef>
                <a:spcPts val="0"/>
              </a:spcBef>
              <a:spcAft>
                <a:spcPts val="0"/>
              </a:spcAft>
              <a:buClr>
                <a:srgbClr val="434343"/>
              </a:buClr>
              <a:buSzPts val="1200"/>
              <a:buChar char="○"/>
              <a:defRPr>
                <a:solidFill>
                  <a:srgbClr val="434343"/>
                </a:solidFill>
              </a:defRPr>
            </a:lvl2pPr>
            <a:lvl3pPr marL="1371600" lvl="2" indent="-304800" rtl="0">
              <a:lnSpc>
                <a:spcPct val="115000"/>
              </a:lnSpc>
              <a:spcBef>
                <a:spcPts val="0"/>
              </a:spcBef>
              <a:spcAft>
                <a:spcPts val="0"/>
              </a:spcAft>
              <a:buClr>
                <a:srgbClr val="434343"/>
              </a:buClr>
              <a:buSzPts val="1200"/>
              <a:buChar char="■"/>
              <a:defRPr>
                <a:solidFill>
                  <a:srgbClr val="434343"/>
                </a:solidFill>
              </a:defRPr>
            </a:lvl3pPr>
            <a:lvl4pPr marL="1828800" lvl="3" indent="-304800" rtl="0">
              <a:lnSpc>
                <a:spcPct val="115000"/>
              </a:lnSpc>
              <a:spcBef>
                <a:spcPts val="0"/>
              </a:spcBef>
              <a:spcAft>
                <a:spcPts val="0"/>
              </a:spcAft>
              <a:buClr>
                <a:srgbClr val="434343"/>
              </a:buClr>
              <a:buSzPts val="1200"/>
              <a:buChar char="●"/>
              <a:defRPr>
                <a:solidFill>
                  <a:srgbClr val="434343"/>
                </a:solidFill>
              </a:defRPr>
            </a:lvl4pPr>
            <a:lvl5pPr marL="2286000" lvl="4" indent="-304800" rtl="0">
              <a:lnSpc>
                <a:spcPct val="115000"/>
              </a:lnSpc>
              <a:spcBef>
                <a:spcPts val="0"/>
              </a:spcBef>
              <a:spcAft>
                <a:spcPts val="0"/>
              </a:spcAft>
              <a:buClr>
                <a:srgbClr val="434343"/>
              </a:buClr>
              <a:buSzPts val="1200"/>
              <a:buChar char="○"/>
              <a:defRPr>
                <a:solidFill>
                  <a:srgbClr val="434343"/>
                </a:solidFill>
              </a:defRPr>
            </a:lvl5pPr>
            <a:lvl6pPr marL="2743200" lvl="5" indent="-304800" rtl="0">
              <a:lnSpc>
                <a:spcPct val="115000"/>
              </a:lnSpc>
              <a:spcBef>
                <a:spcPts val="0"/>
              </a:spcBef>
              <a:spcAft>
                <a:spcPts val="0"/>
              </a:spcAft>
              <a:buClr>
                <a:srgbClr val="434343"/>
              </a:buClr>
              <a:buSzPts val="1200"/>
              <a:buChar char="■"/>
              <a:defRPr>
                <a:solidFill>
                  <a:srgbClr val="434343"/>
                </a:solidFill>
              </a:defRPr>
            </a:lvl6pPr>
            <a:lvl7pPr marL="3200400" lvl="6" indent="-304800" rtl="0">
              <a:lnSpc>
                <a:spcPct val="115000"/>
              </a:lnSpc>
              <a:spcBef>
                <a:spcPts val="0"/>
              </a:spcBef>
              <a:spcAft>
                <a:spcPts val="0"/>
              </a:spcAft>
              <a:buClr>
                <a:srgbClr val="434343"/>
              </a:buClr>
              <a:buSzPts val="1200"/>
              <a:buChar char="●"/>
              <a:defRPr>
                <a:solidFill>
                  <a:srgbClr val="434343"/>
                </a:solidFill>
              </a:defRPr>
            </a:lvl7pPr>
            <a:lvl8pPr marL="3657600" lvl="7" indent="-304800" rtl="0">
              <a:lnSpc>
                <a:spcPct val="115000"/>
              </a:lnSpc>
              <a:spcBef>
                <a:spcPts val="0"/>
              </a:spcBef>
              <a:spcAft>
                <a:spcPts val="0"/>
              </a:spcAft>
              <a:buClr>
                <a:srgbClr val="434343"/>
              </a:buClr>
              <a:buSzPts val="1200"/>
              <a:buChar char="○"/>
              <a:defRPr>
                <a:solidFill>
                  <a:srgbClr val="434343"/>
                </a:solidFill>
              </a:defRPr>
            </a:lvl8pPr>
            <a:lvl9pPr marL="4114800" lvl="8" indent="-304800" rtl="0">
              <a:lnSpc>
                <a:spcPct val="115000"/>
              </a:lnSpc>
              <a:spcBef>
                <a:spcPts val="0"/>
              </a:spcBef>
              <a:spcAft>
                <a:spcPts val="0"/>
              </a:spcAft>
              <a:buClr>
                <a:srgbClr val="434343"/>
              </a:buClr>
              <a:buSzPts val="1200"/>
              <a:buChar char="■"/>
              <a:defRPr>
                <a:solidFill>
                  <a:srgbClr val="434343"/>
                </a:solidFill>
              </a:defRPr>
            </a:lvl9pPr>
          </a:lstStyle>
          <a:p>
            <a:endParaRPr/>
          </a:p>
        </p:txBody>
      </p:sp>
      <p:pic>
        <p:nvPicPr>
          <p:cNvPr id="45" name="Google Shape;45;p7"/>
          <p:cNvPicPr preferRelativeResize="0"/>
          <p:nvPr/>
        </p:nvPicPr>
        <p:blipFill rotWithShape="1">
          <a:blip r:embed="rId2">
            <a:alphaModFix/>
          </a:blip>
          <a:srcRect l="2190" b="53045"/>
          <a:stretch/>
        </p:blipFill>
        <p:spPr>
          <a:xfrm rot="10800000">
            <a:off x="0" y="0"/>
            <a:ext cx="9144003" cy="470999"/>
          </a:xfrm>
          <a:prstGeom prst="rect">
            <a:avLst/>
          </a:prstGeom>
          <a:noFill/>
          <a:ln>
            <a:noFill/>
          </a:ln>
        </p:spPr>
      </p:pic>
      <p:pic>
        <p:nvPicPr>
          <p:cNvPr id="46" name="Google Shape;46;p7"/>
          <p:cNvPicPr preferRelativeResize="0"/>
          <p:nvPr/>
        </p:nvPicPr>
        <p:blipFill>
          <a:blip r:embed="rId3">
            <a:alphaModFix/>
          </a:blip>
          <a:stretch>
            <a:fillRect/>
          </a:stretch>
        </p:blipFill>
        <p:spPr>
          <a:xfrm>
            <a:off x="6260062" y="3997502"/>
            <a:ext cx="2883937" cy="1146000"/>
          </a:xfrm>
          <a:prstGeom prst="rect">
            <a:avLst/>
          </a:prstGeom>
          <a:noFill/>
          <a:ln>
            <a:noFill/>
          </a:ln>
        </p:spPr>
      </p:pic>
      <p:sp>
        <p:nvSpPr>
          <p:cNvPr id="47" name="Google Shape;47;p7"/>
          <p:cNvSpPr>
            <a:spLocks noGrp="1"/>
          </p:cNvSpPr>
          <p:nvPr>
            <p:ph type="pic" idx="2"/>
          </p:nvPr>
        </p:nvSpPr>
        <p:spPr>
          <a:xfrm>
            <a:off x="4655500" y="951900"/>
            <a:ext cx="3773400" cy="3239700"/>
          </a:xfrm>
          <a:prstGeom prst="roundRect">
            <a:avLst>
              <a:gd name="adj" fmla="val 16667"/>
            </a:avLst>
          </a:prstGeom>
          <a:noFill/>
          <a:ln>
            <a:noFill/>
          </a:ln>
        </p:spPr>
      </p:sp>
      <p:pic>
        <p:nvPicPr>
          <p:cNvPr id="48" name="Google Shape;48;p7"/>
          <p:cNvPicPr preferRelativeResize="0"/>
          <p:nvPr/>
        </p:nvPicPr>
        <p:blipFill>
          <a:blip r:embed="rId4">
            <a:alphaModFix/>
          </a:blip>
          <a:stretch>
            <a:fillRect/>
          </a:stretch>
        </p:blipFill>
        <p:spPr>
          <a:xfrm>
            <a:off x="336575" y="4463849"/>
            <a:ext cx="288974" cy="289301"/>
          </a:xfrm>
          <a:prstGeom prst="rect">
            <a:avLst/>
          </a:prstGeom>
          <a:noFill/>
          <a:ln>
            <a:noFill/>
          </a:ln>
        </p:spPr>
      </p:pic>
      <p:pic>
        <p:nvPicPr>
          <p:cNvPr id="49" name="Google Shape;49;p7"/>
          <p:cNvPicPr preferRelativeResize="0"/>
          <p:nvPr/>
        </p:nvPicPr>
        <p:blipFill rotWithShape="1">
          <a:blip r:embed="rId4">
            <a:alphaModFix/>
          </a:blip>
          <a:srcRect r="43908"/>
          <a:stretch/>
        </p:blipFill>
        <p:spPr>
          <a:xfrm>
            <a:off x="8981912" y="936950"/>
            <a:ext cx="162089" cy="289301"/>
          </a:xfrm>
          <a:prstGeom prst="rect">
            <a:avLst/>
          </a:prstGeom>
          <a:noFill/>
          <a:ln>
            <a:noFill/>
          </a:ln>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50"/>
        <p:cNvGrpSpPr/>
        <p:nvPr/>
      </p:nvGrpSpPr>
      <p:grpSpPr>
        <a:xfrm>
          <a:off x="0" y="0"/>
          <a:ext cx="0" cy="0"/>
          <a:chOff x="0" y="0"/>
          <a:chExt cx="0" cy="0"/>
        </a:xfrm>
      </p:grpSpPr>
      <p:sp>
        <p:nvSpPr>
          <p:cNvPr id="51" name="Google Shape;51;p8"/>
          <p:cNvSpPr txBox="1">
            <a:spLocks noGrp="1"/>
          </p:cNvSpPr>
          <p:nvPr>
            <p:ph type="title"/>
          </p:nvPr>
        </p:nvSpPr>
        <p:spPr>
          <a:xfrm>
            <a:off x="2587250" y="1306000"/>
            <a:ext cx="3969600" cy="2531400"/>
          </a:xfrm>
          <a:prstGeom prst="rect">
            <a:avLst/>
          </a:prstGeom>
        </p:spPr>
        <p:txBody>
          <a:bodyPr spcFirstLastPara="1" wrap="square" lIns="91425" tIns="91425" rIns="91425" bIns="91425" anchor="ctr" anchorCtr="0">
            <a:noAutofit/>
          </a:bodyPr>
          <a:lstStyle>
            <a:lvl1pPr lvl="0" algn="ctr">
              <a:spcBef>
                <a:spcPts val="0"/>
              </a:spcBef>
              <a:spcAft>
                <a:spcPts val="0"/>
              </a:spcAft>
              <a:buSzPts val="6000"/>
              <a:buNone/>
              <a:defRPr sz="60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endParaRPr/>
          </a:p>
        </p:txBody>
      </p:sp>
      <p:pic>
        <p:nvPicPr>
          <p:cNvPr id="52" name="Google Shape;52;p8"/>
          <p:cNvPicPr preferRelativeResize="0"/>
          <p:nvPr/>
        </p:nvPicPr>
        <p:blipFill>
          <a:blip r:embed="rId2">
            <a:alphaModFix/>
          </a:blip>
          <a:stretch>
            <a:fillRect/>
          </a:stretch>
        </p:blipFill>
        <p:spPr>
          <a:xfrm flipH="1">
            <a:off x="6073799" y="0"/>
            <a:ext cx="3070201" cy="1399525"/>
          </a:xfrm>
          <a:prstGeom prst="rect">
            <a:avLst/>
          </a:prstGeom>
          <a:noFill/>
          <a:ln>
            <a:noFill/>
          </a:ln>
        </p:spPr>
      </p:pic>
      <p:pic>
        <p:nvPicPr>
          <p:cNvPr id="53" name="Google Shape;53;p8"/>
          <p:cNvPicPr preferRelativeResize="0"/>
          <p:nvPr/>
        </p:nvPicPr>
        <p:blipFill>
          <a:blip r:embed="rId3">
            <a:alphaModFix/>
          </a:blip>
          <a:stretch>
            <a:fillRect/>
          </a:stretch>
        </p:blipFill>
        <p:spPr>
          <a:xfrm rot="10800000" flipH="1">
            <a:off x="0" y="3712300"/>
            <a:ext cx="3139776" cy="1431200"/>
          </a:xfrm>
          <a:prstGeom prst="rect">
            <a:avLst/>
          </a:prstGeom>
          <a:noFill/>
          <a:ln>
            <a:noFill/>
          </a:ln>
        </p:spPr>
      </p:pic>
      <p:pic>
        <p:nvPicPr>
          <p:cNvPr id="54" name="Google Shape;54;p8"/>
          <p:cNvPicPr preferRelativeResize="0"/>
          <p:nvPr/>
        </p:nvPicPr>
        <p:blipFill rotWithShape="1">
          <a:blip r:embed="rId4">
            <a:alphaModFix/>
          </a:blip>
          <a:srcRect b="46845"/>
          <a:stretch/>
        </p:blipFill>
        <p:spPr>
          <a:xfrm>
            <a:off x="7969675" y="4989725"/>
            <a:ext cx="288974" cy="153775"/>
          </a:xfrm>
          <a:prstGeom prst="rect">
            <a:avLst/>
          </a:prstGeom>
          <a:noFill/>
          <a:ln>
            <a:noFill/>
          </a:ln>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1"/>
        <p:cNvGrpSpPr/>
        <p:nvPr/>
      </p:nvGrpSpPr>
      <p:grpSpPr>
        <a:xfrm>
          <a:off x="0" y="0"/>
          <a:ext cx="0" cy="0"/>
          <a:chOff x="0" y="0"/>
          <a:chExt cx="0" cy="0"/>
        </a:xfrm>
      </p:grpSpPr>
      <p:sp>
        <p:nvSpPr>
          <p:cNvPr id="62" name="Google Shape;62;p10"/>
          <p:cNvSpPr>
            <a:spLocks noGrp="1"/>
          </p:cNvSpPr>
          <p:nvPr>
            <p:ph type="pic" idx="2"/>
          </p:nvPr>
        </p:nvSpPr>
        <p:spPr>
          <a:xfrm>
            <a:off x="0" y="0"/>
            <a:ext cx="9144000" cy="5143500"/>
          </a:xfrm>
          <a:prstGeom prst="rect">
            <a:avLst/>
          </a:prstGeom>
          <a:noFill/>
          <a:ln>
            <a:noFill/>
          </a:ln>
        </p:spPr>
      </p:sp>
      <p:sp>
        <p:nvSpPr>
          <p:cNvPr id="63" name="Google Shape;63;p10"/>
          <p:cNvSpPr txBox="1">
            <a:spLocks noGrp="1"/>
          </p:cNvSpPr>
          <p:nvPr>
            <p:ph type="title"/>
          </p:nvPr>
        </p:nvSpPr>
        <p:spPr>
          <a:xfrm>
            <a:off x="715100" y="535000"/>
            <a:ext cx="4014000" cy="1172700"/>
          </a:xfrm>
          <a:prstGeom prst="rect">
            <a:avLst/>
          </a:prstGeom>
          <a:solidFill>
            <a:schemeClr val="lt1"/>
          </a:solidFill>
        </p:spPr>
        <p:txBody>
          <a:bodyPr spcFirstLastPara="1" wrap="square" lIns="91425" tIns="91425" rIns="91425" bIns="91425" anchor="ctr" anchorCtr="0">
            <a:noAutofit/>
          </a:bodyPr>
          <a:lstStyle>
            <a:lvl1pPr lvl="0" rtl="0">
              <a:spcBef>
                <a:spcPts val="0"/>
              </a:spcBef>
              <a:spcAft>
                <a:spcPts val="0"/>
              </a:spcAft>
              <a:buSzPts val="3500"/>
              <a:buNone/>
              <a:defRPr sz="30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71"/>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Quote">
  <p:cSld name="BLANK_1_1">
    <p:spTree>
      <p:nvGrpSpPr>
        <p:cNvPr id="1" name="Shape 88"/>
        <p:cNvGrpSpPr/>
        <p:nvPr/>
      </p:nvGrpSpPr>
      <p:grpSpPr>
        <a:xfrm>
          <a:off x="0" y="0"/>
          <a:ext cx="0" cy="0"/>
          <a:chOff x="0" y="0"/>
          <a:chExt cx="0" cy="0"/>
        </a:xfrm>
      </p:grpSpPr>
      <p:sp>
        <p:nvSpPr>
          <p:cNvPr id="89" name="Google Shape;89;p14"/>
          <p:cNvSpPr txBox="1">
            <a:spLocks noGrp="1"/>
          </p:cNvSpPr>
          <p:nvPr>
            <p:ph type="title"/>
          </p:nvPr>
        </p:nvSpPr>
        <p:spPr>
          <a:xfrm>
            <a:off x="715100" y="3283625"/>
            <a:ext cx="4563900" cy="5319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atin typeface="Open Sans Medium"/>
                <a:ea typeface="Open Sans Medium"/>
                <a:cs typeface="Open Sans Medium"/>
                <a:sym typeface="Open Sans Medium"/>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90" name="Google Shape;90;p14"/>
          <p:cNvSpPr txBox="1">
            <a:spLocks noGrp="1"/>
          </p:cNvSpPr>
          <p:nvPr>
            <p:ph type="subTitle" idx="1"/>
          </p:nvPr>
        </p:nvSpPr>
        <p:spPr>
          <a:xfrm>
            <a:off x="715100" y="1327975"/>
            <a:ext cx="4563900" cy="17403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500"/>
              <a:buNone/>
              <a:defRPr sz="2500"/>
            </a:lvl1pPr>
            <a:lvl2pPr lvl="1" algn="ctr" rtl="0">
              <a:lnSpc>
                <a:spcPct val="100000"/>
              </a:lnSpc>
              <a:spcBef>
                <a:spcPts val="0"/>
              </a:spcBef>
              <a:spcAft>
                <a:spcPts val="0"/>
              </a:spcAft>
              <a:buSzPts val="2500"/>
              <a:buNone/>
              <a:defRPr sz="2500"/>
            </a:lvl2pPr>
            <a:lvl3pPr lvl="2" algn="ctr" rtl="0">
              <a:lnSpc>
                <a:spcPct val="100000"/>
              </a:lnSpc>
              <a:spcBef>
                <a:spcPts val="0"/>
              </a:spcBef>
              <a:spcAft>
                <a:spcPts val="0"/>
              </a:spcAft>
              <a:buSzPts val="2500"/>
              <a:buNone/>
              <a:defRPr sz="2500"/>
            </a:lvl3pPr>
            <a:lvl4pPr lvl="3" algn="ctr" rtl="0">
              <a:lnSpc>
                <a:spcPct val="100000"/>
              </a:lnSpc>
              <a:spcBef>
                <a:spcPts val="0"/>
              </a:spcBef>
              <a:spcAft>
                <a:spcPts val="0"/>
              </a:spcAft>
              <a:buSzPts val="2500"/>
              <a:buNone/>
              <a:defRPr sz="2500"/>
            </a:lvl4pPr>
            <a:lvl5pPr lvl="4" algn="ctr" rtl="0">
              <a:lnSpc>
                <a:spcPct val="100000"/>
              </a:lnSpc>
              <a:spcBef>
                <a:spcPts val="0"/>
              </a:spcBef>
              <a:spcAft>
                <a:spcPts val="0"/>
              </a:spcAft>
              <a:buSzPts val="2500"/>
              <a:buNone/>
              <a:defRPr sz="2500"/>
            </a:lvl5pPr>
            <a:lvl6pPr lvl="5" algn="ctr" rtl="0">
              <a:lnSpc>
                <a:spcPct val="100000"/>
              </a:lnSpc>
              <a:spcBef>
                <a:spcPts val="0"/>
              </a:spcBef>
              <a:spcAft>
                <a:spcPts val="0"/>
              </a:spcAft>
              <a:buSzPts val="2500"/>
              <a:buNone/>
              <a:defRPr sz="2500"/>
            </a:lvl6pPr>
            <a:lvl7pPr lvl="6" algn="ctr" rtl="0">
              <a:lnSpc>
                <a:spcPct val="100000"/>
              </a:lnSpc>
              <a:spcBef>
                <a:spcPts val="0"/>
              </a:spcBef>
              <a:spcAft>
                <a:spcPts val="0"/>
              </a:spcAft>
              <a:buSzPts val="2500"/>
              <a:buNone/>
              <a:defRPr sz="2500"/>
            </a:lvl7pPr>
            <a:lvl8pPr lvl="7" algn="ctr" rtl="0">
              <a:lnSpc>
                <a:spcPct val="100000"/>
              </a:lnSpc>
              <a:spcBef>
                <a:spcPts val="0"/>
              </a:spcBef>
              <a:spcAft>
                <a:spcPts val="0"/>
              </a:spcAft>
              <a:buSzPts val="2500"/>
              <a:buNone/>
              <a:defRPr sz="2500"/>
            </a:lvl8pPr>
            <a:lvl9pPr lvl="8" algn="ctr" rtl="0">
              <a:lnSpc>
                <a:spcPct val="100000"/>
              </a:lnSpc>
              <a:spcBef>
                <a:spcPts val="0"/>
              </a:spcBef>
              <a:spcAft>
                <a:spcPts val="0"/>
              </a:spcAft>
              <a:buSzPts val="2500"/>
              <a:buNone/>
              <a:defRPr sz="2500"/>
            </a:lvl9pPr>
          </a:lstStyle>
          <a:p>
            <a:endParaRPr/>
          </a:p>
        </p:txBody>
      </p:sp>
      <p:pic>
        <p:nvPicPr>
          <p:cNvPr id="91" name="Google Shape;91;p14"/>
          <p:cNvPicPr preferRelativeResize="0"/>
          <p:nvPr/>
        </p:nvPicPr>
        <p:blipFill rotWithShape="1">
          <a:blip r:embed="rId2">
            <a:alphaModFix/>
          </a:blip>
          <a:srcRect l="240" r="-239" b="-1358"/>
          <a:stretch/>
        </p:blipFill>
        <p:spPr>
          <a:xfrm rot="10800000">
            <a:off x="4812226" y="3574300"/>
            <a:ext cx="4331774" cy="1569200"/>
          </a:xfrm>
          <a:prstGeom prst="rect">
            <a:avLst/>
          </a:prstGeom>
          <a:noFill/>
          <a:ln>
            <a:noFill/>
          </a:ln>
        </p:spPr>
      </p:pic>
      <p:pic>
        <p:nvPicPr>
          <p:cNvPr id="92" name="Google Shape;92;p14"/>
          <p:cNvPicPr preferRelativeResize="0"/>
          <p:nvPr/>
        </p:nvPicPr>
        <p:blipFill rotWithShape="1">
          <a:blip r:embed="rId3">
            <a:alphaModFix/>
          </a:blip>
          <a:srcRect l="2095" t="-1656" b="47512"/>
          <a:stretch/>
        </p:blipFill>
        <p:spPr>
          <a:xfrm rot="10800000">
            <a:off x="3" y="0"/>
            <a:ext cx="9143997" cy="854350"/>
          </a:xfrm>
          <a:prstGeom prst="rect">
            <a:avLst/>
          </a:prstGeom>
          <a:noFill/>
          <a:ln>
            <a:noFill/>
          </a:ln>
        </p:spPr>
      </p:pic>
      <p:pic>
        <p:nvPicPr>
          <p:cNvPr id="93" name="Google Shape;93;p14"/>
          <p:cNvPicPr preferRelativeResize="0"/>
          <p:nvPr/>
        </p:nvPicPr>
        <p:blipFill rotWithShape="1">
          <a:blip r:embed="rId4">
            <a:alphaModFix/>
          </a:blip>
          <a:srcRect r="43908"/>
          <a:stretch/>
        </p:blipFill>
        <p:spPr>
          <a:xfrm>
            <a:off x="8981912" y="1307650"/>
            <a:ext cx="162089" cy="289301"/>
          </a:xfrm>
          <a:prstGeom prst="rect">
            <a:avLst/>
          </a:prstGeom>
          <a:noFill/>
          <a:ln>
            <a:noFill/>
          </a:ln>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wo columns 1">
  <p:cSld name="TITLE_AND_TWO_COLUMNS_1">
    <p:spTree>
      <p:nvGrpSpPr>
        <p:cNvPr id="1" name="Shape 135"/>
        <p:cNvGrpSpPr/>
        <p:nvPr/>
      </p:nvGrpSpPr>
      <p:grpSpPr>
        <a:xfrm>
          <a:off x="0" y="0"/>
          <a:ext cx="0" cy="0"/>
          <a:chOff x="0" y="0"/>
          <a:chExt cx="0" cy="0"/>
        </a:xfrm>
      </p:grpSpPr>
      <p:sp>
        <p:nvSpPr>
          <p:cNvPr id="136" name="Google Shape;136;p21"/>
          <p:cNvSpPr txBox="1">
            <a:spLocks noGrp="1"/>
          </p:cNvSpPr>
          <p:nvPr>
            <p:ph type="subTitle" idx="1"/>
          </p:nvPr>
        </p:nvSpPr>
        <p:spPr>
          <a:xfrm>
            <a:off x="1501975" y="3120966"/>
            <a:ext cx="2485200" cy="4710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Bebas Neue"/>
              <a:buNone/>
              <a:defRPr sz="2400">
                <a:solidFill>
                  <a:schemeClr val="dk1"/>
                </a:solidFill>
                <a:latin typeface="Open Sans Medium"/>
                <a:ea typeface="Open Sans Medium"/>
                <a:cs typeface="Open Sans Medium"/>
                <a:sym typeface="Open Sans Medium"/>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137" name="Google Shape;137;p21"/>
          <p:cNvSpPr txBox="1">
            <a:spLocks noGrp="1"/>
          </p:cNvSpPr>
          <p:nvPr>
            <p:ph type="subTitle" idx="2"/>
          </p:nvPr>
        </p:nvSpPr>
        <p:spPr>
          <a:xfrm>
            <a:off x="5156813" y="3120966"/>
            <a:ext cx="2485200" cy="4710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Bebas Neue"/>
              <a:buNone/>
              <a:defRPr sz="2400">
                <a:solidFill>
                  <a:schemeClr val="dk1"/>
                </a:solidFill>
                <a:latin typeface="Open Sans Medium"/>
                <a:ea typeface="Open Sans Medium"/>
                <a:cs typeface="Open Sans Medium"/>
                <a:sym typeface="Open Sans Medium"/>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138" name="Google Shape;138;p21"/>
          <p:cNvSpPr txBox="1">
            <a:spLocks noGrp="1"/>
          </p:cNvSpPr>
          <p:nvPr>
            <p:ph type="subTitle" idx="3"/>
          </p:nvPr>
        </p:nvSpPr>
        <p:spPr>
          <a:xfrm>
            <a:off x="1501975" y="3559100"/>
            <a:ext cx="2485200" cy="1049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39" name="Google Shape;139;p21"/>
          <p:cNvSpPr txBox="1">
            <a:spLocks noGrp="1"/>
          </p:cNvSpPr>
          <p:nvPr>
            <p:ph type="subTitle" idx="4"/>
          </p:nvPr>
        </p:nvSpPr>
        <p:spPr>
          <a:xfrm>
            <a:off x="5156813" y="3559100"/>
            <a:ext cx="2485200" cy="1049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40" name="Google Shape;140;p21"/>
          <p:cNvSpPr txBox="1">
            <a:spLocks noGrp="1"/>
          </p:cNvSpPr>
          <p:nvPr>
            <p:ph type="title"/>
          </p:nvPr>
        </p:nvSpPr>
        <p:spPr>
          <a:xfrm>
            <a:off x="720000" y="445025"/>
            <a:ext cx="7704000" cy="1106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pic>
        <p:nvPicPr>
          <p:cNvPr id="141" name="Google Shape;141;p21"/>
          <p:cNvPicPr preferRelativeResize="0"/>
          <p:nvPr/>
        </p:nvPicPr>
        <p:blipFill rotWithShape="1">
          <a:blip r:embed="rId2">
            <a:alphaModFix/>
          </a:blip>
          <a:srcRect l="2190" b="53045"/>
          <a:stretch/>
        </p:blipFill>
        <p:spPr>
          <a:xfrm>
            <a:off x="0" y="4672500"/>
            <a:ext cx="9144003" cy="470999"/>
          </a:xfrm>
          <a:prstGeom prst="rect">
            <a:avLst/>
          </a:prstGeom>
          <a:noFill/>
          <a:ln>
            <a:noFill/>
          </a:ln>
        </p:spPr>
      </p:pic>
      <p:pic>
        <p:nvPicPr>
          <p:cNvPr id="142" name="Google Shape;142;p21"/>
          <p:cNvPicPr preferRelativeResize="0"/>
          <p:nvPr/>
        </p:nvPicPr>
        <p:blipFill>
          <a:blip r:embed="rId3">
            <a:alphaModFix/>
          </a:blip>
          <a:stretch>
            <a:fillRect/>
          </a:stretch>
        </p:blipFill>
        <p:spPr>
          <a:xfrm>
            <a:off x="0" y="2"/>
            <a:ext cx="1556699" cy="709625"/>
          </a:xfrm>
          <a:prstGeom prst="rect">
            <a:avLst/>
          </a:prstGeom>
          <a:noFill/>
          <a:ln>
            <a:noFill/>
          </a:ln>
        </p:spPr>
      </p:pic>
      <p:pic>
        <p:nvPicPr>
          <p:cNvPr id="143" name="Google Shape;143;p21"/>
          <p:cNvPicPr preferRelativeResize="0"/>
          <p:nvPr/>
        </p:nvPicPr>
        <p:blipFill>
          <a:blip r:embed="rId4">
            <a:alphaModFix/>
          </a:blip>
          <a:stretch>
            <a:fillRect/>
          </a:stretch>
        </p:blipFill>
        <p:spPr>
          <a:xfrm>
            <a:off x="8607275" y="210162"/>
            <a:ext cx="288974" cy="289301"/>
          </a:xfrm>
          <a:prstGeom prst="rect">
            <a:avLst/>
          </a:prstGeom>
          <a:noFill/>
          <a:ln>
            <a:noFill/>
          </a:ln>
        </p:spPr>
      </p:pic>
      <p:pic>
        <p:nvPicPr>
          <p:cNvPr id="144" name="Google Shape;144;p21"/>
          <p:cNvPicPr preferRelativeResize="0"/>
          <p:nvPr/>
        </p:nvPicPr>
        <p:blipFill rotWithShape="1">
          <a:blip r:embed="rId4">
            <a:alphaModFix/>
          </a:blip>
          <a:srcRect l="49882"/>
          <a:stretch/>
        </p:blipFill>
        <p:spPr>
          <a:xfrm>
            <a:off x="0" y="3278400"/>
            <a:ext cx="144825" cy="289301"/>
          </a:xfrm>
          <a:prstGeom prst="rect">
            <a:avLst/>
          </a:prstGeom>
          <a:noFill/>
          <a:ln>
            <a:noFill/>
          </a:ln>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266"/>
        <p:cNvGrpSpPr/>
        <p:nvPr/>
      </p:nvGrpSpPr>
      <p:grpSpPr>
        <a:xfrm>
          <a:off x="0" y="0"/>
          <a:ext cx="0" cy="0"/>
          <a:chOff x="0" y="0"/>
          <a:chExt cx="0" cy="0"/>
        </a:xfrm>
      </p:grpSpPr>
      <p:pic>
        <p:nvPicPr>
          <p:cNvPr id="267" name="Google Shape;267;p33"/>
          <p:cNvPicPr preferRelativeResize="0"/>
          <p:nvPr/>
        </p:nvPicPr>
        <p:blipFill rotWithShape="1">
          <a:blip r:embed="rId2">
            <a:alphaModFix/>
          </a:blip>
          <a:srcRect t="46601"/>
          <a:stretch/>
        </p:blipFill>
        <p:spPr>
          <a:xfrm>
            <a:off x="0" y="3150"/>
            <a:ext cx="3853276" cy="937950"/>
          </a:xfrm>
          <a:prstGeom prst="rect">
            <a:avLst/>
          </a:prstGeom>
          <a:noFill/>
          <a:ln>
            <a:noFill/>
          </a:ln>
        </p:spPr>
      </p:pic>
      <p:pic>
        <p:nvPicPr>
          <p:cNvPr id="268" name="Google Shape;268;p33"/>
          <p:cNvPicPr preferRelativeResize="0"/>
          <p:nvPr/>
        </p:nvPicPr>
        <p:blipFill rotWithShape="1">
          <a:blip r:embed="rId3">
            <a:alphaModFix/>
          </a:blip>
          <a:srcRect b="39795"/>
          <a:stretch/>
        </p:blipFill>
        <p:spPr>
          <a:xfrm>
            <a:off x="5919025" y="4371928"/>
            <a:ext cx="3224976" cy="771575"/>
          </a:xfrm>
          <a:prstGeom prst="rect">
            <a:avLst/>
          </a:prstGeom>
          <a:noFill/>
          <a:ln>
            <a:noFill/>
          </a:ln>
        </p:spPr>
      </p:pic>
      <p:pic>
        <p:nvPicPr>
          <p:cNvPr id="269" name="Google Shape;269;p33"/>
          <p:cNvPicPr preferRelativeResize="0"/>
          <p:nvPr/>
        </p:nvPicPr>
        <p:blipFill>
          <a:blip r:embed="rId4">
            <a:alphaModFix/>
          </a:blip>
          <a:stretch>
            <a:fillRect/>
          </a:stretch>
        </p:blipFill>
        <p:spPr>
          <a:xfrm>
            <a:off x="969700" y="4082624"/>
            <a:ext cx="288974" cy="289301"/>
          </a:xfrm>
          <a:prstGeom prst="rect">
            <a:avLst/>
          </a:prstGeom>
          <a:noFill/>
          <a:ln>
            <a:noFill/>
          </a:ln>
        </p:spPr>
      </p:pic>
      <p:pic>
        <p:nvPicPr>
          <p:cNvPr id="270" name="Google Shape;270;p33"/>
          <p:cNvPicPr preferRelativeResize="0"/>
          <p:nvPr/>
        </p:nvPicPr>
        <p:blipFill>
          <a:blip r:embed="rId4">
            <a:alphaModFix/>
          </a:blip>
          <a:stretch>
            <a:fillRect/>
          </a:stretch>
        </p:blipFill>
        <p:spPr>
          <a:xfrm>
            <a:off x="7922025" y="-1"/>
            <a:ext cx="288974" cy="289301"/>
          </a:xfrm>
          <a:prstGeom prst="rect">
            <a:avLst/>
          </a:prstGeom>
          <a:noFill/>
          <a:ln>
            <a:noFill/>
          </a:ln>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271"/>
        <p:cNvGrpSpPr/>
        <p:nvPr/>
      </p:nvGrpSpPr>
      <p:grpSpPr>
        <a:xfrm>
          <a:off x="0" y="0"/>
          <a:ext cx="0" cy="0"/>
          <a:chOff x="0" y="0"/>
          <a:chExt cx="0" cy="0"/>
        </a:xfrm>
      </p:grpSpPr>
      <p:pic>
        <p:nvPicPr>
          <p:cNvPr id="272" name="Google Shape;272;p34"/>
          <p:cNvPicPr preferRelativeResize="0"/>
          <p:nvPr/>
        </p:nvPicPr>
        <p:blipFill rotWithShape="1">
          <a:blip r:embed="rId2">
            <a:alphaModFix/>
          </a:blip>
          <a:srcRect b="73806"/>
          <a:stretch/>
        </p:blipFill>
        <p:spPr>
          <a:xfrm>
            <a:off x="0" y="4509903"/>
            <a:ext cx="9144000" cy="633601"/>
          </a:xfrm>
          <a:prstGeom prst="rect">
            <a:avLst/>
          </a:prstGeom>
          <a:noFill/>
          <a:ln>
            <a:noFill/>
          </a:ln>
        </p:spPr>
      </p:pic>
      <p:pic>
        <p:nvPicPr>
          <p:cNvPr id="273" name="Google Shape;273;p34"/>
          <p:cNvPicPr preferRelativeResize="0"/>
          <p:nvPr/>
        </p:nvPicPr>
        <p:blipFill>
          <a:blip r:embed="rId3">
            <a:alphaModFix/>
          </a:blip>
          <a:stretch>
            <a:fillRect/>
          </a:stretch>
        </p:blipFill>
        <p:spPr>
          <a:xfrm flipH="1">
            <a:off x="6424026" y="4"/>
            <a:ext cx="2719974" cy="653925"/>
          </a:xfrm>
          <a:prstGeom prst="rect">
            <a:avLst/>
          </a:prstGeom>
          <a:noFill/>
          <a:ln>
            <a:noFill/>
          </a:ln>
        </p:spPr>
      </p:pic>
      <p:pic>
        <p:nvPicPr>
          <p:cNvPr id="274" name="Google Shape;274;p34"/>
          <p:cNvPicPr preferRelativeResize="0"/>
          <p:nvPr/>
        </p:nvPicPr>
        <p:blipFill>
          <a:blip r:embed="rId4">
            <a:alphaModFix/>
          </a:blip>
          <a:stretch>
            <a:fillRect/>
          </a:stretch>
        </p:blipFill>
        <p:spPr>
          <a:xfrm>
            <a:off x="343175" y="390349"/>
            <a:ext cx="288974" cy="289301"/>
          </a:xfrm>
          <a:prstGeom prst="rect">
            <a:avLst/>
          </a:prstGeom>
          <a:noFill/>
          <a:ln>
            <a:noFill/>
          </a:ln>
        </p:spPr>
      </p:pic>
      <p:pic>
        <p:nvPicPr>
          <p:cNvPr id="275" name="Google Shape;275;p34"/>
          <p:cNvPicPr preferRelativeResize="0"/>
          <p:nvPr/>
        </p:nvPicPr>
        <p:blipFill rotWithShape="1">
          <a:blip r:embed="rId4">
            <a:alphaModFix/>
          </a:blip>
          <a:srcRect r="51941"/>
          <a:stretch/>
        </p:blipFill>
        <p:spPr>
          <a:xfrm>
            <a:off x="9005125" y="4131525"/>
            <a:ext cx="138876" cy="289301"/>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500"/>
              <a:buFont typeface="Open Sans SemiBold"/>
              <a:buNone/>
              <a:defRPr sz="3500">
                <a:solidFill>
                  <a:schemeClr val="dk1"/>
                </a:solidFill>
                <a:latin typeface="Open Sans SemiBold"/>
                <a:ea typeface="Open Sans SemiBold"/>
                <a:cs typeface="Open Sans SemiBold"/>
                <a:sym typeface="Open Sans SemiBold"/>
              </a:defRPr>
            </a:lvl1pPr>
            <a:lvl2pPr lvl="1" rtl="0">
              <a:spcBef>
                <a:spcPts val="0"/>
              </a:spcBef>
              <a:spcAft>
                <a:spcPts val="0"/>
              </a:spcAft>
              <a:buClr>
                <a:schemeClr val="dk1"/>
              </a:buClr>
              <a:buSzPts val="3500"/>
              <a:buFont typeface="Open Sans SemiBold"/>
              <a:buNone/>
              <a:defRPr sz="3500">
                <a:solidFill>
                  <a:schemeClr val="dk1"/>
                </a:solidFill>
                <a:latin typeface="Open Sans SemiBold"/>
                <a:ea typeface="Open Sans SemiBold"/>
                <a:cs typeface="Open Sans SemiBold"/>
                <a:sym typeface="Open Sans SemiBold"/>
              </a:defRPr>
            </a:lvl2pPr>
            <a:lvl3pPr lvl="2" rtl="0">
              <a:spcBef>
                <a:spcPts val="0"/>
              </a:spcBef>
              <a:spcAft>
                <a:spcPts val="0"/>
              </a:spcAft>
              <a:buClr>
                <a:schemeClr val="dk1"/>
              </a:buClr>
              <a:buSzPts val="3500"/>
              <a:buFont typeface="Open Sans SemiBold"/>
              <a:buNone/>
              <a:defRPr sz="3500">
                <a:solidFill>
                  <a:schemeClr val="dk1"/>
                </a:solidFill>
                <a:latin typeface="Open Sans SemiBold"/>
                <a:ea typeface="Open Sans SemiBold"/>
                <a:cs typeface="Open Sans SemiBold"/>
                <a:sym typeface="Open Sans SemiBold"/>
              </a:defRPr>
            </a:lvl3pPr>
            <a:lvl4pPr lvl="3" rtl="0">
              <a:spcBef>
                <a:spcPts val="0"/>
              </a:spcBef>
              <a:spcAft>
                <a:spcPts val="0"/>
              </a:spcAft>
              <a:buClr>
                <a:schemeClr val="dk1"/>
              </a:buClr>
              <a:buSzPts val="3500"/>
              <a:buFont typeface="Open Sans SemiBold"/>
              <a:buNone/>
              <a:defRPr sz="3500">
                <a:solidFill>
                  <a:schemeClr val="dk1"/>
                </a:solidFill>
                <a:latin typeface="Open Sans SemiBold"/>
                <a:ea typeface="Open Sans SemiBold"/>
                <a:cs typeface="Open Sans SemiBold"/>
                <a:sym typeface="Open Sans SemiBold"/>
              </a:defRPr>
            </a:lvl4pPr>
            <a:lvl5pPr lvl="4" rtl="0">
              <a:spcBef>
                <a:spcPts val="0"/>
              </a:spcBef>
              <a:spcAft>
                <a:spcPts val="0"/>
              </a:spcAft>
              <a:buClr>
                <a:schemeClr val="dk1"/>
              </a:buClr>
              <a:buSzPts val="3500"/>
              <a:buFont typeface="Open Sans SemiBold"/>
              <a:buNone/>
              <a:defRPr sz="3500">
                <a:solidFill>
                  <a:schemeClr val="dk1"/>
                </a:solidFill>
                <a:latin typeface="Open Sans SemiBold"/>
                <a:ea typeface="Open Sans SemiBold"/>
                <a:cs typeface="Open Sans SemiBold"/>
                <a:sym typeface="Open Sans SemiBold"/>
              </a:defRPr>
            </a:lvl5pPr>
            <a:lvl6pPr lvl="5" rtl="0">
              <a:spcBef>
                <a:spcPts val="0"/>
              </a:spcBef>
              <a:spcAft>
                <a:spcPts val="0"/>
              </a:spcAft>
              <a:buClr>
                <a:schemeClr val="dk1"/>
              </a:buClr>
              <a:buSzPts val="3500"/>
              <a:buFont typeface="Open Sans SemiBold"/>
              <a:buNone/>
              <a:defRPr sz="3500">
                <a:solidFill>
                  <a:schemeClr val="dk1"/>
                </a:solidFill>
                <a:latin typeface="Open Sans SemiBold"/>
                <a:ea typeface="Open Sans SemiBold"/>
                <a:cs typeface="Open Sans SemiBold"/>
                <a:sym typeface="Open Sans SemiBold"/>
              </a:defRPr>
            </a:lvl6pPr>
            <a:lvl7pPr lvl="6" rtl="0">
              <a:spcBef>
                <a:spcPts val="0"/>
              </a:spcBef>
              <a:spcAft>
                <a:spcPts val="0"/>
              </a:spcAft>
              <a:buClr>
                <a:schemeClr val="dk1"/>
              </a:buClr>
              <a:buSzPts val="3500"/>
              <a:buFont typeface="Open Sans SemiBold"/>
              <a:buNone/>
              <a:defRPr sz="3500">
                <a:solidFill>
                  <a:schemeClr val="dk1"/>
                </a:solidFill>
                <a:latin typeface="Open Sans SemiBold"/>
                <a:ea typeface="Open Sans SemiBold"/>
                <a:cs typeface="Open Sans SemiBold"/>
                <a:sym typeface="Open Sans SemiBold"/>
              </a:defRPr>
            </a:lvl7pPr>
            <a:lvl8pPr lvl="7" rtl="0">
              <a:spcBef>
                <a:spcPts val="0"/>
              </a:spcBef>
              <a:spcAft>
                <a:spcPts val="0"/>
              </a:spcAft>
              <a:buClr>
                <a:schemeClr val="dk1"/>
              </a:buClr>
              <a:buSzPts val="3500"/>
              <a:buFont typeface="Open Sans SemiBold"/>
              <a:buNone/>
              <a:defRPr sz="3500">
                <a:solidFill>
                  <a:schemeClr val="dk1"/>
                </a:solidFill>
                <a:latin typeface="Open Sans SemiBold"/>
                <a:ea typeface="Open Sans SemiBold"/>
                <a:cs typeface="Open Sans SemiBold"/>
                <a:sym typeface="Open Sans SemiBold"/>
              </a:defRPr>
            </a:lvl8pPr>
            <a:lvl9pPr lvl="8" rtl="0">
              <a:spcBef>
                <a:spcPts val="0"/>
              </a:spcBef>
              <a:spcAft>
                <a:spcPts val="0"/>
              </a:spcAft>
              <a:buClr>
                <a:schemeClr val="dk1"/>
              </a:buClr>
              <a:buSzPts val="3500"/>
              <a:buFont typeface="Open Sans SemiBold"/>
              <a:buNone/>
              <a:defRPr sz="3500">
                <a:solidFill>
                  <a:schemeClr val="dk1"/>
                </a:solidFill>
                <a:latin typeface="Open Sans SemiBold"/>
                <a:ea typeface="Open Sans SemiBold"/>
                <a:cs typeface="Open Sans SemiBold"/>
                <a:sym typeface="Open Sans SemiBold"/>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2"/>
              </a:buClr>
              <a:buSzPts val="1200"/>
              <a:buFont typeface="Open Sans"/>
              <a:buChar char="●"/>
              <a:defRPr sz="1200">
                <a:solidFill>
                  <a:schemeClr val="dk2"/>
                </a:solidFill>
                <a:latin typeface="Open Sans"/>
                <a:ea typeface="Open Sans"/>
                <a:cs typeface="Open Sans"/>
                <a:sym typeface="Open Sans"/>
              </a:defRPr>
            </a:lvl1pPr>
            <a:lvl2pPr marL="914400" lvl="1" indent="-304800">
              <a:lnSpc>
                <a:spcPct val="100000"/>
              </a:lnSpc>
              <a:spcBef>
                <a:spcPts val="1600"/>
              </a:spcBef>
              <a:spcAft>
                <a:spcPts val="0"/>
              </a:spcAft>
              <a:buClr>
                <a:schemeClr val="dk2"/>
              </a:buClr>
              <a:buSzPts val="1200"/>
              <a:buFont typeface="Open Sans"/>
              <a:buChar char="○"/>
              <a:defRPr sz="1200">
                <a:solidFill>
                  <a:schemeClr val="dk2"/>
                </a:solidFill>
                <a:latin typeface="Open Sans"/>
                <a:ea typeface="Open Sans"/>
                <a:cs typeface="Open Sans"/>
                <a:sym typeface="Open Sans"/>
              </a:defRPr>
            </a:lvl2pPr>
            <a:lvl3pPr marL="1371600" lvl="2" indent="-304800">
              <a:lnSpc>
                <a:spcPct val="100000"/>
              </a:lnSpc>
              <a:spcBef>
                <a:spcPts val="1600"/>
              </a:spcBef>
              <a:spcAft>
                <a:spcPts val="0"/>
              </a:spcAft>
              <a:buClr>
                <a:schemeClr val="dk2"/>
              </a:buClr>
              <a:buSzPts val="1200"/>
              <a:buFont typeface="Open Sans"/>
              <a:buChar char="■"/>
              <a:defRPr sz="1200">
                <a:solidFill>
                  <a:schemeClr val="dk2"/>
                </a:solidFill>
                <a:latin typeface="Open Sans"/>
                <a:ea typeface="Open Sans"/>
                <a:cs typeface="Open Sans"/>
                <a:sym typeface="Open Sans"/>
              </a:defRPr>
            </a:lvl3pPr>
            <a:lvl4pPr marL="1828800" lvl="3" indent="-304800">
              <a:lnSpc>
                <a:spcPct val="100000"/>
              </a:lnSpc>
              <a:spcBef>
                <a:spcPts val="1600"/>
              </a:spcBef>
              <a:spcAft>
                <a:spcPts val="0"/>
              </a:spcAft>
              <a:buClr>
                <a:schemeClr val="dk2"/>
              </a:buClr>
              <a:buSzPts val="1200"/>
              <a:buFont typeface="Open Sans"/>
              <a:buChar char="●"/>
              <a:defRPr sz="1200">
                <a:solidFill>
                  <a:schemeClr val="dk2"/>
                </a:solidFill>
                <a:latin typeface="Open Sans"/>
                <a:ea typeface="Open Sans"/>
                <a:cs typeface="Open Sans"/>
                <a:sym typeface="Open Sans"/>
              </a:defRPr>
            </a:lvl4pPr>
            <a:lvl5pPr marL="2286000" lvl="4" indent="-304800">
              <a:lnSpc>
                <a:spcPct val="100000"/>
              </a:lnSpc>
              <a:spcBef>
                <a:spcPts val="1600"/>
              </a:spcBef>
              <a:spcAft>
                <a:spcPts val="0"/>
              </a:spcAft>
              <a:buClr>
                <a:schemeClr val="dk2"/>
              </a:buClr>
              <a:buSzPts val="1200"/>
              <a:buFont typeface="Open Sans"/>
              <a:buChar char="○"/>
              <a:defRPr sz="1200">
                <a:solidFill>
                  <a:schemeClr val="dk2"/>
                </a:solidFill>
                <a:latin typeface="Open Sans"/>
                <a:ea typeface="Open Sans"/>
                <a:cs typeface="Open Sans"/>
                <a:sym typeface="Open Sans"/>
              </a:defRPr>
            </a:lvl5pPr>
            <a:lvl6pPr marL="2743200" lvl="5" indent="-304800">
              <a:lnSpc>
                <a:spcPct val="100000"/>
              </a:lnSpc>
              <a:spcBef>
                <a:spcPts val="1600"/>
              </a:spcBef>
              <a:spcAft>
                <a:spcPts val="0"/>
              </a:spcAft>
              <a:buClr>
                <a:schemeClr val="dk2"/>
              </a:buClr>
              <a:buSzPts val="1200"/>
              <a:buFont typeface="Open Sans"/>
              <a:buChar char="■"/>
              <a:defRPr sz="1200">
                <a:solidFill>
                  <a:schemeClr val="dk2"/>
                </a:solidFill>
                <a:latin typeface="Open Sans"/>
                <a:ea typeface="Open Sans"/>
                <a:cs typeface="Open Sans"/>
                <a:sym typeface="Open Sans"/>
              </a:defRPr>
            </a:lvl6pPr>
            <a:lvl7pPr marL="3200400" lvl="6" indent="-304800">
              <a:lnSpc>
                <a:spcPct val="100000"/>
              </a:lnSpc>
              <a:spcBef>
                <a:spcPts val="1600"/>
              </a:spcBef>
              <a:spcAft>
                <a:spcPts val="0"/>
              </a:spcAft>
              <a:buClr>
                <a:schemeClr val="dk2"/>
              </a:buClr>
              <a:buSzPts val="1200"/>
              <a:buFont typeface="Open Sans"/>
              <a:buChar char="●"/>
              <a:defRPr sz="1200">
                <a:solidFill>
                  <a:schemeClr val="dk2"/>
                </a:solidFill>
                <a:latin typeface="Open Sans"/>
                <a:ea typeface="Open Sans"/>
                <a:cs typeface="Open Sans"/>
                <a:sym typeface="Open Sans"/>
              </a:defRPr>
            </a:lvl7pPr>
            <a:lvl8pPr marL="3657600" lvl="7" indent="-304800">
              <a:lnSpc>
                <a:spcPct val="100000"/>
              </a:lnSpc>
              <a:spcBef>
                <a:spcPts val="1600"/>
              </a:spcBef>
              <a:spcAft>
                <a:spcPts val="0"/>
              </a:spcAft>
              <a:buClr>
                <a:schemeClr val="dk2"/>
              </a:buClr>
              <a:buSzPts val="1200"/>
              <a:buFont typeface="Open Sans"/>
              <a:buChar char="○"/>
              <a:defRPr sz="1200">
                <a:solidFill>
                  <a:schemeClr val="dk2"/>
                </a:solidFill>
                <a:latin typeface="Open Sans"/>
                <a:ea typeface="Open Sans"/>
                <a:cs typeface="Open Sans"/>
                <a:sym typeface="Open Sans"/>
              </a:defRPr>
            </a:lvl8pPr>
            <a:lvl9pPr marL="4114800" lvl="8" indent="-304800">
              <a:lnSpc>
                <a:spcPct val="100000"/>
              </a:lnSpc>
              <a:spcBef>
                <a:spcPts val="1600"/>
              </a:spcBef>
              <a:spcAft>
                <a:spcPts val="1600"/>
              </a:spcAft>
              <a:buClr>
                <a:schemeClr val="dk2"/>
              </a:buClr>
              <a:buSzPts val="1200"/>
              <a:buFont typeface="Open Sans"/>
              <a:buChar char="■"/>
              <a:defRPr sz="1200">
                <a:solidFill>
                  <a:schemeClr val="dk2"/>
                </a:solidFill>
                <a:latin typeface="Open Sans"/>
                <a:ea typeface="Open Sans"/>
                <a:cs typeface="Open Sans"/>
                <a:sym typeface="Open San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3" r:id="rId4"/>
    <p:sldLayoutId id="2147483654" r:id="rId5"/>
    <p:sldLayoutId id="2147483656" r:id="rId6"/>
    <p:sldLayoutId id="2147483658" r:id="rId7"/>
    <p:sldLayoutId id="2147483660" r:id="rId8"/>
    <p:sldLayoutId id="2147483667" r:id="rId9"/>
    <p:sldLayoutId id="2147483679" r:id="rId10"/>
    <p:sldLayoutId id="2147483680" r:id="rId11"/>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iguiente"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iguiente"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image" Target="../media/image11.jp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openxmlformats.org/officeDocument/2006/relationships/hyperlink" Target="http://siguiente"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iguiente" TargetMode="External"/><Relationship Id="rId2" Type="http://schemas.openxmlformats.org/officeDocument/2006/relationships/notesSlide" Target="../notesSlides/notesSlide9.xml"/><Relationship Id="rId1" Type="http://schemas.openxmlformats.org/officeDocument/2006/relationships/slideLayout" Target="../slideLayouts/slideLayout8.xml"/><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85"/>
        <p:cNvGrpSpPr/>
        <p:nvPr/>
      </p:nvGrpSpPr>
      <p:grpSpPr>
        <a:xfrm>
          <a:off x="0" y="0"/>
          <a:ext cx="0" cy="0"/>
          <a:chOff x="0" y="0"/>
          <a:chExt cx="0" cy="0"/>
        </a:xfrm>
      </p:grpSpPr>
      <p:sp>
        <p:nvSpPr>
          <p:cNvPr id="286" name="Google Shape;286;p38"/>
          <p:cNvSpPr txBox="1">
            <a:spLocks noGrp="1"/>
          </p:cNvSpPr>
          <p:nvPr>
            <p:ph type="ctrTitle"/>
          </p:nvPr>
        </p:nvSpPr>
        <p:spPr>
          <a:xfrm>
            <a:off x="715105" y="552625"/>
            <a:ext cx="5618827" cy="1056066"/>
          </a:xfrm>
          <a:prstGeom prst="rect">
            <a:avLst/>
          </a:prstGeom>
        </p:spPr>
        <p:txBody>
          <a:bodyPr spcFirstLastPara="1" wrap="square" lIns="91425" tIns="91425" rIns="91425" bIns="91425" anchor="b" anchorCtr="0">
            <a:noAutofit/>
          </a:bodyPr>
          <a:lstStyle/>
          <a:p>
            <a:pPr lvl="0"/>
            <a:r>
              <a:rPr lang="en-GB" sz="4000" dirty="0">
                <a:solidFill>
                  <a:schemeClr val="accent1">
                    <a:lumMod val="50000"/>
                  </a:schemeClr>
                </a:solidFill>
                <a:effectLst>
                  <a:outerShdw blurRad="38100" dist="38100" dir="2700000" algn="tl">
                    <a:srgbClr val="000000">
                      <a:alpha val="43137"/>
                    </a:srgbClr>
                  </a:outerShdw>
                </a:effectLst>
              </a:rPr>
              <a:t>NURSE</a:t>
            </a:r>
            <a:endParaRPr sz="4000" dirty="0">
              <a:solidFill>
                <a:schemeClr val="accent1">
                  <a:lumMod val="50000"/>
                </a:schemeClr>
              </a:solidFill>
              <a:effectLst>
                <a:outerShdw blurRad="38100" dist="38100" dir="2700000" algn="tl">
                  <a:srgbClr val="000000">
                    <a:alpha val="43137"/>
                  </a:srgbClr>
                </a:outerShdw>
              </a:effectLst>
            </a:endParaRPr>
          </a:p>
        </p:txBody>
      </p:sp>
      <p:sp>
        <p:nvSpPr>
          <p:cNvPr id="287" name="Google Shape;287;p38"/>
          <p:cNvSpPr txBox="1">
            <a:spLocks noGrp="1"/>
          </p:cNvSpPr>
          <p:nvPr>
            <p:ph type="subTitle" idx="1"/>
          </p:nvPr>
        </p:nvSpPr>
        <p:spPr>
          <a:xfrm>
            <a:off x="785989" y="3191991"/>
            <a:ext cx="4750800" cy="409500"/>
          </a:xfrm>
          <a:prstGeom prst="rect">
            <a:avLst/>
          </a:prstGeom>
        </p:spPr>
        <p:txBody>
          <a:bodyPr spcFirstLastPara="1" wrap="square" lIns="91425" tIns="91425" rIns="91425" bIns="91425" anchor="t" anchorCtr="0">
            <a:noAutofit/>
          </a:bodyPr>
          <a:lstStyle/>
          <a:p>
            <a:pPr marL="0" indent="0"/>
            <a:r>
              <a:rPr lang="en-IN" dirty="0"/>
              <a:t>Student Name: Ana-Maria Iordache                           Student ID:  2215819</a:t>
            </a:r>
          </a:p>
          <a:p>
            <a:pPr marL="0" lvl="0" indent="0" algn="l" rtl="0">
              <a:spcBef>
                <a:spcPts val="0"/>
              </a:spcBef>
              <a:spcAft>
                <a:spcPts val="0"/>
              </a:spcAft>
              <a:buNone/>
            </a:pPr>
            <a:endParaRPr lang="en-IN" dirty="0"/>
          </a:p>
          <a:p>
            <a:pPr marL="0" lvl="0" indent="0" algn="l" rtl="0">
              <a:spcBef>
                <a:spcPts val="0"/>
              </a:spcBef>
              <a:spcAft>
                <a:spcPts val="0"/>
              </a:spcAft>
              <a:buNone/>
            </a:pPr>
            <a:endParaRPr dirty="0"/>
          </a:p>
        </p:txBody>
      </p:sp>
      <p:grpSp>
        <p:nvGrpSpPr>
          <p:cNvPr id="288" name="Google Shape;288;p38"/>
          <p:cNvGrpSpPr/>
          <p:nvPr/>
        </p:nvGrpSpPr>
        <p:grpSpPr>
          <a:xfrm>
            <a:off x="6901019" y="1411825"/>
            <a:ext cx="1718400" cy="1718400"/>
            <a:chOff x="6267000" y="1712600"/>
            <a:chExt cx="1718400" cy="1718400"/>
          </a:xfrm>
        </p:grpSpPr>
        <p:sp>
          <p:nvSpPr>
            <p:cNvPr id="289" name="Google Shape;289;p38"/>
            <p:cNvSpPr/>
            <p:nvPr/>
          </p:nvSpPr>
          <p:spPr>
            <a:xfrm>
              <a:off x="6267000" y="1712600"/>
              <a:ext cx="1718400" cy="17184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38"/>
            <p:cNvSpPr/>
            <p:nvPr/>
          </p:nvSpPr>
          <p:spPr>
            <a:xfrm>
              <a:off x="6463938" y="1909466"/>
              <a:ext cx="1324500" cy="13245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38"/>
            <p:cNvSpPr/>
            <p:nvPr/>
          </p:nvSpPr>
          <p:spPr>
            <a:xfrm>
              <a:off x="6776751" y="2222381"/>
              <a:ext cx="698700" cy="698700"/>
            </a:xfrm>
            <a:prstGeom prst="mathPlus">
              <a:avLst>
                <a:gd name="adj1" fmla="val 23520"/>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2" name="Google Shape;292;p38">
            <a:hlinkClick r:id="rId3"/>
          </p:cNvPr>
          <p:cNvSpPr/>
          <p:nvPr/>
        </p:nvSpPr>
        <p:spPr>
          <a:xfrm>
            <a:off x="0" y="4646700"/>
            <a:ext cx="496800" cy="496800"/>
          </a:xfrm>
          <a:prstGeom prst="flowChartDelay">
            <a:avLst/>
          </a:prstGeom>
          <a:solidFill>
            <a:schemeClr val="dk1"/>
          </a:solidFill>
          <a:ln>
            <a:noFill/>
          </a:ln>
        </p:spPr>
        <p:txBody>
          <a:bodyPr spcFirstLastPara="1" wrap="square" lIns="91425" tIns="91425" rIns="91425" bIns="91425" anchor="ctr" anchorCtr="0">
            <a:noAutofit/>
          </a:bodyPr>
          <a:lstStyle/>
          <a:p>
            <a:pPr marL="457200" lvl="0" indent="-317500" algn="l" rtl="0">
              <a:spcBef>
                <a:spcPts val="0"/>
              </a:spcBef>
              <a:spcAft>
                <a:spcPts val="0"/>
              </a:spcAft>
              <a:buClr>
                <a:schemeClr val="lt1"/>
              </a:buClr>
              <a:buSzPts val="1400"/>
              <a:buChar char="➜"/>
            </a:pPr>
            <a:endParaRPr/>
          </a:p>
        </p:txBody>
      </p:sp>
      <p:sp>
        <p:nvSpPr>
          <p:cNvPr id="2" name="TextBox 1">
            <a:extLst>
              <a:ext uri="{FF2B5EF4-FFF2-40B4-BE49-F238E27FC236}">
                <a16:creationId xmlns:a16="http://schemas.microsoft.com/office/drawing/2014/main" id="{200BA2D0-B0DA-2686-83DB-408366FD1622}"/>
              </a:ext>
            </a:extLst>
          </p:cNvPr>
          <p:cNvSpPr txBox="1"/>
          <p:nvPr/>
        </p:nvSpPr>
        <p:spPr>
          <a:xfrm>
            <a:off x="715105" y="2202418"/>
            <a:ext cx="3113411" cy="738664"/>
          </a:xfrm>
          <a:prstGeom prst="rect">
            <a:avLst/>
          </a:prstGeom>
          <a:noFill/>
        </p:spPr>
        <p:txBody>
          <a:bodyPr wrap="square" rtlCol="0">
            <a:spAutoFit/>
          </a:bodyPr>
          <a:lstStyle/>
          <a:p>
            <a:r>
              <a:rPr lang="en-GB" sz="1400">
                <a:solidFill>
                  <a:schemeClr val="accent1">
                    <a:lumMod val="50000"/>
                  </a:schemeClr>
                </a:solidFill>
                <a:effectLst>
                  <a:outerShdw blurRad="38100" dist="38100" dir="2700000" algn="tl">
                    <a:srgbClr val="000000">
                      <a:alpha val="43137"/>
                    </a:srgbClr>
                  </a:outerShdw>
                </a:effectLst>
              </a:rPr>
              <a:t>BMNS4009</a:t>
            </a:r>
            <a:br>
              <a:rPr lang="en-GB" sz="1400">
                <a:solidFill>
                  <a:schemeClr val="accent1">
                    <a:lumMod val="50000"/>
                  </a:schemeClr>
                </a:solidFill>
                <a:effectLst>
                  <a:outerShdw blurRad="38100" dist="38100" dir="2700000" algn="tl">
                    <a:srgbClr val="000000">
                      <a:alpha val="43137"/>
                    </a:srgbClr>
                  </a:outerShdw>
                </a:effectLst>
              </a:rPr>
            </a:br>
            <a:r>
              <a:rPr lang="en-GB" sz="1400">
                <a:solidFill>
                  <a:schemeClr val="accent1">
                    <a:lumMod val="50000"/>
                  </a:schemeClr>
                </a:solidFill>
                <a:effectLst>
                  <a:outerShdw blurRad="38100" dist="38100" dir="2700000" algn="tl">
                    <a:srgbClr val="000000">
                      <a:alpha val="43137"/>
                    </a:srgbClr>
                  </a:outerShdw>
                </a:effectLst>
              </a:rPr>
              <a:t>Personal and Academic Development</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31"/>
        <p:cNvGrpSpPr/>
        <p:nvPr/>
      </p:nvGrpSpPr>
      <p:grpSpPr>
        <a:xfrm>
          <a:off x="0" y="0"/>
          <a:ext cx="0" cy="0"/>
          <a:chOff x="0" y="0"/>
          <a:chExt cx="0" cy="0"/>
        </a:xfrm>
      </p:grpSpPr>
      <p:sp>
        <p:nvSpPr>
          <p:cNvPr id="332" name="Google Shape;332;p42"/>
          <p:cNvSpPr txBox="1">
            <a:spLocks noGrp="1"/>
          </p:cNvSpPr>
          <p:nvPr>
            <p:ph type="title"/>
          </p:nvPr>
        </p:nvSpPr>
        <p:spPr>
          <a:xfrm>
            <a:off x="3591774" y="3299707"/>
            <a:ext cx="4837200" cy="841800"/>
          </a:xfrm>
          <a:prstGeom prst="rect">
            <a:avLst/>
          </a:prstGeom>
        </p:spPr>
        <p:txBody>
          <a:bodyPr spcFirstLastPara="1" wrap="square" lIns="91425" tIns="91425" rIns="91425" bIns="91425" anchor="b" anchorCtr="0">
            <a:noAutofit/>
          </a:bodyPr>
          <a:lstStyle/>
          <a:p>
            <a:pPr lvl="0" algn="just"/>
            <a:r>
              <a:rPr lang="en-GB" sz="1600" dirty="0"/>
              <a:t>In the demanding nursing field, a delicate balance of academic expertise, professional competence, and personal values is required for effective practice. This presentation delves into the critical skills and qualities essential for nurses to excel in their roles, ensuring the highest standards of care and patient well-being.</a:t>
            </a:r>
            <a:endParaRPr sz="1600" dirty="0">
              <a:solidFill>
                <a:schemeClr val="lt2"/>
              </a:solidFill>
            </a:endParaRPr>
          </a:p>
        </p:txBody>
      </p:sp>
      <p:sp>
        <p:nvSpPr>
          <p:cNvPr id="333" name="Google Shape;333;p42"/>
          <p:cNvSpPr txBox="1">
            <a:spLocks noGrp="1"/>
          </p:cNvSpPr>
          <p:nvPr>
            <p:ph type="title" idx="2"/>
          </p:nvPr>
        </p:nvSpPr>
        <p:spPr>
          <a:xfrm>
            <a:off x="3591774" y="1250993"/>
            <a:ext cx="5006415" cy="592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IN" dirty="0"/>
              <a:t>I</a:t>
            </a:r>
            <a:r>
              <a:rPr lang="en" dirty="0"/>
              <a:t>ntroduction </a:t>
            </a:r>
            <a:endParaRPr dirty="0"/>
          </a:p>
        </p:txBody>
      </p:sp>
      <p:sp>
        <p:nvSpPr>
          <p:cNvPr id="335" name="Google Shape;335;p42">
            <a:hlinkClick r:id="rId3"/>
          </p:cNvPr>
          <p:cNvSpPr/>
          <p:nvPr/>
        </p:nvSpPr>
        <p:spPr>
          <a:xfrm>
            <a:off x="0" y="4646700"/>
            <a:ext cx="496800" cy="496800"/>
          </a:xfrm>
          <a:prstGeom prst="flowChartDelay">
            <a:avLst/>
          </a:prstGeom>
          <a:solidFill>
            <a:schemeClr val="dk1"/>
          </a:solidFill>
          <a:ln>
            <a:noFill/>
          </a:ln>
        </p:spPr>
        <p:txBody>
          <a:bodyPr spcFirstLastPara="1" wrap="square" lIns="91425" tIns="91425" rIns="91425" bIns="91425" anchor="ctr" anchorCtr="0">
            <a:noAutofit/>
          </a:bodyPr>
          <a:lstStyle/>
          <a:p>
            <a:pPr marL="457200" lvl="0" indent="-317500" algn="l" rtl="0">
              <a:spcBef>
                <a:spcPts val="0"/>
              </a:spcBef>
              <a:spcAft>
                <a:spcPts val="0"/>
              </a:spcAft>
              <a:buClr>
                <a:schemeClr val="lt1"/>
              </a:buClr>
              <a:buSzPts val="1400"/>
              <a:buChar char="➜"/>
            </a:pPr>
            <a:endParaRPr/>
          </a:p>
        </p:txBody>
      </p:sp>
      <p:pic>
        <p:nvPicPr>
          <p:cNvPr id="336" name="Google Shape;336;p42"/>
          <p:cNvPicPr preferRelativeResize="0">
            <a:picLocks noGrp="1"/>
          </p:cNvPicPr>
          <p:nvPr>
            <p:ph type="pic" idx="3"/>
          </p:nvPr>
        </p:nvPicPr>
        <p:blipFill rotWithShape="1">
          <a:blip r:embed="rId4">
            <a:alphaModFix/>
          </a:blip>
          <a:srcRect l="25319" r="25314"/>
          <a:stretch/>
        </p:blipFill>
        <p:spPr>
          <a:xfrm>
            <a:off x="716425" y="940200"/>
            <a:ext cx="2420400" cy="3263100"/>
          </a:xfrm>
          <a:prstGeom prst="roundRect">
            <a:avLst>
              <a:gd name="adj" fmla="val 16667"/>
            </a:avLst>
          </a:prstGeom>
        </p:spPr>
      </p:pic>
      <p:pic>
        <p:nvPicPr>
          <p:cNvPr id="337" name="Google Shape;337;p42"/>
          <p:cNvPicPr preferRelativeResize="0"/>
          <p:nvPr/>
        </p:nvPicPr>
        <p:blipFill>
          <a:blip r:embed="rId5">
            <a:alphaModFix/>
          </a:blip>
          <a:stretch>
            <a:fillRect/>
          </a:stretch>
        </p:blipFill>
        <p:spPr>
          <a:xfrm>
            <a:off x="8140000" y="534999"/>
            <a:ext cx="288974" cy="289301"/>
          </a:xfrm>
          <a:prstGeom prst="rect">
            <a:avLst/>
          </a:prstGeom>
          <a:noFill/>
          <a:ln>
            <a:noFill/>
          </a:ln>
        </p:spPr>
      </p:pic>
      <p:pic>
        <p:nvPicPr>
          <p:cNvPr id="338" name="Google Shape;338;p42"/>
          <p:cNvPicPr preferRelativeResize="0"/>
          <p:nvPr/>
        </p:nvPicPr>
        <p:blipFill rotWithShape="1">
          <a:blip r:embed="rId5">
            <a:alphaModFix/>
          </a:blip>
          <a:srcRect b="51226"/>
          <a:stretch/>
        </p:blipFill>
        <p:spPr>
          <a:xfrm>
            <a:off x="3388800" y="5002400"/>
            <a:ext cx="288974" cy="141101"/>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42"/>
        <p:cNvGrpSpPr/>
        <p:nvPr/>
      </p:nvGrpSpPr>
      <p:grpSpPr>
        <a:xfrm>
          <a:off x="0" y="0"/>
          <a:ext cx="0" cy="0"/>
          <a:chOff x="0" y="0"/>
          <a:chExt cx="0" cy="0"/>
        </a:xfrm>
      </p:grpSpPr>
      <p:sp>
        <p:nvSpPr>
          <p:cNvPr id="343" name="Google Shape;343;p4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lvl="0"/>
            <a:r>
              <a:rPr lang="en-IN" b="1" dirty="0"/>
              <a:t>Nursing Profession</a:t>
            </a:r>
            <a:endParaRPr dirty="0"/>
          </a:p>
        </p:txBody>
      </p:sp>
      <p:pic>
        <p:nvPicPr>
          <p:cNvPr id="346" name="Google Shape;346;p43"/>
          <p:cNvPicPr preferRelativeResize="0"/>
          <p:nvPr/>
        </p:nvPicPr>
        <p:blipFill rotWithShape="1">
          <a:blip r:embed="rId3">
            <a:alphaModFix/>
          </a:blip>
          <a:srcRect/>
          <a:stretch/>
        </p:blipFill>
        <p:spPr>
          <a:xfrm>
            <a:off x="720000" y="535000"/>
            <a:ext cx="288974" cy="289301"/>
          </a:xfrm>
          <a:prstGeom prst="rect">
            <a:avLst/>
          </a:prstGeom>
          <a:noFill/>
          <a:ln>
            <a:noFill/>
          </a:ln>
        </p:spPr>
      </p:pic>
      <p:sp>
        <p:nvSpPr>
          <p:cNvPr id="2" name="Rectangle 1"/>
          <p:cNvSpPr/>
          <p:nvPr/>
        </p:nvSpPr>
        <p:spPr>
          <a:xfrm>
            <a:off x="528084" y="1764525"/>
            <a:ext cx="4022651" cy="2015936"/>
          </a:xfrm>
          <a:prstGeom prst="rect">
            <a:avLst/>
          </a:prstGeom>
        </p:spPr>
        <p:txBody>
          <a:bodyPr wrap="square">
            <a:spAutoFit/>
          </a:bodyPr>
          <a:lstStyle/>
          <a:p>
            <a:pPr algn="just">
              <a:lnSpc>
                <a:spcPct val="150000"/>
              </a:lnSpc>
              <a:spcAft>
                <a:spcPts val="800"/>
              </a:spcAft>
            </a:pPr>
            <a:r>
              <a:rPr lang="en-IN" b="1" dirty="0">
                <a:latin typeface="Times New Roman" panose="02020603050405020304" pitchFamily="18" charset="0"/>
                <a:ea typeface="Calibri" panose="020F0502020204030204" pitchFamily="34" charset="0"/>
                <a:cs typeface="Mangal" panose="02040503050203030202" pitchFamily="18" charset="0"/>
              </a:rPr>
              <a:t>Significance of Nursing:</a:t>
            </a:r>
            <a:endParaRPr lang="en-IN" dirty="0">
              <a:latin typeface="Times New Roman" panose="02020603050405020304" pitchFamily="18" charset="0"/>
              <a:ea typeface="Calibri" panose="020F0502020204030204" pitchFamily="34" charset="0"/>
              <a:cs typeface="Mangal" panose="02040503050203030202" pitchFamily="18" charset="0"/>
            </a:endParaRPr>
          </a:p>
          <a:p>
            <a:pPr marL="342900" lvl="0" indent="-342900" algn="just">
              <a:lnSpc>
                <a:spcPct val="150000"/>
              </a:lnSpc>
              <a:spcAft>
                <a:spcPts val="800"/>
              </a:spcAft>
              <a:buFont typeface="+mj-lt"/>
              <a:buAutoNum type="arabicPeriod"/>
              <a:tabLst>
                <a:tab pos="457200" algn="l"/>
              </a:tabLst>
            </a:pPr>
            <a:r>
              <a:rPr lang="en-IN" dirty="0">
                <a:latin typeface="Times New Roman" panose="02020603050405020304" pitchFamily="18" charset="0"/>
                <a:ea typeface="Calibri" panose="020F0502020204030204" pitchFamily="34" charset="0"/>
                <a:cs typeface="Mangal" panose="02040503050203030202" pitchFamily="18" charset="0"/>
              </a:rPr>
              <a:t>Fundamental to healthcare.</a:t>
            </a:r>
          </a:p>
          <a:p>
            <a:pPr marL="342900" lvl="0" indent="-342900" algn="just">
              <a:lnSpc>
                <a:spcPct val="150000"/>
              </a:lnSpc>
              <a:spcAft>
                <a:spcPts val="800"/>
              </a:spcAft>
              <a:buFont typeface="+mj-lt"/>
              <a:buAutoNum type="arabicPeriod"/>
              <a:tabLst>
                <a:tab pos="457200" algn="l"/>
              </a:tabLst>
            </a:pPr>
            <a:r>
              <a:rPr lang="en-IN" dirty="0">
                <a:latin typeface="Times New Roman" panose="02020603050405020304" pitchFamily="18" charset="0"/>
                <a:ea typeface="Calibri" panose="020F0502020204030204" pitchFamily="34" charset="0"/>
                <a:cs typeface="Mangal" panose="02040503050203030202" pitchFamily="18" charset="0"/>
              </a:rPr>
              <a:t>Crucial for patient well-being and recovery (</a:t>
            </a:r>
            <a:r>
              <a:rPr lang="en-GB" dirty="0" err="1">
                <a:latin typeface="Times New Roman" panose="02020603050405020304" pitchFamily="18" charset="0"/>
                <a:ea typeface="Calibri" panose="020F0502020204030204" pitchFamily="34" charset="0"/>
                <a:cs typeface="Mangal" panose="02040503050203030202" pitchFamily="18" charset="0"/>
              </a:rPr>
              <a:t>Alligood</a:t>
            </a:r>
            <a:r>
              <a:rPr lang="en-GB" dirty="0">
                <a:latin typeface="Times New Roman" panose="02020603050405020304" pitchFamily="18" charset="0"/>
                <a:ea typeface="Calibri" panose="020F0502020204030204" pitchFamily="34" charset="0"/>
                <a:cs typeface="Mangal" panose="02040503050203030202" pitchFamily="18" charset="0"/>
              </a:rPr>
              <a:t>, 2017)</a:t>
            </a:r>
            <a:r>
              <a:rPr lang="en-IN" dirty="0">
                <a:latin typeface="Times New Roman" panose="02020603050405020304" pitchFamily="18" charset="0"/>
                <a:ea typeface="Calibri" panose="020F0502020204030204" pitchFamily="34" charset="0"/>
                <a:cs typeface="Mangal" panose="02040503050203030202" pitchFamily="18" charset="0"/>
              </a:rPr>
              <a:t>.</a:t>
            </a:r>
          </a:p>
          <a:p>
            <a:pPr marL="342900" lvl="0" indent="-342900" algn="just">
              <a:lnSpc>
                <a:spcPct val="150000"/>
              </a:lnSpc>
              <a:spcAft>
                <a:spcPts val="800"/>
              </a:spcAft>
              <a:buFont typeface="+mj-lt"/>
              <a:buAutoNum type="arabicPeriod"/>
              <a:tabLst>
                <a:tab pos="457200" algn="l"/>
              </a:tabLst>
            </a:pPr>
            <a:r>
              <a:rPr lang="en-IN" dirty="0">
                <a:latin typeface="Times New Roman" panose="02020603050405020304" pitchFamily="18" charset="0"/>
                <a:ea typeface="Calibri" panose="020F0502020204030204" pitchFamily="34" charset="0"/>
                <a:cs typeface="Mangal" panose="02040503050203030202" pitchFamily="18" charset="0"/>
              </a:rPr>
              <a:t>Versatile and diverse roles within the profession.</a:t>
            </a:r>
          </a:p>
        </p:txBody>
      </p:sp>
      <p:sp>
        <p:nvSpPr>
          <p:cNvPr id="3" name="Rectangle 2"/>
          <p:cNvSpPr/>
          <p:nvPr/>
        </p:nvSpPr>
        <p:spPr>
          <a:xfrm>
            <a:off x="4851991" y="1561877"/>
            <a:ext cx="4572000" cy="2544286"/>
          </a:xfrm>
          <a:prstGeom prst="rect">
            <a:avLst/>
          </a:prstGeom>
        </p:spPr>
        <p:txBody>
          <a:bodyPr>
            <a:spAutoFit/>
          </a:bodyPr>
          <a:lstStyle/>
          <a:p>
            <a:pPr algn="just">
              <a:lnSpc>
                <a:spcPct val="150000"/>
              </a:lnSpc>
              <a:spcAft>
                <a:spcPts val="800"/>
              </a:spcAft>
            </a:pPr>
            <a:r>
              <a:rPr lang="en-IN" b="1" dirty="0">
                <a:latin typeface="Times New Roman" panose="02020603050405020304" pitchFamily="18" charset="0"/>
                <a:ea typeface="Calibri" panose="020F0502020204030204" pitchFamily="34" charset="0"/>
                <a:cs typeface="Mangal" panose="02040503050203030202" pitchFamily="18" charset="0"/>
              </a:rPr>
              <a:t>Various Nursing Roles:</a:t>
            </a:r>
            <a:endParaRPr lang="en-IN" dirty="0">
              <a:latin typeface="Times New Roman" panose="02020603050405020304" pitchFamily="18" charset="0"/>
              <a:ea typeface="Calibri" panose="020F0502020204030204" pitchFamily="34" charset="0"/>
              <a:cs typeface="Mangal" panose="02040503050203030202" pitchFamily="18" charset="0"/>
            </a:endParaRPr>
          </a:p>
          <a:p>
            <a:pPr marL="342900" lvl="0" indent="-342900" algn="just">
              <a:lnSpc>
                <a:spcPct val="150000"/>
              </a:lnSpc>
              <a:spcAft>
                <a:spcPts val="800"/>
              </a:spcAft>
              <a:buFont typeface="+mj-lt"/>
              <a:buAutoNum type="arabicPeriod"/>
              <a:tabLst>
                <a:tab pos="457200" algn="l"/>
              </a:tabLst>
            </a:pPr>
            <a:r>
              <a:rPr lang="en-IN" dirty="0">
                <a:latin typeface="Times New Roman" panose="02020603050405020304" pitchFamily="18" charset="0"/>
                <a:ea typeface="Calibri" panose="020F0502020204030204" pitchFamily="34" charset="0"/>
                <a:cs typeface="Mangal" panose="02040503050203030202" pitchFamily="18" charset="0"/>
              </a:rPr>
              <a:t>Registered Nurses (RNs).</a:t>
            </a:r>
          </a:p>
          <a:p>
            <a:pPr marL="342900" lvl="0" indent="-342900" algn="just">
              <a:lnSpc>
                <a:spcPct val="150000"/>
              </a:lnSpc>
              <a:spcAft>
                <a:spcPts val="800"/>
              </a:spcAft>
              <a:buFont typeface="+mj-lt"/>
              <a:buAutoNum type="arabicPeriod"/>
              <a:tabLst>
                <a:tab pos="457200" algn="l"/>
              </a:tabLst>
            </a:pPr>
            <a:r>
              <a:rPr lang="en-IN" dirty="0">
                <a:latin typeface="Times New Roman" panose="02020603050405020304" pitchFamily="18" charset="0"/>
                <a:ea typeface="Calibri" panose="020F0502020204030204" pitchFamily="34" charset="0"/>
                <a:cs typeface="Mangal" panose="02040503050203030202" pitchFamily="18" charset="0"/>
              </a:rPr>
              <a:t>Nurse Practitioners (NPs).</a:t>
            </a:r>
          </a:p>
          <a:p>
            <a:pPr marL="342900" lvl="0" indent="-342900" algn="just">
              <a:lnSpc>
                <a:spcPct val="150000"/>
              </a:lnSpc>
              <a:spcAft>
                <a:spcPts val="800"/>
              </a:spcAft>
              <a:buFont typeface="+mj-lt"/>
              <a:buAutoNum type="arabicPeriod"/>
              <a:tabLst>
                <a:tab pos="457200" algn="l"/>
              </a:tabLst>
            </a:pPr>
            <a:r>
              <a:rPr lang="en-IN" dirty="0">
                <a:latin typeface="Times New Roman" panose="02020603050405020304" pitchFamily="18" charset="0"/>
                <a:ea typeface="Calibri" panose="020F0502020204030204" pitchFamily="34" charset="0"/>
                <a:cs typeface="Mangal" panose="02040503050203030202" pitchFamily="18" charset="0"/>
              </a:rPr>
              <a:t>Nurse </a:t>
            </a:r>
            <a:r>
              <a:rPr lang="en-IN" dirty="0" err="1">
                <a:latin typeface="Times New Roman" panose="02020603050405020304" pitchFamily="18" charset="0"/>
                <a:ea typeface="Calibri" panose="020F0502020204030204" pitchFamily="34" charset="0"/>
                <a:cs typeface="Mangal" panose="02040503050203030202" pitchFamily="18" charset="0"/>
              </a:rPr>
              <a:t>Anesthetists</a:t>
            </a:r>
            <a:r>
              <a:rPr lang="en-IN" dirty="0">
                <a:latin typeface="Times New Roman" panose="02020603050405020304" pitchFamily="18" charset="0"/>
                <a:ea typeface="Calibri" panose="020F0502020204030204" pitchFamily="34" charset="0"/>
                <a:cs typeface="Mangal" panose="02040503050203030202" pitchFamily="18" charset="0"/>
              </a:rPr>
              <a:t> (CRNAs) (</a:t>
            </a:r>
            <a:r>
              <a:rPr lang="en-GB" dirty="0">
                <a:latin typeface="Times New Roman" panose="02020603050405020304" pitchFamily="18" charset="0"/>
                <a:ea typeface="Calibri" panose="020F0502020204030204" pitchFamily="34" charset="0"/>
                <a:cs typeface="Mangal" panose="02040503050203030202" pitchFamily="18" charset="0"/>
              </a:rPr>
              <a:t>Evans et al. 2020).</a:t>
            </a:r>
            <a:endParaRPr lang="en-IN" dirty="0">
              <a:latin typeface="Times New Roman" panose="02020603050405020304" pitchFamily="18" charset="0"/>
              <a:ea typeface="Calibri" panose="020F0502020204030204" pitchFamily="34" charset="0"/>
              <a:cs typeface="Mangal" panose="02040503050203030202" pitchFamily="18" charset="0"/>
            </a:endParaRPr>
          </a:p>
          <a:p>
            <a:pPr marL="342900" lvl="0" indent="-342900" algn="just">
              <a:lnSpc>
                <a:spcPct val="150000"/>
              </a:lnSpc>
              <a:spcAft>
                <a:spcPts val="800"/>
              </a:spcAft>
              <a:buFont typeface="+mj-lt"/>
              <a:buAutoNum type="arabicPeriod"/>
              <a:tabLst>
                <a:tab pos="457200" algn="l"/>
              </a:tabLst>
            </a:pPr>
            <a:r>
              <a:rPr lang="en-IN" dirty="0">
                <a:latin typeface="Times New Roman" panose="02020603050405020304" pitchFamily="18" charset="0"/>
                <a:ea typeface="Calibri" panose="020F0502020204030204" pitchFamily="34" charset="0"/>
                <a:cs typeface="Mangal" panose="02040503050203030202" pitchFamily="18" charset="0"/>
              </a:rPr>
              <a:t>Nurse Educators.</a:t>
            </a:r>
          </a:p>
          <a:p>
            <a:pPr marL="342900" lvl="0" indent="-342900" algn="just">
              <a:lnSpc>
                <a:spcPct val="150000"/>
              </a:lnSpc>
              <a:spcAft>
                <a:spcPts val="800"/>
              </a:spcAft>
              <a:buFont typeface="+mj-lt"/>
              <a:buAutoNum type="arabicPeriod"/>
              <a:tabLst>
                <a:tab pos="457200" algn="l"/>
              </a:tabLst>
            </a:pPr>
            <a:r>
              <a:rPr lang="en-IN" dirty="0">
                <a:latin typeface="Times New Roman" panose="02020603050405020304" pitchFamily="18" charset="0"/>
                <a:ea typeface="Calibri" panose="020F0502020204030204" pitchFamily="34" charset="0"/>
                <a:cs typeface="Mangal" panose="02040503050203030202" pitchFamily="18" charset="0"/>
              </a:rPr>
              <a:t>Nurse Managers.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50"/>
        <p:cNvGrpSpPr/>
        <p:nvPr/>
      </p:nvGrpSpPr>
      <p:grpSpPr>
        <a:xfrm>
          <a:off x="0" y="0"/>
          <a:ext cx="0" cy="0"/>
          <a:chOff x="0" y="0"/>
          <a:chExt cx="0" cy="0"/>
        </a:xfrm>
      </p:grpSpPr>
      <p:pic>
        <p:nvPicPr>
          <p:cNvPr id="1026" name="Picture 2" descr="Roles of a Nurs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3999" cy="5130601"/>
          </a:xfrm>
          <a:prstGeom prst="rect">
            <a:avLst/>
          </a:prstGeom>
          <a:noFill/>
          <a:extLst>
            <a:ext uri="{909E8E84-426E-40DD-AFC4-6F175D3DCCD1}">
              <a14:hiddenFill xmlns:a14="http://schemas.microsoft.com/office/drawing/2010/main">
                <a:solidFill>
                  <a:srgbClr val="FFFFFF"/>
                </a:solidFill>
              </a14:hiddenFill>
            </a:ext>
          </a:extLst>
        </p:spPr>
      </p:pic>
      <p:sp>
        <p:nvSpPr>
          <p:cNvPr id="351" name="Google Shape;351;p44"/>
          <p:cNvSpPr txBox="1">
            <a:spLocks noGrp="1"/>
          </p:cNvSpPr>
          <p:nvPr>
            <p:ph type="title"/>
          </p:nvPr>
        </p:nvSpPr>
        <p:spPr>
          <a:xfrm>
            <a:off x="299155" y="322390"/>
            <a:ext cx="7115281" cy="1146000"/>
          </a:xfrm>
          <a:prstGeom prst="rect">
            <a:avLst/>
          </a:prstGeom>
        </p:spPr>
        <p:txBody>
          <a:bodyPr spcFirstLastPara="1" wrap="square" lIns="91425" tIns="91425" rIns="91425" bIns="91425" anchor="t" anchorCtr="0">
            <a:noAutofit/>
          </a:bodyPr>
          <a:lstStyle/>
          <a:p>
            <a:pPr lvl="0"/>
            <a:r>
              <a:rPr lang="en-IN" b="1" dirty="0">
                <a:solidFill>
                  <a:schemeClr val="accent1">
                    <a:lumMod val="75000"/>
                  </a:schemeClr>
                </a:solidFill>
                <a:effectLst>
                  <a:outerShdw blurRad="38100" dist="38100" dir="2700000" algn="tl">
                    <a:srgbClr val="000000">
                      <a:alpha val="43137"/>
                    </a:srgbClr>
                  </a:outerShdw>
                </a:effectLst>
              </a:rPr>
              <a:t>Academic Skills in Nursing</a:t>
            </a:r>
            <a:endParaRPr dirty="0">
              <a:solidFill>
                <a:schemeClr val="accent1">
                  <a:lumMod val="75000"/>
                </a:schemeClr>
              </a:solidFill>
              <a:effectLst>
                <a:outerShdw blurRad="38100" dist="38100" dir="2700000" algn="tl">
                  <a:srgbClr val="000000">
                    <a:alpha val="43137"/>
                  </a:srgbClr>
                </a:outerShdw>
              </a:effectLst>
            </a:endParaRPr>
          </a:p>
        </p:txBody>
      </p:sp>
      <p:sp>
        <p:nvSpPr>
          <p:cNvPr id="2" name="Rectangle 1"/>
          <p:cNvSpPr/>
          <p:nvPr/>
        </p:nvSpPr>
        <p:spPr>
          <a:xfrm>
            <a:off x="299155" y="1659776"/>
            <a:ext cx="3032379" cy="2328843"/>
          </a:xfrm>
          <a:prstGeom prst="rect">
            <a:avLst/>
          </a:prstGeom>
          <a:noFill/>
          <a:ln w="9525" cap="flat" cmpd="sng" algn="ctr">
            <a:no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wrap="square">
            <a:spAutoFit/>
          </a:bodyPr>
          <a:lstStyle/>
          <a:p>
            <a:pPr lvl="0" algn="just">
              <a:spcAft>
                <a:spcPts val="800"/>
              </a:spcAft>
              <a:tabLst>
                <a:tab pos="457200" algn="l"/>
              </a:tabLst>
            </a:pPr>
            <a:r>
              <a:rPr lang="en-IN" b="1" dirty="0">
                <a:latin typeface="Times New Roman" panose="02020603050405020304" pitchFamily="18" charset="0"/>
                <a:ea typeface="Calibri" panose="020F0502020204030204" pitchFamily="34" charset="0"/>
                <a:cs typeface="Mangal" panose="02040503050203030202" pitchFamily="18" charset="0"/>
              </a:rPr>
              <a:t>Academic Skills in Nursing</a:t>
            </a:r>
          </a:p>
          <a:p>
            <a:pPr marL="342900" lvl="0" indent="-342900" algn="just">
              <a:spcAft>
                <a:spcPts val="800"/>
              </a:spcAft>
              <a:buFont typeface="+mj-lt"/>
              <a:buAutoNum type="arabicPeriod"/>
              <a:tabLst>
                <a:tab pos="457200" algn="l"/>
              </a:tabLst>
            </a:pPr>
            <a:r>
              <a:rPr lang="en-IN" dirty="0">
                <a:latin typeface="Times New Roman" panose="02020603050405020304" pitchFamily="18" charset="0"/>
                <a:ea typeface="Calibri" panose="020F0502020204030204" pitchFamily="34" charset="0"/>
                <a:cs typeface="Mangal" panose="02040503050203030202" pitchFamily="18" charset="0"/>
              </a:rPr>
              <a:t>Critical Thinking</a:t>
            </a:r>
          </a:p>
          <a:p>
            <a:pPr marL="342900" lvl="0" indent="-342900" algn="just">
              <a:spcAft>
                <a:spcPts val="800"/>
              </a:spcAft>
              <a:buFont typeface="+mj-lt"/>
              <a:buAutoNum type="arabicPeriod"/>
              <a:tabLst>
                <a:tab pos="457200" algn="l"/>
              </a:tabLst>
            </a:pPr>
            <a:r>
              <a:rPr lang="en-IN" dirty="0">
                <a:latin typeface="Times New Roman" panose="02020603050405020304" pitchFamily="18" charset="0"/>
                <a:ea typeface="Calibri" panose="020F0502020204030204" pitchFamily="34" charset="0"/>
                <a:cs typeface="Mangal" panose="02040503050203030202" pitchFamily="18" charset="0"/>
              </a:rPr>
              <a:t>Research and Evidence-Based Practice (</a:t>
            </a:r>
            <a:r>
              <a:rPr lang="en-GB" dirty="0" err="1">
                <a:latin typeface="Times New Roman" panose="02020603050405020304" pitchFamily="18" charset="0"/>
                <a:ea typeface="Calibri" panose="020F0502020204030204" pitchFamily="34" charset="0"/>
                <a:cs typeface="Mangal" panose="02040503050203030202" pitchFamily="18" charset="0"/>
              </a:rPr>
              <a:t>Shirazi</a:t>
            </a:r>
            <a:r>
              <a:rPr lang="en-GB" dirty="0">
                <a:latin typeface="Times New Roman" panose="02020603050405020304" pitchFamily="18" charset="0"/>
                <a:ea typeface="Calibri" panose="020F0502020204030204" pitchFamily="34" charset="0"/>
                <a:cs typeface="Mangal" panose="02040503050203030202" pitchFamily="18" charset="0"/>
              </a:rPr>
              <a:t> and </a:t>
            </a:r>
            <a:r>
              <a:rPr lang="en-GB" dirty="0" err="1">
                <a:latin typeface="Times New Roman" panose="02020603050405020304" pitchFamily="18" charset="0"/>
                <a:ea typeface="Calibri" panose="020F0502020204030204" pitchFamily="34" charset="0"/>
                <a:cs typeface="Mangal" panose="02040503050203030202" pitchFamily="18" charset="0"/>
              </a:rPr>
              <a:t>Heidari</a:t>
            </a:r>
            <a:r>
              <a:rPr lang="en-GB" dirty="0">
                <a:latin typeface="Times New Roman" panose="02020603050405020304" pitchFamily="18" charset="0"/>
                <a:ea typeface="Calibri" panose="020F0502020204030204" pitchFamily="34" charset="0"/>
                <a:cs typeface="Mangal" panose="02040503050203030202" pitchFamily="18" charset="0"/>
              </a:rPr>
              <a:t>, 2019)</a:t>
            </a:r>
            <a:endParaRPr lang="en-IN" dirty="0">
              <a:latin typeface="Times New Roman" panose="02020603050405020304" pitchFamily="18" charset="0"/>
              <a:ea typeface="Calibri" panose="020F0502020204030204" pitchFamily="34" charset="0"/>
              <a:cs typeface="Mangal" panose="02040503050203030202" pitchFamily="18" charset="0"/>
            </a:endParaRPr>
          </a:p>
          <a:p>
            <a:pPr marL="342900" lvl="0" indent="-342900" algn="just">
              <a:spcAft>
                <a:spcPts val="800"/>
              </a:spcAft>
              <a:buFont typeface="+mj-lt"/>
              <a:buAutoNum type="arabicPeriod"/>
              <a:tabLst>
                <a:tab pos="457200" algn="l"/>
              </a:tabLst>
            </a:pPr>
            <a:r>
              <a:rPr lang="en-IN" dirty="0">
                <a:latin typeface="Times New Roman" panose="02020603050405020304" pitchFamily="18" charset="0"/>
                <a:ea typeface="Calibri" panose="020F0502020204030204" pitchFamily="34" charset="0"/>
                <a:cs typeface="Mangal" panose="02040503050203030202" pitchFamily="18" charset="0"/>
              </a:rPr>
              <a:t>Clinical Knowledge</a:t>
            </a:r>
          </a:p>
          <a:p>
            <a:pPr marL="342900" lvl="0" indent="-342900" algn="just">
              <a:spcAft>
                <a:spcPts val="800"/>
              </a:spcAft>
              <a:buFont typeface="+mj-lt"/>
              <a:buAutoNum type="arabicPeriod"/>
              <a:tabLst>
                <a:tab pos="457200" algn="l"/>
              </a:tabLst>
            </a:pPr>
            <a:r>
              <a:rPr lang="en-IN" dirty="0">
                <a:latin typeface="Times New Roman" panose="02020603050405020304" pitchFamily="18" charset="0"/>
                <a:ea typeface="Calibri" panose="020F0502020204030204" pitchFamily="34" charset="0"/>
                <a:cs typeface="Mangal" panose="02040503050203030202" pitchFamily="18" charset="0"/>
              </a:rPr>
              <a:t>Effective Communication</a:t>
            </a:r>
          </a:p>
          <a:p>
            <a:pPr marL="342900" lvl="0" indent="-342900" algn="just">
              <a:spcAft>
                <a:spcPts val="800"/>
              </a:spcAft>
              <a:buFont typeface="+mj-lt"/>
              <a:buAutoNum type="arabicPeriod"/>
              <a:tabLst>
                <a:tab pos="457200" algn="l"/>
              </a:tabLst>
            </a:pPr>
            <a:r>
              <a:rPr lang="en-IN" dirty="0">
                <a:latin typeface="Times New Roman" panose="02020603050405020304" pitchFamily="18" charset="0"/>
                <a:ea typeface="Calibri" panose="020F0502020204030204" pitchFamily="34" charset="0"/>
                <a:cs typeface="Mangal" panose="02040503050203030202" pitchFamily="18" charset="0"/>
              </a:rPr>
              <a:t>Cultural Competence</a:t>
            </a:r>
          </a:p>
        </p:txBody>
      </p:sp>
      <p:sp>
        <p:nvSpPr>
          <p:cNvPr id="4" name="Rectangle 3"/>
          <p:cNvSpPr/>
          <p:nvPr/>
        </p:nvSpPr>
        <p:spPr>
          <a:xfrm>
            <a:off x="4214035" y="2090664"/>
            <a:ext cx="4572000" cy="1897955"/>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a:spAutoFit/>
          </a:bodyPr>
          <a:lstStyle/>
          <a:p>
            <a:pPr algn="just">
              <a:spcAft>
                <a:spcPts val="800"/>
              </a:spcAft>
            </a:pPr>
            <a:r>
              <a:rPr lang="en-IN" b="1" dirty="0">
                <a:solidFill>
                  <a:schemeClr val="accent6"/>
                </a:solidFill>
                <a:latin typeface="Times New Roman" panose="02020603050405020304" pitchFamily="18" charset="0"/>
                <a:ea typeface="Calibri" panose="020F0502020204030204" pitchFamily="34" charset="0"/>
                <a:cs typeface="Mangal" panose="02040503050203030202" pitchFamily="18" charset="0"/>
              </a:rPr>
              <a:t>Benefits of Academic Skills in Nursing</a:t>
            </a:r>
            <a:endParaRPr lang="en-IN" dirty="0">
              <a:solidFill>
                <a:schemeClr val="accent6"/>
              </a:solidFill>
              <a:latin typeface="Times New Roman" panose="02020603050405020304" pitchFamily="18" charset="0"/>
              <a:ea typeface="Calibri" panose="020F0502020204030204" pitchFamily="34" charset="0"/>
              <a:cs typeface="Mangal" panose="02040503050203030202" pitchFamily="18" charset="0"/>
            </a:endParaRPr>
          </a:p>
          <a:p>
            <a:pPr marL="342900" lvl="0" indent="-342900" algn="just">
              <a:spcAft>
                <a:spcPts val="800"/>
              </a:spcAft>
              <a:buSzPts val="1000"/>
              <a:buFont typeface="Symbol" panose="05050102010706020507" pitchFamily="18" charset="2"/>
              <a:buChar char=""/>
              <a:tabLst>
                <a:tab pos="457200" algn="l"/>
              </a:tabLst>
            </a:pPr>
            <a:r>
              <a:rPr lang="en-IN" dirty="0">
                <a:solidFill>
                  <a:schemeClr val="accent6"/>
                </a:solidFill>
                <a:latin typeface="Times New Roman" panose="02020603050405020304" pitchFamily="18" charset="0"/>
                <a:ea typeface="Calibri" panose="020F0502020204030204" pitchFamily="34" charset="0"/>
                <a:cs typeface="Mangal" panose="02040503050203030202" pitchFamily="18" charset="0"/>
              </a:rPr>
              <a:t>Critical Thinking</a:t>
            </a:r>
          </a:p>
          <a:p>
            <a:pPr marL="342900" lvl="0" indent="-342900" algn="just">
              <a:spcAft>
                <a:spcPts val="800"/>
              </a:spcAft>
              <a:buSzPts val="1000"/>
              <a:buFont typeface="Symbol" panose="05050102010706020507" pitchFamily="18" charset="2"/>
              <a:buChar char=""/>
              <a:tabLst>
                <a:tab pos="457200" algn="l"/>
              </a:tabLst>
            </a:pPr>
            <a:r>
              <a:rPr lang="en-IN" dirty="0">
                <a:solidFill>
                  <a:schemeClr val="accent6"/>
                </a:solidFill>
                <a:latin typeface="Times New Roman" panose="02020603050405020304" pitchFamily="18" charset="0"/>
                <a:ea typeface="Calibri" panose="020F0502020204030204" pitchFamily="34" charset="0"/>
                <a:cs typeface="Mangal" panose="02040503050203030202" pitchFamily="18" charset="0"/>
              </a:rPr>
              <a:t>Research and Evidence-Based Practice</a:t>
            </a:r>
          </a:p>
          <a:p>
            <a:pPr marL="342900" lvl="0" indent="-342900" algn="just">
              <a:spcAft>
                <a:spcPts val="800"/>
              </a:spcAft>
              <a:buSzPts val="1000"/>
              <a:buFont typeface="Symbol" panose="05050102010706020507" pitchFamily="18" charset="2"/>
              <a:buChar char=""/>
              <a:tabLst>
                <a:tab pos="457200" algn="l"/>
              </a:tabLst>
            </a:pPr>
            <a:r>
              <a:rPr lang="en-IN" dirty="0">
                <a:solidFill>
                  <a:schemeClr val="accent6"/>
                </a:solidFill>
                <a:latin typeface="Times New Roman" panose="02020603050405020304" pitchFamily="18" charset="0"/>
                <a:ea typeface="Calibri" panose="020F0502020204030204" pitchFamily="34" charset="0"/>
                <a:cs typeface="Mangal" panose="02040503050203030202" pitchFamily="18" charset="0"/>
              </a:rPr>
              <a:t>Clinical Knowledge (</a:t>
            </a:r>
            <a:r>
              <a:rPr lang="en-GB" dirty="0" err="1">
                <a:solidFill>
                  <a:schemeClr val="accent6"/>
                </a:solidFill>
                <a:latin typeface="Times New Roman" panose="02020603050405020304" pitchFamily="18" charset="0"/>
                <a:ea typeface="Calibri" panose="020F0502020204030204" pitchFamily="34" charset="0"/>
                <a:cs typeface="Mangal" panose="02040503050203030202" pitchFamily="18" charset="0"/>
              </a:rPr>
              <a:t>Vierula</a:t>
            </a:r>
            <a:r>
              <a:rPr lang="en-GB" dirty="0">
                <a:solidFill>
                  <a:schemeClr val="accent6"/>
                </a:solidFill>
                <a:latin typeface="Times New Roman" panose="02020603050405020304" pitchFamily="18" charset="0"/>
                <a:ea typeface="Calibri" panose="020F0502020204030204" pitchFamily="34" charset="0"/>
                <a:cs typeface="Mangal" panose="02040503050203030202" pitchFamily="18" charset="0"/>
              </a:rPr>
              <a:t>, et al. 2020).</a:t>
            </a:r>
            <a:endParaRPr lang="en-IN" dirty="0">
              <a:solidFill>
                <a:schemeClr val="accent6"/>
              </a:solidFill>
              <a:latin typeface="Times New Roman" panose="02020603050405020304" pitchFamily="18" charset="0"/>
              <a:ea typeface="Calibri" panose="020F0502020204030204" pitchFamily="34" charset="0"/>
              <a:cs typeface="Mangal" panose="02040503050203030202" pitchFamily="18" charset="0"/>
            </a:endParaRPr>
          </a:p>
          <a:p>
            <a:pPr marL="342900" lvl="0" indent="-342900" algn="just">
              <a:spcAft>
                <a:spcPts val="800"/>
              </a:spcAft>
              <a:buSzPts val="1000"/>
              <a:buFont typeface="Symbol" panose="05050102010706020507" pitchFamily="18" charset="2"/>
              <a:buChar char=""/>
              <a:tabLst>
                <a:tab pos="457200" algn="l"/>
              </a:tabLst>
            </a:pPr>
            <a:r>
              <a:rPr lang="en-IN" dirty="0">
                <a:solidFill>
                  <a:schemeClr val="accent6"/>
                </a:solidFill>
                <a:latin typeface="Times New Roman" panose="02020603050405020304" pitchFamily="18" charset="0"/>
                <a:ea typeface="Calibri" panose="020F0502020204030204" pitchFamily="34" charset="0"/>
                <a:cs typeface="Mangal" panose="02040503050203030202" pitchFamily="18" charset="0"/>
              </a:rPr>
              <a:t>Effective Communication (</a:t>
            </a:r>
            <a:r>
              <a:rPr lang="en-GB" dirty="0">
                <a:solidFill>
                  <a:schemeClr val="accent6"/>
                </a:solidFill>
                <a:latin typeface="Times New Roman" panose="02020603050405020304" pitchFamily="18" charset="0"/>
                <a:ea typeface="Calibri" panose="020F0502020204030204" pitchFamily="34" charset="0"/>
                <a:cs typeface="Mangal" panose="02040503050203030202" pitchFamily="18" charset="0"/>
              </a:rPr>
              <a:t>Flaherty and Taylor, 2021)</a:t>
            </a:r>
            <a:endParaRPr lang="en-IN" dirty="0">
              <a:solidFill>
                <a:schemeClr val="accent6"/>
              </a:solidFill>
              <a:latin typeface="Times New Roman" panose="02020603050405020304" pitchFamily="18" charset="0"/>
              <a:ea typeface="Calibri" panose="020F0502020204030204" pitchFamily="34" charset="0"/>
              <a:cs typeface="Mangal" panose="02040503050203030202" pitchFamily="18" charset="0"/>
            </a:endParaRPr>
          </a:p>
          <a:p>
            <a:pPr marL="342900" lvl="0" indent="-342900" algn="just">
              <a:spcAft>
                <a:spcPts val="800"/>
              </a:spcAft>
              <a:buSzPts val="1000"/>
              <a:buFont typeface="Symbol" panose="05050102010706020507" pitchFamily="18" charset="2"/>
              <a:buChar char=""/>
              <a:tabLst>
                <a:tab pos="457200" algn="l"/>
              </a:tabLst>
            </a:pPr>
            <a:r>
              <a:rPr lang="en-IN" dirty="0">
                <a:solidFill>
                  <a:schemeClr val="accent6"/>
                </a:solidFill>
                <a:latin typeface="Times New Roman" panose="02020603050405020304" pitchFamily="18" charset="0"/>
                <a:ea typeface="Calibri" panose="020F0502020204030204" pitchFamily="34" charset="0"/>
                <a:cs typeface="Mangal" panose="02040503050203030202" pitchFamily="18" charset="0"/>
              </a:rPr>
              <a:t>Cultural Competence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57"/>
        <p:cNvGrpSpPr/>
        <p:nvPr/>
      </p:nvGrpSpPr>
      <p:grpSpPr>
        <a:xfrm>
          <a:off x="0" y="0"/>
          <a:ext cx="0" cy="0"/>
          <a:chOff x="0" y="0"/>
          <a:chExt cx="0" cy="0"/>
        </a:xfrm>
      </p:grpSpPr>
      <p:sp>
        <p:nvSpPr>
          <p:cNvPr id="358" name="Google Shape;358;p45"/>
          <p:cNvSpPr txBox="1">
            <a:spLocks noGrp="1"/>
          </p:cNvSpPr>
          <p:nvPr>
            <p:ph type="title"/>
          </p:nvPr>
        </p:nvSpPr>
        <p:spPr>
          <a:xfrm>
            <a:off x="720000" y="445025"/>
            <a:ext cx="7704000" cy="1106700"/>
          </a:xfrm>
          <a:prstGeom prst="rect">
            <a:avLst/>
          </a:prstGeom>
        </p:spPr>
        <p:txBody>
          <a:bodyPr spcFirstLastPara="1" wrap="square" lIns="91425" tIns="91425" rIns="91425" bIns="91425" anchor="t" anchorCtr="0">
            <a:noAutofit/>
          </a:bodyPr>
          <a:lstStyle/>
          <a:p>
            <a:pPr lvl="0"/>
            <a:r>
              <a:rPr lang="en-IN" b="1" dirty="0"/>
              <a:t>Professional Skills in Nursing</a:t>
            </a:r>
            <a:endParaRPr dirty="0"/>
          </a:p>
        </p:txBody>
      </p:sp>
      <p:sp>
        <p:nvSpPr>
          <p:cNvPr id="3" name="Rectangle 2"/>
          <p:cNvSpPr/>
          <p:nvPr/>
        </p:nvSpPr>
        <p:spPr>
          <a:xfrm>
            <a:off x="720000" y="1551725"/>
            <a:ext cx="3727954" cy="2544286"/>
          </a:xfrm>
          <a:prstGeom prst="rect">
            <a:avLst/>
          </a:prstGeom>
        </p:spPr>
        <p:txBody>
          <a:bodyPr wrap="square">
            <a:spAutoFit/>
          </a:bodyPr>
          <a:lstStyle/>
          <a:p>
            <a:pPr algn="just">
              <a:lnSpc>
                <a:spcPct val="150000"/>
              </a:lnSpc>
              <a:spcAft>
                <a:spcPts val="800"/>
              </a:spcAft>
            </a:pPr>
            <a:r>
              <a:rPr lang="en-IN" sz="1200" b="1" dirty="0">
                <a:latin typeface="Times New Roman" panose="02020603050405020304" pitchFamily="18" charset="0"/>
                <a:ea typeface="Calibri" panose="020F0502020204030204" pitchFamily="34" charset="0"/>
                <a:cs typeface="Mangal" panose="02040503050203030202" pitchFamily="18" charset="0"/>
              </a:rPr>
              <a:t>           Professional Skills in Nursing</a:t>
            </a:r>
            <a:endParaRPr lang="en-IN" sz="1200" dirty="0">
              <a:latin typeface="Times New Roman" panose="02020603050405020304" pitchFamily="18" charset="0"/>
              <a:ea typeface="Calibri" panose="020F0502020204030204" pitchFamily="34" charset="0"/>
              <a:cs typeface="Mangal" panose="02040503050203030202" pitchFamily="18" charset="0"/>
            </a:endParaRPr>
          </a:p>
          <a:p>
            <a:pPr marL="742950" indent="-285750" algn="just">
              <a:lnSpc>
                <a:spcPct val="150000"/>
              </a:lnSpc>
              <a:spcAft>
                <a:spcPts val="800"/>
              </a:spcAft>
              <a:buFont typeface="+mj-lt"/>
              <a:buAutoNum type="arabicPeriod"/>
              <a:tabLst>
                <a:tab pos="228600" algn="l"/>
                <a:tab pos="914400" algn="l"/>
              </a:tabLst>
            </a:pPr>
            <a:r>
              <a:rPr lang="en-IN" sz="1200" dirty="0">
                <a:latin typeface="Times New Roman" panose="02020603050405020304" pitchFamily="18" charset="0"/>
                <a:ea typeface="Calibri" panose="020F0502020204030204" pitchFamily="34" charset="0"/>
                <a:cs typeface="Mangal" panose="02040503050203030202" pitchFamily="18" charset="0"/>
              </a:rPr>
              <a:t>Effective Communication</a:t>
            </a:r>
          </a:p>
          <a:p>
            <a:pPr marL="742950" indent="-285750" algn="just">
              <a:lnSpc>
                <a:spcPct val="150000"/>
              </a:lnSpc>
              <a:spcAft>
                <a:spcPts val="800"/>
              </a:spcAft>
              <a:buFont typeface="+mj-lt"/>
              <a:buAutoNum type="arabicPeriod"/>
              <a:tabLst>
                <a:tab pos="228600" algn="l"/>
                <a:tab pos="914400" algn="l"/>
              </a:tabLst>
            </a:pPr>
            <a:r>
              <a:rPr lang="en-IN" sz="1200" dirty="0">
                <a:latin typeface="Times New Roman" panose="02020603050405020304" pitchFamily="18" charset="0"/>
                <a:ea typeface="Calibri" panose="020F0502020204030204" pitchFamily="34" charset="0"/>
                <a:cs typeface="Mangal" panose="02040503050203030202" pitchFamily="18" charset="0"/>
              </a:rPr>
              <a:t>Clinical Expertise</a:t>
            </a:r>
          </a:p>
          <a:p>
            <a:pPr marL="742950" indent="-285750" algn="just">
              <a:lnSpc>
                <a:spcPct val="150000"/>
              </a:lnSpc>
              <a:spcAft>
                <a:spcPts val="800"/>
              </a:spcAft>
              <a:buFont typeface="+mj-lt"/>
              <a:buAutoNum type="arabicPeriod"/>
              <a:tabLst>
                <a:tab pos="228600" algn="l"/>
                <a:tab pos="914400" algn="l"/>
              </a:tabLst>
            </a:pPr>
            <a:r>
              <a:rPr lang="en-IN" sz="1200" dirty="0">
                <a:latin typeface="Times New Roman" panose="02020603050405020304" pitchFamily="18" charset="0"/>
                <a:ea typeface="Calibri" panose="020F0502020204030204" pitchFamily="34" charset="0"/>
                <a:cs typeface="Mangal" panose="02040503050203030202" pitchFamily="18" charset="0"/>
              </a:rPr>
              <a:t>Empathy and Compassion</a:t>
            </a:r>
          </a:p>
          <a:p>
            <a:pPr marL="742950" indent="-285750" algn="just">
              <a:lnSpc>
                <a:spcPct val="150000"/>
              </a:lnSpc>
              <a:spcAft>
                <a:spcPts val="800"/>
              </a:spcAft>
              <a:buFont typeface="+mj-lt"/>
              <a:buAutoNum type="arabicPeriod"/>
              <a:tabLst>
                <a:tab pos="228600" algn="l"/>
                <a:tab pos="914400" algn="l"/>
              </a:tabLst>
            </a:pPr>
            <a:r>
              <a:rPr lang="en-IN" sz="1200" dirty="0">
                <a:latin typeface="Times New Roman" panose="02020603050405020304" pitchFamily="18" charset="0"/>
                <a:ea typeface="Calibri" panose="020F0502020204030204" pitchFamily="34" charset="0"/>
                <a:cs typeface="Mangal" panose="02040503050203030202" pitchFamily="18" charset="0"/>
              </a:rPr>
              <a:t>Critical Decision-Making (</a:t>
            </a:r>
            <a:r>
              <a:rPr lang="en-GB" sz="1200" dirty="0">
                <a:latin typeface="Times New Roman" panose="02020603050405020304" pitchFamily="18" charset="0"/>
                <a:ea typeface="Calibri" panose="020F0502020204030204" pitchFamily="34" charset="0"/>
                <a:cs typeface="Mangal" panose="02040503050203030202" pitchFamily="18" charset="0"/>
              </a:rPr>
              <a:t>Arnold and Boggs, 2019)</a:t>
            </a:r>
            <a:endParaRPr lang="en-IN" sz="1200" dirty="0">
              <a:latin typeface="Times New Roman" panose="02020603050405020304" pitchFamily="18" charset="0"/>
              <a:ea typeface="Calibri" panose="020F0502020204030204" pitchFamily="34" charset="0"/>
              <a:cs typeface="Mangal" panose="02040503050203030202" pitchFamily="18" charset="0"/>
            </a:endParaRPr>
          </a:p>
          <a:p>
            <a:pPr marL="742950" indent="-285750" algn="just">
              <a:lnSpc>
                <a:spcPct val="150000"/>
              </a:lnSpc>
              <a:spcAft>
                <a:spcPts val="800"/>
              </a:spcAft>
              <a:buFont typeface="+mj-lt"/>
              <a:buAutoNum type="arabicPeriod"/>
              <a:tabLst>
                <a:tab pos="228600" algn="l"/>
                <a:tab pos="914400" algn="l"/>
              </a:tabLst>
            </a:pPr>
            <a:r>
              <a:rPr lang="en-IN" sz="1200" dirty="0">
                <a:latin typeface="Times New Roman" panose="02020603050405020304" pitchFamily="18" charset="0"/>
                <a:ea typeface="Calibri" panose="020F0502020204030204" pitchFamily="34" charset="0"/>
                <a:cs typeface="Mangal" panose="02040503050203030202" pitchFamily="18" charset="0"/>
              </a:rPr>
              <a:t>Adaptability</a:t>
            </a:r>
            <a:endParaRPr lang="en-IN" sz="1200" dirty="0">
              <a:effectLst/>
              <a:latin typeface="Times New Roman" panose="02020603050405020304" pitchFamily="18" charset="0"/>
              <a:ea typeface="Calibri" panose="020F0502020204030204" pitchFamily="34" charset="0"/>
              <a:cs typeface="Mangal" panose="02040503050203030202" pitchFamily="18" charset="0"/>
            </a:endParaRPr>
          </a:p>
        </p:txBody>
      </p:sp>
      <p:sp>
        <p:nvSpPr>
          <p:cNvPr id="7" name="Rectangle 6"/>
          <p:cNvSpPr/>
          <p:nvPr/>
        </p:nvSpPr>
        <p:spPr>
          <a:xfrm>
            <a:off x="4313275" y="1551725"/>
            <a:ext cx="4572000" cy="2544286"/>
          </a:xfrm>
          <a:prstGeom prst="rect">
            <a:avLst/>
          </a:prstGeom>
        </p:spPr>
        <p:txBody>
          <a:bodyPr>
            <a:spAutoFit/>
          </a:bodyPr>
          <a:lstStyle/>
          <a:p>
            <a:pPr algn="just">
              <a:lnSpc>
                <a:spcPct val="150000"/>
              </a:lnSpc>
              <a:spcAft>
                <a:spcPts val="800"/>
              </a:spcAft>
            </a:pPr>
            <a:r>
              <a:rPr lang="en-IN" sz="1200" b="1" dirty="0">
                <a:latin typeface="Times New Roman" panose="02020603050405020304" pitchFamily="18" charset="0"/>
                <a:ea typeface="Calibri" panose="020F0502020204030204" pitchFamily="34" charset="0"/>
                <a:cs typeface="Mangal" panose="02040503050203030202" pitchFamily="18" charset="0"/>
              </a:rPr>
              <a:t>          Importance of Professional Skills</a:t>
            </a:r>
            <a:endParaRPr lang="en-IN" sz="1200" dirty="0">
              <a:latin typeface="Times New Roman" panose="02020603050405020304" pitchFamily="18" charset="0"/>
              <a:ea typeface="Calibri" panose="020F0502020204030204" pitchFamily="34" charset="0"/>
              <a:cs typeface="Mangal" panose="02040503050203030202" pitchFamily="18" charset="0"/>
            </a:endParaRPr>
          </a:p>
          <a:p>
            <a:pPr marL="742950" lvl="1" indent="-285750" algn="just">
              <a:lnSpc>
                <a:spcPct val="150000"/>
              </a:lnSpc>
              <a:spcAft>
                <a:spcPts val="800"/>
              </a:spcAft>
              <a:buFont typeface="+mj-lt"/>
              <a:buAutoNum type="arabicPeriod"/>
              <a:tabLst>
                <a:tab pos="228600" algn="l"/>
              </a:tabLst>
            </a:pPr>
            <a:r>
              <a:rPr lang="en-IN" sz="1200" dirty="0">
                <a:latin typeface="Times New Roman" panose="02020603050405020304" pitchFamily="18" charset="0"/>
                <a:ea typeface="Calibri" panose="020F0502020204030204" pitchFamily="34" charset="0"/>
                <a:cs typeface="Mangal" panose="02040503050203030202" pitchFamily="18" charset="0"/>
              </a:rPr>
              <a:t>Communication: Builds trust and empowers patients.</a:t>
            </a:r>
          </a:p>
          <a:p>
            <a:pPr marL="742950" lvl="1" indent="-285750" algn="just">
              <a:lnSpc>
                <a:spcPct val="150000"/>
              </a:lnSpc>
              <a:spcAft>
                <a:spcPts val="800"/>
              </a:spcAft>
              <a:buFont typeface="+mj-lt"/>
              <a:buAutoNum type="arabicPeriod"/>
              <a:tabLst>
                <a:tab pos="228600" algn="l"/>
              </a:tabLst>
            </a:pPr>
            <a:r>
              <a:rPr lang="en-IN" sz="1200" dirty="0">
                <a:latin typeface="Times New Roman" panose="02020603050405020304" pitchFamily="18" charset="0"/>
                <a:ea typeface="Calibri" panose="020F0502020204030204" pitchFamily="34" charset="0"/>
                <a:cs typeface="Mangal" panose="02040503050203030202" pitchFamily="18" charset="0"/>
              </a:rPr>
              <a:t>Clinical Expertise: Ensures safe, evidence-based care (</a:t>
            </a:r>
            <a:r>
              <a:rPr lang="en-GB" sz="1200" dirty="0" err="1">
                <a:latin typeface="Times New Roman" panose="02020603050405020304" pitchFamily="18" charset="0"/>
                <a:ea typeface="Calibri" panose="020F0502020204030204" pitchFamily="34" charset="0"/>
                <a:cs typeface="Mangal" panose="02040503050203030202" pitchFamily="18" charset="0"/>
              </a:rPr>
              <a:t>Magnavita</a:t>
            </a:r>
            <a:r>
              <a:rPr lang="en-GB" sz="1200" dirty="0">
                <a:latin typeface="Times New Roman" panose="02020603050405020304" pitchFamily="18" charset="0"/>
                <a:ea typeface="Calibri" panose="020F0502020204030204" pitchFamily="34" charset="0"/>
                <a:cs typeface="Mangal" panose="02040503050203030202" pitchFamily="18" charset="0"/>
              </a:rPr>
              <a:t> and </a:t>
            </a:r>
            <a:r>
              <a:rPr lang="en-GB" sz="1200" dirty="0" err="1">
                <a:latin typeface="Times New Roman" panose="02020603050405020304" pitchFamily="18" charset="0"/>
                <a:ea typeface="Calibri" panose="020F0502020204030204" pitchFamily="34" charset="0"/>
                <a:cs typeface="Mangal" panose="02040503050203030202" pitchFamily="18" charset="0"/>
              </a:rPr>
              <a:t>Lilienfeld</a:t>
            </a:r>
            <a:r>
              <a:rPr lang="en-GB" sz="1200" dirty="0">
                <a:latin typeface="Times New Roman" panose="02020603050405020304" pitchFamily="18" charset="0"/>
                <a:ea typeface="Calibri" panose="020F0502020204030204" pitchFamily="34" charset="0"/>
                <a:cs typeface="Mangal" panose="02040503050203030202" pitchFamily="18" charset="0"/>
              </a:rPr>
              <a:t>, 2016)</a:t>
            </a:r>
            <a:r>
              <a:rPr lang="en-IN" sz="1200" dirty="0">
                <a:latin typeface="Times New Roman" panose="02020603050405020304" pitchFamily="18" charset="0"/>
                <a:ea typeface="Calibri" panose="020F0502020204030204" pitchFamily="34" charset="0"/>
                <a:cs typeface="Mangal" panose="02040503050203030202" pitchFamily="18" charset="0"/>
              </a:rPr>
              <a:t>.</a:t>
            </a:r>
          </a:p>
          <a:p>
            <a:pPr marL="742950" lvl="1" indent="-285750" algn="just">
              <a:lnSpc>
                <a:spcPct val="150000"/>
              </a:lnSpc>
              <a:spcAft>
                <a:spcPts val="800"/>
              </a:spcAft>
              <a:buFont typeface="+mj-lt"/>
              <a:buAutoNum type="arabicPeriod"/>
              <a:tabLst>
                <a:tab pos="228600" algn="l"/>
              </a:tabLst>
            </a:pPr>
            <a:r>
              <a:rPr lang="en-IN" sz="1200" dirty="0">
                <a:latin typeface="Times New Roman" panose="02020603050405020304" pitchFamily="18" charset="0"/>
                <a:ea typeface="Calibri" panose="020F0502020204030204" pitchFamily="34" charset="0"/>
                <a:cs typeface="Mangal" panose="02040503050203030202" pitchFamily="18" charset="0"/>
              </a:rPr>
              <a:t>Empathy: Enhances the patient experience.</a:t>
            </a:r>
          </a:p>
          <a:p>
            <a:pPr marL="742950" lvl="1" indent="-285750" algn="just">
              <a:lnSpc>
                <a:spcPct val="150000"/>
              </a:lnSpc>
              <a:spcAft>
                <a:spcPts val="800"/>
              </a:spcAft>
              <a:buFont typeface="+mj-lt"/>
              <a:buAutoNum type="arabicPeriod"/>
              <a:tabLst>
                <a:tab pos="228600" algn="l"/>
              </a:tabLst>
            </a:pPr>
            <a:r>
              <a:rPr lang="en-IN" sz="1200" dirty="0">
                <a:latin typeface="Times New Roman" panose="02020603050405020304" pitchFamily="18" charset="0"/>
                <a:ea typeface="Calibri" panose="020F0502020204030204" pitchFamily="34" charset="0"/>
                <a:cs typeface="Mangal" panose="02040503050203030202" pitchFamily="18" charset="0"/>
              </a:rPr>
              <a:t>Critical Decision-Making: Safeguards patient safety.</a:t>
            </a:r>
          </a:p>
          <a:p>
            <a:pPr marL="742950" lvl="1" indent="-285750" algn="just">
              <a:lnSpc>
                <a:spcPct val="150000"/>
              </a:lnSpc>
              <a:spcAft>
                <a:spcPts val="800"/>
              </a:spcAft>
              <a:buFont typeface="+mj-lt"/>
              <a:buAutoNum type="arabicPeriod"/>
              <a:tabLst>
                <a:tab pos="228600" algn="l"/>
              </a:tabLst>
            </a:pPr>
            <a:r>
              <a:rPr lang="en-IN" sz="1200" dirty="0">
                <a:latin typeface="Times New Roman" panose="02020603050405020304" pitchFamily="18" charset="0"/>
                <a:ea typeface="Calibri" panose="020F0502020204030204" pitchFamily="34" charset="0"/>
                <a:cs typeface="Mangal" panose="02040503050203030202" pitchFamily="18" charset="0"/>
              </a:rPr>
              <a:t>Adaptability: Responds to unexpected challenges.</a:t>
            </a:r>
            <a:endParaRPr lang="en-IN" sz="1200" dirty="0">
              <a:effectLst/>
              <a:latin typeface="Times New Roman" panose="02020603050405020304" pitchFamily="18" charset="0"/>
              <a:ea typeface="Calibri" panose="020F0502020204030204" pitchFamily="34" charset="0"/>
              <a:cs typeface="Mangal" panose="02040503050203030202"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57"/>
        <p:cNvGrpSpPr/>
        <p:nvPr/>
      </p:nvGrpSpPr>
      <p:grpSpPr>
        <a:xfrm>
          <a:off x="0" y="0"/>
          <a:ext cx="0" cy="0"/>
          <a:chOff x="0" y="0"/>
          <a:chExt cx="0" cy="0"/>
        </a:xfrm>
      </p:grpSpPr>
      <p:sp>
        <p:nvSpPr>
          <p:cNvPr id="358" name="Google Shape;358;p45"/>
          <p:cNvSpPr txBox="1">
            <a:spLocks noGrp="1"/>
          </p:cNvSpPr>
          <p:nvPr>
            <p:ph type="title"/>
          </p:nvPr>
        </p:nvSpPr>
        <p:spPr>
          <a:xfrm>
            <a:off x="720000" y="445025"/>
            <a:ext cx="7704000" cy="1106700"/>
          </a:xfrm>
          <a:prstGeom prst="rect">
            <a:avLst/>
          </a:prstGeom>
        </p:spPr>
        <p:txBody>
          <a:bodyPr spcFirstLastPara="1" wrap="square" lIns="91425" tIns="91425" rIns="91425" bIns="91425" anchor="t" anchorCtr="0">
            <a:noAutofit/>
          </a:bodyPr>
          <a:lstStyle/>
          <a:p>
            <a:pPr algn="just">
              <a:lnSpc>
                <a:spcPct val="150000"/>
              </a:lnSpc>
              <a:spcAft>
                <a:spcPts val="800"/>
              </a:spcAft>
            </a:pPr>
            <a:r>
              <a:rPr lang="en-IN" b="1" dirty="0">
                <a:latin typeface="Times New Roman" panose="02020603050405020304" pitchFamily="18" charset="0"/>
                <a:ea typeface="Calibri" panose="020F0502020204030204" pitchFamily="34" charset="0"/>
                <a:cs typeface="Mangal" panose="02040503050203030202" pitchFamily="18" charset="0"/>
              </a:rPr>
              <a:t>Personal values in Nursing</a:t>
            </a:r>
            <a:endParaRPr lang="en-IN" dirty="0">
              <a:latin typeface="Times New Roman" panose="02020603050405020304" pitchFamily="18" charset="0"/>
              <a:ea typeface="Calibri" panose="020F0502020204030204" pitchFamily="34" charset="0"/>
              <a:cs typeface="Mangal" panose="02040503050203030202" pitchFamily="18" charset="0"/>
            </a:endParaRPr>
          </a:p>
        </p:txBody>
      </p:sp>
      <p:sp>
        <p:nvSpPr>
          <p:cNvPr id="4" name="Rectangle 3"/>
          <p:cNvSpPr/>
          <p:nvPr/>
        </p:nvSpPr>
        <p:spPr>
          <a:xfrm>
            <a:off x="1102242" y="1551725"/>
            <a:ext cx="4572000" cy="2241960"/>
          </a:xfrm>
          <a:prstGeom prst="rect">
            <a:avLst/>
          </a:prstGeom>
        </p:spPr>
        <p:txBody>
          <a:bodyPr>
            <a:spAutoFit/>
          </a:bodyPr>
          <a:lstStyle/>
          <a:p>
            <a:pPr marL="342900" lvl="0" indent="-342900" algn="just">
              <a:lnSpc>
                <a:spcPct val="150000"/>
              </a:lnSpc>
              <a:buFont typeface="Wingdings" panose="05000000000000000000" pitchFamily="2" charset="2"/>
              <a:buChar char="v"/>
            </a:pPr>
            <a:r>
              <a:rPr lang="en-IN" sz="2400" dirty="0">
                <a:latin typeface="Times New Roman" panose="02020603050405020304" pitchFamily="18" charset="0"/>
                <a:ea typeface="Calibri" panose="020F0502020204030204" pitchFamily="34" charset="0"/>
                <a:cs typeface="Mangal" panose="02040503050203030202" pitchFamily="18" charset="0"/>
              </a:rPr>
              <a:t>Empathy </a:t>
            </a:r>
          </a:p>
          <a:p>
            <a:pPr marL="342900" lvl="0" indent="-342900" algn="just">
              <a:lnSpc>
                <a:spcPct val="150000"/>
              </a:lnSpc>
              <a:buFont typeface="Wingdings" panose="05000000000000000000" pitchFamily="2" charset="2"/>
              <a:buChar char="v"/>
            </a:pPr>
            <a:r>
              <a:rPr lang="en-IN" sz="2400" dirty="0">
                <a:latin typeface="Times New Roman" panose="02020603050405020304" pitchFamily="18" charset="0"/>
                <a:ea typeface="Calibri" panose="020F0502020204030204" pitchFamily="34" charset="0"/>
                <a:cs typeface="Mangal" panose="02040503050203030202" pitchFamily="18" charset="0"/>
              </a:rPr>
              <a:t>Compassion</a:t>
            </a:r>
          </a:p>
          <a:p>
            <a:pPr marL="342900" lvl="0" indent="-342900" algn="just">
              <a:lnSpc>
                <a:spcPct val="150000"/>
              </a:lnSpc>
              <a:buFont typeface="Wingdings" panose="05000000000000000000" pitchFamily="2" charset="2"/>
              <a:buChar char="v"/>
            </a:pPr>
            <a:r>
              <a:rPr lang="en-IN" sz="2400" dirty="0">
                <a:latin typeface="Times New Roman" panose="02020603050405020304" pitchFamily="18" charset="0"/>
                <a:ea typeface="Calibri" panose="020F0502020204030204" pitchFamily="34" charset="0"/>
                <a:cs typeface="Mangal" panose="02040503050203030202" pitchFamily="18" charset="0"/>
              </a:rPr>
              <a:t>Respect </a:t>
            </a:r>
          </a:p>
          <a:p>
            <a:pPr marL="342900" lvl="0" indent="-342900" algn="just">
              <a:lnSpc>
                <a:spcPct val="150000"/>
              </a:lnSpc>
              <a:spcAft>
                <a:spcPts val="800"/>
              </a:spcAft>
              <a:buFont typeface="Wingdings" panose="05000000000000000000" pitchFamily="2" charset="2"/>
              <a:buChar char="v"/>
            </a:pPr>
            <a:r>
              <a:rPr lang="en-IN" sz="2400" dirty="0">
                <a:latin typeface="Times New Roman" panose="02020603050405020304" pitchFamily="18" charset="0"/>
                <a:ea typeface="Calibri" panose="020F0502020204030204" pitchFamily="34" charset="0"/>
                <a:cs typeface="Mangal" panose="02040503050203030202" pitchFamily="18" charset="0"/>
              </a:rPr>
              <a:t>Advocacy </a:t>
            </a:r>
          </a:p>
        </p:txBody>
      </p:sp>
    </p:spTree>
    <p:extLst>
      <p:ext uri="{BB962C8B-B14F-4D97-AF65-F5344CB8AC3E}">
        <p14:creationId xmlns:p14="http://schemas.microsoft.com/office/powerpoint/2010/main" val="21264857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50"/>
        <p:cNvGrpSpPr/>
        <p:nvPr/>
      </p:nvGrpSpPr>
      <p:grpSpPr>
        <a:xfrm>
          <a:off x="0" y="0"/>
          <a:ext cx="0" cy="0"/>
          <a:chOff x="0" y="0"/>
          <a:chExt cx="0" cy="0"/>
        </a:xfrm>
      </p:grpSpPr>
      <p:sp>
        <p:nvSpPr>
          <p:cNvPr id="351" name="Google Shape;351;p44"/>
          <p:cNvSpPr txBox="1">
            <a:spLocks noGrp="1"/>
          </p:cNvSpPr>
          <p:nvPr>
            <p:ph type="title"/>
          </p:nvPr>
        </p:nvSpPr>
        <p:spPr>
          <a:xfrm>
            <a:off x="299155" y="322390"/>
            <a:ext cx="7115281" cy="1146000"/>
          </a:xfrm>
          <a:prstGeom prst="rect">
            <a:avLst/>
          </a:prstGeom>
        </p:spPr>
        <p:txBody>
          <a:bodyPr spcFirstLastPara="1" wrap="square" lIns="91425" tIns="91425" rIns="91425" bIns="91425" anchor="t" anchorCtr="0">
            <a:noAutofit/>
          </a:bodyPr>
          <a:lstStyle/>
          <a:p>
            <a:pPr lvl="0"/>
            <a:r>
              <a:rPr lang="en-IN" b="1" dirty="0"/>
              <a:t>Commitment to Professional Practice in Nursing</a:t>
            </a:r>
            <a:endParaRPr dirty="0">
              <a:solidFill>
                <a:schemeClr val="accent1">
                  <a:lumMod val="75000"/>
                </a:schemeClr>
              </a:solidFill>
              <a:effectLst>
                <a:outerShdw blurRad="38100" dist="38100" dir="2700000" algn="tl">
                  <a:srgbClr val="000000">
                    <a:alpha val="43137"/>
                  </a:srgbClr>
                </a:outerShdw>
              </a:effectLst>
            </a:endParaRPr>
          </a:p>
        </p:txBody>
      </p:sp>
      <p:sp>
        <p:nvSpPr>
          <p:cNvPr id="3" name="Rectangle 2"/>
          <p:cNvSpPr/>
          <p:nvPr/>
        </p:nvSpPr>
        <p:spPr>
          <a:xfrm>
            <a:off x="579120" y="1827802"/>
            <a:ext cx="5273040" cy="3149580"/>
          </a:xfrm>
          <a:prstGeom prst="rect">
            <a:avLst/>
          </a:prstGeom>
        </p:spPr>
        <p:txBody>
          <a:bodyPr wrap="square">
            <a:spAutoFit/>
          </a:bodyPr>
          <a:lstStyle/>
          <a:p>
            <a:pPr algn="just">
              <a:lnSpc>
                <a:spcPct val="150000"/>
              </a:lnSpc>
              <a:spcAft>
                <a:spcPts val="800"/>
              </a:spcAft>
            </a:pPr>
            <a:r>
              <a:rPr lang="en-GB" sz="1600" b="1" dirty="0">
                <a:latin typeface="Times New Roman" panose="02020603050405020304" pitchFamily="18" charset="0"/>
                <a:ea typeface="Calibri" panose="020F0502020204030204" pitchFamily="34" charset="0"/>
                <a:cs typeface="Mangal" panose="02040503050203030202" pitchFamily="18" charset="0"/>
              </a:rPr>
              <a:t>Commitment to Professional Practice</a:t>
            </a:r>
            <a:endParaRPr lang="en-IN" sz="1600" dirty="0">
              <a:latin typeface="Times New Roman" panose="02020603050405020304" pitchFamily="18" charset="0"/>
              <a:ea typeface="Calibri" panose="020F0502020204030204" pitchFamily="34" charset="0"/>
              <a:cs typeface="Mangal" panose="02040503050203030202" pitchFamily="18" charset="0"/>
            </a:endParaRPr>
          </a:p>
          <a:p>
            <a:pPr marL="342900" lvl="0" indent="-342900" algn="just">
              <a:lnSpc>
                <a:spcPct val="150000"/>
              </a:lnSpc>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Mangal" panose="02040503050203030202" pitchFamily="18" charset="0"/>
              </a:rPr>
              <a:t>Lifelong Learning: Stay updated.</a:t>
            </a:r>
            <a:endParaRPr lang="en-IN" sz="1600" dirty="0">
              <a:latin typeface="Times New Roman" panose="02020603050405020304" pitchFamily="18" charset="0"/>
              <a:ea typeface="Calibri" panose="020F0502020204030204" pitchFamily="34" charset="0"/>
              <a:cs typeface="Mangal" panose="02040503050203030202" pitchFamily="18" charset="0"/>
            </a:endParaRPr>
          </a:p>
          <a:p>
            <a:pPr marL="342900" lvl="0" indent="-342900" algn="just">
              <a:lnSpc>
                <a:spcPct val="150000"/>
              </a:lnSpc>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Mangal" panose="02040503050203030202" pitchFamily="18" charset="0"/>
              </a:rPr>
              <a:t>Certification: Specialize and excel (</a:t>
            </a:r>
            <a:r>
              <a:rPr lang="en-GB" sz="1600" dirty="0" err="1">
                <a:latin typeface="Times New Roman" panose="02020603050405020304" pitchFamily="18" charset="0"/>
                <a:ea typeface="Calibri" panose="020F0502020204030204" pitchFamily="34" charset="0"/>
                <a:cs typeface="Mangal" panose="02040503050203030202" pitchFamily="18" charset="0"/>
              </a:rPr>
              <a:t>Ayaz-Alkaya</a:t>
            </a:r>
            <a:r>
              <a:rPr lang="en-GB" sz="1600" dirty="0">
                <a:latin typeface="Times New Roman" panose="02020603050405020304" pitchFamily="18" charset="0"/>
                <a:ea typeface="Calibri" panose="020F0502020204030204" pitchFamily="34" charset="0"/>
                <a:cs typeface="Mangal" panose="02040503050203030202" pitchFamily="18" charset="0"/>
              </a:rPr>
              <a:t>, </a:t>
            </a:r>
            <a:r>
              <a:rPr lang="en-GB" sz="1600" dirty="0" err="1">
                <a:latin typeface="Times New Roman" panose="02020603050405020304" pitchFamily="18" charset="0"/>
                <a:ea typeface="Calibri" panose="020F0502020204030204" pitchFamily="34" charset="0"/>
                <a:cs typeface="Mangal" panose="02040503050203030202" pitchFamily="18" charset="0"/>
              </a:rPr>
              <a:t>Yaman-Sözbir</a:t>
            </a:r>
            <a:r>
              <a:rPr lang="en-GB" sz="1600" dirty="0">
                <a:latin typeface="Times New Roman" panose="02020603050405020304" pitchFamily="18" charset="0"/>
                <a:ea typeface="Calibri" panose="020F0502020204030204" pitchFamily="34" charset="0"/>
                <a:cs typeface="Mangal" panose="02040503050203030202" pitchFamily="18" charset="0"/>
              </a:rPr>
              <a:t> and </a:t>
            </a:r>
            <a:r>
              <a:rPr lang="en-GB" sz="1600" dirty="0" err="1">
                <a:latin typeface="Times New Roman" panose="02020603050405020304" pitchFamily="18" charset="0"/>
                <a:ea typeface="Calibri" panose="020F0502020204030204" pitchFamily="34" charset="0"/>
                <a:cs typeface="Mangal" panose="02040503050203030202" pitchFamily="18" charset="0"/>
              </a:rPr>
              <a:t>Bayrak-Kahraman</a:t>
            </a:r>
            <a:r>
              <a:rPr lang="en-GB" sz="1600" dirty="0">
                <a:latin typeface="Times New Roman" panose="02020603050405020304" pitchFamily="18" charset="0"/>
                <a:ea typeface="Calibri" panose="020F0502020204030204" pitchFamily="34" charset="0"/>
                <a:cs typeface="Mangal" panose="02040503050203030202" pitchFamily="18" charset="0"/>
              </a:rPr>
              <a:t>, 2018).</a:t>
            </a:r>
            <a:endParaRPr lang="en-IN" sz="1600" dirty="0">
              <a:latin typeface="Times New Roman" panose="02020603050405020304" pitchFamily="18" charset="0"/>
              <a:ea typeface="Calibri" panose="020F0502020204030204" pitchFamily="34" charset="0"/>
              <a:cs typeface="Mangal" panose="02040503050203030202" pitchFamily="18" charset="0"/>
            </a:endParaRPr>
          </a:p>
          <a:p>
            <a:pPr marL="342900" lvl="0" indent="-342900" algn="just">
              <a:lnSpc>
                <a:spcPct val="150000"/>
              </a:lnSpc>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Mangal" panose="02040503050203030202" pitchFamily="18" charset="0"/>
              </a:rPr>
              <a:t>Continuing Education: Enhance expertise.</a:t>
            </a:r>
            <a:endParaRPr lang="en-IN" sz="1600" dirty="0">
              <a:latin typeface="Times New Roman" panose="02020603050405020304" pitchFamily="18" charset="0"/>
              <a:ea typeface="Calibri" panose="020F0502020204030204" pitchFamily="34" charset="0"/>
              <a:cs typeface="Mangal" panose="02040503050203030202" pitchFamily="18" charset="0"/>
            </a:endParaRPr>
          </a:p>
          <a:p>
            <a:pPr marL="342900" lvl="0" indent="-342900" algn="just">
              <a:lnSpc>
                <a:spcPct val="150000"/>
              </a:lnSpc>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Mangal" panose="02040503050203030202" pitchFamily="18" charset="0"/>
              </a:rPr>
              <a:t>Professional Development: Network and collaborate.</a:t>
            </a:r>
            <a:endParaRPr lang="en-IN" sz="1600" dirty="0">
              <a:latin typeface="Times New Roman" panose="02020603050405020304" pitchFamily="18" charset="0"/>
              <a:ea typeface="Calibri" panose="020F0502020204030204" pitchFamily="34" charset="0"/>
              <a:cs typeface="Mangal" panose="02040503050203030202" pitchFamily="18" charset="0"/>
            </a:endParaRPr>
          </a:p>
          <a:p>
            <a:pPr marL="342900" lvl="0" indent="-342900" algn="just">
              <a:lnSpc>
                <a:spcPct val="150000"/>
              </a:lnSpc>
              <a:spcAft>
                <a:spcPts val="800"/>
              </a:spcAft>
              <a:buFont typeface="Symbol" panose="05050102010706020507" pitchFamily="18" charset="2"/>
              <a:buChar char=""/>
            </a:pPr>
            <a:r>
              <a:rPr lang="en-GB" sz="1600" dirty="0">
                <a:latin typeface="Times New Roman" panose="02020603050405020304" pitchFamily="18" charset="0"/>
                <a:ea typeface="Calibri" panose="020F0502020204030204" pitchFamily="34" charset="0"/>
                <a:cs typeface="Mangal" panose="02040503050203030202" pitchFamily="18" charset="0"/>
              </a:rPr>
              <a:t>Ethical and Legal Compliance: Maintain integrity and trust.</a:t>
            </a:r>
            <a:endParaRPr lang="en-IN" sz="1600" dirty="0">
              <a:latin typeface="Times New Roman" panose="02020603050405020304" pitchFamily="18" charset="0"/>
              <a:ea typeface="Calibri" panose="020F0502020204030204" pitchFamily="34" charset="0"/>
              <a:cs typeface="Mangal" panose="02040503050203030202" pitchFamily="18" charset="0"/>
            </a:endParaRPr>
          </a:p>
        </p:txBody>
      </p:sp>
    </p:spTree>
    <p:extLst>
      <p:ext uri="{BB962C8B-B14F-4D97-AF65-F5344CB8AC3E}">
        <p14:creationId xmlns:p14="http://schemas.microsoft.com/office/powerpoint/2010/main" val="21093985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34"/>
        <p:cNvGrpSpPr/>
        <p:nvPr/>
      </p:nvGrpSpPr>
      <p:grpSpPr>
        <a:xfrm>
          <a:off x="0" y="0"/>
          <a:ext cx="0" cy="0"/>
          <a:chOff x="0" y="0"/>
          <a:chExt cx="0" cy="0"/>
        </a:xfrm>
      </p:grpSpPr>
      <p:sp>
        <p:nvSpPr>
          <p:cNvPr id="435" name="Google Shape;435;p49"/>
          <p:cNvSpPr txBox="1">
            <a:spLocks noGrp="1"/>
          </p:cNvSpPr>
          <p:nvPr>
            <p:ph type="title"/>
          </p:nvPr>
        </p:nvSpPr>
        <p:spPr>
          <a:xfrm>
            <a:off x="146304" y="536393"/>
            <a:ext cx="3553825" cy="2729552"/>
          </a:xfrm>
          <a:prstGeom prst="rect">
            <a:avLst/>
          </a:prstGeom>
        </p:spPr>
        <p:txBody>
          <a:bodyPr spcFirstLastPara="1" wrap="square" lIns="91425" tIns="91425" rIns="91425" bIns="91425" anchor="ctr" anchorCtr="0">
            <a:noAutofit/>
          </a:bodyPr>
          <a:lstStyle/>
          <a:p>
            <a:pPr lvl="0"/>
            <a:r>
              <a:rPr lang="en-IN" sz="3600" b="1" dirty="0"/>
              <a:t>Nursing Competencies and Codes of Conduct</a:t>
            </a:r>
            <a:endParaRPr sz="3600" dirty="0">
              <a:solidFill>
                <a:schemeClr val="lt2"/>
              </a:solidFill>
            </a:endParaRPr>
          </a:p>
        </p:txBody>
      </p:sp>
      <p:pic>
        <p:nvPicPr>
          <p:cNvPr id="436" name="Google Shape;436;p49"/>
          <p:cNvPicPr preferRelativeResize="0"/>
          <p:nvPr/>
        </p:nvPicPr>
        <p:blipFill>
          <a:blip r:embed="rId3">
            <a:alphaModFix/>
          </a:blip>
          <a:stretch>
            <a:fillRect/>
          </a:stretch>
        </p:blipFill>
        <p:spPr>
          <a:xfrm>
            <a:off x="861404" y="391743"/>
            <a:ext cx="246872" cy="289301"/>
          </a:xfrm>
          <a:prstGeom prst="rect">
            <a:avLst/>
          </a:prstGeom>
          <a:noFill/>
          <a:ln>
            <a:noFill/>
          </a:ln>
        </p:spPr>
      </p:pic>
      <p:sp>
        <p:nvSpPr>
          <p:cNvPr id="437" name="Google Shape;437;p49">
            <a:hlinkClick r:id="rId4"/>
          </p:cNvPr>
          <p:cNvSpPr/>
          <p:nvPr/>
        </p:nvSpPr>
        <p:spPr>
          <a:xfrm>
            <a:off x="146304" y="4427244"/>
            <a:ext cx="424419" cy="496800"/>
          </a:xfrm>
          <a:prstGeom prst="flowChartDelay">
            <a:avLst/>
          </a:prstGeom>
          <a:solidFill>
            <a:schemeClr val="dk1"/>
          </a:solidFill>
          <a:ln>
            <a:noFill/>
          </a:ln>
        </p:spPr>
        <p:txBody>
          <a:bodyPr spcFirstLastPara="1" wrap="square" lIns="91425" tIns="91425" rIns="91425" bIns="91425" anchor="ctr" anchorCtr="0">
            <a:noAutofit/>
          </a:bodyPr>
          <a:lstStyle/>
          <a:p>
            <a:pPr marL="457200" lvl="0" indent="-317500" algn="l" rtl="0">
              <a:spcBef>
                <a:spcPts val="0"/>
              </a:spcBef>
              <a:spcAft>
                <a:spcPts val="0"/>
              </a:spcAft>
              <a:buClr>
                <a:schemeClr val="lt1"/>
              </a:buClr>
              <a:buSzPts val="1400"/>
              <a:buChar char="➜"/>
            </a:pPr>
            <a:endParaRPr sz="900"/>
          </a:p>
        </p:txBody>
      </p:sp>
      <p:sp>
        <p:nvSpPr>
          <p:cNvPr id="2" name="Rectangle 1"/>
          <p:cNvSpPr/>
          <p:nvPr/>
        </p:nvSpPr>
        <p:spPr>
          <a:xfrm>
            <a:off x="4051004" y="1211038"/>
            <a:ext cx="4572000" cy="3456524"/>
          </a:xfrm>
          <a:prstGeom prst="rect">
            <a:avLst/>
          </a:prstGeom>
        </p:spPr>
        <p:txBody>
          <a:bodyPr>
            <a:spAutoFit/>
          </a:bodyPr>
          <a:lstStyle/>
          <a:p>
            <a:pPr marL="342900" lvl="0" indent="-342900" algn="just">
              <a:lnSpc>
                <a:spcPct val="150000"/>
              </a:lnSpc>
              <a:buFont typeface="Symbol" panose="05050102010706020507" pitchFamily="18" charset="2"/>
              <a:buChar char=""/>
            </a:pPr>
            <a:r>
              <a:rPr lang="en-GB" sz="1050" dirty="0">
                <a:latin typeface="Times New Roman" panose="02020603050405020304" pitchFamily="18" charset="0"/>
                <a:ea typeface="Calibri" panose="020F0502020204030204" pitchFamily="34" charset="0"/>
                <a:cs typeface="Mangal" panose="02040503050203030202" pitchFamily="18" charset="0"/>
              </a:rPr>
              <a:t>ANA's Framework: ANA sets guidelines for nursing competencies and ethical conduct (Ballard et al. 2016).</a:t>
            </a:r>
            <a:endParaRPr lang="en-IN" sz="1050" dirty="0">
              <a:latin typeface="Times New Roman" panose="02020603050405020304" pitchFamily="18" charset="0"/>
              <a:ea typeface="Calibri" panose="020F0502020204030204" pitchFamily="34" charset="0"/>
              <a:cs typeface="Mangal" panose="02040503050203030202" pitchFamily="18" charset="0"/>
            </a:endParaRPr>
          </a:p>
          <a:p>
            <a:pPr marL="342900" lvl="0" indent="-342900" algn="just">
              <a:lnSpc>
                <a:spcPct val="150000"/>
              </a:lnSpc>
              <a:buFont typeface="Symbol" panose="05050102010706020507" pitchFamily="18" charset="2"/>
              <a:buChar char=""/>
            </a:pPr>
            <a:r>
              <a:rPr lang="en-GB" sz="1050" dirty="0">
                <a:latin typeface="Times New Roman" panose="02020603050405020304" pitchFamily="18" charset="0"/>
                <a:ea typeface="Calibri" panose="020F0502020204030204" pitchFamily="34" charset="0"/>
                <a:cs typeface="Mangal" panose="02040503050203030202" pitchFamily="18" charset="0"/>
              </a:rPr>
              <a:t>Code of Ethics: Emphasizes integrity, advocacy, and patient-</a:t>
            </a:r>
            <a:r>
              <a:rPr lang="en-GB" sz="1050" dirty="0" err="1">
                <a:latin typeface="Times New Roman" panose="02020603050405020304" pitchFamily="18" charset="0"/>
                <a:ea typeface="Calibri" panose="020F0502020204030204" pitchFamily="34" charset="0"/>
                <a:cs typeface="Mangal" panose="02040503050203030202" pitchFamily="18" charset="0"/>
              </a:rPr>
              <a:t>centered</a:t>
            </a:r>
            <a:r>
              <a:rPr lang="en-GB" sz="1050" dirty="0">
                <a:latin typeface="Times New Roman" panose="02020603050405020304" pitchFamily="18" charset="0"/>
                <a:ea typeface="Calibri" panose="020F0502020204030204" pitchFamily="34" charset="0"/>
                <a:cs typeface="Mangal" panose="02040503050203030202" pitchFamily="18" charset="0"/>
              </a:rPr>
              <a:t> care.</a:t>
            </a:r>
            <a:endParaRPr lang="en-IN" sz="1050" dirty="0">
              <a:latin typeface="Times New Roman" panose="02020603050405020304" pitchFamily="18" charset="0"/>
              <a:ea typeface="Calibri" panose="020F0502020204030204" pitchFamily="34" charset="0"/>
              <a:cs typeface="Mangal" panose="02040503050203030202" pitchFamily="18" charset="0"/>
            </a:endParaRPr>
          </a:p>
          <a:p>
            <a:pPr marL="342900" lvl="0" indent="-342900" algn="just">
              <a:lnSpc>
                <a:spcPct val="150000"/>
              </a:lnSpc>
              <a:buFont typeface="Symbol" panose="05050102010706020507" pitchFamily="18" charset="2"/>
              <a:buChar char=""/>
            </a:pPr>
            <a:r>
              <a:rPr lang="en-GB" sz="1050" dirty="0">
                <a:latin typeface="Times New Roman" panose="02020603050405020304" pitchFamily="18" charset="0"/>
                <a:ea typeface="Calibri" panose="020F0502020204030204" pitchFamily="34" charset="0"/>
                <a:cs typeface="Mangal" panose="02040503050203030202" pitchFamily="18" charset="0"/>
              </a:rPr>
              <a:t>Scope and Standards: Defines the expected level of practice for nurses.</a:t>
            </a:r>
            <a:endParaRPr lang="en-IN" sz="1050" dirty="0">
              <a:latin typeface="Times New Roman" panose="02020603050405020304" pitchFamily="18" charset="0"/>
              <a:ea typeface="Calibri" panose="020F0502020204030204" pitchFamily="34" charset="0"/>
              <a:cs typeface="Mangal" panose="02040503050203030202" pitchFamily="18" charset="0"/>
            </a:endParaRPr>
          </a:p>
          <a:p>
            <a:pPr marL="342900" lvl="0" indent="-342900" algn="just">
              <a:lnSpc>
                <a:spcPct val="150000"/>
              </a:lnSpc>
              <a:buFont typeface="Symbol" panose="05050102010706020507" pitchFamily="18" charset="2"/>
              <a:buChar char=""/>
            </a:pPr>
            <a:r>
              <a:rPr lang="en-GB" sz="1050" dirty="0">
                <a:latin typeface="Times New Roman" panose="02020603050405020304" pitchFamily="18" charset="0"/>
                <a:ea typeface="Calibri" panose="020F0502020204030204" pitchFamily="34" charset="0"/>
                <a:cs typeface="Mangal" panose="02040503050203030202" pitchFamily="18" charset="0"/>
              </a:rPr>
              <a:t>Ethics for Safe Care: Ensures ethical and safe patient care.</a:t>
            </a:r>
            <a:endParaRPr lang="en-IN" sz="1050" dirty="0">
              <a:latin typeface="Times New Roman" panose="02020603050405020304" pitchFamily="18" charset="0"/>
              <a:ea typeface="Calibri" panose="020F0502020204030204" pitchFamily="34" charset="0"/>
              <a:cs typeface="Mangal" panose="02040503050203030202" pitchFamily="18" charset="0"/>
            </a:endParaRPr>
          </a:p>
          <a:p>
            <a:pPr marL="342900" lvl="0" indent="-342900" algn="just">
              <a:lnSpc>
                <a:spcPct val="150000"/>
              </a:lnSpc>
              <a:buFont typeface="Symbol" panose="05050102010706020507" pitchFamily="18" charset="2"/>
              <a:buChar char=""/>
            </a:pPr>
            <a:r>
              <a:rPr lang="en-GB" sz="1050" dirty="0">
                <a:latin typeface="Times New Roman" panose="02020603050405020304" pitchFamily="18" charset="0"/>
                <a:ea typeface="Calibri" panose="020F0502020204030204" pitchFamily="34" charset="0"/>
                <a:cs typeface="Mangal" panose="02040503050203030202" pitchFamily="18" charset="0"/>
              </a:rPr>
              <a:t>Patient Dignity: Upholds patient rights and dignity in care.</a:t>
            </a:r>
            <a:endParaRPr lang="en-IN" sz="1050" dirty="0">
              <a:latin typeface="Times New Roman" panose="02020603050405020304" pitchFamily="18" charset="0"/>
              <a:ea typeface="Calibri" panose="020F0502020204030204" pitchFamily="34" charset="0"/>
              <a:cs typeface="Mangal" panose="02040503050203030202" pitchFamily="18" charset="0"/>
            </a:endParaRPr>
          </a:p>
          <a:p>
            <a:pPr marL="342900" lvl="0" indent="-342900" algn="just">
              <a:lnSpc>
                <a:spcPct val="150000"/>
              </a:lnSpc>
              <a:buFont typeface="Symbol" panose="05050102010706020507" pitchFamily="18" charset="2"/>
              <a:buChar char=""/>
            </a:pPr>
            <a:r>
              <a:rPr lang="en-GB" sz="1050" dirty="0">
                <a:latin typeface="Times New Roman" panose="02020603050405020304" pitchFamily="18" charset="0"/>
                <a:ea typeface="Calibri" panose="020F0502020204030204" pitchFamily="34" charset="0"/>
                <a:cs typeface="Mangal" panose="02040503050203030202" pitchFamily="18" charset="0"/>
              </a:rPr>
              <a:t>Skill Set: Outlines required nursing competencies for safe and competent care.</a:t>
            </a:r>
            <a:endParaRPr lang="en-IN" sz="1050" dirty="0">
              <a:latin typeface="Times New Roman" panose="02020603050405020304" pitchFamily="18" charset="0"/>
              <a:ea typeface="Calibri" panose="020F0502020204030204" pitchFamily="34" charset="0"/>
              <a:cs typeface="Mangal" panose="02040503050203030202" pitchFamily="18" charset="0"/>
            </a:endParaRPr>
          </a:p>
          <a:p>
            <a:pPr marL="342900" lvl="0" indent="-342900" algn="just">
              <a:lnSpc>
                <a:spcPct val="150000"/>
              </a:lnSpc>
              <a:buFont typeface="Symbol" panose="05050102010706020507" pitchFamily="18" charset="2"/>
              <a:buChar char=""/>
            </a:pPr>
            <a:r>
              <a:rPr lang="en-GB" sz="1050" dirty="0">
                <a:latin typeface="Times New Roman" panose="02020603050405020304" pitchFamily="18" charset="0"/>
                <a:ea typeface="Calibri" panose="020F0502020204030204" pitchFamily="34" charset="0"/>
                <a:cs typeface="Mangal" panose="02040503050203030202" pitchFamily="18" charset="0"/>
              </a:rPr>
              <a:t>Trust Building: Fosters trust between nurses, patients, and the healthcare system (Schick-</a:t>
            </a:r>
            <a:r>
              <a:rPr lang="en-GB" sz="1050" dirty="0" err="1">
                <a:latin typeface="Times New Roman" panose="02020603050405020304" pitchFamily="18" charset="0"/>
                <a:ea typeface="Calibri" panose="020F0502020204030204" pitchFamily="34" charset="0"/>
                <a:cs typeface="Mangal" panose="02040503050203030202" pitchFamily="18" charset="0"/>
              </a:rPr>
              <a:t>Makaroff</a:t>
            </a:r>
            <a:r>
              <a:rPr lang="en-GB" sz="1050" dirty="0">
                <a:latin typeface="Times New Roman" panose="02020603050405020304" pitchFamily="18" charset="0"/>
                <a:ea typeface="Calibri" panose="020F0502020204030204" pitchFamily="34" charset="0"/>
                <a:cs typeface="Mangal" panose="02040503050203030202" pitchFamily="18" charset="0"/>
              </a:rPr>
              <a:t> and </a:t>
            </a:r>
            <a:r>
              <a:rPr lang="en-GB" sz="1050" dirty="0" err="1">
                <a:latin typeface="Times New Roman" panose="02020603050405020304" pitchFamily="18" charset="0"/>
                <a:ea typeface="Calibri" panose="020F0502020204030204" pitchFamily="34" charset="0"/>
                <a:cs typeface="Mangal" panose="02040503050203030202" pitchFamily="18" charset="0"/>
              </a:rPr>
              <a:t>Storch</a:t>
            </a:r>
            <a:r>
              <a:rPr lang="en-GB" sz="1050" dirty="0">
                <a:latin typeface="Times New Roman" panose="02020603050405020304" pitchFamily="18" charset="0"/>
                <a:ea typeface="Calibri" panose="020F0502020204030204" pitchFamily="34" charset="0"/>
                <a:cs typeface="Mangal" panose="02040503050203030202" pitchFamily="18" charset="0"/>
              </a:rPr>
              <a:t>, 2019).</a:t>
            </a:r>
            <a:endParaRPr lang="en-IN" sz="1050" dirty="0">
              <a:latin typeface="Times New Roman" panose="02020603050405020304" pitchFamily="18" charset="0"/>
              <a:ea typeface="Calibri" panose="020F0502020204030204" pitchFamily="34" charset="0"/>
              <a:cs typeface="Mangal" panose="02040503050203030202" pitchFamily="18" charset="0"/>
            </a:endParaRPr>
          </a:p>
          <a:p>
            <a:pPr marL="342900" lvl="0" indent="-342900" algn="just">
              <a:lnSpc>
                <a:spcPct val="150000"/>
              </a:lnSpc>
              <a:buFont typeface="Symbol" panose="05050102010706020507" pitchFamily="18" charset="2"/>
              <a:buChar char=""/>
            </a:pPr>
            <a:r>
              <a:rPr lang="en-GB" sz="1050" dirty="0">
                <a:latin typeface="Times New Roman" panose="02020603050405020304" pitchFamily="18" charset="0"/>
                <a:ea typeface="Calibri" panose="020F0502020204030204" pitchFamily="34" charset="0"/>
                <a:cs typeface="Mangal" panose="02040503050203030202" pitchFamily="18" charset="0"/>
              </a:rPr>
              <a:t>Professional Growth: Supports ongoing learning and development in nursing.</a:t>
            </a:r>
            <a:endParaRPr lang="en-IN" sz="1050" dirty="0">
              <a:latin typeface="Times New Roman" panose="02020603050405020304" pitchFamily="18" charset="0"/>
              <a:ea typeface="Calibri" panose="020F0502020204030204" pitchFamily="34" charset="0"/>
              <a:cs typeface="Mangal" panose="02040503050203030202" pitchFamily="18" charset="0"/>
            </a:endParaRPr>
          </a:p>
          <a:p>
            <a:pPr marL="342900" lvl="0" indent="-342900" algn="just">
              <a:lnSpc>
                <a:spcPct val="150000"/>
              </a:lnSpc>
              <a:buFont typeface="Symbol" panose="05050102010706020507" pitchFamily="18" charset="2"/>
              <a:buChar char=""/>
            </a:pPr>
            <a:r>
              <a:rPr lang="en-GB" sz="1050" dirty="0">
                <a:latin typeface="Times New Roman" panose="02020603050405020304" pitchFamily="18" charset="0"/>
                <a:ea typeface="Calibri" panose="020F0502020204030204" pitchFamily="34" charset="0"/>
                <a:cs typeface="Mangal" panose="02040503050203030202" pitchFamily="18" charset="0"/>
              </a:rPr>
              <a:t>Ethical Standards: Maintains high ethical and professional standards.</a:t>
            </a:r>
            <a:endParaRPr lang="en-IN" sz="1050" dirty="0">
              <a:latin typeface="Times New Roman" panose="02020603050405020304" pitchFamily="18" charset="0"/>
              <a:ea typeface="Calibri" panose="020F0502020204030204" pitchFamily="34" charset="0"/>
              <a:cs typeface="Mangal" panose="02040503050203030202" pitchFamily="18" charset="0"/>
            </a:endParaRPr>
          </a:p>
          <a:p>
            <a:pPr marL="342900" lvl="0" indent="-342900" algn="just">
              <a:lnSpc>
                <a:spcPct val="150000"/>
              </a:lnSpc>
              <a:spcAft>
                <a:spcPts val="800"/>
              </a:spcAft>
              <a:buFont typeface="Symbol" panose="05050102010706020507" pitchFamily="18" charset="2"/>
              <a:buChar char=""/>
            </a:pPr>
            <a:r>
              <a:rPr lang="en-GB" sz="1050" dirty="0">
                <a:latin typeface="Times New Roman" panose="02020603050405020304" pitchFamily="18" charset="0"/>
                <a:ea typeface="Calibri" panose="020F0502020204030204" pitchFamily="34" charset="0"/>
                <a:cs typeface="Mangal" panose="02040503050203030202" pitchFamily="18" charset="0"/>
              </a:rPr>
              <a:t>Safe Practice: Ensures patient safety and confidentiality.</a:t>
            </a:r>
            <a:endParaRPr lang="en-IN" sz="1050" dirty="0">
              <a:latin typeface="Times New Roman" panose="02020603050405020304" pitchFamily="18" charset="0"/>
              <a:ea typeface="Calibri" panose="020F0502020204030204" pitchFamily="34" charset="0"/>
              <a:cs typeface="Mangal" panose="02040503050203030202"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41"/>
        <p:cNvGrpSpPr/>
        <p:nvPr/>
      </p:nvGrpSpPr>
      <p:grpSpPr>
        <a:xfrm>
          <a:off x="0" y="0"/>
          <a:ext cx="0" cy="0"/>
          <a:chOff x="0" y="0"/>
          <a:chExt cx="0" cy="0"/>
        </a:xfrm>
      </p:grpSpPr>
      <p:sp>
        <p:nvSpPr>
          <p:cNvPr id="443" name="Google Shape;443;p50"/>
          <p:cNvSpPr txBox="1">
            <a:spLocks noGrp="1"/>
          </p:cNvSpPr>
          <p:nvPr>
            <p:ph type="subTitle" idx="1"/>
          </p:nvPr>
        </p:nvSpPr>
        <p:spPr>
          <a:xfrm>
            <a:off x="425917" y="-170121"/>
            <a:ext cx="5640188" cy="1740300"/>
          </a:xfrm>
          <a:prstGeom prst="rect">
            <a:avLst/>
          </a:prstGeom>
        </p:spPr>
        <p:txBody>
          <a:bodyPr spcFirstLastPara="1" wrap="square" lIns="91425" tIns="91425" rIns="91425" bIns="91425" anchor="b" anchorCtr="0">
            <a:noAutofit/>
          </a:bodyPr>
          <a:lstStyle/>
          <a:p>
            <a:pPr marL="0" lvl="0" indent="0"/>
            <a:r>
              <a:rPr lang="en-IN" b="1" dirty="0"/>
              <a:t>Nursing Competencies and Codes of Conduct - Continued</a:t>
            </a:r>
            <a:endParaRPr b="1" dirty="0"/>
          </a:p>
        </p:txBody>
      </p:sp>
      <p:grpSp>
        <p:nvGrpSpPr>
          <p:cNvPr id="444" name="Google Shape;444;p50"/>
          <p:cNvGrpSpPr/>
          <p:nvPr/>
        </p:nvGrpSpPr>
        <p:grpSpPr>
          <a:xfrm>
            <a:off x="6333950" y="1452450"/>
            <a:ext cx="1718400" cy="1718400"/>
            <a:chOff x="6267000" y="1712600"/>
            <a:chExt cx="1718400" cy="1718400"/>
          </a:xfrm>
        </p:grpSpPr>
        <p:sp>
          <p:nvSpPr>
            <p:cNvPr id="445" name="Google Shape;445;p50"/>
            <p:cNvSpPr/>
            <p:nvPr/>
          </p:nvSpPr>
          <p:spPr>
            <a:xfrm>
              <a:off x="6267000" y="1712600"/>
              <a:ext cx="1718400" cy="17184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446" name="Google Shape;446;p50"/>
            <p:cNvSpPr/>
            <p:nvPr/>
          </p:nvSpPr>
          <p:spPr>
            <a:xfrm>
              <a:off x="6463938" y="1909466"/>
              <a:ext cx="1324500" cy="13245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447" name="Google Shape;447;p50"/>
            <p:cNvSpPr/>
            <p:nvPr/>
          </p:nvSpPr>
          <p:spPr>
            <a:xfrm>
              <a:off x="6776751" y="2222381"/>
              <a:ext cx="698700" cy="698700"/>
            </a:xfrm>
            <a:prstGeom prst="mathPlus">
              <a:avLst>
                <a:gd name="adj1" fmla="val 23520"/>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grpSp>
      <p:sp>
        <p:nvSpPr>
          <p:cNvPr id="448" name="Google Shape;448;p50">
            <a:hlinkClick r:id="rId3"/>
          </p:cNvPr>
          <p:cNvSpPr/>
          <p:nvPr/>
        </p:nvSpPr>
        <p:spPr>
          <a:xfrm>
            <a:off x="0" y="4646700"/>
            <a:ext cx="496800" cy="496800"/>
          </a:xfrm>
          <a:prstGeom prst="flowChartDelay">
            <a:avLst/>
          </a:prstGeom>
          <a:solidFill>
            <a:schemeClr val="dk1"/>
          </a:solidFill>
          <a:ln>
            <a:noFill/>
          </a:ln>
        </p:spPr>
        <p:txBody>
          <a:bodyPr spcFirstLastPara="1" wrap="square" lIns="91425" tIns="91425" rIns="91425" bIns="91425" anchor="ctr" anchorCtr="0">
            <a:noAutofit/>
          </a:bodyPr>
          <a:lstStyle/>
          <a:p>
            <a:pPr marL="457200" lvl="0" indent="-317500" algn="l" rtl="0">
              <a:spcBef>
                <a:spcPts val="0"/>
              </a:spcBef>
              <a:spcAft>
                <a:spcPts val="0"/>
              </a:spcAft>
              <a:buClr>
                <a:schemeClr val="lt1"/>
              </a:buClr>
              <a:buSzPts val="1400"/>
              <a:buChar char="➜"/>
            </a:pPr>
            <a:endParaRPr b="1"/>
          </a:p>
        </p:txBody>
      </p:sp>
      <p:pic>
        <p:nvPicPr>
          <p:cNvPr id="449" name="Google Shape;449;p50"/>
          <p:cNvPicPr preferRelativeResize="0"/>
          <p:nvPr/>
        </p:nvPicPr>
        <p:blipFill>
          <a:blip r:embed="rId4">
            <a:alphaModFix/>
          </a:blip>
          <a:stretch>
            <a:fillRect/>
          </a:stretch>
        </p:blipFill>
        <p:spPr>
          <a:xfrm>
            <a:off x="-147563" y="832999"/>
            <a:ext cx="288974" cy="289301"/>
          </a:xfrm>
          <a:prstGeom prst="rect">
            <a:avLst/>
          </a:prstGeom>
          <a:noFill/>
          <a:ln>
            <a:noFill/>
          </a:ln>
        </p:spPr>
      </p:pic>
      <p:sp>
        <p:nvSpPr>
          <p:cNvPr id="2" name="Rectangle 1"/>
          <p:cNvSpPr/>
          <p:nvPr/>
        </p:nvSpPr>
        <p:spPr>
          <a:xfrm>
            <a:off x="577702" y="1409253"/>
            <a:ext cx="4572000" cy="3734356"/>
          </a:xfrm>
          <a:prstGeom prst="rect">
            <a:avLst/>
          </a:prstGeom>
        </p:spPr>
        <p:txBody>
          <a:bodyPr>
            <a:spAutoFit/>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IN" b="1" dirty="0">
                <a:latin typeface="Times New Roman" panose="02020603050405020304" pitchFamily="18" charset="0"/>
                <a:ea typeface="Calibri" panose="020F0502020204030204" pitchFamily="34" charset="0"/>
                <a:cs typeface="Mangal" panose="02040503050203030202" pitchFamily="18" charset="0"/>
              </a:rPr>
              <a:t>Patient Advocacy:</a:t>
            </a:r>
            <a:r>
              <a:rPr lang="en-IN" dirty="0">
                <a:latin typeface="Times New Roman" panose="02020603050405020304" pitchFamily="18" charset="0"/>
                <a:ea typeface="Calibri" panose="020F0502020204030204" pitchFamily="34" charset="0"/>
                <a:cs typeface="Mangal" panose="02040503050203030202" pitchFamily="18" charset="0"/>
              </a:rPr>
              <a:t> Nurses champion patient interests, ensuring comprehensive care (</a:t>
            </a:r>
            <a:r>
              <a:rPr lang="en-GB" dirty="0">
                <a:latin typeface="Times New Roman" panose="02020603050405020304" pitchFamily="18" charset="0"/>
                <a:ea typeface="Calibri" panose="020F0502020204030204" pitchFamily="34" charset="0"/>
                <a:cs typeface="Mangal" panose="02040503050203030202" pitchFamily="18" charset="0"/>
              </a:rPr>
              <a:t>Water et al</a:t>
            </a:r>
            <a:r>
              <a:rPr lang="en-IN" dirty="0">
                <a:latin typeface="Times New Roman" panose="02020603050405020304" pitchFamily="18" charset="0"/>
                <a:ea typeface="Calibri" panose="020F0502020204030204" pitchFamily="34" charset="0"/>
                <a:cs typeface="Mangal" panose="02040503050203030202" pitchFamily="18" charset="0"/>
              </a:rPr>
              <a:t>. 2016).</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b="1" dirty="0">
                <a:latin typeface="Times New Roman" panose="02020603050405020304" pitchFamily="18" charset="0"/>
                <a:ea typeface="Calibri" panose="020F0502020204030204" pitchFamily="34" charset="0"/>
                <a:cs typeface="Mangal" panose="02040503050203030202" pitchFamily="18" charset="0"/>
              </a:rPr>
              <a:t>Confidentiality:</a:t>
            </a:r>
            <a:r>
              <a:rPr lang="en-IN" dirty="0">
                <a:latin typeface="Times New Roman" panose="02020603050405020304" pitchFamily="18" charset="0"/>
                <a:ea typeface="Calibri" panose="020F0502020204030204" pitchFamily="34" charset="0"/>
                <a:cs typeface="Mangal" panose="02040503050203030202" pitchFamily="18" charset="0"/>
              </a:rPr>
              <a:t> Protecting patient information is non-negotiable to maintain trust.</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b="1" dirty="0">
                <a:latin typeface="Times New Roman" panose="02020603050405020304" pitchFamily="18" charset="0"/>
                <a:ea typeface="Calibri" panose="020F0502020204030204" pitchFamily="34" charset="0"/>
                <a:cs typeface="Mangal" panose="02040503050203030202" pitchFamily="18" charset="0"/>
              </a:rPr>
              <a:t>Cultural Competence:</a:t>
            </a:r>
            <a:r>
              <a:rPr lang="en-IN" dirty="0">
                <a:latin typeface="Times New Roman" panose="02020603050405020304" pitchFamily="18" charset="0"/>
                <a:ea typeface="Calibri" panose="020F0502020204030204" pitchFamily="34" charset="0"/>
                <a:cs typeface="Mangal" panose="02040503050203030202" pitchFamily="18" charset="0"/>
              </a:rPr>
              <a:t> Nurses respect diversity and adapt care to patient needs.</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b="1" dirty="0">
                <a:latin typeface="Times New Roman" panose="02020603050405020304" pitchFamily="18" charset="0"/>
                <a:ea typeface="Calibri" panose="020F0502020204030204" pitchFamily="34" charset="0"/>
                <a:cs typeface="Mangal" panose="02040503050203030202" pitchFamily="18" charset="0"/>
              </a:rPr>
              <a:t>Safe Medication Administration:</a:t>
            </a:r>
            <a:r>
              <a:rPr lang="en-IN" dirty="0">
                <a:latin typeface="Times New Roman" panose="02020603050405020304" pitchFamily="18" charset="0"/>
                <a:ea typeface="Calibri" panose="020F0502020204030204" pitchFamily="34" charset="0"/>
                <a:cs typeface="Mangal" panose="02040503050203030202" pitchFamily="18" charset="0"/>
              </a:rPr>
              <a:t> Rigorous checks prevent medication errors (</a:t>
            </a:r>
            <a:r>
              <a:rPr lang="en-GB" dirty="0">
                <a:latin typeface="Times New Roman" panose="02020603050405020304" pitchFamily="18" charset="0"/>
                <a:ea typeface="Calibri" panose="020F0502020204030204" pitchFamily="34" charset="0"/>
                <a:cs typeface="Mangal" panose="02040503050203030202" pitchFamily="18" charset="0"/>
              </a:rPr>
              <a:t>Series, 2018)</a:t>
            </a:r>
            <a:r>
              <a:rPr lang="en-IN" dirty="0">
                <a:latin typeface="Times New Roman" panose="02020603050405020304" pitchFamily="18" charset="0"/>
                <a:ea typeface="Calibri" panose="020F0502020204030204" pitchFamily="34" charset="0"/>
                <a:cs typeface="Mangal" panose="02040503050203030202" pitchFamily="18" charset="0"/>
              </a:rPr>
              <a:t>.</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b="1" dirty="0">
                <a:latin typeface="Times New Roman" panose="02020603050405020304" pitchFamily="18" charset="0"/>
                <a:ea typeface="Calibri" panose="020F0502020204030204" pitchFamily="34" charset="0"/>
                <a:cs typeface="Mangal" panose="02040503050203030202" pitchFamily="18" charset="0"/>
              </a:rPr>
              <a:t>Ethical Decision-Making:</a:t>
            </a:r>
            <a:r>
              <a:rPr lang="en-IN" dirty="0">
                <a:latin typeface="Times New Roman" panose="02020603050405020304" pitchFamily="18" charset="0"/>
                <a:ea typeface="Calibri" panose="020F0502020204030204" pitchFamily="34" charset="0"/>
                <a:cs typeface="Mangal" panose="02040503050203030202" pitchFamily="18" charset="0"/>
              </a:rPr>
              <a:t> ANA's Code of Ethics guides nurses through ethical dilemmas.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53"/>
        <p:cNvGrpSpPr/>
        <p:nvPr/>
      </p:nvGrpSpPr>
      <p:grpSpPr>
        <a:xfrm>
          <a:off x="0" y="0"/>
          <a:ext cx="0" cy="0"/>
          <a:chOff x="0" y="0"/>
          <a:chExt cx="0" cy="0"/>
        </a:xfrm>
      </p:grpSpPr>
      <p:pic>
        <p:nvPicPr>
          <p:cNvPr id="454" name="Google Shape;454;p51"/>
          <p:cNvPicPr preferRelativeResize="0">
            <a:picLocks noGrp="1"/>
          </p:cNvPicPr>
          <p:nvPr>
            <p:ph type="pic" idx="2"/>
          </p:nvPr>
        </p:nvPicPr>
        <p:blipFill rotWithShape="1">
          <a:blip r:embed="rId3">
            <a:alphaModFix/>
          </a:blip>
          <a:srcRect t="14929" b="675"/>
          <a:stretch/>
        </p:blipFill>
        <p:spPr>
          <a:xfrm>
            <a:off x="0" y="0"/>
            <a:ext cx="9144003" cy="5143501"/>
          </a:xfrm>
          <a:prstGeom prst="rect">
            <a:avLst/>
          </a:prstGeom>
        </p:spPr>
      </p:pic>
      <p:sp>
        <p:nvSpPr>
          <p:cNvPr id="455" name="Google Shape;455;p51"/>
          <p:cNvSpPr txBox="1">
            <a:spLocks noGrp="1"/>
          </p:cNvSpPr>
          <p:nvPr>
            <p:ph type="title"/>
          </p:nvPr>
        </p:nvSpPr>
        <p:spPr>
          <a:xfrm>
            <a:off x="715100" y="535000"/>
            <a:ext cx="6366184" cy="1172700"/>
          </a:xfrm>
          <a:prstGeom prst="rect">
            <a:avLst/>
          </a:prstGeom>
        </p:spPr>
        <p:style>
          <a:lnRef idx="2">
            <a:schemeClr val="dk1"/>
          </a:lnRef>
          <a:fillRef idx="1">
            <a:schemeClr val="lt1"/>
          </a:fillRef>
          <a:effectRef idx="0">
            <a:schemeClr val="dk1"/>
          </a:effectRef>
          <a:fontRef idx="minor">
            <a:schemeClr val="dk1"/>
          </a:fontRef>
        </p:style>
        <p:txBody>
          <a:bodyPr spcFirstLastPara="1" wrap="square" lIns="91425" tIns="91425" rIns="91425" bIns="91425" anchor="ctr" anchorCtr="0">
            <a:noAutofit/>
          </a:bodyPr>
          <a:lstStyle/>
          <a:p>
            <a:pPr lvl="0"/>
            <a:r>
              <a:rPr lang="en-IN" b="1" dirty="0">
                <a:effectLst>
                  <a:outerShdw blurRad="38100" dist="38100" dir="2700000" algn="tl">
                    <a:srgbClr val="000000">
                      <a:alpha val="43137"/>
                    </a:srgbClr>
                  </a:outerShdw>
                </a:effectLst>
              </a:rPr>
              <a:t>Case Study 1 - Nursing Scenarios</a:t>
            </a:r>
            <a:endParaRPr b="1" dirty="0">
              <a:solidFill>
                <a:schemeClr val="lt2"/>
              </a:solidFill>
              <a:effectLst>
                <a:outerShdw blurRad="38100" dist="38100" dir="2700000" algn="tl">
                  <a:srgbClr val="000000">
                    <a:alpha val="43137"/>
                  </a:srgbClr>
                </a:outerShdw>
              </a:effectLst>
            </a:endParaRPr>
          </a:p>
        </p:txBody>
      </p:sp>
      <p:pic>
        <p:nvPicPr>
          <p:cNvPr id="456" name="Google Shape;456;p51"/>
          <p:cNvPicPr preferRelativeResize="0"/>
          <p:nvPr/>
        </p:nvPicPr>
        <p:blipFill rotWithShape="1">
          <a:blip r:embed="rId4">
            <a:alphaModFix/>
          </a:blip>
          <a:srcRect l="2190" b="53045"/>
          <a:stretch/>
        </p:blipFill>
        <p:spPr>
          <a:xfrm>
            <a:off x="0" y="4672500"/>
            <a:ext cx="9144003" cy="470999"/>
          </a:xfrm>
          <a:prstGeom prst="rect">
            <a:avLst/>
          </a:prstGeom>
          <a:noFill/>
          <a:ln>
            <a:noFill/>
          </a:ln>
        </p:spPr>
      </p:pic>
      <p:pic>
        <p:nvPicPr>
          <p:cNvPr id="457" name="Google Shape;457;p51"/>
          <p:cNvPicPr preferRelativeResize="0"/>
          <p:nvPr/>
        </p:nvPicPr>
        <p:blipFill>
          <a:blip r:embed="rId5">
            <a:alphaModFix/>
          </a:blip>
          <a:stretch>
            <a:fillRect/>
          </a:stretch>
        </p:blipFill>
        <p:spPr>
          <a:xfrm>
            <a:off x="0" y="2"/>
            <a:ext cx="1556699" cy="709625"/>
          </a:xfrm>
          <a:prstGeom prst="rect">
            <a:avLst/>
          </a:prstGeom>
          <a:noFill/>
          <a:ln>
            <a:noFill/>
          </a:ln>
        </p:spPr>
      </p:pic>
      <p:pic>
        <p:nvPicPr>
          <p:cNvPr id="458" name="Google Shape;458;p51"/>
          <p:cNvPicPr preferRelativeResize="0"/>
          <p:nvPr/>
        </p:nvPicPr>
        <p:blipFill>
          <a:blip r:embed="rId6">
            <a:alphaModFix/>
          </a:blip>
          <a:stretch>
            <a:fillRect/>
          </a:stretch>
        </p:blipFill>
        <p:spPr>
          <a:xfrm>
            <a:off x="8607275" y="210162"/>
            <a:ext cx="288974" cy="289301"/>
          </a:xfrm>
          <a:prstGeom prst="rect">
            <a:avLst/>
          </a:prstGeom>
          <a:noFill/>
          <a:ln>
            <a:noFill/>
          </a:ln>
        </p:spPr>
      </p:pic>
      <p:pic>
        <p:nvPicPr>
          <p:cNvPr id="459" name="Google Shape;459;p51"/>
          <p:cNvPicPr preferRelativeResize="0"/>
          <p:nvPr/>
        </p:nvPicPr>
        <p:blipFill rotWithShape="1">
          <a:blip r:embed="rId6">
            <a:alphaModFix/>
          </a:blip>
          <a:srcRect l="49882"/>
          <a:stretch/>
        </p:blipFill>
        <p:spPr>
          <a:xfrm>
            <a:off x="0" y="3278400"/>
            <a:ext cx="144825" cy="289301"/>
          </a:xfrm>
          <a:prstGeom prst="rect">
            <a:avLst/>
          </a:prstGeom>
          <a:noFill/>
          <a:ln>
            <a:noFill/>
          </a:ln>
        </p:spPr>
      </p:pic>
      <p:sp>
        <p:nvSpPr>
          <p:cNvPr id="2" name="Rectangle 1"/>
          <p:cNvSpPr/>
          <p:nvPr/>
        </p:nvSpPr>
        <p:spPr>
          <a:xfrm>
            <a:off x="715100" y="1812800"/>
            <a:ext cx="4572000" cy="2754600"/>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a:spAutoFit/>
          </a:bodyPr>
          <a:lstStyle/>
          <a:p>
            <a:pPr algn="just">
              <a:lnSpc>
                <a:spcPct val="150000"/>
              </a:lnSpc>
              <a:spcAft>
                <a:spcPts val="800"/>
              </a:spcAft>
            </a:pPr>
            <a:r>
              <a:rPr lang="en-IN" sz="1800" b="1" i="1" dirty="0">
                <a:latin typeface="Times New Roman" panose="02020603050405020304" pitchFamily="18" charset="0"/>
                <a:ea typeface="Calibri" panose="020F0502020204030204" pitchFamily="34" charset="0"/>
                <a:cs typeface="Mangal" panose="02040503050203030202" pitchFamily="18" charset="0"/>
              </a:rPr>
              <a:t>Nurse Sarah - Patient-</a:t>
            </a:r>
            <a:r>
              <a:rPr lang="en-IN" sz="1800" b="1" i="1" dirty="0" err="1">
                <a:latin typeface="Times New Roman" panose="02020603050405020304" pitchFamily="18" charset="0"/>
                <a:ea typeface="Calibri" panose="020F0502020204030204" pitchFamily="34" charset="0"/>
                <a:cs typeface="Mangal" panose="02040503050203030202" pitchFamily="18" charset="0"/>
              </a:rPr>
              <a:t>Centered</a:t>
            </a:r>
            <a:r>
              <a:rPr lang="en-IN" sz="1800" b="1" i="1" dirty="0">
                <a:latin typeface="Times New Roman" panose="02020603050405020304" pitchFamily="18" charset="0"/>
                <a:ea typeface="Calibri" panose="020F0502020204030204" pitchFamily="34" charset="0"/>
                <a:cs typeface="Mangal" panose="02040503050203030202" pitchFamily="18" charset="0"/>
              </a:rPr>
              <a:t> Care</a:t>
            </a:r>
            <a:endParaRPr lang="en-IN" sz="1800" b="1" dirty="0">
              <a:latin typeface="Times New Roman" panose="02020603050405020304" pitchFamily="18" charset="0"/>
              <a:ea typeface="Calibri" panose="020F0502020204030204" pitchFamily="34" charset="0"/>
              <a:cs typeface="Mangal" panose="02040503050203030202"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IN" b="1" dirty="0">
                <a:latin typeface="Times New Roman" panose="02020603050405020304" pitchFamily="18" charset="0"/>
                <a:ea typeface="Calibri" panose="020F0502020204030204" pitchFamily="34" charset="0"/>
                <a:cs typeface="Mangal" panose="02040503050203030202" pitchFamily="18" charset="0"/>
              </a:rPr>
              <a:t>Academic Skills:</a:t>
            </a:r>
            <a:r>
              <a:rPr lang="en-IN" dirty="0">
                <a:latin typeface="Times New Roman" panose="02020603050405020304" pitchFamily="18" charset="0"/>
                <a:ea typeface="Calibri" panose="020F0502020204030204" pitchFamily="34" charset="0"/>
                <a:cs typeface="Mangal" panose="02040503050203030202" pitchFamily="18" charset="0"/>
              </a:rPr>
              <a:t> Interpreting data, critical thinking, staying updated.</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b="1" dirty="0">
                <a:latin typeface="Times New Roman" panose="02020603050405020304" pitchFamily="18" charset="0"/>
                <a:ea typeface="Calibri" panose="020F0502020204030204" pitchFamily="34" charset="0"/>
                <a:cs typeface="Mangal" panose="02040503050203030202" pitchFamily="18" charset="0"/>
              </a:rPr>
              <a:t>Professional Skills:</a:t>
            </a:r>
            <a:r>
              <a:rPr lang="en-IN" dirty="0">
                <a:latin typeface="Times New Roman" panose="02020603050405020304" pitchFamily="18" charset="0"/>
                <a:ea typeface="Calibri" panose="020F0502020204030204" pitchFamily="34" charset="0"/>
                <a:cs typeface="Mangal" panose="02040503050203030202" pitchFamily="18" charset="0"/>
              </a:rPr>
              <a:t> Effective communication, and clinical expertise (</a:t>
            </a:r>
            <a:r>
              <a:rPr lang="en-GB" dirty="0">
                <a:latin typeface="Times New Roman" panose="02020603050405020304" pitchFamily="18" charset="0"/>
                <a:ea typeface="Calibri" panose="020F0502020204030204" pitchFamily="34" charset="0"/>
                <a:cs typeface="Mangal" panose="02040503050203030202" pitchFamily="18" charset="0"/>
              </a:rPr>
              <a:t>Ortiz, 2021)</a:t>
            </a:r>
            <a:r>
              <a:rPr lang="en-IN" dirty="0">
                <a:latin typeface="Times New Roman" panose="02020603050405020304" pitchFamily="18" charset="0"/>
                <a:ea typeface="Calibri" panose="020F0502020204030204" pitchFamily="34" charset="0"/>
                <a:cs typeface="Mangal" panose="02040503050203030202" pitchFamily="18" charset="0"/>
              </a:rPr>
              <a:t>.</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b="1" dirty="0">
                <a:latin typeface="Times New Roman" panose="02020603050405020304" pitchFamily="18" charset="0"/>
                <a:ea typeface="Calibri" panose="020F0502020204030204" pitchFamily="34" charset="0"/>
                <a:cs typeface="Mangal" panose="02040503050203030202" pitchFamily="18" charset="0"/>
              </a:rPr>
              <a:t>Personal Values:</a:t>
            </a:r>
            <a:r>
              <a:rPr lang="en-IN" dirty="0">
                <a:latin typeface="Times New Roman" panose="02020603050405020304" pitchFamily="18" charset="0"/>
                <a:ea typeface="Calibri" panose="020F0502020204030204" pitchFamily="34" charset="0"/>
                <a:cs typeface="Mangal" panose="02040503050203030202" pitchFamily="18" charset="0"/>
              </a:rPr>
              <a:t> Empathy, compassion, patient well-being.</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453"/>
        <p:cNvGrpSpPr/>
        <p:nvPr/>
      </p:nvGrpSpPr>
      <p:grpSpPr>
        <a:xfrm>
          <a:off x="0" y="0"/>
          <a:ext cx="0" cy="0"/>
          <a:chOff x="0" y="0"/>
          <a:chExt cx="0" cy="0"/>
        </a:xfrm>
      </p:grpSpPr>
      <p:pic>
        <p:nvPicPr>
          <p:cNvPr id="454" name="Google Shape;454;p51"/>
          <p:cNvPicPr preferRelativeResize="0">
            <a:picLocks noGrp="1"/>
          </p:cNvPicPr>
          <p:nvPr>
            <p:ph type="pic" idx="2"/>
          </p:nvPr>
        </p:nvPicPr>
        <p:blipFill rotWithShape="1">
          <a:blip r:embed="rId3">
            <a:alphaModFix/>
          </a:blip>
          <a:srcRect t="14929" b="675"/>
          <a:stretch/>
        </p:blipFill>
        <p:spPr>
          <a:xfrm>
            <a:off x="0" y="0"/>
            <a:ext cx="9144003" cy="5143501"/>
          </a:xfrm>
          <a:prstGeom prst="rect">
            <a:avLst/>
          </a:prstGeom>
        </p:spPr>
      </p:pic>
      <p:sp>
        <p:nvSpPr>
          <p:cNvPr id="455" name="Google Shape;455;p51"/>
          <p:cNvSpPr txBox="1">
            <a:spLocks noGrp="1"/>
          </p:cNvSpPr>
          <p:nvPr>
            <p:ph type="title"/>
          </p:nvPr>
        </p:nvSpPr>
        <p:spPr>
          <a:xfrm>
            <a:off x="715100" y="535000"/>
            <a:ext cx="6366184" cy="1172700"/>
          </a:xfrm>
          <a:prstGeom prst="rect">
            <a:avLst/>
          </a:prstGeom>
        </p:spPr>
        <p:txBody>
          <a:bodyPr spcFirstLastPara="1" wrap="square" lIns="91425" tIns="91425" rIns="91425" bIns="91425" anchor="ctr" anchorCtr="0">
            <a:noAutofit/>
          </a:bodyPr>
          <a:lstStyle/>
          <a:p>
            <a:pPr lvl="0"/>
            <a:r>
              <a:rPr lang="en-IN" b="1">
                <a:effectLst>
                  <a:outerShdw blurRad="38100" dist="38100" dir="2700000" algn="tl">
                    <a:srgbClr val="000000">
                      <a:alpha val="43137"/>
                    </a:srgbClr>
                  </a:outerShdw>
                </a:effectLst>
              </a:rPr>
              <a:t>Case Study 2 - Nursing Scenarios</a:t>
            </a:r>
            <a:endParaRPr b="1" dirty="0">
              <a:solidFill>
                <a:schemeClr val="lt2"/>
              </a:solidFill>
              <a:effectLst>
                <a:outerShdw blurRad="38100" dist="38100" dir="2700000" algn="tl">
                  <a:srgbClr val="000000">
                    <a:alpha val="43137"/>
                  </a:srgbClr>
                </a:outerShdw>
              </a:effectLst>
            </a:endParaRPr>
          </a:p>
        </p:txBody>
      </p:sp>
      <p:pic>
        <p:nvPicPr>
          <p:cNvPr id="456" name="Google Shape;456;p51"/>
          <p:cNvPicPr preferRelativeResize="0"/>
          <p:nvPr/>
        </p:nvPicPr>
        <p:blipFill rotWithShape="1">
          <a:blip r:embed="rId4">
            <a:alphaModFix/>
          </a:blip>
          <a:srcRect l="2190" b="53045"/>
          <a:stretch/>
        </p:blipFill>
        <p:spPr>
          <a:xfrm>
            <a:off x="0" y="4672500"/>
            <a:ext cx="9144003" cy="470999"/>
          </a:xfrm>
          <a:prstGeom prst="rect">
            <a:avLst/>
          </a:prstGeom>
          <a:noFill/>
          <a:ln>
            <a:noFill/>
          </a:ln>
        </p:spPr>
      </p:pic>
      <p:pic>
        <p:nvPicPr>
          <p:cNvPr id="457" name="Google Shape;457;p51"/>
          <p:cNvPicPr preferRelativeResize="0"/>
          <p:nvPr/>
        </p:nvPicPr>
        <p:blipFill>
          <a:blip r:embed="rId5">
            <a:alphaModFix/>
          </a:blip>
          <a:stretch>
            <a:fillRect/>
          </a:stretch>
        </p:blipFill>
        <p:spPr>
          <a:xfrm>
            <a:off x="0" y="2"/>
            <a:ext cx="1556699" cy="709625"/>
          </a:xfrm>
          <a:prstGeom prst="rect">
            <a:avLst/>
          </a:prstGeom>
          <a:noFill/>
          <a:ln>
            <a:noFill/>
          </a:ln>
        </p:spPr>
      </p:pic>
      <p:pic>
        <p:nvPicPr>
          <p:cNvPr id="458" name="Google Shape;458;p51"/>
          <p:cNvPicPr preferRelativeResize="0"/>
          <p:nvPr/>
        </p:nvPicPr>
        <p:blipFill>
          <a:blip r:embed="rId6">
            <a:alphaModFix/>
          </a:blip>
          <a:stretch>
            <a:fillRect/>
          </a:stretch>
        </p:blipFill>
        <p:spPr>
          <a:xfrm>
            <a:off x="8607275" y="210162"/>
            <a:ext cx="288974" cy="289301"/>
          </a:xfrm>
          <a:prstGeom prst="rect">
            <a:avLst/>
          </a:prstGeom>
          <a:noFill/>
          <a:ln>
            <a:noFill/>
          </a:ln>
        </p:spPr>
      </p:pic>
      <p:pic>
        <p:nvPicPr>
          <p:cNvPr id="459" name="Google Shape;459;p51"/>
          <p:cNvPicPr preferRelativeResize="0"/>
          <p:nvPr/>
        </p:nvPicPr>
        <p:blipFill rotWithShape="1">
          <a:blip r:embed="rId6">
            <a:alphaModFix/>
          </a:blip>
          <a:srcRect l="49882"/>
          <a:stretch/>
        </p:blipFill>
        <p:spPr>
          <a:xfrm>
            <a:off x="0" y="3278400"/>
            <a:ext cx="144825" cy="289301"/>
          </a:xfrm>
          <a:prstGeom prst="rect">
            <a:avLst/>
          </a:prstGeom>
          <a:noFill/>
          <a:ln>
            <a:noFill/>
          </a:ln>
        </p:spPr>
      </p:pic>
      <p:sp>
        <p:nvSpPr>
          <p:cNvPr id="2" name="Rectangle 1"/>
          <p:cNvSpPr/>
          <p:nvPr/>
        </p:nvSpPr>
        <p:spPr>
          <a:xfrm>
            <a:off x="1045535" y="1998562"/>
            <a:ext cx="4572000" cy="2559675"/>
          </a:xfrm>
          <a:prstGeom prst="rect">
            <a:avLst/>
          </a:prstGeom>
        </p:spPr>
        <p:txBody>
          <a:bodyPr>
            <a:spAutoFit/>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IN" b="1" dirty="0">
                <a:latin typeface="Times New Roman" panose="02020603050405020304" pitchFamily="18" charset="0"/>
                <a:ea typeface="Calibri" panose="020F0502020204030204" pitchFamily="34" charset="0"/>
                <a:cs typeface="Mangal" panose="02040503050203030202" pitchFamily="18" charset="0"/>
              </a:rPr>
              <a:t>Professional Commitment:</a:t>
            </a:r>
            <a:r>
              <a:rPr lang="en-IN" dirty="0">
                <a:latin typeface="Times New Roman" panose="02020603050405020304" pitchFamily="18" charset="0"/>
                <a:ea typeface="Calibri" panose="020F0502020204030204" pitchFamily="34" charset="0"/>
                <a:cs typeface="Mangal" panose="02040503050203030202" pitchFamily="18" charset="0"/>
              </a:rPr>
              <a:t> Palliative care expertise, professional organization engagement.</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b="1" dirty="0">
                <a:latin typeface="Times New Roman" panose="02020603050405020304" pitchFamily="18" charset="0"/>
                <a:ea typeface="Calibri" panose="020F0502020204030204" pitchFamily="34" charset="0"/>
                <a:cs typeface="Mangal" panose="02040503050203030202" pitchFamily="18" charset="0"/>
              </a:rPr>
              <a:t>Adherence to Standards:</a:t>
            </a:r>
            <a:r>
              <a:rPr lang="en-IN" dirty="0">
                <a:latin typeface="Times New Roman" panose="02020603050405020304" pitchFamily="18" charset="0"/>
                <a:ea typeface="Calibri" panose="020F0502020204030204" pitchFamily="34" charset="0"/>
                <a:cs typeface="Mangal" panose="02040503050203030202" pitchFamily="18" charset="0"/>
              </a:rPr>
              <a:t> Patient autonomy, confidentiality, dignity, emotional support (</a:t>
            </a:r>
            <a:r>
              <a:rPr lang="en-GB" dirty="0">
                <a:latin typeface="Times New Roman" panose="02020603050405020304" pitchFamily="18" charset="0"/>
                <a:ea typeface="Calibri" panose="020F0502020204030204" pitchFamily="34" charset="0"/>
                <a:cs typeface="Mangal" panose="02040503050203030202" pitchFamily="18" charset="0"/>
              </a:rPr>
              <a:t>Potter et al</a:t>
            </a:r>
            <a:r>
              <a:rPr lang="en-IN" dirty="0">
                <a:latin typeface="Times New Roman" panose="02020603050405020304" pitchFamily="18" charset="0"/>
                <a:ea typeface="Calibri" panose="020F0502020204030204" pitchFamily="34" charset="0"/>
                <a:cs typeface="Mangal" panose="02040503050203030202" pitchFamily="18" charset="0"/>
              </a:rPr>
              <a:t>. 2021).</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b="1" dirty="0">
                <a:latin typeface="Times New Roman" panose="02020603050405020304" pitchFamily="18" charset="0"/>
                <a:ea typeface="Calibri" panose="020F0502020204030204" pitchFamily="34" charset="0"/>
                <a:cs typeface="Mangal" panose="02040503050203030202" pitchFamily="18" charset="0"/>
              </a:rPr>
              <a:t>Outcome:</a:t>
            </a:r>
            <a:r>
              <a:rPr lang="en-IN" dirty="0">
                <a:latin typeface="Times New Roman" panose="02020603050405020304" pitchFamily="18" charset="0"/>
                <a:ea typeface="Calibri" panose="020F0502020204030204" pitchFamily="34" charset="0"/>
                <a:cs typeface="Mangal" panose="02040503050203030202" pitchFamily="18" charset="0"/>
              </a:rPr>
              <a:t> Compassionate, patient-centred end-of-life care.</a:t>
            </a:r>
          </a:p>
        </p:txBody>
      </p:sp>
      <p:sp>
        <p:nvSpPr>
          <p:cNvPr id="3" name="Rectangle 2"/>
          <p:cNvSpPr/>
          <p:nvPr/>
        </p:nvSpPr>
        <p:spPr>
          <a:xfrm>
            <a:off x="1322600" y="1809588"/>
            <a:ext cx="2475358" cy="307777"/>
          </a:xfrm>
          <a:prstGeom prst="rect">
            <a:avLst/>
          </a:prstGeom>
        </p:spPr>
        <p:txBody>
          <a:bodyPr wrap="none">
            <a:spAutoFit/>
          </a:bodyPr>
          <a:lstStyle/>
          <a:p>
            <a:r>
              <a:rPr lang="en-IN" b="1" i="1" dirty="0">
                <a:solidFill>
                  <a:schemeClr val="bg1">
                    <a:lumMod val="10000"/>
                  </a:schemeClr>
                </a:solidFill>
                <a:latin typeface="Söhne"/>
              </a:rPr>
              <a:t>Exemplary Ethical Practice</a:t>
            </a:r>
            <a:endParaRPr lang="en-IN" b="1" dirty="0">
              <a:solidFill>
                <a:schemeClr val="bg1">
                  <a:lumMod val="10000"/>
                </a:schemeClr>
              </a:solidFill>
            </a:endParaRPr>
          </a:p>
        </p:txBody>
      </p:sp>
    </p:spTree>
    <p:extLst>
      <p:ext uri="{BB962C8B-B14F-4D97-AF65-F5344CB8AC3E}">
        <p14:creationId xmlns:p14="http://schemas.microsoft.com/office/powerpoint/2010/main" val="28065313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50"/>
        <p:cNvGrpSpPr/>
        <p:nvPr/>
      </p:nvGrpSpPr>
      <p:grpSpPr>
        <a:xfrm>
          <a:off x="0" y="0"/>
          <a:ext cx="0" cy="0"/>
          <a:chOff x="0" y="0"/>
          <a:chExt cx="0" cy="0"/>
        </a:xfrm>
      </p:grpSpPr>
      <p:sp>
        <p:nvSpPr>
          <p:cNvPr id="351" name="Google Shape;351;p44"/>
          <p:cNvSpPr txBox="1">
            <a:spLocks noGrp="1"/>
          </p:cNvSpPr>
          <p:nvPr>
            <p:ph type="title"/>
          </p:nvPr>
        </p:nvSpPr>
        <p:spPr>
          <a:xfrm>
            <a:off x="613145" y="690986"/>
            <a:ext cx="7115281" cy="1146000"/>
          </a:xfrm>
          <a:prstGeom prst="rect">
            <a:avLst/>
          </a:prstGeom>
        </p:spPr>
        <p:txBody>
          <a:bodyPr spcFirstLastPara="1" wrap="square" lIns="91425" tIns="91425" rIns="91425" bIns="91425" anchor="t" anchorCtr="0">
            <a:noAutofit/>
          </a:bodyPr>
          <a:lstStyle/>
          <a:p>
            <a:pPr lvl="0"/>
            <a:r>
              <a:rPr lang="en-IN" dirty="0">
                <a:solidFill>
                  <a:schemeClr val="accent1">
                    <a:lumMod val="75000"/>
                  </a:schemeClr>
                </a:solidFill>
                <a:effectLst>
                  <a:outerShdw blurRad="38100" dist="38100" dir="2700000" algn="tl">
                    <a:srgbClr val="000000">
                      <a:alpha val="43137"/>
                    </a:srgbClr>
                  </a:outerShdw>
                </a:effectLst>
              </a:rPr>
              <a:t>conclusion</a:t>
            </a:r>
            <a:endParaRPr dirty="0">
              <a:solidFill>
                <a:schemeClr val="accent1">
                  <a:lumMod val="75000"/>
                </a:schemeClr>
              </a:solidFill>
              <a:effectLst>
                <a:outerShdw blurRad="38100" dist="38100" dir="2700000" algn="tl">
                  <a:srgbClr val="000000">
                    <a:alpha val="43137"/>
                  </a:srgbClr>
                </a:outerShdw>
              </a:effectLst>
            </a:endParaRPr>
          </a:p>
        </p:txBody>
      </p:sp>
      <p:sp>
        <p:nvSpPr>
          <p:cNvPr id="2" name="Rectangle 1"/>
          <p:cNvSpPr/>
          <p:nvPr/>
        </p:nvSpPr>
        <p:spPr>
          <a:xfrm>
            <a:off x="613145" y="1393055"/>
            <a:ext cx="6531934" cy="1708160"/>
          </a:xfrm>
          <a:prstGeom prst="rect">
            <a:avLst/>
          </a:prstGeom>
        </p:spPr>
        <p:txBody>
          <a:bodyPr wrap="square">
            <a:spAutoFit/>
          </a:bodyPr>
          <a:lstStyle/>
          <a:p>
            <a:pPr algn="just">
              <a:lnSpc>
                <a:spcPct val="150000"/>
              </a:lnSpc>
              <a:spcAft>
                <a:spcPts val="800"/>
              </a:spcAft>
            </a:pPr>
            <a:r>
              <a:rPr lang="en-GB" dirty="0">
                <a:latin typeface="Times New Roman" panose="02020603050405020304" pitchFamily="18" charset="0"/>
                <a:ea typeface="Calibri" panose="020F0502020204030204" pitchFamily="34" charset="0"/>
                <a:cs typeface="Mangal" panose="02040503050203030202" pitchFamily="18" charset="0"/>
              </a:rPr>
              <a:t>In conclusion, nursing excellence hinges on a harmonious blend of academic proficiency, professional competence, personal values, commitment to professional growth, and adherence to ethical standards. These attributes empower nurses to provide safe, compassionate, and patient-</a:t>
            </a:r>
            <a:r>
              <a:rPr lang="en-GB" dirty="0" err="1">
                <a:latin typeface="Times New Roman" panose="02020603050405020304" pitchFamily="18" charset="0"/>
                <a:ea typeface="Calibri" panose="020F0502020204030204" pitchFamily="34" charset="0"/>
                <a:cs typeface="Mangal" panose="02040503050203030202" pitchFamily="18" charset="0"/>
              </a:rPr>
              <a:t>centered</a:t>
            </a:r>
            <a:r>
              <a:rPr lang="en-GB" dirty="0">
                <a:latin typeface="Times New Roman" panose="02020603050405020304" pitchFamily="18" charset="0"/>
                <a:ea typeface="Calibri" panose="020F0502020204030204" pitchFamily="34" charset="0"/>
                <a:cs typeface="Mangal" panose="02040503050203030202" pitchFamily="18" charset="0"/>
              </a:rPr>
              <a:t> care, ultimately shaping the future of healthcare.</a:t>
            </a:r>
            <a:endParaRPr lang="en-IN" dirty="0">
              <a:latin typeface="Times New Roman" panose="02020603050405020304" pitchFamily="18" charset="0"/>
              <a:ea typeface="Calibri" panose="020F0502020204030204" pitchFamily="34" charset="0"/>
              <a:cs typeface="Mangal" panose="02040503050203030202" pitchFamily="18" charset="0"/>
            </a:endParaRPr>
          </a:p>
        </p:txBody>
      </p:sp>
    </p:spTree>
    <p:extLst>
      <p:ext uri="{BB962C8B-B14F-4D97-AF65-F5344CB8AC3E}">
        <p14:creationId xmlns:p14="http://schemas.microsoft.com/office/powerpoint/2010/main" val="4961289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50"/>
        <p:cNvGrpSpPr/>
        <p:nvPr/>
      </p:nvGrpSpPr>
      <p:grpSpPr>
        <a:xfrm>
          <a:off x="0" y="0"/>
          <a:ext cx="0" cy="0"/>
          <a:chOff x="0" y="0"/>
          <a:chExt cx="0" cy="0"/>
        </a:xfrm>
      </p:grpSpPr>
      <p:sp>
        <p:nvSpPr>
          <p:cNvPr id="351" name="Google Shape;351;p44"/>
          <p:cNvSpPr txBox="1">
            <a:spLocks noGrp="1"/>
          </p:cNvSpPr>
          <p:nvPr>
            <p:ph type="title"/>
          </p:nvPr>
        </p:nvSpPr>
        <p:spPr>
          <a:xfrm>
            <a:off x="613145" y="690986"/>
            <a:ext cx="7115281" cy="1146000"/>
          </a:xfrm>
          <a:prstGeom prst="rect">
            <a:avLst/>
          </a:prstGeom>
        </p:spPr>
        <p:txBody>
          <a:bodyPr spcFirstLastPara="1" wrap="square" lIns="91425" tIns="91425" rIns="91425" bIns="91425" anchor="t" anchorCtr="0">
            <a:noAutofit/>
          </a:bodyPr>
          <a:lstStyle/>
          <a:p>
            <a:pPr lvl="0"/>
            <a:r>
              <a:rPr lang="en-IN" dirty="0">
                <a:solidFill>
                  <a:schemeClr val="accent1">
                    <a:lumMod val="75000"/>
                  </a:schemeClr>
                </a:solidFill>
                <a:effectLst>
                  <a:outerShdw blurRad="38100" dist="38100" dir="2700000" algn="tl">
                    <a:srgbClr val="000000">
                      <a:alpha val="43137"/>
                    </a:srgbClr>
                  </a:outerShdw>
                </a:effectLst>
              </a:rPr>
              <a:t>References</a:t>
            </a:r>
            <a:endParaRPr dirty="0">
              <a:solidFill>
                <a:schemeClr val="accent1">
                  <a:lumMod val="75000"/>
                </a:schemeClr>
              </a:solidFill>
              <a:effectLst>
                <a:outerShdw blurRad="38100" dist="38100" dir="2700000" algn="tl">
                  <a:srgbClr val="000000">
                    <a:alpha val="43137"/>
                  </a:srgbClr>
                </a:outerShdw>
              </a:effectLst>
            </a:endParaRPr>
          </a:p>
        </p:txBody>
      </p:sp>
      <p:sp>
        <p:nvSpPr>
          <p:cNvPr id="2" name="Rectangle 1"/>
          <p:cNvSpPr/>
          <p:nvPr/>
        </p:nvSpPr>
        <p:spPr>
          <a:xfrm>
            <a:off x="613145" y="1393055"/>
            <a:ext cx="6531934" cy="376834"/>
          </a:xfrm>
          <a:prstGeom prst="rect">
            <a:avLst/>
          </a:prstGeom>
        </p:spPr>
        <p:txBody>
          <a:bodyPr wrap="square">
            <a:spAutoFit/>
          </a:bodyPr>
          <a:lstStyle/>
          <a:p>
            <a:pPr algn="just">
              <a:lnSpc>
                <a:spcPct val="150000"/>
              </a:lnSpc>
              <a:spcAft>
                <a:spcPts val="800"/>
              </a:spcAft>
            </a:pPr>
            <a:endParaRPr lang="en-IN" dirty="0">
              <a:latin typeface="Times New Roman" panose="02020603050405020304" pitchFamily="18" charset="0"/>
              <a:ea typeface="Calibri" panose="020F0502020204030204" pitchFamily="34" charset="0"/>
              <a:cs typeface="Mangal" panose="02040503050203030202" pitchFamily="18" charset="0"/>
            </a:endParaRPr>
          </a:p>
        </p:txBody>
      </p:sp>
      <p:sp>
        <p:nvSpPr>
          <p:cNvPr id="3" name="Rectangle 2"/>
          <p:cNvSpPr/>
          <p:nvPr/>
        </p:nvSpPr>
        <p:spPr>
          <a:xfrm>
            <a:off x="613145" y="1263986"/>
            <a:ext cx="8267536" cy="3503523"/>
          </a:xfrm>
          <a:prstGeom prst="rect">
            <a:avLst/>
          </a:prstGeom>
        </p:spPr>
        <p:txBody>
          <a:bodyPr wrap="square">
            <a:spAutoFit/>
          </a:bodyPr>
          <a:lstStyle/>
          <a:p>
            <a:pPr algn="just">
              <a:lnSpc>
                <a:spcPct val="150000"/>
              </a:lnSpc>
              <a:spcAft>
                <a:spcPts val="800"/>
              </a:spcAft>
            </a:pPr>
            <a:r>
              <a:rPr lang="en-GB" sz="600" dirty="0">
                <a:latin typeface="Times New Roman" panose="02020603050405020304" pitchFamily="18" charset="0"/>
                <a:ea typeface="Calibri" panose="020F0502020204030204" pitchFamily="34" charset="0"/>
                <a:cs typeface="Mangal" panose="02040503050203030202" pitchFamily="18" charset="0"/>
              </a:rPr>
              <a:t> </a:t>
            </a:r>
            <a:r>
              <a:rPr lang="en-GB" sz="600" dirty="0" err="1">
                <a:latin typeface="Times New Roman" panose="02020603050405020304" pitchFamily="18" charset="0"/>
                <a:ea typeface="Calibri" panose="020F0502020204030204" pitchFamily="34" charset="0"/>
                <a:cs typeface="Mangal" panose="02040503050203030202" pitchFamily="18" charset="0"/>
              </a:rPr>
              <a:t>Alligood</a:t>
            </a:r>
            <a:r>
              <a:rPr lang="en-GB" sz="600" dirty="0">
                <a:latin typeface="Times New Roman" panose="02020603050405020304" pitchFamily="18" charset="0"/>
                <a:ea typeface="Calibri" panose="020F0502020204030204" pitchFamily="34" charset="0"/>
                <a:cs typeface="Mangal" panose="02040503050203030202" pitchFamily="18" charset="0"/>
              </a:rPr>
              <a:t>, M.R., (2017). </a:t>
            </a:r>
            <a:r>
              <a:rPr lang="en-IN" sz="600" i="1" dirty="0">
                <a:latin typeface="Times New Roman" panose="02020603050405020304" pitchFamily="18" charset="0"/>
                <a:ea typeface="Calibri" panose="020F0502020204030204" pitchFamily="34" charset="0"/>
                <a:cs typeface="Mangal" panose="02040503050203030202" pitchFamily="18" charset="0"/>
              </a:rPr>
              <a:t>Nursing theorists and their work-e-book</a:t>
            </a:r>
            <a:r>
              <a:rPr lang="en-IN" sz="600" dirty="0">
                <a:latin typeface="Times New Roman" panose="02020603050405020304" pitchFamily="18" charset="0"/>
                <a:ea typeface="Calibri" panose="020F0502020204030204" pitchFamily="34" charset="0"/>
                <a:cs typeface="Mangal" panose="02040503050203030202" pitchFamily="18" charset="0"/>
              </a:rPr>
              <a:t>. Elsevier Health Sciences.</a:t>
            </a:r>
          </a:p>
          <a:p>
            <a:pPr algn="just">
              <a:lnSpc>
                <a:spcPct val="150000"/>
              </a:lnSpc>
              <a:spcAft>
                <a:spcPts val="800"/>
              </a:spcAft>
            </a:pPr>
            <a:r>
              <a:rPr lang="en-GB" sz="600" dirty="0">
                <a:latin typeface="Times New Roman" panose="02020603050405020304" pitchFamily="18" charset="0"/>
                <a:ea typeface="Calibri" panose="020F0502020204030204" pitchFamily="34" charset="0"/>
                <a:cs typeface="Mangal" panose="02040503050203030202" pitchFamily="18" charset="0"/>
              </a:rPr>
              <a:t>Arnold, E.C. and Boggs, K.U., (2019). </a:t>
            </a:r>
            <a:r>
              <a:rPr lang="en-IN" sz="600" dirty="0">
                <a:latin typeface="Times New Roman" panose="02020603050405020304" pitchFamily="18" charset="0"/>
                <a:ea typeface="Calibri" panose="020F0502020204030204" pitchFamily="34" charset="0"/>
                <a:cs typeface="Mangal" panose="02040503050203030202" pitchFamily="18" charset="0"/>
              </a:rPr>
              <a:t>Interpersonal relationships e-book: professional communication skills for nurses. Elsevier Health Sciences.</a:t>
            </a:r>
          </a:p>
          <a:p>
            <a:pPr algn="just">
              <a:lnSpc>
                <a:spcPct val="150000"/>
              </a:lnSpc>
              <a:spcAft>
                <a:spcPts val="800"/>
              </a:spcAft>
            </a:pPr>
            <a:r>
              <a:rPr lang="en-GB" sz="600" dirty="0" err="1">
                <a:latin typeface="Times New Roman" panose="02020603050405020304" pitchFamily="18" charset="0"/>
                <a:ea typeface="Calibri" panose="020F0502020204030204" pitchFamily="34" charset="0"/>
                <a:cs typeface="Mangal" panose="02040503050203030202" pitchFamily="18" charset="0"/>
              </a:rPr>
              <a:t>Ayaz-Alkaya</a:t>
            </a:r>
            <a:r>
              <a:rPr lang="en-GB" sz="600" dirty="0">
                <a:latin typeface="Times New Roman" panose="02020603050405020304" pitchFamily="18" charset="0"/>
                <a:ea typeface="Calibri" panose="020F0502020204030204" pitchFamily="34" charset="0"/>
                <a:cs typeface="Mangal" panose="02040503050203030202" pitchFamily="18" charset="0"/>
              </a:rPr>
              <a:t>, S., </a:t>
            </a:r>
            <a:r>
              <a:rPr lang="en-GB" sz="600" dirty="0" err="1">
                <a:latin typeface="Times New Roman" panose="02020603050405020304" pitchFamily="18" charset="0"/>
                <a:ea typeface="Calibri" panose="020F0502020204030204" pitchFamily="34" charset="0"/>
                <a:cs typeface="Mangal" panose="02040503050203030202" pitchFamily="18" charset="0"/>
              </a:rPr>
              <a:t>Yaman-Sözbir</a:t>
            </a:r>
            <a:r>
              <a:rPr lang="en-GB" sz="600" dirty="0">
                <a:latin typeface="Times New Roman" panose="02020603050405020304" pitchFamily="18" charset="0"/>
                <a:ea typeface="Calibri" panose="020F0502020204030204" pitchFamily="34" charset="0"/>
                <a:cs typeface="Mangal" panose="02040503050203030202" pitchFamily="18" charset="0"/>
              </a:rPr>
              <a:t>, Ş. and </a:t>
            </a:r>
            <a:r>
              <a:rPr lang="en-GB" sz="600" dirty="0" err="1">
                <a:latin typeface="Times New Roman" panose="02020603050405020304" pitchFamily="18" charset="0"/>
                <a:ea typeface="Calibri" panose="020F0502020204030204" pitchFamily="34" charset="0"/>
                <a:cs typeface="Mangal" panose="02040503050203030202" pitchFamily="18" charset="0"/>
              </a:rPr>
              <a:t>Bayrak-Kahraman</a:t>
            </a:r>
            <a:r>
              <a:rPr lang="en-GB" sz="600" dirty="0">
                <a:latin typeface="Times New Roman" panose="02020603050405020304" pitchFamily="18" charset="0"/>
                <a:ea typeface="Calibri" panose="020F0502020204030204" pitchFamily="34" charset="0"/>
                <a:cs typeface="Mangal" panose="02040503050203030202" pitchFamily="18" charset="0"/>
              </a:rPr>
              <a:t>, B., (2018). The effect of nursing internship program on burnout and professional commitment. </a:t>
            </a:r>
            <a:r>
              <a:rPr lang="en-IN" sz="600" i="1" dirty="0">
                <a:latin typeface="Times New Roman" panose="02020603050405020304" pitchFamily="18" charset="0"/>
                <a:ea typeface="Calibri" panose="020F0502020204030204" pitchFamily="34" charset="0"/>
                <a:cs typeface="Mangal" panose="02040503050203030202" pitchFamily="18" charset="0"/>
              </a:rPr>
              <a:t>Nurse education today</a:t>
            </a:r>
            <a:r>
              <a:rPr lang="en-IN" sz="600" dirty="0">
                <a:latin typeface="Times New Roman" panose="02020603050405020304" pitchFamily="18" charset="0"/>
                <a:ea typeface="Calibri" panose="020F0502020204030204" pitchFamily="34" charset="0"/>
                <a:cs typeface="Mangal" panose="02040503050203030202" pitchFamily="18" charset="0"/>
              </a:rPr>
              <a:t>, </a:t>
            </a:r>
            <a:r>
              <a:rPr lang="en-IN" sz="600" i="1" dirty="0">
                <a:latin typeface="Times New Roman" panose="02020603050405020304" pitchFamily="18" charset="0"/>
                <a:ea typeface="Calibri" panose="020F0502020204030204" pitchFamily="34" charset="0"/>
                <a:cs typeface="Mangal" panose="02040503050203030202" pitchFamily="18" charset="0"/>
              </a:rPr>
              <a:t>68</a:t>
            </a:r>
            <a:r>
              <a:rPr lang="en-IN" sz="600" dirty="0">
                <a:latin typeface="Times New Roman" panose="02020603050405020304" pitchFamily="18" charset="0"/>
                <a:ea typeface="Calibri" panose="020F0502020204030204" pitchFamily="34" charset="0"/>
                <a:cs typeface="Mangal" panose="02040503050203030202" pitchFamily="18" charset="0"/>
              </a:rPr>
              <a:t>, pp.19-22.</a:t>
            </a:r>
          </a:p>
          <a:p>
            <a:pPr algn="just">
              <a:lnSpc>
                <a:spcPct val="150000"/>
              </a:lnSpc>
              <a:spcAft>
                <a:spcPts val="800"/>
              </a:spcAft>
            </a:pPr>
            <a:r>
              <a:rPr lang="en-GB" sz="600" dirty="0">
                <a:latin typeface="Times New Roman" panose="02020603050405020304" pitchFamily="18" charset="0"/>
                <a:ea typeface="Calibri" panose="020F0502020204030204" pitchFamily="34" charset="0"/>
                <a:cs typeface="Mangal" panose="02040503050203030202" pitchFamily="18" charset="0"/>
              </a:rPr>
              <a:t>Ballard, K., </a:t>
            </a:r>
            <a:r>
              <a:rPr lang="en-GB" sz="600" dirty="0" err="1">
                <a:latin typeface="Times New Roman" panose="02020603050405020304" pitchFamily="18" charset="0"/>
                <a:ea typeface="Calibri" panose="020F0502020204030204" pitchFamily="34" charset="0"/>
                <a:cs typeface="Mangal" panose="02040503050203030202" pitchFamily="18" charset="0"/>
              </a:rPr>
              <a:t>Haagenson</a:t>
            </a:r>
            <a:r>
              <a:rPr lang="en-GB" sz="600" dirty="0">
                <a:latin typeface="Times New Roman" panose="02020603050405020304" pitchFamily="18" charset="0"/>
                <a:ea typeface="Calibri" panose="020F0502020204030204" pitchFamily="34" charset="0"/>
                <a:cs typeface="Mangal" panose="02040503050203030202" pitchFamily="18" charset="0"/>
              </a:rPr>
              <a:t>, D., Christiansen, L., </a:t>
            </a:r>
            <a:r>
              <a:rPr lang="en-GB" sz="600" dirty="0" err="1">
                <a:latin typeface="Times New Roman" panose="02020603050405020304" pitchFamily="18" charset="0"/>
                <a:ea typeface="Calibri" panose="020F0502020204030204" pitchFamily="34" charset="0"/>
                <a:cs typeface="Mangal" panose="02040503050203030202" pitchFamily="18" charset="0"/>
              </a:rPr>
              <a:t>Damgaard</a:t>
            </a:r>
            <a:r>
              <a:rPr lang="en-GB" sz="600" dirty="0">
                <a:latin typeface="Times New Roman" panose="02020603050405020304" pitchFamily="18" charset="0"/>
                <a:ea typeface="Calibri" panose="020F0502020204030204" pitchFamily="34" charset="0"/>
                <a:cs typeface="Mangal" panose="02040503050203030202" pitchFamily="18" charset="0"/>
              </a:rPr>
              <a:t>, G., Halstead, J.A., Jason, R.R., Joyner, J.C., O’Sullivan, A.M., Silvestre, J., Cahill, M. and </a:t>
            </a:r>
            <a:r>
              <a:rPr lang="en-GB" sz="600" dirty="0" err="1">
                <a:latin typeface="Times New Roman" panose="02020603050405020304" pitchFamily="18" charset="0"/>
                <a:ea typeface="Calibri" panose="020F0502020204030204" pitchFamily="34" charset="0"/>
                <a:cs typeface="Mangal" panose="02040503050203030202" pitchFamily="18" charset="0"/>
              </a:rPr>
              <a:t>Radtke</a:t>
            </a:r>
            <a:r>
              <a:rPr lang="en-GB" sz="600" dirty="0">
                <a:latin typeface="Times New Roman" panose="02020603050405020304" pitchFamily="18" charset="0"/>
                <a:ea typeface="Calibri" panose="020F0502020204030204" pitchFamily="34" charset="0"/>
                <a:cs typeface="Mangal" panose="02040503050203030202" pitchFamily="18" charset="0"/>
              </a:rPr>
              <a:t>, B., (2016). Scope of nursing practice decision-making framework. </a:t>
            </a:r>
            <a:r>
              <a:rPr lang="en-IN" sz="600" i="1" dirty="0">
                <a:latin typeface="Times New Roman" panose="02020603050405020304" pitchFamily="18" charset="0"/>
                <a:ea typeface="Calibri" panose="020F0502020204030204" pitchFamily="34" charset="0"/>
                <a:cs typeface="Mangal" panose="02040503050203030202" pitchFamily="18" charset="0"/>
              </a:rPr>
              <a:t>Journal of Nursing Regulation</a:t>
            </a:r>
            <a:r>
              <a:rPr lang="en-IN" sz="600" dirty="0">
                <a:latin typeface="Times New Roman" panose="02020603050405020304" pitchFamily="18" charset="0"/>
                <a:ea typeface="Calibri" panose="020F0502020204030204" pitchFamily="34" charset="0"/>
                <a:cs typeface="Mangal" panose="02040503050203030202" pitchFamily="18" charset="0"/>
              </a:rPr>
              <a:t>, </a:t>
            </a:r>
            <a:r>
              <a:rPr lang="en-IN" sz="600" i="1" dirty="0">
                <a:latin typeface="Times New Roman" panose="02020603050405020304" pitchFamily="18" charset="0"/>
                <a:ea typeface="Calibri" panose="020F0502020204030204" pitchFamily="34" charset="0"/>
                <a:cs typeface="Mangal" panose="02040503050203030202" pitchFamily="18" charset="0"/>
              </a:rPr>
              <a:t>7</a:t>
            </a:r>
            <a:r>
              <a:rPr lang="en-IN" sz="600" dirty="0">
                <a:latin typeface="Times New Roman" panose="02020603050405020304" pitchFamily="18" charset="0"/>
                <a:ea typeface="Calibri" panose="020F0502020204030204" pitchFamily="34" charset="0"/>
                <a:cs typeface="Mangal" panose="02040503050203030202" pitchFamily="18" charset="0"/>
              </a:rPr>
              <a:t>(3), pp.19-21.</a:t>
            </a:r>
          </a:p>
          <a:p>
            <a:pPr algn="just">
              <a:lnSpc>
                <a:spcPct val="150000"/>
              </a:lnSpc>
              <a:spcAft>
                <a:spcPts val="800"/>
              </a:spcAft>
            </a:pPr>
            <a:r>
              <a:rPr lang="en-GB" sz="600" dirty="0">
                <a:latin typeface="Times New Roman" panose="02020603050405020304" pitchFamily="18" charset="0"/>
                <a:ea typeface="Calibri" panose="020F0502020204030204" pitchFamily="34" charset="0"/>
                <a:cs typeface="Mangal" panose="02040503050203030202" pitchFamily="18" charset="0"/>
              </a:rPr>
              <a:t>Evans, M.M., </a:t>
            </a:r>
            <a:r>
              <a:rPr lang="en-GB" sz="600" dirty="0" err="1">
                <a:latin typeface="Times New Roman" panose="02020603050405020304" pitchFamily="18" charset="0"/>
                <a:ea typeface="Calibri" panose="020F0502020204030204" pitchFamily="34" charset="0"/>
                <a:cs typeface="Mangal" panose="02040503050203030202" pitchFamily="18" charset="0"/>
              </a:rPr>
              <a:t>Kowalchik</a:t>
            </a:r>
            <a:r>
              <a:rPr lang="en-GB" sz="600" dirty="0">
                <a:latin typeface="Times New Roman" panose="02020603050405020304" pitchFamily="18" charset="0"/>
                <a:ea typeface="Calibri" panose="020F0502020204030204" pitchFamily="34" charset="0"/>
                <a:cs typeface="Mangal" panose="02040503050203030202" pitchFamily="18" charset="0"/>
              </a:rPr>
              <a:t>, K., Riley, K. and Adams, L., (2020). Developing nurses through mentoring: It starts in nursing education. </a:t>
            </a:r>
            <a:r>
              <a:rPr lang="en-IN" sz="600" i="1" dirty="0">
                <a:latin typeface="Times New Roman" panose="02020603050405020304" pitchFamily="18" charset="0"/>
                <a:ea typeface="Calibri" panose="020F0502020204030204" pitchFamily="34" charset="0"/>
                <a:cs typeface="Mangal" panose="02040503050203030202" pitchFamily="18" charset="0"/>
              </a:rPr>
              <a:t>Nursing Clinics</a:t>
            </a:r>
            <a:r>
              <a:rPr lang="en-IN" sz="600" dirty="0">
                <a:latin typeface="Times New Roman" panose="02020603050405020304" pitchFamily="18" charset="0"/>
                <a:ea typeface="Calibri" panose="020F0502020204030204" pitchFamily="34" charset="0"/>
                <a:cs typeface="Mangal" panose="02040503050203030202" pitchFamily="18" charset="0"/>
              </a:rPr>
              <a:t>, </a:t>
            </a:r>
            <a:r>
              <a:rPr lang="en-IN" sz="600" i="1" dirty="0">
                <a:latin typeface="Times New Roman" panose="02020603050405020304" pitchFamily="18" charset="0"/>
                <a:ea typeface="Calibri" panose="020F0502020204030204" pitchFamily="34" charset="0"/>
                <a:cs typeface="Mangal" panose="02040503050203030202" pitchFamily="18" charset="0"/>
              </a:rPr>
              <a:t>55</a:t>
            </a:r>
            <a:r>
              <a:rPr lang="en-IN" sz="600" dirty="0">
                <a:latin typeface="Times New Roman" panose="02020603050405020304" pitchFamily="18" charset="0"/>
                <a:ea typeface="Calibri" panose="020F0502020204030204" pitchFamily="34" charset="0"/>
                <a:cs typeface="Mangal" panose="02040503050203030202" pitchFamily="18" charset="0"/>
              </a:rPr>
              <a:t>(1), pp.61-69.</a:t>
            </a:r>
          </a:p>
          <a:p>
            <a:pPr algn="just">
              <a:lnSpc>
                <a:spcPct val="150000"/>
              </a:lnSpc>
              <a:spcAft>
                <a:spcPts val="800"/>
              </a:spcAft>
            </a:pPr>
            <a:r>
              <a:rPr lang="en-GB" sz="600" dirty="0">
                <a:latin typeface="Times New Roman" panose="02020603050405020304" pitchFamily="18" charset="0"/>
                <a:ea typeface="Calibri" panose="020F0502020204030204" pitchFamily="34" charset="0"/>
                <a:cs typeface="Mangal" panose="02040503050203030202" pitchFamily="18" charset="0"/>
              </a:rPr>
              <a:t>Flaherty, C. and Taylor, M., (2021). Developing academic skills for nursing associates. Sage.</a:t>
            </a:r>
            <a:endParaRPr lang="en-IN" sz="600" dirty="0">
              <a:latin typeface="Times New Roman" panose="02020603050405020304" pitchFamily="18" charset="0"/>
              <a:ea typeface="Calibri" panose="020F0502020204030204" pitchFamily="34" charset="0"/>
              <a:cs typeface="Mangal" panose="02040503050203030202" pitchFamily="18" charset="0"/>
            </a:endParaRPr>
          </a:p>
          <a:p>
            <a:pPr algn="just">
              <a:lnSpc>
                <a:spcPct val="150000"/>
              </a:lnSpc>
              <a:spcAft>
                <a:spcPts val="800"/>
              </a:spcAft>
            </a:pPr>
            <a:r>
              <a:rPr lang="en-GB" sz="600" dirty="0" err="1">
                <a:latin typeface="Times New Roman" panose="02020603050405020304" pitchFamily="18" charset="0"/>
                <a:ea typeface="Calibri" panose="020F0502020204030204" pitchFamily="34" charset="0"/>
                <a:cs typeface="Mangal" panose="02040503050203030202" pitchFamily="18" charset="0"/>
              </a:rPr>
              <a:t>Magnavita</a:t>
            </a:r>
            <a:r>
              <a:rPr lang="en-GB" sz="600" dirty="0">
                <a:latin typeface="Times New Roman" panose="02020603050405020304" pitchFamily="18" charset="0"/>
                <a:ea typeface="Calibri" panose="020F0502020204030204" pitchFamily="34" charset="0"/>
                <a:cs typeface="Mangal" panose="02040503050203030202" pitchFamily="18" charset="0"/>
              </a:rPr>
              <a:t>, J.J. and </a:t>
            </a:r>
            <a:r>
              <a:rPr lang="en-GB" sz="600" dirty="0" err="1">
                <a:latin typeface="Times New Roman" panose="02020603050405020304" pitchFamily="18" charset="0"/>
                <a:ea typeface="Calibri" panose="020F0502020204030204" pitchFamily="34" charset="0"/>
                <a:cs typeface="Mangal" panose="02040503050203030202" pitchFamily="18" charset="0"/>
              </a:rPr>
              <a:t>Lilienfeld</a:t>
            </a:r>
            <a:r>
              <a:rPr lang="en-GB" sz="600" dirty="0">
                <a:latin typeface="Times New Roman" panose="02020603050405020304" pitchFamily="18" charset="0"/>
                <a:ea typeface="Calibri" panose="020F0502020204030204" pitchFamily="34" charset="0"/>
                <a:cs typeface="Mangal" panose="02040503050203030202" pitchFamily="18" charset="0"/>
              </a:rPr>
              <a:t>, S.O., (2016). Clinical expertise and decision making: An overview of bias in clinical practice.</a:t>
            </a:r>
            <a:endParaRPr lang="en-IN" sz="600" dirty="0">
              <a:latin typeface="Times New Roman" panose="02020603050405020304" pitchFamily="18" charset="0"/>
              <a:ea typeface="Calibri" panose="020F0502020204030204" pitchFamily="34" charset="0"/>
              <a:cs typeface="Mangal" panose="02040503050203030202" pitchFamily="18" charset="0"/>
            </a:endParaRPr>
          </a:p>
          <a:p>
            <a:pPr algn="just">
              <a:lnSpc>
                <a:spcPct val="150000"/>
              </a:lnSpc>
              <a:spcAft>
                <a:spcPts val="800"/>
              </a:spcAft>
            </a:pPr>
            <a:r>
              <a:rPr lang="en-GB" sz="600" dirty="0">
                <a:latin typeface="Times New Roman" panose="02020603050405020304" pitchFamily="18" charset="0"/>
                <a:ea typeface="Calibri" panose="020F0502020204030204" pitchFamily="34" charset="0"/>
                <a:cs typeface="Mangal" panose="02040503050203030202" pitchFamily="18" charset="0"/>
              </a:rPr>
              <a:t>Ortiz, M.R., (2021). Best Practices in Patient-</a:t>
            </a:r>
            <a:r>
              <a:rPr lang="en-GB" sz="600" dirty="0" err="1">
                <a:latin typeface="Times New Roman" panose="02020603050405020304" pitchFamily="18" charset="0"/>
                <a:ea typeface="Calibri" panose="020F0502020204030204" pitchFamily="34" charset="0"/>
                <a:cs typeface="Mangal" panose="02040503050203030202" pitchFamily="18" charset="0"/>
              </a:rPr>
              <a:t>Centered</a:t>
            </a:r>
            <a:r>
              <a:rPr lang="en-GB" sz="600" dirty="0">
                <a:latin typeface="Times New Roman" panose="02020603050405020304" pitchFamily="18" charset="0"/>
                <a:ea typeface="Calibri" panose="020F0502020204030204" pitchFamily="34" charset="0"/>
                <a:cs typeface="Mangal" panose="02040503050203030202" pitchFamily="18" charset="0"/>
              </a:rPr>
              <a:t> Care: Nursing Theory Reflections. </a:t>
            </a:r>
            <a:r>
              <a:rPr lang="en-IN" sz="600" i="1" dirty="0">
                <a:latin typeface="Times New Roman" panose="02020603050405020304" pitchFamily="18" charset="0"/>
                <a:ea typeface="Calibri" panose="020F0502020204030204" pitchFamily="34" charset="0"/>
                <a:cs typeface="Mangal" panose="02040503050203030202" pitchFamily="18" charset="0"/>
              </a:rPr>
              <a:t>Nursing Science Quarterly</a:t>
            </a:r>
            <a:r>
              <a:rPr lang="en-IN" sz="600" dirty="0">
                <a:latin typeface="Times New Roman" panose="02020603050405020304" pitchFamily="18" charset="0"/>
                <a:ea typeface="Calibri" panose="020F0502020204030204" pitchFamily="34" charset="0"/>
                <a:cs typeface="Mangal" panose="02040503050203030202" pitchFamily="18" charset="0"/>
              </a:rPr>
              <a:t>, </a:t>
            </a:r>
            <a:r>
              <a:rPr lang="en-IN" sz="600" i="1" dirty="0">
                <a:latin typeface="Times New Roman" panose="02020603050405020304" pitchFamily="18" charset="0"/>
                <a:ea typeface="Calibri" panose="020F0502020204030204" pitchFamily="34" charset="0"/>
                <a:cs typeface="Mangal" panose="02040503050203030202" pitchFamily="18" charset="0"/>
              </a:rPr>
              <a:t>34</a:t>
            </a:r>
            <a:r>
              <a:rPr lang="en-IN" sz="600" dirty="0">
                <a:latin typeface="Times New Roman" panose="02020603050405020304" pitchFamily="18" charset="0"/>
                <a:ea typeface="Calibri" panose="020F0502020204030204" pitchFamily="34" charset="0"/>
                <a:cs typeface="Mangal" panose="02040503050203030202" pitchFamily="18" charset="0"/>
              </a:rPr>
              <a:t>(3), pp.322-327.</a:t>
            </a:r>
          </a:p>
          <a:p>
            <a:pPr algn="just">
              <a:lnSpc>
                <a:spcPct val="150000"/>
              </a:lnSpc>
              <a:spcAft>
                <a:spcPts val="800"/>
              </a:spcAft>
            </a:pPr>
            <a:r>
              <a:rPr lang="en-GB" sz="600" dirty="0">
                <a:latin typeface="Times New Roman" panose="02020603050405020304" pitchFamily="18" charset="0"/>
                <a:ea typeface="Calibri" panose="020F0502020204030204" pitchFamily="34" charset="0"/>
                <a:cs typeface="Mangal" panose="02040503050203030202" pitchFamily="18" charset="0"/>
              </a:rPr>
              <a:t>Potter, P.A., Perry, A.G., </a:t>
            </a:r>
            <a:r>
              <a:rPr lang="en-GB" sz="600" dirty="0" err="1">
                <a:latin typeface="Times New Roman" panose="02020603050405020304" pitchFamily="18" charset="0"/>
                <a:ea typeface="Calibri" panose="020F0502020204030204" pitchFamily="34" charset="0"/>
                <a:cs typeface="Mangal" panose="02040503050203030202" pitchFamily="18" charset="0"/>
              </a:rPr>
              <a:t>Stockert</a:t>
            </a:r>
            <a:r>
              <a:rPr lang="en-GB" sz="600" dirty="0">
                <a:latin typeface="Times New Roman" panose="02020603050405020304" pitchFamily="18" charset="0"/>
                <a:ea typeface="Calibri" panose="020F0502020204030204" pitchFamily="34" charset="0"/>
                <a:cs typeface="Mangal" panose="02040503050203030202" pitchFamily="18" charset="0"/>
              </a:rPr>
              <a:t>, P.A. and Hall, A., (2021). </a:t>
            </a:r>
            <a:r>
              <a:rPr lang="en-IN" sz="600" i="1" dirty="0">
                <a:latin typeface="Times New Roman" panose="02020603050405020304" pitchFamily="18" charset="0"/>
                <a:ea typeface="Calibri" panose="020F0502020204030204" pitchFamily="34" charset="0"/>
                <a:cs typeface="Mangal" panose="02040503050203030202" pitchFamily="18" charset="0"/>
              </a:rPr>
              <a:t>Fundamentals of nursing-e-book</a:t>
            </a:r>
            <a:r>
              <a:rPr lang="en-IN" sz="600" dirty="0">
                <a:latin typeface="Times New Roman" panose="02020603050405020304" pitchFamily="18" charset="0"/>
                <a:ea typeface="Calibri" panose="020F0502020204030204" pitchFamily="34" charset="0"/>
                <a:cs typeface="Mangal" panose="02040503050203030202" pitchFamily="18" charset="0"/>
              </a:rPr>
              <a:t>. Elsevier health sciences.</a:t>
            </a:r>
          </a:p>
          <a:p>
            <a:pPr algn="just">
              <a:lnSpc>
                <a:spcPct val="150000"/>
              </a:lnSpc>
              <a:spcAft>
                <a:spcPts val="800"/>
              </a:spcAft>
            </a:pPr>
            <a:r>
              <a:rPr lang="en-GB" sz="600" dirty="0">
                <a:latin typeface="Times New Roman" panose="02020603050405020304" pitchFamily="18" charset="0"/>
                <a:ea typeface="Calibri" panose="020F0502020204030204" pitchFamily="34" charset="0"/>
                <a:cs typeface="Mangal" panose="02040503050203030202" pitchFamily="18" charset="0"/>
              </a:rPr>
              <a:t>Schick-</a:t>
            </a:r>
            <a:r>
              <a:rPr lang="en-GB" sz="600" dirty="0" err="1">
                <a:latin typeface="Times New Roman" panose="02020603050405020304" pitchFamily="18" charset="0"/>
                <a:ea typeface="Calibri" panose="020F0502020204030204" pitchFamily="34" charset="0"/>
                <a:cs typeface="Mangal" panose="02040503050203030202" pitchFamily="18" charset="0"/>
              </a:rPr>
              <a:t>Makaroff</a:t>
            </a:r>
            <a:r>
              <a:rPr lang="en-GB" sz="600" dirty="0">
                <a:latin typeface="Times New Roman" panose="02020603050405020304" pitchFamily="18" charset="0"/>
                <a:ea typeface="Calibri" panose="020F0502020204030204" pitchFamily="34" charset="0"/>
                <a:cs typeface="Mangal" panose="02040503050203030202" pitchFamily="18" charset="0"/>
              </a:rPr>
              <a:t>, K. and </a:t>
            </a:r>
            <a:r>
              <a:rPr lang="en-GB" sz="600" dirty="0" err="1">
                <a:latin typeface="Times New Roman" panose="02020603050405020304" pitchFamily="18" charset="0"/>
                <a:ea typeface="Calibri" panose="020F0502020204030204" pitchFamily="34" charset="0"/>
                <a:cs typeface="Mangal" panose="02040503050203030202" pitchFamily="18" charset="0"/>
              </a:rPr>
              <a:t>Storch</a:t>
            </a:r>
            <a:r>
              <a:rPr lang="en-GB" sz="600" dirty="0">
                <a:latin typeface="Times New Roman" panose="02020603050405020304" pitchFamily="18" charset="0"/>
                <a:ea typeface="Calibri" panose="020F0502020204030204" pitchFamily="34" charset="0"/>
                <a:cs typeface="Mangal" panose="02040503050203030202" pitchFamily="18" charset="0"/>
              </a:rPr>
              <a:t>, J.L., (2019). Guidance for Ethical Leadership in Nursing Codes of Ethics: An Integrative Review. </a:t>
            </a:r>
            <a:r>
              <a:rPr lang="en-IN" sz="600" i="1" dirty="0">
                <a:latin typeface="Times New Roman" panose="02020603050405020304" pitchFamily="18" charset="0"/>
                <a:ea typeface="Calibri" panose="020F0502020204030204" pitchFamily="34" charset="0"/>
                <a:cs typeface="Mangal" panose="02040503050203030202" pitchFamily="18" charset="0"/>
              </a:rPr>
              <a:t>Nursing Leadership (1910-622X)</a:t>
            </a:r>
            <a:r>
              <a:rPr lang="en-IN" sz="600" dirty="0">
                <a:latin typeface="Times New Roman" panose="02020603050405020304" pitchFamily="18" charset="0"/>
                <a:ea typeface="Calibri" panose="020F0502020204030204" pitchFamily="34" charset="0"/>
                <a:cs typeface="Mangal" panose="02040503050203030202" pitchFamily="18" charset="0"/>
              </a:rPr>
              <a:t>, </a:t>
            </a:r>
            <a:r>
              <a:rPr lang="en-IN" sz="600" i="1" dirty="0">
                <a:latin typeface="Times New Roman" panose="02020603050405020304" pitchFamily="18" charset="0"/>
                <a:ea typeface="Calibri" panose="020F0502020204030204" pitchFamily="34" charset="0"/>
                <a:cs typeface="Mangal" panose="02040503050203030202" pitchFamily="18" charset="0"/>
              </a:rPr>
              <a:t>32</a:t>
            </a:r>
            <a:r>
              <a:rPr lang="en-IN" sz="600" dirty="0">
                <a:latin typeface="Times New Roman" panose="02020603050405020304" pitchFamily="18" charset="0"/>
                <a:ea typeface="Calibri" panose="020F0502020204030204" pitchFamily="34" charset="0"/>
                <a:cs typeface="Mangal" panose="02040503050203030202" pitchFamily="18" charset="0"/>
              </a:rPr>
              <a:t>(1).</a:t>
            </a:r>
          </a:p>
          <a:p>
            <a:pPr algn="just">
              <a:lnSpc>
                <a:spcPct val="150000"/>
              </a:lnSpc>
              <a:spcAft>
                <a:spcPts val="800"/>
              </a:spcAft>
            </a:pPr>
            <a:r>
              <a:rPr lang="en-GB" sz="600" dirty="0">
                <a:latin typeface="Times New Roman" panose="02020603050405020304" pitchFamily="18" charset="0"/>
                <a:ea typeface="Calibri" panose="020F0502020204030204" pitchFamily="34" charset="0"/>
                <a:cs typeface="Mangal" panose="02040503050203030202" pitchFamily="18" charset="0"/>
              </a:rPr>
              <a:t>Series, Q.C., (2018). ASHP guidelines on preventing medication errors in hospitals. </a:t>
            </a:r>
            <a:r>
              <a:rPr lang="en-IN" sz="600" i="1" dirty="0">
                <a:latin typeface="Times New Roman" panose="02020603050405020304" pitchFamily="18" charset="0"/>
                <a:ea typeface="Calibri" panose="020F0502020204030204" pitchFamily="34" charset="0"/>
                <a:cs typeface="Mangal" panose="02040503050203030202" pitchFamily="18" charset="0"/>
              </a:rPr>
              <a:t>Am J Health-</a:t>
            </a:r>
            <a:r>
              <a:rPr lang="en-IN" sz="600" i="1" dirty="0" err="1">
                <a:latin typeface="Times New Roman" panose="02020603050405020304" pitchFamily="18" charset="0"/>
                <a:ea typeface="Calibri" panose="020F0502020204030204" pitchFamily="34" charset="0"/>
                <a:cs typeface="Mangal" panose="02040503050203030202" pitchFamily="18" charset="0"/>
              </a:rPr>
              <a:t>Syst</a:t>
            </a:r>
            <a:r>
              <a:rPr lang="en-IN" sz="600" i="1" dirty="0">
                <a:latin typeface="Times New Roman" panose="02020603050405020304" pitchFamily="18" charset="0"/>
                <a:ea typeface="Calibri" panose="020F0502020204030204" pitchFamily="34" charset="0"/>
                <a:cs typeface="Mangal" panose="02040503050203030202" pitchFamily="18" charset="0"/>
              </a:rPr>
              <a:t> Pharm</a:t>
            </a:r>
            <a:r>
              <a:rPr lang="en-IN" sz="600" dirty="0">
                <a:latin typeface="Times New Roman" panose="02020603050405020304" pitchFamily="18" charset="0"/>
                <a:ea typeface="Calibri" panose="020F0502020204030204" pitchFamily="34" charset="0"/>
                <a:cs typeface="Mangal" panose="02040503050203030202" pitchFamily="18" charset="0"/>
              </a:rPr>
              <a:t>, </a:t>
            </a:r>
            <a:r>
              <a:rPr lang="en-IN" sz="600" i="1" dirty="0">
                <a:latin typeface="Times New Roman" panose="02020603050405020304" pitchFamily="18" charset="0"/>
                <a:ea typeface="Calibri" panose="020F0502020204030204" pitchFamily="34" charset="0"/>
                <a:cs typeface="Mangal" panose="02040503050203030202" pitchFamily="18" charset="0"/>
              </a:rPr>
              <a:t>75</a:t>
            </a:r>
            <a:r>
              <a:rPr lang="en-IN" sz="600" dirty="0">
                <a:latin typeface="Times New Roman" panose="02020603050405020304" pitchFamily="18" charset="0"/>
                <a:ea typeface="Calibri" panose="020F0502020204030204" pitchFamily="34" charset="0"/>
                <a:cs typeface="Mangal" panose="02040503050203030202" pitchFamily="18" charset="0"/>
              </a:rPr>
              <a:t>(19), pp.1493-517.</a:t>
            </a:r>
          </a:p>
          <a:p>
            <a:pPr algn="just">
              <a:lnSpc>
                <a:spcPct val="150000"/>
              </a:lnSpc>
              <a:spcAft>
                <a:spcPts val="800"/>
              </a:spcAft>
            </a:pPr>
            <a:r>
              <a:rPr lang="en-GB" sz="600" dirty="0" err="1">
                <a:latin typeface="Times New Roman" panose="02020603050405020304" pitchFamily="18" charset="0"/>
                <a:ea typeface="Calibri" panose="020F0502020204030204" pitchFamily="34" charset="0"/>
                <a:cs typeface="Mangal" panose="02040503050203030202" pitchFamily="18" charset="0"/>
              </a:rPr>
              <a:t>Shirazi</a:t>
            </a:r>
            <a:r>
              <a:rPr lang="en-GB" sz="600" dirty="0">
                <a:latin typeface="Times New Roman" panose="02020603050405020304" pitchFamily="18" charset="0"/>
                <a:ea typeface="Calibri" panose="020F0502020204030204" pitchFamily="34" charset="0"/>
                <a:cs typeface="Mangal" panose="02040503050203030202" pitchFamily="18" charset="0"/>
              </a:rPr>
              <a:t>, F. and </a:t>
            </a:r>
            <a:r>
              <a:rPr lang="en-GB" sz="600" dirty="0" err="1">
                <a:latin typeface="Times New Roman" panose="02020603050405020304" pitchFamily="18" charset="0"/>
                <a:ea typeface="Calibri" panose="020F0502020204030204" pitchFamily="34" charset="0"/>
                <a:cs typeface="Mangal" panose="02040503050203030202" pitchFamily="18" charset="0"/>
              </a:rPr>
              <a:t>Heidari</a:t>
            </a:r>
            <a:r>
              <a:rPr lang="en-GB" sz="600" dirty="0">
                <a:latin typeface="Times New Roman" panose="02020603050405020304" pitchFamily="18" charset="0"/>
                <a:ea typeface="Calibri" panose="020F0502020204030204" pitchFamily="34" charset="0"/>
                <a:cs typeface="Mangal" panose="02040503050203030202" pitchFamily="18" charset="0"/>
              </a:rPr>
              <a:t>, S., (2019). The relationship between critical thinking skills and learning styles and academic achievement of nursing students. </a:t>
            </a:r>
            <a:r>
              <a:rPr lang="en-IN" sz="600" i="1" dirty="0">
                <a:latin typeface="Times New Roman" panose="02020603050405020304" pitchFamily="18" charset="0"/>
                <a:ea typeface="Calibri" panose="020F0502020204030204" pitchFamily="34" charset="0"/>
                <a:cs typeface="Mangal" panose="02040503050203030202" pitchFamily="18" charset="0"/>
              </a:rPr>
              <a:t>The journal of nursing research</a:t>
            </a:r>
            <a:r>
              <a:rPr lang="en-IN" sz="600" dirty="0">
                <a:latin typeface="Times New Roman" panose="02020603050405020304" pitchFamily="18" charset="0"/>
                <a:ea typeface="Calibri" panose="020F0502020204030204" pitchFamily="34" charset="0"/>
                <a:cs typeface="Mangal" panose="02040503050203030202" pitchFamily="18" charset="0"/>
              </a:rPr>
              <a:t>, </a:t>
            </a:r>
            <a:r>
              <a:rPr lang="en-IN" sz="600" i="1" dirty="0">
                <a:latin typeface="Times New Roman" panose="02020603050405020304" pitchFamily="18" charset="0"/>
                <a:ea typeface="Calibri" panose="020F0502020204030204" pitchFamily="34" charset="0"/>
                <a:cs typeface="Mangal" panose="02040503050203030202" pitchFamily="18" charset="0"/>
              </a:rPr>
              <a:t>27</a:t>
            </a:r>
            <a:r>
              <a:rPr lang="en-IN" sz="600" dirty="0">
                <a:latin typeface="Times New Roman" panose="02020603050405020304" pitchFamily="18" charset="0"/>
                <a:ea typeface="Calibri" panose="020F0502020204030204" pitchFamily="34" charset="0"/>
                <a:cs typeface="Mangal" panose="02040503050203030202" pitchFamily="18" charset="0"/>
              </a:rPr>
              <a:t>(4), p.e38.</a:t>
            </a:r>
          </a:p>
          <a:p>
            <a:pPr algn="just">
              <a:lnSpc>
                <a:spcPct val="150000"/>
              </a:lnSpc>
              <a:spcAft>
                <a:spcPts val="800"/>
              </a:spcAft>
            </a:pPr>
            <a:r>
              <a:rPr lang="en-GB" sz="600" dirty="0" err="1">
                <a:latin typeface="Times New Roman" panose="02020603050405020304" pitchFamily="18" charset="0"/>
                <a:ea typeface="Calibri" panose="020F0502020204030204" pitchFamily="34" charset="0"/>
                <a:cs typeface="Mangal" panose="02040503050203030202" pitchFamily="18" charset="0"/>
              </a:rPr>
              <a:t>Vierula</a:t>
            </a:r>
            <a:r>
              <a:rPr lang="en-GB" sz="600" dirty="0">
                <a:latin typeface="Times New Roman" panose="02020603050405020304" pitchFamily="18" charset="0"/>
                <a:ea typeface="Calibri" panose="020F0502020204030204" pitchFamily="34" charset="0"/>
                <a:cs typeface="Mangal" panose="02040503050203030202" pitchFamily="18" charset="0"/>
              </a:rPr>
              <a:t>, J., </a:t>
            </a:r>
            <a:r>
              <a:rPr lang="en-GB" sz="600" dirty="0" err="1">
                <a:latin typeface="Times New Roman" panose="02020603050405020304" pitchFamily="18" charset="0"/>
                <a:ea typeface="Calibri" panose="020F0502020204030204" pitchFamily="34" charset="0"/>
                <a:cs typeface="Mangal" panose="02040503050203030202" pitchFamily="18" charset="0"/>
              </a:rPr>
              <a:t>Haavisto</a:t>
            </a:r>
            <a:r>
              <a:rPr lang="en-GB" sz="600" dirty="0">
                <a:latin typeface="Times New Roman" panose="02020603050405020304" pitchFamily="18" charset="0"/>
                <a:ea typeface="Calibri" panose="020F0502020204030204" pitchFamily="34" charset="0"/>
                <a:cs typeface="Mangal" panose="02040503050203030202" pitchFamily="18" charset="0"/>
              </a:rPr>
              <a:t>, E., </a:t>
            </a:r>
            <a:r>
              <a:rPr lang="en-GB" sz="600" dirty="0" err="1">
                <a:latin typeface="Times New Roman" panose="02020603050405020304" pitchFamily="18" charset="0"/>
                <a:ea typeface="Calibri" panose="020F0502020204030204" pitchFamily="34" charset="0"/>
                <a:cs typeface="Mangal" panose="02040503050203030202" pitchFamily="18" charset="0"/>
              </a:rPr>
              <a:t>Hupli</a:t>
            </a:r>
            <a:r>
              <a:rPr lang="en-GB" sz="600" dirty="0">
                <a:latin typeface="Times New Roman" panose="02020603050405020304" pitchFamily="18" charset="0"/>
                <a:ea typeface="Calibri" panose="020F0502020204030204" pitchFamily="34" charset="0"/>
                <a:cs typeface="Mangal" panose="02040503050203030202" pitchFamily="18" charset="0"/>
              </a:rPr>
              <a:t>, M. and </a:t>
            </a:r>
            <a:r>
              <a:rPr lang="en-GB" sz="600" dirty="0" err="1">
                <a:latin typeface="Times New Roman" panose="02020603050405020304" pitchFamily="18" charset="0"/>
                <a:ea typeface="Calibri" panose="020F0502020204030204" pitchFamily="34" charset="0"/>
                <a:cs typeface="Mangal" panose="02040503050203030202" pitchFamily="18" charset="0"/>
              </a:rPr>
              <a:t>Talman</a:t>
            </a:r>
            <a:r>
              <a:rPr lang="en-GB" sz="600" dirty="0">
                <a:latin typeface="Times New Roman" panose="02020603050405020304" pitchFamily="18" charset="0"/>
                <a:ea typeface="Calibri" panose="020F0502020204030204" pitchFamily="34" charset="0"/>
                <a:cs typeface="Mangal" panose="02040503050203030202" pitchFamily="18" charset="0"/>
              </a:rPr>
              <a:t>, K., (2020). The assessment of learning skills in nursing student selection: A scoping review. </a:t>
            </a:r>
            <a:r>
              <a:rPr lang="en-IN" sz="600" i="1" dirty="0">
                <a:latin typeface="Times New Roman" panose="02020603050405020304" pitchFamily="18" charset="0"/>
                <a:ea typeface="Calibri" panose="020F0502020204030204" pitchFamily="34" charset="0"/>
                <a:cs typeface="Mangal" panose="02040503050203030202" pitchFamily="18" charset="0"/>
              </a:rPr>
              <a:t>Assessment &amp; Evaluation in Higher Education</a:t>
            </a:r>
            <a:r>
              <a:rPr lang="en-IN" sz="600" dirty="0">
                <a:latin typeface="Times New Roman" panose="02020603050405020304" pitchFamily="18" charset="0"/>
                <a:ea typeface="Calibri" panose="020F0502020204030204" pitchFamily="34" charset="0"/>
                <a:cs typeface="Mangal" panose="02040503050203030202" pitchFamily="18" charset="0"/>
              </a:rPr>
              <a:t>, </a:t>
            </a:r>
            <a:r>
              <a:rPr lang="en-IN" sz="600" i="1" dirty="0">
                <a:latin typeface="Times New Roman" panose="02020603050405020304" pitchFamily="18" charset="0"/>
                <a:ea typeface="Calibri" panose="020F0502020204030204" pitchFamily="34" charset="0"/>
                <a:cs typeface="Mangal" panose="02040503050203030202" pitchFamily="18" charset="0"/>
              </a:rPr>
              <a:t>45</a:t>
            </a:r>
            <a:r>
              <a:rPr lang="en-IN" sz="600" dirty="0">
                <a:latin typeface="Times New Roman" panose="02020603050405020304" pitchFamily="18" charset="0"/>
                <a:ea typeface="Calibri" panose="020F0502020204030204" pitchFamily="34" charset="0"/>
                <a:cs typeface="Mangal" panose="02040503050203030202" pitchFamily="18" charset="0"/>
              </a:rPr>
              <a:t>(4), pp.496-512.</a:t>
            </a:r>
          </a:p>
          <a:p>
            <a:pPr algn="just">
              <a:lnSpc>
                <a:spcPct val="150000"/>
              </a:lnSpc>
              <a:spcAft>
                <a:spcPts val="800"/>
              </a:spcAft>
            </a:pPr>
            <a:r>
              <a:rPr lang="en-GB" sz="600" dirty="0">
                <a:latin typeface="Times New Roman" panose="02020603050405020304" pitchFamily="18" charset="0"/>
                <a:ea typeface="Calibri" panose="020F0502020204030204" pitchFamily="34" charset="0"/>
                <a:cs typeface="Mangal" panose="02040503050203030202" pitchFamily="18" charset="0"/>
              </a:rPr>
              <a:t>Water, T., Ford, K., Spence, D. and Rasmussen, S., (2016). Patient advocacy by nurses–past, present and future. </a:t>
            </a:r>
            <a:r>
              <a:rPr lang="en-IN" sz="600" i="1" dirty="0">
                <a:latin typeface="Times New Roman" panose="02020603050405020304" pitchFamily="18" charset="0"/>
                <a:ea typeface="Calibri" panose="020F0502020204030204" pitchFamily="34" charset="0"/>
                <a:cs typeface="Mangal" panose="02040503050203030202" pitchFamily="18" charset="0"/>
              </a:rPr>
              <a:t>Contemporary Nurse</a:t>
            </a:r>
            <a:r>
              <a:rPr lang="en-IN" sz="600" dirty="0">
                <a:latin typeface="Times New Roman" panose="02020603050405020304" pitchFamily="18" charset="0"/>
                <a:ea typeface="Calibri" panose="020F0502020204030204" pitchFamily="34" charset="0"/>
                <a:cs typeface="Mangal" panose="02040503050203030202" pitchFamily="18" charset="0"/>
              </a:rPr>
              <a:t>, </a:t>
            </a:r>
            <a:r>
              <a:rPr lang="en-IN" sz="600" i="1" dirty="0">
                <a:latin typeface="Times New Roman" panose="02020603050405020304" pitchFamily="18" charset="0"/>
                <a:ea typeface="Calibri" panose="020F0502020204030204" pitchFamily="34" charset="0"/>
                <a:cs typeface="Mangal" panose="02040503050203030202" pitchFamily="18" charset="0"/>
              </a:rPr>
              <a:t>52</a:t>
            </a:r>
            <a:r>
              <a:rPr lang="en-IN" sz="600" dirty="0">
                <a:latin typeface="Times New Roman" panose="02020603050405020304" pitchFamily="18" charset="0"/>
                <a:ea typeface="Calibri" panose="020F0502020204030204" pitchFamily="34" charset="0"/>
                <a:cs typeface="Mangal" panose="02040503050203030202" pitchFamily="18" charset="0"/>
              </a:rPr>
              <a:t>(6), pp.696-709.</a:t>
            </a:r>
          </a:p>
        </p:txBody>
      </p:sp>
    </p:spTree>
    <p:extLst>
      <p:ext uri="{BB962C8B-B14F-4D97-AF65-F5344CB8AC3E}">
        <p14:creationId xmlns:p14="http://schemas.microsoft.com/office/powerpoint/2010/main" val="3499076472"/>
      </p:ext>
    </p:extLst>
  </p:cSld>
  <p:clrMapOvr>
    <a:masterClrMapping/>
  </p:clrMapOvr>
</p:sld>
</file>

<file path=ppt/theme/theme1.xml><?xml version="1.0" encoding="utf-8"?>
<a:theme xmlns:a="http://schemas.openxmlformats.org/drawingml/2006/main" name="Clinical Development Plan (CDP) by Slidesgo">
  <a:themeElements>
    <a:clrScheme name="Simple Light">
      <a:dk1>
        <a:srgbClr val="31465F"/>
      </a:dk1>
      <a:lt1>
        <a:srgbClr val="F3F3F3"/>
      </a:lt1>
      <a:dk2>
        <a:srgbClr val="3B5A69"/>
      </a:dk2>
      <a:lt2>
        <a:srgbClr val="619399"/>
      </a:lt2>
      <a:accent1>
        <a:srgbClr val="90D8E0"/>
      </a:accent1>
      <a:accent2>
        <a:srgbClr val="141414"/>
      </a:accent2>
      <a:accent3>
        <a:srgbClr val="FFFFFF"/>
      </a:accent3>
      <a:accent4>
        <a:srgbClr val="FFFFFF"/>
      </a:accent4>
      <a:accent5>
        <a:srgbClr val="FFFFFF"/>
      </a:accent5>
      <a:accent6>
        <a:srgbClr val="FFFFFF"/>
      </a:accent6>
      <a:hlink>
        <a:srgbClr val="31465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2976</Words>
  <Application>Microsoft Office PowerPoint</Application>
  <PresentationFormat>On-screen Show (16:9)</PresentationFormat>
  <Paragraphs>165</Paragraphs>
  <Slides>13</Slides>
  <Notes>13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13</vt:i4>
      </vt:variant>
    </vt:vector>
  </HeadingPairs>
  <TitlesOfParts>
    <vt:vector size="23" baseType="lpstr">
      <vt:lpstr>Arial</vt:lpstr>
      <vt:lpstr>Bebas Neue</vt:lpstr>
      <vt:lpstr>Open Sans</vt:lpstr>
      <vt:lpstr>Open Sans Medium</vt:lpstr>
      <vt:lpstr>Open Sans SemiBold</vt:lpstr>
      <vt:lpstr>Söhne</vt:lpstr>
      <vt:lpstr>Symbol</vt:lpstr>
      <vt:lpstr>Times New Roman</vt:lpstr>
      <vt:lpstr>Wingdings</vt:lpstr>
      <vt:lpstr>Clinical Development Plan (CDP) by Slidesgo</vt:lpstr>
      <vt:lpstr>NURSE</vt:lpstr>
      <vt:lpstr>In the demanding nursing field, a delicate balance of academic expertise, professional competence, and personal values is required for effective practice. This presentation delves into the critical skills and qualities essential for nurses to excel in their roles, ensuring the highest standards of care and patient well-being.</vt:lpstr>
      <vt:lpstr>Nursing Profession</vt:lpstr>
      <vt:lpstr>Academic Skills in Nursing</vt:lpstr>
      <vt:lpstr>Professional Skills in Nursing</vt:lpstr>
      <vt:lpstr>Personal values in Nursing</vt:lpstr>
      <vt:lpstr>Commitment to Professional Practice in Nursing</vt:lpstr>
      <vt:lpstr>Nursing Competencies and Codes of Conduct</vt:lpstr>
      <vt:lpstr>PowerPoint Presentation</vt:lpstr>
      <vt:lpstr>Case Study 1 - Nursing Scenarios</vt:lpstr>
      <vt:lpstr>Case Study 2 - Nursing Scenarios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modified xsi:type="dcterms:W3CDTF">2023-11-23T17:28:27Z</dcterms:modified>
</cp:coreProperties>
</file>