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4" r:id="rId4"/>
    <p:sldMasterId id="2147483752" r:id="rId5"/>
    <p:sldMasterId id="2147483855" r:id="rId6"/>
  </p:sldMasterIdLst>
  <p:notesMasterIdLst>
    <p:notesMasterId r:id="rId19"/>
  </p:notesMasterIdLst>
  <p:sldIdLst>
    <p:sldId id="278" r:id="rId7"/>
    <p:sldId id="287" r:id="rId8"/>
    <p:sldId id="284" r:id="rId9"/>
    <p:sldId id="281" r:id="rId10"/>
    <p:sldId id="285" r:id="rId11"/>
    <p:sldId id="282" r:id="rId12"/>
    <p:sldId id="286" r:id="rId13"/>
    <p:sldId id="283" r:id="rId14"/>
    <p:sldId id="288" r:id="rId15"/>
    <p:sldId id="289" r:id="rId16"/>
    <p:sldId id="280" r:id="rId17"/>
    <p:sldId id="27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5234"/>
    <a:srgbClr val="F8F6F2"/>
    <a:srgbClr val="D0DD21"/>
    <a:srgbClr val="9E9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96C44C-498F-4E40-B495-749780E64458}" v="363" dt="2026-06-15T17:25:32.3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82484" autoAdjust="0"/>
  </p:normalViewPr>
  <p:slideViewPr>
    <p:cSldViewPr snapToGrid="0" showGuides="1">
      <p:cViewPr varScale="1">
        <p:scale>
          <a:sx n="68" d="100"/>
          <a:sy n="68" d="100"/>
        </p:scale>
        <p:origin x="370" y="58"/>
      </p:cViewPr>
      <p:guideLst>
        <p:guide orient="horz" pos="2160"/>
        <p:guide pos="3840"/>
      </p:guideLst>
    </p:cSldViewPr>
  </p:slideViewPr>
  <p:notesTextViewPr>
    <p:cViewPr>
      <p:scale>
        <a:sx n="1" d="1"/>
        <a:sy n="1" d="1"/>
      </p:scale>
      <p:origin x="0" y="-547"/>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9F668A-E971-453D-B3EF-7791AF18FC08}" type="datetimeFigureOut">
              <a:rPr lang="en-GB" smtClean="0"/>
              <a:t>08/07/2026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8E6839-E347-4D22-8551-65566BAA8255}" type="slidenum">
              <a:rPr lang="en-GB" smtClean="0"/>
              <a:t>‹#›</a:t>
            </a:fld>
            <a:endParaRPr lang="en-GB"/>
          </a:p>
        </p:txBody>
      </p:sp>
    </p:spTree>
    <p:extLst>
      <p:ext uri="{BB962C8B-B14F-4D97-AF65-F5344CB8AC3E}">
        <p14:creationId xmlns:p14="http://schemas.microsoft.com/office/powerpoint/2010/main" val="2385402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 my name is Kirstii Williams, and I am presenting today about Eriksons Psychosocial Theory and how it can help us understand Isaac’s development.</a:t>
            </a:r>
          </a:p>
          <a:p>
            <a:endParaRPr lang="en-GB" dirty="0"/>
          </a:p>
        </p:txBody>
      </p:sp>
      <p:sp>
        <p:nvSpPr>
          <p:cNvPr id="4" name="Slide Number Placeholder 3"/>
          <p:cNvSpPr>
            <a:spLocks noGrp="1"/>
          </p:cNvSpPr>
          <p:nvPr>
            <p:ph type="sldNum" sz="quarter" idx="5"/>
          </p:nvPr>
        </p:nvSpPr>
        <p:spPr/>
        <p:txBody>
          <a:bodyPr/>
          <a:lstStyle/>
          <a:p>
            <a:fld id="{5D8E6839-E347-4D22-8551-65566BAA8255}" type="slidenum">
              <a:rPr lang="en-GB" smtClean="0"/>
              <a:t>1</a:t>
            </a:fld>
            <a:endParaRPr lang="en-GB"/>
          </a:p>
        </p:txBody>
      </p:sp>
    </p:spTree>
    <p:extLst>
      <p:ext uri="{BB962C8B-B14F-4D97-AF65-F5344CB8AC3E}">
        <p14:creationId xmlns:p14="http://schemas.microsoft.com/office/powerpoint/2010/main" val="4017324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explores how Erikson’s psychosocial theory can be used to understand the development of a four‑year‑old child named Isaac. According to Erikson (1950), early experiences shape emotional and social development. I’ll begin with a brief overview of Erikson’s stages, then apply them to Isaac’s behaviour and emotional needs. I’ll also consider biological factors, such as temperament and early brain development, and environmental factors like caregiving and social interaction. Finally, I’ll evaluate the strengths and weaknesses of using Erikson’s theory in early years practice.</a:t>
            </a:r>
          </a:p>
          <a:p>
            <a:endParaRPr lang="en-GB" dirty="0"/>
          </a:p>
        </p:txBody>
      </p:sp>
      <p:sp>
        <p:nvSpPr>
          <p:cNvPr id="4" name="Slide Number Placeholder 3"/>
          <p:cNvSpPr>
            <a:spLocks noGrp="1"/>
          </p:cNvSpPr>
          <p:nvPr>
            <p:ph type="sldNum" sz="quarter" idx="5"/>
          </p:nvPr>
        </p:nvSpPr>
        <p:spPr/>
        <p:txBody>
          <a:bodyPr/>
          <a:lstStyle/>
          <a:p>
            <a:fld id="{5D8E6839-E347-4D22-8551-65566BAA8255}" type="slidenum">
              <a:rPr lang="en-GB" smtClean="0"/>
              <a:t>3</a:t>
            </a:fld>
            <a:endParaRPr lang="en-GB"/>
          </a:p>
        </p:txBody>
      </p:sp>
    </p:spTree>
    <p:extLst>
      <p:ext uri="{BB962C8B-B14F-4D97-AF65-F5344CB8AC3E}">
        <p14:creationId xmlns:p14="http://schemas.microsoft.com/office/powerpoint/2010/main" val="4262780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effectLst/>
              </a:rPr>
              <a:t>Erikson’s psychosocial theory outlines eight stages of development, each centred on a key conflict that shapes personality (Erikson, 1950). In early childhood, three stages are particularly influential.</a:t>
            </a:r>
            <a:endParaRPr lang="en-GB" b="0" dirty="0"/>
          </a:p>
          <a:p>
            <a:r>
              <a:rPr lang="en-GB" b="0" dirty="0">
                <a:effectLst/>
              </a:rPr>
              <a:t>Trust vs Mistrust occurs in infancy, where consistent, responsive caregiving helps children develop a secure sense that the world is safe and predictable (Erikson, 1950; McLeod, 2018).</a:t>
            </a:r>
            <a:endParaRPr lang="en-GB" b="0" dirty="0"/>
          </a:p>
          <a:p>
            <a:r>
              <a:rPr lang="en-GB" b="0" dirty="0">
                <a:effectLst/>
              </a:rPr>
              <a:t>As children move into toddlerhood, Autonomy vs Shame and Doubt becomes central. When caregivers encourage exploration and allow children to make simple choices, they build independence and confidence. Overly critical or restrictive responses can lead to doubt in their abilities (Erikson, 1950; Berk, 2013).</a:t>
            </a:r>
            <a:endParaRPr lang="en-GB" b="0" dirty="0"/>
          </a:p>
          <a:p>
            <a:r>
              <a:rPr lang="en-GB" b="0" dirty="0">
                <a:effectLst/>
              </a:rPr>
              <a:t>In the preschool years, Initiative vs Guilt emerges. Children begin taking initiative through play, imagination and social interaction. Supportive environments help them develop purpose and leadership skills, while discouragement may result in guilt or hesitation (Erikson, 1950; Bee &amp; Boyd, 2014).</a:t>
            </a:r>
            <a:endParaRPr lang="en-GB" b="0" dirty="0"/>
          </a:p>
          <a:p>
            <a:r>
              <a:rPr lang="en-GB" b="0" dirty="0">
                <a:effectLst/>
              </a:rPr>
              <a:t>Together, these stages highlight how early </a:t>
            </a:r>
            <a:r>
              <a:rPr lang="en-GB" dirty="0">
                <a:effectLst/>
              </a:rPr>
              <a:t>experiences shape a child’s </a:t>
            </a:r>
            <a:r>
              <a:rPr lang="en-GB" b="0" dirty="0">
                <a:effectLst/>
              </a:rPr>
              <a:t>security, independence and confidence</a:t>
            </a:r>
            <a:r>
              <a:rPr lang="en-GB" dirty="0">
                <a:effectLst/>
              </a:rPr>
              <a:t>, forming the foundations for later social and emotional development.</a:t>
            </a:r>
            <a:endParaRPr lang="en-GB" dirty="0"/>
          </a:p>
          <a:p>
            <a:endParaRPr lang="en-GB" dirty="0"/>
          </a:p>
        </p:txBody>
      </p:sp>
      <p:sp>
        <p:nvSpPr>
          <p:cNvPr id="4" name="Slide Number Placeholder 3"/>
          <p:cNvSpPr>
            <a:spLocks noGrp="1"/>
          </p:cNvSpPr>
          <p:nvPr>
            <p:ph type="sldNum" sz="quarter" idx="5"/>
          </p:nvPr>
        </p:nvSpPr>
        <p:spPr/>
        <p:txBody>
          <a:bodyPr/>
          <a:lstStyle/>
          <a:p>
            <a:fld id="{5D8E6839-E347-4D22-8551-65566BAA8255}" type="slidenum">
              <a:rPr lang="en-GB" smtClean="0"/>
              <a:t>4</a:t>
            </a:fld>
            <a:endParaRPr lang="en-GB"/>
          </a:p>
        </p:txBody>
      </p:sp>
    </p:spTree>
    <p:extLst>
      <p:ext uri="{BB962C8B-B14F-4D97-AF65-F5344CB8AC3E}">
        <p14:creationId xmlns:p14="http://schemas.microsoft.com/office/powerpoint/2010/main" val="2411579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Isaac’s early experiences strongly influence how he is progressing through Erikson’s psychosocial stages. Erikson (1950) explains that children need consistent, responsive care to develop trust, autonomy and initiative. Isaac’s disrupted childcare, his mother’s post‑natal depression, limited social interaction and language delay all affect these stages.</a:t>
            </a:r>
            <a:endParaRPr lang="en-GB" dirty="0"/>
          </a:p>
          <a:p>
            <a:r>
              <a:rPr lang="en-GB" dirty="0">
                <a:effectLst/>
              </a:rPr>
              <a:t>His clinginess and separation distress suggest challenges in </a:t>
            </a:r>
            <a:r>
              <a:rPr lang="en-GB" b="1" dirty="0">
                <a:effectLst/>
              </a:rPr>
              <a:t>Trust vs Mistrust</a:t>
            </a:r>
            <a:r>
              <a:rPr lang="en-GB" dirty="0">
                <a:effectLst/>
              </a:rPr>
              <a:t>, which Erikson links to inconsistent care. Because Isaac has experienced multiple childcare changes and a parent who is struggling emotionally, he finds it harder to feel secure enough to explore.</a:t>
            </a:r>
            <a:endParaRPr lang="en-GB" dirty="0"/>
          </a:p>
          <a:p>
            <a:r>
              <a:rPr lang="en-GB" dirty="0">
                <a:effectLst/>
              </a:rPr>
              <a:t>His low confidence and reliance on adults indicate difficulties in </a:t>
            </a:r>
            <a:r>
              <a:rPr lang="en-GB" b="1" dirty="0">
                <a:effectLst/>
              </a:rPr>
              <a:t>Autonomy vs Shame and Doubt</a:t>
            </a:r>
            <a:r>
              <a:rPr lang="en-GB" dirty="0">
                <a:effectLst/>
              </a:rPr>
              <a:t>. Children need chances to make choices and try things independently. When adults are anxious or routines are unpredictable, children may become hesitant and unsure of themselves.</a:t>
            </a:r>
            <a:endParaRPr lang="en-GB" dirty="0"/>
          </a:p>
          <a:p>
            <a:r>
              <a:rPr lang="en-GB" dirty="0">
                <a:effectLst/>
              </a:rPr>
              <a:t>Isaac’s withdrawal from group play and quiet behaviour suggest challenges in </a:t>
            </a:r>
            <a:r>
              <a:rPr lang="en-GB" b="1" dirty="0">
                <a:effectLst/>
              </a:rPr>
              <a:t>Initiative vs Guilt</a:t>
            </a:r>
            <a:r>
              <a:rPr lang="en-GB" dirty="0">
                <a:effectLst/>
              </a:rPr>
              <a:t>. At this age, children learn initiative through social play and trying new things. If they lack encouragement or feel uncertain, they may avoid activities, show low confidence, or fear failure,  which matches Isaac’s behaviours (Simply Psychology, 2023; Cherry, 2024).</a:t>
            </a:r>
          </a:p>
          <a:p>
            <a:endParaRPr lang="en-GB" dirty="0"/>
          </a:p>
          <a:p>
            <a:r>
              <a:rPr lang="en-GB" dirty="0">
                <a:effectLst/>
              </a:rPr>
              <a:t>To support Isaac, we need strategies that build trust, confidence, initiative and independence.</a:t>
            </a:r>
            <a:endParaRPr lang="en-GB" dirty="0"/>
          </a:p>
          <a:p>
            <a:r>
              <a:rPr lang="en-GB" b="1" dirty="0">
                <a:effectLst/>
              </a:rPr>
              <a:t>First</a:t>
            </a:r>
            <a:r>
              <a:rPr lang="en-GB" dirty="0">
                <a:effectLst/>
              </a:rPr>
              <a:t>, strengthen trust and emotional security: use a consistent key person, predictable routines, transitional objects, and calm separation rituals. This reduces anxiety and helps Isaac feel safe enough to explore.</a:t>
            </a:r>
            <a:endParaRPr lang="en-GB" dirty="0"/>
          </a:p>
          <a:p>
            <a:r>
              <a:rPr lang="en-GB" b="1" dirty="0">
                <a:effectLst/>
              </a:rPr>
              <a:t>Second</a:t>
            </a:r>
            <a:r>
              <a:rPr lang="en-GB" dirty="0">
                <a:effectLst/>
              </a:rPr>
              <a:t>, support confidence and initiative: offer small choices, scaffold play, give specific praise, and provide simple leadership roles. These experiences build autonomy and purpose.</a:t>
            </a:r>
            <a:endParaRPr lang="en-GB" dirty="0"/>
          </a:p>
          <a:p>
            <a:r>
              <a:rPr lang="en-GB" b="1" dirty="0">
                <a:effectLst/>
              </a:rPr>
              <a:t>Third</a:t>
            </a:r>
            <a:r>
              <a:rPr lang="en-GB" dirty="0">
                <a:effectLst/>
              </a:rPr>
              <a:t>, develop social play skills: use guided play, pair him with one calm peer, model simple social phrases, and celebrate small successes. This helps him engage without feeling overwhelmed.</a:t>
            </a:r>
            <a:endParaRPr lang="en-GB" dirty="0"/>
          </a:p>
          <a:p>
            <a:r>
              <a:rPr lang="en-GB" b="1" dirty="0">
                <a:effectLst/>
              </a:rPr>
              <a:t>Fourth</a:t>
            </a:r>
            <a:r>
              <a:rPr lang="en-GB" dirty="0">
                <a:effectLst/>
              </a:rPr>
              <a:t>, support language development: use clear language, visual supports, stories and role play, and gently expand his speech. Better language helps him express ideas and join play more confidently.</a:t>
            </a:r>
            <a:endParaRPr lang="en-GB" dirty="0"/>
          </a:p>
          <a:p>
            <a:r>
              <a:rPr lang="en-GB" b="1" dirty="0">
                <a:effectLst/>
              </a:rPr>
              <a:t>Finally</a:t>
            </a:r>
            <a:r>
              <a:rPr lang="en-GB" dirty="0">
                <a:effectLst/>
              </a:rPr>
              <a:t>, provide stability and emotional support: consistent staffing, emotional check‑ins, predictable routines at home, and positive feedback to his mother. Consistency reduces fear and withdrawal, supporting healthy psychosocial development.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D8E6839-E347-4D22-8551-65566BAA8255}" type="slidenum">
              <a:rPr lang="en-GB" smtClean="0"/>
              <a:t>5</a:t>
            </a:fld>
            <a:endParaRPr lang="en-GB"/>
          </a:p>
        </p:txBody>
      </p:sp>
    </p:spTree>
    <p:extLst>
      <p:ext uri="{BB962C8B-B14F-4D97-AF65-F5344CB8AC3E}">
        <p14:creationId xmlns:p14="http://schemas.microsoft.com/office/powerpoint/2010/main" val="1293957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Biological factors also play an important role in Isaac’s development. Thomas and Chess (1977) explain that temperament varies between children, and some are naturally more sensitive to stress, change and separation. This means Isaac’s clinginess and difficulty with transitions may partly reflect an inborn temperament style, not just environmental factors.</a:t>
            </a:r>
            <a:endParaRPr lang="en-GB" dirty="0"/>
          </a:p>
          <a:p>
            <a:r>
              <a:rPr lang="en-GB" dirty="0">
                <a:effectLst/>
              </a:rPr>
              <a:t>Early brain development is also shaped by experience. The Centre on the Developing Child (2010) highlights that instability, stress and inconsistent caregiving can affect the development of emotional regulation systems. Because Isaac has experienced disrupted childcare and a parent with post‑natal depression, his brain may be receiving fewer stable, predictable cues, making it harder for him to manage emotions confidently.</a:t>
            </a:r>
            <a:endParaRPr lang="en-GB" dirty="0"/>
          </a:p>
          <a:p>
            <a:r>
              <a:rPr lang="en-GB" dirty="0">
                <a:effectLst/>
              </a:rPr>
              <a:t>Language delays can also have biological roots. Bishop (2014) notes that some children have underlying developmental differences that affect speech and language processing. When language is delayed, children may struggle to express needs, join play or take initiative, which can reduce confidence and social participation.</a:t>
            </a:r>
            <a:endParaRPr lang="en-GB" dirty="0"/>
          </a:p>
          <a:p>
            <a:r>
              <a:rPr lang="en-GB" dirty="0">
                <a:effectLst/>
              </a:rPr>
              <a:t>Overall, Isaac’s biological factors — temperament, early brain development and possible language‑processing differences — interact with his environment and help explain why he finds transitions, social play and independence more challenging.</a:t>
            </a:r>
            <a:endParaRPr lang="en-GB" dirty="0"/>
          </a:p>
          <a:p>
            <a:endParaRPr lang="en-GB" dirty="0"/>
          </a:p>
        </p:txBody>
      </p:sp>
      <p:sp>
        <p:nvSpPr>
          <p:cNvPr id="4" name="Slide Number Placeholder 3"/>
          <p:cNvSpPr>
            <a:spLocks noGrp="1"/>
          </p:cNvSpPr>
          <p:nvPr>
            <p:ph type="sldNum" sz="quarter" idx="5"/>
          </p:nvPr>
        </p:nvSpPr>
        <p:spPr/>
        <p:txBody>
          <a:bodyPr/>
          <a:lstStyle/>
          <a:p>
            <a:fld id="{5D8E6839-E347-4D22-8551-65566BAA8255}" type="slidenum">
              <a:rPr lang="en-GB" smtClean="0"/>
              <a:t>6</a:t>
            </a:fld>
            <a:endParaRPr lang="en-GB"/>
          </a:p>
        </p:txBody>
      </p:sp>
    </p:spTree>
    <p:extLst>
      <p:ext uri="{BB962C8B-B14F-4D97-AF65-F5344CB8AC3E}">
        <p14:creationId xmlns:p14="http://schemas.microsoft.com/office/powerpoint/2010/main" val="3096297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Environmental factors have a major impact on Isaac’s development. Bowlby (1969) explains that inconsistent caregiving can disrupt attachment and trust, which helps explain Isaac’s separation distress and clinginess. Limited peer interaction also reduces opportunities to build social confidence, linking to Vygotsky’s (1978) view that children learn through social interaction and shared activities.</a:t>
            </a:r>
            <a:endParaRPr lang="en-GB" dirty="0"/>
          </a:p>
          <a:p>
            <a:r>
              <a:rPr lang="en-GB" dirty="0">
                <a:effectLst/>
              </a:rPr>
              <a:t>Bandura (1977) highlights the importance of modelling and observation. Because Isaac is often withdrawn and has fewer stable social experiences, he may be missing chances to observe positive peer behaviour and practise social skills.</a:t>
            </a:r>
            <a:endParaRPr lang="en-GB" dirty="0"/>
          </a:p>
          <a:p>
            <a:r>
              <a:rPr lang="en-GB" dirty="0">
                <a:effectLst/>
              </a:rPr>
              <a:t>Bronfenbrenner (1979) emphasises how transitions, family stress and the emotional climate at home shape development. Isaac’s disrupted childcare and his mother’s post‑natal depression create instability in his microsystem, which can affect his confidence, emotional regulation and willingness to explore.</a:t>
            </a:r>
            <a:endParaRPr lang="en-GB" dirty="0"/>
          </a:p>
          <a:p>
            <a:r>
              <a:rPr lang="en-GB" dirty="0">
                <a:effectLst/>
              </a:rPr>
              <a:t>Overall, Isaac’s environment — caregiving consistency, social opportunities, modelling, and home stress — plays a central role in his developmental challenges.</a:t>
            </a:r>
            <a:endParaRPr lang="en-GB" dirty="0"/>
          </a:p>
          <a:p>
            <a:endParaRPr lang="en-GB" dirty="0"/>
          </a:p>
        </p:txBody>
      </p:sp>
      <p:sp>
        <p:nvSpPr>
          <p:cNvPr id="4" name="Slide Number Placeholder 3"/>
          <p:cNvSpPr>
            <a:spLocks noGrp="1"/>
          </p:cNvSpPr>
          <p:nvPr>
            <p:ph type="sldNum" sz="quarter" idx="5"/>
          </p:nvPr>
        </p:nvSpPr>
        <p:spPr/>
        <p:txBody>
          <a:bodyPr/>
          <a:lstStyle/>
          <a:p>
            <a:fld id="{5D8E6839-E347-4D22-8551-65566BAA8255}" type="slidenum">
              <a:rPr lang="en-GB" smtClean="0"/>
              <a:t>7</a:t>
            </a:fld>
            <a:endParaRPr lang="en-GB"/>
          </a:p>
        </p:txBody>
      </p:sp>
    </p:spTree>
    <p:extLst>
      <p:ext uri="{BB962C8B-B14F-4D97-AF65-F5344CB8AC3E}">
        <p14:creationId xmlns:p14="http://schemas.microsoft.com/office/powerpoint/2010/main" val="1428063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Erikson’s theory is helpful because it provides a clear way to understand Isaac’s emotional needs. It highlights how early experiences shape trust, confidence and social behaviour, as Erikson (1950) describes. The stages are simple and easy for practitioners to apply. The theory also aligns well with attachment‑based approaches, supported by Bowlby (1969), emphasising the importance of relationships and emotional security.</a:t>
            </a:r>
          </a:p>
          <a:p>
            <a:endParaRPr lang="en-GB" dirty="0"/>
          </a:p>
        </p:txBody>
      </p:sp>
      <p:sp>
        <p:nvSpPr>
          <p:cNvPr id="4" name="Slide Number Placeholder 3"/>
          <p:cNvSpPr>
            <a:spLocks noGrp="1"/>
          </p:cNvSpPr>
          <p:nvPr>
            <p:ph type="sldNum" sz="quarter" idx="5"/>
          </p:nvPr>
        </p:nvSpPr>
        <p:spPr/>
        <p:txBody>
          <a:bodyPr/>
          <a:lstStyle/>
          <a:p>
            <a:fld id="{5D8E6839-E347-4D22-8551-65566BAA8255}" type="slidenum">
              <a:rPr lang="en-GB" smtClean="0"/>
              <a:t>8</a:t>
            </a:fld>
            <a:endParaRPr lang="en-GB"/>
          </a:p>
        </p:txBody>
      </p:sp>
    </p:spTree>
    <p:extLst>
      <p:ext uri="{BB962C8B-B14F-4D97-AF65-F5344CB8AC3E}">
        <p14:creationId xmlns:p14="http://schemas.microsoft.com/office/powerpoint/2010/main" val="1763911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limitation is that Erikson’s stages can oversimplify development. McLeod (2023) notes that children may show needs from several stages at once, which the model doesn’t fully explain. The theory also focuses mainly on social and emotional factors and doesn’t consider biological influences like temperament or language processing, as highlighted by Thomas and Chess (1977) and Bishop (2014). It assumes all children progress in the same order, but environmental factors can affect development differently, as Bronfenbrenner (1979) suggests. Erikson also doesn’t provide detailed strategies, so practitioners need to combine it with other theories.</a:t>
            </a:r>
          </a:p>
          <a:p>
            <a:endParaRPr lang="en-GB" dirty="0"/>
          </a:p>
        </p:txBody>
      </p:sp>
      <p:sp>
        <p:nvSpPr>
          <p:cNvPr id="4" name="Slide Number Placeholder 3"/>
          <p:cNvSpPr>
            <a:spLocks noGrp="1"/>
          </p:cNvSpPr>
          <p:nvPr>
            <p:ph type="sldNum" sz="quarter" idx="5"/>
          </p:nvPr>
        </p:nvSpPr>
        <p:spPr/>
        <p:txBody>
          <a:bodyPr/>
          <a:lstStyle/>
          <a:p>
            <a:fld id="{5D8E6839-E347-4D22-8551-65566BAA8255}" type="slidenum">
              <a:rPr lang="en-GB" smtClean="0"/>
              <a:t>9</a:t>
            </a:fld>
            <a:endParaRPr lang="en-GB"/>
          </a:p>
        </p:txBody>
      </p:sp>
    </p:spTree>
    <p:extLst>
      <p:ext uri="{BB962C8B-B14F-4D97-AF65-F5344CB8AC3E}">
        <p14:creationId xmlns:p14="http://schemas.microsoft.com/office/powerpoint/2010/main" val="1688549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Overall, the analysis shows that Isaac’s development has been shaped by emotional insecurity, limited social experiences and language delay. While Erikson’s theory helps explain his challenges with trust, autonomy and initiative, it does not fully account for all aspects of his development. A combined theoretical approach gives a more complete understanding.</a:t>
            </a:r>
            <a:endParaRPr lang="en-GB" dirty="0"/>
          </a:p>
          <a:p>
            <a:r>
              <a:rPr lang="en-GB" dirty="0">
                <a:effectLst/>
              </a:rPr>
              <a:t>Attachment theory (Bowlby, 1969) helps explain how inconsistent caregiving and maternal post‑natal depression may have affected Isaac’s emotional security. Temperament theory (Thomas &amp; Chess, 1977) highlights that some children are biologically more sensitive to stress and transitions, which may contribute to his clinginess. Social learning theory (Bandura, 1977) shows how reduced peer interaction limits opportunities for modelling and practising social skills. Bronfenbrenner’s ecological systems theory (1979) emphasises how wider environmental factors — such as disrupted childcare and home stress — shape development over time.</a:t>
            </a:r>
            <a:endParaRPr lang="en-GB" dirty="0"/>
          </a:p>
          <a:p>
            <a:r>
              <a:rPr lang="en-GB">
                <a:effectLst/>
              </a:rPr>
              <a:t>Together, these theories support practice by helping practitioners plan targeted interventions, including consistent relationships, predictable routines, supported peer play and close family involvement.</a:t>
            </a:r>
            <a:endParaRPr lang="en-GB"/>
          </a:p>
          <a:p>
            <a:endParaRPr lang="en-GB" dirty="0"/>
          </a:p>
        </p:txBody>
      </p:sp>
      <p:sp>
        <p:nvSpPr>
          <p:cNvPr id="4" name="Slide Number Placeholder 3"/>
          <p:cNvSpPr>
            <a:spLocks noGrp="1"/>
          </p:cNvSpPr>
          <p:nvPr>
            <p:ph type="sldNum" sz="quarter" idx="5"/>
          </p:nvPr>
        </p:nvSpPr>
        <p:spPr/>
        <p:txBody>
          <a:bodyPr/>
          <a:lstStyle/>
          <a:p>
            <a:fld id="{5D8E6839-E347-4D22-8551-65566BAA8255}" type="slidenum">
              <a:rPr lang="en-GB" smtClean="0"/>
              <a:t>10</a:t>
            </a:fld>
            <a:endParaRPr lang="en-GB"/>
          </a:p>
        </p:txBody>
      </p:sp>
    </p:spTree>
    <p:extLst>
      <p:ext uri="{BB962C8B-B14F-4D97-AF65-F5344CB8AC3E}">
        <p14:creationId xmlns:p14="http://schemas.microsoft.com/office/powerpoint/2010/main" val="2415557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7/8/2026</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86309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7/8/2026</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3664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7/8/2026</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0084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7/8/2026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02011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7/8/2026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56645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7/8/2026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5230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7/8/2026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30777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7/8/2026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01926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7/8/2026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0566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7/8/2026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3731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7/8/2026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0401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7/8/2026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08/07/2026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14249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08/07/2026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2479557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08/07/2026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5868328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08/07/2026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7191113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08/07/2026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8263355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08/07/2026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0265469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08/07/2026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962150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08/07/2026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865371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08/07/2026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5936042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08/07/2026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992752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08/07/2026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288128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07/08/2026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7/8/2026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71383010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7/8/2026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08/07/2026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04775772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jp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5.jpg"/><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0.jpg"/><Relationship Id="rId4" Type="http://schemas.openxmlformats.org/officeDocument/2006/relationships/image" Target="../media/image19.jpg"/></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Erik-Erikson.html?utm_source=copilot.com" TargetMode="External"/><Relationship Id="rId2" Type="http://schemas.openxmlformats.org/officeDocument/2006/relationships/hyperlink" Target="https://www.verywellmind.com/erik-eriksons-stages-of-psychosocial-development-2795740?utm_source=copilot.com" TargetMode="External"/><Relationship Id="rId1" Type="http://schemas.openxmlformats.org/officeDocument/2006/relationships/slideLayout" Target="../slideLayouts/slideLayout2.xml"/><Relationship Id="rId4" Type="http://schemas.openxmlformats.org/officeDocument/2006/relationships/hyperlink" Target="https://www.simplypsychology.org/erikson.html?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alphaModFix amt="74351"/>
            <a:lum/>
          </a:blip>
          <a:srcRect/>
          <a:stretch>
            <a:fillRect/>
          </a:stretch>
        </a:blipFill>
        <a:effectLst/>
      </p:bgPr>
    </p:bg>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842008" y="753794"/>
            <a:ext cx="10740392" cy="3860277"/>
          </a:xfrm>
        </p:spPr>
        <p:txBody>
          <a:bodyPr/>
          <a:lstStyle/>
          <a:p>
            <a:pPr eaLnBrk="1" hangingPunct="1"/>
            <a:endParaRPr lang="en-GB" sz="4000" dirty="0">
              <a:solidFill>
                <a:schemeClr val="tx1"/>
              </a:solidFill>
              <a:latin typeface="Calibri" panose="020F0502020204030204" pitchFamily="34" charset="0"/>
              <a:cs typeface="Calibri" panose="020F0502020204030204" pitchFamily="34" charset="0"/>
            </a:endParaRPr>
          </a:p>
          <a:p>
            <a:pPr eaLnBrk="1" hangingPunct="1">
              <a:lnSpc>
                <a:spcPct val="150000"/>
              </a:lnSpc>
            </a:pPr>
            <a:r>
              <a:rPr lang="en-GB" sz="4000" dirty="0">
                <a:solidFill>
                  <a:schemeClr val="tx1"/>
                </a:solidFill>
                <a:latin typeface="Arial" panose="020B0604020202020204" pitchFamily="34" charset="0"/>
                <a:cs typeface="Arial" panose="020B0604020202020204" pitchFamily="34" charset="0"/>
              </a:rPr>
              <a:t>Kirstii Williams 2511144</a:t>
            </a:r>
          </a:p>
          <a:p>
            <a:pPr eaLnBrk="1" hangingPunct="1">
              <a:lnSpc>
                <a:spcPct val="150000"/>
              </a:lnSpc>
            </a:pPr>
            <a:r>
              <a:rPr lang="en-GB" sz="4000" dirty="0">
                <a:solidFill>
                  <a:schemeClr val="tx1"/>
                </a:solidFill>
                <a:latin typeface="Arial" panose="020B0604020202020204" pitchFamily="34" charset="0"/>
                <a:cs typeface="Arial" panose="020B0604020202020204" pitchFamily="34" charset="0"/>
              </a:rPr>
              <a:t>Assessment 1: LCHS4010</a:t>
            </a:r>
          </a:p>
          <a:p>
            <a:pPr eaLnBrk="1" hangingPunct="1">
              <a:lnSpc>
                <a:spcPct val="150000"/>
              </a:lnSpc>
            </a:pPr>
            <a:r>
              <a:rPr lang="en-GB" sz="4000" dirty="0">
                <a:solidFill>
                  <a:schemeClr val="tx1"/>
                </a:solidFill>
                <a:latin typeface="Arial" panose="020B0604020202020204" pitchFamily="34" charset="0"/>
                <a:cs typeface="Arial" panose="020B0604020202020204" pitchFamily="34" charset="0"/>
              </a:rPr>
              <a:t>Understanding concepts &amp; theoretical perspectives related to lifespan development</a:t>
            </a:r>
          </a:p>
          <a:p>
            <a:pPr eaLnBrk="1" hangingPunct="1"/>
            <a:endParaRPr lang="en-GB" sz="4000" dirty="0">
              <a:solidFill>
                <a:schemeClr val="tx1"/>
              </a:solidFill>
              <a:latin typeface="Calibri" panose="020F0502020204030204" pitchFamily="34" charset="0"/>
              <a:cs typeface="Calibri" panose="020F0502020204030204" pitchFamily="34" charset="0"/>
            </a:endParaRPr>
          </a:p>
          <a:p>
            <a:pPr eaLnBrk="1" hangingPunct="1"/>
            <a:endParaRPr lang="en-GB" altLang="en-US" sz="4000" b="1" dirty="0">
              <a:solidFill>
                <a:schemeClr val="bg1"/>
              </a:solidFill>
            </a:endParaRP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08/07/2026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999FDF-E5EF-9BA9-00D0-1DFBD674CB47}"/>
              </a:ext>
            </a:extLst>
          </p:cNvPr>
          <p:cNvSpPr txBox="1"/>
          <p:nvPr/>
        </p:nvSpPr>
        <p:spPr>
          <a:xfrm>
            <a:off x="2730418" y="485058"/>
            <a:ext cx="6583680"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Ai Acknowledgment</a:t>
            </a:r>
          </a:p>
        </p:txBody>
      </p:sp>
      <p:sp>
        <p:nvSpPr>
          <p:cNvPr id="3" name="TextBox 2">
            <a:extLst>
              <a:ext uri="{FF2B5EF4-FFF2-40B4-BE49-F238E27FC236}">
                <a16:creationId xmlns:a16="http://schemas.microsoft.com/office/drawing/2014/main" id="{194F9CB1-A30F-8597-809B-BC969EEFF275}"/>
              </a:ext>
            </a:extLst>
          </p:cNvPr>
          <p:cNvSpPr txBox="1"/>
          <p:nvPr/>
        </p:nvSpPr>
        <p:spPr>
          <a:xfrm>
            <a:off x="609599" y="1641987"/>
            <a:ext cx="10343535"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I can confirm I did not use AI technology for my presentation.</a:t>
            </a:r>
          </a:p>
        </p:txBody>
      </p:sp>
      <p:pic>
        <p:nvPicPr>
          <p:cNvPr id="5" name="Picture 4" descr="3D face graphic">
            <a:extLst>
              <a:ext uri="{FF2B5EF4-FFF2-40B4-BE49-F238E27FC236}">
                <a16:creationId xmlns:a16="http://schemas.microsoft.com/office/drawing/2014/main" id="{117F10D7-DA6E-F693-AA1C-8F60D72A4673}"/>
              </a:ext>
            </a:extLst>
          </p:cNvPr>
          <p:cNvPicPr>
            <a:picLocks noChangeAspect="1"/>
          </p:cNvPicPr>
          <p:nvPr/>
        </p:nvPicPr>
        <p:blipFill>
          <a:blip r:embed="rId2"/>
          <a:stretch>
            <a:fillRect/>
          </a:stretch>
        </p:blipFill>
        <p:spPr>
          <a:xfrm>
            <a:off x="3374065" y="2658139"/>
            <a:ext cx="4780398" cy="2987749"/>
          </a:xfrm>
          <a:prstGeom prst="rect">
            <a:avLst/>
          </a:prstGeom>
        </p:spPr>
      </p:pic>
    </p:spTree>
    <p:extLst>
      <p:ext uri="{BB962C8B-B14F-4D97-AF65-F5344CB8AC3E}">
        <p14:creationId xmlns:p14="http://schemas.microsoft.com/office/powerpoint/2010/main" val="4206230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pic>
        <p:nvPicPr>
          <p:cNvPr id="5" name="Picture 4" descr="Smiling woman waving at camera">
            <a:extLst>
              <a:ext uri="{FF2B5EF4-FFF2-40B4-BE49-F238E27FC236}">
                <a16:creationId xmlns:a16="http://schemas.microsoft.com/office/drawing/2014/main" id="{DE57E571-7095-1058-AA89-890DF2C856C6}"/>
              </a:ext>
            </a:extLst>
          </p:cNvPr>
          <p:cNvPicPr>
            <a:picLocks noChangeAspect="1"/>
          </p:cNvPicPr>
          <p:nvPr/>
        </p:nvPicPr>
        <p:blipFill>
          <a:blip r:embed="rId3"/>
          <a:stretch>
            <a:fillRect/>
          </a:stretch>
        </p:blipFill>
        <p:spPr>
          <a:xfrm>
            <a:off x="7878501" y="2375169"/>
            <a:ext cx="4016484" cy="2677656"/>
          </a:xfrm>
          <a:prstGeom prst="rect">
            <a:avLst/>
          </a:prstGeom>
        </p:spPr>
      </p:pic>
      <p:sp>
        <p:nvSpPr>
          <p:cNvPr id="3" name="Oval 2">
            <a:extLst>
              <a:ext uri="{FF2B5EF4-FFF2-40B4-BE49-F238E27FC236}">
                <a16:creationId xmlns:a16="http://schemas.microsoft.com/office/drawing/2014/main" id="{39F17E7D-CCE0-B050-D436-986AFFA98CCE}"/>
              </a:ext>
            </a:extLst>
          </p:cNvPr>
          <p:cNvSpPr/>
          <p:nvPr/>
        </p:nvSpPr>
        <p:spPr>
          <a:xfrm>
            <a:off x="2090332" y="2615571"/>
            <a:ext cx="3522133" cy="196426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extBox 1">
            <a:extLst>
              <a:ext uri="{FF2B5EF4-FFF2-40B4-BE49-F238E27FC236}">
                <a16:creationId xmlns:a16="http://schemas.microsoft.com/office/drawing/2014/main" id="{F32389AB-927E-0566-B3D9-A1BE766BF96C}"/>
              </a:ext>
            </a:extLst>
          </p:cNvPr>
          <p:cNvSpPr txBox="1"/>
          <p:nvPr/>
        </p:nvSpPr>
        <p:spPr>
          <a:xfrm>
            <a:off x="2597736" y="3305316"/>
            <a:ext cx="2657170" cy="584775"/>
          </a:xfrm>
          <a:prstGeom prst="rect">
            <a:avLst/>
          </a:prstGeom>
          <a:noFill/>
        </p:spPr>
        <p:txBody>
          <a:bodyPr wrap="square" rtlCol="0">
            <a:spAutoFit/>
          </a:bodyPr>
          <a:lstStyle/>
          <a:p>
            <a:r>
              <a:rPr lang="en-GB" sz="3200" b="1" dirty="0"/>
              <a:t>Introduction</a:t>
            </a:r>
            <a:r>
              <a:rPr lang="en-GB" dirty="0"/>
              <a:t> </a:t>
            </a:r>
          </a:p>
        </p:txBody>
      </p:sp>
      <p:cxnSp>
        <p:nvCxnSpPr>
          <p:cNvPr id="11" name="Straight Arrow Connector 10">
            <a:extLst>
              <a:ext uri="{FF2B5EF4-FFF2-40B4-BE49-F238E27FC236}">
                <a16:creationId xmlns:a16="http://schemas.microsoft.com/office/drawing/2014/main" id="{1FF6F803-D768-C547-F488-81969A23A53A}"/>
              </a:ext>
            </a:extLst>
          </p:cNvPr>
          <p:cNvCxnSpPr>
            <a:stCxn id="3" idx="0"/>
          </p:cNvCxnSpPr>
          <p:nvPr/>
        </p:nvCxnSpPr>
        <p:spPr>
          <a:xfrm flipH="1" flipV="1">
            <a:off x="3851398" y="1585732"/>
            <a:ext cx="1" cy="10298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D7A59BD-FDE2-074A-185F-9E2C5AD35799}"/>
              </a:ext>
            </a:extLst>
          </p:cNvPr>
          <p:cNvSpPr txBox="1"/>
          <p:nvPr/>
        </p:nvSpPr>
        <p:spPr>
          <a:xfrm>
            <a:off x="2922238" y="939115"/>
            <a:ext cx="2135897" cy="584775"/>
          </a:xfrm>
          <a:prstGeom prst="rect">
            <a:avLst/>
          </a:prstGeom>
          <a:noFill/>
        </p:spPr>
        <p:txBody>
          <a:bodyPr wrap="square">
            <a:spAutoFit/>
          </a:bodyPr>
          <a:lstStyle/>
          <a:p>
            <a:r>
              <a:rPr lang="en-GB" sz="3200" dirty="0">
                <a:latin typeface="Arial" panose="020B0604020202020204" pitchFamily="34" charset="0"/>
                <a:cs typeface="Arial" panose="020B0604020202020204" pitchFamily="34" charset="0"/>
              </a:rPr>
              <a:t>Overview</a:t>
            </a:r>
          </a:p>
        </p:txBody>
      </p:sp>
      <p:cxnSp>
        <p:nvCxnSpPr>
          <p:cNvPr id="15" name="Straight Arrow Connector 14">
            <a:extLst>
              <a:ext uri="{FF2B5EF4-FFF2-40B4-BE49-F238E27FC236}">
                <a16:creationId xmlns:a16="http://schemas.microsoft.com/office/drawing/2014/main" id="{84E6A7C5-2B35-4966-2DED-46A9606597B1}"/>
              </a:ext>
            </a:extLst>
          </p:cNvPr>
          <p:cNvCxnSpPr>
            <a:stCxn id="3" idx="7"/>
          </p:cNvCxnSpPr>
          <p:nvPr/>
        </p:nvCxnSpPr>
        <p:spPr>
          <a:xfrm flipV="1">
            <a:off x="5096661" y="2164466"/>
            <a:ext cx="999339" cy="738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024DE81-EAF6-EAA5-C0AE-F551DC010E42}"/>
              </a:ext>
            </a:extLst>
          </p:cNvPr>
          <p:cNvSpPr txBox="1"/>
          <p:nvPr/>
        </p:nvSpPr>
        <p:spPr>
          <a:xfrm>
            <a:off x="6096000" y="1689904"/>
            <a:ext cx="2932252"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Applying to Isaac </a:t>
            </a:r>
          </a:p>
        </p:txBody>
      </p:sp>
      <p:cxnSp>
        <p:nvCxnSpPr>
          <p:cNvPr id="18" name="Straight Arrow Connector 17">
            <a:extLst>
              <a:ext uri="{FF2B5EF4-FFF2-40B4-BE49-F238E27FC236}">
                <a16:creationId xmlns:a16="http://schemas.microsoft.com/office/drawing/2014/main" id="{B89216B4-9B14-AC1C-D1CB-8FCBA322C270}"/>
              </a:ext>
            </a:extLst>
          </p:cNvPr>
          <p:cNvCxnSpPr>
            <a:cxnSpLocks/>
          </p:cNvCxnSpPr>
          <p:nvPr/>
        </p:nvCxnSpPr>
        <p:spPr>
          <a:xfrm>
            <a:off x="5497975" y="3980348"/>
            <a:ext cx="614159" cy="11169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35D4606E-040E-97F2-D9FD-5E3BBC3A06F7}"/>
              </a:ext>
            </a:extLst>
          </p:cNvPr>
          <p:cNvSpPr txBox="1"/>
          <p:nvPr/>
        </p:nvSpPr>
        <p:spPr>
          <a:xfrm>
            <a:off x="5372582" y="5130032"/>
            <a:ext cx="5011838"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Influences</a:t>
            </a:r>
          </a:p>
        </p:txBody>
      </p:sp>
      <p:cxnSp>
        <p:nvCxnSpPr>
          <p:cNvPr id="21" name="Straight Arrow Connector 20">
            <a:extLst>
              <a:ext uri="{FF2B5EF4-FFF2-40B4-BE49-F238E27FC236}">
                <a16:creationId xmlns:a16="http://schemas.microsoft.com/office/drawing/2014/main" id="{F83622B8-AC06-A147-99F4-88B7F51D3D70}"/>
              </a:ext>
            </a:extLst>
          </p:cNvPr>
          <p:cNvCxnSpPr>
            <a:stCxn id="3" idx="3"/>
          </p:cNvCxnSpPr>
          <p:nvPr/>
        </p:nvCxnSpPr>
        <p:spPr>
          <a:xfrm flipH="1">
            <a:off x="1939845" y="4292178"/>
            <a:ext cx="666291" cy="7891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683555DC-E6CD-9F35-FBCA-25C7319BFDBB}"/>
              </a:ext>
            </a:extLst>
          </p:cNvPr>
          <p:cNvSpPr txBox="1"/>
          <p:nvPr/>
        </p:nvSpPr>
        <p:spPr>
          <a:xfrm>
            <a:off x="324092" y="5167365"/>
            <a:ext cx="4930814"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Strengths and weaknesses</a:t>
            </a:r>
          </a:p>
        </p:txBody>
      </p:sp>
      <p:cxnSp>
        <p:nvCxnSpPr>
          <p:cNvPr id="25" name="Straight Arrow Connector 24">
            <a:extLst>
              <a:ext uri="{FF2B5EF4-FFF2-40B4-BE49-F238E27FC236}">
                <a16:creationId xmlns:a16="http://schemas.microsoft.com/office/drawing/2014/main" id="{1748CD07-23EF-14B9-D629-70852A43DECA}"/>
              </a:ext>
            </a:extLst>
          </p:cNvPr>
          <p:cNvCxnSpPr/>
          <p:nvPr/>
        </p:nvCxnSpPr>
        <p:spPr>
          <a:xfrm flipH="1" flipV="1">
            <a:off x="1817225" y="2407534"/>
            <a:ext cx="567160" cy="6597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60D4F70A-BFF7-3EE4-2A0D-D92732C8904B}"/>
              </a:ext>
            </a:extLst>
          </p:cNvPr>
          <p:cNvSpPr txBox="1"/>
          <p:nvPr/>
        </p:nvSpPr>
        <p:spPr>
          <a:xfrm>
            <a:off x="324092" y="1851949"/>
            <a:ext cx="2801071"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Implications</a:t>
            </a:r>
          </a:p>
        </p:txBody>
      </p:sp>
      <p:sp>
        <p:nvSpPr>
          <p:cNvPr id="27" name="TextBox 26">
            <a:extLst>
              <a:ext uri="{FF2B5EF4-FFF2-40B4-BE49-F238E27FC236}">
                <a16:creationId xmlns:a16="http://schemas.microsoft.com/office/drawing/2014/main" id="{D79AD34A-F55F-2288-0A42-82CA640D10AD}"/>
              </a:ext>
            </a:extLst>
          </p:cNvPr>
          <p:cNvSpPr txBox="1"/>
          <p:nvPr/>
        </p:nvSpPr>
        <p:spPr>
          <a:xfrm>
            <a:off x="3262489" y="293511"/>
            <a:ext cx="6208889"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Eriksons psychosocial theory</a:t>
            </a:r>
          </a:p>
        </p:txBody>
      </p:sp>
      <p:sp>
        <p:nvSpPr>
          <p:cNvPr id="28" name="TextBox 27">
            <a:extLst>
              <a:ext uri="{FF2B5EF4-FFF2-40B4-BE49-F238E27FC236}">
                <a16:creationId xmlns:a16="http://schemas.microsoft.com/office/drawing/2014/main" id="{FBDFEBE5-911D-3C01-A3BA-51645F229AA8}"/>
              </a:ext>
            </a:extLst>
          </p:cNvPr>
          <p:cNvSpPr txBox="1"/>
          <p:nvPr/>
        </p:nvSpPr>
        <p:spPr>
          <a:xfrm>
            <a:off x="324092" y="6355644"/>
            <a:ext cx="3107730"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Erikson (1950)</a:t>
            </a:r>
          </a:p>
        </p:txBody>
      </p:sp>
    </p:spTree>
    <p:extLst>
      <p:ext uri="{BB962C8B-B14F-4D97-AF65-F5344CB8AC3E}">
        <p14:creationId xmlns:p14="http://schemas.microsoft.com/office/powerpoint/2010/main" val="475646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7B0EA923-F209-67AC-B560-6FFA15382594}"/>
              </a:ext>
            </a:extLst>
          </p:cNvPr>
          <p:cNvGraphicFramePr>
            <a:graphicFrameLocks noGrp="1"/>
          </p:cNvGraphicFramePr>
          <p:nvPr>
            <p:extLst>
              <p:ext uri="{D42A27DB-BD31-4B8C-83A1-F6EECF244321}">
                <p14:modId xmlns:p14="http://schemas.microsoft.com/office/powerpoint/2010/main" val="2938469055"/>
              </p:ext>
            </p:extLst>
          </p:nvPr>
        </p:nvGraphicFramePr>
        <p:xfrm>
          <a:off x="6546079" y="4170795"/>
          <a:ext cx="5267369" cy="1889928"/>
        </p:xfrm>
        <a:graphic>
          <a:graphicData uri="http://schemas.openxmlformats.org/drawingml/2006/table">
            <a:tbl>
              <a:tblPr firstRow="1" bandRow="1">
                <a:tableStyleId>{5C22544A-7EE6-4342-B048-85BDC9FD1C3A}</a:tableStyleId>
              </a:tblPr>
              <a:tblGrid>
                <a:gridCol w="1178638">
                  <a:extLst>
                    <a:ext uri="{9D8B030D-6E8A-4147-A177-3AD203B41FA5}">
                      <a16:colId xmlns:a16="http://schemas.microsoft.com/office/drawing/2014/main" val="1676290243"/>
                    </a:ext>
                  </a:extLst>
                </a:gridCol>
                <a:gridCol w="4088731">
                  <a:extLst>
                    <a:ext uri="{9D8B030D-6E8A-4147-A177-3AD203B41FA5}">
                      <a16:colId xmlns:a16="http://schemas.microsoft.com/office/drawing/2014/main" val="2516971471"/>
                    </a:ext>
                  </a:extLst>
                </a:gridCol>
              </a:tblGrid>
              <a:tr h="411998">
                <a:tc>
                  <a:txBody>
                    <a:bodyPr/>
                    <a:lstStyle/>
                    <a:p>
                      <a:r>
                        <a:rPr lang="en-GB" sz="1400" b="1" dirty="0">
                          <a:solidFill>
                            <a:schemeClr val="tx1"/>
                          </a:solidFill>
                        </a:rPr>
                        <a:t>Physical </a:t>
                      </a:r>
                    </a:p>
                  </a:txBody>
                  <a:tcPr>
                    <a:solidFill>
                      <a:srgbClr val="0070C0"/>
                    </a:solidFill>
                  </a:tcPr>
                </a:tc>
                <a:tc>
                  <a:txBody>
                    <a:bodyPr/>
                    <a:lstStyle/>
                    <a:p>
                      <a:r>
                        <a:rPr lang="en-GB" sz="1400" b="0" dirty="0">
                          <a:solidFill>
                            <a:schemeClr val="tx1"/>
                          </a:solidFill>
                        </a:rPr>
                        <a:t>Trust → explore → motor skills</a:t>
                      </a:r>
                    </a:p>
                  </a:txBody>
                  <a:tcPr>
                    <a:solidFill>
                      <a:srgbClr val="0070C0"/>
                    </a:solidFill>
                  </a:tcPr>
                </a:tc>
                <a:extLst>
                  <a:ext uri="{0D108BD9-81ED-4DB2-BD59-A6C34878D82A}">
                    <a16:rowId xmlns:a16="http://schemas.microsoft.com/office/drawing/2014/main" val="1088607761"/>
                  </a:ext>
                </a:extLst>
              </a:tr>
              <a:tr h="484535">
                <a:tc>
                  <a:txBody>
                    <a:bodyPr/>
                    <a:lstStyle/>
                    <a:p>
                      <a:r>
                        <a:rPr lang="en-GB" sz="1400" b="1" dirty="0"/>
                        <a:t>Intellectual </a:t>
                      </a:r>
                    </a:p>
                  </a:txBody>
                  <a:tcPr>
                    <a:solidFill>
                      <a:srgbClr val="00B050"/>
                    </a:solidFill>
                  </a:tcPr>
                </a:tc>
                <a:tc>
                  <a:txBody>
                    <a:bodyPr/>
                    <a:lstStyle/>
                    <a:p>
                      <a:r>
                        <a:rPr lang="en-GB" sz="1400" dirty="0"/>
                        <a:t>Initiative → curiosity → thinking</a:t>
                      </a:r>
                    </a:p>
                  </a:txBody>
                  <a:tcPr>
                    <a:solidFill>
                      <a:srgbClr val="00B050"/>
                    </a:solidFill>
                  </a:tcPr>
                </a:tc>
                <a:extLst>
                  <a:ext uri="{0D108BD9-81ED-4DB2-BD59-A6C34878D82A}">
                    <a16:rowId xmlns:a16="http://schemas.microsoft.com/office/drawing/2014/main" val="1734886259"/>
                  </a:ext>
                </a:extLst>
              </a:tr>
              <a:tr h="511812">
                <a:tc>
                  <a:txBody>
                    <a:bodyPr/>
                    <a:lstStyle/>
                    <a:p>
                      <a:r>
                        <a:rPr lang="en-GB" sz="1400" b="1" dirty="0"/>
                        <a:t>Emotional</a:t>
                      </a:r>
                    </a:p>
                  </a:txBody>
                  <a:tcPr>
                    <a:solidFill>
                      <a:srgbClr val="E85234"/>
                    </a:solidFill>
                  </a:tcPr>
                </a:tc>
                <a:tc>
                  <a:txBody>
                    <a:bodyPr/>
                    <a:lstStyle/>
                    <a:p>
                      <a:r>
                        <a:rPr lang="en-GB" sz="1400" dirty="0"/>
                        <a:t>Trust → attachment ; autonomy → self-esteem</a:t>
                      </a:r>
                    </a:p>
                  </a:txBody>
                  <a:tcPr>
                    <a:solidFill>
                      <a:srgbClr val="E85234"/>
                    </a:solidFill>
                  </a:tcPr>
                </a:tc>
                <a:extLst>
                  <a:ext uri="{0D108BD9-81ED-4DB2-BD59-A6C34878D82A}">
                    <a16:rowId xmlns:a16="http://schemas.microsoft.com/office/drawing/2014/main" val="2979825274"/>
                  </a:ext>
                </a:extLst>
              </a:tr>
              <a:tr h="481583">
                <a:tc>
                  <a:txBody>
                    <a:bodyPr/>
                    <a:lstStyle/>
                    <a:p>
                      <a:r>
                        <a:rPr lang="en-GB" sz="1400" b="1" dirty="0"/>
                        <a:t>Social</a:t>
                      </a:r>
                    </a:p>
                  </a:txBody>
                  <a:tcPr>
                    <a:solidFill>
                      <a:srgbClr val="D0DD21"/>
                    </a:solidFill>
                  </a:tcPr>
                </a:tc>
                <a:tc>
                  <a:txBody>
                    <a:bodyPr/>
                    <a:lstStyle/>
                    <a:p>
                      <a:r>
                        <a:rPr lang="en-GB" sz="1400" dirty="0"/>
                        <a:t>Relationships → confidence → cooperation </a:t>
                      </a:r>
                    </a:p>
                  </a:txBody>
                  <a:tcPr>
                    <a:solidFill>
                      <a:srgbClr val="D0DD21"/>
                    </a:solidFill>
                  </a:tcPr>
                </a:tc>
                <a:extLst>
                  <a:ext uri="{0D108BD9-81ED-4DB2-BD59-A6C34878D82A}">
                    <a16:rowId xmlns:a16="http://schemas.microsoft.com/office/drawing/2014/main" val="3059773504"/>
                  </a:ext>
                </a:extLst>
              </a:tr>
            </a:tbl>
          </a:graphicData>
        </a:graphic>
      </p:graphicFrame>
      <p:sp>
        <p:nvSpPr>
          <p:cNvPr id="5" name="TextBox 4">
            <a:extLst>
              <a:ext uri="{FF2B5EF4-FFF2-40B4-BE49-F238E27FC236}">
                <a16:creationId xmlns:a16="http://schemas.microsoft.com/office/drawing/2014/main" id="{2C334B8B-8348-BF7A-DBD9-CF84022691C9}"/>
              </a:ext>
            </a:extLst>
          </p:cNvPr>
          <p:cNvSpPr txBox="1"/>
          <p:nvPr/>
        </p:nvSpPr>
        <p:spPr>
          <a:xfrm>
            <a:off x="1518794" y="177309"/>
            <a:ext cx="9225280" cy="461665"/>
          </a:xfrm>
          <a:prstGeom prst="rect">
            <a:avLst/>
          </a:prstGeom>
          <a:noFill/>
        </p:spPr>
        <p:txBody>
          <a:bodyPr wrap="square">
            <a:spAutoFit/>
          </a:bodyPr>
          <a:lstStyle/>
          <a:p>
            <a:pPr lvl="0" algn="ctr"/>
            <a:r>
              <a:rPr lang="en-GB" sz="2400" b="1" dirty="0">
                <a:latin typeface="Arial" panose="020B0604020202020204" pitchFamily="34" charset="0"/>
                <a:cs typeface="Arial" panose="020B0604020202020204" pitchFamily="34" charset="0"/>
              </a:rPr>
              <a:t>Eriksons – Psychosocial Theory in the early years (0-5years)</a:t>
            </a:r>
          </a:p>
        </p:txBody>
      </p:sp>
      <p:sp>
        <p:nvSpPr>
          <p:cNvPr id="7" name="TextBox 6">
            <a:extLst>
              <a:ext uri="{FF2B5EF4-FFF2-40B4-BE49-F238E27FC236}">
                <a16:creationId xmlns:a16="http://schemas.microsoft.com/office/drawing/2014/main" id="{F76D4207-C0BD-30F7-3ABF-9680F5621757}"/>
              </a:ext>
            </a:extLst>
          </p:cNvPr>
          <p:cNvSpPr txBox="1"/>
          <p:nvPr/>
        </p:nvSpPr>
        <p:spPr>
          <a:xfrm>
            <a:off x="350395" y="6319391"/>
            <a:ext cx="6524538"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(Bee &amp; Boyd, 2014), (Berk, 2013), (Erikson, 1950), (McLeod, 2023)</a:t>
            </a:r>
            <a:endParaRPr lang="en-GB" sz="1400" dirty="0">
              <a:latin typeface="Arial" panose="020B0604020202020204" pitchFamily="34" charset="0"/>
              <a:cs typeface="Arial" panose="020B0604020202020204" pitchFamily="34" charset="0"/>
            </a:endParaRPr>
          </a:p>
        </p:txBody>
      </p:sp>
      <p:graphicFrame>
        <p:nvGraphicFramePr>
          <p:cNvPr id="14" name="Table 13">
            <a:extLst>
              <a:ext uri="{FF2B5EF4-FFF2-40B4-BE49-F238E27FC236}">
                <a16:creationId xmlns:a16="http://schemas.microsoft.com/office/drawing/2014/main" id="{BFB8DACE-631F-7433-0058-CBEDAF2F65DA}"/>
              </a:ext>
            </a:extLst>
          </p:cNvPr>
          <p:cNvGraphicFramePr>
            <a:graphicFrameLocks noGrp="1"/>
          </p:cNvGraphicFramePr>
          <p:nvPr>
            <p:extLst>
              <p:ext uri="{D42A27DB-BD31-4B8C-83A1-F6EECF244321}">
                <p14:modId xmlns:p14="http://schemas.microsoft.com/office/powerpoint/2010/main" val="750596885"/>
              </p:ext>
            </p:extLst>
          </p:nvPr>
        </p:nvGraphicFramePr>
        <p:xfrm>
          <a:off x="139713" y="897321"/>
          <a:ext cx="10798684" cy="3647357"/>
        </p:xfrm>
        <a:graphic>
          <a:graphicData uri="http://schemas.openxmlformats.org/drawingml/2006/table">
            <a:tbl>
              <a:tblPr/>
              <a:tblGrid>
                <a:gridCol w="765677">
                  <a:extLst>
                    <a:ext uri="{9D8B030D-6E8A-4147-A177-3AD203B41FA5}">
                      <a16:colId xmlns:a16="http://schemas.microsoft.com/office/drawing/2014/main" val="3073552179"/>
                    </a:ext>
                  </a:extLst>
                </a:gridCol>
                <a:gridCol w="1517301">
                  <a:extLst>
                    <a:ext uri="{9D8B030D-6E8A-4147-A177-3AD203B41FA5}">
                      <a16:colId xmlns:a16="http://schemas.microsoft.com/office/drawing/2014/main" val="3521608881"/>
                    </a:ext>
                  </a:extLst>
                </a:gridCol>
                <a:gridCol w="2703007">
                  <a:extLst>
                    <a:ext uri="{9D8B030D-6E8A-4147-A177-3AD203B41FA5}">
                      <a16:colId xmlns:a16="http://schemas.microsoft.com/office/drawing/2014/main" val="1775434882"/>
                    </a:ext>
                  </a:extLst>
                </a:gridCol>
                <a:gridCol w="5812699">
                  <a:extLst>
                    <a:ext uri="{9D8B030D-6E8A-4147-A177-3AD203B41FA5}">
                      <a16:colId xmlns:a16="http://schemas.microsoft.com/office/drawing/2014/main" val="3420962237"/>
                    </a:ext>
                  </a:extLst>
                </a:gridCol>
              </a:tblGrid>
              <a:tr h="471307">
                <a:tc>
                  <a:txBody>
                    <a:bodyPr/>
                    <a:lstStyle/>
                    <a:p>
                      <a:pPr>
                        <a:buNone/>
                      </a:pPr>
                      <a:r>
                        <a:rPr lang="en-GB" sz="1700" dirty="0">
                          <a:latin typeface="Arial" panose="020B0604020202020204" pitchFamily="34" charset="0"/>
                          <a:cs typeface="Arial" panose="020B0604020202020204" pitchFamily="34" charset="0"/>
                        </a:rPr>
                        <a:t>Stage</a:t>
                      </a:r>
                    </a:p>
                  </a:txBody>
                  <a:tcPr marL="84949" marR="84949" marT="42474" marB="42474" anchor="ctr">
                    <a:lnL>
                      <a:noFill/>
                    </a:lnL>
                    <a:lnR>
                      <a:noFill/>
                    </a:lnR>
                    <a:lnT>
                      <a:noFill/>
                    </a:lnT>
                    <a:lnB>
                      <a:noFill/>
                    </a:lnB>
                    <a:noFill/>
                  </a:tcPr>
                </a:tc>
                <a:tc>
                  <a:txBody>
                    <a:bodyPr/>
                    <a:lstStyle/>
                    <a:p>
                      <a:pPr>
                        <a:buNone/>
                      </a:pPr>
                      <a:r>
                        <a:rPr lang="en-GB" sz="1700" dirty="0">
                          <a:latin typeface="Arial" panose="020B0604020202020204" pitchFamily="34" charset="0"/>
                          <a:cs typeface="Arial" panose="020B0604020202020204" pitchFamily="34" charset="0"/>
                        </a:rPr>
                        <a:t>Age Range</a:t>
                      </a:r>
                    </a:p>
                  </a:txBody>
                  <a:tcPr marL="84949" marR="84949" marT="42474" marB="42474" anchor="ctr">
                    <a:lnL>
                      <a:noFill/>
                    </a:lnL>
                    <a:lnR>
                      <a:noFill/>
                    </a:lnR>
                    <a:lnT>
                      <a:noFill/>
                    </a:lnT>
                    <a:lnB>
                      <a:noFill/>
                    </a:lnB>
                    <a:noFill/>
                  </a:tcPr>
                </a:tc>
                <a:tc>
                  <a:txBody>
                    <a:bodyPr/>
                    <a:lstStyle/>
                    <a:p>
                      <a:pPr>
                        <a:buNone/>
                      </a:pPr>
                      <a:r>
                        <a:rPr lang="en-GB" sz="1700">
                          <a:latin typeface="Arial" panose="020B0604020202020204" pitchFamily="34" charset="0"/>
                          <a:cs typeface="Arial" panose="020B0604020202020204" pitchFamily="34" charset="0"/>
                        </a:rPr>
                        <a:t>Psychosocial Conflict</a:t>
                      </a:r>
                    </a:p>
                  </a:txBody>
                  <a:tcPr marL="84949" marR="84949" marT="42474" marB="42474" anchor="ctr">
                    <a:lnL>
                      <a:noFill/>
                    </a:lnL>
                    <a:lnR>
                      <a:noFill/>
                    </a:lnR>
                    <a:lnT>
                      <a:noFill/>
                    </a:lnT>
                    <a:lnB>
                      <a:noFill/>
                    </a:lnB>
                    <a:noFill/>
                  </a:tcPr>
                </a:tc>
                <a:tc>
                  <a:txBody>
                    <a:bodyPr/>
                    <a:lstStyle/>
                    <a:p>
                      <a:pPr>
                        <a:buNone/>
                      </a:pPr>
                      <a:r>
                        <a:rPr lang="en-GB" sz="1700">
                          <a:latin typeface="Arial" panose="020B0604020202020204" pitchFamily="34" charset="0"/>
                          <a:cs typeface="Arial" panose="020B0604020202020204" pitchFamily="34" charset="0"/>
                        </a:rPr>
                        <a:t>Virtue</a:t>
                      </a:r>
                    </a:p>
                  </a:txBody>
                  <a:tcPr marL="84949" marR="84949" marT="42474" marB="42474" anchor="ctr">
                    <a:lnL>
                      <a:noFill/>
                    </a:lnL>
                    <a:lnR>
                      <a:noFill/>
                    </a:lnR>
                    <a:lnT>
                      <a:noFill/>
                    </a:lnT>
                    <a:lnB>
                      <a:noFill/>
                    </a:lnB>
                    <a:noFill/>
                  </a:tcPr>
                </a:tc>
                <a:extLst>
                  <a:ext uri="{0D108BD9-81ED-4DB2-BD59-A6C34878D82A}">
                    <a16:rowId xmlns:a16="http://schemas.microsoft.com/office/drawing/2014/main" val="729256729"/>
                  </a:ext>
                </a:extLst>
              </a:tr>
              <a:tr h="422031">
                <a:tc>
                  <a:txBody>
                    <a:bodyPr/>
                    <a:lstStyle/>
                    <a:p>
                      <a:pPr>
                        <a:buNone/>
                      </a:pPr>
                      <a:r>
                        <a:rPr lang="en-GB" sz="1400" dirty="0">
                          <a:latin typeface="Arial" panose="020B0604020202020204" pitchFamily="34" charset="0"/>
                          <a:cs typeface="Arial" panose="020B0604020202020204" pitchFamily="34" charset="0"/>
                        </a:rPr>
                        <a:t>1</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0–18 months</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Trust vs Mistrust</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Hope</a:t>
                      </a:r>
                    </a:p>
                  </a:txBody>
                  <a:tcPr marL="84949" marR="84949" marT="42474" marB="42474" anchor="ctr">
                    <a:lnL>
                      <a:noFill/>
                    </a:lnL>
                    <a:lnR>
                      <a:noFill/>
                    </a:lnR>
                    <a:lnT>
                      <a:noFill/>
                    </a:lnT>
                    <a:lnB>
                      <a:noFill/>
                    </a:lnB>
                    <a:noFill/>
                  </a:tcPr>
                </a:tc>
                <a:extLst>
                  <a:ext uri="{0D108BD9-81ED-4DB2-BD59-A6C34878D82A}">
                    <a16:rowId xmlns:a16="http://schemas.microsoft.com/office/drawing/2014/main" val="552690160"/>
                  </a:ext>
                </a:extLst>
              </a:tr>
              <a:tr h="411983">
                <a:tc>
                  <a:txBody>
                    <a:bodyPr/>
                    <a:lstStyle/>
                    <a:p>
                      <a:pPr>
                        <a:buNone/>
                      </a:pPr>
                      <a:r>
                        <a:rPr lang="en-GB" sz="1400" dirty="0">
                          <a:latin typeface="Arial" panose="020B0604020202020204" pitchFamily="34" charset="0"/>
                          <a:cs typeface="Arial" panose="020B0604020202020204" pitchFamily="34" charset="0"/>
                        </a:rPr>
                        <a:t>2</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18 months–3 yrs</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Autonomy vs Shame &amp; Doubt</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Will</a:t>
                      </a:r>
                    </a:p>
                  </a:txBody>
                  <a:tcPr marL="84949" marR="84949" marT="42474" marB="42474" anchor="ctr">
                    <a:lnL>
                      <a:noFill/>
                    </a:lnL>
                    <a:lnR>
                      <a:noFill/>
                    </a:lnR>
                    <a:lnT>
                      <a:noFill/>
                    </a:lnT>
                    <a:lnB>
                      <a:noFill/>
                    </a:lnB>
                    <a:noFill/>
                  </a:tcPr>
                </a:tc>
                <a:extLst>
                  <a:ext uri="{0D108BD9-81ED-4DB2-BD59-A6C34878D82A}">
                    <a16:rowId xmlns:a16="http://schemas.microsoft.com/office/drawing/2014/main" val="386383513"/>
                  </a:ext>
                </a:extLst>
              </a:tr>
              <a:tr h="319256">
                <a:tc>
                  <a:txBody>
                    <a:bodyPr/>
                    <a:lstStyle/>
                    <a:p>
                      <a:pPr>
                        <a:buNone/>
                      </a:pPr>
                      <a:r>
                        <a:rPr lang="en-GB" sz="1400" dirty="0">
                          <a:latin typeface="Arial" panose="020B0604020202020204" pitchFamily="34" charset="0"/>
                          <a:cs typeface="Arial" panose="020B0604020202020204" pitchFamily="34" charset="0"/>
                        </a:rPr>
                        <a:t>3</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3–6 yrs</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Initiative vs Guilt</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Purpose</a:t>
                      </a:r>
                    </a:p>
                  </a:txBody>
                  <a:tcPr marL="84949" marR="84949" marT="42474" marB="42474" anchor="ctr">
                    <a:lnL>
                      <a:noFill/>
                    </a:lnL>
                    <a:lnR>
                      <a:noFill/>
                    </a:lnR>
                    <a:lnT>
                      <a:noFill/>
                    </a:lnT>
                    <a:lnB>
                      <a:noFill/>
                    </a:lnB>
                    <a:noFill/>
                  </a:tcPr>
                </a:tc>
                <a:extLst>
                  <a:ext uri="{0D108BD9-81ED-4DB2-BD59-A6C34878D82A}">
                    <a16:rowId xmlns:a16="http://schemas.microsoft.com/office/drawing/2014/main" val="3280399401"/>
                  </a:ext>
                </a:extLst>
              </a:tr>
              <a:tr h="364032">
                <a:tc>
                  <a:txBody>
                    <a:bodyPr/>
                    <a:lstStyle/>
                    <a:p>
                      <a:pPr>
                        <a:buNone/>
                      </a:pPr>
                      <a:r>
                        <a:rPr lang="en-GB" sz="1400" dirty="0">
                          <a:latin typeface="Arial" panose="020B0604020202020204" pitchFamily="34" charset="0"/>
                          <a:cs typeface="Arial" panose="020B0604020202020204" pitchFamily="34" charset="0"/>
                        </a:rPr>
                        <a:t>4</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6–12 yrs</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Industry vs Inferiority</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Competence</a:t>
                      </a:r>
                    </a:p>
                  </a:txBody>
                  <a:tcPr marL="84949" marR="84949" marT="42474" marB="42474" anchor="ctr">
                    <a:lnL>
                      <a:noFill/>
                    </a:lnL>
                    <a:lnR>
                      <a:noFill/>
                    </a:lnR>
                    <a:lnT>
                      <a:noFill/>
                    </a:lnT>
                    <a:lnB>
                      <a:noFill/>
                    </a:lnB>
                    <a:noFill/>
                  </a:tcPr>
                </a:tc>
                <a:extLst>
                  <a:ext uri="{0D108BD9-81ED-4DB2-BD59-A6C34878D82A}">
                    <a16:rowId xmlns:a16="http://schemas.microsoft.com/office/drawing/2014/main" val="3464224754"/>
                  </a:ext>
                </a:extLst>
              </a:tr>
              <a:tr h="411982">
                <a:tc>
                  <a:txBody>
                    <a:bodyPr/>
                    <a:lstStyle/>
                    <a:p>
                      <a:pPr>
                        <a:buNone/>
                      </a:pPr>
                      <a:r>
                        <a:rPr lang="en-GB" sz="1400" dirty="0">
                          <a:latin typeface="Arial" panose="020B0604020202020204" pitchFamily="34" charset="0"/>
                          <a:cs typeface="Arial" panose="020B0604020202020204" pitchFamily="34" charset="0"/>
                        </a:rPr>
                        <a:t>5</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12–18 yrs</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Identity vs Role Confusion</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Fidelity</a:t>
                      </a:r>
                    </a:p>
                  </a:txBody>
                  <a:tcPr marL="84949" marR="84949" marT="42474" marB="42474" anchor="ctr">
                    <a:lnL>
                      <a:noFill/>
                    </a:lnL>
                    <a:lnR>
                      <a:noFill/>
                    </a:lnR>
                    <a:lnT>
                      <a:noFill/>
                    </a:lnT>
                    <a:lnB>
                      <a:noFill/>
                    </a:lnB>
                    <a:noFill/>
                  </a:tcPr>
                </a:tc>
                <a:extLst>
                  <a:ext uri="{0D108BD9-81ED-4DB2-BD59-A6C34878D82A}">
                    <a16:rowId xmlns:a16="http://schemas.microsoft.com/office/drawing/2014/main" val="1760318249"/>
                  </a:ext>
                </a:extLst>
              </a:tr>
              <a:tr h="361740">
                <a:tc>
                  <a:txBody>
                    <a:bodyPr/>
                    <a:lstStyle/>
                    <a:p>
                      <a:pPr>
                        <a:buNone/>
                      </a:pPr>
                      <a:r>
                        <a:rPr lang="en-GB" sz="1400" dirty="0">
                          <a:latin typeface="Arial" panose="020B0604020202020204" pitchFamily="34" charset="0"/>
                          <a:cs typeface="Arial" panose="020B0604020202020204" pitchFamily="34" charset="0"/>
                        </a:rPr>
                        <a:t>6</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Young adult</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Intimacy vs Isolation</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Love</a:t>
                      </a:r>
                    </a:p>
                  </a:txBody>
                  <a:tcPr marL="84949" marR="84949" marT="42474" marB="42474" anchor="ctr">
                    <a:lnL>
                      <a:noFill/>
                    </a:lnL>
                    <a:lnR>
                      <a:noFill/>
                    </a:lnR>
                    <a:lnT>
                      <a:noFill/>
                    </a:lnT>
                    <a:lnB>
                      <a:noFill/>
                    </a:lnB>
                    <a:noFill/>
                  </a:tcPr>
                </a:tc>
                <a:extLst>
                  <a:ext uri="{0D108BD9-81ED-4DB2-BD59-A6C34878D82A}">
                    <a16:rowId xmlns:a16="http://schemas.microsoft.com/office/drawing/2014/main" val="68618848"/>
                  </a:ext>
                </a:extLst>
              </a:tr>
              <a:tr h="341644">
                <a:tc>
                  <a:txBody>
                    <a:bodyPr/>
                    <a:lstStyle/>
                    <a:p>
                      <a:pPr>
                        <a:buNone/>
                      </a:pPr>
                      <a:r>
                        <a:rPr lang="en-GB" sz="1400" dirty="0">
                          <a:latin typeface="Arial" panose="020B0604020202020204" pitchFamily="34" charset="0"/>
                          <a:cs typeface="Arial" panose="020B0604020202020204" pitchFamily="34" charset="0"/>
                        </a:rPr>
                        <a:t>7</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Middle adult</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Generativity vs Stagnation</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Care</a:t>
                      </a:r>
                    </a:p>
                  </a:txBody>
                  <a:tcPr marL="84949" marR="84949" marT="42474" marB="42474" anchor="ctr">
                    <a:lnL>
                      <a:noFill/>
                    </a:lnL>
                    <a:lnR>
                      <a:noFill/>
                    </a:lnR>
                    <a:lnT>
                      <a:noFill/>
                    </a:lnT>
                    <a:lnB>
                      <a:noFill/>
                    </a:lnB>
                    <a:noFill/>
                  </a:tcPr>
                </a:tc>
                <a:extLst>
                  <a:ext uri="{0D108BD9-81ED-4DB2-BD59-A6C34878D82A}">
                    <a16:rowId xmlns:a16="http://schemas.microsoft.com/office/drawing/2014/main" val="1876383667"/>
                  </a:ext>
                </a:extLst>
              </a:tr>
              <a:tr h="543382">
                <a:tc>
                  <a:txBody>
                    <a:bodyPr/>
                    <a:lstStyle/>
                    <a:p>
                      <a:pPr>
                        <a:buNone/>
                      </a:pPr>
                      <a:r>
                        <a:rPr lang="en-GB" sz="1400">
                          <a:latin typeface="Arial" panose="020B0604020202020204" pitchFamily="34" charset="0"/>
                          <a:cs typeface="Arial" panose="020B0604020202020204" pitchFamily="34" charset="0"/>
                        </a:rPr>
                        <a:t>8</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Older adult</a:t>
                      </a:r>
                    </a:p>
                  </a:txBody>
                  <a:tcPr marL="84949" marR="84949" marT="42474" marB="42474" anchor="ctr">
                    <a:lnL>
                      <a:noFill/>
                    </a:lnL>
                    <a:lnR>
                      <a:noFill/>
                    </a:lnR>
                    <a:lnT>
                      <a:noFill/>
                    </a:lnT>
                    <a:lnB>
                      <a:noFill/>
                    </a:lnB>
                    <a:noFill/>
                  </a:tcPr>
                </a:tc>
                <a:tc>
                  <a:txBody>
                    <a:bodyPr/>
                    <a:lstStyle/>
                    <a:p>
                      <a:pPr>
                        <a:buNone/>
                      </a:pPr>
                      <a:r>
                        <a:rPr lang="en-GB" sz="1400">
                          <a:latin typeface="Arial" panose="020B0604020202020204" pitchFamily="34" charset="0"/>
                          <a:cs typeface="Arial" panose="020B0604020202020204" pitchFamily="34" charset="0"/>
                        </a:rPr>
                        <a:t>Integrity vs Despair</a:t>
                      </a:r>
                    </a:p>
                  </a:txBody>
                  <a:tcPr marL="84949" marR="84949" marT="42474" marB="42474" anchor="ctr">
                    <a:lnL>
                      <a:noFill/>
                    </a:lnL>
                    <a:lnR>
                      <a:noFill/>
                    </a:lnR>
                    <a:lnT>
                      <a:noFill/>
                    </a:lnT>
                    <a:lnB>
                      <a:noFill/>
                    </a:lnB>
                    <a:noFill/>
                  </a:tcPr>
                </a:tc>
                <a:tc>
                  <a:txBody>
                    <a:bodyPr/>
                    <a:lstStyle/>
                    <a:p>
                      <a:pPr>
                        <a:buNone/>
                      </a:pPr>
                      <a:r>
                        <a:rPr lang="en-GB" sz="1400" dirty="0">
                          <a:latin typeface="Arial" panose="020B0604020202020204" pitchFamily="34" charset="0"/>
                          <a:cs typeface="Arial" panose="020B0604020202020204" pitchFamily="34" charset="0"/>
                        </a:rPr>
                        <a:t>Wisdom</a:t>
                      </a:r>
                    </a:p>
                  </a:txBody>
                  <a:tcPr marL="84949" marR="84949" marT="42474" marB="42474" anchor="ctr">
                    <a:lnL>
                      <a:noFill/>
                    </a:lnL>
                    <a:lnR>
                      <a:noFill/>
                    </a:lnR>
                    <a:lnT>
                      <a:noFill/>
                    </a:lnT>
                    <a:lnB>
                      <a:noFill/>
                    </a:lnB>
                    <a:noFill/>
                  </a:tcPr>
                </a:tc>
                <a:extLst>
                  <a:ext uri="{0D108BD9-81ED-4DB2-BD59-A6C34878D82A}">
                    <a16:rowId xmlns:a16="http://schemas.microsoft.com/office/drawing/2014/main" val="3046689167"/>
                  </a:ext>
                </a:extLst>
              </a:tr>
            </a:tbl>
          </a:graphicData>
        </a:graphic>
      </p:graphicFrame>
      <p:pic>
        <p:nvPicPr>
          <p:cNvPr id="17" name="Picture 16" descr="Couple holding cane">
            <a:extLst>
              <a:ext uri="{FF2B5EF4-FFF2-40B4-BE49-F238E27FC236}">
                <a16:creationId xmlns:a16="http://schemas.microsoft.com/office/drawing/2014/main" id="{FC36AB89-112A-A6EE-5D75-09347CAB44B8}"/>
              </a:ext>
            </a:extLst>
          </p:cNvPr>
          <p:cNvPicPr>
            <a:picLocks noChangeAspect="1"/>
          </p:cNvPicPr>
          <p:nvPr/>
        </p:nvPicPr>
        <p:blipFill>
          <a:blip r:embed="rId3"/>
          <a:stretch>
            <a:fillRect/>
          </a:stretch>
        </p:blipFill>
        <p:spPr>
          <a:xfrm>
            <a:off x="458877" y="4673851"/>
            <a:ext cx="2275438" cy="1516366"/>
          </a:xfrm>
          <a:prstGeom prst="rect">
            <a:avLst/>
          </a:prstGeom>
        </p:spPr>
      </p:pic>
      <p:pic>
        <p:nvPicPr>
          <p:cNvPr id="20" name="Picture 19" descr="People holding hands">
            <a:extLst>
              <a:ext uri="{FF2B5EF4-FFF2-40B4-BE49-F238E27FC236}">
                <a16:creationId xmlns:a16="http://schemas.microsoft.com/office/drawing/2014/main" id="{EA4E73C9-CD7A-32DA-3445-9D22337019BB}"/>
              </a:ext>
            </a:extLst>
          </p:cNvPr>
          <p:cNvPicPr>
            <a:picLocks noChangeAspect="1"/>
          </p:cNvPicPr>
          <p:nvPr/>
        </p:nvPicPr>
        <p:blipFill>
          <a:blip r:embed="rId4"/>
          <a:stretch>
            <a:fillRect/>
          </a:stretch>
        </p:blipFill>
        <p:spPr>
          <a:xfrm>
            <a:off x="7638040" y="1480507"/>
            <a:ext cx="2768813" cy="1847712"/>
          </a:xfrm>
          <a:prstGeom prst="rect">
            <a:avLst/>
          </a:prstGeom>
        </p:spPr>
      </p:pic>
      <p:pic>
        <p:nvPicPr>
          <p:cNvPr id="23" name="Picture 22" descr="Blocks with facial expressions">
            <a:extLst>
              <a:ext uri="{FF2B5EF4-FFF2-40B4-BE49-F238E27FC236}">
                <a16:creationId xmlns:a16="http://schemas.microsoft.com/office/drawing/2014/main" id="{136FD8B6-CF29-5F96-82C2-34F04DF1D607}"/>
              </a:ext>
            </a:extLst>
          </p:cNvPr>
          <p:cNvPicPr>
            <a:picLocks noChangeAspect="1"/>
          </p:cNvPicPr>
          <p:nvPr/>
        </p:nvPicPr>
        <p:blipFill>
          <a:blip r:embed="rId5"/>
          <a:stretch>
            <a:fillRect/>
          </a:stretch>
        </p:blipFill>
        <p:spPr>
          <a:xfrm>
            <a:off x="3455604" y="4672503"/>
            <a:ext cx="2275439" cy="1517714"/>
          </a:xfrm>
          <a:prstGeom prst="rect">
            <a:avLst/>
          </a:prstGeom>
        </p:spPr>
      </p:pic>
    </p:spTree>
    <p:extLst>
      <p:ext uri="{BB962C8B-B14F-4D97-AF65-F5344CB8AC3E}">
        <p14:creationId xmlns:p14="http://schemas.microsoft.com/office/powerpoint/2010/main" val="2689990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21A844-0D7F-208B-659A-CAD6DBABDBA9}"/>
              </a:ext>
            </a:extLst>
          </p:cNvPr>
          <p:cNvSpPr txBox="1"/>
          <p:nvPr/>
        </p:nvSpPr>
        <p:spPr>
          <a:xfrm>
            <a:off x="253510" y="923781"/>
            <a:ext cx="4292344" cy="4247317"/>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Context:</a:t>
            </a:r>
            <a:r>
              <a:rPr lang="en-GB" sz="2400"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Isaac, age 4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Clinginess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Separation distress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Low confidence, quiet and withdrawn</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Difficulty in social play</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Delays in language development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Disrupted childcare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Maternal mental health issues</a:t>
            </a:r>
          </a:p>
          <a:p>
            <a:pPr marL="285750" indent="-285750">
              <a:buFont typeface="Arial" panose="020B0604020202020204" pitchFamily="34" charset="0"/>
              <a:buChar char="•"/>
            </a:pPr>
            <a:endParaRPr lang="en-GB" dirty="0"/>
          </a:p>
        </p:txBody>
      </p:sp>
      <p:sp>
        <p:nvSpPr>
          <p:cNvPr id="8" name="TextBox 7">
            <a:extLst>
              <a:ext uri="{FF2B5EF4-FFF2-40B4-BE49-F238E27FC236}">
                <a16:creationId xmlns:a16="http://schemas.microsoft.com/office/drawing/2014/main" id="{286AE998-65F6-0479-0236-8A91C9FE0AE4}"/>
              </a:ext>
            </a:extLst>
          </p:cNvPr>
          <p:cNvSpPr txBox="1"/>
          <p:nvPr/>
        </p:nvSpPr>
        <p:spPr>
          <a:xfrm>
            <a:off x="2875935" y="462116"/>
            <a:ext cx="6440129"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Applying Erikson’s theory to Isaac</a:t>
            </a:r>
          </a:p>
        </p:txBody>
      </p:sp>
      <p:sp>
        <p:nvSpPr>
          <p:cNvPr id="10" name="TextBox 9">
            <a:extLst>
              <a:ext uri="{FF2B5EF4-FFF2-40B4-BE49-F238E27FC236}">
                <a16:creationId xmlns:a16="http://schemas.microsoft.com/office/drawing/2014/main" id="{3B1FDD40-8073-3BB7-6D04-DC81311B36F9}"/>
              </a:ext>
            </a:extLst>
          </p:cNvPr>
          <p:cNvSpPr txBox="1"/>
          <p:nvPr/>
        </p:nvSpPr>
        <p:spPr>
          <a:xfrm>
            <a:off x="5712542" y="1101077"/>
            <a:ext cx="5486400" cy="2672526"/>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Strategies: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Build Trust and Emotional Security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Support Confidence and Initiative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Develop Social Play skills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Support Language Development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Provide Stability and Emotional Support</a:t>
            </a:r>
            <a:endParaRPr lang="en-GB" b="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264BB49-5B79-BDCC-2DD4-FCB6B10B3112}"/>
              </a:ext>
            </a:extLst>
          </p:cNvPr>
          <p:cNvSpPr txBox="1"/>
          <p:nvPr/>
        </p:nvSpPr>
        <p:spPr>
          <a:xfrm>
            <a:off x="0" y="6481175"/>
            <a:ext cx="5777914"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(Cherry, 2024), (Erikson, 1950), (Simple psychology, 2023)</a:t>
            </a:r>
          </a:p>
        </p:txBody>
      </p:sp>
      <p:pic>
        <p:nvPicPr>
          <p:cNvPr id="7" name="Picture 6" descr="Young boys wearing capes">
            <a:extLst>
              <a:ext uri="{FF2B5EF4-FFF2-40B4-BE49-F238E27FC236}">
                <a16:creationId xmlns:a16="http://schemas.microsoft.com/office/drawing/2014/main" id="{B10CC541-85C8-7AB1-7C44-EA594C9C0C08}"/>
              </a:ext>
            </a:extLst>
          </p:cNvPr>
          <p:cNvPicPr>
            <a:picLocks noChangeAspect="1"/>
          </p:cNvPicPr>
          <p:nvPr/>
        </p:nvPicPr>
        <p:blipFill>
          <a:blip r:embed="rId3"/>
          <a:stretch>
            <a:fillRect/>
          </a:stretch>
        </p:blipFill>
        <p:spPr>
          <a:xfrm>
            <a:off x="1816704" y="4828218"/>
            <a:ext cx="2431027" cy="1620684"/>
          </a:xfrm>
          <a:prstGeom prst="rect">
            <a:avLst/>
          </a:prstGeom>
        </p:spPr>
      </p:pic>
      <p:pic>
        <p:nvPicPr>
          <p:cNvPr id="12" name="Picture 11" descr="Children drawing together">
            <a:extLst>
              <a:ext uri="{FF2B5EF4-FFF2-40B4-BE49-F238E27FC236}">
                <a16:creationId xmlns:a16="http://schemas.microsoft.com/office/drawing/2014/main" id="{CE27FEE8-16EE-0C64-F5D3-FE3D63FC2796}"/>
              </a:ext>
            </a:extLst>
          </p:cNvPr>
          <p:cNvPicPr>
            <a:picLocks noChangeAspect="1"/>
          </p:cNvPicPr>
          <p:nvPr/>
        </p:nvPicPr>
        <p:blipFill>
          <a:blip r:embed="rId4"/>
          <a:stretch>
            <a:fillRect/>
          </a:stretch>
        </p:blipFill>
        <p:spPr>
          <a:xfrm>
            <a:off x="8977751" y="4507349"/>
            <a:ext cx="2960739" cy="1973826"/>
          </a:xfrm>
          <a:prstGeom prst="rect">
            <a:avLst/>
          </a:prstGeom>
        </p:spPr>
      </p:pic>
      <p:pic>
        <p:nvPicPr>
          <p:cNvPr id="14" name="Picture 13" descr="Father playing with child">
            <a:extLst>
              <a:ext uri="{FF2B5EF4-FFF2-40B4-BE49-F238E27FC236}">
                <a16:creationId xmlns:a16="http://schemas.microsoft.com/office/drawing/2014/main" id="{132850B6-DA3D-3BE1-03EF-F015E756E7F2}"/>
              </a:ext>
            </a:extLst>
          </p:cNvPr>
          <p:cNvPicPr>
            <a:picLocks noChangeAspect="1"/>
          </p:cNvPicPr>
          <p:nvPr/>
        </p:nvPicPr>
        <p:blipFill>
          <a:blip r:embed="rId5"/>
          <a:stretch>
            <a:fillRect/>
          </a:stretch>
        </p:blipFill>
        <p:spPr>
          <a:xfrm>
            <a:off x="5777914" y="4067768"/>
            <a:ext cx="2570498" cy="1713665"/>
          </a:xfrm>
          <a:prstGeom prst="rect">
            <a:avLst/>
          </a:prstGeom>
        </p:spPr>
      </p:pic>
    </p:spTree>
    <p:extLst>
      <p:ext uri="{BB962C8B-B14F-4D97-AF65-F5344CB8AC3E}">
        <p14:creationId xmlns:p14="http://schemas.microsoft.com/office/powerpoint/2010/main" val="2748827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87D7D3D-3FCF-EF42-2517-DD9166C9B930}"/>
              </a:ext>
            </a:extLst>
          </p:cNvPr>
          <p:cNvSpPr txBox="1"/>
          <p:nvPr/>
        </p:nvSpPr>
        <p:spPr>
          <a:xfrm>
            <a:off x="431919" y="2006191"/>
            <a:ext cx="6583680" cy="3447098"/>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Biological influences (Nature)</a:t>
            </a:r>
          </a:p>
          <a:p>
            <a:endParaRPr lang="en-GB" sz="2800" b="1" dirty="0"/>
          </a:p>
          <a:p>
            <a:pPr marL="285750" indent="-28575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Temperament</a:t>
            </a:r>
          </a:p>
          <a:p>
            <a:pPr marL="285750" indent="-28575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Early brain development </a:t>
            </a:r>
          </a:p>
          <a:p>
            <a:pPr marL="285750" indent="-285750">
              <a:lnSpc>
                <a:spcPct val="150000"/>
              </a:lnSpc>
              <a:buFont typeface="Arial" panose="020B0604020202020204" pitchFamily="34" charset="0"/>
              <a:buChar char="•"/>
            </a:pPr>
            <a:r>
              <a:rPr lang="en-GB" sz="2800" dirty="0">
                <a:latin typeface="Arial" panose="020B0604020202020204" pitchFamily="34" charset="0"/>
                <a:cs typeface="Arial" panose="020B0604020202020204" pitchFamily="34" charset="0"/>
              </a:rPr>
              <a:t>Language development </a:t>
            </a:r>
          </a:p>
          <a:p>
            <a:pPr marL="285750" indent="-285750">
              <a:buFont typeface="Arial" panose="020B0604020202020204" pitchFamily="34" charset="0"/>
              <a:buChar char="•"/>
            </a:pPr>
            <a:endParaRPr lang="en-GB" dirty="0"/>
          </a:p>
          <a:p>
            <a:endParaRPr lang="en-GB" dirty="0"/>
          </a:p>
        </p:txBody>
      </p:sp>
      <p:sp>
        <p:nvSpPr>
          <p:cNvPr id="16" name="TextBox 15">
            <a:extLst>
              <a:ext uri="{FF2B5EF4-FFF2-40B4-BE49-F238E27FC236}">
                <a16:creationId xmlns:a16="http://schemas.microsoft.com/office/drawing/2014/main" id="{E2FC27CE-4A16-A00F-C12F-7136678FB4F0}"/>
              </a:ext>
            </a:extLst>
          </p:cNvPr>
          <p:cNvSpPr txBox="1"/>
          <p:nvPr/>
        </p:nvSpPr>
        <p:spPr>
          <a:xfrm>
            <a:off x="431918" y="6223236"/>
            <a:ext cx="7109059"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(Bishop, 2014), (</a:t>
            </a:r>
            <a:r>
              <a:rPr lang="en-GB" sz="1400" i="1" dirty="0" err="1">
                <a:latin typeface="Arial" panose="020B0604020202020204" pitchFamily="34" charset="0"/>
                <a:cs typeface="Arial" panose="020B0604020202020204" pitchFamily="34" charset="0"/>
              </a:rPr>
              <a:t>Center</a:t>
            </a:r>
            <a:r>
              <a:rPr lang="en-GB" sz="1400" i="1" dirty="0">
                <a:latin typeface="Arial" panose="020B0604020202020204" pitchFamily="34" charset="0"/>
                <a:cs typeface="Arial" panose="020B0604020202020204" pitchFamily="34" charset="0"/>
              </a:rPr>
              <a:t> on the Developing Child, 2010), (Thomas &amp; Chess, 1977)</a:t>
            </a:r>
          </a:p>
        </p:txBody>
      </p:sp>
      <p:pic>
        <p:nvPicPr>
          <p:cNvPr id="3" name="Picture 2" descr="Brain with a stethoscope">
            <a:extLst>
              <a:ext uri="{FF2B5EF4-FFF2-40B4-BE49-F238E27FC236}">
                <a16:creationId xmlns:a16="http://schemas.microsoft.com/office/drawing/2014/main" id="{63C2E51F-BD0D-680D-FF37-39A0ED6F26BA}"/>
              </a:ext>
            </a:extLst>
          </p:cNvPr>
          <p:cNvPicPr>
            <a:picLocks noChangeAspect="1"/>
          </p:cNvPicPr>
          <p:nvPr/>
        </p:nvPicPr>
        <p:blipFill>
          <a:blip r:embed="rId3"/>
          <a:stretch>
            <a:fillRect/>
          </a:stretch>
        </p:blipFill>
        <p:spPr>
          <a:xfrm>
            <a:off x="6771683" y="691213"/>
            <a:ext cx="2851930" cy="2138516"/>
          </a:xfrm>
          <a:prstGeom prst="rect">
            <a:avLst/>
          </a:prstGeom>
        </p:spPr>
      </p:pic>
      <p:pic>
        <p:nvPicPr>
          <p:cNvPr id="5" name="Picture 4" descr="Woman signing to baby">
            <a:extLst>
              <a:ext uri="{FF2B5EF4-FFF2-40B4-BE49-F238E27FC236}">
                <a16:creationId xmlns:a16="http://schemas.microsoft.com/office/drawing/2014/main" id="{5FC838AC-2C92-73E9-1C3A-89F3F7F513C6}"/>
              </a:ext>
            </a:extLst>
          </p:cNvPr>
          <p:cNvPicPr>
            <a:picLocks noChangeAspect="1"/>
          </p:cNvPicPr>
          <p:nvPr/>
        </p:nvPicPr>
        <p:blipFill>
          <a:blip r:embed="rId4"/>
          <a:stretch>
            <a:fillRect/>
          </a:stretch>
        </p:blipFill>
        <p:spPr>
          <a:xfrm>
            <a:off x="8063806" y="3844936"/>
            <a:ext cx="3387501" cy="2416613"/>
          </a:xfrm>
          <a:prstGeom prst="rect">
            <a:avLst/>
          </a:prstGeom>
        </p:spPr>
      </p:pic>
    </p:spTree>
    <p:extLst>
      <p:ext uri="{BB962C8B-B14F-4D97-AF65-F5344CB8AC3E}">
        <p14:creationId xmlns:p14="http://schemas.microsoft.com/office/powerpoint/2010/main" val="725711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DFB26C-172E-D0DA-7767-429ACE4CD65A}"/>
              </a:ext>
            </a:extLst>
          </p:cNvPr>
          <p:cNvSpPr txBox="1"/>
          <p:nvPr/>
        </p:nvSpPr>
        <p:spPr>
          <a:xfrm>
            <a:off x="990144" y="1612548"/>
            <a:ext cx="4834673" cy="223984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Caregiving &amp; attachment</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Social interaction and learning</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Transitions and stability </a:t>
            </a: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Home emotional climate </a:t>
            </a:r>
          </a:p>
        </p:txBody>
      </p:sp>
      <p:sp>
        <p:nvSpPr>
          <p:cNvPr id="7" name="TextBox 6">
            <a:extLst>
              <a:ext uri="{FF2B5EF4-FFF2-40B4-BE49-F238E27FC236}">
                <a16:creationId xmlns:a16="http://schemas.microsoft.com/office/drawing/2014/main" id="{B56E5287-2CB1-B64A-78ED-FA31FCB827DE}"/>
              </a:ext>
            </a:extLst>
          </p:cNvPr>
          <p:cNvSpPr txBox="1"/>
          <p:nvPr/>
        </p:nvSpPr>
        <p:spPr>
          <a:xfrm>
            <a:off x="390693" y="910595"/>
            <a:ext cx="733669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Environmental influences (Nurture)</a:t>
            </a:r>
            <a:endParaRPr lang="en-GB" sz="20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279BE77-EE4D-80B8-0721-C3C89D35ACFF}"/>
              </a:ext>
            </a:extLst>
          </p:cNvPr>
          <p:cNvSpPr txBox="1"/>
          <p:nvPr/>
        </p:nvSpPr>
        <p:spPr>
          <a:xfrm>
            <a:off x="0" y="6411443"/>
            <a:ext cx="10313976"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(Bowlby, 1969), (Vygotsky, 1978), (Bandura, 1977), (Bronfenbrenner, 1979), (NSPCC, 2020), (Murray &amp; Cooper, 1997)</a:t>
            </a:r>
          </a:p>
        </p:txBody>
      </p:sp>
      <p:pic>
        <p:nvPicPr>
          <p:cNvPr id="14" name="Picture 13" descr="Brother and sister playing">
            <a:extLst>
              <a:ext uri="{FF2B5EF4-FFF2-40B4-BE49-F238E27FC236}">
                <a16:creationId xmlns:a16="http://schemas.microsoft.com/office/drawing/2014/main" id="{725A667E-7A81-891E-D665-EA87F9810AE3}"/>
              </a:ext>
            </a:extLst>
          </p:cNvPr>
          <p:cNvPicPr>
            <a:picLocks noChangeAspect="1"/>
          </p:cNvPicPr>
          <p:nvPr/>
        </p:nvPicPr>
        <p:blipFill>
          <a:blip r:embed="rId3"/>
          <a:stretch>
            <a:fillRect/>
          </a:stretch>
        </p:blipFill>
        <p:spPr>
          <a:xfrm>
            <a:off x="2179325" y="3978322"/>
            <a:ext cx="2826650" cy="1994124"/>
          </a:xfrm>
          <a:prstGeom prst="rect">
            <a:avLst/>
          </a:prstGeom>
        </p:spPr>
      </p:pic>
      <p:pic>
        <p:nvPicPr>
          <p:cNvPr id="16" name="Picture 15" descr="Father holding sleeping child in arms">
            <a:extLst>
              <a:ext uri="{FF2B5EF4-FFF2-40B4-BE49-F238E27FC236}">
                <a16:creationId xmlns:a16="http://schemas.microsoft.com/office/drawing/2014/main" id="{180A39DC-3978-E2B3-7CAE-1FE418F19869}"/>
              </a:ext>
            </a:extLst>
          </p:cNvPr>
          <p:cNvPicPr>
            <a:picLocks noChangeAspect="1"/>
          </p:cNvPicPr>
          <p:nvPr/>
        </p:nvPicPr>
        <p:blipFill>
          <a:blip r:embed="rId4"/>
          <a:stretch>
            <a:fillRect/>
          </a:stretch>
        </p:blipFill>
        <p:spPr>
          <a:xfrm>
            <a:off x="8132962" y="910595"/>
            <a:ext cx="3068894" cy="2045929"/>
          </a:xfrm>
          <a:prstGeom prst="rect">
            <a:avLst/>
          </a:prstGeom>
        </p:spPr>
      </p:pic>
      <p:pic>
        <p:nvPicPr>
          <p:cNvPr id="18" name="Picture 17" descr="Family drawing on paper">
            <a:extLst>
              <a:ext uri="{FF2B5EF4-FFF2-40B4-BE49-F238E27FC236}">
                <a16:creationId xmlns:a16="http://schemas.microsoft.com/office/drawing/2014/main" id="{7D72322C-9AB4-0474-0776-AC2C81A64C6F}"/>
              </a:ext>
            </a:extLst>
          </p:cNvPr>
          <p:cNvPicPr>
            <a:picLocks noChangeAspect="1"/>
          </p:cNvPicPr>
          <p:nvPr/>
        </p:nvPicPr>
        <p:blipFill>
          <a:blip r:embed="rId5"/>
          <a:stretch>
            <a:fillRect/>
          </a:stretch>
        </p:blipFill>
        <p:spPr>
          <a:xfrm>
            <a:off x="6641281" y="3978322"/>
            <a:ext cx="3324532" cy="2216355"/>
          </a:xfrm>
          <a:prstGeom prst="rect">
            <a:avLst/>
          </a:prstGeom>
        </p:spPr>
      </p:pic>
    </p:spTree>
    <p:extLst>
      <p:ext uri="{BB962C8B-B14F-4D97-AF65-F5344CB8AC3E}">
        <p14:creationId xmlns:p14="http://schemas.microsoft.com/office/powerpoint/2010/main" val="570154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ED3D3D-8C7C-DA0F-5974-E48BE40CB8A1}"/>
              </a:ext>
            </a:extLst>
          </p:cNvPr>
          <p:cNvSpPr txBox="1"/>
          <p:nvPr/>
        </p:nvSpPr>
        <p:spPr>
          <a:xfrm>
            <a:off x="492760" y="406400"/>
            <a:ext cx="11206480" cy="1077218"/>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Strengths of applying Eriksons theory to Issacs care plan</a:t>
            </a:r>
          </a:p>
        </p:txBody>
      </p:sp>
      <p:sp>
        <p:nvSpPr>
          <p:cNvPr id="4" name="TextBox 3">
            <a:extLst>
              <a:ext uri="{FF2B5EF4-FFF2-40B4-BE49-F238E27FC236}">
                <a16:creationId xmlns:a16="http://schemas.microsoft.com/office/drawing/2014/main" id="{F9BF7842-1304-3126-EC49-A03281E0C46E}"/>
              </a:ext>
            </a:extLst>
          </p:cNvPr>
          <p:cNvSpPr txBox="1"/>
          <p:nvPr/>
        </p:nvSpPr>
        <p:spPr>
          <a:xfrm>
            <a:off x="191386" y="6451600"/>
            <a:ext cx="7336465"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(Bowlby, 1969), (Thomas &amp; Chess, 1977), (Bishop, 2014)</a:t>
            </a:r>
          </a:p>
        </p:txBody>
      </p:sp>
      <p:sp>
        <p:nvSpPr>
          <p:cNvPr id="6" name="TextBox 5">
            <a:extLst>
              <a:ext uri="{FF2B5EF4-FFF2-40B4-BE49-F238E27FC236}">
                <a16:creationId xmlns:a16="http://schemas.microsoft.com/office/drawing/2014/main" id="{849FD980-4D8D-F3A8-E4FA-E54FA9E687F3}"/>
              </a:ext>
            </a:extLst>
          </p:cNvPr>
          <p:cNvSpPr txBox="1"/>
          <p:nvPr/>
        </p:nvSpPr>
        <p:spPr>
          <a:xfrm>
            <a:off x="923378" y="2097316"/>
            <a:ext cx="6096000" cy="2597827"/>
          </a:xfrm>
          <a:prstGeom prst="rect">
            <a:avLst/>
          </a:prstGeom>
          <a:noFill/>
        </p:spPr>
        <p:txBody>
          <a:bodyPr wrap="square">
            <a:spAutoFit/>
          </a:bodyPr>
          <a:lstStyle/>
          <a:p>
            <a:pPr>
              <a:lnSpc>
                <a:spcPct val="150000"/>
              </a:lnSpc>
              <a:buFont typeface="Arial" panose="020B0604020202020204" pitchFamily="34" charset="0"/>
              <a:buChar char="•"/>
            </a:pPr>
            <a:r>
              <a:rPr lang="en-GB" sz="2800" dirty="0">
                <a:effectLst/>
                <a:latin typeface="Arial" panose="020B0604020202020204" pitchFamily="34" charset="0"/>
                <a:cs typeface="Arial" panose="020B0604020202020204" pitchFamily="34" charset="0"/>
              </a:rPr>
              <a:t> Holistic</a:t>
            </a:r>
            <a:endParaRPr lang="en-GB" sz="28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800" dirty="0">
                <a:effectLst/>
                <a:latin typeface="Arial" panose="020B0604020202020204" pitchFamily="34" charset="0"/>
                <a:cs typeface="Arial" panose="020B0604020202020204" pitchFamily="34" charset="0"/>
              </a:rPr>
              <a:t> Easy to apply</a:t>
            </a:r>
            <a:endParaRPr lang="en-GB" sz="28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800" dirty="0">
                <a:effectLst/>
                <a:latin typeface="Arial" panose="020B0604020202020204" pitchFamily="34" charset="0"/>
                <a:cs typeface="Arial" panose="020B0604020202020204" pitchFamily="34" charset="0"/>
              </a:rPr>
              <a:t> Focus on relationships</a:t>
            </a:r>
            <a:endParaRPr lang="en-GB" sz="28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800" dirty="0">
                <a:effectLst/>
                <a:latin typeface="Arial" panose="020B0604020202020204" pitchFamily="34" charset="0"/>
                <a:cs typeface="Arial" panose="020B0604020202020204" pitchFamily="34" charset="0"/>
              </a:rPr>
              <a:t> Supports early intervention</a:t>
            </a:r>
            <a:endParaRPr lang="en-GB" sz="2800" dirty="0">
              <a:latin typeface="Arial" panose="020B0604020202020204" pitchFamily="34" charset="0"/>
              <a:cs typeface="Arial" panose="020B0604020202020204" pitchFamily="34" charset="0"/>
            </a:endParaRPr>
          </a:p>
        </p:txBody>
      </p:sp>
      <p:pic>
        <p:nvPicPr>
          <p:cNvPr id="5" name="Picture 4" descr="Person weight training">
            <a:extLst>
              <a:ext uri="{FF2B5EF4-FFF2-40B4-BE49-F238E27FC236}">
                <a16:creationId xmlns:a16="http://schemas.microsoft.com/office/drawing/2014/main" id="{980508BB-6881-9809-E837-EDD4108F4A06}"/>
              </a:ext>
            </a:extLst>
          </p:cNvPr>
          <p:cNvPicPr>
            <a:picLocks noChangeAspect="1"/>
          </p:cNvPicPr>
          <p:nvPr/>
        </p:nvPicPr>
        <p:blipFill>
          <a:blip r:embed="rId3"/>
          <a:stretch>
            <a:fillRect/>
          </a:stretch>
        </p:blipFill>
        <p:spPr>
          <a:xfrm>
            <a:off x="6275767" y="1858297"/>
            <a:ext cx="4708431" cy="3141406"/>
          </a:xfrm>
          <a:prstGeom prst="rect">
            <a:avLst/>
          </a:prstGeom>
        </p:spPr>
      </p:pic>
    </p:spTree>
    <p:extLst>
      <p:ext uri="{BB962C8B-B14F-4D97-AF65-F5344CB8AC3E}">
        <p14:creationId xmlns:p14="http://schemas.microsoft.com/office/powerpoint/2010/main" val="3987173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E2A50C-557E-FE65-3CBC-EFF7340244CF}"/>
              </a:ext>
            </a:extLst>
          </p:cNvPr>
          <p:cNvSpPr txBox="1"/>
          <p:nvPr/>
        </p:nvSpPr>
        <p:spPr>
          <a:xfrm>
            <a:off x="1178560" y="508000"/>
            <a:ext cx="9834880" cy="1354217"/>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Weaknesses of applying Erikson’s theory to Isaac’s care plan:</a:t>
            </a:r>
          </a:p>
          <a:p>
            <a:r>
              <a:rPr lang="en-GB" dirty="0"/>
              <a:t> </a:t>
            </a:r>
          </a:p>
        </p:txBody>
      </p:sp>
      <p:sp>
        <p:nvSpPr>
          <p:cNvPr id="4" name="TextBox 3">
            <a:extLst>
              <a:ext uri="{FF2B5EF4-FFF2-40B4-BE49-F238E27FC236}">
                <a16:creationId xmlns:a16="http://schemas.microsoft.com/office/drawing/2014/main" id="{EE14155C-1B37-B190-B0C4-BFABBAEC6C26}"/>
              </a:ext>
            </a:extLst>
          </p:cNvPr>
          <p:cNvSpPr txBox="1"/>
          <p:nvPr/>
        </p:nvSpPr>
        <p:spPr>
          <a:xfrm>
            <a:off x="344129" y="2644170"/>
            <a:ext cx="6733786" cy="2239844"/>
          </a:xfrm>
          <a:prstGeom prst="rect">
            <a:avLst/>
          </a:prstGeom>
          <a:noFill/>
        </p:spPr>
        <p:txBody>
          <a:bodyPr wrap="square">
            <a:spAutoFit/>
          </a:bodyPr>
          <a:lstStyle/>
          <a:p>
            <a:pPr>
              <a:lnSpc>
                <a:spcPct val="150000"/>
              </a:lnSpc>
              <a:buFont typeface="Arial" panose="020B0604020202020204" pitchFamily="34" charset="0"/>
              <a:buChar char="•"/>
            </a:pPr>
            <a:r>
              <a:rPr lang="en-GB" sz="2400" dirty="0">
                <a:effectLst/>
              </a:rPr>
              <a:t> </a:t>
            </a:r>
            <a:r>
              <a:rPr lang="en-GB" sz="2400" dirty="0">
                <a:effectLst/>
                <a:latin typeface="Arial" panose="020B0604020202020204" pitchFamily="34" charset="0"/>
                <a:cs typeface="Arial" panose="020B0604020202020204" pitchFamily="34" charset="0"/>
              </a:rPr>
              <a:t>Oversimplifies stages</a:t>
            </a:r>
            <a:endParaRPr lang="en-GB" sz="2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400" dirty="0">
                <a:effectLst/>
                <a:latin typeface="Arial" panose="020B0604020202020204" pitchFamily="34" charset="0"/>
                <a:cs typeface="Arial" panose="020B0604020202020204" pitchFamily="34" charset="0"/>
              </a:rPr>
              <a:t> Doesn’t include biology</a:t>
            </a:r>
            <a:endParaRPr lang="en-GB" sz="2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400" dirty="0">
                <a:effectLst/>
                <a:latin typeface="Arial" panose="020B0604020202020204" pitchFamily="34" charset="0"/>
                <a:cs typeface="Arial" panose="020B0604020202020204" pitchFamily="34" charset="0"/>
              </a:rPr>
              <a:t> Cultural limitations</a:t>
            </a:r>
            <a:endParaRPr lang="en-GB" sz="2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2400" dirty="0">
                <a:effectLst/>
                <a:latin typeface="Arial" panose="020B0604020202020204" pitchFamily="34" charset="0"/>
                <a:cs typeface="Arial" panose="020B0604020202020204" pitchFamily="34" charset="0"/>
              </a:rPr>
              <a:t> Needs other theories for practical strategies</a:t>
            </a:r>
            <a:endParaRPr lang="en-GB" sz="2400" dirty="0">
              <a:latin typeface="Arial" panose="020B0604020202020204" pitchFamily="34" charset="0"/>
              <a:cs typeface="Arial" panose="020B0604020202020204" pitchFamily="34" charset="0"/>
            </a:endParaRPr>
          </a:p>
        </p:txBody>
      </p:sp>
      <p:pic>
        <p:nvPicPr>
          <p:cNvPr id="5" name="Picture 4" descr="Torn rope">
            <a:extLst>
              <a:ext uri="{FF2B5EF4-FFF2-40B4-BE49-F238E27FC236}">
                <a16:creationId xmlns:a16="http://schemas.microsoft.com/office/drawing/2014/main" id="{C95B62CB-483A-6555-BD39-53F6A1A1C963}"/>
              </a:ext>
            </a:extLst>
          </p:cNvPr>
          <p:cNvPicPr>
            <a:picLocks noChangeAspect="1"/>
          </p:cNvPicPr>
          <p:nvPr/>
        </p:nvPicPr>
        <p:blipFill>
          <a:blip r:embed="rId3"/>
          <a:stretch>
            <a:fillRect/>
          </a:stretch>
        </p:blipFill>
        <p:spPr>
          <a:xfrm>
            <a:off x="6884863" y="2392324"/>
            <a:ext cx="4128577" cy="2753833"/>
          </a:xfrm>
          <a:prstGeom prst="rect">
            <a:avLst/>
          </a:prstGeom>
        </p:spPr>
      </p:pic>
      <p:sp>
        <p:nvSpPr>
          <p:cNvPr id="3" name="TextBox 2">
            <a:extLst>
              <a:ext uri="{FF2B5EF4-FFF2-40B4-BE49-F238E27FC236}">
                <a16:creationId xmlns:a16="http://schemas.microsoft.com/office/drawing/2014/main" id="{75E7A287-6013-32AD-A655-4954CA1309CA}"/>
              </a:ext>
            </a:extLst>
          </p:cNvPr>
          <p:cNvSpPr txBox="1"/>
          <p:nvPr/>
        </p:nvSpPr>
        <p:spPr>
          <a:xfrm>
            <a:off x="265107" y="6457244"/>
            <a:ext cx="7117827"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(McLeod, 2023), (Thomas &amp; Chess, 1977), (Bishop, 2014), (Bronfenbrenner, 1979)</a:t>
            </a:r>
          </a:p>
        </p:txBody>
      </p:sp>
    </p:spTree>
    <p:extLst>
      <p:ext uri="{BB962C8B-B14F-4D97-AF65-F5344CB8AC3E}">
        <p14:creationId xmlns:p14="http://schemas.microsoft.com/office/powerpoint/2010/main" val="2951989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0C755A-878D-0D35-A3F2-6A408C7C3B46}"/>
              </a:ext>
            </a:extLst>
          </p:cNvPr>
          <p:cNvSpPr txBox="1"/>
          <p:nvPr/>
        </p:nvSpPr>
        <p:spPr>
          <a:xfrm>
            <a:off x="927623" y="339722"/>
            <a:ext cx="9196551" cy="954107"/>
          </a:xfrm>
          <a:prstGeom prst="rect">
            <a:avLst/>
          </a:prstGeom>
          <a:noFill/>
        </p:spPr>
        <p:txBody>
          <a:bodyPr wrap="square" rtlCol="0">
            <a:spAutoFit/>
          </a:bodyPr>
          <a:lstStyle/>
          <a:p>
            <a:pPr algn="ctr"/>
            <a:r>
              <a:rPr lang="en-GB" sz="3200" b="1" dirty="0"/>
              <a:t>Conclusion</a:t>
            </a:r>
          </a:p>
          <a:p>
            <a:pPr algn="ctr"/>
            <a:r>
              <a:rPr lang="en-GB" sz="2400" dirty="0"/>
              <a:t>Eriksons theory applied to Isaac </a:t>
            </a:r>
          </a:p>
        </p:txBody>
      </p:sp>
      <p:sp>
        <p:nvSpPr>
          <p:cNvPr id="7" name="TextBox 6">
            <a:extLst>
              <a:ext uri="{FF2B5EF4-FFF2-40B4-BE49-F238E27FC236}">
                <a16:creationId xmlns:a16="http://schemas.microsoft.com/office/drawing/2014/main" id="{FB93E38D-1284-8BD9-0082-627E3BD6492E}"/>
              </a:ext>
            </a:extLst>
          </p:cNvPr>
          <p:cNvSpPr txBox="1"/>
          <p:nvPr/>
        </p:nvSpPr>
        <p:spPr>
          <a:xfrm>
            <a:off x="245807" y="1401983"/>
            <a:ext cx="6096000" cy="646331"/>
          </a:xfrm>
          <a:prstGeom prst="rect">
            <a:avLst/>
          </a:prstGeom>
          <a:noFill/>
        </p:spPr>
        <p:txBody>
          <a:bodyPr wrap="square">
            <a:spAutoFit/>
          </a:bodyPr>
          <a:lstStyle/>
          <a:p>
            <a:r>
              <a:rPr lang="en-GB" b="1" dirty="0"/>
              <a:t>Stage:</a:t>
            </a:r>
            <a:r>
              <a:rPr lang="en-GB" dirty="0"/>
              <a:t> Initiative vs Guilt (3–6 years) </a:t>
            </a:r>
          </a:p>
          <a:p>
            <a:r>
              <a:rPr lang="en-GB" b="1" dirty="0"/>
              <a:t>Needs:</a:t>
            </a:r>
            <a:r>
              <a:rPr lang="en-GB" dirty="0"/>
              <a:t> Confidence, exploration, secure relationships</a:t>
            </a:r>
          </a:p>
        </p:txBody>
      </p:sp>
      <p:sp>
        <p:nvSpPr>
          <p:cNvPr id="9" name="TextBox 8">
            <a:extLst>
              <a:ext uri="{FF2B5EF4-FFF2-40B4-BE49-F238E27FC236}">
                <a16:creationId xmlns:a16="http://schemas.microsoft.com/office/drawing/2014/main" id="{BF021134-7C1E-6F6E-4B04-B8361982277D}"/>
              </a:ext>
            </a:extLst>
          </p:cNvPr>
          <p:cNvSpPr txBox="1"/>
          <p:nvPr/>
        </p:nvSpPr>
        <p:spPr>
          <a:xfrm>
            <a:off x="1750142" y="2701778"/>
            <a:ext cx="6096000" cy="1754326"/>
          </a:xfrm>
          <a:prstGeom prst="rect">
            <a:avLst/>
          </a:prstGeom>
          <a:noFill/>
        </p:spPr>
        <p:txBody>
          <a:bodyPr wrap="square">
            <a:spAutoFit/>
          </a:bodyPr>
          <a:lstStyle/>
          <a:p>
            <a:pPr>
              <a:buNone/>
            </a:pPr>
            <a:r>
              <a:rPr lang="en-GB" b="1" dirty="0">
                <a:effectLst/>
              </a:rPr>
              <a:t>Isaac shows:</a:t>
            </a:r>
            <a:endParaRPr lang="en-GB" dirty="0"/>
          </a:p>
          <a:p>
            <a:pPr>
              <a:buFont typeface="Arial" panose="020B0604020202020204" pitchFamily="34" charset="0"/>
              <a:buChar char="•"/>
            </a:pPr>
            <a:r>
              <a:rPr lang="en-GB" dirty="0">
                <a:effectLst/>
              </a:rPr>
              <a:t> Clinginess</a:t>
            </a:r>
            <a:endParaRPr lang="en-GB" dirty="0"/>
          </a:p>
          <a:p>
            <a:pPr>
              <a:buFont typeface="Arial" panose="020B0604020202020204" pitchFamily="34" charset="0"/>
              <a:buChar char="•"/>
            </a:pPr>
            <a:r>
              <a:rPr lang="en-GB" dirty="0">
                <a:effectLst/>
              </a:rPr>
              <a:t> Separation distress</a:t>
            </a:r>
            <a:endParaRPr lang="en-GB" dirty="0"/>
          </a:p>
          <a:p>
            <a:pPr>
              <a:buFont typeface="Arial" panose="020B0604020202020204" pitchFamily="34" charset="0"/>
              <a:buChar char="•"/>
            </a:pPr>
            <a:r>
              <a:rPr lang="en-GB" dirty="0">
                <a:effectLst/>
              </a:rPr>
              <a:t> Low confidence</a:t>
            </a:r>
            <a:endParaRPr lang="en-GB" dirty="0"/>
          </a:p>
          <a:p>
            <a:pPr>
              <a:buFont typeface="Arial" panose="020B0604020202020204" pitchFamily="34" charset="0"/>
              <a:buChar char="•"/>
            </a:pPr>
            <a:r>
              <a:rPr lang="en-GB" dirty="0">
                <a:effectLst/>
              </a:rPr>
              <a:t> Social withdrawal</a:t>
            </a:r>
            <a:endParaRPr lang="en-GB" dirty="0"/>
          </a:p>
          <a:p>
            <a:pPr>
              <a:buFont typeface="Arial" panose="020B0604020202020204" pitchFamily="34" charset="0"/>
              <a:buChar char="•"/>
            </a:pPr>
            <a:r>
              <a:rPr lang="en-GB" dirty="0">
                <a:effectLst/>
              </a:rPr>
              <a:t> Language delays</a:t>
            </a:r>
            <a:endParaRPr lang="en-GB" dirty="0"/>
          </a:p>
        </p:txBody>
      </p:sp>
      <p:sp>
        <p:nvSpPr>
          <p:cNvPr id="11" name="TextBox 10">
            <a:extLst>
              <a:ext uri="{FF2B5EF4-FFF2-40B4-BE49-F238E27FC236}">
                <a16:creationId xmlns:a16="http://schemas.microsoft.com/office/drawing/2014/main" id="{88769F62-8A10-EA5E-3AB6-4784C2003B61}"/>
              </a:ext>
            </a:extLst>
          </p:cNvPr>
          <p:cNvSpPr txBox="1"/>
          <p:nvPr/>
        </p:nvSpPr>
        <p:spPr>
          <a:xfrm>
            <a:off x="5801033" y="2701778"/>
            <a:ext cx="6096000" cy="1754326"/>
          </a:xfrm>
          <a:prstGeom prst="rect">
            <a:avLst/>
          </a:prstGeom>
          <a:noFill/>
        </p:spPr>
        <p:txBody>
          <a:bodyPr wrap="square">
            <a:spAutoFit/>
          </a:bodyPr>
          <a:lstStyle/>
          <a:p>
            <a:pPr>
              <a:buNone/>
            </a:pPr>
            <a:r>
              <a:rPr lang="en-GB" b="1" dirty="0">
                <a:effectLst/>
              </a:rPr>
              <a:t>Therefore, he needs:</a:t>
            </a:r>
            <a:endParaRPr lang="en-GB" dirty="0"/>
          </a:p>
          <a:p>
            <a:pPr>
              <a:buFont typeface="Arial" panose="020B0604020202020204" pitchFamily="34" charset="0"/>
              <a:buChar char="•"/>
            </a:pPr>
            <a:r>
              <a:rPr lang="en-GB" dirty="0">
                <a:effectLst/>
              </a:rPr>
              <a:t> Consistent key person</a:t>
            </a:r>
            <a:endParaRPr lang="en-GB" dirty="0"/>
          </a:p>
          <a:p>
            <a:pPr>
              <a:buFont typeface="Arial" panose="020B0604020202020204" pitchFamily="34" charset="0"/>
              <a:buChar char="•"/>
            </a:pPr>
            <a:r>
              <a:rPr lang="en-GB" dirty="0">
                <a:effectLst/>
              </a:rPr>
              <a:t> Predictable routines</a:t>
            </a:r>
            <a:endParaRPr lang="en-GB" dirty="0"/>
          </a:p>
          <a:p>
            <a:pPr>
              <a:buFont typeface="Arial" panose="020B0604020202020204" pitchFamily="34" charset="0"/>
              <a:buChar char="•"/>
            </a:pPr>
            <a:r>
              <a:rPr lang="en-GB" dirty="0">
                <a:effectLst/>
              </a:rPr>
              <a:t> Encouragement + praise</a:t>
            </a:r>
            <a:endParaRPr lang="en-GB" dirty="0"/>
          </a:p>
          <a:p>
            <a:pPr>
              <a:buFont typeface="Arial" panose="020B0604020202020204" pitchFamily="34" charset="0"/>
              <a:buChar char="•"/>
            </a:pPr>
            <a:r>
              <a:rPr lang="en-GB" dirty="0">
                <a:effectLst/>
              </a:rPr>
              <a:t> Guided social play</a:t>
            </a:r>
            <a:endParaRPr lang="en-GB" dirty="0"/>
          </a:p>
          <a:p>
            <a:pPr>
              <a:buFont typeface="Arial" panose="020B0604020202020204" pitchFamily="34" charset="0"/>
              <a:buChar char="•"/>
            </a:pPr>
            <a:r>
              <a:rPr lang="en-GB" dirty="0">
                <a:effectLst/>
              </a:rPr>
              <a:t> Language‑rich interactions</a:t>
            </a:r>
            <a:endParaRPr lang="en-GB" dirty="0"/>
          </a:p>
        </p:txBody>
      </p:sp>
      <p:pic>
        <p:nvPicPr>
          <p:cNvPr id="13" name="Picture 12" descr="Colleagues clapping">
            <a:extLst>
              <a:ext uri="{FF2B5EF4-FFF2-40B4-BE49-F238E27FC236}">
                <a16:creationId xmlns:a16="http://schemas.microsoft.com/office/drawing/2014/main" id="{E0CE6264-F4D6-C252-919E-1011BA9D50C9}"/>
              </a:ext>
            </a:extLst>
          </p:cNvPr>
          <p:cNvPicPr>
            <a:picLocks noChangeAspect="1"/>
          </p:cNvPicPr>
          <p:nvPr/>
        </p:nvPicPr>
        <p:blipFill>
          <a:blip r:embed="rId3"/>
          <a:stretch>
            <a:fillRect/>
          </a:stretch>
        </p:blipFill>
        <p:spPr>
          <a:xfrm>
            <a:off x="9142771" y="4880897"/>
            <a:ext cx="2331474" cy="1554316"/>
          </a:xfrm>
          <a:prstGeom prst="rect">
            <a:avLst/>
          </a:prstGeom>
        </p:spPr>
      </p:pic>
      <p:pic>
        <p:nvPicPr>
          <p:cNvPr id="15" name="Picture 14" descr="Side view of a white calendar">
            <a:extLst>
              <a:ext uri="{FF2B5EF4-FFF2-40B4-BE49-F238E27FC236}">
                <a16:creationId xmlns:a16="http://schemas.microsoft.com/office/drawing/2014/main" id="{45D73E7F-CC55-E7D9-AB2E-2A74294891FE}"/>
              </a:ext>
            </a:extLst>
          </p:cNvPr>
          <p:cNvPicPr>
            <a:picLocks noChangeAspect="1"/>
          </p:cNvPicPr>
          <p:nvPr/>
        </p:nvPicPr>
        <p:blipFill>
          <a:blip r:embed="rId4"/>
          <a:stretch>
            <a:fillRect/>
          </a:stretch>
        </p:blipFill>
        <p:spPr>
          <a:xfrm>
            <a:off x="8889792" y="481466"/>
            <a:ext cx="2837432" cy="1893580"/>
          </a:xfrm>
          <a:prstGeom prst="rect">
            <a:avLst/>
          </a:prstGeom>
        </p:spPr>
      </p:pic>
      <p:pic>
        <p:nvPicPr>
          <p:cNvPr id="17" name="Picture 16" descr="Children playing with blocks">
            <a:extLst>
              <a:ext uri="{FF2B5EF4-FFF2-40B4-BE49-F238E27FC236}">
                <a16:creationId xmlns:a16="http://schemas.microsoft.com/office/drawing/2014/main" id="{E12FF247-B2CC-7B5C-9EA9-EE172C54FCF3}"/>
              </a:ext>
            </a:extLst>
          </p:cNvPr>
          <p:cNvPicPr>
            <a:picLocks noChangeAspect="1"/>
          </p:cNvPicPr>
          <p:nvPr/>
        </p:nvPicPr>
        <p:blipFill>
          <a:blip r:embed="rId5"/>
          <a:stretch>
            <a:fillRect/>
          </a:stretch>
        </p:blipFill>
        <p:spPr>
          <a:xfrm>
            <a:off x="3126659" y="4456104"/>
            <a:ext cx="2945908" cy="1936210"/>
          </a:xfrm>
          <a:prstGeom prst="rect">
            <a:avLst/>
          </a:prstGeom>
        </p:spPr>
      </p:pic>
      <p:sp>
        <p:nvSpPr>
          <p:cNvPr id="19" name="TextBox 18">
            <a:extLst>
              <a:ext uri="{FF2B5EF4-FFF2-40B4-BE49-F238E27FC236}">
                <a16:creationId xmlns:a16="http://schemas.microsoft.com/office/drawing/2014/main" id="{AF4D5FDC-3304-F6D8-4B34-B50FCB1A3BBE}"/>
              </a:ext>
            </a:extLst>
          </p:cNvPr>
          <p:cNvSpPr txBox="1"/>
          <p:nvPr/>
        </p:nvSpPr>
        <p:spPr>
          <a:xfrm>
            <a:off x="78659" y="6435213"/>
            <a:ext cx="6096000" cy="307777"/>
          </a:xfrm>
          <a:prstGeom prst="rect">
            <a:avLst/>
          </a:prstGeom>
          <a:noFill/>
        </p:spPr>
        <p:txBody>
          <a:bodyPr wrap="square">
            <a:spAutoFit/>
          </a:bodyPr>
          <a:lstStyle/>
          <a:p>
            <a:r>
              <a:rPr lang="en-GB" sz="1400" i="1" dirty="0"/>
              <a:t>(McLeod, 2018; Cherry, 2024)</a:t>
            </a:r>
          </a:p>
        </p:txBody>
      </p:sp>
    </p:spTree>
    <p:extLst>
      <p:ext uri="{BB962C8B-B14F-4D97-AF65-F5344CB8AC3E}">
        <p14:creationId xmlns:p14="http://schemas.microsoft.com/office/powerpoint/2010/main" val="1920450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7"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19" name="Rectangle 18">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Sticky notes with question marks">
            <a:extLst>
              <a:ext uri="{FF2B5EF4-FFF2-40B4-BE49-F238E27FC236}">
                <a16:creationId xmlns:a16="http://schemas.microsoft.com/office/drawing/2014/main" id="{698CD319-C7DA-A4E3-9A62-43FC3BA97FFC}"/>
              </a:ext>
            </a:extLst>
          </p:cNvPr>
          <p:cNvPicPr>
            <a:picLocks noChangeAspect="1"/>
          </p:cNvPicPr>
          <p:nvPr/>
        </p:nvPicPr>
        <p:blipFill>
          <a:blip r:embed="rId2">
            <a:alphaModFix/>
          </a:blip>
          <a:srcRect t="10162" b="5569"/>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BE7EDCE7-C7CC-4117-BFA5-28371F6CF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24" name="Straight Connector 23">
              <a:extLst>
                <a:ext uri="{FF2B5EF4-FFF2-40B4-BE49-F238E27FC236}">
                  <a16:creationId xmlns:a16="http://schemas.microsoft.com/office/drawing/2014/main" id="{01BF9A84-4250-492A-B39F-69166C656F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E06F2BD-0E29-4E49-9EF2-299E140070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3D26ABB-37B3-41BB-BAF9-08BD936093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7" name="Graphic 11">
              <a:extLst>
                <a:ext uri="{FF2B5EF4-FFF2-40B4-BE49-F238E27FC236}">
                  <a16:creationId xmlns:a16="http://schemas.microsoft.com/office/drawing/2014/main" id="{BD29C9E9-E384-4D18-B145-6F8278466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E4A2578E-82C6-431F-9703-17041C17A4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FC1B538-DD88-410F-85D9-2DADF89010D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AFBD890-B8AC-4C60-92CC-2837A0B20C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DD2F884-1E86-98B0-F7A8-B4A10F59F12F}"/>
              </a:ext>
            </a:extLst>
          </p:cNvPr>
          <p:cNvSpPr>
            <a:spLocks noGrp="1"/>
          </p:cNvSpPr>
          <p:nvPr>
            <p:ph type="title"/>
          </p:nvPr>
        </p:nvSpPr>
        <p:spPr>
          <a:xfrm>
            <a:off x="3281617" y="3371855"/>
            <a:ext cx="5567743" cy="1476816"/>
          </a:xfrm>
        </p:spPr>
        <p:txBody>
          <a:bodyPr vert="horz" lIns="91440" tIns="45720" rIns="91440" bIns="45720" rtlCol="0" anchor="b">
            <a:normAutofit/>
          </a:bodyPr>
          <a:lstStyle/>
          <a:p>
            <a:pPr algn="ctr"/>
            <a:r>
              <a:rPr lang="en-US" sz="5200" dirty="0">
                <a:solidFill>
                  <a:srgbClr val="FFFFFF"/>
                </a:solidFill>
              </a:rPr>
              <a:t>Questions?</a:t>
            </a:r>
          </a:p>
        </p:txBody>
      </p:sp>
    </p:spTree>
    <p:extLst>
      <p:ext uri="{BB962C8B-B14F-4D97-AF65-F5344CB8AC3E}">
        <p14:creationId xmlns:p14="http://schemas.microsoft.com/office/powerpoint/2010/main" val="3483304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4FCEE-89C3-7C64-D3D5-F7E0482B81C0}"/>
              </a:ext>
            </a:extLst>
          </p:cNvPr>
          <p:cNvSpPr>
            <a:spLocks noGrp="1"/>
          </p:cNvSpPr>
          <p:nvPr>
            <p:ph type="title"/>
          </p:nvPr>
        </p:nvSpPr>
        <p:spPr/>
        <p:txBody>
          <a:bodyPr>
            <a:normAutofit/>
          </a:bodyPr>
          <a:lstStyle/>
          <a:p>
            <a:r>
              <a:rPr lang="en-GB" dirty="0">
                <a:solidFill>
                  <a:schemeClr val="tx1"/>
                </a:solidFill>
                <a:latin typeface="Calibri" panose="020F0502020204030204" pitchFamily="34" charset="0"/>
                <a:cs typeface="Calibri" panose="020F0502020204030204" pitchFamily="34" charset="0"/>
              </a:rPr>
              <a:t>References </a:t>
            </a:r>
          </a:p>
        </p:txBody>
      </p:sp>
      <p:sp>
        <p:nvSpPr>
          <p:cNvPr id="4" name="TextBox 3">
            <a:extLst>
              <a:ext uri="{FF2B5EF4-FFF2-40B4-BE49-F238E27FC236}">
                <a16:creationId xmlns:a16="http://schemas.microsoft.com/office/drawing/2014/main" id="{4D4CF0C3-29A8-63A2-593D-9AB1866B7E85}"/>
              </a:ext>
            </a:extLst>
          </p:cNvPr>
          <p:cNvSpPr txBox="1"/>
          <p:nvPr/>
        </p:nvSpPr>
        <p:spPr>
          <a:xfrm>
            <a:off x="922789" y="1820411"/>
            <a:ext cx="9966121" cy="3247043"/>
          </a:xfrm>
          <a:prstGeom prst="rect">
            <a:avLst/>
          </a:prstGeom>
          <a:noFill/>
        </p:spPr>
        <p:txBody>
          <a:bodyPr wrap="square" rtlCol="0">
            <a:spAutoFit/>
          </a:bodyPr>
          <a:lstStyle/>
          <a:p>
            <a:r>
              <a:rPr lang="en-GB" sz="1100" dirty="0"/>
              <a:t>Bandura, A. (1977) </a:t>
            </a:r>
            <a:r>
              <a:rPr lang="en-GB" sz="1100" i="1" dirty="0"/>
              <a:t>Social Learning Theory</a:t>
            </a:r>
            <a:r>
              <a:rPr lang="en-GB" sz="1100" dirty="0"/>
              <a:t>. Englewood Cliffs, NJ: Prentice Hall.</a:t>
            </a:r>
          </a:p>
          <a:p>
            <a:r>
              <a:rPr lang="en-GB" sz="1100" dirty="0"/>
              <a:t>Bee, H. and Boyd, D. (2014) </a:t>
            </a:r>
            <a:r>
              <a:rPr lang="en-GB" sz="1100" i="1" dirty="0"/>
              <a:t>The developing child</a:t>
            </a:r>
            <a:r>
              <a:rPr lang="en-GB" sz="1100" dirty="0"/>
              <a:t>. 13th edn. Harlow: Pearson Education.</a:t>
            </a:r>
          </a:p>
          <a:p>
            <a:r>
              <a:rPr lang="en-GB" sz="1100" dirty="0"/>
              <a:t>Berk, L.E. (2013) </a:t>
            </a:r>
            <a:r>
              <a:rPr lang="en-GB" sz="1100" i="1" dirty="0"/>
              <a:t>Child development</a:t>
            </a:r>
            <a:r>
              <a:rPr lang="en-GB" sz="1100" dirty="0"/>
              <a:t>. 9th edn. Boston: Pearson.</a:t>
            </a:r>
          </a:p>
          <a:p>
            <a:r>
              <a:rPr lang="en-GB" sz="1100" dirty="0"/>
              <a:t>Bishop, D.V.M. (2014) </a:t>
            </a:r>
            <a:r>
              <a:rPr lang="en-GB" sz="1100" i="1" dirty="0"/>
              <a:t>Uncommon Understanding: Development and Disorders of Language</a:t>
            </a:r>
            <a:r>
              <a:rPr lang="en-GB" sz="1100" dirty="0"/>
              <a:t>. Hove: Psychology Press.</a:t>
            </a:r>
          </a:p>
          <a:p>
            <a:r>
              <a:rPr lang="en-GB" sz="1100" dirty="0"/>
              <a:t>Bowlby, J. (1969) </a:t>
            </a:r>
            <a:r>
              <a:rPr lang="en-GB" sz="1100" i="1" dirty="0"/>
              <a:t>Attachment and Loss: Volume 1. Attachment</a:t>
            </a:r>
            <a:r>
              <a:rPr lang="en-GB" sz="1100" dirty="0"/>
              <a:t>. New York: Basic Books.</a:t>
            </a:r>
          </a:p>
          <a:p>
            <a:r>
              <a:rPr lang="en-GB" sz="1100" dirty="0"/>
              <a:t>Bronfenbrenner, U. (1979) </a:t>
            </a:r>
            <a:r>
              <a:rPr lang="en-GB" sz="1100" i="1" dirty="0"/>
              <a:t>The Ecology of Human Development</a:t>
            </a:r>
            <a:r>
              <a:rPr lang="en-GB" sz="1100" dirty="0"/>
              <a:t>. Cambridge, MA: Harvard University Press.</a:t>
            </a:r>
          </a:p>
          <a:p>
            <a:r>
              <a:rPr lang="en-GB" sz="1100" dirty="0" err="1"/>
              <a:t>Center</a:t>
            </a:r>
            <a:r>
              <a:rPr lang="en-GB" sz="1100" dirty="0"/>
              <a:t> on the Developing Child (2010) </a:t>
            </a:r>
            <a:r>
              <a:rPr lang="en-GB" sz="1100" i="1" dirty="0"/>
              <a:t>The Foundations of Lifelong Health Are Built in Early Childhood</a:t>
            </a:r>
            <a:r>
              <a:rPr lang="en-GB" sz="1100" dirty="0"/>
              <a:t>. Harvard University.</a:t>
            </a:r>
          </a:p>
          <a:p>
            <a:r>
              <a:rPr lang="en-GB" sz="1100" dirty="0"/>
              <a:t>Cherry, K. (2024) ‘Erikson’s Stages of Psychosocial Development’, </a:t>
            </a:r>
            <a:r>
              <a:rPr lang="en-GB" sz="1100" i="1" dirty="0" err="1"/>
              <a:t>Verywell</a:t>
            </a:r>
            <a:r>
              <a:rPr lang="en-GB" sz="1100" i="1" dirty="0"/>
              <a:t> Mind</a:t>
            </a:r>
            <a:r>
              <a:rPr lang="en-GB" sz="1100" dirty="0"/>
              <a:t>. Available at: </a:t>
            </a:r>
            <a:r>
              <a:rPr lang="en-GB" sz="1100" dirty="0">
                <a:hlinkClick r:id="rId2" tooltip="www.verywellmind.com">
                  <a:extLst>
                    <a:ext uri="{A12FA001-AC4F-418D-AE19-62706E023703}">
                      <ahyp:hlinkClr xmlns:ahyp="http://schemas.microsoft.com/office/drawing/2018/hyperlinkcolor" val="tx"/>
                    </a:ext>
                  </a:extLst>
                </a:hlinkClick>
              </a:rPr>
              <a:t>https://www.verywellmind.com/erik-eriksons-stages-of-psychosocial-development-2795740</a:t>
            </a:r>
            <a:r>
              <a:rPr lang="en-GB" sz="1100" dirty="0"/>
              <a:t> (Accessed: 15 June 2026).</a:t>
            </a:r>
          </a:p>
          <a:p>
            <a:r>
              <a:rPr lang="en-GB" sz="1100" dirty="0"/>
              <a:t>Erikson, E.H. (1950) </a:t>
            </a:r>
            <a:r>
              <a:rPr lang="en-GB" sz="1100" i="1" dirty="0"/>
              <a:t>Childhood and Society</a:t>
            </a:r>
            <a:r>
              <a:rPr lang="en-GB" sz="1100" dirty="0"/>
              <a:t>. New York: W. W. Norton.</a:t>
            </a:r>
          </a:p>
          <a:p>
            <a:r>
              <a:rPr lang="en-GB" sz="1100" dirty="0"/>
              <a:t>McLeod, S. (2023) ‘Erik Erikson’s Theory of Psychosocial Development’, </a:t>
            </a:r>
            <a:r>
              <a:rPr lang="en-GB" sz="1100" i="1" dirty="0"/>
              <a:t>Simply Psychology</a:t>
            </a:r>
            <a:r>
              <a:rPr lang="en-GB" sz="1100" dirty="0"/>
              <a:t>. Available at: </a:t>
            </a:r>
            <a:r>
              <a:rPr lang="en-GB" sz="1100" dirty="0">
                <a:hlinkClick r:id="rId3" tooltip="www.simplypsychology.org">
                  <a:extLst>
                    <a:ext uri="{A12FA001-AC4F-418D-AE19-62706E023703}">
                      <ahyp:hlinkClr xmlns:ahyp="http://schemas.microsoft.com/office/drawing/2018/hyperlinkcolor" val="tx"/>
                    </a:ext>
                  </a:extLst>
                </a:hlinkClick>
              </a:rPr>
              <a:t>https://www.simplypsychology.org/Erik-Erikson.html</a:t>
            </a:r>
            <a:r>
              <a:rPr lang="en-GB" sz="1100" dirty="0"/>
              <a:t> (Accessed: 15 June 2026).</a:t>
            </a:r>
          </a:p>
          <a:p>
            <a:r>
              <a:rPr lang="en-GB" sz="1100" dirty="0"/>
              <a:t>Murray, L. and Cooper, P. (1997) </a:t>
            </a:r>
            <a:r>
              <a:rPr lang="en-GB" sz="1100" i="1" dirty="0"/>
              <a:t>Postpartum Depression and Child Development</a:t>
            </a:r>
            <a:r>
              <a:rPr lang="en-GB" sz="1100" dirty="0"/>
              <a:t>. New York: Guilford Press.</a:t>
            </a:r>
          </a:p>
          <a:p>
            <a:r>
              <a:rPr lang="en-GB" sz="1100" dirty="0"/>
              <a:t>NSPCC (2020) </a:t>
            </a:r>
            <a:r>
              <a:rPr lang="en-GB" sz="1100" i="1" dirty="0"/>
              <a:t>Transitions in the Early Years</a:t>
            </a:r>
            <a:r>
              <a:rPr lang="en-GB" sz="1100" dirty="0"/>
              <a:t>. NSPCC Learning.</a:t>
            </a:r>
          </a:p>
          <a:p>
            <a:r>
              <a:rPr lang="en-GB" sz="1100" dirty="0"/>
              <a:t>Simply Psychology (2023) ‘Initiative vs Guilt Stage’. Available at: </a:t>
            </a:r>
            <a:r>
              <a:rPr lang="en-GB" sz="1100" dirty="0">
                <a:hlinkClick r:id="rId4" tooltip="www.simplypsychology.org">
                  <a:extLst>
                    <a:ext uri="{A12FA001-AC4F-418D-AE19-62706E023703}">
                      <ahyp:hlinkClr xmlns:ahyp="http://schemas.microsoft.com/office/drawing/2018/hyperlinkcolor" val="tx"/>
                    </a:ext>
                  </a:extLst>
                </a:hlinkClick>
              </a:rPr>
              <a:t>https://www.simplypsychology.org/erikson.html</a:t>
            </a:r>
            <a:r>
              <a:rPr lang="en-GB" sz="1100" dirty="0"/>
              <a:t> (Accessed: 15 June 2026).</a:t>
            </a:r>
          </a:p>
          <a:p>
            <a:r>
              <a:rPr lang="en-GB" sz="1100" dirty="0"/>
              <a:t>Thomas, A. and Chess, S. (1977) </a:t>
            </a:r>
            <a:r>
              <a:rPr lang="en-GB" sz="1100" i="1" dirty="0"/>
              <a:t>Temperament and Development</a:t>
            </a:r>
            <a:r>
              <a:rPr lang="en-GB" sz="1100" dirty="0"/>
              <a:t>. New York: Brunner/Mazel.</a:t>
            </a:r>
          </a:p>
          <a:p>
            <a:r>
              <a:rPr lang="en-GB" sz="1100" dirty="0"/>
              <a:t>Vygotsky, L.S. (1978) </a:t>
            </a:r>
            <a:r>
              <a:rPr lang="en-GB" sz="1100" i="1" dirty="0"/>
              <a:t>Mind in Society: The Development of Higher Psychological Processes</a:t>
            </a:r>
            <a:r>
              <a:rPr lang="en-GB" sz="1100" dirty="0"/>
              <a:t>. Cambridge, MA: Harvard University Press.</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5181866"/>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CAF38596F6224C85994D82B7D04C5E" ma:contentTypeVersion="5" ma:contentTypeDescription="Create a new document." ma:contentTypeScope="" ma:versionID="bcdec999e8df9b63705184eef2bf49d4">
  <xsd:schema xmlns:xsd="http://www.w3.org/2001/XMLSchema" xmlns:xs="http://www.w3.org/2001/XMLSchema" xmlns:p="http://schemas.microsoft.com/office/2006/metadata/properties" xmlns:ns3="5a96fd87-d65e-4250-a0f3-23014b7624a5" targetNamespace="http://schemas.microsoft.com/office/2006/metadata/properties" ma:root="true" ma:fieldsID="655ac8d5b748f99c29da4767151e6401" ns3:_="">
    <xsd:import namespace="5a96fd87-d65e-4250-a0f3-23014b7624a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96fd87-d65e-4250-a0f3-23014b7624a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a96fd87-d65e-4250-a0f3-23014b7624a5" xsi:nil="true"/>
  </documentManagement>
</p:properties>
</file>

<file path=customXml/itemProps1.xml><?xml version="1.0" encoding="utf-8"?>
<ds:datastoreItem xmlns:ds="http://schemas.openxmlformats.org/officeDocument/2006/customXml" ds:itemID="{5E03C778-21E2-4335-B684-E43DE09CB53E}">
  <ds:schemaRefs>
    <ds:schemaRef ds:uri="http://schemas.microsoft.com/sharepoint/v3/contenttype/forms"/>
  </ds:schemaRefs>
</ds:datastoreItem>
</file>

<file path=customXml/itemProps2.xml><?xml version="1.0" encoding="utf-8"?>
<ds:datastoreItem xmlns:ds="http://schemas.openxmlformats.org/officeDocument/2006/customXml" ds:itemID="{49B3DBB7-F08F-48C9-981D-DF41D4D5C2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96fd87-d65e-4250-a0f3-23014b7624a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9A21410-4D77-4961-8E93-951D85D5B32D}">
  <ds:schemaRefs>
    <ds:schemaRef ds:uri="http://schemas.openxmlformats.org/package/2006/metadata/core-properties"/>
    <ds:schemaRef ds:uri="http://schemas.microsoft.com/office/2006/metadata/properties"/>
    <ds:schemaRef ds:uri="http://www.w3.org/XML/1998/namespace"/>
    <ds:schemaRef ds:uri="http://purl.org/dc/dcmitype/"/>
    <ds:schemaRef ds:uri="http://purl.org/dc/elements/1.1/"/>
    <ds:schemaRef ds:uri="http://schemas.microsoft.com/office/infopath/2007/PartnerControls"/>
    <ds:schemaRef ds:uri="http://purl.org/dc/terms/"/>
    <ds:schemaRef ds:uri="http://schemas.microsoft.com/office/2006/documentManagement/types"/>
    <ds:schemaRef ds:uri="5a96fd87-d65e-4250-a0f3-23014b7624a5"/>
  </ds:schemaRefs>
</ds:datastoreItem>
</file>

<file path=docProps/app.xml><?xml version="1.0" encoding="utf-8"?>
<Properties xmlns="http://schemas.openxmlformats.org/officeDocument/2006/extended-properties" xmlns:vt="http://schemas.openxmlformats.org/officeDocument/2006/docPropsVTypes">
  <TotalTime>1163</TotalTime>
  <Words>2372</Words>
  <Application>Microsoft Office PowerPoint</Application>
  <PresentationFormat>Widescreen</PresentationFormat>
  <Paragraphs>178</Paragraphs>
  <Slides>12</Slides>
  <Notes>9</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12</vt:i4>
      </vt:variant>
    </vt:vector>
  </HeadingPairs>
  <TitlesOfParts>
    <vt:vector size="24" baseType="lpstr">
      <vt:lpstr>Aptos</vt:lpstr>
      <vt:lpstr>Arial</vt:lpstr>
      <vt:lpstr>Avenir Next LT Pro</vt:lpstr>
      <vt:lpstr>AvenirNext LT Pro Medium</vt:lpstr>
      <vt:lpstr>Calibri</vt:lpstr>
      <vt:lpstr>Century Gothic</vt:lpstr>
      <vt:lpstr>Elephant</vt:lpstr>
      <vt:lpstr>Footlight MT Light</vt:lpstr>
      <vt:lpstr>Myriad Pro</vt:lpstr>
      <vt:lpstr>ArchVTI</vt:lpstr>
      <vt:lpstr>BrushVTI</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Kirsti Leanne Williams (2511144)</cp:lastModifiedBy>
  <cp:revision>17</cp:revision>
  <dcterms:created xsi:type="dcterms:W3CDTF">2025-06-09T16:43:11Z</dcterms:created>
  <dcterms:modified xsi:type="dcterms:W3CDTF">2026-07-08T14:34:42Z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0x010100ABCAF38596F6224C85994D82B7D04C5E</vt:lpwstr>
  </property>
</Properties>
</file>