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0"/>
  </p:notesMasterIdLst>
  <p:handoutMasterIdLst>
    <p:handoutMasterId r:id="rId41"/>
  </p:handoutMasterIdLst>
  <p:sldIdLst>
    <p:sldId id="480" r:id="rId2"/>
    <p:sldId id="481" r:id="rId3"/>
    <p:sldId id="482" r:id="rId4"/>
    <p:sldId id="267" r:id="rId5"/>
    <p:sldId id="483" r:id="rId6"/>
    <p:sldId id="498" r:id="rId7"/>
    <p:sldId id="499" r:id="rId8"/>
    <p:sldId id="500" r:id="rId9"/>
    <p:sldId id="502" r:id="rId10"/>
    <p:sldId id="503" r:id="rId11"/>
    <p:sldId id="2564" r:id="rId12"/>
    <p:sldId id="2571" r:id="rId13"/>
    <p:sldId id="554" r:id="rId14"/>
    <p:sldId id="555" r:id="rId15"/>
    <p:sldId id="556" r:id="rId16"/>
    <p:sldId id="549" r:id="rId17"/>
    <p:sldId id="505" r:id="rId18"/>
    <p:sldId id="506" r:id="rId19"/>
    <p:sldId id="508" r:id="rId20"/>
    <p:sldId id="507" r:id="rId21"/>
    <p:sldId id="530" r:id="rId22"/>
    <p:sldId id="531" r:id="rId23"/>
    <p:sldId id="532" r:id="rId24"/>
    <p:sldId id="2567" r:id="rId25"/>
    <p:sldId id="2569" r:id="rId26"/>
    <p:sldId id="2570" r:id="rId27"/>
    <p:sldId id="537" r:id="rId28"/>
    <p:sldId id="279" r:id="rId29"/>
    <p:sldId id="264" r:id="rId30"/>
    <p:sldId id="2563" r:id="rId31"/>
    <p:sldId id="265" r:id="rId32"/>
    <p:sldId id="263" r:id="rId33"/>
    <p:sldId id="273" r:id="rId34"/>
    <p:sldId id="545" r:id="rId35"/>
    <p:sldId id="546" r:id="rId36"/>
    <p:sldId id="547" r:id="rId37"/>
    <p:sldId id="490" r:id="rId38"/>
    <p:sldId id="497"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userDrawn="1">
          <p15:clr>
            <a:srgbClr val="A4A3A4"/>
          </p15:clr>
        </p15:guide>
        <p15:guide id="3" orient="horz" pos="528" userDrawn="1">
          <p15:clr>
            <a:srgbClr val="A4A3A4"/>
          </p15:clr>
        </p15:guide>
        <p15:guide id="4" pos="336" userDrawn="1">
          <p15:clr>
            <a:srgbClr val="A4A3A4"/>
          </p15:clr>
        </p15:guide>
        <p15:guide id="5" orient="horz" pos="912" userDrawn="1">
          <p15:clr>
            <a:srgbClr val="A4A3A4"/>
          </p15:clr>
        </p15:guide>
        <p15:guide id="6" orient="horz" pos="3936" userDrawn="1">
          <p15:clr>
            <a:srgbClr val="A4A3A4"/>
          </p15:clr>
        </p15:guide>
        <p15:guide id="7" pos="5496" userDrawn="1">
          <p15:clr>
            <a:srgbClr val="A4A3A4"/>
          </p15:clr>
        </p15:guide>
        <p15:guide id="8" orient="horz" pos="2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EAE4"/>
    <a:srgbClr val="007FA3"/>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BDF0B9-3974-4F44-A413-4C3207577967}" v="2" dt="2026-02-12T17:47:09.456"/>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804" autoAdjust="0"/>
  </p:normalViewPr>
  <p:slideViewPr>
    <p:cSldViewPr>
      <p:cViewPr varScale="1">
        <p:scale>
          <a:sx n="91" d="100"/>
          <a:sy n="91" d="100"/>
        </p:scale>
        <p:origin x="2184" y="90"/>
      </p:cViewPr>
      <p:guideLst>
        <p:guide orient="horz" pos="2160"/>
        <p:guide pos="2880"/>
        <p:guide orient="horz" pos="528"/>
        <p:guide pos="336"/>
        <p:guide orient="horz" pos="912"/>
        <p:guide orient="horz" pos="3936"/>
        <p:guide pos="5496"/>
        <p:guide orient="horz" pos="240"/>
      </p:guideLst>
    </p:cSldViewPr>
  </p:slideViewPr>
  <p:outlineViewPr>
    <p:cViewPr>
      <p:scale>
        <a:sx n="33" d="100"/>
        <a:sy n="33" d="100"/>
      </p:scale>
      <p:origin x="0" y="47250"/>
    </p:cViewPr>
  </p:outlineViewPr>
  <p:notesTextViewPr>
    <p:cViewPr>
      <p:scale>
        <a:sx n="1" d="1"/>
        <a:sy n="1" d="1"/>
      </p:scale>
      <p:origin x="0" y="0"/>
    </p:cViewPr>
  </p:notesTextViewPr>
  <p:notesViewPr>
    <p:cSldViewPr>
      <p:cViewPr varScale="1">
        <p:scale>
          <a:sx n="54" d="100"/>
          <a:sy n="54" d="100"/>
        </p:scale>
        <p:origin x="1794"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3DBDF0B9-3974-4F44-A413-4C3207577967}"/>
    <pc:docChg chg="custSel addSld delSld modSld sldOrd">
      <pc:chgData name="Helen Evans (Institute of Management and Health)" userId="d9a8b39e-a9d4-4d81-a719-001f6364ef6d" providerId="ADAL" clId="{3DBDF0B9-3974-4F44-A413-4C3207577967}" dt="2026-02-12T17:47:43.039" v="16" actId="1076"/>
      <pc:docMkLst>
        <pc:docMk/>
      </pc:docMkLst>
      <pc:sldChg chg="del">
        <pc:chgData name="Helen Evans (Institute of Management and Health)" userId="d9a8b39e-a9d4-4d81-a719-001f6364ef6d" providerId="ADAL" clId="{3DBDF0B9-3974-4F44-A413-4C3207577967}" dt="2026-02-12T17:47:00.275" v="13" actId="47"/>
        <pc:sldMkLst>
          <pc:docMk/>
          <pc:sldMk cId="1184106171" sldId="557"/>
        </pc:sldMkLst>
      </pc:sldChg>
      <pc:sldChg chg="modSp add mod ord">
        <pc:chgData name="Helen Evans (Institute of Management and Health)" userId="d9a8b39e-a9d4-4d81-a719-001f6364ef6d" providerId="ADAL" clId="{3DBDF0B9-3974-4F44-A413-4C3207577967}" dt="2026-02-12T17:46:28.546" v="11"/>
        <pc:sldMkLst>
          <pc:docMk/>
          <pc:sldMk cId="2977785104" sldId="2563"/>
        </pc:sldMkLst>
        <pc:spChg chg="mod">
          <ac:chgData name="Helen Evans (Institute of Management and Health)" userId="d9a8b39e-a9d4-4d81-a719-001f6364ef6d" providerId="ADAL" clId="{3DBDF0B9-3974-4F44-A413-4C3207577967}" dt="2026-02-12T17:46:05.844" v="9" actId="1076"/>
          <ac:spMkLst>
            <pc:docMk/>
            <pc:sldMk cId="2977785104" sldId="2563"/>
            <ac:spMk id="2" creationId="{118A9C66-8311-4FC6-4312-5F1B403BB7D3}"/>
          </ac:spMkLst>
        </pc:spChg>
        <pc:spChg chg="mod">
          <ac:chgData name="Helen Evans (Institute of Management and Health)" userId="d9a8b39e-a9d4-4d81-a719-001f6364ef6d" providerId="ADAL" clId="{3DBDF0B9-3974-4F44-A413-4C3207577967}" dt="2026-02-12T17:46:01.189" v="1" actId="27636"/>
          <ac:spMkLst>
            <pc:docMk/>
            <pc:sldMk cId="2977785104" sldId="2563"/>
            <ac:spMk id="4" creationId="{09A49D5F-F772-7155-879E-150064A94766}"/>
          </ac:spMkLst>
        </pc:spChg>
      </pc:sldChg>
      <pc:sldChg chg="modSp add mod">
        <pc:chgData name="Helen Evans (Institute of Management and Health)" userId="d9a8b39e-a9d4-4d81-a719-001f6364ef6d" providerId="ADAL" clId="{3DBDF0B9-3974-4F44-A413-4C3207577967}" dt="2026-02-12T17:47:43.039" v="16" actId="1076"/>
        <pc:sldMkLst>
          <pc:docMk/>
          <pc:sldMk cId="2630950325" sldId="2564"/>
        </pc:sldMkLst>
        <pc:spChg chg="mod">
          <ac:chgData name="Helen Evans (Institute of Management and Health)" userId="d9a8b39e-a9d4-4d81-a719-001f6364ef6d" providerId="ADAL" clId="{3DBDF0B9-3974-4F44-A413-4C3207577967}" dt="2026-02-12T17:47:43.039" v="16" actId="1076"/>
          <ac:spMkLst>
            <pc:docMk/>
            <pc:sldMk cId="2630950325" sldId="2564"/>
            <ac:spMk id="2" creationId="{580520F9-5940-51D1-48F8-DF1932C8A055}"/>
          </ac:spMkLst>
        </pc:spChg>
        <pc:spChg chg="mod">
          <ac:chgData name="Helen Evans (Institute of Management and Health)" userId="d9a8b39e-a9d4-4d81-a719-001f6364ef6d" providerId="ADAL" clId="{3DBDF0B9-3974-4F44-A413-4C3207577967}" dt="2026-02-12T17:46:01.254" v="2" actId="27636"/>
          <ac:spMkLst>
            <pc:docMk/>
            <pc:sldMk cId="2630950325" sldId="2564"/>
            <ac:spMk id="4" creationId="{179FD056-F373-0407-16E9-658BEF443C0A}"/>
          </ac:spMkLst>
        </pc:spChg>
      </pc:sldChg>
      <pc:sldChg chg="modSp add del mod">
        <pc:chgData name="Helen Evans (Institute of Management and Health)" userId="d9a8b39e-a9d4-4d81-a719-001f6364ef6d" providerId="ADAL" clId="{3DBDF0B9-3974-4F44-A413-4C3207577967}" dt="2026-02-12T17:47:33.542" v="15" actId="47"/>
        <pc:sldMkLst>
          <pc:docMk/>
          <pc:sldMk cId="2295273612" sldId="2566"/>
        </pc:sldMkLst>
        <pc:spChg chg="mod">
          <ac:chgData name="Helen Evans (Institute of Management and Health)" userId="d9a8b39e-a9d4-4d81-a719-001f6364ef6d" providerId="ADAL" clId="{3DBDF0B9-3974-4F44-A413-4C3207577967}" dt="2026-02-12T17:46:01.268" v="3" actId="27636"/>
          <ac:spMkLst>
            <pc:docMk/>
            <pc:sldMk cId="2295273612" sldId="2566"/>
            <ac:spMk id="4" creationId="{3017D348-DDC8-8799-A2F6-875873E57AD3}"/>
          </ac:spMkLst>
        </pc:spChg>
        <pc:spChg chg="mod">
          <ac:chgData name="Helen Evans (Institute of Management and Health)" userId="d9a8b39e-a9d4-4d81-a719-001f6364ef6d" providerId="ADAL" clId="{3DBDF0B9-3974-4F44-A413-4C3207577967}" dt="2026-02-12T17:46:01.272" v="4" actId="27636"/>
          <ac:spMkLst>
            <pc:docMk/>
            <pc:sldMk cId="2295273612" sldId="2566"/>
            <ac:spMk id="6" creationId="{FC6E37EA-FB5B-3716-5DF9-C8528C8C032C}"/>
          </ac:spMkLst>
        </pc:spChg>
      </pc:sldChg>
      <pc:sldChg chg="modSp add del mod">
        <pc:chgData name="Helen Evans (Institute of Management and Health)" userId="d9a8b39e-a9d4-4d81-a719-001f6364ef6d" providerId="ADAL" clId="{3DBDF0B9-3974-4F44-A413-4C3207577967}" dt="2026-02-12T17:46:44.293" v="12" actId="47"/>
        <pc:sldMkLst>
          <pc:docMk/>
          <pc:sldMk cId="279163285" sldId="2567"/>
        </pc:sldMkLst>
        <pc:spChg chg="mod">
          <ac:chgData name="Helen Evans (Institute of Management and Health)" userId="d9a8b39e-a9d4-4d81-a719-001f6364ef6d" providerId="ADAL" clId="{3DBDF0B9-3974-4F44-A413-4C3207577967}" dt="2026-02-12T17:46:01.318" v="6" actId="27636"/>
          <ac:spMkLst>
            <pc:docMk/>
            <pc:sldMk cId="279163285" sldId="2567"/>
            <ac:spMk id="6" creationId="{1868B780-BAB9-53DE-ACA9-DA3A35C7979E}"/>
          </ac:spMkLst>
        </pc:spChg>
      </pc:sldChg>
      <pc:sldChg chg="add">
        <pc:chgData name="Helen Evans (Institute of Management and Health)" userId="d9a8b39e-a9d4-4d81-a719-001f6364ef6d" providerId="ADAL" clId="{3DBDF0B9-3974-4F44-A413-4C3207577967}" dt="2026-02-12T17:47:09.455" v="14"/>
        <pc:sldMkLst>
          <pc:docMk/>
          <pc:sldMk cId="450369432" sldId="2567"/>
        </pc:sldMkLst>
      </pc:sldChg>
      <pc:sldChg chg="add">
        <pc:chgData name="Helen Evans (Institute of Management and Health)" userId="d9a8b39e-a9d4-4d81-a719-001f6364ef6d" providerId="ADAL" clId="{3DBDF0B9-3974-4F44-A413-4C3207577967}" dt="2026-02-12T17:47:09.455" v="14"/>
        <pc:sldMkLst>
          <pc:docMk/>
          <pc:sldMk cId="2985834507" sldId="2569"/>
        </pc:sldMkLst>
      </pc:sldChg>
      <pc:sldChg chg="modSp add del mod">
        <pc:chgData name="Helen Evans (Institute of Management and Health)" userId="d9a8b39e-a9d4-4d81-a719-001f6364ef6d" providerId="ADAL" clId="{3DBDF0B9-3974-4F44-A413-4C3207577967}" dt="2026-02-12T17:46:44.293" v="12" actId="47"/>
        <pc:sldMkLst>
          <pc:docMk/>
          <pc:sldMk cId="3085355987" sldId="2569"/>
        </pc:sldMkLst>
        <pc:spChg chg="mod">
          <ac:chgData name="Helen Evans (Institute of Management and Health)" userId="d9a8b39e-a9d4-4d81-a719-001f6364ef6d" providerId="ADAL" clId="{3DBDF0B9-3974-4F44-A413-4C3207577967}" dt="2026-02-12T17:46:01.335" v="7" actId="27636"/>
          <ac:spMkLst>
            <pc:docMk/>
            <pc:sldMk cId="3085355987" sldId="2569"/>
            <ac:spMk id="6" creationId="{DFD8FB93-05E8-0C4D-8B1C-FC62E006CF3D}"/>
          </ac:spMkLst>
        </pc:spChg>
      </pc:sldChg>
      <pc:sldChg chg="add">
        <pc:chgData name="Helen Evans (Institute of Management and Health)" userId="d9a8b39e-a9d4-4d81-a719-001f6364ef6d" providerId="ADAL" clId="{3DBDF0B9-3974-4F44-A413-4C3207577967}" dt="2026-02-12T17:47:09.455" v="14"/>
        <pc:sldMkLst>
          <pc:docMk/>
          <pc:sldMk cId="2467173951" sldId="2570"/>
        </pc:sldMkLst>
      </pc:sldChg>
      <pc:sldChg chg="modSp add del mod">
        <pc:chgData name="Helen Evans (Institute of Management and Health)" userId="d9a8b39e-a9d4-4d81-a719-001f6364ef6d" providerId="ADAL" clId="{3DBDF0B9-3974-4F44-A413-4C3207577967}" dt="2026-02-12T17:46:44.293" v="12" actId="47"/>
        <pc:sldMkLst>
          <pc:docMk/>
          <pc:sldMk cId="3938376743" sldId="2570"/>
        </pc:sldMkLst>
        <pc:spChg chg="mod">
          <ac:chgData name="Helen Evans (Institute of Management and Health)" userId="d9a8b39e-a9d4-4d81-a719-001f6364ef6d" providerId="ADAL" clId="{3DBDF0B9-3974-4F44-A413-4C3207577967}" dt="2026-02-12T17:46:01.368" v="8" actId="27636"/>
          <ac:spMkLst>
            <pc:docMk/>
            <pc:sldMk cId="3938376743" sldId="2570"/>
            <ac:spMk id="6" creationId="{659DD26D-40E2-6F3A-2C81-98A59DBFCDC6}"/>
          </ac:spMkLst>
        </pc:spChg>
      </pc:sldChg>
      <pc:sldChg chg="modSp add mod">
        <pc:chgData name="Helen Evans (Institute of Management and Health)" userId="d9a8b39e-a9d4-4d81-a719-001f6364ef6d" providerId="ADAL" clId="{3DBDF0B9-3974-4F44-A413-4C3207577967}" dt="2026-02-12T17:46:01.303" v="5" actId="27636"/>
        <pc:sldMkLst>
          <pc:docMk/>
          <pc:sldMk cId="3945453194" sldId="2571"/>
        </pc:sldMkLst>
        <pc:spChg chg="mod">
          <ac:chgData name="Helen Evans (Institute of Management and Health)" userId="d9a8b39e-a9d4-4d81-a719-001f6364ef6d" providerId="ADAL" clId="{3DBDF0B9-3974-4F44-A413-4C3207577967}" dt="2026-02-12T17:46:01.303" v="5" actId="27636"/>
          <ac:spMkLst>
            <pc:docMk/>
            <pc:sldMk cId="3945453194" sldId="2571"/>
            <ac:spMk id="4" creationId="{2957D60F-988F-4DD8-8B67-3FC7B02AEB1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2/12/2026</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2/12/2026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252F511-7E5D-3569-77F9-110C5249F491}"/>
              </a:ext>
            </a:extLst>
          </p:cNvPr>
          <p:cNvSpPr>
            <a:spLocks noGrp="1" noRot="1" noChangeAspect="1" noChangeArrowheads="1" noTextEdit="1"/>
          </p:cNvSpPr>
          <p:nvPr>
            <p:ph type="sldImg"/>
          </p:nvPr>
        </p:nvSpPr>
        <p:spPr bwMode="auto">
          <a:xfrm>
            <a:off x="1143000" y="685800"/>
            <a:ext cx="4573588"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6DF1B96-D68B-C2C4-063A-D7124DC6D0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58750" eaLnBrk="1" hangingPunct="1">
              <a:spcBef>
                <a:spcPct val="0"/>
              </a:spcBef>
            </a:pPr>
            <a:endParaRPr lang="en-US" altLang="en-US">
              <a:ea typeface="MS PGothic" panose="020B0600070205080204" pitchFamily="34" charset="-128"/>
            </a:endParaRPr>
          </a:p>
        </p:txBody>
      </p:sp>
      <p:sp>
        <p:nvSpPr>
          <p:cNvPr id="21508" name="Slide Number Placeholder 3">
            <a:extLst>
              <a:ext uri="{FF2B5EF4-FFF2-40B4-BE49-F238E27FC236}">
                <a16:creationId xmlns:a16="http://schemas.microsoft.com/office/drawing/2014/main" id="{0044A030-889F-3BC2-27C9-8B5DC0E458AF}"/>
              </a:ext>
            </a:extLst>
          </p:cNvPr>
          <p:cNvSpPr>
            <a:spLocks noGrp="1"/>
          </p:cNvSpPr>
          <p:nvPr>
            <p:ph type="sldNum" sz="quarter" idx="5"/>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8813D451-7199-4855-8FA3-3F40C4D7ADA8}"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253091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006905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THERE ARE IMPORTANT LAYERS OF THR ONION TO PEEL AWAY – THESE ARE ESSENTIAL TO CHAPTER 3.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680340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researchers effect – introduces </a:t>
            </a:r>
            <a:r>
              <a:rPr lang="en-GB" b="1" dirty="0"/>
              <a:t>subjectivity</a:t>
            </a:r>
            <a:r>
              <a:rPr lang="en-GB" dirty="0"/>
              <a:t> into the research process</a:t>
            </a:r>
            <a:r>
              <a:rPr lang="en-GB" baseline="0" dirty="0"/>
              <a:t> because of positionality.</a:t>
            </a:r>
            <a:endParaRPr lang="en-GB" dirty="0"/>
          </a:p>
          <a:p>
            <a:endParaRPr lang="en-GB" dirty="0"/>
          </a:p>
          <a:p>
            <a:r>
              <a:rPr lang="en-GB" dirty="0"/>
              <a:t>Think of a move that you saw recently – how did the directors position affect the way the story was told (portrayed)</a:t>
            </a:r>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4</a:t>
            </a:fld>
            <a:endParaRPr lang="en-GB"/>
          </a:p>
        </p:txBody>
      </p:sp>
    </p:spTree>
    <p:extLst>
      <p:ext uri="{BB962C8B-B14F-4D97-AF65-F5344CB8AC3E}">
        <p14:creationId xmlns:p14="http://schemas.microsoft.com/office/powerpoint/2010/main" val="720270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GB" dirty="0"/>
              <a:t>To understand your research philosophy, you need to develop the skill of reflexivity, which means asking yourself questions about your beliefs and assumptions, and treating these with the same scrutiny as you would apply to the beliefs of o</a:t>
            </a:r>
          </a:p>
          <a:p>
            <a:pPr marL="0" marR="0" indent="0" algn="l" defTabSz="457200" rtl="0" eaLnBrk="0" fontAlgn="base" latinLnBrk="0" hangingPunct="0">
              <a:lnSpc>
                <a:spcPct val="100000"/>
              </a:lnSpc>
              <a:spcBef>
                <a:spcPct val="30000"/>
              </a:spcBef>
              <a:spcAft>
                <a:spcPct val="0"/>
              </a:spcAft>
              <a:buClrTx/>
              <a:buSzTx/>
              <a:buFontTx/>
              <a:buNone/>
              <a:tabLst/>
              <a:defRPr/>
            </a:pPr>
            <a:r>
              <a:rPr lang="en-GB" dirty="0"/>
              <a:t>In terms of developing your own philosophy and designing your research project, it is important to recognise that philosophical disagreements are an intrinsic part of business and management research. </a:t>
            </a:r>
          </a:p>
          <a:p>
            <a:pPr marL="0" marR="0" indent="0" algn="l" defTabSz="457200" rtl="0" eaLnBrk="0" fontAlgn="base" latinLnBrk="0" hangingPunct="0">
              <a:lnSpc>
                <a:spcPct val="100000"/>
              </a:lnSpc>
              <a:spcBef>
                <a:spcPct val="30000"/>
              </a:spcBef>
              <a:spcAft>
                <a:spcPct val="0"/>
              </a:spcAft>
              <a:buClrTx/>
              <a:buSzTx/>
              <a:buFontTx/>
              <a:buNone/>
              <a:tabLst/>
              <a:defRPr/>
            </a:pPr>
            <a:r>
              <a:rPr lang="en-GB" dirty="0"/>
              <a:t>When business and management emerged as an academic discipline in the twentieth century, it drew its theoretical base from a mixture of disciplines in the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social sciences (e.g. sociology, psychology, economics),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natural sciences (e.g. chemistry, biology),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applied sciences (e.g. engineering, statistics),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humanities (e.g. literary theory, linguistics, history, philosophy) and the domain of organisational practice (Starbuck 2003). </a:t>
            </a:r>
          </a:p>
          <a:p>
            <a:pPr marL="0" marR="0" indent="0" algn="l" defTabSz="457200" rtl="0" eaLnBrk="0" fontAlgn="base" latinLnBrk="0" hangingPunct="0">
              <a:lnSpc>
                <a:spcPct val="100000"/>
              </a:lnSpc>
              <a:spcBef>
                <a:spcPct val="30000"/>
              </a:spcBef>
              <a:spcAft>
                <a:spcPct val="0"/>
              </a:spcAft>
              <a:buClrTx/>
              <a:buSzTx/>
              <a:buFontTx/>
              <a:buNone/>
              <a:tabLst/>
              <a:defRPr/>
            </a:pPr>
            <a:r>
              <a:rPr lang="en-GB" dirty="0"/>
              <a:t>In drawing on these disciplines, it absorbed the various associated philosophies, dividing and defining them, and resulting in the coexistence of multiple research philosophies and methodologies we see today.</a:t>
            </a: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0379361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if we have such an understanding that we can examine these assumptions, challenge them if we think it appropriate and behave in a different way </a:t>
            </a:r>
          </a:p>
        </p:txBody>
      </p:sp>
      <p:sp>
        <p:nvSpPr>
          <p:cNvPr id="4" name="Slide Number Placeholder 3"/>
          <p:cNvSpPr>
            <a:spLocks noGrp="1"/>
          </p:cNvSpPr>
          <p:nvPr>
            <p:ph type="sldNum" sz="quarter" idx="5"/>
          </p:nvPr>
        </p:nvSpPr>
        <p:spPr/>
        <p:txBody>
          <a:bodyPr/>
          <a:lstStyle/>
          <a:p>
            <a:fld id="{A73D6722-9B4D-4E29-B226-C325925A8118}" type="slidenum">
              <a:rPr lang="en-US" smtClean="0"/>
              <a:t>9</a:t>
            </a:fld>
            <a:endParaRPr lang="en-US" dirty="0"/>
          </a:p>
        </p:txBody>
      </p:sp>
    </p:spTree>
    <p:extLst>
      <p:ext uri="{BB962C8B-B14F-4D97-AF65-F5344CB8AC3E}">
        <p14:creationId xmlns:p14="http://schemas.microsoft.com/office/powerpoint/2010/main" val="32723902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Research philosophy is often understood through three foundational layers—ontology, epistemology, and axiology—which collectively shape how researchers conceptualize and approach their studies. Ontology concerns the nature of reality and prompts students to ask whether business phenomena exist independently of human perception (objectivism) or are socially constructed (subjectivism), with this decision influencing how the research problem is framed. Epistemology explores what counts as acceptable knowledge, guiding students to decide whether reliable data is best obtained through measurable observations, as in positivism, or through deep engagement with human experiences, as in interpretivism. This epistemological stance dictates the methodological direction of the dissertation, informing whether the researcher selects surveys, experiments, interviews, or case studies. Axiology highlights the role of values within the research process, encouraging students to reflect on how their personal beliefs, ethical considerations, and professional perspectives might influence research design, data collection, and analysis. For Level 5 dissertation work, recognizing these layers ensures that methodological choices are not made arbitrarily; instead, they are grounded in a coherent philosophical framework. The interplay of these layers supports critical alignment between the research question, the data required, and the analytical strategies employed. By understanding and articulating these philosophical foundations, business management students can create dissertations that are consistent, justified, and academically robust, demonstrating awareness of both theoretical implications and practical realities.</a:t>
            </a:r>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803344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Pragmatism is a flexible and problem‑solving‑oriented research philosophy particularly well suited to business management dissertations, as it allows researchers to focus on what works best for addressing the research problem. Unlike positivism or interpretivism, pragmatism does not commit to a single view of reality or knowledge; instead, it draws on both quantitative and qualitative methods when appropriate. Pragmatic researchers prioritize practical outcomes, selecting methodologies that generate useful insights regardless of philosophical purity. For example, a Level 5 business management student examining customer satisfaction might adopt a mixed‑methods approach, using surveys to quantify satisfaction levels while also conducting interviews to understand underlying perceptions. Pragmatism encourages flexibility by allowing students to adapt their research design as new insights emerge, ensuring responsiveness to real‑world complexity. This makes pragmatism particularly relevant in the dynamic and unpredictable field of business, where decision‑makers value actionable conclusions over theoretical debates. Moreover, pragmatism helps students justify methodological pluralism, explaining why collecting both numerical and narrative data can provide a fuller picture of business issues. For dissertation purposes, pragmatism often strengthens the research by integrating diverse forms of evidence, improving validity, and supporting practical recommendations rooted in comprehensive analysis.</a:t>
            </a:r>
          </a:p>
        </p:txBody>
      </p:sp>
      <p:sp>
        <p:nvSpPr>
          <p:cNvPr id="4" name="Slide Number Placeholder 3"/>
          <p:cNvSpPr>
            <a:spLocks noGrp="1"/>
          </p:cNvSpPr>
          <p:nvPr>
            <p:ph type="sldNum" sz="quarter" idx="5"/>
          </p:nvPr>
        </p:nvSpPr>
        <p:spPr/>
        <p:txBody>
          <a:bodyPr/>
          <a:lstStyle/>
          <a:p>
            <a:fld id="{38EFF46E-6B43-41F9-9272-B566D03A251C}" type="slidenum">
              <a:rPr lang="en-US" smtClean="0"/>
              <a:t>24</a:t>
            </a:fld>
            <a:endParaRPr lang="en-US"/>
          </a:p>
        </p:txBody>
      </p:sp>
    </p:spTree>
    <p:extLst>
      <p:ext uri="{BB962C8B-B14F-4D97-AF65-F5344CB8AC3E}">
        <p14:creationId xmlns:p14="http://schemas.microsoft.com/office/powerpoint/2010/main" val="14244720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strong dissertation demonstrates clear alignment between the chosen research philosophy and the selected research approach—typically deductive or inductive reasoning. Deductive approaches, often associated with positivism, begin with premised theories or hypotheses and test them using structured data. For example, a student may hypothesize that increased employee training leads to higher productivity and then conduct surveys or analyze company data to test that relationship. Inductive approaches, commonly linked to interpretivism, move from specific observations to broader theoretical insights, making them suitable for exploratory topics such as perceptions of leadership style or employee morale. In this case, interviews or case studies enable students to gather rich qualitative data that can reveal patterns or themes from which theory can emerge. Ensuring that the approach aligns with philosophy enhances coherence, demonstrating that methodological decisions flow logically from foundational assumptions. For Level 5 students, this alignment also provides a framework for evaluating data quality, explaining analytic techniques, and defending research design choices during assessment. Ultimately, establishing a connection among philosophy, approach, and methods results in a structured and academically sound dissertation.</a:t>
            </a:r>
          </a:p>
        </p:txBody>
      </p:sp>
      <p:sp>
        <p:nvSpPr>
          <p:cNvPr id="4" name="Slide Number Placeholder 3"/>
          <p:cNvSpPr>
            <a:spLocks noGrp="1"/>
          </p:cNvSpPr>
          <p:nvPr>
            <p:ph type="sldNum" sz="quarter" idx="5"/>
          </p:nvPr>
        </p:nvSpPr>
        <p:spPr/>
        <p:txBody>
          <a:bodyPr/>
          <a:lstStyle/>
          <a:p>
            <a:fld id="{38EFF46E-6B43-41F9-9272-B566D03A251C}" type="slidenum">
              <a:rPr lang="en-US" smtClean="0"/>
              <a:t>25</a:t>
            </a:fld>
            <a:endParaRPr lang="en-US"/>
          </a:p>
        </p:txBody>
      </p:sp>
    </p:spTree>
    <p:extLst>
      <p:ext uri="{BB962C8B-B14F-4D97-AF65-F5344CB8AC3E}">
        <p14:creationId xmlns:p14="http://schemas.microsoft.com/office/powerpoint/2010/main" val="24309760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Method selection is a critical stage in the dissertation process, and it must be grounded in the underlying research philosophy to maintain consistency and credibility. Under a positivist stance, methods tend to be highly structured, objective, and quantifiable, such as surveys, experiments, statistical modelling, and secondary data analysis. These methods allow researchers to identify trends and relationships that can be generalized across business contexts. Interpretivist researchers, in contrast, favor methods that capture lived experiences and social interactions, including semi‑structured interviews, focus groups, ethnographic observations, and thematic analysis. Such methods generate deep, context‑sensitive insights into organizational behavior, leadership, or consumer motivations. Pragmatist researchers blend these approaches, selecting whichever methods best address the research question—this might involve using a quantitative survey to measure customer satisfaction and then conducting interviews to explore the reasons behind the scores. For Level 5 business management students, aligning methods with philosophical stance not only supports strong methodological justification but also ensures that the data collected truly answers the research questions. This thoughtful alignment strengthens academic rigor and enhances the dissertation's contribution to practical business understanding.</a:t>
            </a:r>
          </a:p>
        </p:txBody>
      </p:sp>
      <p:sp>
        <p:nvSpPr>
          <p:cNvPr id="4" name="Slide Number Placeholder 3"/>
          <p:cNvSpPr>
            <a:spLocks noGrp="1"/>
          </p:cNvSpPr>
          <p:nvPr>
            <p:ph type="sldNum" sz="quarter" idx="5"/>
          </p:nvPr>
        </p:nvSpPr>
        <p:spPr/>
        <p:txBody>
          <a:bodyPr/>
          <a:lstStyle/>
          <a:p>
            <a:fld id="{38EFF46E-6B43-41F9-9272-B566D03A251C}" type="slidenum">
              <a:rPr lang="en-US" smtClean="0"/>
              <a:t>26</a:t>
            </a:fld>
            <a:endParaRPr lang="en-US"/>
          </a:p>
        </p:txBody>
      </p:sp>
    </p:spTree>
    <p:extLst>
      <p:ext uri="{BB962C8B-B14F-4D97-AF65-F5344CB8AC3E}">
        <p14:creationId xmlns:p14="http://schemas.microsoft.com/office/powerpoint/2010/main" val="4138698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Research philosophy refers to the overarching set of beliefs and assumptions that guide how a researcher understands reality, acquires knowledge, and interprets data. For a Level 5 Business Management dissertation student, having a firm grasp of research philosophy is crucial because it underpins every element of the dissertation process, including topic selection, methodological choices, and interpretation of findings. Fundamentally, research philosophy helps students articulate how they perceive business phenomena—whether they believe business environments have objective structures that can be measured or if they consider such environments to be socially constructed and shaped by human interactions. Understanding research philosophy also enhances academic credibility by ensuring transparency; when students clearly communicate their philosophical stance, markers can better assess whether the methodology aligns with the stated worldview, ultimately strengthening coherence throughout the dissertation. Additionally, embracing research philosophy allows students to justify why certain research methods are appropriate and defensible, for instance, why a statistical survey fits within a positivist paradigm or why interviews align with interpretivist principles. It encourages critical thinking, requiring learners to evaluate how epistemological and ontological assumptions influence their findings. This introspection not only elevates the academic quality of the dissertation but also develops transferable analytical skills beneficial for managerial decision‑making. By thoughtfully engaging with research philosophy, students position themselves to produce rigorous, reflective, and methodologically sound research that contributes meaningfully to business management knowledge.</a:t>
            </a:r>
          </a:p>
        </p:txBody>
      </p:sp>
      <p:sp>
        <p:nvSpPr>
          <p:cNvPr id="4" name="Slide Number Placeholder 3"/>
          <p:cNvSpPr>
            <a:spLocks noGrp="1"/>
          </p:cNvSpPr>
          <p:nvPr>
            <p:ph type="sldNum" sz="quarter" idx="5"/>
          </p:nvPr>
        </p:nvSpPr>
        <p:spPr/>
        <p:txBody>
          <a:bodyPr/>
          <a:lstStyle/>
          <a:p>
            <a:fld id="{38EFF46E-6B43-41F9-9272-B566D03A251C}" type="slidenum">
              <a:rPr lang="en-US" smtClean="0"/>
              <a:t>30</a:t>
            </a:fld>
            <a:endParaRPr lang="en-US"/>
          </a:p>
        </p:txBody>
      </p:sp>
    </p:spTree>
    <p:extLst>
      <p:ext uri="{BB962C8B-B14F-4D97-AF65-F5344CB8AC3E}">
        <p14:creationId xmlns:p14="http://schemas.microsoft.com/office/powerpoint/2010/main" val="9535635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2 – Would you need to collect data (numbers</a:t>
            </a:r>
            <a:r>
              <a:rPr lang="en-GB" baseline="0" dirty="0"/>
              <a:t> or ideas (text)), quantitative analysis or qualitative analysis.</a:t>
            </a:r>
            <a:endParaRPr lang="en-GB" dirty="0"/>
          </a:p>
        </p:txBody>
      </p:sp>
      <p:sp>
        <p:nvSpPr>
          <p:cNvPr id="4" name="Slide Number Placeholder 3"/>
          <p:cNvSpPr>
            <a:spLocks noGrp="1"/>
          </p:cNvSpPr>
          <p:nvPr>
            <p:ph type="sldNum" sz="quarter" idx="10"/>
          </p:nvPr>
        </p:nvSpPr>
        <p:spPr/>
        <p:txBody>
          <a:bodyPr/>
          <a:lstStyle/>
          <a:p>
            <a:pPr>
              <a:defRPr/>
            </a:pPr>
            <a:fld id="{EB5ECC31-DBFD-431B-BAFF-31AF3437BA62}" type="slidenum">
              <a:rPr lang="en-GB" smtClean="0"/>
              <a:pPr>
                <a:defRPr/>
              </a:pPr>
              <a:t>32</a:t>
            </a:fld>
            <a:endParaRPr lang="en-GB"/>
          </a:p>
        </p:txBody>
      </p:sp>
    </p:spTree>
    <p:extLst>
      <p:ext uri="{BB962C8B-B14F-4D97-AF65-F5344CB8AC3E}">
        <p14:creationId xmlns:p14="http://schemas.microsoft.com/office/powerpoint/2010/main" val="5341162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THERE ARE IMPORTANT LAYERS OF THR ONION TO PEEL AWAY – THESE ARE ESSENTIAL TO CHAPTER 3.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745328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27438847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A9DF6EFB-3F44-496C-A842-1E0B3D3B975A}" type="datetimeFigureOut">
              <a:rPr lang="en-US" smtClean="0"/>
              <a:t>2/12/2026</a:t>
            </a:fld>
            <a:endParaRPr lang="en-US" dirty="0"/>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529117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12/02/2026</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349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6249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440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8538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0466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32967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1719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9045842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853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919597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959680057"/>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Vertical Title and Text" userDrawn="1">
  <p:cSld name="1_Vertical Title and Text">
    <p:spTree>
      <p:nvGrpSpPr>
        <p:cNvPr id="1" name="Shape 21"/>
        <p:cNvGrpSpPr/>
        <p:nvPr/>
      </p:nvGrpSpPr>
      <p:grpSpPr>
        <a:xfrm>
          <a:off x="0" y="0"/>
          <a:ext cx="0" cy="0"/>
          <a:chOff x="0" y="0"/>
          <a:chExt cx="0" cy="0"/>
        </a:xfrm>
      </p:grpSpPr>
      <p:sp>
        <p:nvSpPr>
          <p:cNvPr id="23" name="Google Shape;23;p5"/>
          <p:cNvSpPr txBox="1">
            <a:spLocks noGrp="1"/>
          </p:cNvSpPr>
          <p:nvPr>
            <p:ph type="body" idx="1"/>
          </p:nvPr>
        </p:nvSpPr>
        <p:spPr>
          <a:xfrm rot="5400000">
            <a:off x="392907" y="-97630"/>
            <a:ext cx="6010275" cy="6437312"/>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3628082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2/12/2026</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700" b="1" dirty="0">
                <a:ea typeface="Verdana" panose="020B0604030504040204" pitchFamily="34" charset="0"/>
                <a:cs typeface="Verdana" panose="020B0604030504040204" pitchFamily="34" charset="0"/>
              </a:rPr>
              <a:t>Copyright © 2023, 2019, 2016, 2012  Pearson Education, Inc. All Rights Reserved</a:t>
            </a:r>
          </a:p>
        </p:txBody>
      </p:sp>
    </p:spTree>
    <p:extLst>
      <p:ext uri="{BB962C8B-B14F-4D97-AF65-F5344CB8AC3E}">
        <p14:creationId xmlns:p14="http://schemas.microsoft.com/office/powerpoint/2010/main" val="1535386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2/12/2026</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68997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2/12/2026</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5524811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2/12/2026</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sp>
        <p:nvSpPr>
          <p:cNvPr id="3" name="Text Box 13">
            <a:extLst>
              <a:ext uri="{FF2B5EF4-FFF2-40B4-BE49-F238E27FC236}">
                <a16:creationId xmlns:a16="http://schemas.microsoft.com/office/drawing/2014/main" id="{2780C17A-A20E-12E6-54AD-DC8832291924}"/>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5" name="Picture 4" descr="Pearson Logo">
            <a:extLst>
              <a:ext uri="{FF2B5EF4-FFF2-40B4-BE49-F238E27FC236}">
                <a16:creationId xmlns:a16="http://schemas.microsoft.com/office/drawing/2014/main" id="{0FD28D7D-542C-361F-9C81-50B57707067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33421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2/12/2026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4352305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t>2/12/2026</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4506297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_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2/12/2026</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sp>
        <p:nvSpPr>
          <p:cNvPr id="3" name="Text Box 13">
            <a:extLst>
              <a:ext uri="{FF2B5EF4-FFF2-40B4-BE49-F238E27FC236}">
                <a16:creationId xmlns:a16="http://schemas.microsoft.com/office/drawing/2014/main" id="{A77B68EE-E7A4-99F0-4B7F-2F36A794A3F4}"/>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5" name="Picture 4" descr="Pearson Logo">
            <a:extLst>
              <a:ext uri="{FF2B5EF4-FFF2-40B4-BE49-F238E27FC236}">
                <a16:creationId xmlns:a16="http://schemas.microsoft.com/office/drawing/2014/main" id="{E4704ED4-5641-50C4-5BC3-ADAD3AF47FC0}"/>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09597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ntent with Picture 16">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57EC580-88DE-56DE-5258-9F16851E9486}"/>
              </a:ext>
            </a:extLst>
          </p:cNvPr>
          <p:cNvSpPr>
            <a:spLocks noGrp="1"/>
          </p:cNvSpPr>
          <p:nvPr>
            <p:ph type="title"/>
          </p:nvPr>
        </p:nvSpPr>
        <p:spPr>
          <a:xfrm>
            <a:off x="285751" y="685801"/>
            <a:ext cx="5143499" cy="914400"/>
          </a:xfrm>
          <a:prstGeom prst="rect">
            <a:avLst/>
          </a:prstGeom>
        </p:spPr>
        <p:txBody>
          <a:bodyPr anchor="t"/>
          <a:lstStyle/>
          <a:p>
            <a:r>
              <a:rPr lang="en-US"/>
              <a:t>Click to edit Master title style</a:t>
            </a:r>
          </a:p>
        </p:txBody>
      </p:sp>
      <p:sp>
        <p:nvSpPr>
          <p:cNvPr id="4" name="Content Placeholder 7">
            <a:extLst>
              <a:ext uri="{FF2B5EF4-FFF2-40B4-BE49-F238E27FC236}">
                <a16:creationId xmlns:a16="http://schemas.microsoft.com/office/drawing/2014/main" id="{C0C3FF79-59DB-9A09-BAE9-314BF322E5E3}"/>
              </a:ext>
            </a:extLst>
          </p:cNvPr>
          <p:cNvSpPr>
            <a:spLocks noGrp="1"/>
          </p:cNvSpPr>
          <p:nvPr>
            <p:ph sz="quarter" idx="14"/>
          </p:nvPr>
        </p:nvSpPr>
        <p:spPr>
          <a:xfrm>
            <a:off x="285750" y="1760955"/>
            <a:ext cx="5143500" cy="4411245"/>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3964543-7DAC-0CE9-CE60-91786FE74153}"/>
              </a:ext>
            </a:extLst>
          </p:cNvPr>
          <p:cNvSpPr>
            <a:spLocks noGrp="1"/>
          </p:cNvSpPr>
          <p:nvPr>
            <p:ph type="pic" sz="quarter" idx="15"/>
          </p:nvPr>
        </p:nvSpPr>
        <p:spPr>
          <a:xfrm>
            <a:off x="6286500" y="152401"/>
            <a:ext cx="2743200" cy="6545835"/>
          </a:xfrm>
          <a:custGeom>
            <a:avLst/>
            <a:gdLst>
              <a:gd name="connsiteX0" fmla="*/ 349250 w 3657600"/>
              <a:gd name="connsiteY0" fmla="*/ 0 h 6545835"/>
              <a:gd name="connsiteX1" fmla="*/ 1828286 w 3657600"/>
              <a:gd name="connsiteY1" fmla="*/ 0 h 6545835"/>
              <a:gd name="connsiteX2" fmla="*/ 1828800 w 3657600"/>
              <a:gd name="connsiteY2" fmla="*/ 514 h 6545835"/>
              <a:gd name="connsiteX3" fmla="*/ 1829315 w 3657600"/>
              <a:gd name="connsiteY3" fmla="*/ 1028 h 6545835"/>
              <a:gd name="connsiteX4" fmla="*/ 3308351 w 3657600"/>
              <a:gd name="connsiteY4" fmla="*/ 1028 h 6545835"/>
              <a:gd name="connsiteX5" fmla="*/ 3650505 w 3657600"/>
              <a:gd name="connsiteY5" fmla="*/ 279622 h 6545835"/>
              <a:gd name="connsiteX6" fmla="*/ 3657600 w 3657600"/>
              <a:gd name="connsiteY6" fmla="*/ 349930 h 6545835"/>
              <a:gd name="connsiteX7" fmla="*/ 3657600 w 3657600"/>
              <a:gd name="connsiteY7" fmla="*/ 5697120 h 6545835"/>
              <a:gd name="connsiteX8" fmla="*/ 3650505 w 3657600"/>
              <a:gd name="connsiteY8" fmla="*/ 5767427 h 6545835"/>
              <a:gd name="connsiteX9" fmla="*/ 3308351 w 3657600"/>
              <a:gd name="connsiteY9" fmla="*/ 6046022 h 6545835"/>
              <a:gd name="connsiteX10" fmla="*/ 2078946 w 3657600"/>
              <a:gd name="connsiteY10" fmla="*/ 6046022 h 6545835"/>
              <a:gd name="connsiteX11" fmla="*/ 1828800 w 3657600"/>
              <a:gd name="connsiteY11" fmla="*/ 6295926 h 6545835"/>
              <a:gd name="connsiteX12" fmla="*/ 1676022 w 3657600"/>
              <a:gd name="connsiteY12" fmla="*/ 6526195 h 6545835"/>
              <a:gd name="connsiteX13" fmla="*/ 1578660 w 3657600"/>
              <a:gd name="connsiteY13" fmla="*/ 6545835 h 6545835"/>
              <a:gd name="connsiteX14" fmla="*/ 349241 w 3657600"/>
              <a:gd name="connsiteY14" fmla="*/ 6545835 h 6545835"/>
              <a:gd name="connsiteX15" fmla="*/ 278864 w 3657600"/>
              <a:gd name="connsiteY15" fmla="*/ 6538746 h 6545835"/>
              <a:gd name="connsiteX16" fmla="*/ 0 w 3657600"/>
              <a:gd name="connsiteY16" fmla="*/ 6196917 h 6545835"/>
              <a:gd name="connsiteX17" fmla="*/ 0 w 3657600"/>
              <a:gd name="connsiteY17" fmla="*/ 348912 h 6545835"/>
              <a:gd name="connsiteX18" fmla="*/ 349250 w 3657600"/>
              <a:gd name="connsiteY18" fmla="*/ 0 h 65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57600" h="6545835">
                <a:moveTo>
                  <a:pt x="349250" y="0"/>
                </a:moveTo>
                <a:lnTo>
                  <a:pt x="1828286" y="0"/>
                </a:lnTo>
                <a:cubicBezTo>
                  <a:pt x="1828572" y="0"/>
                  <a:pt x="1828800" y="230"/>
                  <a:pt x="1828800" y="514"/>
                </a:cubicBezTo>
                <a:cubicBezTo>
                  <a:pt x="1828800" y="798"/>
                  <a:pt x="1829029" y="1028"/>
                  <a:pt x="1829315" y="1028"/>
                </a:cubicBezTo>
                <a:lnTo>
                  <a:pt x="3308351" y="1028"/>
                </a:lnTo>
                <a:cubicBezTo>
                  <a:pt x="3477126" y="1028"/>
                  <a:pt x="3617939" y="120629"/>
                  <a:pt x="3650505" y="279622"/>
                </a:cubicBezTo>
                <a:lnTo>
                  <a:pt x="3657600" y="349930"/>
                </a:lnTo>
                <a:lnTo>
                  <a:pt x="3657600" y="5697120"/>
                </a:lnTo>
                <a:lnTo>
                  <a:pt x="3650505" y="5767427"/>
                </a:lnTo>
                <a:cubicBezTo>
                  <a:pt x="3617939" y="5926419"/>
                  <a:pt x="3477126" y="6046022"/>
                  <a:pt x="3308351" y="6046022"/>
                </a:cubicBezTo>
                <a:lnTo>
                  <a:pt x="2078946" y="6046022"/>
                </a:lnTo>
                <a:cubicBezTo>
                  <a:pt x="1940795" y="6046022"/>
                  <a:pt x="1828800" y="6157909"/>
                  <a:pt x="1828800" y="6295926"/>
                </a:cubicBezTo>
                <a:cubicBezTo>
                  <a:pt x="1828800" y="6399429"/>
                  <a:pt x="1765803" y="6488252"/>
                  <a:pt x="1676022" y="6526195"/>
                </a:cubicBezTo>
                <a:lnTo>
                  <a:pt x="1578660" y="6545835"/>
                </a:lnTo>
                <a:lnTo>
                  <a:pt x="349241" y="6545835"/>
                </a:lnTo>
                <a:lnTo>
                  <a:pt x="278864" y="6538746"/>
                </a:lnTo>
                <a:cubicBezTo>
                  <a:pt x="119715" y="6506205"/>
                  <a:pt x="0" y="6365503"/>
                  <a:pt x="0" y="6196917"/>
                </a:cubicBezTo>
                <a:lnTo>
                  <a:pt x="0" y="348912"/>
                </a:lnTo>
                <a:cubicBezTo>
                  <a:pt x="0" y="156213"/>
                  <a:pt x="156362" y="0"/>
                  <a:pt x="349250" y="0"/>
                </a:cubicBezTo>
                <a:close/>
              </a:path>
            </a:pathLst>
          </a:custGeom>
          <a:blipFill>
            <a:blip r:embed="rId2">
              <a:alphaModFix amt="60000"/>
            </a:blip>
            <a:stretch>
              <a:fillRect/>
            </a:stretch>
          </a:blipFill>
        </p:spPr>
        <p:txBody>
          <a:bodyPr wrap="square">
            <a:noAutofit/>
          </a:bodyPr>
          <a:lstStyle/>
          <a:p>
            <a:endParaRPr lang="en-US"/>
          </a:p>
        </p:txBody>
      </p:sp>
      <p:sp>
        <p:nvSpPr>
          <p:cNvPr id="12" name="Footer Placeholder 11">
            <a:extLst>
              <a:ext uri="{FF2B5EF4-FFF2-40B4-BE49-F238E27FC236}">
                <a16:creationId xmlns:a16="http://schemas.microsoft.com/office/drawing/2014/main" id="{0200DA31-8001-338B-5371-3A7494E8D478}"/>
              </a:ext>
            </a:extLst>
          </p:cNvPr>
          <p:cNvSpPr>
            <a:spLocks noGrp="1"/>
          </p:cNvSpPr>
          <p:nvPr>
            <p:ph type="ftr" sz="quarter" idx="17"/>
          </p:nvPr>
        </p:nvSpPr>
        <p:spPr/>
        <p:txBody>
          <a:bodyPr/>
          <a:lstStyle/>
          <a:p>
            <a:r>
              <a:rPr lang="en-US"/>
              <a:t>Sample Footer Text</a:t>
            </a:r>
          </a:p>
        </p:txBody>
      </p:sp>
      <p:sp>
        <p:nvSpPr>
          <p:cNvPr id="11" name="Date Placeholder 10">
            <a:extLst>
              <a:ext uri="{FF2B5EF4-FFF2-40B4-BE49-F238E27FC236}">
                <a16:creationId xmlns:a16="http://schemas.microsoft.com/office/drawing/2014/main" id="{261ED7C0-4B00-0749-E13A-727478511638}"/>
              </a:ext>
            </a:extLst>
          </p:cNvPr>
          <p:cNvSpPr>
            <a:spLocks noGrp="1"/>
          </p:cNvSpPr>
          <p:nvPr>
            <p:ph type="dt" sz="half" idx="16"/>
          </p:nvPr>
        </p:nvSpPr>
        <p:spPr>
          <a:xfrm>
            <a:off x="4364872" y="6340476"/>
            <a:ext cx="1350128" cy="365125"/>
          </a:xfrm>
        </p:spPr>
        <p:txBody>
          <a:bodyPr/>
          <a:lstStyle/>
          <a:p>
            <a:fld id="{3FE5D550-C18F-9046-9823-1666101C984D}" type="datetime1">
              <a:rPr lang="en-US" smtClean="0"/>
              <a:t>2/12/2026</a:t>
            </a:fld>
            <a:endParaRPr lang="en-US"/>
          </a:p>
        </p:txBody>
      </p:sp>
      <p:sp>
        <p:nvSpPr>
          <p:cNvPr id="13" name="Slide Number Placeholder 12">
            <a:extLst>
              <a:ext uri="{FF2B5EF4-FFF2-40B4-BE49-F238E27FC236}">
                <a16:creationId xmlns:a16="http://schemas.microsoft.com/office/drawing/2014/main" id="{C084553E-C102-DA3B-F180-DD3972113269}"/>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365845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jp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12/02/2026</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104675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64" r:id="rId13"/>
    <p:sldLayoutId id="2147483675" r:id="rId14"/>
    <p:sldLayoutId id="2147483676" r:id="rId15"/>
    <p:sldLayoutId id="2147483677" r:id="rId16"/>
    <p:sldLayoutId id="2147483679" r:id="rId17"/>
    <p:sldLayoutId id="2147483680" r:id="rId18"/>
    <p:sldLayoutId id="2147483682" r:id="rId19"/>
    <p:sldLayoutId id="2147483683" r:id="rId20"/>
    <p:sldLayoutId id="2147483697" r:id="rId21"/>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941AFD7-F1DE-212B-8171-D2FEDDAFBF25}"/>
              </a:ext>
            </a:extLst>
          </p:cNvPr>
          <p:cNvSpPr txBox="1">
            <a:spLocks/>
          </p:cNvSpPr>
          <p:nvPr/>
        </p:nvSpPr>
        <p:spPr bwMode="auto">
          <a:xfrm>
            <a:off x="361950" y="258763"/>
            <a:ext cx="8401050" cy="1443037"/>
          </a:xfrm>
          <a:prstGeom prst="rect">
            <a:avLst/>
          </a:prstGeom>
          <a:noFill/>
          <a:ln w="9525">
            <a:noFill/>
            <a:miter lim="800000"/>
            <a:headEnd/>
            <a:tailEnd/>
          </a:ln>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marL="0" marR="0" lvl="0" indent="0" algn="l" defTabSz="914400" rtl="0" eaLnBrk="0" fontAlgn="base" latinLnBrk="0" hangingPunct="0">
              <a:lnSpc>
                <a:spcPct val="100000"/>
              </a:lnSpc>
              <a:spcBef>
                <a:spcPts val="900"/>
              </a:spcBef>
              <a:spcAft>
                <a:spcPct val="0"/>
              </a:spcAft>
              <a:buClr>
                <a:srgbClr val="000000"/>
              </a:buClr>
              <a:buSzTx/>
              <a:buFontTx/>
              <a:buNone/>
              <a:tabLst/>
              <a:defRPr/>
            </a:pPr>
            <a:endParaRPr kumimoji="0" lang="en-IN" sz="2800" b="0" i="0" u="none" strike="noStrike" kern="0" cap="none" spc="0" normalizeH="0" baseline="0" noProof="0" dirty="0">
              <a:ln>
                <a:noFill/>
              </a:ln>
              <a:solidFill>
                <a:srgbClr val="007BA4"/>
              </a:solidFill>
              <a:effectLst/>
              <a:uLnTx/>
              <a:uFillTx/>
              <a:latin typeface="Arial"/>
              <a:ea typeface="+mj-ea"/>
              <a:cs typeface="+mj-cs"/>
              <a:sym typeface="Arial"/>
            </a:endParaRPr>
          </a:p>
        </p:txBody>
      </p:sp>
      <p:sp>
        <p:nvSpPr>
          <p:cNvPr id="2" name="Title 1">
            <a:extLst>
              <a:ext uri="{FF2B5EF4-FFF2-40B4-BE49-F238E27FC236}">
                <a16:creationId xmlns:a16="http://schemas.microsoft.com/office/drawing/2014/main" id="{C4E0FDD6-86B5-4F0B-A27D-363EC4BFE527}"/>
              </a:ext>
            </a:extLst>
          </p:cNvPr>
          <p:cNvSpPr>
            <a:spLocks noGrp="1"/>
          </p:cNvSpPr>
          <p:nvPr>
            <p:ph type="ctrTitle"/>
          </p:nvPr>
        </p:nvSpPr>
        <p:spPr>
          <a:xfrm>
            <a:off x="762000" y="2057400"/>
            <a:ext cx="7772400" cy="1470025"/>
          </a:xfrm>
        </p:spPr>
        <p:txBody>
          <a:bodyPr>
            <a:normAutofit fontScale="90000"/>
          </a:bodyPr>
          <a:lstStyle/>
          <a:p>
            <a:r>
              <a:rPr lang="en-US" sz="3600" kern="0" dirty="0">
                <a:solidFill>
                  <a:srgbClr val="000000"/>
                </a:solidFill>
                <a:sym typeface="Arial"/>
              </a:rPr>
              <a:t>Understanding research philosophy and approaches to theory development</a:t>
            </a:r>
            <a:br>
              <a:rPr kumimoji="0" lang="en-US" sz="3600" b="0" i="0" u="none" strike="noStrike" kern="0" cap="none" spc="0" normalizeH="0" baseline="0" noProof="0" dirty="0">
                <a:ln>
                  <a:noFill/>
                </a:ln>
                <a:solidFill>
                  <a:srgbClr val="000000"/>
                </a:solidFill>
                <a:effectLst/>
                <a:uLnTx/>
                <a:uFillTx/>
                <a:latin typeface="Arial"/>
                <a:ea typeface="+mn-ea"/>
                <a:cs typeface="+mn-cs"/>
                <a:sym typeface="Arial"/>
              </a:rPr>
            </a:br>
            <a:endParaRPr lang="en-GB" dirty="0"/>
          </a:p>
        </p:txBody>
      </p:sp>
      <p:sp>
        <p:nvSpPr>
          <p:cNvPr id="3" name="Subtitle 2">
            <a:extLst>
              <a:ext uri="{FF2B5EF4-FFF2-40B4-BE49-F238E27FC236}">
                <a16:creationId xmlns:a16="http://schemas.microsoft.com/office/drawing/2014/main" id="{E044DC24-092F-4D17-BF93-E3B496BABDFE}"/>
              </a:ext>
            </a:extLst>
          </p:cNvPr>
          <p:cNvSpPr>
            <a:spLocks noGrp="1"/>
          </p:cNvSpPr>
          <p:nvPr>
            <p:ph type="subTitle" idx="1"/>
          </p:nvPr>
        </p:nvSpPr>
        <p:spPr/>
        <p:txBody>
          <a:bodyPr/>
          <a:lstStyle/>
          <a:p>
            <a:r>
              <a:rPr lang="en-GB" dirty="0"/>
              <a:t>Research Strategies </a:t>
            </a:r>
          </a:p>
        </p:txBody>
      </p:sp>
    </p:spTree>
    <p:extLst>
      <p:ext uri="{BB962C8B-B14F-4D97-AF65-F5344CB8AC3E}">
        <p14:creationId xmlns:p14="http://schemas.microsoft.com/office/powerpoint/2010/main" val="339599980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Learning Objective List"/>
          <p:cNvSpPr>
            <a:spLocks noGrp="1"/>
          </p:cNvSpPr>
          <p:nvPr>
            <p:ph idx="1"/>
          </p:nvPr>
        </p:nvSpPr>
        <p:spPr>
          <a:xfrm>
            <a:off x="533400" y="1062914"/>
            <a:ext cx="8229600" cy="5019675"/>
          </a:xfrm>
        </p:spPr>
        <p:txBody>
          <a:bodyPr>
            <a:normAutofit lnSpcReduction="10000"/>
          </a:bodyPr>
          <a:lstStyle/>
          <a:p>
            <a:pPr marL="257175" indent="-257175">
              <a:spcBef>
                <a:spcPts val="600"/>
              </a:spcBef>
              <a:spcAft>
                <a:spcPts val="600"/>
              </a:spcAft>
              <a:buSzPct val="100000"/>
            </a:pPr>
            <a:r>
              <a:rPr lang="en-US" sz="2600" dirty="0"/>
              <a:t>explain the relevance of ontology, epistemology and axiology to business research</a:t>
            </a:r>
          </a:p>
          <a:p>
            <a:pPr marL="257175" indent="-257175">
              <a:spcBef>
                <a:spcPts val="600"/>
              </a:spcBef>
              <a:spcAft>
                <a:spcPts val="600"/>
              </a:spcAft>
              <a:buSzPct val="100000"/>
            </a:pPr>
            <a:r>
              <a:rPr lang="en-US" sz="2600" dirty="0"/>
              <a:t>describe the main research paradigms that are significant for business research</a:t>
            </a:r>
          </a:p>
          <a:p>
            <a:pPr marL="257175" indent="-257175">
              <a:spcBef>
                <a:spcPts val="600"/>
              </a:spcBef>
              <a:spcAft>
                <a:spcPts val="600"/>
              </a:spcAft>
              <a:buSzPct val="100000"/>
            </a:pPr>
            <a:r>
              <a:rPr lang="en-US" sz="2600" dirty="0"/>
              <a:t>reflect on your own epistemological, ontological and axiological stance</a:t>
            </a:r>
          </a:p>
          <a:p>
            <a:pPr marL="257175" indent="-257175">
              <a:spcBef>
                <a:spcPts val="600"/>
              </a:spcBef>
              <a:spcAft>
                <a:spcPts val="600"/>
              </a:spcAft>
              <a:buSzPct val="100000"/>
            </a:pPr>
            <a:r>
              <a:rPr lang="en-US" sz="2600" dirty="0"/>
              <a:t>reflect on and articulate your own philosophical position and approach to theory development in relation to your research</a:t>
            </a:r>
          </a:p>
          <a:p>
            <a:pPr marL="257175" indent="-257175">
              <a:spcBef>
                <a:spcPts val="600"/>
              </a:spcBef>
              <a:spcAft>
                <a:spcPts val="600"/>
              </a:spcAft>
              <a:buSzPct val="100000"/>
            </a:pPr>
            <a:r>
              <a:rPr lang="en-US" sz="2600" dirty="0"/>
              <a:t>distinguish between deductive, inductive, abductive approaches to theory development</a:t>
            </a:r>
            <a:endParaRPr lang="en-GB" sz="2600" i="1" dirty="0"/>
          </a:p>
          <a:p>
            <a:pPr marL="257175" indent="-257175">
              <a:spcBef>
                <a:spcPts val="600"/>
              </a:spcBef>
              <a:spcAft>
                <a:spcPts val="600"/>
              </a:spcAft>
              <a:buSzPct val="100000"/>
            </a:pPr>
            <a:endParaRPr lang="en-US" sz="2600" dirty="0"/>
          </a:p>
        </p:txBody>
      </p:sp>
      <p:sp>
        <p:nvSpPr>
          <p:cNvPr id="2" name="Learning Objectives"/>
          <p:cNvSpPr>
            <a:spLocks noGrp="1"/>
          </p:cNvSpPr>
          <p:nvPr>
            <p:ph type="title" idx="4294967295"/>
          </p:nvPr>
        </p:nvSpPr>
        <p:spPr>
          <a:xfrm>
            <a:off x="914400" y="342900"/>
            <a:ext cx="8229600" cy="693738"/>
          </a:xfrm>
        </p:spPr>
        <p:txBody>
          <a:bodyPr anchor="ctr"/>
          <a:lstStyle/>
          <a:p>
            <a:r>
              <a:rPr lang="en-US" sz="3200" b="1" dirty="0"/>
              <a:t>Learning Objectives </a:t>
            </a:r>
          </a:p>
        </p:txBody>
      </p:sp>
    </p:spTree>
    <p:extLst>
      <p:ext uri="{BB962C8B-B14F-4D97-AF65-F5344CB8AC3E}">
        <p14:creationId xmlns:p14="http://schemas.microsoft.com/office/powerpoint/2010/main" val="1676204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504824" y="438150"/>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544425"/>
            <a:ext cx="7467599" cy="4279264"/>
          </a:xfrm>
          <a:prstGeom prst="rect">
            <a:avLst/>
          </a:prstGeom>
        </p:spPr>
      </p:pic>
      <p:sp>
        <p:nvSpPr>
          <p:cNvPr id="4" name="Table Structure">
            <a:extLst>
              <a:ext uri="{FF2B5EF4-FFF2-40B4-BE49-F238E27FC236}">
                <a16:creationId xmlns:a16="http://schemas.microsoft.com/office/drawing/2014/main" id="{D3D29A5D-A425-A3A1-4DF7-CA72C6D05172}"/>
              </a:ext>
            </a:extLst>
          </p:cNvPr>
          <p:cNvSpPr txBox="1">
            <a:spLocks/>
          </p:cNvSpPr>
          <p:nvPr/>
        </p:nvSpPr>
        <p:spPr>
          <a:xfrm>
            <a:off x="152400" y="155857"/>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br>
              <a:rPr lang="en-US" sz="3200" dirty="0"/>
            </a:br>
            <a:r>
              <a:rPr lang="en-US" sz="3200" dirty="0"/>
              <a:t>The ‘research onion’</a:t>
            </a:r>
          </a:p>
        </p:txBody>
      </p:sp>
    </p:spTree>
    <p:extLst>
      <p:ext uri="{BB962C8B-B14F-4D97-AF65-F5344CB8AC3E}">
        <p14:creationId xmlns:p14="http://schemas.microsoft.com/office/powerpoint/2010/main" val="1267053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a:xfrm>
            <a:off x="2123728" y="23737"/>
            <a:ext cx="6377940" cy="1077004"/>
          </a:xfrm>
        </p:spPr>
        <p:txBody>
          <a:bodyPr/>
          <a:lstStyle/>
          <a:p>
            <a:r>
              <a:rPr lang="en-GB" dirty="0"/>
              <a:t>Positionality</a:t>
            </a:r>
          </a:p>
        </p:txBody>
      </p:sp>
      <p:sp>
        <p:nvSpPr>
          <p:cNvPr id="23554" name="Rectangle 3"/>
          <p:cNvSpPr>
            <a:spLocks noGrp="1" noChangeArrowheads="1"/>
          </p:cNvSpPr>
          <p:nvPr>
            <p:ph idx="1"/>
          </p:nvPr>
        </p:nvSpPr>
        <p:spPr>
          <a:xfrm>
            <a:off x="786212" y="1120118"/>
            <a:ext cx="7955280" cy="4069080"/>
          </a:xfrm>
        </p:spPr>
        <p:txBody>
          <a:bodyPr>
            <a:normAutofit lnSpcReduction="10000"/>
          </a:bodyPr>
          <a:lstStyle/>
          <a:p>
            <a:pPr>
              <a:lnSpc>
                <a:spcPct val="80000"/>
              </a:lnSpc>
            </a:pPr>
            <a:r>
              <a:rPr lang="en-GB" sz="2400" dirty="0"/>
              <a:t>Although research is systematic, the presence of the researcher inevitably has an effect on the subject under study.</a:t>
            </a:r>
          </a:p>
          <a:p>
            <a:pPr>
              <a:lnSpc>
                <a:spcPct val="80000"/>
              </a:lnSpc>
            </a:pPr>
            <a:r>
              <a:rPr lang="en-GB" sz="2400" dirty="0"/>
              <a:t>The researcher’s own </a:t>
            </a:r>
            <a:r>
              <a:rPr lang="en-GB" sz="2400" dirty="0">
                <a:solidFill>
                  <a:srgbClr val="FF0000"/>
                </a:solidFill>
                <a:effectLst>
                  <a:outerShdw blurRad="38100" dist="38100" dir="2700000" algn="tl">
                    <a:srgbClr val="000000">
                      <a:alpha val="43137"/>
                    </a:srgbClr>
                  </a:outerShdw>
                </a:effectLst>
              </a:rPr>
              <a:t>position and world view will always have an effect on the way the research is carried out and how the findings are interpreted.  </a:t>
            </a:r>
          </a:p>
          <a:p>
            <a:pPr>
              <a:lnSpc>
                <a:spcPct val="80000"/>
              </a:lnSpc>
            </a:pPr>
            <a:r>
              <a:rPr lang="en-GB" sz="2400" dirty="0"/>
              <a:t>It is crucial to reflect on your own roles (as researcher, as a professional, as a student, as a friend, etc.) and the influence they will have on the research you conduct.  </a:t>
            </a:r>
          </a:p>
          <a:p>
            <a:pPr>
              <a:lnSpc>
                <a:spcPct val="80000"/>
              </a:lnSpc>
            </a:pPr>
            <a:r>
              <a:rPr lang="en-GB" sz="2400" dirty="0"/>
              <a:t>When you read about research that somebody else has done, ask yourself how that person’s roles and world views may have influenced the research that was conducted and its interpretation.</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4509120"/>
            <a:ext cx="3552056" cy="1803778"/>
          </a:xfrm>
          <a:prstGeom prst="ellipse">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438149" y="390525"/>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Developing your research philosophy as a reflexive process</a:t>
            </a:r>
          </a:p>
        </p:txBody>
      </p:sp>
      <p:sp>
        <p:nvSpPr>
          <p:cNvPr id="2" name="Rectangle 1"/>
          <p:cNvSpPr/>
          <p:nvPr/>
        </p:nvSpPr>
        <p:spPr>
          <a:xfrm>
            <a:off x="6208258" y="6472879"/>
            <a:ext cx="2640466"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©2021 Alexandra Bristow and Mark N.K. Saunders.</a:t>
            </a:r>
            <a:endParaRPr lang="en-IN" dirty="0">
              <a:solidFill>
                <a:schemeClr val="bg1"/>
              </a:solidFill>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48957" y="1676400"/>
            <a:ext cx="4446086" cy="4068815"/>
          </a:xfrm>
          <a:prstGeom prst="rect">
            <a:avLst/>
          </a:prstGeom>
        </p:spPr>
      </p:pic>
    </p:spTree>
    <p:extLst>
      <p:ext uri="{BB962C8B-B14F-4D97-AF65-F5344CB8AC3E}">
        <p14:creationId xmlns:p14="http://schemas.microsoft.com/office/powerpoint/2010/main" val="2359527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893B71D-73B6-40EF-8A0B-634D4404FEEF}"/>
              </a:ext>
            </a:extLst>
          </p:cNvPr>
          <p:cNvSpPr>
            <a:spLocks noGrp="1"/>
          </p:cNvSpPr>
          <p:nvPr>
            <p:ph type="title"/>
          </p:nvPr>
        </p:nvSpPr>
        <p:spPr/>
        <p:txBody>
          <a:bodyPr/>
          <a:lstStyle/>
          <a:p>
            <a:r>
              <a:rPr lang="en-GB" dirty="0"/>
              <a:t>Outside the layers </a:t>
            </a:r>
          </a:p>
        </p:txBody>
      </p:sp>
      <p:sp>
        <p:nvSpPr>
          <p:cNvPr id="4" name="Content Placeholder 3">
            <a:extLst>
              <a:ext uri="{FF2B5EF4-FFF2-40B4-BE49-F238E27FC236}">
                <a16:creationId xmlns:a16="http://schemas.microsoft.com/office/drawing/2014/main" id="{BF3D371C-22A6-44DB-9212-F2E1B8AE3EC0}"/>
              </a:ext>
            </a:extLst>
          </p:cNvPr>
          <p:cNvSpPr>
            <a:spLocks noGrp="1"/>
          </p:cNvSpPr>
          <p:nvPr>
            <p:ph idx="1"/>
          </p:nvPr>
        </p:nvSpPr>
        <p:spPr/>
        <p:txBody>
          <a:bodyPr/>
          <a:lstStyle/>
          <a:p>
            <a:r>
              <a:rPr lang="en-GB" dirty="0"/>
              <a:t>ONTOLOGY </a:t>
            </a:r>
          </a:p>
          <a:p>
            <a:r>
              <a:rPr lang="en-GB" dirty="0"/>
              <a:t>AXIOLOGY</a:t>
            </a:r>
          </a:p>
          <a:p>
            <a:r>
              <a:rPr lang="en-GB" dirty="0"/>
              <a:t>EPISTEMOLOGY</a:t>
            </a:r>
          </a:p>
        </p:txBody>
      </p:sp>
    </p:spTree>
    <p:extLst>
      <p:ext uri="{BB962C8B-B14F-4D97-AF65-F5344CB8AC3E}">
        <p14:creationId xmlns:p14="http://schemas.microsoft.com/office/powerpoint/2010/main" val="4061659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0E160-3D01-4469-98F3-B061F101CE5F}"/>
              </a:ext>
            </a:extLst>
          </p:cNvPr>
          <p:cNvSpPr>
            <a:spLocks noGrp="1"/>
          </p:cNvSpPr>
          <p:nvPr>
            <p:ph type="title"/>
          </p:nvPr>
        </p:nvSpPr>
        <p:spPr/>
        <p:txBody>
          <a:bodyPr/>
          <a:lstStyle/>
          <a:p>
            <a:r>
              <a:rPr lang="en-GB" dirty="0"/>
              <a:t>Research Philosophy </a:t>
            </a:r>
          </a:p>
        </p:txBody>
      </p:sp>
      <p:sp>
        <p:nvSpPr>
          <p:cNvPr id="3" name="Content Placeholder 2">
            <a:extLst>
              <a:ext uri="{FF2B5EF4-FFF2-40B4-BE49-F238E27FC236}">
                <a16:creationId xmlns:a16="http://schemas.microsoft.com/office/drawing/2014/main" id="{2AB0C036-103D-4664-841B-6C8AFD93E63C}"/>
              </a:ext>
            </a:extLst>
          </p:cNvPr>
          <p:cNvSpPr>
            <a:spLocks noGrp="1"/>
          </p:cNvSpPr>
          <p:nvPr>
            <p:ph idx="1"/>
          </p:nvPr>
        </p:nvSpPr>
        <p:spPr/>
        <p:txBody>
          <a:bodyPr/>
          <a:lstStyle/>
          <a:p>
            <a:r>
              <a:rPr lang="en-GB" dirty="0"/>
              <a:t>Relates to the development of  knowledge and the nature of that knowledge</a:t>
            </a:r>
          </a:p>
          <a:p>
            <a:r>
              <a:rPr lang="en-GB" dirty="0"/>
              <a:t>The knowledge development you are embarking upon may not be as dramatic as a “new theory of human motivation”</a:t>
            </a:r>
          </a:p>
          <a:p>
            <a:r>
              <a:rPr lang="en-GB" dirty="0"/>
              <a:t>But even if the purpose has the relatively modest ambition of answering a specific problem in a particular organisation it is, nonetheless developing new knowledge </a:t>
            </a:r>
          </a:p>
        </p:txBody>
      </p:sp>
    </p:spTree>
    <p:extLst>
      <p:ext uri="{BB962C8B-B14F-4D97-AF65-F5344CB8AC3E}">
        <p14:creationId xmlns:p14="http://schemas.microsoft.com/office/powerpoint/2010/main" val="2329401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39FFE-CB40-4801-8854-24BDF70A00F3}"/>
              </a:ext>
            </a:extLst>
          </p:cNvPr>
          <p:cNvSpPr>
            <a:spLocks noGrp="1"/>
          </p:cNvSpPr>
          <p:nvPr>
            <p:ph type="title"/>
          </p:nvPr>
        </p:nvSpPr>
        <p:spPr/>
        <p:txBody>
          <a:bodyPr/>
          <a:lstStyle/>
          <a:p>
            <a:r>
              <a:rPr lang="en-GB" dirty="0"/>
              <a:t>Research Philosophy </a:t>
            </a:r>
          </a:p>
        </p:txBody>
      </p:sp>
      <p:sp>
        <p:nvSpPr>
          <p:cNvPr id="3" name="Content Placeholder 2">
            <a:extLst>
              <a:ext uri="{FF2B5EF4-FFF2-40B4-BE49-F238E27FC236}">
                <a16:creationId xmlns:a16="http://schemas.microsoft.com/office/drawing/2014/main" id="{4AC336FB-AECA-41D8-9CAD-345D1176FFD0}"/>
              </a:ext>
            </a:extLst>
          </p:cNvPr>
          <p:cNvSpPr>
            <a:spLocks noGrp="1"/>
          </p:cNvSpPr>
          <p:nvPr>
            <p:ph idx="1"/>
          </p:nvPr>
        </p:nvSpPr>
        <p:spPr/>
        <p:txBody>
          <a:bodyPr/>
          <a:lstStyle/>
          <a:p>
            <a:r>
              <a:rPr lang="en-GB" dirty="0"/>
              <a:t>Influenced by practical considerations </a:t>
            </a:r>
          </a:p>
          <a:p>
            <a:r>
              <a:rPr lang="en-GB" dirty="0"/>
              <a:t>Researcher who is concerned with facts, such as </a:t>
            </a:r>
            <a:r>
              <a:rPr lang="en-GB" dirty="0">
                <a:solidFill>
                  <a:srgbClr val="0070C0"/>
                </a:solidFill>
              </a:rPr>
              <a:t>the resources needed in a manufacturing process </a:t>
            </a:r>
            <a:r>
              <a:rPr lang="en-GB" dirty="0"/>
              <a:t>is likely to have a very different view on the way research should be conducted Vs the researcher concerned with </a:t>
            </a:r>
            <a:r>
              <a:rPr lang="en-GB" dirty="0">
                <a:solidFill>
                  <a:srgbClr val="0070C0"/>
                </a:solidFill>
              </a:rPr>
              <a:t>feelings and attitudes of the workers towards their managers </a:t>
            </a:r>
            <a:r>
              <a:rPr lang="en-GB" dirty="0"/>
              <a:t>in that same manufacturing process. </a:t>
            </a:r>
          </a:p>
          <a:p>
            <a:r>
              <a:rPr lang="en-GB" dirty="0"/>
              <a:t>Strategies and methods will differ and views on what is important and useful.  </a:t>
            </a:r>
          </a:p>
        </p:txBody>
      </p:sp>
    </p:spTree>
    <p:extLst>
      <p:ext uri="{BB962C8B-B14F-4D97-AF65-F5344CB8AC3E}">
        <p14:creationId xmlns:p14="http://schemas.microsoft.com/office/powerpoint/2010/main" val="2382385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B2DF2-70A6-4716-AF23-AB82FFD8132E}"/>
              </a:ext>
            </a:extLst>
          </p:cNvPr>
          <p:cNvSpPr>
            <a:spLocks noGrp="1"/>
          </p:cNvSpPr>
          <p:nvPr>
            <p:ph type="title"/>
          </p:nvPr>
        </p:nvSpPr>
        <p:spPr/>
        <p:txBody>
          <a:bodyPr/>
          <a:lstStyle/>
          <a:p>
            <a:r>
              <a:rPr lang="en-GB" dirty="0"/>
              <a:t>Research Philosophy </a:t>
            </a:r>
          </a:p>
        </p:txBody>
      </p:sp>
      <p:sp>
        <p:nvSpPr>
          <p:cNvPr id="3" name="Content Placeholder 2">
            <a:extLst>
              <a:ext uri="{FF2B5EF4-FFF2-40B4-BE49-F238E27FC236}">
                <a16:creationId xmlns:a16="http://schemas.microsoft.com/office/drawing/2014/main" id="{FE76C848-E4F1-4894-B554-931A4707DA0D}"/>
              </a:ext>
            </a:extLst>
          </p:cNvPr>
          <p:cNvSpPr>
            <a:spLocks noGrp="1"/>
          </p:cNvSpPr>
          <p:nvPr>
            <p:ph idx="1"/>
          </p:nvPr>
        </p:nvSpPr>
        <p:spPr/>
        <p:txBody>
          <a:bodyPr>
            <a:normAutofit/>
          </a:bodyPr>
          <a:lstStyle/>
          <a:p>
            <a:r>
              <a:rPr lang="en-GB" dirty="0"/>
              <a:t>Whether or not you are consciously aware of them, at every stage in your research you will make a number of types of assumptions (Burrell and Morgan 2016). </a:t>
            </a:r>
          </a:p>
          <a:p>
            <a:r>
              <a:rPr lang="en-GB" dirty="0"/>
              <a:t>These include (but are not limited to) assumptions –</a:t>
            </a:r>
          </a:p>
          <a:p>
            <a:pPr lvl="1"/>
            <a:r>
              <a:rPr lang="en-GB" dirty="0"/>
              <a:t>about the realities you encounter in your research (ontological assumptions), </a:t>
            </a:r>
          </a:p>
          <a:p>
            <a:pPr lvl="1"/>
            <a:r>
              <a:rPr lang="en-GB" dirty="0"/>
              <a:t>about human knowledge (epistemological assumptions), </a:t>
            </a:r>
          </a:p>
          <a:p>
            <a:pPr lvl="1"/>
            <a:r>
              <a:rPr lang="en-GB" dirty="0"/>
              <a:t>about the extent and ways your own values influence your research process (axiological assumptions).</a:t>
            </a:r>
          </a:p>
        </p:txBody>
      </p:sp>
    </p:spTree>
    <p:extLst>
      <p:ext uri="{BB962C8B-B14F-4D97-AF65-F5344CB8AC3E}">
        <p14:creationId xmlns:p14="http://schemas.microsoft.com/office/powerpoint/2010/main" val="1930304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CC23088-B346-45BA-B3F7-139F8E3F6B38}"/>
              </a:ext>
            </a:extLst>
          </p:cNvPr>
          <p:cNvSpPr>
            <a:spLocks noGrp="1"/>
          </p:cNvSpPr>
          <p:nvPr>
            <p:ph type="title"/>
          </p:nvPr>
        </p:nvSpPr>
        <p:spPr/>
        <p:txBody>
          <a:bodyPr/>
          <a:lstStyle/>
          <a:p>
            <a:r>
              <a:rPr lang="en-GB" dirty="0"/>
              <a:t>Research Philosophy continued..  </a:t>
            </a:r>
          </a:p>
        </p:txBody>
      </p:sp>
      <p:sp>
        <p:nvSpPr>
          <p:cNvPr id="2" name="Content Placeholder 1">
            <a:extLst>
              <a:ext uri="{FF2B5EF4-FFF2-40B4-BE49-F238E27FC236}">
                <a16:creationId xmlns:a16="http://schemas.microsoft.com/office/drawing/2014/main" id="{B1D15879-FCDF-49DD-BF49-6E0A2F64628B}"/>
              </a:ext>
            </a:extLst>
          </p:cNvPr>
          <p:cNvSpPr>
            <a:spLocks noGrp="1"/>
          </p:cNvSpPr>
          <p:nvPr>
            <p:ph idx="1"/>
          </p:nvPr>
        </p:nvSpPr>
        <p:spPr/>
        <p:txBody>
          <a:bodyPr/>
          <a:lstStyle/>
          <a:p>
            <a:r>
              <a:rPr lang="en-GB" dirty="0"/>
              <a:t>One philosophy is not better an another </a:t>
            </a:r>
          </a:p>
          <a:p>
            <a:r>
              <a:rPr lang="en-GB" dirty="0"/>
              <a:t>A research question rarely fits neatly into one</a:t>
            </a:r>
          </a:p>
          <a:p>
            <a:r>
              <a:rPr lang="en-GB" dirty="0"/>
              <a:t>Be flexible about approach and methods you adopt</a:t>
            </a:r>
          </a:p>
          <a:p>
            <a:r>
              <a:rPr lang="en-GB" dirty="0"/>
              <a:t>Philosophical position is a practical benefit </a:t>
            </a:r>
            <a:r>
              <a:rPr lang="en-GB"/>
              <a:t>to  </a:t>
            </a:r>
            <a:r>
              <a:rPr lang="en-GB" dirty="0"/>
              <a:t>understanding the taken for granted assumptions that we all have about how the world works </a:t>
            </a:r>
          </a:p>
          <a:p>
            <a:r>
              <a:rPr lang="en-GB" dirty="0"/>
              <a:t>Only if we have such an understanding can we examine these assumptions, challenge them if we think it appropriate and behave in a different way </a:t>
            </a:r>
          </a:p>
        </p:txBody>
      </p:sp>
    </p:spTree>
    <p:extLst>
      <p:ext uri="{BB962C8B-B14F-4D97-AF65-F5344CB8AC3E}">
        <p14:creationId xmlns:p14="http://schemas.microsoft.com/office/powerpoint/2010/main" val="3849711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520F9-5940-51D1-48F8-DF1932C8A055}"/>
              </a:ext>
            </a:extLst>
          </p:cNvPr>
          <p:cNvSpPr>
            <a:spLocks noGrp="1"/>
          </p:cNvSpPr>
          <p:nvPr>
            <p:ph type="title"/>
          </p:nvPr>
        </p:nvSpPr>
        <p:spPr>
          <a:xfrm>
            <a:off x="285751" y="533400"/>
            <a:ext cx="5143499" cy="685800"/>
          </a:xfrm>
        </p:spPr>
        <p:txBody>
          <a:bodyPr anchor="t">
            <a:normAutofit fontScale="90000"/>
          </a:bodyPr>
          <a:lstStyle/>
          <a:p>
            <a:r>
              <a:rPr lang="en-US" dirty="0"/>
              <a:t>Core Layers of Research Philosophy</a:t>
            </a:r>
          </a:p>
        </p:txBody>
      </p:sp>
      <p:sp>
        <p:nvSpPr>
          <p:cNvPr id="4" name="Content Placeholder 3">
            <a:extLst>
              <a:ext uri="{FF2B5EF4-FFF2-40B4-BE49-F238E27FC236}">
                <a16:creationId xmlns:a16="http://schemas.microsoft.com/office/drawing/2014/main" id="{179FD056-F373-0407-16E9-658BEF443C0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77500" lnSpcReduction="20000"/>
          </a:bodyPr>
          <a:lstStyle/>
          <a:p>
            <a:pPr marL="0" indent="0">
              <a:spcBef>
                <a:spcPts val="1875"/>
              </a:spcBef>
              <a:buNone/>
            </a:pPr>
            <a:r>
              <a:rPr lang="en-US" b="1" dirty="0"/>
              <a:t>Ontology in Research</a:t>
            </a:r>
          </a:p>
          <a:p>
            <a:pPr marL="0" lvl="1" indent="0">
              <a:buNone/>
            </a:pPr>
            <a:r>
              <a:rPr dirty="0"/>
              <a:t>Ontology addresses the nature of reality, questioning if phenomena exist independently or are socially constructed.</a:t>
            </a:r>
            <a:endParaRPr lang="en-US" dirty="0"/>
          </a:p>
          <a:p>
            <a:pPr marL="0" indent="0">
              <a:spcBef>
                <a:spcPts val="1875"/>
              </a:spcBef>
              <a:buNone/>
            </a:pPr>
            <a:r>
              <a:rPr lang="en-US" b="1" dirty="0"/>
              <a:t>Epistemology and Knowledge</a:t>
            </a:r>
          </a:p>
          <a:p>
            <a:pPr marL="0" lvl="1" indent="0">
              <a:buNone/>
            </a:pPr>
            <a:r>
              <a:rPr dirty="0"/>
              <a:t>Epistemology defines acceptable knowledge, guiding methods like positivism and interpretivism for data collection.</a:t>
            </a:r>
            <a:endParaRPr lang="en-US" dirty="0"/>
          </a:p>
          <a:p>
            <a:pPr marL="0" indent="0">
              <a:spcBef>
                <a:spcPts val="1875"/>
              </a:spcBef>
              <a:buNone/>
            </a:pPr>
            <a:r>
              <a:rPr lang="en-US" b="1" dirty="0"/>
              <a:t>Axiology and Values</a:t>
            </a:r>
          </a:p>
          <a:p>
            <a:pPr marL="0" lvl="1" indent="0">
              <a:buNone/>
            </a:pPr>
            <a:r>
              <a:rPr dirty="0"/>
              <a:t>Axiology emphasizes values and ethics influencing research design, data collection, and analysis.</a:t>
            </a:r>
            <a:endParaRPr lang="en-US" dirty="0"/>
          </a:p>
          <a:p>
            <a:pPr marL="0" indent="0">
              <a:spcBef>
                <a:spcPts val="1875"/>
              </a:spcBef>
              <a:buNone/>
            </a:pPr>
            <a:r>
              <a:rPr lang="en-US" b="1" dirty="0"/>
              <a:t>Philosophical Alignment</a:t>
            </a:r>
          </a:p>
          <a:p>
            <a:pPr marL="0" lvl="1" indent="0">
              <a:buNone/>
            </a:pPr>
            <a:r>
              <a:rPr dirty="0"/>
              <a:t>Aligning ontology, epistemology, and axiology ensures coherent and justified methodological choices.</a:t>
            </a:r>
            <a:endParaRPr lang="en-US" dirty="0"/>
          </a:p>
        </p:txBody>
      </p:sp>
      <p:pic>
        <p:nvPicPr>
          <p:cNvPr id="8" name="Content Placeholder 7" descr="Creative abstract background with light lines">
            <a:extLst>
              <a:ext uri="{FF2B5EF4-FFF2-40B4-BE49-F238E27FC236}">
                <a16:creationId xmlns:a16="http://schemas.microsoft.com/office/drawing/2014/main" id="{BC2ED327-834A-4316-8AAC-705B54CFF47F}"/>
              </a:ext>
            </a:extLst>
          </p:cNvPr>
          <p:cNvPicPr>
            <a:picLocks noGrp="1" noChangeAspect="1"/>
          </p:cNvPicPr>
          <p:nvPr>
            <p:ph type="pic" sz="quarter" idx="15"/>
          </p:nvPr>
        </p:nvPicPr>
        <p:blipFill>
          <a:blip r:embed="rId3"/>
          <a:srcRect l="31364" r="31364"/>
          <a:stretch>
            <a:fillRect/>
          </a:stretch>
        </p:blipFill>
        <p:spPr/>
      </p:pic>
      <p:sp>
        <p:nvSpPr>
          <p:cNvPr id="5" name="Footer Placeholder 4">
            <a:extLst>
              <a:ext uri="{FF2B5EF4-FFF2-40B4-BE49-F238E27FC236}">
                <a16:creationId xmlns:a16="http://schemas.microsoft.com/office/drawing/2014/main" id="{4CCF1BF6-C39C-E2CF-2110-9BE58794C55A}"/>
              </a:ext>
            </a:extLst>
          </p:cNvPr>
          <p:cNvSpPr>
            <a:spLocks noGrp="1"/>
          </p:cNvSpPr>
          <p:nvPr>
            <p:ph type="ftr" sz="quarter" idx="17"/>
          </p:nvPr>
        </p:nvSpPr>
        <p:spPr/>
        <p:txBody>
          <a:bodyPr anchor="ctr">
            <a:normAutofit fontScale="25000" lnSpcReduction="20000"/>
          </a:bodyPr>
          <a:lstStyle/>
          <a:p>
            <a:pPr>
              <a:spcAft>
                <a:spcPts val="450"/>
              </a:spcAft>
            </a:pPr>
            <a:r>
              <a:rPr lang="en-US"/>
              <a:t>Sample Footer Text</a:t>
            </a:r>
          </a:p>
        </p:txBody>
      </p:sp>
      <p:sp>
        <p:nvSpPr>
          <p:cNvPr id="6" name="Date Placeholder 5">
            <a:extLst>
              <a:ext uri="{FF2B5EF4-FFF2-40B4-BE49-F238E27FC236}">
                <a16:creationId xmlns:a16="http://schemas.microsoft.com/office/drawing/2014/main" id="{3ACD4A08-5A51-A3D5-484B-FE53F60E881E}"/>
              </a:ext>
            </a:extLst>
          </p:cNvPr>
          <p:cNvSpPr>
            <a:spLocks noGrp="1"/>
          </p:cNvSpPr>
          <p:nvPr>
            <p:ph type="dt" sz="half" idx="16"/>
          </p:nvPr>
        </p:nvSpPr>
        <p:spPr/>
        <p:txBody>
          <a:bodyPr anchor="ctr">
            <a:normAutofit/>
          </a:bodyPr>
          <a:lstStyle/>
          <a:p>
            <a:pPr>
              <a:spcAft>
                <a:spcPts val="450"/>
              </a:spcAft>
            </a:pPr>
            <a:fld id="{A4EF2610-7DF8-C942-A8A1-C05E61FE4E13}" type="datetime1">
              <a:rPr lang="en-US" smtClean="0"/>
              <a:pPr>
                <a:spcAft>
                  <a:spcPts val="450"/>
                </a:spcAft>
              </a:pPr>
              <a:t>2/12/2026</a:t>
            </a:fld>
            <a:endParaRPr lang="en-US"/>
          </a:p>
        </p:txBody>
      </p:sp>
      <p:sp>
        <p:nvSpPr>
          <p:cNvPr id="7" name="Slide Number Placeholder 6">
            <a:extLst>
              <a:ext uri="{FF2B5EF4-FFF2-40B4-BE49-F238E27FC236}">
                <a16:creationId xmlns:a16="http://schemas.microsoft.com/office/drawing/2014/main" id="{6B886D5D-0EAE-6080-0E34-6E53F208F9AB}"/>
              </a:ext>
            </a:extLst>
          </p:cNvPr>
          <p:cNvSpPr>
            <a:spLocks noGrp="1"/>
          </p:cNvSpPr>
          <p:nvPr>
            <p:ph type="sldNum" sz="quarter" idx="18"/>
          </p:nvPr>
        </p:nvSpPr>
        <p:spPr/>
        <p:txBody>
          <a:bodyPr anchor="ctr">
            <a:normAutofit/>
          </a:bodyPr>
          <a:lstStyle/>
          <a:p>
            <a:pPr>
              <a:spcAft>
                <a:spcPts val="450"/>
              </a:spcAft>
            </a:pPr>
            <a:fld id="{AEAA3239-9EA4-4A65-A281-97F994456D9F}" type="slidenum">
              <a:rPr lang="en-US" smtClean="0"/>
              <a:pPr>
                <a:spcAft>
                  <a:spcPts val="450"/>
                </a:spcAft>
              </a:pPr>
              <a:t>11</a:t>
            </a:fld>
            <a:endParaRPr lang="en-US"/>
          </a:p>
        </p:txBody>
      </p:sp>
    </p:spTree>
    <p:extLst>
      <p:ext uri="{BB962C8B-B14F-4D97-AF65-F5344CB8AC3E}">
        <p14:creationId xmlns:p14="http://schemas.microsoft.com/office/powerpoint/2010/main" val="26309503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45AFFF9-5F02-43DA-9EA5-4421D8BCBFBB}"/>
              </a:ext>
            </a:extLst>
          </p:cNvPr>
          <p:cNvSpPr>
            <a:spLocks noGrp="1"/>
          </p:cNvSpPr>
          <p:nvPr>
            <p:ph type="title"/>
          </p:nvPr>
        </p:nvSpPr>
        <p:spPr>
          <a:xfrm>
            <a:off x="457200" y="1063229"/>
            <a:ext cx="8229600" cy="857250"/>
          </a:xfrm>
        </p:spPr>
        <p:txBody>
          <a:bodyPr anchor="ctr">
            <a:normAutofit/>
          </a:bodyPr>
          <a:lstStyle/>
          <a:p>
            <a:pPr>
              <a:lnSpc>
                <a:spcPct val="90000"/>
              </a:lnSpc>
            </a:pPr>
            <a:r>
              <a:rPr lang="en-US" sz="2775"/>
              <a:t>Major Research Philosophical Positions</a:t>
            </a:r>
            <a:br>
              <a:rPr lang="en-US" sz="2775"/>
            </a:br>
            <a:r>
              <a:rPr lang="en-US" sz="2775"/>
              <a:t>Positivism and Interpretivism</a:t>
            </a:r>
          </a:p>
        </p:txBody>
      </p:sp>
      <p:sp>
        <p:nvSpPr>
          <p:cNvPr id="3" name="Content Placeholder 2">
            <a:extLst>
              <a:ext uri="{FF2B5EF4-FFF2-40B4-BE49-F238E27FC236}">
                <a16:creationId xmlns:a16="http://schemas.microsoft.com/office/drawing/2014/main" id="{913083C4-F58C-4681-8AB7-76403D57BBBA}"/>
              </a:ext>
            </a:extLst>
          </p:cNvPr>
          <p:cNvSpPr>
            <a:spLocks noGrp="1"/>
          </p:cNvSpPr>
          <p:nvPr>
            <p:ph sz="half" idx="1"/>
          </p:nvPr>
        </p:nvSpPr>
        <p:spPr>
          <a:xfrm>
            <a:off x="457200" y="2057401"/>
            <a:ext cx="4038600" cy="2991780"/>
          </a:xfrm>
        </p:spPr>
        <p:txBody>
          <a:bodyPr>
            <a:normAutofit fontScale="92500" lnSpcReduction="10000"/>
          </a:bodyPr>
          <a:lstStyle/>
          <a:p>
            <a:pPr marL="0" indent="0">
              <a:lnSpc>
                <a:spcPct val="90000"/>
              </a:lnSpc>
              <a:spcBef>
                <a:spcPts val="1875"/>
              </a:spcBef>
              <a:buNone/>
            </a:pPr>
            <a:r>
              <a:rPr lang="en-GB" sz="1200" b="1" dirty="0"/>
              <a:t>Positivism Overview</a:t>
            </a:r>
          </a:p>
          <a:p>
            <a:pPr marL="0" lvl="1" indent="0">
              <a:lnSpc>
                <a:spcPct val="90000"/>
              </a:lnSpc>
              <a:buNone/>
            </a:pPr>
            <a:r>
              <a:rPr lang="en-GB" sz="1200" dirty="0"/>
              <a:t>Positivism views reality as objective, measurable, and discoverable through statistical analysis and systematic observation.</a:t>
            </a:r>
          </a:p>
          <a:p>
            <a:pPr marL="0" indent="0">
              <a:lnSpc>
                <a:spcPct val="90000"/>
              </a:lnSpc>
              <a:spcBef>
                <a:spcPts val="1875"/>
              </a:spcBef>
              <a:buNone/>
            </a:pPr>
            <a:r>
              <a:rPr lang="en-GB" sz="1200" b="1" dirty="0"/>
              <a:t>Positivist Research Tools</a:t>
            </a:r>
          </a:p>
          <a:p>
            <a:pPr marL="0" lvl="1" indent="0">
              <a:lnSpc>
                <a:spcPct val="90000"/>
              </a:lnSpc>
              <a:buNone/>
            </a:pPr>
            <a:r>
              <a:rPr lang="en-GB" sz="1200" dirty="0"/>
              <a:t>Surveys, experiments, and structured questionnaires are key positivist tools to generate replicable and generalisable results.</a:t>
            </a:r>
          </a:p>
          <a:p>
            <a:pPr marL="0" indent="0">
              <a:lnSpc>
                <a:spcPct val="90000"/>
              </a:lnSpc>
              <a:spcBef>
                <a:spcPts val="1875"/>
              </a:spcBef>
              <a:buNone/>
            </a:pPr>
            <a:r>
              <a:rPr lang="en-GB" sz="1200" b="1" dirty="0"/>
              <a:t>Interpretivism Overview</a:t>
            </a:r>
          </a:p>
          <a:p>
            <a:pPr marL="0" lvl="1" indent="0">
              <a:lnSpc>
                <a:spcPct val="90000"/>
              </a:lnSpc>
              <a:buNone/>
            </a:pPr>
            <a:r>
              <a:rPr lang="en-GB" sz="1200" dirty="0"/>
              <a:t>Interpretivism emphasises subjective, socially constructed realities and seeks to understand meanings and motivations.</a:t>
            </a:r>
          </a:p>
          <a:p>
            <a:pPr marL="0" indent="0">
              <a:lnSpc>
                <a:spcPct val="90000"/>
              </a:lnSpc>
              <a:spcBef>
                <a:spcPts val="1875"/>
              </a:spcBef>
              <a:buNone/>
            </a:pPr>
            <a:r>
              <a:rPr lang="en-GB" sz="1200" b="1" dirty="0"/>
              <a:t>Interpretivist Research Methods</a:t>
            </a:r>
          </a:p>
          <a:p>
            <a:pPr marL="0" lvl="1" indent="0">
              <a:lnSpc>
                <a:spcPct val="90000"/>
              </a:lnSpc>
              <a:buNone/>
            </a:pPr>
            <a:r>
              <a:rPr lang="en-GB" sz="1200" dirty="0"/>
              <a:t>Qualitative methods like interviews, focus groups, and thematic analysis capture complex human behaviours in business.</a:t>
            </a:r>
          </a:p>
          <a:p>
            <a:pPr>
              <a:lnSpc>
                <a:spcPct val="90000"/>
              </a:lnSpc>
            </a:pPr>
            <a:endParaRPr lang="en-GB" sz="975" dirty="0"/>
          </a:p>
        </p:txBody>
      </p:sp>
      <p:pic>
        <p:nvPicPr>
          <p:cNvPr id="8" name="Picture 7">
            <a:extLst>
              <a:ext uri="{FF2B5EF4-FFF2-40B4-BE49-F238E27FC236}">
                <a16:creationId xmlns:a16="http://schemas.microsoft.com/office/drawing/2014/main" id="{D1ED7FCD-EF6E-4078-8A71-9C57E35B207D}"/>
              </a:ext>
            </a:extLst>
          </p:cNvPr>
          <p:cNvPicPr>
            <a:picLocks noChangeAspect="1"/>
          </p:cNvPicPr>
          <p:nvPr/>
        </p:nvPicPr>
        <p:blipFill>
          <a:blip r:embed="rId2"/>
          <a:srcRect b="5026"/>
          <a:stretch>
            <a:fillRect/>
          </a:stretch>
        </p:blipFill>
        <p:spPr>
          <a:xfrm>
            <a:off x="4648200" y="2057401"/>
            <a:ext cx="4038600" cy="2991780"/>
          </a:xfrm>
          <a:prstGeom prst="rect">
            <a:avLst/>
          </a:prstGeom>
          <a:noFill/>
        </p:spPr>
      </p:pic>
      <p:sp>
        <p:nvSpPr>
          <p:cNvPr id="4" name="Date Placeholder 3">
            <a:extLst>
              <a:ext uri="{FF2B5EF4-FFF2-40B4-BE49-F238E27FC236}">
                <a16:creationId xmlns:a16="http://schemas.microsoft.com/office/drawing/2014/main" id="{2957D60F-988F-4DD8-8B67-3FC7B02AEB19}"/>
              </a:ext>
            </a:extLst>
          </p:cNvPr>
          <p:cNvSpPr>
            <a:spLocks noGrp="1"/>
          </p:cNvSpPr>
          <p:nvPr>
            <p:ph type="dt" sz="half" idx="10"/>
          </p:nvPr>
        </p:nvSpPr>
        <p:spPr>
          <a:xfrm>
            <a:off x="251520" y="5751258"/>
            <a:ext cx="971128" cy="163892"/>
          </a:xfrm>
        </p:spPr>
        <p:txBody>
          <a:bodyPr anchor="ctr">
            <a:normAutofit fontScale="92500" lnSpcReduction="20000"/>
          </a:bodyPr>
          <a:lstStyle/>
          <a:p>
            <a:pPr>
              <a:lnSpc>
                <a:spcPct val="90000"/>
              </a:lnSpc>
              <a:spcAft>
                <a:spcPts val="450"/>
              </a:spcAft>
            </a:pPr>
            <a:fld id="{93274EE0-8EE6-BB42-BF21-111D3EB8AA70}" type="datetime1">
              <a:rPr lang="en-US" sz="675"/>
              <a:pPr>
                <a:lnSpc>
                  <a:spcPct val="90000"/>
                </a:lnSpc>
                <a:spcAft>
                  <a:spcPts val="450"/>
                </a:spcAft>
              </a:pPr>
              <a:t>2/12/2026</a:t>
            </a:fld>
            <a:endParaRPr lang="en-US" sz="675"/>
          </a:p>
        </p:txBody>
      </p:sp>
      <p:sp>
        <p:nvSpPr>
          <p:cNvPr id="6" name="Slide Number Placeholder 5">
            <a:extLst>
              <a:ext uri="{FF2B5EF4-FFF2-40B4-BE49-F238E27FC236}">
                <a16:creationId xmlns:a16="http://schemas.microsoft.com/office/drawing/2014/main" id="{0EE7B5BB-F571-413E-A099-25C1597B990A}"/>
              </a:ext>
            </a:extLst>
          </p:cNvPr>
          <p:cNvSpPr>
            <a:spLocks noGrp="1"/>
          </p:cNvSpPr>
          <p:nvPr>
            <p:ph type="sldNum" sz="quarter" idx="12"/>
          </p:nvPr>
        </p:nvSpPr>
        <p:spPr>
          <a:xfrm>
            <a:off x="7956376" y="5642980"/>
            <a:ext cx="730424" cy="255377"/>
          </a:xfrm>
        </p:spPr>
        <p:txBody>
          <a:bodyPr anchor="ctr">
            <a:normAutofit/>
          </a:bodyPr>
          <a:lstStyle/>
          <a:p>
            <a:pPr>
              <a:spcAft>
                <a:spcPts val="450"/>
              </a:spcAft>
            </a:pPr>
            <a:fld id="{AEAA3239-9EA4-4A65-A281-97F994456D9F}" type="slidenum">
              <a:rPr lang="en-US" smtClean="0"/>
              <a:pPr>
                <a:spcAft>
                  <a:spcPts val="450"/>
                </a:spcAft>
              </a:pPr>
              <a:t>12</a:t>
            </a:fld>
            <a:endParaRPr lang="en-US"/>
          </a:p>
        </p:txBody>
      </p:sp>
    </p:spTree>
    <p:extLst>
      <p:ext uri="{BB962C8B-B14F-4D97-AF65-F5344CB8AC3E}">
        <p14:creationId xmlns:p14="http://schemas.microsoft.com/office/powerpoint/2010/main" val="3945453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DBC04-AEDC-4AB4-BDFF-682529731F89}"/>
              </a:ext>
            </a:extLst>
          </p:cNvPr>
          <p:cNvSpPr>
            <a:spLocks noGrp="1"/>
          </p:cNvSpPr>
          <p:nvPr>
            <p:ph type="title"/>
          </p:nvPr>
        </p:nvSpPr>
        <p:spPr/>
        <p:txBody>
          <a:bodyPr/>
          <a:lstStyle/>
          <a:p>
            <a:r>
              <a:rPr lang="en-GB" b="1" dirty="0">
                <a:solidFill>
                  <a:srgbClr val="242424"/>
                </a:solidFill>
                <a:latin typeface="Segoe UI" panose="020B0502040204020203" pitchFamily="34" charset="0"/>
              </a:rPr>
              <a:t>Axiology</a:t>
            </a:r>
            <a:br>
              <a:rPr lang="en-GB" b="1"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6F92E93A-DF01-453D-BFF7-BBFBD4BA4665}"/>
              </a:ext>
            </a:extLst>
          </p:cNvPr>
          <p:cNvSpPr>
            <a:spLocks noGrp="1"/>
          </p:cNvSpPr>
          <p:nvPr>
            <p:ph idx="1"/>
          </p:nvPr>
        </p:nvSpPr>
        <p:spPr/>
        <p:txBody>
          <a:bodyPr>
            <a:normAutofit lnSpcReduction="10000"/>
          </a:bodyPr>
          <a:lstStyle/>
          <a:p>
            <a:pPr algn="l"/>
            <a:r>
              <a:rPr lang="en-GB" b="0" i="0" dirty="0">
                <a:solidFill>
                  <a:srgbClr val="242424"/>
                </a:solidFill>
                <a:effectLst/>
                <a:latin typeface="Segoe UI" panose="020B0502040204020203" pitchFamily="34" charset="0"/>
              </a:rPr>
              <a:t>Axiology is the study of values and ethics. In the context of business dissertation research, axiology examines what is considered valuable and important in the research process. </a:t>
            </a:r>
          </a:p>
          <a:p>
            <a:pPr algn="l"/>
            <a:r>
              <a:rPr lang="en-GB" b="0" i="0" dirty="0">
                <a:solidFill>
                  <a:srgbClr val="242424"/>
                </a:solidFill>
                <a:effectLst/>
                <a:latin typeface="Segoe UI" panose="020B0502040204020203" pitchFamily="34" charset="0"/>
              </a:rPr>
              <a:t>It addresses questions like:</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values influence the researcher's choice of topic and methodology?</a:t>
            </a:r>
          </a:p>
          <a:p>
            <a:pPr lvl="1">
              <a:buFont typeface="Arial" panose="020B0604020202020204" pitchFamily="34" charset="0"/>
              <a:buChar char="•"/>
            </a:pPr>
            <a:r>
              <a:rPr lang="en-GB" b="0" i="0" dirty="0">
                <a:solidFill>
                  <a:srgbClr val="242424"/>
                </a:solidFill>
                <a:effectLst/>
                <a:latin typeface="Segoe UI" panose="020B0502040204020203" pitchFamily="34" charset="0"/>
              </a:rPr>
              <a:t>How do ethical considerations shape the research design and implementation?</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impact do the research findings have on stakeholders and society?</a:t>
            </a:r>
          </a:p>
          <a:p>
            <a:endParaRPr lang="en-GB" dirty="0"/>
          </a:p>
        </p:txBody>
      </p:sp>
    </p:spTree>
    <p:extLst>
      <p:ext uri="{BB962C8B-B14F-4D97-AF65-F5344CB8AC3E}">
        <p14:creationId xmlns:p14="http://schemas.microsoft.com/office/powerpoint/2010/main" val="3272617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D6A0B-82CC-458C-ACAF-D0828A8E372E}"/>
              </a:ext>
            </a:extLst>
          </p:cNvPr>
          <p:cNvSpPr>
            <a:spLocks noGrp="1"/>
          </p:cNvSpPr>
          <p:nvPr>
            <p:ph type="title"/>
          </p:nvPr>
        </p:nvSpPr>
        <p:spPr/>
        <p:txBody>
          <a:bodyPr/>
          <a:lstStyle/>
          <a:p>
            <a:r>
              <a:rPr lang="en-GB" b="1" dirty="0">
                <a:solidFill>
                  <a:srgbClr val="242424"/>
                </a:solidFill>
                <a:latin typeface="Segoe UI" panose="020B0502040204020203" pitchFamily="34" charset="0"/>
              </a:rPr>
              <a:t>Epistemology</a:t>
            </a:r>
            <a:br>
              <a:rPr lang="en-GB" b="1"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19D627D5-00E1-4044-948A-CF29FD8616F1}"/>
              </a:ext>
            </a:extLst>
          </p:cNvPr>
          <p:cNvSpPr>
            <a:spLocks noGrp="1"/>
          </p:cNvSpPr>
          <p:nvPr>
            <p:ph idx="1"/>
          </p:nvPr>
        </p:nvSpPr>
        <p:spPr/>
        <p:txBody>
          <a:bodyPr>
            <a:normAutofit/>
          </a:bodyPr>
          <a:lstStyle/>
          <a:p>
            <a:pPr algn="l"/>
            <a:r>
              <a:rPr lang="en-GB" b="0" i="0" dirty="0">
                <a:solidFill>
                  <a:srgbClr val="242424"/>
                </a:solidFill>
                <a:effectLst/>
                <a:latin typeface="Segoe UI" panose="020B0502040204020203" pitchFamily="34" charset="0"/>
              </a:rPr>
              <a:t>Epistemology is the study of knowledge and how it is acquired. In (business) research, epistemology focuses on the nature and scope of knowledge, and how researchers come to know what they know. </a:t>
            </a:r>
          </a:p>
          <a:p>
            <a:pPr algn="l"/>
            <a:r>
              <a:rPr lang="en-GB" b="0" i="0" dirty="0">
                <a:solidFill>
                  <a:srgbClr val="242424"/>
                </a:solidFill>
                <a:effectLst/>
                <a:latin typeface="Segoe UI" panose="020B0502040204020203" pitchFamily="34" charset="0"/>
              </a:rPr>
              <a:t>It involves questions such as:</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constitutes valid knowledge in business research?</a:t>
            </a:r>
          </a:p>
          <a:p>
            <a:pPr lvl="1">
              <a:buFont typeface="Arial" panose="020B0604020202020204" pitchFamily="34" charset="0"/>
              <a:buChar char="•"/>
            </a:pPr>
            <a:r>
              <a:rPr lang="en-GB" b="0" i="0" dirty="0">
                <a:solidFill>
                  <a:srgbClr val="242424"/>
                </a:solidFill>
                <a:effectLst/>
                <a:latin typeface="Segoe UI" panose="020B0502040204020203" pitchFamily="34" charset="0"/>
              </a:rPr>
              <a:t>How can researchers ensure the reliability and validity of their findings?</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methods are appropriate for gathering and analysing data?</a:t>
            </a:r>
          </a:p>
          <a:p>
            <a:endParaRPr lang="en-GB" dirty="0"/>
          </a:p>
        </p:txBody>
      </p:sp>
    </p:spTree>
    <p:extLst>
      <p:ext uri="{BB962C8B-B14F-4D97-AF65-F5344CB8AC3E}">
        <p14:creationId xmlns:p14="http://schemas.microsoft.com/office/powerpoint/2010/main" val="1808337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D757B-9F54-4BCD-8C60-BC037EB500FC}"/>
              </a:ext>
            </a:extLst>
          </p:cNvPr>
          <p:cNvSpPr>
            <a:spLocks noGrp="1"/>
          </p:cNvSpPr>
          <p:nvPr>
            <p:ph type="title"/>
          </p:nvPr>
        </p:nvSpPr>
        <p:spPr/>
        <p:txBody>
          <a:bodyPr/>
          <a:lstStyle/>
          <a:p>
            <a:r>
              <a:rPr lang="en-GB" b="1" dirty="0"/>
              <a:t>Ontology </a:t>
            </a:r>
          </a:p>
        </p:txBody>
      </p:sp>
      <p:sp>
        <p:nvSpPr>
          <p:cNvPr id="3" name="Content Placeholder 2">
            <a:extLst>
              <a:ext uri="{FF2B5EF4-FFF2-40B4-BE49-F238E27FC236}">
                <a16:creationId xmlns:a16="http://schemas.microsoft.com/office/drawing/2014/main" id="{48428DC0-0D56-47BD-A2E9-675F5E52D4FC}"/>
              </a:ext>
            </a:extLst>
          </p:cNvPr>
          <p:cNvSpPr>
            <a:spLocks noGrp="1"/>
          </p:cNvSpPr>
          <p:nvPr>
            <p:ph idx="1"/>
          </p:nvPr>
        </p:nvSpPr>
        <p:spPr/>
        <p:txBody>
          <a:bodyPr>
            <a:normAutofit/>
          </a:bodyPr>
          <a:lstStyle/>
          <a:p>
            <a:pPr algn="l"/>
            <a:r>
              <a:rPr lang="en-GB" b="0" i="0" dirty="0">
                <a:solidFill>
                  <a:srgbClr val="242424"/>
                </a:solidFill>
                <a:effectLst/>
                <a:latin typeface="Segoe UI" panose="020B0502040204020203" pitchFamily="34" charset="0"/>
              </a:rPr>
              <a:t>Ontology is the study of the nature of reality and existence. In business dissertation research, ontology concerns the assumptions researchers make about the nature of the phenomena they are studying. </a:t>
            </a:r>
          </a:p>
          <a:p>
            <a:pPr algn="l"/>
            <a:r>
              <a:rPr lang="en-GB" b="0" i="0" dirty="0">
                <a:solidFill>
                  <a:srgbClr val="242424"/>
                </a:solidFill>
                <a:effectLst/>
                <a:latin typeface="Segoe UI" panose="020B0502040204020203" pitchFamily="34" charset="0"/>
              </a:rPr>
              <a:t>It addresses questions like:</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is the nature of the business environment being studied?</a:t>
            </a:r>
          </a:p>
          <a:p>
            <a:pPr lvl="1">
              <a:buFont typeface="Arial" panose="020B0604020202020204" pitchFamily="34" charset="0"/>
              <a:buChar char="•"/>
            </a:pPr>
            <a:r>
              <a:rPr lang="en-GB" b="0" i="0" dirty="0">
                <a:solidFill>
                  <a:srgbClr val="242424"/>
                </a:solidFill>
                <a:effectLst/>
                <a:latin typeface="Segoe UI" panose="020B0502040204020203" pitchFamily="34" charset="0"/>
              </a:rPr>
              <a:t>How do researchers conceptualise and define the key hypotheses in their research?</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are the underlying assumptions about the existence and behaviour of business entities?</a:t>
            </a:r>
          </a:p>
          <a:p>
            <a:endParaRPr lang="en-GB" dirty="0"/>
          </a:p>
        </p:txBody>
      </p:sp>
    </p:spTree>
    <p:extLst>
      <p:ext uri="{BB962C8B-B14F-4D97-AF65-F5344CB8AC3E}">
        <p14:creationId xmlns:p14="http://schemas.microsoft.com/office/powerpoint/2010/main" val="5380655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343F-1FB2-4A71-BF17-26B0457A51C7}"/>
              </a:ext>
            </a:extLst>
          </p:cNvPr>
          <p:cNvSpPr>
            <a:spLocks noGrp="1"/>
          </p:cNvSpPr>
          <p:nvPr>
            <p:ph type="title"/>
          </p:nvPr>
        </p:nvSpPr>
        <p:spPr/>
        <p:txBody>
          <a:bodyPr/>
          <a:lstStyle/>
          <a:p>
            <a:r>
              <a:rPr lang="en-GB" dirty="0"/>
              <a:t>However </a:t>
            </a:r>
          </a:p>
        </p:txBody>
      </p:sp>
      <p:sp>
        <p:nvSpPr>
          <p:cNvPr id="3" name="Content Placeholder 2">
            <a:extLst>
              <a:ext uri="{FF2B5EF4-FFF2-40B4-BE49-F238E27FC236}">
                <a16:creationId xmlns:a16="http://schemas.microsoft.com/office/drawing/2014/main" id="{0D0E5675-C214-48B2-BBE3-0783596B5BAF}"/>
              </a:ext>
            </a:extLst>
          </p:cNvPr>
          <p:cNvSpPr>
            <a:spLocks noGrp="1"/>
          </p:cNvSpPr>
          <p:nvPr>
            <p:ph idx="1"/>
          </p:nvPr>
        </p:nvSpPr>
        <p:spPr/>
        <p:txBody>
          <a:bodyPr/>
          <a:lstStyle/>
          <a:p>
            <a:r>
              <a:rPr lang="en-GB" dirty="0"/>
              <a:t>Research philosophies can be differentiated in terms of where their assumptions fall on an objectivism–subjectivism continua……</a:t>
            </a:r>
          </a:p>
        </p:txBody>
      </p:sp>
    </p:spTree>
    <p:extLst>
      <p:ext uri="{BB962C8B-B14F-4D97-AF65-F5344CB8AC3E}">
        <p14:creationId xmlns:p14="http://schemas.microsoft.com/office/powerpoint/2010/main" val="2803552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83BE9-1A24-47A0-AB0A-9D312D88006E}"/>
              </a:ext>
            </a:extLst>
          </p:cNvPr>
          <p:cNvSpPr>
            <a:spLocks noGrp="1"/>
          </p:cNvSpPr>
          <p:nvPr>
            <p:ph type="title"/>
          </p:nvPr>
        </p:nvSpPr>
        <p:spPr/>
        <p:txBody>
          <a:bodyPr/>
          <a:lstStyle/>
          <a:p>
            <a:r>
              <a:rPr lang="en-GB" dirty="0"/>
              <a:t>Objectivism </a:t>
            </a:r>
          </a:p>
        </p:txBody>
      </p:sp>
      <p:sp>
        <p:nvSpPr>
          <p:cNvPr id="3" name="Content Placeholder 2">
            <a:extLst>
              <a:ext uri="{FF2B5EF4-FFF2-40B4-BE49-F238E27FC236}">
                <a16:creationId xmlns:a16="http://schemas.microsoft.com/office/drawing/2014/main" id="{040A2D70-6862-48BE-B1DC-31F1E4F3DACE}"/>
              </a:ext>
            </a:extLst>
          </p:cNvPr>
          <p:cNvSpPr>
            <a:spLocks noGrp="1"/>
          </p:cNvSpPr>
          <p:nvPr>
            <p:ph idx="1"/>
          </p:nvPr>
        </p:nvSpPr>
        <p:spPr/>
        <p:txBody>
          <a:bodyPr>
            <a:normAutofit/>
          </a:bodyPr>
          <a:lstStyle/>
          <a:p>
            <a:r>
              <a:rPr lang="en-GB" dirty="0"/>
              <a:t>Ontologically, objectivism embraces realism. </a:t>
            </a:r>
          </a:p>
          <a:p>
            <a:r>
              <a:rPr lang="en-GB" dirty="0"/>
              <a:t>Objectivism is the belief that reality or knowledge is fixed and definite. </a:t>
            </a:r>
          </a:p>
          <a:p>
            <a:endParaRPr lang="en-GB" dirty="0"/>
          </a:p>
          <a:p>
            <a:endParaRPr lang="en-GB" dirty="0"/>
          </a:p>
          <a:p>
            <a:endParaRPr lang="en-GB" dirty="0"/>
          </a:p>
        </p:txBody>
      </p:sp>
    </p:spTree>
    <p:extLst>
      <p:ext uri="{BB962C8B-B14F-4D97-AF65-F5344CB8AC3E}">
        <p14:creationId xmlns:p14="http://schemas.microsoft.com/office/powerpoint/2010/main" val="3651276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AD24-4EB3-4DF7-BB05-625A0D432A10}"/>
              </a:ext>
            </a:extLst>
          </p:cNvPr>
          <p:cNvSpPr>
            <a:spLocks noGrp="1"/>
          </p:cNvSpPr>
          <p:nvPr>
            <p:ph type="title"/>
          </p:nvPr>
        </p:nvSpPr>
        <p:spPr/>
        <p:txBody>
          <a:bodyPr/>
          <a:lstStyle/>
          <a:p>
            <a:r>
              <a:rPr lang="en-GB" dirty="0"/>
              <a:t>Management as an example</a:t>
            </a:r>
          </a:p>
        </p:txBody>
      </p:sp>
      <p:sp>
        <p:nvSpPr>
          <p:cNvPr id="3" name="Content Placeholder 2">
            <a:extLst>
              <a:ext uri="{FF2B5EF4-FFF2-40B4-BE49-F238E27FC236}">
                <a16:creationId xmlns:a16="http://schemas.microsoft.com/office/drawing/2014/main" id="{0344FD1C-E950-450D-93F4-3575569786A1}"/>
              </a:ext>
            </a:extLst>
          </p:cNvPr>
          <p:cNvSpPr>
            <a:spLocks noGrp="1"/>
          </p:cNvSpPr>
          <p:nvPr>
            <p:ph idx="1"/>
          </p:nvPr>
        </p:nvSpPr>
        <p:spPr/>
        <p:txBody>
          <a:bodyPr>
            <a:normAutofit fontScale="85000" lnSpcReduction="10000"/>
          </a:bodyPr>
          <a:lstStyle/>
          <a:p>
            <a:r>
              <a:rPr lang="en-GB" dirty="0"/>
              <a:t>You may argue that management is an objective entity and decide to adopt an objectivist stance to the study of particular aspects of management in a specific organisation </a:t>
            </a:r>
          </a:p>
          <a:p>
            <a:r>
              <a:rPr lang="en-GB" dirty="0"/>
              <a:t>In order to justify this you would say- managers in your organisation have job descriptions which prescribe to their duties, there are operating procedures to which they must adhere, they are part of a formal structure which locates them in a hierarchy with people reporting to them and they report to more senior managers </a:t>
            </a:r>
          </a:p>
          <a:p>
            <a:r>
              <a:rPr lang="en-GB" dirty="0"/>
              <a:t>This view emphasises the structural aspects of management and assumes that management is similar in all organisations. Aspects of the structure in which management operates may differ, but the essence of the function is very much the same in all organisations.</a:t>
            </a:r>
          </a:p>
        </p:txBody>
      </p:sp>
    </p:spTree>
    <p:extLst>
      <p:ext uri="{BB962C8B-B14F-4D97-AF65-F5344CB8AC3E}">
        <p14:creationId xmlns:p14="http://schemas.microsoft.com/office/powerpoint/2010/main" val="15864075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040C-B26D-4C31-A4DB-AF062B93BFB1}"/>
              </a:ext>
            </a:extLst>
          </p:cNvPr>
          <p:cNvSpPr>
            <a:spLocks noGrp="1"/>
          </p:cNvSpPr>
          <p:nvPr>
            <p:ph type="title"/>
          </p:nvPr>
        </p:nvSpPr>
        <p:spPr/>
        <p:txBody>
          <a:bodyPr/>
          <a:lstStyle/>
          <a:p>
            <a:r>
              <a:rPr lang="en-GB" dirty="0"/>
              <a:t>Subjectivism  </a:t>
            </a:r>
          </a:p>
        </p:txBody>
      </p:sp>
      <p:sp>
        <p:nvSpPr>
          <p:cNvPr id="3" name="Content Placeholder 2">
            <a:extLst>
              <a:ext uri="{FF2B5EF4-FFF2-40B4-BE49-F238E27FC236}">
                <a16:creationId xmlns:a16="http://schemas.microsoft.com/office/drawing/2014/main" id="{6B488B37-8BB0-4E03-8D31-032EAE6F8B73}"/>
              </a:ext>
            </a:extLst>
          </p:cNvPr>
          <p:cNvSpPr>
            <a:spLocks noGrp="1"/>
          </p:cNvSpPr>
          <p:nvPr>
            <p:ph idx="1"/>
          </p:nvPr>
        </p:nvSpPr>
        <p:spPr/>
        <p:txBody>
          <a:bodyPr/>
          <a:lstStyle/>
          <a:p>
            <a:r>
              <a:rPr lang="en-GB" dirty="0"/>
              <a:t>The subjectivist view is that social phenomena are created from the perceptions and the consequence actions of social actors </a:t>
            </a:r>
          </a:p>
          <a:p>
            <a:r>
              <a:rPr lang="en-GB" dirty="0"/>
              <a:t>This is a continual process in that though the process of social interaction these social phenomena are in a constant state of revision </a:t>
            </a:r>
          </a:p>
          <a:p>
            <a:r>
              <a:rPr lang="en-GB" dirty="0" err="1"/>
              <a:t>Rementyl</a:t>
            </a:r>
            <a:r>
              <a:rPr lang="en-GB" dirty="0"/>
              <a:t> et al (1998:35) stress the necessity to study the details of the situation to understand the reality or perhaps a reality working behind them </a:t>
            </a:r>
          </a:p>
        </p:txBody>
      </p:sp>
    </p:spTree>
    <p:extLst>
      <p:ext uri="{BB962C8B-B14F-4D97-AF65-F5344CB8AC3E}">
        <p14:creationId xmlns:p14="http://schemas.microsoft.com/office/powerpoint/2010/main" val="35524648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D4582-AD1A-47A6-8CF9-2DDC8058E3A6}"/>
              </a:ext>
            </a:extLst>
          </p:cNvPr>
          <p:cNvSpPr>
            <a:spLocks noGrp="1"/>
          </p:cNvSpPr>
          <p:nvPr>
            <p:ph type="title"/>
          </p:nvPr>
        </p:nvSpPr>
        <p:spPr/>
        <p:txBody>
          <a:bodyPr/>
          <a:lstStyle/>
          <a:p>
            <a:r>
              <a:rPr lang="en-GB" dirty="0"/>
              <a:t>Management as an example continued..  </a:t>
            </a:r>
          </a:p>
        </p:txBody>
      </p:sp>
      <p:sp>
        <p:nvSpPr>
          <p:cNvPr id="3" name="Content Placeholder 2">
            <a:extLst>
              <a:ext uri="{FF2B5EF4-FFF2-40B4-BE49-F238E27FC236}">
                <a16:creationId xmlns:a16="http://schemas.microsoft.com/office/drawing/2014/main" id="{AB028ED6-7105-4D97-9B75-3D10D746A414}"/>
              </a:ext>
            </a:extLst>
          </p:cNvPr>
          <p:cNvSpPr>
            <a:spLocks noGrp="1"/>
          </p:cNvSpPr>
          <p:nvPr>
            <p:ph idx="1"/>
          </p:nvPr>
        </p:nvSpPr>
        <p:spPr/>
        <p:txBody>
          <a:bodyPr/>
          <a:lstStyle/>
          <a:p>
            <a:r>
              <a:rPr lang="en-GB" dirty="0"/>
              <a:t>However your approach to the study of management you may prefer to take the view that the objective aspects of management are less important then the way in which the managers themselves attached their own individual meanings to their jobs and the way they think that those jobs should be performed. </a:t>
            </a:r>
          </a:p>
          <a:p>
            <a:endParaRPr lang="en-GB" dirty="0"/>
          </a:p>
          <a:p>
            <a:r>
              <a:rPr lang="en-GB" dirty="0"/>
              <a:t>This approach would be more like the subjective view </a:t>
            </a:r>
          </a:p>
        </p:txBody>
      </p:sp>
    </p:spTree>
    <p:extLst>
      <p:ext uri="{BB962C8B-B14F-4D97-AF65-F5344CB8AC3E}">
        <p14:creationId xmlns:p14="http://schemas.microsoft.com/office/powerpoint/2010/main" val="576383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B236F-9101-4DB9-8C07-A67D2C12B73E}"/>
              </a:ext>
            </a:extLst>
          </p:cNvPr>
          <p:cNvSpPr>
            <a:spLocks noGrp="1"/>
          </p:cNvSpPr>
          <p:nvPr>
            <p:ph type="title"/>
          </p:nvPr>
        </p:nvSpPr>
        <p:spPr/>
        <p:txBody>
          <a:bodyPr/>
          <a:lstStyle/>
          <a:p>
            <a:r>
              <a:rPr lang="en-GB" dirty="0"/>
              <a:t>Research Approach </a:t>
            </a:r>
          </a:p>
        </p:txBody>
      </p:sp>
      <p:sp>
        <p:nvSpPr>
          <p:cNvPr id="3" name="Content Placeholder 2">
            <a:extLst>
              <a:ext uri="{FF2B5EF4-FFF2-40B4-BE49-F238E27FC236}">
                <a16:creationId xmlns:a16="http://schemas.microsoft.com/office/drawing/2014/main" id="{B85D24CF-E5E1-4341-BFCA-DE56A9117284}"/>
              </a:ext>
            </a:extLst>
          </p:cNvPr>
          <p:cNvSpPr>
            <a:spLocks noGrp="1"/>
          </p:cNvSpPr>
          <p:nvPr>
            <p:ph idx="1"/>
          </p:nvPr>
        </p:nvSpPr>
        <p:spPr/>
        <p:txBody>
          <a:bodyPr/>
          <a:lstStyle/>
          <a:p>
            <a:r>
              <a:rPr lang="en-GB" dirty="0"/>
              <a:t>At this stage you may be asking yourself - So why is the choice I made about my research approach important? </a:t>
            </a:r>
          </a:p>
          <a:p>
            <a:r>
              <a:rPr lang="en-GB" dirty="0" err="1"/>
              <a:t>Easterby</a:t>
            </a:r>
            <a:r>
              <a:rPr lang="en-GB" dirty="0"/>
              <a:t>-Smith et al (2008) suggest three reasons </a:t>
            </a:r>
          </a:p>
          <a:p>
            <a:pPr lvl="1"/>
            <a:r>
              <a:rPr lang="en-GB" dirty="0"/>
              <a:t>First enables you to take a more informed decision about your research design which is more than just the techniques by which data are collected and procedures by which they are analysed </a:t>
            </a:r>
          </a:p>
        </p:txBody>
      </p:sp>
    </p:spTree>
    <p:extLst>
      <p:ext uri="{BB962C8B-B14F-4D97-AF65-F5344CB8AC3E}">
        <p14:creationId xmlns:p14="http://schemas.microsoft.com/office/powerpoint/2010/main" val="13791834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EEF2-5EC4-4D81-B3E0-2291DAAE716C}"/>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377FE145-5328-432D-AA3A-CB2E9592D6E5}"/>
              </a:ext>
            </a:extLst>
          </p:cNvPr>
          <p:cNvSpPr>
            <a:spLocks noGrp="1"/>
          </p:cNvSpPr>
          <p:nvPr>
            <p:ph idx="1"/>
          </p:nvPr>
        </p:nvSpPr>
        <p:spPr/>
        <p:txBody>
          <a:bodyPr/>
          <a:lstStyle/>
          <a:p>
            <a:r>
              <a:rPr lang="en-GB" dirty="0"/>
              <a:t>It is the overall configuration of a piece of research involving questions about what kind of evidence is gathered and from where and how such evidence is interpreted in order to provide good answers to your initial research question </a:t>
            </a:r>
          </a:p>
          <a:p>
            <a:r>
              <a:rPr lang="en-GB" dirty="0"/>
              <a:t>Second, it will help you think about those research strategies and choices that will workout for you and, crucially, those that will not.</a:t>
            </a:r>
          </a:p>
        </p:txBody>
      </p:sp>
    </p:spTree>
    <p:extLst>
      <p:ext uri="{BB962C8B-B14F-4D97-AF65-F5344CB8AC3E}">
        <p14:creationId xmlns:p14="http://schemas.microsoft.com/office/powerpoint/2010/main" val="38380000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0E763-9693-4706-9C6F-F939FCE74342}"/>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8550FD5F-7680-4010-A5E0-4CC604F98C71}"/>
              </a:ext>
            </a:extLst>
          </p:cNvPr>
          <p:cNvSpPr>
            <a:spLocks noGrp="1"/>
          </p:cNvSpPr>
          <p:nvPr>
            <p:ph idx="1"/>
          </p:nvPr>
        </p:nvSpPr>
        <p:spPr/>
        <p:txBody>
          <a:bodyPr/>
          <a:lstStyle/>
          <a:p>
            <a:r>
              <a:rPr lang="en-GB" dirty="0"/>
              <a:t>For example, if you are particularly interested in understanding why something is happening, rather than being able to describe what is happening, it may be more appropriate to undertake your research inductively rather than deductively </a:t>
            </a:r>
          </a:p>
          <a:p>
            <a:endParaRPr lang="en-GB" dirty="0"/>
          </a:p>
        </p:txBody>
      </p:sp>
    </p:spTree>
    <p:extLst>
      <p:ext uri="{BB962C8B-B14F-4D97-AF65-F5344CB8AC3E}">
        <p14:creationId xmlns:p14="http://schemas.microsoft.com/office/powerpoint/2010/main" val="12855524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B6E34-CBA4-EB13-348E-E66FCC81B10E}"/>
              </a:ext>
            </a:extLst>
          </p:cNvPr>
          <p:cNvSpPr>
            <a:spLocks noGrp="1"/>
          </p:cNvSpPr>
          <p:nvPr>
            <p:ph type="title"/>
          </p:nvPr>
        </p:nvSpPr>
        <p:spPr>
          <a:xfrm>
            <a:off x="457200" y="1063229"/>
            <a:ext cx="8229600" cy="857250"/>
          </a:xfrm>
        </p:spPr>
        <p:txBody>
          <a:bodyPr anchor="ctr">
            <a:normAutofit/>
          </a:bodyPr>
          <a:lstStyle/>
          <a:p>
            <a:pPr>
              <a:lnSpc>
                <a:spcPct val="90000"/>
              </a:lnSpc>
            </a:pPr>
            <a:r>
              <a:rPr lang="en-US" sz="2775"/>
              <a:t>Pragmatism and Its Relevance to Business Students</a:t>
            </a:r>
          </a:p>
        </p:txBody>
      </p:sp>
      <p:sp>
        <p:nvSpPr>
          <p:cNvPr id="4" name="Content Placeholder 3">
            <a:extLst>
              <a:ext uri="{FF2B5EF4-FFF2-40B4-BE49-F238E27FC236}">
                <a16:creationId xmlns:a16="http://schemas.microsoft.com/office/drawing/2014/main" id="{54D14165-BA32-3333-4AB4-657AA5010948}"/>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51520" y="2057401"/>
            <a:ext cx="5268503" cy="2991780"/>
          </a:xfrm>
        </p:spPr>
        <p:txBody>
          <a:bodyPr>
            <a:normAutofit/>
          </a:bodyPr>
          <a:lstStyle/>
          <a:p>
            <a:pPr marL="0" indent="0">
              <a:spcBef>
                <a:spcPts val="1875"/>
              </a:spcBef>
              <a:buNone/>
            </a:pPr>
            <a:r>
              <a:rPr lang="en-GB" sz="1050" b="1" dirty="0"/>
              <a:t>Flexible Research Philosophy</a:t>
            </a:r>
          </a:p>
          <a:p>
            <a:pPr marL="0" lvl="1" indent="0">
              <a:buNone/>
            </a:pPr>
            <a:r>
              <a:rPr lang="en-GB" sz="1050" dirty="0"/>
              <a:t>Pragmatism allows researchers to focus on practical solutions and use both qualitative and quantitative methods.</a:t>
            </a:r>
          </a:p>
          <a:p>
            <a:pPr marL="0" indent="0">
              <a:spcBef>
                <a:spcPts val="1875"/>
              </a:spcBef>
              <a:buNone/>
            </a:pPr>
            <a:r>
              <a:rPr lang="en-GB" sz="1050" b="1" dirty="0"/>
              <a:t>Focus on Practical Outcomes</a:t>
            </a:r>
          </a:p>
          <a:p>
            <a:pPr marL="0" lvl="1" indent="0">
              <a:buNone/>
            </a:pPr>
            <a:r>
              <a:rPr lang="en-GB" sz="1050" dirty="0"/>
              <a:t>Pragmatic researchers prioritise actionable insights over strict adherence to philosophical views in business studies.</a:t>
            </a:r>
          </a:p>
          <a:p>
            <a:pPr marL="0" indent="0">
              <a:spcBef>
                <a:spcPts val="1875"/>
              </a:spcBef>
              <a:buNone/>
            </a:pPr>
            <a:r>
              <a:rPr lang="en-GB" sz="1050" b="1" dirty="0"/>
              <a:t>Adaptability to Real-World Complexity</a:t>
            </a:r>
          </a:p>
          <a:p>
            <a:pPr marL="0" lvl="1" indent="0">
              <a:buNone/>
            </a:pPr>
            <a:r>
              <a:rPr lang="en-GB" sz="1050" dirty="0"/>
              <a:t>Pragmatism encourages adapting research design as new findings emerge, reflecting dynamic business environments.</a:t>
            </a:r>
          </a:p>
          <a:p>
            <a:pPr marL="0" indent="0">
              <a:spcBef>
                <a:spcPts val="1875"/>
              </a:spcBef>
              <a:buNone/>
            </a:pPr>
            <a:r>
              <a:rPr lang="en-GB" sz="1050" b="1" dirty="0"/>
              <a:t>Justifying Methodological Pluralism</a:t>
            </a:r>
          </a:p>
          <a:p>
            <a:pPr marL="0" lvl="1" indent="0">
              <a:buNone/>
            </a:pPr>
            <a:r>
              <a:rPr lang="en-GB" sz="1050" dirty="0"/>
              <a:t>Pragmatism supports using diverse data types to provide a comprehensive understanding of business problems.</a:t>
            </a:r>
          </a:p>
        </p:txBody>
      </p:sp>
      <p:pic>
        <p:nvPicPr>
          <p:cNvPr id="8" name="Content Placeholder 7" descr="3d illustration">
            <a:extLst>
              <a:ext uri="{FF2B5EF4-FFF2-40B4-BE49-F238E27FC236}">
                <a16:creationId xmlns:a16="http://schemas.microsoft.com/office/drawing/2014/main" id="{C0D594E1-DD96-4FDE-B095-AAA004A3DC3F}"/>
              </a:ext>
            </a:extLst>
          </p:cNvPr>
          <p:cNvPicPr>
            <a:picLocks noGrp="1" noChangeAspect="1"/>
          </p:cNvPicPr>
          <p:nvPr>
            <p:ph sz="half" idx="2"/>
          </p:nvPr>
        </p:nvPicPr>
        <p:blipFill>
          <a:blip r:embed="rId3"/>
          <a:srcRect t="8453" b="17468"/>
          <a:stretch>
            <a:fillRect/>
          </a:stretch>
        </p:blipFill>
        <p:spPr>
          <a:xfrm>
            <a:off x="5520022" y="2057401"/>
            <a:ext cx="3166778" cy="2345937"/>
          </a:xfrm>
          <a:noFill/>
        </p:spPr>
      </p:pic>
      <p:sp>
        <p:nvSpPr>
          <p:cNvPr id="6" name="Date Placeholder 5">
            <a:extLst>
              <a:ext uri="{FF2B5EF4-FFF2-40B4-BE49-F238E27FC236}">
                <a16:creationId xmlns:a16="http://schemas.microsoft.com/office/drawing/2014/main" id="{1868B780-BAB9-53DE-ACA9-DA3A35C7979E}"/>
              </a:ext>
            </a:extLst>
          </p:cNvPr>
          <p:cNvSpPr>
            <a:spLocks noGrp="1"/>
          </p:cNvSpPr>
          <p:nvPr>
            <p:ph type="dt" sz="half" idx="10"/>
          </p:nvPr>
        </p:nvSpPr>
        <p:spPr>
          <a:xfrm>
            <a:off x="251520" y="5751258"/>
            <a:ext cx="971128" cy="163892"/>
          </a:xfrm>
        </p:spPr>
        <p:txBody>
          <a:bodyPr anchor="ctr">
            <a:normAutofit fontScale="92500" lnSpcReduction="20000"/>
          </a:bodyPr>
          <a:lstStyle/>
          <a:p>
            <a:pPr>
              <a:lnSpc>
                <a:spcPct val="90000"/>
              </a:lnSpc>
              <a:spcAft>
                <a:spcPts val="450"/>
              </a:spcAft>
            </a:pPr>
            <a:fld id="{A4EF2610-7DF8-C942-A8A1-C05E61FE4E13}" type="datetime1">
              <a:rPr lang="en-US" sz="675"/>
              <a:pPr>
                <a:lnSpc>
                  <a:spcPct val="90000"/>
                </a:lnSpc>
                <a:spcAft>
                  <a:spcPts val="450"/>
                </a:spcAft>
              </a:pPr>
              <a:t>2/12/2026</a:t>
            </a:fld>
            <a:endParaRPr lang="en-US" sz="675"/>
          </a:p>
        </p:txBody>
      </p:sp>
      <p:sp>
        <p:nvSpPr>
          <p:cNvPr id="7" name="Slide Number Placeholder 6">
            <a:extLst>
              <a:ext uri="{FF2B5EF4-FFF2-40B4-BE49-F238E27FC236}">
                <a16:creationId xmlns:a16="http://schemas.microsoft.com/office/drawing/2014/main" id="{06F27D67-C336-0615-B1EA-C32B87691311}"/>
              </a:ext>
            </a:extLst>
          </p:cNvPr>
          <p:cNvSpPr>
            <a:spLocks noGrp="1"/>
          </p:cNvSpPr>
          <p:nvPr>
            <p:ph type="sldNum" sz="quarter" idx="12"/>
          </p:nvPr>
        </p:nvSpPr>
        <p:spPr>
          <a:xfrm>
            <a:off x="7956376" y="5642980"/>
            <a:ext cx="730424" cy="255377"/>
          </a:xfrm>
        </p:spPr>
        <p:txBody>
          <a:bodyPr anchor="ctr">
            <a:normAutofit/>
          </a:bodyPr>
          <a:lstStyle/>
          <a:p>
            <a:pPr>
              <a:spcAft>
                <a:spcPts val="450"/>
              </a:spcAft>
            </a:pPr>
            <a:fld id="{AEAA3239-9EA4-4A65-A281-97F994456D9F}" type="slidenum">
              <a:rPr lang="en-US" smtClean="0"/>
              <a:pPr>
                <a:spcAft>
                  <a:spcPts val="450"/>
                </a:spcAft>
              </a:pPr>
              <a:t>24</a:t>
            </a:fld>
            <a:endParaRPr lang="en-US"/>
          </a:p>
        </p:txBody>
      </p:sp>
      <p:sp>
        <p:nvSpPr>
          <p:cNvPr id="5" name="Footer Placeholder 4">
            <a:extLst>
              <a:ext uri="{FF2B5EF4-FFF2-40B4-BE49-F238E27FC236}">
                <a16:creationId xmlns:a16="http://schemas.microsoft.com/office/drawing/2014/main" id="{C8E51002-45DB-7E1F-9FE8-54D385A64510}"/>
              </a:ext>
            </a:extLst>
          </p:cNvPr>
          <p:cNvSpPr>
            <a:spLocks noGrp="1"/>
          </p:cNvSpPr>
          <p:nvPr>
            <p:ph type="ftr" sz="quarter" idx="4294967295"/>
          </p:nvPr>
        </p:nvSpPr>
        <p:spPr/>
        <p:txBody>
          <a:bodyPr anchor="ctr">
            <a:normAutofit fontScale="25000" lnSpcReduction="20000"/>
          </a:bodyPr>
          <a:lstStyle/>
          <a:p>
            <a:pPr>
              <a:lnSpc>
                <a:spcPct val="90000"/>
              </a:lnSpc>
              <a:spcAft>
                <a:spcPts val="450"/>
              </a:spcAft>
            </a:pPr>
            <a:r>
              <a:rPr lang="en-US" sz="375"/>
              <a:t>Sample Footer Text</a:t>
            </a:r>
          </a:p>
        </p:txBody>
      </p:sp>
    </p:spTree>
    <p:extLst>
      <p:ext uri="{BB962C8B-B14F-4D97-AF65-F5344CB8AC3E}">
        <p14:creationId xmlns:p14="http://schemas.microsoft.com/office/powerpoint/2010/main" val="4503694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547D1-AF40-1CA8-F37E-4E6D452ECA2A}"/>
              </a:ext>
            </a:extLst>
          </p:cNvPr>
          <p:cNvSpPr>
            <a:spLocks noGrp="1"/>
          </p:cNvSpPr>
          <p:nvPr>
            <p:ph type="title"/>
          </p:nvPr>
        </p:nvSpPr>
        <p:spPr>
          <a:xfrm>
            <a:off x="457200" y="1063229"/>
            <a:ext cx="8229600" cy="857250"/>
          </a:xfrm>
        </p:spPr>
        <p:txBody>
          <a:bodyPr anchor="ctr">
            <a:normAutofit/>
          </a:bodyPr>
          <a:lstStyle/>
          <a:p>
            <a:r>
              <a:rPr lang="en-US" sz="3075"/>
              <a:t>Connecting Philosophy to Research Approach</a:t>
            </a:r>
          </a:p>
        </p:txBody>
      </p:sp>
      <p:sp>
        <p:nvSpPr>
          <p:cNvPr id="4" name="Content Placeholder 3">
            <a:extLst>
              <a:ext uri="{FF2B5EF4-FFF2-40B4-BE49-F238E27FC236}">
                <a16:creationId xmlns:a16="http://schemas.microsoft.com/office/drawing/2014/main" id="{735FE972-BD0B-7F03-514B-ACB76A313A79}"/>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200" y="2057401"/>
            <a:ext cx="4038600" cy="2991780"/>
          </a:xfrm>
        </p:spPr>
        <p:txBody>
          <a:bodyPr>
            <a:normAutofit/>
          </a:bodyPr>
          <a:lstStyle/>
          <a:p>
            <a:pPr marL="0" indent="0">
              <a:spcBef>
                <a:spcPts val="1875"/>
              </a:spcBef>
              <a:buNone/>
            </a:pPr>
            <a:r>
              <a:rPr lang="en-GB" sz="1050" b="1"/>
              <a:t>Deductive Research Approach</a:t>
            </a:r>
          </a:p>
          <a:p>
            <a:pPr marL="0" lvl="1" indent="0">
              <a:buNone/>
            </a:pPr>
            <a:r>
              <a:rPr lang="en-GB" sz="1050"/>
              <a:t>Deductive reasoning starts with hypotheses and tests them using structured, quantitative data to confirm theories.</a:t>
            </a:r>
          </a:p>
          <a:p>
            <a:pPr marL="0" indent="0">
              <a:spcBef>
                <a:spcPts val="1875"/>
              </a:spcBef>
              <a:buNone/>
            </a:pPr>
            <a:r>
              <a:rPr lang="en-GB" sz="1050" b="1"/>
              <a:t>Inductive Research Approach</a:t>
            </a:r>
          </a:p>
          <a:p>
            <a:pPr marL="0" lvl="1" indent="0">
              <a:buNone/>
            </a:pPr>
            <a:r>
              <a:rPr lang="en-GB" sz="1050"/>
              <a:t>Inductive reasoning builds theories from specific qualitative observations like interviews and case studies.</a:t>
            </a:r>
          </a:p>
          <a:p>
            <a:pPr marL="0" indent="0">
              <a:spcBef>
                <a:spcPts val="1875"/>
              </a:spcBef>
              <a:buNone/>
            </a:pPr>
            <a:r>
              <a:rPr lang="en-GB" sz="1050" b="1"/>
              <a:t>Philosophy and Approach Alignment</a:t>
            </a:r>
          </a:p>
          <a:p>
            <a:pPr marL="0" lvl="1" indent="0">
              <a:buNone/>
            </a:pPr>
            <a:r>
              <a:rPr lang="en-GB" sz="1050"/>
              <a:t>Aligning research philosophy with approach ensures logical coherence and strengthens dissertation methodology.</a:t>
            </a:r>
          </a:p>
        </p:txBody>
      </p:sp>
      <p:pic>
        <p:nvPicPr>
          <p:cNvPr id="8" name="Content Placeholder 7" descr="Female drawing flow chart">
            <a:extLst>
              <a:ext uri="{FF2B5EF4-FFF2-40B4-BE49-F238E27FC236}">
                <a16:creationId xmlns:a16="http://schemas.microsoft.com/office/drawing/2014/main" id="{71E24E6C-EEC9-4116-946F-C711ABFEDC51}"/>
              </a:ext>
            </a:extLst>
          </p:cNvPr>
          <p:cNvPicPr>
            <a:picLocks noGrp="1" noChangeAspect="1"/>
          </p:cNvPicPr>
          <p:nvPr>
            <p:ph sz="half" idx="2"/>
          </p:nvPr>
        </p:nvPicPr>
        <p:blipFill>
          <a:blip r:embed="rId3"/>
          <a:srcRect l="3609" r="7970" b="-2"/>
          <a:stretch>
            <a:fillRect/>
          </a:stretch>
        </p:blipFill>
        <p:spPr>
          <a:xfrm>
            <a:off x="4648200" y="2057401"/>
            <a:ext cx="4038600" cy="2991780"/>
          </a:xfrm>
          <a:noFill/>
        </p:spPr>
      </p:pic>
      <p:sp>
        <p:nvSpPr>
          <p:cNvPr id="6" name="Date Placeholder 5">
            <a:extLst>
              <a:ext uri="{FF2B5EF4-FFF2-40B4-BE49-F238E27FC236}">
                <a16:creationId xmlns:a16="http://schemas.microsoft.com/office/drawing/2014/main" id="{DFD8FB93-05E8-0C4D-8B1C-FC62E006CF3D}"/>
              </a:ext>
            </a:extLst>
          </p:cNvPr>
          <p:cNvSpPr>
            <a:spLocks noGrp="1"/>
          </p:cNvSpPr>
          <p:nvPr>
            <p:ph type="dt" sz="half" idx="10"/>
          </p:nvPr>
        </p:nvSpPr>
        <p:spPr>
          <a:xfrm>
            <a:off x="251520" y="5751258"/>
            <a:ext cx="971128" cy="163892"/>
          </a:xfrm>
        </p:spPr>
        <p:txBody>
          <a:bodyPr anchor="ctr">
            <a:normAutofit fontScale="92500" lnSpcReduction="20000"/>
          </a:bodyPr>
          <a:lstStyle/>
          <a:p>
            <a:pPr>
              <a:lnSpc>
                <a:spcPct val="90000"/>
              </a:lnSpc>
              <a:spcAft>
                <a:spcPts val="450"/>
              </a:spcAft>
            </a:pPr>
            <a:fld id="{A4EF2610-7DF8-C942-A8A1-C05E61FE4E13}" type="datetime1">
              <a:rPr lang="en-US" sz="675"/>
              <a:pPr>
                <a:lnSpc>
                  <a:spcPct val="90000"/>
                </a:lnSpc>
                <a:spcAft>
                  <a:spcPts val="450"/>
                </a:spcAft>
              </a:pPr>
              <a:t>2/12/2026</a:t>
            </a:fld>
            <a:endParaRPr lang="en-US" sz="675"/>
          </a:p>
        </p:txBody>
      </p:sp>
      <p:sp>
        <p:nvSpPr>
          <p:cNvPr id="7" name="Slide Number Placeholder 6">
            <a:extLst>
              <a:ext uri="{FF2B5EF4-FFF2-40B4-BE49-F238E27FC236}">
                <a16:creationId xmlns:a16="http://schemas.microsoft.com/office/drawing/2014/main" id="{978C1BF7-A211-E6EA-2D2D-B4A6FD220C11}"/>
              </a:ext>
            </a:extLst>
          </p:cNvPr>
          <p:cNvSpPr>
            <a:spLocks noGrp="1"/>
          </p:cNvSpPr>
          <p:nvPr>
            <p:ph type="sldNum" sz="quarter" idx="12"/>
          </p:nvPr>
        </p:nvSpPr>
        <p:spPr>
          <a:xfrm>
            <a:off x="7956376" y="5642980"/>
            <a:ext cx="730424" cy="255377"/>
          </a:xfrm>
        </p:spPr>
        <p:txBody>
          <a:bodyPr anchor="ctr">
            <a:normAutofit/>
          </a:bodyPr>
          <a:lstStyle/>
          <a:p>
            <a:pPr>
              <a:spcAft>
                <a:spcPts val="450"/>
              </a:spcAft>
            </a:pPr>
            <a:fld id="{AEAA3239-9EA4-4A65-A281-97F994456D9F}" type="slidenum">
              <a:rPr lang="en-US" smtClean="0"/>
              <a:pPr>
                <a:spcAft>
                  <a:spcPts val="450"/>
                </a:spcAft>
              </a:pPr>
              <a:t>25</a:t>
            </a:fld>
            <a:endParaRPr lang="en-US"/>
          </a:p>
        </p:txBody>
      </p:sp>
      <p:sp>
        <p:nvSpPr>
          <p:cNvPr id="5" name="Footer Placeholder 4">
            <a:extLst>
              <a:ext uri="{FF2B5EF4-FFF2-40B4-BE49-F238E27FC236}">
                <a16:creationId xmlns:a16="http://schemas.microsoft.com/office/drawing/2014/main" id="{32808D86-DB41-7316-128E-CBDA94C67492}"/>
              </a:ext>
            </a:extLst>
          </p:cNvPr>
          <p:cNvSpPr>
            <a:spLocks noGrp="1"/>
          </p:cNvSpPr>
          <p:nvPr>
            <p:ph type="ftr" sz="quarter" idx="4294967295"/>
          </p:nvPr>
        </p:nvSpPr>
        <p:spPr/>
        <p:txBody>
          <a:bodyPr anchor="ctr">
            <a:normAutofit fontScale="25000" lnSpcReduction="20000"/>
          </a:bodyPr>
          <a:lstStyle/>
          <a:p>
            <a:pPr>
              <a:lnSpc>
                <a:spcPct val="90000"/>
              </a:lnSpc>
              <a:spcAft>
                <a:spcPts val="450"/>
              </a:spcAft>
            </a:pPr>
            <a:r>
              <a:rPr lang="en-US" sz="375"/>
              <a:t>Sample Footer Text</a:t>
            </a:r>
          </a:p>
        </p:txBody>
      </p:sp>
    </p:spTree>
    <p:extLst>
      <p:ext uri="{BB962C8B-B14F-4D97-AF65-F5344CB8AC3E}">
        <p14:creationId xmlns:p14="http://schemas.microsoft.com/office/powerpoint/2010/main" val="29858345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345DF-B407-2194-511B-447626BD6C70}"/>
              </a:ext>
            </a:extLst>
          </p:cNvPr>
          <p:cNvSpPr>
            <a:spLocks noGrp="1"/>
          </p:cNvSpPr>
          <p:nvPr>
            <p:ph type="title"/>
          </p:nvPr>
        </p:nvSpPr>
        <p:spPr>
          <a:xfrm>
            <a:off x="457200" y="1063229"/>
            <a:ext cx="8229600" cy="857250"/>
          </a:xfrm>
        </p:spPr>
        <p:txBody>
          <a:bodyPr anchor="ctr">
            <a:normAutofit/>
          </a:bodyPr>
          <a:lstStyle/>
          <a:p>
            <a:pPr>
              <a:lnSpc>
                <a:spcPct val="90000"/>
              </a:lnSpc>
            </a:pPr>
            <a:r>
              <a:rPr lang="en-US" sz="2775"/>
              <a:t>Choosing Methods Aligned With Philosophical Stance</a:t>
            </a:r>
          </a:p>
        </p:txBody>
      </p:sp>
      <p:sp>
        <p:nvSpPr>
          <p:cNvPr id="4" name="Content Placeholder 3">
            <a:extLst>
              <a:ext uri="{FF2B5EF4-FFF2-40B4-BE49-F238E27FC236}">
                <a16:creationId xmlns:a16="http://schemas.microsoft.com/office/drawing/2014/main" id="{5E39D78F-BF1C-B084-566A-156E00E68ABA}"/>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200" y="2057401"/>
            <a:ext cx="4452125" cy="2991780"/>
          </a:xfrm>
        </p:spPr>
        <p:txBody>
          <a:bodyPr>
            <a:normAutofit/>
          </a:bodyPr>
          <a:lstStyle/>
          <a:p>
            <a:pPr marL="0" indent="0">
              <a:spcBef>
                <a:spcPts val="1875"/>
              </a:spcBef>
              <a:buNone/>
            </a:pPr>
            <a:r>
              <a:rPr lang="en-GB" sz="1050" b="1" dirty="0"/>
              <a:t>Positivist Research Methods</a:t>
            </a:r>
          </a:p>
          <a:p>
            <a:pPr marL="0" lvl="1" indent="0">
              <a:buNone/>
            </a:pPr>
            <a:r>
              <a:rPr lang="en-GB" sz="1050" dirty="0"/>
              <a:t>Positivist methods are structured, objective, and quantifiable, including surveys, experiments, and statistical analysis.</a:t>
            </a:r>
          </a:p>
          <a:p>
            <a:pPr marL="0" indent="0">
              <a:spcBef>
                <a:spcPts val="1875"/>
              </a:spcBef>
              <a:buNone/>
            </a:pPr>
            <a:r>
              <a:rPr lang="en-GB" sz="1050" b="1" dirty="0"/>
              <a:t>Interpretivist Research Methods</a:t>
            </a:r>
          </a:p>
          <a:p>
            <a:pPr marL="0" lvl="1" indent="0">
              <a:buNone/>
            </a:pPr>
            <a:r>
              <a:rPr lang="en-GB" sz="1050" dirty="0"/>
              <a:t>Interpretivist methods capture experiences and social interactions via interviews, focus groups, and thematic analysis.</a:t>
            </a:r>
          </a:p>
          <a:p>
            <a:pPr marL="0" indent="0">
              <a:spcBef>
                <a:spcPts val="1875"/>
              </a:spcBef>
              <a:buNone/>
            </a:pPr>
            <a:r>
              <a:rPr lang="en-GB" sz="1050" b="1" dirty="0"/>
              <a:t>Pragmatist Mixed Methods</a:t>
            </a:r>
          </a:p>
          <a:p>
            <a:pPr marL="0" lvl="1" indent="0">
              <a:buNone/>
            </a:pPr>
            <a:r>
              <a:rPr lang="en-GB" sz="1050" dirty="0"/>
              <a:t>Pragmatists blend quantitative and qualitative methods to best answer research questions effectively.</a:t>
            </a:r>
          </a:p>
          <a:p>
            <a:pPr marL="0" indent="0">
              <a:spcBef>
                <a:spcPts val="1875"/>
              </a:spcBef>
              <a:buNone/>
            </a:pPr>
            <a:r>
              <a:rPr lang="en-GB" sz="1050" b="1" dirty="0"/>
              <a:t>Importance of Alignment</a:t>
            </a:r>
          </a:p>
          <a:p>
            <a:pPr marL="0" lvl="1" indent="0">
              <a:buNone/>
            </a:pPr>
            <a:r>
              <a:rPr lang="en-GB" sz="1050" dirty="0"/>
              <a:t>Aligning methods with philosophical stance ensures credibility, relevance, and strong academic justification.</a:t>
            </a:r>
          </a:p>
        </p:txBody>
      </p:sp>
      <p:pic>
        <p:nvPicPr>
          <p:cNvPr id="8" name="Content Placeholder 7" descr="Healthcare And Medicine, Pandemic - Illness, Medical Exam, Medical Test, Occupational Safety And Health">
            <a:extLst>
              <a:ext uri="{FF2B5EF4-FFF2-40B4-BE49-F238E27FC236}">
                <a16:creationId xmlns:a16="http://schemas.microsoft.com/office/drawing/2014/main" id="{77FF52D1-4E9B-4F35-A343-BA1BEF790BA3}"/>
              </a:ext>
            </a:extLst>
          </p:cNvPr>
          <p:cNvPicPr>
            <a:picLocks noGrp="1" noChangeAspect="1"/>
          </p:cNvPicPr>
          <p:nvPr>
            <p:ph sz="half" idx="2"/>
          </p:nvPr>
        </p:nvPicPr>
        <p:blipFill>
          <a:blip r:embed="rId3"/>
          <a:srcRect l="7458" r="7838" b="3"/>
          <a:stretch>
            <a:fillRect/>
          </a:stretch>
        </p:blipFill>
        <p:spPr>
          <a:xfrm>
            <a:off x="5203909" y="2057401"/>
            <a:ext cx="3482891" cy="2580113"/>
          </a:xfrm>
          <a:noFill/>
        </p:spPr>
      </p:pic>
      <p:sp>
        <p:nvSpPr>
          <p:cNvPr id="6" name="Date Placeholder 5">
            <a:extLst>
              <a:ext uri="{FF2B5EF4-FFF2-40B4-BE49-F238E27FC236}">
                <a16:creationId xmlns:a16="http://schemas.microsoft.com/office/drawing/2014/main" id="{659DD26D-40E2-6F3A-2C81-98A59DBFCDC6}"/>
              </a:ext>
            </a:extLst>
          </p:cNvPr>
          <p:cNvSpPr>
            <a:spLocks noGrp="1"/>
          </p:cNvSpPr>
          <p:nvPr>
            <p:ph type="dt" sz="half" idx="10"/>
          </p:nvPr>
        </p:nvSpPr>
        <p:spPr>
          <a:xfrm>
            <a:off x="251520" y="5751258"/>
            <a:ext cx="971128" cy="163892"/>
          </a:xfrm>
        </p:spPr>
        <p:txBody>
          <a:bodyPr anchor="ctr">
            <a:normAutofit fontScale="92500" lnSpcReduction="20000"/>
          </a:bodyPr>
          <a:lstStyle/>
          <a:p>
            <a:pPr>
              <a:lnSpc>
                <a:spcPct val="90000"/>
              </a:lnSpc>
              <a:spcAft>
                <a:spcPts val="450"/>
              </a:spcAft>
            </a:pPr>
            <a:fld id="{A4EF2610-7DF8-C942-A8A1-C05E61FE4E13}" type="datetime1">
              <a:rPr lang="en-US" sz="675"/>
              <a:pPr>
                <a:lnSpc>
                  <a:spcPct val="90000"/>
                </a:lnSpc>
                <a:spcAft>
                  <a:spcPts val="450"/>
                </a:spcAft>
              </a:pPr>
              <a:t>2/12/2026</a:t>
            </a:fld>
            <a:endParaRPr lang="en-US" sz="675"/>
          </a:p>
        </p:txBody>
      </p:sp>
      <p:sp>
        <p:nvSpPr>
          <p:cNvPr id="7" name="Slide Number Placeholder 6">
            <a:extLst>
              <a:ext uri="{FF2B5EF4-FFF2-40B4-BE49-F238E27FC236}">
                <a16:creationId xmlns:a16="http://schemas.microsoft.com/office/drawing/2014/main" id="{20FE327B-F270-4EA2-AD26-50A795356156}"/>
              </a:ext>
            </a:extLst>
          </p:cNvPr>
          <p:cNvSpPr>
            <a:spLocks noGrp="1"/>
          </p:cNvSpPr>
          <p:nvPr>
            <p:ph type="sldNum" sz="quarter" idx="12"/>
          </p:nvPr>
        </p:nvSpPr>
        <p:spPr>
          <a:xfrm>
            <a:off x="7956376" y="5642980"/>
            <a:ext cx="730424" cy="255377"/>
          </a:xfrm>
        </p:spPr>
        <p:txBody>
          <a:bodyPr anchor="ctr">
            <a:normAutofit/>
          </a:bodyPr>
          <a:lstStyle/>
          <a:p>
            <a:pPr>
              <a:spcAft>
                <a:spcPts val="450"/>
              </a:spcAft>
            </a:pPr>
            <a:fld id="{AEAA3239-9EA4-4A65-A281-97F994456D9F}" type="slidenum">
              <a:rPr lang="en-US" smtClean="0"/>
              <a:pPr>
                <a:spcAft>
                  <a:spcPts val="450"/>
                </a:spcAft>
              </a:pPr>
              <a:t>26</a:t>
            </a:fld>
            <a:endParaRPr lang="en-US"/>
          </a:p>
        </p:txBody>
      </p:sp>
      <p:sp>
        <p:nvSpPr>
          <p:cNvPr id="5" name="Footer Placeholder 4">
            <a:extLst>
              <a:ext uri="{FF2B5EF4-FFF2-40B4-BE49-F238E27FC236}">
                <a16:creationId xmlns:a16="http://schemas.microsoft.com/office/drawing/2014/main" id="{48F67698-6073-79E7-1611-57103FF42E59}"/>
              </a:ext>
            </a:extLst>
          </p:cNvPr>
          <p:cNvSpPr>
            <a:spLocks noGrp="1"/>
          </p:cNvSpPr>
          <p:nvPr>
            <p:ph type="ftr" sz="quarter" idx="4294967295"/>
          </p:nvPr>
        </p:nvSpPr>
        <p:spPr/>
        <p:txBody>
          <a:bodyPr anchor="ctr">
            <a:normAutofit fontScale="25000" lnSpcReduction="20000"/>
          </a:bodyPr>
          <a:lstStyle/>
          <a:p>
            <a:pPr>
              <a:lnSpc>
                <a:spcPct val="90000"/>
              </a:lnSpc>
              <a:spcAft>
                <a:spcPts val="450"/>
              </a:spcAft>
            </a:pPr>
            <a:r>
              <a:rPr lang="en-US" sz="375"/>
              <a:t>Sample Footer Text</a:t>
            </a:r>
          </a:p>
        </p:txBody>
      </p:sp>
    </p:spTree>
    <p:extLst>
      <p:ext uri="{BB962C8B-B14F-4D97-AF65-F5344CB8AC3E}">
        <p14:creationId xmlns:p14="http://schemas.microsoft.com/office/powerpoint/2010/main" val="24671739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786B8-BF60-4D63-AAE3-AD5528F6ED2F}"/>
              </a:ext>
            </a:extLst>
          </p:cNvPr>
          <p:cNvSpPr>
            <a:spLocks noGrp="1"/>
          </p:cNvSpPr>
          <p:nvPr>
            <p:ph type="title"/>
          </p:nvPr>
        </p:nvSpPr>
        <p:spPr/>
        <p:txBody>
          <a:bodyPr/>
          <a:lstStyle/>
          <a:p>
            <a:r>
              <a:rPr lang="en-GB" dirty="0"/>
              <a:t>Research </a:t>
            </a:r>
          </a:p>
        </p:txBody>
      </p:sp>
      <p:sp>
        <p:nvSpPr>
          <p:cNvPr id="3" name="Content Placeholder 2">
            <a:extLst>
              <a:ext uri="{FF2B5EF4-FFF2-40B4-BE49-F238E27FC236}">
                <a16:creationId xmlns:a16="http://schemas.microsoft.com/office/drawing/2014/main" id="{6478567C-B1B4-4D01-B8CA-51DAD1E936F8}"/>
              </a:ext>
            </a:extLst>
          </p:cNvPr>
          <p:cNvSpPr>
            <a:spLocks noGrp="1"/>
          </p:cNvSpPr>
          <p:nvPr>
            <p:ph idx="1"/>
          </p:nvPr>
        </p:nvSpPr>
        <p:spPr/>
        <p:txBody>
          <a:bodyPr/>
          <a:lstStyle/>
          <a:p>
            <a:r>
              <a:rPr lang="en-GB" dirty="0"/>
              <a:t>An effective Methodology chapter needs to achieve two things </a:t>
            </a:r>
          </a:p>
          <a:p>
            <a:r>
              <a:rPr lang="en-GB" dirty="0"/>
              <a:t>One justified the approach you have taken methodology </a:t>
            </a:r>
          </a:p>
          <a:p>
            <a:r>
              <a:rPr lang="en-GB" dirty="0"/>
              <a:t>To explain in detail how the primary research took place method </a:t>
            </a:r>
          </a:p>
        </p:txBody>
      </p:sp>
    </p:spTree>
    <p:extLst>
      <p:ext uri="{BB962C8B-B14F-4D97-AF65-F5344CB8AC3E}">
        <p14:creationId xmlns:p14="http://schemas.microsoft.com/office/powerpoint/2010/main" val="28505817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lstStyle/>
          <a:p>
            <a:r>
              <a:rPr lang="en-US" dirty="0"/>
              <a:t>Three basic questions</a:t>
            </a:r>
          </a:p>
        </p:txBody>
      </p:sp>
      <p:sp>
        <p:nvSpPr>
          <p:cNvPr id="6" name="Content Placeholder 5"/>
          <p:cNvSpPr>
            <a:spLocks noGrp="1"/>
          </p:cNvSpPr>
          <p:nvPr>
            <p:ph idx="1"/>
          </p:nvPr>
        </p:nvSpPr>
        <p:spPr>
          <a:xfrm>
            <a:off x="457200" y="1600200"/>
            <a:ext cx="8229600" cy="4724400"/>
          </a:xfrm>
        </p:spPr>
        <p:txBody>
          <a:bodyPr>
            <a:normAutofit/>
          </a:bodyPr>
          <a:lstStyle/>
          <a:p>
            <a:r>
              <a:rPr lang="en-US" sz="2000" dirty="0"/>
              <a:t>The Ontological Question: This is the of ‘</a:t>
            </a:r>
            <a:r>
              <a:rPr lang="en-US" sz="2000" b="1" dirty="0">
                <a:solidFill>
                  <a:srgbClr val="FFFF00"/>
                </a:solidFill>
              </a:rPr>
              <a:t>what</a:t>
            </a:r>
            <a:r>
              <a:rPr lang="en-US" sz="2000" dirty="0"/>
              <a:t>’. What is the nature and form of social reality? Is the world of social phenomenon a real and objective world independent from the interpretations given to it?</a:t>
            </a:r>
          </a:p>
          <a:p>
            <a:endParaRPr lang="en-US" sz="2000" dirty="0"/>
          </a:p>
          <a:p>
            <a:r>
              <a:rPr lang="en-US" sz="2000" dirty="0"/>
              <a:t>The Epistemological Question: This is the question of relationship between ‘</a:t>
            </a:r>
            <a:r>
              <a:rPr lang="en-US" sz="2000" b="1" dirty="0">
                <a:solidFill>
                  <a:srgbClr val="FFFF00"/>
                </a:solidFill>
              </a:rPr>
              <a:t>what</a:t>
            </a:r>
            <a:r>
              <a:rPr lang="en-US" sz="2000" dirty="0"/>
              <a:t>’ and ‘</a:t>
            </a:r>
            <a:r>
              <a:rPr lang="en-US" sz="2000" b="1" dirty="0">
                <a:solidFill>
                  <a:srgbClr val="FFFF00"/>
                </a:solidFill>
              </a:rPr>
              <a:t>who</a:t>
            </a:r>
            <a:r>
              <a:rPr lang="en-US" sz="2000" dirty="0"/>
              <a:t>’. What is the relationship between the knower  and what is known? How do we know what we know?</a:t>
            </a:r>
          </a:p>
          <a:p>
            <a:endParaRPr lang="en-US" sz="2000" dirty="0"/>
          </a:p>
          <a:p>
            <a:r>
              <a:rPr lang="en-US" sz="2000" dirty="0"/>
              <a:t>Methodological question: This is the question of ‘</a:t>
            </a:r>
            <a:r>
              <a:rPr lang="en-US" sz="2000" b="1" dirty="0">
                <a:solidFill>
                  <a:srgbClr val="FFFF00"/>
                </a:solidFill>
              </a:rPr>
              <a:t>how</a:t>
            </a:r>
            <a:r>
              <a:rPr lang="en-US" sz="2000" dirty="0"/>
              <a:t>’. How can social reality be studied?</a:t>
            </a:r>
          </a:p>
          <a:p>
            <a:r>
              <a:rPr lang="en-US" sz="2000" dirty="0"/>
              <a:t>These questions are inter-related and inter-dependent.</a:t>
            </a:r>
          </a:p>
          <a:p>
            <a:endParaRPr lang="en-US" sz="2000" dirty="0"/>
          </a:p>
        </p:txBody>
      </p:sp>
    </p:spTree>
    <p:extLst>
      <p:ext uri="{BB962C8B-B14F-4D97-AF65-F5344CB8AC3E}">
        <p14:creationId xmlns:p14="http://schemas.microsoft.com/office/powerpoint/2010/main" val="226238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linds(horizontal)">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blinds(horizontal)">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blinds(horizontal)">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blinds(horizontal)">
                                      <p:cBhvr>
                                        <p:cTn id="27"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p:txBody>
          <a:bodyPr/>
          <a:lstStyle/>
          <a:p>
            <a:r>
              <a:rPr lang="en-GB"/>
              <a:t>Building on previous research</a:t>
            </a:r>
          </a:p>
        </p:txBody>
      </p:sp>
      <p:sp>
        <p:nvSpPr>
          <p:cNvPr id="20482" name="Rectangle 3"/>
          <p:cNvSpPr>
            <a:spLocks noGrp="1" noChangeArrowheads="1"/>
          </p:cNvSpPr>
          <p:nvPr>
            <p:ph idx="1"/>
          </p:nvPr>
        </p:nvSpPr>
        <p:spPr/>
        <p:txBody>
          <a:bodyPr>
            <a:normAutofit/>
          </a:bodyPr>
          <a:lstStyle/>
          <a:p>
            <a:r>
              <a:rPr lang="en-GB" sz="2800" dirty="0"/>
              <a:t>Many topics have already been researched.  </a:t>
            </a:r>
          </a:p>
          <a:p>
            <a:r>
              <a:rPr lang="en-GB" sz="2800" dirty="0"/>
              <a:t>However, just because somebody else has done research on a subject, there is no reason to assume that no more can be learned.  </a:t>
            </a:r>
          </a:p>
          <a:p>
            <a:r>
              <a:rPr lang="en-GB" sz="2800" dirty="0"/>
              <a:t>Each individual researcher (including you) will look at a topic or question in a different way from another researcher. </a:t>
            </a:r>
            <a:r>
              <a:rPr lang="en-GB" sz="2800" dirty="0">
                <a:solidFill>
                  <a:srgbClr val="FFFF00"/>
                </a:solidFill>
              </a:rPr>
              <a:t>Interpretivist perspective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A9C66-8311-4FC6-4312-5F1B403BB7D3}"/>
              </a:ext>
            </a:extLst>
          </p:cNvPr>
          <p:cNvSpPr>
            <a:spLocks noGrp="1"/>
          </p:cNvSpPr>
          <p:nvPr>
            <p:ph type="title"/>
          </p:nvPr>
        </p:nvSpPr>
        <p:spPr>
          <a:xfrm>
            <a:off x="381000" y="342900"/>
            <a:ext cx="5143499" cy="685800"/>
          </a:xfrm>
        </p:spPr>
        <p:txBody>
          <a:bodyPr anchor="t">
            <a:normAutofit fontScale="90000"/>
          </a:bodyPr>
          <a:lstStyle/>
          <a:p>
            <a:r>
              <a:rPr lang="en-US" dirty="0"/>
              <a:t>Definition and Importance of Research Philosophy</a:t>
            </a:r>
          </a:p>
        </p:txBody>
      </p:sp>
      <p:sp>
        <p:nvSpPr>
          <p:cNvPr id="4" name="Content Placeholder 3">
            <a:extLst>
              <a:ext uri="{FF2B5EF4-FFF2-40B4-BE49-F238E27FC236}">
                <a16:creationId xmlns:a16="http://schemas.microsoft.com/office/drawing/2014/main" id="{09A49D5F-F772-7155-879E-150064A9476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62500" lnSpcReduction="20000"/>
          </a:bodyPr>
          <a:lstStyle/>
          <a:p>
            <a:pPr marL="0" indent="0">
              <a:lnSpc>
                <a:spcPct val="110000"/>
              </a:lnSpc>
              <a:spcBef>
                <a:spcPts val="1875"/>
              </a:spcBef>
              <a:buNone/>
            </a:pPr>
            <a:r>
              <a:rPr lang="en-US" b="1"/>
              <a:t>Understanding Research Philosophy</a:t>
            </a:r>
          </a:p>
          <a:p>
            <a:pPr marL="0" lvl="1" indent="0">
              <a:lnSpc>
                <a:spcPct val="110000"/>
              </a:lnSpc>
              <a:buNone/>
            </a:pPr>
            <a:r>
              <a:t>Research philosophy guides how researchers view reality and acquire knowledge in their studies. It influences all dissertation elements and shapes interpretation of findings.</a:t>
            </a:r>
            <a:endParaRPr lang="en-US"/>
          </a:p>
          <a:p>
            <a:pPr marL="0" indent="0">
              <a:lnSpc>
                <a:spcPct val="110000"/>
              </a:lnSpc>
              <a:spcBef>
                <a:spcPts val="1875"/>
              </a:spcBef>
              <a:buNone/>
            </a:pPr>
            <a:r>
              <a:rPr lang="en-US" b="1"/>
              <a:t>Enhancing Academic Credibility</a:t>
            </a:r>
          </a:p>
          <a:p>
            <a:pPr marL="0" lvl="1" indent="0">
              <a:lnSpc>
                <a:spcPct val="110000"/>
              </a:lnSpc>
              <a:buNone/>
            </a:pPr>
            <a:r>
              <a:t>Clearly stating research philosophy ensures transparency and helps assess methodology alignment, strengthening dissertation coherence and credibility.</a:t>
            </a:r>
            <a:endParaRPr lang="en-US"/>
          </a:p>
          <a:p>
            <a:pPr marL="0" indent="0">
              <a:lnSpc>
                <a:spcPct val="110000"/>
              </a:lnSpc>
              <a:spcBef>
                <a:spcPts val="1875"/>
              </a:spcBef>
              <a:buNone/>
            </a:pPr>
            <a:r>
              <a:rPr lang="en-US" b="1"/>
              <a:t>Justifying Research Methods</a:t>
            </a:r>
          </a:p>
          <a:p>
            <a:pPr marL="0" lvl="1" indent="0">
              <a:lnSpc>
                <a:spcPct val="110000"/>
              </a:lnSpc>
              <a:buNone/>
            </a:pPr>
            <a:r>
              <a:t>Research philosophy helps justify choices of methods like surveys within positivist paradigms or interviews within interpretivist principles.</a:t>
            </a:r>
            <a:endParaRPr lang="en-US"/>
          </a:p>
          <a:p>
            <a:pPr marL="0" indent="0">
              <a:lnSpc>
                <a:spcPct val="110000"/>
              </a:lnSpc>
              <a:spcBef>
                <a:spcPts val="1875"/>
              </a:spcBef>
              <a:buNone/>
            </a:pPr>
            <a:r>
              <a:rPr lang="en-US" b="1"/>
              <a:t>Developing Critical Thinking</a:t>
            </a:r>
          </a:p>
          <a:p>
            <a:pPr marL="0" lvl="1" indent="0">
              <a:lnSpc>
                <a:spcPct val="110000"/>
              </a:lnSpc>
              <a:buNone/>
            </a:pPr>
            <a:r>
              <a:t>Engaging with research philosophy promotes critical analysis of epistemological and ontological assumptions, enhancing academic and managerial skills.</a:t>
            </a:r>
            <a:endParaRPr lang="en-US"/>
          </a:p>
        </p:txBody>
      </p:sp>
      <p:pic>
        <p:nvPicPr>
          <p:cNvPr id="8" name="Content Placeholder 7" descr="Creative idea innovation brainstorming think business strategy">
            <a:extLst>
              <a:ext uri="{FF2B5EF4-FFF2-40B4-BE49-F238E27FC236}">
                <a16:creationId xmlns:a16="http://schemas.microsoft.com/office/drawing/2014/main" id="{1B501FD9-21FA-442F-8A9C-3E5BCD81E1A1}"/>
              </a:ext>
            </a:extLst>
          </p:cNvPr>
          <p:cNvPicPr>
            <a:picLocks noGrp="1" noChangeAspect="1"/>
          </p:cNvPicPr>
          <p:nvPr>
            <p:ph type="pic" sz="quarter" idx="15"/>
          </p:nvPr>
        </p:nvPicPr>
        <p:blipFill>
          <a:blip r:embed="rId3"/>
          <a:srcRect l="31377" r="31377"/>
          <a:stretch>
            <a:fillRect/>
          </a:stretch>
        </p:blipFill>
        <p:spPr/>
      </p:pic>
      <p:sp>
        <p:nvSpPr>
          <p:cNvPr id="5" name="Footer Placeholder 4">
            <a:extLst>
              <a:ext uri="{FF2B5EF4-FFF2-40B4-BE49-F238E27FC236}">
                <a16:creationId xmlns:a16="http://schemas.microsoft.com/office/drawing/2014/main" id="{D852CE39-C2CB-1E22-A1F2-A0892FAB821F}"/>
              </a:ext>
            </a:extLst>
          </p:cNvPr>
          <p:cNvSpPr>
            <a:spLocks noGrp="1"/>
          </p:cNvSpPr>
          <p:nvPr>
            <p:ph type="ftr" sz="quarter" idx="17"/>
          </p:nvPr>
        </p:nvSpPr>
        <p:spPr/>
        <p:txBody>
          <a:bodyPr anchor="ctr">
            <a:normAutofit fontScale="25000" lnSpcReduction="20000"/>
          </a:bodyPr>
          <a:lstStyle/>
          <a:p>
            <a:pPr>
              <a:spcAft>
                <a:spcPts val="450"/>
              </a:spcAft>
            </a:pPr>
            <a:r>
              <a:rPr lang="en-US"/>
              <a:t>Sample Footer Text</a:t>
            </a:r>
          </a:p>
        </p:txBody>
      </p:sp>
      <p:sp>
        <p:nvSpPr>
          <p:cNvPr id="6" name="Date Placeholder 5">
            <a:extLst>
              <a:ext uri="{FF2B5EF4-FFF2-40B4-BE49-F238E27FC236}">
                <a16:creationId xmlns:a16="http://schemas.microsoft.com/office/drawing/2014/main" id="{7EFCAF83-DAFB-105A-C267-C3A60E7096A9}"/>
              </a:ext>
            </a:extLst>
          </p:cNvPr>
          <p:cNvSpPr>
            <a:spLocks noGrp="1"/>
          </p:cNvSpPr>
          <p:nvPr>
            <p:ph type="dt" sz="half" idx="16"/>
          </p:nvPr>
        </p:nvSpPr>
        <p:spPr/>
        <p:txBody>
          <a:bodyPr anchor="ctr">
            <a:normAutofit/>
          </a:bodyPr>
          <a:lstStyle/>
          <a:p>
            <a:pPr>
              <a:spcAft>
                <a:spcPts val="450"/>
              </a:spcAft>
            </a:pPr>
            <a:fld id="{A4EF2610-7DF8-C942-A8A1-C05E61FE4E13}" type="datetime1">
              <a:rPr lang="en-US" smtClean="0"/>
              <a:pPr>
                <a:spcAft>
                  <a:spcPts val="450"/>
                </a:spcAft>
              </a:pPr>
              <a:t>2/12/2026</a:t>
            </a:fld>
            <a:endParaRPr lang="en-US"/>
          </a:p>
        </p:txBody>
      </p:sp>
      <p:sp>
        <p:nvSpPr>
          <p:cNvPr id="7" name="Slide Number Placeholder 6">
            <a:extLst>
              <a:ext uri="{FF2B5EF4-FFF2-40B4-BE49-F238E27FC236}">
                <a16:creationId xmlns:a16="http://schemas.microsoft.com/office/drawing/2014/main" id="{F35A38F8-F387-20D6-6973-52B70966393D}"/>
              </a:ext>
            </a:extLst>
          </p:cNvPr>
          <p:cNvSpPr>
            <a:spLocks noGrp="1"/>
          </p:cNvSpPr>
          <p:nvPr>
            <p:ph type="sldNum" sz="quarter" idx="18"/>
          </p:nvPr>
        </p:nvSpPr>
        <p:spPr/>
        <p:txBody>
          <a:bodyPr anchor="ctr">
            <a:normAutofit/>
          </a:bodyPr>
          <a:lstStyle/>
          <a:p>
            <a:pPr>
              <a:spcAft>
                <a:spcPts val="450"/>
              </a:spcAft>
            </a:pPr>
            <a:fld id="{AEAA3239-9EA4-4A65-A281-97F994456D9F}" type="slidenum">
              <a:rPr lang="en-US" smtClean="0"/>
              <a:pPr>
                <a:spcAft>
                  <a:spcPts val="450"/>
                </a:spcAft>
              </a:pPr>
              <a:t>30</a:t>
            </a:fld>
            <a:endParaRPr lang="en-US"/>
          </a:p>
        </p:txBody>
      </p:sp>
    </p:spTree>
    <p:extLst>
      <p:ext uri="{BB962C8B-B14F-4D97-AF65-F5344CB8AC3E}">
        <p14:creationId xmlns:p14="http://schemas.microsoft.com/office/powerpoint/2010/main" val="29777851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GB"/>
              <a:t>Observations and research</a:t>
            </a:r>
          </a:p>
        </p:txBody>
      </p:sp>
      <p:sp>
        <p:nvSpPr>
          <p:cNvPr id="21506" name="Rectangle 3"/>
          <p:cNvSpPr>
            <a:spLocks noGrp="1" noChangeArrowheads="1"/>
          </p:cNvSpPr>
          <p:nvPr>
            <p:ph idx="1"/>
          </p:nvPr>
        </p:nvSpPr>
        <p:spPr/>
        <p:txBody>
          <a:bodyPr/>
          <a:lstStyle/>
          <a:p>
            <a:r>
              <a:rPr lang="en-GB" sz="2800"/>
              <a:t>Day-to-day observations are not quite the same thing as research.</a:t>
            </a:r>
          </a:p>
          <a:p>
            <a:r>
              <a:rPr lang="en-GB" sz="2800"/>
              <a:t>What defines </a:t>
            </a:r>
            <a:r>
              <a:rPr lang="en-GB" sz="2800" i="1"/>
              <a:t>research</a:t>
            </a:r>
            <a:r>
              <a:rPr lang="en-GB" sz="2800"/>
              <a:t> and sets it apart is that it uses particular, pre-specified </a:t>
            </a:r>
            <a:r>
              <a:rPr lang="en-GB" sz="2800" i="1"/>
              <a:t>methods</a:t>
            </a:r>
            <a:r>
              <a:rPr lang="en-GB" sz="2800"/>
              <a:t> to </a:t>
            </a:r>
            <a:r>
              <a:rPr lang="en-GB" sz="2800" i="1"/>
              <a:t>systematically</a:t>
            </a:r>
            <a:r>
              <a:rPr lang="en-GB" sz="2800"/>
              <a:t> seek answers to a particular </a:t>
            </a:r>
            <a:r>
              <a:rPr lang="en-GB" sz="2800" i="1"/>
              <a:t>question</a:t>
            </a:r>
            <a:r>
              <a:rPr lang="en-GB" sz="2800"/>
              <a:t>. </a:t>
            </a:r>
          </a:p>
          <a:p>
            <a:r>
              <a:rPr lang="en-GB" sz="2800"/>
              <a:t>Research is best conceived of as a </a:t>
            </a:r>
            <a:r>
              <a:rPr lang="en-GB" sz="2800" i="1"/>
              <a:t>process</a:t>
            </a:r>
            <a:r>
              <a:rPr lang="en-GB" sz="2800"/>
              <a:t> of </a:t>
            </a:r>
            <a:r>
              <a:rPr lang="en-GB" sz="2800" i="1"/>
              <a:t>original</a:t>
            </a:r>
            <a:r>
              <a:rPr lang="en-GB" sz="2800"/>
              <a:t> investigation to learn something </a:t>
            </a:r>
            <a:r>
              <a:rPr lang="en-GB" sz="2800" i="1"/>
              <a:t>new</a:t>
            </a:r>
            <a:r>
              <a:rPr lang="en-GB" sz="2800"/>
              <a:t>.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r>
              <a:rPr lang="en-GB"/>
              <a:t>The research process</a:t>
            </a:r>
          </a:p>
        </p:txBody>
      </p:sp>
      <p:sp>
        <p:nvSpPr>
          <p:cNvPr id="19458" name="Rectangle 3"/>
          <p:cNvSpPr>
            <a:spLocks noGrp="1" noChangeArrowheads="1"/>
          </p:cNvSpPr>
          <p:nvPr>
            <p:ph idx="1"/>
          </p:nvPr>
        </p:nvSpPr>
        <p:spPr/>
        <p:txBody>
          <a:bodyPr>
            <a:normAutofit lnSpcReduction="10000"/>
          </a:bodyPr>
          <a:lstStyle/>
          <a:p>
            <a:pPr>
              <a:lnSpc>
                <a:spcPct val="90000"/>
              </a:lnSpc>
            </a:pPr>
            <a:r>
              <a:rPr lang="en-GB" sz="2400" dirty="0"/>
              <a:t>Identifying a topic and a question to be answered</a:t>
            </a:r>
          </a:p>
          <a:p>
            <a:pPr>
              <a:lnSpc>
                <a:spcPct val="90000"/>
              </a:lnSpc>
            </a:pPr>
            <a:r>
              <a:rPr lang="en-GB" sz="2400" dirty="0"/>
              <a:t>Determining what kind of information is needed to answer that question </a:t>
            </a:r>
          </a:p>
          <a:p>
            <a:pPr>
              <a:lnSpc>
                <a:spcPct val="90000"/>
              </a:lnSpc>
            </a:pPr>
            <a:r>
              <a:rPr lang="en-GB" sz="2400" dirty="0"/>
              <a:t>Determining what methods are best for generating that information</a:t>
            </a:r>
          </a:p>
          <a:p>
            <a:pPr>
              <a:lnSpc>
                <a:spcPct val="90000"/>
              </a:lnSpc>
            </a:pPr>
            <a:r>
              <a:rPr lang="en-GB" sz="2400" dirty="0"/>
              <a:t>Getting the information using the chosen methods</a:t>
            </a:r>
          </a:p>
          <a:p>
            <a:pPr>
              <a:lnSpc>
                <a:spcPct val="90000"/>
              </a:lnSpc>
            </a:pPr>
            <a:r>
              <a:rPr lang="en-GB" sz="2400" dirty="0"/>
              <a:t>Drawing conclusions from the information</a:t>
            </a:r>
          </a:p>
          <a:p>
            <a:pPr>
              <a:lnSpc>
                <a:spcPct val="90000"/>
              </a:lnSpc>
            </a:pPr>
            <a:r>
              <a:rPr lang="en-GB" sz="2400" dirty="0"/>
              <a:t>Presenting conclusions to others</a:t>
            </a:r>
          </a:p>
          <a:p>
            <a:pPr>
              <a:lnSpc>
                <a:spcPct val="90000"/>
              </a:lnSpc>
            </a:pPr>
            <a:r>
              <a:rPr lang="en-GB" sz="2400" dirty="0"/>
              <a:t>Often, in the process of drawing and presenting conclusions, a new topic for research presents itself, and the process begins again.</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r>
              <a:rPr lang="en-GB"/>
              <a:t>Self-check of learning outcomes</a:t>
            </a:r>
          </a:p>
        </p:txBody>
      </p:sp>
      <p:sp>
        <p:nvSpPr>
          <p:cNvPr id="29698" name="Rectangle 3"/>
          <p:cNvSpPr>
            <a:spLocks noGrp="1" noChangeArrowheads="1"/>
          </p:cNvSpPr>
          <p:nvPr>
            <p:ph idx="1"/>
          </p:nvPr>
        </p:nvSpPr>
        <p:spPr/>
        <p:txBody>
          <a:bodyPr/>
          <a:lstStyle/>
          <a:p>
            <a:pPr>
              <a:buFont typeface="Wingdings" pitchFamily="2" charset="2"/>
              <a:buNone/>
            </a:pPr>
            <a:r>
              <a:rPr lang="en-GB" dirty="0"/>
              <a:t>By now, you should be able to:</a:t>
            </a:r>
            <a:r>
              <a:rPr lang="en-GB" b="1" dirty="0"/>
              <a:t> </a:t>
            </a:r>
            <a:endParaRPr lang="en-GB" dirty="0"/>
          </a:p>
          <a:p>
            <a:r>
              <a:rPr lang="en-GB" dirty="0"/>
              <a:t>State what is meant by the term ‘research’.</a:t>
            </a:r>
          </a:p>
          <a:p>
            <a:r>
              <a:rPr lang="en-GB" dirty="0"/>
              <a:t>Understand the relevance of ontology and epistemology to research design.</a:t>
            </a:r>
          </a:p>
          <a:p>
            <a:r>
              <a:rPr lang="en-GB" dirty="0"/>
              <a:t>Outline the key steps of the research process.</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504824" y="438150"/>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544425"/>
            <a:ext cx="7467599" cy="4279264"/>
          </a:xfrm>
          <a:prstGeom prst="rect">
            <a:avLst/>
          </a:prstGeom>
        </p:spPr>
      </p:pic>
      <p:sp>
        <p:nvSpPr>
          <p:cNvPr id="4" name="Table Structure">
            <a:extLst>
              <a:ext uri="{FF2B5EF4-FFF2-40B4-BE49-F238E27FC236}">
                <a16:creationId xmlns:a16="http://schemas.microsoft.com/office/drawing/2014/main" id="{D3D29A5D-A425-A3A1-4DF7-CA72C6D05172}"/>
              </a:ext>
            </a:extLst>
          </p:cNvPr>
          <p:cNvSpPr txBox="1">
            <a:spLocks/>
          </p:cNvSpPr>
          <p:nvPr/>
        </p:nvSpPr>
        <p:spPr>
          <a:xfrm>
            <a:off x="152400" y="155857"/>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br>
              <a:rPr lang="en-US" sz="3200" dirty="0"/>
            </a:br>
            <a:r>
              <a:rPr lang="en-US" sz="3200" dirty="0"/>
              <a:t>The ‘research onion’</a:t>
            </a:r>
          </a:p>
        </p:txBody>
      </p:sp>
    </p:spTree>
    <p:extLst>
      <p:ext uri="{BB962C8B-B14F-4D97-AF65-F5344CB8AC3E}">
        <p14:creationId xmlns:p14="http://schemas.microsoft.com/office/powerpoint/2010/main" val="31028296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8FFC5E-3DC2-4AC0-98E9-6E2AB23909E9}"/>
              </a:ext>
            </a:extLst>
          </p:cNvPr>
          <p:cNvSpPr>
            <a:spLocks noGrp="1"/>
          </p:cNvSpPr>
          <p:nvPr>
            <p:ph type="title"/>
          </p:nvPr>
        </p:nvSpPr>
        <p:spPr/>
        <p:txBody>
          <a:bodyPr/>
          <a:lstStyle/>
          <a:p>
            <a:r>
              <a:rPr lang="en-GB" dirty="0"/>
              <a:t>Research strategy </a:t>
            </a:r>
          </a:p>
        </p:txBody>
      </p:sp>
      <p:sp>
        <p:nvSpPr>
          <p:cNvPr id="4" name="Content Placeholder 3">
            <a:extLst>
              <a:ext uri="{FF2B5EF4-FFF2-40B4-BE49-F238E27FC236}">
                <a16:creationId xmlns:a16="http://schemas.microsoft.com/office/drawing/2014/main" id="{69A110AC-828F-4000-8683-DB57C2E33D19}"/>
              </a:ext>
            </a:extLst>
          </p:cNvPr>
          <p:cNvSpPr>
            <a:spLocks noGrp="1"/>
          </p:cNvSpPr>
          <p:nvPr>
            <p:ph idx="1"/>
          </p:nvPr>
        </p:nvSpPr>
        <p:spPr/>
        <p:txBody>
          <a:bodyPr>
            <a:normAutofit fontScale="92500" lnSpcReduction="10000"/>
          </a:bodyPr>
          <a:lstStyle/>
          <a:p>
            <a:r>
              <a:rPr lang="en-GB" dirty="0"/>
              <a:t>Your research strategy is the general plan of how you will go about achieving your research objectives (you will specify the specific tactics of data collection later)</a:t>
            </a:r>
          </a:p>
          <a:p>
            <a:r>
              <a:rPr lang="en-GB" dirty="0"/>
              <a:t>The research strategy is determined by four key issues </a:t>
            </a:r>
          </a:p>
          <a:p>
            <a:pPr marL="757238" lvl="1" indent="-457200">
              <a:buFont typeface="+mj-lt"/>
              <a:buAutoNum type="arabicPeriod"/>
            </a:pPr>
            <a:r>
              <a:rPr lang="en-GB" dirty="0"/>
              <a:t>Research questions/objectives </a:t>
            </a:r>
          </a:p>
          <a:p>
            <a:pPr marL="757238" lvl="1" indent="-457200">
              <a:buFont typeface="+mj-lt"/>
              <a:buAutoNum type="arabicPeriod"/>
            </a:pPr>
            <a:r>
              <a:rPr lang="en-GB" dirty="0"/>
              <a:t>Costs or budget available to the researcher </a:t>
            </a:r>
          </a:p>
          <a:p>
            <a:pPr marL="757238" lvl="1" indent="-457200">
              <a:buFont typeface="+mj-lt"/>
              <a:buAutoNum type="arabicPeriod"/>
            </a:pPr>
            <a:r>
              <a:rPr lang="en-GB" dirty="0"/>
              <a:t>Time available and target date for completion </a:t>
            </a:r>
          </a:p>
          <a:p>
            <a:pPr marL="757238" lvl="1" indent="-457200">
              <a:buFont typeface="+mj-lt"/>
              <a:buAutoNum type="arabicPeriod"/>
            </a:pPr>
            <a:r>
              <a:rPr lang="en-GB" dirty="0"/>
              <a:t>Skills of the researcher </a:t>
            </a:r>
          </a:p>
          <a:p>
            <a:r>
              <a:rPr lang="en-GB" dirty="0"/>
              <a:t>You must have a valid reason for all your research strategy decisions that justification should be based primarily on your research objectives (what suits best )</a:t>
            </a:r>
          </a:p>
        </p:txBody>
      </p:sp>
    </p:spTree>
    <p:extLst>
      <p:ext uri="{BB962C8B-B14F-4D97-AF65-F5344CB8AC3E}">
        <p14:creationId xmlns:p14="http://schemas.microsoft.com/office/powerpoint/2010/main" val="41013985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0B24-3A75-468C-8DC6-95D3D4D5EE63}"/>
              </a:ext>
            </a:extLst>
          </p:cNvPr>
          <p:cNvSpPr>
            <a:spLocks noGrp="1"/>
          </p:cNvSpPr>
          <p:nvPr>
            <p:ph type="title"/>
          </p:nvPr>
        </p:nvSpPr>
        <p:spPr/>
        <p:txBody>
          <a:bodyPr/>
          <a:lstStyle/>
          <a:p>
            <a:r>
              <a:rPr lang="en-GB" dirty="0"/>
              <a:t>Research strategy </a:t>
            </a:r>
          </a:p>
        </p:txBody>
      </p:sp>
      <p:sp>
        <p:nvSpPr>
          <p:cNvPr id="3" name="Content Placeholder 2">
            <a:extLst>
              <a:ext uri="{FF2B5EF4-FFF2-40B4-BE49-F238E27FC236}">
                <a16:creationId xmlns:a16="http://schemas.microsoft.com/office/drawing/2014/main" id="{551147A8-81B5-4F5C-A5BD-818AB1926EDB}"/>
              </a:ext>
            </a:extLst>
          </p:cNvPr>
          <p:cNvSpPr>
            <a:spLocks noGrp="1"/>
          </p:cNvSpPr>
          <p:nvPr>
            <p:ph idx="1"/>
          </p:nvPr>
        </p:nvSpPr>
        <p:spPr/>
        <p:txBody>
          <a:bodyPr/>
          <a:lstStyle/>
          <a:p>
            <a:r>
              <a:rPr lang="en-GB" dirty="0"/>
              <a:t>There are a number of alternative strategies or approaches available to the researcher including </a:t>
            </a:r>
          </a:p>
          <a:p>
            <a:r>
              <a:rPr lang="en-GB" dirty="0"/>
              <a:t>Action research </a:t>
            </a:r>
          </a:p>
          <a:p>
            <a:r>
              <a:rPr lang="en-GB" dirty="0"/>
              <a:t>Experiment </a:t>
            </a:r>
          </a:p>
          <a:p>
            <a:r>
              <a:rPr lang="en-GB" dirty="0"/>
              <a:t>Survey </a:t>
            </a:r>
          </a:p>
          <a:p>
            <a:r>
              <a:rPr lang="en-GB" dirty="0"/>
              <a:t>Case study </a:t>
            </a:r>
          </a:p>
          <a:p>
            <a:r>
              <a:rPr lang="en-GB" dirty="0"/>
              <a:t>Document review/content analysis </a:t>
            </a:r>
          </a:p>
        </p:txBody>
      </p:sp>
    </p:spTree>
    <p:extLst>
      <p:ext uri="{BB962C8B-B14F-4D97-AF65-F5344CB8AC3E}">
        <p14:creationId xmlns:p14="http://schemas.microsoft.com/office/powerpoint/2010/main" val="38377645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428624" y="390525"/>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Figure 4.4</a:t>
            </a:r>
            <a:br>
              <a:rPr lang="en-US" sz="3200" dirty="0"/>
            </a:br>
            <a:r>
              <a:rPr lang="en-US" sz="3200" dirty="0"/>
              <a:t>Paradigms, philosophy and methodology definitions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637" y="2191496"/>
            <a:ext cx="8312727" cy="4056904"/>
          </a:xfrm>
          <a:prstGeom prst="rect">
            <a:avLst/>
          </a:prstGeom>
        </p:spPr>
      </p:pic>
    </p:spTree>
    <p:extLst>
      <p:ext uri="{BB962C8B-B14F-4D97-AF65-F5344CB8AC3E}">
        <p14:creationId xmlns:p14="http://schemas.microsoft.com/office/powerpoint/2010/main" val="5240350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B5819E-8ED8-403B-82E3-9A00E3AC2D5C}"/>
              </a:ext>
            </a:extLst>
          </p:cNvPr>
          <p:cNvSpPr>
            <a:spLocks noGrp="1"/>
          </p:cNvSpPr>
          <p:nvPr>
            <p:ph type="title"/>
          </p:nvPr>
        </p:nvSpPr>
        <p:spPr/>
        <p:txBody>
          <a:bodyPr/>
          <a:lstStyle/>
          <a:p>
            <a:r>
              <a:rPr lang="en-GB" dirty="0"/>
              <a:t>References </a:t>
            </a:r>
          </a:p>
        </p:txBody>
      </p:sp>
      <p:sp>
        <p:nvSpPr>
          <p:cNvPr id="4" name="Content Placeholder 3">
            <a:extLst>
              <a:ext uri="{FF2B5EF4-FFF2-40B4-BE49-F238E27FC236}">
                <a16:creationId xmlns:a16="http://schemas.microsoft.com/office/drawing/2014/main" id="{A5DBEE68-0862-4D30-93F0-8A86406C70AC}"/>
              </a:ext>
            </a:extLst>
          </p:cNvPr>
          <p:cNvSpPr>
            <a:spLocks noGrp="1"/>
          </p:cNvSpPr>
          <p:nvPr>
            <p:ph idx="1"/>
          </p:nvPr>
        </p:nvSpPr>
        <p:spPr/>
        <p:txBody>
          <a:bodyPr/>
          <a:lstStyle/>
          <a:p>
            <a:r>
              <a:rPr lang="en-GB" dirty="0"/>
              <a:t>Research Methods for Business Students 9</a:t>
            </a:r>
            <a:r>
              <a:rPr lang="en-GB" baseline="30000" dirty="0"/>
              <a:t>th</a:t>
            </a:r>
            <a:r>
              <a:rPr lang="en-GB" dirty="0"/>
              <a:t> Ed</a:t>
            </a:r>
          </a:p>
          <a:p>
            <a:pPr marL="0" indent="0">
              <a:buNone/>
            </a:pPr>
            <a:endParaRPr lang="en-GB" dirty="0"/>
          </a:p>
        </p:txBody>
      </p:sp>
    </p:spTree>
    <p:extLst>
      <p:ext uri="{BB962C8B-B14F-4D97-AF65-F5344CB8AC3E}">
        <p14:creationId xmlns:p14="http://schemas.microsoft.com/office/powerpoint/2010/main" val="2169274353"/>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3744</Words>
  <Application>Microsoft Office PowerPoint</Application>
  <PresentationFormat>On-screen Show (4:3)</PresentationFormat>
  <Paragraphs>241</Paragraphs>
  <Slides>38</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FrutigerLTCom-Italic</vt:lpstr>
      <vt:lpstr>FrutigerLTCom-Roman</vt:lpstr>
      <vt:lpstr>Myriad Pro</vt:lpstr>
      <vt:lpstr>Arial</vt:lpstr>
      <vt:lpstr>Segoe UI</vt:lpstr>
      <vt:lpstr>Wingdings</vt:lpstr>
      <vt:lpstr>UWTSD</vt:lpstr>
      <vt:lpstr>Understanding research philosophy and approaches to theory development </vt:lpstr>
      <vt:lpstr>Learning Objectives </vt:lpstr>
      <vt:lpstr>PowerPoint Presentation</vt:lpstr>
      <vt:lpstr>Positionality</vt:lpstr>
      <vt:lpstr>PowerPoint Presentation</vt:lpstr>
      <vt:lpstr>Outside the layers </vt:lpstr>
      <vt:lpstr>Research Philosophy </vt:lpstr>
      <vt:lpstr>Research Philosophy </vt:lpstr>
      <vt:lpstr>Research Philosophy </vt:lpstr>
      <vt:lpstr>Research Philosophy continued..  </vt:lpstr>
      <vt:lpstr>Core Layers of Research Philosophy</vt:lpstr>
      <vt:lpstr>Major Research Philosophical Positions Positivism and Interpretivism</vt:lpstr>
      <vt:lpstr>Axiology </vt:lpstr>
      <vt:lpstr>Epistemology </vt:lpstr>
      <vt:lpstr>Ontology </vt:lpstr>
      <vt:lpstr>However </vt:lpstr>
      <vt:lpstr>Objectivism </vt:lpstr>
      <vt:lpstr>Management as an example</vt:lpstr>
      <vt:lpstr>Subjectivism  </vt:lpstr>
      <vt:lpstr>Management as an example continued..  </vt:lpstr>
      <vt:lpstr>Research Approach </vt:lpstr>
      <vt:lpstr>Continued </vt:lpstr>
      <vt:lpstr>Continued </vt:lpstr>
      <vt:lpstr>Pragmatism and Its Relevance to Business Students</vt:lpstr>
      <vt:lpstr>Connecting Philosophy to Research Approach</vt:lpstr>
      <vt:lpstr>Choosing Methods Aligned With Philosophical Stance</vt:lpstr>
      <vt:lpstr>Research </vt:lpstr>
      <vt:lpstr>Three basic questions</vt:lpstr>
      <vt:lpstr>Building on previous research</vt:lpstr>
      <vt:lpstr>Definition and Importance of Research Philosophy</vt:lpstr>
      <vt:lpstr>Observations and research</vt:lpstr>
      <vt:lpstr>The research process</vt:lpstr>
      <vt:lpstr>Self-check of learning outcomes</vt:lpstr>
      <vt:lpstr>PowerPoint Presentation</vt:lpstr>
      <vt:lpstr>Research strategy </vt:lpstr>
      <vt:lpstr>Research strategy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research philosophy and approaches to theory development</dc:title>
  <dc:creator>Helen Evans (Institute of Management and Health)</dc:creator>
  <cp:lastModifiedBy>Helen Evans (Institute of Management and Health)</cp:lastModifiedBy>
  <cp:revision>2</cp:revision>
  <dcterms:created xsi:type="dcterms:W3CDTF">2025-03-03T15:17:19Z</dcterms:created>
  <dcterms:modified xsi:type="dcterms:W3CDTF">2026-02-12T17:47:51Z</dcterms:modified>
</cp:coreProperties>
</file>