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8"/>
  </p:notesMasterIdLst>
  <p:sldIdLst>
    <p:sldId id="262"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290DE1-25FE-462F-9DC6-12C3E9593C1B}" v="84" dt="2024-06-24T07:25:12.447"/>
    <p1510:client id="{F4974C99-7EFC-4BDE-BD39-27B3E501F47A}" v="161" dt="2024-06-25T08:29:05.185"/>
    <p1510:client id="{F596E380-E03F-40AF-AF12-8EEFE8B9836C}" v="76" dt="2024-06-25T05:42:42.3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476" autoAdjust="0"/>
    <p:restoredTop sz="88149"/>
  </p:normalViewPr>
  <p:slideViewPr>
    <p:cSldViewPr snapToGrid="0">
      <p:cViewPr varScale="1">
        <p:scale>
          <a:sx n="110" d="100"/>
          <a:sy n="110" d="100"/>
        </p:scale>
        <p:origin x="1280"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8F1142-CDD3-4FB8-9C99-894E3C964B74}" type="datetimeFigureOut">
              <a:t>6/25/2024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94CA68-BCF3-4876-B5F9-4BA32F87296F}" type="slidenum">
              <a:t>‹#›</a:t>
            </a:fld>
            <a:endParaRPr lang="en-US"/>
          </a:p>
        </p:txBody>
      </p:sp>
    </p:spTree>
    <p:extLst>
      <p:ext uri="{BB962C8B-B14F-4D97-AF65-F5344CB8AC3E}">
        <p14:creationId xmlns:p14="http://schemas.microsoft.com/office/powerpoint/2010/main" val="42511233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Essential Communication Skills</a:t>
            </a:r>
          </a:p>
          <a:p>
            <a:pPr algn="just"/>
            <a:r>
              <a:rPr lang="en-US" b="1" dirty="0"/>
              <a:t>Verbal, non-verbal, and written communication</a:t>
            </a:r>
            <a:endParaRPr lang="en-US" dirty="0"/>
          </a:p>
          <a:p>
            <a:pPr algn="just"/>
            <a:r>
              <a:rPr lang="en-US" dirty="0"/>
              <a:t>Verbal communication refers to the use of language to express thoughts or information which requires confidence in public speaking. Business communication, for example, business meetings and speeches demands employees' knowledge of the subject matter for fulfilling the purpose. Non-verbal communication involves physical gestures or visual cues to connect with the other person. For example, eye contact,  appropriate posture, firm handshakes, and tone of voice can represent an employee's personality which sets their impression on the other parties and impacts business dealings. Written communications in business follow certain guidelines and norms to share instructions, information, notices, suggestions, or ideas. Concise, correct, complete, and coherent are some of the principles of written communication in business (Hatch, 2021). For example, the digital marketing of Argos requires the company to write emails to its customers to promote the brand. </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7194CA68-BCF3-4876-B5F9-4BA32F87296F}" type="slidenum">
              <a:t>2</a:t>
            </a:fld>
            <a:endParaRPr lang="en-US"/>
          </a:p>
        </p:txBody>
      </p:sp>
    </p:spTree>
    <p:extLst>
      <p:ext uri="{BB962C8B-B14F-4D97-AF65-F5344CB8AC3E}">
        <p14:creationId xmlns:p14="http://schemas.microsoft.com/office/powerpoint/2010/main" val="42263932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dirty="0"/>
              <a:t>Adaptability</a:t>
            </a:r>
            <a:endParaRPr lang="en-US" dirty="0"/>
          </a:p>
          <a:p>
            <a:pPr algn="just"/>
            <a:r>
              <a:rPr lang="en-US" dirty="0"/>
              <a:t>Adaptability as effective communication revolves around the idea of modifying communication based on business situations or needs. This is mainly seen in business negotiations to persuade the other party and adjust with certain proposed terms to gain benefits. Strategic changes in decisions require business leaders to convey the message to the workforce and persuade them regarding the changed work terms which requires adaptability as a communication skill. Adaptable communication comes in handy during the changes in work roles and responsibilities. For example, Morrisons UK has made some changes in its management that reestablished the roles of its executive committee members. Effective communication among the leaders regarding adapting to the changed responsibilities has kept the business performing well (</a:t>
            </a:r>
            <a:r>
              <a:rPr lang="en-US" dirty="0" err="1"/>
              <a:t>morrisons</a:t>
            </a:r>
            <a:r>
              <a:rPr lang="en-US" dirty="0"/>
              <a:t>, 2024).</a:t>
            </a:r>
            <a:endParaRPr lang="en-US" dirty="0">
              <a:cs typeface="Calibri"/>
            </a:endParaRPr>
          </a:p>
          <a:p>
            <a:pPr algn="just"/>
            <a:r>
              <a:rPr lang="en-US" b="1" dirty="0"/>
              <a:t>Empathy</a:t>
            </a:r>
            <a:endParaRPr lang="en-US" dirty="0"/>
          </a:p>
          <a:p>
            <a:pPr algn="just"/>
            <a:r>
              <a:rPr lang="en-US" dirty="0"/>
              <a:t>Empathy refers to understanding and acknowledging other people's feelings and situations which help in a collaborative workplace. Empathy is essential for communication as it builds connections among employees and promotes cooperative work culture. Empathy helps in valuable responses to queries, builds trustworthy relationships, and promotes business success. For example, The British Red Cross works for philanthropic purposes for which it </a:t>
            </a:r>
            <a:r>
              <a:rPr lang="en-US" dirty="0" err="1"/>
              <a:t>emphasises</a:t>
            </a:r>
            <a:r>
              <a:rPr lang="en-US" dirty="0"/>
              <a:t> empathy among the workers and volunteers. The company has been able to promote learning and understanding of emergency work through empathy for the people as an integral communication skill of the work culture (</a:t>
            </a:r>
            <a:r>
              <a:rPr lang="en-US" dirty="0" err="1"/>
              <a:t>redcross</a:t>
            </a:r>
            <a:r>
              <a:rPr lang="en-US" dirty="0"/>
              <a:t>, 2024).   </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7194CA68-BCF3-4876-B5F9-4BA32F87296F}" type="slidenum">
              <a:t>3</a:t>
            </a:fld>
            <a:endParaRPr lang="en-US"/>
          </a:p>
        </p:txBody>
      </p:sp>
    </p:spTree>
    <p:extLst>
      <p:ext uri="{BB962C8B-B14F-4D97-AF65-F5344CB8AC3E}">
        <p14:creationId xmlns:p14="http://schemas.microsoft.com/office/powerpoint/2010/main" val="25230378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Active Listening</a:t>
            </a:r>
          </a:p>
          <a:p>
            <a:r>
              <a:rPr lang="en-US" dirty="0"/>
              <a:t>Communication however is best processed with active listening as the core component of it. It entails paying attention to the speaker, following the information that is being passed, and ensuring that the response is carefully processed and information that is passed around is fully committed to the memory. It adds value to the overall interaction, helping you follow all the details, and create a more personal connection mixed with respect for each other. Active listeners in the process also involve eye contact, facial expressions, gestures, and tonality, which also convey important messages.</a:t>
            </a:r>
          </a:p>
          <a:p>
            <a:r>
              <a:rPr lang="en-US" dirty="0"/>
              <a:t> </a:t>
            </a:r>
          </a:p>
          <a:p>
            <a:r>
              <a:rPr lang="en-US" dirty="0"/>
              <a:t>Clarity and Conciseness</a:t>
            </a:r>
          </a:p>
          <a:p>
            <a:r>
              <a:rPr lang="en-US" dirty="0"/>
              <a:t>In this context, being clear and concise denotes the ability to convey ideas and information in a precise and non-technical way, free of any large words or excessive flowery language. This skill is essential to make sure that the receiver grasps them without having any ambiguity or misinformation regarding the details conveyed. Communicative tact means that good communicators are always wise when they are selecting their words to convey their messages to the target audience, and are concise in delivering their messages.</a:t>
            </a:r>
          </a:p>
        </p:txBody>
      </p:sp>
      <p:sp>
        <p:nvSpPr>
          <p:cNvPr id="4" name="Slide Number Placeholder 3"/>
          <p:cNvSpPr>
            <a:spLocks noGrp="1"/>
          </p:cNvSpPr>
          <p:nvPr>
            <p:ph type="sldNum" sz="quarter" idx="5"/>
          </p:nvPr>
        </p:nvSpPr>
        <p:spPr/>
        <p:txBody>
          <a:bodyPr/>
          <a:lstStyle/>
          <a:p>
            <a:fld id="{7194CA68-BCF3-4876-B5F9-4BA32F87296F}" type="slidenum">
              <a:rPr lang="en-US"/>
              <a:t>4</a:t>
            </a:fld>
            <a:endParaRPr lang="en-US"/>
          </a:p>
        </p:txBody>
      </p:sp>
    </p:spTree>
    <p:extLst>
      <p:ext uri="{BB962C8B-B14F-4D97-AF65-F5344CB8AC3E}">
        <p14:creationId xmlns:p14="http://schemas.microsoft.com/office/powerpoint/2010/main" val="30757604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Non-verbal communication Skills</a:t>
            </a:r>
          </a:p>
          <a:p>
            <a:r>
              <a:rPr lang="en-US" dirty="0"/>
              <a:t>Nonverbal communication requires understanding and observing one’s reactions and signs through gestures, body positions and faces as well as observing those of the other party. Much as people speak to each other, a large percentage of information is passed through body language, and such cues may affirm or negate the words spoken. Since nonverbal cues form part of the communication process, good communicators will for instance make sure their body posture reflects a sense of comfort regarding eye contact signals, appropriate head nods, and smooth hand gestures will all help to make others feel more at ease.</a:t>
            </a:r>
          </a:p>
          <a:p>
            <a:r>
              <a:rPr lang="en-US" dirty="0"/>
              <a:t> </a:t>
            </a:r>
          </a:p>
          <a:p>
            <a:r>
              <a:rPr lang="en-US" dirty="0"/>
              <a:t> </a:t>
            </a:r>
          </a:p>
          <a:p>
            <a:r>
              <a:rPr lang="en-US" dirty="0"/>
              <a:t>Feedback Skills</a:t>
            </a:r>
          </a:p>
          <a:p>
            <a:r>
              <a:rPr lang="en-US" dirty="0"/>
              <a:t>Communication, therefore, is not just about the ‘sending’ of messages but also about the ‘receiving’, and ‘offering’ of messages, and ‘listening’ actively. Some of the feedback skills include the ability to give constructive feedback about the performance of other individuals or organizations, to receive the feedback that is given and not feel that it is a personal attack, and lastly to use the feedback given to improve the self or the organization. Being good communicators, people employed in </a:t>
            </a:r>
            <a:r>
              <a:rPr lang="en-US" dirty="0" err="1"/>
              <a:t>organisations</a:t>
            </a:r>
            <a:r>
              <a:rPr lang="en-US" dirty="0"/>
              <a:t> also know how to cultivate feedback by being receptive to feedback by </a:t>
            </a:r>
            <a:r>
              <a:rPr lang="en-US" dirty="0" err="1"/>
              <a:t>organising</a:t>
            </a:r>
            <a:r>
              <a:rPr lang="en-US" dirty="0"/>
              <a:t> constructive feedback sessions that do not allow criticism or sarcastic remarks.</a:t>
            </a:r>
          </a:p>
        </p:txBody>
      </p:sp>
      <p:sp>
        <p:nvSpPr>
          <p:cNvPr id="4" name="Slide Number Placeholder 3"/>
          <p:cNvSpPr>
            <a:spLocks noGrp="1"/>
          </p:cNvSpPr>
          <p:nvPr>
            <p:ph type="sldNum" sz="quarter" idx="5"/>
          </p:nvPr>
        </p:nvSpPr>
        <p:spPr/>
        <p:txBody>
          <a:bodyPr/>
          <a:lstStyle/>
          <a:p>
            <a:fld id="{7194CA68-BCF3-4876-B5F9-4BA32F87296F}" type="slidenum">
              <a:rPr lang="en-US"/>
              <a:t>5</a:t>
            </a:fld>
            <a:endParaRPr lang="en-US"/>
          </a:p>
        </p:txBody>
      </p:sp>
    </p:spTree>
    <p:extLst>
      <p:ext uri="{BB962C8B-B14F-4D97-AF65-F5344CB8AC3E}">
        <p14:creationId xmlns:p14="http://schemas.microsoft.com/office/powerpoint/2010/main" val="34805977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6/25/2024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6/25/2024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6/25/2024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6/25/2024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6/25/2024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6/25/2024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6/25/2024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6/25/2024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etallic spheres connected in mesh">
            <a:extLst>
              <a:ext uri="{FF2B5EF4-FFF2-40B4-BE49-F238E27FC236}">
                <a16:creationId xmlns:a16="http://schemas.microsoft.com/office/drawing/2014/main" id="{255516AC-079D-8819-3159-6C6BAE000722}"/>
              </a:ext>
            </a:extLst>
          </p:cNvPr>
          <p:cNvPicPr>
            <a:picLocks noChangeAspect="1"/>
          </p:cNvPicPr>
          <p:nvPr/>
        </p:nvPicPr>
        <p:blipFill rotWithShape="1">
          <a:blip r:embed="rId2"/>
          <a:srcRect l="1360" r="4522" b="-1"/>
          <a:stretch/>
        </p:blipFill>
        <p:spPr>
          <a:xfrm>
            <a:off x="1" y="10"/>
            <a:ext cx="9669642" cy="6857990"/>
          </a:xfrm>
          <a:prstGeom prst="rect">
            <a:avLst/>
          </a:prstGeom>
        </p:spPr>
      </p:pic>
      <p:sp>
        <p:nvSpPr>
          <p:cNvPr id="17" name="Rectangle 1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8B229791-C86A-CFB5-072E-DA3159B6A2F6}"/>
              </a:ext>
            </a:extLst>
          </p:cNvPr>
          <p:cNvSpPr txBox="1"/>
          <p:nvPr/>
        </p:nvSpPr>
        <p:spPr>
          <a:xfrm>
            <a:off x="8213781" y="801344"/>
            <a:ext cx="3822189" cy="3742762"/>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Aft>
                <a:spcPts val="600"/>
              </a:spcAft>
            </a:pPr>
            <a:r>
              <a:rPr lang="en-US" sz="2000" dirty="0"/>
              <a:t>Module Title: Effective team Working and Communication</a:t>
            </a:r>
            <a:endParaRPr lang="en-US" sz="2000"/>
          </a:p>
          <a:p>
            <a:pPr indent="-228600">
              <a:lnSpc>
                <a:spcPct val="90000"/>
              </a:lnSpc>
              <a:spcAft>
                <a:spcPts val="600"/>
              </a:spcAft>
              <a:buFont typeface="Arial" panose="020B0604020202020204" pitchFamily="34" charset="0"/>
              <a:buChar char="•"/>
            </a:pPr>
            <a:endParaRPr lang="en-US" sz="2000"/>
          </a:p>
          <a:p>
            <a:pPr>
              <a:lnSpc>
                <a:spcPct val="90000"/>
              </a:lnSpc>
              <a:spcAft>
                <a:spcPts val="600"/>
              </a:spcAft>
            </a:pPr>
            <a:r>
              <a:rPr lang="en-US" sz="2000" dirty="0"/>
              <a:t>Name: Zdenka </a:t>
            </a:r>
            <a:r>
              <a:rPr lang="en-US" sz="2000" err="1"/>
              <a:t>Conkova</a:t>
            </a:r>
            <a:r>
              <a:rPr lang="en-US" sz="2000" dirty="0"/>
              <a:t> </a:t>
            </a:r>
            <a:endParaRPr lang="en-US" sz="2000"/>
          </a:p>
          <a:p>
            <a:pPr>
              <a:lnSpc>
                <a:spcPct val="90000"/>
              </a:lnSpc>
              <a:spcAft>
                <a:spcPts val="600"/>
              </a:spcAft>
            </a:pPr>
            <a:r>
              <a:rPr lang="en-US" sz="2000" dirty="0"/>
              <a:t>Student number: 2312223</a:t>
            </a:r>
            <a:endParaRPr lang="en-US" sz="2000"/>
          </a:p>
          <a:p>
            <a:pPr>
              <a:lnSpc>
                <a:spcPct val="90000"/>
              </a:lnSpc>
              <a:spcAft>
                <a:spcPts val="600"/>
              </a:spcAft>
            </a:pPr>
            <a:r>
              <a:rPr lang="en-US" sz="2000" dirty="0"/>
              <a:t>Essential Communication Skills</a:t>
            </a:r>
            <a:endParaRPr lang="en-US" sz="2000"/>
          </a:p>
          <a:p>
            <a:pPr indent="-228600">
              <a:lnSpc>
                <a:spcPct val="90000"/>
              </a:lnSpc>
              <a:spcAft>
                <a:spcPts val="600"/>
              </a:spcAft>
              <a:buFont typeface="Arial" panose="020B0604020202020204" pitchFamily="34" charset="0"/>
              <a:buChar char="•"/>
            </a:pPr>
            <a:endParaRPr lang="en-US" sz="2000"/>
          </a:p>
        </p:txBody>
      </p:sp>
    </p:spTree>
    <p:extLst>
      <p:ext uri="{BB962C8B-B14F-4D97-AF65-F5344CB8AC3E}">
        <p14:creationId xmlns:p14="http://schemas.microsoft.com/office/powerpoint/2010/main" val="5717210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0E57B33-9EA7-EB50-C86F-6B0C165EC9B2}"/>
              </a:ext>
            </a:extLst>
          </p:cNvPr>
          <p:cNvSpPr>
            <a:spLocks noGrp="1"/>
          </p:cNvSpPr>
          <p:nvPr>
            <p:ph type="title"/>
          </p:nvPr>
        </p:nvSpPr>
        <p:spPr>
          <a:xfrm>
            <a:off x="5894962" y="479493"/>
            <a:ext cx="5458838" cy="1325563"/>
          </a:xfrm>
        </p:spPr>
        <p:txBody>
          <a:bodyPr>
            <a:normAutofit/>
          </a:bodyPr>
          <a:lstStyle/>
          <a:p>
            <a:r>
              <a:rPr lang="en-US" dirty="0"/>
              <a:t>Essential Communication Skills</a:t>
            </a:r>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diagram of different types of communication with Crust in the background&#10;&#10;Description automatically generated">
            <a:extLst>
              <a:ext uri="{FF2B5EF4-FFF2-40B4-BE49-F238E27FC236}">
                <a16:creationId xmlns:a16="http://schemas.microsoft.com/office/drawing/2014/main" id="{A3D9AABF-CE88-1473-B4B0-42C9E956B468}"/>
              </a:ext>
            </a:extLst>
          </p:cNvPr>
          <p:cNvPicPr>
            <a:picLocks noChangeAspect="1"/>
          </p:cNvPicPr>
          <p:nvPr/>
        </p:nvPicPr>
        <p:blipFill>
          <a:blip r:embed="rId3"/>
          <a:stretch>
            <a:fillRect/>
          </a:stretch>
        </p:blipFill>
        <p:spPr>
          <a:xfrm>
            <a:off x="703182" y="1024444"/>
            <a:ext cx="4777381" cy="4639367"/>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5E56C378-6628-0A0D-0CFF-70FAEAFA6792}"/>
              </a:ext>
            </a:extLst>
          </p:cNvPr>
          <p:cNvSpPr>
            <a:spLocks noGrp="1"/>
          </p:cNvSpPr>
          <p:nvPr>
            <p:ph idx="1"/>
          </p:nvPr>
        </p:nvSpPr>
        <p:spPr>
          <a:xfrm>
            <a:off x="5445889" y="1984443"/>
            <a:ext cx="6042929" cy="4192520"/>
          </a:xfrm>
        </p:spPr>
        <p:txBody>
          <a:bodyPr vert="horz" lIns="91440" tIns="45720" rIns="91440" bIns="45720" rtlCol="0" anchor="t">
            <a:normAutofit fontScale="92500" lnSpcReduction="10000"/>
          </a:bodyPr>
          <a:lstStyle/>
          <a:p>
            <a:r>
              <a:rPr lang="en-US" sz="2000" dirty="0"/>
              <a:t>Verbal, Non-Verbal, and Written Communication</a:t>
            </a:r>
          </a:p>
          <a:p>
            <a:pPr lvl="1">
              <a:buFont typeface="Courier New" panose="020B0604020202020204" pitchFamily="34" charset="0"/>
              <a:buChar char="o"/>
            </a:pPr>
            <a:r>
              <a:rPr lang="en-US" sz="2000" dirty="0">
                <a:ea typeface="+mn-lt"/>
                <a:cs typeface="+mn-lt"/>
              </a:rPr>
              <a:t>Utilizes language to express thoughts and information, essential for public speaking and business meetings.</a:t>
            </a:r>
            <a:endParaRPr lang="en-US" sz="2000" dirty="0"/>
          </a:p>
          <a:p>
            <a:pPr lvl="1">
              <a:buFont typeface="Courier New" panose="020B0604020202020204" pitchFamily="34" charset="0"/>
              <a:buChar char="o"/>
            </a:pPr>
            <a:r>
              <a:rPr lang="en-US" sz="2000" dirty="0">
                <a:ea typeface="+mn-lt"/>
                <a:cs typeface="+mn-lt"/>
              </a:rPr>
              <a:t>Involves physical gestures and visual cues like eye contact, posture, and tone of voice to connect with others and set impressions.</a:t>
            </a:r>
            <a:endParaRPr lang="en-US" sz="2000" dirty="0"/>
          </a:p>
          <a:p>
            <a:pPr lvl="1">
              <a:buFont typeface="Courier New" panose="020B0604020202020204" pitchFamily="34" charset="0"/>
              <a:buChar char="o"/>
            </a:pPr>
            <a:r>
              <a:rPr lang="en-US" sz="2000" dirty="0">
                <a:ea typeface="+mn-lt"/>
                <a:cs typeface="+mn-lt"/>
              </a:rPr>
              <a:t>Adheres to guidelines and norms to share instructions, information, and ideas clearly and concisely.</a:t>
            </a:r>
            <a:endParaRPr lang="en-US" sz="2000" dirty="0"/>
          </a:p>
          <a:p>
            <a:pPr lvl="1">
              <a:buFont typeface="Courier New" panose="020B0604020202020204" pitchFamily="34" charset="0"/>
              <a:buChar char="o"/>
            </a:pPr>
            <a:r>
              <a:rPr lang="en-US" sz="2000" dirty="0">
                <a:ea typeface="+mn-lt"/>
                <a:cs typeface="+mn-lt"/>
              </a:rPr>
              <a:t>Includes being concise, correct, complete, and coherent, essential for effective business communication.</a:t>
            </a:r>
            <a:endParaRPr lang="en-US" sz="2000" dirty="0"/>
          </a:p>
          <a:p>
            <a:pPr lvl="1">
              <a:buFont typeface="Courier New" panose="020B0604020202020204" pitchFamily="34" charset="0"/>
              <a:buChar char="o"/>
            </a:pPr>
            <a:r>
              <a:rPr lang="en-US" sz="2000" dirty="0">
                <a:ea typeface="+mn-lt"/>
                <a:cs typeface="+mn-lt"/>
              </a:rPr>
              <a:t>Digital marketing, such as Argos' email promotions, relies heavily on well-crafted written communications to engage customers.</a:t>
            </a:r>
            <a:endParaRPr lang="en-US" sz="2000" dirty="0"/>
          </a:p>
        </p:txBody>
      </p:sp>
    </p:spTree>
    <p:extLst>
      <p:ext uri="{BB962C8B-B14F-4D97-AF65-F5344CB8AC3E}">
        <p14:creationId xmlns:p14="http://schemas.microsoft.com/office/powerpoint/2010/main" val="40181753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98975D-96A2-BDDE-1599-468F0CF36F2E}"/>
              </a:ext>
            </a:extLst>
          </p:cNvPr>
          <p:cNvSpPr>
            <a:spLocks noGrp="1"/>
          </p:cNvSpPr>
          <p:nvPr>
            <p:ph type="title"/>
          </p:nvPr>
        </p:nvSpPr>
        <p:spPr>
          <a:xfrm>
            <a:off x="630936" y="640080"/>
            <a:ext cx="4818888" cy="1481328"/>
          </a:xfrm>
        </p:spPr>
        <p:txBody>
          <a:bodyPr anchor="b">
            <a:normAutofit fontScale="90000"/>
          </a:bodyPr>
          <a:lstStyle/>
          <a:p>
            <a:r>
              <a:rPr lang="en-US" dirty="0">
                <a:ea typeface="+mj-lt"/>
                <a:cs typeface="+mj-lt"/>
              </a:rPr>
              <a:t>Essential Communication Skills</a:t>
            </a:r>
          </a:p>
        </p:txBody>
      </p:sp>
      <p:sp>
        <p:nvSpPr>
          <p:cNvPr id="1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D3B5DA1-054C-305F-9100-432E86069AD1}"/>
              </a:ext>
            </a:extLst>
          </p:cNvPr>
          <p:cNvSpPr>
            <a:spLocks noGrp="1"/>
          </p:cNvSpPr>
          <p:nvPr>
            <p:ph idx="1"/>
          </p:nvPr>
        </p:nvSpPr>
        <p:spPr>
          <a:xfrm>
            <a:off x="121533" y="2498337"/>
            <a:ext cx="6117221" cy="4005188"/>
          </a:xfrm>
        </p:spPr>
        <p:txBody>
          <a:bodyPr vert="horz" lIns="91440" tIns="45720" rIns="91440" bIns="45720" rtlCol="0" anchor="t">
            <a:noAutofit/>
          </a:bodyPr>
          <a:lstStyle/>
          <a:p>
            <a:r>
              <a:rPr lang="en-US" sz="1100" dirty="0"/>
              <a:t>Adaptability</a:t>
            </a:r>
          </a:p>
          <a:p>
            <a:pPr lvl="1">
              <a:buFont typeface="Courier New" panose="020B0604020202020204" pitchFamily="34" charset="0"/>
              <a:buChar char="o"/>
            </a:pPr>
            <a:r>
              <a:rPr lang="en-US" sz="1100" dirty="0">
                <a:ea typeface="+mn-lt"/>
                <a:cs typeface="+mn-lt"/>
              </a:rPr>
              <a:t>Modifying communication based on business situations or needs, crucial in negotiations and strategic decisions.</a:t>
            </a:r>
          </a:p>
          <a:p>
            <a:pPr lvl="1">
              <a:buFont typeface="Courier New" panose="020B0604020202020204" pitchFamily="34" charset="0"/>
              <a:buChar char="o"/>
            </a:pPr>
            <a:r>
              <a:rPr lang="en-US" sz="1100" dirty="0">
                <a:ea typeface="+mn-lt"/>
                <a:cs typeface="+mn-lt"/>
              </a:rPr>
              <a:t>Adapting communication to persuade the other party and adjust to proposed terms for mutual benefits.</a:t>
            </a:r>
          </a:p>
          <a:p>
            <a:pPr lvl="1">
              <a:buFont typeface="Courier New" panose="020B0604020202020204" pitchFamily="34" charset="0"/>
              <a:buChar char="o"/>
            </a:pPr>
            <a:r>
              <a:rPr lang="en-US" sz="1100" dirty="0">
                <a:ea typeface="+mn-lt"/>
                <a:cs typeface="+mn-lt"/>
              </a:rPr>
              <a:t>Business leaders conveying strategic changes effectively to ensure workforce adaptability and acceptance.</a:t>
            </a:r>
          </a:p>
          <a:p>
            <a:pPr lvl="1">
              <a:buFont typeface="Courier New" panose="020B0604020202020204" pitchFamily="34" charset="0"/>
              <a:buChar char="o"/>
            </a:pPr>
            <a:r>
              <a:rPr lang="en-US" sz="1100" dirty="0">
                <a:ea typeface="+mn-lt"/>
                <a:cs typeface="+mn-lt"/>
              </a:rPr>
              <a:t>Effective communication during changes in work roles and responsibilities, as demonstrated by Morrisons UK's executive committee restructuring.</a:t>
            </a:r>
          </a:p>
          <a:p>
            <a:pPr lvl="1">
              <a:buFont typeface="Courier New" panose="020B0604020202020204" pitchFamily="34" charset="0"/>
              <a:buChar char="o"/>
            </a:pPr>
            <a:r>
              <a:rPr lang="en-US" sz="1100" dirty="0">
                <a:ea typeface="+mn-lt"/>
                <a:cs typeface="+mn-lt"/>
              </a:rPr>
              <a:t>Adaptable communication skills maintain business performance during organizational changes.</a:t>
            </a:r>
          </a:p>
          <a:p>
            <a:r>
              <a:rPr lang="en-US" sz="1100" dirty="0"/>
              <a:t>Empathy</a:t>
            </a:r>
          </a:p>
          <a:p>
            <a:pPr lvl="1">
              <a:buFont typeface="Courier New" panose="020B0604020202020204" pitchFamily="34" charset="0"/>
              <a:buChar char="o"/>
            </a:pPr>
            <a:r>
              <a:rPr lang="en-US" sz="1100" dirty="0">
                <a:ea typeface="+mn-lt"/>
                <a:cs typeface="+mn-lt"/>
              </a:rPr>
              <a:t>Empathy involves understanding and acknowledging others' feelings and situations, fostering a collaborative workplace.</a:t>
            </a:r>
          </a:p>
          <a:p>
            <a:pPr lvl="1">
              <a:buFont typeface="Courier New" panose="020B0604020202020204" pitchFamily="34" charset="0"/>
              <a:buChar char="o"/>
            </a:pPr>
            <a:r>
              <a:rPr lang="en-US" sz="1100" dirty="0">
                <a:ea typeface="+mn-lt"/>
                <a:cs typeface="+mn-lt"/>
              </a:rPr>
              <a:t>Essential for building connections among employees and promoting a cooperative work culture.</a:t>
            </a:r>
          </a:p>
          <a:p>
            <a:pPr lvl="1">
              <a:buFont typeface="Courier New" panose="020B0604020202020204" pitchFamily="34" charset="0"/>
              <a:buChar char="o"/>
            </a:pPr>
            <a:r>
              <a:rPr lang="en-US" sz="1100" dirty="0">
                <a:ea typeface="+mn-lt"/>
                <a:cs typeface="+mn-lt"/>
              </a:rPr>
              <a:t>Empathy aids in providing valuable responses to queries and building trustworthy relationships, contributing to business success.</a:t>
            </a:r>
          </a:p>
          <a:p>
            <a:pPr lvl="1">
              <a:buFont typeface="Courier New" panose="020B0604020202020204" pitchFamily="34" charset="0"/>
              <a:buChar char="o"/>
            </a:pPr>
            <a:r>
              <a:rPr lang="en-US" sz="1100" dirty="0">
                <a:ea typeface="+mn-lt"/>
                <a:cs typeface="+mn-lt"/>
              </a:rPr>
              <a:t>Integral to the work culture in organizations like The British Red Cross, promoting learning and understanding through empathetic communication.</a:t>
            </a:r>
          </a:p>
          <a:p>
            <a:pPr lvl="1">
              <a:buFont typeface="Courier New" panose="020B0604020202020204" pitchFamily="34" charset="0"/>
              <a:buChar char="o"/>
            </a:pPr>
            <a:r>
              <a:rPr lang="en-US" sz="1100" dirty="0">
                <a:ea typeface="+mn-lt"/>
                <a:cs typeface="+mn-lt"/>
              </a:rPr>
              <a:t>Empathy is a key communication skill in philanthropic organizations, enhancing the effectiveness of their emergency work and volunteer engagement.</a:t>
            </a:r>
          </a:p>
        </p:txBody>
      </p:sp>
      <p:pic>
        <p:nvPicPr>
          <p:cNvPr id="4" name="Picture 3" descr="A group of people holding circles with icons&#10;&#10;Description automatically generated">
            <a:extLst>
              <a:ext uri="{FF2B5EF4-FFF2-40B4-BE49-F238E27FC236}">
                <a16:creationId xmlns:a16="http://schemas.microsoft.com/office/drawing/2014/main" id="{2900606A-A03A-4B58-EAD1-965047EE867F}"/>
              </a:ext>
            </a:extLst>
          </p:cNvPr>
          <p:cNvPicPr>
            <a:picLocks noChangeAspect="1"/>
          </p:cNvPicPr>
          <p:nvPr/>
        </p:nvPicPr>
        <p:blipFill>
          <a:blip r:embed="rId3"/>
          <a:stretch>
            <a:fillRect/>
          </a:stretch>
        </p:blipFill>
        <p:spPr>
          <a:xfrm>
            <a:off x="6099048" y="1648012"/>
            <a:ext cx="5458968" cy="3561976"/>
          </a:xfrm>
          <a:prstGeom prst="rect">
            <a:avLst/>
          </a:prstGeom>
        </p:spPr>
      </p:pic>
    </p:spTree>
    <p:extLst>
      <p:ext uri="{BB962C8B-B14F-4D97-AF65-F5344CB8AC3E}">
        <p14:creationId xmlns:p14="http://schemas.microsoft.com/office/powerpoint/2010/main" val="26469300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E93C3399-9E73-6797-0CDD-C3CE164C6C5A}"/>
              </a:ext>
            </a:extLst>
          </p:cNvPr>
          <p:cNvSpPr>
            <a:spLocks noGrp="1"/>
          </p:cNvSpPr>
          <p:nvPr>
            <p:ph type="title"/>
          </p:nvPr>
        </p:nvSpPr>
        <p:spPr>
          <a:xfrm>
            <a:off x="838200" y="365125"/>
            <a:ext cx="5393361" cy="1325563"/>
          </a:xfrm>
        </p:spPr>
        <p:txBody>
          <a:bodyPr>
            <a:normAutofit/>
          </a:bodyPr>
          <a:lstStyle/>
          <a:p>
            <a:r>
              <a:rPr lang="en-US" dirty="0">
                <a:ea typeface="+mj-lt"/>
                <a:cs typeface="+mj-lt"/>
              </a:rPr>
              <a:t>Essential Communication Skills</a:t>
            </a:r>
          </a:p>
        </p:txBody>
      </p:sp>
      <p:sp>
        <p:nvSpPr>
          <p:cNvPr id="3" name="Content Placeholder 2">
            <a:extLst>
              <a:ext uri="{FF2B5EF4-FFF2-40B4-BE49-F238E27FC236}">
                <a16:creationId xmlns:a16="http://schemas.microsoft.com/office/drawing/2014/main" id="{0F2F3184-449F-E437-C7B8-3196ADDA99D2}"/>
              </a:ext>
            </a:extLst>
          </p:cNvPr>
          <p:cNvSpPr>
            <a:spLocks noGrp="1"/>
          </p:cNvSpPr>
          <p:nvPr>
            <p:ph idx="1"/>
          </p:nvPr>
        </p:nvSpPr>
        <p:spPr>
          <a:xfrm>
            <a:off x="320616" y="1739361"/>
            <a:ext cx="5910945" cy="4437602"/>
          </a:xfrm>
        </p:spPr>
        <p:txBody>
          <a:bodyPr vert="horz" lIns="91440" tIns="45720" rIns="91440" bIns="45720" rtlCol="0" anchor="t">
            <a:noAutofit/>
          </a:bodyPr>
          <a:lstStyle/>
          <a:p>
            <a:r>
              <a:rPr lang="en-US" sz="1200"/>
              <a:t>Active Listening</a:t>
            </a:r>
          </a:p>
          <a:p>
            <a:pPr lvl="1">
              <a:buFont typeface="Courier New" panose="020B0604020202020204" pitchFamily="34" charset="0"/>
              <a:buChar char="o"/>
            </a:pPr>
            <a:r>
              <a:rPr lang="en-US" sz="1200" dirty="0">
                <a:ea typeface="+mn-lt"/>
                <a:cs typeface="+mn-lt"/>
              </a:rPr>
              <a:t>Pay undivided attention to the speaker, focusing on their words, tone, and non-verbal cues to fully understand their message.</a:t>
            </a:r>
            <a:endParaRPr lang="en-US" sz="1200"/>
          </a:p>
          <a:p>
            <a:pPr lvl="1">
              <a:buFont typeface="Courier New" panose="020B0604020202020204" pitchFamily="34" charset="0"/>
              <a:buChar char="o"/>
            </a:pPr>
            <a:r>
              <a:rPr lang="en-US" sz="1200" dirty="0">
                <a:ea typeface="+mn-lt"/>
                <a:cs typeface="+mn-lt"/>
              </a:rPr>
              <a:t>Respond appropriately and thoughtfully, engaging in the conversation in a way that demonstrates understanding and interest.</a:t>
            </a:r>
            <a:endParaRPr lang="en-US" sz="1200"/>
          </a:p>
          <a:p>
            <a:pPr lvl="1">
              <a:buFont typeface="Courier New" panose="020B0604020202020204" pitchFamily="34" charset="0"/>
              <a:buChar char="o"/>
            </a:pPr>
            <a:r>
              <a:rPr lang="en-US" sz="1200">
                <a:ea typeface="+mn-lt"/>
                <a:cs typeface="+mn-lt"/>
              </a:rPr>
              <a:t>Remember key information and details shared during the conversation to reference in future interactions or decision-making processes.</a:t>
            </a:r>
            <a:endParaRPr lang="en-US" sz="1200"/>
          </a:p>
          <a:p>
            <a:pPr lvl="1">
              <a:buFont typeface="Courier New" panose="020B0604020202020204" pitchFamily="34" charset="0"/>
              <a:buChar char="o"/>
            </a:pPr>
            <a:r>
              <a:rPr lang="en-US" sz="1200" dirty="0">
                <a:ea typeface="+mn-lt"/>
                <a:cs typeface="+mn-lt"/>
              </a:rPr>
              <a:t>Notice non-verbal cues and body language to gain deeper insight into the speaker’s emotions and intentions.</a:t>
            </a:r>
            <a:endParaRPr lang="en-US" sz="1200" dirty="0"/>
          </a:p>
          <a:p>
            <a:pPr lvl="1">
              <a:buFont typeface="Courier New" panose="020B0604020202020204" pitchFamily="34" charset="0"/>
              <a:buChar char="o"/>
            </a:pPr>
            <a:r>
              <a:rPr lang="en-US" sz="1200">
                <a:ea typeface="+mn-lt"/>
                <a:cs typeface="+mn-lt"/>
              </a:rPr>
              <a:t>Encourage the speaker by nodding or using small verbal confirmations to show that you are actively involved and attentive.</a:t>
            </a:r>
            <a:endParaRPr lang="en-US" sz="1200"/>
          </a:p>
          <a:p>
            <a:r>
              <a:rPr lang="en-US" sz="1200" dirty="0"/>
              <a:t>Clarity and Conciseness</a:t>
            </a:r>
          </a:p>
          <a:p>
            <a:pPr lvl="1">
              <a:buFont typeface="Courier New" panose="020B0604020202020204" pitchFamily="34" charset="0"/>
              <a:buChar char="o"/>
            </a:pPr>
            <a:r>
              <a:rPr lang="en-US" sz="1200" dirty="0">
                <a:ea typeface="+mn-lt"/>
                <a:cs typeface="+mn-lt"/>
              </a:rPr>
              <a:t>Use straightforward language, avoiding unnecessary jargon, to ensure the message is easy to understand and free from ambiguity.</a:t>
            </a:r>
            <a:endParaRPr lang="en-US" sz="1200" dirty="0"/>
          </a:p>
          <a:p>
            <a:pPr lvl="1">
              <a:buFont typeface="Courier New" panose="020B0604020202020204" pitchFamily="34" charset="0"/>
              <a:buChar char="o"/>
            </a:pPr>
            <a:r>
              <a:rPr lang="en-US" sz="1200" dirty="0">
                <a:ea typeface="+mn-lt"/>
                <a:cs typeface="+mn-lt"/>
              </a:rPr>
              <a:t>Consider the audience's level of knowledge and interest when communicating, ensuring the message is concise and relevant.</a:t>
            </a:r>
            <a:endParaRPr lang="en-US" sz="1200" dirty="0"/>
          </a:p>
          <a:p>
            <a:pPr lvl="1">
              <a:buFont typeface="Courier New" panose="020B0604020202020204" pitchFamily="34" charset="0"/>
              <a:buChar char="o"/>
            </a:pPr>
            <a:r>
              <a:rPr lang="en-US" sz="1200" dirty="0">
                <a:ea typeface="+mn-lt"/>
                <a:cs typeface="+mn-lt"/>
              </a:rPr>
              <a:t>Keep messages direct and to the point to avoid confusion and ensure that the main points are communicated effectively.</a:t>
            </a:r>
            <a:endParaRPr lang="en-US" sz="1200" dirty="0"/>
          </a:p>
          <a:p>
            <a:pPr lvl="1">
              <a:buFont typeface="Courier New" panose="020B0604020202020204" pitchFamily="34" charset="0"/>
              <a:buChar char="o"/>
            </a:pPr>
            <a:r>
              <a:rPr lang="en-US" sz="1200" dirty="0">
                <a:ea typeface="+mn-lt"/>
                <a:cs typeface="+mn-lt"/>
              </a:rPr>
              <a:t>Plan your messages in advance, which helps in delivering them in a clear and organized manner.</a:t>
            </a:r>
            <a:endParaRPr lang="en-US" sz="1200" dirty="0"/>
          </a:p>
          <a:p>
            <a:pPr lvl="1">
              <a:buFont typeface="Courier New" panose="020B0604020202020204" pitchFamily="34" charset="0"/>
              <a:buChar char="o"/>
            </a:pPr>
            <a:r>
              <a:rPr lang="en-US" sz="1200" dirty="0">
                <a:ea typeface="+mn-lt"/>
                <a:cs typeface="+mn-lt"/>
              </a:rPr>
              <a:t>Reiterate important points to emphasize them and ensure they are understood by the audience.</a:t>
            </a:r>
            <a:endParaRPr lang="en-US" sz="1200" dirty="0"/>
          </a:p>
        </p:txBody>
      </p:sp>
      <p:pic>
        <p:nvPicPr>
          <p:cNvPr id="4" name="Picture 3" descr="A person holding a megaphone&#10;&#10;Description automatically generated">
            <a:extLst>
              <a:ext uri="{FF2B5EF4-FFF2-40B4-BE49-F238E27FC236}">
                <a16:creationId xmlns:a16="http://schemas.microsoft.com/office/drawing/2014/main" id="{19393A56-39E6-FAF2-2410-511820EEBC1C}"/>
              </a:ext>
            </a:extLst>
          </p:cNvPr>
          <p:cNvPicPr>
            <a:picLocks noChangeAspect="1"/>
          </p:cNvPicPr>
          <p:nvPr/>
        </p:nvPicPr>
        <p:blipFill rotWithShape="1">
          <a:blip r:embed="rId3"/>
          <a:srcRect l="15880" r="24121" b="2"/>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535349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2A4C426-9C34-DE20-D7E8-CA0EDA58C2FF}"/>
              </a:ext>
            </a:extLst>
          </p:cNvPr>
          <p:cNvSpPr>
            <a:spLocks noGrp="1"/>
          </p:cNvSpPr>
          <p:nvPr>
            <p:ph type="title"/>
          </p:nvPr>
        </p:nvSpPr>
        <p:spPr>
          <a:xfrm>
            <a:off x="5894962" y="479493"/>
            <a:ext cx="5458838" cy="1325563"/>
          </a:xfrm>
        </p:spPr>
        <p:txBody>
          <a:bodyPr>
            <a:normAutofit/>
          </a:bodyPr>
          <a:lstStyle/>
          <a:p>
            <a:r>
              <a:rPr lang="en-US" dirty="0">
                <a:ea typeface="+mj-lt"/>
                <a:cs typeface="+mj-lt"/>
              </a:rPr>
              <a:t>Essential Communication Skills</a:t>
            </a:r>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colorful speech bubbles with icons&#10;&#10;Description automatically generated">
            <a:extLst>
              <a:ext uri="{FF2B5EF4-FFF2-40B4-BE49-F238E27FC236}">
                <a16:creationId xmlns:a16="http://schemas.microsoft.com/office/drawing/2014/main" id="{156AFBC7-BB2B-B600-ED2E-E27284150557}"/>
              </a:ext>
            </a:extLst>
          </p:cNvPr>
          <p:cNvPicPr>
            <a:picLocks noChangeAspect="1"/>
          </p:cNvPicPr>
          <p:nvPr/>
        </p:nvPicPr>
        <p:blipFill>
          <a:blip r:embed="rId3"/>
          <a:stretch>
            <a:fillRect/>
          </a:stretch>
        </p:blipFill>
        <p:spPr>
          <a:xfrm>
            <a:off x="703182" y="1851196"/>
            <a:ext cx="4777381" cy="2985863"/>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AB1B4EAA-C224-46D5-29B2-85BF9D3888FC}"/>
              </a:ext>
            </a:extLst>
          </p:cNvPr>
          <p:cNvSpPr>
            <a:spLocks noGrp="1"/>
          </p:cNvSpPr>
          <p:nvPr>
            <p:ph idx="1"/>
          </p:nvPr>
        </p:nvSpPr>
        <p:spPr>
          <a:xfrm>
            <a:off x="5607415" y="1869424"/>
            <a:ext cx="6048309" cy="4178143"/>
          </a:xfrm>
        </p:spPr>
        <p:txBody>
          <a:bodyPr vert="horz" lIns="91440" tIns="45720" rIns="91440" bIns="45720" rtlCol="0" anchor="t">
            <a:noAutofit/>
          </a:bodyPr>
          <a:lstStyle/>
          <a:p>
            <a:r>
              <a:rPr lang="en-US" sz="1200" dirty="0"/>
              <a:t>Non-Verbal Communication Skills</a:t>
            </a:r>
          </a:p>
          <a:p>
            <a:pPr lvl="1">
              <a:buFont typeface="Courier New" panose="020B0604020202020204" pitchFamily="34" charset="0"/>
              <a:buChar char="o"/>
            </a:pPr>
            <a:r>
              <a:rPr lang="en-US" sz="1200">
                <a:ea typeface="+mn-lt"/>
                <a:cs typeface="+mn-lt"/>
              </a:rPr>
              <a:t>Be mindful of your own body language, ensuring it aligns with the message you intend to convey.</a:t>
            </a:r>
            <a:endParaRPr lang="en-US" sz="1200" dirty="0"/>
          </a:p>
          <a:p>
            <a:pPr lvl="1">
              <a:buFont typeface="Courier New" panose="020B0604020202020204" pitchFamily="34" charset="0"/>
              <a:buChar char="o"/>
            </a:pPr>
            <a:r>
              <a:rPr lang="en-US" sz="1200">
                <a:ea typeface="+mn-lt"/>
                <a:cs typeface="+mn-lt"/>
              </a:rPr>
              <a:t>Read and interpret other people’s non-verbal cues to better understand their reactions and feelings.</a:t>
            </a:r>
            <a:endParaRPr lang="en-US" sz="1200" dirty="0"/>
          </a:p>
          <a:p>
            <a:pPr lvl="1">
              <a:buFont typeface="Courier New" panose="020B0604020202020204" pitchFamily="34" charset="0"/>
              <a:buChar char="o"/>
            </a:pPr>
            <a:r>
              <a:rPr lang="en-US" sz="1200">
                <a:ea typeface="+mn-lt"/>
                <a:cs typeface="+mn-lt"/>
              </a:rPr>
              <a:t>Use positive body language like maintaining eye contact and using open gestures to make others feel more comfortable and engaged.</a:t>
            </a:r>
            <a:endParaRPr lang="en-US" sz="1200" dirty="0"/>
          </a:p>
          <a:p>
            <a:pPr lvl="1">
              <a:buFont typeface="Courier New" panose="020B0604020202020204" pitchFamily="34" charset="0"/>
              <a:buChar char="o"/>
            </a:pPr>
            <a:r>
              <a:rPr lang="en-US" sz="1200">
                <a:ea typeface="+mn-lt"/>
                <a:cs typeface="+mn-lt"/>
              </a:rPr>
              <a:t>Adjust non-verbal cues according to the context and audience reaction to maintain the effectiveness of the communication.</a:t>
            </a:r>
            <a:endParaRPr lang="en-US" sz="1200" dirty="0"/>
          </a:p>
          <a:p>
            <a:pPr lvl="1">
              <a:buFont typeface="Courier New" panose="020B0604020202020204" pitchFamily="34" charset="0"/>
              <a:buChar char="o"/>
            </a:pPr>
            <a:r>
              <a:rPr lang="en-US" sz="1200">
                <a:ea typeface="+mn-lt"/>
                <a:cs typeface="+mn-lt"/>
              </a:rPr>
              <a:t>Reinforce verbal messages with congruent non-verbal signals to enhance the clarity and impact of your communication.</a:t>
            </a:r>
            <a:endParaRPr lang="en-US" sz="1200" dirty="0"/>
          </a:p>
          <a:p>
            <a:r>
              <a:rPr lang="en-US" sz="1200" dirty="0"/>
              <a:t>Feedback Skills</a:t>
            </a:r>
          </a:p>
          <a:p>
            <a:pPr lvl="1">
              <a:buFont typeface="Courier New" panose="020B0604020202020204" pitchFamily="34" charset="0"/>
              <a:buChar char="o"/>
            </a:pPr>
            <a:r>
              <a:rPr lang="en-US" sz="1200" dirty="0">
                <a:ea typeface="+mn-lt"/>
                <a:cs typeface="+mn-lt"/>
              </a:rPr>
              <a:t>Invite and provide constructive feedback, focusing on the message and behavior rather than the person, to foster improvement and learning.</a:t>
            </a:r>
            <a:endParaRPr lang="en-US" sz="1200" dirty="0"/>
          </a:p>
          <a:p>
            <a:pPr lvl="1">
              <a:buFont typeface="Courier New" panose="020B0604020202020204" pitchFamily="34" charset="0"/>
              <a:buChar char="o"/>
            </a:pPr>
            <a:r>
              <a:rPr lang="en-US" sz="1200" dirty="0">
                <a:ea typeface="+mn-lt"/>
                <a:cs typeface="+mn-lt"/>
              </a:rPr>
              <a:t>Accept and learn from criticism by viewing it as an opportunity for personal and professional development.</a:t>
            </a:r>
            <a:endParaRPr lang="en-US" sz="1200" dirty="0"/>
          </a:p>
          <a:p>
            <a:pPr lvl="1">
              <a:buFont typeface="Courier New" panose="020B0604020202020204" pitchFamily="34" charset="0"/>
              <a:buChar char="o"/>
            </a:pPr>
            <a:r>
              <a:rPr lang="en-US" sz="1200" dirty="0">
                <a:ea typeface="+mn-lt"/>
                <a:cs typeface="+mn-lt"/>
              </a:rPr>
              <a:t>Encourage an open environment for feedback by making others feel safe to express honest opinions and thoughts.</a:t>
            </a:r>
            <a:endParaRPr lang="en-US" sz="1200" dirty="0"/>
          </a:p>
          <a:p>
            <a:pPr lvl="1">
              <a:buFont typeface="Courier New" panose="020B0604020202020204" pitchFamily="34" charset="0"/>
              <a:buChar char="o"/>
            </a:pPr>
            <a:r>
              <a:rPr lang="en-US" sz="1200" dirty="0">
                <a:ea typeface="+mn-lt"/>
                <a:cs typeface="+mn-lt"/>
              </a:rPr>
              <a:t>Use feedback for personal and professional improvement by implementing changes and adjustments where necessary.</a:t>
            </a:r>
            <a:endParaRPr lang="en-US" sz="1200" dirty="0"/>
          </a:p>
          <a:p>
            <a:pPr lvl="1">
              <a:buFont typeface="Courier New" panose="020B0604020202020204" pitchFamily="34" charset="0"/>
              <a:buChar char="o"/>
            </a:pPr>
            <a:r>
              <a:rPr lang="en-US" sz="1200" dirty="0">
                <a:ea typeface="+mn-lt"/>
                <a:cs typeface="+mn-lt"/>
              </a:rPr>
              <a:t>Handle sensitive feedback with care and respect, ensuring that it is delivered in a manner that is constructive and supportive.</a:t>
            </a:r>
            <a:endParaRPr lang="en-US" sz="1200" dirty="0"/>
          </a:p>
        </p:txBody>
      </p:sp>
    </p:spTree>
    <p:extLst>
      <p:ext uri="{BB962C8B-B14F-4D97-AF65-F5344CB8AC3E}">
        <p14:creationId xmlns:p14="http://schemas.microsoft.com/office/powerpoint/2010/main" val="25680313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D3D062-2B85-6F4A-81D4-BC8E9745BDE3}"/>
              </a:ext>
            </a:extLst>
          </p:cNvPr>
          <p:cNvSpPr>
            <a:spLocks noGrp="1"/>
          </p:cNvSpPr>
          <p:nvPr>
            <p:ph type="title"/>
          </p:nvPr>
        </p:nvSpPr>
        <p:spPr>
          <a:xfrm>
            <a:off x="1171074" y="1396686"/>
            <a:ext cx="3240506" cy="4064628"/>
          </a:xfrm>
        </p:spPr>
        <p:txBody>
          <a:bodyPr vert="horz" lIns="91440" tIns="45720" rIns="91440" bIns="45720" rtlCol="0" anchor="ctr">
            <a:normAutofit/>
          </a:bodyPr>
          <a:lstStyle/>
          <a:p>
            <a:r>
              <a:rPr lang="en-US" kern="1200">
                <a:solidFill>
                  <a:srgbClr val="FFFFFF"/>
                </a:solidFill>
                <a:latin typeface="+mj-lt"/>
                <a:ea typeface="+mj-ea"/>
                <a:cs typeface="+mj-cs"/>
              </a:rPr>
              <a:t>References</a:t>
            </a:r>
          </a:p>
        </p:txBody>
      </p:sp>
      <p:sp>
        <p:nvSpPr>
          <p:cNvPr id="15" name="Arc 14">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7" name="Oval 16">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1DFE18FA-4966-FF4A-A727-9FA8131BED26}"/>
              </a:ext>
            </a:extLst>
          </p:cNvPr>
          <p:cNvSpPr txBox="1"/>
          <p:nvPr/>
        </p:nvSpPr>
        <p:spPr>
          <a:xfrm>
            <a:off x="5370153" y="1526033"/>
            <a:ext cx="5536397" cy="3935281"/>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500">
                <a:effectLst/>
              </a:rPr>
              <a:t>morrisons, (2024). </a:t>
            </a:r>
            <a:r>
              <a:rPr lang="en-US" sz="1500" i="1">
                <a:effectLst/>
              </a:rPr>
              <a:t>New appointments and changes to Morrisons senior team. </a:t>
            </a:r>
            <a:r>
              <a:rPr lang="en-US" sz="1500">
                <a:effectLst/>
              </a:rPr>
              <a:t>[Online] Available at: https://www.morrisons-corporate.com/media-centre/corporate-news/new-appointments-and-changes-to-morrisons-senior-team/ [Accessed 15 May 2024].</a:t>
            </a:r>
          </a:p>
          <a:p>
            <a:pPr indent="-228600">
              <a:lnSpc>
                <a:spcPct val="90000"/>
              </a:lnSpc>
              <a:spcAft>
                <a:spcPts val="600"/>
              </a:spcAft>
              <a:buFont typeface="Arial" panose="020B0604020202020204" pitchFamily="34" charset="0"/>
              <a:buChar char="•"/>
            </a:pPr>
            <a:r>
              <a:rPr lang="en-US" sz="1500">
                <a:effectLst/>
              </a:rPr>
              <a:t>redcross, (2024). </a:t>
            </a:r>
            <a:r>
              <a:rPr lang="en-US" sz="1500" i="1">
                <a:effectLst/>
              </a:rPr>
              <a:t>Sharing experiences of empathy and resilience</a:t>
            </a:r>
            <a:r>
              <a:rPr lang="en-US" sz="1500">
                <a:effectLst/>
              </a:rPr>
              <a:t>. [Online] Available at: https://www.redcross.org.uk/get-involved/teaching-resources/sharing-experiences-of-empathy-and-resilience [Accessed 15 May 2024].</a:t>
            </a:r>
          </a:p>
          <a:p>
            <a:pPr indent="-228600">
              <a:lnSpc>
                <a:spcPct val="90000"/>
              </a:lnSpc>
              <a:spcAft>
                <a:spcPts val="600"/>
              </a:spcAft>
              <a:buFont typeface="Arial" panose="020B0604020202020204" pitchFamily="34" charset="0"/>
              <a:buChar char="•"/>
            </a:pPr>
            <a:endParaRPr lang="en-US" sz="1500"/>
          </a:p>
          <a:p>
            <a:pPr indent="-228600">
              <a:lnSpc>
                <a:spcPct val="90000"/>
              </a:lnSpc>
              <a:spcAft>
                <a:spcPts val="600"/>
              </a:spcAft>
              <a:buFont typeface="Arial" panose="020B0604020202020204" pitchFamily="34" charset="0"/>
              <a:buChar char="•"/>
            </a:pPr>
            <a:r>
              <a:rPr lang="en-US" sz="1500">
                <a:effectLst/>
              </a:rPr>
              <a:t>Hatch, J., (2021). </a:t>
            </a:r>
            <a:r>
              <a:rPr lang="en-US" sz="1500" i="1">
                <a:effectLst/>
              </a:rPr>
              <a:t>Communication Is Key To Improving Your Business — And Your Client’s</a:t>
            </a:r>
            <a:r>
              <a:rPr lang="en-US" sz="1500">
                <a:effectLst/>
              </a:rPr>
              <a:t>. [Online] Available at: https://www.forbes.com/sites/forbestechcouncil/2021/06/21/communication-is-key-to-improving-your-business---and-your-clients/?sh=5d50505075a6</a:t>
            </a:r>
          </a:p>
          <a:p>
            <a:pPr indent="-228600">
              <a:lnSpc>
                <a:spcPct val="90000"/>
              </a:lnSpc>
              <a:spcAft>
                <a:spcPts val="600"/>
              </a:spcAft>
              <a:buFont typeface="Arial" panose="020B0604020202020204" pitchFamily="34" charset="0"/>
              <a:buChar char="•"/>
            </a:pPr>
            <a:endParaRPr lang="en-US" sz="1500">
              <a:effectLst/>
            </a:endParaRPr>
          </a:p>
          <a:p>
            <a:pPr indent="-228600">
              <a:lnSpc>
                <a:spcPct val="90000"/>
              </a:lnSpc>
              <a:spcAft>
                <a:spcPts val="600"/>
              </a:spcAft>
              <a:buFont typeface="Arial" panose="020B0604020202020204" pitchFamily="34" charset="0"/>
              <a:buChar char="•"/>
            </a:pPr>
            <a:endParaRPr lang="en-US" sz="1500">
              <a:effectLst/>
            </a:endParaRPr>
          </a:p>
          <a:p>
            <a:pPr indent="-228600">
              <a:lnSpc>
                <a:spcPct val="90000"/>
              </a:lnSpc>
              <a:spcAft>
                <a:spcPts val="600"/>
              </a:spcAft>
              <a:buFont typeface="Arial" panose="020B0604020202020204" pitchFamily="34" charset="0"/>
              <a:buChar char="•"/>
            </a:pPr>
            <a:endParaRPr lang="en-US" sz="1500"/>
          </a:p>
        </p:txBody>
      </p:sp>
    </p:spTree>
    <p:extLst>
      <p:ext uri="{BB962C8B-B14F-4D97-AF65-F5344CB8AC3E}">
        <p14:creationId xmlns:p14="http://schemas.microsoft.com/office/powerpoint/2010/main" val="40225977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TotalTime>
  <Words>1628</Words>
  <Application>Microsoft Office PowerPoint</Application>
  <PresentationFormat>Widescreen</PresentationFormat>
  <Paragraphs>74</Paragraphs>
  <Slides>6</Slides>
  <Notes>4</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PowerPoint Presentation</vt:lpstr>
      <vt:lpstr>Essential Communication Skills</vt:lpstr>
      <vt:lpstr>Essential Communication Skills</vt:lpstr>
      <vt:lpstr>Essential Communication Skills</vt:lpstr>
      <vt:lpstr>Essential Communication Skills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Microsoft Office User</cp:lastModifiedBy>
  <cp:revision>90</cp:revision>
  <dcterms:created xsi:type="dcterms:W3CDTF">2024-06-24T07:13:04Z</dcterms:created>
  <dcterms:modified xsi:type="dcterms:W3CDTF">2024-06-25T08:29:24Z</dcterms:modified>
</cp:coreProperties>
</file>