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notesMasterIdLst>
    <p:notesMasterId r:id="rId15"/>
  </p:notesMasterIdLst>
  <p:handoutMasterIdLst>
    <p:handoutMasterId r:id="rId16"/>
  </p:handout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59"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F44D96-69AE-4CB6-8E52-89A6A28E6FB6}" v="2146" dt="2024-03-05T11:40:26.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handoutMaster" Target="handoutMasters/handout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notesMaster" Target="notesMasters/notesMaster1.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20161B7-5198-4A39-8015-0F0D5FA1D9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7D3EE1-F591-4682-9049-4B52258344B5}">
      <dgm:prSet/>
      <dgm:spPr/>
      <dgm:t>
        <a:bodyPr/>
        <a:lstStyle/>
        <a:p>
          <a:r>
            <a:rPr lang="en-GB"/>
            <a:t>Based on the theory and practice of appreciative inquiry, and has roots in positive psychology.</a:t>
          </a:r>
          <a:endParaRPr lang="en-US"/>
        </a:p>
      </dgm:t>
    </dgm:pt>
    <dgm:pt modelId="{6D4980C3-529A-48B0-AF09-43EBC6F5B782}" type="parTrans" cxnId="{B48AC6A4-0A3E-452A-8B36-230BEB63BD15}">
      <dgm:prSet/>
      <dgm:spPr/>
      <dgm:t>
        <a:bodyPr/>
        <a:lstStyle/>
        <a:p>
          <a:endParaRPr lang="en-US"/>
        </a:p>
      </dgm:t>
    </dgm:pt>
    <dgm:pt modelId="{6D1A232B-8AF6-4F5E-BFAF-6D9C9E4FFA98}" type="sibTrans" cxnId="{B48AC6A4-0A3E-452A-8B36-230BEB63BD15}">
      <dgm:prSet/>
      <dgm:spPr/>
      <dgm:t>
        <a:bodyPr/>
        <a:lstStyle/>
        <a:p>
          <a:endParaRPr lang="en-US"/>
        </a:p>
      </dgm:t>
    </dgm:pt>
    <dgm:pt modelId="{7E3E6C04-FA30-4C4F-8778-2CB328C75B01}">
      <dgm:prSet/>
      <dgm:spPr/>
      <dgm:t>
        <a:bodyPr/>
        <a:lstStyle/>
        <a:p>
          <a:r>
            <a:rPr lang="en-GB"/>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a:p>
      </dgm:t>
    </dgm:pt>
    <dgm:pt modelId="{A5BE02DC-8393-4756-AB74-34A4CA793376}" type="parTrans" cxnId="{0FB6D9A0-6F62-44AA-9F17-B3B588919ECD}">
      <dgm:prSet/>
      <dgm:spPr/>
      <dgm:t>
        <a:bodyPr/>
        <a:lstStyle/>
        <a:p>
          <a:endParaRPr lang="en-US"/>
        </a:p>
      </dgm:t>
    </dgm:pt>
    <dgm:pt modelId="{A65CEE6E-E1AD-41EC-BF6D-D3D868AFD350}" type="sibTrans" cxnId="{0FB6D9A0-6F62-44AA-9F17-B3B588919ECD}">
      <dgm:prSet/>
      <dgm:spPr/>
      <dgm:t>
        <a:bodyPr/>
        <a:lstStyle/>
        <a:p>
          <a:endParaRPr lang="en-US"/>
        </a:p>
      </dgm:t>
    </dgm:pt>
    <dgm:pt modelId="{43DD7B9D-6DC8-4C25-A17D-B61806996B63}">
      <dgm:prSet/>
      <dgm:spPr/>
      <dgm:t>
        <a:bodyPr/>
        <a:lstStyle/>
        <a:p>
          <a:r>
            <a:rPr lang="en-GB"/>
            <a:t>Kluger and Nir (2010) developed the "feedforward interview" (FFI) based on the appreciative interview component of appreciate inquiry.  More on the next slide!</a:t>
          </a:r>
          <a:endParaRPr lang="en-US"/>
        </a:p>
      </dgm:t>
    </dgm:pt>
    <dgm:pt modelId="{4C316512-6928-401F-AC92-739B4BB73ADD}" type="parTrans" cxnId="{FCA73857-E270-4E53-B54C-B9A352F03774}">
      <dgm:prSet/>
      <dgm:spPr/>
      <dgm:t>
        <a:bodyPr/>
        <a:lstStyle/>
        <a:p>
          <a:endParaRPr lang="en-US"/>
        </a:p>
      </dgm:t>
    </dgm:pt>
    <dgm:pt modelId="{BBF3A89A-90A8-4877-BE9C-422AB1A08CA2}" type="sibTrans" cxnId="{FCA73857-E270-4E53-B54C-B9A352F03774}">
      <dgm:prSet/>
      <dgm:spPr/>
      <dgm:t>
        <a:bodyPr/>
        <a:lstStyle/>
        <a:p>
          <a:endParaRPr lang="en-US"/>
        </a:p>
      </dgm:t>
    </dgm:pt>
    <dgm:pt modelId="{A30B349D-3E76-4D16-9BF2-685E5AA76DE8}" type="pres">
      <dgm:prSet presAssocID="{B20161B7-5198-4A39-8015-0F0D5FA1D966}" presName="root" presStyleCnt="0">
        <dgm:presLayoutVars>
          <dgm:dir/>
          <dgm:resizeHandles val="exact"/>
        </dgm:presLayoutVars>
      </dgm:prSet>
      <dgm:spPr/>
    </dgm:pt>
    <dgm:pt modelId="{EEAF790E-0F18-46D5-AE56-5B6C00555BF0}" type="pres">
      <dgm:prSet presAssocID="{B57D3EE1-F591-4682-9049-4B52258344B5}" presName="compNode" presStyleCnt="0"/>
      <dgm:spPr/>
    </dgm:pt>
    <dgm:pt modelId="{95451DC6-C3D5-48BB-A09E-0114BDFF1A8D}" type="pres">
      <dgm:prSet presAssocID="{B57D3EE1-F591-4682-9049-4B52258344B5}" presName="bgRect" presStyleLbl="bgShp" presStyleIdx="0" presStyleCnt="3"/>
      <dgm:spPr/>
    </dgm:pt>
    <dgm:pt modelId="{2FE5332B-5497-4898-96D0-EE33BF146135}" type="pres">
      <dgm:prSet presAssocID="{B57D3EE1-F591-4682-9049-4B52258344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8F430B4-697E-4E24-833F-DB03D3DCA509}" type="pres">
      <dgm:prSet presAssocID="{B57D3EE1-F591-4682-9049-4B52258344B5}" presName="spaceRect" presStyleCnt="0"/>
      <dgm:spPr/>
    </dgm:pt>
    <dgm:pt modelId="{37491DB2-11E0-4A0D-8D15-7BB13062F8A0}" type="pres">
      <dgm:prSet presAssocID="{B57D3EE1-F591-4682-9049-4B52258344B5}" presName="parTx" presStyleLbl="revTx" presStyleIdx="0" presStyleCnt="3">
        <dgm:presLayoutVars>
          <dgm:chMax val="0"/>
          <dgm:chPref val="0"/>
        </dgm:presLayoutVars>
      </dgm:prSet>
      <dgm:spPr/>
    </dgm:pt>
    <dgm:pt modelId="{59FA7F0E-297A-42CB-A703-ED2377B8D543}" type="pres">
      <dgm:prSet presAssocID="{6D1A232B-8AF6-4F5E-BFAF-6D9C9E4FFA98}" presName="sibTrans" presStyleCnt="0"/>
      <dgm:spPr/>
    </dgm:pt>
    <dgm:pt modelId="{E0A5C81E-EDD5-4B58-A071-4DA6C66727A2}" type="pres">
      <dgm:prSet presAssocID="{7E3E6C04-FA30-4C4F-8778-2CB328C75B01}" presName="compNode" presStyleCnt="0"/>
      <dgm:spPr/>
    </dgm:pt>
    <dgm:pt modelId="{8F611092-0BFB-48B9-B514-D5B03169B805}" type="pres">
      <dgm:prSet presAssocID="{7E3E6C04-FA30-4C4F-8778-2CB328C75B01}" presName="bgRect" presStyleLbl="bgShp" presStyleIdx="1" presStyleCnt="3"/>
      <dgm:spPr/>
    </dgm:pt>
    <dgm:pt modelId="{B2B2818C-468B-44C5-AF5A-FC7A7603BBD1}" type="pres">
      <dgm:prSet presAssocID="{7E3E6C04-FA30-4C4F-8778-2CB328C75B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797D73F-BCEC-4328-90EA-359F747B1197}" type="pres">
      <dgm:prSet presAssocID="{7E3E6C04-FA30-4C4F-8778-2CB328C75B01}" presName="spaceRect" presStyleCnt="0"/>
      <dgm:spPr/>
    </dgm:pt>
    <dgm:pt modelId="{3EACCD9C-27B2-49E7-A866-29195582ED06}" type="pres">
      <dgm:prSet presAssocID="{7E3E6C04-FA30-4C4F-8778-2CB328C75B01}" presName="parTx" presStyleLbl="revTx" presStyleIdx="1" presStyleCnt="3">
        <dgm:presLayoutVars>
          <dgm:chMax val="0"/>
          <dgm:chPref val="0"/>
        </dgm:presLayoutVars>
      </dgm:prSet>
      <dgm:spPr/>
    </dgm:pt>
    <dgm:pt modelId="{5632F255-387A-4220-B213-3F2FD98C38C8}" type="pres">
      <dgm:prSet presAssocID="{A65CEE6E-E1AD-41EC-BF6D-D3D868AFD350}" presName="sibTrans" presStyleCnt="0"/>
      <dgm:spPr/>
    </dgm:pt>
    <dgm:pt modelId="{A57AB517-E086-4BC1-90DF-18F269442E1B}" type="pres">
      <dgm:prSet presAssocID="{43DD7B9D-6DC8-4C25-A17D-B61806996B63}" presName="compNode" presStyleCnt="0"/>
      <dgm:spPr/>
    </dgm:pt>
    <dgm:pt modelId="{3CF527E2-7886-46BB-87E8-4E5729504C74}" type="pres">
      <dgm:prSet presAssocID="{43DD7B9D-6DC8-4C25-A17D-B61806996B63}" presName="bgRect" presStyleLbl="bgShp" presStyleIdx="2" presStyleCnt="3"/>
      <dgm:spPr/>
    </dgm:pt>
    <dgm:pt modelId="{24408B1E-DBB6-451D-8532-685697BC57A3}" type="pres">
      <dgm:prSet presAssocID="{43DD7B9D-6DC8-4C25-A17D-B61806996B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EA992452-BB61-4891-ACF2-F88F9BBB2E47}" type="pres">
      <dgm:prSet presAssocID="{43DD7B9D-6DC8-4C25-A17D-B61806996B63}" presName="spaceRect" presStyleCnt="0"/>
      <dgm:spPr/>
    </dgm:pt>
    <dgm:pt modelId="{7B010DBF-105F-482D-A552-3CA0C81148C1}" type="pres">
      <dgm:prSet presAssocID="{43DD7B9D-6DC8-4C25-A17D-B61806996B63}" presName="parTx" presStyleLbl="revTx" presStyleIdx="2" presStyleCnt="3">
        <dgm:presLayoutVars>
          <dgm:chMax val="0"/>
          <dgm:chPref val="0"/>
        </dgm:presLayoutVars>
      </dgm:prSet>
      <dgm:spPr/>
    </dgm:pt>
  </dgm:ptLst>
  <dgm:cxnLst>
    <dgm:cxn modelId="{2D83CD66-1AD7-4D81-AA50-A4713B492BA8}" type="presOf" srcId="{B20161B7-5198-4A39-8015-0F0D5FA1D966}" destId="{A30B349D-3E76-4D16-9BF2-685E5AA76DE8}" srcOrd="0" destOrd="0" presId="urn:microsoft.com/office/officeart/2018/2/layout/IconVerticalSolidList"/>
    <dgm:cxn modelId="{5BD60374-E115-42B9-B47F-14030306262B}" type="presOf" srcId="{B57D3EE1-F591-4682-9049-4B52258344B5}" destId="{37491DB2-11E0-4A0D-8D15-7BB13062F8A0}" srcOrd="0" destOrd="0" presId="urn:microsoft.com/office/officeart/2018/2/layout/IconVerticalSolidList"/>
    <dgm:cxn modelId="{FCA73857-E270-4E53-B54C-B9A352F03774}" srcId="{B20161B7-5198-4A39-8015-0F0D5FA1D966}" destId="{43DD7B9D-6DC8-4C25-A17D-B61806996B63}" srcOrd="2" destOrd="0" parTransId="{4C316512-6928-401F-AC92-739B4BB73ADD}" sibTransId="{BBF3A89A-90A8-4877-BE9C-422AB1A08CA2}"/>
    <dgm:cxn modelId="{0FB6D9A0-6F62-44AA-9F17-B3B588919ECD}" srcId="{B20161B7-5198-4A39-8015-0F0D5FA1D966}" destId="{7E3E6C04-FA30-4C4F-8778-2CB328C75B01}" srcOrd="1" destOrd="0" parTransId="{A5BE02DC-8393-4756-AB74-34A4CA793376}" sibTransId="{A65CEE6E-E1AD-41EC-BF6D-D3D868AFD350}"/>
    <dgm:cxn modelId="{B48AC6A4-0A3E-452A-8B36-230BEB63BD15}" srcId="{B20161B7-5198-4A39-8015-0F0D5FA1D966}" destId="{B57D3EE1-F591-4682-9049-4B52258344B5}" srcOrd="0" destOrd="0" parTransId="{6D4980C3-529A-48B0-AF09-43EBC6F5B782}" sibTransId="{6D1A232B-8AF6-4F5E-BFAF-6D9C9E4FFA98}"/>
    <dgm:cxn modelId="{D67B1DAA-AD36-47FA-A90B-707128066FA0}" type="presOf" srcId="{7E3E6C04-FA30-4C4F-8778-2CB328C75B01}" destId="{3EACCD9C-27B2-49E7-A866-29195582ED06}" srcOrd="0" destOrd="0" presId="urn:microsoft.com/office/officeart/2018/2/layout/IconVerticalSolidList"/>
    <dgm:cxn modelId="{3C211FE3-6231-4D4F-9723-670D42E54585}" type="presOf" srcId="{43DD7B9D-6DC8-4C25-A17D-B61806996B63}" destId="{7B010DBF-105F-482D-A552-3CA0C81148C1}" srcOrd="0" destOrd="0" presId="urn:microsoft.com/office/officeart/2018/2/layout/IconVerticalSolidList"/>
    <dgm:cxn modelId="{A0FA8DBF-52A5-4F6E-B708-ED2A6C852BEE}" type="presParOf" srcId="{A30B349D-3E76-4D16-9BF2-685E5AA76DE8}" destId="{EEAF790E-0F18-46D5-AE56-5B6C00555BF0}" srcOrd="0" destOrd="0" presId="urn:microsoft.com/office/officeart/2018/2/layout/IconVerticalSolidList"/>
    <dgm:cxn modelId="{92606DA6-831A-4F15-9F70-9A1670257D6F}" type="presParOf" srcId="{EEAF790E-0F18-46D5-AE56-5B6C00555BF0}" destId="{95451DC6-C3D5-48BB-A09E-0114BDFF1A8D}" srcOrd="0" destOrd="0" presId="urn:microsoft.com/office/officeart/2018/2/layout/IconVerticalSolidList"/>
    <dgm:cxn modelId="{00D2CC52-A781-4B92-8975-2F3050330455}" type="presParOf" srcId="{EEAF790E-0F18-46D5-AE56-5B6C00555BF0}" destId="{2FE5332B-5497-4898-96D0-EE33BF146135}" srcOrd="1" destOrd="0" presId="urn:microsoft.com/office/officeart/2018/2/layout/IconVerticalSolidList"/>
    <dgm:cxn modelId="{E1DED262-968B-4679-97B0-7FBFA696AE6B}" type="presParOf" srcId="{EEAF790E-0F18-46D5-AE56-5B6C00555BF0}" destId="{E8F430B4-697E-4E24-833F-DB03D3DCA509}" srcOrd="2" destOrd="0" presId="urn:microsoft.com/office/officeart/2018/2/layout/IconVerticalSolidList"/>
    <dgm:cxn modelId="{54F685B7-06EC-4E6E-B26B-870732AC2518}" type="presParOf" srcId="{EEAF790E-0F18-46D5-AE56-5B6C00555BF0}" destId="{37491DB2-11E0-4A0D-8D15-7BB13062F8A0}" srcOrd="3" destOrd="0" presId="urn:microsoft.com/office/officeart/2018/2/layout/IconVerticalSolidList"/>
    <dgm:cxn modelId="{58179E75-32FB-4F76-B5AB-23C4A63F98C3}" type="presParOf" srcId="{A30B349D-3E76-4D16-9BF2-685E5AA76DE8}" destId="{59FA7F0E-297A-42CB-A703-ED2377B8D543}" srcOrd="1" destOrd="0" presId="urn:microsoft.com/office/officeart/2018/2/layout/IconVerticalSolidList"/>
    <dgm:cxn modelId="{B8E907F0-D232-405F-ABB5-FCFDABDE13E6}" type="presParOf" srcId="{A30B349D-3E76-4D16-9BF2-685E5AA76DE8}" destId="{E0A5C81E-EDD5-4B58-A071-4DA6C66727A2}" srcOrd="2" destOrd="0" presId="urn:microsoft.com/office/officeart/2018/2/layout/IconVerticalSolidList"/>
    <dgm:cxn modelId="{61FAC524-A7BB-4C7B-A20C-5512853476DF}" type="presParOf" srcId="{E0A5C81E-EDD5-4B58-A071-4DA6C66727A2}" destId="{8F611092-0BFB-48B9-B514-D5B03169B805}" srcOrd="0" destOrd="0" presId="urn:microsoft.com/office/officeart/2018/2/layout/IconVerticalSolidList"/>
    <dgm:cxn modelId="{0A65B85D-145D-4B27-93E5-6301F6E1B96E}" type="presParOf" srcId="{E0A5C81E-EDD5-4B58-A071-4DA6C66727A2}" destId="{B2B2818C-468B-44C5-AF5A-FC7A7603BBD1}" srcOrd="1" destOrd="0" presId="urn:microsoft.com/office/officeart/2018/2/layout/IconVerticalSolidList"/>
    <dgm:cxn modelId="{92455928-B5E9-44AB-8F3D-BA2CAB876ABD}" type="presParOf" srcId="{E0A5C81E-EDD5-4B58-A071-4DA6C66727A2}" destId="{7797D73F-BCEC-4328-90EA-359F747B1197}" srcOrd="2" destOrd="0" presId="urn:microsoft.com/office/officeart/2018/2/layout/IconVerticalSolidList"/>
    <dgm:cxn modelId="{C4FCD648-8BD4-4E9E-B2DB-4CF890A09D11}" type="presParOf" srcId="{E0A5C81E-EDD5-4B58-A071-4DA6C66727A2}" destId="{3EACCD9C-27B2-49E7-A866-29195582ED06}" srcOrd="3" destOrd="0" presId="urn:microsoft.com/office/officeart/2018/2/layout/IconVerticalSolidList"/>
    <dgm:cxn modelId="{6D4B6F37-29E9-4F5C-8F42-B83D29A9A698}" type="presParOf" srcId="{A30B349D-3E76-4D16-9BF2-685E5AA76DE8}" destId="{5632F255-387A-4220-B213-3F2FD98C38C8}" srcOrd="3" destOrd="0" presId="urn:microsoft.com/office/officeart/2018/2/layout/IconVerticalSolidList"/>
    <dgm:cxn modelId="{D6209047-27F7-419C-9330-E8E852864EF1}" type="presParOf" srcId="{A30B349D-3E76-4D16-9BF2-685E5AA76DE8}" destId="{A57AB517-E086-4BC1-90DF-18F269442E1B}" srcOrd="4" destOrd="0" presId="urn:microsoft.com/office/officeart/2018/2/layout/IconVerticalSolidList"/>
    <dgm:cxn modelId="{3510D093-0940-4EA1-B82E-134B30A70827}" type="presParOf" srcId="{A57AB517-E086-4BC1-90DF-18F269442E1B}" destId="{3CF527E2-7886-46BB-87E8-4E5729504C74}" srcOrd="0" destOrd="0" presId="urn:microsoft.com/office/officeart/2018/2/layout/IconVerticalSolidList"/>
    <dgm:cxn modelId="{E96C8885-1370-4151-869C-273066F21000}" type="presParOf" srcId="{A57AB517-E086-4BC1-90DF-18F269442E1B}" destId="{24408B1E-DBB6-451D-8532-685697BC57A3}" srcOrd="1" destOrd="0" presId="urn:microsoft.com/office/officeart/2018/2/layout/IconVerticalSolidList"/>
    <dgm:cxn modelId="{B63B3121-3871-4267-AAAA-1E43A3D66475}" type="presParOf" srcId="{A57AB517-E086-4BC1-90DF-18F269442E1B}" destId="{EA992452-BB61-4891-ACF2-F88F9BBB2E47}" srcOrd="2" destOrd="0" presId="urn:microsoft.com/office/officeart/2018/2/layout/IconVerticalSolidList"/>
    <dgm:cxn modelId="{06D8BDC3-0299-4C54-9D58-D1ABB013E46A}" type="presParOf" srcId="{A57AB517-E086-4BC1-90DF-18F269442E1B}" destId="{7B010DBF-105F-482D-A552-3CA0C81148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51DC6-C3D5-48BB-A09E-0114BDFF1A8D}">
      <dsp:nvSpPr>
        <dsp:cNvPr id="0" name=""/>
        <dsp:cNvSpPr/>
      </dsp:nvSpPr>
      <dsp:spPr>
        <a:xfrm>
          <a:off x="0" y="465"/>
          <a:ext cx="11029950" cy="10895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5332B-5497-4898-96D0-EE33BF146135}">
      <dsp:nvSpPr>
        <dsp:cNvPr id="0" name=""/>
        <dsp:cNvSpPr/>
      </dsp:nvSpPr>
      <dsp:spPr>
        <a:xfrm>
          <a:off x="329582" y="245609"/>
          <a:ext cx="599240" cy="599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491DB2-11E0-4A0D-8D15-7BB13062F8A0}">
      <dsp:nvSpPr>
        <dsp:cNvPr id="0" name=""/>
        <dsp:cNvSpPr/>
      </dsp:nvSpPr>
      <dsp:spPr>
        <a:xfrm>
          <a:off x="1258405" y="465"/>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Based on the theory and practice of appreciative inquiry, and has roots in positive psychology.</a:t>
          </a:r>
          <a:endParaRPr lang="en-US" sz="2000" kern="1200"/>
        </a:p>
      </dsp:txBody>
      <dsp:txXfrm>
        <a:off x="1258405" y="465"/>
        <a:ext cx="9771544" cy="1089528"/>
      </dsp:txXfrm>
    </dsp:sp>
    <dsp:sp modelId="{8F611092-0BFB-48B9-B514-D5B03169B805}">
      <dsp:nvSpPr>
        <dsp:cNvPr id="0" name=""/>
        <dsp:cNvSpPr/>
      </dsp:nvSpPr>
      <dsp:spPr>
        <a:xfrm>
          <a:off x="0" y="1362376"/>
          <a:ext cx="11029950" cy="10895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2818C-468B-44C5-AF5A-FC7A7603BBD1}">
      <dsp:nvSpPr>
        <dsp:cNvPr id="0" name=""/>
        <dsp:cNvSpPr/>
      </dsp:nvSpPr>
      <dsp:spPr>
        <a:xfrm>
          <a:off x="329582" y="1607520"/>
          <a:ext cx="599240" cy="599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CCD9C-27B2-49E7-A866-29195582ED06}">
      <dsp:nvSpPr>
        <dsp:cNvPr id="0" name=""/>
        <dsp:cNvSpPr/>
      </dsp:nvSpPr>
      <dsp:spPr>
        <a:xfrm>
          <a:off x="1258405" y="136237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sz="2000" kern="1200"/>
        </a:p>
      </dsp:txBody>
      <dsp:txXfrm>
        <a:off x="1258405" y="1362376"/>
        <a:ext cx="9771544" cy="1089528"/>
      </dsp:txXfrm>
    </dsp:sp>
    <dsp:sp modelId="{3CF527E2-7886-46BB-87E8-4E5729504C74}">
      <dsp:nvSpPr>
        <dsp:cNvPr id="0" name=""/>
        <dsp:cNvSpPr/>
      </dsp:nvSpPr>
      <dsp:spPr>
        <a:xfrm>
          <a:off x="0" y="2724286"/>
          <a:ext cx="11029950" cy="10895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08B1E-DBB6-451D-8532-685697BC57A3}">
      <dsp:nvSpPr>
        <dsp:cNvPr id="0" name=""/>
        <dsp:cNvSpPr/>
      </dsp:nvSpPr>
      <dsp:spPr>
        <a:xfrm>
          <a:off x="329582" y="2969430"/>
          <a:ext cx="599240" cy="5992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010DBF-105F-482D-A552-3CA0C81148C1}">
      <dsp:nvSpPr>
        <dsp:cNvPr id="0" name=""/>
        <dsp:cNvSpPr/>
      </dsp:nvSpPr>
      <dsp:spPr>
        <a:xfrm>
          <a:off x="1258405" y="272428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Kluger and Nir (2010) developed the "feedforward interview" (FFI) based on the appreciative interview component of appreciate inquiry.  More on the next slide!</a:t>
          </a:r>
          <a:endParaRPr lang="en-US" sz="2000" kern="1200"/>
        </a:p>
      </dsp:txBody>
      <dsp:txXfrm>
        <a:off x="1258405" y="2724286"/>
        <a:ext cx="9771544" cy="1089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05/03/2024</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05/03/2024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3/5/2024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7037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3/5/2024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4979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3/5/2024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44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400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8529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3713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136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3/5/2024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45002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3/5/2024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3023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9520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3/5/2024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816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3/5/2024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228497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local.gov.uk/case-studies/performance-management-basildon-borough-counci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cipd.org/uk/knowledge/bitesize-research/ratingless-performance-review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ipd.org/uk/knowledge/evidence-reviews/evidence-people-performance/?_gl=1*ox0ehx*_ga*MTM2NjY3MzA3OC4xNjk3MDQwMTI0*_ga_D9HN5GYHYY*MTcwOTYzNDMxNC4xOS4xLjE3MDk2MzUyMzguNDAuMC4w" TargetMode="External"/><Relationship Id="rId2" Type="http://schemas.openxmlformats.org/officeDocument/2006/relationships/hyperlink" Target="https://www.cipd.org/uk/knowledge/factsheets/appraisals-factsheet/"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nline.hbs.edu/blog/post/leadership-vs-managementv"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fXEceZzND0?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437702-DDAD-B690-86C9-726C5552B415}"/>
              </a:ext>
            </a:extLst>
          </p:cNvPr>
          <p:cNvPicPr>
            <a:picLocks noChangeAspect="1"/>
          </p:cNvPicPr>
          <p:nvPr/>
        </p:nvPicPr>
        <p:blipFill rotWithShape="1">
          <a:blip r:embed="rId3"/>
          <a:srcRect t="18259" r="-2" b="673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99510" y="2324906"/>
            <a:ext cx="3412067" cy="1588698"/>
          </a:xfrm>
        </p:spPr>
        <p:txBody>
          <a:bodyPr rtlCol="0">
            <a:normAutofit/>
          </a:bodyPr>
          <a:lstStyle/>
          <a:p>
            <a:pPr>
              <a:lnSpc>
                <a:spcPct val="90000"/>
              </a:lnSpc>
            </a:pPr>
            <a:r>
              <a:rPr lang="en-GB">
                <a:solidFill>
                  <a:schemeClr val="tx1"/>
                </a:solidFill>
              </a:rPr>
              <a:t>Performance management systems</a:t>
            </a:r>
          </a:p>
        </p:txBody>
      </p:sp>
      <p:sp>
        <p:nvSpPr>
          <p:cNvPr id="3" name="Subtitle 2"/>
          <p:cNvSpPr>
            <a:spLocks noGrp="1"/>
          </p:cNvSpPr>
          <p:nvPr>
            <p:ph type="subTitle" idx="1"/>
          </p:nvPr>
        </p:nvSpPr>
        <p:spPr>
          <a:xfrm>
            <a:off x="899510" y="3945249"/>
            <a:ext cx="3412067" cy="738820"/>
          </a:xfrm>
        </p:spPr>
        <p:txBody>
          <a:bodyPr vert="horz" lIns="91440" tIns="45720" rIns="91440" bIns="45720" rtlCol="0">
            <a:normAutofit/>
          </a:bodyPr>
          <a:lstStyle/>
          <a:p>
            <a:r>
              <a:rPr lang="en-GB" dirty="0"/>
              <a:t>5th March 2024</a:t>
            </a:r>
          </a:p>
        </p:txBody>
      </p:sp>
    </p:spTree>
    <p:extLst>
      <p:ext uri="{BB962C8B-B14F-4D97-AF65-F5344CB8AC3E}">
        <p14:creationId xmlns:p14="http://schemas.microsoft.com/office/powerpoint/2010/main" val="34023716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E6BC7-0636-FFA8-86E1-C4F70DE57AC2}"/>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INTRODUCTION </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CFEDCF-5A83-7C4C-2B00-54A0A62E2FE0}"/>
              </a:ext>
            </a:extLst>
          </p:cNvPr>
          <p:cNvSpPr>
            <a:spLocks noGrp="1"/>
          </p:cNvSpPr>
          <p:nvPr>
            <p:ph idx="1"/>
          </p:nvPr>
        </p:nvSpPr>
        <p:spPr>
          <a:xfrm>
            <a:off x="6441743" y="1507415"/>
            <a:ext cx="4819091" cy="3903331"/>
          </a:xfrm>
          <a:ln w="57150">
            <a:noFill/>
          </a:ln>
        </p:spPr>
        <p:txBody>
          <a:bodyPr anchor="t">
            <a:normAutofit/>
          </a:bodyPr>
          <a:lstStyle/>
          <a:p>
            <a:pPr marL="305435" indent="-305435"/>
            <a:r>
              <a:rPr lang="en-GB" sz="2000"/>
              <a:t>Formal performance management systems attempt to represent the normal processes of management: planning, executing, reviewing, taking corrective action, as a procedure for managing performance. (Armstrong, 2022)</a:t>
            </a:r>
          </a:p>
          <a:p>
            <a:pPr marL="305435" indent="-305435"/>
            <a:r>
              <a:rPr lang="en-GB" sz="2000"/>
              <a:t>In these few slides we will look at the features of a performance management system</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5082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9DEA-DA12-DDB4-3F9B-FA681BEE04FF}"/>
              </a:ext>
            </a:extLst>
          </p:cNvPr>
          <p:cNvSpPr>
            <a:spLocks noGrp="1"/>
          </p:cNvSpPr>
          <p:nvPr>
            <p:ph type="title"/>
          </p:nvPr>
        </p:nvSpPr>
        <p:spPr/>
        <p:txBody>
          <a:bodyPr/>
          <a:lstStyle/>
          <a:p>
            <a:r>
              <a:rPr lang="en-GB" dirty="0"/>
              <a:t>Features</a:t>
            </a:r>
          </a:p>
        </p:txBody>
      </p:sp>
      <p:sp>
        <p:nvSpPr>
          <p:cNvPr id="3" name="Content Placeholder 2">
            <a:extLst>
              <a:ext uri="{FF2B5EF4-FFF2-40B4-BE49-F238E27FC236}">
                <a16:creationId xmlns:a16="http://schemas.microsoft.com/office/drawing/2014/main" id="{C8A76BF3-98CE-AFA4-D3E1-A934C18F7FE3}"/>
              </a:ext>
            </a:extLst>
          </p:cNvPr>
          <p:cNvSpPr>
            <a:spLocks noGrp="1"/>
          </p:cNvSpPr>
          <p:nvPr>
            <p:ph idx="1"/>
          </p:nvPr>
        </p:nvSpPr>
        <p:spPr/>
        <p:txBody>
          <a:bodyPr/>
          <a:lstStyle/>
          <a:p>
            <a:pPr marL="305435" indent="-305435"/>
            <a:endParaRPr lang="en-GB" dirty="0"/>
          </a:p>
          <a:p>
            <a:pPr marL="305435" indent="-305435"/>
            <a:endParaRPr lang="en-GB" dirty="0"/>
          </a:p>
          <a:p>
            <a:pPr marL="305435" indent="-305435"/>
            <a:endParaRPr lang="en-GB" dirty="0"/>
          </a:p>
        </p:txBody>
      </p:sp>
      <p:pic>
        <p:nvPicPr>
          <p:cNvPr id="4" name="Picture 3" descr="A diagram of performance management&#10;&#10;Description automatically generated">
            <a:extLst>
              <a:ext uri="{FF2B5EF4-FFF2-40B4-BE49-F238E27FC236}">
                <a16:creationId xmlns:a16="http://schemas.microsoft.com/office/drawing/2014/main" id="{ECDA4B2A-E652-2321-0C58-F81EDC382980}"/>
              </a:ext>
            </a:extLst>
          </p:cNvPr>
          <p:cNvPicPr>
            <a:picLocks noChangeAspect="1"/>
          </p:cNvPicPr>
          <p:nvPr/>
        </p:nvPicPr>
        <p:blipFill>
          <a:blip r:embed="rId2"/>
          <a:stretch>
            <a:fillRect/>
          </a:stretch>
        </p:blipFill>
        <p:spPr>
          <a:xfrm>
            <a:off x="1283735" y="1974404"/>
            <a:ext cx="6122754" cy="4261955"/>
          </a:xfrm>
          <a:prstGeom prst="rect">
            <a:avLst/>
          </a:prstGeom>
        </p:spPr>
      </p:pic>
      <p:sp>
        <p:nvSpPr>
          <p:cNvPr id="5" name="TextBox 4">
            <a:extLst>
              <a:ext uri="{FF2B5EF4-FFF2-40B4-BE49-F238E27FC236}">
                <a16:creationId xmlns:a16="http://schemas.microsoft.com/office/drawing/2014/main" id="{29C5742C-D5B0-8DE6-DA34-01D17EEEBC02}"/>
              </a:ext>
            </a:extLst>
          </p:cNvPr>
          <p:cNvSpPr txBox="1"/>
          <p:nvPr/>
        </p:nvSpPr>
        <p:spPr>
          <a:xfrm>
            <a:off x="7581819" y="2552109"/>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performance management cycle as a continuous process</a:t>
            </a:r>
            <a:endParaRPr lang="en-US" dirty="0"/>
          </a:p>
          <a:p>
            <a:endParaRPr lang="en-GB" dirty="0"/>
          </a:p>
          <a:p>
            <a:r>
              <a:rPr lang="en-GB" dirty="0">
                <a:ea typeface="+mn-lt"/>
                <a:cs typeface="+mn-lt"/>
                <a:hlinkClick r:id="rId3"/>
              </a:rPr>
              <a:t>https://www.local.gov.uk/case-studies/performance-management-basildon-borough-council</a:t>
            </a:r>
            <a:r>
              <a:rPr lang="en-GB" dirty="0">
                <a:ea typeface="+mn-lt"/>
                <a:cs typeface="+mn-lt"/>
              </a:rPr>
              <a:t> </a:t>
            </a:r>
            <a:endParaRPr lang="en-GB"/>
          </a:p>
          <a:p>
            <a:endParaRPr lang="en-GB" dirty="0"/>
          </a:p>
          <a:p>
            <a:endParaRPr lang="en-GB" dirty="0"/>
          </a:p>
          <a:p>
            <a:endParaRPr lang="en-GB" dirty="0"/>
          </a:p>
        </p:txBody>
      </p:sp>
    </p:spTree>
    <p:extLst>
      <p:ext uri="{BB962C8B-B14F-4D97-AF65-F5344CB8AC3E}">
        <p14:creationId xmlns:p14="http://schemas.microsoft.com/office/powerpoint/2010/main" val="710389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CD18-CF49-5834-C85D-E98A199B2A17}"/>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DEVELOPMENTS IN PERFORMANCE MANAGEMENT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9D31B45-B557-5BD4-C617-6E98C35AEE0E}"/>
              </a:ext>
            </a:extLst>
          </p:cNvPr>
          <p:cNvSpPr>
            <a:spLocks noGrp="1"/>
          </p:cNvSpPr>
          <p:nvPr>
            <p:ph idx="1"/>
          </p:nvPr>
        </p:nvSpPr>
        <p:spPr>
          <a:xfrm>
            <a:off x="581194" y="1896533"/>
            <a:ext cx="6309003" cy="3962266"/>
          </a:xfrm>
        </p:spPr>
        <p:txBody>
          <a:bodyPr>
            <a:normAutofit/>
          </a:bodyPr>
          <a:lstStyle/>
          <a:p>
            <a:pPr marL="0" indent="0">
              <a:lnSpc>
                <a:spcPct val="100000"/>
              </a:lnSpc>
              <a:buNone/>
            </a:pPr>
            <a:r>
              <a:rPr lang="en-GB" dirty="0">
                <a:solidFill>
                  <a:schemeClr val="tx2"/>
                </a:solidFill>
              </a:rPr>
              <a:t>According to Armstrong (2022) the most popular development is to abolish rating.  A survey of 430 organisations by the Human Capital Institute quoted by Ledford and Benson (2019) found that 12% had abandoned performance ratings.  These included Accenture, Adobe, Deloitte, IBM and Microsoft.  But what does the evidence say?  The CIPD (2020) considered this:</a:t>
            </a:r>
          </a:p>
          <a:p>
            <a:pPr marL="0" indent="0">
              <a:lnSpc>
                <a:spcPct val="100000"/>
              </a:lnSpc>
              <a:buNone/>
            </a:pPr>
            <a:r>
              <a:rPr lang="en-GB" dirty="0">
                <a:solidFill>
                  <a:schemeClr val="tx2"/>
                </a:solidFill>
                <a:ea typeface="+mn-lt"/>
                <a:cs typeface="+mn-lt"/>
                <a:hlinkClick r:id="rId2">
                  <a:extLst>
                    <a:ext uri="{A12FA001-AC4F-418D-AE19-62706E023703}">
                      <ahyp:hlinkClr xmlns:ahyp="http://schemas.microsoft.com/office/drawing/2018/hyperlinkcolor" val="tx"/>
                    </a:ext>
                  </a:extLst>
                </a:hlinkClick>
              </a:rPr>
              <a:t>https://www.cipd.org/uk/knowledge/bitesize-research/ratingless-performance-reviews/</a:t>
            </a:r>
            <a:endParaRPr lang="en-GB" dirty="0">
              <a:solidFill>
                <a:schemeClr val="tx2"/>
              </a:solidFill>
              <a:ea typeface="+mn-lt"/>
              <a:cs typeface="+mn-lt"/>
            </a:endParaRPr>
          </a:p>
          <a:p>
            <a:pPr marL="0" indent="0">
              <a:lnSpc>
                <a:spcPct val="100000"/>
              </a:lnSpc>
              <a:buNone/>
            </a:pPr>
            <a:r>
              <a:rPr lang="en-GB" b="1" dirty="0">
                <a:solidFill>
                  <a:schemeClr val="tx2"/>
                </a:solidFill>
              </a:rPr>
              <a:t>Do you think </a:t>
            </a:r>
            <a:r>
              <a:rPr lang="en-GB" b="1" err="1">
                <a:solidFill>
                  <a:schemeClr val="tx2"/>
                </a:solidFill>
              </a:rPr>
              <a:t>ratingless</a:t>
            </a:r>
            <a:r>
              <a:rPr lang="en-GB" b="1" dirty="0">
                <a:solidFill>
                  <a:schemeClr val="tx2"/>
                </a:solidFill>
              </a:rPr>
              <a:t> reviews would work in your organisation?  </a:t>
            </a:r>
            <a:r>
              <a:rPr lang="en-GB" dirty="0">
                <a:solidFill>
                  <a:schemeClr val="tx2"/>
                </a:solidFill>
              </a:rPr>
              <a:t>Please leave a comment on the Moodle forum to share your views with the rest of the class.  You will find the forum under the Performance Management tile.</a:t>
            </a:r>
          </a:p>
        </p:txBody>
      </p:sp>
      <p:pic>
        <p:nvPicPr>
          <p:cNvPr id="5" name="Picture 4" descr="Graph">
            <a:extLst>
              <a:ext uri="{FF2B5EF4-FFF2-40B4-BE49-F238E27FC236}">
                <a16:creationId xmlns:a16="http://schemas.microsoft.com/office/drawing/2014/main" id="{782442C1-A975-2AE2-9FA7-8B93B65F67C6}"/>
              </a:ext>
            </a:extLst>
          </p:cNvPr>
          <p:cNvPicPr>
            <a:picLocks noChangeAspect="1"/>
          </p:cNvPicPr>
          <p:nvPr/>
        </p:nvPicPr>
        <p:blipFill rotWithShape="1">
          <a:blip r:embed="rId3"/>
          <a:srcRect l="27461" r="29974" b="4"/>
          <a:stretch/>
        </p:blipFill>
        <p:spPr>
          <a:xfrm>
            <a:off x="7521283" y="10"/>
            <a:ext cx="4670717" cy="6857990"/>
          </a:xfrm>
          <a:prstGeom prst="rect">
            <a:avLst/>
          </a:prstGeom>
        </p:spPr>
      </p:pic>
    </p:spTree>
    <p:extLst>
      <p:ext uri="{BB962C8B-B14F-4D97-AF65-F5344CB8AC3E}">
        <p14:creationId xmlns:p14="http://schemas.microsoft.com/office/powerpoint/2010/main" val="2003557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1BB9-FE94-4A71-07FB-5E5165618EC4}"/>
              </a:ext>
            </a:extLst>
          </p:cNvPr>
          <p:cNvSpPr>
            <a:spLocks noGrp="1"/>
          </p:cNvSpPr>
          <p:nvPr>
            <p:ph type="title"/>
          </p:nvPr>
        </p:nvSpPr>
        <p:spPr>
          <a:xfrm>
            <a:off x="581193" y="702156"/>
            <a:ext cx="6309003" cy="1013800"/>
          </a:xfrm>
        </p:spPr>
        <p:txBody>
          <a:bodyPr>
            <a:normAutofit/>
          </a:bodyPr>
          <a:lstStyle/>
          <a:p>
            <a:r>
              <a:rPr lang="en-GB">
                <a:solidFill>
                  <a:schemeClr val="tx2"/>
                </a:solidFill>
              </a:rPr>
              <a:t>CIPD FACTSHEET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12B213-6933-CF9D-9409-16B1E30434C9}"/>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sz="1600">
                <a:solidFill>
                  <a:schemeClr val="tx2"/>
                </a:solidFill>
              </a:rPr>
              <a:t>Hot off the press is this CIPD factsheet, released in January 2024.  </a:t>
            </a:r>
          </a:p>
          <a:p>
            <a:pPr marL="305435" indent="-305435">
              <a:lnSpc>
                <a:spcPct val="100000"/>
              </a:lnSpc>
            </a:pPr>
            <a:r>
              <a:rPr lang="en-GB" sz="1600">
                <a:solidFill>
                  <a:schemeClr val="tx2"/>
                </a:solidFill>
                <a:ea typeface="+mn-lt"/>
                <a:cs typeface="+mn-lt"/>
                <a:hlinkClick r:id="rId2"/>
              </a:rPr>
              <a:t>https://www.cipd.org/uk/knowledge/factsheets/appraisals-factsheet/</a:t>
            </a:r>
            <a:r>
              <a:rPr lang="en-GB" sz="1600">
                <a:solidFill>
                  <a:schemeClr val="tx2"/>
                </a:solidFill>
                <a:ea typeface="+mn-lt"/>
                <a:cs typeface="+mn-lt"/>
              </a:rPr>
              <a:t> </a:t>
            </a:r>
          </a:p>
          <a:p>
            <a:pPr marL="305435" indent="-305435">
              <a:lnSpc>
                <a:spcPct val="100000"/>
              </a:lnSpc>
            </a:pPr>
            <a:r>
              <a:rPr lang="en-GB" sz="1600" dirty="0">
                <a:solidFill>
                  <a:schemeClr val="tx2"/>
                </a:solidFill>
              </a:rPr>
              <a:t>It highlights the fact that most organisations are still measuring performance.  It links to the CIPD evidence reviews that explores how managers should understand and measure people performance at the individual and team level:</a:t>
            </a:r>
          </a:p>
          <a:p>
            <a:pPr marL="305435" indent="-305435">
              <a:lnSpc>
                <a:spcPct val="100000"/>
              </a:lnSpc>
            </a:pPr>
            <a:r>
              <a:rPr lang="en-GB" sz="1600">
                <a:solidFill>
                  <a:schemeClr val="tx2"/>
                </a:solidFill>
                <a:ea typeface="+mn-lt"/>
                <a:cs typeface="+mn-lt"/>
                <a:hlinkClick r:id="rId3"/>
              </a:rPr>
              <a:t>https://www.cipd.org/uk/knowledge/evidence-reviews/evidence-people-performance/?_gl=1*ox0ehx*_ga*MTM2NjY3MzA3OC4xNjk3MDQwMTI0*_ga_D9HN5GYHYY*MTcwOTYzNDMxNC4xOS4xLjE3MDk2MzUyMzguNDAuMC4w</a:t>
            </a:r>
            <a:r>
              <a:rPr lang="en-GB" sz="1600">
                <a:solidFill>
                  <a:schemeClr val="tx2"/>
                </a:solidFill>
                <a:ea typeface="+mn-lt"/>
                <a:cs typeface="+mn-lt"/>
              </a:rPr>
              <a:t> </a:t>
            </a:r>
          </a:p>
          <a:p>
            <a:pPr marL="305435" indent="-305435">
              <a:lnSpc>
                <a:spcPct val="100000"/>
              </a:lnSpc>
            </a:pPr>
            <a:r>
              <a:rPr lang="en-GB" sz="1600">
                <a:solidFill>
                  <a:schemeClr val="tx2"/>
                </a:solidFill>
              </a:rPr>
              <a:t>Reviewing these documents will help you plan for your assignment :-) </a:t>
            </a:r>
          </a:p>
        </p:txBody>
      </p:sp>
      <p:pic>
        <p:nvPicPr>
          <p:cNvPr id="5" name="Picture 4" descr="Speedometer">
            <a:extLst>
              <a:ext uri="{FF2B5EF4-FFF2-40B4-BE49-F238E27FC236}">
                <a16:creationId xmlns:a16="http://schemas.microsoft.com/office/drawing/2014/main" id="{511B7E46-E838-D726-6721-50F9F98C7809}"/>
              </a:ext>
            </a:extLst>
          </p:cNvPr>
          <p:cNvPicPr>
            <a:picLocks noChangeAspect="1"/>
          </p:cNvPicPr>
          <p:nvPr/>
        </p:nvPicPr>
        <p:blipFill rotWithShape="1">
          <a:blip r:embed="rId4"/>
          <a:srcRect l="33399" r="24131" b="-7"/>
          <a:stretch/>
        </p:blipFill>
        <p:spPr>
          <a:xfrm>
            <a:off x="7521283" y="10"/>
            <a:ext cx="4670717" cy="6857990"/>
          </a:xfrm>
          <a:prstGeom prst="rect">
            <a:avLst/>
          </a:prstGeom>
        </p:spPr>
      </p:pic>
    </p:spTree>
    <p:extLst>
      <p:ext uri="{BB962C8B-B14F-4D97-AF65-F5344CB8AC3E}">
        <p14:creationId xmlns:p14="http://schemas.microsoft.com/office/powerpoint/2010/main" val="1959150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0EE93-34C8-9787-43B9-F750B984B041}"/>
              </a:ext>
            </a:extLst>
          </p:cNvPr>
          <p:cNvSpPr>
            <a:spLocks noGrp="1"/>
          </p:cNvSpPr>
          <p:nvPr>
            <p:ph type="title"/>
          </p:nvPr>
        </p:nvSpPr>
        <p:spPr>
          <a:xfrm>
            <a:off x="581193" y="702156"/>
            <a:ext cx="6309003" cy="1013800"/>
          </a:xfrm>
        </p:spPr>
        <p:txBody>
          <a:bodyPr>
            <a:normAutofit/>
          </a:bodyPr>
          <a:lstStyle/>
          <a:p>
            <a:r>
              <a:rPr lang="en-GB">
                <a:solidFill>
                  <a:schemeClr val="tx2"/>
                </a:solidFill>
              </a:rPr>
              <a:t>PERFORMANCE LEADERSHIP</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5524EC-EBD0-08DC-87B6-000A9DC8DFB3}"/>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a:solidFill>
                  <a:schemeClr val="tx2"/>
                </a:solidFill>
              </a:rPr>
              <a:t>Pulakos</a:t>
            </a:r>
            <a:r>
              <a:rPr lang="en-GB" i="1">
                <a:solidFill>
                  <a:schemeClr val="tx2"/>
                </a:solidFill>
              </a:rPr>
              <a:t> et al (2015) </a:t>
            </a:r>
            <a:r>
              <a:rPr lang="en-GB">
                <a:solidFill>
                  <a:schemeClr val="tx2"/>
                </a:solidFill>
              </a:rPr>
              <a:t>commented that one of the problems with performance management systems is that they reduce performance management to something disconnected from day-to-day work and behaviours that actually drive performance.  They argue that the things that really have an impact on performance are:</a:t>
            </a:r>
          </a:p>
          <a:p>
            <a:pPr marL="629920" lvl="1" indent="-305435">
              <a:lnSpc>
                <a:spcPct val="100000"/>
              </a:lnSpc>
              <a:buFont typeface="Courier New" panose="05020102010507070707" pitchFamily="18" charset="2"/>
              <a:buChar char="o"/>
            </a:pPr>
            <a:r>
              <a:rPr lang="en-GB">
                <a:solidFill>
                  <a:schemeClr val="tx2"/>
                </a:solidFill>
              </a:rPr>
              <a:t>Communicating ongoing expectations</a:t>
            </a:r>
          </a:p>
          <a:p>
            <a:pPr marL="629920" lvl="1" indent="-305435">
              <a:lnSpc>
                <a:spcPct val="100000"/>
              </a:lnSpc>
              <a:buFont typeface="Courier New" panose="05020102010507070707" pitchFamily="18" charset="2"/>
              <a:buChar char="o"/>
            </a:pPr>
            <a:r>
              <a:rPr lang="en-GB">
                <a:solidFill>
                  <a:schemeClr val="tx2"/>
                </a:solidFill>
              </a:rPr>
              <a:t>Providing informal feedback in real-time</a:t>
            </a:r>
          </a:p>
          <a:p>
            <a:pPr marL="629920" lvl="1" indent="-305435">
              <a:lnSpc>
                <a:spcPct val="100000"/>
              </a:lnSpc>
              <a:buFont typeface="Courier New" panose="05020102010507070707" pitchFamily="18" charset="2"/>
              <a:buChar char="o"/>
            </a:pPr>
            <a:r>
              <a:rPr lang="en-GB">
                <a:solidFill>
                  <a:schemeClr val="tx2"/>
                </a:solidFill>
              </a:rPr>
              <a:t>Developing employees through experience</a:t>
            </a:r>
          </a:p>
          <a:p>
            <a:pPr marL="324485" lvl="1" indent="0">
              <a:lnSpc>
                <a:spcPct val="100000"/>
              </a:lnSpc>
              <a:buNone/>
            </a:pPr>
            <a:r>
              <a:rPr lang="en-GB">
                <a:solidFill>
                  <a:schemeClr val="tx2"/>
                </a:solidFill>
              </a:rPr>
              <a:t>They argue that performance management needs to shift from being about formal systems and processes to focusing on the behaviours that matter every day.</a:t>
            </a:r>
          </a:p>
        </p:txBody>
      </p:sp>
      <p:pic>
        <p:nvPicPr>
          <p:cNvPr id="5" name="Picture 4" descr="Large skydiving group mid-air">
            <a:extLst>
              <a:ext uri="{FF2B5EF4-FFF2-40B4-BE49-F238E27FC236}">
                <a16:creationId xmlns:a16="http://schemas.microsoft.com/office/drawing/2014/main" id="{E9FE587C-BC9B-B897-3018-13B002750215}"/>
              </a:ext>
            </a:extLst>
          </p:cNvPr>
          <p:cNvPicPr>
            <a:picLocks noChangeAspect="1"/>
          </p:cNvPicPr>
          <p:nvPr/>
        </p:nvPicPr>
        <p:blipFill rotWithShape="1">
          <a:blip r:embed="rId2"/>
          <a:srcRect l="28160" r="26482" b="3"/>
          <a:stretch/>
        </p:blipFill>
        <p:spPr>
          <a:xfrm>
            <a:off x="7521283" y="10"/>
            <a:ext cx="4670717" cy="6857990"/>
          </a:xfrm>
          <a:prstGeom prst="rect">
            <a:avLst/>
          </a:prstGeom>
        </p:spPr>
      </p:pic>
    </p:spTree>
    <p:extLst>
      <p:ext uri="{BB962C8B-B14F-4D97-AF65-F5344CB8AC3E}">
        <p14:creationId xmlns:p14="http://schemas.microsoft.com/office/powerpoint/2010/main" val="882269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aper ships being led by a yellow ship">
            <a:extLst>
              <a:ext uri="{FF2B5EF4-FFF2-40B4-BE49-F238E27FC236}">
                <a16:creationId xmlns:a16="http://schemas.microsoft.com/office/drawing/2014/main" id="{46529105-87B1-E1B3-BC2C-7D2ECE5D89F7}"/>
              </a:ext>
            </a:extLst>
          </p:cNvPr>
          <p:cNvPicPr>
            <a:picLocks noChangeAspect="1"/>
          </p:cNvPicPr>
          <p:nvPr/>
        </p:nvPicPr>
        <p:blipFill rotWithShape="1">
          <a:blip r:embed="rId2"/>
          <a:srcRect t="14852" r="-2" b="750"/>
          <a:stretch/>
        </p:blipFill>
        <p:spPr>
          <a:xfrm>
            <a:off x="20" y="10"/>
            <a:ext cx="12191980" cy="6857988"/>
          </a:xfrm>
          <a:prstGeom prst="rect">
            <a:avLst/>
          </a:prstGeom>
        </p:spPr>
      </p:pic>
      <p:sp>
        <p:nvSpPr>
          <p:cNvPr id="9" name="Rectangle 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43DDCE-EDAA-470E-B1BA-95B2AB75A2A8}"/>
              </a:ext>
            </a:extLst>
          </p:cNvPr>
          <p:cNvSpPr>
            <a:spLocks noGrp="1"/>
          </p:cNvSpPr>
          <p:nvPr>
            <p:ph type="title"/>
          </p:nvPr>
        </p:nvSpPr>
        <p:spPr>
          <a:xfrm>
            <a:off x="6966184" y="938022"/>
            <a:ext cx="4389261" cy="1188720"/>
          </a:xfrm>
        </p:spPr>
        <p:txBody>
          <a:bodyPr>
            <a:normAutofit/>
          </a:bodyPr>
          <a:lstStyle/>
          <a:p>
            <a:r>
              <a:rPr lang="en-GB" dirty="0"/>
              <a:t>What do engaging managers do?</a:t>
            </a:r>
          </a:p>
        </p:txBody>
      </p:sp>
      <p:sp>
        <p:nvSpPr>
          <p:cNvPr id="3" name="Content Placeholder 2">
            <a:extLst>
              <a:ext uri="{FF2B5EF4-FFF2-40B4-BE49-F238E27FC236}">
                <a16:creationId xmlns:a16="http://schemas.microsoft.com/office/drawing/2014/main" id="{92C77774-FFD7-969F-0979-9AAC8794E59D}"/>
              </a:ext>
            </a:extLst>
          </p:cNvPr>
          <p:cNvSpPr>
            <a:spLocks noGrp="1"/>
          </p:cNvSpPr>
          <p:nvPr>
            <p:ph idx="1"/>
          </p:nvPr>
        </p:nvSpPr>
        <p:spPr>
          <a:xfrm>
            <a:off x="6966184" y="2340865"/>
            <a:ext cx="4389262" cy="3788474"/>
          </a:xfrm>
        </p:spPr>
        <p:txBody>
          <a:bodyPr>
            <a:normAutofit/>
          </a:bodyPr>
          <a:lstStyle/>
          <a:p>
            <a:pPr marL="305435" indent="-305435">
              <a:lnSpc>
                <a:spcPct val="100000"/>
              </a:lnSpc>
            </a:pPr>
            <a:r>
              <a:rPr lang="en-GB" sz="1400"/>
              <a:t>Research for the Institute for Employment Studies (2013) considered this question.  The author, Dilys Robinson described the behaviour of "engaging managers" who were most successful at leading and motivating teams.  They were:</a:t>
            </a:r>
          </a:p>
          <a:p>
            <a:pPr marL="629920" lvl="1" indent="-305435">
              <a:lnSpc>
                <a:spcPct val="100000"/>
              </a:lnSpc>
              <a:buFont typeface="Courier New" panose="05020102010507070707" pitchFamily="18" charset="2"/>
              <a:buChar char="o"/>
            </a:pPr>
            <a:r>
              <a:rPr lang="en-GB" sz="1400"/>
              <a:t>Managers who were very clear about expectations, which gave a focus and sense of purpose.</a:t>
            </a:r>
          </a:p>
          <a:p>
            <a:pPr marL="629920" lvl="1" indent="-305435">
              <a:lnSpc>
                <a:spcPct val="100000"/>
              </a:lnSpc>
              <a:buFont typeface="Courier New" panose="05020102010507070707" pitchFamily="18" charset="2"/>
              <a:buChar char="o"/>
            </a:pPr>
            <a:r>
              <a:rPr lang="en-GB" sz="1400"/>
              <a:t>They explained the task, the intended outcome, and why it was important and then allowed people to get on with it.</a:t>
            </a:r>
          </a:p>
          <a:p>
            <a:pPr marL="629920" lvl="1" indent="-305435">
              <a:lnSpc>
                <a:spcPct val="100000"/>
              </a:lnSpc>
              <a:buFont typeface="Courier New" panose="05020102010507070707" pitchFamily="18" charset="2"/>
              <a:buChar char="o"/>
            </a:pPr>
            <a:r>
              <a:rPr lang="en-GB" sz="1400"/>
              <a:t>They set clear behavioural and quality standards and importantly, acted as role models.</a:t>
            </a:r>
          </a:p>
          <a:p>
            <a:pPr marL="629920" lvl="1" indent="-305435">
              <a:lnSpc>
                <a:spcPct val="100000"/>
              </a:lnSpc>
              <a:buFont typeface="Courier New" panose="05020102010507070707" pitchFamily="18" charset="2"/>
              <a:buChar char="o"/>
            </a:pPr>
            <a:r>
              <a:rPr lang="en-GB" sz="1400"/>
              <a:t>Managers gave frequent feedback, both positive and remedial.</a:t>
            </a:r>
          </a:p>
        </p:txBody>
      </p:sp>
    </p:spTree>
    <p:extLst>
      <p:ext uri="{BB962C8B-B14F-4D97-AF65-F5344CB8AC3E}">
        <p14:creationId xmlns:p14="http://schemas.microsoft.com/office/powerpoint/2010/main" val="3335830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ows pointing towards light">
            <a:extLst>
              <a:ext uri="{FF2B5EF4-FFF2-40B4-BE49-F238E27FC236}">
                <a16:creationId xmlns:a16="http://schemas.microsoft.com/office/drawing/2014/main" id="{F7A5F145-0E65-481B-B386-BB5D5334EF90}"/>
              </a:ext>
            </a:extLst>
          </p:cNvPr>
          <p:cNvPicPr>
            <a:picLocks noChangeAspect="1"/>
          </p:cNvPicPr>
          <p:nvPr/>
        </p:nvPicPr>
        <p:blipFill rotWithShape="1">
          <a:blip r:embed="rId2"/>
          <a:srcRect r="-2" b="15603"/>
          <a:stretch/>
        </p:blipFill>
        <p:spPr>
          <a:xfrm>
            <a:off x="20" y="10"/>
            <a:ext cx="12191980" cy="6857988"/>
          </a:xfrm>
          <a:prstGeom prst="rect">
            <a:avLst/>
          </a:prstGeom>
        </p:spPr>
      </p:pic>
      <p:sp>
        <p:nvSpPr>
          <p:cNvPr id="9" name="Rectangle 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7A48A81-4141-AA38-9D80-44A6817DE36F}"/>
              </a:ext>
            </a:extLst>
          </p:cNvPr>
          <p:cNvSpPr>
            <a:spLocks noGrp="1"/>
          </p:cNvSpPr>
          <p:nvPr>
            <p:ph type="title"/>
          </p:nvPr>
        </p:nvSpPr>
        <p:spPr>
          <a:xfrm>
            <a:off x="6966184" y="938022"/>
            <a:ext cx="4389261" cy="1188720"/>
          </a:xfrm>
        </p:spPr>
        <p:txBody>
          <a:bodyPr>
            <a:normAutofit/>
          </a:bodyPr>
          <a:lstStyle/>
          <a:p>
            <a:r>
              <a:rPr lang="en-GB" dirty="0"/>
              <a:t>DO WE LEAD OR DO WE MANAGE?</a:t>
            </a:r>
          </a:p>
        </p:txBody>
      </p:sp>
      <p:sp>
        <p:nvSpPr>
          <p:cNvPr id="3" name="Content Placeholder 2">
            <a:extLst>
              <a:ext uri="{FF2B5EF4-FFF2-40B4-BE49-F238E27FC236}">
                <a16:creationId xmlns:a16="http://schemas.microsoft.com/office/drawing/2014/main" id="{4E082FB5-C257-1962-5B6A-E21606B815DB}"/>
              </a:ext>
            </a:extLst>
          </p:cNvPr>
          <p:cNvSpPr>
            <a:spLocks noGrp="1"/>
          </p:cNvSpPr>
          <p:nvPr>
            <p:ph idx="1"/>
          </p:nvPr>
        </p:nvSpPr>
        <p:spPr>
          <a:xfrm>
            <a:off x="6966184" y="2340865"/>
            <a:ext cx="4389262" cy="3788474"/>
          </a:xfrm>
        </p:spPr>
        <p:txBody>
          <a:bodyPr>
            <a:normAutofit/>
          </a:bodyPr>
          <a:lstStyle/>
          <a:p>
            <a:pPr marL="305435" indent="-305435">
              <a:lnSpc>
                <a:spcPct val="100000"/>
              </a:lnSpc>
            </a:pPr>
            <a:r>
              <a:rPr lang="en-GB" sz="1600"/>
              <a:t>To lead is to influence, guide and inspire.  It is the process of getting people to do their best and to achieve a desired result.  </a:t>
            </a:r>
          </a:p>
          <a:p>
            <a:pPr marL="305435" indent="-305435">
              <a:lnSpc>
                <a:spcPct val="100000"/>
              </a:lnSpc>
            </a:pPr>
            <a:r>
              <a:rPr lang="en-GB" sz="1600"/>
              <a:t>Management is about the systematic achievement of results by effectively utilising and controlling all available resources.</a:t>
            </a:r>
          </a:p>
          <a:p>
            <a:pPr marL="305435" indent="-305435">
              <a:lnSpc>
                <a:spcPct val="100000"/>
              </a:lnSpc>
            </a:pPr>
            <a:r>
              <a:rPr lang="en-GB" sz="1600"/>
              <a:t>Is this a useful debate in the context of performance management?  Do you think there is a difference?</a:t>
            </a:r>
          </a:p>
          <a:p>
            <a:pPr marL="305435" indent="-305435">
              <a:lnSpc>
                <a:spcPct val="100000"/>
              </a:lnSpc>
            </a:pPr>
            <a:r>
              <a:rPr lang="en-GB" sz="1600">
                <a:ea typeface="+mn-lt"/>
                <a:cs typeface="+mn-lt"/>
                <a:hlinkClick r:id="rId3"/>
              </a:rPr>
              <a:t>https://online.hbs.edu/blog/post/leadership-vs-managementv</a:t>
            </a:r>
            <a:r>
              <a:rPr lang="en-GB" sz="1600">
                <a:ea typeface="+mn-lt"/>
                <a:cs typeface="+mn-lt"/>
              </a:rPr>
              <a:t> </a:t>
            </a:r>
            <a:endParaRPr lang="en-GB" sz="1600"/>
          </a:p>
        </p:txBody>
      </p:sp>
    </p:spTree>
    <p:extLst>
      <p:ext uri="{BB962C8B-B14F-4D97-AF65-F5344CB8AC3E}">
        <p14:creationId xmlns:p14="http://schemas.microsoft.com/office/powerpoint/2010/main" val="3803060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B2E3F6D3-D56D-EC5E-82F8-3F51C633E78A}"/>
              </a:ext>
            </a:extLst>
          </p:cNvPr>
          <p:cNvPicPr>
            <a:picLocks noChangeAspect="1"/>
          </p:cNvPicPr>
          <p:nvPr/>
        </p:nvPicPr>
        <p:blipFill rotWithShape="1">
          <a:blip r:embed="rId3"/>
          <a:srcRect r="-2" b="15603"/>
          <a:stretch/>
        </p:blipFill>
        <p:spPr>
          <a:xfrm>
            <a:off x="441139" y="716292"/>
            <a:ext cx="5477059" cy="3085438"/>
          </a:xfrm>
          <a:prstGeom prst="rect">
            <a:avLst/>
          </a:prstGeom>
        </p:spPr>
      </p:pic>
      <p:pic>
        <p:nvPicPr>
          <p:cNvPr id="4" name="Online Media 3" title="Changing trends in performance management">
            <a:hlinkClick r:id="" action="ppaction://media"/>
            <a:extLst>
              <a:ext uri="{FF2B5EF4-FFF2-40B4-BE49-F238E27FC236}">
                <a16:creationId xmlns:a16="http://schemas.microsoft.com/office/drawing/2014/main" id="{AEFB2646-8CC6-93CA-5C8F-32381B68E8F4}"/>
              </a:ext>
            </a:extLst>
          </p:cNvPr>
          <p:cNvPicPr>
            <a:picLocks noRot="1" noChangeAspect="1"/>
          </p:cNvPicPr>
          <p:nvPr>
            <a:videoFile r:link="rId1"/>
          </p:nvPr>
        </p:nvPicPr>
        <p:blipFill>
          <a:blip r:embed="rId4"/>
          <a:stretch>
            <a:fillRect/>
          </a:stretch>
        </p:blipFill>
        <p:spPr>
          <a:xfrm>
            <a:off x="6239931" y="702638"/>
            <a:ext cx="5509282" cy="3112744"/>
          </a:xfrm>
          <a:prstGeom prst="rect">
            <a:avLst/>
          </a:prstGeom>
        </p:spPr>
      </p:pic>
      <p:sp>
        <p:nvSpPr>
          <p:cNvPr id="34" name="Rectangle 33">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D8B2D7-D64C-DBF4-90CA-3464625BAA6A}"/>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STRENGTHS BASED APPROACH</a:t>
            </a:r>
          </a:p>
        </p:txBody>
      </p:sp>
    </p:spTree>
    <p:extLst>
      <p:ext uri="{BB962C8B-B14F-4D97-AF65-F5344CB8AC3E}">
        <p14:creationId xmlns:p14="http://schemas.microsoft.com/office/powerpoint/2010/main" val="2765977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2CBE5BC1-1D51-E3F7-CDDC-161C76A3AC26}"/>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WHAT IS IT?</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9188D78-B5AE-6CB9-7A5E-40EFFA5A3996}"/>
              </a:ext>
            </a:extLst>
          </p:cNvPr>
          <p:cNvGraphicFramePr>
            <a:graphicFrameLocks noGrp="1"/>
          </p:cNvGraphicFramePr>
          <p:nvPr>
            <p:ph idx="1"/>
            <p:extLst>
              <p:ext uri="{D42A27DB-BD31-4B8C-83A1-F6EECF244321}">
                <p14:modId xmlns:p14="http://schemas.microsoft.com/office/powerpoint/2010/main" val="121830485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00714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E671505-74B3-D5FF-7013-403C17A14284}"/>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FFI: THREE KEY STAGES</a:t>
            </a:r>
          </a:p>
        </p:txBody>
      </p:sp>
      <p:sp>
        <p:nvSpPr>
          <p:cNvPr id="3" name="Content Placeholder 2">
            <a:extLst>
              <a:ext uri="{FF2B5EF4-FFF2-40B4-BE49-F238E27FC236}">
                <a16:creationId xmlns:a16="http://schemas.microsoft.com/office/drawing/2014/main" id="{5667CDC7-E415-8768-3438-C87C7B453598}"/>
              </a:ext>
            </a:extLst>
          </p:cNvPr>
          <p:cNvSpPr>
            <a:spLocks noGrp="1"/>
          </p:cNvSpPr>
          <p:nvPr>
            <p:ph idx="1"/>
          </p:nvPr>
        </p:nvSpPr>
        <p:spPr>
          <a:xfrm>
            <a:off x="4534935" y="1037968"/>
            <a:ext cx="6725899" cy="4820832"/>
          </a:xfrm>
        </p:spPr>
        <p:txBody>
          <a:bodyPr>
            <a:normAutofit/>
          </a:bodyPr>
          <a:lstStyle/>
          <a:p>
            <a:pPr marL="305435" indent="-305435"/>
            <a:r>
              <a:rPr lang="en-GB" dirty="0"/>
              <a:t>Eliciting a specific success story from the employee</a:t>
            </a:r>
          </a:p>
          <a:p>
            <a:pPr marL="305435" indent="-305435"/>
            <a:r>
              <a:rPr lang="en-GB" dirty="0"/>
              <a:t>Helping them articulate their "personal code for success"</a:t>
            </a:r>
          </a:p>
          <a:p>
            <a:pPr marL="305435" indent="-305435"/>
            <a:r>
              <a:rPr lang="en-GB" dirty="0"/>
              <a:t>The "</a:t>
            </a:r>
            <a:r>
              <a:rPr lang="en-GB" dirty="0" err="1"/>
              <a:t>feeddforward</a:t>
            </a:r>
            <a:r>
              <a:rPr lang="en-GB" dirty="0"/>
              <a:t> question": challenging them to reflect on how they can apply this code in the future</a:t>
            </a:r>
          </a:p>
          <a:p>
            <a:pPr marL="305435" indent="-305435"/>
            <a:r>
              <a:rPr lang="en-GB" dirty="0"/>
              <a:t>You can read the research report from the CIPD here: </a:t>
            </a:r>
            <a:r>
              <a:rPr lang="en-GB" dirty="0">
                <a:ea typeface="+mn-lt"/>
                <a:cs typeface="+mn-lt"/>
              </a:rPr>
              <a:t>https://www.cipd.org/globalassets/media/knowledge/knowledge-hub/reports/performance-conversations-report_tcm18-29743.pdf</a:t>
            </a:r>
            <a:endParaRPr lang="en-GB" dirty="0"/>
          </a:p>
        </p:txBody>
      </p:sp>
    </p:spTree>
    <p:extLst>
      <p:ext uri="{BB962C8B-B14F-4D97-AF65-F5344CB8AC3E}">
        <p14:creationId xmlns:p14="http://schemas.microsoft.com/office/powerpoint/2010/main" val="2735735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EFDE0-C5DB-3042-EC5C-846E1575C467}"/>
              </a:ext>
            </a:extLst>
          </p:cNvPr>
          <p:cNvSpPr>
            <a:spLocks noGrp="1"/>
          </p:cNvSpPr>
          <p:nvPr>
            <p:ph type="title"/>
          </p:nvPr>
        </p:nvSpPr>
        <p:spPr/>
        <p:txBody>
          <a:bodyPr/>
          <a:lstStyle/>
          <a:p>
            <a:r>
              <a:rPr lang="en-GB" dirty="0"/>
              <a:t>PODCAST: DELOITTE</a:t>
            </a:r>
          </a:p>
        </p:txBody>
      </p:sp>
      <p:sp>
        <p:nvSpPr>
          <p:cNvPr id="3" name="Content Placeholder 2">
            <a:extLst>
              <a:ext uri="{FF2B5EF4-FFF2-40B4-BE49-F238E27FC236}">
                <a16:creationId xmlns:a16="http://schemas.microsoft.com/office/drawing/2014/main" id="{ADA454E4-CB62-41C5-1A55-D0AB12DC1EF2}"/>
              </a:ext>
            </a:extLst>
          </p:cNvPr>
          <p:cNvSpPr>
            <a:spLocks noGrp="1"/>
          </p:cNvSpPr>
          <p:nvPr>
            <p:ph idx="1"/>
          </p:nvPr>
        </p:nvSpPr>
        <p:spPr/>
        <p:txBody>
          <a:bodyPr/>
          <a:lstStyle/>
          <a:p>
            <a:pPr marL="305435" indent="-305435"/>
            <a:r>
              <a:rPr lang="en-GB" dirty="0"/>
              <a:t>This podcast from Deloitte touches on some of the things we have discussed in these slides.  The transcript is also available to read:</a:t>
            </a:r>
          </a:p>
          <a:p>
            <a:pPr marL="305435" indent="-305435"/>
            <a:r>
              <a:rPr lang="en-GB" dirty="0">
                <a:ea typeface="+mn-lt"/>
                <a:cs typeface="+mn-lt"/>
              </a:rPr>
              <a:t>https://www2.deloitte.com/us/en/pages/human-capital/articles/performance-management-redefined-podcast.html</a:t>
            </a:r>
            <a:endParaRPr lang="en-GB" dirty="0"/>
          </a:p>
        </p:txBody>
      </p:sp>
    </p:spTree>
    <p:extLst>
      <p:ext uri="{BB962C8B-B14F-4D97-AF65-F5344CB8AC3E}">
        <p14:creationId xmlns:p14="http://schemas.microsoft.com/office/powerpoint/2010/main" val="3705877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86EED-A4FC-3375-348B-A7396386C9CA}"/>
              </a:ext>
            </a:extLst>
          </p:cNvPr>
          <p:cNvSpPr>
            <a:spLocks noGrp="1"/>
          </p:cNvSpPr>
          <p:nvPr>
            <p:ph type="title"/>
          </p:nvPr>
        </p:nvSpPr>
        <p:spPr/>
        <p:txBody>
          <a:bodyPr/>
          <a:lstStyle/>
          <a:p>
            <a:r>
              <a:rPr lang="en-GB" dirty="0"/>
              <a:t>CASE STUDY - BBC</a:t>
            </a:r>
          </a:p>
        </p:txBody>
      </p:sp>
      <p:sp>
        <p:nvSpPr>
          <p:cNvPr id="3" name="Content Placeholder 2">
            <a:extLst>
              <a:ext uri="{FF2B5EF4-FFF2-40B4-BE49-F238E27FC236}">
                <a16:creationId xmlns:a16="http://schemas.microsoft.com/office/drawing/2014/main" id="{6492595B-D6AE-2C57-A8E9-C28627595668}"/>
              </a:ext>
            </a:extLst>
          </p:cNvPr>
          <p:cNvSpPr>
            <a:spLocks noGrp="1"/>
          </p:cNvSpPr>
          <p:nvPr>
            <p:ph idx="1"/>
          </p:nvPr>
        </p:nvSpPr>
        <p:spPr/>
        <p:txBody>
          <a:bodyPr/>
          <a:lstStyle/>
          <a:p>
            <a:pPr marL="305435" indent="-305435"/>
            <a:r>
              <a:rPr lang="en-GB" dirty="0"/>
              <a:t>Read and reflect on this case study from the BBC, highlighted by the CIPD</a:t>
            </a:r>
          </a:p>
          <a:p>
            <a:pPr marL="305435" indent="-305435"/>
            <a:r>
              <a:rPr lang="en-GB" dirty="0">
                <a:ea typeface="+mn-lt"/>
                <a:cs typeface="+mn-lt"/>
              </a:rPr>
              <a:t>https://www.cipd.org/uk/knowledge/case-studies/bbc/</a:t>
            </a:r>
            <a:endParaRPr lang="en-GB" dirty="0"/>
          </a:p>
        </p:txBody>
      </p:sp>
    </p:spTree>
    <p:extLst>
      <p:ext uri="{BB962C8B-B14F-4D97-AF65-F5344CB8AC3E}">
        <p14:creationId xmlns:p14="http://schemas.microsoft.com/office/powerpoint/2010/main" val="222791897"/>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E3920"/>
      </a:dk2>
      <a:lt2>
        <a:srgbClr val="E2E4E8"/>
      </a:lt2>
      <a:accent1>
        <a:srgbClr val="D9942E"/>
      </a:accent1>
      <a:accent2>
        <a:srgbClr val="A5A63A"/>
      </a:accent2>
      <a:accent3>
        <a:srgbClr val="84AD4C"/>
      </a:accent3>
      <a:accent4>
        <a:srgbClr val="4CB539"/>
      </a:accent4>
      <a:accent5>
        <a:srgbClr val="37B858"/>
      </a:accent5>
      <a:accent6>
        <a:srgbClr val="3CB58E"/>
      </a:accent6>
      <a:hlink>
        <a:srgbClr val="6582AC"/>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TotalTime>0</TotalTime>
  <Words>1</Words>
  <Application>Microsoft Office PowerPoint</Application>
  <PresentationFormat>Widescreen</PresentationFormat>
  <Paragraphs>1</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DividendVTI</vt:lpstr>
      <vt:lpstr>Performance management systems</vt:lpstr>
      <vt:lpstr>INTRODUCTION </vt:lpstr>
      <vt:lpstr>Features</vt:lpstr>
      <vt:lpstr>DEVELOPMENTS IN PERFORMANCE MANAGEMENT</vt:lpstr>
      <vt:lpstr>CIPD FACTSHEET</vt:lpstr>
      <vt:lpstr>PERFORMANCE LEADERSHIP</vt:lpstr>
      <vt:lpstr>What do engaging managers do?</vt:lpstr>
      <vt:lpstr>DO WE LEAD OR DO WE MANAGE?</vt:lpstr>
      <vt:lpstr>THE STRENGTHS BASED APPROACH</vt:lpstr>
      <vt:lpstr>WHAT IS IT?</vt:lpstr>
      <vt:lpstr>FFI: THREE KEY STAGES</vt:lpstr>
      <vt:lpstr>PODCAST: DELOITTE</vt:lpstr>
      <vt:lpstr>CASE STUDY - BBC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316</cp:revision>
  <dcterms:created xsi:type="dcterms:W3CDTF">2024-03-05T09:56:34Z</dcterms:created>
  <dcterms:modified xsi:type="dcterms:W3CDTF">2024-03-05T11:40:26Z</dcterms:modified>
</cp:coreProperties>
</file>