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39" r:id="rId4"/>
    <p:sldMasterId id="2147484042" r:id="rId5"/>
  </p:sldMasterIdLst>
  <p:notesMasterIdLst>
    <p:notesMasterId r:id="rId40"/>
  </p:notesMasterIdLst>
  <p:sldIdLst>
    <p:sldId id="407" r:id="rId6"/>
    <p:sldId id="258" r:id="rId7"/>
    <p:sldId id="415" r:id="rId8"/>
    <p:sldId id="416" r:id="rId9"/>
    <p:sldId id="417" r:id="rId10"/>
    <p:sldId id="418" r:id="rId11"/>
    <p:sldId id="421" r:id="rId12"/>
    <p:sldId id="423" r:id="rId13"/>
    <p:sldId id="424" r:id="rId14"/>
    <p:sldId id="425" r:id="rId15"/>
    <p:sldId id="427" r:id="rId16"/>
    <p:sldId id="428" r:id="rId17"/>
    <p:sldId id="429" r:id="rId18"/>
    <p:sldId id="430" r:id="rId19"/>
    <p:sldId id="432" r:id="rId20"/>
    <p:sldId id="435" r:id="rId21"/>
    <p:sldId id="436" r:id="rId22"/>
    <p:sldId id="438" r:id="rId23"/>
    <p:sldId id="439" r:id="rId24"/>
    <p:sldId id="440" r:id="rId25"/>
    <p:sldId id="445" r:id="rId26"/>
    <p:sldId id="448" r:id="rId27"/>
    <p:sldId id="449" r:id="rId28"/>
    <p:sldId id="451" r:id="rId29"/>
    <p:sldId id="453" r:id="rId30"/>
    <p:sldId id="455" r:id="rId31"/>
    <p:sldId id="456" r:id="rId32"/>
    <p:sldId id="458" r:id="rId33"/>
    <p:sldId id="459" r:id="rId34"/>
    <p:sldId id="461" r:id="rId35"/>
    <p:sldId id="463" r:id="rId36"/>
    <p:sldId id="465" r:id="rId37"/>
    <p:sldId id="466" r:id="rId38"/>
    <p:sldId id="468" r:id="rId39"/>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74" autoAdjust="0"/>
    <p:restoredTop sz="68507" autoAdjust="0"/>
  </p:normalViewPr>
  <p:slideViewPr>
    <p:cSldViewPr>
      <p:cViewPr varScale="1">
        <p:scale>
          <a:sx n="62" d="100"/>
          <a:sy n="62" d="100"/>
        </p:scale>
        <p:origin x="1617" y="21"/>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viewProps" Target="viewProp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theme" Target="theme/theme1.xml"/><Relationship Id="rId8" Type="http://schemas.openxmlformats.org/officeDocument/2006/relationships/slide" Target="slides/slide3.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2"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30723" name="Rectangle 3"/>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ltLang="cy-GB"/>
          </a:p>
        </p:txBody>
      </p:sp>
      <p:sp>
        <p:nvSpPr>
          <p:cNvPr id="2560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0725" name="Rectangle 5"/>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cy-GB" noProof="0"/>
              <a:t>Click to edit Master text styles</a:t>
            </a:r>
          </a:p>
          <a:p>
            <a:pPr lvl="1"/>
            <a:r>
              <a:rPr lang="en-GB" altLang="cy-GB" noProof="0"/>
              <a:t>Second level</a:t>
            </a:r>
          </a:p>
          <a:p>
            <a:pPr lvl="2"/>
            <a:r>
              <a:rPr lang="en-GB" altLang="cy-GB" noProof="0"/>
              <a:t>Third level</a:t>
            </a:r>
          </a:p>
          <a:p>
            <a:pPr lvl="3"/>
            <a:r>
              <a:rPr lang="en-GB" altLang="cy-GB" noProof="0"/>
              <a:t>Fourth level</a:t>
            </a:r>
          </a:p>
          <a:p>
            <a:pPr lvl="4"/>
            <a:r>
              <a:rPr lang="en-GB" altLang="cy-GB" noProof="0"/>
              <a:t>Fifth level</a:t>
            </a:r>
          </a:p>
        </p:txBody>
      </p:sp>
      <p:sp>
        <p:nvSpPr>
          <p:cNvPr id="30726" name="Rectangle 6"/>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30727" name="Rectangle 7"/>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E4502D7E-44A0-4F6E-B3E2-6D08B9FFA326}" type="slidenum">
              <a:rPr lang="en-GB" altLang="cy-GB"/>
              <a:pPr>
                <a:defRPr/>
              </a:pPr>
              <a:t>‹#›</a:t>
            </a:fld>
            <a:endParaRPr lang="en-GB" altLang="cy-GB"/>
          </a:p>
        </p:txBody>
      </p:sp>
    </p:spTree>
    <p:extLst>
      <p:ext uri="{BB962C8B-B14F-4D97-AF65-F5344CB8AC3E}">
        <p14:creationId xmlns:p14="http://schemas.microsoft.com/office/powerpoint/2010/main" val="410927054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5139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5348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i="1" dirty="0"/>
              <a:t>Just a reminder</a:t>
            </a:r>
            <a:r>
              <a:rPr lang="en-GB" i="1" baseline="0" dirty="0"/>
              <a:t> that not all resources are hard copies of books from the Library</a:t>
            </a:r>
            <a:endParaRPr lang="en-GB" i="1" dirty="0"/>
          </a:p>
        </p:txBody>
      </p:sp>
      <p:sp>
        <p:nvSpPr>
          <p:cNvPr id="4" name="Slide Number Placeholder 3"/>
          <p:cNvSpPr>
            <a:spLocks noGrp="1"/>
          </p:cNvSpPr>
          <p:nvPr>
            <p:ph type="sldNum" sz="quarter" idx="10"/>
          </p:nvPr>
        </p:nvSpPr>
        <p:spPr/>
        <p:txBody>
          <a:bodyPr/>
          <a:lstStyle/>
          <a:p>
            <a:fld id="{B68C8073-CAD2-48BF-B8DB-FCAF7D6ED014}" type="slidenum">
              <a:rPr lang="en-US" smtClean="0"/>
              <a:t>3</a:t>
            </a:fld>
            <a:endParaRPr lang="en-US"/>
          </a:p>
        </p:txBody>
      </p:sp>
    </p:spTree>
    <p:extLst>
      <p:ext uri="{BB962C8B-B14F-4D97-AF65-F5344CB8AC3E}">
        <p14:creationId xmlns:p14="http://schemas.microsoft.com/office/powerpoint/2010/main" val="36368430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7</a:t>
            </a:fld>
            <a:endParaRPr lang="en-GB" altLang="en-US">
              <a:solidFill>
                <a:srgbClr val="000000"/>
              </a:solidFill>
            </a:endParaRPr>
          </a:p>
        </p:txBody>
      </p:sp>
    </p:spTree>
    <p:extLst>
      <p:ext uri="{BB962C8B-B14F-4D97-AF65-F5344CB8AC3E}">
        <p14:creationId xmlns:p14="http://schemas.microsoft.com/office/powerpoint/2010/main" val="15443748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8</a:t>
            </a:fld>
            <a:endParaRPr lang="en-GB" altLang="en-US">
              <a:solidFill>
                <a:srgbClr val="000000"/>
              </a:solidFill>
            </a:endParaRPr>
          </a:p>
        </p:txBody>
      </p:sp>
    </p:spTree>
    <p:extLst>
      <p:ext uri="{BB962C8B-B14F-4D97-AF65-F5344CB8AC3E}">
        <p14:creationId xmlns:p14="http://schemas.microsoft.com/office/powerpoint/2010/main" val="39448071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E4502D7E-44A0-4F6E-B3E2-6D08B9FFA326}" type="slidenum">
              <a:rPr lang="en-GB" altLang="cy-GB" smtClean="0"/>
              <a:pPr>
                <a:defRPr/>
              </a:pPr>
              <a:t>15</a:t>
            </a:fld>
            <a:endParaRPr lang="en-GB" altLang="cy-GB"/>
          </a:p>
        </p:txBody>
      </p:sp>
    </p:spTree>
    <p:extLst>
      <p:ext uri="{BB962C8B-B14F-4D97-AF65-F5344CB8AC3E}">
        <p14:creationId xmlns:p14="http://schemas.microsoft.com/office/powerpoint/2010/main" val="11836919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en-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18</a:t>
            </a:fld>
            <a:endParaRPr lang="en-GB" altLang="en-US">
              <a:solidFill>
                <a:srgbClr val="000000"/>
              </a:solidFill>
            </a:endParaRPr>
          </a:p>
        </p:txBody>
      </p:sp>
    </p:spTree>
    <p:extLst>
      <p:ext uri="{BB962C8B-B14F-4D97-AF65-F5344CB8AC3E}">
        <p14:creationId xmlns:p14="http://schemas.microsoft.com/office/powerpoint/2010/main" val="7982799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en-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19</a:t>
            </a:fld>
            <a:endParaRPr lang="en-GB" altLang="en-US">
              <a:solidFill>
                <a:srgbClr val="000000"/>
              </a:solidFill>
            </a:endParaRPr>
          </a:p>
        </p:txBody>
      </p:sp>
    </p:spTree>
    <p:extLst>
      <p:ext uri="{BB962C8B-B14F-4D97-AF65-F5344CB8AC3E}">
        <p14:creationId xmlns:p14="http://schemas.microsoft.com/office/powerpoint/2010/main" val="35662740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20</a:t>
            </a:fld>
            <a:endParaRPr lang="en-GB" altLang="en-US">
              <a:solidFill>
                <a:srgbClr val="000000"/>
              </a:solidFill>
            </a:endParaRPr>
          </a:p>
        </p:txBody>
      </p:sp>
    </p:spTree>
    <p:extLst>
      <p:ext uri="{BB962C8B-B14F-4D97-AF65-F5344CB8AC3E}">
        <p14:creationId xmlns:p14="http://schemas.microsoft.com/office/powerpoint/2010/main" val="2699517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pPr marL="0" indent="0">
              <a:buFont typeface="Arial" panose="020B0604020202020204" pitchFamily="34" charset="0"/>
              <a:buNone/>
            </a:pPr>
            <a:endParaRPr lang="en-GB" altLang="en-US" dirty="0">
              <a:latin typeface="Arial" panose="020B0604020202020204" pitchFamily="34" charset="0"/>
            </a:endParaRPr>
          </a:p>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21</a:t>
            </a:fld>
            <a:endParaRPr lang="en-GB" altLang="en-US">
              <a:solidFill>
                <a:srgbClr val="000000"/>
              </a:solidFill>
            </a:endParaRPr>
          </a:p>
        </p:txBody>
      </p:sp>
    </p:spTree>
    <p:extLst>
      <p:ext uri="{BB962C8B-B14F-4D97-AF65-F5344CB8AC3E}">
        <p14:creationId xmlns:p14="http://schemas.microsoft.com/office/powerpoint/2010/main" val="32657666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pPr marL="0" indent="0">
              <a:buFont typeface="Arial" panose="020B0604020202020204" pitchFamily="34" charset="0"/>
              <a:buNone/>
            </a:pPr>
            <a:endParaRPr lang="en-GB" altLang="en-US" dirty="0">
              <a:latin typeface="Arial" panose="020B0604020202020204" pitchFamily="34" charset="0"/>
            </a:endParaRPr>
          </a:p>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22</a:t>
            </a:fld>
            <a:endParaRPr lang="en-GB" altLang="en-US">
              <a:solidFill>
                <a:srgbClr val="000000"/>
              </a:solidFill>
            </a:endParaRPr>
          </a:p>
        </p:txBody>
      </p:sp>
    </p:spTree>
    <p:extLst>
      <p:ext uri="{BB962C8B-B14F-4D97-AF65-F5344CB8AC3E}">
        <p14:creationId xmlns:p14="http://schemas.microsoft.com/office/powerpoint/2010/main" val="226521155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pPr marL="0" indent="0">
              <a:buFont typeface="Arial" panose="020B0604020202020204" pitchFamily="34" charset="0"/>
              <a:buNone/>
            </a:pPr>
            <a:endParaRPr lang="en-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23</a:t>
            </a:fld>
            <a:endParaRPr lang="en-GB" altLang="en-US">
              <a:solidFill>
                <a:srgbClr val="000000"/>
              </a:solidFill>
            </a:endParaRPr>
          </a:p>
        </p:txBody>
      </p:sp>
    </p:spTree>
    <p:extLst>
      <p:ext uri="{BB962C8B-B14F-4D97-AF65-F5344CB8AC3E}">
        <p14:creationId xmlns:p14="http://schemas.microsoft.com/office/powerpoint/2010/main" val="13642288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24</a:t>
            </a:fld>
            <a:endParaRPr lang="en-GB" altLang="en-US">
              <a:solidFill>
                <a:srgbClr val="000000"/>
              </a:solidFill>
            </a:endParaRPr>
          </a:p>
        </p:txBody>
      </p:sp>
    </p:spTree>
    <p:extLst>
      <p:ext uri="{BB962C8B-B14F-4D97-AF65-F5344CB8AC3E}">
        <p14:creationId xmlns:p14="http://schemas.microsoft.com/office/powerpoint/2010/main" val="25596302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25</a:t>
            </a:fld>
            <a:endParaRPr lang="en-GB" altLang="en-US">
              <a:solidFill>
                <a:srgbClr val="000000"/>
              </a:solidFill>
            </a:endParaRPr>
          </a:p>
        </p:txBody>
      </p:sp>
    </p:spTree>
    <p:extLst>
      <p:ext uri="{BB962C8B-B14F-4D97-AF65-F5344CB8AC3E}">
        <p14:creationId xmlns:p14="http://schemas.microsoft.com/office/powerpoint/2010/main" val="17319196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r>
              <a:rPr lang="cy-GB" altLang="en-US" dirty="0">
                <a:latin typeface="Arial" panose="020B0604020202020204" pitchFamily="34" charset="0"/>
              </a:rPr>
              <a:t>18 </a:t>
            </a:r>
            <a:r>
              <a:rPr lang="cy-GB" altLang="en-US" dirty="0" err="1">
                <a:latin typeface="Arial" panose="020B0604020202020204" pitchFamily="34" charset="0"/>
              </a:rPr>
              <a:t>minute</a:t>
            </a:r>
            <a:r>
              <a:rPr lang="cy-GB" altLang="en-US" dirty="0">
                <a:latin typeface="Arial" panose="020B0604020202020204" pitchFamily="34" charset="0"/>
              </a:rPr>
              <a:t> </a:t>
            </a:r>
            <a:r>
              <a:rPr lang="cy-GB" altLang="en-US" dirty="0" err="1">
                <a:latin typeface="Arial" panose="020B0604020202020204" pitchFamily="34" charset="0"/>
              </a:rPr>
              <a:t>webinar</a:t>
            </a:r>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30</a:t>
            </a:fld>
            <a:endParaRPr lang="en-GB" altLang="en-US">
              <a:solidFill>
                <a:srgbClr val="000000"/>
              </a:solidFill>
            </a:endParaRPr>
          </a:p>
        </p:txBody>
      </p:sp>
    </p:spTree>
    <p:extLst>
      <p:ext uri="{BB962C8B-B14F-4D97-AF65-F5344CB8AC3E}">
        <p14:creationId xmlns:p14="http://schemas.microsoft.com/office/powerpoint/2010/main" val="422356623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32</a:t>
            </a:fld>
            <a:endParaRPr lang="en-GB" altLang="en-US">
              <a:solidFill>
                <a:srgbClr val="000000"/>
              </a:solidFill>
            </a:endParaRPr>
          </a:p>
        </p:txBody>
      </p:sp>
    </p:spTree>
    <p:extLst>
      <p:ext uri="{BB962C8B-B14F-4D97-AF65-F5344CB8AC3E}">
        <p14:creationId xmlns:p14="http://schemas.microsoft.com/office/powerpoint/2010/main" val="107059925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33</a:t>
            </a:fld>
            <a:endParaRPr lang="en-GB" altLang="en-US">
              <a:solidFill>
                <a:srgbClr val="000000"/>
              </a:solidFill>
            </a:endParaRPr>
          </a:p>
        </p:txBody>
      </p:sp>
    </p:spTree>
    <p:extLst>
      <p:ext uri="{BB962C8B-B14F-4D97-AF65-F5344CB8AC3E}">
        <p14:creationId xmlns:p14="http://schemas.microsoft.com/office/powerpoint/2010/main" val="32567637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7059729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38045458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22174847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73166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082974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8822427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1044232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27638699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5.xml"/><Relationship Id="rId7" Type="http://schemas.openxmlformats.org/officeDocument/2006/relationships/theme" Target="../theme/theme2.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899388436"/>
      </p:ext>
    </p:extLst>
  </p:cSld>
  <p:clrMap bg1="lt1" tx1="dk1" bg2="lt2" tx2="dk2" accent1="accent1" accent2="accent2" accent3="accent3" accent4="accent4" accent5="accent5" accent6="accent6" hlink="hlink" folHlink="folHlink"/>
  <p:sldLayoutIdLst>
    <p:sldLayoutId id="2147484040" r:id="rId1"/>
    <p:sldLayoutId id="214748404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2/17/2025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8"/>
          <a:stretch>
            <a:fillRect/>
          </a:stretch>
        </p:blipFill>
        <p:spPr>
          <a:xfrm>
            <a:off x="0" y="0"/>
            <a:ext cx="9144000" cy="6858000"/>
          </a:xfrm>
          <a:prstGeom prst="rect">
            <a:avLst/>
          </a:prstGeom>
        </p:spPr>
      </p:pic>
    </p:spTree>
    <p:extLst>
      <p:ext uri="{BB962C8B-B14F-4D97-AF65-F5344CB8AC3E}">
        <p14:creationId xmlns:p14="http://schemas.microsoft.com/office/powerpoint/2010/main" val="181521272"/>
      </p:ext>
    </p:extLst>
  </p:cSld>
  <p:clrMap bg1="lt1" tx1="dk1" bg2="lt2" tx2="dk2" accent1="accent1" accent2="accent2" accent3="accent3" accent4="accent4" accent5="accent5" accent6="accent6" hlink="hlink" folHlink="folHlink"/>
  <p:sldLayoutIdLst>
    <p:sldLayoutId id="2147484043" r:id="rId1"/>
    <p:sldLayoutId id="2147484044" r:id="rId2"/>
    <p:sldLayoutId id="2147484045" r:id="rId3"/>
    <p:sldLayoutId id="2147484046" r:id="rId4"/>
    <p:sldLayoutId id="2147484047" r:id="rId5"/>
    <p:sldLayoutId id="2147484048"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5.xml"/><Relationship Id="rId1" Type="http://schemas.openxmlformats.org/officeDocument/2006/relationships/video" Target="https://www.youtube.com/embed/5tjRPWPhIfA" TargetMode="External"/><Relationship Id="rId5" Type="http://schemas.openxmlformats.org/officeDocument/2006/relationships/image" Target="../media/image3.jpeg"/><Relationship Id="rId4" Type="http://schemas.openxmlformats.org/officeDocument/2006/relationships/hyperlink" Target="https://www.youtube.com/watch?v=5tjRPWPhIfA"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hyperlink" Target="https://journals.sagepub.com/doi/pdf/10.1177/0014402914563694?casa_token=qP34PMG6R4UAAAAA:HVmg6QC0GJDkpepln9rZeNWA9hDqszPCJ1kW8b2oH-40Hw0Uvv3PSBcqPXGyUAWiRnejJzzTNfVfyJo" TargetMode="Externa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5.xml"/><Relationship Id="rId1" Type="http://schemas.openxmlformats.org/officeDocument/2006/relationships/video" Target="https://www.youtube.com/embed/0URMEde06xQ" TargetMode="External"/><Relationship Id="rId5" Type="http://schemas.openxmlformats.org/officeDocument/2006/relationships/image" Target="../media/image5.jpeg"/><Relationship Id="rId4" Type="http://schemas.openxmlformats.org/officeDocument/2006/relationships/hyperlink" Target="https://www.youtube.com/watch?v=0URMEde06xQ"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7.xml"/><Relationship Id="rId1" Type="http://schemas.openxmlformats.org/officeDocument/2006/relationships/slideLayout" Target="../slideLayouts/slideLayout5.xml"/><Relationship Id="rId4" Type="http://schemas.openxmlformats.org/officeDocument/2006/relationships/image" Target="../media/image7.jpg"/></Relationships>
</file>

<file path=ppt/slides/_rels/slide34.xml.rels><?xml version="1.0" encoding="UTF-8" standalone="yes"?>
<Relationships xmlns="http://schemas.openxmlformats.org/package/2006/relationships"><Relationship Id="rId2" Type="http://schemas.openxmlformats.org/officeDocument/2006/relationships/hyperlink" Target="http://ornes.nl/wp-content/uploads/2010/08/Play-in-children-s-development-health-and-well-being-feb-2012.pdf" TargetMode="Externa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ADC0A30-BE25-DB7F-6367-EEDD0CD07380}"/>
              </a:ext>
            </a:extLst>
          </p:cNvPr>
          <p:cNvSpPr>
            <a:spLocks noGrp="1"/>
          </p:cNvSpPr>
          <p:nvPr>
            <p:ph type="body" sz="quarter" idx="10"/>
          </p:nvPr>
        </p:nvSpPr>
        <p:spPr>
          <a:xfrm>
            <a:off x="323528" y="1385455"/>
            <a:ext cx="8578017" cy="3738995"/>
          </a:xfrm>
        </p:spPr>
        <p:txBody>
          <a:bodyPr/>
          <a:lstStyle/>
          <a:p>
            <a:pPr marL="0" lvl="0" indent="0" eaLnBrk="0" fontAlgn="base" hangingPunct="0">
              <a:spcAft>
                <a:spcPct val="0"/>
              </a:spcAft>
              <a:buNone/>
              <a:defRPr/>
            </a:pPr>
            <a:r>
              <a:rPr lang="en-GB" sz="3600" b="1" kern="0" dirty="0">
                <a:solidFill>
                  <a:schemeClr val="accent4">
                    <a:lumMod val="20000"/>
                    <a:lumOff val="80000"/>
                  </a:schemeClr>
                </a:solidFill>
                <a:latin typeface="Arial" panose="020B0604020202020204" pitchFamily="34" charset="0"/>
                <a:ea typeface="ＭＳ Ｐゴシック" charset="-128"/>
              </a:rPr>
              <a:t>ECEY6006 </a:t>
            </a:r>
          </a:p>
          <a:p>
            <a:pPr marL="0" lvl="0" indent="0" eaLnBrk="0" fontAlgn="base" hangingPunct="0">
              <a:spcAft>
                <a:spcPct val="0"/>
              </a:spcAft>
              <a:buNone/>
              <a:defRPr/>
            </a:pPr>
            <a:r>
              <a:rPr lang="en-GB" sz="3600" kern="0" dirty="0">
                <a:solidFill>
                  <a:schemeClr val="accent4">
                    <a:lumMod val="20000"/>
                    <a:lumOff val="80000"/>
                  </a:schemeClr>
                </a:solidFill>
                <a:latin typeface="Arial" panose="020B0604020202020204" pitchFamily="34" charset="0"/>
                <a:ea typeface="ＭＳ Ｐゴシック" charset="-128"/>
              </a:rPr>
              <a:t>Supporting Children with Additional Learning Needs</a:t>
            </a:r>
          </a:p>
          <a:p>
            <a:pPr marL="0" lvl="0" indent="0" eaLnBrk="0" fontAlgn="base" hangingPunct="0">
              <a:spcAft>
                <a:spcPct val="0"/>
              </a:spcAft>
              <a:buNone/>
              <a:defRPr/>
            </a:pPr>
            <a:endParaRPr lang="en-GB" sz="3600" kern="0" dirty="0">
              <a:solidFill>
                <a:schemeClr val="accent4">
                  <a:lumMod val="20000"/>
                  <a:lumOff val="80000"/>
                </a:schemeClr>
              </a:solidFill>
              <a:ea typeface="ＭＳ Ｐゴシック" charset="-128"/>
            </a:endParaRPr>
          </a:p>
          <a:p>
            <a:pPr marL="0" lvl="0" indent="0" eaLnBrk="0" fontAlgn="base" hangingPunct="0">
              <a:spcAft>
                <a:spcPct val="0"/>
              </a:spcAft>
              <a:buNone/>
              <a:defRPr/>
            </a:pPr>
            <a:r>
              <a:rPr lang="en-GB" sz="2800" kern="0" dirty="0">
                <a:solidFill>
                  <a:schemeClr val="accent4">
                    <a:lumMod val="20000"/>
                    <a:lumOff val="80000"/>
                  </a:schemeClr>
                </a:solidFill>
                <a:latin typeface="Arial" panose="020B0604020202020204" pitchFamily="34" charset="0"/>
                <a:ea typeface="ＭＳ Ｐゴシック" charset="-128"/>
              </a:rPr>
              <a:t>“I want to play too” – play in the field of ALN</a:t>
            </a:r>
          </a:p>
          <a:p>
            <a:endParaRPr lang="en-GB" dirty="0"/>
          </a:p>
        </p:txBody>
      </p:sp>
    </p:spTree>
    <p:extLst>
      <p:ext uri="{BB962C8B-B14F-4D97-AF65-F5344CB8AC3E}">
        <p14:creationId xmlns:p14="http://schemas.microsoft.com/office/powerpoint/2010/main" val="4000592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a:xfrm>
            <a:off x="628650" y="365125"/>
            <a:ext cx="7886700" cy="543595"/>
          </a:xfrm>
        </p:spPr>
        <p:txBody>
          <a:bodyPr>
            <a:normAutofit fontScale="90000"/>
          </a:bodyPr>
          <a:lstStyle/>
          <a:p>
            <a:pPr algn="ctr"/>
            <a:r>
              <a:rPr lang="cy-GB" dirty="0" err="1">
                <a:latin typeface="Arial" panose="020B0604020202020204" pitchFamily="34" charset="0"/>
                <a:cs typeface="Arial" panose="020B0604020202020204" pitchFamily="34" charset="0"/>
              </a:rPr>
              <a:t>Contents</a:t>
            </a:r>
            <a:endParaRPr lang="en-GB"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6D20C1C3-D0CD-D855-4E9F-66DEEC1AC0BC}"/>
              </a:ext>
            </a:extLst>
          </p:cNvPr>
          <p:cNvSpPr>
            <a:spLocks noGrp="1"/>
          </p:cNvSpPr>
          <p:nvPr>
            <p:ph sz="half" idx="2"/>
          </p:nvPr>
        </p:nvSpPr>
        <p:spPr>
          <a:xfrm>
            <a:off x="179512" y="1340768"/>
            <a:ext cx="8784976" cy="4294719"/>
          </a:xfrm>
        </p:spPr>
        <p:txBody>
          <a:bodyPr>
            <a:normAutofit fontScale="85000" lnSpcReduction="20000"/>
          </a:bodyPr>
          <a:lstStyle/>
          <a:p>
            <a:pPr>
              <a:buFontTx/>
              <a:buChar char="•"/>
              <a:defRPr/>
            </a:pPr>
            <a:r>
              <a:rPr lang="en-GB" altLang="en-US" sz="2800" kern="0" dirty="0">
                <a:latin typeface="Arial" panose="020B0604020202020204" pitchFamily="34" charset="0"/>
                <a:ea typeface="ＭＳ Ｐゴシック" panose="020B0600070205080204" pitchFamily="34" charset="-128"/>
                <a:cs typeface="Arial" panose="020B0604020202020204" pitchFamily="34" charset="0"/>
              </a:rPr>
              <a:t>Importance of play;</a:t>
            </a:r>
          </a:p>
          <a:p>
            <a:pPr>
              <a:buFontTx/>
              <a:buChar char="•"/>
              <a:defRPr/>
            </a:pPr>
            <a:r>
              <a:rPr lang="en-GB" altLang="en-US" sz="2800" kern="0" dirty="0">
                <a:latin typeface="Arial" panose="020B0604020202020204" pitchFamily="34" charset="0"/>
                <a:ea typeface="ＭＳ Ｐゴシック" panose="020B0600070205080204" pitchFamily="34" charset="-128"/>
                <a:cs typeface="Arial" panose="020B0604020202020204" pitchFamily="34" charset="0"/>
              </a:rPr>
              <a:t>Children’s rights;</a:t>
            </a:r>
          </a:p>
          <a:p>
            <a:pPr>
              <a:buFontTx/>
              <a:buChar char="•"/>
              <a:defRPr/>
            </a:pPr>
            <a:r>
              <a:rPr lang="en-GB" altLang="en-US" sz="2800" kern="0" dirty="0">
                <a:latin typeface="Arial" panose="020B0604020202020204" pitchFamily="34" charset="0"/>
                <a:ea typeface="ＭＳ Ｐゴシック" panose="020B0600070205080204" pitchFamily="34" charset="-128"/>
                <a:cs typeface="Arial" panose="020B0604020202020204" pitchFamily="34" charset="0"/>
              </a:rPr>
              <a:t>Functional learning;</a:t>
            </a:r>
          </a:p>
          <a:p>
            <a:pPr>
              <a:buFontTx/>
              <a:buChar char="•"/>
              <a:defRPr/>
            </a:pPr>
            <a:r>
              <a:rPr lang="en-GB" altLang="en-US" sz="2800" kern="0" dirty="0">
                <a:latin typeface="Arial" panose="020B0604020202020204" pitchFamily="34" charset="0"/>
                <a:ea typeface="ＭＳ Ｐゴシック" panose="020B0600070205080204" pitchFamily="34" charset="-128"/>
                <a:cs typeface="Arial" panose="020B0604020202020204" pitchFamily="34" charset="0"/>
              </a:rPr>
              <a:t>Sensory play;</a:t>
            </a:r>
          </a:p>
          <a:p>
            <a:pPr>
              <a:buFontTx/>
              <a:buChar char="•"/>
              <a:defRPr/>
            </a:pPr>
            <a:r>
              <a:rPr lang="en-GB" altLang="en-US" sz="2800" kern="0" dirty="0">
                <a:latin typeface="Arial" panose="020B0604020202020204" pitchFamily="34" charset="0"/>
                <a:ea typeface="ＭＳ Ｐゴシック" panose="020B0600070205080204" pitchFamily="34" charset="-128"/>
                <a:cs typeface="Arial" panose="020B0604020202020204" pitchFamily="34" charset="0"/>
              </a:rPr>
              <a:t>Outdoor play;</a:t>
            </a:r>
          </a:p>
          <a:p>
            <a:pPr>
              <a:buFontTx/>
              <a:buChar char="•"/>
              <a:defRPr/>
            </a:pPr>
            <a:r>
              <a:rPr lang="en-GB" altLang="en-US" sz="2800" kern="0" dirty="0">
                <a:latin typeface="Arial" panose="020B0604020202020204" pitchFamily="34" charset="0"/>
                <a:ea typeface="ＭＳ Ｐゴシック" panose="020B0600070205080204" pitchFamily="34" charset="-128"/>
                <a:cs typeface="Arial" panose="020B0604020202020204" pitchFamily="34" charset="0"/>
              </a:rPr>
              <a:t>Inclusive environments;</a:t>
            </a:r>
          </a:p>
          <a:p>
            <a:pPr>
              <a:buFontTx/>
              <a:buChar char="•"/>
              <a:defRPr/>
            </a:pPr>
            <a:r>
              <a:rPr lang="en-GB" altLang="en-US" sz="2800" kern="0" dirty="0">
                <a:latin typeface="Arial" panose="020B0604020202020204" pitchFamily="34" charset="0"/>
                <a:ea typeface="ＭＳ Ｐゴシック" panose="020B0600070205080204" pitchFamily="34" charset="-128"/>
                <a:cs typeface="Arial" panose="020B0604020202020204" pitchFamily="34" charset="0"/>
              </a:rPr>
              <a:t>Research;</a:t>
            </a:r>
          </a:p>
          <a:p>
            <a:pPr>
              <a:buFontTx/>
              <a:buChar char="•"/>
              <a:defRPr/>
            </a:pPr>
            <a:r>
              <a:rPr lang="en-GB" altLang="en-US" sz="2800" kern="0" dirty="0">
                <a:latin typeface="Arial" panose="020B0604020202020204" pitchFamily="34" charset="0"/>
                <a:ea typeface="ＭＳ Ｐゴシック" panose="020B0600070205080204" pitchFamily="34" charset="-128"/>
                <a:cs typeface="Arial" panose="020B0604020202020204" pitchFamily="34" charset="0"/>
              </a:rPr>
              <a:t>Discussions; </a:t>
            </a:r>
          </a:p>
          <a:p>
            <a:pPr>
              <a:buFontTx/>
              <a:buChar char="•"/>
              <a:defRPr/>
            </a:pPr>
            <a:r>
              <a:rPr lang="en-GB" altLang="en-US" sz="2800" kern="0" dirty="0">
                <a:latin typeface="Arial" panose="020B0604020202020204" pitchFamily="34" charset="0"/>
                <a:ea typeface="ＭＳ Ｐゴシック" panose="020B0600070205080204" pitchFamily="34" charset="-128"/>
                <a:cs typeface="Arial" panose="020B0604020202020204" pitchFamily="34" charset="0"/>
              </a:rPr>
              <a:t>Case studies;</a:t>
            </a:r>
          </a:p>
          <a:p>
            <a:pPr>
              <a:buFontTx/>
              <a:buChar char="•"/>
              <a:defRPr/>
            </a:pPr>
            <a:r>
              <a:rPr lang="en-GB" altLang="en-US" sz="2800" kern="0" dirty="0">
                <a:latin typeface="Arial" panose="020B0604020202020204" pitchFamily="34" charset="0"/>
                <a:ea typeface="ＭＳ Ｐゴシック" panose="020B0600070205080204" pitchFamily="34" charset="-128"/>
                <a:cs typeface="Arial" panose="020B0604020202020204" pitchFamily="34" charset="0"/>
              </a:rPr>
              <a:t>Video clip;</a:t>
            </a:r>
          </a:p>
          <a:p>
            <a:pPr>
              <a:buFontTx/>
              <a:buChar char="•"/>
              <a:defRPr/>
            </a:pPr>
            <a:r>
              <a:rPr lang="en-GB" altLang="en-US" sz="2800" kern="0" dirty="0">
                <a:latin typeface="Arial" panose="020B0604020202020204" pitchFamily="34" charset="0"/>
                <a:ea typeface="ＭＳ Ｐゴシック" panose="020B0600070205080204" pitchFamily="34" charset="-128"/>
                <a:cs typeface="Arial" panose="020B0604020202020204" pitchFamily="34" charset="0"/>
              </a:rPr>
              <a:t>Task.</a:t>
            </a:r>
          </a:p>
          <a:p>
            <a:pPr>
              <a:buFontTx/>
              <a:buChar char="•"/>
              <a:defRPr/>
            </a:pPr>
            <a:endParaRPr lang="en-GB" altLang="en-US" sz="2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endParaRPr>
          </a:p>
          <a:p>
            <a:pPr>
              <a:buFontTx/>
              <a:buChar char="•"/>
              <a:defRPr/>
            </a:pPr>
            <a:endParaRPr lang="en-GB" altLang="en-US" sz="2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endParaRPr>
          </a:p>
          <a:p>
            <a:pPr>
              <a:buFontTx/>
              <a:buChar char="•"/>
              <a:defRPr/>
            </a:pPr>
            <a:endParaRPr lang="en-GB" altLang="en-US" sz="2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endParaRPr>
          </a:p>
          <a:p>
            <a:pPr marL="0" indent="0">
              <a:buNone/>
            </a:pP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1992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sz="4000" dirty="0">
                <a:latin typeface="Arial" panose="020B0604020202020204" pitchFamily="34" charset="0"/>
                <a:cs typeface="Arial" panose="020B0604020202020204" pitchFamily="34" charset="0"/>
              </a:rPr>
              <a:t>Resources</a:t>
            </a:r>
          </a:p>
        </p:txBody>
      </p:sp>
      <p:sp>
        <p:nvSpPr>
          <p:cNvPr id="6" name="Content Placeholder 5"/>
          <p:cNvSpPr>
            <a:spLocks noGrp="1"/>
          </p:cNvSpPr>
          <p:nvPr>
            <p:ph sz="half" idx="2"/>
          </p:nvPr>
        </p:nvSpPr>
        <p:spPr>
          <a:xfrm>
            <a:off x="467544" y="1844824"/>
            <a:ext cx="8496944" cy="3744417"/>
          </a:xfrm>
        </p:spPr>
        <p:txBody>
          <a:bodyPr>
            <a:normAutofit/>
          </a:bodyPr>
          <a:lstStyle/>
          <a:p>
            <a:r>
              <a:rPr lang="en-GB" dirty="0">
                <a:latin typeface="Arial" panose="020B0604020202020204" pitchFamily="34" charset="0"/>
                <a:cs typeface="Arial" panose="020B0604020202020204" pitchFamily="34" charset="0"/>
              </a:rPr>
              <a:t>PP for the lecture;</a:t>
            </a:r>
          </a:p>
          <a:p>
            <a:r>
              <a:rPr lang="en-GB" dirty="0">
                <a:latin typeface="Arial" panose="020B0604020202020204" pitchFamily="34" charset="0"/>
                <a:cs typeface="Arial" panose="020B0604020202020204" pitchFamily="34" charset="0"/>
              </a:rPr>
              <a:t>Research;</a:t>
            </a:r>
          </a:p>
          <a:p>
            <a:r>
              <a:rPr lang="en-GB" dirty="0">
                <a:latin typeface="Arial" panose="020B0604020202020204" pitchFamily="34" charset="0"/>
                <a:cs typeface="Arial" panose="020B0604020202020204" pitchFamily="34" charset="0"/>
              </a:rPr>
              <a:t>Leganto/Moodle;</a:t>
            </a:r>
          </a:p>
          <a:p>
            <a:r>
              <a:rPr lang="en-GB" dirty="0">
                <a:latin typeface="Arial" panose="020B0604020202020204" pitchFamily="34" charset="0"/>
                <a:cs typeface="Arial" panose="020B0604020202020204" pitchFamily="34" charset="0"/>
              </a:rPr>
              <a:t>Library/Google Scholar.</a:t>
            </a:r>
          </a:p>
        </p:txBody>
      </p:sp>
    </p:spTree>
    <p:extLst>
      <p:ext uri="{BB962C8B-B14F-4D97-AF65-F5344CB8AC3E}">
        <p14:creationId xmlns:p14="http://schemas.microsoft.com/office/powerpoint/2010/main" val="41564271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009D3-34F4-69D1-2C84-18B6760C160C}"/>
              </a:ext>
            </a:extLst>
          </p:cNvPr>
          <p:cNvSpPr>
            <a:spLocks noGrp="1"/>
          </p:cNvSpPr>
          <p:nvPr>
            <p:ph type="title"/>
          </p:nvPr>
        </p:nvSpPr>
        <p:spPr/>
        <p:txBody>
          <a:bodyPr/>
          <a:lstStyle/>
          <a:p>
            <a:pPr algn="ctr"/>
            <a:r>
              <a:rPr lang="en-GB" dirty="0">
                <a:latin typeface="Arial" panose="020B0604020202020204" pitchFamily="34" charset="0"/>
                <a:cs typeface="Arial" panose="020B0604020202020204" pitchFamily="34" charset="0"/>
              </a:rPr>
              <a:t>Play</a:t>
            </a:r>
          </a:p>
        </p:txBody>
      </p:sp>
      <p:sp>
        <p:nvSpPr>
          <p:cNvPr id="4" name="Content Placeholder 3">
            <a:extLst>
              <a:ext uri="{FF2B5EF4-FFF2-40B4-BE49-F238E27FC236}">
                <a16:creationId xmlns:a16="http://schemas.microsoft.com/office/drawing/2014/main" id="{83167BA5-D36E-24B6-EFBF-CB9167B2A919}"/>
              </a:ext>
            </a:extLst>
          </p:cNvPr>
          <p:cNvSpPr>
            <a:spLocks noGrp="1"/>
          </p:cNvSpPr>
          <p:nvPr>
            <p:ph sz="half" idx="2"/>
          </p:nvPr>
        </p:nvSpPr>
        <p:spPr>
          <a:xfrm>
            <a:off x="467544" y="1825625"/>
            <a:ext cx="8047806" cy="3809862"/>
          </a:xfrm>
        </p:spPr>
        <p:txBody>
          <a:bodyPr/>
          <a:lstStyle/>
          <a:p>
            <a:r>
              <a:rPr lang="en-GB" dirty="0">
                <a:latin typeface="Arial" panose="020B0604020202020204" pitchFamily="34" charset="0"/>
                <a:cs typeface="Arial" panose="020B0604020202020204" pitchFamily="34" charset="0"/>
              </a:rPr>
              <a:t>Define ‘play’</a:t>
            </a:r>
          </a:p>
          <a:p>
            <a:r>
              <a:rPr lang="en-GB" dirty="0">
                <a:latin typeface="Arial" panose="020B0604020202020204" pitchFamily="34" charset="0"/>
                <a:cs typeface="Arial" panose="020B0604020202020204" pitchFamily="34" charset="0"/>
              </a:rPr>
              <a:t>Why do you think play is important?</a:t>
            </a:r>
          </a:p>
          <a:p>
            <a:r>
              <a:rPr lang="en-GB" dirty="0">
                <a:latin typeface="Arial" panose="020B0604020202020204" pitchFamily="34" charset="0"/>
                <a:cs typeface="Arial" panose="020B0604020202020204" pitchFamily="34" charset="0"/>
              </a:rPr>
              <a:t>Do you remember playing?</a:t>
            </a:r>
          </a:p>
          <a:p>
            <a:r>
              <a:rPr lang="en-GB" dirty="0">
                <a:latin typeface="Arial" panose="020B0604020202020204" pitchFamily="34" charset="0"/>
                <a:cs typeface="Arial" panose="020B0604020202020204" pitchFamily="34" charset="0"/>
              </a:rPr>
              <a:t>How did playing help you?</a:t>
            </a:r>
          </a:p>
          <a:p>
            <a:endParaRPr lang="en-GB" dirty="0"/>
          </a:p>
        </p:txBody>
      </p:sp>
    </p:spTree>
    <p:extLst>
      <p:ext uri="{BB962C8B-B14F-4D97-AF65-F5344CB8AC3E}">
        <p14:creationId xmlns:p14="http://schemas.microsoft.com/office/powerpoint/2010/main" val="29149179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2B5F37-EC9F-274A-48E4-B84B745F1305}"/>
              </a:ext>
            </a:extLst>
          </p:cNvPr>
          <p:cNvSpPr>
            <a:spLocks noGrp="1"/>
          </p:cNvSpPr>
          <p:nvPr>
            <p:ph type="title"/>
          </p:nvPr>
        </p:nvSpPr>
        <p:spPr/>
        <p:txBody>
          <a:bodyPr/>
          <a:lstStyle/>
          <a:p>
            <a:pPr algn="ctr"/>
            <a:r>
              <a:rPr lang="en-GB" altLang="en-US" sz="4400" kern="0" dirty="0">
                <a:latin typeface="Arial" panose="020B0604020202020204" pitchFamily="34" charset="0"/>
                <a:ea typeface="ＭＳ Ｐゴシック" panose="020B0600070205080204" pitchFamily="34" charset="-128"/>
                <a:cs typeface="Arial" panose="020B0604020202020204" pitchFamily="34" charset="0"/>
              </a:rPr>
              <a:t>Play</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70EA6E3-531A-405F-CF1F-2B4633240BC8}"/>
              </a:ext>
            </a:extLst>
          </p:cNvPr>
          <p:cNvSpPr>
            <a:spLocks noGrp="1"/>
          </p:cNvSpPr>
          <p:nvPr>
            <p:ph sz="half" idx="1"/>
          </p:nvPr>
        </p:nvSpPr>
        <p:spPr>
          <a:xfrm>
            <a:off x="628650" y="1825625"/>
            <a:ext cx="7886700" cy="3809862"/>
          </a:xfrm>
        </p:spPr>
        <p:txBody>
          <a:bodyPr/>
          <a:lstStyle/>
          <a:p>
            <a:pPr marL="0" indent="0" algn="just">
              <a:buNone/>
            </a:pPr>
            <a:r>
              <a:rPr lang="en-GB" sz="2800" i="1" dirty="0">
                <a:latin typeface="Arial" panose="020B0604020202020204" pitchFamily="34" charset="0"/>
                <a:cs typeface="Arial" panose="020B0604020202020204" pitchFamily="34" charset="0"/>
              </a:rPr>
              <a:t>“..young children do indeed learn best through play, through enjoyment and through having fun. Children with special educational needs (SEN) are no different in this and have the same rights to an appropriate curriculum that helps them to learn through well-planned play.”</a:t>
            </a:r>
          </a:p>
          <a:p>
            <a:pPr algn="just"/>
            <a:endParaRPr lang="en-GB" sz="2800" dirty="0">
              <a:latin typeface="Lucida Sans" panose="020B0602030504020204" pitchFamily="34" charset="0"/>
            </a:endParaRPr>
          </a:p>
          <a:p>
            <a:pPr marL="0" indent="0" algn="r">
              <a:buNone/>
            </a:pPr>
            <a:r>
              <a:rPr lang="en-GB" sz="1800" dirty="0">
                <a:latin typeface="Arial" panose="020B0604020202020204" pitchFamily="34" charset="0"/>
                <a:cs typeface="Arial" panose="020B0604020202020204" pitchFamily="34" charset="0"/>
              </a:rPr>
              <a:t>(</a:t>
            </a:r>
            <a:r>
              <a:rPr lang="en-GB" sz="1800" dirty="0" err="1">
                <a:latin typeface="Arial" panose="020B0604020202020204" pitchFamily="34" charset="0"/>
                <a:cs typeface="Arial" panose="020B0604020202020204" pitchFamily="34" charset="0"/>
              </a:rPr>
              <a:t>Drifte</a:t>
            </a:r>
            <a:r>
              <a:rPr lang="en-GB" sz="1800" dirty="0">
                <a:latin typeface="Arial" panose="020B0604020202020204" pitchFamily="34" charset="0"/>
                <a:cs typeface="Arial" panose="020B0604020202020204" pitchFamily="34" charset="0"/>
              </a:rPr>
              <a:t>, 2013: xi) </a:t>
            </a:r>
          </a:p>
          <a:p>
            <a:endParaRPr lang="en-GB" dirty="0"/>
          </a:p>
        </p:txBody>
      </p:sp>
    </p:spTree>
    <p:extLst>
      <p:ext uri="{BB962C8B-B14F-4D97-AF65-F5344CB8AC3E}">
        <p14:creationId xmlns:p14="http://schemas.microsoft.com/office/powerpoint/2010/main" val="15302985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00AA5-AA2B-88D2-CE04-BF636287EB94}"/>
              </a:ext>
            </a:extLst>
          </p:cNvPr>
          <p:cNvSpPr>
            <a:spLocks noGrp="1"/>
          </p:cNvSpPr>
          <p:nvPr>
            <p:ph type="title"/>
          </p:nvPr>
        </p:nvSpPr>
        <p:spPr>
          <a:xfrm>
            <a:off x="628650" y="365125"/>
            <a:ext cx="7886700" cy="687611"/>
          </a:xfrm>
        </p:spPr>
        <p:txBody>
          <a:bodyPr>
            <a:normAutofit fontScale="90000"/>
          </a:bodyPr>
          <a:lstStyle/>
          <a:p>
            <a:pPr algn="ctr"/>
            <a:r>
              <a:rPr lang="cy-GB" altLang="en-US" sz="4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C</a:t>
            </a:r>
            <a:r>
              <a:rPr lang="en-GB" altLang="en-US" sz="4400" kern="0" dirty="0" err="1">
                <a:latin typeface="Arial" panose="020B0604020202020204" pitchFamily="34" charset="0"/>
                <a:ea typeface="ＭＳ Ｐゴシック" panose="020B0600070205080204" pitchFamily="34" charset="-128"/>
                <a:cs typeface="Arial" panose="020B0604020202020204" pitchFamily="34" charset="0"/>
              </a:rPr>
              <a:t>ategories</a:t>
            </a:r>
            <a:r>
              <a:rPr lang="en-GB" altLang="en-US" sz="4400" kern="0" dirty="0">
                <a:latin typeface="Arial" panose="020B0604020202020204" pitchFamily="34" charset="0"/>
                <a:ea typeface="ＭＳ Ｐゴシック" panose="020B0600070205080204" pitchFamily="34" charset="-128"/>
                <a:cs typeface="Arial" panose="020B0604020202020204" pitchFamily="34" charset="0"/>
              </a:rPr>
              <a:t> of ALN </a:t>
            </a:r>
            <a:r>
              <a:rPr lang="en-GB" altLang="en-US" sz="1800" kern="0" dirty="0">
                <a:latin typeface="Arial" panose="020B0604020202020204" pitchFamily="34" charset="0"/>
                <a:ea typeface="ＭＳ Ｐゴシック" panose="020B0600070205080204" pitchFamily="34" charset="-128"/>
                <a:cs typeface="Arial" panose="020B0604020202020204" pitchFamily="34" charset="0"/>
              </a:rPr>
              <a:t>(</a:t>
            </a:r>
            <a:r>
              <a:rPr lang="en-GB" altLang="en-US" sz="1800" kern="0" dirty="0" err="1">
                <a:latin typeface="Arial" panose="020B0604020202020204" pitchFamily="34" charset="0"/>
                <a:ea typeface="ＭＳ Ｐゴシック" panose="020B0600070205080204" pitchFamily="34" charset="-128"/>
                <a:cs typeface="Arial" panose="020B0604020202020204" pitchFamily="34" charset="0"/>
              </a:rPr>
              <a:t>Drifte</a:t>
            </a:r>
            <a:r>
              <a:rPr lang="en-GB" altLang="en-US" sz="1800" kern="0" dirty="0">
                <a:latin typeface="Arial" panose="020B0604020202020204" pitchFamily="34" charset="0"/>
                <a:ea typeface="ＭＳ Ｐゴシック" panose="020B0600070205080204" pitchFamily="34" charset="-128"/>
                <a:cs typeface="Arial" panose="020B0604020202020204" pitchFamily="34" charset="0"/>
              </a:rPr>
              <a:t>, 2013)</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75BE9D16-E6D6-88CC-CC95-70B5DFB99E3D}"/>
              </a:ext>
            </a:extLst>
          </p:cNvPr>
          <p:cNvSpPr>
            <a:spLocks noGrp="1"/>
          </p:cNvSpPr>
          <p:nvPr>
            <p:ph sz="half" idx="2"/>
          </p:nvPr>
        </p:nvSpPr>
        <p:spPr>
          <a:xfrm>
            <a:off x="539552" y="1268760"/>
            <a:ext cx="8208912" cy="4752528"/>
          </a:xfrm>
        </p:spPr>
        <p:txBody>
          <a:bodyPr>
            <a:normAutofit/>
          </a:bodyPr>
          <a:lstStyle/>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Developmental delay;</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Emotional/behavioural difficulties;</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General learning difficulties;</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Hearing impairment;</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Medical conditions;</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Physical disabilities;</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Social difficulties;</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Specific learning difficulties;</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Speech and language difficulties.</a:t>
            </a:r>
          </a:p>
          <a:p>
            <a:pPr marL="0" indent="0">
              <a:buNone/>
              <a:defRPr/>
            </a:pPr>
            <a:endPar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endParaRPr>
          </a:p>
          <a:p>
            <a:pPr>
              <a:defRPr/>
            </a:pPr>
            <a:endPar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endParaRPr>
          </a:p>
          <a:p>
            <a:endParaRPr lang="en-GB" dirty="0"/>
          </a:p>
        </p:txBody>
      </p:sp>
    </p:spTree>
    <p:extLst>
      <p:ext uri="{BB962C8B-B14F-4D97-AF65-F5344CB8AC3E}">
        <p14:creationId xmlns:p14="http://schemas.microsoft.com/office/powerpoint/2010/main" val="2585318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503907"/>
          </a:xfrm>
        </p:spPr>
        <p:txBody>
          <a:bodyPr rtlCol="0">
            <a:noAutofit/>
          </a:bodyPr>
          <a:lstStyle/>
          <a:p>
            <a:pPr algn="ctr" eaLnBrk="1" fontAlgn="auto" hangingPunct="1">
              <a:spcAft>
                <a:spcPts val="0"/>
              </a:spcAft>
              <a:defRPr/>
            </a:pPr>
            <a:r>
              <a:rPr lang="en-GB" altLang="en-US" sz="3600" kern="0" dirty="0">
                <a:latin typeface="Arial" panose="020B0604020202020204" pitchFamily="34" charset="0"/>
                <a:ea typeface="ＭＳ Ｐゴシック" panose="020B0600070205080204" pitchFamily="34" charset="-128"/>
                <a:cs typeface="Arial" panose="020B0604020202020204" pitchFamily="34" charset="0"/>
              </a:rPr>
              <a:t>Children’s rights</a:t>
            </a:r>
            <a:endParaRPr lang="en-GB" altLang="cy-GB" sz="3600" dirty="0">
              <a:latin typeface="Arial" panose="020B0604020202020204" pitchFamily="34" charset="0"/>
              <a:cs typeface="Arial" panose="020B0604020202020204" pitchFamily="34" charset="0"/>
            </a:endParaRPr>
          </a:p>
        </p:txBody>
      </p:sp>
      <p:sp>
        <p:nvSpPr>
          <p:cNvPr id="5123" name="Rectangle 5"/>
          <p:cNvSpPr>
            <a:spLocks noGrp="1" noChangeArrowheads="1"/>
          </p:cNvSpPr>
          <p:nvPr>
            <p:ph type="body" sz="half" idx="1"/>
          </p:nvPr>
        </p:nvSpPr>
        <p:spPr>
          <a:xfrm>
            <a:off x="467544" y="1196752"/>
            <a:ext cx="4098106" cy="4546823"/>
          </a:xfrm>
        </p:spPr>
        <p:txBody>
          <a:bodyPr rtlCol="0">
            <a:normAutofit/>
          </a:bodyPr>
          <a:lstStyle/>
          <a:p>
            <a:pPr marL="0" indent="0">
              <a:buNone/>
              <a:defRPr/>
            </a:pPr>
            <a:r>
              <a:rPr lang="en-GB" altLang="en-US" b="1" kern="0" dirty="0">
                <a:latin typeface="Arial" panose="020B0604020202020204" pitchFamily="34" charset="0"/>
                <a:ea typeface="ＭＳ Ｐゴシック" panose="020B0600070205080204" pitchFamily="34" charset="-128"/>
                <a:cs typeface="Arial" panose="020B0604020202020204" pitchFamily="34" charset="0"/>
              </a:rPr>
              <a:t>Article 3</a:t>
            </a:r>
          </a:p>
          <a:p>
            <a:pPr marL="0" indent="0">
              <a:buNone/>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Everyone who works with children should always do what is best for each child;</a:t>
            </a:r>
          </a:p>
          <a:p>
            <a:pPr marL="0" indent="0">
              <a:buNone/>
              <a:defRPr/>
            </a:pPr>
            <a:r>
              <a:rPr lang="en-GB" altLang="en-US" b="1" kern="0" dirty="0">
                <a:latin typeface="Arial" panose="020B0604020202020204" pitchFamily="34" charset="0"/>
                <a:ea typeface="ＭＳ Ｐゴシック" panose="020B0600070205080204" pitchFamily="34" charset="-128"/>
                <a:cs typeface="Arial" panose="020B0604020202020204" pitchFamily="34" charset="0"/>
              </a:rPr>
              <a:t>Article 6</a:t>
            </a:r>
          </a:p>
          <a:p>
            <a:pPr marL="0" indent="0">
              <a:buNone/>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Children have the right to life and to grow up to be healthy;</a:t>
            </a:r>
          </a:p>
        </p:txBody>
      </p:sp>
      <p:sp>
        <p:nvSpPr>
          <p:cNvPr id="5124" name="Rectangle 6"/>
          <p:cNvSpPr>
            <a:spLocks noGrp="1" noChangeArrowheads="1"/>
          </p:cNvSpPr>
          <p:nvPr>
            <p:ph type="body" sz="half" idx="2"/>
          </p:nvPr>
        </p:nvSpPr>
        <p:spPr>
          <a:xfrm>
            <a:off x="4643438" y="1268760"/>
            <a:ext cx="4249042" cy="4474815"/>
          </a:xfrm>
        </p:spPr>
        <p:txBody>
          <a:bodyPr rtlCol="0">
            <a:normAutofit/>
          </a:bodyPr>
          <a:lstStyle/>
          <a:p>
            <a:pPr marL="0" indent="0">
              <a:buNone/>
              <a:defRPr/>
            </a:pPr>
            <a:r>
              <a:rPr lang="en-GB" altLang="en-US" b="1" kern="0" dirty="0">
                <a:latin typeface="Arial" panose="020B0604020202020204" pitchFamily="34" charset="0"/>
                <a:ea typeface="ＭＳ Ｐゴシック" panose="020B0600070205080204" pitchFamily="34" charset="-128"/>
                <a:cs typeface="Arial" panose="020B0604020202020204" pitchFamily="34" charset="0"/>
              </a:rPr>
              <a:t>Article 15</a:t>
            </a:r>
          </a:p>
          <a:p>
            <a:pPr marL="0" indent="0">
              <a:buNone/>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Children have the right to meet with friends and join groups and clubs;</a:t>
            </a:r>
          </a:p>
          <a:p>
            <a:pPr marL="0" indent="0">
              <a:buNone/>
              <a:defRPr/>
            </a:pPr>
            <a:r>
              <a:rPr lang="en-GB" altLang="en-US" b="1" kern="0" dirty="0">
                <a:latin typeface="Arial" panose="020B0604020202020204" pitchFamily="34" charset="0"/>
                <a:ea typeface="ＭＳ Ｐゴシック" panose="020B0600070205080204" pitchFamily="34" charset="-128"/>
                <a:cs typeface="Arial" panose="020B0604020202020204" pitchFamily="34" charset="0"/>
              </a:rPr>
              <a:t>Article 31</a:t>
            </a:r>
          </a:p>
          <a:p>
            <a:pPr marL="0" indent="0">
              <a:buNone/>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Children have the right to relax and play.</a:t>
            </a:r>
          </a:p>
        </p:txBody>
      </p:sp>
    </p:spTree>
    <p:extLst>
      <p:ext uri="{BB962C8B-B14F-4D97-AF65-F5344CB8AC3E}">
        <p14:creationId xmlns:p14="http://schemas.microsoft.com/office/powerpoint/2010/main" val="20923121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503907"/>
          </a:xfrm>
        </p:spPr>
        <p:txBody>
          <a:bodyPr rtlCol="0">
            <a:noAutofit/>
          </a:bodyPr>
          <a:lstStyle/>
          <a:p>
            <a:pPr algn="ctr" eaLnBrk="1" fontAlgn="auto" hangingPunct="1">
              <a:spcAft>
                <a:spcPts val="0"/>
              </a:spcAft>
              <a:defRPr/>
            </a:pPr>
            <a:r>
              <a:rPr lang="en-GB" altLang="en-US" sz="3200" kern="0" dirty="0">
                <a:latin typeface="Arial" panose="020B0604020202020204" pitchFamily="34" charset="0"/>
                <a:ea typeface="ＭＳ Ｐゴシック" panose="020B0600070205080204" pitchFamily="34" charset="-128"/>
                <a:cs typeface="Arial" panose="020B0604020202020204" pitchFamily="34" charset="0"/>
              </a:rPr>
              <a:t>Article 31</a:t>
            </a:r>
            <a:endParaRPr lang="en-GB" altLang="cy-GB" sz="3200" dirty="0">
              <a:latin typeface="Arial" panose="020B0604020202020204" pitchFamily="34" charset="0"/>
              <a:cs typeface="Arial" panose="020B0604020202020204" pitchFamily="34" charset="0"/>
            </a:endParaRPr>
          </a:p>
        </p:txBody>
      </p:sp>
      <p:sp>
        <p:nvSpPr>
          <p:cNvPr id="5124" name="Rectangle 6"/>
          <p:cNvSpPr>
            <a:spLocks noGrp="1" noChangeArrowheads="1"/>
          </p:cNvSpPr>
          <p:nvPr>
            <p:ph type="body" sz="half" idx="2"/>
          </p:nvPr>
        </p:nvSpPr>
        <p:spPr>
          <a:xfrm>
            <a:off x="684213" y="1484784"/>
            <a:ext cx="3023691" cy="4258791"/>
          </a:xfrm>
        </p:spPr>
        <p:txBody>
          <a:bodyPr rtlCol="0">
            <a:normAutofit/>
          </a:bodyPr>
          <a:lstStyle/>
          <a:p>
            <a:pPr marL="0" indent="0">
              <a:buNone/>
              <a:defRPr/>
            </a:pPr>
            <a:r>
              <a:rPr lang="en-GB" altLang="en-US" sz="2000" kern="0" dirty="0">
                <a:latin typeface="Arial" panose="020B0604020202020204" pitchFamily="34" charset="0"/>
                <a:ea typeface="ＭＳ Ｐゴシック" panose="020B0600070205080204" pitchFamily="34" charset="-128"/>
                <a:cs typeface="Arial" panose="020B0604020202020204" pitchFamily="34" charset="0"/>
              </a:rPr>
              <a:t>International Play Association (2013) ‘This Is Me : Article 31 and a Child's Right to Play’, </a:t>
            </a:r>
            <a:r>
              <a:rPr lang="en-GB" altLang="en-US" sz="2000" kern="0" dirty="0">
                <a:latin typeface="Arial" panose="020B0604020202020204" pitchFamily="34" charset="0"/>
                <a:ea typeface="ＭＳ Ｐゴシック" panose="020B0600070205080204" pitchFamily="34" charset="-128"/>
                <a:cs typeface="Arial" panose="020B0604020202020204" pitchFamily="34" charset="0"/>
                <a:hlinkClick r:id="rId4"/>
              </a:rPr>
              <a:t>https://www.youtube.com/watch?v=5tjRPWPhIfA</a:t>
            </a:r>
            <a:r>
              <a:rPr lang="en-GB" altLang="en-US" sz="2000" kern="0" dirty="0">
                <a:latin typeface="Arial" panose="020B0604020202020204" pitchFamily="34" charset="0"/>
                <a:ea typeface="ＭＳ Ｐゴシック" panose="020B0600070205080204" pitchFamily="34" charset="-128"/>
                <a:cs typeface="Arial" panose="020B0604020202020204" pitchFamily="34" charset="0"/>
              </a:rPr>
              <a:t> [Accessed: January 4 2019].</a:t>
            </a:r>
          </a:p>
        </p:txBody>
      </p:sp>
      <p:pic>
        <p:nvPicPr>
          <p:cNvPr id="2" name="5tjRPWPhIfA"/>
          <p:cNvPicPr>
            <a:picLocks noRot="1" noChangeAspect="1"/>
          </p:cNvPicPr>
          <p:nvPr>
            <a:videoFile r:link="rId1"/>
          </p:nvPr>
        </p:nvPicPr>
        <p:blipFill>
          <a:blip r:embed="rId5"/>
          <a:stretch>
            <a:fillRect/>
          </a:stretch>
        </p:blipFill>
        <p:spPr>
          <a:xfrm>
            <a:off x="3923928" y="1340768"/>
            <a:ext cx="4824536" cy="4402807"/>
          </a:xfrm>
          <a:prstGeom prst="rect">
            <a:avLst/>
          </a:prstGeom>
        </p:spPr>
      </p:pic>
    </p:spTree>
    <p:extLst>
      <p:ext uri="{BB962C8B-B14F-4D97-AF65-F5344CB8AC3E}">
        <p14:creationId xmlns:p14="http://schemas.microsoft.com/office/powerpoint/2010/main" val="22318128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0C0E2-F714-4912-8F3A-2B69863CA4F5}"/>
              </a:ext>
            </a:extLst>
          </p:cNvPr>
          <p:cNvSpPr>
            <a:spLocks noGrp="1"/>
          </p:cNvSpPr>
          <p:nvPr>
            <p:ph type="title"/>
          </p:nvPr>
        </p:nvSpPr>
        <p:spPr/>
        <p:txBody>
          <a:bodyPr/>
          <a:lstStyle/>
          <a:p>
            <a:pPr algn="ctr"/>
            <a:r>
              <a:rPr lang="en-GB" altLang="en-US" sz="4400" kern="0" dirty="0">
                <a:latin typeface="Arial" panose="020B0604020202020204" pitchFamily="34" charset="0"/>
                <a:ea typeface="ＭＳ Ｐゴシック" panose="020B0600070205080204" pitchFamily="34" charset="-128"/>
                <a:cs typeface="Arial" panose="020B0604020202020204" pitchFamily="34" charset="0"/>
              </a:rPr>
              <a:t>However…</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A27C1F6A-5BA2-B6C5-B33C-9876F554D687}"/>
              </a:ext>
            </a:extLst>
          </p:cNvPr>
          <p:cNvSpPr>
            <a:spLocks noGrp="1"/>
          </p:cNvSpPr>
          <p:nvPr>
            <p:ph sz="half" idx="2"/>
          </p:nvPr>
        </p:nvSpPr>
        <p:spPr>
          <a:xfrm>
            <a:off x="628650" y="1825625"/>
            <a:ext cx="7886700" cy="3809862"/>
          </a:xfrm>
        </p:spPr>
        <p:txBody>
          <a:bodyPr/>
          <a:lstStyle/>
          <a:p>
            <a:pPr marL="0" indent="0">
              <a:buNone/>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An ALN can affect:</a:t>
            </a:r>
          </a:p>
          <a:p>
            <a:pPr marL="0" indent="0">
              <a:buNone/>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 How a child plays;</a:t>
            </a:r>
          </a:p>
          <a:p>
            <a:pPr marL="0" indent="0">
              <a:buNone/>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 The type of play the child engages in;</a:t>
            </a:r>
          </a:p>
          <a:p>
            <a:pPr marL="0" indent="0">
              <a:buNone/>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 The child’s ability to learn from play.</a:t>
            </a:r>
          </a:p>
          <a:p>
            <a:endParaRPr lang="en-GB" dirty="0"/>
          </a:p>
        </p:txBody>
      </p:sp>
    </p:spTree>
    <p:extLst>
      <p:ext uri="{BB962C8B-B14F-4D97-AF65-F5344CB8AC3E}">
        <p14:creationId xmlns:p14="http://schemas.microsoft.com/office/powerpoint/2010/main" val="25176164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113E37-1B4D-B699-DD0B-1EDE25D31CC3}"/>
              </a:ext>
            </a:extLst>
          </p:cNvPr>
          <p:cNvSpPr>
            <a:spLocks noGrp="1"/>
          </p:cNvSpPr>
          <p:nvPr>
            <p:ph type="title"/>
          </p:nvPr>
        </p:nvSpPr>
        <p:spPr/>
        <p:txBody>
          <a:bodyPr/>
          <a:lstStyle/>
          <a:p>
            <a:pPr algn="ctr"/>
            <a:r>
              <a:rPr lang="en-GB" altLang="en-US" sz="4400" kern="0" dirty="0">
                <a:latin typeface="Arial" panose="020B0604020202020204" pitchFamily="34" charset="0"/>
                <a:ea typeface="ＭＳ Ｐゴシック" panose="020B0600070205080204" pitchFamily="34" charset="-128"/>
                <a:cs typeface="Arial" panose="020B0604020202020204" pitchFamily="34" charset="0"/>
              </a:rPr>
              <a:t>Limitations in play</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6281684E-7B73-B64D-F15A-85E2EB9C4492}"/>
              </a:ext>
            </a:extLst>
          </p:cNvPr>
          <p:cNvSpPr>
            <a:spLocks noGrp="1"/>
          </p:cNvSpPr>
          <p:nvPr>
            <p:ph sz="half" idx="2"/>
          </p:nvPr>
        </p:nvSpPr>
        <p:spPr>
          <a:xfrm>
            <a:off x="395536" y="1825625"/>
            <a:ext cx="8496944" cy="3809862"/>
          </a:xfrm>
        </p:spPr>
        <p:txBody>
          <a:bodyPr/>
          <a:lstStyle/>
          <a:p>
            <a:pPr marL="0" indent="0">
              <a:buNone/>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Children with an ALN may not be able to play because of:</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Impairments/disabilities;</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Inaccessible environments/toys/other play tools;</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Environments that are not inclusive;</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Lack of educational awareness;</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Lack of effective interventions.</a:t>
            </a:r>
          </a:p>
          <a:p>
            <a:pPr marL="0" indent="0">
              <a:buNone/>
              <a:defRPr/>
            </a:pPr>
            <a:endPar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endParaRPr>
          </a:p>
          <a:p>
            <a:endParaRPr lang="en-GB" dirty="0"/>
          </a:p>
        </p:txBody>
      </p:sp>
    </p:spTree>
    <p:extLst>
      <p:ext uri="{BB962C8B-B14F-4D97-AF65-F5344CB8AC3E}">
        <p14:creationId xmlns:p14="http://schemas.microsoft.com/office/powerpoint/2010/main" val="23327270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C6DB9-9732-281C-0E45-0143248F7CEF}"/>
              </a:ext>
            </a:extLst>
          </p:cNvPr>
          <p:cNvSpPr>
            <a:spLocks noGrp="1"/>
          </p:cNvSpPr>
          <p:nvPr>
            <p:ph type="title"/>
          </p:nvPr>
        </p:nvSpPr>
        <p:spPr>
          <a:xfrm>
            <a:off x="628650" y="365125"/>
            <a:ext cx="7886700" cy="687611"/>
          </a:xfrm>
        </p:spPr>
        <p:txBody>
          <a:bodyPr>
            <a:normAutofit fontScale="90000"/>
          </a:bodyPr>
          <a:lstStyle/>
          <a:p>
            <a:pPr algn="ctr"/>
            <a:r>
              <a:rPr lang="en-GB" altLang="en-US" sz="4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Play England (2020) </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7E60B07B-3A76-4E88-8AD1-C04786670F66}"/>
              </a:ext>
            </a:extLst>
          </p:cNvPr>
          <p:cNvSpPr>
            <a:spLocks noGrp="1"/>
          </p:cNvSpPr>
          <p:nvPr>
            <p:ph sz="half" idx="2"/>
          </p:nvPr>
        </p:nvSpPr>
        <p:spPr>
          <a:xfrm>
            <a:off x="683568" y="1556792"/>
            <a:ext cx="8208912" cy="4392488"/>
          </a:xfrm>
        </p:spPr>
        <p:txBody>
          <a:bodyPr>
            <a:normAutofit/>
          </a:bodyPr>
          <a:lstStyle/>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92% of parents felt that their child did not have same opportunities;</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81% of parents reported difficulties in accessing mainstream play groups;</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51% of parents turned away (with their child);</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40% of parents blamed additional costs.</a:t>
            </a:r>
          </a:p>
          <a:p>
            <a:endParaRPr lang="en-GB" dirty="0"/>
          </a:p>
        </p:txBody>
      </p:sp>
    </p:spTree>
    <p:extLst>
      <p:ext uri="{BB962C8B-B14F-4D97-AF65-F5344CB8AC3E}">
        <p14:creationId xmlns:p14="http://schemas.microsoft.com/office/powerpoint/2010/main" val="19644060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C7CA3-0D73-3290-36BD-04AE37A1A531}"/>
              </a:ext>
            </a:extLst>
          </p:cNvPr>
          <p:cNvSpPr>
            <a:spLocks noGrp="1"/>
          </p:cNvSpPr>
          <p:nvPr>
            <p:ph type="title"/>
          </p:nvPr>
        </p:nvSpPr>
        <p:spPr/>
        <p:txBody>
          <a:bodyPr/>
          <a:lstStyle/>
          <a:p>
            <a:pPr algn="ctr"/>
            <a:r>
              <a:rPr lang="en-GB" sz="4400" dirty="0">
                <a:latin typeface="Arial" panose="020B0604020202020204" pitchFamily="34" charset="0"/>
                <a:cs typeface="Arial" panose="020B0604020202020204" pitchFamily="34" charset="0"/>
              </a:rPr>
              <a:t>Limitations in play</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F4248F5F-F8C1-AE07-99D3-8D4D7AE286B8}"/>
              </a:ext>
            </a:extLst>
          </p:cNvPr>
          <p:cNvSpPr>
            <a:spLocks noGrp="1"/>
          </p:cNvSpPr>
          <p:nvPr>
            <p:ph sz="half" idx="2"/>
          </p:nvPr>
        </p:nvSpPr>
        <p:spPr>
          <a:xfrm>
            <a:off x="628650" y="1825625"/>
            <a:ext cx="7886700" cy="3809862"/>
          </a:xfrm>
        </p:spPr>
        <p:txBody>
          <a:bodyPr/>
          <a:lstStyle/>
          <a:p>
            <a:pPr marL="0" indent="0" algn="ctr">
              <a:buNone/>
            </a:pPr>
            <a:r>
              <a:rPr lang="en-GB" sz="3600" b="1" dirty="0">
                <a:latin typeface="Arial" panose="020B0604020202020204" pitchFamily="34" charset="0"/>
                <a:cs typeface="Arial" panose="020B0604020202020204" pitchFamily="34" charset="0"/>
              </a:rPr>
              <a:t>Play activities – Play-like activities</a:t>
            </a:r>
          </a:p>
          <a:p>
            <a:pPr marL="0" indent="0">
              <a:buNone/>
            </a:pPr>
            <a:endParaRPr lang="en-GB" sz="2800" dirty="0">
              <a:latin typeface="Lucida Sans" panose="020B0602030504020204" pitchFamily="34" charset="0"/>
            </a:endParaRPr>
          </a:p>
          <a:p>
            <a:pPr marL="0" indent="0">
              <a:buNone/>
            </a:pPr>
            <a:endParaRPr lang="en-GB" dirty="0">
              <a:latin typeface="Lucida Sans" panose="020B0602030504020204" pitchFamily="34" charset="0"/>
            </a:endParaRPr>
          </a:p>
          <a:p>
            <a:r>
              <a:rPr lang="en-GB" sz="2800" dirty="0">
                <a:latin typeface="Arial" panose="020B0604020202020204" pitchFamily="34" charset="0"/>
                <a:cs typeface="Arial" panose="020B0604020202020204" pitchFamily="34" charset="0"/>
              </a:rPr>
              <a:t>What is the difference?</a:t>
            </a:r>
          </a:p>
          <a:p>
            <a:endParaRPr lang="en-GB" dirty="0"/>
          </a:p>
        </p:txBody>
      </p:sp>
    </p:spTree>
    <p:extLst>
      <p:ext uri="{BB962C8B-B14F-4D97-AF65-F5344CB8AC3E}">
        <p14:creationId xmlns:p14="http://schemas.microsoft.com/office/powerpoint/2010/main" val="26111195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219F5-0D18-EBCD-B25E-029AD1B07A6E}"/>
              </a:ext>
            </a:extLst>
          </p:cNvPr>
          <p:cNvSpPr>
            <a:spLocks noGrp="1"/>
          </p:cNvSpPr>
          <p:nvPr>
            <p:ph type="title"/>
          </p:nvPr>
        </p:nvSpPr>
        <p:spPr/>
        <p:txBody>
          <a:bodyPr/>
          <a:lstStyle/>
          <a:p>
            <a:pPr algn="ctr"/>
            <a:r>
              <a:rPr lang="en-GB" altLang="en-US" sz="4400" kern="0" dirty="0">
                <a:latin typeface="Arial" panose="020B0604020202020204" pitchFamily="34" charset="0"/>
                <a:ea typeface="ＭＳ Ｐゴシック" panose="020B0600070205080204" pitchFamily="34" charset="-128"/>
                <a:cs typeface="Arial" panose="020B0604020202020204" pitchFamily="34" charset="0"/>
              </a:rPr>
              <a:t>Play activities</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F9D9C7AC-E4A0-DB12-B033-0A171BBA85F1}"/>
              </a:ext>
            </a:extLst>
          </p:cNvPr>
          <p:cNvSpPr>
            <a:spLocks noGrp="1"/>
          </p:cNvSpPr>
          <p:nvPr>
            <p:ph sz="half" idx="2"/>
          </p:nvPr>
        </p:nvSpPr>
        <p:spPr>
          <a:xfrm>
            <a:off x="628650" y="1825625"/>
            <a:ext cx="7886700" cy="3809862"/>
          </a:xfrm>
        </p:spPr>
        <p:txBody>
          <a:bodyPr/>
          <a:lstStyle/>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Initiated by child;</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Fun and joy;</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Interesting and challenging;</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Race and competition;</a:t>
            </a:r>
          </a:p>
          <a:p>
            <a:pPr>
              <a:defRPr/>
            </a:pPr>
            <a:r>
              <a:rPr lang="en-GB" altLang="en-US" i="1" kern="0" dirty="0">
                <a:latin typeface="Arial" panose="020B0604020202020204" pitchFamily="34" charset="0"/>
                <a:ea typeface="ＭＳ Ｐゴシック" panose="020B0600070205080204" pitchFamily="34" charset="-128"/>
                <a:cs typeface="Arial" panose="020B0604020202020204" pitchFamily="34" charset="0"/>
              </a:rPr>
              <a:t>“Play for the sake of playing.”</a:t>
            </a:r>
          </a:p>
          <a:p>
            <a:endParaRPr lang="en-GB" dirty="0"/>
          </a:p>
        </p:txBody>
      </p:sp>
    </p:spTree>
    <p:extLst>
      <p:ext uri="{BB962C8B-B14F-4D97-AF65-F5344CB8AC3E}">
        <p14:creationId xmlns:p14="http://schemas.microsoft.com/office/powerpoint/2010/main" val="37324970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257AA-EA8D-F161-3598-F5679F82DDC2}"/>
              </a:ext>
            </a:extLst>
          </p:cNvPr>
          <p:cNvSpPr>
            <a:spLocks noGrp="1"/>
          </p:cNvSpPr>
          <p:nvPr>
            <p:ph type="title"/>
          </p:nvPr>
        </p:nvSpPr>
        <p:spPr>
          <a:xfrm>
            <a:off x="628650" y="365125"/>
            <a:ext cx="7886700" cy="471587"/>
          </a:xfrm>
        </p:spPr>
        <p:txBody>
          <a:bodyPr>
            <a:normAutofit fontScale="90000"/>
          </a:bodyPr>
          <a:lstStyle/>
          <a:p>
            <a:pPr algn="ctr"/>
            <a:r>
              <a:rPr lang="en-GB" altLang="en-US" sz="4400" kern="0" dirty="0">
                <a:latin typeface="Arial" panose="020B0604020202020204" pitchFamily="34" charset="0"/>
                <a:ea typeface="ＭＳ Ｐゴシック" panose="020B0600070205080204" pitchFamily="34" charset="-128"/>
                <a:cs typeface="Arial" panose="020B0604020202020204" pitchFamily="34" charset="0"/>
              </a:rPr>
              <a:t>Play-like activities</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AAFB1553-1725-5AB8-5863-91839BD90FE6}"/>
              </a:ext>
            </a:extLst>
          </p:cNvPr>
          <p:cNvSpPr>
            <a:spLocks noGrp="1"/>
          </p:cNvSpPr>
          <p:nvPr>
            <p:ph sz="half" idx="2"/>
          </p:nvPr>
        </p:nvSpPr>
        <p:spPr>
          <a:xfrm>
            <a:off x="467544" y="1196752"/>
            <a:ext cx="8352928" cy="4824536"/>
          </a:xfrm>
        </p:spPr>
        <p:txBody>
          <a:bodyPr>
            <a:normAutofit/>
          </a:bodyPr>
          <a:lstStyle/>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Initiated and conducted by adult;</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Usually in educational and/or clinical context;</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Objective is for:</a:t>
            </a:r>
          </a:p>
          <a:p>
            <a:pPr>
              <a:buFontTx/>
              <a:buChar cha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Cognitive learning;</a:t>
            </a:r>
          </a:p>
          <a:p>
            <a:pPr>
              <a:buFontTx/>
              <a:buChar cha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Social learning;</a:t>
            </a:r>
          </a:p>
          <a:p>
            <a:pPr>
              <a:buFontTx/>
              <a:buChar cha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Rehabilitation;</a:t>
            </a:r>
          </a:p>
          <a:p>
            <a:pPr>
              <a:buFontTx/>
              <a:buChar cha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Observation and assessment;</a:t>
            </a:r>
          </a:p>
          <a:p>
            <a:pPr>
              <a:buFontTx/>
              <a:buChar cha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Psychological support;</a:t>
            </a:r>
          </a:p>
          <a:p>
            <a:pPr marL="0" indent="0">
              <a:buNone/>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“Play for the sake of play is a waste of time.”</a:t>
            </a:r>
          </a:p>
          <a:p>
            <a:pPr>
              <a:buFontTx/>
              <a:buChar char="-"/>
              <a:defRPr/>
            </a:pPr>
            <a:endPar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2572527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82679-B9BD-6ADD-974C-EC3FC8A569B4}"/>
              </a:ext>
            </a:extLst>
          </p:cNvPr>
          <p:cNvSpPr>
            <a:spLocks noGrp="1"/>
          </p:cNvSpPr>
          <p:nvPr>
            <p:ph type="title"/>
          </p:nvPr>
        </p:nvSpPr>
        <p:spPr>
          <a:xfrm>
            <a:off x="628650" y="365125"/>
            <a:ext cx="7886700" cy="615603"/>
          </a:xfrm>
        </p:spPr>
        <p:txBody>
          <a:bodyPr>
            <a:normAutofit fontScale="90000"/>
          </a:bodyPr>
          <a:lstStyle/>
          <a:p>
            <a:pPr algn="ctr"/>
            <a:r>
              <a:rPr lang="en-GB" altLang="en-US" sz="4000" kern="0" dirty="0">
                <a:latin typeface="Arial" panose="020B0604020202020204" pitchFamily="34" charset="0"/>
                <a:ea typeface="ＭＳ Ｐゴシック" panose="020B0600070205080204" pitchFamily="34" charset="-128"/>
                <a:cs typeface="Arial" panose="020B0604020202020204" pitchFamily="34" charset="0"/>
              </a:rPr>
              <a:t>Research</a:t>
            </a:r>
            <a:r>
              <a:rPr lang="en-GB" altLang="en-US" sz="5400" kern="0" dirty="0">
                <a:latin typeface="Arial" panose="020B0604020202020204" pitchFamily="34" charset="0"/>
                <a:ea typeface="ＭＳ Ｐゴシック" panose="020B0600070205080204" pitchFamily="34" charset="-128"/>
                <a:cs typeface="Arial" panose="020B0604020202020204" pitchFamily="34" charset="0"/>
              </a:rPr>
              <a:t> </a:t>
            </a:r>
            <a:r>
              <a:rPr lang="en-GB" altLang="en-US" sz="2200" kern="0" dirty="0">
                <a:latin typeface="Arial" panose="020B0604020202020204" pitchFamily="34" charset="0"/>
                <a:ea typeface="ＭＳ Ｐゴシック" panose="020B0600070205080204" pitchFamily="34" charset="-128"/>
                <a:cs typeface="Arial" panose="020B0604020202020204" pitchFamily="34" charset="0"/>
              </a:rPr>
              <a:t>(Kennedy-Behr </a:t>
            </a:r>
            <a:r>
              <a:rPr lang="en-GB" altLang="en-US" sz="2200" i="1" kern="0" dirty="0">
                <a:latin typeface="Arial" panose="020B0604020202020204" pitchFamily="34" charset="0"/>
                <a:ea typeface="ＭＳ Ｐゴシック" panose="020B0600070205080204" pitchFamily="34" charset="-128"/>
                <a:cs typeface="Arial" panose="020B0604020202020204" pitchFamily="34" charset="0"/>
              </a:rPr>
              <a:t>et al</a:t>
            </a:r>
            <a:r>
              <a:rPr lang="en-GB" altLang="en-US" sz="2200" kern="0" dirty="0">
                <a:latin typeface="Arial" panose="020B0604020202020204" pitchFamily="34" charset="0"/>
                <a:ea typeface="ＭＳ Ｐゴシック" panose="020B0600070205080204" pitchFamily="34" charset="-128"/>
                <a:cs typeface="Arial" panose="020B0604020202020204" pitchFamily="34" charset="0"/>
              </a:rPr>
              <a:t>., 2013)</a:t>
            </a:r>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E43BF915-5563-AB52-6E35-2BEC0F7678AF}"/>
              </a:ext>
            </a:extLst>
          </p:cNvPr>
          <p:cNvSpPr>
            <a:spLocks noGrp="1"/>
          </p:cNvSpPr>
          <p:nvPr>
            <p:ph sz="half" idx="2"/>
          </p:nvPr>
        </p:nvSpPr>
        <p:spPr>
          <a:xfrm>
            <a:off x="450454" y="1268760"/>
            <a:ext cx="8442026" cy="4464496"/>
          </a:xfrm>
        </p:spPr>
        <p:txBody>
          <a:bodyPr>
            <a:normAutofit fontScale="92500" lnSpcReduction="10000"/>
          </a:bodyPr>
          <a:lstStyle/>
          <a:p>
            <a:pPr marL="0" indent="0">
              <a:buNone/>
              <a:defRPr/>
            </a:pPr>
            <a:r>
              <a:rPr lang="en-GB" altLang="en-US" sz="2800" b="1" kern="0" dirty="0">
                <a:latin typeface="Arial" panose="020B0604020202020204" pitchFamily="34" charset="0"/>
                <a:ea typeface="ＭＳ Ｐゴシック" panose="020B0600070205080204" pitchFamily="34" charset="-128"/>
                <a:cs typeface="Arial" panose="020B0604020202020204" pitchFamily="34" charset="0"/>
              </a:rPr>
              <a:t>Do children with specific ALN play differently from other children?</a:t>
            </a:r>
          </a:p>
          <a:p>
            <a:pPr>
              <a:defRPr/>
            </a:pPr>
            <a:r>
              <a:rPr lang="en-GB" altLang="en-US" sz="2800" kern="0" dirty="0">
                <a:latin typeface="Arial" panose="020B0604020202020204" pitchFamily="34" charset="0"/>
                <a:ea typeface="ＭＳ Ｐゴシック" panose="020B0600070205080204" pitchFamily="34" charset="-128"/>
                <a:cs typeface="Arial" panose="020B0604020202020204" pitchFamily="34" charset="0"/>
              </a:rPr>
              <a:t>Children with form of developmental delay.</a:t>
            </a:r>
          </a:p>
          <a:p>
            <a:pPr>
              <a:defRPr/>
            </a:pPr>
            <a:r>
              <a:rPr lang="en-GB" altLang="en-US" sz="2800" kern="0" dirty="0">
                <a:latin typeface="Arial" panose="020B0604020202020204" pitchFamily="34" charset="0"/>
                <a:ea typeface="ＭＳ Ｐゴシック" panose="020B0600070205080204" pitchFamily="34" charset="-128"/>
                <a:cs typeface="Arial" panose="020B0604020202020204" pitchFamily="34" charset="0"/>
              </a:rPr>
              <a:t>Results:</a:t>
            </a:r>
          </a:p>
          <a:p>
            <a:pPr>
              <a:buFontTx/>
              <a:buChar char="-"/>
              <a:defRPr/>
            </a:pPr>
            <a:r>
              <a:rPr lang="en-GB" altLang="en-US" sz="2800" kern="0" dirty="0">
                <a:latin typeface="Arial" panose="020B0604020202020204" pitchFamily="34" charset="0"/>
                <a:ea typeface="ＭＳ Ｐゴシック" panose="020B0600070205080204" pitchFamily="34" charset="-128"/>
                <a:cs typeface="Arial" panose="020B0604020202020204" pitchFamily="34" charset="0"/>
              </a:rPr>
              <a:t>Less involved in play;</a:t>
            </a:r>
          </a:p>
          <a:p>
            <a:pPr>
              <a:buFontTx/>
              <a:buChar char="-"/>
              <a:defRPr/>
            </a:pPr>
            <a:r>
              <a:rPr lang="en-GB" altLang="en-US" sz="2800" kern="0" dirty="0">
                <a:latin typeface="Arial" panose="020B0604020202020204" pitchFamily="34" charset="0"/>
                <a:ea typeface="ＭＳ Ｐゴシック" panose="020B0600070205080204" pitchFamily="34" charset="-128"/>
                <a:cs typeface="Arial" panose="020B0604020202020204" pitchFamily="34" charset="0"/>
              </a:rPr>
              <a:t>More socially isolated;</a:t>
            </a:r>
          </a:p>
          <a:p>
            <a:pPr>
              <a:buFontTx/>
              <a:buChar char="-"/>
              <a:defRPr/>
            </a:pPr>
            <a:r>
              <a:rPr lang="en-GB" altLang="en-US" sz="2800" kern="0" dirty="0">
                <a:latin typeface="Arial" panose="020B0604020202020204" pitchFamily="34" charset="0"/>
                <a:ea typeface="ＭＳ Ｐゴシック" panose="020B0600070205080204" pitchFamily="34" charset="-128"/>
                <a:cs typeface="Arial" panose="020B0604020202020204" pitchFamily="34" charset="0"/>
              </a:rPr>
              <a:t>Lower developmental play age;</a:t>
            </a:r>
          </a:p>
          <a:p>
            <a:pPr>
              <a:buFontTx/>
              <a:buChar char="-"/>
              <a:defRPr/>
            </a:pPr>
            <a:r>
              <a:rPr lang="en-GB" altLang="en-US" sz="2800" kern="0" dirty="0">
                <a:latin typeface="Arial" panose="020B0604020202020204" pitchFamily="34" charset="0"/>
                <a:ea typeface="ＭＳ Ｐゴシック" panose="020B0600070205080204" pitchFamily="34" charset="-128"/>
                <a:cs typeface="Arial" panose="020B0604020202020204" pitchFamily="34" charset="0"/>
              </a:rPr>
              <a:t>At risk of low self-esteem and loneliness;</a:t>
            </a:r>
          </a:p>
          <a:p>
            <a:pPr>
              <a:buFontTx/>
              <a:buChar char="-"/>
              <a:defRPr/>
            </a:pPr>
            <a:r>
              <a:rPr lang="en-GB" altLang="en-US" sz="2800" kern="0" dirty="0">
                <a:latin typeface="Arial" panose="020B0604020202020204" pitchFamily="34" charset="0"/>
                <a:ea typeface="ＭＳ Ｐゴシック" panose="020B0600070205080204" pitchFamily="34" charset="-128"/>
                <a:cs typeface="Arial" panose="020B0604020202020204" pitchFamily="34" charset="0"/>
              </a:rPr>
              <a:t>Gross motor play seen as ‘problematic’;</a:t>
            </a:r>
          </a:p>
          <a:p>
            <a:pPr>
              <a:buFontTx/>
              <a:buChar char="-"/>
              <a:defRPr/>
            </a:pPr>
            <a:r>
              <a:rPr lang="en-GB" altLang="en-US" sz="2800" kern="0" dirty="0">
                <a:latin typeface="Arial" panose="020B0604020202020204" pitchFamily="34" charset="0"/>
                <a:ea typeface="ＭＳ Ｐゴシック" panose="020B0600070205080204" pitchFamily="34" charset="-128"/>
                <a:cs typeface="Arial" panose="020B0604020202020204" pitchFamily="34" charset="0"/>
              </a:rPr>
              <a:t>Need for developmentally appropriate play/activities.</a:t>
            </a:r>
          </a:p>
          <a:p>
            <a:pPr marL="0" indent="0">
              <a:buNone/>
              <a:defRPr/>
            </a:pPr>
            <a:endParaRPr lang="en-GB" altLang="en-US" sz="2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endParaRPr>
          </a:p>
          <a:p>
            <a:endParaRPr lang="en-GB" dirty="0"/>
          </a:p>
        </p:txBody>
      </p:sp>
    </p:spTree>
    <p:extLst>
      <p:ext uri="{BB962C8B-B14F-4D97-AF65-F5344CB8AC3E}">
        <p14:creationId xmlns:p14="http://schemas.microsoft.com/office/powerpoint/2010/main" val="3139636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292DF2-B4EE-3184-00FA-F72B27BA0397}"/>
              </a:ext>
            </a:extLst>
          </p:cNvPr>
          <p:cNvSpPr>
            <a:spLocks noGrp="1"/>
          </p:cNvSpPr>
          <p:nvPr>
            <p:ph sz="half" idx="1"/>
          </p:nvPr>
        </p:nvSpPr>
        <p:spPr>
          <a:xfrm>
            <a:off x="251520" y="1628800"/>
            <a:ext cx="8640960" cy="4248471"/>
          </a:xfrm>
        </p:spPr>
        <p:txBody>
          <a:bodyPr>
            <a:normAutofit fontScale="92500" lnSpcReduction="10000"/>
          </a:bodyPr>
          <a:lstStyle/>
          <a:p>
            <a:pPr marL="0" indent="0">
              <a:buNone/>
              <a:defRPr/>
            </a:pPr>
            <a:r>
              <a:rPr lang="en-GB" altLang="en-US" sz="2800" kern="0" dirty="0">
                <a:latin typeface="Arial" panose="020B0604020202020204" pitchFamily="34" charset="0"/>
                <a:ea typeface="ＭＳ Ｐゴシック" panose="020B0600070205080204" pitchFamily="34" charset="-128"/>
                <a:cs typeface="Arial" panose="020B0604020202020204" pitchFamily="34" charset="0"/>
              </a:rPr>
              <a:t>Amy is a single mother to Ethan and lives in a rural part of South Wales. Amy does not drive and has a very small circle of friends. Although fourteen months old, Ethan is not sitting up and can only hold his head up for short amounts of time. Amy sometimes reads and sings to Ethan but rarely participates in physical play.</a:t>
            </a:r>
          </a:p>
          <a:p>
            <a:pPr marL="514350" indent="-514350">
              <a:buAutoNum type="arabicPeriod"/>
              <a:defRPr/>
            </a:pPr>
            <a:r>
              <a:rPr lang="en-GB" altLang="en-US" sz="2800" kern="0" dirty="0">
                <a:latin typeface="Arial" panose="020B0604020202020204" pitchFamily="34" charset="0"/>
                <a:ea typeface="ＭＳ Ｐゴシック" panose="020B0600070205080204" pitchFamily="34" charset="-128"/>
                <a:cs typeface="Arial" panose="020B0604020202020204" pitchFamily="34" charset="0"/>
              </a:rPr>
              <a:t>Discuss Ethan’s development.</a:t>
            </a:r>
          </a:p>
          <a:p>
            <a:pPr marL="514350" indent="-514350">
              <a:buAutoNum type="arabicPeriod"/>
              <a:defRPr/>
            </a:pPr>
            <a:r>
              <a:rPr lang="en-GB" altLang="en-US" sz="2800" kern="0" dirty="0">
                <a:latin typeface="Arial" panose="020B0604020202020204" pitchFamily="34" charset="0"/>
                <a:ea typeface="ＭＳ Ｐゴシック" panose="020B0600070205080204" pitchFamily="34" charset="-128"/>
                <a:cs typeface="Arial" panose="020B0604020202020204" pitchFamily="34" charset="0"/>
              </a:rPr>
              <a:t>As an Early Years practitioner, what advice would you give Amy?</a:t>
            </a:r>
          </a:p>
          <a:p>
            <a:pPr marL="514350" indent="-514350">
              <a:buAutoNum type="arabicPeriod"/>
              <a:defRPr/>
            </a:pPr>
            <a:r>
              <a:rPr lang="en-GB" altLang="en-US" sz="2800" kern="0" dirty="0">
                <a:latin typeface="Arial" panose="020B0604020202020204" pitchFamily="34" charset="0"/>
                <a:ea typeface="ＭＳ Ｐゴシック" panose="020B0600070205080204" pitchFamily="34" charset="-128"/>
                <a:cs typeface="Arial" panose="020B0604020202020204" pitchFamily="34" charset="0"/>
              </a:rPr>
              <a:t>Should Amy participate in more physical activities? Why?</a:t>
            </a:r>
          </a:p>
          <a:p>
            <a:endParaRPr lang="en-GB" dirty="0"/>
          </a:p>
        </p:txBody>
      </p:sp>
      <p:sp>
        <p:nvSpPr>
          <p:cNvPr id="5" name="Rectangle 4">
            <a:extLst>
              <a:ext uri="{FF2B5EF4-FFF2-40B4-BE49-F238E27FC236}">
                <a16:creationId xmlns:a16="http://schemas.microsoft.com/office/drawing/2014/main" id="{013283E9-46EC-EC7D-E77B-F4A421E0BB6C}"/>
              </a:ext>
            </a:extLst>
          </p:cNvPr>
          <p:cNvSpPr>
            <a:spLocks noGrp="1" noChangeArrowheads="1"/>
          </p:cNvSpPr>
          <p:nvPr>
            <p:ph type="title"/>
          </p:nvPr>
        </p:nvSpPr>
        <p:spPr>
          <a:xfrm>
            <a:off x="628650" y="365125"/>
            <a:ext cx="7886700" cy="1325563"/>
          </a:xfrm>
        </p:spPr>
        <p:txBody>
          <a:bodyPr rtlCol="0">
            <a:noAutofit/>
          </a:bodyPr>
          <a:lstStyle/>
          <a:p>
            <a:pPr algn="ctr" eaLnBrk="1" fontAlgn="auto" hangingPunct="1">
              <a:spcAft>
                <a:spcPts val="0"/>
              </a:spcAft>
              <a:defRPr/>
            </a:pPr>
            <a:r>
              <a:rPr lang="en-GB" altLang="en-US" sz="4000" kern="0" dirty="0">
                <a:latin typeface="Arial" panose="020B0604020202020204" pitchFamily="34" charset="0"/>
                <a:ea typeface="ＭＳ Ｐゴシック" panose="020B0600070205080204" pitchFamily="34" charset="-128"/>
                <a:cs typeface="Arial" panose="020B0604020202020204" pitchFamily="34" charset="0"/>
              </a:rPr>
              <a:t>Case study</a:t>
            </a:r>
            <a:endParaRPr lang="en-GB" altLang="cy-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40044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E7484-AFEF-D801-DB10-9DEF0706F1EF}"/>
              </a:ext>
            </a:extLst>
          </p:cNvPr>
          <p:cNvSpPr>
            <a:spLocks noGrp="1"/>
          </p:cNvSpPr>
          <p:nvPr>
            <p:ph type="title"/>
          </p:nvPr>
        </p:nvSpPr>
        <p:spPr/>
        <p:txBody>
          <a:bodyPr/>
          <a:lstStyle/>
          <a:p>
            <a:pPr algn="ctr"/>
            <a:r>
              <a:rPr lang="en-GB" altLang="en-US" sz="4400" kern="0" dirty="0">
                <a:latin typeface="Arial" panose="020B0604020202020204" pitchFamily="34" charset="0"/>
                <a:ea typeface="ＭＳ Ｐゴシック" panose="020B0600070205080204" pitchFamily="34" charset="-128"/>
                <a:cs typeface="Arial" panose="020B0604020202020204" pitchFamily="34" charset="0"/>
              </a:rPr>
              <a:t>Further reading</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1AC93E6-BDED-7372-95F6-D7F8738945EB}"/>
              </a:ext>
            </a:extLst>
          </p:cNvPr>
          <p:cNvSpPr>
            <a:spLocks noGrp="1"/>
          </p:cNvSpPr>
          <p:nvPr>
            <p:ph sz="half" idx="1"/>
          </p:nvPr>
        </p:nvSpPr>
        <p:spPr>
          <a:xfrm>
            <a:off x="107504" y="1825624"/>
            <a:ext cx="8928992" cy="4123655"/>
          </a:xfrm>
        </p:spPr>
        <p:txBody>
          <a:bodyPr>
            <a:normAutofit fontScale="70000" lnSpcReduction="20000"/>
          </a:bodyPr>
          <a:lstStyle/>
          <a:p>
            <a:pPr marL="0" indent="0">
              <a:buNone/>
            </a:pPr>
            <a:r>
              <a:rPr lang="en-GB" sz="2800" dirty="0">
                <a:latin typeface="Arial" panose="020B0604020202020204" pitchFamily="34" charset="0"/>
                <a:cs typeface="Arial" panose="020B0604020202020204" pitchFamily="34" charset="0"/>
              </a:rPr>
              <a:t>Barton, E.E. (2015) ‘Teaching generalized pretend play and related </a:t>
            </a:r>
            <a:r>
              <a:rPr lang="en-GB" sz="2800" dirty="0" err="1">
                <a:latin typeface="Arial" panose="020B0604020202020204" pitchFamily="34" charset="0"/>
                <a:cs typeface="Arial" panose="020B0604020202020204" pitchFamily="34" charset="0"/>
              </a:rPr>
              <a:t>behaviors</a:t>
            </a:r>
            <a:r>
              <a:rPr lang="en-GB" sz="2800" dirty="0">
                <a:latin typeface="Arial" panose="020B0604020202020204" pitchFamily="34" charset="0"/>
                <a:cs typeface="Arial" panose="020B0604020202020204" pitchFamily="34" charset="0"/>
              </a:rPr>
              <a:t> to young children with disabilities’,  </a:t>
            </a:r>
            <a:r>
              <a:rPr lang="en-GB" sz="2800" i="1" dirty="0">
                <a:latin typeface="Arial" panose="020B0604020202020204" pitchFamily="34" charset="0"/>
                <a:cs typeface="Arial" panose="020B0604020202020204" pitchFamily="34" charset="0"/>
              </a:rPr>
              <a:t>Exceptional Children</a:t>
            </a:r>
            <a:r>
              <a:rPr lang="en-GB" sz="2800" dirty="0">
                <a:latin typeface="Arial" panose="020B0604020202020204" pitchFamily="34" charset="0"/>
                <a:cs typeface="Arial" panose="020B0604020202020204" pitchFamily="34" charset="0"/>
              </a:rPr>
              <a:t>, </a:t>
            </a:r>
            <a:r>
              <a:rPr lang="en-GB" sz="2800" i="1" dirty="0">
                <a:latin typeface="Arial" panose="020B0604020202020204" pitchFamily="34" charset="0"/>
                <a:cs typeface="Arial" panose="020B0604020202020204" pitchFamily="34" charset="0"/>
              </a:rPr>
              <a:t>81</a:t>
            </a:r>
            <a:r>
              <a:rPr lang="en-GB" sz="2800" dirty="0">
                <a:latin typeface="Arial" panose="020B0604020202020204" pitchFamily="34" charset="0"/>
                <a:cs typeface="Arial" panose="020B0604020202020204" pitchFamily="34" charset="0"/>
              </a:rPr>
              <a:t>(4), pp.489-506. [on-line]. Available at: </a:t>
            </a:r>
            <a:r>
              <a:rPr lang="en-GB" sz="2800" dirty="0">
                <a:latin typeface="Arial" panose="020B0604020202020204" pitchFamily="34" charset="0"/>
                <a:cs typeface="Arial" panose="020B0604020202020204" pitchFamily="34" charset="0"/>
                <a:hlinkClick r:id="rId2"/>
              </a:rPr>
              <a:t>https://journals.sagepub.com/doi/pdf/10.1177/0014402914563694?casa_token=qP34PMG6R4UAAAAA:HVmg6QC0GJDkpepln9rZeNWA9hDqszPCJ1kW8b2oH-40Hw0Uvv3PSBcqPXGyUAWiRnejJzzTNfVfyJo</a:t>
            </a:r>
            <a:r>
              <a:rPr lang="en-GB" sz="2800" dirty="0">
                <a:latin typeface="Arial" panose="020B0604020202020204" pitchFamily="34" charset="0"/>
                <a:cs typeface="Arial" panose="020B0604020202020204" pitchFamily="34" charset="0"/>
              </a:rPr>
              <a:t> [Accessed: January 31 2021].</a:t>
            </a:r>
          </a:p>
          <a:p>
            <a:endParaRPr lang="en-GB" sz="2800" dirty="0">
              <a:latin typeface="Arial" panose="020B0604020202020204" pitchFamily="34" charset="0"/>
              <a:cs typeface="Arial" panose="020B0604020202020204" pitchFamily="34" charset="0"/>
            </a:endParaRPr>
          </a:p>
          <a:p>
            <a:pPr marL="0" indent="0">
              <a:buNone/>
            </a:pPr>
            <a:r>
              <a:rPr lang="en-GB" sz="2800" dirty="0" err="1">
                <a:latin typeface="Arial" panose="020B0604020202020204" pitchFamily="34" charset="0"/>
                <a:cs typeface="Arial" panose="020B0604020202020204" pitchFamily="34" charset="0"/>
              </a:rPr>
              <a:t>Movahedazarhouligh</a:t>
            </a:r>
            <a:r>
              <a:rPr lang="en-GB" sz="2800" dirty="0">
                <a:latin typeface="Arial" panose="020B0604020202020204" pitchFamily="34" charset="0"/>
                <a:cs typeface="Arial" panose="020B0604020202020204" pitchFamily="34" charset="0"/>
              </a:rPr>
              <a:t>, S. (2018) ‘Teaching play skills to children with disabilities: Research-based interventions and practices’, </a:t>
            </a:r>
            <a:r>
              <a:rPr lang="en-GB" sz="2800" i="1" dirty="0">
                <a:latin typeface="Arial" panose="020B0604020202020204" pitchFamily="34" charset="0"/>
                <a:cs typeface="Arial" panose="020B0604020202020204" pitchFamily="34" charset="0"/>
              </a:rPr>
              <a:t>Early Childhood Education Journal</a:t>
            </a:r>
            <a:r>
              <a:rPr lang="en-GB" sz="2800" dirty="0">
                <a:latin typeface="Arial" panose="020B0604020202020204" pitchFamily="34" charset="0"/>
                <a:cs typeface="Arial" panose="020B0604020202020204" pitchFamily="34" charset="0"/>
              </a:rPr>
              <a:t>, </a:t>
            </a:r>
            <a:r>
              <a:rPr lang="en-GB" sz="2800" i="1" dirty="0">
                <a:latin typeface="Arial" panose="020B0604020202020204" pitchFamily="34" charset="0"/>
                <a:cs typeface="Arial" panose="020B0604020202020204" pitchFamily="34" charset="0"/>
              </a:rPr>
              <a:t>46</a:t>
            </a:r>
            <a:r>
              <a:rPr lang="en-GB" sz="2800" dirty="0">
                <a:latin typeface="Arial" panose="020B0604020202020204" pitchFamily="34" charset="0"/>
                <a:cs typeface="Arial" panose="020B0604020202020204" pitchFamily="34" charset="0"/>
              </a:rPr>
              <a:t>(6), pp.587-599. [on-line]. Available at: https://www.researchgate.net/profile/Sara_Movahedazarhouligh/publication/327567615_Teaching_Play_Skills_to_Children_with_Disabilities_Research-Based_Interventions_and_Practices/links/5bb00798299bf13e60571d02/Teaching-Play-Skills-to-Children-with-Disabilities-Research-Based-Interventions-and-Practices.pdf [Accessed: January 31 2021].</a:t>
            </a:r>
          </a:p>
          <a:p>
            <a:endParaRPr lang="en-GB" dirty="0"/>
          </a:p>
        </p:txBody>
      </p:sp>
    </p:spTree>
    <p:extLst>
      <p:ext uri="{BB962C8B-B14F-4D97-AF65-F5344CB8AC3E}">
        <p14:creationId xmlns:p14="http://schemas.microsoft.com/office/powerpoint/2010/main" val="20769968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23528" y="404813"/>
            <a:ext cx="8424936" cy="503907"/>
          </a:xfrm>
        </p:spPr>
        <p:txBody>
          <a:bodyPr rtlCol="0">
            <a:noAutofit/>
          </a:bodyPr>
          <a:lstStyle/>
          <a:p>
            <a:pPr algn="ctr" eaLnBrk="1" fontAlgn="auto" hangingPunct="1">
              <a:spcAft>
                <a:spcPts val="0"/>
              </a:spcAft>
              <a:defRPr/>
            </a:pPr>
            <a:r>
              <a:rPr lang="cy-GB" altLang="en-US" sz="36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Brian Sutton Smith (1924-2015)</a:t>
            </a:r>
            <a:endParaRPr lang="en-GB" altLang="cy-GB" sz="3600" dirty="0">
              <a:solidFill>
                <a:srgbClr val="002060"/>
              </a:solidFill>
              <a:latin typeface="Arial" panose="020B0604020202020204" pitchFamily="34" charset="0"/>
              <a:cs typeface="Arial" panose="020B0604020202020204" pitchFamily="34" charset="0"/>
            </a:endParaRPr>
          </a:p>
        </p:txBody>
      </p:sp>
      <p:sp>
        <p:nvSpPr>
          <p:cNvPr id="5124" name="Rectangle 6"/>
          <p:cNvSpPr>
            <a:spLocks noGrp="1" noChangeArrowheads="1"/>
          </p:cNvSpPr>
          <p:nvPr>
            <p:ph type="body" sz="half" idx="2"/>
          </p:nvPr>
        </p:nvSpPr>
        <p:spPr>
          <a:xfrm>
            <a:off x="4643438" y="1196752"/>
            <a:ext cx="4249042" cy="4680520"/>
          </a:xfrm>
        </p:spPr>
        <p:txBody>
          <a:bodyPr rtlCol="0">
            <a:normAutofit/>
          </a:bodyPr>
          <a:lstStyle/>
          <a:p>
            <a:pPr marL="0" indent="0">
              <a:buNone/>
              <a:defRPr/>
            </a:pPr>
            <a:endParaRPr lang="en-GB" altLang="en-US" kern="0" dirty="0">
              <a:latin typeface="Arial" panose="020B0604020202020204" pitchFamily="34" charset="0"/>
              <a:ea typeface="ＭＳ Ｐゴシック" panose="020B0600070205080204" pitchFamily="34" charset="-128"/>
              <a:cs typeface="Arial" panose="020B0604020202020204" pitchFamily="34" charset="0"/>
            </a:endParaRP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Play theorist;</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Children’s games/play/drama;</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People have different ideas about play based on their presuppositions.</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544" y="1196751"/>
            <a:ext cx="3672408" cy="4546823"/>
          </a:xfrm>
          <a:prstGeom prst="rect">
            <a:avLst/>
          </a:prstGeom>
        </p:spPr>
      </p:pic>
    </p:spTree>
    <p:extLst>
      <p:ext uri="{BB962C8B-B14F-4D97-AF65-F5344CB8AC3E}">
        <p14:creationId xmlns:p14="http://schemas.microsoft.com/office/powerpoint/2010/main" val="16435704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23528" y="404813"/>
            <a:ext cx="8424936" cy="503907"/>
          </a:xfrm>
        </p:spPr>
        <p:txBody>
          <a:bodyPr rtlCol="0">
            <a:noAutofit/>
          </a:bodyPr>
          <a:lstStyle/>
          <a:p>
            <a:pPr algn="ctr" eaLnBrk="1" fontAlgn="auto" hangingPunct="1">
              <a:spcAft>
                <a:spcPts val="0"/>
              </a:spcAft>
              <a:defRPr/>
            </a:pPr>
            <a:r>
              <a:rPr lang="cy-GB" altLang="en-US" sz="36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Brian Sutton Smith (1924-2015)</a:t>
            </a:r>
            <a:endParaRPr lang="en-GB" altLang="cy-GB" sz="3600" dirty="0">
              <a:solidFill>
                <a:srgbClr val="002060"/>
              </a:solidFill>
              <a:latin typeface="Arial" panose="020B0604020202020204" pitchFamily="34" charset="0"/>
              <a:cs typeface="Arial" panose="020B0604020202020204" pitchFamily="34" charset="0"/>
            </a:endParaRPr>
          </a:p>
        </p:txBody>
      </p:sp>
      <p:sp>
        <p:nvSpPr>
          <p:cNvPr id="5124" name="Rectangle 6"/>
          <p:cNvSpPr>
            <a:spLocks noGrp="1" noChangeArrowheads="1"/>
          </p:cNvSpPr>
          <p:nvPr>
            <p:ph type="body" sz="half" idx="2"/>
          </p:nvPr>
        </p:nvSpPr>
        <p:spPr>
          <a:xfrm>
            <a:off x="4643438" y="1196752"/>
            <a:ext cx="4249042" cy="4546823"/>
          </a:xfrm>
        </p:spPr>
        <p:txBody>
          <a:bodyPr rtlCol="0">
            <a:normAutofit/>
          </a:bodyPr>
          <a:lstStyle/>
          <a:p>
            <a:pPr marL="0" indent="0">
              <a:buNone/>
              <a:defRPr/>
            </a:pPr>
            <a:endParaRPr lang="en-GB" altLang="en-US" kern="0" dirty="0">
              <a:solidFill>
                <a:srgbClr val="002060"/>
              </a:solidFill>
              <a:latin typeface="Lucida Sans" panose="020B0602030504020204" pitchFamily="34" charset="0"/>
              <a:ea typeface="ＭＳ Ｐゴシック" panose="020B0600070205080204" pitchFamily="34" charset="-128"/>
            </a:endParaRPr>
          </a:p>
          <a:p>
            <a:pPr marL="0" indent="0">
              <a:buNone/>
              <a:defRPr/>
            </a:pPr>
            <a:endParaRPr lang="en-GB" altLang="en-US" kern="0" dirty="0">
              <a:solidFill>
                <a:srgbClr val="002060"/>
              </a:solidFill>
              <a:latin typeface="Lucida Sans" panose="020B0602030504020204" pitchFamily="34" charset="0"/>
              <a:ea typeface="ＭＳ Ｐゴシック" panose="020B0600070205080204" pitchFamily="34" charset="-128"/>
            </a:endParaRPr>
          </a:p>
          <a:p>
            <a:pPr marL="0" indent="0">
              <a:buNone/>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“the opposite of play is not work – the opposite of play is depression”</a:t>
            </a:r>
          </a:p>
          <a:p>
            <a:pPr marL="0" indent="0">
              <a:buNone/>
              <a:defRPr/>
            </a:pPr>
            <a:endParaRPr lang="en-GB" altLang="en-US" kern="0" dirty="0">
              <a:latin typeface="Arial" panose="020B0604020202020204" pitchFamily="34" charset="0"/>
              <a:ea typeface="ＭＳ Ｐゴシック" panose="020B0600070205080204" pitchFamily="34" charset="-128"/>
              <a:cs typeface="Arial" panose="020B0604020202020204" pitchFamily="34" charset="0"/>
            </a:endParaRPr>
          </a:p>
          <a:p>
            <a:pPr marL="0" indent="0" algn="r">
              <a:buNone/>
              <a:defRPr/>
            </a:pPr>
            <a:r>
              <a:rPr lang="en-GB" altLang="en-US" sz="1800" kern="0" dirty="0">
                <a:latin typeface="Arial" panose="020B0604020202020204" pitchFamily="34" charset="0"/>
                <a:ea typeface="ＭＳ Ｐゴシック" panose="020B0600070205080204" pitchFamily="34" charset="-128"/>
                <a:cs typeface="Arial" panose="020B0604020202020204" pitchFamily="34" charset="0"/>
              </a:rPr>
              <a:t>(Sutton-Smith 1997, cited in Goldstein, 2012: 5). </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7544" y="1196751"/>
            <a:ext cx="3672408" cy="4546823"/>
          </a:xfrm>
          <a:prstGeom prst="rect">
            <a:avLst/>
          </a:prstGeom>
        </p:spPr>
      </p:pic>
    </p:spTree>
    <p:extLst>
      <p:ext uri="{BB962C8B-B14F-4D97-AF65-F5344CB8AC3E}">
        <p14:creationId xmlns:p14="http://schemas.microsoft.com/office/powerpoint/2010/main" val="39005606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p:txBody>
          <a:bodyPr rtlCol="0">
            <a:noAutofit/>
          </a:bodyPr>
          <a:lstStyle/>
          <a:p>
            <a:pPr algn="ctr" eaLnBrk="1" fontAlgn="auto" hangingPunct="1">
              <a:spcAft>
                <a:spcPts val="0"/>
              </a:spcAft>
              <a:defRPr/>
            </a:pPr>
            <a:r>
              <a:rPr lang="en-GB" altLang="en-US" sz="4000" kern="0" dirty="0">
                <a:latin typeface="Arial" panose="020B0604020202020204" pitchFamily="34" charset="0"/>
                <a:ea typeface="ＭＳ Ｐゴシック" panose="020B0600070205080204" pitchFamily="34" charset="-128"/>
                <a:cs typeface="Arial" panose="020B0604020202020204" pitchFamily="34" charset="0"/>
              </a:rPr>
              <a:t>Planning play</a:t>
            </a:r>
            <a:endParaRPr lang="en-GB" altLang="cy-GB" sz="4000" dirty="0">
              <a:latin typeface="Arial" panose="020B0604020202020204" pitchFamily="34" charset="0"/>
              <a:cs typeface="Arial" panose="020B0604020202020204" pitchFamily="34" charset="0"/>
            </a:endParaRPr>
          </a:p>
        </p:txBody>
      </p:sp>
      <p:sp>
        <p:nvSpPr>
          <p:cNvPr id="10" name="Content Placeholder 9"/>
          <p:cNvSpPr>
            <a:spLocks noGrp="1"/>
          </p:cNvSpPr>
          <p:nvPr>
            <p:ph sz="half" idx="2"/>
          </p:nvPr>
        </p:nvSpPr>
        <p:spPr>
          <a:xfrm>
            <a:off x="971600" y="1690689"/>
            <a:ext cx="7543750" cy="4486274"/>
          </a:xfrm>
        </p:spPr>
        <p:txBody>
          <a:bodyPr>
            <a:normAutofit/>
          </a:bodyPr>
          <a:lstStyle/>
          <a:p>
            <a:r>
              <a:rPr lang="en-GB" dirty="0">
                <a:latin typeface="Arial" panose="020B0604020202020204" pitchFamily="34" charset="0"/>
                <a:cs typeface="Arial" panose="020B0604020202020204" pitchFamily="34" charset="0"/>
              </a:rPr>
              <a:t>Observe;</a:t>
            </a:r>
          </a:p>
          <a:p>
            <a:r>
              <a:rPr lang="en-GB" dirty="0">
                <a:latin typeface="Arial" panose="020B0604020202020204" pitchFamily="34" charset="0"/>
                <a:cs typeface="Arial" panose="020B0604020202020204" pitchFamily="34" charset="0"/>
              </a:rPr>
              <a:t>Record;</a:t>
            </a:r>
          </a:p>
          <a:p>
            <a:r>
              <a:rPr lang="en-GB" dirty="0">
                <a:latin typeface="Arial" panose="020B0604020202020204" pitchFamily="34" charset="0"/>
                <a:cs typeface="Arial" panose="020B0604020202020204" pitchFamily="34" charset="0"/>
              </a:rPr>
              <a:t>Plan;</a:t>
            </a:r>
          </a:p>
          <a:p>
            <a:r>
              <a:rPr lang="en-GB" dirty="0">
                <a:latin typeface="Arial" panose="020B0604020202020204" pitchFamily="34" charset="0"/>
                <a:cs typeface="Arial" panose="020B0604020202020204" pitchFamily="34" charset="0"/>
              </a:rPr>
              <a:t>Work with parents;</a:t>
            </a:r>
          </a:p>
          <a:p>
            <a:r>
              <a:rPr lang="en-GB" dirty="0">
                <a:latin typeface="Arial" panose="020B0604020202020204" pitchFamily="34" charset="0"/>
                <a:cs typeface="Arial" panose="020B0604020202020204" pitchFamily="34" charset="0"/>
              </a:rPr>
              <a:t>Liaise with professionals;</a:t>
            </a:r>
          </a:p>
          <a:p>
            <a:r>
              <a:rPr lang="en-GB" dirty="0">
                <a:latin typeface="Arial" panose="020B0604020202020204" pitchFamily="34" charset="0"/>
                <a:cs typeface="Arial" panose="020B0604020202020204" pitchFamily="34" charset="0"/>
              </a:rPr>
              <a:t>Include children;</a:t>
            </a:r>
          </a:p>
          <a:p>
            <a:r>
              <a:rPr lang="en-GB" dirty="0">
                <a:latin typeface="Arial" panose="020B0604020202020204" pitchFamily="34" charset="0"/>
                <a:cs typeface="Arial" panose="020B0604020202020204" pitchFamily="34" charset="0"/>
              </a:rPr>
              <a:t>Adapt environment.</a:t>
            </a:r>
          </a:p>
          <a:p>
            <a:pPr marL="0" indent="0">
              <a:buNone/>
            </a:pPr>
            <a:endParaRPr lang="en-GB"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007802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467544" y="404664"/>
            <a:ext cx="7984306" cy="792088"/>
          </a:xfrm>
        </p:spPr>
        <p:txBody>
          <a:bodyPr rtlCol="0">
            <a:noAutofit/>
          </a:bodyPr>
          <a:lstStyle/>
          <a:p>
            <a:pPr algn="ctr">
              <a:defRPr/>
            </a:pPr>
            <a:r>
              <a:rPr lang="cy-GB" altLang="en-US" sz="3200" kern="0" dirty="0" err="1">
                <a:latin typeface="Arial" panose="020B0604020202020204" pitchFamily="34" charset="0"/>
                <a:ea typeface="ＭＳ Ｐゴシック" panose="020B0600070205080204" pitchFamily="34" charset="-128"/>
                <a:cs typeface="Arial" panose="020B0604020202020204" pitchFamily="34" charset="0"/>
              </a:rPr>
              <a:t>Implications</a:t>
            </a:r>
            <a:r>
              <a:rPr lang="cy-GB" altLang="en-US" sz="3200" kern="0" dirty="0">
                <a:latin typeface="Arial" panose="020B0604020202020204" pitchFamily="34" charset="0"/>
                <a:ea typeface="ＭＳ Ｐゴシック" panose="020B0600070205080204" pitchFamily="34" charset="-128"/>
                <a:cs typeface="Arial" panose="020B0604020202020204" pitchFamily="34" charset="0"/>
              </a:rPr>
              <a:t> for </a:t>
            </a:r>
            <a:r>
              <a:rPr lang="cy-GB" altLang="en-US" sz="3200" kern="0" dirty="0" err="1">
                <a:latin typeface="Arial" panose="020B0604020202020204" pitchFamily="34" charset="0"/>
                <a:ea typeface="ＭＳ Ｐゴシック" panose="020B0600070205080204" pitchFamily="34" charset="-128"/>
                <a:cs typeface="Arial" panose="020B0604020202020204" pitchFamily="34" charset="0"/>
              </a:rPr>
              <a:t>practice</a:t>
            </a:r>
            <a:r>
              <a:rPr lang="cy-GB" altLang="en-US" sz="3200" kern="0" dirty="0">
                <a:latin typeface="Arial" panose="020B0604020202020204" pitchFamily="34" charset="0"/>
                <a:ea typeface="ＭＳ Ｐゴシック" panose="020B0600070205080204" pitchFamily="34" charset="-128"/>
                <a:cs typeface="Arial" panose="020B0604020202020204" pitchFamily="34" charset="0"/>
              </a:rPr>
              <a:t> </a:t>
            </a:r>
            <a:r>
              <a:rPr lang="cy-GB" altLang="en-US" sz="1800" kern="0" dirty="0">
                <a:latin typeface="Arial" panose="020B0604020202020204" pitchFamily="34" charset="0"/>
                <a:ea typeface="ＭＳ Ｐゴシック" panose="020B0600070205080204" pitchFamily="34" charset="-128"/>
                <a:cs typeface="Arial" panose="020B0604020202020204" pitchFamily="34" charset="0"/>
              </a:rPr>
              <a:t>(</a:t>
            </a:r>
            <a:r>
              <a:rPr lang="cy-GB" altLang="en-US" sz="1800" kern="0" dirty="0" err="1">
                <a:latin typeface="Arial" panose="020B0604020202020204" pitchFamily="34" charset="0"/>
                <a:ea typeface="ＭＳ Ｐゴシック" panose="020B0600070205080204" pitchFamily="34" charset="-128"/>
                <a:cs typeface="Arial" panose="020B0604020202020204" pitchFamily="34" charset="0"/>
              </a:rPr>
              <a:t>Drifte</a:t>
            </a:r>
            <a:r>
              <a:rPr lang="cy-GB" altLang="en-US" sz="1800" kern="0" dirty="0">
                <a:latin typeface="Arial" panose="020B0604020202020204" pitchFamily="34" charset="0"/>
                <a:ea typeface="ＭＳ Ｐゴシック" panose="020B0600070205080204" pitchFamily="34" charset="-128"/>
                <a:cs typeface="Arial" panose="020B0604020202020204" pitchFamily="34" charset="0"/>
              </a:rPr>
              <a:t>, 2013)</a:t>
            </a:r>
            <a:endParaRPr lang="en-GB" altLang="cy-GB" sz="1800" dirty="0">
              <a:latin typeface="Arial" panose="020B0604020202020204" pitchFamily="34" charset="0"/>
              <a:cs typeface="Arial" panose="020B0604020202020204" pitchFamily="34" charset="0"/>
            </a:endParaRPr>
          </a:p>
        </p:txBody>
      </p:sp>
      <p:sp>
        <p:nvSpPr>
          <p:cNvPr id="5124" name="Rectangle 6"/>
          <p:cNvSpPr>
            <a:spLocks noGrp="1" noChangeArrowheads="1"/>
          </p:cNvSpPr>
          <p:nvPr>
            <p:ph type="body" sz="half" idx="2"/>
          </p:nvPr>
        </p:nvSpPr>
        <p:spPr>
          <a:xfrm>
            <a:off x="467544" y="1556792"/>
            <a:ext cx="8424936" cy="4186783"/>
          </a:xfrm>
        </p:spPr>
        <p:txBody>
          <a:bodyPr rtlCol="0">
            <a:normAutofit/>
          </a:bodyPr>
          <a:lstStyle/>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Children with mobility difficulties;</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Potential barriers;</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Equipment can be adjusted to be accessible;</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Space for wheelchair/mobility aids;</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Multisensory play;</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Ensure resources do not trigger allergies.</a:t>
            </a:r>
          </a:p>
          <a:p>
            <a:pPr marL="0" indent="0">
              <a:buNone/>
              <a:defRPr/>
            </a:pPr>
            <a:endPar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1374037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467544" y="404664"/>
            <a:ext cx="7984306" cy="792088"/>
          </a:xfrm>
        </p:spPr>
        <p:txBody>
          <a:bodyPr rtlCol="0">
            <a:noAutofit/>
          </a:bodyPr>
          <a:lstStyle/>
          <a:p>
            <a:pPr algn="ctr">
              <a:defRPr/>
            </a:pPr>
            <a:r>
              <a:rPr lang="cy-GB" altLang="en-US" sz="4000" kern="0" dirty="0" err="1">
                <a:latin typeface="Arial" panose="020B0604020202020204" pitchFamily="34" charset="0"/>
                <a:ea typeface="ＭＳ Ｐゴシック" panose="020B0600070205080204" pitchFamily="34" charset="-128"/>
                <a:cs typeface="Arial" panose="020B0604020202020204" pitchFamily="34" charset="0"/>
              </a:rPr>
              <a:t>Implications</a:t>
            </a:r>
            <a:r>
              <a:rPr lang="cy-GB" altLang="en-US" sz="4000" kern="0" dirty="0">
                <a:latin typeface="Arial" panose="020B0604020202020204" pitchFamily="34" charset="0"/>
                <a:ea typeface="ＭＳ Ｐゴシック" panose="020B0600070205080204" pitchFamily="34" charset="-128"/>
                <a:cs typeface="Arial" panose="020B0604020202020204" pitchFamily="34" charset="0"/>
              </a:rPr>
              <a:t> for </a:t>
            </a:r>
            <a:r>
              <a:rPr lang="cy-GB" altLang="en-US" sz="4000" kern="0" dirty="0" err="1">
                <a:latin typeface="Arial" panose="020B0604020202020204" pitchFamily="34" charset="0"/>
                <a:ea typeface="ＭＳ Ｐゴシック" panose="020B0600070205080204" pitchFamily="34" charset="-128"/>
                <a:cs typeface="Arial" panose="020B0604020202020204" pitchFamily="34" charset="0"/>
              </a:rPr>
              <a:t>practice</a:t>
            </a:r>
            <a:r>
              <a:rPr lang="cy-GB" altLang="en-US" sz="4000" kern="0" dirty="0">
                <a:latin typeface="Arial" panose="020B0604020202020204" pitchFamily="34" charset="0"/>
                <a:ea typeface="ＭＳ Ｐゴシック" panose="020B0600070205080204" pitchFamily="34" charset="-128"/>
                <a:cs typeface="Arial" panose="020B0604020202020204" pitchFamily="34" charset="0"/>
              </a:rPr>
              <a:t> </a:t>
            </a:r>
            <a:r>
              <a:rPr lang="cy-GB" altLang="en-US" sz="1800" kern="0" dirty="0">
                <a:latin typeface="Arial" panose="020B0604020202020204" pitchFamily="34" charset="0"/>
                <a:ea typeface="ＭＳ Ｐゴシック" panose="020B0600070205080204" pitchFamily="34" charset="-128"/>
                <a:cs typeface="Arial" panose="020B0604020202020204" pitchFamily="34" charset="0"/>
              </a:rPr>
              <a:t>(</a:t>
            </a:r>
            <a:r>
              <a:rPr lang="cy-GB" altLang="en-US" sz="1800" kern="0" dirty="0" err="1">
                <a:latin typeface="Arial" panose="020B0604020202020204" pitchFamily="34" charset="0"/>
                <a:ea typeface="ＭＳ Ｐゴシック" panose="020B0600070205080204" pitchFamily="34" charset="-128"/>
                <a:cs typeface="Arial" panose="020B0604020202020204" pitchFamily="34" charset="0"/>
              </a:rPr>
              <a:t>Drifte</a:t>
            </a:r>
            <a:r>
              <a:rPr lang="cy-GB" altLang="en-US" sz="1800" kern="0" dirty="0">
                <a:latin typeface="Arial" panose="020B0604020202020204" pitchFamily="34" charset="0"/>
                <a:ea typeface="ＭＳ Ｐゴシック" panose="020B0600070205080204" pitchFamily="34" charset="-128"/>
                <a:cs typeface="Arial" panose="020B0604020202020204" pitchFamily="34" charset="0"/>
              </a:rPr>
              <a:t>, 2013)</a:t>
            </a:r>
            <a:endParaRPr lang="en-GB" altLang="cy-GB" sz="1800" dirty="0">
              <a:latin typeface="Arial" panose="020B0604020202020204" pitchFamily="34" charset="0"/>
              <a:cs typeface="Arial" panose="020B0604020202020204" pitchFamily="34" charset="0"/>
            </a:endParaRPr>
          </a:p>
        </p:txBody>
      </p:sp>
      <p:sp>
        <p:nvSpPr>
          <p:cNvPr id="5124" name="Rectangle 6"/>
          <p:cNvSpPr>
            <a:spLocks noGrp="1" noChangeArrowheads="1"/>
          </p:cNvSpPr>
          <p:nvPr>
            <p:ph type="body" sz="half" idx="2"/>
          </p:nvPr>
        </p:nvSpPr>
        <p:spPr>
          <a:xfrm>
            <a:off x="395536" y="1556792"/>
            <a:ext cx="8496944" cy="4186783"/>
          </a:xfrm>
        </p:spPr>
        <p:txBody>
          <a:bodyPr rtlCol="0">
            <a:normAutofit/>
          </a:bodyPr>
          <a:lstStyle/>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Potential barriers;</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Equipment can be adjusted to be accessible;</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Difficulties with fine motor skills;</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Technology:</a:t>
            </a:r>
          </a:p>
          <a:p>
            <a:pPr>
              <a:buFontTx/>
              <a:buChar cha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e-books;</a:t>
            </a:r>
          </a:p>
          <a:p>
            <a:pPr>
              <a:buFontTx/>
              <a:buChar cha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iPads.</a:t>
            </a:r>
          </a:p>
        </p:txBody>
      </p:sp>
    </p:spTree>
    <p:extLst>
      <p:ext uri="{BB962C8B-B14F-4D97-AF65-F5344CB8AC3E}">
        <p14:creationId xmlns:p14="http://schemas.microsoft.com/office/powerpoint/2010/main" val="39694644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12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12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512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757238" y="332656"/>
            <a:ext cx="7772400" cy="864096"/>
          </a:xfrm>
        </p:spPr>
        <p:txBody>
          <a:bodyPr rtlCol="0">
            <a:noAutofit/>
          </a:bodyPr>
          <a:lstStyle/>
          <a:p>
            <a:pPr algn="ctr" eaLnBrk="1" fontAlgn="auto" hangingPunct="1">
              <a:spcAft>
                <a:spcPts val="0"/>
              </a:spcAft>
              <a:defRPr/>
            </a:pPr>
            <a:r>
              <a:rPr lang="en-GB" altLang="en-US" sz="3200" kern="0" dirty="0">
                <a:latin typeface="Arial" panose="020B0604020202020204" pitchFamily="34" charset="0"/>
                <a:ea typeface="ＭＳ Ｐゴシック" panose="020B0600070205080204" pitchFamily="34" charset="-128"/>
                <a:cs typeface="Arial" panose="020B0604020202020204" pitchFamily="34" charset="0"/>
              </a:rPr>
              <a:t>Developing inclusive provision</a:t>
            </a:r>
            <a:endParaRPr lang="en-GB" altLang="cy-GB" sz="3200" dirty="0">
              <a:latin typeface="Arial" panose="020B0604020202020204" pitchFamily="34" charset="0"/>
              <a:cs typeface="Arial" panose="020B0604020202020204" pitchFamily="34" charset="0"/>
            </a:endParaRPr>
          </a:p>
        </p:txBody>
      </p:sp>
      <p:sp>
        <p:nvSpPr>
          <p:cNvPr id="5124" name="Rectangle 6"/>
          <p:cNvSpPr>
            <a:spLocks noGrp="1" noChangeArrowheads="1"/>
          </p:cNvSpPr>
          <p:nvPr>
            <p:ph type="body" sz="half" idx="2"/>
          </p:nvPr>
        </p:nvSpPr>
        <p:spPr>
          <a:xfrm>
            <a:off x="467544" y="1412776"/>
            <a:ext cx="8676456" cy="4330799"/>
          </a:xfrm>
        </p:spPr>
        <p:txBody>
          <a:bodyPr rtlCol="0">
            <a:noAutofit/>
          </a:bodyPr>
          <a:lstStyle/>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Challenge attitudes and assumptions;</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Meet children’s individual needs;</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Address practical issues;</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Resources (materials and staffing);</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Identify potential risk/s.</a:t>
            </a:r>
          </a:p>
        </p:txBody>
      </p:sp>
    </p:spTree>
    <p:extLst>
      <p:ext uri="{BB962C8B-B14F-4D97-AF65-F5344CB8AC3E}">
        <p14:creationId xmlns:p14="http://schemas.microsoft.com/office/powerpoint/2010/main" val="39291912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757238" y="332656"/>
            <a:ext cx="7772400" cy="864096"/>
          </a:xfrm>
        </p:spPr>
        <p:txBody>
          <a:bodyPr rtlCol="0">
            <a:noAutofit/>
          </a:bodyPr>
          <a:lstStyle/>
          <a:p>
            <a:pPr algn="ctr" eaLnBrk="1" fontAlgn="auto" hangingPunct="1">
              <a:spcAft>
                <a:spcPts val="0"/>
              </a:spcAft>
              <a:defRPr/>
            </a:pPr>
            <a:r>
              <a:rPr lang="en-GB" altLang="en-US" sz="4000" kern="0" dirty="0">
                <a:latin typeface="Arial" panose="020B0604020202020204" pitchFamily="34" charset="0"/>
                <a:ea typeface="ＭＳ Ｐゴシック" panose="020B0600070205080204" pitchFamily="34" charset="-128"/>
                <a:cs typeface="Arial" panose="020B0604020202020204" pitchFamily="34" charset="0"/>
              </a:rPr>
              <a:t>Emotional benefits</a:t>
            </a:r>
            <a:endParaRPr lang="en-GB" altLang="cy-GB" sz="4000" dirty="0">
              <a:latin typeface="Arial" panose="020B0604020202020204" pitchFamily="34" charset="0"/>
              <a:cs typeface="Arial" panose="020B0604020202020204" pitchFamily="34" charset="0"/>
            </a:endParaRPr>
          </a:p>
        </p:txBody>
      </p:sp>
      <p:sp>
        <p:nvSpPr>
          <p:cNvPr id="5124" name="Rectangle 6"/>
          <p:cNvSpPr>
            <a:spLocks noGrp="1" noChangeArrowheads="1"/>
          </p:cNvSpPr>
          <p:nvPr>
            <p:ph type="body" sz="half" idx="2"/>
          </p:nvPr>
        </p:nvSpPr>
        <p:spPr>
          <a:xfrm>
            <a:off x="539552" y="1484784"/>
            <a:ext cx="8352928" cy="4258791"/>
          </a:xfrm>
        </p:spPr>
        <p:txBody>
          <a:bodyPr rtlCol="0">
            <a:normAutofit/>
          </a:bodyPr>
          <a:lstStyle/>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Reduces fear, anxiety, stress, irritability;</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Creates joy, intimacy and self-esteem; </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Improves emotional flexibility and openness; </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Increases calmness, resilience and adaptability and ability to deal with surprise and change.</a:t>
            </a:r>
          </a:p>
          <a:p>
            <a:pPr marL="0" indent="0">
              <a:buNone/>
              <a:defRPr/>
            </a:pPr>
            <a:endPar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33570274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757238" y="332656"/>
            <a:ext cx="7772400" cy="864096"/>
          </a:xfrm>
        </p:spPr>
        <p:txBody>
          <a:bodyPr rtlCol="0">
            <a:noAutofit/>
          </a:bodyPr>
          <a:lstStyle/>
          <a:p>
            <a:pPr algn="ctr" eaLnBrk="1" fontAlgn="auto" hangingPunct="1">
              <a:spcAft>
                <a:spcPts val="0"/>
              </a:spcAft>
              <a:defRPr/>
            </a:pPr>
            <a:r>
              <a:rPr lang="en-GB" altLang="en-US" sz="4000" kern="0" dirty="0">
                <a:latin typeface="Arial" panose="020B0604020202020204" pitchFamily="34" charset="0"/>
                <a:ea typeface="ＭＳ Ｐゴシック" panose="020B0600070205080204" pitchFamily="34" charset="-128"/>
                <a:cs typeface="Arial" panose="020B0604020202020204" pitchFamily="34" charset="0"/>
              </a:rPr>
              <a:t>Social benefits</a:t>
            </a:r>
            <a:endParaRPr lang="en-GB" altLang="cy-GB" sz="4000" dirty="0">
              <a:latin typeface="Arial" panose="020B0604020202020204" pitchFamily="34" charset="0"/>
              <a:cs typeface="Arial" panose="020B0604020202020204" pitchFamily="34" charset="0"/>
            </a:endParaRPr>
          </a:p>
        </p:txBody>
      </p:sp>
      <p:sp>
        <p:nvSpPr>
          <p:cNvPr id="5124" name="Rectangle 6"/>
          <p:cNvSpPr>
            <a:spLocks noGrp="1" noChangeArrowheads="1"/>
          </p:cNvSpPr>
          <p:nvPr>
            <p:ph type="body" sz="half" idx="2"/>
          </p:nvPr>
        </p:nvSpPr>
        <p:spPr>
          <a:xfrm>
            <a:off x="395536" y="1484784"/>
            <a:ext cx="8496944" cy="4258791"/>
          </a:xfrm>
        </p:spPr>
        <p:txBody>
          <a:bodyPr rtlCol="0">
            <a:normAutofit/>
          </a:bodyPr>
          <a:lstStyle/>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Increases empathy, compassion,  and sharing;</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Creates options and choices;</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Relationships models based on inclusion rather than exclusion;</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Improves nonverbal skills;</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Increases attention and attachment.</a:t>
            </a:r>
          </a:p>
        </p:txBody>
      </p:sp>
    </p:spTree>
    <p:extLst>
      <p:ext uri="{BB962C8B-B14F-4D97-AF65-F5344CB8AC3E}">
        <p14:creationId xmlns:p14="http://schemas.microsoft.com/office/powerpoint/2010/main" val="17608223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83302-C9D2-F702-920E-76376B7D86A4}"/>
              </a:ext>
            </a:extLst>
          </p:cNvPr>
          <p:cNvSpPr>
            <a:spLocks noGrp="1"/>
          </p:cNvSpPr>
          <p:nvPr>
            <p:ph type="title"/>
          </p:nvPr>
        </p:nvSpPr>
        <p:spPr/>
        <p:txBody>
          <a:bodyPr>
            <a:normAutofit/>
          </a:bodyPr>
          <a:lstStyle/>
          <a:p>
            <a:pPr algn="ctr"/>
            <a:r>
              <a:rPr lang="en-GB" altLang="en-US" sz="4000" kern="0" dirty="0">
                <a:latin typeface="Arial" panose="020B0604020202020204" pitchFamily="34" charset="0"/>
                <a:ea typeface="ＭＳ Ｐゴシック" panose="020B0600070205080204" pitchFamily="34" charset="-128"/>
                <a:cs typeface="Arial" panose="020B0604020202020204" pitchFamily="34" charset="0"/>
              </a:rPr>
              <a:t>Physical benefits</a:t>
            </a:r>
            <a:endParaRPr lang="en-GB" sz="40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FBF9F508-C5F0-E310-F994-E8B3F35ECB82}"/>
              </a:ext>
            </a:extLst>
          </p:cNvPr>
          <p:cNvSpPr>
            <a:spLocks noGrp="1"/>
          </p:cNvSpPr>
          <p:nvPr>
            <p:ph sz="half" idx="2"/>
          </p:nvPr>
        </p:nvSpPr>
        <p:spPr>
          <a:xfrm>
            <a:off x="251520" y="1825625"/>
            <a:ext cx="8712968" cy="4123654"/>
          </a:xfrm>
        </p:spPr>
        <p:txBody>
          <a:bodyPr>
            <a:normAutofit/>
          </a:bodyPr>
          <a:lstStyle/>
          <a:p>
            <a:pPr>
              <a:defRPr/>
            </a:pPr>
            <a:r>
              <a:rPr lang="en-GB" altLang="en-US" sz="2800" kern="0" dirty="0">
                <a:latin typeface="Arial" panose="020B0604020202020204" pitchFamily="34" charset="0"/>
                <a:ea typeface="ＭＳ Ｐゴシック" panose="020B0600070205080204" pitchFamily="34" charset="-128"/>
                <a:cs typeface="Arial" panose="020B0604020202020204" pitchFamily="34" charset="0"/>
              </a:rPr>
              <a:t>Positive emotions increase the efficiency of immune, endocrine, and cardiovascular systems;</a:t>
            </a:r>
          </a:p>
          <a:p>
            <a:pPr>
              <a:defRPr/>
            </a:pPr>
            <a:r>
              <a:rPr lang="en-GB" altLang="en-US" sz="2800" kern="0" dirty="0">
                <a:latin typeface="Arial" panose="020B0604020202020204" pitchFamily="34" charset="0"/>
                <a:ea typeface="ＭＳ Ｐゴシック" panose="020B0600070205080204" pitchFamily="34" charset="-128"/>
                <a:cs typeface="Arial" panose="020B0604020202020204" pitchFamily="34" charset="0"/>
              </a:rPr>
              <a:t>Decreases stress, fatigue, injury, and depression;</a:t>
            </a:r>
          </a:p>
          <a:p>
            <a:pPr>
              <a:defRPr/>
            </a:pPr>
            <a:r>
              <a:rPr lang="en-GB" altLang="en-US" sz="2800" kern="0" dirty="0">
                <a:latin typeface="Arial" panose="020B0604020202020204" pitchFamily="34" charset="0"/>
                <a:ea typeface="ＭＳ Ｐゴシック" panose="020B0600070205080204" pitchFamily="34" charset="-128"/>
                <a:cs typeface="Arial" panose="020B0604020202020204" pitchFamily="34" charset="0"/>
              </a:rPr>
              <a:t>Increases range of motion, agility, coordination, balance, flexibility, and fine and gross motor skills. </a:t>
            </a:r>
          </a:p>
          <a:p>
            <a:endParaRPr lang="en-GB" dirty="0"/>
          </a:p>
        </p:txBody>
      </p:sp>
    </p:spTree>
    <p:extLst>
      <p:ext uri="{BB962C8B-B14F-4D97-AF65-F5344CB8AC3E}">
        <p14:creationId xmlns:p14="http://schemas.microsoft.com/office/powerpoint/2010/main" val="42089452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EDCBC-6176-C18A-898C-CEE325AAC6B4}"/>
              </a:ext>
            </a:extLst>
          </p:cNvPr>
          <p:cNvSpPr>
            <a:spLocks noGrp="1"/>
          </p:cNvSpPr>
          <p:nvPr>
            <p:ph type="title"/>
          </p:nvPr>
        </p:nvSpPr>
        <p:spPr/>
        <p:txBody>
          <a:bodyPr>
            <a:normAutofit/>
          </a:bodyPr>
          <a:lstStyle/>
          <a:p>
            <a:pPr algn="ctr"/>
            <a:r>
              <a:rPr lang="en-GB" altLang="en-US" sz="4000" kern="0" dirty="0">
                <a:latin typeface="Arial" panose="020B0604020202020204" pitchFamily="34" charset="0"/>
                <a:ea typeface="ＭＳ Ｐゴシック" panose="020B0600070205080204" pitchFamily="34" charset="-128"/>
                <a:cs typeface="Arial" panose="020B0604020202020204" pitchFamily="34" charset="0"/>
              </a:rPr>
              <a:t>Cognitive benefits</a:t>
            </a:r>
            <a:endParaRPr lang="en-GB" sz="40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ECB7910A-E26E-BFA6-4CEA-46CD5D3F927A}"/>
              </a:ext>
            </a:extLst>
          </p:cNvPr>
          <p:cNvSpPr>
            <a:spLocks noGrp="1"/>
          </p:cNvSpPr>
          <p:nvPr>
            <p:ph sz="half" idx="2"/>
          </p:nvPr>
        </p:nvSpPr>
        <p:spPr>
          <a:xfrm>
            <a:off x="467544" y="1825625"/>
            <a:ext cx="8047806" cy="3809862"/>
          </a:xfrm>
        </p:spPr>
        <p:txBody>
          <a:bodyPr>
            <a:normAutofit/>
          </a:bodyPr>
          <a:lstStyle/>
          <a:p>
            <a:pPr>
              <a:defRPr/>
            </a:pPr>
            <a:r>
              <a:rPr lang="en-GB" altLang="en-US" sz="2800" kern="0" dirty="0">
                <a:latin typeface="Arial" panose="020B0604020202020204" pitchFamily="34" charset="0"/>
                <a:ea typeface="ＭＳ Ｐゴシック" panose="020B0600070205080204" pitchFamily="34" charset="-128"/>
                <a:cs typeface="Arial" panose="020B0604020202020204" pitchFamily="34" charset="0"/>
              </a:rPr>
              <a:t>Increases brain development and growth;</a:t>
            </a:r>
          </a:p>
          <a:p>
            <a:pPr>
              <a:defRPr/>
            </a:pPr>
            <a:r>
              <a:rPr lang="en-GB" altLang="en-US" sz="2800" kern="0" dirty="0">
                <a:latin typeface="Arial" panose="020B0604020202020204" pitchFamily="34" charset="0"/>
                <a:ea typeface="ＭＳ Ｐゴシック" panose="020B0600070205080204" pitchFamily="34" charset="-128"/>
                <a:cs typeface="Arial" panose="020B0604020202020204" pitchFamily="34" charset="0"/>
              </a:rPr>
              <a:t>Establishes new neural connections;</a:t>
            </a:r>
          </a:p>
          <a:p>
            <a:pPr>
              <a:defRPr/>
            </a:pPr>
            <a:r>
              <a:rPr lang="en-GB" altLang="en-US" sz="2800" kern="0" dirty="0">
                <a:latin typeface="Arial" panose="020B0604020202020204" pitchFamily="34" charset="0"/>
                <a:ea typeface="ＭＳ Ｐゴシック" panose="020B0600070205080204" pitchFamily="34" charset="-128"/>
                <a:cs typeface="Arial" panose="020B0604020202020204" pitchFamily="34" charset="0"/>
              </a:rPr>
              <a:t>Promotes intelligence;</a:t>
            </a:r>
          </a:p>
          <a:p>
            <a:pPr>
              <a:defRPr/>
            </a:pPr>
            <a:r>
              <a:rPr lang="en-GB" altLang="en-US" sz="2800" kern="0" dirty="0">
                <a:latin typeface="Arial" panose="020B0604020202020204" pitchFamily="34" charset="0"/>
                <a:ea typeface="ＭＳ Ｐゴシック" panose="020B0600070205080204" pitchFamily="34" charset="-128"/>
                <a:cs typeface="Arial" panose="020B0604020202020204" pitchFamily="34" charset="0"/>
              </a:rPr>
              <a:t>Promotes problem-solving skills;</a:t>
            </a:r>
          </a:p>
          <a:p>
            <a:pPr>
              <a:defRPr/>
            </a:pPr>
            <a:r>
              <a:rPr lang="en-GB" altLang="en-US" sz="2800" kern="0" dirty="0">
                <a:latin typeface="Arial" panose="020B0604020202020204" pitchFamily="34" charset="0"/>
                <a:ea typeface="ＭＳ Ｐゴシック" panose="020B0600070205080204" pitchFamily="34" charset="-128"/>
                <a:cs typeface="Arial" panose="020B0604020202020204" pitchFamily="34" charset="0"/>
              </a:rPr>
              <a:t>Promotes creativity;</a:t>
            </a:r>
          </a:p>
          <a:p>
            <a:pPr>
              <a:defRPr/>
            </a:pPr>
            <a:r>
              <a:rPr lang="en-GB" altLang="en-US" sz="2800" kern="0" dirty="0">
                <a:latin typeface="Arial" panose="020B0604020202020204" pitchFamily="34" charset="0"/>
                <a:ea typeface="ＭＳ Ｐゴシック" panose="020B0600070205080204" pitchFamily="34" charset="-128"/>
                <a:cs typeface="Arial" panose="020B0604020202020204" pitchFamily="34" charset="0"/>
              </a:rPr>
              <a:t>Increases attention span;</a:t>
            </a:r>
          </a:p>
          <a:p>
            <a:pPr>
              <a:defRPr/>
            </a:pPr>
            <a:r>
              <a:rPr lang="en-GB" altLang="en-US" sz="2800" kern="0" dirty="0">
                <a:latin typeface="Arial" panose="020B0604020202020204" pitchFamily="34" charset="0"/>
                <a:ea typeface="ＭＳ Ｐゴシック" panose="020B0600070205080204" pitchFamily="34" charset="-128"/>
                <a:cs typeface="Arial" panose="020B0604020202020204" pitchFamily="34" charset="0"/>
              </a:rPr>
              <a:t>Improves efficiency of thinking.</a:t>
            </a:r>
          </a:p>
          <a:p>
            <a:pPr marL="0" indent="0">
              <a:buNone/>
              <a:defRPr/>
            </a:pPr>
            <a:endParaRPr lang="en-GB" altLang="en-US" sz="28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endParaRPr>
          </a:p>
          <a:p>
            <a:endParaRPr lang="en-GB" dirty="0"/>
          </a:p>
        </p:txBody>
      </p:sp>
    </p:spTree>
    <p:extLst>
      <p:ext uri="{BB962C8B-B14F-4D97-AF65-F5344CB8AC3E}">
        <p14:creationId xmlns:p14="http://schemas.microsoft.com/office/powerpoint/2010/main" val="205509195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E6D10-2B30-074B-E526-9CA68FAF50B2}"/>
              </a:ext>
            </a:extLst>
          </p:cNvPr>
          <p:cNvSpPr>
            <a:spLocks noGrp="1"/>
          </p:cNvSpPr>
          <p:nvPr>
            <p:ph type="title"/>
          </p:nvPr>
        </p:nvSpPr>
        <p:spPr/>
        <p:txBody>
          <a:bodyPr/>
          <a:lstStyle/>
          <a:p>
            <a:pPr algn="ctr"/>
            <a:r>
              <a:rPr lang="cy-GB" altLang="en-US" sz="4400" kern="0" dirty="0" err="1">
                <a:latin typeface="Arial" panose="020B0604020202020204" pitchFamily="34" charset="0"/>
                <a:ea typeface="ＭＳ Ｐゴシック" panose="020B0600070205080204" pitchFamily="34" charset="-128"/>
                <a:cs typeface="Arial" panose="020B0604020202020204" pitchFamily="34" charset="0"/>
              </a:rPr>
              <a:t>Cognitive</a:t>
            </a:r>
            <a:r>
              <a:rPr lang="cy-GB" altLang="en-US" sz="4400" kern="0" dirty="0">
                <a:latin typeface="Arial" panose="020B0604020202020204" pitchFamily="34" charset="0"/>
                <a:ea typeface="ＭＳ Ｐゴシック" panose="020B0600070205080204" pitchFamily="34" charset="-128"/>
                <a:cs typeface="Arial" panose="020B0604020202020204" pitchFamily="34" charset="0"/>
              </a:rPr>
              <a:t> </a:t>
            </a:r>
            <a:r>
              <a:rPr lang="cy-GB" altLang="en-US" sz="4400" kern="0" dirty="0" err="1">
                <a:latin typeface="Arial" panose="020B0604020202020204" pitchFamily="34" charset="0"/>
                <a:ea typeface="ＭＳ Ｐゴシック" panose="020B0600070205080204" pitchFamily="34" charset="-128"/>
                <a:cs typeface="Arial" panose="020B0604020202020204" pitchFamily="34" charset="0"/>
              </a:rPr>
              <a:t>benefits</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8742C66-4FAA-246D-CBA1-733E1CE6E35A}"/>
              </a:ext>
            </a:extLst>
          </p:cNvPr>
          <p:cNvSpPr>
            <a:spLocks noGrp="1"/>
          </p:cNvSpPr>
          <p:nvPr>
            <p:ph sz="half" idx="1"/>
          </p:nvPr>
        </p:nvSpPr>
        <p:spPr>
          <a:xfrm>
            <a:off x="628650" y="1825625"/>
            <a:ext cx="7886700" cy="3809862"/>
          </a:xfrm>
        </p:spPr>
        <p:txBody>
          <a:bodyPr>
            <a:normAutofit/>
          </a:bodyPr>
          <a:lstStyle/>
          <a:p>
            <a:pPr marL="0" indent="0" algn="just">
              <a:buNone/>
            </a:pPr>
            <a:r>
              <a:rPr lang="en-GB" sz="2800" i="1" dirty="0">
                <a:latin typeface="Arial" panose="020B0604020202020204" pitchFamily="34" charset="0"/>
                <a:cs typeface="Arial" panose="020B0604020202020204" pitchFamily="34" charset="0"/>
              </a:rPr>
              <a:t>“A child who is not stimulated, by being played with, and who has few opportunities to explore his or her surroundings, may fail to link up fully those neural connections and pathways, which will be needed for later learning.”</a:t>
            </a:r>
          </a:p>
          <a:p>
            <a:pPr algn="just"/>
            <a:endParaRPr lang="en-GB" sz="2800" dirty="0">
              <a:latin typeface="Lucida Sans" panose="020B0602030504020204" pitchFamily="34" charset="0"/>
            </a:endParaRPr>
          </a:p>
          <a:p>
            <a:pPr marL="0" indent="0" algn="r">
              <a:buNone/>
            </a:pPr>
            <a:r>
              <a:rPr lang="en-GB" sz="2000" dirty="0">
                <a:latin typeface="Arial" panose="020B0604020202020204" pitchFamily="34" charset="0"/>
                <a:cs typeface="Arial" panose="020B0604020202020204" pitchFamily="34" charset="0"/>
              </a:rPr>
              <a:t>(Sutton-Smith, 1997, cited in Goldstein, 2012: 5) </a:t>
            </a:r>
          </a:p>
          <a:p>
            <a:endParaRPr lang="en-GB" dirty="0"/>
          </a:p>
        </p:txBody>
      </p:sp>
    </p:spTree>
    <p:extLst>
      <p:ext uri="{BB962C8B-B14F-4D97-AF65-F5344CB8AC3E}">
        <p14:creationId xmlns:p14="http://schemas.microsoft.com/office/powerpoint/2010/main" val="38568456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F9E0814F-9387-88A7-3D03-A65DAEF9CFC9}"/>
              </a:ext>
            </a:extLst>
          </p:cNvPr>
          <p:cNvSpPr>
            <a:spLocks noGrp="1"/>
          </p:cNvSpPr>
          <p:nvPr>
            <p:ph sz="half" idx="2"/>
          </p:nvPr>
        </p:nvSpPr>
        <p:spPr>
          <a:xfrm>
            <a:off x="539552" y="1825625"/>
            <a:ext cx="7975798" cy="3809862"/>
          </a:xfrm>
        </p:spPr>
        <p:txBody>
          <a:bodyPr>
            <a:normAutofit fontScale="92500" lnSpcReduction="10000"/>
          </a:bodyPr>
          <a:lstStyle/>
          <a:p>
            <a:pPr>
              <a:defRPr/>
            </a:pPr>
            <a:r>
              <a:rPr lang="en-GB" altLang="en-US" sz="3000" kern="0" dirty="0">
                <a:latin typeface="Arial" panose="020B0604020202020204" pitchFamily="34" charset="0"/>
                <a:ea typeface="ＭＳ Ｐゴシック" panose="020B0600070205080204" pitchFamily="34" charset="-128"/>
                <a:cs typeface="Arial" panose="020B0604020202020204" pitchFamily="34" charset="0"/>
              </a:rPr>
              <a:t>Social development programme;</a:t>
            </a:r>
          </a:p>
          <a:p>
            <a:pPr>
              <a:defRPr/>
            </a:pPr>
            <a:r>
              <a:rPr lang="en-GB" altLang="en-US" sz="3000" kern="0" dirty="0">
                <a:latin typeface="Arial" panose="020B0604020202020204" pitchFamily="34" charset="0"/>
                <a:ea typeface="ＭＳ Ｐゴシック" panose="020B0600070205080204" pitchFamily="34" charset="-128"/>
                <a:cs typeface="Arial" panose="020B0604020202020204" pitchFamily="34" charset="0"/>
              </a:rPr>
              <a:t>Children with ASC and similar conditions affecting social competence;</a:t>
            </a:r>
          </a:p>
          <a:p>
            <a:pPr>
              <a:defRPr/>
            </a:pPr>
            <a:r>
              <a:rPr lang="en-GB" altLang="en-US" sz="3000" kern="0" dirty="0">
                <a:latin typeface="Arial" panose="020B0604020202020204" pitchFamily="34" charset="0"/>
                <a:ea typeface="ＭＳ Ｐゴシック" panose="020B0600070205080204" pitchFamily="34" charset="-128"/>
                <a:cs typeface="Arial" panose="020B0604020202020204" pitchFamily="34" charset="0"/>
              </a:rPr>
              <a:t>Uses child’s own interest to motivate learning;</a:t>
            </a:r>
          </a:p>
          <a:p>
            <a:pPr>
              <a:defRPr/>
            </a:pPr>
            <a:r>
              <a:rPr lang="en-GB" altLang="en-US" sz="3000" kern="0" dirty="0">
                <a:latin typeface="Arial" panose="020B0604020202020204" pitchFamily="34" charset="0"/>
                <a:ea typeface="ＭＳ Ｐゴシック" panose="020B0600070205080204" pitchFamily="34" charset="-128"/>
                <a:cs typeface="Arial" panose="020B0604020202020204" pitchFamily="34" charset="0"/>
              </a:rPr>
              <a:t>Promotes:</a:t>
            </a:r>
          </a:p>
          <a:p>
            <a:pPr marL="0" indent="0">
              <a:buNone/>
              <a:defRPr/>
            </a:pPr>
            <a:r>
              <a:rPr lang="en-GB" altLang="en-US" sz="3000" kern="0" dirty="0">
                <a:latin typeface="Arial" panose="020B0604020202020204" pitchFamily="34" charset="0"/>
                <a:ea typeface="ＭＳ Ｐゴシック" panose="020B0600070205080204" pitchFamily="34" charset="-128"/>
                <a:cs typeface="Arial" panose="020B0604020202020204" pitchFamily="34" charset="0"/>
              </a:rPr>
              <a:t>- Peer modelling;</a:t>
            </a:r>
          </a:p>
          <a:p>
            <a:pPr marL="0" indent="0">
              <a:buNone/>
              <a:defRPr/>
            </a:pPr>
            <a:r>
              <a:rPr lang="en-GB" altLang="en-US" sz="3000" kern="0" dirty="0">
                <a:latin typeface="Arial" panose="020B0604020202020204" pitchFamily="34" charset="0"/>
                <a:ea typeface="ＭＳ Ｐゴシック" panose="020B0600070205080204" pitchFamily="34" charset="-128"/>
                <a:cs typeface="Arial" panose="020B0604020202020204" pitchFamily="34" charset="0"/>
              </a:rPr>
              <a:t>- Peer interaction;</a:t>
            </a:r>
          </a:p>
          <a:p>
            <a:pPr marL="0" indent="0">
              <a:buNone/>
              <a:defRPr/>
            </a:pPr>
            <a:r>
              <a:rPr lang="en-GB" altLang="en-US" sz="3000" kern="0" dirty="0">
                <a:latin typeface="Arial" panose="020B0604020202020204" pitchFamily="34" charset="0"/>
                <a:ea typeface="ＭＳ Ｐゴシック" panose="020B0600070205080204" pitchFamily="34" charset="-128"/>
                <a:cs typeface="Arial" panose="020B0604020202020204" pitchFamily="34" charset="0"/>
              </a:rPr>
              <a:t>- Opportunities to practice social skills.</a:t>
            </a:r>
          </a:p>
          <a:p>
            <a:pPr marL="0" indent="0">
              <a:buNone/>
              <a:defRPr/>
            </a:pPr>
            <a:endParaRPr lang="en-GB" altLang="en-US" sz="30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endParaRPr>
          </a:p>
          <a:p>
            <a:endParaRPr lang="en-GB" dirty="0"/>
          </a:p>
        </p:txBody>
      </p:sp>
      <p:sp>
        <p:nvSpPr>
          <p:cNvPr id="5" name="Rectangle 4">
            <a:extLst>
              <a:ext uri="{FF2B5EF4-FFF2-40B4-BE49-F238E27FC236}">
                <a16:creationId xmlns:a16="http://schemas.microsoft.com/office/drawing/2014/main" id="{B2F06706-93C1-2C93-A95A-4AE8DC1402FD}"/>
              </a:ext>
            </a:extLst>
          </p:cNvPr>
          <p:cNvSpPr>
            <a:spLocks noGrp="1" noChangeArrowheads="1"/>
          </p:cNvSpPr>
          <p:nvPr>
            <p:ph type="title"/>
          </p:nvPr>
        </p:nvSpPr>
        <p:spPr>
          <a:xfrm>
            <a:off x="628650" y="365125"/>
            <a:ext cx="7886700" cy="1325563"/>
          </a:xfrm>
        </p:spPr>
        <p:txBody>
          <a:bodyPr rtlCol="0">
            <a:noAutofit/>
          </a:bodyPr>
          <a:lstStyle/>
          <a:p>
            <a:pPr algn="ctr">
              <a:defRPr/>
            </a:pPr>
            <a:r>
              <a:rPr lang="en-GB" altLang="en-US" sz="4000" kern="0" dirty="0">
                <a:latin typeface="Arial" panose="020B0604020202020204" pitchFamily="34" charset="0"/>
                <a:ea typeface="ＭＳ Ｐゴシック" panose="020B0600070205080204" pitchFamily="34" charset="-128"/>
                <a:cs typeface="Arial" panose="020B0604020202020204" pitchFamily="34" charset="0"/>
              </a:rPr>
              <a:t>LEGO® therapy</a:t>
            </a:r>
            <a:endParaRPr lang="en-GB" altLang="cy-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7107210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p:txBody>
          <a:bodyPr rtlCol="0">
            <a:noAutofit/>
          </a:bodyPr>
          <a:lstStyle/>
          <a:p>
            <a:pPr algn="ctr" eaLnBrk="1" fontAlgn="auto" hangingPunct="1">
              <a:spcAft>
                <a:spcPts val="0"/>
              </a:spcAft>
              <a:defRPr/>
            </a:pPr>
            <a:r>
              <a:rPr lang="en-GB" altLang="en-US" sz="4000" kern="0" dirty="0">
                <a:latin typeface="Arial" panose="020B0604020202020204" pitchFamily="34" charset="0"/>
                <a:ea typeface="ＭＳ Ｐゴシック" panose="020B0600070205080204" pitchFamily="34" charset="-128"/>
                <a:cs typeface="Arial" panose="020B0604020202020204" pitchFamily="34" charset="0"/>
              </a:rPr>
              <a:t>LEGO® therapy</a:t>
            </a:r>
            <a:endParaRPr lang="en-GB" altLang="cy-GB" sz="4000"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251520" y="2348879"/>
            <a:ext cx="3456384" cy="3828083"/>
          </a:xfrm>
        </p:spPr>
        <p:txBody>
          <a:bodyPr>
            <a:normAutofit/>
          </a:bodyPr>
          <a:lstStyle/>
          <a:p>
            <a:pPr marL="0" indent="0">
              <a:buNone/>
            </a:pPr>
            <a:r>
              <a:rPr lang="en-GB" sz="2000" dirty="0">
                <a:latin typeface="Arial" panose="020B0604020202020204" pitchFamily="34" charset="0"/>
                <a:cs typeface="Arial" panose="020B0604020202020204" pitchFamily="34" charset="0"/>
              </a:rPr>
              <a:t>Rosengarten, V. (2020) </a:t>
            </a:r>
            <a:r>
              <a:rPr lang="en-GB" sz="2000" i="1" dirty="0">
                <a:latin typeface="Arial" panose="020B0604020202020204" pitchFamily="34" charset="0"/>
                <a:cs typeface="Arial" panose="020B0604020202020204" pitchFamily="34" charset="0"/>
              </a:rPr>
              <a:t>Lego Therapy webinar, </a:t>
            </a:r>
            <a:r>
              <a:rPr lang="en-GB" sz="2000" dirty="0">
                <a:latin typeface="Arial" panose="020B0604020202020204" pitchFamily="34" charset="0"/>
                <a:cs typeface="Arial" panose="020B0604020202020204" pitchFamily="34" charset="0"/>
                <a:hlinkClick r:id="rId4"/>
              </a:rPr>
              <a:t>https://www.youtube.com/watch?v=0URMEde06xQ</a:t>
            </a:r>
            <a:r>
              <a:rPr lang="en-GB" sz="2000" dirty="0">
                <a:latin typeface="Arial" panose="020B0604020202020204" pitchFamily="34" charset="0"/>
                <a:cs typeface="Arial" panose="020B0604020202020204" pitchFamily="34" charset="0"/>
              </a:rPr>
              <a:t> [Accessed: January 31 2021].</a:t>
            </a:r>
          </a:p>
        </p:txBody>
      </p:sp>
      <p:pic>
        <p:nvPicPr>
          <p:cNvPr id="5" name="0URMEde06xQ"/>
          <p:cNvPicPr>
            <a:picLocks noGrp="1" noRot="1" noChangeAspect="1"/>
          </p:cNvPicPr>
          <p:nvPr>
            <p:ph sz="half" idx="2"/>
            <a:videoFile r:link="rId1"/>
          </p:nvPr>
        </p:nvPicPr>
        <p:blipFill>
          <a:blip r:embed="rId5"/>
          <a:stretch>
            <a:fillRect/>
          </a:stretch>
        </p:blipFill>
        <p:spPr>
          <a:xfrm>
            <a:off x="3923928" y="1690689"/>
            <a:ext cx="4968552" cy="3898551"/>
          </a:xfrm>
          <a:prstGeom prst="rect">
            <a:avLst/>
          </a:prstGeom>
        </p:spPr>
      </p:pic>
    </p:spTree>
    <p:extLst>
      <p:ext uri="{BB962C8B-B14F-4D97-AF65-F5344CB8AC3E}">
        <p14:creationId xmlns:p14="http://schemas.microsoft.com/office/powerpoint/2010/main" val="19067936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3A01F-21CF-B6BC-06C0-113A57C556F2}"/>
              </a:ext>
            </a:extLst>
          </p:cNvPr>
          <p:cNvSpPr>
            <a:spLocks noGrp="1"/>
          </p:cNvSpPr>
          <p:nvPr>
            <p:ph type="title"/>
          </p:nvPr>
        </p:nvSpPr>
        <p:spPr/>
        <p:txBody>
          <a:bodyPr>
            <a:normAutofit/>
          </a:bodyPr>
          <a:lstStyle/>
          <a:p>
            <a:pPr algn="ctr"/>
            <a:r>
              <a:rPr lang="en-GB" altLang="en-US" sz="4000" kern="0" dirty="0">
                <a:latin typeface="Arial" panose="020B0604020202020204" pitchFamily="34" charset="0"/>
                <a:ea typeface="ＭＳ Ｐゴシック" panose="020B0600070205080204" pitchFamily="34" charset="-128"/>
                <a:cs typeface="Arial" panose="020B0604020202020204" pitchFamily="34" charset="0"/>
              </a:rPr>
              <a:t>Play and ADHD</a:t>
            </a:r>
            <a:endParaRPr lang="en-GB" sz="4000" dirty="0"/>
          </a:p>
        </p:txBody>
      </p:sp>
      <p:sp>
        <p:nvSpPr>
          <p:cNvPr id="3" name="Content Placeholder 2">
            <a:extLst>
              <a:ext uri="{FF2B5EF4-FFF2-40B4-BE49-F238E27FC236}">
                <a16:creationId xmlns:a16="http://schemas.microsoft.com/office/drawing/2014/main" id="{0B810CD0-9FD4-FD16-7EF0-924F7A732863}"/>
              </a:ext>
            </a:extLst>
          </p:cNvPr>
          <p:cNvSpPr>
            <a:spLocks noGrp="1"/>
          </p:cNvSpPr>
          <p:nvPr>
            <p:ph sz="half" idx="1"/>
          </p:nvPr>
        </p:nvSpPr>
        <p:spPr>
          <a:xfrm>
            <a:off x="251520" y="1825625"/>
            <a:ext cx="8640960" cy="3809862"/>
          </a:xfrm>
        </p:spPr>
        <p:txBody>
          <a:bodyPr>
            <a:normAutofit fontScale="92500" lnSpcReduction="10000"/>
          </a:bodyPr>
          <a:lstStyle/>
          <a:p>
            <a:pPr marL="0" indent="0" algn="just">
              <a:buNone/>
            </a:pPr>
            <a:r>
              <a:rPr lang="en-GB" sz="3200" i="1" dirty="0">
                <a:latin typeface="Arial" panose="020B0604020202020204" pitchFamily="34" charset="0"/>
                <a:cs typeface="Arial" panose="020B0604020202020204" pitchFamily="34" charset="0"/>
              </a:rPr>
              <a:t>“</a:t>
            </a:r>
            <a:r>
              <a:rPr lang="en-GB" sz="2800" i="1" dirty="0">
                <a:latin typeface="Arial" panose="020B0604020202020204" pitchFamily="34" charset="0"/>
                <a:cs typeface="Arial" panose="020B0604020202020204" pitchFamily="34" charset="0"/>
              </a:rPr>
              <a:t>one reason for the increasing incidence of ADHD may be the diminishing availability of opportunities for pre-school children to engage in natural self-generated social play. The idea that intensive social play interventions, throughout early childhood, may alleviate ADHD symptoms remains to be evaluated. As an alternative to the use of play-reducing psychostimulants, society could establish play “sanctuaries” for at-risk children in order to facilitate frontal lobe maturation and the healthy development of pro-social minds.”</a:t>
            </a:r>
          </a:p>
          <a:p>
            <a:pPr marL="0" indent="0" algn="r">
              <a:buNone/>
            </a:pPr>
            <a:r>
              <a:rPr lang="en-GB" sz="1900" dirty="0">
                <a:latin typeface="Arial" panose="020B0604020202020204" pitchFamily="34" charset="0"/>
                <a:cs typeface="Arial" panose="020B0604020202020204" pitchFamily="34" charset="0"/>
              </a:rPr>
              <a:t>(</a:t>
            </a:r>
            <a:r>
              <a:rPr lang="en-GB" sz="1900" dirty="0" err="1">
                <a:latin typeface="Arial" panose="020B0604020202020204" pitchFamily="34" charset="0"/>
                <a:cs typeface="Arial" panose="020B0604020202020204" pitchFamily="34" charset="0"/>
              </a:rPr>
              <a:t>Panksepp</a:t>
            </a:r>
            <a:r>
              <a:rPr lang="en-GB" sz="1900" dirty="0">
                <a:latin typeface="Arial" panose="020B0604020202020204" pitchFamily="34" charset="0"/>
                <a:cs typeface="Arial" panose="020B0604020202020204" pitchFamily="34" charset="0"/>
              </a:rPr>
              <a:t>, 2007, cited in Goldstein, 2012: 24) </a:t>
            </a:r>
          </a:p>
          <a:p>
            <a:endParaRPr lang="en-GB" dirty="0"/>
          </a:p>
        </p:txBody>
      </p:sp>
    </p:spTree>
    <p:extLst>
      <p:ext uri="{BB962C8B-B14F-4D97-AF65-F5344CB8AC3E}">
        <p14:creationId xmlns:p14="http://schemas.microsoft.com/office/powerpoint/2010/main" val="39865030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757238" y="332656"/>
            <a:ext cx="7772400" cy="864096"/>
          </a:xfrm>
        </p:spPr>
        <p:txBody>
          <a:bodyPr rtlCol="0">
            <a:noAutofit/>
          </a:bodyPr>
          <a:lstStyle/>
          <a:p>
            <a:pPr algn="ctr">
              <a:defRPr/>
            </a:pPr>
            <a:r>
              <a:rPr lang="cy-GB" altLang="en-US" sz="4000" kern="0" dirty="0" err="1">
                <a:latin typeface="Arial" panose="020B0604020202020204" pitchFamily="34" charset="0"/>
                <a:ea typeface="ＭＳ Ｐゴシック" panose="020B0600070205080204" pitchFamily="34" charset="-128"/>
                <a:cs typeface="Arial" panose="020B0604020202020204" pitchFamily="34" charset="0"/>
              </a:rPr>
              <a:t>Consider</a:t>
            </a:r>
            <a:r>
              <a:rPr lang="cy-GB" altLang="en-US" sz="4000" kern="0" dirty="0">
                <a:latin typeface="Arial" panose="020B0604020202020204" pitchFamily="34" charset="0"/>
                <a:ea typeface="ＭＳ Ｐゴシック" panose="020B0600070205080204" pitchFamily="34" charset="-128"/>
                <a:cs typeface="Arial" panose="020B0604020202020204" pitchFamily="34" charset="0"/>
              </a:rPr>
              <a:t>…</a:t>
            </a:r>
            <a:endParaRPr lang="en-GB" altLang="cy-GB" sz="4000" dirty="0">
              <a:latin typeface="Arial" panose="020B0604020202020204" pitchFamily="34" charset="0"/>
              <a:cs typeface="Arial" panose="020B0604020202020204" pitchFamily="34" charset="0"/>
            </a:endParaRPr>
          </a:p>
        </p:txBody>
      </p:sp>
      <p:sp>
        <p:nvSpPr>
          <p:cNvPr id="5124" name="Rectangle 6"/>
          <p:cNvSpPr>
            <a:spLocks noGrp="1" noChangeArrowheads="1"/>
          </p:cNvSpPr>
          <p:nvPr>
            <p:ph type="body" sz="half" idx="2"/>
          </p:nvPr>
        </p:nvSpPr>
        <p:spPr>
          <a:xfrm>
            <a:off x="323528" y="1556792"/>
            <a:ext cx="8568952" cy="4186783"/>
          </a:xfrm>
        </p:spPr>
        <p:txBody>
          <a:bodyPr rtlCol="0">
            <a:normAutofit/>
          </a:bodyPr>
          <a:lstStyle/>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How can play be used for early identification of ALN?</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Can you identify changes that need to be made in your current play practice?</a:t>
            </a:r>
          </a:p>
          <a:p>
            <a:pPr>
              <a:defRPr/>
            </a:pPr>
            <a:r>
              <a:rPr lang="en-GB" altLang="en-US" kern="0" dirty="0">
                <a:latin typeface="Arial" panose="020B0604020202020204" pitchFamily="34" charset="0"/>
                <a:ea typeface="ＭＳ Ｐゴシック" panose="020B0600070205080204" pitchFamily="34" charset="-128"/>
                <a:cs typeface="Arial" panose="020B0604020202020204" pitchFamily="34" charset="0"/>
              </a:rPr>
              <a:t>What are implications of these changes – time, training, resources?</a:t>
            </a:r>
          </a:p>
          <a:p>
            <a:pPr>
              <a:defRPr/>
            </a:pPr>
            <a:endParaRPr lang="en-GB" altLang="en-US" sz="2400" kern="0" dirty="0">
              <a:solidFill>
                <a:srgbClr val="002060"/>
              </a:solidFill>
              <a:latin typeface="Lucida Sans" panose="020B0602030504020204" pitchFamily="34" charset="0"/>
              <a:ea typeface="ＭＳ Ｐゴシック" panose="020B0600070205080204" pitchFamily="34" charset="-128"/>
            </a:endParaRPr>
          </a:p>
        </p:txBody>
      </p:sp>
    </p:spTree>
    <p:extLst>
      <p:ext uri="{BB962C8B-B14F-4D97-AF65-F5344CB8AC3E}">
        <p14:creationId xmlns:p14="http://schemas.microsoft.com/office/powerpoint/2010/main" val="881990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28650" y="365127"/>
            <a:ext cx="7886700" cy="399578"/>
          </a:xfrm>
        </p:spPr>
        <p:txBody>
          <a:bodyPr rtlCol="0">
            <a:noAutofit/>
          </a:bodyPr>
          <a:lstStyle/>
          <a:p>
            <a:pPr algn="ctr" eaLnBrk="1" fontAlgn="auto" hangingPunct="1">
              <a:spcAft>
                <a:spcPts val="0"/>
              </a:spcAft>
              <a:defRPr/>
            </a:pPr>
            <a:r>
              <a:rPr lang="en-GB" altLang="en-US" sz="3200" kern="0" dirty="0">
                <a:latin typeface="Arial" panose="020B0604020202020204" pitchFamily="34" charset="0"/>
                <a:ea typeface="ＭＳ Ｐゴシック" panose="020B0600070205080204" pitchFamily="34" charset="-128"/>
                <a:cs typeface="Arial" panose="020B0604020202020204" pitchFamily="34" charset="0"/>
              </a:rPr>
              <a:t>To conclude…</a:t>
            </a:r>
            <a:endParaRPr lang="en-GB" altLang="cy-GB" sz="3200" dirty="0">
              <a:latin typeface="Arial" panose="020B0604020202020204" pitchFamily="34" charset="0"/>
              <a:cs typeface="Arial" panose="020B0604020202020204" pitchFamily="34" charset="0"/>
            </a:endParaRPr>
          </a:p>
        </p:txBody>
      </p:sp>
      <p:pic>
        <p:nvPicPr>
          <p:cNvPr id="5" name="Content Placeholder 4"/>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27248" y="1124744"/>
            <a:ext cx="4084711" cy="4487547"/>
          </a:xfrm>
        </p:spPr>
      </p:pic>
      <p:pic>
        <p:nvPicPr>
          <p:cNvPr id="6" name="Content Placeholder 5"/>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4355976" y="1124744"/>
            <a:ext cx="4464495" cy="4487547"/>
          </a:xfrm>
        </p:spPr>
      </p:pic>
    </p:spTree>
    <p:extLst>
      <p:ext uri="{BB962C8B-B14F-4D97-AF65-F5344CB8AC3E}">
        <p14:creationId xmlns:p14="http://schemas.microsoft.com/office/powerpoint/2010/main" val="297088555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BD338-0C4C-ED9D-18A9-0823A55E12EA}"/>
              </a:ext>
            </a:extLst>
          </p:cNvPr>
          <p:cNvSpPr>
            <a:spLocks noGrp="1"/>
          </p:cNvSpPr>
          <p:nvPr>
            <p:ph type="title"/>
          </p:nvPr>
        </p:nvSpPr>
        <p:spPr>
          <a:xfrm>
            <a:off x="628650" y="365125"/>
            <a:ext cx="7886700" cy="471587"/>
          </a:xfrm>
        </p:spPr>
        <p:txBody>
          <a:bodyPr>
            <a:normAutofit fontScale="90000"/>
          </a:bodyPr>
          <a:lstStyle/>
          <a:p>
            <a:pPr algn="ctr"/>
            <a:r>
              <a:rPr kumimoji="0" lang="en-GB" altLang="en-US" sz="4000" b="0" i="0" u="none" strike="noStrike" kern="0" cap="none" spc="0" normalizeH="0" baseline="0" noProof="0" dirty="0">
                <a:ln>
                  <a:noFill/>
                </a:ln>
                <a:effectLst/>
                <a:uLnTx/>
                <a:uFillTx/>
                <a:latin typeface="Arial" panose="020B0604020202020204" pitchFamily="34" charset="0"/>
                <a:ea typeface="ＭＳ Ｐゴシック" panose="020B0600070205080204" pitchFamily="34" charset="-128"/>
                <a:cs typeface="Arial" panose="020B0604020202020204" pitchFamily="34" charset="0"/>
              </a:rPr>
              <a:t>References</a:t>
            </a:r>
            <a:endParaRPr lang="en-GB" sz="4000"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95346C90-D5E9-7799-EB29-30953BAA3D8D}"/>
              </a:ext>
            </a:extLst>
          </p:cNvPr>
          <p:cNvSpPr txBox="1">
            <a:spLocks noGrp="1"/>
          </p:cNvSpPr>
          <p:nvPr>
            <p:ph sz="half" idx="1"/>
          </p:nvPr>
        </p:nvSpPr>
        <p:spPr>
          <a:xfrm>
            <a:off x="179512" y="1484785"/>
            <a:ext cx="8784976" cy="6136039"/>
          </a:xfrm>
          <a:prstGeom prst="rect">
            <a:avLst/>
          </a:prstGeom>
          <a:noFill/>
        </p:spPr>
        <p:txBody>
          <a:bodyPr wrap="square" rtlCol="0">
            <a:spAutoFit/>
          </a:bodyPr>
          <a:lstStyle/>
          <a:p>
            <a:pPr marL="0" indent="0">
              <a:buNone/>
            </a:pPr>
            <a:r>
              <a:rPr lang="en-GB" sz="1400" dirty="0">
                <a:latin typeface="Arial" panose="020B0604020202020204" pitchFamily="34" charset="0"/>
                <a:cs typeface="Arial" panose="020B0604020202020204" pitchFamily="34" charset="0"/>
              </a:rPr>
              <a:t>Besio, S., </a:t>
            </a:r>
            <a:r>
              <a:rPr lang="en-GB" sz="1400" dirty="0" err="1">
                <a:latin typeface="Arial" panose="020B0604020202020204" pitchFamily="34" charset="0"/>
                <a:cs typeface="Arial" panose="020B0604020202020204" pitchFamily="34" charset="0"/>
              </a:rPr>
              <a:t>Bulgarelli</a:t>
            </a:r>
            <a:r>
              <a:rPr lang="en-GB" sz="1400" dirty="0">
                <a:latin typeface="Arial" panose="020B0604020202020204" pitchFamily="34" charset="0"/>
                <a:cs typeface="Arial" panose="020B0604020202020204" pitchFamily="34" charset="0"/>
              </a:rPr>
              <a:t>, D. and </a:t>
            </a:r>
            <a:r>
              <a:rPr lang="en-GB" sz="1400" dirty="0" err="1">
                <a:latin typeface="Arial" panose="020B0604020202020204" pitchFamily="34" charset="0"/>
                <a:cs typeface="Arial" panose="020B0604020202020204" pitchFamily="34" charset="0"/>
              </a:rPr>
              <a:t>Stancheva-Popkostadinova</a:t>
            </a:r>
            <a:r>
              <a:rPr lang="en-GB" sz="1400" dirty="0">
                <a:latin typeface="Arial" panose="020B0604020202020204" pitchFamily="34" charset="0"/>
                <a:cs typeface="Arial" panose="020B0604020202020204" pitchFamily="34" charset="0"/>
              </a:rPr>
              <a:t>, V. (2017) </a:t>
            </a:r>
            <a:r>
              <a:rPr lang="en-GB" sz="1400" i="1" dirty="0">
                <a:latin typeface="Arial" panose="020B0604020202020204" pitchFamily="34" charset="0"/>
                <a:cs typeface="Arial" panose="020B0604020202020204" pitchFamily="34" charset="0"/>
              </a:rPr>
              <a:t>Play development in children with disabilities. </a:t>
            </a:r>
            <a:r>
              <a:rPr lang="en-GB" sz="1400" dirty="0">
                <a:latin typeface="Arial" panose="020B0604020202020204" pitchFamily="34" charset="0"/>
                <a:cs typeface="Arial" panose="020B0604020202020204" pitchFamily="34" charset="0"/>
              </a:rPr>
              <a:t>Bulgaria:  De </a:t>
            </a:r>
            <a:r>
              <a:rPr lang="en-GB" sz="1400" dirty="0" err="1">
                <a:latin typeface="Arial" panose="020B0604020202020204" pitchFamily="34" charset="0"/>
                <a:cs typeface="Arial" panose="020B0604020202020204" pitchFamily="34" charset="0"/>
              </a:rPr>
              <a:t>Gruyter</a:t>
            </a:r>
            <a:r>
              <a:rPr lang="en-GB" sz="1400" dirty="0">
                <a:latin typeface="Arial" panose="020B0604020202020204" pitchFamily="34" charset="0"/>
                <a:cs typeface="Arial" panose="020B0604020202020204" pitchFamily="34" charset="0"/>
              </a:rPr>
              <a:t>.</a:t>
            </a:r>
          </a:p>
          <a:p>
            <a:pPr marL="0" indent="0">
              <a:buNone/>
            </a:pPr>
            <a:r>
              <a:rPr lang="en-GB" sz="1400" dirty="0" err="1">
                <a:latin typeface="Arial" panose="020B0604020202020204" pitchFamily="34" charset="0"/>
                <a:cs typeface="Arial" panose="020B0604020202020204" pitchFamily="34" charset="0"/>
              </a:rPr>
              <a:t>Drifte</a:t>
            </a:r>
            <a:r>
              <a:rPr lang="en-GB" sz="1400" dirty="0">
                <a:latin typeface="Arial" panose="020B0604020202020204" pitchFamily="34" charset="0"/>
                <a:cs typeface="Arial" panose="020B0604020202020204" pitchFamily="34" charset="0"/>
              </a:rPr>
              <a:t>, C. (2013) </a:t>
            </a:r>
            <a:r>
              <a:rPr lang="en-GB" sz="1400" i="1" dirty="0">
                <a:latin typeface="Arial" panose="020B0604020202020204" pitchFamily="34" charset="0"/>
                <a:cs typeface="Arial" panose="020B0604020202020204" pitchFamily="34" charset="0"/>
              </a:rPr>
              <a:t>Early Learning Goals for Children with Special Needs: Learning through Play</a:t>
            </a:r>
            <a:r>
              <a:rPr lang="en-GB" sz="1400" dirty="0">
                <a:latin typeface="Arial" panose="020B0604020202020204" pitchFamily="34" charset="0"/>
                <a:cs typeface="Arial" panose="020B0604020202020204" pitchFamily="34" charset="0"/>
              </a:rPr>
              <a:t>. London: Routledge.</a:t>
            </a:r>
          </a:p>
          <a:p>
            <a:pPr marL="0" indent="0">
              <a:buNone/>
            </a:pPr>
            <a:r>
              <a:rPr lang="en-GB" sz="1400" dirty="0">
                <a:latin typeface="Arial" panose="020B0604020202020204" pitchFamily="34" charset="0"/>
                <a:cs typeface="Arial" panose="020B0604020202020204" pitchFamily="34" charset="0"/>
              </a:rPr>
              <a:t>Gascoyne, S. (2016) </a:t>
            </a:r>
            <a:r>
              <a:rPr lang="en-GB" sz="1400" i="1" dirty="0">
                <a:latin typeface="Arial" panose="020B0604020202020204" pitchFamily="34" charset="0"/>
                <a:cs typeface="Arial" panose="020B0604020202020204" pitchFamily="34" charset="0"/>
              </a:rPr>
              <a:t>Sensory Play. </a:t>
            </a:r>
            <a:r>
              <a:rPr lang="en-GB" sz="1400" dirty="0">
                <a:latin typeface="Arial" panose="020B0604020202020204" pitchFamily="34" charset="0"/>
                <a:cs typeface="Arial" panose="020B0604020202020204" pitchFamily="34" charset="0"/>
              </a:rPr>
              <a:t>London: Practical Pre-School Books.</a:t>
            </a:r>
          </a:p>
          <a:p>
            <a:pPr marL="0" indent="0">
              <a:buNone/>
            </a:pPr>
            <a:r>
              <a:rPr lang="en-GB" sz="1400" dirty="0">
                <a:latin typeface="Arial" panose="020B0604020202020204" pitchFamily="34" charset="0"/>
                <a:cs typeface="Arial" panose="020B0604020202020204" pitchFamily="34" charset="0"/>
              </a:rPr>
              <a:t>Goldstein, J. (2012) </a:t>
            </a:r>
            <a:r>
              <a:rPr lang="en-GB" sz="1400" i="1" dirty="0">
                <a:latin typeface="Arial" panose="020B0604020202020204" pitchFamily="34" charset="0"/>
                <a:cs typeface="Arial" panose="020B0604020202020204" pitchFamily="34" charset="0"/>
              </a:rPr>
              <a:t>Play in Children’s Development, Health and Well-being. </a:t>
            </a:r>
            <a:r>
              <a:rPr lang="en-GB" sz="1400" dirty="0">
                <a:latin typeface="Arial" panose="020B0604020202020204" pitchFamily="34" charset="0"/>
                <a:cs typeface="Arial" panose="020B0604020202020204" pitchFamily="34" charset="0"/>
              </a:rPr>
              <a:t>Available at:  </a:t>
            </a:r>
            <a:r>
              <a:rPr lang="en-GB" sz="1400" dirty="0">
                <a:latin typeface="Arial" panose="020B0604020202020204" pitchFamily="34" charset="0"/>
                <a:cs typeface="Arial" panose="020B0604020202020204" pitchFamily="34" charset="0"/>
                <a:hlinkClick r:id="rId2"/>
              </a:rPr>
              <a:t>http://ornes.nl/wp-content/uploads/2010/08/Play-in-children-s-development-health-and-well-being-feb-2012.pdf</a:t>
            </a:r>
            <a:r>
              <a:rPr lang="en-GB" sz="1400" dirty="0">
                <a:latin typeface="Arial" panose="020B0604020202020204" pitchFamily="34" charset="0"/>
                <a:cs typeface="Arial" panose="020B0604020202020204" pitchFamily="34" charset="0"/>
              </a:rPr>
              <a:t> [Accessed: January 4 2019].</a:t>
            </a:r>
          </a:p>
          <a:p>
            <a:pPr marL="0" indent="0">
              <a:buNone/>
            </a:pPr>
            <a:r>
              <a:rPr lang="en-GB" sz="1400" dirty="0">
                <a:latin typeface="Arial" panose="020B0604020202020204" pitchFamily="34" charset="0"/>
                <a:cs typeface="Arial" panose="020B0604020202020204" pitchFamily="34" charset="0"/>
              </a:rPr>
              <a:t>Kennedy-Behr, A., Rodger, S. and </a:t>
            </a:r>
            <a:r>
              <a:rPr lang="en-GB" sz="1400" dirty="0" err="1">
                <a:latin typeface="Arial" panose="020B0604020202020204" pitchFamily="34" charset="0"/>
                <a:cs typeface="Arial" panose="020B0604020202020204" pitchFamily="34" charset="0"/>
              </a:rPr>
              <a:t>Mickan</a:t>
            </a:r>
            <a:r>
              <a:rPr lang="en-GB" sz="1400" dirty="0">
                <a:latin typeface="Arial" panose="020B0604020202020204" pitchFamily="34" charset="0"/>
                <a:cs typeface="Arial" panose="020B0604020202020204" pitchFamily="34" charset="0"/>
              </a:rPr>
              <a:t>, S. (2013) ‘A comparison of the play skills of preschool children with and without developmental coordination disorder’, </a:t>
            </a:r>
            <a:r>
              <a:rPr lang="en-GB" sz="1400" i="1" dirty="0">
                <a:latin typeface="Arial" panose="020B0604020202020204" pitchFamily="34" charset="0"/>
                <a:cs typeface="Arial" panose="020B0604020202020204" pitchFamily="34" charset="0"/>
              </a:rPr>
              <a:t>OTJR: occupation, participation and health, </a:t>
            </a:r>
            <a:r>
              <a:rPr lang="en-GB" sz="1400" dirty="0">
                <a:latin typeface="Arial" panose="020B0604020202020204" pitchFamily="34" charset="0"/>
                <a:cs typeface="Arial" panose="020B0604020202020204" pitchFamily="34" charset="0"/>
              </a:rPr>
              <a:t>33, 4, pp.198-208.</a:t>
            </a:r>
          </a:p>
          <a:p>
            <a:pPr marL="0" indent="0">
              <a:buNone/>
            </a:pPr>
            <a:r>
              <a:rPr lang="en-GB" sz="1400" dirty="0" err="1">
                <a:latin typeface="Arial" panose="020B0604020202020204" pitchFamily="34" charset="0"/>
                <a:cs typeface="Arial" panose="020B0604020202020204" pitchFamily="34" charset="0"/>
              </a:rPr>
              <a:t>Legoff</a:t>
            </a:r>
            <a:r>
              <a:rPr lang="en-GB" sz="1400" dirty="0">
                <a:latin typeface="Arial" panose="020B0604020202020204" pitchFamily="34" charset="0"/>
                <a:cs typeface="Arial" panose="020B0604020202020204" pitchFamily="34" charset="0"/>
              </a:rPr>
              <a:t>, D. B. </a:t>
            </a:r>
            <a:r>
              <a:rPr lang="en-GB" sz="1400" i="1" dirty="0">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(2014) </a:t>
            </a:r>
            <a:r>
              <a:rPr lang="en-GB" sz="1400" i="1" dirty="0">
                <a:latin typeface="Arial" panose="020B0604020202020204" pitchFamily="34" charset="0"/>
                <a:cs typeface="Arial" panose="020B0604020202020204" pitchFamily="34" charset="0"/>
              </a:rPr>
              <a:t>LEGO®-Based Therapy: How to build social competence through LEGO®-Based Clubs for children with autism and related conditions. </a:t>
            </a:r>
            <a:r>
              <a:rPr lang="en-GB" sz="1400" dirty="0">
                <a:latin typeface="Arial" panose="020B0604020202020204" pitchFamily="34" charset="0"/>
                <a:cs typeface="Arial" panose="020B0604020202020204" pitchFamily="34" charset="0"/>
              </a:rPr>
              <a:t>London: Jessica Kingsley Publishers.</a:t>
            </a:r>
          </a:p>
          <a:p>
            <a:pPr marL="0" indent="0">
              <a:buNone/>
            </a:pPr>
            <a:r>
              <a:rPr lang="en-GB" sz="1400" dirty="0">
                <a:latin typeface="Arial" panose="020B0604020202020204" pitchFamily="34" charset="0"/>
                <a:cs typeface="Arial" panose="020B0604020202020204" pitchFamily="34" charset="0"/>
              </a:rPr>
              <a:t>Moyles, J. (ed.). (2010) The Excellence of Play. (3rd ed). Berkshire: Open University Press.</a:t>
            </a:r>
          </a:p>
          <a:p>
            <a:pPr marL="0" indent="0">
              <a:buNone/>
            </a:pPr>
            <a:r>
              <a:rPr lang="en-GB" sz="1400" dirty="0">
                <a:latin typeface="Arial" panose="020B0604020202020204" pitchFamily="34" charset="0"/>
                <a:cs typeface="Arial" panose="020B0604020202020204" pitchFamily="34" charset="0"/>
              </a:rPr>
              <a:t>Play England (2020) Disabled children face severe restrictions to play. Available at:</a:t>
            </a:r>
          </a:p>
          <a:p>
            <a:pPr marL="0" indent="0">
              <a:buNone/>
            </a:pPr>
            <a:r>
              <a:rPr lang="en-GB" sz="1400" dirty="0">
                <a:latin typeface="Arial" panose="020B0604020202020204" pitchFamily="34" charset="0"/>
                <a:cs typeface="Arial" panose="020B0604020202020204" pitchFamily="34" charset="0"/>
              </a:rPr>
              <a:t>http://www.playengland.org.uk/disabled-children-face-severe-restrictions-to-play/ [Accessed: January 31 2021].</a:t>
            </a:r>
          </a:p>
          <a:p>
            <a:pPr marL="0" indent="0">
              <a:buNone/>
            </a:pPr>
            <a:r>
              <a:rPr lang="en-GB" sz="1400" dirty="0">
                <a:latin typeface="Arial" panose="020B0604020202020204" pitchFamily="34" charset="0"/>
                <a:cs typeface="Arial" panose="020B0604020202020204" pitchFamily="34" charset="0"/>
              </a:rPr>
              <a:t> Sutton-Smith, B. (1997) The Ambiguity of Play. Cambridge: Harvard University Press.</a:t>
            </a: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74986309"/>
      </p:ext>
    </p:extLst>
  </p:cSld>
  <p:clrMapOvr>
    <a:masterClrMapping/>
  </p:clrMapOvr>
</p:sld>
</file>

<file path=ppt/theme/theme1.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cd6363ea4f4541baaf4aadf57a86f719">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24f73608559c122f1aad4c20a927a94a"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0338C9F-AE51-426E-A121-A0F113576C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A5659F8-F82A-4421-95E6-FB5A55171CA5}">
  <ds:schemaRefs>
    <ds:schemaRef ds:uri="http://schemas.microsoft.com/office/2006/metadata/properties"/>
    <ds:schemaRef ds:uri="http://schemas.microsoft.com/office/infopath/2007/PartnerControls"/>
    <ds:schemaRef ds:uri="16bfc89a-06a0-41d6-ae50-6ff65b36cb8b"/>
    <ds:schemaRef ds:uri="e4a72011-89be-41d7-bd49-565121a9e247"/>
  </ds:schemaRefs>
</ds:datastoreItem>
</file>

<file path=customXml/itemProps3.xml><?xml version="1.0" encoding="utf-8"?>
<ds:datastoreItem xmlns:ds="http://schemas.openxmlformats.org/officeDocument/2006/customXml" ds:itemID="{7C4CB58C-8947-4040-9EDB-F6466811895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Capsules</Template>
  <TotalTime>0</TotalTime>
  <Words>1760</Words>
  <Application>Microsoft Office PowerPoint</Application>
  <PresentationFormat>On-screen Show (4:3)</PresentationFormat>
  <Paragraphs>229</Paragraphs>
  <Slides>34</Slides>
  <Notes>17</Notes>
  <HiddenSlides>0</HiddenSlides>
  <MMClips>2</MMClips>
  <ScaleCrop>false</ScaleCrop>
  <HeadingPairs>
    <vt:vector size="4" baseType="variant">
      <vt:variant>
        <vt:lpstr>Theme</vt:lpstr>
      </vt:variant>
      <vt:variant>
        <vt:i4>2</vt:i4>
      </vt:variant>
      <vt:variant>
        <vt:lpstr>Slide Titles</vt:lpstr>
      </vt:variant>
      <vt:variant>
        <vt:i4>34</vt:i4>
      </vt:variant>
    </vt:vector>
  </HeadingPairs>
  <TitlesOfParts>
    <vt:vector size="36" baseType="lpstr">
      <vt:lpstr>Sub Title 1</vt:lpstr>
      <vt:lpstr>Accessible 2</vt:lpstr>
      <vt:lpstr>PowerPoint Presentation</vt:lpstr>
      <vt:lpstr>Contents</vt:lpstr>
      <vt:lpstr>Resources</vt:lpstr>
      <vt:lpstr>Play</vt:lpstr>
      <vt:lpstr>Play</vt:lpstr>
      <vt:lpstr>Categories of ALN (Drifte, 2013)</vt:lpstr>
      <vt:lpstr>Children’s rights</vt:lpstr>
      <vt:lpstr>Article 31</vt:lpstr>
      <vt:lpstr>However…</vt:lpstr>
      <vt:lpstr>Limitations in play</vt:lpstr>
      <vt:lpstr>Play England (2020) </vt:lpstr>
      <vt:lpstr>Limitations in play</vt:lpstr>
      <vt:lpstr>Play activities</vt:lpstr>
      <vt:lpstr>Play-like activities</vt:lpstr>
      <vt:lpstr>Research (Kennedy-Behr et al., 2013)</vt:lpstr>
      <vt:lpstr>Case study</vt:lpstr>
      <vt:lpstr>Further reading</vt:lpstr>
      <vt:lpstr>Brian Sutton Smith (1924-2015)</vt:lpstr>
      <vt:lpstr>Brian Sutton Smith (1924-2015)</vt:lpstr>
      <vt:lpstr>Planning play</vt:lpstr>
      <vt:lpstr>Implications for practice (Drifte, 2013)</vt:lpstr>
      <vt:lpstr>Implications for practice (Drifte, 2013)</vt:lpstr>
      <vt:lpstr>Developing inclusive provision</vt:lpstr>
      <vt:lpstr>Emotional benefits</vt:lpstr>
      <vt:lpstr>Social benefits</vt:lpstr>
      <vt:lpstr>Physical benefits</vt:lpstr>
      <vt:lpstr>Cognitive benefits</vt:lpstr>
      <vt:lpstr>Cognitive benefits</vt:lpstr>
      <vt:lpstr>LEGO® therapy</vt:lpstr>
      <vt:lpstr>LEGO® therapy</vt:lpstr>
      <vt:lpstr>Play and ADHD</vt:lpstr>
      <vt:lpstr>Consider…</vt:lpstr>
      <vt:lpstr>To conclude…</vt:lpstr>
      <vt:lpstr>References</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EAEY6013C/EAEY6013 Cynhwysiant yn y Blynyddoedd Cynnar Inclusion in the Early Years</dc:title>
  <dc:creator>clientadmin</dc:creator>
  <cp:lastModifiedBy>Alison Rees-Edwards</cp:lastModifiedBy>
  <cp:revision>99</cp:revision>
  <dcterms:created xsi:type="dcterms:W3CDTF">2010-10-05T11:53:03Z</dcterms:created>
  <dcterms:modified xsi:type="dcterms:W3CDTF">2025-02-17T14:52:46Z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ies>
</file>