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64" r:id="rId4"/>
  </p:sldMasterIdLst>
  <p:notesMasterIdLst>
    <p:notesMasterId r:id="rId25"/>
  </p:notesMasterIdLst>
  <p:sldIdLst>
    <p:sldId id="293" r:id="rId5"/>
    <p:sldId id="261" r:id="rId6"/>
    <p:sldId id="299" r:id="rId7"/>
    <p:sldId id="298" r:id="rId8"/>
    <p:sldId id="307" r:id="rId9"/>
    <p:sldId id="297" r:id="rId10"/>
    <p:sldId id="296" r:id="rId11"/>
    <p:sldId id="302" r:id="rId12"/>
    <p:sldId id="305" r:id="rId13"/>
    <p:sldId id="306" r:id="rId14"/>
    <p:sldId id="301" r:id="rId15"/>
    <p:sldId id="300" r:id="rId16"/>
    <p:sldId id="303" r:id="rId17"/>
    <p:sldId id="295" r:id="rId18"/>
    <p:sldId id="294" r:id="rId19"/>
    <p:sldId id="304" r:id="rId20"/>
    <p:sldId id="316" r:id="rId21"/>
    <p:sldId id="315" r:id="rId22"/>
    <p:sldId id="312" r:id="rId23"/>
    <p:sldId id="31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0735F6-CE75-7610-A426-FEC4E0102D7D}" v="46" dt="2024-12-08T17:48:30.085"/>
    <p1510:client id="{2CEA54EC-8D86-A647-5D91-00C83F66E5C9}" v="870" dt="2024-12-07T19:24:17.928"/>
    <p1510:client id="{98F2EF26-ABA7-B9CD-EE56-51F21C84F55C}" v="59" dt="2024-12-08T11:55:49.382"/>
    <p1510:client id="{CE0B88F2-E9EA-4D8E-0A90-4F6CC6BD319D}" v="332" dt="2024-12-08T19:05:11.911"/>
    <p1510:client id="{D70D213C-4CDC-2175-B834-74AB32B83BD4}" v="5" dt="2024-12-08T17:40:29.3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40" autoAdjust="0"/>
    <p:restoredTop sz="67718" autoAdjust="0"/>
  </p:normalViewPr>
  <p:slideViewPr>
    <p:cSldViewPr snapToGrid="0" snapToObjects="1">
      <p:cViewPr varScale="1">
        <p:scale>
          <a:sx n="74" d="100"/>
          <a:sy n="74" d="100"/>
        </p:scale>
        <p:origin x="699"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6" name="Shape 256"/>
          <p:cNvSpPr>
            <a:spLocks noGrp="1" noRot="1" noChangeAspect="1"/>
          </p:cNvSpPr>
          <p:nvPr>
            <p:ph type="sldImg"/>
          </p:nvPr>
        </p:nvSpPr>
        <p:spPr>
          <a:xfrm>
            <a:off x="1143000" y="685800"/>
            <a:ext cx="4572000" cy="3429000"/>
          </a:xfrm>
          <a:prstGeom prst="rect">
            <a:avLst/>
          </a:prstGeom>
        </p:spPr>
        <p:txBody>
          <a:bodyPr/>
          <a:lstStyle/>
          <a:p>
            <a:endParaRPr dirty="0"/>
          </a:p>
        </p:txBody>
      </p:sp>
      <p:sp>
        <p:nvSpPr>
          <p:cNvPr id="257" name="Shape 25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 name="Shape 269"/>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70" name="Shape 270"/>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Teamwork can be considered the most influential component in policing, and police generally operate in hazardous environments that require nothing short of smooth teamwork. This paper touches on the principles, challenges, and results of effective police teamwork. Collaboration in police forces helps in dealing with crises, solving very complex cases, and sometimes building trust within the community (College of Policing, 2021). Unlike many other professions, policing requires rapid decision-making and clear communications, often under the intense eye of the public. Teamwork, therefore, is of immense importance in both internal dynamics and external engagements, such as multi-agency operations or public safety initiatives. The discussion examines key principles and some notable case studies, such as the Manchester Riots of 2011, which illustrate the consequences of failing to collaborate and ways to improve. This reinforcement of teamwork will ensure effectiveness in operations and maintain values of fairness, openness, and accountability to the public. The insights shared shall help improve collaborative efforts across police teams and agencies.</a:t>
            </a:r>
            <a:endParaRPr lang="en-US" sz="1200" dirty="0">
              <a:effectLst/>
              <a:latin typeface="+mn-lt"/>
              <a:ea typeface="+mn-ea"/>
              <a:cs typeface="+mn-cs"/>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In policing, teamwork forms the basis for a good response to routine and critical incidents. Teamwork will allow the officers to combine their skills, knowledge, and experiences in handling various challenges. In a situation like crowd control, for example, a harmonised approach prevents escalation, hence public safety. Teamwork builds trust within the units; it provides a supportive environment where officers can rely on one another under pressure (</a:t>
            </a:r>
            <a:r>
              <a:rPr lang="en-GB" sz="1200" dirty="0" err="1">
                <a:effectLst/>
                <a:latin typeface="+mn-lt"/>
                <a:ea typeface="+mn-ea"/>
                <a:cs typeface="+mn-cs"/>
                <a:sym typeface="Calibri"/>
              </a:rPr>
              <a:t>Espevik</a:t>
            </a:r>
            <a:r>
              <a:rPr lang="en-GB" sz="1200" dirty="0">
                <a:effectLst/>
                <a:latin typeface="+mn-lt"/>
                <a:ea typeface="+mn-ea"/>
                <a:cs typeface="+mn-cs"/>
                <a:sym typeface="Calibri"/>
              </a:rPr>
              <a:t> et al., 2021). Additionally, it improves problem-solving as it involves insights from various viewpoints, which is something highly beneficial during community policing operations when there might arise in some quarters of that same community culturally sensitive situations. Good teamwork would further solidify relationships with the community since coordinated operations mirror professionalism and reliability. Morally, it would perk them up because people have reduced burdens and, therefore, lower stresses. It also shows competencies, which is another related but equally vital dimension that wins public trust, for that matter. That is, teamwork is a functional as well as a moral necessity in building safer and more resilient communities through law enforcement.</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3196891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Effective policing works efficiently by basing core strategies on clear and actionable guiding principles. Open communication ensures that a premise to share information occurs efficiently between team members, and misunderstandings are reduced during high-tension encounters. Trust is a cornerstone; officers trust it and rely on it for operative as well as moral/emotional support. Lastly, having defined roles to avoid confusion, especially if crises occur, puts more focus on their responsible realms of work (Johnson et al., 2021). Good leadership sets the pace, which ushers the team towards the same goal and develops a sense of responsibility. Adaptability is another core principle; policing mostly means adjusting to dynamic situations rather quickly. Finally, there is the principle of shared vision, where all members work toward the same objectives: public safety and justice. When these principles are upheld, police teams can work effectively and retain the confidence of the community, even in difficult circumstances. These are the very foundations that will help inculcate a culture of excellence in law enforcement.</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1322359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US" sz="1200" dirty="0">
                <a:effectLst/>
                <a:latin typeface="+mn-lt"/>
                <a:ea typeface="+mn-ea"/>
                <a:cs typeface="+mn-cs"/>
                <a:sym typeface="Calibri"/>
              </a:rPr>
              <a:t>Communication is the background through which effective teamwork faces reality in policing, informing day-to-day operations. Effective communication ensures smooth implementation and execution of roles that provide various team members with direction relevant to their responsibilities for those working on a very emotionally distressing scenario. What follows, for example, in serious incidents or public demonstrative situations, is that information availed through clear instructions reduces time misuse from confusion and can result in swift, simultaneous processes that reduce the emergence or prevalence of errors, increase levels of efficiency, and even reduce safety barriers. Internal communication builds trust and mutuality among the officers, forming bonds within the team. Leaders who offer openness to dialogue encourage collaboration among individuals, de-escalate conflicts within teams, and, at the same time, build positive work environments. This brings about de-escalation in tense situations that an officer may face with the public, hence adding much value to community trust and safety. Communication supports continuous improvement in creating a feedback loop by which team members can discuss insight and learn from their experience. In the end, communication enables the teams to work rightly, take up challenges, and achieve shared goals.</a:t>
            </a:r>
          </a:p>
        </p:txBody>
      </p:sp>
    </p:spTree>
    <p:extLst>
      <p:ext uri="{BB962C8B-B14F-4D97-AF65-F5344CB8AC3E}">
        <p14:creationId xmlns:p14="http://schemas.microsoft.com/office/powerpoint/2010/main" val="1089039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Despite its importance, there are some inherent challenges to teamwork in policing. Organisational hierarchies can foster silos that stifle communication and limit collaboration between departments. These problems may be further exacerbated by resource constraints related to personnel, equipment, or training and adversely impact the operational efficiency of an organisation. Miscommunication, especially between multi-agency operations, leads to delays and discrepancies, thus affecting case outcomes (</a:t>
            </a:r>
            <a:r>
              <a:rPr lang="en-GB" sz="1200" dirty="0" err="1">
                <a:effectLst/>
                <a:latin typeface="+mn-lt"/>
                <a:ea typeface="+mn-ea"/>
                <a:cs typeface="+mn-cs"/>
                <a:sym typeface="Calibri"/>
              </a:rPr>
              <a:t>Oxholm</a:t>
            </a:r>
            <a:r>
              <a:rPr lang="en-GB" sz="1200" dirty="0">
                <a:effectLst/>
                <a:latin typeface="+mn-lt"/>
                <a:ea typeface="+mn-ea"/>
                <a:cs typeface="+mn-cs"/>
                <a:sym typeface="Calibri"/>
              </a:rPr>
              <a:t> and Glaser, 2023). Conflicting priorities across and within teams may affect coordination since different units could focus on competing objectives. Also, resistance to cultural or procedural change delays the pace at which modern strategies are adopted for better collaboration, such as integrating technology. Diverse teams can also have cultural or interpersonal problems that negatively affect the cohesiveness of the team. Each of these challenges requires systemic reforms in the form of inclusive behaviour, updating the tools of communication, and designing special training programs. Surmounting these barriers will improve teamwork and ensure that law enforcement agencies work together harmoniously and efficiently for the safety of the public.</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3598137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Effective collaboration in policing contributes to a number of operational and relational benefits. For one, it hastens decisions to make full use of resources in times of crisis. In crime investigations, for instance, the art of collaboration enables the pooling of intelligence that leads to quicker resolutions. Teamwork fosters mutual trust among officers, promoting resilience during high-pressure situations and reducing burnout. Externally, successful collaboration enhances community relations, with cohesive operations signalling professionalism and building public confidence (</a:t>
            </a:r>
            <a:r>
              <a:rPr lang="en-GB" sz="1200" dirty="0" err="1">
                <a:effectLst/>
                <a:latin typeface="+mn-lt"/>
                <a:ea typeface="+mn-ea"/>
                <a:cs typeface="+mn-cs"/>
                <a:sym typeface="Calibri"/>
              </a:rPr>
              <a:t>Bearman</a:t>
            </a:r>
            <a:r>
              <a:rPr lang="en-GB" sz="1200" dirty="0">
                <a:effectLst/>
                <a:latin typeface="+mn-lt"/>
                <a:ea typeface="+mn-ea"/>
                <a:cs typeface="+mn-cs"/>
                <a:sym typeface="Calibri"/>
              </a:rPr>
              <a:t> et al., 2023). Inter-agency collaboration, for instance, jointly undertaking counterterrorism, will provide an avenue to look for comprehensive solutions to even complex threats. The interaction promotes creative problem-solving, with different perspectives brought to bear on the challenges. Furthermore, a good team minimises mistakes that are sometimes made while trying to be fair or just. From the benefits above, there is a need for law enforcement agencies to develop a collaborative culture to enhance not just the internal dynamics but the relationship between the police and those they serve.</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4225065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US" sz="1200" dirty="0">
                <a:effectLst/>
                <a:latin typeface="+mn-lt"/>
                <a:ea typeface="+mn-ea"/>
                <a:cs typeface="+mn-cs"/>
                <a:sym typeface="Calibri"/>
              </a:rPr>
              <a:t>The 2024 Police Scotland Workforce Survey presents some key perspectives in relation to teamwork from officers and staff. First, the survey of 11,424 responses is representative of 51% of the workforce—a significant improvement from 2021. Importantly, 87% agreed that their teams "work effectively together," reflecting powerful collaboration within police units. Second, 70% preferred "making a difference in society" over personal achievements, which evidences a commitment to the greater good (Police Scotland, 2024). This year's survey again highlighted strong performance in terms of inclusiveness. Thus, 81% were able to report that they regard their teams as positive, inclusive environments for working; these are tough jobs, not exempt from challenges. With only 27% thinking their teams were properly staffed and resourced for demand—only marginally more than previously—fears about staffing and work pressure prove well-founded. On the other hand, 52% reported verbal abuses, such as assaults, from members of the public. It puts into perspective that officers undertake huge levels of risk on an everyday basis. The findings have identified strengths in teamwork and areas of challenge within the Police Scotland teams, providing a foundation for future improvements in collaboration and workforce well-being.</a:t>
            </a:r>
          </a:p>
        </p:txBody>
      </p:sp>
    </p:spTree>
    <p:extLst>
      <p:ext uri="{BB962C8B-B14F-4D97-AF65-F5344CB8AC3E}">
        <p14:creationId xmlns:p14="http://schemas.microsoft.com/office/powerpoint/2010/main" val="2579545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US" sz="1200" dirty="0">
                <a:effectLst/>
                <a:latin typeface="+mn-lt"/>
                <a:ea typeface="+mn-ea"/>
                <a:cs typeface="+mn-cs"/>
                <a:sym typeface="Calibri"/>
              </a:rPr>
              <a:t>Successful teamwork in policing will yield several operational, relational, and emotional benefits. Teams that work well together can </a:t>
            </a:r>
            <a:r>
              <a:rPr lang="en-US" sz="1200" dirty="0" err="1">
                <a:effectLst/>
                <a:latin typeface="+mn-lt"/>
                <a:ea typeface="+mn-ea"/>
                <a:cs typeface="+mn-cs"/>
                <a:sym typeface="Calibri"/>
              </a:rPr>
              <a:t>realise</a:t>
            </a:r>
            <a:r>
              <a:rPr lang="en-US" sz="1200" dirty="0">
                <a:effectLst/>
                <a:latin typeface="+mn-lt"/>
                <a:ea typeface="+mn-ea"/>
                <a:cs typeface="+mn-cs"/>
                <a:sym typeface="Calibri"/>
              </a:rPr>
              <a:t> increased case resolutions because of the communication and coordination that occur with teamwork. This means important information flows freely, ensuring that better decisions are made with an impact on operational efficiency. With strong internal teamwork, there is trust amongst the officers; this is a place of support, and everyone is valuable. This is a cohesive atmosphere that fosters trust within the public as well. In practice, this means that the community is bound to regard a cohesive and well-coordinated police force as one in which they can have some agency, which is important to ensure public safety and to forge good community-police relations. Operationally, the absence of mistakes in critical incidents due to good teamwork means that safety and desired outcomes will not be compromised. Moreover, innovation is further inspired by the diversity of viewpoints in handling complex challenges in attempts, for example, to develop ways to prevent crime or resolve conflicts. Consequently, the result is that when teamwork succeeds, morale develops, and burnout diminishes because officers feel supported by upholding a common goal or with a shared purpose.</a:t>
            </a:r>
          </a:p>
        </p:txBody>
      </p:sp>
    </p:spTree>
    <p:extLst>
      <p:ext uri="{BB962C8B-B14F-4D97-AF65-F5344CB8AC3E}">
        <p14:creationId xmlns:p14="http://schemas.microsoft.com/office/powerpoint/2010/main" val="828247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The consequences of poor police teamwork are widespread, disastrous, and often catastrophically dire. This was brought to the foreground in the 2011 Manchester riots, which demonstrated what can occur when teams do not respond with more timely coordination of communications and actions that are not clearly understood, leading to unrest reaching panic proportions. There was a great deal of massive property damage and seriously eroded levels of public confidence (</a:t>
            </a:r>
            <a:r>
              <a:rPr lang="en-GB" sz="1200" dirty="0" err="1">
                <a:effectLst/>
                <a:latin typeface="+mn-lt"/>
                <a:ea typeface="+mn-ea"/>
                <a:cs typeface="+mn-cs"/>
                <a:sym typeface="Calibri"/>
              </a:rPr>
              <a:t>Castaner</a:t>
            </a:r>
            <a:r>
              <a:rPr lang="en-GB" sz="1200" dirty="0">
                <a:effectLst/>
                <a:latin typeface="+mn-lt"/>
                <a:ea typeface="+mn-ea"/>
                <a:cs typeface="+mn-cs"/>
                <a:sym typeface="Calibri"/>
              </a:rPr>
              <a:t> and Oliveira, 2020). Failures in these areas point to serious planning, communication, and resource allocation issues that are supposed to be at the core of effective law enforcement. Beyond operational inefficiencies, it places officers in harm's way, able to be extremely vulnerable during crises. Besides, such would affect community relationships because ineffective policing will undermine public confidence. It generates a stressful internal work environment characterised by low morale and attrition. These results reinforce the need for sound teamwork structures, training, leadership development, and clear communication lines to avoid similar breakdowns in the future and to protect the integrity and effectiveness of law enforcement operations.</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2025906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When teamwork fails in policing, the consequences can be both immediate and long-lasting. This was witnessed in the 2011 Manchester Riots due to poor coordination and communication; the delay in response from team to team caused huge destruction of property, injuries, and loss of confidence by the public in the law. When teamwork fails operationally, inefficiency follows because resources are underused or misallocated. It also diminishes officer safety in that when cohesion is lacking, some members are supported during times of crisis. Beyond the physical ramifications, these failures create morale loss within the force, resentment, and burnout of officers (</a:t>
            </a:r>
            <a:r>
              <a:rPr lang="en-GB" sz="1200" dirty="0" err="1">
                <a:effectLst/>
                <a:latin typeface="+mn-lt"/>
                <a:ea typeface="+mn-ea"/>
                <a:cs typeface="+mn-cs"/>
                <a:sym typeface="Calibri"/>
              </a:rPr>
              <a:t>Krawczyk</a:t>
            </a:r>
            <a:r>
              <a:rPr lang="en-GB" sz="1200" dirty="0">
                <a:effectLst/>
                <a:latin typeface="+mn-lt"/>
                <a:ea typeface="+mn-ea"/>
                <a:cs typeface="+mn-cs"/>
                <a:sym typeface="Calibri"/>
              </a:rPr>
              <a:t>, 2023). The communities witnessing ineffectiveness lose trust, which further damages future collaborative policing. With that in mind, police organisations should make sure teamwork becomes a priority through periodic training, clear communication protocols, and leadership accountability. These strategies minimise risk and strengthen public confidence in the police, which guarantees success in future law enforcement operations and community acceptance.</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41900239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Improvement in teamwork within policing requires a multi-faceted approach. Training programs regarding communication, conflict resolution, and leadership development have to be regular. Scenarios of real incidents as exercises let the teams practice coordination in a still-controlled environment. Putting in place clear protocols, like standardised communication systems, limits ambiguity during operations. And then, of course, there are leaders-possibly the most important ingredient-good leaders engender trust and encourage collaboration, giving directions with clarity (Meyers et al., 2023). With technology, shared databases and real-time communication tools facilitate information sharing to ensure critical data is at the fingertips of every member. Additionally, a culture of inclusion and respect fosters cohesion in a team, especially within diverse teams. Post-incident debriefs are another valuable tool that gives teams an opportunity to evaluate performance, recognize weaknesses, and make improvements. By investing in these strategies, law enforcement agencies can develop stronger internal collaboration, enhance operational efficiency, and continue to retain public trust amidst a complex set of challenges.</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2402527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The Manchester Riots of 2011 also provided valuable lessons on teamwork within the force. The various police agencies needed to coordinate efforts, thus slowing the deployment process. This lack of communication and unclear structures of leadership contributed to poor policing. This incident is a clear example of when detailed planning and coordination of multi-agency operations are very much needed. It also emphasises the fact that real-time communication is an important aspect since the outdated systems left officers without critical updates during riots (College of Policing, 2021). The incident also brought out a need for more community outreach, as distrust between police and residents </a:t>
            </a:r>
            <a:r>
              <a:rPr lang="en-GB" sz="1200" dirty="0" err="1">
                <a:effectLst/>
                <a:latin typeface="+mn-lt"/>
                <a:ea typeface="+mn-ea"/>
                <a:cs typeface="+mn-cs"/>
                <a:sym typeface="Calibri"/>
              </a:rPr>
              <a:t>fueled</a:t>
            </a:r>
            <a:r>
              <a:rPr lang="en-GB" sz="1200" dirty="0">
                <a:effectLst/>
                <a:latin typeface="+mn-lt"/>
                <a:ea typeface="+mn-ea"/>
                <a:cs typeface="+mn-cs"/>
                <a:sym typeface="Calibri"/>
              </a:rPr>
              <a:t> tensions. The study of this event would thus help police agencies find deficiencies in their teamwork frameworks and make necessary changes. These include improved training, communication tools, and strategies to rebuild community trust. These gaps in service delivery are addressed to avoid a repeat of such breakdowns in the future and to provide effective responses during crises.</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27432769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Trust is the backbone of effective teamwork in policing. It will internally build collaboration. In other words, the ability of teams to perform cohesively under pressure from the officers. It also improves morale since the officers feel supported and valued within their units. Externally, trust between law enforcement and the community is what makes good policing possible. It shows accountability and transparency through collaborative initiatives, such as community policing programs, and builds confidence among the public (</a:t>
            </a:r>
            <a:r>
              <a:rPr lang="en-GB" sz="1200" dirty="0" err="1">
                <a:effectLst/>
                <a:latin typeface="+mn-lt"/>
                <a:ea typeface="+mn-ea"/>
                <a:cs typeface="+mn-cs"/>
                <a:sym typeface="Calibri"/>
              </a:rPr>
              <a:t>Espevik</a:t>
            </a:r>
            <a:r>
              <a:rPr lang="en-GB" sz="1200" dirty="0">
                <a:effectLst/>
                <a:latin typeface="+mn-lt"/>
                <a:ea typeface="+mn-ea"/>
                <a:cs typeface="+mn-cs"/>
                <a:sym typeface="Calibri"/>
              </a:rPr>
              <a:t> et al., 2021). Trust is fostered through communication not only within the team but also with the community. The officers must also be consistent in their actions so that colleagues and residents alike can count on their integrity. Leadership has a crucial role in setting a tone of trustworthiness to model behaviour that encourages respect and cooperation. By giving special prominence to trust-building measures, police organisations can ensure an environment where effective teamwork, strong community partnerships, and overall operational success can be facilitated.</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39090245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In conclusion, teamwork is at the core of successful policing operations. Good collaboration allows police agencies to respond in a timely and effective manner to all kinds of challenges, from everyday duties to critical incidents. If the core principles of trust, clear communication, and defined roles are followed, then police teams can successfully meet operational challenges and maintain cohesion. Incidents such as the Manchester Riots illustrate the results of poor teamwork; hence, the need for solid collaboration frameworks is dire. Some of the key strategies for enhancing teamwork include training, leadership development, and community engagement. Moreover, building trust internally and externally will ensure that police organisations retain the confidence of the public and the integrity of their operations. The reinforcement of teamwork in policing not only contributes to better effectiveness but also reflects basic values of fairness, justice, and accountability in the making of safer and more resilient communities.</a:t>
            </a:r>
            <a:endParaRPr lang="en-US" sz="1200" dirty="0">
              <a:effectLst/>
              <a:latin typeface="+mn-lt"/>
              <a:ea typeface="+mn-ea"/>
              <a:cs typeface="+mn-cs"/>
              <a:sym typeface="Calibri"/>
            </a:endParaRPr>
          </a:p>
        </p:txBody>
      </p:sp>
    </p:spTree>
    <p:extLst>
      <p:ext uri="{BB962C8B-B14F-4D97-AF65-F5344CB8AC3E}">
        <p14:creationId xmlns:p14="http://schemas.microsoft.com/office/powerpoint/2010/main" val="2996485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Shape 284"/>
          <p:cNvSpPr>
            <a:spLocks noGrp="1" noRot="1" noChangeAspect="1"/>
          </p:cNvSpPr>
          <p:nvPr>
            <p:ph type="sldImg"/>
          </p:nvPr>
        </p:nvSpPr>
        <p:spPr>
          <a:xfrm>
            <a:off x="381000" y="685800"/>
            <a:ext cx="6096000" cy="3429000"/>
          </a:xfrm>
          <a:prstGeom prst="rect">
            <a:avLst/>
          </a:prstGeom>
        </p:spPr>
        <p:txBody>
          <a:bodyPr/>
          <a:lstStyle/>
          <a:p>
            <a:endParaRPr dirty="0"/>
          </a:p>
        </p:txBody>
      </p:sp>
      <p:sp>
        <p:nvSpPr>
          <p:cNvPr id="285" name="Shape 285"/>
          <p:cNvSpPr>
            <a:spLocks noGrp="1"/>
          </p:cNvSpPr>
          <p:nvPr>
            <p:ph type="body" sz="quarter" idx="1"/>
          </p:nvPr>
        </p:nvSpPr>
        <p:spPr>
          <a:prstGeom prst="rect">
            <a:avLst/>
          </a:prstGeom>
        </p:spPr>
        <p:txBody>
          <a:bodyPr/>
          <a:lstStyle/>
          <a:p>
            <a:pPr hangingPunct="0"/>
            <a:r>
              <a:rPr lang="en-GB" sz="1200" dirty="0">
                <a:effectLst/>
                <a:latin typeface="+mn-lt"/>
                <a:ea typeface="+mn-ea"/>
                <a:cs typeface="+mn-cs"/>
                <a:sym typeface="Calibri"/>
              </a:rPr>
              <a:t>My research timeline is the outline of the stages I ran through for my project, where I worked week 04/11/24, which amounted to background reading to find some initial resources to explore the principles of teamwork in policing. I entered the planning phase (week 11/11/24) very carefully selecting the readings that would be appropriate to get me into the analysis of how teamwork can impact on police operations. In week 18/11/24, I structured the sources into a coherent framework for the presentation, then in the following week 18/11/30 I prepared the presentation. By week 25/11/24, I broadened my research by reading further for more information from other sources that would help me further contextualise my research around teamwork in policing and broaden my understanding of this. In week 02/12/24 I documented my research process of case study selection in order to narrow it down, and also, to synthesise numerous sources into a coherent fashion. Additionally, this was reflective of the areas where I can improve, and how it affected the way I worked on this and future projects, and worked on a better research strategy.</a:t>
            </a:r>
          </a:p>
        </p:txBody>
      </p:sp>
    </p:spTree>
    <p:extLst>
      <p:ext uri="{BB962C8B-B14F-4D97-AF65-F5344CB8AC3E}">
        <p14:creationId xmlns:p14="http://schemas.microsoft.com/office/powerpoint/2010/main" val="2746203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900432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1464782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2637940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268523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3203128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1594482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2198092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1210875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23801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3499253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524319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157359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2084214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12/8/2024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3374942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12/8/2024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4177445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26196022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dirty="0"/>
          </a:p>
        </p:txBody>
      </p:sp>
    </p:spTree>
    <p:extLst>
      <p:ext uri="{BB962C8B-B14F-4D97-AF65-F5344CB8AC3E}">
        <p14:creationId xmlns:p14="http://schemas.microsoft.com/office/powerpoint/2010/main" val="2340387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12/8/2024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6CB4B4D-7CA3-9044-876B-883B54F8677D}" type="slidenum">
              <a:rPr lang="en-GB" smtClean="0"/>
              <a:t>‹#›</a:t>
            </a:fld>
            <a:endParaRPr lang="en-GB" dirty="0"/>
          </a:p>
        </p:txBody>
      </p:sp>
    </p:spTree>
    <p:extLst>
      <p:ext uri="{BB962C8B-B14F-4D97-AF65-F5344CB8AC3E}">
        <p14:creationId xmlns:p14="http://schemas.microsoft.com/office/powerpoint/2010/main" val="4073159635"/>
      </p:ext>
    </p:extLst>
  </p:cSld>
  <p:clrMap bg1="dk1" tx1="lt1" bg2="dk2" tx2="lt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gayazahmed.wordpress.com/2014/04/23/individuals-dont-make-companies-teams-do/"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8" Type="http://schemas.openxmlformats.org/officeDocument/2006/relationships/hyperlink" Target="https://www.theguardian.com/uk-news/article/2024/aug/03/government-warns-that-rioters-will-pay-the-price-as-wave-of-violence-sweeps-uk" TargetMode="External"/><Relationship Id="rId3" Type="http://schemas.openxmlformats.org/officeDocument/2006/relationships/hyperlink" Target="https://www.alamy.com/stock-photo-police-officer-on-phone-with-pcso-near-scene-of-suspect-arrested-for-54433254.html?imageid=6871CA53-7DD1-40B6-BB72-218F0E84F58E&amp;p=4669&amp;pn=1&amp;searchId=c0bfd821e0efadd495f10b70a6f74a8b&amp;searchtype=0" TargetMode="External"/><Relationship Id="rId7" Type="http://schemas.openxmlformats.org/officeDocument/2006/relationships/hyperlink" Target="https://scholar.googleusercontent.com/scholar?q=cache:MFwZUQb8FHgJ:scholar.google.com/&amp;hl=en&amp;as_sdt=0"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freepik.com/premium-photo/police-crime-team-city-protection-justice-law-enforcement-mission-serious-collaboration-young-woman-man-security-officers-working-with-guns-together-urban-town_61717751.htm" TargetMode="External"/><Relationship Id="rId5" Type="http://schemas.openxmlformats.org/officeDocument/2006/relationships/hyperlink" Target="https://www.cnbc.com/2024/08/06/uk-riots-is-the-country-safe-to-travel-to-as-protests-spread.html" TargetMode="External"/><Relationship Id="rId10" Type="http://schemas.openxmlformats.org/officeDocument/2006/relationships/hyperlink" Target="https://www.flickr.com/photos/smaku/132193569/" TargetMode="External"/><Relationship Id="rId4" Type="http://schemas.openxmlformats.org/officeDocument/2006/relationships/hyperlink" Target="https://www.thenationalnews.com/business/2024/08/09/riots-and-reputations-will-the-violent-unrest-in-britain-affect-investment/" TargetMode="External"/><Relationship Id="rId9"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hyperlink" Target="https://www.scotland.police.uk/what-s-happening/news/2024/november/teamwork-scores-highly-in-our-latest-workforce-survey/" TargetMode="External"/><Relationship Id="rId7"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dreamstime.com/vector-collaboration-icons-set-solid-blue-symbol-teamwork-problem-solving-trust-update-solution-partnership-office-employee-image321696205" TargetMode="External"/><Relationship Id="rId5" Type="http://schemas.openxmlformats.org/officeDocument/2006/relationships/hyperlink" Target="https://change.walkme.com/conflict-resolution-training/" TargetMode="External"/><Relationship Id="rId4" Type="http://schemas.openxmlformats.org/officeDocument/2006/relationships/hyperlink" Target="https://www.dreamstime.com/logo-teamwork-people-holding-hands-vector-illustration-design-id-card-image-teamwork-people-holding-hands-logo-vector-illustration-image117242153"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 name="Title 1"/>
          <p:cNvSpPr txBox="1">
            <a:spLocks noGrp="1"/>
          </p:cNvSpPr>
          <p:nvPr>
            <p:ph type="title"/>
          </p:nvPr>
        </p:nvSpPr>
        <p:spPr>
          <a:xfrm>
            <a:off x="1103312" y="708569"/>
            <a:ext cx="9404723" cy="997713"/>
          </a:xfrm>
          <a:prstGeom prst="rect">
            <a:avLst/>
          </a:prstGeom>
        </p:spPr>
        <p:txBody>
          <a:bodyPr>
            <a:normAutofit fontScale="90000"/>
          </a:bodyPr>
          <a:lstStyle/>
          <a:p>
            <a:pPr algn="ctr">
              <a:defRPr sz="3600">
                <a:solidFill>
                  <a:schemeClr val="accent2"/>
                </a:solidFill>
                <a:latin typeface="Times New Roman" panose="02020603050405020304"/>
                <a:ea typeface="Times New Roman" panose="02020603050405020304"/>
                <a:cs typeface="Times New Roman" panose="02020603050405020304"/>
                <a:sym typeface="Times New Roman" panose="02020603050405020304"/>
              </a:defRPr>
            </a:pPr>
            <a:r>
              <a:rPr lang="en-GB" sz="4000" dirty="0">
                <a:sym typeface="Times New Roman" panose="02020603050405020304"/>
              </a:rPr>
              <a:t>Collaboration in Action: Teamwork in Policing</a:t>
            </a:r>
            <a:br>
              <a:rPr lang="en-GB" sz="4000" dirty="0">
                <a:sym typeface="Times New Roman" panose="02020603050405020304"/>
              </a:rPr>
            </a:br>
            <a:r>
              <a:rPr lang="en-GB" sz="3100" dirty="0">
                <a:sym typeface="Times New Roman" panose="02020603050405020304"/>
              </a:rPr>
              <a:t>The Critical Role in Success</a:t>
            </a:r>
            <a:endParaRPr sz="3100" dirty="0">
              <a:solidFill>
                <a:srgbClr val="EBEBEB"/>
              </a:solidFill>
            </a:endParaRPr>
          </a:p>
        </p:txBody>
      </p:sp>
      <p:sp>
        <p:nvSpPr>
          <p:cNvPr id="268" name="Content Placeholder 2"/>
          <p:cNvSpPr txBox="1">
            <a:spLocks noGrp="1"/>
          </p:cNvSpPr>
          <p:nvPr>
            <p:ph idx="1"/>
          </p:nvPr>
        </p:nvSpPr>
        <p:spPr>
          <a:xfrm>
            <a:off x="1103312" y="1576551"/>
            <a:ext cx="9404723" cy="4671850"/>
          </a:xfrm>
          <a:prstGeom prst="rect">
            <a:avLst/>
          </a:prstGeom>
        </p:spPr>
        <p:txBody>
          <a:bodyPr/>
          <a:lstStyle/>
          <a:p>
            <a:pPr marL="0" indent="0">
              <a:buNone/>
              <a:defRPr sz="2400">
                <a:latin typeface="Times New Roman" panose="02020603050405020304"/>
                <a:ea typeface="Times New Roman" panose="02020603050405020304"/>
                <a:cs typeface="Times New Roman" panose="02020603050405020304"/>
                <a:sym typeface="Times New Roman" panose="02020603050405020304"/>
              </a:defRPr>
            </a:pPr>
            <a:r>
              <a:rPr lang="en-US" dirty="0"/>
              <a:t> </a:t>
            </a:r>
          </a:p>
          <a:p>
            <a:pPr marL="0" indent="0" algn="ctr">
              <a:buNone/>
              <a:defRPr sz="2400">
                <a:latin typeface="Times New Roman" panose="02020603050405020304"/>
                <a:ea typeface="Times New Roman" panose="02020603050405020304"/>
                <a:cs typeface="Times New Roman" panose="02020603050405020304"/>
                <a:sym typeface="Times New Roman" panose="02020603050405020304"/>
              </a:defRPr>
            </a:pPr>
            <a:endParaRPr lang="en-US" dirty="0"/>
          </a:p>
          <a:p>
            <a:pPr marL="0" indent="0" algn="ctr">
              <a:buNone/>
              <a:defRPr sz="2400">
                <a:latin typeface="Times New Roman" panose="02020603050405020304"/>
                <a:ea typeface="Times New Roman" panose="02020603050405020304"/>
                <a:cs typeface="Times New Roman" panose="02020603050405020304"/>
                <a:sym typeface="Times New Roman" panose="02020603050405020304"/>
              </a:defRPr>
            </a:pPr>
            <a:r>
              <a:rPr lang="en-US" sz="3200" dirty="0"/>
              <a:t>Alina Dana Chitu Ispas </a:t>
            </a:r>
          </a:p>
          <a:p>
            <a:pPr marL="0" indent="0" algn="ctr">
              <a:buNone/>
              <a:defRPr sz="2400">
                <a:latin typeface="Times New Roman" panose="02020603050405020304"/>
                <a:ea typeface="Times New Roman" panose="02020603050405020304"/>
                <a:cs typeface="Times New Roman" panose="02020603050405020304"/>
                <a:sym typeface="Times New Roman" panose="02020603050405020304"/>
              </a:defRPr>
            </a:pPr>
            <a:r>
              <a:rPr lang="en-US" sz="3200" dirty="0"/>
              <a:t>Moodle BMPL4014 </a:t>
            </a:r>
          </a:p>
          <a:p>
            <a:pPr marL="0" indent="0" algn="ctr">
              <a:buNone/>
              <a:defRPr sz="2400">
                <a:latin typeface="Times New Roman" panose="02020603050405020304"/>
                <a:ea typeface="Times New Roman" panose="02020603050405020304"/>
                <a:cs typeface="Times New Roman" panose="02020603050405020304"/>
                <a:sym typeface="Times New Roman" panose="02020603050405020304"/>
              </a:defRPr>
            </a:pPr>
            <a:r>
              <a:rPr lang="en-US" sz="3200" dirty="0"/>
              <a:t>Student number 1914672</a:t>
            </a:r>
          </a:p>
          <a:p>
            <a:pPr marL="0" indent="0" algn="ctr">
              <a:buNone/>
              <a:defRPr sz="2400">
                <a:latin typeface="Times New Roman" panose="02020603050405020304"/>
                <a:ea typeface="Times New Roman" panose="02020603050405020304"/>
                <a:cs typeface="Times New Roman" panose="02020603050405020304"/>
                <a:sym typeface="Times New Roman" panose="02020603050405020304"/>
              </a:defRPr>
            </a:pPr>
            <a:r>
              <a:rPr lang="en-US" sz="3200" dirty="0"/>
              <a:t>Lecturer Sadie France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Introduction </a:t>
            </a:r>
            <a:endParaRPr sz="3600" dirty="0"/>
          </a:p>
        </p:txBody>
      </p:sp>
      <p:sp>
        <p:nvSpPr>
          <p:cNvPr id="283" name="Content Placeholder 2"/>
          <p:cNvSpPr txBox="1">
            <a:spLocks noGrp="1"/>
          </p:cNvSpPr>
          <p:nvPr>
            <p:ph idx="1"/>
          </p:nvPr>
        </p:nvSpPr>
        <p:spPr>
          <a:xfrm>
            <a:off x="1103311" y="2052916"/>
            <a:ext cx="5806940"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Teamwork vital for modern police operations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Collaboration ensures safety, trust, and efficiency</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Effective teamwork strengthens community relationships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Policing demands coordination under high pressure</a:t>
            </a:r>
            <a:r>
              <a:rPr lang="en-GB" sz="1500" dirty="0">
                <a:solidFill>
                  <a:srgbClr val="000000"/>
                </a:solidFill>
                <a:latin typeface="Calibri"/>
                <a:ea typeface="Calibri"/>
                <a:cs typeface="Calibri"/>
              </a:rPr>
              <a:t>(College of Policing, 2021</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Case studies highlight teamwork’s crucial role</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This presentation explores challenges and solutions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sp>
        <p:nvSpPr>
          <p:cNvPr id="3" name="Rectangle 2"/>
          <p:cNvSpPr/>
          <p:nvPr/>
        </p:nvSpPr>
        <p:spPr>
          <a:xfrm>
            <a:off x="7457856" y="6248399"/>
            <a:ext cx="4838777" cy="261610"/>
          </a:xfrm>
          <a:prstGeom prst="rect">
            <a:avLst/>
          </a:prstGeom>
        </p:spPr>
        <p:txBody>
          <a:bodyPr wrap="square">
            <a:spAutoFit/>
          </a:bodyPr>
          <a:lstStyle/>
          <a:p>
            <a:r>
              <a:rPr lang="en-US" sz="1100" dirty="0">
                <a:solidFill>
                  <a:schemeClr val="bg1"/>
                </a:solidFill>
              </a:rPr>
              <a:t>.</a:t>
            </a:r>
          </a:p>
        </p:txBody>
      </p:sp>
      <p:pic>
        <p:nvPicPr>
          <p:cNvPr id="6" name="Picture 5" descr="A group of hands in a circle&#10;&#10;Description automatically generated">
            <a:extLst>
              <a:ext uri="{FF2B5EF4-FFF2-40B4-BE49-F238E27FC236}">
                <a16:creationId xmlns:a16="http://schemas.microsoft.com/office/drawing/2014/main" id="{39D0906F-B6BE-3EE0-7B88-7110101A2E7F}"/>
              </a:ext>
            </a:extLst>
          </p:cNvPr>
          <p:cNvPicPr>
            <a:picLocks noChangeAspect="1"/>
          </p:cNvPicPr>
          <p:nvPr/>
        </p:nvPicPr>
        <p:blipFill>
          <a:blip r:embed="rId3">
            <a:extLst>
              <a:ext uri="{837473B0-CC2E-450A-ABE3-18F120FF3D39}">
                <a1611:picAttrSrcUrl xmlns:a1611="http://schemas.microsoft.com/office/drawing/2016/11/main" r:id="rId4"/>
              </a:ext>
            </a:extLst>
          </a:blip>
          <a:srcRect r="8324" b="-111"/>
          <a:stretch/>
        </p:blipFill>
        <p:spPr>
          <a:xfrm>
            <a:off x="6782375" y="367884"/>
            <a:ext cx="5292036" cy="6179069"/>
          </a:xfrm>
          <a:prstGeom prst="rect">
            <a:avLst/>
          </a:prstGeom>
        </p:spPr>
      </p:pic>
      <p:sp>
        <p:nvSpPr>
          <p:cNvPr id="7" name="TextBox 6">
            <a:extLst>
              <a:ext uri="{FF2B5EF4-FFF2-40B4-BE49-F238E27FC236}">
                <a16:creationId xmlns:a16="http://schemas.microsoft.com/office/drawing/2014/main" id="{C7915ED4-DAD9-062F-C589-3F446F757ED7}"/>
              </a:ext>
            </a:extLst>
          </p:cNvPr>
          <p:cNvSpPr txBox="1"/>
          <p:nvPr/>
        </p:nvSpPr>
        <p:spPr>
          <a:xfrm>
            <a:off x="6782581" y="6540084"/>
            <a:ext cx="5772150" cy="317500"/>
          </a:xfrm>
          <a:prstGeom prst="rect">
            <a:avLst/>
          </a:prstGeom>
        </p:spPr>
        <p:txBody>
          <a:bodyPr>
            <a:normAutofit fontScale="92500" lnSpcReduction="20000"/>
          </a:bodyPr>
          <a:lstStyle/>
          <a:p>
            <a:r>
              <a:rPr lang="en-US"/>
              <a:t>ThePhoto by PhotoAuthor is licensed under CCYYSA.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Importance of Teamwork in Policing</a:t>
            </a:r>
            <a:endParaRPr sz="3600" dirty="0"/>
          </a:p>
        </p:txBody>
      </p:sp>
      <p:sp>
        <p:nvSpPr>
          <p:cNvPr id="283" name="Content Placeholder 2"/>
          <p:cNvSpPr txBox="1">
            <a:spLocks noGrp="1"/>
          </p:cNvSpPr>
          <p:nvPr>
            <p:ph idx="1"/>
          </p:nvPr>
        </p:nvSpPr>
        <p:spPr>
          <a:xfrm>
            <a:off x="1103310" y="2052916"/>
            <a:ext cx="5728564"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Promotes effective handling of complex cases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Builds public trust through unified efforts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Enhances officer safety during critical situations</a:t>
            </a:r>
            <a:r>
              <a:rPr lang="en-GB" sz="1500" dirty="0">
                <a:solidFill>
                  <a:srgbClr val="000000"/>
                </a:solidFill>
                <a:latin typeface="Calibri"/>
                <a:ea typeface="Calibri"/>
                <a:cs typeface="Calibri"/>
              </a:rPr>
              <a:t>(</a:t>
            </a:r>
            <a:r>
              <a:rPr lang="en-GB" sz="1500" dirty="0" err="1">
                <a:solidFill>
                  <a:srgbClr val="000000"/>
                </a:solidFill>
                <a:latin typeface="Calibri"/>
                <a:ea typeface="Calibri"/>
                <a:cs typeface="Calibri"/>
              </a:rPr>
              <a:t>Espevik</a:t>
            </a:r>
            <a:r>
              <a:rPr lang="en-GB" sz="1500" dirty="0">
                <a:solidFill>
                  <a:srgbClr val="000000"/>
                </a:solidFill>
                <a:latin typeface="Calibri"/>
                <a:ea typeface="Calibri"/>
                <a:cs typeface="Calibri"/>
              </a:rPr>
              <a:t> et al., 2021)</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Encourages innovation in addressing crime challenges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Fosters cooperation among diverse police units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Supports ethical, efficient, and fair operations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3" name="Picture 2"/>
          <p:cNvPicPr>
            <a:picLocks noChangeAspect="1"/>
          </p:cNvPicPr>
          <p:nvPr/>
        </p:nvPicPr>
        <p:blipFill>
          <a:blip r:embed="rId3"/>
          <a:stretch>
            <a:fillRect/>
          </a:stretch>
        </p:blipFill>
        <p:spPr>
          <a:xfrm>
            <a:off x="6831874" y="2052916"/>
            <a:ext cx="5224599" cy="4195483"/>
          </a:xfrm>
          <a:prstGeom prst="rect">
            <a:avLst/>
          </a:prstGeom>
        </p:spPr>
      </p:pic>
      <p:sp>
        <p:nvSpPr>
          <p:cNvPr id="2" name="Rectangle 1"/>
          <p:cNvSpPr/>
          <p:nvPr/>
        </p:nvSpPr>
        <p:spPr>
          <a:xfrm>
            <a:off x="6831874" y="6348416"/>
            <a:ext cx="5728564" cy="261610"/>
          </a:xfrm>
          <a:prstGeom prst="rect">
            <a:avLst/>
          </a:prstGeom>
        </p:spPr>
        <p:txBody>
          <a:bodyPr wrap="square" lIns="91440" tIns="45720" rIns="91440" bIns="45720" anchor="t">
            <a:spAutoFit/>
          </a:bodyPr>
          <a:lstStyle/>
          <a:p>
            <a:r>
              <a:rPr lang="en-US" sz="1100" dirty="0">
                <a:solidFill>
                  <a:schemeClr val="bg1"/>
                </a:solidFill>
              </a:rPr>
              <a:t>(freepik,2024)</a:t>
            </a:r>
          </a:p>
        </p:txBody>
      </p:sp>
    </p:spTree>
    <p:extLst>
      <p:ext uri="{BB962C8B-B14F-4D97-AF65-F5344CB8AC3E}">
        <p14:creationId xmlns:p14="http://schemas.microsoft.com/office/powerpoint/2010/main" val="2851171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Principles of Effective Teamwork</a:t>
            </a:r>
            <a:endParaRPr sz="3600" dirty="0"/>
          </a:p>
        </p:txBody>
      </p:sp>
      <p:sp>
        <p:nvSpPr>
          <p:cNvPr id="283" name="Content Placeholder 2"/>
          <p:cNvSpPr txBox="1">
            <a:spLocks noGrp="1"/>
          </p:cNvSpPr>
          <p:nvPr>
            <p:ph idx="1"/>
          </p:nvPr>
        </p:nvSpPr>
        <p:spPr>
          <a:xfrm>
            <a:off x="1103311" y="2052916"/>
            <a:ext cx="5762736"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Open communication promotes mutual understanding</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Clear roles ensure accountability in teams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Trust strengthens collaboration under high pressure</a:t>
            </a:r>
            <a:r>
              <a:rPr lang="en-GB" sz="1500" dirty="0">
                <a:solidFill>
                  <a:srgbClr val="000000"/>
                </a:solidFill>
                <a:latin typeface="Calibri"/>
                <a:ea typeface="Calibri"/>
                <a:cs typeface="Calibri"/>
              </a:rPr>
              <a:t>(Johnson et al., 2021)</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Adaptability allows teams to overcome challenges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Shared vision aligns efforts toward objectives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Leadership fosters cohesion and collective action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3" name="Picture 2"/>
          <p:cNvPicPr>
            <a:picLocks noChangeAspect="1"/>
          </p:cNvPicPr>
          <p:nvPr/>
        </p:nvPicPr>
        <p:blipFill>
          <a:blip r:embed="rId3"/>
          <a:stretch>
            <a:fillRect/>
          </a:stretch>
        </p:blipFill>
        <p:spPr>
          <a:xfrm>
            <a:off x="6866047" y="2053987"/>
            <a:ext cx="5200339" cy="4194412"/>
          </a:xfrm>
          <a:prstGeom prst="rect">
            <a:avLst/>
          </a:prstGeom>
        </p:spPr>
      </p:pic>
      <p:sp>
        <p:nvSpPr>
          <p:cNvPr id="2" name="Rectangle 1"/>
          <p:cNvSpPr/>
          <p:nvPr/>
        </p:nvSpPr>
        <p:spPr>
          <a:xfrm>
            <a:off x="7438030" y="6211669"/>
            <a:ext cx="4628356" cy="276999"/>
          </a:xfrm>
          <a:prstGeom prst="rect">
            <a:avLst/>
          </a:prstGeom>
        </p:spPr>
        <p:txBody>
          <a:bodyPr wrap="square" lIns="91440" tIns="45720" rIns="91440" bIns="45720" anchor="t">
            <a:spAutoFit/>
          </a:bodyPr>
          <a:lstStyle/>
          <a:p>
            <a:r>
              <a:rPr lang="en-US" sz="1200" dirty="0" err="1">
                <a:solidFill>
                  <a:schemeClr val="bg1"/>
                </a:solidFill>
                <a:latin typeface="Times New Roman"/>
                <a:cs typeface="Times New Roman"/>
              </a:rPr>
              <a:t>Vyborguru</a:t>
            </a:r>
            <a:r>
              <a:rPr lang="en-US" sz="1200" dirty="0">
                <a:solidFill>
                  <a:schemeClr val="bg1"/>
                </a:solidFill>
                <a:latin typeface="Times New Roman"/>
                <a:cs typeface="Times New Roman"/>
              </a:rPr>
              <a:t> (2024)</a:t>
            </a:r>
            <a:endParaRPr lang="en-US" dirty="0">
              <a:solidFill>
                <a:schemeClr val="bg1"/>
              </a:solidFill>
            </a:endParaRPr>
          </a:p>
        </p:txBody>
      </p:sp>
    </p:spTree>
    <p:extLst>
      <p:ext uri="{BB962C8B-B14F-4D97-AF65-F5344CB8AC3E}">
        <p14:creationId xmlns:p14="http://schemas.microsoft.com/office/powerpoint/2010/main" val="2491089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US" sz="3600" dirty="0"/>
              <a:t>Importance of Communication in Teamwork</a:t>
            </a:r>
            <a:endParaRPr sz="3600" dirty="0"/>
          </a:p>
        </p:txBody>
      </p:sp>
      <p:sp>
        <p:nvSpPr>
          <p:cNvPr id="283" name="Content Placeholder 2"/>
          <p:cNvSpPr txBox="1">
            <a:spLocks noGrp="1"/>
          </p:cNvSpPr>
          <p:nvPr>
            <p:ph idx="1"/>
          </p:nvPr>
        </p:nvSpPr>
        <p:spPr>
          <a:xfrm>
            <a:off x="1103311" y="2052916"/>
            <a:ext cx="5762736" cy="4195483"/>
          </a:xfrm>
          <a:prstGeom prst="rect">
            <a:avLst/>
          </a:prstGeom>
        </p:spPr>
        <p:txBody>
          <a:bodyPr>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Improves clarity during high-pressure operations.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Reduces misunderstandings in complex scenarios.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Strengthens coordination between diverse police units.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Builds trust and mutual understanding internally.</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Aids in de-escalating community-police conflicts.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Encourages feedback for continuous improvement.</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7" name="Picture 6">
            <a:extLst>
              <a:ext uri="{FF2B5EF4-FFF2-40B4-BE49-F238E27FC236}">
                <a16:creationId xmlns:a16="http://schemas.microsoft.com/office/drawing/2014/main" id="{C1F00038-5E33-45D0-9707-581851D27598}"/>
              </a:ext>
            </a:extLst>
          </p:cNvPr>
          <p:cNvPicPr>
            <a:picLocks noChangeAspect="1"/>
          </p:cNvPicPr>
          <p:nvPr/>
        </p:nvPicPr>
        <p:blipFill>
          <a:blip r:embed="rId3"/>
          <a:stretch>
            <a:fillRect/>
          </a:stretch>
        </p:blipFill>
        <p:spPr>
          <a:xfrm>
            <a:off x="6866047" y="2052917"/>
            <a:ext cx="5197223" cy="4195482"/>
          </a:xfrm>
          <a:prstGeom prst="rect">
            <a:avLst/>
          </a:prstGeom>
        </p:spPr>
      </p:pic>
      <p:sp>
        <p:nvSpPr>
          <p:cNvPr id="13" name="TextBox 12">
            <a:extLst>
              <a:ext uri="{FF2B5EF4-FFF2-40B4-BE49-F238E27FC236}">
                <a16:creationId xmlns:a16="http://schemas.microsoft.com/office/drawing/2014/main" id="{D228E322-3DCC-4856-88A5-CFB5F7789DAF}"/>
              </a:ext>
            </a:extLst>
          </p:cNvPr>
          <p:cNvSpPr txBox="1"/>
          <p:nvPr/>
        </p:nvSpPr>
        <p:spPr>
          <a:xfrm>
            <a:off x="7932761" y="6263401"/>
            <a:ext cx="2344003" cy="36933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wrap="square">
            <a:spAutoFit/>
          </a:bodyPr>
          <a:lstStyle/>
          <a:p>
            <a:r>
              <a:rPr lang="en-US" dirty="0" err="1">
                <a:solidFill>
                  <a:schemeClr val="bg1"/>
                </a:solidFill>
              </a:rPr>
              <a:t>Alamy</a:t>
            </a:r>
            <a:r>
              <a:rPr lang="en-US" dirty="0">
                <a:solidFill>
                  <a:schemeClr val="bg1"/>
                </a:solidFill>
              </a:rPr>
              <a:t> (2024)</a:t>
            </a:r>
          </a:p>
        </p:txBody>
      </p:sp>
    </p:spTree>
    <p:extLst>
      <p:ext uri="{BB962C8B-B14F-4D97-AF65-F5344CB8AC3E}">
        <p14:creationId xmlns:p14="http://schemas.microsoft.com/office/powerpoint/2010/main" val="3418829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Challenges in Policing Teamwork</a:t>
            </a:r>
            <a:endParaRPr sz="3600" dirty="0"/>
          </a:p>
        </p:txBody>
      </p:sp>
      <p:sp>
        <p:nvSpPr>
          <p:cNvPr id="283" name="Content Placeholder 2"/>
          <p:cNvSpPr txBox="1">
            <a:spLocks noGrp="1"/>
          </p:cNvSpPr>
          <p:nvPr>
            <p:ph idx="1"/>
          </p:nvPr>
        </p:nvSpPr>
        <p:spPr>
          <a:xfrm>
            <a:off x="1103310" y="2052916"/>
            <a:ext cx="5820003"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Hierarchies hinder decision-making and collaboration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Resource scarcity limits effective joint efforts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Communication gaps disrupt critical police responses</a:t>
            </a:r>
            <a:r>
              <a:rPr lang="en-GB" sz="1500" dirty="0">
                <a:solidFill>
                  <a:srgbClr val="000000"/>
                </a:solidFill>
                <a:latin typeface="Calibri"/>
                <a:ea typeface="Calibri"/>
                <a:cs typeface="Calibri"/>
              </a:rPr>
              <a:t>(Oxholm and Glaser, 2023)</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Conflicting priorities create operational inefficiencies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Resistance to change impedes procedural updates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Cultural differences challenge team adaptability</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2" name="Picture 1"/>
          <p:cNvPicPr>
            <a:picLocks noChangeAspect="1"/>
          </p:cNvPicPr>
          <p:nvPr/>
        </p:nvPicPr>
        <p:blipFill>
          <a:blip r:embed="rId3"/>
          <a:stretch>
            <a:fillRect/>
          </a:stretch>
        </p:blipFill>
        <p:spPr>
          <a:xfrm>
            <a:off x="6923314" y="2052916"/>
            <a:ext cx="5119144" cy="4045603"/>
          </a:xfrm>
          <a:prstGeom prst="rect">
            <a:avLst/>
          </a:prstGeom>
        </p:spPr>
      </p:pic>
      <p:sp>
        <p:nvSpPr>
          <p:cNvPr id="3" name="Rectangle 2"/>
          <p:cNvSpPr/>
          <p:nvPr/>
        </p:nvSpPr>
        <p:spPr>
          <a:xfrm>
            <a:off x="7981469" y="6220617"/>
            <a:ext cx="2636489" cy="276999"/>
          </a:xfrm>
          <a:prstGeom prst="rect">
            <a:avLst/>
          </a:prstGeom>
        </p:spPr>
        <p:txBody>
          <a:bodyPr wrap="square" lIns="91440" tIns="45720" rIns="91440" bIns="45720" anchor="t">
            <a:spAutoFit/>
          </a:bodyPr>
          <a:lstStyle/>
          <a:p>
            <a:r>
              <a:rPr lang="en-US" sz="1200" dirty="0">
                <a:solidFill>
                  <a:schemeClr val="bg1"/>
                </a:solidFill>
                <a:latin typeface="Times New Roman"/>
                <a:cs typeface="Times New Roman"/>
              </a:rPr>
              <a:t>(McKie et al., 2024)</a:t>
            </a:r>
            <a:endParaRPr lang="en-US" dirty="0"/>
          </a:p>
        </p:txBody>
      </p:sp>
    </p:spTree>
    <p:extLst>
      <p:ext uri="{BB962C8B-B14F-4D97-AF65-F5344CB8AC3E}">
        <p14:creationId xmlns:p14="http://schemas.microsoft.com/office/powerpoint/2010/main" val="363472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Benefits of Successful Collaboration</a:t>
            </a:r>
            <a:endParaRPr sz="3600" dirty="0"/>
          </a:p>
        </p:txBody>
      </p:sp>
      <p:sp>
        <p:nvSpPr>
          <p:cNvPr id="283" name="Content Placeholder 2"/>
          <p:cNvSpPr txBox="1">
            <a:spLocks noGrp="1"/>
          </p:cNvSpPr>
          <p:nvPr>
            <p:ph idx="1"/>
          </p:nvPr>
        </p:nvSpPr>
        <p:spPr>
          <a:xfrm>
            <a:off x="1103312" y="2052916"/>
            <a:ext cx="5963695"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Streamlined operations improve service delivery outcomes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Shared problem-solving reduces crime response delays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Enhances safety through coordinated police actions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Builds community trust via transparent collaboration</a:t>
            </a:r>
            <a:r>
              <a:rPr lang="en-GB" sz="1500" dirty="0">
                <a:solidFill>
                  <a:srgbClr val="000000"/>
                </a:solidFill>
                <a:latin typeface="Calibri"/>
                <a:ea typeface="Calibri"/>
                <a:cs typeface="Calibri"/>
              </a:rPr>
              <a:t>(Bearman et al., 2023)</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Encourages multi-agency partnerships for complex issues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Inspires innovative strategies for crime prevention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3" name="Picture 2"/>
          <p:cNvPicPr>
            <a:picLocks noChangeAspect="1"/>
          </p:cNvPicPr>
          <p:nvPr/>
        </p:nvPicPr>
        <p:blipFill>
          <a:blip r:embed="rId3"/>
          <a:stretch>
            <a:fillRect/>
          </a:stretch>
        </p:blipFill>
        <p:spPr>
          <a:xfrm>
            <a:off x="7067007" y="2170588"/>
            <a:ext cx="5020492" cy="4077811"/>
          </a:xfrm>
          <a:prstGeom prst="rect">
            <a:avLst/>
          </a:prstGeom>
        </p:spPr>
      </p:pic>
      <p:sp>
        <p:nvSpPr>
          <p:cNvPr id="2" name="Rectangle 1"/>
          <p:cNvSpPr/>
          <p:nvPr/>
        </p:nvSpPr>
        <p:spPr>
          <a:xfrm>
            <a:off x="7315199" y="6265181"/>
            <a:ext cx="4772299" cy="261610"/>
          </a:xfrm>
          <a:prstGeom prst="rect">
            <a:avLst/>
          </a:prstGeom>
        </p:spPr>
        <p:txBody>
          <a:bodyPr wrap="square" lIns="91440" tIns="45720" rIns="91440" bIns="45720" anchor="t">
            <a:spAutoFit/>
          </a:bodyPr>
          <a:lstStyle/>
          <a:p>
            <a:endParaRPr lang="en-US" sz="1100" dirty="0">
              <a:solidFill>
                <a:schemeClr val="bg1"/>
              </a:solidFill>
            </a:endParaRPr>
          </a:p>
        </p:txBody>
      </p:sp>
    </p:spTree>
    <p:extLst>
      <p:ext uri="{BB962C8B-B14F-4D97-AF65-F5344CB8AC3E}">
        <p14:creationId xmlns:p14="http://schemas.microsoft.com/office/powerpoint/2010/main" val="541787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US" sz="3600" dirty="0"/>
              <a:t>Teamwork in Police Scotland: Survey Insights</a:t>
            </a:r>
            <a:endParaRPr sz="3600" dirty="0"/>
          </a:p>
        </p:txBody>
      </p:sp>
      <p:sp>
        <p:nvSpPr>
          <p:cNvPr id="283" name="Content Placeholder 2"/>
          <p:cNvSpPr txBox="1">
            <a:spLocks noGrp="1"/>
          </p:cNvSpPr>
          <p:nvPr>
            <p:ph idx="1"/>
          </p:nvPr>
        </p:nvSpPr>
        <p:spPr>
          <a:xfrm>
            <a:off x="1103311" y="2052916"/>
            <a:ext cx="5885318" cy="4195483"/>
          </a:xfrm>
          <a:prstGeom prst="rect">
            <a:avLst/>
          </a:prstGeom>
        </p:spPr>
        <p:txBody>
          <a:bodyPr vert="horz" lIns="91440" tIns="45720" rIns="91440" bIns="45720" rtlCol="0" anchor="t">
            <a:normAutofit fontScale="775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Workforce survey received 11,424 total responses.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87% agree teams “work effectively together.”</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70% prioritize societal difference over achievements.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81% rated teams as inclusive environments.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Low 27% said teams had sufficient resources.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52% experienced public assault or abuse.</a:t>
            </a:r>
          </a:p>
          <a:p>
            <a:pPr marL="0" indent="0">
              <a:lnSpc>
                <a:spcPct val="90000"/>
              </a:lnSpc>
              <a:buNone/>
              <a:defRPr sz="3200">
                <a:latin typeface="Times New Roman" panose="02020603050405020304"/>
                <a:ea typeface="Times New Roman" panose="02020603050405020304"/>
                <a:cs typeface="Times New Roman" panose="02020603050405020304"/>
                <a:sym typeface="Times New Roman" panose="02020603050405020304"/>
              </a:defRPr>
            </a:pPr>
            <a:r>
              <a:rPr lang="en-US" sz="1500" dirty="0">
                <a:solidFill>
                  <a:srgbClr val="000000"/>
                </a:solidFill>
                <a:latin typeface="Calibri"/>
                <a:ea typeface="Calibri"/>
                <a:cs typeface="Calibri"/>
              </a:rPr>
              <a:t>(Police Scotland, 2024)</a:t>
            </a:r>
            <a:endParaRPr dirty="0"/>
          </a:p>
        </p:txBody>
      </p:sp>
      <p:pic>
        <p:nvPicPr>
          <p:cNvPr id="5" name="Picture 4">
            <a:extLst>
              <a:ext uri="{FF2B5EF4-FFF2-40B4-BE49-F238E27FC236}">
                <a16:creationId xmlns:a16="http://schemas.microsoft.com/office/drawing/2014/main" id="{3827436B-9415-4339-99EE-DAFD89879D5B}"/>
              </a:ext>
            </a:extLst>
          </p:cNvPr>
          <p:cNvPicPr>
            <a:picLocks noChangeAspect="1"/>
          </p:cNvPicPr>
          <p:nvPr/>
        </p:nvPicPr>
        <p:blipFill>
          <a:blip r:embed="rId3"/>
          <a:stretch>
            <a:fillRect/>
          </a:stretch>
        </p:blipFill>
        <p:spPr>
          <a:xfrm>
            <a:off x="6988630" y="2052916"/>
            <a:ext cx="5127566" cy="4195483"/>
          </a:xfrm>
          <a:prstGeom prst="rect">
            <a:avLst/>
          </a:prstGeom>
        </p:spPr>
      </p:pic>
    </p:spTree>
    <p:extLst>
      <p:ext uri="{BB962C8B-B14F-4D97-AF65-F5344CB8AC3E}">
        <p14:creationId xmlns:p14="http://schemas.microsoft.com/office/powerpoint/2010/main" val="39820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US" sz="3600" dirty="0"/>
              <a:t>What Happens When Teamwork is Successful</a:t>
            </a:r>
            <a:endParaRPr sz="3600" dirty="0"/>
          </a:p>
        </p:txBody>
      </p:sp>
      <p:sp>
        <p:nvSpPr>
          <p:cNvPr id="283" name="Content Placeholder 2"/>
          <p:cNvSpPr txBox="1">
            <a:spLocks noGrp="1"/>
          </p:cNvSpPr>
          <p:nvPr>
            <p:ph idx="1"/>
          </p:nvPr>
        </p:nvSpPr>
        <p:spPr>
          <a:xfrm>
            <a:off x="1103311" y="2052916"/>
            <a:ext cx="5885318" cy="4195483"/>
          </a:xfrm>
          <a:prstGeom prst="rect">
            <a:avLst/>
          </a:prstGeom>
        </p:spPr>
        <p:txBody>
          <a:bodyPr>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Improves case resolution rates and outcomes.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Builds stronger trust within police teams.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Enhances public trust through seamless coordination.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Reduces errors during high-pressure operations.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Promotes innovation and creative problem-solving.</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US" sz="3200" dirty="0"/>
              <a:t>Boosts morale and reduces officer burnout.</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4" name="Picture 3">
            <a:extLst>
              <a:ext uri="{FF2B5EF4-FFF2-40B4-BE49-F238E27FC236}">
                <a16:creationId xmlns:a16="http://schemas.microsoft.com/office/drawing/2014/main" id="{54392A15-100C-4C19-A686-EF7BD838FA58}"/>
              </a:ext>
            </a:extLst>
          </p:cNvPr>
          <p:cNvPicPr>
            <a:picLocks noChangeAspect="1"/>
          </p:cNvPicPr>
          <p:nvPr/>
        </p:nvPicPr>
        <p:blipFill>
          <a:blip r:embed="rId3"/>
          <a:stretch>
            <a:fillRect/>
          </a:stretch>
        </p:blipFill>
        <p:spPr>
          <a:xfrm>
            <a:off x="6988629" y="2052916"/>
            <a:ext cx="5141214" cy="4195483"/>
          </a:xfrm>
          <a:prstGeom prst="rect">
            <a:avLst/>
          </a:prstGeom>
        </p:spPr>
      </p:pic>
    </p:spTree>
    <p:extLst>
      <p:ext uri="{BB962C8B-B14F-4D97-AF65-F5344CB8AC3E}">
        <p14:creationId xmlns:p14="http://schemas.microsoft.com/office/powerpoint/2010/main" val="382012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What Happens When Teamwork Fails?</a:t>
            </a:r>
            <a:endParaRPr sz="3600" dirty="0"/>
          </a:p>
        </p:txBody>
      </p:sp>
      <p:sp>
        <p:nvSpPr>
          <p:cNvPr id="283" name="Content Placeholder 2"/>
          <p:cNvSpPr txBox="1">
            <a:spLocks noGrp="1"/>
          </p:cNvSpPr>
          <p:nvPr>
            <p:ph idx="1"/>
          </p:nvPr>
        </p:nvSpPr>
        <p:spPr>
          <a:xfrm>
            <a:off x="1103311" y="2052916"/>
            <a:ext cx="5885318"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Manchester Riots 2011: breakdown in coordination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Public unrest exacerbated due to police delays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Miscommunication hindered timely, unified responses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Lack of trust worsened community relationships</a:t>
            </a:r>
            <a:r>
              <a:rPr lang="en-GB" sz="1500" dirty="0">
                <a:solidFill>
                  <a:srgbClr val="000000"/>
                </a:solidFill>
                <a:latin typeface="Calibri"/>
                <a:ea typeface="Calibri"/>
                <a:cs typeface="Calibri"/>
              </a:rPr>
              <a:t>(Castaner and Oliveira, 2020)</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Highlighted resource allocation and leadership failures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Underscored teamwork's importance in critical operations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2" name="Picture 1"/>
          <p:cNvPicPr>
            <a:picLocks noChangeAspect="1"/>
          </p:cNvPicPr>
          <p:nvPr/>
        </p:nvPicPr>
        <p:blipFill>
          <a:blip r:embed="rId3"/>
          <a:stretch>
            <a:fillRect/>
          </a:stretch>
        </p:blipFill>
        <p:spPr>
          <a:xfrm>
            <a:off x="6988629" y="2052916"/>
            <a:ext cx="5068387" cy="4195483"/>
          </a:xfrm>
          <a:prstGeom prst="rect">
            <a:avLst/>
          </a:prstGeom>
        </p:spPr>
      </p:pic>
      <p:sp>
        <p:nvSpPr>
          <p:cNvPr id="3" name="Rectangle 2"/>
          <p:cNvSpPr/>
          <p:nvPr/>
        </p:nvSpPr>
        <p:spPr>
          <a:xfrm>
            <a:off x="7118544" y="6261833"/>
            <a:ext cx="4372872" cy="276999"/>
          </a:xfrm>
          <a:prstGeom prst="rect">
            <a:avLst/>
          </a:prstGeom>
        </p:spPr>
        <p:txBody>
          <a:bodyPr wrap="square" lIns="91440" tIns="45720" rIns="91440" bIns="45720" anchor="t">
            <a:spAutoFit/>
          </a:bodyPr>
          <a:lstStyle/>
          <a:p>
            <a:r>
              <a:rPr lang="en-US" sz="1200" dirty="0">
                <a:solidFill>
                  <a:schemeClr val="bg1"/>
                </a:solidFill>
                <a:latin typeface="Times New Roman"/>
                <a:cs typeface="Times New Roman"/>
              </a:rPr>
              <a:t>(Davies, 2024)</a:t>
            </a:r>
            <a:endParaRPr lang="en-US" dirty="0">
              <a:solidFill>
                <a:schemeClr val="bg1"/>
              </a:solidFill>
            </a:endParaRPr>
          </a:p>
        </p:txBody>
      </p:sp>
    </p:spTree>
    <p:extLst>
      <p:ext uri="{BB962C8B-B14F-4D97-AF65-F5344CB8AC3E}">
        <p14:creationId xmlns:p14="http://schemas.microsoft.com/office/powerpoint/2010/main" val="1658369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Case Study: Manchester Riots 2011</a:t>
            </a:r>
            <a:endParaRPr sz="3600" dirty="0"/>
          </a:p>
        </p:txBody>
      </p:sp>
      <p:sp>
        <p:nvSpPr>
          <p:cNvPr id="283" name="Content Placeholder 2"/>
          <p:cNvSpPr txBox="1">
            <a:spLocks noGrp="1"/>
          </p:cNvSpPr>
          <p:nvPr>
            <p:ph idx="1"/>
          </p:nvPr>
        </p:nvSpPr>
        <p:spPr>
          <a:xfrm>
            <a:off x="1103311" y="2052916"/>
            <a:ext cx="5924507"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Poor inter-agency collaboration escalated conflict</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Limited communication delayed riot control efforts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Lack of trust impaired operational decisions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Inadequate planning prolonged unrest and damage </a:t>
            </a:r>
            <a:r>
              <a:rPr lang="en-GB" sz="1500" dirty="0">
                <a:solidFill>
                  <a:srgbClr val="000000"/>
                </a:solidFill>
                <a:latin typeface="Calibri"/>
                <a:ea typeface="Calibri"/>
                <a:cs typeface="Calibri"/>
              </a:rPr>
              <a:t>(Krawczyk, 2023)</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Post-riot reviews emphasized collaboration’s necessity</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Frameworks developed to prevent future failures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2" name="Picture 1"/>
          <p:cNvPicPr>
            <a:picLocks noChangeAspect="1"/>
          </p:cNvPicPr>
          <p:nvPr/>
        </p:nvPicPr>
        <p:blipFill>
          <a:blip r:embed="rId3"/>
          <a:stretch>
            <a:fillRect/>
          </a:stretch>
        </p:blipFill>
        <p:spPr>
          <a:xfrm>
            <a:off x="7027818" y="2052915"/>
            <a:ext cx="5034696" cy="4195483"/>
          </a:xfrm>
          <a:prstGeom prst="rect">
            <a:avLst/>
          </a:prstGeom>
        </p:spPr>
      </p:pic>
      <p:sp>
        <p:nvSpPr>
          <p:cNvPr id="3" name="Rectangle 2"/>
          <p:cNvSpPr/>
          <p:nvPr/>
        </p:nvSpPr>
        <p:spPr>
          <a:xfrm>
            <a:off x="7027818" y="6274478"/>
            <a:ext cx="5157939" cy="276999"/>
          </a:xfrm>
          <a:prstGeom prst="rect">
            <a:avLst/>
          </a:prstGeom>
        </p:spPr>
        <p:txBody>
          <a:bodyPr wrap="square" lIns="91440" tIns="45720" rIns="91440" bIns="45720" anchor="t">
            <a:spAutoFit/>
          </a:bodyPr>
          <a:lstStyle/>
          <a:p>
            <a:r>
              <a:rPr lang="en-US" sz="1200" dirty="0">
                <a:solidFill>
                  <a:schemeClr val="bg1"/>
                </a:solidFill>
                <a:latin typeface="Times New Roman"/>
                <a:cs typeface="Times New Roman"/>
              </a:rPr>
              <a:t>(</a:t>
            </a:r>
            <a:r>
              <a:rPr lang="en-US" sz="1200" dirty="0" err="1">
                <a:solidFill>
                  <a:schemeClr val="bg1"/>
                </a:solidFill>
                <a:latin typeface="Times New Roman"/>
                <a:cs typeface="Times New Roman"/>
              </a:rPr>
              <a:t>Ellyatt</a:t>
            </a:r>
            <a:r>
              <a:rPr lang="en-US" sz="1200" dirty="0">
                <a:solidFill>
                  <a:schemeClr val="bg1"/>
                </a:solidFill>
                <a:latin typeface="Times New Roman"/>
                <a:cs typeface="Times New Roman"/>
              </a:rPr>
              <a:t>, 2024)</a:t>
            </a:r>
            <a:endParaRPr lang="en-US" dirty="0">
              <a:solidFill>
                <a:schemeClr val="bg1"/>
              </a:solidFill>
            </a:endParaRPr>
          </a:p>
        </p:txBody>
      </p:sp>
    </p:spTree>
    <p:extLst>
      <p:ext uri="{BB962C8B-B14F-4D97-AF65-F5344CB8AC3E}">
        <p14:creationId xmlns:p14="http://schemas.microsoft.com/office/powerpoint/2010/main" val="428893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Conflict Management in Police Teams</a:t>
            </a:r>
            <a:endParaRPr sz="3600" dirty="0"/>
          </a:p>
        </p:txBody>
      </p:sp>
      <p:sp>
        <p:nvSpPr>
          <p:cNvPr id="283" name="Content Placeholder 2"/>
          <p:cNvSpPr txBox="1">
            <a:spLocks noGrp="1"/>
          </p:cNvSpPr>
          <p:nvPr>
            <p:ph idx="1"/>
          </p:nvPr>
        </p:nvSpPr>
        <p:spPr>
          <a:xfrm>
            <a:off x="1103311" y="2052916"/>
            <a:ext cx="5793878"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Mediation resolves interpersonal and procedural disputes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Training equips officers for collaborative efforts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Leadership fosters resolution during team conflicts</a:t>
            </a:r>
            <a:r>
              <a:rPr lang="en-GB" sz="1500" dirty="0">
                <a:solidFill>
                  <a:srgbClr val="000000"/>
                </a:solidFill>
                <a:latin typeface="Calibri"/>
                <a:ea typeface="Calibri"/>
                <a:cs typeface="Calibri"/>
              </a:rPr>
              <a:t>(Meyers et al., 2023)</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Effective communication prevents misunderstandings escalations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Structured debriefs promote lessons and improvements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Conflict resolution enhances operational team efficiency</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2" name="Picture 1"/>
          <p:cNvPicPr>
            <a:picLocks noChangeAspect="1"/>
          </p:cNvPicPr>
          <p:nvPr/>
        </p:nvPicPr>
        <p:blipFill>
          <a:blip r:embed="rId3"/>
          <a:stretch>
            <a:fillRect/>
          </a:stretch>
        </p:blipFill>
        <p:spPr>
          <a:xfrm>
            <a:off x="6897189" y="2052916"/>
            <a:ext cx="5211045" cy="4195483"/>
          </a:xfrm>
          <a:prstGeom prst="rect">
            <a:avLst/>
          </a:prstGeom>
        </p:spPr>
      </p:pic>
      <p:sp>
        <p:nvSpPr>
          <p:cNvPr id="3" name="Rectangle 2"/>
          <p:cNvSpPr/>
          <p:nvPr/>
        </p:nvSpPr>
        <p:spPr>
          <a:xfrm>
            <a:off x="6897189" y="6405284"/>
            <a:ext cx="5294811" cy="276999"/>
          </a:xfrm>
          <a:prstGeom prst="rect">
            <a:avLst/>
          </a:prstGeom>
        </p:spPr>
        <p:txBody>
          <a:bodyPr wrap="square" lIns="91440" tIns="45720" rIns="91440" bIns="45720" anchor="t">
            <a:spAutoFit/>
          </a:bodyPr>
          <a:lstStyle/>
          <a:p>
            <a:r>
              <a:rPr lang="en-US" sz="1200" dirty="0">
                <a:solidFill>
                  <a:schemeClr val="bg1"/>
                </a:solidFill>
                <a:latin typeface="Times New Roman"/>
                <a:cs typeface="Times New Roman"/>
              </a:rPr>
              <a:t>(Team, 2024)</a:t>
            </a:r>
            <a:endParaRPr lang="en-US" dirty="0">
              <a:solidFill>
                <a:schemeClr val="bg1"/>
              </a:solidFill>
            </a:endParaRPr>
          </a:p>
        </p:txBody>
      </p:sp>
    </p:spTree>
    <p:extLst>
      <p:ext uri="{BB962C8B-B14F-4D97-AF65-F5344CB8AC3E}">
        <p14:creationId xmlns:p14="http://schemas.microsoft.com/office/powerpoint/2010/main" val="3366334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Strategies for Enhancing Collaboration</a:t>
            </a:r>
            <a:endParaRPr sz="3600" dirty="0"/>
          </a:p>
        </p:txBody>
      </p:sp>
      <p:sp>
        <p:nvSpPr>
          <p:cNvPr id="283" name="Content Placeholder 2"/>
          <p:cNvSpPr txBox="1">
            <a:spLocks noGrp="1"/>
          </p:cNvSpPr>
          <p:nvPr>
            <p:ph idx="1"/>
          </p:nvPr>
        </p:nvSpPr>
        <p:spPr>
          <a:xfrm>
            <a:off x="1103311" y="2052916"/>
            <a:ext cx="5637123" cy="4195483"/>
          </a:xfrm>
          <a:prstGeom prst="rect">
            <a:avLst/>
          </a:prstGeom>
        </p:spPr>
        <p:txBody>
          <a:bodyPr vert="horz" lIns="91440" tIns="45720" rIns="91440" bIns="45720" rtlCol="0" anchor="t">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Continuous training in teamwork and leadership</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Invest in inter-agency coordination improvement plans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Strengthen technology for real-time communication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Establish frameworks for crisis management collaboration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Promote diversity awareness and cultural competencies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Regular evaluations refine collaborative practices</a:t>
            </a:r>
            <a:r>
              <a:rPr lang="en-GB" sz="1500" dirty="0">
                <a:solidFill>
                  <a:srgbClr val="000000"/>
                </a:solidFill>
                <a:latin typeface="Calibri"/>
                <a:ea typeface="Calibri"/>
                <a:cs typeface="Calibri"/>
              </a:rPr>
              <a:t>(College of Policing, 2021).</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2" name="Picture 1"/>
          <p:cNvPicPr>
            <a:picLocks noChangeAspect="1"/>
          </p:cNvPicPr>
          <p:nvPr/>
        </p:nvPicPr>
        <p:blipFill>
          <a:blip r:embed="rId3"/>
          <a:stretch>
            <a:fillRect/>
          </a:stretch>
        </p:blipFill>
        <p:spPr>
          <a:xfrm>
            <a:off x="6740434" y="2052916"/>
            <a:ext cx="5306785" cy="4195483"/>
          </a:xfrm>
          <a:prstGeom prst="rect">
            <a:avLst/>
          </a:prstGeom>
        </p:spPr>
      </p:pic>
      <p:sp>
        <p:nvSpPr>
          <p:cNvPr id="3" name="Rectangle 2"/>
          <p:cNvSpPr/>
          <p:nvPr/>
        </p:nvSpPr>
        <p:spPr>
          <a:xfrm>
            <a:off x="6740434" y="6369467"/>
            <a:ext cx="5451566" cy="261610"/>
          </a:xfrm>
          <a:prstGeom prst="rect">
            <a:avLst/>
          </a:prstGeom>
        </p:spPr>
        <p:txBody>
          <a:bodyPr wrap="square" lIns="91440" tIns="45720" rIns="91440" bIns="45720" anchor="t">
            <a:spAutoFit/>
          </a:bodyPr>
          <a:lstStyle/>
          <a:p>
            <a:endParaRPr lang="en-US" sz="1100" dirty="0">
              <a:solidFill>
                <a:schemeClr val="bg1"/>
              </a:solidFill>
            </a:endParaRPr>
          </a:p>
        </p:txBody>
      </p:sp>
    </p:spTree>
    <p:extLst>
      <p:ext uri="{BB962C8B-B14F-4D97-AF65-F5344CB8AC3E}">
        <p14:creationId xmlns:p14="http://schemas.microsoft.com/office/powerpoint/2010/main" val="3362330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Future of Policing Collaboration</a:t>
            </a:r>
            <a:endParaRPr sz="3600" dirty="0"/>
          </a:p>
        </p:txBody>
      </p:sp>
      <p:sp>
        <p:nvSpPr>
          <p:cNvPr id="283" name="Content Placeholder 2"/>
          <p:cNvSpPr txBox="1">
            <a:spLocks noGrp="1"/>
          </p:cNvSpPr>
          <p:nvPr>
            <p:ph idx="1"/>
          </p:nvPr>
        </p:nvSpPr>
        <p:spPr>
          <a:xfrm>
            <a:off x="1103311" y="2052916"/>
            <a:ext cx="5493432" cy="4195483"/>
          </a:xfrm>
          <a:prstGeom prst="rect">
            <a:avLst/>
          </a:prstGeom>
        </p:spPr>
        <p:txBody>
          <a:bodyPr vert="horz" lIns="91440" tIns="45720" rIns="91440" bIns="45720" rtlCol="0" anchor="t">
            <a:normAutofit fontScale="775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AI tools optimize teamwork under pressure</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Technology enhances real-time operational responses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Joint training develops cross-agency cooperation skills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Research informs strategies for collaboration improvement</a:t>
            </a:r>
            <a:r>
              <a:rPr lang="en-GB" sz="1500" dirty="0">
                <a:solidFill>
                  <a:srgbClr val="000000"/>
                </a:solidFill>
                <a:latin typeface="Calibri"/>
                <a:ea typeface="Calibri"/>
                <a:cs typeface="Calibri"/>
              </a:rPr>
              <a:t>(</a:t>
            </a:r>
            <a:r>
              <a:rPr lang="en-GB" sz="1500" dirty="0" err="1">
                <a:solidFill>
                  <a:srgbClr val="000000"/>
                </a:solidFill>
                <a:latin typeface="Calibri"/>
                <a:ea typeface="Calibri"/>
                <a:cs typeface="Calibri"/>
              </a:rPr>
              <a:t>Espevik</a:t>
            </a:r>
            <a:r>
              <a:rPr lang="en-GB" sz="1500" dirty="0">
                <a:solidFill>
                  <a:srgbClr val="000000"/>
                </a:solidFill>
                <a:latin typeface="Calibri"/>
                <a:ea typeface="Calibri"/>
                <a:cs typeface="Calibri"/>
              </a:rPr>
              <a:t> et al., 2021)</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Emphasize adaptability for evolving crime challenges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Collaboration central to modern policing success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2" name="Picture 1"/>
          <p:cNvPicPr>
            <a:picLocks noChangeAspect="1"/>
          </p:cNvPicPr>
          <p:nvPr/>
        </p:nvPicPr>
        <p:blipFill>
          <a:blip r:embed="rId3"/>
          <a:stretch>
            <a:fillRect/>
          </a:stretch>
        </p:blipFill>
        <p:spPr>
          <a:xfrm>
            <a:off x="6596743" y="2052916"/>
            <a:ext cx="5500007" cy="4195483"/>
          </a:xfrm>
          <a:prstGeom prst="rect">
            <a:avLst/>
          </a:prstGeom>
        </p:spPr>
      </p:pic>
      <p:sp>
        <p:nvSpPr>
          <p:cNvPr id="3" name="Rectangle 2"/>
          <p:cNvSpPr/>
          <p:nvPr/>
        </p:nvSpPr>
        <p:spPr>
          <a:xfrm>
            <a:off x="6810232" y="6248399"/>
            <a:ext cx="5381767" cy="261610"/>
          </a:xfrm>
          <a:prstGeom prst="rect">
            <a:avLst/>
          </a:prstGeom>
        </p:spPr>
        <p:txBody>
          <a:bodyPr wrap="square" lIns="91440" tIns="45720" rIns="91440" bIns="45720" anchor="t">
            <a:spAutoFit/>
          </a:bodyPr>
          <a:lstStyle/>
          <a:p>
            <a:endParaRPr lang="en-US" sz="1100" dirty="0">
              <a:solidFill>
                <a:schemeClr val="bg1"/>
              </a:solidFill>
            </a:endParaRPr>
          </a:p>
        </p:txBody>
      </p:sp>
    </p:spTree>
    <p:extLst>
      <p:ext uri="{BB962C8B-B14F-4D97-AF65-F5344CB8AC3E}">
        <p14:creationId xmlns:p14="http://schemas.microsoft.com/office/powerpoint/2010/main" val="1368956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Conclusion</a:t>
            </a:r>
            <a:endParaRPr sz="3600" dirty="0"/>
          </a:p>
        </p:txBody>
      </p:sp>
      <p:sp>
        <p:nvSpPr>
          <p:cNvPr id="283" name="Content Placeholder 2"/>
          <p:cNvSpPr txBox="1">
            <a:spLocks noGrp="1"/>
          </p:cNvSpPr>
          <p:nvPr>
            <p:ph idx="1"/>
          </p:nvPr>
        </p:nvSpPr>
        <p:spPr>
          <a:xfrm>
            <a:off x="1103311" y="2052916"/>
            <a:ext cx="5650186" cy="4195483"/>
          </a:xfrm>
          <a:prstGeom prst="rect">
            <a:avLst/>
          </a:prstGeom>
        </p:spPr>
        <p:txBody>
          <a:bodyPr>
            <a:normAutofit fontScale="850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Teamwork critical for effective police operations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Builds trust, enhances safety, ensures efficiency</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Poor collaboration has severe operational consequences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Lessons from case studies emphasize importance</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Future investments must prioritize team improvements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Successful policing relies on cohesive collaboration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2" name="Picture 1"/>
          <p:cNvPicPr>
            <a:picLocks noChangeAspect="1"/>
          </p:cNvPicPr>
          <p:nvPr/>
        </p:nvPicPr>
        <p:blipFill>
          <a:blip r:embed="rId3"/>
          <a:stretch>
            <a:fillRect/>
          </a:stretch>
        </p:blipFill>
        <p:spPr>
          <a:xfrm>
            <a:off x="6753497" y="2052917"/>
            <a:ext cx="5307875" cy="4195482"/>
          </a:xfrm>
          <a:prstGeom prst="rect">
            <a:avLst/>
          </a:prstGeom>
        </p:spPr>
      </p:pic>
      <p:sp>
        <p:nvSpPr>
          <p:cNvPr id="3" name="Rectangle 2"/>
          <p:cNvSpPr/>
          <p:nvPr/>
        </p:nvSpPr>
        <p:spPr>
          <a:xfrm rot="10800000" flipV="1">
            <a:off x="6753496" y="6360254"/>
            <a:ext cx="5438503" cy="276999"/>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lIns="91440" tIns="45720" rIns="91440" bIns="45720" anchor="t">
            <a:spAutoFit/>
          </a:bodyPr>
          <a:lstStyle/>
          <a:p>
            <a:r>
              <a:rPr lang="en-US" sz="1200" dirty="0">
                <a:solidFill>
                  <a:schemeClr val="bg1"/>
                </a:solidFill>
                <a:latin typeface="Times New Roman"/>
                <a:cs typeface="Times New Roman"/>
              </a:rPr>
              <a:t>(Rosazza, 2018)</a:t>
            </a:r>
            <a:endParaRPr lang="en-US" dirty="0"/>
          </a:p>
        </p:txBody>
      </p:sp>
    </p:spTree>
    <p:extLst>
      <p:ext uri="{BB962C8B-B14F-4D97-AF65-F5344CB8AC3E}">
        <p14:creationId xmlns:p14="http://schemas.microsoft.com/office/powerpoint/2010/main" val="2929712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itle 1"/>
          <p:cNvSpPr txBox="1">
            <a:spLocks noGrp="1"/>
          </p:cNvSpPr>
          <p:nvPr>
            <p:ph type="title"/>
          </p:nvPr>
        </p:nvSpPr>
        <p:spPr>
          <a:prstGeom prst="rect">
            <a:avLst/>
          </a:prstGeom>
        </p:spPr>
        <p:txBody>
          <a:bodyPr>
            <a:normAutofit/>
          </a:bodyPr>
          <a:lstStyle>
            <a:lvl1pPr algn="ctr">
              <a:defRPr>
                <a:solidFill>
                  <a:schemeClr val="accent2"/>
                </a:solidFill>
                <a:latin typeface="Times New Roman" panose="02020603050405020304"/>
                <a:ea typeface="Times New Roman" panose="02020603050405020304"/>
                <a:cs typeface="Times New Roman" panose="02020603050405020304"/>
                <a:sym typeface="Times New Roman" panose="02020603050405020304"/>
              </a:defRPr>
            </a:lvl1pPr>
          </a:lstStyle>
          <a:p>
            <a:r>
              <a:rPr lang="en-GB" sz="3600" dirty="0"/>
              <a:t>Research Timeline</a:t>
            </a:r>
            <a:endParaRPr sz="3600" dirty="0"/>
          </a:p>
        </p:txBody>
      </p:sp>
      <p:sp>
        <p:nvSpPr>
          <p:cNvPr id="283" name="Content Placeholder 2"/>
          <p:cNvSpPr txBox="1">
            <a:spLocks noGrp="1"/>
          </p:cNvSpPr>
          <p:nvPr>
            <p:ph idx="1"/>
          </p:nvPr>
        </p:nvSpPr>
        <p:spPr>
          <a:xfrm>
            <a:off x="1103311" y="2052916"/>
            <a:ext cx="5650186" cy="4195483"/>
          </a:xfrm>
          <a:prstGeom prst="rect">
            <a:avLst/>
          </a:prstGeom>
        </p:spPr>
        <p:txBody>
          <a:bodyPr>
            <a:normAutofit fontScale="77500" lnSpcReduction="20000"/>
          </a:bodyPr>
          <a:lstStyle/>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Week of 04/11/24: Initial reading background selection rationale.</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Week of 11/11/24: Planning to identify relevant research sources.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Week of 18/11/24: Structured findings to develop presentation framework.</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Week of 25/11/24: Conducted additional readings to supplement findings.</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Week of 02/12/24: Reflections and identified challenges in research.</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r>
              <a:rPr lang="en-GB" sz="3200" dirty="0"/>
              <a:t>Overall Goal: Research improved teamwork collaboration presentation.</a:t>
            </a:r>
          </a:p>
          <a:p>
            <a:pPr>
              <a:lnSpc>
                <a:spcPct val="90000"/>
              </a:lnSpc>
              <a:buSzTx/>
              <a:buFont typeface="Wingdings" panose="05000000000000000000" pitchFamily="2" charset="2"/>
              <a:buChar char="v"/>
              <a:defRPr sz="3200">
                <a:latin typeface="Times New Roman" panose="02020603050405020304"/>
                <a:ea typeface="Times New Roman" panose="02020603050405020304"/>
                <a:cs typeface="Times New Roman" panose="02020603050405020304"/>
                <a:sym typeface="Times New Roman" panose="02020603050405020304"/>
              </a:defRPr>
            </a:pPr>
            <a:endParaRPr sz="3200" dirty="0"/>
          </a:p>
        </p:txBody>
      </p:sp>
      <p:pic>
        <p:nvPicPr>
          <p:cNvPr id="4" name="Picture 3"/>
          <p:cNvPicPr>
            <a:picLocks noChangeAspect="1"/>
          </p:cNvPicPr>
          <p:nvPr/>
        </p:nvPicPr>
        <p:blipFill>
          <a:blip r:embed="rId3"/>
          <a:stretch>
            <a:fillRect/>
          </a:stretch>
        </p:blipFill>
        <p:spPr>
          <a:xfrm>
            <a:off x="6753497" y="2052915"/>
            <a:ext cx="5287512" cy="4195483"/>
          </a:xfrm>
          <a:prstGeom prst="rect">
            <a:avLst/>
          </a:prstGeom>
        </p:spPr>
      </p:pic>
    </p:spTree>
    <p:extLst>
      <p:ext uri="{BB962C8B-B14F-4D97-AF65-F5344CB8AC3E}">
        <p14:creationId xmlns:p14="http://schemas.microsoft.com/office/powerpoint/2010/main" val="1821344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3" name="Picture 8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5" name="Picture 8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7" name="Oval 8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9" name="Picture 8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1" name="Picture 9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3" name="Rectangle 9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5" name="Rectangle 94">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914EB-9EC5-48EF-DD9A-452D537B8F1B}"/>
              </a:ext>
            </a:extLst>
          </p:cNvPr>
          <p:cNvSpPr>
            <a:spLocks noGrp="1"/>
          </p:cNvSpPr>
          <p:nvPr>
            <p:ph type="title"/>
          </p:nvPr>
        </p:nvSpPr>
        <p:spPr>
          <a:xfrm>
            <a:off x="8191925" y="1325880"/>
            <a:ext cx="3352375" cy="3066507"/>
          </a:xfrm>
        </p:spPr>
        <p:txBody>
          <a:bodyPr vert="horz" lIns="91440" tIns="45720" rIns="91440" bIns="45720" rtlCol="0" anchor="b">
            <a:normAutofit fontScale="90000"/>
          </a:bodyPr>
          <a:lstStyle/>
          <a:p>
            <a:pPr>
              <a:lnSpc>
                <a:spcPct val="90000"/>
              </a:lnSpc>
            </a:pPr>
            <a:r>
              <a:rPr lang="en-US" b="0" i="0" kern="1200" dirty="0">
                <a:solidFill>
                  <a:srgbClr val="EBEBEB"/>
                </a:solidFill>
                <a:latin typeface="+mj-lt"/>
                <a:ea typeface="+mj-ea"/>
                <a:cs typeface="+mj-cs"/>
              </a:rPr>
              <a:t>                   </a:t>
            </a:r>
            <a:r>
              <a:rPr lang="en-US" dirty="0">
                <a:solidFill>
                  <a:schemeClr val="accent2"/>
                </a:solidFill>
              </a:rPr>
              <a:t>References</a:t>
            </a:r>
            <a:br>
              <a:rPr lang="en-US" dirty="0">
                <a:solidFill>
                  <a:schemeClr val="accent2"/>
                </a:solidFill>
              </a:rPr>
            </a:br>
            <a:br>
              <a:rPr lang="en-US" b="0" i="0" kern="1200" dirty="0"/>
            </a:br>
            <a:br>
              <a:rPr lang="en-US" b="0" i="0" kern="1200" dirty="0"/>
            </a:br>
            <a:br>
              <a:rPr lang="en-US" b="0" i="0" kern="1200" dirty="0"/>
            </a:br>
            <a:endParaRPr lang="en-US" b="0" i="0" kern="1200">
              <a:solidFill>
                <a:srgbClr val="EBEBEB"/>
              </a:solidFill>
              <a:latin typeface="+mj-lt"/>
              <a:ea typeface="+mj-ea"/>
              <a:cs typeface="+mj-cs"/>
            </a:endParaRPr>
          </a:p>
        </p:txBody>
      </p:sp>
      <p:sp>
        <p:nvSpPr>
          <p:cNvPr id="97"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99" name="Freeform: Shape 98">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Rectangle 100">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4">
            <a:extLst>
              <a:ext uri="{FF2B5EF4-FFF2-40B4-BE49-F238E27FC236}">
                <a16:creationId xmlns:a16="http://schemas.microsoft.com/office/drawing/2014/main" id="{B800CB52-4706-A08D-DA11-1CD590ED955D}"/>
              </a:ext>
            </a:extLst>
          </p:cNvPr>
          <p:cNvGraphicFramePr>
            <a:graphicFrameLocks noGrp="1"/>
          </p:cNvGraphicFramePr>
          <p:nvPr>
            <p:ph idx="1"/>
            <p:extLst>
              <p:ext uri="{D42A27DB-BD31-4B8C-83A1-F6EECF244321}">
                <p14:modId xmlns:p14="http://schemas.microsoft.com/office/powerpoint/2010/main" val="4158633045"/>
              </p:ext>
            </p:extLst>
          </p:nvPr>
        </p:nvGraphicFramePr>
        <p:xfrm>
          <a:off x="999657" y="647698"/>
          <a:ext cx="5559056" cy="5673044"/>
        </p:xfrm>
        <a:graphic>
          <a:graphicData uri="http://schemas.openxmlformats.org/drawingml/2006/table">
            <a:tbl>
              <a:tblPr bandRow="1">
                <a:noFill/>
                <a:tableStyleId>{5C22544A-7EE6-4342-B048-85BDC9FD1C3A}</a:tableStyleId>
              </a:tblPr>
              <a:tblGrid>
                <a:gridCol w="5559056">
                  <a:extLst>
                    <a:ext uri="{9D8B030D-6E8A-4147-A177-3AD203B41FA5}">
                      <a16:colId xmlns:a16="http://schemas.microsoft.com/office/drawing/2014/main" val="1108231323"/>
                    </a:ext>
                  </a:extLst>
                </a:gridCol>
              </a:tblGrid>
              <a:tr h="434620">
                <a:tc>
                  <a:txBody>
                    <a:bodyPr/>
                    <a:lstStyle/>
                    <a:p>
                      <a:pPr marL="171450" indent="-171450" algn="l" fontAlgn="b">
                        <a:buFont typeface="Wingdings"/>
                        <a:buChar char="v"/>
                      </a:pPr>
                      <a:r>
                        <a:rPr lang="en-US" sz="900" b="0" i="0" u="none" strike="noStrike">
                          <a:solidFill>
                            <a:schemeClr val="tx1">
                              <a:lumMod val="75000"/>
                              <a:lumOff val="25000"/>
                            </a:schemeClr>
                          </a:solidFill>
                          <a:effectLst/>
                          <a:latin typeface="Aptos"/>
                        </a:rPr>
                        <a:t>College of Policing (2021). Diversity, equality and inclusion strategy 2021-2024. [online] Available at: https://assets.college.police.uk/s3fs-public/2021-10/Diversity-equality-and-inclusion-strategy.pdf.  </a:t>
                      </a:r>
                    </a:p>
                  </a:txBody>
                  <a:tcPr marL="126907" marR="65992" marT="65992" marB="65992" anchor="b">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300440833"/>
                  </a:ext>
                </a:extLst>
              </a:tr>
              <a:tr h="569725">
                <a:tc>
                  <a:txBody>
                    <a:bodyPr/>
                    <a:lstStyle/>
                    <a:p>
                      <a:pPr marL="171450" indent="-171450" algn="l" fontAlgn="b">
                        <a:buFont typeface="Wingdings"/>
                        <a:buChar char="v"/>
                      </a:pPr>
                      <a:r>
                        <a:rPr lang="en-US" sz="900" b="0" i="0" u="none" strike="noStrike">
                          <a:solidFill>
                            <a:schemeClr val="tx1">
                              <a:lumMod val="75000"/>
                              <a:lumOff val="25000"/>
                            </a:schemeClr>
                          </a:solidFill>
                          <a:effectLst/>
                          <a:latin typeface="Aptos"/>
                        </a:rPr>
                        <a:t>Bearman, C., Hayes, P. and Thomason, M. (2023). Facilitating teamwork in emergency management: The team process checklist. International Journal of Disaster Risk Reduction, [online] 94. </a:t>
                      </a:r>
                      <a:r>
                        <a:rPr lang="en-US" sz="900" b="0" i="0" u="none" strike="noStrike" err="1">
                          <a:solidFill>
                            <a:schemeClr val="tx1">
                              <a:lumMod val="75000"/>
                              <a:lumOff val="25000"/>
                            </a:schemeClr>
                          </a:solidFill>
                          <a:effectLst/>
                          <a:latin typeface="Aptos"/>
                        </a:rPr>
                        <a:t>doi:https</a:t>
                      </a:r>
                      <a:r>
                        <a:rPr lang="en-US" sz="900" b="0" i="0" u="none" strike="noStrike">
                          <a:solidFill>
                            <a:schemeClr val="tx1">
                              <a:lumMod val="75000"/>
                              <a:lumOff val="25000"/>
                            </a:schemeClr>
                          </a:solidFill>
                          <a:effectLst/>
                          <a:latin typeface="Aptos"/>
                        </a:rPr>
                        <a:t>://doi.org/10.1016/j.ijdrr.2023.103775.  </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757359859"/>
                  </a:ext>
                </a:extLst>
              </a:tr>
              <a:tr h="569725">
                <a:tc>
                  <a:txBody>
                    <a:bodyPr/>
                    <a:lstStyle/>
                    <a:p>
                      <a:pPr marL="171450" indent="-171450" algn="l" fontAlgn="b">
                        <a:buFont typeface="Wingdings"/>
                        <a:buChar char="v"/>
                      </a:pPr>
                      <a:r>
                        <a:rPr lang="en-US" sz="900" b="0" i="0" u="none" strike="noStrike">
                          <a:solidFill>
                            <a:schemeClr val="tx1">
                              <a:lumMod val="75000"/>
                              <a:lumOff val="25000"/>
                            </a:schemeClr>
                          </a:solidFill>
                          <a:effectLst/>
                          <a:latin typeface="Aptos"/>
                        </a:rPr>
                        <a:t>Castaner, X. and Oliveira, N. (2020). Collaboration, Coordination, and Cooperation Among Organizations: Establishing the Distinctive Meanings of These Terms Through a Systematic Literature Review. Journal of Management, [online] 46(6), pp.965–1001. </a:t>
                      </a:r>
                      <a:r>
                        <a:rPr lang="en-US" sz="900" b="0" i="0" u="none" strike="noStrike" err="1">
                          <a:solidFill>
                            <a:schemeClr val="tx1">
                              <a:lumMod val="75000"/>
                              <a:lumOff val="25000"/>
                            </a:schemeClr>
                          </a:solidFill>
                          <a:effectLst/>
                          <a:latin typeface="Aptos"/>
                        </a:rPr>
                        <a:t>doi:https</a:t>
                      </a:r>
                      <a:r>
                        <a:rPr lang="en-US" sz="900" b="0" i="0" u="none" strike="noStrike">
                          <a:solidFill>
                            <a:schemeClr val="tx1">
                              <a:lumMod val="75000"/>
                              <a:lumOff val="25000"/>
                            </a:schemeClr>
                          </a:solidFill>
                          <a:effectLst/>
                          <a:latin typeface="Aptos"/>
                        </a:rPr>
                        <a:t>://doi.org/10.1177/0149206320901565.  </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695870765"/>
                  </a:ext>
                </a:extLst>
              </a:tr>
              <a:tr h="569725">
                <a:tc>
                  <a:txBody>
                    <a:bodyPr/>
                    <a:lstStyle/>
                    <a:p>
                      <a:pPr marL="171450" indent="-171450" algn="l" fontAlgn="b">
                        <a:buFont typeface="Wingdings"/>
                        <a:buChar char="v"/>
                      </a:pPr>
                      <a:r>
                        <a:rPr lang="en-US" sz="900" b="0" i="0" u="none" strike="noStrike" err="1">
                          <a:solidFill>
                            <a:schemeClr val="tx1">
                              <a:lumMod val="75000"/>
                              <a:lumOff val="25000"/>
                            </a:schemeClr>
                          </a:solidFill>
                          <a:effectLst/>
                          <a:latin typeface="Aptos"/>
                        </a:rPr>
                        <a:t>Espevik</a:t>
                      </a:r>
                      <a:r>
                        <a:rPr lang="en-US" sz="900" b="0" i="0" u="none" strike="noStrike">
                          <a:solidFill>
                            <a:schemeClr val="tx1">
                              <a:lumMod val="75000"/>
                              <a:lumOff val="25000"/>
                            </a:schemeClr>
                          </a:solidFill>
                          <a:effectLst/>
                          <a:latin typeface="Aptos"/>
                        </a:rPr>
                        <a:t>, R., Johnsen, B.H., Saus, E.R., Sanden, S. and Olsen, O.K. (2021). Teamwork on Patrol: Investigating Teamwork Processes and Underlaying Coordinating Mechanisms in a Police Training Program. Frontiers in Psychology, [online] 12(12), p.702347. </a:t>
                      </a:r>
                      <a:r>
                        <a:rPr lang="en-US" sz="900" b="0" i="0" u="none" strike="noStrike" err="1">
                          <a:solidFill>
                            <a:schemeClr val="tx1">
                              <a:lumMod val="75000"/>
                              <a:lumOff val="25000"/>
                            </a:schemeClr>
                          </a:solidFill>
                          <a:effectLst/>
                          <a:latin typeface="Aptos"/>
                        </a:rPr>
                        <a:t>doi:https</a:t>
                      </a:r>
                      <a:r>
                        <a:rPr lang="en-US" sz="900" b="0" i="0" u="none" strike="noStrike">
                          <a:solidFill>
                            <a:schemeClr val="tx1">
                              <a:lumMod val="75000"/>
                              <a:lumOff val="25000"/>
                            </a:schemeClr>
                          </a:solidFill>
                          <a:effectLst/>
                          <a:latin typeface="Aptos"/>
                        </a:rPr>
                        <a:t>://doi.org/10.3389/fpsyg.2021.702347.  </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425218265"/>
                  </a:ext>
                </a:extLst>
              </a:tr>
              <a:tr h="434620">
                <a:tc>
                  <a:txBody>
                    <a:bodyPr/>
                    <a:lstStyle/>
                    <a:p>
                      <a:pPr marL="171450" indent="-171450" algn="l" fontAlgn="b">
                        <a:buFont typeface="Wingdings"/>
                        <a:buChar char="v"/>
                      </a:pPr>
                      <a:r>
                        <a:rPr lang="en-US" sz="900" b="0" i="0" u="none" strike="noStrike">
                          <a:solidFill>
                            <a:schemeClr val="tx1">
                              <a:lumMod val="75000"/>
                              <a:lumOff val="25000"/>
                            </a:schemeClr>
                          </a:solidFill>
                          <a:effectLst/>
                          <a:latin typeface="Aptos"/>
                        </a:rPr>
                        <a:t>Forces </a:t>
                      </a:r>
                      <a:r>
                        <a:rPr lang="en-US" sz="900" b="0" i="0" u="none" strike="noStrike" err="1">
                          <a:solidFill>
                            <a:schemeClr val="tx1">
                              <a:lumMod val="75000"/>
                              <a:lumOff val="25000"/>
                            </a:schemeClr>
                          </a:solidFill>
                          <a:effectLst/>
                          <a:latin typeface="Aptos"/>
                        </a:rPr>
                        <a:t>Penpals</a:t>
                      </a:r>
                      <a:r>
                        <a:rPr lang="en-US" sz="900" b="0" i="0" u="none" strike="noStrike">
                          <a:solidFill>
                            <a:schemeClr val="tx1">
                              <a:lumMod val="75000"/>
                              <a:lumOff val="25000"/>
                            </a:schemeClr>
                          </a:solidFill>
                          <a:effectLst/>
                          <a:latin typeface="Aptos"/>
                        </a:rPr>
                        <a:t>, 2024. British soldiers and police conduct joint anti-terrorism drill. Available at: https://forcespenpals.net/gb/news/british-soldiers-and-police-conduct-joint-anti-terrorism-drill/  </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313871700"/>
                  </a:ext>
                </a:extLst>
              </a:tr>
              <a:tr h="569725">
                <a:tc>
                  <a:txBody>
                    <a:bodyPr/>
                    <a:lstStyle/>
                    <a:p>
                      <a:pPr marL="171450" indent="-171450" algn="l" fontAlgn="b">
                        <a:buFont typeface="Wingdings"/>
                        <a:buChar char="v"/>
                      </a:pPr>
                      <a:r>
                        <a:rPr lang="en-US" sz="900" b="0" i="0" u="none" strike="noStrike" err="1">
                          <a:solidFill>
                            <a:schemeClr val="tx1">
                              <a:lumMod val="75000"/>
                              <a:lumOff val="25000"/>
                            </a:schemeClr>
                          </a:solidFill>
                          <a:effectLst/>
                          <a:latin typeface="Aptos"/>
                        </a:rPr>
                        <a:t>Freepik</a:t>
                      </a:r>
                      <a:r>
                        <a:rPr lang="en-US" sz="900" b="0" i="0" u="none" strike="noStrike">
                          <a:solidFill>
                            <a:schemeClr val="tx1">
                              <a:lumMod val="75000"/>
                              <a:lumOff val="25000"/>
                            </a:schemeClr>
                          </a:solidFill>
                          <a:effectLst/>
                          <a:latin typeface="Aptos"/>
                        </a:rPr>
                        <a:t>, 2024. Police crime team in city protection. Available at: https://www.freepik.com/premium-photo/police-crime-team-city-protection-justice-law-enforcement-mission-serious-collaboration-young-woman-man-security-officers-working-with-guns-together-urban-town_61717751.htm</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420637034"/>
                  </a:ext>
                </a:extLst>
              </a:tr>
              <a:tr h="704830">
                <a:tc>
                  <a:txBody>
                    <a:bodyPr/>
                    <a:lstStyle/>
                    <a:p>
                      <a:pPr marL="171450" indent="-171450" algn="l" fontAlgn="b">
                        <a:buFont typeface="Wingdings"/>
                        <a:buChar char="v"/>
                      </a:pPr>
                      <a:r>
                        <a:rPr lang="en-US" sz="900" b="0" i="0" u="none" strike="noStrike">
                          <a:solidFill>
                            <a:schemeClr val="tx1">
                              <a:lumMod val="75000"/>
                              <a:lumOff val="25000"/>
                            </a:schemeClr>
                          </a:solidFill>
                          <a:effectLst/>
                          <a:latin typeface="Aptos"/>
                        </a:rPr>
                        <a:t>Johnson, S.S., Grossman, R., Miller, J.P., Christfort, K., Traylor, A.M., </a:t>
                      </a:r>
                      <a:r>
                        <a:rPr lang="en-US" sz="900" b="0" i="0" u="none" strike="noStrike" err="1">
                          <a:solidFill>
                            <a:schemeClr val="tx1">
                              <a:lumMod val="75000"/>
                              <a:lumOff val="25000"/>
                            </a:schemeClr>
                          </a:solidFill>
                          <a:effectLst/>
                          <a:latin typeface="Aptos"/>
                        </a:rPr>
                        <a:t>Schweissing</a:t>
                      </a:r>
                      <a:r>
                        <a:rPr lang="en-US" sz="900" b="0" i="0" u="none" strike="noStrike">
                          <a:solidFill>
                            <a:schemeClr val="tx1">
                              <a:lumMod val="75000"/>
                              <a:lumOff val="25000"/>
                            </a:schemeClr>
                          </a:solidFill>
                          <a:effectLst/>
                          <a:latin typeface="Aptos"/>
                        </a:rPr>
                        <a:t>, E., Bonaventura, C.D., Salas, E., Kreamer, L., Stock, G., </a:t>
                      </a:r>
                      <a:r>
                        <a:rPr lang="en-US" sz="900" b="0" i="0" u="none" strike="noStrike" err="1">
                          <a:solidFill>
                            <a:schemeClr val="tx1">
                              <a:lumMod val="75000"/>
                              <a:lumOff val="25000"/>
                            </a:schemeClr>
                          </a:solidFill>
                          <a:effectLst/>
                          <a:latin typeface="Aptos"/>
                        </a:rPr>
                        <a:t>Rogelberg</a:t>
                      </a:r>
                      <a:r>
                        <a:rPr lang="en-US" sz="900" b="0" i="0" u="none" strike="noStrike">
                          <a:solidFill>
                            <a:schemeClr val="tx1">
                              <a:lumMod val="75000"/>
                              <a:lumOff val="25000"/>
                            </a:schemeClr>
                          </a:solidFill>
                          <a:effectLst/>
                          <a:latin typeface="Aptos"/>
                        </a:rPr>
                        <a:t>, S. and Hickman, A. (2021). Knowing Well, Being Well: well-being born of understanding: The Science of Teamwork. American Journal of Health Promotion, [online] 35(5), pp.730–749. </a:t>
                      </a:r>
                      <a:r>
                        <a:rPr lang="en-US" sz="900" b="0" i="0" u="none" strike="noStrike" err="1">
                          <a:solidFill>
                            <a:schemeClr val="tx1">
                              <a:lumMod val="75000"/>
                              <a:lumOff val="25000"/>
                            </a:schemeClr>
                          </a:solidFill>
                          <a:effectLst/>
                          <a:latin typeface="Aptos"/>
                        </a:rPr>
                        <a:t>doi:https</a:t>
                      </a:r>
                      <a:r>
                        <a:rPr lang="en-US" sz="900" b="0" i="0" u="none" strike="noStrike">
                          <a:solidFill>
                            <a:schemeClr val="tx1">
                              <a:lumMod val="75000"/>
                              <a:lumOff val="25000"/>
                            </a:schemeClr>
                          </a:solidFill>
                          <a:effectLst/>
                          <a:latin typeface="Aptos"/>
                        </a:rPr>
                        <a:t>://doi.org/10.1177/08901171211007955.  </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824700260"/>
                  </a:ext>
                </a:extLst>
              </a:tr>
              <a:tr h="569725">
                <a:tc>
                  <a:txBody>
                    <a:bodyPr/>
                    <a:lstStyle/>
                    <a:p>
                      <a:pPr marL="171450" indent="-171450" algn="l" fontAlgn="b">
                        <a:buFont typeface="Wingdings"/>
                        <a:buChar char="v"/>
                      </a:pPr>
                      <a:r>
                        <a:rPr lang="en-US" sz="900" b="0" i="0" u="none" strike="noStrike">
                          <a:solidFill>
                            <a:schemeClr val="tx1">
                              <a:lumMod val="75000"/>
                              <a:lumOff val="25000"/>
                            </a:schemeClr>
                          </a:solidFill>
                          <a:effectLst/>
                          <a:latin typeface="Aptos"/>
                        </a:rPr>
                        <a:t>Krawczyk, B. (2023). The Tuckman model: 5 stages of team development. [online] </a:t>
                      </a:r>
                      <a:r>
                        <a:rPr lang="en-US" sz="900" b="0" i="0" u="none" strike="noStrike" err="1">
                          <a:solidFill>
                            <a:schemeClr val="tx1">
                              <a:lumMod val="75000"/>
                              <a:lumOff val="25000"/>
                            </a:schemeClr>
                          </a:solidFill>
                          <a:effectLst/>
                          <a:latin typeface="Aptos"/>
                        </a:rPr>
                        <a:t>LogRocket</a:t>
                      </a:r>
                      <a:r>
                        <a:rPr lang="en-US" sz="900" b="0" i="0" u="none" strike="noStrike">
                          <a:solidFill>
                            <a:schemeClr val="tx1">
                              <a:lumMod val="75000"/>
                              <a:lumOff val="25000"/>
                            </a:schemeClr>
                          </a:solidFill>
                          <a:effectLst/>
                          <a:latin typeface="Aptos"/>
                        </a:rPr>
                        <a:t> Blog. Available at: https://blog.logrocket.com/product-management/tuckman-model-5-stages-team-development/ [Accessed 27 Jul. 2023].  </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894190428"/>
                  </a:ext>
                </a:extLst>
              </a:tr>
              <a:tr h="569725">
                <a:tc>
                  <a:txBody>
                    <a:bodyPr/>
                    <a:lstStyle/>
                    <a:p>
                      <a:pPr marL="171450" indent="-171450" algn="l" fontAlgn="b">
                        <a:buFont typeface="Wingdings"/>
                        <a:buChar char="v"/>
                      </a:pPr>
                      <a:r>
                        <a:rPr lang="en-US" sz="900" b="0" i="0" u="none" strike="noStrike">
                          <a:solidFill>
                            <a:schemeClr val="tx1">
                              <a:lumMod val="75000"/>
                              <a:lumOff val="25000"/>
                            </a:schemeClr>
                          </a:solidFill>
                          <a:effectLst/>
                          <a:latin typeface="Aptos"/>
                        </a:rPr>
                        <a:t>Meyers, M.C., van </a:t>
                      </a:r>
                      <a:r>
                        <a:rPr lang="en-US" sz="900" b="0" i="0" u="none" strike="noStrike" err="1">
                          <a:solidFill>
                            <a:schemeClr val="tx1">
                              <a:lumMod val="75000"/>
                              <a:lumOff val="25000"/>
                            </a:schemeClr>
                          </a:solidFill>
                          <a:effectLst/>
                          <a:latin typeface="Aptos"/>
                        </a:rPr>
                        <a:t>Woerkom</a:t>
                      </a:r>
                      <a:r>
                        <a:rPr lang="en-US" sz="900" b="0" i="0" u="none" strike="noStrike">
                          <a:solidFill>
                            <a:schemeClr val="tx1">
                              <a:lumMod val="75000"/>
                              <a:lumOff val="25000"/>
                            </a:schemeClr>
                          </a:solidFill>
                          <a:effectLst/>
                          <a:latin typeface="Aptos"/>
                        </a:rPr>
                        <a:t>, M. and Bauwens, R. (2023). Stronger together: A multilevel study of collective strengths use and team performance. Journal of Business Research, [online] 159(1), p.113728. </a:t>
                      </a:r>
                      <a:r>
                        <a:rPr lang="en-US" sz="900" b="0" i="0" u="none" strike="noStrike" err="1">
                          <a:solidFill>
                            <a:schemeClr val="tx1">
                              <a:lumMod val="75000"/>
                              <a:lumOff val="25000"/>
                            </a:schemeClr>
                          </a:solidFill>
                          <a:effectLst/>
                          <a:latin typeface="Aptos"/>
                        </a:rPr>
                        <a:t>doi:https</a:t>
                      </a:r>
                      <a:r>
                        <a:rPr lang="en-US" sz="900" b="0" i="0" u="none" strike="noStrike">
                          <a:solidFill>
                            <a:schemeClr val="tx1">
                              <a:lumMod val="75000"/>
                              <a:lumOff val="25000"/>
                            </a:schemeClr>
                          </a:solidFill>
                          <a:effectLst/>
                          <a:latin typeface="Aptos"/>
                        </a:rPr>
                        <a:t>://doi.org/10.1016/j.jbusres.2023.113728.  </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822091991"/>
                  </a:ext>
                </a:extLst>
              </a:tr>
              <a:tr h="569725">
                <a:tc>
                  <a:txBody>
                    <a:bodyPr/>
                    <a:lstStyle/>
                    <a:p>
                      <a:pPr marL="171450" indent="-171450" algn="l" fontAlgn="b">
                        <a:buFont typeface="Wingdings"/>
                        <a:buChar char="v"/>
                      </a:pPr>
                      <a:r>
                        <a:rPr lang="en-US" sz="900" b="0" i="0" u="none" strike="noStrike">
                          <a:solidFill>
                            <a:schemeClr val="tx1">
                              <a:lumMod val="75000"/>
                              <a:lumOff val="25000"/>
                            </a:schemeClr>
                          </a:solidFill>
                          <a:effectLst/>
                          <a:latin typeface="Aptos"/>
                        </a:rPr>
                        <a:t>Oxholm, P.D. and Glaser, J. (2023). Goals and outcomes of police officer communication: Evidence from in-depth interviews. Goals and outcomes of police officer communication: Evidence from in-depth interviews, [online] 26(4), pp.875–890. </a:t>
                      </a:r>
                      <a:r>
                        <a:rPr lang="en-US" sz="900" b="0" i="0" u="none" strike="noStrike" err="1">
                          <a:solidFill>
                            <a:schemeClr val="tx1">
                              <a:lumMod val="75000"/>
                              <a:lumOff val="25000"/>
                            </a:schemeClr>
                          </a:solidFill>
                          <a:effectLst/>
                          <a:latin typeface="Aptos"/>
                        </a:rPr>
                        <a:t>doi:https</a:t>
                      </a:r>
                      <a:r>
                        <a:rPr lang="en-US" sz="900" b="0" i="0" u="none" strike="noStrike">
                          <a:solidFill>
                            <a:schemeClr val="tx1">
                              <a:lumMod val="75000"/>
                              <a:lumOff val="25000"/>
                            </a:schemeClr>
                          </a:solidFill>
                          <a:effectLst/>
                          <a:latin typeface="Aptos"/>
                        </a:rPr>
                        <a:t>://doi.org/10.1177/13684302221121585.  </a:t>
                      </a:r>
                    </a:p>
                  </a:txBody>
                  <a:tcPr marL="126907" marR="65992" marT="65992" marB="65992"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038353411"/>
                  </a:ext>
                </a:extLst>
              </a:tr>
            </a:tbl>
          </a:graphicData>
        </a:graphic>
      </p:graphicFrame>
    </p:spTree>
    <p:extLst>
      <p:ext uri="{BB962C8B-B14F-4D97-AF65-F5344CB8AC3E}">
        <p14:creationId xmlns:p14="http://schemas.microsoft.com/office/powerpoint/2010/main" val="1642252079"/>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DA64B-A3B8-C3A8-BDE5-CDF8E911CD73}"/>
              </a:ext>
            </a:extLst>
          </p:cNvPr>
          <p:cNvSpPr>
            <a:spLocks noGrp="1"/>
          </p:cNvSpPr>
          <p:nvPr>
            <p:ph type="title"/>
          </p:nvPr>
        </p:nvSpPr>
        <p:spPr>
          <a:xfrm>
            <a:off x="648930" y="629266"/>
            <a:ext cx="6188190" cy="1622321"/>
          </a:xfrm>
        </p:spPr>
        <p:txBody>
          <a:bodyPr>
            <a:normAutofit fontScale="90000"/>
          </a:bodyPr>
          <a:lstStyle/>
          <a:p>
            <a:r>
              <a:rPr lang="en-US" dirty="0">
                <a:solidFill>
                  <a:srgbClr val="EBEBEB"/>
                </a:solidFill>
              </a:rPr>
              <a:t>                  </a:t>
            </a:r>
            <a:r>
              <a:rPr lang="en-US" dirty="0">
                <a:solidFill>
                  <a:schemeClr val="accent2"/>
                </a:solidFill>
              </a:rPr>
              <a:t>References</a:t>
            </a:r>
            <a:br>
              <a:rPr lang="en-US" dirty="0">
                <a:solidFill>
                  <a:schemeClr val="accent2"/>
                </a:solidFill>
              </a:rPr>
            </a:br>
            <a:br>
              <a:rPr lang="en-US" dirty="0"/>
            </a:br>
            <a:endParaRPr lang="en-US">
              <a:solidFill>
                <a:srgbClr val="EBEBEB"/>
              </a:solidFill>
            </a:endParaRPr>
          </a:p>
        </p:txBody>
      </p:sp>
      <p:sp>
        <p:nvSpPr>
          <p:cNvPr id="3" name="Content Placeholder 2">
            <a:extLst>
              <a:ext uri="{FF2B5EF4-FFF2-40B4-BE49-F238E27FC236}">
                <a16:creationId xmlns:a16="http://schemas.microsoft.com/office/drawing/2014/main" id="{744827D9-755C-FBCA-A499-EAE9711F4F2A}"/>
              </a:ext>
            </a:extLst>
          </p:cNvPr>
          <p:cNvSpPr>
            <a:spLocks noGrp="1"/>
          </p:cNvSpPr>
          <p:nvPr>
            <p:ph idx="1"/>
          </p:nvPr>
        </p:nvSpPr>
        <p:spPr>
          <a:xfrm>
            <a:off x="648930" y="2438400"/>
            <a:ext cx="6188189" cy="3785419"/>
          </a:xfrm>
        </p:spPr>
        <p:txBody>
          <a:bodyPr vert="horz" lIns="91440" tIns="45720" rIns="91440" bIns="45720" rtlCol="0">
            <a:normAutofit/>
          </a:bodyPr>
          <a:lstStyle/>
          <a:p>
            <a:pPr>
              <a:lnSpc>
                <a:spcPct val="90000"/>
              </a:lnSpc>
              <a:buFont typeface="Wingdings,Sans-Serif" charset="2"/>
              <a:buChar char="v"/>
            </a:pPr>
            <a:r>
              <a:rPr lang="en-US" sz="800">
                <a:solidFill>
                  <a:srgbClr val="FFFFFF"/>
                </a:solidFill>
                <a:latin typeface="Times New Roman"/>
                <a:cs typeface="Times New Roman"/>
              </a:rPr>
              <a:t>Alamy Limited (2024). </a:t>
            </a:r>
            <a:r>
              <a:rPr lang="en-US" sz="800" i="1">
                <a:solidFill>
                  <a:srgbClr val="FFFFFF"/>
                </a:solidFill>
                <a:latin typeface="Times New Roman"/>
                <a:cs typeface="Times New Roman"/>
              </a:rPr>
              <a:t>Police officer on phone with PCSO near scene of suspect arrested for threats to kill, Selborne, Hampshire, UK.</a:t>
            </a:r>
            <a:r>
              <a:rPr lang="en-US" sz="800">
                <a:solidFill>
                  <a:srgbClr val="FFFFFF"/>
                </a:solidFill>
                <a:latin typeface="Times New Roman"/>
                <a:cs typeface="Times New Roman"/>
              </a:rPr>
              <a:t> [online] Alamy.com. Available at: </a:t>
            </a:r>
            <a:r>
              <a:rPr lang="en-US" sz="800">
                <a:solidFill>
                  <a:srgbClr val="FFFFFF"/>
                </a:solidFill>
                <a:latin typeface="Times New Roman"/>
                <a:cs typeface="Times New Roman"/>
                <a:hlinkClick r:id="rId3"/>
              </a:rPr>
              <a:t>https://www.alamy.com/stock-photo-police-officer-on-phone-with-pcso-near-scene-of-suspect-arrested-for-54433254.html?imageid=6871CA53-7DD1-40B6-BB72-218F0E84F58E&amp;p=4669&amp;pn=1&amp;searchId=c0bfd821e0efadd495f10b70a6f74a8b&amp;searchtype=0</a:t>
            </a:r>
            <a:r>
              <a:rPr lang="en-US" sz="800">
                <a:solidFill>
                  <a:srgbClr val="FFFFFF"/>
                </a:solidFill>
                <a:latin typeface="Times New Roman"/>
                <a:cs typeface="Times New Roman"/>
              </a:rPr>
              <a:t> [Accessed 30 Nov. 2024].</a:t>
            </a:r>
          </a:p>
          <a:p>
            <a:pPr>
              <a:lnSpc>
                <a:spcPct val="90000"/>
              </a:lnSpc>
              <a:buClr>
                <a:srgbClr val="8AD0D6"/>
              </a:buClr>
              <a:buFont typeface="Wingdings,Sans-Serif" charset="2"/>
              <a:buChar char="v"/>
            </a:pPr>
            <a:r>
              <a:rPr lang="en-US" sz="800">
                <a:solidFill>
                  <a:srgbClr val="FFFFFF"/>
                </a:solidFill>
                <a:latin typeface="Times New Roman"/>
                <a:cs typeface="Times New Roman"/>
              </a:rPr>
              <a:t>Davies, M. (2024). </a:t>
            </a:r>
            <a:r>
              <a:rPr lang="en-US" sz="800" i="1">
                <a:solidFill>
                  <a:srgbClr val="FFFFFF"/>
                </a:solidFill>
                <a:latin typeface="Times New Roman"/>
                <a:cs typeface="Times New Roman"/>
              </a:rPr>
              <a:t>Riots and reputations: Will the violent unrest in Britain affect investment?</a:t>
            </a:r>
            <a:r>
              <a:rPr lang="en-US" sz="800">
                <a:solidFill>
                  <a:srgbClr val="FFFFFF"/>
                </a:solidFill>
                <a:latin typeface="Times New Roman"/>
                <a:cs typeface="Times New Roman"/>
              </a:rPr>
              <a:t> [online] The National. Available at: </a:t>
            </a:r>
            <a:r>
              <a:rPr lang="en-US" sz="800">
                <a:solidFill>
                  <a:srgbClr val="FFFFFF"/>
                </a:solidFill>
                <a:latin typeface="Times New Roman"/>
                <a:cs typeface="Times New Roman"/>
                <a:hlinkClick r:id="rId4"/>
              </a:rPr>
              <a:t>https://www.thenationalnews.com/business/2024/08/09/riots-and-reputations-will-the-violent-unrest-in-britain-affect-investment/</a:t>
            </a:r>
            <a:r>
              <a:rPr lang="en-US" sz="800">
                <a:solidFill>
                  <a:srgbClr val="FFFFFF"/>
                </a:solidFill>
                <a:latin typeface="Times New Roman"/>
                <a:cs typeface="Times New Roman"/>
              </a:rPr>
              <a:t> [Accessed 28 Nov. 24AD].</a:t>
            </a:r>
          </a:p>
          <a:p>
            <a:pPr>
              <a:lnSpc>
                <a:spcPct val="90000"/>
              </a:lnSpc>
              <a:buClr>
                <a:srgbClr val="8AD0D6"/>
              </a:buClr>
              <a:buFont typeface="Wingdings,Sans-Serif" charset="2"/>
              <a:buChar char="v"/>
            </a:pPr>
            <a:r>
              <a:rPr lang="en-US" sz="800">
                <a:solidFill>
                  <a:srgbClr val="FFFFFF"/>
                </a:solidFill>
                <a:latin typeface="Times New Roman"/>
                <a:cs typeface="Times New Roman"/>
              </a:rPr>
              <a:t>Ellyatt, H. (2024). </a:t>
            </a:r>
            <a:r>
              <a:rPr lang="en-US" sz="800" i="1">
                <a:solidFill>
                  <a:srgbClr val="FFFFFF"/>
                </a:solidFill>
                <a:latin typeface="Times New Roman"/>
                <a:cs typeface="Times New Roman"/>
              </a:rPr>
              <a:t>As riots and disorder spread, some countries warn their citizens about traveling to the UK</a:t>
            </a:r>
            <a:r>
              <a:rPr lang="en-US" sz="800">
                <a:solidFill>
                  <a:srgbClr val="FFFFFF"/>
                </a:solidFill>
                <a:latin typeface="Times New Roman"/>
                <a:cs typeface="Times New Roman"/>
              </a:rPr>
              <a:t>. [online] CNBC. Available at: </a:t>
            </a:r>
            <a:r>
              <a:rPr lang="en-US" sz="800">
                <a:solidFill>
                  <a:srgbClr val="FFFFFF"/>
                </a:solidFill>
                <a:latin typeface="Times New Roman"/>
                <a:cs typeface="Times New Roman"/>
                <a:hlinkClick r:id="rId5"/>
              </a:rPr>
              <a:t>https://www.cnbc.com/2024/08/06/uk-riots-is-the-country-safe-to-travel-to-as-protests-spread.html</a:t>
            </a:r>
            <a:r>
              <a:rPr lang="en-US" sz="800">
                <a:solidFill>
                  <a:srgbClr val="FFFFFF"/>
                </a:solidFill>
                <a:latin typeface="Times New Roman"/>
                <a:cs typeface="Times New Roman"/>
              </a:rPr>
              <a:t> [Accessed 27 Nov. 24AD].</a:t>
            </a:r>
          </a:p>
          <a:p>
            <a:pPr>
              <a:lnSpc>
                <a:spcPct val="90000"/>
              </a:lnSpc>
              <a:buClr>
                <a:srgbClr val="8AD0D6"/>
              </a:buClr>
              <a:buFont typeface="Wingdings,Sans-Serif" charset="2"/>
              <a:buChar char="v"/>
            </a:pPr>
            <a:r>
              <a:rPr lang="en-US" sz="800">
                <a:solidFill>
                  <a:srgbClr val="FFFFFF"/>
                </a:solidFill>
                <a:latin typeface="Times New Roman"/>
                <a:cs typeface="Times New Roman"/>
              </a:rPr>
              <a:t>Freepik. (2023). </a:t>
            </a:r>
            <a:r>
              <a:rPr lang="en-US" sz="800" i="1">
                <a:solidFill>
                  <a:srgbClr val="FFFFFF"/>
                </a:solidFill>
                <a:latin typeface="Times New Roman"/>
                <a:cs typeface="Times New Roman"/>
              </a:rPr>
              <a:t>Premium Photo | Police crime and team in the city for protection justice and law enforcement mission Serious collaboration and young woman and man security officers working with guns together in an urban town</a:t>
            </a:r>
            <a:r>
              <a:rPr lang="en-US" sz="800">
                <a:solidFill>
                  <a:srgbClr val="FFFFFF"/>
                </a:solidFill>
                <a:latin typeface="Times New Roman"/>
                <a:cs typeface="Times New Roman"/>
              </a:rPr>
              <a:t>. [online] Available at: </a:t>
            </a:r>
            <a:r>
              <a:rPr lang="en-US" sz="800">
                <a:solidFill>
                  <a:srgbClr val="FFFFFF"/>
                </a:solidFill>
                <a:latin typeface="Times New Roman"/>
                <a:cs typeface="Times New Roman"/>
                <a:hlinkClick r:id="rId6"/>
              </a:rPr>
              <a:t>https://www.freepik.com/premium-photo/police-crime-team-city-protection-justice-law-enforcement-mission-serious-collaboration-young-woman-man-security-officers-working-with-guns-together-urban-town_61717751.htm</a:t>
            </a:r>
            <a:r>
              <a:rPr lang="en-US" sz="800">
                <a:solidFill>
                  <a:srgbClr val="FFFFFF"/>
                </a:solidFill>
                <a:latin typeface="Times New Roman"/>
                <a:cs typeface="Times New Roman"/>
              </a:rPr>
              <a:t> [Accessed 15 Nov. 2024].</a:t>
            </a:r>
          </a:p>
          <a:p>
            <a:pPr>
              <a:lnSpc>
                <a:spcPct val="90000"/>
              </a:lnSpc>
              <a:buClr>
                <a:srgbClr val="8AD0D6"/>
              </a:buClr>
              <a:buFont typeface="Wingdings,Sans-Serif" charset="2"/>
              <a:buChar char="v"/>
            </a:pPr>
            <a:r>
              <a:rPr lang="en-US" sz="800">
                <a:solidFill>
                  <a:srgbClr val="FFFFFF"/>
                </a:solidFill>
                <a:latin typeface="Times New Roman"/>
                <a:cs typeface="Times New Roman"/>
              </a:rPr>
              <a:t>Googleusercontent.com. (2023). </a:t>
            </a:r>
            <a:r>
              <a:rPr lang="en-US" sz="800" i="1">
                <a:solidFill>
                  <a:srgbClr val="FFFFFF"/>
                </a:solidFill>
                <a:latin typeface="Times New Roman"/>
                <a:cs typeface="Times New Roman"/>
              </a:rPr>
              <a:t>THE IMPORTANCE OF TEAMWORK FOR THE EFFICIENCY OF POLICE ACTION2</a:t>
            </a:r>
            <a:r>
              <a:rPr lang="en-US" sz="800">
                <a:solidFill>
                  <a:srgbClr val="FFFFFF"/>
                </a:solidFill>
                <a:latin typeface="Times New Roman"/>
                <a:cs typeface="Times New Roman"/>
              </a:rPr>
              <a:t>. [online] Available at: </a:t>
            </a:r>
            <a:r>
              <a:rPr lang="en-US" sz="800">
                <a:solidFill>
                  <a:srgbClr val="FFFFFF"/>
                </a:solidFill>
                <a:latin typeface="Times New Roman"/>
                <a:cs typeface="Times New Roman"/>
                <a:hlinkClick r:id="rId7"/>
              </a:rPr>
              <a:t>https://scholar.googleusercontent.com/scholar?q=cache:MFwZUQb8FHgJ:scholar.google.com/&amp;hl=en&amp;as_sdt=0</a:t>
            </a:r>
            <a:r>
              <a:rPr lang="en-US" sz="800">
                <a:solidFill>
                  <a:srgbClr val="FFFFFF"/>
                </a:solidFill>
                <a:latin typeface="Times New Roman"/>
                <a:cs typeface="Times New Roman"/>
              </a:rPr>
              <a:t> [Accessed 4 Nov. 2024].</a:t>
            </a:r>
          </a:p>
          <a:p>
            <a:pPr>
              <a:lnSpc>
                <a:spcPct val="90000"/>
              </a:lnSpc>
              <a:buClr>
                <a:srgbClr val="8AD0D6"/>
              </a:buClr>
              <a:buFont typeface="Wingdings,Sans-Serif" charset="2"/>
              <a:buChar char="v"/>
            </a:pPr>
            <a:r>
              <a:rPr lang="en-US" sz="800">
                <a:solidFill>
                  <a:srgbClr val="FFFFFF"/>
                </a:solidFill>
                <a:latin typeface="Times New Roman"/>
                <a:cs typeface="Times New Roman"/>
              </a:rPr>
              <a:t>McKie, R., Tapper, J., Savage, M. and Lee, O. (2024). </a:t>
            </a:r>
            <a:r>
              <a:rPr lang="en-US" sz="800" i="1">
                <a:solidFill>
                  <a:srgbClr val="FFFFFF"/>
                </a:solidFill>
                <a:latin typeface="Times New Roman"/>
                <a:cs typeface="Times New Roman"/>
              </a:rPr>
              <a:t>Dozens arrested in violent clashes across the country as government warns rioters ‘will pay the price’</a:t>
            </a:r>
            <a:r>
              <a:rPr lang="en-US" sz="800">
                <a:solidFill>
                  <a:srgbClr val="FFFFFF"/>
                </a:solidFill>
                <a:latin typeface="Times New Roman"/>
                <a:cs typeface="Times New Roman"/>
              </a:rPr>
              <a:t>. [online] the Guardian. Available at: </a:t>
            </a:r>
            <a:r>
              <a:rPr lang="en-US" sz="800">
                <a:solidFill>
                  <a:srgbClr val="FFFFFF"/>
                </a:solidFill>
                <a:latin typeface="Times New Roman"/>
                <a:cs typeface="Times New Roman"/>
                <a:hlinkClick r:id="rId8"/>
              </a:rPr>
              <a:t>https://www.theguardian.com/uk-news/article/2024/aug/03/government-warns-that-rioters-will-pay-the-price-as-wave-of-violence-sweeps-uk</a:t>
            </a:r>
            <a:r>
              <a:rPr lang="en-US" sz="800">
                <a:solidFill>
                  <a:srgbClr val="FFFFFF"/>
                </a:solidFill>
                <a:latin typeface="Times New Roman"/>
                <a:cs typeface="Times New Roman"/>
              </a:rPr>
              <a:t> [Accessed 21 Nov. 24AD].</a:t>
            </a:r>
            <a:endParaRPr lang="en-US" sz="80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A close up of a car&#10;&#10;Description automatically generated">
            <a:extLst>
              <a:ext uri="{FF2B5EF4-FFF2-40B4-BE49-F238E27FC236}">
                <a16:creationId xmlns:a16="http://schemas.microsoft.com/office/drawing/2014/main" id="{62C565DB-2006-26BE-52DD-D9928727D670}"/>
              </a:ext>
            </a:extLst>
          </p:cNvPr>
          <p:cNvPicPr>
            <a:picLocks noChangeAspect="1"/>
          </p:cNvPicPr>
          <p:nvPr/>
        </p:nvPicPr>
        <p:blipFill>
          <a:blip r:embed="rId9">
            <a:extLst>
              <a:ext uri="{837473B0-CC2E-450A-ABE3-18F120FF3D39}">
                <a1611:picAttrSrcUrl xmlns:a1611="http://schemas.microsoft.com/office/drawing/2016/11/main" r:id="rId10"/>
              </a:ext>
            </a:extLst>
          </a:blip>
          <a:srcRect t="5398" r="2" b="2026"/>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5" name="TextBox 4">
            <a:extLst>
              <a:ext uri="{FF2B5EF4-FFF2-40B4-BE49-F238E27FC236}">
                <a16:creationId xmlns:a16="http://schemas.microsoft.com/office/drawing/2014/main" id="{07C14137-428A-EF1E-E7C5-062DB08AF0C1}"/>
              </a:ext>
            </a:extLst>
          </p:cNvPr>
          <p:cNvSpPr txBox="1"/>
          <p:nvPr/>
        </p:nvSpPr>
        <p:spPr>
          <a:xfrm>
            <a:off x="10015824" y="4922394"/>
            <a:ext cx="854648" cy="161353"/>
          </a:xfrm>
          <a:prstGeom prst="rect">
            <a:avLst/>
          </a:prstGeom>
        </p:spPr>
        <p:txBody>
          <a:bodyPr>
            <a:normAutofit/>
          </a:bodyPr>
          <a:lstStyle/>
          <a:p>
            <a:pPr>
              <a:lnSpc>
                <a:spcPct val="90000"/>
              </a:lnSpc>
              <a:spcAft>
                <a:spcPts val="600"/>
              </a:spcAft>
            </a:pPr>
            <a:r>
              <a:rPr lang="en-US" sz="500"/>
              <a:t>ThePhoto by PhotoAuthor is licensed under CCYYSA.</a:t>
            </a:r>
          </a:p>
        </p:txBody>
      </p:sp>
    </p:spTree>
    <p:extLst>
      <p:ext uri="{BB962C8B-B14F-4D97-AF65-F5344CB8AC3E}">
        <p14:creationId xmlns:p14="http://schemas.microsoft.com/office/powerpoint/2010/main" val="2708294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41044-A6FF-0A01-FE3E-CE5C616DDFEC}"/>
              </a:ext>
            </a:extLst>
          </p:cNvPr>
          <p:cNvSpPr>
            <a:spLocks noGrp="1"/>
          </p:cNvSpPr>
          <p:nvPr>
            <p:ph type="title"/>
          </p:nvPr>
        </p:nvSpPr>
        <p:spPr>
          <a:xfrm>
            <a:off x="648930" y="629266"/>
            <a:ext cx="6188190" cy="1622321"/>
          </a:xfrm>
        </p:spPr>
        <p:txBody>
          <a:bodyPr>
            <a:normAutofit fontScale="90000"/>
          </a:bodyPr>
          <a:lstStyle/>
          <a:p>
            <a:r>
              <a:rPr lang="en-US" sz="3900" dirty="0">
                <a:solidFill>
                  <a:srgbClr val="EBEBEB"/>
                </a:solidFill>
              </a:rPr>
              <a:t>                     </a:t>
            </a:r>
            <a:r>
              <a:rPr lang="en-US" sz="3900" dirty="0">
                <a:solidFill>
                  <a:schemeClr val="accent2"/>
                </a:solidFill>
              </a:rPr>
              <a:t>References</a:t>
            </a:r>
            <a:br>
              <a:rPr lang="en-US" sz="3900" dirty="0">
                <a:solidFill>
                  <a:schemeClr val="accent2"/>
                </a:solidFill>
              </a:rPr>
            </a:br>
            <a:br>
              <a:rPr lang="en-US" sz="3900" dirty="0"/>
            </a:br>
            <a:endParaRPr lang="en-US" sz="3900">
              <a:solidFill>
                <a:srgbClr val="EBEBEB"/>
              </a:solidFill>
            </a:endParaRPr>
          </a:p>
        </p:txBody>
      </p:sp>
      <p:sp>
        <p:nvSpPr>
          <p:cNvPr id="3" name="Content Placeholder 2">
            <a:extLst>
              <a:ext uri="{FF2B5EF4-FFF2-40B4-BE49-F238E27FC236}">
                <a16:creationId xmlns:a16="http://schemas.microsoft.com/office/drawing/2014/main" id="{F6DBCD69-659C-C028-F0C8-88058BB45F6C}"/>
              </a:ext>
            </a:extLst>
          </p:cNvPr>
          <p:cNvSpPr>
            <a:spLocks noGrp="1"/>
          </p:cNvSpPr>
          <p:nvPr>
            <p:ph idx="1"/>
          </p:nvPr>
        </p:nvSpPr>
        <p:spPr>
          <a:xfrm>
            <a:off x="648930" y="2438400"/>
            <a:ext cx="6188189" cy="3785419"/>
          </a:xfrm>
        </p:spPr>
        <p:txBody>
          <a:bodyPr vert="horz" lIns="91440" tIns="45720" rIns="91440" bIns="45720" rtlCol="0">
            <a:normAutofit/>
          </a:bodyPr>
          <a:lstStyle/>
          <a:p>
            <a:pPr>
              <a:lnSpc>
                <a:spcPct val="90000"/>
              </a:lnSpc>
              <a:buFont typeface="Wingdings" charset="2"/>
              <a:buChar char="v"/>
            </a:pPr>
            <a:r>
              <a:rPr lang="en-US" sz="1300">
                <a:solidFill>
                  <a:srgbClr val="FFFFFF"/>
                </a:solidFill>
                <a:latin typeface="Times New Roman"/>
                <a:cs typeface="Times New Roman"/>
              </a:rPr>
              <a:t>Police.uk. (2024). </a:t>
            </a:r>
            <a:r>
              <a:rPr lang="en-US" sz="1300" i="1">
                <a:solidFill>
                  <a:srgbClr val="FFFFFF"/>
                </a:solidFill>
                <a:latin typeface="Times New Roman"/>
                <a:cs typeface="Times New Roman"/>
              </a:rPr>
              <a:t>Strong teamwork at heart of policing in Scotland - Police Scotland</a:t>
            </a:r>
            <a:r>
              <a:rPr lang="en-US" sz="1300">
                <a:solidFill>
                  <a:srgbClr val="FFFFFF"/>
                </a:solidFill>
                <a:latin typeface="Times New Roman"/>
                <a:cs typeface="Times New Roman"/>
              </a:rPr>
              <a:t>. [online] Available at: </a:t>
            </a:r>
            <a:r>
              <a:rPr lang="en-US" sz="1300">
                <a:solidFill>
                  <a:srgbClr val="FFFFFF"/>
                </a:solidFill>
                <a:latin typeface="Times New Roman"/>
                <a:cs typeface="Times New Roman"/>
                <a:hlinkClick r:id="rId3"/>
              </a:rPr>
              <a:t>https://www.scotland.police.uk/what-s-happening/news/2024/november/teamwork-scores-highly-in-our-latest-workforce-survey/</a:t>
            </a:r>
            <a:r>
              <a:rPr lang="en-US" sz="1300">
                <a:solidFill>
                  <a:srgbClr val="FFFFFF"/>
                </a:solidFill>
                <a:latin typeface="Times New Roman"/>
                <a:cs typeface="Times New Roman"/>
              </a:rPr>
              <a:t> [Accessed 4 Dec. 24AD].</a:t>
            </a:r>
            <a:endParaRPr lang="en-US" sz="1300">
              <a:solidFill>
                <a:srgbClr val="FFFFFF"/>
              </a:solidFill>
            </a:endParaRPr>
          </a:p>
          <a:p>
            <a:pPr>
              <a:lnSpc>
                <a:spcPct val="90000"/>
              </a:lnSpc>
              <a:buClr>
                <a:srgbClr val="8AD0D6"/>
              </a:buClr>
              <a:buFont typeface="Wingdings" charset="2"/>
              <a:buChar char="v"/>
            </a:pPr>
            <a:r>
              <a:rPr lang="en-US" sz="1300">
                <a:solidFill>
                  <a:srgbClr val="FFFFFF"/>
                </a:solidFill>
                <a:latin typeface="Times New Roman"/>
                <a:cs typeface="Times New Roman"/>
              </a:rPr>
              <a:t>Rosazza, G. (2018). </a:t>
            </a:r>
            <a:r>
              <a:rPr lang="en-US" sz="1300" i="1">
                <a:solidFill>
                  <a:srgbClr val="FFFFFF"/>
                </a:solidFill>
                <a:latin typeface="Times New Roman"/>
                <a:cs typeface="Times New Roman"/>
              </a:rPr>
              <a:t>Logo teamwork people holding hands vector illustration design id card image</a:t>
            </a:r>
            <a:r>
              <a:rPr lang="en-US" sz="1300">
                <a:solidFill>
                  <a:srgbClr val="FFFFFF"/>
                </a:solidFill>
                <a:latin typeface="Times New Roman"/>
                <a:cs typeface="Times New Roman"/>
              </a:rPr>
              <a:t>. [online] Dreamstime. Available at: </a:t>
            </a:r>
            <a:r>
              <a:rPr lang="en-US" sz="1300">
                <a:solidFill>
                  <a:srgbClr val="FFFFFF"/>
                </a:solidFill>
                <a:latin typeface="Times New Roman"/>
                <a:cs typeface="Times New Roman"/>
                <a:hlinkClick r:id="rId4"/>
              </a:rPr>
              <a:t>https://www.dreamstime.com/logo-teamwork-people-holding-hands-vector-illustration-design-id-card-image-teamwork-people-holding-hands-logo-vector-illustration-image117242153</a:t>
            </a:r>
            <a:r>
              <a:rPr lang="en-US" sz="1300">
                <a:solidFill>
                  <a:srgbClr val="FFFFFF"/>
                </a:solidFill>
                <a:latin typeface="Times New Roman"/>
                <a:cs typeface="Times New Roman"/>
              </a:rPr>
              <a:t> [Accessed 20 Nov. 2024].</a:t>
            </a:r>
            <a:endParaRPr lang="en-US" sz="1300">
              <a:solidFill>
                <a:srgbClr val="FFFFFF"/>
              </a:solidFill>
            </a:endParaRPr>
          </a:p>
          <a:p>
            <a:pPr>
              <a:lnSpc>
                <a:spcPct val="90000"/>
              </a:lnSpc>
              <a:buClr>
                <a:srgbClr val="8AD0D6"/>
              </a:buClr>
              <a:buFont typeface="Wingdings" charset="2"/>
              <a:buChar char="v"/>
            </a:pPr>
            <a:r>
              <a:rPr lang="en-US" sz="1300">
                <a:solidFill>
                  <a:srgbClr val="FFFFFF"/>
                </a:solidFill>
                <a:latin typeface="Times New Roman"/>
                <a:cs typeface="Times New Roman"/>
              </a:rPr>
              <a:t>Team, W. (2024). </a:t>
            </a:r>
            <a:r>
              <a:rPr lang="en-US" sz="1300" i="1">
                <a:solidFill>
                  <a:srgbClr val="FFFFFF"/>
                </a:solidFill>
                <a:latin typeface="Times New Roman"/>
                <a:cs typeface="Times New Roman"/>
              </a:rPr>
              <a:t>What is Conflict Resolution Training? Training Types &amp; Practical Examples</a:t>
            </a:r>
            <a:r>
              <a:rPr lang="en-US" sz="1300">
                <a:solidFill>
                  <a:srgbClr val="FFFFFF"/>
                </a:solidFill>
                <a:latin typeface="Times New Roman"/>
                <a:cs typeface="Times New Roman"/>
              </a:rPr>
              <a:t>. [online] The Change Management Blog. Available at: </a:t>
            </a:r>
            <a:r>
              <a:rPr lang="en-US" sz="1300">
                <a:solidFill>
                  <a:srgbClr val="FFFFFF"/>
                </a:solidFill>
                <a:latin typeface="Times New Roman"/>
                <a:cs typeface="Times New Roman"/>
                <a:hlinkClick r:id="rId5"/>
              </a:rPr>
              <a:t>https://change.walkme.com/conflict-resolution-training/</a:t>
            </a:r>
            <a:r>
              <a:rPr lang="en-US" sz="1300">
                <a:solidFill>
                  <a:srgbClr val="FFFFFF"/>
                </a:solidFill>
                <a:latin typeface="Times New Roman"/>
                <a:cs typeface="Times New Roman"/>
              </a:rPr>
              <a:t> [Accessed 20 Nov. 24AD].</a:t>
            </a:r>
            <a:endParaRPr lang="en-US" sz="1300">
              <a:solidFill>
                <a:srgbClr val="FFFFFF"/>
              </a:solidFill>
            </a:endParaRPr>
          </a:p>
          <a:p>
            <a:pPr>
              <a:lnSpc>
                <a:spcPct val="90000"/>
              </a:lnSpc>
              <a:buClr>
                <a:srgbClr val="8AD0D6"/>
              </a:buClr>
              <a:buFont typeface="Wingdings" charset="2"/>
              <a:buChar char="v"/>
            </a:pPr>
            <a:r>
              <a:rPr lang="en-US" sz="1300">
                <a:solidFill>
                  <a:srgbClr val="FFFFFF"/>
                </a:solidFill>
                <a:latin typeface="Times New Roman"/>
                <a:cs typeface="Times New Roman"/>
              </a:rPr>
              <a:t>Vyborguru (2024). </a:t>
            </a:r>
            <a:r>
              <a:rPr lang="en-US" sz="1300" i="1">
                <a:solidFill>
                  <a:srgbClr val="FFFFFF"/>
                </a:solidFill>
                <a:latin typeface="Times New Roman"/>
                <a:cs typeface="Times New Roman"/>
              </a:rPr>
              <a:t>Vector collaboration icons. Set solid blue symbol. Teamwork problem solving trust update. Solution partnership office employee</a:t>
            </a:r>
            <a:r>
              <a:rPr lang="en-US" sz="1300">
                <a:solidFill>
                  <a:srgbClr val="FFFFFF"/>
                </a:solidFill>
                <a:latin typeface="Times New Roman"/>
                <a:cs typeface="Times New Roman"/>
              </a:rPr>
              <a:t>. [online] Dreamstime. Available at: </a:t>
            </a:r>
            <a:r>
              <a:rPr lang="en-US" sz="1300">
                <a:solidFill>
                  <a:srgbClr val="FFFFFF"/>
                </a:solidFill>
                <a:latin typeface="Times New Roman"/>
                <a:cs typeface="Times New Roman"/>
                <a:hlinkClick r:id="rId6"/>
              </a:rPr>
              <a:t>https://www.dreamstime.com/vector-collaboration-icons-set-solid-blue-symbol-teamwork-problem-solving-trust-update-solution-partnership-office-employee-image321696205</a:t>
            </a:r>
            <a:r>
              <a:rPr lang="en-US" sz="1300">
                <a:solidFill>
                  <a:srgbClr val="FFFFFF"/>
                </a:solidFill>
                <a:latin typeface="Times New Roman"/>
                <a:cs typeface="Times New Roman"/>
              </a:rPr>
              <a:t> [Accessed 17 Nov. 2024].</a:t>
            </a:r>
            <a:endParaRPr lang="en-US" sz="1300">
              <a:solidFill>
                <a:srgbClr val="FFFFFF"/>
              </a:solidFill>
            </a:endParaRPr>
          </a:p>
          <a:p>
            <a:pPr>
              <a:lnSpc>
                <a:spcPct val="90000"/>
              </a:lnSpc>
              <a:buClr>
                <a:srgbClr val="8AD0D6"/>
              </a:buClr>
              <a:buFont typeface="Wingdings" charset="2"/>
              <a:buChar char="v"/>
            </a:pPr>
            <a:endParaRPr lang="en-US" sz="130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7107347B-274B-A9BA-8478-778F0F777D37}"/>
              </a:ext>
            </a:extLst>
          </p:cNvPr>
          <p:cNvPicPr>
            <a:picLocks noChangeAspect="1"/>
          </p:cNvPicPr>
          <p:nvPr/>
        </p:nvPicPr>
        <p:blipFill>
          <a:blip r:embed="rId7"/>
          <a:srcRect l="33044" r="28792" b="6250"/>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8222131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Question marks in a line and one question mark is lit">
            <a:extLst>
              <a:ext uri="{FF2B5EF4-FFF2-40B4-BE49-F238E27FC236}">
                <a16:creationId xmlns:a16="http://schemas.microsoft.com/office/drawing/2014/main" id="{66C3002B-99F2-A010-146B-5FEA07FA5792}"/>
              </a:ext>
            </a:extLst>
          </p:cNvPr>
          <p:cNvPicPr>
            <a:picLocks noChangeAspect="1"/>
          </p:cNvPicPr>
          <p:nvPr/>
        </p:nvPicPr>
        <p:blipFill>
          <a:blip r:embed="rId7">
            <a:duotone>
              <a:prstClr val="black"/>
              <a:schemeClr val="accent5">
                <a:tint val="45000"/>
                <a:satMod val="400000"/>
              </a:schemeClr>
            </a:duotone>
            <a:alphaModFix amt="25000"/>
          </a:blip>
          <a:srcRect t="21288" r="9085" b="1984"/>
          <a:stretch/>
        </p:blipFill>
        <p:spPr>
          <a:xfrm>
            <a:off x="20" y="10"/>
            <a:ext cx="12191980" cy="6857990"/>
          </a:xfrm>
          <a:prstGeom prst="rect">
            <a:avLst/>
          </a:prstGeom>
        </p:spPr>
      </p:pic>
      <p:sp>
        <p:nvSpPr>
          <p:cNvPr id="2" name="Title 1">
            <a:extLst>
              <a:ext uri="{FF2B5EF4-FFF2-40B4-BE49-F238E27FC236}">
                <a16:creationId xmlns:a16="http://schemas.microsoft.com/office/drawing/2014/main" id="{DFCEB705-D4FC-AC0C-8CDD-89E173B0799A}"/>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7200" dirty="0"/>
              <a:t>                   </a:t>
            </a:r>
            <a:r>
              <a:rPr lang="en-US" sz="7200" dirty="0">
                <a:solidFill>
                  <a:schemeClr val="accent2"/>
                </a:solidFill>
              </a:rPr>
              <a:t>Questions? </a:t>
            </a:r>
            <a:r>
              <a:rPr lang="en-US" sz="7200" dirty="0"/>
              <a:t>  </a:t>
            </a:r>
            <a:br>
              <a:rPr lang="en-US" sz="7200" dirty="0"/>
            </a:br>
            <a:endParaRPr lang="en-US" sz="7200"/>
          </a:p>
        </p:txBody>
      </p:sp>
      <p:sp>
        <p:nvSpPr>
          <p:cNvPr id="21" name="Rectangle 2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059994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Ion">
  <a:themeElements>
    <a:clrScheme name="Ion">
      <a:dk1>
        <a:srgbClr val="000000"/>
      </a:dk1>
      <a:lt1>
        <a:srgbClr val="FFFFFF"/>
      </a:lt1>
      <a:dk2>
        <a:srgbClr val="A7A7A7"/>
      </a:dk2>
      <a:lt2>
        <a:srgbClr val="535353"/>
      </a:lt2>
      <a:accent1>
        <a:srgbClr val="B01513"/>
      </a:accent1>
      <a:accent2>
        <a:srgbClr val="EA6312"/>
      </a:accent2>
      <a:accent3>
        <a:srgbClr val="E6B729"/>
      </a:accent3>
      <a:accent4>
        <a:srgbClr val="6AAC90"/>
      </a:accent4>
      <a:accent5>
        <a:srgbClr val="54849A"/>
      </a:accent5>
      <a:accent6>
        <a:srgbClr val="9E5E9B"/>
      </a:accent6>
      <a:hlink>
        <a:srgbClr val="0000FF"/>
      </a:hlink>
      <a:folHlink>
        <a:srgbClr val="FF00FF"/>
      </a:folHlink>
    </a:clrScheme>
    <a:fontScheme name="Ion">
      <a:majorFont>
        <a:latin typeface="Helvetica"/>
        <a:ea typeface="Helvetica"/>
        <a:cs typeface="Helvetica"/>
      </a:majorFont>
      <a:minorFont>
        <a:latin typeface="Calibri"/>
        <a:ea typeface="Calibri"/>
        <a:cs typeface="Calibri"/>
      </a:minorFont>
    </a:fontScheme>
    <a:fmtScheme name="Io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5400" dir="5400000" rotWithShape="0">
            <a:srgbClr val="000000">
              <a:alpha val="45000"/>
            </a:srgbClr>
          </a:outerShdw>
        </a:effectLst>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5400" dir="5400000" rotWithShape="0">
            <a:srgbClr val="000000">
              <a:alpha val="45000"/>
            </a:srgbClr>
          </a:outerShdw>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5" ma:contentTypeDescription="Create a new document." ma:contentTypeScope="" ma:versionID="dba605436969a2ae8dd2ef87f9c2a508">
  <xsd:schema xmlns:xsd="http://www.w3.org/2001/XMLSchema" xmlns:xs="http://www.w3.org/2001/XMLSchema" xmlns:p="http://schemas.microsoft.com/office/2006/metadata/properties" xmlns:ns3="bf244c3e-e0b4-4871-bb4e-fd032a14544d" targetNamespace="http://schemas.microsoft.com/office/2006/metadata/properties" ma:root="true" ma:fieldsID="ddee34ab90ed8d1e714f95e52966236e"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BE3AB92-D0B0-45E1-92BA-48EAC467B2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478C77-0596-4218-8B68-BB7964DEA11A}">
  <ds:schemaRefs>
    <ds:schemaRef ds:uri="http://schemas.microsoft.com/sharepoint/v3/contenttype/forms"/>
  </ds:schemaRefs>
</ds:datastoreItem>
</file>

<file path=customXml/itemProps3.xml><?xml version="1.0" encoding="utf-8"?>
<ds:datastoreItem xmlns:ds="http://schemas.openxmlformats.org/officeDocument/2006/customXml" ds:itemID="{C3317FE3-AD8A-4E20-833F-3FCCB84896CF}">
  <ds:schemaRefs>
    <ds:schemaRef ds:uri="http://purl.org/dc/elements/1.1/"/>
    <ds:schemaRef ds:uri="http://purl.org/dc/dcmitype/"/>
    <ds:schemaRef ds:uri="http://purl.org/dc/terms/"/>
    <ds:schemaRef ds:uri="bf244c3e-e0b4-4871-bb4e-fd032a14544d"/>
    <ds:schemaRef ds:uri="http://schemas.openxmlformats.org/package/2006/metadata/core-properties"/>
    <ds:schemaRef ds:uri="http://schemas.microsoft.com/office/2006/metadata/properties"/>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0</TotalTime>
  <Words>4197</Words>
  <Application>Microsoft Office PowerPoint</Application>
  <PresentationFormat>Widescreen</PresentationFormat>
  <Paragraphs>152</Paragraphs>
  <Slides>20</Slides>
  <Notes>16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Ion</vt:lpstr>
      <vt:lpstr>Collaboration in Action: Teamwork in Policing The Critical Role in Success</vt:lpstr>
      <vt:lpstr>Introduction </vt:lpstr>
      <vt:lpstr>Importance of Teamwork in Policing</vt:lpstr>
      <vt:lpstr>Principles of Effective Teamwork</vt:lpstr>
      <vt:lpstr>Importance of Communication in Teamwork</vt:lpstr>
      <vt:lpstr>Challenges in Policing Teamwork</vt:lpstr>
      <vt:lpstr>Benefits of Successful Collaboration</vt:lpstr>
      <vt:lpstr>Teamwork in Police Scotland: Survey Insights</vt:lpstr>
      <vt:lpstr>What Happens When Teamwork is Successful</vt:lpstr>
      <vt:lpstr>What Happens When Teamwork Fails?</vt:lpstr>
      <vt:lpstr>Case Study: Manchester Riots 2011</vt:lpstr>
      <vt:lpstr>Conflict Management in Police Teams</vt:lpstr>
      <vt:lpstr>Strategies for Enhancing Collaboration</vt:lpstr>
      <vt:lpstr>Future of Policing Collaboration</vt:lpstr>
      <vt:lpstr>Conclusion</vt:lpstr>
      <vt:lpstr>Research Timeline</vt:lpstr>
      <vt:lpstr>                   References    </vt:lpstr>
      <vt:lpstr>                  References  </vt:lpstr>
      <vt:lpstr>                     References  </vt:lpstr>
      <vt:lpstr>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359</cp:revision>
  <dcterms:created xsi:type="dcterms:W3CDTF">2024-04-16T12:13:45Z</dcterms:created>
  <dcterms:modified xsi:type="dcterms:W3CDTF">2024-12-08T19:05:16Z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