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2"/>
  </p:sldMasterIdLst>
  <p:notesMasterIdLst>
    <p:notesMasterId r:id="rId36"/>
  </p:notesMasterIdLst>
  <p:handoutMasterIdLst>
    <p:handoutMasterId r:id="rId37"/>
  </p:handoutMasterIdLst>
  <p:sldIdLst>
    <p:sldId id="322" r:id="rId3"/>
    <p:sldId id="323" r:id="rId4"/>
    <p:sldId id="324" r:id="rId5"/>
    <p:sldId id="351" r:id="rId6"/>
    <p:sldId id="325" r:id="rId7"/>
    <p:sldId id="339" r:id="rId8"/>
    <p:sldId id="327" r:id="rId9"/>
    <p:sldId id="332" r:id="rId10"/>
    <p:sldId id="354" r:id="rId11"/>
    <p:sldId id="328" r:id="rId12"/>
    <p:sldId id="353" r:id="rId13"/>
    <p:sldId id="329" r:id="rId14"/>
    <p:sldId id="330" r:id="rId15"/>
    <p:sldId id="331" r:id="rId16"/>
    <p:sldId id="342" r:id="rId17"/>
    <p:sldId id="333" r:id="rId18"/>
    <p:sldId id="334" r:id="rId19"/>
    <p:sldId id="343" r:id="rId20"/>
    <p:sldId id="335" r:id="rId21"/>
    <p:sldId id="344" r:id="rId22"/>
    <p:sldId id="336" r:id="rId23"/>
    <p:sldId id="337" r:id="rId24"/>
    <p:sldId id="338" r:id="rId25"/>
    <p:sldId id="346" r:id="rId26"/>
    <p:sldId id="349" r:id="rId27"/>
    <p:sldId id="340" r:id="rId28"/>
    <p:sldId id="347" r:id="rId29"/>
    <p:sldId id="348" r:id="rId30"/>
    <p:sldId id="341" r:id="rId31"/>
    <p:sldId id="350" r:id="rId32"/>
    <p:sldId id="356" r:id="rId33"/>
    <p:sldId id="355" r:id="rId34"/>
    <p:sldId id="352" r:id="rId35"/>
  </p:sldIdLst>
  <p:sldSz cx="12188825" cy="6858000"/>
  <p:notesSz cx="6858000" cy="9144000"/>
  <p:custDataLst>
    <p:tags r:id="rId3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30">
          <p15:clr>
            <a:srgbClr val="A4A3A4"/>
          </p15:clr>
        </p15:guide>
        <p15:guide id="3" orient="horz" pos="1200">
          <p15:clr>
            <a:srgbClr val="A4A3A4"/>
          </p15:clr>
        </p15:guide>
        <p15:guide id="4" orient="horz" pos="1008">
          <p15:clr>
            <a:srgbClr val="A4A3A4"/>
          </p15:clr>
        </p15:guide>
        <p15:guide id="5" orient="horz" pos="3792">
          <p15:clr>
            <a:srgbClr val="A4A3A4"/>
          </p15:clr>
        </p15:guide>
        <p15:guide id="6" orient="horz">
          <p15:clr>
            <a:srgbClr val="A4A3A4"/>
          </p15:clr>
        </p15:guide>
        <p15:guide id="7" orient="horz" pos="3360">
          <p15:clr>
            <a:srgbClr val="A4A3A4"/>
          </p15:clr>
        </p15:guide>
        <p15:guide id="8" orient="horz" pos="3312">
          <p15:clr>
            <a:srgbClr val="A4A3A4"/>
          </p15:clr>
        </p15:guide>
        <p15:guide id="9" orient="horz" pos="240">
          <p15:clr>
            <a:srgbClr val="A4A3A4"/>
          </p15:clr>
        </p15:guide>
        <p15:guide id="10" orient="horz" pos="432">
          <p15:clr>
            <a:srgbClr val="A4A3A4"/>
          </p15:clr>
        </p15:guide>
        <p15:guide id="11" orient="horz" pos="2784">
          <p15:clr>
            <a:srgbClr val="A4A3A4"/>
          </p15:clr>
        </p15:guide>
        <p15:guide id="12" pos="3839">
          <p15:clr>
            <a:srgbClr val="A4A3A4"/>
          </p15:clr>
        </p15:guide>
        <p15:guide id="13" pos="959">
          <p15:clr>
            <a:srgbClr val="A4A3A4"/>
          </p15:clr>
        </p15:guide>
        <p15:guide id="14" pos="6143">
          <p15:clr>
            <a:srgbClr val="A4A3A4"/>
          </p15:clr>
        </p15:guide>
        <p15:guide id="15" pos="1247">
          <p15:clr>
            <a:srgbClr val="A4A3A4"/>
          </p15:clr>
        </p15:guide>
        <p15:guide id="16" pos="7007">
          <p15:clr>
            <a:srgbClr val="A4A3A4"/>
          </p15:clr>
        </p15:guide>
        <p15:guide id="17" pos="5855">
          <p15:clr>
            <a:srgbClr val="A4A3A4"/>
          </p15:clr>
        </p15:guide>
        <p15:guide id="18" pos="671">
          <p15:clr>
            <a:srgbClr val="A4A3A4"/>
          </p15:clr>
        </p15:guide>
        <p15:guide id="19" pos="7151">
          <p15:clr>
            <a:srgbClr val="A4A3A4"/>
          </p15:clr>
        </p15:guide>
        <p15:guide id="20" pos="311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581" autoAdjust="0"/>
  </p:normalViewPr>
  <p:slideViewPr>
    <p:cSldViewPr showGuides="1">
      <p:cViewPr varScale="1">
        <p:scale>
          <a:sx n="100" d="100"/>
          <a:sy n="100" d="100"/>
        </p:scale>
        <p:origin x="78" y="780"/>
      </p:cViewPr>
      <p:guideLst>
        <p:guide orient="horz" pos="2160"/>
        <p:guide orient="horz" pos="4030"/>
        <p:guide orient="horz" pos="1200"/>
        <p:guide orient="horz" pos="1008"/>
        <p:guide orient="horz" pos="3792"/>
        <p:guide orient="horz"/>
        <p:guide orient="horz" pos="3360"/>
        <p:guide orient="horz" pos="3312"/>
        <p:guide orient="horz" pos="240"/>
        <p:guide orient="horz" pos="432"/>
        <p:guide orient="horz" pos="2784"/>
        <p:guide pos="3839"/>
        <p:guide pos="959"/>
        <p:guide pos="6143"/>
        <p:guide pos="1247"/>
        <p:guide pos="7007"/>
        <p:guide pos="5855"/>
        <p:guide pos="671"/>
        <p:guide pos="7151"/>
        <p:guide pos="311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79" d="100"/>
          <a:sy n="79" d="100"/>
        </p:scale>
        <p:origin x="249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gs" Target="tags/tag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AD9E6-8F55-4814-9AF0-05473B0D9DF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0BC92C6-7BDF-497A-95A8-70EF18FCC73C}">
      <dgm:prSet phldrT="[Text]" custT="1"/>
      <dgm:spPr/>
      <dgm:t>
        <a:bodyPr/>
        <a:lstStyle/>
        <a:p>
          <a:r>
            <a:rPr lang="en-GB" sz="1600" b="1" dirty="0" smtClean="0">
              <a:solidFill>
                <a:schemeClr val="bg1"/>
              </a:solidFill>
            </a:rPr>
            <a:t>Invisibility/ autonomy</a:t>
          </a:r>
        </a:p>
        <a:p>
          <a:r>
            <a:rPr lang="en-GB" sz="1600" b="1" dirty="0" smtClean="0">
              <a:solidFill>
                <a:schemeClr val="bg1"/>
              </a:solidFill>
            </a:rPr>
            <a:t>(disinhibit-ion)</a:t>
          </a:r>
          <a:endParaRPr lang="en-GB" sz="1600" b="1" dirty="0">
            <a:solidFill>
              <a:schemeClr val="bg1"/>
            </a:solidFill>
          </a:endParaRPr>
        </a:p>
      </dgm:t>
    </dgm:pt>
    <dgm:pt modelId="{77CFC8EA-4CD0-406E-B5EB-A3655B4FA36D}" type="parTrans" cxnId="{F010235C-D259-4A30-AE7C-1D56EAAEDF7C}">
      <dgm:prSet/>
      <dgm:spPr/>
      <dgm:t>
        <a:bodyPr/>
        <a:lstStyle/>
        <a:p>
          <a:endParaRPr lang="en-GB"/>
        </a:p>
      </dgm:t>
    </dgm:pt>
    <dgm:pt modelId="{A19E05C4-893A-4C90-8ECA-4C74E5F005BE}" type="sibTrans" cxnId="{F010235C-D259-4A30-AE7C-1D56EAAEDF7C}">
      <dgm:prSet/>
      <dgm:spPr/>
      <dgm:t>
        <a:bodyPr/>
        <a:lstStyle/>
        <a:p>
          <a:endParaRPr lang="en-GB"/>
        </a:p>
      </dgm:t>
    </dgm:pt>
    <dgm:pt modelId="{0781B4BA-1DAD-4041-8082-D2E9BCA625B7}">
      <dgm:prSet phldrT="[Text]" custT="1"/>
      <dgm:spPr/>
      <dgm:t>
        <a:bodyPr/>
        <a:lstStyle/>
        <a:p>
          <a:r>
            <a:rPr lang="en-GB" sz="1800" b="1" dirty="0" smtClean="0">
              <a:solidFill>
                <a:schemeClr val="bg1"/>
              </a:solidFill>
            </a:rPr>
            <a:t>Lack of physical/social cues</a:t>
          </a:r>
          <a:endParaRPr lang="en-GB" sz="1800" b="1" dirty="0">
            <a:solidFill>
              <a:schemeClr val="bg1"/>
            </a:solidFill>
          </a:endParaRPr>
        </a:p>
      </dgm:t>
    </dgm:pt>
    <dgm:pt modelId="{AECF9DC9-DA35-4BC9-8FB1-BD748B46CCC9}" type="parTrans" cxnId="{A39A37A7-9261-47E8-B57B-AD763135B81E}">
      <dgm:prSet/>
      <dgm:spPr/>
      <dgm:t>
        <a:bodyPr/>
        <a:lstStyle/>
        <a:p>
          <a:endParaRPr lang="en-GB"/>
        </a:p>
      </dgm:t>
    </dgm:pt>
    <dgm:pt modelId="{3886DE3F-E823-4888-8716-220DC9095039}" type="sibTrans" cxnId="{A39A37A7-9261-47E8-B57B-AD763135B81E}">
      <dgm:prSet/>
      <dgm:spPr/>
      <dgm:t>
        <a:bodyPr/>
        <a:lstStyle/>
        <a:p>
          <a:endParaRPr lang="en-GB"/>
        </a:p>
      </dgm:t>
    </dgm:pt>
    <dgm:pt modelId="{1BF38FC5-65BA-4862-9B1F-428D8D4FE0C1}">
      <dgm:prSet phldrT="[Text]"/>
      <dgm:spPr/>
      <dgm:t>
        <a:bodyPr/>
        <a:lstStyle/>
        <a:p>
          <a:r>
            <a:rPr lang="en-GB" b="1" dirty="0" smtClean="0">
              <a:solidFill>
                <a:schemeClr val="bg1"/>
              </a:solidFill>
            </a:rPr>
            <a:t>No place to hide</a:t>
          </a:r>
          <a:endParaRPr lang="en-GB" b="1" dirty="0">
            <a:solidFill>
              <a:schemeClr val="bg1"/>
            </a:solidFill>
          </a:endParaRPr>
        </a:p>
      </dgm:t>
    </dgm:pt>
    <dgm:pt modelId="{EB6EFE19-FA3E-4E91-83DB-634BB0B69946}" type="parTrans" cxnId="{E1775A73-5A34-402E-A79F-44F64908EAF1}">
      <dgm:prSet/>
      <dgm:spPr/>
      <dgm:t>
        <a:bodyPr/>
        <a:lstStyle/>
        <a:p>
          <a:endParaRPr lang="en-GB"/>
        </a:p>
      </dgm:t>
    </dgm:pt>
    <dgm:pt modelId="{C6F28C6D-0560-4820-BA3F-FBEB2363EB81}" type="sibTrans" cxnId="{E1775A73-5A34-402E-A79F-44F64908EAF1}">
      <dgm:prSet/>
      <dgm:spPr/>
      <dgm:t>
        <a:bodyPr/>
        <a:lstStyle/>
        <a:p>
          <a:endParaRPr lang="en-GB"/>
        </a:p>
      </dgm:t>
    </dgm:pt>
    <dgm:pt modelId="{90285069-9B15-41FF-AA9F-6ABC4ECCEE7B}">
      <dgm:prSet phldrT="[Text]"/>
      <dgm:spPr/>
      <dgm:t>
        <a:bodyPr/>
        <a:lstStyle/>
        <a:p>
          <a:r>
            <a:rPr lang="en-GB" b="1" dirty="0" smtClean="0">
              <a:solidFill>
                <a:schemeClr val="bg1"/>
              </a:solidFill>
            </a:rPr>
            <a:t>Breadth of potential audience</a:t>
          </a:r>
          <a:endParaRPr lang="en-GB" b="1" dirty="0">
            <a:solidFill>
              <a:schemeClr val="bg1"/>
            </a:solidFill>
          </a:endParaRPr>
        </a:p>
      </dgm:t>
    </dgm:pt>
    <dgm:pt modelId="{D7D93D43-83B2-4D10-AE52-C382B5DCCD1A}" type="parTrans" cxnId="{E3BB4CE0-09D3-467B-A94F-9A2EAF25E0DF}">
      <dgm:prSet/>
      <dgm:spPr/>
      <dgm:t>
        <a:bodyPr/>
        <a:lstStyle/>
        <a:p>
          <a:endParaRPr lang="en-GB"/>
        </a:p>
      </dgm:t>
    </dgm:pt>
    <dgm:pt modelId="{E0DD44EE-E8A4-49C5-88ED-6A9D1419D284}" type="sibTrans" cxnId="{E3BB4CE0-09D3-467B-A94F-9A2EAF25E0DF}">
      <dgm:prSet/>
      <dgm:spPr/>
      <dgm:t>
        <a:bodyPr/>
        <a:lstStyle/>
        <a:p>
          <a:endParaRPr lang="en-GB"/>
        </a:p>
      </dgm:t>
    </dgm:pt>
    <dgm:pt modelId="{5895763C-AF24-4088-B278-8500401E672B}">
      <dgm:prSet phldrT="[Text]" custT="1"/>
      <dgm:spPr/>
      <dgm:t>
        <a:bodyPr/>
        <a:lstStyle/>
        <a:p>
          <a:r>
            <a:rPr lang="en-GB" sz="1800" b="1" dirty="0" smtClean="0">
              <a:solidFill>
                <a:schemeClr val="bg1"/>
              </a:solidFill>
            </a:rPr>
            <a:t>Complex </a:t>
          </a:r>
          <a:r>
            <a:rPr lang="en-GB" sz="1800" b="1" dirty="0" err="1" smtClean="0">
              <a:solidFill>
                <a:schemeClr val="bg1"/>
              </a:solidFill>
            </a:rPr>
            <a:t>bystand-ers</a:t>
          </a:r>
          <a:r>
            <a:rPr lang="en-GB" sz="1800" b="1" dirty="0" smtClean="0">
              <a:solidFill>
                <a:schemeClr val="bg1"/>
              </a:solidFill>
            </a:rPr>
            <a:t> role</a:t>
          </a:r>
          <a:endParaRPr lang="en-GB" sz="1800" b="1" dirty="0">
            <a:solidFill>
              <a:schemeClr val="bg1"/>
            </a:solidFill>
          </a:endParaRPr>
        </a:p>
      </dgm:t>
    </dgm:pt>
    <dgm:pt modelId="{992E16C1-33E1-4A9C-90D9-37FC1065C51A}" type="parTrans" cxnId="{23977261-4347-45D3-8AB0-D285C9E2A4EE}">
      <dgm:prSet/>
      <dgm:spPr/>
      <dgm:t>
        <a:bodyPr/>
        <a:lstStyle/>
        <a:p>
          <a:endParaRPr lang="en-GB"/>
        </a:p>
      </dgm:t>
    </dgm:pt>
    <dgm:pt modelId="{793BD392-1B78-4CD2-B5F4-E93A8C253F47}" type="sibTrans" cxnId="{23977261-4347-45D3-8AB0-D285C9E2A4EE}">
      <dgm:prSet/>
      <dgm:spPr/>
      <dgm:t>
        <a:bodyPr/>
        <a:lstStyle/>
        <a:p>
          <a:endParaRPr lang="en-GB"/>
        </a:p>
      </dgm:t>
    </dgm:pt>
    <dgm:pt modelId="{9F3B8F76-DBB9-4F1A-B858-982807DAC4DC}" type="pres">
      <dgm:prSet presAssocID="{91BAD9E6-8F55-4814-9AF0-05473B0D9DF9}" presName="cycle" presStyleCnt="0">
        <dgm:presLayoutVars>
          <dgm:dir/>
          <dgm:resizeHandles val="exact"/>
        </dgm:presLayoutVars>
      </dgm:prSet>
      <dgm:spPr/>
      <dgm:t>
        <a:bodyPr/>
        <a:lstStyle/>
        <a:p>
          <a:endParaRPr lang="en-GB"/>
        </a:p>
      </dgm:t>
    </dgm:pt>
    <dgm:pt modelId="{31821EAA-42B9-42B1-B804-B126D144892B}" type="pres">
      <dgm:prSet presAssocID="{B0BC92C6-7BDF-497A-95A8-70EF18FCC73C}" presName="node" presStyleLbl="node1" presStyleIdx="0" presStyleCnt="5">
        <dgm:presLayoutVars>
          <dgm:bulletEnabled val="1"/>
        </dgm:presLayoutVars>
      </dgm:prSet>
      <dgm:spPr/>
      <dgm:t>
        <a:bodyPr/>
        <a:lstStyle/>
        <a:p>
          <a:endParaRPr lang="en-GB"/>
        </a:p>
      </dgm:t>
    </dgm:pt>
    <dgm:pt modelId="{6D330E8D-8DF7-453F-9F8C-808CE4DDB0BA}" type="pres">
      <dgm:prSet presAssocID="{A19E05C4-893A-4C90-8ECA-4C74E5F005BE}" presName="sibTrans" presStyleLbl="sibTrans2D1" presStyleIdx="0" presStyleCnt="5"/>
      <dgm:spPr/>
      <dgm:t>
        <a:bodyPr/>
        <a:lstStyle/>
        <a:p>
          <a:endParaRPr lang="en-GB"/>
        </a:p>
      </dgm:t>
    </dgm:pt>
    <dgm:pt modelId="{A44153D3-4AD8-4898-8AB3-9691C70B5D6D}" type="pres">
      <dgm:prSet presAssocID="{A19E05C4-893A-4C90-8ECA-4C74E5F005BE}" presName="connectorText" presStyleLbl="sibTrans2D1" presStyleIdx="0" presStyleCnt="5"/>
      <dgm:spPr/>
      <dgm:t>
        <a:bodyPr/>
        <a:lstStyle/>
        <a:p>
          <a:endParaRPr lang="en-GB"/>
        </a:p>
      </dgm:t>
    </dgm:pt>
    <dgm:pt modelId="{736AF2CC-3FED-4D84-BB3F-944CA7063B0D}" type="pres">
      <dgm:prSet presAssocID="{0781B4BA-1DAD-4041-8082-D2E9BCA625B7}" presName="node" presStyleLbl="node1" presStyleIdx="1" presStyleCnt="5">
        <dgm:presLayoutVars>
          <dgm:bulletEnabled val="1"/>
        </dgm:presLayoutVars>
      </dgm:prSet>
      <dgm:spPr/>
      <dgm:t>
        <a:bodyPr/>
        <a:lstStyle/>
        <a:p>
          <a:endParaRPr lang="en-GB"/>
        </a:p>
      </dgm:t>
    </dgm:pt>
    <dgm:pt modelId="{A2AEBA2D-A8D1-459F-8900-5BB34C14F903}" type="pres">
      <dgm:prSet presAssocID="{3886DE3F-E823-4888-8716-220DC9095039}" presName="sibTrans" presStyleLbl="sibTrans2D1" presStyleIdx="1" presStyleCnt="5"/>
      <dgm:spPr/>
      <dgm:t>
        <a:bodyPr/>
        <a:lstStyle/>
        <a:p>
          <a:endParaRPr lang="en-GB"/>
        </a:p>
      </dgm:t>
    </dgm:pt>
    <dgm:pt modelId="{A98DB740-2A28-4317-A244-D9EEB6353A1B}" type="pres">
      <dgm:prSet presAssocID="{3886DE3F-E823-4888-8716-220DC9095039}" presName="connectorText" presStyleLbl="sibTrans2D1" presStyleIdx="1" presStyleCnt="5"/>
      <dgm:spPr/>
      <dgm:t>
        <a:bodyPr/>
        <a:lstStyle/>
        <a:p>
          <a:endParaRPr lang="en-GB"/>
        </a:p>
      </dgm:t>
    </dgm:pt>
    <dgm:pt modelId="{5309BE7F-D281-4205-AF18-22F68BDF70A4}" type="pres">
      <dgm:prSet presAssocID="{1BF38FC5-65BA-4862-9B1F-428D8D4FE0C1}" presName="node" presStyleLbl="node1" presStyleIdx="2" presStyleCnt="5">
        <dgm:presLayoutVars>
          <dgm:bulletEnabled val="1"/>
        </dgm:presLayoutVars>
      </dgm:prSet>
      <dgm:spPr/>
      <dgm:t>
        <a:bodyPr/>
        <a:lstStyle/>
        <a:p>
          <a:endParaRPr lang="en-GB"/>
        </a:p>
      </dgm:t>
    </dgm:pt>
    <dgm:pt modelId="{B772DD69-81C9-4405-9333-D7EC0F19B622}" type="pres">
      <dgm:prSet presAssocID="{C6F28C6D-0560-4820-BA3F-FBEB2363EB81}" presName="sibTrans" presStyleLbl="sibTrans2D1" presStyleIdx="2" presStyleCnt="5"/>
      <dgm:spPr/>
      <dgm:t>
        <a:bodyPr/>
        <a:lstStyle/>
        <a:p>
          <a:endParaRPr lang="en-GB"/>
        </a:p>
      </dgm:t>
    </dgm:pt>
    <dgm:pt modelId="{0F9DBE64-088C-4553-963C-46B3FD17B5C9}" type="pres">
      <dgm:prSet presAssocID="{C6F28C6D-0560-4820-BA3F-FBEB2363EB81}" presName="connectorText" presStyleLbl="sibTrans2D1" presStyleIdx="2" presStyleCnt="5"/>
      <dgm:spPr/>
      <dgm:t>
        <a:bodyPr/>
        <a:lstStyle/>
        <a:p>
          <a:endParaRPr lang="en-GB"/>
        </a:p>
      </dgm:t>
    </dgm:pt>
    <dgm:pt modelId="{2AD174A8-C3B5-4CA1-83F6-5F1DC2BB0C96}" type="pres">
      <dgm:prSet presAssocID="{90285069-9B15-41FF-AA9F-6ABC4ECCEE7B}" presName="node" presStyleLbl="node1" presStyleIdx="3" presStyleCnt="5">
        <dgm:presLayoutVars>
          <dgm:bulletEnabled val="1"/>
        </dgm:presLayoutVars>
      </dgm:prSet>
      <dgm:spPr/>
      <dgm:t>
        <a:bodyPr/>
        <a:lstStyle/>
        <a:p>
          <a:endParaRPr lang="en-GB"/>
        </a:p>
      </dgm:t>
    </dgm:pt>
    <dgm:pt modelId="{989D5D8D-45D8-477B-8578-F308B09C0B26}" type="pres">
      <dgm:prSet presAssocID="{E0DD44EE-E8A4-49C5-88ED-6A9D1419D284}" presName="sibTrans" presStyleLbl="sibTrans2D1" presStyleIdx="3" presStyleCnt="5"/>
      <dgm:spPr/>
      <dgm:t>
        <a:bodyPr/>
        <a:lstStyle/>
        <a:p>
          <a:endParaRPr lang="en-GB"/>
        </a:p>
      </dgm:t>
    </dgm:pt>
    <dgm:pt modelId="{DB6E1FEF-6333-4735-8CD4-76728C88723F}" type="pres">
      <dgm:prSet presAssocID="{E0DD44EE-E8A4-49C5-88ED-6A9D1419D284}" presName="connectorText" presStyleLbl="sibTrans2D1" presStyleIdx="3" presStyleCnt="5"/>
      <dgm:spPr/>
      <dgm:t>
        <a:bodyPr/>
        <a:lstStyle/>
        <a:p>
          <a:endParaRPr lang="en-GB"/>
        </a:p>
      </dgm:t>
    </dgm:pt>
    <dgm:pt modelId="{80C7F92C-B480-4B96-8E31-C548634B2324}" type="pres">
      <dgm:prSet presAssocID="{5895763C-AF24-4088-B278-8500401E672B}" presName="node" presStyleLbl="node1" presStyleIdx="4" presStyleCnt="5">
        <dgm:presLayoutVars>
          <dgm:bulletEnabled val="1"/>
        </dgm:presLayoutVars>
      </dgm:prSet>
      <dgm:spPr/>
      <dgm:t>
        <a:bodyPr/>
        <a:lstStyle/>
        <a:p>
          <a:endParaRPr lang="en-GB"/>
        </a:p>
      </dgm:t>
    </dgm:pt>
    <dgm:pt modelId="{EA6CB836-05B5-4456-A9B1-23E95E751F5A}" type="pres">
      <dgm:prSet presAssocID="{793BD392-1B78-4CD2-B5F4-E93A8C253F47}" presName="sibTrans" presStyleLbl="sibTrans2D1" presStyleIdx="4" presStyleCnt="5"/>
      <dgm:spPr/>
      <dgm:t>
        <a:bodyPr/>
        <a:lstStyle/>
        <a:p>
          <a:endParaRPr lang="en-GB"/>
        </a:p>
      </dgm:t>
    </dgm:pt>
    <dgm:pt modelId="{D21CEAAC-F1C9-4B88-B81C-885F83C067A2}" type="pres">
      <dgm:prSet presAssocID="{793BD392-1B78-4CD2-B5F4-E93A8C253F47}" presName="connectorText" presStyleLbl="sibTrans2D1" presStyleIdx="4" presStyleCnt="5"/>
      <dgm:spPr/>
      <dgm:t>
        <a:bodyPr/>
        <a:lstStyle/>
        <a:p>
          <a:endParaRPr lang="en-GB"/>
        </a:p>
      </dgm:t>
    </dgm:pt>
  </dgm:ptLst>
  <dgm:cxnLst>
    <dgm:cxn modelId="{FDDB75DE-6B5A-47B2-838E-4C522FB7CD7C}" type="presOf" srcId="{793BD392-1B78-4CD2-B5F4-E93A8C253F47}" destId="{D21CEAAC-F1C9-4B88-B81C-885F83C067A2}" srcOrd="1" destOrd="0" presId="urn:microsoft.com/office/officeart/2005/8/layout/cycle2"/>
    <dgm:cxn modelId="{59F2657C-2281-480A-AE88-253347C99CFE}" type="presOf" srcId="{C6F28C6D-0560-4820-BA3F-FBEB2363EB81}" destId="{0F9DBE64-088C-4553-963C-46B3FD17B5C9}" srcOrd="1" destOrd="0" presId="urn:microsoft.com/office/officeart/2005/8/layout/cycle2"/>
    <dgm:cxn modelId="{861CA736-42A9-4B86-B582-EE1488E00D9B}" type="presOf" srcId="{3886DE3F-E823-4888-8716-220DC9095039}" destId="{A98DB740-2A28-4317-A244-D9EEB6353A1B}" srcOrd="1" destOrd="0" presId="urn:microsoft.com/office/officeart/2005/8/layout/cycle2"/>
    <dgm:cxn modelId="{FC8ADF1A-DE03-4979-BA4B-0BE6C5F5B621}" type="presOf" srcId="{E0DD44EE-E8A4-49C5-88ED-6A9D1419D284}" destId="{DB6E1FEF-6333-4735-8CD4-76728C88723F}" srcOrd="1" destOrd="0" presId="urn:microsoft.com/office/officeart/2005/8/layout/cycle2"/>
    <dgm:cxn modelId="{5D97A68D-6C20-482F-BE8A-F0C85B60D0D7}" type="presOf" srcId="{793BD392-1B78-4CD2-B5F4-E93A8C253F47}" destId="{EA6CB836-05B5-4456-A9B1-23E95E751F5A}" srcOrd="0" destOrd="0" presId="urn:microsoft.com/office/officeart/2005/8/layout/cycle2"/>
    <dgm:cxn modelId="{A39A37A7-9261-47E8-B57B-AD763135B81E}" srcId="{91BAD9E6-8F55-4814-9AF0-05473B0D9DF9}" destId="{0781B4BA-1DAD-4041-8082-D2E9BCA625B7}" srcOrd="1" destOrd="0" parTransId="{AECF9DC9-DA35-4BC9-8FB1-BD748B46CCC9}" sibTransId="{3886DE3F-E823-4888-8716-220DC9095039}"/>
    <dgm:cxn modelId="{F010235C-D259-4A30-AE7C-1D56EAAEDF7C}" srcId="{91BAD9E6-8F55-4814-9AF0-05473B0D9DF9}" destId="{B0BC92C6-7BDF-497A-95A8-70EF18FCC73C}" srcOrd="0" destOrd="0" parTransId="{77CFC8EA-4CD0-406E-B5EB-A3655B4FA36D}" sibTransId="{A19E05C4-893A-4C90-8ECA-4C74E5F005BE}"/>
    <dgm:cxn modelId="{929AB649-B3D0-44DC-AC36-64050BECCE0C}" type="presOf" srcId="{B0BC92C6-7BDF-497A-95A8-70EF18FCC73C}" destId="{31821EAA-42B9-42B1-B804-B126D144892B}" srcOrd="0" destOrd="0" presId="urn:microsoft.com/office/officeart/2005/8/layout/cycle2"/>
    <dgm:cxn modelId="{F3FAB751-66C1-471F-88E0-E42E28F000D8}" type="presOf" srcId="{91BAD9E6-8F55-4814-9AF0-05473B0D9DF9}" destId="{9F3B8F76-DBB9-4F1A-B858-982807DAC4DC}" srcOrd="0" destOrd="0" presId="urn:microsoft.com/office/officeart/2005/8/layout/cycle2"/>
    <dgm:cxn modelId="{23977261-4347-45D3-8AB0-D285C9E2A4EE}" srcId="{91BAD9E6-8F55-4814-9AF0-05473B0D9DF9}" destId="{5895763C-AF24-4088-B278-8500401E672B}" srcOrd="4" destOrd="0" parTransId="{992E16C1-33E1-4A9C-90D9-37FC1065C51A}" sibTransId="{793BD392-1B78-4CD2-B5F4-E93A8C253F47}"/>
    <dgm:cxn modelId="{7A0FD850-5570-4AD6-8316-60AEDB4319C9}" type="presOf" srcId="{A19E05C4-893A-4C90-8ECA-4C74E5F005BE}" destId="{6D330E8D-8DF7-453F-9F8C-808CE4DDB0BA}" srcOrd="0" destOrd="0" presId="urn:microsoft.com/office/officeart/2005/8/layout/cycle2"/>
    <dgm:cxn modelId="{FDBB2BE0-C60C-488A-B219-39A024465A4B}" type="presOf" srcId="{5895763C-AF24-4088-B278-8500401E672B}" destId="{80C7F92C-B480-4B96-8E31-C548634B2324}" srcOrd="0" destOrd="0" presId="urn:microsoft.com/office/officeart/2005/8/layout/cycle2"/>
    <dgm:cxn modelId="{1DDBEB40-3D89-45F5-862F-1680DB7E7E49}" type="presOf" srcId="{90285069-9B15-41FF-AA9F-6ABC4ECCEE7B}" destId="{2AD174A8-C3B5-4CA1-83F6-5F1DC2BB0C96}" srcOrd="0" destOrd="0" presId="urn:microsoft.com/office/officeart/2005/8/layout/cycle2"/>
    <dgm:cxn modelId="{01ECBE49-63C8-4D5C-9DAB-AEE96497A597}" type="presOf" srcId="{A19E05C4-893A-4C90-8ECA-4C74E5F005BE}" destId="{A44153D3-4AD8-4898-8AB3-9691C70B5D6D}" srcOrd="1" destOrd="0" presId="urn:microsoft.com/office/officeart/2005/8/layout/cycle2"/>
    <dgm:cxn modelId="{E1775A73-5A34-402E-A79F-44F64908EAF1}" srcId="{91BAD9E6-8F55-4814-9AF0-05473B0D9DF9}" destId="{1BF38FC5-65BA-4862-9B1F-428D8D4FE0C1}" srcOrd="2" destOrd="0" parTransId="{EB6EFE19-FA3E-4E91-83DB-634BB0B69946}" sibTransId="{C6F28C6D-0560-4820-BA3F-FBEB2363EB81}"/>
    <dgm:cxn modelId="{50AE7173-E3FA-4B1D-B1AC-17A2834A5646}" type="presOf" srcId="{1BF38FC5-65BA-4862-9B1F-428D8D4FE0C1}" destId="{5309BE7F-D281-4205-AF18-22F68BDF70A4}" srcOrd="0" destOrd="0" presId="urn:microsoft.com/office/officeart/2005/8/layout/cycle2"/>
    <dgm:cxn modelId="{6141325A-83F0-429B-BC20-557B0F18135B}" type="presOf" srcId="{0781B4BA-1DAD-4041-8082-D2E9BCA625B7}" destId="{736AF2CC-3FED-4D84-BB3F-944CA7063B0D}" srcOrd="0" destOrd="0" presId="urn:microsoft.com/office/officeart/2005/8/layout/cycle2"/>
    <dgm:cxn modelId="{08A69D05-2D43-4D67-92A7-3B773F891835}" type="presOf" srcId="{3886DE3F-E823-4888-8716-220DC9095039}" destId="{A2AEBA2D-A8D1-459F-8900-5BB34C14F903}" srcOrd="0" destOrd="0" presId="urn:microsoft.com/office/officeart/2005/8/layout/cycle2"/>
    <dgm:cxn modelId="{E3BB4CE0-09D3-467B-A94F-9A2EAF25E0DF}" srcId="{91BAD9E6-8F55-4814-9AF0-05473B0D9DF9}" destId="{90285069-9B15-41FF-AA9F-6ABC4ECCEE7B}" srcOrd="3" destOrd="0" parTransId="{D7D93D43-83B2-4D10-AE52-C382B5DCCD1A}" sibTransId="{E0DD44EE-E8A4-49C5-88ED-6A9D1419D284}"/>
    <dgm:cxn modelId="{D5B51C02-0CC8-4423-800A-857784606CBA}" type="presOf" srcId="{E0DD44EE-E8A4-49C5-88ED-6A9D1419D284}" destId="{989D5D8D-45D8-477B-8578-F308B09C0B26}" srcOrd="0" destOrd="0" presId="urn:microsoft.com/office/officeart/2005/8/layout/cycle2"/>
    <dgm:cxn modelId="{ED3EAFEA-C773-4FF0-8947-4AC3A3EFCCF2}" type="presOf" srcId="{C6F28C6D-0560-4820-BA3F-FBEB2363EB81}" destId="{B772DD69-81C9-4405-9333-D7EC0F19B622}" srcOrd="0" destOrd="0" presId="urn:microsoft.com/office/officeart/2005/8/layout/cycle2"/>
    <dgm:cxn modelId="{576571C7-38B1-4FA2-BF12-CEC2768B6478}" type="presParOf" srcId="{9F3B8F76-DBB9-4F1A-B858-982807DAC4DC}" destId="{31821EAA-42B9-42B1-B804-B126D144892B}" srcOrd="0" destOrd="0" presId="urn:microsoft.com/office/officeart/2005/8/layout/cycle2"/>
    <dgm:cxn modelId="{320569F4-5C97-496A-BE37-364DB30545F0}" type="presParOf" srcId="{9F3B8F76-DBB9-4F1A-B858-982807DAC4DC}" destId="{6D330E8D-8DF7-453F-9F8C-808CE4DDB0BA}" srcOrd="1" destOrd="0" presId="urn:microsoft.com/office/officeart/2005/8/layout/cycle2"/>
    <dgm:cxn modelId="{468F9610-494C-4B5B-B81B-AA20F4239103}" type="presParOf" srcId="{6D330E8D-8DF7-453F-9F8C-808CE4DDB0BA}" destId="{A44153D3-4AD8-4898-8AB3-9691C70B5D6D}" srcOrd="0" destOrd="0" presId="urn:microsoft.com/office/officeart/2005/8/layout/cycle2"/>
    <dgm:cxn modelId="{10FE4D86-E96C-4D2F-B78C-0858A0BE4760}" type="presParOf" srcId="{9F3B8F76-DBB9-4F1A-B858-982807DAC4DC}" destId="{736AF2CC-3FED-4D84-BB3F-944CA7063B0D}" srcOrd="2" destOrd="0" presId="urn:microsoft.com/office/officeart/2005/8/layout/cycle2"/>
    <dgm:cxn modelId="{AB9FA0F0-5D25-425C-96BB-85DA0E5D9F00}" type="presParOf" srcId="{9F3B8F76-DBB9-4F1A-B858-982807DAC4DC}" destId="{A2AEBA2D-A8D1-459F-8900-5BB34C14F903}" srcOrd="3" destOrd="0" presId="urn:microsoft.com/office/officeart/2005/8/layout/cycle2"/>
    <dgm:cxn modelId="{B77FEE65-B046-48CE-A03E-22F97BBFB31F}" type="presParOf" srcId="{A2AEBA2D-A8D1-459F-8900-5BB34C14F903}" destId="{A98DB740-2A28-4317-A244-D9EEB6353A1B}" srcOrd="0" destOrd="0" presId="urn:microsoft.com/office/officeart/2005/8/layout/cycle2"/>
    <dgm:cxn modelId="{1D814370-82FC-455B-BD0E-F2713D061AFB}" type="presParOf" srcId="{9F3B8F76-DBB9-4F1A-B858-982807DAC4DC}" destId="{5309BE7F-D281-4205-AF18-22F68BDF70A4}" srcOrd="4" destOrd="0" presId="urn:microsoft.com/office/officeart/2005/8/layout/cycle2"/>
    <dgm:cxn modelId="{28F379F1-6304-4BE9-8BCB-17F6A9C58CB8}" type="presParOf" srcId="{9F3B8F76-DBB9-4F1A-B858-982807DAC4DC}" destId="{B772DD69-81C9-4405-9333-D7EC0F19B622}" srcOrd="5" destOrd="0" presId="urn:microsoft.com/office/officeart/2005/8/layout/cycle2"/>
    <dgm:cxn modelId="{A1F6FDBA-CE0A-4766-A29F-09DFF43F383E}" type="presParOf" srcId="{B772DD69-81C9-4405-9333-D7EC0F19B622}" destId="{0F9DBE64-088C-4553-963C-46B3FD17B5C9}" srcOrd="0" destOrd="0" presId="urn:microsoft.com/office/officeart/2005/8/layout/cycle2"/>
    <dgm:cxn modelId="{536086FF-BA7A-4175-BD90-6CDE066A2AE0}" type="presParOf" srcId="{9F3B8F76-DBB9-4F1A-B858-982807DAC4DC}" destId="{2AD174A8-C3B5-4CA1-83F6-5F1DC2BB0C96}" srcOrd="6" destOrd="0" presId="urn:microsoft.com/office/officeart/2005/8/layout/cycle2"/>
    <dgm:cxn modelId="{21F4FB10-6540-4B19-9D92-395642D78B47}" type="presParOf" srcId="{9F3B8F76-DBB9-4F1A-B858-982807DAC4DC}" destId="{989D5D8D-45D8-477B-8578-F308B09C0B26}" srcOrd="7" destOrd="0" presId="urn:microsoft.com/office/officeart/2005/8/layout/cycle2"/>
    <dgm:cxn modelId="{B434A900-9F02-45EA-B7DE-9B59A5A1CA9B}" type="presParOf" srcId="{989D5D8D-45D8-477B-8578-F308B09C0B26}" destId="{DB6E1FEF-6333-4735-8CD4-76728C88723F}" srcOrd="0" destOrd="0" presId="urn:microsoft.com/office/officeart/2005/8/layout/cycle2"/>
    <dgm:cxn modelId="{43889E30-32B4-450D-AB98-809710E9B955}" type="presParOf" srcId="{9F3B8F76-DBB9-4F1A-B858-982807DAC4DC}" destId="{80C7F92C-B480-4B96-8E31-C548634B2324}" srcOrd="8" destOrd="0" presId="urn:microsoft.com/office/officeart/2005/8/layout/cycle2"/>
    <dgm:cxn modelId="{1F497DB5-F5E8-4DF4-8C82-76674819565D}" type="presParOf" srcId="{9F3B8F76-DBB9-4F1A-B858-982807DAC4DC}" destId="{EA6CB836-05B5-4456-A9B1-23E95E751F5A}" srcOrd="9" destOrd="0" presId="urn:microsoft.com/office/officeart/2005/8/layout/cycle2"/>
    <dgm:cxn modelId="{A1320E05-E5CD-4EA5-9171-63B25FBF0BD5}" type="presParOf" srcId="{EA6CB836-05B5-4456-A9B1-23E95E751F5A}" destId="{D21CEAAC-F1C9-4B88-B81C-885F83C067A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138B0C-D7CD-41EA-9FA3-C1E4CD13D7EA}" type="doc">
      <dgm:prSet loTypeId="urn:microsoft.com/office/officeart/2011/layout/HexagonRadial" loCatId="cycle" qsTypeId="urn:microsoft.com/office/officeart/2005/8/quickstyle/simple1" qsCatId="simple" csTypeId="urn:microsoft.com/office/officeart/2005/8/colors/colorful1" csCatId="colorful" phldr="1"/>
      <dgm:spPr/>
      <dgm:t>
        <a:bodyPr/>
        <a:lstStyle/>
        <a:p>
          <a:endParaRPr lang="en-US"/>
        </a:p>
      </dgm:t>
    </dgm:pt>
    <dgm:pt modelId="{2A6D9ECB-C9E7-4C00-A135-0212866DC4A6}">
      <dgm:prSet phldrT="[Text]" custT="1"/>
      <dgm:spPr/>
      <dgm:t>
        <a:bodyPr/>
        <a:lstStyle/>
        <a:p>
          <a:r>
            <a:rPr lang="en-US" sz="1800" dirty="0" smtClean="0"/>
            <a:t>Sexting:</a:t>
          </a:r>
        </a:p>
        <a:p>
          <a:r>
            <a:rPr lang="en-US" sz="1800" dirty="0" smtClean="0"/>
            <a:t>Sending and receiving sexual messages</a:t>
          </a:r>
          <a:endParaRPr lang="en-US" sz="1800" dirty="0"/>
        </a:p>
      </dgm:t>
    </dgm:pt>
    <dgm:pt modelId="{C5707E9F-A947-4FC4-9842-47FCBC74054B}" type="parTrans" cxnId="{1B91F236-9ACD-4FC7-BE00-1652E17C170C}">
      <dgm:prSet/>
      <dgm:spPr/>
      <dgm:t>
        <a:bodyPr/>
        <a:lstStyle/>
        <a:p>
          <a:endParaRPr lang="en-US"/>
        </a:p>
      </dgm:t>
    </dgm:pt>
    <dgm:pt modelId="{A819BBE0-3ED0-41AF-A248-6963AEE11306}" type="sibTrans" cxnId="{1B91F236-9ACD-4FC7-BE00-1652E17C170C}">
      <dgm:prSet/>
      <dgm:spPr/>
      <dgm:t>
        <a:bodyPr/>
        <a:lstStyle/>
        <a:p>
          <a:endParaRPr lang="en-US"/>
        </a:p>
      </dgm:t>
    </dgm:pt>
    <dgm:pt modelId="{09735F7C-8357-45EC-B018-0365FF09C11D}">
      <dgm:prSet phldrT="[Text]" custT="1"/>
      <dgm:spPr/>
      <dgm:t>
        <a:bodyPr/>
        <a:lstStyle/>
        <a:p>
          <a:r>
            <a:rPr lang="en-US" sz="1600" dirty="0" smtClean="0"/>
            <a:t>Flaming:</a:t>
          </a:r>
        </a:p>
        <a:p>
          <a:r>
            <a:rPr lang="en-US" sz="1600" dirty="0" smtClean="0"/>
            <a:t>Offensive insults on social media</a:t>
          </a:r>
          <a:endParaRPr lang="en-US" sz="1600" dirty="0"/>
        </a:p>
      </dgm:t>
    </dgm:pt>
    <dgm:pt modelId="{EE5D2930-28FA-4135-9586-AF0D3460F530}" type="parTrans" cxnId="{D36C7554-C96C-4272-A26E-92567CBFC7E2}">
      <dgm:prSet/>
      <dgm:spPr/>
      <dgm:t>
        <a:bodyPr/>
        <a:lstStyle/>
        <a:p>
          <a:endParaRPr lang="en-US"/>
        </a:p>
      </dgm:t>
    </dgm:pt>
    <dgm:pt modelId="{2948DA9E-BF87-4747-8C66-6CBF409EFA86}" type="sibTrans" cxnId="{D36C7554-C96C-4272-A26E-92567CBFC7E2}">
      <dgm:prSet/>
      <dgm:spPr/>
      <dgm:t>
        <a:bodyPr/>
        <a:lstStyle/>
        <a:p>
          <a:endParaRPr lang="en-US"/>
        </a:p>
      </dgm:t>
    </dgm:pt>
    <dgm:pt modelId="{6400E762-BB8C-466C-8CBF-14F374038C42}">
      <dgm:prSet phldrT="[Text]" custT="1"/>
      <dgm:spPr/>
      <dgm:t>
        <a:bodyPr/>
        <a:lstStyle/>
        <a:p>
          <a:r>
            <a:rPr lang="en-US" sz="1600" dirty="0" smtClean="0"/>
            <a:t>Flooding: A denial of service (</a:t>
          </a:r>
          <a:r>
            <a:rPr lang="en-US" sz="1600" dirty="0" err="1" smtClean="0"/>
            <a:t>DoS</a:t>
          </a:r>
          <a:r>
            <a:rPr lang="en-US" sz="1600" dirty="0" smtClean="0"/>
            <a:t>) to bring a network down</a:t>
          </a:r>
          <a:endParaRPr lang="en-US" sz="1600" dirty="0"/>
        </a:p>
      </dgm:t>
    </dgm:pt>
    <dgm:pt modelId="{4D7D1365-5FF2-4B80-B444-40A70BDE1102}" type="parTrans" cxnId="{95509A10-B73A-4750-BFAF-6325F232DC90}">
      <dgm:prSet/>
      <dgm:spPr/>
      <dgm:t>
        <a:bodyPr/>
        <a:lstStyle/>
        <a:p>
          <a:endParaRPr lang="en-US"/>
        </a:p>
      </dgm:t>
    </dgm:pt>
    <dgm:pt modelId="{C792E636-5E20-4402-942E-A5AEDC8F7780}" type="sibTrans" cxnId="{95509A10-B73A-4750-BFAF-6325F232DC90}">
      <dgm:prSet/>
      <dgm:spPr/>
      <dgm:t>
        <a:bodyPr/>
        <a:lstStyle/>
        <a:p>
          <a:endParaRPr lang="en-US"/>
        </a:p>
      </dgm:t>
    </dgm:pt>
    <dgm:pt modelId="{6AA916A1-5435-4AA7-B1FC-A7E889979871}">
      <dgm:prSet phldrT="[Text]"/>
      <dgm:spPr/>
      <dgm:t>
        <a:bodyPr/>
        <a:lstStyle/>
        <a:p>
          <a:r>
            <a:rPr lang="en-US" dirty="0" smtClean="0"/>
            <a:t>Identity theft:</a:t>
          </a:r>
        </a:p>
        <a:p>
          <a:r>
            <a:rPr lang="en-US" dirty="0" smtClean="0"/>
            <a:t>Manipulation of human element</a:t>
          </a:r>
          <a:endParaRPr lang="en-US" dirty="0"/>
        </a:p>
      </dgm:t>
    </dgm:pt>
    <dgm:pt modelId="{4B459390-99FB-430F-887F-875FD6D69AF5}" type="parTrans" cxnId="{E44B1A2F-CA6B-45BE-B326-0BEF9682364D}">
      <dgm:prSet/>
      <dgm:spPr/>
      <dgm:t>
        <a:bodyPr/>
        <a:lstStyle/>
        <a:p>
          <a:endParaRPr lang="en-US"/>
        </a:p>
      </dgm:t>
    </dgm:pt>
    <dgm:pt modelId="{DDACDC70-17CC-4A7B-8DB8-3F604B1EA9AB}" type="sibTrans" cxnId="{E44B1A2F-CA6B-45BE-B326-0BEF9682364D}">
      <dgm:prSet/>
      <dgm:spPr/>
      <dgm:t>
        <a:bodyPr/>
        <a:lstStyle/>
        <a:p>
          <a:endParaRPr lang="en-US"/>
        </a:p>
      </dgm:t>
    </dgm:pt>
    <dgm:pt modelId="{E53C5E97-08CD-4D60-94EB-91533B960E35}">
      <dgm:prSet phldrT="[Text]" custT="1"/>
      <dgm:spPr/>
      <dgm:t>
        <a:bodyPr/>
        <a:lstStyle/>
        <a:p>
          <a:r>
            <a:rPr lang="en-US" sz="1600" dirty="0" smtClean="0"/>
            <a:t>Spamming: bulk electronic messages</a:t>
          </a:r>
          <a:endParaRPr lang="en-US" sz="1600" dirty="0"/>
        </a:p>
      </dgm:t>
    </dgm:pt>
    <dgm:pt modelId="{EDE05F2D-B881-4DFE-AB1F-B640E9B6D027}" type="parTrans" cxnId="{1BCF25C3-2FBA-4B3E-9B3D-309C69E4CD74}">
      <dgm:prSet/>
      <dgm:spPr/>
      <dgm:t>
        <a:bodyPr/>
        <a:lstStyle/>
        <a:p>
          <a:endParaRPr lang="en-US"/>
        </a:p>
      </dgm:t>
    </dgm:pt>
    <dgm:pt modelId="{7D8242FD-6F92-4619-869C-DE062BCD37A5}" type="sibTrans" cxnId="{1BCF25C3-2FBA-4B3E-9B3D-309C69E4CD74}">
      <dgm:prSet/>
      <dgm:spPr/>
      <dgm:t>
        <a:bodyPr/>
        <a:lstStyle/>
        <a:p>
          <a:endParaRPr lang="en-US"/>
        </a:p>
      </dgm:t>
    </dgm:pt>
    <dgm:pt modelId="{2272DBDE-6A53-4193-BD9F-876FC842D424}">
      <dgm:prSet phldrT="[Text]" custT="1"/>
      <dgm:spPr/>
      <dgm:t>
        <a:bodyPr/>
        <a:lstStyle/>
        <a:p>
          <a:r>
            <a:rPr lang="en-US" sz="1600" dirty="0" smtClean="0"/>
            <a:t>Trolling: provokes arguments via inflammatory comments</a:t>
          </a:r>
          <a:endParaRPr lang="en-US" sz="1600" dirty="0"/>
        </a:p>
      </dgm:t>
    </dgm:pt>
    <dgm:pt modelId="{8C1CA063-E88D-4DD1-9296-75FFECF2AC99}" type="parTrans" cxnId="{3804375E-9081-4440-B308-EBD968BFF51C}">
      <dgm:prSet/>
      <dgm:spPr/>
      <dgm:t>
        <a:bodyPr/>
        <a:lstStyle/>
        <a:p>
          <a:endParaRPr lang="en-US"/>
        </a:p>
      </dgm:t>
    </dgm:pt>
    <dgm:pt modelId="{01A554B7-0450-44EE-9FCB-5F36731D85E6}" type="sibTrans" cxnId="{3804375E-9081-4440-B308-EBD968BFF51C}">
      <dgm:prSet/>
      <dgm:spPr/>
      <dgm:t>
        <a:bodyPr/>
        <a:lstStyle/>
        <a:p>
          <a:endParaRPr lang="en-US"/>
        </a:p>
      </dgm:t>
    </dgm:pt>
    <dgm:pt modelId="{5965B8A3-9356-4710-B2B5-2896D5E91073}">
      <dgm:prSet phldrT="[Text]" custT="1"/>
      <dgm:spPr/>
      <dgm:t>
        <a:bodyPr/>
        <a:lstStyle/>
        <a:p>
          <a:r>
            <a:rPr lang="en-US" sz="1600" dirty="0" err="1" smtClean="0"/>
            <a:t>Griefing</a:t>
          </a:r>
          <a:r>
            <a:rPr lang="en-US" sz="1600" dirty="0" smtClean="0"/>
            <a:t>: harassing/upsetting other gamers</a:t>
          </a:r>
          <a:endParaRPr lang="en-US" sz="1600" dirty="0"/>
        </a:p>
      </dgm:t>
    </dgm:pt>
    <dgm:pt modelId="{D2C40944-74E9-4A5B-BD59-8EC085464C16}" type="parTrans" cxnId="{73BEA92E-2CA8-4232-9E6B-9640AD17C521}">
      <dgm:prSet/>
      <dgm:spPr/>
      <dgm:t>
        <a:bodyPr/>
        <a:lstStyle/>
        <a:p>
          <a:endParaRPr lang="en-US"/>
        </a:p>
      </dgm:t>
    </dgm:pt>
    <dgm:pt modelId="{1B08D000-7DD7-4009-9604-4C54E8FBEC35}" type="sibTrans" cxnId="{73BEA92E-2CA8-4232-9E6B-9640AD17C521}">
      <dgm:prSet/>
      <dgm:spPr/>
      <dgm:t>
        <a:bodyPr/>
        <a:lstStyle/>
        <a:p>
          <a:endParaRPr lang="en-US"/>
        </a:p>
      </dgm:t>
    </dgm:pt>
    <dgm:pt modelId="{1AFD3EA4-1B3F-4ECC-A8EC-6A4D536E7BE1}" type="pres">
      <dgm:prSet presAssocID="{5C138B0C-D7CD-41EA-9FA3-C1E4CD13D7EA}" presName="Name0" presStyleCnt="0">
        <dgm:presLayoutVars>
          <dgm:chMax val="1"/>
          <dgm:chPref val="1"/>
          <dgm:dir/>
          <dgm:animOne val="branch"/>
          <dgm:animLvl val="lvl"/>
        </dgm:presLayoutVars>
      </dgm:prSet>
      <dgm:spPr/>
      <dgm:t>
        <a:bodyPr/>
        <a:lstStyle/>
        <a:p>
          <a:endParaRPr lang="en-US"/>
        </a:p>
      </dgm:t>
    </dgm:pt>
    <dgm:pt modelId="{AA92A577-60F4-4F34-B4B3-0C38925DB20E}" type="pres">
      <dgm:prSet presAssocID="{2A6D9ECB-C9E7-4C00-A135-0212866DC4A6}" presName="Parent" presStyleLbl="node0" presStyleIdx="0" presStyleCnt="1">
        <dgm:presLayoutVars>
          <dgm:chMax val="6"/>
          <dgm:chPref val="6"/>
        </dgm:presLayoutVars>
      </dgm:prSet>
      <dgm:spPr/>
      <dgm:t>
        <a:bodyPr/>
        <a:lstStyle/>
        <a:p>
          <a:endParaRPr lang="en-US"/>
        </a:p>
      </dgm:t>
    </dgm:pt>
    <dgm:pt modelId="{0676C4E5-9962-4CE5-AA3C-E47D7B2885E5}" type="pres">
      <dgm:prSet presAssocID="{09735F7C-8357-45EC-B018-0365FF09C11D}" presName="Accent1" presStyleCnt="0"/>
      <dgm:spPr/>
    </dgm:pt>
    <dgm:pt modelId="{4F673C18-4037-4BA6-88A8-BFBFE42D9537}" type="pres">
      <dgm:prSet presAssocID="{09735F7C-8357-45EC-B018-0365FF09C11D}" presName="Accent" presStyleLbl="bgShp" presStyleIdx="0" presStyleCnt="6"/>
      <dgm:spPr/>
    </dgm:pt>
    <dgm:pt modelId="{D90C0B5E-CDC1-484A-8FF8-EEAC2772EA02}" type="pres">
      <dgm:prSet presAssocID="{09735F7C-8357-45EC-B018-0365FF09C11D}" presName="Child1" presStyleLbl="node1" presStyleIdx="0" presStyleCnt="6">
        <dgm:presLayoutVars>
          <dgm:chMax val="0"/>
          <dgm:chPref val="0"/>
          <dgm:bulletEnabled val="1"/>
        </dgm:presLayoutVars>
      </dgm:prSet>
      <dgm:spPr/>
      <dgm:t>
        <a:bodyPr/>
        <a:lstStyle/>
        <a:p>
          <a:endParaRPr lang="en-US"/>
        </a:p>
      </dgm:t>
    </dgm:pt>
    <dgm:pt modelId="{F8AB0D51-15E5-4523-8DE2-F754E8BA889C}" type="pres">
      <dgm:prSet presAssocID="{6400E762-BB8C-466C-8CBF-14F374038C42}" presName="Accent2" presStyleCnt="0"/>
      <dgm:spPr/>
    </dgm:pt>
    <dgm:pt modelId="{BC4DAF96-47E3-4B09-9A5C-2E546364AB38}" type="pres">
      <dgm:prSet presAssocID="{6400E762-BB8C-466C-8CBF-14F374038C42}" presName="Accent" presStyleLbl="bgShp" presStyleIdx="1" presStyleCnt="6"/>
      <dgm:spPr/>
    </dgm:pt>
    <dgm:pt modelId="{20AA82C4-D8EA-429E-A897-B3A12DB298FA}" type="pres">
      <dgm:prSet presAssocID="{6400E762-BB8C-466C-8CBF-14F374038C42}" presName="Child2" presStyleLbl="node1" presStyleIdx="1" presStyleCnt="6">
        <dgm:presLayoutVars>
          <dgm:chMax val="0"/>
          <dgm:chPref val="0"/>
          <dgm:bulletEnabled val="1"/>
        </dgm:presLayoutVars>
      </dgm:prSet>
      <dgm:spPr/>
      <dgm:t>
        <a:bodyPr/>
        <a:lstStyle/>
        <a:p>
          <a:endParaRPr lang="en-US"/>
        </a:p>
      </dgm:t>
    </dgm:pt>
    <dgm:pt modelId="{D4635180-4421-47BA-A067-837F994E8B9F}" type="pres">
      <dgm:prSet presAssocID="{6AA916A1-5435-4AA7-B1FC-A7E889979871}" presName="Accent3" presStyleCnt="0"/>
      <dgm:spPr/>
    </dgm:pt>
    <dgm:pt modelId="{51D565DF-549B-414A-826E-CBC8126B7186}" type="pres">
      <dgm:prSet presAssocID="{6AA916A1-5435-4AA7-B1FC-A7E889979871}" presName="Accent" presStyleLbl="bgShp" presStyleIdx="2" presStyleCnt="6"/>
      <dgm:spPr/>
    </dgm:pt>
    <dgm:pt modelId="{9D732DF0-2247-45E1-8710-F27F03A7E06B}" type="pres">
      <dgm:prSet presAssocID="{6AA916A1-5435-4AA7-B1FC-A7E889979871}" presName="Child3" presStyleLbl="node1" presStyleIdx="2" presStyleCnt="6">
        <dgm:presLayoutVars>
          <dgm:chMax val="0"/>
          <dgm:chPref val="0"/>
          <dgm:bulletEnabled val="1"/>
        </dgm:presLayoutVars>
      </dgm:prSet>
      <dgm:spPr/>
      <dgm:t>
        <a:bodyPr/>
        <a:lstStyle/>
        <a:p>
          <a:endParaRPr lang="en-US"/>
        </a:p>
      </dgm:t>
    </dgm:pt>
    <dgm:pt modelId="{5C84C983-A790-4B60-AFA2-A422C92654A8}" type="pres">
      <dgm:prSet presAssocID="{E53C5E97-08CD-4D60-94EB-91533B960E35}" presName="Accent4" presStyleCnt="0"/>
      <dgm:spPr/>
    </dgm:pt>
    <dgm:pt modelId="{9095D434-1050-4024-89B3-6C72CA502D5A}" type="pres">
      <dgm:prSet presAssocID="{E53C5E97-08CD-4D60-94EB-91533B960E35}" presName="Accent" presStyleLbl="bgShp" presStyleIdx="3" presStyleCnt="6"/>
      <dgm:spPr/>
    </dgm:pt>
    <dgm:pt modelId="{6258A06D-B0D5-490C-B128-6ACDC977A48A}" type="pres">
      <dgm:prSet presAssocID="{E53C5E97-08CD-4D60-94EB-91533B960E35}" presName="Child4" presStyleLbl="node1" presStyleIdx="3" presStyleCnt="6">
        <dgm:presLayoutVars>
          <dgm:chMax val="0"/>
          <dgm:chPref val="0"/>
          <dgm:bulletEnabled val="1"/>
        </dgm:presLayoutVars>
      </dgm:prSet>
      <dgm:spPr/>
      <dgm:t>
        <a:bodyPr/>
        <a:lstStyle/>
        <a:p>
          <a:endParaRPr lang="en-US"/>
        </a:p>
      </dgm:t>
    </dgm:pt>
    <dgm:pt modelId="{C4C7E23D-92B7-47B3-9B54-A5BB5AA226DC}" type="pres">
      <dgm:prSet presAssocID="{2272DBDE-6A53-4193-BD9F-876FC842D424}" presName="Accent5" presStyleCnt="0"/>
      <dgm:spPr/>
    </dgm:pt>
    <dgm:pt modelId="{C6E8B668-6359-4ED0-815F-62ADA3159F15}" type="pres">
      <dgm:prSet presAssocID="{2272DBDE-6A53-4193-BD9F-876FC842D424}" presName="Accent" presStyleLbl="bgShp" presStyleIdx="4" presStyleCnt="6"/>
      <dgm:spPr/>
    </dgm:pt>
    <dgm:pt modelId="{67B15405-CC76-4114-A532-7C413267D97B}" type="pres">
      <dgm:prSet presAssocID="{2272DBDE-6A53-4193-BD9F-876FC842D424}" presName="Child5" presStyleLbl="node1" presStyleIdx="4" presStyleCnt="6">
        <dgm:presLayoutVars>
          <dgm:chMax val="0"/>
          <dgm:chPref val="0"/>
          <dgm:bulletEnabled val="1"/>
        </dgm:presLayoutVars>
      </dgm:prSet>
      <dgm:spPr/>
      <dgm:t>
        <a:bodyPr/>
        <a:lstStyle/>
        <a:p>
          <a:endParaRPr lang="en-US"/>
        </a:p>
      </dgm:t>
    </dgm:pt>
    <dgm:pt modelId="{B07D629F-C882-4C70-81DF-2DE6ABC129DA}" type="pres">
      <dgm:prSet presAssocID="{5965B8A3-9356-4710-B2B5-2896D5E91073}" presName="Accent6" presStyleCnt="0"/>
      <dgm:spPr/>
    </dgm:pt>
    <dgm:pt modelId="{7BBC418A-0935-4536-8A4B-8846D7C45C05}" type="pres">
      <dgm:prSet presAssocID="{5965B8A3-9356-4710-B2B5-2896D5E91073}" presName="Accent" presStyleLbl="bgShp" presStyleIdx="5" presStyleCnt="6"/>
      <dgm:spPr/>
    </dgm:pt>
    <dgm:pt modelId="{C71C6359-2E4D-431F-83E7-694D8F277EBF}" type="pres">
      <dgm:prSet presAssocID="{5965B8A3-9356-4710-B2B5-2896D5E91073}" presName="Child6" presStyleLbl="node1" presStyleIdx="5" presStyleCnt="6">
        <dgm:presLayoutVars>
          <dgm:chMax val="0"/>
          <dgm:chPref val="0"/>
          <dgm:bulletEnabled val="1"/>
        </dgm:presLayoutVars>
      </dgm:prSet>
      <dgm:spPr/>
      <dgm:t>
        <a:bodyPr/>
        <a:lstStyle/>
        <a:p>
          <a:endParaRPr lang="en-US"/>
        </a:p>
      </dgm:t>
    </dgm:pt>
  </dgm:ptLst>
  <dgm:cxnLst>
    <dgm:cxn modelId="{1BCF25C3-2FBA-4B3E-9B3D-309C69E4CD74}" srcId="{2A6D9ECB-C9E7-4C00-A135-0212866DC4A6}" destId="{E53C5E97-08CD-4D60-94EB-91533B960E35}" srcOrd="3" destOrd="0" parTransId="{EDE05F2D-B881-4DFE-AB1F-B640E9B6D027}" sibTransId="{7D8242FD-6F92-4619-869C-DE062BCD37A5}"/>
    <dgm:cxn modelId="{0BC10F52-EAC1-44A6-A087-9BD051A59963}" type="presOf" srcId="{2A6D9ECB-C9E7-4C00-A135-0212866DC4A6}" destId="{AA92A577-60F4-4F34-B4B3-0C38925DB20E}" srcOrd="0" destOrd="0" presId="urn:microsoft.com/office/officeart/2011/layout/HexagonRadial"/>
    <dgm:cxn modelId="{771B2F03-53FF-4D0B-8355-8D6EFBC70EDB}" type="presOf" srcId="{6AA916A1-5435-4AA7-B1FC-A7E889979871}" destId="{9D732DF0-2247-45E1-8710-F27F03A7E06B}" srcOrd="0" destOrd="0" presId="urn:microsoft.com/office/officeart/2011/layout/HexagonRadial"/>
    <dgm:cxn modelId="{2F3DFB2D-D77D-4E73-91B5-1669E6A65E10}" type="presOf" srcId="{5C138B0C-D7CD-41EA-9FA3-C1E4CD13D7EA}" destId="{1AFD3EA4-1B3F-4ECC-A8EC-6A4D536E7BE1}" srcOrd="0" destOrd="0" presId="urn:microsoft.com/office/officeart/2011/layout/HexagonRadial"/>
    <dgm:cxn modelId="{D36C7554-C96C-4272-A26E-92567CBFC7E2}" srcId="{2A6D9ECB-C9E7-4C00-A135-0212866DC4A6}" destId="{09735F7C-8357-45EC-B018-0365FF09C11D}" srcOrd="0" destOrd="0" parTransId="{EE5D2930-28FA-4135-9586-AF0D3460F530}" sibTransId="{2948DA9E-BF87-4747-8C66-6CBF409EFA86}"/>
    <dgm:cxn modelId="{1920AF09-76DE-4951-90F0-693251E5C43F}" type="presOf" srcId="{6400E762-BB8C-466C-8CBF-14F374038C42}" destId="{20AA82C4-D8EA-429E-A897-B3A12DB298FA}" srcOrd="0" destOrd="0" presId="urn:microsoft.com/office/officeart/2011/layout/HexagonRadial"/>
    <dgm:cxn modelId="{E44B1A2F-CA6B-45BE-B326-0BEF9682364D}" srcId="{2A6D9ECB-C9E7-4C00-A135-0212866DC4A6}" destId="{6AA916A1-5435-4AA7-B1FC-A7E889979871}" srcOrd="2" destOrd="0" parTransId="{4B459390-99FB-430F-887F-875FD6D69AF5}" sibTransId="{DDACDC70-17CC-4A7B-8DB8-3F604B1EA9AB}"/>
    <dgm:cxn modelId="{1B91F236-9ACD-4FC7-BE00-1652E17C170C}" srcId="{5C138B0C-D7CD-41EA-9FA3-C1E4CD13D7EA}" destId="{2A6D9ECB-C9E7-4C00-A135-0212866DC4A6}" srcOrd="0" destOrd="0" parTransId="{C5707E9F-A947-4FC4-9842-47FCBC74054B}" sibTransId="{A819BBE0-3ED0-41AF-A248-6963AEE11306}"/>
    <dgm:cxn modelId="{73BEA92E-2CA8-4232-9E6B-9640AD17C521}" srcId="{2A6D9ECB-C9E7-4C00-A135-0212866DC4A6}" destId="{5965B8A3-9356-4710-B2B5-2896D5E91073}" srcOrd="5" destOrd="0" parTransId="{D2C40944-74E9-4A5B-BD59-8EC085464C16}" sibTransId="{1B08D000-7DD7-4009-9604-4C54E8FBEC35}"/>
    <dgm:cxn modelId="{3804375E-9081-4440-B308-EBD968BFF51C}" srcId="{2A6D9ECB-C9E7-4C00-A135-0212866DC4A6}" destId="{2272DBDE-6A53-4193-BD9F-876FC842D424}" srcOrd="4" destOrd="0" parTransId="{8C1CA063-E88D-4DD1-9296-75FFECF2AC99}" sibTransId="{01A554B7-0450-44EE-9FCB-5F36731D85E6}"/>
    <dgm:cxn modelId="{BE2C4F45-2D8F-4D16-A0F1-650A96AC7ECF}" type="presOf" srcId="{09735F7C-8357-45EC-B018-0365FF09C11D}" destId="{D90C0B5E-CDC1-484A-8FF8-EEAC2772EA02}" srcOrd="0" destOrd="0" presId="urn:microsoft.com/office/officeart/2011/layout/HexagonRadial"/>
    <dgm:cxn modelId="{41C6E660-90C3-407F-B251-4A7A7BAF84CD}" type="presOf" srcId="{2272DBDE-6A53-4193-BD9F-876FC842D424}" destId="{67B15405-CC76-4114-A532-7C413267D97B}" srcOrd="0" destOrd="0" presId="urn:microsoft.com/office/officeart/2011/layout/HexagonRadial"/>
    <dgm:cxn modelId="{6CC19A33-3B7A-43CD-AFE4-C96D6CAE90D5}" type="presOf" srcId="{5965B8A3-9356-4710-B2B5-2896D5E91073}" destId="{C71C6359-2E4D-431F-83E7-694D8F277EBF}" srcOrd="0" destOrd="0" presId="urn:microsoft.com/office/officeart/2011/layout/HexagonRadial"/>
    <dgm:cxn modelId="{46BC4572-F4C3-4219-AC34-162651100BA8}" type="presOf" srcId="{E53C5E97-08CD-4D60-94EB-91533B960E35}" destId="{6258A06D-B0D5-490C-B128-6ACDC977A48A}" srcOrd="0" destOrd="0" presId="urn:microsoft.com/office/officeart/2011/layout/HexagonRadial"/>
    <dgm:cxn modelId="{95509A10-B73A-4750-BFAF-6325F232DC90}" srcId="{2A6D9ECB-C9E7-4C00-A135-0212866DC4A6}" destId="{6400E762-BB8C-466C-8CBF-14F374038C42}" srcOrd="1" destOrd="0" parTransId="{4D7D1365-5FF2-4B80-B444-40A70BDE1102}" sibTransId="{C792E636-5E20-4402-942E-A5AEDC8F7780}"/>
    <dgm:cxn modelId="{2B0BB698-580A-4B8A-8C6D-89D41AECD039}" type="presParOf" srcId="{1AFD3EA4-1B3F-4ECC-A8EC-6A4D536E7BE1}" destId="{AA92A577-60F4-4F34-B4B3-0C38925DB20E}" srcOrd="0" destOrd="0" presId="urn:microsoft.com/office/officeart/2011/layout/HexagonRadial"/>
    <dgm:cxn modelId="{A0E7F52A-BEE8-4309-9197-4333AE1DB813}" type="presParOf" srcId="{1AFD3EA4-1B3F-4ECC-A8EC-6A4D536E7BE1}" destId="{0676C4E5-9962-4CE5-AA3C-E47D7B2885E5}" srcOrd="1" destOrd="0" presId="urn:microsoft.com/office/officeart/2011/layout/HexagonRadial"/>
    <dgm:cxn modelId="{9743B873-036F-4888-8149-4B0BBF74038C}" type="presParOf" srcId="{0676C4E5-9962-4CE5-AA3C-E47D7B2885E5}" destId="{4F673C18-4037-4BA6-88A8-BFBFE42D9537}" srcOrd="0" destOrd="0" presId="urn:microsoft.com/office/officeart/2011/layout/HexagonRadial"/>
    <dgm:cxn modelId="{99996D36-3EC3-486C-B910-728000C3EF78}" type="presParOf" srcId="{1AFD3EA4-1B3F-4ECC-A8EC-6A4D536E7BE1}" destId="{D90C0B5E-CDC1-484A-8FF8-EEAC2772EA02}" srcOrd="2" destOrd="0" presId="urn:microsoft.com/office/officeart/2011/layout/HexagonRadial"/>
    <dgm:cxn modelId="{1884E8F9-2168-4911-AE59-27DF95B25433}" type="presParOf" srcId="{1AFD3EA4-1B3F-4ECC-A8EC-6A4D536E7BE1}" destId="{F8AB0D51-15E5-4523-8DE2-F754E8BA889C}" srcOrd="3" destOrd="0" presId="urn:microsoft.com/office/officeart/2011/layout/HexagonRadial"/>
    <dgm:cxn modelId="{01464647-AC4C-47DC-A0BA-320179D9629C}" type="presParOf" srcId="{F8AB0D51-15E5-4523-8DE2-F754E8BA889C}" destId="{BC4DAF96-47E3-4B09-9A5C-2E546364AB38}" srcOrd="0" destOrd="0" presId="urn:microsoft.com/office/officeart/2011/layout/HexagonRadial"/>
    <dgm:cxn modelId="{2DEAB0F6-6A07-426F-9E88-8920127C9899}" type="presParOf" srcId="{1AFD3EA4-1B3F-4ECC-A8EC-6A4D536E7BE1}" destId="{20AA82C4-D8EA-429E-A897-B3A12DB298FA}" srcOrd="4" destOrd="0" presId="urn:microsoft.com/office/officeart/2011/layout/HexagonRadial"/>
    <dgm:cxn modelId="{8FB83D3B-87D1-469F-B984-F90421496F70}" type="presParOf" srcId="{1AFD3EA4-1B3F-4ECC-A8EC-6A4D536E7BE1}" destId="{D4635180-4421-47BA-A067-837F994E8B9F}" srcOrd="5" destOrd="0" presId="urn:microsoft.com/office/officeart/2011/layout/HexagonRadial"/>
    <dgm:cxn modelId="{959FAF3B-9541-4623-A865-091C4A62B338}" type="presParOf" srcId="{D4635180-4421-47BA-A067-837F994E8B9F}" destId="{51D565DF-549B-414A-826E-CBC8126B7186}" srcOrd="0" destOrd="0" presId="urn:microsoft.com/office/officeart/2011/layout/HexagonRadial"/>
    <dgm:cxn modelId="{286BF46E-F92B-45EA-AA9D-DB3A2917DC89}" type="presParOf" srcId="{1AFD3EA4-1B3F-4ECC-A8EC-6A4D536E7BE1}" destId="{9D732DF0-2247-45E1-8710-F27F03A7E06B}" srcOrd="6" destOrd="0" presId="urn:microsoft.com/office/officeart/2011/layout/HexagonRadial"/>
    <dgm:cxn modelId="{54595E2F-2F29-4751-B5FD-4953F6C8724F}" type="presParOf" srcId="{1AFD3EA4-1B3F-4ECC-A8EC-6A4D536E7BE1}" destId="{5C84C983-A790-4B60-AFA2-A422C92654A8}" srcOrd="7" destOrd="0" presId="urn:microsoft.com/office/officeart/2011/layout/HexagonRadial"/>
    <dgm:cxn modelId="{F9F73F02-72B3-4191-817A-030A73E962DE}" type="presParOf" srcId="{5C84C983-A790-4B60-AFA2-A422C92654A8}" destId="{9095D434-1050-4024-89B3-6C72CA502D5A}" srcOrd="0" destOrd="0" presId="urn:microsoft.com/office/officeart/2011/layout/HexagonRadial"/>
    <dgm:cxn modelId="{502B7FA5-1588-4AA5-BDFC-0630570704C0}" type="presParOf" srcId="{1AFD3EA4-1B3F-4ECC-A8EC-6A4D536E7BE1}" destId="{6258A06D-B0D5-490C-B128-6ACDC977A48A}" srcOrd="8" destOrd="0" presId="urn:microsoft.com/office/officeart/2011/layout/HexagonRadial"/>
    <dgm:cxn modelId="{664BA1BD-1991-46BD-BA55-DC7EC069D411}" type="presParOf" srcId="{1AFD3EA4-1B3F-4ECC-A8EC-6A4D536E7BE1}" destId="{C4C7E23D-92B7-47B3-9B54-A5BB5AA226DC}" srcOrd="9" destOrd="0" presId="urn:microsoft.com/office/officeart/2011/layout/HexagonRadial"/>
    <dgm:cxn modelId="{18D5611B-2EC0-427A-9F6D-A5225299F146}" type="presParOf" srcId="{C4C7E23D-92B7-47B3-9B54-A5BB5AA226DC}" destId="{C6E8B668-6359-4ED0-815F-62ADA3159F15}" srcOrd="0" destOrd="0" presId="urn:microsoft.com/office/officeart/2011/layout/HexagonRadial"/>
    <dgm:cxn modelId="{FFF81786-38F9-4559-9991-2450C5E756CC}" type="presParOf" srcId="{1AFD3EA4-1B3F-4ECC-A8EC-6A4D536E7BE1}" destId="{67B15405-CC76-4114-A532-7C413267D97B}" srcOrd="10" destOrd="0" presId="urn:microsoft.com/office/officeart/2011/layout/HexagonRadial"/>
    <dgm:cxn modelId="{C6767D37-58DA-48A1-A7AF-691445FF6D6A}" type="presParOf" srcId="{1AFD3EA4-1B3F-4ECC-A8EC-6A4D536E7BE1}" destId="{B07D629F-C882-4C70-81DF-2DE6ABC129DA}" srcOrd="11" destOrd="0" presId="urn:microsoft.com/office/officeart/2011/layout/HexagonRadial"/>
    <dgm:cxn modelId="{50EEDF07-32AC-4707-A8E1-516418830CDC}" type="presParOf" srcId="{B07D629F-C882-4C70-81DF-2DE6ABC129DA}" destId="{7BBC418A-0935-4536-8A4B-8846D7C45C05}" srcOrd="0" destOrd="0" presId="urn:microsoft.com/office/officeart/2011/layout/HexagonRadial"/>
    <dgm:cxn modelId="{11243546-4854-425A-A43A-B5CACD8A4C5A}" type="presParOf" srcId="{1AFD3EA4-1B3F-4ECC-A8EC-6A4D536E7BE1}" destId="{C71C6359-2E4D-431F-83E7-694D8F277EBF}"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21EAA-42B9-42B1-B804-B126D144892B}">
      <dsp:nvSpPr>
        <dsp:cNvPr id="0" name=""/>
        <dsp:cNvSpPr/>
      </dsp:nvSpPr>
      <dsp:spPr>
        <a:xfrm>
          <a:off x="4524619" y="108"/>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chemeClr val="bg1"/>
              </a:solidFill>
            </a:rPr>
            <a:t>Invisibility/ autonomy</a:t>
          </a:r>
        </a:p>
        <a:p>
          <a:pPr lvl="0" algn="ctr" defTabSz="711200">
            <a:lnSpc>
              <a:spcPct val="90000"/>
            </a:lnSpc>
            <a:spcBef>
              <a:spcPct val="0"/>
            </a:spcBef>
            <a:spcAft>
              <a:spcPct val="35000"/>
            </a:spcAft>
          </a:pPr>
          <a:r>
            <a:rPr lang="en-GB" sz="1600" b="1" kern="1200" dirty="0" smtClean="0">
              <a:solidFill>
                <a:schemeClr val="bg1"/>
              </a:solidFill>
            </a:rPr>
            <a:t>(disinhibit-ion)</a:t>
          </a:r>
          <a:endParaRPr lang="en-GB" sz="1600" b="1" kern="1200" dirty="0">
            <a:solidFill>
              <a:schemeClr val="bg1"/>
            </a:solidFill>
          </a:endParaRPr>
        </a:p>
      </dsp:txBody>
      <dsp:txXfrm>
        <a:off x="4760097" y="235586"/>
        <a:ext cx="1136988" cy="1136988"/>
      </dsp:txXfrm>
    </dsp:sp>
    <dsp:sp modelId="{6D330E8D-8DF7-453F-9F8C-808CE4DDB0BA}">
      <dsp:nvSpPr>
        <dsp:cNvPr id="0" name=""/>
        <dsp:cNvSpPr/>
      </dsp:nvSpPr>
      <dsp:spPr>
        <a:xfrm rot="2160000">
          <a:off x="6082157" y="1236139"/>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6094451" y="1306837"/>
        <a:ext cx="300413" cy="325609"/>
      </dsp:txXfrm>
    </dsp:sp>
    <dsp:sp modelId="{736AF2CC-3FED-4D84-BB3F-944CA7063B0D}">
      <dsp:nvSpPr>
        <dsp:cNvPr id="0" name=""/>
        <dsp:cNvSpPr/>
      </dsp:nvSpPr>
      <dsp:spPr>
        <a:xfrm>
          <a:off x="6480565" y="1421186"/>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Lack of physical/social cues</a:t>
          </a:r>
          <a:endParaRPr lang="en-GB" sz="1800" b="1" kern="1200" dirty="0">
            <a:solidFill>
              <a:schemeClr val="bg1"/>
            </a:solidFill>
          </a:endParaRPr>
        </a:p>
      </dsp:txBody>
      <dsp:txXfrm>
        <a:off x="6716043" y="1656664"/>
        <a:ext cx="1136988" cy="1136988"/>
      </dsp:txXfrm>
    </dsp:sp>
    <dsp:sp modelId="{A2AEBA2D-A8D1-459F-8900-5BB34C14F903}">
      <dsp:nvSpPr>
        <dsp:cNvPr id="0" name=""/>
        <dsp:cNvSpPr/>
      </dsp:nvSpPr>
      <dsp:spPr>
        <a:xfrm rot="6480000">
          <a:off x="6700157" y="3091942"/>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6784424" y="3139255"/>
        <a:ext cx="300413" cy="325609"/>
      </dsp:txXfrm>
    </dsp:sp>
    <dsp:sp modelId="{5309BE7F-D281-4205-AF18-22F68BDF70A4}">
      <dsp:nvSpPr>
        <dsp:cNvPr id="0" name=""/>
        <dsp:cNvSpPr/>
      </dsp:nvSpPr>
      <dsp:spPr>
        <a:xfrm>
          <a:off x="5733460" y="3720539"/>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rPr>
            <a:t>No place to hide</a:t>
          </a:r>
          <a:endParaRPr lang="en-GB" sz="2000" b="1" kern="1200" dirty="0">
            <a:solidFill>
              <a:schemeClr val="bg1"/>
            </a:solidFill>
          </a:endParaRPr>
        </a:p>
      </dsp:txBody>
      <dsp:txXfrm>
        <a:off x="5968938" y="3956017"/>
        <a:ext cx="1136988" cy="1136988"/>
      </dsp:txXfrm>
    </dsp:sp>
    <dsp:sp modelId="{B772DD69-81C9-4405-9333-D7EC0F19B622}">
      <dsp:nvSpPr>
        <dsp:cNvPr id="0" name=""/>
        <dsp:cNvSpPr/>
      </dsp:nvSpPr>
      <dsp:spPr>
        <a:xfrm rot="10800000">
          <a:off x="5126156" y="4253170"/>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5254904" y="4361706"/>
        <a:ext cx="300413" cy="325609"/>
      </dsp:txXfrm>
    </dsp:sp>
    <dsp:sp modelId="{2AD174A8-C3B5-4CA1-83F6-5F1DC2BB0C96}">
      <dsp:nvSpPr>
        <dsp:cNvPr id="0" name=""/>
        <dsp:cNvSpPr/>
      </dsp:nvSpPr>
      <dsp:spPr>
        <a:xfrm>
          <a:off x="3315778" y="3720539"/>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solidFill>
            </a:rPr>
            <a:t>Breadth of potential audience</a:t>
          </a:r>
          <a:endParaRPr lang="en-GB" sz="2000" b="1" kern="1200" dirty="0">
            <a:solidFill>
              <a:schemeClr val="bg1"/>
            </a:solidFill>
          </a:endParaRPr>
        </a:p>
      </dsp:txBody>
      <dsp:txXfrm>
        <a:off x="3551256" y="3956017"/>
        <a:ext cx="1136988" cy="1136988"/>
      </dsp:txXfrm>
    </dsp:sp>
    <dsp:sp modelId="{989D5D8D-45D8-477B-8578-F308B09C0B26}">
      <dsp:nvSpPr>
        <dsp:cNvPr id="0" name=""/>
        <dsp:cNvSpPr/>
      </dsp:nvSpPr>
      <dsp:spPr>
        <a:xfrm rot="15120000">
          <a:off x="3535370" y="3115045"/>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3619637" y="3284804"/>
        <a:ext cx="300413" cy="325609"/>
      </dsp:txXfrm>
    </dsp:sp>
    <dsp:sp modelId="{80C7F92C-B480-4B96-8E31-C548634B2324}">
      <dsp:nvSpPr>
        <dsp:cNvPr id="0" name=""/>
        <dsp:cNvSpPr/>
      </dsp:nvSpPr>
      <dsp:spPr>
        <a:xfrm>
          <a:off x="2568673" y="1421186"/>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Complex </a:t>
          </a:r>
          <a:r>
            <a:rPr lang="en-GB" sz="1800" b="1" kern="1200" dirty="0" err="1" smtClean="0">
              <a:solidFill>
                <a:schemeClr val="bg1"/>
              </a:solidFill>
            </a:rPr>
            <a:t>bystand-ers</a:t>
          </a:r>
          <a:r>
            <a:rPr lang="en-GB" sz="1800" b="1" kern="1200" dirty="0" smtClean="0">
              <a:solidFill>
                <a:schemeClr val="bg1"/>
              </a:solidFill>
            </a:rPr>
            <a:t> role</a:t>
          </a:r>
          <a:endParaRPr lang="en-GB" sz="1800" b="1" kern="1200" dirty="0">
            <a:solidFill>
              <a:schemeClr val="bg1"/>
            </a:solidFill>
          </a:endParaRPr>
        </a:p>
      </dsp:txBody>
      <dsp:txXfrm>
        <a:off x="2804151" y="1656664"/>
        <a:ext cx="1136988" cy="1136988"/>
      </dsp:txXfrm>
    </dsp:sp>
    <dsp:sp modelId="{EA6CB836-05B5-4456-A9B1-23E95E751F5A}">
      <dsp:nvSpPr>
        <dsp:cNvPr id="0" name=""/>
        <dsp:cNvSpPr/>
      </dsp:nvSpPr>
      <dsp:spPr>
        <a:xfrm rot="19440000">
          <a:off x="4126211" y="1250418"/>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4138505" y="1396792"/>
        <a:ext cx="300413" cy="325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2A577-60F4-4F34-B4B3-0C38925DB20E}">
      <dsp:nvSpPr>
        <dsp:cNvPr id="0" name=""/>
        <dsp:cNvSpPr/>
      </dsp:nvSpPr>
      <dsp:spPr>
        <a:xfrm>
          <a:off x="3207521" y="2090680"/>
          <a:ext cx="2657345" cy="229871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Sexting:</a:t>
          </a:r>
        </a:p>
        <a:p>
          <a:pPr lvl="0" algn="ctr" defTabSz="800100">
            <a:lnSpc>
              <a:spcPct val="90000"/>
            </a:lnSpc>
            <a:spcBef>
              <a:spcPct val="0"/>
            </a:spcBef>
            <a:spcAft>
              <a:spcPct val="35000"/>
            </a:spcAft>
          </a:pPr>
          <a:r>
            <a:rPr lang="en-US" sz="1800" kern="1200" dirty="0" smtClean="0"/>
            <a:t>Sending and receiving sexual messages</a:t>
          </a:r>
          <a:endParaRPr lang="en-US" sz="1800" kern="1200" dirty="0"/>
        </a:p>
      </dsp:txBody>
      <dsp:txXfrm>
        <a:off x="3647880" y="2471609"/>
        <a:ext cx="1776627" cy="1536853"/>
      </dsp:txXfrm>
    </dsp:sp>
    <dsp:sp modelId="{BC4DAF96-47E3-4B09-9A5C-2E546364AB38}">
      <dsp:nvSpPr>
        <dsp:cNvPr id="0" name=""/>
        <dsp:cNvSpPr/>
      </dsp:nvSpPr>
      <dsp:spPr>
        <a:xfrm>
          <a:off x="4871530" y="990902"/>
          <a:ext cx="1002608" cy="86387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C0B5E-CDC1-484A-8FF8-EEAC2772EA02}">
      <dsp:nvSpPr>
        <dsp:cNvPr id="0" name=""/>
        <dsp:cNvSpPr/>
      </dsp:nvSpPr>
      <dsp:spPr>
        <a:xfrm>
          <a:off x="3452301" y="0"/>
          <a:ext cx="2177675" cy="1883945"/>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Flaming:</a:t>
          </a:r>
        </a:p>
        <a:p>
          <a:pPr lvl="0" algn="ctr" defTabSz="711200">
            <a:lnSpc>
              <a:spcPct val="90000"/>
            </a:lnSpc>
            <a:spcBef>
              <a:spcPct val="0"/>
            </a:spcBef>
            <a:spcAft>
              <a:spcPct val="35000"/>
            </a:spcAft>
          </a:pPr>
          <a:r>
            <a:rPr lang="en-US" sz="1600" kern="1200" dirty="0" smtClean="0"/>
            <a:t>Offensive insults on social media</a:t>
          </a:r>
          <a:endParaRPr lang="en-US" sz="1600" kern="1200" dirty="0"/>
        </a:p>
      </dsp:txBody>
      <dsp:txXfrm>
        <a:off x="3813188" y="312210"/>
        <a:ext cx="1455901" cy="1259525"/>
      </dsp:txXfrm>
    </dsp:sp>
    <dsp:sp modelId="{51D565DF-549B-414A-826E-CBC8126B7186}">
      <dsp:nvSpPr>
        <dsp:cNvPr id="0" name=""/>
        <dsp:cNvSpPr/>
      </dsp:nvSpPr>
      <dsp:spPr>
        <a:xfrm>
          <a:off x="6041652" y="2605897"/>
          <a:ext cx="1002608" cy="86387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A82C4-D8EA-429E-A897-B3A12DB298FA}">
      <dsp:nvSpPr>
        <dsp:cNvPr id="0" name=""/>
        <dsp:cNvSpPr/>
      </dsp:nvSpPr>
      <dsp:spPr>
        <a:xfrm>
          <a:off x="5449483" y="1158752"/>
          <a:ext cx="2177675" cy="1883945"/>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Flooding: A denial of service (</a:t>
          </a:r>
          <a:r>
            <a:rPr lang="en-US" sz="1600" kern="1200" dirty="0" err="1" smtClean="0"/>
            <a:t>DoS</a:t>
          </a:r>
          <a:r>
            <a:rPr lang="en-US" sz="1600" kern="1200" dirty="0" smtClean="0"/>
            <a:t>) to bring a network down</a:t>
          </a:r>
          <a:endParaRPr lang="en-US" sz="1600" kern="1200" dirty="0"/>
        </a:p>
      </dsp:txBody>
      <dsp:txXfrm>
        <a:off x="5810370" y="1470962"/>
        <a:ext cx="1455901" cy="1259525"/>
      </dsp:txXfrm>
    </dsp:sp>
    <dsp:sp modelId="{9095D434-1050-4024-89B3-6C72CA502D5A}">
      <dsp:nvSpPr>
        <dsp:cNvPr id="0" name=""/>
        <dsp:cNvSpPr/>
      </dsp:nvSpPr>
      <dsp:spPr>
        <a:xfrm>
          <a:off x="5228810" y="4428924"/>
          <a:ext cx="1002608" cy="86387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32DF0-2247-45E1-8710-F27F03A7E06B}">
      <dsp:nvSpPr>
        <dsp:cNvPr id="0" name=""/>
        <dsp:cNvSpPr/>
      </dsp:nvSpPr>
      <dsp:spPr>
        <a:xfrm>
          <a:off x="5449483" y="3436725"/>
          <a:ext cx="2177675" cy="1883945"/>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Identity theft:</a:t>
          </a:r>
        </a:p>
        <a:p>
          <a:pPr lvl="0" algn="ctr" defTabSz="844550">
            <a:lnSpc>
              <a:spcPct val="90000"/>
            </a:lnSpc>
            <a:spcBef>
              <a:spcPct val="0"/>
            </a:spcBef>
            <a:spcAft>
              <a:spcPct val="35000"/>
            </a:spcAft>
          </a:pPr>
          <a:r>
            <a:rPr lang="en-US" sz="1900" kern="1200" dirty="0" smtClean="0"/>
            <a:t>Manipulation of human element</a:t>
          </a:r>
          <a:endParaRPr lang="en-US" sz="1900" kern="1200" dirty="0"/>
        </a:p>
      </dsp:txBody>
      <dsp:txXfrm>
        <a:off x="5810370" y="3748935"/>
        <a:ext cx="1455901" cy="1259525"/>
      </dsp:txXfrm>
    </dsp:sp>
    <dsp:sp modelId="{C6E8B668-6359-4ED0-815F-62ADA3159F15}">
      <dsp:nvSpPr>
        <dsp:cNvPr id="0" name=""/>
        <dsp:cNvSpPr/>
      </dsp:nvSpPr>
      <dsp:spPr>
        <a:xfrm>
          <a:off x="3212466" y="4618161"/>
          <a:ext cx="1002608" cy="86387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8A06D-B0D5-490C-B128-6ACDC977A48A}">
      <dsp:nvSpPr>
        <dsp:cNvPr id="0" name=""/>
        <dsp:cNvSpPr/>
      </dsp:nvSpPr>
      <dsp:spPr>
        <a:xfrm>
          <a:off x="3452301" y="4596774"/>
          <a:ext cx="2177675" cy="1883945"/>
        </a:xfrm>
        <a:prstGeom prst="hexagon">
          <a:avLst>
            <a:gd name="adj" fmla="val 2857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Spamming: bulk electronic messages</a:t>
          </a:r>
          <a:endParaRPr lang="en-US" sz="1600" kern="1200" dirty="0"/>
        </a:p>
      </dsp:txBody>
      <dsp:txXfrm>
        <a:off x="3813188" y="4908984"/>
        <a:ext cx="1455901" cy="1259525"/>
      </dsp:txXfrm>
    </dsp:sp>
    <dsp:sp modelId="{7BBC418A-0935-4536-8A4B-8846D7C45C05}">
      <dsp:nvSpPr>
        <dsp:cNvPr id="0" name=""/>
        <dsp:cNvSpPr/>
      </dsp:nvSpPr>
      <dsp:spPr>
        <a:xfrm>
          <a:off x="2023182" y="3003813"/>
          <a:ext cx="1002608" cy="86387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15405-CC76-4114-A532-7C413267D97B}">
      <dsp:nvSpPr>
        <dsp:cNvPr id="0" name=""/>
        <dsp:cNvSpPr/>
      </dsp:nvSpPr>
      <dsp:spPr>
        <a:xfrm>
          <a:off x="1445848" y="3438021"/>
          <a:ext cx="2177675" cy="1883945"/>
        </a:xfrm>
        <a:prstGeom prst="hexagon">
          <a:avLst>
            <a:gd name="adj" fmla="val 2857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Trolling: provokes arguments via inflammatory comments</a:t>
          </a:r>
          <a:endParaRPr lang="en-US" sz="1600" kern="1200" dirty="0"/>
        </a:p>
      </dsp:txBody>
      <dsp:txXfrm>
        <a:off x="1806735" y="3750231"/>
        <a:ext cx="1455901" cy="1259525"/>
      </dsp:txXfrm>
    </dsp:sp>
    <dsp:sp modelId="{C71C6359-2E4D-431F-83E7-694D8F277EBF}">
      <dsp:nvSpPr>
        <dsp:cNvPr id="0" name=""/>
        <dsp:cNvSpPr/>
      </dsp:nvSpPr>
      <dsp:spPr>
        <a:xfrm>
          <a:off x="1445848" y="1156160"/>
          <a:ext cx="2177675" cy="1883945"/>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err="1" smtClean="0"/>
            <a:t>Griefing</a:t>
          </a:r>
          <a:r>
            <a:rPr lang="en-US" sz="1600" kern="1200" dirty="0" smtClean="0"/>
            <a:t>: harassing/upsetting other gamers</a:t>
          </a:r>
          <a:endParaRPr lang="en-US" sz="1600" kern="1200" dirty="0"/>
        </a:p>
      </dsp:txBody>
      <dsp:txXfrm>
        <a:off x="1806735" y="1468370"/>
        <a:ext cx="1455901" cy="125952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2/13/2019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2/13/2019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3199CD-3E1B-4AE6-990F-76F925F5EA9F}" type="slidenum">
              <a:rPr lang="en-US" smtClean="0"/>
              <a:t>1</a:t>
            </a:fld>
            <a:endParaRPr lang="en-US"/>
          </a:p>
        </p:txBody>
      </p:sp>
    </p:spTree>
    <p:extLst>
      <p:ext uri="{BB962C8B-B14F-4D97-AF65-F5344CB8AC3E}">
        <p14:creationId xmlns:p14="http://schemas.microsoft.com/office/powerpoint/2010/main" val="3622955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347" y="770467"/>
            <a:ext cx="10779492" cy="3352800"/>
          </a:xfrm>
        </p:spPr>
        <p:txBody>
          <a:bodyPr anchor="b">
            <a:noAutofit/>
          </a:bodyPr>
          <a:lstStyle>
            <a:lvl1pPr algn="l">
              <a:lnSpc>
                <a:spcPct val="80000"/>
              </a:lnSpc>
              <a:defRPr sz="8797"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67339" y="4206876"/>
            <a:ext cx="9225798" cy="1645920"/>
          </a:xfrm>
        </p:spPr>
        <p:txBody>
          <a:bodyPr>
            <a:normAutofit/>
          </a:bodyPr>
          <a:lstStyle>
            <a:lvl1pPr marL="0" indent="0" algn="l">
              <a:buNone/>
              <a:defRPr sz="3199">
                <a:solidFill>
                  <a:schemeClr val="bg1"/>
                </a:solidFill>
                <a:latin typeface="+mj-lt"/>
              </a:defRPr>
            </a:lvl1pPr>
            <a:lvl2pPr marL="457063" indent="0" algn="ctr">
              <a:buNone/>
              <a:defRPr sz="2799"/>
            </a:lvl2pPr>
            <a:lvl3pPr marL="914126" indent="0" algn="ctr">
              <a:buNone/>
              <a:defRPr sz="23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71172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66199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347" y="767419"/>
            <a:ext cx="10777969" cy="3355848"/>
          </a:xfrm>
        </p:spPr>
        <p:txBody>
          <a:bodyPr anchor="b">
            <a:normAutofit/>
          </a:bodyPr>
          <a:lstStyle>
            <a:lvl1pPr>
              <a:lnSpc>
                <a:spcPct val="80000"/>
              </a:lnSpc>
              <a:defRPr sz="8797"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67338" y="4204209"/>
            <a:ext cx="9223893" cy="1645920"/>
          </a:xfrm>
        </p:spPr>
        <p:txBody>
          <a:bodyPr anchor="t">
            <a:normAutofit/>
          </a:bodyPr>
          <a:lstStyle>
            <a:lvl1pPr marL="0" indent="0">
              <a:buNone/>
              <a:defRPr sz="3199">
                <a:solidFill>
                  <a:schemeClr val="tx1"/>
                </a:solidFill>
                <a:latin typeface="+mj-lt"/>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1328018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6480" y="1998134"/>
            <a:ext cx="4662226" cy="3767328"/>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09764" y="1998134"/>
            <a:ext cx="4662226" cy="3767328"/>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2505454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76480" y="2040467"/>
            <a:ext cx="4662226" cy="723400"/>
          </a:xfrm>
        </p:spPr>
        <p:txBody>
          <a:bodyPr anchor="ctr">
            <a:normAutofit/>
          </a:bodyPr>
          <a:lstStyle>
            <a:lvl1pPr marL="0" indent="0">
              <a:buNone/>
              <a:defRPr sz="2199" b="0" cap="all" baseline="0">
                <a:solidFill>
                  <a:schemeClr val="tx1">
                    <a:lumMod val="85000"/>
                    <a:lumOff val="15000"/>
                  </a:schemeClr>
                </a:solidFill>
                <a:latin typeface="+mj-lt"/>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Edit Master text styles</a:t>
            </a:r>
          </a:p>
        </p:txBody>
      </p:sp>
      <p:sp>
        <p:nvSpPr>
          <p:cNvPr id="4" name="Content Placeholder 3"/>
          <p:cNvSpPr>
            <a:spLocks noGrp="1"/>
          </p:cNvSpPr>
          <p:nvPr>
            <p:ph sz="half" idx="2"/>
          </p:nvPr>
        </p:nvSpPr>
        <p:spPr>
          <a:xfrm>
            <a:off x="676480" y="2753084"/>
            <a:ext cx="4662226" cy="3200400"/>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06043" y="2038435"/>
            <a:ext cx="4662226" cy="722376"/>
          </a:xfrm>
        </p:spPr>
        <p:txBody>
          <a:bodyPr anchor="ctr">
            <a:normAutofit/>
          </a:bodyPr>
          <a:lstStyle>
            <a:lvl1pPr marL="0" indent="0">
              <a:buNone/>
              <a:defRPr sz="2199" b="0" cap="all" baseline="0">
                <a:solidFill>
                  <a:schemeClr val="tx1">
                    <a:lumMod val="85000"/>
                    <a:lumOff val="15000"/>
                  </a:schemeClr>
                </a:solidFill>
                <a:latin typeface="+mj-lt"/>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006043" y="2750990"/>
            <a:ext cx="4662226" cy="3200400"/>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4292193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2100668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1500604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18016" y="0"/>
            <a:ext cx="457080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59253" y="542282"/>
            <a:ext cx="3382399" cy="1920240"/>
          </a:xfrm>
        </p:spPr>
        <p:txBody>
          <a:bodyPr anchor="b">
            <a:noAutofit/>
          </a:bodyPr>
          <a:lstStyle>
            <a:lvl1pPr>
              <a:lnSpc>
                <a:spcPct val="85000"/>
              </a:lnSpc>
              <a:defRPr sz="3999">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761801" y="762000"/>
            <a:ext cx="6094413" cy="4572000"/>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73827" y="2511813"/>
            <a:ext cx="3397635" cy="3126987"/>
          </a:xfrm>
        </p:spPr>
        <p:txBody>
          <a:bodyPr>
            <a:normAutofit/>
          </a:bodyPr>
          <a:lstStyle>
            <a:lvl1pPr marL="0" marR="0" indent="0" algn="l" defTabSz="914126" rtl="0" eaLnBrk="1" fontAlgn="auto" latinLnBrk="0" hangingPunct="1">
              <a:lnSpc>
                <a:spcPct val="100000"/>
              </a:lnSpc>
              <a:spcBef>
                <a:spcPts val="1200"/>
              </a:spcBef>
              <a:spcAft>
                <a:spcPts val="0"/>
              </a:spcAft>
              <a:buClrTx/>
              <a:buSzTx/>
              <a:buFontTx/>
              <a:buNone/>
              <a:tabLst/>
              <a:defRPr sz="1799">
                <a:solidFill>
                  <a:srgbClr val="262626"/>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marL="0" marR="0" lvl="0" indent="0" algn="l" defTabSz="914126" rtl="0" eaLnBrk="1" fontAlgn="auto" latinLnBrk="0" hangingPunct="1">
              <a:lnSpc>
                <a:spcPct val="100000"/>
              </a:lnSpc>
              <a:spcBef>
                <a:spcPts val="1400"/>
              </a:spcBef>
              <a:spcAft>
                <a:spcPts val="0"/>
              </a:spcAft>
              <a:buClrTx/>
              <a:buSzTx/>
              <a:buFontTx/>
              <a:buNone/>
              <a:tabLst/>
              <a:defRPr/>
            </a:pPr>
            <a:r>
              <a:rPr lang="en-US" smtClean="0"/>
              <a:t>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2A013F82-EE5E-44EE-A61D-E31C6657F26F}" type="slidenum">
              <a:rPr lang="en-US" smtClean="0"/>
              <a:t>‹#›</a:t>
            </a:fld>
            <a:endParaRPr lang="en-US"/>
          </a:p>
        </p:txBody>
      </p:sp>
    </p:spTree>
    <p:extLst>
      <p:ext uri="{BB962C8B-B14F-4D97-AF65-F5344CB8AC3E}">
        <p14:creationId xmlns:p14="http://schemas.microsoft.com/office/powerpoint/2010/main" val="2026289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055" y="5418668"/>
            <a:ext cx="10777969" cy="613283"/>
          </a:xfrm>
        </p:spPr>
        <p:txBody>
          <a:bodyPr anchor="b">
            <a:normAutofit/>
          </a:bodyPr>
          <a:lstStyle>
            <a:lvl1pPr>
              <a:defRPr sz="3199"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2188825" cy="5330952"/>
          </a:xfrm>
          <a:solidFill>
            <a:schemeClr val="accent1">
              <a:lumMod val="40000"/>
              <a:lumOff val="60000"/>
            </a:schemeClr>
          </a:solidFill>
        </p:spPr>
        <p:txBody>
          <a:bodyPr anchor="t"/>
          <a:lstStyle>
            <a:lvl1pPr marL="0" indent="0" algn="ctr">
              <a:spcBef>
                <a:spcPts val="800"/>
              </a:spcBef>
              <a:buNone/>
              <a:defRPr sz="3199">
                <a:solidFill>
                  <a:schemeClr val="tx1">
                    <a:lumMod val="75000"/>
                    <a:lumOff val="25000"/>
                  </a:schemeClr>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smtClean="0"/>
              <a:t>Click icon to add picture</a:t>
            </a:r>
            <a:endParaRPr lang="en-US" dirty="0"/>
          </a:p>
        </p:txBody>
      </p:sp>
      <p:sp>
        <p:nvSpPr>
          <p:cNvPr id="4" name="Text Placeholder 3"/>
          <p:cNvSpPr>
            <a:spLocks noGrp="1"/>
          </p:cNvSpPr>
          <p:nvPr>
            <p:ph type="body" sz="half" idx="2"/>
          </p:nvPr>
        </p:nvSpPr>
        <p:spPr>
          <a:xfrm>
            <a:off x="676480" y="5909735"/>
            <a:ext cx="9226941" cy="533400"/>
          </a:xfrm>
        </p:spPr>
        <p:txBody>
          <a:bodyPr>
            <a:normAutofit/>
          </a:bodyPr>
          <a:lstStyle>
            <a:lvl1pPr marL="0" indent="0">
              <a:lnSpc>
                <a:spcPct val="90000"/>
              </a:lnSpc>
              <a:buNone/>
              <a:defRPr sz="1400">
                <a:solidFill>
                  <a:srgbClr val="262626"/>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3565857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3149322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1673" y="695325"/>
            <a:ext cx="2628215"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1324" y="714376"/>
            <a:ext cx="7732286" cy="54006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3318306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053" y="499533"/>
            <a:ext cx="10769970"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6480" y="2011680"/>
            <a:ext cx="10750925" cy="376618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5622" y="6412447"/>
            <a:ext cx="4113728" cy="228600"/>
          </a:xfrm>
          <a:prstGeom prst="rect">
            <a:avLst/>
          </a:prstGeom>
        </p:spPr>
        <p:txBody>
          <a:bodyPr vert="horz" lIns="91440" tIns="45720" rIns="91440" bIns="45720" rtlCol="0" anchor="ctr"/>
          <a:lstStyle>
            <a:lvl1pPr algn="l">
              <a:defRPr sz="950">
                <a:solidFill>
                  <a:schemeClr val="tx1">
                    <a:alpha val="80000"/>
                  </a:schemeClr>
                </a:solidFill>
              </a:defRPr>
            </a:lvl1pPr>
          </a:lstStyle>
          <a:p>
            <a:endParaRPr lang="en-US"/>
          </a:p>
        </p:txBody>
      </p:sp>
      <p:sp>
        <p:nvSpPr>
          <p:cNvPr id="5" name="Footer Placeholder 4"/>
          <p:cNvSpPr>
            <a:spLocks noGrp="1"/>
          </p:cNvSpPr>
          <p:nvPr>
            <p:ph type="ftr" sz="quarter" idx="3"/>
          </p:nvPr>
        </p:nvSpPr>
        <p:spPr>
          <a:xfrm>
            <a:off x="685622" y="6554697"/>
            <a:ext cx="502789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1644" y="5876413"/>
            <a:ext cx="2925318" cy="1397039"/>
          </a:xfrm>
          <a:prstGeom prst="rect">
            <a:avLst/>
          </a:prstGeom>
        </p:spPr>
        <p:txBody>
          <a:bodyPr vert="horz" lIns="91440" tIns="45720" rIns="91440" bIns="45720" rtlCol="0" anchor="b"/>
          <a:lstStyle>
            <a:lvl1pPr algn="r">
              <a:defRPr sz="10297" b="0">
                <a:ln>
                  <a:noFill/>
                </a:ln>
                <a:solidFill>
                  <a:schemeClr val="accent1">
                    <a:alpha val="25000"/>
                  </a:schemeClr>
                </a:solidFill>
                <a:latin typeface="+mj-lt"/>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41237493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126" rtl="0" eaLnBrk="1" latinLnBrk="0" hangingPunct="1">
        <a:lnSpc>
          <a:spcPct val="85000"/>
        </a:lnSpc>
        <a:spcBef>
          <a:spcPct val="0"/>
        </a:spcBef>
        <a:buNone/>
        <a:defRPr sz="5398" kern="1200" spc="-120" baseline="0">
          <a:solidFill>
            <a:schemeClr val="accent1"/>
          </a:solidFill>
          <a:latin typeface="+mj-lt"/>
          <a:ea typeface="+mj-ea"/>
          <a:cs typeface="+mj-cs"/>
        </a:defRPr>
      </a:lvl1pPr>
    </p:titleStyle>
    <p:bodyStyle>
      <a:lvl1pPr marL="91413" indent="-91413" algn="l" defTabSz="914126" rtl="0" eaLnBrk="1" latinLnBrk="0" hangingPunct="1">
        <a:lnSpc>
          <a:spcPct val="85000"/>
        </a:lnSpc>
        <a:spcBef>
          <a:spcPts val="1300"/>
        </a:spcBef>
        <a:buFont typeface="Arial" pitchFamily="34" charset="0"/>
        <a:buChar char=" "/>
        <a:defRPr sz="2399" kern="1200">
          <a:solidFill>
            <a:schemeClr val="tx1">
              <a:lumMod val="85000"/>
              <a:lumOff val="15000"/>
            </a:schemeClr>
          </a:solidFill>
          <a:latin typeface="+mn-lt"/>
          <a:ea typeface="+mn-ea"/>
          <a:cs typeface="+mn-cs"/>
        </a:defRPr>
      </a:lvl1pPr>
      <a:lvl2pPr marL="347368" indent="-342797" algn="l" defTabSz="914126" rtl="0" eaLnBrk="1" latinLnBrk="0" hangingPunct="1">
        <a:lnSpc>
          <a:spcPct val="85000"/>
        </a:lnSpc>
        <a:spcBef>
          <a:spcPts val="600"/>
        </a:spcBef>
        <a:buFont typeface="Arial" pitchFamily="34" charset="0"/>
        <a:buChar char=" "/>
        <a:defRPr sz="2399" kern="1200">
          <a:solidFill>
            <a:schemeClr val="tx1">
              <a:lumMod val="85000"/>
              <a:lumOff val="15000"/>
            </a:schemeClr>
          </a:solidFill>
          <a:latin typeface="+mn-lt"/>
          <a:ea typeface="+mn-ea"/>
          <a:cs typeface="+mn-cs"/>
        </a:defRPr>
      </a:lvl2pPr>
      <a:lvl3pPr marL="548475" indent="-548475" algn="l" defTabSz="914126" rtl="0" eaLnBrk="1" latinLnBrk="0" hangingPunct="1">
        <a:lnSpc>
          <a:spcPct val="85000"/>
        </a:lnSpc>
        <a:spcBef>
          <a:spcPts val="600"/>
        </a:spcBef>
        <a:buFont typeface="Arial" pitchFamily="34" charset="0"/>
        <a:buChar char=" "/>
        <a:defRPr sz="1999" i="1" kern="1200">
          <a:solidFill>
            <a:schemeClr val="tx1">
              <a:lumMod val="85000"/>
              <a:lumOff val="15000"/>
            </a:schemeClr>
          </a:solidFill>
          <a:latin typeface="+mn-lt"/>
          <a:ea typeface="+mn-ea"/>
          <a:cs typeface="+mn-cs"/>
        </a:defRPr>
      </a:lvl3pPr>
      <a:lvl4pPr marL="822713" indent="-822713"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4pPr>
      <a:lvl5pPr marL="1096951" indent="-109695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5pPr>
      <a:lvl6pPr marL="119964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6pPr>
      <a:lvl7pPr marL="139958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7pPr>
      <a:lvl8pPr marL="159952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8pPr>
      <a:lvl9pPr marL="179946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za9XTbRZD1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HjG95wOgkk4&amp;t=1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delnext.com/blog/en/most-famous-flash-mobs/" TargetMode="External"/><Relationship Id="rId2" Type="http://schemas.openxmlformats.org/officeDocument/2006/relationships/hyperlink" Target="https://econsultancy.com/12-great-examples-of-flash-mob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ponarseurasia.com/sites/default/files/policy-memos-pdf/pepm_159.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Lecture </a:t>
            </a:r>
            <a:r>
              <a:rPr lang="en-US" dirty="0" smtClean="0"/>
              <a:t>3: </a:t>
            </a:r>
            <a:r>
              <a:rPr lang="en-US" dirty="0" smtClean="0"/>
              <a:t>Cyberbullying</a:t>
            </a:r>
            <a:endParaRPr lang="en-US" dirty="0"/>
          </a:p>
        </p:txBody>
      </p:sp>
      <p:sp>
        <p:nvSpPr>
          <p:cNvPr id="3" name="Subtitle 2"/>
          <p:cNvSpPr>
            <a:spLocks noGrp="1"/>
          </p:cNvSpPr>
          <p:nvPr>
            <p:ph type="subTitle" idx="1"/>
          </p:nvPr>
        </p:nvSpPr>
        <p:spPr/>
        <p:txBody>
          <a:bodyPr>
            <a:normAutofit lnSpcReduction="10000"/>
          </a:bodyPr>
          <a:lstStyle/>
          <a:p>
            <a:r>
              <a:rPr lang="en-US" dirty="0" smtClean="0"/>
              <a:t>A Recent case… </a:t>
            </a:r>
          </a:p>
          <a:p>
            <a:endParaRPr lang="en-US" dirty="0"/>
          </a:p>
          <a:p>
            <a:r>
              <a:rPr lang="en-US" dirty="0">
                <a:hlinkClick r:id="rId3"/>
              </a:rPr>
              <a:t>https://</a:t>
            </a:r>
            <a:r>
              <a:rPr lang="en-US" dirty="0" smtClean="0">
                <a:hlinkClick r:id="rId3"/>
              </a:rPr>
              <a:t>www.youtube.com/watch?v=za9XTbRZD10</a:t>
            </a:r>
            <a:endParaRPr lang="en-US" dirty="0" smtClean="0"/>
          </a:p>
          <a:p>
            <a:endParaRPr lang="en-US" dirty="0"/>
          </a:p>
        </p:txBody>
      </p:sp>
    </p:spTree>
    <p:extLst>
      <p:ext uri="{BB962C8B-B14F-4D97-AF65-F5344CB8AC3E}">
        <p14:creationId xmlns:p14="http://schemas.microsoft.com/office/powerpoint/2010/main" val="42144898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381000"/>
            <a:ext cx="9144001" cy="959768"/>
          </a:xfrm>
          <a:solidFill>
            <a:schemeClr val="tx2">
              <a:lumMod val="20000"/>
              <a:lumOff val="80000"/>
            </a:schemeClr>
          </a:solidFill>
          <a:ln>
            <a:solidFill>
              <a:schemeClr val="accent1"/>
            </a:solidFill>
          </a:ln>
        </p:spPr>
        <p:txBody>
          <a:bodyPr/>
          <a:lstStyle/>
          <a:p>
            <a:r>
              <a:rPr lang="en-US" dirty="0" smtClean="0">
                <a:solidFill>
                  <a:schemeClr val="accent1">
                    <a:lumMod val="50000"/>
                  </a:schemeClr>
                </a:solidFill>
              </a:rPr>
              <a:t>Introduction </a:t>
            </a:r>
            <a:endParaRPr lang="en-US" dirty="0">
              <a:solidFill>
                <a:schemeClr val="accent1">
                  <a:lumMod val="50000"/>
                </a:schemeClr>
              </a:solidFill>
            </a:endParaRPr>
          </a:p>
        </p:txBody>
      </p:sp>
      <p:sp>
        <p:nvSpPr>
          <p:cNvPr id="14" name="Content Placeholder 13"/>
          <p:cNvSpPr>
            <a:spLocks noGrp="1"/>
          </p:cNvSpPr>
          <p:nvPr>
            <p:ph idx="1"/>
          </p:nvPr>
        </p:nvSpPr>
        <p:spPr>
          <a:xfrm>
            <a:off x="837828" y="1556793"/>
            <a:ext cx="10585175" cy="4896544"/>
          </a:xfrm>
          <a:solidFill>
            <a:schemeClr val="accent3">
              <a:lumMod val="20000"/>
              <a:lumOff val="80000"/>
            </a:schemeClr>
          </a:solidFill>
          <a:ln>
            <a:solidFill>
              <a:schemeClr val="accent1"/>
            </a:solidFill>
          </a:ln>
        </p:spPr>
        <p:txBody>
          <a:bodyPr>
            <a:normAutofit fontScale="92500" lnSpcReduction="20000"/>
          </a:bodyPr>
          <a:lstStyle/>
          <a:p>
            <a:pPr lvl="0"/>
            <a:endParaRPr lang="en-US" sz="3600" dirty="0" smtClean="0">
              <a:solidFill>
                <a:schemeClr val="accent6">
                  <a:lumMod val="50000"/>
                </a:schemeClr>
              </a:solidFill>
            </a:endParaRPr>
          </a:p>
          <a:p>
            <a:pPr lvl="0">
              <a:buFont typeface="Wingdings" panose="05000000000000000000" pitchFamily="2" charset="2"/>
              <a:buChar char="v"/>
            </a:pPr>
            <a:r>
              <a:rPr lang="en-US" sz="3600" dirty="0" smtClean="0">
                <a:solidFill>
                  <a:schemeClr val="accent1">
                    <a:lumMod val="50000"/>
                  </a:schemeClr>
                </a:solidFill>
              </a:rPr>
              <a:t>Bullying is a serious problem because it causes mental distress and psychological/physical harm to the victim.</a:t>
            </a:r>
          </a:p>
          <a:p>
            <a:pPr lvl="0">
              <a:buFont typeface="Wingdings" panose="05000000000000000000" pitchFamily="2" charset="2"/>
              <a:buChar char="v"/>
            </a:pPr>
            <a:r>
              <a:rPr lang="en-US" sz="3600" dirty="0" smtClean="0">
                <a:solidFill>
                  <a:schemeClr val="accent1">
                    <a:lumMod val="50000"/>
                  </a:schemeClr>
                </a:solidFill>
              </a:rPr>
              <a:t>However, unlike traditional bullying, the internet and social media have provided new venues for people to hurt their peers.</a:t>
            </a:r>
          </a:p>
          <a:p>
            <a:pPr lvl="0"/>
            <a:r>
              <a:rPr lang="en-US" sz="3600" dirty="0" smtClean="0">
                <a:solidFill>
                  <a:schemeClr val="accent1">
                    <a:lumMod val="50000"/>
                  </a:schemeClr>
                </a:solidFill>
              </a:rPr>
              <a:t>Smith et al. (2008) defines cyberbullying as</a:t>
            </a:r>
          </a:p>
          <a:p>
            <a:pPr marL="0" lvl="0" indent="0">
              <a:buNone/>
            </a:pPr>
            <a:r>
              <a:rPr lang="en-US" sz="3600" i="1" dirty="0" smtClean="0">
                <a:solidFill>
                  <a:schemeClr val="accent1">
                    <a:lumMod val="50000"/>
                  </a:schemeClr>
                </a:solidFill>
              </a:rPr>
              <a:t>“ an aggressive or intentional act carried out by a group or  an individual, using electronic forms of contact, repeatedly and over time against a victim who cannot easily defend him or herself”      p 376.</a:t>
            </a:r>
          </a:p>
          <a:p>
            <a:pPr marL="0" lvl="0" indent="0">
              <a:buNone/>
            </a:pPr>
            <a:r>
              <a:rPr lang="en-US" i="1" dirty="0">
                <a:solidFill>
                  <a:schemeClr val="accent6">
                    <a:lumMod val="50000"/>
                  </a:schemeClr>
                </a:solidFill>
              </a:rPr>
              <a:t> </a:t>
            </a:r>
            <a:r>
              <a:rPr lang="en-US" i="1" dirty="0" smtClean="0">
                <a:solidFill>
                  <a:schemeClr val="accent6">
                    <a:lumMod val="50000"/>
                  </a:schemeClr>
                </a:solidFill>
              </a:rPr>
              <a:t>             </a:t>
            </a:r>
          </a:p>
          <a:p>
            <a:pPr marL="0" lvl="0" indent="0">
              <a:buNone/>
            </a:pPr>
            <a:endParaRPr lang="en-US" dirty="0" smtClean="0"/>
          </a:p>
        </p:txBody>
      </p:sp>
    </p:spTree>
    <p:extLst>
      <p:ext uri="{BB962C8B-B14F-4D97-AF65-F5344CB8AC3E}">
        <p14:creationId xmlns:p14="http://schemas.microsoft.com/office/powerpoint/2010/main" val="19946944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5780" y="980728"/>
            <a:ext cx="11305256" cy="5472607"/>
          </a:xfrm>
          <a:solidFill>
            <a:schemeClr val="accent3">
              <a:lumMod val="20000"/>
              <a:lumOff val="80000"/>
            </a:schemeClr>
          </a:solidFill>
          <a:ln>
            <a:solidFill>
              <a:schemeClr val="accent1"/>
            </a:solidFill>
          </a:ln>
        </p:spPr>
        <p:txBody>
          <a:bodyPr>
            <a:normAutofit/>
          </a:bodyPr>
          <a:lstStyle/>
          <a:p>
            <a:endParaRPr lang="en-GB" dirty="0" smtClean="0">
              <a:solidFill>
                <a:schemeClr val="accent6">
                  <a:lumMod val="50000"/>
                </a:schemeClr>
              </a:solidFill>
            </a:endParaRPr>
          </a:p>
          <a:p>
            <a:pPr>
              <a:buFont typeface="Wingdings" panose="05000000000000000000" pitchFamily="2" charset="2"/>
              <a:buChar char="v"/>
            </a:pPr>
            <a:r>
              <a:rPr lang="en-GB" sz="2800" dirty="0" smtClean="0">
                <a:solidFill>
                  <a:schemeClr val="accent1">
                    <a:lumMod val="50000"/>
                  </a:schemeClr>
                </a:solidFill>
              </a:rPr>
              <a:t>Electronic forms provide endless sources of contact through </a:t>
            </a:r>
            <a:r>
              <a:rPr lang="en-GB" sz="2800" dirty="0" err="1" smtClean="0">
                <a:solidFill>
                  <a:schemeClr val="accent1">
                    <a:lumMod val="50000"/>
                  </a:schemeClr>
                </a:solidFill>
              </a:rPr>
              <a:t>facebook</a:t>
            </a:r>
            <a:r>
              <a:rPr lang="en-GB" sz="2800" dirty="0" smtClean="0">
                <a:solidFill>
                  <a:schemeClr val="accent1">
                    <a:lumMod val="50000"/>
                  </a:schemeClr>
                </a:solidFill>
              </a:rPr>
              <a:t>, twitter, text messaging, online gaming, chat rooms, forums, instant messaging, video messaging and picture messaging.</a:t>
            </a:r>
          </a:p>
          <a:p>
            <a:pPr>
              <a:buFont typeface="Wingdings" panose="05000000000000000000" pitchFamily="2" charset="2"/>
              <a:buChar char="v"/>
            </a:pPr>
            <a:endParaRPr lang="en-GB" sz="2800" dirty="0" smtClean="0">
              <a:solidFill>
                <a:schemeClr val="accent1">
                  <a:lumMod val="50000"/>
                </a:schemeClr>
              </a:solidFill>
            </a:endParaRPr>
          </a:p>
          <a:p>
            <a:pPr>
              <a:buFont typeface="Wingdings" panose="05000000000000000000" pitchFamily="2" charset="2"/>
              <a:buChar char="v"/>
            </a:pPr>
            <a:r>
              <a:rPr lang="en-GB" sz="2800" dirty="0" smtClean="0">
                <a:solidFill>
                  <a:schemeClr val="accent1">
                    <a:lumMod val="50000"/>
                  </a:schemeClr>
                </a:solidFill>
              </a:rPr>
              <a:t>Most people conceptualize bullying as a particular entity or behaviour, but Willard (2006) cites many more examples; aggressive behaviour, harassment, insults, denigration, impersonation, exclusion, outing others` sexual preferences, hacking, stealing information, breaking into accounts and creating damaging websites or profiles to defame another.</a:t>
            </a:r>
          </a:p>
          <a:p>
            <a:pPr>
              <a:buFont typeface="Wingdings" panose="05000000000000000000" pitchFamily="2" charset="2"/>
              <a:buChar char="v"/>
            </a:pPr>
            <a:endParaRPr lang="en-GB" sz="2800" dirty="0" smtClean="0">
              <a:solidFill>
                <a:schemeClr val="accent1">
                  <a:lumMod val="50000"/>
                </a:schemeClr>
              </a:solidFill>
            </a:endParaRPr>
          </a:p>
          <a:p>
            <a:pPr>
              <a:buFont typeface="Wingdings" panose="05000000000000000000" pitchFamily="2" charset="2"/>
              <a:buChar char="v"/>
            </a:pPr>
            <a:r>
              <a:rPr lang="en-GB" sz="2800" dirty="0" smtClean="0">
                <a:solidFill>
                  <a:schemeClr val="accent1">
                    <a:lumMod val="50000"/>
                  </a:schemeClr>
                </a:solidFill>
              </a:rPr>
              <a:t>Cyberbullying can be just </a:t>
            </a:r>
            <a:r>
              <a:rPr lang="en-GB" sz="2800" dirty="0" smtClean="0">
                <a:solidFill>
                  <a:schemeClr val="accent6">
                    <a:lumMod val="50000"/>
                  </a:schemeClr>
                </a:solidFill>
              </a:rPr>
              <a:t>as harmful if not more so than traditional bullying</a:t>
            </a:r>
            <a:r>
              <a:rPr lang="en-GB" dirty="0" smtClean="0">
                <a:solidFill>
                  <a:schemeClr val="accent6">
                    <a:lumMod val="50000"/>
                  </a:schemeClr>
                </a:solidFill>
              </a:rPr>
              <a:t>.</a:t>
            </a:r>
          </a:p>
        </p:txBody>
      </p:sp>
    </p:spTree>
    <p:extLst>
      <p:ext uri="{BB962C8B-B14F-4D97-AF65-F5344CB8AC3E}">
        <p14:creationId xmlns:p14="http://schemas.microsoft.com/office/powerpoint/2010/main" val="2691161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1268760"/>
            <a:ext cx="11187128" cy="4751040"/>
          </a:xfrm>
          <a:solidFill>
            <a:schemeClr val="accent3">
              <a:lumMod val="20000"/>
              <a:lumOff val="80000"/>
            </a:schemeClr>
          </a:solidFill>
          <a:ln>
            <a:solidFill>
              <a:schemeClr val="accent1"/>
            </a:solidFill>
          </a:ln>
        </p:spPr>
        <p:txBody>
          <a:bodyPr/>
          <a:lstStyle/>
          <a:p>
            <a:endParaRPr lang="en-GB" dirty="0" smtClean="0">
              <a:solidFill>
                <a:schemeClr val="accent6">
                  <a:lumMod val="50000"/>
                </a:schemeClr>
              </a:solidFill>
            </a:endParaRPr>
          </a:p>
          <a:p>
            <a:pPr>
              <a:buFont typeface="Wingdings" panose="05000000000000000000" pitchFamily="2" charset="2"/>
              <a:buChar char="v"/>
            </a:pPr>
            <a:r>
              <a:rPr lang="en-GB" sz="2800" dirty="0" smtClean="0">
                <a:solidFill>
                  <a:schemeClr val="accent1">
                    <a:lumMod val="50000"/>
                  </a:schemeClr>
                </a:solidFill>
              </a:rPr>
              <a:t>Traditional </a:t>
            </a:r>
            <a:r>
              <a:rPr lang="en-GB" sz="2800" dirty="0">
                <a:solidFill>
                  <a:schemeClr val="accent1">
                    <a:lumMod val="50000"/>
                  </a:schemeClr>
                </a:solidFill>
              </a:rPr>
              <a:t>bullying is face to face, which has a physical component, whereas cyberbullying does not. The perpetrator can act without regard for the victim, the consequences or the accountability. </a:t>
            </a:r>
          </a:p>
          <a:p>
            <a:pPr>
              <a:buFont typeface="Wingdings" panose="05000000000000000000" pitchFamily="2" charset="2"/>
              <a:buChar char="v"/>
            </a:pPr>
            <a:r>
              <a:rPr lang="en-GB" sz="2800" dirty="0">
                <a:solidFill>
                  <a:schemeClr val="accent1">
                    <a:lumMod val="50000"/>
                  </a:schemeClr>
                </a:solidFill>
              </a:rPr>
              <a:t>For the victim, not knowing their perpetrator can heighten anxiety.</a:t>
            </a:r>
          </a:p>
          <a:p>
            <a:pPr>
              <a:buFont typeface="Wingdings" panose="05000000000000000000" pitchFamily="2" charset="2"/>
              <a:buChar char="v"/>
            </a:pPr>
            <a:r>
              <a:rPr lang="en-GB" sz="2800" dirty="0">
                <a:solidFill>
                  <a:schemeClr val="accent1">
                    <a:lumMod val="50000"/>
                  </a:schemeClr>
                </a:solidFill>
              </a:rPr>
              <a:t>In addition, cyberbullying can occur anywhere and at anytime. Even if the victim remains off line, they can be constantly faced with worry.</a:t>
            </a:r>
          </a:p>
          <a:p>
            <a:pPr>
              <a:buFont typeface="Wingdings" panose="05000000000000000000" pitchFamily="2" charset="2"/>
              <a:buChar char="v"/>
            </a:pPr>
            <a:r>
              <a:rPr lang="en-GB" sz="2800" dirty="0">
                <a:solidFill>
                  <a:schemeClr val="accent1">
                    <a:lumMod val="50000"/>
                  </a:schemeClr>
                </a:solidFill>
              </a:rPr>
              <a:t>The internet also makes it very easy for information to spread rapidly and reach large audiences.</a:t>
            </a:r>
          </a:p>
          <a:p>
            <a:endParaRPr lang="en-GB" dirty="0"/>
          </a:p>
        </p:txBody>
      </p:sp>
    </p:spTree>
    <p:extLst>
      <p:ext uri="{BB962C8B-B14F-4D97-AF65-F5344CB8AC3E}">
        <p14:creationId xmlns:p14="http://schemas.microsoft.com/office/powerpoint/2010/main" val="608455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908720"/>
            <a:ext cx="11305256" cy="5472607"/>
          </a:xfrm>
          <a:solidFill>
            <a:schemeClr val="accent3">
              <a:lumMod val="20000"/>
              <a:lumOff val="80000"/>
            </a:schemeClr>
          </a:solidFill>
          <a:ln>
            <a:solidFill>
              <a:schemeClr val="accent1"/>
            </a:solidFill>
          </a:ln>
        </p:spPr>
        <p:txBody>
          <a:bodyPr>
            <a:normAutofit/>
          </a:bodyPr>
          <a:lstStyle/>
          <a:p>
            <a:endParaRPr lang="en-GB" dirty="0" smtClean="0">
              <a:solidFill>
                <a:schemeClr val="accent6">
                  <a:lumMod val="50000"/>
                </a:schemeClr>
              </a:solidFill>
            </a:endParaRPr>
          </a:p>
          <a:p>
            <a:pPr>
              <a:buFont typeface="Wingdings" panose="05000000000000000000" pitchFamily="2" charset="2"/>
              <a:buChar char="v"/>
            </a:pPr>
            <a:r>
              <a:rPr lang="en-GB" sz="2800" dirty="0" smtClean="0">
                <a:solidFill>
                  <a:schemeClr val="accent1">
                    <a:lumMod val="50000"/>
                  </a:schemeClr>
                </a:solidFill>
              </a:rPr>
              <a:t>Children and adolescents who are victims have high levels of depression and low self esteem. They report academic problems, anger, sadness, hostility and delinquency (</a:t>
            </a:r>
            <a:r>
              <a:rPr lang="en-GB" sz="2800" dirty="0" err="1" smtClean="0">
                <a:solidFill>
                  <a:schemeClr val="accent1">
                    <a:lumMod val="50000"/>
                  </a:schemeClr>
                </a:solidFill>
              </a:rPr>
              <a:t>Beran</a:t>
            </a:r>
            <a:r>
              <a:rPr lang="en-GB" sz="2800" dirty="0" smtClean="0">
                <a:solidFill>
                  <a:schemeClr val="accent1">
                    <a:lumMod val="50000"/>
                  </a:schemeClr>
                </a:solidFill>
              </a:rPr>
              <a:t> &amp; Li, 2007).</a:t>
            </a:r>
          </a:p>
          <a:p>
            <a:pPr>
              <a:buFont typeface="Wingdings" panose="05000000000000000000" pitchFamily="2" charset="2"/>
              <a:buChar char="v"/>
            </a:pPr>
            <a:r>
              <a:rPr lang="en-GB" sz="2800" dirty="0" smtClean="0">
                <a:solidFill>
                  <a:schemeClr val="accent1">
                    <a:lumMod val="50000"/>
                  </a:schemeClr>
                </a:solidFill>
              </a:rPr>
              <a:t>32% of adolescents have experienced online harassment, of these, girls 15-17 as most likely to be victims and boys 12-14 are least likely to be victims.</a:t>
            </a:r>
          </a:p>
          <a:p>
            <a:pPr>
              <a:buFont typeface="Wingdings" panose="05000000000000000000" pitchFamily="2" charset="2"/>
              <a:buChar char="v"/>
            </a:pPr>
            <a:r>
              <a:rPr lang="en-GB" sz="2800" dirty="0" smtClean="0">
                <a:solidFill>
                  <a:schemeClr val="accent1">
                    <a:lumMod val="50000"/>
                  </a:schemeClr>
                </a:solidFill>
              </a:rPr>
              <a:t>Since it occurs online, it is difficult to control, monitor and almost impossible to detect if anonymous.</a:t>
            </a:r>
          </a:p>
          <a:p>
            <a:pPr>
              <a:buFont typeface="Wingdings" panose="05000000000000000000" pitchFamily="2" charset="2"/>
              <a:buChar char="v"/>
            </a:pPr>
            <a:r>
              <a:rPr lang="en-GB" sz="2800" dirty="0" smtClean="0">
                <a:solidFill>
                  <a:schemeClr val="accent1">
                    <a:lumMod val="50000"/>
                  </a:schemeClr>
                </a:solidFill>
              </a:rPr>
              <a:t>However, for our young people, SNS play an important role in their social world and despite the potential for harm, they continue to use it.</a:t>
            </a:r>
            <a:endParaRPr lang="en-GB" sz="2800" dirty="0">
              <a:solidFill>
                <a:schemeClr val="accent1">
                  <a:lumMod val="50000"/>
                </a:schemeClr>
              </a:solidFill>
            </a:endParaRPr>
          </a:p>
        </p:txBody>
      </p:sp>
    </p:spTree>
    <p:extLst>
      <p:ext uri="{BB962C8B-B14F-4D97-AF65-F5344CB8AC3E}">
        <p14:creationId xmlns:p14="http://schemas.microsoft.com/office/powerpoint/2010/main" val="3141334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796" y="692696"/>
            <a:ext cx="11233248" cy="5760639"/>
          </a:xfrm>
          <a:solidFill>
            <a:schemeClr val="accent3">
              <a:lumMod val="20000"/>
              <a:lumOff val="80000"/>
            </a:schemeClr>
          </a:solidFill>
          <a:ln>
            <a:solidFill>
              <a:schemeClr val="accent1"/>
            </a:solidFill>
          </a:ln>
        </p:spPr>
        <p:txBody>
          <a:bodyPr>
            <a:normAutofit fontScale="92500"/>
          </a:bodyPr>
          <a:lstStyle/>
          <a:p>
            <a:endParaRPr lang="en-GB" dirty="0" smtClean="0">
              <a:solidFill>
                <a:schemeClr val="accent6">
                  <a:lumMod val="50000"/>
                </a:schemeClr>
              </a:solidFill>
            </a:endParaRPr>
          </a:p>
          <a:p>
            <a:pPr>
              <a:buFont typeface="Wingdings" panose="05000000000000000000" pitchFamily="2" charset="2"/>
              <a:buChar char="v"/>
            </a:pPr>
            <a:r>
              <a:rPr lang="en-GB" sz="2800" dirty="0" smtClean="0">
                <a:solidFill>
                  <a:schemeClr val="accent1">
                    <a:lumMod val="50000"/>
                  </a:schemeClr>
                </a:solidFill>
              </a:rPr>
              <a:t>Some individuals are in favour of online communication, as it can have a positive effect by providing a forum for developing and expressing one`s identity (Livingstone, 2008). </a:t>
            </a:r>
          </a:p>
          <a:p>
            <a:pPr>
              <a:buFont typeface="Wingdings" panose="05000000000000000000" pitchFamily="2" charset="2"/>
              <a:buChar char="v"/>
            </a:pPr>
            <a:r>
              <a:rPr lang="en-GB" sz="2800" dirty="0" smtClean="0">
                <a:solidFill>
                  <a:schemeClr val="accent1">
                    <a:lumMod val="50000"/>
                  </a:schemeClr>
                </a:solidFill>
              </a:rPr>
              <a:t>One study reported that 68% of 2,500 respondents said that online sharing sites helped them get a better understanding of themselves and the things most important to them.</a:t>
            </a:r>
          </a:p>
          <a:p>
            <a:pPr>
              <a:buFont typeface="Wingdings" panose="05000000000000000000" pitchFamily="2" charset="2"/>
              <a:buChar char="v"/>
            </a:pPr>
            <a:r>
              <a:rPr lang="en-GB" sz="2800" dirty="0" smtClean="0">
                <a:solidFill>
                  <a:schemeClr val="accent1">
                    <a:lumMod val="50000"/>
                  </a:schemeClr>
                </a:solidFill>
              </a:rPr>
              <a:t>Opposing groups view SNS with negativity, emphasising that they promote self obsession and narcissism (Rosen, 2007). </a:t>
            </a:r>
          </a:p>
          <a:p>
            <a:pPr>
              <a:buFont typeface="Wingdings" panose="05000000000000000000" pitchFamily="2" charset="2"/>
              <a:buChar char="v"/>
            </a:pPr>
            <a:r>
              <a:rPr lang="en-GB" sz="2800" dirty="0" smtClean="0">
                <a:solidFill>
                  <a:schemeClr val="accent1">
                    <a:lumMod val="50000"/>
                  </a:schemeClr>
                </a:solidFill>
              </a:rPr>
              <a:t>They focus on the fraudulent way in which people present themselves. This could be because of anonymity and the removal of social inhibition and norms.</a:t>
            </a:r>
          </a:p>
          <a:p>
            <a:pPr>
              <a:buFont typeface="Wingdings" panose="05000000000000000000" pitchFamily="2" charset="2"/>
              <a:buChar char="v"/>
            </a:pPr>
            <a:r>
              <a:rPr lang="en-GB" sz="2800" dirty="0" smtClean="0">
                <a:solidFill>
                  <a:schemeClr val="accent1">
                    <a:lumMod val="50000"/>
                  </a:schemeClr>
                </a:solidFill>
              </a:rPr>
              <a:t>Cassidy et al. (2009) found pretence online was carried out in 52% of adolescents pretending to be older, 23% another gender, 19% adopting another physical appearance and 15% acting contrary to how they would in life.</a:t>
            </a:r>
            <a:endParaRPr lang="en-GB" sz="2800" dirty="0">
              <a:solidFill>
                <a:schemeClr val="accent1">
                  <a:lumMod val="50000"/>
                </a:schemeClr>
              </a:solidFill>
            </a:endParaRPr>
          </a:p>
        </p:txBody>
      </p:sp>
    </p:spTree>
    <p:extLst>
      <p:ext uri="{BB962C8B-B14F-4D97-AF65-F5344CB8AC3E}">
        <p14:creationId xmlns:p14="http://schemas.microsoft.com/office/powerpoint/2010/main" val="1087504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1805" y="116632"/>
            <a:ext cx="10044610" cy="720080"/>
          </a:xfrm>
          <a:solidFill>
            <a:schemeClr val="tx2">
              <a:lumMod val="20000"/>
              <a:lumOff val="80000"/>
            </a:schemeClr>
          </a:solidFill>
          <a:ln>
            <a:solidFill>
              <a:schemeClr val="accent1"/>
            </a:solidFill>
          </a:ln>
        </p:spPr>
        <p:txBody>
          <a:bodyPr>
            <a:normAutofit fontScale="90000"/>
          </a:bodyPr>
          <a:lstStyle/>
          <a:p>
            <a:pPr algn="ctr"/>
            <a:r>
              <a:rPr lang="en-GB" dirty="0" smtClean="0">
                <a:solidFill>
                  <a:schemeClr val="accent1">
                    <a:lumMod val="50000"/>
                  </a:schemeClr>
                </a:solidFill>
              </a:rPr>
              <a:t>Cyberbullying versus traditional bullying</a:t>
            </a:r>
            <a:endParaRPr lang="en-GB" dirty="0">
              <a:solidFill>
                <a:schemeClr val="accent1">
                  <a:lumMod val="50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29894395"/>
              </p:ext>
            </p:extLst>
          </p:nvPr>
        </p:nvGraphicFramePr>
        <p:xfrm>
          <a:off x="405780" y="908721"/>
          <a:ext cx="11305256" cy="5688630"/>
        </p:xfrm>
        <a:graphic>
          <a:graphicData uri="http://schemas.openxmlformats.org/drawingml/2006/table">
            <a:tbl>
              <a:tblPr firstRow="1" bandRow="1">
                <a:tableStyleId>{5C22544A-7EE6-4342-B048-85BDC9FD1C3A}</a:tableStyleId>
              </a:tblPr>
              <a:tblGrid>
                <a:gridCol w="8599497">
                  <a:extLst>
                    <a:ext uri="{9D8B030D-6E8A-4147-A177-3AD203B41FA5}">
                      <a16:colId xmlns:a16="http://schemas.microsoft.com/office/drawing/2014/main" val="20000"/>
                    </a:ext>
                  </a:extLst>
                </a:gridCol>
                <a:gridCol w="1336807">
                  <a:extLst>
                    <a:ext uri="{9D8B030D-6E8A-4147-A177-3AD203B41FA5}">
                      <a16:colId xmlns:a16="http://schemas.microsoft.com/office/drawing/2014/main" val="20001"/>
                    </a:ext>
                  </a:extLst>
                </a:gridCol>
                <a:gridCol w="1368952">
                  <a:extLst>
                    <a:ext uri="{9D8B030D-6E8A-4147-A177-3AD203B41FA5}">
                      <a16:colId xmlns:a16="http://schemas.microsoft.com/office/drawing/2014/main" val="20002"/>
                    </a:ext>
                  </a:extLst>
                </a:gridCol>
              </a:tblGrid>
              <a:tr h="379242">
                <a:tc>
                  <a:txBody>
                    <a:bodyPr/>
                    <a:lstStyle/>
                    <a:p>
                      <a:r>
                        <a:rPr lang="en-GB" dirty="0" smtClean="0">
                          <a:solidFill>
                            <a:srgbClr val="002060"/>
                          </a:solidFill>
                        </a:rPr>
                        <a:t>Description</a:t>
                      </a:r>
                      <a:r>
                        <a:rPr lang="en-GB" dirty="0" smtClean="0"/>
                        <a:t> </a:t>
                      </a:r>
                      <a:endParaRPr lang="en-GB" dirty="0"/>
                    </a:p>
                  </a:txBody>
                  <a:tcPr/>
                </a:tc>
                <a:tc>
                  <a:txBody>
                    <a:bodyPr/>
                    <a:lstStyle/>
                    <a:p>
                      <a:r>
                        <a:rPr lang="en-GB" dirty="0" smtClean="0">
                          <a:solidFill>
                            <a:srgbClr val="002060"/>
                          </a:solidFill>
                        </a:rPr>
                        <a:t>Cyber B</a:t>
                      </a:r>
                      <a:endParaRPr lang="en-GB" dirty="0">
                        <a:solidFill>
                          <a:srgbClr val="002060"/>
                        </a:solidFill>
                      </a:endParaRPr>
                    </a:p>
                  </a:txBody>
                  <a:tcPr/>
                </a:tc>
                <a:tc>
                  <a:txBody>
                    <a:bodyPr/>
                    <a:lstStyle/>
                    <a:p>
                      <a:r>
                        <a:rPr lang="en-GB" dirty="0" smtClean="0">
                          <a:solidFill>
                            <a:srgbClr val="002060"/>
                          </a:solidFill>
                        </a:rPr>
                        <a:t>Bullying</a:t>
                      </a:r>
                      <a:endParaRPr lang="en-GB" dirty="0">
                        <a:solidFill>
                          <a:srgbClr val="002060"/>
                        </a:solidFill>
                      </a:endParaRPr>
                    </a:p>
                  </a:txBody>
                  <a:tcPr/>
                </a:tc>
                <a:extLst>
                  <a:ext uri="{0D108BD9-81ED-4DB2-BD59-A6C34878D82A}">
                    <a16:rowId xmlns:a16="http://schemas.microsoft.com/office/drawing/2014/main" val="10000"/>
                  </a:ext>
                </a:extLst>
              </a:tr>
              <a:tr h="379242">
                <a:tc>
                  <a:txBody>
                    <a:bodyPr/>
                    <a:lstStyle/>
                    <a:p>
                      <a:r>
                        <a:rPr lang="en-GB" dirty="0" smtClean="0"/>
                        <a:t>Face to face with physical context</a:t>
                      </a:r>
                      <a:endParaRPr lang="en-GB" dirty="0"/>
                    </a:p>
                  </a:txBody>
                  <a:tcPr/>
                </a:tc>
                <a:tc>
                  <a:txBody>
                    <a:bodyPr/>
                    <a:lstStyle/>
                    <a:p>
                      <a:endParaRPr lang="en-GB"/>
                    </a:p>
                  </a:txBody>
                  <a:tcPr/>
                </a:tc>
                <a:tc>
                  <a:txBody>
                    <a:bodyPr/>
                    <a:lstStyle/>
                    <a:p>
                      <a:r>
                        <a:rPr lang="en-GB" dirty="0" smtClean="0"/>
                        <a:t>x</a:t>
                      </a:r>
                      <a:endParaRPr lang="en-GB" dirty="0"/>
                    </a:p>
                  </a:txBody>
                  <a:tcPr/>
                </a:tc>
                <a:extLst>
                  <a:ext uri="{0D108BD9-81ED-4DB2-BD59-A6C34878D82A}">
                    <a16:rowId xmlns:a16="http://schemas.microsoft.com/office/drawing/2014/main" val="10001"/>
                  </a:ext>
                </a:extLst>
              </a:tr>
              <a:tr h="379242">
                <a:tc>
                  <a:txBody>
                    <a:bodyPr/>
                    <a:lstStyle/>
                    <a:p>
                      <a:r>
                        <a:rPr lang="en-GB" dirty="0" smtClean="0"/>
                        <a:t>Can happen 24/7 anywhere</a:t>
                      </a:r>
                      <a:endParaRPr lang="en-GB" dirty="0"/>
                    </a:p>
                  </a:txBody>
                  <a:tcPr/>
                </a:tc>
                <a:tc>
                  <a:txBody>
                    <a:bodyPr/>
                    <a:lstStyle/>
                    <a:p>
                      <a:r>
                        <a:rPr lang="en-GB" dirty="0" smtClean="0"/>
                        <a:t>x</a:t>
                      </a:r>
                      <a:endParaRPr lang="en-GB" dirty="0"/>
                    </a:p>
                  </a:txBody>
                  <a:tcPr/>
                </a:tc>
                <a:tc>
                  <a:txBody>
                    <a:bodyPr/>
                    <a:lstStyle/>
                    <a:p>
                      <a:endParaRPr lang="en-GB"/>
                    </a:p>
                  </a:txBody>
                  <a:tcPr/>
                </a:tc>
                <a:extLst>
                  <a:ext uri="{0D108BD9-81ED-4DB2-BD59-A6C34878D82A}">
                    <a16:rowId xmlns:a16="http://schemas.microsoft.com/office/drawing/2014/main" val="10002"/>
                  </a:ext>
                </a:extLst>
              </a:tr>
              <a:tr h="379242">
                <a:tc>
                  <a:txBody>
                    <a:bodyPr/>
                    <a:lstStyle/>
                    <a:p>
                      <a:r>
                        <a:rPr lang="en-GB" dirty="0" smtClean="0"/>
                        <a:t>Can rapidly,</a:t>
                      </a:r>
                      <a:r>
                        <a:rPr lang="en-GB" baseline="0" dirty="0" smtClean="0"/>
                        <a:t> widely and easily spread</a:t>
                      </a:r>
                      <a:endParaRPr lang="en-GB" dirty="0"/>
                    </a:p>
                  </a:txBody>
                  <a:tcPr/>
                </a:tc>
                <a:tc>
                  <a:txBody>
                    <a:bodyPr/>
                    <a:lstStyle/>
                    <a:p>
                      <a:r>
                        <a:rPr lang="en-GB" dirty="0" smtClean="0"/>
                        <a:t>x</a:t>
                      </a:r>
                      <a:endParaRPr lang="en-GB" dirty="0"/>
                    </a:p>
                  </a:txBody>
                  <a:tcPr/>
                </a:tc>
                <a:tc>
                  <a:txBody>
                    <a:bodyPr/>
                    <a:lstStyle/>
                    <a:p>
                      <a:endParaRPr lang="en-GB"/>
                    </a:p>
                  </a:txBody>
                  <a:tcPr/>
                </a:tc>
                <a:extLst>
                  <a:ext uri="{0D108BD9-81ED-4DB2-BD59-A6C34878D82A}">
                    <a16:rowId xmlns:a16="http://schemas.microsoft.com/office/drawing/2014/main" val="10003"/>
                  </a:ext>
                </a:extLst>
              </a:tr>
              <a:tr h="379242">
                <a:tc>
                  <a:txBody>
                    <a:bodyPr/>
                    <a:lstStyle/>
                    <a:p>
                      <a:r>
                        <a:rPr lang="en-GB" dirty="0" smtClean="0"/>
                        <a:t>Repetitive acts or behaviours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extLst>
                  <a:ext uri="{0D108BD9-81ED-4DB2-BD59-A6C34878D82A}">
                    <a16:rowId xmlns:a16="http://schemas.microsoft.com/office/drawing/2014/main" val="10004"/>
                  </a:ext>
                </a:extLst>
              </a:tr>
              <a:tr h="379242">
                <a:tc>
                  <a:txBody>
                    <a:bodyPr/>
                    <a:lstStyle/>
                    <a:p>
                      <a:r>
                        <a:rPr lang="en-GB" dirty="0" smtClean="0"/>
                        <a:t>Bully acts without regard for consequences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extLst>
                  <a:ext uri="{0D108BD9-81ED-4DB2-BD59-A6C34878D82A}">
                    <a16:rowId xmlns:a16="http://schemas.microsoft.com/office/drawing/2014/main" val="10005"/>
                  </a:ext>
                </a:extLst>
              </a:tr>
              <a:tr h="379242">
                <a:tc>
                  <a:txBody>
                    <a:bodyPr/>
                    <a:lstStyle/>
                    <a:p>
                      <a:r>
                        <a:rPr lang="en-GB" dirty="0" smtClean="0"/>
                        <a:t>Bully</a:t>
                      </a:r>
                      <a:r>
                        <a:rPr lang="en-GB" baseline="0" dirty="0" smtClean="0"/>
                        <a:t> feels less guilty because he/she does not have to face victim</a:t>
                      </a:r>
                      <a:endParaRPr lang="en-GB" dirty="0"/>
                    </a:p>
                  </a:txBody>
                  <a:tcPr/>
                </a:tc>
                <a:tc>
                  <a:txBody>
                    <a:bodyPr/>
                    <a:lstStyle/>
                    <a:p>
                      <a:r>
                        <a:rPr lang="en-GB" dirty="0" smtClean="0"/>
                        <a:t>x</a:t>
                      </a:r>
                      <a:endParaRPr lang="en-GB" dirty="0"/>
                    </a:p>
                  </a:txBody>
                  <a:tcPr/>
                </a:tc>
                <a:tc>
                  <a:txBody>
                    <a:bodyPr/>
                    <a:lstStyle/>
                    <a:p>
                      <a:endParaRPr lang="en-GB"/>
                    </a:p>
                  </a:txBody>
                  <a:tcPr/>
                </a:tc>
                <a:extLst>
                  <a:ext uri="{0D108BD9-81ED-4DB2-BD59-A6C34878D82A}">
                    <a16:rowId xmlns:a16="http://schemas.microsoft.com/office/drawing/2014/main" val="10006"/>
                  </a:ext>
                </a:extLst>
              </a:tr>
              <a:tr h="379242">
                <a:tc>
                  <a:txBody>
                    <a:bodyPr/>
                    <a:lstStyle/>
                    <a:p>
                      <a:r>
                        <a:rPr lang="en-GB" dirty="0" smtClean="0"/>
                        <a:t>Bully can be anonymous</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07"/>
                  </a:ext>
                </a:extLst>
              </a:tr>
              <a:tr h="379242">
                <a:tc>
                  <a:txBody>
                    <a:bodyPr/>
                    <a:lstStyle/>
                    <a:p>
                      <a:r>
                        <a:rPr lang="en-GB" dirty="0" smtClean="0"/>
                        <a:t>Bully does not fear punishment</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08"/>
                  </a:ext>
                </a:extLst>
              </a:tr>
              <a:tr h="379242">
                <a:tc>
                  <a:txBody>
                    <a:bodyPr/>
                    <a:lstStyle/>
                    <a:p>
                      <a:r>
                        <a:rPr lang="en-GB" dirty="0" smtClean="0"/>
                        <a:t>Harmful psychological effects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extLst>
                  <a:ext uri="{0D108BD9-81ED-4DB2-BD59-A6C34878D82A}">
                    <a16:rowId xmlns:a16="http://schemas.microsoft.com/office/drawing/2014/main" val="10009"/>
                  </a:ext>
                </a:extLst>
              </a:tr>
              <a:tr h="379242">
                <a:tc>
                  <a:txBody>
                    <a:bodyPr/>
                    <a:lstStyle/>
                    <a:p>
                      <a:r>
                        <a:rPr lang="en-GB" dirty="0" smtClean="0"/>
                        <a:t>Anxiety and fear of encountering bully in real life</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10"/>
                  </a:ext>
                </a:extLst>
              </a:tr>
              <a:tr h="379242">
                <a:tc>
                  <a:txBody>
                    <a:bodyPr/>
                    <a:lstStyle/>
                    <a:p>
                      <a:r>
                        <a:rPr lang="en-GB" dirty="0" smtClean="0"/>
                        <a:t>Higher levels of depression and low self esteem</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extLst>
                  <a:ext uri="{0D108BD9-81ED-4DB2-BD59-A6C34878D82A}">
                    <a16:rowId xmlns:a16="http://schemas.microsoft.com/office/drawing/2014/main" val="10011"/>
                  </a:ext>
                </a:extLst>
              </a:tr>
              <a:tr h="379242">
                <a:tc>
                  <a:txBody>
                    <a:bodyPr/>
                    <a:lstStyle/>
                    <a:p>
                      <a:r>
                        <a:rPr lang="en-GB" dirty="0" smtClean="0"/>
                        <a:t>Fewer friends and trouble adjusting socially</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12"/>
                  </a:ext>
                </a:extLst>
              </a:tr>
              <a:tr h="379242">
                <a:tc>
                  <a:txBody>
                    <a:bodyPr/>
                    <a:lstStyle/>
                    <a:p>
                      <a:r>
                        <a:rPr lang="en-GB" dirty="0" smtClean="0"/>
                        <a:t>Hard to track down perpetrator</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13"/>
                  </a:ext>
                </a:extLst>
              </a:tr>
              <a:tr h="379242">
                <a:tc>
                  <a:txBody>
                    <a:bodyPr/>
                    <a:lstStyle/>
                    <a:p>
                      <a:r>
                        <a:rPr lang="en-GB" dirty="0" smtClean="0"/>
                        <a:t>Enforcement is difficult due</a:t>
                      </a:r>
                      <a:r>
                        <a:rPr lang="en-GB" baseline="0" dirty="0" smtClean="0"/>
                        <a:t> to free speech rights</a:t>
                      </a:r>
                      <a:endParaRPr lang="en-GB" dirty="0"/>
                    </a:p>
                  </a:txBody>
                  <a:tcPr/>
                </a:tc>
                <a:tc>
                  <a:txBody>
                    <a:bodyPr/>
                    <a:lstStyle/>
                    <a:p>
                      <a:r>
                        <a:rPr lang="en-GB" dirty="0" smtClean="0"/>
                        <a:t>x</a:t>
                      </a:r>
                      <a:endParaRPr lang="en-GB" dirty="0"/>
                    </a:p>
                  </a:txBody>
                  <a:tcPr/>
                </a:tc>
                <a:tc>
                  <a:txBody>
                    <a:bodyPr/>
                    <a:lstStyle/>
                    <a:p>
                      <a:endParaRPr lang="en-GB" dirty="0"/>
                    </a:p>
                  </a:txBody>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8842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5821" y="381000"/>
            <a:ext cx="9900594" cy="743744"/>
          </a:xfrm>
          <a:solidFill>
            <a:schemeClr val="accent3">
              <a:lumMod val="20000"/>
              <a:lumOff val="80000"/>
            </a:schemeClr>
          </a:solidFill>
          <a:ln>
            <a:solidFill>
              <a:schemeClr val="accent1"/>
            </a:solidFill>
          </a:ln>
        </p:spPr>
        <p:txBody>
          <a:bodyPr>
            <a:normAutofit fontScale="90000"/>
          </a:bodyPr>
          <a:lstStyle/>
          <a:p>
            <a:pPr algn="ctr"/>
            <a:r>
              <a:rPr lang="en-GB" dirty="0" smtClean="0">
                <a:solidFill>
                  <a:schemeClr val="accent1">
                    <a:lumMod val="50000"/>
                  </a:schemeClr>
                </a:solidFill>
              </a:rPr>
              <a:t>Cyberbullying versus traditional bullying</a:t>
            </a:r>
            <a:endParaRPr lang="en-GB" dirty="0">
              <a:solidFill>
                <a:schemeClr val="accent1">
                  <a:lumMod val="50000"/>
                </a:schemeClr>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48183238"/>
              </p:ext>
            </p:extLst>
          </p:nvPr>
        </p:nvGraphicFramePr>
        <p:xfrm>
          <a:off x="765820" y="1268760"/>
          <a:ext cx="10657183"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828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another video:</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://www.youtube.com/watch?v=HjG95wOgkk4&amp;t=1s</a:t>
            </a:r>
            <a:endParaRPr lang="en-GB" dirty="0" smtClean="0"/>
          </a:p>
          <a:p>
            <a:endParaRPr lang="en-GB" dirty="0"/>
          </a:p>
          <a:p>
            <a:endParaRPr lang="en-GB" dirty="0" smtClean="0"/>
          </a:p>
          <a:p>
            <a:endParaRPr lang="en-GB" dirty="0"/>
          </a:p>
        </p:txBody>
      </p:sp>
      <p:pic>
        <p:nvPicPr>
          <p:cNvPr id="4" name="Picture 3"/>
          <p:cNvPicPr>
            <a:picLocks noChangeAspect="1"/>
          </p:cNvPicPr>
          <p:nvPr/>
        </p:nvPicPr>
        <p:blipFill>
          <a:blip r:embed="rId3"/>
          <a:stretch>
            <a:fillRect/>
          </a:stretch>
        </p:blipFill>
        <p:spPr>
          <a:xfrm>
            <a:off x="3430116" y="2924944"/>
            <a:ext cx="5029150" cy="2816324"/>
          </a:xfrm>
          <a:prstGeom prst="rect">
            <a:avLst/>
          </a:prstGeom>
          <a:ln>
            <a:solidFill>
              <a:schemeClr val="accent1"/>
            </a:solidFill>
          </a:ln>
        </p:spPr>
      </p:pic>
    </p:spTree>
    <p:extLst>
      <p:ext uri="{BB962C8B-B14F-4D97-AF65-F5344CB8AC3E}">
        <p14:creationId xmlns:p14="http://schemas.microsoft.com/office/powerpoint/2010/main" val="10017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3772" y="661338"/>
            <a:ext cx="5616624" cy="2215991"/>
          </a:xfrm>
          <a:prstGeom prst="rect">
            <a:avLst/>
          </a:prstGeom>
          <a:solidFill>
            <a:schemeClr val="accent3">
              <a:lumMod val="60000"/>
              <a:lumOff val="40000"/>
            </a:schemeClr>
          </a:solidFill>
          <a:ln>
            <a:solidFill>
              <a:schemeClr val="accent1"/>
            </a:solidFill>
          </a:ln>
        </p:spPr>
        <p:txBody>
          <a:bodyPr wrap="square" rtlCol="0" anchor="ctr" anchorCtr="1">
            <a:spAutoFit/>
          </a:bodyPr>
          <a:lstStyle/>
          <a:p>
            <a:r>
              <a:rPr lang="en-GB" sz="2400" dirty="0" smtClean="0">
                <a:solidFill>
                  <a:schemeClr val="accent1">
                    <a:lumMod val="50000"/>
                  </a:schemeClr>
                </a:solidFill>
              </a:rPr>
              <a:t>Whilst cyberbullying is a relatively new term, aggressive online actions have been investigated for some time (Rivers et al., 2011).</a:t>
            </a:r>
          </a:p>
          <a:p>
            <a:r>
              <a:rPr lang="en-GB" sz="2400" dirty="0" smtClean="0">
                <a:solidFill>
                  <a:schemeClr val="accent1">
                    <a:lumMod val="50000"/>
                  </a:schemeClr>
                </a:solidFill>
              </a:rPr>
              <a:t>Flaming, flooding and spamming.</a:t>
            </a:r>
          </a:p>
          <a:p>
            <a:endParaRPr lang="en-GB" dirty="0" smtClean="0">
              <a:solidFill>
                <a:schemeClr val="bg1"/>
              </a:solidFill>
            </a:endParaRPr>
          </a:p>
        </p:txBody>
      </p:sp>
      <p:sp>
        <p:nvSpPr>
          <p:cNvPr id="5" name="TextBox 4"/>
          <p:cNvSpPr txBox="1"/>
          <p:nvPr/>
        </p:nvSpPr>
        <p:spPr>
          <a:xfrm>
            <a:off x="6454452" y="266746"/>
            <a:ext cx="5256584" cy="4524315"/>
          </a:xfrm>
          <a:prstGeom prst="rect">
            <a:avLst/>
          </a:prstGeom>
          <a:solidFill>
            <a:schemeClr val="accent3">
              <a:lumMod val="40000"/>
              <a:lumOff val="60000"/>
            </a:schemeClr>
          </a:solidFill>
          <a:ln>
            <a:solidFill>
              <a:schemeClr val="accent1"/>
            </a:solidFill>
          </a:ln>
        </p:spPr>
        <p:txBody>
          <a:bodyPr wrap="square" rtlCol="0" anchor="ctr" anchorCtr="1">
            <a:spAutoFit/>
          </a:bodyPr>
          <a:lstStyle/>
          <a:p>
            <a:r>
              <a:rPr lang="en-GB" sz="2400" dirty="0" smtClean="0">
                <a:solidFill>
                  <a:schemeClr val="accent1">
                    <a:lumMod val="50000"/>
                  </a:schemeClr>
                </a:solidFill>
              </a:rPr>
              <a:t>Willard (2006) identified many forms of bullying and Huang &amp; Chou (2010) investigated the role of three groups in bullying; victims, aggressors and bystanders.</a:t>
            </a:r>
          </a:p>
          <a:p>
            <a:r>
              <a:rPr lang="en-GB" sz="2400" dirty="0" smtClean="0">
                <a:solidFill>
                  <a:schemeClr val="accent1">
                    <a:lumMod val="50000"/>
                  </a:schemeClr>
                </a:solidFill>
              </a:rPr>
              <a:t>Victims reported threats and harassment as most common, followed by making fun and the least common being spreading rumours.</a:t>
            </a:r>
          </a:p>
          <a:p>
            <a:r>
              <a:rPr lang="en-GB" sz="2400" dirty="0" smtClean="0">
                <a:solidFill>
                  <a:schemeClr val="accent1">
                    <a:lumMod val="50000"/>
                  </a:schemeClr>
                </a:solidFill>
              </a:rPr>
              <a:t>New behaviours of sexting, trolling and </a:t>
            </a:r>
            <a:r>
              <a:rPr lang="en-GB" sz="2400" dirty="0" err="1" smtClean="0">
                <a:solidFill>
                  <a:schemeClr val="accent1">
                    <a:lumMod val="50000"/>
                  </a:schemeClr>
                </a:solidFill>
              </a:rPr>
              <a:t>griefing</a:t>
            </a:r>
            <a:r>
              <a:rPr lang="en-GB" sz="2400" dirty="0" smtClean="0">
                <a:solidFill>
                  <a:schemeClr val="accent1">
                    <a:lumMod val="50000"/>
                  </a:schemeClr>
                </a:solidFill>
              </a:rPr>
              <a:t> were identified.</a:t>
            </a:r>
          </a:p>
          <a:p>
            <a:endParaRPr lang="en-GB" sz="2400" dirty="0" smtClean="0">
              <a:solidFill>
                <a:schemeClr val="bg1"/>
              </a:solidFill>
            </a:endParaRPr>
          </a:p>
        </p:txBody>
      </p:sp>
      <p:sp>
        <p:nvSpPr>
          <p:cNvPr id="6" name="TextBox 5"/>
          <p:cNvSpPr txBox="1"/>
          <p:nvPr/>
        </p:nvSpPr>
        <p:spPr>
          <a:xfrm>
            <a:off x="1089856" y="3821565"/>
            <a:ext cx="5112568" cy="2308324"/>
          </a:xfrm>
          <a:prstGeom prst="rect">
            <a:avLst/>
          </a:prstGeom>
          <a:solidFill>
            <a:schemeClr val="accent3">
              <a:lumMod val="20000"/>
              <a:lumOff val="80000"/>
            </a:schemeClr>
          </a:solidFill>
          <a:ln>
            <a:solidFill>
              <a:schemeClr val="accent1"/>
            </a:solidFill>
          </a:ln>
        </p:spPr>
        <p:txBody>
          <a:bodyPr wrap="square" rtlCol="0" anchor="ctr" anchorCtr="1">
            <a:spAutoFit/>
          </a:bodyPr>
          <a:lstStyle/>
          <a:p>
            <a:r>
              <a:rPr lang="en-GB" sz="2400" dirty="0" err="1" smtClean="0">
                <a:solidFill>
                  <a:schemeClr val="accent1">
                    <a:lumMod val="50000"/>
                  </a:schemeClr>
                </a:solidFill>
              </a:rPr>
              <a:t>Langos</a:t>
            </a:r>
            <a:r>
              <a:rPr lang="en-GB" sz="2400" dirty="0" smtClean="0">
                <a:solidFill>
                  <a:schemeClr val="accent1">
                    <a:lumMod val="50000"/>
                  </a:schemeClr>
                </a:solidFill>
              </a:rPr>
              <a:t> (2012) identified two groups; direct and indirect cyberbullies. Direct is in the private domain and aimed at one person, whereas indirect is in public cyberspace and is out there for all to see. E.g. public forum or blog.</a:t>
            </a:r>
          </a:p>
        </p:txBody>
      </p:sp>
    </p:spTree>
    <p:extLst>
      <p:ext uri="{BB962C8B-B14F-4D97-AF65-F5344CB8AC3E}">
        <p14:creationId xmlns:p14="http://schemas.microsoft.com/office/powerpoint/2010/main" val="2602845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71707643"/>
              </p:ext>
            </p:extLst>
          </p:nvPr>
        </p:nvGraphicFramePr>
        <p:xfrm>
          <a:off x="1269876" y="188640"/>
          <a:ext cx="9073007" cy="6480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0523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45314"/>
            <a:ext cx="5328592" cy="1938992"/>
          </a:xfrm>
          <a:prstGeom prst="rect">
            <a:avLst/>
          </a:prstGeom>
          <a:solidFill>
            <a:schemeClr val="accent6">
              <a:lumMod val="40000"/>
              <a:lumOff val="60000"/>
            </a:schemeClr>
          </a:solidFill>
          <a:ln>
            <a:solidFill>
              <a:schemeClr val="accent1"/>
            </a:solidFill>
          </a:ln>
        </p:spPr>
        <p:txBody>
          <a:bodyPr wrap="square" rtlCol="0" anchor="ctr" anchorCtr="1">
            <a:spAutoFit/>
          </a:bodyPr>
          <a:lstStyle/>
          <a:p>
            <a:r>
              <a:rPr lang="en-GB" sz="2400" dirty="0" smtClean="0">
                <a:solidFill>
                  <a:schemeClr val="accent1">
                    <a:lumMod val="50000"/>
                  </a:schemeClr>
                </a:solidFill>
              </a:rPr>
              <a:t>Advances in technology have opened up the arena for a variety of types of aggressive acts, all with the core aspects of intention to harm, repetition and power imbalance (</a:t>
            </a:r>
            <a:r>
              <a:rPr lang="en-GB" sz="2400" dirty="0" err="1" smtClean="0">
                <a:solidFill>
                  <a:schemeClr val="accent1">
                    <a:lumMod val="50000"/>
                  </a:schemeClr>
                </a:solidFill>
              </a:rPr>
              <a:t>Nocentini</a:t>
            </a:r>
            <a:r>
              <a:rPr lang="en-GB" sz="2400" dirty="0" smtClean="0">
                <a:solidFill>
                  <a:schemeClr val="accent1">
                    <a:lumMod val="50000"/>
                  </a:schemeClr>
                </a:solidFill>
              </a:rPr>
              <a:t> et al., 2010)</a:t>
            </a:r>
          </a:p>
        </p:txBody>
      </p:sp>
      <p:sp>
        <p:nvSpPr>
          <p:cNvPr id="3" name="TextBox 2"/>
          <p:cNvSpPr txBox="1"/>
          <p:nvPr/>
        </p:nvSpPr>
        <p:spPr>
          <a:xfrm>
            <a:off x="5847861" y="764704"/>
            <a:ext cx="6048672" cy="2308324"/>
          </a:xfrm>
          <a:prstGeom prst="rect">
            <a:avLst/>
          </a:prstGeom>
          <a:solidFill>
            <a:schemeClr val="accent4">
              <a:lumMod val="75000"/>
            </a:schemeClr>
          </a:solidFill>
          <a:ln>
            <a:solidFill>
              <a:schemeClr val="bg2"/>
            </a:solidFill>
          </a:ln>
        </p:spPr>
        <p:txBody>
          <a:bodyPr wrap="square" rtlCol="0" anchor="ctr" anchorCtr="1">
            <a:spAutoFit/>
          </a:bodyPr>
          <a:lstStyle/>
          <a:p>
            <a:r>
              <a:rPr lang="en-GB" sz="2400" dirty="0" smtClean="0">
                <a:solidFill>
                  <a:schemeClr val="bg1"/>
                </a:solidFill>
              </a:rPr>
              <a:t>Intention-</a:t>
            </a:r>
          </a:p>
          <a:p>
            <a:r>
              <a:rPr lang="en-GB" sz="2400" dirty="0" smtClean="0">
                <a:solidFill>
                  <a:schemeClr val="bg1"/>
                </a:solidFill>
              </a:rPr>
              <a:t>Very difficult to establish this, because even jokes can have the same effect as intentional comments. Should it then be more appropriate to consider the victims perceptions?</a:t>
            </a:r>
          </a:p>
        </p:txBody>
      </p:sp>
      <p:sp>
        <p:nvSpPr>
          <p:cNvPr id="4" name="TextBox 3"/>
          <p:cNvSpPr txBox="1"/>
          <p:nvPr/>
        </p:nvSpPr>
        <p:spPr>
          <a:xfrm>
            <a:off x="297768" y="2780928"/>
            <a:ext cx="5256584" cy="2308324"/>
          </a:xfrm>
          <a:prstGeom prst="rect">
            <a:avLst/>
          </a:prstGeom>
          <a:solidFill>
            <a:schemeClr val="accent1">
              <a:lumMod val="75000"/>
            </a:schemeClr>
          </a:solidFill>
          <a:ln>
            <a:solidFill>
              <a:schemeClr val="bg2"/>
            </a:solidFill>
          </a:ln>
        </p:spPr>
        <p:txBody>
          <a:bodyPr wrap="square" rtlCol="0" anchor="ctr" anchorCtr="1">
            <a:spAutoFit/>
          </a:bodyPr>
          <a:lstStyle/>
          <a:p>
            <a:r>
              <a:rPr lang="en-GB" sz="2400" dirty="0" smtClean="0">
                <a:solidFill>
                  <a:schemeClr val="bg1"/>
                </a:solidFill>
              </a:rPr>
              <a:t>Repetition-</a:t>
            </a:r>
          </a:p>
          <a:p>
            <a:r>
              <a:rPr lang="en-GB" sz="2400" dirty="0" smtClean="0">
                <a:solidFill>
                  <a:schemeClr val="bg1"/>
                </a:solidFill>
              </a:rPr>
              <a:t>Usually you would expect to see repeated attempts at bullying, however with cyberbullying one single episode can be repeated over and over by others.</a:t>
            </a:r>
          </a:p>
        </p:txBody>
      </p:sp>
      <p:sp>
        <p:nvSpPr>
          <p:cNvPr id="5" name="TextBox 4"/>
          <p:cNvSpPr txBox="1"/>
          <p:nvPr/>
        </p:nvSpPr>
        <p:spPr>
          <a:xfrm>
            <a:off x="5870681" y="3541658"/>
            <a:ext cx="6015101" cy="2677656"/>
          </a:xfrm>
          <a:prstGeom prst="rect">
            <a:avLst/>
          </a:prstGeom>
          <a:solidFill>
            <a:schemeClr val="accent3">
              <a:lumMod val="60000"/>
              <a:lumOff val="40000"/>
            </a:schemeClr>
          </a:solidFill>
          <a:ln>
            <a:solidFill>
              <a:schemeClr val="accent1"/>
            </a:solidFill>
          </a:ln>
        </p:spPr>
        <p:txBody>
          <a:bodyPr wrap="square" rtlCol="0" anchor="ctr" anchorCtr="1">
            <a:spAutoFit/>
          </a:bodyPr>
          <a:lstStyle/>
          <a:p>
            <a:r>
              <a:rPr lang="en-GB" sz="2400" dirty="0" smtClean="0">
                <a:solidFill>
                  <a:schemeClr val="accent1">
                    <a:lumMod val="50000"/>
                  </a:schemeClr>
                </a:solidFill>
              </a:rPr>
              <a:t>Power imbalance-</a:t>
            </a:r>
          </a:p>
          <a:p>
            <a:r>
              <a:rPr lang="en-GB" sz="2400" dirty="0" smtClean="0">
                <a:solidFill>
                  <a:schemeClr val="accent1">
                    <a:lumMod val="50000"/>
                  </a:schemeClr>
                </a:solidFill>
              </a:rPr>
              <a:t>The technologically savvy individuals hold the power (Law et al. 2012). Cyberbullies rate themselves as better experts than those who do not bully. Dooley et al. (2009) argue that it is not the level or power of the perpetrator, but the lack of power in the victim.</a:t>
            </a:r>
          </a:p>
        </p:txBody>
      </p:sp>
    </p:spTree>
    <p:extLst>
      <p:ext uri="{BB962C8B-B14F-4D97-AF65-F5344CB8AC3E}">
        <p14:creationId xmlns:p14="http://schemas.microsoft.com/office/powerpoint/2010/main" val="389356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94012" y="616333"/>
            <a:ext cx="6840760" cy="584775"/>
          </a:xfrm>
          <a:prstGeom prst="rect">
            <a:avLst/>
          </a:prstGeom>
          <a:solidFill>
            <a:schemeClr val="accent1"/>
          </a:solidFill>
          <a:ln>
            <a:solidFill>
              <a:schemeClr val="tx2">
                <a:lumMod val="90000"/>
                <a:lumOff val="10000"/>
              </a:schemeClr>
            </a:solidFill>
          </a:ln>
        </p:spPr>
        <p:txBody>
          <a:bodyPr wrap="square" rtlCol="0" anchor="ctr" anchorCtr="1">
            <a:spAutoFit/>
          </a:bodyPr>
          <a:lstStyle/>
          <a:p>
            <a:r>
              <a:rPr lang="en-GB" sz="3200" dirty="0" smtClean="0">
                <a:solidFill>
                  <a:schemeClr val="bg1"/>
                </a:solidFill>
              </a:rPr>
              <a:t>Workplace bullying</a:t>
            </a:r>
          </a:p>
        </p:txBody>
      </p:sp>
      <p:sp>
        <p:nvSpPr>
          <p:cNvPr id="3" name="TextBox 2"/>
          <p:cNvSpPr txBox="1"/>
          <p:nvPr/>
        </p:nvSpPr>
        <p:spPr>
          <a:xfrm>
            <a:off x="1053852" y="1741458"/>
            <a:ext cx="10081120" cy="2677656"/>
          </a:xfrm>
          <a:prstGeom prst="rect">
            <a:avLst/>
          </a:prstGeom>
          <a:solidFill>
            <a:schemeClr val="accent3">
              <a:lumMod val="40000"/>
              <a:lumOff val="60000"/>
            </a:schemeClr>
          </a:solidFill>
          <a:ln>
            <a:solidFill>
              <a:schemeClr val="tx2">
                <a:lumMod val="90000"/>
                <a:lumOff val="10000"/>
              </a:schemeClr>
            </a:solidFill>
          </a:ln>
        </p:spPr>
        <p:txBody>
          <a:bodyPr wrap="square" rtlCol="0" anchor="ctr" anchorCtr="1">
            <a:spAutoFit/>
          </a:bodyPr>
          <a:lstStyle/>
          <a:p>
            <a:pPr marL="342900" indent="-342900">
              <a:buFont typeface="Wingdings" panose="05000000000000000000" pitchFamily="2" charset="2"/>
              <a:buChar char="v"/>
            </a:pPr>
            <a:r>
              <a:rPr lang="en-GB" sz="2400" dirty="0" smtClean="0">
                <a:solidFill>
                  <a:schemeClr val="accent1">
                    <a:lumMod val="50000"/>
                  </a:schemeClr>
                </a:solidFill>
              </a:rPr>
              <a:t>As yet, the research in this area is relatively sparse. </a:t>
            </a:r>
            <a:r>
              <a:rPr lang="en-GB" sz="2400" dirty="0" err="1" smtClean="0">
                <a:solidFill>
                  <a:schemeClr val="accent1">
                    <a:lumMod val="50000"/>
                  </a:schemeClr>
                </a:solidFill>
              </a:rPr>
              <a:t>Wetherbee</a:t>
            </a:r>
            <a:r>
              <a:rPr lang="en-GB" sz="2400" dirty="0" smtClean="0">
                <a:solidFill>
                  <a:schemeClr val="accent1">
                    <a:lumMod val="50000"/>
                  </a:schemeClr>
                </a:solidFill>
              </a:rPr>
              <a:t> &amp; </a:t>
            </a:r>
            <a:r>
              <a:rPr lang="en-GB" sz="2400" dirty="0" err="1" smtClean="0">
                <a:solidFill>
                  <a:schemeClr val="accent1">
                    <a:lumMod val="50000"/>
                  </a:schemeClr>
                </a:solidFill>
              </a:rPr>
              <a:t>Kelloway</a:t>
            </a:r>
            <a:r>
              <a:rPr lang="en-GB" sz="2400" dirty="0" smtClean="0">
                <a:solidFill>
                  <a:schemeClr val="accent1">
                    <a:lumMod val="50000"/>
                  </a:schemeClr>
                </a:solidFill>
              </a:rPr>
              <a:t> (2006) define it as `aggression expressed in a communication between two or more people using ICT`s wherein at least one person in the communication aggresses against another in order to effect harm`.</a:t>
            </a:r>
          </a:p>
          <a:p>
            <a:pPr marL="342900" indent="-342900">
              <a:buFont typeface="Wingdings" panose="05000000000000000000" pitchFamily="2" charset="2"/>
              <a:buChar char="v"/>
            </a:pPr>
            <a:r>
              <a:rPr lang="en-GB" sz="2400" dirty="0" smtClean="0">
                <a:solidFill>
                  <a:schemeClr val="accent1">
                    <a:lumMod val="50000"/>
                  </a:schemeClr>
                </a:solidFill>
              </a:rPr>
              <a:t>Coyne et al. (in review) argue that workplace bullying differs from usual cyberbullying as it does not involve outsiders and is generally focused on higher intensity behaviours. </a:t>
            </a:r>
          </a:p>
        </p:txBody>
      </p:sp>
      <p:pic>
        <p:nvPicPr>
          <p:cNvPr id="4" name="Picture 3"/>
          <p:cNvPicPr>
            <a:picLocks noChangeAspect="1"/>
          </p:cNvPicPr>
          <p:nvPr/>
        </p:nvPicPr>
        <p:blipFill>
          <a:blip r:embed="rId2"/>
          <a:stretch>
            <a:fillRect/>
          </a:stretch>
        </p:blipFill>
        <p:spPr>
          <a:xfrm>
            <a:off x="4604704" y="4869160"/>
            <a:ext cx="2619375" cy="1743075"/>
          </a:xfrm>
          <a:prstGeom prst="rect">
            <a:avLst/>
          </a:prstGeom>
        </p:spPr>
      </p:pic>
    </p:spTree>
    <p:extLst>
      <p:ext uri="{BB962C8B-B14F-4D97-AF65-F5344CB8AC3E}">
        <p14:creationId xmlns:p14="http://schemas.microsoft.com/office/powerpoint/2010/main" val="3858911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868" y="493869"/>
            <a:ext cx="9505056" cy="584775"/>
          </a:xfrm>
          <a:prstGeom prst="rect">
            <a:avLst/>
          </a:prstGeom>
          <a:solidFill>
            <a:schemeClr val="accent3">
              <a:lumMod val="20000"/>
              <a:lumOff val="8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Prevalence rates and methodological issues</a:t>
            </a:r>
          </a:p>
        </p:txBody>
      </p:sp>
      <p:sp>
        <p:nvSpPr>
          <p:cNvPr id="3" name="TextBox 2"/>
          <p:cNvSpPr txBox="1"/>
          <p:nvPr/>
        </p:nvSpPr>
        <p:spPr>
          <a:xfrm>
            <a:off x="405780" y="1813465"/>
            <a:ext cx="3672408" cy="1200329"/>
          </a:xfrm>
          <a:prstGeom prst="rect">
            <a:avLst/>
          </a:prstGeom>
          <a:solidFill>
            <a:schemeClr val="accent6">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Rates from a number of countries vary between 10-72% (Smith et al., 2005)</a:t>
            </a:r>
          </a:p>
        </p:txBody>
      </p:sp>
      <p:sp>
        <p:nvSpPr>
          <p:cNvPr id="4" name="TextBox 3"/>
          <p:cNvSpPr txBox="1"/>
          <p:nvPr/>
        </p:nvSpPr>
        <p:spPr>
          <a:xfrm>
            <a:off x="389046" y="3726324"/>
            <a:ext cx="3672408" cy="2308324"/>
          </a:xfrm>
          <a:prstGeom prst="rect">
            <a:avLst/>
          </a:prstGeom>
          <a:solidFill>
            <a:schemeClr val="accent1">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UK- Rivers &amp; </a:t>
            </a:r>
            <a:r>
              <a:rPr lang="en-GB" sz="2400" dirty="0" err="1" smtClean="0">
                <a:solidFill>
                  <a:schemeClr val="accent1">
                    <a:lumMod val="50000"/>
                  </a:schemeClr>
                </a:solidFill>
              </a:rPr>
              <a:t>Noret</a:t>
            </a:r>
            <a:r>
              <a:rPr lang="en-GB" sz="2400" dirty="0" smtClean="0">
                <a:solidFill>
                  <a:schemeClr val="accent1">
                    <a:lumMod val="50000"/>
                  </a:schemeClr>
                </a:solidFill>
              </a:rPr>
              <a:t> (2010) in a 4 year study 15% of children received a nasty email or text.</a:t>
            </a:r>
          </a:p>
          <a:p>
            <a:r>
              <a:rPr lang="en-GB" sz="2400" dirty="0" smtClean="0">
                <a:solidFill>
                  <a:schemeClr val="accent1">
                    <a:lumMod val="50000"/>
                  </a:schemeClr>
                </a:solidFill>
              </a:rPr>
              <a:t>In the workplace, 14-21% (Coyne et al., under review)</a:t>
            </a:r>
          </a:p>
        </p:txBody>
      </p:sp>
      <p:sp>
        <p:nvSpPr>
          <p:cNvPr id="5" name="TextBox 4"/>
          <p:cNvSpPr txBox="1"/>
          <p:nvPr/>
        </p:nvSpPr>
        <p:spPr>
          <a:xfrm>
            <a:off x="4366220" y="1480140"/>
            <a:ext cx="7344816" cy="1938992"/>
          </a:xfrm>
          <a:prstGeom prst="rect">
            <a:avLst/>
          </a:prstGeom>
          <a:solidFill>
            <a:schemeClr val="tx2">
              <a:lumMod val="90000"/>
            </a:schemeClr>
          </a:solidFill>
          <a:ln>
            <a:solidFill>
              <a:schemeClr val="bg2"/>
            </a:solidFill>
          </a:ln>
        </p:spPr>
        <p:txBody>
          <a:bodyPr wrap="square" rtlCol="0" anchor="ctr" anchorCtr="1">
            <a:spAutoFit/>
          </a:bodyPr>
          <a:lstStyle/>
          <a:p>
            <a:r>
              <a:rPr lang="en-GB" sz="2400" dirty="0" smtClean="0">
                <a:solidFill>
                  <a:schemeClr val="bg1"/>
                </a:solidFill>
              </a:rPr>
              <a:t>However, there are problems with the way in which the usage was measured-</a:t>
            </a:r>
          </a:p>
          <a:p>
            <a:r>
              <a:rPr lang="en-GB" sz="2400" dirty="0" smtClean="0">
                <a:solidFill>
                  <a:schemeClr val="bg1"/>
                </a:solidFill>
              </a:rPr>
              <a:t>In a specific time frame… or not…</a:t>
            </a:r>
          </a:p>
          <a:p>
            <a:r>
              <a:rPr lang="en-GB" sz="2400" dirty="0" smtClean="0">
                <a:solidFill>
                  <a:schemeClr val="bg1"/>
                </a:solidFill>
              </a:rPr>
              <a:t>The type of media and how many categories…</a:t>
            </a:r>
          </a:p>
          <a:p>
            <a:r>
              <a:rPr lang="en-GB" sz="2400" dirty="0" smtClean="0">
                <a:solidFill>
                  <a:schemeClr val="bg1"/>
                </a:solidFill>
              </a:rPr>
              <a:t>Cultural differences…</a:t>
            </a:r>
          </a:p>
        </p:txBody>
      </p:sp>
      <p:sp>
        <p:nvSpPr>
          <p:cNvPr id="6" name="TextBox 5"/>
          <p:cNvSpPr txBox="1"/>
          <p:nvPr/>
        </p:nvSpPr>
        <p:spPr>
          <a:xfrm>
            <a:off x="4366220" y="3933056"/>
            <a:ext cx="7344816" cy="1938992"/>
          </a:xfrm>
          <a:prstGeom prst="rect">
            <a:avLst/>
          </a:prstGeom>
          <a:solidFill>
            <a:schemeClr val="accent6">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There are 3 main attempts to make comparisons across countries:</a:t>
            </a:r>
          </a:p>
          <a:p>
            <a:r>
              <a:rPr lang="en-GB" sz="2400" dirty="0" smtClean="0">
                <a:solidFill>
                  <a:schemeClr val="accent1">
                    <a:lumMod val="50000"/>
                  </a:schemeClr>
                </a:solidFill>
              </a:rPr>
              <a:t>Euro Daphne programme (Italy, Spain &amp; England)</a:t>
            </a:r>
          </a:p>
          <a:p>
            <a:r>
              <a:rPr lang="en-GB" sz="2400" dirty="0" smtClean="0">
                <a:solidFill>
                  <a:schemeClr val="accent1">
                    <a:lumMod val="50000"/>
                  </a:schemeClr>
                </a:solidFill>
              </a:rPr>
              <a:t>EU Kids Online (33 countries)</a:t>
            </a:r>
          </a:p>
          <a:p>
            <a:r>
              <a:rPr lang="en-GB" sz="2400" dirty="0" smtClean="0">
                <a:solidFill>
                  <a:schemeClr val="accent1">
                    <a:lumMod val="50000"/>
                  </a:schemeClr>
                </a:solidFill>
              </a:rPr>
              <a:t>COST Action ISO801 (30 countries)</a:t>
            </a:r>
          </a:p>
        </p:txBody>
      </p:sp>
    </p:spTree>
    <p:extLst>
      <p:ext uri="{BB962C8B-B14F-4D97-AF65-F5344CB8AC3E}">
        <p14:creationId xmlns:p14="http://schemas.microsoft.com/office/powerpoint/2010/main" val="203521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8188" y="332656"/>
            <a:ext cx="4032448" cy="584775"/>
          </a:xfrm>
          <a:prstGeom prst="rect">
            <a:avLst/>
          </a:prstGeom>
          <a:solidFill>
            <a:schemeClr val="accent6">
              <a:lumMod val="60000"/>
              <a:lumOff val="4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Further limitations </a:t>
            </a:r>
          </a:p>
        </p:txBody>
      </p:sp>
      <p:sp>
        <p:nvSpPr>
          <p:cNvPr id="3" name="TextBox 2"/>
          <p:cNvSpPr txBox="1"/>
          <p:nvPr/>
        </p:nvSpPr>
        <p:spPr>
          <a:xfrm>
            <a:off x="117748" y="2530063"/>
            <a:ext cx="9001000" cy="2677656"/>
          </a:xfrm>
          <a:prstGeom prst="rect">
            <a:avLst/>
          </a:prstGeom>
          <a:solidFill>
            <a:schemeClr val="accent1">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Global vs specific item assessment: </a:t>
            </a:r>
          </a:p>
          <a:p>
            <a:r>
              <a:rPr lang="en-GB" sz="2400" dirty="0" smtClean="0">
                <a:solidFill>
                  <a:schemeClr val="accent1">
                    <a:lumMod val="50000"/>
                  </a:schemeClr>
                </a:solidFill>
              </a:rPr>
              <a:t>Depending on which type of assessment is used, different results are reported. Global asks about direct involvement with any media, whilst specific inquired regarding a specific form of media use. </a:t>
            </a:r>
          </a:p>
          <a:p>
            <a:r>
              <a:rPr lang="en-GB" sz="2400" dirty="0" smtClean="0">
                <a:solidFill>
                  <a:schemeClr val="accent1">
                    <a:lumMod val="50000"/>
                  </a:schemeClr>
                </a:solidFill>
              </a:rPr>
              <a:t>Another problem is that the person has to be fully aware of the concept of cyberbullying and also, that specific behaviours are not the only behaviours that allow for cyberbullying.</a:t>
            </a:r>
          </a:p>
        </p:txBody>
      </p:sp>
      <p:pic>
        <p:nvPicPr>
          <p:cNvPr id="4" name="Picture 3"/>
          <p:cNvPicPr>
            <a:picLocks noChangeAspect="1"/>
          </p:cNvPicPr>
          <p:nvPr/>
        </p:nvPicPr>
        <p:blipFill>
          <a:blip r:embed="rId2"/>
          <a:stretch>
            <a:fillRect/>
          </a:stretch>
        </p:blipFill>
        <p:spPr>
          <a:xfrm>
            <a:off x="9190756" y="1844824"/>
            <a:ext cx="2880320" cy="4032448"/>
          </a:xfrm>
          <a:prstGeom prst="rect">
            <a:avLst/>
          </a:prstGeom>
          <a:ln>
            <a:solidFill>
              <a:schemeClr val="accent1">
                <a:lumMod val="75000"/>
              </a:schemeClr>
            </a:solidFill>
          </a:ln>
        </p:spPr>
      </p:pic>
    </p:spTree>
    <p:extLst>
      <p:ext uri="{BB962C8B-B14F-4D97-AF65-F5344CB8AC3E}">
        <p14:creationId xmlns:p14="http://schemas.microsoft.com/office/powerpoint/2010/main" val="152632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5310" y="561205"/>
            <a:ext cx="6984776" cy="584775"/>
          </a:xfrm>
          <a:prstGeom prst="rect">
            <a:avLst/>
          </a:prstGeom>
          <a:solidFill>
            <a:schemeClr val="accent1">
              <a:lumMod val="40000"/>
              <a:lumOff val="60000"/>
            </a:schemeClr>
          </a:solidFill>
          <a:ln>
            <a:solidFill>
              <a:schemeClr val="accent1">
                <a:lumMod val="75000"/>
              </a:schemeClr>
            </a:solidFill>
          </a:ln>
        </p:spPr>
        <p:txBody>
          <a:bodyPr wrap="square" rtlCol="0" anchor="ctr" anchorCtr="1">
            <a:spAutoFit/>
          </a:bodyPr>
          <a:lstStyle/>
          <a:p>
            <a:pPr algn="ctr"/>
            <a:r>
              <a:rPr lang="en-GB" sz="3200" b="1" dirty="0" smtClean="0">
                <a:solidFill>
                  <a:schemeClr val="accent1">
                    <a:lumMod val="50000"/>
                  </a:schemeClr>
                </a:solidFill>
              </a:rPr>
              <a:t>Outcomes of cyberbullying</a:t>
            </a:r>
          </a:p>
        </p:txBody>
      </p:sp>
      <p:sp>
        <p:nvSpPr>
          <p:cNvPr id="3" name="TextBox 2"/>
          <p:cNvSpPr txBox="1"/>
          <p:nvPr/>
        </p:nvSpPr>
        <p:spPr>
          <a:xfrm>
            <a:off x="549086" y="1885473"/>
            <a:ext cx="11017224" cy="1200329"/>
          </a:xfrm>
          <a:prstGeom prst="rect">
            <a:avLst/>
          </a:prstGeom>
          <a:solidFill>
            <a:schemeClr val="accent2">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Serious physical, social, psychological problems arise, from social anxiety, low self esteem, depression, sadness, despair, anger, frustration, vulnerability, fear to substance abuse, eating disorders and even suicide (</a:t>
            </a:r>
            <a:r>
              <a:rPr lang="en-GB" sz="2400" dirty="0" err="1" smtClean="0">
                <a:solidFill>
                  <a:schemeClr val="accent1">
                    <a:lumMod val="50000"/>
                  </a:schemeClr>
                </a:solidFill>
              </a:rPr>
              <a:t>Hinduja</a:t>
            </a:r>
            <a:r>
              <a:rPr lang="en-GB" sz="2400" dirty="0" smtClean="0">
                <a:solidFill>
                  <a:schemeClr val="accent1">
                    <a:lumMod val="50000"/>
                  </a:schemeClr>
                </a:solidFill>
              </a:rPr>
              <a:t> &amp; </a:t>
            </a:r>
            <a:r>
              <a:rPr lang="en-GB" sz="2400" dirty="0" err="1" smtClean="0">
                <a:solidFill>
                  <a:schemeClr val="accent1">
                    <a:lumMod val="50000"/>
                  </a:schemeClr>
                </a:solidFill>
              </a:rPr>
              <a:t>Patchin</a:t>
            </a:r>
            <a:r>
              <a:rPr lang="en-GB" sz="2400" dirty="0" smtClean="0">
                <a:solidFill>
                  <a:schemeClr val="accent1">
                    <a:lumMod val="50000"/>
                  </a:schemeClr>
                </a:solidFill>
              </a:rPr>
              <a:t> 2010).</a:t>
            </a:r>
          </a:p>
        </p:txBody>
      </p:sp>
      <p:sp>
        <p:nvSpPr>
          <p:cNvPr id="4" name="TextBox 3"/>
          <p:cNvSpPr txBox="1"/>
          <p:nvPr/>
        </p:nvSpPr>
        <p:spPr>
          <a:xfrm>
            <a:off x="549086" y="3642610"/>
            <a:ext cx="11017224" cy="1200329"/>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In children, decline in academic performance, the inability to concentrate, reduced attention, commitment to school and a negative school climate (Williams &amp; Guerra, 2007).</a:t>
            </a:r>
          </a:p>
        </p:txBody>
      </p:sp>
      <p:sp>
        <p:nvSpPr>
          <p:cNvPr id="5" name="TextBox 4"/>
          <p:cNvSpPr txBox="1"/>
          <p:nvPr/>
        </p:nvSpPr>
        <p:spPr>
          <a:xfrm>
            <a:off x="549086" y="5085184"/>
            <a:ext cx="11017224" cy="1200329"/>
          </a:xfrm>
          <a:prstGeom prst="rect">
            <a:avLst/>
          </a:prstGeom>
          <a:solidFill>
            <a:schemeClr val="tx2">
              <a:lumMod val="75000"/>
            </a:schemeClr>
          </a:solidFill>
          <a:ln>
            <a:solidFill>
              <a:schemeClr val="bg2"/>
            </a:solidFill>
          </a:ln>
        </p:spPr>
        <p:txBody>
          <a:bodyPr wrap="square" rtlCol="0" anchor="ctr" anchorCtr="1">
            <a:spAutoFit/>
          </a:bodyPr>
          <a:lstStyle/>
          <a:p>
            <a:r>
              <a:rPr lang="en-GB" sz="2400" dirty="0" smtClean="0">
                <a:solidFill>
                  <a:schemeClr val="bg1"/>
                </a:solidFill>
              </a:rPr>
              <a:t>Likewise in the workplace, anxiety, low job satisfaction, an intention to leave, decline in general well being, a loss of confidence, increased stress and sick leave, all can occur (ATL, 2009).</a:t>
            </a:r>
          </a:p>
        </p:txBody>
      </p:sp>
    </p:spTree>
    <p:extLst>
      <p:ext uri="{BB962C8B-B14F-4D97-AF65-F5344CB8AC3E}">
        <p14:creationId xmlns:p14="http://schemas.microsoft.com/office/powerpoint/2010/main" val="1729986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86100" y="665296"/>
            <a:ext cx="5400600" cy="584775"/>
          </a:xfrm>
          <a:prstGeom prst="rect">
            <a:avLst/>
          </a:prstGeom>
          <a:solidFill>
            <a:schemeClr val="accent6">
              <a:lumMod val="40000"/>
              <a:lumOff val="6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Risk factors</a:t>
            </a:r>
          </a:p>
        </p:txBody>
      </p:sp>
      <p:sp>
        <p:nvSpPr>
          <p:cNvPr id="3" name="TextBox 2"/>
          <p:cNvSpPr txBox="1"/>
          <p:nvPr/>
        </p:nvSpPr>
        <p:spPr>
          <a:xfrm>
            <a:off x="693812" y="1444134"/>
            <a:ext cx="10585176" cy="3416320"/>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Most of the research has looked at risk factors, and not at predictors:</a:t>
            </a:r>
          </a:p>
          <a:p>
            <a:pPr marL="342900" indent="-342900">
              <a:buAutoNum type="arabicParenR"/>
            </a:pPr>
            <a:r>
              <a:rPr lang="en-GB" sz="2400" dirty="0" smtClean="0">
                <a:solidFill>
                  <a:schemeClr val="bg1"/>
                </a:solidFill>
              </a:rPr>
              <a:t>Intensive internet use allows for pressure from others in chat rooms etc. (</a:t>
            </a:r>
            <a:r>
              <a:rPr lang="en-GB" sz="2400" dirty="0" err="1" smtClean="0">
                <a:solidFill>
                  <a:schemeClr val="bg1"/>
                </a:solidFill>
              </a:rPr>
              <a:t>Wolak</a:t>
            </a:r>
            <a:r>
              <a:rPr lang="en-GB" sz="2400" dirty="0" smtClean="0">
                <a:solidFill>
                  <a:schemeClr val="bg1"/>
                </a:solidFill>
              </a:rPr>
              <a:t> et al., 2007)</a:t>
            </a:r>
          </a:p>
          <a:p>
            <a:pPr marL="342900" indent="-342900">
              <a:buAutoNum type="arabicParenR"/>
            </a:pPr>
            <a:r>
              <a:rPr lang="en-GB" sz="2400" dirty="0" smtClean="0">
                <a:solidFill>
                  <a:schemeClr val="bg1"/>
                </a:solidFill>
              </a:rPr>
              <a:t>Location of computer is important risk factor; if in bedroom then more likely to be at risk of violation. Also if the children are not aware of the risks they are easy targets, for example sharing of passwords and talking to `unknowns` (</a:t>
            </a:r>
            <a:r>
              <a:rPr lang="en-GB" sz="2400" dirty="0" err="1" smtClean="0">
                <a:solidFill>
                  <a:schemeClr val="bg1"/>
                </a:solidFill>
              </a:rPr>
              <a:t>Hunduja</a:t>
            </a:r>
            <a:r>
              <a:rPr lang="en-GB" sz="2400" dirty="0" smtClean="0">
                <a:solidFill>
                  <a:schemeClr val="bg1"/>
                </a:solidFill>
              </a:rPr>
              <a:t> &amp; </a:t>
            </a:r>
            <a:r>
              <a:rPr lang="en-GB" sz="2400" dirty="0" err="1" smtClean="0">
                <a:solidFill>
                  <a:schemeClr val="bg1"/>
                </a:solidFill>
              </a:rPr>
              <a:t>Patchin</a:t>
            </a:r>
            <a:r>
              <a:rPr lang="en-GB" sz="2400" dirty="0" smtClean="0">
                <a:solidFill>
                  <a:schemeClr val="bg1"/>
                </a:solidFill>
              </a:rPr>
              <a:t>)</a:t>
            </a:r>
          </a:p>
          <a:p>
            <a:pPr marL="342900" indent="-342900">
              <a:buAutoNum type="arabicParenR"/>
            </a:pPr>
            <a:r>
              <a:rPr lang="en-GB" sz="2400" dirty="0" smtClean="0">
                <a:solidFill>
                  <a:schemeClr val="bg1"/>
                </a:solidFill>
              </a:rPr>
              <a:t>Victims of physical bullying are often the perpetrators online, but… there are also complex and conflicting findings… </a:t>
            </a:r>
          </a:p>
        </p:txBody>
      </p:sp>
      <p:pic>
        <p:nvPicPr>
          <p:cNvPr id="4" name="Picture 3"/>
          <p:cNvPicPr>
            <a:picLocks noChangeAspect="1"/>
          </p:cNvPicPr>
          <p:nvPr/>
        </p:nvPicPr>
        <p:blipFill>
          <a:blip r:embed="rId2"/>
          <a:stretch>
            <a:fillRect/>
          </a:stretch>
        </p:blipFill>
        <p:spPr>
          <a:xfrm>
            <a:off x="4671950" y="4869160"/>
            <a:ext cx="2628900" cy="1743075"/>
          </a:xfrm>
          <a:prstGeom prst="rect">
            <a:avLst/>
          </a:prstGeom>
        </p:spPr>
      </p:pic>
    </p:spTree>
    <p:extLst>
      <p:ext uri="{BB962C8B-B14F-4D97-AF65-F5344CB8AC3E}">
        <p14:creationId xmlns:p14="http://schemas.microsoft.com/office/powerpoint/2010/main" val="1489355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321422"/>
            <a:ext cx="6480720" cy="584775"/>
          </a:xfrm>
          <a:prstGeom prst="rect">
            <a:avLst/>
          </a:prstGeom>
          <a:solidFill>
            <a:schemeClr val="accent1">
              <a:lumMod val="40000"/>
              <a:lumOff val="6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Age and gender differences</a:t>
            </a:r>
          </a:p>
        </p:txBody>
      </p:sp>
      <p:sp>
        <p:nvSpPr>
          <p:cNvPr id="3" name="TextBox 2"/>
          <p:cNvSpPr txBox="1"/>
          <p:nvPr/>
        </p:nvSpPr>
        <p:spPr>
          <a:xfrm>
            <a:off x="263487" y="1517230"/>
            <a:ext cx="7560840" cy="2308324"/>
          </a:xfrm>
          <a:prstGeom prst="rect">
            <a:avLst/>
          </a:prstGeom>
          <a:solidFill>
            <a:schemeClr val="bg2">
              <a:lumMod val="20000"/>
              <a:lumOff val="80000"/>
            </a:schemeClr>
          </a:solidFill>
          <a:ln>
            <a:solidFill>
              <a:schemeClr val="bg2"/>
            </a:solidFill>
          </a:ln>
        </p:spPr>
        <p:txBody>
          <a:bodyPr wrap="square" rtlCol="0" anchor="ctr" anchorCtr="1">
            <a:spAutoFit/>
          </a:bodyPr>
          <a:lstStyle/>
          <a:p>
            <a:pPr marL="342900" indent="-342900">
              <a:buFont typeface="Wingdings" panose="05000000000000000000" pitchFamily="2" charset="2"/>
              <a:buChar char="v"/>
            </a:pPr>
            <a:r>
              <a:rPr lang="en-GB" sz="2400" dirty="0" smtClean="0">
                <a:solidFill>
                  <a:schemeClr val="accent1">
                    <a:lumMod val="50000"/>
                  </a:schemeClr>
                </a:solidFill>
              </a:rPr>
              <a:t>Traditional bullying peaks in adolescence with boys having more physical bullying than girls. Whilst we know less regarding cyberbullying, we know that all ages do it, but most of the research is centred around children.</a:t>
            </a:r>
          </a:p>
          <a:p>
            <a:pPr marL="342900" indent="-342900">
              <a:buFont typeface="Wingdings" panose="05000000000000000000" pitchFamily="2" charset="2"/>
              <a:buChar char="v"/>
            </a:pPr>
            <a:r>
              <a:rPr lang="en-GB" sz="2400" dirty="0" smtClean="0">
                <a:solidFill>
                  <a:schemeClr val="accent1">
                    <a:lumMod val="50000"/>
                  </a:schemeClr>
                </a:solidFill>
              </a:rPr>
              <a:t>Furthermore, the findings are completely contradictory, with some reporting differences and others not!</a:t>
            </a:r>
          </a:p>
        </p:txBody>
      </p:sp>
      <p:pic>
        <p:nvPicPr>
          <p:cNvPr id="4" name="Picture 3"/>
          <p:cNvPicPr>
            <a:picLocks noChangeAspect="1"/>
          </p:cNvPicPr>
          <p:nvPr/>
        </p:nvPicPr>
        <p:blipFill>
          <a:blip r:embed="rId2"/>
          <a:stretch>
            <a:fillRect/>
          </a:stretch>
        </p:blipFill>
        <p:spPr>
          <a:xfrm>
            <a:off x="8182644" y="1268760"/>
            <a:ext cx="3843511" cy="2557682"/>
          </a:xfrm>
          <a:prstGeom prst="rect">
            <a:avLst/>
          </a:prstGeom>
        </p:spPr>
      </p:pic>
      <p:sp>
        <p:nvSpPr>
          <p:cNvPr id="5" name="TextBox 4"/>
          <p:cNvSpPr txBox="1"/>
          <p:nvPr/>
        </p:nvSpPr>
        <p:spPr>
          <a:xfrm>
            <a:off x="245536" y="4227138"/>
            <a:ext cx="11335378" cy="2308324"/>
          </a:xfrm>
          <a:prstGeom prst="rect">
            <a:avLst/>
          </a:prstGeom>
          <a:solidFill>
            <a:schemeClr val="accent1"/>
          </a:solidFill>
          <a:ln>
            <a:solidFill>
              <a:schemeClr val="accent1">
                <a:lumMod val="75000"/>
              </a:schemeClr>
            </a:solidFill>
          </a:ln>
        </p:spPr>
        <p:txBody>
          <a:bodyPr wrap="square" rtlCol="0" anchor="ctr" anchorCtr="1">
            <a:spAutoFit/>
          </a:bodyPr>
          <a:lstStyle/>
          <a:p>
            <a:r>
              <a:rPr lang="en-GB" sz="2400" dirty="0">
                <a:solidFill>
                  <a:schemeClr val="bg1"/>
                </a:solidFill>
              </a:rPr>
              <a:t>Moreover, some findings state that girls are more likely to use relational bullying (Keith &amp; </a:t>
            </a:r>
            <a:r>
              <a:rPr lang="en-GB" sz="2400" dirty="0" smtClean="0">
                <a:solidFill>
                  <a:schemeClr val="bg1"/>
                </a:solidFill>
              </a:rPr>
              <a:t>Martin, </a:t>
            </a:r>
            <a:r>
              <a:rPr lang="en-GB" sz="2400" dirty="0">
                <a:solidFill>
                  <a:schemeClr val="bg1"/>
                </a:solidFill>
              </a:rPr>
              <a:t>2005</a:t>
            </a:r>
            <a:r>
              <a:rPr lang="en-GB" sz="2400" dirty="0" smtClean="0">
                <a:solidFill>
                  <a:schemeClr val="bg1"/>
                </a:solidFill>
              </a:rPr>
              <a:t>) but </a:t>
            </a:r>
            <a:r>
              <a:rPr lang="en-GB" sz="2400" dirty="0">
                <a:solidFill>
                  <a:schemeClr val="bg1"/>
                </a:solidFill>
              </a:rPr>
              <a:t>some studies report no difference.</a:t>
            </a:r>
          </a:p>
          <a:p>
            <a:r>
              <a:rPr lang="en-GB" sz="2400" dirty="0">
                <a:solidFill>
                  <a:schemeClr val="bg1"/>
                </a:solidFill>
              </a:rPr>
              <a:t>Some studies report that girls bully boys more because they use texts and emails more </a:t>
            </a:r>
            <a:r>
              <a:rPr lang="en-GB" sz="2400" dirty="0" smtClean="0">
                <a:solidFill>
                  <a:schemeClr val="bg1"/>
                </a:solidFill>
              </a:rPr>
              <a:t>often.</a:t>
            </a:r>
          </a:p>
          <a:p>
            <a:r>
              <a:rPr lang="en-GB" sz="2400" dirty="0" smtClean="0">
                <a:solidFill>
                  <a:schemeClr val="bg1"/>
                </a:solidFill>
              </a:rPr>
              <a:t>The content is different too- boys are homophobic whilst girls spread rumours (Bond et al., 2011)</a:t>
            </a:r>
            <a:endParaRPr lang="en-GB" sz="2400" dirty="0">
              <a:solidFill>
                <a:schemeClr val="bg1"/>
              </a:solidFill>
            </a:endParaRPr>
          </a:p>
        </p:txBody>
      </p:sp>
    </p:spTree>
    <p:extLst>
      <p:ext uri="{BB962C8B-B14F-4D97-AF65-F5344CB8AC3E}">
        <p14:creationId xmlns:p14="http://schemas.microsoft.com/office/powerpoint/2010/main" val="859403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0036" y="404664"/>
            <a:ext cx="6624736" cy="584775"/>
          </a:xfrm>
          <a:prstGeom prst="rect">
            <a:avLst/>
          </a:prstGeom>
          <a:solidFill>
            <a:schemeClr val="accent6">
              <a:lumMod val="60000"/>
              <a:lumOff val="4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Theoretical explanations</a:t>
            </a:r>
          </a:p>
        </p:txBody>
      </p:sp>
      <p:sp>
        <p:nvSpPr>
          <p:cNvPr id="3" name="TextBox 2"/>
          <p:cNvSpPr txBox="1"/>
          <p:nvPr/>
        </p:nvSpPr>
        <p:spPr>
          <a:xfrm>
            <a:off x="189756" y="1124744"/>
            <a:ext cx="11737304" cy="1938992"/>
          </a:xfrm>
          <a:prstGeom prst="rect">
            <a:avLst/>
          </a:prstGeom>
          <a:solidFill>
            <a:schemeClr val="accent4">
              <a:lumMod val="75000"/>
            </a:schemeClr>
          </a:solidFill>
          <a:ln>
            <a:solidFill>
              <a:schemeClr val="bg2"/>
            </a:solidFill>
          </a:ln>
        </p:spPr>
        <p:txBody>
          <a:bodyPr wrap="square" rtlCol="0" anchor="ctr" anchorCtr="1">
            <a:spAutoFit/>
          </a:bodyPr>
          <a:lstStyle/>
          <a:p>
            <a:r>
              <a:rPr lang="en-GB" sz="2400" dirty="0" smtClean="0">
                <a:solidFill>
                  <a:schemeClr val="bg1"/>
                </a:solidFill>
              </a:rPr>
              <a:t>General strain theory (Agnew, 1992) proposed that experiencing strain will lead to negative emotions such as anger, frustration and resentment which will result in criminal acts or deviant behaviours such as bullying. It is also associated with vandalism, shoplifting, fighting and substance abuse (</a:t>
            </a:r>
            <a:r>
              <a:rPr lang="en-GB" sz="2400" dirty="0" err="1" smtClean="0">
                <a:solidFill>
                  <a:schemeClr val="bg1"/>
                </a:solidFill>
              </a:rPr>
              <a:t>Patchin</a:t>
            </a:r>
            <a:r>
              <a:rPr lang="en-GB" sz="2400" dirty="0" smtClean="0">
                <a:solidFill>
                  <a:schemeClr val="bg1"/>
                </a:solidFill>
              </a:rPr>
              <a:t> &amp; </a:t>
            </a:r>
            <a:r>
              <a:rPr lang="en-GB" sz="2400" dirty="0" err="1" smtClean="0">
                <a:solidFill>
                  <a:schemeClr val="bg1"/>
                </a:solidFill>
              </a:rPr>
              <a:t>Hinduja</a:t>
            </a:r>
            <a:r>
              <a:rPr lang="en-GB" sz="2400" dirty="0" smtClean="0">
                <a:solidFill>
                  <a:schemeClr val="bg1"/>
                </a:solidFill>
              </a:rPr>
              <a:t>, 2011)</a:t>
            </a:r>
          </a:p>
        </p:txBody>
      </p:sp>
      <p:sp>
        <p:nvSpPr>
          <p:cNvPr id="4" name="TextBox 3"/>
          <p:cNvSpPr txBox="1"/>
          <p:nvPr/>
        </p:nvSpPr>
        <p:spPr>
          <a:xfrm>
            <a:off x="585800" y="3613666"/>
            <a:ext cx="10873208" cy="2677656"/>
          </a:xfrm>
          <a:prstGeom prst="rect">
            <a:avLst/>
          </a:prstGeom>
          <a:solidFill>
            <a:schemeClr val="accent1">
              <a:lumMod val="75000"/>
            </a:schemeClr>
          </a:solidFill>
          <a:ln>
            <a:solidFill>
              <a:schemeClr val="bg2"/>
            </a:solidFill>
          </a:ln>
        </p:spPr>
        <p:txBody>
          <a:bodyPr wrap="square" rtlCol="0" anchor="ctr" anchorCtr="1">
            <a:spAutoFit/>
          </a:bodyPr>
          <a:lstStyle/>
          <a:p>
            <a:r>
              <a:rPr lang="en-GB" sz="2400" dirty="0" smtClean="0">
                <a:solidFill>
                  <a:schemeClr val="bg1"/>
                </a:solidFill>
              </a:rPr>
              <a:t>The Social Identity model of De-individuation (SIDE) is developed from Zimbardo`s (1969) </a:t>
            </a:r>
            <a:r>
              <a:rPr lang="en-GB" sz="2400" dirty="0">
                <a:solidFill>
                  <a:schemeClr val="bg1"/>
                </a:solidFill>
              </a:rPr>
              <a:t>i</a:t>
            </a:r>
            <a:r>
              <a:rPr lang="en-GB" sz="2400" dirty="0" smtClean="0">
                <a:solidFill>
                  <a:schemeClr val="bg1"/>
                </a:solidFill>
              </a:rPr>
              <a:t>dea of de-individuation. Anonymity can lead to de-individuation, loss of individual responsibility, arousal and sensory overload. Recent research shows that CMC does have de-individuation effects (</a:t>
            </a:r>
            <a:r>
              <a:rPr lang="en-GB" sz="2400" dirty="0" err="1" smtClean="0">
                <a:solidFill>
                  <a:schemeClr val="bg1"/>
                </a:solidFill>
              </a:rPr>
              <a:t>Joinson</a:t>
            </a:r>
            <a:r>
              <a:rPr lang="en-GB" sz="2400" dirty="0" smtClean="0">
                <a:solidFill>
                  <a:schemeClr val="bg1"/>
                </a:solidFill>
              </a:rPr>
              <a:t> 2001), we become less concerned with what others think, we react suddenly and develop a lack of awareness. In addition, we can have increased social conformity as a result of group norms and depersonalisation (Lea &amp; Spears, 1991).</a:t>
            </a:r>
          </a:p>
        </p:txBody>
      </p:sp>
    </p:spTree>
    <p:extLst>
      <p:ext uri="{BB962C8B-B14F-4D97-AF65-F5344CB8AC3E}">
        <p14:creationId xmlns:p14="http://schemas.microsoft.com/office/powerpoint/2010/main" val="180321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587298"/>
            <a:ext cx="10369152" cy="1938992"/>
          </a:xfrm>
          <a:prstGeom prst="rect">
            <a:avLst/>
          </a:prstGeom>
          <a:solidFill>
            <a:schemeClr val="accent3">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A further idea is the `cues filtered out` theory (Kim 2000). </a:t>
            </a:r>
          </a:p>
          <a:p>
            <a:r>
              <a:rPr lang="en-GB" sz="2400" dirty="0" smtClean="0">
                <a:solidFill>
                  <a:schemeClr val="accent1">
                    <a:lumMod val="50000"/>
                  </a:schemeClr>
                </a:solidFill>
              </a:rPr>
              <a:t>CMC lacks the physical and social cues of everyday interaction and fosters anti-normative, uninhibited, aggressive and impulsive behaviour, because direct feedback from the victim is missing.</a:t>
            </a:r>
          </a:p>
          <a:p>
            <a:r>
              <a:rPr lang="en-GB" sz="2400" dirty="0" smtClean="0">
                <a:solidFill>
                  <a:schemeClr val="accent1">
                    <a:lumMod val="50000"/>
                  </a:schemeClr>
                </a:solidFill>
              </a:rPr>
              <a:t>Therefore the perpetrator does not have the opportunity for remorse.</a:t>
            </a:r>
          </a:p>
        </p:txBody>
      </p:sp>
      <p:sp>
        <p:nvSpPr>
          <p:cNvPr id="3" name="TextBox 2"/>
          <p:cNvSpPr txBox="1"/>
          <p:nvPr/>
        </p:nvSpPr>
        <p:spPr>
          <a:xfrm>
            <a:off x="837828" y="3068960"/>
            <a:ext cx="10369152" cy="1200329"/>
          </a:xfrm>
          <a:prstGeom prst="rect">
            <a:avLst/>
          </a:prstGeom>
          <a:solidFill>
            <a:schemeClr val="accent2">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The upside is that for certain situations where a social hierarchy would usually restrict individuals from speaking, the use of online forums offers the opportunity for these people to voice their opinion. </a:t>
            </a:r>
          </a:p>
        </p:txBody>
      </p:sp>
      <p:pic>
        <p:nvPicPr>
          <p:cNvPr id="4" name="Picture 3"/>
          <p:cNvPicPr>
            <a:picLocks noChangeAspect="1"/>
          </p:cNvPicPr>
          <p:nvPr/>
        </p:nvPicPr>
        <p:blipFill>
          <a:blip r:embed="rId2"/>
          <a:stretch>
            <a:fillRect/>
          </a:stretch>
        </p:blipFill>
        <p:spPr>
          <a:xfrm>
            <a:off x="4760341" y="4725144"/>
            <a:ext cx="2524125" cy="1809750"/>
          </a:xfrm>
          <a:prstGeom prst="rect">
            <a:avLst/>
          </a:prstGeom>
        </p:spPr>
      </p:pic>
    </p:spTree>
    <p:extLst>
      <p:ext uri="{BB962C8B-B14F-4D97-AF65-F5344CB8AC3E}">
        <p14:creationId xmlns:p14="http://schemas.microsoft.com/office/powerpoint/2010/main" val="3567342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4052" y="332656"/>
            <a:ext cx="6840760" cy="584775"/>
          </a:xfrm>
          <a:prstGeom prst="rect">
            <a:avLst/>
          </a:prstGeom>
          <a:solidFill>
            <a:schemeClr val="accent1">
              <a:lumMod val="75000"/>
            </a:schemeClr>
          </a:solidFill>
          <a:ln>
            <a:solidFill>
              <a:schemeClr val="accent1">
                <a:lumMod val="75000"/>
              </a:schemeClr>
            </a:solidFill>
          </a:ln>
        </p:spPr>
        <p:txBody>
          <a:bodyPr wrap="square" rtlCol="0" anchor="ctr" anchorCtr="1">
            <a:spAutoFit/>
          </a:bodyPr>
          <a:lstStyle/>
          <a:p>
            <a:r>
              <a:rPr lang="en-GB" sz="3200" b="1" dirty="0" smtClean="0">
                <a:solidFill>
                  <a:schemeClr val="bg1"/>
                </a:solidFill>
              </a:rPr>
              <a:t>Controlling cyberbullying </a:t>
            </a:r>
          </a:p>
        </p:txBody>
      </p:sp>
      <p:sp>
        <p:nvSpPr>
          <p:cNvPr id="3" name="TextBox 2"/>
          <p:cNvSpPr txBox="1"/>
          <p:nvPr/>
        </p:nvSpPr>
        <p:spPr>
          <a:xfrm>
            <a:off x="621804" y="1210654"/>
            <a:ext cx="10945216" cy="1938992"/>
          </a:xfrm>
          <a:prstGeom prst="rect">
            <a:avLst/>
          </a:prstGeom>
          <a:solidFill>
            <a:schemeClr val="accent1">
              <a:lumMod val="50000"/>
            </a:schemeClr>
          </a:solidFill>
          <a:ln>
            <a:solidFill>
              <a:schemeClr val="bg2"/>
            </a:solidFill>
          </a:ln>
        </p:spPr>
        <p:txBody>
          <a:bodyPr wrap="square" rtlCol="0" anchor="ctr" anchorCtr="1">
            <a:spAutoFit/>
          </a:bodyPr>
          <a:lstStyle/>
          <a:p>
            <a:r>
              <a:rPr lang="en-GB" sz="2400" dirty="0" smtClean="0">
                <a:solidFill>
                  <a:schemeClr val="bg1"/>
                </a:solidFill>
              </a:rPr>
              <a:t>Legislation falls into three categories: </a:t>
            </a:r>
          </a:p>
          <a:p>
            <a:pPr marL="342900" indent="-342900">
              <a:buAutoNum type="arabicParenR"/>
            </a:pPr>
            <a:r>
              <a:rPr lang="en-GB" sz="2400" dirty="0" smtClean="0">
                <a:solidFill>
                  <a:schemeClr val="bg1"/>
                </a:solidFill>
              </a:rPr>
              <a:t>Laws regulating schools to create or update policies to include CMC behaviour</a:t>
            </a:r>
          </a:p>
          <a:p>
            <a:pPr marL="342900" indent="-342900">
              <a:buAutoNum type="arabicParenR"/>
            </a:pPr>
            <a:r>
              <a:rPr lang="en-GB" sz="2400" dirty="0" smtClean="0">
                <a:solidFill>
                  <a:schemeClr val="bg1"/>
                </a:solidFill>
              </a:rPr>
              <a:t>Update existing criminal law to include online communication</a:t>
            </a:r>
          </a:p>
          <a:p>
            <a:pPr marL="342900" indent="-342900">
              <a:buAutoNum type="arabicParenR"/>
            </a:pPr>
            <a:r>
              <a:rPr lang="en-GB" sz="2400" dirty="0" smtClean="0">
                <a:solidFill>
                  <a:schemeClr val="bg1"/>
                </a:solidFill>
              </a:rPr>
              <a:t>Create new laws specific to cyberbullying</a:t>
            </a:r>
          </a:p>
        </p:txBody>
      </p:sp>
      <p:sp>
        <p:nvSpPr>
          <p:cNvPr id="4" name="TextBox 3"/>
          <p:cNvSpPr txBox="1"/>
          <p:nvPr/>
        </p:nvSpPr>
        <p:spPr>
          <a:xfrm>
            <a:off x="405780" y="3442261"/>
            <a:ext cx="11377264" cy="3046988"/>
          </a:xfrm>
          <a:prstGeom prst="rect">
            <a:avLst/>
          </a:prstGeom>
          <a:solidFill>
            <a:schemeClr val="accent4">
              <a:lumMod val="50000"/>
            </a:schemeClr>
          </a:solidFill>
          <a:ln>
            <a:solidFill>
              <a:schemeClr val="bg2"/>
            </a:solidFill>
          </a:ln>
        </p:spPr>
        <p:txBody>
          <a:bodyPr wrap="square" rtlCol="0" anchor="ctr" anchorCtr="1">
            <a:spAutoFit/>
          </a:bodyPr>
          <a:lstStyle/>
          <a:p>
            <a:r>
              <a:rPr lang="en-GB" sz="2400" dirty="0" smtClean="0">
                <a:solidFill>
                  <a:schemeClr val="bg1"/>
                </a:solidFill>
              </a:rPr>
              <a:t>The problem with this is that:</a:t>
            </a:r>
          </a:p>
          <a:p>
            <a:r>
              <a:rPr lang="en-GB" sz="2400" dirty="0" smtClean="0">
                <a:solidFill>
                  <a:schemeClr val="bg1"/>
                </a:solidFill>
              </a:rPr>
              <a:t>Difficulty controlling behaviour  that is not in school time, not on property etc.</a:t>
            </a:r>
          </a:p>
          <a:p>
            <a:r>
              <a:rPr lang="en-GB" sz="2400" dirty="0" smtClean="0">
                <a:solidFill>
                  <a:schemeClr val="bg1"/>
                </a:solidFill>
              </a:rPr>
              <a:t>However, the </a:t>
            </a:r>
            <a:r>
              <a:rPr lang="en-GB" sz="2400" dirty="0" err="1" smtClean="0">
                <a:solidFill>
                  <a:schemeClr val="bg1"/>
                </a:solidFill>
              </a:rPr>
              <a:t>DfE</a:t>
            </a:r>
            <a:r>
              <a:rPr lang="en-GB" sz="2400" dirty="0" smtClean="0">
                <a:solidFill>
                  <a:schemeClr val="bg1"/>
                </a:solidFill>
              </a:rPr>
              <a:t> in England and Wales has extended their policy to cover confiscation of phones etc. and to manage conduct of pupils when not on school grounds `to a</a:t>
            </a:r>
            <a:r>
              <a:rPr lang="en-GB" sz="2400" dirty="0" smtClean="0"/>
              <a:t> </a:t>
            </a:r>
            <a:r>
              <a:rPr lang="en-GB" sz="2400" dirty="0" smtClean="0">
                <a:solidFill>
                  <a:schemeClr val="bg1"/>
                </a:solidFill>
              </a:rPr>
              <a:t>reasonable extent`.</a:t>
            </a:r>
          </a:p>
          <a:p>
            <a:r>
              <a:rPr lang="en-GB" sz="2400" dirty="0" smtClean="0">
                <a:solidFill>
                  <a:schemeClr val="bg1"/>
                </a:solidFill>
              </a:rPr>
              <a:t>Likewise in Canada, Austria and Korea/China similar laws have been introduced.</a:t>
            </a:r>
          </a:p>
        </p:txBody>
      </p:sp>
    </p:spTree>
    <p:extLst>
      <p:ext uri="{BB962C8B-B14F-4D97-AF65-F5344CB8AC3E}">
        <p14:creationId xmlns:p14="http://schemas.microsoft.com/office/powerpoint/2010/main" val="4145094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4052" y="660903"/>
            <a:ext cx="6264696" cy="584775"/>
          </a:xfrm>
          <a:prstGeom prst="rect">
            <a:avLst/>
          </a:prstGeom>
          <a:solidFill>
            <a:schemeClr val="bg2">
              <a:lumMod val="20000"/>
              <a:lumOff val="80000"/>
            </a:schemeClr>
          </a:solidFill>
          <a:ln>
            <a:solidFill>
              <a:schemeClr val="bg2"/>
            </a:solidFill>
          </a:ln>
        </p:spPr>
        <p:txBody>
          <a:bodyPr wrap="square" rtlCol="0" anchor="ctr" anchorCtr="1">
            <a:spAutoFit/>
          </a:bodyPr>
          <a:lstStyle/>
          <a:p>
            <a:r>
              <a:rPr lang="en-GB" sz="3200" b="1" dirty="0" smtClean="0">
                <a:solidFill>
                  <a:schemeClr val="accent1">
                    <a:lumMod val="50000"/>
                  </a:schemeClr>
                </a:solidFill>
              </a:rPr>
              <a:t>Other types of cyberbullying</a:t>
            </a:r>
          </a:p>
        </p:txBody>
      </p:sp>
      <p:sp>
        <p:nvSpPr>
          <p:cNvPr id="3" name="TextBox 2"/>
          <p:cNvSpPr txBox="1"/>
          <p:nvPr/>
        </p:nvSpPr>
        <p:spPr>
          <a:xfrm>
            <a:off x="2638028" y="1798658"/>
            <a:ext cx="6984776" cy="461665"/>
          </a:xfrm>
          <a:prstGeom prst="rect">
            <a:avLst/>
          </a:prstGeom>
          <a:solidFill>
            <a:schemeClr val="accent4"/>
          </a:solidFill>
          <a:ln>
            <a:solidFill>
              <a:schemeClr val="bg2"/>
            </a:solidFill>
          </a:ln>
        </p:spPr>
        <p:txBody>
          <a:bodyPr wrap="square" rtlCol="0" anchor="ctr" anchorCtr="1">
            <a:spAutoFit/>
          </a:bodyPr>
          <a:lstStyle/>
          <a:p>
            <a:r>
              <a:rPr lang="en-GB" sz="2400" dirty="0" smtClean="0">
                <a:solidFill>
                  <a:schemeClr val="bg1"/>
                </a:solidFill>
              </a:rPr>
              <a:t>What other types of cyberbullying are there?</a:t>
            </a:r>
          </a:p>
        </p:txBody>
      </p:sp>
      <p:pic>
        <p:nvPicPr>
          <p:cNvPr id="5" name="Picture 4"/>
          <p:cNvPicPr>
            <a:picLocks noChangeAspect="1"/>
          </p:cNvPicPr>
          <p:nvPr/>
        </p:nvPicPr>
        <p:blipFill>
          <a:blip r:embed="rId2"/>
          <a:stretch>
            <a:fillRect/>
          </a:stretch>
        </p:blipFill>
        <p:spPr>
          <a:xfrm>
            <a:off x="6558279" y="2708919"/>
            <a:ext cx="2560469" cy="3617171"/>
          </a:xfrm>
          <a:prstGeom prst="rect">
            <a:avLst/>
          </a:prstGeom>
        </p:spPr>
      </p:pic>
      <p:pic>
        <p:nvPicPr>
          <p:cNvPr id="6" name="Picture 5"/>
          <p:cNvPicPr>
            <a:picLocks noChangeAspect="1"/>
          </p:cNvPicPr>
          <p:nvPr/>
        </p:nvPicPr>
        <p:blipFill>
          <a:blip r:embed="rId3"/>
          <a:stretch>
            <a:fillRect/>
          </a:stretch>
        </p:blipFill>
        <p:spPr>
          <a:xfrm>
            <a:off x="2854052" y="3053437"/>
            <a:ext cx="2882874" cy="2928136"/>
          </a:xfrm>
          <a:prstGeom prst="rect">
            <a:avLst/>
          </a:prstGeom>
        </p:spPr>
      </p:pic>
    </p:spTree>
    <p:extLst>
      <p:ext uri="{BB962C8B-B14F-4D97-AF65-F5344CB8AC3E}">
        <p14:creationId xmlns:p14="http://schemas.microsoft.com/office/powerpoint/2010/main" val="1834010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476672"/>
            <a:ext cx="7203785" cy="584775"/>
          </a:xfrm>
          <a:prstGeom prst="rect">
            <a:avLst/>
          </a:prstGeom>
          <a:solidFill>
            <a:schemeClr val="accent2">
              <a:lumMod val="40000"/>
              <a:lumOff val="6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Sexting and online solicitation</a:t>
            </a:r>
          </a:p>
        </p:txBody>
      </p:sp>
      <p:sp>
        <p:nvSpPr>
          <p:cNvPr id="3" name="TextBox 2"/>
          <p:cNvSpPr txBox="1"/>
          <p:nvPr/>
        </p:nvSpPr>
        <p:spPr>
          <a:xfrm>
            <a:off x="767312" y="1381417"/>
            <a:ext cx="10801200" cy="1200329"/>
          </a:xfrm>
          <a:prstGeom prst="rect">
            <a:avLst/>
          </a:prstGeom>
          <a:solidFill>
            <a:schemeClr val="accent4">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Sending, receiving or forwarding explicit messages, pictures or videos.</a:t>
            </a:r>
          </a:p>
          <a:p>
            <a:r>
              <a:rPr lang="en-GB" sz="2400" dirty="0" smtClean="0">
                <a:solidFill>
                  <a:schemeClr val="accent1">
                    <a:lumMod val="50000"/>
                  </a:schemeClr>
                </a:solidFill>
              </a:rPr>
              <a:t>20% of teens had sent nude pictures or videos (2011), usually in the context of existing offline relationships with the intention of private viewing.</a:t>
            </a:r>
          </a:p>
        </p:txBody>
      </p:sp>
      <p:sp>
        <p:nvSpPr>
          <p:cNvPr id="4" name="TextBox 3"/>
          <p:cNvSpPr txBox="1"/>
          <p:nvPr/>
        </p:nvSpPr>
        <p:spPr>
          <a:xfrm>
            <a:off x="767312" y="3140968"/>
            <a:ext cx="10801200" cy="1200329"/>
          </a:xfrm>
          <a:prstGeom prst="rect">
            <a:avLst/>
          </a:prstGeom>
          <a:solidFill>
            <a:schemeClr val="accent6">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It is more prevalent than we think!</a:t>
            </a:r>
          </a:p>
          <a:p>
            <a:r>
              <a:rPr lang="en-GB" sz="2400" dirty="0" smtClean="0">
                <a:solidFill>
                  <a:schemeClr val="accent1">
                    <a:lumMod val="50000"/>
                  </a:schemeClr>
                </a:solidFill>
              </a:rPr>
              <a:t>17% of females and 18% of males had sent pictures or videos whilst 31% of females and 50% of males reported receiving one or more! (</a:t>
            </a:r>
            <a:r>
              <a:rPr lang="en-GB" sz="2400" dirty="0" err="1" smtClean="0">
                <a:solidFill>
                  <a:schemeClr val="accent1">
                    <a:lumMod val="50000"/>
                  </a:schemeClr>
                </a:solidFill>
              </a:rPr>
              <a:t>Strassberg</a:t>
            </a:r>
            <a:r>
              <a:rPr lang="en-GB" sz="2400" dirty="0" smtClean="0">
                <a:solidFill>
                  <a:schemeClr val="accent1">
                    <a:lumMod val="50000"/>
                  </a:schemeClr>
                </a:solidFill>
              </a:rPr>
              <a:t> et al., 2012)</a:t>
            </a:r>
          </a:p>
        </p:txBody>
      </p:sp>
      <p:sp>
        <p:nvSpPr>
          <p:cNvPr id="5" name="TextBox 4"/>
          <p:cNvSpPr txBox="1"/>
          <p:nvPr/>
        </p:nvSpPr>
        <p:spPr>
          <a:xfrm>
            <a:off x="781409" y="4730660"/>
            <a:ext cx="10801200" cy="1200329"/>
          </a:xfrm>
          <a:prstGeom prst="rect">
            <a:avLst/>
          </a:prstGeom>
          <a:solidFill>
            <a:schemeClr val="accent6">
              <a:lumMod val="75000"/>
            </a:schemeClr>
          </a:solidFill>
          <a:ln>
            <a:solidFill>
              <a:schemeClr val="accent1">
                <a:lumMod val="75000"/>
              </a:schemeClr>
            </a:solidFill>
          </a:ln>
        </p:spPr>
        <p:txBody>
          <a:bodyPr wrap="square" rtlCol="0" anchor="ctr" anchorCtr="1">
            <a:spAutoFit/>
          </a:bodyPr>
          <a:lstStyle/>
          <a:p>
            <a:r>
              <a:rPr lang="en-GB" sz="2400" dirty="0" smtClean="0">
                <a:solidFill>
                  <a:schemeClr val="bg1"/>
                </a:solidFill>
              </a:rPr>
              <a:t>Temple et al. (2012) 28% of teens have sent one, whereas 31% had asked for one. This study also found a link between sexting and increased sexual activity. Reasons offered for this surrounded the ability to experience sexual identities and sexual boundaries.</a:t>
            </a:r>
          </a:p>
        </p:txBody>
      </p:sp>
    </p:spTree>
    <p:extLst>
      <p:ext uri="{BB962C8B-B14F-4D97-AF65-F5344CB8AC3E}">
        <p14:creationId xmlns:p14="http://schemas.microsoft.com/office/powerpoint/2010/main" val="136515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94012" y="512967"/>
            <a:ext cx="6624736" cy="584775"/>
          </a:xfrm>
          <a:prstGeom prst="rect">
            <a:avLst/>
          </a:prstGeom>
          <a:solidFill>
            <a:schemeClr val="accent1">
              <a:lumMod val="60000"/>
              <a:lumOff val="4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Online solicitation</a:t>
            </a:r>
          </a:p>
        </p:txBody>
      </p:sp>
      <p:sp>
        <p:nvSpPr>
          <p:cNvPr id="3" name="TextBox 2"/>
          <p:cNvSpPr txBox="1"/>
          <p:nvPr/>
        </p:nvSpPr>
        <p:spPr>
          <a:xfrm>
            <a:off x="477788" y="1710100"/>
            <a:ext cx="11161240" cy="2308324"/>
          </a:xfrm>
          <a:prstGeom prst="rect">
            <a:avLst/>
          </a:prstGeom>
          <a:solidFill>
            <a:schemeClr val="accent2">
              <a:lumMod val="20000"/>
              <a:lumOff val="80000"/>
            </a:schemeClr>
          </a:solidFill>
          <a:ln>
            <a:solidFill>
              <a:schemeClr val="accent1">
                <a:lumMod val="75000"/>
              </a:schemeClr>
            </a:solidFill>
          </a:ln>
        </p:spPr>
        <p:txBody>
          <a:bodyPr wrap="square" rtlCol="0" anchor="ctr" anchorCtr="1">
            <a:spAutoFit/>
          </a:bodyPr>
          <a:lstStyle/>
          <a:p>
            <a:pPr marL="342900" indent="-342900">
              <a:buFont typeface="Wingdings" panose="05000000000000000000" pitchFamily="2" charset="2"/>
              <a:buChar char="v"/>
            </a:pPr>
            <a:r>
              <a:rPr lang="en-GB" sz="2400" dirty="0" smtClean="0">
                <a:solidFill>
                  <a:schemeClr val="accent1">
                    <a:lumMod val="50000"/>
                  </a:schemeClr>
                </a:solidFill>
              </a:rPr>
              <a:t>We know that children use SNS, so what are the patterns of sexual offenders?</a:t>
            </a:r>
          </a:p>
          <a:p>
            <a:pPr marL="342900" indent="-342900">
              <a:buFont typeface="Wingdings" panose="05000000000000000000" pitchFamily="2" charset="2"/>
              <a:buChar char="v"/>
            </a:pPr>
            <a:r>
              <a:rPr lang="en-GB" sz="2400" dirty="0" smtClean="0">
                <a:solidFill>
                  <a:schemeClr val="accent1">
                    <a:lumMod val="50000"/>
                  </a:schemeClr>
                </a:solidFill>
              </a:rPr>
              <a:t>Three quarters of past offenders would not answer questions about their use of SNS (</a:t>
            </a:r>
            <a:r>
              <a:rPr lang="en-GB" sz="2400" dirty="0" err="1" smtClean="0">
                <a:solidFill>
                  <a:schemeClr val="accent1">
                    <a:lumMod val="50000"/>
                  </a:schemeClr>
                </a:solidFill>
              </a:rPr>
              <a:t>Dowdell</a:t>
            </a:r>
            <a:r>
              <a:rPr lang="en-GB" sz="2400" dirty="0" smtClean="0">
                <a:solidFill>
                  <a:schemeClr val="accent1">
                    <a:lumMod val="50000"/>
                  </a:schemeClr>
                </a:solidFill>
              </a:rPr>
              <a:t> et al., 2011)</a:t>
            </a:r>
          </a:p>
          <a:p>
            <a:pPr marL="342900" indent="-342900">
              <a:buFont typeface="Wingdings" panose="05000000000000000000" pitchFamily="2" charset="2"/>
              <a:buChar char="v"/>
            </a:pPr>
            <a:r>
              <a:rPr lang="en-GB" sz="2400" dirty="0" smtClean="0">
                <a:solidFill>
                  <a:schemeClr val="accent1">
                    <a:lumMod val="50000"/>
                  </a:schemeClr>
                </a:solidFill>
              </a:rPr>
              <a:t>Those who did named </a:t>
            </a:r>
            <a:r>
              <a:rPr lang="en-GB" sz="2400" dirty="0" err="1" smtClean="0">
                <a:solidFill>
                  <a:schemeClr val="accent1">
                    <a:lumMod val="50000"/>
                  </a:schemeClr>
                </a:solidFill>
              </a:rPr>
              <a:t>MySpace</a:t>
            </a:r>
            <a:r>
              <a:rPr lang="en-GB" sz="2400" dirty="0" smtClean="0">
                <a:solidFill>
                  <a:schemeClr val="accent1">
                    <a:lumMod val="50000"/>
                  </a:schemeClr>
                </a:solidFill>
              </a:rPr>
              <a:t> as the site they accessed the most.</a:t>
            </a:r>
          </a:p>
          <a:p>
            <a:pPr marL="342900" indent="-342900">
              <a:buFont typeface="Wingdings" panose="05000000000000000000" pitchFamily="2" charset="2"/>
              <a:buChar char="v"/>
            </a:pPr>
            <a:r>
              <a:rPr lang="en-GB" sz="2400" dirty="0" smtClean="0">
                <a:solidFill>
                  <a:schemeClr val="accent1">
                    <a:lumMod val="50000"/>
                  </a:schemeClr>
                </a:solidFill>
              </a:rPr>
              <a:t>Over half admitted to disguising their identity and 63% reported that they initiated conversations about sexual activity during the first online contact.</a:t>
            </a:r>
          </a:p>
        </p:txBody>
      </p:sp>
      <p:sp>
        <p:nvSpPr>
          <p:cNvPr id="4" name="TextBox 3"/>
          <p:cNvSpPr txBox="1"/>
          <p:nvPr/>
        </p:nvSpPr>
        <p:spPr>
          <a:xfrm>
            <a:off x="483772" y="4630782"/>
            <a:ext cx="11233248" cy="1569660"/>
          </a:xfrm>
          <a:prstGeom prst="rect">
            <a:avLst/>
          </a:prstGeom>
          <a:solidFill>
            <a:schemeClr val="accent3">
              <a:lumMod val="60000"/>
              <a:lumOff val="40000"/>
            </a:schemeClr>
          </a:solidFill>
          <a:ln>
            <a:solidFill>
              <a:schemeClr val="accent1">
                <a:lumMod val="75000"/>
              </a:schemeClr>
            </a:solidFill>
          </a:ln>
        </p:spPr>
        <p:txBody>
          <a:bodyPr wrap="square" rtlCol="0" anchor="ctr" anchorCtr="1">
            <a:spAutoFit/>
          </a:bodyPr>
          <a:lstStyle/>
          <a:p>
            <a:pPr marL="342900" indent="-342900">
              <a:buFont typeface="Wingdings" panose="05000000000000000000" pitchFamily="2" charset="2"/>
              <a:buChar char="v"/>
            </a:pPr>
            <a:r>
              <a:rPr lang="en-GB" sz="2400" dirty="0" smtClean="0">
                <a:solidFill>
                  <a:schemeClr val="accent1">
                    <a:lumMod val="50000"/>
                  </a:schemeClr>
                </a:solidFill>
              </a:rPr>
              <a:t>A national survey of 10-15yr olds using the internet over the last six months found 15% had received unwanted sexual solicitation (Ybarra et al., 2007)</a:t>
            </a:r>
          </a:p>
          <a:p>
            <a:pPr marL="342900" indent="-342900">
              <a:buFont typeface="Wingdings" panose="05000000000000000000" pitchFamily="2" charset="2"/>
              <a:buChar char="v"/>
            </a:pPr>
            <a:r>
              <a:rPr lang="en-GB" sz="2400" dirty="0" smtClean="0">
                <a:solidFill>
                  <a:schemeClr val="accent1">
                    <a:lumMod val="50000"/>
                  </a:schemeClr>
                </a:solidFill>
              </a:rPr>
              <a:t>BUT the most often behaviour online occurs  between two teenagers (contrary to belief), with the intention to experiment.</a:t>
            </a:r>
          </a:p>
        </p:txBody>
      </p:sp>
    </p:spTree>
    <p:extLst>
      <p:ext uri="{BB962C8B-B14F-4D97-AF65-F5344CB8AC3E}">
        <p14:creationId xmlns:p14="http://schemas.microsoft.com/office/powerpoint/2010/main" val="2528067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9956" y="580329"/>
            <a:ext cx="7560840" cy="584775"/>
          </a:xfrm>
          <a:prstGeom prst="rect">
            <a:avLst/>
          </a:prstGeom>
          <a:solidFill>
            <a:schemeClr val="accent4">
              <a:lumMod val="75000"/>
            </a:schemeClr>
          </a:solidFill>
          <a:ln>
            <a:solidFill>
              <a:schemeClr val="bg2"/>
            </a:solidFill>
          </a:ln>
        </p:spPr>
        <p:txBody>
          <a:bodyPr wrap="square" rtlCol="0" anchor="ctr" anchorCtr="1">
            <a:spAutoFit/>
          </a:bodyPr>
          <a:lstStyle/>
          <a:p>
            <a:r>
              <a:rPr lang="en-GB" sz="3200" b="1" dirty="0" smtClean="0">
                <a:solidFill>
                  <a:schemeClr val="bg1"/>
                </a:solidFill>
              </a:rPr>
              <a:t>Cyber-porn and obscenities</a:t>
            </a:r>
          </a:p>
        </p:txBody>
      </p:sp>
      <p:sp>
        <p:nvSpPr>
          <p:cNvPr id="3" name="TextBox 2"/>
          <p:cNvSpPr txBox="1"/>
          <p:nvPr/>
        </p:nvSpPr>
        <p:spPr>
          <a:xfrm>
            <a:off x="693812" y="1597441"/>
            <a:ext cx="10801200" cy="1200329"/>
          </a:xfrm>
          <a:prstGeom prst="rect">
            <a:avLst/>
          </a:prstGeom>
          <a:solidFill>
            <a:schemeClr val="accent4">
              <a:lumMod val="75000"/>
            </a:schemeClr>
          </a:solidFill>
          <a:ln>
            <a:solidFill>
              <a:schemeClr val="bg2"/>
            </a:solidFill>
          </a:ln>
        </p:spPr>
        <p:txBody>
          <a:bodyPr wrap="square" rtlCol="0" anchor="ctr" anchorCtr="1">
            <a:spAutoFit/>
          </a:bodyPr>
          <a:lstStyle/>
          <a:p>
            <a:r>
              <a:rPr lang="en-GB" sz="2400" dirty="0" smtClean="0">
                <a:solidFill>
                  <a:schemeClr val="bg1"/>
                </a:solidFill>
              </a:rPr>
              <a:t>This is an unique category as it can be both legal and illegal.</a:t>
            </a:r>
          </a:p>
          <a:p>
            <a:r>
              <a:rPr lang="en-GB" sz="2400" dirty="0" smtClean="0">
                <a:solidFill>
                  <a:schemeClr val="bg1"/>
                </a:solidFill>
              </a:rPr>
              <a:t>As it is relatively inexpensive it is a very lucrative business (Edelman, 2009).</a:t>
            </a:r>
          </a:p>
          <a:p>
            <a:r>
              <a:rPr lang="en-GB" sz="2400" dirty="0" smtClean="0">
                <a:solidFill>
                  <a:schemeClr val="bg1"/>
                </a:solidFill>
              </a:rPr>
              <a:t>Also, even amateurs can do it in their own home!</a:t>
            </a:r>
          </a:p>
        </p:txBody>
      </p:sp>
      <p:sp>
        <p:nvSpPr>
          <p:cNvPr id="4" name="TextBox 3"/>
          <p:cNvSpPr txBox="1"/>
          <p:nvPr/>
        </p:nvSpPr>
        <p:spPr>
          <a:xfrm>
            <a:off x="549796" y="3356992"/>
            <a:ext cx="11089232" cy="1200329"/>
          </a:xfrm>
          <a:prstGeom prst="rect">
            <a:avLst/>
          </a:prstGeom>
          <a:solidFill>
            <a:schemeClr val="accent1">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The global reach has enabled the formation of online sub cultures based on various deviant behaviours, for discussion of their beliefs and attitudes, without them being stigmatised.</a:t>
            </a:r>
          </a:p>
        </p:txBody>
      </p:sp>
      <p:sp>
        <p:nvSpPr>
          <p:cNvPr id="5" name="TextBox 4"/>
          <p:cNvSpPr txBox="1"/>
          <p:nvPr/>
        </p:nvSpPr>
        <p:spPr>
          <a:xfrm>
            <a:off x="333772" y="4768408"/>
            <a:ext cx="11593288" cy="1569660"/>
          </a:xfrm>
          <a:prstGeom prst="rect">
            <a:avLst/>
          </a:prstGeom>
          <a:solidFill>
            <a:schemeClr val="accent3">
              <a:lumMod val="20000"/>
              <a:lumOff val="80000"/>
            </a:schemeClr>
          </a:solidFill>
          <a:ln>
            <a:solidFill>
              <a:schemeClr val="accent1">
                <a:lumMod val="75000"/>
              </a:schemeClr>
            </a:solidFill>
          </a:ln>
        </p:spPr>
        <p:txBody>
          <a:bodyPr wrap="square" rtlCol="0" anchor="ctr" anchorCtr="1">
            <a:spAutoFit/>
          </a:bodyPr>
          <a:lstStyle/>
          <a:p>
            <a:pPr marL="342900" indent="-342900">
              <a:buFont typeface="Wingdings" panose="05000000000000000000" pitchFamily="2" charset="2"/>
              <a:buChar char="v"/>
            </a:pPr>
            <a:r>
              <a:rPr lang="en-GB" sz="2400" dirty="0" smtClean="0">
                <a:solidFill>
                  <a:schemeClr val="accent1">
                    <a:lumMod val="50000"/>
                  </a:schemeClr>
                </a:solidFill>
              </a:rPr>
              <a:t>In addition, sex cultures (e.g. prostitutes) can utilise the internet to advertise, keep in touch and to monitor and warn of police activity.</a:t>
            </a:r>
          </a:p>
          <a:p>
            <a:pPr marL="342900" indent="-342900">
              <a:buFont typeface="Wingdings" panose="05000000000000000000" pitchFamily="2" charset="2"/>
              <a:buChar char="v"/>
            </a:pPr>
            <a:r>
              <a:rPr lang="en-GB" sz="2400" dirty="0" smtClean="0">
                <a:solidFill>
                  <a:schemeClr val="accent1">
                    <a:lumMod val="50000"/>
                  </a:schemeClr>
                </a:solidFill>
              </a:rPr>
              <a:t>The customers of sex workers also use the internet to share their experiences, not forgetting the sex offenders mentioned earlier.</a:t>
            </a:r>
          </a:p>
        </p:txBody>
      </p:sp>
    </p:spTree>
    <p:extLst>
      <p:ext uri="{BB962C8B-B14F-4D97-AF65-F5344CB8AC3E}">
        <p14:creationId xmlns:p14="http://schemas.microsoft.com/office/powerpoint/2010/main" val="2147475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7948" y="688340"/>
            <a:ext cx="7632848" cy="584775"/>
          </a:xfrm>
          <a:prstGeom prst="rect">
            <a:avLst/>
          </a:prstGeom>
          <a:solidFill>
            <a:schemeClr val="accent2">
              <a:lumMod val="40000"/>
              <a:lumOff val="6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Cyber trespass and cyber violence</a:t>
            </a:r>
          </a:p>
        </p:txBody>
      </p:sp>
      <p:sp>
        <p:nvSpPr>
          <p:cNvPr id="3" name="TextBox 2"/>
          <p:cNvSpPr txBox="1"/>
          <p:nvPr/>
        </p:nvSpPr>
        <p:spPr>
          <a:xfrm>
            <a:off x="621804" y="1907913"/>
            <a:ext cx="10873208" cy="2215991"/>
          </a:xfrm>
          <a:prstGeom prst="rect">
            <a:avLst/>
          </a:prstGeom>
          <a:solidFill>
            <a:schemeClr val="accent6">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Offender identity:</a:t>
            </a:r>
          </a:p>
          <a:p>
            <a:r>
              <a:rPr lang="en-GB" sz="2400" dirty="0" smtClean="0">
                <a:solidFill>
                  <a:schemeClr val="accent1">
                    <a:lumMod val="50000"/>
                  </a:schemeClr>
                </a:solidFill>
              </a:rPr>
              <a:t>Why is the internet such an attractive outlet for wrong doing?</a:t>
            </a:r>
          </a:p>
          <a:p>
            <a:r>
              <a:rPr lang="en-GB" sz="2400" dirty="0" smtClean="0">
                <a:solidFill>
                  <a:schemeClr val="accent1">
                    <a:lumMod val="50000"/>
                  </a:schemeClr>
                </a:solidFill>
              </a:rPr>
              <a:t>The need for technical proficiency has decreased with most sources being user friendly and even more so because people use the same passwords, multiple emails and SNS.</a:t>
            </a:r>
          </a:p>
          <a:p>
            <a:r>
              <a:rPr lang="en-GB" sz="2400" dirty="0" smtClean="0">
                <a:solidFill>
                  <a:schemeClr val="accent1">
                    <a:lumMod val="50000"/>
                  </a:schemeClr>
                </a:solidFill>
              </a:rPr>
              <a:t>The risks of being detected are much less compared to real world events.</a:t>
            </a:r>
          </a:p>
          <a:p>
            <a:endParaRPr lang="en-GB" dirty="0" smtClean="0"/>
          </a:p>
        </p:txBody>
      </p:sp>
      <p:sp>
        <p:nvSpPr>
          <p:cNvPr id="4" name="TextBox 3"/>
          <p:cNvSpPr txBox="1"/>
          <p:nvPr/>
        </p:nvSpPr>
        <p:spPr>
          <a:xfrm>
            <a:off x="621804" y="4572706"/>
            <a:ext cx="10873208" cy="1938992"/>
          </a:xfrm>
          <a:prstGeom prst="rect">
            <a:avLst/>
          </a:prstGeom>
          <a:solidFill>
            <a:schemeClr val="accent2">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Identity can be easily falsified, tools can be used to hide locations or devices e.g. TOR which uses an intermediary proxy server (Brenner, 2008).</a:t>
            </a:r>
          </a:p>
          <a:p>
            <a:r>
              <a:rPr lang="en-GB" sz="2400" dirty="0" smtClean="0">
                <a:solidFill>
                  <a:schemeClr val="accent1">
                    <a:lumMod val="50000"/>
                  </a:schemeClr>
                </a:solidFill>
              </a:rPr>
              <a:t>Cyberspace makes targeting lots of people easy without their knowledge. E.g. spam.</a:t>
            </a:r>
          </a:p>
          <a:p>
            <a:r>
              <a:rPr lang="en-GB" sz="2400" dirty="0" smtClean="0">
                <a:solidFill>
                  <a:schemeClr val="accent1">
                    <a:lumMod val="50000"/>
                  </a:schemeClr>
                </a:solidFill>
              </a:rPr>
              <a:t>There is also phishing… multiple messages that ask for verification in order to validate charges or issues with the recipients bank, accounts or similar.</a:t>
            </a:r>
          </a:p>
        </p:txBody>
      </p:sp>
    </p:spTree>
    <p:extLst>
      <p:ext uri="{BB962C8B-B14F-4D97-AF65-F5344CB8AC3E}">
        <p14:creationId xmlns:p14="http://schemas.microsoft.com/office/powerpoint/2010/main" val="1159986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724345"/>
            <a:ext cx="7200800" cy="584775"/>
          </a:xfrm>
          <a:prstGeom prst="rect">
            <a:avLst/>
          </a:prstGeom>
          <a:solidFill>
            <a:schemeClr val="bg2">
              <a:lumMod val="20000"/>
              <a:lumOff val="8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Harm to victim identities</a:t>
            </a:r>
          </a:p>
        </p:txBody>
      </p:sp>
      <p:sp>
        <p:nvSpPr>
          <p:cNvPr id="3" name="TextBox 2"/>
          <p:cNvSpPr txBox="1"/>
          <p:nvPr/>
        </p:nvSpPr>
        <p:spPr>
          <a:xfrm>
            <a:off x="477788" y="1556792"/>
            <a:ext cx="11233248" cy="2677656"/>
          </a:xfrm>
          <a:prstGeom prst="rect">
            <a:avLst/>
          </a:prstGeom>
          <a:solidFill>
            <a:schemeClr val="accent4">
              <a:lumMod val="75000"/>
            </a:schemeClr>
          </a:solidFill>
          <a:ln>
            <a:solidFill>
              <a:schemeClr val="bg2"/>
            </a:solidFill>
          </a:ln>
        </p:spPr>
        <p:txBody>
          <a:bodyPr wrap="square" rtlCol="0" anchor="ctr" anchorCtr="1">
            <a:spAutoFit/>
          </a:bodyPr>
          <a:lstStyle/>
          <a:p>
            <a:r>
              <a:rPr lang="en-GB" sz="2400" dirty="0" smtClean="0">
                <a:solidFill>
                  <a:schemeClr val="bg1"/>
                </a:solidFill>
              </a:rPr>
              <a:t>Many individuals do not know that a crime has occurred.  Who do you report to?</a:t>
            </a:r>
          </a:p>
          <a:p>
            <a:r>
              <a:rPr lang="en-GB" sz="2400" dirty="0" smtClean="0">
                <a:solidFill>
                  <a:schemeClr val="bg1"/>
                </a:solidFill>
              </a:rPr>
              <a:t>We are often aware of being harmed.</a:t>
            </a:r>
          </a:p>
          <a:p>
            <a:r>
              <a:rPr lang="en-GB" sz="2400" dirty="0" smtClean="0">
                <a:solidFill>
                  <a:schemeClr val="bg1"/>
                </a:solidFill>
              </a:rPr>
              <a:t>We may not report despite knowing, e.g. the 419 scam (Holt &amp; Graves 2007)</a:t>
            </a:r>
          </a:p>
          <a:p>
            <a:r>
              <a:rPr lang="en-GB" sz="2400" dirty="0" smtClean="0">
                <a:solidFill>
                  <a:schemeClr val="bg1"/>
                </a:solidFill>
              </a:rPr>
              <a:t>Are we too embarrassed, or is it because we think that we cannot be helped?</a:t>
            </a:r>
          </a:p>
        </p:txBody>
      </p:sp>
      <p:sp>
        <p:nvSpPr>
          <p:cNvPr id="4" name="TextBox 3"/>
          <p:cNvSpPr txBox="1"/>
          <p:nvPr/>
        </p:nvSpPr>
        <p:spPr>
          <a:xfrm>
            <a:off x="477788" y="4797152"/>
            <a:ext cx="11233248" cy="1200329"/>
          </a:xfrm>
          <a:prstGeom prst="rect">
            <a:avLst/>
          </a:prstGeom>
          <a:solidFill>
            <a:schemeClr val="accent1">
              <a:lumMod val="75000"/>
            </a:schemeClr>
          </a:solidFill>
          <a:ln>
            <a:solidFill>
              <a:schemeClr val="accent1">
                <a:lumMod val="75000"/>
              </a:schemeClr>
            </a:solidFill>
          </a:ln>
        </p:spPr>
        <p:txBody>
          <a:bodyPr wrap="square" rtlCol="0" anchor="ctr" anchorCtr="1">
            <a:spAutoFit/>
          </a:bodyPr>
          <a:lstStyle/>
          <a:p>
            <a:r>
              <a:rPr lang="en-GB" sz="2400" dirty="0" smtClean="0">
                <a:solidFill>
                  <a:schemeClr val="bg1"/>
                </a:solidFill>
              </a:rPr>
              <a:t>Victims of </a:t>
            </a:r>
            <a:r>
              <a:rPr lang="en-GB" sz="2400" dirty="0" err="1" smtClean="0">
                <a:solidFill>
                  <a:schemeClr val="bg1"/>
                </a:solidFill>
              </a:rPr>
              <a:t>cyberstalking</a:t>
            </a:r>
            <a:r>
              <a:rPr lang="en-GB" sz="2400" dirty="0" smtClean="0">
                <a:solidFill>
                  <a:schemeClr val="bg1"/>
                </a:solidFill>
              </a:rPr>
              <a:t> often delete the messages, and corporate identities are least likely to report until long after the event. E.g. Target (2014) whose breach of security affected 70 million people!</a:t>
            </a:r>
          </a:p>
        </p:txBody>
      </p:sp>
    </p:spTree>
    <p:extLst>
      <p:ext uri="{BB962C8B-B14F-4D97-AF65-F5344CB8AC3E}">
        <p14:creationId xmlns:p14="http://schemas.microsoft.com/office/powerpoint/2010/main" val="2046500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4132" y="528501"/>
            <a:ext cx="4968552" cy="584775"/>
          </a:xfrm>
          <a:prstGeom prst="rect">
            <a:avLst/>
          </a:prstGeom>
          <a:solidFill>
            <a:schemeClr val="accent1">
              <a:lumMod val="75000"/>
            </a:schemeClr>
          </a:solidFill>
          <a:ln>
            <a:solidFill>
              <a:schemeClr val="bg2"/>
            </a:solidFill>
          </a:ln>
        </p:spPr>
        <p:txBody>
          <a:bodyPr wrap="square" rtlCol="0" anchor="ctr" anchorCtr="1">
            <a:spAutoFit/>
          </a:bodyPr>
          <a:lstStyle/>
          <a:p>
            <a:r>
              <a:rPr lang="en-GB" sz="3200" b="1" dirty="0" smtClean="0">
                <a:solidFill>
                  <a:schemeClr val="bg1"/>
                </a:solidFill>
              </a:rPr>
              <a:t>Cyber trespass</a:t>
            </a:r>
          </a:p>
        </p:txBody>
      </p:sp>
      <p:sp>
        <p:nvSpPr>
          <p:cNvPr id="3" name="TextBox 2"/>
          <p:cNvSpPr txBox="1"/>
          <p:nvPr/>
        </p:nvSpPr>
        <p:spPr>
          <a:xfrm>
            <a:off x="1053852" y="1259468"/>
            <a:ext cx="10297144" cy="5632311"/>
          </a:xfrm>
          <a:prstGeom prst="rect">
            <a:avLst/>
          </a:prstGeom>
          <a:solidFill>
            <a:schemeClr val="accent1">
              <a:lumMod val="50000"/>
            </a:schemeClr>
          </a:solidFill>
          <a:ln>
            <a:solidFill>
              <a:schemeClr val="accent1">
                <a:lumMod val="50000"/>
              </a:schemeClr>
            </a:solidFill>
          </a:ln>
        </p:spPr>
        <p:txBody>
          <a:bodyPr wrap="square" rtlCol="0" anchor="ctr" anchorCtr="1">
            <a:spAutoFit/>
          </a:bodyPr>
          <a:lstStyle/>
          <a:p>
            <a:pPr marL="342900" indent="-342900">
              <a:buFont typeface="Wingdings" panose="05000000000000000000" pitchFamily="2" charset="2"/>
              <a:buChar char="v"/>
            </a:pPr>
            <a:endParaRPr lang="en-GB" sz="2400" dirty="0" smtClean="0">
              <a:solidFill>
                <a:schemeClr val="bg1"/>
              </a:solidFill>
            </a:endParaRPr>
          </a:p>
          <a:p>
            <a:pPr marL="342900" indent="-342900">
              <a:buFont typeface="Wingdings" panose="05000000000000000000" pitchFamily="2" charset="2"/>
              <a:buChar char="v"/>
            </a:pPr>
            <a:r>
              <a:rPr lang="en-GB" sz="2400" dirty="0" smtClean="0">
                <a:solidFill>
                  <a:schemeClr val="bg1"/>
                </a:solidFill>
              </a:rPr>
              <a:t>The crossing or ownership boundaries e.g. hacking. However there are legal hackers…</a:t>
            </a:r>
          </a:p>
          <a:p>
            <a:pPr marL="342900" indent="-342900">
              <a:buFont typeface="Wingdings" panose="05000000000000000000" pitchFamily="2" charset="2"/>
              <a:buChar char="v"/>
            </a:pPr>
            <a:r>
              <a:rPr lang="en-GB" sz="2400" dirty="0" smtClean="0">
                <a:solidFill>
                  <a:schemeClr val="bg1"/>
                </a:solidFill>
              </a:rPr>
              <a:t>Not all want to cause harm, some are paid to look for harm.</a:t>
            </a:r>
          </a:p>
          <a:p>
            <a:pPr marL="342900" indent="-342900">
              <a:buFont typeface="Wingdings" panose="05000000000000000000" pitchFamily="2" charset="2"/>
              <a:buChar char="v"/>
            </a:pPr>
            <a:r>
              <a:rPr lang="en-GB" sz="2400" dirty="0" smtClean="0">
                <a:solidFill>
                  <a:schemeClr val="bg1"/>
                </a:solidFill>
              </a:rPr>
              <a:t>It is the malicious hackers who create Trojans, worms and viruses (Chu et al., 2010)</a:t>
            </a:r>
          </a:p>
          <a:p>
            <a:pPr marL="342900" indent="-342900">
              <a:buFont typeface="Wingdings" panose="05000000000000000000" pitchFamily="2" charset="2"/>
              <a:buChar char="v"/>
            </a:pPr>
            <a:r>
              <a:rPr lang="en-GB" sz="2400" dirty="0" smtClean="0">
                <a:solidFill>
                  <a:schemeClr val="bg1"/>
                </a:solidFill>
              </a:rPr>
              <a:t>The costs of cyber-hacking are huge and are considered a major problem.</a:t>
            </a:r>
          </a:p>
          <a:p>
            <a:endParaRPr lang="en-GB" sz="2400" dirty="0" smtClean="0">
              <a:solidFill>
                <a:schemeClr val="bg1"/>
              </a:solidFill>
            </a:endParaRPr>
          </a:p>
          <a:p>
            <a:pPr marL="342900" indent="-342900">
              <a:buFont typeface="Wingdings" panose="05000000000000000000" pitchFamily="2" charset="2"/>
              <a:buChar char="v"/>
            </a:pPr>
            <a:r>
              <a:rPr lang="en-GB" sz="2400" dirty="0" smtClean="0">
                <a:solidFill>
                  <a:schemeClr val="bg1"/>
                </a:solidFill>
              </a:rPr>
              <a:t>Types of cyber crime are:</a:t>
            </a:r>
          </a:p>
          <a:p>
            <a:pPr marL="342900" indent="-342900">
              <a:buFont typeface="Wingdings" panose="05000000000000000000" pitchFamily="2" charset="2"/>
              <a:buChar char="v"/>
            </a:pPr>
            <a:r>
              <a:rPr lang="en-GB" sz="2400" dirty="0" smtClean="0">
                <a:solidFill>
                  <a:schemeClr val="bg1"/>
                </a:solidFill>
              </a:rPr>
              <a:t>Cyber trespass</a:t>
            </a:r>
          </a:p>
          <a:p>
            <a:pPr marL="342900" indent="-342900">
              <a:buFont typeface="Wingdings" panose="05000000000000000000" pitchFamily="2" charset="2"/>
              <a:buChar char="v"/>
            </a:pPr>
            <a:r>
              <a:rPr lang="en-GB" sz="2400" dirty="0" smtClean="0">
                <a:solidFill>
                  <a:schemeClr val="bg1"/>
                </a:solidFill>
              </a:rPr>
              <a:t>Cyber deception and theft</a:t>
            </a:r>
          </a:p>
          <a:p>
            <a:pPr marL="342900" indent="-342900">
              <a:buFont typeface="Wingdings" panose="05000000000000000000" pitchFamily="2" charset="2"/>
              <a:buChar char="v"/>
            </a:pPr>
            <a:r>
              <a:rPr lang="en-GB" sz="2400" dirty="0" smtClean="0">
                <a:solidFill>
                  <a:schemeClr val="bg1"/>
                </a:solidFill>
              </a:rPr>
              <a:t>Cyber porn and obscenity</a:t>
            </a:r>
          </a:p>
          <a:p>
            <a:pPr marL="342900" indent="-342900">
              <a:buFont typeface="Wingdings" panose="05000000000000000000" pitchFamily="2" charset="2"/>
              <a:buChar char="v"/>
            </a:pPr>
            <a:r>
              <a:rPr lang="en-GB" sz="2400" dirty="0" smtClean="0">
                <a:solidFill>
                  <a:schemeClr val="bg1"/>
                </a:solidFill>
              </a:rPr>
              <a:t>Cyber violence</a:t>
            </a:r>
          </a:p>
          <a:p>
            <a:pPr marL="342900" indent="-342900">
              <a:buFont typeface="Wingdings" panose="05000000000000000000" pitchFamily="2" charset="2"/>
              <a:buChar char="v"/>
            </a:pPr>
            <a:endParaRPr lang="en-GB" sz="2400" dirty="0" smtClean="0">
              <a:solidFill>
                <a:schemeClr val="bg1"/>
              </a:solidFill>
            </a:endParaRPr>
          </a:p>
          <a:p>
            <a:pPr marL="342900" indent="-342900">
              <a:buFont typeface="Wingdings" panose="05000000000000000000" pitchFamily="2" charset="2"/>
              <a:buChar char="v"/>
            </a:pPr>
            <a:endParaRPr lang="en-GB" sz="2400" dirty="0" smtClean="0">
              <a:solidFill>
                <a:schemeClr val="bg1"/>
              </a:solidFill>
            </a:endParaRPr>
          </a:p>
        </p:txBody>
      </p:sp>
    </p:spTree>
    <p:extLst>
      <p:ext uri="{BB962C8B-B14F-4D97-AF65-F5344CB8AC3E}">
        <p14:creationId xmlns:p14="http://schemas.microsoft.com/office/powerpoint/2010/main" val="982253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044" y="472317"/>
            <a:ext cx="6480720" cy="584775"/>
          </a:xfrm>
          <a:prstGeom prst="rect">
            <a:avLst/>
          </a:prstGeom>
          <a:solidFill>
            <a:schemeClr val="accent6">
              <a:lumMod val="40000"/>
              <a:lumOff val="6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Cyber deception and theft</a:t>
            </a:r>
          </a:p>
        </p:txBody>
      </p:sp>
      <p:sp>
        <p:nvSpPr>
          <p:cNvPr id="3" name="TextBox 2"/>
          <p:cNvSpPr txBox="1"/>
          <p:nvPr/>
        </p:nvSpPr>
        <p:spPr>
          <a:xfrm>
            <a:off x="909836" y="1384032"/>
            <a:ext cx="10513168" cy="1569660"/>
          </a:xfrm>
          <a:prstGeom prst="rect">
            <a:avLst/>
          </a:prstGeom>
          <a:solidFill>
            <a:schemeClr val="accent5">
              <a:lumMod val="60000"/>
              <a:lumOff val="4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Criminals send emails to get bank details via phishing (James 2005). If you click on a link your details will be stored in a server to be used later</a:t>
            </a:r>
          </a:p>
          <a:p>
            <a:r>
              <a:rPr lang="en-GB" sz="2400" dirty="0" smtClean="0">
                <a:solidFill>
                  <a:schemeClr val="accent1">
                    <a:lumMod val="50000"/>
                  </a:schemeClr>
                </a:solidFill>
              </a:rPr>
              <a:t>Also digital piracy is a world wide problem with about 40-60% of illegal downloading occurring (Holt et al., 2010)</a:t>
            </a:r>
          </a:p>
        </p:txBody>
      </p:sp>
      <p:sp>
        <p:nvSpPr>
          <p:cNvPr id="4" name="TextBox 3"/>
          <p:cNvSpPr txBox="1"/>
          <p:nvPr/>
        </p:nvSpPr>
        <p:spPr>
          <a:xfrm>
            <a:off x="925353" y="3613666"/>
            <a:ext cx="10513168" cy="2677656"/>
          </a:xfrm>
          <a:prstGeom prst="rect">
            <a:avLst/>
          </a:prstGeom>
          <a:solidFill>
            <a:schemeClr val="accent3">
              <a:lumMod val="40000"/>
              <a:lumOff val="60000"/>
            </a:schemeClr>
          </a:solidFill>
          <a:ln>
            <a:solidFill>
              <a:schemeClr val="accent1">
                <a:lumMod val="75000"/>
              </a:schemeClr>
            </a:solidFill>
          </a:ln>
        </p:spPr>
        <p:txBody>
          <a:bodyPr wrap="square" rtlCol="0" anchor="ctr" anchorCtr="1">
            <a:spAutoFit/>
          </a:bodyPr>
          <a:lstStyle/>
          <a:p>
            <a:r>
              <a:rPr lang="en-GB" sz="2400" dirty="0" smtClean="0">
                <a:solidFill>
                  <a:schemeClr val="accent1">
                    <a:lumMod val="50000"/>
                  </a:schemeClr>
                </a:solidFill>
              </a:rPr>
              <a:t>Torrent sharing software is one of the most popular mechanisms for downloading as it is rapid and can be accessed from computers worldwide. </a:t>
            </a:r>
          </a:p>
          <a:p>
            <a:r>
              <a:rPr lang="en-GB" sz="2400" dirty="0" smtClean="0">
                <a:solidFill>
                  <a:schemeClr val="accent1">
                    <a:lumMod val="50000"/>
                  </a:schemeClr>
                </a:solidFill>
              </a:rPr>
              <a:t>One of the most popular resources is TPB operating out of Sweden despite being raided by police and three of its operators being heavily fined and jailed (</a:t>
            </a:r>
            <a:r>
              <a:rPr lang="en-GB" sz="2400" dirty="0" err="1" smtClean="0">
                <a:solidFill>
                  <a:schemeClr val="accent1">
                    <a:lumMod val="50000"/>
                  </a:schemeClr>
                </a:solidFill>
              </a:rPr>
              <a:t>Nhan</a:t>
            </a:r>
            <a:r>
              <a:rPr lang="en-GB" sz="2400" dirty="0" smtClean="0">
                <a:solidFill>
                  <a:schemeClr val="accent1">
                    <a:lumMod val="50000"/>
                  </a:schemeClr>
                </a:solidFill>
              </a:rPr>
              <a:t> 2013). The Pirate Bay…</a:t>
            </a:r>
          </a:p>
          <a:p>
            <a:r>
              <a:rPr lang="en-GB" sz="2400" dirty="0" smtClean="0">
                <a:solidFill>
                  <a:schemeClr val="accent1">
                    <a:lumMod val="50000"/>
                  </a:schemeClr>
                </a:solidFill>
              </a:rPr>
              <a:t>Their principle is to stop the rich becoming richer and simply re-emerge following their shutdown.</a:t>
            </a:r>
          </a:p>
        </p:txBody>
      </p:sp>
    </p:spTree>
    <p:extLst>
      <p:ext uri="{BB962C8B-B14F-4D97-AF65-F5344CB8AC3E}">
        <p14:creationId xmlns:p14="http://schemas.microsoft.com/office/powerpoint/2010/main" val="980630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77988" y="580329"/>
            <a:ext cx="6984776" cy="584775"/>
          </a:xfrm>
          <a:prstGeom prst="rect">
            <a:avLst/>
          </a:prstGeom>
          <a:solidFill>
            <a:schemeClr val="accent3">
              <a:lumMod val="20000"/>
              <a:lumOff val="80000"/>
            </a:schemeClr>
          </a:solidFill>
          <a:ln>
            <a:solidFill>
              <a:schemeClr val="accent1">
                <a:lumMod val="75000"/>
              </a:schemeClr>
            </a:solidFill>
          </a:ln>
        </p:spPr>
        <p:txBody>
          <a:bodyPr wrap="square" rtlCol="0" anchor="ctr" anchorCtr="1">
            <a:spAutoFit/>
          </a:bodyPr>
          <a:lstStyle/>
          <a:p>
            <a:r>
              <a:rPr lang="en-GB" sz="3200" b="1" dirty="0" smtClean="0">
                <a:solidFill>
                  <a:schemeClr val="accent1">
                    <a:lumMod val="50000"/>
                  </a:schemeClr>
                </a:solidFill>
              </a:rPr>
              <a:t>Cyber violence</a:t>
            </a:r>
            <a:r>
              <a:rPr lang="en-GB" sz="3200" b="1" dirty="0" smtClean="0">
                <a:solidFill>
                  <a:schemeClr val="bg1"/>
                </a:solidFill>
              </a:rPr>
              <a:t> </a:t>
            </a:r>
          </a:p>
        </p:txBody>
      </p:sp>
      <p:sp>
        <p:nvSpPr>
          <p:cNvPr id="3" name="TextBox 2"/>
          <p:cNvSpPr txBox="1"/>
          <p:nvPr/>
        </p:nvSpPr>
        <p:spPr>
          <a:xfrm>
            <a:off x="1197868" y="1597442"/>
            <a:ext cx="9721080" cy="2308324"/>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The intention of emotional psychological or physical harm in any way. </a:t>
            </a:r>
          </a:p>
          <a:p>
            <a:r>
              <a:rPr lang="en-GB" sz="2400" dirty="0" smtClean="0">
                <a:solidFill>
                  <a:schemeClr val="bg1"/>
                </a:solidFill>
              </a:rPr>
              <a:t>However, there are also political and social movements which utilise the internet to spread beliefs, causes and to co-ordinate violence against targets (Cere 2003).</a:t>
            </a:r>
          </a:p>
          <a:p>
            <a:r>
              <a:rPr lang="en-GB" sz="2400" dirty="0">
                <a:solidFill>
                  <a:schemeClr val="bg1"/>
                </a:solidFill>
              </a:rPr>
              <a:t>E</a:t>
            </a:r>
            <a:r>
              <a:rPr lang="en-GB" sz="2400" dirty="0" smtClean="0">
                <a:solidFill>
                  <a:schemeClr val="bg1"/>
                </a:solidFill>
              </a:rPr>
              <a:t>.g. the riots of recent years have been co-ordinated via the internet, </a:t>
            </a:r>
            <a:r>
              <a:rPr lang="en-GB" sz="2400" dirty="0" err="1" smtClean="0">
                <a:solidFill>
                  <a:schemeClr val="bg1"/>
                </a:solidFill>
              </a:rPr>
              <a:t>facebook</a:t>
            </a:r>
            <a:r>
              <a:rPr lang="en-GB" sz="2400" dirty="0" smtClean="0">
                <a:solidFill>
                  <a:schemeClr val="bg1"/>
                </a:solidFill>
              </a:rPr>
              <a:t> and Twitter (</a:t>
            </a:r>
            <a:r>
              <a:rPr lang="en-GB" sz="2400" dirty="0" err="1" smtClean="0">
                <a:solidFill>
                  <a:schemeClr val="bg1"/>
                </a:solidFill>
              </a:rPr>
              <a:t>Stepanova</a:t>
            </a:r>
            <a:r>
              <a:rPr lang="en-GB" sz="2400" dirty="0" smtClean="0">
                <a:solidFill>
                  <a:schemeClr val="bg1"/>
                </a:solidFill>
              </a:rPr>
              <a:t> 2011).</a:t>
            </a:r>
          </a:p>
        </p:txBody>
      </p:sp>
      <p:sp>
        <p:nvSpPr>
          <p:cNvPr id="4" name="TextBox 3"/>
          <p:cNvSpPr txBox="1"/>
          <p:nvPr/>
        </p:nvSpPr>
        <p:spPr>
          <a:xfrm>
            <a:off x="189756" y="4153438"/>
            <a:ext cx="11593288" cy="2308324"/>
          </a:xfrm>
          <a:prstGeom prst="rect">
            <a:avLst/>
          </a:prstGeom>
          <a:solidFill>
            <a:schemeClr val="tx2">
              <a:lumMod val="90000"/>
              <a:lumOff val="10000"/>
            </a:schemeClr>
          </a:solidFill>
          <a:ln>
            <a:solidFill>
              <a:schemeClr val="bg2"/>
            </a:solidFill>
          </a:ln>
        </p:spPr>
        <p:txBody>
          <a:bodyPr wrap="square" rtlCol="0" anchor="ctr" anchorCtr="1">
            <a:spAutoFit/>
          </a:bodyPr>
          <a:lstStyle/>
          <a:p>
            <a:r>
              <a:rPr lang="en-GB" sz="2400" dirty="0" smtClean="0">
                <a:solidFill>
                  <a:schemeClr val="bg1"/>
                </a:solidFill>
              </a:rPr>
              <a:t>CMC`s are used to form `</a:t>
            </a:r>
            <a:r>
              <a:rPr lang="en-GB" sz="2400" dirty="0" err="1" smtClean="0">
                <a:solidFill>
                  <a:schemeClr val="bg1"/>
                </a:solidFill>
              </a:rPr>
              <a:t>Flashmobs</a:t>
            </a:r>
            <a:r>
              <a:rPr lang="en-GB" sz="2400" dirty="0" smtClean="0">
                <a:solidFill>
                  <a:schemeClr val="bg1"/>
                </a:solidFill>
              </a:rPr>
              <a:t>` which move quickly without alerting police or local people (Taylor et al., 2010). Think of a recent </a:t>
            </a:r>
            <a:r>
              <a:rPr lang="en-GB" sz="2400" dirty="0" err="1" smtClean="0">
                <a:solidFill>
                  <a:schemeClr val="bg1"/>
                </a:solidFill>
              </a:rPr>
              <a:t>facebook</a:t>
            </a:r>
            <a:r>
              <a:rPr lang="en-GB" sz="2400" dirty="0" smtClean="0">
                <a:solidFill>
                  <a:schemeClr val="bg1"/>
                </a:solidFill>
              </a:rPr>
              <a:t> example…</a:t>
            </a:r>
          </a:p>
          <a:p>
            <a:endParaRPr lang="en-GB" sz="2400" dirty="0" smtClean="0">
              <a:solidFill>
                <a:schemeClr val="bg1"/>
              </a:solidFill>
            </a:endParaRPr>
          </a:p>
          <a:p>
            <a:r>
              <a:rPr lang="en-GB" sz="2400" dirty="0" smtClean="0">
                <a:solidFill>
                  <a:schemeClr val="bg1"/>
                </a:solidFill>
              </a:rPr>
              <a:t>Lastly, political and terrorist groups radicalise individuals towards violence, demonstrations and hate speech events. E.g. Resistance Records, and Distributed Denial of Service (</a:t>
            </a:r>
            <a:r>
              <a:rPr lang="en-GB" sz="2400" dirty="0" err="1" smtClean="0">
                <a:solidFill>
                  <a:schemeClr val="bg1"/>
                </a:solidFill>
              </a:rPr>
              <a:t>DDoS</a:t>
            </a:r>
            <a:r>
              <a:rPr lang="en-GB" sz="2400" dirty="0" smtClean="0">
                <a:solidFill>
                  <a:schemeClr val="bg1"/>
                </a:solidFill>
              </a:rPr>
              <a:t>) for attacks on the government and businesses</a:t>
            </a:r>
          </a:p>
        </p:txBody>
      </p:sp>
    </p:spTree>
    <p:extLst>
      <p:ext uri="{BB962C8B-B14F-4D97-AF65-F5344CB8AC3E}">
        <p14:creationId xmlns:p14="http://schemas.microsoft.com/office/powerpoint/2010/main" val="402751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flash mobs…</a:t>
            </a:r>
            <a:endParaRPr lang="en-GB" dirty="0"/>
          </a:p>
        </p:txBody>
      </p:sp>
      <p:sp>
        <p:nvSpPr>
          <p:cNvPr id="3" name="Content Placeholder 2"/>
          <p:cNvSpPr>
            <a:spLocks noGrp="1"/>
          </p:cNvSpPr>
          <p:nvPr>
            <p:ph idx="1"/>
          </p:nvPr>
        </p:nvSpPr>
        <p:spPr>
          <a:xfrm>
            <a:off x="676480" y="2011680"/>
            <a:ext cx="10750925" cy="4441656"/>
          </a:xfrm>
          <a:solidFill>
            <a:schemeClr val="tx2">
              <a:lumMod val="10000"/>
              <a:lumOff val="90000"/>
            </a:schemeClr>
          </a:solidFill>
        </p:spPr>
        <p:txBody>
          <a:bodyPr/>
          <a:lstStyle/>
          <a:p>
            <a:r>
              <a:rPr lang="en-GB" dirty="0">
                <a:hlinkClick r:id="rId2"/>
              </a:rPr>
              <a:t>https://econsultancy.com/12-great-examples-of-flash-mobs</a:t>
            </a:r>
            <a:r>
              <a:rPr lang="en-GB" dirty="0" smtClean="0">
                <a:hlinkClick r:id="rId2"/>
              </a:rPr>
              <a:t>/</a:t>
            </a:r>
            <a:endParaRPr lang="en-GB" dirty="0" smtClean="0"/>
          </a:p>
          <a:p>
            <a:endParaRPr lang="en-GB" dirty="0"/>
          </a:p>
          <a:p>
            <a:r>
              <a:rPr lang="en-GB" dirty="0" smtClean="0"/>
              <a:t>And… more recently, </a:t>
            </a:r>
          </a:p>
          <a:p>
            <a:endParaRPr lang="en-GB" dirty="0"/>
          </a:p>
          <a:p>
            <a:r>
              <a:rPr lang="en-GB" dirty="0" smtClean="0"/>
              <a:t>Flash mob dance and the territorialisation of Urban movement.</a:t>
            </a:r>
          </a:p>
          <a:p>
            <a:r>
              <a:rPr lang="en-GB" dirty="0">
                <a:hlinkClick r:id="rId3"/>
              </a:rPr>
              <a:t>https://www.delnext.com/blog/en/most-famous-flash-mobs</a:t>
            </a:r>
            <a:r>
              <a:rPr lang="en-GB" dirty="0" smtClean="0">
                <a:hlinkClick r:id="rId3"/>
              </a:rPr>
              <a:t>/</a:t>
            </a:r>
            <a:endParaRPr lang="en-GB" dirty="0" smtClean="0"/>
          </a:p>
          <a:p>
            <a:endParaRPr lang="en-GB" dirty="0"/>
          </a:p>
          <a:p>
            <a:r>
              <a:rPr lang="en-GB" dirty="0"/>
              <a:t>Gore, G. (2010). Flash mob dance and the territorialisation of urban movement. </a:t>
            </a:r>
            <a:r>
              <a:rPr lang="en-GB" i="1" dirty="0"/>
              <a:t>Anthropological Notebooks</a:t>
            </a:r>
            <a:r>
              <a:rPr lang="en-GB" dirty="0"/>
              <a:t>, </a:t>
            </a:r>
            <a:r>
              <a:rPr lang="en-GB" i="1" dirty="0"/>
              <a:t>16</a:t>
            </a:r>
            <a:r>
              <a:rPr lang="en-GB" dirty="0"/>
              <a:t>(3), 125-131</a:t>
            </a:r>
            <a:r>
              <a:rPr lang="en-GB" dirty="0" smtClean="0"/>
              <a:t>.</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308881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Stepanova</a:t>
            </a:r>
            <a:r>
              <a:rPr lang="en-GB" dirty="0"/>
              <a:t> </a:t>
            </a:r>
            <a:r>
              <a:rPr lang="en-GB" dirty="0" smtClean="0"/>
              <a:t>(2011); </a:t>
            </a:r>
            <a:endParaRPr lang="en-GB" dirty="0"/>
          </a:p>
        </p:txBody>
      </p:sp>
      <p:sp>
        <p:nvSpPr>
          <p:cNvPr id="3" name="Content Placeholder 2"/>
          <p:cNvSpPr>
            <a:spLocks noGrp="1"/>
          </p:cNvSpPr>
          <p:nvPr>
            <p:ph idx="1"/>
          </p:nvPr>
        </p:nvSpPr>
        <p:spPr>
          <a:solidFill>
            <a:schemeClr val="bg2"/>
          </a:solidFill>
          <a:ln>
            <a:solidFill>
              <a:schemeClr val="tx2">
                <a:lumMod val="90000"/>
                <a:lumOff val="10000"/>
              </a:schemeClr>
            </a:solidFill>
          </a:ln>
        </p:spPr>
        <p:txBody>
          <a:bodyPr/>
          <a:lstStyle/>
          <a:p>
            <a:endParaRPr lang="en-GB" dirty="0" smtClean="0">
              <a:hlinkClick r:id="rId2"/>
            </a:endParaRPr>
          </a:p>
          <a:p>
            <a:r>
              <a:rPr lang="en-GB" dirty="0" smtClean="0">
                <a:hlinkClick r:id="rId2"/>
              </a:rPr>
              <a:t>http</a:t>
            </a:r>
            <a:r>
              <a:rPr lang="en-GB" dirty="0">
                <a:hlinkClick r:id="rId2"/>
              </a:rPr>
              <a:t>://</a:t>
            </a:r>
            <a:r>
              <a:rPr lang="en-GB" dirty="0" smtClean="0">
                <a:hlinkClick r:id="rId2"/>
              </a:rPr>
              <a:t>www.ponarseurasia.com/sites/default/files/policy-memos-pdf/pepm_159.pdf</a:t>
            </a:r>
            <a:endParaRPr lang="en-GB" dirty="0" smtClean="0"/>
          </a:p>
          <a:p>
            <a:r>
              <a:rPr lang="en-GB" dirty="0" smtClean="0"/>
              <a:t>The role of information communications technology in the `Arab Spring`: Implications beyond the region. PONARS Eurasia Policy Memo No. 159.</a:t>
            </a:r>
          </a:p>
          <a:p>
            <a:endParaRPr lang="en-GB" dirty="0"/>
          </a:p>
          <a:p>
            <a:endParaRPr lang="en-GB" dirty="0" smtClean="0"/>
          </a:p>
          <a:p>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522412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3812" y="1006860"/>
            <a:ext cx="10801200" cy="4431983"/>
          </a:xfrm>
          <a:prstGeom prst="rect">
            <a:avLst/>
          </a:prstGeom>
          <a:solidFill>
            <a:schemeClr val="accent5">
              <a:lumMod val="20000"/>
              <a:lumOff val="80000"/>
            </a:schemeClr>
          </a:solidFill>
          <a:ln>
            <a:solidFill>
              <a:schemeClr val="accent1">
                <a:lumMod val="75000"/>
              </a:schemeClr>
            </a:solidFill>
          </a:ln>
        </p:spPr>
        <p:txBody>
          <a:bodyPr wrap="square" rtlCol="0" anchor="ctr" anchorCtr="1">
            <a:spAutoFit/>
          </a:bodyPr>
          <a:lstStyle/>
          <a:p>
            <a:pPr algn="ctr"/>
            <a:endParaRPr lang="en-GB" sz="2400" dirty="0" smtClean="0">
              <a:solidFill>
                <a:schemeClr val="accent5">
                  <a:lumMod val="50000"/>
                </a:schemeClr>
              </a:solidFill>
            </a:endParaRPr>
          </a:p>
          <a:p>
            <a:pPr algn="ctr"/>
            <a:r>
              <a:rPr lang="en-GB" sz="2400" dirty="0" smtClean="0">
                <a:solidFill>
                  <a:schemeClr val="accent1">
                    <a:lumMod val="50000"/>
                  </a:schemeClr>
                </a:solidFill>
              </a:rPr>
              <a:t>Your task:</a:t>
            </a:r>
          </a:p>
          <a:p>
            <a:pPr algn="ctr"/>
            <a:r>
              <a:rPr lang="en-GB" sz="2400" dirty="0" smtClean="0">
                <a:solidFill>
                  <a:schemeClr val="accent1">
                    <a:lumMod val="50000"/>
                  </a:schemeClr>
                </a:solidFill>
              </a:rPr>
              <a:t>Using the articles provided, work in groups to synthesise the content, compose a short synopsis and be prepared to present to the remainder of your fellow students.  </a:t>
            </a:r>
          </a:p>
          <a:p>
            <a:pPr algn="ctr"/>
            <a:endParaRPr lang="en-GB" sz="2400" dirty="0" smtClean="0">
              <a:solidFill>
                <a:schemeClr val="accent1">
                  <a:lumMod val="50000"/>
                </a:schemeClr>
              </a:solidFill>
            </a:endParaRPr>
          </a:p>
          <a:p>
            <a:pPr algn="ctr"/>
            <a:r>
              <a:rPr lang="en-GB" sz="2400" dirty="0" smtClean="0">
                <a:solidFill>
                  <a:schemeClr val="accent1">
                    <a:lumMod val="50000"/>
                  </a:schemeClr>
                </a:solidFill>
              </a:rPr>
              <a:t>In addition, consider the following points:</a:t>
            </a:r>
          </a:p>
          <a:p>
            <a:pPr marL="457200" indent="-457200" algn="ctr">
              <a:buAutoNum type="arabicPeriod"/>
            </a:pPr>
            <a:r>
              <a:rPr lang="en-GB" sz="2400" dirty="0" smtClean="0">
                <a:solidFill>
                  <a:schemeClr val="accent1">
                    <a:lumMod val="50000"/>
                  </a:schemeClr>
                </a:solidFill>
              </a:rPr>
              <a:t>To what extent does Deindividuation Theory explain cyberbullying?</a:t>
            </a:r>
          </a:p>
          <a:p>
            <a:pPr algn="ctr"/>
            <a:r>
              <a:rPr lang="en-GB" sz="2400" dirty="0" smtClean="0">
                <a:solidFill>
                  <a:schemeClr val="accent1">
                    <a:lumMod val="50000"/>
                  </a:schemeClr>
                </a:solidFill>
              </a:rPr>
              <a:t>2. How may General Strain Theory explain cyberbullying?</a:t>
            </a:r>
          </a:p>
          <a:p>
            <a:pPr algn="ctr"/>
            <a:r>
              <a:rPr lang="en-GB" sz="2400" dirty="0" smtClean="0">
                <a:solidFill>
                  <a:schemeClr val="accent1">
                    <a:lumMod val="50000"/>
                  </a:schemeClr>
                </a:solidFill>
              </a:rPr>
              <a:t>3. How useful is `Cue-Filtering Out Theory for understanding cyberbullying? </a:t>
            </a:r>
          </a:p>
          <a:p>
            <a:pPr algn="ctr"/>
            <a:r>
              <a:rPr lang="en-GB" sz="2400" dirty="0" smtClean="0">
                <a:solidFill>
                  <a:schemeClr val="accent1">
                    <a:lumMod val="50000"/>
                  </a:schemeClr>
                </a:solidFill>
              </a:rPr>
              <a:t>4. How similar and different are direct and indirect cyberbullying?</a:t>
            </a:r>
          </a:p>
          <a:p>
            <a:pPr algn="ctr"/>
            <a:endParaRPr lang="en-GB" sz="2400" dirty="0" smtClean="0">
              <a:solidFill>
                <a:schemeClr val="accent1">
                  <a:lumMod val="50000"/>
                </a:schemeClr>
              </a:solidFill>
            </a:endParaRPr>
          </a:p>
          <a:p>
            <a:pPr algn="ctr"/>
            <a:r>
              <a:rPr lang="en-GB" dirty="0" smtClean="0"/>
              <a:t> </a:t>
            </a:r>
          </a:p>
        </p:txBody>
      </p:sp>
    </p:spTree>
    <p:extLst>
      <p:ext uri="{BB962C8B-B14F-4D97-AF65-F5344CB8AC3E}">
        <p14:creationId xmlns:p14="http://schemas.microsoft.com/office/powerpoint/2010/main" val="102451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DCB4D22-CC71-4301-BDD0-992E9D528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0</TotalTime>
  <Words>3188</Words>
  <Application>Microsoft Office PowerPoint</Application>
  <PresentationFormat>Custom</PresentationFormat>
  <Paragraphs>245</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 Light</vt:lpstr>
      <vt:lpstr>Century Gothic</vt:lpstr>
      <vt:lpstr>Wingdings</vt:lpstr>
      <vt:lpstr>Metropolitan</vt:lpstr>
      <vt:lpstr>Lecture 3: Cyberbullying</vt:lpstr>
      <vt:lpstr>Introduction </vt:lpstr>
      <vt:lpstr>PowerPoint Presentation</vt:lpstr>
      <vt:lpstr>PowerPoint Presentation</vt:lpstr>
      <vt:lpstr>PowerPoint Presentation</vt:lpstr>
      <vt:lpstr>PowerPoint Presentation</vt:lpstr>
      <vt:lpstr>Cyberbullying versus traditional bullying</vt:lpstr>
      <vt:lpstr>Cyberbullying versus traditional bullying</vt:lpstr>
      <vt:lpstr>And another video: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of flash mobs…</vt:lpstr>
      <vt:lpstr>Stepanova (2011); </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2016-03-01T10:08:28Z</dcterms:created>
  <dcterms:modified xsi:type="dcterms:W3CDTF">2019-02-13T11:49:34Z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TC034606369991</vt:lpwstr>
  </property>
</Properties>
</file>