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49"/>
  </p:notesMasterIdLst>
  <p:sldIdLst>
    <p:sldId id="256" r:id="rId3"/>
    <p:sldId id="257" r:id="rId4"/>
    <p:sldId id="258" r:id="rId5"/>
    <p:sldId id="259" r:id="rId6"/>
    <p:sldId id="309" r:id="rId7"/>
    <p:sldId id="262" r:id="rId8"/>
    <p:sldId id="312" r:id="rId9"/>
    <p:sldId id="310" r:id="rId10"/>
    <p:sldId id="311" r:id="rId11"/>
    <p:sldId id="313" r:id="rId12"/>
    <p:sldId id="314" r:id="rId13"/>
    <p:sldId id="315" r:id="rId14"/>
    <p:sldId id="316" r:id="rId15"/>
    <p:sldId id="336" r:id="rId16"/>
    <p:sldId id="335" r:id="rId17"/>
    <p:sldId id="334" r:id="rId18"/>
    <p:sldId id="333" r:id="rId19"/>
    <p:sldId id="337" r:id="rId20"/>
    <p:sldId id="340" r:id="rId21"/>
    <p:sldId id="341" r:id="rId22"/>
    <p:sldId id="338" r:id="rId23"/>
    <p:sldId id="342" r:id="rId24"/>
    <p:sldId id="339" r:id="rId25"/>
    <p:sldId id="344" r:id="rId26"/>
    <p:sldId id="368" r:id="rId27"/>
    <p:sldId id="369" r:id="rId28"/>
    <p:sldId id="370" r:id="rId29"/>
    <p:sldId id="371" r:id="rId30"/>
    <p:sldId id="373" r:id="rId31"/>
    <p:sldId id="372" r:id="rId32"/>
    <p:sldId id="374" r:id="rId33"/>
    <p:sldId id="375" r:id="rId34"/>
    <p:sldId id="343" r:id="rId35"/>
    <p:sldId id="376" r:id="rId36"/>
    <p:sldId id="377" r:id="rId37"/>
    <p:sldId id="378" r:id="rId38"/>
    <p:sldId id="379" r:id="rId39"/>
    <p:sldId id="380" r:id="rId40"/>
    <p:sldId id="381" r:id="rId41"/>
    <p:sldId id="382" r:id="rId42"/>
    <p:sldId id="385" r:id="rId43"/>
    <p:sldId id="383" r:id="rId44"/>
    <p:sldId id="384" r:id="rId45"/>
    <p:sldId id="307" r:id="rId46"/>
    <p:sldId id="308" r:id="rId47"/>
    <p:sldId id="306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454" autoAdjust="0"/>
  </p:normalViewPr>
  <p:slideViewPr>
    <p:cSldViewPr snapToGrid="0">
      <p:cViewPr>
        <p:scale>
          <a:sx n="76" d="100"/>
          <a:sy n="76" d="100"/>
        </p:scale>
        <p:origin x="774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8" Type="http://schemas.openxmlformats.org/officeDocument/2006/relationships/slide" Target="slides/slide6.xml"/><Relationship Id="rId51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 smtClean="0"/>
            <a:t>7. APPLICATION</a:t>
          </a:r>
          <a:endParaRPr lang="en-US" dirty="0"/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928911F2-13D1-41E0-A9D3-2FD8C8F58E9A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 smtClean="0"/>
            <a:t>6. PRESENTATION</a:t>
          </a:r>
          <a:endParaRPr lang="en-US" dirty="0"/>
        </a:p>
      </dgm:t>
    </dgm:pt>
    <dgm:pt modelId="{786B916D-D37B-4F23-A930-1585FAE5B4BD}" type="parTrans" cxnId="{69377391-3210-4EBA-AA21-97CB3B727432}">
      <dgm:prSet/>
      <dgm:spPr/>
      <dgm:t>
        <a:bodyPr/>
        <a:lstStyle/>
        <a:p>
          <a:endParaRPr lang="en-US"/>
        </a:p>
      </dgm:t>
    </dgm:pt>
    <dgm:pt modelId="{0F09C1BA-BC0B-4C8C-B9D5-7D29776696DA}" type="sibTrans" cxnId="{69377391-3210-4EBA-AA21-97CB3B727432}">
      <dgm:prSet/>
      <dgm:spPr/>
      <dgm:t>
        <a:bodyPr/>
        <a:lstStyle/>
        <a:p>
          <a:endParaRPr lang="en-US"/>
        </a:p>
      </dgm:t>
    </dgm:pt>
    <dgm:pt modelId="{E3138B02-8551-4526-80BE-F531031B3DFB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 smtClean="0"/>
            <a:t>5. SESSION</a:t>
          </a:r>
          <a:endParaRPr lang="en-US" dirty="0"/>
        </a:p>
      </dgm:t>
    </dgm:pt>
    <dgm:pt modelId="{E0CBF3EC-4E40-41EE-859F-270E91CB231B}" type="parTrans" cxnId="{4B902C8B-0089-47BB-A88D-3B0B57EA3CAB}">
      <dgm:prSet/>
      <dgm:spPr/>
      <dgm:t>
        <a:bodyPr/>
        <a:lstStyle/>
        <a:p>
          <a:endParaRPr lang="en-US"/>
        </a:p>
      </dgm:t>
    </dgm:pt>
    <dgm:pt modelId="{E95C057A-6E91-45D2-893C-13B3F8D6C8F9}" type="sibTrans" cxnId="{4B902C8B-0089-47BB-A88D-3B0B57EA3CAB}">
      <dgm:prSet/>
      <dgm:spPr/>
      <dgm:t>
        <a:bodyPr/>
        <a:lstStyle/>
        <a:p>
          <a:endParaRPr lang="en-US"/>
        </a:p>
      </dgm:t>
    </dgm:pt>
    <dgm:pt modelId="{2FCAC579-C41B-446F-8DB4-A470CDE51874}">
      <dgm:prSet phldrT="[Text]"/>
      <dgm:spPr/>
      <dgm:t>
        <a:bodyPr/>
        <a:lstStyle/>
        <a:p>
          <a:r>
            <a:rPr lang="en-US" dirty="0" smtClean="0"/>
            <a:t>4. TRANSPORT</a:t>
          </a:r>
          <a:endParaRPr lang="en-US" dirty="0"/>
        </a:p>
      </dgm:t>
    </dgm:pt>
    <dgm:pt modelId="{8E321C10-2518-4B14-8975-026AB699F083}" type="parTrans" cxnId="{2F90449E-AD34-4FD5-A429-173A9C376799}">
      <dgm:prSet/>
      <dgm:spPr/>
      <dgm:t>
        <a:bodyPr/>
        <a:lstStyle/>
        <a:p>
          <a:endParaRPr lang="en-US"/>
        </a:p>
      </dgm:t>
    </dgm:pt>
    <dgm:pt modelId="{62DF8A67-C861-45DA-B2AE-FCCE04E0D0FD}" type="sibTrans" cxnId="{2F90449E-AD34-4FD5-A429-173A9C376799}">
      <dgm:prSet/>
      <dgm:spPr/>
      <dgm:t>
        <a:bodyPr/>
        <a:lstStyle/>
        <a:p>
          <a:endParaRPr lang="en-US"/>
        </a:p>
      </dgm:t>
    </dgm:pt>
    <dgm:pt modelId="{FB21AB77-999A-4695-B580-029F25CD519A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dirty="0" smtClean="0"/>
            <a:t>3. NETWORK</a:t>
          </a:r>
          <a:endParaRPr lang="en-US" dirty="0"/>
        </a:p>
      </dgm:t>
    </dgm:pt>
    <dgm:pt modelId="{4A3AA5B7-6C04-4B8C-9E63-64DCF9FBD22F}" type="parTrans" cxnId="{4AE0D407-73BE-4B19-9739-32B6BA2EEA81}">
      <dgm:prSet/>
      <dgm:spPr/>
      <dgm:t>
        <a:bodyPr/>
        <a:lstStyle/>
        <a:p>
          <a:endParaRPr lang="en-US"/>
        </a:p>
      </dgm:t>
    </dgm:pt>
    <dgm:pt modelId="{0E9D2C46-9569-4AEF-9D01-37EEBD2D22DE}" type="sibTrans" cxnId="{4AE0D407-73BE-4B19-9739-32B6BA2EEA81}">
      <dgm:prSet/>
      <dgm:spPr/>
      <dgm:t>
        <a:bodyPr/>
        <a:lstStyle/>
        <a:p>
          <a:endParaRPr lang="en-US"/>
        </a:p>
      </dgm:t>
    </dgm:pt>
    <dgm:pt modelId="{C93052EB-7321-40F7-82CE-0838D4559CA8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 smtClean="0"/>
            <a:t>2. DATA LINK</a:t>
          </a:r>
          <a:endParaRPr lang="en-US" dirty="0"/>
        </a:p>
      </dgm:t>
    </dgm:pt>
    <dgm:pt modelId="{B923A408-6A19-4EAF-819F-9024DB747B13}" type="parTrans" cxnId="{FD597C19-4D91-4878-B7B6-0F33A9DE8139}">
      <dgm:prSet/>
      <dgm:spPr/>
      <dgm:t>
        <a:bodyPr/>
        <a:lstStyle/>
        <a:p>
          <a:endParaRPr lang="en-US"/>
        </a:p>
      </dgm:t>
    </dgm:pt>
    <dgm:pt modelId="{4F9B4577-B337-43AA-B67F-F67B2462086B}" type="sibTrans" cxnId="{FD597C19-4D91-4878-B7B6-0F33A9DE8139}">
      <dgm:prSet/>
      <dgm:spPr/>
      <dgm:t>
        <a:bodyPr/>
        <a:lstStyle/>
        <a:p>
          <a:endParaRPr lang="en-US"/>
        </a:p>
      </dgm:t>
    </dgm:pt>
    <dgm:pt modelId="{EC65FB01-01F6-4D73-B5D7-825DAFF3FBB7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 smtClean="0"/>
            <a:t>1. PHYSICAL </a:t>
          </a:r>
          <a:endParaRPr lang="en-US" dirty="0"/>
        </a:p>
      </dgm:t>
    </dgm:pt>
    <dgm:pt modelId="{03E9BECF-D2E7-4B91-9608-1C37DF34CF02}" type="parTrans" cxnId="{F1656FD0-5FC0-4643-9608-9E0107B25025}">
      <dgm:prSet/>
      <dgm:spPr/>
      <dgm:t>
        <a:bodyPr/>
        <a:lstStyle/>
        <a:p>
          <a:endParaRPr lang="en-US"/>
        </a:p>
      </dgm:t>
    </dgm:pt>
    <dgm:pt modelId="{8D09798D-EFFA-49A2-BAE9-75BC4A8F7048}" type="sibTrans" cxnId="{F1656FD0-5FC0-4643-9608-9E0107B25025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7" custLinFactNeighborX="-15052" custLinFactNeighborY="-89609"/>
      <dgm:spPr/>
      <dgm:t>
        <a:bodyPr/>
        <a:lstStyle/>
        <a:p>
          <a:endParaRPr lang="en-US"/>
        </a:p>
      </dgm:t>
    </dgm:pt>
    <dgm:pt modelId="{E843EC7B-0D3E-418F-93EA-C894152B443E}" type="pres">
      <dgm:prSet presAssocID="{81CBC8F4-28F5-4C99-8289-7A69D912B084}" presName="img" presStyleLbl="fgImgPlace1" presStyleIdx="0" presStyleCnt="7"/>
      <dgm:spPr/>
    </dgm:pt>
    <dgm:pt modelId="{BB635F52-6D17-4F3E-A425-3504D93D0DA2}" type="pres">
      <dgm:prSet presAssocID="{81CBC8F4-28F5-4C99-8289-7A69D912B084}" presName="text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F88912F-A70E-43DF-851D-7219E7A764C2}" type="pres">
      <dgm:prSet presAssocID="{9E48685B-378E-4D09-988A-EBD63225C9AB}" presName="spacer" presStyleCnt="0"/>
      <dgm:spPr/>
    </dgm:pt>
    <dgm:pt modelId="{66C33268-BD46-4AEB-86A6-78F0A2643E5C}" type="pres">
      <dgm:prSet presAssocID="{928911F2-13D1-41E0-A9D3-2FD8C8F58E9A}" presName="comp" presStyleCnt="0"/>
      <dgm:spPr/>
    </dgm:pt>
    <dgm:pt modelId="{B19CFEB6-64F9-4CF0-8A07-5008F5F6DFF7}" type="pres">
      <dgm:prSet presAssocID="{928911F2-13D1-41E0-A9D3-2FD8C8F58E9A}" presName="box" presStyleLbl="node1" presStyleIdx="1" presStyleCnt="7"/>
      <dgm:spPr/>
      <dgm:t>
        <a:bodyPr/>
        <a:lstStyle/>
        <a:p>
          <a:endParaRPr lang="en-US"/>
        </a:p>
      </dgm:t>
    </dgm:pt>
    <dgm:pt modelId="{85151331-0979-4308-BC53-D9684252EDB0}" type="pres">
      <dgm:prSet presAssocID="{928911F2-13D1-41E0-A9D3-2FD8C8F58E9A}" presName="img" presStyleLbl="fgImgPlace1" presStyleIdx="1" presStyleCnt="7"/>
      <dgm:spPr/>
    </dgm:pt>
    <dgm:pt modelId="{692C8A99-BD39-473F-998D-18C852B824B4}" type="pres">
      <dgm:prSet presAssocID="{928911F2-13D1-41E0-A9D3-2FD8C8F58E9A}" presName="text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64D7044-B6E6-4EB0-B7C7-C61D3F15308E}" type="pres">
      <dgm:prSet presAssocID="{0F09C1BA-BC0B-4C8C-B9D5-7D29776696DA}" presName="spacer" presStyleCnt="0"/>
      <dgm:spPr/>
    </dgm:pt>
    <dgm:pt modelId="{BDFE988C-8C60-4709-AB31-BCD18187FBDF}" type="pres">
      <dgm:prSet presAssocID="{E3138B02-8551-4526-80BE-F531031B3DFB}" presName="comp" presStyleCnt="0"/>
      <dgm:spPr/>
    </dgm:pt>
    <dgm:pt modelId="{25030E8F-C394-4FCE-8B03-BD981D4E7052}" type="pres">
      <dgm:prSet presAssocID="{E3138B02-8551-4526-80BE-F531031B3DFB}" presName="box" presStyleLbl="node1" presStyleIdx="2" presStyleCnt="7"/>
      <dgm:spPr/>
      <dgm:t>
        <a:bodyPr/>
        <a:lstStyle/>
        <a:p>
          <a:endParaRPr lang="en-US"/>
        </a:p>
      </dgm:t>
    </dgm:pt>
    <dgm:pt modelId="{3D8B1113-B33F-4327-B8CE-90046344C441}" type="pres">
      <dgm:prSet presAssocID="{E3138B02-8551-4526-80BE-F531031B3DFB}" presName="img" presStyleLbl="fgImgPlace1" presStyleIdx="2" presStyleCnt="7" custLinFactNeighborX="-6079" custLinFactNeighborY="-4972"/>
      <dgm:spPr/>
    </dgm:pt>
    <dgm:pt modelId="{9C275046-7382-4273-8604-01DC38A1E5B1}" type="pres">
      <dgm:prSet presAssocID="{E3138B02-8551-4526-80BE-F531031B3DFB}" presName="text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1439686-ED2A-4D36-B5C0-FE1C0E4143B4}" type="pres">
      <dgm:prSet presAssocID="{E95C057A-6E91-45D2-893C-13B3F8D6C8F9}" presName="spacer" presStyleCnt="0"/>
      <dgm:spPr/>
    </dgm:pt>
    <dgm:pt modelId="{5370B4DB-E0A9-4327-9538-E53E8BF714C2}" type="pres">
      <dgm:prSet presAssocID="{2FCAC579-C41B-446F-8DB4-A470CDE51874}" presName="comp" presStyleCnt="0"/>
      <dgm:spPr/>
    </dgm:pt>
    <dgm:pt modelId="{93700C9F-AC8D-4A85-BE2F-9B535517D872}" type="pres">
      <dgm:prSet presAssocID="{2FCAC579-C41B-446F-8DB4-A470CDE51874}" presName="box" presStyleLbl="node1" presStyleIdx="3" presStyleCnt="7"/>
      <dgm:spPr/>
      <dgm:t>
        <a:bodyPr/>
        <a:lstStyle/>
        <a:p>
          <a:endParaRPr lang="en-US"/>
        </a:p>
      </dgm:t>
    </dgm:pt>
    <dgm:pt modelId="{D2C4DF24-D45B-48A0-B082-955B69105862}" type="pres">
      <dgm:prSet presAssocID="{2FCAC579-C41B-446F-8DB4-A470CDE51874}" presName="img" presStyleLbl="fgImgPlace1" presStyleIdx="3" presStyleCnt="7"/>
      <dgm:spPr/>
    </dgm:pt>
    <dgm:pt modelId="{51DDEE3B-526A-48D0-8530-275BCC8C86FF}" type="pres">
      <dgm:prSet presAssocID="{2FCAC579-C41B-446F-8DB4-A470CDE51874}" presName="text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53A2337-3DCD-4012-AC3C-E8F4EC3A751A}" type="pres">
      <dgm:prSet presAssocID="{62DF8A67-C861-45DA-B2AE-FCCE04E0D0FD}" presName="spacer" presStyleCnt="0"/>
      <dgm:spPr/>
    </dgm:pt>
    <dgm:pt modelId="{9FC9E4EF-2095-42D2-90E7-68DA09B3D88C}" type="pres">
      <dgm:prSet presAssocID="{FB21AB77-999A-4695-B580-029F25CD519A}" presName="comp" presStyleCnt="0"/>
      <dgm:spPr/>
    </dgm:pt>
    <dgm:pt modelId="{62380A8E-9836-469A-A918-306A936934A6}" type="pres">
      <dgm:prSet presAssocID="{FB21AB77-999A-4695-B580-029F25CD519A}" presName="box" presStyleLbl="node1" presStyleIdx="4" presStyleCnt="7"/>
      <dgm:spPr/>
      <dgm:t>
        <a:bodyPr/>
        <a:lstStyle/>
        <a:p>
          <a:endParaRPr lang="en-US"/>
        </a:p>
      </dgm:t>
    </dgm:pt>
    <dgm:pt modelId="{87993B35-6250-4DC0-97A9-E473D929BBF3}" type="pres">
      <dgm:prSet presAssocID="{FB21AB77-999A-4695-B580-029F25CD519A}" presName="img" presStyleLbl="fgImgPlace1" presStyleIdx="4" presStyleCnt="7"/>
      <dgm:spPr/>
    </dgm:pt>
    <dgm:pt modelId="{EDCC7D13-0D67-476A-853D-524CD0AF176F}" type="pres">
      <dgm:prSet presAssocID="{FB21AB77-999A-4695-B580-029F25CD519A}" presName="text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A3785C9-C69F-4DB9-825F-302DC1902A3F}" type="pres">
      <dgm:prSet presAssocID="{0E9D2C46-9569-4AEF-9D01-37EEBD2D22DE}" presName="spacer" presStyleCnt="0"/>
      <dgm:spPr/>
    </dgm:pt>
    <dgm:pt modelId="{0E2426E3-B8C6-4125-A007-DCA3CE355518}" type="pres">
      <dgm:prSet presAssocID="{C93052EB-7321-40F7-82CE-0838D4559CA8}" presName="comp" presStyleCnt="0"/>
      <dgm:spPr/>
    </dgm:pt>
    <dgm:pt modelId="{BC363385-C06D-46EF-8D46-FCF94B6F3E52}" type="pres">
      <dgm:prSet presAssocID="{C93052EB-7321-40F7-82CE-0838D4559CA8}" presName="box" presStyleLbl="node1" presStyleIdx="5" presStyleCnt="7"/>
      <dgm:spPr/>
      <dgm:t>
        <a:bodyPr/>
        <a:lstStyle/>
        <a:p>
          <a:endParaRPr lang="en-US"/>
        </a:p>
      </dgm:t>
    </dgm:pt>
    <dgm:pt modelId="{0C3C0D91-F759-4295-B887-6E83F2DBA294}" type="pres">
      <dgm:prSet presAssocID="{C93052EB-7321-40F7-82CE-0838D4559CA8}" presName="img" presStyleLbl="fgImgPlace1" presStyleIdx="5" presStyleCnt="7"/>
      <dgm:spPr/>
    </dgm:pt>
    <dgm:pt modelId="{D3E76ACE-6DCB-46C4-9FBC-854D9FFA43D4}" type="pres">
      <dgm:prSet presAssocID="{C93052EB-7321-40F7-82CE-0838D4559CA8}" presName="text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771BFFB-2455-4EB3-BA5D-8065700B96D6}" type="pres">
      <dgm:prSet presAssocID="{4F9B4577-B337-43AA-B67F-F67B2462086B}" presName="spacer" presStyleCnt="0"/>
      <dgm:spPr/>
    </dgm:pt>
    <dgm:pt modelId="{B4016CBB-78A1-4160-BBC6-5104141554A3}" type="pres">
      <dgm:prSet presAssocID="{EC65FB01-01F6-4D73-B5D7-825DAFF3FBB7}" presName="comp" presStyleCnt="0"/>
      <dgm:spPr/>
    </dgm:pt>
    <dgm:pt modelId="{9E0F06B4-BC91-4758-9B29-D75A599A3EA6}" type="pres">
      <dgm:prSet presAssocID="{EC65FB01-01F6-4D73-B5D7-825DAFF3FBB7}" presName="box" presStyleLbl="node1" presStyleIdx="6" presStyleCnt="7"/>
      <dgm:spPr/>
      <dgm:t>
        <a:bodyPr/>
        <a:lstStyle/>
        <a:p>
          <a:endParaRPr lang="en-US"/>
        </a:p>
      </dgm:t>
    </dgm:pt>
    <dgm:pt modelId="{314C7CF4-B9ED-4998-B940-DDCE303114E2}" type="pres">
      <dgm:prSet presAssocID="{EC65FB01-01F6-4D73-B5D7-825DAFF3FBB7}" presName="img" presStyleLbl="fgImgPlace1" presStyleIdx="6" presStyleCnt="7"/>
      <dgm:spPr/>
    </dgm:pt>
    <dgm:pt modelId="{8E92209A-4EF0-42C8-B997-2EC12F9E387D}" type="pres">
      <dgm:prSet presAssocID="{EC65FB01-01F6-4D73-B5D7-825DAFF3FBB7}" presName="text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6B51C61-67A1-44AC-BD46-F15A7E7AF933}" type="presOf" srcId="{81CBC8F4-28F5-4C99-8289-7A69D912B084}" destId="{BB635F52-6D17-4F3E-A425-3504D93D0DA2}" srcOrd="1" destOrd="0" presId="urn:microsoft.com/office/officeart/2005/8/layout/vList4"/>
    <dgm:cxn modelId="{FCE092AB-A8EE-430D-B916-4D7FDA4E2A0C}" type="presOf" srcId="{E3138B02-8551-4526-80BE-F531031B3DFB}" destId="{9C275046-7382-4273-8604-01DC38A1E5B1}" srcOrd="1" destOrd="0" presId="urn:microsoft.com/office/officeart/2005/8/layout/vList4"/>
    <dgm:cxn modelId="{97DB8BAA-A56E-4B7C-8C51-9BBB96B20E98}" type="presOf" srcId="{C93052EB-7321-40F7-82CE-0838D4559CA8}" destId="{D3E76ACE-6DCB-46C4-9FBC-854D9FFA43D4}" srcOrd="1" destOrd="0" presId="urn:microsoft.com/office/officeart/2005/8/layout/vList4"/>
    <dgm:cxn modelId="{197EAFFA-704C-470C-ACDA-CCEE72C29DB6}" type="presOf" srcId="{0D9BCBC6-F818-4003-A0AC-82600C5FDBCC}" destId="{15C663BF-6177-4D2B-89A0-9E733B40AC13}" srcOrd="0" destOrd="0" presId="urn:microsoft.com/office/officeart/2005/8/layout/vList4"/>
    <dgm:cxn modelId="{F1656FD0-5FC0-4643-9608-9E0107B25025}" srcId="{0D9BCBC6-F818-4003-A0AC-82600C5FDBCC}" destId="{EC65FB01-01F6-4D73-B5D7-825DAFF3FBB7}" srcOrd="6" destOrd="0" parTransId="{03E9BECF-D2E7-4B91-9608-1C37DF34CF02}" sibTransId="{8D09798D-EFFA-49A2-BAE9-75BC4A8F7048}"/>
    <dgm:cxn modelId="{4AE0D407-73BE-4B19-9739-32B6BA2EEA81}" srcId="{0D9BCBC6-F818-4003-A0AC-82600C5FDBCC}" destId="{FB21AB77-999A-4695-B580-029F25CD519A}" srcOrd="4" destOrd="0" parTransId="{4A3AA5B7-6C04-4B8C-9E63-64DCF9FBD22F}" sibTransId="{0E9D2C46-9569-4AEF-9D01-37EEBD2D22DE}"/>
    <dgm:cxn modelId="{EDE409C2-69EF-4EDF-B321-A5C2C5D5AA2E}" type="presOf" srcId="{EC65FB01-01F6-4D73-B5D7-825DAFF3FBB7}" destId="{8E92209A-4EF0-42C8-B997-2EC12F9E387D}" srcOrd="1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52C32302-2C6C-475B-A952-F872DA34C5A6}" type="presOf" srcId="{FB21AB77-999A-4695-B580-029F25CD519A}" destId="{EDCC7D13-0D67-476A-853D-524CD0AF176F}" srcOrd="1" destOrd="0" presId="urn:microsoft.com/office/officeart/2005/8/layout/vList4"/>
    <dgm:cxn modelId="{B124E2F9-32CB-4509-A093-9EB25BCBD630}" type="presOf" srcId="{EC65FB01-01F6-4D73-B5D7-825DAFF3FBB7}" destId="{9E0F06B4-BC91-4758-9B29-D75A599A3EA6}" srcOrd="0" destOrd="0" presId="urn:microsoft.com/office/officeart/2005/8/layout/vList4"/>
    <dgm:cxn modelId="{C58DE8E7-B1BF-45CB-BA88-8323A458843C}" type="presOf" srcId="{81CBC8F4-28F5-4C99-8289-7A69D912B084}" destId="{64B9228A-AEF4-46FB-804F-C5354CED0BE5}" srcOrd="0" destOrd="0" presId="urn:microsoft.com/office/officeart/2005/8/layout/vList4"/>
    <dgm:cxn modelId="{6E8BB942-B094-4F13-B77A-C479B77B5B81}" type="presOf" srcId="{928911F2-13D1-41E0-A9D3-2FD8C8F58E9A}" destId="{B19CFEB6-64F9-4CF0-8A07-5008F5F6DFF7}" srcOrd="0" destOrd="0" presId="urn:microsoft.com/office/officeart/2005/8/layout/vList4"/>
    <dgm:cxn modelId="{E1441D68-C292-406F-B907-AC4C6AA45409}" type="presOf" srcId="{928911F2-13D1-41E0-A9D3-2FD8C8F58E9A}" destId="{692C8A99-BD39-473F-998D-18C852B824B4}" srcOrd="1" destOrd="0" presId="urn:microsoft.com/office/officeart/2005/8/layout/vList4"/>
    <dgm:cxn modelId="{ABB4E4A5-C7FE-429F-807C-3D38968A125F}" type="presOf" srcId="{C93052EB-7321-40F7-82CE-0838D4559CA8}" destId="{BC363385-C06D-46EF-8D46-FCF94B6F3E52}" srcOrd="0" destOrd="0" presId="urn:microsoft.com/office/officeart/2005/8/layout/vList4"/>
    <dgm:cxn modelId="{D891AF55-06B9-490A-B374-EDFA8D57B830}" type="presOf" srcId="{E3138B02-8551-4526-80BE-F531031B3DFB}" destId="{25030E8F-C394-4FCE-8B03-BD981D4E7052}" srcOrd="0" destOrd="0" presId="urn:microsoft.com/office/officeart/2005/8/layout/vList4"/>
    <dgm:cxn modelId="{224778A5-44FA-4132-8D0D-7EF709D1B65F}" type="presOf" srcId="{2FCAC579-C41B-446F-8DB4-A470CDE51874}" destId="{93700C9F-AC8D-4A85-BE2F-9B535517D872}" srcOrd="0" destOrd="0" presId="urn:microsoft.com/office/officeart/2005/8/layout/vList4"/>
    <dgm:cxn modelId="{69377391-3210-4EBA-AA21-97CB3B727432}" srcId="{0D9BCBC6-F818-4003-A0AC-82600C5FDBCC}" destId="{928911F2-13D1-41E0-A9D3-2FD8C8F58E9A}" srcOrd="1" destOrd="0" parTransId="{786B916D-D37B-4F23-A930-1585FAE5B4BD}" sibTransId="{0F09C1BA-BC0B-4C8C-B9D5-7D29776696DA}"/>
    <dgm:cxn modelId="{D1D90F3F-3EE4-4F23-914A-A82968E229ED}" type="presOf" srcId="{2FCAC579-C41B-446F-8DB4-A470CDE51874}" destId="{51DDEE3B-526A-48D0-8530-275BCC8C86FF}" srcOrd="1" destOrd="0" presId="urn:microsoft.com/office/officeart/2005/8/layout/vList4"/>
    <dgm:cxn modelId="{FD597C19-4D91-4878-B7B6-0F33A9DE8139}" srcId="{0D9BCBC6-F818-4003-A0AC-82600C5FDBCC}" destId="{C93052EB-7321-40F7-82CE-0838D4559CA8}" srcOrd="5" destOrd="0" parTransId="{B923A408-6A19-4EAF-819F-9024DB747B13}" sibTransId="{4F9B4577-B337-43AA-B67F-F67B2462086B}"/>
    <dgm:cxn modelId="{2F90449E-AD34-4FD5-A429-173A9C376799}" srcId="{0D9BCBC6-F818-4003-A0AC-82600C5FDBCC}" destId="{2FCAC579-C41B-446F-8DB4-A470CDE51874}" srcOrd="3" destOrd="0" parTransId="{8E321C10-2518-4B14-8975-026AB699F083}" sibTransId="{62DF8A67-C861-45DA-B2AE-FCCE04E0D0FD}"/>
    <dgm:cxn modelId="{660BAA52-C71D-4FD2-9D1B-3F1CB1E1B1C3}" type="presOf" srcId="{FB21AB77-999A-4695-B580-029F25CD519A}" destId="{62380A8E-9836-469A-A918-306A936934A6}" srcOrd="0" destOrd="0" presId="urn:microsoft.com/office/officeart/2005/8/layout/vList4"/>
    <dgm:cxn modelId="{4B902C8B-0089-47BB-A88D-3B0B57EA3CAB}" srcId="{0D9BCBC6-F818-4003-A0AC-82600C5FDBCC}" destId="{E3138B02-8551-4526-80BE-F531031B3DFB}" srcOrd="2" destOrd="0" parTransId="{E0CBF3EC-4E40-41EE-859F-270E91CB231B}" sibTransId="{E95C057A-6E91-45D2-893C-13B3F8D6C8F9}"/>
    <dgm:cxn modelId="{9BCA647B-0CF3-4C15-B412-5D7862226247}" type="presParOf" srcId="{15C663BF-6177-4D2B-89A0-9E733B40AC13}" destId="{BF37094C-ACBC-4BE4-9BE7-A93A667FAB6E}" srcOrd="0" destOrd="0" presId="urn:microsoft.com/office/officeart/2005/8/layout/vList4"/>
    <dgm:cxn modelId="{1DE2D9C6-E351-497D-905A-20EA1B34BE1F}" type="presParOf" srcId="{BF37094C-ACBC-4BE4-9BE7-A93A667FAB6E}" destId="{64B9228A-AEF4-46FB-804F-C5354CED0BE5}" srcOrd="0" destOrd="0" presId="urn:microsoft.com/office/officeart/2005/8/layout/vList4"/>
    <dgm:cxn modelId="{F5E7793B-F2D1-4933-833A-FE2665C221B8}" type="presParOf" srcId="{BF37094C-ACBC-4BE4-9BE7-A93A667FAB6E}" destId="{E843EC7B-0D3E-418F-93EA-C894152B443E}" srcOrd="1" destOrd="0" presId="urn:microsoft.com/office/officeart/2005/8/layout/vList4"/>
    <dgm:cxn modelId="{4B1401D4-EFC7-4816-A95C-BB5AB5CD2FE9}" type="presParOf" srcId="{BF37094C-ACBC-4BE4-9BE7-A93A667FAB6E}" destId="{BB635F52-6D17-4F3E-A425-3504D93D0DA2}" srcOrd="2" destOrd="0" presId="urn:microsoft.com/office/officeart/2005/8/layout/vList4"/>
    <dgm:cxn modelId="{539DD348-1B8D-4D06-9428-704F59F72FD1}" type="presParOf" srcId="{15C663BF-6177-4D2B-89A0-9E733B40AC13}" destId="{DF88912F-A70E-43DF-851D-7219E7A764C2}" srcOrd="1" destOrd="0" presId="urn:microsoft.com/office/officeart/2005/8/layout/vList4"/>
    <dgm:cxn modelId="{6BB665B2-1313-4874-ABC1-65CE7D003DE7}" type="presParOf" srcId="{15C663BF-6177-4D2B-89A0-9E733B40AC13}" destId="{66C33268-BD46-4AEB-86A6-78F0A2643E5C}" srcOrd="2" destOrd="0" presId="urn:microsoft.com/office/officeart/2005/8/layout/vList4"/>
    <dgm:cxn modelId="{93CC6EBE-A42E-4806-B301-66B72BB1A96A}" type="presParOf" srcId="{66C33268-BD46-4AEB-86A6-78F0A2643E5C}" destId="{B19CFEB6-64F9-4CF0-8A07-5008F5F6DFF7}" srcOrd="0" destOrd="0" presId="urn:microsoft.com/office/officeart/2005/8/layout/vList4"/>
    <dgm:cxn modelId="{6D0B5D87-3C29-4BF1-93AA-7359AC3DBD2C}" type="presParOf" srcId="{66C33268-BD46-4AEB-86A6-78F0A2643E5C}" destId="{85151331-0979-4308-BC53-D9684252EDB0}" srcOrd="1" destOrd="0" presId="urn:microsoft.com/office/officeart/2005/8/layout/vList4"/>
    <dgm:cxn modelId="{43BAA879-499D-49E0-BFBC-8729FD13B2CD}" type="presParOf" srcId="{66C33268-BD46-4AEB-86A6-78F0A2643E5C}" destId="{692C8A99-BD39-473F-998D-18C852B824B4}" srcOrd="2" destOrd="0" presId="urn:microsoft.com/office/officeart/2005/8/layout/vList4"/>
    <dgm:cxn modelId="{7C7EB5FC-E2EF-421A-AF7A-0D0398A25F7F}" type="presParOf" srcId="{15C663BF-6177-4D2B-89A0-9E733B40AC13}" destId="{764D7044-B6E6-4EB0-B7C7-C61D3F15308E}" srcOrd="3" destOrd="0" presId="urn:microsoft.com/office/officeart/2005/8/layout/vList4"/>
    <dgm:cxn modelId="{29B0CB2E-2D6D-44EF-86F5-3B47596F4B33}" type="presParOf" srcId="{15C663BF-6177-4D2B-89A0-9E733B40AC13}" destId="{BDFE988C-8C60-4709-AB31-BCD18187FBDF}" srcOrd="4" destOrd="0" presId="urn:microsoft.com/office/officeart/2005/8/layout/vList4"/>
    <dgm:cxn modelId="{2FE3F181-14DD-4507-ACF6-1A6F1A27BDDF}" type="presParOf" srcId="{BDFE988C-8C60-4709-AB31-BCD18187FBDF}" destId="{25030E8F-C394-4FCE-8B03-BD981D4E7052}" srcOrd="0" destOrd="0" presId="urn:microsoft.com/office/officeart/2005/8/layout/vList4"/>
    <dgm:cxn modelId="{38F0B195-9B10-4F72-B3A2-FB05A08DC847}" type="presParOf" srcId="{BDFE988C-8C60-4709-AB31-BCD18187FBDF}" destId="{3D8B1113-B33F-4327-B8CE-90046344C441}" srcOrd="1" destOrd="0" presId="urn:microsoft.com/office/officeart/2005/8/layout/vList4"/>
    <dgm:cxn modelId="{52ACAF89-55A8-4DA5-8A3D-FC283D98DED2}" type="presParOf" srcId="{BDFE988C-8C60-4709-AB31-BCD18187FBDF}" destId="{9C275046-7382-4273-8604-01DC38A1E5B1}" srcOrd="2" destOrd="0" presId="urn:microsoft.com/office/officeart/2005/8/layout/vList4"/>
    <dgm:cxn modelId="{453E2932-2726-4825-BE39-2D14736AF3F7}" type="presParOf" srcId="{15C663BF-6177-4D2B-89A0-9E733B40AC13}" destId="{21439686-ED2A-4D36-B5C0-FE1C0E4143B4}" srcOrd="5" destOrd="0" presId="urn:microsoft.com/office/officeart/2005/8/layout/vList4"/>
    <dgm:cxn modelId="{51AE8B96-7C01-4784-AA8D-ABEC953A890E}" type="presParOf" srcId="{15C663BF-6177-4D2B-89A0-9E733B40AC13}" destId="{5370B4DB-E0A9-4327-9538-E53E8BF714C2}" srcOrd="6" destOrd="0" presId="urn:microsoft.com/office/officeart/2005/8/layout/vList4"/>
    <dgm:cxn modelId="{DB9E6D1B-DE15-4EAF-9511-28443C7FBE09}" type="presParOf" srcId="{5370B4DB-E0A9-4327-9538-E53E8BF714C2}" destId="{93700C9F-AC8D-4A85-BE2F-9B535517D872}" srcOrd="0" destOrd="0" presId="urn:microsoft.com/office/officeart/2005/8/layout/vList4"/>
    <dgm:cxn modelId="{D731AE73-A643-4CF2-9647-B4DD2C1A8295}" type="presParOf" srcId="{5370B4DB-E0A9-4327-9538-E53E8BF714C2}" destId="{D2C4DF24-D45B-48A0-B082-955B69105862}" srcOrd="1" destOrd="0" presId="urn:microsoft.com/office/officeart/2005/8/layout/vList4"/>
    <dgm:cxn modelId="{5567D24D-CAB5-4CDB-8606-E8AAF5CC8E83}" type="presParOf" srcId="{5370B4DB-E0A9-4327-9538-E53E8BF714C2}" destId="{51DDEE3B-526A-48D0-8530-275BCC8C86FF}" srcOrd="2" destOrd="0" presId="urn:microsoft.com/office/officeart/2005/8/layout/vList4"/>
    <dgm:cxn modelId="{7FF24714-D790-47E8-ABD8-A5E551A2BC1F}" type="presParOf" srcId="{15C663BF-6177-4D2B-89A0-9E733B40AC13}" destId="{153A2337-3DCD-4012-AC3C-E8F4EC3A751A}" srcOrd="7" destOrd="0" presId="urn:microsoft.com/office/officeart/2005/8/layout/vList4"/>
    <dgm:cxn modelId="{29A79F9C-9AAB-42DC-8F31-0717BE304A8B}" type="presParOf" srcId="{15C663BF-6177-4D2B-89A0-9E733B40AC13}" destId="{9FC9E4EF-2095-42D2-90E7-68DA09B3D88C}" srcOrd="8" destOrd="0" presId="urn:microsoft.com/office/officeart/2005/8/layout/vList4"/>
    <dgm:cxn modelId="{C1E07262-4775-4EE9-B5F9-EAC37CC9D69A}" type="presParOf" srcId="{9FC9E4EF-2095-42D2-90E7-68DA09B3D88C}" destId="{62380A8E-9836-469A-A918-306A936934A6}" srcOrd="0" destOrd="0" presId="urn:microsoft.com/office/officeart/2005/8/layout/vList4"/>
    <dgm:cxn modelId="{2E4E6A7A-2922-44AC-9A9A-2FDF949C1B97}" type="presParOf" srcId="{9FC9E4EF-2095-42D2-90E7-68DA09B3D88C}" destId="{87993B35-6250-4DC0-97A9-E473D929BBF3}" srcOrd="1" destOrd="0" presId="urn:microsoft.com/office/officeart/2005/8/layout/vList4"/>
    <dgm:cxn modelId="{5D13C9B1-77BD-4205-B71D-18C574088D60}" type="presParOf" srcId="{9FC9E4EF-2095-42D2-90E7-68DA09B3D88C}" destId="{EDCC7D13-0D67-476A-853D-524CD0AF176F}" srcOrd="2" destOrd="0" presId="urn:microsoft.com/office/officeart/2005/8/layout/vList4"/>
    <dgm:cxn modelId="{395DB937-2488-40B0-8FDE-82217EE89CB1}" type="presParOf" srcId="{15C663BF-6177-4D2B-89A0-9E733B40AC13}" destId="{1A3785C9-C69F-4DB9-825F-302DC1902A3F}" srcOrd="9" destOrd="0" presId="urn:microsoft.com/office/officeart/2005/8/layout/vList4"/>
    <dgm:cxn modelId="{BA3D1FEC-5738-4B17-A5EC-0E553A333507}" type="presParOf" srcId="{15C663BF-6177-4D2B-89A0-9E733B40AC13}" destId="{0E2426E3-B8C6-4125-A007-DCA3CE355518}" srcOrd="10" destOrd="0" presId="urn:microsoft.com/office/officeart/2005/8/layout/vList4"/>
    <dgm:cxn modelId="{5DC410EB-7745-4D91-9BA3-F9F22CCFD443}" type="presParOf" srcId="{0E2426E3-B8C6-4125-A007-DCA3CE355518}" destId="{BC363385-C06D-46EF-8D46-FCF94B6F3E52}" srcOrd="0" destOrd="0" presId="urn:microsoft.com/office/officeart/2005/8/layout/vList4"/>
    <dgm:cxn modelId="{9C84CCD3-884A-4129-8B0B-A317C21F275E}" type="presParOf" srcId="{0E2426E3-B8C6-4125-A007-DCA3CE355518}" destId="{0C3C0D91-F759-4295-B887-6E83F2DBA294}" srcOrd="1" destOrd="0" presId="urn:microsoft.com/office/officeart/2005/8/layout/vList4"/>
    <dgm:cxn modelId="{7D86DC07-C9C1-4117-832E-5997B9B76C5E}" type="presParOf" srcId="{0E2426E3-B8C6-4125-A007-DCA3CE355518}" destId="{D3E76ACE-6DCB-46C4-9FBC-854D9FFA43D4}" srcOrd="2" destOrd="0" presId="urn:microsoft.com/office/officeart/2005/8/layout/vList4"/>
    <dgm:cxn modelId="{7BAD8F1A-0C7D-4089-BA61-49B595301B58}" type="presParOf" srcId="{15C663BF-6177-4D2B-89A0-9E733B40AC13}" destId="{3771BFFB-2455-4EB3-BA5D-8065700B96D6}" srcOrd="11" destOrd="0" presId="urn:microsoft.com/office/officeart/2005/8/layout/vList4"/>
    <dgm:cxn modelId="{BE5E50CA-B5DF-491F-834F-7B2DBF12EA92}" type="presParOf" srcId="{15C663BF-6177-4D2B-89A0-9E733B40AC13}" destId="{B4016CBB-78A1-4160-BBC6-5104141554A3}" srcOrd="12" destOrd="0" presId="urn:microsoft.com/office/officeart/2005/8/layout/vList4"/>
    <dgm:cxn modelId="{3A5702ED-A317-48E6-8BAA-01F7A9239479}" type="presParOf" srcId="{B4016CBB-78A1-4160-BBC6-5104141554A3}" destId="{9E0F06B4-BC91-4758-9B29-D75A599A3EA6}" srcOrd="0" destOrd="0" presId="urn:microsoft.com/office/officeart/2005/8/layout/vList4"/>
    <dgm:cxn modelId="{8258EFC5-CE42-4174-8EA8-7E7E7597F8BE}" type="presParOf" srcId="{B4016CBB-78A1-4160-BBC6-5104141554A3}" destId="{314C7CF4-B9ED-4998-B940-DDCE303114E2}" srcOrd="1" destOrd="0" presId="urn:microsoft.com/office/officeart/2005/8/layout/vList4"/>
    <dgm:cxn modelId="{5E8569D1-7B83-436F-8D39-7A53625E3AF7}" type="presParOf" srcId="{B4016CBB-78A1-4160-BBC6-5104141554A3}" destId="{8E92209A-4EF0-42C8-B997-2EC12F9E387D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 smtClean="0"/>
            <a:t>4. APPLICATION</a:t>
          </a:r>
          <a:endParaRPr lang="en-US" dirty="0"/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BB555995-E7BC-467D-AFCA-BBD1FA2BB1D0}">
      <dgm:prSet phldrT="[Text]"/>
      <dgm:spPr/>
      <dgm:t>
        <a:bodyPr/>
        <a:lstStyle/>
        <a:p>
          <a:r>
            <a:rPr lang="en-US" dirty="0" smtClean="0"/>
            <a:t>3. TRANSPORT</a:t>
          </a:r>
          <a:endParaRPr lang="en-US" dirty="0"/>
        </a:p>
      </dgm:t>
    </dgm:pt>
    <dgm:pt modelId="{CB86AB4C-70CB-4E0F-8C99-715EF9826CA8}" type="parTrans" cxnId="{E9AA758A-9BAE-4694-A0C0-59CCC0758427}">
      <dgm:prSet/>
      <dgm:spPr/>
      <dgm:t>
        <a:bodyPr/>
        <a:lstStyle/>
        <a:p>
          <a:endParaRPr lang="en-US"/>
        </a:p>
      </dgm:t>
    </dgm:pt>
    <dgm:pt modelId="{C7ABB21C-0DF4-4543-8696-FC650C734C94}" type="sibTrans" cxnId="{E9AA758A-9BAE-4694-A0C0-59CCC0758427}">
      <dgm:prSet/>
      <dgm:spPr/>
      <dgm:t>
        <a:bodyPr/>
        <a:lstStyle/>
        <a:p>
          <a:endParaRPr lang="en-US"/>
        </a:p>
      </dgm:t>
    </dgm:pt>
    <dgm:pt modelId="{A404F298-7837-4112-A065-E5DBD74B4BF2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dirty="0" smtClean="0"/>
            <a:t>2. INTERNET	</a:t>
          </a:r>
          <a:endParaRPr lang="en-US" dirty="0"/>
        </a:p>
      </dgm:t>
    </dgm:pt>
    <dgm:pt modelId="{E5665634-A7C8-4D9C-A0E7-0F8F3E7A2116}" type="parTrans" cxnId="{A964ACC9-E594-40B1-B5EC-479094DC4DA0}">
      <dgm:prSet/>
      <dgm:spPr/>
      <dgm:t>
        <a:bodyPr/>
        <a:lstStyle/>
        <a:p>
          <a:endParaRPr lang="en-US"/>
        </a:p>
      </dgm:t>
    </dgm:pt>
    <dgm:pt modelId="{C78B4031-97E3-4B08-8EB5-F9026851ECBB}" type="sibTrans" cxnId="{A964ACC9-E594-40B1-B5EC-479094DC4DA0}">
      <dgm:prSet/>
      <dgm:spPr/>
      <dgm:t>
        <a:bodyPr/>
        <a:lstStyle/>
        <a:p>
          <a:endParaRPr lang="en-US"/>
        </a:p>
      </dgm:t>
    </dgm:pt>
    <dgm:pt modelId="{2EA7722C-A5AC-4D55-ABD3-40D8F6A9A5C2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 smtClean="0"/>
            <a:t>1. NETWORK INTERFACE</a:t>
          </a:r>
          <a:endParaRPr lang="en-US" dirty="0"/>
        </a:p>
      </dgm:t>
    </dgm:pt>
    <dgm:pt modelId="{6F3F00FB-FCA9-482F-B166-46543939BE8E}" type="parTrans" cxnId="{85D272BC-4F44-4B85-8E67-E89E64C195AC}">
      <dgm:prSet/>
      <dgm:spPr/>
      <dgm:t>
        <a:bodyPr/>
        <a:lstStyle/>
        <a:p>
          <a:endParaRPr lang="en-US"/>
        </a:p>
      </dgm:t>
    </dgm:pt>
    <dgm:pt modelId="{578398B6-EE81-4208-8A88-40AECF65BAE0}" type="sibTrans" cxnId="{85D272BC-4F44-4B85-8E67-E89E64C195AC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4" custScaleY="279983" custLinFactNeighborX="-1979" custLinFactNeighborY="-4494"/>
      <dgm:spPr/>
      <dgm:t>
        <a:bodyPr/>
        <a:lstStyle/>
        <a:p>
          <a:endParaRPr lang="en-US"/>
        </a:p>
      </dgm:t>
    </dgm:pt>
    <dgm:pt modelId="{0EE79B08-2496-49DE-A60B-BA83411891EE}" type="pres">
      <dgm:prSet presAssocID="{DCD4729B-22DF-43A0-95B6-40E7657E5BB9}" presName="img" presStyleLbl="fgImgPlace1" presStyleIdx="0" presStyleCnt="4"/>
      <dgm:spPr/>
    </dgm:pt>
    <dgm:pt modelId="{85844FF5-5275-423C-A571-5852DCE46CBE}" type="pres">
      <dgm:prSet presAssocID="{DCD4729B-22DF-43A0-95B6-40E7657E5BB9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CD99D78-B971-4239-A194-F5676A38F6DA}" type="pres">
      <dgm:prSet presAssocID="{1A3DDB7D-3A29-4CC4-8C1A-E2B423F9274C}" presName="spacer" presStyleCnt="0"/>
      <dgm:spPr/>
    </dgm:pt>
    <dgm:pt modelId="{D594D04F-5224-4A19-B758-A04A8349E602}" type="pres">
      <dgm:prSet presAssocID="{BB555995-E7BC-467D-AFCA-BBD1FA2BB1D0}" presName="comp" presStyleCnt="0"/>
      <dgm:spPr/>
    </dgm:pt>
    <dgm:pt modelId="{443BDA13-0283-44AB-B4EC-3B7770D5C331}" type="pres">
      <dgm:prSet presAssocID="{BB555995-E7BC-467D-AFCA-BBD1FA2BB1D0}" presName="box" presStyleLbl="node1" presStyleIdx="1" presStyleCnt="4" custScaleY="61948" custLinFactNeighborY="-2496"/>
      <dgm:spPr/>
      <dgm:t>
        <a:bodyPr/>
        <a:lstStyle/>
        <a:p>
          <a:endParaRPr lang="en-US"/>
        </a:p>
      </dgm:t>
    </dgm:pt>
    <dgm:pt modelId="{383B37BF-FB8E-451B-B545-00D7D0025BC1}" type="pres">
      <dgm:prSet presAssocID="{BB555995-E7BC-467D-AFCA-BBD1FA2BB1D0}" presName="img" presStyleLbl="fgImgPlace1" presStyleIdx="1" presStyleCnt="4" custScaleY="48033"/>
      <dgm:spPr/>
    </dgm:pt>
    <dgm:pt modelId="{C673198B-010B-4124-A64C-E9726DD39E11}" type="pres">
      <dgm:prSet presAssocID="{BB555995-E7BC-467D-AFCA-BBD1FA2BB1D0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B51B355-3643-4CAA-B63B-0F08F0F1390A}" type="pres">
      <dgm:prSet presAssocID="{C7ABB21C-0DF4-4543-8696-FC650C734C94}" presName="spacer" presStyleCnt="0"/>
      <dgm:spPr/>
    </dgm:pt>
    <dgm:pt modelId="{D7031035-C15D-45BB-91DE-857AA85C0C7F}" type="pres">
      <dgm:prSet presAssocID="{A404F298-7837-4112-A065-E5DBD74B4BF2}" presName="comp" presStyleCnt="0"/>
      <dgm:spPr/>
    </dgm:pt>
    <dgm:pt modelId="{8AE62AA0-8D56-4827-8B88-8319E621EC8F}" type="pres">
      <dgm:prSet presAssocID="{A404F298-7837-4112-A065-E5DBD74B4BF2}" presName="box" presStyleLbl="node1" presStyleIdx="2" presStyleCnt="4" custScaleY="77254"/>
      <dgm:spPr/>
      <dgm:t>
        <a:bodyPr/>
        <a:lstStyle/>
        <a:p>
          <a:endParaRPr lang="en-US"/>
        </a:p>
      </dgm:t>
    </dgm:pt>
    <dgm:pt modelId="{D555E26B-8197-41E3-9ACC-7B359A2C5EC4}" type="pres">
      <dgm:prSet presAssocID="{A404F298-7837-4112-A065-E5DBD74B4BF2}" presName="img" presStyleLbl="fgImgPlace1" presStyleIdx="2" presStyleCnt="4" custScaleY="43265"/>
      <dgm:spPr/>
    </dgm:pt>
    <dgm:pt modelId="{EAD55774-A30E-4B1F-A947-2BFE388E4F51}" type="pres">
      <dgm:prSet presAssocID="{A404F298-7837-4112-A065-E5DBD74B4BF2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67746C-690F-42E0-9D75-29A98FE3419C}" type="pres">
      <dgm:prSet presAssocID="{C78B4031-97E3-4B08-8EB5-F9026851ECBB}" presName="spacer" presStyleCnt="0"/>
      <dgm:spPr/>
    </dgm:pt>
    <dgm:pt modelId="{9E1FBA1F-8461-4441-85AC-1C4D6AE338AD}" type="pres">
      <dgm:prSet presAssocID="{2EA7722C-A5AC-4D55-ABD3-40D8F6A9A5C2}" presName="comp" presStyleCnt="0"/>
      <dgm:spPr/>
    </dgm:pt>
    <dgm:pt modelId="{E50E6D48-F041-4D10-A913-494CD510DA37}" type="pres">
      <dgm:prSet presAssocID="{2EA7722C-A5AC-4D55-ABD3-40D8F6A9A5C2}" presName="box" presStyleLbl="node1" presStyleIdx="3" presStyleCnt="4" custScaleY="174484"/>
      <dgm:spPr/>
      <dgm:t>
        <a:bodyPr/>
        <a:lstStyle/>
        <a:p>
          <a:endParaRPr lang="en-US"/>
        </a:p>
      </dgm:t>
    </dgm:pt>
    <dgm:pt modelId="{586A7222-C3FB-448F-B836-AAEFEA948302}" type="pres">
      <dgm:prSet presAssocID="{2EA7722C-A5AC-4D55-ABD3-40D8F6A9A5C2}" presName="img" presStyleLbl="fgImgPlace1" presStyleIdx="3" presStyleCnt="4"/>
      <dgm:spPr/>
    </dgm:pt>
    <dgm:pt modelId="{31CE851F-E7DB-4F10-ADCB-8B86C0F867DE}" type="pres">
      <dgm:prSet presAssocID="{2EA7722C-A5AC-4D55-ABD3-40D8F6A9A5C2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BF1E8E6-EFA4-421D-930C-85D1482882BA}" type="presOf" srcId="{A404F298-7837-4112-A065-E5DBD74B4BF2}" destId="{EAD55774-A30E-4B1F-A947-2BFE388E4F51}" srcOrd="1" destOrd="0" presId="urn:microsoft.com/office/officeart/2005/8/layout/vList4"/>
    <dgm:cxn modelId="{E9AA758A-9BAE-4694-A0C0-59CCC0758427}" srcId="{42D4F01C-AF65-444D-A775-C561C5652FC0}" destId="{BB555995-E7BC-467D-AFCA-BBD1FA2BB1D0}" srcOrd="1" destOrd="0" parTransId="{CB86AB4C-70CB-4E0F-8C99-715EF9826CA8}" sibTransId="{C7ABB21C-0DF4-4543-8696-FC650C734C94}"/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52863113-5823-4509-A486-5F614372B255}" type="presOf" srcId="{A404F298-7837-4112-A065-E5DBD74B4BF2}" destId="{8AE62AA0-8D56-4827-8B88-8319E621EC8F}" srcOrd="0" destOrd="0" presId="urn:microsoft.com/office/officeart/2005/8/layout/vList4"/>
    <dgm:cxn modelId="{DE7BF49E-99FC-4A66-8C41-ECCE927E0A10}" type="presOf" srcId="{42D4F01C-AF65-444D-A775-C561C5652FC0}" destId="{80E67A6F-F6BA-42F7-9491-7C92B2ED7948}" srcOrd="0" destOrd="0" presId="urn:microsoft.com/office/officeart/2005/8/layout/vList4"/>
    <dgm:cxn modelId="{B91FDE0F-DEE9-43EE-BE9B-C32367EAFE9A}" type="presOf" srcId="{2EA7722C-A5AC-4D55-ABD3-40D8F6A9A5C2}" destId="{31CE851F-E7DB-4F10-ADCB-8B86C0F867DE}" srcOrd="1" destOrd="0" presId="urn:microsoft.com/office/officeart/2005/8/layout/vList4"/>
    <dgm:cxn modelId="{BC42B31D-64F0-406C-8651-537615740081}" type="presOf" srcId="{DCD4729B-22DF-43A0-95B6-40E7657E5BB9}" destId="{85844FF5-5275-423C-A571-5852DCE46CBE}" srcOrd="1" destOrd="0" presId="urn:microsoft.com/office/officeart/2005/8/layout/vList4"/>
    <dgm:cxn modelId="{A964ACC9-E594-40B1-B5EC-479094DC4DA0}" srcId="{42D4F01C-AF65-444D-A775-C561C5652FC0}" destId="{A404F298-7837-4112-A065-E5DBD74B4BF2}" srcOrd="2" destOrd="0" parTransId="{E5665634-A7C8-4D9C-A0E7-0F8F3E7A2116}" sibTransId="{C78B4031-97E3-4B08-8EB5-F9026851ECBB}"/>
    <dgm:cxn modelId="{2C20C151-69F0-4C15-A3EE-92866A3761B4}" type="presOf" srcId="{2EA7722C-A5AC-4D55-ABD3-40D8F6A9A5C2}" destId="{E50E6D48-F041-4D10-A913-494CD510DA37}" srcOrd="0" destOrd="0" presId="urn:microsoft.com/office/officeart/2005/8/layout/vList4"/>
    <dgm:cxn modelId="{2F5442FA-FA57-41C6-97A5-AE91FED13349}" type="presOf" srcId="{BB555995-E7BC-467D-AFCA-BBD1FA2BB1D0}" destId="{C673198B-010B-4124-A64C-E9726DD39E11}" srcOrd="1" destOrd="0" presId="urn:microsoft.com/office/officeart/2005/8/layout/vList4"/>
    <dgm:cxn modelId="{5B713DDB-9209-4A65-BABF-55A6B2BEE537}" type="presOf" srcId="{BB555995-E7BC-467D-AFCA-BBD1FA2BB1D0}" destId="{443BDA13-0283-44AB-B4EC-3B7770D5C331}" srcOrd="0" destOrd="0" presId="urn:microsoft.com/office/officeart/2005/8/layout/vList4"/>
    <dgm:cxn modelId="{85D272BC-4F44-4B85-8E67-E89E64C195AC}" srcId="{42D4F01C-AF65-444D-A775-C561C5652FC0}" destId="{2EA7722C-A5AC-4D55-ABD3-40D8F6A9A5C2}" srcOrd="3" destOrd="0" parTransId="{6F3F00FB-FCA9-482F-B166-46543939BE8E}" sibTransId="{578398B6-EE81-4208-8A88-40AECF65BAE0}"/>
    <dgm:cxn modelId="{107F22F3-A57B-4BA4-BBF7-B77378D74D20}" type="presOf" srcId="{DCD4729B-22DF-43A0-95B6-40E7657E5BB9}" destId="{826CC2CB-18BB-4E13-BA8B-7F902CAAC08D}" srcOrd="0" destOrd="0" presId="urn:microsoft.com/office/officeart/2005/8/layout/vList4"/>
    <dgm:cxn modelId="{6C8C1B36-B998-4F4C-9F4D-DC369D742F44}" type="presParOf" srcId="{80E67A6F-F6BA-42F7-9491-7C92B2ED7948}" destId="{5B589ABC-DCB4-4920-8BF2-A71196344131}" srcOrd="0" destOrd="0" presId="urn:microsoft.com/office/officeart/2005/8/layout/vList4"/>
    <dgm:cxn modelId="{8CAD7E07-C354-4B1A-B293-EECFE3AD57BA}" type="presParOf" srcId="{5B589ABC-DCB4-4920-8BF2-A71196344131}" destId="{826CC2CB-18BB-4E13-BA8B-7F902CAAC08D}" srcOrd="0" destOrd="0" presId="urn:microsoft.com/office/officeart/2005/8/layout/vList4"/>
    <dgm:cxn modelId="{30E25EBF-4D42-411A-9652-7F1392ABF565}" type="presParOf" srcId="{5B589ABC-DCB4-4920-8BF2-A71196344131}" destId="{0EE79B08-2496-49DE-A60B-BA83411891EE}" srcOrd="1" destOrd="0" presId="urn:microsoft.com/office/officeart/2005/8/layout/vList4"/>
    <dgm:cxn modelId="{D0694B69-129F-430A-838F-CD7D02B6589B}" type="presParOf" srcId="{5B589ABC-DCB4-4920-8BF2-A71196344131}" destId="{85844FF5-5275-423C-A571-5852DCE46CBE}" srcOrd="2" destOrd="0" presId="urn:microsoft.com/office/officeart/2005/8/layout/vList4"/>
    <dgm:cxn modelId="{DEA83BE5-BDCB-4124-9333-2EAFA21EAA59}" type="presParOf" srcId="{80E67A6F-F6BA-42F7-9491-7C92B2ED7948}" destId="{8CD99D78-B971-4239-A194-F5676A38F6DA}" srcOrd="1" destOrd="0" presId="urn:microsoft.com/office/officeart/2005/8/layout/vList4"/>
    <dgm:cxn modelId="{7B311EF2-AF92-4797-A1E3-9865C33947C8}" type="presParOf" srcId="{80E67A6F-F6BA-42F7-9491-7C92B2ED7948}" destId="{D594D04F-5224-4A19-B758-A04A8349E602}" srcOrd="2" destOrd="0" presId="urn:microsoft.com/office/officeart/2005/8/layout/vList4"/>
    <dgm:cxn modelId="{9644D3CC-ED60-48D4-91FB-91CAB0318AB7}" type="presParOf" srcId="{D594D04F-5224-4A19-B758-A04A8349E602}" destId="{443BDA13-0283-44AB-B4EC-3B7770D5C331}" srcOrd="0" destOrd="0" presId="urn:microsoft.com/office/officeart/2005/8/layout/vList4"/>
    <dgm:cxn modelId="{A3AD77B3-98AF-467E-A295-BA7C1A460BC4}" type="presParOf" srcId="{D594D04F-5224-4A19-B758-A04A8349E602}" destId="{383B37BF-FB8E-451B-B545-00D7D0025BC1}" srcOrd="1" destOrd="0" presId="urn:microsoft.com/office/officeart/2005/8/layout/vList4"/>
    <dgm:cxn modelId="{14408712-31BA-4B89-8C1E-01D5F4AD122B}" type="presParOf" srcId="{D594D04F-5224-4A19-B758-A04A8349E602}" destId="{C673198B-010B-4124-A64C-E9726DD39E11}" srcOrd="2" destOrd="0" presId="urn:microsoft.com/office/officeart/2005/8/layout/vList4"/>
    <dgm:cxn modelId="{597ED131-95BD-48B4-85D1-77423004889B}" type="presParOf" srcId="{80E67A6F-F6BA-42F7-9491-7C92B2ED7948}" destId="{9B51B355-3643-4CAA-B63B-0F08F0F1390A}" srcOrd="3" destOrd="0" presId="urn:microsoft.com/office/officeart/2005/8/layout/vList4"/>
    <dgm:cxn modelId="{E3B08F42-72D4-4434-8B00-A778641BBB3F}" type="presParOf" srcId="{80E67A6F-F6BA-42F7-9491-7C92B2ED7948}" destId="{D7031035-C15D-45BB-91DE-857AA85C0C7F}" srcOrd="4" destOrd="0" presId="urn:microsoft.com/office/officeart/2005/8/layout/vList4"/>
    <dgm:cxn modelId="{86926665-BE7C-446E-BC97-3A676684ED7A}" type="presParOf" srcId="{D7031035-C15D-45BB-91DE-857AA85C0C7F}" destId="{8AE62AA0-8D56-4827-8B88-8319E621EC8F}" srcOrd="0" destOrd="0" presId="urn:microsoft.com/office/officeart/2005/8/layout/vList4"/>
    <dgm:cxn modelId="{3DB5DC02-5C38-4A27-8761-20E2E4D2C0A0}" type="presParOf" srcId="{D7031035-C15D-45BB-91DE-857AA85C0C7F}" destId="{D555E26B-8197-41E3-9ACC-7B359A2C5EC4}" srcOrd="1" destOrd="0" presId="urn:microsoft.com/office/officeart/2005/8/layout/vList4"/>
    <dgm:cxn modelId="{53BD149E-07F6-495C-8104-29DC9D3FC9CE}" type="presParOf" srcId="{D7031035-C15D-45BB-91DE-857AA85C0C7F}" destId="{EAD55774-A30E-4B1F-A947-2BFE388E4F51}" srcOrd="2" destOrd="0" presId="urn:microsoft.com/office/officeart/2005/8/layout/vList4"/>
    <dgm:cxn modelId="{AA95537E-32D5-4B36-B808-7F66636FA195}" type="presParOf" srcId="{80E67A6F-F6BA-42F7-9491-7C92B2ED7948}" destId="{C467746C-690F-42E0-9D75-29A98FE3419C}" srcOrd="5" destOrd="0" presId="urn:microsoft.com/office/officeart/2005/8/layout/vList4"/>
    <dgm:cxn modelId="{F46B376C-57AC-4336-A348-8348DFDB5B3B}" type="presParOf" srcId="{80E67A6F-F6BA-42F7-9491-7C92B2ED7948}" destId="{9E1FBA1F-8461-4441-85AC-1C4D6AE338AD}" srcOrd="6" destOrd="0" presId="urn:microsoft.com/office/officeart/2005/8/layout/vList4"/>
    <dgm:cxn modelId="{65867F34-F008-4E46-B7A6-7616F72BADC2}" type="presParOf" srcId="{9E1FBA1F-8461-4441-85AC-1C4D6AE338AD}" destId="{E50E6D48-F041-4D10-A913-494CD510DA37}" srcOrd="0" destOrd="0" presId="urn:microsoft.com/office/officeart/2005/8/layout/vList4"/>
    <dgm:cxn modelId="{593FC8E9-64BA-40E2-9221-F4B09A2B83E7}" type="presParOf" srcId="{9E1FBA1F-8461-4441-85AC-1C4D6AE338AD}" destId="{586A7222-C3FB-448F-B836-AAEFEA948302}" srcOrd="1" destOrd="0" presId="urn:microsoft.com/office/officeart/2005/8/layout/vList4"/>
    <dgm:cxn modelId="{64B7E20A-9E6F-4A17-8265-E7421C47D6F9}" type="presParOf" srcId="{9E1FBA1F-8461-4441-85AC-1C4D6AE338AD}" destId="{31CE851F-E7DB-4F10-ADCB-8B86C0F867D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2870429" cy="405697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7. APPLICATION</a:t>
          </a:r>
          <a:endParaRPr lang="en-US" sz="1800" kern="1200" dirty="0"/>
        </a:p>
      </dsp:txBody>
      <dsp:txXfrm>
        <a:off x="614655" y="0"/>
        <a:ext cx="2255773" cy="405697"/>
      </dsp:txXfrm>
    </dsp:sp>
    <dsp:sp modelId="{E843EC7B-0D3E-418F-93EA-C894152B443E}">
      <dsp:nvSpPr>
        <dsp:cNvPr id="0" name=""/>
        <dsp:cNvSpPr/>
      </dsp:nvSpPr>
      <dsp:spPr>
        <a:xfrm>
          <a:off x="40569" y="40569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9CFEB6-64F9-4CF0-8A07-5008F5F6DFF7}">
      <dsp:nvSpPr>
        <dsp:cNvPr id="0" name=""/>
        <dsp:cNvSpPr/>
      </dsp:nvSpPr>
      <dsp:spPr>
        <a:xfrm>
          <a:off x="0" y="446267"/>
          <a:ext cx="2870429" cy="405697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6. PRESENTATION</a:t>
          </a:r>
          <a:endParaRPr lang="en-US" sz="1800" kern="1200" dirty="0"/>
        </a:p>
      </dsp:txBody>
      <dsp:txXfrm>
        <a:off x="614655" y="446267"/>
        <a:ext cx="2255773" cy="405697"/>
      </dsp:txXfrm>
    </dsp:sp>
    <dsp:sp modelId="{85151331-0979-4308-BC53-D9684252EDB0}">
      <dsp:nvSpPr>
        <dsp:cNvPr id="0" name=""/>
        <dsp:cNvSpPr/>
      </dsp:nvSpPr>
      <dsp:spPr>
        <a:xfrm>
          <a:off x="40569" y="486836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30E8F-C394-4FCE-8B03-BD981D4E7052}">
      <dsp:nvSpPr>
        <dsp:cNvPr id="0" name=""/>
        <dsp:cNvSpPr/>
      </dsp:nvSpPr>
      <dsp:spPr>
        <a:xfrm>
          <a:off x="0" y="892534"/>
          <a:ext cx="2870429" cy="405697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5. SESSION</a:t>
          </a:r>
          <a:endParaRPr lang="en-US" sz="1800" kern="1200" dirty="0"/>
        </a:p>
      </dsp:txBody>
      <dsp:txXfrm>
        <a:off x="614655" y="892534"/>
        <a:ext cx="2255773" cy="405697"/>
      </dsp:txXfrm>
    </dsp:sp>
    <dsp:sp modelId="{3D8B1113-B33F-4327-B8CE-90046344C441}">
      <dsp:nvSpPr>
        <dsp:cNvPr id="0" name=""/>
        <dsp:cNvSpPr/>
      </dsp:nvSpPr>
      <dsp:spPr>
        <a:xfrm>
          <a:off x="5671" y="916966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700C9F-AC8D-4A85-BE2F-9B535517D872}">
      <dsp:nvSpPr>
        <dsp:cNvPr id="0" name=""/>
        <dsp:cNvSpPr/>
      </dsp:nvSpPr>
      <dsp:spPr>
        <a:xfrm>
          <a:off x="0" y="1338801"/>
          <a:ext cx="2870429" cy="4056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4. TRANSPORT</a:t>
          </a:r>
          <a:endParaRPr lang="en-US" sz="1800" kern="1200" dirty="0"/>
        </a:p>
      </dsp:txBody>
      <dsp:txXfrm>
        <a:off x="614655" y="1338801"/>
        <a:ext cx="2255773" cy="405697"/>
      </dsp:txXfrm>
    </dsp:sp>
    <dsp:sp modelId="{D2C4DF24-D45B-48A0-B082-955B69105862}">
      <dsp:nvSpPr>
        <dsp:cNvPr id="0" name=""/>
        <dsp:cNvSpPr/>
      </dsp:nvSpPr>
      <dsp:spPr>
        <a:xfrm>
          <a:off x="40569" y="1379370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380A8E-9836-469A-A918-306A936934A6}">
      <dsp:nvSpPr>
        <dsp:cNvPr id="0" name=""/>
        <dsp:cNvSpPr/>
      </dsp:nvSpPr>
      <dsp:spPr>
        <a:xfrm>
          <a:off x="0" y="1785068"/>
          <a:ext cx="2870429" cy="405697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3. NETWORK</a:t>
          </a:r>
          <a:endParaRPr lang="en-US" sz="1800" kern="1200" dirty="0"/>
        </a:p>
      </dsp:txBody>
      <dsp:txXfrm>
        <a:off x="614655" y="1785068"/>
        <a:ext cx="2255773" cy="405697"/>
      </dsp:txXfrm>
    </dsp:sp>
    <dsp:sp modelId="{87993B35-6250-4DC0-97A9-E473D929BBF3}">
      <dsp:nvSpPr>
        <dsp:cNvPr id="0" name=""/>
        <dsp:cNvSpPr/>
      </dsp:nvSpPr>
      <dsp:spPr>
        <a:xfrm>
          <a:off x="40569" y="1825637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363385-C06D-46EF-8D46-FCF94B6F3E52}">
      <dsp:nvSpPr>
        <dsp:cNvPr id="0" name=""/>
        <dsp:cNvSpPr/>
      </dsp:nvSpPr>
      <dsp:spPr>
        <a:xfrm>
          <a:off x="0" y="2231335"/>
          <a:ext cx="2870429" cy="405697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2. DATA LINK</a:t>
          </a:r>
          <a:endParaRPr lang="en-US" sz="1800" kern="1200" dirty="0"/>
        </a:p>
      </dsp:txBody>
      <dsp:txXfrm>
        <a:off x="614655" y="2231335"/>
        <a:ext cx="2255773" cy="405697"/>
      </dsp:txXfrm>
    </dsp:sp>
    <dsp:sp modelId="{0C3C0D91-F759-4295-B887-6E83F2DBA294}">
      <dsp:nvSpPr>
        <dsp:cNvPr id="0" name=""/>
        <dsp:cNvSpPr/>
      </dsp:nvSpPr>
      <dsp:spPr>
        <a:xfrm>
          <a:off x="40569" y="2271904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0F06B4-BC91-4758-9B29-D75A599A3EA6}">
      <dsp:nvSpPr>
        <dsp:cNvPr id="0" name=""/>
        <dsp:cNvSpPr/>
      </dsp:nvSpPr>
      <dsp:spPr>
        <a:xfrm>
          <a:off x="0" y="2677602"/>
          <a:ext cx="2870429" cy="405697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1. PHYSICAL </a:t>
          </a:r>
          <a:endParaRPr lang="en-US" sz="1800" kern="1200" dirty="0"/>
        </a:p>
      </dsp:txBody>
      <dsp:txXfrm>
        <a:off x="614655" y="2677602"/>
        <a:ext cx="2255773" cy="405697"/>
      </dsp:txXfrm>
    </dsp:sp>
    <dsp:sp modelId="{314C7CF4-B9ED-4998-B940-DDCE303114E2}">
      <dsp:nvSpPr>
        <dsp:cNvPr id="0" name=""/>
        <dsp:cNvSpPr/>
      </dsp:nvSpPr>
      <dsp:spPr>
        <a:xfrm>
          <a:off x="40569" y="2718172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3050690" cy="1370874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4. APPLICATION</a:t>
          </a:r>
          <a:endParaRPr lang="en-US" sz="1400" kern="1200" dirty="0"/>
        </a:p>
      </dsp:txBody>
      <dsp:txXfrm>
        <a:off x="659100" y="0"/>
        <a:ext cx="2391589" cy="1370874"/>
      </dsp:txXfrm>
    </dsp:sp>
    <dsp:sp modelId="{0EE79B08-2496-49DE-A60B-BA83411891EE}">
      <dsp:nvSpPr>
        <dsp:cNvPr id="0" name=""/>
        <dsp:cNvSpPr/>
      </dsp:nvSpPr>
      <dsp:spPr>
        <a:xfrm>
          <a:off x="48962" y="489586"/>
          <a:ext cx="610138" cy="39170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3BDA13-0283-44AB-B4EC-3B7770D5C331}">
      <dsp:nvSpPr>
        <dsp:cNvPr id="0" name=""/>
        <dsp:cNvSpPr/>
      </dsp:nvSpPr>
      <dsp:spPr>
        <a:xfrm>
          <a:off x="0" y="1407616"/>
          <a:ext cx="3050690" cy="3033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3. TRANSPORT</a:t>
          </a:r>
          <a:endParaRPr lang="en-US" sz="1400" kern="1200" dirty="0"/>
        </a:p>
      </dsp:txBody>
      <dsp:txXfrm>
        <a:off x="659100" y="1407616"/>
        <a:ext cx="2391589" cy="303314"/>
      </dsp:txXfrm>
    </dsp:sp>
    <dsp:sp modelId="{383B37BF-FB8E-451B-B545-00D7D0025BC1}">
      <dsp:nvSpPr>
        <dsp:cNvPr id="0" name=""/>
        <dsp:cNvSpPr/>
      </dsp:nvSpPr>
      <dsp:spPr>
        <a:xfrm>
          <a:off x="48962" y="1477421"/>
          <a:ext cx="610138" cy="18814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62AA0-8D56-4827-8B88-8319E621EC8F}">
      <dsp:nvSpPr>
        <dsp:cNvPr id="0" name=""/>
        <dsp:cNvSpPr/>
      </dsp:nvSpPr>
      <dsp:spPr>
        <a:xfrm>
          <a:off x="0" y="1772115"/>
          <a:ext cx="3050690" cy="378257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2. INTERNET	</a:t>
          </a:r>
          <a:endParaRPr lang="en-US" sz="1400" kern="1200" dirty="0"/>
        </a:p>
      </dsp:txBody>
      <dsp:txXfrm>
        <a:off x="659100" y="1772115"/>
        <a:ext cx="2391589" cy="378257"/>
      </dsp:txXfrm>
    </dsp:sp>
    <dsp:sp modelId="{D555E26B-8197-41E3-9ACC-7B359A2C5EC4}">
      <dsp:nvSpPr>
        <dsp:cNvPr id="0" name=""/>
        <dsp:cNvSpPr/>
      </dsp:nvSpPr>
      <dsp:spPr>
        <a:xfrm>
          <a:off x="48962" y="1876508"/>
          <a:ext cx="610138" cy="1694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0E6D48-F041-4D10-A913-494CD510DA37}">
      <dsp:nvSpPr>
        <dsp:cNvPr id="0" name=""/>
        <dsp:cNvSpPr/>
      </dsp:nvSpPr>
      <dsp:spPr>
        <a:xfrm>
          <a:off x="0" y="2199335"/>
          <a:ext cx="3050690" cy="854322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1. NETWORK INTERFACE</a:t>
          </a:r>
          <a:endParaRPr lang="en-US" sz="1400" kern="1200" dirty="0"/>
        </a:p>
      </dsp:txBody>
      <dsp:txXfrm>
        <a:off x="659100" y="2199335"/>
        <a:ext cx="2391589" cy="854322"/>
      </dsp:txXfrm>
    </dsp:sp>
    <dsp:sp modelId="{586A7222-C3FB-448F-B836-AAEFEA948302}">
      <dsp:nvSpPr>
        <dsp:cNvPr id="0" name=""/>
        <dsp:cNvSpPr/>
      </dsp:nvSpPr>
      <dsp:spPr>
        <a:xfrm>
          <a:off x="48962" y="2430645"/>
          <a:ext cx="610138" cy="39170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622C9A-E9E4-4239-A932-A8F4E714BB35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E4D72D-6A46-4192-8400-B72158011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957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845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1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885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986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727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034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512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317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521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081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728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8482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9955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376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4694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5047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3617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2924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2316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2016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9460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52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961622-7237-4AC8-9412-7DFE428C2AC9}" type="datetimeFigureOut">
              <a:rPr lang="en-GB" smtClean="0"/>
              <a:t>27/01/2021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319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934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hyperlink" Target="mailto:lee.cobley@uwtsd.ac.uk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6" Type="http://schemas.openxmlformats.org/officeDocument/2006/relationships/hyperlink" Target="mailto:n.Kaliyamurthy@uwtsd.ac.uk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3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us/evalcenter/" TargetMode="External"/><Relationship Id="rId2" Type="http://schemas.openxmlformats.org/officeDocument/2006/relationships/hyperlink" Target="https://www.virtualbox.org/wiki/Downloads" TargetMode="External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01800" y="1772817"/>
            <a:ext cx="10204450" cy="2348333"/>
          </a:xfrm>
        </p:spPr>
        <p:txBody>
          <a:bodyPr>
            <a:normAutofit/>
          </a:bodyPr>
          <a:lstStyle/>
          <a:p>
            <a:pPr algn="r"/>
            <a:r>
              <a:rPr lang="en-GB" sz="3600" b="1" dirty="0" smtClean="0">
                <a:solidFill>
                  <a:schemeClr val="accent2"/>
                </a:solidFill>
              </a:rPr>
              <a:t>Windows Server</a:t>
            </a:r>
            <a:r>
              <a:rPr lang="en-GB" sz="4800" dirty="0">
                <a:solidFill>
                  <a:schemeClr val="bg1"/>
                </a:solidFill>
              </a:rPr>
              <a:t/>
            </a:r>
            <a:br>
              <a:rPr lang="en-GB" sz="4800" dirty="0">
                <a:solidFill>
                  <a:schemeClr val="bg1"/>
                </a:solidFill>
              </a:rPr>
            </a:br>
            <a:r>
              <a:rPr lang="en-GB" sz="2400" i="1" dirty="0">
                <a:solidFill>
                  <a:schemeClr val="bg1"/>
                </a:solidFill>
              </a:rPr>
              <a:t>Network Operating Systems and </a:t>
            </a:r>
            <a:r>
              <a:rPr lang="en-GB" sz="2400" i="1" dirty="0" smtClean="0">
                <a:solidFill>
                  <a:schemeClr val="bg1"/>
                </a:solidFill>
              </a:rPr>
              <a:t>Services</a:t>
            </a:r>
            <a:br>
              <a:rPr lang="en-GB" sz="2400" i="1" dirty="0" smtClean="0">
                <a:solidFill>
                  <a:schemeClr val="bg1"/>
                </a:solidFill>
              </a:rPr>
            </a:br>
            <a:r>
              <a:rPr lang="en-GB" sz="2400" i="1" dirty="0" smtClean="0">
                <a:solidFill>
                  <a:schemeClr val="bg1"/>
                </a:solidFill>
              </a:rPr>
              <a:t>(ACCA5023)</a:t>
            </a:r>
            <a:endParaRPr lang="en-GB" sz="1800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2305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5481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234043" y="3428831"/>
            <a:ext cx="3320143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Nitheesh Murugan Kaliyamurthy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  <a:hlinkClick r:id="rId6"/>
              </a:rPr>
              <a:t>n.Kaliyamurthy@uwtsd.ac.uk</a:t>
            </a:r>
            <a:endParaRPr lang="en-GB" i="1" dirty="0" smtClean="0">
              <a:solidFill>
                <a:schemeClr val="bg1"/>
              </a:solidFill>
            </a:endParaRPr>
          </a:p>
          <a:p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>&amp;</a:t>
            </a:r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Lee Cobley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  <a:hlinkClick r:id="rId7"/>
              </a:rPr>
              <a:t>lee.cobley@uwtsd.ac.uk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122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Module Details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 smtClean="0"/>
              <a:t>Milestone – Available in Moodle (Lecture Presentation)</a:t>
            </a:r>
          </a:p>
          <a:p>
            <a:pPr algn="just"/>
            <a:r>
              <a:rPr lang="en-GB" dirty="0" smtClean="0"/>
              <a:t>Link for Lecture sessions and Tutorials available in Moodle</a:t>
            </a:r>
          </a:p>
          <a:p>
            <a:pPr algn="just"/>
            <a:r>
              <a:rPr lang="en-GB" dirty="0" smtClean="0"/>
              <a:t>Labstats for Remote access is available. Manual in Moodle</a:t>
            </a:r>
          </a:p>
          <a:p>
            <a:pPr algn="just"/>
            <a:r>
              <a:rPr lang="en-GB" dirty="0" smtClean="0"/>
              <a:t>NOSS (ACCA5023)</a:t>
            </a:r>
          </a:p>
          <a:p>
            <a:pPr lvl="1" algn="just"/>
            <a:r>
              <a:rPr lang="en-GB" dirty="0" smtClean="0"/>
              <a:t>Component 1: Coursework 1 </a:t>
            </a:r>
            <a:r>
              <a:rPr lang="en-GB" b="1" dirty="0" smtClean="0"/>
              <a:t>12</a:t>
            </a:r>
            <a:r>
              <a:rPr lang="en-GB" b="1" baseline="30000" dirty="0" smtClean="0"/>
              <a:t>th</a:t>
            </a:r>
            <a:r>
              <a:rPr lang="en-GB" b="1" dirty="0" smtClean="0"/>
              <a:t> March 2021</a:t>
            </a:r>
          </a:p>
          <a:p>
            <a:pPr lvl="1" algn="just"/>
            <a:r>
              <a:rPr lang="en-GB" dirty="0" smtClean="0"/>
              <a:t>Component 2: Coursework 2  </a:t>
            </a:r>
            <a:r>
              <a:rPr lang="en-GB" b="1" dirty="0" smtClean="0"/>
              <a:t>30</a:t>
            </a:r>
            <a:r>
              <a:rPr lang="en-GB" b="1" baseline="30000" dirty="0" smtClean="0"/>
              <a:t>th</a:t>
            </a:r>
            <a:r>
              <a:rPr lang="en-GB" b="1" dirty="0" smtClean="0"/>
              <a:t> April 2021</a:t>
            </a:r>
          </a:p>
        </p:txBody>
      </p:sp>
    </p:spTree>
    <p:extLst>
      <p:ext uri="{BB962C8B-B14F-4D97-AF65-F5344CB8AC3E}">
        <p14:creationId xmlns:p14="http://schemas.microsoft.com/office/powerpoint/2010/main" val="3086970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Move towards….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Introducing Windows </a:t>
            </a:r>
            <a:r>
              <a:rPr lang="en-GB" dirty="0"/>
              <a:t>Server </a:t>
            </a:r>
            <a:endParaRPr lang="en-GB" dirty="0" smtClean="0"/>
          </a:p>
          <a:p>
            <a:pPr lvl="1"/>
            <a:r>
              <a:rPr lang="en-GB" dirty="0" smtClean="0"/>
              <a:t>Understanding Networks</a:t>
            </a:r>
          </a:p>
          <a:p>
            <a:pPr lvl="1"/>
            <a:r>
              <a:rPr lang="en-GB" dirty="0" smtClean="0"/>
              <a:t>Components</a:t>
            </a:r>
          </a:p>
          <a:p>
            <a:pPr lvl="1"/>
            <a:r>
              <a:rPr lang="en-GB" dirty="0" smtClean="0"/>
              <a:t>Architectures</a:t>
            </a:r>
          </a:p>
          <a:p>
            <a:pPr lvl="1"/>
            <a:r>
              <a:rPr lang="en-GB" dirty="0" smtClean="0"/>
              <a:t>IP Addressing</a:t>
            </a:r>
          </a:p>
          <a:p>
            <a:pPr lvl="1"/>
            <a:r>
              <a:rPr lang="en-GB" dirty="0" smtClean="0"/>
              <a:t>Servers</a:t>
            </a:r>
          </a:p>
          <a:p>
            <a:pPr lvl="1"/>
            <a:r>
              <a:rPr lang="en-GB" dirty="0" smtClean="0"/>
              <a:t>Network </a:t>
            </a:r>
            <a:r>
              <a:rPr lang="en-GB" dirty="0"/>
              <a:t>Operating </a:t>
            </a:r>
            <a:r>
              <a:rPr lang="en-GB" dirty="0" smtClean="0"/>
              <a:t>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7872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Setting up the virtual network </a:t>
            </a:r>
            <a:r>
              <a:rPr lang="en-US" sz="2800" i="1" dirty="0" smtClean="0"/>
              <a:t>(</a:t>
            </a:r>
            <a:r>
              <a:rPr lang="en-GB" sz="2800" i="1" u="sng" dirty="0" smtClean="0"/>
              <a:t>Building a virtual LAN using a type 2 hypervisor program)</a:t>
            </a:r>
            <a:endParaRPr lang="en-GB" i="1" u="sng" dirty="0" smtClean="0"/>
          </a:p>
          <a:p>
            <a:pPr lvl="1"/>
            <a:r>
              <a:rPr lang="en-US" sz="2400" dirty="0" smtClean="0"/>
              <a:t>Download all executables </a:t>
            </a:r>
          </a:p>
          <a:p>
            <a:pPr lvl="1"/>
            <a:r>
              <a:rPr lang="en-GB" dirty="0" smtClean="0"/>
              <a:t>Design and build</a:t>
            </a:r>
          </a:p>
          <a:p>
            <a:pPr lvl="2"/>
            <a:r>
              <a:rPr lang="en-GB" dirty="0" smtClean="0"/>
              <a:t>Install all </a:t>
            </a:r>
            <a:r>
              <a:rPr lang="en-GB" dirty="0"/>
              <a:t>operating systems </a:t>
            </a:r>
          </a:p>
          <a:p>
            <a:pPr lvl="2"/>
            <a:r>
              <a:rPr lang="en-GB" dirty="0" smtClean="0"/>
              <a:t>Configure Networks.</a:t>
            </a:r>
          </a:p>
          <a:p>
            <a:pPr lvl="1"/>
            <a:r>
              <a:rPr lang="en-GB" dirty="0" smtClean="0"/>
              <a:t>Test </a:t>
            </a:r>
            <a:r>
              <a:rPr lang="en-GB" dirty="0"/>
              <a:t>connectivity and demonstrate successful ‘pings’.</a:t>
            </a:r>
            <a:endParaRPr lang="en-US" sz="6000" dirty="0"/>
          </a:p>
          <a:p>
            <a:pPr marL="0" indent="0">
              <a:buNone/>
            </a:pPr>
            <a:endParaRPr lang="en-US" altLang="en-US" sz="28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647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Accomplish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 algn="just">
              <a:buFont typeface="+mj-lt"/>
              <a:buAutoNum type="arabicPeriod"/>
            </a:pPr>
            <a:r>
              <a:rPr lang="en-GB" dirty="0" smtClean="0"/>
              <a:t>Understand and describe in your own words with necessary citations about the </a:t>
            </a:r>
            <a:r>
              <a:rPr lang="en-GB" dirty="0"/>
              <a:t>main differences between Type 1 and Type 2 Hypervisors.  </a:t>
            </a:r>
            <a:endParaRPr lang="en-GB" dirty="0" smtClean="0"/>
          </a:p>
          <a:p>
            <a:pPr marL="514350" indent="-514350" algn="just">
              <a:buFont typeface="+mj-lt"/>
              <a:buAutoNum type="arabicPeriod"/>
            </a:pPr>
            <a:r>
              <a:rPr lang="en-GB" dirty="0" smtClean="0"/>
              <a:t>Identify </a:t>
            </a:r>
            <a:r>
              <a:rPr lang="en-GB" dirty="0"/>
              <a:t>benefits and drawbacks of both and provide some example Vendors.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dirty="0" smtClean="0"/>
              <a:t>Understand IP Addressing and explain the significance </a:t>
            </a:r>
            <a:r>
              <a:rPr lang="en-GB" dirty="0"/>
              <a:t>of the subnet mask in IPv4 addressing?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dirty="0" smtClean="0"/>
              <a:t>Understand and describe the </a:t>
            </a:r>
            <a:r>
              <a:rPr lang="en-GB" dirty="0"/>
              <a:t>use of cloud </a:t>
            </a:r>
            <a:r>
              <a:rPr lang="en-GB" dirty="0" smtClean="0"/>
              <a:t>computing.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Include </a:t>
            </a:r>
            <a:r>
              <a:rPr lang="en-GB" dirty="0"/>
              <a:t>its benefits </a:t>
            </a:r>
            <a:endParaRPr lang="en-GB" dirty="0" smtClean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drawbacks </a:t>
            </a:r>
            <a:r>
              <a:rPr lang="en-GB" dirty="0"/>
              <a:t>and </a:t>
            </a:r>
            <a:endParaRPr lang="en-GB" dirty="0" smtClean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identify </a:t>
            </a:r>
            <a:r>
              <a:rPr lang="en-GB" dirty="0"/>
              <a:t>example vendors </a:t>
            </a:r>
            <a:r>
              <a:rPr lang="en-GB" dirty="0" smtClean="0"/>
              <a:t>in </a:t>
            </a:r>
            <a:r>
              <a:rPr lang="en-GB" dirty="0"/>
              <a:t>the </a:t>
            </a:r>
            <a:r>
              <a:rPr lang="en-GB" dirty="0" smtClean="0"/>
              <a:t>industry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858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 - Introduction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b="1" dirty="0" smtClean="0">
                <a:solidFill>
                  <a:srgbClr val="000000"/>
                </a:solidFill>
              </a:rPr>
              <a:t>What is a?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2400" i="1" dirty="0" smtClean="0">
                <a:solidFill>
                  <a:srgbClr val="000000"/>
                </a:solidFill>
              </a:rPr>
              <a:t>Computer Network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2400" i="1" dirty="0" smtClean="0">
                <a:solidFill>
                  <a:srgbClr val="000000"/>
                </a:solidFill>
              </a:rPr>
              <a:t>Types of Network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2400" i="1" dirty="0" smtClean="0">
                <a:solidFill>
                  <a:srgbClr val="000000"/>
                </a:solidFill>
              </a:rPr>
              <a:t>Resources in a Network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2400" i="1" dirty="0" smtClean="0">
                <a:solidFill>
                  <a:srgbClr val="000000"/>
                </a:solidFill>
              </a:rPr>
              <a:t>Components  in a Network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2400" i="1" dirty="0" smtClean="0">
                <a:solidFill>
                  <a:srgbClr val="000000"/>
                </a:solidFill>
              </a:rPr>
              <a:t>Hosts and Nodes – Are they same?</a:t>
            </a:r>
            <a:endParaRPr lang="en-US" sz="2400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41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 - Introduction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000000"/>
                </a:solidFill>
              </a:rPr>
              <a:t>Windows Server </a:t>
            </a:r>
            <a:r>
              <a:rPr lang="en-GB" sz="2000" b="1" dirty="0" smtClean="0">
                <a:solidFill>
                  <a:srgbClr val="000000"/>
                </a:solidFill>
              </a:rPr>
              <a:t>2019</a:t>
            </a:r>
            <a:r>
              <a:rPr lang="en-GB" sz="2000" dirty="0" smtClean="0">
                <a:solidFill>
                  <a:srgbClr val="000000"/>
                </a:solidFill>
              </a:rPr>
              <a:t> 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600" dirty="0" smtClean="0">
                <a:solidFill>
                  <a:srgbClr val="000000"/>
                </a:solidFill>
              </a:rPr>
              <a:t>the </a:t>
            </a:r>
            <a:r>
              <a:rPr lang="en-GB" sz="1600" dirty="0">
                <a:solidFill>
                  <a:srgbClr val="000000"/>
                </a:solidFill>
              </a:rPr>
              <a:t>newest version of the Microsoft OS for servers, is the follow-up to Windows Server 2016. </a:t>
            </a:r>
            <a:endParaRPr lang="en-GB" sz="1600" dirty="0" smtClean="0">
              <a:solidFill>
                <a:srgbClr val="000000"/>
              </a:solidFill>
            </a:endParaRP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600" dirty="0" smtClean="0">
                <a:solidFill>
                  <a:srgbClr val="000000"/>
                </a:solidFill>
              </a:rPr>
              <a:t>Besides </a:t>
            </a:r>
            <a:r>
              <a:rPr lang="en-GB" sz="1600" dirty="0">
                <a:solidFill>
                  <a:srgbClr val="000000"/>
                </a:solidFill>
              </a:rPr>
              <a:t>introducing Windows Server, right at the </a:t>
            </a:r>
            <a:r>
              <a:rPr lang="en-GB" sz="1600" dirty="0" smtClean="0">
                <a:solidFill>
                  <a:srgbClr val="000000"/>
                </a:solidFill>
              </a:rPr>
              <a:t>begin is to give an </a:t>
            </a:r>
            <a:r>
              <a:rPr lang="en-GB" sz="1600" dirty="0">
                <a:solidFill>
                  <a:srgbClr val="000000"/>
                </a:solidFill>
              </a:rPr>
              <a:t>overview of the very basic concepts of computer networks.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2000" dirty="0" smtClean="0">
              <a:solidFill>
                <a:srgbClr val="000000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sz="2000" dirty="0">
              <a:solidFill>
                <a:srgbClr val="000000"/>
              </a:solidFill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000" i="1" dirty="0" smtClean="0">
                <a:solidFill>
                  <a:srgbClr val="000000"/>
                </a:solidFill>
              </a:rPr>
              <a:t>Essential Reading: </a:t>
            </a:r>
            <a:r>
              <a:rPr lang="en-GB" sz="2000" i="1" dirty="0" err="1" smtClean="0">
                <a:solidFill>
                  <a:srgbClr val="000000"/>
                </a:solidFill>
              </a:rPr>
              <a:t>Dauti</a:t>
            </a:r>
            <a:r>
              <a:rPr lang="en-GB" sz="2000" i="1" dirty="0">
                <a:solidFill>
                  <a:srgbClr val="000000"/>
                </a:solidFill>
              </a:rPr>
              <a:t>, </a:t>
            </a:r>
            <a:r>
              <a:rPr lang="en-GB" sz="2000" i="1" dirty="0" err="1">
                <a:solidFill>
                  <a:srgbClr val="000000"/>
                </a:solidFill>
              </a:rPr>
              <a:t>Bekim</a:t>
            </a:r>
            <a:r>
              <a:rPr lang="en-GB" sz="2000" i="1" dirty="0">
                <a:solidFill>
                  <a:srgbClr val="000000"/>
                </a:solidFill>
              </a:rPr>
              <a:t>. Windows Server 2019 Administration Fundamentals: A beginner's guide to managing and administering Windows Server environments, 2nd </a:t>
            </a:r>
            <a:r>
              <a:rPr lang="en-GB" sz="2000" i="1" dirty="0" smtClean="0">
                <a:solidFill>
                  <a:srgbClr val="000000"/>
                </a:solidFill>
              </a:rPr>
              <a:t>Edition.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000" i="1" dirty="0" smtClean="0">
                <a:solidFill>
                  <a:srgbClr val="000000"/>
                </a:solidFill>
              </a:rPr>
              <a:t>Further Reading: Refer to our Milestone. </a:t>
            </a:r>
            <a:endParaRPr lang="en-US" sz="2000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19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80081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Understanding Networks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 smtClean="0">
                <a:solidFill>
                  <a:srgbClr val="000000"/>
                </a:solidFill>
              </a:rPr>
              <a:t>What is a Computer Network?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600" i="1" dirty="0" smtClean="0">
                <a:solidFill>
                  <a:srgbClr val="000000"/>
                </a:solidFill>
              </a:rPr>
              <a:t>A computer </a:t>
            </a:r>
            <a:r>
              <a:rPr lang="en-GB" sz="1600" i="1" dirty="0">
                <a:solidFill>
                  <a:srgbClr val="000000"/>
                </a:solidFill>
              </a:rPr>
              <a:t>network is a group of computers connected to each other in order to share resources. The resources are usually data, network services, and peripheral </a:t>
            </a:r>
            <a:r>
              <a:rPr lang="en-GB" sz="1600" i="1" dirty="0" smtClean="0">
                <a:solidFill>
                  <a:srgbClr val="000000"/>
                </a:solidFill>
              </a:rPr>
              <a:t>devices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 smtClean="0">
                <a:solidFill>
                  <a:srgbClr val="000000"/>
                </a:solidFill>
              </a:rPr>
              <a:t>Types of Computer </a:t>
            </a:r>
            <a:r>
              <a:rPr lang="en-GB" sz="2000" b="1" dirty="0">
                <a:solidFill>
                  <a:srgbClr val="000000"/>
                </a:solidFill>
              </a:rPr>
              <a:t>Network?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600" i="1" dirty="0" smtClean="0">
                <a:solidFill>
                  <a:srgbClr val="000000"/>
                </a:solidFill>
              </a:rPr>
              <a:t>PAN / Home area Network (HAN)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600" i="1" dirty="0" smtClean="0">
                <a:solidFill>
                  <a:srgbClr val="000000"/>
                </a:solidFill>
              </a:rPr>
              <a:t>LAN 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600" i="1" dirty="0" smtClean="0">
                <a:solidFill>
                  <a:srgbClr val="000000"/>
                </a:solidFill>
              </a:rPr>
              <a:t>MAN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600" i="1" dirty="0" smtClean="0">
                <a:solidFill>
                  <a:srgbClr val="000000"/>
                </a:solidFill>
              </a:rPr>
              <a:t>WAN</a:t>
            </a:r>
          </a:p>
          <a:p>
            <a:pPr lvl="1" algn="just">
              <a:buFont typeface="Wingdings" panose="05000000000000000000" pitchFamily="2" charset="2"/>
              <a:buChar char="Ø"/>
            </a:pPr>
            <a:endParaRPr lang="en-GB" sz="1600" i="1" dirty="0">
              <a:solidFill>
                <a:srgbClr val="000000"/>
              </a:solidFill>
            </a:endParaRPr>
          </a:p>
          <a:p>
            <a:pPr marL="457200" lvl="1" indent="0" algn="just">
              <a:buNone/>
            </a:pPr>
            <a:endParaRPr lang="en-GB" sz="1600" i="1" dirty="0" smtClean="0">
              <a:solidFill>
                <a:srgbClr val="000000"/>
              </a:solidFill>
            </a:endParaRPr>
          </a:p>
          <a:p>
            <a:pPr lvl="1" algn="just">
              <a:buFont typeface="Wingdings" panose="05000000000000000000" pitchFamily="2" charset="2"/>
              <a:buChar char="Ø"/>
            </a:pPr>
            <a:endParaRPr lang="en-GB" sz="1600" i="1" dirty="0">
              <a:solidFill>
                <a:srgbClr val="00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4140" t="15452" r="31670" b="53853"/>
          <a:stretch/>
        </p:blipFill>
        <p:spPr>
          <a:xfrm>
            <a:off x="6604625" y="2433267"/>
            <a:ext cx="5152634" cy="308396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41942" t="15838" r="38108" b="62695"/>
          <a:stretch/>
        </p:blipFill>
        <p:spPr>
          <a:xfrm>
            <a:off x="2755173" y="3558717"/>
            <a:ext cx="2664823" cy="1911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144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III – Components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 smtClean="0">
                <a:solidFill>
                  <a:srgbClr val="000000"/>
                </a:solidFill>
              </a:rPr>
              <a:t>Like PCs </a:t>
            </a:r>
            <a:r>
              <a:rPr lang="en-GB" sz="2000" dirty="0">
                <a:solidFill>
                  <a:srgbClr val="000000"/>
                </a:solidFill>
              </a:rPr>
              <a:t>have components, computer networks </a:t>
            </a:r>
            <a:r>
              <a:rPr lang="en-GB" sz="2000" dirty="0" smtClean="0">
                <a:solidFill>
                  <a:srgbClr val="000000"/>
                </a:solidFill>
              </a:rPr>
              <a:t>also have </a:t>
            </a:r>
            <a:r>
              <a:rPr lang="en-GB" sz="2000" dirty="0">
                <a:solidFill>
                  <a:srgbClr val="000000"/>
                </a:solidFill>
              </a:rPr>
              <a:t>their own </a:t>
            </a:r>
            <a:r>
              <a:rPr lang="en-GB" sz="2000" b="1" dirty="0" smtClean="0">
                <a:solidFill>
                  <a:srgbClr val="000000"/>
                </a:solidFill>
              </a:rPr>
              <a:t>components</a:t>
            </a:r>
            <a:r>
              <a:rPr lang="en-GB" sz="2000" dirty="0" smtClean="0">
                <a:solidFill>
                  <a:srgbClr val="000000"/>
                </a:solidFill>
              </a:rPr>
              <a:t>.</a:t>
            </a:r>
            <a:r>
              <a:rPr lang="en-GB" sz="2000" dirty="0">
                <a:solidFill>
                  <a:srgbClr val="000000"/>
                </a:solidFill>
              </a:rPr>
              <a:t> </a:t>
            </a:r>
            <a:endParaRPr lang="en-GB" sz="2000" dirty="0" smtClean="0">
              <a:solidFill>
                <a:srgbClr val="000000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 smtClean="0">
                <a:solidFill>
                  <a:srgbClr val="000000"/>
                </a:solidFill>
              </a:rPr>
              <a:t>Usually</a:t>
            </a:r>
            <a:r>
              <a:rPr lang="en-GB" sz="2000" dirty="0">
                <a:solidFill>
                  <a:srgbClr val="000000"/>
                </a:solidFill>
              </a:rPr>
              <a:t>, while PCs and peripheral devices are known to most people, components such as </a:t>
            </a:r>
            <a:r>
              <a:rPr lang="en-GB" sz="2000" b="1" dirty="0">
                <a:solidFill>
                  <a:srgbClr val="000000"/>
                </a:solidFill>
              </a:rPr>
              <a:t>networking devices, networking media, and network operating systems (NOS) </a:t>
            </a:r>
            <a:r>
              <a:rPr lang="en-GB" sz="2000" dirty="0">
                <a:solidFill>
                  <a:srgbClr val="000000"/>
                </a:solidFill>
              </a:rPr>
              <a:t>are mostly known by </a:t>
            </a:r>
            <a:r>
              <a:rPr lang="en-GB" sz="2000" dirty="0" smtClean="0">
                <a:solidFill>
                  <a:srgbClr val="000000"/>
                </a:solidFill>
              </a:rPr>
              <a:t>Technicians/ IT Professionals.</a:t>
            </a:r>
          </a:p>
        </p:txBody>
      </p:sp>
    </p:spTree>
    <p:extLst>
      <p:ext uri="{BB962C8B-B14F-4D97-AF65-F5344CB8AC3E}">
        <p14:creationId xmlns:p14="http://schemas.microsoft.com/office/powerpoint/2010/main" val="3553474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IV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Architecture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6362700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 smtClean="0">
                <a:solidFill>
                  <a:srgbClr val="000000"/>
                </a:solidFill>
              </a:rPr>
              <a:t>Let's </a:t>
            </a:r>
            <a:r>
              <a:rPr lang="en-GB" sz="2000" dirty="0">
                <a:solidFill>
                  <a:srgbClr val="000000"/>
                </a:solidFill>
              </a:rPr>
              <a:t>assume that the </a:t>
            </a:r>
            <a:r>
              <a:rPr lang="en-GB" sz="2000" b="1" dirty="0">
                <a:solidFill>
                  <a:srgbClr val="000000"/>
                </a:solidFill>
              </a:rPr>
              <a:t>network resource </a:t>
            </a:r>
            <a:r>
              <a:rPr lang="en-GB" sz="2000" dirty="0">
                <a:solidFill>
                  <a:srgbClr val="000000"/>
                </a:solidFill>
              </a:rPr>
              <a:t>is the point of reference for both clients and servers. </a:t>
            </a:r>
            <a:r>
              <a:rPr lang="en-GB" sz="2000" b="1" dirty="0" smtClean="0">
                <a:solidFill>
                  <a:srgbClr val="000000"/>
                </a:solidFill>
              </a:rPr>
              <a:t>Clients request </a:t>
            </a:r>
            <a:r>
              <a:rPr lang="en-GB" sz="2000" b="1" dirty="0">
                <a:solidFill>
                  <a:srgbClr val="000000"/>
                </a:solidFill>
              </a:rPr>
              <a:t>access to </a:t>
            </a:r>
            <a:r>
              <a:rPr lang="en-GB" sz="2000" b="1" dirty="0" smtClean="0">
                <a:solidFill>
                  <a:srgbClr val="000000"/>
                </a:solidFill>
              </a:rPr>
              <a:t>resources</a:t>
            </a:r>
            <a:r>
              <a:rPr lang="en-GB" sz="2000" b="1" dirty="0">
                <a:solidFill>
                  <a:srgbClr val="000000"/>
                </a:solidFill>
              </a:rPr>
              <a:t> </a:t>
            </a:r>
            <a:r>
              <a:rPr lang="en-GB" sz="2000" b="1" dirty="0" smtClean="0">
                <a:solidFill>
                  <a:srgbClr val="000000"/>
                </a:solidFill>
              </a:rPr>
              <a:t>and</a:t>
            </a:r>
            <a:r>
              <a:rPr lang="en-GB" sz="2000" b="1" dirty="0">
                <a:solidFill>
                  <a:srgbClr val="000000"/>
                </a:solidFill>
              </a:rPr>
              <a:t> servers are responsible for providing resources and managing access to those resources. </a:t>
            </a:r>
            <a:endParaRPr lang="en-GB" sz="2000" b="1" dirty="0" smtClean="0">
              <a:solidFill>
                <a:srgbClr val="000000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sz="2000" b="1" dirty="0" smtClean="0">
              <a:solidFill>
                <a:srgbClr val="000000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 smtClean="0">
                <a:solidFill>
                  <a:srgbClr val="000000"/>
                </a:solidFill>
              </a:rPr>
              <a:t>Both </a:t>
            </a:r>
            <a:r>
              <a:rPr lang="en-GB" sz="2000" dirty="0">
                <a:solidFill>
                  <a:srgbClr val="000000"/>
                </a:solidFill>
              </a:rPr>
              <a:t>clients and servers play an active role in the computer network</a:t>
            </a:r>
            <a:r>
              <a:rPr lang="en-GB" sz="2000" dirty="0" smtClean="0">
                <a:solidFill>
                  <a:srgbClr val="000000"/>
                </a:solidFill>
              </a:rPr>
              <a:t>.</a:t>
            </a:r>
            <a:endParaRPr lang="en-GB" sz="2000" dirty="0">
              <a:solidFill>
                <a:srgbClr val="00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6415" t="15579" r="33270" b="50316"/>
          <a:stretch/>
        </p:blipFill>
        <p:spPr>
          <a:xfrm>
            <a:off x="7064495" y="1417638"/>
            <a:ext cx="4759996" cy="3569998"/>
          </a:xfrm>
          <a:prstGeom prst="rect">
            <a:avLst/>
          </a:prstGeom>
        </p:spPr>
      </p:pic>
      <p:sp>
        <p:nvSpPr>
          <p:cNvPr id="5" name="Cloud Callout 4"/>
          <p:cNvSpPr/>
          <p:nvPr/>
        </p:nvSpPr>
        <p:spPr>
          <a:xfrm rot="20165379">
            <a:off x="403692" y="1475191"/>
            <a:ext cx="7171509" cy="321999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smtClean="0">
                <a:solidFill>
                  <a:schemeClr val="tx1"/>
                </a:solidFill>
              </a:rPr>
              <a:t>The </a:t>
            </a:r>
            <a:r>
              <a:rPr lang="en-GB" i="1" dirty="0">
                <a:solidFill>
                  <a:schemeClr val="tx1"/>
                </a:solidFill>
              </a:rPr>
              <a:t>word </a:t>
            </a:r>
            <a:r>
              <a:rPr lang="en-GB" b="1" i="1" dirty="0">
                <a:solidFill>
                  <a:schemeClr val="tx1"/>
                </a:solidFill>
              </a:rPr>
              <a:t>servers </a:t>
            </a:r>
            <a:r>
              <a:rPr lang="en-GB" i="1" dirty="0">
                <a:solidFill>
                  <a:schemeClr val="tx1"/>
                </a:solidFill>
              </a:rPr>
              <a:t>comes from the word </a:t>
            </a:r>
            <a:r>
              <a:rPr lang="en-GB" b="1" i="1" dirty="0">
                <a:solidFill>
                  <a:schemeClr val="tx1"/>
                </a:solidFill>
              </a:rPr>
              <a:t>serve</a:t>
            </a:r>
            <a:r>
              <a:rPr lang="en-GB" i="1" dirty="0">
                <a:solidFill>
                  <a:schemeClr val="tx1"/>
                </a:solidFill>
              </a:rPr>
              <a:t>. </a:t>
            </a:r>
            <a:r>
              <a:rPr lang="en-GB" i="1" dirty="0" smtClean="0">
                <a:solidFill>
                  <a:schemeClr val="tx1"/>
                </a:solidFill>
              </a:rPr>
              <a:t>It means to </a:t>
            </a:r>
            <a:r>
              <a:rPr lang="en-GB" i="1" dirty="0">
                <a:solidFill>
                  <a:schemeClr val="tx1"/>
                </a:solidFill>
              </a:rPr>
              <a:t>provide services that benefit or help. </a:t>
            </a:r>
            <a:endParaRPr lang="en-GB" i="1" dirty="0" smtClean="0">
              <a:solidFill>
                <a:schemeClr val="tx1"/>
              </a:solidFill>
            </a:endParaRPr>
          </a:p>
          <a:p>
            <a:pPr algn="ctr"/>
            <a:endParaRPr lang="en-GB" i="1" dirty="0">
              <a:solidFill>
                <a:schemeClr val="tx1"/>
              </a:solidFill>
            </a:endParaRPr>
          </a:p>
          <a:p>
            <a:pPr algn="ctr"/>
            <a:r>
              <a:rPr lang="en-GB" i="1" dirty="0" smtClean="0">
                <a:solidFill>
                  <a:schemeClr val="tx1"/>
                </a:solidFill>
              </a:rPr>
              <a:t>From </a:t>
            </a:r>
            <a:r>
              <a:rPr lang="en-GB" i="1" dirty="0">
                <a:solidFill>
                  <a:schemeClr val="tx1"/>
                </a:solidFill>
              </a:rPr>
              <a:t>that, we can think of a server in a computer network as the computer that provides services to clients. In conclusion, the server serves the clients</a:t>
            </a:r>
            <a:r>
              <a:rPr lang="en-GB" i="1" dirty="0" smtClean="0">
                <a:solidFill>
                  <a:schemeClr val="tx1"/>
                </a:solidFill>
              </a:rPr>
              <a:t>.</a:t>
            </a:r>
            <a:endParaRPr lang="en-GB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364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5" grpI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IV – Architecture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80" y="1525485"/>
            <a:ext cx="7482114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000000"/>
                </a:solidFill>
              </a:rPr>
              <a:t>Although clients and servers are the most important elements of a computer network, it  depends upon </a:t>
            </a:r>
            <a:r>
              <a:rPr lang="en-GB" sz="2000" b="1" dirty="0">
                <a:solidFill>
                  <a:srgbClr val="000000"/>
                </a:solidFill>
              </a:rPr>
              <a:t>hosts and nodes</a:t>
            </a:r>
            <a:r>
              <a:rPr lang="en-GB" sz="2000" dirty="0">
                <a:solidFill>
                  <a:srgbClr val="000000"/>
                </a:solidFill>
              </a:rPr>
              <a:t>. </a:t>
            </a:r>
            <a:r>
              <a:rPr lang="en-GB" sz="2000" dirty="0" smtClean="0">
                <a:solidFill>
                  <a:srgbClr val="000000"/>
                </a:solidFill>
              </a:rPr>
              <a:t>Are </a:t>
            </a:r>
            <a:r>
              <a:rPr lang="en-GB" sz="2000" dirty="0">
                <a:solidFill>
                  <a:srgbClr val="000000"/>
                </a:solidFill>
              </a:rPr>
              <a:t>the same </a:t>
            </a:r>
            <a:r>
              <a:rPr lang="en-GB" sz="2000" dirty="0" smtClean="0">
                <a:solidFill>
                  <a:srgbClr val="000000"/>
                </a:solidFill>
              </a:rPr>
              <a:t>thing?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 smtClean="0">
                <a:solidFill>
                  <a:srgbClr val="000000"/>
                </a:solidFill>
              </a:rPr>
              <a:t>No, they </a:t>
            </a:r>
            <a:r>
              <a:rPr lang="en-GB" sz="2000" dirty="0">
                <a:solidFill>
                  <a:srgbClr val="000000"/>
                </a:solidFill>
              </a:rPr>
              <a:t>are not! </a:t>
            </a:r>
            <a:endParaRPr lang="en-GB" sz="2000" dirty="0" smtClean="0">
              <a:solidFill>
                <a:srgbClr val="000000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 smtClean="0">
                <a:solidFill>
                  <a:srgbClr val="000000"/>
                </a:solidFill>
              </a:rPr>
              <a:t>While </a:t>
            </a:r>
            <a:r>
              <a:rPr lang="en-GB" sz="2000" dirty="0">
                <a:solidFill>
                  <a:srgbClr val="000000"/>
                </a:solidFill>
              </a:rPr>
              <a:t>all hosts can be nodes, not every node can act as a host. </a:t>
            </a:r>
            <a:endParaRPr lang="en-GB" sz="2000" dirty="0" smtClean="0">
              <a:solidFill>
                <a:srgbClr val="000000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 smtClean="0">
                <a:solidFill>
                  <a:srgbClr val="000000"/>
                </a:solidFill>
              </a:rPr>
              <a:t>A </a:t>
            </a:r>
            <a:r>
              <a:rPr lang="en-GB" sz="2000" b="1" dirty="0">
                <a:solidFill>
                  <a:srgbClr val="000000"/>
                </a:solidFill>
              </a:rPr>
              <a:t>host </a:t>
            </a:r>
            <a:r>
              <a:rPr lang="en-GB" sz="2000" dirty="0">
                <a:solidFill>
                  <a:srgbClr val="000000"/>
                </a:solidFill>
              </a:rPr>
              <a:t>is any device with an </a:t>
            </a:r>
            <a:r>
              <a:rPr lang="en-GB" sz="2000" b="1" dirty="0">
                <a:solidFill>
                  <a:srgbClr val="000000"/>
                </a:solidFill>
              </a:rPr>
              <a:t>IP address</a:t>
            </a:r>
            <a:r>
              <a:rPr lang="en-GB" sz="2000" dirty="0">
                <a:solidFill>
                  <a:srgbClr val="000000"/>
                </a:solidFill>
              </a:rPr>
              <a:t> assigned to its network interface that requests or provides networking resources on the network. </a:t>
            </a:r>
            <a:r>
              <a:rPr lang="en-GB" sz="2000" dirty="0" smtClean="0">
                <a:solidFill>
                  <a:srgbClr val="000000"/>
                </a:solidFill>
              </a:rPr>
              <a:t>(</a:t>
            </a:r>
            <a:r>
              <a:rPr lang="en-GB" sz="2000" dirty="0" err="1" smtClean="0">
                <a:solidFill>
                  <a:srgbClr val="000000"/>
                </a:solidFill>
              </a:rPr>
              <a:t>Eg</a:t>
            </a:r>
            <a:r>
              <a:rPr lang="en-GB" sz="2000" dirty="0" smtClean="0">
                <a:solidFill>
                  <a:srgbClr val="000000"/>
                </a:solidFill>
              </a:rPr>
              <a:t>. clients</a:t>
            </a:r>
            <a:r>
              <a:rPr lang="en-GB" sz="2000" dirty="0">
                <a:solidFill>
                  <a:srgbClr val="000000"/>
                </a:solidFill>
              </a:rPr>
              <a:t>, servers, and </a:t>
            </a:r>
            <a:r>
              <a:rPr lang="en-GB" sz="2000" dirty="0" smtClean="0">
                <a:solidFill>
                  <a:srgbClr val="000000"/>
                </a:solidFill>
              </a:rPr>
              <a:t>routers).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 smtClean="0">
                <a:solidFill>
                  <a:srgbClr val="000000"/>
                </a:solidFill>
              </a:rPr>
              <a:t>A </a:t>
            </a:r>
            <a:r>
              <a:rPr lang="en-GB" sz="2000" b="1" dirty="0">
                <a:solidFill>
                  <a:srgbClr val="000000"/>
                </a:solidFill>
              </a:rPr>
              <a:t>node</a:t>
            </a:r>
            <a:r>
              <a:rPr lang="en-GB" sz="2000" dirty="0">
                <a:solidFill>
                  <a:srgbClr val="000000"/>
                </a:solidFill>
              </a:rPr>
              <a:t> is any device that can receive and transmit the networking resources on the </a:t>
            </a:r>
            <a:r>
              <a:rPr lang="en-GB" sz="2000" dirty="0" smtClean="0">
                <a:solidFill>
                  <a:srgbClr val="000000"/>
                </a:solidFill>
              </a:rPr>
              <a:t>network but </a:t>
            </a:r>
            <a:r>
              <a:rPr lang="en-GB" sz="2000" dirty="0">
                <a:solidFill>
                  <a:srgbClr val="000000"/>
                </a:solidFill>
              </a:rPr>
              <a:t>has no interface with an IP address assigned to it. Nodes have a network interface that is used for their management</a:t>
            </a:r>
            <a:r>
              <a:rPr lang="en-GB" sz="2000" dirty="0" smtClean="0">
                <a:solidFill>
                  <a:srgbClr val="000000"/>
                </a:solidFill>
              </a:rPr>
              <a:t>.</a:t>
            </a:r>
            <a:endParaRPr lang="en-GB" sz="2000" dirty="0">
              <a:solidFill>
                <a:srgbClr val="00000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34478" t="28210" r="31586" b="37937"/>
          <a:stretch/>
        </p:blipFill>
        <p:spPr>
          <a:xfrm>
            <a:off x="7600894" y="1872343"/>
            <a:ext cx="4541443" cy="3020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485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IV – Architecture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011" y="1230087"/>
            <a:ext cx="8487746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 smtClean="0">
                <a:solidFill>
                  <a:srgbClr val="000000"/>
                </a:solidFill>
              </a:rPr>
              <a:t>Architecture: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b="1" dirty="0" smtClean="0">
                <a:solidFill>
                  <a:srgbClr val="000000"/>
                </a:solidFill>
              </a:rPr>
              <a:t>Peer to Peer (P2P)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0000"/>
                </a:solidFill>
              </a:rPr>
              <a:t>Peer-to-Peer (P2P) network architecture refers to a network model in which hosts or computers are equal in terms of capabilities and responsibilities. </a:t>
            </a:r>
            <a:endParaRPr lang="en-GB" sz="1600" dirty="0" smtClean="0">
              <a:solidFill>
                <a:srgbClr val="000000"/>
              </a:solidFill>
            </a:endParaRP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600" dirty="0" smtClean="0">
                <a:solidFill>
                  <a:srgbClr val="000000"/>
                </a:solidFill>
              </a:rPr>
              <a:t>Depending </a:t>
            </a:r>
            <a:r>
              <a:rPr lang="en-GB" sz="1600" dirty="0">
                <a:solidFill>
                  <a:srgbClr val="000000"/>
                </a:solidFill>
              </a:rPr>
              <a:t>on the circumstances, each host may be a client or server depending on whether it requests or provides services in that network.</a:t>
            </a:r>
          </a:p>
          <a:p>
            <a:pPr lvl="2" algn="just">
              <a:buFont typeface="Wingdings" panose="05000000000000000000" pitchFamily="2" charset="2"/>
              <a:buChar char="Ø"/>
            </a:pPr>
            <a:endParaRPr lang="en-GB" sz="1400" b="1" dirty="0" smtClean="0">
              <a:solidFill>
                <a:srgbClr val="000000"/>
              </a:solidFill>
            </a:endParaRP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b="1" dirty="0" smtClean="0">
                <a:solidFill>
                  <a:srgbClr val="000000"/>
                </a:solidFill>
              </a:rPr>
              <a:t>Client/ Server</a:t>
            </a:r>
            <a:endParaRPr lang="en-GB" sz="1800" dirty="0">
              <a:solidFill>
                <a:srgbClr val="000000"/>
              </a:solidFill>
            </a:endParaRP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600" dirty="0" smtClean="0">
                <a:solidFill>
                  <a:srgbClr val="000000"/>
                </a:solidFill>
              </a:rPr>
              <a:t>A </a:t>
            </a:r>
            <a:r>
              <a:rPr lang="en-GB" sz="1600" dirty="0">
                <a:solidFill>
                  <a:srgbClr val="000000"/>
                </a:solidFill>
              </a:rPr>
              <a:t>client/server, often known as a domain-based network, is a computer network </a:t>
            </a:r>
            <a:r>
              <a:rPr lang="en-GB" sz="1600" dirty="0" smtClean="0">
                <a:solidFill>
                  <a:srgbClr val="000000"/>
                </a:solidFill>
              </a:rPr>
              <a:t>in </a:t>
            </a:r>
            <a:r>
              <a:rPr lang="en-GB" sz="1600" dirty="0">
                <a:solidFill>
                  <a:srgbClr val="000000"/>
                </a:solidFill>
              </a:rPr>
              <a:t>which hosts have a predefined role. </a:t>
            </a:r>
            <a:endParaRPr lang="en-GB" sz="1600" dirty="0" smtClean="0">
              <a:solidFill>
                <a:srgbClr val="000000"/>
              </a:solidFill>
            </a:endParaRP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600" dirty="0" smtClean="0">
                <a:solidFill>
                  <a:srgbClr val="000000"/>
                </a:solidFill>
              </a:rPr>
              <a:t>Hosts </a:t>
            </a:r>
            <a:r>
              <a:rPr lang="en-GB" sz="1600" dirty="0">
                <a:solidFill>
                  <a:srgbClr val="000000"/>
                </a:solidFill>
              </a:rPr>
              <a:t>that request resources act as clients, whereas hosts that provide resources act as servers. </a:t>
            </a:r>
            <a:endParaRPr lang="en-GB" sz="1600" dirty="0" smtClean="0">
              <a:solidFill>
                <a:srgbClr val="000000"/>
              </a:solidFill>
            </a:endParaRP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600" dirty="0" smtClean="0">
                <a:solidFill>
                  <a:srgbClr val="000000"/>
                </a:solidFill>
              </a:rPr>
              <a:t>In </a:t>
            </a:r>
            <a:r>
              <a:rPr lang="en-GB" sz="1600" dirty="0">
                <a:solidFill>
                  <a:srgbClr val="000000"/>
                </a:solidFill>
              </a:rPr>
              <a:t>general, the client/server network architecture is a network with dedicated servers. </a:t>
            </a:r>
            <a:endParaRPr lang="en-GB" sz="1600" dirty="0" smtClean="0">
              <a:solidFill>
                <a:srgbClr val="000000"/>
              </a:solidFill>
            </a:endParaRP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600" dirty="0" smtClean="0">
                <a:solidFill>
                  <a:srgbClr val="000000"/>
                </a:solidFill>
              </a:rPr>
              <a:t>Usually</a:t>
            </a:r>
            <a:r>
              <a:rPr lang="en-GB" sz="1600" dirty="0">
                <a:solidFill>
                  <a:srgbClr val="000000"/>
                </a:solidFill>
              </a:rPr>
              <a:t>, LANs, MANs, and WANs represent the best examples of client/server computer networks</a:t>
            </a:r>
            <a:r>
              <a:rPr lang="en-GB" sz="1600" dirty="0" smtClean="0">
                <a:solidFill>
                  <a:srgbClr val="000000"/>
                </a:solidFill>
              </a:rPr>
              <a:t>.</a:t>
            </a:r>
            <a:endParaRPr lang="en-GB" sz="1600" dirty="0">
              <a:solidFill>
                <a:srgbClr val="00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9165" t="16168" r="35740" b="62021"/>
          <a:stretch/>
        </p:blipFill>
        <p:spPr>
          <a:xfrm>
            <a:off x="8590757" y="2569029"/>
            <a:ext cx="3456864" cy="2002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637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– IP Addressing </a:t>
            </a:r>
            <a:r>
              <a:rPr lang="en-US" sz="2800" i="1" dirty="0" smtClean="0">
                <a:solidFill>
                  <a:schemeClr val="accent1">
                    <a:lumMod val="50000"/>
                  </a:schemeClr>
                </a:solidFill>
              </a:rPr>
              <a:t>– from the history</a:t>
            </a:r>
            <a:endParaRPr lang="en-GB" sz="28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91868" y="1734044"/>
            <a:ext cx="5644190" cy="2189070"/>
          </a:xfrm>
        </p:spPr>
        <p:txBody>
          <a:bodyPr>
            <a:noAutofit/>
          </a:bodyPr>
          <a:lstStyle/>
          <a:p>
            <a:r>
              <a:rPr lang="en-GB" altLang="en-US" sz="1600" dirty="0" smtClean="0"/>
              <a:t>Circuit Switched Design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600" dirty="0"/>
              <a:t>Point to Point (Wired Phones)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600" dirty="0"/>
              <a:t>Dedicated Connection between two </a:t>
            </a:r>
            <a:r>
              <a:rPr lang="en-US" altLang="en-US" sz="1600" dirty="0" smtClean="0"/>
              <a:t>stations (</a:t>
            </a:r>
            <a:r>
              <a:rPr lang="en-US" altLang="en-US" sz="1600" dirty="0"/>
              <a:t>Dedicated Links/ Leased Lines</a:t>
            </a:r>
            <a:r>
              <a:rPr lang="en-US" altLang="en-US" sz="1600" dirty="0" smtClean="0"/>
              <a:t>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600" dirty="0" smtClean="0"/>
              <a:t>(</a:t>
            </a:r>
            <a:r>
              <a:rPr lang="en-US" altLang="en-US" sz="1600" dirty="0"/>
              <a:t>Fixed One or As on Need Basis)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600" dirty="0"/>
              <a:t>Sends and receives whole data through this circuit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600" dirty="0"/>
              <a:t>PSTN (Public Switch Telephone Network) </a:t>
            </a:r>
          </a:p>
          <a:p>
            <a:pPr lvl="2"/>
            <a:r>
              <a:rPr lang="en-US" altLang="en-US" sz="1600" dirty="0" smtClean="0"/>
              <a:t>Analog</a:t>
            </a:r>
            <a:r>
              <a:rPr lang="en-US" altLang="en-US" sz="1600" dirty="0"/>
              <a:t>/ Digital </a:t>
            </a:r>
            <a:r>
              <a:rPr lang="en-US" altLang="en-US" sz="1600" dirty="0" smtClean="0"/>
              <a:t>Lines phones</a:t>
            </a:r>
            <a:endParaRPr lang="en-US" altLang="en-US" sz="16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21" t="29178" r="14176" b="4344"/>
          <a:stretch/>
        </p:blipFill>
        <p:spPr bwMode="auto">
          <a:xfrm>
            <a:off x="73413" y="73713"/>
            <a:ext cx="2717785" cy="15999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7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40" t="31262" r="20990" b="14950"/>
          <a:stretch/>
        </p:blipFill>
        <p:spPr bwMode="auto">
          <a:xfrm>
            <a:off x="9418274" y="73713"/>
            <a:ext cx="2717784" cy="1599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465937" y="4524518"/>
            <a:ext cx="11356840" cy="1134540"/>
            <a:chOff x="1" y="1549237"/>
            <a:chExt cx="11356840" cy="1134540"/>
          </a:xfrm>
        </p:grpSpPr>
        <p:pic>
          <p:nvPicPr>
            <p:cNvPr id="9" name="Picture 2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769" t="14216" r="21310" b="36920"/>
            <a:stretch/>
          </p:blipFill>
          <p:spPr bwMode="auto">
            <a:xfrm>
              <a:off x="1" y="1549238"/>
              <a:ext cx="2154596" cy="11184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Picture 3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956" t="14785" r="20909" b="40329"/>
            <a:stretch/>
          </p:blipFill>
          <p:spPr bwMode="auto">
            <a:xfrm>
              <a:off x="2300562" y="1549238"/>
              <a:ext cx="2154596" cy="11184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Picture 2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663" t="14785" r="20777" b="39193"/>
            <a:stretch/>
          </p:blipFill>
          <p:spPr bwMode="auto">
            <a:xfrm>
              <a:off x="4601123" y="1549238"/>
              <a:ext cx="2154597" cy="1118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2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876" t="14027" r="20457" b="35973"/>
            <a:stretch/>
          </p:blipFill>
          <p:spPr bwMode="auto">
            <a:xfrm>
              <a:off x="6901684" y="1555179"/>
              <a:ext cx="2154597" cy="11285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Picture 2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088" t="14406" r="20671" b="49041"/>
            <a:stretch/>
          </p:blipFill>
          <p:spPr bwMode="auto">
            <a:xfrm>
              <a:off x="9202245" y="1549237"/>
              <a:ext cx="2154596" cy="11184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4" name="Rectangle 3"/>
          <p:cNvSpPr/>
          <p:nvPr/>
        </p:nvSpPr>
        <p:spPr>
          <a:xfrm>
            <a:off x="212698" y="2462415"/>
            <a:ext cx="6096000" cy="2062103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altLang="en-US" sz="1600" dirty="0"/>
              <a:t>Packet Switched Design</a:t>
            </a:r>
            <a:endParaRPr lang="en-GB" altLang="en-US" sz="1600" i="1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1600" dirty="0"/>
              <a:t>Data is split into small packets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1600" dirty="0"/>
              <a:t>Packets are transmitted into the networks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1600" dirty="0"/>
              <a:t>Packets travel to destination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1600" dirty="0"/>
              <a:t>Received packets are rearranged/ assembled as whole data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1600" dirty="0"/>
              <a:t>Labeled Envelopes (Frames, Cells (Cell Switched uses ATM), Packets 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1600" dirty="0"/>
              <a:t>FRAME RELAY (Cables/ DSL) </a:t>
            </a:r>
            <a:endParaRPr lang="en-US" altLang="en-US" sz="1600" dirty="0"/>
          </a:p>
        </p:txBody>
      </p:sp>
    </p:spTree>
    <p:extLst>
      <p:ext uri="{BB962C8B-B14F-4D97-AF65-F5344CB8AC3E}">
        <p14:creationId xmlns:p14="http://schemas.microsoft.com/office/powerpoint/2010/main" val="3823554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– IP Addressing </a:t>
            </a:r>
            <a:r>
              <a:rPr lang="en-US" sz="2800" i="1" dirty="0" smtClean="0">
                <a:solidFill>
                  <a:schemeClr val="accent1">
                    <a:lumMod val="50000"/>
                  </a:schemeClr>
                </a:solidFill>
              </a:rPr>
              <a:t>– from the history</a:t>
            </a:r>
            <a:endParaRPr lang="en-GB" sz="28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22272" y="1412195"/>
            <a:ext cx="11500861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1600" dirty="0">
                <a:solidFill>
                  <a:schemeClr val="accent6">
                    <a:lumMod val="75000"/>
                  </a:schemeClr>
                </a:solidFill>
              </a:rPr>
              <a:t>Circuit Switched </a:t>
            </a:r>
            <a:r>
              <a:rPr lang="en-US" altLang="en-US" sz="1600" dirty="0" smtClean="0">
                <a:solidFill>
                  <a:schemeClr val="accent6">
                    <a:lumMod val="75000"/>
                  </a:schemeClr>
                </a:solidFill>
              </a:rPr>
              <a:t>WAN</a:t>
            </a:r>
          </a:p>
          <a:p>
            <a:endParaRPr lang="en-US" altLang="en-US" sz="16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US" altLang="en-US" sz="1600" dirty="0" smtClean="0">
                <a:solidFill>
                  <a:schemeClr val="accent6">
                    <a:lumMod val="75000"/>
                  </a:schemeClr>
                </a:solidFill>
              </a:rPr>
              <a:t>POTS </a:t>
            </a:r>
            <a:r>
              <a:rPr lang="en-US" altLang="en-US" sz="1600" dirty="0">
                <a:solidFill>
                  <a:schemeClr val="accent6">
                    <a:lumMod val="75000"/>
                  </a:schemeClr>
                </a:solidFill>
              </a:rPr>
              <a:t>(Plain Old Telephone Service)</a:t>
            </a:r>
          </a:p>
          <a:p>
            <a:endParaRPr lang="en-US" altLang="en-US" sz="16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US" altLang="en-US" sz="1600" dirty="0">
                <a:solidFill>
                  <a:schemeClr val="accent6">
                    <a:lumMod val="75000"/>
                  </a:schemeClr>
                </a:solidFill>
              </a:rPr>
              <a:t>PSTN - Public Switched Telephone Network </a:t>
            </a:r>
          </a:p>
          <a:p>
            <a:pPr marL="521436" lvl="1" indent="0">
              <a:buNone/>
            </a:pPr>
            <a:r>
              <a:rPr lang="en-US" altLang="en-US" sz="1600" dirty="0">
                <a:solidFill>
                  <a:schemeClr val="accent6">
                    <a:lumMod val="75000"/>
                  </a:schemeClr>
                </a:solidFill>
              </a:rPr>
              <a:t>(+) [Simple – Readily Available – Low Cost] </a:t>
            </a:r>
          </a:p>
          <a:p>
            <a:pPr marL="521436" lvl="1" indent="0">
              <a:buNone/>
            </a:pPr>
            <a:r>
              <a:rPr lang="en-US" altLang="en-US" sz="1600" dirty="0">
                <a:solidFill>
                  <a:schemeClr val="accent6">
                    <a:lumMod val="75000"/>
                  </a:schemeClr>
                </a:solidFill>
              </a:rPr>
              <a:t>(-) [Low Data Rates]</a:t>
            </a:r>
          </a:p>
          <a:p>
            <a:endParaRPr lang="en-US" altLang="en-US" sz="16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US" altLang="en-US" sz="1600" dirty="0" smtClean="0">
                <a:solidFill>
                  <a:schemeClr val="accent4">
                    <a:lumMod val="75000"/>
                  </a:schemeClr>
                </a:solidFill>
              </a:rPr>
              <a:t>ISDN </a:t>
            </a:r>
            <a:r>
              <a:rPr lang="en-US" altLang="en-US" sz="1600" dirty="0">
                <a:solidFill>
                  <a:schemeClr val="accent4">
                    <a:lumMod val="75000"/>
                  </a:schemeClr>
                </a:solidFill>
              </a:rPr>
              <a:t>BRI </a:t>
            </a:r>
          </a:p>
          <a:p>
            <a:r>
              <a:rPr lang="en-US" altLang="en-US" sz="1600" dirty="0">
                <a:solidFill>
                  <a:schemeClr val="accent4">
                    <a:lumMod val="75000"/>
                  </a:schemeClr>
                </a:solidFill>
              </a:rPr>
              <a:t>	Integrated Services for Digital Network Basic Rate Interface</a:t>
            </a:r>
          </a:p>
          <a:p>
            <a:r>
              <a:rPr lang="en-US" altLang="en-US" sz="1600" dirty="0">
                <a:solidFill>
                  <a:schemeClr val="accent4">
                    <a:lumMod val="75000"/>
                  </a:schemeClr>
                </a:solidFill>
              </a:rPr>
              <a:t>ISDN PRI</a:t>
            </a:r>
          </a:p>
          <a:p>
            <a:r>
              <a:rPr lang="en-US" altLang="en-US" sz="1600" dirty="0">
                <a:solidFill>
                  <a:schemeClr val="accent4">
                    <a:lumMod val="75000"/>
                  </a:schemeClr>
                </a:solidFill>
              </a:rPr>
              <a:t>	Integrated Services for Digital Network Primary Rate </a:t>
            </a:r>
            <a:r>
              <a:rPr lang="en-US" altLang="en-US" sz="1600" dirty="0" smtClean="0">
                <a:solidFill>
                  <a:schemeClr val="accent4">
                    <a:lumMod val="75000"/>
                  </a:schemeClr>
                </a:solidFill>
              </a:rPr>
              <a:t>Interface</a:t>
            </a:r>
            <a:endParaRPr lang="en-US" altLang="en-US" sz="1600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4" name="Picture 2" descr="C:\Users\nitheesh.murugan\Desktop\downloa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8054" y="1358701"/>
            <a:ext cx="5552407" cy="4234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6182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– IP Addressing </a:t>
            </a:r>
            <a:r>
              <a:rPr lang="en-US" sz="2800" i="1" dirty="0" smtClean="0">
                <a:solidFill>
                  <a:schemeClr val="accent1">
                    <a:lumMod val="50000"/>
                  </a:schemeClr>
                </a:solidFill>
              </a:rPr>
              <a:t>– from the history</a:t>
            </a:r>
            <a:endParaRPr lang="en-GB" sz="28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7168244" cy="3917032"/>
          </a:xfrm>
        </p:spPr>
        <p:txBody>
          <a:bodyPr>
            <a:noAutofit/>
          </a:bodyPr>
          <a:lstStyle/>
          <a:p>
            <a:pPr algn="just"/>
            <a:r>
              <a:rPr lang="en-GB" altLang="en-US" sz="1600" dirty="0"/>
              <a:t>Instead of making a physical connection for the duration of communication, why not have a permanent connection between all objects, and send information where it needs to go?</a:t>
            </a:r>
          </a:p>
          <a:p>
            <a:pPr lvl="1" algn="just"/>
            <a:r>
              <a:rPr lang="en-GB" altLang="en-US" sz="1600" dirty="0"/>
              <a:t>This was the idea which informed the development of current telephony and data networks.</a:t>
            </a:r>
          </a:p>
          <a:p>
            <a:pPr lvl="1" algn="just"/>
            <a:r>
              <a:rPr lang="en-GB" altLang="en-US" sz="1600" dirty="0"/>
              <a:t>The US designed this during the Cold War – why</a:t>
            </a:r>
            <a:r>
              <a:rPr lang="en-GB" altLang="en-US" sz="1600" dirty="0" smtClean="0"/>
              <a:t>?</a:t>
            </a:r>
          </a:p>
          <a:p>
            <a:pPr lvl="1" algn="just"/>
            <a:r>
              <a:rPr lang="en-GB" altLang="en-US" sz="1600" dirty="0"/>
              <a:t>Packet switched </a:t>
            </a:r>
            <a:r>
              <a:rPr lang="en-GB" altLang="en-US" sz="1600" dirty="0" smtClean="0"/>
              <a:t>networks</a:t>
            </a:r>
          </a:p>
          <a:p>
            <a:pPr lvl="1" algn="just"/>
            <a:endParaRPr lang="en-GB" altLang="en-US" sz="1600" dirty="0"/>
          </a:p>
          <a:p>
            <a:pPr algn="just"/>
            <a:r>
              <a:rPr lang="en-GB" altLang="en-US" sz="1600" dirty="0"/>
              <a:t>This means that every device needs an address.  There are a few formats for this, but the only one you really need to know about in the modern era is an Internet Protocol (IP) address</a:t>
            </a:r>
            <a:r>
              <a:rPr lang="en-GB" altLang="en-US" sz="1600" dirty="0" smtClean="0"/>
              <a:t>.</a:t>
            </a:r>
            <a:endParaRPr lang="en-GB" altLang="en-US" sz="1600" dirty="0"/>
          </a:p>
        </p:txBody>
      </p:sp>
      <p:pic>
        <p:nvPicPr>
          <p:cNvPr id="5" name="Picture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8075" y="1747157"/>
            <a:ext cx="3845840" cy="24438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5677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– IP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Addressing –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Using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Number Systems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600201"/>
            <a:ext cx="11050353" cy="3917032"/>
          </a:xfrm>
        </p:spPr>
        <p:txBody>
          <a:bodyPr>
            <a:noAutofit/>
          </a:bodyPr>
          <a:lstStyle/>
          <a:p>
            <a:pPr marL="180975" indent="-180975" algn="just">
              <a:buFont typeface="Wingdings" panose="05000000000000000000" pitchFamily="2" charset="2"/>
              <a:buChar char="Ø"/>
            </a:pPr>
            <a:r>
              <a:rPr lang="en-GB" sz="1600" dirty="0">
                <a:ea typeface="Arial Unicode MS" pitchFamily="34" charset="-128"/>
              </a:rPr>
              <a:t>An Internet Protocol address, popularly known as an IP address, is a logical element comprised of numbers that is assigned to host's network interface in order to identify it in a computer network</a:t>
            </a:r>
            <a:r>
              <a:rPr lang="en-GB" sz="1600" dirty="0">
                <a:ea typeface="Arial Unicode MS" pitchFamily="34" charset="-128"/>
              </a:rPr>
              <a:t>.</a:t>
            </a:r>
          </a:p>
          <a:p>
            <a:pPr marL="180975" lvl="1" indent="-180975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GB" altLang="en-US" sz="1600" dirty="0" smtClean="0">
              <a:ea typeface="Arial Unicode MS" pitchFamily="34" charset="-128"/>
            </a:endParaRPr>
          </a:p>
          <a:p>
            <a:pPr marL="180975" lvl="1" indent="-180975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GB" altLang="en-US" sz="1600" dirty="0" smtClean="0">
                <a:ea typeface="Arial Unicode MS" pitchFamily="34" charset="-128"/>
              </a:rPr>
              <a:t>Network </a:t>
            </a:r>
            <a:r>
              <a:rPr lang="en-GB" altLang="en-US" sz="1600" dirty="0">
                <a:ea typeface="Arial Unicode MS" pitchFamily="34" charset="-128"/>
              </a:rPr>
              <a:t>address helps the router identify a path within the whole network (e.g. </a:t>
            </a:r>
            <a:r>
              <a:rPr lang="en-GB" altLang="en-US" sz="1600" dirty="0">
                <a:ea typeface="Arial Unicode MS" pitchFamily="34" charset="-128"/>
              </a:rPr>
              <a:t>the Internet). This number is assigned by the American Registry for Internet Numbers (ARIN) (or an ISP).</a:t>
            </a:r>
          </a:p>
          <a:p>
            <a:pPr marL="180975" lvl="1" indent="-180975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GB" altLang="en-US" sz="1600" dirty="0" smtClean="0">
              <a:ea typeface="Arial Unicode MS" pitchFamily="34" charset="-128"/>
            </a:endParaRPr>
          </a:p>
          <a:p>
            <a:pPr marL="180975" lvl="1" indent="-180975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GB" altLang="en-US" sz="1600" dirty="0" smtClean="0">
                <a:ea typeface="Arial Unicode MS" pitchFamily="34" charset="-128"/>
              </a:rPr>
              <a:t>Host </a:t>
            </a:r>
            <a:r>
              <a:rPr lang="en-GB" altLang="en-US" sz="1600" dirty="0">
                <a:ea typeface="Arial Unicode MS" pitchFamily="34" charset="-128"/>
              </a:rPr>
              <a:t>address is assigned by the network administrator according to some internetworking address plan. </a:t>
            </a:r>
            <a:r>
              <a:rPr lang="en-GB" altLang="en-US" sz="1600" dirty="0">
                <a:ea typeface="Arial Unicode MS" pitchFamily="34" charset="-128"/>
              </a:rPr>
              <a:t>Host addresses can be assigned dynamically.</a:t>
            </a:r>
          </a:p>
          <a:p>
            <a:pPr marL="180975" lvl="1" indent="-180975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GB" altLang="en-US" sz="1600" dirty="0" smtClean="0">
              <a:ea typeface="Arial Unicode MS" pitchFamily="34" charset="-128"/>
            </a:endParaRPr>
          </a:p>
          <a:p>
            <a:pPr marL="180975" lvl="1" indent="-180975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GB" altLang="en-US" sz="1600" dirty="0" smtClean="0">
                <a:ea typeface="Arial Unicode MS" pitchFamily="34" charset="-128"/>
              </a:rPr>
              <a:t>All </a:t>
            </a:r>
            <a:r>
              <a:rPr lang="en-GB" altLang="en-US" sz="1600" dirty="0">
                <a:ea typeface="Arial Unicode MS" pitchFamily="34" charset="-128"/>
              </a:rPr>
              <a:t>hosts on the same network will have the same network number but each host is uniquely identified by its own host number</a:t>
            </a:r>
            <a:r>
              <a:rPr lang="en-GB" altLang="en-US" sz="1600" dirty="0" smtClean="0">
                <a:ea typeface="Arial Unicode MS" pitchFamily="34" charset="-128"/>
              </a:rPr>
              <a:t>.</a:t>
            </a:r>
            <a:endParaRPr lang="en-GB" altLang="en-US" sz="1600" dirty="0">
              <a:ea typeface="Arial Unicode MS" pitchFamily="34" charset="-128"/>
            </a:endParaRPr>
          </a:p>
        </p:txBody>
      </p:sp>
      <p:pic>
        <p:nvPicPr>
          <p:cNvPr id="4" name="Picture 2" descr="C:\Botho\Botho\NH1\Class Room Teaching and Planning\images\number syste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5642" y="4411241"/>
            <a:ext cx="3704091" cy="122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02C39C3-1B89-41EA-828D-DA77348A57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764" y="4580949"/>
            <a:ext cx="1857204" cy="956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482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– IP Addressing: IPv4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03" y="1250749"/>
            <a:ext cx="11050353" cy="3917032"/>
          </a:xfrm>
        </p:spPr>
        <p:txBody>
          <a:bodyPr>
            <a:noAutofit/>
          </a:bodyPr>
          <a:lstStyle/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US" sz="1600" dirty="0" smtClean="0"/>
              <a:t>Is </a:t>
            </a:r>
            <a:r>
              <a:rPr lang="en-US" sz="1600" dirty="0"/>
              <a:t>a logical network address that identifies a particular </a:t>
            </a:r>
            <a:r>
              <a:rPr lang="en-US" sz="1600" dirty="0" smtClean="0"/>
              <a:t>host. It is associated </a:t>
            </a:r>
            <a:r>
              <a:rPr lang="en-US" sz="1600" dirty="0"/>
              <a:t>with a network interface </a:t>
            </a:r>
            <a:r>
              <a:rPr lang="en-US" sz="1600" dirty="0" smtClean="0"/>
              <a:t>card and </a:t>
            </a:r>
            <a:r>
              <a:rPr lang="en-US" sz="1600" dirty="0"/>
              <a:t>It is </a:t>
            </a:r>
            <a:r>
              <a:rPr lang="en-US" sz="1600" dirty="0" smtClean="0"/>
              <a:t>unique </a:t>
            </a:r>
            <a:r>
              <a:rPr lang="en-US" sz="1600" dirty="0"/>
              <a:t>on the network for communications</a:t>
            </a:r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US" sz="1600" dirty="0" smtClean="0"/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US" sz="1600" dirty="0" smtClean="0"/>
              <a:t>32 </a:t>
            </a:r>
            <a:r>
              <a:rPr lang="en-US" sz="1600" dirty="0"/>
              <a:t>Bit | Dotted Decimal Notation (DDN) | </a:t>
            </a:r>
            <a:endParaRPr lang="en-US" sz="1600" dirty="0" smtClean="0"/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US" sz="1600" dirty="0" smtClean="0"/>
              <a:t>8 </a:t>
            </a:r>
            <a:r>
              <a:rPr lang="en-US" sz="1600" dirty="0"/>
              <a:t>Bit Each (Decimal </a:t>
            </a:r>
            <a:r>
              <a:rPr lang="en-US" sz="1600" dirty="0" smtClean="0"/>
              <a:t>Octets) | 0 </a:t>
            </a:r>
            <a:r>
              <a:rPr lang="en-US" sz="1600" dirty="0"/>
              <a:t>to 255 (4 Octets</a:t>
            </a:r>
            <a:r>
              <a:rPr lang="en-US" sz="1600" dirty="0" smtClean="0"/>
              <a:t>)</a:t>
            </a:r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US" sz="1600" dirty="0" smtClean="0"/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US" sz="1600" b="1" dirty="0" smtClean="0"/>
              <a:t>Public </a:t>
            </a:r>
            <a:r>
              <a:rPr lang="en-US" sz="1600" b="1" dirty="0"/>
              <a:t>and Private Addresses</a:t>
            </a:r>
          </a:p>
          <a:p>
            <a:pPr marL="685800" lvl="2" algn="just">
              <a:buFont typeface="Courier New" panose="02070309020205020404" pitchFamily="49" charset="0"/>
              <a:buChar char="o"/>
              <a:tabLst>
                <a:tab pos="87313" algn="l"/>
              </a:tabLst>
            </a:pPr>
            <a:r>
              <a:rPr lang="en-US" sz="1600" dirty="0"/>
              <a:t>The Public addresses are used in the Internet</a:t>
            </a:r>
          </a:p>
          <a:p>
            <a:pPr marL="685800" lvl="2" algn="just">
              <a:buFont typeface="Courier New" panose="02070309020205020404" pitchFamily="49" charset="0"/>
              <a:buChar char="o"/>
              <a:tabLst>
                <a:tab pos="87313" algn="l"/>
              </a:tabLst>
            </a:pPr>
            <a:r>
              <a:rPr lang="en-US" sz="1600" dirty="0" smtClean="0"/>
              <a:t>The Private Addresses are used only within Lan’s</a:t>
            </a:r>
          </a:p>
          <a:p>
            <a:pPr marL="685800" lvl="2" algn="just">
              <a:buFont typeface="Courier New" panose="02070309020205020404" pitchFamily="49" charset="0"/>
              <a:buChar char="o"/>
              <a:tabLst>
                <a:tab pos="87313" algn="l"/>
              </a:tabLst>
            </a:pPr>
            <a:r>
              <a:rPr lang="en-US" sz="1600" dirty="0" smtClean="0"/>
              <a:t>The </a:t>
            </a:r>
            <a:r>
              <a:rPr lang="en-US" sz="1600" dirty="0"/>
              <a:t>Private Addresses could not be routed in Internet</a:t>
            </a:r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US" sz="1600" dirty="0" smtClean="0"/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US" sz="1600" b="1" dirty="0" smtClean="0"/>
              <a:t>Unicast  	</a:t>
            </a:r>
            <a:r>
              <a:rPr lang="en-US" sz="1600" dirty="0" smtClean="0"/>
              <a:t>The </a:t>
            </a:r>
            <a:r>
              <a:rPr lang="en-US" sz="1600" dirty="0"/>
              <a:t>Packets are sent to only one </a:t>
            </a:r>
            <a:r>
              <a:rPr lang="en-US" sz="1600" dirty="0" smtClean="0"/>
              <a:t>device</a:t>
            </a:r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US" sz="1600" b="1" dirty="0" smtClean="0"/>
              <a:t>Multicast 	</a:t>
            </a:r>
            <a:r>
              <a:rPr lang="en-US" sz="1600" dirty="0" smtClean="0"/>
              <a:t>The </a:t>
            </a:r>
            <a:r>
              <a:rPr lang="en-US" sz="1600" dirty="0"/>
              <a:t>Packets are sent to many devices</a:t>
            </a:r>
            <a:endParaRPr lang="en-US" sz="1200" dirty="0"/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US" sz="1600" b="1" dirty="0" smtClean="0"/>
              <a:t>Broadcast	</a:t>
            </a:r>
            <a:r>
              <a:rPr lang="en-US" sz="1600" dirty="0" smtClean="0"/>
              <a:t>The </a:t>
            </a:r>
            <a:r>
              <a:rPr lang="en-US" sz="1600" dirty="0"/>
              <a:t>Packets are sent to all devices in the Network</a:t>
            </a:r>
            <a:endParaRPr lang="en-US" sz="1200" dirty="0"/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US" sz="1600" dirty="0"/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US" sz="1600" dirty="0" smtClean="0">
              <a:latin typeface="+mj-lt"/>
            </a:endParaRPr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US" altLang="en-US" sz="1600" dirty="0">
              <a:latin typeface="+mj-lt"/>
              <a:ea typeface="Arial Unicode MS" pitchFamily="34" charset="-128"/>
            </a:endParaRPr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US" sz="1600" dirty="0">
              <a:latin typeface="+mj-lt"/>
              <a:sym typeface="Wingdings" panose="05000000000000000000" pitchFamily="2" charset="2"/>
            </a:endParaRPr>
          </a:p>
          <a:p>
            <a:pPr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GB" sz="160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7939" y="1783729"/>
            <a:ext cx="6534758" cy="9818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41987" y="2894929"/>
            <a:ext cx="3060710" cy="97580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41987" y="3941581"/>
            <a:ext cx="3060710" cy="77557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41987" y="4804425"/>
            <a:ext cx="3060710" cy="825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053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– IP Addressing: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IPv4 Subnet mask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5708" y="1590390"/>
            <a:ext cx="5794562" cy="36305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4687" y="1186775"/>
            <a:ext cx="3856315" cy="186242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659196" y="5311094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A" b="1" i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subnet mask is used to determine the network and host portions. </a:t>
            </a:r>
            <a:endParaRPr lang="en-US" b="1" i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2DA54EB-7DE0-40F0-802E-91DE00F2C9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14686" y="3248934"/>
            <a:ext cx="3856315" cy="1862425"/>
          </a:xfrm>
          <a:prstGeom prst="rect">
            <a:avLst/>
          </a:prstGeom>
          <a:ln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1494464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– IP Addressing: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IPv4 Subnet mask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4722" y="1700136"/>
            <a:ext cx="5794562" cy="363056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25167" y="1216679"/>
            <a:ext cx="1217258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A" b="1" dirty="0">
                <a:solidFill>
                  <a:srgbClr val="000000"/>
                </a:solidFill>
              </a:rPr>
              <a:t>The actual process used to identify the network and host portions is called </a:t>
            </a:r>
            <a:r>
              <a:rPr lang="en-CA" b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ANDing</a:t>
            </a:r>
            <a:r>
              <a:rPr lang="en-CA" b="1" dirty="0">
                <a:solidFill>
                  <a:srgbClr val="000000"/>
                </a:solidFill>
              </a:rPr>
              <a:t>.</a:t>
            </a:r>
          </a:p>
          <a:p>
            <a:pPr algn="ctr"/>
            <a:endParaRPr lang="en-CA" i="1" dirty="0">
              <a:solidFill>
                <a:srgbClr val="000000"/>
              </a:solidFill>
            </a:endParaRPr>
          </a:p>
          <a:p>
            <a:pPr marL="73085" lvl="1"/>
            <a:r>
              <a:rPr lang="en-CA" i="1" dirty="0">
                <a:solidFill>
                  <a:srgbClr val="000000"/>
                </a:solidFill>
              </a:rPr>
              <a:t>1 AND 1 = 1, </a:t>
            </a:r>
          </a:p>
          <a:p>
            <a:pPr marL="73085" lvl="1"/>
            <a:r>
              <a:rPr lang="en-CA" i="1" dirty="0">
                <a:solidFill>
                  <a:srgbClr val="000000"/>
                </a:solidFill>
              </a:rPr>
              <a:t>0 AND 1 = 0, </a:t>
            </a:r>
          </a:p>
          <a:p>
            <a:pPr marL="73085" lvl="1"/>
            <a:r>
              <a:rPr lang="en-CA" i="1" dirty="0">
                <a:solidFill>
                  <a:srgbClr val="000000"/>
                </a:solidFill>
              </a:rPr>
              <a:t>1 AND 0 = 0, </a:t>
            </a:r>
          </a:p>
          <a:p>
            <a:pPr marL="73085" lvl="1"/>
            <a:r>
              <a:rPr lang="en-CA" i="1" dirty="0">
                <a:solidFill>
                  <a:srgbClr val="000000"/>
                </a:solidFill>
              </a:rPr>
              <a:t>0 AND 0 = 0</a:t>
            </a:r>
          </a:p>
          <a:p>
            <a:pPr marL="73085" lvl="1"/>
            <a:endParaRPr lang="en-CA" i="1" dirty="0" smtClean="0">
              <a:solidFill>
                <a:srgbClr val="000000"/>
              </a:solidFill>
            </a:endParaRPr>
          </a:p>
          <a:p>
            <a:pPr marL="73085" lvl="1"/>
            <a:r>
              <a:rPr lang="en-CA" i="1" dirty="0" smtClean="0">
                <a:solidFill>
                  <a:srgbClr val="000000"/>
                </a:solidFill>
              </a:rPr>
              <a:t>1 </a:t>
            </a:r>
            <a:r>
              <a:rPr lang="en-CA" i="1" dirty="0">
                <a:solidFill>
                  <a:srgbClr val="000000"/>
                </a:solidFill>
              </a:rPr>
              <a:t>= True </a:t>
            </a:r>
            <a:endParaRPr lang="en-CA" i="1" dirty="0" smtClean="0">
              <a:solidFill>
                <a:srgbClr val="000000"/>
              </a:solidFill>
            </a:endParaRPr>
          </a:p>
          <a:p>
            <a:pPr marL="73085" lvl="1"/>
            <a:r>
              <a:rPr lang="en-CA" i="1" dirty="0" smtClean="0">
                <a:solidFill>
                  <a:srgbClr val="000000"/>
                </a:solidFill>
              </a:rPr>
              <a:t>0  </a:t>
            </a:r>
            <a:r>
              <a:rPr lang="en-CA" i="1" dirty="0">
                <a:solidFill>
                  <a:srgbClr val="000000"/>
                </a:solidFill>
              </a:rPr>
              <a:t>= False</a:t>
            </a:r>
            <a:endParaRPr lang="en-CA" sz="1600" i="1" dirty="0">
              <a:solidFill>
                <a:srgbClr val="000000"/>
              </a:solidFill>
            </a:endParaRPr>
          </a:p>
          <a:p>
            <a:pPr algn="ctr"/>
            <a:endParaRPr lang="en-CA" dirty="0">
              <a:solidFill>
                <a:srgbClr val="00000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2DA54EB-7DE0-40F0-802E-91DE00F2C9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7524" y="1700136"/>
            <a:ext cx="3534876" cy="1707185"/>
          </a:xfrm>
          <a:prstGeom prst="rect">
            <a:avLst/>
          </a:prstGeom>
          <a:ln>
            <a:solidFill>
              <a:srgbClr val="0070C0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F2917F7-70A6-4627-8200-4118CE19CA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7524" y="3473551"/>
            <a:ext cx="3534876" cy="1549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95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– IP Addressing</a:t>
            </a:r>
            <a:r>
              <a:rPr lang="en-US" smtClean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en-US" smtClean="0">
                <a:solidFill>
                  <a:schemeClr val="accent1">
                    <a:lumMod val="50000"/>
                  </a:schemeClr>
                </a:solidFill>
              </a:rPr>
              <a:t>IPv4 Structure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283758" y="1935919"/>
            <a:ext cx="6588803" cy="33855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CA" sz="1600" dirty="0">
                <a:solidFill>
                  <a:srgbClr val="000000"/>
                </a:solidFill>
              </a:rPr>
              <a:t>The prefix length is the number of bits set to 1 in the subnet mask.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CA" sz="1600" dirty="0">
              <a:solidFill>
                <a:srgbClr val="000000"/>
              </a:solidFill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CA" sz="1600" dirty="0">
                <a:solidFill>
                  <a:srgbClr val="000000"/>
                </a:solidFill>
              </a:rPr>
              <a:t>It is written in “slash notation” therefore, count the number of bits in the subnet mask and prepend it with a slash.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CA" sz="1600" dirty="0">
              <a:solidFill>
                <a:srgbClr val="000000"/>
              </a:solidFill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CA" sz="1600" dirty="0">
                <a:solidFill>
                  <a:srgbClr val="000000"/>
                </a:solidFill>
              </a:rPr>
              <a:t>A prefix length is a less cumbersome method used to identify a subnet mask </a:t>
            </a:r>
            <a:r>
              <a:rPr lang="en-CA" sz="1600" dirty="0" smtClean="0">
                <a:solidFill>
                  <a:srgbClr val="000000"/>
                </a:solidFill>
              </a:rPr>
              <a:t>address.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CA" sz="1600" dirty="0">
              <a:solidFill>
                <a:srgbClr val="000000"/>
              </a:solidFill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CA" sz="1600" dirty="0" smtClean="0">
                <a:solidFill>
                  <a:srgbClr val="000000"/>
                </a:solidFill>
              </a:rPr>
              <a:t>Within </a:t>
            </a:r>
            <a:r>
              <a:rPr lang="en-CA" sz="1600" dirty="0">
                <a:solidFill>
                  <a:srgbClr val="000000"/>
                </a:solidFill>
              </a:rPr>
              <a:t>each network are three types of IP </a:t>
            </a:r>
            <a:r>
              <a:rPr lang="en-CA" sz="1600" dirty="0" smtClean="0">
                <a:solidFill>
                  <a:srgbClr val="000000"/>
                </a:solidFill>
              </a:rPr>
              <a:t>addresses:</a:t>
            </a:r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CA" sz="1600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Network address</a:t>
            </a:r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CA" sz="1600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Host addresses</a:t>
            </a:r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CA" sz="1600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Broadcast </a:t>
            </a:r>
            <a:r>
              <a:rPr lang="en-CA" sz="1600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address</a:t>
            </a:r>
            <a:endParaRPr lang="en-US" sz="1600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US" sz="1600" dirty="0">
              <a:solidFill>
                <a:srgbClr val="000000"/>
              </a:solidFill>
            </a:endParaRP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F233CEE0-728D-4198-87F2-5E9774E181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9009471"/>
              </p:ext>
            </p:extLst>
          </p:nvPr>
        </p:nvGraphicFramePr>
        <p:xfrm>
          <a:off x="7237682" y="1774808"/>
          <a:ext cx="4762500" cy="345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0619">
                  <a:extLst>
                    <a:ext uri="{9D8B030D-6E8A-4147-A177-3AD203B41FA5}">
                      <a16:colId xmlns:a16="http://schemas.microsoft.com/office/drawing/2014/main" val="2853717215"/>
                    </a:ext>
                  </a:extLst>
                </a:gridCol>
                <a:gridCol w="2628321">
                  <a:extLst>
                    <a:ext uri="{9D8B030D-6E8A-4147-A177-3AD203B41FA5}">
                      <a16:colId xmlns:a16="http://schemas.microsoft.com/office/drawing/2014/main" val="3859420295"/>
                    </a:ext>
                  </a:extLst>
                </a:gridCol>
                <a:gridCol w="983560">
                  <a:extLst>
                    <a:ext uri="{9D8B030D-6E8A-4147-A177-3AD203B41FA5}">
                      <a16:colId xmlns:a16="http://schemas.microsoft.com/office/drawing/2014/main" val="2152541703"/>
                    </a:ext>
                  </a:extLst>
                </a:gridCol>
              </a:tblGrid>
              <a:tr h="340940">
                <a:tc>
                  <a:txBody>
                    <a:bodyPr/>
                    <a:lstStyle/>
                    <a:p>
                      <a:pPr algn="l" fontAlgn="ctr"/>
                      <a:r>
                        <a:rPr lang="en-CA" sz="1050" b="1" dirty="0">
                          <a:effectLst/>
                        </a:rPr>
                        <a:t>Subnet Mask</a:t>
                      </a:r>
                      <a:endParaRPr lang="en-CA" sz="105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50" b="1" dirty="0">
                          <a:effectLst/>
                        </a:rPr>
                        <a:t>32-bit Address</a:t>
                      </a:r>
                      <a:endParaRPr lang="en-CA" sz="105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50" b="1" dirty="0">
                          <a:effectLst/>
                        </a:rPr>
                        <a:t>Prefix </a:t>
                      </a:r>
                    </a:p>
                    <a:p>
                      <a:pPr algn="l" fontAlgn="ctr"/>
                      <a:r>
                        <a:rPr lang="en-CA" sz="1050" b="1" dirty="0">
                          <a:effectLst/>
                        </a:rPr>
                        <a:t>Length</a:t>
                      </a:r>
                      <a:endParaRPr lang="en-CA" sz="105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617726287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255.0.0.0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11111111.00000000.00000000.00000000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/8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476665342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255.255.0.0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11111111.11111111.00000000.00000000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/16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863355901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/24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609772987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255.255.255.128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362219286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255.255.255.192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/26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881816204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255.255.255.224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11111111.11111111.11111111.11100000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/27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859046036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255.255.255.240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11111111.11111111.11111111.11110000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/28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913653739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255.255.255.248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11111111.11111111.11111111.11111000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/29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00304742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255.255.255.252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11111111.11111111.11111111.11111100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/30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352437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1586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– IP Addressing: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IPv4 Classes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7018166" y="2083534"/>
            <a:ext cx="5046083" cy="3321327"/>
            <a:chOff x="535230" y="1180430"/>
            <a:chExt cx="4202170" cy="2700337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2"/>
            <a:srcRect r="35952"/>
            <a:stretch/>
          </p:blipFill>
          <p:spPr>
            <a:xfrm>
              <a:off x="1775521" y="1180430"/>
              <a:ext cx="2952328" cy="2700337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 rotWithShape="1">
            <a:blip r:embed="rId2"/>
            <a:srcRect l="66454" t="6604" b="66730"/>
            <a:stretch/>
          </p:blipFill>
          <p:spPr>
            <a:xfrm>
              <a:off x="3345677" y="3232694"/>
              <a:ext cx="1391723" cy="648072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 rotWithShape="1">
            <a:blip r:embed="rId2"/>
            <a:srcRect l="65610" t="34622" b="38712"/>
            <a:stretch/>
          </p:blipFill>
          <p:spPr>
            <a:xfrm>
              <a:off x="1846451" y="3262107"/>
              <a:ext cx="1297221" cy="58924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 rotWithShape="1">
            <a:blip r:embed="rId2"/>
            <a:srcRect l="66425" t="63265" b="10069"/>
            <a:stretch/>
          </p:blipFill>
          <p:spPr>
            <a:xfrm>
              <a:off x="535230" y="1810518"/>
              <a:ext cx="1547663" cy="720080"/>
            </a:xfrm>
            <a:prstGeom prst="rect">
              <a:avLst/>
            </a:prstGeom>
          </p:spPr>
        </p:pic>
      </p:grpSp>
      <p:sp>
        <p:nvSpPr>
          <p:cNvPr id="13" name="Rectangle 12"/>
          <p:cNvSpPr/>
          <p:nvPr/>
        </p:nvSpPr>
        <p:spPr>
          <a:xfrm>
            <a:off x="353648" y="1207893"/>
            <a:ext cx="11599941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Classful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Addressing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Class A </a:t>
            </a:r>
            <a:r>
              <a:rPr lang="en-US" b="1" i="1" dirty="0">
                <a:solidFill>
                  <a:schemeClr val="accent1"/>
                </a:solidFill>
              </a:rPr>
              <a:t>(0.0.0.0/8 to 127.0.0.0/8) </a:t>
            </a:r>
            <a:r>
              <a:rPr lang="en-US" dirty="0" smtClean="0"/>
              <a:t>supports </a:t>
            </a:r>
            <a:r>
              <a:rPr lang="en-US" dirty="0"/>
              <a:t>extremely large networks.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Class B </a:t>
            </a:r>
            <a:r>
              <a:rPr lang="en-US" b="1" i="1" dirty="0">
                <a:solidFill>
                  <a:schemeClr val="accent1"/>
                </a:solidFill>
              </a:rPr>
              <a:t>(128.0.0.0 /16 – 191.255.0.0 /16) </a:t>
            </a:r>
          </a:p>
          <a:p>
            <a:pPr lvl="1"/>
            <a:r>
              <a:rPr lang="en-US" dirty="0"/>
              <a:t>supports the needs of moderate to large size networks.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Class C </a:t>
            </a:r>
            <a:r>
              <a:rPr lang="en-US" b="1" i="1" dirty="0">
                <a:solidFill>
                  <a:schemeClr val="accent1"/>
                </a:solidFill>
              </a:rPr>
              <a:t>(192.0.0.0 /24 – 223.255.255.0 /24) </a:t>
            </a:r>
          </a:p>
          <a:p>
            <a:pPr lvl="1"/>
            <a:r>
              <a:rPr lang="en-US" dirty="0"/>
              <a:t>supports small networks with a maximum of 254 hosts.</a:t>
            </a:r>
          </a:p>
          <a:p>
            <a:pPr lvl="1"/>
            <a:r>
              <a:rPr lang="en-US" dirty="0"/>
              <a:t> </a:t>
            </a:r>
          </a:p>
          <a:p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Classless 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Addressing</a:t>
            </a:r>
          </a:p>
          <a:p>
            <a:pPr lvl="1"/>
            <a:endParaRPr lang="en-US" i="1" dirty="0" smtClean="0"/>
          </a:p>
          <a:p>
            <a:pPr lvl="1"/>
            <a:r>
              <a:rPr lang="en-US" i="1" dirty="0" smtClean="0"/>
              <a:t>IPv4 </a:t>
            </a:r>
            <a:r>
              <a:rPr lang="en-US" i="1" dirty="0"/>
              <a:t>addresses allocated on any address bit </a:t>
            </a:r>
            <a:r>
              <a:rPr lang="en-US" i="1" dirty="0" smtClean="0"/>
              <a:t>boundary </a:t>
            </a:r>
          </a:p>
          <a:p>
            <a:pPr lvl="1"/>
            <a:r>
              <a:rPr lang="en-US" i="1" dirty="0" smtClean="0"/>
              <a:t>Delays </a:t>
            </a:r>
            <a:r>
              <a:rPr lang="en-US" i="1" dirty="0"/>
              <a:t>the depletion and exhaustion of IPv4 </a:t>
            </a:r>
            <a:r>
              <a:rPr lang="en-US" i="1" dirty="0" smtClean="0"/>
              <a:t>addresses</a:t>
            </a:r>
          </a:p>
          <a:p>
            <a:pPr lvl="1"/>
            <a:r>
              <a:rPr lang="en-US" i="1" dirty="0" smtClean="0"/>
              <a:t>Classless </a:t>
            </a:r>
            <a:r>
              <a:rPr lang="en-US" i="1" dirty="0"/>
              <a:t>Inter-Domain Routing (CIDR</a:t>
            </a:r>
            <a:r>
              <a:rPr lang="en-US" i="1" dirty="0" smtClean="0"/>
              <a:t>)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388393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– IP Addressing: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IPv4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Special Addresses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296029" y="1784489"/>
            <a:ext cx="11599941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CA" sz="16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Loopback </a:t>
            </a:r>
            <a:r>
              <a:rPr lang="en-CA" sz="16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addresses</a:t>
            </a:r>
          </a:p>
          <a:p>
            <a:endParaRPr lang="en-US" sz="1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127.0.0.0 /8 (127.0.0.1 to 127.255.255.254)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Commonly identified as only 127.0.0.1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Used on a host to test if TCP/IP is operational.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CA" sz="1600" dirty="0">
              <a:solidFill>
                <a:srgbClr val="000000"/>
              </a:solidFill>
            </a:endParaRPr>
          </a:p>
          <a:p>
            <a:r>
              <a:rPr lang="en-CA" sz="16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Link-Local addresses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CA" sz="1600" dirty="0" smtClean="0">
              <a:solidFill>
                <a:srgbClr val="00000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CA" sz="1600" dirty="0" smtClean="0">
                <a:solidFill>
                  <a:srgbClr val="000000"/>
                </a:solidFill>
              </a:rPr>
              <a:t>169.254.0.0 </a:t>
            </a:r>
            <a:r>
              <a:rPr lang="en-CA" sz="1600" dirty="0">
                <a:solidFill>
                  <a:srgbClr val="000000"/>
                </a:solidFill>
              </a:rPr>
              <a:t>/16 (169.254.0.1 to 169.254.255.254)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Commonly known as the Automatic Private IP Addressing (APIPA) addresses or self-assigned addresses.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Used by Windows DHCP clients to self-configure when no DHCP servers are available.</a:t>
            </a:r>
            <a:endParaRPr lang="en-CA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831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– IP Addressing: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IPv4 Assigning Addresses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80532" y="1412195"/>
            <a:ext cx="11619287" cy="33855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Assigning Addresses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1600" dirty="0"/>
              <a:t>Can be done statically or dynamically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1600" dirty="0"/>
              <a:t>Assign an IPv4 address, subnet mask, default gateway and other necessary info for network communications</a:t>
            </a:r>
          </a:p>
          <a:p>
            <a:endParaRPr lang="en-US" sz="1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600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Static IPv4 </a:t>
            </a:r>
            <a:r>
              <a:rPr lang="en-US" sz="1600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addresses</a:t>
            </a:r>
            <a:endParaRPr lang="en-US" sz="1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1600" dirty="0"/>
              <a:t>Hosts, such as servers and printers, that need particular addresses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1600" dirty="0"/>
              <a:t>Can be time consuming and error prone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1600" dirty="0"/>
              <a:t>Need to maintain an accurate list of which IPv4 addresses</a:t>
            </a:r>
          </a:p>
          <a:p>
            <a:pPr marL="0" lvl="1"/>
            <a:endParaRPr lang="en-US" sz="1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1"/>
            <a:r>
              <a:rPr lang="en-US" sz="1600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Dynamic IPv4 Address Assignment</a:t>
            </a:r>
          </a:p>
          <a:p>
            <a:pPr marL="285750" lvl="1" indent="-285750">
              <a:buFont typeface="Courier New" panose="02070309020205020404" pitchFamily="49" charset="0"/>
              <a:buChar char="o"/>
            </a:pPr>
            <a:r>
              <a:rPr lang="en-US" sz="1600" dirty="0"/>
              <a:t>Dynamic Host Configuration Protocol (DHCP) allows for automatic assignment of addressing information</a:t>
            </a:r>
          </a:p>
          <a:p>
            <a:pPr marL="285750" lvl="1" indent="-285750">
              <a:buFont typeface="Courier New" panose="02070309020205020404" pitchFamily="49" charset="0"/>
              <a:buChar char="o"/>
            </a:pPr>
            <a:r>
              <a:rPr lang="en-US" sz="1600" dirty="0"/>
              <a:t>Preferred method of assignment for a large network</a:t>
            </a:r>
          </a:p>
          <a:p>
            <a:pPr marL="285750" lvl="1" indent="-285750">
              <a:buFont typeface="Courier New" panose="02070309020205020404" pitchFamily="49" charset="0"/>
              <a:buChar char="o"/>
            </a:pPr>
            <a:r>
              <a:rPr lang="en-US" sz="1600" dirty="0"/>
              <a:t>IP addresses can be reallocated when they become available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267317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 – IP Addressing: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IPv6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Address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80532" y="1412195"/>
            <a:ext cx="11619287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000" b="1" dirty="0"/>
              <a:t>What is an IPv6 Address?</a:t>
            </a:r>
            <a:r>
              <a:rPr lang="en-US" sz="2000" dirty="0"/>
              <a:t> </a:t>
            </a:r>
          </a:p>
          <a:p>
            <a:pPr algn="just"/>
            <a:endParaRPr lang="en-US" sz="1600" dirty="0"/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US" sz="1600" dirty="0"/>
              <a:t>Also the same as IPv4 (in the perspective of functioning) but with </a:t>
            </a:r>
            <a:r>
              <a:rPr lang="en-US" sz="1600" dirty="0" smtClean="0"/>
              <a:t>advantages. Both </a:t>
            </a:r>
            <a:r>
              <a:rPr lang="en-US" sz="1600" dirty="0"/>
              <a:t>IPv4 and IPv6 will coexist in the near future and the transition will take several </a:t>
            </a:r>
            <a:r>
              <a:rPr lang="en-US" sz="1600" dirty="0" smtClean="0"/>
              <a:t>years.</a:t>
            </a:r>
          </a:p>
          <a:p>
            <a:pPr marL="358775" indent="-285750" algn="just">
              <a:buFont typeface="Wingdings" panose="05000000000000000000" pitchFamily="2" charset="2"/>
              <a:buChar char="Ø"/>
            </a:pPr>
            <a:endParaRPr lang="en-US" sz="1600" dirty="0"/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US" sz="1600" dirty="0" smtClean="0"/>
              <a:t>IPv6 </a:t>
            </a:r>
            <a:r>
              <a:rPr lang="en-US" sz="1600" dirty="0"/>
              <a:t>addresses are </a:t>
            </a:r>
            <a:r>
              <a:rPr lang="en-US" sz="1600" b="1" dirty="0"/>
              <a:t>128 bits </a:t>
            </a:r>
            <a:r>
              <a:rPr lang="en-US" sz="1600" dirty="0"/>
              <a:t>in length and written in </a:t>
            </a:r>
            <a:r>
              <a:rPr lang="en-US" sz="1600" b="1" dirty="0" smtClean="0"/>
              <a:t>hexadecimal</a:t>
            </a:r>
            <a:r>
              <a:rPr lang="en-US" sz="1600" dirty="0" smtClean="0"/>
              <a:t>. It is </a:t>
            </a:r>
            <a:r>
              <a:rPr lang="en-US" sz="1600" b="1" dirty="0" smtClean="0"/>
              <a:t>not </a:t>
            </a:r>
            <a:r>
              <a:rPr lang="en-US" sz="1600" b="1" dirty="0"/>
              <a:t>case-sensitive </a:t>
            </a:r>
            <a:r>
              <a:rPr lang="en-US" sz="1600" dirty="0"/>
              <a:t>and can be written in either lowercase or </a:t>
            </a:r>
            <a:r>
              <a:rPr lang="en-US" sz="1600" dirty="0" smtClean="0"/>
              <a:t>uppercase.</a:t>
            </a:r>
          </a:p>
          <a:p>
            <a:pPr marL="358775" indent="-285750" algn="just">
              <a:buFont typeface="Wingdings" panose="05000000000000000000" pitchFamily="2" charset="2"/>
              <a:buChar char="Ø"/>
            </a:pPr>
            <a:endParaRPr lang="en-US" sz="1600" dirty="0"/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US" sz="1600" dirty="0" smtClean="0"/>
              <a:t>The </a:t>
            </a:r>
            <a:r>
              <a:rPr lang="en-US" sz="1600" dirty="0"/>
              <a:t>preferred format for writing an IPv6 address is </a:t>
            </a:r>
            <a:r>
              <a:rPr lang="en-US" sz="1600" b="1" dirty="0"/>
              <a:t>x:x:x:x:x:x:x:x</a:t>
            </a:r>
            <a:r>
              <a:rPr lang="en-US" sz="1600" dirty="0"/>
              <a:t>, with each “x” consisting of four hexadecimal </a:t>
            </a:r>
            <a:r>
              <a:rPr lang="en-US" sz="1600" dirty="0" smtClean="0"/>
              <a:t>values. In </a:t>
            </a:r>
            <a:r>
              <a:rPr lang="en-US" sz="1600" dirty="0"/>
              <a:t>IPv6, a </a:t>
            </a:r>
            <a:r>
              <a:rPr lang="en-US" sz="1600" b="1" dirty="0" err="1"/>
              <a:t>hextet</a:t>
            </a:r>
            <a:r>
              <a:rPr lang="en-US" sz="1600" b="1" dirty="0"/>
              <a:t> </a:t>
            </a:r>
            <a:r>
              <a:rPr lang="en-US" sz="1600" dirty="0"/>
              <a:t>is the unofficial term used to refer to a segment of 16 bits, or four hexadecimal </a:t>
            </a:r>
            <a:r>
              <a:rPr lang="en-US" sz="1600" dirty="0" smtClean="0"/>
              <a:t>values.</a:t>
            </a:r>
          </a:p>
          <a:p>
            <a:pPr marL="358775" indent="-285750" algn="just">
              <a:buFont typeface="Wingdings" panose="05000000000000000000" pitchFamily="2" charset="2"/>
              <a:buChar char="Ø"/>
            </a:pPr>
            <a:endParaRPr lang="en-US" sz="1600" dirty="0"/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US" sz="1600" dirty="0" smtClean="0"/>
              <a:t>Examples </a:t>
            </a:r>
            <a:r>
              <a:rPr lang="en-US" sz="1600" dirty="0"/>
              <a:t>of IPv6 addresses in the preferred format:</a:t>
            </a:r>
          </a:p>
          <a:p>
            <a:pPr marL="358775" lvl="4" indent="0" algn="just">
              <a:buNone/>
            </a:pPr>
            <a:r>
              <a:rPr lang="pt-BR" sz="1600" b="1" dirty="0">
                <a:cs typeface="Courier New" panose="02070309020205020404" pitchFamily="49" charset="0"/>
              </a:rPr>
              <a:t>2001:0db8:0000:1111:0000:0000:0000:0200 </a:t>
            </a:r>
          </a:p>
          <a:p>
            <a:pPr marL="358775" lvl="4" indent="0" algn="just">
              <a:buNone/>
            </a:pPr>
            <a:r>
              <a:rPr lang="pt-BR" sz="1600" b="1" dirty="0">
                <a:cs typeface="Courier New" panose="02070309020205020404" pitchFamily="49" charset="0"/>
              </a:rPr>
              <a:t>2001:0db8:0000:00a3:abcd:0000:0000:1234 </a:t>
            </a:r>
            <a:endParaRPr lang="en-US" sz="1600" b="1" dirty="0">
              <a:cs typeface="Courier New" panose="02070309020205020404" pitchFamily="49" charset="0"/>
            </a:endParaRPr>
          </a:p>
          <a:p>
            <a:pPr marL="358775" indent="-285750" algn="just">
              <a:buFont typeface="Wingdings" panose="05000000000000000000" pitchFamily="2" charset="2"/>
              <a:buChar char="Ø"/>
            </a:pPr>
            <a:endParaRPr lang="en-US" sz="1600" dirty="0" smtClean="0"/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US" sz="1600" dirty="0" smtClean="0"/>
              <a:t>For more details about IPv6 Addressing, refer to video recording (IPv6) and presentation (IPv6_Addressing), both available in Moodle References Tab.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515025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806592"/>
              </p:ext>
            </p:extLst>
          </p:nvPr>
        </p:nvGraphicFramePr>
        <p:xfrm>
          <a:off x="1965955" y="1334032"/>
          <a:ext cx="8331200" cy="41261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95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35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1687">
                <a:tc>
                  <a:txBody>
                    <a:bodyPr/>
                    <a:lstStyle/>
                    <a:p>
                      <a:pPr marL="0" marR="0" lvl="2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 smtClean="0"/>
                        <a:t>Protocol Model</a:t>
                      </a:r>
                      <a:endParaRPr lang="en-US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Reference Model</a:t>
                      </a:r>
                      <a:r>
                        <a:rPr lang="en-US" dirty="0" smtClean="0"/>
                        <a:t>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TCP/IP Model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Open Systems Interconnection (OSI) Model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1236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VI –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Infrastructure: Standards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4934071" y="5425802"/>
            <a:ext cx="266202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b="1" dirty="0" smtClean="0"/>
              <a:t>OSI/ TCP-IP Protocol Suite</a:t>
            </a:r>
            <a:endParaRPr lang="en-US" sz="1600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6035856"/>
              </p:ext>
            </p:extLst>
          </p:nvPr>
        </p:nvGraphicFramePr>
        <p:xfrm>
          <a:off x="1965954" y="1334032"/>
          <a:ext cx="8331200" cy="41261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95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35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1687">
                <a:tc>
                  <a:txBody>
                    <a:bodyPr/>
                    <a:lstStyle/>
                    <a:p>
                      <a:pPr marL="0" marR="0" lvl="2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 smtClean="0"/>
                        <a:t>Protocol Model</a:t>
                      </a:r>
                      <a:endParaRPr lang="en-US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Reference Model</a:t>
                      </a:r>
                      <a:r>
                        <a:rPr lang="en-US" dirty="0" smtClean="0"/>
                        <a:t>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TCP/IP Model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Open Systems Interconnection (OSI) Model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1236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7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307223"/>
              </p:ext>
            </p:extLst>
          </p:nvPr>
        </p:nvGraphicFramePr>
        <p:xfrm>
          <a:off x="6718482" y="2270136"/>
          <a:ext cx="2870429" cy="3088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235541175"/>
              </p:ext>
            </p:extLst>
          </p:nvPr>
        </p:nvGraphicFramePr>
        <p:xfrm>
          <a:off x="2325994" y="2270136"/>
          <a:ext cx="3050690" cy="30571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12" r="29127" b="84807"/>
          <a:stretch/>
        </p:blipFill>
        <p:spPr>
          <a:xfrm>
            <a:off x="6718482" y="2199229"/>
            <a:ext cx="648072" cy="48605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8" t="17451" r="60658" b="75199"/>
          <a:stretch/>
        </p:blipFill>
        <p:spPr>
          <a:xfrm>
            <a:off x="6718482" y="2702184"/>
            <a:ext cx="648072" cy="43204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66" t="31100" r="32948" b="59450"/>
          <a:stretch/>
        </p:blipFill>
        <p:spPr>
          <a:xfrm>
            <a:off x="6718482" y="3151132"/>
            <a:ext cx="661428" cy="41514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32" t="44750" r="34014" b="47900"/>
          <a:stretch/>
        </p:blipFill>
        <p:spPr>
          <a:xfrm>
            <a:off x="6718482" y="3600081"/>
            <a:ext cx="652199" cy="43044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60" t="57350" r="27620" b="35300"/>
          <a:stretch/>
        </p:blipFill>
        <p:spPr>
          <a:xfrm>
            <a:off x="6718481" y="4064327"/>
            <a:ext cx="657889" cy="366049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6718481" y="4513275"/>
            <a:ext cx="662858" cy="37116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8" t="85700" r="41475" b="9050"/>
          <a:stretch/>
        </p:blipFill>
        <p:spPr>
          <a:xfrm>
            <a:off x="6718480" y="4977521"/>
            <a:ext cx="648073" cy="360040"/>
          </a:xfrm>
          <a:prstGeom prst="rect">
            <a:avLst/>
          </a:prstGeom>
        </p:spPr>
      </p:pic>
      <p:sp>
        <p:nvSpPr>
          <p:cNvPr id="17" name="Cloud 16"/>
          <p:cNvSpPr/>
          <p:nvPr/>
        </p:nvSpPr>
        <p:spPr>
          <a:xfrm rot="19737355">
            <a:off x="1701261" y="2232516"/>
            <a:ext cx="1757093" cy="985045"/>
          </a:xfrm>
          <a:prstGeom prst="cloud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FTP, SMTP, HTTP, POP3…</a:t>
            </a:r>
            <a:endParaRPr lang="en-GB" dirty="0"/>
          </a:p>
        </p:txBody>
      </p:sp>
      <p:sp>
        <p:nvSpPr>
          <p:cNvPr id="18" name="Cloud 17"/>
          <p:cNvSpPr/>
          <p:nvPr/>
        </p:nvSpPr>
        <p:spPr>
          <a:xfrm rot="20582653">
            <a:off x="1996516" y="3375895"/>
            <a:ext cx="1342982" cy="524645"/>
          </a:xfrm>
          <a:prstGeom prst="cloud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TCP &amp; UDP</a:t>
            </a:r>
            <a:endParaRPr lang="en-GB" dirty="0"/>
          </a:p>
        </p:txBody>
      </p:sp>
      <p:sp>
        <p:nvSpPr>
          <p:cNvPr id="19" name="Cloud 18"/>
          <p:cNvSpPr/>
          <p:nvPr/>
        </p:nvSpPr>
        <p:spPr>
          <a:xfrm>
            <a:off x="2151511" y="4040739"/>
            <a:ext cx="856591" cy="474429"/>
          </a:xfrm>
          <a:prstGeom prst="cloud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IP</a:t>
            </a:r>
            <a:endParaRPr lang="en-GB" dirty="0"/>
          </a:p>
        </p:txBody>
      </p:sp>
      <p:sp>
        <p:nvSpPr>
          <p:cNvPr id="20" name="Cloud 19"/>
          <p:cNvSpPr/>
          <p:nvPr/>
        </p:nvSpPr>
        <p:spPr>
          <a:xfrm rot="20487074">
            <a:off x="1726718" y="4687751"/>
            <a:ext cx="1553124" cy="560413"/>
          </a:xfrm>
          <a:prstGeom prst="clou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Ethernet</a:t>
            </a:r>
            <a:endParaRPr lang="en-GB" dirty="0"/>
          </a:p>
        </p:txBody>
      </p:sp>
      <p:sp>
        <p:nvSpPr>
          <p:cNvPr id="22" name="Cloud 21"/>
          <p:cNvSpPr/>
          <p:nvPr/>
        </p:nvSpPr>
        <p:spPr>
          <a:xfrm rot="19737355">
            <a:off x="1701262" y="2232516"/>
            <a:ext cx="1757093" cy="985045"/>
          </a:xfrm>
          <a:prstGeom prst="cloud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FTP, SMTP, HTTP, POP3…</a:t>
            </a:r>
            <a:endParaRPr lang="en-GB" dirty="0"/>
          </a:p>
        </p:txBody>
      </p:sp>
      <p:sp>
        <p:nvSpPr>
          <p:cNvPr id="23" name="Cloud 22"/>
          <p:cNvSpPr/>
          <p:nvPr/>
        </p:nvSpPr>
        <p:spPr>
          <a:xfrm rot="20582653">
            <a:off x="1996517" y="3375895"/>
            <a:ext cx="1342982" cy="524645"/>
          </a:xfrm>
          <a:prstGeom prst="cloud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TCP &amp; UDP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2189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VI – Infrastructure: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Devices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80532" y="1412195"/>
            <a:ext cx="832181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3025" algn="just"/>
            <a:r>
              <a:rPr lang="en-GB" altLang="en-US" sz="2000" b="1" dirty="0" smtClean="0"/>
              <a:t>ROUTERS</a:t>
            </a:r>
          </a:p>
          <a:p>
            <a:pPr marL="358775" indent="-285750" algn="just">
              <a:buFont typeface="Wingdings" panose="05000000000000000000" pitchFamily="2" charset="2"/>
              <a:buChar char="Ø"/>
            </a:pPr>
            <a:endParaRPr lang="en-GB" altLang="en-US" sz="1600" dirty="0" smtClean="0"/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GB" altLang="en-US" dirty="0" smtClean="0"/>
              <a:t>Routers </a:t>
            </a:r>
            <a:r>
              <a:rPr lang="en-GB" altLang="en-US" dirty="0"/>
              <a:t>are Layer 3 devices</a:t>
            </a:r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GB" altLang="en-US" dirty="0" smtClean="0"/>
              <a:t>A </a:t>
            </a:r>
            <a:r>
              <a:rPr lang="en-GB" altLang="en-US" dirty="0"/>
              <a:t>router makes routing (best path) decisions based on Network Addresses.</a:t>
            </a:r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GB" altLang="en-US" dirty="0" smtClean="0"/>
              <a:t>It </a:t>
            </a:r>
            <a:r>
              <a:rPr lang="en-GB" altLang="en-US" dirty="0"/>
              <a:t>examines packets and chooses the best path for them through the network.</a:t>
            </a:r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GB" altLang="en-US" dirty="0" smtClean="0"/>
              <a:t>Routing </a:t>
            </a:r>
            <a:r>
              <a:rPr lang="en-GB" altLang="en-US" dirty="0"/>
              <a:t>is sometimes known as Layer 3 switching. </a:t>
            </a:r>
          </a:p>
        </p:txBody>
      </p:sp>
      <p:graphicFrame>
        <p:nvGraphicFramePr>
          <p:cNvPr id="4" name="Group 20">
            <a:extLst/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9980672"/>
              </p:ext>
            </p:extLst>
          </p:nvPr>
        </p:nvGraphicFramePr>
        <p:xfrm>
          <a:off x="609600" y="3239006"/>
          <a:ext cx="8077200" cy="2225675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3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635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itchFamily="34" charset="0"/>
                        </a:rPr>
                        <a:t>Router types</a:t>
                      </a:r>
                    </a:p>
                  </a:txBody>
                  <a:tcPr marT="45733" marB="45733" anchor="ctr" horzOverflow="overflow">
                    <a:lnL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CD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itchFamily="34" charset="0"/>
                        </a:rPr>
                        <a:t>Example</a:t>
                      </a:r>
                    </a:p>
                  </a:txBody>
                  <a:tcPr marT="45733" marB="45733" anchor="ctr" horzOverflow="overflow">
                    <a:lnL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CD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02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itchFamily="34" charset="0"/>
                        </a:rPr>
                        <a:t>Hardware router</a:t>
                      </a:r>
                    </a:p>
                  </a:txBody>
                  <a:tcPr marT="45733" marB="45733" anchor="ctr" horzOverflow="overflow">
                    <a:lnL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EEEFD7"/>
                        </a:gs>
                        <a:gs pos="100000">
                          <a:srgbClr val="D5D69C"/>
                        </a:gs>
                      </a:gsLst>
                      <a:lin ang="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itchFamily="34" charset="0"/>
                        </a:rPr>
                        <a:t>A device that performs routing as a dedicated function</a:t>
                      </a:r>
                    </a:p>
                  </a:txBody>
                  <a:tcPr marT="45733" marB="45733" anchor="ctr" horzOverflow="overflow">
                    <a:lnL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905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itchFamily="34" charset="0"/>
                        </a:rPr>
                        <a:t>Software router</a:t>
                      </a:r>
                    </a:p>
                  </a:txBody>
                  <a:tcPr marT="45733" marB="45733" anchor="ctr" horzOverflow="overflow">
                    <a:lnL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EEEFD7"/>
                        </a:gs>
                        <a:gs pos="100000">
                          <a:srgbClr val="D5D69C"/>
                        </a:gs>
                      </a:gsLst>
                      <a:lin ang="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itchFamily="34" charset="0"/>
                        </a:rPr>
                        <a:t>A router that is not dedicated to performing routing only, but performs routing as one of multiple processes running on the router computer</a:t>
                      </a:r>
                    </a:p>
                  </a:txBody>
                  <a:tcPr marT="45733" marB="45733" anchor="ctr" horzOverflow="overflow">
                    <a:lnL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8846965" y="3599358"/>
            <a:ext cx="3181967" cy="1646598"/>
            <a:chOff x="2312988" y="4227513"/>
            <a:chExt cx="4375150" cy="1914525"/>
          </a:xfrm>
        </p:grpSpPr>
        <p:sp>
          <p:nvSpPr>
            <p:cNvPr id="7" name="AutoShape 18"/>
            <p:cNvSpPr>
              <a:spLocks noChangeArrowheads="1"/>
            </p:cNvSpPr>
            <p:nvPr/>
          </p:nvSpPr>
          <p:spPr bwMode="auto">
            <a:xfrm>
              <a:off x="2312988" y="4227513"/>
              <a:ext cx="4375150" cy="1914525"/>
            </a:xfrm>
            <a:prstGeom prst="roundRect">
              <a:avLst>
                <a:gd name="adj" fmla="val 4167"/>
              </a:avLst>
            </a:prstGeom>
            <a:solidFill>
              <a:srgbClr val="B3C8DF"/>
            </a:solidFill>
            <a:ln w="9525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/>
              <a:r>
                <a:rPr lang="en-US" altLang="en-US" sz="2400" dirty="0">
                  <a:latin typeface="Arial Narrow" panose="020B0606020202030204" pitchFamily="34" charset="0"/>
                </a:rPr>
                <a:t>Main routing components include:</a:t>
              </a:r>
            </a:p>
            <a:p>
              <a:pPr eaLnBrk="1" hangingPunct="1"/>
              <a:endParaRPr lang="en-US" altLang="en-US" sz="2400" dirty="0">
                <a:latin typeface="Arial Narrow" panose="020B0606020202030204" pitchFamily="34" charset="0"/>
              </a:endParaRPr>
            </a:p>
            <a:p>
              <a:pPr eaLnBrk="1" hangingPunct="1"/>
              <a:endParaRPr lang="en-US" altLang="en-US" sz="2400" dirty="0">
                <a:latin typeface="Arial" panose="020B0604020202020204" pitchFamily="34" charset="0"/>
              </a:endParaRPr>
            </a:p>
          </p:txBody>
        </p:sp>
        <p:sp>
          <p:nvSpPr>
            <p:cNvPr id="8" name="AutoShape 19"/>
            <p:cNvSpPr>
              <a:spLocks noChangeArrowheads="1"/>
            </p:cNvSpPr>
            <p:nvPr/>
          </p:nvSpPr>
          <p:spPr bwMode="auto">
            <a:xfrm>
              <a:off x="2403475" y="4794250"/>
              <a:ext cx="4183063" cy="1203325"/>
            </a:xfrm>
            <a:prstGeom prst="roundRect">
              <a:avLst>
                <a:gd name="adj" fmla="val 8319"/>
              </a:avLst>
            </a:prstGeom>
            <a:gradFill rotWithShape="1">
              <a:gsLst>
                <a:gs pos="0">
                  <a:srgbClr val="F0F1E1"/>
                </a:gs>
                <a:gs pos="100000">
                  <a:srgbClr val="D5D69C"/>
                </a:gs>
              </a:gsLst>
              <a:lin ang="2700000" scaled="1"/>
            </a:gradFill>
            <a:ln w="9525" algn="ctr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lIns="45720" anchor="ctr"/>
            <a:lstStyle>
              <a:lvl1pPr marL="231775" indent="-231775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buSzPct val="80000"/>
                <a:buFontTx/>
                <a:buBlip>
                  <a:blip r:embed="rId2"/>
                </a:buBlip>
              </a:pPr>
              <a:r>
                <a:rPr lang="en-US" altLang="en-US" sz="2200">
                  <a:latin typeface="Arial Narrow" panose="020B0606020202030204" pitchFamily="34" charset="0"/>
                </a:rPr>
                <a:t>Routing interface</a:t>
              </a:r>
            </a:p>
            <a:p>
              <a:pPr eaLnBrk="1" hangingPunct="1">
                <a:buSzPct val="80000"/>
                <a:buFontTx/>
                <a:buBlip>
                  <a:blip r:embed="rId2"/>
                </a:buBlip>
              </a:pPr>
              <a:r>
                <a:rPr lang="en-US" altLang="en-US" sz="2200">
                  <a:latin typeface="Arial Narrow" panose="020B0606020202030204" pitchFamily="34" charset="0"/>
                </a:rPr>
                <a:t>Routing protocol</a:t>
              </a:r>
            </a:p>
            <a:p>
              <a:pPr eaLnBrk="1" hangingPunct="1">
                <a:buSzPct val="80000"/>
                <a:buFontTx/>
                <a:buBlip>
                  <a:blip r:embed="rId2"/>
                </a:buBlip>
              </a:pPr>
              <a:r>
                <a:rPr lang="en-US" altLang="en-US" sz="2200">
                  <a:latin typeface="Arial Narrow" panose="020B0606020202030204" pitchFamily="34" charset="0"/>
                </a:rPr>
                <a:t>Routing table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0438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VI – Infrastructure: Devices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Oval 2"/>
          <p:cNvSpPr>
            <a:spLocks noGrp="1" noChangeArrowheads="1"/>
          </p:cNvSpPr>
          <p:nvPr>
            <p:ph idx="1"/>
          </p:nvPr>
        </p:nvSpPr>
        <p:spPr>
          <a:xfrm>
            <a:off x="431437" y="2899968"/>
            <a:ext cx="6334125" cy="2624138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CFE1C2"/>
              </a:gs>
            </a:gsLst>
            <a:lin ang="18900000" scaled="1"/>
          </a:gradFill>
          <a:effectLst>
            <a:outerShdw dist="53882" dir="2700000" algn="ctr" rotWithShape="0">
              <a:schemeClr val="bg2"/>
            </a:outerShdw>
          </a:effectLst>
        </p:spPr>
        <p:txBody>
          <a:bodyPr vert="horz" lIns="0" tIns="0" rIns="0" bIns="0" rtlCol="0">
            <a:normAutofit/>
          </a:bodyPr>
          <a:lstStyle/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mtClean="0"/>
              <a:t>                                                          </a:t>
            </a:r>
          </a:p>
        </p:txBody>
      </p:sp>
      <p:sp>
        <p:nvSpPr>
          <p:cNvPr id="15" name="Oval 7"/>
          <p:cNvSpPr>
            <a:spLocks noChangeArrowheads="1"/>
          </p:cNvSpPr>
          <p:nvPr/>
        </p:nvSpPr>
        <p:spPr bwMode="auto">
          <a:xfrm>
            <a:off x="4019186" y="3204768"/>
            <a:ext cx="2281238" cy="1219200"/>
          </a:xfrm>
          <a:prstGeom prst="ellipse">
            <a:avLst/>
          </a:prstGeom>
          <a:solidFill>
            <a:srgbClr val="FFFFFF">
              <a:alpha val="74901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US" altLang="en-US" b="1">
              <a:latin typeface="Helvetica" panose="020B0604020202020204" pitchFamily="34" charset="0"/>
            </a:endParaRPr>
          </a:p>
        </p:txBody>
      </p:sp>
      <p:sp>
        <p:nvSpPr>
          <p:cNvPr id="16" name="Line 8"/>
          <p:cNvSpPr>
            <a:spLocks noChangeShapeType="1"/>
          </p:cNvSpPr>
          <p:nvPr/>
        </p:nvSpPr>
        <p:spPr bwMode="auto">
          <a:xfrm>
            <a:off x="4552586" y="3738168"/>
            <a:ext cx="838200" cy="457200"/>
          </a:xfrm>
          <a:prstGeom prst="line">
            <a:avLst/>
          </a:prstGeom>
          <a:noFill/>
          <a:ln w="50800">
            <a:solidFill>
              <a:srgbClr val="6666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Line 9"/>
          <p:cNvSpPr>
            <a:spLocks noChangeShapeType="1"/>
          </p:cNvSpPr>
          <p:nvPr/>
        </p:nvSpPr>
        <p:spPr bwMode="auto">
          <a:xfrm flipV="1">
            <a:off x="4476386" y="3509568"/>
            <a:ext cx="533400" cy="304800"/>
          </a:xfrm>
          <a:prstGeom prst="line">
            <a:avLst/>
          </a:prstGeom>
          <a:noFill/>
          <a:ln w="50800">
            <a:solidFill>
              <a:srgbClr val="6666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" name="Freeform 10"/>
          <p:cNvSpPr>
            <a:spLocks/>
          </p:cNvSpPr>
          <p:nvPr/>
        </p:nvSpPr>
        <p:spPr bwMode="auto">
          <a:xfrm>
            <a:off x="1518874" y="2933307"/>
            <a:ext cx="2743200" cy="1722437"/>
          </a:xfrm>
          <a:custGeom>
            <a:avLst/>
            <a:gdLst>
              <a:gd name="T0" fmla="*/ 2147483646 w 1728"/>
              <a:gd name="T1" fmla="*/ 2147483646 h 1085"/>
              <a:gd name="T2" fmla="*/ 0 w 1728"/>
              <a:gd name="T3" fmla="*/ 0 h 1085"/>
              <a:gd name="T4" fmla="*/ 2147483646 w 1728"/>
              <a:gd name="T5" fmla="*/ 2147483646 h 1085"/>
              <a:gd name="T6" fmla="*/ 2147483646 w 1728"/>
              <a:gd name="T7" fmla="*/ 2147483646 h 1085"/>
              <a:gd name="T8" fmla="*/ 2147483646 w 1728"/>
              <a:gd name="T9" fmla="*/ 2147483646 h 1085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728"/>
              <a:gd name="T16" fmla="*/ 0 h 1085"/>
              <a:gd name="T17" fmla="*/ 1728 w 1728"/>
              <a:gd name="T18" fmla="*/ 1085 h 1085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728" h="1085">
                <a:moveTo>
                  <a:pt x="337" y="1085"/>
                </a:moveTo>
                <a:lnTo>
                  <a:pt x="0" y="0"/>
                </a:lnTo>
                <a:lnTo>
                  <a:pt x="1719" y="420"/>
                </a:lnTo>
                <a:lnTo>
                  <a:pt x="1728" y="722"/>
                </a:lnTo>
                <a:lnTo>
                  <a:pt x="337" y="1085"/>
                </a:lnTo>
                <a:close/>
              </a:path>
            </a:pathLst>
          </a:custGeom>
          <a:solidFill>
            <a:srgbClr val="BBCDE3">
              <a:alpha val="74901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  <p:pic>
        <p:nvPicPr>
          <p:cNvPr id="19" name="Picture 11" descr="Server_ServerBa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6" y="2671368"/>
            <a:ext cx="2133600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12" descr="Lan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386" y="2823769"/>
            <a:ext cx="1219200" cy="103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13" descr="Server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500" y="3325419"/>
            <a:ext cx="877887" cy="103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14" descr="Lan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3586" y="3814369"/>
            <a:ext cx="1219200" cy="103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Line 15"/>
          <p:cNvSpPr>
            <a:spLocks noChangeShapeType="1"/>
          </p:cNvSpPr>
          <p:nvPr/>
        </p:nvSpPr>
        <p:spPr bwMode="auto">
          <a:xfrm>
            <a:off x="1752236" y="4728769"/>
            <a:ext cx="592138" cy="530225"/>
          </a:xfrm>
          <a:prstGeom prst="line">
            <a:avLst/>
          </a:prstGeom>
          <a:noFill/>
          <a:ln w="57150">
            <a:solidFill>
              <a:srgbClr val="CC0000"/>
            </a:solidFill>
            <a:prstDash val="sysDot"/>
            <a:round/>
            <a:headEnd type="triangle" w="med" len="med"/>
            <a:tailEnd/>
          </a:ln>
          <a:effectLst>
            <a:outerShdw dist="1796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pic>
        <p:nvPicPr>
          <p:cNvPr id="24" name="Picture 16" descr="Cards_NetworkCard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949" y="5098656"/>
            <a:ext cx="1066800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Line 17"/>
          <p:cNvSpPr>
            <a:spLocks noChangeShapeType="1"/>
          </p:cNvSpPr>
          <p:nvPr/>
        </p:nvSpPr>
        <p:spPr bwMode="auto">
          <a:xfrm>
            <a:off x="1828436" y="4423968"/>
            <a:ext cx="533400" cy="457200"/>
          </a:xfrm>
          <a:prstGeom prst="line">
            <a:avLst/>
          </a:prstGeom>
          <a:noFill/>
          <a:ln w="57150">
            <a:solidFill>
              <a:srgbClr val="CC0000"/>
            </a:solidFill>
            <a:prstDash val="sysDot"/>
            <a:round/>
            <a:headEnd type="triangle" w="med" len="med"/>
            <a:tailEnd/>
          </a:ln>
          <a:effectLst>
            <a:outerShdw dist="1796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pic>
        <p:nvPicPr>
          <p:cNvPr id="26" name="Picture 18" descr="Cards_NetworkCard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949" y="4717656"/>
            <a:ext cx="1066800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AutoShape 19"/>
          <p:cNvSpPr>
            <a:spLocks noChangeArrowheads="1"/>
          </p:cNvSpPr>
          <p:nvPr/>
        </p:nvSpPr>
        <p:spPr bwMode="auto">
          <a:xfrm>
            <a:off x="2160588" y="1194054"/>
            <a:ext cx="7791450" cy="838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EAABA0"/>
              </a:gs>
              <a:gs pos="100000">
                <a:srgbClr val="F6D9D4"/>
              </a:gs>
            </a:gsLst>
            <a:lin ang="2700000" scaled="1"/>
          </a:gradFill>
          <a:ln w="9525" algn="ctr">
            <a:solidFill>
              <a:srgbClr val="808080"/>
            </a:solidFill>
            <a:round/>
            <a:headEnd/>
            <a:tailEnd/>
          </a:ln>
          <a:effectLst>
            <a:outerShdw dist="35921" dir="2700000" algn="ctr" rotWithShape="0">
              <a:srgbClr val="C0C0C0"/>
            </a:outerShdw>
          </a:effec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US" altLang="en-US" sz="2400">
                <a:latin typeface="Arial Narrow" panose="020B0606020202030204" pitchFamily="34" charset="0"/>
              </a:rPr>
              <a:t>A </a:t>
            </a:r>
            <a:r>
              <a:rPr lang="en-US" altLang="en-US" sz="2400" i="1">
                <a:latin typeface="Arial Narrow" panose="020B0606020202030204" pitchFamily="34" charset="0"/>
              </a:rPr>
              <a:t>routing interface</a:t>
            </a:r>
            <a:r>
              <a:rPr lang="en-US" altLang="en-US" sz="2400">
                <a:latin typeface="Arial Narrow" panose="020B0606020202030204" pitchFamily="34" charset="0"/>
              </a:rPr>
              <a:t> is an interface over which IP packets are forwarded</a:t>
            </a:r>
          </a:p>
        </p:txBody>
      </p:sp>
      <p:sp>
        <p:nvSpPr>
          <p:cNvPr id="3" name="Rectangle 2"/>
          <p:cNvSpPr/>
          <p:nvPr/>
        </p:nvSpPr>
        <p:spPr>
          <a:xfrm>
            <a:off x="6824298" y="2195545"/>
            <a:ext cx="530719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For </a:t>
            </a: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a router to be able to route a packet it must know:-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Destination address of packet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Neighbour routers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Possible routes to all remote networks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The best route to each remote network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How to maintain and verify routing information</a:t>
            </a:r>
          </a:p>
          <a:p>
            <a:endParaRPr lang="en-GB" altLang="en-US" sz="1600" dirty="0">
              <a:latin typeface="+mj-lt"/>
              <a:cs typeface="Times New Roman" panose="02020603050405020304" pitchFamily="18" charset="0"/>
            </a:endParaRPr>
          </a:p>
          <a:p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The networks connect to the routers interfaces are known as </a:t>
            </a:r>
            <a:r>
              <a:rPr lang="en-GB" altLang="en-US" sz="1600" b="1" dirty="0">
                <a:latin typeface="+mj-lt"/>
                <a:cs typeface="Times New Roman" panose="02020603050405020304" pitchFamily="18" charset="0"/>
              </a:rPr>
              <a:t>Directly Connected</a:t>
            </a: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 networks</a:t>
            </a:r>
          </a:p>
          <a:p>
            <a:endParaRPr lang="en-GB" altLang="en-US" sz="1600" dirty="0" smtClean="0">
              <a:latin typeface="+mj-lt"/>
              <a:cs typeface="Times New Roman" panose="02020603050405020304" pitchFamily="18" charset="0"/>
            </a:endParaRPr>
          </a:p>
          <a:p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Either </a:t>
            </a: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the administrator must add all routes to the remote networks, or the router must learn them itself.</a:t>
            </a:r>
          </a:p>
        </p:txBody>
      </p:sp>
    </p:spTree>
    <p:extLst>
      <p:ext uri="{BB962C8B-B14F-4D97-AF65-F5344CB8AC3E}">
        <p14:creationId xmlns:p14="http://schemas.microsoft.com/office/powerpoint/2010/main" val="3761035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VI – Infrastructure: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Operations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29102" y="981204"/>
            <a:ext cx="11985241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3025" algn="just"/>
            <a:r>
              <a:rPr lang="en-GB" altLang="en-US" sz="2000" b="1" dirty="0" smtClean="0">
                <a:latin typeface="+mj-lt"/>
              </a:rPr>
              <a:t>Packet Forwarding…</a:t>
            </a:r>
          </a:p>
          <a:p>
            <a:pPr marL="358775" indent="-285750" algn="just">
              <a:buFont typeface="Wingdings" panose="05000000000000000000" pitchFamily="2" charset="2"/>
              <a:buChar char="Ø"/>
            </a:pPr>
            <a:endParaRPr lang="en-GB" altLang="en-US" sz="1600" dirty="0" smtClean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Host on network A </a:t>
            </a:r>
            <a:r>
              <a:rPr lang="en-GB" altLang="en-US" sz="1600" b="1" dirty="0">
                <a:latin typeface="+mj-lt"/>
                <a:cs typeface="Times New Roman" panose="02020603050405020304" pitchFamily="18" charset="0"/>
              </a:rPr>
              <a:t>generates packet </a:t>
            </a: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for network B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altLang="en-US" sz="1600" dirty="0" smtClean="0">
              <a:latin typeface="+mj-lt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Host </a:t>
            </a: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applies network mask to </a:t>
            </a:r>
            <a:r>
              <a:rPr lang="en-GB" altLang="en-US" sz="1600" b="1" dirty="0">
                <a:latin typeface="+mj-lt"/>
                <a:cs typeface="Times New Roman" panose="02020603050405020304" pitchFamily="18" charset="0"/>
              </a:rPr>
              <a:t>destination network address of packet </a:t>
            </a: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and realises it is on a different network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altLang="en-US" sz="1600" dirty="0" smtClean="0">
              <a:latin typeface="+mj-lt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Host </a:t>
            </a: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knows the IP address of the router (Default Gateway), so </a:t>
            </a:r>
            <a:r>
              <a:rPr lang="en-GB" altLang="en-US" sz="1600" b="1" dirty="0">
                <a:latin typeface="+mj-lt"/>
                <a:cs typeface="Times New Roman" panose="02020603050405020304" pitchFamily="18" charset="0"/>
              </a:rPr>
              <a:t>recovers the MAC address for the router using </a:t>
            </a:r>
            <a:r>
              <a:rPr lang="en-GB" altLang="en-US" sz="1600" b="1" dirty="0" smtClean="0">
                <a:latin typeface="+mj-lt"/>
                <a:cs typeface="Times New Roman" panose="02020603050405020304" pitchFamily="18" charset="0"/>
              </a:rPr>
              <a:t>ARP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altLang="en-US" sz="1600" b="1" dirty="0">
              <a:latin typeface="+mj-lt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Host </a:t>
            </a:r>
            <a:r>
              <a:rPr lang="en-GB" altLang="en-US" sz="1600" b="1" dirty="0">
                <a:latin typeface="+mj-lt"/>
                <a:cs typeface="Times New Roman" panose="02020603050405020304" pitchFamily="18" charset="0"/>
              </a:rPr>
              <a:t>encapsulates the packet </a:t>
            </a: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in a Layer 2 frame using its own source MAC address and the destination MAC address of the </a:t>
            </a:r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router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altLang="en-US" sz="1600" dirty="0">
              <a:latin typeface="+mj-lt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Router receives frame and recognises its own MAC address, so it strips of the </a:t>
            </a:r>
            <a:r>
              <a:rPr lang="en-GB" altLang="en-US" sz="1600" b="1" dirty="0">
                <a:latin typeface="+mj-lt"/>
                <a:cs typeface="Times New Roman" panose="02020603050405020304" pitchFamily="18" charset="0"/>
              </a:rPr>
              <a:t>layer 2 framing and passes it to the Layer 3 IP network layer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altLang="en-US" sz="1600" dirty="0" smtClean="0">
              <a:latin typeface="+mj-lt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Router </a:t>
            </a:r>
            <a:r>
              <a:rPr lang="en-GB" altLang="en-US" sz="1600" b="1" dirty="0">
                <a:latin typeface="+mj-lt"/>
                <a:cs typeface="Times New Roman" panose="02020603050405020304" pitchFamily="18" charset="0"/>
              </a:rPr>
              <a:t>compares destination IP address with router table</a:t>
            </a: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 to determine the interface by which the packet should be </a:t>
            </a:r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sent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altLang="en-US" sz="1600" dirty="0">
              <a:latin typeface="+mj-lt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If the destination network is an Ethernet network directly connected to the router then ARP is used again to determine MAC address of destination </a:t>
            </a:r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host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altLang="en-US" sz="1600" dirty="0">
              <a:latin typeface="+mj-lt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Router creates a layer 2 frame using its MAC address for the source and the destination host MAC address</a:t>
            </a:r>
            <a:endParaRPr lang="en-GB" altLang="en-US" sz="1600" dirty="0">
              <a:latin typeface="+mj-lt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3424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VI – Infrastructure: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Operations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2293462" y="1182313"/>
            <a:ext cx="7840653" cy="4294642"/>
            <a:chOff x="371475" y="1539875"/>
            <a:chExt cx="8636000" cy="4711700"/>
          </a:xfrm>
        </p:grpSpPr>
        <p:sp>
          <p:nvSpPr>
            <p:cNvPr id="10" name="Rectangle 3"/>
            <p:cNvSpPr>
              <a:spLocks noChangeArrowheads="1"/>
            </p:cNvSpPr>
            <p:nvPr/>
          </p:nvSpPr>
          <p:spPr bwMode="auto">
            <a:xfrm>
              <a:off x="2085975" y="4022725"/>
              <a:ext cx="1592263" cy="625475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/>
              <a:r>
                <a:rPr lang="en-GB" altLang="en-US" b="1">
                  <a:latin typeface="Helvetica" panose="020B0604020202020204" pitchFamily="34" charset="0"/>
                </a:rPr>
                <a:t>Layer 2</a:t>
              </a:r>
            </a:p>
          </p:txBody>
        </p:sp>
        <p:sp>
          <p:nvSpPr>
            <p:cNvPr id="11" name="Rectangle 4"/>
            <p:cNvSpPr>
              <a:spLocks noChangeArrowheads="1"/>
            </p:cNvSpPr>
            <p:nvPr/>
          </p:nvSpPr>
          <p:spPr bwMode="auto">
            <a:xfrm>
              <a:off x="2084388" y="4648200"/>
              <a:ext cx="1592262" cy="625475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/>
              <a:r>
                <a:rPr lang="en-GB" altLang="en-US" b="1">
                  <a:latin typeface="Helvetica" panose="020B0604020202020204" pitchFamily="34" charset="0"/>
                </a:rPr>
                <a:t>Layer 1</a:t>
              </a:r>
            </a:p>
          </p:txBody>
        </p:sp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2081213" y="3397250"/>
              <a:ext cx="1592262" cy="625475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/>
              <a:r>
                <a:rPr lang="en-GB" altLang="en-US" b="1">
                  <a:latin typeface="Helvetica" panose="020B0604020202020204" pitchFamily="34" charset="0"/>
                </a:rPr>
                <a:t>Layer 3</a:t>
              </a:r>
            </a:p>
          </p:txBody>
        </p:sp>
        <p:sp>
          <p:nvSpPr>
            <p:cNvPr id="13" name="Line 6"/>
            <p:cNvSpPr>
              <a:spLocks noChangeShapeType="1"/>
            </p:cNvSpPr>
            <p:nvPr/>
          </p:nvSpPr>
          <p:spPr bwMode="auto">
            <a:xfrm>
              <a:off x="923925" y="6067425"/>
              <a:ext cx="3400425" cy="0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" name="Line 7"/>
            <p:cNvSpPr>
              <a:spLocks noChangeShapeType="1"/>
            </p:cNvSpPr>
            <p:nvPr/>
          </p:nvSpPr>
          <p:spPr bwMode="auto">
            <a:xfrm>
              <a:off x="2887663" y="5275263"/>
              <a:ext cx="0" cy="78105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" name="Line 8"/>
            <p:cNvSpPr>
              <a:spLocks noChangeShapeType="1"/>
            </p:cNvSpPr>
            <p:nvPr/>
          </p:nvSpPr>
          <p:spPr bwMode="auto">
            <a:xfrm>
              <a:off x="1617663" y="6251575"/>
              <a:ext cx="1479550" cy="0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" name="Line 9"/>
            <p:cNvSpPr>
              <a:spLocks noChangeShapeType="1"/>
            </p:cNvSpPr>
            <p:nvPr/>
          </p:nvSpPr>
          <p:spPr bwMode="auto">
            <a:xfrm flipV="1">
              <a:off x="3092450" y="3876675"/>
              <a:ext cx="0" cy="2365375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" name="Line 10"/>
            <p:cNvSpPr>
              <a:spLocks noChangeShapeType="1"/>
            </p:cNvSpPr>
            <p:nvPr/>
          </p:nvSpPr>
          <p:spPr bwMode="auto">
            <a:xfrm>
              <a:off x="3081338" y="3906838"/>
              <a:ext cx="452437" cy="0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" name="Line 11"/>
            <p:cNvSpPr>
              <a:spLocks noChangeShapeType="1"/>
            </p:cNvSpPr>
            <p:nvPr/>
          </p:nvSpPr>
          <p:spPr bwMode="auto">
            <a:xfrm>
              <a:off x="3543300" y="3868738"/>
              <a:ext cx="0" cy="974725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" name="Line 12"/>
            <p:cNvSpPr>
              <a:spLocks noChangeShapeType="1"/>
            </p:cNvSpPr>
            <p:nvPr/>
          </p:nvSpPr>
          <p:spPr bwMode="auto">
            <a:xfrm>
              <a:off x="3544888" y="4835525"/>
              <a:ext cx="1643062" cy="0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" name="Line 17"/>
            <p:cNvSpPr>
              <a:spLocks noChangeShapeType="1"/>
            </p:cNvSpPr>
            <p:nvPr/>
          </p:nvSpPr>
          <p:spPr bwMode="auto">
            <a:xfrm flipH="1">
              <a:off x="5378450" y="2366963"/>
              <a:ext cx="7938" cy="3679825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" name="Line 18"/>
            <p:cNvSpPr>
              <a:spLocks noChangeShapeType="1"/>
            </p:cNvSpPr>
            <p:nvPr/>
          </p:nvSpPr>
          <p:spPr bwMode="auto">
            <a:xfrm>
              <a:off x="5378450" y="3741738"/>
              <a:ext cx="1787525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" name="Line 19"/>
            <p:cNvSpPr>
              <a:spLocks noChangeShapeType="1"/>
            </p:cNvSpPr>
            <p:nvPr/>
          </p:nvSpPr>
          <p:spPr bwMode="auto">
            <a:xfrm>
              <a:off x="3697288" y="4964113"/>
              <a:ext cx="1684337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" name="computr2"/>
            <p:cNvSpPr>
              <a:spLocks noEditPoints="1" noChangeArrowheads="1"/>
            </p:cNvSpPr>
            <p:nvPr/>
          </p:nvSpPr>
          <p:spPr bwMode="auto">
            <a:xfrm>
              <a:off x="7035800" y="3530600"/>
              <a:ext cx="514350" cy="514350"/>
            </a:xfrm>
            <a:custGeom>
              <a:avLst/>
              <a:gdLst>
                <a:gd name="T0" fmla="*/ 2147483646 w 21600"/>
                <a:gd name="T1" fmla="*/ 0 h 21600"/>
                <a:gd name="T2" fmla="*/ 2147483646 w 21600"/>
                <a:gd name="T3" fmla="*/ 2147483646 h 21600"/>
                <a:gd name="T4" fmla="*/ 2147483646 w 21600"/>
                <a:gd name="T5" fmla="*/ 0 h 21600"/>
                <a:gd name="T6" fmla="*/ 2147483646 w 21600"/>
                <a:gd name="T7" fmla="*/ 0 h 21600"/>
                <a:gd name="T8" fmla="*/ 2147483646 w 21600"/>
                <a:gd name="T9" fmla="*/ 2147483646 h 21600"/>
                <a:gd name="T10" fmla="*/ 2147483646 w 21600"/>
                <a:gd name="T11" fmla="*/ 2147483646 h 21600"/>
                <a:gd name="T12" fmla="*/ 2147483646 w 21600"/>
                <a:gd name="T13" fmla="*/ 2147483646 h 21600"/>
                <a:gd name="T14" fmla="*/ 2147483646 w 21600"/>
                <a:gd name="T15" fmla="*/ 2147483646 h 21600"/>
                <a:gd name="T16" fmla="*/ 2147483646 w 21600"/>
                <a:gd name="T17" fmla="*/ 2147483646 h 21600"/>
                <a:gd name="T18" fmla="*/ 2147483646 w 21600"/>
                <a:gd name="T19" fmla="*/ 2147483646 h 21600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6194 w 21600"/>
                <a:gd name="T31" fmla="*/ 1913 h 21600"/>
                <a:gd name="T32" fmla="*/ 15565 w 21600"/>
                <a:gd name="T33" fmla="*/ 9747 h 21600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1600" h="21600" extrusionOk="0">
                  <a:moveTo>
                    <a:pt x="21022" y="20295"/>
                  </a:moveTo>
                  <a:lnTo>
                    <a:pt x="18828" y="18396"/>
                  </a:lnTo>
                  <a:lnTo>
                    <a:pt x="18828" y="13174"/>
                  </a:lnTo>
                  <a:lnTo>
                    <a:pt x="15478" y="13174"/>
                  </a:lnTo>
                  <a:lnTo>
                    <a:pt x="15478" y="11631"/>
                  </a:lnTo>
                  <a:lnTo>
                    <a:pt x="17326" y="11631"/>
                  </a:lnTo>
                  <a:lnTo>
                    <a:pt x="17326" y="11156"/>
                  </a:lnTo>
                  <a:lnTo>
                    <a:pt x="17326" y="0"/>
                  </a:lnTo>
                  <a:lnTo>
                    <a:pt x="10858" y="0"/>
                  </a:lnTo>
                  <a:lnTo>
                    <a:pt x="4274" y="0"/>
                  </a:lnTo>
                  <a:lnTo>
                    <a:pt x="4274" y="11037"/>
                  </a:lnTo>
                  <a:lnTo>
                    <a:pt x="4274" y="11631"/>
                  </a:lnTo>
                  <a:lnTo>
                    <a:pt x="6122" y="11631"/>
                  </a:lnTo>
                  <a:lnTo>
                    <a:pt x="6122" y="13174"/>
                  </a:lnTo>
                  <a:lnTo>
                    <a:pt x="2772" y="13174"/>
                  </a:lnTo>
                  <a:lnTo>
                    <a:pt x="2772" y="18514"/>
                  </a:lnTo>
                  <a:lnTo>
                    <a:pt x="693" y="20295"/>
                  </a:lnTo>
                  <a:lnTo>
                    <a:pt x="462" y="20413"/>
                  </a:lnTo>
                  <a:lnTo>
                    <a:pt x="231" y="20651"/>
                  </a:lnTo>
                  <a:lnTo>
                    <a:pt x="116" y="20888"/>
                  </a:lnTo>
                  <a:lnTo>
                    <a:pt x="0" y="21125"/>
                  </a:lnTo>
                  <a:lnTo>
                    <a:pt x="0" y="21244"/>
                  </a:lnTo>
                  <a:lnTo>
                    <a:pt x="116" y="21363"/>
                  </a:lnTo>
                  <a:lnTo>
                    <a:pt x="116" y="21481"/>
                  </a:lnTo>
                  <a:lnTo>
                    <a:pt x="231" y="21481"/>
                  </a:lnTo>
                  <a:lnTo>
                    <a:pt x="347" y="21600"/>
                  </a:lnTo>
                  <a:lnTo>
                    <a:pt x="578" y="21600"/>
                  </a:lnTo>
                  <a:lnTo>
                    <a:pt x="693" y="21600"/>
                  </a:lnTo>
                  <a:lnTo>
                    <a:pt x="10858" y="21600"/>
                  </a:lnTo>
                  <a:lnTo>
                    <a:pt x="20907" y="21600"/>
                  </a:lnTo>
                  <a:lnTo>
                    <a:pt x="21138" y="21600"/>
                  </a:lnTo>
                  <a:lnTo>
                    <a:pt x="21253" y="21600"/>
                  </a:lnTo>
                  <a:lnTo>
                    <a:pt x="21369" y="21481"/>
                  </a:lnTo>
                  <a:lnTo>
                    <a:pt x="21484" y="21481"/>
                  </a:lnTo>
                  <a:lnTo>
                    <a:pt x="21600" y="21363"/>
                  </a:lnTo>
                  <a:lnTo>
                    <a:pt x="21600" y="21244"/>
                  </a:lnTo>
                  <a:lnTo>
                    <a:pt x="21600" y="21125"/>
                  </a:lnTo>
                  <a:lnTo>
                    <a:pt x="21484" y="20888"/>
                  </a:lnTo>
                  <a:lnTo>
                    <a:pt x="21369" y="20651"/>
                  </a:lnTo>
                  <a:lnTo>
                    <a:pt x="21253" y="20413"/>
                  </a:lnTo>
                  <a:lnTo>
                    <a:pt x="21022" y="20295"/>
                  </a:lnTo>
                  <a:close/>
                </a:path>
                <a:path w="21600" h="21600" extrusionOk="0">
                  <a:moveTo>
                    <a:pt x="18019" y="18514"/>
                  </a:moveTo>
                  <a:lnTo>
                    <a:pt x="17326" y="17921"/>
                  </a:lnTo>
                  <a:lnTo>
                    <a:pt x="4389" y="17921"/>
                  </a:lnTo>
                  <a:lnTo>
                    <a:pt x="3696" y="18514"/>
                  </a:lnTo>
                  <a:lnTo>
                    <a:pt x="18019" y="18514"/>
                  </a:lnTo>
                  <a:close/>
                </a:path>
                <a:path w="21600" h="21600" extrusionOk="0">
                  <a:moveTo>
                    <a:pt x="19174" y="19701"/>
                  </a:moveTo>
                  <a:lnTo>
                    <a:pt x="18481" y="19108"/>
                  </a:lnTo>
                  <a:lnTo>
                    <a:pt x="3119" y="19108"/>
                  </a:lnTo>
                  <a:lnTo>
                    <a:pt x="2426" y="19701"/>
                  </a:lnTo>
                  <a:lnTo>
                    <a:pt x="19174" y="19701"/>
                  </a:lnTo>
                  <a:close/>
                </a:path>
                <a:path w="21600" h="21600" extrusionOk="0">
                  <a:moveTo>
                    <a:pt x="20560" y="20769"/>
                  </a:moveTo>
                  <a:lnTo>
                    <a:pt x="19867" y="20176"/>
                  </a:lnTo>
                  <a:lnTo>
                    <a:pt x="1848" y="20176"/>
                  </a:lnTo>
                  <a:lnTo>
                    <a:pt x="1155" y="20769"/>
                  </a:lnTo>
                  <a:lnTo>
                    <a:pt x="20560" y="20769"/>
                  </a:lnTo>
                  <a:close/>
                </a:path>
                <a:path w="21600" h="21600" extrusionOk="0">
                  <a:moveTo>
                    <a:pt x="18828" y="18396"/>
                  </a:moveTo>
                  <a:lnTo>
                    <a:pt x="17442" y="17209"/>
                  </a:lnTo>
                  <a:lnTo>
                    <a:pt x="4158" y="17209"/>
                  </a:lnTo>
                  <a:lnTo>
                    <a:pt x="2772" y="18514"/>
                  </a:lnTo>
                  <a:moveTo>
                    <a:pt x="13168" y="14123"/>
                  </a:moveTo>
                  <a:lnTo>
                    <a:pt x="13168" y="14716"/>
                  </a:lnTo>
                  <a:lnTo>
                    <a:pt x="17788" y="14716"/>
                  </a:lnTo>
                  <a:lnTo>
                    <a:pt x="17788" y="14123"/>
                  </a:lnTo>
                  <a:lnTo>
                    <a:pt x="13168" y="14123"/>
                  </a:lnTo>
                  <a:close/>
                </a:path>
                <a:path w="21600" h="21600" extrusionOk="0">
                  <a:moveTo>
                    <a:pt x="6122" y="1899"/>
                  </a:moveTo>
                  <a:lnTo>
                    <a:pt x="6122" y="9732"/>
                  </a:lnTo>
                  <a:lnTo>
                    <a:pt x="15478" y="9732"/>
                  </a:lnTo>
                  <a:lnTo>
                    <a:pt x="15478" y="1899"/>
                  </a:lnTo>
                  <a:lnTo>
                    <a:pt x="6122" y="1899"/>
                  </a:lnTo>
                  <a:moveTo>
                    <a:pt x="6122" y="11631"/>
                  </a:moveTo>
                  <a:lnTo>
                    <a:pt x="15478" y="11631"/>
                  </a:lnTo>
                  <a:lnTo>
                    <a:pt x="15478" y="13174"/>
                  </a:lnTo>
                  <a:lnTo>
                    <a:pt x="6122" y="13174"/>
                  </a:lnTo>
                  <a:lnTo>
                    <a:pt x="6122" y="11631"/>
                  </a:lnTo>
                  <a:close/>
                </a:path>
              </a:pathLst>
            </a:cu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 Box 21"/>
            <p:cNvSpPr txBox="1">
              <a:spLocks noChangeArrowheads="1"/>
            </p:cNvSpPr>
            <p:nvPr/>
          </p:nvSpPr>
          <p:spPr bwMode="auto">
            <a:xfrm>
              <a:off x="6651625" y="4068763"/>
              <a:ext cx="1390650" cy="366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/>
              <a:r>
                <a:rPr lang="en-GB" altLang="en-US" b="1">
                  <a:latin typeface="Helvetica" panose="020B0604020202020204" pitchFamily="34" charset="0"/>
                </a:rPr>
                <a:t>207.33.43.2</a:t>
              </a:r>
            </a:p>
          </p:txBody>
        </p:sp>
        <p:sp>
          <p:nvSpPr>
            <p:cNvPr id="26" name="computr2"/>
            <p:cNvSpPr>
              <a:spLocks noEditPoints="1" noChangeArrowheads="1"/>
            </p:cNvSpPr>
            <p:nvPr/>
          </p:nvSpPr>
          <p:spPr bwMode="auto">
            <a:xfrm>
              <a:off x="755650" y="3887788"/>
              <a:ext cx="514350" cy="514350"/>
            </a:xfrm>
            <a:custGeom>
              <a:avLst/>
              <a:gdLst>
                <a:gd name="T0" fmla="*/ 2147483646 w 21600"/>
                <a:gd name="T1" fmla="*/ 0 h 21600"/>
                <a:gd name="T2" fmla="*/ 2147483646 w 21600"/>
                <a:gd name="T3" fmla="*/ 2147483646 h 21600"/>
                <a:gd name="T4" fmla="*/ 2147483646 w 21600"/>
                <a:gd name="T5" fmla="*/ 0 h 21600"/>
                <a:gd name="T6" fmla="*/ 2147483646 w 21600"/>
                <a:gd name="T7" fmla="*/ 0 h 21600"/>
                <a:gd name="T8" fmla="*/ 2147483646 w 21600"/>
                <a:gd name="T9" fmla="*/ 2147483646 h 21600"/>
                <a:gd name="T10" fmla="*/ 2147483646 w 21600"/>
                <a:gd name="T11" fmla="*/ 2147483646 h 21600"/>
                <a:gd name="T12" fmla="*/ 2147483646 w 21600"/>
                <a:gd name="T13" fmla="*/ 2147483646 h 21600"/>
                <a:gd name="T14" fmla="*/ 2147483646 w 21600"/>
                <a:gd name="T15" fmla="*/ 2147483646 h 21600"/>
                <a:gd name="T16" fmla="*/ 2147483646 w 21600"/>
                <a:gd name="T17" fmla="*/ 2147483646 h 21600"/>
                <a:gd name="T18" fmla="*/ 2147483646 w 21600"/>
                <a:gd name="T19" fmla="*/ 2147483646 h 21600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6194 w 21600"/>
                <a:gd name="T31" fmla="*/ 1913 h 21600"/>
                <a:gd name="T32" fmla="*/ 15565 w 21600"/>
                <a:gd name="T33" fmla="*/ 9747 h 21600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1600" h="21600" extrusionOk="0">
                  <a:moveTo>
                    <a:pt x="21022" y="20295"/>
                  </a:moveTo>
                  <a:lnTo>
                    <a:pt x="18828" y="18396"/>
                  </a:lnTo>
                  <a:lnTo>
                    <a:pt x="18828" y="13174"/>
                  </a:lnTo>
                  <a:lnTo>
                    <a:pt x="15478" y="13174"/>
                  </a:lnTo>
                  <a:lnTo>
                    <a:pt x="15478" y="11631"/>
                  </a:lnTo>
                  <a:lnTo>
                    <a:pt x="17326" y="11631"/>
                  </a:lnTo>
                  <a:lnTo>
                    <a:pt x="17326" y="11156"/>
                  </a:lnTo>
                  <a:lnTo>
                    <a:pt x="17326" y="0"/>
                  </a:lnTo>
                  <a:lnTo>
                    <a:pt x="10858" y="0"/>
                  </a:lnTo>
                  <a:lnTo>
                    <a:pt x="4274" y="0"/>
                  </a:lnTo>
                  <a:lnTo>
                    <a:pt x="4274" y="11037"/>
                  </a:lnTo>
                  <a:lnTo>
                    <a:pt x="4274" y="11631"/>
                  </a:lnTo>
                  <a:lnTo>
                    <a:pt x="6122" y="11631"/>
                  </a:lnTo>
                  <a:lnTo>
                    <a:pt x="6122" y="13174"/>
                  </a:lnTo>
                  <a:lnTo>
                    <a:pt x="2772" y="13174"/>
                  </a:lnTo>
                  <a:lnTo>
                    <a:pt x="2772" y="18514"/>
                  </a:lnTo>
                  <a:lnTo>
                    <a:pt x="693" y="20295"/>
                  </a:lnTo>
                  <a:lnTo>
                    <a:pt x="462" y="20413"/>
                  </a:lnTo>
                  <a:lnTo>
                    <a:pt x="231" y="20651"/>
                  </a:lnTo>
                  <a:lnTo>
                    <a:pt x="116" y="20888"/>
                  </a:lnTo>
                  <a:lnTo>
                    <a:pt x="0" y="21125"/>
                  </a:lnTo>
                  <a:lnTo>
                    <a:pt x="0" y="21244"/>
                  </a:lnTo>
                  <a:lnTo>
                    <a:pt x="116" y="21363"/>
                  </a:lnTo>
                  <a:lnTo>
                    <a:pt x="116" y="21481"/>
                  </a:lnTo>
                  <a:lnTo>
                    <a:pt x="231" y="21481"/>
                  </a:lnTo>
                  <a:lnTo>
                    <a:pt x="347" y="21600"/>
                  </a:lnTo>
                  <a:lnTo>
                    <a:pt x="578" y="21600"/>
                  </a:lnTo>
                  <a:lnTo>
                    <a:pt x="693" y="21600"/>
                  </a:lnTo>
                  <a:lnTo>
                    <a:pt x="10858" y="21600"/>
                  </a:lnTo>
                  <a:lnTo>
                    <a:pt x="20907" y="21600"/>
                  </a:lnTo>
                  <a:lnTo>
                    <a:pt x="21138" y="21600"/>
                  </a:lnTo>
                  <a:lnTo>
                    <a:pt x="21253" y="21600"/>
                  </a:lnTo>
                  <a:lnTo>
                    <a:pt x="21369" y="21481"/>
                  </a:lnTo>
                  <a:lnTo>
                    <a:pt x="21484" y="21481"/>
                  </a:lnTo>
                  <a:lnTo>
                    <a:pt x="21600" y="21363"/>
                  </a:lnTo>
                  <a:lnTo>
                    <a:pt x="21600" y="21244"/>
                  </a:lnTo>
                  <a:lnTo>
                    <a:pt x="21600" y="21125"/>
                  </a:lnTo>
                  <a:lnTo>
                    <a:pt x="21484" y="20888"/>
                  </a:lnTo>
                  <a:lnTo>
                    <a:pt x="21369" y="20651"/>
                  </a:lnTo>
                  <a:lnTo>
                    <a:pt x="21253" y="20413"/>
                  </a:lnTo>
                  <a:lnTo>
                    <a:pt x="21022" y="20295"/>
                  </a:lnTo>
                  <a:close/>
                </a:path>
                <a:path w="21600" h="21600" extrusionOk="0">
                  <a:moveTo>
                    <a:pt x="18019" y="18514"/>
                  </a:moveTo>
                  <a:lnTo>
                    <a:pt x="17326" y="17921"/>
                  </a:lnTo>
                  <a:lnTo>
                    <a:pt x="4389" y="17921"/>
                  </a:lnTo>
                  <a:lnTo>
                    <a:pt x="3696" y="18514"/>
                  </a:lnTo>
                  <a:lnTo>
                    <a:pt x="18019" y="18514"/>
                  </a:lnTo>
                  <a:close/>
                </a:path>
                <a:path w="21600" h="21600" extrusionOk="0">
                  <a:moveTo>
                    <a:pt x="19174" y="19701"/>
                  </a:moveTo>
                  <a:lnTo>
                    <a:pt x="18481" y="19108"/>
                  </a:lnTo>
                  <a:lnTo>
                    <a:pt x="3119" y="19108"/>
                  </a:lnTo>
                  <a:lnTo>
                    <a:pt x="2426" y="19701"/>
                  </a:lnTo>
                  <a:lnTo>
                    <a:pt x="19174" y="19701"/>
                  </a:lnTo>
                  <a:close/>
                </a:path>
                <a:path w="21600" h="21600" extrusionOk="0">
                  <a:moveTo>
                    <a:pt x="20560" y="20769"/>
                  </a:moveTo>
                  <a:lnTo>
                    <a:pt x="19867" y="20176"/>
                  </a:lnTo>
                  <a:lnTo>
                    <a:pt x="1848" y="20176"/>
                  </a:lnTo>
                  <a:lnTo>
                    <a:pt x="1155" y="20769"/>
                  </a:lnTo>
                  <a:lnTo>
                    <a:pt x="20560" y="20769"/>
                  </a:lnTo>
                  <a:close/>
                </a:path>
                <a:path w="21600" h="21600" extrusionOk="0">
                  <a:moveTo>
                    <a:pt x="18828" y="18396"/>
                  </a:moveTo>
                  <a:lnTo>
                    <a:pt x="17442" y="17209"/>
                  </a:lnTo>
                  <a:lnTo>
                    <a:pt x="4158" y="17209"/>
                  </a:lnTo>
                  <a:lnTo>
                    <a:pt x="2772" y="18514"/>
                  </a:lnTo>
                  <a:moveTo>
                    <a:pt x="13168" y="14123"/>
                  </a:moveTo>
                  <a:lnTo>
                    <a:pt x="13168" y="14716"/>
                  </a:lnTo>
                  <a:lnTo>
                    <a:pt x="17788" y="14716"/>
                  </a:lnTo>
                  <a:lnTo>
                    <a:pt x="17788" y="14123"/>
                  </a:lnTo>
                  <a:lnTo>
                    <a:pt x="13168" y="14123"/>
                  </a:lnTo>
                  <a:close/>
                </a:path>
                <a:path w="21600" h="21600" extrusionOk="0">
                  <a:moveTo>
                    <a:pt x="6122" y="1899"/>
                  </a:moveTo>
                  <a:lnTo>
                    <a:pt x="6122" y="9732"/>
                  </a:lnTo>
                  <a:lnTo>
                    <a:pt x="15478" y="9732"/>
                  </a:lnTo>
                  <a:lnTo>
                    <a:pt x="15478" y="1899"/>
                  </a:lnTo>
                  <a:lnTo>
                    <a:pt x="6122" y="1899"/>
                  </a:lnTo>
                  <a:moveTo>
                    <a:pt x="6122" y="11631"/>
                  </a:moveTo>
                  <a:lnTo>
                    <a:pt x="15478" y="11631"/>
                  </a:lnTo>
                  <a:lnTo>
                    <a:pt x="15478" y="13174"/>
                  </a:lnTo>
                  <a:lnTo>
                    <a:pt x="6122" y="13174"/>
                  </a:lnTo>
                  <a:lnTo>
                    <a:pt x="6122" y="11631"/>
                  </a:lnTo>
                  <a:close/>
                </a:path>
              </a:pathLst>
            </a:cu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 Box 23"/>
            <p:cNvSpPr txBox="1">
              <a:spLocks noChangeArrowheads="1"/>
            </p:cNvSpPr>
            <p:nvPr/>
          </p:nvSpPr>
          <p:spPr bwMode="auto">
            <a:xfrm>
              <a:off x="371475" y="3429000"/>
              <a:ext cx="1390650" cy="366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/>
              <a:r>
                <a:rPr lang="en-GB" altLang="en-US" b="1">
                  <a:latin typeface="Helvetica" panose="020B0604020202020204" pitchFamily="34" charset="0"/>
                </a:rPr>
                <a:t>205.10.20.2</a:t>
              </a:r>
            </a:p>
          </p:txBody>
        </p:sp>
        <p:sp>
          <p:nvSpPr>
            <p:cNvPr id="28" name="Line 24"/>
            <p:cNvSpPr>
              <a:spLocks noChangeShapeType="1"/>
            </p:cNvSpPr>
            <p:nvPr/>
          </p:nvSpPr>
          <p:spPr bwMode="auto">
            <a:xfrm>
              <a:off x="1057275" y="4430713"/>
              <a:ext cx="0" cy="1614487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" name="Text Box 25"/>
            <p:cNvSpPr txBox="1">
              <a:spLocks noChangeArrowheads="1"/>
            </p:cNvSpPr>
            <p:nvPr/>
          </p:nvSpPr>
          <p:spPr bwMode="auto">
            <a:xfrm>
              <a:off x="1397000" y="5595938"/>
              <a:ext cx="1390650" cy="366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/>
              <a:r>
                <a:rPr lang="en-GB" altLang="en-US" b="1">
                  <a:latin typeface="Helvetica" panose="020B0604020202020204" pitchFamily="34" charset="0"/>
                </a:rPr>
                <a:t>205.10.20.1</a:t>
              </a:r>
            </a:p>
          </p:txBody>
        </p:sp>
        <p:sp>
          <p:nvSpPr>
            <p:cNvPr id="30" name="Text Box 26"/>
            <p:cNvSpPr txBox="1">
              <a:spLocks noChangeArrowheads="1"/>
            </p:cNvSpPr>
            <p:nvPr/>
          </p:nvSpPr>
          <p:spPr bwMode="auto">
            <a:xfrm>
              <a:off x="1408113" y="5313363"/>
              <a:ext cx="1263650" cy="366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altLang="en-US" b="1">
                  <a:latin typeface="Helvetica" panose="020B0604020202020204" pitchFamily="34" charset="0"/>
                </a:rPr>
                <a:t>Ethernet0</a:t>
              </a:r>
            </a:p>
          </p:txBody>
        </p:sp>
        <p:sp>
          <p:nvSpPr>
            <p:cNvPr id="31" name="Text Box 27"/>
            <p:cNvSpPr txBox="1">
              <a:spLocks noChangeArrowheads="1"/>
            </p:cNvSpPr>
            <p:nvPr/>
          </p:nvSpPr>
          <p:spPr bwMode="auto">
            <a:xfrm>
              <a:off x="3841750" y="5033963"/>
              <a:ext cx="1263650" cy="366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GB" altLang="en-US" b="1">
                  <a:latin typeface="Helvetica" panose="020B0604020202020204" pitchFamily="34" charset="0"/>
                </a:rPr>
                <a:t>Ethernet1</a:t>
              </a:r>
            </a:p>
          </p:txBody>
        </p:sp>
        <p:sp>
          <p:nvSpPr>
            <p:cNvPr id="32" name="Text Box 28"/>
            <p:cNvSpPr txBox="1">
              <a:spLocks noChangeArrowheads="1"/>
            </p:cNvSpPr>
            <p:nvPr/>
          </p:nvSpPr>
          <p:spPr bwMode="auto">
            <a:xfrm>
              <a:off x="3748088" y="5346700"/>
              <a:ext cx="1390650" cy="366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/>
              <a:r>
                <a:rPr lang="en-GB" altLang="en-US" b="1">
                  <a:latin typeface="Helvetica" panose="020B0604020202020204" pitchFamily="34" charset="0"/>
                </a:rPr>
                <a:t>207.33.43.1</a:t>
              </a:r>
            </a:p>
          </p:txBody>
        </p:sp>
        <p:grpSp>
          <p:nvGrpSpPr>
            <p:cNvPr id="33" name="Group 29"/>
            <p:cNvGrpSpPr>
              <a:grpSpLocks/>
            </p:cNvGrpSpPr>
            <p:nvPr/>
          </p:nvGrpSpPr>
          <p:grpSpPr bwMode="auto">
            <a:xfrm>
              <a:off x="4837113" y="1539875"/>
              <a:ext cx="4170362" cy="720725"/>
              <a:chOff x="2795" y="601"/>
              <a:chExt cx="2627" cy="454"/>
            </a:xfrm>
          </p:grpSpPr>
          <p:sp>
            <p:nvSpPr>
              <p:cNvPr id="34" name="Rectangle 30"/>
              <p:cNvSpPr>
                <a:spLocks noChangeArrowheads="1"/>
              </p:cNvSpPr>
              <p:nvPr/>
            </p:nvSpPr>
            <p:spPr bwMode="auto">
              <a:xfrm>
                <a:off x="2795" y="847"/>
                <a:ext cx="2627" cy="201"/>
              </a:xfrm>
              <a:prstGeom prst="rect">
                <a:avLst/>
              </a:prstGeom>
              <a:noFill/>
              <a:ln w="28575">
                <a:solidFill>
                  <a:schemeClr val="tx2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/>
                <a:r>
                  <a:rPr lang="en-GB" altLang="en-US" b="1" dirty="0">
                    <a:solidFill>
                      <a:schemeClr val="tx2"/>
                    </a:solidFill>
                    <a:latin typeface="Helvetica" panose="020B0604020202020204" pitchFamily="34" charset="0"/>
                  </a:rPr>
                  <a:t>DEST= 207.33.43.2 SRC = 205.10.20.2</a:t>
                </a:r>
              </a:p>
            </p:txBody>
          </p:sp>
          <p:sp>
            <p:nvSpPr>
              <p:cNvPr id="35" name="Line 31"/>
              <p:cNvSpPr>
                <a:spLocks noChangeShapeType="1"/>
              </p:cNvSpPr>
              <p:nvPr/>
            </p:nvSpPr>
            <p:spPr bwMode="auto">
              <a:xfrm>
                <a:off x="4133" y="854"/>
                <a:ext cx="7" cy="201"/>
              </a:xfrm>
              <a:prstGeom prst="line">
                <a:avLst/>
              </a:prstGeom>
              <a:noFill/>
              <a:ln w="28575">
                <a:solidFill>
                  <a:schemeClr val="tx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" name="Text Box 32"/>
              <p:cNvSpPr txBox="1">
                <a:spLocks noChangeArrowheads="1"/>
              </p:cNvSpPr>
              <p:nvPr/>
            </p:nvSpPr>
            <p:spPr bwMode="auto">
              <a:xfrm>
                <a:off x="2795" y="601"/>
                <a:ext cx="1838" cy="2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GB" altLang="en-US" b="1">
                    <a:solidFill>
                      <a:schemeClr val="tx2"/>
                    </a:solidFill>
                    <a:latin typeface="Helvetica" panose="020B0604020202020204" pitchFamily="34" charset="0"/>
                  </a:rPr>
                  <a:t>IP Packet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4356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VI – Infrastructure: Operations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06759" y="707467"/>
            <a:ext cx="11985241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3025" algn="just"/>
            <a:r>
              <a:rPr lang="en-GB" altLang="en-US" sz="2000" b="1" dirty="0" smtClean="0">
                <a:latin typeface="+mj-lt"/>
              </a:rPr>
              <a:t>Routing Table…</a:t>
            </a:r>
          </a:p>
          <a:p>
            <a:pPr marL="358775" indent="-285750" algn="just">
              <a:buFont typeface="Wingdings" panose="05000000000000000000" pitchFamily="2" charset="2"/>
              <a:buChar char="Ø"/>
            </a:pPr>
            <a:endParaRPr lang="en-GB" altLang="en-US" sz="1600" dirty="0" smtClean="0">
              <a:latin typeface="+mj-lt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Routing table can be configured in many methods.</a:t>
            </a:r>
            <a:endParaRPr lang="en-GB" altLang="en-US" sz="1600" dirty="0">
              <a:latin typeface="+mj-lt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altLang="en-US" sz="1600" b="1" dirty="0">
              <a:latin typeface="+mj-lt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altLang="en-US" sz="1600" b="1" dirty="0" smtClean="0">
                <a:latin typeface="+mj-lt"/>
                <a:cs typeface="Times New Roman" panose="02020603050405020304" pitchFamily="18" charset="0"/>
              </a:rPr>
              <a:t>Static: </a:t>
            </a:r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Routing </a:t>
            </a: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information is configured </a:t>
            </a:r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manually, no </a:t>
            </a: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overhead on routers </a:t>
            </a:r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CPU, No </a:t>
            </a: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bandwidth usage between </a:t>
            </a:r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routers. </a:t>
            </a:r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Security </a:t>
            </a: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– administrator only configures routes to certain </a:t>
            </a:r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networks</a:t>
            </a:r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Administrator </a:t>
            </a: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must fully understand the network to create the routing tables </a:t>
            </a:r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correctly, </a:t>
            </a:r>
            <a:r>
              <a:rPr lang="en-GB" altLang="en-US" sz="1600" dirty="0">
                <a:cs typeface="Times New Roman" panose="02020603050405020304" pitchFamily="18" charset="0"/>
              </a:rPr>
              <a:t>Not feasible for large networks</a:t>
            </a:r>
            <a:endParaRPr lang="en-GB" altLang="en-US" sz="1600" dirty="0" smtClean="0">
              <a:latin typeface="+mj-lt"/>
              <a:cs typeface="Times New Roman" panose="02020603050405020304" pitchFamily="18" charset="0"/>
            </a:endParaRPr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If </a:t>
            </a: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a new network is added all the routers must be configured </a:t>
            </a:r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manually</a:t>
            </a:r>
            <a:endParaRPr lang="en-GB" altLang="en-US" sz="1600" dirty="0">
              <a:latin typeface="+mj-lt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altLang="en-US" sz="1600" b="1" dirty="0" smtClean="0">
              <a:latin typeface="+mj-lt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altLang="en-US" sz="1600" b="1" dirty="0" smtClean="0">
                <a:latin typeface="+mj-lt"/>
                <a:cs typeface="Times New Roman" panose="02020603050405020304" pitchFamily="18" charset="0"/>
              </a:rPr>
              <a:t>Default</a:t>
            </a:r>
            <a:r>
              <a:rPr lang="en-GB" altLang="en-US" sz="1600" b="1" dirty="0">
                <a:latin typeface="+mj-lt"/>
                <a:cs typeface="Times New Roman" panose="02020603050405020304" pitchFamily="18" charset="0"/>
              </a:rPr>
              <a:t>: </a:t>
            </a:r>
            <a:endParaRPr lang="en-GB" altLang="en-US" sz="1600" b="1" dirty="0">
              <a:latin typeface="+mj-lt"/>
              <a:cs typeface="Times New Roman" panose="02020603050405020304" pitchFamily="18" charset="0"/>
            </a:endParaRPr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Used </a:t>
            </a: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to send packets with a destination network number which doesn’t match an entry in the routing table, to the next (default) </a:t>
            </a: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router. </a:t>
            </a:r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Used </a:t>
            </a:r>
            <a:r>
              <a:rPr lang="en-GB" altLang="en-US" sz="1600" dirty="0">
                <a:latin typeface="+mj-lt"/>
                <a:cs typeface="Times New Roman" panose="02020603050405020304" pitchFamily="18" charset="0"/>
              </a:rPr>
              <a:t>for routers on stub networks, which only have one exit from the network </a:t>
            </a:r>
            <a:r>
              <a:rPr lang="en-GB" altLang="en-US" sz="1600" dirty="0" smtClean="0">
                <a:latin typeface="+mj-lt"/>
                <a:cs typeface="Times New Roman" panose="02020603050405020304" pitchFamily="18" charset="0"/>
              </a:rPr>
              <a:t>segment</a:t>
            </a:r>
          </a:p>
          <a:p>
            <a:pPr lvl="1" algn="just"/>
            <a:endParaRPr lang="en-GB" altLang="en-US" sz="1600" dirty="0">
              <a:latin typeface="+mj-lt"/>
              <a:cs typeface="Times New Roman" panose="02020603050405020304" pitchFamily="18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altLang="en-US" sz="1600" b="1" dirty="0" smtClean="0">
                <a:cs typeface="Times New Roman" panose="02020603050405020304" pitchFamily="18" charset="0"/>
              </a:rPr>
              <a:t>Dynamic: </a:t>
            </a:r>
            <a:endParaRPr lang="en-GB" altLang="en-US" sz="1600" b="1" dirty="0">
              <a:cs typeface="Times New Roman" panose="02020603050405020304" pitchFamily="18" charset="0"/>
            </a:endParaRPr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GB" altLang="en-US" sz="1600" dirty="0" smtClean="0">
                <a:cs typeface="Times New Roman" panose="02020603050405020304" pitchFamily="18" charset="0"/>
              </a:rPr>
              <a:t>To </a:t>
            </a:r>
            <a:r>
              <a:rPr lang="en-GB" altLang="en-US" sz="1600" dirty="0">
                <a:cs typeface="Times New Roman" panose="02020603050405020304" pitchFamily="18" charset="0"/>
              </a:rPr>
              <a:t>learn routes for themselves, routers must exchange routing information (updates) about the networks they each know </a:t>
            </a:r>
            <a:r>
              <a:rPr lang="en-GB" altLang="en-US" sz="1600" dirty="0" smtClean="0">
                <a:cs typeface="Times New Roman" panose="02020603050405020304" pitchFamily="18" charset="0"/>
              </a:rPr>
              <a:t>about. This </a:t>
            </a:r>
            <a:r>
              <a:rPr lang="en-GB" altLang="en-US" sz="1600" dirty="0">
                <a:cs typeface="Times New Roman" panose="02020603050405020304" pitchFamily="18" charset="0"/>
              </a:rPr>
              <a:t>information is exchanged by Routing </a:t>
            </a:r>
            <a:r>
              <a:rPr lang="en-GB" altLang="en-US" sz="1600" dirty="0">
                <a:cs typeface="Times New Roman" panose="02020603050405020304" pitchFamily="18" charset="0"/>
              </a:rPr>
              <a:t>Protocols</a:t>
            </a:r>
            <a:r>
              <a:rPr lang="en-GB" altLang="en-US" sz="1600" dirty="0" smtClean="0">
                <a:cs typeface="Times New Roman" panose="02020603050405020304" pitchFamily="18" charset="0"/>
              </a:rPr>
              <a:t>. If </a:t>
            </a:r>
            <a:r>
              <a:rPr lang="en-GB" altLang="en-US" sz="1600" dirty="0">
                <a:cs typeface="Times New Roman" panose="02020603050405020304" pitchFamily="18" charset="0"/>
              </a:rPr>
              <a:t>changes occur in the network then the routers inform each other of the </a:t>
            </a:r>
            <a:r>
              <a:rPr lang="en-GB" altLang="en-US" sz="1600" dirty="0" smtClean="0">
                <a:cs typeface="Times New Roman" panose="02020603050405020304" pitchFamily="18" charset="0"/>
              </a:rPr>
              <a:t>change. This </a:t>
            </a:r>
            <a:r>
              <a:rPr lang="en-GB" altLang="en-US" sz="1600" dirty="0">
                <a:cs typeface="Times New Roman" panose="02020603050405020304" pitchFamily="18" charset="0"/>
              </a:rPr>
              <a:t>process is know as Dynamic Routing</a:t>
            </a:r>
            <a:r>
              <a:rPr lang="en-GB" altLang="en-US" sz="1600" dirty="0" smtClean="0">
                <a:cs typeface="Times New Roman" panose="02020603050405020304" pitchFamily="18" charset="0"/>
              </a:rPr>
              <a:t>.</a:t>
            </a:r>
            <a:endParaRPr lang="en-GB" altLang="en-US" sz="1600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7943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VI – Infrastructure: Operations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39" name="Table 38">
            <a:extLst>
              <a:ext uri="{FF2B5EF4-FFF2-40B4-BE49-F238E27FC236}">
                <a16:creationId xmlns:a16="http://schemas.microsoft.com/office/drawing/2014/main" id="{46171DEF-51C2-6F4D-9FFB-C6E35EA8E4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6586010"/>
              </p:ext>
            </p:extLst>
          </p:nvPr>
        </p:nvGraphicFramePr>
        <p:xfrm>
          <a:off x="423831" y="1315799"/>
          <a:ext cx="11530714" cy="41827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56614">
                  <a:extLst>
                    <a:ext uri="{9D8B030D-6E8A-4147-A177-3AD203B41FA5}">
                      <a16:colId xmlns:a16="http://schemas.microsoft.com/office/drawing/2014/main" val="2853051979"/>
                    </a:ext>
                  </a:extLst>
                </a:gridCol>
                <a:gridCol w="4457700">
                  <a:extLst>
                    <a:ext uri="{9D8B030D-6E8A-4147-A177-3AD203B41FA5}">
                      <a16:colId xmlns:a16="http://schemas.microsoft.com/office/drawing/2014/main" val="4208238044"/>
                    </a:ext>
                  </a:extLst>
                </a:gridCol>
                <a:gridCol w="4216400">
                  <a:extLst>
                    <a:ext uri="{9D8B030D-6E8A-4147-A177-3AD203B41FA5}">
                      <a16:colId xmlns:a16="http://schemas.microsoft.com/office/drawing/2014/main" val="3643888410"/>
                    </a:ext>
                  </a:extLst>
                </a:gridCol>
              </a:tblGrid>
              <a:tr h="454210">
                <a:tc>
                  <a:txBody>
                    <a:bodyPr/>
                    <a:lstStyle/>
                    <a:p>
                      <a:pPr algn="ctr" fontAlgn="ctr"/>
                      <a:r>
                        <a:rPr lang="en-US" b="1" dirty="0">
                          <a:effectLst/>
                        </a:rPr>
                        <a:t>Feature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b="1" dirty="0">
                          <a:effectLst/>
                        </a:rPr>
                        <a:t>Dynamic Routing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b="1" dirty="0">
                          <a:effectLst/>
                        </a:rPr>
                        <a:t>Static Routing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2687243114"/>
                  </a:ext>
                </a:extLst>
              </a:tr>
              <a:tr h="454210">
                <a:tc>
                  <a:txBody>
                    <a:bodyPr/>
                    <a:lstStyle/>
                    <a:p>
                      <a:pPr fontAlgn="ctr"/>
                      <a:r>
                        <a:rPr lang="en-US" b="1" dirty="0">
                          <a:solidFill>
                            <a:schemeClr val="bg1"/>
                          </a:solidFill>
                          <a:effectLst/>
                        </a:rPr>
                        <a:t>Configuration complexity</a:t>
                      </a:r>
                    </a:p>
                  </a:txBody>
                  <a:tcPr marL="47625" marR="47625" marT="47625" marB="47625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solidFill>
                            <a:srgbClr val="002060"/>
                          </a:solidFill>
                          <a:effectLst/>
                        </a:rPr>
                        <a:t>Independent of network size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>
                          <a:solidFill>
                            <a:srgbClr val="002060"/>
                          </a:solidFill>
                          <a:effectLst/>
                        </a:rPr>
                        <a:t>Increases with network size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2775754087"/>
                  </a:ext>
                </a:extLst>
              </a:tr>
              <a:tr h="788645">
                <a:tc>
                  <a:txBody>
                    <a:bodyPr/>
                    <a:lstStyle/>
                    <a:p>
                      <a:pPr fontAlgn="ctr"/>
                      <a:r>
                        <a:rPr lang="en-US" b="1" dirty="0">
                          <a:solidFill>
                            <a:schemeClr val="bg1"/>
                          </a:solidFill>
                          <a:effectLst/>
                        </a:rPr>
                        <a:t>Topology changes</a:t>
                      </a:r>
                    </a:p>
                  </a:txBody>
                  <a:tcPr marL="47625" marR="47625" marT="47625" marB="47625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solidFill>
                            <a:srgbClr val="002060"/>
                          </a:solidFill>
                          <a:effectLst/>
                        </a:rPr>
                        <a:t>Automatically adapts to topology changes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>
                          <a:solidFill>
                            <a:srgbClr val="002060"/>
                          </a:solidFill>
                          <a:effectLst/>
                        </a:rPr>
                        <a:t>Administrator intervention required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982232348"/>
                  </a:ext>
                </a:extLst>
              </a:tr>
              <a:tr h="788645">
                <a:tc>
                  <a:txBody>
                    <a:bodyPr/>
                    <a:lstStyle/>
                    <a:p>
                      <a:pPr fontAlgn="ctr"/>
                      <a:r>
                        <a:rPr lang="en-US" b="1" dirty="0">
                          <a:solidFill>
                            <a:schemeClr val="bg1"/>
                          </a:solidFill>
                          <a:effectLst/>
                        </a:rPr>
                        <a:t>Scalability</a:t>
                      </a:r>
                    </a:p>
                  </a:txBody>
                  <a:tcPr marL="47625" marR="47625" marT="47625" marB="47625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solidFill>
                            <a:srgbClr val="002060"/>
                          </a:solidFill>
                          <a:effectLst/>
                        </a:rPr>
                        <a:t>Suitable for simple to complex network topologies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solidFill>
                            <a:srgbClr val="002060"/>
                          </a:solidFill>
                          <a:effectLst/>
                        </a:rPr>
                        <a:t>Suitable for simple topologies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746941744"/>
                  </a:ext>
                </a:extLst>
              </a:tr>
              <a:tr h="454210">
                <a:tc>
                  <a:txBody>
                    <a:bodyPr/>
                    <a:lstStyle/>
                    <a:p>
                      <a:pPr fontAlgn="ctr"/>
                      <a:r>
                        <a:rPr lang="en-US" b="1" dirty="0">
                          <a:solidFill>
                            <a:schemeClr val="bg1"/>
                          </a:solidFill>
                          <a:effectLst/>
                        </a:rPr>
                        <a:t>Security</a:t>
                      </a:r>
                    </a:p>
                  </a:txBody>
                  <a:tcPr marL="47625" marR="47625" marT="47625" marB="47625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>
                          <a:solidFill>
                            <a:srgbClr val="002060"/>
                          </a:solidFill>
                          <a:effectLst/>
                        </a:rPr>
                        <a:t>Security must be configured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solidFill>
                            <a:srgbClr val="002060"/>
                          </a:solidFill>
                          <a:effectLst/>
                        </a:rPr>
                        <a:t>Security is inherent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687909195"/>
                  </a:ext>
                </a:extLst>
              </a:tr>
              <a:tr h="454210">
                <a:tc>
                  <a:txBody>
                    <a:bodyPr/>
                    <a:lstStyle/>
                    <a:p>
                      <a:pPr fontAlgn="ctr"/>
                      <a:r>
                        <a:rPr lang="en-US" b="1" dirty="0">
                          <a:solidFill>
                            <a:schemeClr val="bg1"/>
                          </a:solidFill>
                          <a:effectLst/>
                        </a:rPr>
                        <a:t>Resource Usage</a:t>
                      </a:r>
                    </a:p>
                  </a:txBody>
                  <a:tcPr marL="47625" marR="47625" marT="47625" marB="47625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>
                          <a:solidFill>
                            <a:srgbClr val="002060"/>
                          </a:solidFill>
                          <a:effectLst/>
                        </a:rPr>
                        <a:t>Uses CPU, memory, and link bandwidth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solidFill>
                            <a:srgbClr val="002060"/>
                          </a:solidFill>
                          <a:effectLst/>
                        </a:rPr>
                        <a:t>No additional resources needed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452984166"/>
                  </a:ext>
                </a:extLst>
              </a:tr>
              <a:tr h="788645">
                <a:tc>
                  <a:txBody>
                    <a:bodyPr/>
                    <a:lstStyle/>
                    <a:p>
                      <a:pPr fontAlgn="ctr"/>
                      <a:r>
                        <a:rPr lang="en-US" b="1" dirty="0">
                          <a:solidFill>
                            <a:schemeClr val="bg1"/>
                          </a:solidFill>
                          <a:effectLst/>
                        </a:rPr>
                        <a:t>Path Predictability</a:t>
                      </a:r>
                    </a:p>
                  </a:txBody>
                  <a:tcPr marL="47625" marR="47625" marT="47625" marB="47625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>
                          <a:solidFill>
                            <a:srgbClr val="002060"/>
                          </a:solidFill>
                          <a:effectLst/>
                        </a:rPr>
                        <a:t>Route depends on topology and routing protocol used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solidFill>
                            <a:srgbClr val="002060"/>
                          </a:solidFill>
                          <a:effectLst/>
                        </a:rPr>
                        <a:t>Explicitly defined by the administrator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84910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0247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VI – Infrastructure: Operations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223D22CF-CAB0-C149-9136-2EF107597C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0652" y="1303603"/>
            <a:ext cx="5644597" cy="2575347"/>
          </a:xfrm>
          <a:prstGeom prst="rect">
            <a:avLst/>
          </a:prstGeom>
        </p:spPr>
      </p:pic>
      <p:graphicFrame>
        <p:nvGraphicFramePr>
          <p:cNvPr id="38" name="Table 37">
            <a:extLst>
              <a:ext uri="{FF2B5EF4-FFF2-40B4-BE49-F238E27FC236}">
                <a16:creationId xmlns:a16="http://schemas.microsoft.com/office/drawing/2014/main" id="{8D1BD308-6049-C64D-9E30-BBE57975B6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699258"/>
              </p:ext>
            </p:extLst>
          </p:nvPr>
        </p:nvGraphicFramePr>
        <p:xfrm>
          <a:off x="484815" y="3973304"/>
          <a:ext cx="11040434" cy="16247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9503">
                  <a:extLst>
                    <a:ext uri="{9D8B030D-6E8A-4147-A177-3AD203B41FA5}">
                      <a16:colId xmlns:a16="http://schemas.microsoft.com/office/drawing/2014/main" val="806955637"/>
                    </a:ext>
                  </a:extLst>
                </a:gridCol>
                <a:gridCol w="1572893">
                  <a:extLst>
                    <a:ext uri="{9D8B030D-6E8A-4147-A177-3AD203B41FA5}">
                      <a16:colId xmlns:a16="http://schemas.microsoft.com/office/drawing/2014/main" val="340555182"/>
                    </a:ext>
                  </a:extLst>
                </a:gridCol>
                <a:gridCol w="1686145">
                  <a:extLst>
                    <a:ext uri="{9D8B030D-6E8A-4147-A177-3AD203B41FA5}">
                      <a16:colId xmlns:a16="http://schemas.microsoft.com/office/drawing/2014/main" val="939922169"/>
                    </a:ext>
                  </a:extLst>
                </a:gridCol>
                <a:gridCol w="1512693">
                  <a:extLst>
                    <a:ext uri="{9D8B030D-6E8A-4147-A177-3AD203B41FA5}">
                      <a16:colId xmlns:a16="http://schemas.microsoft.com/office/drawing/2014/main" val="2504549430"/>
                    </a:ext>
                  </a:extLst>
                </a:gridCol>
                <a:gridCol w="2240657">
                  <a:extLst>
                    <a:ext uri="{9D8B030D-6E8A-4147-A177-3AD203B41FA5}">
                      <a16:colId xmlns:a16="http://schemas.microsoft.com/office/drawing/2014/main" val="836460247"/>
                    </a:ext>
                  </a:extLst>
                </a:gridCol>
                <a:gridCol w="3018543">
                  <a:extLst>
                    <a:ext uri="{9D8B030D-6E8A-4147-A177-3AD203B41FA5}">
                      <a16:colId xmlns:a16="http://schemas.microsoft.com/office/drawing/2014/main" val="2517227646"/>
                    </a:ext>
                  </a:extLst>
                </a:gridCol>
              </a:tblGrid>
              <a:tr h="51221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Interior Gateway Protocols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Exterior Gateway Protocols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7708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Distance Vector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0070C0"/>
                          </a:solidFill>
                        </a:rPr>
                        <a:t>Link-State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Path Vector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64657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IPv4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RIPv2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EIGRP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70C0"/>
                          </a:solidFill>
                        </a:rPr>
                        <a:t>OSPFv2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70C0"/>
                          </a:solidFill>
                        </a:rPr>
                        <a:t>IS-IS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BGP-4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896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IPv6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RIPng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EIGRP for IPv6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70C0"/>
                          </a:solidFill>
                        </a:rPr>
                        <a:t>OSPFv3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70C0"/>
                          </a:solidFill>
                        </a:rPr>
                        <a:t>IS-IS for IPv6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BGP-MP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25295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0754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VI – Infrastructure: Operations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948810" y="1236716"/>
            <a:ext cx="8089819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CA" sz="16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Network Address Translation (NAT) </a:t>
            </a:r>
            <a:r>
              <a:rPr lang="en-CA" sz="1600" dirty="0">
                <a:solidFill>
                  <a:srgbClr val="000000"/>
                </a:solidFill>
              </a:rPr>
              <a:t>translates private IPv4 addresses to public IPv4 addresses.</a:t>
            </a:r>
            <a:endParaRPr lang="en-US" sz="1600" dirty="0">
              <a:solidFill>
                <a:srgbClr val="000000"/>
              </a:solidFill>
            </a:endParaRPr>
          </a:p>
          <a:p>
            <a:pPr marL="342900" indent="-342900" algn="just">
              <a:buFont typeface="Wingdings" panose="05000000000000000000" pitchFamily="2" charset="2"/>
              <a:buChar char="ü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NAT is typically </a:t>
            </a:r>
            <a:r>
              <a:rPr lang="en-CA" sz="16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enabled on the edge router</a:t>
            </a:r>
            <a:r>
              <a:rPr lang="en-CA" sz="1600" dirty="0">
                <a:solidFill>
                  <a:srgbClr val="000000"/>
                </a:solidFill>
              </a:rPr>
              <a:t> connecting to the internet.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It translates the </a:t>
            </a:r>
            <a:r>
              <a:rPr lang="en-CA" sz="16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internal private address to a public global IP </a:t>
            </a:r>
            <a:r>
              <a:rPr lang="en-CA" sz="16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address.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endParaRPr lang="en-CA" altLang="en-US" sz="1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Wingdings" panose="05000000000000000000" pitchFamily="2" charset="2"/>
            </a:endParaRP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altLang="en-US" sz="1600" dirty="0">
                <a:solidFill>
                  <a:srgbClr val="000000"/>
                </a:solidFill>
                <a:sym typeface="Wingdings" panose="05000000000000000000" pitchFamily="2" charset="2"/>
              </a:rPr>
              <a:t>Port </a:t>
            </a:r>
            <a:r>
              <a:rPr lang="en-GB" altLang="en-US" sz="1600" dirty="0">
                <a:solidFill>
                  <a:srgbClr val="000000"/>
                </a:solidFill>
                <a:sym typeface="Wingdings" panose="05000000000000000000" pitchFamily="2" charset="2"/>
              </a:rPr>
              <a:t>Address Translation (PAT</a:t>
            </a:r>
            <a:r>
              <a:rPr lang="en-GB" altLang="en-US" sz="1600" dirty="0" smtClean="0">
                <a:solidFill>
                  <a:srgbClr val="000000"/>
                </a:solidFill>
                <a:sym typeface="Wingdings" panose="05000000000000000000" pitchFamily="2" charset="2"/>
              </a:rPr>
              <a:t>) </a:t>
            </a:r>
          </a:p>
          <a:p>
            <a:pPr marL="800100" lvl="1" indent="-342900" algn="just">
              <a:buFont typeface="Wingdings" panose="05000000000000000000" pitchFamily="2" charset="2"/>
              <a:buChar char="ü"/>
            </a:pPr>
            <a:r>
              <a:rPr lang="en-GB" altLang="en-US" sz="1600" dirty="0" smtClean="0">
                <a:solidFill>
                  <a:srgbClr val="000000"/>
                </a:solidFill>
                <a:sym typeface="Wingdings" panose="05000000000000000000" pitchFamily="2" charset="2"/>
              </a:rPr>
              <a:t>Translates </a:t>
            </a:r>
            <a:r>
              <a:rPr lang="en-GB" altLang="en-US" sz="1600" dirty="0">
                <a:solidFill>
                  <a:srgbClr val="000000"/>
                </a:solidFill>
                <a:sym typeface="Wingdings" panose="05000000000000000000" pitchFamily="2" charset="2"/>
              </a:rPr>
              <a:t>multiple local IP addresses to a single external IP address supplied by </a:t>
            </a:r>
            <a:r>
              <a:rPr lang="en-GB" altLang="en-US" sz="1600" dirty="0" smtClean="0">
                <a:solidFill>
                  <a:srgbClr val="000000"/>
                </a:solidFill>
                <a:sym typeface="Wingdings" panose="05000000000000000000" pitchFamily="2" charset="2"/>
              </a:rPr>
              <a:t>ISP</a:t>
            </a:r>
          </a:p>
          <a:p>
            <a:pPr marL="800100" lvl="1" indent="-342900" algn="just">
              <a:buFont typeface="Wingdings" panose="05000000000000000000" pitchFamily="2" charset="2"/>
              <a:buChar char="ü"/>
            </a:pPr>
            <a:r>
              <a:rPr lang="en-GB" altLang="en-US" sz="1600" dirty="0" smtClean="0">
                <a:solidFill>
                  <a:srgbClr val="000000"/>
                </a:solidFill>
                <a:sym typeface="Wingdings" panose="05000000000000000000" pitchFamily="2" charset="2"/>
              </a:rPr>
              <a:t>Remembers </a:t>
            </a:r>
            <a:r>
              <a:rPr lang="en-GB" altLang="en-US" sz="1600" dirty="0">
                <a:solidFill>
                  <a:srgbClr val="000000"/>
                </a:solidFill>
                <a:sym typeface="Wingdings" panose="05000000000000000000" pitchFamily="2" charset="2"/>
              </a:rPr>
              <a:t>source port number used by local machine when requesting a network service (e.g. web) </a:t>
            </a:r>
            <a:endParaRPr lang="en-GB" altLang="en-US" sz="1600" dirty="0" smtClean="0">
              <a:solidFill>
                <a:srgbClr val="000000"/>
              </a:solidFill>
              <a:sym typeface="Wingdings" panose="05000000000000000000" pitchFamily="2" charset="2"/>
            </a:endParaRPr>
          </a:p>
          <a:p>
            <a:pPr marL="800100" lvl="1" indent="-342900" algn="just">
              <a:buFont typeface="Wingdings" panose="05000000000000000000" pitchFamily="2" charset="2"/>
              <a:buChar char="ü"/>
            </a:pPr>
            <a:r>
              <a:rPr lang="en-GB" altLang="en-US" sz="1600" dirty="0" smtClean="0">
                <a:solidFill>
                  <a:srgbClr val="000000"/>
                </a:solidFill>
                <a:sym typeface="Wingdings" panose="05000000000000000000" pitchFamily="2" charset="2"/>
              </a:rPr>
              <a:t>Responses </a:t>
            </a:r>
            <a:r>
              <a:rPr lang="en-GB" altLang="en-US" sz="1600" dirty="0">
                <a:solidFill>
                  <a:srgbClr val="000000"/>
                </a:solidFill>
                <a:sym typeface="Wingdings" panose="05000000000000000000" pitchFamily="2" charset="2"/>
              </a:rPr>
              <a:t>are routed to correct local machine by looking up port number  now the destination </a:t>
            </a:r>
            <a:r>
              <a:rPr lang="en-GB" altLang="en-US" sz="1600" dirty="0" smtClean="0">
                <a:solidFill>
                  <a:srgbClr val="000000"/>
                </a:solidFill>
                <a:sym typeface="Wingdings" panose="05000000000000000000" pitchFamily="2" charset="2"/>
              </a:rPr>
              <a:t>port</a:t>
            </a:r>
          </a:p>
          <a:p>
            <a:pPr marL="800100" lvl="1" indent="-342900" algn="just">
              <a:buFont typeface="Wingdings" panose="05000000000000000000" pitchFamily="2" charset="2"/>
              <a:buChar char="ü"/>
            </a:pPr>
            <a:endParaRPr lang="en-GB" altLang="en-US" sz="1600" dirty="0" smtClean="0">
              <a:solidFill>
                <a:srgbClr val="000000"/>
              </a:solidFill>
              <a:sym typeface="Wingdings" panose="05000000000000000000" pitchFamily="2" charset="2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altLang="en-US" sz="1600" dirty="0" smtClean="0">
                <a:solidFill>
                  <a:srgbClr val="000000"/>
                </a:solidFill>
              </a:rPr>
              <a:t>NAT &amp; PAT can be applied together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endParaRPr lang="en-CA" sz="1600" dirty="0">
              <a:solidFill>
                <a:srgbClr val="000000"/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12E9573-E9D0-43E1-8820-1689885BBB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90" y="1771896"/>
            <a:ext cx="3727206" cy="2543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35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VII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–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Servers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14507" y="1329903"/>
            <a:ext cx="11351373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1" indent="-342900" algn="just">
              <a:buFont typeface="Wingdings" panose="05000000000000000000" pitchFamily="2" charset="2"/>
              <a:buChar char="q"/>
            </a:pPr>
            <a:r>
              <a:rPr lang="en-GB" sz="2000" dirty="0" smtClean="0">
                <a:solidFill>
                  <a:srgbClr val="000000"/>
                </a:solidFill>
              </a:rPr>
              <a:t>Windows </a:t>
            </a:r>
            <a:r>
              <a:rPr lang="en-GB" sz="2000" dirty="0">
                <a:solidFill>
                  <a:srgbClr val="000000"/>
                </a:solidFill>
              </a:rPr>
              <a:t>Server has evolved from a simple file server to an operating system that is capable of handling network services in complex environments such as corporate networks. </a:t>
            </a:r>
            <a:endParaRPr lang="en-GB" sz="2000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Wingdings" panose="05000000000000000000" pitchFamily="2" charset="2"/>
              <a:buChar char="q"/>
            </a:pPr>
            <a:endParaRPr lang="en-GB" sz="2000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Wingdings" panose="05000000000000000000" pitchFamily="2" charset="2"/>
              <a:buChar char="q"/>
            </a:pPr>
            <a:r>
              <a:rPr lang="en-GB" sz="2000" dirty="0" smtClean="0">
                <a:solidFill>
                  <a:srgbClr val="000000"/>
                </a:solidFill>
              </a:rPr>
              <a:t>Windows </a:t>
            </a:r>
            <a:r>
              <a:rPr lang="en-GB" sz="2000" dirty="0">
                <a:solidFill>
                  <a:srgbClr val="000000"/>
                </a:solidFill>
              </a:rPr>
              <a:t>Server can provide network services such as domain controllers, web servers, print servers, and file servers</a:t>
            </a:r>
            <a:r>
              <a:rPr lang="en-GB" sz="2000" dirty="0" smtClean="0">
                <a:solidFill>
                  <a:srgbClr val="000000"/>
                </a:solidFill>
              </a:rPr>
              <a:t>.</a:t>
            </a:r>
          </a:p>
          <a:p>
            <a:pPr marL="342900" lvl="1" indent="-342900" algn="just">
              <a:buFont typeface="Wingdings" panose="05000000000000000000" pitchFamily="2" charset="2"/>
              <a:buChar char="q"/>
            </a:pPr>
            <a:endParaRPr lang="en-GB" sz="2000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Wingdings" panose="05000000000000000000" pitchFamily="2" charset="2"/>
              <a:buChar char="q"/>
            </a:pPr>
            <a:r>
              <a:rPr lang="en-GB" sz="2000" dirty="0" smtClean="0">
                <a:solidFill>
                  <a:srgbClr val="000000"/>
                </a:solidFill>
              </a:rPr>
              <a:t>It </a:t>
            </a:r>
            <a:r>
              <a:rPr lang="en-GB" sz="2000" dirty="0">
                <a:solidFill>
                  <a:srgbClr val="000000"/>
                </a:solidFill>
              </a:rPr>
              <a:t>often acts as a separate platform in which enterprise applications such as Exchange Server, SQL Server, SharePoint Server, and others are executed. </a:t>
            </a:r>
            <a:endParaRPr lang="en-GB" sz="2000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Wingdings" panose="05000000000000000000" pitchFamily="2" charset="2"/>
              <a:buChar char="q"/>
            </a:pPr>
            <a:endParaRPr lang="en-GB" sz="2000" dirty="0">
              <a:solidFill>
                <a:srgbClr val="000000"/>
              </a:solidFill>
            </a:endParaRPr>
          </a:p>
          <a:p>
            <a:pPr marL="342900" lvl="1" indent="-342900" algn="just">
              <a:buFont typeface="Wingdings" panose="05000000000000000000" pitchFamily="2" charset="2"/>
              <a:buChar char="q"/>
            </a:pPr>
            <a:r>
              <a:rPr lang="en-GB" sz="2000" dirty="0" smtClean="0">
                <a:solidFill>
                  <a:srgbClr val="000000"/>
                </a:solidFill>
              </a:rPr>
              <a:t>With </a:t>
            </a:r>
            <a:r>
              <a:rPr lang="en-GB" sz="2000" dirty="0">
                <a:solidFill>
                  <a:srgbClr val="000000"/>
                </a:solidFill>
              </a:rPr>
              <a:t>its robust performance and advanced security, nowadays, Windows Server is shaping cloud computing</a:t>
            </a:r>
            <a:r>
              <a:rPr lang="en-GB" sz="2000" dirty="0" smtClean="0">
                <a:solidFill>
                  <a:srgbClr val="000000"/>
                </a:solidFill>
              </a:rPr>
              <a:t>.</a:t>
            </a:r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6098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VII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–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Servers: Hardware &amp; Software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14507" y="1329903"/>
            <a:ext cx="11351373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dirty="0" smtClean="0">
                <a:solidFill>
                  <a:srgbClr val="000000"/>
                </a:solidFill>
              </a:rPr>
              <a:t>Computer </a:t>
            </a:r>
            <a:r>
              <a:rPr lang="en-GB" dirty="0">
                <a:solidFill>
                  <a:srgbClr val="000000"/>
                </a:solidFill>
              </a:rPr>
              <a:t>hardware </a:t>
            </a:r>
            <a:r>
              <a:rPr lang="en-GB" dirty="0" smtClean="0">
                <a:solidFill>
                  <a:srgbClr val="000000"/>
                </a:solidFill>
              </a:rPr>
              <a:t>represents physical component </a:t>
            </a:r>
            <a:r>
              <a:rPr lang="en-GB" dirty="0">
                <a:solidFill>
                  <a:srgbClr val="000000"/>
                </a:solidFill>
              </a:rPr>
              <a:t>of a </a:t>
            </a:r>
            <a:r>
              <a:rPr lang="en-GB" dirty="0" smtClean="0">
                <a:solidFill>
                  <a:srgbClr val="000000"/>
                </a:solidFill>
              </a:rPr>
              <a:t>server and software </a:t>
            </a:r>
            <a:r>
              <a:rPr lang="en-GB" dirty="0">
                <a:solidFill>
                  <a:srgbClr val="000000"/>
                </a:solidFill>
              </a:rPr>
              <a:t>represents </a:t>
            </a:r>
            <a:r>
              <a:rPr lang="en-GB" dirty="0" smtClean="0">
                <a:solidFill>
                  <a:srgbClr val="000000"/>
                </a:solidFill>
              </a:rPr>
              <a:t>logical component </a:t>
            </a:r>
            <a:r>
              <a:rPr lang="en-GB" dirty="0">
                <a:solidFill>
                  <a:srgbClr val="000000"/>
                </a:solidFill>
              </a:rPr>
              <a:t>of a </a:t>
            </a:r>
            <a:r>
              <a:rPr lang="en-GB" dirty="0" smtClean="0">
                <a:solidFill>
                  <a:srgbClr val="000000"/>
                </a:solidFill>
              </a:rPr>
              <a:t>server. 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dirty="0" smtClean="0">
                <a:solidFill>
                  <a:srgbClr val="000000"/>
                </a:solidFill>
              </a:rPr>
              <a:t>The primary </a:t>
            </a:r>
            <a:r>
              <a:rPr lang="en-GB" dirty="0">
                <a:solidFill>
                  <a:srgbClr val="000000"/>
                </a:solidFill>
              </a:rPr>
              <a:t>role of the server is to provide network services to the clients, a server requires powerful hardware </a:t>
            </a:r>
            <a:r>
              <a:rPr lang="en-GB" dirty="0" smtClean="0">
                <a:solidFill>
                  <a:srgbClr val="000000"/>
                </a:solidFill>
              </a:rPr>
              <a:t>too, because </a:t>
            </a:r>
            <a:r>
              <a:rPr lang="en-GB" dirty="0">
                <a:solidFill>
                  <a:srgbClr val="000000"/>
                </a:solidFill>
              </a:rPr>
              <a:t>software such as Windows Server is designed to process large </a:t>
            </a:r>
            <a:r>
              <a:rPr lang="en-GB" dirty="0" smtClean="0">
                <a:solidFill>
                  <a:srgbClr val="000000"/>
                </a:solidFill>
              </a:rPr>
              <a:t>workloads.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dirty="0" smtClean="0">
                <a:solidFill>
                  <a:srgbClr val="000000"/>
                </a:solidFill>
              </a:rPr>
              <a:t>The hardware </a:t>
            </a:r>
            <a:r>
              <a:rPr lang="en-GB" dirty="0">
                <a:solidFill>
                  <a:srgbClr val="000000"/>
                </a:solidFill>
              </a:rPr>
              <a:t>is required to be durable and made of high-quality materials so it can continually deliver services and support network-based operations. </a:t>
            </a:r>
            <a:r>
              <a:rPr lang="en-GB" dirty="0" smtClean="0">
                <a:solidFill>
                  <a:srgbClr val="000000"/>
                </a:solidFill>
              </a:rPr>
              <a:t>Hence, distinguishing </a:t>
            </a:r>
            <a:r>
              <a:rPr lang="en-GB" dirty="0">
                <a:solidFill>
                  <a:srgbClr val="000000"/>
                </a:solidFill>
              </a:rPr>
              <a:t>it from the ordinary computer, a server </a:t>
            </a:r>
            <a:r>
              <a:rPr lang="en-GB" dirty="0" smtClean="0">
                <a:solidFill>
                  <a:srgbClr val="000000"/>
                </a:solidFill>
              </a:rPr>
              <a:t>needs a higher hardware.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dirty="0" smtClean="0">
                <a:solidFill>
                  <a:srgbClr val="000000"/>
                </a:solidFill>
              </a:rPr>
              <a:t>Servers are also </a:t>
            </a:r>
            <a:r>
              <a:rPr lang="en-GB" dirty="0">
                <a:solidFill>
                  <a:srgbClr val="000000"/>
                </a:solidFill>
              </a:rPr>
              <a:t>specific to the types of services it </a:t>
            </a:r>
            <a:r>
              <a:rPr lang="en-GB" dirty="0" smtClean="0">
                <a:solidFill>
                  <a:srgbClr val="000000"/>
                </a:solidFill>
              </a:rPr>
              <a:t>provides like, </a:t>
            </a:r>
            <a:r>
              <a:rPr lang="en-GB" dirty="0">
                <a:solidFill>
                  <a:srgbClr val="000000"/>
                </a:solidFill>
              </a:rPr>
              <a:t>a database server requires more memory and storage space. </a:t>
            </a:r>
            <a:endParaRPr lang="en-GB" dirty="0" smtClean="0">
              <a:solidFill>
                <a:srgbClr val="000000"/>
              </a:solidFill>
            </a:endParaRPr>
          </a:p>
          <a:p>
            <a:pPr marL="800100" lvl="2" indent="-342900" algn="just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0000"/>
                </a:solidFill>
              </a:rPr>
              <a:t>The CPU, memory, disk, and network are known to be the key system components that affect the overall performance of your servers. </a:t>
            </a:r>
          </a:p>
        </p:txBody>
      </p:sp>
    </p:spTree>
    <p:extLst>
      <p:ext uri="{BB962C8B-B14F-4D97-AF65-F5344CB8AC3E}">
        <p14:creationId xmlns:p14="http://schemas.microsoft.com/office/powerpoint/2010/main" val="3872994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VII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–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Servers: Hardware - CPU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14507" y="1329903"/>
            <a:ext cx="11351373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000000"/>
                </a:solidFill>
              </a:rPr>
              <a:t>A </a:t>
            </a:r>
            <a:r>
              <a:rPr lang="en-GB" sz="2000" b="1" dirty="0">
                <a:solidFill>
                  <a:srgbClr val="000000"/>
                </a:solidFill>
              </a:rPr>
              <a:t>Central Processing Unit </a:t>
            </a:r>
            <a:r>
              <a:rPr lang="en-GB" sz="2000" dirty="0">
                <a:solidFill>
                  <a:srgbClr val="000000"/>
                </a:solidFill>
              </a:rPr>
              <a:t>(CPU), or processor, is a chip on a server's </a:t>
            </a:r>
            <a:r>
              <a:rPr lang="en-GB" sz="2000" dirty="0" smtClean="0">
                <a:solidFill>
                  <a:srgbClr val="000000"/>
                </a:solidFill>
              </a:rPr>
              <a:t>motherboard. (computer's brain). It </a:t>
            </a:r>
            <a:r>
              <a:rPr lang="en-GB" sz="2000" dirty="0">
                <a:solidFill>
                  <a:srgbClr val="000000"/>
                </a:solidFill>
              </a:rPr>
              <a:t>is a component that does all the </a:t>
            </a:r>
            <a:r>
              <a:rPr lang="en-GB" sz="2000" b="1" dirty="0">
                <a:solidFill>
                  <a:srgbClr val="000000"/>
                </a:solidFill>
              </a:rPr>
              <a:t>processing and calculations</a:t>
            </a:r>
            <a:r>
              <a:rPr lang="en-GB" sz="2000" dirty="0">
                <a:solidFill>
                  <a:srgbClr val="000000"/>
                </a:solidFill>
              </a:rPr>
              <a:t>. </a:t>
            </a:r>
            <a:endParaRPr lang="en-GB" sz="2000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Intel </a:t>
            </a:r>
            <a:r>
              <a:rPr lang="en-GB" sz="2000" dirty="0">
                <a:solidFill>
                  <a:srgbClr val="000000"/>
                </a:solidFill>
              </a:rPr>
              <a:t>and AMD are the biggest CPU manufacturers for PCs and servers. </a:t>
            </a:r>
            <a:r>
              <a:rPr lang="en-GB" sz="2000" dirty="0" smtClean="0">
                <a:solidFill>
                  <a:srgbClr val="000000"/>
                </a:solidFill>
              </a:rPr>
              <a:t>Their </a:t>
            </a:r>
            <a:r>
              <a:rPr lang="en-GB" sz="2000" dirty="0">
                <a:solidFill>
                  <a:srgbClr val="000000"/>
                </a:solidFill>
              </a:rPr>
              <a:t>newest CPUs on the market are based on 64-bit architecture, which differs from 32-bit architecture-based processors. </a:t>
            </a:r>
            <a:endParaRPr lang="en-GB" sz="2000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In </a:t>
            </a:r>
            <a:r>
              <a:rPr lang="en-GB" sz="2000" dirty="0">
                <a:solidFill>
                  <a:srgbClr val="000000"/>
                </a:solidFill>
              </a:rPr>
              <a:t>64-bit architecture, 64 bits of data are exchanged between the CPU and RAM in each communication session. On the other hand, in 32-bit architecture, only 32 bits of data are exchanged per communication session between RAM and CPU. That is half as less data being communicated via 32-bit architecture as compared to a 64-bit architecture</a:t>
            </a:r>
            <a:r>
              <a:rPr lang="en-GB" sz="2000" dirty="0" smtClean="0">
                <a:solidFill>
                  <a:srgbClr val="000000"/>
                </a:solidFill>
              </a:rPr>
              <a:t>.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In </a:t>
            </a:r>
            <a:r>
              <a:rPr lang="en-GB" sz="2000" dirty="0">
                <a:solidFill>
                  <a:srgbClr val="000000"/>
                </a:solidFill>
              </a:rPr>
              <a:t>order to give out the performance, the CPU depend on RAM</a:t>
            </a:r>
            <a:r>
              <a:rPr lang="en-GB" sz="2000" dirty="0" smtClean="0">
                <a:solidFill>
                  <a:srgbClr val="000000"/>
                </a:solidFill>
              </a:rPr>
              <a:t>.</a:t>
            </a:r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1019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VII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–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Servers: Hardware – Memory, Disk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14507" y="1329903"/>
            <a:ext cx="11351373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000000"/>
                </a:solidFill>
              </a:rPr>
              <a:t>RAM represents the </a:t>
            </a:r>
            <a:r>
              <a:rPr lang="en-GB" sz="2000" b="1" dirty="0">
                <a:solidFill>
                  <a:srgbClr val="000000"/>
                </a:solidFill>
              </a:rPr>
              <a:t>server's working memory</a:t>
            </a:r>
            <a:r>
              <a:rPr lang="en-GB" sz="2000" dirty="0">
                <a:solidFill>
                  <a:srgbClr val="000000"/>
                </a:solidFill>
              </a:rPr>
              <a:t>, which is used by Windows Server 2019 and server applications. Thus, the more RAM on the server, the more applications can run simultaneously. </a:t>
            </a:r>
            <a:endParaRPr lang="en-GB" sz="2000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Data </a:t>
            </a:r>
            <a:r>
              <a:rPr lang="en-GB" sz="2000" dirty="0">
                <a:solidFill>
                  <a:srgbClr val="000000"/>
                </a:solidFill>
              </a:rPr>
              <a:t>is usually stored on a disk. In </a:t>
            </a:r>
            <a:r>
              <a:rPr lang="en-GB" sz="2000" dirty="0" smtClean="0">
                <a:solidFill>
                  <a:srgbClr val="000000"/>
                </a:solidFill>
              </a:rPr>
              <a:t>servers</a:t>
            </a:r>
            <a:r>
              <a:rPr lang="en-GB" sz="2000" dirty="0">
                <a:solidFill>
                  <a:srgbClr val="000000"/>
                </a:solidFill>
              </a:rPr>
              <a:t>, they mostly have more than one disk, which is referred to as the </a:t>
            </a:r>
            <a:r>
              <a:rPr lang="en-GB" sz="2000" b="1" dirty="0">
                <a:solidFill>
                  <a:srgbClr val="000000"/>
                </a:solidFill>
              </a:rPr>
              <a:t>server's disk sub-system</a:t>
            </a:r>
            <a:r>
              <a:rPr lang="en-GB" sz="2000" dirty="0">
                <a:solidFill>
                  <a:srgbClr val="000000"/>
                </a:solidFill>
              </a:rPr>
              <a:t>. As for disk performance, read/write speed is an element that must be taken into consideration, because the faster the disk's throughput, the higher the performance of your disk sub-system</a:t>
            </a:r>
            <a:r>
              <a:rPr lang="en-GB" sz="2000" dirty="0" smtClean="0">
                <a:solidFill>
                  <a:srgbClr val="000000"/>
                </a:solidFill>
              </a:rPr>
              <a:t>.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179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VII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–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Servers: Types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14507" y="1329903"/>
            <a:ext cx="11351373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b="1" dirty="0">
                <a:solidFill>
                  <a:srgbClr val="000000"/>
                </a:solidFill>
              </a:rPr>
              <a:t>Rack-mountable servers </a:t>
            </a:r>
            <a:r>
              <a:rPr lang="en-GB" sz="2000" dirty="0">
                <a:solidFill>
                  <a:srgbClr val="000000"/>
                </a:solidFill>
              </a:rPr>
              <a:t>are designed to be installed in a frame called a </a:t>
            </a:r>
            <a:r>
              <a:rPr lang="en-GB" sz="2000" dirty="0" smtClean="0">
                <a:solidFill>
                  <a:srgbClr val="000000"/>
                </a:solidFill>
              </a:rPr>
              <a:t>rack.</a:t>
            </a:r>
            <a:r>
              <a:rPr lang="en-GB" sz="2000" dirty="0">
                <a:solidFill>
                  <a:srgbClr val="000000"/>
                </a:solidFill>
              </a:rPr>
              <a:t> These servers usually populate on-premises server rooms or data </a:t>
            </a:r>
            <a:r>
              <a:rPr lang="en-GB" sz="2000" dirty="0" err="1">
                <a:solidFill>
                  <a:srgbClr val="000000"/>
                </a:solidFill>
              </a:rPr>
              <a:t>centers</a:t>
            </a:r>
            <a:r>
              <a:rPr lang="en-GB" sz="2000" dirty="0" smtClean="0">
                <a:solidFill>
                  <a:srgbClr val="000000"/>
                </a:solidFill>
              </a:rPr>
              <a:t>: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b="1" dirty="0">
                <a:solidFill>
                  <a:srgbClr val="000000"/>
                </a:solidFill>
              </a:rPr>
              <a:t>Blade servers </a:t>
            </a:r>
            <a:r>
              <a:rPr lang="en-GB" sz="2000" dirty="0">
                <a:solidFill>
                  <a:srgbClr val="000000"/>
                </a:solidFill>
              </a:rPr>
              <a:t>are small modules known as blades that are installed on a server's chassis to save space and power. These servers usually populate data </a:t>
            </a:r>
            <a:r>
              <a:rPr lang="en-GB" sz="2000" dirty="0" err="1">
                <a:solidFill>
                  <a:srgbClr val="000000"/>
                </a:solidFill>
              </a:rPr>
              <a:t>centers</a:t>
            </a:r>
            <a:r>
              <a:rPr lang="en-GB" sz="2000" dirty="0">
                <a:solidFill>
                  <a:srgbClr val="000000"/>
                </a:solidFill>
              </a:rPr>
              <a:t> or supercomputer facilities. </a:t>
            </a:r>
            <a:endParaRPr lang="en-GB" sz="2000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b="1" dirty="0" smtClean="0">
                <a:solidFill>
                  <a:srgbClr val="000000"/>
                </a:solidFill>
              </a:rPr>
              <a:t>Tower </a:t>
            </a:r>
            <a:r>
              <a:rPr lang="en-GB" sz="2000" b="1" dirty="0">
                <a:solidFill>
                  <a:srgbClr val="000000"/>
                </a:solidFill>
              </a:rPr>
              <a:t>servers </a:t>
            </a:r>
            <a:r>
              <a:rPr lang="en-GB" sz="2000" dirty="0">
                <a:solidFill>
                  <a:srgbClr val="000000"/>
                </a:solidFill>
              </a:rPr>
              <a:t>are single big case servers that stand upright. These servers are usually either used for testing purposes or to provide local services in a SOHO.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9686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VIII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–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Network Operating Systems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14507" y="1329903"/>
            <a:ext cx="11351373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000000"/>
                </a:solidFill>
              </a:rPr>
              <a:t>A </a:t>
            </a:r>
            <a:r>
              <a:rPr lang="en-GB" sz="2000" b="1" dirty="0">
                <a:solidFill>
                  <a:srgbClr val="000000"/>
                </a:solidFill>
              </a:rPr>
              <a:t>Network Operating System </a:t>
            </a:r>
            <a:r>
              <a:rPr lang="en-GB" sz="2000" dirty="0">
                <a:solidFill>
                  <a:srgbClr val="000000"/>
                </a:solidFill>
              </a:rPr>
              <a:t>(NOS) is software </a:t>
            </a:r>
          </a:p>
          <a:p>
            <a:pPr marL="800100" lvl="2" indent="-342900" algn="just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000000"/>
                </a:solidFill>
              </a:rPr>
              <a:t>manage, maintains and provides resources in a network. </a:t>
            </a:r>
          </a:p>
          <a:p>
            <a:pPr marL="800100" lvl="2" indent="-342900" algn="just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000000"/>
                </a:solidFill>
              </a:rPr>
              <a:t>manage, maintains and provides access to resources.</a:t>
            </a:r>
          </a:p>
          <a:p>
            <a:pPr marL="800100" lvl="2" indent="-342900" algn="just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000000"/>
                </a:solidFill>
              </a:rPr>
              <a:t>shares files and applications and provides web services. </a:t>
            </a:r>
          </a:p>
          <a:p>
            <a:pPr marL="800100" lvl="2" indent="-342900" algn="just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000000"/>
                </a:solidFill>
              </a:rPr>
              <a:t>administers users, computers and provides tools for configuration, maintaining and providing resources, as well as other functions related to network resources. 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b="1" i="1" dirty="0" smtClean="0">
                <a:solidFill>
                  <a:srgbClr val="000000"/>
                </a:solidFill>
              </a:rPr>
              <a:t>An NOS could be a Windows </a:t>
            </a:r>
            <a:r>
              <a:rPr lang="en-GB" sz="2000" b="1" i="1" dirty="0">
                <a:solidFill>
                  <a:srgbClr val="000000"/>
                </a:solidFill>
              </a:rPr>
              <a:t>Server, Linux Server, and </a:t>
            </a:r>
            <a:r>
              <a:rPr lang="en-GB" sz="2000" b="1" i="1" dirty="0" err="1">
                <a:solidFill>
                  <a:srgbClr val="000000"/>
                </a:solidFill>
              </a:rPr>
              <a:t>macOS</a:t>
            </a:r>
            <a:r>
              <a:rPr lang="en-GB" sz="2000" b="1" i="1" dirty="0">
                <a:solidFill>
                  <a:srgbClr val="000000"/>
                </a:solidFill>
              </a:rPr>
              <a:t> Server </a:t>
            </a:r>
            <a:r>
              <a:rPr lang="en-GB" sz="2000" b="1" i="1" dirty="0" smtClean="0">
                <a:solidFill>
                  <a:srgbClr val="000000"/>
                </a:solidFill>
              </a:rPr>
              <a:t>as all of them are capable </a:t>
            </a:r>
            <a:r>
              <a:rPr lang="en-GB" sz="2000" b="1" i="1" dirty="0">
                <a:solidFill>
                  <a:srgbClr val="000000"/>
                </a:solidFill>
              </a:rPr>
              <a:t>of providing network </a:t>
            </a:r>
            <a:r>
              <a:rPr lang="en-GB" sz="2000" b="1" i="1" dirty="0" smtClean="0">
                <a:solidFill>
                  <a:srgbClr val="000000"/>
                </a:solidFill>
              </a:rPr>
              <a:t>services.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b="1" i="1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b="1" i="1" dirty="0" smtClean="0">
                <a:solidFill>
                  <a:srgbClr val="000000"/>
                </a:solidFill>
              </a:rPr>
              <a:t>A </a:t>
            </a:r>
            <a:r>
              <a:rPr lang="en-GB" sz="2000" b="1" i="1" dirty="0">
                <a:solidFill>
                  <a:srgbClr val="000000"/>
                </a:solidFill>
              </a:rPr>
              <a:t>NOS is an important component when it comes to managing computer network resources</a:t>
            </a:r>
            <a:r>
              <a:rPr lang="en-GB" sz="2000" b="1" i="1" dirty="0" smtClean="0">
                <a:solidFill>
                  <a:srgbClr val="000000"/>
                </a:solidFill>
              </a:rPr>
              <a:t>.</a:t>
            </a:r>
            <a:endParaRPr lang="en-GB" sz="2000" b="1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5177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VIII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–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Network Operating Systems: Windows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14507" y="1329903"/>
            <a:ext cx="11351373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000000"/>
                </a:solidFill>
              </a:rPr>
              <a:t>Windows OS is a Microsoft product. Windows Server powers many organizations' backend systems and </a:t>
            </a:r>
            <a:r>
              <a:rPr lang="en-GB" sz="2000" dirty="0" smtClean="0">
                <a:solidFill>
                  <a:srgbClr val="000000"/>
                </a:solidFill>
              </a:rPr>
              <a:t>provides </a:t>
            </a:r>
            <a:r>
              <a:rPr lang="en-GB" sz="2000" dirty="0">
                <a:solidFill>
                  <a:srgbClr val="000000"/>
                </a:solidFill>
              </a:rPr>
              <a:t>network services for Windows-based hosts as well as to hosts with a non-Windows OS</a:t>
            </a:r>
            <a:r>
              <a:rPr lang="en-GB" sz="2000" dirty="0" smtClean="0">
                <a:solidFill>
                  <a:srgbClr val="000000"/>
                </a:solidFill>
              </a:rPr>
              <a:t>. </a:t>
            </a:r>
          </a:p>
          <a:p>
            <a:pPr marL="800100" lvl="2" indent="-342900" algn="just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1990’s 	</a:t>
            </a:r>
            <a:r>
              <a:rPr lang="en-GB" sz="2000" dirty="0" smtClean="0">
                <a:solidFill>
                  <a:srgbClr val="000000"/>
                </a:solidFill>
                <a:sym typeface="Wingdings" panose="05000000000000000000" pitchFamily="2" charset="2"/>
              </a:rPr>
              <a:t>	</a:t>
            </a:r>
            <a:r>
              <a:rPr lang="en-GB" sz="2000" dirty="0" smtClean="0">
                <a:solidFill>
                  <a:srgbClr val="000000"/>
                </a:solidFill>
              </a:rPr>
              <a:t>Windows </a:t>
            </a:r>
            <a:r>
              <a:rPr lang="en-GB" sz="2000" dirty="0">
                <a:solidFill>
                  <a:srgbClr val="000000"/>
                </a:solidFill>
              </a:rPr>
              <a:t>NT 3.5 </a:t>
            </a:r>
            <a:endParaRPr lang="en-GB" sz="2000" dirty="0" smtClean="0">
              <a:solidFill>
                <a:srgbClr val="000000"/>
              </a:solidFill>
            </a:endParaRPr>
          </a:p>
          <a:p>
            <a:pPr marL="800100" lvl="2" indent="-342900" algn="just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2000 	</a:t>
            </a:r>
            <a:r>
              <a:rPr lang="en-GB" sz="2000" dirty="0" smtClean="0">
                <a:solidFill>
                  <a:srgbClr val="000000"/>
                </a:solidFill>
                <a:sym typeface="Wingdings" panose="05000000000000000000" pitchFamily="2" charset="2"/>
              </a:rPr>
              <a:t> 	</a:t>
            </a:r>
            <a:r>
              <a:rPr lang="en-GB" sz="2000" dirty="0" smtClean="0">
                <a:solidFill>
                  <a:srgbClr val="000000"/>
                </a:solidFill>
              </a:rPr>
              <a:t>Windows </a:t>
            </a:r>
            <a:r>
              <a:rPr lang="en-GB" sz="2000" dirty="0">
                <a:solidFill>
                  <a:srgbClr val="000000"/>
                </a:solidFill>
              </a:rPr>
              <a:t>Server 2000. </a:t>
            </a:r>
            <a:r>
              <a:rPr lang="en-GB" sz="2000" dirty="0" smtClean="0">
                <a:solidFill>
                  <a:srgbClr val="000000"/>
                </a:solidFill>
              </a:rPr>
              <a:t>It's </a:t>
            </a:r>
            <a:r>
              <a:rPr lang="en-GB" sz="2000" dirty="0">
                <a:solidFill>
                  <a:srgbClr val="000000"/>
                </a:solidFill>
              </a:rPr>
              <a:t>a GUI-based OS; </a:t>
            </a:r>
            <a:endParaRPr lang="en-GB" sz="2000" dirty="0" smtClean="0">
              <a:solidFill>
                <a:srgbClr val="000000"/>
              </a:solidFill>
            </a:endParaRPr>
          </a:p>
          <a:p>
            <a:pPr marL="914400" lvl="3" algn="just"/>
            <a:r>
              <a:rPr lang="en-GB" sz="2000" i="1" dirty="0" smtClean="0">
                <a:solidFill>
                  <a:srgbClr val="000000"/>
                </a:solidFill>
              </a:rPr>
              <a:t>		The</a:t>
            </a:r>
            <a:r>
              <a:rPr lang="en-GB" sz="2000" i="1" dirty="0">
                <a:solidFill>
                  <a:srgbClr val="000000"/>
                </a:solidFill>
              </a:rPr>
              <a:t> New Technology File System (NTFS) is the native files system. </a:t>
            </a:r>
          </a:p>
          <a:p>
            <a:pPr marL="800100" lvl="2" indent="-342900" algn="just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2003 	</a:t>
            </a:r>
            <a:r>
              <a:rPr lang="en-GB" sz="2000" dirty="0" smtClean="0">
                <a:solidFill>
                  <a:srgbClr val="000000"/>
                </a:solidFill>
                <a:sym typeface="Wingdings" panose="05000000000000000000" pitchFamily="2" charset="2"/>
              </a:rPr>
              <a:t> 	</a:t>
            </a:r>
            <a:r>
              <a:rPr lang="en-GB" sz="2000" dirty="0" smtClean="0">
                <a:solidFill>
                  <a:srgbClr val="000000"/>
                </a:solidFill>
              </a:rPr>
              <a:t>Windows </a:t>
            </a:r>
            <a:r>
              <a:rPr lang="en-GB" sz="2000" dirty="0">
                <a:solidFill>
                  <a:srgbClr val="000000"/>
                </a:solidFill>
              </a:rPr>
              <a:t>Server 2003 (</a:t>
            </a:r>
            <a:r>
              <a:rPr lang="en-GB" sz="2000" i="1" dirty="0" smtClean="0">
                <a:solidFill>
                  <a:srgbClr val="000000"/>
                </a:solidFill>
              </a:rPr>
              <a:t>architecture: both </a:t>
            </a:r>
            <a:r>
              <a:rPr lang="en-GB" sz="2000" i="1" dirty="0">
                <a:solidFill>
                  <a:srgbClr val="000000"/>
                </a:solidFill>
              </a:rPr>
              <a:t>32-bit, and </a:t>
            </a:r>
            <a:r>
              <a:rPr lang="en-GB" sz="2000" i="1" dirty="0" smtClean="0">
                <a:solidFill>
                  <a:srgbClr val="000000"/>
                </a:solidFill>
              </a:rPr>
              <a:t>64-bit)</a:t>
            </a:r>
          </a:p>
          <a:p>
            <a:pPr marL="800100" lvl="2" indent="-342900" algn="just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2008 	</a:t>
            </a:r>
            <a:r>
              <a:rPr lang="en-GB" sz="2000" dirty="0" smtClean="0">
                <a:solidFill>
                  <a:srgbClr val="000000"/>
                </a:solidFill>
                <a:sym typeface="Wingdings" panose="05000000000000000000" pitchFamily="2" charset="2"/>
              </a:rPr>
              <a:t> 	</a:t>
            </a:r>
            <a:r>
              <a:rPr lang="en-GB" sz="2000" dirty="0" smtClean="0">
                <a:solidFill>
                  <a:srgbClr val="000000"/>
                </a:solidFill>
              </a:rPr>
              <a:t>Windows </a:t>
            </a:r>
            <a:r>
              <a:rPr lang="en-GB" sz="2000" dirty="0">
                <a:solidFill>
                  <a:srgbClr val="000000"/>
                </a:solidFill>
              </a:rPr>
              <a:t>Server 2008, </a:t>
            </a:r>
          </a:p>
          <a:p>
            <a:pPr marL="457200" lvl="2" algn="just"/>
            <a:r>
              <a:rPr lang="en-GB" sz="2000" dirty="0" smtClean="0">
                <a:solidFill>
                  <a:srgbClr val="000000"/>
                </a:solidFill>
              </a:rPr>
              <a:t>			</a:t>
            </a:r>
            <a:r>
              <a:rPr lang="en-GB" sz="2000" i="1" dirty="0" smtClean="0">
                <a:solidFill>
                  <a:srgbClr val="000000"/>
                </a:solidFill>
              </a:rPr>
              <a:t>a </a:t>
            </a:r>
            <a:r>
              <a:rPr lang="en-GB" sz="2000" i="1" dirty="0">
                <a:solidFill>
                  <a:srgbClr val="000000"/>
                </a:solidFill>
              </a:rPr>
              <a:t>Server Core edition was introduced, which is a CLI-based </a:t>
            </a:r>
            <a:r>
              <a:rPr lang="en-GB" sz="2000" i="1" dirty="0" smtClean="0">
                <a:solidFill>
                  <a:srgbClr val="000000"/>
                </a:solidFill>
              </a:rPr>
              <a:t>OS</a:t>
            </a:r>
          </a:p>
          <a:p>
            <a:pPr marL="800100" lvl="2" indent="-342900" algn="just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2012 	</a:t>
            </a:r>
            <a:r>
              <a:rPr lang="en-GB" sz="2000" dirty="0" smtClean="0">
                <a:solidFill>
                  <a:srgbClr val="000000"/>
                </a:solidFill>
                <a:sym typeface="Wingdings" panose="05000000000000000000" pitchFamily="2" charset="2"/>
              </a:rPr>
              <a:t> 	</a:t>
            </a:r>
            <a:r>
              <a:rPr lang="en-GB" sz="2000" dirty="0" smtClean="0">
                <a:solidFill>
                  <a:srgbClr val="000000"/>
                </a:solidFill>
              </a:rPr>
              <a:t>Windows </a:t>
            </a:r>
            <a:r>
              <a:rPr lang="en-GB" sz="2000" dirty="0">
                <a:solidFill>
                  <a:srgbClr val="000000"/>
                </a:solidFill>
              </a:rPr>
              <a:t>Server 2012 </a:t>
            </a:r>
            <a:r>
              <a:rPr lang="en-GB" sz="2000" dirty="0" smtClean="0">
                <a:solidFill>
                  <a:srgbClr val="000000"/>
                </a:solidFill>
              </a:rPr>
              <a:t>(only 64-bit). </a:t>
            </a:r>
          </a:p>
          <a:p>
            <a:pPr marL="457200" lvl="2" algn="just"/>
            <a:r>
              <a:rPr lang="en-GB" sz="2000" dirty="0">
                <a:solidFill>
                  <a:srgbClr val="000000"/>
                </a:solidFill>
              </a:rPr>
              <a:t>	</a:t>
            </a:r>
            <a:r>
              <a:rPr lang="en-GB" sz="2000" dirty="0" smtClean="0">
                <a:solidFill>
                  <a:srgbClr val="000000"/>
                </a:solidFill>
              </a:rPr>
              <a:t>		</a:t>
            </a:r>
            <a:r>
              <a:rPr lang="en-GB" sz="2000" i="1" dirty="0" smtClean="0">
                <a:solidFill>
                  <a:srgbClr val="000000"/>
                </a:solidFill>
              </a:rPr>
              <a:t>Resilient </a:t>
            </a:r>
            <a:r>
              <a:rPr lang="en-GB" sz="2000" i="1" dirty="0">
                <a:solidFill>
                  <a:srgbClr val="000000"/>
                </a:solidFill>
              </a:rPr>
              <a:t>File System (</a:t>
            </a:r>
            <a:r>
              <a:rPr lang="en-GB" sz="2000" i="1" dirty="0" err="1">
                <a:solidFill>
                  <a:srgbClr val="000000"/>
                </a:solidFill>
              </a:rPr>
              <a:t>ReFS</a:t>
            </a:r>
            <a:r>
              <a:rPr lang="en-GB" sz="2000" i="1" dirty="0">
                <a:solidFill>
                  <a:srgbClr val="000000"/>
                </a:solidFill>
              </a:rPr>
              <a:t>) was introduced to replace NTFS.  </a:t>
            </a:r>
            <a:endParaRPr lang="en-GB" sz="2000" i="1" dirty="0" smtClean="0">
              <a:solidFill>
                <a:srgbClr val="000000"/>
              </a:solidFill>
            </a:endParaRPr>
          </a:p>
          <a:p>
            <a:pPr marL="457200" lvl="2" algn="just"/>
            <a:r>
              <a:rPr lang="en-GB" sz="2000" i="1" dirty="0">
                <a:solidFill>
                  <a:srgbClr val="000000"/>
                </a:solidFill>
              </a:rPr>
              <a:t>	</a:t>
            </a:r>
            <a:r>
              <a:rPr lang="en-GB" sz="2000" i="1" dirty="0" smtClean="0">
                <a:solidFill>
                  <a:srgbClr val="000000"/>
                </a:solidFill>
              </a:rPr>
              <a:t>		For more details on </a:t>
            </a:r>
            <a:r>
              <a:rPr lang="en-GB" sz="2000" i="1" dirty="0" err="1" smtClean="0">
                <a:solidFill>
                  <a:srgbClr val="000000"/>
                </a:solidFill>
              </a:rPr>
              <a:t>ReFS</a:t>
            </a:r>
            <a:r>
              <a:rPr lang="en-GB" sz="2000" i="1" dirty="0" smtClean="0">
                <a:solidFill>
                  <a:srgbClr val="000000"/>
                </a:solidFill>
              </a:rPr>
              <a:t>: 							</a:t>
            </a:r>
          </a:p>
          <a:p>
            <a:pPr marL="457200" lvl="2" algn="just"/>
            <a:r>
              <a:rPr lang="en-GB" sz="2000" i="1" dirty="0">
                <a:solidFill>
                  <a:srgbClr val="000000"/>
                </a:solidFill>
              </a:rPr>
              <a:t>	</a:t>
            </a:r>
            <a:r>
              <a:rPr lang="en-GB" sz="2000" i="1" dirty="0" smtClean="0">
                <a:solidFill>
                  <a:srgbClr val="000000"/>
                </a:solidFill>
              </a:rPr>
              <a:t>		https</a:t>
            </a:r>
            <a:r>
              <a:rPr lang="en-GB" sz="2000" i="1" dirty="0">
                <a:solidFill>
                  <a:srgbClr val="000000"/>
                </a:solidFill>
              </a:rPr>
              <a:t>://</a:t>
            </a:r>
            <a:r>
              <a:rPr lang="en-GB" sz="2000" i="1" dirty="0" smtClean="0">
                <a:solidFill>
                  <a:srgbClr val="000000"/>
                </a:solidFill>
              </a:rPr>
              <a:t>docs.microsoft.com/en-us/windows-server/storage/refs/refs-overview</a:t>
            </a:r>
          </a:p>
          <a:p>
            <a:pPr marL="800100" lvl="2" indent="-342900" algn="just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2016 	</a:t>
            </a:r>
            <a:r>
              <a:rPr lang="en-GB" sz="2000" dirty="0" smtClean="0">
                <a:solidFill>
                  <a:srgbClr val="000000"/>
                </a:solidFill>
                <a:sym typeface="Wingdings" panose="05000000000000000000" pitchFamily="2" charset="2"/>
              </a:rPr>
              <a:t> 	</a:t>
            </a:r>
            <a:r>
              <a:rPr lang="en-GB" sz="2000" dirty="0" smtClean="0">
                <a:solidFill>
                  <a:srgbClr val="000000"/>
                </a:solidFill>
              </a:rPr>
              <a:t>Windows </a:t>
            </a:r>
            <a:r>
              <a:rPr lang="en-GB" sz="2000" dirty="0">
                <a:solidFill>
                  <a:srgbClr val="000000"/>
                </a:solidFill>
              </a:rPr>
              <a:t>Server </a:t>
            </a:r>
            <a:r>
              <a:rPr lang="en-GB" sz="2000" dirty="0" smtClean="0">
                <a:solidFill>
                  <a:srgbClr val="000000"/>
                </a:solidFill>
              </a:rPr>
              <a:t>2016</a:t>
            </a:r>
          </a:p>
          <a:p>
            <a:pPr marL="800100" lvl="2" indent="-342900" algn="just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2019 	</a:t>
            </a:r>
            <a:r>
              <a:rPr lang="en-GB" sz="2000" dirty="0" smtClean="0">
                <a:solidFill>
                  <a:srgbClr val="000000"/>
                </a:solidFill>
                <a:sym typeface="Wingdings" panose="05000000000000000000" pitchFamily="2" charset="2"/>
              </a:rPr>
              <a:t> 	</a:t>
            </a:r>
            <a:r>
              <a:rPr lang="en-GB" sz="2000" dirty="0" smtClean="0">
                <a:solidFill>
                  <a:srgbClr val="000000"/>
                </a:solidFill>
              </a:rPr>
              <a:t>Windows </a:t>
            </a:r>
            <a:r>
              <a:rPr lang="en-GB" sz="2000" dirty="0">
                <a:solidFill>
                  <a:srgbClr val="000000"/>
                </a:solidFill>
              </a:rPr>
              <a:t>Server 2019</a:t>
            </a:r>
            <a:r>
              <a:rPr lang="en-GB" sz="2000" dirty="0" smtClean="0">
                <a:solidFill>
                  <a:srgbClr val="000000"/>
                </a:solidFill>
              </a:rPr>
              <a:t> NTFS </a:t>
            </a:r>
            <a:r>
              <a:rPr lang="en-GB" sz="2000" dirty="0">
                <a:solidFill>
                  <a:srgbClr val="000000"/>
                </a:solidFill>
              </a:rPr>
              <a:t>is a native </a:t>
            </a:r>
            <a:r>
              <a:rPr lang="en-GB" sz="2000" dirty="0" smtClean="0">
                <a:solidFill>
                  <a:srgbClr val="000000"/>
                </a:solidFill>
              </a:rPr>
              <a:t>file system</a:t>
            </a:r>
            <a:r>
              <a:rPr lang="en-GB" sz="2000" dirty="0">
                <a:solidFill>
                  <a:srgbClr val="000000"/>
                </a:solidFill>
              </a:rPr>
              <a:t>. </a:t>
            </a:r>
            <a:endParaRPr lang="en-GB" sz="2000" b="1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407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VIII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–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Network Operating Systems: Windows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723900" y="1149769"/>
            <a:ext cx="11052457" cy="4054590"/>
            <a:chOff x="723900" y="1149769"/>
            <a:chExt cx="11052457" cy="4054590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2"/>
            <a:srcRect l="32372" t="73936" r="29060" b="9137"/>
            <a:stretch/>
          </p:blipFill>
          <p:spPr>
            <a:xfrm>
              <a:off x="723900" y="1149769"/>
              <a:ext cx="11020927" cy="3224464"/>
            </a:xfrm>
            <a:prstGeom prst="rect">
              <a:avLst/>
            </a:prstGeom>
          </p:spPr>
        </p:pic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3"/>
            <a:srcRect l="33134" t="13498" r="28972" b="80808"/>
            <a:stretch/>
          </p:blipFill>
          <p:spPr>
            <a:xfrm>
              <a:off x="947936" y="4119690"/>
              <a:ext cx="10828421" cy="108466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61861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VIII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–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Network Operating Systems: Linux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14507" y="1329903"/>
            <a:ext cx="11351373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Linux </a:t>
            </a:r>
            <a:r>
              <a:rPr lang="en-GB" sz="2000" dirty="0">
                <a:solidFill>
                  <a:srgbClr val="000000"/>
                </a:solidFill>
              </a:rPr>
              <a:t>operating system is </a:t>
            </a:r>
            <a:r>
              <a:rPr lang="en-GB" sz="2000" dirty="0" smtClean="0">
                <a:solidFill>
                  <a:srgbClr val="000000"/>
                </a:solidFill>
              </a:rPr>
              <a:t>unequivocal.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From MINIX </a:t>
            </a:r>
            <a:r>
              <a:rPr lang="en-GB" sz="2000" dirty="0" smtClean="0">
                <a:solidFill>
                  <a:srgbClr val="000000"/>
                </a:solidFill>
                <a:sym typeface="Wingdings" panose="05000000000000000000" pitchFamily="2" charset="2"/>
              </a:rPr>
              <a:t> To improve </a:t>
            </a:r>
            <a:r>
              <a:rPr lang="en-GB" sz="2000" dirty="0" smtClean="0">
                <a:solidFill>
                  <a:srgbClr val="000000"/>
                </a:solidFill>
              </a:rPr>
              <a:t>functionality </a:t>
            </a:r>
            <a:r>
              <a:rPr lang="en-GB" sz="2000" dirty="0">
                <a:solidFill>
                  <a:srgbClr val="000000"/>
                </a:solidFill>
              </a:rPr>
              <a:t> </a:t>
            </a:r>
            <a:endParaRPr lang="en-GB" sz="2000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1990s </a:t>
            </a:r>
            <a:r>
              <a:rPr lang="en-GB" sz="2000" dirty="0" smtClean="0">
                <a:solidFill>
                  <a:srgbClr val="000000"/>
                </a:solidFill>
                <a:sym typeface="Wingdings" panose="05000000000000000000" pitchFamily="2" charset="2"/>
              </a:rPr>
              <a:t> </a:t>
            </a:r>
            <a:r>
              <a:rPr lang="en-GB" sz="2000" dirty="0">
                <a:solidFill>
                  <a:srgbClr val="000000"/>
                </a:solidFill>
              </a:rPr>
              <a:t> Linus Torvalds developed a new operating system called Linux. </a:t>
            </a:r>
            <a:endParaRPr lang="en-GB" sz="2000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Due </a:t>
            </a:r>
            <a:r>
              <a:rPr lang="en-GB" sz="2000" dirty="0">
                <a:solidFill>
                  <a:srgbClr val="000000"/>
                </a:solidFill>
              </a:rPr>
              <a:t>to its security and open source nature, Linux Servers </a:t>
            </a:r>
            <a:r>
              <a:rPr lang="en-GB" sz="2000" dirty="0" smtClean="0">
                <a:solidFill>
                  <a:srgbClr val="000000"/>
                </a:solidFill>
              </a:rPr>
              <a:t>dominates majority </a:t>
            </a:r>
            <a:r>
              <a:rPr lang="en-GB" sz="2000" dirty="0">
                <a:solidFill>
                  <a:srgbClr val="000000"/>
                </a:solidFill>
              </a:rPr>
              <a:t>of web servers and supercomputers.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>
              <a:solidFill>
                <a:srgbClr val="000000"/>
              </a:solidFill>
            </a:endParaRPr>
          </a:p>
          <a:p>
            <a:pPr marL="0" lvl="1" algn="just"/>
            <a:endParaRPr lang="en-GB" sz="2000" dirty="0">
              <a:solidFill>
                <a:srgbClr val="000000"/>
              </a:solidFill>
            </a:endParaRPr>
          </a:p>
          <a:p>
            <a:pPr marL="0" lvl="1" algn="just"/>
            <a:r>
              <a:rPr lang="en-GB" sz="2000" dirty="0" smtClean="0">
                <a:solidFill>
                  <a:srgbClr val="000000"/>
                </a:solidFill>
              </a:rPr>
              <a:t>(the </a:t>
            </a:r>
            <a:r>
              <a:rPr lang="en-GB" sz="2000" dirty="0">
                <a:solidFill>
                  <a:srgbClr val="000000"/>
                </a:solidFill>
              </a:rPr>
              <a:t>GNU GPL project took over the licensing of Linux, the penguin became a Linux mascot, the first Linux booklet published was Linux Installation and Getting </a:t>
            </a:r>
            <a:r>
              <a:rPr lang="en-GB" sz="2000" dirty="0" smtClean="0">
                <a:solidFill>
                  <a:srgbClr val="000000"/>
                </a:solidFill>
              </a:rPr>
              <a:t>Started) </a:t>
            </a:r>
          </a:p>
          <a:p>
            <a:pPr marL="0" lvl="1" algn="just"/>
            <a:endParaRPr lang="en-GB" sz="2000" dirty="0">
              <a:solidFill>
                <a:srgbClr val="000000"/>
              </a:solidFill>
            </a:endParaRPr>
          </a:p>
          <a:p>
            <a:pPr marL="0" lvl="1" algn="just"/>
            <a:r>
              <a:rPr lang="en-GB" sz="2000" dirty="0" smtClean="0">
                <a:solidFill>
                  <a:srgbClr val="000000"/>
                </a:solidFill>
              </a:rPr>
              <a:t>To know more on how to run </a:t>
            </a:r>
            <a:r>
              <a:rPr lang="en-GB" sz="2000" dirty="0">
                <a:solidFill>
                  <a:srgbClr val="000000"/>
                </a:solidFill>
              </a:rPr>
              <a:t>Linux distros on Windows Server 2019  </a:t>
            </a:r>
            <a:endParaRPr lang="en-GB" sz="2000" dirty="0" smtClean="0">
              <a:solidFill>
                <a:srgbClr val="000000"/>
              </a:solidFill>
            </a:endParaRPr>
          </a:p>
          <a:p>
            <a:pPr marL="0" lvl="1" algn="just"/>
            <a:r>
              <a:rPr lang="en-GB" sz="2000" dirty="0" smtClean="0">
                <a:solidFill>
                  <a:srgbClr val="000000"/>
                </a:solidFill>
              </a:rPr>
              <a:t>https</a:t>
            </a:r>
            <a:r>
              <a:rPr lang="en-GB" sz="2000" dirty="0">
                <a:solidFill>
                  <a:srgbClr val="000000"/>
                </a:solidFill>
              </a:rPr>
              <a:t>://docs.microsoft.com/en-us/windows/wsl/install-on-server</a:t>
            </a:r>
            <a:r>
              <a:rPr lang="en-GB" sz="2000" dirty="0" smtClean="0">
                <a:solidFill>
                  <a:srgbClr val="000000"/>
                </a:solidFill>
              </a:rPr>
              <a:t>.</a:t>
            </a:r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0461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9195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VIII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–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Network Operating Systems: MAC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14507" y="1329903"/>
            <a:ext cx="11351373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 err="1">
                <a:solidFill>
                  <a:srgbClr val="000000"/>
                </a:solidFill>
              </a:rPr>
              <a:t>macOS</a:t>
            </a:r>
            <a:r>
              <a:rPr lang="en-GB" sz="2000" dirty="0">
                <a:solidFill>
                  <a:srgbClr val="000000"/>
                </a:solidFill>
              </a:rPr>
              <a:t> Server </a:t>
            </a:r>
            <a:r>
              <a:rPr lang="en-GB" sz="2000" dirty="0" smtClean="0">
                <a:solidFill>
                  <a:srgbClr val="000000"/>
                </a:solidFill>
              </a:rPr>
              <a:t>is new compared to Windows </a:t>
            </a:r>
            <a:r>
              <a:rPr lang="en-GB" sz="2000" dirty="0">
                <a:solidFill>
                  <a:srgbClr val="000000"/>
                </a:solidFill>
              </a:rPr>
              <a:t>Server and Linux Server operating systems</a:t>
            </a:r>
            <a:r>
              <a:rPr lang="en-GB" sz="2000" dirty="0" smtClean="0">
                <a:solidFill>
                  <a:srgbClr val="000000"/>
                </a:solidFill>
              </a:rPr>
              <a:t>, but it </a:t>
            </a:r>
            <a:r>
              <a:rPr lang="en-GB" sz="2000" dirty="0">
                <a:solidFill>
                  <a:srgbClr val="000000"/>
                </a:solidFill>
              </a:rPr>
              <a:t>is slowly gaining the industry's support. </a:t>
            </a:r>
            <a:endParaRPr lang="en-GB" sz="2000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 err="1" smtClean="0">
                <a:solidFill>
                  <a:srgbClr val="000000"/>
                </a:solidFill>
              </a:rPr>
              <a:t>macOS</a:t>
            </a:r>
            <a:r>
              <a:rPr lang="en-GB" sz="2000" dirty="0" smtClean="0">
                <a:solidFill>
                  <a:srgbClr val="000000"/>
                </a:solidFill>
              </a:rPr>
              <a:t> </a:t>
            </a:r>
            <a:r>
              <a:rPr lang="en-GB" sz="2000" dirty="0">
                <a:solidFill>
                  <a:srgbClr val="000000"/>
                </a:solidFill>
              </a:rPr>
              <a:t>Server </a:t>
            </a:r>
            <a:r>
              <a:rPr lang="en-GB" sz="2000" dirty="0" smtClean="0">
                <a:solidFill>
                  <a:srgbClr val="000000"/>
                </a:solidFill>
              </a:rPr>
              <a:t>is a </a:t>
            </a:r>
            <a:r>
              <a:rPr lang="en-GB" sz="2000" dirty="0">
                <a:solidFill>
                  <a:srgbClr val="000000"/>
                </a:solidFill>
              </a:rPr>
              <a:t>modified Unix OS that already conforms to the familiar Apple GUI for PCs. </a:t>
            </a:r>
            <a:endParaRPr lang="en-GB" sz="2000" dirty="0" smtClean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srgbClr val="000000"/>
                </a:solidFill>
              </a:rPr>
              <a:t>Like </a:t>
            </a:r>
            <a:r>
              <a:rPr lang="en-GB" sz="2000" dirty="0">
                <a:solidFill>
                  <a:srgbClr val="000000"/>
                </a:solidFill>
              </a:rPr>
              <a:t>Windows and Linux, the </a:t>
            </a:r>
            <a:r>
              <a:rPr lang="en-GB" sz="2000" dirty="0" err="1">
                <a:solidFill>
                  <a:srgbClr val="000000"/>
                </a:solidFill>
              </a:rPr>
              <a:t>macOS</a:t>
            </a:r>
            <a:r>
              <a:rPr lang="en-GB" sz="2000" dirty="0">
                <a:solidFill>
                  <a:srgbClr val="000000"/>
                </a:solidFill>
              </a:rPr>
              <a:t> Server is also offered on 32-bit and 64-bit </a:t>
            </a:r>
            <a:r>
              <a:rPr lang="en-GB" sz="2000" dirty="0" smtClean="0">
                <a:solidFill>
                  <a:srgbClr val="000000"/>
                </a:solidFill>
              </a:rPr>
              <a:t>platforms, but as they use </a:t>
            </a:r>
            <a:r>
              <a:rPr lang="en-GB" sz="2000" dirty="0">
                <a:solidFill>
                  <a:srgbClr val="000000"/>
                </a:solidFill>
              </a:rPr>
              <a:t>Intel processors for their computers and servers, </a:t>
            </a:r>
            <a:r>
              <a:rPr lang="en-GB" sz="2000" dirty="0" smtClean="0">
                <a:solidFill>
                  <a:srgbClr val="000000"/>
                </a:solidFill>
              </a:rPr>
              <a:t>it is now only </a:t>
            </a:r>
            <a:r>
              <a:rPr lang="en-GB" sz="2000" dirty="0">
                <a:solidFill>
                  <a:srgbClr val="000000"/>
                </a:solidFill>
              </a:rPr>
              <a:t>available on 64-bit. </a:t>
            </a:r>
            <a:endParaRPr lang="en-GB" sz="2000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360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Summary</a:t>
            </a:r>
            <a:r>
              <a:rPr lang="en-US" dirty="0">
                <a:solidFill>
                  <a:srgbClr val="002060"/>
                </a:solidFill>
              </a:rPr>
              <a:t>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041" y="1843789"/>
            <a:ext cx="11262070" cy="343216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Networks Components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Architecture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IP Addressing</a:t>
            </a:r>
            <a:endParaRPr lang="en-GB" sz="24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Infrastructure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Servers,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Server </a:t>
            </a:r>
            <a:r>
              <a:rPr lang="en-GB" sz="2400" dirty="0"/>
              <a:t>hardware </a:t>
            </a:r>
            <a:r>
              <a:rPr lang="en-GB" sz="2400" dirty="0" smtClean="0"/>
              <a:t>and size(CPU</a:t>
            </a:r>
            <a:r>
              <a:rPr lang="en-GB" sz="2400" dirty="0"/>
              <a:t>, memory, disk, network </a:t>
            </a:r>
            <a:r>
              <a:rPr lang="en-GB" sz="2400" dirty="0" smtClean="0"/>
              <a:t>interface)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NOS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65374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Task to Complete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041" y="1843789"/>
            <a:ext cx="11262070" cy="343216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 smtClean="0"/>
              <a:t>Prepare for Worksheet 1 and 2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Design, build </a:t>
            </a:r>
            <a:r>
              <a:rPr lang="en-GB" sz="2400" dirty="0"/>
              <a:t>and </a:t>
            </a:r>
            <a:r>
              <a:rPr lang="en-GB" sz="2400" dirty="0" smtClean="0"/>
              <a:t>test successful connectivity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Document (as per academic standards) your observations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Links: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Virtual Box: </a:t>
            </a:r>
            <a:r>
              <a:rPr lang="en-GB" sz="2400" dirty="0">
                <a:hlinkClick r:id="rId2"/>
              </a:rPr>
              <a:t>https</a:t>
            </a:r>
            <a:r>
              <a:rPr lang="en-GB" sz="2400" dirty="0">
                <a:hlinkClick r:id="rId2"/>
              </a:rPr>
              <a:t>://</a:t>
            </a:r>
            <a:r>
              <a:rPr lang="en-GB" sz="2400" dirty="0">
                <a:hlinkClick r:id="rId2"/>
              </a:rPr>
              <a:t>www.virtualbox.org/wiki/Downloads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Windows </a:t>
            </a:r>
            <a:r>
              <a:rPr lang="en-GB" sz="2400" dirty="0"/>
              <a:t>Server 2019 (64-bit) </a:t>
            </a:r>
            <a:r>
              <a:rPr lang="en-GB" sz="2400" dirty="0"/>
              <a:t>: </a:t>
            </a:r>
            <a:r>
              <a:rPr lang="en-GB" sz="2400" dirty="0" smtClean="0">
                <a:hlinkClick r:id="rId3"/>
              </a:rPr>
              <a:t>https</a:t>
            </a:r>
            <a:r>
              <a:rPr lang="en-GB" sz="2400" dirty="0">
                <a:hlinkClick r:id="rId3"/>
              </a:rPr>
              <a:t>://www.microsoft.com/en-us/evalcenter</a:t>
            </a:r>
            <a:r>
              <a:rPr lang="en-GB" sz="2400" dirty="0">
                <a:hlinkClick r:id="rId3"/>
              </a:rPr>
              <a:t>/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2391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9496" y="116633"/>
            <a:ext cx="9087982" cy="5135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2331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807</TotalTime>
  <Words>3955</Words>
  <Application>Microsoft Office PowerPoint</Application>
  <PresentationFormat>Widescreen</PresentationFormat>
  <Paragraphs>505</Paragraphs>
  <Slides>46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46</vt:i4>
      </vt:variant>
    </vt:vector>
  </HeadingPairs>
  <TitlesOfParts>
    <vt:vector size="59" baseType="lpstr">
      <vt:lpstr>Arial</vt:lpstr>
      <vt:lpstr>Arial Narrow</vt:lpstr>
      <vt:lpstr>Arial Unicode MS</vt:lpstr>
      <vt:lpstr>Calibri</vt:lpstr>
      <vt:lpstr>Calibri Light</vt:lpstr>
      <vt:lpstr>Courier New</vt:lpstr>
      <vt:lpstr>Helvetica</vt:lpstr>
      <vt:lpstr>Myriad Pro</vt:lpstr>
      <vt:lpstr>Times New Roman</vt:lpstr>
      <vt:lpstr>Wingdings</vt:lpstr>
      <vt:lpstr>Wingdings 2</vt:lpstr>
      <vt:lpstr>Office Theme</vt:lpstr>
      <vt:lpstr>20140311PresentationUWTSDTemplate</vt:lpstr>
      <vt:lpstr>Windows Server Network Operating Systems and Services (ACCA5023)</vt:lpstr>
      <vt:lpstr>Module Details</vt:lpstr>
      <vt:lpstr>Move towards….</vt:lpstr>
      <vt:lpstr>Objectives</vt:lpstr>
      <vt:lpstr>Accomplish</vt:lpstr>
      <vt:lpstr>I - Introduction</vt:lpstr>
      <vt:lpstr>I - Introduction</vt:lpstr>
      <vt:lpstr>II – Understanding Networks</vt:lpstr>
      <vt:lpstr>III – Components </vt:lpstr>
      <vt:lpstr>IV - Architecture</vt:lpstr>
      <vt:lpstr>IV – Architecture </vt:lpstr>
      <vt:lpstr>IV – Architecture </vt:lpstr>
      <vt:lpstr>V – IP Addressing – from the history</vt:lpstr>
      <vt:lpstr>V – IP Addressing – from the history</vt:lpstr>
      <vt:lpstr>V – IP Addressing – from the history</vt:lpstr>
      <vt:lpstr>V – IP Addressing – Using Number Systems</vt:lpstr>
      <vt:lpstr>V – IP Addressing: IPv4</vt:lpstr>
      <vt:lpstr>V – IP Addressing: IPv4 Subnet mask</vt:lpstr>
      <vt:lpstr>V – IP Addressing: IPv4 Subnet mask</vt:lpstr>
      <vt:lpstr>V – IP Addressing: IPv4 Structure</vt:lpstr>
      <vt:lpstr>V – IP Addressing: IPv4 Classes</vt:lpstr>
      <vt:lpstr>V – IP Addressing: IPv4 Special Addresses</vt:lpstr>
      <vt:lpstr>V – IP Addressing: IPv4 Assigning Addresses</vt:lpstr>
      <vt:lpstr>V – IP Addressing: IPv6 Address</vt:lpstr>
      <vt:lpstr>VI – Infrastructure: Standards </vt:lpstr>
      <vt:lpstr>VI – Infrastructure: Devices</vt:lpstr>
      <vt:lpstr>VI – Infrastructure: Devices</vt:lpstr>
      <vt:lpstr>VI – Infrastructure: Operations</vt:lpstr>
      <vt:lpstr>VI – Infrastructure: Operations</vt:lpstr>
      <vt:lpstr>VI – Infrastructure: Operations</vt:lpstr>
      <vt:lpstr>VI – Infrastructure: Operations</vt:lpstr>
      <vt:lpstr>VI – Infrastructure: Operations</vt:lpstr>
      <vt:lpstr>VI – Infrastructure: Operations</vt:lpstr>
      <vt:lpstr>VII – Servers</vt:lpstr>
      <vt:lpstr>VII – Servers: Hardware &amp; Software </vt:lpstr>
      <vt:lpstr>VII – Servers: Hardware - CPU</vt:lpstr>
      <vt:lpstr>VII – Servers: Hardware – Memory, Disk</vt:lpstr>
      <vt:lpstr>VII – Servers: Types</vt:lpstr>
      <vt:lpstr>VIII – Network Operating Systems</vt:lpstr>
      <vt:lpstr>VIII – Network Operating Systems: Windows</vt:lpstr>
      <vt:lpstr>VIII – Network Operating Systems: Windows</vt:lpstr>
      <vt:lpstr>VIII – Network Operating Systems: Linux</vt:lpstr>
      <vt:lpstr>VIII – Network Operating Systems: MAC</vt:lpstr>
      <vt:lpstr>Summary </vt:lpstr>
      <vt:lpstr>Task to Complete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OSPF concepts and configurations Enterprise Networking, Security, and Automation  (ACCA6023) </dc:title>
  <dc:creator>Nitheesh Kaliyamurthy</dc:creator>
  <cp:lastModifiedBy>Nitheesh Kaliyamurthy</cp:lastModifiedBy>
  <cp:revision>59</cp:revision>
  <dcterms:created xsi:type="dcterms:W3CDTF">2021-01-24T11:35:55Z</dcterms:created>
  <dcterms:modified xsi:type="dcterms:W3CDTF">2021-01-27T10:16:20Z</dcterms:modified>
</cp:coreProperties>
</file>