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54"/>
  </p:notesMasterIdLst>
  <p:sldIdLst>
    <p:sldId id="256" r:id="rId2"/>
    <p:sldId id="258" r:id="rId3"/>
    <p:sldId id="259" r:id="rId4"/>
    <p:sldId id="313" r:id="rId5"/>
    <p:sldId id="332" r:id="rId6"/>
    <p:sldId id="337" r:id="rId7"/>
    <p:sldId id="338" r:id="rId8"/>
    <p:sldId id="339" r:id="rId9"/>
    <p:sldId id="340" r:id="rId10"/>
    <p:sldId id="369" r:id="rId11"/>
    <p:sldId id="341" r:id="rId12"/>
    <p:sldId id="342" r:id="rId13"/>
    <p:sldId id="370" r:id="rId14"/>
    <p:sldId id="343" r:id="rId15"/>
    <p:sldId id="371" r:id="rId16"/>
    <p:sldId id="344" r:id="rId17"/>
    <p:sldId id="372" r:id="rId18"/>
    <p:sldId id="345" r:id="rId19"/>
    <p:sldId id="346" r:id="rId20"/>
    <p:sldId id="373" r:id="rId21"/>
    <p:sldId id="347" r:id="rId22"/>
    <p:sldId id="374" r:id="rId23"/>
    <p:sldId id="348" r:id="rId24"/>
    <p:sldId id="375" r:id="rId25"/>
    <p:sldId id="349" r:id="rId26"/>
    <p:sldId id="376" r:id="rId27"/>
    <p:sldId id="350" r:id="rId28"/>
    <p:sldId id="377" r:id="rId29"/>
    <p:sldId id="351" r:id="rId30"/>
    <p:sldId id="378" r:id="rId31"/>
    <p:sldId id="352" r:id="rId32"/>
    <p:sldId id="379" r:id="rId33"/>
    <p:sldId id="353" r:id="rId34"/>
    <p:sldId id="384" r:id="rId35"/>
    <p:sldId id="354" r:id="rId36"/>
    <p:sldId id="385" r:id="rId37"/>
    <p:sldId id="355" r:id="rId38"/>
    <p:sldId id="386" r:id="rId39"/>
    <p:sldId id="356" r:id="rId40"/>
    <p:sldId id="380" r:id="rId41"/>
    <p:sldId id="357" r:id="rId42"/>
    <p:sldId id="381" r:id="rId43"/>
    <p:sldId id="358" r:id="rId44"/>
    <p:sldId id="382" r:id="rId45"/>
    <p:sldId id="359" r:id="rId46"/>
    <p:sldId id="383" r:id="rId47"/>
    <p:sldId id="360" r:id="rId48"/>
    <p:sldId id="361" r:id="rId49"/>
    <p:sldId id="362" r:id="rId50"/>
    <p:sldId id="363" r:id="rId51"/>
    <p:sldId id="364" r:id="rId52"/>
    <p:sldId id="365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255F93"/>
    <a:srgbClr val="006600"/>
    <a:srgbClr val="276399"/>
    <a:srgbClr val="013D5F"/>
    <a:srgbClr val="00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F2F4BD-1C71-4165-A42D-9D7EB1DC9BC7}" v="201" dt="2025-02-12T11:45:49.686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9373" autoAdjust="0"/>
  </p:normalViewPr>
  <p:slideViewPr>
    <p:cSldViewPr snapToGrid="0">
      <p:cViewPr varScale="1">
        <p:scale>
          <a:sx n="40" d="100"/>
          <a:sy n="40" d="100"/>
        </p:scale>
        <p:origin x="158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64F2F4BD-1C71-4165-A42D-9D7EB1DC9BC7}"/>
    <pc:docChg chg="undo redo custSel addSld delSld modSld">
      <pc:chgData name="Serif Salem" userId="93371da5-1b6a-4146-a736-4a3b0c81f0c2" providerId="ADAL" clId="{64F2F4BD-1C71-4165-A42D-9D7EB1DC9BC7}" dt="2025-02-14T09:15:05.479" v="1185" actId="6549"/>
      <pc:docMkLst>
        <pc:docMk/>
      </pc:docMkLst>
      <pc:sldChg chg="modSp mod">
        <pc:chgData name="Serif Salem" userId="93371da5-1b6a-4146-a736-4a3b0c81f0c2" providerId="ADAL" clId="{64F2F4BD-1C71-4165-A42D-9D7EB1DC9BC7}" dt="2025-02-12T03:47:55.897" v="505" actId="20577"/>
        <pc:sldMkLst>
          <pc:docMk/>
          <pc:sldMk cId="598353459" sldId="332"/>
        </pc:sldMkLst>
        <pc:spChg chg="mod">
          <ac:chgData name="Serif Salem" userId="93371da5-1b6a-4146-a736-4a3b0c81f0c2" providerId="ADAL" clId="{64F2F4BD-1C71-4165-A42D-9D7EB1DC9BC7}" dt="2025-02-12T03:47:55.897" v="505" actId="20577"/>
          <ac:spMkLst>
            <pc:docMk/>
            <pc:sldMk cId="598353459" sldId="332"/>
            <ac:spMk id="5" creationId="{EA3B62B9-382B-1893-8579-9E4C50A9A6E5}"/>
          </ac:spMkLst>
        </pc:spChg>
      </pc:sldChg>
      <pc:sldChg chg="addSp delSp modSp del mod">
        <pc:chgData name="Serif Salem" userId="93371da5-1b6a-4146-a736-4a3b0c81f0c2" providerId="ADAL" clId="{64F2F4BD-1C71-4165-A42D-9D7EB1DC9BC7}" dt="2025-02-11T21:31:34.924" v="182" actId="47"/>
        <pc:sldMkLst>
          <pc:docMk/>
          <pc:sldMk cId="1618334098" sldId="333"/>
        </pc:sldMkLst>
      </pc:sldChg>
      <pc:sldChg chg="addSp delSp modSp add del mod">
        <pc:chgData name="Serif Salem" userId="93371da5-1b6a-4146-a736-4a3b0c81f0c2" providerId="ADAL" clId="{64F2F4BD-1C71-4165-A42D-9D7EB1DC9BC7}" dt="2025-02-11T21:31:36.204" v="183" actId="47"/>
        <pc:sldMkLst>
          <pc:docMk/>
          <pc:sldMk cId="378085716" sldId="334"/>
        </pc:sldMkLst>
      </pc:sldChg>
      <pc:sldChg chg="addSp delSp modSp add del mod chgLayout">
        <pc:chgData name="Serif Salem" userId="93371da5-1b6a-4146-a736-4a3b0c81f0c2" providerId="ADAL" clId="{64F2F4BD-1C71-4165-A42D-9D7EB1DC9BC7}" dt="2025-02-11T21:31:38.224" v="184" actId="47"/>
        <pc:sldMkLst>
          <pc:docMk/>
          <pc:sldMk cId="2258003465" sldId="335"/>
        </pc:sldMkLst>
      </pc:sldChg>
      <pc:sldChg chg="addSp delSp modSp add del mod">
        <pc:chgData name="Serif Salem" userId="93371da5-1b6a-4146-a736-4a3b0c81f0c2" providerId="ADAL" clId="{64F2F4BD-1C71-4165-A42D-9D7EB1DC9BC7}" dt="2025-02-11T21:31:40.155" v="185" actId="47"/>
        <pc:sldMkLst>
          <pc:docMk/>
          <pc:sldMk cId="1213466997" sldId="336"/>
        </pc:sldMkLst>
      </pc:sldChg>
      <pc:sldChg chg="modSp add mod replId modNotesTx">
        <pc:chgData name="Serif Salem" userId="93371da5-1b6a-4146-a736-4a3b0c81f0c2" providerId="ADAL" clId="{64F2F4BD-1C71-4165-A42D-9D7EB1DC9BC7}" dt="2025-02-14T09:12:52.870" v="1142" actId="6549"/>
        <pc:sldMkLst>
          <pc:docMk/>
          <pc:sldMk cId="1805175341" sldId="337"/>
        </pc:sldMkLst>
        <pc:spChg chg="mod">
          <ac:chgData name="Serif Salem" userId="93371da5-1b6a-4146-a736-4a3b0c81f0c2" providerId="ADAL" clId="{64F2F4BD-1C71-4165-A42D-9D7EB1DC9BC7}" dt="2025-02-11T21:28:02.911" v="152"/>
          <ac:spMkLst>
            <pc:docMk/>
            <pc:sldMk cId="1805175341" sldId="337"/>
            <ac:spMk id="4" creationId="{AC06DF8E-F98C-2889-DF3E-9E1150051F8F}"/>
          </ac:spMkLst>
        </pc:spChg>
        <pc:spChg chg="mod">
          <ac:chgData name="Serif Salem" userId="93371da5-1b6a-4146-a736-4a3b0c81f0c2" providerId="ADAL" clId="{64F2F4BD-1C71-4165-A42D-9D7EB1DC9BC7}" dt="2025-02-11T21:46:47.872" v="247" actId="12"/>
          <ac:spMkLst>
            <pc:docMk/>
            <pc:sldMk cId="1805175341" sldId="337"/>
            <ac:spMk id="5" creationId="{A593949D-BDF2-A259-6899-A1FB8ABE13B4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4T09:12:57.846" v="1144" actId="6549"/>
        <pc:sldMkLst>
          <pc:docMk/>
          <pc:sldMk cId="867447259" sldId="338"/>
        </pc:sldMkLst>
        <pc:spChg chg="mod">
          <ac:chgData name="Serif Salem" userId="93371da5-1b6a-4146-a736-4a3b0c81f0c2" providerId="ADAL" clId="{64F2F4BD-1C71-4165-A42D-9D7EB1DC9BC7}" dt="2025-02-11T21:28:59.472" v="159" actId="27636"/>
          <ac:spMkLst>
            <pc:docMk/>
            <pc:sldMk cId="867447259" sldId="338"/>
            <ac:spMk id="4" creationId="{4012D777-1F6C-C599-64DA-5DD4155180ED}"/>
          </ac:spMkLst>
        </pc:spChg>
        <pc:spChg chg="mod">
          <ac:chgData name="Serif Salem" userId="93371da5-1b6a-4146-a736-4a3b0c81f0c2" providerId="ADAL" clId="{64F2F4BD-1C71-4165-A42D-9D7EB1DC9BC7}" dt="2025-02-11T21:46:36.022" v="244" actId="12"/>
          <ac:spMkLst>
            <pc:docMk/>
            <pc:sldMk cId="867447259" sldId="338"/>
            <ac:spMk id="5" creationId="{F2B6238E-5ECE-4417-9D87-FAF485801E64}"/>
          </ac:spMkLst>
        </pc:spChg>
      </pc:sldChg>
      <pc:sldChg chg="modSp add mod modNotesTx">
        <pc:chgData name="Serif Salem" userId="93371da5-1b6a-4146-a736-4a3b0c81f0c2" providerId="ADAL" clId="{64F2F4BD-1C71-4165-A42D-9D7EB1DC9BC7}" dt="2025-02-14T09:13:01.988" v="1145" actId="6549"/>
        <pc:sldMkLst>
          <pc:docMk/>
          <pc:sldMk cId="3168187346" sldId="339"/>
        </pc:sldMkLst>
        <pc:spChg chg="mod">
          <ac:chgData name="Serif Salem" userId="93371da5-1b6a-4146-a736-4a3b0c81f0c2" providerId="ADAL" clId="{64F2F4BD-1C71-4165-A42D-9D7EB1DC9BC7}" dt="2025-02-11T21:30:53.186" v="178" actId="27636"/>
          <ac:spMkLst>
            <pc:docMk/>
            <pc:sldMk cId="3168187346" sldId="339"/>
            <ac:spMk id="4" creationId="{DC24D33D-E047-56E9-1EA3-7C9115326931}"/>
          </ac:spMkLst>
        </pc:spChg>
        <pc:spChg chg="mod">
          <ac:chgData name="Serif Salem" userId="93371da5-1b6a-4146-a736-4a3b0c81f0c2" providerId="ADAL" clId="{64F2F4BD-1C71-4165-A42D-9D7EB1DC9BC7}" dt="2025-02-11T21:46:25.260" v="241" actId="12"/>
          <ac:spMkLst>
            <pc:docMk/>
            <pc:sldMk cId="3168187346" sldId="339"/>
            <ac:spMk id="5" creationId="{35193D87-6367-31D6-3456-0534D6589002}"/>
          </ac:spMkLst>
        </pc:spChg>
      </pc:sldChg>
      <pc:sldChg chg="addSp delSp modSp add mod replId modNotesTx">
        <pc:chgData name="Serif Salem" userId="93371da5-1b6a-4146-a736-4a3b0c81f0c2" providerId="ADAL" clId="{64F2F4BD-1C71-4165-A42D-9D7EB1DC9BC7}" dt="2025-02-14T09:13:04.938" v="1146" actId="6549"/>
        <pc:sldMkLst>
          <pc:docMk/>
          <pc:sldMk cId="3464597278" sldId="340"/>
        </pc:sldMkLst>
        <pc:spChg chg="mod">
          <ac:chgData name="Serif Salem" userId="93371da5-1b6a-4146-a736-4a3b0c81f0c2" providerId="ADAL" clId="{64F2F4BD-1C71-4165-A42D-9D7EB1DC9BC7}" dt="2025-02-11T21:37:51.450" v="187"/>
          <ac:spMkLst>
            <pc:docMk/>
            <pc:sldMk cId="3464597278" sldId="340"/>
            <ac:spMk id="4" creationId="{0C974716-E387-13F1-25E9-622954E66AE8}"/>
          </ac:spMkLst>
        </pc:spChg>
        <pc:spChg chg="mod">
          <ac:chgData name="Serif Salem" userId="93371da5-1b6a-4146-a736-4a3b0c81f0c2" providerId="ADAL" clId="{64F2F4BD-1C71-4165-A42D-9D7EB1DC9BC7}" dt="2025-02-12T07:55:06.778" v="523" actId="20577"/>
          <ac:spMkLst>
            <pc:docMk/>
            <pc:sldMk cId="3464597278" sldId="340"/>
            <ac:spMk id="5" creationId="{DF392E21-3DD5-B435-F7A9-EFA16A6066E1}"/>
          </ac:spMkLst>
        </pc:spChg>
        <pc:graphicFrameChg chg="add mod modGraphic">
          <ac:chgData name="Serif Salem" userId="93371da5-1b6a-4146-a736-4a3b0c81f0c2" providerId="ADAL" clId="{64F2F4BD-1C71-4165-A42D-9D7EB1DC9BC7}" dt="2025-02-11T21:39:23.472" v="197" actId="1076"/>
          <ac:graphicFrameMkLst>
            <pc:docMk/>
            <pc:sldMk cId="3464597278" sldId="340"/>
            <ac:graphicFrameMk id="2" creationId="{BFD9D761-F204-6E7D-7A81-8010C0F8E695}"/>
          </ac:graphicFrameMkLst>
        </pc:graphicFrameChg>
      </pc:sldChg>
      <pc:sldChg chg="modSp add mod replId modNotesTx">
        <pc:chgData name="Serif Salem" userId="93371da5-1b6a-4146-a736-4a3b0c81f0c2" providerId="ADAL" clId="{64F2F4BD-1C71-4165-A42D-9D7EB1DC9BC7}" dt="2025-02-14T09:13:11.708" v="1148" actId="6549"/>
        <pc:sldMkLst>
          <pc:docMk/>
          <pc:sldMk cId="2622976764" sldId="341"/>
        </pc:sldMkLst>
        <pc:spChg chg="mod">
          <ac:chgData name="Serif Salem" userId="93371da5-1b6a-4146-a736-4a3b0c81f0c2" providerId="ADAL" clId="{64F2F4BD-1C71-4165-A42D-9D7EB1DC9BC7}" dt="2025-02-11T21:42:02.871" v="214"/>
          <ac:spMkLst>
            <pc:docMk/>
            <pc:sldMk cId="2622976764" sldId="341"/>
            <ac:spMk id="4" creationId="{A82EEF0B-0872-D2E3-C989-ACD49C8598C3}"/>
          </ac:spMkLst>
        </pc:spChg>
        <pc:spChg chg="mod">
          <ac:chgData name="Serif Salem" userId="93371da5-1b6a-4146-a736-4a3b0c81f0c2" providerId="ADAL" clId="{64F2F4BD-1C71-4165-A42D-9D7EB1DC9BC7}" dt="2025-02-11T21:46:01.422" v="235" actId="12"/>
          <ac:spMkLst>
            <pc:docMk/>
            <pc:sldMk cId="2622976764" sldId="341"/>
            <ac:spMk id="5" creationId="{9A9AE397-7063-6852-34F5-4BE7F6885BB8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4T09:13:14.812" v="1149" actId="6549"/>
        <pc:sldMkLst>
          <pc:docMk/>
          <pc:sldMk cId="2337896461" sldId="342"/>
        </pc:sldMkLst>
        <pc:spChg chg="mod">
          <ac:chgData name="Serif Salem" userId="93371da5-1b6a-4146-a736-4a3b0c81f0c2" providerId="ADAL" clId="{64F2F4BD-1C71-4165-A42D-9D7EB1DC9BC7}" dt="2025-02-11T21:45:02.797" v="224"/>
          <ac:spMkLst>
            <pc:docMk/>
            <pc:sldMk cId="2337896461" sldId="342"/>
            <ac:spMk id="4" creationId="{64EFB24A-1B98-0BFE-9A96-C5ED1A357FB8}"/>
          </ac:spMkLst>
        </pc:spChg>
        <pc:spChg chg="mod">
          <ac:chgData name="Serif Salem" userId="93371da5-1b6a-4146-a736-4a3b0c81f0c2" providerId="ADAL" clId="{64F2F4BD-1C71-4165-A42D-9D7EB1DC9BC7}" dt="2025-02-11T21:45:46.373" v="231" actId="12"/>
          <ac:spMkLst>
            <pc:docMk/>
            <pc:sldMk cId="2337896461" sldId="342"/>
            <ac:spMk id="5" creationId="{245B2E7A-72D0-FDD0-D037-046EDE69E532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4T09:13:21.023" v="1151" actId="6549"/>
        <pc:sldMkLst>
          <pc:docMk/>
          <pc:sldMk cId="3325793790" sldId="343"/>
        </pc:sldMkLst>
        <pc:spChg chg="mod">
          <ac:chgData name="Serif Salem" userId="93371da5-1b6a-4146-a736-4a3b0c81f0c2" providerId="ADAL" clId="{64F2F4BD-1C71-4165-A42D-9D7EB1DC9BC7}" dt="2025-02-11T21:47:12.203" v="248"/>
          <ac:spMkLst>
            <pc:docMk/>
            <pc:sldMk cId="3325793790" sldId="343"/>
            <ac:spMk id="4" creationId="{D66450CE-B7A3-F293-0FE6-0991234DDF3D}"/>
          </ac:spMkLst>
        </pc:spChg>
        <pc:spChg chg="mod">
          <ac:chgData name="Serif Salem" userId="93371da5-1b6a-4146-a736-4a3b0c81f0c2" providerId="ADAL" clId="{64F2F4BD-1C71-4165-A42D-9D7EB1DC9BC7}" dt="2025-02-11T21:47:40.102" v="255" actId="12"/>
          <ac:spMkLst>
            <pc:docMk/>
            <pc:sldMk cId="3325793790" sldId="343"/>
            <ac:spMk id="5" creationId="{92631179-A114-B078-EEA6-6E67CF395313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4T09:13:27.277" v="1153" actId="6549"/>
        <pc:sldMkLst>
          <pc:docMk/>
          <pc:sldMk cId="1641021954" sldId="344"/>
        </pc:sldMkLst>
        <pc:spChg chg="mod">
          <ac:chgData name="Serif Salem" userId="93371da5-1b6a-4146-a736-4a3b0c81f0c2" providerId="ADAL" clId="{64F2F4BD-1C71-4165-A42D-9D7EB1DC9BC7}" dt="2025-02-11T21:48:21.475" v="256"/>
          <ac:spMkLst>
            <pc:docMk/>
            <pc:sldMk cId="1641021954" sldId="344"/>
            <ac:spMk id="4" creationId="{720D87ED-A041-2129-E541-E0538EB85EED}"/>
          </ac:spMkLst>
        </pc:spChg>
        <pc:spChg chg="mod">
          <ac:chgData name="Serif Salem" userId="93371da5-1b6a-4146-a736-4a3b0c81f0c2" providerId="ADAL" clId="{64F2F4BD-1C71-4165-A42D-9D7EB1DC9BC7}" dt="2025-02-11T21:49:20.907" v="265" actId="15"/>
          <ac:spMkLst>
            <pc:docMk/>
            <pc:sldMk cId="1641021954" sldId="344"/>
            <ac:spMk id="5" creationId="{4A86AA68-76B2-4775-FB7D-34AF87B229ED}"/>
          </ac:spMkLst>
        </pc:spChg>
      </pc:sldChg>
      <pc:sldChg chg="modSp add mod modNotesTx">
        <pc:chgData name="Serif Salem" userId="93371da5-1b6a-4146-a736-4a3b0c81f0c2" providerId="ADAL" clId="{64F2F4BD-1C71-4165-A42D-9D7EB1DC9BC7}" dt="2025-02-14T09:13:32.356" v="1155" actId="6549"/>
        <pc:sldMkLst>
          <pc:docMk/>
          <pc:sldMk cId="1173493001" sldId="345"/>
        </pc:sldMkLst>
        <pc:spChg chg="mod">
          <ac:chgData name="Serif Salem" userId="93371da5-1b6a-4146-a736-4a3b0c81f0c2" providerId="ADAL" clId="{64F2F4BD-1C71-4165-A42D-9D7EB1DC9BC7}" dt="2025-02-11T21:51:25.938" v="266"/>
          <ac:spMkLst>
            <pc:docMk/>
            <pc:sldMk cId="1173493001" sldId="345"/>
            <ac:spMk id="4" creationId="{189788CD-CA9B-F685-E19B-23B911B4313A}"/>
          </ac:spMkLst>
        </pc:spChg>
        <pc:spChg chg="mod">
          <ac:chgData name="Serif Salem" userId="93371da5-1b6a-4146-a736-4a3b0c81f0c2" providerId="ADAL" clId="{64F2F4BD-1C71-4165-A42D-9D7EB1DC9BC7}" dt="2025-02-12T08:25:32.701" v="688" actId="404"/>
          <ac:spMkLst>
            <pc:docMk/>
            <pc:sldMk cId="1173493001" sldId="345"/>
            <ac:spMk id="5" creationId="{F6F4EFBF-329E-8211-F387-DB778C973AF5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4T09:13:36.672" v="1156" actId="6549"/>
        <pc:sldMkLst>
          <pc:docMk/>
          <pc:sldMk cId="2586655003" sldId="346"/>
        </pc:sldMkLst>
        <pc:spChg chg="mod">
          <ac:chgData name="Serif Salem" userId="93371da5-1b6a-4146-a736-4a3b0c81f0c2" providerId="ADAL" clId="{64F2F4BD-1C71-4165-A42D-9D7EB1DC9BC7}" dt="2025-02-11T21:52:56.996" v="278"/>
          <ac:spMkLst>
            <pc:docMk/>
            <pc:sldMk cId="2586655003" sldId="346"/>
            <ac:spMk id="4" creationId="{74833A62-B5B7-BBEA-9ACF-72652ADEB7B0}"/>
          </ac:spMkLst>
        </pc:spChg>
        <pc:spChg chg="mod">
          <ac:chgData name="Serif Salem" userId="93371da5-1b6a-4146-a736-4a3b0c81f0c2" providerId="ADAL" clId="{64F2F4BD-1C71-4165-A42D-9D7EB1DC9BC7}" dt="2025-02-11T21:53:21.637" v="286" actId="12"/>
          <ac:spMkLst>
            <pc:docMk/>
            <pc:sldMk cId="2586655003" sldId="346"/>
            <ac:spMk id="5" creationId="{F791A356-EDE7-AF44-57BC-4B8DEF6233E0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4T09:13:45.120" v="1158" actId="6549"/>
        <pc:sldMkLst>
          <pc:docMk/>
          <pc:sldMk cId="316132231" sldId="347"/>
        </pc:sldMkLst>
        <pc:spChg chg="mod">
          <ac:chgData name="Serif Salem" userId="93371da5-1b6a-4146-a736-4a3b0c81f0c2" providerId="ADAL" clId="{64F2F4BD-1C71-4165-A42D-9D7EB1DC9BC7}" dt="2025-02-11T21:54:21.583" v="287"/>
          <ac:spMkLst>
            <pc:docMk/>
            <pc:sldMk cId="316132231" sldId="347"/>
            <ac:spMk id="4" creationId="{51D572A3-3E69-E6C8-C497-54DA4A450E4A}"/>
          </ac:spMkLst>
        </pc:spChg>
        <pc:spChg chg="mod">
          <ac:chgData name="Serif Salem" userId="93371da5-1b6a-4146-a736-4a3b0c81f0c2" providerId="ADAL" clId="{64F2F4BD-1C71-4165-A42D-9D7EB1DC9BC7}" dt="2025-02-11T21:54:51.969" v="296" actId="12"/>
          <ac:spMkLst>
            <pc:docMk/>
            <pc:sldMk cId="316132231" sldId="347"/>
            <ac:spMk id="5" creationId="{AFA59E14-69E8-006D-C87E-5ED759213C5A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4T09:13:48.185" v="1159" actId="6549"/>
        <pc:sldMkLst>
          <pc:docMk/>
          <pc:sldMk cId="3507590985" sldId="348"/>
        </pc:sldMkLst>
        <pc:spChg chg="mod">
          <ac:chgData name="Serif Salem" userId="93371da5-1b6a-4146-a736-4a3b0c81f0c2" providerId="ADAL" clId="{64F2F4BD-1C71-4165-A42D-9D7EB1DC9BC7}" dt="2025-02-11T21:55:19.257" v="297"/>
          <ac:spMkLst>
            <pc:docMk/>
            <pc:sldMk cId="3507590985" sldId="348"/>
            <ac:spMk id="4" creationId="{8A6A549A-FC22-DE8C-75A6-C3AA3E54AC80}"/>
          </ac:spMkLst>
        </pc:spChg>
        <pc:spChg chg="mod">
          <ac:chgData name="Serif Salem" userId="93371da5-1b6a-4146-a736-4a3b0c81f0c2" providerId="ADAL" clId="{64F2F4BD-1C71-4165-A42D-9D7EB1DC9BC7}" dt="2025-02-11T21:55:56.987" v="301" actId="15"/>
          <ac:spMkLst>
            <pc:docMk/>
            <pc:sldMk cId="3507590985" sldId="348"/>
            <ac:spMk id="5" creationId="{A9B3D0F6-658C-0AD0-6C43-E1D38C05C38A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4T09:13:54.027" v="1161" actId="6549"/>
        <pc:sldMkLst>
          <pc:docMk/>
          <pc:sldMk cId="1122369307" sldId="349"/>
        </pc:sldMkLst>
        <pc:spChg chg="mod">
          <ac:chgData name="Serif Salem" userId="93371da5-1b6a-4146-a736-4a3b0c81f0c2" providerId="ADAL" clId="{64F2F4BD-1C71-4165-A42D-9D7EB1DC9BC7}" dt="2025-02-11T21:56:25.400" v="308" actId="27636"/>
          <ac:spMkLst>
            <pc:docMk/>
            <pc:sldMk cId="1122369307" sldId="349"/>
            <ac:spMk id="4" creationId="{C2AB5984-8E47-7D3E-9BEF-E89E9D1DDB6D}"/>
          </ac:spMkLst>
        </pc:spChg>
        <pc:spChg chg="mod">
          <ac:chgData name="Serif Salem" userId="93371da5-1b6a-4146-a736-4a3b0c81f0c2" providerId="ADAL" clId="{64F2F4BD-1C71-4165-A42D-9D7EB1DC9BC7}" dt="2025-02-11T21:56:40.883" v="313" actId="12"/>
          <ac:spMkLst>
            <pc:docMk/>
            <pc:sldMk cId="1122369307" sldId="349"/>
            <ac:spMk id="5" creationId="{E5C390DC-AA27-11C3-23F4-5B265A6E5172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2T08:47:49.552" v="808"/>
        <pc:sldMkLst>
          <pc:docMk/>
          <pc:sldMk cId="934020960" sldId="350"/>
        </pc:sldMkLst>
        <pc:spChg chg="mod">
          <ac:chgData name="Serif Salem" userId="93371da5-1b6a-4146-a736-4a3b0c81f0c2" providerId="ADAL" clId="{64F2F4BD-1C71-4165-A42D-9D7EB1DC9BC7}" dt="2025-02-11T21:57:11.541" v="320" actId="27636"/>
          <ac:spMkLst>
            <pc:docMk/>
            <pc:sldMk cId="934020960" sldId="350"/>
            <ac:spMk id="4" creationId="{63FD8AE5-2C74-D98F-E670-6136B3C75919}"/>
          </ac:spMkLst>
        </pc:spChg>
        <pc:spChg chg="mod">
          <ac:chgData name="Serif Salem" userId="93371da5-1b6a-4146-a736-4a3b0c81f0c2" providerId="ADAL" clId="{64F2F4BD-1C71-4165-A42D-9D7EB1DC9BC7}" dt="2025-02-11T21:57:20.921" v="326" actId="12"/>
          <ac:spMkLst>
            <pc:docMk/>
            <pc:sldMk cId="934020960" sldId="350"/>
            <ac:spMk id="5" creationId="{81BB06E8-9E2B-B3BB-C1CC-E8DC7E1B0460}"/>
          </ac:spMkLst>
        </pc:spChg>
      </pc:sldChg>
      <pc:sldChg chg="modSp add mod modNotesTx">
        <pc:chgData name="Serif Salem" userId="93371da5-1b6a-4146-a736-4a3b0c81f0c2" providerId="ADAL" clId="{64F2F4BD-1C71-4165-A42D-9D7EB1DC9BC7}" dt="2025-02-14T09:14:02.513" v="1164" actId="6549"/>
        <pc:sldMkLst>
          <pc:docMk/>
          <pc:sldMk cId="423579335" sldId="351"/>
        </pc:sldMkLst>
        <pc:spChg chg="mod">
          <ac:chgData name="Serif Salem" userId="93371da5-1b6a-4146-a736-4a3b0c81f0c2" providerId="ADAL" clId="{64F2F4BD-1C71-4165-A42D-9D7EB1DC9BC7}" dt="2025-02-11T21:58:08.526" v="331" actId="27636"/>
          <ac:spMkLst>
            <pc:docMk/>
            <pc:sldMk cId="423579335" sldId="351"/>
            <ac:spMk id="4" creationId="{678C7B97-359A-8FA3-CA51-B64A2AEC6EF8}"/>
          </ac:spMkLst>
        </pc:spChg>
        <pc:spChg chg="mod">
          <ac:chgData name="Serif Salem" userId="93371da5-1b6a-4146-a736-4a3b0c81f0c2" providerId="ADAL" clId="{64F2F4BD-1C71-4165-A42D-9D7EB1DC9BC7}" dt="2025-02-11T21:58:19.287" v="335" actId="12"/>
          <ac:spMkLst>
            <pc:docMk/>
            <pc:sldMk cId="423579335" sldId="351"/>
            <ac:spMk id="5" creationId="{B42DD627-55C8-5031-CF31-DF407E3883A4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4T09:14:08.160" v="1166" actId="6549"/>
        <pc:sldMkLst>
          <pc:docMk/>
          <pc:sldMk cId="2923930690" sldId="352"/>
        </pc:sldMkLst>
        <pc:spChg chg="mod">
          <ac:chgData name="Serif Salem" userId="93371da5-1b6a-4146-a736-4a3b0c81f0c2" providerId="ADAL" clId="{64F2F4BD-1C71-4165-A42D-9D7EB1DC9BC7}" dt="2025-02-11T21:59:50.453" v="340" actId="27636"/>
          <ac:spMkLst>
            <pc:docMk/>
            <pc:sldMk cId="2923930690" sldId="352"/>
            <ac:spMk id="4" creationId="{04A61B87-AA64-44D9-EA87-022ACD9FB44C}"/>
          </ac:spMkLst>
        </pc:spChg>
        <pc:spChg chg="mod">
          <ac:chgData name="Serif Salem" userId="93371da5-1b6a-4146-a736-4a3b0c81f0c2" providerId="ADAL" clId="{64F2F4BD-1C71-4165-A42D-9D7EB1DC9BC7}" dt="2025-02-11T22:00:30.995" v="342" actId="15"/>
          <ac:spMkLst>
            <pc:docMk/>
            <pc:sldMk cId="2923930690" sldId="352"/>
            <ac:spMk id="5" creationId="{F5CB317F-92AF-AD31-90BA-CCFF37BF0A60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4T09:14:13.961" v="1168" actId="6549"/>
        <pc:sldMkLst>
          <pc:docMk/>
          <pc:sldMk cId="1037854734" sldId="353"/>
        </pc:sldMkLst>
        <pc:spChg chg="mod">
          <ac:chgData name="Serif Salem" userId="93371da5-1b6a-4146-a736-4a3b0c81f0c2" providerId="ADAL" clId="{64F2F4BD-1C71-4165-A42D-9D7EB1DC9BC7}" dt="2025-02-11T22:01:06.481" v="349" actId="27636"/>
          <ac:spMkLst>
            <pc:docMk/>
            <pc:sldMk cId="1037854734" sldId="353"/>
            <ac:spMk id="4" creationId="{2B7ED0E5-2689-F316-C874-6F6170EF05D5}"/>
          </ac:spMkLst>
        </pc:spChg>
        <pc:spChg chg="mod">
          <ac:chgData name="Serif Salem" userId="93371da5-1b6a-4146-a736-4a3b0c81f0c2" providerId="ADAL" clId="{64F2F4BD-1C71-4165-A42D-9D7EB1DC9BC7}" dt="2025-02-12T08:51:03.622" v="870" actId="12"/>
          <ac:spMkLst>
            <pc:docMk/>
            <pc:sldMk cId="1037854734" sldId="353"/>
            <ac:spMk id="5" creationId="{C31E3F02-1D42-D0FD-6255-973DFD063E51}"/>
          </ac:spMkLst>
        </pc:spChg>
      </pc:sldChg>
      <pc:sldChg chg="addSp delSp modSp add mod replId modNotesTx">
        <pc:chgData name="Serif Salem" userId="93371da5-1b6a-4146-a736-4a3b0c81f0c2" providerId="ADAL" clId="{64F2F4BD-1C71-4165-A42D-9D7EB1DC9BC7}" dt="2025-02-14T09:14:21.303" v="1170" actId="6549"/>
        <pc:sldMkLst>
          <pc:docMk/>
          <pc:sldMk cId="817412546" sldId="354"/>
        </pc:sldMkLst>
        <pc:spChg chg="mod">
          <ac:chgData name="Serif Salem" userId="93371da5-1b6a-4146-a736-4a3b0c81f0c2" providerId="ADAL" clId="{64F2F4BD-1C71-4165-A42D-9D7EB1DC9BC7}" dt="2025-02-11T22:01:43.833" v="353"/>
          <ac:spMkLst>
            <pc:docMk/>
            <pc:sldMk cId="817412546" sldId="354"/>
            <ac:spMk id="4" creationId="{07DAFFF5-17C8-1F1C-08A3-1E319AFE773B}"/>
          </ac:spMkLst>
        </pc:spChg>
        <pc:spChg chg="mod">
          <ac:chgData name="Serif Salem" userId="93371da5-1b6a-4146-a736-4a3b0c81f0c2" providerId="ADAL" clId="{64F2F4BD-1C71-4165-A42D-9D7EB1DC9BC7}" dt="2025-02-12T08:52:02.562" v="884" actId="6549"/>
          <ac:spMkLst>
            <pc:docMk/>
            <pc:sldMk cId="817412546" sldId="354"/>
            <ac:spMk id="5" creationId="{1BD0BFFD-3CDE-AEE4-01EA-F4B661E30036}"/>
          </ac:spMkLst>
        </pc:spChg>
        <pc:picChg chg="add mod">
          <ac:chgData name="Serif Salem" userId="93371da5-1b6a-4146-a736-4a3b0c81f0c2" providerId="ADAL" clId="{64F2F4BD-1C71-4165-A42D-9D7EB1DC9BC7}" dt="2025-02-12T11:20:08.123" v="1050" actId="1076"/>
          <ac:picMkLst>
            <pc:docMk/>
            <pc:sldMk cId="817412546" sldId="354"/>
            <ac:picMk id="2" creationId="{CA6A2E9B-6B97-4B18-4546-33E7088A1C23}"/>
          </ac:picMkLst>
        </pc:picChg>
      </pc:sldChg>
      <pc:sldChg chg="addSp delSp modSp add mod replId modNotesTx">
        <pc:chgData name="Serif Salem" userId="93371da5-1b6a-4146-a736-4a3b0c81f0c2" providerId="ADAL" clId="{64F2F4BD-1C71-4165-A42D-9D7EB1DC9BC7}" dt="2025-02-14T09:14:26.522" v="1172" actId="6549"/>
        <pc:sldMkLst>
          <pc:docMk/>
          <pc:sldMk cId="4142437863" sldId="355"/>
        </pc:sldMkLst>
        <pc:spChg chg="mod">
          <ac:chgData name="Serif Salem" userId="93371da5-1b6a-4146-a736-4a3b0c81f0c2" providerId="ADAL" clId="{64F2F4BD-1C71-4165-A42D-9D7EB1DC9BC7}" dt="2025-02-11T22:03:54.680" v="362" actId="27636"/>
          <ac:spMkLst>
            <pc:docMk/>
            <pc:sldMk cId="4142437863" sldId="355"/>
            <ac:spMk id="4" creationId="{F33E99F5-0E72-563C-1E6A-C95A4F2A1A54}"/>
          </ac:spMkLst>
        </pc:spChg>
        <pc:spChg chg="mod">
          <ac:chgData name="Serif Salem" userId="93371da5-1b6a-4146-a736-4a3b0c81f0c2" providerId="ADAL" clId="{64F2F4BD-1C71-4165-A42D-9D7EB1DC9BC7}" dt="2025-02-12T08:52:56.968" v="903" actId="20577"/>
          <ac:spMkLst>
            <pc:docMk/>
            <pc:sldMk cId="4142437863" sldId="355"/>
            <ac:spMk id="5" creationId="{C29CBE6B-AC65-CEB7-5E6F-64BA5ED7CFBE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4T09:14:32.340" v="1174" actId="6549"/>
        <pc:sldMkLst>
          <pc:docMk/>
          <pc:sldMk cId="191676682" sldId="356"/>
        </pc:sldMkLst>
        <pc:spChg chg="mod">
          <ac:chgData name="Serif Salem" userId="93371da5-1b6a-4146-a736-4a3b0c81f0c2" providerId="ADAL" clId="{64F2F4BD-1C71-4165-A42D-9D7EB1DC9BC7}" dt="2025-02-11T22:05:39.980" v="370" actId="27636"/>
          <ac:spMkLst>
            <pc:docMk/>
            <pc:sldMk cId="191676682" sldId="356"/>
            <ac:spMk id="4" creationId="{7FD160DF-FE37-CB41-A230-D1E577FB56CB}"/>
          </ac:spMkLst>
        </pc:spChg>
        <pc:spChg chg="mod">
          <ac:chgData name="Serif Salem" userId="93371da5-1b6a-4146-a736-4a3b0c81f0c2" providerId="ADAL" clId="{64F2F4BD-1C71-4165-A42D-9D7EB1DC9BC7}" dt="2025-02-11T22:05:54.601" v="377" actId="12"/>
          <ac:spMkLst>
            <pc:docMk/>
            <pc:sldMk cId="191676682" sldId="356"/>
            <ac:spMk id="5" creationId="{71F6A146-86B2-3402-2A89-6FA16CE8D7A6}"/>
          </ac:spMkLst>
        </pc:spChg>
      </pc:sldChg>
      <pc:sldChg chg="modSp add mod modNotesTx">
        <pc:chgData name="Serif Salem" userId="93371da5-1b6a-4146-a736-4a3b0c81f0c2" providerId="ADAL" clId="{64F2F4BD-1C71-4165-A42D-9D7EB1DC9BC7}" dt="2025-02-14T09:14:38.217" v="1176" actId="6549"/>
        <pc:sldMkLst>
          <pc:docMk/>
          <pc:sldMk cId="2086924678" sldId="357"/>
        </pc:sldMkLst>
        <pc:spChg chg="mod">
          <ac:chgData name="Serif Salem" userId="93371da5-1b6a-4146-a736-4a3b0c81f0c2" providerId="ADAL" clId="{64F2F4BD-1C71-4165-A42D-9D7EB1DC9BC7}" dt="2025-02-11T22:06:29.966" v="385" actId="27636"/>
          <ac:spMkLst>
            <pc:docMk/>
            <pc:sldMk cId="2086924678" sldId="357"/>
            <ac:spMk id="4" creationId="{162B2C7A-B45B-D451-8767-22BD8423F071}"/>
          </ac:spMkLst>
        </pc:spChg>
        <pc:spChg chg="mod">
          <ac:chgData name="Serif Salem" userId="93371da5-1b6a-4146-a736-4a3b0c81f0c2" providerId="ADAL" clId="{64F2F4BD-1C71-4165-A42D-9D7EB1DC9BC7}" dt="2025-02-11T22:06:39.500" v="391" actId="15"/>
          <ac:spMkLst>
            <pc:docMk/>
            <pc:sldMk cId="2086924678" sldId="357"/>
            <ac:spMk id="5" creationId="{31BA9DD3-6941-698B-1FF7-F706161473D0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2T08:55:34.349" v="926"/>
        <pc:sldMkLst>
          <pc:docMk/>
          <pc:sldMk cId="526500566" sldId="358"/>
        </pc:sldMkLst>
        <pc:spChg chg="mod">
          <ac:chgData name="Serif Salem" userId="93371da5-1b6a-4146-a736-4a3b0c81f0c2" providerId="ADAL" clId="{64F2F4BD-1C71-4165-A42D-9D7EB1DC9BC7}" dt="2025-02-11T22:07:03.641" v="398" actId="27636"/>
          <ac:spMkLst>
            <pc:docMk/>
            <pc:sldMk cId="526500566" sldId="358"/>
            <ac:spMk id="4" creationId="{F3D2A5D7-FF84-EA0D-1197-51162E8FA4C8}"/>
          </ac:spMkLst>
        </pc:spChg>
        <pc:spChg chg="mod">
          <ac:chgData name="Serif Salem" userId="93371da5-1b6a-4146-a736-4a3b0c81f0c2" providerId="ADAL" clId="{64F2F4BD-1C71-4165-A42D-9D7EB1DC9BC7}" dt="2025-02-11T22:07:27.321" v="407" actId="12"/>
          <ac:spMkLst>
            <pc:docMk/>
            <pc:sldMk cId="526500566" sldId="358"/>
            <ac:spMk id="5" creationId="{A962D40A-9058-3236-DB8F-E5681F966F56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4T09:14:46.942" v="1179" actId="6549"/>
        <pc:sldMkLst>
          <pc:docMk/>
          <pc:sldMk cId="3343163874" sldId="359"/>
        </pc:sldMkLst>
        <pc:spChg chg="mod">
          <ac:chgData name="Serif Salem" userId="93371da5-1b6a-4146-a736-4a3b0c81f0c2" providerId="ADAL" clId="{64F2F4BD-1C71-4165-A42D-9D7EB1DC9BC7}" dt="2025-02-11T22:07:54.120" v="414" actId="27636"/>
          <ac:spMkLst>
            <pc:docMk/>
            <pc:sldMk cId="3343163874" sldId="359"/>
            <ac:spMk id="4" creationId="{684C7A4E-B6DD-B233-7246-B952A093802B}"/>
          </ac:spMkLst>
        </pc:spChg>
        <pc:spChg chg="mod">
          <ac:chgData name="Serif Salem" userId="93371da5-1b6a-4146-a736-4a3b0c81f0c2" providerId="ADAL" clId="{64F2F4BD-1C71-4165-A42D-9D7EB1DC9BC7}" dt="2025-02-11T22:08:02.946" v="421" actId="12"/>
          <ac:spMkLst>
            <pc:docMk/>
            <pc:sldMk cId="3343163874" sldId="359"/>
            <ac:spMk id="5" creationId="{F7DB3117-FF18-816E-6FF3-F97F89F64F13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4T09:14:52.161" v="1181" actId="6549"/>
        <pc:sldMkLst>
          <pc:docMk/>
          <pc:sldMk cId="1344507606" sldId="360"/>
        </pc:sldMkLst>
        <pc:spChg chg="mod">
          <ac:chgData name="Serif Salem" userId="93371da5-1b6a-4146-a736-4a3b0c81f0c2" providerId="ADAL" clId="{64F2F4BD-1C71-4165-A42D-9D7EB1DC9BC7}" dt="2025-02-11T22:09:36.376" v="430" actId="27636"/>
          <ac:spMkLst>
            <pc:docMk/>
            <pc:sldMk cId="1344507606" sldId="360"/>
            <ac:spMk id="4" creationId="{261FAE86-F408-3EA8-35F5-E8958E060D7B}"/>
          </ac:spMkLst>
        </pc:spChg>
        <pc:spChg chg="mod">
          <ac:chgData name="Serif Salem" userId="93371da5-1b6a-4146-a736-4a3b0c81f0c2" providerId="ADAL" clId="{64F2F4BD-1C71-4165-A42D-9D7EB1DC9BC7}" dt="2025-02-12T08:58:01.399" v="962" actId="13926"/>
          <ac:spMkLst>
            <pc:docMk/>
            <pc:sldMk cId="1344507606" sldId="360"/>
            <ac:spMk id="5" creationId="{A64B7550-7B84-8848-7B15-0DE1ADCAF4C2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4T09:14:56.052" v="1182" actId="6549"/>
        <pc:sldMkLst>
          <pc:docMk/>
          <pc:sldMk cId="737344766" sldId="361"/>
        </pc:sldMkLst>
        <pc:spChg chg="mod">
          <ac:chgData name="Serif Salem" userId="93371da5-1b6a-4146-a736-4a3b0c81f0c2" providerId="ADAL" clId="{64F2F4BD-1C71-4165-A42D-9D7EB1DC9BC7}" dt="2025-02-11T22:10:17.835" v="447" actId="27636"/>
          <ac:spMkLst>
            <pc:docMk/>
            <pc:sldMk cId="737344766" sldId="361"/>
            <ac:spMk id="4" creationId="{A884B5AA-0DAF-8212-0C08-DE496C455FB6}"/>
          </ac:spMkLst>
        </pc:spChg>
        <pc:spChg chg="mod">
          <ac:chgData name="Serif Salem" userId="93371da5-1b6a-4146-a736-4a3b0c81f0c2" providerId="ADAL" clId="{64F2F4BD-1C71-4165-A42D-9D7EB1DC9BC7}" dt="2025-02-11T22:10:45.298" v="458" actId="12"/>
          <ac:spMkLst>
            <pc:docMk/>
            <pc:sldMk cId="737344766" sldId="361"/>
            <ac:spMk id="5" creationId="{DD2AE135-04D2-A440-4BB6-72D274367E7D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4T09:14:59.272" v="1183" actId="6549"/>
        <pc:sldMkLst>
          <pc:docMk/>
          <pc:sldMk cId="2860758056" sldId="362"/>
        </pc:sldMkLst>
        <pc:spChg chg="mod">
          <ac:chgData name="Serif Salem" userId="93371da5-1b6a-4146-a736-4a3b0c81f0c2" providerId="ADAL" clId="{64F2F4BD-1C71-4165-A42D-9D7EB1DC9BC7}" dt="2025-02-11T22:11:33.943" v="465" actId="27636"/>
          <ac:spMkLst>
            <pc:docMk/>
            <pc:sldMk cId="2860758056" sldId="362"/>
            <ac:spMk id="4" creationId="{8E08364A-B2CB-4123-A0BA-376B55034F3B}"/>
          </ac:spMkLst>
        </pc:spChg>
        <pc:spChg chg="mod">
          <ac:chgData name="Serif Salem" userId="93371da5-1b6a-4146-a736-4a3b0c81f0c2" providerId="ADAL" clId="{64F2F4BD-1C71-4165-A42D-9D7EB1DC9BC7}" dt="2025-02-11T22:11:43.566" v="470" actId="12"/>
          <ac:spMkLst>
            <pc:docMk/>
            <pc:sldMk cId="2860758056" sldId="362"/>
            <ac:spMk id="5" creationId="{1B3B3707-C24F-C89E-D2D1-90E4C23DA5E3}"/>
          </ac:spMkLst>
        </pc:spChg>
      </pc:sldChg>
      <pc:sldChg chg="modSp add mod modNotesTx">
        <pc:chgData name="Serif Salem" userId="93371da5-1b6a-4146-a736-4a3b0c81f0c2" providerId="ADAL" clId="{64F2F4BD-1C71-4165-A42D-9D7EB1DC9BC7}" dt="2025-02-14T09:15:02.211" v="1184" actId="6549"/>
        <pc:sldMkLst>
          <pc:docMk/>
          <pc:sldMk cId="2919405728" sldId="363"/>
        </pc:sldMkLst>
        <pc:spChg chg="mod">
          <ac:chgData name="Serif Salem" userId="93371da5-1b6a-4146-a736-4a3b0c81f0c2" providerId="ADAL" clId="{64F2F4BD-1C71-4165-A42D-9D7EB1DC9BC7}" dt="2025-02-11T22:12:13.792" v="477" actId="27636"/>
          <ac:spMkLst>
            <pc:docMk/>
            <pc:sldMk cId="2919405728" sldId="363"/>
            <ac:spMk id="4" creationId="{7F462267-F365-E4BC-F3BA-EF325E498551}"/>
          </ac:spMkLst>
        </pc:spChg>
        <pc:spChg chg="mod">
          <ac:chgData name="Serif Salem" userId="93371da5-1b6a-4146-a736-4a3b0c81f0c2" providerId="ADAL" clId="{64F2F4BD-1C71-4165-A42D-9D7EB1DC9BC7}" dt="2025-02-11T22:12:38.838" v="488" actId="12"/>
          <ac:spMkLst>
            <pc:docMk/>
            <pc:sldMk cId="2919405728" sldId="363"/>
            <ac:spMk id="5" creationId="{046FEF4B-EEC4-660A-8B0C-78F42F40D171}"/>
          </ac:spMkLst>
        </pc:spChg>
      </pc:sldChg>
      <pc:sldChg chg="modSp add mod replId modNotesTx">
        <pc:chgData name="Serif Salem" userId="93371da5-1b6a-4146-a736-4a3b0c81f0c2" providerId="ADAL" clId="{64F2F4BD-1C71-4165-A42D-9D7EB1DC9BC7}" dt="2025-02-14T09:15:05.479" v="1185" actId="6549"/>
        <pc:sldMkLst>
          <pc:docMk/>
          <pc:sldMk cId="1956819191" sldId="364"/>
        </pc:sldMkLst>
        <pc:spChg chg="mod">
          <ac:chgData name="Serif Salem" userId="93371da5-1b6a-4146-a736-4a3b0c81f0c2" providerId="ADAL" clId="{64F2F4BD-1C71-4165-A42D-9D7EB1DC9BC7}" dt="2025-02-11T22:13:32.365" v="495" actId="27636"/>
          <ac:spMkLst>
            <pc:docMk/>
            <pc:sldMk cId="1956819191" sldId="364"/>
            <ac:spMk id="4" creationId="{E18D82AC-E79C-8FC5-ACFB-4C70F4983AB9}"/>
          </ac:spMkLst>
        </pc:spChg>
        <pc:spChg chg="mod">
          <ac:chgData name="Serif Salem" userId="93371da5-1b6a-4146-a736-4a3b0c81f0c2" providerId="ADAL" clId="{64F2F4BD-1C71-4165-A42D-9D7EB1DC9BC7}" dt="2025-02-11T22:13:44.773" v="503" actId="12"/>
          <ac:spMkLst>
            <pc:docMk/>
            <pc:sldMk cId="1956819191" sldId="364"/>
            <ac:spMk id="5" creationId="{D0FE99A6-CF4F-A7EF-34CF-F245A594DD1A}"/>
          </ac:spMkLst>
        </pc:spChg>
      </pc:sldChg>
      <pc:sldChg chg="delSp add mod replId modClrScheme chgLayout">
        <pc:chgData name="Serif Salem" userId="93371da5-1b6a-4146-a736-4a3b0c81f0c2" providerId="ADAL" clId="{64F2F4BD-1C71-4165-A42D-9D7EB1DC9BC7}" dt="2025-02-11T22:14:24.321" v="504" actId="700"/>
        <pc:sldMkLst>
          <pc:docMk/>
          <pc:sldMk cId="2829588706" sldId="365"/>
        </pc:sldMkLst>
      </pc:sldChg>
      <pc:sldChg chg="add del replId">
        <pc:chgData name="Serif Salem" userId="93371da5-1b6a-4146-a736-4a3b0c81f0c2" providerId="ADAL" clId="{64F2F4BD-1C71-4165-A42D-9D7EB1DC9BC7}" dt="2025-02-12T11:42:24.894" v="1139" actId="47"/>
        <pc:sldMkLst>
          <pc:docMk/>
          <pc:sldMk cId="3926577144" sldId="366"/>
        </pc:sldMkLst>
      </pc:sldChg>
      <pc:sldChg chg="add del replId">
        <pc:chgData name="Serif Salem" userId="93371da5-1b6a-4146-a736-4a3b0c81f0c2" providerId="ADAL" clId="{64F2F4BD-1C71-4165-A42D-9D7EB1DC9BC7}" dt="2025-02-12T11:42:25.830" v="1140" actId="47"/>
        <pc:sldMkLst>
          <pc:docMk/>
          <pc:sldMk cId="2809622000" sldId="367"/>
        </pc:sldMkLst>
      </pc:sldChg>
      <pc:sldChg chg="add del replId">
        <pc:chgData name="Serif Salem" userId="93371da5-1b6a-4146-a736-4a3b0c81f0c2" providerId="ADAL" clId="{64F2F4BD-1C71-4165-A42D-9D7EB1DC9BC7}" dt="2025-02-12T11:42:29.430" v="1141" actId="47"/>
        <pc:sldMkLst>
          <pc:docMk/>
          <pc:sldMk cId="848734577" sldId="368"/>
        </pc:sldMkLst>
      </pc:sldChg>
      <pc:sldChg chg="delSp modSp add mod chgLayout modNotesTx">
        <pc:chgData name="Serif Salem" userId="93371da5-1b6a-4146-a736-4a3b0c81f0c2" providerId="ADAL" clId="{64F2F4BD-1C71-4165-A42D-9D7EB1DC9BC7}" dt="2025-02-14T09:13:07.208" v="1147" actId="6549"/>
        <pc:sldMkLst>
          <pc:docMk/>
          <pc:sldMk cId="4094993079" sldId="369"/>
        </pc:sldMkLst>
        <pc:spChg chg="mod ord">
          <ac:chgData name="Serif Salem" userId="93371da5-1b6a-4146-a736-4a3b0c81f0c2" providerId="ADAL" clId="{64F2F4BD-1C71-4165-A42D-9D7EB1DC9BC7}" dt="2025-02-11T21:40:32.522" v="203" actId="700"/>
          <ac:spMkLst>
            <pc:docMk/>
            <pc:sldMk cId="4094993079" sldId="369"/>
            <ac:spMk id="4" creationId="{02CBEF4D-8307-E072-F8F1-DED5F7A400FC}"/>
          </ac:spMkLst>
        </pc:spChg>
        <pc:spChg chg="mod ord">
          <ac:chgData name="Serif Salem" userId="93371da5-1b6a-4146-a736-4a3b0c81f0c2" providerId="ADAL" clId="{64F2F4BD-1C71-4165-A42D-9D7EB1DC9BC7}" dt="2025-02-11T21:46:06.648" v="236" actId="12"/>
          <ac:spMkLst>
            <pc:docMk/>
            <pc:sldMk cId="4094993079" sldId="369"/>
            <ac:spMk id="5" creationId="{65D74F9E-18EE-5783-97D9-87FC541E930E}"/>
          </ac:spMkLst>
        </pc:spChg>
      </pc:sldChg>
      <pc:sldChg chg="addSp modSp add mod modNotesTx">
        <pc:chgData name="Serif Salem" userId="93371da5-1b6a-4146-a736-4a3b0c81f0c2" providerId="ADAL" clId="{64F2F4BD-1C71-4165-A42D-9D7EB1DC9BC7}" dt="2025-02-14T09:13:18.231" v="1150" actId="6549"/>
        <pc:sldMkLst>
          <pc:docMk/>
          <pc:sldMk cId="3129352356" sldId="370"/>
        </pc:sldMkLst>
        <pc:spChg chg="mod">
          <ac:chgData name="Serif Salem" userId="93371da5-1b6a-4146-a736-4a3b0c81f0c2" providerId="ADAL" clId="{64F2F4BD-1C71-4165-A42D-9D7EB1DC9BC7}" dt="2025-02-12T08:14:04.789" v="632" actId="12"/>
          <ac:spMkLst>
            <pc:docMk/>
            <pc:sldMk cId="3129352356" sldId="370"/>
            <ac:spMk id="5" creationId="{9ED70165-759C-B3A0-824B-748D05418840}"/>
          </ac:spMkLst>
        </pc:spChg>
        <pc:graphicFrameChg chg="add mod modGraphic">
          <ac:chgData name="Serif Salem" userId="93371da5-1b6a-4146-a736-4a3b0c81f0c2" providerId="ADAL" clId="{64F2F4BD-1C71-4165-A42D-9D7EB1DC9BC7}" dt="2025-02-12T08:12:21.799" v="623" actId="14734"/>
          <ac:graphicFrameMkLst>
            <pc:docMk/>
            <pc:sldMk cId="3129352356" sldId="370"/>
            <ac:graphicFrameMk id="3" creationId="{29132FEE-1062-6D8E-08E2-9D2733E3ADED}"/>
          </ac:graphicFrameMkLst>
        </pc:graphicFrameChg>
        <pc:picChg chg="add mod">
          <ac:chgData name="Serif Salem" userId="93371da5-1b6a-4146-a736-4a3b0c81f0c2" providerId="ADAL" clId="{64F2F4BD-1C71-4165-A42D-9D7EB1DC9BC7}" dt="2025-02-12T08:12:06.718" v="620" actId="1076"/>
          <ac:picMkLst>
            <pc:docMk/>
            <pc:sldMk cId="3129352356" sldId="370"/>
            <ac:picMk id="2" creationId="{79B02CDC-B2C7-38CF-1FCF-AAF05EE4DFA0}"/>
          </ac:picMkLst>
        </pc:picChg>
      </pc:sldChg>
      <pc:sldChg chg="addSp delSp modSp add mod modNotesTx">
        <pc:chgData name="Serif Salem" userId="93371da5-1b6a-4146-a736-4a3b0c81f0c2" providerId="ADAL" clId="{64F2F4BD-1C71-4165-A42D-9D7EB1DC9BC7}" dt="2025-02-14T09:13:24.152" v="1152" actId="6549"/>
        <pc:sldMkLst>
          <pc:docMk/>
          <pc:sldMk cId="303140752" sldId="371"/>
        </pc:sldMkLst>
        <pc:spChg chg="mod">
          <ac:chgData name="Serif Salem" userId="93371da5-1b6a-4146-a736-4a3b0c81f0c2" providerId="ADAL" clId="{64F2F4BD-1C71-4165-A42D-9D7EB1DC9BC7}" dt="2025-02-12T08:18:50.333" v="647" actId="14100"/>
          <ac:spMkLst>
            <pc:docMk/>
            <pc:sldMk cId="303140752" sldId="371"/>
            <ac:spMk id="5" creationId="{7641481D-E2CF-9083-1B33-F4EE0B43A628}"/>
          </ac:spMkLst>
        </pc:spChg>
        <pc:picChg chg="add mod">
          <ac:chgData name="Serif Salem" userId="93371da5-1b6a-4146-a736-4a3b0c81f0c2" providerId="ADAL" clId="{64F2F4BD-1C71-4165-A42D-9D7EB1DC9BC7}" dt="2025-02-12T08:18:47.314" v="646" actId="14100"/>
          <ac:picMkLst>
            <pc:docMk/>
            <pc:sldMk cId="303140752" sldId="371"/>
            <ac:picMk id="7170" creationId="{C8CAFC28-CA66-9680-2BDA-439886F94AC5}"/>
          </ac:picMkLst>
        </pc:picChg>
      </pc:sldChg>
      <pc:sldChg chg="modSp add mod modNotesTx">
        <pc:chgData name="Serif Salem" userId="93371da5-1b6a-4146-a736-4a3b0c81f0c2" providerId="ADAL" clId="{64F2F4BD-1C71-4165-A42D-9D7EB1DC9BC7}" dt="2025-02-14T09:13:29.528" v="1154" actId="6549"/>
        <pc:sldMkLst>
          <pc:docMk/>
          <pc:sldMk cId="1350712204" sldId="372"/>
        </pc:sldMkLst>
        <pc:spChg chg="mod">
          <ac:chgData name="Serif Salem" userId="93371da5-1b6a-4146-a736-4a3b0c81f0c2" providerId="ADAL" clId="{64F2F4BD-1C71-4165-A42D-9D7EB1DC9BC7}" dt="2025-02-12T08:35:30.393" v="760" actId="20577"/>
          <ac:spMkLst>
            <pc:docMk/>
            <pc:sldMk cId="1350712204" sldId="372"/>
            <ac:spMk id="5" creationId="{48711184-3020-160F-E2FA-3F7AF44A0152}"/>
          </ac:spMkLst>
        </pc:spChg>
      </pc:sldChg>
      <pc:sldChg chg="addSp modSp add mod modNotesTx">
        <pc:chgData name="Serif Salem" userId="93371da5-1b6a-4146-a736-4a3b0c81f0c2" providerId="ADAL" clId="{64F2F4BD-1C71-4165-A42D-9D7EB1DC9BC7}" dt="2025-02-14T09:13:40.912" v="1157" actId="6549"/>
        <pc:sldMkLst>
          <pc:docMk/>
          <pc:sldMk cId="346601956" sldId="373"/>
        </pc:sldMkLst>
        <pc:spChg chg="mod">
          <ac:chgData name="Serif Salem" userId="93371da5-1b6a-4146-a736-4a3b0c81f0c2" providerId="ADAL" clId="{64F2F4BD-1C71-4165-A42D-9D7EB1DC9BC7}" dt="2025-02-12T08:35:19.673" v="748" actId="20577"/>
          <ac:spMkLst>
            <pc:docMk/>
            <pc:sldMk cId="346601956" sldId="373"/>
            <ac:spMk id="5" creationId="{295AAA8F-1753-164D-C46A-E774C99863A6}"/>
          </ac:spMkLst>
        </pc:spChg>
        <pc:picChg chg="add mod modCrop">
          <ac:chgData name="Serif Salem" userId="93371da5-1b6a-4146-a736-4a3b0c81f0c2" providerId="ADAL" clId="{64F2F4BD-1C71-4165-A42D-9D7EB1DC9BC7}" dt="2025-02-12T08:31:38.691" v="707" actId="1076"/>
          <ac:picMkLst>
            <pc:docMk/>
            <pc:sldMk cId="346601956" sldId="373"/>
            <ac:picMk id="2" creationId="{5ACDB76E-9D9D-EE63-9787-7C2DD85100DB}"/>
          </ac:picMkLst>
        </pc:picChg>
        <pc:picChg chg="add mod modCrop">
          <ac:chgData name="Serif Salem" userId="93371da5-1b6a-4146-a736-4a3b0c81f0c2" providerId="ADAL" clId="{64F2F4BD-1C71-4165-A42D-9D7EB1DC9BC7}" dt="2025-02-12T08:33:32.011" v="715" actId="732"/>
          <ac:picMkLst>
            <pc:docMk/>
            <pc:sldMk cId="346601956" sldId="373"/>
            <ac:picMk id="3" creationId="{FA5555ED-2D44-B357-4410-C8D1E91EFFB3}"/>
          </ac:picMkLst>
        </pc:picChg>
      </pc:sldChg>
      <pc:sldChg chg="modSp add del mod">
        <pc:chgData name="Serif Salem" userId="93371da5-1b6a-4146-a736-4a3b0c81f0c2" providerId="ADAL" clId="{64F2F4BD-1C71-4165-A42D-9D7EB1DC9BC7}" dt="2025-02-12T08:25:51.843" v="689" actId="47"/>
        <pc:sldMkLst>
          <pc:docMk/>
          <pc:sldMk cId="2006030735" sldId="373"/>
        </pc:sldMkLst>
      </pc:sldChg>
      <pc:sldChg chg="addSp delSp modSp add mod">
        <pc:chgData name="Serif Salem" userId="93371da5-1b6a-4146-a736-4a3b0c81f0c2" providerId="ADAL" clId="{64F2F4BD-1C71-4165-A42D-9D7EB1DC9BC7}" dt="2025-02-12T08:39:24.848" v="772" actId="403"/>
        <pc:sldMkLst>
          <pc:docMk/>
          <pc:sldMk cId="335134054" sldId="374"/>
        </pc:sldMkLst>
        <pc:spChg chg="mod">
          <ac:chgData name="Serif Salem" userId="93371da5-1b6a-4146-a736-4a3b0c81f0c2" providerId="ADAL" clId="{64F2F4BD-1C71-4165-A42D-9D7EB1DC9BC7}" dt="2025-02-12T08:39:24.848" v="772" actId="403"/>
          <ac:spMkLst>
            <pc:docMk/>
            <pc:sldMk cId="335134054" sldId="374"/>
            <ac:spMk id="5" creationId="{B9257152-74F0-0677-6203-2F3C7F521198}"/>
          </ac:spMkLst>
        </pc:spChg>
        <pc:picChg chg="add mod">
          <ac:chgData name="Serif Salem" userId="93371da5-1b6a-4146-a736-4a3b0c81f0c2" providerId="ADAL" clId="{64F2F4BD-1C71-4165-A42D-9D7EB1DC9BC7}" dt="2025-02-12T08:38:26.099" v="767" actId="1076"/>
          <ac:picMkLst>
            <pc:docMk/>
            <pc:sldMk cId="335134054" sldId="374"/>
            <ac:picMk id="3" creationId="{B5294375-702F-1B9C-F28F-5435659799AF}"/>
          </ac:picMkLst>
        </pc:picChg>
        <pc:picChg chg="add mod">
          <ac:chgData name="Serif Salem" userId="93371da5-1b6a-4146-a736-4a3b0c81f0c2" providerId="ADAL" clId="{64F2F4BD-1C71-4165-A42D-9D7EB1DC9BC7}" dt="2025-02-12T08:39:18.675" v="769" actId="1076"/>
          <ac:picMkLst>
            <pc:docMk/>
            <pc:sldMk cId="335134054" sldId="374"/>
            <ac:picMk id="6" creationId="{5AEF6F83-3D16-0E74-5B73-F82643EEF871}"/>
          </ac:picMkLst>
        </pc:picChg>
      </pc:sldChg>
      <pc:sldChg chg="addSp modSp add mod modNotesTx">
        <pc:chgData name="Serif Salem" userId="93371da5-1b6a-4146-a736-4a3b0c81f0c2" providerId="ADAL" clId="{64F2F4BD-1C71-4165-A42D-9D7EB1DC9BC7}" dt="2025-02-14T09:13:51.293" v="1160" actId="6549"/>
        <pc:sldMkLst>
          <pc:docMk/>
          <pc:sldMk cId="147281639" sldId="375"/>
        </pc:sldMkLst>
        <pc:spChg chg="mod">
          <ac:chgData name="Serif Salem" userId="93371da5-1b6a-4146-a736-4a3b0c81f0c2" providerId="ADAL" clId="{64F2F4BD-1C71-4165-A42D-9D7EB1DC9BC7}" dt="2025-02-12T08:41:01.972" v="792" actId="403"/>
          <ac:spMkLst>
            <pc:docMk/>
            <pc:sldMk cId="147281639" sldId="375"/>
            <ac:spMk id="5" creationId="{AC6AA8CF-AAA9-3BA6-BCCC-C7B85D0B944C}"/>
          </ac:spMkLst>
        </pc:spChg>
        <pc:picChg chg="add mod">
          <ac:chgData name="Serif Salem" userId="93371da5-1b6a-4146-a736-4a3b0c81f0c2" providerId="ADAL" clId="{64F2F4BD-1C71-4165-A42D-9D7EB1DC9BC7}" dt="2025-02-12T08:43:25.425" v="797" actId="1076"/>
          <ac:picMkLst>
            <pc:docMk/>
            <pc:sldMk cId="147281639" sldId="375"/>
            <ac:picMk id="8194" creationId="{218654D7-740C-764C-956A-C098A66AAE65}"/>
          </ac:picMkLst>
        </pc:picChg>
        <pc:picChg chg="add mod">
          <ac:chgData name="Serif Salem" userId="93371da5-1b6a-4146-a736-4a3b0c81f0c2" providerId="ADAL" clId="{64F2F4BD-1C71-4165-A42D-9D7EB1DC9BC7}" dt="2025-02-12T08:45:02.844" v="801" actId="1076"/>
          <ac:picMkLst>
            <pc:docMk/>
            <pc:sldMk cId="147281639" sldId="375"/>
            <ac:picMk id="8196" creationId="{FCE6D139-8FF3-B112-B498-9D51E25C266E}"/>
          </ac:picMkLst>
        </pc:picChg>
      </pc:sldChg>
      <pc:sldChg chg="addSp modSp add mod modNotesTx">
        <pc:chgData name="Serif Salem" userId="93371da5-1b6a-4146-a736-4a3b0c81f0c2" providerId="ADAL" clId="{64F2F4BD-1C71-4165-A42D-9D7EB1DC9BC7}" dt="2025-02-14T09:13:56.922" v="1162" actId="6549"/>
        <pc:sldMkLst>
          <pc:docMk/>
          <pc:sldMk cId="3724249234" sldId="376"/>
        </pc:sldMkLst>
        <pc:spChg chg="mod">
          <ac:chgData name="Serif Salem" userId="93371da5-1b6a-4146-a736-4a3b0c81f0c2" providerId="ADAL" clId="{64F2F4BD-1C71-4165-A42D-9D7EB1DC9BC7}" dt="2025-02-12T09:04:47.798" v="1002" actId="27636"/>
          <ac:spMkLst>
            <pc:docMk/>
            <pc:sldMk cId="3724249234" sldId="376"/>
            <ac:spMk id="5" creationId="{A2CBE45C-4306-65CD-2167-3294CF74FA23}"/>
          </ac:spMkLst>
        </pc:spChg>
        <pc:picChg chg="add mod">
          <ac:chgData name="Serif Salem" userId="93371da5-1b6a-4146-a736-4a3b0c81f0c2" providerId="ADAL" clId="{64F2F4BD-1C71-4165-A42D-9D7EB1DC9BC7}" dt="2025-02-12T09:04:49.885" v="1003" actId="1076"/>
          <ac:picMkLst>
            <pc:docMk/>
            <pc:sldMk cId="3724249234" sldId="376"/>
            <ac:picMk id="2" creationId="{0C55BF4A-DF5F-09E7-AEA1-E5638CB0C137}"/>
          </ac:picMkLst>
        </pc:picChg>
      </pc:sldChg>
      <pc:sldChg chg="addSp modSp add mod modNotesTx">
        <pc:chgData name="Serif Salem" userId="93371da5-1b6a-4146-a736-4a3b0c81f0c2" providerId="ADAL" clId="{64F2F4BD-1C71-4165-A42D-9D7EB1DC9BC7}" dt="2025-02-14T09:14:00.023" v="1163" actId="6549"/>
        <pc:sldMkLst>
          <pc:docMk/>
          <pc:sldMk cId="3272949114" sldId="377"/>
        </pc:sldMkLst>
        <pc:spChg chg="mod">
          <ac:chgData name="Serif Salem" userId="93371da5-1b6a-4146-a736-4a3b0c81f0c2" providerId="ADAL" clId="{64F2F4BD-1C71-4165-A42D-9D7EB1DC9BC7}" dt="2025-02-12T08:48:29.249" v="829" actId="14100"/>
          <ac:spMkLst>
            <pc:docMk/>
            <pc:sldMk cId="3272949114" sldId="377"/>
            <ac:spMk id="5" creationId="{E5E929D5-1690-1D9E-6B16-5C3FE6A70089}"/>
          </ac:spMkLst>
        </pc:spChg>
        <pc:picChg chg="add mod">
          <ac:chgData name="Serif Salem" userId="93371da5-1b6a-4146-a736-4a3b0c81f0c2" providerId="ADAL" clId="{64F2F4BD-1C71-4165-A42D-9D7EB1DC9BC7}" dt="2025-02-12T09:06:16.107" v="1007" actId="1076"/>
          <ac:picMkLst>
            <pc:docMk/>
            <pc:sldMk cId="3272949114" sldId="377"/>
            <ac:picMk id="2" creationId="{1CFB6D3F-B70D-4AC2-AA0C-D846DC3F0207}"/>
          </ac:picMkLst>
        </pc:picChg>
      </pc:sldChg>
      <pc:sldChg chg="addSp delSp modSp add mod modNotesTx">
        <pc:chgData name="Serif Salem" userId="93371da5-1b6a-4146-a736-4a3b0c81f0c2" providerId="ADAL" clId="{64F2F4BD-1C71-4165-A42D-9D7EB1DC9BC7}" dt="2025-02-14T09:14:04.564" v="1165" actId="6549"/>
        <pc:sldMkLst>
          <pc:docMk/>
          <pc:sldMk cId="649873932" sldId="378"/>
        </pc:sldMkLst>
        <pc:spChg chg="mod">
          <ac:chgData name="Serif Salem" userId="93371da5-1b6a-4146-a736-4a3b0c81f0c2" providerId="ADAL" clId="{64F2F4BD-1C71-4165-A42D-9D7EB1DC9BC7}" dt="2025-02-12T08:49:34.353" v="849" actId="27636"/>
          <ac:spMkLst>
            <pc:docMk/>
            <pc:sldMk cId="649873932" sldId="378"/>
            <ac:spMk id="5" creationId="{33EC5F0C-81AA-E8F9-7973-B1F955CA6E35}"/>
          </ac:spMkLst>
        </pc:spChg>
        <pc:picChg chg="add mod">
          <ac:chgData name="Serif Salem" userId="93371da5-1b6a-4146-a736-4a3b0c81f0c2" providerId="ADAL" clId="{64F2F4BD-1C71-4165-A42D-9D7EB1DC9BC7}" dt="2025-02-12T09:06:57.807" v="1010" actId="14100"/>
          <ac:picMkLst>
            <pc:docMk/>
            <pc:sldMk cId="649873932" sldId="378"/>
            <ac:picMk id="2" creationId="{9A8C8122-E669-0C03-B2DD-E3094C3E8C46}"/>
          </ac:picMkLst>
        </pc:picChg>
        <pc:picChg chg="add mod">
          <ac:chgData name="Serif Salem" userId="93371da5-1b6a-4146-a736-4a3b0c81f0c2" providerId="ADAL" clId="{64F2F4BD-1C71-4165-A42D-9D7EB1DC9BC7}" dt="2025-02-12T09:09:12.576" v="1023" actId="1076"/>
          <ac:picMkLst>
            <pc:docMk/>
            <pc:sldMk cId="649873932" sldId="378"/>
            <ac:picMk id="10242" creationId="{952B0E8B-0D69-2268-43AF-976ED29F3285}"/>
          </ac:picMkLst>
        </pc:picChg>
      </pc:sldChg>
      <pc:sldChg chg="addSp modSp add mod modNotesTx">
        <pc:chgData name="Serif Salem" userId="93371da5-1b6a-4146-a736-4a3b0c81f0c2" providerId="ADAL" clId="{64F2F4BD-1C71-4165-A42D-9D7EB1DC9BC7}" dt="2025-02-14T09:14:11.103" v="1167" actId="6549"/>
        <pc:sldMkLst>
          <pc:docMk/>
          <pc:sldMk cId="4042703944" sldId="379"/>
        </pc:sldMkLst>
        <pc:spChg chg="mod">
          <ac:chgData name="Serif Salem" userId="93371da5-1b6a-4146-a736-4a3b0c81f0c2" providerId="ADAL" clId="{64F2F4BD-1C71-4165-A42D-9D7EB1DC9BC7}" dt="2025-02-12T08:50:27.222" v="860" actId="27636"/>
          <ac:spMkLst>
            <pc:docMk/>
            <pc:sldMk cId="4042703944" sldId="379"/>
            <ac:spMk id="5" creationId="{7D32913B-31F5-8D44-5988-B3DBD5FDAA66}"/>
          </ac:spMkLst>
        </pc:spChg>
        <pc:picChg chg="add mod">
          <ac:chgData name="Serif Salem" userId="93371da5-1b6a-4146-a736-4a3b0c81f0c2" providerId="ADAL" clId="{64F2F4BD-1C71-4165-A42D-9D7EB1DC9BC7}" dt="2025-02-12T11:10:07.267" v="1027" actId="1076"/>
          <ac:picMkLst>
            <pc:docMk/>
            <pc:sldMk cId="4042703944" sldId="379"/>
            <ac:picMk id="11266" creationId="{4ED40F18-CB59-55A1-5490-9AC797C67364}"/>
          </ac:picMkLst>
        </pc:picChg>
      </pc:sldChg>
      <pc:sldChg chg="addSp delSp modSp add mod modNotesTx">
        <pc:chgData name="Serif Salem" userId="93371da5-1b6a-4146-a736-4a3b0c81f0c2" providerId="ADAL" clId="{64F2F4BD-1C71-4165-A42D-9D7EB1DC9BC7}" dt="2025-02-14T09:14:35.292" v="1175" actId="6549"/>
        <pc:sldMkLst>
          <pc:docMk/>
          <pc:sldMk cId="3330166279" sldId="380"/>
        </pc:sldMkLst>
        <pc:spChg chg="mod">
          <ac:chgData name="Serif Salem" userId="93371da5-1b6a-4146-a736-4a3b0c81f0c2" providerId="ADAL" clId="{64F2F4BD-1C71-4165-A42D-9D7EB1DC9BC7}" dt="2025-02-12T11:27:34.017" v="1092" actId="27636"/>
          <ac:spMkLst>
            <pc:docMk/>
            <pc:sldMk cId="3330166279" sldId="380"/>
            <ac:spMk id="5" creationId="{B4BA2826-321F-F16D-CDBB-D8F2258E2BC3}"/>
          </ac:spMkLst>
        </pc:spChg>
        <pc:picChg chg="add mod">
          <ac:chgData name="Serif Salem" userId="93371da5-1b6a-4146-a736-4a3b0c81f0c2" providerId="ADAL" clId="{64F2F4BD-1C71-4165-A42D-9D7EB1DC9BC7}" dt="2025-02-12T11:27:39.102" v="1094" actId="14100"/>
          <ac:picMkLst>
            <pc:docMk/>
            <pc:sldMk cId="3330166279" sldId="380"/>
            <ac:picMk id="15364" creationId="{74CE8C4F-E86A-0F2E-699C-5B0A7F710352}"/>
          </ac:picMkLst>
        </pc:picChg>
        <pc:picChg chg="add mod">
          <ac:chgData name="Serif Salem" userId="93371da5-1b6a-4146-a736-4a3b0c81f0c2" providerId="ADAL" clId="{64F2F4BD-1C71-4165-A42D-9D7EB1DC9BC7}" dt="2025-02-12T11:28:27.921" v="1099" actId="1076"/>
          <ac:picMkLst>
            <pc:docMk/>
            <pc:sldMk cId="3330166279" sldId="380"/>
            <ac:picMk id="15366" creationId="{DB2A6BB3-53D5-145C-EACA-579191C7726B}"/>
          </ac:picMkLst>
        </pc:picChg>
      </pc:sldChg>
      <pc:sldChg chg="addSp modSp add mod modNotesTx">
        <pc:chgData name="Serif Salem" userId="93371da5-1b6a-4146-a736-4a3b0c81f0c2" providerId="ADAL" clId="{64F2F4BD-1C71-4165-A42D-9D7EB1DC9BC7}" dt="2025-02-14T09:14:41.144" v="1177" actId="6549"/>
        <pc:sldMkLst>
          <pc:docMk/>
          <pc:sldMk cId="3444012139" sldId="381"/>
        </pc:sldMkLst>
        <pc:spChg chg="mod">
          <ac:chgData name="Serif Salem" userId="93371da5-1b6a-4146-a736-4a3b0c81f0c2" providerId="ADAL" clId="{64F2F4BD-1C71-4165-A42D-9D7EB1DC9BC7}" dt="2025-02-12T11:32:34.276" v="1104" actId="27636"/>
          <ac:spMkLst>
            <pc:docMk/>
            <pc:sldMk cId="3444012139" sldId="381"/>
            <ac:spMk id="5" creationId="{B3E413FC-B2AF-F4C4-38F4-B867E21098CF}"/>
          </ac:spMkLst>
        </pc:spChg>
        <pc:picChg chg="add mod">
          <ac:chgData name="Serif Salem" userId="93371da5-1b6a-4146-a736-4a3b0c81f0c2" providerId="ADAL" clId="{64F2F4BD-1C71-4165-A42D-9D7EB1DC9BC7}" dt="2025-02-12T11:32:49.320" v="1109" actId="14100"/>
          <ac:picMkLst>
            <pc:docMk/>
            <pc:sldMk cId="3444012139" sldId="381"/>
            <ac:picMk id="16386" creationId="{787A3A40-93A8-4062-D842-A8E524F7540F}"/>
          </ac:picMkLst>
        </pc:picChg>
      </pc:sldChg>
      <pc:sldChg chg="addSp modSp add mod modNotesTx">
        <pc:chgData name="Serif Salem" userId="93371da5-1b6a-4146-a736-4a3b0c81f0c2" providerId="ADAL" clId="{64F2F4BD-1C71-4165-A42D-9D7EB1DC9BC7}" dt="2025-02-14T09:14:44.119" v="1178" actId="6549"/>
        <pc:sldMkLst>
          <pc:docMk/>
          <pc:sldMk cId="2094457911" sldId="382"/>
        </pc:sldMkLst>
        <pc:spChg chg="mod">
          <ac:chgData name="Serif Salem" userId="93371da5-1b6a-4146-a736-4a3b0c81f0c2" providerId="ADAL" clId="{64F2F4BD-1C71-4165-A42D-9D7EB1DC9BC7}" dt="2025-02-12T11:38:39.718" v="1125" actId="27636"/>
          <ac:spMkLst>
            <pc:docMk/>
            <pc:sldMk cId="2094457911" sldId="382"/>
            <ac:spMk id="5" creationId="{C91B5677-7072-A233-83D0-2C64C333A10F}"/>
          </ac:spMkLst>
        </pc:spChg>
        <pc:picChg chg="add mod modCrop">
          <ac:chgData name="Serif Salem" userId="93371da5-1b6a-4146-a736-4a3b0c81f0c2" providerId="ADAL" clId="{64F2F4BD-1C71-4165-A42D-9D7EB1DC9BC7}" dt="2025-02-12T11:38:37.351" v="1123" actId="1076"/>
          <ac:picMkLst>
            <pc:docMk/>
            <pc:sldMk cId="2094457911" sldId="382"/>
            <ac:picMk id="2" creationId="{B8FA9D84-1B90-0AE4-6433-024856B7B48E}"/>
          </ac:picMkLst>
        </pc:picChg>
      </pc:sldChg>
      <pc:sldChg chg="addSp delSp modSp add mod modNotesTx">
        <pc:chgData name="Serif Salem" userId="93371da5-1b6a-4146-a736-4a3b0c81f0c2" providerId="ADAL" clId="{64F2F4BD-1C71-4165-A42D-9D7EB1DC9BC7}" dt="2025-02-14T09:14:48.996" v="1180" actId="6549"/>
        <pc:sldMkLst>
          <pc:docMk/>
          <pc:sldMk cId="721196151" sldId="383"/>
        </pc:sldMkLst>
        <pc:spChg chg="mod">
          <ac:chgData name="Serif Salem" userId="93371da5-1b6a-4146-a736-4a3b0c81f0c2" providerId="ADAL" clId="{64F2F4BD-1C71-4165-A42D-9D7EB1DC9BC7}" dt="2025-02-12T08:56:55.840" v="950" actId="27636"/>
          <ac:spMkLst>
            <pc:docMk/>
            <pc:sldMk cId="721196151" sldId="383"/>
            <ac:spMk id="5" creationId="{72A93D8B-8D39-E635-6954-6B72456062D5}"/>
          </ac:spMkLst>
        </pc:spChg>
        <pc:picChg chg="add mod">
          <ac:chgData name="Serif Salem" userId="93371da5-1b6a-4146-a736-4a3b0c81f0c2" providerId="ADAL" clId="{64F2F4BD-1C71-4165-A42D-9D7EB1DC9BC7}" dt="2025-02-12T11:41:22.996" v="1134" actId="1076"/>
          <ac:picMkLst>
            <pc:docMk/>
            <pc:sldMk cId="721196151" sldId="383"/>
            <ac:picMk id="17412" creationId="{51E2A786-9D42-D471-4AC3-8AE53F86DA81}"/>
          </ac:picMkLst>
        </pc:picChg>
        <pc:picChg chg="add mod">
          <ac:chgData name="Serif Salem" userId="93371da5-1b6a-4146-a736-4a3b0c81f0c2" providerId="ADAL" clId="{64F2F4BD-1C71-4165-A42D-9D7EB1DC9BC7}" dt="2025-02-12T11:42:09.781" v="1138" actId="1076"/>
          <ac:picMkLst>
            <pc:docMk/>
            <pc:sldMk cId="721196151" sldId="383"/>
            <ac:picMk id="17414" creationId="{5729808E-E71A-8BA5-159B-3091100A1D96}"/>
          </ac:picMkLst>
        </pc:picChg>
      </pc:sldChg>
      <pc:sldChg chg="addSp modSp add mod modNotesTx">
        <pc:chgData name="Serif Salem" userId="93371da5-1b6a-4146-a736-4a3b0c81f0c2" providerId="ADAL" clId="{64F2F4BD-1C71-4165-A42D-9D7EB1DC9BC7}" dt="2025-02-14T09:14:17.628" v="1169" actId="6549"/>
        <pc:sldMkLst>
          <pc:docMk/>
          <pc:sldMk cId="60453484" sldId="384"/>
        </pc:sldMkLst>
        <pc:spChg chg="mod">
          <ac:chgData name="Serif Salem" userId="93371da5-1b6a-4146-a736-4a3b0c81f0c2" providerId="ADAL" clId="{64F2F4BD-1C71-4165-A42D-9D7EB1DC9BC7}" dt="2025-02-12T11:15:34.622" v="1031" actId="6549"/>
          <ac:spMkLst>
            <pc:docMk/>
            <pc:sldMk cId="60453484" sldId="384"/>
            <ac:spMk id="5" creationId="{8445247A-C3F3-1F78-846C-7F58EFCEF1FF}"/>
          </ac:spMkLst>
        </pc:spChg>
        <pc:picChg chg="add mod modCrop">
          <ac:chgData name="Serif Salem" userId="93371da5-1b6a-4146-a736-4a3b0c81f0c2" providerId="ADAL" clId="{64F2F4BD-1C71-4165-A42D-9D7EB1DC9BC7}" dt="2025-02-12T11:15:58.707" v="1039" actId="1076"/>
          <ac:picMkLst>
            <pc:docMk/>
            <pc:sldMk cId="60453484" sldId="384"/>
            <ac:picMk id="2" creationId="{32B486E4-A6DF-B3FB-294D-308DC235DE72}"/>
          </ac:picMkLst>
        </pc:picChg>
      </pc:sldChg>
      <pc:sldChg chg="new del">
        <pc:chgData name="Serif Salem" userId="93371da5-1b6a-4146-a736-4a3b0c81f0c2" providerId="ADAL" clId="{64F2F4BD-1C71-4165-A42D-9D7EB1DC9BC7}" dt="2025-02-12T11:15:14.470" v="1029" actId="47"/>
        <pc:sldMkLst>
          <pc:docMk/>
          <pc:sldMk cId="2322341795" sldId="384"/>
        </pc:sldMkLst>
      </pc:sldChg>
      <pc:sldChg chg="addSp delSp modSp add mod modNotesTx">
        <pc:chgData name="Serif Salem" userId="93371da5-1b6a-4146-a736-4a3b0c81f0c2" providerId="ADAL" clId="{64F2F4BD-1C71-4165-A42D-9D7EB1DC9BC7}" dt="2025-02-14T09:14:23.941" v="1171" actId="6549"/>
        <pc:sldMkLst>
          <pc:docMk/>
          <pc:sldMk cId="4081632683" sldId="385"/>
        </pc:sldMkLst>
        <pc:spChg chg="mod">
          <ac:chgData name="Serif Salem" userId="93371da5-1b6a-4146-a736-4a3b0c81f0c2" providerId="ADAL" clId="{64F2F4BD-1C71-4165-A42D-9D7EB1DC9BC7}" dt="2025-02-12T11:21:25.239" v="1053" actId="20577"/>
          <ac:spMkLst>
            <pc:docMk/>
            <pc:sldMk cId="4081632683" sldId="385"/>
            <ac:spMk id="5" creationId="{60B54381-A39E-C0BA-9DB0-9A63ACA6D41F}"/>
          </ac:spMkLst>
        </pc:spChg>
        <pc:picChg chg="add mod">
          <ac:chgData name="Serif Salem" userId="93371da5-1b6a-4146-a736-4a3b0c81f0c2" providerId="ADAL" clId="{64F2F4BD-1C71-4165-A42D-9D7EB1DC9BC7}" dt="2025-02-12T11:21:38.815" v="1058" actId="1076"/>
          <ac:picMkLst>
            <pc:docMk/>
            <pc:sldMk cId="4081632683" sldId="385"/>
            <ac:picMk id="3" creationId="{97F739A8-0AE1-FC24-CCBA-8F500D91F0C9}"/>
          </ac:picMkLst>
        </pc:picChg>
      </pc:sldChg>
      <pc:sldChg chg="addSp modSp add mod modNotesTx">
        <pc:chgData name="Serif Salem" userId="93371da5-1b6a-4146-a736-4a3b0c81f0c2" providerId="ADAL" clId="{64F2F4BD-1C71-4165-A42D-9D7EB1DC9BC7}" dt="2025-02-14T09:14:29.155" v="1173" actId="6549"/>
        <pc:sldMkLst>
          <pc:docMk/>
          <pc:sldMk cId="1453247511" sldId="386"/>
        </pc:sldMkLst>
        <pc:spChg chg="mod">
          <ac:chgData name="Serif Salem" userId="93371da5-1b6a-4146-a736-4a3b0c81f0c2" providerId="ADAL" clId="{64F2F4BD-1C71-4165-A42D-9D7EB1DC9BC7}" dt="2025-02-12T11:23:34.992" v="1068" actId="20577"/>
          <ac:spMkLst>
            <pc:docMk/>
            <pc:sldMk cId="1453247511" sldId="386"/>
            <ac:spMk id="5" creationId="{F0782F0B-C1E2-0DF2-F3B1-FFD01D45EA79}"/>
          </ac:spMkLst>
        </pc:spChg>
        <pc:picChg chg="add mod">
          <ac:chgData name="Serif Salem" userId="93371da5-1b6a-4146-a736-4a3b0c81f0c2" providerId="ADAL" clId="{64F2F4BD-1C71-4165-A42D-9D7EB1DC9BC7}" dt="2025-02-12T11:24:02.980" v="1073" actId="1076"/>
          <ac:picMkLst>
            <pc:docMk/>
            <pc:sldMk cId="1453247511" sldId="386"/>
            <ac:picMk id="13314" creationId="{C4CD8029-B0D2-4384-AB96-258EC9CEADC6}"/>
          </ac:picMkLst>
        </pc:picChg>
        <pc:picChg chg="add mod">
          <ac:chgData name="Serif Salem" userId="93371da5-1b6a-4146-a736-4a3b0c81f0c2" providerId="ADAL" clId="{64F2F4BD-1C71-4165-A42D-9D7EB1DC9BC7}" dt="2025-02-12T11:24:47.929" v="1078" actId="1076"/>
          <ac:picMkLst>
            <pc:docMk/>
            <pc:sldMk cId="1453247511" sldId="386"/>
            <ac:picMk id="14338" creationId="{CC8F504B-2973-4E29-74F9-E989D1FBCC4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DBD95-2065-4EED-8FE5-7AF7B9BC784A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D4A24C-557F-4C00-BDC6-7A875CC931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77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4045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8579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6949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4492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1611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3871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2644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132B37-2229-72E0-A000-617A331FA6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A9C93B-B08C-50C0-BDF8-62A8FDD70E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9C18FC-69EC-6E06-E8A9-8F2C0DDB55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AE431E-6F2F-9039-35FF-3AD99CB827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2566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3092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B08DCD-FD49-375C-CCB8-6EAC4C2A5C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5A37D0-5C7A-7DE5-061E-C2E7211A8C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99D75F-9476-3087-362F-E84F94F7FD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5B9A98-F07A-6291-0842-CA7CDFCE2F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755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4775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68A1BE-BA62-3CEE-BC87-536128DC11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E96D7C-2CC8-F97C-C995-4AF47DDA45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20C364-81C8-DBBC-6921-C982C48509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3D59E1-9CBA-A264-E2E4-3E418F2759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8799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7670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0131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B72E3D-6E20-E0B8-A2FA-511026C873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50D42D-E897-A1FE-1BD9-BF3D4F6A53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D30B6C-E4EF-D001-4006-BE3E0AB230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6E238C-6FC4-F600-B2EA-5B0474CB6D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8024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4915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F58247-B6B4-35D4-B983-B1DDCA50C6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A1FB61-2CC9-77FB-3D47-37D64F51B3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D81C58-49E1-73C6-7589-6E455156C5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💬</a:t>
            </a:r>
            <a:r>
              <a:rPr lang="en-GB" sz="12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"Categorical data analysis helps businesses understand customer segments and preferences. For example, we can see which product categories contribute the most to revenue and how sales vary across regions."</a:t>
            </a:r>
            <a:endParaRPr lang="en-GB" sz="12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DE00FE-50F0-A4DA-3014-44893C7936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7920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1079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3B8B35-818A-3923-FD62-28DFF82BE1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20CA81-47AF-EA60-0DC7-B9E2C3C8D8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88ECC7-C26C-64F6-99BB-4B6A0E4104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F37789-BE7F-2CD2-4218-B157FB0152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14139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96176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A3627F-1100-B52B-67C8-548DBC6851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C13FB9-67C2-43F0-3654-2A2EB4FB86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4A2A06-6CFB-FB17-7C3A-B2D57F13F6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F0E22B-B59B-E242-F12E-64F47EB687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16645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💬</a:t>
            </a: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"Outliers can distort analysis. Some need correction (data entry errors), while others represent extreme but valid business scenarios."</a:t>
            </a:r>
            <a:endParaRPr lang="en-GB" sz="18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43533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1BAC22-2664-D8BC-E503-B43AD15C8C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5A5FA1-0847-D3FE-BE8F-BDCD309265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CF3F75-58B6-CB4C-3216-E7726EE71F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291A4C-2BF9-47F3-7274-832A2E6D0C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39539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49851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F9C965-F924-E798-CF35-4C287A2D1B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5F9A9C-B397-71F3-48A9-46C0AF6271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AC7A8F-50AD-EDBB-3419-47953191AC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62B552-CB62-D160-7423-2D54342483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61243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08248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11F3E5-5428-4B38-AF96-0675070210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F13060-FFCD-31D9-981F-B641E20523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62EECD-C515-5057-1D0B-EEC6CC6396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D7AA36-CA17-A042-58C5-3C5852DE02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98690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23995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F479F2-CCBA-7C2E-3AC9-D8AB6DB432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451A27-9C3C-5160-DA9D-96FD08E402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453CB4-C3C3-5B51-E2E9-5C31814CBA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4D30A6-0353-514A-5548-08CDD6FC8B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60379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21384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7A1F9E-6D47-6CF1-9A53-5F8F537510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85AC09-E605-19EF-31EF-D394D813EF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DA659E-7053-7E84-3FB8-8D59F54ADB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F59773-8C23-34F8-C79F-C808571527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76907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58751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59D31C-A331-C4E6-F17B-2C7AF1F60E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AB6762-A371-9A75-1C90-9747CDEE2F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10DD56-17B9-AE6B-CCFD-BAEB058E20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ECA215-A868-2D16-9D7C-A88B7F54AE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75505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81203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76E778-BAAD-59D7-B421-8394683E0C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CD18D3-F2F0-F6BB-BDC1-DB25410F26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D993D9-B5D9-5B20-2DA9-3306B45FC4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E25AFB-29E9-0D3A-9F39-3949532456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24738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94644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A8162D-37FC-9887-5A43-AF44997C33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E42BAA-DDED-44B2-DF9A-69853B5608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3F4CF3-FBF7-982A-DA14-7514B9EF1D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A967FC-1F7E-2328-DA25-1FC7469F24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96524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💬</a:t>
            </a: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"Some products may generate high revenue but have low profitability. By </a:t>
            </a:r>
            <a:r>
              <a:rPr lang="en-GB" sz="1800" i="1" kern="10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analyzing</a:t>
            </a:r>
            <a:r>
              <a:rPr lang="en-GB" sz="1800" i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profit margins per category, businesses can optimize pricing and marketing efforts to focus on high-profit items."</a:t>
            </a:r>
            <a:endParaRPr lang="en-GB" sz="18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44836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11ACB6-6EB4-42D6-A448-4609D90F12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86A869-402A-EF42-5012-412FD0D9FD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560290-5530-9F64-59CA-77EAF48624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089FBD-5CF1-535F-4FD9-A352BA896B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93402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36690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BFB2D1-E1A6-80D9-22DE-A80B8E937D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C058C0-67EE-88C1-E2F8-E3950BEC2E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A04F47-723C-EAE3-7580-83659ACB3B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D7877C-01AA-E2BF-0E0C-E0A8017808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24352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82942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58699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02910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85817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033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48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B29D9AA6-76A3-4C13-90BC-D5452E7F4F33}" type="datetime1">
              <a:rPr lang="en-GB" smtClean="0"/>
              <a:t>14/02/2025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364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A89D26-1AAA-41DB-A80C-FE4372663E2E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76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89CB-50C1-4247-87A9-7CDA5D43F251}" type="datetime1">
              <a:rPr lang="en-GB" smtClean="0"/>
              <a:t>14/02/2025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28653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E688DB-1D52-4BB1-90C9-159AD018F26B}" type="datetime1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795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5618EC-7EA9-45F6-B4BF-9559AB75824A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660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6E497D-0D84-483F-8C94-7D0A1A733FDC}" type="datetime1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90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4ACF1A-4C8D-4F03-885B-26701C5B8780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28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CEA6B6-C9BB-4BAB-8252-10C974295DE7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138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F6EF34-9F33-4EED-924E-A0806AABFE59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7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5B07E1-5D30-49D7-9657-887494FF9A0C}" type="datetime1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349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069C2B-854E-4583-BBD5-C22FA0075504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4713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401A5025-0D74-474B-B88E-2DE6BE630551}" type="datetime1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879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8C12446-9D7F-4F03-82CB-AF87329E632C}" type="datetime1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405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876EF13-3C08-4E1F-B5F4-2695985B46DE}" type="datetime1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468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B936E5E-7F93-4D90-933D-4F2626C9705C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386610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4D47A7D3-D260-4FE2-BDAC-D7C1DE678C16}" type="datetime1">
              <a:rPr lang="en-GB" smtClean="0"/>
              <a:t>14/02/2025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8365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FC2219B6-A4EF-4433-962F-F8B435349A56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8042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CDE374A-CD39-48A2-A842-206A64074335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74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0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0D14BE9-4D7A-45E7-A443-1BB1E86CB87A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96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5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8000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0066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jpe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5F3C5-3A35-BA4D-1FF8-3A06A9527F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Data Mining &amp; Visualisation</a:t>
            </a:r>
            <a:br>
              <a:rPr lang="en-GB"/>
            </a:br>
            <a:br>
              <a:rPr lang="en-GB"/>
            </a:br>
            <a:r>
              <a:rPr lang="en-GB"/>
              <a:t>Understanding Data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63400E-0736-338C-C070-45EFB0590A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>
                <a:latin typeface="Calibri"/>
                <a:ea typeface="Calibri"/>
                <a:cs typeface="Calibri"/>
              </a:rPr>
              <a:t>Dr Serif Salem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820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D995E3-1C97-AC43-3A99-796A4C8A3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RISP-DM Framework: A Comprehensive Guide to Solving Complex Data ...">
            <a:extLst>
              <a:ext uri="{FF2B5EF4-FFF2-40B4-BE49-F238E27FC236}">
                <a16:creationId xmlns:a16="http://schemas.microsoft.com/office/drawing/2014/main" id="{46A466DB-DA28-2DDF-17A2-8DDB8869A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972" y="1593990"/>
            <a:ext cx="4285077" cy="427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57DC13-E655-6DEA-6D5C-1E1AED18F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266C8-A877-95C0-2A67-E45BED4C7E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7394303" cy="4486940"/>
          </a:xfrm>
        </p:spPr>
        <p:txBody>
          <a:bodyPr>
            <a:normAutofit/>
          </a:bodyPr>
          <a:lstStyle/>
          <a:p>
            <a:r>
              <a:rPr lang="en-GB" sz="3200"/>
              <a:t>6-phase cycle</a:t>
            </a:r>
          </a:p>
          <a:p>
            <a:r>
              <a:rPr lang="en-GB" sz="3200"/>
              <a:t>Multiple iteration through 5 of the stages </a:t>
            </a:r>
          </a:p>
          <a:p>
            <a:pPr lvl="1"/>
            <a:r>
              <a:rPr lang="en-GB" sz="2800"/>
              <a:t>Business understanding</a:t>
            </a:r>
          </a:p>
          <a:p>
            <a:pPr lvl="1"/>
            <a:r>
              <a:rPr lang="en-GB" sz="2800"/>
              <a:t>Data understanding</a:t>
            </a:r>
          </a:p>
          <a:p>
            <a:pPr lvl="1"/>
            <a:r>
              <a:rPr lang="en-GB" sz="2800"/>
              <a:t>Data preparation</a:t>
            </a:r>
          </a:p>
          <a:p>
            <a:pPr lvl="1"/>
            <a:r>
              <a:rPr lang="en-GB" sz="2800"/>
              <a:t>Modelling</a:t>
            </a:r>
          </a:p>
          <a:p>
            <a:pPr lvl="1"/>
            <a:r>
              <a:rPr lang="en-GB" sz="2800"/>
              <a:t>Evaluation</a:t>
            </a:r>
          </a:p>
          <a:p>
            <a:r>
              <a:rPr lang="en-GB" sz="3200"/>
              <a:t>Final deployment stage</a:t>
            </a:r>
          </a:p>
          <a:p>
            <a:pPr marL="0" indent="0">
              <a:buNone/>
            </a:pPr>
            <a:endParaRPr lang="en-GB" sz="32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B0B6D7-D7DE-E109-A5BB-69082CAD40B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DFD6F-81B8-4747-ABB6-D5835388FBFF}" type="datetime1">
              <a:rPr lang="en-GB" smtClean="0"/>
              <a:t>14/02/2025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A2D94A-45FE-13A3-E5D3-8A59E6937B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70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3D3785-80D6-D4DF-CD87-756AFF6668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49A51-C9B8-0288-8A9F-DDEAF642F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67EAB-71ED-82C3-226B-B524EA1E95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>
                <a:solidFill>
                  <a:schemeClr val="bg1">
                    <a:lumMod val="5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1. Business Understanding</a:t>
            </a:r>
            <a:endParaRPr lang="en-GB" sz="2800" kern="100">
              <a:solidFill>
                <a:schemeClr val="bg1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5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Define business objectives and requirements.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5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 the problem to be solved.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5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Translate business objectives into data science goals.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2. Data Understanding</a:t>
            </a:r>
            <a:endParaRPr lang="en-GB" sz="2800" kern="100">
              <a:effectLst/>
              <a:highlight>
                <a:srgbClr val="FFFF00"/>
              </a:highlight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Collect initial data and assess its quality.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Explore the data using visualisation and statistical summaries.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 potential patterns and relationships.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900" b="1" kern="100">
                <a:latin typeface="Aptos" panose="020B0004020202020204" pitchFamily="34" charset="0"/>
                <a:cs typeface="Arial" panose="020B0604020202020204" pitchFamily="34" charset="0"/>
              </a:rPr>
              <a:t>3. Data Preparation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700" kern="100">
                <a:latin typeface="Aptos" panose="020B0004020202020204" pitchFamily="34" charset="0"/>
                <a:cs typeface="Arial" panose="020B0604020202020204" pitchFamily="34" charset="0"/>
              </a:rPr>
              <a:t>Clean and preprocess the data (handling missing values, outliers, etc.).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700" kern="100">
                <a:latin typeface="Aptos" panose="020B0004020202020204" pitchFamily="34" charset="0"/>
                <a:cs typeface="Arial" panose="020B0604020202020204" pitchFamily="34" charset="0"/>
              </a:rPr>
              <a:t>Transform variables, normalise, or encode categorical data.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700" kern="100">
                <a:latin typeface="Aptos" panose="020B0004020202020204" pitchFamily="34" charset="0"/>
                <a:cs typeface="Arial" panose="020B0604020202020204" pitchFamily="34" charset="0"/>
              </a:rPr>
              <a:t>Select relevant features for model building.</a:t>
            </a: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28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D6A95-349B-DDA7-DCAD-DA844EB99E8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ED5CC-7717-41EB-A94A-C3C2436E733F}" type="datetime1">
              <a:rPr lang="en-GB" smtClean="0"/>
              <a:t>14/02/2025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6012FA-988C-D409-1786-339BFCD8B9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97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E4ABC6-0093-0B8A-5900-F3ECF79B1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C8A36-061B-24E1-416D-615EA7ECB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CDA4F-833B-DC03-41AA-A59D99ABD2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17983"/>
            <a:ext cx="11608494" cy="467801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kern="100">
                <a:latin typeface="Aptos" panose="020B0004020202020204" pitchFamily="34" charset="0"/>
                <a:cs typeface="Arial" panose="020B0604020202020204" pitchFamily="34" charset="0"/>
              </a:rPr>
              <a:t>4. Modelling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Choose appropriate algorithms and techniques (e.g., regression, decision trees, neural networks).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Train and validate models using the prepared data.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Optimise parameters to improve performance.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kern="100">
                <a:latin typeface="Aptos" panose="020B0004020202020204" pitchFamily="34" charset="0"/>
                <a:cs typeface="Arial" panose="020B0604020202020204" pitchFamily="34" charset="0"/>
              </a:rPr>
              <a:t>5. Evaluation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Assess model performance using appropriate metrics (e.g., accuracy, RMSE, F1-score).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Compare models to determine the best fit for the business problem.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Ensure the model meets business objectives before deployment.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kern="100">
                <a:latin typeface="Aptos" panose="020B0004020202020204" pitchFamily="34" charset="0"/>
                <a:cs typeface="Arial" panose="020B0604020202020204" pitchFamily="34" charset="0"/>
              </a:rPr>
              <a:t>6. Deployment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Implement the model in a real-world application.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Monitor its performance and update it as needed.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Document findings and lessons learned for future projects.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C823DB-A2DB-5211-7832-8833CEBF808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5EC1E-DFDA-4E0C-9744-C1D85015B73B}" type="datetime1">
              <a:rPr lang="en-GB" smtClean="0"/>
              <a:t>14/02/2025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352114-2AF2-28D7-2022-2F87E50A35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057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584CE2-EC67-AD7B-0599-95441FD8D5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F610130-47DE-DB48-7DB3-04E9C2B43F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CRISP Phase 2:</a:t>
            </a:r>
            <a:br>
              <a:rPr lang="en-GB"/>
            </a:br>
            <a:r>
              <a:rPr lang="en-GB"/>
              <a:t>Understanding Data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A3B62B9-382B-1893-8579-9E4C50A9A6E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43B715-E760-10EB-DA7C-D97B5ABF2D0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7C861-6BC4-4DCD-83A0-4E0E0895F453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1B9E8E-8B93-D459-E525-3D31AD99A1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353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270354-E93F-54C7-4B45-5C7E76B7AC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06DF8E-F98C-2889-DF3E-9E1150051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to Data Understanding &amp; EDA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593949D-BDF2-A259-6899-A1FB8ABE13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/>
              <a:t>🟢 What is Data Understanding?</a:t>
            </a:r>
          </a:p>
          <a:p>
            <a:pPr marL="457200" lvl="1" indent="0">
              <a:buNone/>
            </a:pPr>
            <a:r>
              <a:rPr lang="en-GB"/>
              <a:t>📌 It is the </a:t>
            </a:r>
            <a:r>
              <a:rPr lang="en-GB" b="1"/>
              <a:t>second phase of CRISP-DM</a:t>
            </a:r>
            <a:r>
              <a:rPr lang="en-GB"/>
              <a:t>, where we explore raw data before performing any modifications or modelling.</a:t>
            </a:r>
            <a:br>
              <a:rPr lang="en-GB"/>
            </a:br>
            <a:r>
              <a:rPr lang="en-GB"/>
              <a:t>📌 The goal is to </a:t>
            </a:r>
            <a:r>
              <a:rPr lang="en-GB" b="1"/>
              <a:t>understand the structure, relationships, and quality</a:t>
            </a:r>
            <a:r>
              <a:rPr lang="en-GB"/>
              <a:t> of data to make informed decisions.</a:t>
            </a:r>
          </a:p>
          <a:p>
            <a:r>
              <a:rPr lang="en-GB" b="1"/>
              <a:t>🟠 Why is Data Understanding Important?</a:t>
            </a:r>
          </a:p>
          <a:p>
            <a:pPr marL="457200" lvl="1" indent="0">
              <a:buNone/>
            </a:pPr>
            <a:r>
              <a:rPr lang="en-GB"/>
              <a:t>✔ Ensures data is </a:t>
            </a:r>
            <a:r>
              <a:rPr lang="en-GB" b="1"/>
              <a:t>accurate, complete, and relevant</a:t>
            </a:r>
            <a:r>
              <a:rPr lang="en-GB"/>
              <a:t> for analysis.</a:t>
            </a:r>
            <a:br>
              <a:rPr lang="en-GB"/>
            </a:br>
            <a:r>
              <a:rPr lang="en-GB"/>
              <a:t>✔ Helps identify </a:t>
            </a:r>
            <a:r>
              <a:rPr lang="en-GB" b="1"/>
              <a:t>missing values, inconsistencies, and outliers</a:t>
            </a:r>
            <a:r>
              <a:rPr lang="en-GB"/>
              <a:t>.</a:t>
            </a:r>
            <a:br>
              <a:rPr lang="en-GB"/>
            </a:br>
            <a:r>
              <a:rPr lang="en-GB"/>
              <a:t>✔ Allows early detection of </a:t>
            </a:r>
            <a:r>
              <a:rPr lang="en-GB" b="1"/>
              <a:t>patterns, trends, and correlations</a:t>
            </a:r>
            <a:r>
              <a:rPr lang="en-GB"/>
              <a:t>.</a:t>
            </a:r>
          </a:p>
          <a:p>
            <a:r>
              <a:rPr lang="en-GB" b="1"/>
              <a:t>🔵 What is Exploratory Data Analysis (EDA)?</a:t>
            </a:r>
          </a:p>
          <a:p>
            <a:pPr marL="457200" lvl="1" indent="0">
              <a:buNone/>
            </a:pPr>
            <a:r>
              <a:rPr lang="en-GB"/>
              <a:t>📊 A key part of </a:t>
            </a:r>
            <a:r>
              <a:rPr lang="en-GB" b="1"/>
              <a:t>Data Understanding</a:t>
            </a:r>
            <a:r>
              <a:rPr lang="en-GB"/>
              <a:t>, EDA helps:</a:t>
            </a:r>
            <a:br>
              <a:rPr lang="en-GB"/>
            </a:br>
            <a:r>
              <a:rPr lang="en-GB"/>
              <a:t>🔹 Summarise data with </a:t>
            </a:r>
            <a:r>
              <a:rPr lang="en-GB" b="1"/>
              <a:t>descriptive statistics</a:t>
            </a:r>
            <a:r>
              <a:rPr lang="en-GB"/>
              <a:t>.</a:t>
            </a:r>
            <a:br>
              <a:rPr lang="en-GB"/>
            </a:br>
            <a:r>
              <a:rPr lang="en-GB"/>
              <a:t>📈 Visualise distributions, </a:t>
            </a:r>
            <a:r>
              <a:rPr lang="en-GB" b="1"/>
              <a:t>relationships, and trends</a:t>
            </a:r>
            <a:r>
              <a:rPr lang="en-GB"/>
              <a:t>.</a:t>
            </a:r>
            <a:br>
              <a:rPr lang="en-GB"/>
            </a:br>
            <a:r>
              <a:rPr lang="en-GB"/>
              <a:t>🚨 Identify </a:t>
            </a:r>
            <a:r>
              <a:rPr lang="en-GB" b="1"/>
              <a:t>potential anomalies, missing data, and inconsistencies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DA7AC9-1DE0-545A-CC7E-0F4D20D1C0B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561E3-2EF7-4156-A1BA-9E04180D06D8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A6A44EA-5B0A-EC2D-D350-3591C1DCD8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175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69FF04-7C35-9E4B-487D-C1C938208A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012D777-1F6C-C599-64DA-5DD415518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Scenario Overview – Online Retail Sales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2B6238E-5ECE-4417-9D87-FAF485801E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/>
              <a:t>🟢 Business Context</a:t>
            </a:r>
          </a:p>
          <a:p>
            <a:pPr marL="457200" lvl="1" indent="0">
              <a:buNone/>
            </a:pPr>
            <a:r>
              <a:rPr lang="en-GB"/>
              <a:t>🛒 An </a:t>
            </a:r>
            <a:r>
              <a:rPr lang="en-GB" b="1"/>
              <a:t>e-commerce company</a:t>
            </a:r>
            <a:r>
              <a:rPr lang="en-GB"/>
              <a:t> selling </a:t>
            </a:r>
            <a:r>
              <a:rPr lang="en-GB" b="1"/>
              <a:t>electronics, home appliances, and accessories</a:t>
            </a:r>
            <a:r>
              <a:rPr lang="en-GB"/>
              <a:t>.</a:t>
            </a:r>
            <a:br>
              <a:rPr lang="en-GB"/>
            </a:br>
            <a:r>
              <a:rPr lang="en-GB"/>
              <a:t>🌎 Operates across </a:t>
            </a:r>
            <a:r>
              <a:rPr lang="en-GB" b="1"/>
              <a:t>multiple UK regions</a:t>
            </a:r>
            <a:r>
              <a:rPr lang="en-GB"/>
              <a:t>, targeting a </a:t>
            </a:r>
            <a:r>
              <a:rPr lang="en-GB" b="1"/>
              <a:t>diverse customer base</a:t>
            </a:r>
            <a:r>
              <a:rPr lang="en-GB"/>
              <a:t>.</a:t>
            </a:r>
            <a:br>
              <a:rPr lang="en-GB"/>
            </a:br>
            <a:r>
              <a:rPr lang="en-GB"/>
              <a:t>📉 Facing </a:t>
            </a:r>
            <a:r>
              <a:rPr lang="en-GB" b="1"/>
              <a:t>challenges in pricing, discounts, and customer segmentation</a:t>
            </a:r>
            <a:r>
              <a:rPr lang="en-GB"/>
              <a:t>.</a:t>
            </a:r>
          </a:p>
          <a:p>
            <a:r>
              <a:rPr lang="en-GB" b="1"/>
              <a:t>🟠 Business Goals</a:t>
            </a:r>
          </a:p>
          <a:p>
            <a:pPr marL="457200" lvl="1" indent="0">
              <a:buNone/>
            </a:pPr>
            <a:r>
              <a:rPr lang="en-GB"/>
              <a:t>✔ Improve </a:t>
            </a:r>
            <a:r>
              <a:rPr lang="en-GB" b="1"/>
              <a:t>sales strategy</a:t>
            </a:r>
            <a:r>
              <a:rPr lang="en-GB"/>
              <a:t> by understanding </a:t>
            </a:r>
            <a:r>
              <a:rPr lang="en-GB" b="1"/>
              <a:t>buying patterns</a:t>
            </a:r>
            <a:r>
              <a:rPr lang="en-GB"/>
              <a:t>.</a:t>
            </a:r>
            <a:br>
              <a:rPr lang="en-GB"/>
            </a:br>
            <a:r>
              <a:rPr lang="en-GB"/>
              <a:t>✔ Analyse the impact of </a:t>
            </a:r>
            <a:r>
              <a:rPr lang="en-GB" b="1"/>
              <a:t>discounts on revenue and profitability</a:t>
            </a:r>
            <a:r>
              <a:rPr lang="en-GB"/>
              <a:t>.</a:t>
            </a:r>
            <a:br>
              <a:rPr lang="en-GB"/>
            </a:br>
            <a:r>
              <a:rPr lang="en-GB"/>
              <a:t>✔ Segment customers for </a:t>
            </a:r>
            <a:r>
              <a:rPr lang="en-GB" b="1"/>
              <a:t>targeted marketing campaigns</a:t>
            </a:r>
            <a:r>
              <a:rPr lang="en-GB"/>
              <a:t>.</a:t>
            </a:r>
            <a:br>
              <a:rPr lang="en-GB"/>
            </a:br>
            <a:r>
              <a:rPr lang="en-GB"/>
              <a:t>✔ Detect </a:t>
            </a:r>
            <a:r>
              <a:rPr lang="en-GB" b="1"/>
              <a:t>seasonal trends</a:t>
            </a:r>
            <a:r>
              <a:rPr lang="en-GB"/>
              <a:t> to optimise </a:t>
            </a:r>
            <a:r>
              <a:rPr lang="en-GB" b="1"/>
              <a:t>inventory and promotions</a:t>
            </a:r>
            <a:r>
              <a:rPr lang="en-GB"/>
              <a:t>.</a:t>
            </a:r>
          </a:p>
          <a:p>
            <a:r>
              <a:rPr lang="en-GB" b="1"/>
              <a:t>🔵 Why Data Understanding is Important for This Case</a:t>
            </a:r>
          </a:p>
          <a:p>
            <a:pPr marL="457200" lvl="1" indent="0">
              <a:buNone/>
            </a:pPr>
            <a:r>
              <a:rPr lang="en-GB"/>
              <a:t>✔ Helps identify </a:t>
            </a:r>
            <a:r>
              <a:rPr lang="en-GB" b="1"/>
              <a:t>which products drive the most revenue</a:t>
            </a:r>
            <a:r>
              <a:rPr lang="en-GB"/>
              <a:t>.</a:t>
            </a:r>
            <a:br>
              <a:rPr lang="en-GB"/>
            </a:br>
            <a:r>
              <a:rPr lang="en-GB"/>
              <a:t>✔ Unveils </a:t>
            </a:r>
            <a:r>
              <a:rPr lang="en-GB" b="1"/>
              <a:t>regional and seasonal sales trends</a:t>
            </a:r>
            <a:r>
              <a:rPr lang="en-GB"/>
              <a:t>.</a:t>
            </a:r>
            <a:br>
              <a:rPr lang="en-GB"/>
            </a:br>
            <a:r>
              <a:rPr lang="en-GB"/>
              <a:t>✔ Detects </a:t>
            </a:r>
            <a:r>
              <a:rPr lang="en-GB" b="1"/>
              <a:t>high-value customers</a:t>
            </a:r>
            <a:r>
              <a:rPr lang="en-GB"/>
              <a:t> for loyalty programmes.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0AC7065-7936-F13D-0CAA-E735E8958F0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CBABF-E8C5-4A1C-A7E3-852529F7874D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9120ED0-8446-221D-0E33-E2E9141DC9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447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F7AAA9-1F8A-CD76-542D-1BD5DEE0D5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C24D33D-E047-56E9-1EA3-7C9115326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Importance of Data Understanding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5193D87-6367-31D6-3456-0534D65890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/>
              <a:t>🟢 Ensuring Data Quality</a:t>
            </a:r>
          </a:p>
          <a:p>
            <a:pPr marL="457200" lvl="1" indent="0">
              <a:buNone/>
            </a:pPr>
            <a:r>
              <a:rPr lang="en-GB"/>
              <a:t>✔ Identifying </a:t>
            </a:r>
            <a:r>
              <a:rPr lang="en-GB" b="1"/>
              <a:t>missing, duplicated, or inconsistent data</a:t>
            </a:r>
            <a:r>
              <a:rPr lang="en-GB"/>
              <a:t>.</a:t>
            </a:r>
            <a:br>
              <a:rPr lang="en-GB"/>
            </a:br>
            <a:r>
              <a:rPr lang="en-GB"/>
              <a:t>✔ Fixing data issues </a:t>
            </a:r>
            <a:r>
              <a:rPr lang="en-GB" b="1"/>
              <a:t>before using it for decision-making</a:t>
            </a:r>
            <a:r>
              <a:rPr lang="en-GB"/>
              <a:t>.</a:t>
            </a:r>
          </a:p>
          <a:p>
            <a:r>
              <a:rPr lang="en-GB" b="1"/>
              <a:t>🟠 Identifying Patterns and Trends</a:t>
            </a:r>
          </a:p>
          <a:p>
            <a:pPr marL="457200" lvl="1" indent="0">
              <a:buNone/>
            </a:pPr>
            <a:r>
              <a:rPr lang="en-GB"/>
              <a:t>✔ Helps in </a:t>
            </a:r>
            <a:r>
              <a:rPr lang="en-GB" b="1"/>
              <a:t>discovering seasonal sales fluctuations</a:t>
            </a:r>
            <a:r>
              <a:rPr lang="en-GB"/>
              <a:t>.</a:t>
            </a:r>
            <a:br>
              <a:rPr lang="en-GB"/>
            </a:br>
            <a:r>
              <a:rPr lang="en-GB"/>
              <a:t>✔ Finds </a:t>
            </a:r>
            <a:r>
              <a:rPr lang="en-GB" b="1"/>
              <a:t>customer behaviours and purchase patterns</a:t>
            </a:r>
            <a:r>
              <a:rPr lang="en-GB"/>
              <a:t>.</a:t>
            </a:r>
          </a:p>
          <a:p>
            <a:r>
              <a:rPr lang="en-GB" b="1"/>
              <a:t>🔵 Enhancing Decision-Making</a:t>
            </a:r>
          </a:p>
          <a:p>
            <a:pPr marL="457200" lvl="1" indent="0">
              <a:buNone/>
            </a:pPr>
            <a:r>
              <a:rPr lang="en-GB"/>
              <a:t>✔ Enables </a:t>
            </a:r>
            <a:r>
              <a:rPr lang="en-GB" b="1"/>
              <a:t>accurate forecasting and business insights</a:t>
            </a:r>
            <a:r>
              <a:rPr lang="en-GB"/>
              <a:t>.</a:t>
            </a:r>
            <a:br>
              <a:rPr lang="en-GB"/>
            </a:br>
            <a:r>
              <a:rPr lang="en-GB"/>
              <a:t>✔ Prevents </a:t>
            </a:r>
            <a:r>
              <a:rPr lang="en-GB" b="1"/>
              <a:t>false assumptions based on incomplete data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63CFB1-10EE-DDBB-A314-5A8F4097410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C0026-C292-43FD-B8B4-451A9D08F1AE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9C44375-37B2-3137-9E9D-951537361C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187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60786-B955-9BF8-4217-0401A3AC10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C974716-E387-13F1-25E9-622954E66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Dataset Overview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F392E21-3DD5-B435-F7A9-EFA16A606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4734481" cy="4486940"/>
          </a:xfrm>
        </p:spPr>
        <p:txBody>
          <a:bodyPr>
            <a:normAutofit/>
          </a:bodyPr>
          <a:lstStyle/>
          <a:p>
            <a:r>
              <a:rPr lang="en-GB" sz="2400" b="1"/>
              <a:t>🟢 Dataset Composition</a:t>
            </a:r>
          </a:p>
          <a:p>
            <a:pPr marL="457200" lvl="1" indent="0">
              <a:buNone/>
            </a:pPr>
            <a:r>
              <a:rPr lang="en-GB" sz="2200"/>
              <a:t>✔ </a:t>
            </a:r>
            <a:r>
              <a:rPr lang="en-GB" sz="2200" b="1"/>
              <a:t>6,0xx transactions</a:t>
            </a:r>
            <a:r>
              <a:rPr lang="en-GB" sz="2200"/>
              <a:t> from an </a:t>
            </a:r>
            <a:r>
              <a:rPr lang="en-GB" sz="2200" b="1"/>
              <a:t>online retail store</a:t>
            </a:r>
            <a:r>
              <a:rPr lang="en-GB" sz="2200"/>
              <a:t>.</a:t>
            </a:r>
            <a:br>
              <a:rPr lang="en-GB" sz="2200"/>
            </a:br>
            <a:r>
              <a:rPr lang="en-GB" sz="2200"/>
              <a:t>✔ Covers </a:t>
            </a:r>
            <a:r>
              <a:rPr lang="en-GB" sz="2200" b="1"/>
              <a:t>customer demographics, sales transactions, discounts, and profits</a:t>
            </a:r>
            <a:r>
              <a:rPr lang="en-GB" sz="2200"/>
              <a:t>.</a:t>
            </a:r>
          </a:p>
          <a:p>
            <a:pPr marL="457200" lvl="1" indent="0">
              <a:buNone/>
            </a:pPr>
            <a:endParaRPr lang="en-GB" sz="2200"/>
          </a:p>
          <a:p>
            <a:r>
              <a:rPr lang="en-GB" sz="2400" b="1"/>
              <a:t>🟠 Key Attributes in the Dataset</a:t>
            </a:r>
          </a:p>
          <a:p>
            <a:endParaRPr lang="en-GB" sz="24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FD9D761-F204-6E7D-7A81-8010C0F8E6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1818879"/>
              </p:ext>
            </p:extLst>
          </p:nvPr>
        </p:nvGraphicFramePr>
        <p:xfrm>
          <a:off x="5301971" y="1382232"/>
          <a:ext cx="6531810" cy="45624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226510">
                  <a:extLst>
                    <a:ext uri="{9D8B030D-6E8A-4147-A177-3AD203B41FA5}">
                      <a16:colId xmlns:a16="http://schemas.microsoft.com/office/drawing/2014/main" val="1615172709"/>
                    </a:ext>
                  </a:extLst>
                </a:gridCol>
                <a:gridCol w="4305300">
                  <a:extLst>
                    <a:ext uri="{9D8B030D-6E8A-4147-A177-3AD203B41FA5}">
                      <a16:colId xmlns:a16="http://schemas.microsoft.com/office/drawing/2014/main" val="4218762842"/>
                    </a:ext>
                  </a:extLst>
                </a:gridCol>
              </a:tblGrid>
              <a:tr h="350960">
                <a:tc>
                  <a:txBody>
                    <a:bodyPr/>
                    <a:lstStyle/>
                    <a:p>
                      <a:r>
                        <a:rPr lang="en-GB" sz="1700" b="1"/>
                        <a:t>Attribute</a:t>
                      </a:r>
                      <a:endParaRPr lang="en-GB" sz="1700"/>
                    </a:p>
                  </a:txBody>
                  <a:tcPr marL="87740" marR="87740" marT="43870" marB="43870" anchor="ctr"/>
                </a:tc>
                <a:tc>
                  <a:txBody>
                    <a:bodyPr/>
                    <a:lstStyle/>
                    <a:p>
                      <a:r>
                        <a:rPr lang="en-GB" sz="1700" b="1"/>
                        <a:t>Description</a:t>
                      </a:r>
                      <a:endParaRPr lang="en-GB" sz="1700"/>
                    </a:p>
                  </a:txBody>
                  <a:tcPr marL="87740" marR="87740" marT="43870" marB="43870" anchor="ctr"/>
                </a:tc>
                <a:extLst>
                  <a:ext uri="{0D108BD9-81ED-4DB2-BD59-A6C34878D82A}">
                    <a16:rowId xmlns:a16="http://schemas.microsoft.com/office/drawing/2014/main" val="4271744544"/>
                  </a:ext>
                </a:extLst>
              </a:tr>
              <a:tr h="350960">
                <a:tc>
                  <a:txBody>
                    <a:bodyPr/>
                    <a:lstStyle/>
                    <a:p>
                      <a:r>
                        <a:rPr lang="en-GB" sz="1700" b="1"/>
                        <a:t>Transaction_ID</a:t>
                      </a:r>
                      <a:endParaRPr lang="en-GB" sz="1700"/>
                    </a:p>
                  </a:txBody>
                  <a:tcPr marL="87740" marR="87740" marT="43870" marB="43870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Unique identifier for each sale</a:t>
                      </a:r>
                    </a:p>
                  </a:txBody>
                  <a:tcPr marL="87740" marR="87740" marT="43870" marB="43870" anchor="ctr"/>
                </a:tc>
                <a:extLst>
                  <a:ext uri="{0D108BD9-81ED-4DB2-BD59-A6C34878D82A}">
                    <a16:rowId xmlns:a16="http://schemas.microsoft.com/office/drawing/2014/main" val="2733512443"/>
                  </a:ext>
                </a:extLst>
              </a:tr>
              <a:tr h="350960">
                <a:tc>
                  <a:txBody>
                    <a:bodyPr/>
                    <a:lstStyle/>
                    <a:p>
                      <a:r>
                        <a:rPr lang="en-GB" sz="1700" b="1"/>
                        <a:t>Date</a:t>
                      </a:r>
                      <a:endParaRPr lang="en-GB" sz="1700"/>
                    </a:p>
                  </a:txBody>
                  <a:tcPr marL="87740" marR="87740" marT="43870" marB="43870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Purchase date</a:t>
                      </a:r>
                    </a:p>
                  </a:txBody>
                  <a:tcPr marL="87740" marR="87740" marT="43870" marB="43870" anchor="ctr"/>
                </a:tc>
                <a:extLst>
                  <a:ext uri="{0D108BD9-81ED-4DB2-BD59-A6C34878D82A}">
                    <a16:rowId xmlns:a16="http://schemas.microsoft.com/office/drawing/2014/main" val="1620649307"/>
                  </a:ext>
                </a:extLst>
              </a:tr>
              <a:tr h="350960">
                <a:tc>
                  <a:txBody>
                    <a:bodyPr/>
                    <a:lstStyle/>
                    <a:p>
                      <a:r>
                        <a:rPr lang="en-GB" sz="1700" b="1"/>
                        <a:t>Customer_ID</a:t>
                      </a:r>
                      <a:endParaRPr lang="en-GB" sz="1700"/>
                    </a:p>
                  </a:txBody>
                  <a:tcPr marL="87740" marR="87740" marT="43870" marB="43870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Unique customer identifier</a:t>
                      </a:r>
                    </a:p>
                  </a:txBody>
                  <a:tcPr marL="87740" marR="87740" marT="43870" marB="43870" anchor="ctr"/>
                </a:tc>
                <a:extLst>
                  <a:ext uri="{0D108BD9-81ED-4DB2-BD59-A6C34878D82A}">
                    <a16:rowId xmlns:a16="http://schemas.microsoft.com/office/drawing/2014/main" val="3730063908"/>
                  </a:ext>
                </a:extLst>
              </a:tr>
              <a:tr h="350960">
                <a:tc>
                  <a:txBody>
                    <a:bodyPr/>
                    <a:lstStyle/>
                    <a:p>
                      <a:r>
                        <a:rPr lang="en-GB" sz="1700" b="1"/>
                        <a:t>Age</a:t>
                      </a:r>
                      <a:endParaRPr lang="en-GB" sz="1700"/>
                    </a:p>
                  </a:txBody>
                  <a:tcPr marL="87740" marR="87740" marT="43870" marB="43870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Customer's age</a:t>
                      </a:r>
                    </a:p>
                  </a:txBody>
                  <a:tcPr marL="87740" marR="87740" marT="43870" marB="43870" anchor="ctr"/>
                </a:tc>
                <a:extLst>
                  <a:ext uri="{0D108BD9-81ED-4DB2-BD59-A6C34878D82A}">
                    <a16:rowId xmlns:a16="http://schemas.microsoft.com/office/drawing/2014/main" val="4121086113"/>
                  </a:ext>
                </a:extLst>
              </a:tr>
              <a:tr h="350960">
                <a:tc>
                  <a:txBody>
                    <a:bodyPr/>
                    <a:lstStyle/>
                    <a:p>
                      <a:r>
                        <a:rPr lang="en-GB" sz="1700" b="1"/>
                        <a:t>Gender</a:t>
                      </a:r>
                      <a:endParaRPr lang="en-GB" sz="1700"/>
                    </a:p>
                  </a:txBody>
                  <a:tcPr marL="87740" marR="87740" marT="43870" marB="43870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Male, Female, Other</a:t>
                      </a:r>
                    </a:p>
                  </a:txBody>
                  <a:tcPr marL="87740" marR="87740" marT="43870" marB="43870" anchor="ctr"/>
                </a:tc>
                <a:extLst>
                  <a:ext uri="{0D108BD9-81ED-4DB2-BD59-A6C34878D82A}">
                    <a16:rowId xmlns:a16="http://schemas.microsoft.com/office/drawing/2014/main" val="2330776957"/>
                  </a:ext>
                </a:extLst>
              </a:tr>
              <a:tr h="350960">
                <a:tc>
                  <a:txBody>
                    <a:bodyPr/>
                    <a:lstStyle/>
                    <a:p>
                      <a:r>
                        <a:rPr lang="en-GB" sz="1700" b="1"/>
                        <a:t>Region</a:t>
                      </a:r>
                      <a:endParaRPr lang="en-GB" sz="1700"/>
                    </a:p>
                  </a:txBody>
                  <a:tcPr marL="87740" marR="87740" marT="43870" marB="43870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UK region (East, West, North, South)</a:t>
                      </a:r>
                    </a:p>
                  </a:txBody>
                  <a:tcPr marL="87740" marR="87740" marT="43870" marB="43870" anchor="ctr"/>
                </a:tc>
                <a:extLst>
                  <a:ext uri="{0D108BD9-81ED-4DB2-BD59-A6C34878D82A}">
                    <a16:rowId xmlns:a16="http://schemas.microsoft.com/office/drawing/2014/main" val="2907972396"/>
                  </a:ext>
                </a:extLst>
              </a:tr>
              <a:tr h="350960">
                <a:tc>
                  <a:txBody>
                    <a:bodyPr/>
                    <a:lstStyle/>
                    <a:p>
                      <a:r>
                        <a:rPr lang="en-GB" sz="1700" b="1"/>
                        <a:t>Product_Category</a:t>
                      </a:r>
                      <a:endParaRPr lang="en-GB" sz="1700"/>
                    </a:p>
                  </a:txBody>
                  <a:tcPr marL="87740" marR="87740" marT="43870" marB="43870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Electronics, Home Appliances, Accessories</a:t>
                      </a:r>
                    </a:p>
                  </a:txBody>
                  <a:tcPr marL="87740" marR="87740" marT="43870" marB="43870" anchor="ctr"/>
                </a:tc>
                <a:extLst>
                  <a:ext uri="{0D108BD9-81ED-4DB2-BD59-A6C34878D82A}">
                    <a16:rowId xmlns:a16="http://schemas.microsoft.com/office/drawing/2014/main" val="1493579191"/>
                  </a:ext>
                </a:extLst>
              </a:tr>
              <a:tr h="350960">
                <a:tc>
                  <a:txBody>
                    <a:bodyPr/>
                    <a:lstStyle/>
                    <a:p>
                      <a:r>
                        <a:rPr lang="en-GB" sz="1700" b="1"/>
                        <a:t>Product_Price</a:t>
                      </a:r>
                      <a:endParaRPr lang="en-GB" sz="1700"/>
                    </a:p>
                  </a:txBody>
                  <a:tcPr marL="87740" marR="87740" marT="43870" marB="43870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Price of the purchased product</a:t>
                      </a:r>
                    </a:p>
                  </a:txBody>
                  <a:tcPr marL="87740" marR="87740" marT="43870" marB="43870" anchor="ctr"/>
                </a:tc>
                <a:extLst>
                  <a:ext uri="{0D108BD9-81ED-4DB2-BD59-A6C34878D82A}">
                    <a16:rowId xmlns:a16="http://schemas.microsoft.com/office/drawing/2014/main" val="381705331"/>
                  </a:ext>
                </a:extLst>
              </a:tr>
              <a:tr h="350960">
                <a:tc>
                  <a:txBody>
                    <a:bodyPr/>
                    <a:lstStyle/>
                    <a:p>
                      <a:r>
                        <a:rPr lang="en-GB" sz="1700" b="1"/>
                        <a:t>Discount (%)</a:t>
                      </a:r>
                      <a:endParaRPr lang="en-GB" sz="1700"/>
                    </a:p>
                  </a:txBody>
                  <a:tcPr marL="87740" marR="87740" marT="43870" marB="43870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Discount percentage applied</a:t>
                      </a:r>
                    </a:p>
                  </a:txBody>
                  <a:tcPr marL="87740" marR="87740" marT="43870" marB="43870" anchor="ctr"/>
                </a:tc>
                <a:extLst>
                  <a:ext uri="{0D108BD9-81ED-4DB2-BD59-A6C34878D82A}">
                    <a16:rowId xmlns:a16="http://schemas.microsoft.com/office/drawing/2014/main" val="1376148934"/>
                  </a:ext>
                </a:extLst>
              </a:tr>
              <a:tr h="350960">
                <a:tc>
                  <a:txBody>
                    <a:bodyPr/>
                    <a:lstStyle/>
                    <a:p>
                      <a:r>
                        <a:rPr lang="en-GB" sz="1700" b="1"/>
                        <a:t>Quantity</a:t>
                      </a:r>
                      <a:endParaRPr lang="en-GB" sz="1700"/>
                    </a:p>
                  </a:txBody>
                  <a:tcPr marL="87740" marR="87740" marT="43870" marB="43870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Number of units purchased</a:t>
                      </a:r>
                    </a:p>
                  </a:txBody>
                  <a:tcPr marL="87740" marR="87740" marT="43870" marB="43870" anchor="ctr"/>
                </a:tc>
                <a:extLst>
                  <a:ext uri="{0D108BD9-81ED-4DB2-BD59-A6C34878D82A}">
                    <a16:rowId xmlns:a16="http://schemas.microsoft.com/office/drawing/2014/main" val="2537447556"/>
                  </a:ext>
                </a:extLst>
              </a:tr>
              <a:tr h="350960">
                <a:tc>
                  <a:txBody>
                    <a:bodyPr/>
                    <a:lstStyle/>
                    <a:p>
                      <a:r>
                        <a:rPr lang="en-GB" sz="1700" b="1"/>
                        <a:t>Total_Sales</a:t>
                      </a:r>
                      <a:endParaRPr lang="en-GB" sz="1700"/>
                    </a:p>
                  </a:txBody>
                  <a:tcPr marL="87740" marR="87740" marT="43870" marB="43870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Final revenue after discount</a:t>
                      </a:r>
                    </a:p>
                  </a:txBody>
                  <a:tcPr marL="87740" marR="87740" marT="43870" marB="43870" anchor="ctr"/>
                </a:tc>
                <a:extLst>
                  <a:ext uri="{0D108BD9-81ED-4DB2-BD59-A6C34878D82A}">
                    <a16:rowId xmlns:a16="http://schemas.microsoft.com/office/drawing/2014/main" val="365299345"/>
                  </a:ext>
                </a:extLst>
              </a:tr>
              <a:tr h="350960">
                <a:tc>
                  <a:txBody>
                    <a:bodyPr/>
                    <a:lstStyle/>
                    <a:p>
                      <a:r>
                        <a:rPr lang="en-GB" sz="1700" b="1"/>
                        <a:t>Profit_Margin (%)</a:t>
                      </a:r>
                      <a:endParaRPr lang="en-GB" sz="1700"/>
                    </a:p>
                  </a:txBody>
                  <a:tcPr marL="87740" marR="87740" marT="43870" marB="43870" anchor="ctr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Profit percentage from the sale</a:t>
                      </a:r>
                    </a:p>
                  </a:txBody>
                  <a:tcPr marL="87740" marR="87740" marT="43870" marB="43870" anchor="ctr"/>
                </a:tc>
                <a:extLst>
                  <a:ext uri="{0D108BD9-81ED-4DB2-BD59-A6C34878D82A}">
                    <a16:rowId xmlns:a16="http://schemas.microsoft.com/office/drawing/2014/main" val="3506252025"/>
                  </a:ext>
                </a:extLst>
              </a:tr>
            </a:tbl>
          </a:graphicData>
        </a:graphic>
      </p:graphicFrame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F27971B-92B6-7475-E1A0-7C1B78F5965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334F6-A530-4865-BA06-FC86BDF02059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C388ED-509B-CF24-700A-67E4A86BB5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597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690EA5-22DE-F623-01CC-E4F8CCE4FE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CBEF4D-8307-E072-F8F1-DED5F7A40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Dataset Overview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D74F9E-18EE-5783-97D9-87FC541E93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/>
              <a:t>🔵 How This Dataset Helps in Business Analysis</a:t>
            </a:r>
          </a:p>
          <a:p>
            <a:pPr marL="457200" lvl="1" indent="0">
              <a:buNone/>
            </a:pPr>
            <a:r>
              <a:rPr lang="en-GB" sz="2800"/>
              <a:t>✔ Tracks </a:t>
            </a:r>
            <a:r>
              <a:rPr lang="en-GB" sz="2800" b="1"/>
              <a:t>customer purchasing trends</a:t>
            </a:r>
            <a:r>
              <a:rPr lang="en-GB" sz="2800"/>
              <a:t> over time.</a:t>
            </a:r>
            <a:br>
              <a:rPr lang="en-GB" sz="2800"/>
            </a:br>
            <a:r>
              <a:rPr lang="en-GB" sz="2800"/>
              <a:t>✔ Analyses </a:t>
            </a:r>
            <a:r>
              <a:rPr lang="en-GB" sz="2800" b="1"/>
              <a:t>discount effectiveness in driving sales</a:t>
            </a:r>
            <a:r>
              <a:rPr lang="en-GB" sz="2800"/>
              <a:t>.</a:t>
            </a:r>
            <a:br>
              <a:rPr lang="en-GB" sz="2800"/>
            </a:br>
            <a:r>
              <a:rPr lang="en-GB" sz="2800"/>
              <a:t>✔ Identifies </a:t>
            </a:r>
            <a:r>
              <a:rPr lang="en-GB" sz="2800" b="1"/>
              <a:t>regional differences in sales performance</a:t>
            </a:r>
            <a:r>
              <a:rPr lang="en-GB" sz="2800"/>
              <a:t>.</a:t>
            </a:r>
          </a:p>
          <a:p>
            <a:endParaRPr lang="en-GB" sz="4400" b="1"/>
          </a:p>
          <a:p>
            <a:endParaRPr lang="en-GB" sz="440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A7F7CF-B6B9-0999-073A-1BA09D9FC27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A4DC5-DE13-4DF9-9507-89955648C860}" type="datetime1">
              <a:rPr lang="en-GB" smtClean="0"/>
              <a:t>14/02/2025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22D5D6-2D36-7664-FF5F-45F458370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99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08051D-5AC6-2B32-A6EC-04B0D7A828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82EEF0B-0872-D2E3-C989-ACD49C859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Understanding Data Types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A9AE397-7063-6852-34F5-4BE7F6885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/>
              <a:t>🟢 What are Data Types?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Determine how data is stored, processed, and analysed</a:t>
            </a:r>
            <a:r>
              <a:rPr lang="en-GB"/>
              <a:t>.</a:t>
            </a:r>
            <a:br>
              <a:rPr lang="en-GB"/>
            </a:br>
            <a:r>
              <a:rPr lang="en-GB"/>
              <a:t>✔ In this dataset, we have </a:t>
            </a:r>
            <a:r>
              <a:rPr lang="en-GB" b="1"/>
              <a:t>categorical, numerical, and date-based data</a:t>
            </a:r>
            <a:r>
              <a:rPr lang="en-GB"/>
              <a:t>.</a:t>
            </a:r>
          </a:p>
          <a:p>
            <a:r>
              <a:rPr lang="en-GB" b="1"/>
              <a:t>🟠 Categorical Data (Qualitative) 📊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Examples:</a:t>
            </a:r>
            <a:r>
              <a:rPr lang="en-GB"/>
              <a:t> 🧑‍🤝‍🧑 </a:t>
            </a:r>
            <a:r>
              <a:rPr lang="en-GB" i="1"/>
              <a:t>Gender</a:t>
            </a:r>
            <a:r>
              <a:rPr lang="en-GB"/>
              <a:t>, 🌍 </a:t>
            </a:r>
            <a:r>
              <a:rPr lang="en-GB" i="1"/>
              <a:t>Region</a:t>
            </a:r>
            <a:r>
              <a:rPr lang="en-GB"/>
              <a:t>, 📦 </a:t>
            </a:r>
            <a:r>
              <a:rPr lang="en-GB" i="1"/>
              <a:t>Product Category</a:t>
            </a:r>
            <a:br>
              <a:rPr lang="en-GB"/>
            </a:br>
            <a:r>
              <a:rPr lang="en-GB"/>
              <a:t>✔ Used for </a:t>
            </a:r>
            <a:r>
              <a:rPr lang="en-GB" b="1"/>
              <a:t>grouping and segmentation</a:t>
            </a:r>
            <a:r>
              <a:rPr lang="en-GB"/>
              <a:t>.</a:t>
            </a:r>
          </a:p>
          <a:p>
            <a:r>
              <a:rPr lang="en-GB" b="1"/>
              <a:t>🔵 Numerical Data (Quantitative) 📉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Examples:</a:t>
            </a:r>
            <a:r>
              <a:rPr lang="en-GB"/>
              <a:t> 🎂 </a:t>
            </a:r>
            <a:r>
              <a:rPr lang="en-GB" i="1"/>
              <a:t>Age</a:t>
            </a:r>
            <a:r>
              <a:rPr lang="en-GB"/>
              <a:t>, 💰 </a:t>
            </a:r>
            <a:r>
              <a:rPr lang="en-GB" i="1"/>
              <a:t>Product Price</a:t>
            </a:r>
            <a:r>
              <a:rPr lang="en-GB"/>
              <a:t>, 💵 </a:t>
            </a:r>
            <a:r>
              <a:rPr lang="en-GB" i="1"/>
              <a:t>Total Sales</a:t>
            </a:r>
            <a:r>
              <a:rPr lang="en-GB"/>
              <a:t>, 📈 </a:t>
            </a:r>
            <a:r>
              <a:rPr lang="en-GB" i="1"/>
              <a:t>Profit Margin (%)</a:t>
            </a:r>
            <a:br>
              <a:rPr lang="en-GB"/>
            </a:br>
            <a:r>
              <a:rPr lang="en-GB"/>
              <a:t>✔ Used for </a:t>
            </a:r>
            <a:r>
              <a:rPr lang="en-GB" b="1"/>
              <a:t>calculations and statistical analysis</a:t>
            </a:r>
            <a:r>
              <a:rPr lang="en-GB"/>
              <a:t>.</a:t>
            </a:r>
          </a:p>
          <a:p>
            <a:r>
              <a:rPr lang="en-GB" b="1"/>
              <a:t>🟣 Date/Time Data 📅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Example:</a:t>
            </a:r>
            <a:r>
              <a:rPr lang="en-GB"/>
              <a:t> 📆 </a:t>
            </a:r>
            <a:r>
              <a:rPr lang="en-GB" i="1"/>
              <a:t>Transaction Date</a:t>
            </a:r>
            <a:br>
              <a:rPr lang="en-GB"/>
            </a:br>
            <a:r>
              <a:rPr lang="en-GB"/>
              <a:t>✔ Used for </a:t>
            </a:r>
            <a:r>
              <a:rPr lang="en-GB" b="1"/>
              <a:t>trend analysis and forecasting</a:t>
            </a:r>
            <a:r>
              <a:rPr lang="en-GB"/>
              <a:t>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DE84C8-1601-EAB3-9FF0-7903D101088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31495-06D0-4DFD-8E8F-BE32558ABBE5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70F1932-8B00-E377-FC56-C3C1139966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976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D813C6-5299-E2E4-EE09-506C9AF019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4EFB24A-1B98-0BFE-9A96-C5ED1A357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Dataset Structure &amp; Metadata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45B2E7A-72D0-FDD0-D037-046EDE69E5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/>
              <a:t>🟢 What is Dataset Structure?</a:t>
            </a:r>
          </a:p>
          <a:p>
            <a:pPr marL="457200" lvl="1" indent="0">
              <a:buNone/>
            </a:pPr>
            <a:r>
              <a:rPr lang="en-GB"/>
              <a:t>✔ The </a:t>
            </a:r>
            <a:r>
              <a:rPr lang="en-GB" b="1"/>
              <a:t>logical organisation of rows and columns</a:t>
            </a:r>
            <a:r>
              <a:rPr lang="en-GB"/>
              <a:t> in the dataset.</a:t>
            </a:r>
          </a:p>
          <a:p>
            <a:r>
              <a:rPr lang="en-GB" b="1"/>
              <a:t>🟠 Primary and Foreign Keys in the Dataset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 err="1"/>
              <a:t>Transaction_ID</a:t>
            </a:r>
            <a:r>
              <a:rPr lang="en-GB"/>
              <a:t>: </a:t>
            </a:r>
            <a:r>
              <a:rPr lang="en-GB" b="1"/>
              <a:t>Primary key</a:t>
            </a:r>
            <a:r>
              <a:rPr lang="en-GB"/>
              <a:t> (unique identifier for each sale).</a:t>
            </a:r>
            <a:br>
              <a:rPr lang="en-GB"/>
            </a:br>
            <a:r>
              <a:rPr lang="en-GB"/>
              <a:t>✔ </a:t>
            </a:r>
            <a:r>
              <a:rPr lang="en-GB" b="1" err="1"/>
              <a:t>Customer_ID</a:t>
            </a:r>
            <a:r>
              <a:rPr lang="en-GB"/>
              <a:t>: Links transactions to customers.</a:t>
            </a:r>
          </a:p>
          <a:p>
            <a:r>
              <a:rPr lang="en-GB" b="1"/>
              <a:t>🔵 Metadata – Data About the Data</a:t>
            </a:r>
          </a:p>
          <a:p>
            <a:pPr marL="457200" lvl="1" indent="0">
              <a:buNone/>
            </a:pPr>
            <a:r>
              <a:rPr lang="en-GB"/>
              <a:t>✔ Column types, </a:t>
            </a:r>
            <a:r>
              <a:rPr lang="en-GB" b="1"/>
              <a:t>data formats, and missing values</a:t>
            </a:r>
            <a:r>
              <a:rPr lang="en-GB"/>
              <a:t>.</a:t>
            </a:r>
            <a:br>
              <a:rPr lang="en-GB"/>
            </a:br>
            <a:r>
              <a:rPr lang="en-GB"/>
              <a:t>✔ Helps in </a:t>
            </a:r>
            <a:r>
              <a:rPr lang="en-GB" b="1"/>
              <a:t>data validation and consistency checking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850A75-BA2E-ADBC-A96F-2115B8D7C81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6ABD1-352B-4937-B489-396BD09A9D30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5B97937-D891-6220-FF1B-E4157BF9D2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896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516117-AA56-DF71-E93A-6EC67ACA52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7D33A68-A798-3FAB-4664-40150B2AB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Dataset Structure &amp; Metadata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ED70165-759C-B3A0-824B-748D054188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139144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/>
              <a:t>📊 Suggested Visuals </a:t>
            </a: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/>
              <a:t>✅ </a:t>
            </a:r>
            <a:r>
              <a:rPr lang="en-GB" b="1"/>
              <a:t>ER (Entity Relationship) Diagram</a:t>
            </a:r>
            <a:r>
              <a:rPr lang="en-GB"/>
              <a:t>: Relationships between Transactions, Customers, and Products.</a:t>
            </a:r>
            <a:br>
              <a:rPr lang="en-GB"/>
            </a:br>
            <a:r>
              <a:rPr lang="en-GB"/>
              <a:t>✅ </a:t>
            </a:r>
            <a:r>
              <a:rPr lang="en-GB" b="1"/>
              <a:t>Table</a:t>
            </a:r>
            <a:r>
              <a:rPr lang="en-GB"/>
              <a:t>: Metadata summary (column names, types, missing values).</a:t>
            </a:r>
          </a:p>
          <a:p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9B02CDC-B2C7-38CF-1FCF-AAF05EE4DF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210" y="2762435"/>
            <a:ext cx="3388995" cy="2643771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9132FEE-1062-6D8E-08E2-9D2733E3AD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9332947"/>
              </p:ext>
            </p:extLst>
          </p:nvPr>
        </p:nvGraphicFramePr>
        <p:xfrm>
          <a:off x="4125196" y="2773680"/>
          <a:ext cx="7708585" cy="3135014"/>
        </p:xfrm>
        <a:graphic>
          <a:graphicData uri="http://schemas.openxmlformats.org/drawingml/2006/table">
            <a:tbl>
              <a:tblPr firstRow="1" firstCol="1" bandRow="1"/>
              <a:tblGrid>
                <a:gridCol w="1325880">
                  <a:extLst>
                    <a:ext uri="{9D8B030D-6E8A-4147-A177-3AD203B41FA5}">
                      <a16:colId xmlns:a16="http://schemas.microsoft.com/office/drawing/2014/main" val="1411309932"/>
                    </a:ext>
                  </a:extLst>
                </a:gridCol>
                <a:gridCol w="1493520">
                  <a:extLst>
                    <a:ext uri="{9D8B030D-6E8A-4147-A177-3AD203B41FA5}">
                      <a16:colId xmlns:a16="http://schemas.microsoft.com/office/drawing/2014/main" val="2362657348"/>
                    </a:ext>
                  </a:extLst>
                </a:gridCol>
                <a:gridCol w="3022364">
                  <a:extLst>
                    <a:ext uri="{9D8B030D-6E8A-4147-A177-3AD203B41FA5}">
                      <a16:colId xmlns:a16="http://schemas.microsoft.com/office/drawing/2014/main" val="3000172472"/>
                    </a:ext>
                  </a:extLst>
                </a:gridCol>
                <a:gridCol w="1061956">
                  <a:extLst>
                    <a:ext uri="{9D8B030D-6E8A-4147-A177-3AD203B41FA5}">
                      <a16:colId xmlns:a16="http://schemas.microsoft.com/office/drawing/2014/main" val="2133782459"/>
                    </a:ext>
                  </a:extLst>
                </a:gridCol>
                <a:gridCol w="804865">
                  <a:extLst>
                    <a:ext uri="{9D8B030D-6E8A-4147-A177-3AD203B41FA5}">
                      <a16:colId xmlns:a16="http://schemas.microsoft.com/office/drawing/2014/main" val="1307816575"/>
                    </a:ext>
                  </a:extLst>
                </a:gridCol>
              </a:tblGrid>
              <a:tr h="3702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Column Name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Data Type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Example Value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Missing Values (%)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24437870"/>
                  </a:ext>
                </a:extLst>
              </a:tr>
              <a:tr h="2146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Transaction_ID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String (Text)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Unique identifier for each transaction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TXN001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0%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4664826"/>
                  </a:ext>
                </a:extLst>
              </a:tr>
              <a:tr h="2146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Date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Date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Date of the transaction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2023-06-07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0%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69020438"/>
                  </a:ext>
                </a:extLst>
              </a:tr>
              <a:tr h="180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Customer_ID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String (Text)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Unique identifier for each customer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CUST5678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2%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1630408"/>
                  </a:ext>
                </a:extLst>
              </a:tr>
              <a:tr h="180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Age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Integer (Number)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Age of the customer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45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0.5%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98955134"/>
                  </a:ext>
                </a:extLst>
              </a:tr>
              <a:tr h="1802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Gender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String (Text)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Gender of the customer (Male/Female/Other)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Female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1%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0397324"/>
                  </a:ext>
                </a:extLst>
              </a:tr>
              <a:tr h="2146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Region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String (Text)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Geographic region of the customer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West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0%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7973526"/>
                  </a:ext>
                </a:extLst>
              </a:tr>
              <a:tr h="3702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Product_Category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String (Text)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Category of the purchased product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Home Appliances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0%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0814012"/>
                  </a:ext>
                </a:extLst>
              </a:tr>
              <a:tr h="2146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Product_Price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Decimal (Number)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Price of the product before discount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120.00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1%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291305"/>
                  </a:ext>
                </a:extLst>
              </a:tr>
              <a:tr h="2146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Discount (%)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Decimal (Number)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Discount applied to the product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5.0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0%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37222542"/>
                  </a:ext>
                </a:extLst>
              </a:tr>
              <a:tr h="2146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Quantity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Integer (Number)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Number of units purchased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0%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0483571"/>
                  </a:ext>
                </a:extLst>
              </a:tr>
              <a:tr h="2146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Total_Sales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Decimal (Number)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Final revenue after discount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228.00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0.2%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84637437"/>
                  </a:ext>
                </a:extLst>
              </a:tr>
              <a:tr h="2146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Profit_Margin (%)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Decimal (Number)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Profit percentage from the sale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20.0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0%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2593638"/>
                  </a:ext>
                </a:extLst>
              </a:tr>
            </a:tbl>
          </a:graphicData>
        </a:graphic>
      </p:graphicFrame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7EC2949-9EA7-843D-328C-953A20EA2D6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F565A-1B9B-443E-AE23-6ABCECE0FEDF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A133C4-A7FF-7AFC-54E3-8A12BD282F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352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7A851A-1621-B322-9A70-DCB9E1469C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66450CE-B7A3-F293-0FE6-0991234DD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Assessing Data Quality (Completeness &amp; Accuracy)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2631179-A114-B078-EEA6-6E67CF3953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/>
              <a:t>🟢 Why Data Quality Matters?</a:t>
            </a:r>
          </a:p>
          <a:p>
            <a:pPr marL="457200" lvl="1" indent="0">
              <a:buNone/>
            </a:pPr>
            <a:r>
              <a:rPr lang="en-GB"/>
              <a:t>✔ Inaccurate data </a:t>
            </a:r>
            <a:r>
              <a:rPr lang="en-GB" b="1"/>
              <a:t>leads to wrong business decisions</a:t>
            </a:r>
            <a:r>
              <a:rPr lang="en-GB"/>
              <a:t>.</a:t>
            </a:r>
            <a:br>
              <a:rPr lang="en-GB"/>
            </a:br>
            <a:r>
              <a:rPr lang="en-GB"/>
              <a:t>✔ Poor data quality </a:t>
            </a:r>
            <a:r>
              <a:rPr lang="en-GB" b="1"/>
              <a:t>negatively impacts predictive modelling</a:t>
            </a:r>
            <a:r>
              <a:rPr lang="en-GB"/>
              <a:t>.</a:t>
            </a:r>
          </a:p>
          <a:p>
            <a:r>
              <a:rPr lang="en-GB" b="1"/>
              <a:t>🟠 Completeness Check</a:t>
            </a:r>
          </a:p>
          <a:p>
            <a:pPr marL="457200" lvl="1" indent="0">
              <a:buNone/>
            </a:pPr>
            <a:r>
              <a:rPr lang="en-GB"/>
              <a:t>✔ Identifying </a:t>
            </a:r>
            <a:r>
              <a:rPr lang="en-GB" b="1"/>
              <a:t>missing values in columns</a:t>
            </a:r>
            <a:r>
              <a:rPr lang="en-GB"/>
              <a:t>.</a:t>
            </a:r>
            <a:br>
              <a:rPr lang="en-GB"/>
            </a:br>
            <a:r>
              <a:rPr lang="en-GB"/>
              <a:t>✔ Handling missing values using </a:t>
            </a:r>
            <a:r>
              <a:rPr lang="en-GB" b="1"/>
              <a:t>imputation or removal</a:t>
            </a:r>
            <a:r>
              <a:rPr lang="en-GB"/>
              <a:t>.</a:t>
            </a:r>
          </a:p>
          <a:p>
            <a:r>
              <a:rPr lang="en-GB" b="1"/>
              <a:t>🔵 Accuracy Check</a:t>
            </a:r>
          </a:p>
          <a:p>
            <a:pPr marL="457200" lvl="1" indent="0">
              <a:buNone/>
            </a:pPr>
            <a:r>
              <a:rPr lang="en-GB"/>
              <a:t>✔ Ensuring </a:t>
            </a:r>
            <a:r>
              <a:rPr lang="en-GB" b="1"/>
              <a:t>data values make logical sense</a:t>
            </a:r>
            <a:r>
              <a:rPr lang="en-GB"/>
              <a:t> (e.g., no negative prices).</a:t>
            </a:r>
            <a:br>
              <a:rPr lang="en-GB"/>
            </a:br>
            <a:r>
              <a:rPr lang="en-GB"/>
              <a:t>✔ Identifying </a:t>
            </a:r>
            <a:r>
              <a:rPr lang="en-GB" b="1"/>
              <a:t>inconsistencies in categorical data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572F6C-3335-1D73-D7EC-32D05F7909D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3BA3D-36E8-4008-8E80-CACF038D0929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B98208E-0EF2-011B-18A1-F9B17AC888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793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95AF34-65DC-9B5A-64B0-4AA68C5D5E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B904318-E9DE-18F3-C470-D7F120788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Assessing Data Quality (Completeness &amp; Accuracy)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641481D-E2CF-9083-1B33-F4EE0B43A6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382232"/>
            <a:ext cx="5570142" cy="4486940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b="1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8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Suggested Visuals </a:t>
            </a: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Table</a:t>
            </a:r>
            <a: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Percentage of missing values per column.</a:t>
            </a:r>
            <a:b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Heatmap</a:t>
            </a:r>
            <a: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Missing values visualization.</a:t>
            </a:r>
          </a:p>
          <a:p>
            <a:endParaRPr lang="en-GB"/>
          </a:p>
        </p:txBody>
      </p:sp>
      <p:pic>
        <p:nvPicPr>
          <p:cNvPr id="7170" name="Picture 2" descr="How to Visualize Missing Values in a dataframe as heatmap - Data Viz ...">
            <a:extLst>
              <a:ext uri="{FF2B5EF4-FFF2-40B4-BE49-F238E27FC236}">
                <a16:creationId xmlns:a16="http://schemas.microsoft.com/office/drawing/2014/main" id="{C8CAFC28-CA66-9680-2BDA-439886F94A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8361" y="1434739"/>
            <a:ext cx="6048374" cy="4320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90CB0D-656A-F775-A18F-0B9A0157EEF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92AEB-51C3-4C42-A0D9-79310A2768D4}" type="datetime1">
              <a:rPr lang="en-GB" smtClean="0"/>
              <a:t>14/02/2025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38ECA1-5686-3FD7-21E3-64796E4A11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40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01C774-997C-8F77-25E7-F4CE43F074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20D87ED-A041-2129-E541-E0538EB85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Handling Missing Data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A86AA68-76B2-4775-FB7D-34AF87B229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/>
              <a:t>🟢 Why Missing Data Occurs?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Data entry errors, system failures, or customer input gaps</a:t>
            </a:r>
            <a:r>
              <a:rPr lang="en-GB"/>
              <a:t>.</a:t>
            </a:r>
          </a:p>
          <a:p>
            <a:r>
              <a:rPr lang="en-GB" b="1"/>
              <a:t>🟠 Techniques to Handle Missing Data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Remove Missing Values</a:t>
            </a:r>
            <a:r>
              <a:rPr lang="en-GB"/>
              <a:t>: If the missing rate is low (&lt;5%).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Mean/Median/Mode Imputation</a:t>
            </a:r>
            <a:r>
              <a:rPr lang="en-GB"/>
              <a:t>: Fill numerical missing values with averages.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Forward/Backward Fill</a:t>
            </a:r>
            <a:r>
              <a:rPr lang="en-GB"/>
              <a:t>: Use previous or next values for missing entries.</a:t>
            </a:r>
          </a:p>
          <a:p>
            <a:r>
              <a:rPr lang="en-GB" b="1"/>
              <a:t>🔵 When to Use Each Method?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Deletion</a:t>
            </a:r>
            <a:r>
              <a:rPr lang="en-GB"/>
              <a:t>: When data is missing completely at random.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Imputation</a:t>
            </a:r>
            <a:r>
              <a:rPr lang="en-GB"/>
              <a:t>: When patterns exist in the missing values.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4BB90A-20FA-75BD-238C-17D41BC8FF8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569FD-75D0-43C6-BEEF-A200F8C8C58D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C9C52BC-6536-3C01-D073-86E3C0B55C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021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2A6C41-0369-4F38-D1AE-3462740556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8845DA2-5218-11FA-3019-F69FEBBDF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Handling Missing Data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8711184-3020-160F-E2FA-3F7AF44A01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b="1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8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Suggested Visuals</a:t>
            </a:r>
            <a:endParaRPr lang="en-GB" sz="28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Comparison Chart</a:t>
            </a:r>
            <a: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Missing data handling techniques.</a:t>
            </a:r>
            <a:b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Table</a:t>
            </a:r>
            <a: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Before vs. after missing data handling.</a:t>
            </a:r>
          </a:p>
          <a:p>
            <a:endParaRPr lang="en-GB" sz="360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8B3C70-F111-676B-E870-26521DB7BCA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0DBA1-0A17-4512-ACD3-345910E0B960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5335A42-9426-9FE8-5C4E-1BFFAACE5C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712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AD7EA5-CA1B-7239-F1A2-2029363F8B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89788CD-CA9B-F685-E19B-23B911B43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Checking for Duplicate Records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6F4EFBF-329E-8211-F387-DB778C973A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/>
              <a:t>🟢 What Are Duplicate Records?</a:t>
            </a:r>
          </a:p>
          <a:p>
            <a:pPr marL="457200" lvl="1" indent="0">
              <a:buNone/>
            </a:pPr>
            <a:r>
              <a:rPr lang="en-GB"/>
              <a:t>✔ Transactions or data entries that appear </a:t>
            </a:r>
            <a:r>
              <a:rPr lang="en-GB" b="1"/>
              <a:t>more than once</a:t>
            </a:r>
            <a:r>
              <a:rPr lang="en-GB"/>
              <a:t>.</a:t>
            </a:r>
          </a:p>
          <a:p>
            <a:r>
              <a:rPr lang="en-GB" b="1"/>
              <a:t>🟠 Why Do Duplicates Occur?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System errors, multiple submissions, or data integration issues</a:t>
            </a:r>
            <a:r>
              <a:rPr lang="en-GB"/>
              <a:t>.</a:t>
            </a:r>
          </a:p>
          <a:p>
            <a:r>
              <a:rPr lang="en-GB" b="1"/>
              <a:t>🔵 How to Identify Duplicates?</a:t>
            </a:r>
          </a:p>
          <a:p>
            <a:pPr marL="457200" lvl="1" indent="0">
              <a:buNone/>
            </a:pPr>
            <a:r>
              <a:rPr lang="en-GB"/>
              <a:t>✔ Using </a:t>
            </a:r>
            <a:r>
              <a:rPr lang="en-GB" b="1"/>
              <a:t>unique identifiers</a:t>
            </a:r>
            <a:r>
              <a:rPr lang="en-GB"/>
              <a:t> like </a:t>
            </a:r>
            <a:r>
              <a:rPr lang="en-GB" i="1" err="1"/>
              <a:t>Transaction_ID</a:t>
            </a:r>
            <a:r>
              <a:rPr lang="en-GB"/>
              <a:t>.</a:t>
            </a:r>
            <a:br>
              <a:rPr lang="en-GB"/>
            </a:br>
            <a:r>
              <a:rPr lang="en-GB"/>
              <a:t>✔ Checking for </a:t>
            </a:r>
            <a:r>
              <a:rPr lang="en-GB" b="1"/>
              <a:t>exact match duplicates</a:t>
            </a:r>
            <a:r>
              <a:rPr lang="en-GB"/>
              <a:t> across multiple columns.</a:t>
            </a:r>
          </a:p>
          <a:p>
            <a:r>
              <a:rPr lang="en-GB" b="1"/>
              <a:t>🟣 Handling Duplicates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Remove Exact Duplicates</a:t>
            </a:r>
            <a:r>
              <a:rPr lang="en-GB"/>
              <a:t> – If data is </a:t>
            </a:r>
            <a:r>
              <a:rPr lang="en-GB" b="1"/>
              <a:t>completely identical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Aggregate Similar Transactions</a:t>
            </a:r>
            <a:r>
              <a:rPr lang="en-GB"/>
              <a:t> – If needed for </a:t>
            </a:r>
            <a:r>
              <a:rPr lang="en-GB" b="1"/>
              <a:t>business insights</a:t>
            </a:r>
            <a:r>
              <a:rPr lang="en-GB"/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600" b="1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Suggested Visuals</a:t>
            </a:r>
            <a:endParaRPr lang="en-GB" sz="26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22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2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Table</a:t>
            </a:r>
            <a:r>
              <a:rPr lang="en-GB" sz="22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Number of duplicate records before &amp; after removal.</a:t>
            </a:r>
            <a:endParaRPr lang="en-GB" sz="3500"/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C23409C-8CE7-8FC5-73B2-31C9D7BF0C8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7F2B6-BEF3-4D25-8E5F-2F6FE9E428C9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2CF3E12-F597-C83C-FC29-718213A2BD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493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28737E-2824-2205-65EA-664879124D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833A62-B5B7-BBEA-9ACF-72652ADEB7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Basic Descriptive Statistics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791A356-EDE7-AF44-57BC-4B8DEF623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/>
              <a:t>🟢 What is Descriptive Statistics?</a:t>
            </a:r>
          </a:p>
          <a:p>
            <a:pPr marL="457200" lvl="1" indent="0">
              <a:buNone/>
            </a:pPr>
            <a:r>
              <a:rPr lang="en-GB"/>
              <a:t>✔ Provides </a:t>
            </a:r>
            <a:r>
              <a:rPr lang="en-GB" b="1"/>
              <a:t>summarised insights</a:t>
            </a:r>
            <a:r>
              <a:rPr lang="en-GB"/>
              <a:t> from data.</a:t>
            </a:r>
            <a:br>
              <a:rPr lang="en-GB"/>
            </a:br>
            <a:r>
              <a:rPr lang="en-GB"/>
              <a:t>✔ Used for </a:t>
            </a:r>
            <a:r>
              <a:rPr lang="en-GB" b="1"/>
              <a:t>quick understanding of numerical variables</a:t>
            </a:r>
            <a:r>
              <a:rPr lang="en-GB"/>
              <a:t>.</a:t>
            </a:r>
          </a:p>
          <a:p>
            <a:r>
              <a:rPr lang="en-GB" b="1"/>
              <a:t>🟠 Common Statistical Measures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Mean (Average)</a:t>
            </a:r>
            <a:r>
              <a:rPr lang="en-GB"/>
              <a:t> – Sum of values divided by count.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Median</a:t>
            </a:r>
            <a:r>
              <a:rPr lang="en-GB"/>
              <a:t> – Middle value in a sorted dataset (less affected by outliers).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Mode</a:t>
            </a:r>
            <a:r>
              <a:rPr lang="en-GB"/>
              <a:t> – Most frequently occurring value.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Standard Deviation</a:t>
            </a:r>
            <a:r>
              <a:rPr lang="en-GB"/>
              <a:t> – Measures data spread from the mean.</a:t>
            </a:r>
          </a:p>
          <a:p>
            <a:r>
              <a:rPr lang="en-GB" b="1"/>
              <a:t>🔵 Applying Descriptive Statistics to Our Dataset</a:t>
            </a:r>
          </a:p>
          <a:p>
            <a:pPr marL="457200" lvl="1" indent="0">
              <a:buNone/>
            </a:pPr>
            <a:r>
              <a:rPr lang="en-GB"/>
              <a:t>✔ Analyse </a:t>
            </a:r>
            <a:r>
              <a:rPr lang="en-GB" b="1"/>
              <a:t>Total Sales, Discounts, and Profit Margins</a:t>
            </a:r>
            <a:r>
              <a:rPr lang="en-GB"/>
              <a:t>.</a:t>
            </a:r>
            <a:br>
              <a:rPr lang="en-GB"/>
            </a:br>
            <a:r>
              <a:rPr lang="en-GB"/>
              <a:t>✔ Helps detect </a:t>
            </a:r>
            <a:r>
              <a:rPr lang="en-GB" b="1"/>
              <a:t>anomalies and trends in the data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EFB864-F0D8-BE4D-B85D-87F46CDC41B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65B04-3824-49DA-B4CD-FD0617D43EE9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9F1D1B3-9134-9041-105E-CB19613220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65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703C8B-9365-054E-EE25-714A323AE0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DF10AC-DEE6-FEB5-B45F-FAA153A71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Basic Descriptive Statistics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95AAA8F-1753-164D-C46A-E774C99863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146764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b="1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8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Suggested Visuals</a:t>
            </a:r>
            <a:endParaRPr lang="en-GB" sz="28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Table: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Summary statistics for key variables.</a:t>
            </a:r>
            <a:b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Histogram: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Distribution of total sales.</a:t>
            </a:r>
          </a:p>
          <a:p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ACDB76E-9D9D-EE63-9787-7C2DD85100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40495"/>
          <a:stretch/>
        </p:blipFill>
        <p:spPr>
          <a:xfrm>
            <a:off x="501014" y="3282036"/>
            <a:ext cx="5594986" cy="212822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A5555ED-2D44-B357-4410-C8D1E91EFFB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859" t="6788" b="3763"/>
          <a:stretch/>
        </p:blipFill>
        <p:spPr>
          <a:xfrm>
            <a:off x="6720842" y="2621280"/>
            <a:ext cx="4772024" cy="3154680"/>
          </a:xfrm>
          <a:prstGeom prst="rect">
            <a:avLst/>
          </a:prstGeo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5685B61-1442-487D-4A7E-3AB53561FF8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DB8D3-3275-4CC7-AB25-506F70F07F48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B22E1-F1C9-D3D8-5A5B-43597DCD5D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0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626B0-8916-49BD-E84C-80A35BCC7F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1D572A3-3E69-E6C8-C497-54DA4A450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Univariate Analysis – Categorical Variables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FA59E14-69E8-006D-C87E-5ED759213C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/>
              <a:t>🟢 What is Univariate Analysis?</a:t>
            </a:r>
          </a:p>
          <a:p>
            <a:pPr marL="457200" lvl="1" indent="0">
              <a:buNone/>
            </a:pPr>
            <a:r>
              <a:rPr lang="en-GB"/>
              <a:t>✔ Examines </a:t>
            </a:r>
            <a:r>
              <a:rPr lang="en-GB" b="1"/>
              <a:t>one variable at a time</a:t>
            </a:r>
            <a:r>
              <a:rPr lang="en-GB"/>
              <a:t>.</a:t>
            </a:r>
            <a:br>
              <a:rPr lang="en-GB"/>
            </a:br>
            <a:r>
              <a:rPr lang="en-GB"/>
              <a:t>✔ Helps understand </a:t>
            </a:r>
            <a:r>
              <a:rPr lang="en-GB" b="1"/>
              <a:t>distribution and frequency</a:t>
            </a:r>
            <a:r>
              <a:rPr lang="en-GB"/>
              <a:t>.</a:t>
            </a:r>
          </a:p>
          <a:p>
            <a:r>
              <a:rPr lang="en-GB" b="1"/>
              <a:t>🟠 Univariate Analysis for Categorical Data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Gender Distribution</a:t>
            </a:r>
            <a:r>
              <a:rPr lang="en-GB"/>
              <a:t> (Male, Female, Other).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Product Category Popularity</a:t>
            </a:r>
            <a:r>
              <a:rPr lang="en-GB"/>
              <a:t> (Electronics, Accessories, etc.).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Sales Distribution by Region</a:t>
            </a:r>
            <a:r>
              <a:rPr lang="en-GB"/>
              <a:t> (East, West, North, South).</a:t>
            </a:r>
          </a:p>
          <a:p>
            <a:r>
              <a:rPr lang="en-GB" b="1"/>
              <a:t>🔵 Insights from Categorical Data</a:t>
            </a:r>
          </a:p>
          <a:p>
            <a:pPr marL="457200" lvl="1" indent="0">
              <a:buNone/>
            </a:pPr>
            <a:r>
              <a:rPr lang="en-GB"/>
              <a:t>✔ Identify </a:t>
            </a:r>
            <a:r>
              <a:rPr lang="en-GB" b="1"/>
              <a:t>best-selling product categories</a:t>
            </a:r>
            <a:r>
              <a:rPr lang="en-GB"/>
              <a:t>.</a:t>
            </a:r>
            <a:br>
              <a:rPr lang="en-GB"/>
            </a:br>
            <a:r>
              <a:rPr lang="en-GB"/>
              <a:t>✔ Recognise </a:t>
            </a:r>
            <a:r>
              <a:rPr lang="en-GB" b="1"/>
              <a:t>regional demand trends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8E145D-E912-D51A-A396-E788F078D69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6DF23-2F76-4AA6-88BC-290FBAAB4444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573E331-704A-FC8F-AB20-C12DEA2212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32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91F3B1-D667-E1F3-3CF3-40B689D0C9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51610B-1F38-8418-0A94-15085BD35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Univariate Analysis – Categorical Variables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9257152-74F0-0677-6203-2F3C7F521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1543848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0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Suggested Visuals</a:t>
            </a:r>
            <a:endParaRPr lang="en-GB" sz="20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Bar Chart:</a:t>
            </a: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Sales count by product category.</a:t>
            </a:r>
            <a:b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Pie Chart:</a:t>
            </a: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Customer distribution by region.</a:t>
            </a:r>
          </a:p>
          <a:p>
            <a:endParaRPr lang="en-GB" sz="28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294375-702F-1B9C-F28F-5435659799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219" y="2697481"/>
            <a:ext cx="4918621" cy="30175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AEF6F83-3D16-0E74-5B73-F82643EEF8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152" y="2790826"/>
            <a:ext cx="4295775" cy="2924175"/>
          </a:xfrm>
          <a:prstGeom prst="rect">
            <a:avLst/>
          </a:prstGeom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2479C1-2D49-0C02-47C9-4014EF5E796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3DE23-3FE5-4DFC-B5FD-79D7F4F59A02}" type="datetime1">
              <a:rPr lang="en-GB" smtClean="0"/>
              <a:t>14/02/2025</a:t>
            </a:fld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A52F192-CFFE-FC6F-0B85-7F922C7EBE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34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BDB15D-991C-6012-8143-B0378D2372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6A549A-FC22-DE8C-75A6-C3AA3E54A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Univariate Analysis – Numerical Variables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9B3D0F6-658C-0AD0-6C43-E1D38C05C3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/>
              <a:t>🟢 Univariate Analysis for Numerical Data</a:t>
            </a:r>
          </a:p>
          <a:p>
            <a:pPr lvl="1"/>
            <a:r>
              <a:rPr lang="en-GB"/>
              <a:t>✔ </a:t>
            </a:r>
            <a:r>
              <a:rPr lang="en-GB" b="1"/>
              <a:t>Analysing Sales, Discount %, and Profit Margin</a:t>
            </a:r>
            <a:r>
              <a:rPr lang="en-GB"/>
              <a:t>.</a:t>
            </a:r>
            <a:br>
              <a:rPr lang="en-GB"/>
            </a:br>
            <a:r>
              <a:rPr lang="en-GB"/>
              <a:t>✔ Helps detect </a:t>
            </a:r>
            <a:r>
              <a:rPr lang="en-GB" b="1"/>
              <a:t>skewness, outliers, and trends</a:t>
            </a:r>
            <a:r>
              <a:rPr lang="en-GB"/>
              <a:t>.</a:t>
            </a:r>
          </a:p>
          <a:p>
            <a:r>
              <a:rPr lang="en-GB" b="1"/>
              <a:t>🟠 Key Insights</a:t>
            </a:r>
          </a:p>
          <a:p>
            <a:pPr lvl="1"/>
            <a:r>
              <a:rPr lang="en-GB"/>
              <a:t>✔ Do most products have </a:t>
            </a:r>
            <a:r>
              <a:rPr lang="en-GB" b="1"/>
              <a:t>high or low discounts</a:t>
            </a:r>
            <a:r>
              <a:rPr lang="en-GB"/>
              <a:t>?</a:t>
            </a:r>
            <a:br>
              <a:rPr lang="en-GB"/>
            </a:br>
            <a:r>
              <a:rPr lang="en-GB"/>
              <a:t>✔ Are </a:t>
            </a:r>
            <a:r>
              <a:rPr lang="en-GB" b="1"/>
              <a:t>profit margins evenly distributed</a:t>
            </a:r>
            <a:r>
              <a:rPr lang="en-GB"/>
              <a:t>?</a:t>
            </a:r>
          </a:p>
          <a:p>
            <a:r>
              <a:rPr lang="en-GB" b="1"/>
              <a:t>🔵 When to Use Univariate Analysis?</a:t>
            </a:r>
          </a:p>
          <a:p>
            <a:pPr lvl="1"/>
            <a:r>
              <a:rPr lang="en-GB"/>
              <a:t>✔ Before moving to </a:t>
            </a:r>
            <a:r>
              <a:rPr lang="en-GB" b="1"/>
              <a:t>correlation or predictive analysis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944618-0A26-E0E4-F05D-F4721D7B26F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B4071-5FBF-4B5C-8B11-F323495FCE05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CA0C6E1-5861-E73A-6412-A0E4762C1F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590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D5BF20-F5C2-7AEB-B99B-6B4DC84113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8205714-ABA1-70E6-DB64-79024058D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Univariate Analysis – Numerical Variables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C6AA8CF-AAA9-3BA6-BCCC-C7B85D0B94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1406688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0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Suggested Visuals </a:t>
            </a:r>
            <a:endParaRPr lang="en-GB" sz="20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Histogram:</a:t>
            </a: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Distribution of discount percentages.</a:t>
            </a:r>
            <a:b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Box Plot:</a:t>
            </a: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Outliers in profit margins.</a:t>
            </a:r>
          </a:p>
          <a:p>
            <a:endParaRPr lang="en-GB" sz="2800"/>
          </a:p>
        </p:txBody>
      </p:sp>
      <p:pic>
        <p:nvPicPr>
          <p:cNvPr id="8194" name="Picture 2" descr="Discount Marketing Statistics (2024): Do Discounts Actually Work?">
            <a:extLst>
              <a:ext uri="{FF2B5EF4-FFF2-40B4-BE49-F238E27FC236}">
                <a16:creationId xmlns:a16="http://schemas.microsoft.com/office/drawing/2014/main" id="{218654D7-740C-764C-956A-C098A66AAE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33"/>
          <a:stretch/>
        </p:blipFill>
        <p:spPr bwMode="auto">
          <a:xfrm>
            <a:off x="655320" y="2788920"/>
            <a:ext cx="5440680" cy="2999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Image result for Box Plot: Outliers in profit margins.">
            <a:extLst>
              <a:ext uri="{FF2B5EF4-FFF2-40B4-BE49-F238E27FC236}">
                <a16:creationId xmlns:a16="http://schemas.microsoft.com/office/drawing/2014/main" id="{FCE6D139-8FF3-B112-B498-9D51E25C26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2393" y="1382232"/>
            <a:ext cx="4334287" cy="4194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ADD20D-5512-DE9E-5826-CA7A8CAF9E5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DA0AE-0BB6-4606-B437-6D360F7A3F72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769D496-D7D8-A12C-16A7-E7A1CC81E1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81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13AB30-FBD3-81CE-1973-D553212E1B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2AB5984-8E47-7D3E-9BEF-E89E9D1DD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Skewness &amp; Kurtosis – Data Distribution Shapes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C390DC-AA27-11C3-23F4-5B265A6E51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/>
              <a:t>🟢 What is Skewness?</a:t>
            </a:r>
          </a:p>
          <a:p>
            <a:pPr marL="457200" lvl="1" indent="0">
              <a:buNone/>
            </a:pPr>
            <a:r>
              <a:rPr lang="en-GB"/>
              <a:t>✔ Measures </a:t>
            </a:r>
            <a:r>
              <a:rPr lang="en-GB" b="1"/>
              <a:t>asymmetry</a:t>
            </a:r>
            <a:r>
              <a:rPr lang="en-GB"/>
              <a:t> of data distribution.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Right-skewed:</a:t>
            </a:r>
            <a:r>
              <a:rPr lang="en-GB"/>
              <a:t> More </a:t>
            </a:r>
            <a:r>
              <a:rPr lang="en-GB" b="1"/>
              <a:t>small values</a:t>
            </a:r>
            <a:r>
              <a:rPr lang="en-GB"/>
              <a:t> (e.g., sales).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Left-skewed:</a:t>
            </a:r>
            <a:r>
              <a:rPr lang="en-GB"/>
              <a:t> More </a:t>
            </a:r>
            <a:r>
              <a:rPr lang="en-GB" b="1"/>
              <a:t>large values</a:t>
            </a:r>
            <a:r>
              <a:rPr lang="en-GB"/>
              <a:t> (e.g., discounts).</a:t>
            </a:r>
          </a:p>
          <a:p>
            <a:r>
              <a:rPr lang="en-GB" b="1"/>
              <a:t>🟠 What is Kurtosis?</a:t>
            </a:r>
          </a:p>
          <a:p>
            <a:pPr lvl="1"/>
            <a:r>
              <a:rPr lang="en-GB"/>
              <a:t>✔ Measures </a:t>
            </a:r>
            <a:r>
              <a:rPr lang="en-GB" b="1" err="1"/>
              <a:t>peakness</a:t>
            </a:r>
            <a:r>
              <a:rPr lang="en-GB"/>
              <a:t> of the distribution.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High kurtosis:</a:t>
            </a:r>
            <a:r>
              <a:rPr lang="en-GB"/>
              <a:t> Extreme outliers (e.g., profit margin spikes).</a:t>
            </a:r>
          </a:p>
          <a:p>
            <a:r>
              <a:rPr lang="en-GB" b="1"/>
              <a:t>🔵 Why Does It Matter?</a:t>
            </a:r>
          </a:p>
          <a:p>
            <a:pPr marL="457200" lvl="1" indent="0">
              <a:buNone/>
            </a:pPr>
            <a:r>
              <a:rPr lang="en-GB"/>
              <a:t>✔ Helps decide </a:t>
            </a:r>
            <a:r>
              <a:rPr lang="en-GB" b="1"/>
              <a:t>which transformation to apply</a:t>
            </a:r>
            <a:r>
              <a:rPr lang="en-GB"/>
              <a:t> (log, standardisation).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ECE6B6-9DA6-9CEC-5AD7-03A8AFDE50A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9A507-D288-43F0-8257-CAED71D29267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BF64E8C-DA97-E3FB-5322-C5B371F6A0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369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7C3809-4EF0-F9DC-977C-E631A505C8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44B3890-5035-7381-DE6E-AFB079837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Skewness &amp; Kurtosis – Data Distribution Shapes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2CBE45C-4306-65CD-2167-3294CF74F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7188986" cy="434800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b="1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8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Suggested Visuals </a:t>
            </a: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Histogram:</a:t>
            </a:r>
            <a: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Normal vs. skewed distribution.</a:t>
            </a:r>
            <a:b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Example:</a:t>
            </a:r>
            <a: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Log transformation reducing skewness.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600" kern="10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Log transformation (taking the logarithm of values) compresses large values and stretches smaller ones.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600" kern="10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This helps in making the data more normally distributed, which is useful for statistical analysis and machine learning.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26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C55BF4A-DF5F-09E7-AEA1-E5638CB0C1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3845" y="1623415"/>
            <a:ext cx="4286576" cy="3214932"/>
          </a:xfrm>
          <a:prstGeom prst="rect">
            <a:avLst/>
          </a:prstGeom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E2FC09-650A-A56D-56C5-497409EFDF8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008CC-11DB-4B9B-AD89-44944D280098}" type="datetime1">
              <a:rPr lang="en-GB" smtClean="0"/>
              <a:t>14/02/2025</a:t>
            </a:fld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D6AB870-F8FE-30A7-1CA8-A504CAAF93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249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84F24B-C241-B6AD-E19A-7DCFAB3179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3FD8AE5-2C74-D98F-E670-6136B3C75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Outlier Detection Methods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BB06E8-9E2B-B3BB-C1CC-E8DC7E1B04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/>
              <a:t>🟢 What are Outliers?</a:t>
            </a:r>
          </a:p>
          <a:p>
            <a:pPr marL="457200" lvl="1" indent="0">
              <a:buNone/>
            </a:pPr>
            <a:r>
              <a:rPr lang="en-GB"/>
              <a:t>✔ Data points that are </a:t>
            </a:r>
            <a:r>
              <a:rPr lang="en-GB" b="1"/>
              <a:t>far from the mean</a:t>
            </a:r>
            <a:r>
              <a:rPr lang="en-GB"/>
              <a:t>.</a:t>
            </a:r>
            <a:br>
              <a:rPr lang="en-GB"/>
            </a:br>
            <a:r>
              <a:rPr lang="en-GB"/>
              <a:t>✔ May be </a:t>
            </a:r>
            <a:r>
              <a:rPr lang="en-GB" b="1"/>
              <a:t>errors or true rare events</a:t>
            </a:r>
            <a:r>
              <a:rPr lang="en-GB"/>
              <a:t>.</a:t>
            </a:r>
          </a:p>
          <a:p>
            <a:r>
              <a:rPr lang="en-GB" b="1"/>
              <a:t>🟠 Outlier Detection Methods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IQR (Interquartile Range):</a:t>
            </a:r>
            <a:r>
              <a:rPr lang="en-GB"/>
              <a:t> Identifies values outside </a:t>
            </a:r>
            <a:r>
              <a:rPr lang="en-GB" i="1"/>
              <a:t>Q1-Q3 range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Z-score Method:</a:t>
            </a:r>
            <a:r>
              <a:rPr lang="en-GB"/>
              <a:t> Detects values &gt; </a:t>
            </a:r>
            <a:r>
              <a:rPr lang="en-GB" i="1"/>
              <a:t>3 standard deviations from mean</a:t>
            </a:r>
            <a:r>
              <a:rPr lang="en-GB"/>
              <a:t>.</a:t>
            </a:r>
          </a:p>
          <a:p>
            <a:r>
              <a:rPr lang="en-GB" b="1"/>
              <a:t>🔵 Handling Outliers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Remove</a:t>
            </a:r>
            <a:r>
              <a:rPr lang="en-GB"/>
              <a:t> if they are </a:t>
            </a:r>
            <a:r>
              <a:rPr lang="en-GB" b="1"/>
              <a:t>data entry errors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Cap extreme values</a:t>
            </a:r>
            <a:r>
              <a:rPr lang="en-GB"/>
              <a:t> to prevent distortion.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50880A-B3C0-DB1D-DFB7-4F13544DC9D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6126F-0C40-492C-AAA6-E22F0DDA682B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EC126B1-7616-8AC1-E1FB-D4B90A46E4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020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0F864A-EDC9-EE78-0260-837BEB9BC5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D7489FA-80DD-096C-1186-F85B6743F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Outlier Detection Methods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E929D5-1690-1D9E-6B16-5C3FE6A700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1574328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400" b="1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4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Suggested Visuals</a:t>
            </a:r>
            <a:endParaRPr lang="en-GB" sz="24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Boxplot:</a:t>
            </a:r>
            <a: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Outliers in sales &amp; profit margins.</a:t>
            </a:r>
            <a:b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0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Table:</a:t>
            </a:r>
            <a: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Before &amp; after outlier handling.</a:t>
            </a:r>
          </a:p>
          <a:p>
            <a:endParaRPr lang="en-GB" sz="32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CFB6D3F-B70D-4AC2-AA0C-D846DC3F02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2800" y="1473672"/>
            <a:ext cx="4282440" cy="4282440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3FD77F-885F-1B59-68EF-1E5C005C8A7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671BB-C208-412E-B7C5-3C59C666FD6D}" type="datetime1">
              <a:rPr lang="en-GB" smtClean="0"/>
              <a:t>14/02/2025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66EBBA-03CD-4899-02C2-A7E978D5EC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949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6B9E31-02A1-6E12-CA48-A0A4135C5C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8C7B97-359A-8FA3-CA51-B64A2AEC6E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Correlation Between Variables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42DD627-55C8-5031-CF31-DF407E3883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/>
              <a:t>🟢 What is Correlation?</a:t>
            </a:r>
          </a:p>
          <a:p>
            <a:pPr marL="457200" lvl="1" indent="0">
              <a:buNone/>
            </a:pPr>
            <a:r>
              <a:rPr lang="en-GB"/>
              <a:t>✔ Measures </a:t>
            </a:r>
            <a:r>
              <a:rPr lang="en-GB" b="1"/>
              <a:t>relationship strength</a:t>
            </a:r>
            <a:r>
              <a:rPr lang="en-GB"/>
              <a:t> between two variables.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Values range from -1 (negative) to +1 (positive)</a:t>
            </a:r>
            <a:r>
              <a:rPr lang="en-GB"/>
              <a:t>.</a:t>
            </a:r>
          </a:p>
          <a:p>
            <a:r>
              <a:rPr lang="en-GB" b="1"/>
              <a:t>🟠 Key Correlations in Our Dataset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Discount % vs. Sales</a:t>
            </a:r>
            <a:r>
              <a:rPr lang="en-GB"/>
              <a:t> – Does offering discounts increase revenue?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Sales vs. Profit Margin</a:t>
            </a:r>
            <a:r>
              <a:rPr lang="en-GB"/>
              <a:t> – Do high sales always mean high profit?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1E864C-0D49-EA0D-9C71-AE69539A888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1D4BF-9785-4666-85EF-53749D1A7C9E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87E0B9-D234-B52B-E477-6B6DC167FC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79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D81F4B-21A6-81D3-BBC1-3F5BACC1F1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2F604BC-5F03-7EC6-8184-728C0E5A8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Correlation Between Variables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EC5F0C-81AA-E8F9-7973-B1F955CA6E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1757208"/>
          </a:xfrm>
        </p:spPr>
        <p:txBody>
          <a:bodyPr>
            <a:normAutofit lnSpcReduction="1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b="1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8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Suggested Visuals </a:t>
            </a:r>
            <a:endParaRPr lang="en-GB" sz="28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Heatmap: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Correlation matrix.</a:t>
            </a:r>
            <a:b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Scatter Plot: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Discount % vs. Sales.</a:t>
            </a:r>
          </a:p>
          <a:p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8C8122-E669-0C03-B2DD-E3094C3E8C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4" y="3139440"/>
            <a:ext cx="4590005" cy="2529840"/>
          </a:xfrm>
          <a:prstGeom prst="rect">
            <a:avLst/>
          </a:prstGeom>
        </p:spPr>
      </p:pic>
      <p:pic>
        <p:nvPicPr>
          <p:cNvPr id="10242" name="Picture 2" descr="Image result for Scatter Plot: Discount % vs. Sales. sig vs not sig">
            <a:extLst>
              <a:ext uri="{FF2B5EF4-FFF2-40B4-BE49-F238E27FC236}">
                <a16:creationId xmlns:a16="http://schemas.microsoft.com/office/drawing/2014/main" id="{952B0E8B-0D69-2268-43AF-976ED29F32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380" y="1406410"/>
            <a:ext cx="4168140" cy="4262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3F5801D-1D98-BB07-DAD0-3B19D8FB007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AA7AA-AEE7-4909-B9F5-D32A031890A3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3EAA27-2EC6-1B03-EAAA-3AA24AE12B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873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A48F20-D812-2FCF-CA9F-8D9EFDCB6A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4A61B87-AA64-44D9-EA87-022ACD9FB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Multivariate Analysis – Sales vs. Profit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CB317F-92AF-AD31-90BA-CCFF37BF0A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✔ </a:t>
            </a:r>
            <a:r>
              <a:rPr lang="en-GB" b="1"/>
              <a:t>Do higher sales always mean higher profit?</a:t>
            </a:r>
            <a:br>
              <a:rPr lang="en-GB"/>
            </a:br>
            <a:r>
              <a:rPr lang="en-GB"/>
              <a:t>✔ Helps understand </a:t>
            </a:r>
            <a:r>
              <a:rPr lang="en-GB" b="1"/>
              <a:t>profitability per unit sold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Factors affecting sales-profit relationship:</a:t>
            </a:r>
            <a:endParaRPr lang="en-GB"/>
          </a:p>
          <a:p>
            <a:pPr lvl="1"/>
            <a:r>
              <a:rPr lang="en-GB" b="1"/>
              <a:t>Discount percentage applied.</a:t>
            </a:r>
            <a:endParaRPr lang="en-GB"/>
          </a:p>
          <a:p>
            <a:pPr lvl="1"/>
            <a:r>
              <a:rPr lang="en-GB" b="1"/>
              <a:t>Product cost &amp; pricing strategy.</a:t>
            </a:r>
            <a:endParaRPr lang="en-GB"/>
          </a:p>
          <a:p>
            <a:pPr lvl="1"/>
            <a:r>
              <a:rPr lang="en-GB" b="1"/>
              <a:t>Operating costs &amp; regional factors</a:t>
            </a:r>
            <a:endParaRPr lang="en-GB"/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6B9103-65F0-CCAF-F13F-21399D70C88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2A518-2A94-457B-A140-7BB36AC8D914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4367A5C-6248-7C14-9AD4-CA8AFDEBD5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930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D248E2-4359-3A1B-9F5D-5D2268D180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39526EB-6BFD-5BC1-CEC9-28E3AAB56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Multivariate Analysis – Sales vs. Profit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D32913B-31F5-8D44-5988-B3DBD5FDA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165052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b="1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8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Suggested Visuals </a:t>
            </a:r>
            <a:endParaRPr lang="en-GB" sz="28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Scatter Plot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Sales vs. Profit with regression trendline.</a:t>
            </a:r>
            <a:b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Heatmap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Showing correlation strength.</a:t>
            </a:r>
          </a:p>
          <a:p>
            <a:endParaRPr lang="en-GB"/>
          </a:p>
        </p:txBody>
      </p:sp>
      <p:pic>
        <p:nvPicPr>
          <p:cNvPr id="11266" name="Picture 2" descr="Scatter plot of total net profit and gross sales of assets showing a ...">
            <a:extLst>
              <a:ext uri="{FF2B5EF4-FFF2-40B4-BE49-F238E27FC236}">
                <a16:creationId xmlns:a16="http://schemas.microsoft.com/office/drawing/2014/main" id="{4ED40F18-CB59-55A1-5490-9AC797C673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5103" y="2525486"/>
            <a:ext cx="4445307" cy="3289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3DF289-04C8-EF1F-86F9-5004E9B9974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653F4-E9AF-41F8-92DF-446C10632C2E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7A896B3-97F0-242A-96B8-0E7AF9D824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703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C995D9-E652-1396-CD43-79AE3B5A69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B7ED0E5-2689-F316-C874-6F6170EF0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Multivariate Analysis – Discounts vs. Profit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31E3F02-1D42-D0FD-6255-973DFD063E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✔ </a:t>
            </a:r>
            <a:r>
              <a:rPr lang="en-GB" b="1"/>
              <a:t>Does heavy discounting hurt profitability?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Expected trends:</a:t>
            </a:r>
            <a:endParaRPr lang="en-GB"/>
          </a:p>
          <a:p>
            <a:pPr lvl="1"/>
            <a:r>
              <a:rPr lang="en-GB"/>
              <a:t>Moderate discounts </a:t>
            </a:r>
            <a:r>
              <a:rPr lang="en-GB" b="1"/>
              <a:t>increase sales &amp; boost profit</a:t>
            </a:r>
            <a:r>
              <a:rPr lang="en-GB"/>
              <a:t>.</a:t>
            </a:r>
          </a:p>
          <a:p>
            <a:pPr lvl="1"/>
            <a:r>
              <a:rPr lang="en-GB"/>
              <a:t>Excessive discounts </a:t>
            </a:r>
            <a:r>
              <a:rPr lang="en-GB" b="1"/>
              <a:t>erode profit margins</a:t>
            </a:r>
            <a:r>
              <a:rPr lang="en-GB"/>
              <a:t>.</a:t>
            </a:r>
          </a:p>
          <a:p>
            <a:pPr lvl="1"/>
            <a:endParaRPr lang="en-GB"/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b="1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8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Suggested Visuals </a:t>
            </a: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Line Chart</a:t>
            </a:r>
            <a: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Discount % vs. Profit Margins.</a:t>
            </a:r>
            <a:b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Boxplot</a:t>
            </a:r>
            <a: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Profit margins for different discount levels.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D24137-ADAB-A00F-88D2-CB3911A2BC4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2FD91-DA4B-4C7D-B7A9-5D58732F65BC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6498C78-6582-D3AC-F51E-12EF4F5C08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854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9B86C0-856D-7985-5EF9-CB651F3862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3B1159A-08BE-3177-EA69-A4CE3F4A58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Multivariate Analysis – Discounts vs. Profit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45247A-C3F3-1F78-846C-7F58EFCEF1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2B486E4-A6DF-B3FB-294D-308DC235DE7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537"/>
          <a:stretch/>
        </p:blipFill>
        <p:spPr>
          <a:xfrm>
            <a:off x="1824945" y="1494970"/>
            <a:ext cx="7779445" cy="4252685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C88E01-4C2F-66E7-0EEE-DCB22C9220D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540E3-C629-4BD9-A506-EF89FCAC58B8}" type="datetime1">
              <a:rPr lang="en-GB" smtClean="0"/>
              <a:t>14/02/2025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A358AA-52C5-7DA3-BBEC-F718874C3A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53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60F46C-A3B5-5EE0-DAE8-0FBD769D1F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7DAFFF5-17C8-1F1C-08A3-1E319AFE7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Regional Performance Analysis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BD0BFFD-3CDE-AEE4-01EA-F4B661E300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✔ </a:t>
            </a:r>
            <a:r>
              <a:rPr lang="en-GB" b="1"/>
              <a:t>Which regions perform best?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Which areas respond most to discounts?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How to adjust inventory and marketing by location?</a:t>
            </a:r>
          </a:p>
          <a:p>
            <a:pPr marL="0" indent="0">
              <a:buNone/>
            </a:pPr>
            <a:endParaRPr lang="en-GB" b="1"/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b="1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8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Suggested </a:t>
            </a:r>
            <a:endParaRPr lang="en-GB" sz="28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Map Visualization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Sales by Region.</a:t>
            </a:r>
            <a:b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Bar Chart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Profit per region.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A6A2E9B-6B97-4B18-4546-33E7088A1C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0342" y="2740391"/>
            <a:ext cx="4144735" cy="289503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0438A-698A-BF32-5DE8-D91A746D72C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B5C23-2265-4539-9F34-C1F4AF318B6A}" type="datetime1">
              <a:rPr lang="en-GB" smtClean="0"/>
              <a:t>14/02/2025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FC66B8-B892-FB67-525F-3B6FFFE41A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412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10C12D-8977-66B0-635C-794B6CD7FA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B570E21-B705-A238-1210-0D90D3BA5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Regional Performance Analysis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0B54381-A39E-C0BA-9DB0-9A63ACA6D4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F739A8-0AE1-FC24-CCBA-8F500D91F0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7515" y="1447920"/>
            <a:ext cx="7948702" cy="4501741"/>
          </a:xfrm>
          <a:prstGeom prst="rect">
            <a:avLst/>
          </a:prstGeo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31D86CE-B302-EF3D-5FF7-0699440A28E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DBA67-8E0A-4B32-8441-B1FC620DCBA4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83D598-D1FD-C381-6AB9-05995B253C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632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709207-6840-BFB1-7485-6AF285EC91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33E99F5-0E72-563C-1E6A-C95A4F2A1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Customer Segmentation Analysis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29CBE6B-AC65-CEB7-5E6F-64BA5ED7CF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✔ </a:t>
            </a:r>
            <a:r>
              <a:rPr lang="en-GB" b="1"/>
              <a:t>Which customers generate the most revenue?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Segmentation by age, gender, and purchase frequency.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Personalised marketing and loyalty programmes.</a:t>
            </a:r>
            <a:endParaRPr lang="en-GB"/>
          </a:p>
          <a:p>
            <a:endParaRPr lang="en-GB"/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b="1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8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Suggested Visuals </a:t>
            </a:r>
            <a:endParaRPr lang="en-GB" sz="28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Pie Chart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Sales distribution by customer segment.</a:t>
            </a:r>
            <a:b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Histogram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Spending patterns by age group.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6E55C2-91E2-E6BC-FD36-5729D00F8AB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49BB5-FB59-425D-87E9-33B991589600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1587CA2-D181-D212-119C-2ABCEC5258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437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256B39-989F-F837-C7C9-7C0E3CFE39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89074C-9176-9638-E63D-7A8B2D230C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Customer Segmentation Analysis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0782F0B-C1E2-0DF2-F3B1-FFD01D45EA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314" name="Picture 2" descr="Free 3D Pie Chart - Google Sheets, Excel | Template.net">
            <a:extLst>
              <a:ext uri="{FF2B5EF4-FFF2-40B4-BE49-F238E27FC236}">
                <a16:creationId xmlns:a16="http://schemas.microsoft.com/office/drawing/2014/main" id="{C4CD8029-B0D2-4384-AB96-258EC9CEAD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56" b="9985"/>
          <a:stretch/>
        </p:blipFill>
        <p:spPr bwMode="auto">
          <a:xfrm>
            <a:off x="1015300" y="1382232"/>
            <a:ext cx="3823518" cy="4486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Histograms of recurrence pattern according to age groups and recurrence ...">
            <a:extLst>
              <a:ext uri="{FF2B5EF4-FFF2-40B4-BE49-F238E27FC236}">
                <a16:creationId xmlns:a16="http://schemas.microsoft.com/office/drawing/2014/main" id="{CC8F504B-2973-4E29-74F9-E989D1FBCC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0756" y="1771780"/>
            <a:ext cx="6341382" cy="3707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4D7D31-6B5D-68D7-E7E7-9C1318A88A5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30917-6E60-42DE-9C90-2246625CB30C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22B4576-5868-1DED-319E-14E223B654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247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D96F00-AB04-5E47-54A2-264EEAA0F8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FD160DF-FE37-CB41-A230-D1E577FB5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Seasonal Sales Trends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1F6A146-86B2-3402-2A89-6FA16CE8D7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/>
              <a:t>🟢 Why Analyse Seasonal Trends?</a:t>
            </a:r>
          </a:p>
          <a:p>
            <a:pPr marL="457200" lvl="1" indent="0">
              <a:buNone/>
            </a:pPr>
            <a:r>
              <a:rPr lang="en-GB"/>
              <a:t>✔ Helps businesses </a:t>
            </a:r>
            <a:r>
              <a:rPr lang="en-GB" b="1"/>
              <a:t>prepare for peak sales periods</a:t>
            </a:r>
            <a:r>
              <a:rPr lang="en-GB"/>
              <a:t>.</a:t>
            </a:r>
            <a:br>
              <a:rPr lang="en-GB"/>
            </a:br>
            <a:r>
              <a:rPr lang="en-GB"/>
              <a:t>✔ Identifies </a:t>
            </a:r>
            <a:r>
              <a:rPr lang="en-GB" b="1"/>
              <a:t>slow months where promotions might be needed</a:t>
            </a:r>
            <a:r>
              <a:rPr lang="en-GB"/>
              <a:t>.</a:t>
            </a:r>
          </a:p>
          <a:p>
            <a:r>
              <a:rPr lang="en-GB" b="1"/>
              <a:t>🟠 Expected Patterns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Higher sales</a:t>
            </a:r>
            <a:r>
              <a:rPr lang="en-GB"/>
              <a:t> during holiday seasons (e.g., </a:t>
            </a:r>
            <a:r>
              <a:rPr lang="en-GB" b="1"/>
              <a:t>Christmas, Black Friday</a:t>
            </a:r>
            <a:r>
              <a:rPr lang="en-GB"/>
              <a:t>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Lower sales</a:t>
            </a:r>
            <a:r>
              <a:rPr lang="en-GB"/>
              <a:t> in off-peak months.</a:t>
            </a:r>
          </a:p>
          <a:p>
            <a:r>
              <a:rPr lang="en-GB" b="1"/>
              <a:t>🔵 Business Implications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Optimise inventory management</a:t>
            </a:r>
            <a:r>
              <a:rPr lang="en-GB"/>
              <a:t> for high-demand periods.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Adjust marketing strategies</a:t>
            </a:r>
            <a:r>
              <a:rPr lang="en-GB"/>
              <a:t> based on seasonal demand.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B807E6-13A7-430E-BB72-1E3BA5862D7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DCC36-CEDD-40C8-BCF0-D4F4A2AA92C7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B282FBB-6A65-255E-3D0C-F6830C5BBC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76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B8B88A-AE93-0AC5-D1AB-B1D65AD236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D225564-FF84-8A0D-9F9E-344EE909B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Seasonal Sales Trends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4BA2826-321F-F16D-CDBB-D8F2258E2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1317425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b="1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8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Suggested Visuals </a:t>
            </a:r>
            <a:endParaRPr lang="en-GB" sz="28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Line Chart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Monthly sales trends.</a:t>
            </a:r>
            <a:b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Bar Chart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Revenue comparison across different seasons.</a:t>
            </a:r>
          </a:p>
          <a:p>
            <a:endParaRPr lang="en-GB"/>
          </a:p>
        </p:txBody>
      </p:sp>
      <p:pic>
        <p:nvPicPr>
          <p:cNvPr id="15364" name="Picture 4" descr="How to Perform a Financial Trend Analysis | Quiet Light">
            <a:extLst>
              <a:ext uri="{FF2B5EF4-FFF2-40B4-BE49-F238E27FC236}">
                <a16:creationId xmlns:a16="http://schemas.microsoft.com/office/drawing/2014/main" id="{74CE8C4F-E86A-0F2E-699C-5B0A7F7103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2057" y="2699656"/>
            <a:ext cx="4875568" cy="310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 descr="Revenue Bar Charts - Powerslides">
            <a:extLst>
              <a:ext uri="{FF2B5EF4-FFF2-40B4-BE49-F238E27FC236}">
                <a16:creationId xmlns:a16="http://schemas.microsoft.com/office/drawing/2014/main" id="{DB2A6BB3-53D5-145C-EACA-579191C772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73" y="2613563"/>
            <a:ext cx="5834743" cy="3278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81A059D7-38E1-E475-ADCE-B5534B917FE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00689-E07B-488C-A34E-141FD0BA507E}" type="datetime1">
              <a:rPr lang="en-GB" smtClean="0"/>
              <a:t>14/02/2025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D43D0B-786E-6C25-9C71-F394F026E6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166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9ED56B-75D8-EB73-339B-389723165B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2B2C7A-B45B-D451-8767-22BD8423F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Impact of Discounts on Sales Volume</a:t>
            </a:r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1BA9DD3-6941-698B-1FF7-F706161473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/>
              <a:t>🟢 Why Study Discounts vs. Sales Volume?</a:t>
            </a:r>
          </a:p>
          <a:p>
            <a:pPr marL="457200" lvl="1" indent="0">
              <a:buNone/>
            </a:pPr>
            <a:r>
              <a:rPr lang="en-GB"/>
              <a:t>✔ Helps determine whether </a:t>
            </a:r>
            <a:r>
              <a:rPr lang="en-GB" b="1"/>
              <a:t>discounts truly drive higher sales</a:t>
            </a:r>
            <a:r>
              <a:rPr lang="en-GB"/>
              <a:t>.</a:t>
            </a:r>
            <a:br>
              <a:rPr lang="en-GB"/>
            </a:br>
            <a:r>
              <a:rPr lang="en-GB"/>
              <a:t>✔ Essential for </a:t>
            </a:r>
            <a:r>
              <a:rPr lang="en-GB" b="1"/>
              <a:t>pricing strategies and revenue maximisation</a:t>
            </a:r>
            <a:r>
              <a:rPr lang="en-GB"/>
              <a:t>.</a:t>
            </a:r>
          </a:p>
          <a:p>
            <a:r>
              <a:rPr lang="en-GB" b="1"/>
              <a:t>🟠 Key Findings from Data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Moderate discounts</a:t>
            </a:r>
            <a:r>
              <a:rPr lang="en-GB"/>
              <a:t> may lead to </a:t>
            </a:r>
            <a:r>
              <a:rPr lang="en-GB" b="1"/>
              <a:t>increased purchases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Heavy discounting</a:t>
            </a:r>
            <a:r>
              <a:rPr lang="en-GB"/>
              <a:t> can attract </a:t>
            </a:r>
            <a:r>
              <a:rPr lang="en-GB" b="1"/>
              <a:t>bargain shoppers</a:t>
            </a:r>
            <a:r>
              <a:rPr lang="en-GB"/>
              <a:t> but reduce </a:t>
            </a:r>
            <a:r>
              <a:rPr lang="en-GB" b="1"/>
              <a:t>profit margins</a:t>
            </a:r>
            <a:r>
              <a:rPr lang="en-GB"/>
              <a:t>.</a:t>
            </a:r>
          </a:p>
          <a:p>
            <a:r>
              <a:rPr lang="en-GB" b="1"/>
              <a:t>🔵 Actionable Insights</a:t>
            </a:r>
          </a:p>
          <a:p>
            <a:pPr marL="457200" lvl="1" indent="0">
              <a:buNone/>
            </a:pPr>
            <a:r>
              <a:rPr lang="en-GB"/>
              <a:t>✔ Find the </a:t>
            </a:r>
            <a:r>
              <a:rPr lang="en-GB" b="1"/>
              <a:t>optimal discount percentage</a:t>
            </a:r>
            <a:r>
              <a:rPr lang="en-GB"/>
              <a:t> to maximise revenue.</a:t>
            </a:r>
            <a:br>
              <a:rPr lang="en-GB"/>
            </a:br>
            <a:r>
              <a:rPr lang="en-GB"/>
              <a:t>✔ Avoid </a:t>
            </a:r>
            <a:r>
              <a:rPr lang="en-GB" b="1"/>
              <a:t>over-discounting</a:t>
            </a:r>
            <a:r>
              <a:rPr lang="en-GB"/>
              <a:t> that erodes profitability.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5ACE05-581D-A397-33C7-62E4E0E1505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A3604-5B23-4487-BEE5-A75A85758FDC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3616089-FC3F-6034-B10A-25EC5740CB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924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997A6A-6F16-5CF8-6837-E1AB56C158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2DFCE22-D031-E5CE-860A-2FD2782D4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Impact of Discounts on Sales Volume</a:t>
            </a:r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3E413FC-B2AF-F4C4-38F4-B867E2109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134146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b="1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8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Suggested Visuals </a:t>
            </a:r>
            <a:endParaRPr lang="en-GB" sz="28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Scatter Plot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Discount % vs. Total Sales.</a:t>
            </a:r>
            <a:b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Line Graph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Revenue impact of different discount levels.</a:t>
            </a:r>
          </a:p>
          <a:p>
            <a:endParaRPr lang="en-GB"/>
          </a:p>
        </p:txBody>
      </p:sp>
      <p:pic>
        <p:nvPicPr>
          <p:cNvPr id="16386" name="Picture 2" descr="Image result for Line Graph: Annual Revenue for different discounts">
            <a:extLst>
              <a:ext uri="{FF2B5EF4-FFF2-40B4-BE49-F238E27FC236}">
                <a16:creationId xmlns:a16="http://schemas.microsoft.com/office/drawing/2014/main" id="{787A3A40-93A8-4062-D842-A8E524F754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05"/>
          <a:stretch/>
        </p:blipFill>
        <p:spPr bwMode="auto">
          <a:xfrm>
            <a:off x="3393623" y="2723695"/>
            <a:ext cx="5036818" cy="3067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E89BF5-EAF0-F334-D90A-3D0C325EA5A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585CE-6948-421D-A95D-7E38E5596CE0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38298C-2EE6-50F0-8208-70A2D4FF61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01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8DEF2-311C-6C60-BA7C-EFEA74667D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3D2A5D7-FF84-EA0D-1197-51162E8FA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Profitability per Product Category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962D40A-9058-3236-DB8F-E5681F966F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/>
              <a:t>🟢 Why Analyse Product Profitability?</a:t>
            </a:r>
          </a:p>
          <a:p>
            <a:pPr marL="457200" lvl="1" indent="0">
              <a:buNone/>
            </a:pPr>
            <a:r>
              <a:rPr lang="en-GB"/>
              <a:t>✔ Helps determine </a:t>
            </a:r>
            <a:r>
              <a:rPr lang="en-GB" b="1"/>
              <a:t>which product categories</a:t>
            </a:r>
            <a:r>
              <a:rPr lang="en-GB"/>
              <a:t> generate the highest </a:t>
            </a:r>
            <a:r>
              <a:rPr lang="en-GB" b="1"/>
              <a:t>profit margins</a:t>
            </a:r>
            <a:r>
              <a:rPr lang="en-GB"/>
              <a:t>.</a:t>
            </a:r>
            <a:br>
              <a:rPr lang="en-GB"/>
            </a:br>
            <a:r>
              <a:rPr lang="en-GB"/>
              <a:t>✔ Enables businesses to </a:t>
            </a:r>
            <a:r>
              <a:rPr lang="en-GB" b="1"/>
              <a:t>focus marketing efforts</a:t>
            </a:r>
            <a:r>
              <a:rPr lang="en-GB"/>
              <a:t> on </a:t>
            </a:r>
            <a:r>
              <a:rPr lang="en-GB" b="1"/>
              <a:t>high-profit items</a:t>
            </a:r>
            <a:r>
              <a:rPr lang="en-GB"/>
              <a:t>.</a:t>
            </a:r>
          </a:p>
          <a:p>
            <a:r>
              <a:rPr lang="en-GB" b="1"/>
              <a:t>🟠 Key Findings</a:t>
            </a:r>
          </a:p>
          <a:p>
            <a:pPr marL="457200" lvl="1" indent="0">
              <a:buNone/>
            </a:pPr>
            <a:r>
              <a:rPr lang="en-GB"/>
              <a:t>✔ Some </a:t>
            </a:r>
            <a:r>
              <a:rPr lang="en-GB" b="1"/>
              <a:t>high-revenue products have lower profit margins</a:t>
            </a:r>
            <a:r>
              <a:rPr lang="en-GB"/>
              <a:t> due to costs.</a:t>
            </a:r>
            <a:br>
              <a:rPr lang="en-GB"/>
            </a:br>
            <a:r>
              <a:rPr lang="en-GB"/>
              <a:t>✔ Accessories may have </a:t>
            </a:r>
            <a:r>
              <a:rPr lang="en-GB" b="1"/>
              <a:t>lower sales but higher profit margins</a:t>
            </a:r>
            <a:r>
              <a:rPr lang="en-GB"/>
              <a:t>.</a:t>
            </a:r>
          </a:p>
          <a:p>
            <a:r>
              <a:rPr lang="en-GB" b="1"/>
              <a:t>🔵 Business Implications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Reevaluate pricing strategies</a:t>
            </a:r>
            <a:r>
              <a:rPr lang="en-GB"/>
              <a:t> for low-margin products.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Adjust inventory and promotions</a:t>
            </a:r>
            <a:r>
              <a:rPr lang="en-GB"/>
              <a:t> based on profitability.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8567AA-6C8C-D17F-7968-3BAB0D48F5E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A4508-3087-49CD-AFE3-54CC74095A8A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CC4BB66-45D7-69B1-96A2-EBB8F34B20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500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06B4B9-F399-0A61-DD41-E4F0644B04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9F6B6B2-C98F-AE93-B560-F254C104E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Profitability per Product Category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91B5677-7072-A233-83D0-2C64C333A1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5592637" cy="2986568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b="1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8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Suggested Visuals </a:t>
            </a:r>
            <a:endParaRPr lang="en-GB" sz="28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Heatmap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Profit margins by product category.</a:t>
            </a:r>
            <a:b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Bar Chart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Revenue vs. Profit for different product categories.</a:t>
            </a:r>
          </a:p>
          <a:p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FA9D84-1B90-0AE4-6433-024856B7B48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222" t="12275" b="9418"/>
          <a:stretch/>
        </p:blipFill>
        <p:spPr>
          <a:xfrm>
            <a:off x="6937828" y="1382232"/>
            <a:ext cx="4397829" cy="4470320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E34F85-6E7F-A1BE-A7CA-C9F3879A992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FE25A-BDBD-4177-A302-9C394D55730D}" type="datetime1">
              <a:rPr lang="en-GB" smtClean="0"/>
              <a:t>14/02/2025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22F08-FE3E-9651-BF1A-97ED2A0266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457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CD2729-4389-F5B7-7D94-D670CA58BE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4C7A4E-B6DD-B233-7246-B952A0938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Anomaly Detection in Transactions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7DB3117-FF18-816E-6FF3-F97F89F64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/>
              <a:t>🟢 What Are Anomalies?</a:t>
            </a:r>
          </a:p>
          <a:p>
            <a:pPr marL="457200" lvl="1" indent="0">
              <a:buNone/>
            </a:pPr>
            <a:r>
              <a:rPr lang="en-GB"/>
              <a:t>✔ Transactions that </a:t>
            </a:r>
            <a:r>
              <a:rPr lang="en-GB" b="1"/>
              <a:t>significantly deviate</a:t>
            </a:r>
            <a:r>
              <a:rPr lang="en-GB"/>
              <a:t> from normal patterns.</a:t>
            </a:r>
            <a:br>
              <a:rPr lang="en-GB"/>
            </a:br>
            <a:r>
              <a:rPr lang="en-GB"/>
              <a:t>✔ May indicate </a:t>
            </a:r>
            <a:r>
              <a:rPr lang="en-GB" b="1"/>
              <a:t>fraud, errors, or rare business opportunities</a:t>
            </a:r>
            <a:r>
              <a:rPr lang="en-GB"/>
              <a:t>.</a:t>
            </a:r>
          </a:p>
          <a:p>
            <a:r>
              <a:rPr lang="en-GB" b="1"/>
              <a:t>🟠 Common Types of Anomalies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Unusually high sales</a:t>
            </a:r>
            <a:r>
              <a:rPr lang="en-GB"/>
              <a:t> for a single transaction.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Uncommon discount percentages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Repeated purchases</a:t>
            </a:r>
            <a:r>
              <a:rPr lang="en-GB"/>
              <a:t> from the same customer in a short period.</a:t>
            </a:r>
          </a:p>
          <a:p>
            <a:r>
              <a:rPr lang="en-GB" b="1"/>
              <a:t>🔵 How to Handle Anomalies?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Investigate potential fraud cases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Adjust pricing models</a:t>
            </a:r>
            <a:r>
              <a:rPr lang="en-GB"/>
              <a:t> for unusual discount patterns.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Exclude anomalies</a:t>
            </a:r>
            <a:r>
              <a:rPr lang="en-GB"/>
              <a:t> from statistical models if they distort data.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92D699-64C4-0219-5D91-4DBB543F101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1CE1C-8C09-47DE-ABD3-7631F7E24149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71E1A8C-6892-E244-BE04-8BE3145B30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163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427197-45FD-F246-F3AA-7F3E3FD4B8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B3E4148-A935-EB31-1726-3E761CBD0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Anomaly Detection in Transactions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2A93D8B-8D39-E635-6954-6B72456062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1757208"/>
          </a:xfrm>
        </p:spPr>
        <p:txBody>
          <a:bodyPr>
            <a:normAutofit lnSpcReduction="1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b="1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8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Suggested Visuals </a:t>
            </a:r>
            <a:endParaRPr lang="en-GB" sz="28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Boxplot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Identifying extreme sales transactions.</a:t>
            </a:r>
            <a:b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600" kern="10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Histogram</a:t>
            </a:r>
            <a:r>
              <a:rPr lang="en-GB" sz="26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Distribution of unusual discount percentages.</a:t>
            </a:r>
          </a:p>
          <a:p>
            <a:endParaRPr lang="en-GB"/>
          </a:p>
        </p:txBody>
      </p:sp>
      <p:pic>
        <p:nvPicPr>
          <p:cNvPr id="17412" name="Picture 4" descr="Box plot (with interquartile range) of í µí± distribution for ...">
            <a:extLst>
              <a:ext uri="{FF2B5EF4-FFF2-40B4-BE49-F238E27FC236}">
                <a16:creationId xmlns:a16="http://schemas.microsoft.com/office/drawing/2014/main" id="{51E2A786-9D42-D471-4AC3-8AE53F86DA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5238" y="2950754"/>
            <a:ext cx="3382278" cy="2924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4" name="Picture 6" descr="Image result for anomaly Histogram: Distribution of unusual discount percentages">
            <a:extLst>
              <a:ext uri="{FF2B5EF4-FFF2-40B4-BE49-F238E27FC236}">
                <a16:creationId xmlns:a16="http://schemas.microsoft.com/office/drawing/2014/main" id="{5729808E-E71A-8BA5-159B-3091100A1D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143" y="2950754"/>
            <a:ext cx="5163857" cy="2877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C82FD7-837C-8BB3-5E6A-49FAB74EBEA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4AEB7-9038-4918-9EF5-B280E6F4E15B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55EE05-BEAF-7787-CF49-295ABC4683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196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796923-DC45-A57D-F780-10A69241B2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61FAE86-F408-3EA8-35F5-E8958E060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Common Pitfalls in Exploratory Data Analysis (EDA)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64B7550-7B84-8848-7B15-0DE1ADCAF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637568"/>
          </a:xfrm>
        </p:spPr>
        <p:txBody>
          <a:bodyPr>
            <a:normAutofit fontScale="92500"/>
          </a:bodyPr>
          <a:lstStyle/>
          <a:p>
            <a:r>
              <a:rPr lang="en-GB" b="1"/>
              <a:t>🟢 Ignoring Data Cleaning</a:t>
            </a:r>
          </a:p>
          <a:p>
            <a:pPr marL="457200" lvl="1" indent="0">
              <a:buNone/>
            </a:pPr>
            <a:r>
              <a:rPr lang="en-GB"/>
              <a:t>✔ Not handling </a:t>
            </a:r>
            <a:r>
              <a:rPr lang="en-GB" b="1"/>
              <a:t>missing values, duplicates, and outliers</a:t>
            </a:r>
            <a:r>
              <a:rPr lang="en-GB"/>
              <a:t> leads to incorrect conclusions.</a:t>
            </a:r>
          </a:p>
          <a:p>
            <a:r>
              <a:rPr lang="en-GB" b="1"/>
              <a:t>🟠 Overlooking Feature Relationships</a:t>
            </a:r>
          </a:p>
          <a:p>
            <a:pPr marL="457200" lvl="1" indent="0">
              <a:buNone/>
            </a:pPr>
            <a:r>
              <a:rPr lang="en-GB"/>
              <a:t>✔ Analysing variables </a:t>
            </a:r>
            <a:r>
              <a:rPr lang="en-GB" b="1"/>
              <a:t>independently</a:t>
            </a:r>
            <a:r>
              <a:rPr lang="en-GB"/>
              <a:t> without checking </a:t>
            </a:r>
            <a:r>
              <a:rPr lang="en-GB" b="1"/>
              <a:t>correlations</a:t>
            </a:r>
            <a:r>
              <a:rPr lang="en-GB"/>
              <a:t> can mislead decision-making.</a:t>
            </a:r>
          </a:p>
          <a:p>
            <a:r>
              <a:rPr lang="en-GB" b="1"/>
              <a:t>🔵 Relying Solely on Visual Analysis</a:t>
            </a:r>
          </a:p>
          <a:p>
            <a:pPr marL="457200" lvl="1" indent="0">
              <a:buNone/>
            </a:pPr>
            <a:r>
              <a:rPr lang="en-GB"/>
              <a:t>✔ EDA must </a:t>
            </a:r>
            <a:r>
              <a:rPr lang="en-GB" b="1"/>
              <a:t>combine statistical summaries with visualisations</a:t>
            </a:r>
            <a:r>
              <a:rPr lang="en-GB"/>
              <a:t> to get a full picture.</a:t>
            </a:r>
          </a:p>
          <a:p>
            <a:r>
              <a:rPr lang="en-GB" b="1"/>
              <a:t>🟣 Failing to Consider Business Context</a:t>
            </a:r>
          </a:p>
          <a:p>
            <a:pPr marL="457200" lvl="1" indent="0">
              <a:buNone/>
            </a:pPr>
            <a:r>
              <a:rPr lang="en-GB"/>
              <a:t>✔ Data insights </a:t>
            </a:r>
            <a:r>
              <a:rPr lang="en-GB" b="1"/>
              <a:t>must be tied to business strategy</a:t>
            </a:r>
            <a:r>
              <a:rPr lang="en-GB"/>
              <a:t> for real-world value.</a:t>
            </a:r>
          </a:p>
          <a:p>
            <a:pPr marL="457200" lvl="1" indent="0">
              <a:buNone/>
            </a:pPr>
            <a:endParaRPr lang="en-GB"/>
          </a:p>
          <a:p>
            <a:pPr marL="0" indent="0">
              <a:buNone/>
            </a:pPr>
            <a:r>
              <a:rPr lang="en-GB" sz="2000">
                <a:effectLst/>
                <a:highlight>
                  <a:srgbClr val="FFFF00"/>
                </a:highlight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00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Checklist</a:t>
            </a:r>
            <a:r>
              <a:rPr lang="en-GB" sz="200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Best practices in EDA.</a:t>
            </a:r>
            <a:endParaRPr lang="en-GB">
              <a:highlight>
                <a:srgbClr val="FFFF00"/>
              </a:highlight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847F14-FC19-45D8-5DCE-46435D33CDA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44B56-8CDB-4D2F-9755-078C5A51FDDD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E150B1F-3930-87E7-DE8D-A1A23E17A5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507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57A53E-3204-3701-1F38-7C2EA22607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884B5AA-0DAF-8212-0C08-DE496C455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Tools for Exploratory Data Analysis (EDA)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D2AE135-04D2-A440-4BB6-72D274367E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/>
              <a:t>🟢 Why Use Specialised Tools for EDA?</a:t>
            </a:r>
          </a:p>
          <a:p>
            <a:pPr marL="457200" lvl="1" indent="0">
              <a:buNone/>
            </a:pPr>
            <a:r>
              <a:rPr lang="en-GB"/>
              <a:t>✔ Efficiently processes </a:t>
            </a:r>
            <a:r>
              <a:rPr lang="en-GB" b="1"/>
              <a:t>large datasets</a:t>
            </a:r>
            <a:r>
              <a:rPr lang="en-GB"/>
              <a:t>.</a:t>
            </a:r>
            <a:br>
              <a:rPr lang="en-GB"/>
            </a:br>
            <a:r>
              <a:rPr lang="en-GB"/>
              <a:t>✔ Provides </a:t>
            </a:r>
            <a:r>
              <a:rPr lang="en-GB" b="1"/>
              <a:t>automated statistical insights</a:t>
            </a:r>
            <a:r>
              <a:rPr lang="en-GB"/>
              <a:t>.</a:t>
            </a:r>
            <a:br>
              <a:rPr lang="en-GB"/>
            </a:br>
            <a:r>
              <a:rPr lang="en-GB"/>
              <a:t>✔ Enhances </a:t>
            </a:r>
            <a:r>
              <a:rPr lang="en-GB" b="1"/>
              <a:t>data visualisation and pattern detection</a:t>
            </a:r>
            <a:r>
              <a:rPr lang="en-GB"/>
              <a:t>.</a:t>
            </a:r>
          </a:p>
          <a:p>
            <a:r>
              <a:rPr lang="en-GB" b="1"/>
              <a:t>🟠 Popular EDA Tools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Python (Pandas, Matplotlib, Seaborn)</a:t>
            </a:r>
            <a:r>
              <a:rPr lang="en-GB"/>
              <a:t> – For </a:t>
            </a:r>
            <a:r>
              <a:rPr lang="en-GB" b="1"/>
              <a:t>detailed statistical analysis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R (ggplot2, </a:t>
            </a:r>
            <a:r>
              <a:rPr lang="en-GB" b="1" err="1"/>
              <a:t>dplyr</a:t>
            </a:r>
            <a:r>
              <a:rPr lang="en-GB" b="1"/>
              <a:t>)</a:t>
            </a:r>
            <a:r>
              <a:rPr lang="en-GB"/>
              <a:t> – Preferred for </a:t>
            </a:r>
            <a:r>
              <a:rPr lang="en-GB" b="1"/>
              <a:t>academic research and modelling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Tableau/Power BI</a:t>
            </a:r>
            <a:r>
              <a:rPr lang="en-GB"/>
              <a:t> – Drag-and-drop tools for </a:t>
            </a:r>
            <a:r>
              <a:rPr lang="en-GB" b="1"/>
              <a:t>business users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Excel</a:t>
            </a:r>
            <a:r>
              <a:rPr lang="en-GB"/>
              <a:t> – Basic but useful for </a:t>
            </a:r>
            <a:r>
              <a:rPr lang="en-GB" b="1"/>
              <a:t>quick analysis</a:t>
            </a:r>
            <a:r>
              <a:rPr lang="en-GB"/>
              <a:t>.</a:t>
            </a:r>
          </a:p>
          <a:p>
            <a:r>
              <a:rPr lang="en-GB" b="1"/>
              <a:t>🔵 Choosing the Right Tool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For business analysts</a:t>
            </a:r>
            <a:r>
              <a:rPr lang="en-GB"/>
              <a:t> – Tableau, Power BI.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For data scientists</a:t>
            </a:r>
            <a:r>
              <a:rPr lang="en-GB"/>
              <a:t> – Python, R.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For quick calculations</a:t>
            </a:r>
            <a:r>
              <a:rPr lang="en-GB"/>
              <a:t> – Excel, Google Sheets.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6669D7-7C20-749E-59C8-8FD3A5D262F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8E13E-0FC1-4C81-BFBE-A99A829332B9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6E866A1-256E-EDA8-92A9-D3F8ED3FF8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344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45D128-1958-2B7F-9C13-ACF1974524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08364A-B2CB-4123-A0BA-376B55034F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Key Findings &amp; Business Recommendations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B3B3707-C24F-C89E-D2D1-90E4C23DA5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/>
              <a:t>🟢 Top Insights from the Dataset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High Sales ≠ High Profit</a:t>
            </a:r>
            <a:r>
              <a:rPr lang="en-GB"/>
              <a:t> – Some high-selling products have </a:t>
            </a:r>
            <a:r>
              <a:rPr lang="en-GB" b="1"/>
              <a:t>low profit margins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Discounting Strategy Needs Optimisation</a:t>
            </a:r>
            <a:r>
              <a:rPr lang="en-GB"/>
              <a:t> – Excessive discounting </a:t>
            </a:r>
            <a:r>
              <a:rPr lang="en-GB" b="1"/>
              <a:t>reduces profit margins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Regional Differences Exist</a:t>
            </a:r>
            <a:r>
              <a:rPr lang="en-GB"/>
              <a:t> – Some regions </a:t>
            </a:r>
            <a:r>
              <a:rPr lang="en-GB" b="1"/>
              <a:t>respond better to discounts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Seasonality Impacts Sales</a:t>
            </a:r>
            <a:r>
              <a:rPr lang="en-GB"/>
              <a:t> – Peak sales occur during </a:t>
            </a:r>
            <a:r>
              <a:rPr lang="en-GB" b="1"/>
              <a:t>holidays and promotions</a:t>
            </a:r>
            <a:r>
              <a:rPr lang="en-GB"/>
              <a:t>.</a:t>
            </a:r>
          </a:p>
          <a:p>
            <a:r>
              <a:rPr lang="en-GB" b="1"/>
              <a:t>🟠 Business Recommendations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Optimise Discount Strategies</a:t>
            </a:r>
            <a:r>
              <a:rPr lang="en-GB"/>
              <a:t> – Apply </a:t>
            </a:r>
            <a:r>
              <a:rPr lang="en-GB" b="1"/>
              <a:t>targeted discounts</a:t>
            </a:r>
            <a:r>
              <a:rPr lang="en-GB"/>
              <a:t> based on product performance.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Enhance Customer Targeting</a:t>
            </a:r>
            <a:r>
              <a:rPr lang="en-GB"/>
              <a:t> – Use </a:t>
            </a:r>
            <a:r>
              <a:rPr lang="en-GB" b="1"/>
              <a:t>segmentation insights</a:t>
            </a:r>
            <a:r>
              <a:rPr lang="en-GB"/>
              <a:t> to improve marketing.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Improve Inventory Planning</a:t>
            </a:r>
            <a:r>
              <a:rPr lang="en-GB"/>
              <a:t> – Adjust stock levels based on </a:t>
            </a:r>
            <a:r>
              <a:rPr lang="en-GB" b="1"/>
              <a:t>seasonal trends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B6768E-F604-B05D-1F5E-2E17670C27A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BDB00-8321-4DAE-A53D-3F4EB256FF8C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777DDB3-502B-3041-8E38-DB84415AE4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758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D0FC94-C540-4B65-D721-1F0778B652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F462267-F365-E4BC-F3BA-EF325E498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Next Steps – Moving to Data Preparation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46FEF4B-EEC4-660A-8B0C-78F42F40D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/>
              <a:t>🟢 Why Is Data Preparation the Next Step?</a:t>
            </a:r>
          </a:p>
          <a:p>
            <a:pPr marL="457200" lvl="1" indent="0">
              <a:buNone/>
            </a:pPr>
            <a:r>
              <a:rPr lang="en-GB"/>
              <a:t>✔ Now that we </a:t>
            </a:r>
            <a:r>
              <a:rPr lang="en-GB" b="1"/>
              <a:t>understand our data</a:t>
            </a:r>
            <a:r>
              <a:rPr lang="en-GB"/>
              <a:t>, we must </a:t>
            </a:r>
            <a:r>
              <a:rPr lang="en-GB" b="1"/>
              <a:t>clean and refine it for modelling</a:t>
            </a:r>
            <a:r>
              <a:rPr lang="en-GB"/>
              <a:t>.</a:t>
            </a:r>
            <a:br>
              <a:rPr lang="en-GB"/>
            </a:br>
            <a:r>
              <a:rPr lang="en-GB"/>
              <a:t>✔ Ensuring </a:t>
            </a:r>
            <a:r>
              <a:rPr lang="en-GB" b="1"/>
              <a:t>high data quality</a:t>
            </a:r>
            <a:r>
              <a:rPr lang="en-GB"/>
              <a:t> improves </a:t>
            </a:r>
            <a:r>
              <a:rPr lang="en-GB" b="1"/>
              <a:t>accuracy in predictive models</a:t>
            </a:r>
            <a:r>
              <a:rPr lang="en-GB"/>
              <a:t>.</a:t>
            </a:r>
          </a:p>
          <a:p>
            <a:r>
              <a:rPr lang="en-GB" b="1"/>
              <a:t>🟠 What Comes Next?</a:t>
            </a:r>
          </a:p>
          <a:p>
            <a:pPr marL="457200" lvl="1" indent="0">
              <a:buNone/>
            </a:pPr>
            <a:r>
              <a:rPr lang="en-GB"/>
              <a:t>✔ Handling </a:t>
            </a:r>
            <a:r>
              <a:rPr lang="en-GB" b="1"/>
              <a:t>missing values and inconsistencies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Feature engineering</a:t>
            </a:r>
            <a:r>
              <a:rPr lang="en-GB"/>
              <a:t> – Creating new useful variables.</a:t>
            </a:r>
            <a:br>
              <a:rPr lang="en-GB"/>
            </a:br>
            <a:r>
              <a:rPr lang="en-GB"/>
              <a:t>✔ Preparing data for </a:t>
            </a:r>
            <a:r>
              <a:rPr lang="en-GB" b="1"/>
              <a:t>machine learning models</a:t>
            </a:r>
            <a:r>
              <a:rPr lang="en-GB"/>
              <a:t>.</a:t>
            </a:r>
          </a:p>
          <a:p>
            <a:r>
              <a:rPr lang="en-GB" b="1"/>
              <a:t>🔵 Link Between Data Understanding &amp; Preparation</a:t>
            </a:r>
          </a:p>
          <a:p>
            <a:pPr marL="457200" lvl="1" indent="0">
              <a:buNone/>
            </a:pPr>
            <a:r>
              <a:rPr lang="en-GB"/>
              <a:t>✔ Data Understanding </a:t>
            </a:r>
            <a:r>
              <a:rPr lang="en-GB" b="1"/>
              <a:t>identifies issues</a:t>
            </a:r>
            <a:r>
              <a:rPr lang="en-GB"/>
              <a:t>.</a:t>
            </a:r>
            <a:br>
              <a:rPr lang="en-GB"/>
            </a:br>
            <a:r>
              <a:rPr lang="en-GB"/>
              <a:t>✔ Data Preparation </a:t>
            </a:r>
            <a:r>
              <a:rPr lang="en-GB" b="1"/>
              <a:t>fixes these issues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9256DB-503C-AE64-2FF1-7E484A27DFF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538C8-CABF-4FFC-9BA7-5724920F41CB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EAD8C3F-D1BD-2BE8-D210-D5CFE933BC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405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A7E24F-A223-BB53-5883-883585025B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18D82AC-E79C-8FC5-ACFB-4C70F4983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Conclusion &amp; Business Impact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0FE99A6-CF4F-A7EF-34CF-F245A594DD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/>
              <a:t>🟢 The Value of Data Understanding</a:t>
            </a:r>
          </a:p>
          <a:p>
            <a:pPr marL="457200" lvl="1" indent="0">
              <a:buNone/>
            </a:pPr>
            <a:r>
              <a:rPr lang="en-GB"/>
              <a:t>✔ Ensures </a:t>
            </a:r>
            <a:r>
              <a:rPr lang="en-GB" b="1"/>
              <a:t>business decisions</a:t>
            </a:r>
            <a:r>
              <a:rPr lang="en-GB"/>
              <a:t> are based on </a:t>
            </a:r>
            <a:r>
              <a:rPr lang="en-GB" b="1"/>
              <a:t>accurate insights</a:t>
            </a:r>
            <a:r>
              <a:rPr lang="en-GB"/>
              <a:t>.</a:t>
            </a:r>
            <a:br>
              <a:rPr lang="en-GB"/>
            </a:br>
            <a:r>
              <a:rPr lang="en-GB"/>
              <a:t>✔ Helps in </a:t>
            </a:r>
            <a:r>
              <a:rPr lang="en-GB" b="1"/>
              <a:t>identifying sales trends, customer behaviour, and optimisation opportunities</a:t>
            </a:r>
            <a:r>
              <a:rPr lang="en-GB"/>
              <a:t>.</a:t>
            </a:r>
          </a:p>
          <a:p>
            <a:r>
              <a:rPr lang="en-GB" b="1"/>
              <a:t>🟠 Impact on Business Strategy</a:t>
            </a:r>
          </a:p>
          <a:p>
            <a:pPr marL="457200" lvl="1" indent="0">
              <a:buNone/>
            </a:pPr>
            <a:r>
              <a:rPr lang="en-GB"/>
              <a:t>✔ Enables </a:t>
            </a:r>
            <a:r>
              <a:rPr lang="en-GB" b="1"/>
              <a:t>data-driven decision-making</a:t>
            </a:r>
            <a:r>
              <a:rPr lang="en-GB"/>
              <a:t>.</a:t>
            </a:r>
            <a:br>
              <a:rPr lang="en-GB"/>
            </a:br>
            <a:r>
              <a:rPr lang="en-GB"/>
              <a:t>✔ Improves </a:t>
            </a:r>
            <a:r>
              <a:rPr lang="en-GB" b="1"/>
              <a:t>pricing, inventory, and marketing strategies</a:t>
            </a:r>
            <a:r>
              <a:rPr lang="en-GB"/>
              <a:t>.</a:t>
            </a:r>
            <a:br>
              <a:rPr lang="en-GB"/>
            </a:br>
            <a:r>
              <a:rPr lang="en-GB"/>
              <a:t>✔ Prevents </a:t>
            </a:r>
            <a:r>
              <a:rPr lang="en-GB" b="1"/>
              <a:t>costly mistakes</a:t>
            </a:r>
            <a:r>
              <a:rPr lang="en-GB"/>
              <a:t> due to poor data quality.</a:t>
            </a:r>
          </a:p>
          <a:p>
            <a:r>
              <a:rPr lang="en-GB" b="1"/>
              <a:t>🔵 Final Takeaway</a:t>
            </a:r>
          </a:p>
          <a:p>
            <a:pPr marL="457200" lvl="1" indent="0">
              <a:buNone/>
            </a:pPr>
            <a:r>
              <a:rPr lang="en-GB"/>
              <a:t>✔ Proper </a:t>
            </a:r>
            <a:r>
              <a:rPr lang="en-GB" b="1"/>
              <a:t>EDA and Data Understanding</a:t>
            </a:r>
            <a:r>
              <a:rPr lang="en-GB"/>
              <a:t> provide the foundation for </a:t>
            </a:r>
            <a:r>
              <a:rPr lang="en-GB" b="1"/>
              <a:t>better financial performance and competitive advantage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0E10B3-E878-B6AA-7E64-5C4591473D2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86F56-7F30-4045-AE59-57EC272F4EFC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FB72D11-19EE-3E35-109B-EA7253E75B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819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C6C2E1-2597-4398-EF59-672F845B56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DB545E-CE84-0AD7-C471-A9A818AE005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77D43-9A23-4D0B-A016-2B9DBB142F0A}" type="datetime1">
              <a:rPr lang="en-GB" smtClean="0"/>
              <a:t>14/02/2025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BAF187-8981-2CDE-FC0E-9A88C94646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88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1</Template>
  <TotalTime>0</TotalTime>
  <Words>3666</Words>
  <Application>Microsoft Office PowerPoint</Application>
  <PresentationFormat>Widescreen</PresentationFormat>
  <Paragraphs>524</Paragraphs>
  <Slides>52</Slides>
  <Notes>46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9" baseType="lpstr">
      <vt:lpstr>Aptos</vt:lpstr>
      <vt:lpstr>Arial</vt:lpstr>
      <vt:lpstr>Calibri</vt:lpstr>
      <vt:lpstr>Calibri Light</vt:lpstr>
      <vt:lpstr>Segoe UI Emoji</vt:lpstr>
      <vt:lpstr>Symbol</vt:lpstr>
      <vt:lpstr>UWTSD Serif 1</vt:lpstr>
      <vt:lpstr>Data Mining &amp; Visualisation  Understanding Data</vt:lpstr>
      <vt:lpstr>Recap – CRISP-DM</vt:lpstr>
      <vt:lpstr>Recap – CRISP-DM</vt:lpstr>
      <vt:lpstr>Recap – CRISP-DM</vt:lpstr>
      <vt:lpstr>CRISP Phase 2: Understanding Data</vt:lpstr>
      <vt:lpstr>Introduction to Data Understanding &amp; EDA</vt:lpstr>
      <vt:lpstr>Scenario Overview – Online Retail Sales</vt:lpstr>
      <vt:lpstr>Importance of Data Understanding</vt:lpstr>
      <vt:lpstr>Dataset Overview</vt:lpstr>
      <vt:lpstr>Dataset Overview</vt:lpstr>
      <vt:lpstr>Understanding Data Types</vt:lpstr>
      <vt:lpstr>Dataset Structure &amp; Metadata</vt:lpstr>
      <vt:lpstr>Dataset Structure &amp; Metadata</vt:lpstr>
      <vt:lpstr>Assessing Data Quality (Completeness &amp; Accuracy)</vt:lpstr>
      <vt:lpstr>Assessing Data Quality (Completeness &amp; Accuracy)</vt:lpstr>
      <vt:lpstr>Handling Missing Data</vt:lpstr>
      <vt:lpstr>Handling Missing Data</vt:lpstr>
      <vt:lpstr>Checking for Duplicate Records</vt:lpstr>
      <vt:lpstr>Basic Descriptive Statistics</vt:lpstr>
      <vt:lpstr>Basic Descriptive Statistics</vt:lpstr>
      <vt:lpstr>Univariate Analysis – Categorical Variables</vt:lpstr>
      <vt:lpstr>Univariate Analysis – Categorical Variables</vt:lpstr>
      <vt:lpstr>Univariate Analysis – Numerical Variables</vt:lpstr>
      <vt:lpstr>Univariate Analysis – Numerical Variables</vt:lpstr>
      <vt:lpstr>Skewness &amp; Kurtosis – Data Distribution Shapes</vt:lpstr>
      <vt:lpstr>Skewness &amp; Kurtosis – Data Distribution Shapes</vt:lpstr>
      <vt:lpstr>Outlier Detection Methods</vt:lpstr>
      <vt:lpstr>Outlier Detection Methods</vt:lpstr>
      <vt:lpstr>Correlation Between Variables</vt:lpstr>
      <vt:lpstr>Correlation Between Variables</vt:lpstr>
      <vt:lpstr>Multivariate Analysis – Sales vs. Profit</vt:lpstr>
      <vt:lpstr>Multivariate Analysis – Sales vs. Profit</vt:lpstr>
      <vt:lpstr>Multivariate Analysis – Discounts vs. Profit</vt:lpstr>
      <vt:lpstr>Multivariate Analysis – Discounts vs. Profit</vt:lpstr>
      <vt:lpstr>Regional Performance Analysis</vt:lpstr>
      <vt:lpstr>Regional Performance Analysis</vt:lpstr>
      <vt:lpstr>Customer Segmentation Analysis</vt:lpstr>
      <vt:lpstr>Customer Segmentation Analysis</vt:lpstr>
      <vt:lpstr>Seasonal Sales Trends</vt:lpstr>
      <vt:lpstr>Seasonal Sales Trends</vt:lpstr>
      <vt:lpstr>Impact of Discounts on Sales Volume</vt:lpstr>
      <vt:lpstr>Impact of Discounts on Sales Volume</vt:lpstr>
      <vt:lpstr>Profitability per Product Category</vt:lpstr>
      <vt:lpstr>Profitability per Product Category</vt:lpstr>
      <vt:lpstr>Anomaly Detection in Transactions</vt:lpstr>
      <vt:lpstr>Anomaly Detection in Transactions</vt:lpstr>
      <vt:lpstr>Common Pitfalls in Exploratory Data Analysis (EDA)</vt:lpstr>
      <vt:lpstr>Tools for Exploratory Data Analysis (EDA)</vt:lpstr>
      <vt:lpstr>Key Findings &amp; Business Recommendations</vt:lpstr>
      <vt:lpstr>Next Steps – Moving to Data Preparation</vt:lpstr>
      <vt:lpstr>Conclusion &amp; Business Impact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1</cp:revision>
  <dcterms:created xsi:type="dcterms:W3CDTF">2025-02-05T03:06:25Z</dcterms:created>
  <dcterms:modified xsi:type="dcterms:W3CDTF">2025-02-14T09:15:13Z</dcterms:modified>
</cp:coreProperties>
</file>