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7" r:id="rId5"/>
    <p:sldId id="258" r:id="rId6"/>
    <p:sldId id="259" r:id="rId7"/>
    <p:sldId id="267" r:id="rId8"/>
    <p:sldId id="268" r:id="rId9"/>
    <p:sldId id="261" r:id="rId10"/>
    <p:sldId id="264"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3339EC-56AE-4CD0-9288-5AA32D7C951D}" v="5" dt="2025-10-26T10:21:53.5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799" autoAdjust="0"/>
    <p:restoredTop sz="95033" autoAdjust="0"/>
  </p:normalViewPr>
  <p:slideViewPr>
    <p:cSldViewPr snapToGrid="0">
      <p:cViewPr>
        <p:scale>
          <a:sx n="75" d="100"/>
          <a:sy n="75" d="100"/>
        </p:scale>
        <p:origin x="1397" y="221"/>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0C1526-CC5F-44F4-8A9C-08D89997BDF9}" type="datetimeFigureOut">
              <a:rPr lang="en-GB" smtClean="0"/>
              <a:t>26/10/2025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6B04D9-F9B2-4E82-A9B3-D250D0A0BA31}" type="slidenum">
              <a:rPr lang="en-GB" smtClean="0"/>
              <a:t>‹#›</a:t>
            </a:fld>
            <a:endParaRPr lang="en-GB"/>
          </a:p>
        </p:txBody>
      </p:sp>
    </p:spTree>
    <p:extLst>
      <p:ext uri="{BB962C8B-B14F-4D97-AF65-F5344CB8AC3E}">
        <p14:creationId xmlns:p14="http://schemas.microsoft.com/office/powerpoint/2010/main" val="1299285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6B04D9-F9B2-4E82-A9B3-D250D0A0BA31}" type="slidenum">
              <a:rPr lang="en-GB" smtClean="0"/>
              <a:t>1</a:t>
            </a:fld>
            <a:endParaRPr lang="en-GB"/>
          </a:p>
        </p:txBody>
      </p:sp>
    </p:spTree>
    <p:extLst>
      <p:ext uri="{BB962C8B-B14F-4D97-AF65-F5344CB8AC3E}">
        <p14:creationId xmlns:p14="http://schemas.microsoft.com/office/powerpoint/2010/main" val="2665819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rhnj</a:t>
            </a:r>
            <a:endParaRPr lang="en-GB" dirty="0"/>
          </a:p>
        </p:txBody>
      </p:sp>
      <p:sp>
        <p:nvSpPr>
          <p:cNvPr id="4" name="Slide Number Placeholder 3"/>
          <p:cNvSpPr>
            <a:spLocks noGrp="1"/>
          </p:cNvSpPr>
          <p:nvPr>
            <p:ph type="sldNum" sz="quarter" idx="5"/>
          </p:nvPr>
        </p:nvSpPr>
        <p:spPr/>
        <p:txBody>
          <a:bodyPr/>
          <a:lstStyle/>
          <a:p>
            <a:fld id="{B96B04D9-F9B2-4E82-A9B3-D250D0A0BA31}" type="slidenum">
              <a:rPr lang="en-GB" smtClean="0"/>
              <a:t>7</a:t>
            </a:fld>
            <a:endParaRPr lang="en-GB"/>
          </a:p>
        </p:txBody>
      </p:sp>
    </p:spTree>
    <p:extLst>
      <p:ext uri="{BB962C8B-B14F-4D97-AF65-F5344CB8AC3E}">
        <p14:creationId xmlns:p14="http://schemas.microsoft.com/office/powerpoint/2010/main" val="2222507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a:t>
            </a:r>
          </a:p>
          <a:p>
            <a:r>
              <a:rPr lang="en-GB" dirty="0"/>
              <a:t>www.simplypsychology.org.</a:t>
            </a:r>
          </a:p>
          <a:p>
            <a:r>
              <a:rPr lang="en-GB" dirty="0"/>
              <a:t>The essential Piaget new York: Basic Books</a:t>
            </a:r>
          </a:p>
          <a:p>
            <a:r>
              <a:rPr lang="en-GB" dirty="0"/>
              <a:t>Penny (2019/08/15) cognitive development</a:t>
            </a:r>
          </a:p>
          <a:p>
            <a:r>
              <a:rPr lang="en-GB" dirty="0" err="1"/>
              <a:t>Buckleitner</a:t>
            </a:r>
            <a:r>
              <a:rPr lang="en-GB" dirty="0"/>
              <a:t> ,W(2008/06/12) New </a:t>
            </a:r>
            <a:r>
              <a:rPr lang="en-GB" dirty="0" err="1"/>
              <a:t>YorkTimes</a:t>
            </a:r>
            <a:r>
              <a:rPr lang="en-GB" dirty="0"/>
              <a:t> </a:t>
            </a:r>
          </a:p>
          <a:p>
            <a:r>
              <a:rPr lang="en-GB" dirty="0"/>
              <a:t>https://maristalab.com.br</a:t>
            </a:r>
          </a:p>
          <a:p>
            <a:endParaRPr lang="en-GB" dirty="0"/>
          </a:p>
        </p:txBody>
      </p:sp>
      <p:sp>
        <p:nvSpPr>
          <p:cNvPr id="4" name="Slide Number Placeholder 3"/>
          <p:cNvSpPr>
            <a:spLocks noGrp="1"/>
          </p:cNvSpPr>
          <p:nvPr>
            <p:ph type="sldNum" sz="quarter" idx="5"/>
          </p:nvPr>
        </p:nvSpPr>
        <p:spPr/>
        <p:txBody>
          <a:bodyPr/>
          <a:lstStyle/>
          <a:p>
            <a:fld id="{B96B04D9-F9B2-4E82-A9B3-D250D0A0BA31}" type="slidenum">
              <a:rPr lang="en-GB" smtClean="0"/>
              <a:t>8</a:t>
            </a:fld>
            <a:endParaRPr lang="en-GB"/>
          </a:p>
        </p:txBody>
      </p:sp>
    </p:spTree>
    <p:extLst>
      <p:ext uri="{BB962C8B-B14F-4D97-AF65-F5344CB8AC3E}">
        <p14:creationId xmlns:p14="http://schemas.microsoft.com/office/powerpoint/2010/main" val="1375966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8C77A-9983-8D04-AE34-DE62726338B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085889F-539E-947A-18B9-C7EC4BCA08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FB945D1-182A-073E-6FA4-A1CE7AD774E1}"/>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5" name="Footer Placeholder 4">
            <a:extLst>
              <a:ext uri="{FF2B5EF4-FFF2-40B4-BE49-F238E27FC236}">
                <a16:creationId xmlns:a16="http://schemas.microsoft.com/office/drawing/2014/main" id="{BF27E94B-3C01-719C-2A3C-882EE43062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739045-F406-8E9C-FAD6-3398B6C6B8E6}"/>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1049634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B8C91-0974-F2C5-4949-3BD79C99797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2BFD70A-7B80-92A8-6C6C-13338EB29D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0F01C3-EB31-2E26-C3FC-7560384EA36C}"/>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5" name="Footer Placeholder 4">
            <a:extLst>
              <a:ext uri="{FF2B5EF4-FFF2-40B4-BE49-F238E27FC236}">
                <a16:creationId xmlns:a16="http://schemas.microsoft.com/office/drawing/2014/main" id="{1C5261E1-5558-AF15-18B3-56CCFE4FB8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EA76C2-1320-B734-40AE-2984ABFDDFF5}"/>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2877111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D7B6-89F9-A771-7A12-9AD5081C618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DCC693D-E874-8AA4-382A-B37B743EE2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FB003AF-D523-496E-70F0-2C689326D089}"/>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5" name="Footer Placeholder 4">
            <a:extLst>
              <a:ext uri="{FF2B5EF4-FFF2-40B4-BE49-F238E27FC236}">
                <a16:creationId xmlns:a16="http://schemas.microsoft.com/office/drawing/2014/main" id="{EECF4BF2-EC31-D5F2-B475-3968F4FED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98C02-8230-17E1-2824-399AE7A8AF1B}"/>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2079075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4B206-368F-58C6-9430-551BF0CC10F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B636B7B-D810-1CC9-493B-F55CFF4381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FE8A43B-9ECF-2A95-53CD-B7AD60CBFD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D0C626B-5DEA-DD96-4067-B93B63352798}"/>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6" name="Footer Placeholder 5">
            <a:extLst>
              <a:ext uri="{FF2B5EF4-FFF2-40B4-BE49-F238E27FC236}">
                <a16:creationId xmlns:a16="http://schemas.microsoft.com/office/drawing/2014/main" id="{A97975FB-1714-5E8D-6152-ED3D52FCEC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2611FF-7E69-857C-2CAA-43FDE92C82CF}"/>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3633609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0EA07-30A0-217C-DBE8-BFF9BDB6B7B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48AA5D9-4AA9-F252-D831-5F4793B040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10830F8-6ED7-D1A1-17CE-93C4C476F5B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5749F72-8CD7-9ABB-9ADD-56951B3954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6447E5-02C2-5318-09AA-63A114E824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654830-8A6A-5F18-EC8C-EDB0162E75D3}"/>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8" name="Footer Placeholder 7">
            <a:extLst>
              <a:ext uri="{FF2B5EF4-FFF2-40B4-BE49-F238E27FC236}">
                <a16:creationId xmlns:a16="http://schemas.microsoft.com/office/drawing/2014/main" id="{ED33268C-D8F0-9DE9-68AB-E672026D27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9FA66B-FE84-F85D-F0FF-901C5F5B339C}"/>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1511322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2901A-346E-EDA6-B864-6525951FA05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B9BC72C-5DA1-1996-0980-43570CFA6BFF}"/>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4" name="Footer Placeholder 3">
            <a:extLst>
              <a:ext uri="{FF2B5EF4-FFF2-40B4-BE49-F238E27FC236}">
                <a16:creationId xmlns:a16="http://schemas.microsoft.com/office/drawing/2014/main" id="{710CD215-B1CB-D539-F3C8-9CB4E1C70C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046B93-15C3-8B5A-A39B-7D5615C81252}"/>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1621834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6CC6C3-12F3-9BB7-1424-7D908A23E9AE}"/>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3" name="Footer Placeholder 2">
            <a:extLst>
              <a:ext uri="{FF2B5EF4-FFF2-40B4-BE49-F238E27FC236}">
                <a16:creationId xmlns:a16="http://schemas.microsoft.com/office/drawing/2014/main" id="{EDDE03A5-9E1E-7EE4-47AE-923B860713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BA13BA-19C8-D518-CF73-3BDADD0A23E4}"/>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1422902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FB5D3-D2A4-541F-424A-01F4BDF9B5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15CDA2D-0D5C-ADBD-6F86-F6724FCB43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30FF7B6-F863-BCFC-8D9E-D9B3D8D709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9BD571F-4B5A-A12A-68BE-9D6C3643F1EB}"/>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6" name="Footer Placeholder 5">
            <a:extLst>
              <a:ext uri="{FF2B5EF4-FFF2-40B4-BE49-F238E27FC236}">
                <a16:creationId xmlns:a16="http://schemas.microsoft.com/office/drawing/2014/main" id="{47377666-E567-6510-D8B2-6A0CB95B29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E555D-3ACB-632F-CB9C-816872971916}"/>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1699902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3DCE-03E1-0E9A-2735-5FC8A502B5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D314CBF-B3C4-B48F-55F3-C106CD462B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734FFD-3988-3E38-E866-92B06DC051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5AAE1F-992A-A20D-48FC-F09E3DE28918}"/>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6" name="Footer Placeholder 5">
            <a:extLst>
              <a:ext uri="{FF2B5EF4-FFF2-40B4-BE49-F238E27FC236}">
                <a16:creationId xmlns:a16="http://schemas.microsoft.com/office/drawing/2014/main" id="{8E9C41C3-37A7-7272-B9ED-8261CB8400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F1FF87-954D-188D-A54E-71178AD75B50}"/>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2846380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AB902-1927-A971-B755-F23195CC2D6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226C6B4-1AC1-70D0-6465-062451BD94A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0FE14DB-04ED-B1C6-28D5-D35CF7B21CD0}"/>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5" name="Footer Placeholder 4">
            <a:extLst>
              <a:ext uri="{FF2B5EF4-FFF2-40B4-BE49-F238E27FC236}">
                <a16:creationId xmlns:a16="http://schemas.microsoft.com/office/drawing/2014/main" id="{686D853F-5C13-2E85-7AEB-B19EAE1A43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D308E3-A16F-B9ED-01D1-6FEE1C8AFDC3}"/>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316294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16BCBA-9511-1E53-A6C2-68B77EAD262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D6FA62C-F79C-A22D-F651-83A1261C95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0F7349-B11C-75AF-327E-BEE520AFC4ED}"/>
              </a:ext>
            </a:extLst>
          </p:cNvPr>
          <p:cNvSpPr>
            <a:spLocks noGrp="1"/>
          </p:cNvSpPr>
          <p:nvPr>
            <p:ph type="dt" sz="half" idx="10"/>
          </p:nvPr>
        </p:nvSpPr>
        <p:spPr/>
        <p:txBody>
          <a:bodyPr/>
          <a:lstStyle/>
          <a:p>
            <a:fld id="{D9EE45E3-2808-41E8-8591-4BC602F25E6E}" type="datetimeFigureOut">
              <a:rPr lang="en-GB" smtClean="0"/>
              <a:t>26/10/2025</a:t>
            </a:fld>
            <a:endParaRPr lang="en-GB"/>
          </a:p>
        </p:txBody>
      </p:sp>
      <p:sp>
        <p:nvSpPr>
          <p:cNvPr id="5" name="Footer Placeholder 4">
            <a:extLst>
              <a:ext uri="{FF2B5EF4-FFF2-40B4-BE49-F238E27FC236}">
                <a16:creationId xmlns:a16="http://schemas.microsoft.com/office/drawing/2014/main" id="{8DE47A08-2F22-E8F1-08D9-8F182FB91D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9EF145-2823-CEE2-53F5-D7944F1D8868}"/>
              </a:ext>
            </a:extLst>
          </p:cNvPr>
          <p:cNvSpPr>
            <a:spLocks noGrp="1"/>
          </p:cNvSpPr>
          <p:nvPr>
            <p:ph type="sldNum" sz="quarter" idx="12"/>
          </p:nvPr>
        </p:nvSpPr>
        <p:spPr/>
        <p:txBody>
          <a:bodyPr/>
          <a:lstStyle/>
          <a:p>
            <a:fld id="{6DC8F59E-93C1-49EE-8E6D-9B61633934D7}" type="slidenum">
              <a:rPr lang="en-GB" smtClean="0"/>
              <a:t>‹#›</a:t>
            </a:fld>
            <a:endParaRPr lang="en-GB"/>
          </a:p>
        </p:txBody>
      </p:sp>
    </p:spTree>
    <p:extLst>
      <p:ext uri="{BB962C8B-B14F-4D97-AF65-F5344CB8AC3E}">
        <p14:creationId xmlns:p14="http://schemas.microsoft.com/office/powerpoint/2010/main" val="2608639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6777FF-9C21-16C1-9301-0DB9ECC8C6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F83D4E3-0F00-FCF0-0DF3-03E51068D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C5DF3-7773-437B-1B8D-54C28BBC2C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EE45E3-2808-41E8-8591-4BC602F25E6E}" type="datetimeFigureOut">
              <a:rPr lang="en-GB" smtClean="0"/>
              <a:t>26/10/2025</a:t>
            </a:fld>
            <a:endParaRPr lang="en-GB"/>
          </a:p>
        </p:txBody>
      </p:sp>
      <p:sp>
        <p:nvSpPr>
          <p:cNvPr id="5" name="Footer Placeholder 4">
            <a:extLst>
              <a:ext uri="{FF2B5EF4-FFF2-40B4-BE49-F238E27FC236}">
                <a16:creationId xmlns:a16="http://schemas.microsoft.com/office/drawing/2014/main" id="{5B5CC7F0-CC95-F498-D773-CB0A27F0B4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0E6D11C-503F-C620-0D82-845BCC35AF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C8F59E-93C1-49EE-8E6D-9B61633934D7}" type="slidenum">
              <a:rPr lang="en-GB" smtClean="0"/>
              <a:t>‹#›</a:t>
            </a:fld>
            <a:endParaRPr lang="en-GB"/>
          </a:p>
        </p:txBody>
      </p:sp>
    </p:spTree>
    <p:extLst>
      <p:ext uri="{BB962C8B-B14F-4D97-AF65-F5344CB8AC3E}">
        <p14:creationId xmlns:p14="http://schemas.microsoft.com/office/powerpoint/2010/main" val="6137614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www.simplypsychology.org/"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maristalab.com.brpiaget,j/"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BDFB-4F4D-0EB6-8DDD-6CEF18B198AB}"/>
              </a:ext>
            </a:extLst>
          </p:cNvPr>
          <p:cNvSpPr>
            <a:spLocks noGrp="1"/>
          </p:cNvSpPr>
          <p:nvPr>
            <p:ph type="title"/>
          </p:nvPr>
        </p:nvSpPr>
        <p:spPr/>
        <p:txBody>
          <a:bodyPr>
            <a:normAutofit/>
          </a:bodyPr>
          <a:lstStyle/>
          <a:p>
            <a:r>
              <a:rPr lang="en-GB" dirty="0"/>
              <a:t>Program Certificate of  Higher Education Skills for the workplace Health and Social Care</a:t>
            </a:r>
          </a:p>
        </p:txBody>
      </p:sp>
      <p:sp>
        <p:nvSpPr>
          <p:cNvPr id="3" name="Content Placeholder 2">
            <a:extLst>
              <a:ext uri="{FF2B5EF4-FFF2-40B4-BE49-F238E27FC236}">
                <a16:creationId xmlns:a16="http://schemas.microsoft.com/office/drawing/2014/main" id="{A2C3583F-061D-5C52-B8C7-AC6D5B5CF259}"/>
              </a:ext>
            </a:extLst>
          </p:cNvPr>
          <p:cNvSpPr>
            <a:spLocks noGrp="1"/>
          </p:cNvSpPr>
          <p:nvPr>
            <p:ph idx="1"/>
          </p:nvPr>
        </p:nvSpPr>
        <p:spPr/>
        <p:txBody>
          <a:bodyPr/>
          <a:lstStyle/>
          <a:p>
            <a:pPr marL="0" indent="0">
              <a:buNone/>
            </a:pPr>
            <a:endParaRPr lang="en-GB" dirty="0"/>
          </a:p>
          <a:p>
            <a:pPr marL="0" indent="0">
              <a:buNone/>
            </a:pPr>
            <a:r>
              <a:rPr lang="en-GB" dirty="0"/>
              <a:t>Module Psychology in Health and Social Care</a:t>
            </a:r>
          </a:p>
          <a:p>
            <a:pPr marL="0" indent="0">
              <a:buNone/>
            </a:pPr>
            <a:r>
              <a:rPr lang="en-GB" dirty="0"/>
              <a:t>Module LCH4010_Lon</a:t>
            </a:r>
          </a:p>
          <a:p>
            <a:pPr marL="0" indent="0">
              <a:buNone/>
            </a:pPr>
            <a:r>
              <a:rPr lang="en-GB" dirty="0"/>
              <a:t> Lecture Name Mrs: Peace </a:t>
            </a:r>
            <a:r>
              <a:rPr lang="en-GB" dirty="0" err="1"/>
              <a:t>Okachukwu</a:t>
            </a:r>
            <a:endParaRPr lang="en-GB" dirty="0"/>
          </a:p>
          <a:p>
            <a:pPr marL="0" indent="0">
              <a:buNone/>
            </a:pPr>
            <a:r>
              <a:rPr lang="en-GB" dirty="0"/>
              <a:t>Alvim Matias Lucindo</a:t>
            </a:r>
            <a:br>
              <a:rPr lang="en-GB" dirty="0"/>
            </a:br>
            <a:r>
              <a:rPr lang="en-GB" dirty="0"/>
              <a:t>ID 2430094</a:t>
            </a:r>
          </a:p>
          <a:p>
            <a:pPr marL="0" indent="0">
              <a:buNone/>
            </a:pPr>
            <a:r>
              <a:rPr lang="en-GB" dirty="0"/>
              <a:t> </a:t>
            </a:r>
          </a:p>
        </p:txBody>
      </p:sp>
    </p:spTree>
    <p:extLst>
      <p:ext uri="{BB962C8B-B14F-4D97-AF65-F5344CB8AC3E}">
        <p14:creationId xmlns:p14="http://schemas.microsoft.com/office/powerpoint/2010/main" val="898650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34634-F13A-40E7-9821-5EEDD59F294C}"/>
              </a:ext>
            </a:extLst>
          </p:cNvPr>
          <p:cNvSpPr>
            <a:spLocks noGrp="1"/>
          </p:cNvSpPr>
          <p:nvPr>
            <p:ph type="title"/>
          </p:nvPr>
        </p:nvSpPr>
        <p:spPr>
          <a:xfrm>
            <a:off x="657726" y="4656221"/>
            <a:ext cx="10515600" cy="3092116"/>
          </a:xfrm>
        </p:spPr>
        <p:txBody>
          <a:bodyPr>
            <a:normAutofit/>
          </a:bodyPr>
          <a:lstStyle/>
          <a:p>
            <a:pPr marL="0" indent="0"/>
            <a:r>
              <a:rPr lang="pt-BR" dirty="0"/>
              <a:t> </a:t>
            </a:r>
            <a:endParaRPr lang="en-GB" dirty="0"/>
          </a:p>
        </p:txBody>
      </p:sp>
      <p:sp>
        <p:nvSpPr>
          <p:cNvPr id="3" name="Content Placeholder 2">
            <a:extLst>
              <a:ext uri="{FF2B5EF4-FFF2-40B4-BE49-F238E27FC236}">
                <a16:creationId xmlns:a16="http://schemas.microsoft.com/office/drawing/2014/main" id="{D5E3A80B-992F-92AF-FB69-069990B5943A}"/>
              </a:ext>
            </a:extLst>
          </p:cNvPr>
          <p:cNvSpPr>
            <a:spLocks noGrp="1"/>
          </p:cNvSpPr>
          <p:nvPr>
            <p:ph idx="1"/>
          </p:nvPr>
        </p:nvSpPr>
        <p:spPr>
          <a:xfrm>
            <a:off x="657726" y="151278"/>
            <a:ext cx="10515600" cy="3561346"/>
          </a:xfrm>
        </p:spPr>
        <p:txBody>
          <a:bodyPr>
            <a:normAutofit/>
          </a:bodyPr>
          <a:lstStyle/>
          <a:p>
            <a:pPr marL="0" indent="0">
              <a:buNone/>
            </a:pPr>
            <a:endParaRPr lang="en-GB" b="1" dirty="0"/>
          </a:p>
          <a:p>
            <a:r>
              <a:rPr lang="en-GB" b="1" dirty="0"/>
              <a:t>SUBJECT</a:t>
            </a:r>
          </a:p>
          <a:p>
            <a:r>
              <a:rPr lang="en-GB" dirty="0"/>
              <a:t>I m a practitioner in an early years nursery setting. I m a supporting a 3-year-old child named Amira</a:t>
            </a:r>
          </a:p>
          <a:p>
            <a:r>
              <a:rPr lang="en-GB" dirty="0"/>
              <a:t>Anxiety when approached</a:t>
            </a:r>
          </a:p>
          <a:p>
            <a:r>
              <a:rPr lang="en-GB" dirty="0"/>
              <a:t>Limited in verbal communication</a:t>
            </a:r>
          </a:p>
          <a:p>
            <a:r>
              <a:rPr lang="en-GB" dirty="0"/>
              <a:t>Difficulties participating in games</a:t>
            </a:r>
          </a:p>
        </p:txBody>
      </p:sp>
    </p:spTree>
    <p:extLst>
      <p:ext uri="{BB962C8B-B14F-4D97-AF65-F5344CB8AC3E}">
        <p14:creationId xmlns:p14="http://schemas.microsoft.com/office/powerpoint/2010/main" val="312358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46E4-BB42-E11B-814C-B2D8CF4A7271}"/>
              </a:ext>
            </a:extLst>
          </p:cNvPr>
          <p:cNvSpPr>
            <a:spLocks noGrp="1"/>
          </p:cNvSpPr>
          <p:nvPr>
            <p:ph type="title"/>
          </p:nvPr>
        </p:nvSpPr>
        <p:spPr>
          <a:xfrm>
            <a:off x="332873" y="-613610"/>
            <a:ext cx="10515600" cy="2875547"/>
          </a:xfrm>
        </p:spPr>
        <p:txBody>
          <a:bodyPr>
            <a:normAutofit fontScale="90000"/>
          </a:bodyPr>
          <a:lstStyle/>
          <a:p>
            <a:r>
              <a:rPr lang="en-GB" sz="1400" dirty="0"/>
              <a:t>.</a:t>
            </a: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br>
              <a:rPr lang="en-GB" sz="1400" dirty="0"/>
            </a:br>
            <a:endParaRPr lang="en-GB" sz="1400" dirty="0"/>
          </a:p>
        </p:txBody>
      </p:sp>
      <p:sp>
        <p:nvSpPr>
          <p:cNvPr id="3" name="Content Placeholder 2">
            <a:extLst>
              <a:ext uri="{FF2B5EF4-FFF2-40B4-BE49-F238E27FC236}">
                <a16:creationId xmlns:a16="http://schemas.microsoft.com/office/drawing/2014/main" id="{7C3C022F-86C3-B0D3-1248-6E0D08FB854F}"/>
              </a:ext>
            </a:extLst>
          </p:cNvPr>
          <p:cNvSpPr>
            <a:spLocks noGrp="1"/>
          </p:cNvSpPr>
          <p:nvPr>
            <p:ph idx="1"/>
          </p:nvPr>
        </p:nvSpPr>
        <p:spPr>
          <a:xfrm>
            <a:off x="838200" y="156411"/>
            <a:ext cx="10515600" cy="6020552"/>
          </a:xfrm>
        </p:spPr>
        <p:txBody>
          <a:bodyPr>
            <a:normAutofit/>
          </a:bodyPr>
          <a:lstStyle/>
          <a:p>
            <a:r>
              <a:rPr lang="en-GB" b="1" dirty="0"/>
              <a:t>Introduction</a:t>
            </a:r>
            <a:r>
              <a:rPr lang="en-GB" dirty="0"/>
              <a:t>: </a:t>
            </a:r>
          </a:p>
          <a:p>
            <a:r>
              <a:rPr lang="pt-BR" dirty="0"/>
              <a:t> According to Piaget:</a:t>
            </a:r>
            <a:r>
              <a:rPr lang="en-GB" dirty="0"/>
              <a:t> Every human being is born with the ability to adapt to the environment (assimilation and accommodation)</a:t>
            </a:r>
          </a:p>
          <a:p>
            <a:r>
              <a:rPr lang="en-GB" dirty="0"/>
              <a:t>Respecting the fundamental interaction between internal and external factors, mental activity is essential for biological and psychological clarifications</a:t>
            </a:r>
            <a:r>
              <a:rPr lang="pt-BR" dirty="0"/>
              <a:t>.</a:t>
            </a:r>
            <a:br>
              <a:rPr lang="en-GB" dirty="0"/>
            </a:br>
            <a:endParaRPr lang="en-GB" dirty="0"/>
          </a:p>
          <a:p>
            <a:r>
              <a:rPr lang="en-GB" dirty="0"/>
              <a:t>    Jean Piaget: Theory of cognitive development ,how children acquire knowledge and how their thinking changes  as they grow</a:t>
            </a:r>
          </a:p>
          <a:p>
            <a:endParaRPr lang="en-GB" dirty="0"/>
          </a:p>
          <a:p>
            <a:r>
              <a:rPr lang="en-GB" dirty="0"/>
              <a:t>Learners (who construct their own understanding of word)</a:t>
            </a:r>
          </a:p>
          <a:p>
            <a:r>
              <a:rPr lang="en-GB" dirty="0" err="1"/>
              <a:t>Shemas</a:t>
            </a:r>
            <a:r>
              <a:rPr lang="en-GB" dirty="0"/>
              <a:t> (that help them make </a:t>
            </a:r>
            <a:r>
              <a:rPr lang="en-GB" dirty="0" err="1"/>
              <a:t>sence</a:t>
            </a:r>
            <a:r>
              <a:rPr lang="en-GB" dirty="0"/>
              <a:t> of  their environment</a:t>
            </a:r>
          </a:p>
          <a:p>
            <a:endParaRPr lang="en-GB" dirty="0"/>
          </a:p>
          <a:p>
            <a:endParaRPr lang="pt-BR" dirty="0"/>
          </a:p>
          <a:p>
            <a:endParaRPr lang="pt-BR" dirty="0"/>
          </a:p>
          <a:p>
            <a:endParaRPr lang="pt-BR" dirty="0"/>
          </a:p>
          <a:p>
            <a:endParaRPr lang="pt-BR" dirty="0"/>
          </a:p>
          <a:p>
            <a:endParaRPr lang="pt-BR" dirty="0"/>
          </a:p>
          <a:p>
            <a:endParaRPr lang="pt-BR" dirty="0"/>
          </a:p>
          <a:p>
            <a:endParaRPr lang="pt-BR" dirty="0"/>
          </a:p>
          <a:p>
            <a:endParaRPr lang="pt-BR" dirty="0"/>
          </a:p>
          <a:p>
            <a:endParaRPr lang="pt-BR" dirty="0"/>
          </a:p>
          <a:p>
            <a:endParaRPr lang="pt-BR" dirty="0"/>
          </a:p>
          <a:p>
            <a:endParaRPr lang="pt-BR" dirty="0"/>
          </a:p>
          <a:p>
            <a:endParaRPr lang="pt-BR" dirty="0"/>
          </a:p>
          <a:p>
            <a:endParaRPr lang="pt-BR" dirty="0"/>
          </a:p>
          <a:p>
            <a:endParaRPr lang="pt-BR" dirty="0"/>
          </a:p>
          <a:p>
            <a:endParaRPr lang="pt-BR" dirty="0"/>
          </a:p>
          <a:p>
            <a:endParaRPr lang="pt-BR" dirty="0"/>
          </a:p>
          <a:p>
            <a:endParaRPr lang="en-GB" dirty="0"/>
          </a:p>
        </p:txBody>
      </p:sp>
    </p:spTree>
    <p:extLst>
      <p:ext uri="{BB962C8B-B14F-4D97-AF65-F5344CB8AC3E}">
        <p14:creationId xmlns:p14="http://schemas.microsoft.com/office/powerpoint/2010/main" val="2252010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7B1EC-E432-8EF5-BD2B-B389A026ABB5}"/>
              </a:ext>
            </a:extLst>
          </p:cNvPr>
          <p:cNvSpPr>
            <a:spLocks noGrp="1"/>
          </p:cNvSpPr>
          <p:nvPr>
            <p:ph type="title"/>
          </p:nvPr>
        </p:nvSpPr>
        <p:spPr/>
        <p:txBody>
          <a:bodyPr/>
          <a:lstStyle/>
          <a:p>
            <a:r>
              <a:rPr lang="en-GB" dirty="0"/>
              <a:t> Piaget theory of stages cognitive development key concept</a:t>
            </a:r>
          </a:p>
        </p:txBody>
      </p:sp>
      <p:graphicFrame>
        <p:nvGraphicFramePr>
          <p:cNvPr id="4" name="Content Placeholder 3">
            <a:extLst>
              <a:ext uri="{FF2B5EF4-FFF2-40B4-BE49-F238E27FC236}">
                <a16:creationId xmlns:a16="http://schemas.microsoft.com/office/drawing/2014/main" id="{61809493-C57C-FBE5-B868-AA58C64BF90D}"/>
              </a:ext>
            </a:extLst>
          </p:cNvPr>
          <p:cNvGraphicFramePr>
            <a:graphicFrameLocks noGrp="1"/>
          </p:cNvGraphicFramePr>
          <p:nvPr>
            <p:ph idx="1"/>
            <p:extLst>
              <p:ext uri="{D42A27DB-BD31-4B8C-83A1-F6EECF244321}">
                <p14:modId xmlns:p14="http://schemas.microsoft.com/office/powerpoint/2010/main" val="333901272"/>
              </p:ext>
            </p:extLst>
          </p:nvPr>
        </p:nvGraphicFramePr>
        <p:xfrm>
          <a:off x="497840" y="1825624"/>
          <a:ext cx="10165080" cy="3894456"/>
        </p:xfrm>
        <a:graphic>
          <a:graphicData uri="http://schemas.openxmlformats.org/drawingml/2006/table">
            <a:tbl>
              <a:tblPr firstRow="1" bandRow="1">
                <a:tableStyleId>{5C22544A-7EE6-4342-B048-85BDC9FD1C3A}</a:tableStyleId>
              </a:tblPr>
              <a:tblGrid>
                <a:gridCol w="4907280">
                  <a:extLst>
                    <a:ext uri="{9D8B030D-6E8A-4147-A177-3AD203B41FA5}">
                      <a16:colId xmlns:a16="http://schemas.microsoft.com/office/drawing/2014/main" val="1853044384"/>
                    </a:ext>
                  </a:extLst>
                </a:gridCol>
                <a:gridCol w="5257800">
                  <a:extLst>
                    <a:ext uri="{9D8B030D-6E8A-4147-A177-3AD203B41FA5}">
                      <a16:colId xmlns:a16="http://schemas.microsoft.com/office/drawing/2014/main" val="1892212250"/>
                    </a:ext>
                  </a:extLst>
                </a:gridCol>
              </a:tblGrid>
              <a:tr h="1947228">
                <a:tc>
                  <a:txBody>
                    <a:bodyPr/>
                    <a:lstStyle/>
                    <a:p>
                      <a:pPr marL="0" indent="0">
                        <a:buFont typeface="Arial" panose="020B0604020202020204" pitchFamily="34" charset="0"/>
                        <a:buNone/>
                      </a:pPr>
                      <a:r>
                        <a:rPr lang="en-GB" sz="2400" dirty="0"/>
                        <a:t>Sensorimotor</a:t>
                      </a:r>
                      <a:r>
                        <a:rPr lang="en-GB" dirty="0"/>
                        <a:t>: 0-2 years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Infant learn trough their senses</a:t>
                      </a:r>
                    </a:p>
                    <a:p>
                      <a:pPr marL="285750" indent="-285750">
                        <a:buFont typeface="Arial" panose="020B0604020202020204" pitchFamily="34" charset="0"/>
                        <a:buChar char="•"/>
                      </a:pPr>
                      <a:r>
                        <a:rPr lang="en-GB" dirty="0"/>
                        <a:t>Develop object permanence</a:t>
                      </a:r>
                    </a:p>
                  </a:txBody>
                  <a:tcPr/>
                </a:tc>
                <a:tc>
                  <a:txBody>
                    <a:bodyPr/>
                    <a:lstStyle/>
                    <a:p>
                      <a:pPr marL="0" indent="0">
                        <a:buFont typeface="Arial" panose="020B0604020202020204" pitchFamily="34" charset="0"/>
                        <a:buNone/>
                      </a:pPr>
                      <a:r>
                        <a:rPr lang="en-GB" sz="2400" dirty="0"/>
                        <a:t>Preoperational</a:t>
                      </a:r>
                      <a:r>
                        <a:rPr lang="en-GB" dirty="0"/>
                        <a:t> :2-7 years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Children begin to use langue and </a:t>
                      </a:r>
                      <a:r>
                        <a:rPr lang="en-GB" dirty="0" err="1"/>
                        <a:t>simbols</a:t>
                      </a:r>
                      <a:endParaRPr lang="en-GB" dirty="0"/>
                    </a:p>
                    <a:p>
                      <a:pPr marL="285750" indent="-285750">
                        <a:buFont typeface="Arial" panose="020B0604020202020204" pitchFamily="34" charset="0"/>
                        <a:buChar char="•"/>
                      </a:pPr>
                      <a:r>
                        <a:rPr lang="en-GB" dirty="0"/>
                        <a:t>Difficulty from others </a:t>
                      </a:r>
                      <a:r>
                        <a:rPr lang="en-GB" dirty="0" err="1"/>
                        <a:t>perpectives</a:t>
                      </a:r>
                      <a:endParaRPr lang="en-GB" dirty="0"/>
                    </a:p>
                  </a:txBody>
                  <a:tcPr/>
                </a:tc>
                <a:extLst>
                  <a:ext uri="{0D108BD9-81ED-4DB2-BD59-A6C34878D82A}">
                    <a16:rowId xmlns:a16="http://schemas.microsoft.com/office/drawing/2014/main" val="2720552021"/>
                  </a:ext>
                </a:extLst>
              </a:tr>
              <a:tr h="1947228">
                <a:tc>
                  <a:txBody>
                    <a:bodyPr/>
                    <a:lstStyle/>
                    <a:p>
                      <a:pPr marL="0" indent="0">
                        <a:buFont typeface="Arial" panose="020B0604020202020204" pitchFamily="34" charset="0"/>
                        <a:buNone/>
                      </a:pPr>
                      <a:r>
                        <a:rPr lang="en-GB" sz="2400" dirty="0"/>
                        <a:t>Concrete Operational Stage</a:t>
                      </a:r>
                      <a:r>
                        <a:rPr lang="en-GB" dirty="0"/>
                        <a:t>:7-11years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children have logical thinking develops but it is limited to concrete objects and experiences</a:t>
                      </a:r>
                    </a:p>
                  </a:txBody>
                  <a:tcPr/>
                </a:tc>
                <a:tc>
                  <a:txBody>
                    <a:bodyPr/>
                    <a:lstStyle/>
                    <a:p>
                      <a:pPr marL="0" indent="0">
                        <a:buFont typeface="Arial" panose="020B0604020202020204" pitchFamily="34" charset="0"/>
                        <a:buNone/>
                      </a:pPr>
                      <a:r>
                        <a:rPr lang="en-GB" sz="2400" dirty="0"/>
                        <a:t>Formal Operational </a:t>
                      </a:r>
                      <a:r>
                        <a:rPr lang="en-GB" dirty="0"/>
                        <a:t>:12 Adolescent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Develop the ability to think abstract</a:t>
                      </a:r>
                    </a:p>
                    <a:p>
                      <a:pPr marL="285750" indent="-285750">
                        <a:buFont typeface="Arial" panose="020B0604020202020204" pitchFamily="34" charset="0"/>
                        <a:buChar char="•"/>
                      </a:pPr>
                      <a:r>
                        <a:rPr lang="en-GB" dirty="0"/>
                        <a:t>Reason logically</a:t>
                      </a:r>
                    </a:p>
                    <a:p>
                      <a:pPr marL="285750" indent="-285750">
                        <a:buFont typeface="Arial" panose="020B0604020202020204" pitchFamily="34" charset="0"/>
                        <a:buChar char="•"/>
                      </a:pPr>
                      <a:r>
                        <a:rPr lang="en-GB" dirty="0"/>
                        <a:t>Hypothetical thinking</a:t>
                      </a:r>
                    </a:p>
                  </a:txBody>
                  <a:tcPr/>
                </a:tc>
                <a:extLst>
                  <a:ext uri="{0D108BD9-81ED-4DB2-BD59-A6C34878D82A}">
                    <a16:rowId xmlns:a16="http://schemas.microsoft.com/office/drawing/2014/main" val="2973285773"/>
                  </a:ext>
                </a:extLst>
              </a:tr>
            </a:tbl>
          </a:graphicData>
        </a:graphic>
      </p:graphicFrame>
    </p:spTree>
    <p:extLst>
      <p:ext uri="{BB962C8B-B14F-4D97-AF65-F5344CB8AC3E}">
        <p14:creationId xmlns:p14="http://schemas.microsoft.com/office/powerpoint/2010/main" val="1669541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2A4E3-724F-6752-DEBC-A2CC1C9E9031}"/>
              </a:ext>
            </a:extLst>
          </p:cNvPr>
          <p:cNvSpPr>
            <a:spLocks noGrp="1"/>
          </p:cNvSpPr>
          <p:nvPr>
            <p:ph type="title"/>
          </p:nvPr>
        </p:nvSpPr>
        <p:spPr/>
        <p:txBody>
          <a:bodyPr/>
          <a:lstStyle/>
          <a:p>
            <a:r>
              <a:rPr lang="en-GB" dirty="0"/>
              <a:t>Why it is relevant to years to development</a:t>
            </a:r>
          </a:p>
        </p:txBody>
      </p:sp>
      <p:sp>
        <p:nvSpPr>
          <p:cNvPr id="3" name="Content Placeholder 2">
            <a:extLst>
              <a:ext uri="{FF2B5EF4-FFF2-40B4-BE49-F238E27FC236}">
                <a16:creationId xmlns:a16="http://schemas.microsoft.com/office/drawing/2014/main" id="{F355FC55-DA4A-F633-66F8-C7CD12F6AB08}"/>
              </a:ext>
            </a:extLst>
          </p:cNvPr>
          <p:cNvSpPr>
            <a:spLocks noGrp="1"/>
          </p:cNvSpPr>
          <p:nvPr>
            <p:ph idx="1"/>
          </p:nvPr>
        </p:nvSpPr>
        <p:spPr/>
        <p:txBody>
          <a:bodyPr/>
          <a:lstStyle/>
          <a:p>
            <a:r>
              <a:rPr lang="en-GB" dirty="0">
                <a:sym typeface="Wingdings" panose="05000000000000000000" pitchFamily="2" charset="2"/>
              </a:rPr>
              <a:t>understanding cognitive growth </a:t>
            </a:r>
          </a:p>
          <a:p>
            <a:r>
              <a:rPr lang="en-GB" dirty="0">
                <a:sym typeface="Wingdings" panose="05000000000000000000" pitchFamily="2" charset="2"/>
              </a:rPr>
              <a:t>developmentally appropriate</a:t>
            </a:r>
          </a:p>
          <a:p>
            <a:r>
              <a:rPr lang="en-GB" dirty="0">
                <a:sym typeface="Wingdings" panose="05000000000000000000" pitchFamily="2" charset="2"/>
              </a:rPr>
              <a:t> Facilitating  Active learning</a:t>
            </a:r>
          </a:p>
          <a:p>
            <a:r>
              <a:rPr lang="en-GB" dirty="0">
                <a:sym typeface="Wingdings" panose="05000000000000000000" pitchFamily="2" charset="2"/>
              </a:rPr>
              <a:t> Encouraging critical thinking </a:t>
            </a:r>
          </a:p>
          <a:p>
            <a:r>
              <a:rPr lang="en-GB" dirty="0">
                <a:sym typeface="Wingdings" panose="05000000000000000000" pitchFamily="2" charset="2"/>
              </a:rPr>
              <a:t>Recognizing individual differences </a:t>
            </a:r>
          </a:p>
          <a:p>
            <a:r>
              <a:rPr lang="en-GB" dirty="0">
                <a:sym typeface="Wingdings" panose="05000000000000000000" pitchFamily="2" charset="2"/>
              </a:rPr>
              <a:t>Supporting  social  Development </a:t>
            </a:r>
          </a:p>
          <a:p>
            <a:r>
              <a:rPr lang="en-GB" dirty="0">
                <a:sym typeface="Wingdings" panose="05000000000000000000" pitchFamily="2" charset="2"/>
              </a:rPr>
              <a:t> Parental guidance</a:t>
            </a:r>
            <a:endParaRPr lang="en-GB" dirty="0"/>
          </a:p>
          <a:p>
            <a:endParaRPr lang="en-GB" dirty="0"/>
          </a:p>
        </p:txBody>
      </p:sp>
    </p:spTree>
    <p:extLst>
      <p:ext uri="{BB962C8B-B14F-4D97-AF65-F5344CB8AC3E}">
        <p14:creationId xmlns:p14="http://schemas.microsoft.com/office/powerpoint/2010/main" val="2432540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F7BB-76F3-C56B-058E-B8A2938F4FC4}"/>
              </a:ext>
            </a:extLst>
          </p:cNvPr>
          <p:cNvSpPr>
            <a:spLocks noGrp="1"/>
          </p:cNvSpPr>
          <p:nvPr>
            <p:ph type="title"/>
          </p:nvPr>
        </p:nvSpPr>
        <p:spPr>
          <a:xfrm>
            <a:off x="15758160" y="-1828800"/>
            <a:ext cx="12801600" cy="10299834"/>
          </a:xfrm>
        </p:spPr>
        <p:txBody>
          <a:bodyPr/>
          <a:lstStyle/>
          <a:p>
            <a:endParaRPr lang="en-GB" dirty="0"/>
          </a:p>
        </p:txBody>
      </p:sp>
      <p:sp>
        <p:nvSpPr>
          <p:cNvPr id="3" name="Content Placeholder 2">
            <a:extLst>
              <a:ext uri="{FF2B5EF4-FFF2-40B4-BE49-F238E27FC236}">
                <a16:creationId xmlns:a16="http://schemas.microsoft.com/office/drawing/2014/main" id="{DE190F41-0885-A495-7310-17BDCF1B7E12}"/>
              </a:ext>
            </a:extLst>
          </p:cNvPr>
          <p:cNvSpPr>
            <a:spLocks noGrp="1"/>
          </p:cNvSpPr>
          <p:nvPr>
            <p:ph idx="1"/>
          </p:nvPr>
        </p:nvSpPr>
        <p:spPr>
          <a:xfrm>
            <a:off x="838200" y="0"/>
            <a:ext cx="10515600" cy="6176963"/>
          </a:xfrm>
        </p:spPr>
        <p:txBody>
          <a:bodyPr>
            <a:normAutofit lnSpcReduction="10000"/>
          </a:bodyPr>
          <a:lstStyle/>
          <a:p>
            <a:endParaRPr lang="en-GB" dirty="0"/>
          </a:p>
          <a:p>
            <a:r>
              <a:rPr lang="en-GB" dirty="0"/>
              <a:t>Strategic Proposal</a:t>
            </a:r>
          </a:p>
          <a:p>
            <a:endParaRPr lang="en-GB" dirty="0"/>
          </a:p>
          <a:p>
            <a:r>
              <a:rPr lang="en-GB" dirty="0"/>
              <a:t>Professionals have methods and tools to help ,</a:t>
            </a:r>
            <a:r>
              <a:rPr lang="pt-BR" dirty="0"/>
              <a:t> remember that each children is unique and what work for one way not work for another</a:t>
            </a:r>
          </a:p>
          <a:p>
            <a:r>
              <a:rPr lang="pt-BR" dirty="0"/>
              <a:t>.The key is  to be kind, understanding and attentive the child,s need</a:t>
            </a:r>
            <a:r>
              <a:rPr lang="en-GB" dirty="0"/>
              <a:t>. Talk to this child’s guardians  family relatives (emotional issues, conflicts or rejection).</a:t>
            </a:r>
          </a:p>
          <a:p>
            <a:r>
              <a:rPr lang="en-GB" dirty="0"/>
              <a:t>To be able to help: be kind, understanding and have same professional quality.</a:t>
            </a:r>
          </a:p>
          <a:p>
            <a:r>
              <a:rPr lang="en-GB" dirty="0"/>
              <a:t>Offer her security, be patient every child need time</a:t>
            </a:r>
          </a:p>
          <a:p>
            <a:r>
              <a:rPr lang="en-GB" dirty="0"/>
              <a:t>Interactive games (maintaining eye contact during the conversation) to control emotions</a:t>
            </a:r>
          </a:p>
        </p:txBody>
      </p:sp>
    </p:spTree>
    <p:extLst>
      <p:ext uri="{BB962C8B-B14F-4D97-AF65-F5344CB8AC3E}">
        <p14:creationId xmlns:p14="http://schemas.microsoft.com/office/powerpoint/2010/main" val="2400840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FEB20A-6823-D267-FCE0-CE5B5932FD62}"/>
              </a:ext>
            </a:extLst>
          </p:cNvPr>
          <p:cNvSpPr txBox="1"/>
          <p:nvPr/>
        </p:nvSpPr>
        <p:spPr>
          <a:xfrm>
            <a:off x="992537" y="1179895"/>
            <a:ext cx="8455193" cy="4401205"/>
          </a:xfrm>
          <a:prstGeom prst="rect">
            <a:avLst/>
          </a:prstGeom>
          <a:noFill/>
        </p:spPr>
        <p:txBody>
          <a:bodyPr wrap="square">
            <a:spAutoFit/>
          </a:bodyPr>
          <a:lstStyle/>
          <a:p>
            <a:r>
              <a:rPr lang="en-GB" sz="2800" b="1" dirty="0"/>
              <a:t>Conclusion:</a:t>
            </a:r>
          </a:p>
          <a:p>
            <a:r>
              <a:rPr lang="en-GB" sz="2800" dirty="0"/>
              <a:t>The child's cognitive and emotional capacity depends on nature (genetic inheritance) and nurture (the environment surrounding them)</a:t>
            </a:r>
            <a:endParaRPr lang="en-GB" sz="2800" b="1" dirty="0"/>
          </a:p>
          <a:p>
            <a:r>
              <a:rPr lang="en-GB" sz="2800" dirty="0"/>
              <a:t>. I m a practitioner in an early years setting. My objective is to provide a way of life for Amira so that she can interact with her surrounding environment. To restore her biological and psychological balance for her mental development. This activity was completed by consulting books, magazines, and websites.</a:t>
            </a:r>
          </a:p>
        </p:txBody>
      </p:sp>
    </p:spTree>
    <p:extLst>
      <p:ext uri="{BB962C8B-B14F-4D97-AF65-F5344CB8AC3E}">
        <p14:creationId xmlns:p14="http://schemas.microsoft.com/office/powerpoint/2010/main" val="669540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0EF-BDFA-4721-9BEB-E29DFDE18318}"/>
              </a:ext>
            </a:extLst>
          </p:cNvPr>
          <p:cNvSpPr>
            <a:spLocks noGrp="1"/>
          </p:cNvSpPr>
          <p:nvPr>
            <p:ph type="title"/>
          </p:nvPr>
        </p:nvSpPr>
        <p:spPr>
          <a:xfrm>
            <a:off x="7648073" y="6858000"/>
            <a:ext cx="12540916" cy="7623843"/>
          </a:xfrm>
        </p:spPr>
        <p:txBody>
          <a:bodyPr>
            <a:normAutofit/>
          </a:bodyPr>
          <a:lstStyle/>
          <a:p>
            <a:endParaRPr lang="en-GB" dirty="0"/>
          </a:p>
        </p:txBody>
      </p:sp>
      <p:sp>
        <p:nvSpPr>
          <p:cNvPr id="3" name="Content Placeholder 2">
            <a:extLst>
              <a:ext uri="{FF2B5EF4-FFF2-40B4-BE49-F238E27FC236}">
                <a16:creationId xmlns:a16="http://schemas.microsoft.com/office/drawing/2014/main" id="{87ED45F1-A2B0-BB74-C068-F45A98E8D039}"/>
              </a:ext>
            </a:extLst>
          </p:cNvPr>
          <p:cNvSpPr>
            <a:spLocks noGrp="1"/>
          </p:cNvSpPr>
          <p:nvPr>
            <p:ph idx="1"/>
          </p:nvPr>
        </p:nvSpPr>
        <p:spPr>
          <a:xfrm>
            <a:off x="838200" y="1049920"/>
            <a:ext cx="10515600" cy="5088943"/>
          </a:xfrm>
        </p:spPr>
        <p:txBody>
          <a:bodyPr>
            <a:normAutofit/>
          </a:bodyPr>
          <a:lstStyle/>
          <a:p>
            <a:pPr marL="3200400" lvl="7" indent="0">
              <a:buNone/>
            </a:pPr>
            <a:r>
              <a:rPr lang="en-GB" dirty="0"/>
              <a:t> </a:t>
            </a:r>
          </a:p>
          <a:p>
            <a:pPr marL="0" indent="0">
              <a:buNone/>
            </a:pPr>
            <a:r>
              <a:rPr lang="en-GB" sz="3800" dirty="0"/>
              <a:t>                                          </a:t>
            </a:r>
            <a:r>
              <a:rPr lang="en-GB" dirty="0"/>
              <a:t>Reference:   </a:t>
            </a:r>
          </a:p>
          <a:p>
            <a:pPr lvl="7"/>
            <a:r>
              <a:rPr lang="en-GB" sz="2800" dirty="0"/>
              <a:t> </a:t>
            </a:r>
            <a:r>
              <a:rPr lang="en-GB" sz="2800" dirty="0">
                <a:hlinkClick r:id="rId3"/>
              </a:rPr>
              <a:t>www.simplypsychology.org</a:t>
            </a:r>
            <a:r>
              <a:rPr lang="en-GB" sz="2800" dirty="0"/>
              <a:t>.</a:t>
            </a:r>
          </a:p>
          <a:p>
            <a:pPr lvl="7"/>
            <a:r>
              <a:rPr lang="en-GB" sz="2800" dirty="0"/>
              <a:t>The essential Piaget new York: Basic Books</a:t>
            </a:r>
          </a:p>
          <a:p>
            <a:pPr lvl="7"/>
            <a:r>
              <a:rPr lang="en-GB" sz="2800" dirty="0"/>
              <a:t>Penny (2019/08/15) cognitive development</a:t>
            </a:r>
          </a:p>
          <a:p>
            <a:pPr lvl="7"/>
            <a:r>
              <a:rPr lang="en-GB" sz="2800" dirty="0"/>
              <a:t> </a:t>
            </a:r>
            <a:r>
              <a:rPr lang="en-GB" sz="2800" dirty="0" err="1"/>
              <a:t>Buckleitner</a:t>
            </a:r>
            <a:r>
              <a:rPr lang="en-GB" sz="2800" dirty="0"/>
              <a:t> ,W(2008/06/12) New York Times </a:t>
            </a:r>
          </a:p>
          <a:p>
            <a:pPr lvl="7"/>
            <a:r>
              <a:rPr lang="en-GB" sz="2800" dirty="0"/>
              <a:t> </a:t>
            </a:r>
            <a:r>
              <a:rPr lang="en-GB" sz="2800" dirty="0">
                <a:hlinkClick r:id="rId4"/>
              </a:rPr>
              <a:t>https://maristalab.com.brPiaget,J</a:t>
            </a:r>
            <a:r>
              <a:rPr lang="en-GB" sz="2800" dirty="0"/>
              <a:t> </a:t>
            </a:r>
            <a:r>
              <a:rPr lang="en-GB" sz="2800" dirty="0" err="1"/>
              <a:t>Inheder</a:t>
            </a:r>
            <a:r>
              <a:rPr lang="en-GB" sz="2800" dirty="0"/>
              <a:t>, B Basic </a:t>
            </a:r>
            <a:r>
              <a:rPr lang="en-GB" sz="2800" dirty="0" err="1"/>
              <a:t>Bookos</a:t>
            </a:r>
            <a:endParaRPr lang="en-GB" sz="2800" dirty="0"/>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29122849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9C4DBF88080B948BDB8376217054C6E" ma:contentTypeVersion="6" ma:contentTypeDescription="Create a new document." ma:contentTypeScope="" ma:versionID="f8e9be2419cdf5a93f69d204723ef6dc">
  <xsd:schema xmlns:xsd="http://www.w3.org/2001/XMLSchema" xmlns:xs="http://www.w3.org/2001/XMLSchema" xmlns:p="http://schemas.microsoft.com/office/2006/metadata/properties" xmlns:ns3="dd86abe3-ec21-467e-8687-9d211c569818" targetNamespace="http://schemas.microsoft.com/office/2006/metadata/properties" ma:root="true" ma:fieldsID="5ae19b28b39ea757abee8c7b86605001" ns3:_="">
    <xsd:import namespace="dd86abe3-ec21-467e-8687-9d211c56981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86abe3-ec21-467e-8687-9d211c56981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d86abe3-ec21-467e-8687-9d211c569818" xsi:nil="true"/>
  </documentManagement>
</p:properties>
</file>

<file path=customXml/itemProps1.xml><?xml version="1.0" encoding="utf-8"?>
<ds:datastoreItem xmlns:ds="http://schemas.openxmlformats.org/officeDocument/2006/customXml" ds:itemID="{C92E52FC-4655-4950-9D65-8C0C1D16DA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86abe3-ec21-467e-8687-9d211c5698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9E1635-72F6-47A1-8D20-B47D11664EDB}">
  <ds:schemaRefs>
    <ds:schemaRef ds:uri="http://schemas.microsoft.com/sharepoint/v3/contenttype/forms"/>
  </ds:schemaRefs>
</ds:datastoreItem>
</file>

<file path=customXml/itemProps3.xml><?xml version="1.0" encoding="utf-8"?>
<ds:datastoreItem xmlns:ds="http://schemas.openxmlformats.org/officeDocument/2006/customXml" ds:itemID="{3A8A6030-E418-4A6A-9694-B30777233DD8}">
  <ds:schemaRefs>
    <ds:schemaRef ds:uri="http://purl.org/dc/dcmitype/"/>
    <ds:schemaRef ds:uri="http://schemas.microsoft.com/office/2006/documentManagement/types"/>
    <ds:schemaRef ds:uri="http://purl.org/dc/terms/"/>
    <ds:schemaRef ds:uri="http://www.w3.org/XML/1998/namespace"/>
    <ds:schemaRef ds:uri="http://schemas.openxmlformats.org/package/2006/metadata/core-properties"/>
    <ds:schemaRef ds:uri="http://schemas.microsoft.com/office/infopath/2007/PartnerControls"/>
    <ds:schemaRef ds:uri="http://schemas.microsoft.com/office/2006/metadata/properties"/>
    <ds:schemaRef ds:uri="dd86abe3-ec21-467e-8687-9d211c569818"/>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4297</TotalTime>
  <Words>559</Words>
  <Application>Microsoft Office PowerPoint</Application>
  <PresentationFormat>Widescreen</PresentationFormat>
  <Paragraphs>92</Paragraphs>
  <Slides>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Wingdings</vt:lpstr>
      <vt:lpstr>Office Theme</vt:lpstr>
      <vt:lpstr>Program Certificate of  Higher Education Skills for the workplace Health and Social Care</vt:lpstr>
      <vt:lpstr> </vt:lpstr>
      <vt:lpstr>.                              </vt:lpstr>
      <vt:lpstr> Piaget theory of stages cognitive development key concept</vt:lpstr>
      <vt:lpstr>Why it is relevant to years to development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Alvim Lucindo</dc:creator>
  <cp:lastModifiedBy>Alvim Matias Lucindo (2430094)</cp:lastModifiedBy>
  <cp:revision>16</cp:revision>
  <dcterms:created xsi:type="dcterms:W3CDTF">2025-06-22T10:02:39Z</dcterms:created>
  <dcterms:modified xsi:type="dcterms:W3CDTF">2025-10-26T13:16:17Z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0x01010059C4DBF88080B948BDB8376217054C6E</vt:lpwstr>
  </property>
</Properties>
</file>