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57" r:id="rId3"/>
    <p:sldId id="273" r:id="rId4"/>
    <p:sldId id="262" r:id="rId5"/>
    <p:sldId id="261" r:id="rId6"/>
    <p:sldId id="272" r:id="rId7"/>
    <p:sldId id="258" r:id="rId8"/>
    <p:sldId id="260" r:id="rId9"/>
    <p:sldId id="263" r:id="rId10"/>
    <p:sldId id="264" r:id="rId11"/>
    <p:sldId id="265" r:id="rId12"/>
    <p:sldId id="267" r:id="rId13"/>
    <p:sldId id="266" r:id="rId14"/>
    <p:sldId id="269" r:id="rId15"/>
    <p:sldId id="268" r:id="rId16"/>
    <p:sldId id="274" r:id="rId17"/>
    <p:sldId id="275" r:id="rId18"/>
    <p:sldId id="276"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ee male" initials="lm" lastIdx="1" clrIdx="0">
    <p:extLst>
      <p:ext uri="{19B8F6BF-5375-455C-9EA6-DF929625EA0E}">
        <p15:presenceInfo xmlns:p15="http://schemas.microsoft.com/office/powerpoint/2012/main" userId="fb282215362d4126"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26" autoAdjust="0"/>
    <p:restoredTop sz="94660"/>
  </p:normalViewPr>
  <p:slideViewPr>
    <p:cSldViewPr snapToGrid="0">
      <p:cViewPr varScale="1">
        <p:scale>
          <a:sx n="107" d="100"/>
          <a:sy n="107" d="100"/>
        </p:scale>
        <p:origin x="120" y="1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commentAuthors" Target="commen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76927A8-8296-4831-849B-03DCD18067D3}"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61EAEBD3-0C3C-4BD7-A143-5ABA28398A86}" type="pres">
      <dgm:prSet presAssocID="{C76927A8-8296-4831-849B-03DCD18067D3}" presName="cycle" presStyleCnt="0">
        <dgm:presLayoutVars>
          <dgm:dir/>
          <dgm:resizeHandles val="exact"/>
        </dgm:presLayoutVars>
      </dgm:prSet>
      <dgm:spPr/>
    </dgm:pt>
  </dgm:ptLst>
  <dgm:cxnLst>
    <dgm:cxn modelId="{96D06589-F585-4CEC-BE6C-4BA7FA936472}" type="presOf" srcId="{C76927A8-8296-4831-849B-03DCD18067D3}" destId="{61EAEBD3-0C3C-4BD7-A143-5ABA28398A86}"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EB7AD-0011-4A7D-A870-5C96CEA50C2D}" type="datetimeFigureOut">
              <a:rPr lang="en-GB" smtClean="0"/>
              <a:t>20/12/2018</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40A666-7753-4C77-BB35-8468F342317F}" type="slidenum">
              <a:rPr lang="en-GB" smtClean="0"/>
              <a:t>‹#›</a:t>
            </a:fld>
            <a:endParaRPr lang="en-GB" dirty="0"/>
          </a:p>
        </p:txBody>
      </p:sp>
    </p:spTree>
    <p:extLst>
      <p:ext uri="{BB962C8B-B14F-4D97-AF65-F5344CB8AC3E}">
        <p14:creationId xmlns:p14="http://schemas.microsoft.com/office/powerpoint/2010/main" val="7703235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 are many strategies that organisations can implement in order to recognise their goals and objectives. Strategies are an organisations action plan and include policies and procedures. Mission and Value statements clearly outline the company’s goals and objectives.  An objective is how a task will be completed  (Lynch, 2012) states that “Strategic management is the pattern of major objectives, purposes or goals and essential policies or plans for achieving those goals”. Strategies, goals and objectives are all interlinked. A strategy is the method undertaken to achieve a goal. An example would be a Swot and </a:t>
            </a:r>
            <a:r>
              <a:rPr lang="en-GB" sz="1200" kern="1200" dirty="0" err="1">
                <a:solidFill>
                  <a:schemeClr val="tx1"/>
                </a:solidFill>
                <a:effectLst/>
                <a:latin typeface="+mn-lt"/>
                <a:ea typeface="+mn-ea"/>
                <a:cs typeface="+mn-cs"/>
              </a:rPr>
              <a:t>Pestel</a:t>
            </a:r>
            <a:r>
              <a:rPr lang="en-GB" sz="1200" kern="1200" dirty="0">
                <a:solidFill>
                  <a:schemeClr val="tx1"/>
                </a:solidFill>
                <a:effectLst/>
                <a:latin typeface="+mn-lt"/>
                <a:ea typeface="+mn-ea"/>
                <a:cs typeface="+mn-cs"/>
              </a:rPr>
              <a:t> analysis. An objective is the steps taken to achieve the strategy required. A goal is the outcome or result.</a:t>
            </a:r>
          </a:p>
          <a:p>
            <a:endParaRPr lang="en-GB" dirty="0"/>
          </a:p>
        </p:txBody>
      </p:sp>
      <p:sp>
        <p:nvSpPr>
          <p:cNvPr id="4" name="Slide Number Placeholder 3"/>
          <p:cNvSpPr>
            <a:spLocks noGrp="1"/>
          </p:cNvSpPr>
          <p:nvPr>
            <p:ph type="sldNum" sz="quarter" idx="5"/>
          </p:nvPr>
        </p:nvSpPr>
        <p:spPr/>
        <p:txBody>
          <a:bodyPr/>
          <a:lstStyle/>
          <a:p>
            <a:fld id="{F040A666-7753-4C77-BB35-8468F342317F}" type="slidenum">
              <a:rPr lang="en-GB" smtClean="0"/>
              <a:t>3</a:t>
            </a:fld>
            <a:endParaRPr lang="en-GB" dirty="0"/>
          </a:p>
        </p:txBody>
      </p:sp>
    </p:spTree>
    <p:extLst>
      <p:ext uri="{BB962C8B-B14F-4D97-AF65-F5344CB8AC3E}">
        <p14:creationId xmlns:p14="http://schemas.microsoft.com/office/powerpoint/2010/main" val="37265951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Unilever describes its vision as ambitious but insists that it is the only way forward. Recognising the future of sustainability and ensuring that the organisation continues to grow.</a:t>
            </a:r>
            <a:r>
              <a:rPr lang="en-GB" sz="1200" kern="1200" dirty="0">
                <a:solidFill>
                  <a:schemeClr val="tx1"/>
                </a:solidFill>
                <a:effectLst/>
                <a:latin typeface="+mn-lt"/>
                <a:ea typeface="+mn-ea"/>
                <a:cs typeface="+mn-cs"/>
              </a:rPr>
              <a:t> This is Unilever’s vision statement. A vision statement portrays the company’s ideals for the future and how they intend to implement this. Unilever does not have a mission statement as such but a strategic plan. (Boddy, 2014) suggests that “Strategic plans apply to the whole organisation. They set out the overall direction and cover major activities-markets and revenues, together with plans for marketing, human resources and production”.</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F040A666-7753-4C77-BB35-8468F342317F}" type="slidenum">
              <a:rPr lang="en-GB" smtClean="0"/>
              <a:t>4</a:t>
            </a:fld>
            <a:endParaRPr lang="en-GB" dirty="0"/>
          </a:p>
        </p:txBody>
      </p:sp>
    </p:spTree>
    <p:extLst>
      <p:ext uri="{BB962C8B-B14F-4D97-AF65-F5344CB8AC3E}">
        <p14:creationId xmlns:p14="http://schemas.microsoft.com/office/powerpoint/2010/main" val="15999708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Unilever has clearly set out its strategic focus. It is unknown if this information has arisen from a Swot and </a:t>
            </a:r>
            <a:r>
              <a:rPr lang="en-GB" sz="1200" kern="1200" dirty="0" err="1">
                <a:solidFill>
                  <a:schemeClr val="tx1"/>
                </a:solidFill>
                <a:effectLst/>
                <a:latin typeface="+mn-lt"/>
                <a:ea typeface="+mn-ea"/>
                <a:cs typeface="+mn-cs"/>
              </a:rPr>
              <a:t>Pestel</a:t>
            </a:r>
            <a:r>
              <a:rPr lang="en-GB" sz="1200" kern="1200" dirty="0">
                <a:solidFill>
                  <a:schemeClr val="tx1"/>
                </a:solidFill>
                <a:effectLst/>
                <a:latin typeface="+mn-lt"/>
                <a:ea typeface="+mn-ea"/>
                <a:cs typeface="+mn-cs"/>
              </a:rPr>
              <a:t> analysis although this is likely to be the case. The company has recognised the issues possibly affecting future business. By recognising threats both externally and internally, this gives the company a plan of action as to how they can prepare to continue for future success. </a:t>
            </a:r>
          </a:p>
          <a:p>
            <a:endParaRPr lang="en-GB" dirty="0"/>
          </a:p>
        </p:txBody>
      </p:sp>
      <p:sp>
        <p:nvSpPr>
          <p:cNvPr id="4" name="Slide Number Placeholder 3"/>
          <p:cNvSpPr>
            <a:spLocks noGrp="1"/>
          </p:cNvSpPr>
          <p:nvPr>
            <p:ph type="sldNum" sz="quarter" idx="5"/>
          </p:nvPr>
        </p:nvSpPr>
        <p:spPr/>
        <p:txBody>
          <a:bodyPr/>
          <a:lstStyle/>
          <a:p>
            <a:fld id="{F040A666-7753-4C77-BB35-8468F342317F}" type="slidenum">
              <a:rPr lang="en-GB" smtClean="0"/>
              <a:t>5</a:t>
            </a:fld>
            <a:endParaRPr lang="en-GB" dirty="0"/>
          </a:p>
        </p:txBody>
      </p:sp>
    </p:spTree>
    <p:extLst>
      <p:ext uri="{BB962C8B-B14F-4D97-AF65-F5344CB8AC3E}">
        <p14:creationId xmlns:p14="http://schemas.microsoft.com/office/powerpoint/2010/main" val="6405648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Part of the organisation’s strategy is to determine goals and objectives. Goals and objectives form an important part in the success or failure of any organisation. The absence of this structure can cause inefficiency, lack of productivity and a stressful working condition for any team. </a:t>
            </a:r>
          </a:p>
          <a:p>
            <a:r>
              <a:rPr lang="en-GB" sz="1200" kern="1200" dirty="0">
                <a:solidFill>
                  <a:schemeClr val="tx1"/>
                </a:solidFill>
                <a:effectLst/>
                <a:latin typeface="+mn-lt"/>
                <a:ea typeface="+mn-ea"/>
                <a:cs typeface="+mn-cs"/>
              </a:rPr>
              <a:t> Smart objectives outline how specific goals will be achieved within an organisation. It is split into five categories.  Specific- describes the objective. Measurable- is the quantity or percentage of the objective, for example an increase in sales. Achievable -describes the target that has been set. Realistic- are management expectations realistic. -determines the start and the end date of the objectives. </a:t>
            </a:r>
          </a:p>
          <a:p>
            <a:r>
              <a:rPr lang="en-GB" sz="1200" kern="1200" dirty="0">
                <a:solidFill>
                  <a:schemeClr val="tx1"/>
                </a:solidFill>
                <a:effectLst/>
                <a:latin typeface="+mn-lt"/>
                <a:ea typeface="+mn-ea"/>
                <a:cs typeface="+mn-cs"/>
              </a:rPr>
              <a:t>Smart objectives are a constructive tool in determining how any goal will be achieved. However, there can be disadvantages, objectives must be realistic. There is a chance that a target cannot be achieved within the allotted time.  In which case a company may be in danger of outsourcing its work for cheaper labour. This could lead to ethical; repercussions. It is also difficult to consider problems that can occur within the allotted time frame. (Dryburgh, 2011) proposes that “SMART objectives are part of an obsolete management paradigm that assumes not only that the future is predictable, but also that it will be similar to the present and that our continued success will simply require more of what we are already doing. And if you believe that, you really are in trouble”.</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F040A666-7753-4C77-BB35-8468F342317F}" type="slidenum">
              <a:rPr lang="en-GB" smtClean="0"/>
              <a:t>6</a:t>
            </a:fld>
            <a:endParaRPr lang="en-GB" dirty="0"/>
          </a:p>
        </p:txBody>
      </p:sp>
    </p:spTree>
    <p:extLst>
      <p:ext uri="{BB962C8B-B14F-4D97-AF65-F5344CB8AC3E}">
        <p14:creationId xmlns:p14="http://schemas.microsoft.com/office/powerpoint/2010/main" val="21189232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6    Many organisations recognise a </a:t>
            </a:r>
            <a:r>
              <a:rPr lang="en-GB" sz="1200" kern="1200" dirty="0" err="1">
                <a:solidFill>
                  <a:schemeClr val="tx1"/>
                </a:solidFill>
                <a:effectLst/>
                <a:latin typeface="+mn-lt"/>
                <a:ea typeface="+mn-ea"/>
                <a:cs typeface="+mn-cs"/>
              </a:rPr>
              <a:t>Pestel</a:t>
            </a:r>
            <a:r>
              <a:rPr lang="en-GB" sz="1200" kern="1200" dirty="0">
                <a:solidFill>
                  <a:schemeClr val="tx1"/>
                </a:solidFill>
                <a:effectLst/>
                <a:latin typeface="+mn-lt"/>
                <a:ea typeface="+mn-ea"/>
                <a:cs typeface="+mn-cs"/>
              </a:rPr>
              <a:t> analysis as an important tool. A </a:t>
            </a:r>
            <a:r>
              <a:rPr lang="en-GB" sz="1200" kern="1200" dirty="0" err="1">
                <a:solidFill>
                  <a:schemeClr val="tx1"/>
                </a:solidFill>
                <a:effectLst/>
                <a:latin typeface="+mn-lt"/>
                <a:ea typeface="+mn-ea"/>
                <a:cs typeface="+mn-cs"/>
              </a:rPr>
              <a:t>pestel</a:t>
            </a:r>
            <a:r>
              <a:rPr lang="en-GB" sz="1200" kern="1200" dirty="0">
                <a:solidFill>
                  <a:schemeClr val="tx1"/>
                </a:solidFill>
                <a:effectLst/>
                <a:latin typeface="+mn-lt"/>
                <a:ea typeface="+mn-ea"/>
                <a:cs typeface="+mn-cs"/>
              </a:rPr>
              <a:t> analysis determines all the external factors that can have an effect on future business. (Mullins &amp; Christy, 2016) states that “ Organisational performance and effectiveness will be dependent upon the successful management of the opportunities, challenges and risks presented by changes in the external environment”.</a:t>
            </a:r>
          </a:p>
          <a:p>
            <a:r>
              <a:rPr lang="en-GB" sz="1200" kern="1200" dirty="0">
                <a:solidFill>
                  <a:schemeClr val="tx1"/>
                </a:solidFill>
                <a:effectLst/>
                <a:latin typeface="+mn-lt"/>
                <a:ea typeface="+mn-ea"/>
                <a:cs typeface="+mn-cs"/>
              </a:rPr>
              <a:t>This hypothetical chart below displays some of the external factors that may be an issue for Unilever moving forward</a:t>
            </a:r>
            <a:r>
              <a:rPr lang="en-GB" sz="1200" b="0" i="0" u="none" strike="noStrike" kern="1200" dirty="0">
                <a:solidFill>
                  <a:schemeClr val="tx1"/>
                </a:solidFill>
                <a:effectLst/>
                <a:latin typeface="+mn-lt"/>
                <a:ea typeface="+mn-ea"/>
                <a:cs typeface="+mn-cs"/>
              </a:rPr>
              <a:t>  </a:t>
            </a:r>
          </a:p>
          <a:p>
            <a:endParaRPr lang="en-GB" sz="1200" b="0" i="0" u="none" strike="noStrike"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Political</a:t>
            </a:r>
            <a:r>
              <a:rPr lang="en-GB" sz="1200" b="1" u="none" kern="1200" dirty="0">
                <a:solidFill>
                  <a:schemeClr val="tx1"/>
                </a:solidFill>
                <a:effectLst/>
                <a:latin typeface="+mn-lt"/>
                <a:ea typeface="+mn-ea"/>
                <a:cs typeface="+mn-cs"/>
              </a:rPr>
              <a:t>                                                                                         </a:t>
            </a:r>
            <a:r>
              <a:rPr lang="en-GB" sz="1200" b="1" u="sng" kern="1200" dirty="0">
                <a:solidFill>
                  <a:schemeClr val="tx1"/>
                </a:solidFill>
                <a:effectLst/>
                <a:latin typeface="+mn-lt"/>
                <a:ea typeface="+mn-ea"/>
                <a:cs typeface="+mn-cs"/>
              </a:rPr>
              <a:t>Economic </a:t>
            </a:r>
            <a:r>
              <a:rPr lang="en-GB" sz="1200" b="1" u="none" kern="1200" dirty="0">
                <a:solidFill>
                  <a:schemeClr val="tx1"/>
                </a:solidFill>
                <a:effectLst/>
                <a:latin typeface="+mn-lt"/>
                <a:ea typeface="+mn-ea"/>
                <a:cs typeface="+mn-cs"/>
              </a:rPr>
              <a:t>                                                                                                                               </a:t>
            </a:r>
            <a:r>
              <a:rPr lang="en-GB" sz="1200" b="1" u="sng" kern="1200" dirty="0">
                <a:solidFill>
                  <a:schemeClr val="tx1"/>
                </a:solidFill>
                <a:effectLst/>
                <a:latin typeface="+mn-lt"/>
                <a:ea typeface="+mn-ea"/>
                <a:cs typeface="+mn-cs"/>
              </a:rPr>
              <a:t>Social</a:t>
            </a:r>
          </a:p>
          <a:p>
            <a:r>
              <a:rPr lang="en-GB" sz="1200" kern="1200" dirty="0">
                <a:solidFill>
                  <a:schemeClr val="tx1"/>
                </a:solidFill>
                <a:effectLst/>
                <a:latin typeface="+mn-lt"/>
                <a:ea typeface="+mn-ea"/>
                <a:cs typeface="+mn-cs"/>
              </a:rPr>
              <a:t>Instability in government                                                            Brexit – How will it affect individual’s income/ employment                                    Popularity of other brands through social media</a:t>
            </a:r>
            <a:endParaRPr lang="en-GB" sz="1200" b="1" u="sng"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Tax                                                                                               Inflation                                                                                                                      Product reviews online</a:t>
            </a:r>
          </a:p>
          <a:p>
            <a:r>
              <a:rPr lang="en-GB" sz="1200" kern="1200" dirty="0">
                <a:solidFill>
                  <a:schemeClr val="tx1"/>
                </a:solidFill>
                <a:effectLst/>
                <a:latin typeface="+mn-lt"/>
                <a:ea typeface="+mn-ea"/>
                <a:cs typeface="+mn-cs"/>
              </a:rPr>
              <a:t>Environmental policy                                                                   Individuals disposable income                                                                                   Growth of population</a:t>
            </a:r>
          </a:p>
          <a:p>
            <a:r>
              <a:rPr lang="en-GB" sz="1200" kern="1200" dirty="0">
                <a:solidFill>
                  <a:schemeClr val="tx1"/>
                </a:solidFill>
                <a:effectLst/>
                <a:latin typeface="+mn-lt"/>
                <a:ea typeface="+mn-ea"/>
                <a:cs typeface="+mn-cs"/>
              </a:rPr>
              <a:t> Brexit- What will be the effects for worldwide trade                 Gender pay gap, rise in payroll cost                                                                           Increasing number of ethical consumers /potential complaints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Trade Blocks. Uncertainty with the American market                 Change in C.E.O / Leadership                                                                                      Sustainability                                                        </a:t>
            </a:r>
          </a:p>
          <a:p>
            <a:r>
              <a:rPr lang="en-GB" sz="1200" kern="1200" dirty="0">
                <a:solidFill>
                  <a:schemeClr val="tx1"/>
                </a:solidFill>
                <a:effectLst/>
                <a:latin typeface="+mn-lt"/>
                <a:ea typeface="+mn-ea"/>
                <a:cs typeface="+mn-cs"/>
              </a:rPr>
              <a:t>Employment law                                                                          Companies' ability for further investment                                                                  Uncertainty of foreign workers in the UK- Brexit</a:t>
            </a:r>
          </a:p>
          <a:p>
            <a:endParaRPr lang="en-GB" sz="1200" b="1"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Technological</a:t>
            </a:r>
            <a:r>
              <a:rPr lang="en-GB" sz="1200" b="1" kern="1200" dirty="0">
                <a:solidFill>
                  <a:schemeClr val="tx1"/>
                </a:solidFill>
                <a:effectLst/>
                <a:latin typeface="+mn-lt"/>
                <a:ea typeface="+mn-ea"/>
                <a:cs typeface="+mn-cs"/>
              </a:rPr>
              <a:t>                                                                                             </a:t>
            </a:r>
            <a:r>
              <a:rPr lang="en-GB" sz="1200" b="1" u="sng" kern="1200" dirty="0">
                <a:solidFill>
                  <a:schemeClr val="tx1"/>
                </a:solidFill>
                <a:effectLst/>
                <a:latin typeface="+mn-lt"/>
                <a:ea typeface="+mn-ea"/>
                <a:cs typeface="+mn-cs"/>
              </a:rPr>
              <a:t>Environmental </a:t>
            </a:r>
            <a:r>
              <a:rPr lang="en-GB" sz="1200" b="1" kern="1200" dirty="0">
                <a:solidFill>
                  <a:schemeClr val="tx1"/>
                </a:solidFill>
                <a:effectLst/>
                <a:latin typeface="+mn-lt"/>
                <a:ea typeface="+mn-ea"/>
                <a:cs typeface="+mn-cs"/>
              </a:rPr>
              <a:t>                                                                                  </a:t>
            </a:r>
            <a:r>
              <a:rPr lang="en-GB" sz="1200" b="1" u="sng" kern="1200" dirty="0">
                <a:solidFill>
                  <a:schemeClr val="tx1"/>
                </a:solidFill>
                <a:effectLst/>
                <a:latin typeface="+mn-lt"/>
                <a:ea typeface="+mn-ea"/>
                <a:cs typeface="+mn-cs"/>
              </a:rPr>
              <a:t>Legal</a:t>
            </a:r>
            <a:r>
              <a:rPr lang="en-GB" sz="1200" b="1"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Emerging new technologies                                                                      Plastic packaging                                                                             Health and safety</a:t>
            </a:r>
          </a:p>
          <a:p>
            <a:r>
              <a:rPr lang="en-GB" sz="1200" kern="1200" dirty="0">
                <a:solidFill>
                  <a:schemeClr val="tx1"/>
                </a:solidFill>
                <a:effectLst/>
                <a:latin typeface="+mn-lt"/>
                <a:ea typeface="+mn-ea"/>
                <a:cs typeface="+mn-cs"/>
              </a:rPr>
              <a:t>Cost of updating equipment                                                                      Carbon Footprint                                                                            Equal opportunities</a:t>
            </a:r>
          </a:p>
          <a:p>
            <a:r>
              <a:rPr lang="en-GB" sz="1200" kern="1200" dirty="0">
                <a:solidFill>
                  <a:schemeClr val="tx1"/>
                </a:solidFill>
                <a:effectLst/>
                <a:latin typeface="+mn-lt"/>
                <a:ea typeface="+mn-ea"/>
                <a:cs typeface="+mn-cs"/>
              </a:rPr>
              <a:t>Social media                                                                                                Effects of climate change                                                               Addressing the gender pay gap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Security of digital information / cost and implementation                         New environmental policy                                                             Copyright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Data protection                                                                                                    Pollution                                                                                 New policies and legislation-Brexit</a:t>
            </a:r>
            <a:endParaRPr lang="en-GB"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Product safety</a:t>
            </a:r>
          </a:p>
          <a:p>
            <a:r>
              <a:rPr lang="en-GB" sz="1200" kern="1200" dirty="0">
                <a:solidFill>
                  <a:schemeClr val="tx1"/>
                </a:solidFill>
                <a:effectLst/>
                <a:latin typeface="+mn-lt"/>
                <a:ea typeface="+mn-ea"/>
                <a:cs typeface="+mn-cs"/>
              </a:rPr>
              <a:t>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One of the topics that covers many of these factors is </a:t>
            </a:r>
            <a:r>
              <a:rPr lang="en-GB" sz="1200" kern="1200" dirty="0" err="1">
                <a:solidFill>
                  <a:schemeClr val="tx1"/>
                </a:solidFill>
                <a:effectLst/>
                <a:latin typeface="+mn-lt"/>
                <a:ea typeface="+mn-ea"/>
                <a:cs typeface="+mn-cs"/>
              </a:rPr>
              <a:t>brexit</a:t>
            </a:r>
            <a:r>
              <a:rPr lang="en-GB" sz="1200" kern="1200" dirty="0">
                <a:solidFill>
                  <a:schemeClr val="tx1"/>
                </a:solidFill>
                <a:effectLst/>
                <a:latin typeface="+mn-lt"/>
                <a:ea typeface="+mn-ea"/>
                <a:cs typeface="+mn-cs"/>
              </a:rPr>
              <a:t>. A deal has not yet been reached and it is sure to have a social, legal, economic impact. - Expand if room. Although </a:t>
            </a:r>
            <a:r>
              <a:rPr lang="en-GB" sz="1200" kern="1200" dirty="0" err="1">
                <a:solidFill>
                  <a:schemeClr val="tx1"/>
                </a:solidFill>
                <a:effectLst/>
                <a:latin typeface="+mn-lt"/>
                <a:ea typeface="+mn-ea"/>
                <a:cs typeface="+mn-cs"/>
              </a:rPr>
              <a:t>Pestel</a:t>
            </a:r>
            <a:r>
              <a:rPr lang="en-GB" sz="1200" kern="1200" dirty="0">
                <a:solidFill>
                  <a:schemeClr val="tx1"/>
                </a:solidFill>
                <a:effectLst/>
                <a:latin typeface="+mn-lt"/>
                <a:ea typeface="+mn-ea"/>
                <a:cs typeface="+mn-cs"/>
              </a:rPr>
              <a:t> analysis is a useful tool for recognising potential issues, it only gives managers the capability to prepare not change the external circumstances. This differs from a swot analysis which gives a greater control over the internal environment. </a:t>
            </a:r>
            <a:endParaRPr lang="en-GB" dirty="0"/>
          </a:p>
        </p:txBody>
      </p:sp>
      <p:sp>
        <p:nvSpPr>
          <p:cNvPr id="4" name="Slide Number Placeholder 3"/>
          <p:cNvSpPr>
            <a:spLocks noGrp="1"/>
          </p:cNvSpPr>
          <p:nvPr>
            <p:ph type="sldNum" sz="quarter" idx="5"/>
          </p:nvPr>
        </p:nvSpPr>
        <p:spPr/>
        <p:txBody>
          <a:bodyPr/>
          <a:lstStyle/>
          <a:p>
            <a:fld id="{F040A666-7753-4C77-BB35-8468F342317F}" type="slidenum">
              <a:rPr lang="en-GB" smtClean="0"/>
              <a:t>7</a:t>
            </a:fld>
            <a:endParaRPr lang="en-GB" dirty="0"/>
          </a:p>
        </p:txBody>
      </p:sp>
    </p:spTree>
    <p:extLst>
      <p:ext uri="{BB962C8B-B14F-4D97-AF65-F5344CB8AC3E}">
        <p14:creationId xmlns:p14="http://schemas.microsoft.com/office/powerpoint/2010/main" val="15726101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chart below recognises some of the possible, strengths, weaknesses, opportunities and threats currently faced by Unilever. Given the continued success of the organisation it is likely that the company has an extensive swot and </a:t>
            </a:r>
            <a:r>
              <a:rPr lang="en-GB" sz="1200" kern="1200" dirty="0" err="1">
                <a:solidFill>
                  <a:schemeClr val="tx1"/>
                </a:solidFill>
                <a:effectLst/>
                <a:latin typeface="+mn-lt"/>
                <a:ea typeface="+mn-ea"/>
                <a:cs typeface="+mn-cs"/>
              </a:rPr>
              <a:t>Pestel</a:t>
            </a:r>
            <a:r>
              <a:rPr lang="en-GB" sz="1200" kern="1200" dirty="0">
                <a:solidFill>
                  <a:schemeClr val="tx1"/>
                </a:solidFill>
                <a:effectLst/>
                <a:latin typeface="+mn-lt"/>
                <a:ea typeface="+mn-ea"/>
                <a:cs typeface="+mn-cs"/>
              </a:rPr>
              <a:t> analysis. It is possible that this research led to their strategic strategy. Although this information is not available, a hypothetic swot analysis can be created.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Strengths                                                                                                           </a:t>
            </a:r>
          </a:p>
          <a:p>
            <a:r>
              <a:rPr lang="en-GB" sz="1200" kern="1200" dirty="0">
                <a:solidFill>
                  <a:schemeClr val="tx1"/>
                </a:solidFill>
                <a:effectLst/>
                <a:latin typeface="+mn-lt"/>
                <a:ea typeface="+mn-ea"/>
                <a:cs typeface="+mn-cs"/>
              </a:rPr>
              <a:t>Large range of successful products</a:t>
            </a:r>
          </a:p>
          <a:p>
            <a:r>
              <a:rPr lang="en-GB" sz="1200" kern="1200" dirty="0">
                <a:solidFill>
                  <a:schemeClr val="tx1"/>
                </a:solidFill>
                <a:effectLst/>
                <a:latin typeface="+mn-lt"/>
                <a:ea typeface="+mn-ea"/>
                <a:cs typeface="+mn-cs"/>
              </a:rPr>
              <a:t>Trusted Ethical brand</a:t>
            </a:r>
          </a:p>
          <a:p>
            <a:r>
              <a:rPr lang="en-GB" sz="1200" kern="1200" dirty="0">
                <a:solidFill>
                  <a:schemeClr val="tx1"/>
                </a:solidFill>
                <a:effectLst/>
                <a:latin typeface="+mn-lt"/>
                <a:ea typeface="+mn-ea"/>
                <a:cs typeface="+mn-cs"/>
              </a:rPr>
              <a:t>Sustainable Leader</a:t>
            </a:r>
          </a:p>
          <a:p>
            <a:r>
              <a:rPr lang="en-GB" sz="1200" kern="1200" dirty="0">
                <a:solidFill>
                  <a:schemeClr val="tx1"/>
                </a:solidFill>
                <a:effectLst/>
                <a:latin typeface="+mn-lt"/>
                <a:ea typeface="+mn-ea"/>
                <a:cs typeface="+mn-cs"/>
              </a:rPr>
              <a:t>Strong defined strategy</a:t>
            </a:r>
          </a:p>
          <a:p>
            <a:endParaRPr lang="en-GB" sz="1200"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Weaknesses</a:t>
            </a:r>
          </a:p>
          <a:p>
            <a:r>
              <a:rPr lang="en-GB" sz="1200" kern="1200" dirty="0">
                <a:solidFill>
                  <a:schemeClr val="tx1"/>
                </a:solidFill>
                <a:effectLst/>
                <a:latin typeface="+mn-lt"/>
                <a:ea typeface="+mn-ea"/>
                <a:cs typeface="+mn-cs"/>
              </a:rPr>
              <a:t>Reliance on retailers and distribution </a:t>
            </a:r>
          </a:p>
          <a:p>
            <a:r>
              <a:rPr lang="en-GB" sz="1200" kern="1200" dirty="0">
                <a:solidFill>
                  <a:schemeClr val="tx1"/>
                </a:solidFill>
                <a:effectLst/>
                <a:latin typeface="+mn-lt"/>
                <a:ea typeface="+mn-ea"/>
                <a:cs typeface="+mn-cs"/>
              </a:rPr>
              <a:t>Look for plastic alternatives.</a:t>
            </a:r>
          </a:p>
          <a:p>
            <a:r>
              <a:rPr lang="en-GB" sz="1200" kern="1200" dirty="0">
                <a:solidFill>
                  <a:schemeClr val="tx1"/>
                </a:solidFill>
                <a:effectLst/>
                <a:latin typeface="+mn-lt"/>
                <a:ea typeface="+mn-ea"/>
                <a:cs typeface="+mn-cs"/>
              </a:rPr>
              <a:t>Uncertainty with C.E.O Paul </a:t>
            </a:r>
            <a:r>
              <a:rPr lang="en-GB" sz="1200" kern="1200" dirty="0" err="1">
                <a:solidFill>
                  <a:schemeClr val="tx1"/>
                </a:solidFill>
                <a:effectLst/>
                <a:latin typeface="+mn-lt"/>
                <a:ea typeface="+mn-ea"/>
                <a:cs typeface="+mn-cs"/>
              </a:rPr>
              <a:t>Polman</a:t>
            </a:r>
            <a:r>
              <a:rPr lang="en-GB" sz="1200" kern="1200" dirty="0">
                <a:solidFill>
                  <a:schemeClr val="tx1"/>
                </a:solidFill>
                <a:effectLst/>
                <a:latin typeface="+mn-lt"/>
                <a:ea typeface="+mn-ea"/>
                <a:cs typeface="+mn-cs"/>
              </a:rPr>
              <a:t> retirement</a:t>
            </a:r>
          </a:p>
          <a:p>
            <a:endParaRPr lang="en-GB" sz="1200"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Opportunities</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New CEO may bring a new direction</a:t>
            </a:r>
          </a:p>
          <a:p>
            <a:r>
              <a:rPr lang="en-GB" sz="1200" kern="1200" dirty="0">
                <a:solidFill>
                  <a:schemeClr val="tx1"/>
                </a:solidFill>
                <a:effectLst/>
                <a:latin typeface="+mn-lt"/>
                <a:ea typeface="+mn-ea"/>
                <a:cs typeface="+mn-cs"/>
              </a:rPr>
              <a:t>Developing more products</a:t>
            </a:r>
          </a:p>
          <a:p>
            <a:r>
              <a:rPr lang="en-GB" sz="1200" kern="1200" dirty="0">
                <a:solidFill>
                  <a:schemeClr val="tx1"/>
                </a:solidFill>
                <a:effectLst/>
                <a:latin typeface="+mn-lt"/>
                <a:ea typeface="+mn-ea"/>
                <a:cs typeface="+mn-cs"/>
              </a:rPr>
              <a:t>More beauty products including make up </a:t>
            </a:r>
          </a:p>
          <a:p>
            <a:r>
              <a:rPr lang="en-GB" sz="1200" kern="1200" dirty="0">
                <a:solidFill>
                  <a:schemeClr val="tx1"/>
                </a:solidFill>
                <a:effectLst/>
                <a:latin typeface="+mn-lt"/>
                <a:ea typeface="+mn-ea"/>
                <a:cs typeface="+mn-cs"/>
              </a:rPr>
              <a:t>More products for men</a:t>
            </a:r>
          </a:p>
          <a:p>
            <a:endParaRPr lang="en-GB" sz="1200"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Threats</a:t>
            </a:r>
          </a:p>
          <a:p>
            <a:r>
              <a:rPr lang="en-GB" sz="1200" kern="1200" dirty="0">
                <a:solidFill>
                  <a:schemeClr val="tx1"/>
                </a:solidFill>
                <a:effectLst/>
                <a:latin typeface="+mn-lt"/>
                <a:ea typeface="+mn-ea"/>
                <a:cs typeface="+mn-cs"/>
              </a:rPr>
              <a:t>Competitors, cheaper brands</a:t>
            </a:r>
          </a:p>
          <a:p>
            <a:r>
              <a:rPr lang="en-GB" sz="1200" kern="1200" dirty="0">
                <a:solidFill>
                  <a:schemeClr val="tx1"/>
                </a:solidFill>
                <a:effectLst/>
                <a:latin typeface="+mn-lt"/>
                <a:ea typeface="+mn-ea"/>
                <a:cs typeface="+mn-cs"/>
              </a:rPr>
              <a:t>Economic Climate</a:t>
            </a:r>
          </a:p>
          <a:p>
            <a:r>
              <a:rPr lang="en-GB" sz="1200" kern="1200" dirty="0">
                <a:solidFill>
                  <a:schemeClr val="tx1"/>
                </a:solidFill>
                <a:effectLst/>
                <a:latin typeface="+mn-lt"/>
                <a:ea typeface="+mn-ea"/>
                <a:cs typeface="+mn-cs"/>
              </a:rPr>
              <a:t>Brexit, unsure of the impact</a:t>
            </a:r>
          </a:p>
          <a:p>
            <a:r>
              <a:rPr lang="en-GB" sz="1200" kern="1200" dirty="0">
                <a:solidFill>
                  <a:schemeClr val="tx1"/>
                </a:solidFill>
                <a:effectLst/>
                <a:latin typeface="+mn-lt"/>
                <a:ea typeface="+mn-ea"/>
                <a:cs typeface="+mn-cs"/>
              </a:rPr>
              <a:t>Vote of no confidence in government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 with a </a:t>
            </a:r>
            <a:r>
              <a:rPr lang="en-GB" sz="1200" kern="1200" dirty="0" err="1">
                <a:solidFill>
                  <a:schemeClr val="tx1"/>
                </a:solidFill>
                <a:effectLst/>
                <a:latin typeface="+mn-lt"/>
                <a:ea typeface="+mn-ea"/>
                <a:cs typeface="+mn-cs"/>
              </a:rPr>
              <a:t>Pestel</a:t>
            </a:r>
            <a:r>
              <a:rPr lang="en-GB" sz="1200" kern="1200" dirty="0">
                <a:solidFill>
                  <a:schemeClr val="tx1"/>
                </a:solidFill>
                <a:effectLst/>
                <a:latin typeface="+mn-lt"/>
                <a:ea typeface="+mn-ea"/>
                <a:cs typeface="+mn-cs"/>
              </a:rPr>
              <a:t> analysis there are strengths and weaknesses.  A Swot analysis recognises the measures a company can take internally to identify areas of strength and instability. Opportunities and threats could potentially be external, therefore may be more difficult to manage.  (Pettinger, 2010) proposes that “In general, opportunities and threats reflect the relationship between the external environment and the forces that work in it. Strengths and weaknesses are candid assessments of areas of activity within the organisation”.</a:t>
            </a:r>
          </a:p>
          <a:p>
            <a:endParaRPr lang="en-GB" dirty="0"/>
          </a:p>
        </p:txBody>
      </p:sp>
      <p:sp>
        <p:nvSpPr>
          <p:cNvPr id="4" name="Slide Number Placeholder 3"/>
          <p:cNvSpPr>
            <a:spLocks noGrp="1"/>
          </p:cNvSpPr>
          <p:nvPr>
            <p:ph type="sldNum" sz="quarter" idx="5"/>
          </p:nvPr>
        </p:nvSpPr>
        <p:spPr/>
        <p:txBody>
          <a:bodyPr/>
          <a:lstStyle/>
          <a:p>
            <a:fld id="{F040A666-7753-4C77-BB35-8468F342317F}" type="slidenum">
              <a:rPr lang="en-GB" smtClean="0"/>
              <a:t>8</a:t>
            </a:fld>
            <a:endParaRPr lang="en-GB" dirty="0"/>
          </a:p>
        </p:txBody>
      </p:sp>
    </p:spTree>
    <p:extLst>
      <p:ext uri="{BB962C8B-B14F-4D97-AF65-F5344CB8AC3E}">
        <p14:creationId xmlns:p14="http://schemas.microsoft.com/office/powerpoint/2010/main" val="3870326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organisation seems to foster several approaches to management. They include human resource, bureaucratic and scientific management. Unilever is a global organisation, it would not be able to function effectively without a hierarchical structure. (Mullins &amp; Christy, 2016) state that “Size explains best many of the characteristics of organisational structure, for example bureaucracy and the importance of standardisation through rules and procedures as a mechanism for co-ordination in larger organisations. This does seem to be the case for Unilever and can be seen from its strategic plan, an aspect of bureaucratic and scientific management. It is possible that a bureaucratic approach is utilised as the organisation is vast. A formal professional approach would be advantageous in ensuring productivity. Human resources can be witnessed throughout many areas of the organisational website. From closing the gender pay gap to equal opportunities for all employees </a:t>
            </a:r>
          </a:p>
          <a:p>
            <a:endParaRPr lang="en-GB" dirty="0"/>
          </a:p>
        </p:txBody>
      </p:sp>
      <p:sp>
        <p:nvSpPr>
          <p:cNvPr id="4" name="Slide Number Placeholder 3"/>
          <p:cNvSpPr>
            <a:spLocks noGrp="1"/>
          </p:cNvSpPr>
          <p:nvPr>
            <p:ph type="sldNum" sz="quarter" idx="5"/>
          </p:nvPr>
        </p:nvSpPr>
        <p:spPr/>
        <p:txBody>
          <a:bodyPr/>
          <a:lstStyle/>
          <a:p>
            <a:fld id="{F040A666-7753-4C77-BB35-8468F342317F}" type="slidenum">
              <a:rPr lang="en-GB" smtClean="0"/>
              <a:t>9</a:t>
            </a:fld>
            <a:endParaRPr lang="en-GB" dirty="0"/>
          </a:p>
        </p:txBody>
      </p:sp>
    </p:spTree>
    <p:extLst>
      <p:ext uri="{BB962C8B-B14F-4D97-AF65-F5344CB8AC3E}">
        <p14:creationId xmlns:p14="http://schemas.microsoft.com/office/powerpoint/2010/main" val="33847725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Group and teamwork are an important aspect within organisations. People are the most important asset any company can have. Supporting individuals with a solid group or teamwork theory is the best way of ensuring targets are met and relationships are built. There is a difference between a group and a team. A team is where two or more people work together regularly. They share goals and leadership. A group consists of 3 or more people who work independently within the group. The group has a strong leader and the goals are set.  There are several theorists. Two of the most influential have been Bruce Tuckman and Meredith Belbin.</a:t>
            </a:r>
          </a:p>
          <a:p>
            <a:endParaRPr lang="en-GB" dirty="0"/>
          </a:p>
        </p:txBody>
      </p:sp>
      <p:sp>
        <p:nvSpPr>
          <p:cNvPr id="4" name="Slide Number Placeholder 3"/>
          <p:cNvSpPr>
            <a:spLocks noGrp="1"/>
          </p:cNvSpPr>
          <p:nvPr>
            <p:ph type="sldNum" sz="quarter" idx="5"/>
          </p:nvPr>
        </p:nvSpPr>
        <p:spPr/>
        <p:txBody>
          <a:bodyPr/>
          <a:lstStyle/>
          <a:p>
            <a:fld id="{F040A666-7753-4C77-BB35-8468F342317F}" type="slidenum">
              <a:rPr lang="en-GB" smtClean="0"/>
              <a:t>10</a:t>
            </a:fld>
            <a:endParaRPr lang="en-GB" dirty="0"/>
          </a:p>
        </p:txBody>
      </p:sp>
    </p:spTree>
    <p:extLst>
      <p:ext uri="{BB962C8B-B14F-4D97-AF65-F5344CB8AC3E}">
        <p14:creationId xmlns:p14="http://schemas.microsoft.com/office/powerpoint/2010/main" val="18662887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Meredith Belbin developed his Team role theory, he recognised nine clusters of behaviour and nine different team roles were created. Individuals complete a questionnaire and the answers are given a score. The questionnaire recognises which role applies and the strength and weakness of each role. The theory is that organisations can then give each employee an appropriate position within the team. The nine categories are:</a:t>
            </a:r>
          </a:p>
          <a:p>
            <a:endParaRPr lang="en-GB" sz="1200" b="0" i="0" u="none" strike="noStrike" kern="1200" dirty="0">
              <a:solidFill>
                <a:schemeClr val="tx1"/>
              </a:solidFill>
              <a:effectLst/>
              <a:latin typeface="+mn-lt"/>
              <a:ea typeface="+mn-ea"/>
              <a:cs typeface="+mn-cs"/>
            </a:endParaRPr>
          </a:p>
          <a:p>
            <a:pPr rtl="0" fontAlgn="base"/>
            <a:r>
              <a:rPr lang="en-GB" sz="1200" b="0" i="0" u="none" strike="noStrike" kern="1200" dirty="0">
                <a:solidFill>
                  <a:schemeClr val="tx1"/>
                </a:solidFill>
                <a:effectLst/>
                <a:latin typeface="+mn-lt"/>
                <a:ea typeface="+mn-ea"/>
                <a:cs typeface="+mn-cs"/>
              </a:rPr>
              <a:t>(PL) PLANTS      </a:t>
            </a:r>
          </a:p>
          <a:p>
            <a:pPr rtl="0" fontAlgn="base"/>
            <a:r>
              <a:rPr lang="en-GB" sz="1200" b="0" i="0" u="none" strike="noStrike" kern="1200" dirty="0">
                <a:solidFill>
                  <a:schemeClr val="tx1"/>
                </a:solidFill>
                <a:effectLst/>
                <a:latin typeface="+mn-lt"/>
                <a:ea typeface="+mn-ea"/>
                <a:cs typeface="+mn-cs"/>
              </a:rPr>
              <a:t>(RI) REASOURCE INVESTIGATORS       </a:t>
            </a:r>
          </a:p>
          <a:p>
            <a:pPr rtl="0" fontAlgn="base"/>
            <a:r>
              <a:rPr lang="en-GB" sz="1200" b="0" i="0" u="none" strike="noStrike" kern="1200" dirty="0">
                <a:solidFill>
                  <a:schemeClr val="tx1"/>
                </a:solidFill>
                <a:effectLst/>
                <a:latin typeface="+mn-lt"/>
                <a:ea typeface="+mn-ea"/>
                <a:cs typeface="+mn-cs"/>
              </a:rPr>
              <a:t>(CO) CO-ORDINATORS      </a:t>
            </a:r>
          </a:p>
          <a:p>
            <a:pPr rtl="0" fontAlgn="base"/>
            <a:r>
              <a:rPr lang="en-GB" sz="1200" b="0" i="0" u="none" strike="noStrike" kern="1200" dirty="0">
                <a:solidFill>
                  <a:schemeClr val="tx1"/>
                </a:solidFill>
                <a:effectLst/>
                <a:latin typeface="+mn-lt"/>
                <a:ea typeface="+mn-ea"/>
                <a:cs typeface="+mn-cs"/>
              </a:rPr>
              <a:t>(SH) SHAPERS </a:t>
            </a:r>
          </a:p>
          <a:p>
            <a:pPr rtl="0" fontAlgn="base"/>
            <a:r>
              <a:rPr lang="en-GB" sz="1200" b="0" i="0" u="none" strike="noStrike" kern="1200" dirty="0">
                <a:solidFill>
                  <a:schemeClr val="tx1"/>
                </a:solidFill>
                <a:effectLst/>
                <a:latin typeface="+mn-lt"/>
                <a:ea typeface="+mn-ea"/>
                <a:cs typeface="+mn-cs"/>
              </a:rPr>
              <a:t>(ME) MONITOR EVALUATORS           </a:t>
            </a:r>
          </a:p>
          <a:p>
            <a:pPr rtl="0" fontAlgn="base"/>
            <a:r>
              <a:rPr lang="en-GB" sz="1200" b="0" i="0" u="none" strike="noStrike" kern="1200" dirty="0">
                <a:solidFill>
                  <a:schemeClr val="tx1"/>
                </a:solidFill>
                <a:effectLst/>
                <a:latin typeface="+mn-lt"/>
                <a:ea typeface="+mn-ea"/>
                <a:cs typeface="+mn-cs"/>
              </a:rPr>
              <a:t>(TW) TEAM WORKER             </a:t>
            </a:r>
          </a:p>
          <a:p>
            <a:pPr rtl="0" fontAlgn="base"/>
            <a:r>
              <a:rPr lang="en-GB" sz="1200" b="0" i="0" u="none" strike="noStrike" kern="1200" dirty="0">
                <a:solidFill>
                  <a:schemeClr val="tx1"/>
                </a:solidFill>
                <a:effectLst/>
                <a:latin typeface="+mn-lt"/>
                <a:ea typeface="+mn-ea"/>
                <a:cs typeface="+mn-cs"/>
              </a:rPr>
              <a:t>(IM) IMPLEMENTERS     </a:t>
            </a:r>
          </a:p>
          <a:p>
            <a:pPr rtl="0" fontAlgn="base"/>
            <a:r>
              <a:rPr lang="en-GB" sz="1200" b="0" i="0" u="none" strike="noStrike" kern="1200" dirty="0">
                <a:solidFill>
                  <a:schemeClr val="tx1"/>
                </a:solidFill>
                <a:effectLst/>
                <a:latin typeface="+mn-lt"/>
                <a:ea typeface="+mn-ea"/>
                <a:cs typeface="+mn-cs"/>
              </a:rPr>
              <a:t> (CF) COMPLETER FINISHERS                </a:t>
            </a:r>
          </a:p>
          <a:p>
            <a:pPr rtl="0" fontAlgn="base"/>
            <a:r>
              <a:rPr lang="en-GB" sz="1200" b="0" i="0" u="none" strike="noStrike" kern="1200" dirty="0">
                <a:solidFill>
                  <a:schemeClr val="tx1"/>
                </a:solidFill>
                <a:effectLst/>
                <a:latin typeface="+mn-lt"/>
                <a:ea typeface="+mn-ea"/>
                <a:cs typeface="+mn-cs"/>
              </a:rPr>
              <a:t>(SP) SPECIALISTS </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Each team role displays personality characteristics, how the individual functions and their allowable weaknesses. Individuals may feel they do not agree with the team role they have been defined as. It is difficult to criticize as Belbin has had substantial success from his theory. It is still highly regarded and used by organisations today.</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040A666-7753-4C77-BB35-8468F342317F}" type="slidenum">
              <a:rPr lang="en-GB" smtClean="0"/>
              <a:t>11</a:t>
            </a:fld>
            <a:endParaRPr lang="en-GB" dirty="0"/>
          </a:p>
        </p:txBody>
      </p:sp>
    </p:spTree>
    <p:extLst>
      <p:ext uri="{BB962C8B-B14F-4D97-AF65-F5344CB8AC3E}">
        <p14:creationId xmlns:p14="http://schemas.microsoft.com/office/powerpoint/2010/main" val="17810865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Belbin’s team roles have been so successful, there is a comprehensive website Belbin.com. It is unknown if Unilever has utilised this method, however there is a business can purchase the questionnaires for their employees to complete. The website states that (</a:t>
            </a:r>
            <a:r>
              <a:rPr lang="en-GB" sz="1200" kern="1200" dirty="0" err="1">
                <a:solidFill>
                  <a:schemeClr val="tx1"/>
                </a:solidFill>
                <a:effectLst/>
                <a:latin typeface="+mn-lt"/>
                <a:ea typeface="+mn-ea"/>
                <a:cs typeface="+mn-cs"/>
              </a:rPr>
              <a:t>belbin</a:t>
            </a:r>
            <a:r>
              <a:rPr lang="en-GB" sz="1200" kern="1200" dirty="0">
                <a:solidFill>
                  <a:schemeClr val="tx1"/>
                </a:solidFill>
                <a:effectLst/>
                <a:latin typeface="+mn-lt"/>
                <a:ea typeface="+mn-ea"/>
                <a:cs typeface="+mn-cs"/>
              </a:rPr>
              <a:t> team roles, 2018)  “A team is not a bunch of people with job titles, but a congregation of individuals, each of whom has a role which is understood by other members”.</a:t>
            </a:r>
          </a:p>
          <a:p>
            <a:endParaRPr lang="en-GB" dirty="0"/>
          </a:p>
        </p:txBody>
      </p:sp>
      <p:sp>
        <p:nvSpPr>
          <p:cNvPr id="4" name="Slide Number Placeholder 3"/>
          <p:cNvSpPr>
            <a:spLocks noGrp="1"/>
          </p:cNvSpPr>
          <p:nvPr>
            <p:ph type="sldNum" sz="quarter" idx="5"/>
          </p:nvPr>
        </p:nvSpPr>
        <p:spPr/>
        <p:txBody>
          <a:bodyPr/>
          <a:lstStyle/>
          <a:p>
            <a:fld id="{F040A666-7753-4C77-BB35-8468F342317F}" type="slidenum">
              <a:rPr lang="en-GB" smtClean="0"/>
              <a:t>12</a:t>
            </a:fld>
            <a:endParaRPr lang="en-GB" dirty="0"/>
          </a:p>
        </p:txBody>
      </p:sp>
    </p:spTree>
    <p:extLst>
      <p:ext uri="{BB962C8B-B14F-4D97-AF65-F5344CB8AC3E}">
        <p14:creationId xmlns:p14="http://schemas.microsoft.com/office/powerpoint/2010/main" val="42491200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Bruce Tuckman developed the team formation theory. He believed that when a team was put together, they would progress through five stages. </a:t>
            </a:r>
          </a:p>
          <a:p>
            <a:r>
              <a:rPr lang="en-GB" sz="1200" kern="1200" dirty="0">
                <a:solidFill>
                  <a:schemeClr val="tx1"/>
                </a:solidFill>
                <a:effectLst/>
                <a:latin typeface="+mn-lt"/>
                <a:ea typeface="+mn-ea"/>
                <a:cs typeface="+mn-cs"/>
              </a:rPr>
              <a:t>Forming- Individuals are selected and come together to form a team. They are given a specific task to complete.</a:t>
            </a:r>
          </a:p>
          <a:p>
            <a:r>
              <a:rPr lang="en-GB" sz="1200" kern="1200" dirty="0">
                <a:solidFill>
                  <a:schemeClr val="tx1"/>
                </a:solidFill>
                <a:effectLst/>
                <a:latin typeface="+mn-lt"/>
                <a:ea typeface="+mn-ea"/>
                <a:cs typeface="+mn-cs"/>
              </a:rPr>
              <a:t>Storming- During this stage conflict can occur as the team decides how to complete the task. Personalities can clash, and relationships can be formed or broken. For this reason, the storming phase can take some time. A strong leader is needed for the team to move forward.</a:t>
            </a:r>
          </a:p>
          <a:p>
            <a:r>
              <a:rPr lang="en-GB" sz="1200" kern="1200" dirty="0">
                <a:solidFill>
                  <a:schemeClr val="tx1"/>
                </a:solidFill>
                <a:effectLst/>
                <a:latin typeface="+mn-lt"/>
                <a:ea typeface="+mn-ea"/>
                <a:cs typeface="+mn-cs"/>
              </a:rPr>
              <a:t>Norming – During this stage conflict has subsided and the team has started to settle. They are beginning to work towards a common goal. Leaders can withdraw to allow the team to develop.</a:t>
            </a:r>
          </a:p>
          <a:p>
            <a:r>
              <a:rPr lang="en-GB" sz="1200" kern="1200" dirty="0">
                <a:solidFill>
                  <a:schemeClr val="tx1"/>
                </a:solidFill>
                <a:effectLst/>
                <a:latin typeface="+mn-lt"/>
                <a:ea typeface="+mn-ea"/>
                <a:cs typeface="+mn-cs"/>
              </a:rPr>
              <a:t>Performing – During this stage the team can work harmoniously. Respect and effective communication have been established. </a:t>
            </a:r>
          </a:p>
          <a:p>
            <a:r>
              <a:rPr lang="en-GB" sz="1200" kern="1200" dirty="0">
                <a:solidFill>
                  <a:schemeClr val="tx1"/>
                </a:solidFill>
                <a:effectLst/>
                <a:latin typeface="+mn-lt"/>
                <a:ea typeface="+mn-ea"/>
                <a:cs typeface="+mn-cs"/>
              </a:rPr>
              <a:t>Adjourning - This is when the task has been completed. Members of the team can feel a sadness, almost a mourning that the task has finished.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disadvantage of this theory is that teams may not complete the five stages, becoming stuck in the storming phase. There is a possibility that the stages may be completed in a slightly different order. Belbin’s theory could be a useful tool, for identifying team roles in the forming stage. This may lessen the effects of the storming stage.</a:t>
            </a:r>
          </a:p>
          <a:p>
            <a:endParaRPr lang="en-GB" dirty="0"/>
          </a:p>
        </p:txBody>
      </p:sp>
      <p:sp>
        <p:nvSpPr>
          <p:cNvPr id="4" name="Slide Number Placeholder 3"/>
          <p:cNvSpPr>
            <a:spLocks noGrp="1"/>
          </p:cNvSpPr>
          <p:nvPr>
            <p:ph type="sldNum" sz="quarter" idx="5"/>
          </p:nvPr>
        </p:nvSpPr>
        <p:spPr/>
        <p:txBody>
          <a:bodyPr/>
          <a:lstStyle/>
          <a:p>
            <a:fld id="{F040A666-7753-4C77-BB35-8468F342317F}" type="slidenum">
              <a:rPr lang="en-GB" smtClean="0"/>
              <a:t>13</a:t>
            </a:fld>
            <a:endParaRPr lang="en-GB" dirty="0"/>
          </a:p>
        </p:txBody>
      </p:sp>
    </p:spTree>
    <p:extLst>
      <p:ext uri="{BB962C8B-B14F-4D97-AF65-F5344CB8AC3E}">
        <p14:creationId xmlns:p14="http://schemas.microsoft.com/office/powerpoint/2010/main" val="3123220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business directory defines CSR as “A company's sense of responsibility towards the community and environment (both ecological and social) in which it operates”. (Corporate social responsibility, 2018)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The company has made progressive steps towards corporate social responsibility. The company only uses responsibly sourced palm oil in its products. This was in response to the public’s disapproval of the destructive methods used to obtain palm oil. Evidence could not be found to suggest that any of their products are tested on animals. They also use a lot of renewable energy in their production facilities. Plastic use is still high however, they have signed up to the Plastics pact to tackle this issue.</a:t>
            </a:r>
          </a:p>
          <a:p>
            <a:r>
              <a:rPr lang="en-GB" sz="1200" kern="1200" dirty="0">
                <a:solidFill>
                  <a:schemeClr val="tx1"/>
                </a:solidFill>
                <a:effectLst/>
                <a:latin typeface="+mn-lt"/>
                <a:ea typeface="+mn-ea"/>
                <a:cs typeface="+mn-cs"/>
              </a:rPr>
              <a:t>It appears that the company has an equal mix of employee’s, including age, gender and culture. The company is currently looking to address the gender pay gap. Unilever heroes recognises employees who have made an outstanding contribution. “At Unilever, we know that our people are key to the success of our business and we like to recognise the great work they are doing to help our business grow”. (</a:t>
            </a:r>
            <a:r>
              <a:rPr lang="en-GB" sz="1200" kern="1200" dirty="0" err="1">
                <a:solidFill>
                  <a:schemeClr val="tx1"/>
                </a:solidFill>
                <a:effectLst/>
                <a:latin typeface="+mn-lt"/>
                <a:ea typeface="+mn-ea"/>
                <a:cs typeface="+mn-cs"/>
              </a:rPr>
              <a:t>Unlilever</a:t>
            </a:r>
            <a:r>
              <a:rPr lang="en-GB" sz="1200" kern="1200" dirty="0">
                <a:solidFill>
                  <a:schemeClr val="tx1"/>
                </a:solidFill>
                <a:effectLst/>
                <a:latin typeface="+mn-lt"/>
                <a:ea typeface="+mn-ea"/>
                <a:cs typeface="+mn-cs"/>
              </a:rPr>
              <a:t> Heroes, 2018) Does this apply however, to all their workers?  </a:t>
            </a:r>
          </a:p>
          <a:p>
            <a:r>
              <a:rPr lang="en-GB" sz="1200" kern="1200" dirty="0">
                <a:solidFill>
                  <a:schemeClr val="tx1"/>
                </a:solidFill>
                <a:effectLst/>
                <a:latin typeface="+mn-lt"/>
                <a:ea typeface="+mn-ea"/>
                <a:cs typeface="+mn-cs"/>
              </a:rPr>
              <a:t> The statistics from a popular job site state a star rating “</a:t>
            </a:r>
            <a:r>
              <a:rPr lang="en-GB" sz="1200" b="1" kern="1200" dirty="0">
                <a:solidFill>
                  <a:schemeClr val="tx1"/>
                </a:solidFill>
                <a:effectLst/>
                <a:latin typeface="+mn-lt"/>
                <a:ea typeface="+mn-ea"/>
                <a:cs typeface="+mn-cs"/>
              </a:rPr>
              <a:t>3.9</a:t>
            </a:r>
            <a:r>
              <a:rPr lang="en-GB" sz="1200" kern="1200" dirty="0">
                <a:solidFill>
                  <a:schemeClr val="tx1"/>
                </a:solidFill>
                <a:effectLst/>
                <a:latin typeface="+mn-lt"/>
                <a:ea typeface="+mn-ea"/>
                <a:cs typeface="+mn-cs"/>
              </a:rPr>
              <a:t> Work/Life Balance, </a:t>
            </a:r>
            <a:r>
              <a:rPr lang="en-GB" sz="1200" b="1" kern="1200" dirty="0">
                <a:solidFill>
                  <a:schemeClr val="tx1"/>
                </a:solidFill>
                <a:effectLst/>
                <a:latin typeface="+mn-lt"/>
                <a:ea typeface="+mn-ea"/>
                <a:cs typeface="+mn-cs"/>
              </a:rPr>
              <a:t>4.0</a:t>
            </a:r>
            <a:r>
              <a:rPr lang="en-GB" sz="1200" kern="1200" dirty="0">
                <a:solidFill>
                  <a:schemeClr val="tx1"/>
                </a:solidFill>
                <a:effectLst/>
                <a:latin typeface="+mn-lt"/>
                <a:ea typeface="+mn-ea"/>
                <a:cs typeface="+mn-cs"/>
              </a:rPr>
              <a:t> Salary/Benefits, </a:t>
            </a:r>
            <a:r>
              <a:rPr lang="en-GB" sz="1200" b="1" kern="1200" dirty="0">
                <a:solidFill>
                  <a:schemeClr val="tx1"/>
                </a:solidFill>
                <a:effectLst/>
                <a:latin typeface="+mn-lt"/>
                <a:ea typeface="+mn-ea"/>
                <a:cs typeface="+mn-cs"/>
              </a:rPr>
              <a:t>3.7</a:t>
            </a:r>
            <a:r>
              <a:rPr lang="en-GB" sz="1200" kern="1200" dirty="0">
                <a:solidFill>
                  <a:schemeClr val="tx1"/>
                </a:solidFill>
                <a:effectLst/>
                <a:latin typeface="+mn-lt"/>
                <a:ea typeface="+mn-ea"/>
                <a:cs typeface="+mn-cs"/>
              </a:rPr>
              <a:t> Job Security/Advancement, </a:t>
            </a:r>
            <a:r>
              <a:rPr lang="en-GB" sz="1200" b="1" kern="1200" dirty="0">
                <a:solidFill>
                  <a:schemeClr val="tx1"/>
                </a:solidFill>
                <a:effectLst/>
                <a:latin typeface="+mn-lt"/>
                <a:ea typeface="+mn-ea"/>
                <a:cs typeface="+mn-cs"/>
              </a:rPr>
              <a:t>3.8</a:t>
            </a:r>
            <a:r>
              <a:rPr lang="en-GB" sz="1200" kern="1200" dirty="0">
                <a:solidFill>
                  <a:schemeClr val="tx1"/>
                </a:solidFill>
                <a:effectLst/>
                <a:latin typeface="+mn-lt"/>
                <a:ea typeface="+mn-ea"/>
                <a:cs typeface="+mn-cs"/>
              </a:rPr>
              <a:t> Management </a:t>
            </a:r>
            <a:r>
              <a:rPr lang="en-GB" sz="1200" b="1" kern="1200" dirty="0">
                <a:solidFill>
                  <a:schemeClr val="tx1"/>
                </a:solidFill>
                <a:effectLst/>
                <a:latin typeface="+mn-lt"/>
                <a:ea typeface="+mn-ea"/>
                <a:cs typeface="+mn-cs"/>
              </a:rPr>
              <a:t>4.0</a:t>
            </a:r>
            <a:r>
              <a:rPr lang="en-GB" sz="1200" kern="1200" dirty="0">
                <a:solidFill>
                  <a:schemeClr val="tx1"/>
                </a:solidFill>
                <a:effectLst/>
                <a:latin typeface="+mn-lt"/>
                <a:ea typeface="+mn-ea"/>
                <a:cs typeface="+mn-cs"/>
              </a:rPr>
              <a:t> Culture”  (Unilever employee reviews, 2018). This information has been posted from five thousand five hundred employees worldwide. It could be considered to give an overall picture, on the other it is only representative of one review site and each individual perspective. The lowest score is for Job security and advancement, something the organisation appears to pride itself upon. The highest score is for culture, salary and benefits</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F040A666-7753-4C77-BB35-8468F342317F}" type="slidenum">
              <a:rPr lang="en-GB" smtClean="0"/>
              <a:t>14</a:t>
            </a:fld>
            <a:endParaRPr lang="en-GB" dirty="0"/>
          </a:p>
        </p:txBody>
      </p:sp>
    </p:spTree>
    <p:extLst>
      <p:ext uri="{BB962C8B-B14F-4D97-AF65-F5344CB8AC3E}">
        <p14:creationId xmlns:p14="http://schemas.microsoft.com/office/powerpoint/2010/main" val="20816243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company is amongst some of the leaders in sustainability. It appears that Unilever’s, strategy is wholly based on sustainability. They have recognised it as the only way to move forward. Unilever’s website states that “We are integrating sustainability into our brands, marketing and innovation and exploring new ideas and approaches to achieve the goals in the Unilever Sustainable Living Plan”. (Embedding sustainability, 2018). The company’s logo represents this. The image is made up of lots of images, depicting icons related to sustainability. </a:t>
            </a:r>
          </a:p>
          <a:p>
            <a:endParaRPr lang="en-GB" dirty="0"/>
          </a:p>
        </p:txBody>
      </p:sp>
      <p:sp>
        <p:nvSpPr>
          <p:cNvPr id="4" name="Slide Number Placeholder 3"/>
          <p:cNvSpPr>
            <a:spLocks noGrp="1"/>
          </p:cNvSpPr>
          <p:nvPr>
            <p:ph type="sldNum" sz="quarter" idx="5"/>
          </p:nvPr>
        </p:nvSpPr>
        <p:spPr/>
        <p:txBody>
          <a:bodyPr/>
          <a:lstStyle/>
          <a:p>
            <a:fld id="{F040A666-7753-4C77-BB35-8468F342317F}" type="slidenum">
              <a:rPr lang="en-GB" smtClean="0"/>
              <a:t>15</a:t>
            </a:fld>
            <a:endParaRPr lang="en-GB" dirty="0"/>
          </a:p>
        </p:txBody>
      </p:sp>
    </p:spTree>
    <p:extLst>
      <p:ext uri="{BB962C8B-B14F-4D97-AF65-F5344CB8AC3E}">
        <p14:creationId xmlns:p14="http://schemas.microsoft.com/office/powerpoint/2010/main" val="4105624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To summarise, Unilever is a global company with a defined structure and purpose which is clearly portrayed to the public. The organisation has appeared to identify future issues and is encompassing sustainability in all aspects of its operations. Paul </a:t>
            </a:r>
            <a:r>
              <a:rPr lang="en-GB" sz="1200" kern="1200" dirty="0" err="1">
                <a:solidFill>
                  <a:schemeClr val="tx1"/>
                </a:solidFill>
                <a:effectLst/>
                <a:latin typeface="+mn-lt"/>
                <a:ea typeface="+mn-ea"/>
                <a:cs typeface="+mn-cs"/>
              </a:rPr>
              <a:t>Polman</a:t>
            </a:r>
            <a:r>
              <a:rPr lang="en-GB" sz="1200" kern="1200" dirty="0">
                <a:solidFill>
                  <a:schemeClr val="tx1"/>
                </a:solidFill>
                <a:effectLst/>
                <a:latin typeface="+mn-lt"/>
                <a:ea typeface="+mn-ea"/>
                <a:cs typeface="+mn-cs"/>
              </a:rPr>
              <a:t> is retiring from his post of CEO of the company, he has been the drive for a sustainable future. This could be a difficult period for Unilever. Perhaps a new appointment will bring fresh ideas and a further direction for the company.</a:t>
            </a:r>
          </a:p>
          <a:p>
            <a:r>
              <a:rPr lang="en-GB" sz="1200" kern="1200" dirty="0">
                <a:solidFill>
                  <a:schemeClr val="tx1"/>
                </a:solidFill>
                <a:effectLst/>
                <a:latin typeface="+mn-lt"/>
                <a:ea typeface="+mn-ea"/>
                <a:cs typeface="+mn-cs"/>
              </a:rPr>
              <a:t>The company has developed a good corporate and social responsibility. They appear to have a respectable reputation. Despite searching for evidence to the contrary has not been possible to find evidence of unethical practises or greenwashing.</a:t>
            </a:r>
          </a:p>
          <a:p>
            <a:r>
              <a:rPr lang="en-GB" sz="1200" kern="1200" dirty="0">
                <a:solidFill>
                  <a:schemeClr val="tx1"/>
                </a:solidFill>
                <a:effectLst/>
                <a:latin typeface="+mn-lt"/>
                <a:ea typeface="+mn-ea"/>
                <a:cs typeface="+mn-cs"/>
              </a:rPr>
              <a:t>As identified in the hypothetical </a:t>
            </a:r>
            <a:r>
              <a:rPr lang="en-GB" sz="1200" kern="1200" dirty="0" err="1">
                <a:solidFill>
                  <a:schemeClr val="tx1"/>
                </a:solidFill>
                <a:effectLst/>
                <a:latin typeface="+mn-lt"/>
                <a:ea typeface="+mn-ea"/>
                <a:cs typeface="+mn-cs"/>
              </a:rPr>
              <a:t>Pestel</a:t>
            </a:r>
            <a:r>
              <a:rPr lang="en-GB" sz="1200" kern="1200" dirty="0">
                <a:solidFill>
                  <a:schemeClr val="tx1"/>
                </a:solidFill>
                <a:effectLst/>
                <a:latin typeface="+mn-lt"/>
                <a:ea typeface="+mn-ea"/>
                <a:cs typeface="+mn-cs"/>
              </a:rPr>
              <a:t> analysis, Brexit is likely to have some affect. This is a period of uncertainty; a deal has not yet been reached and there is instability in government. It is unknown what affect this will have on future trade at present. </a:t>
            </a:r>
          </a:p>
          <a:p>
            <a:r>
              <a:rPr lang="en-GB" sz="1200" kern="1200" dirty="0">
                <a:solidFill>
                  <a:schemeClr val="tx1"/>
                </a:solidFill>
                <a:effectLst/>
                <a:latin typeface="+mn-lt"/>
                <a:ea typeface="+mn-ea"/>
                <a:cs typeface="+mn-cs"/>
              </a:rPr>
              <a:t>To conclude, this may be a period of uncertainty. Yet Unilever has outlined its goals and objectives, setting out a comprehensive strategic plan. The company has been in operation since the 1890’s and will have certainly witnessed many changes in that time. The organisations ability to adapt in the face of change, gives a strong position for the future.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To summarise, Unilever is a global company with a defined structure and purpose which is clearly portrayed to the public. The organisation has appeared to identify future issues and is encompassing sustainability in all aspects of its operations. Paul </a:t>
            </a:r>
            <a:r>
              <a:rPr lang="en-GB" sz="1200" kern="1200" dirty="0" err="1">
                <a:solidFill>
                  <a:schemeClr val="tx1"/>
                </a:solidFill>
                <a:effectLst/>
                <a:latin typeface="+mn-lt"/>
                <a:ea typeface="+mn-ea"/>
                <a:cs typeface="+mn-cs"/>
              </a:rPr>
              <a:t>Polman</a:t>
            </a:r>
            <a:r>
              <a:rPr lang="en-GB" sz="1200" kern="1200" dirty="0">
                <a:solidFill>
                  <a:schemeClr val="tx1"/>
                </a:solidFill>
                <a:effectLst/>
                <a:latin typeface="+mn-lt"/>
                <a:ea typeface="+mn-ea"/>
                <a:cs typeface="+mn-cs"/>
              </a:rPr>
              <a:t> is retiring from his post of CEO of the company, he has been the drive for a sustainable future. This could be a difficult period for Unilever. Perhaps a new appointment will bring fresh ideas and a further direction for the company.</a:t>
            </a:r>
          </a:p>
          <a:p>
            <a:r>
              <a:rPr lang="en-GB" sz="1200" kern="1200" dirty="0">
                <a:solidFill>
                  <a:schemeClr val="tx1"/>
                </a:solidFill>
                <a:effectLst/>
                <a:latin typeface="+mn-lt"/>
                <a:ea typeface="+mn-ea"/>
                <a:cs typeface="+mn-cs"/>
              </a:rPr>
              <a:t>The company has developed a good corporate and social responsibility. They appear to have a respectable reputation. Despite searching for evidence to the contrary has not been possible to find evidence of unethical practises or greenwashing.</a:t>
            </a:r>
          </a:p>
          <a:p>
            <a:r>
              <a:rPr lang="en-GB" sz="1200" kern="1200" dirty="0">
                <a:solidFill>
                  <a:schemeClr val="tx1"/>
                </a:solidFill>
                <a:effectLst/>
                <a:latin typeface="+mn-lt"/>
                <a:ea typeface="+mn-ea"/>
                <a:cs typeface="+mn-cs"/>
              </a:rPr>
              <a:t>As identified in the hypothetical </a:t>
            </a:r>
            <a:r>
              <a:rPr lang="en-GB" sz="1200" kern="1200" dirty="0" err="1">
                <a:solidFill>
                  <a:schemeClr val="tx1"/>
                </a:solidFill>
                <a:effectLst/>
                <a:latin typeface="+mn-lt"/>
                <a:ea typeface="+mn-ea"/>
                <a:cs typeface="+mn-cs"/>
              </a:rPr>
              <a:t>Pestel</a:t>
            </a:r>
            <a:r>
              <a:rPr lang="en-GB" sz="1200" kern="1200" dirty="0">
                <a:solidFill>
                  <a:schemeClr val="tx1"/>
                </a:solidFill>
                <a:effectLst/>
                <a:latin typeface="+mn-lt"/>
                <a:ea typeface="+mn-ea"/>
                <a:cs typeface="+mn-cs"/>
              </a:rPr>
              <a:t> analysis, Brexit is likely to have some affect. This is a period of uncertainty; a deal has not yet been reached and there is instability in government. It is unknown what affect this will have on future trade at present. </a:t>
            </a:r>
          </a:p>
          <a:p>
            <a:r>
              <a:rPr lang="en-GB" sz="1200" kern="1200" dirty="0">
                <a:solidFill>
                  <a:schemeClr val="tx1"/>
                </a:solidFill>
                <a:effectLst/>
                <a:latin typeface="+mn-lt"/>
                <a:ea typeface="+mn-ea"/>
                <a:cs typeface="+mn-cs"/>
              </a:rPr>
              <a:t>To conclude, this may be a period of uncertainty. Yet Unilever has outlined its goals and objectives, setting out a comprehensive strategic plan. The company has been in operation since the 1890’s and will have certainly witnessed many changes in that time. The organisations ability to adapt in the face of change, gives a strong position for the future.</a:t>
            </a:r>
          </a:p>
          <a:p>
            <a:r>
              <a:rPr lang="en-GB" sz="1200"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To summarise, Unilever is a global company with a defined structure and purpose which is clearly portrayed to the public. The organisation has appeared to identify future issues and is encompassing sustainability in all aspects of its operations. Paul </a:t>
            </a:r>
            <a:r>
              <a:rPr lang="en-GB" sz="1200" kern="1200" dirty="0" err="1">
                <a:solidFill>
                  <a:schemeClr val="tx1"/>
                </a:solidFill>
                <a:effectLst/>
                <a:latin typeface="+mn-lt"/>
                <a:ea typeface="+mn-ea"/>
                <a:cs typeface="+mn-cs"/>
              </a:rPr>
              <a:t>Polman</a:t>
            </a:r>
            <a:r>
              <a:rPr lang="en-GB" sz="1200" kern="1200" dirty="0">
                <a:solidFill>
                  <a:schemeClr val="tx1"/>
                </a:solidFill>
                <a:effectLst/>
                <a:latin typeface="+mn-lt"/>
                <a:ea typeface="+mn-ea"/>
                <a:cs typeface="+mn-cs"/>
              </a:rPr>
              <a:t> is retiring from his post of CEO of the company, he has been the drive for a sustainable future. This could be a difficult period for Unilever. Perhaps a new appointment will bring fresh ideas and a further direction for the company.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company has developed a good corporate and social responsibility. They appear to have a respectable reputation. Despite searching for evidence to the contrary has not been possible to find evidence of unethical practises or greenwashing.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 identified in the hypothetical </a:t>
            </a:r>
            <a:r>
              <a:rPr lang="en-GB" sz="1200" kern="1200" dirty="0" err="1">
                <a:solidFill>
                  <a:schemeClr val="tx1"/>
                </a:solidFill>
                <a:effectLst/>
                <a:latin typeface="+mn-lt"/>
                <a:ea typeface="+mn-ea"/>
                <a:cs typeface="+mn-cs"/>
              </a:rPr>
              <a:t>Pestel</a:t>
            </a:r>
            <a:r>
              <a:rPr lang="en-GB" sz="1200" kern="1200" dirty="0">
                <a:solidFill>
                  <a:schemeClr val="tx1"/>
                </a:solidFill>
                <a:effectLst/>
                <a:latin typeface="+mn-lt"/>
                <a:ea typeface="+mn-ea"/>
                <a:cs typeface="+mn-cs"/>
              </a:rPr>
              <a:t> analysis, Brexit is likely to have some affect. This is a period of uncertainty; a deal has not yet been reached and there is instability in government. It is unknown what affect this will have on future trade at present.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 conclude, this may be a period of uncertainty. Yet Unilever has outlined its goals and objectives, setting out a comprehensive strategic plan. The company has been in operation since the 1890’s and will have certainly witnessed many changes in that time. </a:t>
            </a:r>
            <a:r>
              <a:rPr lang="en-GB" sz="1200" kern="1200">
                <a:solidFill>
                  <a:schemeClr val="tx1"/>
                </a:solidFill>
                <a:effectLst/>
                <a:latin typeface="+mn-lt"/>
                <a:ea typeface="+mn-ea"/>
                <a:cs typeface="+mn-cs"/>
              </a:rPr>
              <a:t>The organisations ability to adapt in the face of change, gives a strong position for the future.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F040A666-7753-4C77-BB35-8468F342317F}" type="slidenum">
              <a:rPr lang="en-GB" smtClean="0"/>
              <a:t>16</a:t>
            </a:fld>
            <a:endParaRPr lang="en-GB" dirty="0"/>
          </a:p>
        </p:txBody>
      </p:sp>
    </p:spTree>
    <p:extLst>
      <p:ext uri="{BB962C8B-B14F-4D97-AF65-F5344CB8AC3E}">
        <p14:creationId xmlns:p14="http://schemas.microsoft.com/office/powerpoint/2010/main" val="37067719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6602B-F20A-4F36-B8CE-5C7BA295E82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9272224-F9B6-4E7E-B29A-52E493F96CC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84B36F1-5EAC-476F-9ABE-20C02429A94E}"/>
              </a:ext>
            </a:extLst>
          </p:cNvPr>
          <p:cNvSpPr>
            <a:spLocks noGrp="1"/>
          </p:cNvSpPr>
          <p:nvPr>
            <p:ph type="dt" sz="half" idx="10"/>
          </p:nvPr>
        </p:nvSpPr>
        <p:spPr/>
        <p:txBody>
          <a:bodyPr/>
          <a:lstStyle/>
          <a:p>
            <a:fld id="{D5C15323-C465-4DE5-B223-B9B7FB904EED}" type="datetimeFigureOut">
              <a:rPr lang="en-GB" smtClean="0"/>
              <a:t>20/12/2018</a:t>
            </a:fld>
            <a:endParaRPr lang="en-GB" dirty="0"/>
          </a:p>
        </p:txBody>
      </p:sp>
      <p:sp>
        <p:nvSpPr>
          <p:cNvPr id="5" name="Footer Placeholder 4">
            <a:extLst>
              <a:ext uri="{FF2B5EF4-FFF2-40B4-BE49-F238E27FC236}">
                <a16:creationId xmlns:a16="http://schemas.microsoft.com/office/drawing/2014/main" id="{B463751A-864C-4F9F-937F-8DD59763738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A82B0C0-EF3F-43CD-94D3-AF0236FDE942}"/>
              </a:ext>
            </a:extLst>
          </p:cNvPr>
          <p:cNvSpPr>
            <a:spLocks noGrp="1"/>
          </p:cNvSpPr>
          <p:nvPr>
            <p:ph type="sldNum" sz="quarter" idx="12"/>
          </p:nvPr>
        </p:nvSpPr>
        <p:spPr/>
        <p:txBody>
          <a:bodyPr/>
          <a:lstStyle/>
          <a:p>
            <a:fld id="{214C15AC-E7FF-4014-88C7-63B3C3DECF08}" type="slidenum">
              <a:rPr lang="en-GB" smtClean="0"/>
              <a:t>‹#›</a:t>
            </a:fld>
            <a:endParaRPr lang="en-GB" dirty="0"/>
          </a:p>
        </p:txBody>
      </p:sp>
    </p:spTree>
    <p:extLst>
      <p:ext uri="{BB962C8B-B14F-4D97-AF65-F5344CB8AC3E}">
        <p14:creationId xmlns:p14="http://schemas.microsoft.com/office/powerpoint/2010/main" val="18548910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B64BA-B2E9-4935-A1E5-35E1A5C4485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EE21887-6C9F-41CD-A269-6810E5C3010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8D9C498-047F-4097-8EF7-B9EDAC01C060}"/>
              </a:ext>
            </a:extLst>
          </p:cNvPr>
          <p:cNvSpPr>
            <a:spLocks noGrp="1"/>
          </p:cNvSpPr>
          <p:nvPr>
            <p:ph type="dt" sz="half" idx="10"/>
          </p:nvPr>
        </p:nvSpPr>
        <p:spPr/>
        <p:txBody>
          <a:bodyPr/>
          <a:lstStyle/>
          <a:p>
            <a:fld id="{D5C15323-C465-4DE5-B223-B9B7FB904EED}" type="datetimeFigureOut">
              <a:rPr lang="en-GB" smtClean="0"/>
              <a:t>20/12/2018</a:t>
            </a:fld>
            <a:endParaRPr lang="en-GB" dirty="0"/>
          </a:p>
        </p:txBody>
      </p:sp>
      <p:sp>
        <p:nvSpPr>
          <p:cNvPr id="5" name="Footer Placeholder 4">
            <a:extLst>
              <a:ext uri="{FF2B5EF4-FFF2-40B4-BE49-F238E27FC236}">
                <a16:creationId xmlns:a16="http://schemas.microsoft.com/office/drawing/2014/main" id="{61AF1C6C-A9C6-43A6-BC50-DD1A9C12CF9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EADAE17-7720-4916-BCE5-9DD1FF0043C3}"/>
              </a:ext>
            </a:extLst>
          </p:cNvPr>
          <p:cNvSpPr>
            <a:spLocks noGrp="1"/>
          </p:cNvSpPr>
          <p:nvPr>
            <p:ph type="sldNum" sz="quarter" idx="12"/>
          </p:nvPr>
        </p:nvSpPr>
        <p:spPr/>
        <p:txBody>
          <a:bodyPr/>
          <a:lstStyle/>
          <a:p>
            <a:fld id="{214C15AC-E7FF-4014-88C7-63B3C3DECF08}" type="slidenum">
              <a:rPr lang="en-GB" smtClean="0"/>
              <a:t>‹#›</a:t>
            </a:fld>
            <a:endParaRPr lang="en-GB" dirty="0"/>
          </a:p>
        </p:txBody>
      </p:sp>
    </p:spTree>
    <p:extLst>
      <p:ext uri="{BB962C8B-B14F-4D97-AF65-F5344CB8AC3E}">
        <p14:creationId xmlns:p14="http://schemas.microsoft.com/office/powerpoint/2010/main" val="42388913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F9441-C5C6-4198-9BD3-58C2D772D34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C1A652D-2B17-483A-8351-A72CF51A1DD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1BEB4571-659C-4D58-95F5-8F6740E84E01}"/>
              </a:ext>
            </a:extLst>
          </p:cNvPr>
          <p:cNvSpPr>
            <a:spLocks noGrp="1"/>
          </p:cNvSpPr>
          <p:nvPr>
            <p:ph type="dt" sz="half" idx="10"/>
          </p:nvPr>
        </p:nvSpPr>
        <p:spPr/>
        <p:txBody>
          <a:bodyPr/>
          <a:lstStyle/>
          <a:p>
            <a:fld id="{D5C15323-C465-4DE5-B223-B9B7FB904EED}" type="datetimeFigureOut">
              <a:rPr lang="en-GB" smtClean="0"/>
              <a:t>20/12/2018</a:t>
            </a:fld>
            <a:endParaRPr lang="en-GB" dirty="0"/>
          </a:p>
        </p:txBody>
      </p:sp>
      <p:sp>
        <p:nvSpPr>
          <p:cNvPr id="5" name="Footer Placeholder 4">
            <a:extLst>
              <a:ext uri="{FF2B5EF4-FFF2-40B4-BE49-F238E27FC236}">
                <a16:creationId xmlns:a16="http://schemas.microsoft.com/office/drawing/2014/main" id="{676DBBB0-48FA-4AE2-9718-F33CCF94689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59BA8B3-3D5C-4F95-9084-F27E5EF895B9}"/>
              </a:ext>
            </a:extLst>
          </p:cNvPr>
          <p:cNvSpPr>
            <a:spLocks noGrp="1"/>
          </p:cNvSpPr>
          <p:nvPr>
            <p:ph type="sldNum" sz="quarter" idx="12"/>
          </p:nvPr>
        </p:nvSpPr>
        <p:spPr/>
        <p:txBody>
          <a:bodyPr/>
          <a:lstStyle/>
          <a:p>
            <a:fld id="{214C15AC-E7FF-4014-88C7-63B3C3DECF08}" type="slidenum">
              <a:rPr lang="en-GB" smtClean="0"/>
              <a:t>‹#›</a:t>
            </a:fld>
            <a:endParaRPr lang="en-GB" dirty="0"/>
          </a:p>
        </p:txBody>
      </p:sp>
    </p:spTree>
    <p:extLst>
      <p:ext uri="{BB962C8B-B14F-4D97-AF65-F5344CB8AC3E}">
        <p14:creationId xmlns:p14="http://schemas.microsoft.com/office/powerpoint/2010/main" val="11165359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6855B-AB4D-4420-AF5C-FCFF3B2183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51CE80D-ABC9-45D2-A728-29476A98D74C}"/>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758BBEA-29B7-47C2-B70B-595CA6A0D377}"/>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6BADB97-D3A6-435A-9694-39BF8B5A1AA6}"/>
              </a:ext>
            </a:extLst>
          </p:cNvPr>
          <p:cNvSpPr>
            <a:spLocks noGrp="1"/>
          </p:cNvSpPr>
          <p:nvPr>
            <p:ph type="dt" sz="half" idx="10"/>
          </p:nvPr>
        </p:nvSpPr>
        <p:spPr/>
        <p:txBody>
          <a:bodyPr/>
          <a:lstStyle/>
          <a:p>
            <a:fld id="{D5C15323-C465-4DE5-B223-B9B7FB904EED}" type="datetimeFigureOut">
              <a:rPr lang="en-GB" smtClean="0"/>
              <a:t>20/12/2018</a:t>
            </a:fld>
            <a:endParaRPr lang="en-GB" dirty="0"/>
          </a:p>
        </p:txBody>
      </p:sp>
      <p:sp>
        <p:nvSpPr>
          <p:cNvPr id="6" name="Footer Placeholder 5">
            <a:extLst>
              <a:ext uri="{FF2B5EF4-FFF2-40B4-BE49-F238E27FC236}">
                <a16:creationId xmlns:a16="http://schemas.microsoft.com/office/drawing/2014/main" id="{FB24F735-08E5-4373-8BCB-0472EA3985DE}"/>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B2310BF7-E11C-460B-8DFC-DE132487BD39}"/>
              </a:ext>
            </a:extLst>
          </p:cNvPr>
          <p:cNvSpPr>
            <a:spLocks noGrp="1"/>
          </p:cNvSpPr>
          <p:nvPr>
            <p:ph type="sldNum" sz="quarter" idx="12"/>
          </p:nvPr>
        </p:nvSpPr>
        <p:spPr/>
        <p:txBody>
          <a:bodyPr/>
          <a:lstStyle/>
          <a:p>
            <a:fld id="{214C15AC-E7FF-4014-88C7-63B3C3DECF08}" type="slidenum">
              <a:rPr lang="en-GB" smtClean="0"/>
              <a:t>‹#›</a:t>
            </a:fld>
            <a:endParaRPr lang="en-GB" dirty="0"/>
          </a:p>
        </p:txBody>
      </p:sp>
    </p:spTree>
    <p:extLst>
      <p:ext uri="{BB962C8B-B14F-4D97-AF65-F5344CB8AC3E}">
        <p14:creationId xmlns:p14="http://schemas.microsoft.com/office/powerpoint/2010/main" val="18823036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8365F-47CF-4A92-9D75-BDCAB99D41B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7E6C417-A94C-4479-A705-7049E54FC4B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051EBAB-D488-4303-AB61-8AB33C10A730}"/>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2FB3FA5-1819-477B-B33E-90B023DC42A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F7188CF8-DA16-4691-A879-97F5B5399DAC}"/>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10AC7C0-F5F6-48E2-84D1-6DF67038A19B}"/>
              </a:ext>
            </a:extLst>
          </p:cNvPr>
          <p:cNvSpPr>
            <a:spLocks noGrp="1"/>
          </p:cNvSpPr>
          <p:nvPr>
            <p:ph type="dt" sz="half" idx="10"/>
          </p:nvPr>
        </p:nvSpPr>
        <p:spPr/>
        <p:txBody>
          <a:bodyPr/>
          <a:lstStyle/>
          <a:p>
            <a:fld id="{D5C15323-C465-4DE5-B223-B9B7FB904EED}" type="datetimeFigureOut">
              <a:rPr lang="en-GB" smtClean="0"/>
              <a:t>20/12/2018</a:t>
            </a:fld>
            <a:endParaRPr lang="en-GB" dirty="0"/>
          </a:p>
        </p:txBody>
      </p:sp>
      <p:sp>
        <p:nvSpPr>
          <p:cNvPr id="8" name="Footer Placeholder 7">
            <a:extLst>
              <a:ext uri="{FF2B5EF4-FFF2-40B4-BE49-F238E27FC236}">
                <a16:creationId xmlns:a16="http://schemas.microsoft.com/office/drawing/2014/main" id="{00E4A412-8134-4FF0-B0DA-27514CDA176E}"/>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DDA9F2AE-32F7-4A9B-B72D-2931CFEAD06A}"/>
              </a:ext>
            </a:extLst>
          </p:cNvPr>
          <p:cNvSpPr>
            <a:spLocks noGrp="1"/>
          </p:cNvSpPr>
          <p:nvPr>
            <p:ph type="sldNum" sz="quarter" idx="12"/>
          </p:nvPr>
        </p:nvSpPr>
        <p:spPr/>
        <p:txBody>
          <a:bodyPr/>
          <a:lstStyle/>
          <a:p>
            <a:fld id="{214C15AC-E7FF-4014-88C7-63B3C3DECF08}" type="slidenum">
              <a:rPr lang="en-GB" smtClean="0"/>
              <a:t>‹#›</a:t>
            </a:fld>
            <a:endParaRPr lang="en-GB" dirty="0"/>
          </a:p>
        </p:txBody>
      </p:sp>
    </p:spTree>
    <p:extLst>
      <p:ext uri="{BB962C8B-B14F-4D97-AF65-F5344CB8AC3E}">
        <p14:creationId xmlns:p14="http://schemas.microsoft.com/office/powerpoint/2010/main" val="36902942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DCCFB-1BA9-43FE-A8F1-861B6A534A7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31153A2-94C1-4C50-B368-C35005F8014E}"/>
              </a:ext>
            </a:extLst>
          </p:cNvPr>
          <p:cNvSpPr>
            <a:spLocks noGrp="1"/>
          </p:cNvSpPr>
          <p:nvPr>
            <p:ph type="dt" sz="half" idx="10"/>
          </p:nvPr>
        </p:nvSpPr>
        <p:spPr/>
        <p:txBody>
          <a:bodyPr/>
          <a:lstStyle/>
          <a:p>
            <a:fld id="{D5C15323-C465-4DE5-B223-B9B7FB904EED}" type="datetimeFigureOut">
              <a:rPr lang="en-GB" smtClean="0"/>
              <a:t>20/12/2018</a:t>
            </a:fld>
            <a:endParaRPr lang="en-GB" dirty="0"/>
          </a:p>
        </p:txBody>
      </p:sp>
      <p:sp>
        <p:nvSpPr>
          <p:cNvPr id="4" name="Footer Placeholder 3">
            <a:extLst>
              <a:ext uri="{FF2B5EF4-FFF2-40B4-BE49-F238E27FC236}">
                <a16:creationId xmlns:a16="http://schemas.microsoft.com/office/drawing/2014/main" id="{3614F220-AF97-4580-AB19-51AD3A2AC38C}"/>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C630BCCA-48A6-4AA4-800B-7479464EA048}"/>
              </a:ext>
            </a:extLst>
          </p:cNvPr>
          <p:cNvSpPr>
            <a:spLocks noGrp="1"/>
          </p:cNvSpPr>
          <p:nvPr>
            <p:ph type="sldNum" sz="quarter" idx="12"/>
          </p:nvPr>
        </p:nvSpPr>
        <p:spPr/>
        <p:txBody>
          <a:bodyPr/>
          <a:lstStyle/>
          <a:p>
            <a:fld id="{214C15AC-E7FF-4014-88C7-63B3C3DECF08}" type="slidenum">
              <a:rPr lang="en-GB" smtClean="0"/>
              <a:t>‹#›</a:t>
            </a:fld>
            <a:endParaRPr lang="en-GB" dirty="0"/>
          </a:p>
        </p:txBody>
      </p:sp>
    </p:spTree>
    <p:extLst>
      <p:ext uri="{BB962C8B-B14F-4D97-AF65-F5344CB8AC3E}">
        <p14:creationId xmlns:p14="http://schemas.microsoft.com/office/powerpoint/2010/main" val="40517498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22178D4-57CB-4335-AF7A-9DE9238A73AF}"/>
              </a:ext>
            </a:extLst>
          </p:cNvPr>
          <p:cNvSpPr>
            <a:spLocks noGrp="1"/>
          </p:cNvSpPr>
          <p:nvPr>
            <p:ph type="dt" sz="half" idx="10"/>
          </p:nvPr>
        </p:nvSpPr>
        <p:spPr/>
        <p:txBody>
          <a:bodyPr/>
          <a:lstStyle/>
          <a:p>
            <a:fld id="{D5C15323-C465-4DE5-B223-B9B7FB904EED}" type="datetimeFigureOut">
              <a:rPr lang="en-GB" smtClean="0"/>
              <a:t>20/12/2018</a:t>
            </a:fld>
            <a:endParaRPr lang="en-GB" dirty="0"/>
          </a:p>
        </p:txBody>
      </p:sp>
      <p:sp>
        <p:nvSpPr>
          <p:cNvPr id="3" name="Footer Placeholder 2">
            <a:extLst>
              <a:ext uri="{FF2B5EF4-FFF2-40B4-BE49-F238E27FC236}">
                <a16:creationId xmlns:a16="http://schemas.microsoft.com/office/drawing/2014/main" id="{B985D187-E6C2-4CAD-87C2-A86520C8DBA7}"/>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9107003F-CDEB-4133-A6EB-B70F7E96B6F7}"/>
              </a:ext>
            </a:extLst>
          </p:cNvPr>
          <p:cNvSpPr>
            <a:spLocks noGrp="1"/>
          </p:cNvSpPr>
          <p:nvPr>
            <p:ph type="sldNum" sz="quarter" idx="12"/>
          </p:nvPr>
        </p:nvSpPr>
        <p:spPr/>
        <p:txBody>
          <a:bodyPr/>
          <a:lstStyle/>
          <a:p>
            <a:fld id="{214C15AC-E7FF-4014-88C7-63B3C3DECF08}" type="slidenum">
              <a:rPr lang="en-GB" smtClean="0"/>
              <a:t>‹#›</a:t>
            </a:fld>
            <a:endParaRPr lang="en-GB" dirty="0"/>
          </a:p>
        </p:txBody>
      </p:sp>
    </p:spTree>
    <p:extLst>
      <p:ext uri="{BB962C8B-B14F-4D97-AF65-F5344CB8AC3E}">
        <p14:creationId xmlns:p14="http://schemas.microsoft.com/office/powerpoint/2010/main" val="6804349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D56CEC-4745-4239-9D17-CDF23360C5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36F1D3C-2620-434C-8905-589B86DF90C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1AFF083-7564-431A-A958-21DE675788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DDE11FA-1C8D-4C7D-9A36-EEC589E28139}"/>
              </a:ext>
            </a:extLst>
          </p:cNvPr>
          <p:cNvSpPr>
            <a:spLocks noGrp="1"/>
          </p:cNvSpPr>
          <p:nvPr>
            <p:ph type="dt" sz="half" idx="10"/>
          </p:nvPr>
        </p:nvSpPr>
        <p:spPr/>
        <p:txBody>
          <a:bodyPr/>
          <a:lstStyle/>
          <a:p>
            <a:fld id="{D5C15323-C465-4DE5-B223-B9B7FB904EED}" type="datetimeFigureOut">
              <a:rPr lang="en-GB" smtClean="0"/>
              <a:t>20/12/2018</a:t>
            </a:fld>
            <a:endParaRPr lang="en-GB" dirty="0"/>
          </a:p>
        </p:txBody>
      </p:sp>
      <p:sp>
        <p:nvSpPr>
          <p:cNvPr id="6" name="Footer Placeholder 5">
            <a:extLst>
              <a:ext uri="{FF2B5EF4-FFF2-40B4-BE49-F238E27FC236}">
                <a16:creationId xmlns:a16="http://schemas.microsoft.com/office/drawing/2014/main" id="{CBB949A9-5A00-44E5-A237-00330E76FCF4}"/>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AB2A28E9-01DE-4146-82F7-BD18D9FED410}"/>
              </a:ext>
            </a:extLst>
          </p:cNvPr>
          <p:cNvSpPr>
            <a:spLocks noGrp="1"/>
          </p:cNvSpPr>
          <p:nvPr>
            <p:ph type="sldNum" sz="quarter" idx="12"/>
          </p:nvPr>
        </p:nvSpPr>
        <p:spPr/>
        <p:txBody>
          <a:bodyPr/>
          <a:lstStyle/>
          <a:p>
            <a:fld id="{214C15AC-E7FF-4014-88C7-63B3C3DECF08}" type="slidenum">
              <a:rPr lang="en-GB" smtClean="0"/>
              <a:t>‹#›</a:t>
            </a:fld>
            <a:endParaRPr lang="en-GB" dirty="0"/>
          </a:p>
        </p:txBody>
      </p:sp>
    </p:spTree>
    <p:extLst>
      <p:ext uri="{BB962C8B-B14F-4D97-AF65-F5344CB8AC3E}">
        <p14:creationId xmlns:p14="http://schemas.microsoft.com/office/powerpoint/2010/main" val="34558196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96FEB-493D-4E8D-9663-BF077B11918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A9FEEBE-176C-4814-B40D-19D3BC28C9B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5EF34DC6-32EA-4D07-80A7-67C9468AE8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FC57F371-00E7-4A5C-9FE0-0F7B1473511C}"/>
              </a:ext>
            </a:extLst>
          </p:cNvPr>
          <p:cNvSpPr>
            <a:spLocks noGrp="1"/>
          </p:cNvSpPr>
          <p:nvPr>
            <p:ph type="dt" sz="half" idx="10"/>
          </p:nvPr>
        </p:nvSpPr>
        <p:spPr/>
        <p:txBody>
          <a:bodyPr/>
          <a:lstStyle/>
          <a:p>
            <a:fld id="{D5C15323-C465-4DE5-B223-B9B7FB904EED}" type="datetimeFigureOut">
              <a:rPr lang="en-GB" smtClean="0"/>
              <a:t>20/12/2018</a:t>
            </a:fld>
            <a:endParaRPr lang="en-GB" dirty="0"/>
          </a:p>
        </p:txBody>
      </p:sp>
      <p:sp>
        <p:nvSpPr>
          <p:cNvPr id="6" name="Footer Placeholder 5">
            <a:extLst>
              <a:ext uri="{FF2B5EF4-FFF2-40B4-BE49-F238E27FC236}">
                <a16:creationId xmlns:a16="http://schemas.microsoft.com/office/drawing/2014/main" id="{4D5FD9CB-FB99-4C17-98BE-6E7D7EC9F80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2D4DFE1-EDD0-4941-BFDF-C47875BD2419}"/>
              </a:ext>
            </a:extLst>
          </p:cNvPr>
          <p:cNvSpPr>
            <a:spLocks noGrp="1"/>
          </p:cNvSpPr>
          <p:nvPr>
            <p:ph type="sldNum" sz="quarter" idx="12"/>
          </p:nvPr>
        </p:nvSpPr>
        <p:spPr/>
        <p:txBody>
          <a:bodyPr/>
          <a:lstStyle/>
          <a:p>
            <a:fld id="{214C15AC-E7FF-4014-88C7-63B3C3DECF08}" type="slidenum">
              <a:rPr lang="en-GB" smtClean="0"/>
              <a:t>‹#›</a:t>
            </a:fld>
            <a:endParaRPr lang="en-GB" dirty="0"/>
          </a:p>
        </p:txBody>
      </p:sp>
    </p:spTree>
    <p:extLst>
      <p:ext uri="{BB962C8B-B14F-4D97-AF65-F5344CB8AC3E}">
        <p14:creationId xmlns:p14="http://schemas.microsoft.com/office/powerpoint/2010/main" val="41659656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33276-FB02-41B4-BC0C-C6C1D8CCB53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5A0F348-8F56-43A5-8B48-9F1A86FA1FEF}"/>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040D8E-999D-4996-ACA3-F4BD15FC84F8}"/>
              </a:ext>
            </a:extLst>
          </p:cNvPr>
          <p:cNvSpPr>
            <a:spLocks noGrp="1"/>
          </p:cNvSpPr>
          <p:nvPr>
            <p:ph type="dt" sz="half" idx="10"/>
          </p:nvPr>
        </p:nvSpPr>
        <p:spPr/>
        <p:txBody>
          <a:bodyPr/>
          <a:lstStyle/>
          <a:p>
            <a:fld id="{D5C15323-C465-4DE5-B223-B9B7FB904EED}" type="datetimeFigureOut">
              <a:rPr lang="en-GB" smtClean="0"/>
              <a:t>20/12/2018</a:t>
            </a:fld>
            <a:endParaRPr lang="en-GB" dirty="0"/>
          </a:p>
        </p:txBody>
      </p:sp>
      <p:sp>
        <p:nvSpPr>
          <p:cNvPr id="5" name="Footer Placeholder 4">
            <a:extLst>
              <a:ext uri="{FF2B5EF4-FFF2-40B4-BE49-F238E27FC236}">
                <a16:creationId xmlns:a16="http://schemas.microsoft.com/office/drawing/2014/main" id="{F60523DB-C5AC-4489-BC51-C19B1060872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A53A5DA-4359-499B-B68C-A8D38701FD98}"/>
              </a:ext>
            </a:extLst>
          </p:cNvPr>
          <p:cNvSpPr>
            <a:spLocks noGrp="1"/>
          </p:cNvSpPr>
          <p:nvPr>
            <p:ph type="sldNum" sz="quarter" idx="12"/>
          </p:nvPr>
        </p:nvSpPr>
        <p:spPr/>
        <p:txBody>
          <a:bodyPr/>
          <a:lstStyle/>
          <a:p>
            <a:fld id="{214C15AC-E7FF-4014-88C7-63B3C3DECF08}" type="slidenum">
              <a:rPr lang="en-GB" smtClean="0"/>
              <a:t>‹#›</a:t>
            </a:fld>
            <a:endParaRPr lang="en-GB" dirty="0"/>
          </a:p>
        </p:txBody>
      </p:sp>
    </p:spTree>
    <p:extLst>
      <p:ext uri="{BB962C8B-B14F-4D97-AF65-F5344CB8AC3E}">
        <p14:creationId xmlns:p14="http://schemas.microsoft.com/office/powerpoint/2010/main" val="303095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8F97619-8F82-4A5F-B4A8-A3A4728B265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6B2A2F2-1E66-4A5C-A1B8-5778DC73AADA}"/>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62FA1C-704A-4A39-BF44-3D39197025EB}"/>
              </a:ext>
            </a:extLst>
          </p:cNvPr>
          <p:cNvSpPr>
            <a:spLocks noGrp="1"/>
          </p:cNvSpPr>
          <p:nvPr>
            <p:ph type="dt" sz="half" idx="10"/>
          </p:nvPr>
        </p:nvSpPr>
        <p:spPr/>
        <p:txBody>
          <a:bodyPr/>
          <a:lstStyle/>
          <a:p>
            <a:fld id="{D5C15323-C465-4DE5-B223-B9B7FB904EED}" type="datetimeFigureOut">
              <a:rPr lang="en-GB" smtClean="0"/>
              <a:t>20/12/2018</a:t>
            </a:fld>
            <a:endParaRPr lang="en-GB" dirty="0"/>
          </a:p>
        </p:txBody>
      </p:sp>
      <p:sp>
        <p:nvSpPr>
          <p:cNvPr id="5" name="Footer Placeholder 4">
            <a:extLst>
              <a:ext uri="{FF2B5EF4-FFF2-40B4-BE49-F238E27FC236}">
                <a16:creationId xmlns:a16="http://schemas.microsoft.com/office/drawing/2014/main" id="{AFC2A02B-C52B-41E9-A080-90C58FAF44A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1EF350D-EB52-4B26-93F1-61AB08D785E8}"/>
              </a:ext>
            </a:extLst>
          </p:cNvPr>
          <p:cNvSpPr>
            <a:spLocks noGrp="1"/>
          </p:cNvSpPr>
          <p:nvPr>
            <p:ph type="sldNum" sz="quarter" idx="12"/>
          </p:nvPr>
        </p:nvSpPr>
        <p:spPr/>
        <p:txBody>
          <a:bodyPr/>
          <a:lstStyle/>
          <a:p>
            <a:fld id="{214C15AC-E7FF-4014-88C7-63B3C3DECF08}" type="slidenum">
              <a:rPr lang="en-GB" smtClean="0"/>
              <a:t>‹#›</a:t>
            </a:fld>
            <a:endParaRPr lang="en-GB" dirty="0"/>
          </a:p>
        </p:txBody>
      </p:sp>
    </p:spTree>
    <p:extLst>
      <p:ext uri="{BB962C8B-B14F-4D97-AF65-F5344CB8AC3E}">
        <p14:creationId xmlns:p14="http://schemas.microsoft.com/office/powerpoint/2010/main" val="30886327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DB10366-B6BA-44CD-8E48-C5B30614FA5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8F0290-D20C-4014-81C7-94BE1487C0F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DB1445-C651-4315-93F6-5934B9B1BAA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5C15323-C465-4DE5-B223-B9B7FB904EED}" type="datetimeFigureOut">
              <a:rPr lang="en-GB" smtClean="0"/>
              <a:t>20/12/2018</a:t>
            </a:fld>
            <a:endParaRPr lang="en-GB" dirty="0"/>
          </a:p>
        </p:txBody>
      </p:sp>
      <p:sp>
        <p:nvSpPr>
          <p:cNvPr id="5" name="Footer Placeholder 4">
            <a:extLst>
              <a:ext uri="{FF2B5EF4-FFF2-40B4-BE49-F238E27FC236}">
                <a16:creationId xmlns:a16="http://schemas.microsoft.com/office/drawing/2014/main" id="{DA406C45-3091-4660-BDBC-7B9E7DDE7F2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8EA87856-369E-4229-81E7-1FA988456FE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14C15AC-E7FF-4014-88C7-63B3C3DECF08}" type="slidenum">
              <a:rPr lang="en-GB" smtClean="0"/>
              <a:t>‹#›</a:t>
            </a:fld>
            <a:endParaRPr lang="en-GB" dirty="0"/>
          </a:p>
        </p:txBody>
      </p:sp>
    </p:spTree>
    <p:extLst>
      <p:ext uri="{BB962C8B-B14F-4D97-AF65-F5344CB8AC3E}">
        <p14:creationId xmlns:p14="http://schemas.microsoft.com/office/powerpoint/2010/main" val="8056919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4.sv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slides/_rels/slide8.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20.sv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slides/_rels/slide9.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27.png"/></Relationships>
</file>

<file path=ppt/slides/_rels/slide1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33.jpg"/><Relationship Id="rId5" Type="http://schemas.openxmlformats.org/officeDocument/2006/relationships/image" Target="../media/image32.jpg"/><Relationship Id="rId4" Type="http://schemas.openxmlformats.org/officeDocument/2006/relationships/image" Target="../media/image31.jpg"/></Relationships>
</file>

<file path=ppt/slides/_rels/slide1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36.jpg"/><Relationship Id="rId4" Type="http://schemas.openxmlformats.org/officeDocument/2006/relationships/image" Target="../media/image35.svg"/></Relationships>
</file>

<file path=ppt/slides/_rels/slide16.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482A7D0-DB09-4EBA-8D52-E6A5934B6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1A3688C8-DFCE-4CCD-BCF0-5FB239E507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30410"/>
            <a:ext cx="7005134" cy="4827590"/>
          </a:xfrm>
          <a:custGeom>
            <a:avLst/>
            <a:gdLst>
              <a:gd name="connsiteX0" fmla="*/ 1974535 w 7005134"/>
              <a:gd name="connsiteY0" fmla="*/ 0 h 4827590"/>
              <a:gd name="connsiteX1" fmla="*/ 7003848 w 7005134"/>
              <a:gd name="connsiteY1" fmla="*/ 4776721 h 4827590"/>
              <a:gd name="connsiteX2" fmla="*/ 7005134 w 7005134"/>
              <a:gd name="connsiteY2" fmla="*/ 4827590 h 4827590"/>
              <a:gd name="connsiteX3" fmla="*/ 0 w 7005134"/>
              <a:gd name="connsiteY3" fmla="*/ 4827590 h 4827590"/>
              <a:gd name="connsiteX4" fmla="*/ 0 w 7005134"/>
              <a:gd name="connsiteY4" fmla="*/ 402231 h 4827590"/>
              <a:gd name="connsiteX5" fmla="*/ 14349 w 7005134"/>
              <a:gd name="connsiteY5" fmla="*/ 395744 h 4827590"/>
              <a:gd name="connsiteX6" fmla="*/ 1974535 w 7005134"/>
              <a:gd name="connsiteY6" fmla="*/ 0 h 4827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005134" h="4827590">
                <a:moveTo>
                  <a:pt x="1974535" y="0"/>
                </a:moveTo>
                <a:cubicBezTo>
                  <a:pt x="4668853" y="0"/>
                  <a:pt x="6868971" y="2115921"/>
                  <a:pt x="7003848" y="4776721"/>
                </a:cubicBezTo>
                <a:lnTo>
                  <a:pt x="7005134" y="4827590"/>
                </a:lnTo>
                <a:lnTo>
                  <a:pt x="0" y="4827590"/>
                </a:lnTo>
                <a:lnTo>
                  <a:pt x="0" y="402231"/>
                </a:lnTo>
                <a:lnTo>
                  <a:pt x="14349" y="395744"/>
                </a:lnTo>
                <a:cubicBezTo>
                  <a:pt x="616832" y="140915"/>
                  <a:pt x="1279227" y="0"/>
                  <a:pt x="1974535" y="0"/>
                </a:cubicBezTo>
                <a:close/>
              </a:path>
            </a:pathLst>
          </a:cu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E820790-5F47-4482-A9D2-A13BCBF372E9}"/>
              </a:ext>
            </a:extLst>
          </p:cNvPr>
          <p:cNvSpPr>
            <a:spLocks noGrp="1"/>
          </p:cNvSpPr>
          <p:nvPr>
            <p:ph type="ctrTitle"/>
          </p:nvPr>
        </p:nvSpPr>
        <p:spPr>
          <a:xfrm>
            <a:off x="235131" y="561708"/>
            <a:ext cx="10829109" cy="5865217"/>
          </a:xfrm>
        </p:spPr>
        <p:txBody>
          <a:bodyPr>
            <a:normAutofit/>
          </a:bodyPr>
          <a:lstStyle/>
          <a:p>
            <a:pPr algn="l"/>
            <a:r>
              <a:rPr lang="en-GB" sz="4100" dirty="0">
                <a:solidFill>
                  <a:schemeClr val="tx1">
                    <a:lumMod val="85000"/>
                    <a:lumOff val="15000"/>
                  </a:schemeClr>
                </a:solidFill>
              </a:rPr>
              <a:t>Natalie Male 1702161</a:t>
            </a:r>
            <a:br>
              <a:rPr lang="en-GB" sz="4100" dirty="0">
                <a:solidFill>
                  <a:schemeClr val="tx1">
                    <a:lumMod val="85000"/>
                    <a:lumOff val="15000"/>
                  </a:schemeClr>
                </a:solidFill>
              </a:rPr>
            </a:br>
            <a:br>
              <a:rPr lang="en-GB" sz="4100" dirty="0">
                <a:solidFill>
                  <a:schemeClr val="tx1">
                    <a:lumMod val="85000"/>
                    <a:lumOff val="15000"/>
                  </a:schemeClr>
                </a:solidFill>
              </a:rPr>
            </a:br>
            <a:r>
              <a:rPr lang="en-GB" sz="4100" dirty="0">
                <a:solidFill>
                  <a:schemeClr val="tx1">
                    <a:lumMod val="85000"/>
                    <a:lumOff val="15000"/>
                  </a:schemeClr>
                </a:solidFill>
              </a:rPr>
              <a:t>Contemporary Approaches to Management BMSP4002</a:t>
            </a:r>
            <a:br>
              <a:rPr lang="en-GB" sz="4100" dirty="0">
                <a:solidFill>
                  <a:schemeClr val="tx1">
                    <a:lumMod val="85000"/>
                    <a:lumOff val="15000"/>
                  </a:schemeClr>
                </a:solidFill>
              </a:rPr>
            </a:br>
            <a:r>
              <a:rPr lang="en-GB" sz="4100" dirty="0">
                <a:solidFill>
                  <a:schemeClr val="tx1">
                    <a:lumMod val="85000"/>
                    <a:lumOff val="15000"/>
                  </a:schemeClr>
                </a:solidFill>
              </a:rPr>
              <a:t>Presentation</a:t>
            </a:r>
          </a:p>
        </p:txBody>
      </p:sp>
      <p:cxnSp>
        <p:nvCxnSpPr>
          <p:cNvPr id="12" name="Straight Connector 11">
            <a:extLst>
              <a:ext uri="{FF2B5EF4-FFF2-40B4-BE49-F238E27FC236}">
                <a16:creationId xmlns:a16="http://schemas.microsoft.com/office/drawing/2014/main" id="{D598FBE3-48D2-40A2-B7E6-F485834C82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72540" y="4450080"/>
            <a:ext cx="1234440" cy="0"/>
          </a:xfrm>
          <a:prstGeom prst="line">
            <a:avLst/>
          </a:prstGeom>
          <a:ln w="508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id="{8482FDCF-45F3-40F1-8751-19B7AFB3C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348" y="1005839"/>
            <a:ext cx="3444236" cy="3444236"/>
          </a:xfrm>
          <a:prstGeom prst="ellipse">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924826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3AA37-F074-4BF6-8816-0F43929304AE}"/>
              </a:ext>
            </a:extLst>
          </p:cNvPr>
          <p:cNvSpPr>
            <a:spLocks noGrp="1"/>
          </p:cNvSpPr>
          <p:nvPr>
            <p:ph type="title"/>
          </p:nvPr>
        </p:nvSpPr>
        <p:spPr>
          <a:xfrm>
            <a:off x="6653600" y="1396289"/>
            <a:ext cx="5006336" cy="1325563"/>
          </a:xfrm>
        </p:spPr>
        <p:txBody>
          <a:bodyPr>
            <a:normAutofit/>
          </a:bodyPr>
          <a:lstStyle/>
          <a:p>
            <a:r>
              <a:rPr lang="en-GB" dirty="0"/>
              <a:t>Introduction</a:t>
            </a:r>
          </a:p>
        </p:txBody>
      </p:sp>
      <p:sp>
        <p:nvSpPr>
          <p:cNvPr id="25" name="Freeform: Shape 18">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6" name="Freeform: Shape 20">
            <a:extLst>
              <a:ext uri="{FF2B5EF4-FFF2-40B4-BE49-F238E27FC236}">
                <a16:creationId xmlns:a16="http://schemas.microsoft.com/office/drawing/2014/main" id="{58D44E42-C462-4105-BC86-FE75B4E3C4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024154" cy="685800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4" descr="A picture containing building&#10;&#10;Description automatically generated">
            <a:extLst>
              <a:ext uri="{FF2B5EF4-FFF2-40B4-BE49-F238E27FC236}">
                <a16:creationId xmlns:a16="http://schemas.microsoft.com/office/drawing/2014/main" id="{69B411CF-5146-4F85-BCBB-5146E1A4A2D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4241" y="1542783"/>
            <a:ext cx="4105275" cy="2306642"/>
          </a:xfrm>
          <a:prstGeom prst="rect">
            <a:avLst/>
          </a:prstGeom>
        </p:spPr>
      </p:pic>
      <p:sp>
        <p:nvSpPr>
          <p:cNvPr id="3" name="Content Placeholder 2">
            <a:extLst>
              <a:ext uri="{FF2B5EF4-FFF2-40B4-BE49-F238E27FC236}">
                <a16:creationId xmlns:a16="http://schemas.microsoft.com/office/drawing/2014/main" id="{482BB19A-E15A-4E82-A2A5-9EAA18538B5D}"/>
              </a:ext>
            </a:extLst>
          </p:cNvPr>
          <p:cNvSpPr>
            <a:spLocks noGrp="1"/>
          </p:cNvSpPr>
          <p:nvPr>
            <p:ph idx="1"/>
          </p:nvPr>
        </p:nvSpPr>
        <p:spPr>
          <a:xfrm>
            <a:off x="6658044" y="2871982"/>
            <a:ext cx="5006336" cy="3181684"/>
          </a:xfrm>
        </p:spPr>
        <p:txBody>
          <a:bodyPr anchor="t">
            <a:normAutofit/>
          </a:bodyPr>
          <a:lstStyle/>
          <a:p>
            <a:pPr marL="0" indent="0">
              <a:buNone/>
            </a:pPr>
            <a:r>
              <a:rPr lang="en-GB" sz="1800" dirty="0"/>
              <a:t>Unilever produce over four hundred products from toiletries and </a:t>
            </a:r>
            <a:r>
              <a:rPr lang="en-GB" sz="1800"/>
              <a:t>cleaning products </a:t>
            </a:r>
            <a:r>
              <a:rPr lang="en-GB" sz="1800" dirty="0"/>
              <a:t>to food and </a:t>
            </a:r>
            <a:r>
              <a:rPr lang="en-GB" sz="1800"/>
              <a:t>beverages.</a:t>
            </a:r>
            <a:endParaRPr lang="en-GB" sz="1800" dirty="0"/>
          </a:p>
          <a:p>
            <a:pPr marL="0" indent="0">
              <a:buNone/>
            </a:pPr>
            <a:r>
              <a:rPr lang="en-GB" sz="1800" dirty="0"/>
              <a:t>This Presentation will be looking at the companies approach to strategy, organisation and management. Group, team work and corporate responsibility.</a:t>
            </a:r>
          </a:p>
        </p:txBody>
      </p:sp>
    </p:spTree>
    <p:extLst>
      <p:ext uri="{BB962C8B-B14F-4D97-AF65-F5344CB8AC3E}">
        <p14:creationId xmlns:p14="http://schemas.microsoft.com/office/powerpoint/2010/main" val="135303892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93EFD2-BA41-4FB7-AB1A-CB84F7FF1B38}"/>
              </a:ext>
            </a:extLst>
          </p:cNvPr>
          <p:cNvSpPr>
            <a:spLocks noGrp="1"/>
          </p:cNvSpPr>
          <p:nvPr>
            <p:ph type="title"/>
          </p:nvPr>
        </p:nvSpPr>
        <p:spPr>
          <a:xfrm>
            <a:off x="838200" y="963877"/>
            <a:ext cx="3494362" cy="4930246"/>
          </a:xfrm>
        </p:spPr>
        <p:txBody>
          <a:bodyPr>
            <a:normAutofit/>
          </a:bodyPr>
          <a:lstStyle/>
          <a:p>
            <a:pPr algn="r"/>
            <a:r>
              <a:rPr lang="en-GB" b="1" dirty="0">
                <a:solidFill>
                  <a:schemeClr val="tx2"/>
                </a:solidFill>
              </a:rPr>
              <a:t>Strategy</a:t>
            </a:r>
            <a:r>
              <a:rPr lang="en-GB" dirty="0">
                <a:solidFill>
                  <a:schemeClr val="accent1"/>
                </a:solidFill>
              </a:rPr>
              <a:t> </a:t>
            </a:r>
          </a:p>
        </p:txBody>
      </p:sp>
      <p:cxnSp>
        <p:nvCxnSpPr>
          <p:cNvPr id="16"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ED7E149-BC44-43A0-8716-98EA7AF6EA6E}"/>
              </a:ext>
            </a:extLst>
          </p:cNvPr>
          <p:cNvSpPr>
            <a:spLocks noGrp="1"/>
          </p:cNvSpPr>
          <p:nvPr>
            <p:ph idx="1"/>
          </p:nvPr>
        </p:nvSpPr>
        <p:spPr>
          <a:xfrm>
            <a:off x="4976031" y="963877"/>
            <a:ext cx="6377769" cy="4930246"/>
          </a:xfrm>
        </p:spPr>
        <p:txBody>
          <a:bodyPr anchor="ctr">
            <a:normAutofit/>
          </a:bodyPr>
          <a:lstStyle/>
          <a:p>
            <a:endParaRPr lang="en-GB" sz="2400" dirty="0"/>
          </a:p>
          <a:p>
            <a:endParaRPr lang="en-GB" sz="2400" dirty="0"/>
          </a:p>
          <a:p>
            <a:r>
              <a:rPr lang="en-GB" sz="2400" dirty="0"/>
              <a:t>“To realise our vision we have invested in a long-term strategy of categories and brands that deliver growth to the benefit of all stakeholders”. (Our strategy, 2018)</a:t>
            </a:r>
          </a:p>
          <a:p>
            <a:endParaRPr lang="en-GB" sz="2400" dirty="0"/>
          </a:p>
        </p:txBody>
      </p:sp>
    </p:spTree>
    <p:extLst>
      <p:ext uri="{BB962C8B-B14F-4D97-AF65-F5344CB8AC3E}">
        <p14:creationId xmlns:p14="http://schemas.microsoft.com/office/powerpoint/2010/main" val="22860601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 name="Rectangle 50">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A08764-ADDA-4F17-92EF-B5EE6EF3695D}"/>
              </a:ext>
            </a:extLst>
          </p:cNvPr>
          <p:cNvSpPr>
            <a:spLocks noGrp="1"/>
          </p:cNvSpPr>
          <p:nvPr>
            <p:ph type="title"/>
          </p:nvPr>
        </p:nvSpPr>
        <p:spPr>
          <a:xfrm>
            <a:off x="838200" y="963877"/>
            <a:ext cx="3494362" cy="4930246"/>
          </a:xfrm>
        </p:spPr>
        <p:txBody>
          <a:bodyPr>
            <a:normAutofit/>
          </a:bodyPr>
          <a:lstStyle/>
          <a:p>
            <a:pPr algn="r"/>
            <a:r>
              <a:rPr lang="en-GB" b="1" dirty="0">
                <a:solidFill>
                  <a:schemeClr val="tx2"/>
                </a:solidFill>
              </a:rPr>
              <a:t>Vision Statement</a:t>
            </a:r>
          </a:p>
        </p:txBody>
      </p:sp>
      <p:cxnSp>
        <p:nvCxnSpPr>
          <p:cNvPr id="53" name="Straight Connector 52">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EE82C29-9D56-493E-8201-915FC87CC550}"/>
              </a:ext>
            </a:extLst>
          </p:cNvPr>
          <p:cNvSpPr>
            <a:spLocks noGrp="1"/>
          </p:cNvSpPr>
          <p:nvPr>
            <p:ph idx="1"/>
          </p:nvPr>
        </p:nvSpPr>
        <p:spPr>
          <a:xfrm>
            <a:off x="4976031" y="963877"/>
            <a:ext cx="6377769" cy="4930246"/>
          </a:xfrm>
        </p:spPr>
        <p:txBody>
          <a:bodyPr anchor="ctr">
            <a:normAutofit/>
          </a:bodyPr>
          <a:lstStyle/>
          <a:p>
            <a:pPr marL="0" indent="0">
              <a:buNone/>
            </a:pPr>
            <a:endParaRPr lang="en-GB" sz="2400" dirty="0"/>
          </a:p>
          <a:p>
            <a:pPr marL="0" indent="0">
              <a:buNone/>
            </a:pPr>
            <a:r>
              <a:rPr lang="en-GB" sz="2400" dirty="0"/>
              <a:t>“Unilever has a simple but clear purpose – to make sustainable living commonplace. We believe this is the best long-term way for our business to grow”. (Our Vision, 2018)</a:t>
            </a:r>
          </a:p>
          <a:p>
            <a:pPr marL="0" indent="0">
              <a:buNone/>
            </a:pPr>
            <a:endParaRPr lang="en-GB" sz="2400" dirty="0"/>
          </a:p>
        </p:txBody>
      </p:sp>
    </p:spTree>
    <p:extLst>
      <p:ext uri="{BB962C8B-B14F-4D97-AF65-F5344CB8AC3E}">
        <p14:creationId xmlns:p14="http://schemas.microsoft.com/office/powerpoint/2010/main" val="8514567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0" name="Freeform: Shape 19">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Freeform: Shape 21">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C47BF40F-3C62-4F4D-94EC-94AAF4525AA5}"/>
              </a:ext>
            </a:extLst>
          </p:cNvPr>
          <p:cNvSpPr>
            <a:spLocks noGrp="1"/>
          </p:cNvSpPr>
          <p:nvPr>
            <p:ph type="title"/>
          </p:nvPr>
        </p:nvSpPr>
        <p:spPr>
          <a:xfrm>
            <a:off x="804672" y="1412489"/>
            <a:ext cx="2871095" cy="2127124"/>
          </a:xfrm>
        </p:spPr>
        <p:txBody>
          <a:bodyPr anchor="t">
            <a:normAutofit/>
          </a:bodyPr>
          <a:lstStyle/>
          <a:p>
            <a:r>
              <a:rPr lang="en-GB" sz="3600" b="1" dirty="0">
                <a:solidFill>
                  <a:schemeClr val="bg2"/>
                </a:solidFill>
              </a:rPr>
              <a:t>Unilever’s Strategic Focus</a:t>
            </a:r>
          </a:p>
        </p:txBody>
      </p:sp>
      <p:sp>
        <p:nvSpPr>
          <p:cNvPr id="5" name="Content Placeholder 4">
            <a:extLst>
              <a:ext uri="{FF2B5EF4-FFF2-40B4-BE49-F238E27FC236}">
                <a16:creationId xmlns:a16="http://schemas.microsoft.com/office/drawing/2014/main" id="{CB1A9583-5A96-486C-B788-56B30474BBC3}"/>
              </a:ext>
            </a:extLst>
          </p:cNvPr>
          <p:cNvSpPr>
            <a:spLocks noGrp="1"/>
          </p:cNvSpPr>
          <p:nvPr>
            <p:ph sz="half" idx="1"/>
          </p:nvPr>
        </p:nvSpPr>
        <p:spPr>
          <a:xfrm>
            <a:off x="5198993" y="1412489"/>
            <a:ext cx="2926080" cy="4363844"/>
          </a:xfrm>
        </p:spPr>
        <p:txBody>
          <a:bodyPr>
            <a:normAutofit lnSpcReduction="10000"/>
          </a:bodyPr>
          <a:lstStyle/>
          <a:p>
            <a:r>
              <a:rPr lang="en-GB" sz="2000" b="1" u="sng" dirty="0"/>
              <a:t>Growing the business</a:t>
            </a:r>
          </a:p>
          <a:p>
            <a:r>
              <a:rPr lang="en-GB" sz="2000" dirty="0"/>
              <a:t>Sales</a:t>
            </a:r>
          </a:p>
          <a:p>
            <a:r>
              <a:rPr lang="en-GB" sz="2000" dirty="0"/>
              <a:t>Margin</a:t>
            </a:r>
          </a:p>
          <a:p>
            <a:r>
              <a:rPr lang="en-GB" sz="2000" dirty="0"/>
              <a:t>Capital efficiency</a:t>
            </a:r>
          </a:p>
          <a:p>
            <a:endParaRPr lang="en-GB" sz="2000" dirty="0"/>
          </a:p>
          <a:p>
            <a:r>
              <a:rPr lang="en-GB" sz="2000" b="1" u="sng" dirty="0"/>
              <a:t>Improving health and well-being</a:t>
            </a:r>
          </a:p>
          <a:p>
            <a:r>
              <a:rPr lang="en-GB" sz="2000" dirty="0"/>
              <a:t>Nutrition</a:t>
            </a:r>
          </a:p>
          <a:p>
            <a:r>
              <a:rPr lang="en-GB" sz="2000" dirty="0"/>
              <a:t>Health and hygiene</a:t>
            </a:r>
          </a:p>
          <a:p>
            <a:endParaRPr lang="en-GB" sz="2000" dirty="0"/>
          </a:p>
        </p:txBody>
      </p:sp>
      <p:sp>
        <p:nvSpPr>
          <p:cNvPr id="6" name="Content Placeholder 5">
            <a:extLst>
              <a:ext uri="{FF2B5EF4-FFF2-40B4-BE49-F238E27FC236}">
                <a16:creationId xmlns:a16="http://schemas.microsoft.com/office/drawing/2014/main" id="{190880BE-11D7-4E12-89ED-F77C69B8FDB5}"/>
              </a:ext>
            </a:extLst>
          </p:cNvPr>
          <p:cNvSpPr>
            <a:spLocks noGrp="1"/>
          </p:cNvSpPr>
          <p:nvPr>
            <p:ph sz="half" idx="2"/>
          </p:nvPr>
        </p:nvSpPr>
        <p:spPr>
          <a:xfrm>
            <a:off x="8451604" y="1412489"/>
            <a:ext cx="2926080" cy="4363844"/>
          </a:xfrm>
        </p:spPr>
        <p:txBody>
          <a:bodyPr>
            <a:normAutofit lnSpcReduction="10000"/>
          </a:bodyPr>
          <a:lstStyle/>
          <a:p>
            <a:r>
              <a:rPr lang="en-GB" sz="1900" b="1" u="sng" dirty="0"/>
              <a:t>Enhancing livelihoods</a:t>
            </a:r>
          </a:p>
          <a:p>
            <a:r>
              <a:rPr lang="en-GB" sz="1900" dirty="0"/>
              <a:t>Fairness in the workplace</a:t>
            </a:r>
          </a:p>
          <a:p>
            <a:r>
              <a:rPr lang="en-GB" sz="1900" dirty="0"/>
              <a:t>Opportunities for women</a:t>
            </a:r>
          </a:p>
          <a:p>
            <a:r>
              <a:rPr lang="en-GB" sz="1900" dirty="0"/>
              <a:t>Inclusive business</a:t>
            </a:r>
          </a:p>
          <a:p>
            <a:endParaRPr lang="en-GB" sz="1900" dirty="0"/>
          </a:p>
          <a:p>
            <a:r>
              <a:rPr lang="en-GB" sz="1900" b="1" u="sng" dirty="0"/>
              <a:t>Reducing environmental impact</a:t>
            </a:r>
          </a:p>
          <a:p>
            <a:r>
              <a:rPr lang="en-GB" sz="1900" dirty="0"/>
              <a:t>Greenhouses gases</a:t>
            </a:r>
          </a:p>
          <a:p>
            <a:r>
              <a:rPr lang="en-GB" sz="1900" dirty="0"/>
              <a:t>Water</a:t>
            </a:r>
          </a:p>
          <a:p>
            <a:r>
              <a:rPr lang="en-GB" sz="1900" dirty="0"/>
              <a:t>Waste</a:t>
            </a:r>
          </a:p>
          <a:p>
            <a:r>
              <a:rPr lang="en-GB" sz="1900" dirty="0"/>
              <a:t>Sustainable sourcing</a:t>
            </a:r>
          </a:p>
          <a:p>
            <a:r>
              <a:rPr lang="en-GB" sz="1900" dirty="0"/>
              <a:t> (Our strategy, 2018)</a:t>
            </a:r>
          </a:p>
          <a:p>
            <a:endParaRPr lang="en-GB" sz="1900" dirty="0"/>
          </a:p>
          <a:p>
            <a:endParaRPr lang="en-GB" sz="1900" dirty="0"/>
          </a:p>
        </p:txBody>
      </p:sp>
    </p:spTree>
    <p:extLst>
      <p:ext uri="{BB962C8B-B14F-4D97-AF65-F5344CB8AC3E}">
        <p14:creationId xmlns:p14="http://schemas.microsoft.com/office/powerpoint/2010/main" val="398699861"/>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18">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0">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9B485094-C10C-4911-9C9B-8253E74CF8D6}"/>
              </a:ext>
            </a:extLst>
          </p:cNvPr>
          <p:cNvSpPr>
            <a:spLocks noGrp="1"/>
          </p:cNvSpPr>
          <p:nvPr>
            <p:ph type="title"/>
          </p:nvPr>
        </p:nvSpPr>
        <p:spPr>
          <a:xfrm>
            <a:off x="6094105" y="802955"/>
            <a:ext cx="4977976" cy="1454051"/>
          </a:xfrm>
        </p:spPr>
        <p:txBody>
          <a:bodyPr>
            <a:normAutofit/>
          </a:bodyPr>
          <a:lstStyle/>
          <a:p>
            <a:r>
              <a:rPr lang="en-GB" dirty="0">
                <a:solidFill>
                  <a:schemeClr val="tx2"/>
                </a:solidFill>
              </a:rPr>
              <a:t>Unilever’s goals and objectives</a:t>
            </a:r>
          </a:p>
        </p:txBody>
      </p:sp>
      <p:sp>
        <p:nvSpPr>
          <p:cNvPr id="23"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Checkmark">
            <a:extLst>
              <a:ext uri="{FF2B5EF4-FFF2-40B4-BE49-F238E27FC236}">
                <a16:creationId xmlns:a16="http://schemas.microsoft.com/office/drawing/2014/main" id="{5FA3D8F1-5A77-4B34-8784-E3AB64ADDEE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2B50EFDA-9A0B-4E5F-8CF3-7FB4A93360E0}"/>
              </a:ext>
            </a:extLst>
          </p:cNvPr>
          <p:cNvSpPr>
            <a:spLocks noGrp="1"/>
          </p:cNvSpPr>
          <p:nvPr>
            <p:ph idx="1"/>
          </p:nvPr>
        </p:nvSpPr>
        <p:spPr>
          <a:xfrm>
            <a:off x="6090574" y="2421682"/>
            <a:ext cx="4977578" cy="3639289"/>
          </a:xfrm>
        </p:spPr>
        <p:txBody>
          <a:bodyPr anchor="ctr">
            <a:normAutofit/>
          </a:bodyPr>
          <a:lstStyle/>
          <a:p>
            <a:r>
              <a:rPr lang="en-GB" sz="2000">
                <a:solidFill>
                  <a:srgbClr val="000000"/>
                </a:solidFill>
              </a:rPr>
              <a:t>Consistent profitable and long term growth, this provides a strong business with low risk for shareholders</a:t>
            </a:r>
          </a:p>
          <a:p>
            <a:r>
              <a:rPr lang="en-GB" sz="2000">
                <a:solidFill>
                  <a:srgbClr val="000000"/>
                </a:solidFill>
              </a:rPr>
              <a:t> To promote sustainable living </a:t>
            </a:r>
          </a:p>
          <a:p>
            <a:r>
              <a:rPr lang="en-GB" sz="2000">
                <a:solidFill>
                  <a:srgbClr val="000000"/>
                </a:solidFill>
              </a:rPr>
              <a:t>An ambitious long term aim in keeping with customers developing  attitudes, beliefs and values</a:t>
            </a:r>
          </a:p>
          <a:p>
            <a:r>
              <a:rPr lang="en-GB" sz="2000">
                <a:solidFill>
                  <a:srgbClr val="000000"/>
                </a:solidFill>
              </a:rPr>
              <a:t>Reducing the organisations environmental footprint</a:t>
            </a:r>
          </a:p>
          <a:p>
            <a:endParaRPr lang="en-GB" sz="2000" dirty="0">
              <a:solidFill>
                <a:srgbClr val="000000"/>
              </a:solidFill>
            </a:endParaRPr>
          </a:p>
        </p:txBody>
      </p:sp>
    </p:spTree>
    <p:extLst>
      <p:ext uri="{BB962C8B-B14F-4D97-AF65-F5344CB8AC3E}">
        <p14:creationId xmlns:p14="http://schemas.microsoft.com/office/powerpoint/2010/main" val="8073773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6" name="Graphic 65" descr="Children">
            <a:extLst>
              <a:ext uri="{FF2B5EF4-FFF2-40B4-BE49-F238E27FC236}">
                <a16:creationId xmlns:a16="http://schemas.microsoft.com/office/drawing/2014/main" id="{47053891-C9A5-48FA-8B09-FE26B0D293B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058931" y="1247741"/>
            <a:ext cx="1636037" cy="1636037"/>
          </a:xfrm>
          <a:prstGeom prst="rect">
            <a:avLst/>
          </a:prstGeom>
        </p:spPr>
      </p:pic>
      <p:pic>
        <p:nvPicPr>
          <p:cNvPr id="69" name="Graphic 68" descr="Meeting">
            <a:extLst>
              <a:ext uri="{FF2B5EF4-FFF2-40B4-BE49-F238E27FC236}">
                <a16:creationId xmlns:a16="http://schemas.microsoft.com/office/drawing/2014/main" id="{D431ED71-F548-45C7-9BAC-10F1D094B6B2}"/>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56626" y="1247742"/>
            <a:ext cx="1636036" cy="1636036"/>
          </a:xfrm>
          <a:prstGeom prst="rect">
            <a:avLst/>
          </a:prstGeom>
        </p:spPr>
      </p:pic>
      <p:pic>
        <p:nvPicPr>
          <p:cNvPr id="71" name="Graphic 70" descr="Computer">
            <a:extLst>
              <a:ext uri="{FF2B5EF4-FFF2-40B4-BE49-F238E27FC236}">
                <a16:creationId xmlns:a16="http://schemas.microsoft.com/office/drawing/2014/main" id="{92B46FBC-F362-4257-810C-768F2F7AAE04}"/>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5968498" y="1187777"/>
            <a:ext cx="1594822" cy="1594822"/>
          </a:xfrm>
          <a:prstGeom prst="rect">
            <a:avLst/>
          </a:prstGeom>
        </p:spPr>
      </p:pic>
      <p:pic>
        <p:nvPicPr>
          <p:cNvPr id="80" name="Graphic 79" descr="Fir tree">
            <a:extLst>
              <a:ext uri="{FF2B5EF4-FFF2-40B4-BE49-F238E27FC236}">
                <a16:creationId xmlns:a16="http://schemas.microsoft.com/office/drawing/2014/main" id="{4265C7FC-3E70-4EBA-824E-19F9DEB3FF99}"/>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8257452" y="1359083"/>
            <a:ext cx="1413352" cy="1413352"/>
          </a:xfrm>
          <a:prstGeom prst="rect">
            <a:avLst/>
          </a:prstGeom>
        </p:spPr>
      </p:pic>
      <p:pic>
        <p:nvPicPr>
          <p:cNvPr id="82" name="Graphic 81" descr="Scales of Justice">
            <a:extLst>
              <a:ext uri="{FF2B5EF4-FFF2-40B4-BE49-F238E27FC236}">
                <a16:creationId xmlns:a16="http://schemas.microsoft.com/office/drawing/2014/main" id="{5449807E-9B55-428C-B42E-EECB72D4A666}"/>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10258958" y="1429212"/>
            <a:ext cx="1413352" cy="1413352"/>
          </a:xfrm>
          <a:prstGeom prst="rect">
            <a:avLst/>
          </a:prstGeom>
        </p:spPr>
      </p:pic>
      <p:pic>
        <p:nvPicPr>
          <p:cNvPr id="84" name="Graphic 83" descr="Shopping cart">
            <a:extLst>
              <a:ext uri="{FF2B5EF4-FFF2-40B4-BE49-F238E27FC236}">
                <a16:creationId xmlns:a16="http://schemas.microsoft.com/office/drawing/2014/main" id="{B863F92E-6467-4B31-BE46-81B67AFA6A6C}"/>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2216948" y="1278512"/>
            <a:ext cx="1413352" cy="1413352"/>
          </a:xfrm>
          <a:prstGeom prst="rect">
            <a:avLst/>
          </a:prstGeom>
        </p:spPr>
      </p:pic>
      <p:sp>
        <p:nvSpPr>
          <p:cNvPr id="96" name="Title 95">
            <a:extLst>
              <a:ext uri="{FF2B5EF4-FFF2-40B4-BE49-F238E27FC236}">
                <a16:creationId xmlns:a16="http://schemas.microsoft.com/office/drawing/2014/main" id="{1002FCD4-6B37-4CFA-9028-267613D62EEC}"/>
              </a:ext>
            </a:extLst>
          </p:cNvPr>
          <p:cNvSpPr>
            <a:spLocks noGrp="1"/>
          </p:cNvSpPr>
          <p:nvPr>
            <p:ph type="title" idx="4294967295"/>
          </p:nvPr>
        </p:nvSpPr>
        <p:spPr>
          <a:xfrm>
            <a:off x="0" y="1709738"/>
            <a:ext cx="10853738" cy="2852737"/>
          </a:xfrm>
        </p:spPr>
        <p:txBody>
          <a:bodyPr/>
          <a:lstStyle/>
          <a:p>
            <a:r>
              <a:rPr lang="en-GB" dirty="0"/>
              <a:t>  </a:t>
            </a:r>
            <a:endParaRPr lang="en-GB" b="1" dirty="0">
              <a:solidFill>
                <a:schemeClr val="tx2"/>
              </a:solidFill>
            </a:endParaRPr>
          </a:p>
        </p:txBody>
      </p:sp>
      <p:sp>
        <p:nvSpPr>
          <p:cNvPr id="3" name="TextBox 2">
            <a:extLst>
              <a:ext uri="{FF2B5EF4-FFF2-40B4-BE49-F238E27FC236}">
                <a16:creationId xmlns:a16="http://schemas.microsoft.com/office/drawing/2014/main" id="{15C3DE01-631E-4935-A6CF-4C532E618B9F}"/>
              </a:ext>
            </a:extLst>
          </p:cNvPr>
          <p:cNvSpPr txBox="1"/>
          <p:nvPr/>
        </p:nvSpPr>
        <p:spPr>
          <a:xfrm>
            <a:off x="117808" y="3136106"/>
            <a:ext cx="1963271" cy="1077218"/>
          </a:xfrm>
          <a:prstGeom prst="rect">
            <a:avLst/>
          </a:prstGeom>
          <a:noFill/>
        </p:spPr>
        <p:txBody>
          <a:bodyPr wrap="square" rtlCol="0">
            <a:spAutoFit/>
          </a:bodyPr>
          <a:lstStyle/>
          <a:p>
            <a:pPr algn="ctr"/>
            <a:r>
              <a:rPr lang="en-GB" sz="2000" dirty="0">
                <a:solidFill>
                  <a:schemeClr val="tx2"/>
                </a:solidFill>
              </a:rPr>
              <a:t>POLITICAL</a:t>
            </a:r>
            <a:br>
              <a:rPr lang="en-GB" dirty="0"/>
            </a:br>
            <a:r>
              <a:rPr lang="en-GB" sz="4400" dirty="0">
                <a:solidFill>
                  <a:schemeClr val="tx2"/>
                </a:solidFill>
              </a:rPr>
              <a:t>P</a:t>
            </a:r>
          </a:p>
        </p:txBody>
      </p:sp>
      <p:sp>
        <p:nvSpPr>
          <p:cNvPr id="4" name="TextBox 3">
            <a:extLst>
              <a:ext uri="{FF2B5EF4-FFF2-40B4-BE49-F238E27FC236}">
                <a16:creationId xmlns:a16="http://schemas.microsoft.com/office/drawing/2014/main" id="{0EAC9574-42BE-43F0-957B-98FAAF2D6C79}"/>
              </a:ext>
            </a:extLst>
          </p:cNvPr>
          <p:cNvSpPr txBox="1"/>
          <p:nvPr/>
        </p:nvSpPr>
        <p:spPr>
          <a:xfrm>
            <a:off x="1992662" y="3121224"/>
            <a:ext cx="2034988" cy="1077218"/>
          </a:xfrm>
          <a:prstGeom prst="rect">
            <a:avLst/>
          </a:prstGeom>
          <a:noFill/>
        </p:spPr>
        <p:txBody>
          <a:bodyPr wrap="square" rtlCol="0">
            <a:spAutoFit/>
          </a:bodyPr>
          <a:lstStyle/>
          <a:p>
            <a:pPr algn="ctr"/>
            <a:r>
              <a:rPr lang="en-GB" sz="2000" dirty="0">
                <a:solidFill>
                  <a:schemeClr val="tx2"/>
                </a:solidFill>
              </a:rPr>
              <a:t>ECONOMIC</a:t>
            </a:r>
            <a:br>
              <a:rPr lang="en-GB" sz="2000" dirty="0">
                <a:solidFill>
                  <a:schemeClr val="tx2"/>
                </a:solidFill>
              </a:rPr>
            </a:br>
            <a:r>
              <a:rPr lang="en-GB" sz="4400" dirty="0">
                <a:solidFill>
                  <a:schemeClr val="tx2"/>
                </a:solidFill>
              </a:rPr>
              <a:t>E</a:t>
            </a:r>
          </a:p>
        </p:txBody>
      </p:sp>
      <p:sp>
        <p:nvSpPr>
          <p:cNvPr id="5" name="TextBox 4">
            <a:extLst>
              <a:ext uri="{FF2B5EF4-FFF2-40B4-BE49-F238E27FC236}">
                <a16:creationId xmlns:a16="http://schemas.microsoft.com/office/drawing/2014/main" id="{363CF593-E3BE-4BA8-A6CB-7F2DBD557757}"/>
              </a:ext>
            </a:extLst>
          </p:cNvPr>
          <p:cNvSpPr txBox="1"/>
          <p:nvPr/>
        </p:nvSpPr>
        <p:spPr>
          <a:xfrm>
            <a:off x="3630300" y="3153860"/>
            <a:ext cx="2133600" cy="1077218"/>
          </a:xfrm>
          <a:prstGeom prst="rect">
            <a:avLst/>
          </a:prstGeom>
          <a:noFill/>
        </p:spPr>
        <p:txBody>
          <a:bodyPr wrap="square" rtlCol="0">
            <a:spAutoFit/>
          </a:bodyPr>
          <a:lstStyle/>
          <a:p>
            <a:pPr algn="ctr"/>
            <a:r>
              <a:rPr lang="en-GB" sz="2000" dirty="0">
                <a:solidFill>
                  <a:schemeClr val="tx2"/>
                </a:solidFill>
              </a:rPr>
              <a:t>SOCIAL</a:t>
            </a:r>
          </a:p>
          <a:p>
            <a:pPr algn="ctr"/>
            <a:r>
              <a:rPr lang="en-GB" sz="4400" dirty="0">
                <a:solidFill>
                  <a:schemeClr val="tx2"/>
                </a:solidFill>
              </a:rPr>
              <a:t>S</a:t>
            </a:r>
          </a:p>
        </p:txBody>
      </p:sp>
      <p:sp>
        <p:nvSpPr>
          <p:cNvPr id="6" name="TextBox 5">
            <a:extLst>
              <a:ext uri="{FF2B5EF4-FFF2-40B4-BE49-F238E27FC236}">
                <a16:creationId xmlns:a16="http://schemas.microsoft.com/office/drawing/2014/main" id="{8FC3C503-C308-4E09-B868-77FBC6551EB8}"/>
              </a:ext>
            </a:extLst>
          </p:cNvPr>
          <p:cNvSpPr txBox="1"/>
          <p:nvPr/>
        </p:nvSpPr>
        <p:spPr>
          <a:xfrm>
            <a:off x="5426869" y="3130468"/>
            <a:ext cx="2371076" cy="1077218"/>
          </a:xfrm>
          <a:prstGeom prst="rect">
            <a:avLst/>
          </a:prstGeom>
          <a:noFill/>
        </p:spPr>
        <p:txBody>
          <a:bodyPr wrap="square" rtlCol="0">
            <a:spAutoFit/>
          </a:bodyPr>
          <a:lstStyle/>
          <a:p>
            <a:pPr algn="ctr"/>
            <a:r>
              <a:rPr lang="en-GB" sz="2000" dirty="0">
                <a:solidFill>
                  <a:schemeClr val="tx2"/>
                </a:solidFill>
              </a:rPr>
              <a:t>TECHNOLOGICAL</a:t>
            </a:r>
          </a:p>
          <a:p>
            <a:pPr algn="ctr"/>
            <a:r>
              <a:rPr lang="en-GB" sz="4400" dirty="0">
                <a:solidFill>
                  <a:schemeClr val="tx2"/>
                </a:solidFill>
              </a:rPr>
              <a:t>T</a:t>
            </a:r>
          </a:p>
        </p:txBody>
      </p:sp>
      <p:sp>
        <p:nvSpPr>
          <p:cNvPr id="7" name="TextBox 6">
            <a:extLst>
              <a:ext uri="{FF2B5EF4-FFF2-40B4-BE49-F238E27FC236}">
                <a16:creationId xmlns:a16="http://schemas.microsoft.com/office/drawing/2014/main" id="{D360DF48-78E8-48DE-BBD2-05FEAB9E1F62}"/>
              </a:ext>
            </a:extLst>
          </p:cNvPr>
          <p:cNvSpPr txBox="1"/>
          <p:nvPr/>
        </p:nvSpPr>
        <p:spPr>
          <a:xfrm>
            <a:off x="7572170" y="3115399"/>
            <a:ext cx="2704119" cy="1077218"/>
          </a:xfrm>
          <a:prstGeom prst="rect">
            <a:avLst/>
          </a:prstGeom>
          <a:noFill/>
        </p:spPr>
        <p:txBody>
          <a:bodyPr wrap="square" rtlCol="0">
            <a:spAutoFit/>
          </a:bodyPr>
          <a:lstStyle/>
          <a:p>
            <a:pPr algn="ctr"/>
            <a:r>
              <a:rPr lang="en-GB" sz="2000" dirty="0">
                <a:solidFill>
                  <a:schemeClr val="tx2"/>
                </a:solidFill>
              </a:rPr>
              <a:t>ENVIRONMENTAL</a:t>
            </a:r>
          </a:p>
          <a:p>
            <a:pPr algn="ctr"/>
            <a:r>
              <a:rPr lang="en-GB" sz="4400" dirty="0">
                <a:solidFill>
                  <a:schemeClr val="tx2"/>
                </a:solidFill>
              </a:rPr>
              <a:t>E</a:t>
            </a:r>
          </a:p>
        </p:txBody>
      </p:sp>
      <p:sp>
        <p:nvSpPr>
          <p:cNvPr id="8" name="TextBox 7">
            <a:extLst>
              <a:ext uri="{FF2B5EF4-FFF2-40B4-BE49-F238E27FC236}">
                <a16:creationId xmlns:a16="http://schemas.microsoft.com/office/drawing/2014/main" id="{2ACEFAD0-847F-4059-BB49-B55CE77338FC}"/>
              </a:ext>
            </a:extLst>
          </p:cNvPr>
          <p:cNvSpPr txBox="1"/>
          <p:nvPr/>
        </p:nvSpPr>
        <p:spPr>
          <a:xfrm>
            <a:off x="9983999" y="3153860"/>
            <a:ext cx="1963270" cy="1077218"/>
          </a:xfrm>
          <a:prstGeom prst="rect">
            <a:avLst/>
          </a:prstGeom>
          <a:noFill/>
        </p:spPr>
        <p:txBody>
          <a:bodyPr wrap="square" rtlCol="0">
            <a:spAutoFit/>
          </a:bodyPr>
          <a:lstStyle/>
          <a:p>
            <a:pPr algn="ctr"/>
            <a:r>
              <a:rPr lang="en-GB" sz="2000" dirty="0">
                <a:solidFill>
                  <a:schemeClr val="tx2"/>
                </a:solidFill>
              </a:rPr>
              <a:t>LEGAL</a:t>
            </a:r>
          </a:p>
          <a:p>
            <a:pPr algn="ctr"/>
            <a:r>
              <a:rPr lang="en-GB" sz="4400" dirty="0">
                <a:solidFill>
                  <a:schemeClr val="tx2"/>
                </a:solidFill>
              </a:rPr>
              <a:t>L</a:t>
            </a:r>
          </a:p>
        </p:txBody>
      </p:sp>
    </p:spTree>
    <p:extLst>
      <p:ext uri="{BB962C8B-B14F-4D97-AF65-F5344CB8AC3E}">
        <p14:creationId xmlns:p14="http://schemas.microsoft.com/office/powerpoint/2010/main" val="35542442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Empty Battery">
            <a:extLst>
              <a:ext uri="{FF2B5EF4-FFF2-40B4-BE49-F238E27FC236}">
                <a16:creationId xmlns:a16="http://schemas.microsoft.com/office/drawing/2014/main" id="{BF7511F0-93D6-441B-8D31-A8666F6D9606}"/>
              </a:ext>
            </a:extLst>
          </p:cNvPr>
          <p:cNvPicPr>
            <a:picLocks noGrp="1" noChangeAspect="1"/>
          </p:cNvPicPr>
          <p:nvPr>
            <p:ph idx="4294967295"/>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928018" y="1775012"/>
            <a:ext cx="1952864" cy="1955202"/>
          </a:xfrm>
        </p:spPr>
      </p:pic>
      <p:pic>
        <p:nvPicPr>
          <p:cNvPr id="7" name="Graphic 6" descr="Handshake">
            <a:extLst>
              <a:ext uri="{FF2B5EF4-FFF2-40B4-BE49-F238E27FC236}">
                <a16:creationId xmlns:a16="http://schemas.microsoft.com/office/drawing/2014/main" id="{7C97ECD4-CE68-48D1-B3E7-89A2D62C3530}"/>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263653" y="1830864"/>
            <a:ext cx="1952863" cy="1952863"/>
          </a:xfrm>
          <a:prstGeom prst="rect">
            <a:avLst/>
          </a:prstGeom>
        </p:spPr>
      </p:pic>
      <p:pic>
        <p:nvPicPr>
          <p:cNvPr id="9" name="Graphic 8" descr="Unlock">
            <a:extLst>
              <a:ext uri="{FF2B5EF4-FFF2-40B4-BE49-F238E27FC236}">
                <a16:creationId xmlns:a16="http://schemas.microsoft.com/office/drawing/2014/main" id="{7AB5BF4E-790B-4F1D-BE51-60BB2314A237}"/>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849961" y="1830864"/>
            <a:ext cx="1724538" cy="1724538"/>
          </a:xfrm>
          <a:prstGeom prst="rect">
            <a:avLst/>
          </a:prstGeom>
        </p:spPr>
      </p:pic>
      <p:pic>
        <p:nvPicPr>
          <p:cNvPr id="11" name="Graphic 10" descr="Podium">
            <a:extLst>
              <a:ext uri="{FF2B5EF4-FFF2-40B4-BE49-F238E27FC236}">
                <a16:creationId xmlns:a16="http://schemas.microsoft.com/office/drawing/2014/main" id="{01AB033E-DD42-4B11-AB0E-5768D94F5884}"/>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1226372" y="1688568"/>
            <a:ext cx="1866834" cy="1866834"/>
          </a:xfrm>
          <a:prstGeom prst="rect">
            <a:avLst/>
          </a:prstGeom>
        </p:spPr>
      </p:pic>
      <p:sp>
        <p:nvSpPr>
          <p:cNvPr id="13" name="TextBox 12">
            <a:extLst>
              <a:ext uri="{FF2B5EF4-FFF2-40B4-BE49-F238E27FC236}">
                <a16:creationId xmlns:a16="http://schemas.microsoft.com/office/drawing/2014/main" id="{DF4DF719-20A0-4094-A202-82487BD8976E}"/>
              </a:ext>
            </a:extLst>
          </p:cNvPr>
          <p:cNvSpPr txBox="1"/>
          <p:nvPr/>
        </p:nvSpPr>
        <p:spPr>
          <a:xfrm>
            <a:off x="1372240" y="3783727"/>
            <a:ext cx="1575098" cy="1077218"/>
          </a:xfrm>
          <a:prstGeom prst="rect">
            <a:avLst/>
          </a:prstGeom>
          <a:noFill/>
        </p:spPr>
        <p:txBody>
          <a:bodyPr wrap="square" rtlCol="0">
            <a:spAutoFit/>
          </a:bodyPr>
          <a:lstStyle/>
          <a:p>
            <a:pPr algn="ctr"/>
            <a:r>
              <a:rPr lang="en-GB" sz="2000" dirty="0">
                <a:solidFill>
                  <a:schemeClr val="tx2"/>
                </a:solidFill>
              </a:rPr>
              <a:t>STRENGTHS</a:t>
            </a:r>
          </a:p>
          <a:p>
            <a:pPr algn="ctr"/>
            <a:r>
              <a:rPr lang="en-GB" sz="4400" dirty="0">
                <a:solidFill>
                  <a:schemeClr val="tx2"/>
                </a:solidFill>
              </a:rPr>
              <a:t>S</a:t>
            </a:r>
          </a:p>
        </p:txBody>
      </p:sp>
      <p:sp>
        <p:nvSpPr>
          <p:cNvPr id="16" name="TextBox 15">
            <a:extLst>
              <a:ext uri="{FF2B5EF4-FFF2-40B4-BE49-F238E27FC236}">
                <a16:creationId xmlns:a16="http://schemas.microsoft.com/office/drawing/2014/main" id="{A331BD51-7E56-4A2C-9709-B898FD935F49}"/>
              </a:ext>
            </a:extLst>
          </p:cNvPr>
          <p:cNvSpPr txBox="1"/>
          <p:nvPr/>
        </p:nvSpPr>
        <p:spPr>
          <a:xfrm>
            <a:off x="3928018" y="3783727"/>
            <a:ext cx="2000330" cy="1077218"/>
          </a:xfrm>
          <a:prstGeom prst="rect">
            <a:avLst/>
          </a:prstGeom>
          <a:noFill/>
        </p:spPr>
        <p:txBody>
          <a:bodyPr wrap="square" rtlCol="0">
            <a:spAutoFit/>
          </a:bodyPr>
          <a:lstStyle/>
          <a:p>
            <a:pPr algn="ctr"/>
            <a:r>
              <a:rPr lang="en-GB" sz="2000" dirty="0">
                <a:solidFill>
                  <a:schemeClr val="tx2"/>
                </a:solidFill>
              </a:rPr>
              <a:t>WEAKNESSES</a:t>
            </a:r>
          </a:p>
          <a:p>
            <a:pPr algn="ctr"/>
            <a:r>
              <a:rPr lang="en-GB" sz="4400" dirty="0">
                <a:solidFill>
                  <a:schemeClr val="tx2"/>
                </a:solidFill>
              </a:rPr>
              <a:t>W</a:t>
            </a:r>
          </a:p>
        </p:txBody>
      </p:sp>
      <p:sp>
        <p:nvSpPr>
          <p:cNvPr id="17" name="TextBox 16">
            <a:extLst>
              <a:ext uri="{FF2B5EF4-FFF2-40B4-BE49-F238E27FC236}">
                <a16:creationId xmlns:a16="http://schemas.microsoft.com/office/drawing/2014/main" id="{44D13721-A383-4675-B8DA-F1453AE16290}"/>
              </a:ext>
            </a:extLst>
          </p:cNvPr>
          <p:cNvSpPr txBox="1"/>
          <p:nvPr/>
        </p:nvSpPr>
        <p:spPr>
          <a:xfrm>
            <a:off x="6280140" y="3783727"/>
            <a:ext cx="2404675" cy="1077218"/>
          </a:xfrm>
          <a:prstGeom prst="rect">
            <a:avLst/>
          </a:prstGeom>
          <a:noFill/>
        </p:spPr>
        <p:txBody>
          <a:bodyPr wrap="square" rtlCol="0">
            <a:spAutoFit/>
          </a:bodyPr>
          <a:lstStyle/>
          <a:p>
            <a:pPr algn="ctr"/>
            <a:r>
              <a:rPr lang="en-GB" sz="2000" dirty="0">
                <a:solidFill>
                  <a:schemeClr val="tx2"/>
                </a:solidFill>
              </a:rPr>
              <a:t>OPPERTUNITIES</a:t>
            </a:r>
          </a:p>
          <a:p>
            <a:pPr algn="ctr"/>
            <a:r>
              <a:rPr lang="en-GB" sz="4400" dirty="0">
                <a:solidFill>
                  <a:schemeClr val="tx2"/>
                </a:solidFill>
              </a:rPr>
              <a:t>O</a:t>
            </a:r>
          </a:p>
        </p:txBody>
      </p:sp>
      <p:sp>
        <p:nvSpPr>
          <p:cNvPr id="18" name="TextBox 17">
            <a:extLst>
              <a:ext uri="{FF2B5EF4-FFF2-40B4-BE49-F238E27FC236}">
                <a16:creationId xmlns:a16="http://schemas.microsoft.com/office/drawing/2014/main" id="{C51B3450-2998-47A2-B9C6-92C4D476B860}"/>
              </a:ext>
            </a:extLst>
          </p:cNvPr>
          <p:cNvSpPr txBox="1"/>
          <p:nvPr/>
        </p:nvSpPr>
        <p:spPr>
          <a:xfrm>
            <a:off x="8309085" y="3783727"/>
            <a:ext cx="2806290" cy="1046440"/>
          </a:xfrm>
          <a:prstGeom prst="rect">
            <a:avLst/>
          </a:prstGeom>
          <a:noFill/>
        </p:spPr>
        <p:txBody>
          <a:bodyPr wrap="square" rtlCol="0">
            <a:spAutoFit/>
          </a:bodyPr>
          <a:lstStyle/>
          <a:p>
            <a:pPr algn="ctr"/>
            <a:r>
              <a:rPr lang="en-GB" dirty="0">
                <a:solidFill>
                  <a:schemeClr val="tx2"/>
                </a:solidFill>
              </a:rPr>
              <a:t>THREATS</a:t>
            </a:r>
          </a:p>
          <a:p>
            <a:pPr algn="ctr"/>
            <a:r>
              <a:rPr lang="en-GB" sz="4400" dirty="0">
                <a:solidFill>
                  <a:schemeClr val="tx2"/>
                </a:solidFill>
              </a:rPr>
              <a:t>T</a:t>
            </a:r>
          </a:p>
        </p:txBody>
      </p:sp>
    </p:spTree>
    <p:extLst>
      <p:ext uri="{BB962C8B-B14F-4D97-AF65-F5344CB8AC3E}">
        <p14:creationId xmlns:p14="http://schemas.microsoft.com/office/powerpoint/2010/main" val="3337623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DCCA91-3849-477D-930E-DD2D4194BAE3}"/>
              </a:ext>
            </a:extLst>
          </p:cNvPr>
          <p:cNvSpPr>
            <a:spLocks noGrp="1"/>
          </p:cNvSpPr>
          <p:nvPr>
            <p:ph type="title"/>
          </p:nvPr>
        </p:nvSpPr>
        <p:spPr>
          <a:xfrm>
            <a:off x="838200" y="963877"/>
            <a:ext cx="3494362" cy="4930246"/>
          </a:xfrm>
        </p:spPr>
        <p:txBody>
          <a:bodyPr>
            <a:normAutofit/>
          </a:bodyPr>
          <a:lstStyle/>
          <a:p>
            <a:pPr algn="r"/>
            <a:r>
              <a:rPr lang="en-GB" b="1" dirty="0">
                <a:solidFill>
                  <a:schemeClr val="tx2"/>
                </a:solidFill>
              </a:rPr>
              <a:t>Approaches to Management</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pic>
        <p:nvPicPr>
          <p:cNvPr id="5" name="Content Placeholder 4" descr="A screenshot of a cell phone&#10;&#10;Description automatically generated">
            <a:extLst>
              <a:ext uri="{FF2B5EF4-FFF2-40B4-BE49-F238E27FC236}">
                <a16:creationId xmlns:a16="http://schemas.microsoft.com/office/drawing/2014/main" id="{3C5CC2B1-454A-48D0-BB2A-9833A888E77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590799" y="1269402"/>
            <a:ext cx="6763001" cy="4085979"/>
          </a:xfrm>
        </p:spPr>
      </p:pic>
    </p:spTree>
    <p:extLst>
      <p:ext uri="{BB962C8B-B14F-4D97-AF65-F5344CB8AC3E}">
        <p14:creationId xmlns:p14="http://schemas.microsoft.com/office/powerpoint/2010/main" val="2570885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2" name="Rectangle 58">
            <a:extLst>
              <a:ext uri="{FF2B5EF4-FFF2-40B4-BE49-F238E27FC236}">
                <a16:creationId xmlns:a16="http://schemas.microsoft.com/office/drawing/2014/main" id="{2F19B711-C590-44D1-9AA8-9F143B0ED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0">
            <a:extLst>
              <a:ext uri="{FF2B5EF4-FFF2-40B4-BE49-F238E27FC236}">
                <a16:creationId xmlns:a16="http://schemas.microsoft.com/office/drawing/2014/main" id="{C0C79CF2-6A1C-4636-84CE-ABB2BE191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2">
            <a:extLst>
              <a:ext uri="{FF2B5EF4-FFF2-40B4-BE49-F238E27FC236}">
                <a16:creationId xmlns:a16="http://schemas.microsoft.com/office/drawing/2014/main" id="{7A5D17DF-AD65-402C-A95C-F13C770C9F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Content Placeholder 16" descr="A close up of text on a black background&#10;&#10;Description automatically generated">
            <a:extLst>
              <a:ext uri="{FF2B5EF4-FFF2-40B4-BE49-F238E27FC236}">
                <a16:creationId xmlns:a16="http://schemas.microsoft.com/office/drawing/2014/main" id="{F5395CF3-A991-4B29-A5F6-FD987CD554C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20477" y="2054097"/>
            <a:ext cx="4814653" cy="2696205"/>
          </a:xfrm>
          <a:prstGeom prst="rect">
            <a:avLst/>
          </a:prstGeom>
        </p:spPr>
      </p:pic>
      <p:pic>
        <p:nvPicPr>
          <p:cNvPr id="24" name="Content Placeholder 23" descr="A picture containing text&#10;&#10;Description automatically generated">
            <a:extLst>
              <a:ext uri="{FF2B5EF4-FFF2-40B4-BE49-F238E27FC236}">
                <a16:creationId xmlns:a16="http://schemas.microsoft.com/office/drawing/2014/main" id="{609763E2-CB95-482E-B3C6-4C0AA2FBC052}"/>
              </a:ext>
            </a:extLst>
          </p:cNvPr>
          <p:cNvPicPr>
            <a:picLocks noGrp="1" noChangeAspect="1"/>
          </p:cNvPicPr>
          <p:nvPr>
            <p:ph idx="4294967295"/>
          </p:nvPr>
        </p:nvPicPr>
        <p:blipFill>
          <a:blip r:embed="rId4">
            <a:extLst>
              <a:ext uri="{28A0092B-C50C-407E-A947-70E740481C1C}">
                <a14:useLocalDpi xmlns:a14="http://schemas.microsoft.com/office/drawing/2010/main" val="0"/>
              </a:ext>
            </a:extLst>
          </a:blip>
          <a:stretch>
            <a:fillRect/>
          </a:stretch>
        </p:blipFill>
        <p:spPr>
          <a:xfrm>
            <a:off x="6256863" y="2187653"/>
            <a:ext cx="4814655" cy="2476547"/>
          </a:xfrm>
          <a:prstGeom prst="rect">
            <a:avLst/>
          </a:prstGeom>
        </p:spPr>
      </p:pic>
      <p:sp>
        <p:nvSpPr>
          <p:cNvPr id="2" name="Title 1">
            <a:extLst>
              <a:ext uri="{FF2B5EF4-FFF2-40B4-BE49-F238E27FC236}">
                <a16:creationId xmlns:a16="http://schemas.microsoft.com/office/drawing/2014/main" id="{325CE213-F720-4A47-A48F-3DC596AD9FCE}"/>
              </a:ext>
            </a:extLst>
          </p:cNvPr>
          <p:cNvSpPr>
            <a:spLocks noGrp="1"/>
          </p:cNvSpPr>
          <p:nvPr>
            <p:ph type="title" idx="4294967295"/>
          </p:nvPr>
        </p:nvSpPr>
        <p:spPr>
          <a:xfrm>
            <a:off x="821516" y="640263"/>
            <a:ext cx="6204984" cy="1344975"/>
          </a:xfrm>
        </p:spPr>
        <p:txBody>
          <a:bodyPr vert="horz" lIns="91440" tIns="45720" rIns="91440" bIns="45720" rtlCol="0" anchor="ctr">
            <a:normAutofit/>
          </a:bodyPr>
          <a:lstStyle/>
          <a:p>
            <a:r>
              <a:rPr lang="en-US" sz="4000" b="1" dirty="0">
                <a:solidFill>
                  <a:schemeClr val="tx2"/>
                </a:solidFill>
              </a:rPr>
              <a:t>Group &amp; Teamwork</a:t>
            </a:r>
          </a:p>
        </p:txBody>
      </p:sp>
    </p:spTree>
    <p:extLst>
      <p:ext uri="{BB962C8B-B14F-4D97-AF65-F5344CB8AC3E}">
        <p14:creationId xmlns:p14="http://schemas.microsoft.com/office/powerpoint/2010/main" val="16182784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1" name="Rectangle 110">
            <a:extLst>
              <a:ext uri="{FF2B5EF4-FFF2-40B4-BE49-F238E27FC236}">
                <a16:creationId xmlns:a16="http://schemas.microsoft.com/office/drawing/2014/main" id="{B558F58E-93BA-44A3-BCDA-585AFF2E4F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7A0889-7FBC-4F1E-930E-1D9A71E292D0}"/>
              </a:ext>
            </a:extLst>
          </p:cNvPr>
          <p:cNvSpPr>
            <a:spLocks noGrp="1"/>
          </p:cNvSpPr>
          <p:nvPr>
            <p:ph type="title"/>
          </p:nvPr>
        </p:nvSpPr>
        <p:spPr>
          <a:xfrm>
            <a:off x="655320" y="2671011"/>
            <a:ext cx="5257803" cy="2427120"/>
          </a:xfrm>
        </p:spPr>
        <p:txBody>
          <a:bodyPr vert="horz" lIns="91440" tIns="45720" rIns="91440" bIns="45720" rtlCol="0" anchor="t">
            <a:normAutofit/>
          </a:bodyPr>
          <a:lstStyle/>
          <a:p>
            <a:r>
              <a:rPr lang="en-US" sz="5600" b="1" dirty="0"/>
              <a:t>Meredith Belbin’s theory of teamwork</a:t>
            </a:r>
          </a:p>
        </p:txBody>
      </p:sp>
      <p:sp>
        <p:nvSpPr>
          <p:cNvPr id="96" name="Content Placeholder 95">
            <a:extLst>
              <a:ext uri="{FF2B5EF4-FFF2-40B4-BE49-F238E27FC236}">
                <a16:creationId xmlns:a16="http://schemas.microsoft.com/office/drawing/2014/main" id="{A0AC4604-0267-4FA0-9826-023E542C66CC}"/>
              </a:ext>
            </a:extLst>
          </p:cNvPr>
          <p:cNvSpPr>
            <a:spLocks noGrp="1"/>
          </p:cNvSpPr>
          <p:nvPr>
            <p:ph idx="1"/>
          </p:nvPr>
        </p:nvSpPr>
        <p:spPr>
          <a:xfrm>
            <a:off x="655320" y="330359"/>
            <a:ext cx="4758891" cy="1655762"/>
          </a:xfrm>
        </p:spPr>
        <p:txBody>
          <a:bodyPr vert="horz" lIns="91440" tIns="45720" rIns="91440" bIns="45720" rtlCol="0" anchor="b">
            <a:normAutofit/>
          </a:bodyPr>
          <a:lstStyle/>
          <a:p>
            <a:pPr marL="0" indent="0" algn="ctr">
              <a:buNone/>
            </a:pPr>
            <a:r>
              <a:rPr lang="en-US" sz="2400" dirty="0"/>
              <a:t>There are nine team roles according to Belbin</a:t>
            </a:r>
          </a:p>
        </p:txBody>
      </p:sp>
      <p:cxnSp>
        <p:nvCxnSpPr>
          <p:cNvPr id="113" name="Straight Arrow Connector 112">
            <a:extLst>
              <a:ext uri="{FF2B5EF4-FFF2-40B4-BE49-F238E27FC236}">
                <a16:creationId xmlns:a16="http://schemas.microsoft.com/office/drawing/2014/main" id="{BCD0BBC1-A7D4-445D-98AC-95A6A45D8E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1148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pic>
        <p:nvPicPr>
          <p:cNvPr id="94" name="Content Placeholder 4" descr="A person posing for a picture&#10;&#10;Description automatically generated">
            <a:extLst>
              <a:ext uri="{FF2B5EF4-FFF2-40B4-BE49-F238E27FC236}">
                <a16:creationId xmlns:a16="http://schemas.microsoft.com/office/drawing/2014/main" id="{861EC00D-86A1-4F34-889F-16BF03558C48}"/>
              </a:ext>
            </a:extLst>
          </p:cNvPr>
          <p:cNvPicPr>
            <a:picLocks noChangeAspect="1"/>
          </p:cNvPicPr>
          <p:nvPr/>
        </p:nvPicPr>
        <p:blipFill rotWithShape="1">
          <a:blip r:embed="rId3">
            <a:extLst>
              <a:ext uri="{28A0092B-C50C-407E-A947-70E740481C1C}">
                <a14:useLocalDpi xmlns:a14="http://schemas.microsoft.com/office/drawing/2010/main" val="0"/>
              </a:ext>
            </a:extLst>
          </a:blip>
          <a:srcRect t="4196" r="1" b="23444"/>
          <a:stretch/>
        </p:blipFill>
        <p:spPr>
          <a:xfrm>
            <a:off x="5913124" y="10"/>
            <a:ext cx="6278877" cy="6857990"/>
          </a:xfrm>
          <a:custGeom>
            <a:avLst/>
            <a:gdLst>
              <a:gd name="connsiteX0" fmla="*/ 45571 w 6278877"/>
              <a:gd name="connsiteY0" fmla="*/ 0 h 6858000"/>
              <a:gd name="connsiteX1" fmla="*/ 6278877 w 6278877"/>
              <a:gd name="connsiteY1" fmla="*/ 0 h 6858000"/>
              <a:gd name="connsiteX2" fmla="*/ 6278877 w 6278877"/>
              <a:gd name="connsiteY2" fmla="*/ 6858000 h 6858000"/>
              <a:gd name="connsiteX3" fmla="*/ 3292307 w 6278877"/>
              <a:gd name="connsiteY3" fmla="*/ 6858000 h 6858000"/>
              <a:gd name="connsiteX4" fmla="*/ 3181525 w 6278877"/>
              <a:gd name="connsiteY4" fmla="*/ 6786980 h 6858000"/>
              <a:gd name="connsiteX5" fmla="*/ 0 w 6278877"/>
              <a:gd name="connsiteY5" fmla="*/ 803252 h 6858000"/>
              <a:gd name="connsiteX6" fmla="*/ 37255 w 6278877"/>
              <a:gd name="connsiteY6" fmla="*/ 654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7" h="6858000">
                <a:moveTo>
                  <a:pt x="45571" y="0"/>
                </a:moveTo>
                <a:lnTo>
                  <a:pt x="6278877" y="0"/>
                </a:lnTo>
                <a:lnTo>
                  <a:pt x="6278877" y="6858000"/>
                </a:lnTo>
                <a:lnTo>
                  <a:pt x="3292307" y="6858000"/>
                </a:lnTo>
                <a:lnTo>
                  <a:pt x="3181525" y="6786980"/>
                </a:lnTo>
                <a:cubicBezTo>
                  <a:pt x="1262020" y="5490189"/>
                  <a:pt x="0" y="3294101"/>
                  <a:pt x="0" y="803252"/>
                </a:cubicBezTo>
                <a:cubicBezTo>
                  <a:pt x="0" y="554167"/>
                  <a:pt x="12619" y="308030"/>
                  <a:pt x="37255" y="65445"/>
                </a:cubicBezTo>
                <a:close/>
              </a:path>
            </a:pathLst>
          </a:custGeom>
        </p:spPr>
      </p:pic>
    </p:spTree>
    <p:extLst>
      <p:ext uri="{BB962C8B-B14F-4D97-AF65-F5344CB8AC3E}">
        <p14:creationId xmlns:p14="http://schemas.microsoft.com/office/powerpoint/2010/main" val="27885665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8" name="Rectangle 77">
            <a:extLst>
              <a:ext uri="{FF2B5EF4-FFF2-40B4-BE49-F238E27FC236}">
                <a16:creationId xmlns:a16="http://schemas.microsoft.com/office/drawing/2014/main" id="{CDA1A2E9-63FE-408D-A803-8E306ECAB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8" y="450221"/>
            <a:ext cx="11272742" cy="3918123"/>
          </a:xfrm>
          <a:prstGeom prst="rect">
            <a:avLst/>
          </a:prstGeom>
          <a:solidFill>
            <a:srgbClr val="404040">
              <a:alpha val="95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40404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A66D304-2BD4-433B-8436-A795129D5FFE}"/>
              </a:ext>
            </a:extLst>
          </p:cNvPr>
          <p:cNvSpPr>
            <a:spLocks noGrp="1"/>
          </p:cNvSpPr>
          <p:nvPr>
            <p:ph type="title"/>
          </p:nvPr>
        </p:nvSpPr>
        <p:spPr>
          <a:xfrm>
            <a:off x="1100669" y="1111086"/>
            <a:ext cx="10011831" cy="2623885"/>
          </a:xfrm>
        </p:spPr>
        <p:txBody>
          <a:bodyPr vert="horz" lIns="91440" tIns="45720" rIns="91440" bIns="45720" rtlCol="0" anchor="ctr">
            <a:normAutofit/>
          </a:bodyPr>
          <a:lstStyle/>
          <a:p>
            <a:r>
              <a:rPr lang="en-US" sz="6000" b="1" kern="1200" dirty="0">
                <a:solidFill>
                  <a:srgbClr val="FFFFFF"/>
                </a:solidFill>
                <a:latin typeface="+mj-lt"/>
                <a:ea typeface="+mj-ea"/>
                <a:cs typeface="+mj-cs"/>
              </a:rPr>
              <a:t>BELBIN.COM</a:t>
            </a:r>
          </a:p>
        </p:txBody>
      </p:sp>
      <p:sp>
        <p:nvSpPr>
          <p:cNvPr id="80" name="Rectangle 79">
            <a:extLst>
              <a:ext uri="{FF2B5EF4-FFF2-40B4-BE49-F238E27FC236}">
                <a16:creationId xmlns:a16="http://schemas.microsoft.com/office/drawing/2014/main" id="{FBE9F90C-C163-435B-9A68-D15C92D1CF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21269"/>
            <a:ext cx="6699246" cy="1877811"/>
          </a:xfrm>
          <a:prstGeom prst="rect">
            <a:avLst/>
          </a:prstGeom>
          <a:solidFill>
            <a:srgbClr val="A5A5A5">
              <a:alpha val="8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1" name="Picture 40" descr="A picture containing clipart&#10;&#10;Description automatically generated">
            <a:extLst>
              <a:ext uri="{FF2B5EF4-FFF2-40B4-BE49-F238E27FC236}">
                <a16:creationId xmlns:a16="http://schemas.microsoft.com/office/drawing/2014/main" id="{F74B288D-C5B5-434E-935E-1ACB6512438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78179" y="5267686"/>
            <a:ext cx="1819434" cy="393678"/>
          </a:xfrm>
          <a:prstGeom prst="rect">
            <a:avLst/>
          </a:prstGeom>
        </p:spPr>
      </p:pic>
      <p:sp>
        <p:nvSpPr>
          <p:cNvPr id="82" name="Rectangle 81">
            <a:extLst>
              <a:ext uri="{FF2B5EF4-FFF2-40B4-BE49-F238E27FC236}">
                <a16:creationId xmlns:a16="http://schemas.microsoft.com/office/drawing/2014/main" id="{1A882A9F-F4E9-4E23-8F0B-20B5DF42E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19345" y="4521270"/>
            <a:ext cx="2115455" cy="1890204"/>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267008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CE361-BF2E-48CA-8F56-26194829976A}"/>
              </a:ext>
            </a:extLst>
          </p:cNvPr>
          <p:cNvSpPr>
            <a:spLocks noGrp="1"/>
          </p:cNvSpPr>
          <p:nvPr>
            <p:ph type="title" idx="4294967295"/>
          </p:nvPr>
        </p:nvSpPr>
        <p:spPr>
          <a:xfrm>
            <a:off x="968188" y="365125"/>
            <a:ext cx="10515600" cy="1325563"/>
          </a:xfrm>
        </p:spPr>
        <p:txBody>
          <a:bodyPr>
            <a:normAutofit/>
          </a:bodyPr>
          <a:lstStyle/>
          <a:p>
            <a:pPr algn="ctr"/>
            <a:r>
              <a:rPr lang="en-GB" b="1" dirty="0">
                <a:solidFill>
                  <a:schemeClr val="tx2"/>
                </a:solidFill>
              </a:rPr>
              <a:t>Bruce Tuckman’s Team Model</a:t>
            </a:r>
          </a:p>
        </p:txBody>
      </p:sp>
      <p:graphicFrame>
        <p:nvGraphicFramePr>
          <p:cNvPr id="6" name="Content Placeholder 5">
            <a:extLst>
              <a:ext uri="{FF2B5EF4-FFF2-40B4-BE49-F238E27FC236}">
                <a16:creationId xmlns:a16="http://schemas.microsoft.com/office/drawing/2014/main" id="{DB4E90AF-3331-458D-9233-C7972A48A6C8}"/>
              </a:ext>
            </a:extLst>
          </p:cNvPr>
          <p:cNvGraphicFramePr>
            <a:graphicFrameLocks noGrp="1"/>
          </p:cNvGraphicFramePr>
          <p:nvPr>
            <p:ph idx="4294967295"/>
            <p:extLst>
              <p:ext uri="{D42A27DB-BD31-4B8C-83A1-F6EECF244321}">
                <p14:modId xmlns:p14="http://schemas.microsoft.com/office/powerpoint/2010/main" val="3752427750"/>
              </p:ext>
            </p:extLst>
          </p:nvPr>
        </p:nvGraphicFramePr>
        <p:xfrm>
          <a:off x="-1" y="1825625"/>
          <a:ext cx="12021671"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2" name="TextBox 11">
            <a:extLst>
              <a:ext uri="{FF2B5EF4-FFF2-40B4-BE49-F238E27FC236}">
                <a16:creationId xmlns:a16="http://schemas.microsoft.com/office/drawing/2014/main" id="{62AC5B25-1DD0-4E49-A137-779F5559A3F5}"/>
              </a:ext>
            </a:extLst>
          </p:cNvPr>
          <p:cNvSpPr txBox="1"/>
          <p:nvPr/>
        </p:nvSpPr>
        <p:spPr>
          <a:xfrm>
            <a:off x="3211046" y="4847139"/>
            <a:ext cx="5271247" cy="584775"/>
          </a:xfrm>
          <a:prstGeom prst="rect">
            <a:avLst/>
          </a:prstGeom>
          <a:noFill/>
        </p:spPr>
        <p:txBody>
          <a:bodyPr wrap="square" rtlCol="0">
            <a:spAutoFit/>
          </a:bodyPr>
          <a:lstStyle/>
          <a:p>
            <a:pPr algn="ctr"/>
            <a:r>
              <a:rPr lang="en-GB" sz="3200" dirty="0">
                <a:solidFill>
                  <a:schemeClr val="tx2"/>
                </a:solidFill>
              </a:rPr>
              <a:t>Five stages of  team evolution</a:t>
            </a:r>
          </a:p>
        </p:txBody>
      </p:sp>
      <p:sp>
        <p:nvSpPr>
          <p:cNvPr id="15" name="Rectangle 14">
            <a:extLst>
              <a:ext uri="{FF2B5EF4-FFF2-40B4-BE49-F238E27FC236}">
                <a16:creationId xmlns:a16="http://schemas.microsoft.com/office/drawing/2014/main" id="{E52F7141-D430-4019-9EF5-7BC99F2F95A4}"/>
              </a:ext>
            </a:extLst>
          </p:cNvPr>
          <p:cNvSpPr/>
          <p:nvPr/>
        </p:nvSpPr>
        <p:spPr>
          <a:xfrm>
            <a:off x="1021975" y="2603791"/>
            <a:ext cx="1601321" cy="1504292"/>
          </a:xfrm>
          <a:prstGeom prst="rect">
            <a:avLst/>
          </a:prstGeom>
          <a:effectLst>
            <a:outerShdw blurRad="76200" dist="12700" dir="8100000" sy="-23000" kx="800400" algn="br" rotWithShape="0">
              <a:prstClr val="black">
                <a:alpha val="20000"/>
              </a:prstClr>
            </a:outerShdw>
          </a:effectLst>
          <a:scene3d>
            <a:camera prst="orthographicFront"/>
            <a:lightRig rig="threePt" dir="t"/>
          </a:scene3d>
          <a:sp3d>
            <a:bevelT prst="slope"/>
          </a:sp3d>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b="1" dirty="0">
                <a:solidFill>
                  <a:schemeClr val="tx2"/>
                </a:solidFill>
              </a:rPr>
              <a:t>FORMING</a:t>
            </a:r>
          </a:p>
        </p:txBody>
      </p:sp>
      <p:sp>
        <p:nvSpPr>
          <p:cNvPr id="16" name="Rectangle 15">
            <a:extLst>
              <a:ext uri="{FF2B5EF4-FFF2-40B4-BE49-F238E27FC236}">
                <a16:creationId xmlns:a16="http://schemas.microsoft.com/office/drawing/2014/main" id="{AD97E269-2D66-4BBE-AF6C-365F8CC5FDF3}"/>
              </a:ext>
            </a:extLst>
          </p:cNvPr>
          <p:cNvSpPr/>
          <p:nvPr/>
        </p:nvSpPr>
        <p:spPr>
          <a:xfrm>
            <a:off x="3020546" y="2603791"/>
            <a:ext cx="1601320" cy="1504291"/>
          </a:xfrm>
          <a:prstGeom prst="rect">
            <a:avLst/>
          </a:prstGeom>
          <a:effectLst>
            <a:outerShdw blurRad="76200" dist="12700" dir="8100000" sy="-23000" kx="800400" algn="br" rotWithShape="0">
              <a:prstClr val="black">
                <a:alpha val="20000"/>
              </a:prstClr>
            </a:outerShdw>
          </a:effectLst>
          <a:scene3d>
            <a:camera prst="orthographicFront"/>
            <a:lightRig rig="threePt" dir="t"/>
          </a:scene3d>
          <a:sp3d>
            <a:bevelT w="114300" prst="artDeco"/>
          </a:sp3d>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b="1" dirty="0">
                <a:solidFill>
                  <a:schemeClr val="tx2"/>
                </a:solidFill>
              </a:rPr>
              <a:t>STORMING</a:t>
            </a:r>
          </a:p>
        </p:txBody>
      </p:sp>
      <p:sp>
        <p:nvSpPr>
          <p:cNvPr id="17" name="Rectangle 16">
            <a:extLst>
              <a:ext uri="{FF2B5EF4-FFF2-40B4-BE49-F238E27FC236}">
                <a16:creationId xmlns:a16="http://schemas.microsoft.com/office/drawing/2014/main" id="{952AC7D2-9265-4B15-98F0-86ED895CB542}"/>
              </a:ext>
            </a:extLst>
          </p:cNvPr>
          <p:cNvSpPr/>
          <p:nvPr/>
        </p:nvSpPr>
        <p:spPr>
          <a:xfrm>
            <a:off x="4973175" y="2597969"/>
            <a:ext cx="1601321" cy="1515935"/>
          </a:xfrm>
          <a:prstGeom prst="rect">
            <a:avLst/>
          </a:prstGeom>
          <a:effectLst>
            <a:outerShdw blurRad="76200" dist="12700" dir="8100000" sy="-23000" kx="800400" algn="br" rotWithShape="0">
              <a:prstClr val="black">
                <a:alpha val="20000"/>
              </a:prstClr>
            </a:outerShdw>
          </a:effectLst>
          <a:scene3d>
            <a:camera prst="orthographicFront"/>
            <a:lightRig rig="threePt" dir="t"/>
          </a:scene3d>
          <a:sp3d>
            <a:bevelT w="114300" prst="artDeco"/>
          </a:sp3d>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b="1" dirty="0">
                <a:solidFill>
                  <a:schemeClr val="tx2"/>
                </a:solidFill>
              </a:rPr>
              <a:t>NORMING</a:t>
            </a:r>
          </a:p>
        </p:txBody>
      </p:sp>
      <p:sp>
        <p:nvSpPr>
          <p:cNvPr id="18" name="Rectangle 17">
            <a:extLst>
              <a:ext uri="{FF2B5EF4-FFF2-40B4-BE49-F238E27FC236}">
                <a16:creationId xmlns:a16="http://schemas.microsoft.com/office/drawing/2014/main" id="{0EE09F07-FC6C-4B77-B5F5-57EA04F51BA3}"/>
              </a:ext>
            </a:extLst>
          </p:cNvPr>
          <p:cNvSpPr/>
          <p:nvPr/>
        </p:nvSpPr>
        <p:spPr>
          <a:xfrm rot="10800000" flipV="1">
            <a:off x="7147681" y="2584236"/>
            <a:ext cx="1600199" cy="1504293"/>
          </a:xfrm>
          <a:prstGeom prst="rect">
            <a:avLst/>
          </a:prstGeom>
          <a:ln>
            <a:noFill/>
          </a:ln>
          <a:effectLst>
            <a:outerShdw blurRad="76200" dist="12700" dir="8100000" sy="-23000" kx="800400" algn="br" rotWithShape="0">
              <a:prstClr val="black">
                <a:alpha val="20000"/>
              </a:prstClr>
            </a:outerShdw>
          </a:effectLst>
          <a:scene3d>
            <a:camera prst="orthographicFront"/>
            <a:lightRig rig="threePt" dir="t"/>
          </a:scene3d>
          <a:sp3d>
            <a:bevelT w="114300" prst="artDeco"/>
          </a:sp3d>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b="1" dirty="0">
                <a:solidFill>
                  <a:schemeClr val="tx2"/>
                </a:solidFill>
              </a:rPr>
              <a:t>PERFORMING</a:t>
            </a:r>
          </a:p>
        </p:txBody>
      </p:sp>
      <p:sp>
        <p:nvSpPr>
          <p:cNvPr id="19" name="Rectangle 18">
            <a:extLst>
              <a:ext uri="{FF2B5EF4-FFF2-40B4-BE49-F238E27FC236}">
                <a16:creationId xmlns:a16="http://schemas.microsoft.com/office/drawing/2014/main" id="{4B8836D0-DA0E-4148-BEF2-52054A7057C7}"/>
              </a:ext>
            </a:extLst>
          </p:cNvPr>
          <p:cNvSpPr/>
          <p:nvPr/>
        </p:nvSpPr>
        <p:spPr>
          <a:xfrm>
            <a:off x="9146251" y="2615434"/>
            <a:ext cx="1600199" cy="1504293"/>
          </a:xfrm>
          <a:prstGeom prst="rect">
            <a:avLst/>
          </a:prstGeom>
          <a:ln>
            <a:noFill/>
          </a:ln>
          <a:effectLst>
            <a:outerShdw blurRad="76200" dist="12700" dir="8100000" sy="-23000" kx="800400" algn="br" rotWithShape="0">
              <a:prstClr val="black">
                <a:alpha val="20000"/>
              </a:prstClr>
            </a:outerShdw>
          </a:effectLst>
          <a:scene3d>
            <a:camera prst="orthographicFront"/>
            <a:lightRig rig="threePt" dir="t"/>
          </a:scene3d>
          <a:sp3d>
            <a:bevelT w="114300" prst="artDeco"/>
          </a:sp3d>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b="1" dirty="0">
                <a:solidFill>
                  <a:schemeClr val="tx2"/>
                </a:solidFill>
              </a:rPr>
              <a:t>ADJOURNING</a:t>
            </a:r>
          </a:p>
        </p:txBody>
      </p:sp>
      <p:cxnSp>
        <p:nvCxnSpPr>
          <p:cNvPr id="21" name="Straight Arrow Connector 20">
            <a:extLst>
              <a:ext uri="{FF2B5EF4-FFF2-40B4-BE49-F238E27FC236}">
                <a16:creationId xmlns:a16="http://schemas.microsoft.com/office/drawing/2014/main" id="{9CEC5AB8-4FAE-4E1B-BC2A-2F304EE4699A}"/>
              </a:ext>
            </a:extLst>
          </p:cNvPr>
          <p:cNvCxnSpPr>
            <a:cxnSpLocks/>
          </p:cNvCxnSpPr>
          <p:nvPr/>
        </p:nvCxnSpPr>
        <p:spPr>
          <a:xfrm>
            <a:off x="2645720" y="3384227"/>
            <a:ext cx="386884"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70A5A33A-8B50-4F1B-8F6B-30ACEEEBFD2F}"/>
              </a:ext>
            </a:extLst>
          </p:cNvPr>
          <p:cNvCxnSpPr>
            <a:endCxn id="17" idx="1"/>
          </p:cNvCxnSpPr>
          <p:nvPr/>
        </p:nvCxnSpPr>
        <p:spPr>
          <a:xfrm>
            <a:off x="4566403" y="3350112"/>
            <a:ext cx="406772" cy="582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75DC2993-34C4-4ABE-9031-5BE32ADD9C14}"/>
              </a:ext>
            </a:extLst>
          </p:cNvPr>
          <p:cNvCxnSpPr>
            <a:cxnSpLocks/>
          </p:cNvCxnSpPr>
          <p:nvPr/>
        </p:nvCxnSpPr>
        <p:spPr>
          <a:xfrm>
            <a:off x="6574496" y="3350112"/>
            <a:ext cx="47401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55A5C9FB-5637-431B-A46A-87371D8D293B}"/>
              </a:ext>
            </a:extLst>
          </p:cNvPr>
          <p:cNvCxnSpPr>
            <a:endCxn id="19" idx="1"/>
          </p:cNvCxnSpPr>
          <p:nvPr/>
        </p:nvCxnSpPr>
        <p:spPr>
          <a:xfrm>
            <a:off x="8682328" y="3361760"/>
            <a:ext cx="463923" cy="582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742332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799A8B4F-0FED-46C0-9186-5A8E116D8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08905" y="0"/>
            <a:ext cx="648309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8" name="Picture 37">
            <a:extLst>
              <a:ext uri="{FF2B5EF4-FFF2-40B4-BE49-F238E27FC236}">
                <a16:creationId xmlns:a16="http://schemas.microsoft.com/office/drawing/2014/main" id="{DA6861EE-7660-46C9-80BD-173B8F7454B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9BA4E368-7DE2-46B8-B475-B57BE167E863}"/>
              </a:ext>
            </a:extLst>
          </p:cNvPr>
          <p:cNvSpPr>
            <a:spLocks noGrp="1"/>
          </p:cNvSpPr>
          <p:nvPr>
            <p:ph type="title"/>
          </p:nvPr>
        </p:nvSpPr>
        <p:spPr>
          <a:xfrm>
            <a:off x="807365" y="802955"/>
            <a:ext cx="6318649" cy="1454051"/>
          </a:xfrm>
        </p:spPr>
        <p:txBody>
          <a:bodyPr>
            <a:normAutofit/>
          </a:bodyPr>
          <a:lstStyle/>
          <a:p>
            <a:r>
              <a:rPr lang="en-GB" sz="3600" b="1" dirty="0">
                <a:solidFill>
                  <a:srgbClr val="000000"/>
                </a:solidFill>
              </a:rPr>
              <a:t>Corporate social responsibility</a:t>
            </a:r>
            <a:br>
              <a:rPr lang="en-GB" sz="3600" dirty="0">
                <a:solidFill>
                  <a:srgbClr val="000000"/>
                </a:solidFill>
              </a:rPr>
            </a:br>
            <a:endParaRPr lang="en-GB" sz="3600" dirty="0">
              <a:solidFill>
                <a:srgbClr val="000000"/>
              </a:solidFill>
            </a:endParaRPr>
          </a:p>
        </p:txBody>
      </p:sp>
      <p:sp>
        <p:nvSpPr>
          <p:cNvPr id="3" name="Content Placeholder 2">
            <a:extLst>
              <a:ext uri="{FF2B5EF4-FFF2-40B4-BE49-F238E27FC236}">
                <a16:creationId xmlns:a16="http://schemas.microsoft.com/office/drawing/2014/main" id="{8B4D047A-AB57-4F0A-8C66-23DECCD97005}"/>
              </a:ext>
            </a:extLst>
          </p:cNvPr>
          <p:cNvSpPr>
            <a:spLocks noGrp="1"/>
          </p:cNvSpPr>
          <p:nvPr>
            <p:ph idx="1"/>
          </p:nvPr>
        </p:nvSpPr>
        <p:spPr>
          <a:xfrm>
            <a:off x="803807" y="2421682"/>
            <a:ext cx="4650524" cy="3639289"/>
          </a:xfrm>
        </p:spPr>
        <p:txBody>
          <a:bodyPr anchor="ctr">
            <a:normAutofit/>
          </a:bodyPr>
          <a:lstStyle/>
          <a:p>
            <a:pPr marL="0" indent="0">
              <a:buNone/>
            </a:pPr>
            <a:r>
              <a:rPr lang="en-GB" sz="2000" dirty="0">
                <a:solidFill>
                  <a:srgbClr val="000000"/>
                </a:solidFill>
              </a:rPr>
              <a:t>“Our Corporate Purpose states that to succeed requires "the highest standards of corporate behaviour towards everyone we work with, the communities we touch, and the environment on which we have an impact."</a:t>
            </a:r>
            <a:r>
              <a:rPr lang="en-GB" dirty="0"/>
              <a:t> </a:t>
            </a:r>
            <a:r>
              <a:rPr lang="en-GB" sz="2000" dirty="0"/>
              <a:t>(Purpose, values and principles, 2018)</a:t>
            </a:r>
          </a:p>
          <a:p>
            <a:pPr marL="0" indent="0">
              <a:buNone/>
            </a:pPr>
            <a:endParaRPr lang="en-GB" sz="2000" dirty="0">
              <a:solidFill>
                <a:srgbClr val="000000"/>
              </a:solidFill>
            </a:endParaRPr>
          </a:p>
        </p:txBody>
      </p:sp>
      <p:sp>
        <p:nvSpPr>
          <p:cNvPr id="40" name="Oval 39">
            <a:extLst>
              <a:ext uri="{FF2B5EF4-FFF2-40B4-BE49-F238E27FC236}">
                <a16:creationId xmlns:a16="http://schemas.microsoft.com/office/drawing/2014/main" id="{38A69B74-22E3-47CC-823F-18BE7930C8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9636" y="2960687"/>
            <a:ext cx="2668748" cy="2668748"/>
          </a:xfrm>
          <a:prstGeom prst="ellipse">
            <a:avLst/>
          </a:pr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71">
            <a:extLst>
              <a:ext uri="{FF2B5EF4-FFF2-40B4-BE49-F238E27FC236}">
                <a16:creationId xmlns:a16="http://schemas.microsoft.com/office/drawing/2014/main" id="{1778637B-5DB8-4A75-B2E6-FC2B1BB9A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014" y="2"/>
            <a:ext cx="4034987" cy="3428147"/>
          </a:xfrm>
          <a:custGeom>
            <a:avLst/>
            <a:gdLst>
              <a:gd name="connsiteX0" fmla="*/ 350825 w 4034987"/>
              <a:gd name="connsiteY0" fmla="*/ 0 h 3428147"/>
              <a:gd name="connsiteX1" fmla="*/ 4034987 w 4034987"/>
              <a:gd name="connsiteY1" fmla="*/ 0 h 3428147"/>
              <a:gd name="connsiteX2" fmla="*/ 4034987 w 4034987"/>
              <a:gd name="connsiteY2" fmla="*/ 2505205 h 3428147"/>
              <a:gd name="connsiteX3" fmla="*/ 3951822 w 4034987"/>
              <a:gd name="connsiteY3" fmla="*/ 2616420 h 3428147"/>
              <a:gd name="connsiteX4" fmla="*/ 2230590 w 4034987"/>
              <a:gd name="connsiteY4" fmla="*/ 3428147 h 3428147"/>
              <a:gd name="connsiteX5" fmla="*/ 0 w 4034987"/>
              <a:gd name="connsiteY5" fmla="*/ 1197557 h 3428147"/>
              <a:gd name="connsiteX6" fmla="*/ 269220 w 4034987"/>
              <a:gd name="connsiteY6" fmla="*/ 134326 h 3428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34987" h="3428147">
                <a:moveTo>
                  <a:pt x="350825" y="0"/>
                </a:moveTo>
                <a:lnTo>
                  <a:pt x="4034987" y="0"/>
                </a:lnTo>
                <a:lnTo>
                  <a:pt x="4034987" y="2505205"/>
                </a:lnTo>
                <a:lnTo>
                  <a:pt x="3951822" y="2616420"/>
                </a:lnTo>
                <a:cubicBezTo>
                  <a:pt x="3542699" y="3112162"/>
                  <a:pt x="2923546" y="3428147"/>
                  <a:pt x="2230590" y="3428147"/>
                </a:cubicBezTo>
                <a:cubicBezTo>
                  <a:pt x="998669" y="3428147"/>
                  <a:pt x="0" y="2429478"/>
                  <a:pt x="0" y="1197557"/>
                </a:cubicBezTo>
                <a:cubicBezTo>
                  <a:pt x="0" y="812582"/>
                  <a:pt x="97526" y="450385"/>
                  <a:pt x="269220" y="134326"/>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1" name="Picture 10">
            <a:extLst>
              <a:ext uri="{FF2B5EF4-FFF2-40B4-BE49-F238E27FC236}">
                <a16:creationId xmlns:a16="http://schemas.microsoft.com/office/drawing/2014/main" id="{1B5FEDB3-D2E7-41DF-A109-5A9FAF10812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59844" y="523966"/>
            <a:ext cx="3205839" cy="1803284"/>
          </a:xfrm>
          <a:prstGeom prst="rect">
            <a:avLst/>
          </a:prstGeom>
        </p:spPr>
      </p:pic>
      <p:pic>
        <p:nvPicPr>
          <p:cNvPr id="13" name="Picture 12" descr="A person wearing a suit and tie&#10;&#10;Description automatically generated">
            <a:extLst>
              <a:ext uri="{FF2B5EF4-FFF2-40B4-BE49-F238E27FC236}">
                <a16:creationId xmlns:a16="http://schemas.microsoft.com/office/drawing/2014/main" id="{A4ACBEBE-6729-48E3-9078-95A4F76CB91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513813" y="3769442"/>
            <a:ext cx="1807158" cy="1025562"/>
          </a:xfrm>
          <a:prstGeom prst="rect">
            <a:avLst/>
          </a:prstGeom>
        </p:spPr>
      </p:pic>
      <p:sp>
        <p:nvSpPr>
          <p:cNvPr id="44" name="Freeform 75">
            <a:extLst>
              <a:ext uri="{FF2B5EF4-FFF2-40B4-BE49-F238E27FC236}">
                <a16:creationId xmlns:a16="http://schemas.microsoft.com/office/drawing/2014/main" id="{0035A30C-45F3-4EFB-B2E8-6E2A11843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59131" y="4258570"/>
            <a:ext cx="3132869" cy="2599430"/>
          </a:xfrm>
          <a:custGeom>
            <a:avLst/>
            <a:gdLst>
              <a:gd name="connsiteX0" fmla="*/ 1612418 w 3061881"/>
              <a:gd name="connsiteY0" fmla="*/ 0 h 2540529"/>
              <a:gd name="connsiteX1" fmla="*/ 3030226 w 3061881"/>
              <a:gd name="connsiteY1" fmla="*/ 843844 h 2540529"/>
              <a:gd name="connsiteX2" fmla="*/ 3061881 w 3061881"/>
              <a:gd name="connsiteY2" fmla="*/ 909556 h 2540529"/>
              <a:gd name="connsiteX3" fmla="*/ 3061881 w 3061881"/>
              <a:gd name="connsiteY3" fmla="*/ 2315281 h 2540529"/>
              <a:gd name="connsiteX4" fmla="*/ 3030226 w 3061881"/>
              <a:gd name="connsiteY4" fmla="*/ 2380992 h 2540529"/>
              <a:gd name="connsiteX5" fmla="*/ 2949460 w 3061881"/>
              <a:gd name="connsiteY5" fmla="*/ 2513937 h 2540529"/>
              <a:gd name="connsiteX6" fmla="*/ 2929575 w 3061881"/>
              <a:gd name="connsiteY6" fmla="*/ 2540529 h 2540529"/>
              <a:gd name="connsiteX7" fmla="*/ 295261 w 3061881"/>
              <a:gd name="connsiteY7" fmla="*/ 2540529 h 2540529"/>
              <a:gd name="connsiteX8" fmla="*/ 275376 w 3061881"/>
              <a:gd name="connsiteY8" fmla="*/ 2513937 h 2540529"/>
              <a:gd name="connsiteX9" fmla="*/ 0 w 3061881"/>
              <a:gd name="connsiteY9" fmla="*/ 1612418 h 2540529"/>
              <a:gd name="connsiteX10" fmla="*/ 1612418 w 3061881"/>
              <a:gd name="connsiteY10" fmla="*/ 0 h 254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61881" h="2540529">
                <a:moveTo>
                  <a:pt x="1612418" y="0"/>
                </a:moveTo>
                <a:cubicBezTo>
                  <a:pt x="2224646" y="0"/>
                  <a:pt x="2757180" y="341213"/>
                  <a:pt x="3030226" y="843844"/>
                </a:cubicBezTo>
                <a:lnTo>
                  <a:pt x="3061881" y="909556"/>
                </a:lnTo>
                <a:lnTo>
                  <a:pt x="3061881" y="2315281"/>
                </a:lnTo>
                <a:lnTo>
                  <a:pt x="3030226" y="2380992"/>
                </a:lnTo>
                <a:cubicBezTo>
                  <a:pt x="3005404" y="2426686"/>
                  <a:pt x="2978437" y="2471046"/>
                  <a:pt x="2949460" y="2513937"/>
                </a:cubicBezTo>
                <a:lnTo>
                  <a:pt x="2929575" y="2540529"/>
                </a:lnTo>
                <a:lnTo>
                  <a:pt x="295261" y="2540529"/>
                </a:lnTo>
                <a:lnTo>
                  <a:pt x="275376" y="2513937"/>
                </a:lnTo>
                <a:cubicBezTo>
                  <a:pt x="101518" y="2256593"/>
                  <a:pt x="0" y="1946361"/>
                  <a:pt x="0" y="1612418"/>
                </a:cubicBezTo>
                <a:cubicBezTo>
                  <a:pt x="0" y="721904"/>
                  <a:pt x="721904" y="0"/>
                  <a:pt x="1612418"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descr="A close up of a lush green field&#10;&#10;Description automatically generated">
            <a:extLst>
              <a:ext uri="{FF2B5EF4-FFF2-40B4-BE49-F238E27FC236}">
                <a16:creationId xmlns:a16="http://schemas.microsoft.com/office/drawing/2014/main" id="{33E76C08-4E9A-4EEB-B054-9E5DCD60FCF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533568" y="5156963"/>
            <a:ext cx="2432116" cy="1368065"/>
          </a:xfrm>
          <a:prstGeom prst="rect">
            <a:avLst/>
          </a:prstGeom>
        </p:spPr>
      </p:pic>
    </p:spTree>
    <p:extLst>
      <p:ext uri="{BB962C8B-B14F-4D97-AF65-F5344CB8AC3E}">
        <p14:creationId xmlns:p14="http://schemas.microsoft.com/office/powerpoint/2010/main" val="31703665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Title 1">
            <a:extLst>
              <a:ext uri="{FF2B5EF4-FFF2-40B4-BE49-F238E27FC236}">
                <a16:creationId xmlns:a16="http://schemas.microsoft.com/office/drawing/2014/main" id="{6F3D890D-CE0D-442B-98C9-EA9DC60FC4CF}"/>
              </a:ext>
            </a:extLst>
          </p:cNvPr>
          <p:cNvSpPr>
            <a:spLocks noGrp="1"/>
          </p:cNvSpPr>
          <p:nvPr>
            <p:ph type="title"/>
          </p:nvPr>
        </p:nvSpPr>
        <p:spPr>
          <a:xfrm>
            <a:off x="6109498" y="908344"/>
            <a:ext cx="5244301" cy="1538130"/>
          </a:xfrm>
          <a:prstGeom prst="ellipse">
            <a:avLst/>
          </a:prstGeom>
        </p:spPr>
        <p:txBody>
          <a:bodyPr vert="horz" lIns="91440" tIns="45720" rIns="91440" bIns="45720" rtlCol="0">
            <a:normAutofit/>
          </a:bodyPr>
          <a:lstStyle/>
          <a:p>
            <a:r>
              <a:rPr lang="en-US" b="1" kern="1200" dirty="0">
                <a:solidFill>
                  <a:schemeClr val="tx2"/>
                </a:solidFill>
                <a:latin typeface="+mj-lt"/>
                <a:ea typeface="+mj-ea"/>
                <a:cs typeface="+mj-cs"/>
              </a:rPr>
              <a:t>Sustainability</a:t>
            </a:r>
          </a:p>
        </p:txBody>
      </p:sp>
      <p:sp>
        <p:nvSpPr>
          <p:cNvPr id="58" name="Freeform 6">
            <a:extLst>
              <a:ext uri="{FF2B5EF4-FFF2-40B4-BE49-F238E27FC236}">
                <a16:creationId xmlns:a16="http://schemas.microsoft.com/office/drawing/2014/main" id="{B6C29DB0-17E9-42FF-986E-0B7F493F4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199584"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rgbClr val="4C4C4C"/>
          </a:solidFill>
          <a:ln w="0">
            <a:noFill/>
            <a:prstDash val="solid"/>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0" name="Freeform 6">
            <a:extLst>
              <a:ext uri="{FF2B5EF4-FFF2-40B4-BE49-F238E27FC236}">
                <a16:creationId xmlns:a16="http://schemas.microsoft.com/office/drawing/2014/main" id="{115AD956-A5B6-4760-B8B2-11E2DF6B0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rgbClr val="4C4C4C"/>
          </a:solidFill>
          <a:ln w="0">
            <a:noFill/>
            <a:prstDash val="solid"/>
            <a:round/>
            <a:headEnd/>
            <a:tailEnd/>
          </a:ln>
        </p:spPr>
      </p:sp>
      <p:pic>
        <p:nvPicPr>
          <p:cNvPr id="65" name="Content Placeholder 4">
            <a:extLst>
              <a:ext uri="{FF2B5EF4-FFF2-40B4-BE49-F238E27FC236}">
                <a16:creationId xmlns:a16="http://schemas.microsoft.com/office/drawing/2014/main" id="{FE160517-7BAD-48E6-9139-D7245B0C542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480173" y="1612017"/>
            <a:ext cx="3267942" cy="3625373"/>
          </a:xfrm>
          <a:prstGeom prst="rect">
            <a:avLst/>
          </a:prstGeom>
        </p:spPr>
      </p:pic>
      <p:pic>
        <p:nvPicPr>
          <p:cNvPr id="7" name="Content Placeholder 6">
            <a:extLst>
              <a:ext uri="{FF2B5EF4-FFF2-40B4-BE49-F238E27FC236}">
                <a16:creationId xmlns:a16="http://schemas.microsoft.com/office/drawing/2014/main" id="{E965149E-F5A6-41FD-95AB-1E2477DE5408}"/>
              </a:ext>
            </a:extLst>
          </p:cNvPr>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5911850" y="2927797"/>
            <a:ext cx="5383213" cy="3028057"/>
          </a:xfrm>
        </p:spPr>
      </p:pic>
    </p:spTree>
    <p:extLst>
      <p:ext uri="{BB962C8B-B14F-4D97-AF65-F5344CB8AC3E}">
        <p14:creationId xmlns:p14="http://schemas.microsoft.com/office/powerpoint/2010/main" val="32018780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Content Placeholder 8" descr="A close up of a white wall&#10;&#10;Description automatically generated">
            <a:extLst>
              <a:ext uri="{FF2B5EF4-FFF2-40B4-BE49-F238E27FC236}">
                <a16:creationId xmlns:a16="http://schemas.microsoft.com/office/drawing/2014/main" id="{75BBAF55-F735-4E07-9B5B-C3613F131984}"/>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t="13934" b="1797"/>
          <a:stretch/>
        </p:blipFill>
        <p:spPr>
          <a:xfrm>
            <a:off x="20" y="10"/>
            <a:ext cx="12191980" cy="6857990"/>
          </a:xfrm>
          <a:prstGeom prst="rect">
            <a:avLst/>
          </a:prstGeom>
        </p:spPr>
      </p:pic>
      <p:sp>
        <p:nvSpPr>
          <p:cNvPr id="14" name="Rectangle 13">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947EB3-0565-41F3-B2B9-BBD9117A4937}"/>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dirty="0">
                <a:solidFill>
                  <a:schemeClr val="tx2"/>
                </a:solidFill>
              </a:rPr>
              <a:t>CONCLUSION</a:t>
            </a:r>
          </a:p>
        </p:txBody>
      </p:sp>
      <p:cxnSp>
        <p:nvCxnSpPr>
          <p:cNvPr id="16" name="Straight Connector 15">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198386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94043-06C5-493F-A818-155F198A3F94}"/>
              </a:ext>
            </a:extLst>
          </p:cNvPr>
          <p:cNvSpPr>
            <a:spLocks noGrp="1"/>
          </p:cNvSpPr>
          <p:nvPr>
            <p:ph type="title"/>
          </p:nvPr>
        </p:nvSpPr>
        <p:spPr>
          <a:xfrm>
            <a:off x="447675" y="365125"/>
            <a:ext cx="10906125" cy="5749925"/>
          </a:xfrm>
        </p:spPr>
        <p:txBody>
          <a:bodyPr>
            <a:normAutofit/>
          </a:bodyPr>
          <a:lstStyle/>
          <a:p>
            <a:br>
              <a:rPr lang="en-GB" dirty="0"/>
            </a:br>
            <a:br>
              <a:rPr lang="en-GB" dirty="0"/>
            </a:br>
            <a:br>
              <a:rPr lang="en-GB" dirty="0"/>
            </a:br>
            <a:r>
              <a:rPr lang="en-GB" dirty="0"/>
              <a:t> </a:t>
            </a:r>
          </a:p>
        </p:txBody>
      </p:sp>
      <p:sp>
        <p:nvSpPr>
          <p:cNvPr id="5" name="TextBox 4">
            <a:extLst>
              <a:ext uri="{FF2B5EF4-FFF2-40B4-BE49-F238E27FC236}">
                <a16:creationId xmlns:a16="http://schemas.microsoft.com/office/drawing/2014/main" id="{9E8E0E6F-4984-4281-92E9-07CE69D73BCE}"/>
              </a:ext>
            </a:extLst>
          </p:cNvPr>
          <p:cNvSpPr txBox="1"/>
          <p:nvPr/>
        </p:nvSpPr>
        <p:spPr>
          <a:xfrm>
            <a:off x="257175" y="365125"/>
            <a:ext cx="11096625" cy="523220"/>
          </a:xfrm>
          <a:prstGeom prst="rect">
            <a:avLst/>
          </a:prstGeom>
          <a:noFill/>
        </p:spPr>
        <p:txBody>
          <a:bodyPr wrap="square" rtlCol="0">
            <a:spAutoFit/>
          </a:bodyPr>
          <a:lstStyle/>
          <a:p>
            <a:pPr algn="ctr"/>
            <a:r>
              <a:rPr lang="en-GB" sz="2800" dirty="0"/>
              <a:t>REFERENCES</a:t>
            </a:r>
          </a:p>
        </p:txBody>
      </p:sp>
      <p:sp>
        <p:nvSpPr>
          <p:cNvPr id="6" name="Rectangle 5">
            <a:extLst>
              <a:ext uri="{FF2B5EF4-FFF2-40B4-BE49-F238E27FC236}">
                <a16:creationId xmlns:a16="http://schemas.microsoft.com/office/drawing/2014/main" id="{EAB98B2F-916F-4942-936E-7DF42AED81FB}"/>
              </a:ext>
            </a:extLst>
          </p:cNvPr>
          <p:cNvSpPr/>
          <p:nvPr/>
        </p:nvSpPr>
        <p:spPr>
          <a:xfrm>
            <a:off x="114301" y="888345"/>
            <a:ext cx="11963400" cy="5970865"/>
          </a:xfrm>
          <a:prstGeom prst="rect">
            <a:avLst/>
          </a:prstGeom>
        </p:spPr>
        <p:txBody>
          <a:bodyPr wrap="square">
            <a:spAutoFit/>
          </a:bodyPr>
          <a:lstStyle/>
          <a:p>
            <a:pPr marL="457200" indent="-457200">
              <a:lnSpc>
                <a:spcPct val="200000"/>
              </a:lnSpc>
              <a:spcAft>
                <a:spcPts val="800"/>
              </a:spcAft>
            </a:pPr>
            <a:r>
              <a:rPr lang="en-GB" i="1" dirty="0">
                <a:latin typeface="Calibri" panose="020F0502020204030204" pitchFamily="34" charset="0"/>
                <a:ea typeface="Calibri" panose="020F0502020204030204" pitchFamily="34" charset="0"/>
                <a:cs typeface="Arial" panose="020B0604020202020204" pitchFamily="34" charset="0"/>
              </a:rPr>
              <a:t>Belbin team roles</a:t>
            </a:r>
            <a:r>
              <a:rPr lang="en-GB" dirty="0">
                <a:latin typeface="Calibri" panose="020F0502020204030204" pitchFamily="34" charset="0"/>
                <a:ea typeface="Calibri" panose="020F0502020204030204" pitchFamily="34" charset="0"/>
                <a:cs typeface="Arial" panose="020B0604020202020204" pitchFamily="34" charset="0"/>
              </a:rPr>
              <a:t>. (2018). Retrieved from Belbin.com: https://www.belbin.com/about/belbin-team-roles/</a:t>
            </a:r>
          </a:p>
          <a:p>
            <a:pPr marL="457200" indent="-457200">
              <a:lnSpc>
                <a:spcPct val="200000"/>
              </a:lnSpc>
              <a:spcAft>
                <a:spcPts val="800"/>
              </a:spcAft>
            </a:pPr>
            <a:r>
              <a:rPr lang="en-GB" dirty="0">
                <a:latin typeface="Calibri" panose="020F0502020204030204" pitchFamily="34" charset="0"/>
                <a:ea typeface="Calibri" panose="020F0502020204030204" pitchFamily="34" charset="0"/>
                <a:cs typeface="Arial" panose="020B0604020202020204" pitchFamily="34" charset="0"/>
              </a:rPr>
              <a:t>Boddy, D. (2014). </a:t>
            </a:r>
            <a:r>
              <a:rPr lang="en-GB" i="1" dirty="0">
                <a:latin typeface="Calibri" panose="020F0502020204030204" pitchFamily="34" charset="0"/>
                <a:ea typeface="Calibri" panose="020F0502020204030204" pitchFamily="34" charset="0"/>
                <a:cs typeface="Arial" panose="020B0604020202020204" pitchFamily="34" charset="0"/>
              </a:rPr>
              <a:t>Management An Introduction</a:t>
            </a:r>
            <a:r>
              <a:rPr lang="en-GB" dirty="0">
                <a:latin typeface="Calibri" panose="020F0502020204030204" pitchFamily="34" charset="0"/>
                <a:ea typeface="Calibri" panose="020F0502020204030204" pitchFamily="34" charset="0"/>
                <a:cs typeface="Arial" panose="020B0604020202020204" pitchFamily="34" charset="0"/>
              </a:rPr>
              <a:t> (6th ed.). Pearson.</a:t>
            </a:r>
          </a:p>
          <a:p>
            <a:pPr marL="457200" indent="-457200">
              <a:lnSpc>
                <a:spcPct val="200000"/>
              </a:lnSpc>
              <a:spcAft>
                <a:spcPts val="800"/>
              </a:spcAft>
            </a:pPr>
            <a:r>
              <a:rPr lang="en-GB" i="1" dirty="0">
                <a:latin typeface="Calibri" panose="020F0502020204030204" pitchFamily="34" charset="0"/>
                <a:ea typeface="Calibri" panose="020F0502020204030204" pitchFamily="34" charset="0"/>
                <a:cs typeface="Arial" panose="020B0604020202020204" pitchFamily="34" charset="0"/>
              </a:rPr>
              <a:t>Corporate social responsibility</a:t>
            </a:r>
            <a:r>
              <a:rPr lang="en-GB" dirty="0">
                <a:latin typeface="Calibri" panose="020F0502020204030204" pitchFamily="34" charset="0"/>
                <a:ea typeface="Calibri" panose="020F0502020204030204" pitchFamily="34" charset="0"/>
                <a:cs typeface="Arial" panose="020B0604020202020204" pitchFamily="34" charset="0"/>
              </a:rPr>
              <a:t>. (2018). Retrieved from Business directory: http://www.businessdictionary.com/definition/corporate-social-responsibility.html</a:t>
            </a:r>
          </a:p>
          <a:p>
            <a:pPr marL="457200" indent="-457200">
              <a:lnSpc>
                <a:spcPct val="200000"/>
              </a:lnSpc>
              <a:spcAft>
                <a:spcPts val="800"/>
              </a:spcAft>
            </a:pPr>
            <a:r>
              <a:rPr lang="en-GB" dirty="0">
                <a:latin typeface="Calibri" panose="020F0502020204030204" pitchFamily="34" charset="0"/>
                <a:ea typeface="Calibri" panose="020F0502020204030204" pitchFamily="34" charset="0"/>
                <a:cs typeface="Arial" panose="020B0604020202020204" pitchFamily="34" charset="0"/>
              </a:rPr>
              <a:t>Dryburgh, A. (2011, June 1st). </a:t>
            </a:r>
            <a:r>
              <a:rPr lang="en-GB" i="1" dirty="0">
                <a:latin typeface="Calibri" panose="020F0502020204030204" pitchFamily="34" charset="0"/>
                <a:ea typeface="Calibri" panose="020F0502020204030204" pitchFamily="34" charset="0"/>
                <a:cs typeface="Arial" panose="020B0604020202020204" pitchFamily="34" charset="0"/>
              </a:rPr>
              <a:t>Management today</a:t>
            </a:r>
            <a:r>
              <a:rPr lang="en-GB" dirty="0">
                <a:latin typeface="Calibri" panose="020F0502020204030204" pitchFamily="34" charset="0"/>
                <a:ea typeface="Calibri" panose="020F0502020204030204" pitchFamily="34" charset="0"/>
                <a:cs typeface="Arial" panose="020B0604020202020204" pitchFamily="34" charset="0"/>
              </a:rPr>
              <a:t>. Retrieved from Management today.co.uk: https://www.managementtoday.co.uk/dont-believe-it-its-smart-smart-objectives/article/1071164</a:t>
            </a:r>
          </a:p>
          <a:p>
            <a:pPr marL="457200" indent="-457200">
              <a:lnSpc>
                <a:spcPct val="200000"/>
              </a:lnSpc>
              <a:spcAft>
                <a:spcPts val="800"/>
              </a:spcAft>
            </a:pPr>
            <a:r>
              <a:rPr lang="en-GB" i="1" dirty="0">
                <a:latin typeface="Calibri" panose="020F0502020204030204" pitchFamily="34" charset="0"/>
                <a:ea typeface="Calibri" panose="020F0502020204030204" pitchFamily="34" charset="0"/>
                <a:cs typeface="Arial" panose="020B0604020202020204" pitchFamily="34" charset="0"/>
              </a:rPr>
              <a:t>Embedding sustainability</a:t>
            </a:r>
            <a:r>
              <a:rPr lang="en-GB" dirty="0">
                <a:latin typeface="Calibri" panose="020F0502020204030204" pitchFamily="34" charset="0"/>
                <a:ea typeface="Calibri" panose="020F0502020204030204" pitchFamily="34" charset="0"/>
                <a:cs typeface="Arial" panose="020B0604020202020204" pitchFamily="34" charset="0"/>
              </a:rPr>
              <a:t>. (2018). Retrieved from Unilver.co.uk: https://www.unilever.co.uk/sustainable-living/our-strategy/embedding-sustainability/</a:t>
            </a:r>
          </a:p>
          <a:p>
            <a:pPr marL="457200" indent="-457200">
              <a:lnSpc>
                <a:spcPct val="200000"/>
              </a:lnSpc>
              <a:spcAft>
                <a:spcPts val="800"/>
              </a:spcAft>
            </a:pPr>
            <a:r>
              <a:rPr lang="en-GB" dirty="0">
                <a:latin typeface="Calibri" panose="020F0502020204030204" pitchFamily="34" charset="0"/>
                <a:ea typeface="Calibri" panose="020F0502020204030204" pitchFamily="34" charset="0"/>
                <a:cs typeface="Arial" panose="020B0604020202020204" pitchFamily="34" charset="0"/>
              </a:rPr>
              <a:t>Lynch, R. (2012). </a:t>
            </a:r>
            <a:r>
              <a:rPr lang="en-GB" i="1" dirty="0">
                <a:latin typeface="Calibri" panose="020F0502020204030204" pitchFamily="34" charset="0"/>
                <a:ea typeface="Calibri" panose="020F0502020204030204" pitchFamily="34" charset="0"/>
                <a:cs typeface="Arial" panose="020B0604020202020204" pitchFamily="34" charset="0"/>
              </a:rPr>
              <a:t>Strategic Management</a:t>
            </a:r>
            <a:r>
              <a:rPr lang="en-GB" dirty="0">
                <a:latin typeface="Calibri" panose="020F0502020204030204" pitchFamily="34" charset="0"/>
                <a:ea typeface="Calibri" panose="020F0502020204030204" pitchFamily="34" charset="0"/>
                <a:cs typeface="Arial" panose="020B0604020202020204" pitchFamily="34" charset="0"/>
              </a:rPr>
              <a:t> (6th ed.). (P. Education, Ed.)</a:t>
            </a:r>
          </a:p>
          <a:p>
            <a:r>
              <a:rPr lang="en-GB" i="1" dirty="0">
                <a:latin typeface="Calibri" panose="020F0502020204030204" pitchFamily="34" charset="0"/>
                <a:ea typeface="Calibri" panose="020F0502020204030204" pitchFamily="34" charset="0"/>
                <a:cs typeface="Arial" panose="020B0604020202020204" pitchFamily="34" charset="0"/>
              </a:rPr>
              <a:t>Our Vision</a:t>
            </a:r>
            <a:r>
              <a:rPr lang="en-GB" dirty="0">
                <a:latin typeface="Calibri" panose="020F0502020204030204" pitchFamily="34" charset="0"/>
                <a:ea typeface="Calibri" panose="020F0502020204030204" pitchFamily="34" charset="0"/>
                <a:cs typeface="Arial" panose="020B0604020202020204" pitchFamily="34" charset="0"/>
              </a:rPr>
              <a:t>. (2018). Retrieved from Unilever : https://www.unilever.com/about/who-we-are/our-</a:t>
            </a:r>
            <a:endParaRPr lang="en-GB" dirty="0"/>
          </a:p>
        </p:txBody>
      </p:sp>
    </p:spTree>
    <p:extLst>
      <p:ext uri="{BB962C8B-B14F-4D97-AF65-F5344CB8AC3E}">
        <p14:creationId xmlns:p14="http://schemas.microsoft.com/office/powerpoint/2010/main" val="25206820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873A683-8C4B-4628-A28F-BB7A12CC72D2}"/>
              </a:ext>
            </a:extLst>
          </p:cNvPr>
          <p:cNvSpPr/>
          <p:nvPr/>
        </p:nvSpPr>
        <p:spPr>
          <a:xfrm>
            <a:off x="161925" y="133350"/>
            <a:ext cx="11696700" cy="1225335"/>
          </a:xfrm>
          <a:prstGeom prst="rect">
            <a:avLst/>
          </a:prstGeom>
        </p:spPr>
        <p:txBody>
          <a:bodyPr wrap="square">
            <a:spAutoFit/>
          </a:bodyPr>
          <a:lstStyle/>
          <a:p>
            <a:pPr marL="457200" indent="-457200">
              <a:lnSpc>
                <a:spcPct val="200000"/>
              </a:lnSpc>
              <a:spcAft>
                <a:spcPts val="800"/>
              </a:spcAft>
            </a:pPr>
            <a:r>
              <a:rPr lang="en-GB" dirty="0">
                <a:latin typeface="Calibri" panose="020F0502020204030204" pitchFamily="34" charset="0"/>
                <a:ea typeface="Calibri" panose="020F0502020204030204" pitchFamily="34" charset="0"/>
                <a:cs typeface="Arial" panose="020B0604020202020204" pitchFamily="34" charset="0"/>
              </a:rPr>
              <a:t>Mullins, L. J., &amp; Christy, G. (2016). </a:t>
            </a:r>
            <a:r>
              <a:rPr lang="en-GB" i="1" dirty="0">
                <a:latin typeface="Calibri" panose="020F0502020204030204" pitchFamily="34" charset="0"/>
                <a:ea typeface="Calibri" panose="020F0502020204030204" pitchFamily="34" charset="0"/>
                <a:cs typeface="Arial" panose="020B0604020202020204" pitchFamily="34" charset="0"/>
              </a:rPr>
              <a:t>Management and Organisational Behaviour</a:t>
            </a:r>
            <a:r>
              <a:rPr lang="en-GB" dirty="0">
                <a:latin typeface="Calibri" panose="020F0502020204030204" pitchFamily="34" charset="0"/>
                <a:ea typeface="Calibri" panose="020F0502020204030204" pitchFamily="34" charset="0"/>
                <a:cs typeface="Arial" panose="020B0604020202020204" pitchFamily="34" charset="0"/>
              </a:rPr>
              <a:t> (11 ed.). Pearson.</a:t>
            </a:r>
          </a:p>
          <a:p>
            <a:pPr marL="457200" indent="-457200">
              <a:lnSpc>
                <a:spcPct val="200000"/>
              </a:lnSpc>
              <a:spcAft>
                <a:spcPts val="800"/>
              </a:spcAft>
            </a:pPr>
            <a:r>
              <a:rPr lang="en-GB" i="1" dirty="0">
                <a:latin typeface="Calibri" panose="020F0502020204030204" pitchFamily="34" charset="0"/>
                <a:ea typeface="Calibri" panose="020F0502020204030204" pitchFamily="34" charset="0"/>
                <a:cs typeface="Arial" panose="020B0604020202020204" pitchFamily="34" charset="0"/>
              </a:rPr>
              <a:t>Our strategy</a:t>
            </a:r>
            <a:r>
              <a:rPr lang="en-GB" dirty="0">
                <a:latin typeface="Calibri" panose="020F0502020204030204" pitchFamily="34" charset="0"/>
                <a:ea typeface="Calibri" panose="020F0502020204030204" pitchFamily="34" charset="0"/>
                <a:cs typeface="Arial" panose="020B0604020202020204" pitchFamily="34" charset="0"/>
              </a:rPr>
              <a:t>. (2018). Retrieved from Unilver.com: https://www.unilever.com/about/who-we-are/our-strategy/</a:t>
            </a:r>
          </a:p>
        </p:txBody>
      </p:sp>
      <p:sp>
        <p:nvSpPr>
          <p:cNvPr id="6" name="Rectangle 5">
            <a:extLst>
              <a:ext uri="{FF2B5EF4-FFF2-40B4-BE49-F238E27FC236}">
                <a16:creationId xmlns:a16="http://schemas.microsoft.com/office/drawing/2014/main" id="{2A0B22F9-D1B9-4C46-B26A-7F3C93C9A51B}"/>
              </a:ext>
            </a:extLst>
          </p:cNvPr>
          <p:cNvSpPr/>
          <p:nvPr/>
        </p:nvSpPr>
        <p:spPr>
          <a:xfrm>
            <a:off x="161926" y="1495425"/>
            <a:ext cx="10020300" cy="5009499"/>
          </a:xfrm>
          <a:prstGeom prst="rect">
            <a:avLst/>
          </a:prstGeom>
        </p:spPr>
        <p:txBody>
          <a:bodyPr wrap="square">
            <a:spAutoFit/>
          </a:bodyPr>
          <a:lstStyle/>
          <a:p>
            <a:pPr marL="457200" indent="-457200">
              <a:lnSpc>
                <a:spcPct val="200000"/>
              </a:lnSpc>
              <a:spcAft>
                <a:spcPts val="800"/>
              </a:spcAft>
            </a:pPr>
            <a:r>
              <a:rPr lang="en-GB" dirty="0">
                <a:latin typeface="Calibri" panose="020F0502020204030204" pitchFamily="34" charset="0"/>
                <a:ea typeface="Calibri" panose="020F0502020204030204" pitchFamily="34" charset="0"/>
                <a:cs typeface="Arial" panose="020B0604020202020204" pitchFamily="34" charset="0"/>
              </a:rPr>
              <a:t>Pettinger, R. (2010). </a:t>
            </a:r>
            <a:r>
              <a:rPr lang="en-GB" i="1" dirty="0">
                <a:latin typeface="Calibri" panose="020F0502020204030204" pitchFamily="34" charset="0"/>
                <a:ea typeface="Calibri" panose="020F0502020204030204" pitchFamily="34" charset="0"/>
                <a:cs typeface="Arial" panose="020B0604020202020204" pitchFamily="34" charset="0"/>
              </a:rPr>
              <a:t>Organisation Behaviour.</a:t>
            </a:r>
            <a:r>
              <a:rPr lang="en-GB" dirty="0">
                <a:latin typeface="Calibri" panose="020F0502020204030204" pitchFamily="34" charset="0"/>
                <a:ea typeface="Calibri" panose="020F0502020204030204" pitchFamily="34" charset="0"/>
                <a:cs typeface="Arial" panose="020B0604020202020204" pitchFamily="34" charset="0"/>
              </a:rPr>
              <a:t> Routledge.</a:t>
            </a:r>
          </a:p>
          <a:p>
            <a:pPr marL="457200" indent="-457200">
              <a:lnSpc>
                <a:spcPct val="200000"/>
              </a:lnSpc>
              <a:spcAft>
                <a:spcPts val="800"/>
              </a:spcAft>
            </a:pPr>
            <a:r>
              <a:rPr lang="en-GB" i="1" dirty="0">
                <a:latin typeface="Calibri" panose="020F0502020204030204" pitchFamily="34" charset="0"/>
                <a:ea typeface="Calibri" panose="020F0502020204030204" pitchFamily="34" charset="0"/>
                <a:cs typeface="Arial" panose="020B0604020202020204" pitchFamily="34" charset="0"/>
              </a:rPr>
              <a:t>Purpose, values and principles</a:t>
            </a:r>
            <a:r>
              <a:rPr lang="en-GB" dirty="0">
                <a:latin typeface="Calibri" panose="020F0502020204030204" pitchFamily="34" charset="0"/>
                <a:ea typeface="Calibri" panose="020F0502020204030204" pitchFamily="34" charset="0"/>
                <a:cs typeface="Arial" panose="020B0604020202020204" pitchFamily="34" charset="0"/>
              </a:rPr>
              <a:t>. (2018). Retrieved from Unilever: https://www.unilever.co.uk/about/who-we-are/purpose-and-principles/</a:t>
            </a:r>
          </a:p>
          <a:p>
            <a:pPr marL="457200" indent="-457200">
              <a:lnSpc>
                <a:spcPct val="200000"/>
              </a:lnSpc>
              <a:spcAft>
                <a:spcPts val="800"/>
              </a:spcAft>
            </a:pPr>
            <a:r>
              <a:rPr lang="en-GB" i="1" dirty="0">
                <a:latin typeface="Calibri" panose="020F0502020204030204" pitchFamily="34" charset="0"/>
                <a:ea typeface="Calibri" panose="020F0502020204030204" pitchFamily="34" charset="0"/>
                <a:cs typeface="Arial" panose="020B0604020202020204" pitchFamily="34" charset="0"/>
              </a:rPr>
              <a:t>Unilever employee reviews</a:t>
            </a:r>
            <a:r>
              <a:rPr lang="en-GB" dirty="0">
                <a:latin typeface="Calibri" panose="020F0502020204030204" pitchFamily="34" charset="0"/>
                <a:ea typeface="Calibri" panose="020F0502020204030204" pitchFamily="34" charset="0"/>
                <a:cs typeface="Arial" panose="020B0604020202020204" pitchFamily="34" charset="0"/>
              </a:rPr>
              <a:t>. (2018, November 28). Retrieved from Indeed.com: https://www.indeed.co.uk/cmp/Unilever/reviews?start=20</a:t>
            </a:r>
          </a:p>
          <a:p>
            <a:pPr marL="457200" indent="-457200">
              <a:lnSpc>
                <a:spcPct val="200000"/>
              </a:lnSpc>
              <a:spcAft>
                <a:spcPts val="800"/>
              </a:spcAft>
            </a:pPr>
            <a:r>
              <a:rPr lang="en-GB" i="1" dirty="0"/>
              <a:t>Unilever Heroes</a:t>
            </a:r>
            <a:r>
              <a:rPr lang="en-GB" dirty="0"/>
              <a:t>. (2018). Retrieved from Unilever.com: https://www.unilever.com/about/inspiringaction/unilever-heroes/</a:t>
            </a:r>
          </a:p>
          <a:p>
            <a:pPr marL="457200" indent="-457200">
              <a:lnSpc>
                <a:spcPct val="200000"/>
              </a:lnSpc>
              <a:spcAft>
                <a:spcPts val="800"/>
              </a:spcAft>
            </a:pPr>
            <a:endParaRPr lang="en-GB"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3627588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101</TotalTime>
  <Words>2646</Words>
  <Application>Microsoft Office PowerPoint</Application>
  <PresentationFormat>Widescreen</PresentationFormat>
  <Paragraphs>199</Paragraphs>
  <Slides>18</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Calibri Light</vt:lpstr>
      <vt:lpstr>Office Theme</vt:lpstr>
      <vt:lpstr>Natalie Male 1702161  Contemporary Approaches to Management BMSP4002 Presentation</vt:lpstr>
      <vt:lpstr>Introduction</vt:lpstr>
      <vt:lpstr>Strategy </vt:lpstr>
      <vt:lpstr>Vision Statement</vt:lpstr>
      <vt:lpstr>Unilever’s Strategic Focus</vt:lpstr>
      <vt:lpstr>Unilever’s goals and objectives</vt:lpstr>
      <vt:lpstr>  </vt:lpstr>
      <vt:lpstr>PowerPoint Presentation</vt:lpstr>
      <vt:lpstr>Approaches to Management</vt:lpstr>
      <vt:lpstr>Group &amp; Teamwork</vt:lpstr>
      <vt:lpstr>Meredith Belbin’s theory of teamwork</vt:lpstr>
      <vt:lpstr>BELBIN.COM</vt:lpstr>
      <vt:lpstr>Bruce Tuckman’s Team Model</vt:lpstr>
      <vt:lpstr>Corporate social responsibility </vt:lpstr>
      <vt:lpstr>Sustainability</vt:lpstr>
      <vt:lpstr>CONCLUSION</vt:lpstr>
      <vt:lpstr>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Natalie Male 1702161  Contemporary Approaches to Management BMSP4002 Presentation</dc:title>
  <dc:creator>lee male</dc:creator>
  <cp:lastModifiedBy>lee male</cp:lastModifiedBy>
  <cp:revision>14</cp:revision>
  <dcterms:created xsi:type="dcterms:W3CDTF">2018-12-20T15:41:17Z</dcterms:created>
  <dcterms:modified xsi:type="dcterms:W3CDTF">2018-12-20T18:12:56Z</dcterms:modified>
</cp:coreProperties>
</file>