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0" r:id="rId3"/>
    <p:sldId id="258" r:id="rId4"/>
    <p:sldId id="259" r:id="rId5"/>
    <p:sldId id="260" r:id="rId6"/>
    <p:sldId id="268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12192000" cy="6858000"/>
  <p:notesSz cx="6858000" cy="9144000"/>
  <p:defaultTextStyle>
    <a:defPPr>
      <a:defRPr lang="en-I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3BE66A7-5B9D-449E-AE09-9542110F1F85}">
          <p14:sldIdLst>
            <p14:sldId id="256"/>
          </p14:sldIdLst>
        </p14:section>
        <p14:section name="Untitled Section" id="{325CAAEA-1ADD-40A3-A00C-5A7DB1E327C8}">
          <p14:sldIdLst>
            <p14:sldId id="270"/>
            <p14:sldId id="258"/>
            <p14:sldId id="259"/>
            <p14:sldId id="260"/>
            <p14:sldId id="268"/>
            <p14:sldId id="261"/>
            <p14:sldId id="262"/>
            <p14:sldId id="263"/>
            <p14:sldId id="264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tableStyles" Target="tableStyle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heme" Target="theme/theme1.xml" /><Relationship Id="rId2" Type="http://schemas.openxmlformats.org/officeDocument/2006/relationships/slide" Target="slides/slide1.xml" /><Relationship Id="rId16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presProps" Target="pres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14C52-6B36-E80A-6536-0BBF35F6F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2EDF15-BBFB-CE1A-C9B5-3B2B83463D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CB3FDC-E34B-8057-9653-C20A22C77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ED8BE-7C1A-CF00-7225-50F6DCF434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7ABC6-C12D-284E-EE7E-3E5BD7B5C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581783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87789-3E11-B284-7269-AE65B127F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509AA6-B987-4ED7-7DF0-D5BF740FC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CC392C-390B-782F-28B4-A364FA163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DE166-66B8-E054-1D67-F32D06005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9916D-2C48-D9F0-7AD0-932EA0069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121226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BF5B1-CE21-E341-9803-01D738BB9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ABCF2D-7B01-352A-A04E-638F1059C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2E46D0-BE0E-37E6-F3D3-F8D983C5D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CBC1A-A7A4-7A88-5BDC-E99245E6C4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D029C-8191-398D-49F3-E5A764CDC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662613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23669-73C6-8D94-B5B2-8BD1403E4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A696D-8464-056A-62FA-236D36C9D8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D795D9-8F89-7195-CE73-60C91E93E2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6A3F42-D016-E629-493F-35DD2A031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481685-C50C-9007-9B20-DC170F4981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5576A6-4CAC-FADC-8372-4BECB9DEE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5349905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A7887-02E5-7243-74A5-657B33662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31FAE-DFC8-19F2-F1E5-4A9908EB07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049F636-A273-E034-A5CA-A4FFED5711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F4F00E-B2B0-B2A9-951D-69201D55C7B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BF9144-C559-6745-2B90-8E05FC62E5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B4794B-9948-75A7-45FC-7C98348B6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D38B1D-AFB1-C689-0E36-B82EA947D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B9E482-545D-14BA-AD3D-E5FC7337D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516273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10D3C-889A-B0CE-B73D-16FDF7BA5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77145A-C153-8E98-2B93-156D84C1ED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38D5A42-3B29-D00C-528B-414EB8BAA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7966-E6F3-B4D5-9109-51D62C80B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884207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F7612B3-FE77-A2C4-5E3C-ED816B41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BA6488-EC6D-150F-8398-B9956FF0F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10E292-E9B4-9EEB-7F3B-45528EAED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68994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99107-475F-9E81-AF88-ABE511CB0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3EEA8D-B89A-5BA1-9095-8EED69CF4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F6BFFF-B6AE-CEC8-01F5-8C12E465CF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D5709A-2EE9-AE52-E1E9-AD6628C981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113D2C-EBCB-7224-8E30-5560E4398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27A5AD-01A7-26AB-B07A-954C7E465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2931016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0BA73-B5B1-B5BB-1574-BFCC600AC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468E0C-FCEA-FDCB-BD53-C6EB6F83B7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02F5E-AB8B-3E8C-ABC0-4AFB441504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4AD07-FDE9-9AC5-B27C-296CDC3F6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416B38-B723-6B74-00ED-78C6E80F2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560E74-EC60-E5C7-0C08-5614EC256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2091820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29F06A-CE5E-771A-2BDE-A1400E2E9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37E9AB-682C-9391-55C1-3E9470D482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540B5A-A6A9-40CE-6BAD-A334D4846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94220B-68B2-20FA-7DF3-A81F7AF10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D9152-7D57-E796-93AD-B629F6F72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584241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9EA6BE-117F-2C17-597F-DE7C30789F9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CAE8-25E0-BD31-409A-FEF8D403FF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4B3D83-FF82-CDBF-1806-F819AA468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C3CA0A-C3EA-7D39-600B-EEA67D34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113FB-525A-F2F7-50CC-6A6AC7C4B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3526872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152C4B-4289-4867-EEC3-FB720637D4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I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232A9A-0608-5080-52E6-7E7D4A459C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I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06F44-2A17-C797-A191-56AB8D7AB4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3F33FD-0D21-9E4A-B1E2-3E082F1F17DE}" type="datetimeFigureOut">
              <a:rPr lang="en-IT" smtClean="0"/>
              <a:t>07/13/2026</a:t>
            </a:fld>
            <a:endParaRPr lang="en-I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0FBC4-2DEB-29D3-B967-6FE733BEC3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I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C3308-72A0-B7A9-198F-FE0B0902EE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3DC9DB-CC59-704A-8695-AC1B22EE97D1}" type="slidenum">
              <a:rPr lang="en-IT" smtClean="0"/>
              <a:t>‹#›</a:t>
            </a:fld>
            <a:endParaRPr lang="en-IT"/>
          </a:p>
        </p:txBody>
      </p:sp>
    </p:spTree>
    <p:extLst>
      <p:ext uri="{BB962C8B-B14F-4D97-AF65-F5344CB8AC3E}">
        <p14:creationId xmlns:p14="http://schemas.microsoft.com/office/powerpoint/2010/main" val="2081983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I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 /><Relationship Id="rId1" Type="http://schemas.openxmlformats.org/officeDocument/2006/relationships/slideLayout" Target="../slideLayouts/slideLayout9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9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6DDA8CE9-E0A6-4FF2-823D-D0860760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1195564-33B9-434B-9641-764F5905A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1D18C537-E336-47C4-836B-C342A230F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52475" y="1"/>
            <a:ext cx="4262009" cy="2602764"/>
            <a:chOff x="6867015" y="-1"/>
            <a:chExt cx="5324985" cy="3251912"/>
          </a:xfrm>
          <a:solidFill>
            <a:schemeClr val="accent5">
              <a:alpha val="5000"/>
            </a:schemeClr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481F97D2-9A0D-4CA5-B9AF-27B558BCF1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39">
              <a:extLst>
                <a:ext uri="{FF2B5EF4-FFF2-40B4-BE49-F238E27FC236}">
                  <a16:creationId xmlns:a16="http://schemas.microsoft.com/office/drawing/2014/main" id="{6678A47C-892D-47C9-A5D8-F8860B1B05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40">
              <a:extLst>
                <a:ext uri="{FF2B5EF4-FFF2-40B4-BE49-F238E27FC236}">
                  <a16:creationId xmlns:a16="http://schemas.microsoft.com/office/drawing/2014/main" id="{D9E8FDFA-59ED-4D6F-BA20-10CDF8436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41">
              <a:extLst>
                <a:ext uri="{FF2B5EF4-FFF2-40B4-BE49-F238E27FC236}">
                  <a16:creationId xmlns:a16="http://schemas.microsoft.com/office/drawing/2014/main" id="{E958D9A5-8003-4D92-8C05-787C630F7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5A1259D8-0C3A-4069-A22F-537BBBB61A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60995" y="62352"/>
            <a:ext cx="6028697" cy="6795648"/>
            <a:chOff x="6160995" y="62352"/>
            <a:chExt cx="6028697" cy="6795648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90700B4-CEB5-450F-9EA7-95E355B50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82080" y="81632"/>
              <a:ext cx="6007612" cy="6776368"/>
            </a:xfrm>
            <a:custGeom>
              <a:avLst/>
              <a:gdLst>
                <a:gd name="connsiteX0" fmla="*/ 4493599 w 6007612"/>
                <a:gd name="connsiteY0" fmla="*/ 0 h 6797829"/>
                <a:gd name="connsiteX1" fmla="*/ 5981837 w 6007612"/>
                <a:gd name="connsiteY1" fmla="*/ 314220 h 6797829"/>
                <a:gd name="connsiteX2" fmla="*/ 6007612 w 6007612"/>
                <a:gd name="connsiteY2" fmla="*/ 327088 h 6797829"/>
                <a:gd name="connsiteX3" fmla="*/ 6007612 w 6007612"/>
                <a:gd name="connsiteY3" fmla="*/ 1316637 h 6797829"/>
                <a:gd name="connsiteX4" fmla="*/ 5852405 w 6007612"/>
                <a:gd name="connsiteY4" fmla="*/ 1209899 h 6797829"/>
                <a:gd name="connsiteX5" fmla="*/ 5622498 w 6007612"/>
                <a:gd name="connsiteY5" fmla="*/ 1086619 h 6797829"/>
                <a:gd name="connsiteX6" fmla="*/ 4493032 w 6007612"/>
                <a:gd name="connsiteY6" fmla="*/ 851533 h 6797829"/>
                <a:gd name="connsiteX7" fmla="*/ 3155579 w 6007612"/>
                <a:gd name="connsiteY7" fmla="*/ 1108326 h 6797829"/>
                <a:gd name="connsiteX8" fmla="*/ 1963832 w 6007612"/>
                <a:gd name="connsiteY8" fmla="*/ 1817700 h 6797829"/>
                <a:gd name="connsiteX9" fmla="*/ 1144646 w 6007612"/>
                <a:gd name="connsiteY9" fmla="*/ 2832814 h 6797829"/>
                <a:gd name="connsiteX10" fmla="*/ 851249 w 6007612"/>
                <a:gd name="connsiteY10" fmla="*/ 3998599 h 6797829"/>
                <a:gd name="connsiteX11" fmla="*/ 1336319 w 6007612"/>
                <a:gd name="connsiteY11" fmla="*/ 5057837 h 6797829"/>
                <a:gd name="connsiteX12" fmla="*/ 1597084 w 6007612"/>
                <a:gd name="connsiteY12" fmla="*/ 5424583 h 6797829"/>
                <a:gd name="connsiteX13" fmla="*/ 2591910 w 6007612"/>
                <a:gd name="connsiteY13" fmla="*/ 6440122 h 6797829"/>
                <a:gd name="connsiteX14" fmla="*/ 3899854 w 6007612"/>
                <a:gd name="connsiteY14" fmla="*/ 6780621 h 6797829"/>
                <a:gd name="connsiteX15" fmla="*/ 4741172 w 6007612"/>
                <a:gd name="connsiteY15" fmla="*/ 6563979 h 6797829"/>
                <a:gd name="connsiteX16" fmla="*/ 5649171 w 6007612"/>
                <a:gd name="connsiteY16" fmla="*/ 5938452 h 6797829"/>
                <a:gd name="connsiteX17" fmla="*/ 5873475 w 6007612"/>
                <a:gd name="connsiteY17" fmla="*/ 5764656 h 6797829"/>
                <a:gd name="connsiteX18" fmla="*/ 6007612 w 6007612"/>
                <a:gd name="connsiteY18" fmla="*/ 5660343 h 6797829"/>
                <a:gd name="connsiteX19" fmla="*/ 6007612 w 6007612"/>
                <a:gd name="connsiteY19" fmla="*/ 6737454 h 6797829"/>
                <a:gd name="connsiteX20" fmla="*/ 5929386 w 6007612"/>
                <a:gd name="connsiteY20" fmla="*/ 6797829 h 6797829"/>
                <a:gd name="connsiteX21" fmla="*/ 1656512 w 6007612"/>
                <a:gd name="connsiteY21" fmla="*/ 6797829 h 6797829"/>
                <a:gd name="connsiteX22" fmla="*/ 1630254 w 6007612"/>
                <a:gd name="connsiteY22" fmla="*/ 6775222 h 6797829"/>
                <a:gd name="connsiteX23" fmla="*/ 892250 w 6007612"/>
                <a:gd name="connsiteY23" fmla="*/ 5902700 h 6797829"/>
                <a:gd name="connsiteX24" fmla="*/ 0 w 6007612"/>
                <a:gd name="connsiteY24" fmla="*/ 3998599 h 6797829"/>
                <a:gd name="connsiteX25" fmla="*/ 4493032 w 6007612"/>
                <a:gd name="connsiteY25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6007612" h="6797829"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07612" y="327088"/>
                  </a:lnTo>
                  <a:lnTo>
                    <a:pt x="6007612" y="1316637"/>
                  </a:lnTo>
                  <a:lnTo>
                    <a:pt x="5852405" y="1209899"/>
                  </a:lnTo>
                  <a:cubicBezTo>
                    <a:pt x="5778266" y="1164709"/>
                    <a:pt x="5701526" y="1123535"/>
                    <a:pt x="5622498" y="1086619"/>
                  </a:cubicBezTo>
                  <a:cubicBezTo>
                    <a:pt x="5286822" y="930699"/>
                    <a:pt x="4906882" y="851533"/>
                    <a:pt x="4493032" y="851533"/>
                  </a:cubicBezTo>
                  <a:cubicBezTo>
                    <a:pt x="4056201" y="851533"/>
                    <a:pt x="3593263" y="940631"/>
                    <a:pt x="3155579" y="1108326"/>
                  </a:cubicBezTo>
                  <a:cubicBezTo>
                    <a:pt x="2721215" y="1275979"/>
                    <a:pt x="2318305" y="1515819"/>
                    <a:pt x="1963832" y="1817700"/>
                  </a:cubicBezTo>
                  <a:cubicBezTo>
                    <a:pt x="1617657" y="2114360"/>
                    <a:pt x="1334332" y="2465358"/>
                    <a:pt x="1144646" y="2832814"/>
                  </a:cubicBezTo>
                  <a:cubicBezTo>
                    <a:pt x="950561" y="3210060"/>
                    <a:pt x="851249" y="3602202"/>
                    <a:pt x="851249" y="3998599"/>
                  </a:cubicBezTo>
                  <a:cubicBezTo>
                    <a:pt x="851249" y="4377547"/>
                    <a:pt x="999792" y="4597311"/>
                    <a:pt x="1336319" y="5057837"/>
                  </a:cubicBezTo>
                  <a:cubicBezTo>
                    <a:pt x="1420450" y="5173181"/>
                    <a:pt x="1507419" y="5292497"/>
                    <a:pt x="1597084" y="5424583"/>
                  </a:cubicBezTo>
                  <a:cubicBezTo>
                    <a:pt x="1914175" y="5891917"/>
                    <a:pt x="2239493" y="6224189"/>
                    <a:pt x="2591910" y="6440122"/>
                  </a:cubicBezTo>
                  <a:cubicBezTo>
                    <a:pt x="2965467" y="6669393"/>
                    <a:pt x="3393219" y="6780621"/>
                    <a:pt x="3899854" y="6780621"/>
                  </a:cubicBezTo>
                  <a:cubicBezTo>
                    <a:pt x="4187861" y="6780621"/>
                    <a:pt x="4454583" y="6711812"/>
                    <a:pt x="4741172" y="6563979"/>
                  </a:cubicBezTo>
                  <a:cubicBezTo>
                    <a:pt x="5034852" y="6412173"/>
                    <a:pt x="5326263" y="6190848"/>
                    <a:pt x="5649171" y="5938452"/>
                  </a:cubicBezTo>
                  <a:cubicBezTo>
                    <a:pt x="5724931" y="5879291"/>
                    <a:pt x="5800409" y="5821406"/>
                    <a:pt x="5873475" y="5764656"/>
                  </a:cubicBezTo>
                  <a:lnTo>
                    <a:pt x="6007612" y="5660343"/>
                  </a:lnTo>
                  <a:lnTo>
                    <a:pt x="6007612" y="6737454"/>
                  </a:lnTo>
                  <a:lnTo>
                    <a:pt x="5929386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582300F-F646-4FC3-94FC-0582F4B5E0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0995" y="62352"/>
              <a:ext cx="6028697" cy="6795648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BB8E8B8-1900-4326-8858-F375F5D8A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63721" y="81632"/>
              <a:ext cx="6025971" cy="6776368"/>
            </a:xfrm>
            <a:custGeom>
              <a:avLst/>
              <a:gdLst>
                <a:gd name="connsiteX0" fmla="*/ 6025971 w 6025971"/>
                <a:gd name="connsiteY0" fmla="*/ 5825635 h 6797829"/>
                <a:gd name="connsiteX1" fmla="*/ 6025971 w 6025971"/>
                <a:gd name="connsiteY1" fmla="*/ 6723285 h 6797829"/>
                <a:gd name="connsiteX2" fmla="*/ 5929386 w 6025971"/>
                <a:gd name="connsiteY2" fmla="*/ 6797829 h 6797829"/>
                <a:gd name="connsiteX3" fmla="*/ 4560411 w 6025971"/>
                <a:gd name="connsiteY3" fmla="*/ 6797829 h 6797829"/>
                <a:gd name="connsiteX4" fmla="*/ 4597731 w 6025971"/>
                <a:gd name="connsiteY4" fmla="*/ 6785305 h 6797829"/>
                <a:gd name="connsiteX5" fmla="*/ 5736707 w 6025971"/>
                <a:gd name="connsiteY5" fmla="*/ 6050108 h 6797829"/>
                <a:gd name="connsiteX6" fmla="*/ 5960301 w 6025971"/>
                <a:gd name="connsiteY6" fmla="*/ 5876738 h 6797829"/>
                <a:gd name="connsiteX7" fmla="*/ 4493599 w 6025971"/>
                <a:gd name="connsiteY7" fmla="*/ 0 h 6797829"/>
                <a:gd name="connsiteX8" fmla="*/ 5981837 w 6025971"/>
                <a:gd name="connsiteY8" fmla="*/ 314220 h 6797829"/>
                <a:gd name="connsiteX9" fmla="*/ 6025971 w 6025971"/>
                <a:gd name="connsiteY9" fmla="*/ 336254 h 6797829"/>
                <a:gd name="connsiteX10" fmla="*/ 6025971 w 6025971"/>
                <a:gd name="connsiteY10" fmla="*/ 1157325 h 6797829"/>
                <a:gd name="connsiteX11" fmla="*/ 5925889 w 6025971"/>
                <a:gd name="connsiteY11" fmla="*/ 1088522 h 6797829"/>
                <a:gd name="connsiteX12" fmla="*/ 5682227 w 6025971"/>
                <a:gd name="connsiteY12" fmla="*/ 957939 h 6797829"/>
                <a:gd name="connsiteX13" fmla="*/ 4493032 w 6025971"/>
                <a:gd name="connsiteY13" fmla="*/ 709658 h 6797829"/>
                <a:gd name="connsiteX14" fmla="*/ 3104646 w 6025971"/>
                <a:gd name="connsiteY14" fmla="*/ 976666 h 6797829"/>
                <a:gd name="connsiteX15" fmla="*/ 1871612 w 6025971"/>
                <a:gd name="connsiteY15" fmla="*/ 1710017 h 6797829"/>
                <a:gd name="connsiteX16" fmla="*/ 1018661 w 6025971"/>
                <a:gd name="connsiteY16" fmla="*/ 2767694 h 6797829"/>
                <a:gd name="connsiteX17" fmla="*/ 709374 w 6025971"/>
                <a:gd name="connsiteY17" fmla="*/ 3998599 h 6797829"/>
                <a:gd name="connsiteX18" fmla="*/ 1221258 w 6025971"/>
                <a:gd name="connsiteY18" fmla="*/ 5141684 h 6797829"/>
                <a:gd name="connsiteX19" fmla="*/ 1479187 w 6025971"/>
                <a:gd name="connsiteY19" fmla="*/ 5504459 h 6797829"/>
                <a:gd name="connsiteX20" fmla="*/ 3021272 w 6025971"/>
                <a:gd name="connsiteY20" fmla="*/ 6793670 h 6797829"/>
                <a:gd name="connsiteX21" fmla="*/ 3035805 w 6025971"/>
                <a:gd name="connsiteY21" fmla="*/ 6797829 h 6797829"/>
                <a:gd name="connsiteX22" fmla="*/ 1656512 w 6025971"/>
                <a:gd name="connsiteY22" fmla="*/ 6797829 h 6797829"/>
                <a:gd name="connsiteX23" fmla="*/ 1630254 w 6025971"/>
                <a:gd name="connsiteY23" fmla="*/ 6775222 h 6797829"/>
                <a:gd name="connsiteX24" fmla="*/ 892250 w 6025971"/>
                <a:gd name="connsiteY24" fmla="*/ 5902700 h 6797829"/>
                <a:gd name="connsiteX25" fmla="*/ 0 w 6025971"/>
                <a:gd name="connsiteY25" fmla="*/ 3998599 h 6797829"/>
                <a:gd name="connsiteX26" fmla="*/ 4493032 w 6025971"/>
                <a:gd name="connsiteY26" fmla="*/ 285 h 67978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6025971" h="6797829">
                  <a:moveTo>
                    <a:pt x="6025971" y="5825635"/>
                  </a:moveTo>
                  <a:lnTo>
                    <a:pt x="6025971" y="6723285"/>
                  </a:lnTo>
                  <a:lnTo>
                    <a:pt x="5929386" y="6797829"/>
                  </a:lnTo>
                  <a:lnTo>
                    <a:pt x="4560411" y="6797829"/>
                  </a:lnTo>
                  <a:lnTo>
                    <a:pt x="4597731" y="6785305"/>
                  </a:lnTo>
                  <a:cubicBezTo>
                    <a:pt x="4964953" y="6637825"/>
                    <a:pt x="5315251" y="6379435"/>
                    <a:pt x="5736707" y="6050108"/>
                  </a:cubicBezTo>
                  <a:cubicBezTo>
                    <a:pt x="5812043" y="5991230"/>
                    <a:pt x="5887377" y="5933488"/>
                    <a:pt x="5960301" y="5876738"/>
                  </a:cubicBezTo>
                  <a:close/>
                  <a:moveTo>
                    <a:pt x="4493599" y="0"/>
                  </a:moveTo>
                  <a:cubicBezTo>
                    <a:pt x="5048011" y="0"/>
                    <a:pt x="5546284" y="111886"/>
                    <a:pt x="5981837" y="314220"/>
                  </a:cubicBezTo>
                  <a:lnTo>
                    <a:pt x="6025971" y="336254"/>
                  </a:lnTo>
                  <a:lnTo>
                    <a:pt x="6025971" y="1157325"/>
                  </a:lnTo>
                  <a:lnTo>
                    <a:pt x="5925889" y="1088522"/>
                  </a:lnTo>
                  <a:cubicBezTo>
                    <a:pt x="5847314" y="1040649"/>
                    <a:pt x="5765982" y="997036"/>
                    <a:pt x="5682227" y="957939"/>
                  </a:cubicBezTo>
                  <a:cubicBezTo>
                    <a:pt x="5327823" y="793222"/>
                    <a:pt x="4927595" y="709658"/>
                    <a:pt x="4493032" y="709658"/>
                  </a:cubicBezTo>
                  <a:cubicBezTo>
                    <a:pt x="4031940" y="709658"/>
                    <a:pt x="3564888" y="799465"/>
                    <a:pt x="3104646" y="976666"/>
                  </a:cubicBezTo>
                  <a:cubicBezTo>
                    <a:pt x="2655243" y="1149867"/>
                    <a:pt x="2238358" y="1397822"/>
                    <a:pt x="1871612" y="1710017"/>
                  </a:cubicBezTo>
                  <a:cubicBezTo>
                    <a:pt x="1506427" y="2022852"/>
                    <a:pt x="1219414" y="2378815"/>
                    <a:pt x="1018661" y="2767694"/>
                  </a:cubicBezTo>
                  <a:cubicBezTo>
                    <a:pt x="813368" y="3165227"/>
                    <a:pt x="709374" y="3579358"/>
                    <a:pt x="709374" y="3998599"/>
                  </a:cubicBezTo>
                  <a:cubicBezTo>
                    <a:pt x="709374" y="4421103"/>
                    <a:pt x="875510" y="4667680"/>
                    <a:pt x="1221258" y="5141684"/>
                  </a:cubicBezTo>
                  <a:cubicBezTo>
                    <a:pt x="1304681" y="5256035"/>
                    <a:pt x="1390941" y="5374217"/>
                    <a:pt x="1479187" y="5504459"/>
                  </a:cubicBezTo>
                  <a:cubicBezTo>
                    <a:pt x="1942790" y="6187719"/>
                    <a:pt x="2430063" y="6601673"/>
                    <a:pt x="3021272" y="6793670"/>
                  </a:cubicBezTo>
                  <a:lnTo>
                    <a:pt x="3035805" y="6797829"/>
                  </a:lnTo>
                  <a:lnTo>
                    <a:pt x="1656512" y="6797829"/>
                  </a:lnTo>
                  <a:lnTo>
                    <a:pt x="1630254" y="6775222"/>
                  </a:lnTo>
                  <a:cubicBezTo>
                    <a:pt x="1360562" y="6528765"/>
                    <a:pt x="1117699" y="6235219"/>
                    <a:pt x="892250" y="5902700"/>
                  </a:cubicBezTo>
                  <a:cubicBezTo>
                    <a:pt x="459249" y="5264548"/>
                    <a:pt x="0" y="4826722"/>
                    <a:pt x="0" y="3998599"/>
                  </a:cubicBezTo>
                  <a:cubicBezTo>
                    <a:pt x="0" y="1790460"/>
                    <a:pt x="2262336" y="285"/>
                    <a:pt x="4493032" y="2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6A347BB-ACEF-7DB7-4992-309D0B08CB3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1055098"/>
            <a:ext cx="5760719" cy="4747805"/>
          </a:xfrm>
        </p:spPr>
        <p:txBody>
          <a:bodyPr anchor="ctr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Leadership and Management Theory and Practice </a:t>
            </a:r>
            <a:br>
              <a:rPr lang="en-GB" sz="4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Emotional and Cultural Intelligence in Leadership </a:t>
            </a:r>
            <a:endParaRPr lang="en-IT" sz="400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58AB08-AF6C-5FB8-FEC9-1E4BD56BAE5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2357" y="1638300"/>
            <a:ext cx="3330531" cy="3581400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tx2"/>
                </a:solidFill>
              </a:rPr>
              <a:t>Lecturer : </a:t>
            </a:r>
            <a:r>
              <a:rPr lang="en-GB" dirty="0" err="1">
                <a:solidFill>
                  <a:schemeClr val="tx2"/>
                </a:solidFill>
              </a:rPr>
              <a:t>Piyumika</a:t>
            </a:r>
            <a:r>
              <a:rPr lang="en-GB" dirty="0">
                <a:solidFill>
                  <a:schemeClr val="tx2"/>
                </a:solidFill>
              </a:rPr>
              <a:t> Gamage</a:t>
            </a:r>
          </a:p>
          <a:p>
            <a:pPr algn="l"/>
            <a:r>
              <a:rPr lang="en-GB" dirty="0">
                <a:solidFill>
                  <a:schemeClr val="tx2"/>
                </a:solidFill>
              </a:rPr>
              <a:t>Student name : Sergiu Constantin Grigorescu </a:t>
            </a:r>
          </a:p>
          <a:p>
            <a:pPr algn="l"/>
            <a:r>
              <a:rPr lang="en-GB">
                <a:solidFill>
                  <a:schemeClr val="tx2"/>
                </a:solidFill>
              </a:rPr>
              <a:t>Student ID : 2233162</a:t>
            </a:r>
            <a:endParaRPr lang="en-IT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3018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D29722-33F4-4B0C-2C74-73C728472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b="1">
                <a:solidFill>
                  <a:schemeClr val="tx2"/>
                </a:solidFill>
              </a:rPr>
              <a:t>Presentation Structure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425F84-5BB6-4424-3790-49A5518B5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US" sz="1800">
                <a:solidFill>
                  <a:schemeClr val="tx2"/>
                </a:solidFill>
              </a:rPr>
              <a:t>Introduction to Emotional Intelligence (EI) and Cultural Intelligence (CQ)</a:t>
            </a:r>
          </a:p>
          <a:p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  Why EI and CQ are important in leadership</a:t>
            </a:r>
          </a:p>
          <a:p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  Goleman’s Emotional Intelligence Model</a:t>
            </a:r>
          </a:p>
          <a:p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  Cultural Intelligence (CQ) Model</a:t>
            </a:r>
          </a:p>
          <a:p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  Business examples of effective leadership</a:t>
            </a:r>
          </a:p>
          <a:p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  Comparison of the two leadership models</a:t>
            </a:r>
          </a:p>
          <a:p>
            <a:br>
              <a:rPr lang="en-US" sz="1800">
                <a:solidFill>
                  <a:schemeClr val="tx2"/>
                </a:solidFill>
              </a:rPr>
            </a:br>
            <a:r>
              <a:rPr lang="en-US" sz="1800">
                <a:solidFill>
                  <a:schemeClr val="tx2"/>
                </a:solidFill>
              </a:rPr>
              <a:t>  Conclusion and key recommendations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398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97CB9B-B7B3-CBBF-A8AE-4F2D4AF5DF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243013"/>
            <a:ext cx="3855720" cy="43719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Emotional Intelligence </a:t>
            </a:r>
            <a:br>
              <a:rPr lang="en-US" sz="3600" b="1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36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0A41B-3A2F-F97A-C336-504A2955B8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Emotional Intelligence refers to a person’s ability to recognise, understand, and manage both their own emotions and the emotions of others.</a:t>
            </a: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According to Goleman (1998), leaders with high emotional intelligence communicate more effectively, resolve conflicts calmly, and motivate employees more successfully(Goleman,1998).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chemeClr val="tx2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chemeClr val="tx2"/>
                </a:solidFill>
              </a:rPr>
              <a:t>Employees who feel valued and understood are more engaged, productive and committed to organisational goals (Goleman, 1998).</a:t>
            </a:r>
          </a:p>
        </p:txBody>
      </p:sp>
    </p:spTree>
    <p:extLst>
      <p:ext uri="{BB962C8B-B14F-4D97-AF65-F5344CB8AC3E}">
        <p14:creationId xmlns:p14="http://schemas.microsoft.com/office/powerpoint/2010/main" val="13944359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4" name="Arc 23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1C3060-B797-BA02-6102-941A7162B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Goleman’s Emotional Intelligence Model</a:t>
            </a:r>
          </a:p>
        </p:txBody>
      </p:sp>
      <p:sp>
        <p:nvSpPr>
          <p:cNvPr id="25" name="Freeform: Shape 2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8AAAE0-E071-CFFA-C7CC-3F396D94A7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82" y="1343600"/>
            <a:ext cx="4777381" cy="400105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EC386-E4FA-3E60-249F-D0C7DEE105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94962" y="1503680"/>
            <a:ext cx="5458838" cy="467328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1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b="1" dirty="0"/>
              <a:t>Strengths of Goleman's Model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Provides a practical framework for understanding effective leadership.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Highlights the importance of interpersonal and communication skills.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Can be developed through training and experience.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Widely used in </a:t>
            </a:r>
            <a:r>
              <a:rPr lang="en-US" sz="1400" dirty="0" err="1"/>
              <a:t>organisations</a:t>
            </a:r>
            <a:r>
              <a:rPr lang="en-US" sz="1400" dirty="0"/>
              <a:t> for leadership development and employee performance improvement.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b="1" dirty="0"/>
              <a:t>Limitations of Goleman's Model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Emotional intelligence can be difficult to measure objectively.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Some critics argue that the model overlaps with personality traits.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Cultural differences may influence how emotions are expressed and interpreted.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There is ongoing debate about the scientific validity of some EI assessments.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b="1" dirty="0"/>
              <a:t>Conclusion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400" dirty="0"/>
              <a:t>Goleman's Emotional Intelligence Model suggests that successful leadership depends not only on technical skills and intelligence but also on the ability to understand and manage emotions in oneself and others. (Goleman,1998)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6319943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F2FA0792-62B1-70F0-6F68-23959E2D5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Cultural Intelligence</a:t>
            </a:r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390ECB-D967-507B-3FCA-CD8B6CFE85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01" r="30766" b="-2"/>
          <a:stretch>
            <a:fillRect/>
          </a:stretch>
        </p:blipFill>
        <p:spPr>
          <a:xfrm>
            <a:off x="703182" y="861222"/>
            <a:ext cx="4777381" cy="4965812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605C86-0891-1279-8E6F-084FF3F1C8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500"/>
              <a:t>Cultural Intelligence (CQ) is a person’s ability to work effectively with people from different cultural backgrounds (Earley &amp; Ang, 2003).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500"/>
              <a:t> As organisations become more global, leaders need CQ to communicate effectively, avoid misunderstandings, and build positive relationships with employees and clients from different cultures.Earley and Ang’s Cultural Intelligence Model (2003)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500"/>
              <a:t>The model identifies four dimensions of Cultural Intelligence: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500"/>
              <a:t>Drive – the motivation and confidence to interact with people from different cultures.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500"/>
              <a:t> Knowledge – understanding different cultural values, beliefs, customs, and business practices.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500"/>
              <a:t> Strategy – planning and adjusting thinking before and during cross-cultural interactions.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500"/>
              <a:t> Action – adapting verbal and non-verbal behaviour to communicate appropriately in different cultural settings.</a:t>
            </a:r>
          </a:p>
        </p:txBody>
      </p:sp>
    </p:spTree>
    <p:extLst>
      <p:ext uri="{BB962C8B-B14F-4D97-AF65-F5344CB8AC3E}">
        <p14:creationId xmlns:p14="http://schemas.microsoft.com/office/powerpoint/2010/main" val="2549787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8F5B714-763C-9F5F-7940-98DD8BC573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Evaluation of the Model</a:t>
            </a:r>
            <a:b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006FACD-6147-C0B5-FFD2-B01B7F41CB60}"/>
              </a:ext>
            </a:extLst>
          </p:cNvPr>
          <p:cNvSpPr txBox="1"/>
          <p:nvPr/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Strengths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Improves communication and teamwork in multicultural organisations.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Helps leaders make better decisions in international business.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Encourages respect, inclusion, and stronger relationships across cultures.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Limitations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Cultural Intelligence can be difficult to measure accurately.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Training alone cannot prepare leaders for every cultural situation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 Individuals from the same country may still have different cultural values and behaviours.</a:t>
            </a:r>
          </a:p>
        </p:txBody>
      </p:sp>
    </p:spTree>
    <p:extLst>
      <p:ext uri="{BB962C8B-B14F-4D97-AF65-F5344CB8AC3E}">
        <p14:creationId xmlns:p14="http://schemas.microsoft.com/office/powerpoint/2010/main" val="5448291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1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1C3060-B797-BA02-6102-941A7162B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Examples : Emotional Intelligence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EC386-E4FA-3E60-249F-D0C7DEE10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200" b="1" dirty="0"/>
              <a:t>Microsoft – Satya Nadella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Leader:</a:t>
            </a:r>
            <a:r>
              <a:rPr lang="en-US" sz="2200" dirty="0"/>
              <a:t> Satya Nadella (CEO)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Promoted empathy, collaboration, and a "growth mindset."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Encouraged open communication and employee wellbeing.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Helped transform Microsoft's culture and improve innovation. </a:t>
            </a:r>
          </a:p>
          <a:p>
            <a:pPr algn="l"/>
            <a:r>
              <a:rPr lang="en-US" sz="2200" b="1" dirty="0"/>
              <a:t>Google – Sundar Pichai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b="1" dirty="0"/>
              <a:t>Leader:</a:t>
            </a:r>
            <a:r>
              <a:rPr lang="en-US" sz="2200" dirty="0"/>
              <a:t> Sundar Pichai (CEO)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Promotes psychological safety where employees can share ideas without fear.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200" dirty="0"/>
              <a:t>Encourages teamwork, creativity, and innovation through emotionally intelligent leadership.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939240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1C3060-B797-BA02-6102-941A7162B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Business Examples-Cultural Intelligence</a:t>
            </a:r>
            <a:b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b="1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EC386-E4FA-3E60-249F-D0C7DEE10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/>
              <a:t>Unilever – Hein Schumacher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Leader:</a:t>
            </a:r>
            <a:r>
              <a:rPr lang="en-US" dirty="0"/>
              <a:t> Hein Schumacher (CEO)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Leads a workforce across more than 190 countries.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Encourages cultural awareness and adapts business strategies to local markets. </a:t>
            </a:r>
          </a:p>
          <a:p>
            <a:pPr algn="l"/>
            <a:r>
              <a:rPr lang="en-US" b="1" dirty="0"/>
              <a:t>Starbucks – Laxman Narasimhan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b="1" dirty="0"/>
              <a:t>Leader:</a:t>
            </a:r>
            <a:r>
              <a:rPr lang="en-US" dirty="0"/>
              <a:t> Laxman Narasimhan (CEO)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Promotes diversity, equity, and inclusion across Starbucks' global operations.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dirty="0"/>
              <a:t>Supports cultural awareness to improve employee engagement and customer relationships worldwide.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3595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1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1C3060-B797-BA02-6102-941A7162B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Critical Evaluation 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EC386-E4FA-3E60-249F-D0C7DEE10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Both Emotional Intelligence and Cultural Intelligence provide significant benefits.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They improve teamwork, increase innovation, strengthen employee engagement, and enhance communication.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However, they also have limitations.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Developing these skills requires training, experience, and continuous learning. Furthermore, leadership success depends on organisational culture, meaning Emotional Intelligence and Cultural Intelligence alone cannot guarantee effective leadership.  </a:t>
            </a:r>
          </a:p>
          <a:p>
            <a:pPr marL="0" indent="-228600" algn="l">
              <a:buFont typeface="Arial" panose="020B0604020202020204" pitchFamily="34" charset="0"/>
              <a:buChar char="•"/>
            </a:pPr>
            <a:r>
              <a:rPr lang="en-US" b="1"/>
              <a:t>                                                   (Rockstuhl et al., 2011)</a:t>
            </a:r>
            <a:r>
              <a:rPr lang="en-US"/>
              <a:t>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508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1C3060-B797-BA02-6102-941A7162B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Emotional Intelligence vs Cultural Intelligence 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EC386-E4FA-3E60-249F-D0C7DEE10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Although Emotional Intelligence and Cultural Intelligence are different concepts, they complement each other.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Emotional Intelligence focuses on understanding emotions and building relationships.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Cultural Intelligence focuses on understanding cultural differences and adapting behaviour accordingly.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In today’s global business environment, effective leaders need both competencies to lead diverse teams successfully.</a:t>
            </a:r>
          </a:p>
        </p:txBody>
      </p:sp>
    </p:spTree>
    <p:extLst>
      <p:ext uri="{BB962C8B-B14F-4D97-AF65-F5344CB8AC3E}">
        <p14:creationId xmlns:p14="http://schemas.microsoft.com/office/powerpoint/2010/main" val="41221308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1C3060-B797-BA02-6102-941A7162B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Recommendations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EC386-E4FA-3E60-249F-D0C7DEE10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I recommend that organisations invest in leadership development programmes that improve both Emotional Intelligence and Cultural Intelligence.</a:t>
            </a:r>
            <a:br>
              <a:rPr lang="en-US"/>
            </a:b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This includes coaching, mentoring, diversity training, international experience, and creating inclusive workplaces where employees feel respected and valued.</a:t>
            </a:r>
            <a:br>
              <a:rPr lang="en-US"/>
            </a:b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These investments improve organisational performance and employee wellbeing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4291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1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D51C3060-B797-BA02-6102-941A7162B9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Conclusion</a:t>
            </a:r>
            <a:br>
              <a:rPr lang="en-US"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EC386-E4FA-3E60-249F-D0C7DEE10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In conclusion, Emotional Intelligence and Cultural Intelligence have become essential leadership competencies.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Emotional Intelligence enables leaders to build trust and motivate employees, while Cultural Intelligence helps leaders work effectively across different cultures.</a:t>
            </a:r>
            <a:br>
              <a:rPr lang="en-US"/>
            </a:b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Together, these capabilities improve communication, collaboration, innovation, and organisational performance. Modern organisations therefore need leaders who can combine both emotional and cultural awareness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1303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F26D9-DDBC-2501-32A3-885B3888C4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8638" y="386930"/>
            <a:ext cx="9236700" cy="118895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References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Rectangle 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C08EB-0CFA-F11F-B783-CA7378ADA3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660" y="2599509"/>
            <a:ext cx="10143668" cy="34355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Ang, S. and Van Dyne, L. (2015) </a:t>
            </a:r>
            <a:r>
              <a:rPr lang="en-US" sz="1700" i="1"/>
              <a:t>Handbook of Cultural Intelligence</a:t>
            </a:r>
            <a:r>
              <a:rPr lang="en-US" sz="1700"/>
              <a:t>. 2nd edn. New York: Routledge.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Earley, P.C. and Ang, S. (2003) </a:t>
            </a:r>
            <a:r>
              <a:rPr lang="en-US" sz="1700" i="1"/>
              <a:t>Cultural Intelligence: Individual Interactions Across Cultures</a:t>
            </a:r>
            <a:r>
              <a:rPr lang="en-US" sz="1700"/>
              <a:t>. Stanford, CA: Stanford University Press.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Goleman, D. (1998) </a:t>
            </a:r>
            <a:r>
              <a:rPr lang="en-US" sz="1700" i="1"/>
              <a:t>Working with Emotional Intelligence</a:t>
            </a:r>
            <a:r>
              <a:rPr lang="en-US" sz="1700"/>
              <a:t>. London: Bloomsbury Publishing.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Goleman, D. (2000) ‘Leadership that Gets Results’, </a:t>
            </a:r>
            <a:r>
              <a:rPr lang="en-US" sz="1700" i="1"/>
              <a:t>Harvard Business Review</a:t>
            </a:r>
            <a:r>
              <a:rPr lang="en-US" sz="1700"/>
              <a:t>, 78(2), pp. 78–90.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Livermore, D. (2015) </a:t>
            </a:r>
            <a:r>
              <a:rPr lang="en-US" sz="1700" i="1"/>
              <a:t>Leading with Cultural Intelligence: The Real Secret to Success</a:t>
            </a:r>
            <a:r>
              <a:rPr lang="en-US" sz="1700"/>
              <a:t>. 2nd edn. New York: AMACOM.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Northouse, P.G. (2022) </a:t>
            </a:r>
            <a:r>
              <a:rPr lang="en-US" sz="1700" i="1"/>
              <a:t>Leadership: Theory and Practice</a:t>
            </a:r>
            <a:r>
              <a:rPr lang="en-US" sz="1700"/>
              <a:t>. 9th edn. Thousand Oaks, CA: Sage Publications.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700"/>
              <a:t>Rockstuhl, T., Seiler, S., Ang, S., Van Dyne, L. and Annen, H. (2011) ‘Beyond General Intelligence (IQ) and Emotional Intelligence (EQ): The Role of Cultural Intelligence (CQ) on Cross-Border Leadership Effectiveness’, </a:t>
            </a:r>
            <a:r>
              <a:rPr lang="en-US" sz="1700" i="1"/>
              <a:t>Journal of Social Issues</a:t>
            </a:r>
            <a:r>
              <a:rPr lang="en-US" sz="1700"/>
              <a:t>, 67(4), pp. 825–840. </a:t>
            </a:r>
          </a:p>
        </p:txBody>
      </p:sp>
    </p:spTree>
    <p:extLst>
      <p:ext uri="{BB962C8B-B14F-4D97-AF65-F5344CB8AC3E}">
        <p14:creationId xmlns:p14="http://schemas.microsoft.com/office/powerpoint/2010/main" val="1559815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1111</Words>
  <Application>Microsoft Office PowerPoint</Application>
  <PresentationFormat>Ecran lat</PresentationFormat>
  <Paragraphs>96</Paragraphs>
  <Slides>13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13</vt:i4>
      </vt:variant>
    </vt:vector>
  </HeadingPairs>
  <TitlesOfParts>
    <vt:vector size="14" baseType="lpstr">
      <vt:lpstr>Office Theme</vt:lpstr>
      <vt:lpstr>Leadership and Management Theory and Practice  Emotional and Cultural Intelligence in Leadership </vt:lpstr>
      <vt:lpstr>Presentation Structure</vt:lpstr>
      <vt:lpstr>Emotional Intelligence  </vt:lpstr>
      <vt:lpstr>Goleman’s Emotional Intelligence Model</vt:lpstr>
      <vt:lpstr>Cultural Intelligence</vt:lpstr>
      <vt:lpstr>Evaluation of the Model </vt:lpstr>
      <vt:lpstr>Business Examples : Emotional Intelligence</vt:lpstr>
      <vt:lpstr>Business Examples-Cultural Intelligence </vt:lpstr>
      <vt:lpstr>Critical Evaluation </vt:lpstr>
      <vt:lpstr>Emotional Intelligence vs Cultural Intelligence </vt:lpstr>
      <vt:lpstr>Recommendations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Gina-Nicoleta Raducan (2232821)</dc:creator>
  <cp:lastModifiedBy>Sergiu Constantin Grigorescu</cp:lastModifiedBy>
  <cp:revision>4</cp:revision>
  <dcterms:created xsi:type="dcterms:W3CDTF">2026-06-28T11:32:03Z</dcterms:created>
  <dcterms:modified xsi:type="dcterms:W3CDTF">2026-07-13T17:06:17Z</dcterms:modified>
</cp:coreProperties>
</file>