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8"/>
  </p:notesMasterIdLst>
  <p:handoutMasterIdLst>
    <p:handoutMasterId r:id="rId39"/>
  </p:handoutMasterIdLst>
  <p:sldIdLst>
    <p:sldId id="256" r:id="rId5"/>
    <p:sldId id="421" r:id="rId6"/>
    <p:sldId id="420" r:id="rId7"/>
    <p:sldId id="431" r:id="rId8"/>
    <p:sldId id="426" r:id="rId9"/>
    <p:sldId id="432" r:id="rId10"/>
    <p:sldId id="423" r:id="rId11"/>
    <p:sldId id="424" r:id="rId12"/>
    <p:sldId id="433" r:id="rId13"/>
    <p:sldId id="434" r:id="rId14"/>
    <p:sldId id="435" r:id="rId15"/>
    <p:sldId id="427" r:id="rId16"/>
    <p:sldId id="436" r:id="rId17"/>
    <p:sldId id="437" r:id="rId18"/>
    <p:sldId id="438" r:id="rId19"/>
    <p:sldId id="439" r:id="rId20"/>
    <p:sldId id="440" r:id="rId21"/>
    <p:sldId id="441" r:id="rId22"/>
    <p:sldId id="453" r:id="rId23"/>
    <p:sldId id="428" r:id="rId24"/>
    <p:sldId id="429" r:id="rId25"/>
    <p:sldId id="442" r:id="rId26"/>
    <p:sldId id="452" r:id="rId27"/>
    <p:sldId id="444" r:id="rId28"/>
    <p:sldId id="445" r:id="rId29"/>
    <p:sldId id="447" r:id="rId30"/>
    <p:sldId id="430" r:id="rId31"/>
    <p:sldId id="448" r:id="rId32"/>
    <p:sldId id="425" r:id="rId33"/>
    <p:sldId id="446" r:id="rId34"/>
    <p:sldId id="449" r:id="rId35"/>
    <p:sldId id="450" r:id="rId36"/>
    <p:sldId id="454" r:id="rId37"/>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p15:clr>
            <a:srgbClr val="A4A3A4"/>
          </p15:clr>
        </p15:guide>
        <p15:guide id="2" pos="214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9961" autoAdjust="0"/>
  </p:normalViewPr>
  <p:slideViewPr>
    <p:cSldViewPr>
      <p:cViewPr varScale="1">
        <p:scale>
          <a:sx n="51" d="100"/>
          <a:sy n="51" d="100"/>
        </p:scale>
        <p:origin x="1720" y="48"/>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96D292DE-8B7A-4254-AA83-74C1F4DD4AF0}" type="datetimeFigureOut">
              <a:rPr lang="en-GB" smtClean="0"/>
              <a:pPr/>
              <a:t>27/01/2025</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A3C3D8D3-17FF-4C88-A759-00DBF3A84646}" type="slidenum">
              <a:rPr lang="en-GB" smtClean="0"/>
              <a:pPr/>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535DF58F-8671-456E-AFAD-17BFC9F0FA41}" type="datetimeFigureOut">
              <a:rPr lang="en-GB" smtClean="0"/>
              <a:pPr/>
              <a:t>27/01/2025</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0983270C-3725-49C9-9AFB-E0CEEAD016AD}" type="slidenum">
              <a:rPr lang="en-GB" smtClean="0"/>
              <a:pPr/>
              <a:t>‹#›</a:t>
            </a:fld>
            <a:endParaRPr lang="en-GB"/>
          </a:p>
        </p:txBody>
      </p:sp>
    </p:spTree>
    <p:extLst>
      <p:ext uri="{BB962C8B-B14F-4D97-AF65-F5344CB8AC3E}">
        <p14:creationId xmlns:p14="http://schemas.microsoft.com/office/powerpoint/2010/main" val="21709884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983270C-3725-49C9-9AFB-E0CEEAD016AD}" type="slidenum">
              <a:rPr lang="en-GB" smtClean="0"/>
              <a:pPr/>
              <a:t>1</a:t>
            </a:fld>
            <a:endParaRPr lang="en-GB"/>
          </a:p>
        </p:txBody>
      </p:sp>
    </p:spTree>
    <p:extLst>
      <p:ext uri="{BB962C8B-B14F-4D97-AF65-F5344CB8AC3E}">
        <p14:creationId xmlns:p14="http://schemas.microsoft.com/office/powerpoint/2010/main" val="427510168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pPr/>
              <a:t>27/01/2025</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27/01/2025</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pPr/>
              <a:t>27/01/2025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pPr/>
              <a:t>27/01/2025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pPr/>
              <a:t>27/01/2025</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pPr/>
              <a:t>27/01/2025</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pPr/>
              <a:t>27/01/2025</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27/01/2025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27/01/2025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27/01/2025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27/01/2025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685800" y="19812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quarter" idx="2"/>
          </p:nvPr>
        </p:nvSpPr>
        <p:spPr>
          <a:xfrm>
            <a:off x="4648200" y="1981200"/>
            <a:ext cx="381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Content Placeholder 4"/>
          <p:cNvSpPr>
            <a:spLocks noGrp="1"/>
          </p:cNvSpPr>
          <p:nvPr>
            <p:ph sz="quarter" idx="3"/>
          </p:nvPr>
        </p:nvSpPr>
        <p:spPr>
          <a:xfrm>
            <a:off x="4648200" y="4114800"/>
            <a:ext cx="381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Rectangle 4"/>
          <p:cNvSpPr>
            <a:spLocks noGrp="1" noChangeArrowheads="1"/>
          </p:cNvSpPr>
          <p:nvPr>
            <p:ph type="dt" sz="half" idx="10"/>
          </p:nvPr>
        </p:nvSpPr>
        <p:spPr>
          <a:ln/>
        </p:spPr>
        <p:txBody>
          <a:bodyPr/>
          <a:lstStyle>
            <a:lvl1pPr>
              <a:defRPr/>
            </a:lvl1pPr>
          </a:lstStyle>
          <a:p>
            <a:pPr>
              <a:defRPr/>
            </a:pPr>
            <a:endParaRPr lang="en-US"/>
          </a:p>
        </p:txBody>
      </p:sp>
      <p:sp>
        <p:nvSpPr>
          <p:cNvPr id="7" name="Rectangle 5"/>
          <p:cNvSpPr>
            <a:spLocks noGrp="1" noChangeArrowheads="1"/>
          </p:cNvSpPr>
          <p:nvPr>
            <p:ph type="ftr" sz="quarter" idx="11"/>
          </p:nvPr>
        </p:nvSpPr>
        <p:spPr>
          <a:xfrm>
            <a:off x="3124200" y="6248400"/>
            <a:ext cx="2895600" cy="457200"/>
          </a:xfrm>
          <a:prstGeom prst="rect">
            <a:avLst/>
          </a:prstGeom>
          <a:ln/>
        </p:spPr>
        <p:txBody>
          <a:bodyPr/>
          <a:lstStyle>
            <a:lvl1pPr>
              <a:defRPr/>
            </a:lvl1pPr>
          </a:lstStyle>
          <a:p>
            <a:pPr>
              <a:defRPr/>
            </a:pPr>
            <a:endParaRPr lang="en-US"/>
          </a:p>
        </p:txBody>
      </p:sp>
      <p:sp>
        <p:nvSpPr>
          <p:cNvPr id="8" name="Rectangle 6"/>
          <p:cNvSpPr>
            <a:spLocks noGrp="1" noChangeArrowheads="1"/>
          </p:cNvSpPr>
          <p:nvPr>
            <p:ph type="sldNum" sz="quarter" idx="12"/>
          </p:nvPr>
        </p:nvSpPr>
        <p:spPr>
          <a:ln/>
        </p:spPr>
        <p:txBody>
          <a:bodyPr/>
          <a:lstStyle>
            <a:lvl1pPr>
              <a:defRPr/>
            </a:lvl1pPr>
          </a:lstStyle>
          <a:p>
            <a:pPr>
              <a:defRPr/>
            </a:pPr>
            <a:fld id="{768E8D67-9C04-4453-90A4-A7D6F5B35014}" type="slidenum">
              <a:rPr lang="en-US"/>
              <a:pPr>
                <a:defRPr/>
              </a:pPr>
              <a:t>‹#›</a:t>
            </a:fld>
            <a:endParaRPr lang="en-US"/>
          </a:p>
        </p:txBody>
      </p:sp>
    </p:spTree>
    <p:extLst>
      <p:ext uri="{BB962C8B-B14F-4D97-AF65-F5344CB8AC3E}">
        <p14:creationId xmlns:p14="http://schemas.microsoft.com/office/powerpoint/2010/main" val="3323644893"/>
      </p:ext>
    </p:extLst>
  </p:cSld>
  <p:clrMapOvr>
    <a:masterClrMapping/>
  </p:clrMapOvr>
  <p:transition advClick="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27/01/2025</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ww.youtube.com/watch?v=xrnu1ZkQQx0&amp;index=5&amp;list=PLD475689A22153C19" TargetMode="External"/><Relationship Id="rId2" Type="http://schemas.openxmlformats.org/officeDocument/2006/relationships/hyperlink" Target="https://www.youtube.com/watch?v=a5UPO-3Jq_Y"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https://www.youtube.com/watch?v=A1O2VTxr4qE"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hyperlink" Target="https://www.youtube.com/watch?v=Sek1VpjKpxo"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sz="4000" b="1" dirty="0">
                <a:solidFill>
                  <a:schemeClr val="bg1"/>
                </a:solidFill>
              </a:rPr>
              <a:t>Religions </a:t>
            </a:r>
            <a:r>
              <a:rPr lang="en-GB" sz="4000" b="1">
                <a:solidFill>
                  <a:schemeClr val="bg1"/>
                </a:solidFill>
              </a:rPr>
              <a:t>in Africa </a:t>
            </a:r>
            <a:endParaRPr lang="en-GB" sz="3600" dirty="0">
              <a:solidFill>
                <a:schemeClr val="bg1"/>
              </a:solidFill>
            </a:endParaRPr>
          </a:p>
        </p:txBody>
      </p:sp>
      <p:sp>
        <p:nvSpPr>
          <p:cNvPr id="3" name="Subtitle 2"/>
          <p:cNvSpPr>
            <a:spLocks noGrp="1"/>
          </p:cNvSpPr>
          <p:nvPr>
            <p:ph type="subTitle" idx="1"/>
          </p:nvPr>
        </p:nvSpPr>
        <p:spPr/>
        <p:txBody>
          <a:bodyPr>
            <a:normAutofit/>
          </a:bodyPr>
          <a:lstStyle/>
          <a:p>
            <a:r>
              <a:rPr lang="en-GB" sz="3600" dirty="0">
                <a:solidFill>
                  <a:schemeClr val="bg1"/>
                </a:solidFill>
              </a:rPr>
              <a:t>Prof Bettina E. Schmidt </a:t>
            </a: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Topic  </a:t>
            </a:r>
          </a:p>
        </p:txBody>
      </p:sp>
      <p:sp>
        <p:nvSpPr>
          <p:cNvPr id="3" name="Content Placeholder 2"/>
          <p:cNvSpPr>
            <a:spLocks noGrp="1"/>
          </p:cNvSpPr>
          <p:nvPr>
            <p:ph sz="half" idx="1"/>
          </p:nvPr>
        </p:nvSpPr>
        <p:spPr>
          <a:xfrm>
            <a:off x="685800" y="1981200"/>
            <a:ext cx="3958208" cy="4114800"/>
          </a:xfrm>
        </p:spPr>
        <p:txBody>
          <a:bodyPr/>
          <a:lstStyle/>
          <a:p>
            <a:pPr>
              <a:buNone/>
            </a:pPr>
            <a:r>
              <a:rPr lang="en-GB" sz="3600" dirty="0"/>
              <a:t>African Traditional Religions: </a:t>
            </a:r>
          </a:p>
          <a:p>
            <a:pPr lvl="1"/>
            <a:r>
              <a:rPr lang="en-GB" sz="3200" dirty="0"/>
              <a:t>Beliefs and Practices </a:t>
            </a:r>
          </a:p>
          <a:p>
            <a:endParaRPr lang="en-GB" dirty="0"/>
          </a:p>
        </p:txBody>
      </p:sp>
      <p:sp>
        <p:nvSpPr>
          <p:cNvPr id="5" name="Content Placeholder 4"/>
          <p:cNvSpPr>
            <a:spLocks noGrp="1"/>
          </p:cNvSpPr>
          <p:nvPr>
            <p:ph sz="half" idx="2"/>
          </p:nvPr>
        </p:nvSpPr>
        <p:spPr/>
        <p:txBody>
          <a:bodyPr/>
          <a:lstStyle/>
          <a:p>
            <a:endParaRPr lang="en-GB"/>
          </a:p>
        </p:txBody>
      </p:sp>
      <p:pic>
        <p:nvPicPr>
          <p:cNvPr id="4" name="Picture 3" descr="shapriestess.jpg"/>
          <p:cNvPicPr>
            <a:picLocks noChangeAspect="1"/>
          </p:cNvPicPr>
          <p:nvPr/>
        </p:nvPicPr>
        <p:blipFill>
          <a:blip r:embed="rId2" cstate="print"/>
          <a:stretch>
            <a:fillRect/>
          </a:stretch>
        </p:blipFill>
        <p:spPr>
          <a:xfrm>
            <a:off x="5324687" y="1125830"/>
            <a:ext cx="3133513" cy="4606339"/>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Core Reading </a:t>
            </a:r>
          </a:p>
        </p:txBody>
      </p:sp>
      <p:sp>
        <p:nvSpPr>
          <p:cNvPr id="3" name="Content Placeholder 2"/>
          <p:cNvSpPr>
            <a:spLocks noGrp="1"/>
          </p:cNvSpPr>
          <p:nvPr>
            <p:ph idx="1"/>
          </p:nvPr>
        </p:nvSpPr>
        <p:spPr/>
        <p:txBody>
          <a:bodyPr/>
          <a:lstStyle/>
          <a:p>
            <a:r>
              <a:rPr lang="en-GB" dirty="0" err="1"/>
              <a:t>Olupona</a:t>
            </a:r>
            <a:r>
              <a:rPr lang="en-GB" dirty="0"/>
              <a:t>, J. K., </a:t>
            </a:r>
            <a:r>
              <a:rPr lang="en-GB" i="1" dirty="0"/>
              <a:t>African Religions: A Very Short Introduction</a:t>
            </a:r>
            <a:r>
              <a:rPr lang="en-GB" dirty="0"/>
              <a:t> (Oxford: Oxford University Press, 2014).</a:t>
            </a:r>
          </a:p>
          <a:p>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Prelim </a:t>
            </a:r>
          </a:p>
        </p:txBody>
      </p:sp>
      <p:sp>
        <p:nvSpPr>
          <p:cNvPr id="3" name="Content Placeholder 2"/>
          <p:cNvSpPr>
            <a:spLocks noGrp="1"/>
          </p:cNvSpPr>
          <p:nvPr>
            <p:ph idx="1"/>
          </p:nvPr>
        </p:nvSpPr>
        <p:spPr/>
        <p:txBody>
          <a:bodyPr/>
          <a:lstStyle/>
          <a:p>
            <a:r>
              <a:rPr lang="en-GB" dirty="0"/>
              <a:t>Diversity of religions in Africa</a:t>
            </a:r>
          </a:p>
          <a:p>
            <a:r>
              <a:rPr lang="en-GB" dirty="0"/>
              <a:t>In addition to a range of traditional religions also Islam and Christianity (or better Christianities) as well as Hinduism and even Judaism (the latter both due to immigration to Africa)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685800" y="404664"/>
            <a:ext cx="7772400" cy="648072"/>
          </a:xfrm>
        </p:spPr>
        <p:txBody>
          <a:bodyPr>
            <a:normAutofit fontScale="90000"/>
          </a:bodyPr>
          <a:lstStyle/>
          <a:p>
            <a:r>
              <a:rPr lang="en-GB" dirty="0"/>
              <a:t>African religious landscape </a:t>
            </a:r>
          </a:p>
        </p:txBody>
      </p:sp>
      <p:pic>
        <p:nvPicPr>
          <p:cNvPr id="5" name="Content Placeholder 4" descr="africa_religions map.jpg"/>
          <p:cNvPicPr>
            <a:picLocks noGrp="1" noChangeAspect="1"/>
          </p:cNvPicPr>
          <p:nvPr>
            <p:ph idx="1"/>
          </p:nvPr>
        </p:nvPicPr>
        <p:blipFill>
          <a:blip r:embed="rId2" cstate="print"/>
          <a:stretch>
            <a:fillRect/>
          </a:stretch>
        </p:blipFill>
        <p:spPr>
          <a:xfrm>
            <a:off x="1696369" y="1052736"/>
            <a:ext cx="5395912" cy="5602755"/>
          </a:xfr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Focus today on traditional (indigenous) religions </a:t>
            </a:r>
          </a:p>
        </p:txBody>
      </p:sp>
      <p:sp>
        <p:nvSpPr>
          <p:cNvPr id="3" name="Content Placeholder 2"/>
          <p:cNvSpPr>
            <a:spLocks noGrp="1"/>
          </p:cNvSpPr>
          <p:nvPr>
            <p:ph idx="1"/>
          </p:nvPr>
        </p:nvSpPr>
        <p:spPr/>
        <p:txBody>
          <a:bodyPr/>
          <a:lstStyle/>
          <a:p>
            <a:r>
              <a:rPr lang="en-GB" dirty="0"/>
              <a:t>Often described as “African Traditional Religion” (ATR)</a:t>
            </a:r>
          </a:p>
          <a:p>
            <a:r>
              <a:rPr lang="en-GB" dirty="0"/>
              <a:t>Better: African traditional religions as these religions are very diverse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Structure today </a:t>
            </a:r>
          </a:p>
        </p:txBody>
      </p:sp>
      <p:sp>
        <p:nvSpPr>
          <p:cNvPr id="3" name="Content Placeholder 2"/>
          <p:cNvSpPr>
            <a:spLocks noGrp="1"/>
          </p:cNvSpPr>
          <p:nvPr>
            <p:ph idx="1"/>
          </p:nvPr>
        </p:nvSpPr>
        <p:spPr/>
        <p:txBody>
          <a:bodyPr/>
          <a:lstStyle/>
          <a:p>
            <a:pPr marL="514350" lvl="0" indent="-514350">
              <a:buFont typeface="+mj-lt"/>
              <a:buAutoNum type="arabicPeriod"/>
            </a:pPr>
            <a:r>
              <a:rPr lang="en-GB" dirty="0"/>
              <a:t>Worldview, cosmology, and myths of origin </a:t>
            </a:r>
          </a:p>
          <a:p>
            <a:pPr marL="914400" lvl="1" indent="-514350"/>
            <a:r>
              <a:rPr lang="en-GB" dirty="0"/>
              <a:t>Gods, ancestors, and spirit beings </a:t>
            </a:r>
          </a:p>
          <a:p>
            <a:pPr marL="514350" lvl="0" indent="-514350">
              <a:buFont typeface="+mj-lt"/>
              <a:buAutoNum type="arabicPeriod"/>
            </a:pPr>
            <a:r>
              <a:rPr lang="en-GB" dirty="0"/>
              <a:t>Sacred authority: Divine kingship, priests, and diviners </a:t>
            </a:r>
          </a:p>
          <a:p>
            <a:pPr marL="514350" lvl="0" indent="-514350">
              <a:buFont typeface="+mj-lt"/>
              <a:buAutoNum type="arabicPeriod"/>
            </a:pPr>
            <a:r>
              <a:rPr lang="en-GB" dirty="0"/>
              <a:t>Ceremonies, festivals, and rituals </a:t>
            </a:r>
          </a:p>
          <a:p>
            <a:pPr marL="514350" indent="-514350">
              <a:buFont typeface="+mj-lt"/>
              <a:buAutoNum type="arabicPeriod"/>
            </a:pPr>
            <a:endParaRPr lang="en-GB"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1. Worldview </a:t>
            </a:r>
          </a:p>
        </p:txBody>
      </p:sp>
      <p:sp>
        <p:nvSpPr>
          <p:cNvPr id="3" name="Content Placeholder 2"/>
          <p:cNvSpPr>
            <a:spLocks noGrp="1"/>
          </p:cNvSpPr>
          <p:nvPr>
            <p:ph idx="1"/>
          </p:nvPr>
        </p:nvSpPr>
        <p:spPr/>
        <p:txBody>
          <a:bodyPr/>
          <a:lstStyle/>
          <a:p>
            <a:r>
              <a:rPr lang="en-GB" dirty="0"/>
              <a:t>“Religious worldviews, often distinct to ethnic groups, reflect people’s identities and lie at the heart of how they relate to one another, to other people, and to the world at large.” (Jacob </a:t>
            </a:r>
            <a:r>
              <a:rPr lang="en-GB" dirty="0" err="1"/>
              <a:t>Olupona</a:t>
            </a:r>
            <a:r>
              <a:rPr lang="en-GB" dirty="0"/>
              <a:t> 2014, p. 1)</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685800" y="1124744"/>
            <a:ext cx="7772400" cy="4971256"/>
          </a:xfrm>
        </p:spPr>
        <p:txBody>
          <a:bodyPr>
            <a:normAutofit lnSpcReduction="10000"/>
          </a:bodyPr>
          <a:lstStyle/>
          <a:p>
            <a:r>
              <a:rPr lang="en-GB" dirty="0"/>
              <a:t>Worldviews encode and influence ethical practices, taboos and the knowledge particular to each group </a:t>
            </a:r>
          </a:p>
          <a:p>
            <a:r>
              <a:rPr lang="en-GB" dirty="0"/>
              <a:t>Key feature: religious worldviews permeate all parts of society such as economics and politics</a:t>
            </a:r>
          </a:p>
          <a:p>
            <a:r>
              <a:rPr lang="en-GB" dirty="0"/>
              <a:t>=&gt; </a:t>
            </a:r>
            <a:r>
              <a:rPr lang="en-GB" dirty="0">
                <a:solidFill>
                  <a:srgbClr val="FF0000"/>
                </a:solidFill>
              </a:rPr>
              <a:t>different</a:t>
            </a:r>
            <a:r>
              <a:rPr lang="en-GB" dirty="0"/>
              <a:t> </a:t>
            </a:r>
            <a:r>
              <a:rPr lang="en-GB" dirty="0">
                <a:solidFill>
                  <a:srgbClr val="FF0000"/>
                </a:solidFill>
              </a:rPr>
              <a:t>from church-state dichotomy in Euro-American societies</a:t>
            </a:r>
          </a:p>
          <a:p>
            <a:pPr lvl="1"/>
            <a:r>
              <a:rPr lang="en-GB" dirty="0"/>
              <a:t>remember:  debate about the definition of religion last year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Religion is not a separate entity </a:t>
            </a:r>
          </a:p>
        </p:txBody>
      </p:sp>
      <p:sp>
        <p:nvSpPr>
          <p:cNvPr id="3" name="Content Placeholder 2"/>
          <p:cNvSpPr>
            <a:spLocks noGrp="1"/>
          </p:cNvSpPr>
          <p:nvPr>
            <p:ph idx="1"/>
          </p:nvPr>
        </p:nvSpPr>
        <p:spPr/>
        <p:txBody>
          <a:bodyPr/>
          <a:lstStyle/>
          <a:p>
            <a:r>
              <a:rPr lang="en-GB" dirty="0"/>
              <a:t>Religious beliefs inform every aspect of life in Africa, including birth and death, marriage, family, even diet, dress, grooming and health care, interaction with friends and neighbours, and governance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Three-tiered worldview</a:t>
            </a:r>
          </a:p>
        </p:txBody>
      </p:sp>
      <p:sp>
        <p:nvSpPr>
          <p:cNvPr id="3" name="Content Placeholder 2"/>
          <p:cNvSpPr>
            <a:spLocks noGrp="1"/>
          </p:cNvSpPr>
          <p:nvPr>
            <p:ph idx="1"/>
          </p:nvPr>
        </p:nvSpPr>
        <p:spPr/>
        <p:txBody>
          <a:bodyPr/>
          <a:lstStyle/>
          <a:p>
            <a:r>
              <a:rPr lang="en-GB" dirty="0"/>
              <a:t>human world is between sky and earth </a:t>
            </a:r>
          </a:p>
          <a:p>
            <a:r>
              <a:rPr lang="en-GB" dirty="0"/>
              <a:t>Porous border between the human realm and the sky which belongs to the gods </a:t>
            </a:r>
          </a:p>
          <a:p>
            <a:r>
              <a:rPr lang="en-GB" dirty="0"/>
              <a:t>Porous border between the human realm and the earth where ancestors dwell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Integrated cosmology</a:t>
            </a:r>
          </a:p>
        </p:txBody>
      </p:sp>
      <p:sp>
        <p:nvSpPr>
          <p:cNvPr id="3" name="Content Placeholder 2"/>
          <p:cNvSpPr>
            <a:spLocks noGrp="1"/>
          </p:cNvSpPr>
          <p:nvPr>
            <p:ph idx="1"/>
          </p:nvPr>
        </p:nvSpPr>
        <p:spPr/>
        <p:txBody>
          <a:bodyPr/>
          <a:lstStyle/>
          <a:p>
            <a:r>
              <a:rPr lang="en-GB" dirty="0"/>
              <a:t>Universe is fluid with agents from each realm interact with one another </a:t>
            </a:r>
          </a:p>
          <a:p>
            <a:r>
              <a:rPr lang="en-GB" dirty="0"/>
              <a:t>=&gt; gods and ancestors influence human space </a:t>
            </a:r>
          </a:p>
          <a:p>
            <a:r>
              <a:rPr lang="en-GB" dirty="0"/>
              <a:t>=&gt; visible and invisible are intertwined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Oral tradition </a:t>
            </a:r>
          </a:p>
        </p:txBody>
      </p:sp>
      <p:sp>
        <p:nvSpPr>
          <p:cNvPr id="3" name="Content Placeholder 2"/>
          <p:cNvSpPr>
            <a:spLocks noGrp="1"/>
          </p:cNvSpPr>
          <p:nvPr>
            <p:ph idx="1"/>
          </p:nvPr>
        </p:nvSpPr>
        <p:spPr/>
        <p:txBody>
          <a:bodyPr/>
          <a:lstStyle/>
          <a:p>
            <a:r>
              <a:rPr lang="en-GB" dirty="0"/>
              <a:t>Worldview and cosmology embedded in oral narratives </a:t>
            </a:r>
          </a:p>
          <a:p>
            <a:r>
              <a:rPr lang="en-GB" dirty="0"/>
              <a:t>=&gt; flexibility as feature of African religions </a:t>
            </a:r>
          </a:p>
          <a:p>
            <a:r>
              <a:rPr lang="en-GB" dirty="0"/>
              <a:t>“African traditional religions are communally maintained and </a:t>
            </a:r>
            <a:r>
              <a:rPr lang="en-GB"/>
              <a:t>routinely changed </a:t>
            </a:r>
            <a:r>
              <a:rPr lang="en-GB" dirty="0"/>
              <a:t>in response to people’s lived experiences and needs.” (</a:t>
            </a:r>
            <a:r>
              <a:rPr lang="en-GB" dirty="0" err="1"/>
              <a:t>Olupona,p</a:t>
            </a:r>
            <a:r>
              <a:rPr lang="en-GB" dirty="0"/>
              <a:t>. 5)</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Core beliefs </a:t>
            </a:r>
          </a:p>
        </p:txBody>
      </p:sp>
      <p:sp>
        <p:nvSpPr>
          <p:cNvPr id="3" name="Content Placeholder 2"/>
          <p:cNvSpPr>
            <a:spLocks noGrp="1"/>
          </p:cNvSpPr>
          <p:nvPr>
            <p:ph idx="1"/>
          </p:nvPr>
        </p:nvSpPr>
        <p:spPr/>
        <p:txBody>
          <a:bodyPr/>
          <a:lstStyle/>
          <a:p>
            <a:r>
              <a:rPr lang="en-GB" dirty="0"/>
              <a:t>Ancestors </a:t>
            </a:r>
          </a:p>
          <a:p>
            <a:r>
              <a:rPr lang="en-GB" dirty="0"/>
              <a:t>Deities </a:t>
            </a:r>
          </a:p>
          <a:p>
            <a:r>
              <a:rPr lang="en-GB" dirty="0"/>
              <a:t>Divination (= communication between human and sacred realms)</a:t>
            </a:r>
          </a:p>
          <a:p>
            <a:r>
              <a:rPr lang="en-GB" dirty="0"/>
              <a:t>Sacred myths, e.g. about creation of the universe and its nature and structure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Example</a:t>
            </a:r>
          </a:p>
        </p:txBody>
      </p:sp>
      <p:sp>
        <p:nvSpPr>
          <p:cNvPr id="3" name="Content Placeholder 2"/>
          <p:cNvSpPr>
            <a:spLocks noGrp="1"/>
          </p:cNvSpPr>
          <p:nvPr>
            <p:ph idx="1"/>
          </p:nvPr>
        </p:nvSpPr>
        <p:spPr/>
        <p:txBody>
          <a:bodyPr/>
          <a:lstStyle/>
          <a:p>
            <a:r>
              <a:rPr lang="en-GB" dirty="0"/>
              <a:t>Documentary on YouTube</a:t>
            </a:r>
          </a:p>
          <a:p>
            <a:r>
              <a:rPr lang="en-GB" dirty="0">
                <a:hlinkClick r:id="rId2"/>
              </a:rPr>
              <a:t>Africa: Paper Gods</a:t>
            </a:r>
            <a:r>
              <a:rPr lang="en-GB" dirty="0">
                <a:hlinkClick r:id="rId3"/>
              </a:rPr>
              <a:t> </a:t>
            </a:r>
            <a:endParaRPr lang="en-GB"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Pantheon 1: Deities </a:t>
            </a:r>
          </a:p>
        </p:txBody>
      </p:sp>
      <p:sp>
        <p:nvSpPr>
          <p:cNvPr id="3" name="Content Placeholder 2"/>
          <p:cNvSpPr>
            <a:spLocks noGrp="1"/>
          </p:cNvSpPr>
          <p:nvPr>
            <p:ph idx="1"/>
          </p:nvPr>
        </p:nvSpPr>
        <p:spPr/>
        <p:txBody>
          <a:bodyPr/>
          <a:lstStyle/>
          <a:p>
            <a:r>
              <a:rPr lang="en-GB" dirty="0"/>
              <a:t>Gods and goddesses (=deities) inhabit a world primarily created for humans </a:t>
            </a:r>
          </a:p>
          <a:p>
            <a:pPr lvl="1"/>
            <a:r>
              <a:rPr lang="en-GB" dirty="0"/>
              <a:t>Extraordinary influence over day-to-day human affairs </a:t>
            </a:r>
          </a:p>
          <a:p>
            <a:r>
              <a:rPr lang="en-GB" dirty="0"/>
              <a:t>Supreme God as the highest and most powerful being </a:t>
            </a:r>
          </a:p>
          <a:p>
            <a:pPr lvl="1"/>
            <a:r>
              <a:rPr lang="en-GB" dirty="0"/>
              <a:t>Often perceived as distant creator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Pantheon 2: Ancestors </a:t>
            </a:r>
          </a:p>
        </p:txBody>
      </p:sp>
      <p:sp>
        <p:nvSpPr>
          <p:cNvPr id="3" name="Content Placeholder 2"/>
          <p:cNvSpPr>
            <a:spLocks noGrp="1"/>
          </p:cNvSpPr>
          <p:nvPr>
            <p:ph idx="1"/>
          </p:nvPr>
        </p:nvSpPr>
        <p:spPr/>
        <p:txBody>
          <a:bodyPr/>
          <a:lstStyle/>
          <a:p>
            <a:r>
              <a:rPr lang="en-GB" dirty="0"/>
              <a:t>Veneration of deceased parents and forebears = key feature of many religions </a:t>
            </a:r>
          </a:p>
          <a:p>
            <a:pPr lvl="1"/>
            <a:r>
              <a:rPr lang="en-GB" dirty="0"/>
              <a:t>Sometimes even perceived as equal important than the worship of deities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Pantheon 3: Spirits </a:t>
            </a:r>
          </a:p>
        </p:txBody>
      </p:sp>
      <p:sp>
        <p:nvSpPr>
          <p:cNvPr id="3" name="Content Placeholder 2"/>
          <p:cNvSpPr>
            <a:spLocks noGrp="1"/>
          </p:cNvSpPr>
          <p:nvPr>
            <p:ph idx="1"/>
          </p:nvPr>
        </p:nvSpPr>
        <p:spPr/>
        <p:txBody>
          <a:bodyPr/>
          <a:lstStyle/>
          <a:p>
            <a:r>
              <a:rPr lang="en-GB" dirty="0"/>
              <a:t>Less powerful than deities and ancestors but also important</a:t>
            </a:r>
          </a:p>
          <a:p>
            <a:r>
              <a:rPr lang="en-GB" dirty="0"/>
              <a:t>Often linked to place of family group </a:t>
            </a:r>
          </a:p>
          <a:p>
            <a:pPr lvl="1"/>
            <a:r>
              <a:rPr lang="en-GB" dirty="0"/>
              <a:t>Inherited from one’s family and place of birth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Example </a:t>
            </a:r>
          </a:p>
        </p:txBody>
      </p:sp>
      <p:sp>
        <p:nvSpPr>
          <p:cNvPr id="3" name="Content Placeholder 2"/>
          <p:cNvSpPr>
            <a:spLocks noGrp="1"/>
          </p:cNvSpPr>
          <p:nvPr>
            <p:ph idx="1"/>
          </p:nvPr>
        </p:nvSpPr>
        <p:spPr/>
        <p:txBody>
          <a:bodyPr/>
          <a:lstStyle/>
          <a:p>
            <a:r>
              <a:rPr lang="en-GB" dirty="0"/>
              <a:t>Documentary on YouTube</a:t>
            </a:r>
          </a:p>
          <a:p>
            <a:r>
              <a:rPr lang="en-GB" dirty="0">
                <a:hlinkClick r:id="rId2"/>
              </a:rPr>
              <a:t>The Bridge of the Spirits</a:t>
            </a:r>
            <a:endParaRPr lang="en-GB"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2. Sacred authority </a:t>
            </a:r>
          </a:p>
        </p:txBody>
      </p:sp>
      <p:sp>
        <p:nvSpPr>
          <p:cNvPr id="3" name="Content Placeholder 2"/>
          <p:cNvSpPr>
            <a:spLocks noGrp="1"/>
          </p:cNvSpPr>
          <p:nvPr>
            <p:ph idx="1"/>
          </p:nvPr>
        </p:nvSpPr>
        <p:spPr/>
        <p:txBody>
          <a:bodyPr/>
          <a:lstStyle/>
          <a:p>
            <a:r>
              <a:rPr lang="en-GB" dirty="0"/>
              <a:t>African chiefs, monarchs and elders fulfil political and religious roles </a:t>
            </a:r>
          </a:p>
          <a:p>
            <a:r>
              <a:rPr lang="en-GB" dirty="0"/>
              <a:t>-&gt; custodians and guardians of religious centres such as shrines, temples and even sacred forests</a:t>
            </a:r>
          </a:p>
          <a:p>
            <a:pPr lvl="1"/>
            <a:r>
              <a:rPr lang="en-GB" dirty="0">
                <a:solidFill>
                  <a:srgbClr val="FF0000"/>
                </a:solidFill>
              </a:rPr>
              <a:t>comparison with role of Queen of England as head of Church of England? </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Sacred (divine) kingship</a:t>
            </a:r>
          </a:p>
        </p:txBody>
      </p:sp>
      <p:sp>
        <p:nvSpPr>
          <p:cNvPr id="3" name="Content Placeholder 2"/>
          <p:cNvSpPr>
            <a:spLocks noGrp="1"/>
          </p:cNvSpPr>
          <p:nvPr>
            <p:ph idx="1"/>
          </p:nvPr>
        </p:nvSpPr>
        <p:spPr/>
        <p:txBody>
          <a:bodyPr/>
          <a:lstStyle/>
          <a:p>
            <a:r>
              <a:rPr lang="en-GB" dirty="0"/>
              <a:t>Sometimes kings possess mystical, life-sustaining powers </a:t>
            </a:r>
          </a:p>
          <a:p>
            <a:r>
              <a:rPr lang="en-GB" dirty="0"/>
              <a:t>-&gt; their well-being is intertwined with well-being of community</a:t>
            </a:r>
          </a:p>
          <a:p>
            <a:r>
              <a:rPr lang="en-GB" dirty="0"/>
              <a:t>-&gt; subject to strict taboos </a:t>
            </a:r>
          </a:p>
          <a:p>
            <a:pPr lvl="1"/>
            <a:r>
              <a:rPr lang="en-GB" dirty="0"/>
              <a:t>e.g. It is not possible to address the king  directly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4" name="Content Placeholder 3" descr="tumblr_m4lbdopP3m1r7py6lo1_400.jpg"/>
          <p:cNvPicPr>
            <a:picLocks noGrp="1" noChangeAspect="1"/>
          </p:cNvPicPr>
          <p:nvPr>
            <p:ph idx="1"/>
          </p:nvPr>
        </p:nvPicPr>
        <p:blipFill>
          <a:blip r:embed="rId2" cstate="print"/>
          <a:stretch>
            <a:fillRect/>
          </a:stretch>
        </p:blipFill>
        <p:spPr>
          <a:xfrm>
            <a:off x="1187624" y="1431908"/>
            <a:ext cx="6256875" cy="4176464"/>
          </a:xfr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Example: Asante </a:t>
            </a:r>
          </a:p>
        </p:txBody>
      </p:sp>
      <p:sp>
        <p:nvSpPr>
          <p:cNvPr id="3" name="Content Placeholder 2"/>
          <p:cNvSpPr>
            <a:spLocks noGrp="1"/>
          </p:cNvSpPr>
          <p:nvPr>
            <p:ph idx="1"/>
          </p:nvPr>
        </p:nvSpPr>
        <p:spPr/>
        <p:txBody>
          <a:bodyPr/>
          <a:lstStyle/>
          <a:p>
            <a:r>
              <a:rPr lang="en-GB" dirty="0"/>
              <a:t>The Queen mother of the Asante took over when the King was imprisoned by the British Army and continued the war against the British Empire </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Divination </a:t>
            </a:r>
          </a:p>
        </p:txBody>
      </p:sp>
      <p:sp>
        <p:nvSpPr>
          <p:cNvPr id="3" name="Content Placeholder 2"/>
          <p:cNvSpPr>
            <a:spLocks noGrp="1"/>
          </p:cNvSpPr>
          <p:nvPr>
            <p:ph idx="1"/>
          </p:nvPr>
        </p:nvSpPr>
        <p:spPr/>
        <p:txBody>
          <a:bodyPr>
            <a:normAutofit lnSpcReduction="10000"/>
          </a:bodyPr>
          <a:lstStyle/>
          <a:p>
            <a:r>
              <a:rPr lang="en-GB" dirty="0"/>
              <a:t>Divination = oracle reading, communication between the human world and the spirit world (gods, ancestors and spirits) in order to access secret knowledge to clients </a:t>
            </a:r>
          </a:p>
          <a:p>
            <a:r>
              <a:rPr lang="en-GB" dirty="0"/>
              <a:t>Requires specifically trained and able people such as priests, diviners or traditional healers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t>Diviners can identify cause of problem and remedy </a:t>
            </a:r>
          </a:p>
          <a:p>
            <a:r>
              <a:rPr lang="en-GB" dirty="0"/>
              <a:t>Different systems, e.g. numerology, spirit possession </a:t>
            </a:r>
          </a:p>
          <a:p>
            <a:pPr lvl="1"/>
            <a:r>
              <a:rPr lang="en-GB" dirty="0"/>
              <a:t>Often requires someone to translate message </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t>“Sacred power is typically viewed in Africa as a morally neutral force than can be used for good and evil.” (</a:t>
            </a:r>
            <a:r>
              <a:rPr lang="en-GB" dirty="0" err="1"/>
              <a:t>Olupuna</a:t>
            </a:r>
            <a:r>
              <a:rPr lang="en-GB" dirty="0"/>
              <a:t>, p.55)</a:t>
            </a:r>
          </a:p>
          <a:p>
            <a:pPr lvl="1"/>
            <a:r>
              <a:rPr lang="en-GB" dirty="0"/>
              <a:t>Witchcraft and sorcery </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3. Ceremonies  </a:t>
            </a:r>
          </a:p>
        </p:txBody>
      </p:sp>
      <p:sp>
        <p:nvSpPr>
          <p:cNvPr id="3" name="Content Placeholder 2"/>
          <p:cNvSpPr>
            <a:spLocks noGrp="1"/>
          </p:cNvSpPr>
          <p:nvPr>
            <p:ph idx="1"/>
          </p:nvPr>
        </p:nvSpPr>
        <p:spPr/>
        <p:txBody>
          <a:bodyPr/>
          <a:lstStyle/>
          <a:p>
            <a:r>
              <a:rPr lang="en-GB" dirty="0"/>
              <a:t>Ceremonies embody, enact and reinforce the sacred values communicated in myths </a:t>
            </a:r>
          </a:p>
          <a:p>
            <a:r>
              <a:rPr lang="en-GB" dirty="0"/>
              <a:t>Often in </a:t>
            </a:r>
            <a:r>
              <a:rPr lang="en-GB" dirty="0" err="1"/>
              <a:t>calendrical</a:t>
            </a:r>
            <a:r>
              <a:rPr lang="en-GB" dirty="0"/>
              <a:t> cycles </a:t>
            </a:r>
          </a:p>
          <a:p>
            <a:pPr lvl="1"/>
            <a:r>
              <a:rPr lang="en-GB" dirty="0"/>
              <a:t>&gt; dictate when communities have to honour a particular god or spirit or when a specific taboo has to be observed </a:t>
            </a:r>
          </a:p>
          <a:p>
            <a:endParaRPr lang="en-GB"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Function </a:t>
            </a:r>
          </a:p>
        </p:txBody>
      </p:sp>
      <p:sp>
        <p:nvSpPr>
          <p:cNvPr id="3" name="Content Placeholder 2"/>
          <p:cNvSpPr>
            <a:spLocks noGrp="1"/>
          </p:cNvSpPr>
          <p:nvPr>
            <p:ph idx="1"/>
          </p:nvPr>
        </p:nvSpPr>
        <p:spPr/>
        <p:txBody>
          <a:bodyPr>
            <a:normAutofit lnSpcReduction="10000"/>
          </a:bodyPr>
          <a:lstStyle/>
          <a:p>
            <a:r>
              <a:rPr lang="en-GB" dirty="0"/>
              <a:t>“Such events reinforces the bonds between humanity, ancestors, God and other deities. They function as modes of communication between humans and spirits.  Most significantly, rituals enable supernatural beings to bless individuals and the community with longevity, children and sustenance.” (p. 56)</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Rites of Passage </a:t>
            </a:r>
          </a:p>
        </p:txBody>
      </p:sp>
      <p:sp>
        <p:nvSpPr>
          <p:cNvPr id="3" name="Content Placeholder 2"/>
          <p:cNvSpPr>
            <a:spLocks noGrp="1"/>
          </p:cNvSpPr>
          <p:nvPr>
            <p:ph idx="1"/>
          </p:nvPr>
        </p:nvSpPr>
        <p:spPr/>
        <p:txBody>
          <a:bodyPr/>
          <a:lstStyle/>
          <a:p>
            <a:r>
              <a:rPr lang="en-GB" dirty="0"/>
              <a:t>Mark personal transition from one social status to another </a:t>
            </a:r>
          </a:p>
          <a:p>
            <a:r>
              <a:rPr lang="en-GB" dirty="0"/>
              <a:t>Coincide with birth and naming, circumcision or coming-of-age initiations, marriage, old age and death </a:t>
            </a:r>
          </a:p>
          <a:p>
            <a:endParaRPr lang="en-GB"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Calendrical</a:t>
            </a:r>
            <a:r>
              <a:rPr lang="en-GB" dirty="0"/>
              <a:t> rites </a:t>
            </a:r>
          </a:p>
        </p:txBody>
      </p:sp>
      <p:sp>
        <p:nvSpPr>
          <p:cNvPr id="3" name="Content Placeholder 2"/>
          <p:cNvSpPr>
            <a:spLocks noGrp="1"/>
          </p:cNvSpPr>
          <p:nvPr>
            <p:ph idx="1"/>
          </p:nvPr>
        </p:nvSpPr>
        <p:spPr/>
        <p:txBody>
          <a:bodyPr/>
          <a:lstStyle/>
          <a:p>
            <a:r>
              <a:rPr lang="en-GB" dirty="0"/>
              <a:t>Renew the community’s connection to the sacred </a:t>
            </a:r>
          </a:p>
          <a:p>
            <a:r>
              <a:rPr lang="en-GB" dirty="0"/>
              <a:t>Marking important transitions such as change of seasons, the first harvest, or planting time </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Burial rites </a:t>
            </a:r>
          </a:p>
        </p:txBody>
      </p:sp>
      <p:sp>
        <p:nvSpPr>
          <p:cNvPr id="3" name="Content Placeholder 2"/>
          <p:cNvSpPr>
            <a:spLocks noGrp="1"/>
          </p:cNvSpPr>
          <p:nvPr>
            <p:ph idx="1"/>
          </p:nvPr>
        </p:nvSpPr>
        <p:spPr/>
        <p:txBody>
          <a:bodyPr/>
          <a:lstStyle/>
          <a:p>
            <a:r>
              <a:rPr lang="en-GB" dirty="0"/>
              <a:t>Linked to ancestor worship</a:t>
            </a:r>
          </a:p>
          <a:p>
            <a:r>
              <a:rPr lang="en-GB" dirty="0"/>
              <a:t>Guarantee transition of deceased to life as an ancestor </a:t>
            </a:r>
          </a:p>
          <a:p>
            <a:r>
              <a:rPr lang="en-GB" dirty="0"/>
              <a:t>And ensure that new ancestor is pleased with display of love from the family  -&gt; future favours for the living </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Other festivals </a:t>
            </a:r>
          </a:p>
        </p:txBody>
      </p:sp>
      <p:sp>
        <p:nvSpPr>
          <p:cNvPr id="3" name="Content Placeholder 2"/>
          <p:cNvSpPr>
            <a:spLocks noGrp="1"/>
          </p:cNvSpPr>
          <p:nvPr>
            <p:ph idx="1"/>
          </p:nvPr>
        </p:nvSpPr>
        <p:spPr/>
        <p:txBody>
          <a:bodyPr/>
          <a:lstStyle/>
          <a:p>
            <a:r>
              <a:rPr lang="en-GB" dirty="0"/>
              <a:t>in honour of deities or cultural heroes </a:t>
            </a:r>
          </a:p>
          <a:p>
            <a:r>
              <a:rPr lang="en-GB" dirty="0"/>
              <a:t>“Festivals not only renew the bonds between ancestors and their progeny but also emphasis cyclical time as well as keeping track of the community’s legacy and orientation by carrying forward its predecessors’ memories.” (p. 71) </a:t>
            </a:r>
          </a:p>
          <a:p>
            <a:endParaRPr lang="en-GB"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t>YouTube clip </a:t>
            </a:r>
          </a:p>
          <a:p>
            <a:r>
              <a:rPr lang="en-GB" dirty="0">
                <a:hlinkClick r:id="rId2"/>
              </a:rPr>
              <a:t>Pilgrimage to African Gods</a:t>
            </a:r>
            <a:r>
              <a:rPr lang="en-GB" dirty="0"/>
              <a:t> </a:t>
            </a:r>
          </a:p>
        </p:txBody>
      </p:sp>
    </p:spTree>
    <p:extLst>
      <p:ext uri="{BB962C8B-B14F-4D97-AF65-F5344CB8AC3E}">
        <p14:creationId xmlns:p14="http://schemas.microsoft.com/office/powerpoint/2010/main" val="3030779748"/>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fe9b9c35940b012e39dd19801f39f532">
  <xsd:schema xmlns:xsd="http://www.w3.org/2001/XMLSchema" xmlns:xs="http://www.w3.org/2001/XMLSchema" xmlns:p="http://schemas.microsoft.com/office/2006/metadata/properties" xmlns:ns2="303dbf9b-b85b-46a0-94f1-894078c07ecd" targetNamespace="http://schemas.microsoft.com/office/2006/metadata/properties" ma:root="true" ma:fieldsID="2a4b2c55753dda35bc03796856e2c125"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2.xml><?xml version="1.0" encoding="utf-8"?>
<ds:datastoreItem xmlns:ds="http://schemas.openxmlformats.org/officeDocument/2006/customXml" ds:itemID="{65FC5585-51CA-4C4C-9028-AEC8FAD67B8B}">
  <ds:schemaRef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303dbf9b-b85b-46a0-94f1-894078c07ecd"/>
    <ds:schemaRef ds:uri="http://purl.org/dc/terms/"/>
    <ds:schemaRef ds:uri="http://www.w3.org/XML/1998/namespace"/>
    <ds:schemaRef ds:uri="http://purl.org/dc/dcmitype/"/>
  </ds:schemaRefs>
</ds:datastoreItem>
</file>

<file path=customXml/itemProps3.xml><?xml version="1.0" encoding="utf-8"?>
<ds:datastoreItem xmlns:ds="http://schemas.openxmlformats.org/officeDocument/2006/customXml" ds:itemID="{140938E5-14B8-4DF4-90D3-BAB8848609C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1460</TotalTime>
  <Words>981</Words>
  <Application>Microsoft Office PowerPoint</Application>
  <PresentationFormat>On-screen Show (4:3)</PresentationFormat>
  <Paragraphs>103</Paragraphs>
  <Slides>33</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33</vt:i4>
      </vt:variant>
    </vt:vector>
  </HeadingPairs>
  <TitlesOfParts>
    <vt:vector size="37" baseType="lpstr">
      <vt:lpstr>Arial</vt:lpstr>
      <vt:lpstr>Calibri</vt:lpstr>
      <vt:lpstr>Myriad Pro</vt:lpstr>
      <vt:lpstr>20140311PresentationUWTSDTemplate</vt:lpstr>
      <vt:lpstr>Religions in Africa </vt:lpstr>
      <vt:lpstr>Topic  </vt:lpstr>
      <vt:lpstr>Core Reading </vt:lpstr>
      <vt:lpstr>Prelim </vt:lpstr>
      <vt:lpstr>African religious landscape </vt:lpstr>
      <vt:lpstr>Focus today on traditional (indigenous) religions </vt:lpstr>
      <vt:lpstr>Structure today </vt:lpstr>
      <vt:lpstr>1. Worldview </vt:lpstr>
      <vt:lpstr>PowerPoint Presentation</vt:lpstr>
      <vt:lpstr>Religion is not a separate entity </vt:lpstr>
      <vt:lpstr>Three-tiered worldview</vt:lpstr>
      <vt:lpstr>Integrated cosmology</vt:lpstr>
      <vt:lpstr>Oral tradition </vt:lpstr>
      <vt:lpstr>Core beliefs </vt:lpstr>
      <vt:lpstr>Example</vt:lpstr>
      <vt:lpstr>Pantheon 1: Deities </vt:lpstr>
      <vt:lpstr>Pantheon 2: Ancestors </vt:lpstr>
      <vt:lpstr>Pantheon 3: Spirits </vt:lpstr>
      <vt:lpstr>Example </vt:lpstr>
      <vt:lpstr>2. Sacred authority </vt:lpstr>
      <vt:lpstr>Sacred (divine) kingship</vt:lpstr>
      <vt:lpstr>PowerPoint Presentation</vt:lpstr>
      <vt:lpstr>Example: Asante </vt:lpstr>
      <vt:lpstr>Divination </vt:lpstr>
      <vt:lpstr>PowerPoint Presentation</vt:lpstr>
      <vt:lpstr>PowerPoint Presentation</vt:lpstr>
      <vt:lpstr>3. Ceremonies  </vt:lpstr>
      <vt:lpstr>Function </vt:lpstr>
      <vt:lpstr>Rites of Passage </vt:lpstr>
      <vt:lpstr>Calendrical rites </vt:lpstr>
      <vt:lpstr>Burial rites </vt:lpstr>
      <vt:lpstr>Other festivals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Bettina Schmidt</cp:lastModifiedBy>
  <cp:revision>194</cp:revision>
  <cp:lastPrinted>2017-03-06T16:11:16Z</cp:lastPrinted>
  <dcterms:created xsi:type="dcterms:W3CDTF">2015-04-14T15:21:28Z</dcterms:created>
  <dcterms:modified xsi:type="dcterms:W3CDTF">2025-01-27T14:43:55Z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